
<file path=[Content_Types].xml><?xml version="1.0" encoding="utf-8"?>
<Types xmlns="http://schemas.openxmlformats.org/package/2006/content-types">
  <Override PartName="/ppt/slideLayouts/slideLayout8.xml" ContentType="application/vnd.openxmlformats-officedocument.presentationml.slideLayout+xml"/>
  <Override PartName="/ppt/embeddings/oleObject4.bin" ContentType="application/vnd.openxmlformats-officedocument.oleObject"/>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theme/themeOverride2.xml" ContentType="application/vnd.openxmlformats-officedocument.themeOverride+xml"/>
  <Override PartName="/ppt/theme/themeOverride4.xml" ContentType="application/vnd.openxmlformats-officedocument.themeOverride+xml"/>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embeddings/oleObject6.bin" ContentType="application/vnd.openxmlformats-officedocument.oleObject"/>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oleObject5.bin" ContentType="application/vnd.openxmlformats-officedocument.oleObject"/>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theme/themeOverride1.xml" ContentType="application/vnd.openxmlformats-officedocument.themeOverr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55"/>
  </p:notesMasterIdLst>
  <p:handoutMasterIdLst>
    <p:handoutMasterId r:id="rId56"/>
  </p:handoutMasterIdLst>
  <p:sldIdLst>
    <p:sldId id="256" r:id="rId2"/>
    <p:sldId id="272" r:id="rId3"/>
    <p:sldId id="289" r:id="rId4"/>
    <p:sldId id="284" r:id="rId5"/>
    <p:sldId id="302" r:id="rId6"/>
    <p:sldId id="303" r:id="rId7"/>
    <p:sldId id="324" r:id="rId8"/>
    <p:sldId id="305" r:id="rId9"/>
    <p:sldId id="306" r:id="rId10"/>
    <p:sldId id="307" r:id="rId11"/>
    <p:sldId id="308" r:id="rId12"/>
    <p:sldId id="309" r:id="rId13"/>
    <p:sldId id="317" r:id="rId14"/>
    <p:sldId id="310" r:id="rId15"/>
    <p:sldId id="311" r:id="rId16"/>
    <p:sldId id="288" r:id="rId17"/>
    <p:sldId id="282" r:id="rId18"/>
    <p:sldId id="316" r:id="rId19"/>
    <p:sldId id="283" r:id="rId20"/>
    <p:sldId id="298" r:id="rId21"/>
    <p:sldId id="299" r:id="rId22"/>
    <p:sldId id="300" r:id="rId23"/>
    <p:sldId id="301" r:id="rId24"/>
    <p:sldId id="315" r:id="rId25"/>
    <p:sldId id="314" r:id="rId26"/>
    <p:sldId id="319" r:id="rId27"/>
    <p:sldId id="323" r:id="rId28"/>
    <p:sldId id="320" r:id="rId29"/>
    <p:sldId id="321" r:id="rId30"/>
    <p:sldId id="285" r:id="rId31"/>
    <p:sldId id="312" r:id="rId32"/>
    <p:sldId id="313" r:id="rId33"/>
    <p:sldId id="276" r:id="rId34"/>
    <p:sldId id="278" r:id="rId35"/>
    <p:sldId id="327" r:id="rId36"/>
    <p:sldId id="293" r:id="rId37"/>
    <p:sldId id="322" r:id="rId38"/>
    <p:sldId id="280" r:id="rId39"/>
    <p:sldId id="281" r:id="rId40"/>
    <p:sldId id="330" r:id="rId41"/>
    <p:sldId id="328" r:id="rId42"/>
    <p:sldId id="286" r:id="rId43"/>
    <p:sldId id="258" r:id="rId44"/>
    <p:sldId id="274" r:id="rId45"/>
    <p:sldId id="275" r:id="rId46"/>
    <p:sldId id="331" r:id="rId47"/>
    <p:sldId id="292" r:id="rId48"/>
    <p:sldId id="296" r:id="rId49"/>
    <p:sldId id="318" r:id="rId50"/>
    <p:sldId id="295" r:id="rId51"/>
    <p:sldId id="297" r:id="rId52"/>
    <p:sldId id="290" r:id="rId53"/>
    <p:sldId id="329" r:id="rId5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1pPr>
    <a:lvl2pPr marL="4572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2pPr>
    <a:lvl3pPr marL="9144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3pPr>
    <a:lvl4pPr marL="13716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4pPr>
    <a:lvl5pPr marL="1828800" algn="l" defTabSz="457200"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frameSlides="1"/>
  <p:showPr showNarration="1">
    <p:present/>
    <p:sldAll/>
    <p:penClr>
      <a:schemeClr val="accent2"/>
    </p:penClr>
  </p:showPr>
  <p:clrMru>
    <a:srgbClr val="2340C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45" autoAdjust="0"/>
    <p:restoredTop sz="94631" autoAdjust="0"/>
  </p:normalViewPr>
  <p:slideViewPr>
    <p:cSldViewPr snapToObjects="1">
      <p:cViewPr varScale="1">
        <p:scale>
          <a:sx n="124" d="100"/>
          <a:sy n="124" d="100"/>
        </p:scale>
        <p:origin x="-1752" y="-96"/>
      </p:cViewPr>
      <p:guideLst>
        <p:guide orient="horz" pos="2160"/>
        <p:guide pos="2880"/>
      </p:guideLst>
    </p:cSldViewPr>
  </p:slideViewPr>
  <p:outlineViewPr>
    <p:cViewPr>
      <p:scale>
        <a:sx n="33" d="100"/>
        <a:sy n="33" d="100"/>
      </p:scale>
      <p:origin x="0" y="1402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theme" Target="theme/theme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presProps" Target="presProps.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printerSettings" Target="printerSettings/printerSettings1.bin"/><Relationship Id="rId59" Type="http://schemas.openxmlformats.org/officeDocument/2006/relationships/viewProps" Target="viewProp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handoutMaster" Target="handoutMasters/handoutMaster1.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tableStyles" Target="tableStyle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3" Type="http://schemas.openxmlformats.org/officeDocument/2006/relationships/image" Target="../media/image4.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2657E93-8844-3745-9E6C-715FED1FA8DF}" type="datetime1">
              <a:rPr lang="en-US"/>
              <a:pPr>
                <a:defRPr/>
              </a:pPr>
              <a:t>5/4/08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CB715A-1AAC-4E42-83CA-FD822CF669A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63845-71E1-F348-B42B-1D6EC0372AE7}" type="datetime1">
              <a:rPr lang="en-US"/>
              <a:pPr>
                <a:defRPr/>
              </a:pPr>
              <a:t>5/4/08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E2FE2E7-C237-C246-BC3E-742E3C248E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3" Type="http://schemas.openxmlformats.org/officeDocument/2006/relationships/hyperlink" Target="http://www.youtube.com/watch?v=g6YT6sEDZiE" TargetMode="Externa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7BB707-9E6F-B342-BF92-0FB00A5E0E4A}" type="slidenum">
              <a:rPr lang="en-US">
                <a:ea typeface="ＭＳ Ｐゴシック" pitchFamily="-110" charset="-128"/>
                <a:cs typeface="ＭＳ Ｐゴシック" pitchFamily="-110" charset="-128"/>
              </a:rPr>
              <a:pPr fontAlgn="base">
                <a:spcBef>
                  <a:spcPct val="0"/>
                </a:spcBef>
                <a:spcAft>
                  <a:spcPct val="0"/>
                </a:spcAft>
              </a:pPr>
              <a:t>5</a:t>
            </a:fld>
            <a:endParaRPr lang="en-US">
              <a:ea typeface="ＭＳ Ｐゴシック" pitchFamily="-110" charset="-128"/>
              <a:cs typeface="ＭＳ Ｐゴシック" pitchFamily="-110" charset="-128"/>
            </a:endParaRPr>
          </a:p>
        </p:txBody>
      </p:sp>
      <p:sp>
        <p:nvSpPr>
          <p:cNvPr id="22531"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Users can carry on IM conversations with as many people as they want to at the same time.</a:t>
            </a:r>
          </a:p>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282721-A74F-F545-B9B2-0FE308856ECF}" type="slidenum">
              <a:rPr lang="en-US">
                <a:ea typeface="ＭＳ Ｐゴシック" pitchFamily="-110" charset="-128"/>
                <a:cs typeface="ＭＳ Ｐゴシック" pitchFamily="-110" charset="-128"/>
              </a:rPr>
              <a:pPr fontAlgn="base">
                <a:spcBef>
                  <a:spcPct val="0"/>
                </a:spcBef>
                <a:spcAft>
                  <a:spcPct val="0"/>
                </a:spcAft>
              </a:pPr>
              <a:t>21</a:t>
            </a:fld>
            <a:endParaRPr lang="en-US">
              <a:ea typeface="ＭＳ Ｐゴシック" pitchFamily="-110" charset="-128"/>
              <a:cs typeface="ＭＳ Ｐゴシック" pitchFamily="-110" charset="-128"/>
            </a:endParaRPr>
          </a:p>
        </p:txBody>
      </p:sp>
      <p:sp>
        <p:nvSpPr>
          <p:cNvPr id="43011"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43012"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More than 30 million children in the United States use the Internet.</a:t>
            </a:r>
          </a:p>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30875-EBD4-0F4D-8016-1E97E4E3D2C4}" type="slidenum">
              <a:rPr lang="en-US">
                <a:ea typeface="ＭＳ Ｐゴシック" pitchFamily="-110" charset="-128"/>
                <a:cs typeface="ＭＳ Ｐゴシック" pitchFamily="-110" charset="-128"/>
              </a:rPr>
              <a:pPr fontAlgn="base">
                <a:spcBef>
                  <a:spcPct val="0"/>
                </a:spcBef>
                <a:spcAft>
                  <a:spcPct val="0"/>
                </a:spcAft>
              </a:pPr>
              <a:t>22</a:t>
            </a:fld>
            <a:endParaRPr lang="en-US">
              <a:ea typeface="ＭＳ Ｐゴシック" pitchFamily="-110" charset="-128"/>
              <a:cs typeface="ＭＳ Ｐゴシック" pitchFamily="-110" charset="-128"/>
            </a:endParaRPr>
          </a:p>
        </p:txBody>
      </p:sp>
      <p:sp>
        <p:nvSpPr>
          <p:cNvPr id="45059"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45060"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According to </a:t>
            </a:r>
            <a:r>
              <a:rPr lang="en-US" i="1"/>
              <a:t>Online Victimization: A Report on the Nation's Youth</a:t>
            </a:r>
            <a:r>
              <a:rPr lang="en-US"/>
              <a:t>,</a:t>
            </a:r>
          </a:p>
          <a:p>
            <a:pPr>
              <a:spcBef>
                <a:spcPct val="0"/>
              </a:spcBef>
              <a:buFontTx/>
              <a:buChar char="•"/>
            </a:pPr>
            <a:r>
              <a:rPr lang="en-US"/>
              <a:t>1 in 4 children on the Internet had an unwanted exposure to sexually explicit pictures that were inappropriate for children to view such as naked people or people having sex.</a:t>
            </a:r>
          </a:p>
          <a:p>
            <a:pPr>
              <a:spcBef>
                <a:spcPct val="0"/>
              </a:spcBef>
              <a:buFontTx/>
              <a:buChar char="•"/>
            </a:pPr>
            <a:r>
              <a:rPr lang="en-US"/>
              <a:t>Approximately 1 in 5 received a sexual solicitation or approach;</a:t>
            </a:r>
          </a:p>
          <a:p>
            <a:pPr>
              <a:spcBef>
                <a:spcPct val="0"/>
              </a:spcBef>
              <a:buFontTx/>
              <a:buChar char="•"/>
            </a:pPr>
            <a:r>
              <a:rPr lang="en-US"/>
              <a:t>1 in 17 was threatened or harassed;</a:t>
            </a:r>
          </a:p>
          <a:p>
            <a:pPr>
              <a:spcBef>
                <a:spcPct val="0"/>
              </a:spcBef>
              <a:buFontTx/>
              <a:buChar char="•"/>
            </a:pPr>
            <a:r>
              <a:rPr lang="en-US"/>
              <a:t>1 in 33 received an aggressive sexual solicitation (from someone who asked to meet them somewhere; called them on the telephone; sent them regular mail, money, or gifts).</a:t>
            </a:r>
          </a:p>
          <a:p>
            <a:pPr>
              <a:spcBef>
                <a:spcPct val="0"/>
              </a:spcBef>
            </a:pPr>
            <a:endParaRPr lang="en-US"/>
          </a:p>
          <a:p>
            <a:pPr>
              <a:spcBef>
                <a:spcPct val="0"/>
              </a:spcBef>
            </a:pPr>
            <a:r>
              <a:rPr lang="en-US"/>
              <a:t>Teens and preteens can also be making threatening, harassing, or sexual comments on the Internet. Be aware of how your children behave online as well as what they encounter online.</a:t>
            </a:r>
          </a:p>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895A75-7C14-1144-9A33-870BAF8646CC}" type="slidenum">
              <a:rPr lang="en-US">
                <a:ea typeface="ＭＳ Ｐゴシック" pitchFamily="-110" charset="-128"/>
                <a:cs typeface="ＭＳ Ｐゴシック" pitchFamily="-110" charset="-128"/>
              </a:rPr>
              <a:pPr fontAlgn="base">
                <a:spcBef>
                  <a:spcPct val="0"/>
                </a:spcBef>
                <a:spcAft>
                  <a:spcPct val="0"/>
                </a:spcAft>
              </a:pPr>
              <a:t>23</a:t>
            </a:fld>
            <a:endParaRPr lang="en-US">
              <a:ea typeface="ＭＳ Ｐゴシック" pitchFamily="-110" charset="-128"/>
              <a:cs typeface="ＭＳ Ｐゴシック" pitchFamily="-110" charset="-128"/>
            </a:endParaRPr>
          </a:p>
        </p:txBody>
      </p:sp>
      <p:sp>
        <p:nvSpPr>
          <p:cNvPr id="47107"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47108"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Listed are the locations where children were sexually solicited, including chatrooms and Instant-Messaging programs. </a:t>
            </a:r>
            <a:r>
              <a:rPr lang="en-US" b="1" i="1"/>
              <a:t>Below is a brief definition of these areas. </a:t>
            </a:r>
          </a:p>
          <a:p>
            <a:pPr>
              <a:spcBef>
                <a:spcPct val="0"/>
              </a:spcBef>
            </a:pPr>
            <a:endParaRPr lang="en-US"/>
          </a:p>
          <a:p>
            <a:pPr>
              <a:spcBef>
                <a:spcPct val="0"/>
              </a:spcBef>
            </a:pPr>
            <a:r>
              <a:rPr lang="en-US"/>
              <a:t>Web-based chat, a form of communication where users can have real-time conversations with other users, is conducted through an Internet Service Provider (ISP). Chat can take place in a chatroom, Instant-Messaging program, or on Internet Relay Chat (IRC) channels. </a:t>
            </a:r>
          </a:p>
          <a:p>
            <a:pPr>
              <a:spcBef>
                <a:spcPct val="0"/>
              </a:spcBef>
            </a:pPr>
            <a:endParaRPr lang="en-US"/>
          </a:p>
          <a:p>
            <a:pPr>
              <a:spcBef>
                <a:spcPct val="0"/>
              </a:spcBef>
            </a:pPr>
            <a:r>
              <a:rPr lang="en-US"/>
              <a:t>Chat can be contact between large numbers of people at the same time. When a person types something in a chatroom or to someone in an Instant-Messaging program, it instantly appears on the screen of the other users. </a:t>
            </a:r>
          </a:p>
          <a:p>
            <a:pPr>
              <a:spcBef>
                <a:spcPct val="0"/>
              </a:spcBef>
            </a:pPr>
            <a:endParaRPr lang="en-US"/>
          </a:p>
          <a:p>
            <a:pPr>
              <a:spcBef>
                <a:spcPct val="0"/>
              </a:spcBef>
            </a:pPr>
            <a:r>
              <a:rPr lang="en-US"/>
              <a:t>Instant Messenger (IM) is a program that allows one-on-one communication in real time between users who are online at the same time. IM is becoming the new form of communication for children and teens. Instead of giving someone their telephone number, many are giving out their IM name instead.</a:t>
            </a:r>
          </a:p>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BD412B-DD2A-9341-81E2-5A10EBA406AE}" type="slidenum">
              <a:rPr lang="en-US">
                <a:ea typeface="ＭＳ Ｐゴシック" pitchFamily="-110" charset="-128"/>
                <a:cs typeface="ＭＳ Ｐゴシック" pitchFamily="-110" charset="-128"/>
              </a:rPr>
              <a:pPr fontAlgn="base">
                <a:spcBef>
                  <a:spcPct val="0"/>
                </a:spcBef>
                <a:spcAft>
                  <a:spcPct val="0"/>
                </a:spcAft>
              </a:pPr>
              <a:t>24</a:t>
            </a:fld>
            <a:endParaRPr lang="en-US">
              <a:ea typeface="ＭＳ Ｐゴシック" pitchFamily="-110" charset="-128"/>
              <a:cs typeface="ＭＳ Ｐゴシック" pitchFamily="-110" charset="-128"/>
            </a:endParaRPr>
          </a:p>
        </p:txBody>
      </p:sp>
      <p:sp>
        <p:nvSpPr>
          <p:cNvPr id="49155" name="Rectangle 2050"/>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49156" name="Rectangle 2051"/>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Family members and acquaintances also use the Internet to facilitate the sexual abuse of children. The graph shows the percentage and ages of children abused through some use of the Internet. The bars indicate the percentage of children abused by a family member or acquaintance, and the percentage of children abused where the Internet was used to initiate their contact. Most significant from this graph is how the family/acquaintance cases were spread throughout the ages of children, where the Internet-initiated cases were specific to the teenage years.</a:t>
            </a:r>
            <a:r>
              <a:rPr lang="en-US" baseline="30000"/>
              <a:t>1</a:t>
            </a:r>
          </a:p>
          <a:p>
            <a:pPr>
              <a:spcBef>
                <a:spcPct val="0"/>
              </a:spcBef>
            </a:pPr>
            <a:endParaRPr lang="en-US"/>
          </a:p>
          <a:p>
            <a:pPr>
              <a:spcBef>
                <a:spcPct val="0"/>
              </a:spcBef>
            </a:pPr>
            <a:r>
              <a:rPr lang="en-US" sz="900" baseline="30000"/>
              <a:t>1</a:t>
            </a:r>
            <a:r>
              <a:rPr lang="en-US" sz="900"/>
              <a:t>Janis Wolak, David Finkelhor, and Kimberly Mitchell. (In press) </a:t>
            </a:r>
            <a:r>
              <a:rPr lang="en-US" sz="900" i="1"/>
              <a:t>“</a:t>
            </a:r>
            <a:r>
              <a:rPr lang="en-US" sz="900"/>
              <a:t>Internet-initiated sex crimes against minors: Implications for prevention based on findings from a national survey.” </a:t>
            </a:r>
            <a:r>
              <a:rPr lang="en-US" sz="900" i="1"/>
              <a:t>Journal of Adolescent Health</a:t>
            </a:r>
            <a:r>
              <a:rPr lang="en-US" sz="900"/>
              <a:t>.</a:t>
            </a:r>
          </a:p>
          <a:p>
            <a:pPr>
              <a:spcBef>
                <a:spcPct val="0"/>
              </a:spcBef>
            </a:pPr>
            <a:endParaRPr lang="en-US"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70A8B-5E81-694F-9F8C-FDE979FDD47B}" type="slidenum">
              <a:rPr lang="en-US"/>
              <a:pPr/>
              <a:t>26</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No empathy since you can’t see their face, you hide behind screen name</a:t>
            </a:r>
          </a:p>
          <a:p>
            <a:r>
              <a:rPr lang="en-US"/>
              <a:t>I had typing in middle school aaa space say it to yourself space, ,now ultra keyboarding program my first grader does</a:t>
            </a:r>
          </a:p>
          <a:p>
            <a:r>
              <a:rPr lang="en-US"/>
              <a:t>Average family has how many computers- we had none in our homes growing up (I’m dating myself - 41)</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www.youtube.com/watch?v</a:t>
            </a:r>
            <a:r>
              <a:rPr lang="en-US" dirty="0" smtClean="0"/>
              <a:t>=seOQyMvG99w&amp;feature=user</a:t>
            </a:r>
          </a:p>
          <a:p>
            <a:r>
              <a:rPr lang="en-US" dirty="0" smtClean="0"/>
              <a:t>Video is 50 seconds long</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1BD0D-5ED0-1848-8CC1-A149E1732B4C}" type="slidenum">
              <a:rPr lang="en-US"/>
              <a:pPr/>
              <a:t>28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228600" indent="-228600"/>
            <a:r>
              <a:rPr lang="en-US"/>
              <a:t> 1) although there are cyber prints, it may take a long time to catch the perpetrator </a:t>
            </a:r>
          </a:p>
          <a:p>
            <a:pPr marL="228600" indent="-228600"/>
            <a:r>
              <a:rPr lang="en-US"/>
              <a:t>  2) Wtechnology allows us to reach a wde audience - potentially the whole world</a:t>
            </a:r>
          </a:p>
          <a:p>
            <a:pPr marL="228600" indent="-228600"/>
            <a:r>
              <a:rPr lang="en-US"/>
              <a:t>  3) Avoiding the bully doesn’t solve the problem- kids and adults can continue to email, text message and post abusive comments</a:t>
            </a:r>
          </a:p>
          <a:p>
            <a:pPr marL="228600" indent="-228600"/>
            <a:r>
              <a:rPr lang="en-US"/>
              <a:t>4) Anyone with a computer or a cell phone is a potential harasser or victim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A23CE-88D0-934F-AF86-9A2D1A8FFE74}" type="slidenum">
              <a:rPr lang="en-US"/>
              <a:pPr/>
              <a:t>29</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B4636C-6A01-BE48-A842-69378DA16C67}" type="slidenum">
              <a:rPr lang="en-US">
                <a:ea typeface="ＭＳ Ｐゴシック" pitchFamily="-110" charset="-128"/>
                <a:cs typeface="ＭＳ Ｐゴシック" pitchFamily="-110" charset="-128"/>
              </a:rPr>
              <a:pPr fontAlgn="base">
                <a:spcBef>
                  <a:spcPct val="0"/>
                </a:spcBef>
                <a:spcAft>
                  <a:spcPct val="0"/>
                </a:spcAft>
              </a:pPr>
              <a:t>31</a:t>
            </a:fld>
            <a:endParaRPr lang="en-US">
              <a:ea typeface="ＭＳ Ｐゴシック" pitchFamily="-110" charset="-128"/>
              <a:cs typeface="ＭＳ Ｐゴシック" pitchFamily="-110" charset="-128"/>
            </a:endParaRPr>
          </a:p>
        </p:txBody>
      </p:sp>
      <p:sp>
        <p:nvSpPr>
          <p:cNvPr id="53251"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A commonly used technique by pornography sites is mouse trapping.  That is when a user gets “locked” in a web site. While surfing the Internet it is possible to click a web site and have multiple undesirable web sites open. When this happens, you often cannot close or back out of the sites and must close your web browser completely.</a:t>
            </a:r>
          </a:p>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839C3F-C694-CB46-9AFA-6A1854B134D1}" type="slidenum">
              <a:rPr lang="en-US">
                <a:ea typeface="ＭＳ Ｐゴシック" pitchFamily="-110" charset="-128"/>
                <a:cs typeface="ＭＳ Ｐゴシック" pitchFamily="-110" charset="-128"/>
              </a:rPr>
              <a:pPr fontAlgn="base">
                <a:spcBef>
                  <a:spcPct val="0"/>
                </a:spcBef>
                <a:spcAft>
                  <a:spcPct val="0"/>
                </a:spcAft>
              </a:pPr>
              <a:t>32</a:t>
            </a:fld>
            <a:endParaRPr lang="en-US">
              <a:ea typeface="ＭＳ Ｐゴシック" pitchFamily="-110" charset="-128"/>
              <a:cs typeface="ＭＳ Ｐゴシック" pitchFamily="-110" charset="-128"/>
            </a:endParaRPr>
          </a:p>
        </p:txBody>
      </p:sp>
      <p:sp>
        <p:nvSpPr>
          <p:cNvPr id="55299"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55300"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There are many web sites that try to be close to the name of a popular site, to increase traffic to their site. Advertisers pay to a web site based on the number of hits.” This particular trick is an example of a “misleading domain name.” It is a federal offense to use a misleading domain name on the Internet with the intent to deceive a minor into viewing material that is harmful to minors, regardless of whether the material meets the legal definition of obscenity. The President’s home, the White House has a web site, www.whitehouse.gov. A pornography site, www.whitehouse.com plays off the use of the same name. The owner of this domain name, as with any other domain name, may sell the site, so this might not always be an example of a misleading domain name. </a:t>
            </a:r>
          </a:p>
          <a:p>
            <a:pPr>
              <a:spcBef>
                <a:spcPct val="0"/>
              </a:spcBef>
            </a:pPr>
            <a:endParaRPr lang="en-US"/>
          </a:p>
          <a:p>
            <a:pPr>
              <a:spcBef>
                <a:spcPct val="0"/>
              </a:spcBef>
            </a:pPr>
            <a:r>
              <a:rPr lang="en-US"/>
              <a:t>NCMEC’s CyberTipline is now accepting reports on this type of child exploitation. If your child misspells a web-site address and inadvertently accesses an inappropriate site, please make a report at www.cybertipline.com.</a:t>
            </a:r>
          </a:p>
          <a:p>
            <a:pPr>
              <a:spcBef>
                <a:spcPct val="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11A5BC-9490-0245-9EB6-1B2AB7A45A6F}" type="slidenum">
              <a:rPr lang="en-US">
                <a:ea typeface="ＭＳ Ｐゴシック" pitchFamily="-110" charset="-128"/>
                <a:cs typeface="ＭＳ Ｐゴシック" pitchFamily="-110" charset="-128"/>
              </a:rPr>
              <a:pPr fontAlgn="base">
                <a:spcBef>
                  <a:spcPct val="0"/>
                </a:spcBef>
                <a:spcAft>
                  <a:spcPct val="0"/>
                </a:spcAft>
              </a:pPr>
              <a:t>6</a:t>
            </a:fld>
            <a:endParaRPr lang="en-US">
              <a:ea typeface="ＭＳ Ｐゴシック" pitchFamily="-110" charset="-128"/>
              <a:cs typeface="ＭＳ Ｐゴシック" pitchFamily="-110" charset="-128"/>
            </a:endParaRPr>
          </a:p>
        </p:txBody>
      </p:sp>
      <p:sp>
        <p:nvSpPr>
          <p:cNvPr id="24579"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Here is an example of how messages are posted in a chatroom. The user types a message and it instantly appears on the screen for the other users to see.</a:t>
            </a:r>
          </a:p>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http://dotsub.com/films/socialnetworking_1/</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Video is 1:47</a:t>
            </a:r>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8F91A3-5A45-F04D-BA2E-5148897642D6}" type="slidenum">
              <a:rPr lang="en-US">
                <a:ea typeface="ＭＳ Ｐゴシック" pitchFamily="-110" charset="-128"/>
                <a:cs typeface="ＭＳ Ｐゴシック" pitchFamily="-110" charset="-128"/>
              </a:rPr>
              <a:pPr fontAlgn="base">
                <a:spcBef>
                  <a:spcPct val="0"/>
                </a:spcBef>
                <a:spcAft>
                  <a:spcPct val="0"/>
                </a:spcAft>
              </a:pPr>
              <a:t>10</a:t>
            </a:fld>
            <a:endParaRPr lang="en-US">
              <a:ea typeface="ＭＳ Ｐゴシック" pitchFamily="-110" charset="-128"/>
              <a:cs typeface="ＭＳ Ｐゴシック" pitchFamily="-110" charset="-128"/>
            </a:endParaRPr>
          </a:p>
        </p:txBody>
      </p:sp>
      <p:sp>
        <p:nvSpPr>
          <p:cNvPr id="28675" name="Text Box 2"/>
          <p:cNvSpPr txBox="1">
            <a:spLocks noChangeArrowheads="1"/>
          </p:cNvSpPr>
          <p:nvPr/>
        </p:nvSpPr>
        <p:spPr bwMode="auto">
          <a:xfrm>
            <a:off x="1209675" y="696913"/>
            <a:ext cx="4437063" cy="342582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latin typeface="Calibri" pitchFamily="-110" charset="0"/>
            </a:endParaRPr>
          </a:p>
        </p:txBody>
      </p:sp>
      <p:sp>
        <p:nvSpPr>
          <p:cNvPr id="28676" name="Text Box 3"/>
          <p:cNvSpPr>
            <a:spLocks noGrp="1" noChangeArrowheads="1"/>
          </p:cNvSpPr>
          <p:nvPr>
            <p:ph type="body"/>
          </p:nvPr>
        </p:nvSpPr>
        <p:spPr bwMode="auto">
          <a:xfrm>
            <a:off x="685800" y="4341813"/>
            <a:ext cx="5484813" cy="4114800"/>
          </a:xfrm>
          <a:noFill/>
        </p:spPr>
        <p:txBody>
          <a:bodyPr wrap="none" lIns="82058" tIns="41029" rIns="82058" bIns="41029" numCol="1" anchor="ctr" anchorCtr="0" compatLnSpc="1">
            <a:prstTxWarp prst="textNoShape">
              <a:avLst/>
            </a:prstTxWarp>
          </a:bodyPr>
          <a:lstStyle/>
          <a:p>
            <a:pPr>
              <a:spcBef>
                <a:spcPct val="0"/>
              </a:spcBef>
            </a:pPr>
            <a:r>
              <a:rPr lang="en-US"/>
              <a:t>Name, date of birth, age, state,</a:t>
            </a:r>
          </a:p>
          <a:p>
            <a:pPr>
              <a:spcBef>
                <a:spcPct val="0"/>
              </a:spcBef>
            </a:pPr>
            <a:endParaRPr lang="en-US"/>
          </a:p>
          <a:p>
            <a:pPr>
              <a:spcBef>
                <a:spcPct val="0"/>
              </a:spcBef>
            </a:pPr>
            <a:r>
              <a:rPr lang="en-US"/>
              <a:t>Depression, lack of positive self-image, self-esteem..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is 7:07</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hlinkClick r:id="rId3"/>
              </a:rPr>
              <a:t>http://www.youtube.com/watch?v=g6YT6sEDZiE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3E2233-3C52-E248-88DF-D55D4E7F5A13}" type="slidenum">
              <a:rPr lang="en-US">
                <a:ea typeface="ＭＳ Ｐゴシック" pitchFamily="-110" charset="-128"/>
                <a:cs typeface="ＭＳ Ｐゴシック" pitchFamily="-110" charset="-128"/>
              </a:rPr>
              <a:pPr fontAlgn="base">
                <a:spcBef>
                  <a:spcPct val="0"/>
                </a:spcBef>
                <a:spcAft>
                  <a:spcPct val="0"/>
                </a:spcAft>
              </a:pPr>
              <a:t>14</a:t>
            </a:fld>
            <a:endParaRPr lang="en-US">
              <a:ea typeface="ＭＳ Ｐゴシック" pitchFamily="-110" charset="-128"/>
              <a:cs typeface="ＭＳ Ｐゴシック" pitchFamily="-110" charset="-128"/>
            </a:endParaRPr>
          </a:p>
        </p:txBody>
      </p:sp>
      <p:sp>
        <p:nvSpPr>
          <p:cNvPr id="32771"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Newsgroups can be used by people looking to locate collectibles or lost friends or to chat about a common interest. Therefore child predators can also use them to find other child predators and share pornographic images of children. Here is an example.</a:t>
            </a:r>
          </a:p>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DDA978-1296-604E-A6A5-001CF0C0450E}" type="slidenum">
              <a:rPr lang="en-US">
                <a:ea typeface="ＭＳ Ｐゴシック" pitchFamily="-110" charset="-128"/>
                <a:cs typeface="ＭＳ Ｐゴシック" pitchFamily="-110" charset="-128"/>
              </a:rPr>
              <a:pPr fontAlgn="base">
                <a:spcBef>
                  <a:spcPct val="0"/>
                </a:spcBef>
                <a:spcAft>
                  <a:spcPct val="0"/>
                </a:spcAft>
              </a:pPr>
              <a:t>15</a:t>
            </a:fld>
            <a:endParaRPr lang="en-US">
              <a:ea typeface="ＭＳ Ｐゴシック" pitchFamily="-110" charset="-128"/>
              <a:cs typeface="ＭＳ Ｐゴシック" pitchFamily="-110" charset="-128"/>
            </a:endParaRPr>
          </a:p>
        </p:txBody>
      </p:sp>
      <p:sp>
        <p:nvSpPr>
          <p:cNvPr id="34819"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xfrm>
            <a:off x="152400" y="4343400"/>
            <a:ext cx="6553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File-sharing programs are programs that allow many different users to access the same file at the same time. These programs are usually used to illegally download music and software.</a:t>
            </a:r>
          </a:p>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is 5:00 minutes long</a:t>
            </a:r>
          </a:p>
          <a:p>
            <a:r>
              <a:rPr lang="en-US" dirty="0" smtClean="0"/>
              <a:t>From </a:t>
            </a:r>
            <a:r>
              <a:rPr lang="en-US" dirty="0" err="1" smtClean="0"/>
              <a:t>NetSmartz.org</a:t>
            </a:r>
            <a:endParaRPr lang="en-US" dirty="0"/>
          </a:p>
        </p:txBody>
      </p:sp>
      <p:sp>
        <p:nvSpPr>
          <p:cNvPr id="4" name="Slide Number Placeholder 3"/>
          <p:cNvSpPr>
            <a:spLocks noGrp="1"/>
          </p:cNvSpPr>
          <p:nvPr>
            <p:ph type="sldNum" sz="quarter" idx="10"/>
          </p:nvPr>
        </p:nvSpPr>
        <p:spPr/>
        <p:txBody>
          <a:bodyPr/>
          <a:lstStyle/>
          <a:p>
            <a:pPr>
              <a:defRPr/>
            </a:pPr>
            <a:fld id="{9E2FE2E7-C237-C246-BC3E-742E3C248E30}"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94B95D-97CD-F34B-8BB4-278D842E0748}" type="slidenum">
              <a:rPr lang="en-US">
                <a:ea typeface="ＭＳ Ｐゴシック" pitchFamily="-110" charset="-128"/>
                <a:cs typeface="ＭＳ Ｐゴシック" pitchFamily="-110" charset="-128"/>
              </a:rPr>
              <a:pPr fontAlgn="base">
                <a:spcBef>
                  <a:spcPct val="0"/>
                </a:spcBef>
                <a:spcAft>
                  <a:spcPct val="0"/>
                </a:spcAft>
              </a:pPr>
              <a:t>20</a:t>
            </a:fld>
            <a:endParaRPr lang="en-US">
              <a:ea typeface="ＭＳ Ｐゴシック" pitchFamily="-110" charset="-128"/>
              <a:cs typeface="ＭＳ Ｐゴシック" pitchFamily="-110" charset="-128"/>
            </a:endParaRPr>
          </a:p>
        </p:txBody>
      </p:sp>
      <p:sp>
        <p:nvSpPr>
          <p:cNvPr id="40963"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40964" name="Rectangle 3"/>
          <p:cNvSpPr>
            <a:spLocks noGrp="1" noChangeArrowheads="1"/>
          </p:cNvSpPr>
          <p:nvPr>
            <p:ph type="body" idx="1"/>
          </p:nvPr>
        </p:nvSpPr>
        <p:spPr bwMode="auto">
          <a:xfrm>
            <a:off x="152400" y="4343400"/>
            <a:ext cx="647065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1000"/>
              <a:t>In addition to the useful and educational information available on the Internet, a great deal of content exists that is not appropriate for children. This content can include nudity or other sexually explicit material; hate or racist web sites; promotional material about tobacco, alcohol, or drugs; graphic violence; information about satanic or cult groups; or even recipes for making bombs and explosives at home.</a:t>
            </a:r>
            <a:r>
              <a:rPr lang="en-US" sz="1000" b="1" baseline="30000"/>
              <a:t>1</a:t>
            </a:r>
            <a:r>
              <a:rPr lang="en-US" sz="1000" b="1"/>
              <a:t> </a:t>
            </a:r>
            <a:r>
              <a:rPr lang="en-US" sz="1000"/>
              <a:t>Other Internet dangers to children include sexual exploitation or enticement. Unfortunately pornographic images of children are frequently exchanged via the Internet and sexual predators can use the Internet to try to entice children for sexual purposes. Your children can be the target of cyberstalking or harassment that includes repeated and unwanted contact through the Internet that is rude or threatening. Bullying is often done by other teens and preteens, so your child may be a victimizer as well as a victim. Also people can send, maliciously or inadvertently, viruses to other computers that can damage or destroy a computer's hard drive.</a:t>
            </a:r>
            <a:r>
              <a:rPr lang="en-US" sz="1000" b="1" baseline="30000"/>
              <a:t>2</a:t>
            </a:r>
            <a:r>
              <a:rPr lang="en-US" sz="1000" b="1"/>
              <a:t> </a:t>
            </a:r>
            <a:r>
              <a:rPr lang="en-US" sz="1000"/>
              <a:t>It is important that we approach this new technology with safety in mind.</a:t>
            </a:r>
          </a:p>
          <a:p>
            <a:pPr>
              <a:spcBef>
                <a:spcPct val="0"/>
              </a:spcBef>
            </a:pPr>
            <a:endParaRPr lang="en-US" sz="1000"/>
          </a:p>
          <a:p>
            <a:pPr>
              <a:spcBef>
                <a:spcPct val="0"/>
              </a:spcBef>
            </a:pPr>
            <a:r>
              <a:rPr lang="en-US" sz="1000"/>
              <a:t>Theft of personal information is also an issue your children face online. It is important to check the legitimacy of a web site before giving out personal information, including your name, social-security number, address, telephone number, and credit-card numbers. Before you or your children share any personal information, confirm that you are dealing with a legitimate organization. You can check the organization's web site or call the customer-service number to verify the legitimacy. There are other risks that kids and teens face online that are not listed. You can research these online or refer your audience to experts depending on the areas they are interested in. </a:t>
            </a:r>
          </a:p>
          <a:p>
            <a:pPr>
              <a:spcBef>
                <a:spcPct val="0"/>
              </a:spcBef>
            </a:pPr>
            <a:endParaRPr lang="en-US" sz="900" baseline="30000"/>
          </a:p>
          <a:p>
            <a:pPr>
              <a:spcBef>
                <a:spcPct val="0"/>
              </a:spcBef>
            </a:pPr>
            <a:r>
              <a:rPr lang="en-US" sz="900" baseline="30000"/>
              <a:t>1</a:t>
            </a:r>
            <a:r>
              <a:rPr lang="en-US" sz="900" i="1"/>
              <a:t>Internet Safety</a:t>
            </a:r>
            <a:r>
              <a:rPr lang="en-US" sz="900"/>
              <a:t>. Atlanta, Georgia: Boys &amp; Girls Clubs of America, 2001, page 13.</a:t>
            </a:r>
          </a:p>
          <a:p>
            <a:pPr>
              <a:spcBef>
                <a:spcPct val="0"/>
              </a:spcBef>
            </a:pPr>
            <a:r>
              <a:rPr lang="en-US" sz="900" baseline="30000"/>
              <a:t>2</a:t>
            </a:r>
            <a:r>
              <a:rPr lang="en-US" sz="900" i="1"/>
              <a:t>Ibid</a:t>
            </a:r>
            <a:r>
              <a:rPr lang="en-US" sz="900"/>
              <a:t>., page 12.</a:t>
            </a:r>
          </a:p>
          <a:p>
            <a:pPr>
              <a:spcBef>
                <a:spcPct val="0"/>
              </a:spcBef>
            </a:pPr>
            <a:endParaRPr lang="en-US" sz="9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jpeg"/><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73113F07-E4DA-5441-8A13-E52D04002121}" type="datetime1">
              <a:rPr lang="en-US"/>
              <a:pPr>
                <a:defRPr/>
              </a:pPr>
              <a:t>5/4/08</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83D48856-5D48-4343-A4B9-7031BF4EFE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3A620F-11FB-E545-A8E1-21F8BC0839E0}" type="datetime1">
              <a:rPr lang="en-US"/>
              <a:pPr>
                <a:defRPr/>
              </a:pPr>
              <a:t>5/4/08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98F1DE-52A4-134C-9D3B-70742FF1A8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5B4F4D-24CD-B649-A598-9AB40A230683}" type="datetime1">
              <a:rPr lang="en-US"/>
              <a:pPr>
                <a:defRPr/>
              </a:pPr>
              <a:t>5/4/08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90A932-2134-7242-BD91-DE15DEAE67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2625" y="609600"/>
            <a:ext cx="8080375"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215188" y="6442075"/>
            <a:ext cx="1905000" cy="381000"/>
          </a:xfrm>
        </p:spPr>
        <p:txBody>
          <a:bodyPr/>
          <a:lstStyle>
            <a:lvl1pPr>
              <a:defRPr/>
            </a:lvl1pPr>
          </a:lstStyle>
          <a:p>
            <a:pPr>
              <a:defRPr/>
            </a:pPr>
            <a:fld id="{D073897C-EE12-0F4C-BE05-E5DF7FE82345}" type="datetime1">
              <a:rPr lang="en-US"/>
              <a:pPr>
                <a:defRPr/>
              </a:pPr>
              <a:t>5/4/08</a:t>
            </a:fld>
            <a:endParaRPr lang="en-US"/>
          </a:p>
        </p:txBody>
      </p:sp>
      <p:sp>
        <p:nvSpPr>
          <p:cNvPr id="4" name="Footer Placeholder 3"/>
          <p:cNvSpPr>
            <a:spLocks noGrp="1"/>
          </p:cNvSpPr>
          <p:nvPr>
            <p:ph type="ftr" sz="quarter" idx="11"/>
          </p:nvPr>
        </p:nvSpPr>
        <p:spPr>
          <a:xfrm>
            <a:off x="682625" y="6365875"/>
            <a:ext cx="42672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199313" y="6148388"/>
            <a:ext cx="1905000" cy="381000"/>
          </a:xfrm>
        </p:spPr>
        <p:txBody>
          <a:bodyPr/>
          <a:lstStyle>
            <a:lvl2pPr lvl="1" fontAlgn="auto">
              <a:spcBef>
                <a:spcPts val="0"/>
              </a:spcBef>
              <a:spcAft>
                <a:spcPts val="0"/>
              </a:spcAft>
              <a:defRPr>
                <a:latin typeface="+mn-lt"/>
                <a:ea typeface="+mn-ea"/>
                <a:cs typeface="+mn-cs"/>
              </a:defRPr>
            </a:lvl2pPr>
          </a:lstStyle>
          <a:p>
            <a:pPr lvl="1">
              <a:defRPr/>
            </a:pPr>
            <a:fld id="{8D2E9035-C702-D240-B690-BAC84A9FB9A6}" type="slidenum">
              <a:rPr lang="en-US"/>
              <a:pPr lvl="1">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2625" y="609600"/>
            <a:ext cx="808037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2625"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2625"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215188" y="6442075"/>
            <a:ext cx="1905000" cy="381000"/>
          </a:xfrm>
        </p:spPr>
        <p:txBody>
          <a:bodyPr/>
          <a:lstStyle>
            <a:lvl1pPr>
              <a:defRPr/>
            </a:lvl1pPr>
          </a:lstStyle>
          <a:p>
            <a:pPr>
              <a:defRPr/>
            </a:pPr>
            <a:fld id="{572192A9-2170-2947-B20C-E70D90E5927D}" type="datetime1">
              <a:rPr lang="en-US"/>
              <a:pPr>
                <a:defRPr/>
              </a:pPr>
              <a:t>5/4/08</a:t>
            </a:fld>
            <a:endParaRPr lang="en-US"/>
          </a:p>
        </p:txBody>
      </p:sp>
      <p:sp>
        <p:nvSpPr>
          <p:cNvPr id="8" name="Footer Placeholder 7"/>
          <p:cNvSpPr>
            <a:spLocks noGrp="1"/>
          </p:cNvSpPr>
          <p:nvPr>
            <p:ph type="ftr" sz="quarter" idx="11"/>
          </p:nvPr>
        </p:nvSpPr>
        <p:spPr>
          <a:xfrm>
            <a:off x="682625" y="6365875"/>
            <a:ext cx="42672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199313" y="6148388"/>
            <a:ext cx="1905000" cy="381000"/>
          </a:xfrm>
        </p:spPr>
        <p:txBody>
          <a:bodyPr/>
          <a:lstStyle>
            <a:lvl2pPr lvl="1" fontAlgn="auto">
              <a:spcBef>
                <a:spcPts val="0"/>
              </a:spcBef>
              <a:spcAft>
                <a:spcPts val="0"/>
              </a:spcAft>
              <a:defRPr>
                <a:latin typeface="+mn-lt"/>
                <a:ea typeface="+mn-ea"/>
                <a:cs typeface="+mn-cs"/>
              </a:defRPr>
            </a:lvl2pPr>
          </a:lstStyle>
          <a:p>
            <a:pPr lvl="1">
              <a:defRPr/>
            </a:pPr>
            <a:fld id="{0F052E9F-CAF4-2F4E-91DF-97200574DDDD}" type="slidenum">
              <a:rPr lang="en-US"/>
              <a:pPr lvl="1">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04EA542-CBBB-AF4F-A2AF-89FC3E629CA2}" type="datetime1">
              <a:rPr lang="en-US"/>
              <a:pPr>
                <a:defRPr/>
              </a:pPr>
              <a:t>5/4/08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3947938-912E-FE4F-BFD3-DF3238A15C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A08EF8D-32F8-8449-88B3-4545FE8E9484}" type="datetime1">
              <a:rPr lang="en-US"/>
              <a:pPr>
                <a:defRPr/>
              </a:pPr>
              <a:t>5/4/08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A0ABDEF-3539-5748-93B0-D7507785F2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29A12A5E-0329-FA4E-A9EF-7563F0681B1E}" type="datetime1">
              <a:rPr lang="en-US"/>
              <a:pPr>
                <a:defRPr/>
              </a:pPr>
              <a:t>5/4/08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5A4E4AE-C224-374E-8263-37B5F5C72A1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1C6A647-03E2-8D4A-BE50-C6C8B7B86040}" type="datetime1">
              <a:rPr lang="en-US"/>
              <a:pPr>
                <a:defRPr/>
              </a:pPr>
              <a:t>5/4/08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D3348D3-90BB-DF4A-99E2-F6D737A005C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04D29BE-917A-EE4D-B1B0-9F31C1BB746D}" type="datetime1">
              <a:rPr lang="en-US"/>
              <a:pPr>
                <a:defRPr/>
              </a:pPr>
              <a:t>5/4/08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6F43084-9A4C-E94C-B6D1-EDF8EACA2BA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89C671E-5F1A-574D-84A1-788F63DB282A}" type="datetime1">
              <a:rPr lang="en-US"/>
              <a:pPr>
                <a:defRPr/>
              </a:pPr>
              <a:t>5/4/08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8C22B17-9EA2-C54C-97B5-9EB4DBCC83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BC21D39-1DF9-8E4D-8285-6C79DF53525E}" type="datetime1">
              <a:rPr lang="en-US"/>
              <a:pPr>
                <a:defRPr/>
              </a:pPr>
              <a:t>5/4/08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B5FDF63-3145-994B-AFB0-8CF054E271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lstStyle>
          <a:p>
            <a:pPr>
              <a:defRPr/>
            </a:pPr>
            <a:fld id="{19D0B89D-AC72-2146-8269-F61B69E42CC5}" type="datetime1">
              <a:rPr lang="en-US"/>
              <a:pPr>
                <a:defRPr/>
              </a:pPr>
              <a:t>5/4/08</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lstStyle>
          <a:p>
            <a:pPr>
              <a:defRPr/>
            </a:pPr>
            <a:fld id="{9720DCFD-693C-424A-A409-10FCEA96818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jpe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ea typeface="+mn-ea"/>
                <a:cs typeface="+mn-cs"/>
              </a:defRPr>
            </a:lvl1pPr>
          </a:lstStyle>
          <a:p>
            <a:pPr>
              <a:defRPr/>
            </a:pPr>
            <a:fld id="{F2BE332C-EDFC-C646-BD4A-3C5588B18493}" type="datetime1">
              <a:rPr lang="en-US"/>
              <a:pPr>
                <a:defRPr/>
              </a:pPr>
              <a:t>5/4/08</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ea typeface="+mn-ea"/>
                <a:cs typeface="+mn-cs"/>
              </a:defRPr>
            </a:lvl1pPr>
          </a:lstStyle>
          <a:p>
            <a:pPr>
              <a:defRPr/>
            </a:pPr>
            <a:fld id="{4B0EB774-B7AB-334D-A371-D6EA8DBD4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10" charset="-128"/>
          <a:cs typeface="ＭＳ Ｐゴシック" pitchFamily="-110" charset="-128"/>
        </a:defRPr>
      </a:lvl1pPr>
      <a:lvl2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2pPr>
      <a:lvl3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3pPr>
      <a:lvl4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4pPr>
      <a:lvl5pPr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5pPr>
      <a:lvl6pPr marL="4572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6pPr>
      <a:lvl7pPr marL="9144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7pPr>
      <a:lvl8pPr marL="13716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8pPr>
      <a:lvl9pPr marL="1828800" algn="l" rtl="0" fontAlgn="base">
        <a:spcBef>
          <a:spcPct val="0"/>
        </a:spcBef>
        <a:spcAft>
          <a:spcPct val="0"/>
        </a:spcAft>
        <a:defRPr sz="4100" b="1">
          <a:solidFill>
            <a:schemeClr val="tx2"/>
          </a:solidFill>
          <a:latin typeface="Lucida Sans Unicode" pitchFamily="-110" charset="-52"/>
          <a:ea typeface="ＭＳ Ｐゴシック" pitchFamily="-110" charset="-128"/>
          <a:cs typeface="ＭＳ Ｐゴシック" pitchFamily="-110" charset="-128"/>
        </a:defRPr>
      </a:lvl9pPr>
    </p:titleStyle>
    <p:bodyStyle>
      <a:lvl1pPr marL="365125" indent="-255588" algn="l" rtl="0" fontAlgn="base">
        <a:spcBef>
          <a:spcPts val="400"/>
        </a:spcBef>
        <a:spcAft>
          <a:spcPct val="0"/>
        </a:spcAft>
        <a:buClr>
          <a:schemeClr val="accent1"/>
        </a:buClr>
        <a:buSzPct val="68000"/>
        <a:buFont typeface="Wingdings 3" pitchFamily="-110" charset="2"/>
        <a:buChar char=""/>
        <a:defRPr sz="2700" kern="1200">
          <a:solidFill>
            <a:schemeClr val="tx1"/>
          </a:solidFill>
          <a:latin typeface="+mn-lt"/>
          <a:ea typeface="ＭＳ Ｐゴシック" pitchFamily="-110" charset="-128"/>
          <a:cs typeface="ＭＳ Ｐゴシック" pitchFamily="-110" charset="-128"/>
        </a:defRPr>
      </a:lvl1pPr>
      <a:lvl2pPr marL="620713" indent="-228600" algn="l" rtl="0" fontAlgn="base">
        <a:spcBef>
          <a:spcPts val="325"/>
        </a:spcBef>
        <a:spcAft>
          <a:spcPct val="0"/>
        </a:spcAft>
        <a:buClr>
          <a:schemeClr val="accent1"/>
        </a:buClr>
        <a:buFont typeface="Verdana" pitchFamily="-110" charset="0"/>
        <a:buChar char="◦"/>
        <a:defRPr sz="2300" kern="1200">
          <a:solidFill>
            <a:schemeClr val="tx1"/>
          </a:solidFill>
          <a:latin typeface="+mn-lt"/>
          <a:ea typeface="ＭＳ Ｐゴシック" pitchFamily="-110" charset="-128"/>
          <a:cs typeface="+mn-cs"/>
        </a:defRPr>
      </a:lvl2pPr>
      <a:lvl3pPr marL="858838" indent="-228600" algn="l" rtl="0" fontAlgn="base">
        <a:spcBef>
          <a:spcPts val="350"/>
        </a:spcBef>
        <a:spcAft>
          <a:spcPct val="0"/>
        </a:spcAft>
        <a:buClr>
          <a:schemeClr val="accent2"/>
        </a:buClr>
        <a:buSzPct val="100000"/>
        <a:buFont typeface="Wingdings 2" pitchFamily="-110" charset="2"/>
        <a:buChar char=""/>
        <a:defRPr sz="2100" kern="1200">
          <a:solidFill>
            <a:schemeClr val="tx1"/>
          </a:solidFill>
          <a:latin typeface="+mn-lt"/>
          <a:ea typeface="ＭＳ Ｐゴシック" pitchFamily="-110" charset="-128"/>
          <a:cs typeface="+mn-cs"/>
        </a:defRPr>
      </a:lvl3pPr>
      <a:lvl4pPr marL="1143000" indent="-228600" algn="l" rtl="0" fontAlgn="base">
        <a:spcBef>
          <a:spcPts val="350"/>
        </a:spcBef>
        <a:spcAft>
          <a:spcPct val="0"/>
        </a:spcAft>
        <a:buClr>
          <a:schemeClr val="accent2"/>
        </a:buClr>
        <a:buFont typeface="Wingdings 2" pitchFamily="-110" charset="2"/>
        <a:buChar char=""/>
        <a:defRPr sz="1900" kern="1200">
          <a:solidFill>
            <a:schemeClr val="tx1"/>
          </a:solidFill>
          <a:latin typeface="+mn-lt"/>
          <a:ea typeface="ＭＳ Ｐゴシック" pitchFamily="-110" charset="-128"/>
          <a:cs typeface="+mn-cs"/>
        </a:defRPr>
      </a:lvl4pPr>
      <a:lvl5pPr marL="1371600" indent="-228600" algn="l" rtl="0" fontAlgn="base">
        <a:spcBef>
          <a:spcPts val="350"/>
        </a:spcBef>
        <a:spcAft>
          <a:spcPct val="0"/>
        </a:spcAft>
        <a:buClr>
          <a:schemeClr val="accent2"/>
        </a:buClr>
        <a:buFont typeface="Wingdings 2" pitchFamily="-110" charset="2"/>
        <a:buChar char=""/>
        <a:defRPr kern="1200">
          <a:solidFill>
            <a:schemeClr val="tx1"/>
          </a:solidFill>
          <a:latin typeface="+mn-lt"/>
          <a:ea typeface="ＭＳ Ｐゴシック" pitchFamily="-110"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4.xml"/><Relationship Id="rId5"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December_2005" TargetMode="External"/><Relationship Id="rId4" Type="http://schemas.openxmlformats.org/officeDocument/2006/relationships/hyperlink" Target="http://en.wikipedia.org/wiki/College" TargetMode="External"/><Relationship Id="rId10" Type="http://schemas.openxmlformats.org/officeDocument/2006/relationships/hyperlink" Target="http://en.wikipedia.org/wiki/E-mail_address" TargetMode="External"/><Relationship Id="rId5" Type="http://schemas.openxmlformats.org/officeDocument/2006/relationships/hyperlink" Target="http://en.wikipedia.org/wiki/University" TargetMode="External"/><Relationship Id="rId7" Type="http://schemas.openxmlformats.org/officeDocument/2006/relationships/hyperlink" Target="http://en.wikipedia.org/wiki/MySpace" TargetMode="External"/><Relationship Id="rId11"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hyperlink" Target="http://en.wikipedia.org/wiki/Social_networking_service" TargetMode="External"/><Relationship Id="rId9" Type="http://schemas.openxmlformats.org/officeDocument/2006/relationships/hyperlink" Target="http://blog.softtechvc.com/2005/10/the_facebook_un.html" TargetMode="External"/><Relationship Id="rId3" Type="http://schemas.openxmlformats.org/officeDocument/2006/relationships/hyperlink" Target="http://en.wikipedia.org/wiki/High_school" TargetMode="External"/><Relationship Id="rId6" Type="http://schemas.openxmlformats.org/officeDocument/2006/relationships/hyperlink" Target="http://en.wikipedia.org/wiki/English_language" TargetMode="External"/></Relationships>
</file>

<file path=ppt/slides/_rels/slide13.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video" Target="file://localhost/Users/jr/Documents/Cyber%20safety%20presentation/Video%20-%20What%20is%20networking.mpeg" TargetMode="Externa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17.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6"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video" Target="file://localhost/Users/jr/Documents/Cyber%20safety%20presentation/Video%20-%20Tracking%20Teresa-2000k.wmv" TargetMode="Externa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video" Target="file://localhost/Users/jr/Documents/Cyber%20safety%20presentation/Video%20-%20Cyber-bullying%20horrified%20girl.mpeg" TargetMode="Externa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26.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 Id="rId6" Type="http://schemas.openxmlformats.org/officeDocument/2006/relationships/image" Target="../media/image27.png"/></Relationships>
</file>

<file path=ppt/slides/_rels/slide32.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4" Type="http://schemas.openxmlformats.org/officeDocument/2006/relationships/hyperlink" Target="mailto:jr@LuminationLLC.com" TargetMode="External"/><Relationship Id="rId1" Type="http://schemas.openxmlformats.org/officeDocument/2006/relationships/slideLayout" Target="../slideLayouts/slideLayout2.xml"/><Relationship Id="rId2" Type="http://schemas.openxmlformats.org/officeDocument/2006/relationships/hyperlink" Target="http://web.mac.com/jwr_pdx/Site/Cyber_Safety.html" TargetMode="External"/><Relationship Id="rId3" Type="http://schemas.openxmlformats.org/officeDocument/2006/relationships/hyperlink" Target="mailto:mclark@pps.k12.or.u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GetNetWise.org" TargetMode="External"/><Relationship Id="rId4" Type="http://schemas.openxmlformats.org/officeDocument/2006/relationships/hyperlink" Target="http://www.netlingo.com" TargetMode="External"/><Relationship Id="rId10" Type="http://schemas.openxmlformats.org/officeDocument/2006/relationships/hyperlink" Target="http://www.ryanpatrickhalligan.org/cyberbullying.htm" TargetMode="External"/><Relationship Id="rId5" Type="http://schemas.openxmlformats.org/officeDocument/2006/relationships/hyperlink" Target="http://www.cybertipline.com" TargetMode="External"/><Relationship Id="rId7" Type="http://schemas.openxmlformats.org/officeDocument/2006/relationships/hyperlink" Target="http://www.SafetyEd.org" TargetMode="External"/><Relationship Id="rId11" Type="http://schemas.openxmlformats.org/officeDocument/2006/relationships/hyperlink" Target="http://www.speedofcreativity.org/resources/videos-for-pd/" TargetMode="External"/><Relationship Id="rId12" Type="http://schemas.openxmlformats.org/officeDocument/2006/relationships/hyperlink" Target="http://www.media-awareness.ca" TargetMode="External"/><Relationship Id="rId1" Type="http://schemas.openxmlformats.org/officeDocument/2006/relationships/slideLayout" Target="../slideLayouts/slideLayout2.xml"/><Relationship Id="rId2" Type="http://schemas.openxmlformats.org/officeDocument/2006/relationships/hyperlink" Target="http://www.NetSmartz.org" TargetMode="External"/><Relationship Id="rId9" Type="http://schemas.openxmlformats.org/officeDocument/2006/relationships/hyperlink" Target="http://www.stopcyberbullying.org" TargetMode="External"/><Relationship Id="rId3" Type="http://schemas.openxmlformats.org/officeDocument/2006/relationships/hyperlink" Target="http://www.NetSmartzKids.org" TargetMode="External"/><Relationship Id="rId6" Type="http://schemas.openxmlformats.org/officeDocument/2006/relationships/hyperlink" Target="http://www.SafeKids.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oleObject" Target="../embeddings/oleObject1.bin"/><Relationship Id="rId5" Type="http://schemas.openxmlformats.org/officeDocument/2006/relationships/oleObject" Target="../embeddings/oleObject2.bin"/><Relationship Id="rId7"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1.xml"/><Relationship Id="rId6"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4" Type="http://schemas.openxmlformats.org/officeDocument/2006/relationships/hyperlink" Target="mailto:jr@LuminationLLC.com" TargetMode="External"/><Relationship Id="rId1" Type="http://schemas.openxmlformats.org/officeDocument/2006/relationships/slideLayout" Target="../slideLayouts/slideLayout2.xml"/><Relationship Id="rId2" Type="http://schemas.openxmlformats.org/officeDocument/2006/relationships/hyperlink" Target="http://web.mac.com/jwr_pdx/Site/Cyber_Safety.html" TargetMode="External"/><Relationship Id="rId3" Type="http://schemas.openxmlformats.org/officeDocument/2006/relationships/hyperlink" Target="mailto:mclark@pps.k12.or.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video" Target="file://localhost/Users/jr/Documents/Cyber%20safety%20presentation/Video%20-%20Simple%20Social%20Networking.mpeg" TargetMode="Externa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Friendster" TargetMode="External"/><Relationship Id="rId4" Type="http://schemas.openxmlformats.org/officeDocument/2006/relationships/hyperlink" Target="http://en.wikipedia.org/wiki/E-mail" TargetMode="External"/><Relationship Id="rId10" Type="http://schemas.openxmlformats.org/officeDocument/2006/relationships/hyperlink" Target="http://en.wikipedia.org/wiki/Internet_culture" TargetMode="External"/><Relationship Id="rId5" Type="http://schemas.openxmlformats.org/officeDocument/2006/relationships/hyperlink" Target="http://en.wikipedia.org/wiki/As_of_February_2006" TargetMode="External"/><Relationship Id="rId7" Type="http://schemas.openxmlformats.org/officeDocument/2006/relationships/hyperlink" Target="http://en.wikipedia.org/wiki/MySpace%23endnote_popularity" TargetMode="External"/><Relationship Id="rId11" Type="http://schemas.openxmlformats.org/officeDocument/2006/relationships/hyperlink" Target="http://en.wikipedia.org/wiki/Teenage_culture" TargetMode="External"/><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en.wikipedia.org/wiki/Social_network_service" TargetMode="External"/><Relationship Id="rId9" Type="http://schemas.openxmlformats.org/officeDocument/2006/relationships/hyperlink" Target="http://en.wikipedia.org/wiki/LiveJournal" TargetMode="External"/><Relationship Id="rId3" Type="http://schemas.openxmlformats.org/officeDocument/2006/relationships/hyperlink" Target="http://en.wikipedia.org/wiki/Blog" TargetMode="External"/><Relationship Id="rId6" Type="http://schemas.openxmlformats.org/officeDocument/2006/relationships/hyperlink" Target="http://en.wikipedia.org/wiki/Alexa_Interne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676400"/>
          </a:xfrm>
        </p:spPr>
        <p:txBody>
          <a:bodyPr/>
          <a:lstStyle/>
          <a:p>
            <a:pPr fontAlgn="auto">
              <a:spcAft>
                <a:spcPts val="0"/>
              </a:spcAft>
              <a:defRPr/>
            </a:pPr>
            <a:r>
              <a:rPr lang="en-US" dirty="0" smtClean="0">
                <a:ea typeface="+mj-ea"/>
                <a:cs typeface="+mj-cs"/>
              </a:rPr>
              <a:t>Cyber Safety for Parents</a:t>
            </a:r>
            <a:br>
              <a:rPr lang="en-US" dirty="0" smtClean="0">
                <a:ea typeface="+mj-ea"/>
                <a:cs typeface="+mj-cs"/>
              </a:rPr>
            </a:br>
            <a:r>
              <a:rPr lang="en-US" dirty="0" smtClean="0">
                <a:ea typeface="+mj-ea"/>
                <a:cs typeface="+mj-cs"/>
              </a:rPr>
              <a:t>May 6, 2008</a:t>
            </a:r>
            <a:endParaRPr lang="en-US" dirty="0">
              <a:ea typeface="+mj-ea"/>
              <a:cs typeface="+mj-cs"/>
            </a:endParaRPr>
          </a:p>
        </p:txBody>
      </p:sp>
      <p:sp>
        <p:nvSpPr>
          <p:cNvPr id="17411" name="Subtitle 5"/>
          <p:cNvSpPr>
            <a:spLocks noGrp="1"/>
          </p:cNvSpPr>
          <p:nvPr>
            <p:ph type="subTitle" idx="1"/>
          </p:nvPr>
        </p:nvSpPr>
        <p:spPr>
          <a:xfrm>
            <a:off x="685800" y="3611563"/>
            <a:ext cx="7772400" cy="1200150"/>
          </a:xfrm>
        </p:spPr>
        <p:txBody>
          <a:bodyPr anchor="ctr"/>
          <a:lstStyle/>
          <a:p>
            <a:pPr marR="0"/>
            <a:r>
              <a:rPr lang="en-US" dirty="0" smtClean="0"/>
              <a:t>John Richardson – </a:t>
            </a:r>
            <a:r>
              <a:rPr lang="en-US" sz="1800" dirty="0" smtClean="0"/>
              <a:t>Alameda Parent &amp; Computer Expert</a:t>
            </a:r>
          </a:p>
          <a:p>
            <a:pPr marR="0"/>
            <a:r>
              <a:rPr lang="en-US" dirty="0" smtClean="0"/>
              <a:t>Melanie Clark – </a:t>
            </a:r>
            <a:r>
              <a:rPr lang="en-US" sz="1800" dirty="0" smtClean="0"/>
              <a:t>Alameda School Counselor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2851150" y="0"/>
          <a:ext cx="6292850" cy="6858000"/>
        </p:xfrm>
        <a:graphic>
          <a:graphicData uri="http://schemas.openxmlformats.org/presentationml/2006/ole">
            <p:oleObj spid="_x0000_s27650" r:id="rId4" imgW="5727700" imgH="5778500" progId="">
              <p:embed/>
            </p:oleObj>
          </a:graphicData>
        </a:graphic>
      </p:graphicFrame>
      <p:graphicFrame>
        <p:nvGraphicFramePr>
          <p:cNvPr id="27651" name="Object 3"/>
          <p:cNvGraphicFramePr>
            <a:graphicFrameLocks noChangeAspect="1"/>
          </p:cNvGraphicFramePr>
          <p:nvPr/>
        </p:nvGraphicFramePr>
        <p:xfrm>
          <a:off x="0" y="1600200"/>
          <a:ext cx="4038600" cy="3417888"/>
        </p:xfrm>
        <a:graphic>
          <a:graphicData uri="http://schemas.openxmlformats.org/presentationml/2006/ole">
            <p:oleObj spid="_x0000_s27651" r:id="rId5" imgW="3987800" imgH="3225800" progId="">
              <p:embed/>
            </p:oleObj>
          </a:graphicData>
        </a:graphic>
      </p:graphicFrame>
      <p:sp>
        <p:nvSpPr>
          <p:cNvPr id="279556" name="Oval 4"/>
          <p:cNvSpPr>
            <a:spLocks noChangeArrowheads="1"/>
          </p:cNvSpPr>
          <p:nvPr/>
        </p:nvSpPr>
        <p:spPr bwMode="auto">
          <a:xfrm>
            <a:off x="3352800" y="6019800"/>
            <a:ext cx="4953000" cy="685800"/>
          </a:xfrm>
          <a:prstGeom prst="ellipse">
            <a:avLst/>
          </a:prstGeom>
          <a:noFill/>
          <a:ln w="25400">
            <a:solidFill>
              <a:srgbClr val="FF0000"/>
            </a:solidFill>
            <a:round/>
            <a:headEnd/>
            <a:tailEnd/>
          </a:ln>
        </p:spPr>
        <p:txBody>
          <a:bodyPr wrap="none" anchor="ctr">
            <a:prstTxWarp prst="textNoShape">
              <a:avLst/>
            </a:prstTxWarp>
          </a:bodyPr>
          <a:lstStyle/>
          <a:p>
            <a:endParaRPr lang="en-US">
              <a:latin typeface="Lucida Sans Unicode" pitchFamily="-110" charset="-52"/>
            </a:endParaRPr>
          </a:p>
        </p:txBody>
      </p:sp>
      <p:sp>
        <p:nvSpPr>
          <p:cNvPr id="279557" name="Rectangle 5"/>
          <p:cNvSpPr>
            <a:spLocks noChangeArrowheads="1"/>
          </p:cNvSpPr>
          <p:nvPr/>
        </p:nvSpPr>
        <p:spPr bwMode="auto">
          <a:xfrm>
            <a:off x="2514600" y="2209800"/>
            <a:ext cx="1371600" cy="1905000"/>
          </a:xfrm>
          <a:prstGeom prst="rect">
            <a:avLst/>
          </a:prstGeom>
          <a:solidFill>
            <a:srgbClr val="FF0000">
              <a:alpha val="34901"/>
            </a:srgbClr>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
        <p:nvSpPr>
          <p:cNvPr id="279558" name="Rectangle 6"/>
          <p:cNvSpPr>
            <a:spLocks noChangeArrowheads="1"/>
          </p:cNvSpPr>
          <p:nvPr/>
        </p:nvSpPr>
        <p:spPr bwMode="auto">
          <a:xfrm>
            <a:off x="5181600" y="685800"/>
            <a:ext cx="1600200" cy="304800"/>
          </a:xfrm>
          <a:prstGeom prst="rect">
            <a:avLst/>
          </a:prstGeom>
          <a:solidFill>
            <a:srgbClr val="FF0000">
              <a:alpha val="34901"/>
            </a:srgbClr>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
        <p:nvSpPr>
          <p:cNvPr id="279559" name="Line 7"/>
          <p:cNvSpPr>
            <a:spLocks noChangeShapeType="1"/>
          </p:cNvSpPr>
          <p:nvPr/>
        </p:nvSpPr>
        <p:spPr bwMode="auto">
          <a:xfrm flipH="1">
            <a:off x="2133600" y="990600"/>
            <a:ext cx="1371600" cy="685800"/>
          </a:xfrm>
          <a:prstGeom prst="line">
            <a:avLst/>
          </a:prstGeom>
          <a:noFill/>
          <a:ln w="31750">
            <a:solidFill>
              <a:srgbClr val="FF0000"/>
            </a:solidFill>
            <a:round/>
            <a:headEnd/>
            <a:tailEnd type="stealth" w="lg" len="lg"/>
          </a:ln>
        </p:spPr>
        <p:txBody>
          <a:bodyP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nimBg="1"/>
      <p:bldP spid="279558" grpId="0" animBg="1"/>
      <p:bldP spid="27955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03CEDD-77B9-934E-B8E7-DD988349338B}" type="datetime1">
              <a:rPr lang="en-US">
                <a:ea typeface="ＭＳ Ｐゴシック" pitchFamily="-110" charset="-128"/>
                <a:cs typeface="ＭＳ Ｐゴシック" pitchFamily="-110" charset="-128"/>
              </a:rPr>
              <a:pPr fontAlgn="base">
                <a:spcBef>
                  <a:spcPct val="0"/>
                </a:spcBef>
                <a:spcAft>
                  <a:spcPct val="0"/>
                </a:spcAft>
              </a:pPr>
              <a:t>5/4/08</a:t>
            </a:fld>
            <a:endParaRPr lang="en-US">
              <a:ea typeface="ＭＳ Ｐゴシック" pitchFamily="-110" charset="-128"/>
              <a:cs typeface="ＭＳ Ｐゴシック" pitchFamily="-110" charset="-128"/>
            </a:endParaRPr>
          </a:p>
        </p:txBody>
      </p:sp>
      <p:sp>
        <p:nvSpPr>
          <p:cNvPr id="281602" name="Rectangle 2"/>
          <p:cNvSpPr>
            <a:spLocks noGrp="1" noChangeArrowheads="1"/>
          </p:cNvSpPr>
          <p:nvPr>
            <p:ph type="title"/>
          </p:nvPr>
        </p:nvSpPr>
        <p:spPr/>
        <p:txBody>
          <a:bodyPr/>
          <a:lstStyle/>
          <a:p>
            <a:pPr fontAlgn="auto">
              <a:spcAft>
                <a:spcPts val="0"/>
              </a:spcAft>
              <a:defRPr/>
            </a:pPr>
            <a:endParaRPr lang="en-US">
              <a:ea typeface="+mj-ea"/>
              <a:cs typeface="+mj-cs"/>
            </a:endParaRPr>
          </a:p>
        </p:txBody>
      </p:sp>
      <p:pic>
        <p:nvPicPr>
          <p:cNvPr id="29700" name="Picture 3"/>
          <p:cNvPicPr>
            <a:picLocks noGrp="1" noChangeAspect="1" noChangeArrowheads="1"/>
          </p:cNvPicPr>
          <p:nvPr>
            <p:ph type="body" idx="1"/>
          </p:nvPr>
        </p:nvPicPr>
        <p:blipFill>
          <a:blip r:embed="rId2"/>
          <a:srcRect/>
          <a:stretch>
            <a:fillRect/>
          </a:stretch>
        </p:blipFill>
        <p:spPr>
          <a:xfrm>
            <a:off x="0" y="0"/>
            <a:ext cx="9296400" cy="6858000"/>
          </a:xfrm>
        </p:spPr>
      </p:pic>
      <p:sp>
        <p:nvSpPr>
          <p:cNvPr id="29701" name="Rectangle 4"/>
          <p:cNvSpPr>
            <a:spLocks noChangeArrowheads="1"/>
          </p:cNvSpPr>
          <p:nvPr/>
        </p:nvSpPr>
        <p:spPr bwMode="auto">
          <a:xfrm>
            <a:off x="2590800" y="5105400"/>
            <a:ext cx="1143000" cy="228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
        <p:nvSpPr>
          <p:cNvPr id="29702" name="Rectangle 5"/>
          <p:cNvSpPr>
            <a:spLocks noChangeArrowheads="1"/>
          </p:cNvSpPr>
          <p:nvPr/>
        </p:nvSpPr>
        <p:spPr bwMode="auto">
          <a:xfrm>
            <a:off x="5257800" y="3276600"/>
            <a:ext cx="457200" cy="15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
        <p:nvSpPr>
          <p:cNvPr id="29703" name="Rectangle 6"/>
          <p:cNvSpPr>
            <a:spLocks noChangeArrowheads="1"/>
          </p:cNvSpPr>
          <p:nvPr/>
        </p:nvSpPr>
        <p:spPr bwMode="auto">
          <a:xfrm>
            <a:off x="6248400" y="4876800"/>
            <a:ext cx="457200" cy="15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
        <p:nvSpPr>
          <p:cNvPr id="29704" name="Rectangle 7"/>
          <p:cNvSpPr>
            <a:spLocks noChangeArrowheads="1"/>
          </p:cNvSpPr>
          <p:nvPr/>
        </p:nvSpPr>
        <p:spPr bwMode="auto">
          <a:xfrm>
            <a:off x="4419600" y="5105400"/>
            <a:ext cx="457200" cy="15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
        <p:nvSpPr>
          <p:cNvPr id="29705" name="Rectangle 8"/>
          <p:cNvSpPr>
            <a:spLocks noChangeArrowheads="1"/>
          </p:cNvSpPr>
          <p:nvPr/>
        </p:nvSpPr>
        <p:spPr bwMode="auto">
          <a:xfrm>
            <a:off x="4953000" y="5410200"/>
            <a:ext cx="457200" cy="15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
        <p:nvSpPr>
          <p:cNvPr id="29706" name="Rectangle 9"/>
          <p:cNvSpPr>
            <a:spLocks noChangeArrowheads="1"/>
          </p:cNvSpPr>
          <p:nvPr/>
        </p:nvSpPr>
        <p:spPr bwMode="auto">
          <a:xfrm>
            <a:off x="7239000" y="5867400"/>
            <a:ext cx="457200" cy="15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Lucida Sans Unicode" pitchFamily="-110" charset="-5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77500" lnSpcReduction="20000"/>
          </a:bodyPr>
          <a:lstStyle/>
          <a:p>
            <a:pPr marL="365760" indent="-256032" fontAlgn="auto">
              <a:spcBef>
                <a:spcPct val="50000"/>
              </a:spcBef>
              <a:spcAft>
                <a:spcPts val="0"/>
              </a:spcAft>
              <a:buFont typeface="Wingdings 3"/>
              <a:buChar char=""/>
              <a:defRPr/>
            </a:pPr>
            <a:r>
              <a:rPr lang="en-US" b="1" dirty="0" err="1" smtClean="0">
                <a:ea typeface="Times New Roman" pitchFamily="-65" charset="0"/>
                <a:cs typeface="Times New Roman" pitchFamily="-65" charset="0"/>
              </a:rPr>
              <a:t>Facebook</a:t>
            </a:r>
            <a:r>
              <a:rPr lang="en-US" dirty="0" smtClean="0">
                <a:ea typeface="Times New Roman" pitchFamily="-65" charset="0"/>
                <a:cs typeface="Times New Roman" pitchFamily="-65" charset="0"/>
              </a:rPr>
              <a:t>, formerly known as </a:t>
            </a:r>
            <a:r>
              <a:rPr lang="en-US" b="1" dirty="0" err="1" smtClean="0">
                <a:ea typeface="Times New Roman" pitchFamily="-65" charset="0"/>
                <a:cs typeface="Times New Roman" pitchFamily="-65" charset="0"/>
              </a:rPr>
              <a:t>thefacebook</a:t>
            </a:r>
            <a:r>
              <a:rPr lang="en-US" dirty="0" smtClean="0">
                <a:ea typeface="Times New Roman" pitchFamily="-65" charset="0"/>
                <a:cs typeface="Times New Roman" pitchFamily="-65" charset="0"/>
              </a:rPr>
              <a:t>, is a </a:t>
            </a:r>
            <a:r>
              <a:rPr lang="en-US" dirty="0" smtClean="0">
                <a:ea typeface="Times New Roman" pitchFamily="-65" charset="0"/>
                <a:cs typeface="Times New Roman" pitchFamily="-65" charset="0"/>
                <a:hlinkClick r:id="rId2" tooltip="Social networking service"/>
              </a:rPr>
              <a:t>social networking service</a:t>
            </a:r>
            <a:r>
              <a:rPr lang="en-US" dirty="0" smtClean="0">
                <a:ea typeface="Times New Roman" pitchFamily="-65" charset="0"/>
                <a:cs typeface="Times New Roman" pitchFamily="-65" charset="0"/>
              </a:rPr>
              <a:t> for </a:t>
            </a:r>
            <a:r>
              <a:rPr lang="en-US" dirty="0" smtClean="0">
                <a:ea typeface="Times New Roman" pitchFamily="-65" charset="0"/>
                <a:cs typeface="Times New Roman" pitchFamily="-65" charset="0"/>
                <a:hlinkClick r:id="rId3" tooltip="High school"/>
              </a:rPr>
              <a:t>high school</a:t>
            </a:r>
            <a:r>
              <a:rPr lang="en-US" dirty="0" smtClean="0">
                <a:ea typeface="Times New Roman" pitchFamily="-65" charset="0"/>
                <a:cs typeface="Times New Roman" pitchFamily="-65" charset="0"/>
              </a:rPr>
              <a:t>, </a:t>
            </a:r>
            <a:r>
              <a:rPr lang="en-US" dirty="0" smtClean="0">
                <a:ea typeface="Times New Roman" pitchFamily="-65" charset="0"/>
                <a:cs typeface="Times New Roman" pitchFamily="-65" charset="0"/>
                <a:hlinkClick r:id="rId4" tooltip="College"/>
              </a:rPr>
              <a:t>college</a:t>
            </a:r>
            <a:r>
              <a:rPr lang="en-US" dirty="0" smtClean="0">
                <a:ea typeface="Times New Roman" pitchFamily="-65" charset="0"/>
                <a:cs typeface="Times New Roman" pitchFamily="-65" charset="0"/>
              </a:rPr>
              <a:t>, and </a:t>
            </a:r>
            <a:r>
              <a:rPr lang="en-US" dirty="0" smtClean="0">
                <a:ea typeface="Times New Roman" pitchFamily="-65" charset="0"/>
                <a:cs typeface="Times New Roman" pitchFamily="-65" charset="0"/>
                <a:hlinkClick r:id="rId5" tooltip="University"/>
              </a:rPr>
              <a:t>university</a:t>
            </a:r>
            <a:r>
              <a:rPr lang="en-US" dirty="0" smtClean="0">
                <a:ea typeface="Times New Roman" pitchFamily="-65" charset="0"/>
                <a:cs typeface="Times New Roman" pitchFamily="-65" charset="0"/>
              </a:rPr>
              <a:t> communities, primarily in </a:t>
            </a:r>
            <a:r>
              <a:rPr lang="en-US" dirty="0" smtClean="0">
                <a:ea typeface="Times New Roman" pitchFamily="-65" charset="0"/>
                <a:cs typeface="Times New Roman" pitchFamily="-65" charset="0"/>
                <a:hlinkClick r:id="rId6" tooltip="English language"/>
              </a:rPr>
              <a:t>English</a:t>
            </a:r>
            <a:r>
              <a:rPr lang="en-US" dirty="0" smtClean="0">
                <a:ea typeface="Times New Roman" pitchFamily="-65" charset="0"/>
                <a:cs typeface="Times New Roman" pitchFamily="-65" charset="0"/>
              </a:rPr>
              <a:t>-speaking countries. The site has some similarities to </a:t>
            </a:r>
            <a:r>
              <a:rPr lang="en-US" dirty="0" smtClean="0">
                <a:ea typeface="Times New Roman" pitchFamily="-65" charset="0"/>
                <a:cs typeface="Times New Roman" pitchFamily="-65" charset="0"/>
                <a:hlinkClick r:id="rId7" tooltip="MySpace"/>
              </a:rPr>
              <a:t>MySpace</a:t>
            </a:r>
            <a:r>
              <a:rPr lang="en-US" dirty="0" smtClean="0">
                <a:ea typeface="Times New Roman" pitchFamily="-65" charset="0"/>
                <a:cs typeface="Times New Roman" pitchFamily="-65" charset="0"/>
              </a:rPr>
              <a:t>, but differs in account availability, user control of display content, real-world identity, and overall neatness of appearance. As of </a:t>
            </a:r>
            <a:r>
              <a:rPr lang="en-US" dirty="0" smtClean="0">
                <a:ea typeface="Times New Roman" pitchFamily="-65" charset="0"/>
                <a:cs typeface="Times New Roman" pitchFamily="-65" charset="0"/>
                <a:hlinkClick r:id="rId8" tooltip="December 2005"/>
              </a:rPr>
              <a:t>December 2005</a:t>
            </a:r>
            <a:r>
              <a:rPr lang="en-US" dirty="0" smtClean="0">
                <a:ea typeface="Times New Roman" pitchFamily="-65" charset="0"/>
                <a:cs typeface="Times New Roman" pitchFamily="-65" charset="0"/>
              </a:rPr>
              <a:t>, it has the largest number of registered users among college-focused sites (at over six million US college student accounts created with an additional 20,000 new accounts being created daily).</a:t>
            </a:r>
            <a:r>
              <a:rPr lang="en-US" dirty="0" smtClean="0">
                <a:ea typeface="Times New Roman" pitchFamily="-65" charset="0"/>
                <a:cs typeface="Times New Roman" pitchFamily="-65" charset="0"/>
                <a:hlinkClick r:id="rId9" tooltip="http://blog.softtechvc.com/2005/10/the_facebook_un.html"/>
              </a:rPr>
              <a:t>[1]</a:t>
            </a:r>
            <a:endParaRPr lang="en-US" dirty="0" smtClean="0">
              <a:ea typeface="Times New Roman" pitchFamily="-65" charset="0"/>
              <a:cs typeface="Times New Roman" pitchFamily="-65" charset="0"/>
            </a:endParaRPr>
          </a:p>
          <a:p>
            <a:pPr marL="365760" indent="-256032" fontAlgn="auto">
              <a:spcBef>
                <a:spcPct val="50000"/>
              </a:spcBef>
              <a:spcAft>
                <a:spcPts val="0"/>
              </a:spcAft>
              <a:buFont typeface="Wingdings 3"/>
              <a:buChar char=""/>
              <a:defRPr/>
            </a:pPr>
            <a:r>
              <a:rPr lang="en-US" dirty="0" smtClean="0">
                <a:ea typeface="Times New Roman" pitchFamily="-65" charset="0"/>
                <a:cs typeface="Times New Roman" pitchFamily="-65" charset="0"/>
              </a:rPr>
              <a:t>Anyone with access to a valid </a:t>
            </a:r>
            <a:r>
              <a:rPr lang="en-US" dirty="0" smtClean="0">
                <a:ea typeface="Times New Roman" pitchFamily="-65" charset="0"/>
                <a:cs typeface="Times New Roman" pitchFamily="-65" charset="0"/>
                <a:hlinkClick r:id="rId10" tooltip="E-mail address"/>
              </a:rPr>
              <a:t>e-mail address</a:t>
            </a:r>
            <a:r>
              <a:rPr lang="en-US" dirty="0" smtClean="0">
                <a:ea typeface="Times New Roman" pitchFamily="-65" charset="0"/>
                <a:cs typeface="Times New Roman" pitchFamily="-65" charset="0"/>
              </a:rPr>
              <a:t> can register for and access the site, a group that includes students, alumni, faculty, and staff, although the vast majority of </a:t>
            </a:r>
            <a:r>
              <a:rPr lang="en-US" dirty="0" err="1" smtClean="0">
                <a:ea typeface="Times New Roman" pitchFamily="-65" charset="0"/>
                <a:cs typeface="Times New Roman" pitchFamily="-65" charset="0"/>
              </a:rPr>
              <a:t>Facebook’s</a:t>
            </a:r>
            <a:r>
              <a:rPr lang="en-US" dirty="0" smtClean="0">
                <a:ea typeface="Times New Roman" pitchFamily="-65" charset="0"/>
                <a:cs typeface="Times New Roman" pitchFamily="-65" charset="0"/>
              </a:rPr>
              <a:t> users are students. </a:t>
            </a:r>
            <a:r>
              <a:rPr lang="en-US" dirty="0" err="1" smtClean="0">
                <a:ea typeface="Times New Roman" pitchFamily="-65" charset="0"/>
                <a:cs typeface="Times New Roman" pitchFamily="-65" charset="0"/>
              </a:rPr>
              <a:t>Facebook</a:t>
            </a:r>
            <a:r>
              <a:rPr lang="en-US" dirty="0" smtClean="0">
                <a:ea typeface="Times New Roman" pitchFamily="-65" charset="0"/>
                <a:cs typeface="Times New Roman" pitchFamily="-65" charset="0"/>
              </a:rPr>
              <a:t> is also available at 25,000+ American high schools. The site is free to users.</a:t>
            </a:r>
            <a:endParaRPr lang="en-US" dirty="0" smtClean="0">
              <a:ea typeface="+mn-ea"/>
              <a:cs typeface="+mn-cs"/>
            </a:endParaRPr>
          </a:p>
          <a:p>
            <a:pPr marL="365760" indent="-256032" fontAlgn="auto">
              <a:spcAft>
                <a:spcPts val="0"/>
              </a:spcAft>
              <a:buFont typeface="Wingdings 3"/>
              <a:buChar char=""/>
              <a:defRPr/>
            </a:pPr>
            <a:endParaRPr lang="en-US" dirty="0">
              <a:ea typeface="+mn-ea"/>
              <a:cs typeface="+mn-cs"/>
            </a:endParaRPr>
          </a:p>
        </p:txBody>
      </p:sp>
      <p:sp>
        <p:nvSpPr>
          <p:cNvPr id="227330" name="Rectangle 2"/>
          <p:cNvSpPr>
            <a:spLocks noGrp="1" noChangeArrowheads="1"/>
          </p:cNvSpPr>
          <p:nvPr>
            <p:ph type="title"/>
          </p:nvPr>
        </p:nvSpPr>
        <p:spPr/>
        <p:txBody>
          <a:bodyPr/>
          <a:lstStyle/>
          <a:p>
            <a:pPr fontAlgn="auto">
              <a:spcAft>
                <a:spcPts val="0"/>
              </a:spcAft>
              <a:defRPr/>
            </a:pPr>
            <a:r>
              <a:rPr lang="en-US">
                <a:ea typeface="+mj-ea"/>
                <a:cs typeface="+mj-cs"/>
              </a:rPr>
              <a:t>Facebook</a:t>
            </a:r>
          </a:p>
        </p:txBody>
      </p:sp>
      <p:pic>
        <p:nvPicPr>
          <p:cNvPr id="30724" name="Picture 4" descr="Facebooklogo"/>
          <p:cNvPicPr>
            <a:picLocks noChangeAspect="1" noChangeArrowheads="1"/>
          </p:cNvPicPr>
          <p:nvPr/>
        </p:nvPicPr>
        <p:blipFill>
          <a:blip r:embed="rId11"/>
          <a:srcRect/>
          <a:stretch>
            <a:fillRect/>
          </a:stretch>
        </p:blipFill>
        <p:spPr bwMode="auto">
          <a:xfrm>
            <a:off x="7086600" y="104775"/>
            <a:ext cx="1676400" cy="542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Video – The Lure of social networking</a:t>
            </a:r>
            <a:endParaRPr lang="en-US" dirty="0"/>
          </a:p>
        </p:txBody>
      </p:sp>
      <p:pic>
        <p:nvPicPr>
          <p:cNvPr id="4" name="Video - What is networking.mpeg">
            <a:hlinkClick r:id="" action="ppaction://media"/>
          </p:cNvPr>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0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0"/>
            <a:ext cx="9140825" cy="6856413"/>
            <a:chOff x="0" y="0"/>
            <a:chExt cx="6332" cy="4797"/>
          </a:xfrm>
        </p:grpSpPr>
        <p:grpSp>
          <p:nvGrpSpPr>
            <p:cNvPr id="31747" name="Group 3"/>
            <p:cNvGrpSpPr>
              <a:grpSpLocks/>
            </p:cNvGrpSpPr>
            <p:nvPr/>
          </p:nvGrpSpPr>
          <p:grpSpPr bwMode="auto">
            <a:xfrm>
              <a:off x="0" y="0"/>
              <a:ext cx="6332" cy="4797"/>
              <a:chOff x="31" y="16"/>
              <a:chExt cx="6332" cy="4768"/>
            </a:xfrm>
          </p:grpSpPr>
          <p:sp>
            <p:nvSpPr>
              <p:cNvPr id="81642" name="Freeform 4"/>
              <p:cNvSpPr>
                <a:spLocks/>
              </p:cNvSpPr>
              <p:nvPr/>
            </p:nvSpPr>
            <p:spPr bwMode="auto">
              <a:xfrm>
                <a:off x="31" y="16"/>
                <a:ext cx="6327" cy="2975"/>
              </a:xfrm>
              <a:custGeom>
                <a:avLst/>
                <a:gdLst>
                  <a:gd name="T0" fmla="*/ 31561 w 31638"/>
                  <a:gd name="T1" fmla="*/ 60 h 14873"/>
                  <a:gd name="T2" fmla="*/ 31546 w 31638"/>
                  <a:gd name="T3" fmla="*/ 46 h 14873"/>
                  <a:gd name="T4" fmla="*/ 31530 w 31638"/>
                  <a:gd name="T5" fmla="*/ 34 h 14873"/>
                  <a:gd name="T6" fmla="*/ 31512 w 31638"/>
                  <a:gd name="T7" fmla="*/ 22 h 14873"/>
                  <a:gd name="T8" fmla="*/ 31494 w 31638"/>
                  <a:gd name="T9" fmla="*/ 14 h 14873"/>
                  <a:gd name="T10" fmla="*/ 31474 w 31638"/>
                  <a:gd name="T11" fmla="*/ 7 h 14873"/>
                  <a:gd name="T12" fmla="*/ 31454 w 31638"/>
                  <a:gd name="T13" fmla="*/ 3 h 14873"/>
                  <a:gd name="T14" fmla="*/ 31431 w 31638"/>
                  <a:gd name="T15" fmla="*/ 0 h 14873"/>
                  <a:gd name="T16" fmla="*/ 31409 w 31638"/>
                  <a:gd name="T17" fmla="*/ 0 h 14873"/>
                  <a:gd name="T18" fmla="*/ 228 w 31638"/>
                  <a:gd name="T19" fmla="*/ 0 h 14873"/>
                  <a:gd name="T20" fmla="*/ 204 w 31638"/>
                  <a:gd name="T21" fmla="*/ 0 h 14873"/>
                  <a:gd name="T22" fmla="*/ 183 w 31638"/>
                  <a:gd name="T23" fmla="*/ 3 h 14873"/>
                  <a:gd name="T24" fmla="*/ 161 w 31638"/>
                  <a:gd name="T25" fmla="*/ 7 h 14873"/>
                  <a:gd name="T26" fmla="*/ 142 w 31638"/>
                  <a:gd name="T27" fmla="*/ 14 h 14873"/>
                  <a:gd name="T28" fmla="*/ 123 w 31638"/>
                  <a:gd name="T29" fmla="*/ 22 h 14873"/>
                  <a:gd name="T30" fmla="*/ 106 w 31638"/>
                  <a:gd name="T31" fmla="*/ 34 h 14873"/>
                  <a:gd name="T32" fmla="*/ 89 w 31638"/>
                  <a:gd name="T33" fmla="*/ 46 h 14873"/>
                  <a:gd name="T34" fmla="*/ 76 w 31638"/>
                  <a:gd name="T35" fmla="*/ 60 h 14873"/>
                  <a:gd name="T36" fmla="*/ 57 w 31638"/>
                  <a:gd name="T37" fmla="*/ 75 h 14873"/>
                  <a:gd name="T38" fmla="*/ 42 w 31638"/>
                  <a:gd name="T39" fmla="*/ 92 h 14873"/>
                  <a:gd name="T40" fmla="*/ 29 w 31638"/>
                  <a:gd name="T41" fmla="*/ 109 h 14873"/>
                  <a:gd name="T42" fmla="*/ 19 w 31638"/>
                  <a:gd name="T43" fmla="*/ 128 h 14873"/>
                  <a:gd name="T44" fmla="*/ 10 w 31638"/>
                  <a:gd name="T45" fmla="*/ 146 h 14873"/>
                  <a:gd name="T46" fmla="*/ 4 w 31638"/>
                  <a:gd name="T47" fmla="*/ 166 h 14873"/>
                  <a:gd name="T48" fmla="*/ 1 w 31638"/>
                  <a:gd name="T49" fmla="*/ 186 h 14873"/>
                  <a:gd name="T50" fmla="*/ 0 w 31638"/>
                  <a:gd name="T51" fmla="*/ 208 h 14873"/>
                  <a:gd name="T52" fmla="*/ 0 w 31638"/>
                  <a:gd name="T53" fmla="*/ 14873 h 14873"/>
                  <a:gd name="T54" fmla="*/ 31638 w 31638"/>
                  <a:gd name="T55" fmla="*/ 14873 h 14873"/>
                  <a:gd name="T56" fmla="*/ 31638 w 31638"/>
                  <a:gd name="T57" fmla="*/ 208 h 14873"/>
                  <a:gd name="T58" fmla="*/ 31636 w 31638"/>
                  <a:gd name="T59" fmla="*/ 186 h 14873"/>
                  <a:gd name="T60" fmla="*/ 31632 w 31638"/>
                  <a:gd name="T61" fmla="*/ 166 h 14873"/>
                  <a:gd name="T62" fmla="*/ 31627 w 31638"/>
                  <a:gd name="T63" fmla="*/ 146 h 14873"/>
                  <a:gd name="T64" fmla="*/ 31619 w 31638"/>
                  <a:gd name="T65" fmla="*/ 128 h 14873"/>
                  <a:gd name="T66" fmla="*/ 31606 w 31638"/>
                  <a:gd name="T67" fmla="*/ 109 h 14873"/>
                  <a:gd name="T68" fmla="*/ 31594 w 31638"/>
                  <a:gd name="T69" fmla="*/ 92 h 14873"/>
                  <a:gd name="T70" fmla="*/ 31578 w 31638"/>
                  <a:gd name="T71" fmla="*/ 75 h 14873"/>
                  <a:gd name="T72" fmla="*/ 31561 w 31638"/>
                  <a:gd name="T73" fmla="*/ 60 h 148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638"/>
                  <a:gd name="T112" fmla="*/ 0 h 14873"/>
                  <a:gd name="T113" fmla="*/ 31638 w 31638"/>
                  <a:gd name="T114" fmla="*/ 14873 h 148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638" h="14873">
                    <a:moveTo>
                      <a:pt x="31561" y="60"/>
                    </a:moveTo>
                    <a:lnTo>
                      <a:pt x="31546" y="46"/>
                    </a:lnTo>
                    <a:lnTo>
                      <a:pt x="31530" y="34"/>
                    </a:lnTo>
                    <a:lnTo>
                      <a:pt x="31512" y="22"/>
                    </a:lnTo>
                    <a:lnTo>
                      <a:pt x="31494" y="14"/>
                    </a:lnTo>
                    <a:lnTo>
                      <a:pt x="31474" y="7"/>
                    </a:lnTo>
                    <a:lnTo>
                      <a:pt x="31454" y="3"/>
                    </a:lnTo>
                    <a:lnTo>
                      <a:pt x="31431" y="0"/>
                    </a:lnTo>
                    <a:lnTo>
                      <a:pt x="31409" y="0"/>
                    </a:lnTo>
                    <a:lnTo>
                      <a:pt x="228" y="0"/>
                    </a:lnTo>
                    <a:lnTo>
                      <a:pt x="204" y="0"/>
                    </a:lnTo>
                    <a:lnTo>
                      <a:pt x="183" y="3"/>
                    </a:lnTo>
                    <a:lnTo>
                      <a:pt x="161" y="7"/>
                    </a:lnTo>
                    <a:lnTo>
                      <a:pt x="142" y="14"/>
                    </a:lnTo>
                    <a:lnTo>
                      <a:pt x="123" y="22"/>
                    </a:lnTo>
                    <a:lnTo>
                      <a:pt x="106" y="34"/>
                    </a:lnTo>
                    <a:lnTo>
                      <a:pt x="89" y="46"/>
                    </a:lnTo>
                    <a:lnTo>
                      <a:pt x="76" y="60"/>
                    </a:lnTo>
                    <a:lnTo>
                      <a:pt x="57" y="75"/>
                    </a:lnTo>
                    <a:lnTo>
                      <a:pt x="42" y="92"/>
                    </a:lnTo>
                    <a:lnTo>
                      <a:pt x="29" y="109"/>
                    </a:lnTo>
                    <a:lnTo>
                      <a:pt x="19" y="128"/>
                    </a:lnTo>
                    <a:lnTo>
                      <a:pt x="10" y="146"/>
                    </a:lnTo>
                    <a:lnTo>
                      <a:pt x="4" y="166"/>
                    </a:lnTo>
                    <a:lnTo>
                      <a:pt x="1" y="186"/>
                    </a:lnTo>
                    <a:lnTo>
                      <a:pt x="0" y="208"/>
                    </a:lnTo>
                    <a:lnTo>
                      <a:pt x="0" y="14873"/>
                    </a:lnTo>
                    <a:lnTo>
                      <a:pt x="31638" y="14873"/>
                    </a:lnTo>
                    <a:lnTo>
                      <a:pt x="31638" y="208"/>
                    </a:lnTo>
                    <a:lnTo>
                      <a:pt x="31636" y="186"/>
                    </a:lnTo>
                    <a:lnTo>
                      <a:pt x="31632" y="166"/>
                    </a:lnTo>
                    <a:lnTo>
                      <a:pt x="31627" y="146"/>
                    </a:lnTo>
                    <a:lnTo>
                      <a:pt x="31619" y="128"/>
                    </a:lnTo>
                    <a:lnTo>
                      <a:pt x="31606" y="109"/>
                    </a:lnTo>
                    <a:lnTo>
                      <a:pt x="31594" y="92"/>
                    </a:lnTo>
                    <a:lnTo>
                      <a:pt x="31578" y="75"/>
                    </a:lnTo>
                    <a:lnTo>
                      <a:pt x="31561" y="60"/>
                    </a:lnTo>
                    <a:close/>
                  </a:path>
                </a:pathLst>
              </a:custGeom>
              <a:solidFill>
                <a:srgbClr val="D7D7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43" name="Rectangle 5"/>
              <p:cNvSpPr>
                <a:spLocks noChangeArrowheads="1"/>
              </p:cNvSpPr>
              <p:nvPr/>
            </p:nvSpPr>
            <p:spPr bwMode="auto">
              <a:xfrm>
                <a:off x="3458" y="2991"/>
                <a:ext cx="574" cy="1792"/>
              </a:xfrm>
              <a:prstGeom prst="rect">
                <a:avLst/>
              </a:prstGeom>
              <a:solidFill>
                <a:srgbClr val="DDDEE7"/>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44" name="Rectangle 6"/>
              <p:cNvSpPr>
                <a:spLocks noChangeArrowheads="1"/>
              </p:cNvSpPr>
              <p:nvPr/>
            </p:nvSpPr>
            <p:spPr bwMode="auto">
              <a:xfrm>
                <a:off x="4032" y="2991"/>
                <a:ext cx="570" cy="1792"/>
              </a:xfrm>
              <a:prstGeom prst="rect">
                <a:avLst/>
              </a:prstGeom>
              <a:solidFill>
                <a:srgbClr val="DFE0E8"/>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45" name="Freeform 7"/>
              <p:cNvSpPr>
                <a:spLocks/>
              </p:cNvSpPr>
              <p:nvPr/>
            </p:nvSpPr>
            <p:spPr bwMode="auto">
              <a:xfrm>
                <a:off x="5746" y="2991"/>
                <a:ext cx="574" cy="1792"/>
              </a:xfrm>
              <a:custGeom>
                <a:avLst/>
                <a:gdLst>
                  <a:gd name="T0" fmla="*/ 2869 w 2869"/>
                  <a:gd name="T1" fmla="*/ 0 h 8961"/>
                  <a:gd name="T2" fmla="*/ 0 w 2869"/>
                  <a:gd name="T3" fmla="*/ 0 h 8961"/>
                  <a:gd name="T4" fmla="*/ 0 w 2869"/>
                  <a:gd name="T5" fmla="*/ 8961 h 8961"/>
                  <a:gd name="T6" fmla="*/ 2831 w 2869"/>
                  <a:gd name="T7" fmla="*/ 8961 h 8961"/>
                  <a:gd name="T8" fmla="*/ 2869 w 2869"/>
                  <a:gd name="T9" fmla="*/ 8959 h 8961"/>
                  <a:gd name="T10" fmla="*/ 2869 w 2869"/>
                  <a:gd name="T11" fmla="*/ 0 h 8961"/>
                  <a:gd name="T12" fmla="*/ 0 60000 65536"/>
                  <a:gd name="T13" fmla="*/ 0 60000 65536"/>
                  <a:gd name="T14" fmla="*/ 0 60000 65536"/>
                  <a:gd name="T15" fmla="*/ 0 60000 65536"/>
                  <a:gd name="T16" fmla="*/ 0 60000 65536"/>
                  <a:gd name="T17" fmla="*/ 0 60000 65536"/>
                  <a:gd name="T18" fmla="*/ 0 w 2869"/>
                  <a:gd name="T19" fmla="*/ 0 h 8961"/>
                  <a:gd name="T20" fmla="*/ 2869 w 2869"/>
                  <a:gd name="T21" fmla="*/ 8961 h 8961"/>
                </a:gdLst>
                <a:ahLst/>
                <a:cxnLst>
                  <a:cxn ang="T12">
                    <a:pos x="T0" y="T1"/>
                  </a:cxn>
                  <a:cxn ang="T13">
                    <a:pos x="T2" y="T3"/>
                  </a:cxn>
                  <a:cxn ang="T14">
                    <a:pos x="T4" y="T5"/>
                  </a:cxn>
                  <a:cxn ang="T15">
                    <a:pos x="T6" y="T7"/>
                  </a:cxn>
                  <a:cxn ang="T16">
                    <a:pos x="T8" y="T9"/>
                  </a:cxn>
                  <a:cxn ang="T17">
                    <a:pos x="T10" y="T11"/>
                  </a:cxn>
                </a:cxnLst>
                <a:rect l="T18" t="T19" r="T20" b="T21"/>
                <a:pathLst>
                  <a:path w="2869" h="8961">
                    <a:moveTo>
                      <a:pt x="2869" y="0"/>
                    </a:moveTo>
                    <a:lnTo>
                      <a:pt x="0" y="0"/>
                    </a:lnTo>
                    <a:lnTo>
                      <a:pt x="0" y="8961"/>
                    </a:lnTo>
                    <a:lnTo>
                      <a:pt x="2831" y="8961"/>
                    </a:lnTo>
                    <a:lnTo>
                      <a:pt x="2869" y="8959"/>
                    </a:lnTo>
                    <a:lnTo>
                      <a:pt x="2869" y="0"/>
                    </a:lnTo>
                    <a:close/>
                  </a:path>
                </a:pathLst>
              </a:custGeom>
              <a:solidFill>
                <a:srgbClr val="E7E8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46" name="Freeform 8"/>
              <p:cNvSpPr>
                <a:spLocks/>
              </p:cNvSpPr>
              <p:nvPr/>
            </p:nvSpPr>
            <p:spPr bwMode="auto">
              <a:xfrm>
                <a:off x="6320" y="2991"/>
                <a:ext cx="38" cy="1792"/>
              </a:xfrm>
              <a:custGeom>
                <a:avLst/>
                <a:gdLst>
                  <a:gd name="T0" fmla="*/ 191 w 191"/>
                  <a:gd name="T1" fmla="*/ 0 h 8959"/>
                  <a:gd name="T2" fmla="*/ 0 w 191"/>
                  <a:gd name="T3" fmla="*/ 0 h 8959"/>
                  <a:gd name="T4" fmla="*/ 0 w 191"/>
                  <a:gd name="T5" fmla="*/ 8959 h 8959"/>
                  <a:gd name="T6" fmla="*/ 18 w 191"/>
                  <a:gd name="T7" fmla="*/ 8955 h 8959"/>
                  <a:gd name="T8" fmla="*/ 35 w 191"/>
                  <a:gd name="T9" fmla="*/ 8950 h 8959"/>
                  <a:gd name="T10" fmla="*/ 50 w 191"/>
                  <a:gd name="T11" fmla="*/ 8944 h 8959"/>
                  <a:gd name="T12" fmla="*/ 66 w 191"/>
                  <a:gd name="T13" fmla="*/ 8939 h 8959"/>
                  <a:gd name="T14" fmla="*/ 80 w 191"/>
                  <a:gd name="T15" fmla="*/ 8930 h 8959"/>
                  <a:gd name="T16" fmla="*/ 92 w 191"/>
                  <a:gd name="T17" fmla="*/ 8921 h 8959"/>
                  <a:gd name="T18" fmla="*/ 103 w 191"/>
                  <a:gd name="T19" fmla="*/ 8911 h 8959"/>
                  <a:gd name="T20" fmla="*/ 114 w 191"/>
                  <a:gd name="T21" fmla="*/ 8900 h 8959"/>
                  <a:gd name="T22" fmla="*/ 122 w 191"/>
                  <a:gd name="T23" fmla="*/ 8891 h 8959"/>
                  <a:gd name="T24" fmla="*/ 131 w 191"/>
                  <a:gd name="T25" fmla="*/ 8883 h 8959"/>
                  <a:gd name="T26" fmla="*/ 147 w 191"/>
                  <a:gd name="T27" fmla="*/ 8867 h 8959"/>
                  <a:gd name="T28" fmla="*/ 159 w 191"/>
                  <a:gd name="T29" fmla="*/ 8849 h 8959"/>
                  <a:gd name="T30" fmla="*/ 165 w 191"/>
                  <a:gd name="T31" fmla="*/ 8840 h 8959"/>
                  <a:gd name="T32" fmla="*/ 172 w 191"/>
                  <a:gd name="T33" fmla="*/ 8832 h 8959"/>
                  <a:gd name="T34" fmla="*/ 172 w 191"/>
                  <a:gd name="T35" fmla="*/ 8829 h 8959"/>
                  <a:gd name="T36" fmla="*/ 173 w 191"/>
                  <a:gd name="T37" fmla="*/ 8827 h 8959"/>
                  <a:gd name="T38" fmla="*/ 175 w 191"/>
                  <a:gd name="T39" fmla="*/ 8822 h 8959"/>
                  <a:gd name="T40" fmla="*/ 180 w 191"/>
                  <a:gd name="T41" fmla="*/ 8813 h 8959"/>
                  <a:gd name="T42" fmla="*/ 182 w 191"/>
                  <a:gd name="T43" fmla="*/ 8803 h 8959"/>
                  <a:gd name="T44" fmla="*/ 185 w 191"/>
                  <a:gd name="T45" fmla="*/ 8794 h 8959"/>
                  <a:gd name="T46" fmla="*/ 189 w 191"/>
                  <a:gd name="T47" fmla="*/ 8774 h 8959"/>
                  <a:gd name="T48" fmla="*/ 191 w 191"/>
                  <a:gd name="T49" fmla="*/ 8754 h 8959"/>
                  <a:gd name="T50" fmla="*/ 191 w 191"/>
                  <a:gd name="T51" fmla="*/ 0 h 89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1"/>
                  <a:gd name="T79" fmla="*/ 0 h 8959"/>
                  <a:gd name="T80" fmla="*/ 191 w 191"/>
                  <a:gd name="T81" fmla="*/ 8959 h 89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1" h="8959">
                    <a:moveTo>
                      <a:pt x="191" y="0"/>
                    </a:moveTo>
                    <a:lnTo>
                      <a:pt x="0" y="0"/>
                    </a:lnTo>
                    <a:lnTo>
                      <a:pt x="0" y="8959"/>
                    </a:lnTo>
                    <a:lnTo>
                      <a:pt x="18" y="8955"/>
                    </a:lnTo>
                    <a:lnTo>
                      <a:pt x="35" y="8950"/>
                    </a:lnTo>
                    <a:lnTo>
                      <a:pt x="50" y="8944"/>
                    </a:lnTo>
                    <a:lnTo>
                      <a:pt x="66" y="8939"/>
                    </a:lnTo>
                    <a:lnTo>
                      <a:pt x="80" y="8930"/>
                    </a:lnTo>
                    <a:lnTo>
                      <a:pt x="92" y="8921"/>
                    </a:lnTo>
                    <a:lnTo>
                      <a:pt x="103" y="8911"/>
                    </a:lnTo>
                    <a:lnTo>
                      <a:pt x="114" y="8900"/>
                    </a:lnTo>
                    <a:lnTo>
                      <a:pt x="122" y="8891"/>
                    </a:lnTo>
                    <a:lnTo>
                      <a:pt x="131" y="8883"/>
                    </a:lnTo>
                    <a:lnTo>
                      <a:pt x="147" y="8867"/>
                    </a:lnTo>
                    <a:lnTo>
                      <a:pt x="159" y="8849"/>
                    </a:lnTo>
                    <a:lnTo>
                      <a:pt x="165" y="8840"/>
                    </a:lnTo>
                    <a:lnTo>
                      <a:pt x="172" y="8832"/>
                    </a:lnTo>
                    <a:lnTo>
                      <a:pt x="172" y="8829"/>
                    </a:lnTo>
                    <a:lnTo>
                      <a:pt x="173" y="8827"/>
                    </a:lnTo>
                    <a:lnTo>
                      <a:pt x="175" y="8822"/>
                    </a:lnTo>
                    <a:lnTo>
                      <a:pt x="180" y="8813"/>
                    </a:lnTo>
                    <a:lnTo>
                      <a:pt x="182" y="8803"/>
                    </a:lnTo>
                    <a:lnTo>
                      <a:pt x="185" y="8794"/>
                    </a:lnTo>
                    <a:lnTo>
                      <a:pt x="189" y="8774"/>
                    </a:lnTo>
                    <a:lnTo>
                      <a:pt x="191" y="8754"/>
                    </a:lnTo>
                    <a:lnTo>
                      <a:pt x="191" y="0"/>
                    </a:lnTo>
                    <a:close/>
                  </a:path>
                </a:pathLst>
              </a:custGeom>
              <a:solidFill>
                <a:srgbClr val="E7E8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47" name="Rectangle 9"/>
              <p:cNvSpPr>
                <a:spLocks noChangeArrowheads="1"/>
              </p:cNvSpPr>
              <p:nvPr/>
            </p:nvSpPr>
            <p:spPr bwMode="auto">
              <a:xfrm>
                <a:off x="5176" y="2991"/>
                <a:ext cx="570" cy="1792"/>
              </a:xfrm>
              <a:prstGeom prst="rect">
                <a:avLst/>
              </a:prstGeom>
              <a:solidFill>
                <a:srgbClr val="E4E5EB"/>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48" name="Rectangle 10"/>
              <p:cNvSpPr>
                <a:spLocks noChangeArrowheads="1"/>
              </p:cNvSpPr>
              <p:nvPr/>
            </p:nvSpPr>
            <p:spPr bwMode="auto">
              <a:xfrm>
                <a:off x="4602" y="2991"/>
                <a:ext cx="574" cy="1792"/>
              </a:xfrm>
              <a:prstGeom prst="rect">
                <a:avLst/>
              </a:prstGeom>
              <a:solidFill>
                <a:srgbClr val="E2E3EA"/>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49" name="Rectangle 11"/>
              <p:cNvSpPr>
                <a:spLocks noChangeArrowheads="1"/>
              </p:cNvSpPr>
              <p:nvPr/>
            </p:nvSpPr>
            <p:spPr bwMode="auto">
              <a:xfrm>
                <a:off x="2888" y="2991"/>
                <a:ext cx="570" cy="1792"/>
              </a:xfrm>
              <a:prstGeom prst="rect">
                <a:avLst/>
              </a:prstGeom>
              <a:solidFill>
                <a:srgbClr val="D9DAE5"/>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50" name="Rectangle 12"/>
              <p:cNvSpPr>
                <a:spLocks noChangeArrowheads="1"/>
              </p:cNvSpPr>
              <p:nvPr/>
            </p:nvSpPr>
            <p:spPr bwMode="auto">
              <a:xfrm>
                <a:off x="601" y="2991"/>
                <a:ext cx="573" cy="1792"/>
              </a:xfrm>
              <a:prstGeom prst="rect">
                <a:avLst/>
              </a:prstGeom>
              <a:solidFill>
                <a:srgbClr val="D1D1E0"/>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51" name="Rectangle 13"/>
              <p:cNvSpPr>
                <a:spLocks noChangeArrowheads="1"/>
              </p:cNvSpPr>
              <p:nvPr/>
            </p:nvSpPr>
            <p:spPr bwMode="auto">
              <a:xfrm>
                <a:off x="1174" y="2991"/>
                <a:ext cx="571" cy="1792"/>
              </a:xfrm>
              <a:prstGeom prst="rect">
                <a:avLst/>
              </a:prstGeom>
              <a:solidFill>
                <a:srgbClr val="D3D4E1"/>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52" name="Rectangle 14"/>
              <p:cNvSpPr>
                <a:spLocks noChangeArrowheads="1"/>
              </p:cNvSpPr>
              <p:nvPr/>
            </p:nvSpPr>
            <p:spPr bwMode="auto">
              <a:xfrm>
                <a:off x="2318" y="2991"/>
                <a:ext cx="570" cy="1792"/>
              </a:xfrm>
              <a:prstGeom prst="rect">
                <a:avLst/>
              </a:prstGeom>
              <a:solidFill>
                <a:srgbClr val="D8D9E4"/>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53" name="Rectangle 15"/>
              <p:cNvSpPr>
                <a:spLocks noChangeArrowheads="1"/>
              </p:cNvSpPr>
              <p:nvPr/>
            </p:nvSpPr>
            <p:spPr bwMode="auto">
              <a:xfrm>
                <a:off x="1745" y="2991"/>
                <a:ext cx="573" cy="1792"/>
              </a:xfrm>
              <a:prstGeom prst="rect">
                <a:avLst/>
              </a:prstGeom>
              <a:solidFill>
                <a:srgbClr val="D6D6E3"/>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654" name="Freeform 16"/>
              <p:cNvSpPr>
                <a:spLocks/>
              </p:cNvSpPr>
              <p:nvPr/>
            </p:nvSpPr>
            <p:spPr bwMode="auto">
              <a:xfrm>
                <a:off x="31" y="2991"/>
                <a:ext cx="570" cy="1792"/>
              </a:xfrm>
              <a:custGeom>
                <a:avLst/>
                <a:gdLst>
                  <a:gd name="T0" fmla="*/ 2850 w 2850"/>
                  <a:gd name="T1" fmla="*/ 0 h 8961"/>
                  <a:gd name="T2" fmla="*/ 0 w 2850"/>
                  <a:gd name="T3" fmla="*/ 0 h 8961"/>
                  <a:gd name="T4" fmla="*/ 0 w 2850"/>
                  <a:gd name="T5" fmla="*/ 8754 h 8961"/>
                  <a:gd name="T6" fmla="*/ 1 w 2850"/>
                  <a:gd name="T7" fmla="*/ 8774 h 8961"/>
                  <a:gd name="T8" fmla="*/ 4 w 2850"/>
                  <a:gd name="T9" fmla="*/ 8794 h 8961"/>
                  <a:gd name="T10" fmla="*/ 10 w 2850"/>
                  <a:gd name="T11" fmla="*/ 8813 h 8961"/>
                  <a:gd name="T12" fmla="*/ 13 w 2850"/>
                  <a:gd name="T13" fmla="*/ 8822 h 8961"/>
                  <a:gd name="T14" fmla="*/ 19 w 2850"/>
                  <a:gd name="T15" fmla="*/ 8832 h 8961"/>
                  <a:gd name="T16" fmla="*/ 29 w 2850"/>
                  <a:gd name="T17" fmla="*/ 8849 h 8961"/>
                  <a:gd name="T18" fmla="*/ 42 w 2850"/>
                  <a:gd name="T19" fmla="*/ 8867 h 8961"/>
                  <a:gd name="T20" fmla="*/ 57 w 2850"/>
                  <a:gd name="T21" fmla="*/ 8883 h 8961"/>
                  <a:gd name="T22" fmla="*/ 76 w 2850"/>
                  <a:gd name="T23" fmla="*/ 8900 h 8961"/>
                  <a:gd name="T24" fmla="*/ 89 w 2850"/>
                  <a:gd name="T25" fmla="*/ 8913 h 8961"/>
                  <a:gd name="T26" fmla="*/ 106 w 2850"/>
                  <a:gd name="T27" fmla="*/ 8925 h 8961"/>
                  <a:gd name="T28" fmla="*/ 123 w 2850"/>
                  <a:gd name="T29" fmla="*/ 8935 h 8961"/>
                  <a:gd name="T30" fmla="*/ 142 w 2850"/>
                  <a:gd name="T31" fmla="*/ 8946 h 8961"/>
                  <a:gd name="T32" fmla="*/ 161 w 2850"/>
                  <a:gd name="T33" fmla="*/ 8951 h 8961"/>
                  <a:gd name="T34" fmla="*/ 183 w 2850"/>
                  <a:gd name="T35" fmla="*/ 8957 h 8961"/>
                  <a:gd name="T36" fmla="*/ 204 w 2850"/>
                  <a:gd name="T37" fmla="*/ 8960 h 8961"/>
                  <a:gd name="T38" fmla="*/ 228 w 2850"/>
                  <a:gd name="T39" fmla="*/ 8961 h 8961"/>
                  <a:gd name="T40" fmla="*/ 2850 w 2850"/>
                  <a:gd name="T41" fmla="*/ 8961 h 8961"/>
                  <a:gd name="T42" fmla="*/ 2850 w 2850"/>
                  <a:gd name="T43" fmla="*/ 0 h 89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0"/>
                  <a:gd name="T67" fmla="*/ 0 h 8961"/>
                  <a:gd name="T68" fmla="*/ 2850 w 2850"/>
                  <a:gd name="T69" fmla="*/ 8961 h 89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0" h="8961">
                    <a:moveTo>
                      <a:pt x="2850" y="0"/>
                    </a:moveTo>
                    <a:lnTo>
                      <a:pt x="0" y="0"/>
                    </a:lnTo>
                    <a:lnTo>
                      <a:pt x="0" y="8754"/>
                    </a:lnTo>
                    <a:lnTo>
                      <a:pt x="1" y="8774"/>
                    </a:lnTo>
                    <a:lnTo>
                      <a:pt x="4" y="8794"/>
                    </a:lnTo>
                    <a:lnTo>
                      <a:pt x="10" y="8813"/>
                    </a:lnTo>
                    <a:lnTo>
                      <a:pt x="13" y="8822"/>
                    </a:lnTo>
                    <a:lnTo>
                      <a:pt x="19" y="8832"/>
                    </a:lnTo>
                    <a:lnTo>
                      <a:pt x="29" y="8849"/>
                    </a:lnTo>
                    <a:lnTo>
                      <a:pt x="42" y="8867"/>
                    </a:lnTo>
                    <a:lnTo>
                      <a:pt x="57" y="8883"/>
                    </a:lnTo>
                    <a:lnTo>
                      <a:pt x="76" y="8900"/>
                    </a:lnTo>
                    <a:lnTo>
                      <a:pt x="89" y="8913"/>
                    </a:lnTo>
                    <a:lnTo>
                      <a:pt x="106" y="8925"/>
                    </a:lnTo>
                    <a:lnTo>
                      <a:pt x="123" y="8935"/>
                    </a:lnTo>
                    <a:lnTo>
                      <a:pt x="142" y="8946"/>
                    </a:lnTo>
                    <a:lnTo>
                      <a:pt x="161" y="8951"/>
                    </a:lnTo>
                    <a:lnTo>
                      <a:pt x="183" y="8957"/>
                    </a:lnTo>
                    <a:lnTo>
                      <a:pt x="204" y="8960"/>
                    </a:lnTo>
                    <a:lnTo>
                      <a:pt x="228" y="8961"/>
                    </a:lnTo>
                    <a:lnTo>
                      <a:pt x="2850" y="8961"/>
                    </a:lnTo>
                    <a:lnTo>
                      <a:pt x="2850" y="0"/>
                    </a:lnTo>
                    <a:close/>
                  </a:path>
                </a:pathLst>
              </a:custGeom>
              <a:solidFill>
                <a:srgbClr val="CECFD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55" name="Line 17"/>
              <p:cNvSpPr>
                <a:spLocks noChangeShapeType="1"/>
              </p:cNvSpPr>
              <p:nvPr/>
            </p:nvSpPr>
            <p:spPr bwMode="auto">
              <a:xfrm>
                <a:off x="6358" y="2991"/>
                <a:ext cx="1" cy="1751"/>
              </a:xfrm>
              <a:prstGeom prst="line">
                <a:avLst/>
              </a:prstGeom>
              <a:noFill/>
              <a:ln w="4763">
                <a:solidFill>
                  <a:srgbClr val="999999"/>
                </a:solidFill>
                <a:round/>
                <a:headEnd/>
                <a:tailEnd/>
              </a:ln>
            </p:spPr>
            <p:txBody>
              <a:bodyPr>
                <a:prstTxWarp prst="textNoShape">
                  <a:avLst/>
                </a:prstTxWarp>
              </a:bodyPr>
              <a:lstStyle/>
              <a:p>
                <a:endParaRPr lang="en-US"/>
              </a:p>
            </p:txBody>
          </p:sp>
          <p:sp>
            <p:nvSpPr>
              <p:cNvPr id="81656" name="Line 18"/>
              <p:cNvSpPr>
                <a:spLocks noChangeShapeType="1"/>
              </p:cNvSpPr>
              <p:nvPr/>
            </p:nvSpPr>
            <p:spPr bwMode="auto">
              <a:xfrm flipV="1">
                <a:off x="31" y="2991"/>
                <a:ext cx="1" cy="1751"/>
              </a:xfrm>
              <a:prstGeom prst="line">
                <a:avLst/>
              </a:prstGeom>
              <a:noFill/>
              <a:ln w="4763">
                <a:solidFill>
                  <a:srgbClr val="999999"/>
                </a:solidFill>
                <a:round/>
                <a:headEnd/>
                <a:tailEnd/>
              </a:ln>
            </p:spPr>
            <p:txBody>
              <a:bodyPr>
                <a:prstTxWarp prst="textNoShape">
                  <a:avLst/>
                </a:prstTxWarp>
              </a:bodyPr>
              <a:lstStyle/>
              <a:p>
                <a:endParaRPr lang="en-US"/>
              </a:p>
            </p:txBody>
          </p:sp>
          <p:sp>
            <p:nvSpPr>
              <p:cNvPr id="81657" name="Line 19"/>
              <p:cNvSpPr>
                <a:spLocks noChangeShapeType="1"/>
              </p:cNvSpPr>
              <p:nvPr/>
            </p:nvSpPr>
            <p:spPr bwMode="auto">
              <a:xfrm flipH="1">
                <a:off x="76" y="4783"/>
                <a:ext cx="6236" cy="1"/>
              </a:xfrm>
              <a:prstGeom prst="line">
                <a:avLst/>
              </a:prstGeom>
              <a:noFill/>
              <a:ln w="4763">
                <a:solidFill>
                  <a:srgbClr val="999999"/>
                </a:solidFill>
                <a:round/>
                <a:headEnd/>
                <a:tailEnd/>
              </a:ln>
            </p:spPr>
            <p:txBody>
              <a:bodyPr>
                <a:prstTxWarp prst="textNoShape">
                  <a:avLst/>
                </a:prstTxWarp>
              </a:bodyPr>
              <a:lstStyle/>
              <a:p>
                <a:endParaRPr lang="en-US"/>
              </a:p>
            </p:txBody>
          </p:sp>
          <p:sp>
            <p:nvSpPr>
              <p:cNvPr id="81658" name="Freeform 20"/>
              <p:cNvSpPr>
                <a:spLocks/>
              </p:cNvSpPr>
              <p:nvPr/>
            </p:nvSpPr>
            <p:spPr bwMode="auto">
              <a:xfrm>
                <a:off x="31" y="16"/>
                <a:ext cx="6327" cy="2975"/>
              </a:xfrm>
              <a:custGeom>
                <a:avLst/>
                <a:gdLst>
                  <a:gd name="T0" fmla="*/ 0 w 31638"/>
                  <a:gd name="T1" fmla="*/ 14873 h 14873"/>
                  <a:gd name="T2" fmla="*/ 0 w 31638"/>
                  <a:gd name="T3" fmla="*/ 208 h 14873"/>
                  <a:gd name="T4" fmla="*/ 1 w 31638"/>
                  <a:gd name="T5" fmla="*/ 186 h 14873"/>
                  <a:gd name="T6" fmla="*/ 4 w 31638"/>
                  <a:gd name="T7" fmla="*/ 166 h 14873"/>
                  <a:gd name="T8" fmla="*/ 10 w 31638"/>
                  <a:gd name="T9" fmla="*/ 146 h 14873"/>
                  <a:gd name="T10" fmla="*/ 19 w 31638"/>
                  <a:gd name="T11" fmla="*/ 128 h 14873"/>
                  <a:gd name="T12" fmla="*/ 29 w 31638"/>
                  <a:gd name="T13" fmla="*/ 109 h 14873"/>
                  <a:gd name="T14" fmla="*/ 42 w 31638"/>
                  <a:gd name="T15" fmla="*/ 92 h 14873"/>
                  <a:gd name="T16" fmla="*/ 57 w 31638"/>
                  <a:gd name="T17" fmla="*/ 75 h 14873"/>
                  <a:gd name="T18" fmla="*/ 76 w 31638"/>
                  <a:gd name="T19" fmla="*/ 60 h 14873"/>
                  <a:gd name="T20" fmla="*/ 89 w 31638"/>
                  <a:gd name="T21" fmla="*/ 46 h 14873"/>
                  <a:gd name="T22" fmla="*/ 106 w 31638"/>
                  <a:gd name="T23" fmla="*/ 34 h 14873"/>
                  <a:gd name="T24" fmla="*/ 123 w 31638"/>
                  <a:gd name="T25" fmla="*/ 22 h 14873"/>
                  <a:gd name="T26" fmla="*/ 142 w 31638"/>
                  <a:gd name="T27" fmla="*/ 14 h 14873"/>
                  <a:gd name="T28" fmla="*/ 161 w 31638"/>
                  <a:gd name="T29" fmla="*/ 7 h 14873"/>
                  <a:gd name="T30" fmla="*/ 183 w 31638"/>
                  <a:gd name="T31" fmla="*/ 3 h 14873"/>
                  <a:gd name="T32" fmla="*/ 204 w 31638"/>
                  <a:gd name="T33" fmla="*/ 0 h 14873"/>
                  <a:gd name="T34" fmla="*/ 228 w 31638"/>
                  <a:gd name="T35" fmla="*/ 0 h 14873"/>
                  <a:gd name="T36" fmla="*/ 31409 w 31638"/>
                  <a:gd name="T37" fmla="*/ 0 h 14873"/>
                  <a:gd name="T38" fmla="*/ 31431 w 31638"/>
                  <a:gd name="T39" fmla="*/ 0 h 14873"/>
                  <a:gd name="T40" fmla="*/ 31454 w 31638"/>
                  <a:gd name="T41" fmla="*/ 3 h 14873"/>
                  <a:gd name="T42" fmla="*/ 31474 w 31638"/>
                  <a:gd name="T43" fmla="*/ 7 h 14873"/>
                  <a:gd name="T44" fmla="*/ 31494 w 31638"/>
                  <a:gd name="T45" fmla="*/ 14 h 14873"/>
                  <a:gd name="T46" fmla="*/ 31512 w 31638"/>
                  <a:gd name="T47" fmla="*/ 22 h 14873"/>
                  <a:gd name="T48" fmla="*/ 31530 w 31638"/>
                  <a:gd name="T49" fmla="*/ 34 h 14873"/>
                  <a:gd name="T50" fmla="*/ 31546 w 31638"/>
                  <a:gd name="T51" fmla="*/ 46 h 14873"/>
                  <a:gd name="T52" fmla="*/ 31561 w 31638"/>
                  <a:gd name="T53" fmla="*/ 60 h 14873"/>
                  <a:gd name="T54" fmla="*/ 31578 w 31638"/>
                  <a:gd name="T55" fmla="*/ 75 h 14873"/>
                  <a:gd name="T56" fmla="*/ 31594 w 31638"/>
                  <a:gd name="T57" fmla="*/ 92 h 14873"/>
                  <a:gd name="T58" fmla="*/ 31606 w 31638"/>
                  <a:gd name="T59" fmla="*/ 109 h 14873"/>
                  <a:gd name="T60" fmla="*/ 31619 w 31638"/>
                  <a:gd name="T61" fmla="*/ 128 h 14873"/>
                  <a:gd name="T62" fmla="*/ 31627 w 31638"/>
                  <a:gd name="T63" fmla="*/ 146 h 14873"/>
                  <a:gd name="T64" fmla="*/ 31632 w 31638"/>
                  <a:gd name="T65" fmla="*/ 166 h 14873"/>
                  <a:gd name="T66" fmla="*/ 31636 w 31638"/>
                  <a:gd name="T67" fmla="*/ 186 h 14873"/>
                  <a:gd name="T68" fmla="*/ 31638 w 31638"/>
                  <a:gd name="T69" fmla="*/ 208 h 14873"/>
                  <a:gd name="T70" fmla="*/ 31638 w 31638"/>
                  <a:gd name="T71" fmla="*/ 14873 h 148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638"/>
                  <a:gd name="T109" fmla="*/ 0 h 14873"/>
                  <a:gd name="T110" fmla="*/ 31638 w 31638"/>
                  <a:gd name="T111" fmla="*/ 14873 h 148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638" h="14873">
                    <a:moveTo>
                      <a:pt x="0" y="14873"/>
                    </a:moveTo>
                    <a:lnTo>
                      <a:pt x="0" y="208"/>
                    </a:lnTo>
                    <a:lnTo>
                      <a:pt x="1" y="186"/>
                    </a:lnTo>
                    <a:lnTo>
                      <a:pt x="4" y="166"/>
                    </a:lnTo>
                    <a:lnTo>
                      <a:pt x="10" y="146"/>
                    </a:lnTo>
                    <a:lnTo>
                      <a:pt x="19" y="128"/>
                    </a:lnTo>
                    <a:lnTo>
                      <a:pt x="29" y="109"/>
                    </a:lnTo>
                    <a:lnTo>
                      <a:pt x="42" y="92"/>
                    </a:lnTo>
                    <a:lnTo>
                      <a:pt x="57" y="75"/>
                    </a:lnTo>
                    <a:lnTo>
                      <a:pt x="76" y="60"/>
                    </a:lnTo>
                    <a:lnTo>
                      <a:pt x="89" y="46"/>
                    </a:lnTo>
                    <a:lnTo>
                      <a:pt x="106" y="34"/>
                    </a:lnTo>
                    <a:lnTo>
                      <a:pt x="123" y="22"/>
                    </a:lnTo>
                    <a:lnTo>
                      <a:pt x="142" y="14"/>
                    </a:lnTo>
                    <a:lnTo>
                      <a:pt x="161" y="7"/>
                    </a:lnTo>
                    <a:lnTo>
                      <a:pt x="183" y="3"/>
                    </a:lnTo>
                    <a:lnTo>
                      <a:pt x="204" y="0"/>
                    </a:lnTo>
                    <a:lnTo>
                      <a:pt x="228" y="0"/>
                    </a:lnTo>
                    <a:lnTo>
                      <a:pt x="31409" y="0"/>
                    </a:lnTo>
                    <a:lnTo>
                      <a:pt x="31431" y="0"/>
                    </a:lnTo>
                    <a:lnTo>
                      <a:pt x="31454" y="3"/>
                    </a:lnTo>
                    <a:lnTo>
                      <a:pt x="31474" y="7"/>
                    </a:lnTo>
                    <a:lnTo>
                      <a:pt x="31494" y="14"/>
                    </a:lnTo>
                    <a:lnTo>
                      <a:pt x="31512" y="22"/>
                    </a:lnTo>
                    <a:lnTo>
                      <a:pt x="31530" y="34"/>
                    </a:lnTo>
                    <a:lnTo>
                      <a:pt x="31546" y="46"/>
                    </a:lnTo>
                    <a:lnTo>
                      <a:pt x="31561" y="60"/>
                    </a:lnTo>
                    <a:lnTo>
                      <a:pt x="31578" y="75"/>
                    </a:lnTo>
                    <a:lnTo>
                      <a:pt x="31594" y="92"/>
                    </a:lnTo>
                    <a:lnTo>
                      <a:pt x="31606" y="109"/>
                    </a:lnTo>
                    <a:lnTo>
                      <a:pt x="31619" y="128"/>
                    </a:lnTo>
                    <a:lnTo>
                      <a:pt x="31627" y="146"/>
                    </a:lnTo>
                    <a:lnTo>
                      <a:pt x="31632" y="166"/>
                    </a:lnTo>
                    <a:lnTo>
                      <a:pt x="31636" y="186"/>
                    </a:lnTo>
                    <a:lnTo>
                      <a:pt x="31638" y="208"/>
                    </a:lnTo>
                    <a:lnTo>
                      <a:pt x="31638" y="14873"/>
                    </a:lnTo>
                  </a:path>
                </a:pathLst>
              </a:custGeom>
              <a:noFill/>
              <a:ln w="4763">
                <a:solidFill>
                  <a:srgbClr val="999999"/>
                </a:solidFill>
                <a:round/>
                <a:headEnd/>
                <a:tailEnd/>
              </a:ln>
            </p:spPr>
            <p:txBody>
              <a:bodyPr>
                <a:prstTxWarp prst="textNoShape">
                  <a:avLst/>
                </a:prstTxWarp>
              </a:bodyPr>
              <a:lstStyle/>
              <a:p>
                <a:endParaRPr lang="en-US">
                  <a:latin typeface="Lucida Sans Unicode" pitchFamily="-110" charset="-52"/>
                </a:endParaRPr>
              </a:p>
            </p:txBody>
          </p:sp>
          <p:sp>
            <p:nvSpPr>
              <p:cNvPr id="81659" name="Line 21"/>
              <p:cNvSpPr>
                <a:spLocks noChangeShapeType="1"/>
              </p:cNvSpPr>
              <p:nvPr/>
            </p:nvSpPr>
            <p:spPr bwMode="auto">
              <a:xfrm flipH="1">
                <a:off x="34" y="326"/>
                <a:ext cx="6328" cy="1"/>
              </a:xfrm>
              <a:prstGeom prst="line">
                <a:avLst/>
              </a:prstGeom>
              <a:noFill/>
              <a:ln w="42863">
                <a:solidFill>
                  <a:srgbClr val="666666"/>
                </a:solidFill>
                <a:round/>
                <a:headEnd/>
                <a:tailEnd/>
              </a:ln>
            </p:spPr>
            <p:txBody>
              <a:bodyPr>
                <a:prstTxWarp prst="textNoShape">
                  <a:avLst/>
                </a:prstTxWarp>
              </a:bodyPr>
              <a:lstStyle/>
              <a:p>
                <a:endParaRPr lang="en-US"/>
              </a:p>
            </p:txBody>
          </p:sp>
          <p:sp>
            <p:nvSpPr>
              <p:cNvPr id="81660" name="Freeform 22"/>
              <p:cNvSpPr>
                <a:spLocks/>
              </p:cNvSpPr>
              <p:nvPr/>
            </p:nvSpPr>
            <p:spPr bwMode="auto">
              <a:xfrm>
                <a:off x="57" y="19"/>
                <a:ext cx="6290" cy="9"/>
              </a:xfrm>
              <a:custGeom>
                <a:avLst/>
                <a:gdLst>
                  <a:gd name="T0" fmla="*/ 31448 w 31448"/>
                  <a:gd name="T1" fmla="*/ 46 h 46"/>
                  <a:gd name="T2" fmla="*/ 31428 w 31448"/>
                  <a:gd name="T3" fmla="*/ 35 h 46"/>
                  <a:gd name="T4" fmla="*/ 31414 w 31448"/>
                  <a:gd name="T5" fmla="*/ 27 h 46"/>
                  <a:gd name="T6" fmla="*/ 31400 w 31448"/>
                  <a:gd name="T7" fmla="*/ 20 h 46"/>
                  <a:gd name="T8" fmla="*/ 31390 w 31448"/>
                  <a:gd name="T9" fmla="*/ 15 h 46"/>
                  <a:gd name="T10" fmla="*/ 75 w 31448"/>
                  <a:gd name="T11" fmla="*/ 0 h 46"/>
                  <a:gd name="T12" fmla="*/ 55 w 31448"/>
                  <a:gd name="T13" fmla="*/ 4 h 46"/>
                  <a:gd name="T14" fmla="*/ 37 w 31448"/>
                  <a:gd name="T15" fmla="*/ 11 h 46"/>
                  <a:gd name="T16" fmla="*/ 27 w 31448"/>
                  <a:gd name="T17" fmla="*/ 14 h 46"/>
                  <a:gd name="T18" fmla="*/ 18 w 31448"/>
                  <a:gd name="T19" fmla="*/ 20 h 46"/>
                  <a:gd name="T20" fmla="*/ 0 w 31448"/>
                  <a:gd name="T21" fmla="*/ 32 h 46"/>
                  <a:gd name="T22" fmla="*/ 31448 w 31448"/>
                  <a:gd name="T23" fmla="*/ 46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448"/>
                  <a:gd name="T37" fmla="*/ 0 h 46"/>
                  <a:gd name="T38" fmla="*/ 31448 w 31448"/>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448" h="46">
                    <a:moveTo>
                      <a:pt x="31448" y="46"/>
                    </a:moveTo>
                    <a:lnTo>
                      <a:pt x="31428" y="35"/>
                    </a:lnTo>
                    <a:lnTo>
                      <a:pt x="31414" y="27"/>
                    </a:lnTo>
                    <a:lnTo>
                      <a:pt x="31400" y="20"/>
                    </a:lnTo>
                    <a:lnTo>
                      <a:pt x="31390" y="15"/>
                    </a:lnTo>
                    <a:lnTo>
                      <a:pt x="75" y="0"/>
                    </a:lnTo>
                    <a:lnTo>
                      <a:pt x="55" y="4"/>
                    </a:lnTo>
                    <a:lnTo>
                      <a:pt x="37" y="11"/>
                    </a:lnTo>
                    <a:lnTo>
                      <a:pt x="27" y="14"/>
                    </a:lnTo>
                    <a:lnTo>
                      <a:pt x="18" y="20"/>
                    </a:lnTo>
                    <a:lnTo>
                      <a:pt x="0" y="32"/>
                    </a:lnTo>
                    <a:lnTo>
                      <a:pt x="31448" y="46"/>
                    </a:lnTo>
                    <a:close/>
                  </a:path>
                </a:pathLst>
              </a:custGeom>
              <a:solidFill>
                <a:srgbClr val="F4F4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1" name="Freeform 23"/>
              <p:cNvSpPr>
                <a:spLocks/>
              </p:cNvSpPr>
              <p:nvPr/>
            </p:nvSpPr>
            <p:spPr bwMode="auto">
              <a:xfrm>
                <a:off x="72" y="19"/>
                <a:ext cx="6263" cy="3"/>
              </a:xfrm>
              <a:custGeom>
                <a:avLst/>
                <a:gdLst>
                  <a:gd name="T0" fmla="*/ 31315 w 31315"/>
                  <a:gd name="T1" fmla="*/ 17 h 17"/>
                  <a:gd name="T2" fmla="*/ 31294 w 31315"/>
                  <a:gd name="T3" fmla="*/ 9 h 17"/>
                  <a:gd name="T4" fmla="*/ 31272 w 31315"/>
                  <a:gd name="T5" fmla="*/ 4 h 17"/>
                  <a:gd name="T6" fmla="*/ 31246 w 31315"/>
                  <a:gd name="T7" fmla="*/ 0 h 17"/>
                  <a:gd name="T8" fmla="*/ 31220 w 31315"/>
                  <a:gd name="T9" fmla="*/ 0 h 17"/>
                  <a:gd name="T10" fmla="*/ 30726 w 31315"/>
                  <a:gd name="T11" fmla="*/ 0 h 17"/>
                  <a:gd name="T12" fmla="*/ 30604 w 31315"/>
                  <a:gd name="T13" fmla="*/ 0 h 17"/>
                  <a:gd name="T14" fmla="*/ 30484 w 31315"/>
                  <a:gd name="T15" fmla="*/ 0 h 17"/>
                  <a:gd name="T16" fmla="*/ 30366 w 31315"/>
                  <a:gd name="T17" fmla="*/ 0 h 17"/>
                  <a:gd name="T18" fmla="*/ 30251 w 31315"/>
                  <a:gd name="T19" fmla="*/ 0 h 17"/>
                  <a:gd name="T20" fmla="*/ 30232 w 31315"/>
                  <a:gd name="T21" fmla="*/ 0 h 17"/>
                  <a:gd name="T22" fmla="*/ 22687 w 31315"/>
                  <a:gd name="T23" fmla="*/ 0 h 17"/>
                  <a:gd name="T24" fmla="*/ 15140 w 31315"/>
                  <a:gd name="T25" fmla="*/ 0 h 17"/>
                  <a:gd name="T26" fmla="*/ 7590 w 31315"/>
                  <a:gd name="T27" fmla="*/ 0 h 17"/>
                  <a:gd name="T28" fmla="*/ 39 w 31315"/>
                  <a:gd name="T29" fmla="*/ 0 h 17"/>
                  <a:gd name="T30" fmla="*/ 0 w 31315"/>
                  <a:gd name="T31" fmla="*/ 2 h 17"/>
                  <a:gd name="T32" fmla="*/ 31315 w 31315"/>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315"/>
                  <a:gd name="T52" fmla="*/ 0 h 17"/>
                  <a:gd name="T53" fmla="*/ 31315 w 313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315" h="17">
                    <a:moveTo>
                      <a:pt x="31315" y="17"/>
                    </a:moveTo>
                    <a:lnTo>
                      <a:pt x="31294" y="9"/>
                    </a:lnTo>
                    <a:lnTo>
                      <a:pt x="31272" y="4"/>
                    </a:lnTo>
                    <a:lnTo>
                      <a:pt x="31246" y="0"/>
                    </a:lnTo>
                    <a:lnTo>
                      <a:pt x="31220" y="0"/>
                    </a:lnTo>
                    <a:lnTo>
                      <a:pt x="30726" y="0"/>
                    </a:lnTo>
                    <a:lnTo>
                      <a:pt x="30604" y="0"/>
                    </a:lnTo>
                    <a:lnTo>
                      <a:pt x="30484" y="0"/>
                    </a:lnTo>
                    <a:lnTo>
                      <a:pt x="30366" y="0"/>
                    </a:lnTo>
                    <a:lnTo>
                      <a:pt x="30251" y="0"/>
                    </a:lnTo>
                    <a:lnTo>
                      <a:pt x="30232" y="0"/>
                    </a:lnTo>
                    <a:lnTo>
                      <a:pt x="22687" y="0"/>
                    </a:lnTo>
                    <a:lnTo>
                      <a:pt x="15140" y="0"/>
                    </a:lnTo>
                    <a:lnTo>
                      <a:pt x="7590" y="0"/>
                    </a:lnTo>
                    <a:lnTo>
                      <a:pt x="39" y="0"/>
                    </a:lnTo>
                    <a:lnTo>
                      <a:pt x="0" y="2"/>
                    </a:lnTo>
                    <a:lnTo>
                      <a:pt x="31315" y="17"/>
                    </a:lnTo>
                    <a:close/>
                  </a:path>
                </a:pathLst>
              </a:custGeom>
              <a:solidFill>
                <a:srgbClr val="F4F4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2" name="Freeform 24"/>
              <p:cNvSpPr>
                <a:spLocks/>
              </p:cNvSpPr>
              <p:nvPr/>
            </p:nvSpPr>
            <p:spPr bwMode="auto">
              <a:xfrm>
                <a:off x="42" y="31"/>
                <a:ext cx="6316" cy="10"/>
              </a:xfrm>
              <a:custGeom>
                <a:avLst/>
                <a:gdLst>
                  <a:gd name="T0" fmla="*/ 31581 w 31581"/>
                  <a:gd name="T1" fmla="*/ 46 h 46"/>
                  <a:gd name="T2" fmla="*/ 31543 w 31581"/>
                  <a:gd name="T3" fmla="*/ 15 h 46"/>
                  <a:gd name="T4" fmla="*/ 38 w 31581"/>
                  <a:gd name="T5" fmla="*/ 0 h 46"/>
                  <a:gd name="T6" fmla="*/ 0 w 31581"/>
                  <a:gd name="T7" fmla="*/ 32 h 46"/>
                  <a:gd name="T8" fmla="*/ 31581 w 31581"/>
                  <a:gd name="T9" fmla="*/ 46 h 46"/>
                  <a:gd name="T10" fmla="*/ 0 60000 65536"/>
                  <a:gd name="T11" fmla="*/ 0 60000 65536"/>
                  <a:gd name="T12" fmla="*/ 0 60000 65536"/>
                  <a:gd name="T13" fmla="*/ 0 60000 65536"/>
                  <a:gd name="T14" fmla="*/ 0 60000 65536"/>
                  <a:gd name="T15" fmla="*/ 0 w 31581"/>
                  <a:gd name="T16" fmla="*/ 0 h 46"/>
                  <a:gd name="T17" fmla="*/ 31581 w 31581"/>
                  <a:gd name="T18" fmla="*/ 46 h 46"/>
                </a:gdLst>
                <a:ahLst/>
                <a:cxnLst>
                  <a:cxn ang="T10">
                    <a:pos x="T0" y="T1"/>
                  </a:cxn>
                  <a:cxn ang="T11">
                    <a:pos x="T2" y="T3"/>
                  </a:cxn>
                  <a:cxn ang="T12">
                    <a:pos x="T4" y="T5"/>
                  </a:cxn>
                  <a:cxn ang="T13">
                    <a:pos x="T6" y="T7"/>
                  </a:cxn>
                  <a:cxn ang="T14">
                    <a:pos x="T8" y="T9"/>
                  </a:cxn>
                </a:cxnLst>
                <a:rect l="T15" t="T16" r="T17" b="T18"/>
                <a:pathLst>
                  <a:path w="31581" h="46">
                    <a:moveTo>
                      <a:pt x="31581" y="46"/>
                    </a:moveTo>
                    <a:lnTo>
                      <a:pt x="31543" y="15"/>
                    </a:lnTo>
                    <a:lnTo>
                      <a:pt x="38" y="0"/>
                    </a:lnTo>
                    <a:lnTo>
                      <a:pt x="0" y="32"/>
                    </a:lnTo>
                    <a:lnTo>
                      <a:pt x="31581" y="46"/>
                    </a:lnTo>
                    <a:close/>
                  </a:path>
                </a:pathLst>
              </a:custGeom>
              <a:solidFill>
                <a:srgbClr val="EEEE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3" name="Freeform 25"/>
              <p:cNvSpPr>
                <a:spLocks/>
              </p:cNvSpPr>
              <p:nvPr/>
            </p:nvSpPr>
            <p:spPr bwMode="auto">
              <a:xfrm>
                <a:off x="50" y="25"/>
                <a:ext cx="6301" cy="9"/>
              </a:xfrm>
              <a:custGeom>
                <a:avLst/>
                <a:gdLst>
                  <a:gd name="T0" fmla="*/ 31505 w 31505"/>
                  <a:gd name="T1" fmla="*/ 45 h 45"/>
                  <a:gd name="T2" fmla="*/ 31502 w 31505"/>
                  <a:gd name="T3" fmla="*/ 39 h 45"/>
                  <a:gd name="T4" fmla="*/ 31499 w 31505"/>
                  <a:gd name="T5" fmla="*/ 35 h 45"/>
                  <a:gd name="T6" fmla="*/ 31493 w 31505"/>
                  <a:gd name="T7" fmla="*/ 30 h 45"/>
                  <a:gd name="T8" fmla="*/ 31486 w 31505"/>
                  <a:gd name="T9" fmla="*/ 27 h 45"/>
                  <a:gd name="T10" fmla="*/ 31486 w 31505"/>
                  <a:gd name="T11" fmla="*/ 14 h 45"/>
                  <a:gd name="T12" fmla="*/ 38 w 31505"/>
                  <a:gd name="T13" fmla="*/ 0 h 45"/>
                  <a:gd name="T14" fmla="*/ 29 w 31505"/>
                  <a:gd name="T15" fmla="*/ 1 h 45"/>
                  <a:gd name="T16" fmla="*/ 24 w 31505"/>
                  <a:gd name="T17" fmla="*/ 3 h 45"/>
                  <a:gd name="T18" fmla="*/ 20 w 31505"/>
                  <a:gd name="T19" fmla="*/ 5 h 45"/>
                  <a:gd name="T20" fmla="*/ 19 w 31505"/>
                  <a:gd name="T21" fmla="*/ 10 h 45"/>
                  <a:gd name="T22" fmla="*/ 10 w 31505"/>
                  <a:gd name="T23" fmla="*/ 13 h 45"/>
                  <a:gd name="T24" fmla="*/ 5 w 31505"/>
                  <a:gd name="T25" fmla="*/ 18 h 45"/>
                  <a:gd name="T26" fmla="*/ 1 w 31505"/>
                  <a:gd name="T27" fmla="*/ 22 h 45"/>
                  <a:gd name="T28" fmla="*/ 0 w 31505"/>
                  <a:gd name="T29" fmla="*/ 27 h 45"/>
                  <a:gd name="T30" fmla="*/ 0 w 31505"/>
                  <a:gd name="T31" fmla="*/ 30 h 45"/>
                  <a:gd name="T32" fmla="*/ 31505 w 31505"/>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505"/>
                  <a:gd name="T52" fmla="*/ 0 h 45"/>
                  <a:gd name="T53" fmla="*/ 31505 w 3150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505" h="45">
                    <a:moveTo>
                      <a:pt x="31505" y="45"/>
                    </a:moveTo>
                    <a:lnTo>
                      <a:pt x="31502" y="39"/>
                    </a:lnTo>
                    <a:lnTo>
                      <a:pt x="31499" y="35"/>
                    </a:lnTo>
                    <a:lnTo>
                      <a:pt x="31493" y="30"/>
                    </a:lnTo>
                    <a:lnTo>
                      <a:pt x="31486" y="27"/>
                    </a:lnTo>
                    <a:lnTo>
                      <a:pt x="31486" y="14"/>
                    </a:lnTo>
                    <a:lnTo>
                      <a:pt x="38" y="0"/>
                    </a:lnTo>
                    <a:lnTo>
                      <a:pt x="29" y="1"/>
                    </a:lnTo>
                    <a:lnTo>
                      <a:pt x="24" y="3"/>
                    </a:lnTo>
                    <a:lnTo>
                      <a:pt x="20" y="5"/>
                    </a:lnTo>
                    <a:lnTo>
                      <a:pt x="19" y="10"/>
                    </a:lnTo>
                    <a:lnTo>
                      <a:pt x="10" y="13"/>
                    </a:lnTo>
                    <a:lnTo>
                      <a:pt x="5" y="18"/>
                    </a:lnTo>
                    <a:lnTo>
                      <a:pt x="1" y="22"/>
                    </a:lnTo>
                    <a:lnTo>
                      <a:pt x="0" y="27"/>
                    </a:lnTo>
                    <a:lnTo>
                      <a:pt x="0" y="30"/>
                    </a:lnTo>
                    <a:lnTo>
                      <a:pt x="31505" y="45"/>
                    </a:lnTo>
                    <a:close/>
                  </a:path>
                </a:pathLst>
              </a:custGeom>
              <a:solidFill>
                <a:srgbClr val="F0F0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4" name="Freeform 26"/>
              <p:cNvSpPr>
                <a:spLocks/>
              </p:cNvSpPr>
              <p:nvPr/>
            </p:nvSpPr>
            <p:spPr bwMode="auto">
              <a:xfrm>
                <a:off x="38" y="38"/>
                <a:ext cx="6324" cy="9"/>
              </a:xfrm>
              <a:custGeom>
                <a:avLst/>
                <a:gdLst>
                  <a:gd name="T0" fmla="*/ 31618 w 31618"/>
                  <a:gd name="T1" fmla="*/ 46 h 46"/>
                  <a:gd name="T2" fmla="*/ 31610 w 31618"/>
                  <a:gd name="T3" fmla="*/ 37 h 46"/>
                  <a:gd name="T4" fmla="*/ 31604 w 31618"/>
                  <a:gd name="T5" fmla="*/ 29 h 46"/>
                  <a:gd name="T6" fmla="*/ 31601 w 31618"/>
                  <a:gd name="T7" fmla="*/ 21 h 46"/>
                  <a:gd name="T8" fmla="*/ 31600 w 31618"/>
                  <a:gd name="T9" fmla="*/ 14 h 46"/>
                  <a:gd name="T10" fmla="*/ 19 w 31618"/>
                  <a:gd name="T11" fmla="*/ 0 h 46"/>
                  <a:gd name="T12" fmla="*/ 10 w 31618"/>
                  <a:gd name="T13" fmla="*/ 6 h 46"/>
                  <a:gd name="T14" fmla="*/ 4 w 31618"/>
                  <a:gd name="T15" fmla="*/ 14 h 46"/>
                  <a:gd name="T16" fmla="*/ 1 w 31618"/>
                  <a:gd name="T17" fmla="*/ 22 h 46"/>
                  <a:gd name="T18" fmla="*/ 0 w 31618"/>
                  <a:gd name="T19" fmla="*/ 31 h 46"/>
                  <a:gd name="T20" fmla="*/ 31618 w 31618"/>
                  <a:gd name="T21" fmla="*/ 46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18"/>
                  <a:gd name="T34" fmla="*/ 0 h 46"/>
                  <a:gd name="T35" fmla="*/ 31618 w 3161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18" h="46">
                    <a:moveTo>
                      <a:pt x="31618" y="46"/>
                    </a:moveTo>
                    <a:lnTo>
                      <a:pt x="31610" y="37"/>
                    </a:lnTo>
                    <a:lnTo>
                      <a:pt x="31604" y="29"/>
                    </a:lnTo>
                    <a:lnTo>
                      <a:pt x="31601" y="21"/>
                    </a:lnTo>
                    <a:lnTo>
                      <a:pt x="31600" y="14"/>
                    </a:lnTo>
                    <a:lnTo>
                      <a:pt x="19" y="0"/>
                    </a:lnTo>
                    <a:lnTo>
                      <a:pt x="10" y="6"/>
                    </a:lnTo>
                    <a:lnTo>
                      <a:pt x="4" y="14"/>
                    </a:lnTo>
                    <a:lnTo>
                      <a:pt x="1" y="22"/>
                    </a:lnTo>
                    <a:lnTo>
                      <a:pt x="0" y="31"/>
                    </a:lnTo>
                    <a:lnTo>
                      <a:pt x="31618" y="46"/>
                    </a:lnTo>
                    <a:close/>
                  </a:path>
                </a:pathLst>
              </a:custGeom>
              <a:solidFill>
                <a:srgbClr val="EBEB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5" name="Freeform 27"/>
              <p:cNvSpPr>
                <a:spLocks/>
              </p:cNvSpPr>
              <p:nvPr/>
            </p:nvSpPr>
            <p:spPr bwMode="auto">
              <a:xfrm>
                <a:off x="38" y="44"/>
                <a:ext cx="6324" cy="9"/>
              </a:xfrm>
              <a:custGeom>
                <a:avLst/>
                <a:gdLst>
                  <a:gd name="T0" fmla="*/ 31618 w 31618"/>
                  <a:gd name="T1" fmla="*/ 19 h 46"/>
                  <a:gd name="T2" fmla="*/ 31611 w 31618"/>
                  <a:gd name="T3" fmla="*/ 17 h 46"/>
                  <a:gd name="T4" fmla="*/ 31609 w 31618"/>
                  <a:gd name="T5" fmla="*/ 17 h 46"/>
                  <a:gd name="T6" fmla="*/ 31611 w 31618"/>
                  <a:gd name="T7" fmla="*/ 15 h 46"/>
                  <a:gd name="T8" fmla="*/ 31618 w 31618"/>
                  <a:gd name="T9" fmla="*/ 15 h 46"/>
                  <a:gd name="T10" fmla="*/ 0 w 31618"/>
                  <a:gd name="T11" fmla="*/ 0 h 46"/>
                  <a:gd name="T12" fmla="*/ 0 w 31618"/>
                  <a:gd name="T13" fmla="*/ 31 h 46"/>
                  <a:gd name="T14" fmla="*/ 31618 w 31618"/>
                  <a:gd name="T15" fmla="*/ 46 h 46"/>
                  <a:gd name="T16" fmla="*/ 31618 w 31618"/>
                  <a:gd name="T17" fmla="*/ 1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18"/>
                  <a:gd name="T28" fmla="*/ 0 h 46"/>
                  <a:gd name="T29" fmla="*/ 31618 w 3161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18" h="46">
                    <a:moveTo>
                      <a:pt x="31618" y="19"/>
                    </a:moveTo>
                    <a:lnTo>
                      <a:pt x="31611" y="17"/>
                    </a:lnTo>
                    <a:lnTo>
                      <a:pt x="31609" y="17"/>
                    </a:lnTo>
                    <a:lnTo>
                      <a:pt x="31611" y="15"/>
                    </a:lnTo>
                    <a:lnTo>
                      <a:pt x="31618" y="15"/>
                    </a:lnTo>
                    <a:lnTo>
                      <a:pt x="0" y="0"/>
                    </a:lnTo>
                    <a:lnTo>
                      <a:pt x="0" y="31"/>
                    </a:lnTo>
                    <a:lnTo>
                      <a:pt x="31618" y="46"/>
                    </a:lnTo>
                    <a:lnTo>
                      <a:pt x="31618" y="19"/>
                    </a:lnTo>
                    <a:close/>
                  </a:path>
                </a:pathLst>
              </a:custGeom>
              <a:solidFill>
                <a:srgbClr val="E9E9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6" name="Freeform 28"/>
              <p:cNvSpPr>
                <a:spLocks/>
              </p:cNvSpPr>
              <p:nvPr/>
            </p:nvSpPr>
            <p:spPr bwMode="auto">
              <a:xfrm>
                <a:off x="34" y="57"/>
                <a:ext cx="6328" cy="9"/>
              </a:xfrm>
              <a:custGeom>
                <a:avLst/>
                <a:gdLst>
                  <a:gd name="T0" fmla="*/ 31637 w 31637"/>
                  <a:gd name="T1" fmla="*/ 45 h 45"/>
                  <a:gd name="T2" fmla="*/ 31637 w 31637"/>
                  <a:gd name="T3" fmla="*/ 14 h 45"/>
                  <a:gd name="T4" fmla="*/ 0 w 31637"/>
                  <a:gd name="T5" fmla="*/ 0 h 45"/>
                  <a:gd name="T6" fmla="*/ 0 w 31637"/>
                  <a:gd name="T7" fmla="*/ 30 h 45"/>
                  <a:gd name="T8" fmla="*/ 31637 w 31637"/>
                  <a:gd name="T9" fmla="*/ 45 h 45"/>
                  <a:gd name="T10" fmla="*/ 0 60000 65536"/>
                  <a:gd name="T11" fmla="*/ 0 60000 65536"/>
                  <a:gd name="T12" fmla="*/ 0 60000 65536"/>
                  <a:gd name="T13" fmla="*/ 0 60000 65536"/>
                  <a:gd name="T14" fmla="*/ 0 60000 65536"/>
                  <a:gd name="T15" fmla="*/ 0 w 31637"/>
                  <a:gd name="T16" fmla="*/ 0 h 45"/>
                  <a:gd name="T17" fmla="*/ 31637 w 31637"/>
                  <a:gd name="T18" fmla="*/ 45 h 45"/>
                </a:gdLst>
                <a:ahLst/>
                <a:cxnLst>
                  <a:cxn ang="T10">
                    <a:pos x="T0" y="T1"/>
                  </a:cxn>
                  <a:cxn ang="T11">
                    <a:pos x="T2" y="T3"/>
                  </a:cxn>
                  <a:cxn ang="T12">
                    <a:pos x="T4" y="T5"/>
                  </a:cxn>
                  <a:cxn ang="T13">
                    <a:pos x="T6" y="T7"/>
                  </a:cxn>
                  <a:cxn ang="T14">
                    <a:pos x="T8" y="T9"/>
                  </a:cxn>
                </a:cxnLst>
                <a:rect l="T15" t="T16" r="T17" b="T18"/>
                <a:pathLst>
                  <a:path w="31637" h="45">
                    <a:moveTo>
                      <a:pt x="31637" y="45"/>
                    </a:moveTo>
                    <a:lnTo>
                      <a:pt x="31637" y="14"/>
                    </a:lnTo>
                    <a:lnTo>
                      <a:pt x="0" y="0"/>
                    </a:lnTo>
                    <a:lnTo>
                      <a:pt x="0" y="30"/>
                    </a:lnTo>
                    <a:lnTo>
                      <a:pt x="31637" y="45"/>
                    </a:lnTo>
                    <a:close/>
                  </a:path>
                </a:pathLst>
              </a:custGeom>
              <a:solidFill>
                <a:srgbClr val="E2E2E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7" name="Freeform 29"/>
              <p:cNvSpPr>
                <a:spLocks/>
              </p:cNvSpPr>
              <p:nvPr/>
            </p:nvSpPr>
            <p:spPr bwMode="auto">
              <a:xfrm>
                <a:off x="34" y="63"/>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DFDF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8" name="Freeform 30"/>
              <p:cNvSpPr>
                <a:spLocks/>
              </p:cNvSpPr>
              <p:nvPr/>
            </p:nvSpPr>
            <p:spPr bwMode="auto">
              <a:xfrm>
                <a:off x="34" y="69"/>
                <a:ext cx="6328" cy="10"/>
              </a:xfrm>
              <a:custGeom>
                <a:avLst/>
                <a:gdLst>
                  <a:gd name="T0" fmla="*/ 31637 w 31637"/>
                  <a:gd name="T1" fmla="*/ 48 h 48"/>
                  <a:gd name="T2" fmla="*/ 31637 w 31637"/>
                  <a:gd name="T3" fmla="*/ 14 h 48"/>
                  <a:gd name="T4" fmla="*/ 0 w 31637"/>
                  <a:gd name="T5" fmla="*/ 0 h 48"/>
                  <a:gd name="T6" fmla="*/ 0 w 31637"/>
                  <a:gd name="T7" fmla="*/ 33 h 48"/>
                  <a:gd name="T8" fmla="*/ 31637 w 31637"/>
                  <a:gd name="T9" fmla="*/ 48 h 48"/>
                  <a:gd name="T10" fmla="*/ 0 60000 65536"/>
                  <a:gd name="T11" fmla="*/ 0 60000 65536"/>
                  <a:gd name="T12" fmla="*/ 0 60000 65536"/>
                  <a:gd name="T13" fmla="*/ 0 60000 65536"/>
                  <a:gd name="T14" fmla="*/ 0 60000 65536"/>
                  <a:gd name="T15" fmla="*/ 0 w 31637"/>
                  <a:gd name="T16" fmla="*/ 0 h 48"/>
                  <a:gd name="T17" fmla="*/ 31637 w 31637"/>
                  <a:gd name="T18" fmla="*/ 48 h 48"/>
                </a:gdLst>
                <a:ahLst/>
                <a:cxnLst>
                  <a:cxn ang="T10">
                    <a:pos x="T0" y="T1"/>
                  </a:cxn>
                  <a:cxn ang="T11">
                    <a:pos x="T2" y="T3"/>
                  </a:cxn>
                  <a:cxn ang="T12">
                    <a:pos x="T4" y="T5"/>
                  </a:cxn>
                  <a:cxn ang="T13">
                    <a:pos x="T6" y="T7"/>
                  </a:cxn>
                  <a:cxn ang="T14">
                    <a:pos x="T8" y="T9"/>
                  </a:cxn>
                </a:cxnLst>
                <a:rect l="T15" t="T16" r="T17" b="T18"/>
                <a:pathLst>
                  <a:path w="31637" h="48">
                    <a:moveTo>
                      <a:pt x="31637" y="48"/>
                    </a:moveTo>
                    <a:lnTo>
                      <a:pt x="31637" y="14"/>
                    </a:lnTo>
                    <a:lnTo>
                      <a:pt x="0" y="0"/>
                    </a:lnTo>
                    <a:lnTo>
                      <a:pt x="0" y="33"/>
                    </a:lnTo>
                    <a:lnTo>
                      <a:pt x="31637" y="48"/>
                    </a:lnTo>
                    <a:close/>
                  </a:path>
                </a:pathLst>
              </a:custGeom>
              <a:solidFill>
                <a:srgbClr val="DCDC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69" name="Freeform 31"/>
              <p:cNvSpPr>
                <a:spLocks/>
              </p:cNvSpPr>
              <p:nvPr/>
            </p:nvSpPr>
            <p:spPr bwMode="auto">
              <a:xfrm>
                <a:off x="34" y="76"/>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D9D9D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0" name="Freeform 32"/>
              <p:cNvSpPr>
                <a:spLocks/>
              </p:cNvSpPr>
              <p:nvPr/>
            </p:nvSpPr>
            <p:spPr bwMode="auto">
              <a:xfrm>
                <a:off x="34" y="82"/>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D7D7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1" name="Freeform 33"/>
              <p:cNvSpPr>
                <a:spLocks/>
              </p:cNvSpPr>
              <p:nvPr/>
            </p:nvSpPr>
            <p:spPr bwMode="auto">
              <a:xfrm>
                <a:off x="34" y="88"/>
                <a:ext cx="6328" cy="9"/>
              </a:xfrm>
              <a:custGeom>
                <a:avLst/>
                <a:gdLst>
                  <a:gd name="T0" fmla="*/ 31637 w 31637"/>
                  <a:gd name="T1" fmla="*/ 45 h 45"/>
                  <a:gd name="T2" fmla="*/ 31637 w 31637"/>
                  <a:gd name="T3" fmla="*/ 15 h 45"/>
                  <a:gd name="T4" fmla="*/ 0 w 31637"/>
                  <a:gd name="T5" fmla="*/ 0 h 45"/>
                  <a:gd name="T6" fmla="*/ 0 w 31637"/>
                  <a:gd name="T7" fmla="*/ 30 h 45"/>
                  <a:gd name="T8" fmla="*/ 31637 w 31637"/>
                  <a:gd name="T9" fmla="*/ 45 h 45"/>
                  <a:gd name="T10" fmla="*/ 0 60000 65536"/>
                  <a:gd name="T11" fmla="*/ 0 60000 65536"/>
                  <a:gd name="T12" fmla="*/ 0 60000 65536"/>
                  <a:gd name="T13" fmla="*/ 0 60000 65536"/>
                  <a:gd name="T14" fmla="*/ 0 60000 65536"/>
                  <a:gd name="T15" fmla="*/ 0 w 31637"/>
                  <a:gd name="T16" fmla="*/ 0 h 45"/>
                  <a:gd name="T17" fmla="*/ 31637 w 31637"/>
                  <a:gd name="T18" fmla="*/ 45 h 45"/>
                </a:gdLst>
                <a:ahLst/>
                <a:cxnLst>
                  <a:cxn ang="T10">
                    <a:pos x="T0" y="T1"/>
                  </a:cxn>
                  <a:cxn ang="T11">
                    <a:pos x="T2" y="T3"/>
                  </a:cxn>
                  <a:cxn ang="T12">
                    <a:pos x="T4" y="T5"/>
                  </a:cxn>
                  <a:cxn ang="T13">
                    <a:pos x="T6" y="T7"/>
                  </a:cxn>
                  <a:cxn ang="T14">
                    <a:pos x="T8" y="T9"/>
                  </a:cxn>
                </a:cxnLst>
                <a:rect l="T15" t="T16" r="T17" b="T18"/>
                <a:pathLst>
                  <a:path w="31637" h="45">
                    <a:moveTo>
                      <a:pt x="31637" y="45"/>
                    </a:moveTo>
                    <a:lnTo>
                      <a:pt x="31637" y="15"/>
                    </a:lnTo>
                    <a:lnTo>
                      <a:pt x="0" y="0"/>
                    </a:lnTo>
                    <a:lnTo>
                      <a:pt x="0" y="30"/>
                    </a:lnTo>
                    <a:lnTo>
                      <a:pt x="31637" y="45"/>
                    </a:lnTo>
                    <a:close/>
                  </a:path>
                </a:pathLst>
              </a:custGeom>
              <a:solidFill>
                <a:srgbClr val="D7D7D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2" name="Freeform 34"/>
              <p:cNvSpPr>
                <a:spLocks/>
              </p:cNvSpPr>
              <p:nvPr/>
            </p:nvSpPr>
            <p:spPr bwMode="auto">
              <a:xfrm>
                <a:off x="34" y="94"/>
                <a:ext cx="6328" cy="10"/>
              </a:xfrm>
              <a:custGeom>
                <a:avLst/>
                <a:gdLst>
                  <a:gd name="T0" fmla="*/ 31637 w 31637"/>
                  <a:gd name="T1" fmla="*/ 47 h 47"/>
                  <a:gd name="T2" fmla="*/ 31637 w 31637"/>
                  <a:gd name="T3" fmla="*/ 15 h 47"/>
                  <a:gd name="T4" fmla="*/ 0 w 31637"/>
                  <a:gd name="T5" fmla="*/ 0 h 47"/>
                  <a:gd name="T6" fmla="*/ 0 w 31637"/>
                  <a:gd name="T7" fmla="*/ 32 h 47"/>
                  <a:gd name="T8" fmla="*/ 31637 w 31637"/>
                  <a:gd name="T9" fmla="*/ 47 h 47"/>
                  <a:gd name="T10" fmla="*/ 0 60000 65536"/>
                  <a:gd name="T11" fmla="*/ 0 60000 65536"/>
                  <a:gd name="T12" fmla="*/ 0 60000 65536"/>
                  <a:gd name="T13" fmla="*/ 0 60000 65536"/>
                  <a:gd name="T14" fmla="*/ 0 60000 65536"/>
                  <a:gd name="T15" fmla="*/ 0 w 31637"/>
                  <a:gd name="T16" fmla="*/ 0 h 47"/>
                  <a:gd name="T17" fmla="*/ 31637 w 31637"/>
                  <a:gd name="T18" fmla="*/ 47 h 47"/>
                </a:gdLst>
                <a:ahLst/>
                <a:cxnLst>
                  <a:cxn ang="T10">
                    <a:pos x="T0" y="T1"/>
                  </a:cxn>
                  <a:cxn ang="T11">
                    <a:pos x="T2" y="T3"/>
                  </a:cxn>
                  <a:cxn ang="T12">
                    <a:pos x="T4" y="T5"/>
                  </a:cxn>
                  <a:cxn ang="T13">
                    <a:pos x="T6" y="T7"/>
                  </a:cxn>
                  <a:cxn ang="T14">
                    <a:pos x="T8" y="T9"/>
                  </a:cxn>
                </a:cxnLst>
                <a:rect l="T15" t="T16" r="T17" b="T18"/>
                <a:pathLst>
                  <a:path w="31637" h="47">
                    <a:moveTo>
                      <a:pt x="31637" y="47"/>
                    </a:moveTo>
                    <a:lnTo>
                      <a:pt x="31637" y="15"/>
                    </a:lnTo>
                    <a:lnTo>
                      <a:pt x="0" y="0"/>
                    </a:lnTo>
                    <a:lnTo>
                      <a:pt x="0" y="32"/>
                    </a:lnTo>
                    <a:lnTo>
                      <a:pt x="31637" y="47"/>
                    </a:lnTo>
                    <a:close/>
                  </a:path>
                </a:pathLst>
              </a:custGeom>
              <a:solidFill>
                <a:srgbClr val="D8D8D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3" name="Freeform 35"/>
              <p:cNvSpPr>
                <a:spLocks/>
              </p:cNvSpPr>
              <p:nvPr/>
            </p:nvSpPr>
            <p:spPr bwMode="auto">
              <a:xfrm>
                <a:off x="34" y="145"/>
                <a:ext cx="6328" cy="9"/>
              </a:xfrm>
              <a:custGeom>
                <a:avLst/>
                <a:gdLst>
                  <a:gd name="T0" fmla="*/ 31637 w 31637"/>
                  <a:gd name="T1" fmla="*/ 46 h 46"/>
                  <a:gd name="T2" fmla="*/ 31637 w 31637"/>
                  <a:gd name="T3" fmla="*/ 15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1"/>
                    </a:lnTo>
                    <a:lnTo>
                      <a:pt x="31637" y="46"/>
                    </a:lnTo>
                    <a:close/>
                  </a:path>
                </a:pathLst>
              </a:custGeom>
              <a:solidFill>
                <a:srgbClr val="DEDFE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4" name="Freeform 36"/>
              <p:cNvSpPr>
                <a:spLocks/>
              </p:cNvSpPr>
              <p:nvPr/>
            </p:nvSpPr>
            <p:spPr bwMode="auto">
              <a:xfrm>
                <a:off x="34" y="139"/>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DDDFE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5" name="Freeform 37"/>
              <p:cNvSpPr>
                <a:spLocks/>
              </p:cNvSpPr>
              <p:nvPr/>
            </p:nvSpPr>
            <p:spPr bwMode="auto">
              <a:xfrm>
                <a:off x="34" y="132"/>
                <a:ext cx="6328" cy="9"/>
              </a:xfrm>
              <a:custGeom>
                <a:avLst/>
                <a:gdLst>
                  <a:gd name="T0" fmla="*/ 31637 w 31637"/>
                  <a:gd name="T1" fmla="*/ 48 h 48"/>
                  <a:gd name="T2" fmla="*/ 31637 w 31637"/>
                  <a:gd name="T3" fmla="*/ 15 h 48"/>
                  <a:gd name="T4" fmla="*/ 0 w 31637"/>
                  <a:gd name="T5" fmla="*/ 0 h 48"/>
                  <a:gd name="T6" fmla="*/ 0 w 31637"/>
                  <a:gd name="T7" fmla="*/ 34 h 48"/>
                  <a:gd name="T8" fmla="*/ 31637 w 31637"/>
                  <a:gd name="T9" fmla="*/ 48 h 48"/>
                  <a:gd name="T10" fmla="*/ 0 60000 65536"/>
                  <a:gd name="T11" fmla="*/ 0 60000 65536"/>
                  <a:gd name="T12" fmla="*/ 0 60000 65536"/>
                  <a:gd name="T13" fmla="*/ 0 60000 65536"/>
                  <a:gd name="T14" fmla="*/ 0 60000 65536"/>
                  <a:gd name="T15" fmla="*/ 0 w 31637"/>
                  <a:gd name="T16" fmla="*/ 0 h 48"/>
                  <a:gd name="T17" fmla="*/ 31637 w 31637"/>
                  <a:gd name="T18" fmla="*/ 48 h 48"/>
                </a:gdLst>
                <a:ahLst/>
                <a:cxnLst>
                  <a:cxn ang="T10">
                    <a:pos x="T0" y="T1"/>
                  </a:cxn>
                  <a:cxn ang="T11">
                    <a:pos x="T2" y="T3"/>
                  </a:cxn>
                  <a:cxn ang="T12">
                    <a:pos x="T4" y="T5"/>
                  </a:cxn>
                  <a:cxn ang="T13">
                    <a:pos x="T6" y="T7"/>
                  </a:cxn>
                  <a:cxn ang="T14">
                    <a:pos x="T8" y="T9"/>
                  </a:cxn>
                </a:cxnLst>
                <a:rect l="T15" t="T16" r="T17" b="T18"/>
                <a:pathLst>
                  <a:path w="31637" h="48">
                    <a:moveTo>
                      <a:pt x="31637" y="48"/>
                    </a:moveTo>
                    <a:lnTo>
                      <a:pt x="31637" y="15"/>
                    </a:lnTo>
                    <a:lnTo>
                      <a:pt x="0" y="0"/>
                    </a:lnTo>
                    <a:lnTo>
                      <a:pt x="0" y="34"/>
                    </a:lnTo>
                    <a:lnTo>
                      <a:pt x="31637" y="48"/>
                    </a:lnTo>
                    <a:close/>
                  </a:path>
                </a:pathLst>
              </a:custGeom>
              <a:solidFill>
                <a:srgbClr val="DDDE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6" name="Freeform 38"/>
              <p:cNvSpPr>
                <a:spLocks/>
              </p:cNvSpPr>
              <p:nvPr/>
            </p:nvSpPr>
            <p:spPr bwMode="auto">
              <a:xfrm>
                <a:off x="34" y="126"/>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DCDDE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7" name="Freeform 39"/>
              <p:cNvSpPr>
                <a:spLocks/>
              </p:cNvSpPr>
              <p:nvPr/>
            </p:nvSpPr>
            <p:spPr bwMode="auto">
              <a:xfrm>
                <a:off x="34" y="119"/>
                <a:ext cx="6328" cy="9"/>
              </a:xfrm>
              <a:custGeom>
                <a:avLst/>
                <a:gdLst>
                  <a:gd name="T0" fmla="*/ 31637 w 31637"/>
                  <a:gd name="T1" fmla="*/ 45 h 45"/>
                  <a:gd name="T2" fmla="*/ 31637 w 31637"/>
                  <a:gd name="T3" fmla="*/ 15 h 45"/>
                  <a:gd name="T4" fmla="*/ 0 w 31637"/>
                  <a:gd name="T5" fmla="*/ 0 h 45"/>
                  <a:gd name="T6" fmla="*/ 0 w 31637"/>
                  <a:gd name="T7" fmla="*/ 31 h 45"/>
                  <a:gd name="T8" fmla="*/ 31637 w 31637"/>
                  <a:gd name="T9" fmla="*/ 45 h 45"/>
                  <a:gd name="T10" fmla="*/ 0 60000 65536"/>
                  <a:gd name="T11" fmla="*/ 0 60000 65536"/>
                  <a:gd name="T12" fmla="*/ 0 60000 65536"/>
                  <a:gd name="T13" fmla="*/ 0 60000 65536"/>
                  <a:gd name="T14" fmla="*/ 0 60000 65536"/>
                  <a:gd name="T15" fmla="*/ 0 w 31637"/>
                  <a:gd name="T16" fmla="*/ 0 h 45"/>
                  <a:gd name="T17" fmla="*/ 31637 w 31637"/>
                  <a:gd name="T18" fmla="*/ 45 h 45"/>
                </a:gdLst>
                <a:ahLst/>
                <a:cxnLst>
                  <a:cxn ang="T10">
                    <a:pos x="T0" y="T1"/>
                  </a:cxn>
                  <a:cxn ang="T11">
                    <a:pos x="T2" y="T3"/>
                  </a:cxn>
                  <a:cxn ang="T12">
                    <a:pos x="T4" y="T5"/>
                  </a:cxn>
                  <a:cxn ang="T13">
                    <a:pos x="T6" y="T7"/>
                  </a:cxn>
                  <a:cxn ang="T14">
                    <a:pos x="T8" y="T9"/>
                  </a:cxn>
                </a:cxnLst>
                <a:rect l="T15" t="T16" r="T17" b="T18"/>
                <a:pathLst>
                  <a:path w="31637" h="45">
                    <a:moveTo>
                      <a:pt x="31637" y="45"/>
                    </a:moveTo>
                    <a:lnTo>
                      <a:pt x="31637" y="15"/>
                    </a:lnTo>
                    <a:lnTo>
                      <a:pt x="0" y="0"/>
                    </a:lnTo>
                    <a:lnTo>
                      <a:pt x="0" y="31"/>
                    </a:lnTo>
                    <a:lnTo>
                      <a:pt x="31637" y="45"/>
                    </a:lnTo>
                    <a:close/>
                  </a:path>
                </a:pathLst>
              </a:custGeom>
              <a:solidFill>
                <a:srgbClr val="DBDCE2"/>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8" name="Freeform 40"/>
              <p:cNvSpPr>
                <a:spLocks/>
              </p:cNvSpPr>
              <p:nvPr/>
            </p:nvSpPr>
            <p:spPr bwMode="auto">
              <a:xfrm>
                <a:off x="34" y="113"/>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DADB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79" name="Freeform 41"/>
              <p:cNvSpPr>
                <a:spLocks/>
              </p:cNvSpPr>
              <p:nvPr/>
            </p:nvSpPr>
            <p:spPr bwMode="auto">
              <a:xfrm>
                <a:off x="34" y="107"/>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DADAE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0" name="Freeform 42"/>
              <p:cNvSpPr>
                <a:spLocks/>
              </p:cNvSpPr>
              <p:nvPr/>
            </p:nvSpPr>
            <p:spPr bwMode="auto">
              <a:xfrm>
                <a:off x="34" y="101"/>
                <a:ext cx="6328" cy="9"/>
              </a:xfrm>
              <a:custGeom>
                <a:avLst/>
                <a:gdLst>
                  <a:gd name="T0" fmla="*/ 31637 w 31637"/>
                  <a:gd name="T1" fmla="*/ 46 h 46"/>
                  <a:gd name="T2" fmla="*/ 31637 w 31637"/>
                  <a:gd name="T3" fmla="*/ 15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1"/>
                    </a:lnTo>
                    <a:lnTo>
                      <a:pt x="31637" y="46"/>
                    </a:lnTo>
                    <a:close/>
                  </a:path>
                </a:pathLst>
              </a:custGeom>
              <a:solidFill>
                <a:srgbClr val="D9D9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1" name="Freeform 43"/>
              <p:cNvSpPr>
                <a:spLocks/>
              </p:cNvSpPr>
              <p:nvPr/>
            </p:nvSpPr>
            <p:spPr bwMode="auto">
              <a:xfrm>
                <a:off x="34" y="50"/>
                <a:ext cx="6328" cy="9"/>
              </a:xfrm>
              <a:custGeom>
                <a:avLst/>
                <a:gdLst>
                  <a:gd name="T0" fmla="*/ 31637 w 31637"/>
                  <a:gd name="T1" fmla="*/ 46 h 46"/>
                  <a:gd name="T2" fmla="*/ 31637 w 31637"/>
                  <a:gd name="T3" fmla="*/ 15 h 46"/>
                  <a:gd name="T4" fmla="*/ 19 w 31637"/>
                  <a:gd name="T5" fmla="*/ 0 h 46"/>
                  <a:gd name="T6" fmla="*/ 10 w 31637"/>
                  <a:gd name="T7" fmla="*/ 4 h 46"/>
                  <a:gd name="T8" fmla="*/ 4 w 31637"/>
                  <a:gd name="T9" fmla="*/ 8 h 46"/>
                  <a:gd name="T10" fmla="*/ 1 w 31637"/>
                  <a:gd name="T11" fmla="*/ 13 h 46"/>
                  <a:gd name="T12" fmla="*/ 0 w 31637"/>
                  <a:gd name="T13" fmla="*/ 20 h 46"/>
                  <a:gd name="T14" fmla="*/ 0 w 31637"/>
                  <a:gd name="T15" fmla="*/ 32 h 46"/>
                  <a:gd name="T16" fmla="*/ 31637 w 31637"/>
                  <a:gd name="T17" fmla="*/ 4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37"/>
                  <a:gd name="T28" fmla="*/ 0 h 46"/>
                  <a:gd name="T29" fmla="*/ 31637 w 3163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37" h="46">
                    <a:moveTo>
                      <a:pt x="31637" y="46"/>
                    </a:moveTo>
                    <a:lnTo>
                      <a:pt x="31637" y="15"/>
                    </a:lnTo>
                    <a:lnTo>
                      <a:pt x="19" y="0"/>
                    </a:lnTo>
                    <a:lnTo>
                      <a:pt x="10" y="4"/>
                    </a:lnTo>
                    <a:lnTo>
                      <a:pt x="4" y="8"/>
                    </a:lnTo>
                    <a:lnTo>
                      <a:pt x="1" y="13"/>
                    </a:lnTo>
                    <a:lnTo>
                      <a:pt x="0" y="20"/>
                    </a:lnTo>
                    <a:lnTo>
                      <a:pt x="0" y="32"/>
                    </a:lnTo>
                    <a:lnTo>
                      <a:pt x="31637" y="46"/>
                    </a:lnTo>
                    <a:close/>
                  </a:path>
                </a:pathLst>
              </a:custGeom>
              <a:solidFill>
                <a:srgbClr val="E5E5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2" name="Freeform 44"/>
              <p:cNvSpPr>
                <a:spLocks/>
              </p:cNvSpPr>
              <p:nvPr/>
            </p:nvSpPr>
            <p:spPr bwMode="auto">
              <a:xfrm>
                <a:off x="34" y="157"/>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E0E1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3" name="Freeform 45"/>
              <p:cNvSpPr>
                <a:spLocks/>
              </p:cNvSpPr>
              <p:nvPr/>
            </p:nvSpPr>
            <p:spPr bwMode="auto">
              <a:xfrm>
                <a:off x="34" y="163"/>
                <a:ext cx="6328" cy="10"/>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E0E2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4" name="Freeform 46"/>
              <p:cNvSpPr>
                <a:spLocks/>
              </p:cNvSpPr>
              <p:nvPr/>
            </p:nvSpPr>
            <p:spPr bwMode="auto">
              <a:xfrm>
                <a:off x="34" y="170"/>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E1E3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5" name="Freeform 47"/>
              <p:cNvSpPr>
                <a:spLocks/>
              </p:cNvSpPr>
              <p:nvPr/>
            </p:nvSpPr>
            <p:spPr bwMode="auto">
              <a:xfrm>
                <a:off x="34" y="176"/>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E2E4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6" name="Freeform 48"/>
              <p:cNvSpPr>
                <a:spLocks/>
              </p:cNvSpPr>
              <p:nvPr/>
            </p:nvSpPr>
            <p:spPr bwMode="auto">
              <a:xfrm>
                <a:off x="34" y="182"/>
                <a:ext cx="6328" cy="10"/>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E3E5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7" name="Freeform 49"/>
              <p:cNvSpPr>
                <a:spLocks/>
              </p:cNvSpPr>
              <p:nvPr/>
            </p:nvSpPr>
            <p:spPr bwMode="auto">
              <a:xfrm>
                <a:off x="34" y="189"/>
                <a:ext cx="6328" cy="9"/>
              </a:xfrm>
              <a:custGeom>
                <a:avLst/>
                <a:gdLst>
                  <a:gd name="T0" fmla="*/ 31637 w 31637"/>
                  <a:gd name="T1" fmla="*/ 45 h 45"/>
                  <a:gd name="T2" fmla="*/ 31637 w 31637"/>
                  <a:gd name="T3" fmla="*/ 15 h 45"/>
                  <a:gd name="T4" fmla="*/ 0 w 31637"/>
                  <a:gd name="T5" fmla="*/ 0 h 45"/>
                  <a:gd name="T6" fmla="*/ 0 w 31637"/>
                  <a:gd name="T7" fmla="*/ 30 h 45"/>
                  <a:gd name="T8" fmla="*/ 31637 w 31637"/>
                  <a:gd name="T9" fmla="*/ 45 h 45"/>
                  <a:gd name="T10" fmla="*/ 0 60000 65536"/>
                  <a:gd name="T11" fmla="*/ 0 60000 65536"/>
                  <a:gd name="T12" fmla="*/ 0 60000 65536"/>
                  <a:gd name="T13" fmla="*/ 0 60000 65536"/>
                  <a:gd name="T14" fmla="*/ 0 60000 65536"/>
                  <a:gd name="T15" fmla="*/ 0 w 31637"/>
                  <a:gd name="T16" fmla="*/ 0 h 45"/>
                  <a:gd name="T17" fmla="*/ 31637 w 31637"/>
                  <a:gd name="T18" fmla="*/ 45 h 45"/>
                </a:gdLst>
                <a:ahLst/>
                <a:cxnLst>
                  <a:cxn ang="T10">
                    <a:pos x="T0" y="T1"/>
                  </a:cxn>
                  <a:cxn ang="T11">
                    <a:pos x="T2" y="T3"/>
                  </a:cxn>
                  <a:cxn ang="T12">
                    <a:pos x="T4" y="T5"/>
                  </a:cxn>
                  <a:cxn ang="T13">
                    <a:pos x="T6" y="T7"/>
                  </a:cxn>
                  <a:cxn ang="T14">
                    <a:pos x="T8" y="T9"/>
                  </a:cxn>
                </a:cxnLst>
                <a:rect l="T15" t="T16" r="T17" b="T18"/>
                <a:pathLst>
                  <a:path w="31637" h="45">
                    <a:moveTo>
                      <a:pt x="31637" y="45"/>
                    </a:moveTo>
                    <a:lnTo>
                      <a:pt x="31637" y="15"/>
                    </a:lnTo>
                    <a:lnTo>
                      <a:pt x="0" y="0"/>
                    </a:lnTo>
                    <a:lnTo>
                      <a:pt x="0" y="30"/>
                    </a:lnTo>
                    <a:lnTo>
                      <a:pt x="31637" y="45"/>
                    </a:lnTo>
                    <a:close/>
                  </a:path>
                </a:pathLst>
              </a:custGeom>
              <a:solidFill>
                <a:srgbClr val="E4E6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8" name="Freeform 50"/>
              <p:cNvSpPr>
                <a:spLocks/>
              </p:cNvSpPr>
              <p:nvPr/>
            </p:nvSpPr>
            <p:spPr bwMode="auto">
              <a:xfrm>
                <a:off x="34" y="195"/>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E5E7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89" name="Freeform 51"/>
              <p:cNvSpPr>
                <a:spLocks/>
              </p:cNvSpPr>
              <p:nvPr/>
            </p:nvSpPr>
            <p:spPr bwMode="auto">
              <a:xfrm>
                <a:off x="34" y="245"/>
                <a:ext cx="6328" cy="15"/>
              </a:xfrm>
              <a:custGeom>
                <a:avLst/>
                <a:gdLst>
                  <a:gd name="T0" fmla="*/ 31637 w 31637"/>
                  <a:gd name="T1" fmla="*/ 76 h 76"/>
                  <a:gd name="T2" fmla="*/ 31637 w 31637"/>
                  <a:gd name="T3" fmla="*/ 14 h 76"/>
                  <a:gd name="T4" fmla="*/ 0 w 31637"/>
                  <a:gd name="T5" fmla="*/ 0 h 76"/>
                  <a:gd name="T6" fmla="*/ 0 w 31637"/>
                  <a:gd name="T7" fmla="*/ 62 h 76"/>
                  <a:gd name="T8" fmla="*/ 31637 w 31637"/>
                  <a:gd name="T9" fmla="*/ 76 h 76"/>
                  <a:gd name="T10" fmla="*/ 0 60000 65536"/>
                  <a:gd name="T11" fmla="*/ 0 60000 65536"/>
                  <a:gd name="T12" fmla="*/ 0 60000 65536"/>
                  <a:gd name="T13" fmla="*/ 0 60000 65536"/>
                  <a:gd name="T14" fmla="*/ 0 60000 65536"/>
                  <a:gd name="T15" fmla="*/ 0 w 31637"/>
                  <a:gd name="T16" fmla="*/ 0 h 76"/>
                  <a:gd name="T17" fmla="*/ 31637 w 31637"/>
                  <a:gd name="T18" fmla="*/ 76 h 76"/>
                </a:gdLst>
                <a:ahLst/>
                <a:cxnLst>
                  <a:cxn ang="T10">
                    <a:pos x="T0" y="T1"/>
                  </a:cxn>
                  <a:cxn ang="T11">
                    <a:pos x="T2" y="T3"/>
                  </a:cxn>
                  <a:cxn ang="T12">
                    <a:pos x="T4" y="T5"/>
                  </a:cxn>
                  <a:cxn ang="T13">
                    <a:pos x="T6" y="T7"/>
                  </a:cxn>
                  <a:cxn ang="T14">
                    <a:pos x="T8" y="T9"/>
                  </a:cxn>
                </a:cxnLst>
                <a:rect l="T15" t="T16" r="T17" b="T18"/>
                <a:pathLst>
                  <a:path w="31637" h="76">
                    <a:moveTo>
                      <a:pt x="31637" y="76"/>
                    </a:moveTo>
                    <a:lnTo>
                      <a:pt x="31637" y="14"/>
                    </a:lnTo>
                    <a:lnTo>
                      <a:pt x="0" y="0"/>
                    </a:lnTo>
                    <a:lnTo>
                      <a:pt x="0" y="62"/>
                    </a:lnTo>
                    <a:lnTo>
                      <a:pt x="31637" y="76"/>
                    </a:lnTo>
                    <a:close/>
                  </a:path>
                </a:pathLst>
              </a:custGeom>
              <a:solidFill>
                <a:srgbClr val="EF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0" name="Freeform 52"/>
              <p:cNvSpPr>
                <a:spLocks/>
              </p:cNvSpPr>
              <p:nvPr/>
            </p:nvSpPr>
            <p:spPr bwMode="auto">
              <a:xfrm>
                <a:off x="34" y="239"/>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EDEDF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1" name="Freeform 53"/>
              <p:cNvSpPr>
                <a:spLocks/>
              </p:cNvSpPr>
              <p:nvPr/>
            </p:nvSpPr>
            <p:spPr bwMode="auto">
              <a:xfrm>
                <a:off x="34" y="233"/>
                <a:ext cx="6328" cy="9"/>
              </a:xfrm>
              <a:custGeom>
                <a:avLst/>
                <a:gdLst>
                  <a:gd name="T0" fmla="*/ 31637 w 31637"/>
                  <a:gd name="T1" fmla="*/ 46 h 46"/>
                  <a:gd name="T2" fmla="*/ 31637 w 31637"/>
                  <a:gd name="T3" fmla="*/ 15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1"/>
                    </a:lnTo>
                    <a:lnTo>
                      <a:pt x="31637" y="46"/>
                    </a:lnTo>
                    <a:close/>
                  </a:path>
                </a:pathLst>
              </a:custGeom>
              <a:solidFill>
                <a:srgbClr val="ECED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2" name="Freeform 54"/>
              <p:cNvSpPr>
                <a:spLocks/>
              </p:cNvSpPr>
              <p:nvPr/>
            </p:nvSpPr>
            <p:spPr bwMode="auto">
              <a:xfrm>
                <a:off x="34" y="226"/>
                <a:ext cx="6328" cy="10"/>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EB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3" name="Freeform 55"/>
              <p:cNvSpPr>
                <a:spLocks/>
              </p:cNvSpPr>
              <p:nvPr/>
            </p:nvSpPr>
            <p:spPr bwMode="auto">
              <a:xfrm>
                <a:off x="34" y="220"/>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EAEB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4" name="Freeform 56"/>
              <p:cNvSpPr>
                <a:spLocks/>
              </p:cNvSpPr>
              <p:nvPr/>
            </p:nvSpPr>
            <p:spPr bwMode="auto">
              <a:xfrm>
                <a:off x="34" y="214"/>
                <a:ext cx="6328" cy="9"/>
              </a:xfrm>
              <a:custGeom>
                <a:avLst/>
                <a:gdLst>
                  <a:gd name="T0" fmla="*/ 31637 w 31637"/>
                  <a:gd name="T1" fmla="*/ 45 h 45"/>
                  <a:gd name="T2" fmla="*/ 31637 w 31637"/>
                  <a:gd name="T3" fmla="*/ 14 h 45"/>
                  <a:gd name="T4" fmla="*/ 0 w 31637"/>
                  <a:gd name="T5" fmla="*/ 0 h 45"/>
                  <a:gd name="T6" fmla="*/ 0 w 31637"/>
                  <a:gd name="T7" fmla="*/ 30 h 45"/>
                  <a:gd name="T8" fmla="*/ 31637 w 31637"/>
                  <a:gd name="T9" fmla="*/ 45 h 45"/>
                  <a:gd name="T10" fmla="*/ 0 60000 65536"/>
                  <a:gd name="T11" fmla="*/ 0 60000 65536"/>
                  <a:gd name="T12" fmla="*/ 0 60000 65536"/>
                  <a:gd name="T13" fmla="*/ 0 60000 65536"/>
                  <a:gd name="T14" fmla="*/ 0 60000 65536"/>
                  <a:gd name="T15" fmla="*/ 0 w 31637"/>
                  <a:gd name="T16" fmla="*/ 0 h 45"/>
                  <a:gd name="T17" fmla="*/ 31637 w 31637"/>
                  <a:gd name="T18" fmla="*/ 45 h 45"/>
                </a:gdLst>
                <a:ahLst/>
                <a:cxnLst>
                  <a:cxn ang="T10">
                    <a:pos x="T0" y="T1"/>
                  </a:cxn>
                  <a:cxn ang="T11">
                    <a:pos x="T2" y="T3"/>
                  </a:cxn>
                  <a:cxn ang="T12">
                    <a:pos x="T4" y="T5"/>
                  </a:cxn>
                  <a:cxn ang="T13">
                    <a:pos x="T6" y="T7"/>
                  </a:cxn>
                  <a:cxn ang="T14">
                    <a:pos x="T8" y="T9"/>
                  </a:cxn>
                </a:cxnLst>
                <a:rect l="T15" t="T16" r="T17" b="T18"/>
                <a:pathLst>
                  <a:path w="31637" h="45">
                    <a:moveTo>
                      <a:pt x="31637" y="45"/>
                    </a:moveTo>
                    <a:lnTo>
                      <a:pt x="31637" y="14"/>
                    </a:lnTo>
                    <a:lnTo>
                      <a:pt x="0" y="0"/>
                    </a:lnTo>
                    <a:lnTo>
                      <a:pt x="0" y="30"/>
                    </a:lnTo>
                    <a:lnTo>
                      <a:pt x="31637" y="45"/>
                    </a:lnTo>
                    <a:close/>
                  </a:path>
                </a:pathLst>
              </a:custGeom>
              <a:solidFill>
                <a:srgbClr val="E9EA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5" name="Freeform 57"/>
              <p:cNvSpPr>
                <a:spLocks/>
              </p:cNvSpPr>
              <p:nvPr/>
            </p:nvSpPr>
            <p:spPr bwMode="auto">
              <a:xfrm>
                <a:off x="34" y="208"/>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E8E9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6" name="Freeform 58"/>
              <p:cNvSpPr>
                <a:spLocks/>
              </p:cNvSpPr>
              <p:nvPr/>
            </p:nvSpPr>
            <p:spPr bwMode="auto">
              <a:xfrm>
                <a:off x="34" y="201"/>
                <a:ext cx="6328" cy="10"/>
              </a:xfrm>
              <a:custGeom>
                <a:avLst/>
                <a:gdLst>
                  <a:gd name="T0" fmla="*/ 31637 w 31637"/>
                  <a:gd name="T1" fmla="*/ 48 h 48"/>
                  <a:gd name="T2" fmla="*/ 31637 w 31637"/>
                  <a:gd name="T3" fmla="*/ 14 h 48"/>
                  <a:gd name="T4" fmla="*/ 0 w 31637"/>
                  <a:gd name="T5" fmla="*/ 0 h 48"/>
                  <a:gd name="T6" fmla="*/ 0 w 31637"/>
                  <a:gd name="T7" fmla="*/ 33 h 48"/>
                  <a:gd name="T8" fmla="*/ 31637 w 31637"/>
                  <a:gd name="T9" fmla="*/ 48 h 48"/>
                  <a:gd name="T10" fmla="*/ 0 60000 65536"/>
                  <a:gd name="T11" fmla="*/ 0 60000 65536"/>
                  <a:gd name="T12" fmla="*/ 0 60000 65536"/>
                  <a:gd name="T13" fmla="*/ 0 60000 65536"/>
                  <a:gd name="T14" fmla="*/ 0 60000 65536"/>
                  <a:gd name="T15" fmla="*/ 0 w 31637"/>
                  <a:gd name="T16" fmla="*/ 0 h 48"/>
                  <a:gd name="T17" fmla="*/ 31637 w 31637"/>
                  <a:gd name="T18" fmla="*/ 48 h 48"/>
                </a:gdLst>
                <a:ahLst/>
                <a:cxnLst>
                  <a:cxn ang="T10">
                    <a:pos x="T0" y="T1"/>
                  </a:cxn>
                  <a:cxn ang="T11">
                    <a:pos x="T2" y="T3"/>
                  </a:cxn>
                  <a:cxn ang="T12">
                    <a:pos x="T4" y="T5"/>
                  </a:cxn>
                  <a:cxn ang="T13">
                    <a:pos x="T6" y="T7"/>
                  </a:cxn>
                  <a:cxn ang="T14">
                    <a:pos x="T8" y="T9"/>
                  </a:cxn>
                </a:cxnLst>
                <a:rect l="T15" t="T16" r="T17" b="T18"/>
                <a:pathLst>
                  <a:path w="31637" h="48">
                    <a:moveTo>
                      <a:pt x="31637" y="48"/>
                    </a:moveTo>
                    <a:lnTo>
                      <a:pt x="31637" y="14"/>
                    </a:lnTo>
                    <a:lnTo>
                      <a:pt x="0" y="0"/>
                    </a:lnTo>
                    <a:lnTo>
                      <a:pt x="0" y="33"/>
                    </a:lnTo>
                    <a:lnTo>
                      <a:pt x="31637" y="48"/>
                    </a:lnTo>
                    <a:close/>
                  </a:path>
                </a:pathLst>
              </a:custGeom>
              <a:solidFill>
                <a:srgbClr val="E6E8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7" name="Freeform 59"/>
              <p:cNvSpPr>
                <a:spLocks/>
              </p:cNvSpPr>
              <p:nvPr/>
            </p:nvSpPr>
            <p:spPr bwMode="auto">
              <a:xfrm>
                <a:off x="34" y="264"/>
                <a:ext cx="6328" cy="9"/>
              </a:xfrm>
              <a:custGeom>
                <a:avLst/>
                <a:gdLst>
                  <a:gd name="T0" fmla="*/ 31637 w 31637"/>
                  <a:gd name="T1" fmla="*/ 48 h 48"/>
                  <a:gd name="T2" fmla="*/ 31637 w 31637"/>
                  <a:gd name="T3" fmla="*/ 15 h 48"/>
                  <a:gd name="T4" fmla="*/ 0 w 31637"/>
                  <a:gd name="T5" fmla="*/ 0 h 48"/>
                  <a:gd name="T6" fmla="*/ 0 w 31637"/>
                  <a:gd name="T7" fmla="*/ 34 h 48"/>
                  <a:gd name="T8" fmla="*/ 31637 w 31637"/>
                  <a:gd name="T9" fmla="*/ 48 h 48"/>
                  <a:gd name="T10" fmla="*/ 0 60000 65536"/>
                  <a:gd name="T11" fmla="*/ 0 60000 65536"/>
                  <a:gd name="T12" fmla="*/ 0 60000 65536"/>
                  <a:gd name="T13" fmla="*/ 0 60000 65536"/>
                  <a:gd name="T14" fmla="*/ 0 60000 65536"/>
                  <a:gd name="T15" fmla="*/ 0 w 31637"/>
                  <a:gd name="T16" fmla="*/ 0 h 48"/>
                  <a:gd name="T17" fmla="*/ 31637 w 31637"/>
                  <a:gd name="T18" fmla="*/ 48 h 48"/>
                </a:gdLst>
                <a:ahLst/>
                <a:cxnLst>
                  <a:cxn ang="T10">
                    <a:pos x="T0" y="T1"/>
                  </a:cxn>
                  <a:cxn ang="T11">
                    <a:pos x="T2" y="T3"/>
                  </a:cxn>
                  <a:cxn ang="T12">
                    <a:pos x="T4" y="T5"/>
                  </a:cxn>
                  <a:cxn ang="T13">
                    <a:pos x="T6" y="T7"/>
                  </a:cxn>
                  <a:cxn ang="T14">
                    <a:pos x="T8" y="T9"/>
                  </a:cxn>
                </a:cxnLst>
                <a:rect l="T15" t="T16" r="T17" b="T18"/>
                <a:pathLst>
                  <a:path w="31637" h="48">
                    <a:moveTo>
                      <a:pt x="31637" y="48"/>
                    </a:moveTo>
                    <a:lnTo>
                      <a:pt x="31637" y="15"/>
                    </a:lnTo>
                    <a:lnTo>
                      <a:pt x="0" y="0"/>
                    </a:lnTo>
                    <a:lnTo>
                      <a:pt x="0" y="34"/>
                    </a:lnTo>
                    <a:lnTo>
                      <a:pt x="31637" y="48"/>
                    </a:lnTo>
                    <a:close/>
                  </a:path>
                </a:pathLst>
              </a:custGeom>
              <a:solidFill>
                <a:srgbClr val="EBEB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8" name="Freeform 60"/>
              <p:cNvSpPr>
                <a:spLocks/>
              </p:cNvSpPr>
              <p:nvPr/>
            </p:nvSpPr>
            <p:spPr bwMode="auto">
              <a:xfrm>
                <a:off x="34" y="302"/>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DEDEE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99" name="Freeform 61"/>
              <p:cNvSpPr>
                <a:spLocks/>
              </p:cNvSpPr>
              <p:nvPr/>
            </p:nvSpPr>
            <p:spPr bwMode="auto">
              <a:xfrm>
                <a:off x="34" y="295"/>
                <a:ext cx="6328" cy="10"/>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E0E0E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0" name="Freeform 62"/>
              <p:cNvSpPr>
                <a:spLocks/>
              </p:cNvSpPr>
              <p:nvPr/>
            </p:nvSpPr>
            <p:spPr bwMode="auto">
              <a:xfrm>
                <a:off x="34" y="289"/>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E2E2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1" name="Freeform 63"/>
              <p:cNvSpPr>
                <a:spLocks/>
              </p:cNvSpPr>
              <p:nvPr/>
            </p:nvSpPr>
            <p:spPr bwMode="auto">
              <a:xfrm>
                <a:off x="34" y="283"/>
                <a:ext cx="6328" cy="9"/>
              </a:xfrm>
              <a:custGeom>
                <a:avLst/>
                <a:gdLst>
                  <a:gd name="T0" fmla="*/ 31637 w 31637"/>
                  <a:gd name="T1" fmla="*/ 44 h 44"/>
                  <a:gd name="T2" fmla="*/ 31637 w 31637"/>
                  <a:gd name="T3" fmla="*/ 13 h 44"/>
                  <a:gd name="T4" fmla="*/ 0 w 31637"/>
                  <a:gd name="T5" fmla="*/ 0 h 44"/>
                  <a:gd name="T6" fmla="*/ 0 w 31637"/>
                  <a:gd name="T7" fmla="*/ 30 h 44"/>
                  <a:gd name="T8" fmla="*/ 31637 w 31637"/>
                  <a:gd name="T9" fmla="*/ 44 h 44"/>
                  <a:gd name="T10" fmla="*/ 0 60000 65536"/>
                  <a:gd name="T11" fmla="*/ 0 60000 65536"/>
                  <a:gd name="T12" fmla="*/ 0 60000 65536"/>
                  <a:gd name="T13" fmla="*/ 0 60000 65536"/>
                  <a:gd name="T14" fmla="*/ 0 60000 65536"/>
                  <a:gd name="T15" fmla="*/ 0 w 31637"/>
                  <a:gd name="T16" fmla="*/ 0 h 44"/>
                  <a:gd name="T17" fmla="*/ 31637 w 31637"/>
                  <a:gd name="T18" fmla="*/ 44 h 44"/>
                </a:gdLst>
                <a:ahLst/>
                <a:cxnLst>
                  <a:cxn ang="T10">
                    <a:pos x="T0" y="T1"/>
                  </a:cxn>
                  <a:cxn ang="T11">
                    <a:pos x="T2" y="T3"/>
                  </a:cxn>
                  <a:cxn ang="T12">
                    <a:pos x="T4" y="T5"/>
                  </a:cxn>
                  <a:cxn ang="T13">
                    <a:pos x="T6" y="T7"/>
                  </a:cxn>
                  <a:cxn ang="T14">
                    <a:pos x="T8" y="T9"/>
                  </a:cxn>
                </a:cxnLst>
                <a:rect l="T15" t="T16" r="T17" b="T18"/>
                <a:pathLst>
                  <a:path w="31637" h="44">
                    <a:moveTo>
                      <a:pt x="31637" y="44"/>
                    </a:moveTo>
                    <a:lnTo>
                      <a:pt x="31637" y="13"/>
                    </a:lnTo>
                    <a:lnTo>
                      <a:pt x="0" y="0"/>
                    </a:lnTo>
                    <a:lnTo>
                      <a:pt x="0" y="30"/>
                    </a:lnTo>
                    <a:lnTo>
                      <a:pt x="31637" y="44"/>
                    </a:lnTo>
                    <a:close/>
                  </a:path>
                </a:pathLst>
              </a:custGeom>
              <a:solidFill>
                <a:srgbClr val="E4E4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2" name="Freeform 64"/>
              <p:cNvSpPr>
                <a:spLocks/>
              </p:cNvSpPr>
              <p:nvPr/>
            </p:nvSpPr>
            <p:spPr bwMode="auto">
              <a:xfrm>
                <a:off x="34" y="277"/>
                <a:ext cx="6328" cy="9"/>
              </a:xfrm>
              <a:custGeom>
                <a:avLst/>
                <a:gdLst>
                  <a:gd name="T0" fmla="*/ 31637 w 31637"/>
                  <a:gd name="T1" fmla="*/ 45 h 45"/>
                  <a:gd name="T2" fmla="*/ 31637 w 31637"/>
                  <a:gd name="T3" fmla="*/ 15 h 45"/>
                  <a:gd name="T4" fmla="*/ 0 w 31637"/>
                  <a:gd name="T5" fmla="*/ 0 h 45"/>
                  <a:gd name="T6" fmla="*/ 0 w 31637"/>
                  <a:gd name="T7" fmla="*/ 32 h 45"/>
                  <a:gd name="T8" fmla="*/ 31637 w 31637"/>
                  <a:gd name="T9" fmla="*/ 45 h 45"/>
                  <a:gd name="T10" fmla="*/ 0 60000 65536"/>
                  <a:gd name="T11" fmla="*/ 0 60000 65536"/>
                  <a:gd name="T12" fmla="*/ 0 60000 65536"/>
                  <a:gd name="T13" fmla="*/ 0 60000 65536"/>
                  <a:gd name="T14" fmla="*/ 0 60000 65536"/>
                  <a:gd name="T15" fmla="*/ 0 w 31637"/>
                  <a:gd name="T16" fmla="*/ 0 h 45"/>
                  <a:gd name="T17" fmla="*/ 31637 w 31637"/>
                  <a:gd name="T18" fmla="*/ 45 h 45"/>
                </a:gdLst>
                <a:ahLst/>
                <a:cxnLst>
                  <a:cxn ang="T10">
                    <a:pos x="T0" y="T1"/>
                  </a:cxn>
                  <a:cxn ang="T11">
                    <a:pos x="T2" y="T3"/>
                  </a:cxn>
                  <a:cxn ang="T12">
                    <a:pos x="T4" y="T5"/>
                  </a:cxn>
                  <a:cxn ang="T13">
                    <a:pos x="T6" y="T7"/>
                  </a:cxn>
                  <a:cxn ang="T14">
                    <a:pos x="T8" y="T9"/>
                  </a:cxn>
                </a:cxnLst>
                <a:rect l="T15" t="T16" r="T17" b="T18"/>
                <a:pathLst>
                  <a:path w="31637" h="45">
                    <a:moveTo>
                      <a:pt x="31637" y="45"/>
                    </a:moveTo>
                    <a:lnTo>
                      <a:pt x="31637" y="15"/>
                    </a:lnTo>
                    <a:lnTo>
                      <a:pt x="0" y="0"/>
                    </a:lnTo>
                    <a:lnTo>
                      <a:pt x="0" y="32"/>
                    </a:lnTo>
                    <a:lnTo>
                      <a:pt x="31637" y="45"/>
                    </a:lnTo>
                    <a:close/>
                  </a:path>
                </a:pathLst>
              </a:custGeom>
              <a:solidFill>
                <a:srgbClr val="E7E7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3" name="Freeform 65"/>
              <p:cNvSpPr>
                <a:spLocks/>
              </p:cNvSpPr>
              <p:nvPr/>
            </p:nvSpPr>
            <p:spPr bwMode="auto">
              <a:xfrm>
                <a:off x="34" y="271"/>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E9E9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4" name="Freeform 66"/>
              <p:cNvSpPr>
                <a:spLocks/>
              </p:cNvSpPr>
              <p:nvPr/>
            </p:nvSpPr>
            <p:spPr bwMode="auto">
              <a:xfrm>
                <a:off x="34" y="314"/>
                <a:ext cx="6328" cy="11"/>
              </a:xfrm>
              <a:custGeom>
                <a:avLst/>
                <a:gdLst>
                  <a:gd name="T0" fmla="*/ 31637 w 31637"/>
                  <a:gd name="T1" fmla="*/ 51 h 51"/>
                  <a:gd name="T2" fmla="*/ 31637 w 31637"/>
                  <a:gd name="T3" fmla="*/ 49 h 51"/>
                  <a:gd name="T4" fmla="*/ 31637 w 31637"/>
                  <a:gd name="T5" fmla="*/ 14 h 51"/>
                  <a:gd name="T6" fmla="*/ 0 w 31637"/>
                  <a:gd name="T7" fmla="*/ 0 h 51"/>
                  <a:gd name="T8" fmla="*/ 0 w 31637"/>
                  <a:gd name="T9" fmla="*/ 51 h 51"/>
                  <a:gd name="T10" fmla="*/ 31637 w 31637"/>
                  <a:gd name="T11" fmla="*/ 51 h 51"/>
                  <a:gd name="T12" fmla="*/ 0 60000 65536"/>
                  <a:gd name="T13" fmla="*/ 0 60000 65536"/>
                  <a:gd name="T14" fmla="*/ 0 60000 65536"/>
                  <a:gd name="T15" fmla="*/ 0 60000 65536"/>
                  <a:gd name="T16" fmla="*/ 0 60000 65536"/>
                  <a:gd name="T17" fmla="*/ 0 60000 65536"/>
                  <a:gd name="T18" fmla="*/ 0 w 31637"/>
                  <a:gd name="T19" fmla="*/ 0 h 51"/>
                  <a:gd name="T20" fmla="*/ 31637 w 3163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1637" h="51">
                    <a:moveTo>
                      <a:pt x="31637" y="51"/>
                    </a:moveTo>
                    <a:lnTo>
                      <a:pt x="31637" y="49"/>
                    </a:lnTo>
                    <a:lnTo>
                      <a:pt x="31637" y="14"/>
                    </a:lnTo>
                    <a:lnTo>
                      <a:pt x="0" y="0"/>
                    </a:lnTo>
                    <a:lnTo>
                      <a:pt x="0" y="51"/>
                    </a:lnTo>
                    <a:lnTo>
                      <a:pt x="31637" y="51"/>
                    </a:lnTo>
                    <a:close/>
                  </a:path>
                </a:pathLst>
              </a:custGeom>
              <a:solidFill>
                <a:srgbClr val="D7D7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5" name="Freeform 67"/>
              <p:cNvSpPr>
                <a:spLocks/>
              </p:cNvSpPr>
              <p:nvPr/>
            </p:nvSpPr>
            <p:spPr bwMode="auto">
              <a:xfrm>
                <a:off x="34" y="308"/>
                <a:ext cx="6328" cy="9"/>
              </a:xfrm>
              <a:custGeom>
                <a:avLst/>
                <a:gdLst>
                  <a:gd name="T0" fmla="*/ 31637 w 31637"/>
                  <a:gd name="T1" fmla="*/ 46 h 46"/>
                  <a:gd name="T2" fmla="*/ 31637 w 31637"/>
                  <a:gd name="T3" fmla="*/ 15 h 46"/>
                  <a:gd name="T4" fmla="*/ 0 w 31637"/>
                  <a:gd name="T5" fmla="*/ 0 h 46"/>
                  <a:gd name="T6" fmla="*/ 0 w 31637"/>
                  <a:gd name="T7" fmla="*/ 32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5"/>
                    </a:lnTo>
                    <a:lnTo>
                      <a:pt x="0" y="0"/>
                    </a:lnTo>
                    <a:lnTo>
                      <a:pt x="0" y="32"/>
                    </a:lnTo>
                    <a:lnTo>
                      <a:pt x="31637" y="46"/>
                    </a:lnTo>
                    <a:close/>
                  </a:path>
                </a:pathLst>
              </a:custGeom>
              <a:solidFill>
                <a:srgbClr val="DBDBE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6" name="Freeform 68"/>
              <p:cNvSpPr>
                <a:spLocks/>
              </p:cNvSpPr>
              <p:nvPr/>
            </p:nvSpPr>
            <p:spPr bwMode="auto">
              <a:xfrm>
                <a:off x="34" y="258"/>
                <a:ext cx="6328" cy="9"/>
              </a:xfrm>
              <a:custGeom>
                <a:avLst/>
                <a:gdLst>
                  <a:gd name="T0" fmla="*/ 31637 w 31637"/>
                  <a:gd name="T1" fmla="*/ 46 h 46"/>
                  <a:gd name="T2" fmla="*/ 31637 w 31637"/>
                  <a:gd name="T3" fmla="*/ 14 h 46"/>
                  <a:gd name="T4" fmla="*/ 0 w 31637"/>
                  <a:gd name="T5" fmla="*/ 0 h 46"/>
                  <a:gd name="T6" fmla="*/ 0 w 31637"/>
                  <a:gd name="T7" fmla="*/ 31 h 46"/>
                  <a:gd name="T8" fmla="*/ 31637 w 31637"/>
                  <a:gd name="T9" fmla="*/ 46 h 46"/>
                  <a:gd name="T10" fmla="*/ 0 60000 65536"/>
                  <a:gd name="T11" fmla="*/ 0 60000 65536"/>
                  <a:gd name="T12" fmla="*/ 0 60000 65536"/>
                  <a:gd name="T13" fmla="*/ 0 60000 65536"/>
                  <a:gd name="T14" fmla="*/ 0 60000 65536"/>
                  <a:gd name="T15" fmla="*/ 0 w 31637"/>
                  <a:gd name="T16" fmla="*/ 0 h 46"/>
                  <a:gd name="T17" fmla="*/ 31637 w 31637"/>
                  <a:gd name="T18" fmla="*/ 46 h 46"/>
                </a:gdLst>
                <a:ahLst/>
                <a:cxnLst>
                  <a:cxn ang="T10">
                    <a:pos x="T0" y="T1"/>
                  </a:cxn>
                  <a:cxn ang="T11">
                    <a:pos x="T2" y="T3"/>
                  </a:cxn>
                  <a:cxn ang="T12">
                    <a:pos x="T4" y="T5"/>
                  </a:cxn>
                  <a:cxn ang="T13">
                    <a:pos x="T6" y="T7"/>
                  </a:cxn>
                  <a:cxn ang="T14">
                    <a:pos x="T8" y="T9"/>
                  </a:cxn>
                </a:cxnLst>
                <a:rect l="T15" t="T16" r="T17" b="T18"/>
                <a:pathLst>
                  <a:path w="31637" h="46">
                    <a:moveTo>
                      <a:pt x="31637" y="46"/>
                    </a:moveTo>
                    <a:lnTo>
                      <a:pt x="31637" y="14"/>
                    </a:lnTo>
                    <a:lnTo>
                      <a:pt x="0" y="0"/>
                    </a:lnTo>
                    <a:lnTo>
                      <a:pt x="0" y="31"/>
                    </a:lnTo>
                    <a:lnTo>
                      <a:pt x="31637" y="46"/>
                    </a:lnTo>
                    <a:close/>
                  </a:path>
                </a:pathLst>
              </a:custGeom>
              <a:solidFill>
                <a:srgbClr val="EDED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7" name="Freeform 69"/>
              <p:cNvSpPr>
                <a:spLocks/>
              </p:cNvSpPr>
              <p:nvPr/>
            </p:nvSpPr>
            <p:spPr bwMode="auto">
              <a:xfrm>
                <a:off x="34" y="151"/>
                <a:ext cx="6328" cy="9"/>
              </a:xfrm>
              <a:custGeom>
                <a:avLst/>
                <a:gdLst>
                  <a:gd name="T0" fmla="*/ 31637 w 31637"/>
                  <a:gd name="T1" fmla="*/ 45 h 45"/>
                  <a:gd name="T2" fmla="*/ 31637 w 31637"/>
                  <a:gd name="T3" fmla="*/ 15 h 45"/>
                  <a:gd name="T4" fmla="*/ 0 w 31637"/>
                  <a:gd name="T5" fmla="*/ 0 h 45"/>
                  <a:gd name="T6" fmla="*/ 0 w 31637"/>
                  <a:gd name="T7" fmla="*/ 31 h 45"/>
                  <a:gd name="T8" fmla="*/ 31637 w 31637"/>
                  <a:gd name="T9" fmla="*/ 45 h 45"/>
                  <a:gd name="T10" fmla="*/ 0 60000 65536"/>
                  <a:gd name="T11" fmla="*/ 0 60000 65536"/>
                  <a:gd name="T12" fmla="*/ 0 60000 65536"/>
                  <a:gd name="T13" fmla="*/ 0 60000 65536"/>
                  <a:gd name="T14" fmla="*/ 0 60000 65536"/>
                  <a:gd name="T15" fmla="*/ 0 w 31637"/>
                  <a:gd name="T16" fmla="*/ 0 h 45"/>
                  <a:gd name="T17" fmla="*/ 31637 w 31637"/>
                  <a:gd name="T18" fmla="*/ 45 h 45"/>
                </a:gdLst>
                <a:ahLst/>
                <a:cxnLst>
                  <a:cxn ang="T10">
                    <a:pos x="T0" y="T1"/>
                  </a:cxn>
                  <a:cxn ang="T11">
                    <a:pos x="T2" y="T3"/>
                  </a:cxn>
                  <a:cxn ang="T12">
                    <a:pos x="T4" y="T5"/>
                  </a:cxn>
                  <a:cxn ang="T13">
                    <a:pos x="T6" y="T7"/>
                  </a:cxn>
                  <a:cxn ang="T14">
                    <a:pos x="T8" y="T9"/>
                  </a:cxn>
                </a:cxnLst>
                <a:rect l="T15" t="T16" r="T17" b="T18"/>
                <a:pathLst>
                  <a:path w="31637" h="45">
                    <a:moveTo>
                      <a:pt x="31637" y="45"/>
                    </a:moveTo>
                    <a:lnTo>
                      <a:pt x="31637" y="15"/>
                    </a:lnTo>
                    <a:lnTo>
                      <a:pt x="0" y="0"/>
                    </a:lnTo>
                    <a:lnTo>
                      <a:pt x="0" y="31"/>
                    </a:lnTo>
                    <a:lnTo>
                      <a:pt x="31637" y="45"/>
                    </a:lnTo>
                    <a:close/>
                  </a:path>
                </a:pathLst>
              </a:custGeom>
              <a:solidFill>
                <a:srgbClr val="DFE0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08" name="Line 70"/>
              <p:cNvSpPr>
                <a:spLocks noChangeShapeType="1"/>
              </p:cNvSpPr>
              <p:nvPr/>
            </p:nvSpPr>
            <p:spPr bwMode="auto">
              <a:xfrm flipV="1">
                <a:off x="6362" y="325"/>
                <a:ext cx="1" cy="2666"/>
              </a:xfrm>
              <a:prstGeom prst="line">
                <a:avLst/>
              </a:prstGeom>
              <a:noFill/>
              <a:ln w="42863">
                <a:solidFill>
                  <a:srgbClr val="FFFFFF"/>
                </a:solidFill>
                <a:round/>
                <a:headEnd/>
                <a:tailEnd/>
              </a:ln>
            </p:spPr>
            <p:txBody>
              <a:bodyPr>
                <a:prstTxWarp prst="textNoShape">
                  <a:avLst/>
                </a:prstTxWarp>
              </a:bodyPr>
              <a:lstStyle/>
              <a:p>
                <a:endParaRPr lang="en-US"/>
              </a:p>
            </p:txBody>
          </p:sp>
          <p:sp>
            <p:nvSpPr>
              <p:cNvPr id="81709" name="Freeform 71"/>
              <p:cNvSpPr>
                <a:spLocks/>
              </p:cNvSpPr>
              <p:nvPr/>
            </p:nvSpPr>
            <p:spPr bwMode="auto">
              <a:xfrm>
                <a:off x="34" y="2991"/>
                <a:ext cx="6328" cy="1786"/>
              </a:xfrm>
              <a:custGeom>
                <a:avLst/>
                <a:gdLst>
                  <a:gd name="T0" fmla="*/ 0 w 31637"/>
                  <a:gd name="T1" fmla="*/ 0 h 8932"/>
                  <a:gd name="T2" fmla="*/ 0 w 31637"/>
                  <a:gd name="T3" fmla="*/ 7746 h 8932"/>
                  <a:gd name="T4" fmla="*/ 0 w 31637"/>
                  <a:gd name="T5" fmla="*/ 8932 h 8932"/>
                  <a:gd name="T6" fmla="*/ 31637 w 31637"/>
                  <a:gd name="T7" fmla="*/ 8932 h 8932"/>
                  <a:gd name="T8" fmla="*/ 31637 w 31637"/>
                  <a:gd name="T9" fmla="*/ 7746 h 8932"/>
                  <a:gd name="T10" fmla="*/ 31637 w 31637"/>
                  <a:gd name="T11" fmla="*/ 0 h 8932"/>
                  <a:gd name="T12" fmla="*/ 0 60000 65536"/>
                  <a:gd name="T13" fmla="*/ 0 60000 65536"/>
                  <a:gd name="T14" fmla="*/ 0 60000 65536"/>
                  <a:gd name="T15" fmla="*/ 0 60000 65536"/>
                  <a:gd name="T16" fmla="*/ 0 60000 65536"/>
                  <a:gd name="T17" fmla="*/ 0 60000 65536"/>
                  <a:gd name="T18" fmla="*/ 0 w 31637"/>
                  <a:gd name="T19" fmla="*/ 0 h 8932"/>
                  <a:gd name="T20" fmla="*/ 31637 w 31637"/>
                  <a:gd name="T21" fmla="*/ 8932 h 8932"/>
                </a:gdLst>
                <a:ahLst/>
                <a:cxnLst>
                  <a:cxn ang="T12">
                    <a:pos x="T0" y="T1"/>
                  </a:cxn>
                  <a:cxn ang="T13">
                    <a:pos x="T2" y="T3"/>
                  </a:cxn>
                  <a:cxn ang="T14">
                    <a:pos x="T4" y="T5"/>
                  </a:cxn>
                  <a:cxn ang="T15">
                    <a:pos x="T6" y="T7"/>
                  </a:cxn>
                  <a:cxn ang="T16">
                    <a:pos x="T8" y="T9"/>
                  </a:cxn>
                  <a:cxn ang="T17">
                    <a:pos x="T10" y="T11"/>
                  </a:cxn>
                </a:cxnLst>
                <a:rect l="T18" t="T19" r="T20" b="T21"/>
                <a:pathLst>
                  <a:path w="31637" h="8932">
                    <a:moveTo>
                      <a:pt x="0" y="0"/>
                    </a:moveTo>
                    <a:lnTo>
                      <a:pt x="0" y="7746"/>
                    </a:lnTo>
                    <a:lnTo>
                      <a:pt x="0" y="8932"/>
                    </a:lnTo>
                    <a:lnTo>
                      <a:pt x="31637" y="8932"/>
                    </a:lnTo>
                    <a:lnTo>
                      <a:pt x="31637" y="7746"/>
                    </a:lnTo>
                    <a:lnTo>
                      <a:pt x="31637" y="0"/>
                    </a:lnTo>
                  </a:path>
                </a:pathLst>
              </a:custGeom>
              <a:noFill/>
              <a:ln w="42863">
                <a:solidFill>
                  <a:srgbClr val="FFFFFF"/>
                </a:solidFill>
                <a:round/>
                <a:headEnd/>
                <a:tailEnd/>
              </a:ln>
            </p:spPr>
            <p:txBody>
              <a:bodyPr>
                <a:prstTxWarp prst="textNoShape">
                  <a:avLst/>
                </a:prstTxWarp>
              </a:bodyPr>
              <a:lstStyle/>
              <a:p>
                <a:endParaRPr lang="en-US">
                  <a:latin typeface="Lucida Sans Unicode" pitchFamily="-110" charset="-52"/>
                </a:endParaRPr>
              </a:p>
            </p:txBody>
          </p:sp>
          <p:sp>
            <p:nvSpPr>
              <p:cNvPr id="81710" name="Line 72"/>
              <p:cNvSpPr>
                <a:spLocks noChangeShapeType="1"/>
              </p:cNvSpPr>
              <p:nvPr/>
            </p:nvSpPr>
            <p:spPr bwMode="auto">
              <a:xfrm>
                <a:off x="34" y="4540"/>
                <a:ext cx="6328" cy="1"/>
              </a:xfrm>
              <a:prstGeom prst="line">
                <a:avLst/>
              </a:prstGeom>
              <a:noFill/>
              <a:ln w="42863">
                <a:solidFill>
                  <a:srgbClr val="FFFFFF"/>
                </a:solidFill>
                <a:round/>
                <a:headEnd/>
                <a:tailEnd/>
              </a:ln>
            </p:spPr>
            <p:txBody>
              <a:bodyPr>
                <a:prstTxWarp prst="textNoShape">
                  <a:avLst/>
                </a:prstTxWarp>
              </a:bodyPr>
              <a:lstStyle/>
              <a:p>
                <a:endParaRPr lang="en-US"/>
              </a:p>
            </p:txBody>
          </p:sp>
          <p:sp>
            <p:nvSpPr>
              <p:cNvPr id="81711" name="Freeform 73"/>
              <p:cNvSpPr>
                <a:spLocks/>
              </p:cNvSpPr>
              <p:nvPr/>
            </p:nvSpPr>
            <p:spPr bwMode="auto">
              <a:xfrm>
                <a:off x="34" y="19"/>
                <a:ext cx="6328" cy="2972"/>
              </a:xfrm>
              <a:custGeom>
                <a:avLst/>
                <a:gdLst>
                  <a:gd name="T0" fmla="*/ 31637 w 31637"/>
                  <a:gd name="T1" fmla="*/ 1528 h 14861"/>
                  <a:gd name="T2" fmla="*/ 31637 w 31637"/>
                  <a:gd name="T3" fmla="*/ 146 h 14861"/>
                  <a:gd name="T4" fmla="*/ 31637 w 31637"/>
                  <a:gd name="T5" fmla="*/ 0 h 14861"/>
                  <a:gd name="T6" fmla="*/ 31409 w 31637"/>
                  <a:gd name="T7" fmla="*/ 0 h 14861"/>
                  <a:gd name="T8" fmla="*/ 30915 w 31637"/>
                  <a:gd name="T9" fmla="*/ 0 h 14861"/>
                  <a:gd name="T10" fmla="*/ 30793 w 31637"/>
                  <a:gd name="T11" fmla="*/ 0 h 14861"/>
                  <a:gd name="T12" fmla="*/ 30673 w 31637"/>
                  <a:gd name="T13" fmla="*/ 0 h 14861"/>
                  <a:gd name="T14" fmla="*/ 30555 w 31637"/>
                  <a:gd name="T15" fmla="*/ 0 h 14861"/>
                  <a:gd name="T16" fmla="*/ 30440 w 31637"/>
                  <a:gd name="T17" fmla="*/ 0 h 14861"/>
                  <a:gd name="T18" fmla="*/ 30421 w 31637"/>
                  <a:gd name="T19" fmla="*/ 0 h 14861"/>
                  <a:gd name="T20" fmla="*/ 22876 w 31637"/>
                  <a:gd name="T21" fmla="*/ 0 h 14861"/>
                  <a:gd name="T22" fmla="*/ 15329 w 31637"/>
                  <a:gd name="T23" fmla="*/ 0 h 14861"/>
                  <a:gd name="T24" fmla="*/ 7779 w 31637"/>
                  <a:gd name="T25" fmla="*/ 0 h 14861"/>
                  <a:gd name="T26" fmla="*/ 228 w 31637"/>
                  <a:gd name="T27" fmla="*/ 0 h 14861"/>
                  <a:gd name="T28" fmla="*/ 0 w 31637"/>
                  <a:gd name="T29" fmla="*/ 0 h 14861"/>
                  <a:gd name="T30" fmla="*/ 0 w 31637"/>
                  <a:gd name="T31" fmla="*/ 178 h 14861"/>
                  <a:gd name="T32" fmla="*/ 0 w 31637"/>
                  <a:gd name="T33" fmla="*/ 1530 h 14861"/>
                  <a:gd name="T34" fmla="*/ 0 w 31637"/>
                  <a:gd name="T35" fmla="*/ 14861 h 148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637"/>
                  <a:gd name="T55" fmla="*/ 0 h 14861"/>
                  <a:gd name="T56" fmla="*/ 31637 w 31637"/>
                  <a:gd name="T57" fmla="*/ 14861 h 148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637" h="14861">
                    <a:moveTo>
                      <a:pt x="31637" y="1528"/>
                    </a:moveTo>
                    <a:lnTo>
                      <a:pt x="31637" y="146"/>
                    </a:lnTo>
                    <a:lnTo>
                      <a:pt x="31637" y="0"/>
                    </a:lnTo>
                    <a:lnTo>
                      <a:pt x="31409" y="0"/>
                    </a:lnTo>
                    <a:lnTo>
                      <a:pt x="30915" y="0"/>
                    </a:lnTo>
                    <a:lnTo>
                      <a:pt x="30793" y="0"/>
                    </a:lnTo>
                    <a:lnTo>
                      <a:pt x="30673" y="0"/>
                    </a:lnTo>
                    <a:lnTo>
                      <a:pt x="30555" y="0"/>
                    </a:lnTo>
                    <a:lnTo>
                      <a:pt x="30440" y="0"/>
                    </a:lnTo>
                    <a:lnTo>
                      <a:pt x="30421" y="0"/>
                    </a:lnTo>
                    <a:lnTo>
                      <a:pt x="22876" y="0"/>
                    </a:lnTo>
                    <a:lnTo>
                      <a:pt x="15329" y="0"/>
                    </a:lnTo>
                    <a:lnTo>
                      <a:pt x="7779" y="0"/>
                    </a:lnTo>
                    <a:lnTo>
                      <a:pt x="228" y="0"/>
                    </a:lnTo>
                    <a:lnTo>
                      <a:pt x="0" y="0"/>
                    </a:lnTo>
                    <a:lnTo>
                      <a:pt x="0" y="178"/>
                    </a:lnTo>
                    <a:lnTo>
                      <a:pt x="0" y="1530"/>
                    </a:lnTo>
                    <a:lnTo>
                      <a:pt x="0" y="14861"/>
                    </a:lnTo>
                  </a:path>
                </a:pathLst>
              </a:custGeom>
              <a:noFill/>
              <a:ln w="42863">
                <a:solidFill>
                  <a:srgbClr val="FFFFFF"/>
                </a:solidFill>
                <a:round/>
                <a:headEnd/>
                <a:tailEnd/>
              </a:ln>
            </p:spPr>
            <p:txBody>
              <a:bodyPr>
                <a:prstTxWarp prst="textNoShape">
                  <a:avLst/>
                </a:prstTxWarp>
              </a:bodyPr>
              <a:lstStyle/>
              <a:p>
                <a:endParaRPr lang="en-US">
                  <a:latin typeface="Lucida Sans Unicode" pitchFamily="-110" charset="-52"/>
                </a:endParaRPr>
              </a:p>
            </p:txBody>
          </p:sp>
          <p:sp>
            <p:nvSpPr>
              <p:cNvPr id="81712" name="Rectangle 74"/>
              <p:cNvSpPr>
                <a:spLocks noChangeArrowheads="1"/>
              </p:cNvSpPr>
              <p:nvPr/>
            </p:nvSpPr>
            <p:spPr bwMode="auto">
              <a:xfrm>
                <a:off x="50" y="839"/>
                <a:ext cx="6297" cy="3922"/>
              </a:xfrm>
              <a:prstGeom prst="rect">
                <a:avLst/>
              </a:prstGeom>
              <a:solidFill>
                <a:srgbClr val="FFFF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713" name="Rectangle 75"/>
              <p:cNvSpPr>
                <a:spLocks noChangeArrowheads="1"/>
              </p:cNvSpPr>
              <p:nvPr/>
            </p:nvSpPr>
            <p:spPr bwMode="auto">
              <a:xfrm>
                <a:off x="50" y="340"/>
                <a:ext cx="6297" cy="172"/>
              </a:xfrm>
              <a:prstGeom prst="rect">
                <a:avLst/>
              </a:prstGeom>
              <a:solidFill>
                <a:srgbClr val="D7D7DC"/>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714" name="Line 76"/>
              <p:cNvSpPr>
                <a:spLocks noChangeShapeType="1"/>
              </p:cNvSpPr>
              <p:nvPr/>
            </p:nvSpPr>
            <p:spPr bwMode="auto">
              <a:xfrm flipH="1">
                <a:off x="51" y="515"/>
                <a:ext cx="6294"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1715" name="Line 77"/>
              <p:cNvSpPr>
                <a:spLocks noChangeShapeType="1"/>
              </p:cNvSpPr>
              <p:nvPr/>
            </p:nvSpPr>
            <p:spPr bwMode="auto">
              <a:xfrm flipH="1">
                <a:off x="51" y="526"/>
                <a:ext cx="6294" cy="1"/>
              </a:xfrm>
              <a:prstGeom prst="line">
                <a:avLst/>
              </a:prstGeom>
              <a:noFill/>
              <a:ln w="12700">
                <a:solidFill>
                  <a:srgbClr val="FFFFFF"/>
                </a:solidFill>
                <a:round/>
                <a:headEnd/>
                <a:tailEnd/>
              </a:ln>
            </p:spPr>
            <p:txBody>
              <a:bodyPr>
                <a:prstTxWarp prst="textNoShape">
                  <a:avLst/>
                </a:prstTxWarp>
              </a:bodyPr>
              <a:lstStyle/>
              <a:p>
                <a:endParaRPr lang="en-US"/>
              </a:p>
            </p:txBody>
          </p:sp>
          <p:sp>
            <p:nvSpPr>
              <p:cNvPr id="81716" name="Rectangle 78"/>
              <p:cNvSpPr>
                <a:spLocks noChangeArrowheads="1"/>
              </p:cNvSpPr>
              <p:nvPr/>
            </p:nvSpPr>
            <p:spPr bwMode="auto">
              <a:xfrm>
                <a:off x="262" y="366"/>
                <a:ext cx="180"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00"/>
                    </a:solidFill>
                    <a:latin typeface="Lucida Sans Unicode" pitchFamily="-110" charset="-52"/>
                  </a:rPr>
                  <a:t>File</a:t>
                </a:r>
                <a:endParaRPr lang="en-US" sz="3200" baseline="-25000">
                  <a:solidFill>
                    <a:srgbClr val="FFCC00"/>
                  </a:solidFill>
                  <a:latin typeface="Franklin Gothic Medium Cond" pitchFamily="34" charset="0"/>
                </a:endParaRPr>
              </a:p>
            </p:txBody>
          </p:sp>
          <p:sp>
            <p:nvSpPr>
              <p:cNvPr id="81717" name="Rectangle 79"/>
              <p:cNvSpPr>
                <a:spLocks noChangeArrowheads="1"/>
              </p:cNvSpPr>
              <p:nvPr/>
            </p:nvSpPr>
            <p:spPr bwMode="auto">
              <a:xfrm>
                <a:off x="681" y="366"/>
                <a:ext cx="192"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00"/>
                    </a:solidFill>
                    <a:latin typeface="Lucida Sans Unicode" pitchFamily="-110" charset="-52"/>
                  </a:rPr>
                  <a:t>Edit</a:t>
                </a:r>
                <a:endParaRPr lang="en-US" sz="3200" baseline="-25000">
                  <a:solidFill>
                    <a:srgbClr val="FFCC00"/>
                  </a:solidFill>
                  <a:latin typeface="Franklin Gothic Medium Cond" pitchFamily="34" charset="0"/>
                </a:endParaRPr>
              </a:p>
            </p:txBody>
          </p:sp>
          <p:sp>
            <p:nvSpPr>
              <p:cNvPr id="81718" name="Rectangle 80"/>
              <p:cNvSpPr>
                <a:spLocks noChangeArrowheads="1"/>
              </p:cNvSpPr>
              <p:nvPr/>
            </p:nvSpPr>
            <p:spPr bwMode="auto">
              <a:xfrm>
                <a:off x="1121" y="366"/>
                <a:ext cx="241"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00"/>
                    </a:solidFill>
                    <a:latin typeface="Lucida Sans Unicode" pitchFamily="-110" charset="-52"/>
                  </a:rPr>
                  <a:t>View</a:t>
                </a:r>
                <a:endParaRPr lang="en-US" sz="3200" baseline="-25000">
                  <a:solidFill>
                    <a:srgbClr val="FFCC00"/>
                  </a:solidFill>
                  <a:latin typeface="Franklin Gothic Medium Cond" pitchFamily="34" charset="0"/>
                </a:endParaRPr>
              </a:p>
            </p:txBody>
          </p:sp>
          <p:sp>
            <p:nvSpPr>
              <p:cNvPr id="81719" name="Rectangle 81"/>
              <p:cNvSpPr>
                <a:spLocks noChangeArrowheads="1"/>
              </p:cNvSpPr>
              <p:nvPr/>
            </p:nvSpPr>
            <p:spPr bwMode="auto">
              <a:xfrm>
                <a:off x="1610" y="366"/>
                <a:ext cx="448"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00"/>
                    </a:solidFill>
                    <a:latin typeface="Lucida Sans Unicode" pitchFamily="-110" charset="-52"/>
                  </a:rPr>
                  <a:t>Message</a:t>
                </a:r>
                <a:endParaRPr lang="en-US" sz="3200" baseline="-25000">
                  <a:solidFill>
                    <a:srgbClr val="FFCC00"/>
                  </a:solidFill>
                  <a:latin typeface="Franklin Gothic Medium Cond" pitchFamily="34" charset="0"/>
                </a:endParaRPr>
              </a:p>
            </p:txBody>
          </p:sp>
          <p:sp>
            <p:nvSpPr>
              <p:cNvPr id="81720" name="Rectangle 82"/>
              <p:cNvSpPr>
                <a:spLocks noChangeArrowheads="1"/>
              </p:cNvSpPr>
              <p:nvPr/>
            </p:nvSpPr>
            <p:spPr bwMode="auto">
              <a:xfrm>
                <a:off x="2254" y="366"/>
                <a:ext cx="271"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00"/>
                    </a:solidFill>
                    <a:latin typeface="Lucida Sans Unicode" pitchFamily="-110" charset="-52"/>
                  </a:rPr>
                  <a:t>Tools</a:t>
                </a:r>
                <a:endParaRPr lang="en-US" sz="3200" baseline="-25000">
                  <a:solidFill>
                    <a:srgbClr val="FFCC00"/>
                  </a:solidFill>
                  <a:latin typeface="Franklin Gothic Medium Cond" pitchFamily="34" charset="0"/>
                </a:endParaRPr>
              </a:p>
            </p:txBody>
          </p:sp>
          <p:sp>
            <p:nvSpPr>
              <p:cNvPr id="81721" name="Rectangle 83"/>
              <p:cNvSpPr>
                <a:spLocks noChangeArrowheads="1"/>
              </p:cNvSpPr>
              <p:nvPr/>
            </p:nvSpPr>
            <p:spPr bwMode="auto">
              <a:xfrm>
                <a:off x="2769" y="366"/>
                <a:ext cx="229"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000000"/>
                    </a:solidFill>
                    <a:latin typeface="Lucida Sans Unicode" pitchFamily="-110" charset="-52"/>
                  </a:rPr>
                  <a:t>Help</a:t>
                </a:r>
                <a:endParaRPr lang="en-US" sz="3200" baseline="-25000">
                  <a:solidFill>
                    <a:srgbClr val="FFCC00"/>
                  </a:solidFill>
                  <a:latin typeface="Franklin Gothic Medium Cond" pitchFamily="34" charset="0"/>
                </a:endParaRPr>
              </a:p>
            </p:txBody>
          </p:sp>
          <p:sp>
            <p:nvSpPr>
              <p:cNvPr id="81722" name="Freeform 84"/>
              <p:cNvSpPr>
                <a:spLocks/>
              </p:cNvSpPr>
              <p:nvPr/>
            </p:nvSpPr>
            <p:spPr bwMode="auto">
              <a:xfrm>
                <a:off x="1387" y="562"/>
                <a:ext cx="51" cy="24"/>
              </a:xfrm>
              <a:custGeom>
                <a:avLst/>
                <a:gdLst>
                  <a:gd name="T0" fmla="*/ 253 w 253"/>
                  <a:gd name="T1" fmla="*/ 11 h 123"/>
                  <a:gd name="T2" fmla="*/ 246 w 253"/>
                  <a:gd name="T3" fmla="*/ 0 h 123"/>
                  <a:gd name="T4" fmla="*/ 214 w 253"/>
                  <a:gd name="T5" fmla="*/ 1 h 123"/>
                  <a:gd name="T6" fmla="*/ 199 w 253"/>
                  <a:gd name="T7" fmla="*/ 2 h 123"/>
                  <a:gd name="T8" fmla="*/ 184 w 253"/>
                  <a:gd name="T9" fmla="*/ 5 h 123"/>
                  <a:gd name="T10" fmla="*/ 153 w 253"/>
                  <a:gd name="T11" fmla="*/ 13 h 123"/>
                  <a:gd name="T12" fmla="*/ 137 w 253"/>
                  <a:gd name="T13" fmla="*/ 18 h 123"/>
                  <a:gd name="T14" fmla="*/ 122 w 253"/>
                  <a:gd name="T15" fmla="*/ 24 h 123"/>
                  <a:gd name="T16" fmla="*/ 85 w 253"/>
                  <a:gd name="T17" fmla="*/ 40 h 123"/>
                  <a:gd name="T18" fmla="*/ 69 w 253"/>
                  <a:gd name="T19" fmla="*/ 49 h 123"/>
                  <a:gd name="T20" fmla="*/ 54 w 253"/>
                  <a:gd name="T21" fmla="*/ 60 h 123"/>
                  <a:gd name="T22" fmla="*/ 25 w 253"/>
                  <a:gd name="T23" fmla="*/ 84 h 123"/>
                  <a:gd name="T24" fmla="*/ 0 w 253"/>
                  <a:gd name="T25" fmla="*/ 112 h 123"/>
                  <a:gd name="T26" fmla="*/ 1 w 253"/>
                  <a:gd name="T27" fmla="*/ 116 h 123"/>
                  <a:gd name="T28" fmla="*/ 5 w 253"/>
                  <a:gd name="T29" fmla="*/ 123 h 123"/>
                  <a:gd name="T30" fmla="*/ 28 w 253"/>
                  <a:gd name="T31" fmla="*/ 95 h 123"/>
                  <a:gd name="T32" fmla="*/ 57 w 253"/>
                  <a:gd name="T33" fmla="*/ 72 h 123"/>
                  <a:gd name="T34" fmla="*/ 90 w 253"/>
                  <a:gd name="T35" fmla="*/ 50 h 123"/>
                  <a:gd name="T36" fmla="*/ 108 w 253"/>
                  <a:gd name="T37" fmla="*/ 41 h 123"/>
                  <a:gd name="T38" fmla="*/ 128 w 253"/>
                  <a:gd name="T39" fmla="*/ 34 h 123"/>
                  <a:gd name="T40" fmla="*/ 143 w 253"/>
                  <a:gd name="T41" fmla="*/ 28 h 123"/>
                  <a:gd name="T42" fmla="*/ 158 w 253"/>
                  <a:gd name="T43" fmla="*/ 23 h 123"/>
                  <a:gd name="T44" fmla="*/ 190 w 253"/>
                  <a:gd name="T45" fmla="*/ 15 h 123"/>
                  <a:gd name="T46" fmla="*/ 221 w 253"/>
                  <a:gd name="T47" fmla="*/ 11 h 123"/>
                  <a:gd name="T48" fmla="*/ 253 w 253"/>
                  <a:gd name="T49" fmla="*/ 11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23"/>
                  <a:gd name="T77" fmla="*/ 253 w 253"/>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23">
                    <a:moveTo>
                      <a:pt x="253" y="11"/>
                    </a:moveTo>
                    <a:lnTo>
                      <a:pt x="246" y="0"/>
                    </a:lnTo>
                    <a:lnTo>
                      <a:pt x="214" y="1"/>
                    </a:lnTo>
                    <a:lnTo>
                      <a:pt x="199" y="2"/>
                    </a:lnTo>
                    <a:lnTo>
                      <a:pt x="184" y="5"/>
                    </a:lnTo>
                    <a:lnTo>
                      <a:pt x="153" y="13"/>
                    </a:lnTo>
                    <a:lnTo>
                      <a:pt x="137" y="18"/>
                    </a:lnTo>
                    <a:lnTo>
                      <a:pt x="122" y="24"/>
                    </a:lnTo>
                    <a:lnTo>
                      <a:pt x="85" y="40"/>
                    </a:lnTo>
                    <a:lnTo>
                      <a:pt x="69" y="49"/>
                    </a:lnTo>
                    <a:lnTo>
                      <a:pt x="54" y="60"/>
                    </a:lnTo>
                    <a:lnTo>
                      <a:pt x="25" y="84"/>
                    </a:lnTo>
                    <a:lnTo>
                      <a:pt x="0" y="112"/>
                    </a:lnTo>
                    <a:lnTo>
                      <a:pt x="1" y="116"/>
                    </a:lnTo>
                    <a:lnTo>
                      <a:pt x="5" y="123"/>
                    </a:lnTo>
                    <a:lnTo>
                      <a:pt x="28" y="95"/>
                    </a:lnTo>
                    <a:lnTo>
                      <a:pt x="57" y="72"/>
                    </a:lnTo>
                    <a:lnTo>
                      <a:pt x="90" y="50"/>
                    </a:lnTo>
                    <a:lnTo>
                      <a:pt x="108" y="41"/>
                    </a:lnTo>
                    <a:lnTo>
                      <a:pt x="128" y="34"/>
                    </a:lnTo>
                    <a:lnTo>
                      <a:pt x="143" y="28"/>
                    </a:lnTo>
                    <a:lnTo>
                      <a:pt x="158" y="23"/>
                    </a:lnTo>
                    <a:lnTo>
                      <a:pt x="190" y="15"/>
                    </a:lnTo>
                    <a:lnTo>
                      <a:pt x="221" y="11"/>
                    </a:lnTo>
                    <a:lnTo>
                      <a:pt x="253" y="11"/>
                    </a:lnTo>
                    <a:close/>
                  </a:path>
                </a:pathLst>
              </a:custGeom>
              <a:solidFill>
                <a:srgbClr val="3D3D3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23" name="Freeform 85"/>
              <p:cNvSpPr>
                <a:spLocks/>
              </p:cNvSpPr>
              <p:nvPr/>
            </p:nvSpPr>
            <p:spPr bwMode="auto">
              <a:xfrm>
                <a:off x="1386" y="560"/>
                <a:ext cx="50" cy="24"/>
              </a:xfrm>
              <a:custGeom>
                <a:avLst/>
                <a:gdLst>
                  <a:gd name="T0" fmla="*/ 250 w 250"/>
                  <a:gd name="T1" fmla="*/ 10 h 122"/>
                  <a:gd name="T2" fmla="*/ 249 w 250"/>
                  <a:gd name="T3" fmla="*/ 9 h 122"/>
                  <a:gd name="T4" fmla="*/ 243 w 250"/>
                  <a:gd name="T5" fmla="*/ 1 h 122"/>
                  <a:gd name="T6" fmla="*/ 231 w 250"/>
                  <a:gd name="T7" fmla="*/ 0 h 122"/>
                  <a:gd name="T8" fmla="*/ 221 w 250"/>
                  <a:gd name="T9" fmla="*/ 1 h 122"/>
                  <a:gd name="T10" fmla="*/ 196 w 250"/>
                  <a:gd name="T11" fmla="*/ 2 h 122"/>
                  <a:gd name="T12" fmla="*/ 171 w 250"/>
                  <a:gd name="T13" fmla="*/ 7 h 122"/>
                  <a:gd name="T14" fmla="*/ 122 w 250"/>
                  <a:gd name="T15" fmla="*/ 24 h 122"/>
                  <a:gd name="T16" fmla="*/ 87 w 250"/>
                  <a:gd name="T17" fmla="*/ 39 h 122"/>
                  <a:gd name="T18" fmla="*/ 57 w 250"/>
                  <a:gd name="T19" fmla="*/ 57 h 122"/>
                  <a:gd name="T20" fmla="*/ 29 w 250"/>
                  <a:gd name="T21" fmla="*/ 78 h 122"/>
                  <a:gd name="T22" fmla="*/ 5 w 250"/>
                  <a:gd name="T23" fmla="*/ 103 h 122"/>
                  <a:gd name="T24" fmla="*/ 0 w 250"/>
                  <a:gd name="T25" fmla="*/ 110 h 122"/>
                  <a:gd name="T26" fmla="*/ 4 w 250"/>
                  <a:gd name="T27" fmla="*/ 122 h 122"/>
                  <a:gd name="T28" fmla="*/ 29 w 250"/>
                  <a:gd name="T29" fmla="*/ 94 h 122"/>
                  <a:gd name="T30" fmla="*/ 58 w 250"/>
                  <a:gd name="T31" fmla="*/ 70 h 122"/>
                  <a:gd name="T32" fmla="*/ 73 w 250"/>
                  <a:gd name="T33" fmla="*/ 59 h 122"/>
                  <a:gd name="T34" fmla="*/ 89 w 250"/>
                  <a:gd name="T35" fmla="*/ 50 h 122"/>
                  <a:gd name="T36" fmla="*/ 126 w 250"/>
                  <a:gd name="T37" fmla="*/ 34 h 122"/>
                  <a:gd name="T38" fmla="*/ 141 w 250"/>
                  <a:gd name="T39" fmla="*/ 28 h 122"/>
                  <a:gd name="T40" fmla="*/ 157 w 250"/>
                  <a:gd name="T41" fmla="*/ 23 h 122"/>
                  <a:gd name="T42" fmla="*/ 188 w 250"/>
                  <a:gd name="T43" fmla="*/ 15 h 122"/>
                  <a:gd name="T44" fmla="*/ 203 w 250"/>
                  <a:gd name="T45" fmla="*/ 12 h 122"/>
                  <a:gd name="T46" fmla="*/ 218 w 250"/>
                  <a:gd name="T47" fmla="*/ 11 h 122"/>
                  <a:gd name="T48" fmla="*/ 250 w 250"/>
                  <a:gd name="T49" fmla="*/ 1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2"/>
                  <a:gd name="T77" fmla="*/ 250 w 250"/>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2">
                    <a:moveTo>
                      <a:pt x="250" y="10"/>
                    </a:moveTo>
                    <a:lnTo>
                      <a:pt x="249" y="9"/>
                    </a:lnTo>
                    <a:lnTo>
                      <a:pt x="243" y="1"/>
                    </a:lnTo>
                    <a:lnTo>
                      <a:pt x="231" y="0"/>
                    </a:lnTo>
                    <a:lnTo>
                      <a:pt x="221" y="1"/>
                    </a:lnTo>
                    <a:lnTo>
                      <a:pt x="196" y="2"/>
                    </a:lnTo>
                    <a:lnTo>
                      <a:pt x="171" y="7"/>
                    </a:lnTo>
                    <a:lnTo>
                      <a:pt x="122" y="24"/>
                    </a:lnTo>
                    <a:lnTo>
                      <a:pt x="87" y="39"/>
                    </a:lnTo>
                    <a:lnTo>
                      <a:pt x="57" y="57"/>
                    </a:lnTo>
                    <a:lnTo>
                      <a:pt x="29" y="78"/>
                    </a:lnTo>
                    <a:lnTo>
                      <a:pt x="5" y="103"/>
                    </a:lnTo>
                    <a:lnTo>
                      <a:pt x="0" y="110"/>
                    </a:lnTo>
                    <a:lnTo>
                      <a:pt x="4" y="122"/>
                    </a:lnTo>
                    <a:lnTo>
                      <a:pt x="29" y="94"/>
                    </a:lnTo>
                    <a:lnTo>
                      <a:pt x="58" y="70"/>
                    </a:lnTo>
                    <a:lnTo>
                      <a:pt x="73" y="59"/>
                    </a:lnTo>
                    <a:lnTo>
                      <a:pt x="89" y="50"/>
                    </a:lnTo>
                    <a:lnTo>
                      <a:pt x="126" y="34"/>
                    </a:lnTo>
                    <a:lnTo>
                      <a:pt x="141" y="28"/>
                    </a:lnTo>
                    <a:lnTo>
                      <a:pt x="157" y="23"/>
                    </a:lnTo>
                    <a:lnTo>
                      <a:pt x="188" y="15"/>
                    </a:lnTo>
                    <a:lnTo>
                      <a:pt x="203" y="12"/>
                    </a:lnTo>
                    <a:lnTo>
                      <a:pt x="218" y="11"/>
                    </a:lnTo>
                    <a:lnTo>
                      <a:pt x="250" y="10"/>
                    </a:lnTo>
                    <a:close/>
                  </a:path>
                </a:pathLst>
              </a:custGeom>
              <a:solidFill>
                <a:srgbClr val="33333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24" name="Freeform 86"/>
              <p:cNvSpPr>
                <a:spLocks/>
              </p:cNvSpPr>
              <p:nvPr/>
            </p:nvSpPr>
            <p:spPr bwMode="auto">
              <a:xfrm>
                <a:off x="1388" y="564"/>
                <a:ext cx="51" cy="25"/>
              </a:xfrm>
              <a:custGeom>
                <a:avLst/>
                <a:gdLst>
                  <a:gd name="T0" fmla="*/ 254 w 254"/>
                  <a:gd name="T1" fmla="*/ 10 h 123"/>
                  <a:gd name="T2" fmla="*/ 251 w 254"/>
                  <a:gd name="T3" fmla="*/ 3 h 123"/>
                  <a:gd name="T4" fmla="*/ 248 w 254"/>
                  <a:gd name="T5" fmla="*/ 0 h 123"/>
                  <a:gd name="T6" fmla="*/ 216 w 254"/>
                  <a:gd name="T7" fmla="*/ 0 h 123"/>
                  <a:gd name="T8" fmla="*/ 185 w 254"/>
                  <a:gd name="T9" fmla="*/ 4 h 123"/>
                  <a:gd name="T10" fmla="*/ 153 w 254"/>
                  <a:gd name="T11" fmla="*/ 12 h 123"/>
                  <a:gd name="T12" fmla="*/ 138 w 254"/>
                  <a:gd name="T13" fmla="*/ 17 h 123"/>
                  <a:gd name="T14" fmla="*/ 123 w 254"/>
                  <a:gd name="T15" fmla="*/ 23 h 123"/>
                  <a:gd name="T16" fmla="*/ 103 w 254"/>
                  <a:gd name="T17" fmla="*/ 30 h 123"/>
                  <a:gd name="T18" fmla="*/ 85 w 254"/>
                  <a:gd name="T19" fmla="*/ 39 h 123"/>
                  <a:gd name="T20" fmla="*/ 52 w 254"/>
                  <a:gd name="T21" fmla="*/ 61 h 123"/>
                  <a:gd name="T22" fmla="*/ 23 w 254"/>
                  <a:gd name="T23" fmla="*/ 84 h 123"/>
                  <a:gd name="T24" fmla="*/ 0 w 254"/>
                  <a:gd name="T25" fmla="*/ 112 h 123"/>
                  <a:gd name="T26" fmla="*/ 5 w 254"/>
                  <a:gd name="T27" fmla="*/ 123 h 123"/>
                  <a:gd name="T28" fmla="*/ 29 w 254"/>
                  <a:gd name="T29" fmla="*/ 94 h 123"/>
                  <a:gd name="T30" fmla="*/ 42 w 254"/>
                  <a:gd name="T31" fmla="*/ 81 h 123"/>
                  <a:gd name="T32" fmla="*/ 58 w 254"/>
                  <a:gd name="T33" fmla="*/ 70 h 123"/>
                  <a:gd name="T34" fmla="*/ 89 w 254"/>
                  <a:gd name="T35" fmla="*/ 48 h 123"/>
                  <a:gd name="T36" fmla="*/ 126 w 254"/>
                  <a:gd name="T37" fmla="*/ 31 h 123"/>
                  <a:gd name="T38" fmla="*/ 158 w 254"/>
                  <a:gd name="T39" fmla="*/ 19 h 123"/>
                  <a:gd name="T40" fmla="*/ 174 w 254"/>
                  <a:gd name="T41" fmla="*/ 14 h 123"/>
                  <a:gd name="T42" fmla="*/ 190 w 254"/>
                  <a:gd name="T43" fmla="*/ 12 h 123"/>
                  <a:gd name="T44" fmla="*/ 222 w 254"/>
                  <a:gd name="T45" fmla="*/ 9 h 123"/>
                  <a:gd name="T46" fmla="*/ 254 w 254"/>
                  <a:gd name="T47" fmla="*/ 1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4"/>
                  <a:gd name="T73" fmla="*/ 0 h 123"/>
                  <a:gd name="T74" fmla="*/ 254 w 254"/>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4" h="123">
                    <a:moveTo>
                      <a:pt x="254" y="10"/>
                    </a:moveTo>
                    <a:lnTo>
                      <a:pt x="251" y="3"/>
                    </a:lnTo>
                    <a:lnTo>
                      <a:pt x="248" y="0"/>
                    </a:lnTo>
                    <a:lnTo>
                      <a:pt x="216" y="0"/>
                    </a:lnTo>
                    <a:lnTo>
                      <a:pt x="185" y="4"/>
                    </a:lnTo>
                    <a:lnTo>
                      <a:pt x="153" y="12"/>
                    </a:lnTo>
                    <a:lnTo>
                      <a:pt x="138" y="17"/>
                    </a:lnTo>
                    <a:lnTo>
                      <a:pt x="123" y="23"/>
                    </a:lnTo>
                    <a:lnTo>
                      <a:pt x="103" y="30"/>
                    </a:lnTo>
                    <a:lnTo>
                      <a:pt x="85" y="39"/>
                    </a:lnTo>
                    <a:lnTo>
                      <a:pt x="52" y="61"/>
                    </a:lnTo>
                    <a:lnTo>
                      <a:pt x="23" y="84"/>
                    </a:lnTo>
                    <a:lnTo>
                      <a:pt x="0" y="112"/>
                    </a:lnTo>
                    <a:lnTo>
                      <a:pt x="5" y="123"/>
                    </a:lnTo>
                    <a:lnTo>
                      <a:pt x="29" y="94"/>
                    </a:lnTo>
                    <a:lnTo>
                      <a:pt x="42" y="81"/>
                    </a:lnTo>
                    <a:lnTo>
                      <a:pt x="58" y="70"/>
                    </a:lnTo>
                    <a:lnTo>
                      <a:pt x="89" y="48"/>
                    </a:lnTo>
                    <a:lnTo>
                      <a:pt x="126" y="31"/>
                    </a:lnTo>
                    <a:lnTo>
                      <a:pt x="158" y="19"/>
                    </a:lnTo>
                    <a:lnTo>
                      <a:pt x="174" y="14"/>
                    </a:lnTo>
                    <a:lnTo>
                      <a:pt x="190" y="12"/>
                    </a:lnTo>
                    <a:lnTo>
                      <a:pt x="222" y="9"/>
                    </a:lnTo>
                    <a:lnTo>
                      <a:pt x="254" y="10"/>
                    </a:lnTo>
                    <a:close/>
                  </a:path>
                </a:pathLst>
              </a:custGeom>
              <a:solidFill>
                <a:srgbClr val="46464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25" name="Freeform 87"/>
              <p:cNvSpPr>
                <a:spLocks/>
              </p:cNvSpPr>
              <p:nvPr/>
            </p:nvSpPr>
            <p:spPr bwMode="auto">
              <a:xfrm>
                <a:off x="1389" y="566"/>
                <a:ext cx="52" cy="25"/>
              </a:xfrm>
              <a:custGeom>
                <a:avLst/>
                <a:gdLst>
                  <a:gd name="T0" fmla="*/ 257 w 257"/>
                  <a:gd name="T1" fmla="*/ 13 h 126"/>
                  <a:gd name="T2" fmla="*/ 249 w 257"/>
                  <a:gd name="T3" fmla="*/ 1 h 126"/>
                  <a:gd name="T4" fmla="*/ 217 w 257"/>
                  <a:gd name="T5" fmla="*/ 0 h 126"/>
                  <a:gd name="T6" fmla="*/ 185 w 257"/>
                  <a:gd name="T7" fmla="*/ 3 h 126"/>
                  <a:gd name="T8" fmla="*/ 169 w 257"/>
                  <a:gd name="T9" fmla="*/ 5 h 126"/>
                  <a:gd name="T10" fmla="*/ 153 w 257"/>
                  <a:gd name="T11" fmla="*/ 10 h 126"/>
                  <a:gd name="T12" fmla="*/ 121 w 257"/>
                  <a:gd name="T13" fmla="*/ 22 h 126"/>
                  <a:gd name="T14" fmla="*/ 84 w 257"/>
                  <a:gd name="T15" fmla="*/ 39 h 126"/>
                  <a:gd name="T16" fmla="*/ 53 w 257"/>
                  <a:gd name="T17" fmla="*/ 61 h 126"/>
                  <a:gd name="T18" fmla="*/ 37 w 257"/>
                  <a:gd name="T19" fmla="*/ 72 h 126"/>
                  <a:gd name="T20" fmla="*/ 24 w 257"/>
                  <a:gd name="T21" fmla="*/ 85 h 126"/>
                  <a:gd name="T22" fmla="*/ 0 w 257"/>
                  <a:gd name="T23" fmla="*/ 114 h 126"/>
                  <a:gd name="T24" fmla="*/ 6 w 257"/>
                  <a:gd name="T25" fmla="*/ 126 h 126"/>
                  <a:gd name="T26" fmla="*/ 28 w 257"/>
                  <a:gd name="T27" fmla="*/ 95 h 126"/>
                  <a:gd name="T28" fmla="*/ 42 w 257"/>
                  <a:gd name="T29" fmla="*/ 82 h 126"/>
                  <a:gd name="T30" fmla="*/ 57 w 257"/>
                  <a:gd name="T31" fmla="*/ 71 h 126"/>
                  <a:gd name="T32" fmla="*/ 89 w 257"/>
                  <a:gd name="T33" fmla="*/ 49 h 126"/>
                  <a:gd name="T34" fmla="*/ 127 w 257"/>
                  <a:gd name="T35" fmla="*/ 32 h 126"/>
                  <a:gd name="T36" fmla="*/ 158 w 257"/>
                  <a:gd name="T37" fmla="*/ 21 h 126"/>
                  <a:gd name="T38" fmla="*/ 192 w 257"/>
                  <a:gd name="T39" fmla="*/ 14 h 126"/>
                  <a:gd name="T40" fmla="*/ 224 w 257"/>
                  <a:gd name="T41" fmla="*/ 11 h 126"/>
                  <a:gd name="T42" fmla="*/ 257 w 257"/>
                  <a:gd name="T43" fmla="*/ 13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3"/>
                    </a:moveTo>
                    <a:lnTo>
                      <a:pt x="249" y="1"/>
                    </a:lnTo>
                    <a:lnTo>
                      <a:pt x="217" y="0"/>
                    </a:lnTo>
                    <a:lnTo>
                      <a:pt x="185" y="3"/>
                    </a:lnTo>
                    <a:lnTo>
                      <a:pt x="169" y="5"/>
                    </a:lnTo>
                    <a:lnTo>
                      <a:pt x="153" y="10"/>
                    </a:lnTo>
                    <a:lnTo>
                      <a:pt x="121" y="22"/>
                    </a:lnTo>
                    <a:lnTo>
                      <a:pt x="84" y="39"/>
                    </a:lnTo>
                    <a:lnTo>
                      <a:pt x="53" y="61"/>
                    </a:lnTo>
                    <a:lnTo>
                      <a:pt x="37" y="72"/>
                    </a:lnTo>
                    <a:lnTo>
                      <a:pt x="24" y="85"/>
                    </a:lnTo>
                    <a:lnTo>
                      <a:pt x="0" y="114"/>
                    </a:lnTo>
                    <a:lnTo>
                      <a:pt x="6" y="126"/>
                    </a:lnTo>
                    <a:lnTo>
                      <a:pt x="28" y="95"/>
                    </a:lnTo>
                    <a:lnTo>
                      <a:pt x="42" y="82"/>
                    </a:lnTo>
                    <a:lnTo>
                      <a:pt x="57" y="71"/>
                    </a:lnTo>
                    <a:lnTo>
                      <a:pt x="89" y="49"/>
                    </a:lnTo>
                    <a:lnTo>
                      <a:pt x="127" y="32"/>
                    </a:lnTo>
                    <a:lnTo>
                      <a:pt x="158" y="21"/>
                    </a:lnTo>
                    <a:lnTo>
                      <a:pt x="192" y="14"/>
                    </a:lnTo>
                    <a:lnTo>
                      <a:pt x="224" y="11"/>
                    </a:lnTo>
                    <a:lnTo>
                      <a:pt x="257" y="13"/>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26" name="Freeform 88"/>
              <p:cNvSpPr>
                <a:spLocks/>
              </p:cNvSpPr>
              <p:nvPr/>
            </p:nvSpPr>
            <p:spPr bwMode="auto">
              <a:xfrm>
                <a:off x="1390" y="568"/>
                <a:ext cx="52" cy="25"/>
              </a:xfrm>
              <a:custGeom>
                <a:avLst/>
                <a:gdLst>
                  <a:gd name="T0" fmla="*/ 257 w 257"/>
                  <a:gd name="T1" fmla="*/ 11 h 126"/>
                  <a:gd name="T2" fmla="*/ 251 w 257"/>
                  <a:gd name="T3" fmla="*/ 2 h 126"/>
                  <a:gd name="T4" fmla="*/ 218 w 257"/>
                  <a:gd name="T5" fmla="*/ 0 h 126"/>
                  <a:gd name="T6" fmla="*/ 186 w 257"/>
                  <a:gd name="T7" fmla="*/ 3 h 126"/>
                  <a:gd name="T8" fmla="*/ 152 w 257"/>
                  <a:gd name="T9" fmla="*/ 10 h 126"/>
                  <a:gd name="T10" fmla="*/ 121 w 257"/>
                  <a:gd name="T11" fmla="*/ 21 h 126"/>
                  <a:gd name="T12" fmla="*/ 83 w 257"/>
                  <a:gd name="T13" fmla="*/ 38 h 126"/>
                  <a:gd name="T14" fmla="*/ 51 w 257"/>
                  <a:gd name="T15" fmla="*/ 60 h 126"/>
                  <a:gd name="T16" fmla="*/ 36 w 257"/>
                  <a:gd name="T17" fmla="*/ 71 h 126"/>
                  <a:gd name="T18" fmla="*/ 22 w 257"/>
                  <a:gd name="T19" fmla="*/ 84 h 126"/>
                  <a:gd name="T20" fmla="*/ 0 w 257"/>
                  <a:gd name="T21" fmla="*/ 115 h 126"/>
                  <a:gd name="T22" fmla="*/ 5 w 257"/>
                  <a:gd name="T23" fmla="*/ 126 h 126"/>
                  <a:gd name="T24" fmla="*/ 28 w 257"/>
                  <a:gd name="T25" fmla="*/ 96 h 126"/>
                  <a:gd name="T26" fmla="*/ 40 w 257"/>
                  <a:gd name="T27" fmla="*/ 82 h 126"/>
                  <a:gd name="T28" fmla="*/ 55 w 257"/>
                  <a:gd name="T29" fmla="*/ 71 h 126"/>
                  <a:gd name="T30" fmla="*/ 69 w 257"/>
                  <a:gd name="T31" fmla="*/ 58 h 126"/>
                  <a:gd name="T32" fmla="*/ 86 w 257"/>
                  <a:gd name="T33" fmla="*/ 48 h 126"/>
                  <a:gd name="T34" fmla="*/ 124 w 257"/>
                  <a:gd name="T35" fmla="*/ 32 h 126"/>
                  <a:gd name="T36" fmla="*/ 156 w 257"/>
                  <a:gd name="T37" fmla="*/ 19 h 126"/>
                  <a:gd name="T38" fmla="*/ 189 w 257"/>
                  <a:gd name="T39" fmla="*/ 12 h 126"/>
                  <a:gd name="T40" fmla="*/ 223 w 257"/>
                  <a:gd name="T41" fmla="*/ 9 h 126"/>
                  <a:gd name="T42" fmla="*/ 257 w 257"/>
                  <a:gd name="T43" fmla="*/ 11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1"/>
                    </a:moveTo>
                    <a:lnTo>
                      <a:pt x="251" y="2"/>
                    </a:lnTo>
                    <a:lnTo>
                      <a:pt x="218" y="0"/>
                    </a:lnTo>
                    <a:lnTo>
                      <a:pt x="186" y="3"/>
                    </a:lnTo>
                    <a:lnTo>
                      <a:pt x="152" y="10"/>
                    </a:lnTo>
                    <a:lnTo>
                      <a:pt x="121" y="21"/>
                    </a:lnTo>
                    <a:lnTo>
                      <a:pt x="83" y="38"/>
                    </a:lnTo>
                    <a:lnTo>
                      <a:pt x="51" y="60"/>
                    </a:lnTo>
                    <a:lnTo>
                      <a:pt x="36" y="71"/>
                    </a:lnTo>
                    <a:lnTo>
                      <a:pt x="22" y="84"/>
                    </a:lnTo>
                    <a:lnTo>
                      <a:pt x="0" y="115"/>
                    </a:lnTo>
                    <a:lnTo>
                      <a:pt x="5" y="126"/>
                    </a:lnTo>
                    <a:lnTo>
                      <a:pt x="28" y="96"/>
                    </a:lnTo>
                    <a:lnTo>
                      <a:pt x="40" y="82"/>
                    </a:lnTo>
                    <a:lnTo>
                      <a:pt x="55" y="71"/>
                    </a:lnTo>
                    <a:lnTo>
                      <a:pt x="69" y="58"/>
                    </a:lnTo>
                    <a:lnTo>
                      <a:pt x="86" y="48"/>
                    </a:lnTo>
                    <a:lnTo>
                      <a:pt x="124" y="32"/>
                    </a:lnTo>
                    <a:lnTo>
                      <a:pt x="156" y="19"/>
                    </a:lnTo>
                    <a:lnTo>
                      <a:pt x="189" y="12"/>
                    </a:lnTo>
                    <a:lnTo>
                      <a:pt x="223" y="9"/>
                    </a:lnTo>
                    <a:lnTo>
                      <a:pt x="257" y="11"/>
                    </a:lnTo>
                    <a:close/>
                  </a:path>
                </a:pathLst>
              </a:custGeom>
              <a:solidFill>
                <a:srgbClr val="58585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27" name="Freeform 89"/>
              <p:cNvSpPr>
                <a:spLocks/>
              </p:cNvSpPr>
              <p:nvPr/>
            </p:nvSpPr>
            <p:spPr bwMode="auto">
              <a:xfrm>
                <a:off x="1393" y="572"/>
                <a:ext cx="51" cy="26"/>
              </a:xfrm>
              <a:custGeom>
                <a:avLst/>
                <a:gdLst>
                  <a:gd name="T0" fmla="*/ 258 w 258"/>
                  <a:gd name="T1" fmla="*/ 14 h 131"/>
                  <a:gd name="T2" fmla="*/ 253 w 258"/>
                  <a:gd name="T3" fmla="*/ 3 h 131"/>
                  <a:gd name="T4" fmla="*/ 219 w 258"/>
                  <a:gd name="T5" fmla="*/ 0 h 131"/>
                  <a:gd name="T6" fmla="*/ 185 w 258"/>
                  <a:gd name="T7" fmla="*/ 3 h 131"/>
                  <a:gd name="T8" fmla="*/ 152 w 258"/>
                  <a:gd name="T9" fmla="*/ 9 h 131"/>
                  <a:gd name="T10" fmla="*/ 118 w 258"/>
                  <a:gd name="T11" fmla="*/ 21 h 131"/>
                  <a:gd name="T12" fmla="*/ 81 w 258"/>
                  <a:gd name="T13" fmla="*/ 37 h 131"/>
                  <a:gd name="T14" fmla="*/ 64 w 258"/>
                  <a:gd name="T15" fmla="*/ 48 h 131"/>
                  <a:gd name="T16" fmla="*/ 49 w 258"/>
                  <a:gd name="T17" fmla="*/ 60 h 131"/>
                  <a:gd name="T18" fmla="*/ 22 w 258"/>
                  <a:gd name="T19" fmla="*/ 86 h 131"/>
                  <a:gd name="T20" fmla="*/ 10 w 258"/>
                  <a:gd name="T21" fmla="*/ 100 h 131"/>
                  <a:gd name="T22" fmla="*/ 0 w 258"/>
                  <a:gd name="T23" fmla="*/ 117 h 131"/>
                  <a:gd name="T24" fmla="*/ 7 w 258"/>
                  <a:gd name="T25" fmla="*/ 131 h 131"/>
                  <a:gd name="T26" fmla="*/ 28 w 258"/>
                  <a:gd name="T27" fmla="*/ 98 h 131"/>
                  <a:gd name="T28" fmla="*/ 40 w 258"/>
                  <a:gd name="T29" fmla="*/ 84 h 131"/>
                  <a:gd name="T30" fmla="*/ 55 w 258"/>
                  <a:gd name="T31" fmla="*/ 71 h 131"/>
                  <a:gd name="T32" fmla="*/ 70 w 258"/>
                  <a:gd name="T33" fmla="*/ 59 h 131"/>
                  <a:gd name="T34" fmla="*/ 86 w 258"/>
                  <a:gd name="T35" fmla="*/ 49 h 131"/>
                  <a:gd name="T36" fmla="*/ 103 w 258"/>
                  <a:gd name="T37" fmla="*/ 39 h 131"/>
                  <a:gd name="T38" fmla="*/ 123 w 258"/>
                  <a:gd name="T39" fmla="*/ 31 h 131"/>
                  <a:gd name="T40" fmla="*/ 156 w 258"/>
                  <a:gd name="T41" fmla="*/ 18 h 131"/>
                  <a:gd name="T42" fmla="*/ 190 w 258"/>
                  <a:gd name="T43" fmla="*/ 12 h 131"/>
                  <a:gd name="T44" fmla="*/ 223 w 258"/>
                  <a:gd name="T45" fmla="*/ 9 h 131"/>
                  <a:gd name="T46" fmla="*/ 258 w 258"/>
                  <a:gd name="T47" fmla="*/ 14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31"/>
                  <a:gd name="T74" fmla="*/ 258 w 25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31">
                    <a:moveTo>
                      <a:pt x="258" y="14"/>
                    </a:moveTo>
                    <a:lnTo>
                      <a:pt x="253" y="3"/>
                    </a:lnTo>
                    <a:lnTo>
                      <a:pt x="219" y="0"/>
                    </a:lnTo>
                    <a:lnTo>
                      <a:pt x="185" y="3"/>
                    </a:lnTo>
                    <a:lnTo>
                      <a:pt x="152" y="9"/>
                    </a:lnTo>
                    <a:lnTo>
                      <a:pt x="118" y="21"/>
                    </a:lnTo>
                    <a:lnTo>
                      <a:pt x="81" y="37"/>
                    </a:lnTo>
                    <a:lnTo>
                      <a:pt x="64" y="48"/>
                    </a:lnTo>
                    <a:lnTo>
                      <a:pt x="49" y="60"/>
                    </a:lnTo>
                    <a:lnTo>
                      <a:pt x="22" y="86"/>
                    </a:lnTo>
                    <a:lnTo>
                      <a:pt x="10" y="100"/>
                    </a:lnTo>
                    <a:lnTo>
                      <a:pt x="0" y="117"/>
                    </a:lnTo>
                    <a:lnTo>
                      <a:pt x="7" y="131"/>
                    </a:lnTo>
                    <a:lnTo>
                      <a:pt x="28" y="98"/>
                    </a:lnTo>
                    <a:lnTo>
                      <a:pt x="40" y="84"/>
                    </a:lnTo>
                    <a:lnTo>
                      <a:pt x="55" y="71"/>
                    </a:lnTo>
                    <a:lnTo>
                      <a:pt x="70" y="59"/>
                    </a:lnTo>
                    <a:lnTo>
                      <a:pt x="86" y="49"/>
                    </a:lnTo>
                    <a:lnTo>
                      <a:pt x="103" y="39"/>
                    </a:lnTo>
                    <a:lnTo>
                      <a:pt x="123" y="31"/>
                    </a:lnTo>
                    <a:lnTo>
                      <a:pt x="156" y="18"/>
                    </a:lnTo>
                    <a:lnTo>
                      <a:pt x="190" y="12"/>
                    </a:lnTo>
                    <a:lnTo>
                      <a:pt x="223" y="9"/>
                    </a:lnTo>
                    <a:lnTo>
                      <a:pt x="258" y="14"/>
                    </a:lnTo>
                    <a:close/>
                  </a:path>
                </a:pathLst>
              </a:custGeom>
              <a:solidFill>
                <a:srgbClr val="6A6A6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28" name="Freeform 90"/>
              <p:cNvSpPr>
                <a:spLocks/>
              </p:cNvSpPr>
              <p:nvPr/>
            </p:nvSpPr>
            <p:spPr bwMode="auto">
              <a:xfrm>
                <a:off x="1394" y="574"/>
                <a:ext cx="52" cy="27"/>
              </a:xfrm>
              <a:custGeom>
                <a:avLst/>
                <a:gdLst>
                  <a:gd name="T0" fmla="*/ 258 w 258"/>
                  <a:gd name="T1" fmla="*/ 20 h 133"/>
                  <a:gd name="T2" fmla="*/ 251 w 258"/>
                  <a:gd name="T3" fmla="*/ 5 h 133"/>
                  <a:gd name="T4" fmla="*/ 216 w 258"/>
                  <a:gd name="T5" fmla="*/ 0 h 133"/>
                  <a:gd name="T6" fmla="*/ 183 w 258"/>
                  <a:gd name="T7" fmla="*/ 3 h 133"/>
                  <a:gd name="T8" fmla="*/ 149 w 258"/>
                  <a:gd name="T9" fmla="*/ 9 h 133"/>
                  <a:gd name="T10" fmla="*/ 116 w 258"/>
                  <a:gd name="T11" fmla="*/ 22 h 133"/>
                  <a:gd name="T12" fmla="*/ 96 w 258"/>
                  <a:gd name="T13" fmla="*/ 30 h 133"/>
                  <a:gd name="T14" fmla="*/ 79 w 258"/>
                  <a:gd name="T15" fmla="*/ 40 h 133"/>
                  <a:gd name="T16" fmla="*/ 63 w 258"/>
                  <a:gd name="T17" fmla="*/ 50 h 133"/>
                  <a:gd name="T18" fmla="*/ 48 w 258"/>
                  <a:gd name="T19" fmla="*/ 62 h 133"/>
                  <a:gd name="T20" fmla="*/ 33 w 258"/>
                  <a:gd name="T21" fmla="*/ 75 h 133"/>
                  <a:gd name="T22" fmla="*/ 21 w 258"/>
                  <a:gd name="T23" fmla="*/ 89 h 133"/>
                  <a:gd name="T24" fmla="*/ 0 w 258"/>
                  <a:gd name="T25" fmla="*/ 122 h 133"/>
                  <a:gd name="T26" fmla="*/ 4 w 258"/>
                  <a:gd name="T27" fmla="*/ 132 h 133"/>
                  <a:gd name="T28" fmla="*/ 5 w 258"/>
                  <a:gd name="T29" fmla="*/ 133 h 133"/>
                  <a:gd name="T30" fmla="*/ 13 w 258"/>
                  <a:gd name="T31" fmla="*/ 115 h 133"/>
                  <a:gd name="T32" fmla="*/ 24 w 258"/>
                  <a:gd name="T33" fmla="*/ 99 h 133"/>
                  <a:gd name="T34" fmla="*/ 36 w 258"/>
                  <a:gd name="T35" fmla="*/ 85 h 133"/>
                  <a:gd name="T36" fmla="*/ 50 w 258"/>
                  <a:gd name="T37" fmla="*/ 72 h 133"/>
                  <a:gd name="T38" fmla="*/ 65 w 258"/>
                  <a:gd name="T39" fmla="*/ 60 h 133"/>
                  <a:gd name="T40" fmla="*/ 82 w 258"/>
                  <a:gd name="T41" fmla="*/ 50 h 133"/>
                  <a:gd name="T42" fmla="*/ 100 w 258"/>
                  <a:gd name="T43" fmla="*/ 40 h 133"/>
                  <a:gd name="T44" fmla="*/ 120 w 258"/>
                  <a:gd name="T45" fmla="*/ 32 h 133"/>
                  <a:gd name="T46" fmla="*/ 153 w 258"/>
                  <a:gd name="T47" fmla="*/ 20 h 133"/>
                  <a:gd name="T48" fmla="*/ 170 w 258"/>
                  <a:gd name="T49" fmla="*/ 15 h 133"/>
                  <a:gd name="T50" fmla="*/ 188 w 258"/>
                  <a:gd name="T51" fmla="*/ 14 h 133"/>
                  <a:gd name="T52" fmla="*/ 222 w 258"/>
                  <a:gd name="T53" fmla="*/ 13 h 133"/>
                  <a:gd name="T54" fmla="*/ 258 w 258"/>
                  <a:gd name="T55" fmla="*/ 20 h 1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133"/>
                  <a:gd name="T86" fmla="*/ 258 w 258"/>
                  <a:gd name="T87" fmla="*/ 133 h 1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133">
                    <a:moveTo>
                      <a:pt x="258" y="20"/>
                    </a:moveTo>
                    <a:lnTo>
                      <a:pt x="251" y="5"/>
                    </a:lnTo>
                    <a:lnTo>
                      <a:pt x="216" y="0"/>
                    </a:lnTo>
                    <a:lnTo>
                      <a:pt x="183" y="3"/>
                    </a:lnTo>
                    <a:lnTo>
                      <a:pt x="149" y="9"/>
                    </a:lnTo>
                    <a:lnTo>
                      <a:pt x="116" y="22"/>
                    </a:lnTo>
                    <a:lnTo>
                      <a:pt x="96" y="30"/>
                    </a:lnTo>
                    <a:lnTo>
                      <a:pt x="79" y="40"/>
                    </a:lnTo>
                    <a:lnTo>
                      <a:pt x="63" y="50"/>
                    </a:lnTo>
                    <a:lnTo>
                      <a:pt x="48" y="62"/>
                    </a:lnTo>
                    <a:lnTo>
                      <a:pt x="33" y="75"/>
                    </a:lnTo>
                    <a:lnTo>
                      <a:pt x="21" y="89"/>
                    </a:lnTo>
                    <a:lnTo>
                      <a:pt x="0" y="122"/>
                    </a:lnTo>
                    <a:lnTo>
                      <a:pt x="4" y="132"/>
                    </a:lnTo>
                    <a:lnTo>
                      <a:pt x="5" y="133"/>
                    </a:lnTo>
                    <a:lnTo>
                      <a:pt x="13" y="115"/>
                    </a:lnTo>
                    <a:lnTo>
                      <a:pt x="24" y="99"/>
                    </a:lnTo>
                    <a:lnTo>
                      <a:pt x="36" y="85"/>
                    </a:lnTo>
                    <a:lnTo>
                      <a:pt x="50" y="72"/>
                    </a:lnTo>
                    <a:lnTo>
                      <a:pt x="65" y="60"/>
                    </a:lnTo>
                    <a:lnTo>
                      <a:pt x="82" y="50"/>
                    </a:lnTo>
                    <a:lnTo>
                      <a:pt x="100" y="40"/>
                    </a:lnTo>
                    <a:lnTo>
                      <a:pt x="120" y="32"/>
                    </a:lnTo>
                    <a:lnTo>
                      <a:pt x="153" y="20"/>
                    </a:lnTo>
                    <a:lnTo>
                      <a:pt x="170" y="15"/>
                    </a:lnTo>
                    <a:lnTo>
                      <a:pt x="188" y="14"/>
                    </a:lnTo>
                    <a:lnTo>
                      <a:pt x="222" y="13"/>
                    </a:lnTo>
                    <a:lnTo>
                      <a:pt x="258" y="20"/>
                    </a:lnTo>
                    <a:close/>
                  </a:path>
                </a:pathLst>
              </a:custGeom>
              <a:solidFill>
                <a:srgbClr val="73737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29" name="Freeform 91"/>
              <p:cNvSpPr>
                <a:spLocks/>
              </p:cNvSpPr>
              <p:nvPr/>
            </p:nvSpPr>
            <p:spPr bwMode="auto">
              <a:xfrm>
                <a:off x="1395" y="577"/>
                <a:ext cx="51" cy="26"/>
              </a:xfrm>
              <a:custGeom>
                <a:avLst/>
                <a:gdLst>
                  <a:gd name="T0" fmla="*/ 257 w 257"/>
                  <a:gd name="T1" fmla="*/ 15 h 133"/>
                  <a:gd name="T2" fmla="*/ 253 w 257"/>
                  <a:gd name="T3" fmla="*/ 7 h 133"/>
                  <a:gd name="T4" fmla="*/ 217 w 257"/>
                  <a:gd name="T5" fmla="*/ 0 h 133"/>
                  <a:gd name="T6" fmla="*/ 183 w 257"/>
                  <a:gd name="T7" fmla="*/ 1 h 133"/>
                  <a:gd name="T8" fmla="*/ 165 w 257"/>
                  <a:gd name="T9" fmla="*/ 2 h 133"/>
                  <a:gd name="T10" fmla="*/ 148 w 257"/>
                  <a:gd name="T11" fmla="*/ 7 h 133"/>
                  <a:gd name="T12" fmla="*/ 115 w 257"/>
                  <a:gd name="T13" fmla="*/ 19 h 133"/>
                  <a:gd name="T14" fmla="*/ 95 w 257"/>
                  <a:gd name="T15" fmla="*/ 27 h 133"/>
                  <a:gd name="T16" fmla="*/ 77 w 257"/>
                  <a:gd name="T17" fmla="*/ 37 h 133"/>
                  <a:gd name="T18" fmla="*/ 60 w 257"/>
                  <a:gd name="T19" fmla="*/ 47 h 133"/>
                  <a:gd name="T20" fmla="*/ 45 w 257"/>
                  <a:gd name="T21" fmla="*/ 59 h 133"/>
                  <a:gd name="T22" fmla="*/ 31 w 257"/>
                  <a:gd name="T23" fmla="*/ 72 h 133"/>
                  <a:gd name="T24" fmla="*/ 19 w 257"/>
                  <a:gd name="T25" fmla="*/ 86 h 133"/>
                  <a:gd name="T26" fmla="*/ 8 w 257"/>
                  <a:gd name="T27" fmla="*/ 102 h 133"/>
                  <a:gd name="T28" fmla="*/ 0 w 257"/>
                  <a:gd name="T29" fmla="*/ 120 h 133"/>
                  <a:gd name="T30" fmla="*/ 7 w 257"/>
                  <a:gd name="T31" fmla="*/ 133 h 133"/>
                  <a:gd name="T32" fmla="*/ 15 w 257"/>
                  <a:gd name="T33" fmla="*/ 114 h 133"/>
                  <a:gd name="T34" fmla="*/ 26 w 257"/>
                  <a:gd name="T35" fmla="*/ 99 h 133"/>
                  <a:gd name="T36" fmla="*/ 37 w 257"/>
                  <a:gd name="T37" fmla="*/ 83 h 133"/>
                  <a:gd name="T38" fmla="*/ 52 w 257"/>
                  <a:gd name="T39" fmla="*/ 69 h 133"/>
                  <a:gd name="T40" fmla="*/ 65 w 257"/>
                  <a:gd name="T41" fmla="*/ 56 h 133"/>
                  <a:gd name="T42" fmla="*/ 82 w 257"/>
                  <a:gd name="T43" fmla="*/ 46 h 133"/>
                  <a:gd name="T44" fmla="*/ 99 w 257"/>
                  <a:gd name="T45" fmla="*/ 36 h 133"/>
                  <a:gd name="T46" fmla="*/ 119 w 257"/>
                  <a:gd name="T47" fmla="*/ 28 h 133"/>
                  <a:gd name="T48" fmla="*/ 153 w 257"/>
                  <a:gd name="T49" fmla="*/ 17 h 133"/>
                  <a:gd name="T50" fmla="*/ 170 w 257"/>
                  <a:gd name="T51" fmla="*/ 12 h 133"/>
                  <a:gd name="T52" fmla="*/ 188 w 257"/>
                  <a:gd name="T53" fmla="*/ 11 h 133"/>
                  <a:gd name="T54" fmla="*/ 221 w 257"/>
                  <a:gd name="T55" fmla="*/ 11 h 133"/>
                  <a:gd name="T56" fmla="*/ 257 w 257"/>
                  <a:gd name="T57" fmla="*/ 18 h 133"/>
                  <a:gd name="T58" fmla="*/ 257 w 257"/>
                  <a:gd name="T59" fmla="*/ 15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3"/>
                  <a:gd name="T92" fmla="*/ 257 w 257"/>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3">
                    <a:moveTo>
                      <a:pt x="257" y="15"/>
                    </a:moveTo>
                    <a:lnTo>
                      <a:pt x="253" y="7"/>
                    </a:lnTo>
                    <a:lnTo>
                      <a:pt x="217" y="0"/>
                    </a:lnTo>
                    <a:lnTo>
                      <a:pt x="183" y="1"/>
                    </a:lnTo>
                    <a:lnTo>
                      <a:pt x="165" y="2"/>
                    </a:lnTo>
                    <a:lnTo>
                      <a:pt x="148" y="7"/>
                    </a:lnTo>
                    <a:lnTo>
                      <a:pt x="115" y="19"/>
                    </a:lnTo>
                    <a:lnTo>
                      <a:pt x="95" y="27"/>
                    </a:lnTo>
                    <a:lnTo>
                      <a:pt x="77" y="37"/>
                    </a:lnTo>
                    <a:lnTo>
                      <a:pt x="60" y="47"/>
                    </a:lnTo>
                    <a:lnTo>
                      <a:pt x="45" y="59"/>
                    </a:lnTo>
                    <a:lnTo>
                      <a:pt x="31" y="72"/>
                    </a:lnTo>
                    <a:lnTo>
                      <a:pt x="19" y="86"/>
                    </a:lnTo>
                    <a:lnTo>
                      <a:pt x="8" y="102"/>
                    </a:lnTo>
                    <a:lnTo>
                      <a:pt x="0" y="120"/>
                    </a:lnTo>
                    <a:lnTo>
                      <a:pt x="7" y="133"/>
                    </a:lnTo>
                    <a:lnTo>
                      <a:pt x="15" y="114"/>
                    </a:lnTo>
                    <a:lnTo>
                      <a:pt x="26" y="99"/>
                    </a:lnTo>
                    <a:lnTo>
                      <a:pt x="37" y="83"/>
                    </a:lnTo>
                    <a:lnTo>
                      <a:pt x="52" y="69"/>
                    </a:lnTo>
                    <a:lnTo>
                      <a:pt x="65" y="56"/>
                    </a:lnTo>
                    <a:lnTo>
                      <a:pt x="82" y="46"/>
                    </a:lnTo>
                    <a:lnTo>
                      <a:pt x="99" y="36"/>
                    </a:lnTo>
                    <a:lnTo>
                      <a:pt x="119" y="28"/>
                    </a:lnTo>
                    <a:lnTo>
                      <a:pt x="153" y="17"/>
                    </a:lnTo>
                    <a:lnTo>
                      <a:pt x="170" y="12"/>
                    </a:lnTo>
                    <a:lnTo>
                      <a:pt x="188" y="11"/>
                    </a:lnTo>
                    <a:lnTo>
                      <a:pt x="221" y="11"/>
                    </a:lnTo>
                    <a:lnTo>
                      <a:pt x="257" y="18"/>
                    </a:lnTo>
                    <a:lnTo>
                      <a:pt x="257" y="15"/>
                    </a:lnTo>
                    <a:close/>
                  </a:path>
                </a:pathLst>
              </a:custGeom>
              <a:solidFill>
                <a:srgbClr val="7B7B7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0" name="Freeform 92"/>
              <p:cNvSpPr>
                <a:spLocks/>
              </p:cNvSpPr>
              <p:nvPr/>
            </p:nvSpPr>
            <p:spPr bwMode="auto">
              <a:xfrm>
                <a:off x="1399" y="583"/>
                <a:ext cx="50" cy="28"/>
              </a:xfrm>
              <a:custGeom>
                <a:avLst/>
                <a:gdLst>
                  <a:gd name="T0" fmla="*/ 247 w 250"/>
                  <a:gd name="T1" fmla="*/ 22 h 137"/>
                  <a:gd name="T2" fmla="*/ 250 w 250"/>
                  <a:gd name="T3" fmla="*/ 23 h 137"/>
                  <a:gd name="T4" fmla="*/ 247 w 250"/>
                  <a:gd name="T5" fmla="*/ 11 h 137"/>
                  <a:gd name="T6" fmla="*/ 211 w 250"/>
                  <a:gd name="T7" fmla="*/ 2 h 137"/>
                  <a:gd name="T8" fmla="*/ 176 w 250"/>
                  <a:gd name="T9" fmla="*/ 0 h 137"/>
                  <a:gd name="T10" fmla="*/ 140 w 250"/>
                  <a:gd name="T11" fmla="*/ 4 h 137"/>
                  <a:gd name="T12" fmla="*/ 106 w 250"/>
                  <a:gd name="T13" fmla="*/ 15 h 137"/>
                  <a:gd name="T14" fmla="*/ 88 w 250"/>
                  <a:gd name="T15" fmla="*/ 22 h 137"/>
                  <a:gd name="T16" fmla="*/ 73 w 250"/>
                  <a:gd name="T17" fmla="*/ 31 h 137"/>
                  <a:gd name="T18" fmla="*/ 57 w 250"/>
                  <a:gd name="T19" fmla="*/ 41 h 137"/>
                  <a:gd name="T20" fmla="*/ 45 w 250"/>
                  <a:gd name="T21" fmla="*/ 53 h 137"/>
                  <a:gd name="T22" fmla="*/ 32 w 250"/>
                  <a:gd name="T23" fmla="*/ 64 h 137"/>
                  <a:gd name="T24" fmla="*/ 22 w 250"/>
                  <a:gd name="T25" fmla="*/ 79 h 137"/>
                  <a:gd name="T26" fmla="*/ 12 w 250"/>
                  <a:gd name="T27" fmla="*/ 94 h 137"/>
                  <a:gd name="T28" fmla="*/ 5 w 250"/>
                  <a:gd name="T29" fmla="*/ 110 h 137"/>
                  <a:gd name="T30" fmla="*/ 0 w 250"/>
                  <a:gd name="T31" fmla="*/ 126 h 137"/>
                  <a:gd name="T32" fmla="*/ 3 w 250"/>
                  <a:gd name="T33" fmla="*/ 131 h 137"/>
                  <a:gd name="T34" fmla="*/ 9 w 250"/>
                  <a:gd name="T35" fmla="*/ 137 h 137"/>
                  <a:gd name="T36" fmla="*/ 11 w 250"/>
                  <a:gd name="T37" fmla="*/ 125 h 137"/>
                  <a:gd name="T38" fmla="*/ 15 w 250"/>
                  <a:gd name="T39" fmla="*/ 114 h 137"/>
                  <a:gd name="T40" fmla="*/ 22 w 250"/>
                  <a:gd name="T41" fmla="*/ 98 h 137"/>
                  <a:gd name="T42" fmla="*/ 31 w 250"/>
                  <a:gd name="T43" fmla="*/ 85 h 137"/>
                  <a:gd name="T44" fmla="*/ 41 w 250"/>
                  <a:gd name="T45" fmla="*/ 71 h 137"/>
                  <a:gd name="T46" fmla="*/ 54 w 250"/>
                  <a:gd name="T47" fmla="*/ 60 h 137"/>
                  <a:gd name="T48" fmla="*/ 66 w 250"/>
                  <a:gd name="T49" fmla="*/ 49 h 137"/>
                  <a:gd name="T50" fmla="*/ 80 w 250"/>
                  <a:gd name="T51" fmla="*/ 40 h 137"/>
                  <a:gd name="T52" fmla="*/ 112 w 250"/>
                  <a:gd name="T53" fmla="*/ 25 h 137"/>
                  <a:gd name="T54" fmla="*/ 144 w 250"/>
                  <a:gd name="T55" fmla="*/ 14 h 137"/>
                  <a:gd name="T56" fmla="*/ 178 w 250"/>
                  <a:gd name="T57" fmla="*/ 11 h 137"/>
                  <a:gd name="T58" fmla="*/ 212 w 250"/>
                  <a:gd name="T59" fmla="*/ 12 h 137"/>
                  <a:gd name="T60" fmla="*/ 247 w 250"/>
                  <a:gd name="T61" fmla="*/ 22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137"/>
                  <a:gd name="T95" fmla="*/ 250 w 250"/>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137">
                    <a:moveTo>
                      <a:pt x="247" y="22"/>
                    </a:moveTo>
                    <a:lnTo>
                      <a:pt x="250" y="23"/>
                    </a:lnTo>
                    <a:lnTo>
                      <a:pt x="247" y="11"/>
                    </a:lnTo>
                    <a:lnTo>
                      <a:pt x="211" y="2"/>
                    </a:lnTo>
                    <a:lnTo>
                      <a:pt x="176" y="0"/>
                    </a:lnTo>
                    <a:lnTo>
                      <a:pt x="140" y="4"/>
                    </a:lnTo>
                    <a:lnTo>
                      <a:pt x="106" y="15"/>
                    </a:lnTo>
                    <a:lnTo>
                      <a:pt x="88" y="22"/>
                    </a:lnTo>
                    <a:lnTo>
                      <a:pt x="73" y="31"/>
                    </a:lnTo>
                    <a:lnTo>
                      <a:pt x="57" y="41"/>
                    </a:lnTo>
                    <a:lnTo>
                      <a:pt x="45" y="53"/>
                    </a:lnTo>
                    <a:lnTo>
                      <a:pt x="32" y="64"/>
                    </a:lnTo>
                    <a:lnTo>
                      <a:pt x="22" y="79"/>
                    </a:lnTo>
                    <a:lnTo>
                      <a:pt x="12" y="94"/>
                    </a:lnTo>
                    <a:lnTo>
                      <a:pt x="5" y="110"/>
                    </a:lnTo>
                    <a:lnTo>
                      <a:pt x="0" y="126"/>
                    </a:lnTo>
                    <a:lnTo>
                      <a:pt x="3" y="131"/>
                    </a:lnTo>
                    <a:lnTo>
                      <a:pt x="9" y="137"/>
                    </a:lnTo>
                    <a:lnTo>
                      <a:pt x="11" y="125"/>
                    </a:lnTo>
                    <a:lnTo>
                      <a:pt x="15" y="114"/>
                    </a:lnTo>
                    <a:lnTo>
                      <a:pt x="22" y="98"/>
                    </a:lnTo>
                    <a:lnTo>
                      <a:pt x="31" y="85"/>
                    </a:lnTo>
                    <a:lnTo>
                      <a:pt x="41" y="71"/>
                    </a:lnTo>
                    <a:lnTo>
                      <a:pt x="54" y="60"/>
                    </a:lnTo>
                    <a:lnTo>
                      <a:pt x="66" y="49"/>
                    </a:lnTo>
                    <a:lnTo>
                      <a:pt x="80" y="40"/>
                    </a:lnTo>
                    <a:lnTo>
                      <a:pt x="112" y="25"/>
                    </a:lnTo>
                    <a:lnTo>
                      <a:pt x="144" y="14"/>
                    </a:lnTo>
                    <a:lnTo>
                      <a:pt x="178" y="11"/>
                    </a:lnTo>
                    <a:lnTo>
                      <a:pt x="212" y="12"/>
                    </a:lnTo>
                    <a:lnTo>
                      <a:pt x="247" y="22"/>
                    </a:lnTo>
                    <a:close/>
                  </a:path>
                </a:pathLst>
              </a:custGeom>
              <a:solidFill>
                <a:srgbClr val="96969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1" name="Freeform 93"/>
              <p:cNvSpPr>
                <a:spLocks/>
              </p:cNvSpPr>
              <p:nvPr/>
            </p:nvSpPr>
            <p:spPr bwMode="auto">
              <a:xfrm>
                <a:off x="1401" y="585"/>
                <a:ext cx="49" cy="28"/>
              </a:xfrm>
              <a:custGeom>
                <a:avLst/>
                <a:gdLst>
                  <a:gd name="T0" fmla="*/ 241 w 244"/>
                  <a:gd name="T1" fmla="*/ 12 h 139"/>
                  <a:gd name="T2" fmla="*/ 238 w 244"/>
                  <a:gd name="T3" fmla="*/ 11 h 139"/>
                  <a:gd name="T4" fmla="*/ 203 w 244"/>
                  <a:gd name="T5" fmla="*/ 1 h 139"/>
                  <a:gd name="T6" fmla="*/ 169 w 244"/>
                  <a:gd name="T7" fmla="*/ 0 h 139"/>
                  <a:gd name="T8" fmla="*/ 135 w 244"/>
                  <a:gd name="T9" fmla="*/ 3 h 139"/>
                  <a:gd name="T10" fmla="*/ 103 w 244"/>
                  <a:gd name="T11" fmla="*/ 14 h 139"/>
                  <a:gd name="T12" fmla="*/ 71 w 244"/>
                  <a:gd name="T13" fmla="*/ 29 h 139"/>
                  <a:gd name="T14" fmla="*/ 57 w 244"/>
                  <a:gd name="T15" fmla="*/ 38 h 139"/>
                  <a:gd name="T16" fmla="*/ 45 w 244"/>
                  <a:gd name="T17" fmla="*/ 49 h 139"/>
                  <a:gd name="T18" fmla="*/ 32 w 244"/>
                  <a:gd name="T19" fmla="*/ 60 h 139"/>
                  <a:gd name="T20" fmla="*/ 22 w 244"/>
                  <a:gd name="T21" fmla="*/ 74 h 139"/>
                  <a:gd name="T22" fmla="*/ 13 w 244"/>
                  <a:gd name="T23" fmla="*/ 87 h 139"/>
                  <a:gd name="T24" fmla="*/ 6 w 244"/>
                  <a:gd name="T25" fmla="*/ 103 h 139"/>
                  <a:gd name="T26" fmla="*/ 2 w 244"/>
                  <a:gd name="T27" fmla="*/ 114 h 139"/>
                  <a:gd name="T28" fmla="*/ 0 w 244"/>
                  <a:gd name="T29" fmla="*/ 126 h 139"/>
                  <a:gd name="T30" fmla="*/ 9 w 244"/>
                  <a:gd name="T31" fmla="*/ 139 h 139"/>
                  <a:gd name="T32" fmla="*/ 12 w 244"/>
                  <a:gd name="T33" fmla="*/ 122 h 139"/>
                  <a:gd name="T34" fmla="*/ 18 w 244"/>
                  <a:gd name="T35" fmla="*/ 107 h 139"/>
                  <a:gd name="T36" fmla="*/ 23 w 244"/>
                  <a:gd name="T37" fmla="*/ 92 h 139"/>
                  <a:gd name="T38" fmla="*/ 32 w 244"/>
                  <a:gd name="T39" fmla="*/ 78 h 139"/>
                  <a:gd name="T40" fmla="*/ 41 w 244"/>
                  <a:gd name="T41" fmla="*/ 66 h 139"/>
                  <a:gd name="T42" fmla="*/ 52 w 244"/>
                  <a:gd name="T43" fmla="*/ 56 h 139"/>
                  <a:gd name="T44" fmla="*/ 77 w 244"/>
                  <a:gd name="T45" fmla="*/ 37 h 139"/>
                  <a:gd name="T46" fmla="*/ 91 w 244"/>
                  <a:gd name="T47" fmla="*/ 29 h 139"/>
                  <a:gd name="T48" fmla="*/ 106 w 244"/>
                  <a:gd name="T49" fmla="*/ 23 h 139"/>
                  <a:gd name="T50" fmla="*/ 138 w 244"/>
                  <a:gd name="T51" fmla="*/ 13 h 139"/>
                  <a:gd name="T52" fmla="*/ 169 w 244"/>
                  <a:gd name="T53" fmla="*/ 10 h 139"/>
                  <a:gd name="T54" fmla="*/ 201 w 244"/>
                  <a:gd name="T55" fmla="*/ 12 h 139"/>
                  <a:gd name="T56" fmla="*/ 232 w 244"/>
                  <a:gd name="T57" fmla="*/ 21 h 139"/>
                  <a:gd name="T58" fmla="*/ 244 w 244"/>
                  <a:gd name="T59" fmla="*/ 25 h 139"/>
                  <a:gd name="T60" fmla="*/ 242 w 244"/>
                  <a:gd name="T61" fmla="*/ 18 h 139"/>
                  <a:gd name="T62" fmla="*/ 241 w 244"/>
                  <a:gd name="T63" fmla="*/ 12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139"/>
                  <a:gd name="T98" fmla="*/ 244 w 244"/>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139">
                    <a:moveTo>
                      <a:pt x="241" y="12"/>
                    </a:moveTo>
                    <a:lnTo>
                      <a:pt x="238" y="11"/>
                    </a:lnTo>
                    <a:lnTo>
                      <a:pt x="203" y="1"/>
                    </a:lnTo>
                    <a:lnTo>
                      <a:pt x="169" y="0"/>
                    </a:lnTo>
                    <a:lnTo>
                      <a:pt x="135" y="3"/>
                    </a:lnTo>
                    <a:lnTo>
                      <a:pt x="103" y="14"/>
                    </a:lnTo>
                    <a:lnTo>
                      <a:pt x="71" y="29"/>
                    </a:lnTo>
                    <a:lnTo>
                      <a:pt x="57" y="38"/>
                    </a:lnTo>
                    <a:lnTo>
                      <a:pt x="45" y="49"/>
                    </a:lnTo>
                    <a:lnTo>
                      <a:pt x="32" y="60"/>
                    </a:lnTo>
                    <a:lnTo>
                      <a:pt x="22" y="74"/>
                    </a:lnTo>
                    <a:lnTo>
                      <a:pt x="13" y="87"/>
                    </a:lnTo>
                    <a:lnTo>
                      <a:pt x="6" y="103"/>
                    </a:lnTo>
                    <a:lnTo>
                      <a:pt x="2" y="114"/>
                    </a:lnTo>
                    <a:lnTo>
                      <a:pt x="0" y="126"/>
                    </a:lnTo>
                    <a:lnTo>
                      <a:pt x="9" y="139"/>
                    </a:lnTo>
                    <a:lnTo>
                      <a:pt x="12" y="122"/>
                    </a:lnTo>
                    <a:lnTo>
                      <a:pt x="18" y="107"/>
                    </a:lnTo>
                    <a:lnTo>
                      <a:pt x="23" y="92"/>
                    </a:lnTo>
                    <a:lnTo>
                      <a:pt x="32" y="78"/>
                    </a:lnTo>
                    <a:lnTo>
                      <a:pt x="41" y="66"/>
                    </a:lnTo>
                    <a:lnTo>
                      <a:pt x="52" y="56"/>
                    </a:lnTo>
                    <a:lnTo>
                      <a:pt x="77" y="37"/>
                    </a:lnTo>
                    <a:lnTo>
                      <a:pt x="91" y="29"/>
                    </a:lnTo>
                    <a:lnTo>
                      <a:pt x="106" y="23"/>
                    </a:lnTo>
                    <a:lnTo>
                      <a:pt x="138" y="13"/>
                    </a:lnTo>
                    <a:lnTo>
                      <a:pt x="169" y="10"/>
                    </a:lnTo>
                    <a:lnTo>
                      <a:pt x="201" y="12"/>
                    </a:lnTo>
                    <a:lnTo>
                      <a:pt x="232" y="21"/>
                    </a:lnTo>
                    <a:lnTo>
                      <a:pt x="244" y="25"/>
                    </a:lnTo>
                    <a:lnTo>
                      <a:pt x="242" y="18"/>
                    </a:lnTo>
                    <a:lnTo>
                      <a:pt x="241" y="12"/>
                    </a:lnTo>
                    <a:close/>
                  </a:path>
                </a:pathLst>
              </a:custGeom>
              <a:solidFill>
                <a:srgbClr val="9F9F9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2" name="Freeform 94"/>
              <p:cNvSpPr>
                <a:spLocks/>
              </p:cNvSpPr>
              <p:nvPr/>
            </p:nvSpPr>
            <p:spPr bwMode="auto">
              <a:xfrm>
                <a:off x="1398" y="581"/>
                <a:ext cx="51" cy="27"/>
              </a:xfrm>
              <a:custGeom>
                <a:avLst/>
                <a:gdLst>
                  <a:gd name="T0" fmla="*/ 255 w 255"/>
                  <a:gd name="T1" fmla="*/ 23 h 138"/>
                  <a:gd name="T2" fmla="*/ 250 w 255"/>
                  <a:gd name="T3" fmla="*/ 10 h 138"/>
                  <a:gd name="T4" fmla="*/ 214 w 255"/>
                  <a:gd name="T5" fmla="*/ 1 h 138"/>
                  <a:gd name="T6" fmla="*/ 179 w 255"/>
                  <a:gd name="T7" fmla="*/ 0 h 138"/>
                  <a:gd name="T8" fmla="*/ 145 w 255"/>
                  <a:gd name="T9" fmla="*/ 5 h 138"/>
                  <a:gd name="T10" fmla="*/ 111 w 255"/>
                  <a:gd name="T11" fmla="*/ 17 h 138"/>
                  <a:gd name="T12" fmla="*/ 92 w 255"/>
                  <a:gd name="T13" fmla="*/ 25 h 138"/>
                  <a:gd name="T14" fmla="*/ 75 w 255"/>
                  <a:gd name="T15" fmla="*/ 35 h 138"/>
                  <a:gd name="T16" fmla="*/ 59 w 255"/>
                  <a:gd name="T17" fmla="*/ 45 h 138"/>
                  <a:gd name="T18" fmla="*/ 46 w 255"/>
                  <a:gd name="T19" fmla="*/ 57 h 138"/>
                  <a:gd name="T20" fmla="*/ 32 w 255"/>
                  <a:gd name="T21" fmla="*/ 70 h 138"/>
                  <a:gd name="T22" fmla="*/ 21 w 255"/>
                  <a:gd name="T23" fmla="*/ 84 h 138"/>
                  <a:gd name="T24" fmla="*/ 11 w 255"/>
                  <a:gd name="T25" fmla="*/ 100 h 138"/>
                  <a:gd name="T26" fmla="*/ 3 w 255"/>
                  <a:gd name="T27" fmla="*/ 118 h 138"/>
                  <a:gd name="T28" fmla="*/ 0 w 255"/>
                  <a:gd name="T29" fmla="*/ 126 h 138"/>
                  <a:gd name="T30" fmla="*/ 8 w 255"/>
                  <a:gd name="T31" fmla="*/ 138 h 138"/>
                  <a:gd name="T32" fmla="*/ 13 w 255"/>
                  <a:gd name="T33" fmla="*/ 122 h 138"/>
                  <a:gd name="T34" fmla="*/ 20 w 255"/>
                  <a:gd name="T35" fmla="*/ 106 h 138"/>
                  <a:gd name="T36" fmla="*/ 30 w 255"/>
                  <a:gd name="T37" fmla="*/ 91 h 138"/>
                  <a:gd name="T38" fmla="*/ 40 w 255"/>
                  <a:gd name="T39" fmla="*/ 76 h 138"/>
                  <a:gd name="T40" fmla="*/ 53 w 255"/>
                  <a:gd name="T41" fmla="*/ 65 h 138"/>
                  <a:gd name="T42" fmla="*/ 65 w 255"/>
                  <a:gd name="T43" fmla="*/ 53 h 138"/>
                  <a:gd name="T44" fmla="*/ 81 w 255"/>
                  <a:gd name="T45" fmla="*/ 43 h 138"/>
                  <a:gd name="T46" fmla="*/ 96 w 255"/>
                  <a:gd name="T47" fmla="*/ 34 h 138"/>
                  <a:gd name="T48" fmla="*/ 114 w 255"/>
                  <a:gd name="T49" fmla="*/ 27 h 138"/>
                  <a:gd name="T50" fmla="*/ 148 w 255"/>
                  <a:gd name="T51" fmla="*/ 16 h 138"/>
                  <a:gd name="T52" fmla="*/ 184 w 255"/>
                  <a:gd name="T53" fmla="*/ 12 h 138"/>
                  <a:gd name="T54" fmla="*/ 219 w 255"/>
                  <a:gd name="T55" fmla="*/ 14 h 138"/>
                  <a:gd name="T56" fmla="*/ 255 w 255"/>
                  <a:gd name="T57" fmla="*/ 23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138"/>
                  <a:gd name="T89" fmla="*/ 255 w 255"/>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138">
                    <a:moveTo>
                      <a:pt x="255" y="23"/>
                    </a:moveTo>
                    <a:lnTo>
                      <a:pt x="250" y="10"/>
                    </a:lnTo>
                    <a:lnTo>
                      <a:pt x="214" y="1"/>
                    </a:lnTo>
                    <a:lnTo>
                      <a:pt x="179" y="0"/>
                    </a:lnTo>
                    <a:lnTo>
                      <a:pt x="145" y="5"/>
                    </a:lnTo>
                    <a:lnTo>
                      <a:pt x="111" y="17"/>
                    </a:lnTo>
                    <a:lnTo>
                      <a:pt x="92" y="25"/>
                    </a:lnTo>
                    <a:lnTo>
                      <a:pt x="75" y="35"/>
                    </a:lnTo>
                    <a:lnTo>
                      <a:pt x="59" y="45"/>
                    </a:lnTo>
                    <a:lnTo>
                      <a:pt x="46" y="57"/>
                    </a:lnTo>
                    <a:lnTo>
                      <a:pt x="32" y="70"/>
                    </a:lnTo>
                    <a:lnTo>
                      <a:pt x="21" y="84"/>
                    </a:lnTo>
                    <a:lnTo>
                      <a:pt x="11" y="100"/>
                    </a:lnTo>
                    <a:lnTo>
                      <a:pt x="3" y="118"/>
                    </a:lnTo>
                    <a:lnTo>
                      <a:pt x="0" y="126"/>
                    </a:lnTo>
                    <a:lnTo>
                      <a:pt x="8" y="138"/>
                    </a:lnTo>
                    <a:lnTo>
                      <a:pt x="13" y="122"/>
                    </a:lnTo>
                    <a:lnTo>
                      <a:pt x="20" y="106"/>
                    </a:lnTo>
                    <a:lnTo>
                      <a:pt x="30" y="91"/>
                    </a:lnTo>
                    <a:lnTo>
                      <a:pt x="40" y="76"/>
                    </a:lnTo>
                    <a:lnTo>
                      <a:pt x="53" y="65"/>
                    </a:lnTo>
                    <a:lnTo>
                      <a:pt x="65" y="53"/>
                    </a:lnTo>
                    <a:lnTo>
                      <a:pt x="81" y="43"/>
                    </a:lnTo>
                    <a:lnTo>
                      <a:pt x="96" y="34"/>
                    </a:lnTo>
                    <a:lnTo>
                      <a:pt x="114" y="27"/>
                    </a:lnTo>
                    <a:lnTo>
                      <a:pt x="148" y="16"/>
                    </a:lnTo>
                    <a:lnTo>
                      <a:pt x="184" y="12"/>
                    </a:lnTo>
                    <a:lnTo>
                      <a:pt x="219" y="14"/>
                    </a:lnTo>
                    <a:lnTo>
                      <a:pt x="255" y="23"/>
                    </a:lnTo>
                    <a:close/>
                  </a:path>
                </a:pathLst>
              </a:custGeom>
              <a:solidFill>
                <a:srgbClr val="8D8D8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3" name="Freeform 95"/>
              <p:cNvSpPr>
                <a:spLocks/>
              </p:cNvSpPr>
              <p:nvPr/>
            </p:nvSpPr>
            <p:spPr bwMode="auto">
              <a:xfrm>
                <a:off x="1391" y="570"/>
                <a:ext cx="52" cy="26"/>
              </a:xfrm>
              <a:custGeom>
                <a:avLst/>
                <a:gdLst>
                  <a:gd name="T0" fmla="*/ 259 w 259"/>
                  <a:gd name="T1" fmla="*/ 15 h 129"/>
                  <a:gd name="T2" fmla="*/ 254 w 259"/>
                  <a:gd name="T3" fmla="*/ 8 h 129"/>
                  <a:gd name="T4" fmla="*/ 252 w 259"/>
                  <a:gd name="T5" fmla="*/ 2 h 129"/>
                  <a:gd name="T6" fmla="*/ 218 w 259"/>
                  <a:gd name="T7" fmla="*/ 0 h 129"/>
                  <a:gd name="T8" fmla="*/ 184 w 259"/>
                  <a:gd name="T9" fmla="*/ 3 h 129"/>
                  <a:gd name="T10" fmla="*/ 151 w 259"/>
                  <a:gd name="T11" fmla="*/ 10 h 129"/>
                  <a:gd name="T12" fmla="*/ 119 w 259"/>
                  <a:gd name="T13" fmla="*/ 23 h 129"/>
                  <a:gd name="T14" fmla="*/ 81 w 259"/>
                  <a:gd name="T15" fmla="*/ 39 h 129"/>
                  <a:gd name="T16" fmla="*/ 64 w 259"/>
                  <a:gd name="T17" fmla="*/ 49 h 129"/>
                  <a:gd name="T18" fmla="*/ 50 w 259"/>
                  <a:gd name="T19" fmla="*/ 62 h 129"/>
                  <a:gd name="T20" fmla="*/ 35 w 259"/>
                  <a:gd name="T21" fmla="*/ 73 h 129"/>
                  <a:gd name="T22" fmla="*/ 23 w 259"/>
                  <a:gd name="T23" fmla="*/ 87 h 129"/>
                  <a:gd name="T24" fmla="*/ 0 w 259"/>
                  <a:gd name="T25" fmla="*/ 117 h 129"/>
                  <a:gd name="T26" fmla="*/ 6 w 259"/>
                  <a:gd name="T27" fmla="*/ 129 h 129"/>
                  <a:gd name="T28" fmla="*/ 16 w 259"/>
                  <a:gd name="T29" fmla="*/ 112 h 129"/>
                  <a:gd name="T30" fmla="*/ 28 w 259"/>
                  <a:gd name="T31" fmla="*/ 98 h 129"/>
                  <a:gd name="T32" fmla="*/ 55 w 259"/>
                  <a:gd name="T33" fmla="*/ 72 h 129"/>
                  <a:gd name="T34" fmla="*/ 70 w 259"/>
                  <a:gd name="T35" fmla="*/ 60 h 129"/>
                  <a:gd name="T36" fmla="*/ 87 w 259"/>
                  <a:gd name="T37" fmla="*/ 49 h 129"/>
                  <a:gd name="T38" fmla="*/ 124 w 259"/>
                  <a:gd name="T39" fmla="*/ 33 h 129"/>
                  <a:gd name="T40" fmla="*/ 158 w 259"/>
                  <a:gd name="T41" fmla="*/ 21 h 129"/>
                  <a:gd name="T42" fmla="*/ 191 w 259"/>
                  <a:gd name="T43" fmla="*/ 15 h 129"/>
                  <a:gd name="T44" fmla="*/ 225 w 259"/>
                  <a:gd name="T45" fmla="*/ 12 h 129"/>
                  <a:gd name="T46" fmla="*/ 259 w 259"/>
                  <a:gd name="T47" fmla="*/ 15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129"/>
                  <a:gd name="T74" fmla="*/ 259 w 259"/>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129">
                    <a:moveTo>
                      <a:pt x="259" y="15"/>
                    </a:moveTo>
                    <a:lnTo>
                      <a:pt x="254" y="8"/>
                    </a:lnTo>
                    <a:lnTo>
                      <a:pt x="252" y="2"/>
                    </a:lnTo>
                    <a:lnTo>
                      <a:pt x="218" y="0"/>
                    </a:lnTo>
                    <a:lnTo>
                      <a:pt x="184" y="3"/>
                    </a:lnTo>
                    <a:lnTo>
                      <a:pt x="151" y="10"/>
                    </a:lnTo>
                    <a:lnTo>
                      <a:pt x="119" y="23"/>
                    </a:lnTo>
                    <a:lnTo>
                      <a:pt x="81" y="39"/>
                    </a:lnTo>
                    <a:lnTo>
                      <a:pt x="64" y="49"/>
                    </a:lnTo>
                    <a:lnTo>
                      <a:pt x="50" y="62"/>
                    </a:lnTo>
                    <a:lnTo>
                      <a:pt x="35" y="73"/>
                    </a:lnTo>
                    <a:lnTo>
                      <a:pt x="23" y="87"/>
                    </a:lnTo>
                    <a:lnTo>
                      <a:pt x="0" y="117"/>
                    </a:lnTo>
                    <a:lnTo>
                      <a:pt x="6" y="129"/>
                    </a:lnTo>
                    <a:lnTo>
                      <a:pt x="16" y="112"/>
                    </a:lnTo>
                    <a:lnTo>
                      <a:pt x="28" y="98"/>
                    </a:lnTo>
                    <a:lnTo>
                      <a:pt x="55" y="72"/>
                    </a:lnTo>
                    <a:lnTo>
                      <a:pt x="70" y="60"/>
                    </a:lnTo>
                    <a:lnTo>
                      <a:pt x="87" y="49"/>
                    </a:lnTo>
                    <a:lnTo>
                      <a:pt x="124" y="33"/>
                    </a:lnTo>
                    <a:lnTo>
                      <a:pt x="158" y="21"/>
                    </a:lnTo>
                    <a:lnTo>
                      <a:pt x="191" y="15"/>
                    </a:lnTo>
                    <a:lnTo>
                      <a:pt x="225" y="12"/>
                    </a:lnTo>
                    <a:lnTo>
                      <a:pt x="259" y="15"/>
                    </a:lnTo>
                    <a:close/>
                  </a:path>
                </a:pathLst>
              </a:custGeom>
              <a:solidFill>
                <a:srgbClr val="61616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4" name="Freeform 96"/>
              <p:cNvSpPr>
                <a:spLocks/>
              </p:cNvSpPr>
              <p:nvPr/>
            </p:nvSpPr>
            <p:spPr bwMode="auto">
              <a:xfrm>
                <a:off x="1396" y="579"/>
                <a:ext cx="52" cy="27"/>
              </a:xfrm>
              <a:custGeom>
                <a:avLst/>
                <a:gdLst>
                  <a:gd name="T0" fmla="*/ 257 w 257"/>
                  <a:gd name="T1" fmla="*/ 20 h 136"/>
                  <a:gd name="T2" fmla="*/ 253 w 257"/>
                  <a:gd name="T3" fmla="*/ 12 h 136"/>
                  <a:gd name="T4" fmla="*/ 250 w 257"/>
                  <a:gd name="T5" fmla="*/ 7 h 136"/>
                  <a:gd name="T6" fmla="*/ 214 w 257"/>
                  <a:gd name="T7" fmla="*/ 0 h 136"/>
                  <a:gd name="T8" fmla="*/ 181 w 257"/>
                  <a:gd name="T9" fmla="*/ 0 h 136"/>
                  <a:gd name="T10" fmla="*/ 163 w 257"/>
                  <a:gd name="T11" fmla="*/ 1 h 136"/>
                  <a:gd name="T12" fmla="*/ 146 w 257"/>
                  <a:gd name="T13" fmla="*/ 6 h 136"/>
                  <a:gd name="T14" fmla="*/ 112 w 257"/>
                  <a:gd name="T15" fmla="*/ 17 h 136"/>
                  <a:gd name="T16" fmla="*/ 92 w 257"/>
                  <a:gd name="T17" fmla="*/ 25 h 136"/>
                  <a:gd name="T18" fmla="*/ 75 w 257"/>
                  <a:gd name="T19" fmla="*/ 35 h 136"/>
                  <a:gd name="T20" fmla="*/ 58 w 257"/>
                  <a:gd name="T21" fmla="*/ 45 h 136"/>
                  <a:gd name="T22" fmla="*/ 45 w 257"/>
                  <a:gd name="T23" fmla="*/ 58 h 136"/>
                  <a:gd name="T24" fmla="*/ 30 w 257"/>
                  <a:gd name="T25" fmla="*/ 72 h 136"/>
                  <a:gd name="T26" fmla="*/ 19 w 257"/>
                  <a:gd name="T27" fmla="*/ 88 h 136"/>
                  <a:gd name="T28" fmla="*/ 8 w 257"/>
                  <a:gd name="T29" fmla="*/ 103 h 136"/>
                  <a:gd name="T30" fmla="*/ 0 w 257"/>
                  <a:gd name="T31" fmla="*/ 122 h 136"/>
                  <a:gd name="T32" fmla="*/ 7 w 257"/>
                  <a:gd name="T33" fmla="*/ 136 h 136"/>
                  <a:gd name="T34" fmla="*/ 10 w 257"/>
                  <a:gd name="T35" fmla="*/ 128 h 136"/>
                  <a:gd name="T36" fmla="*/ 18 w 257"/>
                  <a:gd name="T37" fmla="*/ 110 h 136"/>
                  <a:gd name="T38" fmla="*/ 28 w 257"/>
                  <a:gd name="T39" fmla="*/ 94 h 136"/>
                  <a:gd name="T40" fmla="*/ 39 w 257"/>
                  <a:gd name="T41" fmla="*/ 80 h 136"/>
                  <a:gd name="T42" fmla="*/ 53 w 257"/>
                  <a:gd name="T43" fmla="*/ 67 h 136"/>
                  <a:gd name="T44" fmla="*/ 66 w 257"/>
                  <a:gd name="T45" fmla="*/ 55 h 136"/>
                  <a:gd name="T46" fmla="*/ 82 w 257"/>
                  <a:gd name="T47" fmla="*/ 45 h 136"/>
                  <a:gd name="T48" fmla="*/ 99 w 257"/>
                  <a:gd name="T49" fmla="*/ 35 h 136"/>
                  <a:gd name="T50" fmla="*/ 118 w 257"/>
                  <a:gd name="T51" fmla="*/ 27 h 136"/>
                  <a:gd name="T52" fmla="*/ 152 w 257"/>
                  <a:gd name="T53" fmla="*/ 15 h 136"/>
                  <a:gd name="T54" fmla="*/ 186 w 257"/>
                  <a:gd name="T55" fmla="*/ 10 h 136"/>
                  <a:gd name="T56" fmla="*/ 221 w 257"/>
                  <a:gd name="T57" fmla="*/ 11 h 136"/>
                  <a:gd name="T58" fmla="*/ 257 w 257"/>
                  <a:gd name="T59" fmla="*/ 20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6"/>
                  <a:gd name="T92" fmla="*/ 257 w 257"/>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6">
                    <a:moveTo>
                      <a:pt x="257" y="20"/>
                    </a:moveTo>
                    <a:lnTo>
                      <a:pt x="253" y="12"/>
                    </a:lnTo>
                    <a:lnTo>
                      <a:pt x="250" y="7"/>
                    </a:lnTo>
                    <a:lnTo>
                      <a:pt x="214" y="0"/>
                    </a:lnTo>
                    <a:lnTo>
                      <a:pt x="181" y="0"/>
                    </a:lnTo>
                    <a:lnTo>
                      <a:pt x="163" y="1"/>
                    </a:lnTo>
                    <a:lnTo>
                      <a:pt x="146" y="6"/>
                    </a:lnTo>
                    <a:lnTo>
                      <a:pt x="112" y="17"/>
                    </a:lnTo>
                    <a:lnTo>
                      <a:pt x="92" y="25"/>
                    </a:lnTo>
                    <a:lnTo>
                      <a:pt x="75" y="35"/>
                    </a:lnTo>
                    <a:lnTo>
                      <a:pt x="58" y="45"/>
                    </a:lnTo>
                    <a:lnTo>
                      <a:pt x="45" y="58"/>
                    </a:lnTo>
                    <a:lnTo>
                      <a:pt x="30" y="72"/>
                    </a:lnTo>
                    <a:lnTo>
                      <a:pt x="19" y="88"/>
                    </a:lnTo>
                    <a:lnTo>
                      <a:pt x="8" y="103"/>
                    </a:lnTo>
                    <a:lnTo>
                      <a:pt x="0" y="122"/>
                    </a:lnTo>
                    <a:lnTo>
                      <a:pt x="7" y="136"/>
                    </a:lnTo>
                    <a:lnTo>
                      <a:pt x="10" y="128"/>
                    </a:lnTo>
                    <a:lnTo>
                      <a:pt x="18" y="110"/>
                    </a:lnTo>
                    <a:lnTo>
                      <a:pt x="28" y="94"/>
                    </a:lnTo>
                    <a:lnTo>
                      <a:pt x="39" y="80"/>
                    </a:lnTo>
                    <a:lnTo>
                      <a:pt x="53" y="67"/>
                    </a:lnTo>
                    <a:lnTo>
                      <a:pt x="66" y="55"/>
                    </a:lnTo>
                    <a:lnTo>
                      <a:pt x="82" y="45"/>
                    </a:lnTo>
                    <a:lnTo>
                      <a:pt x="99" y="35"/>
                    </a:lnTo>
                    <a:lnTo>
                      <a:pt x="118" y="27"/>
                    </a:lnTo>
                    <a:lnTo>
                      <a:pt x="152" y="15"/>
                    </a:lnTo>
                    <a:lnTo>
                      <a:pt x="186" y="10"/>
                    </a:lnTo>
                    <a:lnTo>
                      <a:pt x="221" y="11"/>
                    </a:lnTo>
                    <a:lnTo>
                      <a:pt x="257" y="20"/>
                    </a:lnTo>
                    <a:close/>
                  </a:path>
                </a:pathLst>
              </a:custGeom>
              <a:solidFill>
                <a:srgbClr val="84848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5" name="Freeform 97"/>
              <p:cNvSpPr>
                <a:spLocks/>
              </p:cNvSpPr>
              <p:nvPr/>
            </p:nvSpPr>
            <p:spPr bwMode="auto">
              <a:xfrm>
                <a:off x="1403" y="587"/>
                <a:ext cx="48" cy="28"/>
              </a:xfrm>
              <a:custGeom>
                <a:avLst/>
                <a:gdLst>
                  <a:gd name="T0" fmla="*/ 235 w 238"/>
                  <a:gd name="T1" fmla="*/ 15 h 140"/>
                  <a:gd name="T2" fmla="*/ 223 w 238"/>
                  <a:gd name="T3" fmla="*/ 11 h 140"/>
                  <a:gd name="T4" fmla="*/ 192 w 238"/>
                  <a:gd name="T5" fmla="*/ 2 h 140"/>
                  <a:gd name="T6" fmla="*/ 160 w 238"/>
                  <a:gd name="T7" fmla="*/ 0 h 140"/>
                  <a:gd name="T8" fmla="*/ 129 w 238"/>
                  <a:gd name="T9" fmla="*/ 3 h 140"/>
                  <a:gd name="T10" fmla="*/ 97 w 238"/>
                  <a:gd name="T11" fmla="*/ 13 h 140"/>
                  <a:gd name="T12" fmla="*/ 82 w 238"/>
                  <a:gd name="T13" fmla="*/ 19 h 140"/>
                  <a:gd name="T14" fmla="*/ 68 w 238"/>
                  <a:gd name="T15" fmla="*/ 27 h 140"/>
                  <a:gd name="T16" fmla="*/ 43 w 238"/>
                  <a:gd name="T17" fmla="*/ 46 h 140"/>
                  <a:gd name="T18" fmla="*/ 32 w 238"/>
                  <a:gd name="T19" fmla="*/ 56 h 140"/>
                  <a:gd name="T20" fmla="*/ 23 w 238"/>
                  <a:gd name="T21" fmla="*/ 68 h 140"/>
                  <a:gd name="T22" fmla="*/ 14 w 238"/>
                  <a:gd name="T23" fmla="*/ 82 h 140"/>
                  <a:gd name="T24" fmla="*/ 9 w 238"/>
                  <a:gd name="T25" fmla="*/ 97 h 140"/>
                  <a:gd name="T26" fmla="*/ 3 w 238"/>
                  <a:gd name="T27" fmla="*/ 112 h 140"/>
                  <a:gd name="T28" fmla="*/ 0 w 238"/>
                  <a:gd name="T29" fmla="*/ 129 h 140"/>
                  <a:gd name="T30" fmla="*/ 9 w 238"/>
                  <a:gd name="T31" fmla="*/ 140 h 140"/>
                  <a:gd name="T32" fmla="*/ 12 w 238"/>
                  <a:gd name="T33" fmla="*/ 120 h 140"/>
                  <a:gd name="T34" fmla="*/ 20 w 238"/>
                  <a:gd name="T35" fmla="*/ 100 h 140"/>
                  <a:gd name="T36" fmla="*/ 33 w 238"/>
                  <a:gd name="T37" fmla="*/ 74 h 140"/>
                  <a:gd name="T38" fmla="*/ 41 w 238"/>
                  <a:gd name="T39" fmla="*/ 63 h 140"/>
                  <a:gd name="T40" fmla="*/ 51 w 238"/>
                  <a:gd name="T41" fmla="*/ 54 h 140"/>
                  <a:gd name="T42" fmla="*/ 61 w 238"/>
                  <a:gd name="T43" fmla="*/ 43 h 140"/>
                  <a:gd name="T44" fmla="*/ 74 w 238"/>
                  <a:gd name="T45" fmla="*/ 36 h 140"/>
                  <a:gd name="T46" fmla="*/ 102 w 238"/>
                  <a:gd name="T47" fmla="*/ 23 h 140"/>
                  <a:gd name="T48" fmla="*/ 131 w 238"/>
                  <a:gd name="T49" fmla="*/ 13 h 140"/>
                  <a:gd name="T50" fmla="*/ 160 w 238"/>
                  <a:gd name="T51" fmla="*/ 10 h 140"/>
                  <a:gd name="T52" fmla="*/ 189 w 238"/>
                  <a:gd name="T53" fmla="*/ 12 h 140"/>
                  <a:gd name="T54" fmla="*/ 218 w 238"/>
                  <a:gd name="T55" fmla="*/ 20 h 140"/>
                  <a:gd name="T56" fmla="*/ 227 w 238"/>
                  <a:gd name="T57" fmla="*/ 23 h 140"/>
                  <a:gd name="T58" fmla="*/ 238 w 238"/>
                  <a:gd name="T59" fmla="*/ 28 h 140"/>
                  <a:gd name="T60" fmla="*/ 235 w 238"/>
                  <a:gd name="T61" fmla="*/ 15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
                  <a:gd name="T94" fmla="*/ 0 h 140"/>
                  <a:gd name="T95" fmla="*/ 238 w 23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 h="140">
                    <a:moveTo>
                      <a:pt x="235" y="15"/>
                    </a:moveTo>
                    <a:lnTo>
                      <a:pt x="223" y="11"/>
                    </a:lnTo>
                    <a:lnTo>
                      <a:pt x="192" y="2"/>
                    </a:lnTo>
                    <a:lnTo>
                      <a:pt x="160" y="0"/>
                    </a:lnTo>
                    <a:lnTo>
                      <a:pt x="129" y="3"/>
                    </a:lnTo>
                    <a:lnTo>
                      <a:pt x="97" y="13"/>
                    </a:lnTo>
                    <a:lnTo>
                      <a:pt x="82" y="19"/>
                    </a:lnTo>
                    <a:lnTo>
                      <a:pt x="68" y="27"/>
                    </a:lnTo>
                    <a:lnTo>
                      <a:pt x="43" y="46"/>
                    </a:lnTo>
                    <a:lnTo>
                      <a:pt x="32" y="56"/>
                    </a:lnTo>
                    <a:lnTo>
                      <a:pt x="23" y="68"/>
                    </a:lnTo>
                    <a:lnTo>
                      <a:pt x="14" y="82"/>
                    </a:lnTo>
                    <a:lnTo>
                      <a:pt x="9" y="97"/>
                    </a:lnTo>
                    <a:lnTo>
                      <a:pt x="3" y="112"/>
                    </a:lnTo>
                    <a:lnTo>
                      <a:pt x="0" y="129"/>
                    </a:lnTo>
                    <a:lnTo>
                      <a:pt x="9" y="140"/>
                    </a:lnTo>
                    <a:lnTo>
                      <a:pt x="12" y="120"/>
                    </a:lnTo>
                    <a:lnTo>
                      <a:pt x="20" y="100"/>
                    </a:lnTo>
                    <a:lnTo>
                      <a:pt x="33" y="74"/>
                    </a:lnTo>
                    <a:lnTo>
                      <a:pt x="41" y="63"/>
                    </a:lnTo>
                    <a:lnTo>
                      <a:pt x="51" y="54"/>
                    </a:lnTo>
                    <a:lnTo>
                      <a:pt x="61" y="43"/>
                    </a:lnTo>
                    <a:lnTo>
                      <a:pt x="74" y="36"/>
                    </a:lnTo>
                    <a:lnTo>
                      <a:pt x="102" y="23"/>
                    </a:lnTo>
                    <a:lnTo>
                      <a:pt x="131" y="13"/>
                    </a:lnTo>
                    <a:lnTo>
                      <a:pt x="160" y="10"/>
                    </a:lnTo>
                    <a:lnTo>
                      <a:pt x="189" y="12"/>
                    </a:lnTo>
                    <a:lnTo>
                      <a:pt x="218" y="20"/>
                    </a:lnTo>
                    <a:lnTo>
                      <a:pt x="227" y="23"/>
                    </a:lnTo>
                    <a:lnTo>
                      <a:pt x="238" y="28"/>
                    </a:lnTo>
                    <a:lnTo>
                      <a:pt x="235" y="15"/>
                    </a:lnTo>
                    <a:close/>
                  </a:path>
                </a:pathLst>
              </a:custGeom>
              <a:solidFill>
                <a:srgbClr val="A8A8A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6" name="Freeform 98"/>
              <p:cNvSpPr>
                <a:spLocks/>
              </p:cNvSpPr>
              <p:nvPr/>
            </p:nvSpPr>
            <p:spPr bwMode="auto">
              <a:xfrm>
                <a:off x="1405" y="589"/>
                <a:ext cx="46" cy="28"/>
              </a:xfrm>
              <a:custGeom>
                <a:avLst/>
                <a:gdLst>
                  <a:gd name="T0" fmla="*/ 231 w 231"/>
                  <a:gd name="T1" fmla="*/ 32 h 138"/>
                  <a:gd name="T2" fmla="*/ 229 w 231"/>
                  <a:gd name="T3" fmla="*/ 18 h 138"/>
                  <a:gd name="T4" fmla="*/ 218 w 231"/>
                  <a:gd name="T5" fmla="*/ 13 h 138"/>
                  <a:gd name="T6" fmla="*/ 209 w 231"/>
                  <a:gd name="T7" fmla="*/ 10 h 138"/>
                  <a:gd name="T8" fmla="*/ 180 w 231"/>
                  <a:gd name="T9" fmla="*/ 2 h 138"/>
                  <a:gd name="T10" fmla="*/ 151 w 231"/>
                  <a:gd name="T11" fmla="*/ 0 h 138"/>
                  <a:gd name="T12" fmla="*/ 122 w 231"/>
                  <a:gd name="T13" fmla="*/ 3 h 138"/>
                  <a:gd name="T14" fmla="*/ 93 w 231"/>
                  <a:gd name="T15" fmla="*/ 13 h 138"/>
                  <a:gd name="T16" fmla="*/ 65 w 231"/>
                  <a:gd name="T17" fmla="*/ 26 h 138"/>
                  <a:gd name="T18" fmla="*/ 52 w 231"/>
                  <a:gd name="T19" fmla="*/ 33 h 138"/>
                  <a:gd name="T20" fmla="*/ 42 w 231"/>
                  <a:gd name="T21" fmla="*/ 44 h 138"/>
                  <a:gd name="T22" fmla="*/ 32 w 231"/>
                  <a:gd name="T23" fmla="*/ 53 h 138"/>
                  <a:gd name="T24" fmla="*/ 24 w 231"/>
                  <a:gd name="T25" fmla="*/ 64 h 138"/>
                  <a:gd name="T26" fmla="*/ 11 w 231"/>
                  <a:gd name="T27" fmla="*/ 90 h 138"/>
                  <a:gd name="T28" fmla="*/ 3 w 231"/>
                  <a:gd name="T29" fmla="*/ 110 h 138"/>
                  <a:gd name="T30" fmla="*/ 0 w 231"/>
                  <a:gd name="T31" fmla="*/ 130 h 138"/>
                  <a:gd name="T32" fmla="*/ 10 w 231"/>
                  <a:gd name="T33" fmla="*/ 138 h 138"/>
                  <a:gd name="T34" fmla="*/ 12 w 231"/>
                  <a:gd name="T35" fmla="*/ 115 h 138"/>
                  <a:gd name="T36" fmla="*/ 21 w 231"/>
                  <a:gd name="T37" fmla="*/ 95 h 138"/>
                  <a:gd name="T38" fmla="*/ 33 w 231"/>
                  <a:gd name="T39" fmla="*/ 70 h 138"/>
                  <a:gd name="T40" fmla="*/ 41 w 231"/>
                  <a:gd name="T41" fmla="*/ 59 h 138"/>
                  <a:gd name="T42" fmla="*/ 51 w 231"/>
                  <a:gd name="T43" fmla="*/ 50 h 138"/>
                  <a:gd name="T44" fmla="*/ 73 w 231"/>
                  <a:gd name="T45" fmla="*/ 33 h 138"/>
                  <a:gd name="T46" fmla="*/ 98 w 231"/>
                  <a:gd name="T47" fmla="*/ 22 h 138"/>
                  <a:gd name="T48" fmla="*/ 124 w 231"/>
                  <a:gd name="T49" fmla="*/ 13 h 138"/>
                  <a:gd name="T50" fmla="*/ 151 w 231"/>
                  <a:gd name="T51" fmla="*/ 11 h 138"/>
                  <a:gd name="T52" fmla="*/ 178 w 231"/>
                  <a:gd name="T53" fmla="*/ 13 h 138"/>
                  <a:gd name="T54" fmla="*/ 205 w 231"/>
                  <a:gd name="T55" fmla="*/ 20 h 138"/>
                  <a:gd name="T56" fmla="*/ 231 w 231"/>
                  <a:gd name="T57" fmla="*/ 32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38"/>
                  <a:gd name="T89" fmla="*/ 231 w 231"/>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38">
                    <a:moveTo>
                      <a:pt x="231" y="32"/>
                    </a:moveTo>
                    <a:lnTo>
                      <a:pt x="229" y="18"/>
                    </a:lnTo>
                    <a:lnTo>
                      <a:pt x="218" y="13"/>
                    </a:lnTo>
                    <a:lnTo>
                      <a:pt x="209" y="10"/>
                    </a:lnTo>
                    <a:lnTo>
                      <a:pt x="180" y="2"/>
                    </a:lnTo>
                    <a:lnTo>
                      <a:pt x="151" y="0"/>
                    </a:lnTo>
                    <a:lnTo>
                      <a:pt x="122" y="3"/>
                    </a:lnTo>
                    <a:lnTo>
                      <a:pt x="93" y="13"/>
                    </a:lnTo>
                    <a:lnTo>
                      <a:pt x="65" y="26"/>
                    </a:lnTo>
                    <a:lnTo>
                      <a:pt x="52" y="33"/>
                    </a:lnTo>
                    <a:lnTo>
                      <a:pt x="42" y="44"/>
                    </a:lnTo>
                    <a:lnTo>
                      <a:pt x="32" y="53"/>
                    </a:lnTo>
                    <a:lnTo>
                      <a:pt x="24" y="64"/>
                    </a:lnTo>
                    <a:lnTo>
                      <a:pt x="11" y="90"/>
                    </a:lnTo>
                    <a:lnTo>
                      <a:pt x="3" y="110"/>
                    </a:lnTo>
                    <a:lnTo>
                      <a:pt x="0" y="130"/>
                    </a:lnTo>
                    <a:lnTo>
                      <a:pt x="10" y="138"/>
                    </a:lnTo>
                    <a:lnTo>
                      <a:pt x="12" y="115"/>
                    </a:lnTo>
                    <a:lnTo>
                      <a:pt x="21" y="95"/>
                    </a:lnTo>
                    <a:lnTo>
                      <a:pt x="33" y="70"/>
                    </a:lnTo>
                    <a:lnTo>
                      <a:pt x="41" y="59"/>
                    </a:lnTo>
                    <a:lnTo>
                      <a:pt x="51" y="50"/>
                    </a:lnTo>
                    <a:lnTo>
                      <a:pt x="73" y="33"/>
                    </a:lnTo>
                    <a:lnTo>
                      <a:pt x="98" y="22"/>
                    </a:lnTo>
                    <a:lnTo>
                      <a:pt x="124" y="13"/>
                    </a:lnTo>
                    <a:lnTo>
                      <a:pt x="151" y="11"/>
                    </a:lnTo>
                    <a:lnTo>
                      <a:pt x="178" y="13"/>
                    </a:lnTo>
                    <a:lnTo>
                      <a:pt x="205" y="20"/>
                    </a:lnTo>
                    <a:lnTo>
                      <a:pt x="231" y="32"/>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7" name="Freeform 99"/>
              <p:cNvSpPr>
                <a:spLocks/>
              </p:cNvSpPr>
              <p:nvPr/>
            </p:nvSpPr>
            <p:spPr bwMode="auto">
              <a:xfrm>
                <a:off x="1407" y="592"/>
                <a:ext cx="44" cy="27"/>
              </a:xfrm>
              <a:custGeom>
                <a:avLst/>
                <a:gdLst>
                  <a:gd name="T0" fmla="*/ 221 w 221"/>
                  <a:gd name="T1" fmla="*/ 35 h 137"/>
                  <a:gd name="T2" fmla="*/ 221 w 221"/>
                  <a:gd name="T3" fmla="*/ 21 h 137"/>
                  <a:gd name="T4" fmla="*/ 195 w 221"/>
                  <a:gd name="T5" fmla="*/ 9 h 137"/>
                  <a:gd name="T6" fmla="*/ 168 w 221"/>
                  <a:gd name="T7" fmla="*/ 2 h 137"/>
                  <a:gd name="T8" fmla="*/ 141 w 221"/>
                  <a:gd name="T9" fmla="*/ 0 h 137"/>
                  <a:gd name="T10" fmla="*/ 114 w 221"/>
                  <a:gd name="T11" fmla="*/ 2 h 137"/>
                  <a:gd name="T12" fmla="*/ 88 w 221"/>
                  <a:gd name="T13" fmla="*/ 11 h 137"/>
                  <a:gd name="T14" fmla="*/ 63 w 221"/>
                  <a:gd name="T15" fmla="*/ 22 h 137"/>
                  <a:gd name="T16" fmla="*/ 41 w 221"/>
                  <a:gd name="T17" fmla="*/ 39 h 137"/>
                  <a:gd name="T18" fmla="*/ 31 w 221"/>
                  <a:gd name="T19" fmla="*/ 48 h 137"/>
                  <a:gd name="T20" fmla="*/ 23 w 221"/>
                  <a:gd name="T21" fmla="*/ 59 h 137"/>
                  <a:gd name="T22" fmla="*/ 11 w 221"/>
                  <a:gd name="T23" fmla="*/ 84 h 137"/>
                  <a:gd name="T24" fmla="*/ 2 w 221"/>
                  <a:gd name="T25" fmla="*/ 104 h 137"/>
                  <a:gd name="T26" fmla="*/ 0 w 221"/>
                  <a:gd name="T27" fmla="*/ 127 h 137"/>
                  <a:gd name="T28" fmla="*/ 5 w 221"/>
                  <a:gd name="T29" fmla="*/ 131 h 137"/>
                  <a:gd name="T30" fmla="*/ 12 w 221"/>
                  <a:gd name="T31" fmla="*/ 137 h 137"/>
                  <a:gd name="T32" fmla="*/ 13 w 221"/>
                  <a:gd name="T33" fmla="*/ 112 h 137"/>
                  <a:gd name="T34" fmla="*/ 22 w 221"/>
                  <a:gd name="T35" fmla="*/ 88 h 137"/>
                  <a:gd name="T36" fmla="*/ 27 w 221"/>
                  <a:gd name="T37" fmla="*/ 75 h 137"/>
                  <a:gd name="T38" fmla="*/ 33 w 221"/>
                  <a:gd name="T39" fmla="*/ 65 h 137"/>
                  <a:gd name="T40" fmla="*/ 40 w 221"/>
                  <a:gd name="T41" fmla="*/ 55 h 137"/>
                  <a:gd name="T42" fmla="*/ 49 w 221"/>
                  <a:gd name="T43" fmla="*/ 47 h 137"/>
                  <a:gd name="T44" fmla="*/ 68 w 221"/>
                  <a:gd name="T45" fmla="*/ 33 h 137"/>
                  <a:gd name="T46" fmla="*/ 92 w 221"/>
                  <a:gd name="T47" fmla="*/ 21 h 137"/>
                  <a:gd name="T48" fmla="*/ 116 w 221"/>
                  <a:gd name="T49" fmla="*/ 13 h 137"/>
                  <a:gd name="T50" fmla="*/ 141 w 221"/>
                  <a:gd name="T51" fmla="*/ 11 h 137"/>
                  <a:gd name="T52" fmla="*/ 166 w 221"/>
                  <a:gd name="T53" fmla="*/ 13 h 137"/>
                  <a:gd name="T54" fmla="*/ 192 w 221"/>
                  <a:gd name="T55" fmla="*/ 20 h 137"/>
                  <a:gd name="T56" fmla="*/ 206 w 221"/>
                  <a:gd name="T57" fmla="*/ 26 h 137"/>
                  <a:gd name="T58" fmla="*/ 221 w 221"/>
                  <a:gd name="T59" fmla="*/ 35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37"/>
                  <a:gd name="T92" fmla="*/ 221 w 221"/>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37">
                    <a:moveTo>
                      <a:pt x="221" y="35"/>
                    </a:moveTo>
                    <a:lnTo>
                      <a:pt x="221" y="21"/>
                    </a:lnTo>
                    <a:lnTo>
                      <a:pt x="195" y="9"/>
                    </a:lnTo>
                    <a:lnTo>
                      <a:pt x="168" y="2"/>
                    </a:lnTo>
                    <a:lnTo>
                      <a:pt x="141" y="0"/>
                    </a:lnTo>
                    <a:lnTo>
                      <a:pt x="114" y="2"/>
                    </a:lnTo>
                    <a:lnTo>
                      <a:pt x="88" y="11"/>
                    </a:lnTo>
                    <a:lnTo>
                      <a:pt x="63" y="22"/>
                    </a:lnTo>
                    <a:lnTo>
                      <a:pt x="41" y="39"/>
                    </a:lnTo>
                    <a:lnTo>
                      <a:pt x="31" y="48"/>
                    </a:lnTo>
                    <a:lnTo>
                      <a:pt x="23" y="59"/>
                    </a:lnTo>
                    <a:lnTo>
                      <a:pt x="11" y="84"/>
                    </a:lnTo>
                    <a:lnTo>
                      <a:pt x="2" y="104"/>
                    </a:lnTo>
                    <a:lnTo>
                      <a:pt x="0" y="127"/>
                    </a:lnTo>
                    <a:lnTo>
                      <a:pt x="5" y="131"/>
                    </a:lnTo>
                    <a:lnTo>
                      <a:pt x="12" y="137"/>
                    </a:lnTo>
                    <a:lnTo>
                      <a:pt x="13" y="112"/>
                    </a:lnTo>
                    <a:lnTo>
                      <a:pt x="22" y="88"/>
                    </a:lnTo>
                    <a:lnTo>
                      <a:pt x="27" y="75"/>
                    </a:lnTo>
                    <a:lnTo>
                      <a:pt x="33" y="65"/>
                    </a:lnTo>
                    <a:lnTo>
                      <a:pt x="40" y="55"/>
                    </a:lnTo>
                    <a:lnTo>
                      <a:pt x="49" y="47"/>
                    </a:lnTo>
                    <a:lnTo>
                      <a:pt x="68" y="33"/>
                    </a:lnTo>
                    <a:lnTo>
                      <a:pt x="92" y="21"/>
                    </a:lnTo>
                    <a:lnTo>
                      <a:pt x="116" y="13"/>
                    </a:lnTo>
                    <a:lnTo>
                      <a:pt x="141" y="11"/>
                    </a:lnTo>
                    <a:lnTo>
                      <a:pt x="166" y="13"/>
                    </a:lnTo>
                    <a:lnTo>
                      <a:pt x="192" y="20"/>
                    </a:lnTo>
                    <a:lnTo>
                      <a:pt x="206" y="26"/>
                    </a:lnTo>
                    <a:lnTo>
                      <a:pt x="221" y="35"/>
                    </a:lnTo>
                    <a:close/>
                  </a:path>
                </a:pathLst>
              </a:custGeom>
              <a:solidFill>
                <a:srgbClr val="BABA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8" name="Freeform 100"/>
              <p:cNvSpPr>
                <a:spLocks/>
              </p:cNvSpPr>
              <p:nvPr/>
            </p:nvSpPr>
            <p:spPr bwMode="auto">
              <a:xfrm>
                <a:off x="1409" y="594"/>
                <a:ext cx="42" cy="27"/>
              </a:xfrm>
              <a:custGeom>
                <a:avLst/>
                <a:gdLst>
                  <a:gd name="T0" fmla="*/ 209 w 209"/>
                  <a:gd name="T1" fmla="*/ 38 h 135"/>
                  <a:gd name="T2" fmla="*/ 209 w 209"/>
                  <a:gd name="T3" fmla="*/ 24 h 135"/>
                  <a:gd name="T4" fmla="*/ 194 w 209"/>
                  <a:gd name="T5" fmla="*/ 15 h 135"/>
                  <a:gd name="T6" fmla="*/ 180 w 209"/>
                  <a:gd name="T7" fmla="*/ 9 h 135"/>
                  <a:gd name="T8" fmla="*/ 154 w 209"/>
                  <a:gd name="T9" fmla="*/ 2 h 135"/>
                  <a:gd name="T10" fmla="*/ 129 w 209"/>
                  <a:gd name="T11" fmla="*/ 0 h 135"/>
                  <a:gd name="T12" fmla="*/ 104 w 209"/>
                  <a:gd name="T13" fmla="*/ 2 h 135"/>
                  <a:gd name="T14" fmla="*/ 80 w 209"/>
                  <a:gd name="T15" fmla="*/ 10 h 135"/>
                  <a:gd name="T16" fmla="*/ 56 w 209"/>
                  <a:gd name="T17" fmla="*/ 22 h 135"/>
                  <a:gd name="T18" fmla="*/ 37 w 209"/>
                  <a:gd name="T19" fmla="*/ 36 h 135"/>
                  <a:gd name="T20" fmla="*/ 28 w 209"/>
                  <a:gd name="T21" fmla="*/ 44 h 135"/>
                  <a:gd name="T22" fmla="*/ 21 w 209"/>
                  <a:gd name="T23" fmla="*/ 54 h 135"/>
                  <a:gd name="T24" fmla="*/ 15 w 209"/>
                  <a:gd name="T25" fmla="*/ 64 h 135"/>
                  <a:gd name="T26" fmla="*/ 10 w 209"/>
                  <a:gd name="T27" fmla="*/ 77 h 135"/>
                  <a:gd name="T28" fmla="*/ 1 w 209"/>
                  <a:gd name="T29" fmla="*/ 101 h 135"/>
                  <a:gd name="T30" fmla="*/ 0 w 209"/>
                  <a:gd name="T31" fmla="*/ 126 h 135"/>
                  <a:gd name="T32" fmla="*/ 6 w 209"/>
                  <a:gd name="T33" fmla="*/ 130 h 135"/>
                  <a:gd name="T34" fmla="*/ 12 w 209"/>
                  <a:gd name="T35" fmla="*/ 135 h 135"/>
                  <a:gd name="T36" fmla="*/ 11 w 209"/>
                  <a:gd name="T37" fmla="*/ 120 h 135"/>
                  <a:gd name="T38" fmla="*/ 12 w 209"/>
                  <a:gd name="T39" fmla="*/ 107 h 135"/>
                  <a:gd name="T40" fmla="*/ 20 w 209"/>
                  <a:gd name="T41" fmla="*/ 80 h 135"/>
                  <a:gd name="T42" fmla="*/ 31 w 209"/>
                  <a:gd name="T43" fmla="*/ 61 h 135"/>
                  <a:gd name="T44" fmla="*/ 46 w 209"/>
                  <a:gd name="T45" fmla="*/ 44 h 135"/>
                  <a:gd name="T46" fmla="*/ 54 w 209"/>
                  <a:gd name="T47" fmla="*/ 36 h 135"/>
                  <a:gd name="T48" fmla="*/ 64 w 209"/>
                  <a:gd name="T49" fmla="*/ 31 h 135"/>
                  <a:gd name="T50" fmla="*/ 85 w 209"/>
                  <a:gd name="T51" fmla="*/ 20 h 135"/>
                  <a:gd name="T52" fmla="*/ 107 w 209"/>
                  <a:gd name="T53" fmla="*/ 13 h 135"/>
                  <a:gd name="T54" fmla="*/ 129 w 209"/>
                  <a:gd name="T55" fmla="*/ 10 h 135"/>
                  <a:gd name="T56" fmla="*/ 152 w 209"/>
                  <a:gd name="T57" fmla="*/ 11 h 135"/>
                  <a:gd name="T58" fmla="*/ 174 w 209"/>
                  <a:gd name="T59" fmla="*/ 18 h 135"/>
                  <a:gd name="T60" fmla="*/ 192 w 209"/>
                  <a:gd name="T61" fmla="*/ 26 h 135"/>
                  <a:gd name="T62" fmla="*/ 209 w 209"/>
                  <a:gd name="T63" fmla="*/ 38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135"/>
                  <a:gd name="T98" fmla="*/ 209 w 209"/>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135">
                    <a:moveTo>
                      <a:pt x="209" y="38"/>
                    </a:moveTo>
                    <a:lnTo>
                      <a:pt x="209" y="24"/>
                    </a:lnTo>
                    <a:lnTo>
                      <a:pt x="194" y="15"/>
                    </a:lnTo>
                    <a:lnTo>
                      <a:pt x="180" y="9"/>
                    </a:lnTo>
                    <a:lnTo>
                      <a:pt x="154" y="2"/>
                    </a:lnTo>
                    <a:lnTo>
                      <a:pt x="129" y="0"/>
                    </a:lnTo>
                    <a:lnTo>
                      <a:pt x="104" y="2"/>
                    </a:lnTo>
                    <a:lnTo>
                      <a:pt x="80" y="10"/>
                    </a:lnTo>
                    <a:lnTo>
                      <a:pt x="56" y="22"/>
                    </a:lnTo>
                    <a:lnTo>
                      <a:pt x="37" y="36"/>
                    </a:lnTo>
                    <a:lnTo>
                      <a:pt x="28" y="44"/>
                    </a:lnTo>
                    <a:lnTo>
                      <a:pt x="21" y="54"/>
                    </a:lnTo>
                    <a:lnTo>
                      <a:pt x="15" y="64"/>
                    </a:lnTo>
                    <a:lnTo>
                      <a:pt x="10" y="77"/>
                    </a:lnTo>
                    <a:lnTo>
                      <a:pt x="1" y="101"/>
                    </a:lnTo>
                    <a:lnTo>
                      <a:pt x="0" y="126"/>
                    </a:lnTo>
                    <a:lnTo>
                      <a:pt x="6" y="130"/>
                    </a:lnTo>
                    <a:lnTo>
                      <a:pt x="12" y="135"/>
                    </a:lnTo>
                    <a:lnTo>
                      <a:pt x="11" y="120"/>
                    </a:lnTo>
                    <a:lnTo>
                      <a:pt x="12" y="107"/>
                    </a:lnTo>
                    <a:lnTo>
                      <a:pt x="20" y="80"/>
                    </a:lnTo>
                    <a:lnTo>
                      <a:pt x="31" y="61"/>
                    </a:lnTo>
                    <a:lnTo>
                      <a:pt x="46" y="44"/>
                    </a:lnTo>
                    <a:lnTo>
                      <a:pt x="54" y="36"/>
                    </a:lnTo>
                    <a:lnTo>
                      <a:pt x="64" y="31"/>
                    </a:lnTo>
                    <a:lnTo>
                      <a:pt x="85" y="20"/>
                    </a:lnTo>
                    <a:lnTo>
                      <a:pt x="107" y="13"/>
                    </a:lnTo>
                    <a:lnTo>
                      <a:pt x="129" y="10"/>
                    </a:lnTo>
                    <a:lnTo>
                      <a:pt x="152" y="11"/>
                    </a:lnTo>
                    <a:lnTo>
                      <a:pt x="174" y="18"/>
                    </a:lnTo>
                    <a:lnTo>
                      <a:pt x="192" y="26"/>
                    </a:lnTo>
                    <a:lnTo>
                      <a:pt x="209" y="38"/>
                    </a:lnTo>
                    <a:close/>
                  </a:path>
                </a:pathLst>
              </a:custGeom>
              <a:solidFill>
                <a:srgbClr val="C3C3C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39" name="Freeform 101"/>
              <p:cNvSpPr>
                <a:spLocks/>
              </p:cNvSpPr>
              <p:nvPr/>
            </p:nvSpPr>
            <p:spPr bwMode="auto">
              <a:xfrm>
                <a:off x="1414" y="598"/>
                <a:ext cx="37" cy="26"/>
              </a:xfrm>
              <a:custGeom>
                <a:avLst/>
                <a:gdLst>
                  <a:gd name="T0" fmla="*/ 181 w 184"/>
                  <a:gd name="T1" fmla="*/ 43 h 128"/>
                  <a:gd name="T2" fmla="*/ 184 w 184"/>
                  <a:gd name="T3" fmla="*/ 30 h 128"/>
                  <a:gd name="T4" fmla="*/ 175 w 184"/>
                  <a:gd name="T5" fmla="*/ 22 h 128"/>
                  <a:gd name="T6" fmla="*/ 167 w 184"/>
                  <a:gd name="T7" fmla="*/ 16 h 128"/>
                  <a:gd name="T8" fmla="*/ 157 w 184"/>
                  <a:gd name="T9" fmla="*/ 11 h 128"/>
                  <a:gd name="T10" fmla="*/ 147 w 184"/>
                  <a:gd name="T11" fmla="*/ 7 h 128"/>
                  <a:gd name="T12" fmla="*/ 125 w 184"/>
                  <a:gd name="T13" fmla="*/ 1 h 128"/>
                  <a:gd name="T14" fmla="*/ 105 w 184"/>
                  <a:gd name="T15" fmla="*/ 0 h 128"/>
                  <a:gd name="T16" fmla="*/ 85 w 184"/>
                  <a:gd name="T17" fmla="*/ 2 h 128"/>
                  <a:gd name="T18" fmla="*/ 65 w 184"/>
                  <a:gd name="T19" fmla="*/ 9 h 128"/>
                  <a:gd name="T20" fmla="*/ 53 w 184"/>
                  <a:gd name="T21" fmla="*/ 12 h 128"/>
                  <a:gd name="T22" fmla="*/ 45 w 184"/>
                  <a:gd name="T23" fmla="*/ 17 h 128"/>
                  <a:gd name="T24" fmla="*/ 29 w 184"/>
                  <a:gd name="T25" fmla="*/ 30 h 128"/>
                  <a:gd name="T26" fmla="*/ 16 w 184"/>
                  <a:gd name="T27" fmla="*/ 44 h 128"/>
                  <a:gd name="T28" fmla="*/ 11 w 184"/>
                  <a:gd name="T29" fmla="*/ 52 h 128"/>
                  <a:gd name="T30" fmla="*/ 7 w 184"/>
                  <a:gd name="T31" fmla="*/ 62 h 128"/>
                  <a:gd name="T32" fmla="*/ 2 w 184"/>
                  <a:gd name="T33" fmla="*/ 76 h 128"/>
                  <a:gd name="T34" fmla="*/ 0 w 184"/>
                  <a:gd name="T35" fmla="*/ 83 h 128"/>
                  <a:gd name="T36" fmla="*/ 0 w 184"/>
                  <a:gd name="T37" fmla="*/ 90 h 128"/>
                  <a:gd name="T38" fmla="*/ 0 w 184"/>
                  <a:gd name="T39" fmla="*/ 104 h 128"/>
                  <a:gd name="T40" fmla="*/ 3 w 184"/>
                  <a:gd name="T41" fmla="*/ 120 h 128"/>
                  <a:gd name="T42" fmla="*/ 18 w 184"/>
                  <a:gd name="T43" fmla="*/ 128 h 128"/>
                  <a:gd name="T44" fmla="*/ 12 w 184"/>
                  <a:gd name="T45" fmla="*/ 112 h 128"/>
                  <a:gd name="T46" fmla="*/ 11 w 184"/>
                  <a:gd name="T47" fmla="*/ 97 h 128"/>
                  <a:gd name="T48" fmla="*/ 13 w 184"/>
                  <a:gd name="T49" fmla="*/ 81 h 128"/>
                  <a:gd name="T50" fmla="*/ 20 w 184"/>
                  <a:gd name="T51" fmla="*/ 66 h 128"/>
                  <a:gd name="T52" fmla="*/ 28 w 184"/>
                  <a:gd name="T53" fmla="*/ 49 h 128"/>
                  <a:gd name="T54" fmla="*/ 39 w 184"/>
                  <a:gd name="T55" fmla="*/ 37 h 128"/>
                  <a:gd name="T56" fmla="*/ 52 w 184"/>
                  <a:gd name="T57" fmla="*/ 26 h 128"/>
                  <a:gd name="T58" fmla="*/ 69 w 184"/>
                  <a:gd name="T59" fmla="*/ 19 h 128"/>
                  <a:gd name="T60" fmla="*/ 87 w 184"/>
                  <a:gd name="T61" fmla="*/ 12 h 128"/>
                  <a:gd name="T62" fmla="*/ 105 w 184"/>
                  <a:gd name="T63" fmla="*/ 10 h 128"/>
                  <a:gd name="T64" fmla="*/ 123 w 184"/>
                  <a:gd name="T65" fmla="*/ 11 h 128"/>
                  <a:gd name="T66" fmla="*/ 141 w 184"/>
                  <a:gd name="T67" fmla="*/ 16 h 128"/>
                  <a:gd name="T68" fmla="*/ 152 w 184"/>
                  <a:gd name="T69" fmla="*/ 21 h 128"/>
                  <a:gd name="T70" fmla="*/ 163 w 184"/>
                  <a:gd name="T71" fmla="*/ 28 h 128"/>
                  <a:gd name="T72" fmla="*/ 172 w 184"/>
                  <a:gd name="T73" fmla="*/ 34 h 128"/>
                  <a:gd name="T74" fmla="*/ 181 w 184"/>
                  <a:gd name="T75" fmla="*/ 43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28"/>
                  <a:gd name="T116" fmla="*/ 184 w 18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28">
                    <a:moveTo>
                      <a:pt x="181" y="43"/>
                    </a:moveTo>
                    <a:lnTo>
                      <a:pt x="184" y="30"/>
                    </a:lnTo>
                    <a:lnTo>
                      <a:pt x="175" y="22"/>
                    </a:lnTo>
                    <a:lnTo>
                      <a:pt x="167" y="16"/>
                    </a:lnTo>
                    <a:lnTo>
                      <a:pt x="157" y="11"/>
                    </a:lnTo>
                    <a:lnTo>
                      <a:pt x="147" y="7"/>
                    </a:lnTo>
                    <a:lnTo>
                      <a:pt x="125" y="1"/>
                    </a:lnTo>
                    <a:lnTo>
                      <a:pt x="105" y="0"/>
                    </a:lnTo>
                    <a:lnTo>
                      <a:pt x="85" y="2"/>
                    </a:lnTo>
                    <a:lnTo>
                      <a:pt x="65" y="9"/>
                    </a:lnTo>
                    <a:lnTo>
                      <a:pt x="53" y="12"/>
                    </a:lnTo>
                    <a:lnTo>
                      <a:pt x="45" y="17"/>
                    </a:lnTo>
                    <a:lnTo>
                      <a:pt x="29" y="30"/>
                    </a:lnTo>
                    <a:lnTo>
                      <a:pt x="16" y="44"/>
                    </a:lnTo>
                    <a:lnTo>
                      <a:pt x="11" y="52"/>
                    </a:lnTo>
                    <a:lnTo>
                      <a:pt x="7" y="62"/>
                    </a:lnTo>
                    <a:lnTo>
                      <a:pt x="2" y="76"/>
                    </a:lnTo>
                    <a:lnTo>
                      <a:pt x="0" y="83"/>
                    </a:lnTo>
                    <a:lnTo>
                      <a:pt x="0" y="90"/>
                    </a:lnTo>
                    <a:lnTo>
                      <a:pt x="0" y="104"/>
                    </a:lnTo>
                    <a:lnTo>
                      <a:pt x="3" y="120"/>
                    </a:lnTo>
                    <a:lnTo>
                      <a:pt x="18" y="128"/>
                    </a:lnTo>
                    <a:lnTo>
                      <a:pt x="12" y="112"/>
                    </a:lnTo>
                    <a:lnTo>
                      <a:pt x="11" y="97"/>
                    </a:lnTo>
                    <a:lnTo>
                      <a:pt x="13" y="81"/>
                    </a:lnTo>
                    <a:lnTo>
                      <a:pt x="20" y="66"/>
                    </a:lnTo>
                    <a:lnTo>
                      <a:pt x="28" y="49"/>
                    </a:lnTo>
                    <a:lnTo>
                      <a:pt x="39" y="37"/>
                    </a:lnTo>
                    <a:lnTo>
                      <a:pt x="52" y="26"/>
                    </a:lnTo>
                    <a:lnTo>
                      <a:pt x="69" y="19"/>
                    </a:lnTo>
                    <a:lnTo>
                      <a:pt x="87" y="12"/>
                    </a:lnTo>
                    <a:lnTo>
                      <a:pt x="105" y="10"/>
                    </a:lnTo>
                    <a:lnTo>
                      <a:pt x="123" y="11"/>
                    </a:lnTo>
                    <a:lnTo>
                      <a:pt x="141" y="16"/>
                    </a:lnTo>
                    <a:lnTo>
                      <a:pt x="152" y="21"/>
                    </a:lnTo>
                    <a:lnTo>
                      <a:pt x="163" y="28"/>
                    </a:lnTo>
                    <a:lnTo>
                      <a:pt x="172" y="34"/>
                    </a:lnTo>
                    <a:lnTo>
                      <a:pt x="181" y="43"/>
                    </a:lnTo>
                    <a:close/>
                  </a:path>
                </a:pathLst>
              </a:custGeom>
              <a:solidFill>
                <a:srgbClr val="D5D5D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0" name="Freeform 102"/>
              <p:cNvSpPr>
                <a:spLocks/>
              </p:cNvSpPr>
              <p:nvPr/>
            </p:nvSpPr>
            <p:spPr bwMode="auto">
              <a:xfrm>
                <a:off x="1416" y="600"/>
                <a:ext cx="34" cy="26"/>
              </a:xfrm>
              <a:custGeom>
                <a:avLst/>
                <a:gdLst>
                  <a:gd name="T0" fmla="*/ 170 w 170"/>
                  <a:gd name="T1" fmla="*/ 36 h 130"/>
                  <a:gd name="T2" fmla="*/ 170 w 170"/>
                  <a:gd name="T3" fmla="*/ 33 h 130"/>
                  <a:gd name="T4" fmla="*/ 161 w 170"/>
                  <a:gd name="T5" fmla="*/ 24 h 130"/>
                  <a:gd name="T6" fmla="*/ 152 w 170"/>
                  <a:gd name="T7" fmla="*/ 18 h 130"/>
                  <a:gd name="T8" fmla="*/ 141 w 170"/>
                  <a:gd name="T9" fmla="*/ 11 h 130"/>
                  <a:gd name="T10" fmla="*/ 130 w 170"/>
                  <a:gd name="T11" fmla="*/ 6 h 130"/>
                  <a:gd name="T12" fmla="*/ 112 w 170"/>
                  <a:gd name="T13" fmla="*/ 1 h 130"/>
                  <a:gd name="T14" fmla="*/ 94 w 170"/>
                  <a:gd name="T15" fmla="*/ 0 h 130"/>
                  <a:gd name="T16" fmla="*/ 76 w 170"/>
                  <a:gd name="T17" fmla="*/ 2 h 130"/>
                  <a:gd name="T18" fmla="*/ 58 w 170"/>
                  <a:gd name="T19" fmla="*/ 9 h 130"/>
                  <a:gd name="T20" fmla="*/ 41 w 170"/>
                  <a:gd name="T21" fmla="*/ 16 h 130"/>
                  <a:gd name="T22" fmla="*/ 28 w 170"/>
                  <a:gd name="T23" fmla="*/ 27 h 130"/>
                  <a:gd name="T24" fmla="*/ 17 w 170"/>
                  <a:gd name="T25" fmla="*/ 39 h 130"/>
                  <a:gd name="T26" fmla="*/ 9 w 170"/>
                  <a:gd name="T27" fmla="*/ 56 h 130"/>
                  <a:gd name="T28" fmla="*/ 2 w 170"/>
                  <a:gd name="T29" fmla="*/ 71 h 130"/>
                  <a:gd name="T30" fmla="*/ 0 w 170"/>
                  <a:gd name="T31" fmla="*/ 87 h 130"/>
                  <a:gd name="T32" fmla="*/ 1 w 170"/>
                  <a:gd name="T33" fmla="*/ 102 h 130"/>
                  <a:gd name="T34" fmla="*/ 7 w 170"/>
                  <a:gd name="T35" fmla="*/ 118 h 130"/>
                  <a:gd name="T36" fmla="*/ 18 w 170"/>
                  <a:gd name="T37" fmla="*/ 122 h 130"/>
                  <a:gd name="T38" fmla="*/ 20 w 170"/>
                  <a:gd name="T39" fmla="*/ 122 h 130"/>
                  <a:gd name="T40" fmla="*/ 21 w 170"/>
                  <a:gd name="T41" fmla="*/ 122 h 130"/>
                  <a:gd name="T42" fmla="*/ 23 w 170"/>
                  <a:gd name="T43" fmla="*/ 123 h 130"/>
                  <a:gd name="T44" fmla="*/ 30 w 170"/>
                  <a:gd name="T45" fmla="*/ 125 h 130"/>
                  <a:gd name="T46" fmla="*/ 55 w 170"/>
                  <a:gd name="T47" fmla="*/ 130 h 130"/>
                  <a:gd name="T48" fmla="*/ 77 w 170"/>
                  <a:gd name="T49" fmla="*/ 128 h 130"/>
                  <a:gd name="T50" fmla="*/ 102 w 170"/>
                  <a:gd name="T51" fmla="*/ 123 h 130"/>
                  <a:gd name="T52" fmla="*/ 113 w 170"/>
                  <a:gd name="T53" fmla="*/ 116 h 130"/>
                  <a:gd name="T54" fmla="*/ 124 w 170"/>
                  <a:gd name="T55" fmla="*/ 109 h 130"/>
                  <a:gd name="T56" fmla="*/ 135 w 170"/>
                  <a:gd name="T57" fmla="*/ 100 h 130"/>
                  <a:gd name="T58" fmla="*/ 139 w 170"/>
                  <a:gd name="T59" fmla="*/ 94 h 130"/>
                  <a:gd name="T60" fmla="*/ 145 w 170"/>
                  <a:gd name="T61" fmla="*/ 89 h 130"/>
                  <a:gd name="T62" fmla="*/ 148 w 170"/>
                  <a:gd name="T63" fmla="*/ 83 h 130"/>
                  <a:gd name="T64" fmla="*/ 152 w 170"/>
                  <a:gd name="T65" fmla="*/ 77 h 130"/>
                  <a:gd name="T66" fmla="*/ 159 w 170"/>
                  <a:gd name="T67" fmla="*/ 65 h 130"/>
                  <a:gd name="T68" fmla="*/ 161 w 170"/>
                  <a:gd name="T69" fmla="*/ 57 h 130"/>
                  <a:gd name="T70" fmla="*/ 165 w 170"/>
                  <a:gd name="T71" fmla="*/ 50 h 130"/>
                  <a:gd name="T72" fmla="*/ 167 w 170"/>
                  <a:gd name="T73" fmla="*/ 42 h 130"/>
                  <a:gd name="T74" fmla="*/ 170 w 170"/>
                  <a:gd name="T75" fmla="*/ 36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0"/>
                  <a:gd name="T115" fmla="*/ 0 h 130"/>
                  <a:gd name="T116" fmla="*/ 170 w 170"/>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0" h="130">
                    <a:moveTo>
                      <a:pt x="170" y="36"/>
                    </a:moveTo>
                    <a:lnTo>
                      <a:pt x="170" y="33"/>
                    </a:lnTo>
                    <a:lnTo>
                      <a:pt x="161" y="24"/>
                    </a:lnTo>
                    <a:lnTo>
                      <a:pt x="152" y="18"/>
                    </a:lnTo>
                    <a:lnTo>
                      <a:pt x="141" y="11"/>
                    </a:lnTo>
                    <a:lnTo>
                      <a:pt x="130" y="6"/>
                    </a:lnTo>
                    <a:lnTo>
                      <a:pt x="112" y="1"/>
                    </a:lnTo>
                    <a:lnTo>
                      <a:pt x="94" y="0"/>
                    </a:lnTo>
                    <a:lnTo>
                      <a:pt x="76" y="2"/>
                    </a:lnTo>
                    <a:lnTo>
                      <a:pt x="58" y="9"/>
                    </a:lnTo>
                    <a:lnTo>
                      <a:pt x="41" y="16"/>
                    </a:lnTo>
                    <a:lnTo>
                      <a:pt x="28" y="27"/>
                    </a:lnTo>
                    <a:lnTo>
                      <a:pt x="17" y="39"/>
                    </a:lnTo>
                    <a:lnTo>
                      <a:pt x="9" y="56"/>
                    </a:lnTo>
                    <a:lnTo>
                      <a:pt x="2" y="71"/>
                    </a:lnTo>
                    <a:lnTo>
                      <a:pt x="0" y="87"/>
                    </a:lnTo>
                    <a:lnTo>
                      <a:pt x="1" y="102"/>
                    </a:lnTo>
                    <a:lnTo>
                      <a:pt x="7" y="118"/>
                    </a:lnTo>
                    <a:lnTo>
                      <a:pt x="18" y="122"/>
                    </a:lnTo>
                    <a:lnTo>
                      <a:pt x="20" y="122"/>
                    </a:lnTo>
                    <a:lnTo>
                      <a:pt x="21" y="122"/>
                    </a:lnTo>
                    <a:lnTo>
                      <a:pt x="23" y="123"/>
                    </a:lnTo>
                    <a:lnTo>
                      <a:pt x="30" y="125"/>
                    </a:lnTo>
                    <a:lnTo>
                      <a:pt x="55" y="130"/>
                    </a:lnTo>
                    <a:lnTo>
                      <a:pt x="77" y="128"/>
                    </a:lnTo>
                    <a:lnTo>
                      <a:pt x="102" y="123"/>
                    </a:lnTo>
                    <a:lnTo>
                      <a:pt x="113" y="116"/>
                    </a:lnTo>
                    <a:lnTo>
                      <a:pt x="124" y="109"/>
                    </a:lnTo>
                    <a:lnTo>
                      <a:pt x="135" y="100"/>
                    </a:lnTo>
                    <a:lnTo>
                      <a:pt x="139" y="94"/>
                    </a:lnTo>
                    <a:lnTo>
                      <a:pt x="145" y="89"/>
                    </a:lnTo>
                    <a:lnTo>
                      <a:pt x="148" y="83"/>
                    </a:lnTo>
                    <a:lnTo>
                      <a:pt x="152" y="77"/>
                    </a:lnTo>
                    <a:lnTo>
                      <a:pt x="159" y="65"/>
                    </a:lnTo>
                    <a:lnTo>
                      <a:pt x="161" y="57"/>
                    </a:lnTo>
                    <a:lnTo>
                      <a:pt x="165" y="50"/>
                    </a:lnTo>
                    <a:lnTo>
                      <a:pt x="167" y="42"/>
                    </a:lnTo>
                    <a:lnTo>
                      <a:pt x="170" y="36"/>
                    </a:lnTo>
                    <a:close/>
                  </a:path>
                </a:pathLst>
              </a:custGeom>
              <a:solidFill>
                <a:srgbClr val="DCDC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1" name="Freeform 103"/>
              <p:cNvSpPr>
                <a:spLocks/>
              </p:cNvSpPr>
              <p:nvPr/>
            </p:nvSpPr>
            <p:spPr bwMode="auto">
              <a:xfrm>
                <a:off x="1411" y="596"/>
                <a:ext cx="40" cy="26"/>
              </a:xfrm>
              <a:custGeom>
                <a:avLst/>
                <a:gdLst>
                  <a:gd name="T0" fmla="*/ 160 w 198"/>
                  <a:gd name="T1" fmla="*/ 19 h 132"/>
                  <a:gd name="T2" fmla="*/ 170 w 198"/>
                  <a:gd name="T3" fmla="*/ 23 h 132"/>
                  <a:gd name="T4" fmla="*/ 180 w 198"/>
                  <a:gd name="T5" fmla="*/ 28 h 132"/>
                  <a:gd name="T6" fmla="*/ 188 w 198"/>
                  <a:gd name="T7" fmla="*/ 34 h 132"/>
                  <a:gd name="T8" fmla="*/ 197 w 198"/>
                  <a:gd name="T9" fmla="*/ 42 h 132"/>
                  <a:gd name="T10" fmla="*/ 197 w 198"/>
                  <a:gd name="T11" fmla="*/ 34 h 132"/>
                  <a:gd name="T12" fmla="*/ 198 w 198"/>
                  <a:gd name="T13" fmla="*/ 28 h 132"/>
                  <a:gd name="T14" fmla="*/ 181 w 198"/>
                  <a:gd name="T15" fmla="*/ 16 h 132"/>
                  <a:gd name="T16" fmla="*/ 163 w 198"/>
                  <a:gd name="T17" fmla="*/ 8 h 132"/>
                  <a:gd name="T18" fmla="*/ 141 w 198"/>
                  <a:gd name="T19" fmla="*/ 1 h 132"/>
                  <a:gd name="T20" fmla="*/ 118 w 198"/>
                  <a:gd name="T21" fmla="*/ 0 h 132"/>
                  <a:gd name="T22" fmla="*/ 96 w 198"/>
                  <a:gd name="T23" fmla="*/ 3 h 132"/>
                  <a:gd name="T24" fmla="*/ 74 w 198"/>
                  <a:gd name="T25" fmla="*/ 10 h 132"/>
                  <a:gd name="T26" fmla="*/ 53 w 198"/>
                  <a:gd name="T27" fmla="*/ 21 h 132"/>
                  <a:gd name="T28" fmla="*/ 43 w 198"/>
                  <a:gd name="T29" fmla="*/ 26 h 132"/>
                  <a:gd name="T30" fmla="*/ 35 w 198"/>
                  <a:gd name="T31" fmla="*/ 34 h 132"/>
                  <a:gd name="T32" fmla="*/ 20 w 198"/>
                  <a:gd name="T33" fmla="*/ 51 h 132"/>
                  <a:gd name="T34" fmla="*/ 9 w 198"/>
                  <a:gd name="T35" fmla="*/ 70 h 132"/>
                  <a:gd name="T36" fmla="*/ 1 w 198"/>
                  <a:gd name="T37" fmla="*/ 97 h 132"/>
                  <a:gd name="T38" fmla="*/ 0 w 198"/>
                  <a:gd name="T39" fmla="*/ 110 h 132"/>
                  <a:gd name="T40" fmla="*/ 1 w 198"/>
                  <a:gd name="T41" fmla="*/ 125 h 132"/>
                  <a:gd name="T42" fmla="*/ 10 w 198"/>
                  <a:gd name="T43" fmla="*/ 129 h 132"/>
                  <a:gd name="T44" fmla="*/ 16 w 198"/>
                  <a:gd name="T45" fmla="*/ 132 h 132"/>
                  <a:gd name="T46" fmla="*/ 13 w 198"/>
                  <a:gd name="T47" fmla="*/ 116 h 132"/>
                  <a:gd name="T48" fmla="*/ 13 w 198"/>
                  <a:gd name="T49" fmla="*/ 102 h 132"/>
                  <a:gd name="T50" fmla="*/ 13 w 198"/>
                  <a:gd name="T51" fmla="*/ 95 h 132"/>
                  <a:gd name="T52" fmla="*/ 15 w 198"/>
                  <a:gd name="T53" fmla="*/ 88 h 132"/>
                  <a:gd name="T54" fmla="*/ 20 w 198"/>
                  <a:gd name="T55" fmla="*/ 74 h 132"/>
                  <a:gd name="T56" fmla="*/ 24 w 198"/>
                  <a:gd name="T57" fmla="*/ 64 h 132"/>
                  <a:gd name="T58" fmla="*/ 29 w 198"/>
                  <a:gd name="T59" fmla="*/ 56 h 132"/>
                  <a:gd name="T60" fmla="*/ 42 w 198"/>
                  <a:gd name="T61" fmla="*/ 42 h 132"/>
                  <a:gd name="T62" fmla="*/ 58 w 198"/>
                  <a:gd name="T63" fmla="*/ 29 h 132"/>
                  <a:gd name="T64" fmla="*/ 66 w 198"/>
                  <a:gd name="T65" fmla="*/ 24 h 132"/>
                  <a:gd name="T66" fmla="*/ 78 w 198"/>
                  <a:gd name="T67" fmla="*/ 21 h 132"/>
                  <a:gd name="T68" fmla="*/ 98 w 198"/>
                  <a:gd name="T69" fmla="*/ 14 h 132"/>
                  <a:gd name="T70" fmla="*/ 118 w 198"/>
                  <a:gd name="T71" fmla="*/ 12 h 132"/>
                  <a:gd name="T72" fmla="*/ 138 w 198"/>
                  <a:gd name="T73" fmla="*/ 13 h 132"/>
                  <a:gd name="T74" fmla="*/ 160 w 198"/>
                  <a:gd name="T75" fmla="*/ 19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132"/>
                  <a:gd name="T116" fmla="*/ 198 w 198"/>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132">
                    <a:moveTo>
                      <a:pt x="160" y="19"/>
                    </a:moveTo>
                    <a:lnTo>
                      <a:pt x="170" y="23"/>
                    </a:lnTo>
                    <a:lnTo>
                      <a:pt x="180" y="28"/>
                    </a:lnTo>
                    <a:lnTo>
                      <a:pt x="188" y="34"/>
                    </a:lnTo>
                    <a:lnTo>
                      <a:pt x="197" y="42"/>
                    </a:lnTo>
                    <a:lnTo>
                      <a:pt x="197" y="34"/>
                    </a:lnTo>
                    <a:lnTo>
                      <a:pt x="198" y="28"/>
                    </a:lnTo>
                    <a:lnTo>
                      <a:pt x="181" y="16"/>
                    </a:lnTo>
                    <a:lnTo>
                      <a:pt x="163" y="8"/>
                    </a:lnTo>
                    <a:lnTo>
                      <a:pt x="141" y="1"/>
                    </a:lnTo>
                    <a:lnTo>
                      <a:pt x="118" y="0"/>
                    </a:lnTo>
                    <a:lnTo>
                      <a:pt x="96" y="3"/>
                    </a:lnTo>
                    <a:lnTo>
                      <a:pt x="74" y="10"/>
                    </a:lnTo>
                    <a:lnTo>
                      <a:pt x="53" y="21"/>
                    </a:lnTo>
                    <a:lnTo>
                      <a:pt x="43" y="26"/>
                    </a:lnTo>
                    <a:lnTo>
                      <a:pt x="35" y="34"/>
                    </a:lnTo>
                    <a:lnTo>
                      <a:pt x="20" y="51"/>
                    </a:lnTo>
                    <a:lnTo>
                      <a:pt x="9" y="70"/>
                    </a:lnTo>
                    <a:lnTo>
                      <a:pt x="1" y="97"/>
                    </a:lnTo>
                    <a:lnTo>
                      <a:pt x="0" y="110"/>
                    </a:lnTo>
                    <a:lnTo>
                      <a:pt x="1" y="125"/>
                    </a:lnTo>
                    <a:lnTo>
                      <a:pt x="10" y="129"/>
                    </a:lnTo>
                    <a:lnTo>
                      <a:pt x="16" y="132"/>
                    </a:lnTo>
                    <a:lnTo>
                      <a:pt x="13" y="116"/>
                    </a:lnTo>
                    <a:lnTo>
                      <a:pt x="13" y="102"/>
                    </a:lnTo>
                    <a:lnTo>
                      <a:pt x="13" y="95"/>
                    </a:lnTo>
                    <a:lnTo>
                      <a:pt x="15" y="88"/>
                    </a:lnTo>
                    <a:lnTo>
                      <a:pt x="20" y="74"/>
                    </a:lnTo>
                    <a:lnTo>
                      <a:pt x="24" y="64"/>
                    </a:lnTo>
                    <a:lnTo>
                      <a:pt x="29" y="56"/>
                    </a:lnTo>
                    <a:lnTo>
                      <a:pt x="42" y="42"/>
                    </a:lnTo>
                    <a:lnTo>
                      <a:pt x="58" y="29"/>
                    </a:lnTo>
                    <a:lnTo>
                      <a:pt x="66" y="24"/>
                    </a:lnTo>
                    <a:lnTo>
                      <a:pt x="78" y="21"/>
                    </a:lnTo>
                    <a:lnTo>
                      <a:pt x="98" y="14"/>
                    </a:lnTo>
                    <a:lnTo>
                      <a:pt x="118" y="12"/>
                    </a:lnTo>
                    <a:lnTo>
                      <a:pt x="138" y="13"/>
                    </a:lnTo>
                    <a:lnTo>
                      <a:pt x="160" y="19"/>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2" name="Freeform 104"/>
              <p:cNvSpPr>
                <a:spLocks/>
              </p:cNvSpPr>
              <p:nvPr/>
            </p:nvSpPr>
            <p:spPr bwMode="auto">
              <a:xfrm>
                <a:off x="1387" y="560"/>
                <a:ext cx="44" cy="20"/>
              </a:xfrm>
              <a:custGeom>
                <a:avLst/>
                <a:gdLst>
                  <a:gd name="T0" fmla="*/ 117 w 216"/>
                  <a:gd name="T1" fmla="*/ 23 h 102"/>
                  <a:gd name="T2" fmla="*/ 166 w 216"/>
                  <a:gd name="T3" fmla="*/ 6 h 102"/>
                  <a:gd name="T4" fmla="*/ 191 w 216"/>
                  <a:gd name="T5" fmla="*/ 1 h 102"/>
                  <a:gd name="T6" fmla="*/ 216 w 216"/>
                  <a:gd name="T7" fmla="*/ 0 h 102"/>
                  <a:gd name="T8" fmla="*/ 186 w 216"/>
                  <a:gd name="T9" fmla="*/ 1 h 102"/>
                  <a:gd name="T10" fmla="*/ 160 w 216"/>
                  <a:gd name="T11" fmla="*/ 4 h 102"/>
                  <a:gd name="T12" fmla="*/ 133 w 216"/>
                  <a:gd name="T13" fmla="*/ 11 h 102"/>
                  <a:gd name="T14" fmla="*/ 107 w 216"/>
                  <a:gd name="T15" fmla="*/ 21 h 102"/>
                  <a:gd name="T16" fmla="*/ 76 w 216"/>
                  <a:gd name="T17" fmla="*/ 34 h 102"/>
                  <a:gd name="T18" fmla="*/ 48 w 216"/>
                  <a:gd name="T19" fmla="*/ 54 h 102"/>
                  <a:gd name="T20" fmla="*/ 23 w 216"/>
                  <a:gd name="T21" fmla="*/ 75 h 102"/>
                  <a:gd name="T22" fmla="*/ 0 w 216"/>
                  <a:gd name="T23" fmla="*/ 102 h 102"/>
                  <a:gd name="T24" fmla="*/ 24 w 216"/>
                  <a:gd name="T25" fmla="*/ 77 h 102"/>
                  <a:gd name="T26" fmla="*/ 52 w 216"/>
                  <a:gd name="T27" fmla="*/ 56 h 102"/>
                  <a:gd name="T28" fmla="*/ 82 w 216"/>
                  <a:gd name="T29" fmla="*/ 38 h 102"/>
                  <a:gd name="T30" fmla="*/ 117 w 216"/>
                  <a:gd name="T31" fmla="*/ 23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102"/>
                  <a:gd name="T50" fmla="*/ 216 w 216"/>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102">
                    <a:moveTo>
                      <a:pt x="117" y="23"/>
                    </a:moveTo>
                    <a:lnTo>
                      <a:pt x="166" y="6"/>
                    </a:lnTo>
                    <a:lnTo>
                      <a:pt x="191" y="1"/>
                    </a:lnTo>
                    <a:lnTo>
                      <a:pt x="216" y="0"/>
                    </a:lnTo>
                    <a:lnTo>
                      <a:pt x="186" y="1"/>
                    </a:lnTo>
                    <a:lnTo>
                      <a:pt x="160" y="4"/>
                    </a:lnTo>
                    <a:lnTo>
                      <a:pt x="133" y="11"/>
                    </a:lnTo>
                    <a:lnTo>
                      <a:pt x="107" y="21"/>
                    </a:lnTo>
                    <a:lnTo>
                      <a:pt x="76" y="34"/>
                    </a:lnTo>
                    <a:lnTo>
                      <a:pt x="48" y="54"/>
                    </a:lnTo>
                    <a:lnTo>
                      <a:pt x="23" y="75"/>
                    </a:lnTo>
                    <a:lnTo>
                      <a:pt x="0" y="102"/>
                    </a:lnTo>
                    <a:lnTo>
                      <a:pt x="24" y="77"/>
                    </a:lnTo>
                    <a:lnTo>
                      <a:pt x="52" y="56"/>
                    </a:lnTo>
                    <a:lnTo>
                      <a:pt x="82" y="38"/>
                    </a:lnTo>
                    <a:lnTo>
                      <a:pt x="117" y="23"/>
                    </a:lnTo>
                    <a:close/>
                  </a:path>
                </a:pathLst>
              </a:custGeom>
              <a:solidFill>
                <a:srgbClr val="2B2B2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3" name="Freeform 105"/>
              <p:cNvSpPr>
                <a:spLocks/>
              </p:cNvSpPr>
              <p:nvPr/>
            </p:nvSpPr>
            <p:spPr bwMode="auto">
              <a:xfrm>
                <a:off x="1376" y="582"/>
                <a:ext cx="106" cy="55"/>
              </a:xfrm>
              <a:custGeom>
                <a:avLst/>
                <a:gdLst>
                  <a:gd name="T0" fmla="*/ 514 w 528"/>
                  <a:gd name="T1" fmla="*/ 0 h 276"/>
                  <a:gd name="T2" fmla="*/ 494 w 528"/>
                  <a:gd name="T3" fmla="*/ 52 h 276"/>
                  <a:gd name="T4" fmla="*/ 484 w 528"/>
                  <a:gd name="T5" fmla="*/ 73 h 276"/>
                  <a:gd name="T6" fmla="*/ 476 w 528"/>
                  <a:gd name="T7" fmla="*/ 85 h 276"/>
                  <a:gd name="T8" fmla="*/ 460 w 528"/>
                  <a:gd name="T9" fmla="*/ 110 h 276"/>
                  <a:gd name="T10" fmla="*/ 452 w 528"/>
                  <a:gd name="T11" fmla="*/ 122 h 276"/>
                  <a:gd name="T12" fmla="*/ 411 w 528"/>
                  <a:gd name="T13" fmla="*/ 165 h 276"/>
                  <a:gd name="T14" fmla="*/ 387 w 528"/>
                  <a:gd name="T15" fmla="*/ 184 h 276"/>
                  <a:gd name="T16" fmla="*/ 357 w 528"/>
                  <a:gd name="T17" fmla="*/ 203 h 276"/>
                  <a:gd name="T18" fmla="*/ 347 w 528"/>
                  <a:gd name="T19" fmla="*/ 210 h 276"/>
                  <a:gd name="T20" fmla="*/ 303 w 528"/>
                  <a:gd name="T21" fmla="*/ 231 h 276"/>
                  <a:gd name="T22" fmla="*/ 245 w 528"/>
                  <a:gd name="T23" fmla="*/ 250 h 276"/>
                  <a:gd name="T24" fmla="*/ 186 w 528"/>
                  <a:gd name="T25" fmla="*/ 259 h 276"/>
                  <a:gd name="T26" fmla="*/ 128 w 528"/>
                  <a:gd name="T27" fmla="*/ 257 h 276"/>
                  <a:gd name="T28" fmla="*/ 71 w 528"/>
                  <a:gd name="T29" fmla="*/ 246 h 276"/>
                  <a:gd name="T30" fmla="*/ 21 w 528"/>
                  <a:gd name="T31" fmla="*/ 223 h 276"/>
                  <a:gd name="T32" fmla="*/ 0 w 528"/>
                  <a:gd name="T33" fmla="*/ 222 h 276"/>
                  <a:gd name="T34" fmla="*/ 22 w 528"/>
                  <a:gd name="T35" fmla="*/ 244 h 276"/>
                  <a:gd name="T36" fmla="*/ 66 w 528"/>
                  <a:gd name="T37" fmla="*/ 261 h 276"/>
                  <a:gd name="T38" fmla="*/ 106 w 528"/>
                  <a:gd name="T39" fmla="*/ 270 h 276"/>
                  <a:gd name="T40" fmla="*/ 153 w 528"/>
                  <a:gd name="T41" fmla="*/ 276 h 276"/>
                  <a:gd name="T42" fmla="*/ 216 w 528"/>
                  <a:gd name="T43" fmla="*/ 272 h 276"/>
                  <a:gd name="T44" fmla="*/ 223 w 528"/>
                  <a:gd name="T45" fmla="*/ 269 h 276"/>
                  <a:gd name="T46" fmla="*/ 230 w 528"/>
                  <a:gd name="T47" fmla="*/ 269 h 276"/>
                  <a:gd name="T48" fmla="*/ 277 w 528"/>
                  <a:gd name="T49" fmla="*/ 258 h 276"/>
                  <a:gd name="T50" fmla="*/ 340 w 528"/>
                  <a:gd name="T51" fmla="*/ 232 h 276"/>
                  <a:gd name="T52" fmla="*/ 360 w 528"/>
                  <a:gd name="T53" fmla="*/ 219 h 276"/>
                  <a:gd name="T54" fmla="*/ 368 w 528"/>
                  <a:gd name="T55" fmla="*/ 215 h 276"/>
                  <a:gd name="T56" fmla="*/ 396 w 528"/>
                  <a:gd name="T57" fmla="*/ 196 h 276"/>
                  <a:gd name="T58" fmla="*/ 433 w 528"/>
                  <a:gd name="T59" fmla="*/ 165 h 276"/>
                  <a:gd name="T60" fmla="*/ 439 w 528"/>
                  <a:gd name="T61" fmla="*/ 159 h 276"/>
                  <a:gd name="T62" fmla="*/ 455 w 528"/>
                  <a:gd name="T63" fmla="*/ 142 h 276"/>
                  <a:gd name="T64" fmla="*/ 474 w 528"/>
                  <a:gd name="T65" fmla="*/ 118 h 276"/>
                  <a:gd name="T66" fmla="*/ 480 w 528"/>
                  <a:gd name="T67" fmla="*/ 107 h 276"/>
                  <a:gd name="T68" fmla="*/ 501 w 528"/>
                  <a:gd name="T69" fmla="*/ 78 h 276"/>
                  <a:gd name="T70" fmla="*/ 515 w 528"/>
                  <a:gd name="T71" fmla="*/ 50 h 276"/>
                  <a:gd name="T72" fmla="*/ 528 w 528"/>
                  <a:gd name="T73" fmla="*/ 18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8"/>
                  <a:gd name="T112" fmla="*/ 0 h 276"/>
                  <a:gd name="T113" fmla="*/ 528 w 528"/>
                  <a:gd name="T114" fmla="*/ 276 h 2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8" h="276">
                    <a:moveTo>
                      <a:pt x="528" y="18"/>
                    </a:moveTo>
                    <a:lnTo>
                      <a:pt x="514" y="0"/>
                    </a:lnTo>
                    <a:lnTo>
                      <a:pt x="498" y="47"/>
                    </a:lnTo>
                    <a:lnTo>
                      <a:pt x="494" y="52"/>
                    </a:lnTo>
                    <a:lnTo>
                      <a:pt x="491" y="59"/>
                    </a:lnTo>
                    <a:lnTo>
                      <a:pt x="484" y="73"/>
                    </a:lnTo>
                    <a:lnTo>
                      <a:pt x="479" y="78"/>
                    </a:lnTo>
                    <a:lnTo>
                      <a:pt x="476" y="85"/>
                    </a:lnTo>
                    <a:lnTo>
                      <a:pt x="469" y="98"/>
                    </a:lnTo>
                    <a:lnTo>
                      <a:pt x="460" y="110"/>
                    </a:lnTo>
                    <a:lnTo>
                      <a:pt x="456" y="115"/>
                    </a:lnTo>
                    <a:lnTo>
                      <a:pt x="452" y="122"/>
                    </a:lnTo>
                    <a:lnTo>
                      <a:pt x="433" y="145"/>
                    </a:lnTo>
                    <a:lnTo>
                      <a:pt x="411" y="165"/>
                    </a:lnTo>
                    <a:lnTo>
                      <a:pt x="399" y="174"/>
                    </a:lnTo>
                    <a:lnTo>
                      <a:pt x="387" y="184"/>
                    </a:lnTo>
                    <a:lnTo>
                      <a:pt x="361" y="202"/>
                    </a:lnTo>
                    <a:lnTo>
                      <a:pt x="357" y="203"/>
                    </a:lnTo>
                    <a:lnTo>
                      <a:pt x="354" y="205"/>
                    </a:lnTo>
                    <a:lnTo>
                      <a:pt x="347" y="210"/>
                    </a:lnTo>
                    <a:lnTo>
                      <a:pt x="333" y="219"/>
                    </a:lnTo>
                    <a:lnTo>
                      <a:pt x="303" y="231"/>
                    </a:lnTo>
                    <a:lnTo>
                      <a:pt x="274" y="242"/>
                    </a:lnTo>
                    <a:lnTo>
                      <a:pt x="245" y="250"/>
                    </a:lnTo>
                    <a:lnTo>
                      <a:pt x="216" y="257"/>
                    </a:lnTo>
                    <a:lnTo>
                      <a:pt x="186" y="259"/>
                    </a:lnTo>
                    <a:lnTo>
                      <a:pt x="157" y="260"/>
                    </a:lnTo>
                    <a:lnTo>
                      <a:pt x="128" y="257"/>
                    </a:lnTo>
                    <a:lnTo>
                      <a:pt x="99" y="253"/>
                    </a:lnTo>
                    <a:lnTo>
                      <a:pt x="71" y="246"/>
                    </a:lnTo>
                    <a:lnTo>
                      <a:pt x="45" y="235"/>
                    </a:lnTo>
                    <a:lnTo>
                      <a:pt x="21" y="223"/>
                    </a:lnTo>
                    <a:lnTo>
                      <a:pt x="0" y="211"/>
                    </a:lnTo>
                    <a:lnTo>
                      <a:pt x="0" y="222"/>
                    </a:lnTo>
                    <a:lnTo>
                      <a:pt x="3" y="234"/>
                    </a:lnTo>
                    <a:lnTo>
                      <a:pt x="22" y="244"/>
                    </a:lnTo>
                    <a:lnTo>
                      <a:pt x="44" y="253"/>
                    </a:lnTo>
                    <a:lnTo>
                      <a:pt x="66" y="261"/>
                    </a:lnTo>
                    <a:lnTo>
                      <a:pt x="91" y="268"/>
                    </a:lnTo>
                    <a:lnTo>
                      <a:pt x="106" y="270"/>
                    </a:lnTo>
                    <a:lnTo>
                      <a:pt x="121" y="272"/>
                    </a:lnTo>
                    <a:lnTo>
                      <a:pt x="153" y="276"/>
                    </a:lnTo>
                    <a:lnTo>
                      <a:pt x="184" y="275"/>
                    </a:lnTo>
                    <a:lnTo>
                      <a:pt x="216" y="272"/>
                    </a:lnTo>
                    <a:lnTo>
                      <a:pt x="222" y="270"/>
                    </a:lnTo>
                    <a:lnTo>
                      <a:pt x="223" y="269"/>
                    </a:lnTo>
                    <a:lnTo>
                      <a:pt x="226" y="269"/>
                    </a:lnTo>
                    <a:lnTo>
                      <a:pt x="230" y="269"/>
                    </a:lnTo>
                    <a:lnTo>
                      <a:pt x="246" y="266"/>
                    </a:lnTo>
                    <a:lnTo>
                      <a:pt x="277" y="258"/>
                    </a:lnTo>
                    <a:lnTo>
                      <a:pt x="309" y="246"/>
                    </a:lnTo>
                    <a:lnTo>
                      <a:pt x="340" y="232"/>
                    </a:lnTo>
                    <a:lnTo>
                      <a:pt x="354" y="223"/>
                    </a:lnTo>
                    <a:lnTo>
                      <a:pt x="360" y="219"/>
                    </a:lnTo>
                    <a:lnTo>
                      <a:pt x="364" y="216"/>
                    </a:lnTo>
                    <a:lnTo>
                      <a:pt x="368" y="215"/>
                    </a:lnTo>
                    <a:lnTo>
                      <a:pt x="382" y="205"/>
                    </a:lnTo>
                    <a:lnTo>
                      <a:pt x="396" y="196"/>
                    </a:lnTo>
                    <a:lnTo>
                      <a:pt x="422" y="176"/>
                    </a:lnTo>
                    <a:lnTo>
                      <a:pt x="433" y="165"/>
                    </a:lnTo>
                    <a:lnTo>
                      <a:pt x="436" y="161"/>
                    </a:lnTo>
                    <a:lnTo>
                      <a:pt x="439" y="159"/>
                    </a:lnTo>
                    <a:lnTo>
                      <a:pt x="446" y="155"/>
                    </a:lnTo>
                    <a:lnTo>
                      <a:pt x="455" y="142"/>
                    </a:lnTo>
                    <a:lnTo>
                      <a:pt x="465" y="131"/>
                    </a:lnTo>
                    <a:lnTo>
                      <a:pt x="474" y="118"/>
                    </a:lnTo>
                    <a:lnTo>
                      <a:pt x="478" y="111"/>
                    </a:lnTo>
                    <a:lnTo>
                      <a:pt x="480" y="107"/>
                    </a:lnTo>
                    <a:lnTo>
                      <a:pt x="484" y="105"/>
                    </a:lnTo>
                    <a:lnTo>
                      <a:pt x="501" y="78"/>
                    </a:lnTo>
                    <a:lnTo>
                      <a:pt x="507" y="64"/>
                    </a:lnTo>
                    <a:lnTo>
                      <a:pt x="515" y="50"/>
                    </a:lnTo>
                    <a:lnTo>
                      <a:pt x="522" y="33"/>
                    </a:lnTo>
                    <a:lnTo>
                      <a:pt x="528" y="18"/>
                    </a:lnTo>
                    <a:close/>
                  </a:path>
                </a:pathLst>
              </a:custGeom>
              <a:solidFill>
                <a:srgbClr val="63636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4" name="Freeform 106"/>
              <p:cNvSpPr>
                <a:spLocks/>
              </p:cNvSpPr>
              <p:nvPr/>
            </p:nvSpPr>
            <p:spPr bwMode="auto">
              <a:xfrm>
                <a:off x="1376" y="579"/>
                <a:ext cx="103" cy="55"/>
              </a:xfrm>
              <a:custGeom>
                <a:avLst/>
                <a:gdLst>
                  <a:gd name="T0" fmla="*/ 515 w 515"/>
                  <a:gd name="T1" fmla="*/ 15 h 275"/>
                  <a:gd name="T2" fmla="*/ 502 w 515"/>
                  <a:gd name="T3" fmla="*/ 0 h 275"/>
                  <a:gd name="T4" fmla="*/ 493 w 515"/>
                  <a:gd name="T5" fmla="*/ 29 h 275"/>
                  <a:gd name="T6" fmla="*/ 483 w 515"/>
                  <a:gd name="T7" fmla="*/ 58 h 275"/>
                  <a:gd name="T8" fmla="*/ 469 w 515"/>
                  <a:gd name="T9" fmla="*/ 83 h 275"/>
                  <a:gd name="T10" fmla="*/ 461 w 515"/>
                  <a:gd name="T11" fmla="*/ 94 h 275"/>
                  <a:gd name="T12" fmla="*/ 455 w 515"/>
                  <a:gd name="T13" fmla="*/ 107 h 275"/>
                  <a:gd name="T14" fmla="*/ 438 w 515"/>
                  <a:gd name="T15" fmla="*/ 129 h 275"/>
                  <a:gd name="T16" fmla="*/ 420 w 515"/>
                  <a:gd name="T17" fmla="*/ 151 h 275"/>
                  <a:gd name="T18" fmla="*/ 409 w 515"/>
                  <a:gd name="T19" fmla="*/ 160 h 275"/>
                  <a:gd name="T20" fmla="*/ 403 w 515"/>
                  <a:gd name="T21" fmla="*/ 164 h 275"/>
                  <a:gd name="T22" fmla="*/ 398 w 515"/>
                  <a:gd name="T23" fmla="*/ 170 h 275"/>
                  <a:gd name="T24" fmla="*/ 377 w 515"/>
                  <a:gd name="T25" fmla="*/ 188 h 275"/>
                  <a:gd name="T26" fmla="*/ 352 w 515"/>
                  <a:gd name="T27" fmla="*/ 204 h 275"/>
                  <a:gd name="T28" fmla="*/ 327 w 515"/>
                  <a:gd name="T29" fmla="*/ 220 h 275"/>
                  <a:gd name="T30" fmla="*/ 297 w 515"/>
                  <a:gd name="T31" fmla="*/ 232 h 275"/>
                  <a:gd name="T32" fmla="*/ 270 w 515"/>
                  <a:gd name="T33" fmla="*/ 243 h 275"/>
                  <a:gd name="T34" fmla="*/ 266 w 515"/>
                  <a:gd name="T35" fmla="*/ 243 h 275"/>
                  <a:gd name="T36" fmla="*/ 264 w 515"/>
                  <a:gd name="T37" fmla="*/ 243 h 275"/>
                  <a:gd name="T38" fmla="*/ 263 w 515"/>
                  <a:gd name="T39" fmla="*/ 244 h 275"/>
                  <a:gd name="T40" fmla="*/ 256 w 515"/>
                  <a:gd name="T41" fmla="*/ 246 h 275"/>
                  <a:gd name="T42" fmla="*/ 242 w 515"/>
                  <a:gd name="T43" fmla="*/ 250 h 275"/>
                  <a:gd name="T44" fmla="*/ 215 w 515"/>
                  <a:gd name="T45" fmla="*/ 256 h 275"/>
                  <a:gd name="T46" fmla="*/ 186 w 515"/>
                  <a:gd name="T47" fmla="*/ 258 h 275"/>
                  <a:gd name="T48" fmla="*/ 159 w 515"/>
                  <a:gd name="T49" fmla="*/ 259 h 275"/>
                  <a:gd name="T50" fmla="*/ 132 w 515"/>
                  <a:gd name="T51" fmla="*/ 256 h 275"/>
                  <a:gd name="T52" fmla="*/ 105 w 515"/>
                  <a:gd name="T53" fmla="*/ 253 h 275"/>
                  <a:gd name="T54" fmla="*/ 75 w 515"/>
                  <a:gd name="T55" fmla="*/ 243 h 275"/>
                  <a:gd name="T56" fmla="*/ 47 w 515"/>
                  <a:gd name="T57" fmla="*/ 232 h 275"/>
                  <a:gd name="T58" fmla="*/ 21 w 515"/>
                  <a:gd name="T59" fmla="*/ 218 h 275"/>
                  <a:gd name="T60" fmla="*/ 0 w 515"/>
                  <a:gd name="T61" fmla="*/ 203 h 275"/>
                  <a:gd name="T62" fmla="*/ 1 w 515"/>
                  <a:gd name="T63" fmla="*/ 226 h 275"/>
                  <a:gd name="T64" fmla="*/ 22 w 515"/>
                  <a:gd name="T65" fmla="*/ 238 h 275"/>
                  <a:gd name="T66" fmla="*/ 46 w 515"/>
                  <a:gd name="T67" fmla="*/ 250 h 275"/>
                  <a:gd name="T68" fmla="*/ 72 w 515"/>
                  <a:gd name="T69" fmla="*/ 261 h 275"/>
                  <a:gd name="T70" fmla="*/ 100 w 515"/>
                  <a:gd name="T71" fmla="*/ 268 h 275"/>
                  <a:gd name="T72" fmla="*/ 129 w 515"/>
                  <a:gd name="T73" fmla="*/ 272 h 275"/>
                  <a:gd name="T74" fmla="*/ 158 w 515"/>
                  <a:gd name="T75" fmla="*/ 275 h 275"/>
                  <a:gd name="T76" fmla="*/ 187 w 515"/>
                  <a:gd name="T77" fmla="*/ 274 h 275"/>
                  <a:gd name="T78" fmla="*/ 217 w 515"/>
                  <a:gd name="T79" fmla="*/ 272 h 275"/>
                  <a:gd name="T80" fmla="*/ 246 w 515"/>
                  <a:gd name="T81" fmla="*/ 265 h 275"/>
                  <a:gd name="T82" fmla="*/ 275 w 515"/>
                  <a:gd name="T83" fmla="*/ 257 h 275"/>
                  <a:gd name="T84" fmla="*/ 304 w 515"/>
                  <a:gd name="T85" fmla="*/ 246 h 275"/>
                  <a:gd name="T86" fmla="*/ 334 w 515"/>
                  <a:gd name="T87" fmla="*/ 234 h 275"/>
                  <a:gd name="T88" fmla="*/ 348 w 515"/>
                  <a:gd name="T89" fmla="*/ 225 h 275"/>
                  <a:gd name="T90" fmla="*/ 355 w 515"/>
                  <a:gd name="T91" fmla="*/ 220 h 275"/>
                  <a:gd name="T92" fmla="*/ 358 w 515"/>
                  <a:gd name="T93" fmla="*/ 218 h 275"/>
                  <a:gd name="T94" fmla="*/ 362 w 515"/>
                  <a:gd name="T95" fmla="*/ 217 h 275"/>
                  <a:gd name="T96" fmla="*/ 388 w 515"/>
                  <a:gd name="T97" fmla="*/ 199 h 275"/>
                  <a:gd name="T98" fmla="*/ 400 w 515"/>
                  <a:gd name="T99" fmla="*/ 189 h 275"/>
                  <a:gd name="T100" fmla="*/ 412 w 515"/>
                  <a:gd name="T101" fmla="*/ 180 h 275"/>
                  <a:gd name="T102" fmla="*/ 434 w 515"/>
                  <a:gd name="T103" fmla="*/ 160 h 275"/>
                  <a:gd name="T104" fmla="*/ 453 w 515"/>
                  <a:gd name="T105" fmla="*/ 137 h 275"/>
                  <a:gd name="T106" fmla="*/ 457 w 515"/>
                  <a:gd name="T107" fmla="*/ 130 h 275"/>
                  <a:gd name="T108" fmla="*/ 461 w 515"/>
                  <a:gd name="T109" fmla="*/ 125 h 275"/>
                  <a:gd name="T110" fmla="*/ 470 w 515"/>
                  <a:gd name="T111" fmla="*/ 113 h 275"/>
                  <a:gd name="T112" fmla="*/ 477 w 515"/>
                  <a:gd name="T113" fmla="*/ 100 h 275"/>
                  <a:gd name="T114" fmla="*/ 480 w 515"/>
                  <a:gd name="T115" fmla="*/ 93 h 275"/>
                  <a:gd name="T116" fmla="*/ 485 w 515"/>
                  <a:gd name="T117" fmla="*/ 88 h 275"/>
                  <a:gd name="T118" fmla="*/ 492 w 515"/>
                  <a:gd name="T119" fmla="*/ 74 h 275"/>
                  <a:gd name="T120" fmla="*/ 495 w 515"/>
                  <a:gd name="T121" fmla="*/ 67 h 275"/>
                  <a:gd name="T122" fmla="*/ 499 w 515"/>
                  <a:gd name="T123" fmla="*/ 62 h 275"/>
                  <a:gd name="T124" fmla="*/ 515 w 515"/>
                  <a:gd name="T125" fmla="*/ 15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5"/>
                  <a:gd name="T190" fmla="*/ 0 h 275"/>
                  <a:gd name="T191" fmla="*/ 515 w 515"/>
                  <a:gd name="T192" fmla="*/ 275 h 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5" h="275">
                    <a:moveTo>
                      <a:pt x="515" y="15"/>
                    </a:moveTo>
                    <a:lnTo>
                      <a:pt x="502" y="0"/>
                    </a:lnTo>
                    <a:lnTo>
                      <a:pt x="493" y="29"/>
                    </a:lnTo>
                    <a:lnTo>
                      <a:pt x="483" y="58"/>
                    </a:lnTo>
                    <a:lnTo>
                      <a:pt x="469" y="83"/>
                    </a:lnTo>
                    <a:lnTo>
                      <a:pt x="461" y="94"/>
                    </a:lnTo>
                    <a:lnTo>
                      <a:pt x="455" y="107"/>
                    </a:lnTo>
                    <a:lnTo>
                      <a:pt x="438" y="129"/>
                    </a:lnTo>
                    <a:lnTo>
                      <a:pt x="420" y="151"/>
                    </a:lnTo>
                    <a:lnTo>
                      <a:pt x="409" y="160"/>
                    </a:lnTo>
                    <a:lnTo>
                      <a:pt x="403" y="164"/>
                    </a:lnTo>
                    <a:lnTo>
                      <a:pt x="398" y="170"/>
                    </a:lnTo>
                    <a:lnTo>
                      <a:pt x="377" y="188"/>
                    </a:lnTo>
                    <a:lnTo>
                      <a:pt x="352" y="204"/>
                    </a:lnTo>
                    <a:lnTo>
                      <a:pt x="327" y="220"/>
                    </a:lnTo>
                    <a:lnTo>
                      <a:pt x="297" y="232"/>
                    </a:lnTo>
                    <a:lnTo>
                      <a:pt x="270" y="243"/>
                    </a:lnTo>
                    <a:lnTo>
                      <a:pt x="266" y="243"/>
                    </a:lnTo>
                    <a:lnTo>
                      <a:pt x="264" y="243"/>
                    </a:lnTo>
                    <a:lnTo>
                      <a:pt x="263" y="244"/>
                    </a:lnTo>
                    <a:lnTo>
                      <a:pt x="256" y="246"/>
                    </a:lnTo>
                    <a:lnTo>
                      <a:pt x="242" y="250"/>
                    </a:lnTo>
                    <a:lnTo>
                      <a:pt x="215" y="256"/>
                    </a:lnTo>
                    <a:lnTo>
                      <a:pt x="186" y="258"/>
                    </a:lnTo>
                    <a:lnTo>
                      <a:pt x="159" y="259"/>
                    </a:lnTo>
                    <a:lnTo>
                      <a:pt x="132" y="256"/>
                    </a:lnTo>
                    <a:lnTo>
                      <a:pt x="105" y="253"/>
                    </a:lnTo>
                    <a:lnTo>
                      <a:pt x="75" y="243"/>
                    </a:lnTo>
                    <a:lnTo>
                      <a:pt x="47" y="232"/>
                    </a:lnTo>
                    <a:lnTo>
                      <a:pt x="21" y="218"/>
                    </a:lnTo>
                    <a:lnTo>
                      <a:pt x="0" y="203"/>
                    </a:lnTo>
                    <a:lnTo>
                      <a:pt x="1" y="226"/>
                    </a:lnTo>
                    <a:lnTo>
                      <a:pt x="22" y="238"/>
                    </a:lnTo>
                    <a:lnTo>
                      <a:pt x="46" y="250"/>
                    </a:lnTo>
                    <a:lnTo>
                      <a:pt x="72" y="261"/>
                    </a:lnTo>
                    <a:lnTo>
                      <a:pt x="100" y="268"/>
                    </a:lnTo>
                    <a:lnTo>
                      <a:pt x="129" y="272"/>
                    </a:lnTo>
                    <a:lnTo>
                      <a:pt x="158" y="275"/>
                    </a:lnTo>
                    <a:lnTo>
                      <a:pt x="187" y="274"/>
                    </a:lnTo>
                    <a:lnTo>
                      <a:pt x="217" y="272"/>
                    </a:lnTo>
                    <a:lnTo>
                      <a:pt x="246" y="265"/>
                    </a:lnTo>
                    <a:lnTo>
                      <a:pt x="275" y="257"/>
                    </a:lnTo>
                    <a:lnTo>
                      <a:pt x="304" y="246"/>
                    </a:lnTo>
                    <a:lnTo>
                      <a:pt x="334" y="234"/>
                    </a:lnTo>
                    <a:lnTo>
                      <a:pt x="348" y="225"/>
                    </a:lnTo>
                    <a:lnTo>
                      <a:pt x="355" y="220"/>
                    </a:lnTo>
                    <a:lnTo>
                      <a:pt x="358" y="218"/>
                    </a:lnTo>
                    <a:lnTo>
                      <a:pt x="362" y="217"/>
                    </a:lnTo>
                    <a:lnTo>
                      <a:pt x="388" y="199"/>
                    </a:lnTo>
                    <a:lnTo>
                      <a:pt x="400" y="189"/>
                    </a:lnTo>
                    <a:lnTo>
                      <a:pt x="412" y="180"/>
                    </a:lnTo>
                    <a:lnTo>
                      <a:pt x="434" y="160"/>
                    </a:lnTo>
                    <a:lnTo>
                      <a:pt x="453" y="137"/>
                    </a:lnTo>
                    <a:lnTo>
                      <a:pt x="457" y="130"/>
                    </a:lnTo>
                    <a:lnTo>
                      <a:pt x="461" y="125"/>
                    </a:lnTo>
                    <a:lnTo>
                      <a:pt x="470" y="113"/>
                    </a:lnTo>
                    <a:lnTo>
                      <a:pt x="477" y="100"/>
                    </a:lnTo>
                    <a:lnTo>
                      <a:pt x="480" y="93"/>
                    </a:lnTo>
                    <a:lnTo>
                      <a:pt x="485" y="88"/>
                    </a:lnTo>
                    <a:lnTo>
                      <a:pt x="492" y="74"/>
                    </a:lnTo>
                    <a:lnTo>
                      <a:pt x="495" y="67"/>
                    </a:lnTo>
                    <a:lnTo>
                      <a:pt x="499" y="62"/>
                    </a:lnTo>
                    <a:lnTo>
                      <a:pt x="515" y="15"/>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5" name="Freeform 107"/>
              <p:cNvSpPr>
                <a:spLocks/>
              </p:cNvSpPr>
              <p:nvPr/>
            </p:nvSpPr>
            <p:spPr bwMode="auto">
              <a:xfrm>
                <a:off x="1376" y="576"/>
                <a:ext cx="100" cy="55"/>
              </a:xfrm>
              <a:custGeom>
                <a:avLst/>
                <a:gdLst>
                  <a:gd name="T0" fmla="*/ 499 w 502"/>
                  <a:gd name="T1" fmla="*/ 13 h 275"/>
                  <a:gd name="T2" fmla="*/ 478 w 502"/>
                  <a:gd name="T3" fmla="*/ 35 h 275"/>
                  <a:gd name="T4" fmla="*/ 466 w 502"/>
                  <a:gd name="T5" fmla="*/ 71 h 275"/>
                  <a:gd name="T6" fmla="*/ 456 w 502"/>
                  <a:gd name="T7" fmla="*/ 90 h 275"/>
                  <a:gd name="T8" fmla="*/ 438 w 502"/>
                  <a:gd name="T9" fmla="*/ 117 h 275"/>
                  <a:gd name="T10" fmla="*/ 420 w 502"/>
                  <a:gd name="T11" fmla="*/ 144 h 275"/>
                  <a:gd name="T12" fmla="*/ 388 w 502"/>
                  <a:gd name="T13" fmla="*/ 174 h 275"/>
                  <a:gd name="T14" fmla="*/ 353 w 502"/>
                  <a:gd name="T15" fmla="*/ 202 h 275"/>
                  <a:gd name="T16" fmla="*/ 348 w 502"/>
                  <a:gd name="T17" fmla="*/ 208 h 275"/>
                  <a:gd name="T18" fmla="*/ 331 w 502"/>
                  <a:gd name="T19" fmla="*/ 226 h 275"/>
                  <a:gd name="T20" fmla="*/ 303 w 502"/>
                  <a:gd name="T21" fmla="*/ 245 h 275"/>
                  <a:gd name="T22" fmla="*/ 272 w 502"/>
                  <a:gd name="T23" fmla="*/ 251 h 275"/>
                  <a:gd name="T24" fmla="*/ 242 w 502"/>
                  <a:gd name="T25" fmla="*/ 251 h 275"/>
                  <a:gd name="T26" fmla="*/ 177 w 502"/>
                  <a:gd name="T27" fmla="*/ 257 h 275"/>
                  <a:gd name="T28" fmla="*/ 113 w 502"/>
                  <a:gd name="T29" fmla="*/ 252 h 275"/>
                  <a:gd name="T30" fmla="*/ 80 w 502"/>
                  <a:gd name="T31" fmla="*/ 242 h 275"/>
                  <a:gd name="T32" fmla="*/ 50 w 502"/>
                  <a:gd name="T33" fmla="*/ 229 h 275"/>
                  <a:gd name="T34" fmla="*/ 23 w 502"/>
                  <a:gd name="T35" fmla="*/ 214 h 275"/>
                  <a:gd name="T36" fmla="*/ 1 w 502"/>
                  <a:gd name="T37" fmla="*/ 195 h 275"/>
                  <a:gd name="T38" fmla="*/ 21 w 502"/>
                  <a:gd name="T39" fmla="*/ 234 h 275"/>
                  <a:gd name="T40" fmla="*/ 75 w 502"/>
                  <a:gd name="T41" fmla="*/ 259 h 275"/>
                  <a:gd name="T42" fmla="*/ 132 w 502"/>
                  <a:gd name="T43" fmla="*/ 272 h 275"/>
                  <a:gd name="T44" fmla="*/ 186 w 502"/>
                  <a:gd name="T45" fmla="*/ 274 h 275"/>
                  <a:gd name="T46" fmla="*/ 242 w 502"/>
                  <a:gd name="T47" fmla="*/ 266 h 275"/>
                  <a:gd name="T48" fmla="*/ 263 w 502"/>
                  <a:gd name="T49" fmla="*/ 260 h 275"/>
                  <a:gd name="T50" fmla="*/ 266 w 502"/>
                  <a:gd name="T51" fmla="*/ 259 h 275"/>
                  <a:gd name="T52" fmla="*/ 297 w 502"/>
                  <a:gd name="T53" fmla="*/ 248 h 275"/>
                  <a:gd name="T54" fmla="*/ 352 w 502"/>
                  <a:gd name="T55" fmla="*/ 220 h 275"/>
                  <a:gd name="T56" fmla="*/ 398 w 502"/>
                  <a:gd name="T57" fmla="*/ 186 h 275"/>
                  <a:gd name="T58" fmla="*/ 409 w 502"/>
                  <a:gd name="T59" fmla="*/ 176 h 275"/>
                  <a:gd name="T60" fmla="*/ 438 w 502"/>
                  <a:gd name="T61" fmla="*/ 145 h 275"/>
                  <a:gd name="T62" fmla="*/ 461 w 502"/>
                  <a:gd name="T63" fmla="*/ 110 h 275"/>
                  <a:gd name="T64" fmla="*/ 483 w 502"/>
                  <a:gd name="T65" fmla="*/ 74 h 275"/>
                  <a:gd name="T66" fmla="*/ 502 w 502"/>
                  <a:gd name="T67" fmla="*/ 16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2"/>
                  <a:gd name="T103" fmla="*/ 0 h 275"/>
                  <a:gd name="T104" fmla="*/ 502 w 50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2" h="275">
                    <a:moveTo>
                      <a:pt x="502" y="16"/>
                    </a:moveTo>
                    <a:lnTo>
                      <a:pt x="499" y="13"/>
                    </a:lnTo>
                    <a:lnTo>
                      <a:pt x="485" y="0"/>
                    </a:lnTo>
                    <a:lnTo>
                      <a:pt x="478" y="35"/>
                    </a:lnTo>
                    <a:lnTo>
                      <a:pt x="472" y="53"/>
                    </a:lnTo>
                    <a:lnTo>
                      <a:pt x="466" y="71"/>
                    </a:lnTo>
                    <a:lnTo>
                      <a:pt x="460" y="80"/>
                    </a:lnTo>
                    <a:lnTo>
                      <a:pt x="456" y="90"/>
                    </a:lnTo>
                    <a:lnTo>
                      <a:pt x="444" y="109"/>
                    </a:lnTo>
                    <a:lnTo>
                      <a:pt x="438" y="117"/>
                    </a:lnTo>
                    <a:lnTo>
                      <a:pt x="432" y="126"/>
                    </a:lnTo>
                    <a:lnTo>
                      <a:pt x="420" y="144"/>
                    </a:lnTo>
                    <a:lnTo>
                      <a:pt x="404" y="159"/>
                    </a:lnTo>
                    <a:lnTo>
                      <a:pt x="388" y="174"/>
                    </a:lnTo>
                    <a:lnTo>
                      <a:pt x="371" y="188"/>
                    </a:lnTo>
                    <a:lnTo>
                      <a:pt x="353" y="202"/>
                    </a:lnTo>
                    <a:lnTo>
                      <a:pt x="350" y="205"/>
                    </a:lnTo>
                    <a:lnTo>
                      <a:pt x="348" y="208"/>
                    </a:lnTo>
                    <a:lnTo>
                      <a:pt x="343" y="215"/>
                    </a:lnTo>
                    <a:lnTo>
                      <a:pt x="331" y="226"/>
                    </a:lnTo>
                    <a:lnTo>
                      <a:pt x="318" y="236"/>
                    </a:lnTo>
                    <a:lnTo>
                      <a:pt x="303" y="245"/>
                    </a:lnTo>
                    <a:lnTo>
                      <a:pt x="287" y="248"/>
                    </a:lnTo>
                    <a:lnTo>
                      <a:pt x="272" y="251"/>
                    </a:lnTo>
                    <a:lnTo>
                      <a:pt x="256" y="252"/>
                    </a:lnTo>
                    <a:lnTo>
                      <a:pt x="242" y="251"/>
                    </a:lnTo>
                    <a:lnTo>
                      <a:pt x="209" y="255"/>
                    </a:lnTo>
                    <a:lnTo>
                      <a:pt x="177" y="257"/>
                    </a:lnTo>
                    <a:lnTo>
                      <a:pt x="145" y="256"/>
                    </a:lnTo>
                    <a:lnTo>
                      <a:pt x="113" y="252"/>
                    </a:lnTo>
                    <a:lnTo>
                      <a:pt x="95" y="246"/>
                    </a:lnTo>
                    <a:lnTo>
                      <a:pt x="80" y="242"/>
                    </a:lnTo>
                    <a:lnTo>
                      <a:pt x="64" y="235"/>
                    </a:lnTo>
                    <a:lnTo>
                      <a:pt x="50" y="229"/>
                    </a:lnTo>
                    <a:lnTo>
                      <a:pt x="36" y="222"/>
                    </a:lnTo>
                    <a:lnTo>
                      <a:pt x="23" y="214"/>
                    </a:lnTo>
                    <a:lnTo>
                      <a:pt x="11" y="204"/>
                    </a:lnTo>
                    <a:lnTo>
                      <a:pt x="1" y="195"/>
                    </a:lnTo>
                    <a:lnTo>
                      <a:pt x="0" y="219"/>
                    </a:lnTo>
                    <a:lnTo>
                      <a:pt x="21" y="234"/>
                    </a:lnTo>
                    <a:lnTo>
                      <a:pt x="47" y="248"/>
                    </a:lnTo>
                    <a:lnTo>
                      <a:pt x="75" y="259"/>
                    </a:lnTo>
                    <a:lnTo>
                      <a:pt x="105" y="269"/>
                    </a:lnTo>
                    <a:lnTo>
                      <a:pt x="132" y="272"/>
                    </a:lnTo>
                    <a:lnTo>
                      <a:pt x="159" y="275"/>
                    </a:lnTo>
                    <a:lnTo>
                      <a:pt x="186" y="274"/>
                    </a:lnTo>
                    <a:lnTo>
                      <a:pt x="215" y="272"/>
                    </a:lnTo>
                    <a:lnTo>
                      <a:pt x="242" y="266"/>
                    </a:lnTo>
                    <a:lnTo>
                      <a:pt x="256" y="262"/>
                    </a:lnTo>
                    <a:lnTo>
                      <a:pt x="263" y="260"/>
                    </a:lnTo>
                    <a:lnTo>
                      <a:pt x="264" y="259"/>
                    </a:lnTo>
                    <a:lnTo>
                      <a:pt x="266" y="259"/>
                    </a:lnTo>
                    <a:lnTo>
                      <a:pt x="270" y="259"/>
                    </a:lnTo>
                    <a:lnTo>
                      <a:pt x="297" y="248"/>
                    </a:lnTo>
                    <a:lnTo>
                      <a:pt x="327" y="236"/>
                    </a:lnTo>
                    <a:lnTo>
                      <a:pt x="352" y="220"/>
                    </a:lnTo>
                    <a:lnTo>
                      <a:pt x="377" y="204"/>
                    </a:lnTo>
                    <a:lnTo>
                      <a:pt x="398" y="186"/>
                    </a:lnTo>
                    <a:lnTo>
                      <a:pt x="403" y="180"/>
                    </a:lnTo>
                    <a:lnTo>
                      <a:pt x="409" y="176"/>
                    </a:lnTo>
                    <a:lnTo>
                      <a:pt x="420" y="167"/>
                    </a:lnTo>
                    <a:lnTo>
                      <a:pt x="438" y="145"/>
                    </a:lnTo>
                    <a:lnTo>
                      <a:pt x="455" y="123"/>
                    </a:lnTo>
                    <a:lnTo>
                      <a:pt x="461" y="110"/>
                    </a:lnTo>
                    <a:lnTo>
                      <a:pt x="469" y="99"/>
                    </a:lnTo>
                    <a:lnTo>
                      <a:pt x="483" y="74"/>
                    </a:lnTo>
                    <a:lnTo>
                      <a:pt x="493" y="45"/>
                    </a:lnTo>
                    <a:lnTo>
                      <a:pt x="502" y="16"/>
                    </a:lnTo>
                    <a:close/>
                  </a:path>
                </a:pathLst>
              </a:custGeom>
              <a:solidFill>
                <a:srgbClr val="3C3C3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6" name="Freeform 108"/>
              <p:cNvSpPr>
                <a:spLocks/>
              </p:cNvSpPr>
              <p:nvPr/>
            </p:nvSpPr>
            <p:spPr bwMode="auto">
              <a:xfrm>
                <a:off x="1447" y="573"/>
                <a:ext cx="26" cy="43"/>
              </a:xfrm>
              <a:custGeom>
                <a:avLst/>
                <a:gdLst>
                  <a:gd name="T0" fmla="*/ 132 w 132"/>
                  <a:gd name="T1" fmla="*/ 13 h 215"/>
                  <a:gd name="T2" fmla="*/ 116 w 132"/>
                  <a:gd name="T3" fmla="*/ 0 h 215"/>
                  <a:gd name="T4" fmla="*/ 113 w 132"/>
                  <a:gd name="T5" fmla="*/ 19 h 215"/>
                  <a:gd name="T6" fmla="*/ 109 w 132"/>
                  <a:gd name="T7" fmla="*/ 39 h 215"/>
                  <a:gd name="T8" fmla="*/ 104 w 132"/>
                  <a:gd name="T9" fmla="*/ 59 h 215"/>
                  <a:gd name="T10" fmla="*/ 96 w 132"/>
                  <a:gd name="T11" fmla="*/ 80 h 215"/>
                  <a:gd name="T12" fmla="*/ 91 w 132"/>
                  <a:gd name="T13" fmla="*/ 86 h 215"/>
                  <a:gd name="T14" fmla="*/ 89 w 132"/>
                  <a:gd name="T15" fmla="*/ 90 h 215"/>
                  <a:gd name="T16" fmla="*/ 88 w 132"/>
                  <a:gd name="T17" fmla="*/ 94 h 215"/>
                  <a:gd name="T18" fmla="*/ 80 w 132"/>
                  <a:gd name="T19" fmla="*/ 110 h 215"/>
                  <a:gd name="T20" fmla="*/ 70 w 132"/>
                  <a:gd name="T21" fmla="*/ 123 h 215"/>
                  <a:gd name="T22" fmla="*/ 61 w 132"/>
                  <a:gd name="T23" fmla="*/ 138 h 215"/>
                  <a:gd name="T24" fmla="*/ 50 w 132"/>
                  <a:gd name="T25" fmla="*/ 150 h 215"/>
                  <a:gd name="T26" fmla="*/ 39 w 132"/>
                  <a:gd name="T27" fmla="*/ 164 h 215"/>
                  <a:gd name="T28" fmla="*/ 25 w 132"/>
                  <a:gd name="T29" fmla="*/ 175 h 215"/>
                  <a:gd name="T30" fmla="*/ 18 w 132"/>
                  <a:gd name="T31" fmla="*/ 181 h 215"/>
                  <a:gd name="T32" fmla="*/ 13 w 132"/>
                  <a:gd name="T33" fmla="*/ 187 h 215"/>
                  <a:gd name="T34" fmla="*/ 7 w 132"/>
                  <a:gd name="T35" fmla="*/ 201 h 215"/>
                  <a:gd name="T36" fmla="*/ 0 w 132"/>
                  <a:gd name="T37" fmla="*/ 215 h 215"/>
                  <a:gd name="T38" fmla="*/ 18 w 132"/>
                  <a:gd name="T39" fmla="*/ 201 h 215"/>
                  <a:gd name="T40" fmla="*/ 35 w 132"/>
                  <a:gd name="T41" fmla="*/ 187 h 215"/>
                  <a:gd name="T42" fmla="*/ 51 w 132"/>
                  <a:gd name="T43" fmla="*/ 172 h 215"/>
                  <a:gd name="T44" fmla="*/ 67 w 132"/>
                  <a:gd name="T45" fmla="*/ 157 h 215"/>
                  <a:gd name="T46" fmla="*/ 79 w 132"/>
                  <a:gd name="T47" fmla="*/ 139 h 215"/>
                  <a:gd name="T48" fmla="*/ 85 w 132"/>
                  <a:gd name="T49" fmla="*/ 130 h 215"/>
                  <a:gd name="T50" fmla="*/ 91 w 132"/>
                  <a:gd name="T51" fmla="*/ 122 h 215"/>
                  <a:gd name="T52" fmla="*/ 103 w 132"/>
                  <a:gd name="T53" fmla="*/ 103 h 215"/>
                  <a:gd name="T54" fmla="*/ 107 w 132"/>
                  <a:gd name="T55" fmla="*/ 93 h 215"/>
                  <a:gd name="T56" fmla="*/ 113 w 132"/>
                  <a:gd name="T57" fmla="*/ 84 h 215"/>
                  <a:gd name="T58" fmla="*/ 119 w 132"/>
                  <a:gd name="T59" fmla="*/ 66 h 215"/>
                  <a:gd name="T60" fmla="*/ 125 w 132"/>
                  <a:gd name="T61" fmla="*/ 48 h 215"/>
                  <a:gd name="T62" fmla="*/ 132 w 132"/>
                  <a:gd name="T63" fmla="*/ 13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215"/>
                  <a:gd name="T98" fmla="*/ 132 w 132"/>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215">
                    <a:moveTo>
                      <a:pt x="132" y="13"/>
                    </a:moveTo>
                    <a:lnTo>
                      <a:pt x="116" y="0"/>
                    </a:lnTo>
                    <a:lnTo>
                      <a:pt x="113" y="19"/>
                    </a:lnTo>
                    <a:lnTo>
                      <a:pt x="109" y="39"/>
                    </a:lnTo>
                    <a:lnTo>
                      <a:pt x="104" y="59"/>
                    </a:lnTo>
                    <a:lnTo>
                      <a:pt x="96" y="80"/>
                    </a:lnTo>
                    <a:lnTo>
                      <a:pt x="91" y="86"/>
                    </a:lnTo>
                    <a:lnTo>
                      <a:pt x="89" y="90"/>
                    </a:lnTo>
                    <a:lnTo>
                      <a:pt x="88" y="94"/>
                    </a:lnTo>
                    <a:lnTo>
                      <a:pt x="80" y="110"/>
                    </a:lnTo>
                    <a:lnTo>
                      <a:pt x="70" y="123"/>
                    </a:lnTo>
                    <a:lnTo>
                      <a:pt x="61" y="138"/>
                    </a:lnTo>
                    <a:lnTo>
                      <a:pt x="50" y="150"/>
                    </a:lnTo>
                    <a:lnTo>
                      <a:pt x="39" y="164"/>
                    </a:lnTo>
                    <a:lnTo>
                      <a:pt x="25" y="175"/>
                    </a:lnTo>
                    <a:lnTo>
                      <a:pt x="18" y="181"/>
                    </a:lnTo>
                    <a:lnTo>
                      <a:pt x="13" y="187"/>
                    </a:lnTo>
                    <a:lnTo>
                      <a:pt x="7" y="201"/>
                    </a:lnTo>
                    <a:lnTo>
                      <a:pt x="0" y="215"/>
                    </a:lnTo>
                    <a:lnTo>
                      <a:pt x="18" y="201"/>
                    </a:lnTo>
                    <a:lnTo>
                      <a:pt x="35" y="187"/>
                    </a:lnTo>
                    <a:lnTo>
                      <a:pt x="51" y="172"/>
                    </a:lnTo>
                    <a:lnTo>
                      <a:pt x="67" y="157"/>
                    </a:lnTo>
                    <a:lnTo>
                      <a:pt x="79" y="139"/>
                    </a:lnTo>
                    <a:lnTo>
                      <a:pt x="85" y="130"/>
                    </a:lnTo>
                    <a:lnTo>
                      <a:pt x="91" y="122"/>
                    </a:lnTo>
                    <a:lnTo>
                      <a:pt x="103" y="103"/>
                    </a:lnTo>
                    <a:lnTo>
                      <a:pt x="107" y="93"/>
                    </a:lnTo>
                    <a:lnTo>
                      <a:pt x="113" y="84"/>
                    </a:lnTo>
                    <a:lnTo>
                      <a:pt x="119" y="66"/>
                    </a:lnTo>
                    <a:lnTo>
                      <a:pt x="125" y="48"/>
                    </a:lnTo>
                    <a:lnTo>
                      <a:pt x="132" y="13"/>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7" name="Freeform 109"/>
              <p:cNvSpPr>
                <a:spLocks/>
              </p:cNvSpPr>
              <p:nvPr/>
            </p:nvSpPr>
            <p:spPr bwMode="auto">
              <a:xfrm>
                <a:off x="1449" y="571"/>
                <a:ext cx="21" cy="40"/>
              </a:xfrm>
              <a:custGeom>
                <a:avLst/>
                <a:gdLst>
                  <a:gd name="T0" fmla="*/ 103 w 103"/>
                  <a:gd name="T1" fmla="*/ 12 h 199"/>
                  <a:gd name="T2" fmla="*/ 93 w 103"/>
                  <a:gd name="T3" fmla="*/ 4 h 199"/>
                  <a:gd name="T4" fmla="*/ 85 w 103"/>
                  <a:gd name="T5" fmla="*/ 0 h 199"/>
                  <a:gd name="T6" fmla="*/ 84 w 103"/>
                  <a:gd name="T7" fmla="*/ 20 h 199"/>
                  <a:gd name="T8" fmla="*/ 81 w 103"/>
                  <a:gd name="T9" fmla="*/ 42 h 199"/>
                  <a:gd name="T10" fmla="*/ 74 w 103"/>
                  <a:gd name="T11" fmla="*/ 65 h 199"/>
                  <a:gd name="T12" fmla="*/ 66 w 103"/>
                  <a:gd name="T13" fmla="*/ 88 h 199"/>
                  <a:gd name="T14" fmla="*/ 54 w 103"/>
                  <a:gd name="T15" fmla="*/ 111 h 199"/>
                  <a:gd name="T16" fmla="*/ 40 w 103"/>
                  <a:gd name="T17" fmla="*/ 133 h 199"/>
                  <a:gd name="T18" fmla="*/ 23 w 103"/>
                  <a:gd name="T19" fmla="*/ 153 h 199"/>
                  <a:gd name="T20" fmla="*/ 14 w 103"/>
                  <a:gd name="T21" fmla="*/ 162 h 199"/>
                  <a:gd name="T22" fmla="*/ 10 w 103"/>
                  <a:gd name="T23" fmla="*/ 167 h 199"/>
                  <a:gd name="T24" fmla="*/ 8 w 103"/>
                  <a:gd name="T25" fmla="*/ 169 h 199"/>
                  <a:gd name="T26" fmla="*/ 7 w 103"/>
                  <a:gd name="T27" fmla="*/ 169 h 199"/>
                  <a:gd name="T28" fmla="*/ 7 w 103"/>
                  <a:gd name="T29" fmla="*/ 170 h 199"/>
                  <a:gd name="T30" fmla="*/ 7 w 103"/>
                  <a:gd name="T31" fmla="*/ 172 h 199"/>
                  <a:gd name="T32" fmla="*/ 5 w 103"/>
                  <a:gd name="T33" fmla="*/ 183 h 199"/>
                  <a:gd name="T34" fmla="*/ 3 w 103"/>
                  <a:gd name="T35" fmla="*/ 186 h 199"/>
                  <a:gd name="T36" fmla="*/ 2 w 103"/>
                  <a:gd name="T37" fmla="*/ 190 h 199"/>
                  <a:gd name="T38" fmla="*/ 0 w 103"/>
                  <a:gd name="T39" fmla="*/ 199 h 199"/>
                  <a:gd name="T40" fmla="*/ 5 w 103"/>
                  <a:gd name="T41" fmla="*/ 193 h 199"/>
                  <a:gd name="T42" fmla="*/ 12 w 103"/>
                  <a:gd name="T43" fmla="*/ 187 h 199"/>
                  <a:gd name="T44" fmla="*/ 26 w 103"/>
                  <a:gd name="T45" fmla="*/ 176 h 199"/>
                  <a:gd name="T46" fmla="*/ 37 w 103"/>
                  <a:gd name="T47" fmla="*/ 162 h 199"/>
                  <a:gd name="T48" fmla="*/ 48 w 103"/>
                  <a:gd name="T49" fmla="*/ 150 h 199"/>
                  <a:gd name="T50" fmla="*/ 57 w 103"/>
                  <a:gd name="T51" fmla="*/ 135 h 199"/>
                  <a:gd name="T52" fmla="*/ 67 w 103"/>
                  <a:gd name="T53" fmla="*/ 122 h 199"/>
                  <a:gd name="T54" fmla="*/ 75 w 103"/>
                  <a:gd name="T55" fmla="*/ 106 h 199"/>
                  <a:gd name="T56" fmla="*/ 76 w 103"/>
                  <a:gd name="T57" fmla="*/ 102 h 199"/>
                  <a:gd name="T58" fmla="*/ 78 w 103"/>
                  <a:gd name="T59" fmla="*/ 98 h 199"/>
                  <a:gd name="T60" fmla="*/ 83 w 103"/>
                  <a:gd name="T61" fmla="*/ 92 h 199"/>
                  <a:gd name="T62" fmla="*/ 91 w 103"/>
                  <a:gd name="T63" fmla="*/ 71 h 199"/>
                  <a:gd name="T64" fmla="*/ 96 w 103"/>
                  <a:gd name="T65" fmla="*/ 51 h 199"/>
                  <a:gd name="T66" fmla="*/ 100 w 103"/>
                  <a:gd name="T67" fmla="*/ 31 h 199"/>
                  <a:gd name="T68" fmla="*/ 103 w 103"/>
                  <a:gd name="T69" fmla="*/ 12 h 1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99"/>
                  <a:gd name="T107" fmla="*/ 103 w 103"/>
                  <a:gd name="T108" fmla="*/ 199 h 1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99">
                    <a:moveTo>
                      <a:pt x="103" y="12"/>
                    </a:moveTo>
                    <a:lnTo>
                      <a:pt x="93" y="4"/>
                    </a:lnTo>
                    <a:lnTo>
                      <a:pt x="85" y="0"/>
                    </a:lnTo>
                    <a:lnTo>
                      <a:pt x="84" y="20"/>
                    </a:lnTo>
                    <a:lnTo>
                      <a:pt x="81" y="42"/>
                    </a:lnTo>
                    <a:lnTo>
                      <a:pt x="74" y="65"/>
                    </a:lnTo>
                    <a:lnTo>
                      <a:pt x="66" y="88"/>
                    </a:lnTo>
                    <a:lnTo>
                      <a:pt x="54" y="111"/>
                    </a:lnTo>
                    <a:lnTo>
                      <a:pt x="40" y="133"/>
                    </a:lnTo>
                    <a:lnTo>
                      <a:pt x="23" y="153"/>
                    </a:lnTo>
                    <a:lnTo>
                      <a:pt x="14" y="162"/>
                    </a:lnTo>
                    <a:lnTo>
                      <a:pt x="10" y="167"/>
                    </a:lnTo>
                    <a:lnTo>
                      <a:pt x="8" y="169"/>
                    </a:lnTo>
                    <a:lnTo>
                      <a:pt x="7" y="169"/>
                    </a:lnTo>
                    <a:lnTo>
                      <a:pt x="7" y="170"/>
                    </a:lnTo>
                    <a:lnTo>
                      <a:pt x="7" y="172"/>
                    </a:lnTo>
                    <a:lnTo>
                      <a:pt x="5" y="183"/>
                    </a:lnTo>
                    <a:lnTo>
                      <a:pt x="3" y="186"/>
                    </a:lnTo>
                    <a:lnTo>
                      <a:pt x="2" y="190"/>
                    </a:lnTo>
                    <a:lnTo>
                      <a:pt x="0" y="199"/>
                    </a:lnTo>
                    <a:lnTo>
                      <a:pt x="5" y="193"/>
                    </a:lnTo>
                    <a:lnTo>
                      <a:pt x="12" y="187"/>
                    </a:lnTo>
                    <a:lnTo>
                      <a:pt x="26" y="176"/>
                    </a:lnTo>
                    <a:lnTo>
                      <a:pt x="37" y="162"/>
                    </a:lnTo>
                    <a:lnTo>
                      <a:pt x="48" y="150"/>
                    </a:lnTo>
                    <a:lnTo>
                      <a:pt x="57" y="135"/>
                    </a:lnTo>
                    <a:lnTo>
                      <a:pt x="67" y="122"/>
                    </a:lnTo>
                    <a:lnTo>
                      <a:pt x="75" y="106"/>
                    </a:lnTo>
                    <a:lnTo>
                      <a:pt x="76" y="102"/>
                    </a:lnTo>
                    <a:lnTo>
                      <a:pt x="78" y="98"/>
                    </a:lnTo>
                    <a:lnTo>
                      <a:pt x="83" y="92"/>
                    </a:lnTo>
                    <a:lnTo>
                      <a:pt x="91" y="71"/>
                    </a:lnTo>
                    <a:lnTo>
                      <a:pt x="96" y="51"/>
                    </a:lnTo>
                    <a:lnTo>
                      <a:pt x="100" y="31"/>
                    </a:lnTo>
                    <a:lnTo>
                      <a:pt x="103" y="12"/>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8" name="Freeform 110"/>
              <p:cNvSpPr>
                <a:spLocks/>
              </p:cNvSpPr>
              <p:nvPr/>
            </p:nvSpPr>
            <p:spPr bwMode="auto">
              <a:xfrm>
                <a:off x="1436" y="562"/>
                <a:ext cx="30" cy="43"/>
              </a:xfrm>
              <a:custGeom>
                <a:avLst/>
                <a:gdLst>
                  <a:gd name="T0" fmla="*/ 0 w 150"/>
                  <a:gd name="T1" fmla="*/ 0 h 218"/>
                  <a:gd name="T2" fmla="*/ 11 w 150"/>
                  <a:gd name="T3" fmla="*/ 16 h 218"/>
                  <a:gd name="T4" fmla="*/ 24 w 150"/>
                  <a:gd name="T5" fmla="*/ 38 h 218"/>
                  <a:gd name="T6" fmla="*/ 38 w 150"/>
                  <a:gd name="T7" fmla="*/ 61 h 218"/>
                  <a:gd name="T8" fmla="*/ 51 w 150"/>
                  <a:gd name="T9" fmla="*/ 90 h 218"/>
                  <a:gd name="T10" fmla="*/ 63 w 150"/>
                  <a:gd name="T11" fmla="*/ 122 h 218"/>
                  <a:gd name="T12" fmla="*/ 67 w 150"/>
                  <a:gd name="T13" fmla="*/ 138 h 218"/>
                  <a:gd name="T14" fmla="*/ 67 w 150"/>
                  <a:gd name="T15" fmla="*/ 141 h 218"/>
                  <a:gd name="T16" fmla="*/ 68 w 150"/>
                  <a:gd name="T17" fmla="*/ 145 h 218"/>
                  <a:gd name="T18" fmla="*/ 70 w 150"/>
                  <a:gd name="T19" fmla="*/ 154 h 218"/>
                  <a:gd name="T20" fmla="*/ 73 w 150"/>
                  <a:gd name="T21" fmla="*/ 186 h 218"/>
                  <a:gd name="T22" fmla="*/ 73 w 150"/>
                  <a:gd name="T23" fmla="*/ 202 h 218"/>
                  <a:gd name="T24" fmla="*/ 72 w 150"/>
                  <a:gd name="T25" fmla="*/ 202 h 218"/>
                  <a:gd name="T26" fmla="*/ 72 w 150"/>
                  <a:gd name="T27" fmla="*/ 203 h 218"/>
                  <a:gd name="T28" fmla="*/ 72 w 150"/>
                  <a:gd name="T29" fmla="*/ 205 h 218"/>
                  <a:gd name="T30" fmla="*/ 72 w 150"/>
                  <a:gd name="T31" fmla="*/ 209 h 218"/>
                  <a:gd name="T32" fmla="*/ 72 w 150"/>
                  <a:gd name="T33" fmla="*/ 218 h 218"/>
                  <a:gd name="T34" fmla="*/ 72 w 150"/>
                  <a:gd name="T35" fmla="*/ 216 h 218"/>
                  <a:gd name="T36" fmla="*/ 72 w 150"/>
                  <a:gd name="T37" fmla="*/ 215 h 218"/>
                  <a:gd name="T38" fmla="*/ 73 w 150"/>
                  <a:gd name="T39" fmla="*/ 215 h 218"/>
                  <a:gd name="T40" fmla="*/ 75 w 150"/>
                  <a:gd name="T41" fmla="*/ 213 h 218"/>
                  <a:gd name="T42" fmla="*/ 79 w 150"/>
                  <a:gd name="T43" fmla="*/ 208 h 218"/>
                  <a:gd name="T44" fmla="*/ 88 w 150"/>
                  <a:gd name="T45" fmla="*/ 199 h 218"/>
                  <a:gd name="T46" fmla="*/ 105 w 150"/>
                  <a:gd name="T47" fmla="*/ 179 h 218"/>
                  <a:gd name="T48" fmla="*/ 119 w 150"/>
                  <a:gd name="T49" fmla="*/ 157 h 218"/>
                  <a:gd name="T50" fmla="*/ 131 w 150"/>
                  <a:gd name="T51" fmla="*/ 134 h 218"/>
                  <a:gd name="T52" fmla="*/ 139 w 150"/>
                  <a:gd name="T53" fmla="*/ 111 h 218"/>
                  <a:gd name="T54" fmla="*/ 146 w 150"/>
                  <a:gd name="T55" fmla="*/ 88 h 218"/>
                  <a:gd name="T56" fmla="*/ 149 w 150"/>
                  <a:gd name="T57" fmla="*/ 66 h 218"/>
                  <a:gd name="T58" fmla="*/ 150 w 150"/>
                  <a:gd name="T59" fmla="*/ 46 h 218"/>
                  <a:gd name="T60" fmla="*/ 132 w 150"/>
                  <a:gd name="T61" fmla="*/ 34 h 218"/>
                  <a:gd name="T62" fmla="*/ 115 w 150"/>
                  <a:gd name="T63" fmla="*/ 25 h 218"/>
                  <a:gd name="T64" fmla="*/ 96 w 150"/>
                  <a:gd name="T65" fmla="*/ 16 h 218"/>
                  <a:gd name="T66" fmla="*/ 78 w 150"/>
                  <a:gd name="T67" fmla="*/ 11 h 218"/>
                  <a:gd name="T68" fmla="*/ 58 w 150"/>
                  <a:gd name="T69" fmla="*/ 5 h 218"/>
                  <a:gd name="T70" fmla="*/ 39 w 150"/>
                  <a:gd name="T71" fmla="*/ 2 h 218"/>
                  <a:gd name="T72" fmla="*/ 19 w 150"/>
                  <a:gd name="T73" fmla="*/ 0 h 218"/>
                  <a:gd name="T74" fmla="*/ 0 w 150"/>
                  <a:gd name="T75" fmla="*/ 0 h 2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218"/>
                  <a:gd name="T116" fmla="*/ 150 w 150"/>
                  <a:gd name="T117" fmla="*/ 218 h 2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218">
                    <a:moveTo>
                      <a:pt x="0" y="0"/>
                    </a:moveTo>
                    <a:lnTo>
                      <a:pt x="11" y="16"/>
                    </a:lnTo>
                    <a:lnTo>
                      <a:pt x="24" y="38"/>
                    </a:lnTo>
                    <a:lnTo>
                      <a:pt x="38" y="61"/>
                    </a:lnTo>
                    <a:lnTo>
                      <a:pt x="51" y="90"/>
                    </a:lnTo>
                    <a:lnTo>
                      <a:pt x="63" y="122"/>
                    </a:lnTo>
                    <a:lnTo>
                      <a:pt x="67" y="138"/>
                    </a:lnTo>
                    <a:lnTo>
                      <a:pt x="67" y="141"/>
                    </a:lnTo>
                    <a:lnTo>
                      <a:pt x="68" y="145"/>
                    </a:lnTo>
                    <a:lnTo>
                      <a:pt x="70" y="154"/>
                    </a:lnTo>
                    <a:lnTo>
                      <a:pt x="73" y="186"/>
                    </a:lnTo>
                    <a:lnTo>
                      <a:pt x="73" y="202"/>
                    </a:lnTo>
                    <a:lnTo>
                      <a:pt x="72" y="202"/>
                    </a:lnTo>
                    <a:lnTo>
                      <a:pt x="72" y="203"/>
                    </a:lnTo>
                    <a:lnTo>
                      <a:pt x="72" y="205"/>
                    </a:lnTo>
                    <a:lnTo>
                      <a:pt x="72" y="209"/>
                    </a:lnTo>
                    <a:lnTo>
                      <a:pt x="72" y="218"/>
                    </a:lnTo>
                    <a:lnTo>
                      <a:pt x="72" y="216"/>
                    </a:lnTo>
                    <a:lnTo>
                      <a:pt x="72" y="215"/>
                    </a:lnTo>
                    <a:lnTo>
                      <a:pt x="73" y="215"/>
                    </a:lnTo>
                    <a:lnTo>
                      <a:pt x="75" y="213"/>
                    </a:lnTo>
                    <a:lnTo>
                      <a:pt x="79" y="208"/>
                    </a:lnTo>
                    <a:lnTo>
                      <a:pt x="88" y="199"/>
                    </a:lnTo>
                    <a:lnTo>
                      <a:pt x="105" y="179"/>
                    </a:lnTo>
                    <a:lnTo>
                      <a:pt x="119" y="157"/>
                    </a:lnTo>
                    <a:lnTo>
                      <a:pt x="131" y="134"/>
                    </a:lnTo>
                    <a:lnTo>
                      <a:pt x="139" y="111"/>
                    </a:lnTo>
                    <a:lnTo>
                      <a:pt x="146" y="88"/>
                    </a:lnTo>
                    <a:lnTo>
                      <a:pt x="149" y="66"/>
                    </a:lnTo>
                    <a:lnTo>
                      <a:pt x="150" y="46"/>
                    </a:lnTo>
                    <a:lnTo>
                      <a:pt x="132" y="34"/>
                    </a:lnTo>
                    <a:lnTo>
                      <a:pt x="115" y="25"/>
                    </a:lnTo>
                    <a:lnTo>
                      <a:pt x="96" y="16"/>
                    </a:lnTo>
                    <a:lnTo>
                      <a:pt x="78" y="11"/>
                    </a:lnTo>
                    <a:lnTo>
                      <a:pt x="58" y="5"/>
                    </a:lnTo>
                    <a:lnTo>
                      <a:pt x="39" y="2"/>
                    </a:lnTo>
                    <a:lnTo>
                      <a:pt x="19" y="0"/>
                    </a:lnTo>
                    <a:lnTo>
                      <a:pt x="0" y="0"/>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49" name="Freeform 111"/>
              <p:cNvSpPr>
                <a:spLocks/>
              </p:cNvSpPr>
              <p:nvPr/>
            </p:nvSpPr>
            <p:spPr bwMode="auto">
              <a:xfrm>
                <a:off x="1378" y="589"/>
                <a:ext cx="108" cy="54"/>
              </a:xfrm>
              <a:custGeom>
                <a:avLst/>
                <a:gdLst>
                  <a:gd name="T0" fmla="*/ 524 w 544"/>
                  <a:gd name="T1" fmla="*/ 21 h 274"/>
                  <a:gd name="T2" fmla="*/ 517 w 544"/>
                  <a:gd name="T3" fmla="*/ 31 h 274"/>
                  <a:gd name="T4" fmla="*/ 508 w 544"/>
                  <a:gd name="T5" fmla="*/ 51 h 274"/>
                  <a:gd name="T6" fmla="*/ 495 w 544"/>
                  <a:gd name="T7" fmla="*/ 71 h 274"/>
                  <a:gd name="T8" fmla="*/ 491 w 544"/>
                  <a:gd name="T9" fmla="*/ 79 h 274"/>
                  <a:gd name="T10" fmla="*/ 486 w 544"/>
                  <a:gd name="T11" fmla="*/ 85 h 274"/>
                  <a:gd name="T12" fmla="*/ 472 w 544"/>
                  <a:gd name="T13" fmla="*/ 105 h 274"/>
                  <a:gd name="T14" fmla="*/ 451 w 544"/>
                  <a:gd name="T15" fmla="*/ 131 h 274"/>
                  <a:gd name="T16" fmla="*/ 412 w 544"/>
                  <a:gd name="T17" fmla="*/ 163 h 274"/>
                  <a:gd name="T18" fmla="*/ 385 w 544"/>
                  <a:gd name="T19" fmla="*/ 183 h 274"/>
                  <a:gd name="T20" fmla="*/ 370 w 544"/>
                  <a:gd name="T21" fmla="*/ 193 h 274"/>
                  <a:gd name="T22" fmla="*/ 347 w 544"/>
                  <a:gd name="T23" fmla="*/ 207 h 274"/>
                  <a:gd name="T24" fmla="*/ 306 w 544"/>
                  <a:gd name="T25" fmla="*/ 227 h 274"/>
                  <a:gd name="T26" fmla="*/ 239 w 544"/>
                  <a:gd name="T27" fmla="*/ 248 h 274"/>
                  <a:gd name="T28" fmla="*/ 174 w 544"/>
                  <a:gd name="T29" fmla="*/ 257 h 274"/>
                  <a:gd name="T30" fmla="*/ 109 w 544"/>
                  <a:gd name="T31" fmla="*/ 256 h 274"/>
                  <a:gd name="T32" fmla="*/ 36 w 544"/>
                  <a:gd name="T33" fmla="*/ 241 h 274"/>
                  <a:gd name="T34" fmla="*/ 0 w 544"/>
                  <a:gd name="T35" fmla="*/ 225 h 274"/>
                  <a:gd name="T36" fmla="*/ 36 w 544"/>
                  <a:gd name="T37" fmla="*/ 256 h 274"/>
                  <a:gd name="T38" fmla="*/ 104 w 544"/>
                  <a:gd name="T39" fmla="*/ 271 h 274"/>
                  <a:gd name="T40" fmla="*/ 121 w 544"/>
                  <a:gd name="T41" fmla="*/ 272 h 274"/>
                  <a:gd name="T42" fmla="*/ 173 w 544"/>
                  <a:gd name="T43" fmla="*/ 273 h 274"/>
                  <a:gd name="T44" fmla="*/ 242 w 544"/>
                  <a:gd name="T45" fmla="*/ 263 h 274"/>
                  <a:gd name="T46" fmla="*/ 277 w 544"/>
                  <a:gd name="T47" fmla="*/ 254 h 274"/>
                  <a:gd name="T48" fmla="*/ 347 w 544"/>
                  <a:gd name="T49" fmla="*/ 226 h 274"/>
                  <a:gd name="T50" fmla="*/ 379 w 544"/>
                  <a:gd name="T51" fmla="*/ 207 h 274"/>
                  <a:gd name="T52" fmla="*/ 409 w 544"/>
                  <a:gd name="T53" fmla="*/ 186 h 274"/>
                  <a:gd name="T54" fmla="*/ 443 w 544"/>
                  <a:gd name="T55" fmla="*/ 156 h 274"/>
                  <a:gd name="T56" fmla="*/ 463 w 544"/>
                  <a:gd name="T57" fmla="*/ 140 h 274"/>
                  <a:gd name="T58" fmla="*/ 486 w 544"/>
                  <a:gd name="T59" fmla="*/ 114 h 274"/>
                  <a:gd name="T60" fmla="*/ 496 w 544"/>
                  <a:gd name="T61" fmla="*/ 99 h 274"/>
                  <a:gd name="T62" fmla="*/ 516 w 544"/>
                  <a:gd name="T63" fmla="*/ 70 h 274"/>
                  <a:gd name="T64" fmla="*/ 533 w 544"/>
                  <a:gd name="T65" fmla="*/ 40 h 274"/>
                  <a:gd name="T66" fmla="*/ 544 w 544"/>
                  <a:gd name="T67" fmla="*/ 21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274"/>
                  <a:gd name="T104" fmla="*/ 544 w 544"/>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274">
                    <a:moveTo>
                      <a:pt x="533" y="0"/>
                    </a:moveTo>
                    <a:lnTo>
                      <a:pt x="524" y="21"/>
                    </a:lnTo>
                    <a:lnTo>
                      <a:pt x="519" y="27"/>
                    </a:lnTo>
                    <a:lnTo>
                      <a:pt x="517" y="31"/>
                    </a:lnTo>
                    <a:lnTo>
                      <a:pt x="516" y="35"/>
                    </a:lnTo>
                    <a:lnTo>
                      <a:pt x="508" y="51"/>
                    </a:lnTo>
                    <a:lnTo>
                      <a:pt x="499" y="64"/>
                    </a:lnTo>
                    <a:lnTo>
                      <a:pt x="495" y="71"/>
                    </a:lnTo>
                    <a:lnTo>
                      <a:pt x="493" y="74"/>
                    </a:lnTo>
                    <a:lnTo>
                      <a:pt x="491" y="79"/>
                    </a:lnTo>
                    <a:lnTo>
                      <a:pt x="488" y="81"/>
                    </a:lnTo>
                    <a:lnTo>
                      <a:pt x="486" y="85"/>
                    </a:lnTo>
                    <a:lnTo>
                      <a:pt x="481" y="91"/>
                    </a:lnTo>
                    <a:lnTo>
                      <a:pt x="472" y="105"/>
                    </a:lnTo>
                    <a:lnTo>
                      <a:pt x="461" y="117"/>
                    </a:lnTo>
                    <a:lnTo>
                      <a:pt x="451" y="131"/>
                    </a:lnTo>
                    <a:lnTo>
                      <a:pt x="425" y="153"/>
                    </a:lnTo>
                    <a:lnTo>
                      <a:pt x="412" y="163"/>
                    </a:lnTo>
                    <a:lnTo>
                      <a:pt x="399" y="174"/>
                    </a:lnTo>
                    <a:lnTo>
                      <a:pt x="385" y="183"/>
                    </a:lnTo>
                    <a:lnTo>
                      <a:pt x="377" y="188"/>
                    </a:lnTo>
                    <a:lnTo>
                      <a:pt x="370" y="193"/>
                    </a:lnTo>
                    <a:lnTo>
                      <a:pt x="354" y="202"/>
                    </a:lnTo>
                    <a:lnTo>
                      <a:pt x="347" y="207"/>
                    </a:lnTo>
                    <a:lnTo>
                      <a:pt x="340" y="213"/>
                    </a:lnTo>
                    <a:lnTo>
                      <a:pt x="306" y="227"/>
                    </a:lnTo>
                    <a:lnTo>
                      <a:pt x="273" y="239"/>
                    </a:lnTo>
                    <a:lnTo>
                      <a:pt x="239" y="248"/>
                    </a:lnTo>
                    <a:lnTo>
                      <a:pt x="207" y="255"/>
                    </a:lnTo>
                    <a:lnTo>
                      <a:pt x="174" y="257"/>
                    </a:lnTo>
                    <a:lnTo>
                      <a:pt x="142" y="259"/>
                    </a:lnTo>
                    <a:lnTo>
                      <a:pt x="109" y="256"/>
                    </a:lnTo>
                    <a:lnTo>
                      <a:pt x="77" y="252"/>
                    </a:lnTo>
                    <a:lnTo>
                      <a:pt x="36" y="241"/>
                    </a:lnTo>
                    <a:lnTo>
                      <a:pt x="17" y="233"/>
                    </a:lnTo>
                    <a:lnTo>
                      <a:pt x="0" y="225"/>
                    </a:lnTo>
                    <a:lnTo>
                      <a:pt x="5" y="246"/>
                    </a:lnTo>
                    <a:lnTo>
                      <a:pt x="36" y="256"/>
                    </a:lnTo>
                    <a:lnTo>
                      <a:pt x="70" y="266"/>
                    </a:lnTo>
                    <a:lnTo>
                      <a:pt x="104" y="271"/>
                    </a:lnTo>
                    <a:lnTo>
                      <a:pt x="112" y="271"/>
                    </a:lnTo>
                    <a:lnTo>
                      <a:pt x="121" y="272"/>
                    </a:lnTo>
                    <a:lnTo>
                      <a:pt x="139" y="274"/>
                    </a:lnTo>
                    <a:lnTo>
                      <a:pt x="173" y="273"/>
                    </a:lnTo>
                    <a:lnTo>
                      <a:pt x="209" y="271"/>
                    </a:lnTo>
                    <a:lnTo>
                      <a:pt x="242" y="263"/>
                    </a:lnTo>
                    <a:lnTo>
                      <a:pt x="259" y="259"/>
                    </a:lnTo>
                    <a:lnTo>
                      <a:pt x="277" y="254"/>
                    </a:lnTo>
                    <a:lnTo>
                      <a:pt x="311" y="241"/>
                    </a:lnTo>
                    <a:lnTo>
                      <a:pt x="347" y="226"/>
                    </a:lnTo>
                    <a:lnTo>
                      <a:pt x="362" y="216"/>
                    </a:lnTo>
                    <a:lnTo>
                      <a:pt x="379" y="207"/>
                    </a:lnTo>
                    <a:lnTo>
                      <a:pt x="394" y="196"/>
                    </a:lnTo>
                    <a:lnTo>
                      <a:pt x="409" y="186"/>
                    </a:lnTo>
                    <a:lnTo>
                      <a:pt x="438" y="163"/>
                    </a:lnTo>
                    <a:lnTo>
                      <a:pt x="443" y="156"/>
                    </a:lnTo>
                    <a:lnTo>
                      <a:pt x="450" y="151"/>
                    </a:lnTo>
                    <a:lnTo>
                      <a:pt x="463" y="140"/>
                    </a:lnTo>
                    <a:lnTo>
                      <a:pt x="475" y="126"/>
                    </a:lnTo>
                    <a:lnTo>
                      <a:pt x="486" y="114"/>
                    </a:lnTo>
                    <a:lnTo>
                      <a:pt x="490" y="106"/>
                    </a:lnTo>
                    <a:lnTo>
                      <a:pt x="496" y="99"/>
                    </a:lnTo>
                    <a:lnTo>
                      <a:pt x="507" y="86"/>
                    </a:lnTo>
                    <a:lnTo>
                      <a:pt x="516" y="70"/>
                    </a:lnTo>
                    <a:lnTo>
                      <a:pt x="525" y="55"/>
                    </a:lnTo>
                    <a:lnTo>
                      <a:pt x="533" y="40"/>
                    </a:lnTo>
                    <a:lnTo>
                      <a:pt x="542" y="25"/>
                    </a:lnTo>
                    <a:lnTo>
                      <a:pt x="544" y="21"/>
                    </a:lnTo>
                    <a:lnTo>
                      <a:pt x="533" y="0"/>
                    </a:lnTo>
                    <a:close/>
                  </a:path>
                </a:pathLst>
              </a:custGeom>
              <a:solidFill>
                <a:srgbClr val="8A8A8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0" name="Freeform 112"/>
              <p:cNvSpPr>
                <a:spLocks/>
              </p:cNvSpPr>
              <p:nvPr/>
            </p:nvSpPr>
            <p:spPr bwMode="auto">
              <a:xfrm>
                <a:off x="1377" y="586"/>
                <a:ext cx="107" cy="54"/>
              </a:xfrm>
              <a:custGeom>
                <a:avLst/>
                <a:gdLst>
                  <a:gd name="T0" fmla="*/ 537 w 537"/>
                  <a:gd name="T1" fmla="*/ 15 h 274"/>
                  <a:gd name="T2" fmla="*/ 525 w 537"/>
                  <a:gd name="T3" fmla="*/ 0 h 274"/>
                  <a:gd name="T4" fmla="*/ 512 w 537"/>
                  <a:gd name="T5" fmla="*/ 32 h 274"/>
                  <a:gd name="T6" fmla="*/ 498 w 537"/>
                  <a:gd name="T7" fmla="*/ 60 h 274"/>
                  <a:gd name="T8" fmla="*/ 477 w 537"/>
                  <a:gd name="T9" fmla="*/ 89 h 274"/>
                  <a:gd name="T10" fmla="*/ 471 w 537"/>
                  <a:gd name="T11" fmla="*/ 100 h 274"/>
                  <a:gd name="T12" fmla="*/ 452 w 537"/>
                  <a:gd name="T13" fmla="*/ 124 h 274"/>
                  <a:gd name="T14" fmla="*/ 436 w 537"/>
                  <a:gd name="T15" fmla="*/ 141 h 274"/>
                  <a:gd name="T16" fmla="*/ 430 w 537"/>
                  <a:gd name="T17" fmla="*/ 147 h 274"/>
                  <a:gd name="T18" fmla="*/ 393 w 537"/>
                  <a:gd name="T19" fmla="*/ 178 h 274"/>
                  <a:gd name="T20" fmla="*/ 365 w 537"/>
                  <a:gd name="T21" fmla="*/ 197 h 274"/>
                  <a:gd name="T22" fmla="*/ 357 w 537"/>
                  <a:gd name="T23" fmla="*/ 201 h 274"/>
                  <a:gd name="T24" fmla="*/ 337 w 537"/>
                  <a:gd name="T25" fmla="*/ 214 h 274"/>
                  <a:gd name="T26" fmla="*/ 274 w 537"/>
                  <a:gd name="T27" fmla="*/ 240 h 274"/>
                  <a:gd name="T28" fmla="*/ 227 w 537"/>
                  <a:gd name="T29" fmla="*/ 251 h 274"/>
                  <a:gd name="T30" fmla="*/ 220 w 537"/>
                  <a:gd name="T31" fmla="*/ 251 h 274"/>
                  <a:gd name="T32" fmla="*/ 213 w 537"/>
                  <a:gd name="T33" fmla="*/ 254 h 274"/>
                  <a:gd name="T34" fmla="*/ 150 w 537"/>
                  <a:gd name="T35" fmla="*/ 258 h 274"/>
                  <a:gd name="T36" fmla="*/ 103 w 537"/>
                  <a:gd name="T37" fmla="*/ 252 h 274"/>
                  <a:gd name="T38" fmla="*/ 63 w 537"/>
                  <a:gd name="T39" fmla="*/ 243 h 274"/>
                  <a:gd name="T40" fmla="*/ 19 w 537"/>
                  <a:gd name="T41" fmla="*/ 226 h 274"/>
                  <a:gd name="T42" fmla="*/ 4 w 537"/>
                  <a:gd name="T43" fmla="*/ 240 h 274"/>
                  <a:gd name="T44" fmla="*/ 40 w 537"/>
                  <a:gd name="T45" fmla="*/ 256 h 274"/>
                  <a:gd name="T46" fmla="*/ 113 w 537"/>
                  <a:gd name="T47" fmla="*/ 271 h 274"/>
                  <a:gd name="T48" fmla="*/ 178 w 537"/>
                  <a:gd name="T49" fmla="*/ 272 h 274"/>
                  <a:gd name="T50" fmla="*/ 243 w 537"/>
                  <a:gd name="T51" fmla="*/ 263 h 274"/>
                  <a:gd name="T52" fmla="*/ 310 w 537"/>
                  <a:gd name="T53" fmla="*/ 242 h 274"/>
                  <a:gd name="T54" fmla="*/ 351 w 537"/>
                  <a:gd name="T55" fmla="*/ 222 h 274"/>
                  <a:gd name="T56" fmla="*/ 374 w 537"/>
                  <a:gd name="T57" fmla="*/ 208 h 274"/>
                  <a:gd name="T58" fmla="*/ 389 w 537"/>
                  <a:gd name="T59" fmla="*/ 198 h 274"/>
                  <a:gd name="T60" fmla="*/ 416 w 537"/>
                  <a:gd name="T61" fmla="*/ 178 h 274"/>
                  <a:gd name="T62" fmla="*/ 455 w 537"/>
                  <a:gd name="T63" fmla="*/ 146 h 274"/>
                  <a:gd name="T64" fmla="*/ 476 w 537"/>
                  <a:gd name="T65" fmla="*/ 120 h 274"/>
                  <a:gd name="T66" fmla="*/ 490 w 537"/>
                  <a:gd name="T67" fmla="*/ 100 h 274"/>
                  <a:gd name="T68" fmla="*/ 495 w 537"/>
                  <a:gd name="T69" fmla="*/ 94 h 274"/>
                  <a:gd name="T70" fmla="*/ 499 w 537"/>
                  <a:gd name="T71" fmla="*/ 86 h 274"/>
                  <a:gd name="T72" fmla="*/ 512 w 537"/>
                  <a:gd name="T73" fmla="*/ 66 h 274"/>
                  <a:gd name="T74" fmla="*/ 521 w 537"/>
                  <a:gd name="T75" fmla="*/ 46 h 274"/>
                  <a:gd name="T76" fmla="*/ 528 w 537"/>
                  <a:gd name="T77" fmla="*/ 36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7"/>
                  <a:gd name="T118" fmla="*/ 0 h 274"/>
                  <a:gd name="T119" fmla="*/ 537 w 537"/>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7" h="274">
                    <a:moveTo>
                      <a:pt x="528" y="36"/>
                    </a:moveTo>
                    <a:lnTo>
                      <a:pt x="537" y="15"/>
                    </a:lnTo>
                    <a:lnTo>
                      <a:pt x="530" y="6"/>
                    </a:lnTo>
                    <a:lnTo>
                      <a:pt x="525" y="0"/>
                    </a:lnTo>
                    <a:lnTo>
                      <a:pt x="519" y="15"/>
                    </a:lnTo>
                    <a:lnTo>
                      <a:pt x="512" y="32"/>
                    </a:lnTo>
                    <a:lnTo>
                      <a:pt x="504" y="46"/>
                    </a:lnTo>
                    <a:lnTo>
                      <a:pt x="498" y="60"/>
                    </a:lnTo>
                    <a:lnTo>
                      <a:pt x="481" y="87"/>
                    </a:lnTo>
                    <a:lnTo>
                      <a:pt x="477" y="89"/>
                    </a:lnTo>
                    <a:lnTo>
                      <a:pt x="475" y="93"/>
                    </a:lnTo>
                    <a:lnTo>
                      <a:pt x="471" y="100"/>
                    </a:lnTo>
                    <a:lnTo>
                      <a:pt x="462" y="113"/>
                    </a:lnTo>
                    <a:lnTo>
                      <a:pt x="452" y="124"/>
                    </a:lnTo>
                    <a:lnTo>
                      <a:pt x="443" y="137"/>
                    </a:lnTo>
                    <a:lnTo>
                      <a:pt x="436" y="141"/>
                    </a:lnTo>
                    <a:lnTo>
                      <a:pt x="433" y="143"/>
                    </a:lnTo>
                    <a:lnTo>
                      <a:pt x="430" y="147"/>
                    </a:lnTo>
                    <a:lnTo>
                      <a:pt x="419" y="158"/>
                    </a:lnTo>
                    <a:lnTo>
                      <a:pt x="393" y="178"/>
                    </a:lnTo>
                    <a:lnTo>
                      <a:pt x="379" y="187"/>
                    </a:lnTo>
                    <a:lnTo>
                      <a:pt x="365" y="197"/>
                    </a:lnTo>
                    <a:lnTo>
                      <a:pt x="361" y="198"/>
                    </a:lnTo>
                    <a:lnTo>
                      <a:pt x="357" y="201"/>
                    </a:lnTo>
                    <a:lnTo>
                      <a:pt x="351" y="205"/>
                    </a:lnTo>
                    <a:lnTo>
                      <a:pt x="337" y="214"/>
                    </a:lnTo>
                    <a:lnTo>
                      <a:pt x="306" y="228"/>
                    </a:lnTo>
                    <a:lnTo>
                      <a:pt x="274" y="240"/>
                    </a:lnTo>
                    <a:lnTo>
                      <a:pt x="243" y="248"/>
                    </a:lnTo>
                    <a:lnTo>
                      <a:pt x="227" y="251"/>
                    </a:lnTo>
                    <a:lnTo>
                      <a:pt x="223" y="251"/>
                    </a:lnTo>
                    <a:lnTo>
                      <a:pt x="220" y="251"/>
                    </a:lnTo>
                    <a:lnTo>
                      <a:pt x="219" y="252"/>
                    </a:lnTo>
                    <a:lnTo>
                      <a:pt x="213" y="254"/>
                    </a:lnTo>
                    <a:lnTo>
                      <a:pt x="181" y="257"/>
                    </a:lnTo>
                    <a:lnTo>
                      <a:pt x="150" y="258"/>
                    </a:lnTo>
                    <a:lnTo>
                      <a:pt x="118" y="254"/>
                    </a:lnTo>
                    <a:lnTo>
                      <a:pt x="103" y="252"/>
                    </a:lnTo>
                    <a:lnTo>
                      <a:pt x="88" y="250"/>
                    </a:lnTo>
                    <a:lnTo>
                      <a:pt x="63" y="243"/>
                    </a:lnTo>
                    <a:lnTo>
                      <a:pt x="41" y="235"/>
                    </a:lnTo>
                    <a:lnTo>
                      <a:pt x="19" y="226"/>
                    </a:lnTo>
                    <a:lnTo>
                      <a:pt x="0" y="216"/>
                    </a:lnTo>
                    <a:lnTo>
                      <a:pt x="4" y="240"/>
                    </a:lnTo>
                    <a:lnTo>
                      <a:pt x="21" y="248"/>
                    </a:lnTo>
                    <a:lnTo>
                      <a:pt x="40" y="256"/>
                    </a:lnTo>
                    <a:lnTo>
                      <a:pt x="81" y="267"/>
                    </a:lnTo>
                    <a:lnTo>
                      <a:pt x="113" y="271"/>
                    </a:lnTo>
                    <a:lnTo>
                      <a:pt x="146" y="274"/>
                    </a:lnTo>
                    <a:lnTo>
                      <a:pt x="178" y="272"/>
                    </a:lnTo>
                    <a:lnTo>
                      <a:pt x="211" y="270"/>
                    </a:lnTo>
                    <a:lnTo>
                      <a:pt x="243" y="263"/>
                    </a:lnTo>
                    <a:lnTo>
                      <a:pt x="277" y="254"/>
                    </a:lnTo>
                    <a:lnTo>
                      <a:pt x="310" y="242"/>
                    </a:lnTo>
                    <a:lnTo>
                      <a:pt x="344" y="228"/>
                    </a:lnTo>
                    <a:lnTo>
                      <a:pt x="351" y="222"/>
                    </a:lnTo>
                    <a:lnTo>
                      <a:pt x="358" y="217"/>
                    </a:lnTo>
                    <a:lnTo>
                      <a:pt x="374" y="208"/>
                    </a:lnTo>
                    <a:lnTo>
                      <a:pt x="381" y="203"/>
                    </a:lnTo>
                    <a:lnTo>
                      <a:pt x="389" y="198"/>
                    </a:lnTo>
                    <a:lnTo>
                      <a:pt x="403" y="189"/>
                    </a:lnTo>
                    <a:lnTo>
                      <a:pt x="416" y="178"/>
                    </a:lnTo>
                    <a:lnTo>
                      <a:pt x="429" y="168"/>
                    </a:lnTo>
                    <a:lnTo>
                      <a:pt x="455" y="146"/>
                    </a:lnTo>
                    <a:lnTo>
                      <a:pt x="465" y="132"/>
                    </a:lnTo>
                    <a:lnTo>
                      <a:pt x="476" y="120"/>
                    </a:lnTo>
                    <a:lnTo>
                      <a:pt x="485" y="106"/>
                    </a:lnTo>
                    <a:lnTo>
                      <a:pt x="490" y="100"/>
                    </a:lnTo>
                    <a:lnTo>
                      <a:pt x="492" y="96"/>
                    </a:lnTo>
                    <a:lnTo>
                      <a:pt x="495" y="94"/>
                    </a:lnTo>
                    <a:lnTo>
                      <a:pt x="497" y="89"/>
                    </a:lnTo>
                    <a:lnTo>
                      <a:pt x="499" y="86"/>
                    </a:lnTo>
                    <a:lnTo>
                      <a:pt x="503" y="79"/>
                    </a:lnTo>
                    <a:lnTo>
                      <a:pt x="512" y="66"/>
                    </a:lnTo>
                    <a:lnTo>
                      <a:pt x="520" y="50"/>
                    </a:lnTo>
                    <a:lnTo>
                      <a:pt x="521" y="46"/>
                    </a:lnTo>
                    <a:lnTo>
                      <a:pt x="523" y="42"/>
                    </a:lnTo>
                    <a:lnTo>
                      <a:pt x="528" y="36"/>
                    </a:lnTo>
                    <a:close/>
                  </a:path>
                </a:pathLst>
              </a:custGeom>
              <a:solidFill>
                <a:srgbClr val="76767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1" name="Freeform 113"/>
              <p:cNvSpPr>
                <a:spLocks/>
              </p:cNvSpPr>
              <p:nvPr/>
            </p:nvSpPr>
            <p:spPr bwMode="auto">
              <a:xfrm>
                <a:off x="1380" y="597"/>
                <a:ext cx="110" cy="53"/>
              </a:xfrm>
              <a:custGeom>
                <a:avLst/>
                <a:gdLst>
                  <a:gd name="T0" fmla="*/ 548 w 548"/>
                  <a:gd name="T1" fmla="*/ 22 h 267"/>
                  <a:gd name="T2" fmla="*/ 539 w 548"/>
                  <a:gd name="T3" fmla="*/ 0 h 267"/>
                  <a:gd name="T4" fmla="*/ 530 w 548"/>
                  <a:gd name="T5" fmla="*/ 14 h 267"/>
                  <a:gd name="T6" fmla="*/ 522 w 548"/>
                  <a:gd name="T7" fmla="*/ 30 h 267"/>
                  <a:gd name="T8" fmla="*/ 503 w 548"/>
                  <a:gd name="T9" fmla="*/ 59 h 267"/>
                  <a:gd name="T10" fmla="*/ 482 w 548"/>
                  <a:gd name="T11" fmla="*/ 86 h 267"/>
                  <a:gd name="T12" fmla="*/ 471 w 548"/>
                  <a:gd name="T13" fmla="*/ 99 h 267"/>
                  <a:gd name="T14" fmla="*/ 459 w 548"/>
                  <a:gd name="T15" fmla="*/ 112 h 267"/>
                  <a:gd name="T16" fmla="*/ 446 w 548"/>
                  <a:gd name="T17" fmla="*/ 123 h 267"/>
                  <a:gd name="T18" fmla="*/ 433 w 548"/>
                  <a:gd name="T19" fmla="*/ 136 h 267"/>
                  <a:gd name="T20" fmla="*/ 404 w 548"/>
                  <a:gd name="T21" fmla="*/ 158 h 267"/>
                  <a:gd name="T22" fmla="*/ 389 w 548"/>
                  <a:gd name="T23" fmla="*/ 168 h 267"/>
                  <a:gd name="T24" fmla="*/ 373 w 548"/>
                  <a:gd name="T25" fmla="*/ 179 h 267"/>
                  <a:gd name="T26" fmla="*/ 340 w 548"/>
                  <a:gd name="T27" fmla="*/ 200 h 267"/>
                  <a:gd name="T28" fmla="*/ 302 w 548"/>
                  <a:gd name="T29" fmla="*/ 215 h 267"/>
                  <a:gd name="T30" fmla="*/ 266 w 548"/>
                  <a:gd name="T31" fmla="*/ 229 h 267"/>
                  <a:gd name="T32" fmla="*/ 230 w 548"/>
                  <a:gd name="T33" fmla="*/ 239 h 267"/>
                  <a:gd name="T34" fmla="*/ 195 w 548"/>
                  <a:gd name="T35" fmla="*/ 247 h 267"/>
                  <a:gd name="T36" fmla="*/ 184 w 548"/>
                  <a:gd name="T37" fmla="*/ 247 h 267"/>
                  <a:gd name="T38" fmla="*/ 175 w 548"/>
                  <a:gd name="T39" fmla="*/ 248 h 267"/>
                  <a:gd name="T40" fmla="*/ 158 w 548"/>
                  <a:gd name="T41" fmla="*/ 249 h 267"/>
                  <a:gd name="T42" fmla="*/ 122 w 548"/>
                  <a:gd name="T43" fmla="*/ 250 h 267"/>
                  <a:gd name="T44" fmla="*/ 86 w 548"/>
                  <a:gd name="T45" fmla="*/ 247 h 267"/>
                  <a:gd name="T46" fmla="*/ 50 w 548"/>
                  <a:gd name="T47" fmla="*/ 241 h 267"/>
                  <a:gd name="T48" fmla="*/ 24 w 548"/>
                  <a:gd name="T49" fmla="*/ 234 h 267"/>
                  <a:gd name="T50" fmla="*/ 0 w 548"/>
                  <a:gd name="T51" fmla="*/ 228 h 267"/>
                  <a:gd name="T52" fmla="*/ 10 w 548"/>
                  <a:gd name="T53" fmla="*/ 250 h 267"/>
                  <a:gd name="T54" fmla="*/ 43 w 548"/>
                  <a:gd name="T55" fmla="*/ 258 h 267"/>
                  <a:gd name="T56" fmla="*/ 61 w 548"/>
                  <a:gd name="T57" fmla="*/ 260 h 267"/>
                  <a:gd name="T58" fmla="*/ 70 w 548"/>
                  <a:gd name="T59" fmla="*/ 261 h 267"/>
                  <a:gd name="T60" fmla="*/ 80 w 548"/>
                  <a:gd name="T61" fmla="*/ 264 h 267"/>
                  <a:gd name="T62" fmla="*/ 118 w 548"/>
                  <a:gd name="T63" fmla="*/ 267 h 267"/>
                  <a:gd name="T64" fmla="*/ 156 w 548"/>
                  <a:gd name="T65" fmla="*/ 266 h 267"/>
                  <a:gd name="T66" fmla="*/ 195 w 548"/>
                  <a:gd name="T67" fmla="*/ 262 h 267"/>
                  <a:gd name="T68" fmla="*/ 233 w 548"/>
                  <a:gd name="T69" fmla="*/ 255 h 267"/>
                  <a:gd name="T70" fmla="*/ 271 w 548"/>
                  <a:gd name="T71" fmla="*/ 245 h 267"/>
                  <a:gd name="T72" fmla="*/ 309 w 548"/>
                  <a:gd name="T73" fmla="*/ 230 h 267"/>
                  <a:gd name="T74" fmla="*/ 347 w 548"/>
                  <a:gd name="T75" fmla="*/ 213 h 267"/>
                  <a:gd name="T76" fmla="*/ 363 w 548"/>
                  <a:gd name="T77" fmla="*/ 203 h 267"/>
                  <a:gd name="T78" fmla="*/ 380 w 548"/>
                  <a:gd name="T79" fmla="*/ 194 h 267"/>
                  <a:gd name="T80" fmla="*/ 410 w 548"/>
                  <a:gd name="T81" fmla="*/ 174 h 267"/>
                  <a:gd name="T82" fmla="*/ 424 w 548"/>
                  <a:gd name="T83" fmla="*/ 163 h 267"/>
                  <a:gd name="T84" fmla="*/ 430 w 548"/>
                  <a:gd name="T85" fmla="*/ 157 h 267"/>
                  <a:gd name="T86" fmla="*/ 438 w 548"/>
                  <a:gd name="T87" fmla="*/ 152 h 267"/>
                  <a:gd name="T88" fmla="*/ 464 w 548"/>
                  <a:gd name="T89" fmla="*/ 130 h 267"/>
                  <a:gd name="T90" fmla="*/ 488 w 548"/>
                  <a:gd name="T91" fmla="*/ 105 h 267"/>
                  <a:gd name="T92" fmla="*/ 510 w 548"/>
                  <a:gd name="T93" fmla="*/ 80 h 267"/>
                  <a:gd name="T94" fmla="*/ 519 w 548"/>
                  <a:gd name="T95" fmla="*/ 65 h 267"/>
                  <a:gd name="T96" fmla="*/ 529 w 548"/>
                  <a:gd name="T97" fmla="*/ 51 h 267"/>
                  <a:gd name="T98" fmla="*/ 548 w 548"/>
                  <a:gd name="T99" fmla="*/ 22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267"/>
                  <a:gd name="T152" fmla="*/ 548 w 548"/>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267">
                    <a:moveTo>
                      <a:pt x="548" y="22"/>
                    </a:moveTo>
                    <a:lnTo>
                      <a:pt x="539" y="0"/>
                    </a:lnTo>
                    <a:lnTo>
                      <a:pt x="530" y="14"/>
                    </a:lnTo>
                    <a:lnTo>
                      <a:pt x="522" y="30"/>
                    </a:lnTo>
                    <a:lnTo>
                      <a:pt x="503" y="59"/>
                    </a:lnTo>
                    <a:lnTo>
                      <a:pt x="482" y="86"/>
                    </a:lnTo>
                    <a:lnTo>
                      <a:pt x="471" y="99"/>
                    </a:lnTo>
                    <a:lnTo>
                      <a:pt x="459" y="112"/>
                    </a:lnTo>
                    <a:lnTo>
                      <a:pt x="446" y="123"/>
                    </a:lnTo>
                    <a:lnTo>
                      <a:pt x="433" y="136"/>
                    </a:lnTo>
                    <a:lnTo>
                      <a:pt x="404" y="158"/>
                    </a:lnTo>
                    <a:lnTo>
                      <a:pt x="389" y="168"/>
                    </a:lnTo>
                    <a:lnTo>
                      <a:pt x="373" y="179"/>
                    </a:lnTo>
                    <a:lnTo>
                      <a:pt x="340" y="200"/>
                    </a:lnTo>
                    <a:lnTo>
                      <a:pt x="302" y="215"/>
                    </a:lnTo>
                    <a:lnTo>
                      <a:pt x="266" y="229"/>
                    </a:lnTo>
                    <a:lnTo>
                      <a:pt x="230" y="239"/>
                    </a:lnTo>
                    <a:lnTo>
                      <a:pt x="195" y="247"/>
                    </a:lnTo>
                    <a:lnTo>
                      <a:pt x="184" y="247"/>
                    </a:lnTo>
                    <a:lnTo>
                      <a:pt x="175" y="248"/>
                    </a:lnTo>
                    <a:lnTo>
                      <a:pt x="158" y="249"/>
                    </a:lnTo>
                    <a:lnTo>
                      <a:pt x="122" y="250"/>
                    </a:lnTo>
                    <a:lnTo>
                      <a:pt x="86" y="247"/>
                    </a:lnTo>
                    <a:lnTo>
                      <a:pt x="50" y="241"/>
                    </a:lnTo>
                    <a:lnTo>
                      <a:pt x="24" y="234"/>
                    </a:lnTo>
                    <a:lnTo>
                      <a:pt x="0" y="228"/>
                    </a:lnTo>
                    <a:lnTo>
                      <a:pt x="10" y="250"/>
                    </a:lnTo>
                    <a:lnTo>
                      <a:pt x="43" y="258"/>
                    </a:lnTo>
                    <a:lnTo>
                      <a:pt x="61" y="260"/>
                    </a:lnTo>
                    <a:lnTo>
                      <a:pt x="70" y="261"/>
                    </a:lnTo>
                    <a:lnTo>
                      <a:pt x="80" y="264"/>
                    </a:lnTo>
                    <a:lnTo>
                      <a:pt x="118" y="267"/>
                    </a:lnTo>
                    <a:lnTo>
                      <a:pt x="156" y="266"/>
                    </a:lnTo>
                    <a:lnTo>
                      <a:pt x="195" y="262"/>
                    </a:lnTo>
                    <a:lnTo>
                      <a:pt x="233" y="255"/>
                    </a:lnTo>
                    <a:lnTo>
                      <a:pt x="271" y="245"/>
                    </a:lnTo>
                    <a:lnTo>
                      <a:pt x="309" y="230"/>
                    </a:lnTo>
                    <a:lnTo>
                      <a:pt x="347" y="213"/>
                    </a:lnTo>
                    <a:lnTo>
                      <a:pt x="363" y="203"/>
                    </a:lnTo>
                    <a:lnTo>
                      <a:pt x="380" y="194"/>
                    </a:lnTo>
                    <a:lnTo>
                      <a:pt x="410" y="174"/>
                    </a:lnTo>
                    <a:lnTo>
                      <a:pt x="424" y="163"/>
                    </a:lnTo>
                    <a:lnTo>
                      <a:pt x="430" y="157"/>
                    </a:lnTo>
                    <a:lnTo>
                      <a:pt x="438" y="152"/>
                    </a:lnTo>
                    <a:lnTo>
                      <a:pt x="464" y="130"/>
                    </a:lnTo>
                    <a:lnTo>
                      <a:pt x="488" y="105"/>
                    </a:lnTo>
                    <a:lnTo>
                      <a:pt x="510" y="80"/>
                    </a:lnTo>
                    <a:lnTo>
                      <a:pt x="519" y="65"/>
                    </a:lnTo>
                    <a:lnTo>
                      <a:pt x="529" y="51"/>
                    </a:lnTo>
                    <a:lnTo>
                      <a:pt x="548" y="22"/>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2" name="Freeform 114"/>
              <p:cNvSpPr>
                <a:spLocks/>
              </p:cNvSpPr>
              <p:nvPr/>
            </p:nvSpPr>
            <p:spPr bwMode="auto">
              <a:xfrm>
                <a:off x="1379" y="593"/>
                <a:ext cx="109" cy="54"/>
              </a:xfrm>
              <a:custGeom>
                <a:avLst/>
                <a:gdLst>
                  <a:gd name="T0" fmla="*/ 548 w 548"/>
                  <a:gd name="T1" fmla="*/ 20 h 270"/>
                  <a:gd name="T2" fmla="*/ 539 w 548"/>
                  <a:gd name="T3" fmla="*/ 0 h 270"/>
                  <a:gd name="T4" fmla="*/ 537 w 548"/>
                  <a:gd name="T5" fmla="*/ 4 h 270"/>
                  <a:gd name="T6" fmla="*/ 528 w 548"/>
                  <a:gd name="T7" fmla="*/ 19 h 270"/>
                  <a:gd name="T8" fmla="*/ 520 w 548"/>
                  <a:gd name="T9" fmla="*/ 34 h 270"/>
                  <a:gd name="T10" fmla="*/ 511 w 548"/>
                  <a:gd name="T11" fmla="*/ 49 h 270"/>
                  <a:gd name="T12" fmla="*/ 502 w 548"/>
                  <a:gd name="T13" fmla="*/ 65 h 270"/>
                  <a:gd name="T14" fmla="*/ 491 w 548"/>
                  <a:gd name="T15" fmla="*/ 78 h 270"/>
                  <a:gd name="T16" fmla="*/ 485 w 548"/>
                  <a:gd name="T17" fmla="*/ 85 h 270"/>
                  <a:gd name="T18" fmla="*/ 481 w 548"/>
                  <a:gd name="T19" fmla="*/ 93 h 270"/>
                  <a:gd name="T20" fmla="*/ 470 w 548"/>
                  <a:gd name="T21" fmla="*/ 105 h 270"/>
                  <a:gd name="T22" fmla="*/ 458 w 548"/>
                  <a:gd name="T23" fmla="*/ 119 h 270"/>
                  <a:gd name="T24" fmla="*/ 445 w 548"/>
                  <a:gd name="T25" fmla="*/ 130 h 270"/>
                  <a:gd name="T26" fmla="*/ 438 w 548"/>
                  <a:gd name="T27" fmla="*/ 135 h 270"/>
                  <a:gd name="T28" fmla="*/ 433 w 548"/>
                  <a:gd name="T29" fmla="*/ 142 h 270"/>
                  <a:gd name="T30" fmla="*/ 404 w 548"/>
                  <a:gd name="T31" fmla="*/ 165 h 270"/>
                  <a:gd name="T32" fmla="*/ 389 w 548"/>
                  <a:gd name="T33" fmla="*/ 175 h 270"/>
                  <a:gd name="T34" fmla="*/ 374 w 548"/>
                  <a:gd name="T35" fmla="*/ 186 h 270"/>
                  <a:gd name="T36" fmla="*/ 357 w 548"/>
                  <a:gd name="T37" fmla="*/ 195 h 270"/>
                  <a:gd name="T38" fmla="*/ 342 w 548"/>
                  <a:gd name="T39" fmla="*/ 205 h 270"/>
                  <a:gd name="T40" fmla="*/ 306 w 548"/>
                  <a:gd name="T41" fmla="*/ 220 h 270"/>
                  <a:gd name="T42" fmla="*/ 272 w 548"/>
                  <a:gd name="T43" fmla="*/ 233 h 270"/>
                  <a:gd name="T44" fmla="*/ 254 w 548"/>
                  <a:gd name="T45" fmla="*/ 238 h 270"/>
                  <a:gd name="T46" fmla="*/ 237 w 548"/>
                  <a:gd name="T47" fmla="*/ 242 h 270"/>
                  <a:gd name="T48" fmla="*/ 204 w 548"/>
                  <a:gd name="T49" fmla="*/ 250 h 270"/>
                  <a:gd name="T50" fmla="*/ 168 w 548"/>
                  <a:gd name="T51" fmla="*/ 252 h 270"/>
                  <a:gd name="T52" fmla="*/ 134 w 548"/>
                  <a:gd name="T53" fmla="*/ 253 h 270"/>
                  <a:gd name="T54" fmla="*/ 116 w 548"/>
                  <a:gd name="T55" fmla="*/ 251 h 270"/>
                  <a:gd name="T56" fmla="*/ 107 w 548"/>
                  <a:gd name="T57" fmla="*/ 250 h 270"/>
                  <a:gd name="T58" fmla="*/ 99 w 548"/>
                  <a:gd name="T59" fmla="*/ 250 h 270"/>
                  <a:gd name="T60" fmla="*/ 65 w 548"/>
                  <a:gd name="T61" fmla="*/ 245 h 270"/>
                  <a:gd name="T62" fmla="*/ 31 w 548"/>
                  <a:gd name="T63" fmla="*/ 235 h 270"/>
                  <a:gd name="T64" fmla="*/ 0 w 548"/>
                  <a:gd name="T65" fmla="*/ 225 h 270"/>
                  <a:gd name="T66" fmla="*/ 9 w 548"/>
                  <a:gd name="T67" fmla="*/ 248 h 270"/>
                  <a:gd name="T68" fmla="*/ 33 w 548"/>
                  <a:gd name="T69" fmla="*/ 254 h 270"/>
                  <a:gd name="T70" fmla="*/ 59 w 548"/>
                  <a:gd name="T71" fmla="*/ 261 h 270"/>
                  <a:gd name="T72" fmla="*/ 95 w 548"/>
                  <a:gd name="T73" fmla="*/ 267 h 270"/>
                  <a:gd name="T74" fmla="*/ 131 w 548"/>
                  <a:gd name="T75" fmla="*/ 270 h 270"/>
                  <a:gd name="T76" fmla="*/ 167 w 548"/>
                  <a:gd name="T77" fmla="*/ 269 h 270"/>
                  <a:gd name="T78" fmla="*/ 184 w 548"/>
                  <a:gd name="T79" fmla="*/ 268 h 270"/>
                  <a:gd name="T80" fmla="*/ 193 w 548"/>
                  <a:gd name="T81" fmla="*/ 267 h 270"/>
                  <a:gd name="T82" fmla="*/ 204 w 548"/>
                  <a:gd name="T83" fmla="*/ 267 h 270"/>
                  <a:gd name="T84" fmla="*/ 239 w 548"/>
                  <a:gd name="T85" fmla="*/ 259 h 270"/>
                  <a:gd name="T86" fmla="*/ 275 w 548"/>
                  <a:gd name="T87" fmla="*/ 249 h 270"/>
                  <a:gd name="T88" fmla="*/ 311 w 548"/>
                  <a:gd name="T89" fmla="*/ 235 h 270"/>
                  <a:gd name="T90" fmla="*/ 349 w 548"/>
                  <a:gd name="T91" fmla="*/ 220 h 270"/>
                  <a:gd name="T92" fmla="*/ 382 w 548"/>
                  <a:gd name="T93" fmla="*/ 199 h 270"/>
                  <a:gd name="T94" fmla="*/ 398 w 548"/>
                  <a:gd name="T95" fmla="*/ 188 h 270"/>
                  <a:gd name="T96" fmla="*/ 413 w 548"/>
                  <a:gd name="T97" fmla="*/ 178 h 270"/>
                  <a:gd name="T98" fmla="*/ 442 w 548"/>
                  <a:gd name="T99" fmla="*/ 156 h 270"/>
                  <a:gd name="T100" fmla="*/ 455 w 548"/>
                  <a:gd name="T101" fmla="*/ 143 h 270"/>
                  <a:gd name="T102" fmla="*/ 468 w 548"/>
                  <a:gd name="T103" fmla="*/ 132 h 270"/>
                  <a:gd name="T104" fmla="*/ 480 w 548"/>
                  <a:gd name="T105" fmla="*/ 119 h 270"/>
                  <a:gd name="T106" fmla="*/ 491 w 548"/>
                  <a:gd name="T107" fmla="*/ 106 h 270"/>
                  <a:gd name="T108" fmla="*/ 512 w 548"/>
                  <a:gd name="T109" fmla="*/ 79 h 270"/>
                  <a:gd name="T110" fmla="*/ 531 w 548"/>
                  <a:gd name="T111" fmla="*/ 50 h 270"/>
                  <a:gd name="T112" fmla="*/ 539 w 548"/>
                  <a:gd name="T113" fmla="*/ 34 h 270"/>
                  <a:gd name="T114" fmla="*/ 548 w 548"/>
                  <a:gd name="T115" fmla="*/ 20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270"/>
                  <a:gd name="T176" fmla="*/ 548 w 54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270">
                    <a:moveTo>
                      <a:pt x="548" y="20"/>
                    </a:moveTo>
                    <a:lnTo>
                      <a:pt x="539" y="0"/>
                    </a:lnTo>
                    <a:lnTo>
                      <a:pt x="537" y="4"/>
                    </a:lnTo>
                    <a:lnTo>
                      <a:pt x="528" y="19"/>
                    </a:lnTo>
                    <a:lnTo>
                      <a:pt x="520" y="34"/>
                    </a:lnTo>
                    <a:lnTo>
                      <a:pt x="511" y="49"/>
                    </a:lnTo>
                    <a:lnTo>
                      <a:pt x="502" y="65"/>
                    </a:lnTo>
                    <a:lnTo>
                      <a:pt x="491" y="78"/>
                    </a:lnTo>
                    <a:lnTo>
                      <a:pt x="485" y="85"/>
                    </a:lnTo>
                    <a:lnTo>
                      <a:pt x="481" y="93"/>
                    </a:lnTo>
                    <a:lnTo>
                      <a:pt x="470" y="105"/>
                    </a:lnTo>
                    <a:lnTo>
                      <a:pt x="458" y="119"/>
                    </a:lnTo>
                    <a:lnTo>
                      <a:pt x="445" y="130"/>
                    </a:lnTo>
                    <a:lnTo>
                      <a:pt x="438" y="135"/>
                    </a:lnTo>
                    <a:lnTo>
                      <a:pt x="433" y="142"/>
                    </a:lnTo>
                    <a:lnTo>
                      <a:pt x="404" y="165"/>
                    </a:lnTo>
                    <a:lnTo>
                      <a:pt x="389" y="175"/>
                    </a:lnTo>
                    <a:lnTo>
                      <a:pt x="374" y="186"/>
                    </a:lnTo>
                    <a:lnTo>
                      <a:pt x="357" y="195"/>
                    </a:lnTo>
                    <a:lnTo>
                      <a:pt x="342" y="205"/>
                    </a:lnTo>
                    <a:lnTo>
                      <a:pt x="306" y="220"/>
                    </a:lnTo>
                    <a:lnTo>
                      <a:pt x="272" y="233"/>
                    </a:lnTo>
                    <a:lnTo>
                      <a:pt x="254" y="238"/>
                    </a:lnTo>
                    <a:lnTo>
                      <a:pt x="237" y="242"/>
                    </a:lnTo>
                    <a:lnTo>
                      <a:pt x="204" y="250"/>
                    </a:lnTo>
                    <a:lnTo>
                      <a:pt x="168" y="252"/>
                    </a:lnTo>
                    <a:lnTo>
                      <a:pt x="134" y="253"/>
                    </a:lnTo>
                    <a:lnTo>
                      <a:pt x="116" y="251"/>
                    </a:lnTo>
                    <a:lnTo>
                      <a:pt x="107" y="250"/>
                    </a:lnTo>
                    <a:lnTo>
                      <a:pt x="99" y="250"/>
                    </a:lnTo>
                    <a:lnTo>
                      <a:pt x="65" y="245"/>
                    </a:lnTo>
                    <a:lnTo>
                      <a:pt x="31" y="235"/>
                    </a:lnTo>
                    <a:lnTo>
                      <a:pt x="0" y="225"/>
                    </a:lnTo>
                    <a:lnTo>
                      <a:pt x="9" y="248"/>
                    </a:lnTo>
                    <a:lnTo>
                      <a:pt x="33" y="254"/>
                    </a:lnTo>
                    <a:lnTo>
                      <a:pt x="59" y="261"/>
                    </a:lnTo>
                    <a:lnTo>
                      <a:pt x="95" y="267"/>
                    </a:lnTo>
                    <a:lnTo>
                      <a:pt x="131" y="270"/>
                    </a:lnTo>
                    <a:lnTo>
                      <a:pt x="167" y="269"/>
                    </a:lnTo>
                    <a:lnTo>
                      <a:pt x="184" y="268"/>
                    </a:lnTo>
                    <a:lnTo>
                      <a:pt x="193" y="267"/>
                    </a:lnTo>
                    <a:lnTo>
                      <a:pt x="204" y="267"/>
                    </a:lnTo>
                    <a:lnTo>
                      <a:pt x="239" y="259"/>
                    </a:lnTo>
                    <a:lnTo>
                      <a:pt x="275" y="249"/>
                    </a:lnTo>
                    <a:lnTo>
                      <a:pt x="311" y="235"/>
                    </a:lnTo>
                    <a:lnTo>
                      <a:pt x="349" y="220"/>
                    </a:lnTo>
                    <a:lnTo>
                      <a:pt x="382" y="199"/>
                    </a:lnTo>
                    <a:lnTo>
                      <a:pt x="398" y="188"/>
                    </a:lnTo>
                    <a:lnTo>
                      <a:pt x="413" y="178"/>
                    </a:lnTo>
                    <a:lnTo>
                      <a:pt x="442" y="156"/>
                    </a:lnTo>
                    <a:lnTo>
                      <a:pt x="455" y="143"/>
                    </a:lnTo>
                    <a:lnTo>
                      <a:pt x="468" y="132"/>
                    </a:lnTo>
                    <a:lnTo>
                      <a:pt x="480" y="119"/>
                    </a:lnTo>
                    <a:lnTo>
                      <a:pt x="491" y="106"/>
                    </a:lnTo>
                    <a:lnTo>
                      <a:pt x="512" y="79"/>
                    </a:lnTo>
                    <a:lnTo>
                      <a:pt x="531" y="50"/>
                    </a:lnTo>
                    <a:lnTo>
                      <a:pt x="539" y="34"/>
                    </a:lnTo>
                    <a:lnTo>
                      <a:pt x="548" y="20"/>
                    </a:lnTo>
                    <a:close/>
                  </a:path>
                </a:pathLst>
              </a:custGeom>
              <a:solidFill>
                <a:srgbClr val="9D9D9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3" name="Freeform 115"/>
              <p:cNvSpPr>
                <a:spLocks/>
              </p:cNvSpPr>
              <p:nvPr/>
            </p:nvSpPr>
            <p:spPr bwMode="auto">
              <a:xfrm>
                <a:off x="1388" y="610"/>
                <a:ext cx="105" cy="50"/>
              </a:xfrm>
              <a:custGeom>
                <a:avLst/>
                <a:gdLst>
                  <a:gd name="T0" fmla="*/ 525 w 525"/>
                  <a:gd name="T1" fmla="*/ 26 h 248"/>
                  <a:gd name="T2" fmla="*/ 522 w 525"/>
                  <a:gd name="T3" fmla="*/ 0 h 248"/>
                  <a:gd name="T4" fmla="*/ 503 w 525"/>
                  <a:gd name="T5" fmla="*/ 25 h 248"/>
                  <a:gd name="T6" fmla="*/ 483 w 525"/>
                  <a:gd name="T7" fmla="*/ 50 h 248"/>
                  <a:gd name="T8" fmla="*/ 472 w 525"/>
                  <a:gd name="T9" fmla="*/ 61 h 248"/>
                  <a:gd name="T10" fmla="*/ 468 w 525"/>
                  <a:gd name="T11" fmla="*/ 63 h 248"/>
                  <a:gd name="T12" fmla="*/ 466 w 525"/>
                  <a:gd name="T13" fmla="*/ 66 h 248"/>
                  <a:gd name="T14" fmla="*/ 462 w 525"/>
                  <a:gd name="T15" fmla="*/ 73 h 248"/>
                  <a:gd name="T16" fmla="*/ 438 w 525"/>
                  <a:gd name="T17" fmla="*/ 96 h 248"/>
                  <a:gd name="T18" fmla="*/ 412 w 525"/>
                  <a:gd name="T19" fmla="*/ 116 h 248"/>
                  <a:gd name="T20" fmla="*/ 384 w 525"/>
                  <a:gd name="T21" fmla="*/ 136 h 248"/>
                  <a:gd name="T22" fmla="*/ 355 w 525"/>
                  <a:gd name="T23" fmla="*/ 155 h 248"/>
                  <a:gd name="T24" fmla="*/ 325 w 525"/>
                  <a:gd name="T25" fmla="*/ 173 h 248"/>
                  <a:gd name="T26" fmla="*/ 283 w 525"/>
                  <a:gd name="T27" fmla="*/ 191 h 248"/>
                  <a:gd name="T28" fmla="*/ 243 w 525"/>
                  <a:gd name="T29" fmla="*/ 207 h 248"/>
                  <a:gd name="T30" fmla="*/ 202 w 525"/>
                  <a:gd name="T31" fmla="*/ 218 h 248"/>
                  <a:gd name="T32" fmla="*/ 162 w 525"/>
                  <a:gd name="T33" fmla="*/ 227 h 248"/>
                  <a:gd name="T34" fmla="*/ 122 w 525"/>
                  <a:gd name="T35" fmla="*/ 230 h 248"/>
                  <a:gd name="T36" fmla="*/ 81 w 525"/>
                  <a:gd name="T37" fmla="*/ 231 h 248"/>
                  <a:gd name="T38" fmla="*/ 41 w 525"/>
                  <a:gd name="T39" fmla="*/ 229 h 248"/>
                  <a:gd name="T40" fmla="*/ 0 w 525"/>
                  <a:gd name="T41" fmla="*/ 224 h 248"/>
                  <a:gd name="T42" fmla="*/ 18 w 525"/>
                  <a:gd name="T43" fmla="*/ 244 h 248"/>
                  <a:gd name="T44" fmla="*/ 57 w 525"/>
                  <a:gd name="T45" fmla="*/ 247 h 248"/>
                  <a:gd name="T46" fmla="*/ 95 w 525"/>
                  <a:gd name="T47" fmla="*/ 248 h 248"/>
                  <a:gd name="T48" fmla="*/ 133 w 525"/>
                  <a:gd name="T49" fmla="*/ 245 h 248"/>
                  <a:gd name="T50" fmla="*/ 173 w 525"/>
                  <a:gd name="T51" fmla="*/ 240 h 248"/>
                  <a:gd name="T52" fmla="*/ 211 w 525"/>
                  <a:gd name="T53" fmla="*/ 231 h 248"/>
                  <a:gd name="T54" fmla="*/ 252 w 525"/>
                  <a:gd name="T55" fmla="*/ 220 h 248"/>
                  <a:gd name="T56" fmla="*/ 290 w 525"/>
                  <a:gd name="T57" fmla="*/ 204 h 248"/>
                  <a:gd name="T58" fmla="*/ 330 w 525"/>
                  <a:gd name="T59" fmla="*/ 187 h 248"/>
                  <a:gd name="T60" fmla="*/ 360 w 525"/>
                  <a:gd name="T61" fmla="*/ 170 h 248"/>
                  <a:gd name="T62" fmla="*/ 373 w 525"/>
                  <a:gd name="T63" fmla="*/ 161 h 248"/>
                  <a:gd name="T64" fmla="*/ 380 w 525"/>
                  <a:gd name="T65" fmla="*/ 156 h 248"/>
                  <a:gd name="T66" fmla="*/ 383 w 525"/>
                  <a:gd name="T67" fmla="*/ 154 h 248"/>
                  <a:gd name="T68" fmla="*/ 388 w 525"/>
                  <a:gd name="T69" fmla="*/ 153 h 248"/>
                  <a:gd name="T70" fmla="*/ 390 w 525"/>
                  <a:gd name="T71" fmla="*/ 149 h 248"/>
                  <a:gd name="T72" fmla="*/ 393 w 525"/>
                  <a:gd name="T73" fmla="*/ 147 h 248"/>
                  <a:gd name="T74" fmla="*/ 400 w 525"/>
                  <a:gd name="T75" fmla="*/ 143 h 248"/>
                  <a:gd name="T76" fmla="*/ 413 w 525"/>
                  <a:gd name="T77" fmla="*/ 134 h 248"/>
                  <a:gd name="T78" fmla="*/ 416 w 525"/>
                  <a:gd name="T79" fmla="*/ 130 h 248"/>
                  <a:gd name="T80" fmla="*/ 419 w 525"/>
                  <a:gd name="T81" fmla="*/ 128 h 248"/>
                  <a:gd name="T82" fmla="*/ 426 w 525"/>
                  <a:gd name="T83" fmla="*/ 124 h 248"/>
                  <a:gd name="T84" fmla="*/ 439 w 525"/>
                  <a:gd name="T85" fmla="*/ 115 h 248"/>
                  <a:gd name="T86" fmla="*/ 451 w 525"/>
                  <a:gd name="T87" fmla="*/ 103 h 248"/>
                  <a:gd name="T88" fmla="*/ 453 w 525"/>
                  <a:gd name="T89" fmla="*/ 100 h 248"/>
                  <a:gd name="T90" fmla="*/ 456 w 525"/>
                  <a:gd name="T91" fmla="*/ 98 h 248"/>
                  <a:gd name="T92" fmla="*/ 463 w 525"/>
                  <a:gd name="T93" fmla="*/ 93 h 248"/>
                  <a:gd name="T94" fmla="*/ 485 w 525"/>
                  <a:gd name="T95" fmla="*/ 72 h 248"/>
                  <a:gd name="T96" fmla="*/ 506 w 525"/>
                  <a:gd name="T97" fmla="*/ 50 h 248"/>
                  <a:gd name="T98" fmla="*/ 515 w 525"/>
                  <a:gd name="T99" fmla="*/ 37 h 248"/>
                  <a:gd name="T100" fmla="*/ 525 w 525"/>
                  <a:gd name="T101" fmla="*/ 26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5"/>
                  <a:gd name="T154" fmla="*/ 0 h 248"/>
                  <a:gd name="T155" fmla="*/ 525 w 525"/>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5" h="248">
                    <a:moveTo>
                      <a:pt x="525" y="26"/>
                    </a:moveTo>
                    <a:lnTo>
                      <a:pt x="522" y="0"/>
                    </a:lnTo>
                    <a:lnTo>
                      <a:pt x="503" y="25"/>
                    </a:lnTo>
                    <a:lnTo>
                      <a:pt x="483" y="50"/>
                    </a:lnTo>
                    <a:lnTo>
                      <a:pt x="472" y="61"/>
                    </a:lnTo>
                    <a:lnTo>
                      <a:pt x="468" y="63"/>
                    </a:lnTo>
                    <a:lnTo>
                      <a:pt x="466" y="66"/>
                    </a:lnTo>
                    <a:lnTo>
                      <a:pt x="462" y="73"/>
                    </a:lnTo>
                    <a:lnTo>
                      <a:pt x="438" y="96"/>
                    </a:lnTo>
                    <a:lnTo>
                      <a:pt x="412" y="116"/>
                    </a:lnTo>
                    <a:lnTo>
                      <a:pt x="384" y="136"/>
                    </a:lnTo>
                    <a:lnTo>
                      <a:pt x="355" y="155"/>
                    </a:lnTo>
                    <a:lnTo>
                      <a:pt x="325" y="173"/>
                    </a:lnTo>
                    <a:lnTo>
                      <a:pt x="283" y="191"/>
                    </a:lnTo>
                    <a:lnTo>
                      <a:pt x="243" y="207"/>
                    </a:lnTo>
                    <a:lnTo>
                      <a:pt x="202" y="218"/>
                    </a:lnTo>
                    <a:lnTo>
                      <a:pt x="162" y="227"/>
                    </a:lnTo>
                    <a:lnTo>
                      <a:pt x="122" y="230"/>
                    </a:lnTo>
                    <a:lnTo>
                      <a:pt x="81" y="231"/>
                    </a:lnTo>
                    <a:lnTo>
                      <a:pt x="41" y="229"/>
                    </a:lnTo>
                    <a:lnTo>
                      <a:pt x="0" y="224"/>
                    </a:lnTo>
                    <a:lnTo>
                      <a:pt x="18" y="244"/>
                    </a:lnTo>
                    <a:lnTo>
                      <a:pt x="57" y="247"/>
                    </a:lnTo>
                    <a:lnTo>
                      <a:pt x="95" y="248"/>
                    </a:lnTo>
                    <a:lnTo>
                      <a:pt x="133" y="245"/>
                    </a:lnTo>
                    <a:lnTo>
                      <a:pt x="173" y="240"/>
                    </a:lnTo>
                    <a:lnTo>
                      <a:pt x="211" y="231"/>
                    </a:lnTo>
                    <a:lnTo>
                      <a:pt x="252" y="220"/>
                    </a:lnTo>
                    <a:lnTo>
                      <a:pt x="290" y="204"/>
                    </a:lnTo>
                    <a:lnTo>
                      <a:pt x="330" y="187"/>
                    </a:lnTo>
                    <a:lnTo>
                      <a:pt x="360" y="170"/>
                    </a:lnTo>
                    <a:lnTo>
                      <a:pt x="373" y="161"/>
                    </a:lnTo>
                    <a:lnTo>
                      <a:pt x="380" y="156"/>
                    </a:lnTo>
                    <a:lnTo>
                      <a:pt x="383" y="154"/>
                    </a:lnTo>
                    <a:lnTo>
                      <a:pt x="388" y="153"/>
                    </a:lnTo>
                    <a:lnTo>
                      <a:pt x="390" y="149"/>
                    </a:lnTo>
                    <a:lnTo>
                      <a:pt x="393" y="147"/>
                    </a:lnTo>
                    <a:lnTo>
                      <a:pt x="400" y="143"/>
                    </a:lnTo>
                    <a:lnTo>
                      <a:pt x="413" y="134"/>
                    </a:lnTo>
                    <a:lnTo>
                      <a:pt x="416" y="130"/>
                    </a:lnTo>
                    <a:lnTo>
                      <a:pt x="419" y="128"/>
                    </a:lnTo>
                    <a:lnTo>
                      <a:pt x="426" y="124"/>
                    </a:lnTo>
                    <a:lnTo>
                      <a:pt x="439" y="115"/>
                    </a:lnTo>
                    <a:lnTo>
                      <a:pt x="451" y="103"/>
                    </a:lnTo>
                    <a:lnTo>
                      <a:pt x="453" y="100"/>
                    </a:lnTo>
                    <a:lnTo>
                      <a:pt x="456" y="98"/>
                    </a:lnTo>
                    <a:lnTo>
                      <a:pt x="463" y="93"/>
                    </a:lnTo>
                    <a:lnTo>
                      <a:pt x="485" y="72"/>
                    </a:lnTo>
                    <a:lnTo>
                      <a:pt x="506" y="50"/>
                    </a:lnTo>
                    <a:lnTo>
                      <a:pt x="515" y="37"/>
                    </a:lnTo>
                    <a:lnTo>
                      <a:pt x="525" y="26"/>
                    </a:lnTo>
                    <a:close/>
                  </a:path>
                </a:pathLst>
              </a:custGeom>
              <a:solidFill>
                <a:srgbClr val="90909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4" name="Freeform 116"/>
              <p:cNvSpPr>
                <a:spLocks/>
              </p:cNvSpPr>
              <p:nvPr/>
            </p:nvSpPr>
            <p:spPr bwMode="auto">
              <a:xfrm>
                <a:off x="1385" y="605"/>
                <a:ext cx="107" cy="51"/>
              </a:xfrm>
              <a:custGeom>
                <a:avLst/>
                <a:gdLst>
                  <a:gd name="T0" fmla="*/ 536 w 536"/>
                  <a:gd name="T1" fmla="*/ 25 h 256"/>
                  <a:gd name="T2" fmla="*/ 531 w 536"/>
                  <a:gd name="T3" fmla="*/ 0 h 256"/>
                  <a:gd name="T4" fmla="*/ 512 w 536"/>
                  <a:gd name="T5" fmla="*/ 27 h 256"/>
                  <a:gd name="T6" fmla="*/ 493 w 536"/>
                  <a:gd name="T7" fmla="*/ 54 h 256"/>
                  <a:gd name="T8" fmla="*/ 470 w 536"/>
                  <a:gd name="T9" fmla="*/ 79 h 256"/>
                  <a:gd name="T10" fmla="*/ 447 w 536"/>
                  <a:gd name="T11" fmla="*/ 104 h 256"/>
                  <a:gd name="T12" fmla="*/ 433 w 536"/>
                  <a:gd name="T13" fmla="*/ 114 h 256"/>
                  <a:gd name="T14" fmla="*/ 421 w 536"/>
                  <a:gd name="T15" fmla="*/ 125 h 256"/>
                  <a:gd name="T16" fmla="*/ 413 w 536"/>
                  <a:gd name="T17" fmla="*/ 130 h 256"/>
                  <a:gd name="T18" fmla="*/ 406 w 536"/>
                  <a:gd name="T19" fmla="*/ 135 h 256"/>
                  <a:gd name="T20" fmla="*/ 393 w 536"/>
                  <a:gd name="T21" fmla="*/ 146 h 256"/>
                  <a:gd name="T22" fmla="*/ 377 w 536"/>
                  <a:gd name="T23" fmla="*/ 155 h 256"/>
                  <a:gd name="T24" fmla="*/ 369 w 536"/>
                  <a:gd name="T25" fmla="*/ 160 h 256"/>
                  <a:gd name="T26" fmla="*/ 362 w 536"/>
                  <a:gd name="T27" fmla="*/ 165 h 256"/>
                  <a:gd name="T28" fmla="*/ 331 w 536"/>
                  <a:gd name="T29" fmla="*/ 185 h 256"/>
                  <a:gd name="T30" fmla="*/ 291 w 536"/>
                  <a:gd name="T31" fmla="*/ 203 h 256"/>
                  <a:gd name="T32" fmla="*/ 250 w 536"/>
                  <a:gd name="T33" fmla="*/ 217 h 256"/>
                  <a:gd name="T34" fmla="*/ 210 w 536"/>
                  <a:gd name="T35" fmla="*/ 228 h 256"/>
                  <a:gd name="T36" fmla="*/ 172 w 536"/>
                  <a:gd name="T37" fmla="*/ 236 h 256"/>
                  <a:gd name="T38" fmla="*/ 131 w 536"/>
                  <a:gd name="T39" fmla="*/ 240 h 256"/>
                  <a:gd name="T40" fmla="*/ 111 w 536"/>
                  <a:gd name="T41" fmla="*/ 240 h 256"/>
                  <a:gd name="T42" fmla="*/ 101 w 536"/>
                  <a:gd name="T43" fmla="*/ 240 h 256"/>
                  <a:gd name="T44" fmla="*/ 92 w 536"/>
                  <a:gd name="T45" fmla="*/ 241 h 256"/>
                  <a:gd name="T46" fmla="*/ 51 w 536"/>
                  <a:gd name="T47" fmla="*/ 237 h 256"/>
                  <a:gd name="T48" fmla="*/ 13 w 536"/>
                  <a:gd name="T49" fmla="*/ 231 h 256"/>
                  <a:gd name="T50" fmla="*/ 0 w 536"/>
                  <a:gd name="T51" fmla="*/ 228 h 256"/>
                  <a:gd name="T52" fmla="*/ 14 w 536"/>
                  <a:gd name="T53" fmla="*/ 249 h 256"/>
                  <a:gd name="T54" fmla="*/ 55 w 536"/>
                  <a:gd name="T55" fmla="*/ 254 h 256"/>
                  <a:gd name="T56" fmla="*/ 95 w 536"/>
                  <a:gd name="T57" fmla="*/ 256 h 256"/>
                  <a:gd name="T58" fmla="*/ 136 w 536"/>
                  <a:gd name="T59" fmla="*/ 255 h 256"/>
                  <a:gd name="T60" fmla="*/ 176 w 536"/>
                  <a:gd name="T61" fmla="*/ 252 h 256"/>
                  <a:gd name="T62" fmla="*/ 216 w 536"/>
                  <a:gd name="T63" fmla="*/ 243 h 256"/>
                  <a:gd name="T64" fmla="*/ 257 w 536"/>
                  <a:gd name="T65" fmla="*/ 232 h 256"/>
                  <a:gd name="T66" fmla="*/ 297 w 536"/>
                  <a:gd name="T67" fmla="*/ 216 h 256"/>
                  <a:gd name="T68" fmla="*/ 339 w 536"/>
                  <a:gd name="T69" fmla="*/ 198 h 256"/>
                  <a:gd name="T70" fmla="*/ 369 w 536"/>
                  <a:gd name="T71" fmla="*/ 180 h 256"/>
                  <a:gd name="T72" fmla="*/ 398 w 536"/>
                  <a:gd name="T73" fmla="*/ 161 h 256"/>
                  <a:gd name="T74" fmla="*/ 426 w 536"/>
                  <a:gd name="T75" fmla="*/ 141 h 256"/>
                  <a:gd name="T76" fmla="*/ 452 w 536"/>
                  <a:gd name="T77" fmla="*/ 121 h 256"/>
                  <a:gd name="T78" fmla="*/ 476 w 536"/>
                  <a:gd name="T79" fmla="*/ 98 h 256"/>
                  <a:gd name="T80" fmla="*/ 480 w 536"/>
                  <a:gd name="T81" fmla="*/ 91 h 256"/>
                  <a:gd name="T82" fmla="*/ 482 w 536"/>
                  <a:gd name="T83" fmla="*/ 88 h 256"/>
                  <a:gd name="T84" fmla="*/ 486 w 536"/>
                  <a:gd name="T85" fmla="*/ 86 h 256"/>
                  <a:gd name="T86" fmla="*/ 497 w 536"/>
                  <a:gd name="T87" fmla="*/ 75 h 256"/>
                  <a:gd name="T88" fmla="*/ 517 w 536"/>
                  <a:gd name="T89" fmla="*/ 50 h 256"/>
                  <a:gd name="T90" fmla="*/ 536 w 536"/>
                  <a:gd name="T91" fmla="*/ 25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6"/>
                  <a:gd name="T139" fmla="*/ 0 h 256"/>
                  <a:gd name="T140" fmla="*/ 536 w 536"/>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6" h="256">
                    <a:moveTo>
                      <a:pt x="536" y="25"/>
                    </a:moveTo>
                    <a:lnTo>
                      <a:pt x="531" y="0"/>
                    </a:lnTo>
                    <a:lnTo>
                      <a:pt x="512" y="27"/>
                    </a:lnTo>
                    <a:lnTo>
                      <a:pt x="493" y="54"/>
                    </a:lnTo>
                    <a:lnTo>
                      <a:pt x="470" y="79"/>
                    </a:lnTo>
                    <a:lnTo>
                      <a:pt x="447" y="104"/>
                    </a:lnTo>
                    <a:lnTo>
                      <a:pt x="433" y="114"/>
                    </a:lnTo>
                    <a:lnTo>
                      <a:pt x="421" y="125"/>
                    </a:lnTo>
                    <a:lnTo>
                      <a:pt x="413" y="130"/>
                    </a:lnTo>
                    <a:lnTo>
                      <a:pt x="406" y="135"/>
                    </a:lnTo>
                    <a:lnTo>
                      <a:pt x="393" y="146"/>
                    </a:lnTo>
                    <a:lnTo>
                      <a:pt x="377" y="155"/>
                    </a:lnTo>
                    <a:lnTo>
                      <a:pt x="369" y="160"/>
                    </a:lnTo>
                    <a:lnTo>
                      <a:pt x="362" y="165"/>
                    </a:lnTo>
                    <a:lnTo>
                      <a:pt x="331" y="185"/>
                    </a:lnTo>
                    <a:lnTo>
                      <a:pt x="291" y="203"/>
                    </a:lnTo>
                    <a:lnTo>
                      <a:pt x="250" y="217"/>
                    </a:lnTo>
                    <a:lnTo>
                      <a:pt x="210" y="228"/>
                    </a:lnTo>
                    <a:lnTo>
                      <a:pt x="172" y="236"/>
                    </a:lnTo>
                    <a:lnTo>
                      <a:pt x="131" y="240"/>
                    </a:lnTo>
                    <a:lnTo>
                      <a:pt x="111" y="240"/>
                    </a:lnTo>
                    <a:lnTo>
                      <a:pt x="101" y="240"/>
                    </a:lnTo>
                    <a:lnTo>
                      <a:pt x="92" y="241"/>
                    </a:lnTo>
                    <a:lnTo>
                      <a:pt x="51" y="237"/>
                    </a:lnTo>
                    <a:lnTo>
                      <a:pt x="13" y="231"/>
                    </a:lnTo>
                    <a:lnTo>
                      <a:pt x="0" y="228"/>
                    </a:lnTo>
                    <a:lnTo>
                      <a:pt x="14" y="249"/>
                    </a:lnTo>
                    <a:lnTo>
                      <a:pt x="55" y="254"/>
                    </a:lnTo>
                    <a:lnTo>
                      <a:pt x="95" y="256"/>
                    </a:lnTo>
                    <a:lnTo>
                      <a:pt x="136" y="255"/>
                    </a:lnTo>
                    <a:lnTo>
                      <a:pt x="176" y="252"/>
                    </a:lnTo>
                    <a:lnTo>
                      <a:pt x="216" y="243"/>
                    </a:lnTo>
                    <a:lnTo>
                      <a:pt x="257" y="232"/>
                    </a:lnTo>
                    <a:lnTo>
                      <a:pt x="297" y="216"/>
                    </a:lnTo>
                    <a:lnTo>
                      <a:pt x="339" y="198"/>
                    </a:lnTo>
                    <a:lnTo>
                      <a:pt x="369" y="180"/>
                    </a:lnTo>
                    <a:lnTo>
                      <a:pt x="398" y="161"/>
                    </a:lnTo>
                    <a:lnTo>
                      <a:pt x="426" y="141"/>
                    </a:lnTo>
                    <a:lnTo>
                      <a:pt x="452" y="121"/>
                    </a:lnTo>
                    <a:lnTo>
                      <a:pt x="476" y="98"/>
                    </a:lnTo>
                    <a:lnTo>
                      <a:pt x="480" y="91"/>
                    </a:lnTo>
                    <a:lnTo>
                      <a:pt x="482" y="88"/>
                    </a:lnTo>
                    <a:lnTo>
                      <a:pt x="486" y="86"/>
                    </a:lnTo>
                    <a:lnTo>
                      <a:pt x="497" y="75"/>
                    </a:lnTo>
                    <a:lnTo>
                      <a:pt x="517" y="50"/>
                    </a:lnTo>
                    <a:lnTo>
                      <a:pt x="536" y="25"/>
                    </a:lnTo>
                    <a:close/>
                  </a:path>
                </a:pathLst>
              </a:custGeom>
              <a:solidFill>
                <a:srgbClr val="AAAAA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5" name="Freeform 117"/>
              <p:cNvSpPr>
                <a:spLocks/>
              </p:cNvSpPr>
              <p:nvPr/>
            </p:nvSpPr>
            <p:spPr bwMode="auto">
              <a:xfrm>
                <a:off x="1382" y="601"/>
                <a:ext cx="109" cy="52"/>
              </a:xfrm>
              <a:custGeom>
                <a:avLst/>
                <a:gdLst>
                  <a:gd name="T0" fmla="*/ 544 w 544"/>
                  <a:gd name="T1" fmla="*/ 20 h 261"/>
                  <a:gd name="T2" fmla="*/ 538 w 544"/>
                  <a:gd name="T3" fmla="*/ 0 h 261"/>
                  <a:gd name="T4" fmla="*/ 519 w 544"/>
                  <a:gd name="T5" fmla="*/ 29 h 261"/>
                  <a:gd name="T6" fmla="*/ 509 w 544"/>
                  <a:gd name="T7" fmla="*/ 43 h 261"/>
                  <a:gd name="T8" fmla="*/ 500 w 544"/>
                  <a:gd name="T9" fmla="*/ 58 h 261"/>
                  <a:gd name="T10" fmla="*/ 478 w 544"/>
                  <a:gd name="T11" fmla="*/ 83 h 261"/>
                  <a:gd name="T12" fmla="*/ 454 w 544"/>
                  <a:gd name="T13" fmla="*/ 108 h 261"/>
                  <a:gd name="T14" fmla="*/ 428 w 544"/>
                  <a:gd name="T15" fmla="*/ 130 h 261"/>
                  <a:gd name="T16" fmla="*/ 420 w 544"/>
                  <a:gd name="T17" fmla="*/ 135 h 261"/>
                  <a:gd name="T18" fmla="*/ 414 w 544"/>
                  <a:gd name="T19" fmla="*/ 141 h 261"/>
                  <a:gd name="T20" fmla="*/ 400 w 544"/>
                  <a:gd name="T21" fmla="*/ 152 h 261"/>
                  <a:gd name="T22" fmla="*/ 370 w 544"/>
                  <a:gd name="T23" fmla="*/ 172 h 261"/>
                  <a:gd name="T24" fmla="*/ 353 w 544"/>
                  <a:gd name="T25" fmla="*/ 181 h 261"/>
                  <a:gd name="T26" fmla="*/ 337 w 544"/>
                  <a:gd name="T27" fmla="*/ 191 h 261"/>
                  <a:gd name="T28" fmla="*/ 299 w 544"/>
                  <a:gd name="T29" fmla="*/ 208 h 261"/>
                  <a:gd name="T30" fmla="*/ 261 w 544"/>
                  <a:gd name="T31" fmla="*/ 223 h 261"/>
                  <a:gd name="T32" fmla="*/ 223 w 544"/>
                  <a:gd name="T33" fmla="*/ 233 h 261"/>
                  <a:gd name="T34" fmla="*/ 185 w 544"/>
                  <a:gd name="T35" fmla="*/ 240 h 261"/>
                  <a:gd name="T36" fmla="*/ 146 w 544"/>
                  <a:gd name="T37" fmla="*/ 244 h 261"/>
                  <a:gd name="T38" fmla="*/ 108 w 544"/>
                  <a:gd name="T39" fmla="*/ 245 h 261"/>
                  <a:gd name="T40" fmla="*/ 70 w 544"/>
                  <a:gd name="T41" fmla="*/ 242 h 261"/>
                  <a:gd name="T42" fmla="*/ 60 w 544"/>
                  <a:gd name="T43" fmla="*/ 239 h 261"/>
                  <a:gd name="T44" fmla="*/ 51 w 544"/>
                  <a:gd name="T45" fmla="*/ 238 h 261"/>
                  <a:gd name="T46" fmla="*/ 33 w 544"/>
                  <a:gd name="T47" fmla="*/ 236 h 261"/>
                  <a:gd name="T48" fmla="*/ 0 w 544"/>
                  <a:gd name="T49" fmla="*/ 228 h 261"/>
                  <a:gd name="T50" fmla="*/ 13 w 544"/>
                  <a:gd name="T51" fmla="*/ 248 h 261"/>
                  <a:gd name="T52" fmla="*/ 26 w 544"/>
                  <a:gd name="T53" fmla="*/ 251 h 261"/>
                  <a:gd name="T54" fmla="*/ 64 w 544"/>
                  <a:gd name="T55" fmla="*/ 257 h 261"/>
                  <a:gd name="T56" fmla="*/ 105 w 544"/>
                  <a:gd name="T57" fmla="*/ 261 h 261"/>
                  <a:gd name="T58" fmla="*/ 114 w 544"/>
                  <a:gd name="T59" fmla="*/ 260 h 261"/>
                  <a:gd name="T60" fmla="*/ 124 w 544"/>
                  <a:gd name="T61" fmla="*/ 260 h 261"/>
                  <a:gd name="T62" fmla="*/ 144 w 544"/>
                  <a:gd name="T63" fmla="*/ 260 h 261"/>
                  <a:gd name="T64" fmla="*/ 185 w 544"/>
                  <a:gd name="T65" fmla="*/ 256 h 261"/>
                  <a:gd name="T66" fmla="*/ 223 w 544"/>
                  <a:gd name="T67" fmla="*/ 248 h 261"/>
                  <a:gd name="T68" fmla="*/ 263 w 544"/>
                  <a:gd name="T69" fmla="*/ 237 h 261"/>
                  <a:gd name="T70" fmla="*/ 304 w 544"/>
                  <a:gd name="T71" fmla="*/ 223 h 261"/>
                  <a:gd name="T72" fmla="*/ 344 w 544"/>
                  <a:gd name="T73" fmla="*/ 205 h 261"/>
                  <a:gd name="T74" fmla="*/ 375 w 544"/>
                  <a:gd name="T75" fmla="*/ 185 h 261"/>
                  <a:gd name="T76" fmla="*/ 382 w 544"/>
                  <a:gd name="T77" fmla="*/ 180 h 261"/>
                  <a:gd name="T78" fmla="*/ 390 w 544"/>
                  <a:gd name="T79" fmla="*/ 175 h 261"/>
                  <a:gd name="T80" fmla="*/ 406 w 544"/>
                  <a:gd name="T81" fmla="*/ 166 h 261"/>
                  <a:gd name="T82" fmla="*/ 419 w 544"/>
                  <a:gd name="T83" fmla="*/ 155 h 261"/>
                  <a:gd name="T84" fmla="*/ 426 w 544"/>
                  <a:gd name="T85" fmla="*/ 150 h 261"/>
                  <a:gd name="T86" fmla="*/ 434 w 544"/>
                  <a:gd name="T87" fmla="*/ 145 h 261"/>
                  <a:gd name="T88" fmla="*/ 446 w 544"/>
                  <a:gd name="T89" fmla="*/ 134 h 261"/>
                  <a:gd name="T90" fmla="*/ 460 w 544"/>
                  <a:gd name="T91" fmla="*/ 124 h 261"/>
                  <a:gd name="T92" fmla="*/ 483 w 544"/>
                  <a:gd name="T93" fmla="*/ 99 h 261"/>
                  <a:gd name="T94" fmla="*/ 506 w 544"/>
                  <a:gd name="T95" fmla="*/ 74 h 261"/>
                  <a:gd name="T96" fmla="*/ 525 w 544"/>
                  <a:gd name="T97" fmla="*/ 47 h 261"/>
                  <a:gd name="T98" fmla="*/ 544 w 544"/>
                  <a:gd name="T99" fmla="*/ 20 h 2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4"/>
                  <a:gd name="T151" fmla="*/ 0 h 261"/>
                  <a:gd name="T152" fmla="*/ 544 w 544"/>
                  <a:gd name="T153" fmla="*/ 261 h 2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4" h="261">
                    <a:moveTo>
                      <a:pt x="544" y="20"/>
                    </a:moveTo>
                    <a:lnTo>
                      <a:pt x="538" y="0"/>
                    </a:lnTo>
                    <a:lnTo>
                      <a:pt x="519" y="29"/>
                    </a:lnTo>
                    <a:lnTo>
                      <a:pt x="509" y="43"/>
                    </a:lnTo>
                    <a:lnTo>
                      <a:pt x="500" y="58"/>
                    </a:lnTo>
                    <a:lnTo>
                      <a:pt x="478" y="83"/>
                    </a:lnTo>
                    <a:lnTo>
                      <a:pt x="454" y="108"/>
                    </a:lnTo>
                    <a:lnTo>
                      <a:pt x="428" y="130"/>
                    </a:lnTo>
                    <a:lnTo>
                      <a:pt x="420" y="135"/>
                    </a:lnTo>
                    <a:lnTo>
                      <a:pt x="414" y="141"/>
                    </a:lnTo>
                    <a:lnTo>
                      <a:pt x="400" y="152"/>
                    </a:lnTo>
                    <a:lnTo>
                      <a:pt x="370" y="172"/>
                    </a:lnTo>
                    <a:lnTo>
                      <a:pt x="353" y="181"/>
                    </a:lnTo>
                    <a:lnTo>
                      <a:pt x="337" y="191"/>
                    </a:lnTo>
                    <a:lnTo>
                      <a:pt x="299" y="208"/>
                    </a:lnTo>
                    <a:lnTo>
                      <a:pt x="261" y="223"/>
                    </a:lnTo>
                    <a:lnTo>
                      <a:pt x="223" y="233"/>
                    </a:lnTo>
                    <a:lnTo>
                      <a:pt x="185" y="240"/>
                    </a:lnTo>
                    <a:lnTo>
                      <a:pt x="146" y="244"/>
                    </a:lnTo>
                    <a:lnTo>
                      <a:pt x="108" y="245"/>
                    </a:lnTo>
                    <a:lnTo>
                      <a:pt x="70" y="242"/>
                    </a:lnTo>
                    <a:lnTo>
                      <a:pt x="60" y="239"/>
                    </a:lnTo>
                    <a:lnTo>
                      <a:pt x="51" y="238"/>
                    </a:lnTo>
                    <a:lnTo>
                      <a:pt x="33" y="236"/>
                    </a:lnTo>
                    <a:lnTo>
                      <a:pt x="0" y="228"/>
                    </a:lnTo>
                    <a:lnTo>
                      <a:pt x="13" y="248"/>
                    </a:lnTo>
                    <a:lnTo>
                      <a:pt x="26" y="251"/>
                    </a:lnTo>
                    <a:lnTo>
                      <a:pt x="64" y="257"/>
                    </a:lnTo>
                    <a:lnTo>
                      <a:pt x="105" y="261"/>
                    </a:lnTo>
                    <a:lnTo>
                      <a:pt x="114" y="260"/>
                    </a:lnTo>
                    <a:lnTo>
                      <a:pt x="124" y="260"/>
                    </a:lnTo>
                    <a:lnTo>
                      <a:pt x="144" y="260"/>
                    </a:lnTo>
                    <a:lnTo>
                      <a:pt x="185" y="256"/>
                    </a:lnTo>
                    <a:lnTo>
                      <a:pt x="223" y="248"/>
                    </a:lnTo>
                    <a:lnTo>
                      <a:pt x="263" y="237"/>
                    </a:lnTo>
                    <a:lnTo>
                      <a:pt x="304" y="223"/>
                    </a:lnTo>
                    <a:lnTo>
                      <a:pt x="344" y="205"/>
                    </a:lnTo>
                    <a:lnTo>
                      <a:pt x="375" y="185"/>
                    </a:lnTo>
                    <a:lnTo>
                      <a:pt x="382" y="180"/>
                    </a:lnTo>
                    <a:lnTo>
                      <a:pt x="390" y="175"/>
                    </a:lnTo>
                    <a:lnTo>
                      <a:pt x="406" y="166"/>
                    </a:lnTo>
                    <a:lnTo>
                      <a:pt x="419" y="155"/>
                    </a:lnTo>
                    <a:lnTo>
                      <a:pt x="426" y="150"/>
                    </a:lnTo>
                    <a:lnTo>
                      <a:pt x="434" y="145"/>
                    </a:lnTo>
                    <a:lnTo>
                      <a:pt x="446" y="134"/>
                    </a:lnTo>
                    <a:lnTo>
                      <a:pt x="460" y="124"/>
                    </a:lnTo>
                    <a:lnTo>
                      <a:pt x="483" y="99"/>
                    </a:lnTo>
                    <a:lnTo>
                      <a:pt x="506" y="74"/>
                    </a:lnTo>
                    <a:lnTo>
                      <a:pt x="525" y="47"/>
                    </a:lnTo>
                    <a:lnTo>
                      <a:pt x="544" y="20"/>
                    </a:lnTo>
                    <a:close/>
                  </a:path>
                </a:pathLst>
              </a:custGeom>
              <a:solidFill>
                <a:srgbClr val="C5C5C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6" name="Freeform 118"/>
              <p:cNvSpPr>
                <a:spLocks/>
              </p:cNvSpPr>
              <p:nvPr/>
            </p:nvSpPr>
            <p:spPr bwMode="auto">
              <a:xfrm>
                <a:off x="1410" y="637"/>
                <a:ext cx="80" cy="38"/>
              </a:xfrm>
              <a:custGeom>
                <a:avLst/>
                <a:gdLst>
                  <a:gd name="T0" fmla="*/ 391 w 403"/>
                  <a:gd name="T1" fmla="*/ 30 h 191"/>
                  <a:gd name="T2" fmla="*/ 403 w 403"/>
                  <a:gd name="T3" fmla="*/ 0 h 191"/>
                  <a:gd name="T4" fmla="*/ 385 w 403"/>
                  <a:gd name="T5" fmla="*/ 13 h 191"/>
                  <a:gd name="T6" fmla="*/ 376 w 403"/>
                  <a:gd name="T7" fmla="*/ 20 h 191"/>
                  <a:gd name="T8" fmla="*/ 372 w 403"/>
                  <a:gd name="T9" fmla="*/ 23 h 191"/>
                  <a:gd name="T10" fmla="*/ 369 w 403"/>
                  <a:gd name="T11" fmla="*/ 28 h 191"/>
                  <a:gd name="T12" fmla="*/ 350 w 403"/>
                  <a:gd name="T13" fmla="*/ 41 h 191"/>
                  <a:gd name="T14" fmla="*/ 332 w 403"/>
                  <a:gd name="T15" fmla="*/ 56 h 191"/>
                  <a:gd name="T16" fmla="*/ 311 w 403"/>
                  <a:gd name="T17" fmla="*/ 68 h 191"/>
                  <a:gd name="T18" fmla="*/ 291 w 403"/>
                  <a:gd name="T19" fmla="*/ 82 h 191"/>
                  <a:gd name="T20" fmla="*/ 250 w 403"/>
                  <a:gd name="T21" fmla="*/ 107 h 191"/>
                  <a:gd name="T22" fmla="*/ 218 w 403"/>
                  <a:gd name="T23" fmla="*/ 121 h 191"/>
                  <a:gd name="T24" fmla="*/ 187 w 403"/>
                  <a:gd name="T25" fmla="*/ 135 h 191"/>
                  <a:gd name="T26" fmla="*/ 155 w 403"/>
                  <a:gd name="T27" fmla="*/ 146 h 191"/>
                  <a:gd name="T28" fmla="*/ 124 w 403"/>
                  <a:gd name="T29" fmla="*/ 156 h 191"/>
                  <a:gd name="T30" fmla="*/ 92 w 403"/>
                  <a:gd name="T31" fmla="*/ 164 h 191"/>
                  <a:gd name="T32" fmla="*/ 61 w 403"/>
                  <a:gd name="T33" fmla="*/ 169 h 191"/>
                  <a:gd name="T34" fmla="*/ 30 w 403"/>
                  <a:gd name="T35" fmla="*/ 174 h 191"/>
                  <a:gd name="T36" fmla="*/ 0 w 403"/>
                  <a:gd name="T37" fmla="*/ 177 h 191"/>
                  <a:gd name="T38" fmla="*/ 16 w 403"/>
                  <a:gd name="T39" fmla="*/ 184 h 191"/>
                  <a:gd name="T40" fmla="*/ 35 w 403"/>
                  <a:gd name="T41" fmla="*/ 191 h 191"/>
                  <a:gd name="T42" fmla="*/ 62 w 403"/>
                  <a:gd name="T43" fmla="*/ 186 h 191"/>
                  <a:gd name="T44" fmla="*/ 89 w 403"/>
                  <a:gd name="T45" fmla="*/ 181 h 191"/>
                  <a:gd name="T46" fmla="*/ 116 w 403"/>
                  <a:gd name="T47" fmla="*/ 174 h 191"/>
                  <a:gd name="T48" fmla="*/ 145 w 403"/>
                  <a:gd name="T49" fmla="*/ 166 h 191"/>
                  <a:gd name="T50" fmla="*/ 172 w 403"/>
                  <a:gd name="T51" fmla="*/ 156 h 191"/>
                  <a:gd name="T52" fmla="*/ 199 w 403"/>
                  <a:gd name="T53" fmla="*/ 145 h 191"/>
                  <a:gd name="T54" fmla="*/ 255 w 403"/>
                  <a:gd name="T55" fmla="*/ 120 h 191"/>
                  <a:gd name="T56" fmla="*/ 292 w 403"/>
                  <a:gd name="T57" fmla="*/ 100 h 191"/>
                  <a:gd name="T58" fmla="*/ 309 w 403"/>
                  <a:gd name="T59" fmla="*/ 89 h 191"/>
                  <a:gd name="T60" fmla="*/ 327 w 403"/>
                  <a:gd name="T61" fmla="*/ 78 h 191"/>
                  <a:gd name="T62" fmla="*/ 343 w 403"/>
                  <a:gd name="T63" fmla="*/ 66 h 191"/>
                  <a:gd name="T64" fmla="*/ 360 w 403"/>
                  <a:gd name="T65" fmla="*/ 55 h 191"/>
                  <a:gd name="T66" fmla="*/ 391 w 403"/>
                  <a:gd name="T67" fmla="*/ 30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91"/>
                  <a:gd name="T104" fmla="*/ 403 w 403"/>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91">
                    <a:moveTo>
                      <a:pt x="391" y="30"/>
                    </a:moveTo>
                    <a:lnTo>
                      <a:pt x="403" y="0"/>
                    </a:lnTo>
                    <a:lnTo>
                      <a:pt x="385" y="13"/>
                    </a:lnTo>
                    <a:lnTo>
                      <a:pt x="376" y="20"/>
                    </a:lnTo>
                    <a:lnTo>
                      <a:pt x="372" y="23"/>
                    </a:lnTo>
                    <a:lnTo>
                      <a:pt x="369" y="28"/>
                    </a:lnTo>
                    <a:lnTo>
                      <a:pt x="350" y="41"/>
                    </a:lnTo>
                    <a:lnTo>
                      <a:pt x="332" y="56"/>
                    </a:lnTo>
                    <a:lnTo>
                      <a:pt x="311" y="68"/>
                    </a:lnTo>
                    <a:lnTo>
                      <a:pt x="291" y="82"/>
                    </a:lnTo>
                    <a:lnTo>
                      <a:pt x="250" y="107"/>
                    </a:lnTo>
                    <a:lnTo>
                      <a:pt x="218" y="121"/>
                    </a:lnTo>
                    <a:lnTo>
                      <a:pt x="187" y="135"/>
                    </a:lnTo>
                    <a:lnTo>
                      <a:pt x="155" y="146"/>
                    </a:lnTo>
                    <a:lnTo>
                      <a:pt x="124" y="156"/>
                    </a:lnTo>
                    <a:lnTo>
                      <a:pt x="92" y="164"/>
                    </a:lnTo>
                    <a:lnTo>
                      <a:pt x="61" y="169"/>
                    </a:lnTo>
                    <a:lnTo>
                      <a:pt x="30" y="174"/>
                    </a:lnTo>
                    <a:lnTo>
                      <a:pt x="0" y="177"/>
                    </a:lnTo>
                    <a:lnTo>
                      <a:pt x="16" y="184"/>
                    </a:lnTo>
                    <a:lnTo>
                      <a:pt x="35" y="191"/>
                    </a:lnTo>
                    <a:lnTo>
                      <a:pt x="62" y="186"/>
                    </a:lnTo>
                    <a:lnTo>
                      <a:pt x="89" y="181"/>
                    </a:lnTo>
                    <a:lnTo>
                      <a:pt x="116" y="174"/>
                    </a:lnTo>
                    <a:lnTo>
                      <a:pt x="145" y="166"/>
                    </a:lnTo>
                    <a:lnTo>
                      <a:pt x="172" y="156"/>
                    </a:lnTo>
                    <a:lnTo>
                      <a:pt x="199" y="145"/>
                    </a:lnTo>
                    <a:lnTo>
                      <a:pt x="255" y="120"/>
                    </a:lnTo>
                    <a:lnTo>
                      <a:pt x="292" y="100"/>
                    </a:lnTo>
                    <a:lnTo>
                      <a:pt x="309" y="89"/>
                    </a:lnTo>
                    <a:lnTo>
                      <a:pt x="327" y="78"/>
                    </a:lnTo>
                    <a:lnTo>
                      <a:pt x="343" y="66"/>
                    </a:lnTo>
                    <a:lnTo>
                      <a:pt x="360" y="55"/>
                    </a:lnTo>
                    <a:lnTo>
                      <a:pt x="391" y="30"/>
                    </a:lnTo>
                    <a:close/>
                  </a:path>
                </a:pathLst>
              </a:custGeom>
              <a:solidFill>
                <a:srgbClr val="0D0D0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7" name="Freeform 119"/>
              <p:cNvSpPr>
                <a:spLocks/>
              </p:cNvSpPr>
              <p:nvPr/>
            </p:nvSpPr>
            <p:spPr bwMode="auto">
              <a:xfrm>
                <a:off x="1404" y="631"/>
                <a:ext cx="88" cy="42"/>
              </a:xfrm>
              <a:custGeom>
                <a:avLst/>
                <a:gdLst>
                  <a:gd name="T0" fmla="*/ 432 w 438"/>
                  <a:gd name="T1" fmla="*/ 29 h 206"/>
                  <a:gd name="T2" fmla="*/ 438 w 438"/>
                  <a:gd name="T3" fmla="*/ 0 h 206"/>
                  <a:gd name="T4" fmla="*/ 419 w 438"/>
                  <a:gd name="T5" fmla="*/ 15 h 206"/>
                  <a:gd name="T6" fmla="*/ 401 w 438"/>
                  <a:gd name="T7" fmla="*/ 32 h 206"/>
                  <a:gd name="T8" fmla="*/ 381 w 438"/>
                  <a:gd name="T9" fmla="*/ 48 h 206"/>
                  <a:gd name="T10" fmla="*/ 361 w 438"/>
                  <a:gd name="T11" fmla="*/ 65 h 206"/>
                  <a:gd name="T12" fmla="*/ 338 w 438"/>
                  <a:gd name="T13" fmla="*/ 79 h 206"/>
                  <a:gd name="T14" fmla="*/ 327 w 438"/>
                  <a:gd name="T15" fmla="*/ 86 h 206"/>
                  <a:gd name="T16" fmla="*/ 325 w 438"/>
                  <a:gd name="T17" fmla="*/ 86 h 206"/>
                  <a:gd name="T18" fmla="*/ 324 w 438"/>
                  <a:gd name="T19" fmla="*/ 87 h 206"/>
                  <a:gd name="T20" fmla="*/ 321 w 438"/>
                  <a:gd name="T21" fmla="*/ 89 h 206"/>
                  <a:gd name="T22" fmla="*/ 317 w 438"/>
                  <a:gd name="T23" fmla="*/ 94 h 206"/>
                  <a:gd name="T24" fmla="*/ 293 w 438"/>
                  <a:gd name="T25" fmla="*/ 107 h 206"/>
                  <a:gd name="T26" fmla="*/ 271 w 438"/>
                  <a:gd name="T27" fmla="*/ 122 h 206"/>
                  <a:gd name="T28" fmla="*/ 253 w 438"/>
                  <a:gd name="T29" fmla="*/ 129 h 206"/>
                  <a:gd name="T30" fmla="*/ 244 w 438"/>
                  <a:gd name="T31" fmla="*/ 132 h 206"/>
                  <a:gd name="T32" fmla="*/ 236 w 438"/>
                  <a:gd name="T33" fmla="*/ 137 h 206"/>
                  <a:gd name="T34" fmla="*/ 202 w 438"/>
                  <a:gd name="T35" fmla="*/ 151 h 206"/>
                  <a:gd name="T36" fmla="*/ 169 w 438"/>
                  <a:gd name="T37" fmla="*/ 164 h 206"/>
                  <a:gd name="T38" fmla="*/ 135 w 438"/>
                  <a:gd name="T39" fmla="*/ 174 h 206"/>
                  <a:gd name="T40" fmla="*/ 101 w 438"/>
                  <a:gd name="T41" fmla="*/ 182 h 206"/>
                  <a:gd name="T42" fmla="*/ 68 w 438"/>
                  <a:gd name="T43" fmla="*/ 187 h 206"/>
                  <a:gd name="T44" fmla="*/ 34 w 438"/>
                  <a:gd name="T45" fmla="*/ 191 h 206"/>
                  <a:gd name="T46" fmla="*/ 0 w 438"/>
                  <a:gd name="T47" fmla="*/ 192 h 206"/>
                  <a:gd name="T48" fmla="*/ 14 w 438"/>
                  <a:gd name="T49" fmla="*/ 198 h 206"/>
                  <a:gd name="T50" fmla="*/ 29 w 438"/>
                  <a:gd name="T51" fmla="*/ 206 h 206"/>
                  <a:gd name="T52" fmla="*/ 59 w 438"/>
                  <a:gd name="T53" fmla="*/ 203 h 206"/>
                  <a:gd name="T54" fmla="*/ 90 w 438"/>
                  <a:gd name="T55" fmla="*/ 198 h 206"/>
                  <a:gd name="T56" fmla="*/ 121 w 438"/>
                  <a:gd name="T57" fmla="*/ 193 h 206"/>
                  <a:gd name="T58" fmla="*/ 153 w 438"/>
                  <a:gd name="T59" fmla="*/ 185 h 206"/>
                  <a:gd name="T60" fmla="*/ 184 w 438"/>
                  <a:gd name="T61" fmla="*/ 175 h 206"/>
                  <a:gd name="T62" fmla="*/ 216 w 438"/>
                  <a:gd name="T63" fmla="*/ 164 h 206"/>
                  <a:gd name="T64" fmla="*/ 247 w 438"/>
                  <a:gd name="T65" fmla="*/ 150 h 206"/>
                  <a:gd name="T66" fmla="*/ 279 w 438"/>
                  <a:gd name="T67" fmla="*/ 136 h 206"/>
                  <a:gd name="T68" fmla="*/ 320 w 438"/>
                  <a:gd name="T69" fmla="*/ 111 h 206"/>
                  <a:gd name="T70" fmla="*/ 340 w 438"/>
                  <a:gd name="T71" fmla="*/ 97 h 206"/>
                  <a:gd name="T72" fmla="*/ 361 w 438"/>
                  <a:gd name="T73" fmla="*/ 85 h 206"/>
                  <a:gd name="T74" fmla="*/ 379 w 438"/>
                  <a:gd name="T75" fmla="*/ 70 h 206"/>
                  <a:gd name="T76" fmla="*/ 398 w 438"/>
                  <a:gd name="T77" fmla="*/ 57 h 206"/>
                  <a:gd name="T78" fmla="*/ 401 w 438"/>
                  <a:gd name="T79" fmla="*/ 52 h 206"/>
                  <a:gd name="T80" fmla="*/ 405 w 438"/>
                  <a:gd name="T81" fmla="*/ 49 h 206"/>
                  <a:gd name="T82" fmla="*/ 414 w 438"/>
                  <a:gd name="T83" fmla="*/ 42 h 206"/>
                  <a:gd name="T84" fmla="*/ 432 w 438"/>
                  <a:gd name="T85" fmla="*/ 29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206"/>
                  <a:gd name="T131" fmla="*/ 438 w 438"/>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206">
                    <a:moveTo>
                      <a:pt x="432" y="29"/>
                    </a:moveTo>
                    <a:lnTo>
                      <a:pt x="438" y="0"/>
                    </a:lnTo>
                    <a:lnTo>
                      <a:pt x="419" y="15"/>
                    </a:lnTo>
                    <a:lnTo>
                      <a:pt x="401" y="32"/>
                    </a:lnTo>
                    <a:lnTo>
                      <a:pt x="381" y="48"/>
                    </a:lnTo>
                    <a:lnTo>
                      <a:pt x="361" y="65"/>
                    </a:lnTo>
                    <a:lnTo>
                      <a:pt x="338" y="79"/>
                    </a:lnTo>
                    <a:lnTo>
                      <a:pt x="327" y="86"/>
                    </a:lnTo>
                    <a:lnTo>
                      <a:pt x="325" y="86"/>
                    </a:lnTo>
                    <a:lnTo>
                      <a:pt x="324" y="87"/>
                    </a:lnTo>
                    <a:lnTo>
                      <a:pt x="321" y="89"/>
                    </a:lnTo>
                    <a:lnTo>
                      <a:pt x="317" y="94"/>
                    </a:lnTo>
                    <a:lnTo>
                      <a:pt x="293" y="107"/>
                    </a:lnTo>
                    <a:lnTo>
                      <a:pt x="271" y="122"/>
                    </a:lnTo>
                    <a:lnTo>
                      <a:pt x="253" y="129"/>
                    </a:lnTo>
                    <a:lnTo>
                      <a:pt x="244" y="132"/>
                    </a:lnTo>
                    <a:lnTo>
                      <a:pt x="236" y="137"/>
                    </a:lnTo>
                    <a:lnTo>
                      <a:pt x="202" y="151"/>
                    </a:lnTo>
                    <a:lnTo>
                      <a:pt x="169" y="164"/>
                    </a:lnTo>
                    <a:lnTo>
                      <a:pt x="135" y="174"/>
                    </a:lnTo>
                    <a:lnTo>
                      <a:pt x="101" y="182"/>
                    </a:lnTo>
                    <a:lnTo>
                      <a:pt x="68" y="187"/>
                    </a:lnTo>
                    <a:lnTo>
                      <a:pt x="34" y="191"/>
                    </a:lnTo>
                    <a:lnTo>
                      <a:pt x="0" y="192"/>
                    </a:lnTo>
                    <a:lnTo>
                      <a:pt x="14" y="198"/>
                    </a:lnTo>
                    <a:lnTo>
                      <a:pt x="29" y="206"/>
                    </a:lnTo>
                    <a:lnTo>
                      <a:pt x="59" y="203"/>
                    </a:lnTo>
                    <a:lnTo>
                      <a:pt x="90" y="198"/>
                    </a:lnTo>
                    <a:lnTo>
                      <a:pt x="121" y="193"/>
                    </a:lnTo>
                    <a:lnTo>
                      <a:pt x="153" y="185"/>
                    </a:lnTo>
                    <a:lnTo>
                      <a:pt x="184" y="175"/>
                    </a:lnTo>
                    <a:lnTo>
                      <a:pt x="216" y="164"/>
                    </a:lnTo>
                    <a:lnTo>
                      <a:pt x="247" y="150"/>
                    </a:lnTo>
                    <a:lnTo>
                      <a:pt x="279" y="136"/>
                    </a:lnTo>
                    <a:lnTo>
                      <a:pt x="320" y="111"/>
                    </a:lnTo>
                    <a:lnTo>
                      <a:pt x="340" y="97"/>
                    </a:lnTo>
                    <a:lnTo>
                      <a:pt x="361" y="85"/>
                    </a:lnTo>
                    <a:lnTo>
                      <a:pt x="379" y="70"/>
                    </a:lnTo>
                    <a:lnTo>
                      <a:pt x="398" y="57"/>
                    </a:lnTo>
                    <a:lnTo>
                      <a:pt x="401" y="52"/>
                    </a:lnTo>
                    <a:lnTo>
                      <a:pt x="405" y="49"/>
                    </a:lnTo>
                    <a:lnTo>
                      <a:pt x="414" y="42"/>
                    </a:lnTo>
                    <a:lnTo>
                      <a:pt x="432" y="29"/>
                    </a:lnTo>
                    <a:close/>
                  </a:path>
                </a:pathLst>
              </a:custGeom>
              <a:solidFill>
                <a:srgbClr val="27272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8" name="Freeform 120"/>
              <p:cNvSpPr>
                <a:spLocks/>
              </p:cNvSpPr>
              <p:nvPr/>
            </p:nvSpPr>
            <p:spPr bwMode="auto">
              <a:xfrm>
                <a:off x="1399" y="626"/>
                <a:ext cx="93" cy="44"/>
              </a:xfrm>
              <a:custGeom>
                <a:avLst/>
                <a:gdLst>
                  <a:gd name="T0" fmla="*/ 461 w 465"/>
                  <a:gd name="T1" fmla="*/ 28 h 220"/>
                  <a:gd name="T2" fmla="*/ 465 w 465"/>
                  <a:gd name="T3" fmla="*/ 0 h 220"/>
                  <a:gd name="T4" fmla="*/ 455 w 465"/>
                  <a:gd name="T5" fmla="*/ 9 h 220"/>
                  <a:gd name="T6" fmla="*/ 446 w 465"/>
                  <a:gd name="T7" fmla="*/ 19 h 220"/>
                  <a:gd name="T8" fmla="*/ 436 w 465"/>
                  <a:gd name="T9" fmla="*/ 28 h 220"/>
                  <a:gd name="T10" fmla="*/ 427 w 465"/>
                  <a:gd name="T11" fmla="*/ 38 h 220"/>
                  <a:gd name="T12" fmla="*/ 406 w 465"/>
                  <a:gd name="T13" fmla="*/ 56 h 220"/>
                  <a:gd name="T14" fmla="*/ 385 w 465"/>
                  <a:gd name="T15" fmla="*/ 74 h 220"/>
                  <a:gd name="T16" fmla="*/ 361 w 465"/>
                  <a:gd name="T17" fmla="*/ 89 h 220"/>
                  <a:gd name="T18" fmla="*/ 354 w 465"/>
                  <a:gd name="T19" fmla="*/ 93 h 220"/>
                  <a:gd name="T20" fmla="*/ 349 w 465"/>
                  <a:gd name="T21" fmla="*/ 97 h 220"/>
                  <a:gd name="T22" fmla="*/ 338 w 465"/>
                  <a:gd name="T23" fmla="*/ 106 h 220"/>
                  <a:gd name="T24" fmla="*/ 313 w 465"/>
                  <a:gd name="T25" fmla="*/ 121 h 220"/>
                  <a:gd name="T26" fmla="*/ 288 w 465"/>
                  <a:gd name="T27" fmla="*/ 137 h 220"/>
                  <a:gd name="T28" fmla="*/ 251 w 465"/>
                  <a:gd name="T29" fmla="*/ 152 h 220"/>
                  <a:gd name="T30" fmla="*/ 215 w 465"/>
                  <a:gd name="T31" fmla="*/ 167 h 220"/>
                  <a:gd name="T32" fmla="*/ 179 w 465"/>
                  <a:gd name="T33" fmla="*/ 179 h 220"/>
                  <a:gd name="T34" fmla="*/ 143 w 465"/>
                  <a:gd name="T35" fmla="*/ 189 h 220"/>
                  <a:gd name="T36" fmla="*/ 107 w 465"/>
                  <a:gd name="T37" fmla="*/ 195 h 220"/>
                  <a:gd name="T38" fmla="*/ 71 w 465"/>
                  <a:gd name="T39" fmla="*/ 201 h 220"/>
                  <a:gd name="T40" fmla="*/ 36 w 465"/>
                  <a:gd name="T41" fmla="*/ 202 h 220"/>
                  <a:gd name="T42" fmla="*/ 0 w 465"/>
                  <a:gd name="T43" fmla="*/ 203 h 220"/>
                  <a:gd name="T44" fmla="*/ 23 w 465"/>
                  <a:gd name="T45" fmla="*/ 220 h 220"/>
                  <a:gd name="T46" fmla="*/ 57 w 465"/>
                  <a:gd name="T47" fmla="*/ 219 h 220"/>
                  <a:gd name="T48" fmla="*/ 91 w 465"/>
                  <a:gd name="T49" fmla="*/ 215 h 220"/>
                  <a:gd name="T50" fmla="*/ 124 w 465"/>
                  <a:gd name="T51" fmla="*/ 210 h 220"/>
                  <a:gd name="T52" fmla="*/ 158 w 465"/>
                  <a:gd name="T53" fmla="*/ 202 h 220"/>
                  <a:gd name="T54" fmla="*/ 192 w 465"/>
                  <a:gd name="T55" fmla="*/ 192 h 220"/>
                  <a:gd name="T56" fmla="*/ 225 w 465"/>
                  <a:gd name="T57" fmla="*/ 179 h 220"/>
                  <a:gd name="T58" fmla="*/ 259 w 465"/>
                  <a:gd name="T59" fmla="*/ 165 h 220"/>
                  <a:gd name="T60" fmla="*/ 267 w 465"/>
                  <a:gd name="T61" fmla="*/ 160 h 220"/>
                  <a:gd name="T62" fmla="*/ 276 w 465"/>
                  <a:gd name="T63" fmla="*/ 157 h 220"/>
                  <a:gd name="T64" fmla="*/ 294 w 465"/>
                  <a:gd name="T65" fmla="*/ 150 h 220"/>
                  <a:gd name="T66" fmla="*/ 316 w 465"/>
                  <a:gd name="T67" fmla="*/ 135 h 220"/>
                  <a:gd name="T68" fmla="*/ 340 w 465"/>
                  <a:gd name="T69" fmla="*/ 122 h 220"/>
                  <a:gd name="T70" fmla="*/ 344 w 465"/>
                  <a:gd name="T71" fmla="*/ 117 h 220"/>
                  <a:gd name="T72" fmla="*/ 347 w 465"/>
                  <a:gd name="T73" fmla="*/ 115 h 220"/>
                  <a:gd name="T74" fmla="*/ 348 w 465"/>
                  <a:gd name="T75" fmla="*/ 114 h 220"/>
                  <a:gd name="T76" fmla="*/ 350 w 465"/>
                  <a:gd name="T77" fmla="*/ 114 h 220"/>
                  <a:gd name="T78" fmla="*/ 361 w 465"/>
                  <a:gd name="T79" fmla="*/ 107 h 220"/>
                  <a:gd name="T80" fmla="*/ 384 w 465"/>
                  <a:gd name="T81" fmla="*/ 93 h 220"/>
                  <a:gd name="T82" fmla="*/ 404 w 465"/>
                  <a:gd name="T83" fmla="*/ 76 h 220"/>
                  <a:gd name="T84" fmla="*/ 424 w 465"/>
                  <a:gd name="T85" fmla="*/ 60 h 220"/>
                  <a:gd name="T86" fmla="*/ 442 w 465"/>
                  <a:gd name="T87" fmla="*/ 43 h 220"/>
                  <a:gd name="T88" fmla="*/ 461 w 465"/>
                  <a:gd name="T89" fmla="*/ 28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5"/>
                  <a:gd name="T136" fmla="*/ 0 h 220"/>
                  <a:gd name="T137" fmla="*/ 465 w 465"/>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5" h="220">
                    <a:moveTo>
                      <a:pt x="461" y="28"/>
                    </a:moveTo>
                    <a:lnTo>
                      <a:pt x="465" y="0"/>
                    </a:lnTo>
                    <a:lnTo>
                      <a:pt x="455" y="9"/>
                    </a:lnTo>
                    <a:lnTo>
                      <a:pt x="446" y="19"/>
                    </a:lnTo>
                    <a:lnTo>
                      <a:pt x="436" y="28"/>
                    </a:lnTo>
                    <a:lnTo>
                      <a:pt x="427" y="38"/>
                    </a:lnTo>
                    <a:lnTo>
                      <a:pt x="406" y="56"/>
                    </a:lnTo>
                    <a:lnTo>
                      <a:pt x="385" y="74"/>
                    </a:lnTo>
                    <a:lnTo>
                      <a:pt x="361" y="89"/>
                    </a:lnTo>
                    <a:lnTo>
                      <a:pt x="354" y="93"/>
                    </a:lnTo>
                    <a:lnTo>
                      <a:pt x="349" y="97"/>
                    </a:lnTo>
                    <a:lnTo>
                      <a:pt x="338" y="106"/>
                    </a:lnTo>
                    <a:lnTo>
                      <a:pt x="313" y="121"/>
                    </a:lnTo>
                    <a:lnTo>
                      <a:pt x="288" y="137"/>
                    </a:lnTo>
                    <a:lnTo>
                      <a:pt x="251" y="152"/>
                    </a:lnTo>
                    <a:lnTo>
                      <a:pt x="215" y="167"/>
                    </a:lnTo>
                    <a:lnTo>
                      <a:pt x="179" y="179"/>
                    </a:lnTo>
                    <a:lnTo>
                      <a:pt x="143" y="189"/>
                    </a:lnTo>
                    <a:lnTo>
                      <a:pt x="107" y="195"/>
                    </a:lnTo>
                    <a:lnTo>
                      <a:pt x="71" y="201"/>
                    </a:lnTo>
                    <a:lnTo>
                      <a:pt x="36" y="202"/>
                    </a:lnTo>
                    <a:lnTo>
                      <a:pt x="0" y="203"/>
                    </a:lnTo>
                    <a:lnTo>
                      <a:pt x="23" y="220"/>
                    </a:lnTo>
                    <a:lnTo>
                      <a:pt x="57" y="219"/>
                    </a:lnTo>
                    <a:lnTo>
                      <a:pt x="91" y="215"/>
                    </a:lnTo>
                    <a:lnTo>
                      <a:pt x="124" y="210"/>
                    </a:lnTo>
                    <a:lnTo>
                      <a:pt x="158" y="202"/>
                    </a:lnTo>
                    <a:lnTo>
                      <a:pt x="192" y="192"/>
                    </a:lnTo>
                    <a:lnTo>
                      <a:pt x="225" y="179"/>
                    </a:lnTo>
                    <a:lnTo>
                      <a:pt x="259" y="165"/>
                    </a:lnTo>
                    <a:lnTo>
                      <a:pt x="267" y="160"/>
                    </a:lnTo>
                    <a:lnTo>
                      <a:pt x="276" y="157"/>
                    </a:lnTo>
                    <a:lnTo>
                      <a:pt x="294" y="150"/>
                    </a:lnTo>
                    <a:lnTo>
                      <a:pt x="316" y="135"/>
                    </a:lnTo>
                    <a:lnTo>
                      <a:pt x="340" y="122"/>
                    </a:lnTo>
                    <a:lnTo>
                      <a:pt x="344" y="117"/>
                    </a:lnTo>
                    <a:lnTo>
                      <a:pt x="347" y="115"/>
                    </a:lnTo>
                    <a:lnTo>
                      <a:pt x="348" y="114"/>
                    </a:lnTo>
                    <a:lnTo>
                      <a:pt x="350" y="114"/>
                    </a:lnTo>
                    <a:lnTo>
                      <a:pt x="361" y="107"/>
                    </a:lnTo>
                    <a:lnTo>
                      <a:pt x="384" y="93"/>
                    </a:lnTo>
                    <a:lnTo>
                      <a:pt x="404" y="76"/>
                    </a:lnTo>
                    <a:lnTo>
                      <a:pt x="424" y="60"/>
                    </a:lnTo>
                    <a:lnTo>
                      <a:pt x="442" y="43"/>
                    </a:lnTo>
                    <a:lnTo>
                      <a:pt x="461" y="28"/>
                    </a:lnTo>
                    <a:close/>
                  </a:path>
                </a:pathLst>
              </a:custGeom>
              <a:solidFill>
                <a:srgbClr val="41414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59" name="Freeform 121"/>
              <p:cNvSpPr>
                <a:spLocks/>
              </p:cNvSpPr>
              <p:nvPr/>
            </p:nvSpPr>
            <p:spPr bwMode="auto">
              <a:xfrm>
                <a:off x="1395" y="621"/>
                <a:ext cx="98" cy="45"/>
              </a:xfrm>
              <a:custGeom>
                <a:avLst/>
                <a:gdLst>
                  <a:gd name="T0" fmla="*/ 487 w 489"/>
                  <a:gd name="T1" fmla="*/ 26 h 229"/>
                  <a:gd name="T2" fmla="*/ 487 w 489"/>
                  <a:gd name="T3" fmla="*/ 12 h 229"/>
                  <a:gd name="T4" fmla="*/ 487 w 489"/>
                  <a:gd name="T5" fmla="*/ 5 h 229"/>
                  <a:gd name="T6" fmla="*/ 487 w 489"/>
                  <a:gd name="T7" fmla="*/ 2 h 229"/>
                  <a:gd name="T8" fmla="*/ 489 w 489"/>
                  <a:gd name="T9" fmla="*/ 0 h 229"/>
                  <a:gd name="T10" fmla="*/ 483 w 489"/>
                  <a:gd name="T11" fmla="*/ 4 h 229"/>
                  <a:gd name="T12" fmla="*/ 479 w 489"/>
                  <a:gd name="T13" fmla="*/ 10 h 229"/>
                  <a:gd name="T14" fmla="*/ 470 w 489"/>
                  <a:gd name="T15" fmla="*/ 21 h 229"/>
                  <a:gd name="T16" fmla="*/ 449 w 489"/>
                  <a:gd name="T17" fmla="*/ 42 h 229"/>
                  <a:gd name="T18" fmla="*/ 438 w 489"/>
                  <a:gd name="T19" fmla="*/ 51 h 229"/>
                  <a:gd name="T20" fmla="*/ 432 w 489"/>
                  <a:gd name="T21" fmla="*/ 56 h 229"/>
                  <a:gd name="T22" fmla="*/ 428 w 489"/>
                  <a:gd name="T23" fmla="*/ 62 h 229"/>
                  <a:gd name="T24" fmla="*/ 406 w 489"/>
                  <a:gd name="T25" fmla="*/ 82 h 229"/>
                  <a:gd name="T26" fmla="*/ 381 w 489"/>
                  <a:gd name="T27" fmla="*/ 99 h 229"/>
                  <a:gd name="T28" fmla="*/ 356 w 489"/>
                  <a:gd name="T29" fmla="*/ 117 h 229"/>
                  <a:gd name="T30" fmla="*/ 329 w 489"/>
                  <a:gd name="T31" fmla="*/ 132 h 229"/>
                  <a:gd name="T32" fmla="*/ 302 w 489"/>
                  <a:gd name="T33" fmla="*/ 148 h 229"/>
                  <a:gd name="T34" fmla="*/ 264 w 489"/>
                  <a:gd name="T35" fmla="*/ 165 h 229"/>
                  <a:gd name="T36" fmla="*/ 226 w 489"/>
                  <a:gd name="T37" fmla="*/ 181 h 229"/>
                  <a:gd name="T38" fmla="*/ 188 w 489"/>
                  <a:gd name="T39" fmla="*/ 192 h 229"/>
                  <a:gd name="T40" fmla="*/ 169 w 489"/>
                  <a:gd name="T41" fmla="*/ 196 h 229"/>
                  <a:gd name="T42" fmla="*/ 151 w 489"/>
                  <a:gd name="T43" fmla="*/ 202 h 229"/>
                  <a:gd name="T44" fmla="*/ 113 w 489"/>
                  <a:gd name="T45" fmla="*/ 207 h 229"/>
                  <a:gd name="T46" fmla="*/ 74 w 489"/>
                  <a:gd name="T47" fmla="*/ 212 h 229"/>
                  <a:gd name="T48" fmla="*/ 36 w 489"/>
                  <a:gd name="T49" fmla="*/ 213 h 229"/>
                  <a:gd name="T50" fmla="*/ 0 w 489"/>
                  <a:gd name="T51" fmla="*/ 212 h 229"/>
                  <a:gd name="T52" fmla="*/ 22 w 489"/>
                  <a:gd name="T53" fmla="*/ 229 h 229"/>
                  <a:gd name="T54" fmla="*/ 58 w 489"/>
                  <a:gd name="T55" fmla="*/ 228 h 229"/>
                  <a:gd name="T56" fmla="*/ 93 w 489"/>
                  <a:gd name="T57" fmla="*/ 227 h 229"/>
                  <a:gd name="T58" fmla="*/ 129 w 489"/>
                  <a:gd name="T59" fmla="*/ 221 h 229"/>
                  <a:gd name="T60" fmla="*/ 165 w 489"/>
                  <a:gd name="T61" fmla="*/ 215 h 229"/>
                  <a:gd name="T62" fmla="*/ 201 w 489"/>
                  <a:gd name="T63" fmla="*/ 205 h 229"/>
                  <a:gd name="T64" fmla="*/ 237 w 489"/>
                  <a:gd name="T65" fmla="*/ 193 h 229"/>
                  <a:gd name="T66" fmla="*/ 273 w 489"/>
                  <a:gd name="T67" fmla="*/ 178 h 229"/>
                  <a:gd name="T68" fmla="*/ 310 w 489"/>
                  <a:gd name="T69" fmla="*/ 163 h 229"/>
                  <a:gd name="T70" fmla="*/ 335 w 489"/>
                  <a:gd name="T71" fmla="*/ 147 h 229"/>
                  <a:gd name="T72" fmla="*/ 360 w 489"/>
                  <a:gd name="T73" fmla="*/ 132 h 229"/>
                  <a:gd name="T74" fmla="*/ 371 w 489"/>
                  <a:gd name="T75" fmla="*/ 123 h 229"/>
                  <a:gd name="T76" fmla="*/ 376 w 489"/>
                  <a:gd name="T77" fmla="*/ 119 h 229"/>
                  <a:gd name="T78" fmla="*/ 383 w 489"/>
                  <a:gd name="T79" fmla="*/ 115 h 229"/>
                  <a:gd name="T80" fmla="*/ 407 w 489"/>
                  <a:gd name="T81" fmla="*/ 100 h 229"/>
                  <a:gd name="T82" fmla="*/ 428 w 489"/>
                  <a:gd name="T83" fmla="*/ 82 h 229"/>
                  <a:gd name="T84" fmla="*/ 449 w 489"/>
                  <a:gd name="T85" fmla="*/ 64 h 229"/>
                  <a:gd name="T86" fmla="*/ 458 w 489"/>
                  <a:gd name="T87" fmla="*/ 54 h 229"/>
                  <a:gd name="T88" fmla="*/ 468 w 489"/>
                  <a:gd name="T89" fmla="*/ 45 h 229"/>
                  <a:gd name="T90" fmla="*/ 477 w 489"/>
                  <a:gd name="T91" fmla="*/ 35 h 229"/>
                  <a:gd name="T92" fmla="*/ 487 w 489"/>
                  <a:gd name="T93" fmla="*/ 26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9"/>
                  <a:gd name="T142" fmla="*/ 0 h 229"/>
                  <a:gd name="T143" fmla="*/ 489 w 489"/>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9" h="229">
                    <a:moveTo>
                      <a:pt x="487" y="26"/>
                    </a:moveTo>
                    <a:lnTo>
                      <a:pt x="487" y="12"/>
                    </a:lnTo>
                    <a:lnTo>
                      <a:pt x="487" y="5"/>
                    </a:lnTo>
                    <a:lnTo>
                      <a:pt x="487" y="2"/>
                    </a:lnTo>
                    <a:lnTo>
                      <a:pt x="489" y="0"/>
                    </a:lnTo>
                    <a:lnTo>
                      <a:pt x="483" y="4"/>
                    </a:lnTo>
                    <a:lnTo>
                      <a:pt x="479" y="10"/>
                    </a:lnTo>
                    <a:lnTo>
                      <a:pt x="470" y="21"/>
                    </a:lnTo>
                    <a:lnTo>
                      <a:pt x="449" y="42"/>
                    </a:lnTo>
                    <a:lnTo>
                      <a:pt x="438" y="51"/>
                    </a:lnTo>
                    <a:lnTo>
                      <a:pt x="432" y="56"/>
                    </a:lnTo>
                    <a:lnTo>
                      <a:pt x="428" y="62"/>
                    </a:lnTo>
                    <a:lnTo>
                      <a:pt x="406" y="82"/>
                    </a:lnTo>
                    <a:lnTo>
                      <a:pt x="381" y="99"/>
                    </a:lnTo>
                    <a:lnTo>
                      <a:pt x="356" y="117"/>
                    </a:lnTo>
                    <a:lnTo>
                      <a:pt x="329" y="132"/>
                    </a:lnTo>
                    <a:lnTo>
                      <a:pt x="302" y="148"/>
                    </a:lnTo>
                    <a:lnTo>
                      <a:pt x="264" y="165"/>
                    </a:lnTo>
                    <a:lnTo>
                      <a:pt x="226" y="181"/>
                    </a:lnTo>
                    <a:lnTo>
                      <a:pt x="188" y="192"/>
                    </a:lnTo>
                    <a:lnTo>
                      <a:pt x="169" y="196"/>
                    </a:lnTo>
                    <a:lnTo>
                      <a:pt x="151" y="202"/>
                    </a:lnTo>
                    <a:lnTo>
                      <a:pt x="113" y="207"/>
                    </a:lnTo>
                    <a:lnTo>
                      <a:pt x="74" y="212"/>
                    </a:lnTo>
                    <a:lnTo>
                      <a:pt x="36" y="213"/>
                    </a:lnTo>
                    <a:lnTo>
                      <a:pt x="0" y="212"/>
                    </a:lnTo>
                    <a:lnTo>
                      <a:pt x="22" y="229"/>
                    </a:lnTo>
                    <a:lnTo>
                      <a:pt x="58" y="228"/>
                    </a:lnTo>
                    <a:lnTo>
                      <a:pt x="93" y="227"/>
                    </a:lnTo>
                    <a:lnTo>
                      <a:pt x="129" y="221"/>
                    </a:lnTo>
                    <a:lnTo>
                      <a:pt x="165" y="215"/>
                    </a:lnTo>
                    <a:lnTo>
                      <a:pt x="201" y="205"/>
                    </a:lnTo>
                    <a:lnTo>
                      <a:pt x="237" y="193"/>
                    </a:lnTo>
                    <a:lnTo>
                      <a:pt x="273" y="178"/>
                    </a:lnTo>
                    <a:lnTo>
                      <a:pt x="310" y="163"/>
                    </a:lnTo>
                    <a:lnTo>
                      <a:pt x="335" y="147"/>
                    </a:lnTo>
                    <a:lnTo>
                      <a:pt x="360" y="132"/>
                    </a:lnTo>
                    <a:lnTo>
                      <a:pt x="371" y="123"/>
                    </a:lnTo>
                    <a:lnTo>
                      <a:pt x="376" y="119"/>
                    </a:lnTo>
                    <a:lnTo>
                      <a:pt x="383" y="115"/>
                    </a:lnTo>
                    <a:lnTo>
                      <a:pt x="407" y="100"/>
                    </a:lnTo>
                    <a:lnTo>
                      <a:pt x="428" y="82"/>
                    </a:lnTo>
                    <a:lnTo>
                      <a:pt x="449" y="64"/>
                    </a:lnTo>
                    <a:lnTo>
                      <a:pt x="458" y="54"/>
                    </a:lnTo>
                    <a:lnTo>
                      <a:pt x="468" y="45"/>
                    </a:lnTo>
                    <a:lnTo>
                      <a:pt x="477" y="35"/>
                    </a:lnTo>
                    <a:lnTo>
                      <a:pt x="487"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60" name="Freeform 122"/>
              <p:cNvSpPr>
                <a:spLocks/>
              </p:cNvSpPr>
              <p:nvPr/>
            </p:nvSpPr>
            <p:spPr bwMode="auto">
              <a:xfrm>
                <a:off x="1391" y="615"/>
                <a:ext cx="102" cy="48"/>
              </a:xfrm>
              <a:custGeom>
                <a:avLst/>
                <a:gdLst>
                  <a:gd name="T0" fmla="*/ 507 w 507"/>
                  <a:gd name="T1" fmla="*/ 26 h 239"/>
                  <a:gd name="T2" fmla="*/ 507 w 507"/>
                  <a:gd name="T3" fmla="*/ 21 h 239"/>
                  <a:gd name="T4" fmla="*/ 507 w 507"/>
                  <a:gd name="T5" fmla="*/ 0 h 239"/>
                  <a:gd name="T6" fmla="*/ 497 w 507"/>
                  <a:gd name="T7" fmla="*/ 11 h 239"/>
                  <a:gd name="T8" fmla="*/ 488 w 507"/>
                  <a:gd name="T9" fmla="*/ 24 h 239"/>
                  <a:gd name="T10" fmla="*/ 467 w 507"/>
                  <a:gd name="T11" fmla="*/ 46 h 239"/>
                  <a:gd name="T12" fmla="*/ 445 w 507"/>
                  <a:gd name="T13" fmla="*/ 67 h 239"/>
                  <a:gd name="T14" fmla="*/ 438 w 507"/>
                  <a:gd name="T15" fmla="*/ 72 h 239"/>
                  <a:gd name="T16" fmla="*/ 435 w 507"/>
                  <a:gd name="T17" fmla="*/ 74 h 239"/>
                  <a:gd name="T18" fmla="*/ 433 w 507"/>
                  <a:gd name="T19" fmla="*/ 77 h 239"/>
                  <a:gd name="T20" fmla="*/ 421 w 507"/>
                  <a:gd name="T21" fmla="*/ 89 h 239"/>
                  <a:gd name="T22" fmla="*/ 408 w 507"/>
                  <a:gd name="T23" fmla="*/ 98 h 239"/>
                  <a:gd name="T24" fmla="*/ 401 w 507"/>
                  <a:gd name="T25" fmla="*/ 102 h 239"/>
                  <a:gd name="T26" fmla="*/ 398 w 507"/>
                  <a:gd name="T27" fmla="*/ 104 h 239"/>
                  <a:gd name="T28" fmla="*/ 395 w 507"/>
                  <a:gd name="T29" fmla="*/ 108 h 239"/>
                  <a:gd name="T30" fmla="*/ 382 w 507"/>
                  <a:gd name="T31" fmla="*/ 117 h 239"/>
                  <a:gd name="T32" fmla="*/ 375 w 507"/>
                  <a:gd name="T33" fmla="*/ 121 h 239"/>
                  <a:gd name="T34" fmla="*/ 372 w 507"/>
                  <a:gd name="T35" fmla="*/ 123 h 239"/>
                  <a:gd name="T36" fmla="*/ 370 w 507"/>
                  <a:gd name="T37" fmla="*/ 127 h 239"/>
                  <a:gd name="T38" fmla="*/ 365 w 507"/>
                  <a:gd name="T39" fmla="*/ 128 h 239"/>
                  <a:gd name="T40" fmla="*/ 362 w 507"/>
                  <a:gd name="T41" fmla="*/ 130 h 239"/>
                  <a:gd name="T42" fmla="*/ 355 w 507"/>
                  <a:gd name="T43" fmla="*/ 135 h 239"/>
                  <a:gd name="T44" fmla="*/ 342 w 507"/>
                  <a:gd name="T45" fmla="*/ 144 h 239"/>
                  <a:gd name="T46" fmla="*/ 312 w 507"/>
                  <a:gd name="T47" fmla="*/ 161 h 239"/>
                  <a:gd name="T48" fmla="*/ 272 w 507"/>
                  <a:gd name="T49" fmla="*/ 178 h 239"/>
                  <a:gd name="T50" fmla="*/ 234 w 507"/>
                  <a:gd name="T51" fmla="*/ 194 h 239"/>
                  <a:gd name="T52" fmla="*/ 193 w 507"/>
                  <a:gd name="T53" fmla="*/ 205 h 239"/>
                  <a:gd name="T54" fmla="*/ 155 w 507"/>
                  <a:gd name="T55" fmla="*/ 214 h 239"/>
                  <a:gd name="T56" fmla="*/ 115 w 507"/>
                  <a:gd name="T57" fmla="*/ 219 h 239"/>
                  <a:gd name="T58" fmla="*/ 77 w 507"/>
                  <a:gd name="T59" fmla="*/ 222 h 239"/>
                  <a:gd name="T60" fmla="*/ 39 w 507"/>
                  <a:gd name="T61" fmla="*/ 221 h 239"/>
                  <a:gd name="T62" fmla="*/ 0 w 507"/>
                  <a:gd name="T63" fmla="*/ 218 h 239"/>
                  <a:gd name="T64" fmla="*/ 8 w 507"/>
                  <a:gd name="T65" fmla="*/ 228 h 239"/>
                  <a:gd name="T66" fmla="*/ 18 w 507"/>
                  <a:gd name="T67" fmla="*/ 238 h 239"/>
                  <a:gd name="T68" fmla="*/ 54 w 507"/>
                  <a:gd name="T69" fmla="*/ 239 h 239"/>
                  <a:gd name="T70" fmla="*/ 92 w 507"/>
                  <a:gd name="T71" fmla="*/ 238 h 239"/>
                  <a:gd name="T72" fmla="*/ 131 w 507"/>
                  <a:gd name="T73" fmla="*/ 233 h 239"/>
                  <a:gd name="T74" fmla="*/ 169 w 507"/>
                  <a:gd name="T75" fmla="*/ 228 h 239"/>
                  <a:gd name="T76" fmla="*/ 187 w 507"/>
                  <a:gd name="T77" fmla="*/ 222 h 239"/>
                  <a:gd name="T78" fmla="*/ 206 w 507"/>
                  <a:gd name="T79" fmla="*/ 218 h 239"/>
                  <a:gd name="T80" fmla="*/ 244 w 507"/>
                  <a:gd name="T81" fmla="*/ 207 h 239"/>
                  <a:gd name="T82" fmla="*/ 282 w 507"/>
                  <a:gd name="T83" fmla="*/ 191 h 239"/>
                  <a:gd name="T84" fmla="*/ 320 w 507"/>
                  <a:gd name="T85" fmla="*/ 174 h 239"/>
                  <a:gd name="T86" fmla="*/ 347 w 507"/>
                  <a:gd name="T87" fmla="*/ 158 h 239"/>
                  <a:gd name="T88" fmla="*/ 374 w 507"/>
                  <a:gd name="T89" fmla="*/ 143 h 239"/>
                  <a:gd name="T90" fmla="*/ 399 w 507"/>
                  <a:gd name="T91" fmla="*/ 125 h 239"/>
                  <a:gd name="T92" fmla="*/ 424 w 507"/>
                  <a:gd name="T93" fmla="*/ 108 h 239"/>
                  <a:gd name="T94" fmla="*/ 446 w 507"/>
                  <a:gd name="T95" fmla="*/ 88 h 239"/>
                  <a:gd name="T96" fmla="*/ 450 w 507"/>
                  <a:gd name="T97" fmla="*/ 82 h 239"/>
                  <a:gd name="T98" fmla="*/ 456 w 507"/>
                  <a:gd name="T99" fmla="*/ 77 h 239"/>
                  <a:gd name="T100" fmla="*/ 467 w 507"/>
                  <a:gd name="T101" fmla="*/ 68 h 239"/>
                  <a:gd name="T102" fmla="*/ 488 w 507"/>
                  <a:gd name="T103" fmla="*/ 47 h 239"/>
                  <a:gd name="T104" fmla="*/ 497 w 507"/>
                  <a:gd name="T105" fmla="*/ 36 h 239"/>
                  <a:gd name="T106" fmla="*/ 501 w 507"/>
                  <a:gd name="T107" fmla="*/ 30 h 239"/>
                  <a:gd name="T108" fmla="*/ 507 w 507"/>
                  <a:gd name="T109" fmla="*/ 26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239"/>
                  <a:gd name="T167" fmla="*/ 507 w 507"/>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239">
                    <a:moveTo>
                      <a:pt x="507" y="26"/>
                    </a:moveTo>
                    <a:lnTo>
                      <a:pt x="507" y="21"/>
                    </a:lnTo>
                    <a:lnTo>
                      <a:pt x="507" y="0"/>
                    </a:lnTo>
                    <a:lnTo>
                      <a:pt x="497" y="11"/>
                    </a:lnTo>
                    <a:lnTo>
                      <a:pt x="488" y="24"/>
                    </a:lnTo>
                    <a:lnTo>
                      <a:pt x="467" y="46"/>
                    </a:lnTo>
                    <a:lnTo>
                      <a:pt x="445" y="67"/>
                    </a:lnTo>
                    <a:lnTo>
                      <a:pt x="438" y="72"/>
                    </a:lnTo>
                    <a:lnTo>
                      <a:pt x="435" y="74"/>
                    </a:lnTo>
                    <a:lnTo>
                      <a:pt x="433" y="77"/>
                    </a:lnTo>
                    <a:lnTo>
                      <a:pt x="421" y="89"/>
                    </a:lnTo>
                    <a:lnTo>
                      <a:pt x="408" y="98"/>
                    </a:lnTo>
                    <a:lnTo>
                      <a:pt x="401" y="102"/>
                    </a:lnTo>
                    <a:lnTo>
                      <a:pt x="398" y="104"/>
                    </a:lnTo>
                    <a:lnTo>
                      <a:pt x="395" y="108"/>
                    </a:lnTo>
                    <a:lnTo>
                      <a:pt x="382" y="117"/>
                    </a:lnTo>
                    <a:lnTo>
                      <a:pt x="375" y="121"/>
                    </a:lnTo>
                    <a:lnTo>
                      <a:pt x="372" y="123"/>
                    </a:lnTo>
                    <a:lnTo>
                      <a:pt x="370" y="127"/>
                    </a:lnTo>
                    <a:lnTo>
                      <a:pt x="365" y="128"/>
                    </a:lnTo>
                    <a:lnTo>
                      <a:pt x="362" y="130"/>
                    </a:lnTo>
                    <a:lnTo>
                      <a:pt x="355" y="135"/>
                    </a:lnTo>
                    <a:lnTo>
                      <a:pt x="342" y="144"/>
                    </a:lnTo>
                    <a:lnTo>
                      <a:pt x="312" y="161"/>
                    </a:lnTo>
                    <a:lnTo>
                      <a:pt x="272" y="178"/>
                    </a:lnTo>
                    <a:lnTo>
                      <a:pt x="234" y="194"/>
                    </a:lnTo>
                    <a:lnTo>
                      <a:pt x="193" y="205"/>
                    </a:lnTo>
                    <a:lnTo>
                      <a:pt x="155" y="214"/>
                    </a:lnTo>
                    <a:lnTo>
                      <a:pt x="115" y="219"/>
                    </a:lnTo>
                    <a:lnTo>
                      <a:pt x="77" y="222"/>
                    </a:lnTo>
                    <a:lnTo>
                      <a:pt x="39" y="221"/>
                    </a:lnTo>
                    <a:lnTo>
                      <a:pt x="0" y="218"/>
                    </a:lnTo>
                    <a:lnTo>
                      <a:pt x="8" y="228"/>
                    </a:lnTo>
                    <a:lnTo>
                      <a:pt x="18" y="238"/>
                    </a:lnTo>
                    <a:lnTo>
                      <a:pt x="54" y="239"/>
                    </a:lnTo>
                    <a:lnTo>
                      <a:pt x="92" y="238"/>
                    </a:lnTo>
                    <a:lnTo>
                      <a:pt x="131" y="233"/>
                    </a:lnTo>
                    <a:lnTo>
                      <a:pt x="169" y="228"/>
                    </a:lnTo>
                    <a:lnTo>
                      <a:pt x="187" y="222"/>
                    </a:lnTo>
                    <a:lnTo>
                      <a:pt x="206" y="218"/>
                    </a:lnTo>
                    <a:lnTo>
                      <a:pt x="244" y="207"/>
                    </a:lnTo>
                    <a:lnTo>
                      <a:pt x="282" y="191"/>
                    </a:lnTo>
                    <a:lnTo>
                      <a:pt x="320" y="174"/>
                    </a:lnTo>
                    <a:lnTo>
                      <a:pt x="347" y="158"/>
                    </a:lnTo>
                    <a:lnTo>
                      <a:pt x="374" y="143"/>
                    </a:lnTo>
                    <a:lnTo>
                      <a:pt x="399" y="125"/>
                    </a:lnTo>
                    <a:lnTo>
                      <a:pt x="424" y="108"/>
                    </a:lnTo>
                    <a:lnTo>
                      <a:pt x="446" y="88"/>
                    </a:lnTo>
                    <a:lnTo>
                      <a:pt x="450" y="82"/>
                    </a:lnTo>
                    <a:lnTo>
                      <a:pt x="456" y="77"/>
                    </a:lnTo>
                    <a:lnTo>
                      <a:pt x="467" y="68"/>
                    </a:lnTo>
                    <a:lnTo>
                      <a:pt x="488" y="47"/>
                    </a:lnTo>
                    <a:lnTo>
                      <a:pt x="497" y="36"/>
                    </a:lnTo>
                    <a:lnTo>
                      <a:pt x="501" y="30"/>
                    </a:lnTo>
                    <a:lnTo>
                      <a:pt x="507"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61" name="Freeform 123"/>
              <p:cNvSpPr>
                <a:spLocks/>
              </p:cNvSpPr>
              <p:nvPr/>
            </p:nvSpPr>
            <p:spPr bwMode="auto">
              <a:xfrm>
                <a:off x="1417" y="643"/>
                <a:ext cx="71" cy="35"/>
              </a:xfrm>
              <a:custGeom>
                <a:avLst/>
                <a:gdLst>
                  <a:gd name="T0" fmla="*/ 88 w 356"/>
                  <a:gd name="T1" fmla="*/ 174 h 174"/>
                  <a:gd name="T2" fmla="*/ 117 w 356"/>
                  <a:gd name="T3" fmla="*/ 171 h 174"/>
                  <a:gd name="T4" fmla="*/ 146 w 356"/>
                  <a:gd name="T5" fmla="*/ 167 h 174"/>
                  <a:gd name="T6" fmla="*/ 173 w 356"/>
                  <a:gd name="T7" fmla="*/ 160 h 174"/>
                  <a:gd name="T8" fmla="*/ 200 w 356"/>
                  <a:gd name="T9" fmla="*/ 152 h 174"/>
                  <a:gd name="T10" fmla="*/ 225 w 356"/>
                  <a:gd name="T11" fmla="*/ 139 h 174"/>
                  <a:gd name="T12" fmla="*/ 249 w 356"/>
                  <a:gd name="T13" fmla="*/ 125 h 174"/>
                  <a:gd name="T14" fmla="*/ 272 w 356"/>
                  <a:gd name="T15" fmla="*/ 108 h 174"/>
                  <a:gd name="T16" fmla="*/ 283 w 356"/>
                  <a:gd name="T17" fmla="*/ 98 h 174"/>
                  <a:gd name="T18" fmla="*/ 295 w 356"/>
                  <a:gd name="T19" fmla="*/ 89 h 174"/>
                  <a:gd name="T20" fmla="*/ 312 w 356"/>
                  <a:gd name="T21" fmla="*/ 66 h 174"/>
                  <a:gd name="T22" fmla="*/ 320 w 356"/>
                  <a:gd name="T23" fmla="*/ 55 h 174"/>
                  <a:gd name="T24" fmla="*/ 329 w 356"/>
                  <a:gd name="T25" fmla="*/ 45 h 174"/>
                  <a:gd name="T26" fmla="*/ 344 w 356"/>
                  <a:gd name="T27" fmla="*/ 23 h 174"/>
                  <a:gd name="T28" fmla="*/ 356 w 356"/>
                  <a:gd name="T29" fmla="*/ 0 h 174"/>
                  <a:gd name="T30" fmla="*/ 325 w 356"/>
                  <a:gd name="T31" fmla="*/ 25 h 174"/>
                  <a:gd name="T32" fmla="*/ 308 w 356"/>
                  <a:gd name="T33" fmla="*/ 36 h 174"/>
                  <a:gd name="T34" fmla="*/ 292 w 356"/>
                  <a:gd name="T35" fmla="*/ 48 h 174"/>
                  <a:gd name="T36" fmla="*/ 274 w 356"/>
                  <a:gd name="T37" fmla="*/ 59 h 174"/>
                  <a:gd name="T38" fmla="*/ 257 w 356"/>
                  <a:gd name="T39" fmla="*/ 70 h 174"/>
                  <a:gd name="T40" fmla="*/ 220 w 356"/>
                  <a:gd name="T41" fmla="*/ 90 h 174"/>
                  <a:gd name="T42" fmla="*/ 164 w 356"/>
                  <a:gd name="T43" fmla="*/ 115 h 174"/>
                  <a:gd name="T44" fmla="*/ 137 w 356"/>
                  <a:gd name="T45" fmla="*/ 126 h 174"/>
                  <a:gd name="T46" fmla="*/ 110 w 356"/>
                  <a:gd name="T47" fmla="*/ 136 h 174"/>
                  <a:gd name="T48" fmla="*/ 81 w 356"/>
                  <a:gd name="T49" fmla="*/ 144 h 174"/>
                  <a:gd name="T50" fmla="*/ 54 w 356"/>
                  <a:gd name="T51" fmla="*/ 151 h 174"/>
                  <a:gd name="T52" fmla="*/ 27 w 356"/>
                  <a:gd name="T53" fmla="*/ 156 h 174"/>
                  <a:gd name="T54" fmla="*/ 0 w 356"/>
                  <a:gd name="T55" fmla="*/ 161 h 174"/>
                  <a:gd name="T56" fmla="*/ 42 w 356"/>
                  <a:gd name="T57" fmla="*/ 170 h 174"/>
                  <a:gd name="T58" fmla="*/ 88 w 356"/>
                  <a:gd name="T59" fmla="*/ 174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6"/>
                  <a:gd name="T91" fmla="*/ 0 h 174"/>
                  <a:gd name="T92" fmla="*/ 356 w 356"/>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6" h="174">
                    <a:moveTo>
                      <a:pt x="88" y="174"/>
                    </a:moveTo>
                    <a:lnTo>
                      <a:pt x="117" y="171"/>
                    </a:lnTo>
                    <a:lnTo>
                      <a:pt x="146" y="167"/>
                    </a:lnTo>
                    <a:lnTo>
                      <a:pt x="173" y="160"/>
                    </a:lnTo>
                    <a:lnTo>
                      <a:pt x="200" y="152"/>
                    </a:lnTo>
                    <a:lnTo>
                      <a:pt x="225" y="139"/>
                    </a:lnTo>
                    <a:lnTo>
                      <a:pt x="249" y="125"/>
                    </a:lnTo>
                    <a:lnTo>
                      <a:pt x="272" y="108"/>
                    </a:lnTo>
                    <a:lnTo>
                      <a:pt x="283" y="98"/>
                    </a:lnTo>
                    <a:lnTo>
                      <a:pt x="295" y="89"/>
                    </a:lnTo>
                    <a:lnTo>
                      <a:pt x="312" y="66"/>
                    </a:lnTo>
                    <a:lnTo>
                      <a:pt x="320" y="55"/>
                    </a:lnTo>
                    <a:lnTo>
                      <a:pt x="329" y="45"/>
                    </a:lnTo>
                    <a:lnTo>
                      <a:pt x="344" y="23"/>
                    </a:lnTo>
                    <a:lnTo>
                      <a:pt x="356" y="0"/>
                    </a:lnTo>
                    <a:lnTo>
                      <a:pt x="325" y="25"/>
                    </a:lnTo>
                    <a:lnTo>
                      <a:pt x="308" y="36"/>
                    </a:lnTo>
                    <a:lnTo>
                      <a:pt x="292" y="48"/>
                    </a:lnTo>
                    <a:lnTo>
                      <a:pt x="274" y="59"/>
                    </a:lnTo>
                    <a:lnTo>
                      <a:pt x="257" y="70"/>
                    </a:lnTo>
                    <a:lnTo>
                      <a:pt x="220" y="90"/>
                    </a:lnTo>
                    <a:lnTo>
                      <a:pt x="164" y="115"/>
                    </a:lnTo>
                    <a:lnTo>
                      <a:pt x="137" y="126"/>
                    </a:lnTo>
                    <a:lnTo>
                      <a:pt x="110" y="136"/>
                    </a:lnTo>
                    <a:lnTo>
                      <a:pt x="81" y="144"/>
                    </a:lnTo>
                    <a:lnTo>
                      <a:pt x="54" y="151"/>
                    </a:lnTo>
                    <a:lnTo>
                      <a:pt x="27" y="156"/>
                    </a:lnTo>
                    <a:lnTo>
                      <a:pt x="0" y="161"/>
                    </a:lnTo>
                    <a:lnTo>
                      <a:pt x="42" y="170"/>
                    </a:lnTo>
                    <a:lnTo>
                      <a:pt x="88" y="174"/>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62" name="Freeform 124"/>
              <p:cNvSpPr>
                <a:spLocks/>
              </p:cNvSpPr>
              <p:nvPr/>
            </p:nvSpPr>
            <p:spPr bwMode="auto">
              <a:xfrm>
                <a:off x="1377" y="605"/>
                <a:ext cx="41" cy="19"/>
              </a:xfrm>
              <a:custGeom>
                <a:avLst/>
                <a:gdLst>
                  <a:gd name="T0" fmla="*/ 5 w 205"/>
                  <a:gd name="T1" fmla="*/ 0 h 96"/>
                  <a:gd name="T2" fmla="*/ 0 w 205"/>
                  <a:gd name="T3" fmla="*/ 24 h 96"/>
                  <a:gd name="T4" fmla="*/ 22 w 205"/>
                  <a:gd name="T5" fmla="*/ 46 h 96"/>
                  <a:gd name="T6" fmla="*/ 34 w 205"/>
                  <a:gd name="T7" fmla="*/ 55 h 96"/>
                  <a:gd name="T8" fmla="*/ 49 w 205"/>
                  <a:gd name="T9" fmla="*/ 64 h 96"/>
                  <a:gd name="T10" fmla="*/ 79 w 205"/>
                  <a:gd name="T11" fmla="*/ 79 h 96"/>
                  <a:gd name="T12" fmla="*/ 96 w 205"/>
                  <a:gd name="T13" fmla="*/ 85 h 96"/>
                  <a:gd name="T14" fmla="*/ 115 w 205"/>
                  <a:gd name="T15" fmla="*/ 90 h 96"/>
                  <a:gd name="T16" fmla="*/ 137 w 205"/>
                  <a:gd name="T17" fmla="*/ 94 h 96"/>
                  <a:gd name="T18" fmla="*/ 160 w 205"/>
                  <a:gd name="T19" fmla="*/ 96 h 96"/>
                  <a:gd name="T20" fmla="*/ 182 w 205"/>
                  <a:gd name="T21" fmla="*/ 96 h 96"/>
                  <a:gd name="T22" fmla="*/ 205 w 205"/>
                  <a:gd name="T23" fmla="*/ 95 h 96"/>
                  <a:gd name="T24" fmla="*/ 183 w 205"/>
                  <a:gd name="T25" fmla="*/ 83 h 96"/>
                  <a:gd name="T26" fmla="*/ 178 w 205"/>
                  <a:gd name="T27" fmla="*/ 80 h 96"/>
                  <a:gd name="T28" fmla="*/ 150 w 205"/>
                  <a:gd name="T29" fmla="*/ 78 h 96"/>
                  <a:gd name="T30" fmla="*/ 123 w 205"/>
                  <a:gd name="T31" fmla="*/ 73 h 96"/>
                  <a:gd name="T32" fmla="*/ 103 w 205"/>
                  <a:gd name="T33" fmla="*/ 68 h 96"/>
                  <a:gd name="T34" fmla="*/ 85 w 205"/>
                  <a:gd name="T35" fmla="*/ 62 h 96"/>
                  <a:gd name="T36" fmla="*/ 68 w 205"/>
                  <a:gd name="T37" fmla="*/ 54 h 96"/>
                  <a:gd name="T38" fmla="*/ 53 w 205"/>
                  <a:gd name="T39" fmla="*/ 46 h 96"/>
                  <a:gd name="T40" fmla="*/ 39 w 205"/>
                  <a:gd name="T41" fmla="*/ 36 h 96"/>
                  <a:gd name="T42" fmla="*/ 26 w 205"/>
                  <a:gd name="T43" fmla="*/ 25 h 96"/>
                  <a:gd name="T44" fmla="*/ 14 w 205"/>
                  <a:gd name="T45" fmla="*/ 13 h 96"/>
                  <a:gd name="T46" fmla="*/ 5 w 205"/>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96"/>
                  <a:gd name="T74" fmla="*/ 205 w 205"/>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96">
                    <a:moveTo>
                      <a:pt x="5" y="0"/>
                    </a:moveTo>
                    <a:lnTo>
                      <a:pt x="0" y="24"/>
                    </a:lnTo>
                    <a:lnTo>
                      <a:pt x="22" y="46"/>
                    </a:lnTo>
                    <a:lnTo>
                      <a:pt x="34" y="55"/>
                    </a:lnTo>
                    <a:lnTo>
                      <a:pt x="49" y="64"/>
                    </a:lnTo>
                    <a:lnTo>
                      <a:pt x="79" y="79"/>
                    </a:lnTo>
                    <a:lnTo>
                      <a:pt x="96" y="85"/>
                    </a:lnTo>
                    <a:lnTo>
                      <a:pt x="115" y="90"/>
                    </a:lnTo>
                    <a:lnTo>
                      <a:pt x="137" y="94"/>
                    </a:lnTo>
                    <a:lnTo>
                      <a:pt x="160" y="96"/>
                    </a:lnTo>
                    <a:lnTo>
                      <a:pt x="182" y="96"/>
                    </a:lnTo>
                    <a:lnTo>
                      <a:pt x="205" y="95"/>
                    </a:lnTo>
                    <a:lnTo>
                      <a:pt x="183" y="83"/>
                    </a:lnTo>
                    <a:lnTo>
                      <a:pt x="178" y="80"/>
                    </a:lnTo>
                    <a:lnTo>
                      <a:pt x="150" y="78"/>
                    </a:lnTo>
                    <a:lnTo>
                      <a:pt x="123" y="73"/>
                    </a:lnTo>
                    <a:lnTo>
                      <a:pt x="103" y="68"/>
                    </a:lnTo>
                    <a:lnTo>
                      <a:pt x="85" y="62"/>
                    </a:lnTo>
                    <a:lnTo>
                      <a:pt x="68" y="54"/>
                    </a:lnTo>
                    <a:lnTo>
                      <a:pt x="53" y="46"/>
                    </a:lnTo>
                    <a:lnTo>
                      <a:pt x="39" y="36"/>
                    </a:lnTo>
                    <a:lnTo>
                      <a:pt x="26" y="25"/>
                    </a:lnTo>
                    <a:lnTo>
                      <a:pt x="14" y="13"/>
                    </a:lnTo>
                    <a:lnTo>
                      <a:pt x="5" y="0"/>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63" name="Freeform 125"/>
              <p:cNvSpPr>
                <a:spLocks/>
              </p:cNvSpPr>
              <p:nvPr/>
            </p:nvSpPr>
            <p:spPr bwMode="auto">
              <a:xfrm>
                <a:off x="1376" y="610"/>
                <a:ext cx="48" cy="17"/>
              </a:xfrm>
              <a:custGeom>
                <a:avLst/>
                <a:gdLst>
                  <a:gd name="T0" fmla="*/ 3 w 241"/>
                  <a:gd name="T1" fmla="*/ 0 h 87"/>
                  <a:gd name="T2" fmla="*/ 0 w 241"/>
                  <a:gd name="T3" fmla="*/ 25 h 87"/>
                  <a:gd name="T4" fmla="*/ 10 w 241"/>
                  <a:gd name="T5" fmla="*/ 34 h 87"/>
                  <a:gd name="T6" fmla="*/ 22 w 241"/>
                  <a:gd name="T7" fmla="*/ 44 h 87"/>
                  <a:gd name="T8" fmla="*/ 35 w 241"/>
                  <a:gd name="T9" fmla="*/ 52 h 87"/>
                  <a:gd name="T10" fmla="*/ 49 w 241"/>
                  <a:gd name="T11" fmla="*/ 59 h 87"/>
                  <a:gd name="T12" fmla="*/ 63 w 241"/>
                  <a:gd name="T13" fmla="*/ 65 h 87"/>
                  <a:gd name="T14" fmla="*/ 79 w 241"/>
                  <a:gd name="T15" fmla="*/ 72 h 87"/>
                  <a:gd name="T16" fmla="*/ 94 w 241"/>
                  <a:gd name="T17" fmla="*/ 76 h 87"/>
                  <a:gd name="T18" fmla="*/ 112 w 241"/>
                  <a:gd name="T19" fmla="*/ 82 h 87"/>
                  <a:gd name="T20" fmla="*/ 144 w 241"/>
                  <a:gd name="T21" fmla="*/ 86 h 87"/>
                  <a:gd name="T22" fmla="*/ 176 w 241"/>
                  <a:gd name="T23" fmla="*/ 87 h 87"/>
                  <a:gd name="T24" fmla="*/ 208 w 241"/>
                  <a:gd name="T25" fmla="*/ 85 h 87"/>
                  <a:gd name="T26" fmla="*/ 241 w 241"/>
                  <a:gd name="T27" fmla="*/ 81 h 87"/>
                  <a:gd name="T28" fmla="*/ 223 w 241"/>
                  <a:gd name="T29" fmla="*/ 76 h 87"/>
                  <a:gd name="T30" fmla="*/ 208 w 241"/>
                  <a:gd name="T31" fmla="*/ 71 h 87"/>
                  <a:gd name="T32" fmla="*/ 185 w 241"/>
                  <a:gd name="T33" fmla="*/ 72 h 87"/>
                  <a:gd name="T34" fmla="*/ 163 w 241"/>
                  <a:gd name="T35" fmla="*/ 72 h 87"/>
                  <a:gd name="T36" fmla="*/ 140 w 241"/>
                  <a:gd name="T37" fmla="*/ 70 h 87"/>
                  <a:gd name="T38" fmla="*/ 118 w 241"/>
                  <a:gd name="T39" fmla="*/ 66 h 87"/>
                  <a:gd name="T40" fmla="*/ 99 w 241"/>
                  <a:gd name="T41" fmla="*/ 61 h 87"/>
                  <a:gd name="T42" fmla="*/ 82 w 241"/>
                  <a:gd name="T43" fmla="*/ 55 h 87"/>
                  <a:gd name="T44" fmla="*/ 52 w 241"/>
                  <a:gd name="T45" fmla="*/ 40 h 87"/>
                  <a:gd name="T46" fmla="*/ 37 w 241"/>
                  <a:gd name="T47" fmla="*/ 31 h 87"/>
                  <a:gd name="T48" fmla="*/ 25 w 241"/>
                  <a:gd name="T49" fmla="*/ 22 h 87"/>
                  <a:gd name="T50" fmla="*/ 3 w 241"/>
                  <a:gd name="T51" fmla="*/ 0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87"/>
                  <a:gd name="T80" fmla="*/ 241 w 24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87">
                    <a:moveTo>
                      <a:pt x="3" y="0"/>
                    </a:moveTo>
                    <a:lnTo>
                      <a:pt x="0" y="25"/>
                    </a:lnTo>
                    <a:lnTo>
                      <a:pt x="10" y="34"/>
                    </a:lnTo>
                    <a:lnTo>
                      <a:pt x="22" y="44"/>
                    </a:lnTo>
                    <a:lnTo>
                      <a:pt x="35" y="52"/>
                    </a:lnTo>
                    <a:lnTo>
                      <a:pt x="49" y="59"/>
                    </a:lnTo>
                    <a:lnTo>
                      <a:pt x="63" y="65"/>
                    </a:lnTo>
                    <a:lnTo>
                      <a:pt x="79" y="72"/>
                    </a:lnTo>
                    <a:lnTo>
                      <a:pt x="94" y="76"/>
                    </a:lnTo>
                    <a:lnTo>
                      <a:pt x="112" y="82"/>
                    </a:lnTo>
                    <a:lnTo>
                      <a:pt x="144" y="86"/>
                    </a:lnTo>
                    <a:lnTo>
                      <a:pt x="176" y="87"/>
                    </a:lnTo>
                    <a:lnTo>
                      <a:pt x="208" y="85"/>
                    </a:lnTo>
                    <a:lnTo>
                      <a:pt x="241" y="81"/>
                    </a:lnTo>
                    <a:lnTo>
                      <a:pt x="223" y="76"/>
                    </a:lnTo>
                    <a:lnTo>
                      <a:pt x="208" y="71"/>
                    </a:lnTo>
                    <a:lnTo>
                      <a:pt x="185" y="72"/>
                    </a:lnTo>
                    <a:lnTo>
                      <a:pt x="163" y="72"/>
                    </a:lnTo>
                    <a:lnTo>
                      <a:pt x="140" y="70"/>
                    </a:lnTo>
                    <a:lnTo>
                      <a:pt x="118" y="66"/>
                    </a:lnTo>
                    <a:lnTo>
                      <a:pt x="99" y="61"/>
                    </a:lnTo>
                    <a:lnTo>
                      <a:pt x="82" y="55"/>
                    </a:lnTo>
                    <a:lnTo>
                      <a:pt x="52" y="40"/>
                    </a:lnTo>
                    <a:lnTo>
                      <a:pt x="37" y="31"/>
                    </a:lnTo>
                    <a:lnTo>
                      <a:pt x="25" y="22"/>
                    </a:lnTo>
                    <a:lnTo>
                      <a:pt x="3" y="0"/>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64" name="Freeform 126"/>
              <p:cNvSpPr>
                <a:spLocks/>
              </p:cNvSpPr>
              <p:nvPr/>
            </p:nvSpPr>
            <p:spPr bwMode="auto">
              <a:xfrm>
                <a:off x="1378" y="585"/>
                <a:ext cx="34" cy="36"/>
              </a:xfrm>
              <a:custGeom>
                <a:avLst/>
                <a:gdLst>
                  <a:gd name="T0" fmla="*/ 85 w 173"/>
                  <a:gd name="T1" fmla="*/ 77 h 180"/>
                  <a:gd name="T2" fmla="*/ 64 w 173"/>
                  <a:gd name="T3" fmla="*/ 35 h 180"/>
                  <a:gd name="T4" fmla="*/ 55 w 173"/>
                  <a:gd name="T5" fmla="*/ 16 h 180"/>
                  <a:gd name="T6" fmla="*/ 48 w 173"/>
                  <a:gd name="T7" fmla="*/ 0 h 180"/>
                  <a:gd name="T8" fmla="*/ 31 w 173"/>
                  <a:gd name="T9" fmla="*/ 23 h 180"/>
                  <a:gd name="T10" fmla="*/ 18 w 173"/>
                  <a:gd name="T11" fmla="*/ 48 h 180"/>
                  <a:gd name="T12" fmla="*/ 8 w 173"/>
                  <a:gd name="T13" fmla="*/ 73 h 180"/>
                  <a:gd name="T14" fmla="*/ 0 w 173"/>
                  <a:gd name="T15" fmla="*/ 100 h 180"/>
                  <a:gd name="T16" fmla="*/ 9 w 173"/>
                  <a:gd name="T17" fmla="*/ 113 h 180"/>
                  <a:gd name="T18" fmla="*/ 21 w 173"/>
                  <a:gd name="T19" fmla="*/ 125 h 180"/>
                  <a:gd name="T20" fmla="*/ 34 w 173"/>
                  <a:gd name="T21" fmla="*/ 136 h 180"/>
                  <a:gd name="T22" fmla="*/ 48 w 173"/>
                  <a:gd name="T23" fmla="*/ 146 h 180"/>
                  <a:gd name="T24" fmla="*/ 63 w 173"/>
                  <a:gd name="T25" fmla="*/ 154 h 180"/>
                  <a:gd name="T26" fmla="*/ 80 w 173"/>
                  <a:gd name="T27" fmla="*/ 162 h 180"/>
                  <a:gd name="T28" fmla="*/ 98 w 173"/>
                  <a:gd name="T29" fmla="*/ 168 h 180"/>
                  <a:gd name="T30" fmla="*/ 118 w 173"/>
                  <a:gd name="T31" fmla="*/ 173 h 180"/>
                  <a:gd name="T32" fmla="*/ 145 w 173"/>
                  <a:gd name="T33" fmla="*/ 178 h 180"/>
                  <a:gd name="T34" fmla="*/ 173 w 173"/>
                  <a:gd name="T35" fmla="*/ 180 h 180"/>
                  <a:gd name="T36" fmla="*/ 158 w 173"/>
                  <a:gd name="T37" fmla="*/ 170 h 180"/>
                  <a:gd name="T38" fmla="*/ 146 w 173"/>
                  <a:gd name="T39" fmla="*/ 160 h 180"/>
                  <a:gd name="T40" fmla="*/ 122 w 173"/>
                  <a:gd name="T41" fmla="*/ 136 h 180"/>
                  <a:gd name="T42" fmla="*/ 111 w 173"/>
                  <a:gd name="T43" fmla="*/ 122 h 180"/>
                  <a:gd name="T44" fmla="*/ 102 w 173"/>
                  <a:gd name="T45" fmla="*/ 108 h 180"/>
                  <a:gd name="T46" fmla="*/ 85 w 173"/>
                  <a:gd name="T47" fmla="*/ 77 h 1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80"/>
                  <a:gd name="T74" fmla="*/ 173 w 173"/>
                  <a:gd name="T75" fmla="*/ 180 h 1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80">
                    <a:moveTo>
                      <a:pt x="85" y="77"/>
                    </a:moveTo>
                    <a:lnTo>
                      <a:pt x="64" y="35"/>
                    </a:lnTo>
                    <a:lnTo>
                      <a:pt x="55" y="16"/>
                    </a:lnTo>
                    <a:lnTo>
                      <a:pt x="48" y="0"/>
                    </a:lnTo>
                    <a:lnTo>
                      <a:pt x="31" y="23"/>
                    </a:lnTo>
                    <a:lnTo>
                      <a:pt x="18" y="48"/>
                    </a:lnTo>
                    <a:lnTo>
                      <a:pt x="8" y="73"/>
                    </a:lnTo>
                    <a:lnTo>
                      <a:pt x="0" y="100"/>
                    </a:lnTo>
                    <a:lnTo>
                      <a:pt x="9" y="113"/>
                    </a:lnTo>
                    <a:lnTo>
                      <a:pt x="21" y="125"/>
                    </a:lnTo>
                    <a:lnTo>
                      <a:pt x="34" y="136"/>
                    </a:lnTo>
                    <a:lnTo>
                      <a:pt x="48" y="146"/>
                    </a:lnTo>
                    <a:lnTo>
                      <a:pt x="63" y="154"/>
                    </a:lnTo>
                    <a:lnTo>
                      <a:pt x="80" y="162"/>
                    </a:lnTo>
                    <a:lnTo>
                      <a:pt x="98" y="168"/>
                    </a:lnTo>
                    <a:lnTo>
                      <a:pt x="118" y="173"/>
                    </a:lnTo>
                    <a:lnTo>
                      <a:pt x="145" y="178"/>
                    </a:lnTo>
                    <a:lnTo>
                      <a:pt x="173" y="180"/>
                    </a:lnTo>
                    <a:lnTo>
                      <a:pt x="158" y="170"/>
                    </a:lnTo>
                    <a:lnTo>
                      <a:pt x="146" y="160"/>
                    </a:lnTo>
                    <a:lnTo>
                      <a:pt x="122" y="136"/>
                    </a:lnTo>
                    <a:lnTo>
                      <a:pt x="111" y="122"/>
                    </a:lnTo>
                    <a:lnTo>
                      <a:pt x="102" y="108"/>
                    </a:lnTo>
                    <a:lnTo>
                      <a:pt x="85" y="77"/>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65" name="Rectangle 127"/>
              <p:cNvSpPr>
                <a:spLocks noChangeArrowheads="1"/>
              </p:cNvSpPr>
              <p:nvPr/>
            </p:nvSpPr>
            <p:spPr bwMode="auto">
              <a:xfrm>
                <a:off x="191" y="719"/>
                <a:ext cx="339" cy="95"/>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New Post</a:t>
                </a:r>
                <a:endParaRPr lang="en-US" sz="3200" baseline="-25000">
                  <a:solidFill>
                    <a:srgbClr val="FFCC00"/>
                  </a:solidFill>
                  <a:latin typeface="Franklin Gothic Medium Cond" pitchFamily="34" charset="0"/>
                </a:endParaRPr>
              </a:p>
            </p:txBody>
          </p:sp>
          <p:sp>
            <p:nvSpPr>
              <p:cNvPr id="81766" name="Rectangle 128"/>
              <p:cNvSpPr>
                <a:spLocks noChangeArrowheads="1"/>
              </p:cNvSpPr>
              <p:nvPr/>
            </p:nvSpPr>
            <p:spPr bwMode="auto">
              <a:xfrm>
                <a:off x="807" y="722"/>
                <a:ext cx="204" cy="95"/>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Reply</a:t>
                </a:r>
                <a:endParaRPr lang="en-US" sz="3200" baseline="-25000">
                  <a:solidFill>
                    <a:srgbClr val="FFCC00"/>
                  </a:solidFill>
                  <a:latin typeface="Franklin Gothic Medium Cond" pitchFamily="34" charset="0"/>
                </a:endParaRPr>
              </a:p>
            </p:txBody>
          </p:sp>
          <p:sp>
            <p:nvSpPr>
              <p:cNvPr id="81767" name="Rectangle 129"/>
              <p:cNvSpPr>
                <a:spLocks noChangeArrowheads="1"/>
              </p:cNvSpPr>
              <p:nvPr/>
            </p:nvSpPr>
            <p:spPr bwMode="auto">
              <a:xfrm>
                <a:off x="2871" y="717"/>
                <a:ext cx="357" cy="95"/>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Send/Recv</a:t>
                </a:r>
                <a:endParaRPr lang="en-US" sz="3200" baseline="-25000">
                  <a:solidFill>
                    <a:srgbClr val="FFCC00"/>
                  </a:solidFill>
                  <a:latin typeface="Franklin Gothic Medium Cond" pitchFamily="34" charset="0"/>
                </a:endParaRPr>
              </a:p>
            </p:txBody>
          </p:sp>
          <p:sp>
            <p:nvSpPr>
              <p:cNvPr id="81768" name="Rectangle 130"/>
              <p:cNvSpPr>
                <a:spLocks noChangeArrowheads="1"/>
              </p:cNvSpPr>
              <p:nvPr/>
            </p:nvSpPr>
            <p:spPr bwMode="auto">
              <a:xfrm>
                <a:off x="3578" y="711"/>
                <a:ext cx="284" cy="114"/>
              </a:xfrm>
              <a:prstGeom prst="rect">
                <a:avLst/>
              </a:prstGeom>
              <a:noFill/>
              <a:ln w="9525">
                <a:noFill/>
                <a:miter lim="800000"/>
                <a:headEnd/>
                <a:tailEnd/>
              </a:ln>
            </p:spPr>
            <p:txBody>
              <a:bodyPr wrap="none" lIns="0" tIns="0" rIns="0" bIns="0">
                <a:prstTxWarp prst="textNoShape">
                  <a:avLst/>
                </a:prstTxWarp>
                <a:spAutoFit/>
              </a:bodyPr>
              <a:lstStyle/>
              <a:p>
                <a:r>
                  <a:rPr lang="en-US" sz="1100" b="1">
                    <a:solidFill>
                      <a:srgbClr val="000000"/>
                    </a:solidFill>
                    <a:latin typeface="Lucida Sans Unicode" pitchFamily="-110" charset="-52"/>
                  </a:rPr>
                  <a:t>Media </a:t>
                </a:r>
                <a:endParaRPr lang="en-US" sz="3200" baseline="-25000">
                  <a:solidFill>
                    <a:srgbClr val="FFCC00"/>
                  </a:solidFill>
                  <a:latin typeface="Franklin Gothic Medium Cond" pitchFamily="34" charset="0"/>
                </a:endParaRPr>
              </a:p>
            </p:txBody>
          </p:sp>
          <p:sp>
            <p:nvSpPr>
              <p:cNvPr id="81769" name="Freeform 131"/>
              <p:cNvSpPr>
                <a:spLocks/>
              </p:cNvSpPr>
              <p:nvPr/>
            </p:nvSpPr>
            <p:spPr bwMode="auto">
              <a:xfrm>
                <a:off x="1928" y="561"/>
                <a:ext cx="51" cy="24"/>
              </a:xfrm>
              <a:custGeom>
                <a:avLst/>
                <a:gdLst>
                  <a:gd name="T0" fmla="*/ 253 w 253"/>
                  <a:gd name="T1" fmla="*/ 11 h 124"/>
                  <a:gd name="T2" fmla="*/ 246 w 253"/>
                  <a:gd name="T3" fmla="*/ 0 h 124"/>
                  <a:gd name="T4" fmla="*/ 215 w 253"/>
                  <a:gd name="T5" fmla="*/ 1 h 124"/>
                  <a:gd name="T6" fmla="*/ 199 w 253"/>
                  <a:gd name="T7" fmla="*/ 2 h 124"/>
                  <a:gd name="T8" fmla="*/ 184 w 253"/>
                  <a:gd name="T9" fmla="*/ 6 h 124"/>
                  <a:gd name="T10" fmla="*/ 153 w 253"/>
                  <a:gd name="T11" fmla="*/ 14 h 124"/>
                  <a:gd name="T12" fmla="*/ 137 w 253"/>
                  <a:gd name="T13" fmla="*/ 18 h 124"/>
                  <a:gd name="T14" fmla="*/ 123 w 253"/>
                  <a:gd name="T15" fmla="*/ 25 h 124"/>
                  <a:gd name="T16" fmla="*/ 86 w 253"/>
                  <a:gd name="T17" fmla="*/ 40 h 124"/>
                  <a:gd name="T18" fmla="*/ 69 w 253"/>
                  <a:gd name="T19" fmla="*/ 49 h 124"/>
                  <a:gd name="T20" fmla="*/ 54 w 253"/>
                  <a:gd name="T21" fmla="*/ 61 h 124"/>
                  <a:gd name="T22" fmla="*/ 25 w 253"/>
                  <a:gd name="T23" fmla="*/ 84 h 124"/>
                  <a:gd name="T24" fmla="*/ 0 w 253"/>
                  <a:gd name="T25" fmla="*/ 112 h 124"/>
                  <a:gd name="T26" fmla="*/ 1 w 253"/>
                  <a:gd name="T27" fmla="*/ 117 h 124"/>
                  <a:gd name="T28" fmla="*/ 5 w 253"/>
                  <a:gd name="T29" fmla="*/ 124 h 124"/>
                  <a:gd name="T30" fmla="*/ 28 w 253"/>
                  <a:gd name="T31" fmla="*/ 95 h 124"/>
                  <a:gd name="T32" fmla="*/ 58 w 253"/>
                  <a:gd name="T33" fmla="*/ 72 h 124"/>
                  <a:gd name="T34" fmla="*/ 90 w 253"/>
                  <a:gd name="T35" fmla="*/ 51 h 124"/>
                  <a:gd name="T36" fmla="*/ 108 w 253"/>
                  <a:gd name="T37" fmla="*/ 42 h 124"/>
                  <a:gd name="T38" fmla="*/ 128 w 253"/>
                  <a:gd name="T39" fmla="*/ 35 h 124"/>
                  <a:gd name="T40" fmla="*/ 143 w 253"/>
                  <a:gd name="T41" fmla="*/ 28 h 124"/>
                  <a:gd name="T42" fmla="*/ 159 w 253"/>
                  <a:gd name="T43" fmla="*/ 24 h 124"/>
                  <a:gd name="T44" fmla="*/ 190 w 253"/>
                  <a:gd name="T45" fmla="*/ 16 h 124"/>
                  <a:gd name="T46" fmla="*/ 221 w 253"/>
                  <a:gd name="T47" fmla="*/ 11 h 124"/>
                  <a:gd name="T48" fmla="*/ 253 w 253"/>
                  <a:gd name="T49" fmla="*/ 11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24"/>
                  <a:gd name="T77" fmla="*/ 253 w 25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24">
                    <a:moveTo>
                      <a:pt x="253" y="11"/>
                    </a:moveTo>
                    <a:lnTo>
                      <a:pt x="246" y="0"/>
                    </a:lnTo>
                    <a:lnTo>
                      <a:pt x="215" y="1"/>
                    </a:lnTo>
                    <a:lnTo>
                      <a:pt x="199" y="2"/>
                    </a:lnTo>
                    <a:lnTo>
                      <a:pt x="184" y="6"/>
                    </a:lnTo>
                    <a:lnTo>
                      <a:pt x="153" y="14"/>
                    </a:lnTo>
                    <a:lnTo>
                      <a:pt x="137" y="18"/>
                    </a:lnTo>
                    <a:lnTo>
                      <a:pt x="123" y="25"/>
                    </a:lnTo>
                    <a:lnTo>
                      <a:pt x="86" y="40"/>
                    </a:lnTo>
                    <a:lnTo>
                      <a:pt x="69" y="49"/>
                    </a:lnTo>
                    <a:lnTo>
                      <a:pt x="54" y="61"/>
                    </a:lnTo>
                    <a:lnTo>
                      <a:pt x="25" y="84"/>
                    </a:lnTo>
                    <a:lnTo>
                      <a:pt x="0" y="112"/>
                    </a:lnTo>
                    <a:lnTo>
                      <a:pt x="1" y="117"/>
                    </a:lnTo>
                    <a:lnTo>
                      <a:pt x="5" y="124"/>
                    </a:lnTo>
                    <a:lnTo>
                      <a:pt x="28" y="95"/>
                    </a:lnTo>
                    <a:lnTo>
                      <a:pt x="58" y="72"/>
                    </a:lnTo>
                    <a:lnTo>
                      <a:pt x="90" y="51"/>
                    </a:lnTo>
                    <a:lnTo>
                      <a:pt x="108" y="42"/>
                    </a:lnTo>
                    <a:lnTo>
                      <a:pt x="128" y="35"/>
                    </a:lnTo>
                    <a:lnTo>
                      <a:pt x="143" y="28"/>
                    </a:lnTo>
                    <a:lnTo>
                      <a:pt x="159" y="24"/>
                    </a:lnTo>
                    <a:lnTo>
                      <a:pt x="190" y="16"/>
                    </a:lnTo>
                    <a:lnTo>
                      <a:pt x="221" y="11"/>
                    </a:lnTo>
                    <a:lnTo>
                      <a:pt x="253" y="11"/>
                    </a:lnTo>
                    <a:close/>
                  </a:path>
                </a:pathLst>
              </a:custGeom>
              <a:solidFill>
                <a:srgbClr val="3D3D3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0" name="Freeform 132"/>
              <p:cNvSpPr>
                <a:spLocks/>
              </p:cNvSpPr>
              <p:nvPr/>
            </p:nvSpPr>
            <p:spPr bwMode="auto">
              <a:xfrm>
                <a:off x="1927" y="559"/>
                <a:ext cx="50" cy="24"/>
              </a:xfrm>
              <a:custGeom>
                <a:avLst/>
                <a:gdLst>
                  <a:gd name="T0" fmla="*/ 250 w 250"/>
                  <a:gd name="T1" fmla="*/ 10 h 122"/>
                  <a:gd name="T2" fmla="*/ 249 w 250"/>
                  <a:gd name="T3" fmla="*/ 9 h 122"/>
                  <a:gd name="T4" fmla="*/ 243 w 250"/>
                  <a:gd name="T5" fmla="*/ 1 h 122"/>
                  <a:gd name="T6" fmla="*/ 231 w 250"/>
                  <a:gd name="T7" fmla="*/ 0 h 122"/>
                  <a:gd name="T8" fmla="*/ 221 w 250"/>
                  <a:gd name="T9" fmla="*/ 1 h 122"/>
                  <a:gd name="T10" fmla="*/ 196 w 250"/>
                  <a:gd name="T11" fmla="*/ 2 h 122"/>
                  <a:gd name="T12" fmla="*/ 172 w 250"/>
                  <a:gd name="T13" fmla="*/ 8 h 122"/>
                  <a:gd name="T14" fmla="*/ 122 w 250"/>
                  <a:gd name="T15" fmla="*/ 25 h 122"/>
                  <a:gd name="T16" fmla="*/ 87 w 250"/>
                  <a:gd name="T17" fmla="*/ 39 h 122"/>
                  <a:gd name="T18" fmla="*/ 57 w 250"/>
                  <a:gd name="T19" fmla="*/ 57 h 122"/>
                  <a:gd name="T20" fmla="*/ 29 w 250"/>
                  <a:gd name="T21" fmla="*/ 79 h 122"/>
                  <a:gd name="T22" fmla="*/ 5 w 250"/>
                  <a:gd name="T23" fmla="*/ 103 h 122"/>
                  <a:gd name="T24" fmla="*/ 0 w 250"/>
                  <a:gd name="T25" fmla="*/ 110 h 122"/>
                  <a:gd name="T26" fmla="*/ 4 w 250"/>
                  <a:gd name="T27" fmla="*/ 122 h 122"/>
                  <a:gd name="T28" fmla="*/ 29 w 250"/>
                  <a:gd name="T29" fmla="*/ 94 h 122"/>
                  <a:gd name="T30" fmla="*/ 58 w 250"/>
                  <a:gd name="T31" fmla="*/ 71 h 122"/>
                  <a:gd name="T32" fmla="*/ 73 w 250"/>
                  <a:gd name="T33" fmla="*/ 59 h 122"/>
                  <a:gd name="T34" fmla="*/ 90 w 250"/>
                  <a:gd name="T35" fmla="*/ 50 h 122"/>
                  <a:gd name="T36" fmla="*/ 127 w 250"/>
                  <a:gd name="T37" fmla="*/ 35 h 122"/>
                  <a:gd name="T38" fmla="*/ 141 w 250"/>
                  <a:gd name="T39" fmla="*/ 28 h 122"/>
                  <a:gd name="T40" fmla="*/ 157 w 250"/>
                  <a:gd name="T41" fmla="*/ 24 h 122"/>
                  <a:gd name="T42" fmla="*/ 188 w 250"/>
                  <a:gd name="T43" fmla="*/ 16 h 122"/>
                  <a:gd name="T44" fmla="*/ 203 w 250"/>
                  <a:gd name="T45" fmla="*/ 12 h 122"/>
                  <a:gd name="T46" fmla="*/ 219 w 250"/>
                  <a:gd name="T47" fmla="*/ 11 h 122"/>
                  <a:gd name="T48" fmla="*/ 250 w 250"/>
                  <a:gd name="T49" fmla="*/ 1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2"/>
                  <a:gd name="T77" fmla="*/ 250 w 250"/>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2">
                    <a:moveTo>
                      <a:pt x="250" y="10"/>
                    </a:moveTo>
                    <a:lnTo>
                      <a:pt x="249" y="9"/>
                    </a:lnTo>
                    <a:lnTo>
                      <a:pt x="243" y="1"/>
                    </a:lnTo>
                    <a:lnTo>
                      <a:pt x="231" y="0"/>
                    </a:lnTo>
                    <a:lnTo>
                      <a:pt x="221" y="1"/>
                    </a:lnTo>
                    <a:lnTo>
                      <a:pt x="196" y="2"/>
                    </a:lnTo>
                    <a:lnTo>
                      <a:pt x="172" y="8"/>
                    </a:lnTo>
                    <a:lnTo>
                      <a:pt x="122" y="25"/>
                    </a:lnTo>
                    <a:lnTo>
                      <a:pt x="87" y="39"/>
                    </a:lnTo>
                    <a:lnTo>
                      <a:pt x="57" y="57"/>
                    </a:lnTo>
                    <a:lnTo>
                      <a:pt x="29" y="79"/>
                    </a:lnTo>
                    <a:lnTo>
                      <a:pt x="5" y="103"/>
                    </a:lnTo>
                    <a:lnTo>
                      <a:pt x="0" y="110"/>
                    </a:lnTo>
                    <a:lnTo>
                      <a:pt x="4" y="122"/>
                    </a:lnTo>
                    <a:lnTo>
                      <a:pt x="29" y="94"/>
                    </a:lnTo>
                    <a:lnTo>
                      <a:pt x="58" y="71"/>
                    </a:lnTo>
                    <a:lnTo>
                      <a:pt x="73" y="59"/>
                    </a:lnTo>
                    <a:lnTo>
                      <a:pt x="90" y="50"/>
                    </a:lnTo>
                    <a:lnTo>
                      <a:pt x="127" y="35"/>
                    </a:lnTo>
                    <a:lnTo>
                      <a:pt x="141" y="28"/>
                    </a:lnTo>
                    <a:lnTo>
                      <a:pt x="157" y="24"/>
                    </a:lnTo>
                    <a:lnTo>
                      <a:pt x="188" y="16"/>
                    </a:lnTo>
                    <a:lnTo>
                      <a:pt x="203" y="12"/>
                    </a:lnTo>
                    <a:lnTo>
                      <a:pt x="219" y="11"/>
                    </a:lnTo>
                    <a:lnTo>
                      <a:pt x="250" y="10"/>
                    </a:lnTo>
                    <a:close/>
                  </a:path>
                </a:pathLst>
              </a:custGeom>
              <a:solidFill>
                <a:srgbClr val="33333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1" name="Freeform 133"/>
              <p:cNvSpPr>
                <a:spLocks/>
              </p:cNvSpPr>
              <p:nvPr/>
            </p:nvSpPr>
            <p:spPr bwMode="auto">
              <a:xfrm>
                <a:off x="1929" y="563"/>
                <a:ext cx="51" cy="25"/>
              </a:xfrm>
              <a:custGeom>
                <a:avLst/>
                <a:gdLst>
                  <a:gd name="T0" fmla="*/ 255 w 255"/>
                  <a:gd name="T1" fmla="*/ 10 h 124"/>
                  <a:gd name="T2" fmla="*/ 251 w 255"/>
                  <a:gd name="T3" fmla="*/ 4 h 124"/>
                  <a:gd name="T4" fmla="*/ 248 w 255"/>
                  <a:gd name="T5" fmla="*/ 0 h 124"/>
                  <a:gd name="T6" fmla="*/ 216 w 255"/>
                  <a:gd name="T7" fmla="*/ 0 h 124"/>
                  <a:gd name="T8" fmla="*/ 185 w 255"/>
                  <a:gd name="T9" fmla="*/ 5 h 124"/>
                  <a:gd name="T10" fmla="*/ 154 w 255"/>
                  <a:gd name="T11" fmla="*/ 13 h 124"/>
                  <a:gd name="T12" fmla="*/ 138 w 255"/>
                  <a:gd name="T13" fmla="*/ 17 h 124"/>
                  <a:gd name="T14" fmla="*/ 123 w 255"/>
                  <a:gd name="T15" fmla="*/ 24 h 124"/>
                  <a:gd name="T16" fmla="*/ 103 w 255"/>
                  <a:gd name="T17" fmla="*/ 31 h 124"/>
                  <a:gd name="T18" fmla="*/ 85 w 255"/>
                  <a:gd name="T19" fmla="*/ 40 h 124"/>
                  <a:gd name="T20" fmla="*/ 53 w 255"/>
                  <a:gd name="T21" fmla="*/ 61 h 124"/>
                  <a:gd name="T22" fmla="*/ 23 w 255"/>
                  <a:gd name="T23" fmla="*/ 84 h 124"/>
                  <a:gd name="T24" fmla="*/ 0 w 255"/>
                  <a:gd name="T25" fmla="*/ 113 h 124"/>
                  <a:gd name="T26" fmla="*/ 5 w 255"/>
                  <a:gd name="T27" fmla="*/ 124 h 124"/>
                  <a:gd name="T28" fmla="*/ 29 w 255"/>
                  <a:gd name="T29" fmla="*/ 95 h 124"/>
                  <a:gd name="T30" fmla="*/ 42 w 255"/>
                  <a:gd name="T31" fmla="*/ 81 h 124"/>
                  <a:gd name="T32" fmla="*/ 58 w 255"/>
                  <a:gd name="T33" fmla="*/ 70 h 124"/>
                  <a:gd name="T34" fmla="*/ 90 w 255"/>
                  <a:gd name="T35" fmla="*/ 49 h 124"/>
                  <a:gd name="T36" fmla="*/ 127 w 255"/>
                  <a:gd name="T37" fmla="*/ 32 h 124"/>
                  <a:gd name="T38" fmla="*/ 158 w 255"/>
                  <a:gd name="T39" fmla="*/ 19 h 124"/>
                  <a:gd name="T40" fmla="*/ 174 w 255"/>
                  <a:gd name="T41" fmla="*/ 15 h 124"/>
                  <a:gd name="T42" fmla="*/ 191 w 255"/>
                  <a:gd name="T43" fmla="*/ 13 h 124"/>
                  <a:gd name="T44" fmla="*/ 222 w 255"/>
                  <a:gd name="T45" fmla="*/ 9 h 124"/>
                  <a:gd name="T46" fmla="*/ 255 w 255"/>
                  <a:gd name="T47" fmla="*/ 10 h 1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124"/>
                  <a:gd name="T74" fmla="*/ 255 w 255"/>
                  <a:gd name="T75" fmla="*/ 124 h 1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124">
                    <a:moveTo>
                      <a:pt x="255" y="10"/>
                    </a:moveTo>
                    <a:lnTo>
                      <a:pt x="251" y="4"/>
                    </a:lnTo>
                    <a:lnTo>
                      <a:pt x="248" y="0"/>
                    </a:lnTo>
                    <a:lnTo>
                      <a:pt x="216" y="0"/>
                    </a:lnTo>
                    <a:lnTo>
                      <a:pt x="185" y="5"/>
                    </a:lnTo>
                    <a:lnTo>
                      <a:pt x="154" y="13"/>
                    </a:lnTo>
                    <a:lnTo>
                      <a:pt x="138" y="17"/>
                    </a:lnTo>
                    <a:lnTo>
                      <a:pt x="123" y="24"/>
                    </a:lnTo>
                    <a:lnTo>
                      <a:pt x="103" y="31"/>
                    </a:lnTo>
                    <a:lnTo>
                      <a:pt x="85" y="40"/>
                    </a:lnTo>
                    <a:lnTo>
                      <a:pt x="53" y="61"/>
                    </a:lnTo>
                    <a:lnTo>
                      <a:pt x="23" y="84"/>
                    </a:lnTo>
                    <a:lnTo>
                      <a:pt x="0" y="113"/>
                    </a:lnTo>
                    <a:lnTo>
                      <a:pt x="5" y="124"/>
                    </a:lnTo>
                    <a:lnTo>
                      <a:pt x="29" y="95"/>
                    </a:lnTo>
                    <a:lnTo>
                      <a:pt x="42" y="81"/>
                    </a:lnTo>
                    <a:lnTo>
                      <a:pt x="58" y="70"/>
                    </a:lnTo>
                    <a:lnTo>
                      <a:pt x="90" y="49"/>
                    </a:lnTo>
                    <a:lnTo>
                      <a:pt x="127" y="32"/>
                    </a:lnTo>
                    <a:lnTo>
                      <a:pt x="158" y="19"/>
                    </a:lnTo>
                    <a:lnTo>
                      <a:pt x="174" y="15"/>
                    </a:lnTo>
                    <a:lnTo>
                      <a:pt x="191" y="13"/>
                    </a:lnTo>
                    <a:lnTo>
                      <a:pt x="222" y="9"/>
                    </a:lnTo>
                    <a:lnTo>
                      <a:pt x="255" y="10"/>
                    </a:lnTo>
                    <a:close/>
                  </a:path>
                </a:pathLst>
              </a:custGeom>
              <a:solidFill>
                <a:srgbClr val="46464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2" name="Freeform 134"/>
              <p:cNvSpPr>
                <a:spLocks/>
              </p:cNvSpPr>
              <p:nvPr/>
            </p:nvSpPr>
            <p:spPr bwMode="auto">
              <a:xfrm>
                <a:off x="1930" y="565"/>
                <a:ext cx="52" cy="25"/>
              </a:xfrm>
              <a:custGeom>
                <a:avLst/>
                <a:gdLst>
                  <a:gd name="T0" fmla="*/ 257 w 257"/>
                  <a:gd name="T1" fmla="*/ 14 h 126"/>
                  <a:gd name="T2" fmla="*/ 250 w 257"/>
                  <a:gd name="T3" fmla="*/ 1 h 126"/>
                  <a:gd name="T4" fmla="*/ 217 w 257"/>
                  <a:gd name="T5" fmla="*/ 0 h 126"/>
                  <a:gd name="T6" fmla="*/ 186 w 257"/>
                  <a:gd name="T7" fmla="*/ 4 h 126"/>
                  <a:gd name="T8" fmla="*/ 169 w 257"/>
                  <a:gd name="T9" fmla="*/ 6 h 126"/>
                  <a:gd name="T10" fmla="*/ 153 w 257"/>
                  <a:gd name="T11" fmla="*/ 10 h 126"/>
                  <a:gd name="T12" fmla="*/ 122 w 257"/>
                  <a:gd name="T13" fmla="*/ 23 h 126"/>
                  <a:gd name="T14" fmla="*/ 85 w 257"/>
                  <a:gd name="T15" fmla="*/ 40 h 126"/>
                  <a:gd name="T16" fmla="*/ 53 w 257"/>
                  <a:gd name="T17" fmla="*/ 61 h 126"/>
                  <a:gd name="T18" fmla="*/ 37 w 257"/>
                  <a:gd name="T19" fmla="*/ 72 h 126"/>
                  <a:gd name="T20" fmla="*/ 24 w 257"/>
                  <a:gd name="T21" fmla="*/ 86 h 126"/>
                  <a:gd name="T22" fmla="*/ 0 w 257"/>
                  <a:gd name="T23" fmla="*/ 115 h 126"/>
                  <a:gd name="T24" fmla="*/ 6 w 257"/>
                  <a:gd name="T25" fmla="*/ 126 h 126"/>
                  <a:gd name="T26" fmla="*/ 28 w 257"/>
                  <a:gd name="T27" fmla="*/ 96 h 126"/>
                  <a:gd name="T28" fmla="*/ 42 w 257"/>
                  <a:gd name="T29" fmla="*/ 82 h 126"/>
                  <a:gd name="T30" fmla="*/ 58 w 257"/>
                  <a:gd name="T31" fmla="*/ 71 h 126"/>
                  <a:gd name="T32" fmla="*/ 89 w 257"/>
                  <a:gd name="T33" fmla="*/ 50 h 126"/>
                  <a:gd name="T34" fmla="*/ 127 w 257"/>
                  <a:gd name="T35" fmla="*/ 33 h 126"/>
                  <a:gd name="T36" fmla="*/ 159 w 257"/>
                  <a:gd name="T37" fmla="*/ 22 h 126"/>
                  <a:gd name="T38" fmla="*/ 192 w 257"/>
                  <a:gd name="T39" fmla="*/ 15 h 126"/>
                  <a:gd name="T40" fmla="*/ 224 w 257"/>
                  <a:gd name="T41" fmla="*/ 11 h 126"/>
                  <a:gd name="T42" fmla="*/ 257 w 257"/>
                  <a:gd name="T43" fmla="*/ 14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4"/>
                    </a:moveTo>
                    <a:lnTo>
                      <a:pt x="250" y="1"/>
                    </a:lnTo>
                    <a:lnTo>
                      <a:pt x="217" y="0"/>
                    </a:lnTo>
                    <a:lnTo>
                      <a:pt x="186" y="4"/>
                    </a:lnTo>
                    <a:lnTo>
                      <a:pt x="169" y="6"/>
                    </a:lnTo>
                    <a:lnTo>
                      <a:pt x="153" y="10"/>
                    </a:lnTo>
                    <a:lnTo>
                      <a:pt x="122" y="23"/>
                    </a:lnTo>
                    <a:lnTo>
                      <a:pt x="85" y="40"/>
                    </a:lnTo>
                    <a:lnTo>
                      <a:pt x="53" y="61"/>
                    </a:lnTo>
                    <a:lnTo>
                      <a:pt x="37" y="72"/>
                    </a:lnTo>
                    <a:lnTo>
                      <a:pt x="24" y="86"/>
                    </a:lnTo>
                    <a:lnTo>
                      <a:pt x="0" y="115"/>
                    </a:lnTo>
                    <a:lnTo>
                      <a:pt x="6" y="126"/>
                    </a:lnTo>
                    <a:lnTo>
                      <a:pt x="28" y="96"/>
                    </a:lnTo>
                    <a:lnTo>
                      <a:pt x="42" y="82"/>
                    </a:lnTo>
                    <a:lnTo>
                      <a:pt x="58" y="71"/>
                    </a:lnTo>
                    <a:lnTo>
                      <a:pt x="89" y="50"/>
                    </a:lnTo>
                    <a:lnTo>
                      <a:pt x="127" y="33"/>
                    </a:lnTo>
                    <a:lnTo>
                      <a:pt x="159" y="22"/>
                    </a:lnTo>
                    <a:lnTo>
                      <a:pt x="192" y="15"/>
                    </a:lnTo>
                    <a:lnTo>
                      <a:pt x="224" y="11"/>
                    </a:lnTo>
                    <a:lnTo>
                      <a:pt x="257" y="14"/>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3" name="Freeform 135"/>
              <p:cNvSpPr>
                <a:spLocks/>
              </p:cNvSpPr>
              <p:nvPr/>
            </p:nvSpPr>
            <p:spPr bwMode="auto">
              <a:xfrm>
                <a:off x="1931" y="567"/>
                <a:ext cx="52" cy="25"/>
              </a:xfrm>
              <a:custGeom>
                <a:avLst/>
                <a:gdLst>
                  <a:gd name="T0" fmla="*/ 257 w 257"/>
                  <a:gd name="T1" fmla="*/ 12 h 126"/>
                  <a:gd name="T2" fmla="*/ 251 w 257"/>
                  <a:gd name="T3" fmla="*/ 3 h 126"/>
                  <a:gd name="T4" fmla="*/ 218 w 257"/>
                  <a:gd name="T5" fmla="*/ 0 h 126"/>
                  <a:gd name="T6" fmla="*/ 186 w 257"/>
                  <a:gd name="T7" fmla="*/ 4 h 126"/>
                  <a:gd name="T8" fmla="*/ 153 w 257"/>
                  <a:gd name="T9" fmla="*/ 11 h 126"/>
                  <a:gd name="T10" fmla="*/ 121 w 257"/>
                  <a:gd name="T11" fmla="*/ 22 h 126"/>
                  <a:gd name="T12" fmla="*/ 83 w 257"/>
                  <a:gd name="T13" fmla="*/ 39 h 126"/>
                  <a:gd name="T14" fmla="*/ 52 w 257"/>
                  <a:gd name="T15" fmla="*/ 60 h 126"/>
                  <a:gd name="T16" fmla="*/ 36 w 257"/>
                  <a:gd name="T17" fmla="*/ 71 h 126"/>
                  <a:gd name="T18" fmla="*/ 22 w 257"/>
                  <a:gd name="T19" fmla="*/ 85 h 126"/>
                  <a:gd name="T20" fmla="*/ 0 w 257"/>
                  <a:gd name="T21" fmla="*/ 115 h 126"/>
                  <a:gd name="T22" fmla="*/ 6 w 257"/>
                  <a:gd name="T23" fmla="*/ 126 h 126"/>
                  <a:gd name="T24" fmla="*/ 28 w 257"/>
                  <a:gd name="T25" fmla="*/ 96 h 126"/>
                  <a:gd name="T26" fmla="*/ 40 w 257"/>
                  <a:gd name="T27" fmla="*/ 82 h 126"/>
                  <a:gd name="T28" fmla="*/ 55 w 257"/>
                  <a:gd name="T29" fmla="*/ 71 h 126"/>
                  <a:gd name="T30" fmla="*/ 70 w 257"/>
                  <a:gd name="T31" fmla="*/ 59 h 126"/>
                  <a:gd name="T32" fmla="*/ 86 w 257"/>
                  <a:gd name="T33" fmla="*/ 49 h 126"/>
                  <a:gd name="T34" fmla="*/ 125 w 257"/>
                  <a:gd name="T35" fmla="*/ 32 h 126"/>
                  <a:gd name="T36" fmla="*/ 156 w 257"/>
                  <a:gd name="T37" fmla="*/ 20 h 126"/>
                  <a:gd name="T38" fmla="*/ 190 w 257"/>
                  <a:gd name="T39" fmla="*/ 13 h 126"/>
                  <a:gd name="T40" fmla="*/ 223 w 257"/>
                  <a:gd name="T41" fmla="*/ 9 h 126"/>
                  <a:gd name="T42" fmla="*/ 257 w 257"/>
                  <a:gd name="T43" fmla="*/ 12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2"/>
                    </a:moveTo>
                    <a:lnTo>
                      <a:pt x="251" y="3"/>
                    </a:lnTo>
                    <a:lnTo>
                      <a:pt x="218" y="0"/>
                    </a:lnTo>
                    <a:lnTo>
                      <a:pt x="186" y="4"/>
                    </a:lnTo>
                    <a:lnTo>
                      <a:pt x="153" y="11"/>
                    </a:lnTo>
                    <a:lnTo>
                      <a:pt x="121" y="22"/>
                    </a:lnTo>
                    <a:lnTo>
                      <a:pt x="83" y="39"/>
                    </a:lnTo>
                    <a:lnTo>
                      <a:pt x="52" y="60"/>
                    </a:lnTo>
                    <a:lnTo>
                      <a:pt x="36" y="71"/>
                    </a:lnTo>
                    <a:lnTo>
                      <a:pt x="22" y="85"/>
                    </a:lnTo>
                    <a:lnTo>
                      <a:pt x="0" y="115"/>
                    </a:lnTo>
                    <a:lnTo>
                      <a:pt x="6" y="126"/>
                    </a:lnTo>
                    <a:lnTo>
                      <a:pt x="28" y="96"/>
                    </a:lnTo>
                    <a:lnTo>
                      <a:pt x="40" y="82"/>
                    </a:lnTo>
                    <a:lnTo>
                      <a:pt x="55" y="71"/>
                    </a:lnTo>
                    <a:lnTo>
                      <a:pt x="70" y="59"/>
                    </a:lnTo>
                    <a:lnTo>
                      <a:pt x="86" y="49"/>
                    </a:lnTo>
                    <a:lnTo>
                      <a:pt x="125" y="32"/>
                    </a:lnTo>
                    <a:lnTo>
                      <a:pt x="156" y="20"/>
                    </a:lnTo>
                    <a:lnTo>
                      <a:pt x="190" y="13"/>
                    </a:lnTo>
                    <a:lnTo>
                      <a:pt x="223" y="9"/>
                    </a:lnTo>
                    <a:lnTo>
                      <a:pt x="257" y="12"/>
                    </a:lnTo>
                    <a:close/>
                  </a:path>
                </a:pathLst>
              </a:custGeom>
              <a:solidFill>
                <a:srgbClr val="58585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4" name="Freeform 136"/>
              <p:cNvSpPr>
                <a:spLocks/>
              </p:cNvSpPr>
              <p:nvPr/>
            </p:nvSpPr>
            <p:spPr bwMode="auto">
              <a:xfrm>
                <a:off x="1934" y="571"/>
                <a:ext cx="51" cy="26"/>
              </a:xfrm>
              <a:custGeom>
                <a:avLst/>
                <a:gdLst>
                  <a:gd name="T0" fmla="*/ 258 w 258"/>
                  <a:gd name="T1" fmla="*/ 13 h 130"/>
                  <a:gd name="T2" fmla="*/ 253 w 258"/>
                  <a:gd name="T3" fmla="*/ 2 h 130"/>
                  <a:gd name="T4" fmla="*/ 219 w 258"/>
                  <a:gd name="T5" fmla="*/ 0 h 130"/>
                  <a:gd name="T6" fmla="*/ 185 w 258"/>
                  <a:gd name="T7" fmla="*/ 2 h 130"/>
                  <a:gd name="T8" fmla="*/ 152 w 258"/>
                  <a:gd name="T9" fmla="*/ 9 h 130"/>
                  <a:gd name="T10" fmla="*/ 118 w 258"/>
                  <a:gd name="T11" fmla="*/ 20 h 130"/>
                  <a:gd name="T12" fmla="*/ 81 w 258"/>
                  <a:gd name="T13" fmla="*/ 37 h 130"/>
                  <a:gd name="T14" fmla="*/ 64 w 258"/>
                  <a:gd name="T15" fmla="*/ 47 h 130"/>
                  <a:gd name="T16" fmla="*/ 50 w 258"/>
                  <a:gd name="T17" fmla="*/ 59 h 130"/>
                  <a:gd name="T18" fmla="*/ 23 w 258"/>
                  <a:gd name="T19" fmla="*/ 85 h 130"/>
                  <a:gd name="T20" fmla="*/ 10 w 258"/>
                  <a:gd name="T21" fmla="*/ 100 h 130"/>
                  <a:gd name="T22" fmla="*/ 0 w 258"/>
                  <a:gd name="T23" fmla="*/ 117 h 130"/>
                  <a:gd name="T24" fmla="*/ 7 w 258"/>
                  <a:gd name="T25" fmla="*/ 130 h 130"/>
                  <a:gd name="T26" fmla="*/ 28 w 258"/>
                  <a:gd name="T27" fmla="*/ 97 h 130"/>
                  <a:gd name="T28" fmla="*/ 41 w 258"/>
                  <a:gd name="T29" fmla="*/ 83 h 130"/>
                  <a:gd name="T30" fmla="*/ 55 w 258"/>
                  <a:gd name="T31" fmla="*/ 71 h 130"/>
                  <a:gd name="T32" fmla="*/ 70 w 258"/>
                  <a:gd name="T33" fmla="*/ 58 h 130"/>
                  <a:gd name="T34" fmla="*/ 87 w 258"/>
                  <a:gd name="T35" fmla="*/ 48 h 130"/>
                  <a:gd name="T36" fmla="*/ 104 w 258"/>
                  <a:gd name="T37" fmla="*/ 38 h 130"/>
                  <a:gd name="T38" fmla="*/ 124 w 258"/>
                  <a:gd name="T39" fmla="*/ 30 h 130"/>
                  <a:gd name="T40" fmla="*/ 156 w 258"/>
                  <a:gd name="T41" fmla="*/ 18 h 130"/>
                  <a:gd name="T42" fmla="*/ 190 w 258"/>
                  <a:gd name="T43" fmla="*/ 11 h 130"/>
                  <a:gd name="T44" fmla="*/ 224 w 258"/>
                  <a:gd name="T45" fmla="*/ 9 h 130"/>
                  <a:gd name="T46" fmla="*/ 258 w 258"/>
                  <a:gd name="T47" fmla="*/ 13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30"/>
                  <a:gd name="T74" fmla="*/ 258 w 258"/>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30">
                    <a:moveTo>
                      <a:pt x="258" y="13"/>
                    </a:moveTo>
                    <a:lnTo>
                      <a:pt x="253" y="2"/>
                    </a:lnTo>
                    <a:lnTo>
                      <a:pt x="219" y="0"/>
                    </a:lnTo>
                    <a:lnTo>
                      <a:pt x="185" y="2"/>
                    </a:lnTo>
                    <a:lnTo>
                      <a:pt x="152" y="9"/>
                    </a:lnTo>
                    <a:lnTo>
                      <a:pt x="118" y="20"/>
                    </a:lnTo>
                    <a:lnTo>
                      <a:pt x="81" y="37"/>
                    </a:lnTo>
                    <a:lnTo>
                      <a:pt x="64" y="47"/>
                    </a:lnTo>
                    <a:lnTo>
                      <a:pt x="50" y="59"/>
                    </a:lnTo>
                    <a:lnTo>
                      <a:pt x="23" y="85"/>
                    </a:lnTo>
                    <a:lnTo>
                      <a:pt x="10" y="100"/>
                    </a:lnTo>
                    <a:lnTo>
                      <a:pt x="0" y="117"/>
                    </a:lnTo>
                    <a:lnTo>
                      <a:pt x="7" y="130"/>
                    </a:lnTo>
                    <a:lnTo>
                      <a:pt x="28" y="97"/>
                    </a:lnTo>
                    <a:lnTo>
                      <a:pt x="41" y="83"/>
                    </a:lnTo>
                    <a:lnTo>
                      <a:pt x="55" y="71"/>
                    </a:lnTo>
                    <a:lnTo>
                      <a:pt x="70" y="58"/>
                    </a:lnTo>
                    <a:lnTo>
                      <a:pt x="87" y="48"/>
                    </a:lnTo>
                    <a:lnTo>
                      <a:pt x="104" y="38"/>
                    </a:lnTo>
                    <a:lnTo>
                      <a:pt x="124" y="30"/>
                    </a:lnTo>
                    <a:lnTo>
                      <a:pt x="156" y="18"/>
                    </a:lnTo>
                    <a:lnTo>
                      <a:pt x="190" y="11"/>
                    </a:lnTo>
                    <a:lnTo>
                      <a:pt x="224" y="9"/>
                    </a:lnTo>
                    <a:lnTo>
                      <a:pt x="258" y="13"/>
                    </a:lnTo>
                    <a:close/>
                  </a:path>
                </a:pathLst>
              </a:custGeom>
              <a:solidFill>
                <a:srgbClr val="6A6A6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5" name="Freeform 137"/>
              <p:cNvSpPr>
                <a:spLocks/>
              </p:cNvSpPr>
              <p:nvPr/>
            </p:nvSpPr>
            <p:spPr bwMode="auto">
              <a:xfrm>
                <a:off x="1935" y="573"/>
                <a:ext cx="52" cy="26"/>
              </a:xfrm>
              <a:custGeom>
                <a:avLst/>
                <a:gdLst>
                  <a:gd name="T0" fmla="*/ 258 w 258"/>
                  <a:gd name="T1" fmla="*/ 19 h 132"/>
                  <a:gd name="T2" fmla="*/ 251 w 258"/>
                  <a:gd name="T3" fmla="*/ 4 h 132"/>
                  <a:gd name="T4" fmla="*/ 217 w 258"/>
                  <a:gd name="T5" fmla="*/ 0 h 132"/>
                  <a:gd name="T6" fmla="*/ 183 w 258"/>
                  <a:gd name="T7" fmla="*/ 2 h 132"/>
                  <a:gd name="T8" fmla="*/ 149 w 258"/>
                  <a:gd name="T9" fmla="*/ 9 h 132"/>
                  <a:gd name="T10" fmla="*/ 117 w 258"/>
                  <a:gd name="T11" fmla="*/ 21 h 132"/>
                  <a:gd name="T12" fmla="*/ 97 w 258"/>
                  <a:gd name="T13" fmla="*/ 29 h 132"/>
                  <a:gd name="T14" fmla="*/ 80 w 258"/>
                  <a:gd name="T15" fmla="*/ 39 h 132"/>
                  <a:gd name="T16" fmla="*/ 63 w 258"/>
                  <a:gd name="T17" fmla="*/ 49 h 132"/>
                  <a:gd name="T18" fmla="*/ 48 w 258"/>
                  <a:gd name="T19" fmla="*/ 62 h 132"/>
                  <a:gd name="T20" fmla="*/ 34 w 258"/>
                  <a:gd name="T21" fmla="*/ 74 h 132"/>
                  <a:gd name="T22" fmla="*/ 21 w 258"/>
                  <a:gd name="T23" fmla="*/ 88 h 132"/>
                  <a:gd name="T24" fmla="*/ 0 w 258"/>
                  <a:gd name="T25" fmla="*/ 121 h 132"/>
                  <a:gd name="T26" fmla="*/ 4 w 258"/>
                  <a:gd name="T27" fmla="*/ 131 h 132"/>
                  <a:gd name="T28" fmla="*/ 6 w 258"/>
                  <a:gd name="T29" fmla="*/ 132 h 132"/>
                  <a:gd name="T30" fmla="*/ 13 w 258"/>
                  <a:gd name="T31" fmla="*/ 114 h 132"/>
                  <a:gd name="T32" fmla="*/ 25 w 258"/>
                  <a:gd name="T33" fmla="*/ 99 h 132"/>
                  <a:gd name="T34" fmla="*/ 36 w 258"/>
                  <a:gd name="T35" fmla="*/ 84 h 132"/>
                  <a:gd name="T36" fmla="*/ 50 w 258"/>
                  <a:gd name="T37" fmla="*/ 72 h 132"/>
                  <a:gd name="T38" fmla="*/ 65 w 258"/>
                  <a:gd name="T39" fmla="*/ 59 h 132"/>
                  <a:gd name="T40" fmla="*/ 82 w 258"/>
                  <a:gd name="T41" fmla="*/ 49 h 132"/>
                  <a:gd name="T42" fmla="*/ 100 w 258"/>
                  <a:gd name="T43" fmla="*/ 39 h 132"/>
                  <a:gd name="T44" fmla="*/ 120 w 258"/>
                  <a:gd name="T45" fmla="*/ 31 h 132"/>
                  <a:gd name="T46" fmla="*/ 154 w 258"/>
                  <a:gd name="T47" fmla="*/ 19 h 132"/>
                  <a:gd name="T48" fmla="*/ 171 w 258"/>
                  <a:gd name="T49" fmla="*/ 14 h 132"/>
                  <a:gd name="T50" fmla="*/ 189 w 258"/>
                  <a:gd name="T51" fmla="*/ 13 h 132"/>
                  <a:gd name="T52" fmla="*/ 222 w 258"/>
                  <a:gd name="T53" fmla="*/ 12 h 132"/>
                  <a:gd name="T54" fmla="*/ 258 w 258"/>
                  <a:gd name="T55" fmla="*/ 19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132"/>
                  <a:gd name="T86" fmla="*/ 258 w 258"/>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132">
                    <a:moveTo>
                      <a:pt x="258" y="19"/>
                    </a:moveTo>
                    <a:lnTo>
                      <a:pt x="251" y="4"/>
                    </a:lnTo>
                    <a:lnTo>
                      <a:pt x="217" y="0"/>
                    </a:lnTo>
                    <a:lnTo>
                      <a:pt x="183" y="2"/>
                    </a:lnTo>
                    <a:lnTo>
                      <a:pt x="149" y="9"/>
                    </a:lnTo>
                    <a:lnTo>
                      <a:pt x="117" y="21"/>
                    </a:lnTo>
                    <a:lnTo>
                      <a:pt x="97" y="29"/>
                    </a:lnTo>
                    <a:lnTo>
                      <a:pt x="80" y="39"/>
                    </a:lnTo>
                    <a:lnTo>
                      <a:pt x="63" y="49"/>
                    </a:lnTo>
                    <a:lnTo>
                      <a:pt x="48" y="62"/>
                    </a:lnTo>
                    <a:lnTo>
                      <a:pt x="34" y="74"/>
                    </a:lnTo>
                    <a:lnTo>
                      <a:pt x="21" y="88"/>
                    </a:lnTo>
                    <a:lnTo>
                      <a:pt x="0" y="121"/>
                    </a:lnTo>
                    <a:lnTo>
                      <a:pt x="4" y="131"/>
                    </a:lnTo>
                    <a:lnTo>
                      <a:pt x="6" y="132"/>
                    </a:lnTo>
                    <a:lnTo>
                      <a:pt x="13" y="114"/>
                    </a:lnTo>
                    <a:lnTo>
                      <a:pt x="25" y="99"/>
                    </a:lnTo>
                    <a:lnTo>
                      <a:pt x="36" y="84"/>
                    </a:lnTo>
                    <a:lnTo>
                      <a:pt x="50" y="72"/>
                    </a:lnTo>
                    <a:lnTo>
                      <a:pt x="65" y="59"/>
                    </a:lnTo>
                    <a:lnTo>
                      <a:pt x="82" y="49"/>
                    </a:lnTo>
                    <a:lnTo>
                      <a:pt x="100" y="39"/>
                    </a:lnTo>
                    <a:lnTo>
                      <a:pt x="120" y="31"/>
                    </a:lnTo>
                    <a:lnTo>
                      <a:pt x="154" y="19"/>
                    </a:lnTo>
                    <a:lnTo>
                      <a:pt x="171" y="14"/>
                    </a:lnTo>
                    <a:lnTo>
                      <a:pt x="189" y="13"/>
                    </a:lnTo>
                    <a:lnTo>
                      <a:pt x="222" y="12"/>
                    </a:lnTo>
                    <a:lnTo>
                      <a:pt x="258" y="19"/>
                    </a:lnTo>
                    <a:close/>
                  </a:path>
                </a:pathLst>
              </a:custGeom>
              <a:solidFill>
                <a:srgbClr val="73737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6" name="Freeform 138"/>
              <p:cNvSpPr>
                <a:spLocks/>
              </p:cNvSpPr>
              <p:nvPr/>
            </p:nvSpPr>
            <p:spPr bwMode="auto">
              <a:xfrm>
                <a:off x="1936" y="575"/>
                <a:ext cx="52" cy="27"/>
              </a:xfrm>
              <a:custGeom>
                <a:avLst/>
                <a:gdLst>
                  <a:gd name="T0" fmla="*/ 257 w 257"/>
                  <a:gd name="T1" fmla="*/ 16 h 134"/>
                  <a:gd name="T2" fmla="*/ 252 w 257"/>
                  <a:gd name="T3" fmla="*/ 7 h 134"/>
                  <a:gd name="T4" fmla="*/ 216 w 257"/>
                  <a:gd name="T5" fmla="*/ 0 h 134"/>
                  <a:gd name="T6" fmla="*/ 183 w 257"/>
                  <a:gd name="T7" fmla="*/ 1 h 134"/>
                  <a:gd name="T8" fmla="*/ 165 w 257"/>
                  <a:gd name="T9" fmla="*/ 2 h 134"/>
                  <a:gd name="T10" fmla="*/ 148 w 257"/>
                  <a:gd name="T11" fmla="*/ 7 h 134"/>
                  <a:gd name="T12" fmla="*/ 114 w 257"/>
                  <a:gd name="T13" fmla="*/ 19 h 134"/>
                  <a:gd name="T14" fmla="*/ 94 w 257"/>
                  <a:gd name="T15" fmla="*/ 27 h 134"/>
                  <a:gd name="T16" fmla="*/ 76 w 257"/>
                  <a:gd name="T17" fmla="*/ 37 h 134"/>
                  <a:gd name="T18" fmla="*/ 59 w 257"/>
                  <a:gd name="T19" fmla="*/ 47 h 134"/>
                  <a:gd name="T20" fmla="*/ 44 w 257"/>
                  <a:gd name="T21" fmla="*/ 60 h 134"/>
                  <a:gd name="T22" fmla="*/ 30 w 257"/>
                  <a:gd name="T23" fmla="*/ 72 h 134"/>
                  <a:gd name="T24" fmla="*/ 19 w 257"/>
                  <a:gd name="T25" fmla="*/ 87 h 134"/>
                  <a:gd name="T26" fmla="*/ 7 w 257"/>
                  <a:gd name="T27" fmla="*/ 102 h 134"/>
                  <a:gd name="T28" fmla="*/ 0 w 257"/>
                  <a:gd name="T29" fmla="*/ 120 h 134"/>
                  <a:gd name="T30" fmla="*/ 6 w 257"/>
                  <a:gd name="T31" fmla="*/ 134 h 134"/>
                  <a:gd name="T32" fmla="*/ 14 w 257"/>
                  <a:gd name="T33" fmla="*/ 115 h 134"/>
                  <a:gd name="T34" fmla="*/ 25 w 257"/>
                  <a:gd name="T35" fmla="*/ 99 h 134"/>
                  <a:gd name="T36" fmla="*/ 37 w 257"/>
                  <a:gd name="T37" fmla="*/ 83 h 134"/>
                  <a:gd name="T38" fmla="*/ 51 w 257"/>
                  <a:gd name="T39" fmla="*/ 70 h 134"/>
                  <a:gd name="T40" fmla="*/ 65 w 257"/>
                  <a:gd name="T41" fmla="*/ 56 h 134"/>
                  <a:gd name="T42" fmla="*/ 82 w 257"/>
                  <a:gd name="T43" fmla="*/ 46 h 134"/>
                  <a:gd name="T44" fmla="*/ 98 w 257"/>
                  <a:gd name="T45" fmla="*/ 36 h 134"/>
                  <a:gd name="T46" fmla="*/ 119 w 257"/>
                  <a:gd name="T47" fmla="*/ 28 h 134"/>
                  <a:gd name="T48" fmla="*/ 152 w 257"/>
                  <a:gd name="T49" fmla="*/ 17 h 134"/>
                  <a:gd name="T50" fmla="*/ 169 w 257"/>
                  <a:gd name="T51" fmla="*/ 13 h 134"/>
                  <a:gd name="T52" fmla="*/ 187 w 257"/>
                  <a:gd name="T53" fmla="*/ 11 h 134"/>
                  <a:gd name="T54" fmla="*/ 221 w 257"/>
                  <a:gd name="T55" fmla="*/ 11 h 134"/>
                  <a:gd name="T56" fmla="*/ 257 w 257"/>
                  <a:gd name="T57" fmla="*/ 18 h 134"/>
                  <a:gd name="T58" fmla="*/ 257 w 257"/>
                  <a:gd name="T59" fmla="*/ 16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4"/>
                  <a:gd name="T92" fmla="*/ 257 w 257"/>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4">
                    <a:moveTo>
                      <a:pt x="257" y="16"/>
                    </a:moveTo>
                    <a:lnTo>
                      <a:pt x="252" y="7"/>
                    </a:lnTo>
                    <a:lnTo>
                      <a:pt x="216" y="0"/>
                    </a:lnTo>
                    <a:lnTo>
                      <a:pt x="183" y="1"/>
                    </a:lnTo>
                    <a:lnTo>
                      <a:pt x="165" y="2"/>
                    </a:lnTo>
                    <a:lnTo>
                      <a:pt x="148" y="7"/>
                    </a:lnTo>
                    <a:lnTo>
                      <a:pt x="114" y="19"/>
                    </a:lnTo>
                    <a:lnTo>
                      <a:pt x="94" y="27"/>
                    </a:lnTo>
                    <a:lnTo>
                      <a:pt x="76" y="37"/>
                    </a:lnTo>
                    <a:lnTo>
                      <a:pt x="59" y="47"/>
                    </a:lnTo>
                    <a:lnTo>
                      <a:pt x="44" y="60"/>
                    </a:lnTo>
                    <a:lnTo>
                      <a:pt x="30" y="72"/>
                    </a:lnTo>
                    <a:lnTo>
                      <a:pt x="19" y="87"/>
                    </a:lnTo>
                    <a:lnTo>
                      <a:pt x="7" y="102"/>
                    </a:lnTo>
                    <a:lnTo>
                      <a:pt x="0" y="120"/>
                    </a:lnTo>
                    <a:lnTo>
                      <a:pt x="6" y="134"/>
                    </a:lnTo>
                    <a:lnTo>
                      <a:pt x="14" y="115"/>
                    </a:lnTo>
                    <a:lnTo>
                      <a:pt x="25" y="99"/>
                    </a:lnTo>
                    <a:lnTo>
                      <a:pt x="37" y="83"/>
                    </a:lnTo>
                    <a:lnTo>
                      <a:pt x="51" y="70"/>
                    </a:lnTo>
                    <a:lnTo>
                      <a:pt x="65" y="56"/>
                    </a:lnTo>
                    <a:lnTo>
                      <a:pt x="82" y="46"/>
                    </a:lnTo>
                    <a:lnTo>
                      <a:pt x="98" y="36"/>
                    </a:lnTo>
                    <a:lnTo>
                      <a:pt x="119" y="28"/>
                    </a:lnTo>
                    <a:lnTo>
                      <a:pt x="152" y="17"/>
                    </a:lnTo>
                    <a:lnTo>
                      <a:pt x="169" y="13"/>
                    </a:lnTo>
                    <a:lnTo>
                      <a:pt x="187" y="11"/>
                    </a:lnTo>
                    <a:lnTo>
                      <a:pt x="221" y="11"/>
                    </a:lnTo>
                    <a:lnTo>
                      <a:pt x="257" y="18"/>
                    </a:lnTo>
                    <a:lnTo>
                      <a:pt x="257" y="16"/>
                    </a:lnTo>
                    <a:close/>
                  </a:path>
                </a:pathLst>
              </a:custGeom>
              <a:solidFill>
                <a:srgbClr val="7B7B7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7" name="Freeform 139"/>
              <p:cNvSpPr>
                <a:spLocks/>
              </p:cNvSpPr>
              <p:nvPr/>
            </p:nvSpPr>
            <p:spPr bwMode="auto">
              <a:xfrm>
                <a:off x="1940" y="582"/>
                <a:ext cx="50" cy="28"/>
              </a:xfrm>
              <a:custGeom>
                <a:avLst/>
                <a:gdLst>
                  <a:gd name="T0" fmla="*/ 247 w 250"/>
                  <a:gd name="T1" fmla="*/ 21 h 137"/>
                  <a:gd name="T2" fmla="*/ 250 w 250"/>
                  <a:gd name="T3" fmla="*/ 22 h 137"/>
                  <a:gd name="T4" fmla="*/ 247 w 250"/>
                  <a:gd name="T5" fmla="*/ 10 h 137"/>
                  <a:gd name="T6" fmla="*/ 211 w 250"/>
                  <a:gd name="T7" fmla="*/ 1 h 137"/>
                  <a:gd name="T8" fmla="*/ 176 w 250"/>
                  <a:gd name="T9" fmla="*/ 0 h 137"/>
                  <a:gd name="T10" fmla="*/ 140 w 250"/>
                  <a:gd name="T11" fmla="*/ 3 h 137"/>
                  <a:gd name="T12" fmla="*/ 107 w 250"/>
                  <a:gd name="T13" fmla="*/ 14 h 137"/>
                  <a:gd name="T14" fmla="*/ 89 w 250"/>
                  <a:gd name="T15" fmla="*/ 21 h 137"/>
                  <a:gd name="T16" fmla="*/ 73 w 250"/>
                  <a:gd name="T17" fmla="*/ 30 h 137"/>
                  <a:gd name="T18" fmla="*/ 57 w 250"/>
                  <a:gd name="T19" fmla="*/ 40 h 137"/>
                  <a:gd name="T20" fmla="*/ 45 w 250"/>
                  <a:gd name="T21" fmla="*/ 53 h 137"/>
                  <a:gd name="T22" fmla="*/ 32 w 250"/>
                  <a:gd name="T23" fmla="*/ 64 h 137"/>
                  <a:gd name="T24" fmla="*/ 22 w 250"/>
                  <a:gd name="T25" fmla="*/ 78 h 137"/>
                  <a:gd name="T26" fmla="*/ 12 w 250"/>
                  <a:gd name="T27" fmla="*/ 93 h 137"/>
                  <a:gd name="T28" fmla="*/ 6 w 250"/>
                  <a:gd name="T29" fmla="*/ 110 h 137"/>
                  <a:gd name="T30" fmla="*/ 0 w 250"/>
                  <a:gd name="T31" fmla="*/ 126 h 137"/>
                  <a:gd name="T32" fmla="*/ 3 w 250"/>
                  <a:gd name="T33" fmla="*/ 130 h 137"/>
                  <a:gd name="T34" fmla="*/ 9 w 250"/>
                  <a:gd name="T35" fmla="*/ 137 h 137"/>
                  <a:gd name="T36" fmla="*/ 11 w 250"/>
                  <a:gd name="T37" fmla="*/ 124 h 137"/>
                  <a:gd name="T38" fmla="*/ 16 w 250"/>
                  <a:gd name="T39" fmla="*/ 113 h 137"/>
                  <a:gd name="T40" fmla="*/ 22 w 250"/>
                  <a:gd name="T41" fmla="*/ 97 h 137"/>
                  <a:gd name="T42" fmla="*/ 31 w 250"/>
                  <a:gd name="T43" fmla="*/ 84 h 137"/>
                  <a:gd name="T44" fmla="*/ 41 w 250"/>
                  <a:gd name="T45" fmla="*/ 71 h 137"/>
                  <a:gd name="T46" fmla="*/ 54 w 250"/>
                  <a:gd name="T47" fmla="*/ 59 h 137"/>
                  <a:gd name="T48" fmla="*/ 66 w 250"/>
                  <a:gd name="T49" fmla="*/ 48 h 137"/>
                  <a:gd name="T50" fmla="*/ 81 w 250"/>
                  <a:gd name="T51" fmla="*/ 39 h 137"/>
                  <a:gd name="T52" fmla="*/ 112 w 250"/>
                  <a:gd name="T53" fmla="*/ 25 h 137"/>
                  <a:gd name="T54" fmla="*/ 145 w 250"/>
                  <a:gd name="T55" fmla="*/ 13 h 137"/>
                  <a:gd name="T56" fmla="*/ 178 w 250"/>
                  <a:gd name="T57" fmla="*/ 10 h 137"/>
                  <a:gd name="T58" fmla="*/ 212 w 250"/>
                  <a:gd name="T59" fmla="*/ 11 h 137"/>
                  <a:gd name="T60" fmla="*/ 247 w 250"/>
                  <a:gd name="T61" fmla="*/ 21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137"/>
                  <a:gd name="T95" fmla="*/ 250 w 250"/>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137">
                    <a:moveTo>
                      <a:pt x="247" y="21"/>
                    </a:moveTo>
                    <a:lnTo>
                      <a:pt x="250" y="22"/>
                    </a:lnTo>
                    <a:lnTo>
                      <a:pt x="247" y="10"/>
                    </a:lnTo>
                    <a:lnTo>
                      <a:pt x="211" y="1"/>
                    </a:lnTo>
                    <a:lnTo>
                      <a:pt x="176" y="0"/>
                    </a:lnTo>
                    <a:lnTo>
                      <a:pt x="140" y="3"/>
                    </a:lnTo>
                    <a:lnTo>
                      <a:pt x="107" y="14"/>
                    </a:lnTo>
                    <a:lnTo>
                      <a:pt x="89" y="21"/>
                    </a:lnTo>
                    <a:lnTo>
                      <a:pt x="73" y="30"/>
                    </a:lnTo>
                    <a:lnTo>
                      <a:pt x="57" y="40"/>
                    </a:lnTo>
                    <a:lnTo>
                      <a:pt x="45" y="53"/>
                    </a:lnTo>
                    <a:lnTo>
                      <a:pt x="32" y="64"/>
                    </a:lnTo>
                    <a:lnTo>
                      <a:pt x="22" y="78"/>
                    </a:lnTo>
                    <a:lnTo>
                      <a:pt x="12" y="93"/>
                    </a:lnTo>
                    <a:lnTo>
                      <a:pt x="6" y="110"/>
                    </a:lnTo>
                    <a:lnTo>
                      <a:pt x="0" y="126"/>
                    </a:lnTo>
                    <a:lnTo>
                      <a:pt x="3" y="130"/>
                    </a:lnTo>
                    <a:lnTo>
                      <a:pt x="9" y="137"/>
                    </a:lnTo>
                    <a:lnTo>
                      <a:pt x="11" y="124"/>
                    </a:lnTo>
                    <a:lnTo>
                      <a:pt x="16" y="113"/>
                    </a:lnTo>
                    <a:lnTo>
                      <a:pt x="22" y="97"/>
                    </a:lnTo>
                    <a:lnTo>
                      <a:pt x="31" y="84"/>
                    </a:lnTo>
                    <a:lnTo>
                      <a:pt x="41" y="71"/>
                    </a:lnTo>
                    <a:lnTo>
                      <a:pt x="54" y="59"/>
                    </a:lnTo>
                    <a:lnTo>
                      <a:pt x="66" y="48"/>
                    </a:lnTo>
                    <a:lnTo>
                      <a:pt x="81" y="39"/>
                    </a:lnTo>
                    <a:lnTo>
                      <a:pt x="112" y="25"/>
                    </a:lnTo>
                    <a:lnTo>
                      <a:pt x="145" y="13"/>
                    </a:lnTo>
                    <a:lnTo>
                      <a:pt x="178" y="10"/>
                    </a:lnTo>
                    <a:lnTo>
                      <a:pt x="212" y="11"/>
                    </a:lnTo>
                    <a:lnTo>
                      <a:pt x="247" y="21"/>
                    </a:lnTo>
                    <a:close/>
                  </a:path>
                </a:pathLst>
              </a:custGeom>
              <a:solidFill>
                <a:srgbClr val="96969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8" name="Freeform 140"/>
              <p:cNvSpPr>
                <a:spLocks/>
              </p:cNvSpPr>
              <p:nvPr/>
            </p:nvSpPr>
            <p:spPr bwMode="auto">
              <a:xfrm>
                <a:off x="1942" y="584"/>
                <a:ext cx="49" cy="28"/>
              </a:xfrm>
              <a:custGeom>
                <a:avLst/>
                <a:gdLst>
                  <a:gd name="T0" fmla="*/ 241 w 245"/>
                  <a:gd name="T1" fmla="*/ 12 h 139"/>
                  <a:gd name="T2" fmla="*/ 238 w 245"/>
                  <a:gd name="T3" fmla="*/ 11 h 139"/>
                  <a:gd name="T4" fmla="*/ 203 w 245"/>
                  <a:gd name="T5" fmla="*/ 1 h 139"/>
                  <a:gd name="T6" fmla="*/ 169 w 245"/>
                  <a:gd name="T7" fmla="*/ 0 h 139"/>
                  <a:gd name="T8" fmla="*/ 136 w 245"/>
                  <a:gd name="T9" fmla="*/ 3 h 139"/>
                  <a:gd name="T10" fmla="*/ 103 w 245"/>
                  <a:gd name="T11" fmla="*/ 15 h 139"/>
                  <a:gd name="T12" fmla="*/ 72 w 245"/>
                  <a:gd name="T13" fmla="*/ 29 h 139"/>
                  <a:gd name="T14" fmla="*/ 57 w 245"/>
                  <a:gd name="T15" fmla="*/ 38 h 139"/>
                  <a:gd name="T16" fmla="*/ 45 w 245"/>
                  <a:gd name="T17" fmla="*/ 49 h 139"/>
                  <a:gd name="T18" fmla="*/ 32 w 245"/>
                  <a:gd name="T19" fmla="*/ 61 h 139"/>
                  <a:gd name="T20" fmla="*/ 22 w 245"/>
                  <a:gd name="T21" fmla="*/ 74 h 139"/>
                  <a:gd name="T22" fmla="*/ 13 w 245"/>
                  <a:gd name="T23" fmla="*/ 87 h 139"/>
                  <a:gd name="T24" fmla="*/ 7 w 245"/>
                  <a:gd name="T25" fmla="*/ 103 h 139"/>
                  <a:gd name="T26" fmla="*/ 2 w 245"/>
                  <a:gd name="T27" fmla="*/ 114 h 139"/>
                  <a:gd name="T28" fmla="*/ 0 w 245"/>
                  <a:gd name="T29" fmla="*/ 127 h 139"/>
                  <a:gd name="T30" fmla="*/ 9 w 245"/>
                  <a:gd name="T31" fmla="*/ 139 h 139"/>
                  <a:gd name="T32" fmla="*/ 12 w 245"/>
                  <a:gd name="T33" fmla="*/ 122 h 139"/>
                  <a:gd name="T34" fmla="*/ 18 w 245"/>
                  <a:gd name="T35" fmla="*/ 108 h 139"/>
                  <a:gd name="T36" fmla="*/ 23 w 245"/>
                  <a:gd name="T37" fmla="*/ 92 h 139"/>
                  <a:gd name="T38" fmla="*/ 32 w 245"/>
                  <a:gd name="T39" fmla="*/ 79 h 139"/>
                  <a:gd name="T40" fmla="*/ 41 w 245"/>
                  <a:gd name="T41" fmla="*/ 66 h 139"/>
                  <a:gd name="T42" fmla="*/ 53 w 245"/>
                  <a:gd name="T43" fmla="*/ 56 h 139"/>
                  <a:gd name="T44" fmla="*/ 77 w 245"/>
                  <a:gd name="T45" fmla="*/ 37 h 139"/>
                  <a:gd name="T46" fmla="*/ 91 w 245"/>
                  <a:gd name="T47" fmla="*/ 29 h 139"/>
                  <a:gd name="T48" fmla="*/ 107 w 245"/>
                  <a:gd name="T49" fmla="*/ 24 h 139"/>
                  <a:gd name="T50" fmla="*/ 138 w 245"/>
                  <a:gd name="T51" fmla="*/ 13 h 139"/>
                  <a:gd name="T52" fmla="*/ 169 w 245"/>
                  <a:gd name="T53" fmla="*/ 10 h 139"/>
                  <a:gd name="T54" fmla="*/ 201 w 245"/>
                  <a:gd name="T55" fmla="*/ 12 h 139"/>
                  <a:gd name="T56" fmla="*/ 232 w 245"/>
                  <a:gd name="T57" fmla="*/ 21 h 139"/>
                  <a:gd name="T58" fmla="*/ 245 w 245"/>
                  <a:gd name="T59" fmla="*/ 26 h 139"/>
                  <a:gd name="T60" fmla="*/ 242 w 245"/>
                  <a:gd name="T61" fmla="*/ 18 h 139"/>
                  <a:gd name="T62" fmla="*/ 241 w 245"/>
                  <a:gd name="T63" fmla="*/ 12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139"/>
                  <a:gd name="T98" fmla="*/ 245 w 245"/>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139">
                    <a:moveTo>
                      <a:pt x="241" y="12"/>
                    </a:moveTo>
                    <a:lnTo>
                      <a:pt x="238" y="11"/>
                    </a:lnTo>
                    <a:lnTo>
                      <a:pt x="203" y="1"/>
                    </a:lnTo>
                    <a:lnTo>
                      <a:pt x="169" y="0"/>
                    </a:lnTo>
                    <a:lnTo>
                      <a:pt x="136" y="3"/>
                    </a:lnTo>
                    <a:lnTo>
                      <a:pt x="103" y="15"/>
                    </a:lnTo>
                    <a:lnTo>
                      <a:pt x="72" y="29"/>
                    </a:lnTo>
                    <a:lnTo>
                      <a:pt x="57" y="38"/>
                    </a:lnTo>
                    <a:lnTo>
                      <a:pt x="45" y="49"/>
                    </a:lnTo>
                    <a:lnTo>
                      <a:pt x="32" y="61"/>
                    </a:lnTo>
                    <a:lnTo>
                      <a:pt x="22" y="74"/>
                    </a:lnTo>
                    <a:lnTo>
                      <a:pt x="13" y="87"/>
                    </a:lnTo>
                    <a:lnTo>
                      <a:pt x="7" y="103"/>
                    </a:lnTo>
                    <a:lnTo>
                      <a:pt x="2" y="114"/>
                    </a:lnTo>
                    <a:lnTo>
                      <a:pt x="0" y="127"/>
                    </a:lnTo>
                    <a:lnTo>
                      <a:pt x="9" y="139"/>
                    </a:lnTo>
                    <a:lnTo>
                      <a:pt x="12" y="122"/>
                    </a:lnTo>
                    <a:lnTo>
                      <a:pt x="18" y="108"/>
                    </a:lnTo>
                    <a:lnTo>
                      <a:pt x="23" y="92"/>
                    </a:lnTo>
                    <a:lnTo>
                      <a:pt x="32" y="79"/>
                    </a:lnTo>
                    <a:lnTo>
                      <a:pt x="41" y="66"/>
                    </a:lnTo>
                    <a:lnTo>
                      <a:pt x="53" y="56"/>
                    </a:lnTo>
                    <a:lnTo>
                      <a:pt x="77" y="37"/>
                    </a:lnTo>
                    <a:lnTo>
                      <a:pt x="91" y="29"/>
                    </a:lnTo>
                    <a:lnTo>
                      <a:pt x="107" y="24"/>
                    </a:lnTo>
                    <a:lnTo>
                      <a:pt x="138" y="13"/>
                    </a:lnTo>
                    <a:lnTo>
                      <a:pt x="169" y="10"/>
                    </a:lnTo>
                    <a:lnTo>
                      <a:pt x="201" y="12"/>
                    </a:lnTo>
                    <a:lnTo>
                      <a:pt x="232" y="21"/>
                    </a:lnTo>
                    <a:lnTo>
                      <a:pt x="245" y="26"/>
                    </a:lnTo>
                    <a:lnTo>
                      <a:pt x="242" y="18"/>
                    </a:lnTo>
                    <a:lnTo>
                      <a:pt x="241" y="12"/>
                    </a:lnTo>
                    <a:close/>
                  </a:path>
                </a:pathLst>
              </a:custGeom>
              <a:solidFill>
                <a:srgbClr val="9F9F9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79" name="Freeform 141"/>
              <p:cNvSpPr>
                <a:spLocks/>
              </p:cNvSpPr>
              <p:nvPr/>
            </p:nvSpPr>
            <p:spPr bwMode="auto">
              <a:xfrm>
                <a:off x="1939" y="580"/>
                <a:ext cx="51" cy="27"/>
              </a:xfrm>
              <a:custGeom>
                <a:avLst/>
                <a:gdLst>
                  <a:gd name="T0" fmla="*/ 255 w 255"/>
                  <a:gd name="T1" fmla="*/ 23 h 139"/>
                  <a:gd name="T2" fmla="*/ 250 w 255"/>
                  <a:gd name="T3" fmla="*/ 11 h 139"/>
                  <a:gd name="T4" fmla="*/ 214 w 255"/>
                  <a:gd name="T5" fmla="*/ 2 h 139"/>
                  <a:gd name="T6" fmla="*/ 180 w 255"/>
                  <a:gd name="T7" fmla="*/ 0 h 139"/>
                  <a:gd name="T8" fmla="*/ 145 w 255"/>
                  <a:gd name="T9" fmla="*/ 5 h 139"/>
                  <a:gd name="T10" fmla="*/ 111 w 255"/>
                  <a:gd name="T11" fmla="*/ 17 h 139"/>
                  <a:gd name="T12" fmla="*/ 92 w 255"/>
                  <a:gd name="T13" fmla="*/ 25 h 139"/>
                  <a:gd name="T14" fmla="*/ 75 w 255"/>
                  <a:gd name="T15" fmla="*/ 35 h 139"/>
                  <a:gd name="T16" fmla="*/ 60 w 255"/>
                  <a:gd name="T17" fmla="*/ 45 h 139"/>
                  <a:gd name="T18" fmla="*/ 46 w 255"/>
                  <a:gd name="T19" fmla="*/ 58 h 139"/>
                  <a:gd name="T20" fmla="*/ 33 w 255"/>
                  <a:gd name="T21" fmla="*/ 70 h 139"/>
                  <a:gd name="T22" fmla="*/ 21 w 255"/>
                  <a:gd name="T23" fmla="*/ 85 h 139"/>
                  <a:gd name="T24" fmla="*/ 11 w 255"/>
                  <a:gd name="T25" fmla="*/ 100 h 139"/>
                  <a:gd name="T26" fmla="*/ 3 w 255"/>
                  <a:gd name="T27" fmla="*/ 118 h 139"/>
                  <a:gd name="T28" fmla="*/ 0 w 255"/>
                  <a:gd name="T29" fmla="*/ 126 h 139"/>
                  <a:gd name="T30" fmla="*/ 8 w 255"/>
                  <a:gd name="T31" fmla="*/ 139 h 139"/>
                  <a:gd name="T32" fmla="*/ 14 w 255"/>
                  <a:gd name="T33" fmla="*/ 123 h 139"/>
                  <a:gd name="T34" fmla="*/ 20 w 255"/>
                  <a:gd name="T35" fmla="*/ 106 h 139"/>
                  <a:gd name="T36" fmla="*/ 30 w 255"/>
                  <a:gd name="T37" fmla="*/ 91 h 139"/>
                  <a:gd name="T38" fmla="*/ 40 w 255"/>
                  <a:gd name="T39" fmla="*/ 77 h 139"/>
                  <a:gd name="T40" fmla="*/ 53 w 255"/>
                  <a:gd name="T41" fmla="*/ 66 h 139"/>
                  <a:gd name="T42" fmla="*/ 65 w 255"/>
                  <a:gd name="T43" fmla="*/ 53 h 139"/>
                  <a:gd name="T44" fmla="*/ 81 w 255"/>
                  <a:gd name="T45" fmla="*/ 43 h 139"/>
                  <a:gd name="T46" fmla="*/ 97 w 255"/>
                  <a:gd name="T47" fmla="*/ 34 h 139"/>
                  <a:gd name="T48" fmla="*/ 115 w 255"/>
                  <a:gd name="T49" fmla="*/ 27 h 139"/>
                  <a:gd name="T50" fmla="*/ 148 w 255"/>
                  <a:gd name="T51" fmla="*/ 16 h 139"/>
                  <a:gd name="T52" fmla="*/ 184 w 255"/>
                  <a:gd name="T53" fmla="*/ 13 h 139"/>
                  <a:gd name="T54" fmla="*/ 219 w 255"/>
                  <a:gd name="T55" fmla="*/ 14 h 139"/>
                  <a:gd name="T56" fmla="*/ 255 w 255"/>
                  <a:gd name="T57" fmla="*/ 23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139"/>
                  <a:gd name="T89" fmla="*/ 255 w 255"/>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139">
                    <a:moveTo>
                      <a:pt x="255" y="23"/>
                    </a:moveTo>
                    <a:lnTo>
                      <a:pt x="250" y="11"/>
                    </a:lnTo>
                    <a:lnTo>
                      <a:pt x="214" y="2"/>
                    </a:lnTo>
                    <a:lnTo>
                      <a:pt x="180" y="0"/>
                    </a:lnTo>
                    <a:lnTo>
                      <a:pt x="145" y="5"/>
                    </a:lnTo>
                    <a:lnTo>
                      <a:pt x="111" y="17"/>
                    </a:lnTo>
                    <a:lnTo>
                      <a:pt x="92" y="25"/>
                    </a:lnTo>
                    <a:lnTo>
                      <a:pt x="75" y="35"/>
                    </a:lnTo>
                    <a:lnTo>
                      <a:pt x="60" y="45"/>
                    </a:lnTo>
                    <a:lnTo>
                      <a:pt x="46" y="58"/>
                    </a:lnTo>
                    <a:lnTo>
                      <a:pt x="33" y="70"/>
                    </a:lnTo>
                    <a:lnTo>
                      <a:pt x="21" y="85"/>
                    </a:lnTo>
                    <a:lnTo>
                      <a:pt x="11" y="100"/>
                    </a:lnTo>
                    <a:lnTo>
                      <a:pt x="3" y="118"/>
                    </a:lnTo>
                    <a:lnTo>
                      <a:pt x="0" y="126"/>
                    </a:lnTo>
                    <a:lnTo>
                      <a:pt x="8" y="139"/>
                    </a:lnTo>
                    <a:lnTo>
                      <a:pt x="14" y="123"/>
                    </a:lnTo>
                    <a:lnTo>
                      <a:pt x="20" y="106"/>
                    </a:lnTo>
                    <a:lnTo>
                      <a:pt x="30" y="91"/>
                    </a:lnTo>
                    <a:lnTo>
                      <a:pt x="40" y="77"/>
                    </a:lnTo>
                    <a:lnTo>
                      <a:pt x="53" y="66"/>
                    </a:lnTo>
                    <a:lnTo>
                      <a:pt x="65" y="53"/>
                    </a:lnTo>
                    <a:lnTo>
                      <a:pt x="81" y="43"/>
                    </a:lnTo>
                    <a:lnTo>
                      <a:pt x="97" y="34"/>
                    </a:lnTo>
                    <a:lnTo>
                      <a:pt x="115" y="27"/>
                    </a:lnTo>
                    <a:lnTo>
                      <a:pt x="148" y="16"/>
                    </a:lnTo>
                    <a:lnTo>
                      <a:pt x="184" y="13"/>
                    </a:lnTo>
                    <a:lnTo>
                      <a:pt x="219" y="14"/>
                    </a:lnTo>
                    <a:lnTo>
                      <a:pt x="255" y="23"/>
                    </a:lnTo>
                    <a:close/>
                  </a:path>
                </a:pathLst>
              </a:custGeom>
              <a:solidFill>
                <a:srgbClr val="8D8D8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0" name="Freeform 142"/>
              <p:cNvSpPr>
                <a:spLocks/>
              </p:cNvSpPr>
              <p:nvPr/>
            </p:nvSpPr>
            <p:spPr bwMode="auto">
              <a:xfrm>
                <a:off x="1933" y="569"/>
                <a:ext cx="51" cy="26"/>
              </a:xfrm>
              <a:custGeom>
                <a:avLst/>
                <a:gdLst>
                  <a:gd name="T0" fmla="*/ 258 w 258"/>
                  <a:gd name="T1" fmla="*/ 15 h 130"/>
                  <a:gd name="T2" fmla="*/ 253 w 258"/>
                  <a:gd name="T3" fmla="*/ 8 h 130"/>
                  <a:gd name="T4" fmla="*/ 251 w 258"/>
                  <a:gd name="T5" fmla="*/ 3 h 130"/>
                  <a:gd name="T6" fmla="*/ 217 w 258"/>
                  <a:gd name="T7" fmla="*/ 0 h 130"/>
                  <a:gd name="T8" fmla="*/ 184 w 258"/>
                  <a:gd name="T9" fmla="*/ 4 h 130"/>
                  <a:gd name="T10" fmla="*/ 150 w 258"/>
                  <a:gd name="T11" fmla="*/ 11 h 130"/>
                  <a:gd name="T12" fmla="*/ 119 w 258"/>
                  <a:gd name="T13" fmla="*/ 23 h 130"/>
                  <a:gd name="T14" fmla="*/ 80 w 258"/>
                  <a:gd name="T15" fmla="*/ 40 h 130"/>
                  <a:gd name="T16" fmla="*/ 64 w 258"/>
                  <a:gd name="T17" fmla="*/ 50 h 130"/>
                  <a:gd name="T18" fmla="*/ 49 w 258"/>
                  <a:gd name="T19" fmla="*/ 62 h 130"/>
                  <a:gd name="T20" fmla="*/ 34 w 258"/>
                  <a:gd name="T21" fmla="*/ 73 h 130"/>
                  <a:gd name="T22" fmla="*/ 22 w 258"/>
                  <a:gd name="T23" fmla="*/ 87 h 130"/>
                  <a:gd name="T24" fmla="*/ 0 w 258"/>
                  <a:gd name="T25" fmla="*/ 117 h 130"/>
                  <a:gd name="T26" fmla="*/ 5 w 258"/>
                  <a:gd name="T27" fmla="*/ 130 h 130"/>
                  <a:gd name="T28" fmla="*/ 15 w 258"/>
                  <a:gd name="T29" fmla="*/ 113 h 130"/>
                  <a:gd name="T30" fmla="*/ 28 w 258"/>
                  <a:gd name="T31" fmla="*/ 98 h 130"/>
                  <a:gd name="T32" fmla="*/ 55 w 258"/>
                  <a:gd name="T33" fmla="*/ 72 h 130"/>
                  <a:gd name="T34" fmla="*/ 69 w 258"/>
                  <a:gd name="T35" fmla="*/ 60 h 130"/>
                  <a:gd name="T36" fmla="*/ 86 w 258"/>
                  <a:gd name="T37" fmla="*/ 50 h 130"/>
                  <a:gd name="T38" fmla="*/ 123 w 258"/>
                  <a:gd name="T39" fmla="*/ 33 h 130"/>
                  <a:gd name="T40" fmla="*/ 157 w 258"/>
                  <a:gd name="T41" fmla="*/ 22 h 130"/>
                  <a:gd name="T42" fmla="*/ 190 w 258"/>
                  <a:gd name="T43" fmla="*/ 15 h 130"/>
                  <a:gd name="T44" fmla="*/ 224 w 258"/>
                  <a:gd name="T45" fmla="*/ 13 h 130"/>
                  <a:gd name="T46" fmla="*/ 258 w 258"/>
                  <a:gd name="T47" fmla="*/ 15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30"/>
                  <a:gd name="T74" fmla="*/ 258 w 258"/>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30">
                    <a:moveTo>
                      <a:pt x="258" y="15"/>
                    </a:moveTo>
                    <a:lnTo>
                      <a:pt x="253" y="8"/>
                    </a:lnTo>
                    <a:lnTo>
                      <a:pt x="251" y="3"/>
                    </a:lnTo>
                    <a:lnTo>
                      <a:pt x="217" y="0"/>
                    </a:lnTo>
                    <a:lnTo>
                      <a:pt x="184" y="4"/>
                    </a:lnTo>
                    <a:lnTo>
                      <a:pt x="150" y="11"/>
                    </a:lnTo>
                    <a:lnTo>
                      <a:pt x="119" y="23"/>
                    </a:lnTo>
                    <a:lnTo>
                      <a:pt x="80" y="40"/>
                    </a:lnTo>
                    <a:lnTo>
                      <a:pt x="64" y="50"/>
                    </a:lnTo>
                    <a:lnTo>
                      <a:pt x="49" y="62"/>
                    </a:lnTo>
                    <a:lnTo>
                      <a:pt x="34" y="73"/>
                    </a:lnTo>
                    <a:lnTo>
                      <a:pt x="22" y="87"/>
                    </a:lnTo>
                    <a:lnTo>
                      <a:pt x="0" y="117"/>
                    </a:lnTo>
                    <a:lnTo>
                      <a:pt x="5" y="130"/>
                    </a:lnTo>
                    <a:lnTo>
                      <a:pt x="15" y="113"/>
                    </a:lnTo>
                    <a:lnTo>
                      <a:pt x="28" y="98"/>
                    </a:lnTo>
                    <a:lnTo>
                      <a:pt x="55" y="72"/>
                    </a:lnTo>
                    <a:lnTo>
                      <a:pt x="69" y="60"/>
                    </a:lnTo>
                    <a:lnTo>
                      <a:pt x="86" y="50"/>
                    </a:lnTo>
                    <a:lnTo>
                      <a:pt x="123" y="33"/>
                    </a:lnTo>
                    <a:lnTo>
                      <a:pt x="157" y="22"/>
                    </a:lnTo>
                    <a:lnTo>
                      <a:pt x="190" y="15"/>
                    </a:lnTo>
                    <a:lnTo>
                      <a:pt x="224" y="13"/>
                    </a:lnTo>
                    <a:lnTo>
                      <a:pt x="258" y="15"/>
                    </a:lnTo>
                    <a:close/>
                  </a:path>
                </a:pathLst>
              </a:custGeom>
              <a:solidFill>
                <a:srgbClr val="61616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1" name="Freeform 143"/>
              <p:cNvSpPr>
                <a:spLocks/>
              </p:cNvSpPr>
              <p:nvPr/>
            </p:nvSpPr>
            <p:spPr bwMode="auto">
              <a:xfrm>
                <a:off x="1937" y="578"/>
                <a:ext cx="52" cy="27"/>
              </a:xfrm>
              <a:custGeom>
                <a:avLst/>
                <a:gdLst>
                  <a:gd name="T0" fmla="*/ 257 w 257"/>
                  <a:gd name="T1" fmla="*/ 21 h 136"/>
                  <a:gd name="T2" fmla="*/ 253 w 257"/>
                  <a:gd name="T3" fmla="*/ 13 h 136"/>
                  <a:gd name="T4" fmla="*/ 251 w 257"/>
                  <a:gd name="T5" fmla="*/ 7 h 136"/>
                  <a:gd name="T6" fmla="*/ 215 w 257"/>
                  <a:gd name="T7" fmla="*/ 0 h 136"/>
                  <a:gd name="T8" fmla="*/ 181 w 257"/>
                  <a:gd name="T9" fmla="*/ 0 h 136"/>
                  <a:gd name="T10" fmla="*/ 163 w 257"/>
                  <a:gd name="T11" fmla="*/ 2 h 136"/>
                  <a:gd name="T12" fmla="*/ 146 w 257"/>
                  <a:gd name="T13" fmla="*/ 6 h 136"/>
                  <a:gd name="T14" fmla="*/ 113 w 257"/>
                  <a:gd name="T15" fmla="*/ 17 h 136"/>
                  <a:gd name="T16" fmla="*/ 92 w 257"/>
                  <a:gd name="T17" fmla="*/ 25 h 136"/>
                  <a:gd name="T18" fmla="*/ 76 w 257"/>
                  <a:gd name="T19" fmla="*/ 35 h 136"/>
                  <a:gd name="T20" fmla="*/ 59 w 257"/>
                  <a:gd name="T21" fmla="*/ 45 h 136"/>
                  <a:gd name="T22" fmla="*/ 45 w 257"/>
                  <a:gd name="T23" fmla="*/ 59 h 136"/>
                  <a:gd name="T24" fmla="*/ 31 w 257"/>
                  <a:gd name="T25" fmla="*/ 72 h 136"/>
                  <a:gd name="T26" fmla="*/ 19 w 257"/>
                  <a:gd name="T27" fmla="*/ 88 h 136"/>
                  <a:gd name="T28" fmla="*/ 8 w 257"/>
                  <a:gd name="T29" fmla="*/ 104 h 136"/>
                  <a:gd name="T30" fmla="*/ 0 w 257"/>
                  <a:gd name="T31" fmla="*/ 123 h 136"/>
                  <a:gd name="T32" fmla="*/ 7 w 257"/>
                  <a:gd name="T33" fmla="*/ 136 h 136"/>
                  <a:gd name="T34" fmla="*/ 10 w 257"/>
                  <a:gd name="T35" fmla="*/ 128 h 136"/>
                  <a:gd name="T36" fmla="*/ 18 w 257"/>
                  <a:gd name="T37" fmla="*/ 110 h 136"/>
                  <a:gd name="T38" fmla="*/ 28 w 257"/>
                  <a:gd name="T39" fmla="*/ 95 h 136"/>
                  <a:gd name="T40" fmla="*/ 40 w 257"/>
                  <a:gd name="T41" fmla="*/ 80 h 136"/>
                  <a:gd name="T42" fmla="*/ 53 w 257"/>
                  <a:gd name="T43" fmla="*/ 68 h 136"/>
                  <a:gd name="T44" fmla="*/ 67 w 257"/>
                  <a:gd name="T45" fmla="*/ 55 h 136"/>
                  <a:gd name="T46" fmla="*/ 82 w 257"/>
                  <a:gd name="T47" fmla="*/ 45 h 136"/>
                  <a:gd name="T48" fmla="*/ 99 w 257"/>
                  <a:gd name="T49" fmla="*/ 35 h 136"/>
                  <a:gd name="T50" fmla="*/ 118 w 257"/>
                  <a:gd name="T51" fmla="*/ 27 h 136"/>
                  <a:gd name="T52" fmla="*/ 152 w 257"/>
                  <a:gd name="T53" fmla="*/ 15 h 136"/>
                  <a:gd name="T54" fmla="*/ 187 w 257"/>
                  <a:gd name="T55" fmla="*/ 10 h 136"/>
                  <a:gd name="T56" fmla="*/ 221 w 257"/>
                  <a:gd name="T57" fmla="*/ 12 h 136"/>
                  <a:gd name="T58" fmla="*/ 257 w 257"/>
                  <a:gd name="T59" fmla="*/ 21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6"/>
                  <a:gd name="T92" fmla="*/ 257 w 257"/>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6">
                    <a:moveTo>
                      <a:pt x="257" y="21"/>
                    </a:moveTo>
                    <a:lnTo>
                      <a:pt x="253" y="13"/>
                    </a:lnTo>
                    <a:lnTo>
                      <a:pt x="251" y="7"/>
                    </a:lnTo>
                    <a:lnTo>
                      <a:pt x="215" y="0"/>
                    </a:lnTo>
                    <a:lnTo>
                      <a:pt x="181" y="0"/>
                    </a:lnTo>
                    <a:lnTo>
                      <a:pt x="163" y="2"/>
                    </a:lnTo>
                    <a:lnTo>
                      <a:pt x="146" y="6"/>
                    </a:lnTo>
                    <a:lnTo>
                      <a:pt x="113" y="17"/>
                    </a:lnTo>
                    <a:lnTo>
                      <a:pt x="92" y="25"/>
                    </a:lnTo>
                    <a:lnTo>
                      <a:pt x="76" y="35"/>
                    </a:lnTo>
                    <a:lnTo>
                      <a:pt x="59" y="45"/>
                    </a:lnTo>
                    <a:lnTo>
                      <a:pt x="45" y="59"/>
                    </a:lnTo>
                    <a:lnTo>
                      <a:pt x="31" y="72"/>
                    </a:lnTo>
                    <a:lnTo>
                      <a:pt x="19" y="88"/>
                    </a:lnTo>
                    <a:lnTo>
                      <a:pt x="8" y="104"/>
                    </a:lnTo>
                    <a:lnTo>
                      <a:pt x="0" y="123"/>
                    </a:lnTo>
                    <a:lnTo>
                      <a:pt x="7" y="136"/>
                    </a:lnTo>
                    <a:lnTo>
                      <a:pt x="10" y="128"/>
                    </a:lnTo>
                    <a:lnTo>
                      <a:pt x="18" y="110"/>
                    </a:lnTo>
                    <a:lnTo>
                      <a:pt x="28" y="95"/>
                    </a:lnTo>
                    <a:lnTo>
                      <a:pt x="40" y="80"/>
                    </a:lnTo>
                    <a:lnTo>
                      <a:pt x="53" y="68"/>
                    </a:lnTo>
                    <a:lnTo>
                      <a:pt x="67" y="55"/>
                    </a:lnTo>
                    <a:lnTo>
                      <a:pt x="82" y="45"/>
                    </a:lnTo>
                    <a:lnTo>
                      <a:pt x="99" y="35"/>
                    </a:lnTo>
                    <a:lnTo>
                      <a:pt x="118" y="27"/>
                    </a:lnTo>
                    <a:lnTo>
                      <a:pt x="152" y="15"/>
                    </a:lnTo>
                    <a:lnTo>
                      <a:pt x="187" y="10"/>
                    </a:lnTo>
                    <a:lnTo>
                      <a:pt x="221" y="12"/>
                    </a:lnTo>
                    <a:lnTo>
                      <a:pt x="257" y="21"/>
                    </a:lnTo>
                    <a:close/>
                  </a:path>
                </a:pathLst>
              </a:custGeom>
              <a:solidFill>
                <a:srgbClr val="84848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2" name="Freeform 144"/>
              <p:cNvSpPr>
                <a:spLocks/>
              </p:cNvSpPr>
              <p:nvPr/>
            </p:nvSpPr>
            <p:spPr bwMode="auto">
              <a:xfrm>
                <a:off x="1944" y="586"/>
                <a:ext cx="48" cy="28"/>
              </a:xfrm>
              <a:custGeom>
                <a:avLst/>
                <a:gdLst>
                  <a:gd name="T0" fmla="*/ 236 w 238"/>
                  <a:gd name="T1" fmla="*/ 16 h 140"/>
                  <a:gd name="T2" fmla="*/ 223 w 238"/>
                  <a:gd name="T3" fmla="*/ 11 h 140"/>
                  <a:gd name="T4" fmla="*/ 192 w 238"/>
                  <a:gd name="T5" fmla="*/ 2 h 140"/>
                  <a:gd name="T6" fmla="*/ 160 w 238"/>
                  <a:gd name="T7" fmla="*/ 0 h 140"/>
                  <a:gd name="T8" fmla="*/ 129 w 238"/>
                  <a:gd name="T9" fmla="*/ 3 h 140"/>
                  <a:gd name="T10" fmla="*/ 98 w 238"/>
                  <a:gd name="T11" fmla="*/ 14 h 140"/>
                  <a:gd name="T12" fmla="*/ 82 w 238"/>
                  <a:gd name="T13" fmla="*/ 19 h 140"/>
                  <a:gd name="T14" fmla="*/ 68 w 238"/>
                  <a:gd name="T15" fmla="*/ 27 h 140"/>
                  <a:gd name="T16" fmla="*/ 44 w 238"/>
                  <a:gd name="T17" fmla="*/ 46 h 140"/>
                  <a:gd name="T18" fmla="*/ 32 w 238"/>
                  <a:gd name="T19" fmla="*/ 56 h 140"/>
                  <a:gd name="T20" fmla="*/ 23 w 238"/>
                  <a:gd name="T21" fmla="*/ 69 h 140"/>
                  <a:gd name="T22" fmla="*/ 14 w 238"/>
                  <a:gd name="T23" fmla="*/ 82 h 140"/>
                  <a:gd name="T24" fmla="*/ 9 w 238"/>
                  <a:gd name="T25" fmla="*/ 98 h 140"/>
                  <a:gd name="T26" fmla="*/ 3 w 238"/>
                  <a:gd name="T27" fmla="*/ 112 h 140"/>
                  <a:gd name="T28" fmla="*/ 0 w 238"/>
                  <a:gd name="T29" fmla="*/ 129 h 140"/>
                  <a:gd name="T30" fmla="*/ 9 w 238"/>
                  <a:gd name="T31" fmla="*/ 140 h 140"/>
                  <a:gd name="T32" fmla="*/ 12 w 238"/>
                  <a:gd name="T33" fmla="*/ 120 h 140"/>
                  <a:gd name="T34" fmla="*/ 20 w 238"/>
                  <a:gd name="T35" fmla="*/ 100 h 140"/>
                  <a:gd name="T36" fmla="*/ 34 w 238"/>
                  <a:gd name="T37" fmla="*/ 74 h 140"/>
                  <a:gd name="T38" fmla="*/ 41 w 238"/>
                  <a:gd name="T39" fmla="*/ 63 h 140"/>
                  <a:gd name="T40" fmla="*/ 52 w 238"/>
                  <a:gd name="T41" fmla="*/ 54 h 140"/>
                  <a:gd name="T42" fmla="*/ 62 w 238"/>
                  <a:gd name="T43" fmla="*/ 44 h 140"/>
                  <a:gd name="T44" fmla="*/ 74 w 238"/>
                  <a:gd name="T45" fmla="*/ 36 h 140"/>
                  <a:gd name="T46" fmla="*/ 102 w 238"/>
                  <a:gd name="T47" fmla="*/ 24 h 140"/>
                  <a:gd name="T48" fmla="*/ 131 w 238"/>
                  <a:gd name="T49" fmla="*/ 14 h 140"/>
                  <a:gd name="T50" fmla="*/ 160 w 238"/>
                  <a:gd name="T51" fmla="*/ 10 h 140"/>
                  <a:gd name="T52" fmla="*/ 190 w 238"/>
                  <a:gd name="T53" fmla="*/ 12 h 140"/>
                  <a:gd name="T54" fmla="*/ 219 w 238"/>
                  <a:gd name="T55" fmla="*/ 20 h 140"/>
                  <a:gd name="T56" fmla="*/ 228 w 238"/>
                  <a:gd name="T57" fmla="*/ 24 h 140"/>
                  <a:gd name="T58" fmla="*/ 238 w 238"/>
                  <a:gd name="T59" fmla="*/ 28 h 140"/>
                  <a:gd name="T60" fmla="*/ 236 w 238"/>
                  <a:gd name="T61" fmla="*/ 16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
                  <a:gd name="T94" fmla="*/ 0 h 140"/>
                  <a:gd name="T95" fmla="*/ 238 w 23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 h="140">
                    <a:moveTo>
                      <a:pt x="236" y="16"/>
                    </a:moveTo>
                    <a:lnTo>
                      <a:pt x="223" y="11"/>
                    </a:lnTo>
                    <a:lnTo>
                      <a:pt x="192" y="2"/>
                    </a:lnTo>
                    <a:lnTo>
                      <a:pt x="160" y="0"/>
                    </a:lnTo>
                    <a:lnTo>
                      <a:pt x="129" y="3"/>
                    </a:lnTo>
                    <a:lnTo>
                      <a:pt x="98" y="14"/>
                    </a:lnTo>
                    <a:lnTo>
                      <a:pt x="82" y="19"/>
                    </a:lnTo>
                    <a:lnTo>
                      <a:pt x="68" y="27"/>
                    </a:lnTo>
                    <a:lnTo>
                      <a:pt x="44" y="46"/>
                    </a:lnTo>
                    <a:lnTo>
                      <a:pt x="32" y="56"/>
                    </a:lnTo>
                    <a:lnTo>
                      <a:pt x="23" y="69"/>
                    </a:lnTo>
                    <a:lnTo>
                      <a:pt x="14" y="82"/>
                    </a:lnTo>
                    <a:lnTo>
                      <a:pt x="9" y="98"/>
                    </a:lnTo>
                    <a:lnTo>
                      <a:pt x="3" y="112"/>
                    </a:lnTo>
                    <a:lnTo>
                      <a:pt x="0" y="129"/>
                    </a:lnTo>
                    <a:lnTo>
                      <a:pt x="9" y="140"/>
                    </a:lnTo>
                    <a:lnTo>
                      <a:pt x="12" y="120"/>
                    </a:lnTo>
                    <a:lnTo>
                      <a:pt x="20" y="100"/>
                    </a:lnTo>
                    <a:lnTo>
                      <a:pt x="34" y="74"/>
                    </a:lnTo>
                    <a:lnTo>
                      <a:pt x="41" y="63"/>
                    </a:lnTo>
                    <a:lnTo>
                      <a:pt x="52" y="54"/>
                    </a:lnTo>
                    <a:lnTo>
                      <a:pt x="62" y="44"/>
                    </a:lnTo>
                    <a:lnTo>
                      <a:pt x="74" y="36"/>
                    </a:lnTo>
                    <a:lnTo>
                      <a:pt x="102" y="24"/>
                    </a:lnTo>
                    <a:lnTo>
                      <a:pt x="131" y="14"/>
                    </a:lnTo>
                    <a:lnTo>
                      <a:pt x="160" y="10"/>
                    </a:lnTo>
                    <a:lnTo>
                      <a:pt x="190" y="12"/>
                    </a:lnTo>
                    <a:lnTo>
                      <a:pt x="219" y="20"/>
                    </a:lnTo>
                    <a:lnTo>
                      <a:pt x="228" y="24"/>
                    </a:lnTo>
                    <a:lnTo>
                      <a:pt x="238" y="28"/>
                    </a:lnTo>
                    <a:lnTo>
                      <a:pt x="236" y="16"/>
                    </a:lnTo>
                    <a:close/>
                  </a:path>
                </a:pathLst>
              </a:custGeom>
              <a:solidFill>
                <a:srgbClr val="A8A8A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3" name="Freeform 145"/>
              <p:cNvSpPr>
                <a:spLocks/>
              </p:cNvSpPr>
              <p:nvPr/>
            </p:nvSpPr>
            <p:spPr bwMode="auto">
              <a:xfrm>
                <a:off x="1946" y="588"/>
                <a:ext cx="46" cy="28"/>
              </a:xfrm>
              <a:custGeom>
                <a:avLst/>
                <a:gdLst>
                  <a:gd name="T0" fmla="*/ 231 w 231"/>
                  <a:gd name="T1" fmla="*/ 33 h 138"/>
                  <a:gd name="T2" fmla="*/ 229 w 231"/>
                  <a:gd name="T3" fmla="*/ 18 h 138"/>
                  <a:gd name="T4" fmla="*/ 219 w 231"/>
                  <a:gd name="T5" fmla="*/ 14 h 138"/>
                  <a:gd name="T6" fmla="*/ 210 w 231"/>
                  <a:gd name="T7" fmla="*/ 10 h 138"/>
                  <a:gd name="T8" fmla="*/ 181 w 231"/>
                  <a:gd name="T9" fmla="*/ 2 h 138"/>
                  <a:gd name="T10" fmla="*/ 151 w 231"/>
                  <a:gd name="T11" fmla="*/ 0 h 138"/>
                  <a:gd name="T12" fmla="*/ 122 w 231"/>
                  <a:gd name="T13" fmla="*/ 4 h 138"/>
                  <a:gd name="T14" fmla="*/ 93 w 231"/>
                  <a:gd name="T15" fmla="*/ 14 h 138"/>
                  <a:gd name="T16" fmla="*/ 65 w 231"/>
                  <a:gd name="T17" fmla="*/ 26 h 138"/>
                  <a:gd name="T18" fmla="*/ 53 w 231"/>
                  <a:gd name="T19" fmla="*/ 34 h 138"/>
                  <a:gd name="T20" fmla="*/ 43 w 231"/>
                  <a:gd name="T21" fmla="*/ 44 h 138"/>
                  <a:gd name="T22" fmla="*/ 32 w 231"/>
                  <a:gd name="T23" fmla="*/ 53 h 138"/>
                  <a:gd name="T24" fmla="*/ 25 w 231"/>
                  <a:gd name="T25" fmla="*/ 64 h 138"/>
                  <a:gd name="T26" fmla="*/ 11 w 231"/>
                  <a:gd name="T27" fmla="*/ 90 h 138"/>
                  <a:gd name="T28" fmla="*/ 3 w 231"/>
                  <a:gd name="T29" fmla="*/ 110 h 138"/>
                  <a:gd name="T30" fmla="*/ 0 w 231"/>
                  <a:gd name="T31" fmla="*/ 130 h 138"/>
                  <a:gd name="T32" fmla="*/ 10 w 231"/>
                  <a:gd name="T33" fmla="*/ 138 h 138"/>
                  <a:gd name="T34" fmla="*/ 12 w 231"/>
                  <a:gd name="T35" fmla="*/ 116 h 138"/>
                  <a:gd name="T36" fmla="*/ 21 w 231"/>
                  <a:gd name="T37" fmla="*/ 96 h 138"/>
                  <a:gd name="T38" fmla="*/ 34 w 231"/>
                  <a:gd name="T39" fmla="*/ 71 h 138"/>
                  <a:gd name="T40" fmla="*/ 41 w 231"/>
                  <a:gd name="T41" fmla="*/ 60 h 138"/>
                  <a:gd name="T42" fmla="*/ 51 w 231"/>
                  <a:gd name="T43" fmla="*/ 51 h 138"/>
                  <a:gd name="T44" fmla="*/ 73 w 231"/>
                  <a:gd name="T45" fmla="*/ 34 h 138"/>
                  <a:gd name="T46" fmla="*/ 99 w 231"/>
                  <a:gd name="T47" fmla="*/ 23 h 138"/>
                  <a:gd name="T48" fmla="*/ 124 w 231"/>
                  <a:gd name="T49" fmla="*/ 14 h 138"/>
                  <a:gd name="T50" fmla="*/ 151 w 231"/>
                  <a:gd name="T51" fmla="*/ 11 h 138"/>
                  <a:gd name="T52" fmla="*/ 178 w 231"/>
                  <a:gd name="T53" fmla="*/ 14 h 138"/>
                  <a:gd name="T54" fmla="*/ 205 w 231"/>
                  <a:gd name="T55" fmla="*/ 20 h 138"/>
                  <a:gd name="T56" fmla="*/ 231 w 231"/>
                  <a:gd name="T57" fmla="*/ 33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38"/>
                  <a:gd name="T89" fmla="*/ 231 w 231"/>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38">
                    <a:moveTo>
                      <a:pt x="231" y="33"/>
                    </a:moveTo>
                    <a:lnTo>
                      <a:pt x="229" y="18"/>
                    </a:lnTo>
                    <a:lnTo>
                      <a:pt x="219" y="14"/>
                    </a:lnTo>
                    <a:lnTo>
                      <a:pt x="210" y="10"/>
                    </a:lnTo>
                    <a:lnTo>
                      <a:pt x="181" y="2"/>
                    </a:lnTo>
                    <a:lnTo>
                      <a:pt x="151" y="0"/>
                    </a:lnTo>
                    <a:lnTo>
                      <a:pt x="122" y="4"/>
                    </a:lnTo>
                    <a:lnTo>
                      <a:pt x="93" y="14"/>
                    </a:lnTo>
                    <a:lnTo>
                      <a:pt x="65" y="26"/>
                    </a:lnTo>
                    <a:lnTo>
                      <a:pt x="53" y="34"/>
                    </a:lnTo>
                    <a:lnTo>
                      <a:pt x="43" y="44"/>
                    </a:lnTo>
                    <a:lnTo>
                      <a:pt x="32" y="53"/>
                    </a:lnTo>
                    <a:lnTo>
                      <a:pt x="25" y="64"/>
                    </a:lnTo>
                    <a:lnTo>
                      <a:pt x="11" y="90"/>
                    </a:lnTo>
                    <a:lnTo>
                      <a:pt x="3" y="110"/>
                    </a:lnTo>
                    <a:lnTo>
                      <a:pt x="0" y="130"/>
                    </a:lnTo>
                    <a:lnTo>
                      <a:pt x="10" y="138"/>
                    </a:lnTo>
                    <a:lnTo>
                      <a:pt x="12" y="116"/>
                    </a:lnTo>
                    <a:lnTo>
                      <a:pt x="21" y="96"/>
                    </a:lnTo>
                    <a:lnTo>
                      <a:pt x="34" y="71"/>
                    </a:lnTo>
                    <a:lnTo>
                      <a:pt x="41" y="60"/>
                    </a:lnTo>
                    <a:lnTo>
                      <a:pt x="51" y="51"/>
                    </a:lnTo>
                    <a:lnTo>
                      <a:pt x="73" y="34"/>
                    </a:lnTo>
                    <a:lnTo>
                      <a:pt x="99" y="23"/>
                    </a:lnTo>
                    <a:lnTo>
                      <a:pt x="124" y="14"/>
                    </a:lnTo>
                    <a:lnTo>
                      <a:pt x="151" y="11"/>
                    </a:lnTo>
                    <a:lnTo>
                      <a:pt x="178" y="14"/>
                    </a:lnTo>
                    <a:lnTo>
                      <a:pt x="205" y="20"/>
                    </a:lnTo>
                    <a:lnTo>
                      <a:pt x="231" y="33"/>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4" name="Freeform 146"/>
              <p:cNvSpPr>
                <a:spLocks/>
              </p:cNvSpPr>
              <p:nvPr/>
            </p:nvSpPr>
            <p:spPr bwMode="auto">
              <a:xfrm>
                <a:off x="1948" y="590"/>
                <a:ext cx="44" cy="28"/>
              </a:xfrm>
              <a:custGeom>
                <a:avLst/>
                <a:gdLst>
                  <a:gd name="T0" fmla="*/ 221 w 221"/>
                  <a:gd name="T1" fmla="*/ 35 h 137"/>
                  <a:gd name="T2" fmla="*/ 221 w 221"/>
                  <a:gd name="T3" fmla="*/ 22 h 137"/>
                  <a:gd name="T4" fmla="*/ 195 w 221"/>
                  <a:gd name="T5" fmla="*/ 9 h 137"/>
                  <a:gd name="T6" fmla="*/ 168 w 221"/>
                  <a:gd name="T7" fmla="*/ 3 h 137"/>
                  <a:gd name="T8" fmla="*/ 141 w 221"/>
                  <a:gd name="T9" fmla="*/ 0 h 137"/>
                  <a:gd name="T10" fmla="*/ 114 w 221"/>
                  <a:gd name="T11" fmla="*/ 3 h 137"/>
                  <a:gd name="T12" fmla="*/ 89 w 221"/>
                  <a:gd name="T13" fmla="*/ 12 h 137"/>
                  <a:gd name="T14" fmla="*/ 63 w 221"/>
                  <a:gd name="T15" fmla="*/ 23 h 137"/>
                  <a:gd name="T16" fmla="*/ 41 w 221"/>
                  <a:gd name="T17" fmla="*/ 40 h 137"/>
                  <a:gd name="T18" fmla="*/ 31 w 221"/>
                  <a:gd name="T19" fmla="*/ 49 h 137"/>
                  <a:gd name="T20" fmla="*/ 24 w 221"/>
                  <a:gd name="T21" fmla="*/ 60 h 137"/>
                  <a:gd name="T22" fmla="*/ 11 w 221"/>
                  <a:gd name="T23" fmla="*/ 85 h 137"/>
                  <a:gd name="T24" fmla="*/ 2 w 221"/>
                  <a:gd name="T25" fmla="*/ 105 h 137"/>
                  <a:gd name="T26" fmla="*/ 0 w 221"/>
                  <a:gd name="T27" fmla="*/ 127 h 137"/>
                  <a:gd name="T28" fmla="*/ 6 w 221"/>
                  <a:gd name="T29" fmla="*/ 132 h 137"/>
                  <a:gd name="T30" fmla="*/ 12 w 221"/>
                  <a:gd name="T31" fmla="*/ 137 h 137"/>
                  <a:gd name="T32" fmla="*/ 13 w 221"/>
                  <a:gd name="T33" fmla="*/ 113 h 137"/>
                  <a:gd name="T34" fmla="*/ 22 w 221"/>
                  <a:gd name="T35" fmla="*/ 88 h 137"/>
                  <a:gd name="T36" fmla="*/ 27 w 221"/>
                  <a:gd name="T37" fmla="*/ 76 h 137"/>
                  <a:gd name="T38" fmla="*/ 34 w 221"/>
                  <a:gd name="T39" fmla="*/ 65 h 137"/>
                  <a:gd name="T40" fmla="*/ 40 w 221"/>
                  <a:gd name="T41" fmla="*/ 55 h 137"/>
                  <a:gd name="T42" fmla="*/ 49 w 221"/>
                  <a:gd name="T43" fmla="*/ 48 h 137"/>
                  <a:gd name="T44" fmla="*/ 68 w 221"/>
                  <a:gd name="T45" fmla="*/ 33 h 137"/>
                  <a:gd name="T46" fmla="*/ 92 w 221"/>
                  <a:gd name="T47" fmla="*/ 22 h 137"/>
                  <a:gd name="T48" fmla="*/ 117 w 221"/>
                  <a:gd name="T49" fmla="*/ 14 h 137"/>
                  <a:gd name="T50" fmla="*/ 141 w 221"/>
                  <a:gd name="T51" fmla="*/ 12 h 137"/>
                  <a:gd name="T52" fmla="*/ 166 w 221"/>
                  <a:gd name="T53" fmla="*/ 14 h 137"/>
                  <a:gd name="T54" fmla="*/ 192 w 221"/>
                  <a:gd name="T55" fmla="*/ 21 h 137"/>
                  <a:gd name="T56" fmla="*/ 207 w 221"/>
                  <a:gd name="T57" fmla="*/ 26 h 137"/>
                  <a:gd name="T58" fmla="*/ 221 w 221"/>
                  <a:gd name="T59" fmla="*/ 35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37"/>
                  <a:gd name="T92" fmla="*/ 221 w 221"/>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37">
                    <a:moveTo>
                      <a:pt x="221" y="35"/>
                    </a:moveTo>
                    <a:lnTo>
                      <a:pt x="221" y="22"/>
                    </a:lnTo>
                    <a:lnTo>
                      <a:pt x="195" y="9"/>
                    </a:lnTo>
                    <a:lnTo>
                      <a:pt x="168" y="3"/>
                    </a:lnTo>
                    <a:lnTo>
                      <a:pt x="141" y="0"/>
                    </a:lnTo>
                    <a:lnTo>
                      <a:pt x="114" y="3"/>
                    </a:lnTo>
                    <a:lnTo>
                      <a:pt x="89" y="12"/>
                    </a:lnTo>
                    <a:lnTo>
                      <a:pt x="63" y="23"/>
                    </a:lnTo>
                    <a:lnTo>
                      <a:pt x="41" y="40"/>
                    </a:lnTo>
                    <a:lnTo>
                      <a:pt x="31" y="49"/>
                    </a:lnTo>
                    <a:lnTo>
                      <a:pt x="24" y="60"/>
                    </a:lnTo>
                    <a:lnTo>
                      <a:pt x="11" y="85"/>
                    </a:lnTo>
                    <a:lnTo>
                      <a:pt x="2" y="105"/>
                    </a:lnTo>
                    <a:lnTo>
                      <a:pt x="0" y="127"/>
                    </a:lnTo>
                    <a:lnTo>
                      <a:pt x="6" y="132"/>
                    </a:lnTo>
                    <a:lnTo>
                      <a:pt x="12" y="137"/>
                    </a:lnTo>
                    <a:lnTo>
                      <a:pt x="13" y="113"/>
                    </a:lnTo>
                    <a:lnTo>
                      <a:pt x="22" y="88"/>
                    </a:lnTo>
                    <a:lnTo>
                      <a:pt x="27" y="76"/>
                    </a:lnTo>
                    <a:lnTo>
                      <a:pt x="34" y="65"/>
                    </a:lnTo>
                    <a:lnTo>
                      <a:pt x="40" y="55"/>
                    </a:lnTo>
                    <a:lnTo>
                      <a:pt x="49" y="48"/>
                    </a:lnTo>
                    <a:lnTo>
                      <a:pt x="68" y="33"/>
                    </a:lnTo>
                    <a:lnTo>
                      <a:pt x="92" y="22"/>
                    </a:lnTo>
                    <a:lnTo>
                      <a:pt x="117" y="14"/>
                    </a:lnTo>
                    <a:lnTo>
                      <a:pt x="141" y="12"/>
                    </a:lnTo>
                    <a:lnTo>
                      <a:pt x="166" y="14"/>
                    </a:lnTo>
                    <a:lnTo>
                      <a:pt x="192" y="21"/>
                    </a:lnTo>
                    <a:lnTo>
                      <a:pt x="207" y="26"/>
                    </a:lnTo>
                    <a:lnTo>
                      <a:pt x="221" y="35"/>
                    </a:lnTo>
                    <a:close/>
                  </a:path>
                </a:pathLst>
              </a:custGeom>
              <a:solidFill>
                <a:srgbClr val="BABA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5" name="Freeform 147"/>
              <p:cNvSpPr>
                <a:spLocks/>
              </p:cNvSpPr>
              <p:nvPr/>
            </p:nvSpPr>
            <p:spPr bwMode="auto">
              <a:xfrm>
                <a:off x="1950" y="593"/>
                <a:ext cx="42" cy="27"/>
              </a:xfrm>
              <a:custGeom>
                <a:avLst/>
                <a:gdLst>
                  <a:gd name="T0" fmla="*/ 209 w 209"/>
                  <a:gd name="T1" fmla="*/ 38 h 134"/>
                  <a:gd name="T2" fmla="*/ 209 w 209"/>
                  <a:gd name="T3" fmla="*/ 23 h 134"/>
                  <a:gd name="T4" fmla="*/ 195 w 209"/>
                  <a:gd name="T5" fmla="*/ 14 h 134"/>
                  <a:gd name="T6" fmla="*/ 180 w 209"/>
                  <a:gd name="T7" fmla="*/ 9 h 134"/>
                  <a:gd name="T8" fmla="*/ 154 w 209"/>
                  <a:gd name="T9" fmla="*/ 2 h 134"/>
                  <a:gd name="T10" fmla="*/ 129 w 209"/>
                  <a:gd name="T11" fmla="*/ 0 h 134"/>
                  <a:gd name="T12" fmla="*/ 105 w 209"/>
                  <a:gd name="T13" fmla="*/ 2 h 134"/>
                  <a:gd name="T14" fmla="*/ 80 w 209"/>
                  <a:gd name="T15" fmla="*/ 10 h 134"/>
                  <a:gd name="T16" fmla="*/ 56 w 209"/>
                  <a:gd name="T17" fmla="*/ 21 h 134"/>
                  <a:gd name="T18" fmla="*/ 37 w 209"/>
                  <a:gd name="T19" fmla="*/ 36 h 134"/>
                  <a:gd name="T20" fmla="*/ 28 w 209"/>
                  <a:gd name="T21" fmla="*/ 43 h 134"/>
                  <a:gd name="T22" fmla="*/ 22 w 209"/>
                  <a:gd name="T23" fmla="*/ 53 h 134"/>
                  <a:gd name="T24" fmla="*/ 15 w 209"/>
                  <a:gd name="T25" fmla="*/ 64 h 134"/>
                  <a:gd name="T26" fmla="*/ 10 w 209"/>
                  <a:gd name="T27" fmla="*/ 76 h 134"/>
                  <a:gd name="T28" fmla="*/ 1 w 209"/>
                  <a:gd name="T29" fmla="*/ 101 h 134"/>
                  <a:gd name="T30" fmla="*/ 0 w 209"/>
                  <a:gd name="T31" fmla="*/ 125 h 134"/>
                  <a:gd name="T32" fmla="*/ 6 w 209"/>
                  <a:gd name="T33" fmla="*/ 130 h 134"/>
                  <a:gd name="T34" fmla="*/ 13 w 209"/>
                  <a:gd name="T35" fmla="*/ 134 h 134"/>
                  <a:gd name="T36" fmla="*/ 12 w 209"/>
                  <a:gd name="T37" fmla="*/ 120 h 134"/>
                  <a:gd name="T38" fmla="*/ 13 w 209"/>
                  <a:gd name="T39" fmla="*/ 106 h 134"/>
                  <a:gd name="T40" fmla="*/ 21 w 209"/>
                  <a:gd name="T41" fmla="*/ 79 h 134"/>
                  <a:gd name="T42" fmla="*/ 32 w 209"/>
                  <a:gd name="T43" fmla="*/ 60 h 134"/>
                  <a:gd name="T44" fmla="*/ 46 w 209"/>
                  <a:gd name="T45" fmla="*/ 43 h 134"/>
                  <a:gd name="T46" fmla="*/ 54 w 209"/>
                  <a:gd name="T47" fmla="*/ 36 h 134"/>
                  <a:gd name="T48" fmla="*/ 64 w 209"/>
                  <a:gd name="T49" fmla="*/ 30 h 134"/>
                  <a:gd name="T50" fmla="*/ 86 w 209"/>
                  <a:gd name="T51" fmla="*/ 20 h 134"/>
                  <a:gd name="T52" fmla="*/ 107 w 209"/>
                  <a:gd name="T53" fmla="*/ 12 h 134"/>
                  <a:gd name="T54" fmla="*/ 129 w 209"/>
                  <a:gd name="T55" fmla="*/ 10 h 134"/>
                  <a:gd name="T56" fmla="*/ 152 w 209"/>
                  <a:gd name="T57" fmla="*/ 11 h 134"/>
                  <a:gd name="T58" fmla="*/ 174 w 209"/>
                  <a:gd name="T59" fmla="*/ 18 h 134"/>
                  <a:gd name="T60" fmla="*/ 192 w 209"/>
                  <a:gd name="T61" fmla="*/ 25 h 134"/>
                  <a:gd name="T62" fmla="*/ 209 w 209"/>
                  <a:gd name="T63" fmla="*/ 38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134"/>
                  <a:gd name="T98" fmla="*/ 209 w 209"/>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134">
                    <a:moveTo>
                      <a:pt x="209" y="38"/>
                    </a:moveTo>
                    <a:lnTo>
                      <a:pt x="209" y="23"/>
                    </a:lnTo>
                    <a:lnTo>
                      <a:pt x="195" y="14"/>
                    </a:lnTo>
                    <a:lnTo>
                      <a:pt x="180" y="9"/>
                    </a:lnTo>
                    <a:lnTo>
                      <a:pt x="154" y="2"/>
                    </a:lnTo>
                    <a:lnTo>
                      <a:pt x="129" y="0"/>
                    </a:lnTo>
                    <a:lnTo>
                      <a:pt x="105" y="2"/>
                    </a:lnTo>
                    <a:lnTo>
                      <a:pt x="80" y="10"/>
                    </a:lnTo>
                    <a:lnTo>
                      <a:pt x="56" y="21"/>
                    </a:lnTo>
                    <a:lnTo>
                      <a:pt x="37" y="36"/>
                    </a:lnTo>
                    <a:lnTo>
                      <a:pt x="28" y="43"/>
                    </a:lnTo>
                    <a:lnTo>
                      <a:pt x="22" y="53"/>
                    </a:lnTo>
                    <a:lnTo>
                      <a:pt x="15" y="64"/>
                    </a:lnTo>
                    <a:lnTo>
                      <a:pt x="10" y="76"/>
                    </a:lnTo>
                    <a:lnTo>
                      <a:pt x="1" y="101"/>
                    </a:lnTo>
                    <a:lnTo>
                      <a:pt x="0" y="125"/>
                    </a:lnTo>
                    <a:lnTo>
                      <a:pt x="6" y="130"/>
                    </a:lnTo>
                    <a:lnTo>
                      <a:pt x="13" y="134"/>
                    </a:lnTo>
                    <a:lnTo>
                      <a:pt x="12" y="120"/>
                    </a:lnTo>
                    <a:lnTo>
                      <a:pt x="13" y="106"/>
                    </a:lnTo>
                    <a:lnTo>
                      <a:pt x="21" y="79"/>
                    </a:lnTo>
                    <a:lnTo>
                      <a:pt x="32" y="60"/>
                    </a:lnTo>
                    <a:lnTo>
                      <a:pt x="46" y="43"/>
                    </a:lnTo>
                    <a:lnTo>
                      <a:pt x="54" y="36"/>
                    </a:lnTo>
                    <a:lnTo>
                      <a:pt x="64" y="30"/>
                    </a:lnTo>
                    <a:lnTo>
                      <a:pt x="86" y="20"/>
                    </a:lnTo>
                    <a:lnTo>
                      <a:pt x="107" y="12"/>
                    </a:lnTo>
                    <a:lnTo>
                      <a:pt x="129" y="10"/>
                    </a:lnTo>
                    <a:lnTo>
                      <a:pt x="152" y="11"/>
                    </a:lnTo>
                    <a:lnTo>
                      <a:pt x="174" y="18"/>
                    </a:lnTo>
                    <a:lnTo>
                      <a:pt x="192" y="25"/>
                    </a:lnTo>
                    <a:lnTo>
                      <a:pt x="209" y="38"/>
                    </a:lnTo>
                    <a:close/>
                  </a:path>
                </a:pathLst>
              </a:custGeom>
              <a:solidFill>
                <a:srgbClr val="C3C3C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6" name="Freeform 148"/>
              <p:cNvSpPr>
                <a:spLocks/>
              </p:cNvSpPr>
              <p:nvPr/>
            </p:nvSpPr>
            <p:spPr bwMode="auto">
              <a:xfrm>
                <a:off x="1955" y="597"/>
                <a:ext cx="37" cy="26"/>
              </a:xfrm>
              <a:custGeom>
                <a:avLst/>
                <a:gdLst>
                  <a:gd name="T0" fmla="*/ 182 w 184"/>
                  <a:gd name="T1" fmla="*/ 44 h 128"/>
                  <a:gd name="T2" fmla="*/ 184 w 184"/>
                  <a:gd name="T3" fmla="*/ 30 h 128"/>
                  <a:gd name="T4" fmla="*/ 175 w 184"/>
                  <a:gd name="T5" fmla="*/ 22 h 128"/>
                  <a:gd name="T6" fmla="*/ 167 w 184"/>
                  <a:gd name="T7" fmla="*/ 17 h 128"/>
                  <a:gd name="T8" fmla="*/ 157 w 184"/>
                  <a:gd name="T9" fmla="*/ 11 h 128"/>
                  <a:gd name="T10" fmla="*/ 147 w 184"/>
                  <a:gd name="T11" fmla="*/ 8 h 128"/>
                  <a:gd name="T12" fmla="*/ 126 w 184"/>
                  <a:gd name="T13" fmla="*/ 1 h 128"/>
                  <a:gd name="T14" fmla="*/ 105 w 184"/>
                  <a:gd name="T15" fmla="*/ 0 h 128"/>
                  <a:gd name="T16" fmla="*/ 85 w 184"/>
                  <a:gd name="T17" fmla="*/ 2 h 128"/>
                  <a:gd name="T18" fmla="*/ 65 w 184"/>
                  <a:gd name="T19" fmla="*/ 9 h 128"/>
                  <a:gd name="T20" fmla="*/ 54 w 184"/>
                  <a:gd name="T21" fmla="*/ 12 h 128"/>
                  <a:gd name="T22" fmla="*/ 45 w 184"/>
                  <a:gd name="T23" fmla="*/ 18 h 128"/>
                  <a:gd name="T24" fmla="*/ 29 w 184"/>
                  <a:gd name="T25" fmla="*/ 30 h 128"/>
                  <a:gd name="T26" fmla="*/ 17 w 184"/>
                  <a:gd name="T27" fmla="*/ 45 h 128"/>
                  <a:gd name="T28" fmla="*/ 11 w 184"/>
                  <a:gd name="T29" fmla="*/ 53 h 128"/>
                  <a:gd name="T30" fmla="*/ 8 w 184"/>
                  <a:gd name="T31" fmla="*/ 63 h 128"/>
                  <a:gd name="T32" fmla="*/ 2 w 184"/>
                  <a:gd name="T33" fmla="*/ 76 h 128"/>
                  <a:gd name="T34" fmla="*/ 0 w 184"/>
                  <a:gd name="T35" fmla="*/ 83 h 128"/>
                  <a:gd name="T36" fmla="*/ 0 w 184"/>
                  <a:gd name="T37" fmla="*/ 91 h 128"/>
                  <a:gd name="T38" fmla="*/ 0 w 184"/>
                  <a:gd name="T39" fmla="*/ 104 h 128"/>
                  <a:gd name="T40" fmla="*/ 3 w 184"/>
                  <a:gd name="T41" fmla="*/ 120 h 128"/>
                  <a:gd name="T42" fmla="*/ 18 w 184"/>
                  <a:gd name="T43" fmla="*/ 128 h 128"/>
                  <a:gd name="T44" fmla="*/ 12 w 184"/>
                  <a:gd name="T45" fmla="*/ 112 h 128"/>
                  <a:gd name="T46" fmla="*/ 11 w 184"/>
                  <a:gd name="T47" fmla="*/ 98 h 128"/>
                  <a:gd name="T48" fmla="*/ 13 w 184"/>
                  <a:gd name="T49" fmla="*/ 82 h 128"/>
                  <a:gd name="T50" fmla="*/ 20 w 184"/>
                  <a:gd name="T51" fmla="*/ 66 h 128"/>
                  <a:gd name="T52" fmla="*/ 28 w 184"/>
                  <a:gd name="T53" fmla="*/ 49 h 128"/>
                  <a:gd name="T54" fmla="*/ 39 w 184"/>
                  <a:gd name="T55" fmla="*/ 37 h 128"/>
                  <a:gd name="T56" fmla="*/ 53 w 184"/>
                  <a:gd name="T57" fmla="*/ 27 h 128"/>
                  <a:gd name="T58" fmla="*/ 69 w 184"/>
                  <a:gd name="T59" fmla="*/ 19 h 128"/>
                  <a:gd name="T60" fmla="*/ 87 w 184"/>
                  <a:gd name="T61" fmla="*/ 12 h 128"/>
                  <a:gd name="T62" fmla="*/ 105 w 184"/>
                  <a:gd name="T63" fmla="*/ 10 h 128"/>
                  <a:gd name="T64" fmla="*/ 123 w 184"/>
                  <a:gd name="T65" fmla="*/ 11 h 128"/>
                  <a:gd name="T66" fmla="*/ 141 w 184"/>
                  <a:gd name="T67" fmla="*/ 17 h 128"/>
                  <a:gd name="T68" fmla="*/ 153 w 184"/>
                  <a:gd name="T69" fmla="*/ 21 h 128"/>
                  <a:gd name="T70" fmla="*/ 164 w 184"/>
                  <a:gd name="T71" fmla="*/ 28 h 128"/>
                  <a:gd name="T72" fmla="*/ 173 w 184"/>
                  <a:gd name="T73" fmla="*/ 35 h 128"/>
                  <a:gd name="T74" fmla="*/ 182 w 184"/>
                  <a:gd name="T75" fmla="*/ 44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28"/>
                  <a:gd name="T116" fmla="*/ 184 w 18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28">
                    <a:moveTo>
                      <a:pt x="182" y="44"/>
                    </a:moveTo>
                    <a:lnTo>
                      <a:pt x="184" y="30"/>
                    </a:lnTo>
                    <a:lnTo>
                      <a:pt x="175" y="22"/>
                    </a:lnTo>
                    <a:lnTo>
                      <a:pt x="167" y="17"/>
                    </a:lnTo>
                    <a:lnTo>
                      <a:pt x="157" y="11"/>
                    </a:lnTo>
                    <a:lnTo>
                      <a:pt x="147" y="8"/>
                    </a:lnTo>
                    <a:lnTo>
                      <a:pt x="126" y="1"/>
                    </a:lnTo>
                    <a:lnTo>
                      <a:pt x="105" y="0"/>
                    </a:lnTo>
                    <a:lnTo>
                      <a:pt x="85" y="2"/>
                    </a:lnTo>
                    <a:lnTo>
                      <a:pt x="65" y="9"/>
                    </a:lnTo>
                    <a:lnTo>
                      <a:pt x="54" y="12"/>
                    </a:lnTo>
                    <a:lnTo>
                      <a:pt x="45" y="18"/>
                    </a:lnTo>
                    <a:lnTo>
                      <a:pt x="29" y="30"/>
                    </a:lnTo>
                    <a:lnTo>
                      <a:pt x="17" y="45"/>
                    </a:lnTo>
                    <a:lnTo>
                      <a:pt x="11" y="53"/>
                    </a:lnTo>
                    <a:lnTo>
                      <a:pt x="8" y="63"/>
                    </a:lnTo>
                    <a:lnTo>
                      <a:pt x="2" y="76"/>
                    </a:lnTo>
                    <a:lnTo>
                      <a:pt x="0" y="83"/>
                    </a:lnTo>
                    <a:lnTo>
                      <a:pt x="0" y="91"/>
                    </a:lnTo>
                    <a:lnTo>
                      <a:pt x="0" y="104"/>
                    </a:lnTo>
                    <a:lnTo>
                      <a:pt x="3" y="120"/>
                    </a:lnTo>
                    <a:lnTo>
                      <a:pt x="18" y="128"/>
                    </a:lnTo>
                    <a:lnTo>
                      <a:pt x="12" y="112"/>
                    </a:lnTo>
                    <a:lnTo>
                      <a:pt x="11" y="98"/>
                    </a:lnTo>
                    <a:lnTo>
                      <a:pt x="13" y="82"/>
                    </a:lnTo>
                    <a:lnTo>
                      <a:pt x="20" y="66"/>
                    </a:lnTo>
                    <a:lnTo>
                      <a:pt x="28" y="49"/>
                    </a:lnTo>
                    <a:lnTo>
                      <a:pt x="39" y="37"/>
                    </a:lnTo>
                    <a:lnTo>
                      <a:pt x="53" y="27"/>
                    </a:lnTo>
                    <a:lnTo>
                      <a:pt x="69" y="19"/>
                    </a:lnTo>
                    <a:lnTo>
                      <a:pt x="87" y="12"/>
                    </a:lnTo>
                    <a:lnTo>
                      <a:pt x="105" y="10"/>
                    </a:lnTo>
                    <a:lnTo>
                      <a:pt x="123" y="11"/>
                    </a:lnTo>
                    <a:lnTo>
                      <a:pt x="141" y="17"/>
                    </a:lnTo>
                    <a:lnTo>
                      <a:pt x="153" y="21"/>
                    </a:lnTo>
                    <a:lnTo>
                      <a:pt x="164" y="28"/>
                    </a:lnTo>
                    <a:lnTo>
                      <a:pt x="173" y="35"/>
                    </a:lnTo>
                    <a:lnTo>
                      <a:pt x="182" y="44"/>
                    </a:lnTo>
                    <a:close/>
                  </a:path>
                </a:pathLst>
              </a:custGeom>
              <a:solidFill>
                <a:srgbClr val="D5D5D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7" name="Freeform 149"/>
              <p:cNvSpPr>
                <a:spLocks/>
              </p:cNvSpPr>
              <p:nvPr/>
            </p:nvSpPr>
            <p:spPr bwMode="auto">
              <a:xfrm>
                <a:off x="1957" y="599"/>
                <a:ext cx="34" cy="26"/>
              </a:xfrm>
              <a:custGeom>
                <a:avLst/>
                <a:gdLst>
                  <a:gd name="T0" fmla="*/ 171 w 171"/>
                  <a:gd name="T1" fmla="*/ 36 h 130"/>
                  <a:gd name="T2" fmla="*/ 171 w 171"/>
                  <a:gd name="T3" fmla="*/ 34 h 130"/>
                  <a:gd name="T4" fmla="*/ 162 w 171"/>
                  <a:gd name="T5" fmla="*/ 25 h 130"/>
                  <a:gd name="T6" fmla="*/ 153 w 171"/>
                  <a:gd name="T7" fmla="*/ 18 h 130"/>
                  <a:gd name="T8" fmla="*/ 142 w 171"/>
                  <a:gd name="T9" fmla="*/ 11 h 130"/>
                  <a:gd name="T10" fmla="*/ 130 w 171"/>
                  <a:gd name="T11" fmla="*/ 7 h 130"/>
                  <a:gd name="T12" fmla="*/ 112 w 171"/>
                  <a:gd name="T13" fmla="*/ 1 h 130"/>
                  <a:gd name="T14" fmla="*/ 94 w 171"/>
                  <a:gd name="T15" fmla="*/ 0 h 130"/>
                  <a:gd name="T16" fmla="*/ 76 w 171"/>
                  <a:gd name="T17" fmla="*/ 2 h 130"/>
                  <a:gd name="T18" fmla="*/ 58 w 171"/>
                  <a:gd name="T19" fmla="*/ 9 h 130"/>
                  <a:gd name="T20" fmla="*/ 42 w 171"/>
                  <a:gd name="T21" fmla="*/ 17 h 130"/>
                  <a:gd name="T22" fmla="*/ 28 w 171"/>
                  <a:gd name="T23" fmla="*/ 27 h 130"/>
                  <a:gd name="T24" fmla="*/ 17 w 171"/>
                  <a:gd name="T25" fmla="*/ 39 h 130"/>
                  <a:gd name="T26" fmla="*/ 9 w 171"/>
                  <a:gd name="T27" fmla="*/ 56 h 130"/>
                  <a:gd name="T28" fmla="*/ 2 w 171"/>
                  <a:gd name="T29" fmla="*/ 72 h 130"/>
                  <a:gd name="T30" fmla="*/ 0 w 171"/>
                  <a:gd name="T31" fmla="*/ 88 h 130"/>
                  <a:gd name="T32" fmla="*/ 1 w 171"/>
                  <a:gd name="T33" fmla="*/ 102 h 130"/>
                  <a:gd name="T34" fmla="*/ 7 w 171"/>
                  <a:gd name="T35" fmla="*/ 118 h 130"/>
                  <a:gd name="T36" fmla="*/ 18 w 171"/>
                  <a:gd name="T37" fmla="*/ 122 h 130"/>
                  <a:gd name="T38" fmla="*/ 20 w 171"/>
                  <a:gd name="T39" fmla="*/ 122 h 130"/>
                  <a:gd name="T40" fmla="*/ 21 w 171"/>
                  <a:gd name="T41" fmla="*/ 122 h 130"/>
                  <a:gd name="T42" fmla="*/ 24 w 171"/>
                  <a:gd name="T43" fmla="*/ 124 h 130"/>
                  <a:gd name="T44" fmla="*/ 30 w 171"/>
                  <a:gd name="T45" fmla="*/ 126 h 130"/>
                  <a:gd name="T46" fmla="*/ 55 w 171"/>
                  <a:gd name="T47" fmla="*/ 130 h 130"/>
                  <a:gd name="T48" fmla="*/ 78 w 171"/>
                  <a:gd name="T49" fmla="*/ 128 h 130"/>
                  <a:gd name="T50" fmla="*/ 102 w 171"/>
                  <a:gd name="T51" fmla="*/ 124 h 130"/>
                  <a:gd name="T52" fmla="*/ 113 w 171"/>
                  <a:gd name="T53" fmla="*/ 117 h 130"/>
                  <a:gd name="T54" fmla="*/ 125 w 171"/>
                  <a:gd name="T55" fmla="*/ 109 h 130"/>
                  <a:gd name="T56" fmla="*/ 135 w 171"/>
                  <a:gd name="T57" fmla="*/ 100 h 130"/>
                  <a:gd name="T58" fmla="*/ 139 w 171"/>
                  <a:gd name="T59" fmla="*/ 94 h 130"/>
                  <a:gd name="T60" fmla="*/ 145 w 171"/>
                  <a:gd name="T61" fmla="*/ 90 h 130"/>
                  <a:gd name="T62" fmla="*/ 148 w 171"/>
                  <a:gd name="T63" fmla="*/ 83 h 130"/>
                  <a:gd name="T64" fmla="*/ 153 w 171"/>
                  <a:gd name="T65" fmla="*/ 77 h 130"/>
                  <a:gd name="T66" fmla="*/ 160 w 171"/>
                  <a:gd name="T67" fmla="*/ 65 h 130"/>
                  <a:gd name="T68" fmla="*/ 162 w 171"/>
                  <a:gd name="T69" fmla="*/ 57 h 130"/>
                  <a:gd name="T70" fmla="*/ 165 w 171"/>
                  <a:gd name="T71" fmla="*/ 51 h 130"/>
                  <a:gd name="T72" fmla="*/ 167 w 171"/>
                  <a:gd name="T73" fmla="*/ 43 h 130"/>
                  <a:gd name="T74" fmla="*/ 171 w 171"/>
                  <a:gd name="T75" fmla="*/ 36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130"/>
                  <a:gd name="T116" fmla="*/ 171 w 171"/>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130">
                    <a:moveTo>
                      <a:pt x="171" y="36"/>
                    </a:moveTo>
                    <a:lnTo>
                      <a:pt x="171" y="34"/>
                    </a:lnTo>
                    <a:lnTo>
                      <a:pt x="162" y="25"/>
                    </a:lnTo>
                    <a:lnTo>
                      <a:pt x="153" y="18"/>
                    </a:lnTo>
                    <a:lnTo>
                      <a:pt x="142" y="11"/>
                    </a:lnTo>
                    <a:lnTo>
                      <a:pt x="130" y="7"/>
                    </a:lnTo>
                    <a:lnTo>
                      <a:pt x="112" y="1"/>
                    </a:lnTo>
                    <a:lnTo>
                      <a:pt x="94" y="0"/>
                    </a:lnTo>
                    <a:lnTo>
                      <a:pt x="76" y="2"/>
                    </a:lnTo>
                    <a:lnTo>
                      <a:pt x="58" y="9"/>
                    </a:lnTo>
                    <a:lnTo>
                      <a:pt x="42" y="17"/>
                    </a:lnTo>
                    <a:lnTo>
                      <a:pt x="28" y="27"/>
                    </a:lnTo>
                    <a:lnTo>
                      <a:pt x="17" y="39"/>
                    </a:lnTo>
                    <a:lnTo>
                      <a:pt x="9" y="56"/>
                    </a:lnTo>
                    <a:lnTo>
                      <a:pt x="2" y="72"/>
                    </a:lnTo>
                    <a:lnTo>
                      <a:pt x="0" y="88"/>
                    </a:lnTo>
                    <a:lnTo>
                      <a:pt x="1" y="102"/>
                    </a:lnTo>
                    <a:lnTo>
                      <a:pt x="7" y="118"/>
                    </a:lnTo>
                    <a:lnTo>
                      <a:pt x="18" y="122"/>
                    </a:lnTo>
                    <a:lnTo>
                      <a:pt x="20" y="122"/>
                    </a:lnTo>
                    <a:lnTo>
                      <a:pt x="21" y="122"/>
                    </a:lnTo>
                    <a:lnTo>
                      <a:pt x="24" y="124"/>
                    </a:lnTo>
                    <a:lnTo>
                      <a:pt x="30" y="126"/>
                    </a:lnTo>
                    <a:lnTo>
                      <a:pt x="55" y="130"/>
                    </a:lnTo>
                    <a:lnTo>
                      <a:pt x="78" y="128"/>
                    </a:lnTo>
                    <a:lnTo>
                      <a:pt x="102" y="124"/>
                    </a:lnTo>
                    <a:lnTo>
                      <a:pt x="113" y="117"/>
                    </a:lnTo>
                    <a:lnTo>
                      <a:pt x="125" y="109"/>
                    </a:lnTo>
                    <a:lnTo>
                      <a:pt x="135" y="100"/>
                    </a:lnTo>
                    <a:lnTo>
                      <a:pt x="139" y="94"/>
                    </a:lnTo>
                    <a:lnTo>
                      <a:pt x="145" y="90"/>
                    </a:lnTo>
                    <a:lnTo>
                      <a:pt x="148" y="83"/>
                    </a:lnTo>
                    <a:lnTo>
                      <a:pt x="153" y="77"/>
                    </a:lnTo>
                    <a:lnTo>
                      <a:pt x="160" y="65"/>
                    </a:lnTo>
                    <a:lnTo>
                      <a:pt x="162" y="57"/>
                    </a:lnTo>
                    <a:lnTo>
                      <a:pt x="165" y="51"/>
                    </a:lnTo>
                    <a:lnTo>
                      <a:pt x="167" y="43"/>
                    </a:lnTo>
                    <a:lnTo>
                      <a:pt x="171" y="36"/>
                    </a:lnTo>
                    <a:close/>
                  </a:path>
                </a:pathLst>
              </a:custGeom>
              <a:solidFill>
                <a:srgbClr val="DCDC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8" name="Freeform 150"/>
              <p:cNvSpPr>
                <a:spLocks/>
              </p:cNvSpPr>
              <p:nvPr/>
            </p:nvSpPr>
            <p:spPr bwMode="auto">
              <a:xfrm>
                <a:off x="1953" y="595"/>
                <a:ext cx="39" cy="26"/>
              </a:xfrm>
              <a:custGeom>
                <a:avLst/>
                <a:gdLst>
                  <a:gd name="T0" fmla="*/ 159 w 197"/>
                  <a:gd name="T1" fmla="*/ 19 h 131"/>
                  <a:gd name="T2" fmla="*/ 169 w 197"/>
                  <a:gd name="T3" fmla="*/ 22 h 131"/>
                  <a:gd name="T4" fmla="*/ 179 w 197"/>
                  <a:gd name="T5" fmla="*/ 28 h 131"/>
                  <a:gd name="T6" fmla="*/ 187 w 197"/>
                  <a:gd name="T7" fmla="*/ 33 h 131"/>
                  <a:gd name="T8" fmla="*/ 196 w 197"/>
                  <a:gd name="T9" fmla="*/ 41 h 131"/>
                  <a:gd name="T10" fmla="*/ 196 w 197"/>
                  <a:gd name="T11" fmla="*/ 33 h 131"/>
                  <a:gd name="T12" fmla="*/ 197 w 197"/>
                  <a:gd name="T13" fmla="*/ 28 h 131"/>
                  <a:gd name="T14" fmla="*/ 180 w 197"/>
                  <a:gd name="T15" fmla="*/ 15 h 131"/>
                  <a:gd name="T16" fmla="*/ 162 w 197"/>
                  <a:gd name="T17" fmla="*/ 8 h 131"/>
                  <a:gd name="T18" fmla="*/ 140 w 197"/>
                  <a:gd name="T19" fmla="*/ 1 h 131"/>
                  <a:gd name="T20" fmla="*/ 117 w 197"/>
                  <a:gd name="T21" fmla="*/ 0 h 131"/>
                  <a:gd name="T22" fmla="*/ 95 w 197"/>
                  <a:gd name="T23" fmla="*/ 2 h 131"/>
                  <a:gd name="T24" fmla="*/ 74 w 197"/>
                  <a:gd name="T25" fmla="*/ 10 h 131"/>
                  <a:gd name="T26" fmla="*/ 52 w 197"/>
                  <a:gd name="T27" fmla="*/ 20 h 131"/>
                  <a:gd name="T28" fmla="*/ 42 w 197"/>
                  <a:gd name="T29" fmla="*/ 26 h 131"/>
                  <a:gd name="T30" fmla="*/ 34 w 197"/>
                  <a:gd name="T31" fmla="*/ 33 h 131"/>
                  <a:gd name="T32" fmla="*/ 20 w 197"/>
                  <a:gd name="T33" fmla="*/ 50 h 131"/>
                  <a:gd name="T34" fmla="*/ 9 w 197"/>
                  <a:gd name="T35" fmla="*/ 69 h 131"/>
                  <a:gd name="T36" fmla="*/ 1 w 197"/>
                  <a:gd name="T37" fmla="*/ 96 h 131"/>
                  <a:gd name="T38" fmla="*/ 0 w 197"/>
                  <a:gd name="T39" fmla="*/ 110 h 131"/>
                  <a:gd name="T40" fmla="*/ 1 w 197"/>
                  <a:gd name="T41" fmla="*/ 124 h 131"/>
                  <a:gd name="T42" fmla="*/ 10 w 197"/>
                  <a:gd name="T43" fmla="*/ 129 h 131"/>
                  <a:gd name="T44" fmla="*/ 15 w 197"/>
                  <a:gd name="T45" fmla="*/ 131 h 131"/>
                  <a:gd name="T46" fmla="*/ 12 w 197"/>
                  <a:gd name="T47" fmla="*/ 115 h 131"/>
                  <a:gd name="T48" fmla="*/ 12 w 197"/>
                  <a:gd name="T49" fmla="*/ 102 h 131"/>
                  <a:gd name="T50" fmla="*/ 12 w 197"/>
                  <a:gd name="T51" fmla="*/ 94 h 131"/>
                  <a:gd name="T52" fmla="*/ 14 w 197"/>
                  <a:gd name="T53" fmla="*/ 87 h 131"/>
                  <a:gd name="T54" fmla="*/ 20 w 197"/>
                  <a:gd name="T55" fmla="*/ 74 h 131"/>
                  <a:gd name="T56" fmla="*/ 23 w 197"/>
                  <a:gd name="T57" fmla="*/ 64 h 131"/>
                  <a:gd name="T58" fmla="*/ 29 w 197"/>
                  <a:gd name="T59" fmla="*/ 56 h 131"/>
                  <a:gd name="T60" fmla="*/ 41 w 197"/>
                  <a:gd name="T61" fmla="*/ 41 h 131"/>
                  <a:gd name="T62" fmla="*/ 57 w 197"/>
                  <a:gd name="T63" fmla="*/ 29 h 131"/>
                  <a:gd name="T64" fmla="*/ 66 w 197"/>
                  <a:gd name="T65" fmla="*/ 23 h 131"/>
                  <a:gd name="T66" fmla="*/ 77 w 197"/>
                  <a:gd name="T67" fmla="*/ 20 h 131"/>
                  <a:gd name="T68" fmla="*/ 97 w 197"/>
                  <a:gd name="T69" fmla="*/ 13 h 131"/>
                  <a:gd name="T70" fmla="*/ 117 w 197"/>
                  <a:gd name="T71" fmla="*/ 11 h 131"/>
                  <a:gd name="T72" fmla="*/ 138 w 197"/>
                  <a:gd name="T73" fmla="*/ 12 h 131"/>
                  <a:gd name="T74" fmla="*/ 159 w 197"/>
                  <a:gd name="T75" fmla="*/ 19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31"/>
                  <a:gd name="T116" fmla="*/ 197 w 197"/>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31">
                    <a:moveTo>
                      <a:pt x="159" y="19"/>
                    </a:moveTo>
                    <a:lnTo>
                      <a:pt x="169" y="22"/>
                    </a:lnTo>
                    <a:lnTo>
                      <a:pt x="179" y="28"/>
                    </a:lnTo>
                    <a:lnTo>
                      <a:pt x="187" y="33"/>
                    </a:lnTo>
                    <a:lnTo>
                      <a:pt x="196" y="41"/>
                    </a:lnTo>
                    <a:lnTo>
                      <a:pt x="196" y="33"/>
                    </a:lnTo>
                    <a:lnTo>
                      <a:pt x="197" y="28"/>
                    </a:lnTo>
                    <a:lnTo>
                      <a:pt x="180" y="15"/>
                    </a:lnTo>
                    <a:lnTo>
                      <a:pt x="162" y="8"/>
                    </a:lnTo>
                    <a:lnTo>
                      <a:pt x="140" y="1"/>
                    </a:lnTo>
                    <a:lnTo>
                      <a:pt x="117" y="0"/>
                    </a:lnTo>
                    <a:lnTo>
                      <a:pt x="95" y="2"/>
                    </a:lnTo>
                    <a:lnTo>
                      <a:pt x="74" y="10"/>
                    </a:lnTo>
                    <a:lnTo>
                      <a:pt x="52" y="20"/>
                    </a:lnTo>
                    <a:lnTo>
                      <a:pt x="42" y="26"/>
                    </a:lnTo>
                    <a:lnTo>
                      <a:pt x="34" y="33"/>
                    </a:lnTo>
                    <a:lnTo>
                      <a:pt x="20" y="50"/>
                    </a:lnTo>
                    <a:lnTo>
                      <a:pt x="9" y="69"/>
                    </a:lnTo>
                    <a:lnTo>
                      <a:pt x="1" y="96"/>
                    </a:lnTo>
                    <a:lnTo>
                      <a:pt x="0" y="110"/>
                    </a:lnTo>
                    <a:lnTo>
                      <a:pt x="1" y="124"/>
                    </a:lnTo>
                    <a:lnTo>
                      <a:pt x="10" y="129"/>
                    </a:lnTo>
                    <a:lnTo>
                      <a:pt x="15" y="131"/>
                    </a:lnTo>
                    <a:lnTo>
                      <a:pt x="12" y="115"/>
                    </a:lnTo>
                    <a:lnTo>
                      <a:pt x="12" y="102"/>
                    </a:lnTo>
                    <a:lnTo>
                      <a:pt x="12" y="94"/>
                    </a:lnTo>
                    <a:lnTo>
                      <a:pt x="14" y="87"/>
                    </a:lnTo>
                    <a:lnTo>
                      <a:pt x="20" y="74"/>
                    </a:lnTo>
                    <a:lnTo>
                      <a:pt x="23" y="64"/>
                    </a:lnTo>
                    <a:lnTo>
                      <a:pt x="29" y="56"/>
                    </a:lnTo>
                    <a:lnTo>
                      <a:pt x="41" y="41"/>
                    </a:lnTo>
                    <a:lnTo>
                      <a:pt x="57" y="29"/>
                    </a:lnTo>
                    <a:lnTo>
                      <a:pt x="66" y="23"/>
                    </a:lnTo>
                    <a:lnTo>
                      <a:pt x="77" y="20"/>
                    </a:lnTo>
                    <a:lnTo>
                      <a:pt x="97" y="13"/>
                    </a:lnTo>
                    <a:lnTo>
                      <a:pt x="117" y="11"/>
                    </a:lnTo>
                    <a:lnTo>
                      <a:pt x="138" y="12"/>
                    </a:lnTo>
                    <a:lnTo>
                      <a:pt x="159" y="19"/>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89" name="Freeform 151"/>
              <p:cNvSpPr>
                <a:spLocks/>
              </p:cNvSpPr>
              <p:nvPr/>
            </p:nvSpPr>
            <p:spPr bwMode="auto">
              <a:xfrm>
                <a:off x="1928" y="559"/>
                <a:ext cx="44" cy="20"/>
              </a:xfrm>
              <a:custGeom>
                <a:avLst/>
                <a:gdLst>
                  <a:gd name="T0" fmla="*/ 117 w 216"/>
                  <a:gd name="T1" fmla="*/ 24 h 102"/>
                  <a:gd name="T2" fmla="*/ 167 w 216"/>
                  <a:gd name="T3" fmla="*/ 7 h 102"/>
                  <a:gd name="T4" fmla="*/ 191 w 216"/>
                  <a:gd name="T5" fmla="*/ 1 h 102"/>
                  <a:gd name="T6" fmla="*/ 216 w 216"/>
                  <a:gd name="T7" fmla="*/ 0 h 102"/>
                  <a:gd name="T8" fmla="*/ 187 w 216"/>
                  <a:gd name="T9" fmla="*/ 1 h 102"/>
                  <a:gd name="T10" fmla="*/ 160 w 216"/>
                  <a:gd name="T11" fmla="*/ 5 h 102"/>
                  <a:gd name="T12" fmla="*/ 133 w 216"/>
                  <a:gd name="T13" fmla="*/ 11 h 102"/>
                  <a:gd name="T14" fmla="*/ 107 w 216"/>
                  <a:gd name="T15" fmla="*/ 21 h 102"/>
                  <a:gd name="T16" fmla="*/ 77 w 216"/>
                  <a:gd name="T17" fmla="*/ 35 h 102"/>
                  <a:gd name="T18" fmla="*/ 49 w 216"/>
                  <a:gd name="T19" fmla="*/ 54 h 102"/>
                  <a:gd name="T20" fmla="*/ 23 w 216"/>
                  <a:gd name="T21" fmla="*/ 75 h 102"/>
                  <a:gd name="T22" fmla="*/ 0 w 216"/>
                  <a:gd name="T23" fmla="*/ 102 h 102"/>
                  <a:gd name="T24" fmla="*/ 24 w 216"/>
                  <a:gd name="T25" fmla="*/ 78 h 102"/>
                  <a:gd name="T26" fmla="*/ 52 w 216"/>
                  <a:gd name="T27" fmla="*/ 56 h 102"/>
                  <a:gd name="T28" fmla="*/ 82 w 216"/>
                  <a:gd name="T29" fmla="*/ 38 h 102"/>
                  <a:gd name="T30" fmla="*/ 117 w 216"/>
                  <a:gd name="T31" fmla="*/ 24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102"/>
                  <a:gd name="T50" fmla="*/ 216 w 216"/>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102">
                    <a:moveTo>
                      <a:pt x="117" y="24"/>
                    </a:moveTo>
                    <a:lnTo>
                      <a:pt x="167" y="7"/>
                    </a:lnTo>
                    <a:lnTo>
                      <a:pt x="191" y="1"/>
                    </a:lnTo>
                    <a:lnTo>
                      <a:pt x="216" y="0"/>
                    </a:lnTo>
                    <a:lnTo>
                      <a:pt x="187" y="1"/>
                    </a:lnTo>
                    <a:lnTo>
                      <a:pt x="160" y="5"/>
                    </a:lnTo>
                    <a:lnTo>
                      <a:pt x="133" y="11"/>
                    </a:lnTo>
                    <a:lnTo>
                      <a:pt x="107" y="21"/>
                    </a:lnTo>
                    <a:lnTo>
                      <a:pt x="77" y="35"/>
                    </a:lnTo>
                    <a:lnTo>
                      <a:pt x="49" y="54"/>
                    </a:lnTo>
                    <a:lnTo>
                      <a:pt x="23" y="75"/>
                    </a:lnTo>
                    <a:lnTo>
                      <a:pt x="0" y="102"/>
                    </a:lnTo>
                    <a:lnTo>
                      <a:pt x="24" y="78"/>
                    </a:lnTo>
                    <a:lnTo>
                      <a:pt x="52" y="56"/>
                    </a:lnTo>
                    <a:lnTo>
                      <a:pt x="82" y="38"/>
                    </a:lnTo>
                    <a:lnTo>
                      <a:pt x="117" y="24"/>
                    </a:lnTo>
                    <a:close/>
                  </a:path>
                </a:pathLst>
              </a:custGeom>
              <a:solidFill>
                <a:srgbClr val="2B2B2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0" name="Freeform 152"/>
              <p:cNvSpPr>
                <a:spLocks/>
              </p:cNvSpPr>
              <p:nvPr/>
            </p:nvSpPr>
            <p:spPr bwMode="auto">
              <a:xfrm>
                <a:off x="1917" y="581"/>
                <a:ext cx="106" cy="55"/>
              </a:xfrm>
              <a:custGeom>
                <a:avLst/>
                <a:gdLst>
                  <a:gd name="T0" fmla="*/ 514 w 528"/>
                  <a:gd name="T1" fmla="*/ 0 h 276"/>
                  <a:gd name="T2" fmla="*/ 494 w 528"/>
                  <a:gd name="T3" fmla="*/ 53 h 276"/>
                  <a:gd name="T4" fmla="*/ 484 w 528"/>
                  <a:gd name="T5" fmla="*/ 73 h 276"/>
                  <a:gd name="T6" fmla="*/ 476 w 528"/>
                  <a:gd name="T7" fmla="*/ 85 h 276"/>
                  <a:gd name="T8" fmla="*/ 461 w 528"/>
                  <a:gd name="T9" fmla="*/ 110 h 276"/>
                  <a:gd name="T10" fmla="*/ 453 w 528"/>
                  <a:gd name="T11" fmla="*/ 122 h 276"/>
                  <a:gd name="T12" fmla="*/ 411 w 528"/>
                  <a:gd name="T13" fmla="*/ 165 h 276"/>
                  <a:gd name="T14" fmla="*/ 388 w 528"/>
                  <a:gd name="T15" fmla="*/ 184 h 276"/>
                  <a:gd name="T16" fmla="*/ 357 w 528"/>
                  <a:gd name="T17" fmla="*/ 203 h 276"/>
                  <a:gd name="T18" fmla="*/ 347 w 528"/>
                  <a:gd name="T19" fmla="*/ 210 h 276"/>
                  <a:gd name="T20" fmla="*/ 303 w 528"/>
                  <a:gd name="T21" fmla="*/ 231 h 276"/>
                  <a:gd name="T22" fmla="*/ 245 w 528"/>
                  <a:gd name="T23" fmla="*/ 250 h 276"/>
                  <a:gd name="T24" fmla="*/ 187 w 528"/>
                  <a:gd name="T25" fmla="*/ 259 h 276"/>
                  <a:gd name="T26" fmla="*/ 128 w 528"/>
                  <a:gd name="T27" fmla="*/ 257 h 276"/>
                  <a:gd name="T28" fmla="*/ 71 w 528"/>
                  <a:gd name="T29" fmla="*/ 246 h 276"/>
                  <a:gd name="T30" fmla="*/ 22 w 528"/>
                  <a:gd name="T31" fmla="*/ 223 h 276"/>
                  <a:gd name="T32" fmla="*/ 0 w 528"/>
                  <a:gd name="T33" fmla="*/ 222 h 276"/>
                  <a:gd name="T34" fmla="*/ 23 w 528"/>
                  <a:gd name="T35" fmla="*/ 245 h 276"/>
                  <a:gd name="T36" fmla="*/ 67 w 528"/>
                  <a:gd name="T37" fmla="*/ 262 h 276"/>
                  <a:gd name="T38" fmla="*/ 106 w 528"/>
                  <a:gd name="T39" fmla="*/ 271 h 276"/>
                  <a:gd name="T40" fmla="*/ 153 w 528"/>
                  <a:gd name="T41" fmla="*/ 276 h 276"/>
                  <a:gd name="T42" fmla="*/ 216 w 528"/>
                  <a:gd name="T43" fmla="*/ 273 h 276"/>
                  <a:gd name="T44" fmla="*/ 224 w 528"/>
                  <a:gd name="T45" fmla="*/ 270 h 276"/>
                  <a:gd name="T46" fmla="*/ 230 w 528"/>
                  <a:gd name="T47" fmla="*/ 270 h 276"/>
                  <a:gd name="T48" fmla="*/ 278 w 528"/>
                  <a:gd name="T49" fmla="*/ 258 h 276"/>
                  <a:gd name="T50" fmla="*/ 340 w 528"/>
                  <a:gd name="T51" fmla="*/ 232 h 276"/>
                  <a:gd name="T52" fmla="*/ 361 w 528"/>
                  <a:gd name="T53" fmla="*/ 219 h 276"/>
                  <a:gd name="T54" fmla="*/ 368 w 528"/>
                  <a:gd name="T55" fmla="*/ 216 h 276"/>
                  <a:gd name="T56" fmla="*/ 397 w 528"/>
                  <a:gd name="T57" fmla="*/ 197 h 276"/>
                  <a:gd name="T58" fmla="*/ 434 w 528"/>
                  <a:gd name="T59" fmla="*/ 165 h 276"/>
                  <a:gd name="T60" fmla="*/ 439 w 528"/>
                  <a:gd name="T61" fmla="*/ 160 h 276"/>
                  <a:gd name="T62" fmla="*/ 455 w 528"/>
                  <a:gd name="T63" fmla="*/ 143 h 276"/>
                  <a:gd name="T64" fmla="*/ 474 w 528"/>
                  <a:gd name="T65" fmla="*/ 118 h 276"/>
                  <a:gd name="T66" fmla="*/ 481 w 528"/>
                  <a:gd name="T67" fmla="*/ 108 h 276"/>
                  <a:gd name="T68" fmla="*/ 501 w 528"/>
                  <a:gd name="T69" fmla="*/ 79 h 276"/>
                  <a:gd name="T70" fmla="*/ 516 w 528"/>
                  <a:gd name="T71" fmla="*/ 51 h 276"/>
                  <a:gd name="T72" fmla="*/ 528 w 528"/>
                  <a:gd name="T73" fmla="*/ 18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8"/>
                  <a:gd name="T112" fmla="*/ 0 h 276"/>
                  <a:gd name="T113" fmla="*/ 528 w 528"/>
                  <a:gd name="T114" fmla="*/ 276 h 2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8" h="276">
                    <a:moveTo>
                      <a:pt x="528" y="18"/>
                    </a:moveTo>
                    <a:lnTo>
                      <a:pt x="514" y="0"/>
                    </a:lnTo>
                    <a:lnTo>
                      <a:pt x="499" y="47"/>
                    </a:lnTo>
                    <a:lnTo>
                      <a:pt x="494" y="53"/>
                    </a:lnTo>
                    <a:lnTo>
                      <a:pt x="491" y="60"/>
                    </a:lnTo>
                    <a:lnTo>
                      <a:pt x="484" y="73"/>
                    </a:lnTo>
                    <a:lnTo>
                      <a:pt x="480" y="79"/>
                    </a:lnTo>
                    <a:lnTo>
                      <a:pt x="476" y="85"/>
                    </a:lnTo>
                    <a:lnTo>
                      <a:pt x="470" y="99"/>
                    </a:lnTo>
                    <a:lnTo>
                      <a:pt x="461" y="110"/>
                    </a:lnTo>
                    <a:lnTo>
                      <a:pt x="456" y="116"/>
                    </a:lnTo>
                    <a:lnTo>
                      <a:pt x="453" y="122"/>
                    </a:lnTo>
                    <a:lnTo>
                      <a:pt x="434" y="145"/>
                    </a:lnTo>
                    <a:lnTo>
                      <a:pt x="411" y="165"/>
                    </a:lnTo>
                    <a:lnTo>
                      <a:pt x="399" y="174"/>
                    </a:lnTo>
                    <a:lnTo>
                      <a:pt x="388" y="184"/>
                    </a:lnTo>
                    <a:lnTo>
                      <a:pt x="362" y="202"/>
                    </a:lnTo>
                    <a:lnTo>
                      <a:pt x="357" y="203"/>
                    </a:lnTo>
                    <a:lnTo>
                      <a:pt x="354" y="206"/>
                    </a:lnTo>
                    <a:lnTo>
                      <a:pt x="347" y="210"/>
                    </a:lnTo>
                    <a:lnTo>
                      <a:pt x="334" y="219"/>
                    </a:lnTo>
                    <a:lnTo>
                      <a:pt x="303" y="231"/>
                    </a:lnTo>
                    <a:lnTo>
                      <a:pt x="274" y="243"/>
                    </a:lnTo>
                    <a:lnTo>
                      <a:pt x="245" y="250"/>
                    </a:lnTo>
                    <a:lnTo>
                      <a:pt x="216" y="257"/>
                    </a:lnTo>
                    <a:lnTo>
                      <a:pt x="187" y="259"/>
                    </a:lnTo>
                    <a:lnTo>
                      <a:pt x="157" y="261"/>
                    </a:lnTo>
                    <a:lnTo>
                      <a:pt x="128" y="257"/>
                    </a:lnTo>
                    <a:lnTo>
                      <a:pt x="99" y="254"/>
                    </a:lnTo>
                    <a:lnTo>
                      <a:pt x="71" y="246"/>
                    </a:lnTo>
                    <a:lnTo>
                      <a:pt x="45" y="236"/>
                    </a:lnTo>
                    <a:lnTo>
                      <a:pt x="22" y="223"/>
                    </a:lnTo>
                    <a:lnTo>
                      <a:pt x="0" y="211"/>
                    </a:lnTo>
                    <a:lnTo>
                      <a:pt x="0" y="222"/>
                    </a:lnTo>
                    <a:lnTo>
                      <a:pt x="4" y="235"/>
                    </a:lnTo>
                    <a:lnTo>
                      <a:pt x="23" y="245"/>
                    </a:lnTo>
                    <a:lnTo>
                      <a:pt x="44" y="254"/>
                    </a:lnTo>
                    <a:lnTo>
                      <a:pt x="67" y="262"/>
                    </a:lnTo>
                    <a:lnTo>
                      <a:pt x="91" y="268"/>
                    </a:lnTo>
                    <a:lnTo>
                      <a:pt x="106" y="271"/>
                    </a:lnTo>
                    <a:lnTo>
                      <a:pt x="122" y="273"/>
                    </a:lnTo>
                    <a:lnTo>
                      <a:pt x="153" y="276"/>
                    </a:lnTo>
                    <a:lnTo>
                      <a:pt x="184" y="275"/>
                    </a:lnTo>
                    <a:lnTo>
                      <a:pt x="216" y="273"/>
                    </a:lnTo>
                    <a:lnTo>
                      <a:pt x="223" y="271"/>
                    </a:lnTo>
                    <a:lnTo>
                      <a:pt x="224" y="270"/>
                    </a:lnTo>
                    <a:lnTo>
                      <a:pt x="226" y="270"/>
                    </a:lnTo>
                    <a:lnTo>
                      <a:pt x="230" y="270"/>
                    </a:lnTo>
                    <a:lnTo>
                      <a:pt x="246" y="266"/>
                    </a:lnTo>
                    <a:lnTo>
                      <a:pt x="278" y="258"/>
                    </a:lnTo>
                    <a:lnTo>
                      <a:pt x="309" y="246"/>
                    </a:lnTo>
                    <a:lnTo>
                      <a:pt x="340" y="232"/>
                    </a:lnTo>
                    <a:lnTo>
                      <a:pt x="354" y="223"/>
                    </a:lnTo>
                    <a:lnTo>
                      <a:pt x="361" y="219"/>
                    </a:lnTo>
                    <a:lnTo>
                      <a:pt x="364" y="217"/>
                    </a:lnTo>
                    <a:lnTo>
                      <a:pt x="368" y="216"/>
                    </a:lnTo>
                    <a:lnTo>
                      <a:pt x="382" y="206"/>
                    </a:lnTo>
                    <a:lnTo>
                      <a:pt x="397" y="197"/>
                    </a:lnTo>
                    <a:lnTo>
                      <a:pt x="422" y="176"/>
                    </a:lnTo>
                    <a:lnTo>
                      <a:pt x="434" y="165"/>
                    </a:lnTo>
                    <a:lnTo>
                      <a:pt x="436" y="162"/>
                    </a:lnTo>
                    <a:lnTo>
                      <a:pt x="439" y="160"/>
                    </a:lnTo>
                    <a:lnTo>
                      <a:pt x="446" y="155"/>
                    </a:lnTo>
                    <a:lnTo>
                      <a:pt x="455" y="143"/>
                    </a:lnTo>
                    <a:lnTo>
                      <a:pt x="465" y="131"/>
                    </a:lnTo>
                    <a:lnTo>
                      <a:pt x="474" y="118"/>
                    </a:lnTo>
                    <a:lnTo>
                      <a:pt x="478" y="111"/>
                    </a:lnTo>
                    <a:lnTo>
                      <a:pt x="481" y="108"/>
                    </a:lnTo>
                    <a:lnTo>
                      <a:pt x="484" y="106"/>
                    </a:lnTo>
                    <a:lnTo>
                      <a:pt x="501" y="79"/>
                    </a:lnTo>
                    <a:lnTo>
                      <a:pt x="508" y="64"/>
                    </a:lnTo>
                    <a:lnTo>
                      <a:pt x="516" y="51"/>
                    </a:lnTo>
                    <a:lnTo>
                      <a:pt x="522" y="34"/>
                    </a:lnTo>
                    <a:lnTo>
                      <a:pt x="528" y="18"/>
                    </a:lnTo>
                    <a:close/>
                  </a:path>
                </a:pathLst>
              </a:custGeom>
              <a:solidFill>
                <a:srgbClr val="63636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1" name="Freeform 153"/>
              <p:cNvSpPr>
                <a:spLocks/>
              </p:cNvSpPr>
              <p:nvPr/>
            </p:nvSpPr>
            <p:spPr bwMode="auto">
              <a:xfrm>
                <a:off x="1917" y="578"/>
                <a:ext cx="103" cy="55"/>
              </a:xfrm>
              <a:custGeom>
                <a:avLst/>
                <a:gdLst>
                  <a:gd name="T0" fmla="*/ 515 w 515"/>
                  <a:gd name="T1" fmla="*/ 14 h 275"/>
                  <a:gd name="T2" fmla="*/ 502 w 515"/>
                  <a:gd name="T3" fmla="*/ 0 h 275"/>
                  <a:gd name="T4" fmla="*/ 493 w 515"/>
                  <a:gd name="T5" fmla="*/ 29 h 275"/>
                  <a:gd name="T6" fmla="*/ 483 w 515"/>
                  <a:gd name="T7" fmla="*/ 58 h 275"/>
                  <a:gd name="T8" fmla="*/ 469 w 515"/>
                  <a:gd name="T9" fmla="*/ 83 h 275"/>
                  <a:gd name="T10" fmla="*/ 462 w 515"/>
                  <a:gd name="T11" fmla="*/ 94 h 275"/>
                  <a:gd name="T12" fmla="*/ 455 w 515"/>
                  <a:gd name="T13" fmla="*/ 106 h 275"/>
                  <a:gd name="T14" fmla="*/ 438 w 515"/>
                  <a:gd name="T15" fmla="*/ 129 h 275"/>
                  <a:gd name="T16" fmla="*/ 420 w 515"/>
                  <a:gd name="T17" fmla="*/ 150 h 275"/>
                  <a:gd name="T18" fmla="*/ 409 w 515"/>
                  <a:gd name="T19" fmla="*/ 159 h 275"/>
                  <a:gd name="T20" fmla="*/ 403 w 515"/>
                  <a:gd name="T21" fmla="*/ 163 h 275"/>
                  <a:gd name="T22" fmla="*/ 399 w 515"/>
                  <a:gd name="T23" fmla="*/ 169 h 275"/>
                  <a:gd name="T24" fmla="*/ 377 w 515"/>
                  <a:gd name="T25" fmla="*/ 187 h 275"/>
                  <a:gd name="T26" fmla="*/ 353 w 515"/>
                  <a:gd name="T27" fmla="*/ 204 h 275"/>
                  <a:gd name="T28" fmla="*/ 327 w 515"/>
                  <a:gd name="T29" fmla="*/ 220 h 275"/>
                  <a:gd name="T30" fmla="*/ 298 w 515"/>
                  <a:gd name="T31" fmla="*/ 232 h 275"/>
                  <a:gd name="T32" fmla="*/ 271 w 515"/>
                  <a:gd name="T33" fmla="*/ 242 h 275"/>
                  <a:gd name="T34" fmla="*/ 266 w 515"/>
                  <a:gd name="T35" fmla="*/ 242 h 275"/>
                  <a:gd name="T36" fmla="*/ 264 w 515"/>
                  <a:gd name="T37" fmla="*/ 242 h 275"/>
                  <a:gd name="T38" fmla="*/ 263 w 515"/>
                  <a:gd name="T39" fmla="*/ 243 h 275"/>
                  <a:gd name="T40" fmla="*/ 256 w 515"/>
                  <a:gd name="T41" fmla="*/ 245 h 275"/>
                  <a:gd name="T42" fmla="*/ 243 w 515"/>
                  <a:gd name="T43" fmla="*/ 250 h 275"/>
                  <a:gd name="T44" fmla="*/ 216 w 515"/>
                  <a:gd name="T45" fmla="*/ 255 h 275"/>
                  <a:gd name="T46" fmla="*/ 187 w 515"/>
                  <a:gd name="T47" fmla="*/ 258 h 275"/>
                  <a:gd name="T48" fmla="*/ 160 w 515"/>
                  <a:gd name="T49" fmla="*/ 259 h 275"/>
                  <a:gd name="T50" fmla="*/ 133 w 515"/>
                  <a:gd name="T51" fmla="*/ 255 h 275"/>
                  <a:gd name="T52" fmla="*/ 106 w 515"/>
                  <a:gd name="T53" fmla="*/ 252 h 275"/>
                  <a:gd name="T54" fmla="*/ 75 w 515"/>
                  <a:gd name="T55" fmla="*/ 242 h 275"/>
                  <a:gd name="T56" fmla="*/ 47 w 515"/>
                  <a:gd name="T57" fmla="*/ 232 h 275"/>
                  <a:gd name="T58" fmla="*/ 22 w 515"/>
                  <a:gd name="T59" fmla="*/ 217 h 275"/>
                  <a:gd name="T60" fmla="*/ 0 w 515"/>
                  <a:gd name="T61" fmla="*/ 203 h 275"/>
                  <a:gd name="T62" fmla="*/ 1 w 515"/>
                  <a:gd name="T63" fmla="*/ 225 h 275"/>
                  <a:gd name="T64" fmla="*/ 23 w 515"/>
                  <a:gd name="T65" fmla="*/ 237 h 275"/>
                  <a:gd name="T66" fmla="*/ 46 w 515"/>
                  <a:gd name="T67" fmla="*/ 250 h 275"/>
                  <a:gd name="T68" fmla="*/ 72 w 515"/>
                  <a:gd name="T69" fmla="*/ 260 h 275"/>
                  <a:gd name="T70" fmla="*/ 100 w 515"/>
                  <a:gd name="T71" fmla="*/ 268 h 275"/>
                  <a:gd name="T72" fmla="*/ 129 w 515"/>
                  <a:gd name="T73" fmla="*/ 271 h 275"/>
                  <a:gd name="T74" fmla="*/ 158 w 515"/>
                  <a:gd name="T75" fmla="*/ 275 h 275"/>
                  <a:gd name="T76" fmla="*/ 188 w 515"/>
                  <a:gd name="T77" fmla="*/ 273 h 275"/>
                  <a:gd name="T78" fmla="*/ 217 w 515"/>
                  <a:gd name="T79" fmla="*/ 271 h 275"/>
                  <a:gd name="T80" fmla="*/ 246 w 515"/>
                  <a:gd name="T81" fmla="*/ 264 h 275"/>
                  <a:gd name="T82" fmla="*/ 275 w 515"/>
                  <a:gd name="T83" fmla="*/ 257 h 275"/>
                  <a:gd name="T84" fmla="*/ 304 w 515"/>
                  <a:gd name="T85" fmla="*/ 245 h 275"/>
                  <a:gd name="T86" fmla="*/ 335 w 515"/>
                  <a:gd name="T87" fmla="*/ 233 h 275"/>
                  <a:gd name="T88" fmla="*/ 348 w 515"/>
                  <a:gd name="T89" fmla="*/ 224 h 275"/>
                  <a:gd name="T90" fmla="*/ 355 w 515"/>
                  <a:gd name="T91" fmla="*/ 220 h 275"/>
                  <a:gd name="T92" fmla="*/ 358 w 515"/>
                  <a:gd name="T93" fmla="*/ 217 h 275"/>
                  <a:gd name="T94" fmla="*/ 363 w 515"/>
                  <a:gd name="T95" fmla="*/ 216 h 275"/>
                  <a:gd name="T96" fmla="*/ 389 w 515"/>
                  <a:gd name="T97" fmla="*/ 198 h 275"/>
                  <a:gd name="T98" fmla="*/ 400 w 515"/>
                  <a:gd name="T99" fmla="*/ 188 h 275"/>
                  <a:gd name="T100" fmla="*/ 412 w 515"/>
                  <a:gd name="T101" fmla="*/ 179 h 275"/>
                  <a:gd name="T102" fmla="*/ 435 w 515"/>
                  <a:gd name="T103" fmla="*/ 159 h 275"/>
                  <a:gd name="T104" fmla="*/ 454 w 515"/>
                  <a:gd name="T105" fmla="*/ 136 h 275"/>
                  <a:gd name="T106" fmla="*/ 457 w 515"/>
                  <a:gd name="T107" fmla="*/ 130 h 275"/>
                  <a:gd name="T108" fmla="*/ 462 w 515"/>
                  <a:gd name="T109" fmla="*/ 124 h 275"/>
                  <a:gd name="T110" fmla="*/ 471 w 515"/>
                  <a:gd name="T111" fmla="*/ 113 h 275"/>
                  <a:gd name="T112" fmla="*/ 477 w 515"/>
                  <a:gd name="T113" fmla="*/ 99 h 275"/>
                  <a:gd name="T114" fmla="*/ 481 w 515"/>
                  <a:gd name="T115" fmla="*/ 93 h 275"/>
                  <a:gd name="T116" fmla="*/ 485 w 515"/>
                  <a:gd name="T117" fmla="*/ 87 h 275"/>
                  <a:gd name="T118" fmla="*/ 492 w 515"/>
                  <a:gd name="T119" fmla="*/ 74 h 275"/>
                  <a:gd name="T120" fmla="*/ 495 w 515"/>
                  <a:gd name="T121" fmla="*/ 67 h 275"/>
                  <a:gd name="T122" fmla="*/ 500 w 515"/>
                  <a:gd name="T123" fmla="*/ 61 h 275"/>
                  <a:gd name="T124" fmla="*/ 515 w 515"/>
                  <a:gd name="T125" fmla="*/ 14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5"/>
                  <a:gd name="T190" fmla="*/ 0 h 275"/>
                  <a:gd name="T191" fmla="*/ 515 w 515"/>
                  <a:gd name="T192" fmla="*/ 275 h 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5" h="275">
                    <a:moveTo>
                      <a:pt x="515" y="14"/>
                    </a:moveTo>
                    <a:lnTo>
                      <a:pt x="502" y="0"/>
                    </a:lnTo>
                    <a:lnTo>
                      <a:pt x="493" y="29"/>
                    </a:lnTo>
                    <a:lnTo>
                      <a:pt x="483" y="58"/>
                    </a:lnTo>
                    <a:lnTo>
                      <a:pt x="469" y="83"/>
                    </a:lnTo>
                    <a:lnTo>
                      <a:pt x="462" y="94"/>
                    </a:lnTo>
                    <a:lnTo>
                      <a:pt x="455" y="106"/>
                    </a:lnTo>
                    <a:lnTo>
                      <a:pt x="438" y="129"/>
                    </a:lnTo>
                    <a:lnTo>
                      <a:pt x="420" y="150"/>
                    </a:lnTo>
                    <a:lnTo>
                      <a:pt x="409" y="159"/>
                    </a:lnTo>
                    <a:lnTo>
                      <a:pt x="403" y="163"/>
                    </a:lnTo>
                    <a:lnTo>
                      <a:pt x="399" y="169"/>
                    </a:lnTo>
                    <a:lnTo>
                      <a:pt x="377" y="187"/>
                    </a:lnTo>
                    <a:lnTo>
                      <a:pt x="353" y="204"/>
                    </a:lnTo>
                    <a:lnTo>
                      <a:pt x="327" y="220"/>
                    </a:lnTo>
                    <a:lnTo>
                      <a:pt x="298" y="232"/>
                    </a:lnTo>
                    <a:lnTo>
                      <a:pt x="271" y="242"/>
                    </a:lnTo>
                    <a:lnTo>
                      <a:pt x="266" y="242"/>
                    </a:lnTo>
                    <a:lnTo>
                      <a:pt x="264" y="242"/>
                    </a:lnTo>
                    <a:lnTo>
                      <a:pt x="263" y="243"/>
                    </a:lnTo>
                    <a:lnTo>
                      <a:pt x="256" y="245"/>
                    </a:lnTo>
                    <a:lnTo>
                      <a:pt x="243" y="250"/>
                    </a:lnTo>
                    <a:lnTo>
                      <a:pt x="216" y="255"/>
                    </a:lnTo>
                    <a:lnTo>
                      <a:pt x="187" y="258"/>
                    </a:lnTo>
                    <a:lnTo>
                      <a:pt x="160" y="259"/>
                    </a:lnTo>
                    <a:lnTo>
                      <a:pt x="133" y="255"/>
                    </a:lnTo>
                    <a:lnTo>
                      <a:pt x="106" y="252"/>
                    </a:lnTo>
                    <a:lnTo>
                      <a:pt x="75" y="242"/>
                    </a:lnTo>
                    <a:lnTo>
                      <a:pt x="47" y="232"/>
                    </a:lnTo>
                    <a:lnTo>
                      <a:pt x="22" y="217"/>
                    </a:lnTo>
                    <a:lnTo>
                      <a:pt x="0" y="203"/>
                    </a:lnTo>
                    <a:lnTo>
                      <a:pt x="1" y="225"/>
                    </a:lnTo>
                    <a:lnTo>
                      <a:pt x="23" y="237"/>
                    </a:lnTo>
                    <a:lnTo>
                      <a:pt x="46" y="250"/>
                    </a:lnTo>
                    <a:lnTo>
                      <a:pt x="72" y="260"/>
                    </a:lnTo>
                    <a:lnTo>
                      <a:pt x="100" y="268"/>
                    </a:lnTo>
                    <a:lnTo>
                      <a:pt x="129" y="271"/>
                    </a:lnTo>
                    <a:lnTo>
                      <a:pt x="158" y="275"/>
                    </a:lnTo>
                    <a:lnTo>
                      <a:pt x="188" y="273"/>
                    </a:lnTo>
                    <a:lnTo>
                      <a:pt x="217" y="271"/>
                    </a:lnTo>
                    <a:lnTo>
                      <a:pt x="246" y="264"/>
                    </a:lnTo>
                    <a:lnTo>
                      <a:pt x="275" y="257"/>
                    </a:lnTo>
                    <a:lnTo>
                      <a:pt x="304" y="245"/>
                    </a:lnTo>
                    <a:lnTo>
                      <a:pt x="335" y="233"/>
                    </a:lnTo>
                    <a:lnTo>
                      <a:pt x="348" y="224"/>
                    </a:lnTo>
                    <a:lnTo>
                      <a:pt x="355" y="220"/>
                    </a:lnTo>
                    <a:lnTo>
                      <a:pt x="358" y="217"/>
                    </a:lnTo>
                    <a:lnTo>
                      <a:pt x="363" y="216"/>
                    </a:lnTo>
                    <a:lnTo>
                      <a:pt x="389" y="198"/>
                    </a:lnTo>
                    <a:lnTo>
                      <a:pt x="400" y="188"/>
                    </a:lnTo>
                    <a:lnTo>
                      <a:pt x="412" y="179"/>
                    </a:lnTo>
                    <a:lnTo>
                      <a:pt x="435" y="159"/>
                    </a:lnTo>
                    <a:lnTo>
                      <a:pt x="454" y="136"/>
                    </a:lnTo>
                    <a:lnTo>
                      <a:pt x="457" y="130"/>
                    </a:lnTo>
                    <a:lnTo>
                      <a:pt x="462" y="124"/>
                    </a:lnTo>
                    <a:lnTo>
                      <a:pt x="471" y="113"/>
                    </a:lnTo>
                    <a:lnTo>
                      <a:pt x="477" y="99"/>
                    </a:lnTo>
                    <a:lnTo>
                      <a:pt x="481" y="93"/>
                    </a:lnTo>
                    <a:lnTo>
                      <a:pt x="485" y="87"/>
                    </a:lnTo>
                    <a:lnTo>
                      <a:pt x="492" y="74"/>
                    </a:lnTo>
                    <a:lnTo>
                      <a:pt x="495" y="67"/>
                    </a:lnTo>
                    <a:lnTo>
                      <a:pt x="500" y="61"/>
                    </a:lnTo>
                    <a:lnTo>
                      <a:pt x="515" y="14"/>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2" name="Freeform 154"/>
              <p:cNvSpPr>
                <a:spLocks/>
              </p:cNvSpPr>
              <p:nvPr/>
            </p:nvSpPr>
            <p:spPr bwMode="auto">
              <a:xfrm>
                <a:off x="1917" y="575"/>
                <a:ext cx="100" cy="55"/>
              </a:xfrm>
              <a:custGeom>
                <a:avLst/>
                <a:gdLst>
                  <a:gd name="T0" fmla="*/ 500 w 502"/>
                  <a:gd name="T1" fmla="*/ 12 h 275"/>
                  <a:gd name="T2" fmla="*/ 478 w 502"/>
                  <a:gd name="T3" fmla="*/ 35 h 275"/>
                  <a:gd name="T4" fmla="*/ 466 w 502"/>
                  <a:gd name="T5" fmla="*/ 71 h 275"/>
                  <a:gd name="T6" fmla="*/ 456 w 502"/>
                  <a:gd name="T7" fmla="*/ 90 h 275"/>
                  <a:gd name="T8" fmla="*/ 438 w 502"/>
                  <a:gd name="T9" fmla="*/ 117 h 275"/>
                  <a:gd name="T10" fmla="*/ 420 w 502"/>
                  <a:gd name="T11" fmla="*/ 143 h 275"/>
                  <a:gd name="T12" fmla="*/ 389 w 502"/>
                  <a:gd name="T13" fmla="*/ 174 h 275"/>
                  <a:gd name="T14" fmla="*/ 354 w 502"/>
                  <a:gd name="T15" fmla="*/ 202 h 275"/>
                  <a:gd name="T16" fmla="*/ 348 w 502"/>
                  <a:gd name="T17" fmla="*/ 207 h 275"/>
                  <a:gd name="T18" fmla="*/ 331 w 502"/>
                  <a:gd name="T19" fmla="*/ 225 h 275"/>
                  <a:gd name="T20" fmla="*/ 303 w 502"/>
                  <a:gd name="T21" fmla="*/ 245 h 275"/>
                  <a:gd name="T22" fmla="*/ 272 w 502"/>
                  <a:gd name="T23" fmla="*/ 250 h 275"/>
                  <a:gd name="T24" fmla="*/ 243 w 502"/>
                  <a:gd name="T25" fmla="*/ 250 h 275"/>
                  <a:gd name="T26" fmla="*/ 178 w 502"/>
                  <a:gd name="T27" fmla="*/ 257 h 275"/>
                  <a:gd name="T28" fmla="*/ 114 w 502"/>
                  <a:gd name="T29" fmla="*/ 251 h 275"/>
                  <a:gd name="T30" fmla="*/ 80 w 502"/>
                  <a:gd name="T31" fmla="*/ 241 h 275"/>
                  <a:gd name="T32" fmla="*/ 51 w 502"/>
                  <a:gd name="T33" fmla="*/ 229 h 275"/>
                  <a:gd name="T34" fmla="*/ 24 w 502"/>
                  <a:gd name="T35" fmla="*/ 213 h 275"/>
                  <a:gd name="T36" fmla="*/ 1 w 502"/>
                  <a:gd name="T37" fmla="*/ 194 h 275"/>
                  <a:gd name="T38" fmla="*/ 22 w 502"/>
                  <a:gd name="T39" fmla="*/ 233 h 275"/>
                  <a:gd name="T40" fmla="*/ 75 w 502"/>
                  <a:gd name="T41" fmla="*/ 258 h 275"/>
                  <a:gd name="T42" fmla="*/ 133 w 502"/>
                  <a:gd name="T43" fmla="*/ 271 h 275"/>
                  <a:gd name="T44" fmla="*/ 187 w 502"/>
                  <a:gd name="T45" fmla="*/ 274 h 275"/>
                  <a:gd name="T46" fmla="*/ 243 w 502"/>
                  <a:gd name="T47" fmla="*/ 266 h 275"/>
                  <a:gd name="T48" fmla="*/ 263 w 502"/>
                  <a:gd name="T49" fmla="*/ 259 h 275"/>
                  <a:gd name="T50" fmla="*/ 266 w 502"/>
                  <a:gd name="T51" fmla="*/ 258 h 275"/>
                  <a:gd name="T52" fmla="*/ 298 w 502"/>
                  <a:gd name="T53" fmla="*/ 248 h 275"/>
                  <a:gd name="T54" fmla="*/ 353 w 502"/>
                  <a:gd name="T55" fmla="*/ 220 h 275"/>
                  <a:gd name="T56" fmla="*/ 399 w 502"/>
                  <a:gd name="T57" fmla="*/ 185 h 275"/>
                  <a:gd name="T58" fmla="*/ 409 w 502"/>
                  <a:gd name="T59" fmla="*/ 175 h 275"/>
                  <a:gd name="T60" fmla="*/ 438 w 502"/>
                  <a:gd name="T61" fmla="*/ 145 h 275"/>
                  <a:gd name="T62" fmla="*/ 462 w 502"/>
                  <a:gd name="T63" fmla="*/ 110 h 275"/>
                  <a:gd name="T64" fmla="*/ 483 w 502"/>
                  <a:gd name="T65" fmla="*/ 74 h 275"/>
                  <a:gd name="T66" fmla="*/ 502 w 502"/>
                  <a:gd name="T67" fmla="*/ 16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2"/>
                  <a:gd name="T103" fmla="*/ 0 h 275"/>
                  <a:gd name="T104" fmla="*/ 502 w 50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2" h="275">
                    <a:moveTo>
                      <a:pt x="502" y="16"/>
                    </a:moveTo>
                    <a:lnTo>
                      <a:pt x="500" y="12"/>
                    </a:lnTo>
                    <a:lnTo>
                      <a:pt x="485" y="0"/>
                    </a:lnTo>
                    <a:lnTo>
                      <a:pt x="478" y="35"/>
                    </a:lnTo>
                    <a:lnTo>
                      <a:pt x="473" y="53"/>
                    </a:lnTo>
                    <a:lnTo>
                      <a:pt x="466" y="71"/>
                    </a:lnTo>
                    <a:lnTo>
                      <a:pt x="460" y="79"/>
                    </a:lnTo>
                    <a:lnTo>
                      <a:pt x="456" y="90"/>
                    </a:lnTo>
                    <a:lnTo>
                      <a:pt x="445" y="109"/>
                    </a:lnTo>
                    <a:lnTo>
                      <a:pt x="438" y="117"/>
                    </a:lnTo>
                    <a:lnTo>
                      <a:pt x="432" y="126"/>
                    </a:lnTo>
                    <a:lnTo>
                      <a:pt x="420" y="143"/>
                    </a:lnTo>
                    <a:lnTo>
                      <a:pt x="404" y="158"/>
                    </a:lnTo>
                    <a:lnTo>
                      <a:pt x="389" y="174"/>
                    </a:lnTo>
                    <a:lnTo>
                      <a:pt x="372" y="187"/>
                    </a:lnTo>
                    <a:lnTo>
                      <a:pt x="354" y="202"/>
                    </a:lnTo>
                    <a:lnTo>
                      <a:pt x="350" y="204"/>
                    </a:lnTo>
                    <a:lnTo>
                      <a:pt x="348" y="207"/>
                    </a:lnTo>
                    <a:lnTo>
                      <a:pt x="344" y="214"/>
                    </a:lnTo>
                    <a:lnTo>
                      <a:pt x="331" y="225"/>
                    </a:lnTo>
                    <a:lnTo>
                      <a:pt x="318" y="236"/>
                    </a:lnTo>
                    <a:lnTo>
                      <a:pt x="303" y="245"/>
                    </a:lnTo>
                    <a:lnTo>
                      <a:pt x="288" y="248"/>
                    </a:lnTo>
                    <a:lnTo>
                      <a:pt x="272" y="250"/>
                    </a:lnTo>
                    <a:lnTo>
                      <a:pt x="256" y="251"/>
                    </a:lnTo>
                    <a:lnTo>
                      <a:pt x="243" y="250"/>
                    </a:lnTo>
                    <a:lnTo>
                      <a:pt x="209" y="255"/>
                    </a:lnTo>
                    <a:lnTo>
                      <a:pt x="178" y="257"/>
                    </a:lnTo>
                    <a:lnTo>
                      <a:pt x="145" y="256"/>
                    </a:lnTo>
                    <a:lnTo>
                      <a:pt x="114" y="251"/>
                    </a:lnTo>
                    <a:lnTo>
                      <a:pt x="96" y="246"/>
                    </a:lnTo>
                    <a:lnTo>
                      <a:pt x="80" y="241"/>
                    </a:lnTo>
                    <a:lnTo>
                      <a:pt x="64" y="234"/>
                    </a:lnTo>
                    <a:lnTo>
                      <a:pt x="51" y="229"/>
                    </a:lnTo>
                    <a:lnTo>
                      <a:pt x="36" y="221"/>
                    </a:lnTo>
                    <a:lnTo>
                      <a:pt x="24" y="213"/>
                    </a:lnTo>
                    <a:lnTo>
                      <a:pt x="11" y="203"/>
                    </a:lnTo>
                    <a:lnTo>
                      <a:pt x="1" y="194"/>
                    </a:lnTo>
                    <a:lnTo>
                      <a:pt x="0" y="219"/>
                    </a:lnTo>
                    <a:lnTo>
                      <a:pt x="22" y="233"/>
                    </a:lnTo>
                    <a:lnTo>
                      <a:pt x="47" y="248"/>
                    </a:lnTo>
                    <a:lnTo>
                      <a:pt x="75" y="258"/>
                    </a:lnTo>
                    <a:lnTo>
                      <a:pt x="106" y="268"/>
                    </a:lnTo>
                    <a:lnTo>
                      <a:pt x="133" y="271"/>
                    </a:lnTo>
                    <a:lnTo>
                      <a:pt x="160" y="275"/>
                    </a:lnTo>
                    <a:lnTo>
                      <a:pt x="187" y="274"/>
                    </a:lnTo>
                    <a:lnTo>
                      <a:pt x="216" y="271"/>
                    </a:lnTo>
                    <a:lnTo>
                      <a:pt x="243" y="266"/>
                    </a:lnTo>
                    <a:lnTo>
                      <a:pt x="256" y="261"/>
                    </a:lnTo>
                    <a:lnTo>
                      <a:pt x="263" y="259"/>
                    </a:lnTo>
                    <a:lnTo>
                      <a:pt x="264" y="258"/>
                    </a:lnTo>
                    <a:lnTo>
                      <a:pt x="266" y="258"/>
                    </a:lnTo>
                    <a:lnTo>
                      <a:pt x="271" y="258"/>
                    </a:lnTo>
                    <a:lnTo>
                      <a:pt x="298" y="248"/>
                    </a:lnTo>
                    <a:lnTo>
                      <a:pt x="327" y="236"/>
                    </a:lnTo>
                    <a:lnTo>
                      <a:pt x="353" y="220"/>
                    </a:lnTo>
                    <a:lnTo>
                      <a:pt x="377" y="203"/>
                    </a:lnTo>
                    <a:lnTo>
                      <a:pt x="399" y="185"/>
                    </a:lnTo>
                    <a:lnTo>
                      <a:pt x="403" y="179"/>
                    </a:lnTo>
                    <a:lnTo>
                      <a:pt x="409" y="175"/>
                    </a:lnTo>
                    <a:lnTo>
                      <a:pt x="420" y="166"/>
                    </a:lnTo>
                    <a:lnTo>
                      <a:pt x="438" y="145"/>
                    </a:lnTo>
                    <a:lnTo>
                      <a:pt x="455" y="122"/>
                    </a:lnTo>
                    <a:lnTo>
                      <a:pt x="462" y="110"/>
                    </a:lnTo>
                    <a:lnTo>
                      <a:pt x="469" y="99"/>
                    </a:lnTo>
                    <a:lnTo>
                      <a:pt x="483" y="74"/>
                    </a:lnTo>
                    <a:lnTo>
                      <a:pt x="493" y="45"/>
                    </a:lnTo>
                    <a:lnTo>
                      <a:pt x="502" y="16"/>
                    </a:lnTo>
                    <a:close/>
                  </a:path>
                </a:pathLst>
              </a:custGeom>
              <a:solidFill>
                <a:srgbClr val="3C3C3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3" name="Freeform 155"/>
              <p:cNvSpPr>
                <a:spLocks/>
              </p:cNvSpPr>
              <p:nvPr/>
            </p:nvSpPr>
            <p:spPr bwMode="auto">
              <a:xfrm>
                <a:off x="1988" y="572"/>
                <a:ext cx="26" cy="43"/>
              </a:xfrm>
              <a:custGeom>
                <a:avLst/>
                <a:gdLst>
                  <a:gd name="T0" fmla="*/ 131 w 131"/>
                  <a:gd name="T1" fmla="*/ 14 h 216"/>
                  <a:gd name="T2" fmla="*/ 115 w 131"/>
                  <a:gd name="T3" fmla="*/ 0 h 216"/>
                  <a:gd name="T4" fmla="*/ 112 w 131"/>
                  <a:gd name="T5" fmla="*/ 19 h 216"/>
                  <a:gd name="T6" fmla="*/ 109 w 131"/>
                  <a:gd name="T7" fmla="*/ 40 h 216"/>
                  <a:gd name="T8" fmla="*/ 103 w 131"/>
                  <a:gd name="T9" fmla="*/ 60 h 216"/>
                  <a:gd name="T10" fmla="*/ 95 w 131"/>
                  <a:gd name="T11" fmla="*/ 80 h 216"/>
                  <a:gd name="T12" fmla="*/ 91 w 131"/>
                  <a:gd name="T13" fmla="*/ 87 h 216"/>
                  <a:gd name="T14" fmla="*/ 88 w 131"/>
                  <a:gd name="T15" fmla="*/ 90 h 216"/>
                  <a:gd name="T16" fmla="*/ 87 w 131"/>
                  <a:gd name="T17" fmla="*/ 95 h 216"/>
                  <a:gd name="T18" fmla="*/ 79 w 131"/>
                  <a:gd name="T19" fmla="*/ 110 h 216"/>
                  <a:gd name="T20" fmla="*/ 69 w 131"/>
                  <a:gd name="T21" fmla="*/ 124 h 216"/>
                  <a:gd name="T22" fmla="*/ 60 w 131"/>
                  <a:gd name="T23" fmla="*/ 138 h 216"/>
                  <a:gd name="T24" fmla="*/ 49 w 131"/>
                  <a:gd name="T25" fmla="*/ 151 h 216"/>
                  <a:gd name="T26" fmla="*/ 38 w 131"/>
                  <a:gd name="T27" fmla="*/ 164 h 216"/>
                  <a:gd name="T28" fmla="*/ 24 w 131"/>
                  <a:gd name="T29" fmla="*/ 175 h 216"/>
                  <a:gd name="T30" fmla="*/ 18 w 131"/>
                  <a:gd name="T31" fmla="*/ 181 h 216"/>
                  <a:gd name="T32" fmla="*/ 12 w 131"/>
                  <a:gd name="T33" fmla="*/ 188 h 216"/>
                  <a:gd name="T34" fmla="*/ 7 w 131"/>
                  <a:gd name="T35" fmla="*/ 201 h 216"/>
                  <a:gd name="T36" fmla="*/ 0 w 131"/>
                  <a:gd name="T37" fmla="*/ 216 h 216"/>
                  <a:gd name="T38" fmla="*/ 18 w 131"/>
                  <a:gd name="T39" fmla="*/ 201 h 216"/>
                  <a:gd name="T40" fmla="*/ 35 w 131"/>
                  <a:gd name="T41" fmla="*/ 188 h 216"/>
                  <a:gd name="T42" fmla="*/ 50 w 131"/>
                  <a:gd name="T43" fmla="*/ 172 h 216"/>
                  <a:gd name="T44" fmla="*/ 66 w 131"/>
                  <a:gd name="T45" fmla="*/ 157 h 216"/>
                  <a:gd name="T46" fmla="*/ 78 w 131"/>
                  <a:gd name="T47" fmla="*/ 140 h 216"/>
                  <a:gd name="T48" fmla="*/ 84 w 131"/>
                  <a:gd name="T49" fmla="*/ 131 h 216"/>
                  <a:gd name="T50" fmla="*/ 91 w 131"/>
                  <a:gd name="T51" fmla="*/ 123 h 216"/>
                  <a:gd name="T52" fmla="*/ 102 w 131"/>
                  <a:gd name="T53" fmla="*/ 104 h 216"/>
                  <a:gd name="T54" fmla="*/ 106 w 131"/>
                  <a:gd name="T55" fmla="*/ 93 h 216"/>
                  <a:gd name="T56" fmla="*/ 112 w 131"/>
                  <a:gd name="T57" fmla="*/ 85 h 216"/>
                  <a:gd name="T58" fmla="*/ 119 w 131"/>
                  <a:gd name="T59" fmla="*/ 67 h 216"/>
                  <a:gd name="T60" fmla="*/ 124 w 131"/>
                  <a:gd name="T61" fmla="*/ 49 h 216"/>
                  <a:gd name="T62" fmla="*/ 131 w 131"/>
                  <a:gd name="T63" fmla="*/ 14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216"/>
                  <a:gd name="T98" fmla="*/ 131 w 131"/>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216">
                    <a:moveTo>
                      <a:pt x="131" y="14"/>
                    </a:moveTo>
                    <a:lnTo>
                      <a:pt x="115" y="0"/>
                    </a:lnTo>
                    <a:lnTo>
                      <a:pt x="112" y="19"/>
                    </a:lnTo>
                    <a:lnTo>
                      <a:pt x="109" y="40"/>
                    </a:lnTo>
                    <a:lnTo>
                      <a:pt x="103" y="60"/>
                    </a:lnTo>
                    <a:lnTo>
                      <a:pt x="95" y="80"/>
                    </a:lnTo>
                    <a:lnTo>
                      <a:pt x="91" y="87"/>
                    </a:lnTo>
                    <a:lnTo>
                      <a:pt x="88" y="90"/>
                    </a:lnTo>
                    <a:lnTo>
                      <a:pt x="87" y="95"/>
                    </a:lnTo>
                    <a:lnTo>
                      <a:pt x="79" y="110"/>
                    </a:lnTo>
                    <a:lnTo>
                      <a:pt x="69" y="124"/>
                    </a:lnTo>
                    <a:lnTo>
                      <a:pt x="60" y="138"/>
                    </a:lnTo>
                    <a:lnTo>
                      <a:pt x="49" y="151"/>
                    </a:lnTo>
                    <a:lnTo>
                      <a:pt x="38" y="164"/>
                    </a:lnTo>
                    <a:lnTo>
                      <a:pt x="24" y="175"/>
                    </a:lnTo>
                    <a:lnTo>
                      <a:pt x="18" y="181"/>
                    </a:lnTo>
                    <a:lnTo>
                      <a:pt x="12" y="188"/>
                    </a:lnTo>
                    <a:lnTo>
                      <a:pt x="7" y="201"/>
                    </a:lnTo>
                    <a:lnTo>
                      <a:pt x="0" y="216"/>
                    </a:lnTo>
                    <a:lnTo>
                      <a:pt x="18" y="201"/>
                    </a:lnTo>
                    <a:lnTo>
                      <a:pt x="35" y="188"/>
                    </a:lnTo>
                    <a:lnTo>
                      <a:pt x="50" y="172"/>
                    </a:lnTo>
                    <a:lnTo>
                      <a:pt x="66" y="157"/>
                    </a:lnTo>
                    <a:lnTo>
                      <a:pt x="78" y="140"/>
                    </a:lnTo>
                    <a:lnTo>
                      <a:pt x="84" y="131"/>
                    </a:lnTo>
                    <a:lnTo>
                      <a:pt x="91" y="123"/>
                    </a:lnTo>
                    <a:lnTo>
                      <a:pt x="102" y="104"/>
                    </a:lnTo>
                    <a:lnTo>
                      <a:pt x="106" y="93"/>
                    </a:lnTo>
                    <a:lnTo>
                      <a:pt x="112" y="85"/>
                    </a:lnTo>
                    <a:lnTo>
                      <a:pt x="119" y="67"/>
                    </a:lnTo>
                    <a:lnTo>
                      <a:pt x="124" y="49"/>
                    </a:lnTo>
                    <a:lnTo>
                      <a:pt x="131" y="14"/>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4" name="Freeform 156"/>
              <p:cNvSpPr>
                <a:spLocks/>
              </p:cNvSpPr>
              <p:nvPr/>
            </p:nvSpPr>
            <p:spPr bwMode="auto">
              <a:xfrm>
                <a:off x="1990" y="570"/>
                <a:ext cx="21" cy="40"/>
              </a:xfrm>
              <a:custGeom>
                <a:avLst/>
                <a:gdLst>
                  <a:gd name="T0" fmla="*/ 103 w 103"/>
                  <a:gd name="T1" fmla="*/ 12 h 200"/>
                  <a:gd name="T2" fmla="*/ 93 w 103"/>
                  <a:gd name="T3" fmla="*/ 4 h 200"/>
                  <a:gd name="T4" fmla="*/ 85 w 103"/>
                  <a:gd name="T5" fmla="*/ 0 h 200"/>
                  <a:gd name="T6" fmla="*/ 84 w 103"/>
                  <a:gd name="T7" fmla="*/ 20 h 200"/>
                  <a:gd name="T8" fmla="*/ 81 w 103"/>
                  <a:gd name="T9" fmla="*/ 43 h 200"/>
                  <a:gd name="T10" fmla="*/ 74 w 103"/>
                  <a:gd name="T11" fmla="*/ 65 h 200"/>
                  <a:gd name="T12" fmla="*/ 66 w 103"/>
                  <a:gd name="T13" fmla="*/ 89 h 200"/>
                  <a:gd name="T14" fmla="*/ 54 w 103"/>
                  <a:gd name="T15" fmla="*/ 111 h 200"/>
                  <a:gd name="T16" fmla="*/ 41 w 103"/>
                  <a:gd name="T17" fmla="*/ 134 h 200"/>
                  <a:gd name="T18" fmla="*/ 24 w 103"/>
                  <a:gd name="T19" fmla="*/ 154 h 200"/>
                  <a:gd name="T20" fmla="*/ 15 w 103"/>
                  <a:gd name="T21" fmla="*/ 163 h 200"/>
                  <a:gd name="T22" fmla="*/ 10 w 103"/>
                  <a:gd name="T23" fmla="*/ 167 h 200"/>
                  <a:gd name="T24" fmla="*/ 8 w 103"/>
                  <a:gd name="T25" fmla="*/ 169 h 200"/>
                  <a:gd name="T26" fmla="*/ 7 w 103"/>
                  <a:gd name="T27" fmla="*/ 169 h 200"/>
                  <a:gd name="T28" fmla="*/ 7 w 103"/>
                  <a:gd name="T29" fmla="*/ 171 h 200"/>
                  <a:gd name="T30" fmla="*/ 7 w 103"/>
                  <a:gd name="T31" fmla="*/ 173 h 200"/>
                  <a:gd name="T32" fmla="*/ 6 w 103"/>
                  <a:gd name="T33" fmla="*/ 183 h 200"/>
                  <a:gd name="T34" fmla="*/ 3 w 103"/>
                  <a:gd name="T35" fmla="*/ 186 h 200"/>
                  <a:gd name="T36" fmla="*/ 2 w 103"/>
                  <a:gd name="T37" fmla="*/ 191 h 200"/>
                  <a:gd name="T38" fmla="*/ 0 w 103"/>
                  <a:gd name="T39" fmla="*/ 200 h 200"/>
                  <a:gd name="T40" fmla="*/ 6 w 103"/>
                  <a:gd name="T41" fmla="*/ 193 h 200"/>
                  <a:gd name="T42" fmla="*/ 12 w 103"/>
                  <a:gd name="T43" fmla="*/ 187 h 200"/>
                  <a:gd name="T44" fmla="*/ 26 w 103"/>
                  <a:gd name="T45" fmla="*/ 176 h 200"/>
                  <a:gd name="T46" fmla="*/ 37 w 103"/>
                  <a:gd name="T47" fmla="*/ 163 h 200"/>
                  <a:gd name="T48" fmla="*/ 48 w 103"/>
                  <a:gd name="T49" fmla="*/ 150 h 200"/>
                  <a:gd name="T50" fmla="*/ 57 w 103"/>
                  <a:gd name="T51" fmla="*/ 136 h 200"/>
                  <a:gd name="T52" fmla="*/ 67 w 103"/>
                  <a:gd name="T53" fmla="*/ 122 h 200"/>
                  <a:gd name="T54" fmla="*/ 75 w 103"/>
                  <a:gd name="T55" fmla="*/ 107 h 200"/>
                  <a:gd name="T56" fmla="*/ 76 w 103"/>
                  <a:gd name="T57" fmla="*/ 102 h 200"/>
                  <a:gd name="T58" fmla="*/ 79 w 103"/>
                  <a:gd name="T59" fmla="*/ 99 h 200"/>
                  <a:gd name="T60" fmla="*/ 83 w 103"/>
                  <a:gd name="T61" fmla="*/ 92 h 200"/>
                  <a:gd name="T62" fmla="*/ 91 w 103"/>
                  <a:gd name="T63" fmla="*/ 72 h 200"/>
                  <a:gd name="T64" fmla="*/ 97 w 103"/>
                  <a:gd name="T65" fmla="*/ 52 h 200"/>
                  <a:gd name="T66" fmla="*/ 100 w 103"/>
                  <a:gd name="T67" fmla="*/ 31 h 200"/>
                  <a:gd name="T68" fmla="*/ 103 w 103"/>
                  <a:gd name="T69" fmla="*/ 12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200"/>
                  <a:gd name="T107" fmla="*/ 103 w 103"/>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200">
                    <a:moveTo>
                      <a:pt x="103" y="12"/>
                    </a:moveTo>
                    <a:lnTo>
                      <a:pt x="93" y="4"/>
                    </a:lnTo>
                    <a:lnTo>
                      <a:pt x="85" y="0"/>
                    </a:lnTo>
                    <a:lnTo>
                      <a:pt x="84" y="20"/>
                    </a:lnTo>
                    <a:lnTo>
                      <a:pt x="81" y="43"/>
                    </a:lnTo>
                    <a:lnTo>
                      <a:pt x="74" y="65"/>
                    </a:lnTo>
                    <a:lnTo>
                      <a:pt x="66" y="89"/>
                    </a:lnTo>
                    <a:lnTo>
                      <a:pt x="54" y="111"/>
                    </a:lnTo>
                    <a:lnTo>
                      <a:pt x="41" y="134"/>
                    </a:lnTo>
                    <a:lnTo>
                      <a:pt x="24" y="154"/>
                    </a:lnTo>
                    <a:lnTo>
                      <a:pt x="15" y="163"/>
                    </a:lnTo>
                    <a:lnTo>
                      <a:pt x="10" y="167"/>
                    </a:lnTo>
                    <a:lnTo>
                      <a:pt x="8" y="169"/>
                    </a:lnTo>
                    <a:lnTo>
                      <a:pt x="7" y="169"/>
                    </a:lnTo>
                    <a:lnTo>
                      <a:pt x="7" y="171"/>
                    </a:lnTo>
                    <a:lnTo>
                      <a:pt x="7" y="173"/>
                    </a:lnTo>
                    <a:lnTo>
                      <a:pt x="6" y="183"/>
                    </a:lnTo>
                    <a:lnTo>
                      <a:pt x="3" y="186"/>
                    </a:lnTo>
                    <a:lnTo>
                      <a:pt x="2" y="191"/>
                    </a:lnTo>
                    <a:lnTo>
                      <a:pt x="0" y="200"/>
                    </a:lnTo>
                    <a:lnTo>
                      <a:pt x="6" y="193"/>
                    </a:lnTo>
                    <a:lnTo>
                      <a:pt x="12" y="187"/>
                    </a:lnTo>
                    <a:lnTo>
                      <a:pt x="26" y="176"/>
                    </a:lnTo>
                    <a:lnTo>
                      <a:pt x="37" y="163"/>
                    </a:lnTo>
                    <a:lnTo>
                      <a:pt x="48" y="150"/>
                    </a:lnTo>
                    <a:lnTo>
                      <a:pt x="57" y="136"/>
                    </a:lnTo>
                    <a:lnTo>
                      <a:pt x="67" y="122"/>
                    </a:lnTo>
                    <a:lnTo>
                      <a:pt x="75" y="107"/>
                    </a:lnTo>
                    <a:lnTo>
                      <a:pt x="76" y="102"/>
                    </a:lnTo>
                    <a:lnTo>
                      <a:pt x="79" y="99"/>
                    </a:lnTo>
                    <a:lnTo>
                      <a:pt x="83" y="92"/>
                    </a:lnTo>
                    <a:lnTo>
                      <a:pt x="91" y="72"/>
                    </a:lnTo>
                    <a:lnTo>
                      <a:pt x="97" y="52"/>
                    </a:lnTo>
                    <a:lnTo>
                      <a:pt x="100" y="31"/>
                    </a:lnTo>
                    <a:lnTo>
                      <a:pt x="103" y="12"/>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5" name="Freeform 157"/>
              <p:cNvSpPr>
                <a:spLocks/>
              </p:cNvSpPr>
              <p:nvPr/>
            </p:nvSpPr>
            <p:spPr bwMode="auto">
              <a:xfrm>
                <a:off x="1977" y="560"/>
                <a:ext cx="30" cy="44"/>
              </a:xfrm>
              <a:custGeom>
                <a:avLst/>
                <a:gdLst>
                  <a:gd name="T0" fmla="*/ 0 w 150"/>
                  <a:gd name="T1" fmla="*/ 0 h 219"/>
                  <a:gd name="T2" fmla="*/ 11 w 150"/>
                  <a:gd name="T3" fmla="*/ 17 h 219"/>
                  <a:gd name="T4" fmla="*/ 25 w 150"/>
                  <a:gd name="T5" fmla="*/ 38 h 219"/>
                  <a:gd name="T6" fmla="*/ 38 w 150"/>
                  <a:gd name="T7" fmla="*/ 62 h 219"/>
                  <a:gd name="T8" fmla="*/ 52 w 150"/>
                  <a:gd name="T9" fmla="*/ 91 h 219"/>
                  <a:gd name="T10" fmla="*/ 63 w 150"/>
                  <a:gd name="T11" fmla="*/ 122 h 219"/>
                  <a:gd name="T12" fmla="*/ 67 w 150"/>
                  <a:gd name="T13" fmla="*/ 138 h 219"/>
                  <a:gd name="T14" fmla="*/ 67 w 150"/>
                  <a:gd name="T15" fmla="*/ 141 h 219"/>
                  <a:gd name="T16" fmla="*/ 68 w 150"/>
                  <a:gd name="T17" fmla="*/ 146 h 219"/>
                  <a:gd name="T18" fmla="*/ 71 w 150"/>
                  <a:gd name="T19" fmla="*/ 155 h 219"/>
                  <a:gd name="T20" fmla="*/ 73 w 150"/>
                  <a:gd name="T21" fmla="*/ 186 h 219"/>
                  <a:gd name="T22" fmla="*/ 73 w 150"/>
                  <a:gd name="T23" fmla="*/ 202 h 219"/>
                  <a:gd name="T24" fmla="*/ 72 w 150"/>
                  <a:gd name="T25" fmla="*/ 202 h 219"/>
                  <a:gd name="T26" fmla="*/ 72 w 150"/>
                  <a:gd name="T27" fmla="*/ 203 h 219"/>
                  <a:gd name="T28" fmla="*/ 72 w 150"/>
                  <a:gd name="T29" fmla="*/ 205 h 219"/>
                  <a:gd name="T30" fmla="*/ 72 w 150"/>
                  <a:gd name="T31" fmla="*/ 210 h 219"/>
                  <a:gd name="T32" fmla="*/ 72 w 150"/>
                  <a:gd name="T33" fmla="*/ 219 h 219"/>
                  <a:gd name="T34" fmla="*/ 72 w 150"/>
                  <a:gd name="T35" fmla="*/ 217 h 219"/>
                  <a:gd name="T36" fmla="*/ 72 w 150"/>
                  <a:gd name="T37" fmla="*/ 215 h 219"/>
                  <a:gd name="T38" fmla="*/ 73 w 150"/>
                  <a:gd name="T39" fmla="*/ 215 h 219"/>
                  <a:gd name="T40" fmla="*/ 75 w 150"/>
                  <a:gd name="T41" fmla="*/ 213 h 219"/>
                  <a:gd name="T42" fmla="*/ 80 w 150"/>
                  <a:gd name="T43" fmla="*/ 209 h 219"/>
                  <a:gd name="T44" fmla="*/ 89 w 150"/>
                  <a:gd name="T45" fmla="*/ 200 h 219"/>
                  <a:gd name="T46" fmla="*/ 106 w 150"/>
                  <a:gd name="T47" fmla="*/ 180 h 219"/>
                  <a:gd name="T48" fmla="*/ 119 w 150"/>
                  <a:gd name="T49" fmla="*/ 157 h 219"/>
                  <a:gd name="T50" fmla="*/ 131 w 150"/>
                  <a:gd name="T51" fmla="*/ 135 h 219"/>
                  <a:gd name="T52" fmla="*/ 139 w 150"/>
                  <a:gd name="T53" fmla="*/ 111 h 219"/>
                  <a:gd name="T54" fmla="*/ 146 w 150"/>
                  <a:gd name="T55" fmla="*/ 89 h 219"/>
                  <a:gd name="T56" fmla="*/ 149 w 150"/>
                  <a:gd name="T57" fmla="*/ 66 h 219"/>
                  <a:gd name="T58" fmla="*/ 150 w 150"/>
                  <a:gd name="T59" fmla="*/ 46 h 219"/>
                  <a:gd name="T60" fmla="*/ 132 w 150"/>
                  <a:gd name="T61" fmla="*/ 35 h 219"/>
                  <a:gd name="T62" fmla="*/ 116 w 150"/>
                  <a:gd name="T63" fmla="*/ 26 h 219"/>
                  <a:gd name="T64" fmla="*/ 97 w 150"/>
                  <a:gd name="T65" fmla="*/ 17 h 219"/>
                  <a:gd name="T66" fmla="*/ 79 w 150"/>
                  <a:gd name="T67" fmla="*/ 11 h 219"/>
                  <a:gd name="T68" fmla="*/ 58 w 150"/>
                  <a:gd name="T69" fmla="*/ 6 h 219"/>
                  <a:gd name="T70" fmla="*/ 39 w 150"/>
                  <a:gd name="T71" fmla="*/ 2 h 219"/>
                  <a:gd name="T72" fmla="*/ 19 w 150"/>
                  <a:gd name="T73" fmla="*/ 0 h 219"/>
                  <a:gd name="T74" fmla="*/ 0 w 150"/>
                  <a:gd name="T75" fmla="*/ 0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219"/>
                  <a:gd name="T116" fmla="*/ 150 w 150"/>
                  <a:gd name="T117" fmla="*/ 219 h 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219">
                    <a:moveTo>
                      <a:pt x="0" y="0"/>
                    </a:moveTo>
                    <a:lnTo>
                      <a:pt x="11" y="17"/>
                    </a:lnTo>
                    <a:lnTo>
                      <a:pt x="25" y="38"/>
                    </a:lnTo>
                    <a:lnTo>
                      <a:pt x="38" y="62"/>
                    </a:lnTo>
                    <a:lnTo>
                      <a:pt x="52" y="91"/>
                    </a:lnTo>
                    <a:lnTo>
                      <a:pt x="63" y="122"/>
                    </a:lnTo>
                    <a:lnTo>
                      <a:pt x="67" y="138"/>
                    </a:lnTo>
                    <a:lnTo>
                      <a:pt x="67" y="141"/>
                    </a:lnTo>
                    <a:lnTo>
                      <a:pt x="68" y="146"/>
                    </a:lnTo>
                    <a:lnTo>
                      <a:pt x="71" y="155"/>
                    </a:lnTo>
                    <a:lnTo>
                      <a:pt x="73" y="186"/>
                    </a:lnTo>
                    <a:lnTo>
                      <a:pt x="73" y="202"/>
                    </a:lnTo>
                    <a:lnTo>
                      <a:pt x="72" y="202"/>
                    </a:lnTo>
                    <a:lnTo>
                      <a:pt x="72" y="203"/>
                    </a:lnTo>
                    <a:lnTo>
                      <a:pt x="72" y="205"/>
                    </a:lnTo>
                    <a:lnTo>
                      <a:pt x="72" y="210"/>
                    </a:lnTo>
                    <a:lnTo>
                      <a:pt x="72" y="219"/>
                    </a:lnTo>
                    <a:lnTo>
                      <a:pt x="72" y="217"/>
                    </a:lnTo>
                    <a:lnTo>
                      <a:pt x="72" y="215"/>
                    </a:lnTo>
                    <a:lnTo>
                      <a:pt x="73" y="215"/>
                    </a:lnTo>
                    <a:lnTo>
                      <a:pt x="75" y="213"/>
                    </a:lnTo>
                    <a:lnTo>
                      <a:pt x="80" y="209"/>
                    </a:lnTo>
                    <a:lnTo>
                      <a:pt x="89" y="200"/>
                    </a:lnTo>
                    <a:lnTo>
                      <a:pt x="106" y="180"/>
                    </a:lnTo>
                    <a:lnTo>
                      <a:pt x="119" y="157"/>
                    </a:lnTo>
                    <a:lnTo>
                      <a:pt x="131" y="135"/>
                    </a:lnTo>
                    <a:lnTo>
                      <a:pt x="139" y="111"/>
                    </a:lnTo>
                    <a:lnTo>
                      <a:pt x="146" y="89"/>
                    </a:lnTo>
                    <a:lnTo>
                      <a:pt x="149" y="66"/>
                    </a:lnTo>
                    <a:lnTo>
                      <a:pt x="150" y="46"/>
                    </a:lnTo>
                    <a:lnTo>
                      <a:pt x="132" y="35"/>
                    </a:lnTo>
                    <a:lnTo>
                      <a:pt x="116" y="26"/>
                    </a:lnTo>
                    <a:lnTo>
                      <a:pt x="97" y="17"/>
                    </a:lnTo>
                    <a:lnTo>
                      <a:pt x="79" y="11"/>
                    </a:lnTo>
                    <a:lnTo>
                      <a:pt x="58" y="6"/>
                    </a:lnTo>
                    <a:lnTo>
                      <a:pt x="39" y="2"/>
                    </a:lnTo>
                    <a:lnTo>
                      <a:pt x="19" y="0"/>
                    </a:lnTo>
                    <a:lnTo>
                      <a:pt x="0" y="0"/>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6" name="Freeform 158"/>
              <p:cNvSpPr>
                <a:spLocks/>
              </p:cNvSpPr>
              <p:nvPr/>
            </p:nvSpPr>
            <p:spPr bwMode="auto">
              <a:xfrm>
                <a:off x="1919" y="588"/>
                <a:ext cx="108" cy="54"/>
              </a:xfrm>
              <a:custGeom>
                <a:avLst/>
                <a:gdLst>
                  <a:gd name="T0" fmla="*/ 524 w 544"/>
                  <a:gd name="T1" fmla="*/ 20 h 274"/>
                  <a:gd name="T2" fmla="*/ 518 w 544"/>
                  <a:gd name="T3" fmla="*/ 30 h 274"/>
                  <a:gd name="T4" fmla="*/ 509 w 544"/>
                  <a:gd name="T5" fmla="*/ 50 h 274"/>
                  <a:gd name="T6" fmla="*/ 495 w 544"/>
                  <a:gd name="T7" fmla="*/ 70 h 274"/>
                  <a:gd name="T8" fmla="*/ 492 w 544"/>
                  <a:gd name="T9" fmla="*/ 78 h 274"/>
                  <a:gd name="T10" fmla="*/ 486 w 544"/>
                  <a:gd name="T11" fmla="*/ 84 h 274"/>
                  <a:gd name="T12" fmla="*/ 473 w 544"/>
                  <a:gd name="T13" fmla="*/ 104 h 274"/>
                  <a:gd name="T14" fmla="*/ 451 w 544"/>
                  <a:gd name="T15" fmla="*/ 130 h 274"/>
                  <a:gd name="T16" fmla="*/ 412 w 544"/>
                  <a:gd name="T17" fmla="*/ 163 h 274"/>
                  <a:gd name="T18" fmla="*/ 385 w 544"/>
                  <a:gd name="T19" fmla="*/ 183 h 274"/>
                  <a:gd name="T20" fmla="*/ 370 w 544"/>
                  <a:gd name="T21" fmla="*/ 193 h 274"/>
                  <a:gd name="T22" fmla="*/ 347 w 544"/>
                  <a:gd name="T23" fmla="*/ 206 h 274"/>
                  <a:gd name="T24" fmla="*/ 306 w 544"/>
                  <a:gd name="T25" fmla="*/ 227 h 274"/>
                  <a:gd name="T26" fmla="*/ 239 w 544"/>
                  <a:gd name="T27" fmla="*/ 248 h 274"/>
                  <a:gd name="T28" fmla="*/ 174 w 544"/>
                  <a:gd name="T29" fmla="*/ 257 h 274"/>
                  <a:gd name="T30" fmla="*/ 109 w 544"/>
                  <a:gd name="T31" fmla="*/ 256 h 274"/>
                  <a:gd name="T32" fmla="*/ 36 w 544"/>
                  <a:gd name="T33" fmla="*/ 240 h 274"/>
                  <a:gd name="T34" fmla="*/ 0 w 544"/>
                  <a:gd name="T35" fmla="*/ 224 h 274"/>
                  <a:gd name="T36" fmla="*/ 36 w 544"/>
                  <a:gd name="T37" fmla="*/ 256 h 274"/>
                  <a:gd name="T38" fmla="*/ 104 w 544"/>
                  <a:gd name="T39" fmla="*/ 270 h 274"/>
                  <a:gd name="T40" fmla="*/ 121 w 544"/>
                  <a:gd name="T41" fmla="*/ 271 h 274"/>
                  <a:gd name="T42" fmla="*/ 173 w 544"/>
                  <a:gd name="T43" fmla="*/ 273 h 274"/>
                  <a:gd name="T44" fmla="*/ 242 w 544"/>
                  <a:gd name="T45" fmla="*/ 262 h 274"/>
                  <a:gd name="T46" fmla="*/ 277 w 544"/>
                  <a:gd name="T47" fmla="*/ 253 h 274"/>
                  <a:gd name="T48" fmla="*/ 347 w 544"/>
                  <a:gd name="T49" fmla="*/ 225 h 274"/>
                  <a:gd name="T50" fmla="*/ 379 w 544"/>
                  <a:gd name="T51" fmla="*/ 206 h 274"/>
                  <a:gd name="T52" fmla="*/ 410 w 544"/>
                  <a:gd name="T53" fmla="*/ 185 h 274"/>
                  <a:gd name="T54" fmla="*/ 443 w 544"/>
                  <a:gd name="T55" fmla="*/ 156 h 274"/>
                  <a:gd name="T56" fmla="*/ 464 w 544"/>
                  <a:gd name="T57" fmla="*/ 139 h 274"/>
                  <a:gd name="T58" fmla="*/ 486 w 544"/>
                  <a:gd name="T59" fmla="*/ 113 h 274"/>
                  <a:gd name="T60" fmla="*/ 496 w 544"/>
                  <a:gd name="T61" fmla="*/ 99 h 274"/>
                  <a:gd name="T62" fmla="*/ 516 w 544"/>
                  <a:gd name="T63" fmla="*/ 69 h 274"/>
                  <a:gd name="T64" fmla="*/ 533 w 544"/>
                  <a:gd name="T65" fmla="*/ 39 h 274"/>
                  <a:gd name="T66" fmla="*/ 544 w 544"/>
                  <a:gd name="T67" fmla="*/ 20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274"/>
                  <a:gd name="T104" fmla="*/ 544 w 544"/>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274">
                    <a:moveTo>
                      <a:pt x="533" y="0"/>
                    </a:moveTo>
                    <a:lnTo>
                      <a:pt x="524" y="20"/>
                    </a:lnTo>
                    <a:lnTo>
                      <a:pt x="520" y="27"/>
                    </a:lnTo>
                    <a:lnTo>
                      <a:pt x="518" y="30"/>
                    </a:lnTo>
                    <a:lnTo>
                      <a:pt x="516" y="35"/>
                    </a:lnTo>
                    <a:lnTo>
                      <a:pt x="509" y="50"/>
                    </a:lnTo>
                    <a:lnTo>
                      <a:pt x="500" y="64"/>
                    </a:lnTo>
                    <a:lnTo>
                      <a:pt x="495" y="70"/>
                    </a:lnTo>
                    <a:lnTo>
                      <a:pt x="493" y="74"/>
                    </a:lnTo>
                    <a:lnTo>
                      <a:pt x="492" y="78"/>
                    </a:lnTo>
                    <a:lnTo>
                      <a:pt x="488" y="81"/>
                    </a:lnTo>
                    <a:lnTo>
                      <a:pt x="486" y="84"/>
                    </a:lnTo>
                    <a:lnTo>
                      <a:pt x="482" y="91"/>
                    </a:lnTo>
                    <a:lnTo>
                      <a:pt x="473" y="104"/>
                    </a:lnTo>
                    <a:lnTo>
                      <a:pt x="461" y="117"/>
                    </a:lnTo>
                    <a:lnTo>
                      <a:pt x="451" y="130"/>
                    </a:lnTo>
                    <a:lnTo>
                      <a:pt x="425" y="152"/>
                    </a:lnTo>
                    <a:lnTo>
                      <a:pt x="412" y="163"/>
                    </a:lnTo>
                    <a:lnTo>
                      <a:pt x="400" y="174"/>
                    </a:lnTo>
                    <a:lnTo>
                      <a:pt x="385" y="183"/>
                    </a:lnTo>
                    <a:lnTo>
                      <a:pt x="377" y="187"/>
                    </a:lnTo>
                    <a:lnTo>
                      <a:pt x="370" y="193"/>
                    </a:lnTo>
                    <a:lnTo>
                      <a:pt x="355" y="202"/>
                    </a:lnTo>
                    <a:lnTo>
                      <a:pt x="347" y="206"/>
                    </a:lnTo>
                    <a:lnTo>
                      <a:pt x="340" y="212"/>
                    </a:lnTo>
                    <a:lnTo>
                      <a:pt x="306" y="227"/>
                    </a:lnTo>
                    <a:lnTo>
                      <a:pt x="273" y="239"/>
                    </a:lnTo>
                    <a:lnTo>
                      <a:pt x="239" y="248"/>
                    </a:lnTo>
                    <a:lnTo>
                      <a:pt x="208" y="255"/>
                    </a:lnTo>
                    <a:lnTo>
                      <a:pt x="174" y="257"/>
                    </a:lnTo>
                    <a:lnTo>
                      <a:pt x="143" y="258"/>
                    </a:lnTo>
                    <a:lnTo>
                      <a:pt x="109" y="256"/>
                    </a:lnTo>
                    <a:lnTo>
                      <a:pt x="77" y="251"/>
                    </a:lnTo>
                    <a:lnTo>
                      <a:pt x="36" y="240"/>
                    </a:lnTo>
                    <a:lnTo>
                      <a:pt x="17" y="232"/>
                    </a:lnTo>
                    <a:lnTo>
                      <a:pt x="0" y="224"/>
                    </a:lnTo>
                    <a:lnTo>
                      <a:pt x="6" y="246"/>
                    </a:lnTo>
                    <a:lnTo>
                      <a:pt x="36" y="256"/>
                    </a:lnTo>
                    <a:lnTo>
                      <a:pt x="71" y="266"/>
                    </a:lnTo>
                    <a:lnTo>
                      <a:pt x="104" y="270"/>
                    </a:lnTo>
                    <a:lnTo>
                      <a:pt x="112" y="270"/>
                    </a:lnTo>
                    <a:lnTo>
                      <a:pt x="121" y="271"/>
                    </a:lnTo>
                    <a:lnTo>
                      <a:pt x="139" y="274"/>
                    </a:lnTo>
                    <a:lnTo>
                      <a:pt x="173" y="273"/>
                    </a:lnTo>
                    <a:lnTo>
                      <a:pt x="209" y="270"/>
                    </a:lnTo>
                    <a:lnTo>
                      <a:pt x="242" y="262"/>
                    </a:lnTo>
                    <a:lnTo>
                      <a:pt x="259" y="258"/>
                    </a:lnTo>
                    <a:lnTo>
                      <a:pt x="277" y="253"/>
                    </a:lnTo>
                    <a:lnTo>
                      <a:pt x="311" y="240"/>
                    </a:lnTo>
                    <a:lnTo>
                      <a:pt x="347" y="225"/>
                    </a:lnTo>
                    <a:lnTo>
                      <a:pt x="363" y="215"/>
                    </a:lnTo>
                    <a:lnTo>
                      <a:pt x="379" y="206"/>
                    </a:lnTo>
                    <a:lnTo>
                      <a:pt x="394" y="195"/>
                    </a:lnTo>
                    <a:lnTo>
                      <a:pt x="410" y="185"/>
                    </a:lnTo>
                    <a:lnTo>
                      <a:pt x="438" y="163"/>
                    </a:lnTo>
                    <a:lnTo>
                      <a:pt x="443" y="156"/>
                    </a:lnTo>
                    <a:lnTo>
                      <a:pt x="450" y="150"/>
                    </a:lnTo>
                    <a:lnTo>
                      <a:pt x="464" y="139"/>
                    </a:lnTo>
                    <a:lnTo>
                      <a:pt x="475" y="126"/>
                    </a:lnTo>
                    <a:lnTo>
                      <a:pt x="486" y="113"/>
                    </a:lnTo>
                    <a:lnTo>
                      <a:pt x="491" y="105"/>
                    </a:lnTo>
                    <a:lnTo>
                      <a:pt x="496" y="99"/>
                    </a:lnTo>
                    <a:lnTo>
                      <a:pt x="507" y="85"/>
                    </a:lnTo>
                    <a:lnTo>
                      <a:pt x="516" y="69"/>
                    </a:lnTo>
                    <a:lnTo>
                      <a:pt x="525" y="55"/>
                    </a:lnTo>
                    <a:lnTo>
                      <a:pt x="533" y="39"/>
                    </a:lnTo>
                    <a:lnTo>
                      <a:pt x="542" y="24"/>
                    </a:lnTo>
                    <a:lnTo>
                      <a:pt x="544" y="20"/>
                    </a:lnTo>
                    <a:lnTo>
                      <a:pt x="533" y="0"/>
                    </a:lnTo>
                    <a:close/>
                  </a:path>
                </a:pathLst>
              </a:custGeom>
              <a:solidFill>
                <a:srgbClr val="8A8A8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7" name="Freeform 159"/>
              <p:cNvSpPr>
                <a:spLocks/>
              </p:cNvSpPr>
              <p:nvPr/>
            </p:nvSpPr>
            <p:spPr bwMode="auto">
              <a:xfrm>
                <a:off x="1918" y="584"/>
                <a:ext cx="107" cy="55"/>
              </a:xfrm>
              <a:custGeom>
                <a:avLst/>
                <a:gdLst>
                  <a:gd name="T0" fmla="*/ 536 w 536"/>
                  <a:gd name="T1" fmla="*/ 16 h 274"/>
                  <a:gd name="T2" fmla="*/ 524 w 536"/>
                  <a:gd name="T3" fmla="*/ 0 h 274"/>
                  <a:gd name="T4" fmla="*/ 512 w 536"/>
                  <a:gd name="T5" fmla="*/ 33 h 274"/>
                  <a:gd name="T6" fmla="*/ 497 w 536"/>
                  <a:gd name="T7" fmla="*/ 61 h 274"/>
                  <a:gd name="T8" fmla="*/ 477 w 536"/>
                  <a:gd name="T9" fmla="*/ 90 h 274"/>
                  <a:gd name="T10" fmla="*/ 470 w 536"/>
                  <a:gd name="T11" fmla="*/ 100 h 274"/>
                  <a:gd name="T12" fmla="*/ 451 w 536"/>
                  <a:gd name="T13" fmla="*/ 125 h 274"/>
                  <a:gd name="T14" fmla="*/ 435 w 536"/>
                  <a:gd name="T15" fmla="*/ 142 h 274"/>
                  <a:gd name="T16" fmla="*/ 430 w 536"/>
                  <a:gd name="T17" fmla="*/ 147 h 274"/>
                  <a:gd name="T18" fmla="*/ 393 w 536"/>
                  <a:gd name="T19" fmla="*/ 179 h 274"/>
                  <a:gd name="T20" fmla="*/ 364 w 536"/>
                  <a:gd name="T21" fmla="*/ 198 h 274"/>
                  <a:gd name="T22" fmla="*/ 357 w 536"/>
                  <a:gd name="T23" fmla="*/ 201 h 274"/>
                  <a:gd name="T24" fmla="*/ 336 w 536"/>
                  <a:gd name="T25" fmla="*/ 214 h 274"/>
                  <a:gd name="T26" fmla="*/ 274 w 536"/>
                  <a:gd name="T27" fmla="*/ 240 h 274"/>
                  <a:gd name="T28" fmla="*/ 226 w 536"/>
                  <a:gd name="T29" fmla="*/ 252 h 274"/>
                  <a:gd name="T30" fmla="*/ 220 w 536"/>
                  <a:gd name="T31" fmla="*/ 252 h 274"/>
                  <a:gd name="T32" fmla="*/ 212 w 536"/>
                  <a:gd name="T33" fmla="*/ 255 h 274"/>
                  <a:gd name="T34" fmla="*/ 149 w 536"/>
                  <a:gd name="T35" fmla="*/ 258 h 274"/>
                  <a:gd name="T36" fmla="*/ 102 w 536"/>
                  <a:gd name="T37" fmla="*/ 253 h 274"/>
                  <a:gd name="T38" fmla="*/ 63 w 536"/>
                  <a:gd name="T39" fmla="*/ 244 h 274"/>
                  <a:gd name="T40" fmla="*/ 19 w 536"/>
                  <a:gd name="T41" fmla="*/ 227 h 274"/>
                  <a:gd name="T42" fmla="*/ 3 w 536"/>
                  <a:gd name="T43" fmla="*/ 240 h 274"/>
                  <a:gd name="T44" fmla="*/ 39 w 536"/>
                  <a:gd name="T45" fmla="*/ 256 h 274"/>
                  <a:gd name="T46" fmla="*/ 112 w 536"/>
                  <a:gd name="T47" fmla="*/ 272 h 274"/>
                  <a:gd name="T48" fmla="*/ 177 w 536"/>
                  <a:gd name="T49" fmla="*/ 273 h 274"/>
                  <a:gd name="T50" fmla="*/ 242 w 536"/>
                  <a:gd name="T51" fmla="*/ 264 h 274"/>
                  <a:gd name="T52" fmla="*/ 309 w 536"/>
                  <a:gd name="T53" fmla="*/ 243 h 274"/>
                  <a:gd name="T54" fmla="*/ 350 w 536"/>
                  <a:gd name="T55" fmla="*/ 222 h 274"/>
                  <a:gd name="T56" fmla="*/ 373 w 536"/>
                  <a:gd name="T57" fmla="*/ 209 h 274"/>
                  <a:gd name="T58" fmla="*/ 388 w 536"/>
                  <a:gd name="T59" fmla="*/ 199 h 274"/>
                  <a:gd name="T60" fmla="*/ 415 w 536"/>
                  <a:gd name="T61" fmla="*/ 179 h 274"/>
                  <a:gd name="T62" fmla="*/ 454 w 536"/>
                  <a:gd name="T63" fmla="*/ 146 h 274"/>
                  <a:gd name="T64" fmla="*/ 476 w 536"/>
                  <a:gd name="T65" fmla="*/ 120 h 274"/>
                  <a:gd name="T66" fmla="*/ 489 w 536"/>
                  <a:gd name="T67" fmla="*/ 100 h 274"/>
                  <a:gd name="T68" fmla="*/ 495 w 536"/>
                  <a:gd name="T69" fmla="*/ 94 h 274"/>
                  <a:gd name="T70" fmla="*/ 498 w 536"/>
                  <a:gd name="T71" fmla="*/ 86 h 274"/>
                  <a:gd name="T72" fmla="*/ 512 w 536"/>
                  <a:gd name="T73" fmla="*/ 66 h 274"/>
                  <a:gd name="T74" fmla="*/ 521 w 536"/>
                  <a:gd name="T75" fmla="*/ 46 h 274"/>
                  <a:gd name="T76" fmla="*/ 527 w 536"/>
                  <a:gd name="T77" fmla="*/ 36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6"/>
                  <a:gd name="T118" fmla="*/ 0 h 274"/>
                  <a:gd name="T119" fmla="*/ 536 w 536"/>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6" h="274">
                    <a:moveTo>
                      <a:pt x="527" y="36"/>
                    </a:moveTo>
                    <a:lnTo>
                      <a:pt x="536" y="16"/>
                    </a:lnTo>
                    <a:lnTo>
                      <a:pt x="529" y="7"/>
                    </a:lnTo>
                    <a:lnTo>
                      <a:pt x="524" y="0"/>
                    </a:lnTo>
                    <a:lnTo>
                      <a:pt x="518" y="16"/>
                    </a:lnTo>
                    <a:lnTo>
                      <a:pt x="512" y="33"/>
                    </a:lnTo>
                    <a:lnTo>
                      <a:pt x="504" y="46"/>
                    </a:lnTo>
                    <a:lnTo>
                      <a:pt x="497" y="61"/>
                    </a:lnTo>
                    <a:lnTo>
                      <a:pt x="480" y="88"/>
                    </a:lnTo>
                    <a:lnTo>
                      <a:pt x="477" y="90"/>
                    </a:lnTo>
                    <a:lnTo>
                      <a:pt x="474" y="93"/>
                    </a:lnTo>
                    <a:lnTo>
                      <a:pt x="470" y="100"/>
                    </a:lnTo>
                    <a:lnTo>
                      <a:pt x="461" y="113"/>
                    </a:lnTo>
                    <a:lnTo>
                      <a:pt x="451" y="125"/>
                    </a:lnTo>
                    <a:lnTo>
                      <a:pt x="442" y="137"/>
                    </a:lnTo>
                    <a:lnTo>
                      <a:pt x="435" y="142"/>
                    </a:lnTo>
                    <a:lnTo>
                      <a:pt x="432" y="144"/>
                    </a:lnTo>
                    <a:lnTo>
                      <a:pt x="430" y="147"/>
                    </a:lnTo>
                    <a:lnTo>
                      <a:pt x="418" y="158"/>
                    </a:lnTo>
                    <a:lnTo>
                      <a:pt x="393" y="179"/>
                    </a:lnTo>
                    <a:lnTo>
                      <a:pt x="378" y="188"/>
                    </a:lnTo>
                    <a:lnTo>
                      <a:pt x="364" y="198"/>
                    </a:lnTo>
                    <a:lnTo>
                      <a:pt x="360" y="199"/>
                    </a:lnTo>
                    <a:lnTo>
                      <a:pt x="357" y="201"/>
                    </a:lnTo>
                    <a:lnTo>
                      <a:pt x="350" y="205"/>
                    </a:lnTo>
                    <a:lnTo>
                      <a:pt x="336" y="214"/>
                    </a:lnTo>
                    <a:lnTo>
                      <a:pt x="305" y="228"/>
                    </a:lnTo>
                    <a:lnTo>
                      <a:pt x="274" y="240"/>
                    </a:lnTo>
                    <a:lnTo>
                      <a:pt x="242" y="248"/>
                    </a:lnTo>
                    <a:lnTo>
                      <a:pt x="226" y="252"/>
                    </a:lnTo>
                    <a:lnTo>
                      <a:pt x="222" y="252"/>
                    </a:lnTo>
                    <a:lnTo>
                      <a:pt x="220" y="252"/>
                    </a:lnTo>
                    <a:lnTo>
                      <a:pt x="219" y="253"/>
                    </a:lnTo>
                    <a:lnTo>
                      <a:pt x="212" y="255"/>
                    </a:lnTo>
                    <a:lnTo>
                      <a:pt x="180" y="257"/>
                    </a:lnTo>
                    <a:lnTo>
                      <a:pt x="149" y="258"/>
                    </a:lnTo>
                    <a:lnTo>
                      <a:pt x="118" y="255"/>
                    </a:lnTo>
                    <a:lnTo>
                      <a:pt x="102" y="253"/>
                    </a:lnTo>
                    <a:lnTo>
                      <a:pt x="87" y="250"/>
                    </a:lnTo>
                    <a:lnTo>
                      <a:pt x="63" y="244"/>
                    </a:lnTo>
                    <a:lnTo>
                      <a:pt x="40" y="236"/>
                    </a:lnTo>
                    <a:lnTo>
                      <a:pt x="19" y="227"/>
                    </a:lnTo>
                    <a:lnTo>
                      <a:pt x="0" y="217"/>
                    </a:lnTo>
                    <a:lnTo>
                      <a:pt x="3" y="240"/>
                    </a:lnTo>
                    <a:lnTo>
                      <a:pt x="20" y="248"/>
                    </a:lnTo>
                    <a:lnTo>
                      <a:pt x="39" y="256"/>
                    </a:lnTo>
                    <a:lnTo>
                      <a:pt x="80" y="267"/>
                    </a:lnTo>
                    <a:lnTo>
                      <a:pt x="112" y="272"/>
                    </a:lnTo>
                    <a:lnTo>
                      <a:pt x="146" y="274"/>
                    </a:lnTo>
                    <a:lnTo>
                      <a:pt x="177" y="273"/>
                    </a:lnTo>
                    <a:lnTo>
                      <a:pt x="211" y="271"/>
                    </a:lnTo>
                    <a:lnTo>
                      <a:pt x="242" y="264"/>
                    </a:lnTo>
                    <a:lnTo>
                      <a:pt x="276" y="255"/>
                    </a:lnTo>
                    <a:lnTo>
                      <a:pt x="309" y="243"/>
                    </a:lnTo>
                    <a:lnTo>
                      <a:pt x="343" y="228"/>
                    </a:lnTo>
                    <a:lnTo>
                      <a:pt x="350" y="222"/>
                    </a:lnTo>
                    <a:lnTo>
                      <a:pt x="358" y="218"/>
                    </a:lnTo>
                    <a:lnTo>
                      <a:pt x="373" y="209"/>
                    </a:lnTo>
                    <a:lnTo>
                      <a:pt x="380" y="203"/>
                    </a:lnTo>
                    <a:lnTo>
                      <a:pt x="388" y="199"/>
                    </a:lnTo>
                    <a:lnTo>
                      <a:pt x="403" y="190"/>
                    </a:lnTo>
                    <a:lnTo>
                      <a:pt x="415" y="179"/>
                    </a:lnTo>
                    <a:lnTo>
                      <a:pt x="428" y="168"/>
                    </a:lnTo>
                    <a:lnTo>
                      <a:pt x="454" y="146"/>
                    </a:lnTo>
                    <a:lnTo>
                      <a:pt x="464" y="133"/>
                    </a:lnTo>
                    <a:lnTo>
                      <a:pt x="476" y="120"/>
                    </a:lnTo>
                    <a:lnTo>
                      <a:pt x="485" y="107"/>
                    </a:lnTo>
                    <a:lnTo>
                      <a:pt x="489" y="100"/>
                    </a:lnTo>
                    <a:lnTo>
                      <a:pt x="491" y="97"/>
                    </a:lnTo>
                    <a:lnTo>
                      <a:pt x="495" y="94"/>
                    </a:lnTo>
                    <a:lnTo>
                      <a:pt x="496" y="90"/>
                    </a:lnTo>
                    <a:lnTo>
                      <a:pt x="498" y="86"/>
                    </a:lnTo>
                    <a:lnTo>
                      <a:pt x="503" y="80"/>
                    </a:lnTo>
                    <a:lnTo>
                      <a:pt x="512" y="66"/>
                    </a:lnTo>
                    <a:lnTo>
                      <a:pt x="519" y="51"/>
                    </a:lnTo>
                    <a:lnTo>
                      <a:pt x="521" y="46"/>
                    </a:lnTo>
                    <a:lnTo>
                      <a:pt x="523" y="43"/>
                    </a:lnTo>
                    <a:lnTo>
                      <a:pt x="527" y="36"/>
                    </a:lnTo>
                    <a:close/>
                  </a:path>
                </a:pathLst>
              </a:custGeom>
              <a:solidFill>
                <a:srgbClr val="76767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8" name="Freeform 160"/>
              <p:cNvSpPr>
                <a:spLocks/>
              </p:cNvSpPr>
              <p:nvPr/>
            </p:nvSpPr>
            <p:spPr bwMode="auto">
              <a:xfrm>
                <a:off x="1922" y="596"/>
                <a:ext cx="109" cy="53"/>
              </a:xfrm>
              <a:custGeom>
                <a:avLst/>
                <a:gdLst>
                  <a:gd name="T0" fmla="*/ 547 w 547"/>
                  <a:gd name="T1" fmla="*/ 23 h 267"/>
                  <a:gd name="T2" fmla="*/ 538 w 547"/>
                  <a:gd name="T3" fmla="*/ 0 h 267"/>
                  <a:gd name="T4" fmla="*/ 529 w 547"/>
                  <a:gd name="T5" fmla="*/ 15 h 267"/>
                  <a:gd name="T6" fmla="*/ 522 w 547"/>
                  <a:gd name="T7" fmla="*/ 30 h 267"/>
                  <a:gd name="T8" fmla="*/ 503 w 547"/>
                  <a:gd name="T9" fmla="*/ 60 h 267"/>
                  <a:gd name="T10" fmla="*/ 481 w 547"/>
                  <a:gd name="T11" fmla="*/ 87 h 267"/>
                  <a:gd name="T12" fmla="*/ 470 w 547"/>
                  <a:gd name="T13" fmla="*/ 99 h 267"/>
                  <a:gd name="T14" fmla="*/ 459 w 547"/>
                  <a:gd name="T15" fmla="*/ 112 h 267"/>
                  <a:gd name="T16" fmla="*/ 445 w 547"/>
                  <a:gd name="T17" fmla="*/ 124 h 267"/>
                  <a:gd name="T18" fmla="*/ 432 w 547"/>
                  <a:gd name="T19" fmla="*/ 136 h 267"/>
                  <a:gd name="T20" fmla="*/ 404 w 547"/>
                  <a:gd name="T21" fmla="*/ 158 h 267"/>
                  <a:gd name="T22" fmla="*/ 388 w 547"/>
                  <a:gd name="T23" fmla="*/ 169 h 267"/>
                  <a:gd name="T24" fmla="*/ 372 w 547"/>
                  <a:gd name="T25" fmla="*/ 180 h 267"/>
                  <a:gd name="T26" fmla="*/ 340 w 547"/>
                  <a:gd name="T27" fmla="*/ 200 h 267"/>
                  <a:gd name="T28" fmla="*/ 302 w 547"/>
                  <a:gd name="T29" fmla="*/ 216 h 267"/>
                  <a:gd name="T30" fmla="*/ 266 w 547"/>
                  <a:gd name="T31" fmla="*/ 229 h 267"/>
                  <a:gd name="T32" fmla="*/ 230 w 547"/>
                  <a:gd name="T33" fmla="*/ 239 h 267"/>
                  <a:gd name="T34" fmla="*/ 194 w 547"/>
                  <a:gd name="T35" fmla="*/ 247 h 267"/>
                  <a:gd name="T36" fmla="*/ 184 w 547"/>
                  <a:gd name="T37" fmla="*/ 247 h 267"/>
                  <a:gd name="T38" fmla="*/ 175 w 547"/>
                  <a:gd name="T39" fmla="*/ 248 h 267"/>
                  <a:gd name="T40" fmla="*/ 157 w 547"/>
                  <a:gd name="T41" fmla="*/ 249 h 267"/>
                  <a:gd name="T42" fmla="*/ 121 w 547"/>
                  <a:gd name="T43" fmla="*/ 251 h 267"/>
                  <a:gd name="T44" fmla="*/ 85 w 547"/>
                  <a:gd name="T45" fmla="*/ 247 h 267"/>
                  <a:gd name="T46" fmla="*/ 49 w 547"/>
                  <a:gd name="T47" fmla="*/ 242 h 267"/>
                  <a:gd name="T48" fmla="*/ 23 w 547"/>
                  <a:gd name="T49" fmla="*/ 235 h 267"/>
                  <a:gd name="T50" fmla="*/ 0 w 547"/>
                  <a:gd name="T51" fmla="*/ 228 h 267"/>
                  <a:gd name="T52" fmla="*/ 10 w 547"/>
                  <a:gd name="T53" fmla="*/ 251 h 267"/>
                  <a:gd name="T54" fmla="*/ 42 w 547"/>
                  <a:gd name="T55" fmla="*/ 258 h 267"/>
                  <a:gd name="T56" fmla="*/ 60 w 547"/>
                  <a:gd name="T57" fmla="*/ 261 h 267"/>
                  <a:gd name="T58" fmla="*/ 69 w 547"/>
                  <a:gd name="T59" fmla="*/ 262 h 267"/>
                  <a:gd name="T60" fmla="*/ 79 w 547"/>
                  <a:gd name="T61" fmla="*/ 264 h 267"/>
                  <a:gd name="T62" fmla="*/ 117 w 547"/>
                  <a:gd name="T63" fmla="*/ 267 h 267"/>
                  <a:gd name="T64" fmla="*/ 156 w 547"/>
                  <a:gd name="T65" fmla="*/ 266 h 267"/>
                  <a:gd name="T66" fmla="*/ 194 w 547"/>
                  <a:gd name="T67" fmla="*/ 263 h 267"/>
                  <a:gd name="T68" fmla="*/ 232 w 547"/>
                  <a:gd name="T69" fmla="*/ 255 h 267"/>
                  <a:gd name="T70" fmla="*/ 270 w 547"/>
                  <a:gd name="T71" fmla="*/ 245 h 267"/>
                  <a:gd name="T72" fmla="*/ 308 w 547"/>
                  <a:gd name="T73" fmla="*/ 230 h 267"/>
                  <a:gd name="T74" fmla="*/ 346 w 547"/>
                  <a:gd name="T75" fmla="*/ 213 h 267"/>
                  <a:gd name="T76" fmla="*/ 362 w 547"/>
                  <a:gd name="T77" fmla="*/ 203 h 267"/>
                  <a:gd name="T78" fmla="*/ 379 w 547"/>
                  <a:gd name="T79" fmla="*/ 194 h 267"/>
                  <a:gd name="T80" fmla="*/ 409 w 547"/>
                  <a:gd name="T81" fmla="*/ 174 h 267"/>
                  <a:gd name="T82" fmla="*/ 423 w 547"/>
                  <a:gd name="T83" fmla="*/ 163 h 267"/>
                  <a:gd name="T84" fmla="*/ 430 w 547"/>
                  <a:gd name="T85" fmla="*/ 157 h 267"/>
                  <a:gd name="T86" fmla="*/ 437 w 547"/>
                  <a:gd name="T87" fmla="*/ 153 h 267"/>
                  <a:gd name="T88" fmla="*/ 463 w 547"/>
                  <a:gd name="T89" fmla="*/ 130 h 267"/>
                  <a:gd name="T90" fmla="*/ 487 w 547"/>
                  <a:gd name="T91" fmla="*/ 106 h 267"/>
                  <a:gd name="T92" fmla="*/ 509 w 547"/>
                  <a:gd name="T93" fmla="*/ 80 h 267"/>
                  <a:gd name="T94" fmla="*/ 518 w 547"/>
                  <a:gd name="T95" fmla="*/ 65 h 267"/>
                  <a:gd name="T96" fmla="*/ 528 w 547"/>
                  <a:gd name="T97" fmla="*/ 52 h 267"/>
                  <a:gd name="T98" fmla="*/ 547 w 547"/>
                  <a:gd name="T99" fmla="*/ 23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7"/>
                  <a:gd name="T151" fmla="*/ 0 h 267"/>
                  <a:gd name="T152" fmla="*/ 547 w 547"/>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7" h="267">
                    <a:moveTo>
                      <a:pt x="547" y="23"/>
                    </a:moveTo>
                    <a:lnTo>
                      <a:pt x="538" y="0"/>
                    </a:lnTo>
                    <a:lnTo>
                      <a:pt x="529" y="15"/>
                    </a:lnTo>
                    <a:lnTo>
                      <a:pt x="522" y="30"/>
                    </a:lnTo>
                    <a:lnTo>
                      <a:pt x="503" y="60"/>
                    </a:lnTo>
                    <a:lnTo>
                      <a:pt x="481" y="87"/>
                    </a:lnTo>
                    <a:lnTo>
                      <a:pt x="470" y="99"/>
                    </a:lnTo>
                    <a:lnTo>
                      <a:pt x="459" y="112"/>
                    </a:lnTo>
                    <a:lnTo>
                      <a:pt x="445" y="124"/>
                    </a:lnTo>
                    <a:lnTo>
                      <a:pt x="432" y="136"/>
                    </a:lnTo>
                    <a:lnTo>
                      <a:pt x="404" y="158"/>
                    </a:lnTo>
                    <a:lnTo>
                      <a:pt x="388" y="169"/>
                    </a:lnTo>
                    <a:lnTo>
                      <a:pt x="372" y="180"/>
                    </a:lnTo>
                    <a:lnTo>
                      <a:pt x="340" y="200"/>
                    </a:lnTo>
                    <a:lnTo>
                      <a:pt x="302" y="216"/>
                    </a:lnTo>
                    <a:lnTo>
                      <a:pt x="266" y="229"/>
                    </a:lnTo>
                    <a:lnTo>
                      <a:pt x="230" y="239"/>
                    </a:lnTo>
                    <a:lnTo>
                      <a:pt x="194" y="247"/>
                    </a:lnTo>
                    <a:lnTo>
                      <a:pt x="184" y="247"/>
                    </a:lnTo>
                    <a:lnTo>
                      <a:pt x="175" y="248"/>
                    </a:lnTo>
                    <a:lnTo>
                      <a:pt x="157" y="249"/>
                    </a:lnTo>
                    <a:lnTo>
                      <a:pt x="121" y="251"/>
                    </a:lnTo>
                    <a:lnTo>
                      <a:pt x="85" y="247"/>
                    </a:lnTo>
                    <a:lnTo>
                      <a:pt x="49" y="242"/>
                    </a:lnTo>
                    <a:lnTo>
                      <a:pt x="23" y="235"/>
                    </a:lnTo>
                    <a:lnTo>
                      <a:pt x="0" y="228"/>
                    </a:lnTo>
                    <a:lnTo>
                      <a:pt x="10" y="251"/>
                    </a:lnTo>
                    <a:lnTo>
                      <a:pt x="42" y="258"/>
                    </a:lnTo>
                    <a:lnTo>
                      <a:pt x="60" y="261"/>
                    </a:lnTo>
                    <a:lnTo>
                      <a:pt x="69" y="262"/>
                    </a:lnTo>
                    <a:lnTo>
                      <a:pt x="79" y="264"/>
                    </a:lnTo>
                    <a:lnTo>
                      <a:pt x="117" y="267"/>
                    </a:lnTo>
                    <a:lnTo>
                      <a:pt x="156" y="266"/>
                    </a:lnTo>
                    <a:lnTo>
                      <a:pt x="194" y="263"/>
                    </a:lnTo>
                    <a:lnTo>
                      <a:pt x="232" y="255"/>
                    </a:lnTo>
                    <a:lnTo>
                      <a:pt x="270" y="245"/>
                    </a:lnTo>
                    <a:lnTo>
                      <a:pt x="308" y="230"/>
                    </a:lnTo>
                    <a:lnTo>
                      <a:pt x="346" y="213"/>
                    </a:lnTo>
                    <a:lnTo>
                      <a:pt x="362" y="203"/>
                    </a:lnTo>
                    <a:lnTo>
                      <a:pt x="379" y="194"/>
                    </a:lnTo>
                    <a:lnTo>
                      <a:pt x="409" y="174"/>
                    </a:lnTo>
                    <a:lnTo>
                      <a:pt x="423" y="163"/>
                    </a:lnTo>
                    <a:lnTo>
                      <a:pt x="430" y="157"/>
                    </a:lnTo>
                    <a:lnTo>
                      <a:pt x="437" y="153"/>
                    </a:lnTo>
                    <a:lnTo>
                      <a:pt x="463" y="130"/>
                    </a:lnTo>
                    <a:lnTo>
                      <a:pt x="487" y="106"/>
                    </a:lnTo>
                    <a:lnTo>
                      <a:pt x="509" y="80"/>
                    </a:lnTo>
                    <a:lnTo>
                      <a:pt x="518" y="65"/>
                    </a:lnTo>
                    <a:lnTo>
                      <a:pt x="528" y="52"/>
                    </a:lnTo>
                    <a:lnTo>
                      <a:pt x="547" y="23"/>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799" name="Freeform 161"/>
              <p:cNvSpPr>
                <a:spLocks/>
              </p:cNvSpPr>
              <p:nvPr/>
            </p:nvSpPr>
            <p:spPr bwMode="auto">
              <a:xfrm>
                <a:off x="1920" y="592"/>
                <a:ext cx="109" cy="54"/>
              </a:xfrm>
              <a:custGeom>
                <a:avLst/>
                <a:gdLst>
                  <a:gd name="T0" fmla="*/ 547 w 547"/>
                  <a:gd name="T1" fmla="*/ 20 h 271"/>
                  <a:gd name="T2" fmla="*/ 538 w 547"/>
                  <a:gd name="T3" fmla="*/ 0 h 271"/>
                  <a:gd name="T4" fmla="*/ 536 w 547"/>
                  <a:gd name="T5" fmla="*/ 4 h 271"/>
                  <a:gd name="T6" fmla="*/ 527 w 547"/>
                  <a:gd name="T7" fmla="*/ 19 h 271"/>
                  <a:gd name="T8" fmla="*/ 519 w 547"/>
                  <a:gd name="T9" fmla="*/ 35 h 271"/>
                  <a:gd name="T10" fmla="*/ 510 w 547"/>
                  <a:gd name="T11" fmla="*/ 49 h 271"/>
                  <a:gd name="T12" fmla="*/ 501 w 547"/>
                  <a:gd name="T13" fmla="*/ 65 h 271"/>
                  <a:gd name="T14" fmla="*/ 490 w 547"/>
                  <a:gd name="T15" fmla="*/ 79 h 271"/>
                  <a:gd name="T16" fmla="*/ 485 w 547"/>
                  <a:gd name="T17" fmla="*/ 85 h 271"/>
                  <a:gd name="T18" fmla="*/ 480 w 547"/>
                  <a:gd name="T19" fmla="*/ 93 h 271"/>
                  <a:gd name="T20" fmla="*/ 469 w 547"/>
                  <a:gd name="T21" fmla="*/ 106 h 271"/>
                  <a:gd name="T22" fmla="*/ 458 w 547"/>
                  <a:gd name="T23" fmla="*/ 119 h 271"/>
                  <a:gd name="T24" fmla="*/ 444 w 547"/>
                  <a:gd name="T25" fmla="*/ 130 h 271"/>
                  <a:gd name="T26" fmla="*/ 437 w 547"/>
                  <a:gd name="T27" fmla="*/ 136 h 271"/>
                  <a:gd name="T28" fmla="*/ 432 w 547"/>
                  <a:gd name="T29" fmla="*/ 143 h 271"/>
                  <a:gd name="T30" fmla="*/ 404 w 547"/>
                  <a:gd name="T31" fmla="*/ 165 h 271"/>
                  <a:gd name="T32" fmla="*/ 388 w 547"/>
                  <a:gd name="T33" fmla="*/ 175 h 271"/>
                  <a:gd name="T34" fmla="*/ 373 w 547"/>
                  <a:gd name="T35" fmla="*/ 186 h 271"/>
                  <a:gd name="T36" fmla="*/ 357 w 547"/>
                  <a:gd name="T37" fmla="*/ 195 h 271"/>
                  <a:gd name="T38" fmla="*/ 341 w 547"/>
                  <a:gd name="T39" fmla="*/ 205 h 271"/>
                  <a:gd name="T40" fmla="*/ 305 w 547"/>
                  <a:gd name="T41" fmla="*/ 220 h 271"/>
                  <a:gd name="T42" fmla="*/ 271 w 547"/>
                  <a:gd name="T43" fmla="*/ 233 h 271"/>
                  <a:gd name="T44" fmla="*/ 253 w 547"/>
                  <a:gd name="T45" fmla="*/ 238 h 271"/>
                  <a:gd name="T46" fmla="*/ 236 w 547"/>
                  <a:gd name="T47" fmla="*/ 242 h 271"/>
                  <a:gd name="T48" fmla="*/ 203 w 547"/>
                  <a:gd name="T49" fmla="*/ 250 h 271"/>
                  <a:gd name="T50" fmla="*/ 167 w 547"/>
                  <a:gd name="T51" fmla="*/ 253 h 271"/>
                  <a:gd name="T52" fmla="*/ 133 w 547"/>
                  <a:gd name="T53" fmla="*/ 254 h 271"/>
                  <a:gd name="T54" fmla="*/ 115 w 547"/>
                  <a:gd name="T55" fmla="*/ 251 h 271"/>
                  <a:gd name="T56" fmla="*/ 106 w 547"/>
                  <a:gd name="T57" fmla="*/ 250 h 271"/>
                  <a:gd name="T58" fmla="*/ 98 w 547"/>
                  <a:gd name="T59" fmla="*/ 250 h 271"/>
                  <a:gd name="T60" fmla="*/ 65 w 547"/>
                  <a:gd name="T61" fmla="*/ 246 h 271"/>
                  <a:gd name="T62" fmla="*/ 30 w 547"/>
                  <a:gd name="T63" fmla="*/ 236 h 271"/>
                  <a:gd name="T64" fmla="*/ 0 w 547"/>
                  <a:gd name="T65" fmla="*/ 226 h 271"/>
                  <a:gd name="T66" fmla="*/ 9 w 547"/>
                  <a:gd name="T67" fmla="*/ 248 h 271"/>
                  <a:gd name="T68" fmla="*/ 32 w 547"/>
                  <a:gd name="T69" fmla="*/ 255 h 271"/>
                  <a:gd name="T70" fmla="*/ 58 w 547"/>
                  <a:gd name="T71" fmla="*/ 262 h 271"/>
                  <a:gd name="T72" fmla="*/ 94 w 547"/>
                  <a:gd name="T73" fmla="*/ 267 h 271"/>
                  <a:gd name="T74" fmla="*/ 130 w 547"/>
                  <a:gd name="T75" fmla="*/ 271 h 271"/>
                  <a:gd name="T76" fmla="*/ 166 w 547"/>
                  <a:gd name="T77" fmla="*/ 269 h 271"/>
                  <a:gd name="T78" fmla="*/ 184 w 547"/>
                  <a:gd name="T79" fmla="*/ 268 h 271"/>
                  <a:gd name="T80" fmla="*/ 193 w 547"/>
                  <a:gd name="T81" fmla="*/ 267 h 271"/>
                  <a:gd name="T82" fmla="*/ 203 w 547"/>
                  <a:gd name="T83" fmla="*/ 267 h 271"/>
                  <a:gd name="T84" fmla="*/ 239 w 547"/>
                  <a:gd name="T85" fmla="*/ 259 h 271"/>
                  <a:gd name="T86" fmla="*/ 275 w 547"/>
                  <a:gd name="T87" fmla="*/ 249 h 271"/>
                  <a:gd name="T88" fmla="*/ 311 w 547"/>
                  <a:gd name="T89" fmla="*/ 236 h 271"/>
                  <a:gd name="T90" fmla="*/ 349 w 547"/>
                  <a:gd name="T91" fmla="*/ 220 h 271"/>
                  <a:gd name="T92" fmla="*/ 381 w 547"/>
                  <a:gd name="T93" fmla="*/ 200 h 271"/>
                  <a:gd name="T94" fmla="*/ 397 w 547"/>
                  <a:gd name="T95" fmla="*/ 189 h 271"/>
                  <a:gd name="T96" fmla="*/ 413 w 547"/>
                  <a:gd name="T97" fmla="*/ 178 h 271"/>
                  <a:gd name="T98" fmla="*/ 441 w 547"/>
                  <a:gd name="T99" fmla="*/ 156 h 271"/>
                  <a:gd name="T100" fmla="*/ 454 w 547"/>
                  <a:gd name="T101" fmla="*/ 144 h 271"/>
                  <a:gd name="T102" fmla="*/ 468 w 547"/>
                  <a:gd name="T103" fmla="*/ 132 h 271"/>
                  <a:gd name="T104" fmla="*/ 479 w 547"/>
                  <a:gd name="T105" fmla="*/ 119 h 271"/>
                  <a:gd name="T106" fmla="*/ 490 w 547"/>
                  <a:gd name="T107" fmla="*/ 107 h 271"/>
                  <a:gd name="T108" fmla="*/ 512 w 547"/>
                  <a:gd name="T109" fmla="*/ 80 h 271"/>
                  <a:gd name="T110" fmla="*/ 531 w 547"/>
                  <a:gd name="T111" fmla="*/ 50 h 271"/>
                  <a:gd name="T112" fmla="*/ 538 w 547"/>
                  <a:gd name="T113" fmla="*/ 35 h 271"/>
                  <a:gd name="T114" fmla="*/ 547 w 547"/>
                  <a:gd name="T115" fmla="*/ 2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7"/>
                  <a:gd name="T175" fmla="*/ 0 h 271"/>
                  <a:gd name="T176" fmla="*/ 547 w 547"/>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7" h="271">
                    <a:moveTo>
                      <a:pt x="547" y="20"/>
                    </a:moveTo>
                    <a:lnTo>
                      <a:pt x="538" y="0"/>
                    </a:lnTo>
                    <a:lnTo>
                      <a:pt x="536" y="4"/>
                    </a:lnTo>
                    <a:lnTo>
                      <a:pt x="527" y="19"/>
                    </a:lnTo>
                    <a:lnTo>
                      <a:pt x="519" y="35"/>
                    </a:lnTo>
                    <a:lnTo>
                      <a:pt x="510" y="49"/>
                    </a:lnTo>
                    <a:lnTo>
                      <a:pt x="501" y="65"/>
                    </a:lnTo>
                    <a:lnTo>
                      <a:pt x="490" y="79"/>
                    </a:lnTo>
                    <a:lnTo>
                      <a:pt x="485" y="85"/>
                    </a:lnTo>
                    <a:lnTo>
                      <a:pt x="480" y="93"/>
                    </a:lnTo>
                    <a:lnTo>
                      <a:pt x="469" y="106"/>
                    </a:lnTo>
                    <a:lnTo>
                      <a:pt x="458" y="119"/>
                    </a:lnTo>
                    <a:lnTo>
                      <a:pt x="444" y="130"/>
                    </a:lnTo>
                    <a:lnTo>
                      <a:pt x="437" y="136"/>
                    </a:lnTo>
                    <a:lnTo>
                      <a:pt x="432" y="143"/>
                    </a:lnTo>
                    <a:lnTo>
                      <a:pt x="404" y="165"/>
                    </a:lnTo>
                    <a:lnTo>
                      <a:pt x="388" y="175"/>
                    </a:lnTo>
                    <a:lnTo>
                      <a:pt x="373" y="186"/>
                    </a:lnTo>
                    <a:lnTo>
                      <a:pt x="357" y="195"/>
                    </a:lnTo>
                    <a:lnTo>
                      <a:pt x="341" y="205"/>
                    </a:lnTo>
                    <a:lnTo>
                      <a:pt x="305" y="220"/>
                    </a:lnTo>
                    <a:lnTo>
                      <a:pt x="271" y="233"/>
                    </a:lnTo>
                    <a:lnTo>
                      <a:pt x="253" y="238"/>
                    </a:lnTo>
                    <a:lnTo>
                      <a:pt x="236" y="242"/>
                    </a:lnTo>
                    <a:lnTo>
                      <a:pt x="203" y="250"/>
                    </a:lnTo>
                    <a:lnTo>
                      <a:pt x="167" y="253"/>
                    </a:lnTo>
                    <a:lnTo>
                      <a:pt x="133" y="254"/>
                    </a:lnTo>
                    <a:lnTo>
                      <a:pt x="115" y="251"/>
                    </a:lnTo>
                    <a:lnTo>
                      <a:pt x="106" y="250"/>
                    </a:lnTo>
                    <a:lnTo>
                      <a:pt x="98" y="250"/>
                    </a:lnTo>
                    <a:lnTo>
                      <a:pt x="65" y="246"/>
                    </a:lnTo>
                    <a:lnTo>
                      <a:pt x="30" y="236"/>
                    </a:lnTo>
                    <a:lnTo>
                      <a:pt x="0" y="226"/>
                    </a:lnTo>
                    <a:lnTo>
                      <a:pt x="9" y="248"/>
                    </a:lnTo>
                    <a:lnTo>
                      <a:pt x="32" y="255"/>
                    </a:lnTo>
                    <a:lnTo>
                      <a:pt x="58" y="262"/>
                    </a:lnTo>
                    <a:lnTo>
                      <a:pt x="94" y="267"/>
                    </a:lnTo>
                    <a:lnTo>
                      <a:pt x="130" y="271"/>
                    </a:lnTo>
                    <a:lnTo>
                      <a:pt x="166" y="269"/>
                    </a:lnTo>
                    <a:lnTo>
                      <a:pt x="184" y="268"/>
                    </a:lnTo>
                    <a:lnTo>
                      <a:pt x="193" y="267"/>
                    </a:lnTo>
                    <a:lnTo>
                      <a:pt x="203" y="267"/>
                    </a:lnTo>
                    <a:lnTo>
                      <a:pt x="239" y="259"/>
                    </a:lnTo>
                    <a:lnTo>
                      <a:pt x="275" y="249"/>
                    </a:lnTo>
                    <a:lnTo>
                      <a:pt x="311" y="236"/>
                    </a:lnTo>
                    <a:lnTo>
                      <a:pt x="349" y="220"/>
                    </a:lnTo>
                    <a:lnTo>
                      <a:pt x="381" y="200"/>
                    </a:lnTo>
                    <a:lnTo>
                      <a:pt x="397" y="189"/>
                    </a:lnTo>
                    <a:lnTo>
                      <a:pt x="413" y="178"/>
                    </a:lnTo>
                    <a:lnTo>
                      <a:pt x="441" y="156"/>
                    </a:lnTo>
                    <a:lnTo>
                      <a:pt x="454" y="144"/>
                    </a:lnTo>
                    <a:lnTo>
                      <a:pt x="468" y="132"/>
                    </a:lnTo>
                    <a:lnTo>
                      <a:pt x="479" y="119"/>
                    </a:lnTo>
                    <a:lnTo>
                      <a:pt x="490" y="107"/>
                    </a:lnTo>
                    <a:lnTo>
                      <a:pt x="512" y="80"/>
                    </a:lnTo>
                    <a:lnTo>
                      <a:pt x="531" y="50"/>
                    </a:lnTo>
                    <a:lnTo>
                      <a:pt x="538" y="35"/>
                    </a:lnTo>
                    <a:lnTo>
                      <a:pt x="547" y="20"/>
                    </a:lnTo>
                    <a:close/>
                  </a:path>
                </a:pathLst>
              </a:custGeom>
              <a:solidFill>
                <a:srgbClr val="9D9D9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0" name="Freeform 162"/>
              <p:cNvSpPr>
                <a:spLocks/>
              </p:cNvSpPr>
              <p:nvPr/>
            </p:nvSpPr>
            <p:spPr bwMode="auto">
              <a:xfrm>
                <a:off x="1929" y="609"/>
                <a:ext cx="105" cy="50"/>
              </a:xfrm>
              <a:custGeom>
                <a:avLst/>
                <a:gdLst>
                  <a:gd name="T0" fmla="*/ 524 w 524"/>
                  <a:gd name="T1" fmla="*/ 25 h 248"/>
                  <a:gd name="T2" fmla="*/ 522 w 524"/>
                  <a:gd name="T3" fmla="*/ 0 h 248"/>
                  <a:gd name="T4" fmla="*/ 503 w 524"/>
                  <a:gd name="T5" fmla="*/ 24 h 248"/>
                  <a:gd name="T6" fmla="*/ 482 w 524"/>
                  <a:gd name="T7" fmla="*/ 49 h 248"/>
                  <a:gd name="T8" fmla="*/ 471 w 524"/>
                  <a:gd name="T9" fmla="*/ 60 h 248"/>
                  <a:gd name="T10" fmla="*/ 468 w 524"/>
                  <a:gd name="T11" fmla="*/ 62 h 248"/>
                  <a:gd name="T12" fmla="*/ 466 w 524"/>
                  <a:gd name="T13" fmla="*/ 66 h 248"/>
                  <a:gd name="T14" fmla="*/ 461 w 524"/>
                  <a:gd name="T15" fmla="*/ 73 h 248"/>
                  <a:gd name="T16" fmla="*/ 437 w 524"/>
                  <a:gd name="T17" fmla="*/ 95 h 248"/>
                  <a:gd name="T18" fmla="*/ 412 w 524"/>
                  <a:gd name="T19" fmla="*/ 115 h 248"/>
                  <a:gd name="T20" fmla="*/ 384 w 524"/>
                  <a:gd name="T21" fmla="*/ 135 h 248"/>
                  <a:gd name="T22" fmla="*/ 354 w 524"/>
                  <a:gd name="T23" fmla="*/ 154 h 248"/>
                  <a:gd name="T24" fmla="*/ 324 w 524"/>
                  <a:gd name="T25" fmla="*/ 172 h 248"/>
                  <a:gd name="T26" fmla="*/ 283 w 524"/>
                  <a:gd name="T27" fmla="*/ 190 h 248"/>
                  <a:gd name="T28" fmla="*/ 242 w 524"/>
                  <a:gd name="T29" fmla="*/ 206 h 248"/>
                  <a:gd name="T30" fmla="*/ 202 w 524"/>
                  <a:gd name="T31" fmla="*/ 217 h 248"/>
                  <a:gd name="T32" fmla="*/ 161 w 524"/>
                  <a:gd name="T33" fmla="*/ 226 h 248"/>
                  <a:gd name="T34" fmla="*/ 121 w 524"/>
                  <a:gd name="T35" fmla="*/ 230 h 248"/>
                  <a:gd name="T36" fmla="*/ 80 w 524"/>
                  <a:gd name="T37" fmla="*/ 231 h 248"/>
                  <a:gd name="T38" fmla="*/ 40 w 524"/>
                  <a:gd name="T39" fmla="*/ 229 h 248"/>
                  <a:gd name="T40" fmla="*/ 0 w 524"/>
                  <a:gd name="T41" fmla="*/ 223 h 248"/>
                  <a:gd name="T42" fmla="*/ 18 w 524"/>
                  <a:gd name="T43" fmla="*/ 243 h 248"/>
                  <a:gd name="T44" fmla="*/ 56 w 524"/>
                  <a:gd name="T45" fmla="*/ 247 h 248"/>
                  <a:gd name="T46" fmla="*/ 94 w 524"/>
                  <a:gd name="T47" fmla="*/ 248 h 248"/>
                  <a:gd name="T48" fmla="*/ 132 w 524"/>
                  <a:gd name="T49" fmla="*/ 244 h 248"/>
                  <a:gd name="T50" fmla="*/ 173 w 524"/>
                  <a:gd name="T51" fmla="*/ 240 h 248"/>
                  <a:gd name="T52" fmla="*/ 211 w 524"/>
                  <a:gd name="T53" fmla="*/ 231 h 248"/>
                  <a:gd name="T54" fmla="*/ 251 w 524"/>
                  <a:gd name="T55" fmla="*/ 220 h 248"/>
                  <a:gd name="T56" fmla="*/ 289 w 524"/>
                  <a:gd name="T57" fmla="*/ 204 h 248"/>
                  <a:gd name="T58" fmla="*/ 330 w 524"/>
                  <a:gd name="T59" fmla="*/ 186 h 248"/>
                  <a:gd name="T60" fmla="*/ 359 w 524"/>
                  <a:gd name="T61" fmla="*/ 169 h 248"/>
                  <a:gd name="T62" fmla="*/ 372 w 524"/>
                  <a:gd name="T63" fmla="*/ 160 h 248"/>
                  <a:gd name="T64" fmla="*/ 379 w 524"/>
                  <a:gd name="T65" fmla="*/ 156 h 248"/>
                  <a:gd name="T66" fmla="*/ 382 w 524"/>
                  <a:gd name="T67" fmla="*/ 153 h 248"/>
                  <a:gd name="T68" fmla="*/ 387 w 524"/>
                  <a:gd name="T69" fmla="*/ 152 h 248"/>
                  <a:gd name="T70" fmla="*/ 389 w 524"/>
                  <a:gd name="T71" fmla="*/ 149 h 248"/>
                  <a:gd name="T72" fmla="*/ 393 w 524"/>
                  <a:gd name="T73" fmla="*/ 147 h 248"/>
                  <a:gd name="T74" fmla="*/ 399 w 524"/>
                  <a:gd name="T75" fmla="*/ 142 h 248"/>
                  <a:gd name="T76" fmla="*/ 413 w 524"/>
                  <a:gd name="T77" fmla="*/ 133 h 248"/>
                  <a:gd name="T78" fmla="*/ 415 w 524"/>
                  <a:gd name="T79" fmla="*/ 130 h 248"/>
                  <a:gd name="T80" fmla="*/ 418 w 524"/>
                  <a:gd name="T81" fmla="*/ 128 h 248"/>
                  <a:gd name="T82" fmla="*/ 425 w 524"/>
                  <a:gd name="T83" fmla="*/ 123 h 248"/>
                  <a:gd name="T84" fmla="*/ 439 w 524"/>
                  <a:gd name="T85" fmla="*/ 114 h 248"/>
                  <a:gd name="T86" fmla="*/ 450 w 524"/>
                  <a:gd name="T87" fmla="*/ 103 h 248"/>
                  <a:gd name="T88" fmla="*/ 452 w 524"/>
                  <a:gd name="T89" fmla="*/ 99 h 248"/>
                  <a:gd name="T90" fmla="*/ 455 w 524"/>
                  <a:gd name="T91" fmla="*/ 97 h 248"/>
                  <a:gd name="T92" fmla="*/ 462 w 524"/>
                  <a:gd name="T93" fmla="*/ 93 h 248"/>
                  <a:gd name="T94" fmla="*/ 485 w 524"/>
                  <a:gd name="T95" fmla="*/ 71 h 248"/>
                  <a:gd name="T96" fmla="*/ 505 w 524"/>
                  <a:gd name="T97" fmla="*/ 49 h 248"/>
                  <a:gd name="T98" fmla="*/ 514 w 524"/>
                  <a:gd name="T99" fmla="*/ 37 h 248"/>
                  <a:gd name="T100" fmla="*/ 524 w 524"/>
                  <a:gd name="T101" fmla="*/ 25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4"/>
                  <a:gd name="T154" fmla="*/ 0 h 248"/>
                  <a:gd name="T155" fmla="*/ 524 w 524"/>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4" h="248">
                    <a:moveTo>
                      <a:pt x="524" y="25"/>
                    </a:moveTo>
                    <a:lnTo>
                      <a:pt x="522" y="0"/>
                    </a:lnTo>
                    <a:lnTo>
                      <a:pt x="503" y="24"/>
                    </a:lnTo>
                    <a:lnTo>
                      <a:pt x="482" y="49"/>
                    </a:lnTo>
                    <a:lnTo>
                      <a:pt x="471" y="60"/>
                    </a:lnTo>
                    <a:lnTo>
                      <a:pt x="468" y="62"/>
                    </a:lnTo>
                    <a:lnTo>
                      <a:pt x="466" y="66"/>
                    </a:lnTo>
                    <a:lnTo>
                      <a:pt x="461" y="73"/>
                    </a:lnTo>
                    <a:lnTo>
                      <a:pt x="437" y="95"/>
                    </a:lnTo>
                    <a:lnTo>
                      <a:pt x="412" y="115"/>
                    </a:lnTo>
                    <a:lnTo>
                      <a:pt x="384" y="135"/>
                    </a:lnTo>
                    <a:lnTo>
                      <a:pt x="354" y="154"/>
                    </a:lnTo>
                    <a:lnTo>
                      <a:pt x="324" y="172"/>
                    </a:lnTo>
                    <a:lnTo>
                      <a:pt x="283" y="190"/>
                    </a:lnTo>
                    <a:lnTo>
                      <a:pt x="242" y="206"/>
                    </a:lnTo>
                    <a:lnTo>
                      <a:pt x="202" y="217"/>
                    </a:lnTo>
                    <a:lnTo>
                      <a:pt x="161" y="226"/>
                    </a:lnTo>
                    <a:lnTo>
                      <a:pt x="121" y="230"/>
                    </a:lnTo>
                    <a:lnTo>
                      <a:pt x="80" y="231"/>
                    </a:lnTo>
                    <a:lnTo>
                      <a:pt x="40" y="229"/>
                    </a:lnTo>
                    <a:lnTo>
                      <a:pt x="0" y="223"/>
                    </a:lnTo>
                    <a:lnTo>
                      <a:pt x="18" y="243"/>
                    </a:lnTo>
                    <a:lnTo>
                      <a:pt x="56" y="247"/>
                    </a:lnTo>
                    <a:lnTo>
                      <a:pt x="94" y="248"/>
                    </a:lnTo>
                    <a:lnTo>
                      <a:pt x="132" y="244"/>
                    </a:lnTo>
                    <a:lnTo>
                      <a:pt x="173" y="240"/>
                    </a:lnTo>
                    <a:lnTo>
                      <a:pt x="211" y="231"/>
                    </a:lnTo>
                    <a:lnTo>
                      <a:pt x="251" y="220"/>
                    </a:lnTo>
                    <a:lnTo>
                      <a:pt x="289" y="204"/>
                    </a:lnTo>
                    <a:lnTo>
                      <a:pt x="330" y="186"/>
                    </a:lnTo>
                    <a:lnTo>
                      <a:pt x="359" y="169"/>
                    </a:lnTo>
                    <a:lnTo>
                      <a:pt x="372" y="160"/>
                    </a:lnTo>
                    <a:lnTo>
                      <a:pt x="379" y="156"/>
                    </a:lnTo>
                    <a:lnTo>
                      <a:pt x="382" y="153"/>
                    </a:lnTo>
                    <a:lnTo>
                      <a:pt x="387" y="152"/>
                    </a:lnTo>
                    <a:lnTo>
                      <a:pt x="389" y="149"/>
                    </a:lnTo>
                    <a:lnTo>
                      <a:pt x="393" y="147"/>
                    </a:lnTo>
                    <a:lnTo>
                      <a:pt x="399" y="142"/>
                    </a:lnTo>
                    <a:lnTo>
                      <a:pt x="413" y="133"/>
                    </a:lnTo>
                    <a:lnTo>
                      <a:pt x="415" y="130"/>
                    </a:lnTo>
                    <a:lnTo>
                      <a:pt x="418" y="128"/>
                    </a:lnTo>
                    <a:lnTo>
                      <a:pt x="425" y="123"/>
                    </a:lnTo>
                    <a:lnTo>
                      <a:pt x="439" y="114"/>
                    </a:lnTo>
                    <a:lnTo>
                      <a:pt x="450" y="103"/>
                    </a:lnTo>
                    <a:lnTo>
                      <a:pt x="452" y="99"/>
                    </a:lnTo>
                    <a:lnTo>
                      <a:pt x="455" y="97"/>
                    </a:lnTo>
                    <a:lnTo>
                      <a:pt x="462" y="93"/>
                    </a:lnTo>
                    <a:lnTo>
                      <a:pt x="485" y="71"/>
                    </a:lnTo>
                    <a:lnTo>
                      <a:pt x="505" y="49"/>
                    </a:lnTo>
                    <a:lnTo>
                      <a:pt x="514" y="37"/>
                    </a:lnTo>
                    <a:lnTo>
                      <a:pt x="524" y="25"/>
                    </a:lnTo>
                    <a:close/>
                  </a:path>
                </a:pathLst>
              </a:custGeom>
              <a:solidFill>
                <a:srgbClr val="90909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1" name="Freeform 163"/>
              <p:cNvSpPr>
                <a:spLocks/>
              </p:cNvSpPr>
              <p:nvPr/>
            </p:nvSpPr>
            <p:spPr bwMode="auto">
              <a:xfrm>
                <a:off x="1926" y="604"/>
                <a:ext cx="107" cy="51"/>
              </a:xfrm>
              <a:custGeom>
                <a:avLst/>
                <a:gdLst>
                  <a:gd name="T0" fmla="*/ 537 w 537"/>
                  <a:gd name="T1" fmla="*/ 25 h 256"/>
                  <a:gd name="T2" fmla="*/ 531 w 537"/>
                  <a:gd name="T3" fmla="*/ 0 h 256"/>
                  <a:gd name="T4" fmla="*/ 512 w 537"/>
                  <a:gd name="T5" fmla="*/ 27 h 256"/>
                  <a:gd name="T6" fmla="*/ 493 w 537"/>
                  <a:gd name="T7" fmla="*/ 54 h 256"/>
                  <a:gd name="T8" fmla="*/ 470 w 537"/>
                  <a:gd name="T9" fmla="*/ 78 h 256"/>
                  <a:gd name="T10" fmla="*/ 447 w 537"/>
                  <a:gd name="T11" fmla="*/ 103 h 256"/>
                  <a:gd name="T12" fmla="*/ 433 w 537"/>
                  <a:gd name="T13" fmla="*/ 113 h 256"/>
                  <a:gd name="T14" fmla="*/ 421 w 537"/>
                  <a:gd name="T15" fmla="*/ 124 h 256"/>
                  <a:gd name="T16" fmla="*/ 413 w 537"/>
                  <a:gd name="T17" fmla="*/ 129 h 256"/>
                  <a:gd name="T18" fmla="*/ 406 w 537"/>
                  <a:gd name="T19" fmla="*/ 135 h 256"/>
                  <a:gd name="T20" fmla="*/ 393 w 537"/>
                  <a:gd name="T21" fmla="*/ 146 h 256"/>
                  <a:gd name="T22" fmla="*/ 377 w 537"/>
                  <a:gd name="T23" fmla="*/ 155 h 256"/>
                  <a:gd name="T24" fmla="*/ 369 w 537"/>
                  <a:gd name="T25" fmla="*/ 159 h 256"/>
                  <a:gd name="T26" fmla="*/ 363 w 537"/>
                  <a:gd name="T27" fmla="*/ 165 h 256"/>
                  <a:gd name="T28" fmla="*/ 331 w 537"/>
                  <a:gd name="T29" fmla="*/ 184 h 256"/>
                  <a:gd name="T30" fmla="*/ 291 w 537"/>
                  <a:gd name="T31" fmla="*/ 202 h 256"/>
                  <a:gd name="T32" fmla="*/ 250 w 537"/>
                  <a:gd name="T33" fmla="*/ 217 h 256"/>
                  <a:gd name="T34" fmla="*/ 210 w 537"/>
                  <a:gd name="T35" fmla="*/ 228 h 256"/>
                  <a:gd name="T36" fmla="*/ 172 w 537"/>
                  <a:gd name="T37" fmla="*/ 236 h 256"/>
                  <a:gd name="T38" fmla="*/ 131 w 537"/>
                  <a:gd name="T39" fmla="*/ 239 h 256"/>
                  <a:gd name="T40" fmla="*/ 111 w 537"/>
                  <a:gd name="T41" fmla="*/ 239 h 256"/>
                  <a:gd name="T42" fmla="*/ 101 w 537"/>
                  <a:gd name="T43" fmla="*/ 239 h 256"/>
                  <a:gd name="T44" fmla="*/ 92 w 537"/>
                  <a:gd name="T45" fmla="*/ 240 h 256"/>
                  <a:gd name="T46" fmla="*/ 52 w 537"/>
                  <a:gd name="T47" fmla="*/ 237 h 256"/>
                  <a:gd name="T48" fmla="*/ 14 w 537"/>
                  <a:gd name="T49" fmla="*/ 230 h 256"/>
                  <a:gd name="T50" fmla="*/ 0 w 537"/>
                  <a:gd name="T51" fmla="*/ 228 h 256"/>
                  <a:gd name="T52" fmla="*/ 15 w 537"/>
                  <a:gd name="T53" fmla="*/ 248 h 256"/>
                  <a:gd name="T54" fmla="*/ 55 w 537"/>
                  <a:gd name="T55" fmla="*/ 254 h 256"/>
                  <a:gd name="T56" fmla="*/ 95 w 537"/>
                  <a:gd name="T57" fmla="*/ 256 h 256"/>
                  <a:gd name="T58" fmla="*/ 136 w 537"/>
                  <a:gd name="T59" fmla="*/ 255 h 256"/>
                  <a:gd name="T60" fmla="*/ 176 w 537"/>
                  <a:gd name="T61" fmla="*/ 251 h 256"/>
                  <a:gd name="T62" fmla="*/ 217 w 537"/>
                  <a:gd name="T63" fmla="*/ 242 h 256"/>
                  <a:gd name="T64" fmla="*/ 257 w 537"/>
                  <a:gd name="T65" fmla="*/ 231 h 256"/>
                  <a:gd name="T66" fmla="*/ 298 w 537"/>
                  <a:gd name="T67" fmla="*/ 215 h 256"/>
                  <a:gd name="T68" fmla="*/ 339 w 537"/>
                  <a:gd name="T69" fmla="*/ 197 h 256"/>
                  <a:gd name="T70" fmla="*/ 369 w 537"/>
                  <a:gd name="T71" fmla="*/ 179 h 256"/>
                  <a:gd name="T72" fmla="*/ 399 w 537"/>
                  <a:gd name="T73" fmla="*/ 160 h 256"/>
                  <a:gd name="T74" fmla="*/ 427 w 537"/>
                  <a:gd name="T75" fmla="*/ 140 h 256"/>
                  <a:gd name="T76" fmla="*/ 452 w 537"/>
                  <a:gd name="T77" fmla="*/ 120 h 256"/>
                  <a:gd name="T78" fmla="*/ 476 w 537"/>
                  <a:gd name="T79" fmla="*/ 98 h 256"/>
                  <a:gd name="T80" fmla="*/ 481 w 537"/>
                  <a:gd name="T81" fmla="*/ 91 h 256"/>
                  <a:gd name="T82" fmla="*/ 483 w 537"/>
                  <a:gd name="T83" fmla="*/ 87 h 256"/>
                  <a:gd name="T84" fmla="*/ 486 w 537"/>
                  <a:gd name="T85" fmla="*/ 85 h 256"/>
                  <a:gd name="T86" fmla="*/ 497 w 537"/>
                  <a:gd name="T87" fmla="*/ 74 h 256"/>
                  <a:gd name="T88" fmla="*/ 518 w 537"/>
                  <a:gd name="T89" fmla="*/ 49 h 256"/>
                  <a:gd name="T90" fmla="*/ 537 w 537"/>
                  <a:gd name="T91" fmla="*/ 25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256"/>
                  <a:gd name="T140" fmla="*/ 537 w 537"/>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256">
                    <a:moveTo>
                      <a:pt x="537" y="25"/>
                    </a:moveTo>
                    <a:lnTo>
                      <a:pt x="531" y="0"/>
                    </a:lnTo>
                    <a:lnTo>
                      <a:pt x="512" y="27"/>
                    </a:lnTo>
                    <a:lnTo>
                      <a:pt x="493" y="54"/>
                    </a:lnTo>
                    <a:lnTo>
                      <a:pt x="470" y="78"/>
                    </a:lnTo>
                    <a:lnTo>
                      <a:pt x="447" y="103"/>
                    </a:lnTo>
                    <a:lnTo>
                      <a:pt x="433" y="113"/>
                    </a:lnTo>
                    <a:lnTo>
                      <a:pt x="421" y="124"/>
                    </a:lnTo>
                    <a:lnTo>
                      <a:pt x="413" y="129"/>
                    </a:lnTo>
                    <a:lnTo>
                      <a:pt x="406" y="135"/>
                    </a:lnTo>
                    <a:lnTo>
                      <a:pt x="393" y="146"/>
                    </a:lnTo>
                    <a:lnTo>
                      <a:pt x="377" y="155"/>
                    </a:lnTo>
                    <a:lnTo>
                      <a:pt x="369" y="159"/>
                    </a:lnTo>
                    <a:lnTo>
                      <a:pt x="363" y="165"/>
                    </a:lnTo>
                    <a:lnTo>
                      <a:pt x="331" y="184"/>
                    </a:lnTo>
                    <a:lnTo>
                      <a:pt x="291" y="202"/>
                    </a:lnTo>
                    <a:lnTo>
                      <a:pt x="250" y="217"/>
                    </a:lnTo>
                    <a:lnTo>
                      <a:pt x="210" y="228"/>
                    </a:lnTo>
                    <a:lnTo>
                      <a:pt x="172" y="236"/>
                    </a:lnTo>
                    <a:lnTo>
                      <a:pt x="131" y="239"/>
                    </a:lnTo>
                    <a:lnTo>
                      <a:pt x="111" y="239"/>
                    </a:lnTo>
                    <a:lnTo>
                      <a:pt x="101" y="239"/>
                    </a:lnTo>
                    <a:lnTo>
                      <a:pt x="92" y="240"/>
                    </a:lnTo>
                    <a:lnTo>
                      <a:pt x="52" y="237"/>
                    </a:lnTo>
                    <a:lnTo>
                      <a:pt x="14" y="230"/>
                    </a:lnTo>
                    <a:lnTo>
                      <a:pt x="0" y="228"/>
                    </a:lnTo>
                    <a:lnTo>
                      <a:pt x="15" y="248"/>
                    </a:lnTo>
                    <a:lnTo>
                      <a:pt x="55" y="254"/>
                    </a:lnTo>
                    <a:lnTo>
                      <a:pt x="95" y="256"/>
                    </a:lnTo>
                    <a:lnTo>
                      <a:pt x="136" y="255"/>
                    </a:lnTo>
                    <a:lnTo>
                      <a:pt x="176" y="251"/>
                    </a:lnTo>
                    <a:lnTo>
                      <a:pt x="217" y="242"/>
                    </a:lnTo>
                    <a:lnTo>
                      <a:pt x="257" y="231"/>
                    </a:lnTo>
                    <a:lnTo>
                      <a:pt x="298" y="215"/>
                    </a:lnTo>
                    <a:lnTo>
                      <a:pt x="339" y="197"/>
                    </a:lnTo>
                    <a:lnTo>
                      <a:pt x="369" y="179"/>
                    </a:lnTo>
                    <a:lnTo>
                      <a:pt x="399" y="160"/>
                    </a:lnTo>
                    <a:lnTo>
                      <a:pt x="427" y="140"/>
                    </a:lnTo>
                    <a:lnTo>
                      <a:pt x="452" y="120"/>
                    </a:lnTo>
                    <a:lnTo>
                      <a:pt x="476" y="98"/>
                    </a:lnTo>
                    <a:lnTo>
                      <a:pt x="481" y="91"/>
                    </a:lnTo>
                    <a:lnTo>
                      <a:pt x="483" y="87"/>
                    </a:lnTo>
                    <a:lnTo>
                      <a:pt x="486" y="85"/>
                    </a:lnTo>
                    <a:lnTo>
                      <a:pt x="497" y="74"/>
                    </a:lnTo>
                    <a:lnTo>
                      <a:pt x="518" y="49"/>
                    </a:lnTo>
                    <a:lnTo>
                      <a:pt x="537" y="25"/>
                    </a:lnTo>
                    <a:close/>
                  </a:path>
                </a:pathLst>
              </a:custGeom>
              <a:solidFill>
                <a:srgbClr val="AAAAA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2" name="Freeform 164"/>
              <p:cNvSpPr>
                <a:spLocks/>
              </p:cNvSpPr>
              <p:nvPr/>
            </p:nvSpPr>
            <p:spPr bwMode="auto">
              <a:xfrm>
                <a:off x="1924" y="600"/>
                <a:ext cx="108" cy="52"/>
              </a:xfrm>
              <a:custGeom>
                <a:avLst/>
                <a:gdLst>
                  <a:gd name="T0" fmla="*/ 543 w 543"/>
                  <a:gd name="T1" fmla="*/ 20 h 260"/>
                  <a:gd name="T2" fmla="*/ 537 w 543"/>
                  <a:gd name="T3" fmla="*/ 0 h 260"/>
                  <a:gd name="T4" fmla="*/ 518 w 543"/>
                  <a:gd name="T5" fmla="*/ 29 h 260"/>
                  <a:gd name="T6" fmla="*/ 508 w 543"/>
                  <a:gd name="T7" fmla="*/ 42 h 260"/>
                  <a:gd name="T8" fmla="*/ 499 w 543"/>
                  <a:gd name="T9" fmla="*/ 57 h 260"/>
                  <a:gd name="T10" fmla="*/ 477 w 543"/>
                  <a:gd name="T11" fmla="*/ 83 h 260"/>
                  <a:gd name="T12" fmla="*/ 453 w 543"/>
                  <a:gd name="T13" fmla="*/ 107 h 260"/>
                  <a:gd name="T14" fmla="*/ 427 w 543"/>
                  <a:gd name="T15" fmla="*/ 130 h 260"/>
                  <a:gd name="T16" fmla="*/ 420 w 543"/>
                  <a:gd name="T17" fmla="*/ 134 h 260"/>
                  <a:gd name="T18" fmla="*/ 413 w 543"/>
                  <a:gd name="T19" fmla="*/ 140 h 260"/>
                  <a:gd name="T20" fmla="*/ 399 w 543"/>
                  <a:gd name="T21" fmla="*/ 151 h 260"/>
                  <a:gd name="T22" fmla="*/ 369 w 543"/>
                  <a:gd name="T23" fmla="*/ 171 h 260"/>
                  <a:gd name="T24" fmla="*/ 352 w 543"/>
                  <a:gd name="T25" fmla="*/ 180 h 260"/>
                  <a:gd name="T26" fmla="*/ 336 w 543"/>
                  <a:gd name="T27" fmla="*/ 190 h 260"/>
                  <a:gd name="T28" fmla="*/ 298 w 543"/>
                  <a:gd name="T29" fmla="*/ 207 h 260"/>
                  <a:gd name="T30" fmla="*/ 260 w 543"/>
                  <a:gd name="T31" fmla="*/ 222 h 260"/>
                  <a:gd name="T32" fmla="*/ 222 w 543"/>
                  <a:gd name="T33" fmla="*/ 232 h 260"/>
                  <a:gd name="T34" fmla="*/ 184 w 543"/>
                  <a:gd name="T35" fmla="*/ 240 h 260"/>
                  <a:gd name="T36" fmla="*/ 146 w 543"/>
                  <a:gd name="T37" fmla="*/ 243 h 260"/>
                  <a:gd name="T38" fmla="*/ 107 w 543"/>
                  <a:gd name="T39" fmla="*/ 244 h 260"/>
                  <a:gd name="T40" fmla="*/ 69 w 543"/>
                  <a:gd name="T41" fmla="*/ 241 h 260"/>
                  <a:gd name="T42" fmla="*/ 59 w 543"/>
                  <a:gd name="T43" fmla="*/ 239 h 260"/>
                  <a:gd name="T44" fmla="*/ 50 w 543"/>
                  <a:gd name="T45" fmla="*/ 238 h 260"/>
                  <a:gd name="T46" fmla="*/ 32 w 543"/>
                  <a:gd name="T47" fmla="*/ 235 h 260"/>
                  <a:gd name="T48" fmla="*/ 0 w 543"/>
                  <a:gd name="T49" fmla="*/ 228 h 260"/>
                  <a:gd name="T50" fmla="*/ 12 w 543"/>
                  <a:gd name="T51" fmla="*/ 248 h 260"/>
                  <a:gd name="T52" fmla="*/ 26 w 543"/>
                  <a:gd name="T53" fmla="*/ 250 h 260"/>
                  <a:gd name="T54" fmla="*/ 64 w 543"/>
                  <a:gd name="T55" fmla="*/ 257 h 260"/>
                  <a:gd name="T56" fmla="*/ 104 w 543"/>
                  <a:gd name="T57" fmla="*/ 260 h 260"/>
                  <a:gd name="T58" fmla="*/ 113 w 543"/>
                  <a:gd name="T59" fmla="*/ 259 h 260"/>
                  <a:gd name="T60" fmla="*/ 123 w 543"/>
                  <a:gd name="T61" fmla="*/ 259 h 260"/>
                  <a:gd name="T62" fmla="*/ 143 w 543"/>
                  <a:gd name="T63" fmla="*/ 259 h 260"/>
                  <a:gd name="T64" fmla="*/ 184 w 543"/>
                  <a:gd name="T65" fmla="*/ 256 h 260"/>
                  <a:gd name="T66" fmla="*/ 222 w 543"/>
                  <a:gd name="T67" fmla="*/ 248 h 260"/>
                  <a:gd name="T68" fmla="*/ 262 w 543"/>
                  <a:gd name="T69" fmla="*/ 237 h 260"/>
                  <a:gd name="T70" fmla="*/ 303 w 543"/>
                  <a:gd name="T71" fmla="*/ 222 h 260"/>
                  <a:gd name="T72" fmla="*/ 343 w 543"/>
                  <a:gd name="T73" fmla="*/ 204 h 260"/>
                  <a:gd name="T74" fmla="*/ 375 w 543"/>
                  <a:gd name="T75" fmla="*/ 185 h 260"/>
                  <a:gd name="T76" fmla="*/ 381 w 543"/>
                  <a:gd name="T77" fmla="*/ 179 h 260"/>
                  <a:gd name="T78" fmla="*/ 389 w 543"/>
                  <a:gd name="T79" fmla="*/ 175 h 260"/>
                  <a:gd name="T80" fmla="*/ 405 w 543"/>
                  <a:gd name="T81" fmla="*/ 166 h 260"/>
                  <a:gd name="T82" fmla="*/ 418 w 543"/>
                  <a:gd name="T83" fmla="*/ 155 h 260"/>
                  <a:gd name="T84" fmla="*/ 425 w 543"/>
                  <a:gd name="T85" fmla="*/ 149 h 260"/>
                  <a:gd name="T86" fmla="*/ 433 w 543"/>
                  <a:gd name="T87" fmla="*/ 144 h 260"/>
                  <a:gd name="T88" fmla="*/ 445 w 543"/>
                  <a:gd name="T89" fmla="*/ 133 h 260"/>
                  <a:gd name="T90" fmla="*/ 459 w 543"/>
                  <a:gd name="T91" fmla="*/ 123 h 260"/>
                  <a:gd name="T92" fmla="*/ 482 w 543"/>
                  <a:gd name="T93" fmla="*/ 98 h 260"/>
                  <a:gd name="T94" fmla="*/ 505 w 543"/>
                  <a:gd name="T95" fmla="*/ 74 h 260"/>
                  <a:gd name="T96" fmla="*/ 524 w 543"/>
                  <a:gd name="T97" fmla="*/ 47 h 260"/>
                  <a:gd name="T98" fmla="*/ 543 w 543"/>
                  <a:gd name="T99" fmla="*/ 20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3"/>
                  <a:gd name="T151" fmla="*/ 0 h 260"/>
                  <a:gd name="T152" fmla="*/ 543 w 543"/>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3" h="260">
                    <a:moveTo>
                      <a:pt x="543" y="20"/>
                    </a:moveTo>
                    <a:lnTo>
                      <a:pt x="537" y="0"/>
                    </a:lnTo>
                    <a:lnTo>
                      <a:pt x="518" y="29"/>
                    </a:lnTo>
                    <a:lnTo>
                      <a:pt x="508" y="42"/>
                    </a:lnTo>
                    <a:lnTo>
                      <a:pt x="499" y="57"/>
                    </a:lnTo>
                    <a:lnTo>
                      <a:pt x="477" y="83"/>
                    </a:lnTo>
                    <a:lnTo>
                      <a:pt x="453" y="107"/>
                    </a:lnTo>
                    <a:lnTo>
                      <a:pt x="427" y="130"/>
                    </a:lnTo>
                    <a:lnTo>
                      <a:pt x="420" y="134"/>
                    </a:lnTo>
                    <a:lnTo>
                      <a:pt x="413" y="140"/>
                    </a:lnTo>
                    <a:lnTo>
                      <a:pt x="399" y="151"/>
                    </a:lnTo>
                    <a:lnTo>
                      <a:pt x="369" y="171"/>
                    </a:lnTo>
                    <a:lnTo>
                      <a:pt x="352" y="180"/>
                    </a:lnTo>
                    <a:lnTo>
                      <a:pt x="336" y="190"/>
                    </a:lnTo>
                    <a:lnTo>
                      <a:pt x="298" y="207"/>
                    </a:lnTo>
                    <a:lnTo>
                      <a:pt x="260" y="222"/>
                    </a:lnTo>
                    <a:lnTo>
                      <a:pt x="222" y="232"/>
                    </a:lnTo>
                    <a:lnTo>
                      <a:pt x="184" y="240"/>
                    </a:lnTo>
                    <a:lnTo>
                      <a:pt x="146" y="243"/>
                    </a:lnTo>
                    <a:lnTo>
                      <a:pt x="107" y="244"/>
                    </a:lnTo>
                    <a:lnTo>
                      <a:pt x="69" y="241"/>
                    </a:lnTo>
                    <a:lnTo>
                      <a:pt x="59" y="239"/>
                    </a:lnTo>
                    <a:lnTo>
                      <a:pt x="50" y="238"/>
                    </a:lnTo>
                    <a:lnTo>
                      <a:pt x="32" y="235"/>
                    </a:lnTo>
                    <a:lnTo>
                      <a:pt x="0" y="228"/>
                    </a:lnTo>
                    <a:lnTo>
                      <a:pt x="12" y="248"/>
                    </a:lnTo>
                    <a:lnTo>
                      <a:pt x="26" y="250"/>
                    </a:lnTo>
                    <a:lnTo>
                      <a:pt x="64" y="257"/>
                    </a:lnTo>
                    <a:lnTo>
                      <a:pt x="104" y="260"/>
                    </a:lnTo>
                    <a:lnTo>
                      <a:pt x="113" y="259"/>
                    </a:lnTo>
                    <a:lnTo>
                      <a:pt x="123" y="259"/>
                    </a:lnTo>
                    <a:lnTo>
                      <a:pt x="143" y="259"/>
                    </a:lnTo>
                    <a:lnTo>
                      <a:pt x="184" y="256"/>
                    </a:lnTo>
                    <a:lnTo>
                      <a:pt x="222" y="248"/>
                    </a:lnTo>
                    <a:lnTo>
                      <a:pt x="262" y="237"/>
                    </a:lnTo>
                    <a:lnTo>
                      <a:pt x="303" y="222"/>
                    </a:lnTo>
                    <a:lnTo>
                      <a:pt x="343" y="204"/>
                    </a:lnTo>
                    <a:lnTo>
                      <a:pt x="375" y="185"/>
                    </a:lnTo>
                    <a:lnTo>
                      <a:pt x="381" y="179"/>
                    </a:lnTo>
                    <a:lnTo>
                      <a:pt x="389" y="175"/>
                    </a:lnTo>
                    <a:lnTo>
                      <a:pt x="405" y="166"/>
                    </a:lnTo>
                    <a:lnTo>
                      <a:pt x="418" y="155"/>
                    </a:lnTo>
                    <a:lnTo>
                      <a:pt x="425" y="149"/>
                    </a:lnTo>
                    <a:lnTo>
                      <a:pt x="433" y="144"/>
                    </a:lnTo>
                    <a:lnTo>
                      <a:pt x="445" y="133"/>
                    </a:lnTo>
                    <a:lnTo>
                      <a:pt x="459" y="123"/>
                    </a:lnTo>
                    <a:lnTo>
                      <a:pt x="482" y="98"/>
                    </a:lnTo>
                    <a:lnTo>
                      <a:pt x="505" y="74"/>
                    </a:lnTo>
                    <a:lnTo>
                      <a:pt x="524" y="47"/>
                    </a:lnTo>
                    <a:lnTo>
                      <a:pt x="543" y="20"/>
                    </a:lnTo>
                    <a:close/>
                  </a:path>
                </a:pathLst>
              </a:custGeom>
              <a:solidFill>
                <a:srgbClr val="C5C5C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3" name="Freeform 165"/>
              <p:cNvSpPr>
                <a:spLocks/>
              </p:cNvSpPr>
              <p:nvPr/>
            </p:nvSpPr>
            <p:spPr bwMode="auto">
              <a:xfrm>
                <a:off x="1951" y="636"/>
                <a:ext cx="81" cy="38"/>
              </a:xfrm>
              <a:custGeom>
                <a:avLst/>
                <a:gdLst>
                  <a:gd name="T0" fmla="*/ 390 w 403"/>
                  <a:gd name="T1" fmla="*/ 31 h 191"/>
                  <a:gd name="T2" fmla="*/ 403 w 403"/>
                  <a:gd name="T3" fmla="*/ 0 h 191"/>
                  <a:gd name="T4" fmla="*/ 385 w 403"/>
                  <a:gd name="T5" fmla="*/ 14 h 191"/>
                  <a:gd name="T6" fmla="*/ 376 w 403"/>
                  <a:gd name="T7" fmla="*/ 20 h 191"/>
                  <a:gd name="T8" fmla="*/ 371 w 403"/>
                  <a:gd name="T9" fmla="*/ 24 h 191"/>
                  <a:gd name="T10" fmla="*/ 368 w 403"/>
                  <a:gd name="T11" fmla="*/ 28 h 191"/>
                  <a:gd name="T12" fmla="*/ 349 w 403"/>
                  <a:gd name="T13" fmla="*/ 42 h 191"/>
                  <a:gd name="T14" fmla="*/ 331 w 403"/>
                  <a:gd name="T15" fmla="*/ 56 h 191"/>
                  <a:gd name="T16" fmla="*/ 311 w 403"/>
                  <a:gd name="T17" fmla="*/ 69 h 191"/>
                  <a:gd name="T18" fmla="*/ 290 w 403"/>
                  <a:gd name="T19" fmla="*/ 82 h 191"/>
                  <a:gd name="T20" fmla="*/ 249 w 403"/>
                  <a:gd name="T21" fmla="*/ 107 h 191"/>
                  <a:gd name="T22" fmla="*/ 217 w 403"/>
                  <a:gd name="T23" fmla="*/ 121 h 191"/>
                  <a:gd name="T24" fmla="*/ 186 w 403"/>
                  <a:gd name="T25" fmla="*/ 135 h 191"/>
                  <a:gd name="T26" fmla="*/ 155 w 403"/>
                  <a:gd name="T27" fmla="*/ 146 h 191"/>
                  <a:gd name="T28" fmla="*/ 123 w 403"/>
                  <a:gd name="T29" fmla="*/ 156 h 191"/>
                  <a:gd name="T30" fmla="*/ 92 w 403"/>
                  <a:gd name="T31" fmla="*/ 164 h 191"/>
                  <a:gd name="T32" fmla="*/ 60 w 403"/>
                  <a:gd name="T33" fmla="*/ 170 h 191"/>
                  <a:gd name="T34" fmla="*/ 29 w 403"/>
                  <a:gd name="T35" fmla="*/ 174 h 191"/>
                  <a:gd name="T36" fmla="*/ 0 w 403"/>
                  <a:gd name="T37" fmla="*/ 178 h 191"/>
                  <a:gd name="T38" fmla="*/ 15 w 403"/>
                  <a:gd name="T39" fmla="*/ 184 h 191"/>
                  <a:gd name="T40" fmla="*/ 34 w 403"/>
                  <a:gd name="T41" fmla="*/ 191 h 191"/>
                  <a:gd name="T42" fmla="*/ 61 w 403"/>
                  <a:gd name="T43" fmla="*/ 187 h 191"/>
                  <a:gd name="T44" fmla="*/ 88 w 403"/>
                  <a:gd name="T45" fmla="*/ 181 h 191"/>
                  <a:gd name="T46" fmla="*/ 115 w 403"/>
                  <a:gd name="T47" fmla="*/ 174 h 191"/>
                  <a:gd name="T48" fmla="*/ 144 w 403"/>
                  <a:gd name="T49" fmla="*/ 166 h 191"/>
                  <a:gd name="T50" fmla="*/ 171 w 403"/>
                  <a:gd name="T51" fmla="*/ 156 h 191"/>
                  <a:gd name="T52" fmla="*/ 198 w 403"/>
                  <a:gd name="T53" fmla="*/ 145 h 191"/>
                  <a:gd name="T54" fmla="*/ 254 w 403"/>
                  <a:gd name="T55" fmla="*/ 120 h 191"/>
                  <a:gd name="T56" fmla="*/ 292 w 403"/>
                  <a:gd name="T57" fmla="*/ 100 h 191"/>
                  <a:gd name="T58" fmla="*/ 308 w 403"/>
                  <a:gd name="T59" fmla="*/ 89 h 191"/>
                  <a:gd name="T60" fmla="*/ 326 w 403"/>
                  <a:gd name="T61" fmla="*/ 79 h 191"/>
                  <a:gd name="T62" fmla="*/ 342 w 403"/>
                  <a:gd name="T63" fmla="*/ 66 h 191"/>
                  <a:gd name="T64" fmla="*/ 359 w 403"/>
                  <a:gd name="T65" fmla="*/ 55 h 191"/>
                  <a:gd name="T66" fmla="*/ 390 w 403"/>
                  <a:gd name="T67" fmla="*/ 31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91"/>
                  <a:gd name="T104" fmla="*/ 403 w 403"/>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91">
                    <a:moveTo>
                      <a:pt x="390" y="31"/>
                    </a:moveTo>
                    <a:lnTo>
                      <a:pt x="403" y="0"/>
                    </a:lnTo>
                    <a:lnTo>
                      <a:pt x="385" y="14"/>
                    </a:lnTo>
                    <a:lnTo>
                      <a:pt x="376" y="20"/>
                    </a:lnTo>
                    <a:lnTo>
                      <a:pt x="371" y="24"/>
                    </a:lnTo>
                    <a:lnTo>
                      <a:pt x="368" y="28"/>
                    </a:lnTo>
                    <a:lnTo>
                      <a:pt x="349" y="42"/>
                    </a:lnTo>
                    <a:lnTo>
                      <a:pt x="331" y="56"/>
                    </a:lnTo>
                    <a:lnTo>
                      <a:pt x="311" y="69"/>
                    </a:lnTo>
                    <a:lnTo>
                      <a:pt x="290" y="82"/>
                    </a:lnTo>
                    <a:lnTo>
                      <a:pt x="249" y="107"/>
                    </a:lnTo>
                    <a:lnTo>
                      <a:pt x="217" y="121"/>
                    </a:lnTo>
                    <a:lnTo>
                      <a:pt x="186" y="135"/>
                    </a:lnTo>
                    <a:lnTo>
                      <a:pt x="155" y="146"/>
                    </a:lnTo>
                    <a:lnTo>
                      <a:pt x="123" y="156"/>
                    </a:lnTo>
                    <a:lnTo>
                      <a:pt x="92" y="164"/>
                    </a:lnTo>
                    <a:lnTo>
                      <a:pt x="60" y="170"/>
                    </a:lnTo>
                    <a:lnTo>
                      <a:pt x="29" y="174"/>
                    </a:lnTo>
                    <a:lnTo>
                      <a:pt x="0" y="178"/>
                    </a:lnTo>
                    <a:lnTo>
                      <a:pt x="15" y="184"/>
                    </a:lnTo>
                    <a:lnTo>
                      <a:pt x="34" y="191"/>
                    </a:lnTo>
                    <a:lnTo>
                      <a:pt x="61" y="187"/>
                    </a:lnTo>
                    <a:lnTo>
                      <a:pt x="88" y="181"/>
                    </a:lnTo>
                    <a:lnTo>
                      <a:pt x="115" y="174"/>
                    </a:lnTo>
                    <a:lnTo>
                      <a:pt x="144" y="166"/>
                    </a:lnTo>
                    <a:lnTo>
                      <a:pt x="171" y="156"/>
                    </a:lnTo>
                    <a:lnTo>
                      <a:pt x="198" y="145"/>
                    </a:lnTo>
                    <a:lnTo>
                      <a:pt x="254" y="120"/>
                    </a:lnTo>
                    <a:lnTo>
                      <a:pt x="292" y="100"/>
                    </a:lnTo>
                    <a:lnTo>
                      <a:pt x="308" y="89"/>
                    </a:lnTo>
                    <a:lnTo>
                      <a:pt x="326" y="79"/>
                    </a:lnTo>
                    <a:lnTo>
                      <a:pt x="342" y="66"/>
                    </a:lnTo>
                    <a:lnTo>
                      <a:pt x="359" y="55"/>
                    </a:lnTo>
                    <a:lnTo>
                      <a:pt x="390" y="31"/>
                    </a:lnTo>
                    <a:close/>
                  </a:path>
                </a:pathLst>
              </a:custGeom>
              <a:solidFill>
                <a:srgbClr val="0D0D0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4" name="Freeform 166"/>
              <p:cNvSpPr>
                <a:spLocks/>
              </p:cNvSpPr>
              <p:nvPr/>
            </p:nvSpPr>
            <p:spPr bwMode="auto">
              <a:xfrm>
                <a:off x="1945" y="630"/>
                <a:ext cx="88" cy="42"/>
              </a:xfrm>
              <a:custGeom>
                <a:avLst/>
                <a:gdLst>
                  <a:gd name="T0" fmla="*/ 433 w 438"/>
                  <a:gd name="T1" fmla="*/ 29 h 207"/>
                  <a:gd name="T2" fmla="*/ 438 w 438"/>
                  <a:gd name="T3" fmla="*/ 0 h 207"/>
                  <a:gd name="T4" fmla="*/ 419 w 438"/>
                  <a:gd name="T5" fmla="*/ 16 h 207"/>
                  <a:gd name="T6" fmla="*/ 401 w 438"/>
                  <a:gd name="T7" fmla="*/ 33 h 207"/>
                  <a:gd name="T8" fmla="*/ 381 w 438"/>
                  <a:gd name="T9" fmla="*/ 48 h 207"/>
                  <a:gd name="T10" fmla="*/ 361 w 438"/>
                  <a:gd name="T11" fmla="*/ 65 h 207"/>
                  <a:gd name="T12" fmla="*/ 338 w 438"/>
                  <a:gd name="T13" fmla="*/ 80 h 207"/>
                  <a:gd name="T14" fmla="*/ 327 w 438"/>
                  <a:gd name="T15" fmla="*/ 87 h 207"/>
                  <a:gd name="T16" fmla="*/ 325 w 438"/>
                  <a:gd name="T17" fmla="*/ 87 h 207"/>
                  <a:gd name="T18" fmla="*/ 324 w 438"/>
                  <a:gd name="T19" fmla="*/ 88 h 207"/>
                  <a:gd name="T20" fmla="*/ 322 w 438"/>
                  <a:gd name="T21" fmla="*/ 90 h 207"/>
                  <a:gd name="T22" fmla="*/ 317 w 438"/>
                  <a:gd name="T23" fmla="*/ 94 h 207"/>
                  <a:gd name="T24" fmla="*/ 293 w 438"/>
                  <a:gd name="T25" fmla="*/ 108 h 207"/>
                  <a:gd name="T26" fmla="*/ 271 w 438"/>
                  <a:gd name="T27" fmla="*/ 122 h 207"/>
                  <a:gd name="T28" fmla="*/ 253 w 438"/>
                  <a:gd name="T29" fmla="*/ 129 h 207"/>
                  <a:gd name="T30" fmla="*/ 244 w 438"/>
                  <a:gd name="T31" fmla="*/ 133 h 207"/>
                  <a:gd name="T32" fmla="*/ 236 w 438"/>
                  <a:gd name="T33" fmla="*/ 137 h 207"/>
                  <a:gd name="T34" fmla="*/ 203 w 438"/>
                  <a:gd name="T35" fmla="*/ 152 h 207"/>
                  <a:gd name="T36" fmla="*/ 169 w 438"/>
                  <a:gd name="T37" fmla="*/ 164 h 207"/>
                  <a:gd name="T38" fmla="*/ 135 w 438"/>
                  <a:gd name="T39" fmla="*/ 174 h 207"/>
                  <a:gd name="T40" fmla="*/ 102 w 438"/>
                  <a:gd name="T41" fmla="*/ 182 h 207"/>
                  <a:gd name="T42" fmla="*/ 68 w 438"/>
                  <a:gd name="T43" fmla="*/ 188 h 207"/>
                  <a:gd name="T44" fmla="*/ 34 w 438"/>
                  <a:gd name="T45" fmla="*/ 191 h 207"/>
                  <a:gd name="T46" fmla="*/ 0 w 438"/>
                  <a:gd name="T47" fmla="*/ 192 h 207"/>
                  <a:gd name="T48" fmla="*/ 14 w 438"/>
                  <a:gd name="T49" fmla="*/ 199 h 207"/>
                  <a:gd name="T50" fmla="*/ 30 w 438"/>
                  <a:gd name="T51" fmla="*/ 207 h 207"/>
                  <a:gd name="T52" fmla="*/ 59 w 438"/>
                  <a:gd name="T53" fmla="*/ 203 h 207"/>
                  <a:gd name="T54" fmla="*/ 90 w 438"/>
                  <a:gd name="T55" fmla="*/ 199 h 207"/>
                  <a:gd name="T56" fmla="*/ 122 w 438"/>
                  <a:gd name="T57" fmla="*/ 193 h 207"/>
                  <a:gd name="T58" fmla="*/ 153 w 438"/>
                  <a:gd name="T59" fmla="*/ 185 h 207"/>
                  <a:gd name="T60" fmla="*/ 185 w 438"/>
                  <a:gd name="T61" fmla="*/ 175 h 207"/>
                  <a:gd name="T62" fmla="*/ 216 w 438"/>
                  <a:gd name="T63" fmla="*/ 164 h 207"/>
                  <a:gd name="T64" fmla="*/ 247 w 438"/>
                  <a:gd name="T65" fmla="*/ 150 h 207"/>
                  <a:gd name="T66" fmla="*/ 279 w 438"/>
                  <a:gd name="T67" fmla="*/ 136 h 207"/>
                  <a:gd name="T68" fmla="*/ 320 w 438"/>
                  <a:gd name="T69" fmla="*/ 111 h 207"/>
                  <a:gd name="T70" fmla="*/ 341 w 438"/>
                  <a:gd name="T71" fmla="*/ 98 h 207"/>
                  <a:gd name="T72" fmla="*/ 361 w 438"/>
                  <a:gd name="T73" fmla="*/ 85 h 207"/>
                  <a:gd name="T74" fmla="*/ 379 w 438"/>
                  <a:gd name="T75" fmla="*/ 71 h 207"/>
                  <a:gd name="T76" fmla="*/ 398 w 438"/>
                  <a:gd name="T77" fmla="*/ 57 h 207"/>
                  <a:gd name="T78" fmla="*/ 401 w 438"/>
                  <a:gd name="T79" fmla="*/ 53 h 207"/>
                  <a:gd name="T80" fmla="*/ 406 w 438"/>
                  <a:gd name="T81" fmla="*/ 49 h 207"/>
                  <a:gd name="T82" fmla="*/ 415 w 438"/>
                  <a:gd name="T83" fmla="*/ 43 h 207"/>
                  <a:gd name="T84" fmla="*/ 433 w 438"/>
                  <a:gd name="T85" fmla="*/ 29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207"/>
                  <a:gd name="T131" fmla="*/ 438 w 438"/>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207">
                    <a:moveTo>
                      <a:pt x="433" y="29"/>
                    </a:moveTo>
                    <a:lnTo>
                      <a:pt x="438" y="0"/>
                    </a:lnTo>
                    <a:lnTo>
                      <a:pt x="419" y="16"/>
                    </a:lnTo>
                    <a:lnTo>
                      <a:pt x="401" y="33"/>
                    </a:lnTo>
                    <a:lnTo>
                      <a:pt x="381" y="48"/>
                    </a:lnTo>
                    <a:lnTo>
                      <a:pt x="361" y="65"/>
                    </a:lnTo>
                    <a:lnTo>
                      <a:pt x="338" y="80"/>
                    </a:lnTo>
                    <a:lnTo>
                      <a:pt x="327" y="87"/>
                    </a:lnTo>
                    <a:lnTo>
                      <a:pt x="325" y="87"/>
                    </a:lnTo>
                    <a:lnTo>
                      <a:pt x="324" y="88"/>
                    </a:lnTo>
                    <a:lnTo>
                      <a:pt x="322" y="90"/>
                    </a:lnTo>
                    <a:lnTo>
                      <a:pt x="317" y="94"/>
                    </a:lnTo>
                    <a:lnTo>
                      <a:pt x="293" y="108"/>
                    </a:lnTo>
                    <a:lnTo>
                      <a:pt x="271" y="122"/>
                    </a:lnTo>
                    <a:lnTo>
                      <a:pt x="253" y="129"/>
                    </a:lnTo>
                    <a:lnTo>
                      <a:pt x="244" y="133"/>
                    </a:lnTo>
                    <a:lnTo>
                      <a:pt x="236" y="137"/>
                    </a:lnTo>
                    <a:lnTo>
                      <a:pt x="203" y="152"/>
                    </a:lnTo>
                    <a:lnTo>
                      <a:pt x="169" y="164"/>
                    </a:lnTo>
                    <a:lnTo>
                      <a:pt x="135" y="174"/>
                    </a:lnTo>
                    <a:lnTo>
                      <a:pt x="102" y="182"/>
                    </a:lnTo>
                    <a:lnTo>
                      <a:pt x="68" y="188"/>
                    </a:lnTo>
                    <a:lnTo>
                      <a:pt x="34" y="191"/>
                    </a:lnTo>
                    <a:lnTo>
                      <a:pt x="0" y="192"/>
                    </a:lnTo>
                    <a:lnTo>
                      <a:pt x="14" y="199"/>
                    </a:lnTo>
                    <a:lnTo>
                      <a:pt x="30" y="207"/>
                    </a:lnTo>
                    <a:lnTo>
                      <a:pt x="59" y="203"/>
                    </a:lnTo>
                    <a:lnTo>
                      <a:pt x="90" y="199"/>
                    </a:lnTo>
                    <a:lnTo>
                      <a:pt x="122" y="193"/>
                    </a:lnTo>
                    <a:lnTo>
                      <a:pt x="153" y="185"/>
                    </a:lnTo>
                    <a:lnTo>
                      <a:pt x="185" y="175"/>
                    </a:lnTo>
                    <a:lnTo>
                      <a:pt x="216" y="164"/>
                    </a:lnTo>
                    <a:lnTo>
                      <a:pt x="247" y="150"/>
                    </a:lnTo>
                    <a:lnTo>
                      <a:pt x="279" y="136"/>
                    </a:lnTo>
                    <a:lnTo>
                      <a:pt x="320" y="111"/>
                    </a:lnTo>
                    <a:lnTo>
                      <a:pt x="341" y="98"/>
                    </a:lnTo>
                    <a:lnTo>
                      <a:pt x="361" y="85"/>
                    </a:lnTo>
                    <a:lnTo>
                      <a:pt x="379" y="71"/>
                    </a:lnTo>
                    <a:lnTo>
                      <a:pt x="398" y="57"/>
                    </a:lnTo>
                    <a:lnTo>
                      <a:pt x="401" y="53"/>
                    </a:lnTo>
                    <a:lnTo>
                      <a:pt x="406" y="49"/>
                    </a:lnTo>
                    <a:lnTo>
                      <a:pt x="415" y="43"/>
                    </a:lnTo>
                    <a:lnTo>
                      <a:pt x="433" y="29"/>
                    </a:lnTo>
                    <a:close/>
                  </a:path>
                </a:pathLst>
              </a:custGeom>
              <a:solidFill>
                <a:srgbClr val="27272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5" name="Freeform 167"/>
              <p:cNvSpPr>
                <a:spLocks/>
              </p:cNvSpPr>
              <p:nvPr/>
            </p:nvSpPr>
            <p:spPr bwMode="auto">
              <a:xfrm>
                <a:off x="1940" y="625"/>
                <a:ext cx="94" cy="44"/>
              </a:xfrm>
              <a:custGeom>
                <a:avLst/>
                <a:gdLst>
                  <a:gd name="T0" fmla="*/ 461 w 466"/>
                  <a:gd name="T1" fmla="*/ 28 h 220"/>
                  <a:gd name="T2" fmla="*/ 466 w 466"/>
                  <a:gd name="T3" fmla="*/ 0 h 220"/>
                  <a:gd name="T4" fmla="*/ 456 w 466"/>
                  <a:gd name="T5" fmla="*/ 9 h 220"/>
                  <a:gd name="T6" fmla="*/ 447 w 466"/>
                  <a:gd name="T7" fmla="*/ 19 h 220"/>
                  <a:gd name="T8" fmla="*/ 437 w 466"/>
                  <a:gd name="T9" fmla="*/ 28 h 220"/>
                  <a:gd name="T10" fmla="*/ 428 w 466"/>
                  <a:gd name="T11" fmla="*/ 38 h 220"/>
                  <a:gd name="T12" fmla="*/ 406 w 466"/>
                  <a:gd name="T13" fmla="*/ 56 h 220"/>
                  <a:gd name="T14" fmla="*/ 385 w 466"/>
                  <a:gd name="T15" fmla="*/ 74 h 220"/>
                  <a:gd name="T16" fmla="*/ 361 w 466"/>
                  <a:gd name="T17" fmla="*/ 90 h 220"/>
                  <a:gd name="T18" fmla="*/ 355 w 466"/>
                  <a:gd name="T19" fmla="*/ 93 h 220"/>
                  <a:gd name="T20" fmla="*/ 349 w 466"/>
                  <a:gd name="T21" fmla="*/ 98 h 220"/>
                  <a:gd name="T22" fmla="*/ 338 w 466"/>
                  <a:gd name="T23" fmla="*/ 107 h 220"/>
                  <a:gd name="T24" fmla="*/ 313 w 466"/>
                  <a:gd name="T25" fmla="*/ 121 h 220"/>
                  <a:gd name="T26" fmla="*/ 288 w 466"/>
                  <a:gd name="T27" fmla="*/ 137 h 220"/>
                  <a:gd name="T28" fmla="*/ 251 w 466"/>
                  <a:gd name="T29" fmla="*/ 153 h 220"/>
                  <a:gd name="T30" fmla="*/ 215 w 466"/>
                  <a:gd name="T31" fmla="*/ 167 h 220"/>
                  <a:gd name="T32" fmla="*/ 180 w 466"/>
                  <a:gd name="T33" fmla="*/ 180 h 220"/>
                  <a:gd name="T34" fmla="*/ 144 w 466"/>
                  <a:gd name="T35" fmla="*/ 190 h 220"/>
                  <a:gd name="T36" fmla="*/ 108 w 466"/>
                  <a:gd name="T37" fmla="*/ 195 h 220"/>
                  <a:gd name="T38" fmla="*/ 72 w 466"/>
                  <a:gd name="T39" fmla="*/ 201 h 220"/>
                  <a:gd name="T40" fmla="*/ 36 w 466"/>
                  <a:gd name="T41" fmla="*/ 202 h 220"/>
                  <a:gd name="T42" fmla="*/ 0 w 466"/>
                  <a:gd name="T43" fmla="*/ 203 h 220"/>
                  <a:gd name="T44" fmla="*/ 23 w 466"/>
                  <a:gd name="T45" fmla="*/ 220 h 220"/>
                  <a:gd name="T46" fmla="*/ 57 w 466"/>
                  <a:gd name="T47" fmla="*/ 219 h 220"/>
                  <a:gd name="T48" fmla="*/ 91 w 466"/>
                  <a:gd name="T49" fmla="*/ 216 h 220"/>
                  <a:gd name="T50" fmla="*/ 125 w 466"/>
                  <a:gd name="T51" fmla="*/ 210 h 220"/>
                  <a:gd name="T52" fmla="*/ 158 w 466"/>
                  <a:gd name="T53" fmla="*/ 202 h 220"/>
                  <a:gd name="T54" fmla="*/ 192 w 466"/>
                  <a:gd name="T55" fmla="*/ 192 h 220"/>
                  <a:gd name="T56" fmla="*/ 226 w 466"/>
                  <a:gd name="T57" fmla="*/ 180 h 220"/>
                  <a:gd name="T58" fmla="*/ 259 w 466"/>
                  <a:gd name="T59" fmla="*/ 165 h 220"/>
                  <a:gd name="T60" fmla="*/ 267 w 466"/>
                  <a:gd name="T61" fmla="*/ 161 h 220"/>
                  <a:gd name="T62" fmla="*/ 276 w 466"/>
                  <a:gd name="T63" fmla="*/ 157 h 220"/>
                  <a:gd name="T64" fmla="*/ 294 w 466"/>
                  <a:gd name="T65" fmla="*/ 150 h 220"/>
                  <a:gd name="T66" fmla="*/ 316 w 466"/>
                  <a:gd name="T67" fmla="*/ 136 h 220"/>
                  <a:gd name="T68" fmla="*/ 340 w 466"/>
                  <a:gd name="T69" fmla="*/ 122 h 220"/>
                  <a:gd name="T70" fmla="*/ 345 w 466"/>
                  <a:gd name="T71" fmla="*/ 118 h 220"/>
                  <a:gd name="T72" fmla="*/ 347 w 466"/>
                  <a:gd name="T73" fmla="*/ 116 h 220"/>
                  <a:gd name="T74" fmla="*/ 348 w 466"/>
                  <a:gd name="T75" fmla="*/ 115 h 220"/>
                  <a:gd name="T76" fmla="*/ 350 w 466"/>
                  <a:gd name="T77" fmla="*/ 115 h 220"/>
                  <a:gd name="T78" fmla="*/ 361 w 466"/>
                  <a:gd name="T79" fmla="*/ 108 h 220"/>
                  <a:gd name="T80" fmla="*/ 384 w 466"/>
                  <a:gd name="T81" fmla="*/ 93 h 220"/>
                  <a:gd name="T82" fmla="*/ 404 w 466"/>
                  <a:gd name="T83" fmla="*/ 76 h 220"/>
                  <a:gd name="T84" fmla="*/ 424 w 466"/>
                  <a:gd name="T85" fmla="*/ 61 h 220"/>
                  <a:gd name="T86" fmla="*/ 442 w 466"/>
                  <a:gd name="T87" fmla="*/ 44 h 220"/>
                  <a:gd name="T88" fmla="*/ 461 w 466"/>
                  <a:gd name="T89" fmla="*/ 28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6"/>
                  <a:gd name="T136" fmla="*/ 0 h 220"/>
                  <a:gd name="T137" fmla="*/ 466 w 466"/>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6" h="220">
                    <a:moveTo>
                      <a:pt x="461" y="28"/>
                    </a:moveTo>
                    <a:lnTo>
                      <a:pt x="466" y="0"/>
                    </a:lnTo>
                    <a:lnTo>
                      <a:pt x="456" y="9"/>
                    </a:lnTo>
                    <a:lnTo>
                      <a:pt x="447" y="19"/>
                    </a:lnTo>
                    <a:lnTo>
                      <a:pt x="437" y="28"/>
                    </a:lnTo>
                    <a:lnTo>
                      <a:pt x="428" y="38"/>
                    </a:lnTo>
                    <a:lnTo>
                      <a:pt x="406" y="56"/>
                    </a:lnTo>
                    <a:lnTo>
                      <a:pt x="385" y="74"/>
                    </a:lnTo>
                    <a:lnTo>
                      <a:pt x="361" y="90"/>
                    </a:lnTo>
                    <a:lnTo>
                      <a:pt x="355" y="93"/>
                    </a:lnTo>
                    <a:lnTo>
                      <a:pt x="349" y="98"/>
                    </a:lnTo>
                    <a:lnTo>
                      <a:pt x="338" y="107"/>
                    </a:lnTo>
                    <a:lnTo>
                      <a:pt x="313" y="121"/>
                    </a:lnTo>
                    <a:lnTo>
                      <a:pt x="288" y="137"/>
                    </a:lnTo>
                    <a:lnTo>
                      <a:pt x="251" y="153"/>
                    </a:lnTo>
                    <a:lnTo>
                      <a:pt x="215" y="167"/>
                    </a:lnTo>
                    <a:lnTo>
                      <a:pt x="180" y="180"/>
                    </a:lnTo>
                    <a:lnTo>
                      <a:pt x="144" y="190"/>
                    </a:lnTo>
                    <a:lnTo>
                      <a:pt x="108" y="195"/>
                    </a:lnTo>
                    <a:lnTo>
                      <a:pt x="72" y="201"/>
                    </a:lnTo>
                    <a:lnTo>
                      <a:pt x="36" y="202"/>
                    </a:lnTo>
                    <a:lnTo>
                      <a:pt x="0" y="203"/>
                    </a:lnTo>
                    <a:lnTo>
                      <a:pt x="23" y="220"/>
                    </a:lnTo>
                    <a:lnTo>
                      <a:pt x="57" y="219"/>
                    </a:lnTo>
                    <a:lnTo>
                      <a:pt x="91" y="216"/>
                    </a:lnTo>
                    <a:lnTo>
                      <a:pt x="125" y="210"/>
                    </a:lnTo>
                    <a:lnTo>
                      <a:pt x="158" y="202"/>
                    </a:lnTo>
                    <a:lnTo>
                      <a:pt x="192" y="192"/>
                    </a:lnTo>
                    <a:lnTo>
                      <a:pt x="226" y="180"/>
                    </a:lnTo>
                    <a:lnTo>
                      <a:pt x="259" y="165"/>
                    </a:lnTo>
                    <a:lnTo>
                      <a:pt x="267" y="161"/>
                    </a:lnTo>
                    <a:lnTo>
                      <a:pt x="276" y="157"/>
                    </a:lnTo>
                    <a:lnTo>
                      <a:pt x="294" y="150"/>
                    </a:lnTo>
                    <a:lnTo>
                      <a:pt x="316" y="136"/>
                    </a:lnTo>
                    <a:lnTo>
                      <a:pt x="340" y="122"/>
                    </a:lnTo>
                    <a:lnTo>
                      <a:pt x="345" y="118"/>
                    </a:lnTo>
                    <a:lnTo>
                      <a:pt x="347" y="116"/>
                    </a:lnTo>
                    <a:lnTo>
                      <a:pt x="348" y="115"/>
                    </a:lnTo>
                    <a:lnTo>
                      <a:pt x="350" y="115"/>
                    </a:lnTo>
                    <a:lnTo>
                      <a:pt x="361" y="108"/>
                    </a:lnTo>
                    <a:lnTo>
                      <a:pt x="384" y="93"/>
                    </a:lnTo>
                    <a:lnTo>
                      <a:pt x="404" y="76"/>
                    </a:lnTo>
                    <a:lnTo>
                      <a:pt x="424" y="61"/>
                    </a:lnTo>
                    <a:lnTo>
                      <a:pt x="442" y="44"/>
                    </a:lnTo>
                    <a:lnTo>
                      <a:pt x="461" y="28"/>
                    </a:lnTo>
                    <a:close/>
                  </a:path>
                </a:pathLst>
              </a:custGeom>
              <a:solidFill>
                <a:srgbClr val="41414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6" name="Freeform 168"/>
              <p:cNvSpPr>
                <a:spLocks/>
              </p:cNvSpPr>
              <p:nvPr/>
            </p:nvSpPr>
            <p:spPr bwMode="auto">
              <a:xfrm>
                <a:off x="1936" y="619"/>
                <a:ext cx="98" cy="46"/>
              </a:xfrm>
              <a:custGeom>
                <a:avLst/>
                <a:gdLst>
                  <a:gd name="T0" fmla="*/ 487 w 488"/>
                  <a:gd name="T1" fmla="*/ 26 h 229"/>
                  <a:gd name="T2" fmla="*/ 487 w 488"/>
                  <a:gd name="T3" fmla="*/ 13 h 229"/>
                  <a:gd name="T4" fmla="*/ 487 w 488"/>
                  <a:gd name="T5" fmla="*/ 6 h 229"/>
                  <a:gd name="T6" fmla="*/ 487 w 488"/>
                  <a:gd name="T7" fmla="*/ 2 h 229"/>
                  <a:gd name="T8" fmla="*/ 488 w 488"/>
                  <a:gd name="T9" fmla="*/ 0 h 229"/>
                  <a:gd name="T10" fmla="*/ 482 w 488"/>
                  <a:gd name="T11" fmla="*/ 5 h 229"/>
                  <a:gd name="T12" fmla="*/ 478 w 488"/>
                  <a:gd name="T13" fmla="*/ 10 h 229"/>
                  <a:gd name="T14" fmla="*/ 469 w 488"/>
                  <a:gd name="T15" fmla="*/ 22 h 229"/>
                  <a:gd name="T16" fmla="*/ 449 w 488"/>
                  <a:gd name="T17" fmla="*/ 43 h 229"/>
                  <a:gd name="T18" fmla="*/ 437 w 488"/>
                  <a:gd name="T19" fmla="*/ 52 h 229"/>
                  <a:gd name="T20" fmla="*/ 432 w 488"/>
                  <a:gd name="T21" fmla="*/ 56 h 229"/>
                  <a:gd name="T22" fmla="*/ 427 w 488"/>
                  <a:gd name="T23" fmla="*/ 62 h 229"/>
                  <a:gd name="T24" fmla="*/ 405 w 488"/>
                  <a:gd name="T25" fmla="*/ 82 h 229"/>
                  <a:gd name="T26" fmla="*/ 380 w 488"/>
                  <a:gd name="T27" fmla="*/ 99 h 229"/>
                  <a:gd name="T28" fmla="*/ 355 w 488"/>
                  <a:gd name="T29" fmla="*/ 117 h 229"/>
                  <a:gd name="T30" fmla="*/ 328 w 488"/>
                  <a:gd name="T31" fmla="*/ 133 h 229"/>
                  <a:gd name="T32" fmla="*/ 302 w 488"/>
                  <a:gd name="T33" fmla="*/ 148 h 229"/>
                  <a:gd name="T34" fmla="*/ 263 w 488"/>
                  <a:gd name="T35" fmla="*/ 165 h 229"/>
                  <a:gd name="T36" fmla="*/ 225 w 488"/>
                  <a:gd name="T37" fmla="*/ 181 h 229"/>
                  <a:gd name="T38" fmla="*/ 187 w 488"/>
                  <a:gd name="T39" fmla="*/ 192 h 229"/>
                  <a:gd name="T40" fmla="*/ 168 w 488"/>
                  <a:gd name="T41" fmla="*/ 197 h 229"/>
                  <a:gd name="T42" fmla="*/ 150 w 488"/>
                  <a:gd name="T43" fmla="*/ 202 h 229"/>
                  <a:gd name="T44" fmla="*/ 112 w 488"/>
                  <a:gd name="T45" fmla="*/ 208 h 229"/>
                  <a:gd name="T46" fmla="*/ 74 w 488"/>
                  <a:gd name="T47" fmla="*/ 212 h 229"/>
                  <a:gd name="T48" fmla="*/ 36 w 488"/>
                  <a:gd name="T49" fmla="*/ 213 h 229"/>
                  <a:gd name="T50" fmla="*/ 0 w 488"/>
                  <a:gd name="T51" fmla="*/ 212 h 229"/>
                  <a:gd name="T52" fmla="*/ 21 w 488"/>
                  <a:gd name="T53" fmla="*/ 229 h 229"/>
                  <a:gd name="T54" fmla="*/ 57 w 488"/>
                  <a:gd name="T55" fmla="*/ 228 h 229"/>
                  <a:gd name="T56" fmla="*/ 93 w 488"/>
                  <a:gd name="T57" fmla="*/ 227 h 229"/>
                  <a:gd name="T58" fmla="*/ 129 w 488"/>
                  <a:gd name="T59" fmla="*/ 221 h 229"/>
                  <a:gd name="T60" fmla="*/ 165 w 488"/>
                  <a:gd name="T61" fmla="*/ 216 h 229"/>
                  <a:gd name="T62" fmla="*/ 201 w 488"/>
                  <a:gd name="T63" fmla="*/ 206 h 229"/>
                  <a:gd name="T64" fmla="*/ 236 w 488"/>
                  <a:gd name="T65" fmla="*/ 193 h 229"/>
                  <a:gd name="T66" fmla="*/ 272 w 488"/>
                  <a:gd name="T67" fmla="*/ 179 h 229"/>
                  <a:gd name="T68" fmla="*/ 309 w 488"/>
                  <a:gd name="T69" fmla="*/ 163 h 229"/>
                  <a:gd name="T70" fmla="*/ 334 w 488"/>
                  <a:gd name="T71" fmla="*/ 147 h 229"/>
                  <a:gd name="T72" fmla="*/ 359 w 488"/>
                  <a:gd name="T73" fmla="*/ 133 h 229"/>
                  <a:gd name="T74" fmla="*/ 370 w 488"/>
                  <a:gd name="T75" fmla="*/ 124 h 229"/>
                  <a:gd name="T76" fmla="*/ 376 w 488"/>
                  <a:gd name="T77" fmla="*/ 119 h 229"/>
                  <a:gd name="T78" fmla="*/ 382 w 488"/>
                  <a:gd name="T79" fmla="*/ 116 h 229"/>
                  <a:gd name="T80" fmla="*/ 406 w 488"/>
                  <a:gd name="T81" fmla="*/ 100 h 229"/>
                  <a:gd name="T82" fmla="*/ 427 w 488"/>
                  <a:gd name="T83" fmla="*/ 82 h 229"/>
                  <a:gd name="T84" fmla="*/ 449 w 488"/>
                  <a:gd name="T85" fmla="*/ 64 h 229"/>
                  <a:gd name="T86" fmla="*/ 458 w 488"/>
                  <a:gd name="T87" fmla="*/ 54 h 229"/>
                  <a:gd name="T88" fmla="*/ 468 w 488"/>
                  <a:gd name="T89" fmla="*/ 45 h 229"/>
                  <a:gd name="T90" fmla="*/ 477 w 488"/>
                  <a:gd name="T91" fmla="*/ 35 h 229"/>
                  <a:gd name="T92" fmla="*/ 487 w 488"/>
                  <a:gd name="T93" fmla="*/ 26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8"/>
                  <a:gd name="T142" fmla="*/ 0 h 229"/>
                  <a:gd name="T143" fmla="*/ 488 w 488"/>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8" h="229">
                    <a:moveTo>
                      <a:pt x="487" y="26"/>
                    </a:moveTo>
                    <a:lnTo>
                      <a:pt x="487" y="13"/>
                    </a:lnTo>
                    <a:lnTo>
                      <a:pt x="487" y="6"/>
                    </a:lnTo>
                    <a:lnTo>
                      <a:pt x="487" y="2"/>
                    </a:lnTo>
                    <a:lnTo>
                      <a:pt x="488" y="0"/>
                    </a:lnTo>
                    <a:lnTo>
                      <a:pt x="482" y="5"/>
                    </a:lnTo>
                    <a:lnTo>
                      <a:pt x="478" y="10"/>
                    </a:lnTo>
                    <a:lnTo>
                      <a:pt x="469" y="22"/>
                    </a:lnTo>
                    <a:lnTo>
                      <a:pt x="449" y="43"/>
                    </a:lnTo>
                    <a:lnTo>
                      <a:pt x="437" y="52"/>
                    </a:lnTo>
                    <a:lnTo>
                      <a:pt x="432" y="56"/>
                    </a:lnTo>
                    <a:lnTo>
                      <a:pt x="427" y="62"/>
                    </a:lnTo>
                    <a:lnTo>
                      <a:pt x="405" y="82"/>
                    </a:lnTo>
                    <a:lnTo>
                      <a:pt x="380" y="99"/>
                    </a:lnTo>
                    <a:lnTo>
                      <a:pt x="355" y="117"/>
                    </a:lnTo>
                    <a:lnTo>
                      <a:pt x="328" y="133"/>
                    </a:lnTo>
                    <a:lnTo>
                      <a:pt x="302" y="148"/>
                    </a:lnTo>
                    <a:lnTo>
                      <a:pt x="263" y="165"/>
                    </a:lnTo>
                    <a:lnTo>
                      <a:pt x="225" y="181"/>
                    </a:lnTo>
                    <a:lnTo>
                      <a:pt x="187" y="192"/>
                    </a:lnTo>
                    <a:lnTo>
                      <a:pt x="168" y="197"/>
                    </a:lnTo>
                    <a:lnTo>
                      <a:pt x="150" y="202"/>
                    </a:lnTo>
                    <a:lnTo>
                      <a:pt x="112" y="208"/>
                    </a:lnTo>
                    <a:lnTo>
                      <a:pt x="74" y="212"/>
                    </a:lnTo>
                    <a:lnTo>
                      <a:pt x="36" y="213"/>
                    </a:lnTo>
                    <a:lnTo>
                      <a:pt x="0" y="212"/>
                    </a:lnTo>
                    <a:lnTo>
                      <a:pt x="21" y="229"/>
                    </a:lnTo>
                    <a:lnTo>
                      <a:pt x="57" y="228"/>
                    </a:lnTo>
                    <a:lnTo>
                      <a:pt x="93" y="227"/>
                    </a:lnTo>
                    <a:lnTo>
                      <a:pt x="129" y="221"/>
                    </a:lnTo>
                    <a:lnTo>
                      <a:pt x="165" y="216"/>
                    </a:lnTo>
                    <a:lnTo>
                      <a:pt x="201" y="206"/>
                    </a:lnTo>
                    <a:lnTo>
                      <a:pt x="236" y="193"/>
                    </a:lnTo>
                    <a:lnTo>
                      <a:pt x="272" y="179"/>
                    </a:lnTo>
                    <a:lnTo>
                      <a:pt x="309" y="163"/>
                    </a:lnTo>
                    <a:lnTo>
                      <a:pt x="334" y="147"/>
                    </a:lnTo>
                    <a:lnTo>
                      <a:pt x="359" y="133"/>
                    </a:lnTo>
                    <a:lnTo>
                      <a:pt x="370" y="124"/>
                    </a:lnTo>
                    <a:lnTo>
                      <a:pt x="376" y="119"/>
                    </a:lnTo>
                    <a:lnTo>
                      <a:pt x="382" y="116"/>
                    </a:lnTo>
                    <a:lnTo>
                      <a:pt x="406" y="100"/>
                    </a:lnTo>
                    <a:lnTo>
                      <a:pt x="427" y="82"/>
                    </a:lnTo>
                    <a:lnTo>
                      <a:pt x="449" y="64"/>
                    </a:lnTo>
                    <a:lnTo>
                      <a:pt x="458" y="54"/>
                    </a:lnTo>
                    <a:lnTo>
                      <a:pt x="468" y="45"/>
                    </a:lnTo>
                    <a:lnTo>
                      <a:pt x="477" y="35"/>
                    </a:lnTo>
                    <a:lnTo>
                      <a:pt x="487"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7" name="Freeform 169"/>
              <p:cNvSpPr>
                <a:spLocks/>
              </p:cNvSpPr>
              <p:nvPr/>
            </p:nvSpPr>
            <p:spPr bwMode="auto">
              <a:xfrm>
                <a:off x="1933" y="614"/>
                <a:ext cx="101" cy="48"/>
              </a:xfrm>
              <a:custGeom>
                <a:avLst/>
                <a:gdLst>
                  <a:gd name="T0" fmla="*/ 506 w 506"/>
                  <a:gd name="T1" fmla="*/ 26 h 239"/>
                  <a:gd name="T2" fmla="*/ 506 w 506"/>
                  <a:gd name="T3" fmla="*/ 22 h 239"/>
                  <a:gd name="T4" fmla="*/ 506 w 506"/>
                  <a:gd name="T5" fmla="*/ 0 h 239"/>
                  <a:gd name="T6" fmla="*/ 496 w 506"/>
                  <a:gd name="T7" fmla="*/ 12 h 239"/>
                  <a:gd name="T8" fmla="*/ 487 w 506"/>
                  <a:gd name="T9" fmla="*/ 24 h 239"/>
                  <a:gd name="T10" fmla="*/ 467 w 506"/>
                  <a:gd name="T11" fmla="*/ 46 h 239"/>
                  <a:gd name="T12" fmla="*/ 444 w 506"/>
                  <a:gd name="T13" fmla="*/ 68 h 239"/>
                  <a:gd name="T14" fmla="*/ 437 w 506"/>
                  <a:gd name="T15" fmla="*/ 72 h 239"/>
                  <a:gd name="T16" fmla="*/ 434 w 506"/>
                  <a:gd name="T17" fmla="*/ 74 h 239"/>
                  <a:gd name="T18" fmla="*/ 432 w 506"/>
                  <a:gd name="T19" fmla="*/ 78 h 239"/>
                  <a:gd name="T20" fmla="*/ 421 w 506"/>
                  <a:gd name="T21" fmla="*/ 89 h 239"/>
                  <a:gd name="T22" fmla="*/ 407 w 506"/>
                  <a:gd name="T23" fmla="*/ 98 h 239"/>
                  <a:gd name="T24" fmla="*/ 400 w 506"/>
                  <a:gd name="T25" fmla="*/ 103 h 239"/>
                  <a:gd name="T26" fmla="*/ 397 w 506"/>
                  <a:gd name="T27" fmla="*/ 105 h 239"/>
                  <a:gd name="T28" fmla="*/ 395 w 506"/>
                  <a:gd name="T29" fmla="*/ 108 h 239"/>
                  <a:gd name="T30" fmla="*/ 381 w 506"/>
                  <a:gd name="T31" fmla="*/ 117 h 239"/>
                  <a:gd name="T32" fmla="*/ 375 w 506"/>
                  <a:gd name="T33" fmla="*/ 122 h 239"/>
                  <a:gd name="T34" fmla="*/ 371 w 506"/>
                  <a:gd name="T35" fmla="*/ 124 h 239"/>
                  <a:gd name="T36" fmla="*/ 369 w 506"/>
                  <a:gd name="T37" fmla="*/ 127 h 239"/>
                  <a:gd name="T38" fmla="*/ 364 w 506"/>
                  <a:gd name="T39" fmla="*/ 128 h 239"/>
                  <a:gd name="T40" fmla="*/ 361 w 506"/>
                  <a:gd name="T41" fmla="*/ 131 h 239"/>
                  <a:gd name="T42" fmla="*/ 354 w 506"/>
                  <a:gd name="T43" fmla="*/ 135 h 239"/>
                  <a:gd name="T44" fmla="*/ 341 w 506"/>
                  <a:gd name="T45" fmla="*/ 144 h 239"/>
                  <a:gd name="T46" fmla="*/ 312 w 506"/>
                  <a:gd name="T47" fmla="*/ 161 h 239"/>
                  <a:gd name="T48" fmla="*/ 271 w 506"/>
                  <a:gd name="T49" fmla="*/ 179 h 239"/>
                  <a:gd name="T50" fmla="*/ 233 w 506"/>
                  <a:gd name="T51" fmla="*/ 195 h 239"/>
                  <a:gd name="T52" fmla="*/ 193 w 506"/>
                  <a:gd name="T53" fmla="*/ 206 h 239"/>
                  <a:gd name="T54" fmla="*/ 155 w 506"/>
                  <a:gd name="T55" fmla="*/ 215 h 239"/>
                  <a:gd name="T56" fmla="*/ 114 w 506"/>
                  <a:gd name="T57" fmla="*/ 219 h 239"/>
                  <a:gd name="T58" fmla="*/ 76 w 506"/>
                  <a:gd name="T59" fmla="*/ 223 h 239"/>
                  <a:gd name="T60" fmla="*/ 38 w 506"/>
                  <a:gd name="T61" fmla="*/ 222 h 239"/>
                  <a:gd name="T62" fmla="*/ 0 w 506"/>
                  <a:gd name="T63" fmla="*/ 218 h 239"/>
                  <a:gd name="T64" fmla="*/ 7 w 506"/>
                  <a:gd name="T65" fmla="*/ 228 h 239"/>
                  <a:gd name="T66" fmla="*/ 18 w 506"/>
                  <a:gd name="T67" fmla="*/ 238 h 239"/>
                  <a:gd name="T68" fmla="*/ 54 w 506"/>
                  <a:gd name="T69" fmla="*/ 239 h 239"/>
                  <a:gd name="T70" fmla="*/ 92 w 506"/>
                  <a:gd name="T71" fmla="*/ 238 h 239"/>
                  <a:gd name="T72" fmla="*/ 130 w 506"/>
                  <a:gd name="T73" fmla="*/ 234 h 239"/>
                  <a:gd name="T74" fmla="*/ 168 w 506"/>
                  <a:gd name="T75" fmla="*/ 228 h 239"/>
                  <a:gd name="T76" fmla="*/ 186 w 506"/>
                  <a:gd name="T77" fmla="*/ 223 h 239"/>
                  <a:gd name="T78" fmla="*/ 205 w 506"/>
                  <a:gd name="T79" fmla="*/ 218 h 239"/>
                  <a:gd name="T80" fmla="*/ 243 w 506"/>
                  <a:gd name="T81" fmla="*/ 207 h 239"/>
                  <a:gd name="T82" fmla="*/ 281 w 506"/>
                  <a:gd name="T83" fmla="*/ 191 h 239"/>
                  <a:gd name="T84" fmla="*/ 320 w 506"/>
                  <a:gd name="T85" fmla="*/ 174 h 239"/>
                  <a:gd name="T86" fmla="*/ 346 w 506"/>
                  <a:gd name="T87" fmla="*/ 159 h 239"/>
                  <a:gd name="T88" fmla="*/ 373 w 506"/>
                  <a:gd name="T89" fmla="*/ 143 h 239"/>
                  <a:gd name="T90" fmla="*/ 398 w 506"/>
                  <a:gd name="T91" fmla="*/ 125 h 239"/>
                  <a:gd name="T92" fmla="*/ 423 w 506"/>
                  <a:gd name="T93" fmla="*/ 108 h 239"/>
                  <a:gd name="T94" fmla="*/ 445 w 506"/>
                  <a:gd name="T95" fmla="*/ 88 h 239"/>
                  <a:gd name="T96" fmla="*/ 450 w 506"/>
                  <a:gd name="T97" fmla="*/ 82 h 239"/>
                  <a:gd name="T98" fmla="*/ 455 w 506"/>
                  <a:gd name="T99" fmla="*/ 78 h 239"/>
                  <a:gd name="T100" fmla="*/ 467 w 506"/>
                  <a:gd name="T101" fmla="*/ 69 h 239"/>
                  <a:gd name="T102" fmla="*/ 487 w 506"/>
                  <a:gd name="T103" fmla="*/ 48 h 239"/>
                  <a:gd name="T104" fmla="*/ 496 w 506"/>
                  <a:gd name="T105" fmla="*/ 36 h 239"/>
                  <a:gd name="T106" fmla="*/ 500 w 506"/>
                  <a:gd name="T107" fmla="*/ 31 h 239"/>
                  <a:gd name="T108" fmla="*/ 506 w 506"/>
                  <a:gd name="T109" fmla="*/ 26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239"/>
                  <a:gd name="T167" fmla="*/ 506 w 50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239">
                    <a:moveTo>
                      <a:pt x="506" y="26"/>
                    </a:moveTo>
                    <a:lnTo>
                      <a:pt x="506" y="22"/>
                    </a:lnTo>
                    <a:lnTo>
                      <a:pt x="506" y="0"/>
                    </a:lnTo>
                    <a:lnTo>
                      <a:pt x="496" y="12"/>
                    </a:lnTo>
                    <a:lnTo>
                      <a:pt x="487" y="24"/>
                    </a:lnTo>
                    <a:lnTo>
                      <a:pt x="467" y="46"/>
                    </a:lnTo>
                    <a:lnTo>
                      <a:pt x="444" y="68"/>
                    </a:lnTo>
                    <a:lnTo>
                      <a:pt x="437" y="72"/>
                    </a:lnTo>
                    <a:lnTo>
                      <a:pt x="434" y="74"/>
                    </a:lnTo>
                    <a:lnTo>
                      <a:pt x="432" y="78"/>
                    </a:lnTo>
                    <a:lnTo>
                      <a:pt x="421" y="89"/>
                    </a:lnTo>
                    <a:lnTo>
                      <a:pt x="407" y="98"/>
                    </a:lnTo>
                    <a:lnTo>
                      <a:pt x="400" y="103"/>
                    </a:lnTo>
                    <a:lnTo>
                      <a:pt x="397" y="105"/>
                    </a:lnTo>
                    <a:lnTo>
                      <a:pt x="395" y="108"/>
                    </a:lnTo>
                    <a:lnTo>
                      <a:pt x="381" y="117"/>
                    </a:lnTo>
                    <a:lnTo>
                      <a:pt x="375" y="122"/>
                    </a:lnTo>
                    <a:lnTo>
                      <a:pt x="371" y="124"/>
                    </a:lnTo>
                    <a:lnTo>
                      <a:pt x="369" y="127"/>
                    </a:lnTo>
                    <a:lnTo>
                      <a:pt x="364" y="128"/>
                    </a:lnTo>
                    <a:lnTo>
                      <a:pt x="361" y="131"/>
                    </a:lnTo>
                    <a:lnTo>
                      <a:pt x="354" y="135"/>
                    </a:lnTo>
                    <a:lnTo>
                      <a:pt x="341" y="144"/>
                    </a:lnTo>
                    <a:lnTo>
                      <a:pt x="312" y="161"/>
                    </a:lnTo>
                    <a:lnTo>
                      <a:pt x="271" y="179"/>
                    </a:lnTo>
                    <a:lnTo>
                      <a:pt x="233" y="195"/>
                    </a:lnTo>
                    <a:lnTo>
                      <a:pt x="193" y="206"/>
                    </a:lnTo>
                    <a:lnTo>
                      <a:pt x="155" y="215"/>
                    </a:lnTo>
                    <a:lnTo>
                      <a:pt x="114" y="219"/>
                    </a:lnTo>
                    <a:lnTo>
                      <a:pt x="76" y="223"/>
                    </a:lnTo>
                    <a:lnTo>
                      <a:pt x="38" y="222"/>
                    </a:lnTo>
                    <a:lnTo>
                      <a:pt x="0" y="218"/>
                    </a:lnTo>
                    <a:lnTo>
                      <a:pt x="7" y="228"/>
                    </a:lnTo>
                    <a:lnTo>
                      <a:pt x="18" y="238"/>
                    </a:lnTo>
                    <a:lnTo>
                      <a:pt x="54" y="239"/>
                    </a:lnTo>
                    <a:lnTo>
                      <a:pt x="92" y="238"/>
                    </a:lnTo>
                    <a:lnTo>
                      <a:pt x="130" y="234"/>
                    </a:lnTo>
                    <a:lnTo>
                      <a:pt x="168" y="228"/>
                    </a:lnTo>
                    <a:lnTo>
                      <a:pt x="186" y="223"/>
                    </a:lnTo>
                    <a:lnTo>
                      <a:pt x="205" y="218"/>
                    </a:lnTo>
                    <a:lnTo>
                      <a:pt x="243" y="207"/>
                    </a:lnTo>
                    <a:lnTo>
                      <a:pt x="281" y="191"/>
                    </a:lnTo>
                    <a:lnTo>
                      <a:pt x="320" y="174"/>
                    </a:lnTo>
                    <a:lnTo>
                      <a:pt x="346" y="159"/>
                    </a:lnTo>
                    <a:lnTo>
                      <a:pt x="373" y="143"/>
                    </a:lnTo>
                    <a:lnTo>
                      <a:pt x="398" y="125"/>
                    </a:lnTo>
                    <a:lnTo>
                      <a:pt x="423" y="108"/>
                    </a:lnTo>
                    <a:lnTo>
                      <a:pt x="445" y="88"/>
                    </a:lnTo>
                    <a:lnTo>
                      <a:pt x="450" y="82"/>
                    </a:lnTo>
                    <a:lnTo>
                      <a:pt x="455" y="78"/>
                    </a:lnTo>
                    <a:lnTo>
                      <a:pt x="467" y="69"/>
                    </a:lnTo>
                    <a:lnTo>
                      <a:pt x="487" y="48"/>
                    </a:lnTo>
                    <a:lnTo>
                      <a:pt x="496" y="36"/>
                    </a:lnTo>
                    <a:lnTo>
                      <a:pt x="500" y="31"/>
                    </a:lnTo>
                    <a:lnTo>
                      <a:pt x="506"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8" name="Freeform 170"/>
              <p:cNvSpPr>
                <a:spLocks/>
              </p:cNvSpPr>
              <p:nvPr/>
            </p:nvSpPr>
            <p:spPr bwMode="auto">
              <a:xfrm>
                <a:off x="1958" y="642"/>
                <a:ext cx="71" cy="35"/>
              </a:xfrm>
              <a:custGeom>
                <a:avLst/>
                <a:gdLst>
                  <a:gd name="T0" fmla="*/ 88 w 356"/>
                  <a:gd name="T1" fmla="*/ 174 h 174"/>
                  <a:gd name="T2" fmla="*/ 117 w 356"/>
                  <a:gd name="T3" fmla="*/ 170 h 174"/>
                  <a:gd name="T4" fmla="*/ 146 w 356"/>
                  <a:gd name="T5" fmla="*/ 167 h 174"/>
                  <a:gd name="T6" fmla="*/ 173 w 356"/>
                  <a:gd name="T7" fmla="*/ 159 h 174"/>
                  <a:gd name="T8" fmla="*/ 200 w 356"/>
                  <a:gd name="T9" fmla="*/ 151 h 174"/>
                  <a:gd name="T10" fmla="*/ 225 w 356"/>
                  <a:gd name="T11" fmla="*/ 139 h 174"/>
                  <a:gd name="T12" fmla="*/ 250 w 356"/>
                  <a:gd name="T13" fmla="*/ 124 h 174"/>
                  <a:gd name="T14" fmla="*/ 272 w 356"/>
                  <a:gd name="T15" fmla="*/ 107 h 174"/>
                  <a:gd name="T16" fmla="*/ 283 w 356"/>
                  <a:gd name="T17" fmla="*/ 97 h 174"/>
                  <a:gd name="T18" fmla="*/ 296 w 356"/>
                  <a:gd name="T19" fmla="*/ 88 h 174"/>
                  <a:gd name="T20" fmla="*/ 313 w 356"/>
                  <a:gd name="T21" fmla="*/ 66 h 174"/>
                  <a:gd name="T22" fmla="*/ 320 w 356"/>
                  <a:gd name="T23" fmla="*/ 55 h 174"/>
                  <a:gd name="T24" fmla="*/ 329 w 356"/>
                  <a:gd name="T25" fmla="*/ 44 h 174"/>
                  <a:gd name="T26" fmla="*/ 344 w 356"/>
                  <a:gd name="T27" fmla="*/ 22 h 174"/>
                  <a:gd name="T28" fmla="*/ 356 w 356"/>
                  <a:gd name="T29" fmla="*/ 0 h 174"/>
                  <a:gd name="T30" fmla="*/ 325 w 356"/>
                  <a:gd name="T31" fmla="*/ 24 h 174"/>
                  <a:gd name="T32" fmla="*/ 308 w 356"/>
                  <a:gd name="T33" fmla="*/ 35 h 174"/>
                  <a:gd name="T34" fmla="*/ 292 w 356"/>
                  <a:gd name="T35" fmla="*/ 48 h 174"/>
                  <a:gd name="T36" fmla="*/ 274 w 356"/>
                  <a:gd name="T37" fmla="*/ 58 h 174"/>
                  <a:gd name="T38" fmla="*/ 258 w 356"/>
                  <a:gd name="T39" fmla="*/ 69 h 174"/>
                  <a:gd name="T40" fmla="*/ 220 w 356"/>
                  <a:gd name="T41" fmla="*/ 89 h 174"/>
                  <a:gd name="T42" fmla="*/ 164 w 356"/>
                  <a:gd name="T43" fmla="*/ 114 h 174"/>
                  <a:gd name="T44" fmla="*/ 137 w 356"/>
                  <a:gd name="T45" fmla="*/ 125 h 174"/>
                  <a:gd name="T46" fmla="*/ 110 w 356"/>
                  <a:gd name="T47" fmla="*/ 135 h 174"/>
                  <a:gd name="T48" fmla="*/ 81 w 356"/>
                  <a:gd name="T49" fmla="*/ 143 h 174"/>
                  <a:gd name="T50" fmla="*/ 54 w 356"/>
                  <a:gd name="T51" fmla="*/ 150 h 174"/>
                  <a:gd name="T52" fmla="*/ 27 w 356"/>
                  <a:gd name="T53" fmla="*/ 156 h 174"/>
                  <a:gd name="T54" fmla="*/ 0 w 356"/>
                  <a:gd name="T55" fmla="*/ 160 h 174"/>
                  <a:gd name="T56" fmla="*/ 42 w 356"/>
                  <a:gd name="T57" fmla="*/ 169 h 174"/>
                  <a:gd name="T58" fmla="*/ 88 w 356"/>
                  <a:gd name="T59" fmla="*/ 174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6"/>
                  <a:gd name="T91" fmla="*/ 0 h 174"/>
                  <a:gd name="T92" fmla="*/ 356 w 356"/>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6" h="174">
                    <a:moveTo>
                      <a:pt x="88" y="174"/>
                    </a:moveTo>
                    <a:lnTo>
                      <a:pt x="117" y="170"/>
                    </a:lnTo>
                    <a:lnTo>
                      <a:pt x="146" y="167"/>
                    </a:lnTo>
                    <a:lnTo>
                      <a:pt x="173" y="159"/>
                    </a:lnTo>
                    <a:lnTo>
                      <a:pt x="200" y="151"/>
                    </a:lnTo>
                    <a:lnTo>
                      <a:pt x="225" y="139"/>
                    </a:lnTo>
                    <a:lnTo>
                      <a:pt x="250" y="124"/>
                    </a:lnTo>
                    <a:lnTo>
                      <a:pt x="272" y="107"/>
                    </a:lnTo>
                    <a:lnTo>
                      <a:pt x="283" y="97"/>
                    </a:lnTo>
                    <a:lnTo>
                      <a:pt x="296" y="88"/>
                    </a:lnTo>
                    <a:lnTo>
                      <a:pt x="313" y="66"/>
                    </a:lnTo>
                    <a:lnTo>
                      <a:pt x="320" y="55"/>
                    </a:lnTo>
                    <a:lnTo>
                      <a:pt x="329" y="44"/>
                    </a:lnTo>
                    <a:lnTo>
                      <a:pt x="344" y="22"/>
                    </a:lnTo>
                    <a:lnTo>
                      <a:pt x="356" y="0"/>
                    </a:lnTo>
                    <a:lnTo>
                      <a:pt x="325" y="24"/>
                    </a:lnTo>
                    <a:lnTo>
                      <a:pt x="308" y="35"/>
                    </a:lnTo>
                    <a:lnTo>
                      <a:pt x="292" y="48"/>
                    </a:lnTo>
                    <a:lnTo>
                      <a:pt x="274" y="58"/>
                    </a:lnTo>
                    <a:lnTo>
                      <a:pt x="258" y="69"/>
                    </a:lnTo>
                    <a:lnTo>
                      <a:pt x="220" y="89"/>
                    </a:lnTo>
                    <a:lnTo>
                      <a:pt x="164" y="114"/>
                    </a:lnTo>
                    <a:lnTo>
                      <a:pt x="137" y="125"/>
                    </a:lnTo>
                    <a:lnTo>
                      <a:pt x="110" y="135"/>
                    </a:lnTo>
                    <a:lnTo>
                      <a:pt x="81" y="143"/>
                    </a:lnTo>
                    <a:lnTo>
                      <a:pt x="54" y="150"/>
                    </a:lnTo>
                    <a:lnTo>
                      <a:pt x="27" y="156"/>
                    </a:lnTo>
                    <a:lnTo>
                      <a:pt x="0" y="160"/>
                    </a:lnTo>
                    <a:lnTo>
                      <a:pt x="42" y="169"/>
                    </a:lnTo>
                    <a:lnTo>
                      <a:pt x="88" y="174"/>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09" name="Freeform 171"/>
              <p:cNvSpPr>
                <a:spLocks/>
              </p:cNvSpPr>
              <p:nvPr/>
            </p:nvSpPr>
            <p:spPr bwMode="auto">
              <a:xfrm>
                <a:off x="1918" y="604"/>
                <a:ext cx="41" cy="19"/>
              </a:xfrm>
              <a:custGeom>
                <a:avLst/>
                <a:gdLst>
                  <a:gd name="T0" fmla="*/ 4 w 204"/>
                  <a:gd name="T1" fmla="*/ 0 h 95"/>
                  <a:gd name="T2" fmla="*/ 0 w 204"/>
                  <a:gd name="T3" fmla="*/ 23 h 95"/>
                  <a:gd name="T4" fmla="*/ 21 w 204"/>
                  <a:gd name="T5" fmla="*/ 46 h 95"/>
                  <a:gd name="T6" fmla="*/ 33 w 204"/>
                  <a:gd name="T7" fmla="*/ 55 h 95"/>
                  <a:gd name="T8" fmla="*/ 48 w 204"/>
                  <a:gd name="T9" fmla="*/ 64 h 95"/>
                  <a:gd name="T10" fmla="*/ 78 w 204"/>
                  <a:gd name="T11" fmla="*/ 78 h 95"/>
                  <a:gd name="T12" fmla="*/ 95 w 204"/>
                  <a:gd name="T13" fmla="*/ 84 h 95"/>
                  <a:gd name="T14" fmla="*/ 114 w 204"/>
                  <a:gd name="T15" fmla="*/ 90 h 95"/>
                  <a:gd name="T16" fmla="*/ 137 w 204"/>
                  <a:gd name="T17" fmla="*/ 93 h 95"/>
                  <a:gd name="T18" fmla="*/ 159 w 204"/>
                  <a:gd name="T19" fmla="*/ 95 h 95"/>
                  <a:gd name="T20" fmla="*/ 182 w 204"/>
                  <a:gd name="T21" fmla="*/ 95 h 95"/>
                  <a:gd name="T22" fmla="*/ 204 w 204"/>
                  <a:gd name="T23" fmla="*/ 94 h 95"/>
                  <a:gd name="T24" fmla="*/ 183 w 204"/>
                  <a:gd name="T25" fmla="*/ 83 h 95"/>
                  <a:gd name="T26" fmla="*/ 177 w 204"/>
                  <a:gd name="T27" fmla="*/ 79 h 95"/>
                  <a:gd name="T28" fmla="*/ 149 w 204"/>
                  <a:gd name="T29" fmla="*/ 77 h 95"/>
                  <a:gd name="T30" fmla="*/ 122 w 204"/>
                  <a:gd name="T31" fmla="*/ 73 h 95"/>
                  <a:gd name="T32" fmla="*/ 102 w 204"/>
                  <a:gd name="T33" fmla="*/ 67 h 95"/>
                  <a:gd name="T34" fmla="*/ 84 w 204"/>
                  <a:gd name="T35" fmla="*/ 61 h 95"/>
                  <a:gd name="T36" fmla="*/ 67 w 204"/>
                  <a:gd name="T37" fmla="*/ 54 h 95"/>
                  <a:gd name="T38" fmla="*/ 52 w 204"/>
                  <a:gd name="T39" fmla="*/ 46 h 95"/>
                  <a:gd name="T40" fmla="*/ 38 w 204"/>
                  <a:gd name="T41" fmla="*/ 36 h 95"/>
                  <a:gd name="T42" fmla="*/ 25 w 204"/>
                  <a:gd name="T43" fmla="*/ 24 h 95"/>
                  <a:gd name="T44" fmla="*/ 13 w 204"/>
                  <a:gd name="T45" fmla="*/ 12 h 95"/>
                  <a:gd name="T46" fmla="*/ 4 w 204"/>
                  <a:gd name="T47" fmla="*/ 0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95"/>
                  <a:gd name="T74" fmla="*/ 204 w 204"/>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95">
                    <a:moveTo>
                      <a:pt x="4" y="0"/>
                    </a:moveTo>
                    <a:lnTo>
                      <a:pt x="0" y="23"/>
                    </a:lnTo>
                    <a:lnTo>
                      <a:pt x="21" y="46"/>
                    </a:lnTo>
                    <a:lnTo>
                      <a:pt x="33" y="55"/>
                    </a:lnTo>
                    <a:lnTo>
                      <a:pt x="48" y="64"/>
                    </a:lnTo>
                    <a:lnTo>
                      <a:pt x="78" y="78"/>
                    </a:lnTo>
                    <a:lnTo>
                      <a:pt x="95" y="84"/>
                    </a:lnTo>
                    <a:lnTo>
                      <a:pt x="114" y="90"/>
                    </a:lnTo>
                    <a:lnTo>
                      <a:pt x="137" y="93"/>
                    </a:lnTo>
                    <a:lnTo>
                      <a:pt x="159" y="95"/>
                    </a:lnTo>
                    <a:lnTo>
                      <a:pt x="182" y="95"/>
                    </a:lnTo>
                    <a:lnTo>
                      <a:pt x="204" y="94"/>
                    </a:lnTo>
                    <a:lnTo>
                      <a:pt x="183" y="83"/>
                    </a:lnTo>
                    <a:lnTo>
                      <a:pt x="177" y="79"/>
                    </a:lnTo>
                    <a:lnTo>
                      <a:pt x="149" y="77"/>
                    </a:lnTo>
                    <a:lnTo>
                      <a:pt x="122" y="73"/>
                    </a:lnTo>
                    <a:lnTo>
                      <a:pt x="102" y="67"/>
                    </a:lnTo>
                    <a:lnTo>
                      <a:pt x="84" y="61"/>
                    </a:lnTo>
                    <a:lnTo>
                      <a:pt x="67" y="54"/>
                    </a:lnTo>
                    <a:lnTo>
                      <a:pt x="52" y="46"/>
                    </a:lnTo>
                    <a:lnTo>
                      <a:pt x="38" y="36"/>
                    </a:lnTo>
                    <a:lnTo>
                      <a:pt x="25" y="24"/>
                    </a:lnTo>
                    <a:lnTo>
                      <a:pt x="13" y="12"/>
                    </a:lnTo>
                    <a:lnTo>
                      <a:pt x="4" y="0"/>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0" name="Freeform 172"/>
              <p:cNvSpPr>
                <a:spLocks/>
              </p:cNvSpPr>
              <p:nvPr/>
            </p:nvSpPr>
            <p:spPr bwMode="auto">
              <a:xfrm>
                <a:off x="1917" y="609"/>
                <a:ext cx="49" cy="17"/>
              </a:xfrm>
              <a:custGeom>
                <a:avLst/>
                <a:gdLst>
                  <a:gd name="T0" fmla="*/ 4 w 242"/>
                  <a:gd name="T1" fmla="*/ 0 h 88"/>
                  <a:gd name="T2" fmla="*/ 0 w 242"/>
                  <a:gd name="T3" fmla="*/ 25 h 88"/>
                  <a:gd name="T4" fmla="*/ 10 w 242"/>
                  <a:gd name="T5" fmla="*/ 34 h 88"/>
                  <a:gd name="T6" fmla="*/ 23 w 242"/>
                  <a:gd name="T7" fmla="*/ 44 h 88"/>
                  <a:gd name="T8" fmla="*/ 35 w 242"/>
                  <a:gd name="T9" fmla="*/ 52 h 88"/>
                  <a:gd name="T10" fmla="*/ 50 w 242"/>
                  <a:gd name="T11" fmla="*/ 60 h 88"/>
                  <a:gd name="T12" fmla="*/ 63 w 242"/>
                  <a:gd name="T13" fmla="*/ 65 h 88"/>
                  <a:gd name="T14" fmla="*/ 79 w 242"/>
                  <a:gd name="T15" fmla="*/ 72 h 88"/>
                  <a:gd name="T16" fmla="*/ 95 w 242"/>
                  <a:gd name="T17" fmla="*/ 77 h 88"/>
                  <a:gd name="T18" fmla="*/ 113 w 242"/>
                  <a:gd name="T19" fmla="*/ 82 h 88"/>
                  <a:gd name="T20" fmla="*/ 144 w 242"/>
                  <a:gd name="T21" fmla="*/ 87 h 88"/>
                  <a:gd name="T22" fmla="*/ 177 w 242"/>
                  <a:gd name="T23" fmla="*/ 88 h 88"/>
                  <a:gd name="T24" fmla="*/ 208 w 242"/>
                  <a:gd name="T25" fmla="*/ 86 h 88"/>
                  <a:gd name="T26" fmla="*/ 242 w 242"/>
                  <a:gd name="T27" fmla="*/ 81 h 88"/>
                  <a:gd name="T28" fmla="*/ 224 w 242"/>
                  <a:gd name="T29" fmla="*/ 77 h 88"/>
                  <a:gd name="T30" fmla="*/ 208 w 242"/>
                  <a:gd name="T31" fmla="*/ 71 h 88"/>
                  <a:gd name="T32" fmla="*/ 186 w 242"/>
                  <a:gd name="T33" fmla="*/ 72 h 88"/>
                  <a:gd name="T34" fmla="*/ 163 w 242"/>
                  <a:gd name="T35" fmla="*/ 72 h 88"/>
                  <a:gd name="T36" fmla="*/ 141 w 242"/>
                  <a:gd name="T37" fmla="*/ 70 h 88"/>
                  <a:gd name="T38" fmla="*/ 118 w 242"/>
                  <a:gd name="T39" fmla="*/ 67 h 88"/>
                  <a:gd name="T40" fmla="*/ 99 w 242"/>
                  <a:gd name="T41" fmla="*/ 61 h 88"/>
                  <a:gd name="T42" fmla="*/ 82 w 242"/>
                  <a:gd name="T43" fmla="*/ 55 h 88"/>
                  <a:gd name="T44" fmla="*/ 52 w 242"/>
                  <a:gd name="T45" fmla="*/ 41 h 88"/>
                  <a:gd name="T46" fmla="*/ 37 w 242"/>
                  <a:gd name="T47" fmla="*/ 32 h 88"/>
                  <a:gd name="T48" fmla="*/ 25 w 242"/>
                  <a:gd name="T49" fmla="*/ 23 h 88"/>
                  <a:gd name="T50" fmla="*/ 4 w 242"/>
                  <a:gd name="T51" fmla="*/ 0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88"/>
                  <a:gd name="T80" fmla="*/ 242 w 242"/>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88">
                    <a:moveTo>
                      <a:pt x="4" y="0"/>
                    </a:moveTo>
                    <a:lnTo>
                      <a:pt x="0" y="25"/>
                    </a:lnTo>
                    <a:lnTo>
                      <a:pt x="10" y="34"/>
                    </a:lnTo>
                    <a:lnTo>
                      <a:pt x="23" y="44"/>
                    </a:lnTo>
                    <a:lnTo>
                      <a:pt x="35" y="52"/>
                    </a:lnTo>
                    <a:lnTo>
                      <a:pt x="50" y="60"/>
                    </a:lnTo>
                    <a:lnTo>
                      <a:pt x="63" y="65"/>
                    </a:lnTo>
                    <a:lnTo>
                      <a:pt x="79" y="72"/>
                    </a:lnTo>
                    <a:lnTo>
                      <a:pt x="95" y="77"/>
                    </a:lnTo>
                    <a:lnTo>
                      <a:pt x="113" y="82"/>
                    </a:lnTo>
                    <a:lnTo>
                      <a:pt x="144" y="87"/>
                    </a:lnTo>
                    <a:lnTo>
                      <a:pt x="177" y="88"/>
                    </a:lnTo>
                    <a:lnTo>
                      <a:pt x="208" y="86"/>
                    </a:lnTo>
                    <a:lnTo>
                      <a:pt x="242" y="81"/>
                    </a:lnTo>
                    <a:lnTo>
                      <a:pt x="224" y="77"/>
                    </a:lnTo>
                    <a:lnTo>
                      <a:pt x="208" y="71"/>
                    </a:lnTo>
                    <a:lnTo>
                      <a:pt x="186" y="72"/>
                    </a:lnTo>
                    <a:lnTo>
                      <a:pt x="163" y="72"/>
                    </a:lnTo>
                    <a:lnTo>
                      <a:pt x="141" y="70"/>
                    </a:lnTo>
                    <a:lnTo>
                      <a:pt x="118" y="67"/>
                    </a:lnTo>
                    <a:lnTo>
                      <a:pt x="99" y="61"/>
                    </a:lnTo>
                    <a:lnTo>
                      <a:pt x="82" y="55"/>
                    </a:lnTo>
                    <a:lnTo>
                      <a:pt x="52" y="41"/>
                    </a:lnTo>
                    <a:lnTo>
                      <a:pt x="37" y="32"/>
                    </a:lnTo>
                    <a:lnTo>
                      <a:pt x="25" y="23"/>
                    </a:lnTo>
                    <a:lnTo>
                      <a:pt x="4" y="0"/>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1" name="Freeform 173"/>
              <p:cNvSpPr>
                <a:spLocks/>
              </p:cNvSpPr>
              <p:nvPr/>
            </p:nvSpPr>
            <p:spPr bwMode="auto">
              <a:xfrm>
                <a:off x="1919" y="584"/>
                <a:ext cx="34" cy="36"/>
              </a:xfrm>
              <a:custGeom>
                <a:avLst/>
                <a:gdLst>
                  <a:gd name="T0" fmla="*/ 85 w 173"/>
                  <a:gd name="T1" fmla="*/ 76 h 179"/>
                  <a:gd name="T2" fmla="*/ 64 w 173"/>
                  <a:gd name="T3" fmla="*/ 35 h 179"/>
                  <a:gd name="T4" fmla="*/ 55 w 173"/>
                  <a:gd name="T5" fmla="*/ 16 h 179"/>
                  <a:gd name="T6" fmla="*/ 48 w 173"/>
                  <a:gd name="T7" fmla="*/ 0 h 179"/>
                  <a:gd name="T8" fmla="*/ 32 w 173"/>
                  <a:gd name="T9" fmla="*/ 22 h 179"/>
                  <a:gd name="T10" fmla="*/ 18 w 173"/>
                  <a:gd name="T11" fmla="*/ 47 h 179"/>
                  <a:gd name="T12" fmla="*/ 8 w 173"/>
                  <a:gd name="T13" fmla="*/ 73 h 179"/>
                  <a:gd name="T14" fmla="*/ 0 w 173"/>
                  <a:gd name="T15" fmla="*/ 100 h 179"/>
                  <a:gd name="T16" fmla="*/ 9 w 173"/>
                  <a:gd name="T17" fmla="*/ 112 h 179"/>
                  <a:gd name="T18" fmla="*/ 21 w 173"/>
                  <a:gd name="T19" fmla="*/ 124 h 179"/>
                  <a:gd name="T20" fmla="*/ 34 w 173"/>
                  <a:gd name="T21" fmla="*/ 136 h 179"/>
                  <a:gd name="T22" fmla="*/ 48 w 173"/>
                  <a:gd name="T23" fmla="*/ 146 h 179"/>
                  <a:gd name="T24" fmla="*/ 63 w 173"/>
                  <a:gd name="T25" fmla="*/ 154 h 179"/>
                  <a:gd name="T26" fmla="*/ 80 w 173"/>
                  <a:gd name="T27" fmla="*/ 161 h 179"/>
                  <a:gd name="T28" fmla="*/ 98 w 173"/>
                  <a:gd name="T29" fmla="*/ 167 h 179"/>
                  <a:gd name="T30" fmla="*/ 118 w 173"/>
                  <a:gd name="T31" fmla="*/ 173 h 179"/>
                  <a:gd name="T32" fmla="*/ 145 w 173"/>
                  <a:gd name="T33" fmla="*/ 177 h 179"/>
                  <a:gd name="T34" fmla="*/ 173 w 173"/>
                  <a:gd name="T35" fmla="*/ 179 h 179"/>
                  <a:gd name="T36" fmla="*/ 158 w 173"/>
                  <a:gd name="T37" fmla="*/ 169 h 179"/>
                  <a:gd name="T38" fmla="*/ 146 w 173"/>
                  <a:gd name="T39" fmla="*/ 159 h 179"/>
                  <a:gd name="T40" fmla="*/ 123 w 173"/>
                  <a:gd name="T41" fmla="*/ 136 h 179"/>
                  <a:gd name="T42" fmla="*/ 111 w 173"/>
                  <a:gd name="T43" fmla="*/ 121 h 179"/>
                  <a:gd name="T44" fmla="*/ 102 w 173"/>
                  <a:gd name="T45" fmla="*/ 108 h 179"/>
                  <a:gd name="T46" fmla="*/ 85 w 173"/>
                  <a:gd name="T47" fmla="*/ 76 h 1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79"/>
                  <a:gd name="T74" fmla="*/ 173 w 173"/>
                  <a:gd name="T75" fmla="*/ 179 h 1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79">
                    <a:moveTo>
                      <a:pt x="85" y="76"/>
                    </a:moveTo>
                    <a:lnTo>
                      <a:pt x="64" y="35"/>
                    </a:lnTo>
                    <a:lnTo>
                      <a:pt x="55" y="16"/>
                    </a:lnTo>
                    <a:lnTo>
                      <a:pt x="48" y="0"/>
                    </a:lnTo>
                    <a:lnTo>
                      <a:pt x="32" y="22"/>
                    </a:lnTo>
                    <a:lnTo>
                      <a:pt x="18" y="47"/>
                    </a:lnTo>
                    <a:lnTo>
                      <a:pt x="8" y="73"/>
                    </a:lnTo>
                    <a:lnTo>
                      <a:pt x="0" y="100"/>
                    </a:lnTo>
                    <a:lnTo>
                      <a:pt x="9" y="112"/>
                    </a:lnTo>
                    <a:lnTo>
                      <a:pt x="21" y="124"/>
                    </a:lnTo>
                    <a:lnTo>
                      <a:pt x="34" y="136"/>
                    </a:lnTo>
                    <a:lnTo>
                      <a:pt x="48" y="146"/>
                    </a:lnTo>
                    <a:lnTo>
                      <a:pt x="63" y="154"/>
                    </a:lnTo>
                    <a:lnTo>
                      <a:pt x="80" y="161"/>
                    </a:lnTo>
                    <a:lnTo>
                      <a:pt x="98" y="167"/>
                    </a:lnTo>
                    <a:lnTo>
                      <a:pt x="118" y="173"/>
                    </a:lnTo>
                    <a:lnTo>
                      <a:pt x="145" y="177"/>
                    </a:lnTo>
                    <a:lnTo>
                      <a:pt x="173" y="179"/>
                    </a:lnTo>
                    <a:lnTo>
                      <a:pt x="158" y="169"/>
                    </a:lnTo>
                    <a:lnTo>
                      <a:pt x="146" y="159"/>
                    </a:lnTo>
                    <a:lnTo>
                      <a:pt x="123" y="136"/>
                    </a:lnTo>
                    <a:lnTo>
                      <a:pt x="111" y="121"/>
                    </a:lnTo>
                    <a:lnTo>
                      <a:pt x="102" y="108"/>
                    </a:lnTo>
                    <a:lnTo>
                      <a:pt x="85" y="76"/>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2" name="Freeform 174"/>
              <p:cNvSpPr>
                <a:spLocks/>
              </p:cNvSpPr>
              <p:nvPr/>
            </p:nvSpPr>
            <p:spPr bwMode="auto">
              <a:xfrm>
                <a:off x="2420" y="563"/>
                <a:ext cx="50" cy="25"/>
              </a:xfrm>
              <a:custGeom>
                <a:avLst/>
                <a:gdLst>
                  <a:gd name="T0" fmla="*/ 253 w 253"/>
                  <a:gd name="T1" fmla="*/ 12 h 124"/>
                  <a:gd name="T2" fmla="*/ 246 w 253"/>
                  <a:gd name="T3" fmla="*/ 0 h 124"/>
                  <a:gd name="T4" fmla="*/ 215 w 253"/>
                  <a:gd name="T5" fmla="*/ 2 h 124"/>
                  <a:gd name="T6" fmla="*/ 199 w 253"/>
                  <a:gd name="T7" fmla="*/ 3 h 124"/>
                  <a:gd name="T8" fmla="*/ 185 w 253"/>
                  <a:gd name="T9" fmla="*/ 6 h 124"/>
                  <a:gd name="T10" fmla="*/ 153 w 253"/>
                  <a:gd name="T11" fmla="*/ 14 h 124"/>
                  <a:gd name="T12" fmla="*/ 137 w 253"/>
                  <a:gd name="T13" fmla="*/ 18 h 124"/>
                  <a:gd name="T14" fmla="*/ 123 w 253"/>
                  <a:gd name="T15" fmla="*/ 25 h 124"/>
                  <a:gd name="T16" fmla="*/ 86 w 253"/>
                  <a:gd name="T17" fmla="*/ 41 h 124"/>
                  <a:gd name="T18" fmla="*/ 69 w 253"/>
                  <a:gd name="T19" fmla="*/ 50 h 124"/>
                  <a:gd name="T20" fmla="*/ 54 w 253"/>
                  <a:gd name="T21" fmla="*/ 61 h 124"/>
                  <a:gd name="T22" fmla="*/ 25 w 253"/>
                  <a:gd name="T23" fmla="*/ 85 h 124"/>
                  <a:gd name="T24" fmla="*/ 0 w 253"/>
                  <a:gd name="T25" fmla="*/ 113 h 124"/>
                  <a:gd name="T26" fmla="*/ 2 w 253"/>
                  <a:gd name="T27" fmla="*/ 117 h 124"/>
                  <a:gd name="T28" fmla="*/ 5 w 253"/>
                  <a:gd name="T29" fmla="*/ 124 h 124"/>
                  <a:gd name="T30" fmla="*/ 29 w 253"/>
                  <a:gd name="T31" fmla="*/ 96 h 124"/>
                  <a:gd name="T32" fmla="*/ 58 w 253"/>
                  <a:gd name="T33" fmla="*/ 72 h 124"/>
                  <a:gd name="T34" fmla="*/ 90 w 253"/>
                  <a:gd name="T35" fmla="*/ 51 h 124"/>
                  <a:gd name="T36" fmla="*/ 108 w 253"/>
                  <a:gd name="T37" fmla="*/ 42 h 124"/>
                  <a:gd name="T38" fmla="*/ 128 w 253"/>
                  <a:gd name="T39" fmla="*/ 35 h 124"/>
                  <a:gd name="T40" fmla="*/ 143 w 253"/>
                  <a:gd name="T41" fmla="*/ 28 h 124"/>
                  <a:gd name="T42" fmla="*/ 159 w 253"/>
                  <a:gd name="T43" fmla="*/ 24 h 124"/>
                  <a:gd name="T44" fmla="*/ 190 w 253"/>
                  <a:gd name="T45" fmla="*/ 16 h 124"/>
                  <a:gd name="T46" fmla="*/ 222 w 253"/>
                  <a:gd name="T47" fmla="*/ 12 h 124"/>
                  <a:gd name="T48" fmla="*/ 253 w 253"/>
                  <a:gd name="T49" fmla="*/ 12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24"/>
                  <a:gd name="T77" fmla="*/ 253 w 25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24">
                    <a:moveTo>
                      <a:pt x="253" y="12"/>
                    </a:moveTo>
                    <a:lnTo>
                      <a:pt x="246" y="0"/>
                    </a:lnTo>
                    <a:lnTo>
                      <a:pt x="215" y="2"/>
                    </a:lnTo>
                    <a:lnTo>
                      <a:pt x="199" y="3"/>
                    </a:lnTo>
                    <a:lnTo>
                      <a:pt x="185" y="6"/>
                    </a:lnTo>
                    <a:lnTo>
                      <a:pt x="153" y="14"/>
                    </a:lnTo>
                    <a:lnTo>
                      <a:pt x="137" y="18"/>
                    </a:lnTo>
                    <a:lnTo>
                      <a:pt x="123" y="25"/>
                    </a:lnTo>
                    <a:lnTo>
                      <a:pt x="86" y="41"/>
                    </a:lnTo>
                    <a:lnTo>
                      <a:pt x="69" y="50"/>
                    </a:lnTo>
                    <a:lnTo>
                      <a:pt x="54" y="61"/>
                    </a:lnTo>
                    <a:lnTo>
                      <a:pt x="25" y="85"/>
                    </a:lnTo>
                    <a:lnTo>
                      <a:pt x="0" y="113"/>
                    </a:lnTo>
                    <a:lnTo>
                      <a:pt x="2" y="117"/>
                    </a:lnTo>
                    <a:lnTo>
                      <a:pt x="5" y="124"/>
                    </a:lnTo>
                    <a:lnTo>
                      <a:pt x="29" y="96"/>
                    </a:lnTo>
                    <a:lnTo>
                      <a:pt x="58" y="72"/>
                    </a:lnTo>
                    <a:lnTo>
                      <a:pt x="90" y="51"/>
                    </a:lnTo>
                    <a:lnTo>
                      <a:pt x="108" y="42"/>
                    </a:lnTo>
                    <a:lnTo>
                      <a:pt x="128" y="35"/>
                    </a:lnTo>
                    <a:lnTo>
                      <a:pt x="143" y="28"/>
                    </a:lnTo>
                    <a:lnTo>
                      <a:pt x="159" y="24"/>
                    </a:lnTo>
                    <a:lnTo>
                      <a:pt x="190" y="16"/>
                    </a:lnTo>
                    <a:lnTo>
                      <a:pt x="222" y="12"/>
                    </a:lnTo>
                    <a:lnTo>
                      <a:pt x="253" y="12"/>
                    </a:lnTo>
                    <a:close/>
                  </a:path>
                </a:pathLst>
              </a:custGeom>
              <a:solidFill>
                <a:srgbClr val="3D3D3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3" name="Freeform 175"/>
              <p:cNvSpPr>
                <a:spLocks/>
              </p:cNvSpPr>
              <p:nvPr/>
            </p:nvSpPr>
            <p:spPr bwMode="auto">
              <a:xfrm>
                <a:off x="2419" y="561"/>
                <a:ext cx="50" cy="25"/>
              </a:xfrm>
              <a:custGeom>
                <a:avLst/>
                <a:gdLst>
                  <a:gd name="T0" fmla="*/ 250 w 250"/>
                  <a:gd name="T1" fmla="*/ 10 h 123"/>
                  <a:gd name="T2" fmla="*/ 249 w 250"/>
                  <a:gd name="T3" fmla="*/ 9 h 123"/>
                  <a:gd name="T4" fmla="*/ 244 w 250"/>
                  <a:gd name="T5" fmla="*/ 1 h 123"/>
                  <a:gd name="T6" fmla="*/ 231 w 250"/>
                  <a:gd name="T7" fmla="*/ 0 h 123"/>
                  <a:gd name="T8" fmla="*/ 221 w 250"/>
                  <a:gd name="T9" fmla="*/ 1 h 123"/>
                  <a:gd name="T10" fmla="*/ 196 w 250"/>
                  <a:gd name="T11" fmla="*/ 3 h 123"/>
                  <a:gd name="T12" fmla="*/ 172 w 250"/>
                  <a:gd name="T13" fmla="*/ 8 h 123"/>
                  <a:gd name="T14" fmla="*/ 122 w 250"/>
                  <a:gd name="T15" fmla="*/ 25 h 123"/>
                  <a:gd name="T16" fmla="*/ 88 w 250"/>
                  <a:gd name="T17" fmla="*/ 40 h 123"/>
                  <a:gd name="T18" fmla="*/ 57 w 250"/>
                  <a:gd name="T19" fmla="*/ 58 h 123"/>
                  <a:gd name="T20" fmla="*/ 29 w 250"/>
                  <a:gd name="T21" fmla="*/ 79 h 123"/>
                  <a:gd name="T22" fmla="*/ 6 w 250"/>
                  <a:gd name="T23" fmla="*/ 104 h 123"/>
                  <a:gd name="T24" fmla="*/ 0 w 250"/>
                  <a:gd name="T25" fmla="*/ 110 h 123"/>
                  <a:gd name="T26" fmla="*/ 4 w 250"/>
                  <a:gd name="T27" fmla="*/ 123 h 123"/>
                  <a:gd name="T28" fmla="*/ 29 w 250"/>
                  <a:gd name="T29" fmla="*/ 95 h 123"/>
                  <a:gd name="T30" fmla="*/ 58 w 250"/>
                  <a:gd name="T31" fmla="*/ 71 h 123"/>
                  <a:gd name="T32" fmla="*/ 73 w 250"/>
                  <a:gd name="T33" fmla="*/ 60 h 123"/>
                  <a:gd name="T34" fmla="*/ 90 w 250"/>
                  <a:gd name="T35" fmla="*/ 51 h 123"/>
                  <a:gd name="T36" fmla="*/ 127 w 250"/>
                  <a:gd name="T37" fmla="*/ 35 h 123"/>
                  <a:gd name="T38" fmla="*/ 141 w 250"/>
                  <a:gd name="T39" fmla="*/ 28 h 123"/>
                  <a:gd name="T40" fmla="*/ 157 w 250"/>
                  <a:gd name="T41" fmla="*/ 24 h 123"/>
                  <a:gd name="T42" fmla="*/ 189 w 250"/>
                  <a:gd name="T43" fmla="*/ 16 h 123"/>
                  <a:gd name="T44" fmla="*/ 203 w 250"/>
                  <a:gd name="T45" fmla="*/ 13 h 123"/>
                  <a:gd name="T46" fmla="*/ 219 w 250"/>
                  <a:gd name="T47" fmla="*/ 12 h 123"/>
                  <a:gd name="T48" fmla="*/ 250 w 250"/>
                  <a:gd name="T49" fmla="*/ 1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3"/>
                  <a:gd name="T77" fmla="*/ 250 w 250"/>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3">
                    <a:moveTo>
                      <a:pt x="250" y="10"/>
                    </a:moveTo>
                    <a:lnTo>
                      <a:pt x="249" y="9"/>
                    </a:lnTo>
                    <a:lnTo>
                      <a:pt x="244" y="1"/>
                    </a:lnTo>
                    <a:lnTo>
                      <a:pt x="231" y="0"/>
                    </a:lnTo>
                    <a:lnTo>
                      <a:pt x="221" y="1"/>
                    </a:lnTo>
                    <a:lnTo>
                      <a:pt x="196" y="3"/>
                    </a:lnTo>
                    <a:lnTo>
                      <a:pt x="172" y="8"/>
                    </a:lnTo>
                    <a:lnTo>
                      <a:pt x="122" y="25"/>
                    </a:lnTo>
                    <a:lnTo>
                      <a:pt x="88" y="40"/>
                    </a:lnTo>
                    <a:lnTo>
                      <a:pt x="57" y="58"/>
                    </a:lnTo>
                    <a:lnTo>
                      <a:pt x="29" y="79"/>
                    </a:lnTo>
                    <a:lnTo>
                      <a:pt x="6" y="104"/>
                    </a:lnTo>
                    <a:lnTo>
                      <a:pt x="0" y="110"/>
                    </a:lnTo>
                    <a:lnTo>
                      <a:pt x="4" y="123"/>
                    </a:lnTo>
                    <a:lnTo>
                      <a:pt x="29" y="95"/>
                    </a:lnTo>
                    <a:lnTo>
                      <a:pt x="58" y="71"/>
                    </a:lnTo>
                    <a:lnTo>
                      <a:pt x="73" y="60"/>
                    </a:lnTo>
                    <a:lnTo>
                      <a:pt x="90" y="51"/>
                    </a:lnTo>
                    <a:lnTo>
                      <a:pt x="127" y="35"/>
                    </a:lnTo>
                    <a:lnTo>
                      <a:pt x="141" y="28"/>
                    </a:lnTo>
                    <a:lnTo>
                      <a:pt x="157" y="24"/>
                    </a:lnTo>
                    <a:lnTo>
                      <a:pt x="189" y="16"/>
                    </a:lnTo>
                    <a:lnTo>
                      <a:pt x="203" y="13"/>
                    </a:lnTo>
                    <a:lnTo>
                      <a:pt x="219" y="12"/>
                    </a:lnTo>
                    <a:lnTo>
                      <a:pt x="250" y="10"/>
                    </a:lnTo>
                    <a:close/>
                  </a:path>
                </a:pathLst>
              </a:custGeom>
              <a:solidFill>
                <a:srgbClr val="33333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4" name="Freeform 176"/>
              <p:cNvSpPr>
                <a:spLocks/>
              </p:cNvSpPr>
              <p:nvPr/>
            </p:nvSpPr>
            <p:spPr bwMode="auto">
              <a:xfrm>
                <a:off x="2421" y="565"/>
                <a:ext cx="51" cy="25"/>
              </a:xfrm>
              <a:custGeom>
                <a:avLst/>
                <a:gdLst>
                  <a:gd name="T0" fmla="*/ 255 w 255"/>
                  <a:gd name="T1" fmla="*/ 10 h 123"/>
                  <a:gd name="T2" fmla="*/ 251 w 255"/>
                  <a:gd name="T3" fmla="*/ 3 h 123"/>
                  <a:gd name="T4" fmla="*/ 248 w 255"/>
                  <a:gd name="T5" fmla="*/ 0 h 123"/>
                  <a:gd name="T6" fmla="*/ 217 w 255"/>
                  <a:gd name="T7" fmla="*/ 0 h 123"/>
                  <a:gd name="T8" fmla="*/ 185 w 255"/>
                  <a:gd name="T9" fmla="*/ 4 h 123"/>
                  <a:gd name="T10" fmla="*/ 154 w 255"/>
                  <a:gd name="T11" fmla="*/ 12 h 123"/>
                  <a:gd name="T12" fmla="*/ 138 w 255"/>
                  <a:gd name="T13" fmla="*/ 16 h 123"/>
                  <a:gd name="T14" fmla="*/ 123 w 255"/>
                  <a:gd name="T15" fmla="*/ 23 h 123"/>
                  <a:gd name="T16" fmla="*/ 103 w 255"/>
                  <a:gd name="T17" fmla="*/ 30 h 123"/>
                  <a:gd name="T18" fmla="*/ 85 w 255"/>
                  <a:gd name="T19" fmla="*/ 39 h 123"/>
                  <a:gd name="T20" fmla="*/ 53 w 255"/>
                  <a:gd name="T21" fmla="*/ 60 h 123"/>
                  <a:gd name="T22" fmla="*/ 24 w 255"/>
                  <a:gd name="T23" fmla="*/ 84 h 123"/>
                  <a:gd name="T24" fmla="*/ 0 w 255"/>
                  <a:gd name="T25" fmla="*/ 112 h 123"/>
                  <a:gd name="T26" fmla="*/ 6 w 255"/>
                  <a:gd name="T27" fmla="*/ 123 h 123"/>
                  <a:gd name="T28" fmla="*/ 29 w 255"/>
                  <a:gd name="T29" fmla="*/ 94 h 123"/>
                  <a:gd name="T30" fmla="*/ 43 w 255"/>
                  <a:gd name="T31" fmla="*/ 80 h 123"/>
                  <a:gd name="T32" fmla="*/ 58 w 255"/>
                  <a:gd name="T33" fmla="*/ 69 h 123"/>
                  <a:gd name="T34" fmla="*/ 90 w 255"/>
                  <a:gd name="T35" fmla="*/ 48 h 123"/>
                  <a:gd name="T36" fmla="*/ 127 w 255"/>
                  <a:gd name="T37" fmla="*/ 31 h 123"/>
                  <a:gd name="T38" fmla="*/ 158 w 255"/>
                  <a:gd name="T39" fmla="*/ 19 h 123"/>
                  <a:gd name="T40" fmla="*/ 174 w 255"/>
                  <a:gd name="T41" fmla="*/ 14 h 123"/>
                  <a:gd name="T42" fmla="*/ 191 w 255"/>
                  <a:gd name="T43" fmla="*/ 12 h 123"/>
                  <a:gd name="T44" fmla="*/ 222 w 255"/>
                  <a:gd name="T45" fmla="*/ 9 h 123"/>
                  <a:gd name="T46" fmla="*/ 255 w 255"/>
                  <a:gd name="T47" fmla="*/ 1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123"/>
                  <a:gd name="T74" fmla="*/ 255 w 255"/>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123">
                    <a:moveTo>
                      <a:pt x="255" y="10"/>
                    </a:moveTo>
                    <a:lnTo>
                      <a:pt x="251" y="3"/>
                    </a:lnTo>
                    <a:lnTo>
                      <a:pt x="248" y="0"/>
                    </a:lnTo>
                    <a:lnTo>
                      <a:pt x="217" y="0"/>
                    </a:lnTo>
                    <a:lnTo>
                      <a:pt x="185" y="4"/>
                    </a:lnTo>
                    <a:lnTo>
                      <a:pt x="154" y="12"/>
                    </a:lnTo>
                    <a:lnTo>
                      <a:pt x="138" y="16"/>
                    </a:lnTo>
                    <a:lnTo>
                      <a:pt x="123" y="23"/>
                    </a:lnTo>
                    <a:lnTo>
                      <a:pt x="103" y="30"/>
                    </a:lnTo>
                    <a:lnTo>
                      <a:pt x="85" y="39"/>
                    </a:lnTo>
                    <a:lnTo>
                      <a:pt x="53" y="60"/>
                    </a:lnTo>
                    <a:lnTo>
                      <a:pt x="24" y="84"/>
                    </a:lnTo>
                    <a:lnTo>
                      <a:pt x="0" y="112"/>
                    </a:lnTo>
                    <a:lnTo>
                      <a:pt x="6" y="123"/>
                    </a:lnTo>
                    <a:lnTo>
                      <a:pt x="29" y="94"/>
                    </a:lnTo>
                    <a:lnTo>
                      <a:pt x="43" y="80"/>
                    </a:lnTo>
                    <a:lnTo>
                      <a:pt x="58" y="69"/>
                    </a:lnTo>
                    <a:lnTo>
                      <a:pt x="90" y="48"/>
                    </a:lnTo>
                    <a:lnTo>
                      <a:pt x="127" y="31"/>
                    </a:lnTo>
                    <a:lnTo>
                      <a:pt x="158" y="19"/>
                    </a:lnTo>
                    <a:lnTo>
                      <a:pt x="174" y="14"/>
                    </a:lnTo>
                    <a:lnTo>
                      <a:pt x="191" y="12"/>
                    </a:lnTo>
                    <a:lnTo>
                      <a:pt x="222" y="9"/>
                    </a:lnTo>
                    <a:lnTo>
                      <a:pt x="255" y="10"/>
                    </a:lnTo>
                    <a:close/>
                  </a:path>
                </a:pathLst>
              </a:custGeom>
              <a:solidFill>
                <a:srgbClr val="46464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5" name="Freeform 177"/>
              <p:cNvSpPr>
                <a:spLocks/>
              </p:cNvSpPr>
              <p:nvPr/>
            </p:nvSpPr>
            <p:spPr bwMode="auto">
              <a:xfrm>
                <a:off x="2422" y="567"/>
                <a:ext cx="51" cy="25"/>
              </a:xfrm>
              <a:custGeom>
                <a:avLst/>
                <a:gdLst>
                  <a:gd name="T0" fmla="*/ 257 w 257"/>
                  <a:gd name="T1" fmla="*/ 13 h 125"/>
                  <a:gd name="T2" fmla="*/ 249 w 257"/>
                  <a:gd name="T3" fmla="*/ 1 h 125"/>
                  <a:gd name="T4" fmla="*/ 216 w 257"/>
                  <a:gd name="T5" fmla="*/ 0 h 125"/>
                  <a:gd name="T6" fmla="*/ 185 w 257"/>
                  <a:gd name="T7" fmla="*/ 3 h 125"/>
                  <a:gd name="T8" fmla="*/ 168 w 257"/>
                  <a:gd name="T9" fmla="*/ 5 h 125"/>
                  <a:gd name="T10" fmla="*/ 152 w 257"/>
                  <a:gd name="T11" fmla="*/ 10 h 125"/>
                  <a:gd name="T12" fmla="*/ 121 w 257"/>
                  <a:gd name="T13" fmla="*/ 22 h 125"/>
                  <a:gd name="T14" fmla="*/ 84 w 257"/>
                  <a:gd name="T15" fmla="*/ 39 h 125"/>
                  <a:gd name="T16" fmla="*/ 52 w 257"/>
                  <a:gd name="T17" fmla="*/ 60 h 125"/>
                  <a:gd name="T18" fmla="*/ 37 w 257"/>
                  <a:gd name="T19" fmla="*/ 71 h 125"/>
                  <a:gd name="T20" fmla="*/ 23 w 257"/>
                  <a:gd name="T21" fmla="*/ 85 h 125"/>
                  <a:gd name="T22" fmla="*/ 0 w 257"/>
                  <a:gd name="T23" fmla="*/ 114 h 125"/>
                  <a:gd name="T24" fmla="*/ 5 w 257"/>
                  <a:gd name="T25" fmla="*/ 125 h 125"/>
                  <a:gd name="T26" fmla="*/ 28 w 257"/>
                  <a:gd name="T27" fmla="*/ 95 h 125"/>
                  <a:gd name="T28" fmla="*/ 41 w 257"/>
                  <a:gd name="T29" fmla="*/ 82 h 125"/>
                  <a:gd name="T30" fmla="*/ 57 w 257"/>
                  <a:gd name="T31" fmla="*/ 70 h 125"/>
                  <a:gd name="T32" fmla="*/ 88 w 257"/>
                  <a:gd name="T33" fmla="*/ 49 h 125"/>
                  <a:gd name="T34" fmla="*/ 126 w 257"/>
                  <a:gd name="T35" fmla="*/ 32 h 125"/>
                  <a:gd name="T36" fmla="*/ 158 w 257"/>
                  <a:gd name="T37" fmla="*/ 21 h 125"/>
                  <a:gd name="T38" fmla="*/ 192 w 257"/>
                  <a:gd name="T39" fmla="*/ 14 h 125"/>
                  <a:gd name="T40" fmla="*/ 223 w 257"/>
                  <a:gd name="T41" fmla="*/ 11 h 125"/>
                  <a:gd name="T42" fmla="*/ 257 w 257"/>
                  <a:gd name="T43" fmla="*/ 13 h 1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5"/>
                  <a:gd name="T68" fmla="*/ 257 w 257"/>
                  <a:gd name="T69" fmla="*/ 125 h 1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5">
                    <a:moveTo>
                      <a:pt x="257" y="13"/>
                    </a:moveTo>
                    <a:lnTo>
                      <a:pt x="249" y="1"/>
                    </a:lnTo>
                    <a:lnTo>
                      <a:pt x="216" y="0"/>
                    </a:lnTo>
                    <a:lnTo>
                      <a:pt x="185" y="3"/>
                    </a:lnTo>
                    <a:lnTo>
                      <a:pt x="168" y="5"/>
                    </a:lnTo>
                    <a:lnTo>
                      <a:pt x="152" y="10"/>
                    </a:lnTo>
                    <a:lnTo>
                      <a:pt x="121" y="22"/>
                    </a:lnTo>
                    <a:lnTo>
                      <a:pt x="84" y="39"/>
                    </a:lnTo>
                    <a:lnTo>
                      <a:pt x="52" y="60"/>
                    </a:lnTo>
                    <a:lnTo>
                      <a:pt x="37" y="71"/>
                    </a:lnTo>
                    <a:lnTo>
                      <a:pt x="23" y="85"/>
                    </a:lnTo>
                    <a:lnTo>
                      <a:pt x="0" y="114"/>
                    </a:lnTo>
                    <a:lnTo>
                      <a:pt x="5" y="125"/>
                    </a:lnTo>
                    <a:lnTo>
                      <a:pt x="28" y="95"/>
                    </a:lnTo>
                    <a:lnTo>
                      <a:pt x="41" y="82"/>
                    </a:lnTo>
                    <a:lnTo>
                      <a:pt x="57" y="70"/>
                    </a:lnTo>
                    <a:lnTo>
                      <a:pt x="88" y="49"/>
                    </a:lnTo>
                    <a:lnTo>
                      <a:pt x="126" y="32"/>
                    </a:lnTo>
                    <a:lnTo>
                      <a:pt x="158" y="21"/>
                    </a:lnTo>
                    <a:lnTo>
                      <a:pt x="192" y="14"/>
                    </a:lnTo>
                    <a:lnTo>
                      <a:pt x="223" y="11"/>
                    </a:lnTo>
                    <a:lnTo>
                      <a:pt x="257" y="13"/>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6" name="Freeform 178"/>
              <p:cNvSpPr>
                <a:spLocks/>
              </p:cNvSpPr>
              <p:nvPr/>
            </p:nvSpPr>
            <p:spPr bwMode="auto">
              <a:xfrm>
                <a:off x="2423" y="569"/>
                <a:ext cx="51" cy="26"/>
              </a:xfrm>
              <a:custGeom>
                <a:avLst/>
                <a:gdLst>
                  <a:gd name="T0" fmla="*/ 257 w 257"/>
                  <a:gd name="T1" fmla="*/ 11 h 126"/>
                  <a:gd name="T2" fmla="*/ 252 w 257"/>
                  <a:gd name="T3" fmla="*/ 2 h 126"/>
                  <a:gd name="T4" fmla="*/ 218 w 257"/>
                  <a:gd name="T5" fmla="*/ 0 h 126"/>
                  <a:gd name="T6" fmla="*/ 187 w 257"/>
                  <a:gd name="T7" fmla="*/ 3 h 126"/>
                  <a:gd name="T8" fmla="*/ 153 w 257"/>
                  <a:gd name="T9" fmla="*/ 10 h 126"/>
                  <a:gd name="T10" fmla="*/ 121 w 257"/>
                  <a:gd name="T11" fmla="*/ 21 h 126"/>
                  <a:gd name="T12" fmla="*/ 83 w 257"/>
                  <a:gd name="T13" fmla="*/ 38 h 126"/>
                  <a:gd name="T14" fmla="*/ 52 w 257"/>
                  <a:gd name="T15" fmla="*/ 59 h 126"/>
                  <a:gd name="T16" fmla="*/ 36 w 257"/>
                  <a:gd name="T17" fmla="*/ 71 h 126"/>
                  <a:gd name="T18" fmla="*/ 23 w 257"/>
                  <a:gd name="T19" fmla="*/ 84 h 126"/>
                  <a:gd name="T20" fmla="*/ 0 w 257"/>
                  <a:gd name="T21" fmla="*/ 114 h 126"/>
                  <a:gd name="T22" fmla="*/ 6 w 257"/>
                  <a:gd name="T23" fmla="*/ 126 h 126"/>
                  <a:gd name="T24" fmla="*/ 28 w 257"/>
                  <a:gd name="T25" fmla="*/ 95 h 126"/>
                  <a:gd name="T26" fmla="*/ 41 w 257"/>
                  <a:gd name="T27" fmla="*/ 82 h 126"/>
                  <a:gd name="T28" fmla="*/ 55 w 257"/>
                  <a:gd name="T29" fmla="*/ 71 h 126"/>
                  <a:gd name="T30" fmla="*/ 70 w 257"/>
                  <a:gd name="T31" fmla="*/ 58 h 126"/>
                  <a:gd name="T32" fmla="*/ 87 w 257"/>
                  <a:gd name="T33" fmla="*/ 48 h 126"/>
                  <a:gd name="T34" fmla="*/ 125 w 257"/>
                  <a:gd name="T35" fmla="*/ 31 h 126"/>
                  <a:gd name="T36" fmla="*/ 156 w 257"/>
                  <a:gd name="T37" fmla="*/ 19 h 126"/>
                  <a:gd name="T38" fmla="*/ 190 w 257"/>
                  <a:gd name="T39" fmla="*/ 12 h 126"/>
                  <a:gd name="T40" fmla="*/ 224 w 257"/>
                  <a:gd name="T41" fmla="*/ 9 h 126"/>
                  <a:gd name="T42" fmla="*/ 257 w 257"/>
                  <a:gd name="T43" fmla="*/ 11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1"/>
                    </a:moveTo>
                    <a:lnTo>
                      <a:pt x="252" y="2"/>
                    </a:lnTo>
                    <a:lnTo>
                      <a:pt x="218" y="0"/>
                    </a:lnTo>
                    <a:lnTo>
                      <a:pt x="187" y="3"/>
                    </a:lnTo>
                    <a:lnTo>
                      <a:pt x="153" y="10"/>
                    </a:lnTo>
                    <a:lnTo>
                      <a:pt x="121" y="21"/>
                    </a:lnTo>
                    <a:lnTo>
                      <a:pt x="83" y="38"/>
                    </a:lnTo>
                    <a:lnTo>
                      <a:pt x="52" y="59"/>
                    </a:lnTo>
                    <a:lnTo>
                      <a:pt x="36" y="71"/>
                    </a:lnTo>
                    <a:lnTo>
                      <a:pt x="23" y="84"/>
                    </a:lnTo>
                    <a:lnTo>
                      <a:pt x="0" y="114"/>
                    </a:lnTo>
                    <a:lnTo>
                      <a:pt x="6" y="126"/>
                    </a:lnTo>
                    <a:lnTo>
                      <a:pt x="28" y="95"/>
                    </a:lnTo>
                    <a:lnTo>
                      <a:pt x="41" y="82"/>
                    </a:lnTo>
                    <a:lnTo>
                      <a:pt x="55" y="71"/>
                    </a:lnTo>
                    <a:lnTo>
                      <a:pt x="70" y="58"/>
                    </a:lnTo>
                    <a:lnTo>
                      <a:pt x="87" y="48"/>
                    </a:lnTo>
                    <a:lnTo>
                      <a:pt x="125" y="31"/>
                    </a:lnTo>
                    <a:lnTo>
                      <a:pt x="156" y="19"/>
                    </a:lnTo>
                    <a:lnTo>
                      <a:pt x="190" y="12"/>
                    </a:lnTo>
                    <a:lnTo>
                      <a:pt x="224" y="9"/>
                    </a:lnTo>
                    <a:lnTo>
                      <a:pt x="257" y="11"/>
                    </a:lnTo>
                    <a:close/>
                  </a:path>
                </a:pathLst>
              </a:custGeom>
              <a:solidFill>
                <a:srgbClr val="58585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7" name="Freeform 179"/>
              <p:cNvSpPr>
                <a:spLocks/>
              </p:cNvSpPr>
              <p:nvPr/>
            </p:nvSpPr>
            <p:spPr bwMode="auto">
              <a:xfrm>
                <a:off x="2425" y="574"/>
                <a:ext cx="52" cy="26"/>
              </a:xfrm>
              <a:custGeom>
                <a:avLst/>
                <a:gdLst>
                  <a:gd name="T0" fmla="*/ 259 w 259"/>
                  <a:gd name="T1" fmla="*/ 14 h 130"/>
                  <a:gd name="T2" fmla="*/ 253 w 259"/>
                  <a:gd name="T3" fmla="*/ 2 h 130"/>
                  <a:gd name="T4" fmla="*/ 219 w 259"/>
                  <a:gd name="T5" fmla="*/ 0 h 130"/>
                  <a:gd name="T6" fmla="*/ 186 w 259"/>
                  <a:gd name="T7" fmla="*/ 2 h 130"/>
                  <a:gd name="T8" fmla="*/ 152 w 259"/>
                  <a:gd name="T9" fmla="*/ 9 h 130"/>
                  <a:gd name="T10" fmla="*/ 118 w 259"/>
                  <a:gd name="T11" fmla="*/ 20 h 130"/>
                  <a:gd name="T12" fmla="*/ 81 w 259"/>
                  <a:gd name="T13" fmla="*/ 37 h 130"/>
                  <a:gd name="T14" fmla="*/ 64 w 259"/>
                  <a:gd name="T15" fmla="*/ 47 h 130"/>
                  <a:gd name="T16" fmla="*/ 50 w 259"/>
                  <a:gd name="T17" fmla="*/ 60 h 130"/>
                  <a:gd name="T18" fmla="*/ 23 w 259"/>
                  <a:gd name="T19" fmla="*/ 85 h 130"/>
                  <a:gd name="T20" fmla="*/ 11 w 259"/>
                  <a:gd name="T21" fmla="*/ 100 h 130"/>
                  <a:gd name="T22" fmla="*/ 0 w 259"/>
                  <a:gd name="T23" fmla="*/ 117 h 130"/>
                  <a:gd name="T24" fmla="*/ 7 w 259"/>
                  <a:gd name="T25" fmla="*/ 130 h 130"/>
                  <a:gd name="T26" fmla="*/ 28 w 259"/>
                  <a:gd name="T27" fmla="*/ 98 h 130"/>
                  <a:gd name="T28" fmla="*/ 41 w 259"/>
                  <a:gd name="T29" fmla="*/ 83 h 130"/>
                  <a:gd name="T30" fmla="*/ 55 w 259"/>
                  <a:gd name="T31" fmla="*/ 71 h 130"/>
                  <a:gd name="T32" fmla="*/ 70 w 259"/>
                  <a:gd name="T33" fmla="*/ 59 h 130"/>
                  <a:gd name="T34" fmla="*/ 87 w 259"/>
                  <a:gd name="T35" fmla="*/ 48 h 130"/>
                  <a:gd name="T36" fmla="*/ 104 w 259"/>
                  <a:gd name="T37" fmla="*/ 38 h 130"/>
                  <a:gd name="T38" fmla="*/ 124 w 259"/>
                  <a:gd name="T39" fmla="*/ 30 h 130"/>
                  <a:gd name="T40" fmla="*/ 156 w 259"/>
                  <a:gd name="T41" fmla="*/ 18 h 130"/>
                  <a:gd name="T42" fmla="*/ 190 w 259"/>
                  <a:gd name="T43" fmla="*/ 11 h 130"/>
                  <a:gd name="T44" fmla="*/ 224 w 259"/>
                  <a:gd name="T45" fmla="*/ 9 h 130"/>
                  <a:gd name="T46" fmla="*/ 259 w 259"/>
                  <a:gd name="T47" fmla="*/ 14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130"/>
                  <a:gd name="T74" fmla="*/ 259 w 259"/>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130">
                    <a:moveTo>
                      <a:pt x="259" y="14"/>
                    </a:moveTo>
                    <a:lnTo>
                      <a:pt x="253" y="2"/>
                    </a:lnTo>
                    <a:lnTo>
                      <a:pt x="219" y="0"/>
                    </a:lnTo>
                    <a:lnTo>
                      <a:pt x="186" y="2"/>
                    </a:lnTo>
                    <a:lnTo>
                      <a:pt x="152" y="9"/>
                    </a:lnTo>
                    <a:lnTo>
                      <a:pt x="118" y="20"/>
                    </a:lnTo>
                    <a:lnTo>
                      <a:pt x="81" y="37"/>
                    </a:lnTo>
                    <a:lnTo>
                      <a:pt x="64" y="47"/>
                    </a:lnTo>
                    <a:lnTo>
                      <a:pt x="50" y="60"/>
                    </a:lnTo>
                    <a:lnTo>
                      <a:pt x="23" y="85"/>
                    </a:lnTo>
                    <a:lnTo>
                      <a:pt x="11" y="100"/>
                    </a:lnTo>
                    <a:lnTo>
                      <a:pt x="0" y="117"/>
                    </a:lnTo>
                    <a:lnTo>
                      <a:pt x="7" y="130"/>
                    </a:lnTo>
                    <a:lnTo>
                      <a:pt x="28" y="98"/>
                    </a:lnTo>
                    <a:lnTo>
                      <a:pt x="41" y="83"/>
                    </a:lnTo>
                    <a:lnTo>
                      <a:pt x="55" y="71"/>
                    </a:lnTo>
                    <a:lnTo>
                      <a:pt x="70" y="59"/>
                    </a:lnTo>
                    <a:lnTo>
                      <a:pt x="87" y="48"/>
                    </a:lnTo>
                    <a:lnTo>
                      <a:pt x="104" y="38"/>
                    </a:lnTo>
                    <a:lnTo>
                      <a:pt x="124" y="30"/>
                    </a:lnTo>
                    <a:lnTo>
                      <a:pt x="156" y="18"/>
                    </a:lnTo>
                    <a:lnTo>
                      <a:pt x="190" y="11"/>
                    </a:lnTo>
                    <a:lnTo>
                      <a:pt x="224" y="9"/>
                    </a:lnTo>
                    <a:lnTo>
                      <a:pt x="259" y="14"/>
                    </a:lnTo>
                    <a:close/>
                  </a:path>
                </a:pathLst>
              </a:custGeom>
              <a:solidFill>
                <a:srgbClr val="6A6A6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8" name="Freeform 180"/>
              <p:cNvSpPr>
                <a:spLocks/>
              </p:cNvSpPr>
              <p:nvPr/>
            </p:nvSpPr>
            <p:spPr bwMode="auto">
              <a:xfrm>
                <a:off x="2426" y="575"/>
                <a:ext cx="52" cy="27"/>
              </a:xfrm>
              <a:custGeom>
                <a:avLst/>
                <a:gdLst>
                  <a:gd name="T0" fmla="*/ 258 w 258"/>
                  <a:gd name="T1" fmla="*/ 19 h 133"/>
                  <a:gd name="T2" fmla="*/ 252 w 258"/>
                  <a:gd name="T3" fmla="*/ 5 h 133"/>
                  <a:gd name="T4" fmla="*/ 217 w 258"/>
                  <a:gd name="T5" fmla="*/ 0 h 133"/>
                  <a:gd name="T6" fmla="*/ 183 w 258"/>
                  <a:gd name="T7" fmla="*/ 2 h 133"/>
                  <a:gd name="T8" fmla="*/ 149 w 258"/>
                  <a:gd name="T9" fmla="*/ 9 h 133"/>
                  <a:gd name="T10" fmla="*/ 117 w 258"/>
                  <a:gd name="T11" fmla="*/ 21 h 133"/>
                  <a:gd name="T12" fmla="*/ 97 w 258"/>
                  <a:gd name="T13" fmla="*/ 29 h 133"/>
                  <a:gd name="T14" fmla="*/ 80 w 258"/>
                  <a:gd name="T15" fmla="*/ 39 h 133"/>
                  <a:gd name="T16" fmla="*/ 63 w 258"/>
                  <a:gd name="T17" fmla="*/ 50 h 133"/>
                  <a:gd name="T18" fmla="*/ 48 w 258"/>
                  <a:gd name="T19" fmla="*/ 62 h 133"/>
                  <a:gd name="T20" fmla="*/ 34 w 258"/>
                  <a:gd name="T21" fmla="*/ 74 h 133"/>
                  <a:gd name="T22" fmla="*/ 21 w 258"/>
                  <a:gd name="T23" fmla="*/ 89 h 133"/>
                  <a:gd name="T24" fmla="*/ 0 w 258"/>
                  <a:gd name="T25" fmla="*/ 121 h 133"/>
                  <a:gd name="T26" fmla="*/ 5 w 258"/>
                  <a:gd name="T27" fmla="*/ 131 h 133"/>
                  <a:gd name="T28" fmla="*/ 6 w 258"/>
                  <a:gd name="T29" fmla="*/ 133 h 133"/>
                  <a:gd name="T30" fmla="*/ 14 w 258"/>
                  <a:gd name="T31" fmla="*/ 115 h 133"/>
                  <a:gd name="T32" fmla="*/ 25 w 258"/>
                  <a:gd name="T33" fmla="*/ 99 h 133"/>
                  <a:gd name="T34" fmla="*/ 36 w 258"/>
                  <a:gd name="T35" fmla="*/ 84 h 133"/>
                  <a:gd name="T36" fmla="*/ 51 w 258"/>
                  <a:gd name="T37" fmla="*/ 72 h 133"/>
                  <a:gd name="T38" fmla="*/ 65 w 258"/>
                  <a:gd name="T39" fmla="*/ 60 h 133"/>
                  <a:gd name="T40" fmla="*/ 82 w 258"/>
                  <a:gd name="T41" fmla="*/ 50 h 133"/>
                  <a:gd name="T42" fmla="*/ 100 w 258"/>
                  <a:gd name="T43" fmla="*/ 39 h 133"/>
                  <a:gd name="T44" fmla="*/ 120 w 258"/>
                  <a:gd name="T45" fmla="*/ 32 h 133"/>
                  <a:gd name="T46" fmla="*/ 154 w 258"/>
                  <a:gd name="T47" fmla="*/ 19 h 133"/>
                  <a:gd name="T48" fmla="*/ 171 w 258"/>
                  <a:gd name="T49" fmla="*/ 15 h 133"/>
                  <a:gd name="T50" fmla="*/ 189 w 258"/>
                  <a:gd name="T51" fmla="*/ 14 h 133"/>
                  <a:gd name="T52" fmla="*/ 222 w 258"/>
                  <a:gd name="T53" fmla="*/ 13 h 133"/>
                  <a:gd name="T54" fmla="*/ 258 w 258"/>
                  <a:gd name="T55" fmla="*/ 19 h 1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133"/>
                  <a:gd name="T86" fmla="*/ 258 w 258"/>
                  <a:gd name="T87" fmla="*/ 133 h 1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133">
                    <a:moveTo>
                      <a:pt x="258" y="19"/>
                    </a:moveTo>
                    <a:lnTo>
                      <a:pt x="252" y="5"/>
                    </a:lnTo>
                    <a:lnTo>
                      <a:pt x="217" y="0"/>
                    </a:lnTo>
                    <a:lnTo>
                      <a:pt x="183" y="2"/>
                    </a:lnTo>
                    <a:lnTo>
                      <a:pt x="149" y="9"/>
                    </a:lnTo>
                    <a:lnTo>
                      <a:pt x="117" y="21"/>
                    </a:lnTo>
                    <a:lnTo>
                      <a:pt x="97" y="29"/>
                    </a:lnTo>
                    <a:lnTo>
                      <a:pt x="80" y="39"/>
                    </a:lnTo>
                    <a:lnTo>
                      <a:pt x="63" y="50"/>
                    </a:lnTo>
                    <a:lnTo>
                      <a:pt x="48" y="62"/>
                    </a:lnTo>
                    <a:lnTo>
                      <a:pt x="34" y="74"/>
                    </a:lnTo>
                    <a:lnTo>
                      <a:pt x="21" y="89"/>
                    </a:lnTo>
                    <a:lnTo>
                      <a:pt x="0" y="121"/>
                    </a:lnTo>
                    <a:lnTo>
                      <a:pt x="5" y="131"/>
                    </a:lnTo>
                    <a:lnTo>
                      <a:pt x="6" y="133"/>
                    </a:lnTo>
                    <a:lnTo>
                      <a:pt x="14" y="115"/>
                    </a:lnTo>
                    <a:lnTo>
                      <a:pt x="25" y="99"/>
                    </a:lnTo>
                    <a:lnTo>
                      <a:pt x="36" y="84"/>
                    </a:lnTo>
                    <a:lnTo>
                      <a:pt x="51" y="72"/>
                    </a:lnTo>
                    <a:lnTo>
                      <a:pt x="65" y="60"/>
                    </a:lnTo>
                    <a:lnTo>
                      <a:pt x="82" y="50"/>
                    </a:lnTo>
                    <a:lnTo>
                      <a:pt x="100" y="39"/>
                    </a:lnTo>
                    <a:lnTo>
                      <a:pt x="120" y="32"/>
                    </a:lnTo>
                    <a:lnTo>
                      <a:pt x="154" y="19"/>
                    </a:lnTo>
                    <a:lnTo>
                      <a:pt x="171" y="15"/>
                    </a:lnTo>
                    <a:lnTo>
                      <a:pt x="189" y="14"/>
                    </a:lnTo>
                    <a:lnTo>
                      <a:pt x="222" y="13"/>
                    </a:lnTo>
                    <a:lnTo>
                      <a:pt x="258" y="19"/>
                    </a:lnTo>
                    <a:close/>
                  </a:path>
                </a:pathLst>
              </a:custGeom>
              <a:solidFill>
                <a:srgbClr val="73737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19" name="Freeform 181"/>
              <p:cNvSpPr>
                <a:spLocks/>
              </p:cNvSpPr>
              <p:nvPr/>
            </p:nvSpPr>
            <p:spPr bwMode="auto">
              <a:xfrm>
                <a:off x="2428" y="578"/>
                <a:ext cx="51" cy="27"/>
              </a:xfrm>
              <a:custGeom>
                <a:avLst/>
                <a:gdLst>
                  <a:gd name="T0" fmla="*/ 257 w 257"/>
                  <a:gd name="T1" fmla="*/ 15 h 133"/>
                  <a:gd name="T2" fmla="*/ 252 w 257"/>
                  <a:gd name="T3" fmla="*/ 6 h 133"/>
                  <a:gd name="T4" fmla="*/ 216 w 257"/>
                  <a:gd name="T5" fmla="*/ 0 h 133"/>
                  <a:gd name="T6" fmla="*/ 183 w 257"/>
                  <a:gd name="T7" fmla="*/ 1 h 133"/>
                  <a:gd name="T8" fmla="*/ 165 w 257"/>
                  <a:gd name="T9" fmla="*/ 2 h 133"/>
                  <a:gd name="T10" fmla="*/ 148 w 257"/>
                  <a:gd name="T11" fmla="*/ 6 h 133"/>
                  <a:gd name="T12" fmla="*/ 114 w 257"/>
                  <a:gd name="T13" fmla="*/ 19 h 133"/>
                  <a:gd name="T14" fmla="*/ 94 w 257"/>
                  <a:gd name="T15" fmla="*/ 26 h 133"/>
                  <a:gd name="T16" fmla="*/ 76 w 257"/>
                  <a:gd name="T17" fmla="*/ 37 h 133"/>
                  <a:gd name="T18" fmla="*/ 59 w 257"/>
                  <a:gd name="T19" fmla="*/ 47 h 133"/>
                  <a:gd name="T20" fmla="*/ 45 w 257"/>
                  <a:gd name="T21" fmla="*/ 59 h 133"/>
                  <a:gd name="T22" fmla="*/ 30 w 257"/>
                  <a:gd name="T23" fmla="*/ 71 h 133"/>
                  <a:gd name="T24" fmla="*/ 19 w 257"/>
                  <a:gd name="T25" fmla="*/ 86 h 133"/>
                  <a:gd name="T26" fmla="*/ 8 w 257"/>
                  <a:gd name="T27" fmla="*/ 102 h 133"/>
                  <a:gd name="T28" fmla="*/ 0 w 257"/>
                  <a:gd name="T29" fmla="*/ 120 h 133"/>
                  <a:gd name="T30" fmla="*/ 7 w 257"/>
                  <a:gd name="T31" fmla="*/ 133 h 133"/>
                  <a:gd name="T32" fmla="*/ 14 w 257"/>
                  <a:gd name="T33" fmla="*/ 114 h 133"/>
                  <a:gd name="T34" fmla="*/ 26 w 257"/>
                  <a:gd name="T35" fmla="*/ 98 h 133"/>
                  <a:gd name="T36" fmla="*/ 37 w 257"/>
                  <a:gd name="T37" fmla="*/ 83 h 133"/>
                  <a:gd name="T38" fmla="*/ 51 w 257"/>
                  <a:gd name="T39" fmla="*/ 69 h 133"/>
                  <a:gd name="T40" fmla="*/ 65 w 257"/>
                  <a:gd name="T41" fmla="*/ 56 h 133"/>
                  <a:gd name="T42" fmla="*/ 82 w 257"/>
                  <a:gd name="T43" fmla="*/ 46 h 133"/>
                  <a:gd name="T44" fmla="*/ 99 w 257"/>
                  <a:gd name="T45" fmla="*/ 35 h 133"/>
                  <a:gd name="T46" fmla="*/ 119 w 257"/>
                  <a:gd name="T47" fmla="*/ 28 h 133"/>
                  <a:gd name="T48" fmla="*/ 152 w 257"/>
                  <a:gd name="T49" fmla="*/ 16 h 133"/>
                  <a:gd name="T50" fmla="*/ 169 w 257"/>
                  <a:gd name="T51" fmla="*/ 12 h 133"/>
                  <a:gd name="T52" fmla="*/ 187 w 257"/>
                  <a:gd name="T53" fmla="*/ 11 h 133"/>
                  <a:gd name="T54" fmla="*/ 221 w 257"/>
                  <a:gd name="T55" fmla="*/ 11 h 133"/>
                  <a:gd name="T56" fmla="*/ 257 w 257"/>
                  <a:gd name="T57" fmla="*/ 17 h 133"/>
                  <a:gd name="T58" fmla="*/ 257 w 257"/>
                  <a:gd name="T59" fmla="*/ 15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3"/>
                  <a:gd name="T92" fmla="*/ 257 w 257"/>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3">
                    <a:moveTo>
                      <a:pt x="257" y="15"/>
                    </a:moveTo>
                    <a:lnTo>
                      <a:pt x="252" y="6"/>
                    </a:lnTo>
                    <a:lnTo>
                      <a:pt x="216" y="0"/>
                    </a:lnTo>
                    <a:lnTo>
                      <a:pt x="183" y="1"/>
                    </a:lnTo>
                    <a:lnTo>
                      <a:pt x="165" y="2"/>
                    </a:lnTo>
                    <a:lnTo>
                      <a:pt x="148" y="6"/>
                    </a:lnTo>
                    <a:lnTo>
                      <a:pt x="114" y="19"/>
                    </a:lnTo>
                    <a:lnTo>
                      <a:pt x="94" y="26"/>
                    </a:lnTo>
                    <a:lnTo>
                      <a:pt x="76" y="37"/>
                    </a:lnTo>
                    <a:lnTo>
                      <a:pt x="59" y="47"/>
                    </a:lnTo>
                    <a:lnTo>
                      <a:pt x="45" y="59"/>
                    </a:lnTo>
                    <a:lnTo>
                      <a:pt x="30" y="71"/>
                    </a:lnTo>
                    <a:lnTo>
                      <a:pt x="19" y="86"/>
                    </a:lnTo>
                    <a:lnTo>
                      <a:pt x="8" y="102"/>
                    </a:lnTo>
                    <a:lnTo>
                      <a:pt x="0" y="120"/>
                    </a:lnTo>
                    <a:lnTo>
                      <a:pt x="7" y="133"/>
                    </a:lnTo>
                    <a:lnTo>
                      <a:pt x="14" y="114"/>
                    </a:lnTo>
                    <a:lnTo>
                      <a:pt x="26" y="98"/>
                    </a:lnTo>
                    <a:lnTo>
                      <a:pt x="37" y="83"/>
                    </a:lnTo>
                    <a:lnTo>
                      <a:pt x="51" y="69"/>
                    </a:lnTo>
                    <a:lnTo>
                      <a:pt x="65" y="56"/>
                    </a:lnTo>
                    <a:lnTo>
                      <a:pt x="82" y="46"/>
                    </a:lnTo>
                    <a:lnTo>
                      <a:pt x="99" y="35"/>
                    </a:lnTo>
                    <a:lnTo>
                      <a:pt x="119" y="28"/>
                    </a:lnTo>
                    <a:lnTo>
                      <a:pt x="152" y="16"/>
                    </a:lnTo>
                    <a:lnTo>
                      <a:pt x="169" y="12"/>
                    </a:lnTo>
                    <a:lnTo>
                      <a:pt x="187" y="11"/>
                    </a:lnTo>
                    <a:lnTo>
                      <a:pt x="221" y="11"/>
                    </a:lnTo>
                    <a:lnTo>
                      <a:pt x="257" y="17"/>
                    </a:lnTo>
                    <a:lnTo>
                      <a:pt x="257" y="15"/>
                    </a:lnTo>
                    <a:close/>
                  </a:path>
                </a:pathLst>
              </a:custGeom>
              <a:solidFill>
                <a:srgbClr val="7B7B7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0" name="Freeform 182"/>
              <p:cNvSpPr>
                <a:spLocks/>
              </p:cNvSpPr>
              <p:nvPr/>
            </p:nvSpPr>
            <p:spPr bwMode="auto">
              <a:xfrm>
                <a:off x="2432" y="585"/>
                <a:ext cx="50" cy="27"/>
              </a:xfrm>
              <a:custGeom>
                <a:avLst/>
                <a:gdLst>
                  <a:gd name="T0" fmla="*/ 247 w 250"/>
                  <a:gd name="T1" fmla="*/ 22 h 137"/>
                  <a:gd name="T2" fmla="*/ 250 w 250"/>
                  <a:gd name="T3" fmla="*/ 23 h 137"/>
                  <a:gd name="T4" fmla="*/ 247 w 250"/>
                  <a:gd name="T5" fmla="*/ 10 h 137"/>
                  <a:gd name="T6" fmla="*/ 211 w 250"/>
                  <a:gd name="T7" fmla="*/ 1 h 137"/>
                  <a:gd name="T8" fmla="*/ 176 w 250"/>
                  <a:gd name="T9" fmla="*/ 0 h 137"/>
                  <a:gd name="T10" fmla="*/ 140 w 250"/>
                  <a:gd name="T11" fmla="*/ 4 h 137"/>
                  <a:gd name="T12" fmla="*/ 107 w 250"/>
                  <a:gd name="T13" fmla="*/ 15 h 137"/>
                  <a:gd name="T14" fmla="*/ 89 w 250"/>
                  <a:gd name="T15" fmla="*/ 22 h 137"/>
                  <a:gd name="T16" fmla="*/ 73 w 250"/>
                  <a:gd name="T17" fmla="*/ 30 h 137"/>
                  <a:gd name="T18" fmla="*/ 57 w 250"/>
                  <a:gd name="T19" fmla="*/ 41 h 137"/>
                  <a:gd name="T20" fmla="*/ 45 w 250"/>
                  <a:gd name="T21" fmla="*/ 53 h 137"/>
                  <a:gd name="T22" fmla="*/ 33 w 250"/>
                  <a:gd name="T23" fmla="*/ 64 h 137"/>
                  <a:gd name="T24" fmla="*/ 23 w 250"/>
                  <a:gd name="T25" fmla="*/ 79 h 137"/>
                  <a:gd name="T26" fmla="*/ 12 w 250"/>
                  <a:gd name="T27" fmla="*/ 93 h 137"/>
                  <a:gd name="T28" fmla="*/ 6 w 250"/>
                  <a:gd name="T29" fmla="*/ 110 h 137"/>
                  <a:gd name="T30" fmla="*/ 0 w 250"/>
                  <a:gd name="T31" fmla="*/ 126 h 137"/>
                  <a:gd name="T32" fmla="*/ 3 w 250"/>
                  <a:gd name="T33" fmla="*/ 130 h 137"/>
                  <a:gd name="T34" fmla="*/ 9 w 250"/>
                  <a:gd name="T35" fmla="*/ 137 h 137"/>
                  <a:gd name="T36" fmla="*/ 11 w 250"/>
                  <a:gd name="T37" fmla="*/ 125 h 137"/>
                  <a:gd name="T38" fmla="*/ 16 w 250"/>
                  <a:gd name="T39" fmla="*/ 114 h 137"/>
                  <a:gd name="T40" fmla="*/ 23 w 250"/>
                  <a:gd name="T41" fmla="*/ 98 h 137"/>
                  <a:gd name="T42" fmla="*/ 32 w 250"/>
                  <a:gd name="T43" fmla="*/ 84 h 137"/>
                  <a:gd name="T44" fmla="*/ 42 w 250"/>
                  <a:gd name="T45" fmla="*/ 71 h 137"/>
                  <a:gd name="T46" fmla="*/ 54 w 250"/>
                  <a:gd name="T47" fmla="*/ 60 h 137"/>
                  <a:gd name="T48" fmla="*/ 66 w 250"/>
                  <a:gd name="T49" fmla="*/ 48 h 137"/>
                  <a:gd name="T50" fmla="*/ 81 w 250"/>
                  <a:gd name="T51" fmla="*/ 39 h 137"/>
                  <a:gd name="T52" fmla="*/ 112 w 250"/>
                  <a:gd name="T53" fmla="*/ 25 h 137"/>
                  <a:gd name="T54" fmla="*/ 145 w 250"/>
                  <a:gd name="T55" fmla="*/ 14 h 137"/>
                  <a:gd name="T56" fmla="*/ 179 w 250"/>
                  <a:gd name="T57" fmla="*/ 10 h 137"/>
                  <a:gd name="T58" fmla="*/ 212 w 250"/>
                  <a:gd name="T59" fmla="*/ 11 h 137"/>
                  <a:gd name="T60" fmla="*/ 247 w 250"/>
                  <a:gd name="T61" fmla="*/ 22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137"/>
                  <a:gd name="T95" fmla="*/ 250 w 250"/>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137">
                    <a:moveTo>
                      <a:pt x="247" y="22"/>
                    </a:moveTo>
                    <a:lnTo>
                      <a:pt x="250" y="23"/>
                    </a:lnTo>
                    <a:lnTo>
                      <a:pt x="247" y="10"/>
                    </a:lnTo>
                    <a:lnTo>
                      <a:pt x="211" y="1"/>
                    </a:lnTo>
                    <a:lnTo>
                      <a:pt x="176" y="0"/>
                    </a:lnTo>
                    <a:lnTo>
                      <a:pt x="140" y="4"/>
                    </a:lnTo>
                    <a:lnTo>
                      <a:pt x="107" y="15"/>
                    </a:lnTo>
                    <a:lnTo>
                      <a:pt x="89" y="22"/>
                    </a:lnTo>
                    <a:lnTo>
                      <a:pt x="73" y="30"/>
                    </a:lnTo>
                    <a:lnTo>
                      <a:pt x="57" y="41"/>
                    </a:lnTo>
                    <a:lnTo>
                      <a:pt x="45" y="53"/>
                    </a:lnTo>
                    <a:lnTo>
                      <a:pt x="33" y="64"/>
                    </a:lnTo>
                    <a:lnTo>
                      <a:pt x="23" y="79"/>
                    </a:lnTo>
                    <a:lnTo>
                      <a:pt x="12" y="93"/>
                    </a:lnTo>
                    <a:lnTo>
                      <a:pt x="6" y="110"/>
                    </a:lnTo>
                    <a:lnTo>
                      <a:pt x="0" y="126"/>
                    </a:lnTo>
                    <a:lnTo>
                      <a:pt x="3" y="130"/>
                    </a:lnTo>
                    <a:lnTo>
                      <a:pt x="9" y="137"/>
                    </a:lnTo>
                    <a:lnTo>
                      <a:pt x="11" y="125"/>
                    </a:lnTo>
                    <a:lnTo>
                      <a:pt x="16" y="114"/>
                    </a:lnTo>
                    <a:lnTo>
                      <a:pt x="23" y="98"/>
                    </a:lnTo>
                    <a:lnTo>
                      <a:pt x="32" y="84"/>
                    </a:lnTo>
                    <a:lnTo>
                      <a:pt x="42" y="71"/>
                    </a:lnTo>
                    <a:lnTo>
                      <a:pt x="54" y="60"/>
                    </a:lnTo>
                    <a:lnTo>
                      <a:pt x="66" y="48"/>
                    </a:lnTo>
                    <a:lnTo>
                      <a:pt x="81" y="39"/>
                    </a:lnTo>
                    <a:lnTo>
                      <a:pt x="112" y="25"/>
                    </a:lnTo>
                    <a:lnTo>
                      <a:pt x="145" y="14"/>
                    </a:lnTo>
                    <a:lnTo>
                      <a:pt x="179" y="10"/>
                    </a:lnTo>
                    <a:lnTo>
                      <a:pt x="212" y="11"/>
                    </a:lnTo>
                    <a:lnTo>
                      <a:pt x="247" y="22"/>
                    </a:lnTo>
                    <a:close/>
                  </a:path>
                </a:pathLst>
              </a:custGeom>
              <a:solidFill>
                <a:srgbClr val="96969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1" name="Freeform 183"/>
              <p:cNvSpPr>
                <a:spLocks/>
              </p:cNvSpPr>
              <p:nvPr/>
            </p:nvSpPr>
            <p:spPr bwMode="auto">
              <a:xfrm>
                <a:off x="2434" y="587"/>
                <a:ext cx="49" cy="27"/>
              </a:xfrm>
              <a:custGeom>
                <a:avLst/>
                <a:gdLst>
                  <a:gd name="T0" fmla="*/ 241 w 245"/>
                  <a:gd name="T1" fmla="*/ 13 h 139"/>
                  <a:gd name="T2" fmla="*/ 238 w 245"/>
                  <a:gd name="T3" fmla="*/ 12 h 139"/>
                  <a:gd name="T4" fmla="*/ 203 w 245"/>
                  <a:gd name="T5" fmla="*/ 1 h 139"/>
                  <a:gd name="T6" fmla="*/ 170 w 245"/>
                  <a:gd name="T7" fmla="*/ 0 h 139"/>
                  <a:gd name="T8" fmla="*/ 136 w 245"/>
                  <a:gd name="T9" fmla="*/ 4 h 139"/>
                  <a:gd name="T10" fmla="*/ 103 w 245"/>
                  <a:gd name="T11" fmla="*/ 15 h 139"/>
                  <a:gd name="T12" fmla="*/ 72 w 245"/>
                  <a:gd name="T13" fmla="*/ 29 h 139"/>
                  <a:gd name="T14" fmla="*/ 57 w 245"/>
                  <a:gd name="T15" fmla="*/ 38 h 139"/>
                  <a:gd name="T16" fmla="*/ 45 w 245"/>
                  <a:gd name="T17" fmla="*/ 50 h 139"/>
                  <a:gd name="T18" fmla="*/ 33 w 245"/>
                  <a:gd name="T19" fmla="*/ 61 h 139"/>
                  <a:gd name="T20" fmla="*/ 23 w 245"/>
                  <a:gd name="T21" fmla="*/ 74 h 139"/>
                  <a:gd name="T22" fmla="*/ 14 w 245"/>
                  <a:gd name="T23" fmla="*/ 88 h 139"/>
                  <a:gd name="T24" fmla="*/ 7 w 245"/>
                  <a:gd name="T25" fmla="*/ 104 h 139"/>
                  <a:gd name="T26" fmla="*/ 2 w 245"/>
                  <a:gd name="T27" fmla="*/ 115 h 139"/>
                  <a:gd name="T28" fmla="*/ 0 w 245"/>
                  <a:gd name="T29" fmla="*/ 127 h 139"/>
                  <a:gd name="T30" fmla="*/ 9 w 245"/>
                  <a:gd name="T31" fmla="*/ 139 h 139"/>
                  <a:gd name="T32" fmla="*/ 12 w 245"/>
                  <a:gd name="T33" fmla="*/ 123 h 139"/>
                  <a:gd name="T34" fmla="*/ 18 w 245"/>
                  <a:gd name="T35" fmla="*/ 108 h 139"/>
                  <a:gd name="T36" fmla="*/ 24 w 245"/>
                  <a:gd name="T37" fmla="*/ 92 h 139"/>
                  <a:gd name="T38" fmla="*/ 33 w 245"/>
                  <a:gd name="T39" fmla="*/ 79 h 139"/>
                  <a:gd name="T40" fmla="*/ 42 w 245"/>
                  <a:gd name="T41" fmla="*/ 67 h 139"/>
                  <a:gd name="T42" fmla="*/ 53 w 245"/>
                  <a:gd name="T43" fmla="*/ 56 h 139"/>
                  <a:gd name="T44" fmla="*/ 78 w 245"/>
                  <a:gd name="T45" fmla="*/ 37 h 139"/>
                  <a:gd name="T46" fmla="*/ 91 w 245"/>
                  <a:gd name="T47" fmla="*/ 29 h 139"/>
                  <a:gd name="T48" fmla="*/ 107 w 245"/>
                  <a:gd name="T49" fmla="*/ 24 h 139"/>
                  <a:gd name="T50" fmla="*/ 138 w 245"/>
                  <a:gd name="T51" fmla="*/ 14 h 139"/>
                  <a:gd name="T52" fmla="*/ 170 w 245"/>
                  <a:gd name="T53" fmla="*/ 10 h 139"/>
                  <a:gd name="T54" fmla="*/ 201 w 245"/>
                  <a:gd name="T55" fmla="*/ 13 h 139"/>
                  <a:gd name="T56" fmla="*/ 232 w 245"/>
                  <a:gd name="T57" fmla="*/ 22 h 139"/>
                  <a:gd name="T58" fmla="*/ 245 w 245"/>
                  <a:gd name="T59" fmla="*/ 26 h 139"/>
                  <a:gd name="T60" fmla="*/ 243 w 245"/>
                  <a:gd name="T61" fmla="*/ 18 h 139"/>
                  <a:gd name="T62" fmla="*/ 241 w 245"/>
                  <a:gd name="T63" fmla="*/ 13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139"/>
                  <a:gd name="T98" fmla="*/ 245 w 245"/>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139">
                    <a:moveTo>
                      <a:pt x="241" y="13"/>
                    </a:moveTo>
                    <a:lnTo>
                      <a:pt x="238" y="12"/>
                    </a:lnTo>
                    <a:lnTo>
                      <a:pt x="203" y="1"/>
                    </a:lnTo>
                    <a:lnTo>
                      <a:pt x="170" y="0"/>
                    </a:lnTo>
                    <a:lnTo>
                      <a:pt x="136" y="4"/>
                    </a:lnTo>
                    <a:lnTo>
                      <a:pt x="103" y="15"/>
                    </a:lnTo>
                    <a:lnTo>
                      <a:pt x="72" y="29"/>
                    </a:lnTo>
                    <a:lnTo>
                      <a:pt x="57" y="38"/>
                    </a:lnTo>
                    <a:lnTo>
                      <a:pt x="45" y="50"/>
                    </a:lnTo>
                    <a:lnTo>
                      <a:pt x="33" y="61"/>
                    </a:lnTo>
                    <a:lnTo>
                      <a:pt x="23" y="74"/>
                    </a:lnTo>
                    <a:lnTo>
                      <a:pt x="14" y="88"/>
                    </a:lnTo>
                    <a:lnTo>
                      <a:pt x="7" y="104"/>
                    </a:lnTo>
                    <a:lnTo>
                      <a:pt x="2" y="115"/>
                    </a:lnTo>
                    <a:lnTo>
                      <a:pt x="0" y="127"/>
                    </a:lnTo>
                    <a:lnTo>
                      <a:pt x="9" y="139"/>
                    </a:lnTo>
                    <a:lnTo>
                      <a:pt x="12" y="123"/>
                    </a:lnTo>
                    <a:lnTo>
                      <a:pt x="18" y="108"/>
                    </a:lnTo>
                    <a:lnTo>
                      <a:pt x="24" y="92"/>
                    </a:lnTo>
                    <a:lnTo>
                      <a:pt x="33" y="79"/>
                    </a:lnTo>
                    <a:lnTo>
                      <a:pt x="42" y="67"/>
                    </a:lnTo>
                    <a:lnTo>
                      <a:pt x="53" y="56"/>
                    </a:lnTo>
                    <a:lnTo>
                      <a:pt x="78" y="37"/>
                    </a:lnTo>
                    <a:lnTo>
                      <a:pt x="91" y="29"/>
                    </a:lnTo>
                    <a:lnTo>
                      <a:pt x="107" y="24"/>
                    </a:lnTo>
                    <a:lnTo>
                      <a:pt x="138" y="14"/>
                    </a:lnTo>
                    <a:lnTo>
                      <a:pt x="170" y="10"/>
                    </a:lnTo>
                    <a:lnTo>
                      <a:pt x="201" y="13"/>
                    </a:lnTo>
                    <a:lnTo>
                      <a:pt x="232" y="22"/>
                    </a:lnTo>
                    <a:lnTo>
                      <a:pt x="245" y="26"/>
                    </a:lnTo>
                    <a:lnTo>
                      <a:pt x="243" y="18"/>
                    </a:lnTo>
                    <a:lnTo>
                      <a:pt x="241" y="13"/>
                    </a:lnTo>
                    <a:close/>
                  </a:path>
                </a:pathLst>
              </a:custGeom>
              <a:solidFill>
                <a:srgbClr val="9F9F9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2" name="Freeform 184"/>
              <p:cNvSpPr>
                <a:spLocks/>
              </p:cNvSpPr>
              <p:nvPr/>
            </p:nvSpPr>
            <p:spPr bwMode="auto">
              <a:xfrm>
                <a:off x="2430" y="582"/>
                <a:ext cx="51" cy="28"/>
              </a:xfrm>
              <a:custGeom>
                <a:avLst/>
                <a:gdLst>
                  <a:gd name="T0" fmla="*/ 255 w 255"/>
                  <a:gd name="T1" fmla="*/ 22 h 138"/>
                  <a:gd name="T2" fmla="*/ 251 w 255"/>
                  <a:gd name="T3" fmla="*/ 10 h 138"/>
                  <a:gd name="T4" fmla="*/ 215 w 255"/>
                  <a:gd name="T5" fmla="*/ 1 h 138"/>
                  <a:gd name="T6" fmla="*/ 180 w 255"/>
                  <a:gd name="T7" fmla="*/ 0 h 138"/>
                  <a:gd name="T8" fmla="*/ 145 w 255"/>
                  <a:gd name="T9" fmla="*/ 4 h 138"/>
                  <a:gd name="T10" fmla="*/ 111 w 255"/>
                  <a:gd name="T11" fmla="*/ 17 h 138"/>
                  <a:gd name="T12" fmla="*/ 92 w 255"/>
                  <a:gd name="T13" fmla="*/ 25 h 138"/>
                  <a:gd name="T14" fmla="*/ 75 w 255"/>
                  <a:gd name="T15" fmla="*/ 35 h 138"/>
                  <a:gd name="T16" fmla="*/ 60 w 255"/>
                  <a:gd name="T17" fmla="*/ 45 h 138"/>
                  <a:gd name="T18" fmla="*/ 46 w 255"/>
                  <a:gd name="T19" fmla="*/ 57 h 138"/>
                  <a:gd name="T20" fmla="*/ 33 w 255"/>
                  <a:gd name="T21" fmla="*/ 69 h 138"/>
                  <a:gd name="T22" fmla="*/ 22 w 255"/>
                  <a:gd name="T23" fmla="*/ 84 h 138"/>
                  <a:gd name="T24" fmla="*/ 11 w 255"/>
                  <a:gd name="T25" fmla="*/ 100 h 138"/>
                  <a:gd name="T26" fmla="*/ 4 w 255"/>
                  <a:gd name="T27" fmla="*/ 118 h 138"/>
                  <a:gd name="T28" fmla="*/ 0 w 255"/>
                  <a:gd name="T29" fmla="*/ 126 h 138"/>
                  <a:gd name="T30" fmla="*/ 8 w 255"/>
                  <a:gd name="T31" fmla="*/ 138 h 138"/>
                  <a:gd name="T32" fmla="*/ 14 w 255"/>
                  <a:gd name="T33" fmla="*/ 122 h 138"/>
                  <a:gd name="T34" fmla="*/ 20 w 255"/>
                  <a:gd name="T35" fmla="*/ 105 h 138"/>
                  <a:gd name="T36" fmla="*/ 31 w 255"/>
                  <a:gd name="T37" fmla="*/ 91 h 138"/>
                  <a:gd name="T38" fmla="*/ 41 w 255"/>
                  <a:gd name="T39" fmla="*/ 76 h 138"/>
                  <a:gd name="T40" fmla="*/ 53 w 255"/>
                  <a:gd name="T41" fmla="*/ 65 h 138"/>
                  <a:gd name="T42" fmla="*/ 65 w 255"/>
                  <a:gd name="T43" fmla="*/ 53 h 138"/>
                  <a:gd name="T44" fmla="*/ 81 w 255"/>
                  <a:gd name="T45" fmla="*/ 42 h 138"/>
                  <a:gd name="T46" fmla="*/ 97 w 255"/>
                  <a:gd name="T47" fmla="*/ 34 h 138"/>
                  <a:gd name="T48" fmla="*/ 115 w 255"/>
                  <a:gd name="T49" fmla="*/ 27 h 138"/>
                  <a:gd name="T50" fmla="*/ 148 w 255"/>
                  <a:gd name="T51" fmla="*/ 16 h 138"/>
                  <a:gd name="T52" fmla="*/ 184 w 255"/>
                  <a:gd name="T53" fmla="*/ 12 h 138"/>
                  <a:gd name="T54" fmla="*/ 219 w 255"/>
                  <a:gd name="T55" fmla="*/ 13 h 138"/>
                  <a:gd name="T56" fmla="*/ 255 w 255"/>
                  <a:gd name="T57" fmla="*/ 22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138"/>
                  <a:gd name="T89" fmla="*/ 255 w 255"/>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138">
                    <a:moveTo>
                      <a:pt x="255" y="22"/>
                    </a:moveTo>
                    <a:lnTo>
                      <a:pt x="251" y="10"/>
                    </a:lnTo>
                    <a:lnTo>
                      <a:pt x="215" y="1"/>
                    </a:lnTo>
                    <a:lnTo>
                      <a:pt x="180" y="0"/>
                    </a:lnTo>
                    <a:lnTo>
                      <a:pt x="145" y="4"/>
                    </a:lnTo>
                    <a:lnTo>
                      <a:pt x="111" y="17"/>
                    </a:lnTo>
                    <a:lnTo>
                      <a:pt x="92" y="25"/>
                    </a:lnTo>
                    <a:lnTo>
                      <a:pt x="75" y="35"/>
                    </a:lnTo>
                    <a:lnTo>
                      <a:pt x="60" y="45"/>
                    </a:lnTo>
                    <a:lnTo>
                      <a:pt x="46" y="57"/>
                    </a:lnTo>
                    <a:lnTo>
                      <a:pt x="33" y="69"/>
                    </a:lnTo>
                    <a:lnTo>
                      <a:pt x="22" y="84"/>
                    </a:lnTo>
                    <a:lnTo>
                      <a:pt x="11" y="100"/>
                    </a:lnTo>
                    <a:lnTo>
                      <a:pt x="4" y="118"/>
                    </a:lnTo>
                    <a:lnTo>
                      <a:pt x="0" y="126"/>
                    </a:lnTo>
                    <a:lnTo>
                      <a:pt x="8" y="138"/>
                    </a:lnTo>
                    <a:lnTo>
                      <a:pt x="14" y="122"/>
                    </a:lnTo>
                    <a:lnTo>
                      <a:pt x="20" y="105"/>
                    </a:lnTo>
                    <a:lnTo>
                      <a:pt x="31" y="91"/>
                    </a:lnTo>
                    <a:lnTo>
                      <a:pt x="41" y="76"/>
                    </a:lnTo>
                    <a:lnTo>
                      <a:pt x="53" y="65"/>
                    </a:lnTo>
                    <a:lnTo>
                      <a:pt x="65" y="53"/>
                    </a:lnTo>
                    <a:lnTo>
                      <a:pt x="81" y="42"/>
                    </a:lnTo>
                    <a:lnTo>
                      <a:pt x="97" y="34"/>
                    </a:lnTo>
                    <a:lnTo>
                      <a:pt x="115" y="27"/>
                    </a:lnTo>
                    <a:lnTo>
                      <a:pt x="148" y="16"/>
                    </a:lnTo>
                    <a:lnTo>
                      <a:pt x="184" y="12"/>
                    </a:lnTo>
                    <a:lnTo>
                      <a:pt x="219" y="13"/>
                    </a:lnTo>
                    <a:lnTo>
                      <a:pt x="255" y="22"/>
                    </a:lnTo>
                    <a:close/>
                  </a:path>
                </a:pathLst>
              </a:custGeom>
              <a:solidFill>
                <a:srgbClr val="8D8D8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3" name="Freeform 185"/>
              <p:cNvSpPr>
                <a:spLocks/>
              </p:cNvSpPr>
              <p:nvPr/>
            </p:nvSpPr>
            <p:spPr bwMode="auto">
              <a:xfrm>
                <a:off x="2424" y="571"/>
                <a:ext cx="52" cy="26"/>
              </a:xfrm>
              <a:custGeom>
                <a:avLst/>
                <a:gdLst>
                  <a:gd name="T0" fmla="*/ 258 w 258"/>
                  <a:gd name="T1" fmla="*/ 14 h 129"/>
                  <a:gd name="T2" fmla="*/ 254 w 258"/>
                  <a:gd name="T3" fmla="*/ 8 h 129"/>
                  <a:gd name="T4" fmla="*/ 251 w 258"/>
                  <a:gd name="T5" fmla="*/ 2 h 129"/>
                  <a:gd name="T6" fmla="*/ 218 w 258"/>
                  <a:gd name="T7" fmla="*/ 0 h 129"/>
                  <a:gd name="T8" fmla="*/ 184 w 258"/>
                  <a:gd name="T9" fmla="*/ 3 h 129"/>
                  <a:gd name="T10" fmla="*/ 150 w 258"/>
                  <a:gd name="T11" fmla="*/ 10 h 129"/>
                  <a:gd name="T12" fmla="*/ 119 w 258"/>
                  <a:gd name="T13" fmla="*/ 22 h 129"/>
                  <a:gd name="T14" fmla="*/ 81 w 258"/>
                  <a:gd name="T15" fmla="*/ 39 h 129"/>
                  <a:gd name="T16" fmla="*/ 64 w 258"/>
                  <a:gd name="T17" fmla="*/ 49 h 129"/>
                  <a:gd name="T18" fmla="*/ 49 w 258"/>
                  <a:gd name="T19" fmla="*/ 62 h 129"/>
                  <a:gd name="T20" fmla="*/ 35 w 258"/>
                  <a:gd name="T21" fmla="*/ 73 h 129"/>
                  <a:gd name="T22" fmla="*/ 22 w 258"/>
                  <a:gd name="T23" fmla="*/ 86 h 129"/>
                  <a:gd name="T24" fmla="*/ 0 w 258"/>
                  <a:gd name="T25" fmla="*/ 117 h 129"/>
                  <a:gd name="T26" fmla="*/ 5 w 258"/>
                  <a:gd name="T27" fmla="*/ 129 h 129"/>
                  <a:gd name="T28" fmla="*/ 16 w 258"/>
                  <a:gd name="T29" fmla="*/ 112 h 129"/>
                  <a:gd name="T30" fmla="*/ 28 w 258"/>
                  <a:gd name="T31" fmla="*/ 97 h 129"/>
                  <a:gd name="T32" fmla="*/ 55 w 258"/>
                  <a:gd name="T33" fmla="*/ 72 h 129"/>
                  <a:gd name="T34" fmla="*/ 69 w 258"/>
                  <a:gd name="T35" fmla="*/ 59 h 129"/>
                  <a:gd name="T36" fmla="*/ 86 w 258"/>
                  <a:gd name="T37" fmla="*/ 49 h 129"/>
                  <a:gd name="T38" fmla="*/ 123 w 258"/>
                  <a:gd name="T39" fmla="*/ 32 h 129"/>
                  <a:gd name="T40" fmla="*/ 157 w 258"/>
                  <a:gd name="T41" fmla="*/ 21 h 129"/>
                  <a:gd name="T42" fmla="*/ 191 w 258"/>
                  <a:gd name="T43" fmla="*/ 14 h 129"/>
                  <a:gd name="T44" fmla="*/ 224 w 258"/>
                  <a:gd name="T45" fmla="*/ 12 h 129"/>
                  <a:gd name="T46" fmla="*/ 258 w 258"/>
                  <a:gd name="T47" fmla="*/ 14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29"/>
                  <a:gd name="T74" fmla="*/ 258 w 258"/>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29">
                    <a:moveTo>
                      <a:pt x="258" y="14"/>
                    </a:moveTo>
                    <a:lnTo>
                      <a:pt x="254" y="8"/>
                    </a:lnTo>
                    <a:lnTo>
                      <a:pt x="251" y="2"/>
                    </a:lnTo>
                    <a:lnTo>
                      <a:pt x="218" y="0"/>
                    </a:lnTo>
                    <a:lnTo>
                      <a:pt x="184" y="3"/>
                    </a:lnTo>
                    <a:lnTo>
                      <a:pt x="150" y="10"/>
                    </a:lnTo>
                    <a:lnTo>
                      <a:pt x="119" y="22"/>
                    </a:lnTo>
                    <a:lnTo>
                      <a:pt x="81" y="39"/>
                    </a:lnTo>
                    <a:lnTo>
                      <a:pt x="64" y="49"/>
                    </a:lnTo>
                    <a:lnTo>
                      <a:pt x="49" y="62"/>
                    </a:lnTo>
                    <a:lnTo>
                      <a:pt x="35" y="73"/>
                    </a:lnTo>
                    <a:lnTo>
                      <a:pt x="22" y="86"/>
                    </a:lnTo>
                    <a:lnTo>
                      <a:pt x="0" y="117"/>
                    </a:lnTo>
                    <a:lnTo>
                      <a:pt x="5" y="129"/>
                    </a:lnTo>
                    <a:lnTo>
                      <a:pt x="16" y="112"/>
                    </a:lnTo>
                    <a:lnTo>
                      <a:pt x="28" y="97"/>
                    </a:lnTo>
                    <a:lnTo>
                      <a:pt x="55" y="72"/>
                    </a:lnTo>
                    <a:lnTo>
                      <a:pt x="69" y="59"/>
                    </a:lnTo>
                    <a:lnTo>
                      <a:pt x="86" y="49"/>
                    </a:lnTo>
                    <a:lnTo>
                      <a:pt x="123" y="32"/>
                    </a:lnTo>
                    <a:lnTo>
                      <a:pt x="157" y="21"/>
                    </a:lnTo>
                    <a:lnTo>
                      <a:pt x="191" y="14"/>
                    </a:lnTo>
                    <a:lnTo>
                      <a:pt x="224" y="12"/>
                    </a:lnTo>
                    <a:lnTo>
                      <a:pt x="258" y="14"/>
                    </a:lnTo>
                    <a:close/>
                  </a:path>
                </a:pathLst>
              </a:custGeom>
              <a:solidFill>
                <a:srgbClr val="61616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4" name="Freeform 186"/>
              <p:cNvSpPr>
                <a:spLocks/>
              </p:cNvSpPr>
              <p:nvPr/>
            </p:nvSpPr>
            <p:spPr bwMode="auto">
              <a:xfrm>
                <a:off x="2429" y="580"/>
                <a:ext cx="51" cy="27"/>
              </a:xfrm>
              <a:custGeom>
                <a:avLst/>
                <a:gdLst>
                  <a:gd name="T0" fmla="*/ 257 w 257"/>
                  <a:gd name="T1" fmla="*/ 20 h 136"/>
                  <a:gd name="T2" fmla="*/ 252 w 257"/>
                  <a:gd name="T3" fmla="*/ 12 h 136"/>
                  <a:gd name="T4" fmla="*/ 250 w 257"/>
                  <a:gd name="T5" fmla="*/ 6 h 136"/>
                  <a:gd name="T6" fmla="*/ 214 w 257"/>
                  <a:gd name="T7" fmla="*/ 0 h 136"/>
                  <a:gd name="T8" fmla="*/ 180 w 257"/>
                  <a:gd name="T9" fmla="*/ 0 h 136"/>
                  <a:gd name="T10" fmla="*/ 162 w 257"/>
                  <a:gd name="T11" fmla="*/ 1 h 136"/>
                  <a:gd name="T12" fmla="*/ 145 w 257"/>
                  <a:gd name="T13" fmla="*/ 5 h 136"/>
                  <a:gd name="T14" fmla="*/ 112 w 257"/>
                  <a:gd name="T15" fmla="*/ 17 h 136"/>
                  <a:gd name="T16" fmla="*/ 92 w 257"/>
                  <a:gd name="T17" fmla="*/ 24 h 136"/>
                  <a:gd name="T18" fmla="*/ 75 w 257"/>
                  <a:gd name="T19" fmla="*/ 35 h 136"/>
                  <a:gd name="T20" fmla="*/ 58 w 257"/>
                  <a:gd name="T21" fmla="*/ 45 h 136"/>
                  <a:gd name="T22" fmla="*/ 44 w 257"/>
                  <a:gd name="T23" fmla="*/ 58 h 136"/>
                  <a:gd name="T24" fmla="*/ 30 w 257"/>
                  <a:gd name="T25" fmla="*/ 72 h 136"/>
                  <a:gd name="T26" fmla="*/ 19 w 257"/>
                  <a:gd name="T27" fmla="*/ 87 h 136"/>
                  <a:gd name="T28" fmla="*/ 7 w 257"/>
                  <a:gd name="T29" fmla="*/ 103 h 136"/>
                  <a:gd name="T30" fmla="*/ 0 w 257"/>
                  <a:gd name="T31" fmla="*/ 122 h 136"/>
                  <a:gd name="T32" fmla="*/ 6 w 257"/>
                  <a:gd name="T33" fmla="*/ 136 h 136"/>
                  <a:gd name="T34" fmla="*/ 10 w 257"/>
                  <a:gd name="T35" fmla="*/ 128 h 136"/>
                  <a:gd name="T36" fmla="*/ 17 w 257"/>
                  <a:gd name="T37" fmla="*/ 110 h 136"/>
                  <a:gd name="T38" fmla="*/ 28 w 257"/>
                  <a:gd name="T39" fmla="*/ 94 h 136"/>
                  <a:gd name="T40" fmla="*/ 39 w 257"/>
                  <a:gd name="T41" fmla="*/ 79 h 136"/>
                  <a:gd name="T42" fmla="*/ 52 w 257"/>
                  <a:gd name="T43" fmla="*/ 67 h 136"/>
                  <a:gd name="T44" fmla="*/ 66 w 257"/>
                  <a:gd name="T45" fmla="*/ 55 h 136"/>
                  <a:gd name="T46" fmla="*/ 81 w 257"/>
                  <a:gd name="T47" fmla="*/ 45 h 136"/>
                  <a:gd name="T48" fmla="*/ 98 w 257"/>
                  <a:gd name="T49" fmla="*/ 35 h 136"/>
                  <a:gd name="T50" fmla="*/ 117 w 257"/>
                  <a:gd name="T51" fmla="*/ 27 h 136"/>
                  <a:gd name="T52" fmla="*/ 151 w 257"/>
                  <a:gd name="T53" fmla="*/ 14 h 136"/>
                  <a:gd name="T54" fmla="*/ 186 w 257"/>
                  <a:gd name="T55" fmla="*/ 10 h 136"/>
                  <a:gd name="T56" fmla="*/ 221 w 257"/>
                  <a:gd name="T57" fmla="*/ 11 h 136"/>
                  <a:gd name="T58" fmla="*/ 257 w 257"/>
                  <a:gd name="T59" fmla="*/ 20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6"/>
                  <a:gd name="T92" fmla="*/ 257 w 257"/>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6">
                    <a:moveTo>
                      <a:pt x="257" y="20"/>
                    </a:moveTo>
                    <a:lnTo>
                      <a:pt x="252" y="12"/>
                    </a:lnTo>
                    <a:lnTo>
                      <a:pt x="250" y="6"/>
                    </a:lnTo>
                    <a:lnTo>
                      <a:pt x="214" y="0"/>
                    </a:lnTo>
                    <a:lnTo>
                      <a:pt x="180" y="0"/>
                    </a:lnTo>
                    <a:lnTo>
                      <a:pt x="162" y="1"/>
                    </a:lnTo>
                    <a:lnTo>
                      <a:pt x="145" y="5"/>
                    </a:lnTo>
                    <a:lnTo>
                      <a:pt x="112" y="17"/>
                    </a:lnTo>
                    <a:lnTo>
                      <a:pt x="92" y="24"/>
                    </a:lnTo>
                    <a:lnTo>
                      <a:pt x="75" y="35"/>
                    </a:lnTo>
                    <a:lnTo>
                      <a:pt x="58" y="45"/>
                    </a:lnTo>
                    <a:lnTo>
                      <a:pt x="44" y="58"/>
                    </a:lnTo>
                    <a:lnTo>
                      <a:pt x="30" y="72"/>
                    </a:lnTo>
                    <a:lnTo>
                      <a:pt x="19" y="87"/>
                    </a:lnTo>
                    <a:lnTo>
                      <a:pt x="7" y="103"/>
                    </a:lnTo>
                    <a:lnTo>
                      <a:pt x="0" y="122"/>
                    </a:lnTo>
                    <a:lnTo>
                      <a:pt x="6" y="136"/>
                    </a:lnTo>
                    <a:lnTo>
                      <a:pt x="10" y="128"/>
                    </a:lnTo>
                    <a:lnTo>
                      <a:pt x="17" y="110"/>
                    </a:lnTo>
                    <a:lnTo>
                      <a:pt x="28" y="94"/>
                    </a:lnTo>
                    <a:lnTo>
                      <a:pt x="39" y="79"/>
                    </a:lnTo>
                    <a:lnTo>
                      <a:pt x="52" y="67"/>
                    </a:lnTo>
                    <a:lnTo>
                      <a:pt x="66" y="55"/>
                    </a:lnTo>
                    <a:lnTo>
                      <a:pt x="81" y="45"/>
                    </a:lnTo>
                    <a:lnTo>
                      <a:pt x="98" y="35"/>
                    </a:lnTo>
                    <a:lnTo>
                      <a:pt x="117" y="27"/>
                    </a:lnTo>
                    <a:lnTo>
                      <a:pt x="151" y="14"/>
                    </a:lnTo>
                    <a:lnTo>
                      <a:pt x="186" y="10"/>
                    </a:lnTo>
                    <a:lnTo>
                      <a:pt x="221" y="11"/>
                    </a:lnTo>
                    <a:lnTo>
                      <a:pt x="257" y="20"/>
                    </a:lnTo>
                    <a:close/>
                  </a:path>
                </a:pathLst>
              </a:custGeom>
              <a:solidFill>
                <a:srgbClr val="84848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5" name="Freeform 187"/>
              <p:cNvSpPr>
                <a:spLocks/>
              </p:cNvSpPr>
              <p:nvPr/>
            </p:nvSpPr>
            <p:spPr bwMode="auto">
              <a:xfrm>
                <a:off x="2435" y="589"/>
                <a:ext cx="48" cy="28"/>
              </a:xfrm>
              <a:custGeom>
                <a:avLst/>
                <a:gdLst>
                  <a:gd name="T0" fmla="*/ 236 w 238"/>
                  <a:gd name="T1" fmla="*/ 16 h 141"/>
                  <a:gd name="T2" fmla="*/ 223 w 238"/>
                  <a:gd name="T3" fmla="*/ 12 h 141"/>
                  <a:gd name="T4" fmla="*/ 192 w 238"/>
                  <a:gd name="T5" fmla="*/ 3 h 141"/>
                  <a:gd name="T6" fmla="*/ 161 w 238"/>
                  <a:gd name="T7" fmla="*/ 0 h 141"/>
                  <a:gd name="T8" fmla="*/ 129 w 238"/>
                  <a:gd name="T9" fmla="*/ 4 h 141"/>
                  <a:gd name="T10" fmla="*/ 98 w 238"/>
                  <a:gd name="T11" fmla="*/ 14 h 141"/>
                  <a:gd name="T12" fmla="*/ 82 w 238"/>
                  <a:gd name="T13" fmla="*/ 19 h 141"/>
                  <a:gd name="T14" fmla="*/ 69 w 238"/>
                  <a:gd name="T15" fmla="*/ 27 h 141"/>
                  <a:gd name="T16" fmla="*/ 44 w 238"/>
                  <a:gd name="T17" fmla="*/ 46 h 141"/>
                  <a:gd name="T18" fmla="*/ 33 w 238"/>
                  <a:gd name="T19" fmla="*/ 57 h 141"/>
                  <a:gd name="T20" fmla="*/ 24 w 238"/>
                  <a:gd name="T21" fmla="*/ 69 h 141"/>
                  <a:gd name="T22" fmla="*/ 15 w 238"/>
                  <a:gd name="T23" fmla="*/ 82 h 141"/>
                  <a:gd name="T24" fmla="*/ 9 w 238"/>
                  <a:gd name="T25" fmla="*/ 98 h 141"/>
                  <a:gd name="T26" fmla="*/ 3 w 238"/>
                  <a:gd name="T27" fmla="*/ 113 h 141"/>
                  <a:gd name="T28" fmla="*/ 0 w 238"/>
                  <a:gd name="T29" fmla="*/ 129 h 141"/>
                  <a:gd name="T30" fmla="*/ 9 w 238"/>
                  <a:gd name="T31" fmla="*/ 141 h 141"/>
                  <a:gd name="T32" fmla="*/ 12 w 238"/>
                  <a:gd name="T33" fmla="*/ 121 h 141"/>
                  <a:gd name="T34" fmla="*/ 20 w 238"/>
                  <a:gd name="T35" fmla="*/ 100 h 141"/>
                  <a:gd name="T36" fmla="*/ 34 w 238"/>
                  <a:gd name="T37" fmla="*/ 74 h 141"/>
                  <a:gd name="T38" fmla="*/ 42 w 238"/>
                  <a:gd name="T39" fmla="*/ 63 h 141"/>
                  <a:gd name="T40" fmla="*/ 52 w 238"/>
                  <a:gd name="T41" fmla="*/ 54 h 141"/>
                  <a:gd name="T42" fmla="*/ 62 w 238"/>
                  <a:gd name="T43" fmla="*/ 44 h 141"/>
                  <a:gd name="T44" fmla="*/ 74 w 238"/>
                  <a:gd name="T45" fmla="*/ 36 h 141"/>
                  <a:gd name="T46" fmla="*/ 102 w 238"/>
                  <a:gd name="T47" fmla="*/ 24 h 141"/>
                  <a:gd name="T48" fmla="*/ 131 w 238"/>
                  <a:gd name="T49" fmla="*/ 14 h 141"/>
                  <a:gd name="T50" fmla="*/ 161 w 238"/>
                  <a:gd name="T51" fmla="*/ 10 h 141"/>
                  <a:gd name="T52" fmla="*/ 190 w 238"/>
                  <a:gd name="T53" fmla="*/ 13 h 141"/>
                  <a:gd name="T54" fmla="*/ 219 w 238"/>
                  <a:gd name="T55" fmla="*/ 21 h 141"/>
                  <a:gd name="T56" fmla="*/ 228 w 238"/>
                  <a:gd name="T57" fmla="*/ 24 h 141"/>
                  <a:gd name="T58" fmla="*/ 238 w 238"/>
                  <a:gd name="T59" fmla="*/ 28 h 141"/>
                  <a:gd name="T60" fmla="*/ 236 w 238"/>
                  <a:gd name="T61" fmla="*/ 16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
                  <a:gd name="T94" fmla="*/ 0 h 141"/>
                  <a:gd name="T95" fmla="*/ 238 w 238"/>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 h="141">
                    <a:moveTo>
                      <a:pt x="236" y="16"/>
                    </a:moveTo>
                    <a:lnTo>
                      <a:pt x="223" y="12"/>
                    </a:lnTo>
                    <a:lnTo>
                      <a:pt x="192" y="3"/>
                    </a:lnTo>
                    <a:lnTo>
                      <a:pt x="161" y="0"/>
                    </a:lnTo>
                    <a:lnTo>
                      <a:pt x="129" y="4"/>
                    </a:lnTo>
                    <a:lnTo>
                      <a:pt x="98" y="14"/>
                    </a:lnTo>
                    <a:lnTo>
                      <a:pt x="82" y="19"/>
                    </a:lnTo>
                    <a:lnTo>
                      <a:pt x="69" y="27"/>
                    </a:lnTo>
                    <a:lnTo>
                      <a:pt x="44" y="46"/>
                    </a:lnTo>
                    <a:lnTo>
                      <a:pt x="33" y="57"/>
                    </a:lnTo>
                    <a:lnTo>
                      <a:pt x="24" y="69"/>
                    </a:lnTo>
                    <a:lnTo>
                      <a:pt x="15" y="82"/>
                    </a:lnTo>
                    <a:lnTo>
                      <a:pt x="9" y="98"/>
                    </a:lnTo>
                    <a:lnTo>
                      <a:pt x="3" y="113"/>
                    </a:lnTo>
                    <a:lnTo>
                      <a:pt x="0" y="129"/>
                    </a:lnTo>
                    <a:lnTo>
                      <a:pt x="9" y="141"/>
                    </a:lnTo>
                    <a:lnTo>
                      <a:pt x="12" y="121"/>
                    </a:lnTo>
                    <a:lnTo>
                      <a:pt x="20" y="100"/>
                    </a:lnTo>
                    <a:lnTo>
                      <a:pt x="34" y="74"/>
                    </a:lnTo>
                    <a:lnTo>
                      <a:pt x="42" y="63"/>
                    </a:lnTo>
                    <a:lnTo>
                      <a:pt x="52" y="54"/>
                    </a:lnTo>
                    <a:lnTo>
                      <a:pt x="62" y="44"/>
                    </a:lnTo>
                    <a:lnTo>
                      <a:pt x="74" y="36"/>
                    </a:lnTo>
                    <a:lnTo>
                      <a:pt x="102" y="24"/>
                    </a:lnTo>
                    <a:lnTo>
                      <a:pt x="131" y="14"/>
                    </a:lnTo>
                    <a:lnTo>
                      <a:pt x="161" y="10"/>
                    </a:lnTo>
                    <a:lnTo>
                      <a:pt x="190" y="13"/>
                    </a:lnTo>
                    <a:lnTo>
                      <a:pt x="219" y="21"/>
                    </a:lnTo>
                    <a:lnTo>
                      <a:pt x="228" y="24"/>
                    </a:lnTo>
                    <a:lnTo>
                      <a:pt x="238" y="28"/>
                    </a:lnTo>
                    <a:lnTo>
                      <a:pt x="236" y="16"/>
                    </a:lnTo>
                    <a:close/>
                  </a:path>
                </a:pathLst>
              </a:custGeom>
              <a:solidFill>
                <a:srgbClr val="A8A8A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6" name="Freeform 188"/>
              <p:cNvSpPr>
                <a:spLocks/>
              </p:cNvSpPr>
              <p:nvPr/>
            </p:nvSpPr>
            <p:spPr bwMode="auto">
              <a:xfrm>
                <a:off x="2437" y="591"/>
                <a:ext cx="46" cy="27"/>
              </a:xfrm>
              <a:custGeom>
                <a:avLst/>
                <a:gdLst>
                  <a:gd name="T0" fmla="*/ 231 w 231"/>
                  <a:gd name="T1" fmla="*/ 33 h 139"/>
                  <a:gd name="T2" fmla="*/ 229 w 231"/>
                  <a:gd name="T3" fmla="*/ 18 h 139"/>
                  <a:gd name="T4" fmla="*/ 219 w 231"/>
                  <a:gd name="T5" fmla="*/ 14 h 139"/>
                  <a:gd name="T6" fmla="*/ 210 w 231"/>
                  <a:gd name="T7" fmla="*/ 11 h 139"/>
                  <a:gd name="T8" fmla="*/ 181 w 231"/>
                  <a:gd name="T9" fmla="*/ 3 h 139"/>
                  <a:gd name="T10" fmla="*/ 152 w 231"/>
                  <a:gd name="T11" fmla="*/ 0 h 139"/>
                  <a:gd name="T12" fmla="*/ 122 w 231"/>
                  <a:gd name="T13" fmla="*/ 4 h 139"/>
                  <a:gd name="T14" fmla="*/ 93 w 231"/>
                  <a:gd name="T15" fmla="*/ 14 h 139"/>
                  <a:gd name="T16" fmla="*/ 65 w 231"/>
                  <a:gd name="T17" fmla="*/ 26 h 139"/>
                  <a:gd name="T18" fmla="*/ 53 w 231"/>
                  <a:gd name="T19" fmla="*/ 34 h 139"/>
                  <a:gd name="T20" fmla="*/ 43 w 231"/>
                  <a:gd name="T21" fmla="*/ 44 h 139"/>
                  <a:gd name="T22" fmla="*/ 33 w 231"/>
                  <a:gd name="T23" fmla="*/ 53 h 139"/>
                  <a:gd name="T24" fmla="*/ 25 w 231"/>
                  <a:gd name="T25" fmla="*/ 64 h 139"/>
                  <a:gd name="T26" fmla="*/ 11 w 231"/>
                  <a:gd name="T27" fmla="*/ 90 h 139"/>
                  <a:gd name="T28" fmla="*/ 3 w 231"/>
                  <a:gd name="T29" fmla="*/ 111 h 139"/>
                  <a:gd name="T30" fmla="*/ 0 w 231"/>
                  <a:gd name="T31" fmla="*/ 131 h 139"/>
                  <a:gd name="T32" fmla="*/ 10 w 231"/>
                  <a:gd name="T33" fmla="*/ 139 h 139"/>
                  <a:gd name="T34" fmla="*/ 12 w 231"/>
                  <a:gd name="T35" fmla="*/ 116 h 139"/>
                  <a:gd name="T36" fmla="*/ 21 w 231"/>
                  <a:gd name="T37" fmla="*/ 96 h 139"/>
                  <a:gd name="T38" fmla="*/ 34 w 231"/>
                  <a:gd name="T39" fmla="*/ 71 h 139"/>
                  <a:gd name="T40" fmla="*/ 42 w 231"/>
                  <a:gd name="T41" fmla="*/ 60 h 139"/>
                  <a:gd name="T42" fmla="*/ 52 w 231"/>
                  <a:gd name="T43" fmla="*/ 51 h 139"/>
                  <a:gd name="T44" fmla="*/ 73 w 231"/>
                  <a:gd name="T45" fmla="*/ 34 h 139"/>
                  <a:gd name="T46" fmla="*/ 99 w 231"/>
                  <a:gd name="T47" fmla="*/ 23 h 139"/>
                  <a:gd name="T48" fmla="*/ 125 w 231"/>
                  <a:gd name="T49" fmla="*/ 14 h 139"/>
                  <a:gd name="T50" fmla="*/ 152 w 231"/>
                  <a:gd name="T51" fmla="*/ 12 h 139"/>
                  <a:gd name="T52" fmla="*/ 179 w 231"/>
                  <a:gd name="T53" fmla="*/ 14 h 139"/>
                  <a:gd name="T54" fmla="*/ 205 w 231"/>
                  <a:gd name="T55" fmla="*/ 21 h 139"/>
                  <a:gd name="T56" fmla="*/ 231 w 231"/>
                  <a:gd name="T57" fmla="*/ 33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39"/>
                  <a:gd name="T89" fmla="*/ 231 w 231"/>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39">
                    <a:moveTo>
                      <a:pt x="231" y="33"/>
                    </a:moveTo>
                    <a:lnTo>
                      <a:pt x="229" y="18"/>
                    </a:lnTo>
                    <a:lnTo>
                      <a:pt x="219" y="14"/>
                    </a:lnTo>
                    <a:lnTo>
                      <a:pt x="210" y="11"/>
                    </a:lnTo>
                    <a:lnTo>
                      <a:pt x="181" y="3"/>
                    </a:lnTo>
                    <a:lnTo>
                      <a:pt x="152" y="0"/>
                    </a:lnTo>
                    <a:lnTo>
                      <a:pt x="122" y="4"/>
                    </a:lnTo>
                    <a:lnTo>
                      <a:pt x="93" y="14"/>
                    </a:lnTo>
                    <a:lnTo>
                      <a:pt x="65" y="26"/>
                    </a:lnTo>
                    <a:lnTo>
                      <a:pt x="53" y="34"/>
                    </a:lnTo>
                    <a:lnTo>
                      <a:pt x="43" y="44"/>
                    </a:lnTo>
                    <a:lnTo>
                      <a:pt x="33" y="53"/>
                    </a:lnTo>
                    <a:lnTo>
                      <a:pt x="25" y="64"/>
                    </a:lnTo>
                    <a:lnTo>
                      <a:pt x="11" y="90"/>
                    </a:lnTo>
                    <a:lnTo>
                      <a:pt x="3" y="111"/>
                    </a:lnTo>
                    <a:lnTo>
                      <a:pt x="0" y="131"/>
                    </a:lnTo>
                    <a:lnTo>
                      <a:pt x="10" y="139"/>
                    </a:lnTo>
                    <a:lnTo>
                      <a:pt x="12" y="116"/>
                    </a:lnTo>
                    <a:lnTo>
                      <a:pt x="21" y="96"/>
                    </a:lnTo>
                    <a:lnTo>
                      <a:pt x="34" y="71"/>
                    </a:lnTo>
                    <a:lnTo>
                      <a:pt x="42" y="60"/>
                    </a:lnTo>
                    <a:lnTo>
                      <a:pt x="52" y="51"/>
                    </a:lnTo>
                    <a:lnTo>
                      <a:pt x="73" y="34"/>
                    </a:lnTo>
                    <a:lnTo>
                      <a:pt x="99" y="23"/>
                    </a:lnTo>
                    <a:lnTo>
                      <a:pt x="125" y="14"/>
                    </a:lnTo>
                    <a:lnTo>
                      <a:pt x="152" y="12"/>
                    </a:lnTo>
                    <a:lnTo>
                      <a:pt x="179" y="14"/>
                    </a:lnTo>
                    <a:lnTo>
                      <a:pt x="205" y="21"/>
                    </a:lnTo>
                    <a:lnTo>
                      <a:pt x="231" y="33"/>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7" name="Freeform 189"/>
              <p:cNvSpPr>
                <a:spLocks/>
              </p:cNvSpPr>
              <p:nvPr/>
            </p:nvSpPr>
            <p:spPr bwMode="auto">
              <a:xfrm>
                <a:off x="2439" y="593"/>
                <a:ext cx="44" cy="27"/>
              </a:xfrm>
              <a:custGeom>
                <a:avLst/>
                <a:gdLst>
                  <a:gd name="T0" fmla="*/ 221 w 221"/>
                  <a:gd name="T1" fmla="*/ 35 h 137"/>
                  <a:gd name="T2" fmla="*/ 221 w 221"/>
                  <a:gd name="T3" fmla="*/ 21 h 137"/>
                  <a:gd name="T4" fmla="*/ 195 w 221"/>
                  <a:gd name="T5" fmla="*/ 9 h 137"/>
                  <a:gd name="T6" fmla="*/ 169 w 221"/>
                  <a:gd name="T7" fmla="*/ 2 h 137"/>
                  <a:gd name="T8" fmla="*/ 142 w 221"/>
                  <a:gd name="T9" fmla="*/ 0 h 137"/>
                  <a:gd name="T10" fmla="*/ 115 w 221"/>
                  <a:gd name="T11" fmla="*/ 2 h 137"/>
                  <a:gd name="T12" fmla="*/ 89 w 221"/>
                  <a:gd name="T13" fmla="*/ 11 h 137"/>
                  <a:gd name="T14" fmla="*/ 63 w 221"/>
                  <a:gd name="T15" fmla="*/ 22 h 137"/>
                  <a:gd name="T16" fmla="*/ 42 w 221"/>
                  <a:gd name="T17" fmla="*/ 39 h 137"/>
                  <a:gd name="T18" fmla="*/ 32 w 221"/>
                  <a:gd name="T19" fmla="*/ 48 h 137"/>
                  <a:gd name="T20" fmla="*/ 24 w 221"/>
                  <a:gd name="T21" fmla="*/ 59 h 137"/>
                  <a:gd name="T22" fmla="*/ 11 w 221"/>
                  <a:gd name="T23" fmla="*/ 84 h 137"/>
                  <a:gd name="T24" fmla="*/ 2 w 221"/>
                  <a:gd name="T25" fmla="*/ 104 h 137"/>
                  <a:gd name="T26" fmla="*/ 0 w 221"/>
                  <a:gd name="T27" fmla="*/ 127 h 137"/>
                  <a:gd name="T28" fmla="*/ 6 w 221"/>
                  <a:gd name="T29" fmla="*/ 131 h 137"/>
                  <a:gd name="T30" fmla="*/ 12 w 221"/>
                  <a:gd name="T31" fmla="*/ 137 h 137"/>
                  <a:gd name="T32" fmla="*/ 14 w 221"/>
                  <a:gd name="T33" fmla="*/ 112 h 137"/>
                  <a:gd name="T34" fmla="*/ 23 w 221"/>
                  <a:gd name="T35" fmla="*/ 87 h 137"/>
                  <a:gd name="T36" fmla="*/ 27 w 221"/>
                  <a:gd name="T37" fmla="*/ 75 h 137"/>
                  <a:gd name="T38" fmla="*/ 34 w 221"/>
                  <a:gd name="T39" fmla="*/ 65 h 137"/>
                  <a:gd name="T40" fmla="*/ 41 w 221"/>
                  <a:gd name="T41" fmla="*/ 55 h 137"/>
                  <a:gd name="T42" fmla="*/ 50 w 221"/>
                  <a:gd name="T43" fmla="*/ 47 h 137"/>
                  <a:gd name="T44" fmla="*/ 69 w 221"/>
                  <a:gd name="T45" fmla="*/ 32 h 137"/>
                  <a:gd name="T46" fmla="*/ 92 w 221"/>
                  <a:gd name="T47" fmla="*/ 21 h 137"/>
                  <a:gd name="T48" fmla="*/ 117 w 221"/>
                  <a:gd name="T49" fmla="*/ 13 h 137"/>
                  <a:gd name="T50" fmla="*/ 142 w 221"/>
                  <a:gd name="T51" fmla="*/ 11 h 137"/>
                  <a:gd name="T52" fmla="*/ 166 w 221"/>
                  <a:gd name="T53" fmla="*/ 13 h 137"/>
                  <a:gd name="T54" fmla="*/ 192 w 221"/>
                  <a:gd name="T55" fmla="*/ 20 h 137"/>
                  <a:gd name="T56" fmla="*/ 207 w 221"/>
                  <a:gd name="T57" fmla="*/ 26 h 137"/>
                  <a:gd name="T58" fmla="*/ 221 w 221"/>
                  <a:gd name="T59" fmla="*/ 35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37"/>
                  <a:gd name="T92" fmla="*/ 221 w 221"/>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37">
                    <a:moveTo>
                      <a:pt x="221" y="35"/>
                    </a:moveTo>
                    <a:lnTo>
                      <a:pt x="221" y="21"/>
                    </a:lnTo>
                    <a:lnTo>
                      <a:pt x="195" y="9"/>
                    </a:lnTo>
                    <a:lnTo>
                      <a:pt x="169" y="2"/>
                    </a:lnTo>
                    <a:lnTo>
                      <a:pt x="142" y="0"/>
                    </a:lnTo>
                    <a:lnTo>
                      <a:pt x="115" y="2"/>
                    </a:lnTo>
                    <a:lnTo>
                      <a:pt x="89" y="11"/>
                    </a:lnTo>
                    <a:lnTo>
                      <a:pt x="63" y="22"/>
                    </a:lnTo>
                    <a:lnTo>
                      <a:pt x="42" y="39"/>
                    </a:lnTo>
                    <a:lnTo>
                      <a:pt x="32" y="48"/>
                    </a:lnTo>
                    <a:lnTo>
                      <a:pt x="24" y="59"/>
                    </a:lnTo>
                    <a:lnTo>
                      <a:pt x="11" y="84"/>
                    </a:lnTo>
                    <a:lnTo>
                      <a:pt x="2" y="104"/>
                    </a:lnTo>
                    <a:lnTo>
                      <a:pt x="0" y="127"/>
                    </a:lnTo>
                    <a:lnTo>
                      <a:pt x="6" y="131"/>
                    </a:lnTo>
                    <a:lnTo>
                      <a:pt x="12" y="137"/>
                    </a:lnTo>
                    <a:lnTo>
                      <a:pt x="14" y="112"/>
                    </a:lnTo>
                    <a:lnTo>
                      <a:pt x="23" y="87"/>
                    </a:lnTo>
                    <a:lnTo>
                      <a:pt x="27" y="75"/>
                    </a:lnTo>
                    <a:lnTo>
                      <a:pt x="34" y="65"/>
                    </a:lnTo>
                    <a:lnTo>
                      <a:pt x="41" y="55"/>
                    </a:lnTo>
                    <a:lnTo>
                      <a:pt x="50" y="47"/>
                    </a:lnTo>
                    <a:lnTo>
                      <a:pt x="69" y="32"/>
                    </a:lnTo>
                    <a:lnTo>
                      <a:pt x="92" y="21"/>
                    </a:lnTo>
                    <a:lnTo>
                      <a:pt x="117" y="13"/>
                    </a:lnTo>
                    <a:lnTo>
                      <a:pt x="142" y="11"/>
                    </a:lnTo>
                    <a:lnTo>
                      <a:pt x="166" y="13"/>
                    </a:lnTo>
                    <a:lnTo>
                      <a:pt x="192" y="20"/>
                    </a:lnTo>
                    <a:lnTo>
                      <a:pt x="207" y="26"/>
                    </a:lnTo>
                    <a:lnTo>
                      <a:pt x="221" y="35"/>
                    </a:lnTo>
                    <a:close/>
                  </a:path>
                </a:pathLst>
              </a:custGeom>
              <a:solidFill>
                <a:srgbClr val="BABA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8" name="Freeform 190"/>
              <p:cNvSpPr>
                <a:spLocks/>
              </p:cNvSpPr>
              <p:nvPr/>
            </p:nvSpPr>
            <p:spPr bwMode="auto">
              <a:xfrm>
                <a:off x="2442" y="595"/>
                <a:ext cx="41" cy="27"/>
              </a:xfrm>
              <a:custGeom>
                <a:avLst/>
                <a:gdLst>
                  <a:gd name="T0" fmla="*/ 209 w 209"/>
                  <a:gd name="T1" fmla="*/ 38 h 135"/>
                  <a:gd name="T2" fmla="*/ 209 w 209"/>
                  <a:gd name="T3" fmla="*/ 24 h 135"/>
                  <a:gd name="T4" fmla="*/ 195 w 209"/>
                  <a:gd name="T5" fmla="*/ 15 h 135"/>
                  <a:gd name="T6" fmla="*/ 180 w 209"/>
                  <a:gd name="T7" fmla="*/ 9 h 135"/>
                  <a:gd name="T8" fmla="*/ 154 w 209"/>
                  <a:gd name="T9" fmla="*/ 2 h 135"/>
                  <a:gd name="T10" fmla="*/ 130 w 209"/>
                  <a:gd name="T11" fmla="*/ 0 h 135"/>
                  <a:gd name="T12" fmla="*/ 105 w 209"/>
                  <a:gd name="T13" fmla="*/ 2 h 135"/>
                  <a:gd name="T14" fmla="*/ 80 w 209"/>
                  <a:gd name="T15" fmla="*/ 10 h 135"/>
                  <a:gd name="T16" fmla="*/ 57 w 209"/>
                  <a:gd name="T17" fmla="*/ 21 h 135"/>
                  <a:gd name="T18" fmla="*/ 38 w 209"/>
                  <a:gd name="T19" fmla="*/ 36 h 135"/>
                  <a:gd name="T20" fmla="*/ 29 w 209"/>
                  <a:gd name="T21" fmla="*/ 44 h 135"/>
                  <a:gd name="T22" fmla="*/ 22 w 209"/>
                  <a:gd name="T23" fmla="*/ 54 h 135"/>
                  <a:gd name="T24" fmla="*/ 15 w 209"/>
                  <a:gd name="T25" fmla="*/ 64 h 135"/>
                  <a:gd name="T26" fmla="*/ 11 w 209"/>
                  <a:gd name="T27" fmla="*/ 76 h 135"/>
                  <a:gd name="T28" fmla="*/ 2 w 209"/>
                  <a:gd name="T29" fmla="*/ 101 h 135"/>
                  <a:gd name="T30" fmla="*/ 0 w 209"/>
                  <a:gd name="T31" fmla="*/ 126 h 135"/>
                  <a:gd name="T32" fmla="*/ 6 w 209"/>
                  <a:gd name="T33" fmla="*/ 130 h 135"/>
                  <a:gd name="T34" fmla="*/ 13 w 209"/>
                  <a:gd name="T35" fmla="*/ 135 h 135"/>
                  <a:gd name="T36" fmla="*/ 12 w 209"/>
                  <a:gd name="T37" fmla="*/ 120 h 135"/>
                  <a:gd name="T38" fmla="*/ 13 w 209"/>
                  <a:gd name="T39" fmla="*/ 107 h 135"/>
                  <a:gd name="T40" fmla="*/ 21 w 209"/>
                  <a:gd name="T41" fmla="*/ 80 h 135"/>
                  <a:gd name="T42" fmla="*/ 32 w 209"/>
                  <a:gd name="T43" fmla="*/ 61 h 135"/>
                  <a:gd name="T44" fmla="*/ 47 w 209"/>
                  <a:gd name="T45" fmla="*/ 44 h 135"/>
                  <a:gd name="T46" fmla="*/ 54 w 209"/>
                  <a:gd name="T47" fmla="*/ 36 h 135"/>
                  <a:gd name="T48" fmla="*/ 64 w 209"/>
                  <a:gd name="T49" fmla="*/ 30 h 135"/>
                  <a:gd name="T50" fmla="*/ 86 w 209"/>
                  <a:gd name="T51" fmla="*/ 20 h 135"/>
                  <a:gd name="T52" fmla="*/ 107 w 209"/>
                  <a:gd name="T53" fmla="*/ 12 h 135"/>
                  <a:gd name="T54" fmla="*/ 130 w 209"/>
                  <a:gd name="T55" fmla="*/ 10 h 135"/>
                  <a:gd name="T56" fmla="*/ 152 w 209"/>
                  <a:gd name="T57" fmla="*/ 11 h 135"/>
                  <a:gd name="T58" fmla="*/ 174 w 209"/>
                  <a:gd name="T59" fmla="*/ 18 h 135"/>
                  <a:gd name="T60" fmla="*/ 192 w 209"/>
                  <a:gd name="T61" fmla="*/ 26 h 135"/>
                  <a:gd name="T62" fmla="*/ 209 w 209"/>
                  <a:gd name="T63" fmla="*/ 38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135"/>
                  <a:gd name="T98" fmla="*/ 209 w 209"/>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135">
                    <a:moveTo>
                      <a:pt x="209" y="38"/>
                    </a:moveTo>
                    <a:lnTo>
                      <a:pt x="209" y="24"/>
                    </a:lnTo>
                    <a:lnTo>
                      <a:pt x="195" y="15"/>
                    </a:lnTo>
                    <a:lnTo>
                      <a:pt x="180" y="9"/>
                    </a:lnTo>
                    <a:lnTo>
                      <a:pt x="154" y="2"/>
                    </a:lnTo>
                    <a:lnTo>
                      <a:pt x="130" y="0"/>
                    </a:lnTo>
                    <a:lnTo>
                      <a:pt x="105" y="2"/>
                    </a:lnTo>
                    <a:lnTo>
                      <a:pt x="80" y="10"/>
                    </a:lnTo>
                    <a:lnTo>
                      <a:pt x="57" y="21"/>
                    </a:lnTo>
                    <a:lnTo>
                      <a:pt x="38" y="36"/>
                    </a:lnTo>
                    <a:lnTo>
                      <a:pt x="29" y="44"/>
                    </a:lnTo>
                    <a:lnTo>
                      <a:pt x="22" y="54"/>
                    </a:lnTo>
                    <a:lnTo>
                      <a:pt x="15" y="64"/>
                    </a:lnTo>
                    <a:lnTo>
                      <a:pt x="11" y="76"/>
                    </a:lnTo>
                    <a:lnTo>
                      <a:pt x="2" y="101"/>
                    </a:lnTo>
                    <a:lnTo>
                      <a:pt x="0" y="126"/>
                    </a:lnTo>
                    <a:lnTo>
                      <a:pt x="6" y="130"/>
                    </a:lnTo>
                    <a:lnTo>
                      <a:pt x="13" y="135"/>
                    </a:lnTo>
                    <a:lnTo>
                      <a:pt x="12" y="120"/>
                    </a:lnTo>
                    <a:lnTo>
                      <a:pt x="13" y="107"/>
                    </a:lnTo>
                    <a:lnTo>
                      <a:pt x="21" y="80"/>
                    </a:lnTo>
                    <a:lnTo>
                      <a:pt x="32" y="61"/>
                    </a:lnTo>
                    <a:lnTo>
                      <a:pt x="47" y="44"/>
                    </a:lnTo>
                    <a:lnTo>
                      <a:pt x="54" y="36"/>
                    </a:lnTo>
                    <a:lnTo>
                      <a:pt x="64" y="30"/>
                    </a:lnTo>
                    <a:lnTo>
                      <a:pt x="86" y="20"/>
                    </a:lnTo>
                    <a:lnTo>
                      <a:pt x="107" y="12"/>
                    </a:lnTo>
                    <a:lnTo>
                      <a:pt x="130" y="10"/>
                    </a:lnTo>
                    <a:lnTo>
                      <a:pt x="152" y="11"/>
                    </a:lnTo>
                    <a:lnTo>
                      <a:pt x="174" y="18"/>
                    </a:lnTo>
                    <a:lnTo>
                      <a:pt x="192" y="26"/>
                    </a:lnTo>
                    <a:lnTo>
                      <a:pt x="209" y="38"/>
                    </a:lnTo>
                    <a:close/>
                  </a:path>
                </a:pathLst>
              </a:custGeom>
              <a:solidFill>
                <a:srgbClr val="C3C3C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29" name="Freeform 191"/>
              <p:cNvSpPr>
                <a:spLocks/>
              </p:cNvSpPr>
              <p:nvPr/>
            </p:nvSpPr>
            <p:spPr bwMode="auto">
              <a:xfrm>
                <a:off x="2446" y="599"/>
                <a:ext cx="37" cy="26"/>
              </a:xfrm>
              <a:custGeom>
                <a:avLst/>
                <a:gdLst>
                  <a:gd name="T0" fmla="*/ 182 w 184"/>
                  <a:gd name="T1" fmla="*/ 44 h 128"/>
                  <a:gd name="T2" fmla="*/ 184 w 184"/>
                  <a:gd name="T3" fmla="*/ 31 h 128"/>
                  <a:gd name="T4" fmla="*/ 175 w 184"/>
                  <a:gd name="T5" fmla="*/ 23 h 128"/>
                  <a:gd name="T6" fmla="*/ 167 w 184"/>
                  <a:gd name="T7" fmla="*/ 17 h 128"/>
                  <a:gd name="T8" fmla="*/ 157 w 184"/>
                  <a:gd name="T9" fmla="*/ 11 h 128"/>
                  <a:gd name="T10" fmla="*/ 147 w 184"/>
                  <a:gd name="T11" fmla="*/ 8 h 128"/>
                  <a:gd name="T12" fmla="*/ 126 w 184"/>
                  <a:gd name="T13" fmla="*/ 1 h 128"/>
                  <a:gd name="T14" fmla="*/ 106 w 184"/>
                  <a:gd name="T15" fmla="*/ 0 h 128"/>
                  <a:gd name="T16" fmla="*/ 85 w 184"/>
                  <a:gd name="T17" fmla="*/ 3 h 128"/>
                  <a:gd name="T18" fmla="*/ 65 w 184"/>
                  <a:gd name="T19" fmla="*/ 9 h 128"/>
                  <a:gd name="T20" fmla="*/ 54 w 184"/>
                  <a:gd name="T21" fmla="*/ 13 h 128"/>
                  <a:gd name="T22" fmla="*/ 45 w 184"/>
                  <a:gd name="T23" fmla="*/ 18 h 128"/>
                  <a:gd name="T24" fmla="*/ 29 w 184"/>
                  <a:gd name="T25" fmla="*/ 31 h 128"/>
                  <a:gd name="T26" fmla="*/ 17 w 184"/>
                  <a:gd name="T27" fmla="*/ 45 h 128"/>
                  <a:gd name="T28" fmla="*/ 11 w 184"/>
                  <a:gd name="T29" fmla="*/ 53 h 128"/>
                  <a:gd name="T30" fmla="*/ 8 w 184"/>
                  <a:gd name="T31" fmla="*/ 63 h 128"/>
                  <a:gd name="T32" fmla="*/ 2 w 184"/>
                  <a:gd name="T33" fmla="*/ 77 h 128"/>
                  <a:gd name="T34" fmla="*/ 0 w 184"/>
                  <a:gd name="T35" fmla="*/ 83 h 128"/>
                  <a:gd name="T36" fmla="*/ 0 w 184"/>
                  <a:gd name="T37" fmla="*/ 91 h 128"/>
                  <a:gd name="T38" fmla="*/ 0 w 184"/>
                  <a:gd name="T39" fmla="*/ 105 h 128"/>
                  <a:gd name="T40" fmla="*/ 3 w 184"/>
                  <a:gd name="T41" fmla="*/ 120 h 128"/>
                  <a:gd name="T42" fmla="*/ 18 w 184"/>
                  <a:gd name="T43" fmla="*/ 128 h 128"/>
                  <a:gd name="T44" fmla="*/ 12 w 184"/>
                  <a:gd name="T45" fmla="*/ 113 h 128"/>
                  <a:gd name="T46" fmla="*/ 11 w 184"/>
                  <a:gd name="T47" fmla="*/ 98 h 128"/>
                  <a:gd name="T48" fmla="*/ 14 w 184"/>
                  <a:gd name="T49" fmla="*/ 82 h 128"/>
                  <a:gd name="T50" fmla="*/ 20 w 184"/>
                  <a:gd name="T51" fmla="*/ 67 h 128"/>
                  <a:gd name="T52" fmla="*/ 28 w 184"/>
                  <a:gd name="T53" fmla="*/ 50 h 128"/>
                  <a:gd name="T54" fmla="*/ 39 w 184"/>
                  <a:gd name="T55" fmla="*/ 37 h 128"/>
                  <a:gd name="T56" fmla="*/ 53 w 184"/>
                  <a:gd name="T57" fmla="*/ 27 h 128"/>
                  <a:gd name="T58" fmla="*/ 70 w 184"/>
                  <a:gd name="T59" fmla="*/ 19 h 128"/>
                  <a:gd name="T60" fmla="*/ 88 w 184"/>
                  <a:gd name="T61" fmla="*/ 13 h 128"/>
                  <a:gd name="T62" fmla="*/ 106 w 184"/>
                  <a:gd name="T63" fmla="*/ 10 h 128"/>
                  <a:gd name="T64" fmla="*/ 124 w 184"/>
                  <a:gd name="T65" fmla="*/ 11 h 128"/>
                  <a:gd name="T66" fmla="*/ 142 w 184"/>
                  <a:gd name="T67" fmla="*/ 17 h 128"/>
                  <a:gd name="T68" fmla="*/ 153 w 184"/>
                  <a:gd name="T69" fmla="*/ 22 h 128"/>
                  <a:gd name="T70" fmla="*/ 164 w 184"/>
                  <a:gd name="T71" fmla="*/ 28 h 128"/>
                  <a:gd name="T72" fmla="*/ 173 w 184"/>
                  <a:gd name="T73" fmla="*/ 35 h 128"/>
                  <a:gd name="T74" fmla="*/ 182 w 184"/>
                  <a:gd name="T75" fmla="*/ 44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28"/>
                  <a:gd name="T116" fmla="*/ 184 w 18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28">
                    <a:moveTo>
                      <a:pt x="182" y="44"/>
                    </a:moveTo>
                    <a:lnTo>
                      <a:pt x="184" y="31"/>
                    </a:lnTo>
                    <a:lnTo>
                      <a:pt x="175" y="23"/>
                    </a:lnTo>
                    <a:lnTo>
                      <a:pt x="167" y="17"/>
                    </a:lnTo>
                    <a:lnTo>
                      <a:pt x="157" y="11"/>
                    </a:lnTo>
                    <a:lnTo>
                      <a:pt x="147" y="8"/>
                    </a:lnTo>
                    <a:lnTo>
                      <a:pt x="126" y="1"/>
                    </a:lnTo>
                    <a:lnTo>
                      <a:pt x="106" y="0"/>
                    </a:lnTo>
                    <a:lnTo>
                      <a:pt x="85" y="3"/>
                    </a:lnTo>
                    <a:lnTo>
                      <a:pt x="65" y="9"/>
                    </a:lnTo>
                    <a:lnTo>
                      <a:pt x="54" y="13"/>
                    </a:lnTo>
                    <a:lnTo>
                      <a:pt x="45" y="18"/>
                    </a:lnTo>
                    <a:lnTo>
                      <a:pt x="29" y="31"/>
                    </a:lnTo>
                    <a:lnTo>
                      <a:pt x="17" y="45"/>
                    </a:lnTo>
                    <a:lnTo>
                      <a:pt x="11" y="53"/>
                    </a:lnTo>
                    <a:lnTo>
                      <a:pt x="8" y="63"/>
                    </a:lnTo>
                    <a:lnTo>
                      <a:pt x="2" y="77"/>
                    </a:lnTo>
                    <a:lnTo>
                      <a:pt x="0" y="83"/>
                    </a:lnTo>
                    <a:lnTo>
                      <a:pt x="0" y="91"/>
                    </a:lnTo>
                    <a:lnTo>
                      <a:pt x="0" y="105"/>
                    </a:lnTo>
                    <a:lnTo>
                      <a:pt x="3" y="120"/>
                    </a:lnTo>
                    <a:lnTo>
                      <a:pt x="18" y="128"/>
                    </a:lnTo>
                    <a:lnTo>
                      <a:pt x="12" y="113"/>
                    </a:lnTo>
                    <a:lnTo>
                      <a:pt x="11" y="98"/>
                    </a:lnTo>
                    <a:lnTo>
                      <a:pt x="14" y="82"/>
                    </a:lnTo>
                    <a:lnTo>
                      <a:pt x="20" y="67"/>
                    </a:lnTo>
                    <a:lnTo>
                      <a:pt x="28" y="50"/>
                    </a:lnTo>
                    <a:lnTo>
                      <a:pt x="39" y="37"/>
                    </a:lnTo>
                    <a:lnTo>
                      <a:pt x="53" y="27"/>
                    </a:lnTo>
                    <a:lnTo>
                      <a:pt x="70" y="19"/>
                    </a:lnTo>
                    <a:lnTo>
                      <a:pt x="88" y="13"/>
                    </a:lnTo>
                    <a:lnTo>
                      <a:pt x="106" y="10"/>
                    </a:lnTo>
                    <a:lnTo>
                      <a:pt x="124" y="11"/>
                    </a:lnTo>
                    <a:lnTo>
                      <a:pt x="142" y="17"/>
                    </a:lnTo>
                    <a:lnTo>
                      <a:pt x="153" y="22"/>
                    </a:lnTo>
                    <a:lnTo>
                      <a:pt x="164" y="28"/>
                    </a:lnTo>
                    <a:lnTo>
                      <a:pt x="173" y="35"/>
                    </a:lnTo>
                    <a:lnTo>
                      <a:pt x="182" y="44"/>
                    </a:lnTo>
                    <a:close/>
                  </a:path>
                </a:pathLst>
              </a:custGeom>
              <a:solidFill>
                <a:srgbClr val="D5D5D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0" name="Freeform 192"/>
              <p:cNvSpPr>
                <a:spLocks/>
              </p:cNvSpPr>
              <p:nvPr/>
            </p:nvSpPr>
            <p:spPr bwMode="auto">
              <a:xfrm>
                <a:off x="2449" y="601"/>
                <a:ext cx="34" cy="27"/>
              </a:xfrm>
              <a:custGeom>
                <a:avLst/>
                <a:gdLst>
                  <a:gd name="T0" fmla="*/ 171 w 171"/>
                  <a:gd name="T1" fmla="*/ 36 h 131"/>
                  <a:gd name="T2" fmla="*/ 171 w 171"/>
                  <a:gd name="T3" fmla="*/ 34 h 131"/>
                  <a:gd name="T4" fmla="*/ 162 w 171"/>
                  <a:gd name="T5" fmla="*/ 25 h 131"/>
                  <a:gd name="T6" fmla="*/ 153 w 171"/>
                  <a:gd name="T7" fmla="*/ 18 h 131"/>
                  <a:gd name="T8" fmla="*/ 142 w 171"/>
                  <a:gd name="T9" fmla="*/ 12 h 131"/>
                  <a:gd name="T10" fmla="*/ 131 w 171"/>
                  <a:gd name="T11" fmla="*/ 7 h 131"/>
                  <a:gd name="T12" fmla="*/ 113 w 171"/>
                  <a:gd name="T13" fmla="*/ 1 h 131"/>
                  <a:gd name="T14" fmla="*/ 95 w 171"/>
                  <a:gd name="T15" fmla="*/ 0 h 131"/>
                  <a:gd name="T16" fmla="*/ 77 w 171"/>
                  <a:gd name="T17" fmla="*/ 3 h 131"/>
                  <a:gd name="T18" fmla="*/ 59 w 171"/>
                  <a:gd name="T19" fmla="*/ 9 h 131"/>
                  <a:gd name="T20" fmla="*/ 42 w 171"/>
                  <a:gd name="T21" fmla="*/ 17 h 131"/>
                  <a:gd name="T22" fmla="*/ 28 w 171"/>
                  <a:gd name="T23" fmla="*/ 27 h 131"/>
                  <a:gd name="T24" fmla="*/ 17 w 171"/>
                  <a:gd name="T25" fmla="*/ 40 h 131"/>
                  <a:gd name="T26" fmla="*/ 9 w 171"/>
                  <a:gd name="T27" fmla="*/ 57 h 131"/>
                  <a:gd name="T28" fmla="*/ 3 w 171"/>
                  <a:gd name="T29" fmla="*/ 72 h 131"/>
                  <a:gd name="T30" fmla="*/ 0 w 171"/>
                  <a:gd name="T31" fmla="*/ 88 h 131"/>
                  <a:gd name="T32" fmla="*/ 1 w 171"/>
                  <a:gd name="T33" fmla="*/ 103 h 131"/>
                  <a:gd name="T34" fmla="*/ 7 w 171"/>
                  <a:gd name="T35" fmla="*/ 118 h 131"/>
                  <a:gd name="T36" fmla="*/ 18 w 171"/>
                  <a:gd name="T37" fmla="*/ 123 h 131"/>
                  <a:gd name="T38" fmla="*/ 20 w 171"/>
                  <a:gd name="T39" fmla="*/ 123 h 131"/>
                  <a:gd name="T40" fmla="*/ 22 w 171"/>
                  <a:gd name="T41" fmla="*/ 123 h 131"/>
                  <a:gd name="T42" fmla="*/ 24 w 171"/>
                  <a:gd name="T43" fmla="*/ 124 h 131"/>
                  <a:gd name="T44" fmla="*/ 31 w 171"/>
                  <a:gd name="T45" fmla="*/ 126 h 131"/>
                  <a:gd name="T46" fmla="*/ 55 w 171"/>
                  <a:gd name="T47" fmla="*/ 131 h 131"/>
                  <a:gd name="T48" fmla="*/ 78 w 171"/>
                  <a:gd name="T49" fmla="*/ 128 h 131"/>
                  <a:gd name="T50" fmla="*/ 102 w 171"/>
                  <a:gd name="T51" fmla="*/ 124 h 131"/>
                  <a:gd name="T52" fmla="*/ 114 w 171"/>
                  <a:gd name="T53" fmla="*/ 117 h 131"/>
                  <a:gd name="T54" fmla="*/ 125 w 171"/>
                  <a:gd name="T55" fmla="*/ 109 h 131"/>
                  <a:gd name="T56" fmla="*/ 135 w 171"/>
                  <a:gd name="T57" fmla="*/ 100 h 131"/>
                  <a:gd name="T58" fmla="*/ 139 w 171"/>
                  <a:gd name="T59" fmla="*/ 95 h 131"/>
                  <a:gd name="T60" fmla="*/ 145 w 171"/>
                  <a:gd name="T61" fmla="*/ 90 h 131"/>
                  <a:gd name="T62" fmla="*/ 148 w 171"/>
                  <a:gd name="T63" fmla="*/ 83 h 131"/>
                  <a:gd name="T64" fmla="*/ 153 w 171"/>
                  <a:gd name="T65" fmla="*/ 78 h 131"/>
                  <a:gd name="T66" fmla="*/ 160 w 171"/>
                  <a:gd name="T67" fmla="*/ 65 h 131"/>
                  <a:gd name="T68" fmla="*/ 162 w 171"/>
                  <a:gd name="T69" fmla="*/ 58 h 131"/>
                  <a:gd name="T70" fmla="*/ 165 w 171"/>
                  <a:gd name="T71" fmla="*/ 51 h 131"/>
                  <a:gd name="T72" fmla="*/ 168 w 171"/>
                  <a:gd name="T73" fmla="*/ 43 h 131"/>
                  <a:gd name="T74" fmla="*/ 171 w 171"/>
                  <a:gd name="T75" fmla="*/ 36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131"/>
                  <a:gd name="T116" fmla="*/ 171 w 171"/>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131">
                    <a:moveTo>
                      <a:pt x="171" y="36"/>
                    </a:moveTo>
                    <a:lnTo>
                      <a:pt x="171" y="34"/>
                    </a:lnTo>
                    <a:lnTo>
                      <a:pt x="162" y="25"/>
                    </a:lnTo>
                    <a:lnTo>
                      <a:pt x="153" y="18"/>
                    </a:lnTo>
                    <a:lnTo>
                      <a:pt x="142" y="12"/>
                    </a:lnTo>
                    <a:lnTo>
                      <a:pt x="131" y="7"/>
                    </a:lnTo>
                    <a:lnTo>
                      <a:pt x="113" y="1"/>
                    </a:lnTo>
                    <a:lnTo>
                      <a:pt x="95" y="0"/>
                    </a:lnTo>
                    <a:lnTo>
                      <a:pt x="77" y="3"/>
                    </a:lnTo>
                    <a:lnTo>
                      <a:pt x="59" y="9"/>
                    </a:lnTo>
                    <a:lnTo>
                      <a:pt x="42" y="17"/>
                    </a:lnTo>
                    <a:lnTo>
                      <a:pt x="28" y="27"/>
                    </a:lnTo>
                    <a:lnTo>
                      <a:pt x="17" y="40"/>
                    </a:lnTo>
                    <a:lnTo>
                      <a:pt x="9" y="57"/>
                    </a:lnTo>
                    <a:lnTo>
                      <a:pt x="3" y="72"/>
                    </a:lnTo>
                    <a:lnTo>
                      <a:pt x="0" y="88"/>
                    </a:lnTo>
                    <a:lnTo>
                      <a:pt x="1" y="103"/>
                    </a:lnTo>
                    <a:lnTo>
                      <a:pt x="7" y="118"/>
                    </a:lnTo>
                    <a:lnTo>
                      <a:pt x="18" y="123"/>
                    </a:lnTo>
                    <a:lnTo>
                      <a:pt x="20" y="123"/>
                    </a:lnTo>
                    <a:lnTo>
                      <a:pt x="22" y="123"/>
                    </a:lnTo>
                    <a:lnTo>
                      <a:pt x="24" y="124"/>
                    </a:lnTo>
                    <a:lnTo>
                      <a:pt x="31" y="126"/>
                    </a:lnTo>
                    <a:lnTo>
                      <a:pt x="55" y="131"/>
                    </a:lnTo>
                    <a:lnTo>
                      <a:pt x="78" y="128"/>
                    </a:lnTo>
                    <a:lnTo>
                      <a:pt x="102" y="124"/>
                    </a:lnTo>
                    <a:lnTo>
                      <a:pt x="114" y="117"/>
                    </a:lnTo>
                    <a:lnTo>
                      <a:pt x="125" y="109"/>
                    </a:lnTo>
                    <a:lnTo>
                      <a:pt x="135" y="100"/>
                    </a:lnTo>
                    <a:lnTo>
                      <a:pt x="139" y="95"/>
                    </a:lnTo>
                    <a:lnTo>
                      <a:pt x="145" y="90"/>
                    </a:lnTo>
                    <a:lnTo>
                      <a:pt x="148" y="83"/>
                    </a:lnTo>
                    <a:lnTo>
                      <a:pt x="153" y="78"/>
                    </a:lnTo>
                    <a:lnTo>
                      <a:pt x="160" y="65"/>
                    </a:lnTo>
                    <a:lnTo>
                      <a:pt x="162" y="58"/>
                    </a:lnTo>
                    <a:lnTo>
                      <a:pt x="165" y="51"/>
                    </a:lnTo>
                    <a:lnTo>
                      <a:pt x="168" y="43"/>
                    </a:lnTo>
                    <a:lnTo>
                      <a:pt x="171" y="36"/>
                    </a:lnTo>
                    <a:close/>
                  </a:path>
                </a:pathLst>
              </a:custGeom>
              <a:solidFill>
                <a:srgbClr val="DCDC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1" name="Freeform 193"/>
              <p:cNvSpPr>
                <a:spLocks/>
              </p:cNvSpPr>
              <p:nvPr/>
            </p:nvSpPr>
            <p:spPr bwMode="auto">
              <a:xfrm>
                <a:off x="2444" y="597"/>
                <a:ext cx="39" cy="26"/>
              </a:xfrm>
              <a:custGeom>
                <a:avLst/>
                <a:gdLst>
                  <a:gd name="T0" fmla="*/ 159 w 197"/>
                  <a:gd name="T1" fmla="*/ 19 h 131"/>
                  <a:gd name="T2" fmla="*/ 169 w 197"/>
                  <a:gd name="T3" fmla="*/ 22 h 131"/>
                  <a:gd name="T4" fmla="*/ 179 w 197"/>
                  <a:gd name="T5" fmla="*/ 28 h 131"/>
                  <a:gd name="T6" fmla="*/ 187 w 197"/>
                  <a:gd name="T7" fmla="*/ 34 h 131"/>
                  <a:gd name="T8" fmla="*/ 196 w 197"/>
                  <a:gd name="T9" fmla="*/ 42 h 131"/>
                  <a:gd name="T10" fmla="*/ 196 w 197"/>
                  <a:gd name="T11" fmla="*/ 34 h 131"/>
                  <a:gd name="T12" fmla="*/ 197 w 197"/>
                  <a:gd name="T13" fmla="*/ 28 h 131"/>
                  <a:gd name="T14" fmla="*/ 180 w 197"/>
                  <a:gd name="T15" fmla="*/ 16 h 131"/>
                  <a:gd name="T16" fmla="*/ 162 w 197"/>
                  <a:gd name="T17" fmla="*/ 8 h 131"/>
                  <a:gd name="T18" fmla="*/ 140 w 197"/>
                  <a:gd name="T19" fmla="*/ 1 h 131"/>
                  <a:gd name="T20" fmla="*/ 118 w 197"/>
                  <a:gd name="T21" fmla="*/ 0 h 131"/>
                  <a:gd name="T22" fmla="*/ 95 w 197"/>
                  <a:gd name="T23" fmla="*/ 2 h 131"/>
                  <a:gd name="T24" fmla="*/ 74 w 197"/>
                  <a:gd name="T25" fmla="*/ 10 h 131"/>
                  <a:gd name="T26" fmla="*/ 52 w 197"/>
                  <a:gd name="T27" fmla="*/ 20 h 131"/>
                  <a:gd name="T28" fmla="*/ 42 w 197"/>
                  <a:gd name="T29" fmla="*/ 26 h 131"/>
                  <a:gd name="T30" fmla="*/ 35 w 197"/>
                  <a:gd name="T31" fmla="*/ 34 h 131"/>
                  <a:gd name="T32" fmla="*/ 20 w 197"/>
                  <a:gd name="T33" fmla="*/ 51 h 131"/>
                  <a:gd name="T34" fmla="*/ 9 w 197"/>
                  <a:gd name="T35" fmla="*/ 70 h 131"/>
                  <a:gd name="T36" fmla="*/ 1 w 197"/>
                  <a:gd name="T37" fmla="*/ 97 h 131"/>
                  <a:gd name="T38" fmla="*/ 0 w 197"/>
                  <a:gd name="T39" fmla="*/ 110 h 131"/>
                  <a:gd name="T40" fmla="*/ 1 w 197"/>
                  <a:gd name="T41" fmla="*/ 125 h 131"/>
                  <a:gd name="T42" fmla="*/ 10 w 197"/>
                  <a:gd name="T43" fmla="*/ 129 h 131"/>
                  <a:gd name="T44" fmla="*/ 15 w 197"/>
                  <a:gd name="T45" fmla="*/ 131 h 131"/>
                  <a:gd name="T46" fmla="*/ 12 w 197"/>
                  <a:gd name="T47" fmla="*/ 116 h 131"/>
                  <a:gd name="T48" fmla="*/ 12 w 197"/>
                  <a:gd name="T49" fmla="*/ 102 h 131"/>
                  <a:gd name="T50" fmla="*/ 12 w 197"/>
                  <a:gd name="T51" fmla="*/ 94 h 131"/>
                  <a:gd name="T52" fmla="*/ 14 w 197"/>
                  <a:gd name="T53" fmla="*/ 88 h 131"/>
                  <a:gd name="T54" fmla="*/ 20 w 197"/>
                  <a:gd name="T55" fmla="*/ 74 h 131"/>
                  <a:gd name="T56" fmla="*/ 23 w 197"/>
                  <a:gd name="T57" fmla="*/ 64 h 131"/>
                  <a:gd name="T58" fmla="*/ 29 w 197"/>
                  <a:gd name="T59" fmla="*/ 56 h 131"/>
                  <a:gd name="T60" fmla="*/ 41 w 197"/>
                  <a:gd name="T61" fmla="*/ 42 h 131"/>
                  <a:gd name="T62" fmla="*/ 57 w 197"/>
                  <a:gd name="T63" fmla="*/ 29 h 131"/>
                  <a:gd name="T64" fmla="*/ 66 w 197"/>
                  <a:gd name="T65" fmla="*/ 24 h 131"/>
                  <a:gd name="T66" fmla="*/ 77 w 197"/>
                  <a:gd name="T67" fmla="*/ 20 h 131"/>
                  <a:gd name="T68" fmla="*/ 97 w 197"/>
                  <a:gd name="T69" fmla="*/ 14 h 131"/>
                  <a:gd name="T70" fmla="*/ 118 w 197"/>
                  <a:gd name="T71" fmla="*/ 11 h 131"/>
                  <a:gd name="T72" fmla="*/ 138 w 197"/>
                  <a:gd name="T73" fmla="*/ 12 h 131"/>
                  <a:gd name="T74" fmla="*/ 159 w 197"/>
                  <a:gd name="T75" fmla="*/ 19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31"/>
                  <a:gd name="T116" fmla="*/ 197 w 197"/>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31">
                    <a:moveTo>
                      <a:pt x="159" y="19"/>
                    </a:moveTo>
                    <a:lnTo>
                      <a:pt x="169" y="22"/>
                    </a:lnTo>
                    <a:lnTo>
                      <a:pt x="179" y="28"/>
                    </a:lnTo>
                    <a:lnTo>
                      <a:pt x="187" y="34"/>
                    </a:lnTo>
                    <a:lnTo>
                      <a:pt x="196" y="42"/>
                    </a:lnTo>
                    <a:lnTo>
                      <a:pt x="196" y="34"/>
                    </a:lnTo>
                    <a:lnTo>
                      <a:pt x="197" y="28"/>
                    </a:lnTo>
                    <a:lnTo>
                      <a:pt x="180" y="16"/>
                    </a:lnTo>
                    <a:lnTo>
                      <a:pt x="162" y="8"/>
                    </a:lnTo>
                    <a:lnTo>
                      <a:pt x="140" y="1"/>
                    </a:lnTo>
                    <a:lnTo>
                      <a:pt x="118" y="0"/>
                    </a:lnTo>
                    <a:lnTo>
                      <a:pt x="95" y="2"/>
                    </a:lnTo>
                    <a:lnTo>
                      <a:pt x="74" y="10"/>
                    </a:lnTo>
                    <a:lnTo>
                      <a:pt x="52" y="20"/>
                    </a:lnTo>
                    <a:lnTo>
                      <a:pt x="42" y="26"/>
                    </a:lnTo>
                    <a:lnTo>
                      <a:pt x="35" y="34"/>
                    </a:lnTo>
                    <a:lnTo>
                      <a:pt x="20" y="51"/>
                    </a:lnTo>
                    <a:lnTo>
                      <a:pt x="9" y="70"/>
                    </a:lnTo>
                    <a:lnTo>
                      <a:pt x="1" y="97"/>
                    </a:lnTo>
                    <a:lnTo>
                      <a:pt x="0" y="110"/>
                    </a:lnTo>
                    <a:lnTo>
                      <a:pt x="1" y="125"/>
                    </a:lnTo>
                    <a:lnTo>
                      <a:pt x="10" y="129"/>
                    </a:lnTo>
                    <a:lnTo>
                      <a:pt x="15" y="131"/>
                    </a:lnTo>
                    <a:lnTo>
                      <a:pt x="12" y="116"/>
                    </a:lnTo>
                    <a:lnTo>
                      <a:pt x="12" y="102"/>
                    </a:lnTo>
                    <a:lnTo>
                      <a:pt x="12" y="94"/>
                    </a:lnTo>
                    <a:lnTo>
                      <a:pt x="14" y="88"/>
                    </a:lnTo>
                    <a:lnTo>
                      <a:pt x="20" y="74"/>
                    </a:lnTo>
                    <a:lnTo>
                      <a:pt x="23" y="64"/>
                    </a:lnTo>
                    <a:lnTo>
                      <a:pt x="29" y="56"/>
                    </a:lnTo>
                    <a:lnTo>
                      <a:pt x="41" y="42"/>
                    </a:lnTo>
                    <a:lnTo>
                      <a:pt x="57" y="29"/>
                    </a:lnTo>
                    <a:lnTo>
                      <a:pt x="66" y="24"/>
                    </a:lnTo>
                    <a:lnTo>
                      <a:pt x="77" y="20"/>
                    </a:lnTo>
                    <a:lnTo>
                      <a:pt x="97" y="14"/>
                    </a:lnTo>
                    <a:lnTo>
                      <a:pt x="118" y="11"/>
                    </a:lnTo>
                    <a:lnTo>
                      <a:pt x="138" y="12"/>
                    </a:lnTo>
                    <a:lnTo>
                      <a:pt x="159" y="19"/>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2" name="Freeform 194"/>
              <p:cNvSpPr>
                <a:spLocks/>
              </p:cNvSpPr>
              <p:nvPr/>
            </p:nvSpPr>
            <p:spPr bwMode="auto">
              <a:xfrm>
                <a:off x="2420" y="561"/>
                <a:ext cx="43" cy="21"/>
              </a:xfrm>
              <a:custGeom>
                <a:avLst/>
                <a:gdLst>
                  <a:gd name="T0" fmla="*/ 116 w 215"/>
                  <a:gd name="T1" fmla="*/ 24 h 103"/>
                  <a:gd name="T2" fmla="*/ 166 w 215"/>
                  <a:gd name="T3" fmla="*/ 7 h 103"/>
                  <a:gd name="T4" fmla="*/ 190 w 215"/>
                  <a:gd name="T5" fmla="*/ 2 h 103"/>
                  <a:gd name="T6" fmla="*/ 215 w 215"/>
                  <a:gd name="T7" fmla="*/ 0 h 103"/>
                  <a:gd name="T8" fmla="*/ 186 w 215"/>
                  <a:gd name="T9" fmla="*/ 2 h 103"/>
                  <a:gd name="T10" fmla="*/ 159 w 215"/>
                  <a:gd name="T11" fmla="*/ 5 h 103"/>
                  <a:gd name="T12" fmla="*/ 132 w 215"/>
                  <a:gd name="T13" fmla="*/ 12 h 103"/>
                  <a:gd name="T14" fmla="*/ 106 w 215"/>
                  <a:gd name="T15" fmla="*/ 22 h 103"/>
                  <a:gd name="T16" fmla="*/ 76 w 215"/>
                  <a:gd name="T17" fmla="*/ 35 h 103"/>
                  <a:gd name="T18" fmla="*/ 48 w 215"/>
                  <a:gd name="T19" fmla="*/ 54 h 103"/>
                  <a:gd name="T20" fmla="*/ 22 w 215"/>
                  <a:gd name="T21" fmla="*/ 76 h 103"/>
                  <a:gd name="T22" fmla="*/ 0 w 215"/>
                  <a:gd name="T23" fmla="*/ 103 h 103"/>
                  <a:gd name="T24" fmla="*/ 23 w 215"/>
                  <a:gd name="T25" fmla="*/ 78 h 103"/>
                  <a:gd name="T26" fmla="*/ 51 w 215"/>
                  <a:gd name="T27" fmla="*/ 57 h 103"/>
                  <a:gd name="T28" fmla="*/ 82 w 215"/>
                  <a:gd name="T29" fmla="*/ 39 h 103"/>
                  <a:gd name="T30" fmla="*/ 116 w 215"/>
                  <a:gd name="T31" fmla="*/ 24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03"/>
                  <a:gd name="T50" fmla="*/ 215 w 21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03">
                    <a:moveTo>
                      <a:pt x="116" y="24"/>
                    </a:moveTo>
                    <a:lnTo>
                      <a:pt x="166" y="7"/>
                    </a:lnTo>
                    <a:lnTo>
                      <a:pt x="190" y="2"/>
                    </a:lnTo>
                    <a:lnTo>
                      <a:pt x="215" y="0"/>
                    </a:lnTo>
                    <a:lnTo>
                      <a:pt x="186" y="2"/>
                    </a:lnTo>
                    <a:lnTo>
                      <a:pt x="159" y="5"/>
                    </a:lnTo>
                    <a:lnTo>
                      <a:pt x="132" y="12"/>
                    </a:lnTo>
                    <a:lnTo>
                      <a:pt x="106" y="22"/>
                    </a:lnTo>
                    <a:lnTo>
                      <a:pt x="76" y="35"/>
                    </a:lnTo>
                    <a:lnTo>
                      <a:pt x="48" y="54"/>
                    </a:lnTo>
                    <a:lnTo>
                      <a:pt x="22" y="76"/>
                    </a:lnTo>
                    <a:lnTo>
                      <a:pt x="0" y="103"/>
                    </a:lnTo>
                    <a:lnTo>
                      <a:pt x="23" y="78"/>
                    </a:lnTo>
                    <a:lnTo>
                      <a:pt x="51" y="57"/>
                    </a:lnTo>
                    <a:lnTo>
                      <a:pt x="82" y="39"/>
                    </a:lnTo>
                    <a:lnTo>
                      <a:pt x="116" y="24"/>
                    </a:lnTo>
                    <a:close/>
                  </a:path>
                </a:pathLst>
              </a:custGeom>
              <a:solidFill>
                <a:srgbClr val="2B2B2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3" name="Freeform 195"/>
              <p:cNvSpPr>
                <a:spLocks/>
              </p:cNvSpPr>
              <p:nvPr/>
            </p:nvSpPr>
            <p:spPr bwMode="auto">
              <a:xfrm>
                <a:off x="2409" y="583"/>
                <a:ext cx="105" cy="56"/>
              </a:xfrm>
              <a:custGeom>
                <a:avLst/>
                <a:gdLst>
                  <a:gd name="T0" fmla="*/ 515 w 528"/>
                  <a:gd name="T1" fmla="*/ 0 h 277"/>
                  <a:gd name="T2" fmla="*/ 494 w 528"/>
                  <a:gd name="T3" fmla="*/ 53 h 277"/>
                  <a:gd name="T4" fmla="*/ 484 w 528"/>
                  <a:gd name="T5" fmla="*/ 73 h 277"/>
                  <a:gd name="T6" fmla="*/ 476 w 528"/>
                  <a:gd name="T7" fmla="*/ 86 h 277"/>
                  <a:gd name="T8" fmla="*/ 461 w 528"/>
                  <a:gd name="T9" fmla="*/ 110 h 277"/>
                  <a:gd name="T10" fmla="*/ 453 w 528"/>
                  <a:gd name="T11" fmla="*/ 123 h 277"/>
                  <a:gd name="T12" fmla="*/ 411 w 528"/>
                  <a:gd name="T13" fmla="*/ 165 h 277"/>
                  <a:gd name="T14" fmla="*/ 388 w 528"/>
                  <a:gd name="T15" fmla="*/ 185 h 277"/>
                  <a:gd name="T16" fmla="*/ 357 w 528"/>
                  <a:gd name="T17" fmla="*/ 204 h 277"/>
                  <a:gd name="T18" fmla="*/ 347 w 528"/>
                  <a:gd name="T19" fmla="*/ 210 h 277"/>
                  <a:gd name="T20" fmla="*/ 304 w 528"/>
                  <a:gd name="T21" fmla="*/ 232 h 277"/>
                  <a:gd name="T22" fmla="*/ 245 w 528"/>
                  <a:gd name="T23" fmla="*/ 251 h 277"/>
                  <a:gd name="T24" fmla="*/ 187 w 528"/>
                  <a:gd name="T25" fmla="*/ 260 h 277"/>
                  <a:gd name="T26" fmla="*/ 128 w 528"/>
                  <a:gd name="T27" fmla="*/ 258 h 277"/>
                  <a:gd name="T28" fmla="*/ 71 w 528"/>
                  <a:gd name="T29" fmla="*/ 246 h 277"/>
                  <a:gd name="T30" fmla="*/ 22 w 528"/>
                  <a:gd name="T31" fmla="*/ 224 h 277"/>
                  <a:gd name="T32" fmla="*/ 0 w 528"/>
                  <a:gd name="T33" fmla="*/ 223 h 277"/>
                  <a:gd name="T34" fmla="*/ 23 w 528"/>
                  <a:gd name="T35" fmla="*/ 245 h 277"/>
                  <a:gd name="T36" fmla="*/ 67 w 528"/>
                  <a:gd name="T37" fmla="*/ 262 h 277"/>
                  <a:gd name="T38" fmla="*/ 106 w 528"/>
                  <a:gd name="T39" fmla="*/ 271 h 277"/>
                  <a:gd name="T40" fmla="*/ 153 w 528"/>
                  <a:gd name="T41" fmla="*/ 277 h 277"/>
                  <a:gd name="T42" fmla="*/ 216 w 528"/>
                  <a:gd name="T43" fmla="*/ 273 h 277"/>
                  <a:gd name="T44" fmla="*/ 224 w 528"/>
                  <a:gd name="T45" fmla="*/ 270 h 277"/>
                  <a:gd name="T46" fmla="*/ 231 w 528"/>
                  <a:gd name="T47" fmla="*/ 270 h 277"/>
                  <a:gd name="T48" fmla="*/ 278 w 528"/>
                  <a:gd name="T49" fmla="*/ 259 h 277"/>
                  <a:gd name="T50" fmla="*/ 341 w 528"/>
                  <a:gd name="T51" fmla="*/ 233 h 277"/>
                  <a:gd name="T52" fmla="*/ 361 w 528"/>
                  <a:gd name="T53" fmla="*/ 219 h 277"/>
                  <a:gd name="T54" fmla="*/ 369 w 528"/>
                  <a:gd name="T55" fmla="*/ 216 h 277"/>
                  <a:gd name="T56" fmla="*/ 397 w 528"/>
                  <a:gd name="T57" fmla="*/ 197 h 277"/>
                  <a:gd name="T58" fmla="*/ 434 w 528"/>
                  <a:gd name="T59" fmla="*/ 165 h 277"/>
                  <a:gd name="T60" fmla="*/ 439 w 528"/>
                  <a:gd name="T61" fmla="*/ 160 h 277"/>
                  <a:gd name="T62" fmla="*/ 455 w 528"/>
                  <a:gd name="T63" fmla="*/ 143 h 277"/>
                  <a:gd name="T64" fmla="*/ 474 w 528"/>
                  <a:gd name="T65" fmla="*/ 118 h 277"/>
                  <a:gd name="T66" fmla="*/ 481 w 528"/>
                  <a:gd name="T67" fmla="*/ 108 h 277"/>
                  <a:gd name="T68" fmla="*/ 501 w 528"/>
                  <a:gd name="T69" fmla="*/ 79 h 277"/>
                  <a:gd name="T70" fmla="*/ 516 w 528"/>
                  <a:gd name="T71" fmla="*/ 51 h 277"/>
                  <a:gd name="T72" fmla="*/ 528 w 528"/>
                  <a:gd name="T73" fmla="*/ 18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8"/>
                  <a:gd name="T112" fmla="*/ 0 h 277"/>
                  <a:gd name="T113" fmla="*/ 528 w 528"/>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8" h="277">
                    <a:moveTo>
                      <a:pt x="528" y="18"/>
                    </a:moveTo>
                    <a:lnTo>
                      <a:pt x="515" y="0"/>
                    </a:lnTo>
                    <a:lnTo>
                      <a:pt x="499" y="48"/>
                    </a:lnTo>
                    <a:lnTo>
                      <a:pt x="494" y="53"/>
                    </a:lnTo>
                    <a:lnTo>
                      <a:pt x="491" y="60"/>
                    </a:lnTo>
                    <a:lnTo>
                      <a:pt x="484" y="73"/>
                    </a:lnTo>
                    <a:lnTo>
                      <a:pt x="480" y="79"/>
                    </a:lnTo>
                    <a:lnTo>
                      <a:pt x="476" y="86"/>
                    </a:lnTo>
                    <a:lnTo>
                      <a:pt x="470" y="99"/>
                    </a:lnTo>
                    <a:lnTo>
                      <a:pt x="461" y="110"/>
                    </a:lnTo>
                    <a:lnTo>
                      <a:pt x="456" y="116"/>
                    </a:lnTo>
                    <a:lnTo>
                      <a:pt x="453" y="123"/>
                    </a:lnTo>
                    <a:lnTo>
                      <a:pt x="434" y="145"/>
                    </a:lnTo>
                    <a:lnTo>
                      <a:pt x="411" y="165"/>
                    </a:lnTo>
                    <a:lnTo>
                      <a:pt x="399" y="174"/>
                    </a:lnTo>
                    <a:lnTo>
                      <a:pt x="388" y="185"/>
                    </a:lnTo>
                    <a:lnTo>
                      <a:pt x="362" y="203"/>
                    </a:lnTo>
                    <a:lnTo>
                      <a:pt x="357" y="204"/>
                    </a:lnTo>
                    <a:lnTo>
                      <a:pt x="354" y="206"/>
                    </a:lnTo>
                    <a:lnTo>
                      <a:pt x="347" y="210"/>
                    </a:lnTo>
                    <a:lnTo>
                      <a:pt x="334" y="219"/>
                    </a:lnTo>
                    <a:lnTo>
                      <a:pt x="304" y="232"/>
                    </a:lnTo>
                    <a:lnTo>
                      <a:pt x="274" y="243"/>
                    </a:lnTo>
                    <a:lnTo>
                      <a:pt x="245" y="251"/>
                    </a:lnTo>
                    <a:lnTo>
                      <a:pt x="216" y="258"/>
                    </a:lnTo>
                    <a:lnTo>
                      <a:pt x="187" y="260"/>
                    </a:lnTo>
                    <a:lnTo>
                      <a:pt x="158" y="261"/>
                    </a:lnTo>
                    <a:lnTo>
                      <a:pt x="128" y="258"/>
                    </a:lnTo>
                    <a:lnTo>
                      <a:pt x="99" y="254"/>
                    </a:lnTo>
                    <a:lnTo>
                      <a:pt x="71" y="246"/>
                    </a:lnTo>
                    <a:lnTo>
                      <a:pt x="45" y="236"/>
                    </a:lnTo>
                    <a:lnTo>
                      <a:pt x="22" y="224"/>
                    </a:lnTo>
                    <a:lnTo>
                      <a:pt x="0" y="211"/>
                    </a:lnTo>
                    <a:lnTo>
                      <a:pt x="0" y="223"/>
                    </a:lnTo>
                    <a:lnTo>
                      <a:pt x="4" y="235"/>
                    </a:lnTo>
                    <a:lnTo>
                      <a:pt x="23" y="245"/>
                    </a:lnTo>
                    <a:lnTo>
                      <a:pt x="44" y="254"/>
                    </a:lnTo>
                    <a:lnTo>
                      <a:pt x="67" y="262"/>
                    </a:lnTo>
                    <a:lnTo>
                      <a:pt x="91" y="269"/>
                    </a:lnTo>
                    <a:lnTo>
                      <a:pt x="106" y="271"/>
                    </a:lnTo>
                    <a:lnTo>
                      <a:pt x="122" y="273"/>
                    </a:lnTo>
                    <a:lnTo>
                      <a:pt x="153" y="277"/>
                    </a:lnTo>
                    <a:lnTo>
                      <a:pt x="185" y="275"/>
                    </a:lnTo>
                    <a:lnTo>
                      <a:pt x="216" y="273"/>
                    </a:lnTo>
                    <a:lnTo>
                      <a:pt x="223" y="271"/>
                    </a:lnTo>
                    <a:lnTo>
                      <a:pt x="224" y="270"/>
                    </a:lnTo>
                    <a:lnTo>
                      <a:pt x="226" y="270"/>
                    </a:lnTo>
                    <a:lnTo>
                      <a:pt x="231" y="270"/>
                    </a:lnTo>
                    <a:lnTo>
                      <a:pt x="246" y="266"/>
                    </a:lnTo>
                    <a:lnTo>
                      <a:pt x="278" y="259"/>
                    </a:lnTo>
                    <a:lnTo>
                      <a:pt x="309" y="246"/>
                    </a:lnTo>
                    <a:lnTo>
                      <a:pt x="341" y="233"/>
                    </a:lnTo>
                    <a:lnTo>
                      <a:pt x="354" y="224"/>
                    </a:lnTo>
                    <a:lnTo>
                      <a:pt x="361" y="219"/>
                    </a:lnTo>
                    <a:lnTo>
                      <a:pt x="364" y="217"/>
                    </a:lnTo>
                    <a:lnTo>
                      <a:pt x="369" y="216"/>
                    </a:lnTo>
                    <a:lnTo>
                      <a:pt x="382" y="206"/>
                    </a:lnTo>
                    <a:lnTo>
                      <a:pt x="397" y="197"/>
                    </a:lnTo>
                    <a:lnTo>
                      <a:pt x="423" y="177"/>
                    </a:lnTo>
                    <a:lnTo>
                      <a:pt x="434" y="165"/>
                    </a:lnTo>
                    <a:lnTo>
                      <a:pt x="436" y="162"/>
                    </a:lnTo>
                    <a:lnTo>
                      <a:pt x="439" y="160"/>
                    </a:lnTo>
                    <a:lnTo>
                      <a:pt x="446" y="155"/>
                    </a:lnTo>
                    <a:lnTo>
                      <a:pt x="455" y="143"/>
                    </a:lnTo>
                    <a:lnTo>
                      <a:pt x="465" y="132"/>
                    </a:lnTo>
                    <a:lnTo>
                      <a:pt x="474" y="118"/>
                    </a:lnTo>
                    <a:lnTo>
                      <a:pt x="479" y="112"/>
                    </a:lnTo>
                    <a:lnTo>
                      <a:pt x="481" y="108"/>
                    </a:lnTo>
                    <a:lnTo>
                      <a:pt x="484" y="106"/>
                    </a:lnTo>
                    <a:lnTo>
                      <a:pt x="501" y="79"/>
                    </a:lnTo>
                    <a:lnTo>
                      <a:pt x="508" y="64"/>
                    </a:lnTo>
                    <a:lnTo>
                      <a:pt x="516" y="51"/>
                    </a:lnTo>
                    <a:lnTo>
                      <a:pt x="522" y="34"/>
                    </a:lnTo>
                    <a:lnTo>
                      <a:pt x="528" y="18"/>
                    </a:lnTo>
                    <a:close/>
                  </a:path>
                </a:pathLst>
              </a:custGeom>
              <a:solidFill>
                <a:srgbClr val="63636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4" name="Freeform 196"/>
              <p:cNvSpPr>
                <a:spLocks/>
              </p:cNvSpPr>
              <p:nvPr/>
            </p:nvSpPr>
            <p:spPr bwMode="auto">
              <a:xfrm>
                <a:off x="2408" y="580"/>
                <a:ext cx="104" cy="55"/>
              </a:xfrm>
              <a:custGeom>
                <a:avLst/>
                <a:gdLst>
                  <a:gd name="T0" fmla="*/ 516 w 516"/>
                  <a:gd name="T1" fmla="*/ 14 h 275"/>
                  <a:gd name="T2" fmla="*/ 502 w 516"/>
                  <a:gd name="T3" fmla="*/ 0 h 275"/>
                  <a:gd name="T4" fmla="*/ 493 w 516"/>
                  <a:gd name="T5" fmla="*/ 29 h 275"/>
                  <a:gd name="T6" fmla="*/ 483 w 516"/>
                  <a:gd name="T7" fmla="*/ 58 h 275"/>
                  <a:gd name="T8" fmla="*/ 470 w 516"/>
                  <a:gd name="T9" fmla="*/ 83 h 275"/>
                  <a:gd name="T10" fmla="*/ 462 w 516"/>
                  <a:gd name="T11" fmla="*/ 94 h 275"/>
                  <a:gd name="T12" fmla="*/ 455 w 516"/>
                  <a:gd name="T13" fmla="*/ 106 h 275"/>
                  <a:gd name="T14" fmla="*/ 438 w 516"/>
                  <a:gd name="T15" fmla="*/ 129 h 275"/>
                  <a:gd name="T16" fmla="*/ 420 w 516"/>
                  <a:gd name="T17" fmla="*/ 150 h 275"/>
                  <a:gd name="T18" fmla="*/ 409 w 516"/>
                  <a:gd name="T19" fmla="*/ 159 h 275"/>
                  <a:gd name="T20" fmla="*/ 403 w 516"/>
                  <a:gd name="T21" fmla="*/ 164 h 275"/>
                  <a:gd name="T22" fmla="*/ 399 w 516"/>
                  <a:gd name="T23" fmla="*/ 169 h 275"/>
                  <a:gd name="T24" fmla="*/ 378 w 516"/>
                  <a:gd name="T25" fmla="*/ 187 h 275"/>
                  <a:gd name="T26" fmla="*/ 353 w 516"/>
                  <a:gd name="T27" fmla="*/ 204 h 275"/>
                  <a:gd name="T28" fmla="*/ 327 w 516"/>
                  <a:gd name="T29" fmla="*/ 220 h 275"/>
                  <a:gd name="T30" fmla="*/ 298 w 516"/>
                  <a:gd name="T31" fmla="*/ 232 h 275"/>
                  <a:gd name="T32" fmla="*/ 271 w 516"/>
                  <a:gd name="T33" fmla="*/ 242 h 275"/>
                  <a:gd name="T34" fmla="*/ 266 w 516"/>
                  <a:gd name="T35" fmla="*/ 242 h 275"/>
                  <a:gd name="T36" fmla="*/ 264 w 516"/>
                  <a:gd name="T37" fmla="*/ 242 h 275"/>
                  <a:gd name="T38" fmla="*/ 263 w 516"/>
                  <a:gd name="T39" fmla="*/ 243 h 275"/>
                  <a:gd name="T40" fmla="*/ 256 w 516"/>
                  <a:gd name="T41" fmla="*/ 246 h 275"/>
                  <a:gd name="T42" fmla="*/ 243 w 516"/>
                  <a:gd name="T43" fmla="*/ 250 h 275"/>
                  <a:gd name="T44" fmla="*/ 216 w 516"/>
                  <a:gd name="T45" fmla="*/ 256 h 275"/>
                  <a:gd name="T46" fmla="*/ 187 w 516"/>
                  <a:gd name="T47" fmla="*/ 258 h 275"/>
                  <a:gd name="T48" fmla="*/ 160 w 516"/>
                  <a:gd name="T49" fmla="*/ 259 h 275"/>
                  <a:gd name="T50" fmla="*/ 133 w 516"/>
                  <a:gd name="T51" fmla="*/ 256 h 275"/>
                  <a:gd name="T52" fmla="*/ 106 w 516"/>
                  <a:gd name="T53" fmla="*/ 252 h 275"/>
                  <a:gd name="T54" fmla="*/ 76 w 516"/>
                  <a:gd name="T55" fmla="*/ 242 h 275"/>
                  <a:gd name="T56" fmla="*/ 48 w 516"/>
                  <a:gd name="T57" fmla="*/ 232 h 275"/>
                  <a:gd name="T58" fmla="*/ 22 w 516"/>
                  <a:gd name="T59" fmla="*/ 218 h 275"/>
                  <a:gd name="T60" fmla="*/ 0 w 516"/>
                  <a:gd name="T61" fmla="*/ 203 h 275"/>
                  <a:gd name="T62" fmla="*/ 1 w 516"/>
                  <a:gd name="T63" fmla="*/ 225 h 275"/>
                  <a:gd name="T64" fmla="*/ 23 w 516"/>
                  <a:gd name="T65" fmla="*/ 238 h 275"/>
                  <a:gd name="T66" fmla="*/ 46 w 516"/>
                  <a:gd name="T67" fmla="*/ 250 h 275"/>
                  <a:gd name="T68" fmla="*/ 72 w 516"/>
                  <a:gd name="T69" fmla="*/ 260 h 275"/>
                  <a:gd name="T70" fmla="*/ 100 w 516"/>
                  <a:gd name="T71" fmla="*/ 268 h 275"/>
                  <a:gd name="T72" fmla="*/ 129 w 516"/>
                  <a:gd name="T73" fmla="*/ 272 h 275"/>
                  <a:gd name="T74" fmla="*/ 159 w 516"/>
                  <a:gd name="T75" fmla="*/ 275 h 275"/>
                  <a:gd name="T76" fmla="*/ 188 w 516"/>
                  <a:gd name="T77" fmla="*/ 274 h 275"/>
                  <a:gd name="T78" fmla="*/ 217 w 516"/>
                  <a:gd name="T79" fmla="*/ 272 h 275"/>
                  <a:gd name="T80" fmla="*/ 246 w 516"/>
                  <a:gd name="T81" fmla="*/ 265 h 275"/>
                  <a:gd name="T82" fmla="*/ 275 w 516"/>
                  <a:gd name="T83" fmla="*/ 257 h 275"/>
                  <a:gd name="T84" fmla="*/ 305 w 516"/>
                  <a:gd name="T85" fmla="*/ 246 h 275"/>
                  <a:gd name="T86" fmla="*/ 335 w 516"/>
                  <a:gd name="T87" fmla="*/ 233 h 275"/>
                  <a:gd name="T88" fmla="*/ 348 w 516"/>
                  <a:gd name="T89" fmla="*/ 224 h 275"/>
                  <a:gd name="T90" fmla="*/ 355 w 516"/>
                  <a:gd name="T91" fmla="*/ 220 h 275"/>
                  <a:gd name="T92" fmla="*/ 358 w 516"/>
                  <a:gd name="T93" fmla="*/ 218 h 275"/>
                  <a:gd name="T94" fmla="*/ 363 w 516"/>
                  <a:gd name="T95" fmla="*/ 217 h 275"/>
                  <a:gd name="T96" fmla="*/ 389 w 516"/>
                  <a:gd name="T97" fmla="*/ 199 h 275"/>
                  <a:gd name="T98" fmla="*/ 400 w 516"/>
                  <a:gd name="T99" fmla="*/ 188 h 275"/>
                  <a:gd name="T100" fmla="*/ 412 w 516"/>
                  <a:gd name="T101" fmla="*/ 179 h 275"/>
                  <a:gd name="T102" fmla="*/ 435 w 516"/>
                  <a:gd name="T103" fmla="*/ 159 h 275"/>
                  <a:gd name="T104" fmla="*/ 454 w 516"/>
                  <a:gd name="T105" fmla="*/ 137 h 275"/>
                  <a:gd name="T106" fmla="*/ 457 w 516"/>
                  <a:gd name="T107" fmla="*/ 130 h 275"/>
                  <a:gd name="T108" fmla="*/ 462 w 516"/>
                  <a:gd name="T109" fmla="*/ 124 h 275"/>
                  <a:gd name="T110" fmla="*/ 471 w 516"/>
                  <a:gd name="T111" fmla="*/ 113 h 275"/>
                  <a:gd name="T112" fmla="*/ 477 w 516"/>
                  <a:gd name="T113" fmla="*/ 100 h 275"/>
                  <a:gd name="T114" fmla="*/ 481 w 516"/>
                  <a:gd name="T115" fmla="*/ 93 h 275"/>
                  <a:gd name="T116" fmla="*/ 485 w 516"/>
                  <a:gd name="T117" fmla="*/ 87 h 275"/>
                  <a:gd name="T118" fmla="*/ 492 w 516"/>
                  <a:gd name="T119" fmla="*/ 74 h 275"/>
                  <a:gd name="T120" fmla="*/ 495 w 516"/>
                  <a:gd name="T121" fmla="*/ 67 h 275"/>
                  <a:gd name="T122" fmla="*/ 500 w 516"/>
                  <a:gd name="T123" fmla="*/ 62 h 275"/>
                  <a:gd name="T124" fmla="*/ 516 w 516"/>
                  <a:gd name="T125" fmla="*/ 14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6"/>
                  <a:gd name="T190" fmla="*/ 0 h 275"/>
                  <a:gd name="T191" fmla="*/ 516 w 516"/>
                  <a:gd name="T192" fmla="*/ 275 h 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6" h="275">
                    <a:moveTo>
                      <a:pt x="516" y="14"/>
                    </a:moveTo>
                    <a:lnTo>
                      <a:pt x="502" y="0"/>
                    </a:lnTo>
                    <a:lnTo>
                      <a:pt x="493" y="29"/>
                    </a:lnTo>
                    <a:lnTo>
                      <a:pt x="483" y="58"/>
                    </a:lnTo>
                    <a:lnTo>
                      <a:pt x="470" y="83"/>
                    </a:lnTo>
                    <a:lnTo>
                      <a:pt x="462" y="94"/>
                    </a:lnTo>
                    <a:lnTo>
                      <a:pt x="455" y="106"/>
                    </a:lnTo>
                    <a:lnTo>
                      <a:pt x="438" y="129"/>
                    </a:lnTo>
                    <a:lnTo>
                      <a:pt x="420" y="150"/>
                    </a:lnTo>
                    <a:lnTo>
                      <a:pt x="409" y="159"/>
                    </a:lnTo>
                    <a:lnTo>
                      <a:pt x="403" y="164"/>
                    </a:lnTo>
                    <a:lnTo>
                      <a:pt x="399" y="169"/>
                    </a:lnTo>
                    <a:lnTo>
                      <a:pt x="378" y="187"/>
                    </a:lnTo>
                    <a:lnTo>
                      <a:pt x="353" y="204"/>
                    </a:lnTo>
                    <a:lnTo>
                      <a:pt x="327" y="220"/>
                    </a:lnTo>
                    <a:lnTo>
                      <a:pt x="298" y="232"/>
                    </a:lnTo>
                    <a:lnTo>
                      <a:pt x="271" y="242"/>
                    </a:lnTo>
                    <a:lnTo>
                      <a:pt x="266" y="242"/>
                    </a:lnTo>
                    <a:lnTo>
                      <a:pt x="264" y="242"/>
                    </a:lnTo>
                    <a:lnTo>
                      <a:pt x="263" y="243"/>
                    </a:lnTo>
                    <a:lnTo>
                      <a:pt x="256" y="246"/>
                    </a:lnTo>
                    <a:lnTo>
                      <a:pt x="243" y="250"/>
                    </a:lnTo>
                    <a:lnTo>
                      <a:pt x="216" y="256"/>
                    </a:lnTo>
                    <a:lnTo>
                      <a:pt x="187" y="258"/>
                    </a:lnTo>
                    <a:lnTo>
                      <a:pt x="160" y="259"/>
                    </a:lnTo>
                    <a:lnTo>
                      <a:pt x="133" y="256"/>
                    </a:lnTo>
                    <a:lnTo>
                      <a:pt x="106" y="252"/>
                    </a:lnTo>
                    <a:lnTo>
                      <a:pt x="76" y="242"/>
                    </a:lnTo>
                    <a:lnTo>
                      <a:pt x="48" y="232"/>
                    </a:lnTo>
                    <a:lnTo>
                      <a:pt x="22" y="218"/>
                    </a:lnTo>
                    <a:lnTo>
                      <a:pt x="0" y="203"/>
                    </a:lnTo>
                    <a:lnTo>
                      <a:pt x="1" y="225"/>
                    </a:lnTo>
                    <a:lnTo>
                      <a:pt x="23" y="238"/>
                    </a:lnTo>
                    <a:lnTo>
                      <a:pt x="46" y="250"/>
                    </a:lnTo>
                    <a:lnTo>
                      <a:pt x="72" y="260"/>
                    </a:lnTo>
                    <a:lnTo>
                      <a:pt x="100" y="268"/>
                    </a:lnTo>
                    <a:lnTo>
                      <a:pt x="129" y="272"/>
                    </a:lnTo>
                    <a:lnTo>
                      <a:pt x="159" y="275"/>
                    </a:lnTo>
                    <a:lnTo>
                      <a:pt x="188" y="274"/>
                    </a:lnTo>
                    <a:lnTo>
                      <a:pt x="217" y="272"/>
                    </a:lnTo>
                    <a:lnTo>
                      <a:pt x="246" y="265"/>
                    </a:lnTo>
                    <a:lnTo>
                      <a:pt x="275" y="257"/>
                    </a:lnTo>
                    <a:lnTo>
                      <a:pt x="305" y="246"/>
                    </a:lnTo>
                    <a:lnTo>
                      <a:pt x="335" y="233"/>
                    </a:lnTo>
                    <a:lnTo>
                      <a:pt x="348" y="224"/>
                    </a:lnTo>
                    <a:lnTo>
                      <a:pt x="355" y="220"/>
                    </a:lnTo>
                    <a:lnTo>
                      <a:pt x="358" y="218"/>
                    </a:lnTo>
                    <a:lnTo>
                      <a:pt x="363" y="217"/>
                    </a:lnTo>
                    <a:lnTo>
                      <a:pt x="389" y="199"/>
                    </a:lnTo>
                    <a:lnTo>
                      <a:pt x="400" y="188"/>
                    </a:lnTo>
                    <a:lnTo>
                      <a:pt x="412" y="179"/>
                    </a:lnTo>
                    <a:lnTo>
                      <a:pt x="435" y="159"/>
                    </a:lnTo>
                    <a:lnTo>
                      <a:pt x="454" y="137"/>
                    </a:lnTo>
                    <a:lnTo>
                      <a:pt x="457" y="130"/>
                    </a:lnTo>
                    <a:lnTo>
                      <a:pt x="462" y="124"/>
                    </a:lnTo>
                    <a:lnTo>
                      <a:pt x="471" y="113"/>
                    </a:lnTo>
                    <a:lnTo>
                      <a:pt x="477" y="100"/>
                    </a:lnTo>
                    <a:lnTo>
                      <a:pt x="481" y="93"/>
                    </a:lnTo>
                    <a:lnTo>
                      <a:pt x="485" y="87"/>
                    </a:lnTo>
                    <a:lnTo>
                      <a:pt x="492" y="74"/>
                    </a:lnTo>
                    <a:lnTo>
                      <a:pt x="495" y="67"/>
                    </a:lnTo>
                    <a:lnTo>
                      <a:pt x="500" y="62"/>
                    </a:lnTo>
                    <a:lnTo>
                      <a:pt x="516" y="14"/>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5" name="Freeform 197"/>
              <p:cNvSpPr>
                <a:spLocks/>
              </p:cNvSpPr>
              <p:nvPr/>
            </p:nvSpPr>
            <p:spPr bwMode="auto">
              <a:xfrm>
                <a:off x="2408" y="577"/>
                <a:ext cx="101" cy="55"/>
              </a:xfrm>
              <a:custGeom>
                <a:avLst/>
                <a:gdLst>
                  <a:gd name="T0" fmla="*/ 500 w 502"/>
                  <a:gd name="T1" fmla="*/ 12 h 275"/>
                  <a:gd name="T2" fmla="*/ 479 w 502"/>
                  <a:gd name="T3" fmla="*/ 35 h 275"/>
                  <a:gd name="T4" fmla="*/ 466 w 502"/>
                  <a:gd name="T5" fmla="*/ 71 h 275"/>
                  <a:gd name="T6" fmla="*/ 456 w 502"/>
                  <a:gd name="T7" fmla="*/ 90 h 275"/>
                  <a:gd name="T8" fmla="*/ 438 w 502"/>
                  <a:gd name="T9" fmla="*/ 117 h 275"/>
                  <a:gd name="T10" fmla="*/ 420 w 502"/>
                  <a:gd name="T11" fmla="*/ 144 h 275"/>
                  <a:gd name="T12" fmla="*/ 389 w 502"/>
                  <a:gd name="T13" fmla="*/ 174 h 275"/>
                  <a:gd name="T14" fmla="*/ 354 w 502"/>
                  <a:gd name="T15" fmla="*/ 202 h 275"/>
                  <a:gd name="T16" fmla="*/ 348 w 502"/>
                  <a:gd name="T17" fmla="*/ 208 h 275"/>
                  <a:gd name="T18" fmla="*/ 332 w 502"/>
                  <a:gd name="T19" fmla="*/ 226 h 275"/>
                  <a:gd name="T20" fmla="*/ 303 w 502"/>
                  <a:gd name="T21" fmla="*/ 245 h 275"/>
                  <a:gd name="T22" fmla="*/ 272 w 502"/>
                  <a:gd name="T23" fmla="*/ 250 h 275"/>
                  <a:gd name="T24" fmla="*/ 243 w 502"/>
                  <a:gd name="T25" fmla="*/ 250 h 275"/>
                  <a:gd name="T26" fmla="*/ 178 w 502"/>
                  <a:gd name="T27" fmla="*/ 257 h 275"/>
                  <a:gd name="T28" fmla="*/ 114 w 502"/>
                  <a:gd name="T29" fmla="*/ 252 h 275"/>
                  <a:gd name="T30" fmla="*/ 80 w 502"/>
                  <a:gd name="T31" fmla="*/ 241 h 275"/>
                  <a:gd name="T32" fmla="*/ 51 w 502"/>
                  <a:gd name="T33" fmla="*/ 229 h 275"/>
                  <a:gd name="T34" fmla="*/ 24 w 502"/>
                  <a:gd name="T35" fmla="*/ 213 h 275"/>
                  <a:gd name="T36" fmla="*/ 1 w 502"/>
                  <a:gd name="T37" fmla="*/ 194 h 275"/>
                  <a:gd name="T38" fmla="*/ 22 w 502"/>
                  <a:gd name="T39" fmla="*/ 234 h 275"/>
                  <a:gd name="T40" fmla="*/ 76 w 502"/>
                  <a:gd name="T41" fmla="*/ 258 h 275"/>
                  <a:gd name="T42" fmla="*/ 133 w 502"/>
                  <a:gd name="T43" fmla="*/ 272 h 275"/>
                  <a:gd name="T44" fmla="*/ 187 w 502"/>
                  <a:gd name="T45" fmla="*/ 274 h 275"/>
                  <a:gd name="T46" fmla="*/ 243 w 502"/>
                  <a:gd name="T47" fmla="*/ 266 h 275"/>
                  <a:gd name="T48" fmla="*/ 263 w 502"/>
                  <a:gd name="T49" fmla="*/ 259 h 275"/>
                  <a:gd name="T50" fmla="*/ 266 w 502"/>
                  <a:gd name="T51" fmla="*/ 258 h 275"/>
                  <a:gd name="T52" fmla="*/ 298 w 502"/>
                  <a:gd name="T53" fmla="*/ 248 h 275"/>
                  <a:gd name="T54" fmla="*/ 353 w 502"/>
                  <a:gd name="T55" fmla="*/ 220 h 275"/>
                  <a:gd name="T56" fmla="*/ 399 w 502"/>
                  <a:gd name="T57" fmla="*/ 185 h 275"/>
                  <a:gd name="T58" fmla="*/ 409 w 502"/>
                  <a:gd name="T59" fmla="*/ 175 h 275"/>
                  <a:gd name="T60" fmla="*/ 438 w 502"/>
                  <a:gd name="T61" fmla="*/ 145 h 275"/>
                  <a:gd name="T62" fmla="*/ 462 w 502"/>
                  <a:gd name="T63" fmla="*/ 110 h 275"/>
                  <a:gd name="T64" fmla="*/ 483 w 502"/>
                  <a:gd name="T65" fmla="*/ 74 h 275"/>
                  <a:gd name="T66" fmla="*/ 502 w 502"/>
                  <a:gd name="T67" fmla="*/ 16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2"/>
                  <a:gd name="T103" fmla="*/ 0 h 275"/>
                  <a:gd name="T104" fmla="*/ 502 w 50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2" h="275">
                    <a:moveTo>
                      <a:pt x="502" y="16"/>
                    </a:moveTo>
                    <a:lnTo>
                      <a:pt x="500" y="12"/>
                    </a:lnTo>
                    <a:lnTo>
                      <a:pt x="485" y="0"/>
                    </a:lnTo>
                    <a:lnTo>
                      <a:pt x="479" y="35"/>
                    </a:lnTo>
                    <a:lnTo>
                      <a:pt x="473" y="53"/>
                    </a:lnTo>
                    <a:lnTo>
                      <a:pt x="466" y="71"/>
                    </a:lnTo>
                    <a:lnTo>
                      <a:pt x="461" y="80"/>
                    </a:lnTo>
                    <a:lnTo>
                      <a:pt x="456" y="90"/>
                    </a:lnTo>
                    <a:lnTo>
                      <a:pt x="445" y="109"/>
                    </a:lnTo>
                    <a:lnTo>
                      <a:pt x="438" y="117"/>
                    </a:lnTo>
                    <a:lnTo>
                      <a:pt x="433" y="126"/>
                    </a:lnTo>
                    <a:lnTo>
                      <a:pt x="420" y="144"/>
                    </a:lnTo>
                    <a:lnTo>
                      <a:pt x="404" y="158"/>
                    </a:lnTo>
                    <a:lnTo>
                      <a:pt x="389" y="174"/>
                    </a:lnTo>
                    <a:lnTo>
                      <a:pt x="372" y="188"/>
                    </a:lnTo>
                    <a:lnTo>
                      <a:pt x="354" y="202"/>
                    </a:lnTo>
                    <a:lnTo>
                      <a:pt x="351" y="204"/>
                    </a:lnTo>
                    <a:lnTo>
                      <a:pt x="348" y="208"/>
                    </a:lnTo>
                    <a:lnTo>
                      <a:pt x="344" y="215"/>
                    </a:lnTo>
                    <a:lnTo>
                      <a:pt x="332" y="226"/>
                    </a:lnTo>
                    <a:lnTo>
                      <a:pt x="318" y="236"/>
                    </a:lnTo>
                    <a:lnTo>
                      <a:pt x="303" y="245"/>
                    </a:lnTo>
                    <a:lnTo>
                      <a:pt x="288" y="248"/>
                    </a:lnTo>
                    <a:lnTo>
                      <a:pt x="272" y="250"/>
                    </a:lnTo>
                    <a:lnTo>
                      <a:pt x="256" y="252"/>
                    </a:lnTo>
                    <a:lnTo>
                      <a:pt x="243" y="250"/>
                    </a:lnTo>
                    <a:lnTo>
                      <a:pt x="209" y="255"/>
                    </a:lnTo>
                    <a:lnTo>
                      <a:pt x="178" y="257"/>
                    </a:lnTo>
                    <a:lnTo>
                      <a:pt x="145" y="256"/>
                    </a:lnTo>
                    <a:lnTo>
                      <a:pt x="114" y="252"/>
                    </a:lnTo>
                    <a:lnTo>
                      <a:pt x="96" y="246"/>
                    </a:lnTo>
                    <a:lnTo>
                      <a:pt x="80" y="241"/>
                    </a:lnTo>
                    <a:lnTo>
                      <a:pt x="64" y="235"/>
                    </a:lnTo>
                    <a:lnTo>
                      <a:pt x="51" y="229"/>
                    </a:lnTo>
                    <a:lnTo>
                      <a:pt x="36" y="221"/>
                    </a:lnTo>
                    <a:lnTo>
                      <a:pt x="24" y="213"/>
                    </a:lnTo>
                    <a:lnTo>
                      <a:pt x="12" y="203"/>
                    </a:lnTo>
                    <a:lnTo>
                      <a:pt x="1" y="194"/>
                    </a:lnTo>
                    <a:lnTo>
                      <a:pt x="0" y="219"/>
                    </a:lnTo>
                    <a:lnTo>
                      <a:pt x="22" y="234"/>
                    </a:lnTo>
                    <a:lnTo>
                      <a:pt x="48" y="248"/>
                    </a:lnTo>
                    <a:lnTo>
                      <a:pt x="76" y="258"/>
                    </a:lnTo>
                    <a:lnTo>
                      <a:pt x="106" y="268"/>
                    </a:lnTo>
                    <a:lnTo>
                      <a:pt x="133" y="272"/>
                    </a:lnTo>
                    <a:lnTo>
                      <a:pt x="160" y="275"/>
                    </a:lnTo>
                    <a:lnTo>
                      <a:pt x="187" y="274"/>
                    </a:lnTo>
                    <a:lnTo>
                      <a:pt x="216" y="272"/>
                    </a:lnTo>
                    <a:lnTo>
                      <a:pt x="243" y="266"/>
                    </a:lnTo>
                    <a:lnTo>
                      <a:pt x="256" y="262"/>
                    </a:lnTo>
                    <a:lnTo>
                      <a:pt x="263" y="259"/>
                    </a:lnTo>
                    <a:lnTo>
                      <a:pt x="264" y="258"/>
                    </a:lnTo>
                    <a:lnTo>
                      <a:pt x="266" y="258"/>
                    </a:lnTo>
                    <a:lnTo>
                      <a:pt x="271" y="258"/>
                    </a:lnTo>
                    <a:lnTo>
                      <a:pt x="298" y="248"/>
                    </a:lnTo>
                    <a:lnTo>
                      <a:pt x="327" y="236"/>
                    </a:lnTo>
                    <a:lnTo>
                      <a:pt x="353" y="220"/>
                    </a:lnTo>
                    <a:lnTo>
                      <a:pt x="378" y="203"/>
                    </a:lnTo>
                    <a:lnTo>
                      <a:pt x="399" y="185"/>
                    </a:lnTo>
                    <a:lnTo>
                      <a:pt x="403" y="180"/>
                    </a:lnTo>
                    <a:lnTo>
                      <a:pt x="409" y="175"/>
                    </a:lnTo>
                    <a:lnTo>
                      <a:pt x="420" y="166"/>
                    </a:lnTo>
                    <a:lnTo>
                      <a:pt x="438" y="145"/>
                    </a:lnTo>
                    <a:lnTo>
                      <a:pt x="455" y="122"/>
                    </a:lnTo>
                    <a:lnTo>
                      <a:pt x="462" y="110"/>
                    </a:lnTo>
                    <a:lnTo>
                      <a:pt x="470" y="99"/>
                    </a:lnTo>
                    <a:lnTo>
                      <a:pt x="483" y="74"/>
                    </a:lnTo>
                    <a:lnTo>
                      <a:pt x="493" y="45"/>
                    </a:lnTo>
                    <a:lnTo>
                      <a:pt x="502" y="16"/>
                    </a:lnTo>
                    <a:close/>
                  </a:path>
                </a:pathLst>
              </a:custGeom>
              <a:solidFill>
                <a:srgbClr val="3C3C3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6" name="Freeform 198"/>
              <p:cNvSpPr>
                <a:spLocks/>
              </p:cNvSpPr>
              <p:nvPr/>
            </p:nvSpPr>
            <p:spPr bwMode="auto">
              <a:xfrm>
                <a:off x="2479" y="575"/>
                <a:ext cx="26" cy="43"/>
              </a:xfrm>
              <a:custGeom>
                <a:avLst/>
                <a:gdLst>
                  <a:gd name="T0" fmla="*/ 131 w 131"/>
                  <a:gd name="T1" fmla="*/ 13 h 215"/>
                  <a:gd name="T2" fmla="*/ 116 w 131"/>
                  <a:gd name="T3" fmla="*/ 0 h 215"/>
                  <a:gd name="T4" fmla="*/ 112 w 131"/>
                  <a:gd name="T5" fmla="*/ 19 h 215"/>
                  <a:gd name="T6" fmla="*/ 109 w 131"/>
                  <a:gd name="T7" fmla="*/ 39 h 215"/>
                  <a:gd name="T8" fmla="*/ 103 w 131"/>
                  <a:gd name="T9" fmla="*/ 59 h 215"/>
                  <a:gd name="T10" fmla="*/ 95 w 131"/>
                  <a:gd name="T11" fmla="*/ 79 h 215"/>
                  <a:gd name="T12" fmla="*/ 91 w 131"/>
                  <a:gd name="T13" fmla="*/ 86 h 215"/>
                  <a:gd name="T14" fmla="*/ 89 w 131"/>
                  <a:gd name="T15" fmla="*/ 89 h 215"/>
                  <a:gd name="T16" fmla="*/ 88 w 131"/>
                  <a:gd name="T17" fmla="*/ 94 h 215"/>
                  <a:gd name="T18" fmla="*/ 80 w 131"/>
                  <a:gd name="T19" fmla="*/ 110 h 215"/>
                  <a:gd name="T20" fmla="*/ 70 w 131"/>
                  <a:gd name="T21" fmla="*/ 123 h 215"/>
                  <a:gd name="T22" fmla="*/ 61 w 131"/>
                  <a:gd name="T23" fmla="*/ 138 h 215"/>
                  <a:gd name="T24" fmla="*/ 49 w 131"/>
                  <a:gd name="T25" fmla="*/ 150 h 215"/>
                  <a:gd name="T26" fmla="*/ 38 w 131"/>
                  <a:gd name="T27" fmla="*/ 164 h 215"/>
                  <a:gd name="T28" fmla="*/ 25 w 131"/>
                  <a:gd name="T29" fmla="*/ 175 h 215"/>
                  <a:gd name="T30" fmla="*/ 18 w 131"/>
                  <a:gd name="T31" fmla="*/ 180 h 215"/>
                  <a:gd name="T32" fmla="*/ 12 w 131"/>
                  <a:gd name="T33" fmla="*/ 187 h 215"/>
                  <a:gd name="T34" fmla="*/ 7 w 131"/>
                  <a:gd name="T35" fmla="*/ 201 h 215"/>
                  <a:gd name="T36" fmla="*/ 0 w 131"/>
                  <a:gd name="T37" fmla="*/ 215 h 215"/>
                  <a:gd name="T38" fmla="*/ 18 w 131"/>
                  <a:gd name="T39" fmla="*/ 201 h 215"/>
                  <a:gd name="T40" fmla="*/ 35 w 131"/>
                  <a:gd name="T41" fmla="*/ 187 h 215"/>
                  <a:gd name="T42" fmla="*/ 50 w 131"/>
                  <a:gd name="T43" fmla="*/ 171 h 215"/>
                  <a:gd name="T44" fmla="*/ 66 w 131"/>
                  <a:gd name="T45" fmla="*/ 157 h 215"/>
                  <a:gd name="T46" fmla="*/ 79 w 131"/>
                  <a:gd name="T47" fmla="*/ 139 h 215"/>
                  <a:gd name="T48" fmla="*/ 84 w 131"/>
                  <a:gd name="T49" fmla="*/ 130 h 215"/>
                  <a:gd name="T50" fmla="*/ 91 w 131"/>
                  <a:gd name="T51" fmla="*/ 122 h 215"/>
                  <a:gd name="T52" fmla="*/ 102 w 131"/>
                  <a:gd name="T53" fmla="*/ 103 h 215"/>
                  <a:gd name="T54" fmla="*/ 107 w 131"/>
                  <a:gd name="T55" fmla="*/ 93 h 215"/>
                  <a:gd name="T56" fmla="*/ 112 w 131"/>
                  <a:gd name="T57" fmla="*/ 84 h 215"/>
                  <a:gd name="T58" fmla="*/ 119 w 131"/>
                  <a:gd name="T59" fmla="*/ 66 h 215"/>
                  <a:gd name="T60" fmla="*/ 125 w 131"/>
                  <a:gd name="T61" fmla="*/ 48 h 215"/>
                  <a:gd name="T62" fmla="*/ 131 w 131"/>
                  <a:gd name="T63" fmla="*/ 13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215"/>
                  <a:gd name="T98" fmla="*/ 131 w 131"/>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215">
                    <a:moveTo>
                      <a:pt x="131" y="13"/>
                    </a:moveTo>
                    <a:lnTo>
                      <a:pt x="116" y="0"/>
                    </a:lnTo>
                    <a:lnTo>
                      <a:pt x="112" y="19"/>
                    </a:lnTo>
                    <a:lnTo>
                      <a:pt x="109" y="39"/>
                    </a:lnTo>
                    <a:lnTo>
                      <a:pt x="103" y="59"/>
                    </a:lnTo>
                    <a:lnTo>
                      <a:pt x="95" y="79"/>
                    </a:lnTo>
                    <a:lnTo>
                      <a:pt x="91" y="86"/>
                    </a:lnTo>
                    <a:lnTo>
                      <a:pt x="89" y="89"/>
                    </a:lnTo>
                    <a:lnTo>
                      <a:pt x="88" y="94"/>
                    </a:lnTo>
                    <a:lnTo>
                      <a:pt x="80" y="110"/>
                    </a:lnTo>
                    <a:lnTo>
                      <a:pt x="70" y="123"/>
                    </a:lnTo>
                    <a:lnTo>
                      <a:pt x="61" y="138"/>
                    </a:lnTo>
                    <a:lnTo>
                      <a:pt x="49" y="150"/>
                    </a:lnTo>
                    <a:lnTo>
                      <a:pt x="38" y="164"/>
                    </a:lnTo>
                    <a:lnTo>
                      <a:pt x="25" y="175"/>
                    </a:lnTo>
                    <a:lnTo>
                      <a:pt x="18" y="180"/>
                    </a:lnTo>
                    <a:lnTo>
                      <a:pt x="12" y="187"/>
                    </a:lnTo>
                    <a:lnTo>
                      <a:pt x="7" y="201"/>
                    </a:lnTo>
                    <a:lnTo>
                      <a:pt x="0" y="215"/>
                    </a:lnTo>
                    <a:lnTo>
                      <a:pt x="18" y="201"/>
                    </a:lnTo>
                    <a:lnTo>
                      <a:pt x="35" y="187"/>
                    </a:lnTo>
                    <a:lnTo>
                      <a:pt x="50" y="171"/>
                    </a:lnTo>
                    <a:lnTo>
                      <a:pt x="66" y="157"/>
                    </a:lnTo>
                    <a:lnTo>
                      <a:pt x="79" y="139"/>
                    </a:lnTo>
                    <a:lnTo>
                      <a:pt x="84" y="130"/>
                    </a:lnTo>
                    <a:lnTo>
                      <a:pt x="91" y="122"/>
                    </a:lnTo>
                    <a:lnTo>
                      <a:pt x="102" y="103"/>
                    </a:lnTo>
                    <a:lnTo>
                      <a:pt x="107" y="93"/>
                    </a:lnTo>
                    <a:lnTo>
                      <a:pt x="112" y="84"/>
                    </a:lnTo>
                    <a:lnTo>
                      <a:pt x="119" y="66"/>
                    </a:lnTo>
                    <a:lnTo>
                      <a:pt x="125" y="48"/>
                    </a:lnTo>
                    <a:lnTo>
                      <a:pt x="131" y="13"/>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7" name="Freeform 199"/>
              <p:cNvSpPr>
                <a:spLocks/>
              </p:cNvSpPr>
              <p:nvPr/>
            </p:nvSpPr>
            <p:spPr bwMode="auto">
              <a:xfrm>
                <a:off x="2482" y="572"/>
                <a:ext cx="20" cy="40"/>
              </a:xfrm>
              <a:custGeom>
                <a:avLst/>
                <a:gdLst>
                  <a:gd name="T0" fmla="*/ 104 w 104"/>
                  <a:gd name="T1" fmla="*/ 13 h 200"/>
                  <a:gd name="T2" fmla="*/ 93 w 104"/>
                  <a:gd name="T3" fmla="*/ 5 h 200"/>
                  <a:gd name="T4" fmla="*/ 86 w 104"/>
                  <a:gd name="T5" fmla="*/ 0 h 200"/>
                  <a:gd name="T6" fmla="*/ 84 w 104"/>
                  <a:gd name="T7" fmla="*/ 21 h 200"/>
                  <a:gd name="T8" fmla="*/ 81 w 104"/>
                  <a:gd name="T9" fmla="*/ 43 h 200"/>
                  <a:gd name="T10" fmla="*/ 74 w 104"/>
                  <a:gd name="T11" fmla="*/ 65 h 200"/>
                  <a:gd name="T12" fmla="*/ 67 w 104"/>
                  <a:gd name="T13" fmla="*/ 89 h 200"/>
                  <a:gd name="T14" fmla="*/ 54 w 104"/>
                  <a:gd name="T15" fmla="*/ 111 h 200"/>
                  <a:gd name="T16" fmla="*/ 41 w 104"/>
                  <a:gd name="T17" fmla="*/ 134 h 200"/>
                  <a:gd name="T18" fmla="*/ 24 w 104"/>
                  <a:gd name="T19" fmla="*/ 154 h 200"/>
                  <a:gd name="T20" fmla="*/ 15 w 104"/>
                  <a:gd name="T21" fmla="*/ 163 h 200"/>
                  <a:gd name="T22" fmla="*/ 10 w 104"/>
                  <a:gd name="T23" fmla="*/ 168 h 200"/>
                  <a:gd name="T24" fmla="*/ 8 w 104"/>
                  <a:gd name="T25" fmla="*/ 170 h 200"/>
                  <a:gd name="T26" fmla="*/ 7 w 104"/>
                  <a:gd name="T27" fmla="*/ 170 h 200"/>
                  <a:gd name="T28" fmla="*/ 7 w 104"/>
                  <a:gd name="T29" fmla="*/ 171 h 200"/>
                  <a:gd name="T30" fmla="*/ 7 w 104"/>
                  <a:gd name="T31" fmla="*/ 173 h 200"/>
                  <a:gd name="T32" fmla="*/ 6 w 104"/>
                  <a:gd name="T33" fmla="*/ 183 h 200"/>
                  <a:gd name="T34" fmla="*/ 4 w 104"/>
                  <a:gd name="T35" fmla="*/ 187 h 200"/>
                  <a:gd name="T36" fmla="*/ 3 w 104"/>
                  <a:gd name="T37" fmla="*/ 191 h 200"/>
                  <a:gd name="T38" fmla="*/ 0 w 104"/>
                  <a:gd name="T39" fmla="*/ 200 h 200"/>
                  <a:gd name="T40" fmla="*/ 6 w 104"/>
                  <a:gd name="T41" fmla="*/ 193 h 200"/>
                  <a:gd name="T42" fmla="*/ 13 w 104"/>
                  <a:gd name="T43" fmla="*/ 188 h 200"/>
                  <a:gd name="T44" fmla="*/ 26 w 104"/>
                  <a:gd name="T45" fmla="*/ 177 h 200"/>
                  <a:gd name="T46" fmla="*/ 37 w 104"/>
                  <a:gd name="T47" fmla="*/ 163 h 200"/>
                  <a:gd name="T48" fmla="*/ 49 w 104"/>
                  <a:gd name="T49" fmla="*/ 151 h 200"/>
                  <a:gd name="T50" fmla="*/ 58 w 104"/>
                  <a:gd name="T51" fmla="*/ 136 h 200"/>
                  <a:gd name="T52" fmla="*/ 68 w 104"/>
                  <a:gd name="T53" fmla="*/ 123 h 200"/>
                  <a:gd name="T54" fmla="*/ 76 w 104"/>
                  <a:gd name="T55" fmla="*/ 107 h 200"/>
                  <a:gd name="T56" fmla="*/ 77 w 104"/>
                  <a:gd name="T57" fmla="*/ 102 h 200"/>
                  <a:gd name="T58" fmla="*/ 79 w 104"/>
                  <a:gd name="T59" fmla="*/ 99 h 200"/>
                  <a:gd name="T60" fmla="*/ 83 w 104"/>
                  <a:gd name="T61" fmla="*/ 92 h 200"/>
                  <a:gd name="T62" fmla="*/ 91 w 104"/>
                  <a:gd name="T63" fmla="*/ 72 h 200"/>
                  <a:gd name="T64" fmla="*/ 97 w 104"/>
                  <a:gd name="T65" fmla="*/ 52 h 200"/>
                  <a:gd name="T66" fmla="*/ 100 w 104"/>
                  <a:gd name="T67" fmla="*/ 32 h 200"/>
                  <a:gd name="T68" fmla="*/ 104 w 104"/>
                  <a:gd name="T69" fmla="*/ 13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
                  <a:gd name="T106" fmla="*/ 0 h 200"/>
                  <a:gd name="T107" fmla="*/ 104 w 104"/>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 h="200">
                    <a:moveTo>
                      <a:pt x="104" y="13"/>
                    </a:moveTo>
                    <a:lnTo>
                      <a:pt x="93" y="5"/>
                    </a:lnTo>
                    <a:lnTo>
                      <a:pt x="86" y="0"/>
                    </a:lnTo>
                    <a:lnTo>
                      <a:pt x="84" y="21"/>
                    </a:lnTo>
                    <a:lnTo>
                      <a:pt x="81" y="43"/>
                    </a:lnTo>
                    <a:lnTo>
                      <a:pt x="74" y="65"/>
                    </a:lnTo>
                    <a:lnTo>
                      <a:pt x="67" y="89"/>
                    </a:lnTo>
                    <a:lnTo>
                      <a:pt x="54" y="111"/>
                    </a:lnTo>
                    <a:lnTo>
                      <a:pt x="41" y="134"/>
                    </a:lnTo>
                    <a:lnTo>
                      <a:pt x="24" y="154"/>
                    </a:lnTo>
                    <a:lnTo>
                      <a:pt x="15" y="163"/>
                    </a:lnTo>
                    <a:lnTo>
                      <a:pt x="10" y="168"/>
                    </a:lnTo>
                    <a:lnTo>
                      <a:pt x="8" y="170"/>
                    </a:lnTo>
                    <a:lnTo>
                      <a:pt x="7" y="170"/>
                    </a:lnTo>
                    <a:lnTo>
                      <a:pt x="7" y="171"/>
                    </a:lnTo>
                    <a:lnTo>
                      <a:pt x="7" y="173"/>
                    </a:lnTo>
                    <a:lnTo>
                      <a:pt x="6" y="183"/>
                    </a:lnTo>
                    <a:lnTo>
                      <a:pt x="4" y="187"/>
                    </a:lnTo>
                    <a:lnTo>
                      <a:pt x="3" y="191"/>
                    </a:lnTo>
                    <a:lnTo>
                      <a:pt x="0" y="200"/>
                    </a:lnTo>
                    <a:lnTo>
                      <a:pt x="6" y="193"/>
                    </a:lnTo>
                    <a:lnTo>
                      <a:pt x="13" y="188"/>
                    </a:lnTo>
                    <a:lnTo>
                      <a:pt x="26" y="177"/>
                    </a:lnTo>
                    <a:lnTo>
                      <a:pt x="37" y="163"/>
                    </a:lnTo>
                    <a:lnTo>
                      <a:pt x="49" y="151"/>
                    </a:lnTo>
                    <a:lnTo>
                      <a:pt x="58" y="136"/>
                    </a:lnTo>
                    <a:lnTo>
                      <a:pt x="68" y="123"/>
                    </a:lnTo>
                    <a:lnTo>
                      <a:pt x="76" y="107"/>
                    </a:lnTo>
                    <a:lnTo>
                      <a:pt x="77" y="102"/>
                    </a:lnTo>
                    <a:lnTo>
                      <a:pt x="79" y="99"/>
                    </a:lnTo>
                    <a:lnTo>
                      <a:pt x="83" y="92"/>
                    </a:lnTo>
                    <a:lnTo>
                      <a:pt x="91" y="72"/>
                    </a:lnTo>
                    <a:lnTo>
                      <a:pt x="97" y="52"/>
                    </a:lnTo>
                    <a:lnTo>
                      <a:pt x="100" y="32"/>
                    </a:lnTo>
                    <a:lnTo>
                      <a:pt x="104" y="13"/>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8" name="Freeform 200"/>
              <p:cNvSpPr>
                <a:spLocks/>
              </p:cNvSpPr>
              <p:nvPr/>
            </p:nvSpPr>
            <p:spPr bwMode="auto">
              <a:xfrm>
                <a:off x="2469" y="563"/>
                <a:ext cx="30" cy="44"/>
              </a:xfrm>
              <a:custGeom>
                <a:avLst/>
                <a:gdLst>
                  <a:gd name="T0" fmla="*/ 0 w 151"/>
                  <a:gd name="T1" fmla="*/ 0 h 219"/>
                  <a:gd name="T2" fmla="*/ 11 w 151"/>
                  <a:gd name="T3" fmla="*/ 17 h 219"/>
                  <a:gd name="T4" fmla="*/ 25 w 151"/>
                  <a:gd name="T5" fmla="*/ 38 h 219"/>
                  <a:gd name="T6" fmla="*/ 38 w 151"/>
                  <a:gd name="T7" fmla="*/ 62 h 219"/>
                  <a:gd name="T8" fmla="*/ 52 w 151"/>
                  <a:gd name="T9" fmla="*/ 91 h 219"/>
                  <a:gd name="T10" fmla="*/ 63 w 151"/>
                  <a:gd name="T11" fmla="*/ 123 h 219"/>
                  <a:gd name="T12" fmla="*/ 68 w 151"/>
                  <a:gd name="T13" fmla="*/ 138 h 219"/>
                  <a:gd name="T14" fmla="*/ 68 w 151"/>
                  <a:gd name="T15" fmla="*/ 142 h 219"/>
                  <a:gd name="T16" fmla="*/ 69 w 151"/>
                  <a:gd name="T17" fmla="*/ 146 h 219"/>
                  <a:gd name="T18" fmla="*/ 71 w 151"/>
                  <a:gd name="T19" fmla="*/ 155 h 219"/>
                  <a:gd name="T20" fmla="*/ 73 w 151"/>
                  <a:gd name="T21" fmla="*/ 187 h 219"/>
                  <a:gd name="T22" fmla="*/ 73 w 151"/>
                  <a:gd name="T23" fmla="*/ 202 h 219"/>
                  <a:gd name="T24" fmla="*/ 72 w 151"/>
                  <a:gd name="T25" fmla="*/ 202 h 219"/>
                  <a:gd name="T26" fmla="*/ 72 w 151"/>
                  <a:gd name="T27" fmla="*/ 203 h 219"/>
                  <a:gd name="T28" fmla="*/ 72 w 151"/>
                  <a:gd name="T29" fmla="*/ 206 h 219"/>
                  <a:gd name="T30" fmla="*/ 72 w 151"/>
                  <a:gd name="T31" fmla="*/ 210 h 219"/>
                  <a:gd name="T32" fmla="*/ 72 w 151"/>
                  <a:gd name="T33" fmla="*/ 219 h 219"/>
                  <a:gd name="T34" fmla="*/ 72 w 151"/>
                  <a:gd name="T35" fmla="*/ 217 h 219"/>
                  <a:gd name="T36" fmla="*/ 72 w 151"/>
                  <a:gd name="T37" fmla="*/ 216 h 219"/>
                  <a:gd name="T38" fmla="*/ 73 w 151"/>
                  <a:gd name="T39" fmla="*/ 216 h 219"/>
                  <a:gd name="T40" fmla="*/ 75 w 151"/>
                  <a:gd name="T41" fmla="*/ 214 h 219"/>
                  <a:gd name="T42" fmla="*/ 80 w 151"/>
                  <a:gd name="T43" fmla="*/ 209 h 219"/>
                  <a:gd name="T44" fmla="*/ 89 w 151"/>
                  <a:gd name="T45" fmla="*/ 200 h 219"/>
                  <a:gd name="T46" fmla="*/ 106 w 151"/>
                  <a:gd name="T47" fmla="*/ 180 h 219"/>
                  <a:gd name="T48" fmla="*/ 119 w 151"/>
                  <a:gd name="T49" fmla="*/ 157 h 219"/>
                  <a:gd name="T50" fmla="*/ 132 w 151"/>
                  <a:gd name="T51" fmla="*/ 135 h 219"/>
                  <a:gd name="T52" fmla="*/ 139 w 151"/>
                  <a:gd name="T53" fmla="*/ 111 h 219"/>
                  <a:gd name="T54" fmla="*/ 146 w 151"/>
                  <a:gd name="T55" fmla="*/ 89 h 219"/>
                  <a:gd name="T56" fmla="*/ 149 w 151"/>
                  <a:gd name="T57" fmla="*/ 67 h 219"/>
                  <a:gd name="T58" fmla="*/ 151 w 151"/>
                  <a:gd name="T59" fmla="*/ 46 h 219"/>
                  <a:gd name="T60" fmla="*/ 133 w 151"/>
                  <a:gd name="T61" fmla="*/ 35 h 219"/>
                  <a:gd name="T62" fmla="*/ 116 w 151"/>
                  <a:gd name="T63" fmla="*/ 26 h 219"/>
                  <a:gd name="T64" fmla="*/ 97 w 151"/>
                  <a:gd name="T65" fmla="*/ 17 h 219"/>
                  <a:gd name="T66" fmla="*/ 79 w 151"/>
                  <a:gd name="T67" fmla="*/ 12 h 219"/>
                  <a:gd name="T68" fmla="*/ 59 w 151"/>
                  <a:gd name="T69" fmla="*/ 6 h 219"/>
                  <a:gd name="T70" fmla="*/ 39 w 151"/>
                  <a:gd name="T71" fmla="*/ 3 h 219"/>
                  <a:gd name="T72" fmla="*/ 19 w 151"/>
                  <a:gd name="T73" fmla="*/ 0 h 219"/>
                  <a:gd name="T74" fmla="*/ 0 w 151"/>
                  <a:gd name="T75" fmla="*/ 0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
                  <a:gd name="T115" fmla="*/ 0 h 219"/>
                  <a:gd name="T116" fmla="*/ 151 w 151"/>
                  <a:gd name="T117" fmla="*/ 219 h 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 h="219">
                    <a:moveTo>
                      <a:pt x="0" y="0"/>
                    </a:moveTo>
                    <a:lnTo>
                      <a:pt x="11" y="17"/>
                    </a:lnTo>
                    <a:lnTo>
                      <a:pt x="25" y="38"/>
                    </a:lnTo>
                    <a:lnTo>
                      <a:pt x="38" y="62"/>
                    </a:lnTo>
                    <a:lnTo>
                      <a:pt x="52" y="91"/>
                    </a:lnTo>
                    <a:lnTo>
                      <a:pt x="63" y="123"/>
                    </a:lnTo>
                    <a:lnTo>
                      <a:pt x="68" y="138"/>
                    </a:lnTo>
                    <a:lnTo>
                      <a:pt x="68" y="142"/>
                    </a:lnTo>
                    <a:lnTo>
                      <a:pt x="69" y="146"/>
                    </a:lnTo>
                    <a:lnTo>
                      <a:pt x="71" y="155"/>
                    </a:lnTo>
                    <a:lnTo>
                      <a:pt x="73" y="187"/>
                    </a:lnTo>
                    <a:lnTo>
                      <a:pt x="73" y="202"/>
                    </a:lnTo>
                    <a:lnTo>
                      <a:pt x="72" y="202"/>
                    </a:lnTo>
                    <a:lnTo>
                      <a:pt x="72" y="203"/>
                    </a:lnTo>
                    <a:lnTo>
                      <a:pt x="72" y="206"/>
                    </a:lnTo>
                    <a:lnTo>
                      <a:pt x="72" y="210"/>
                    </a:lnTo>
                    <a:lnTo>
                      <a:pt x="72" y="219"/>
                    </a:lnTo>
                    <a:lnTo>
                      <a:pt x="72" y="217"/>
                    </a:lnTo>
                    <a:lnTo>
                      <a:pt x="72" y="216"/>
                    </a:lnTo>
                    <a:lnTo>
                      <a:pt x="73" y="216"/>
                    </a:lnTo>
                    <a:lnTo>
                      <a:pt x="75" y="214"/>
                    </a:lnTo>
                    <a:lnTo>
                      <a:pt x="80" y="209"/>
                    </a:lnTo>
                    <a:lnTo>
                      <a:pt x="89" y="200"/>
                    </a:lnTo>
                    <a:lnTo>
                      <a:pt x="106" y="180"/>
                    </a:lnTo>
                    <a:lnTo>
                      <a:pt x="119" y="157"/>
                    </a:lnTo>
                    <a:lnTo>
                      <a:pt x="132" y="135"/>
                    </a:lnTo>
                    <a:lnTo>
                      <a:pt x="139" y="111"/>
                    </a:lnTo>
                    <a:lnTo>
                      <a:pt x="146" y="89"/>
                    </a:lnTo>
                    <a:lnTo>
                      <a:pt x="149" y="67"/>
                    </a:lnTo>
                    <a:lnTo>
                      <a:pt x="151" y="46"/>
                    </a:lnTo>
                    <a:lnTo>
                      <a:pt x="133" y="35"/>
                    </a:lnTo>
                    <a:lnTo>
                      <a:pt x="116" y="26"/>
                    </a:lnTo>
                    <a:lnTo>
                      <a:pt x="97" y="17"/>
                    </a:lnTo>
                    <a:lnTo>
                      <a:pt x="79" y="12"/>
                    </a:lnTo>
                    <a:lnTo>
                      <a:pt x="59" y="6"/>
                    </a:lnTo>
                    <a:lnTo>
                      <a:pt x="39" y="3"/>
                    </a:lnTo>
                    <a:lnTo>
                      <a:pt x="19" y="0"/>
                    </a:lnTo>
                    <a:lnTo>
                      <a:pt x="0" y="0"/>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39" name="Freeform 201"/>
              <p:cNvSpPr>
                <a:spLocks/>
              </p:cNvSpPr>
              <p:nvPr/>
            </p:nvSpPr>
            <p:spPr bwMode="auto">
              <a:xfrm>
                <a:off x="2410" y="590"/>
                <a:ext cx="109" cy="55"/>
              </a:xfrm>
              <a:custGeom>
                <a:avLst/>
                <a:gdLst>
                  <a:gd name="T0" fmla="*/ 524 w 545"/>
                  <a:gd name="T1" fmla="*/ 20 h 274"/>
                  <a:gd name="T2" fmla="*/ 518 w 545"/>
                  <a:gd name="T3" fmla="*/ 30 h 274"/>
                  <a:gd name="T4" fmla="*/ 509 w 545"/>
                  <a:gd name="T5" fmla="*/ 51 h 274"/>
                  <a:gd name="T6" fmla="*/ 495 w 545"/>
                  <a:gd name="T7" fmla="*/ 71 h 274"/>
                  <a:gd name="T8" fmla="*/ 492 w 545"/>
                  <a:gd name="T9" fmla="*/ 79 h 274"/>
                  <a:gd name="T10" fmla="*/ 486 w 545"/>
                  <a:gd name="T11" fmla="*/ 84 h 274"/>
                  <a:gd name="T12" fmla="*/ 473 w 545"/>
                  <a:gd name="T13" fmla="*/ 105 h 274"/>
                  <a:gd name="T14" fmla="*/ 451 w 545"/>
                  <a:gd name="T15" fmla="*/ 130 h 274"/>
                  <a:gd name="T16" fmla="*/ 412 w 545"/>
                  <a:gd name="T17" fmla="*/ 163 h 274"/>
                  <a:gd name="T18" fmla="*/ 385 w 545"/>
                  <a:gd name="T19" fmla="*/ 183 h 274"/>
                  <a:gd name="T20" fmla="*/ 371 w 545"/>
                  <a:gd name="T21" fmla="*/ 193 h 274"/>
                  <a:gd name="T22" fmla="*/ 347 w 545"/>
                  <a:gd name="T23" fmla="*/ 207 h 274"/>
                  <a:gd name="T24" fmla="*/ 307 w 545"/>
                  <a:gd name="T25" fmla="*/ 227 h 274"/>
                  <a:gd name="T26" fmla="*/ 239 w 545"/>
                  <a:gd name="T27" fmla="*/ 248 h 274"/>
                  <a:gd name="T28" fmla="*/ 174 w 545"/>
                  <a:gd name="T29" fmla="*/ 257 h 274"/>
                  <a:gd name="T30" fmla="*/ 109 w 545"/>
                  <a:gd name="T31" fmla="*/ 256 h 274"/>
                  <a:gd name="T32" fmla="*/ 36 w 545"/>
                  <a:gd name="T33" fmla="*/ 240 h 274"/>
                  <a:gd name="T34" fmla="*/ 0 w 545"/>
                  <a:gd name="T35" fmla="*/ 225 h 274"/>
                  <a:gd name="T36" fmla="*/ 36 w 545"/>
                  <a:gd name="T37" fmla="*/ 256 h 274"/>
                  <a:gd name="T38" fmla="*/ 105 w 545"/>
                  <a:gd name="T39" fmla="*/ 271 h 274"/>
                  <a:gd name="T40" fmla="*/ 121 w 545"/>
                  <a:gd name="T41" fmla="*/ 272 h 274"/>
                  <a:gd name="T42" fmla="*/ 173 w 545"/>
                  <a:gd name="T43" fmla="*/ 273 h 274"/>
                  <a:gd name="T44" fmla="*/ 243 w 545"/>
                  <a:gd name="T45" fmla="*/ 263 h 274"/>
                  <a:gd name="T46" fmla="*/ 277 w 545"/>
                  <a:gd name="T47" fmla="*/ 254 h 274"/>
                  <a:gd name="T48" fmla="*/ 347 w 545"/>
                  <a:gd name="T49" fmla="*/ 226 h 274"/>
                  <a:gd name="T50" fmla="*/ 380 w 545"/>
                  <a:gd name="T51" fmla="*/ 207 h 274"/>
                  <a:gd name="T52" fmla="*/ 410 w 545"/>
                  <a:gd name="T53" fmla="*/ 185 h 274"/>
                  <a:gd name="T54" fmla="*/ 444 w 545"/>
                  <a:gd name="T55" fmla="*/ 156 h 274"/>
                  <a:gd name="T56" fmla="*/ 464 w 545"/>
                  <a:gd name="T57" fmla="*/ 139 h 274"/>
                  <a:gd name="T58" fmla="*/ 486 w 545"/>
                  <a:gd name="T59" fmla="*/ 114 h 274"/>
                  <a:gd name="T60" fmla="*/ 496 w 545"/>
                  <a:gd name="T61" fmla="*/ 99 h 274"/>
                  <a:gd name="T62" fmla="*/ 517 w 545"/>
                  <a:gd name="T63" fmla="*/ 70 h 274"/>
                  <a:gd name="T64" fmla="*/ 533 w 545"/>
                  <a:gd name="T65" fmla="*/ 39 h 274"/>
                  <a:gd name="T66" fmla="*/ 545 w 545"/>
                  <a:gd name="T67" fmla="*/ 20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5"/>
                  <a:gd name="T103" fmla="*/ 0 h 274"/>
                  <a:gd name="T104" fmla="*/ 545 w 545"/>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5" h="274">
                    <a:moveTo>
                      <a:pt x="533" y="0"/>
                    </a:moveTo>
                    <a:lnTo>
                      <a:pt x="524" y="20"/>
                    </a:lnTo>
                    <a:lnTo>
                      <a:pt x="520" y="27"/>
                    </a:lnTo>
                    <a:lnTo>
                      <a:pt x="518" y="30"/>
                    </a:lnTo>
                    <a:lnTo>
                      <a:pt x="517" y="35"/>
                    </a:lnTo>
                    <a:lnTo>
                      <a:pt x="509" y="51"/>
                    </a:lnTo>
                    <a:lnTo>
                      <a:pt x="500" y="64"/>
                    </a:lnTo>
                    <a:lnTo>
                      <a:pt x="495" y="71"/>
                    </a:lnTo>
                    <a:lnTo>
                      <a:pt x="493" y="74"/>
                    </a:lnTo>
                    <a:lnTo>
                      <a:pt x="492" y="79"/>
                    </a:lnTo>
                    <a:lnTo>
                      <a:pt x="489" y="81"/>
                    </a:lnTo>
                    <a:lnTo>
                      <a:pt x="486" y="84"/>
                    </a:lnTo>
                    <a:lnTo>
                      <a:pt x="482" y="91"/>
                    </a:lnTo>
                    <a:lnTo>
                      <a:pt x="473" y="105"/>
                    </a:lnTo>
                    <a:lnTo>
                      <a:pt x="462" y="117"/>
                    </a:lnTo>
                    <a:lnTo>
                      <a:pt x="451" y="130"/>
                    </a:lnTo>
                    <a:lnTo>
                      <a:pt x="426" y="153"/>
                    </a:lnTo>
                    <a:lnTo>
                      <a:pt x="412" y="163"/>
                    </a:lnTo>
                    <a:lnTo>
                      <a:pt x="400" y="174"/>
                    </a:lnTo>
                    <a:lnTo>
                      <a:pt x="385" y="183"/>
                    </a:lnTo>
                    <a:lnTo>
                      <a:pt x="377" y="188"/>
                    </a:lnTo>
                    <a:lnTo>
                      <a:pt x="371" y="193"/>
                    </a:lnTo>
                    <a:lnTo>
                      <a:pt x="355" y="202"/>
                    </a:lnTo>
                    <a:lnTo>
                      <a:pt x="347" y="207"/>
                    </a:lnTo>
                    <a:lnTo>
                      <a:pt x="340" y="212"/>
                    </a:lnTo>
                    <a:lnTo>
                      <a:pt x="307" y="227"/>
                    </a:lnTo>
                    <a:lnTo>
                      <a:pt x="273" y="239"/>
                    </a:lnTo>
                    <a:lnTo>
                      <a:pt x="239" y="248"/>
                    </a:lnTo>
                    <a:lnTo>
                      <a:pt x="208" y="255"/>
                    </a:lnTo>
                    <a:lnTo>
                      <a:pt x="174" y="257"/>
                    </a:lnTo>
                    <a:lnTo>
                      <a:pt x="143" y="258"/>
                    </a:lnTo>
                    <a:lnTo>
                      <a:pt x="109" y="256"/>
                    </a:lnTo>
                    <a:lnTo>
                      <a:pt x="78" y="252"/>
                    </a:lnTo>
                    <a:lnTo>
                      <a:pt x="36" y="240"/>
                    </a:lnTo>
                    <a:lnTo>
                      <a:pt x="17" y="232"/>
                    </a:lnTo>
                    <a:lnTo>
                      <a:pt x="0" y="225"/>
                    </a:lnTo>
                    <a:lnTo>
                      <a:pt x="6" y="246"/>
                    </a:lnTo>
                    <a:lnTo>
                      <a:pt x="36" y="256"/>
                    </a:lnTo>
                    <a:lnTo>
                      <a:pt x="71" y="266"/>
                    </a:lnTo>
                    <a:lnTo>
                      <a:pt x="105" y="271"/>
                    </a:lnTo>
                    <a:lnTo>
                      <a:pt x="112" y="271"/>
                    </a:lnTo>
                    <a:lnTo>
                      <a:pt x="121" y="272"/>
                    </a:lnTo>
                    <a:lnTo>
                      <a:pt x="139" y="274"/>
                    </a:lnTo>
                    <a:lnTo>
                      <a:pt x="173" y="273"/>
                    </a:lnTo>
                    <a:lnTo>
                      <a:pt x="209" y="271"/>
                    </a:lnTo>
                    <a:lnTo>
                      <a:pt x="243" y="263"/>
                    </a:lnTo>
                    <a:lnTo>
                      <a:pt x="260" y="258"/>
                    </a:lnTo>
                    <a:lnTo>
                      <a:pt x="277" y="254"/>
                    </a:lnTo>
                    <a:lnTo>
                      <a:pt x="311" y="240"/>
                    </a:lnTo>
                    <a:lnTo>
                      <a:pt x="347" y="226"/>
                    </a:lnTo>
                    <a:lnTo>
                      <a:pt x="363" y="216"/>
                    </a:lnTo>
                    <a:lnTo>
                      <a:pt x="380" y="207"/>
                    </a:lnTo>
                    <a:lnTo>
                      <a:pt x="394" y="195"/>
                    </a:lnTo>
                    <a:lnTo>
                      <a:pt x="410" y="185"/>
                    </a:lnTo>
                    <a:lnTo>
                      <a:pt x="438" y="163"/>
                    </a:lnTo>
                    <a:lnTo>
                      <a:pt x="444" y="156"/>
                    </a:lnTo>
                    <a:lnTo>
                      <a:pt x="450" y="151"/>
                    </a:lnTo>
                    <a:lnTo>
                      <a:pt x="464" y="139"/>
                    </a:lnTo>
                    <a:lnTo>
                      <a:pt x="475" y="126"/>
                    </a:lnTo>
                    <a:lnTo>
                      <a:pt x="486" y="114"/>
                    </a:lnTo>
                    <a:lnTo>
                      <a:pt x="491" y="106"/>
                    </a:lnTo>
                    <a:lnTo>
                      <a:pt x="496" y="99"/>
                    </a:lnTo>
                    <a:lnTo>
                      <a:pt x="508" y="85"/>
                    </a:lnTo>
                    <a:lnTo>
                      <a:pt x="517" y="70"/>
                    </a:lnTo>
                    <a:lnTo>
                      <a:pt x="526" y="55"/>
                    </a:lnTo>
                    <a:lnTo>
                      <a:pt x="533" y="39"/>
                    </a:lnTo>
                    <a:lnTo>
                      <a:pt x="542" y="25"/>
                    </a:lnTo>
                    <a:lnTo>
                      <a:pt x="545" y="20"/>
                    </a:lnTo>
                    <a:lnTo>
                      <a:pt x="533" y="0"/>
                    </a:lnTo>
                    <a:close/>
                  </a:path>
                </a:pathLst>
              </a:custGeom>
              <a:solidFill>
                <a:srgbClr val="8A8A8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40" name="Freeform 202"/>
              <p:cNvSpPr>
                <a:spLocks/>
              </p:cNvSpPr>
              <p:nvPr/>
            </p:nvSpPr>
            <p:spPr bwMode="auto">
              <a:xfrm>
                <a:off x="2409" y="587"/>
                <a:ext cx="108" cy="55"/>
              </a:xfrm>
              <a:custGeom>
                <a:avLst/>
                <a:gdLst>
                  <a:gd name="T0" fmla="*/ 536 w 536"/>
                  <a:gd name="T1" fmla="*/ 16 h 274"/>
                  <a:gd name="T2" fmla="*/ 524 w 536"/>
                  <a:gd name="T3" fmla="*/ 0 h 274"/>
                  <a:gd name="T4" fmla="*/ 512 w 536"/>
                  <a:gd name="T5" fmla="*/ 33 h 274"/>
                  <a:gd name="T6" fmla="*/ 497 w 536"/>
                  <a:gd name="T7" fmla="*/ 61 h 274"/>
                  <a:gd name="T8" fmla="*/ 477 w 536"/>
                  <a:gd name="T9" fmla="*/ 90 h 274"/>
                  <a:gd name="T10" fmla="*/ 470 w 536"/>
                  <a:gd name="T11" fmla="*/ 100 h 274"/>
                  <a:gd name="T12" fmla="*/ 451 w 536"/>
                  <a:gd name="T13" fmla="*/ 125 h 274"/>
                  <a:gd name="T14" fmla="*/ 435 w 536"/>
                  <a:gd name="T15" fmla="*/ 142 h 274"/>
                  <a:gd name="T16" fmla="*/ 430 w 536"/>
                  <a:gd name="T17" fmla="*/ 147 h 274"/>
                  <a:gd name="T18" fmla="*/ 393 w 536"/>
                  <a:gd name="T19" fmla="*/ 179 h 274"/>
                  <a:gd name="T20" fmla="*/ 365 w 536"/>
                  <a:gd name="T21" fmla="*/ 198 h 274"/>
                  <a:gd name="T22" fmla="*/ 357 w 536"/>
                  <a:gd name="T23" fmla="*/ 201 h 274"/>
                  <a:gd name="T24" fmla="*/ 337 w 536"/>
                  <a:gd name="T25" fmla="*/ 215 h 274"/>
                  <a:gd name="T26" fmla="*/ 274 w 536"/>
                  <a:gd name="T27" fmla="*/ 241 h 274"/>
                  <a:gd name="T28" fmla="*/ 227 w 536"/>
                  <a:gd name="T29" fmla="*/ 252 h 274"/>
                  <a:gd name="T30" fmla="*/ 220 w 536"/>
                  <a:gd name="T31" fmla="*/ 252 h 274"/>
                  <a:gd name="T32" fmla="*/ 212 w 536"/>
                  <a:gd name="T33" fmla="*/ 255 h 274"/>
                  <a:gd name="T34" fmla="*/ 149 w 536"/>
                  <a:gd name="T35" fmla="*/ 259 h 274"/>
                  <a:gd name="T36" fmla="*/ 102 w 536"/>
                  <a:gd name="T37" fmla="*/ 253 h 274"/>
                  <a:gd name="T38" fmla="*/ 63 w 536"/>
                  <a:gd name="T39" fmla="*/ 244 h 274"/>
                  <a:gd name="T40" fmla="*/ 19 w 536"/>
                  <a:gd name="T41" fmla="*/ 227 h 274"/>
                  <a:gd name="T42" fmla="*/ 3 w 536"/>
                  <a:gd name="T43" fmla="*/ 241 h 274"/>
                  <a:gd name="T44" fmla="*/ 39 w 536"/>
                  <a:gd name="T45" fmla="*/ 256 h 274"/>
                  <a:gd name="T46" fmla="*/ 112 w 536"/>
                  <a:gd name="T47" fmla="*/ 272 h 274"/>
                  <a:gd name="T48" fmla="*/ 177 w 536"/>
                  <a:gd name="T49" fmla="*/ 273 h 274"/>
                  <a:gd name="T50" fmla="*/ 242 w 536"/>
                  <a:gd name="T51" fmla="*/ 264 h 274"/>
                  <a:gd name="T52" fmla="*/ 310 w 536"/>
                  <a:gd name="T53" fmla="*/ 243 h 274"/>
                  <a:gd name="T54" fmla="*/ 350 w 536"/>
                  <a:gd name="T55" fmla="*/ 223 h 274"/>
                  <a:gd name="T56" fmla="*/ 374 w 536"/>
                  <a:gd name="T57" fmla="*/ 209 h 274"/>
                  <a:gd name="T58" fmla="*/ 388 w 536"/>
                  <a:gd name="T59" fmla="*/ 199 h 274"/>
                  <a:gd name="T60" fmla="*/ 415 w 536"/>
                  <a:gd name="T61" fmla="*/ 179 h 274"/>
                  <a:gd name="T62" fmla="*/ 454 w 536"/>
                  <a:gd name="T63" fmla="*/ 146 h 274"/>
                  <a:gd name="T64" fmla="*/ 476 w 536"/>
                  <a:gd name="T65" fmla="*/ 121 h 274"/>
                  <a:gd name="T66" fmla="*/ 489 w 536"/>
                  <a:gd name="T67" fmla="*/ 100 h 274"/>
                  <a:gd name="T68" fmla="*/ 495 w 536"/>
                  <a:gd name="T69" fmla="*/ 95 h 274"/>
                  <a:gd name="T70" fmla="*/ 498 w 536"/>
                  <a:gd name="T71" fmla="*/ 87 h 274"/>
                  <a:gd name="T72" fmla="*/ 512 w 536"/>
                  <a:gd name="T73" fmla="*/ 67 h 274"/>
                  <a:gd name="T74" fmla="*/ 521 w 536"/>
                  <a:gd name="T75" fmla="*/ 46 h 274"/>
                  <a:gd name="T76" fmla="*/ 527 w 536"/>
                  <a:gd name="T77" fmla="*/ 36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6"/>
                  <a:gd name="T118" fmla="*/ 0 h 274"/>
                  <a:gd name="T119" fmla="*/ 536 w 536"/>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6" h="274">
                    <a:moveTo>
                      <a:pt x="527" y="36"/>
                    </a:moveTo>
                    <a:lnTo>
                      <a:pt x="536" y="16"/>
                    </a:lnTo>
                    <a:lnTo>
                      <a:pt x="530" y="7"/>
                    </a:lnTo>
                    <a:lnTo>
                      <a:pt x="524" y="0"/>
                    </a:lnTo>
                    <a:lnTo>
                      <a:pt x="518" y="16"/>
                    </a:lnTo>
                    <a:lnTo>
                      <a:pt x="512" y="33"/>
                    </a:lnTo>
                    <a:lnTo>
                      <a:pt x="504" y="46"/>
                    </a:lnTo>
                    <a:lnTo>
                      <a:pt x="497" y="61"/>
                    </a:lnTo>
                    <a:lnTo>
                      <a:pt x="480" y="88"/>
                    </a:lnTo>
                    <a:lnTo>
                      <a:pt x="477" y="90"/>
                    </a:lnTo>
                    <a:lnTo>
                      <a:pt x="475" y="94"/>
                    </a:lnTo>
                    <a:lnTo>
                      <a:pt x="470" y="100"/>
                    </a:lnTo>
                    <a:lnTo>
                      <a:pt x="461" y="114"/>
                    </a:lnTo>
                    <a:lnTo>
                      <a:pt x="451" y="125"/>
                    </a:lnTo>
                    <a:lnTo>
                      <a:pt x="442" y="137"/>
                    </a:lnTo>
                    <a:lnTo>
                      <a:pt x="435" y="142"/>
                    </a:lnTo>
                    <a:lnTo>
                      <a:pt x="432" y="144"/>
                    </a:lnTo>
                    <a:lnTo>
                      <a:pt x="430" y="147"/>
                    </a:lnTo>
                    <a:lnTo>
                      <a:pt x="419" y="159"/>
                    </a:lnTo>
                    <a:lnTo>
                      <a:pt x="393" y="179"/>
                    </a:lnTo>
                    <a:lnTo>
                      <a:pt x="378" y="188"/>
                    </a:lnTo>
                    <a:lnTo>
                      <a:pt x="365" y="198"/>
                    </a:lnTo>
                    <a:lnTo>
                      <a:pt x="360" y="199"/>
                    </a:lnTo>
                    <a:lnTo>
                      <a:pt x="357" y="201"/>
                    </a:lnTo>
                    <a:lnTo>
                      <a:pt x="350" y="206"/>
                    </a:lnTo>
                    <a:lnTo>
                      <a:pt x="337" y="215"/>
                    </a:lnTo>
                    <a:lnTo>
                      <a:pt x="305" y="228"/>
                    </a:lnTo>
                    <a:lnTo>
                      <a:pt x="274" y="241"/>
                    </a:lnTo>
                    <a:lnTo>
                      <a:pt x="242" y="248"/>
                    </a:lnTo>
                    <a:lnTo>
                      <a:pt x="227" y="252"/>
                    </a:lnTo>
                    <a:lnTo>
                      <a:pt x="222" y="252"/>
                    </a:lnTo>
                    <a:lnTo>
                      <a:pt x="220" y="252"/>
                    </a:lnTo>
                    <a:lnTo>
                      <a:pt x="219" y="253"/>
                    </a:lnTo>
                    <a:lnTo>
                      <a:pt x="212" y="255"/>
                    </a:lnTo>
                    <a:lnTo>
                      <a:pt x="181" y="257"/>
                    </a:lnTo>
                    <a:lnTo>
                      <a:pt x="149" y="259"/>
                    </a:lnTo>
                    <a:lnTo>
                      <a:pt x="118" y="255"/>
                    </a:lnTo>
                    <a:lnTo>
                      <a:pt x="102" y="253"/>
                    </a:lnTo>
                    <a:lnTo>
                      <a:pt x="87" y="251"/>
                    </a:lnTo>
                    <a:lnTo>
                      <a:pt x="63" y="244"/>
                    </a:lnTo>
                    <a:lnTo>
                      <a:pt x="40" y="236"/>
                    </a:lnTo>
                    <a:lnTo>
                      <a:pt x="19" y="227"/>
                    </a:lnTo>
                    <a:lnTo>
                      <a:pt x="0" y="217"/>
                    </a:lnTo>
                    <a:lnTo>
                      <a:pt x="3" y="241"/>
                    </a:lnTo>
                    <a:lnTo>
                      <a:pt x="20" y="248"/>
                    </a:lnTo>
                    <a:lnTo>
                      <a:pt x="39" y="256"/>
                    </a:lnTo>
                    <a:lnTo>
                      <a:pt x="81" y="268"/>
                    </a:lnTo>
                    <a:lnTo>
                      <a:pt x="112" y="272"/>
                    </a:lnTo>
                    <a:lnTo>
                      <a:pt x="146" y="274"/>
                    </a:lnTo>
                    <a:lnTo>
                      <a:pt x="177" y="273"/>
                    </a:lnTo>
                    <a:lnTo>
                      <a:pt x="211" y="271"/>
                    </a:lnTo>
                    <a:lnTo>
                      <a:pt x="242" y="264"/>
                    </a:lnTo>
                    <a:lnTo>
                      <a:pt x="276" y="255"/>
                    </a:lnTo>
                    <a:lnTo>
                      <a:pt x="310" y="243"/>
                    </a:lnTo>
                    <a:lnTo>
                      <a:pt x="343" y="228"/>
                    </a:lnTo>
                    <a:lnTo>
                      <a:pt x="350" y="223"/>
                    </a:lnTo>
                    <a:lnTo>
                      <a:pt x="358" y="218"/>
                    </a:lnTo>
                    <a:lnTo>
                      <a:pt x="374" y="209"/>
                    </a:lnTo>
                    <a:lnTo>
                      <a:pt x="380" y="204"/>
                    </a:lnTo>
                    <a:lnTo>
                      <a:pt x="388" y="199"/>
                    </a:lnTo>
                    <a:lnTo>
                      <a:pt x="403" y="190"/>
                    </a:lnTo>
                    <a:lnTo>
                      <a:pt x="415" y="179"/>
                    </a:lnTo>
                    <a:lnTo>
                      <a:pt x="429" y="169"/>
                    </a:lnTo>
                    <a:lnTo>
                      <a:pt x="454" y="146"/>
                    </a:lnTo>
                    <a:lnTo>
                      <a:pt x="465" y="133"/>
                    </a:lnTo>
                    <a:lnTo>
                      <a:pt x="476" y="121"/>
                    </a:lnTo>
                    <a:lnTo>
                      <a:pt x="485" y="107"/>
                    </a:lnTo>
                    <a:lnTo>
                      <a:pt x="489" y="100"/>
                    </a:lnTo>
                    <a:lnTo>
                      <a:pt x="492" y="97"/>
                    </a:lnTo>
                    <a:lnTo>
                      <a:pt x="495" y="95"/>
                    </a:lnTo>
                    <a:lnTo>
                      <a:pt x="496" y="90"/>
                    </a:lnTo>
                    <a:lnTo>
                      <a:pt x="498" y="87"/>
                    </a:lnTo>
                    <a:lnTo>
                      <a:pt x="503" y="80"/>
                    </a:lnTo>
                    <a:lnTo>
                      <a:pt x="512" y="67"/>
                    </a:lnTo>
                    <a:lnTo>
                      <a:pt x="520" y="51"/>
                    </a:lnTo>
                    <a:lnTo>
                      <a:pt x="521" y="46"/>
                    </a:lnTo>
                    <a:lnTo>
                      <a:pt x="523" y="43"/>
                    </a:lnTo>
                    <a:lnTo>
                      <a:pt x="527" y="36"/>
                    </a:lnTo>
                    <a:close/>
                  </a:path>
                </a:pathLst>
              </a:custGeom>
              <a:solidFill>
                <a:srgbClr val="76767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841" name="Freeform 203"/>
              <p:cNvSpPr>
                <a:spLocks/>
              </p:cNvSpPr>
              <p:nvPr/>
            </p:nvSpPr>
            <p:spPr bwMode="auto">
              <a:xfrm>
                <a:off x="2413" y="598"/>
                <a:ext cx="110" cy="54"/>
              </a:xfrm>
              <a:custGeom>
                <a:avLst/>
                <a:gdLst>
                  <a:gd name="T0" fmla="*/ 548 w 548"/>
                  <a:gd name="T1" fmla="*/ 22 h 267"/>
                  <a:gd name="T2" fmla="*/ 539 w 548"/>
                  <a:gd name="T3" fmla="*/ 0 h 267"/>
                  <a:gd name="T4" fmla="*/ 530 w 548"/>
                  <a:gd name="T5" fmla="*/ 14 h 267"/>
                  <a:gd name="T6" fmla="*/ 522 w 548"/>
                  <a:gd name="T7" fmla="*/ 30 h 267"/>
                  <a:gd name="T8" fmla="*/ 503 w 548"/>
                  <a:gd name="T9" fmla="*/ 59 h 267"/>
                  <a:gd name="T10" fmla="*/ 481 w 548"/>
                  <a:gd name="T11" fmla="*/ 86 h 267"/>
                  <a:gd name="T12" fmla="*/ 470 w 548"/>
                  <a:gd name="T13" fmla="*/ 98 h 267"/>
                  <a:gd name="T14" fmla="*/ 459 w 548"/>
                  <a:gd name="T15" fmla="*/ 112 h 267"/>
                  <a:gd name="T16" fmla="*/ 445 w 548"/>
                  <a:gd name="T17" fmla="*/ 123 h 267"/>
                  <a:gd name="T18" fmla="*/ 432 w 548"/>
                  <a:gd name="T19" fmla="*/ 135 h 267"/>
                  <a:gd name="T20" fmla="*/ 404 w 548"/>
                  <a:gd name="T21" fmla="*/ 158 h 267"/>
                  <a:gd name="T22" fmla="*/ 388 w 548"/>
                  <a:gd name="T23" fmla="*/ 168 h 267"/>
                  <a:gd name="T24" fmla="*/ 372 w 548"/>
                  <a:gd name="T25" fmla="*/ 179 h 267"/>
                  <a:gd name="T26" fmla="*/ 340 w 548"/>
                  <a:gd name="T27" fmla="*/ 199 h 267"/>
                  <a:gd name="T28" fmla="*/ 302 w 548"/>
                  <a:gd name="T29" fmla="*/ 215 h 267"/>
                  <a:gd name="T30" fmla="*/ 266 w 548"/>
                  <a:gd name="T31" fmla="*/ 229 h 267"/>
                  <a:gd name="T32" fmla="*/ 230 w 548"/>
                  <a:gd name="T33" fmla="*/ 239 h 267"/>
                  <a:gd name="T34" fmla="*/ 194 w 548"/>
                  <a:gd name="T35" fmla="*/ 247 h 267"/>
                  <a:gd name="T36" fmla="*/ 184 w 548"/>
                  <a:gd name="T37" fmla="*/ 247 h 267"/>
                  <a:gd name="T38" fmla="*/ 175 w 548"/>
                  <a:gd name="T39" fmla="*/ 248 h 267"/>
                  <a:gd name="T40" fmla="*/ 157 w 548"/>
                  <a:gd name="T41" fmla="*/ 249 h 267"/>
                  <a:gd name="T42" fmla="*/ 121 w 548"/>
                  <a:gd name="T43" fmla="*/ 250 h 267"/>
                  <a:gd name="T44" fmla="*/ 85 w 548"/>
                  <a:gd name="T45" fmla="*/ 247 h 267"/>
                  <a:gd name="T46" fmla="*/ 49 w 548"/>
                  <a:gd name="T47" fmla="*/ 241 h 267"/>
                  <a:gd name="T48" fmla="*/ 23 w 548"/>
                  <a:gd name="T49" fmla="*/ 234 h 267"/>
                  <a:gd name="T50" fmla="*/ 0 w 548"/>
                  <a:gd name="T51" fmla="*/ 227 h 267"/>
                  <a:gd name="T52" fmla="*/ 10 w 548"/>
                  <a:gd name="T53" fmla="*/ 250 h 267"/>
                  <a:gd name="T54" fmla="*/ 42 w 548"/>
                  <a:gd name="T55" fmla="*/ 258 h 267"/>
                  <a:gd name="T56" fmla="*/ 60 w 548"/>
                  <a:gd name="T57" fmla="*/ 260 h 267"/>
                  <a:gd name="T58" fmla="*/ 69 w 548"/>
                  <a:gd name="T59" fmla="*/ 261 h 267"/>
                  <a:gd name="T60" fmla="*/ 80 w 548"/>
                  <a:gd name="T61" fmla="*/ 263 h 267"/>
                  <a:gd name="T62" fmla="*/ 118 w 548"/>
                  <a:gd name="T63" fmla="*/ 267 h 267"/>
                  <a:gd name="T64" fmla="*/ 156 w 548"/>
                  <a:gd name="T65" fmla="*/ 266 h 267"/>
                  <a:gd name="T66" fmla="*/ 194 w 548"/>
                  <a:gd name="T67" fmla="*/ 262 h 267"/>
                  <a:gd name="T68" fmla="*/ 232 w 548"/>
                  <a:gd name="T69" fmla="*/ 254 h 267"/>
                  <a:gd name="T70" fmla="*/ 270 w 548"/>
                  <a:gd name="T71" fmla="*/ 244 h 267"/>
                  <a:gd name="T72" fmla="*/ 309 w 548"/>
                  <a:gd name="T73" fmla="*/ 230 h 267"/>
                  <a:gd name="T74" fmla="*/ 347 w 548"/>
                  <a:gd name="T75" fmla="*/ 213 h 267"/>
                  <a:gd name="T76" fmla="*/ 362 w 548"/>
                  <a:gd name="T77" fmla="*/ 203 h 267"/>
                  <a:gd name="T78" fmla="*/ 379 w 548"/>
                  <a:gd name="T79" fmla="*/ 194 h 267"/>
                  <a:gd name="T80" fmla="*/ 410 w 548"/>
                  <a:gd name="T81" fmla="*/ 174 h 267"/>
                  <a:gd name="T82" fmla="*/ 423 w 548"/>
                  <a:gd name="T83" fmla="*/ 162 h 267"/>
                  <a:gd name="T84" fmla="*/ 430 w 548"/>
                  <a:gd name="T85" fmla="*/ 157 h 267"/>
                  <a:gd name="T86" fmla="*/ 438 w 548"/>
                  <a:gd name="T87" fmla="*/ 152 h 267"/>
                  <a:gd name="T88" fmla="*/ 463 w 548"/>
                  <a:gd name="T89" fmla="*/ 130 h 267"/>
                  <a:gd name="T90" fmla="*/ 487 w 548"/>
                  <a:gd name="T91" fmla="*/ 105 h 267"/>
                  <a:gd name="T92" fmla="*/ 509 w 548"/>
                  <a:gd name="T93" fmla="*/ 79 h 267"/>
                  <a:gd name="T94" fmla="*/ 518 w 548"/>
                  <a:gd name="T95" fmla="*/ 65 h 267"/>
                  <a:gd name="T96" fmla="*/ 529 w 548"/>
                  <a:gd name="T97" fmla="*/ 51 h 267"/>
                  <a:gd name="T98" fmla="*/ 548 w 548"/>
                  <a:gd name="T99" fmla="*/ 22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267"/>
                  <a:gd name="T152" fmla="*/ 548 w 548"/>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267">
                    <a:moveTo>
                      <a:pt x="548" y="22"/>
                    </a:moveTo>
                    <a:lnTo>
                      <a:pt x="539" y="0"/>
                    </a:lnTo>
                    <a:lnTo>
                      <a:pt x="530" y="14"/>
                    </a:lnTo>
                    <a:lnTo>
                      <a:pt x="522" y="30"/>
                    </a:lnTo>
                    <a:lnTo>
                      <a:pt x="503" y="59"/>
                    </a:lnTo>
                    <a:lnTo>
                      <a:pt x="481" y="86"/>
                    </a:lnTo>
                    <a:lnTo>
                      <a:pt x="470" y="98"/>
                    </a:lnTo>
                    <a:lnTo>
                      <a:pt x="459" y="112"/>
                    </a:lnTo>
                    <a:lnTo>
                      <a:pt x="445" y="123"/>
                    </a:lnTo>
                    <a:lnTo>
                      <a:pt x="432" y="135"/>
                    </a:lnTo>
                    <a:lnTo>
                      <a:pt x="404" y="158"/>
                    </a:lnTo>
                    <a:lnTo>
                      <a:pt x="388" y="168"/>
                    </a:lnTo>
                    <a:lnTo>
                      <a:pt x="372" y="179"/>
                    </a:lnTo>
                    <a:lnTo>
                      <a:pt x="340" y="199"/>
                    </a:lnTo>
                    <a:lnTo>
                      <a:pt x="302" y="215"/>
                    </a:lnTo>
                    <a:lnTo>
                      <a:pt x="266" y="229"/>
                    </a:lnTo>
                    <a:lnTo>
                      <a:pt x="230" y="239"/>
                    </a:lnTo>
                    <a:lnTo>
                      <a:pt x="194" y="247"/>
                    </a:lnTo>
                    <a:lnTo>
                      <a:pt x="184" y="247"/>
                    </a:lnTo>
                    <a:lnTo>
                      <a:pt x="175" y="248"/>
                    </a:lnTo>
                    <a:lnTo>
                      <a:pt x="157" y="249"/>
                    </a:lnTo>
                    <a:lnTo>
                      <a:pt x="121" y="250"/>
                    </a:lnTo>
                    <a:lnTo>
                      <a:pt x="85" y="247"/>
                    </a:lnTo>
                    <a:lnTo>
                      <a:pt x="49" y="241"/>
                    </a:lnTo>
                    <a:lnTo>
                      <a:pt x="23" y="234"/>
                    </a:lnTo>
                    <a:lnTo>
                      <a:pt x="0" y="227"/>
                    </a:lnTo>
                    <a:lnTo>
                      <a:pt x="10" y="250"/>
                    </a:lnTo>
                    <a:lnTo>
                      <a:pt x="42" y="258"/>
                    </a:lnTo>
                    <a:lnTo>
                      <a:pt x="60" y="260"/>
                    </a:lnTo>
                    <a:lnTo>
                      <a:pt x="69" y="261"/>
                    </a:lnTo>
                    <a:lnTo>
                      <a:pt x="80" y="263"/>
                    </a:lnTo>
                    <a:lnTo>
                      <a:pt x="118" y="267"/>
                    </a:lnTo>
                    <a:lnTo>
                      <a:pt x="156" y="266"/>
                    </a:lnTo>
                    <a:lnTo>
                      <a:pt x="194" y="262"/>
                    </a:lnTo>
                    <a:lnTo>
                      <a:pt x="232" y="254"/>
                    </a:lnTo>
                    <a:lnTo>
                      <a:pt x="270" y="244"/>
                    </a:lnTo>
                    <a:lnTo>
                      <a:pt x="309" y="230"/>
                    </a:lnTo>
                    <a:lnTo>
                      <a:pt x="347" y="213"/>
                    </a:lnTo>
                    <a:lnTo>
                      <a:pt x="362" y="203"/>
                    </a:lnTo>
                    <a:lnTo>
                      <a:pt x="379" y="194"/>
                    </a:lnTo>
                    <a:lnTo>
                      <a:pt x="410" y="174"/>
                    </a:lnTo>
                    <a:lnTo>
                      <a:pt x="423" y="162"/>
                    </a:lnTo>
                    <a:lnTo>
                      <a:pt x="430" y="157"/>
                    </a:lnTo>
                    <a:lnTo>
                      <a:pt x="438" y="152"/>
                    </a:lnTo>
                    <a:lnTo>
                      <a:pt x="463" y="130"/>
                    </a:lnTo>
                    <a:lnTo>
                      <a:pt x="487" y="105"/>
                    </a:lnTo>
                    <a:lnTo>
                      <a:pt x="509" y="79"/>
                    </a:lnTo>
                    <a:lnTo>
                      <a:pt x="518" y="65"/>
                    </a:lnTo>
                    <a:lnTo>
                      <a:pt x="529" y="51"/>
                    </a:lnTo>
                    <a:lnTo>
                      <a:pt x="548" y="22"/>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31748" name="Group 204"/>
            <p:cNvGrpSpPr>
              <a:grpSpLocks/>
            </p:cNvGrpSpPr>
            <p:nvPr/>
          </p:nvGrpSpPr>
          <p:grpSpPr bwMode="auto">
            <a:xfrm>
              <a:off x="271" y="111"/>
              <a:ext cx="6040" cy="2710"/>
              <a:chOff x="302" y="126"/>
              <a:chExt cx="6040" cy="2694"/>
            </a:xfrm>
          </p:grpSpPr>
          <p:sp>
            <p:nvSpPr>
              <p:cNvPr id="81442" name="Freeform 205"/>
              <p:cNvSpPr>
                <a:spLocks/>
              </p:cNvSpPr>
              <p:nvPr/>
            </p:nvSpPr>
            <p:spPr bwMode="auto">
              <a:xfrm>
                <a:off x="2411" y="594"/>
                <a:ext cx="110" cy="54"/>
              </a:xfrm>
              <a:custGeom>
                <a:avLst/>
                <a:gdLst>
                  <a:gd name="T0" fmla="*/ 548 w 548"/>
                  <a:gd name="T1" fmla="*/ 21 h 271"/>
                  <a:gd name="T2" fmla="*/ 539 w 548"/>
                  <a:gd name="T3" fmla="*/ 0 h 271"/>
                  <a:gd name="T4" fmla="*/ 536 w 548"/>
                  <a:gd name="T5" fmla="*/ 5 h 271"/>
                  <a:gd name="T6" fmla="*/ 527 w 548"/>
                  <a:gd name="T7" fmla="*/ 19 h 271"/>
                  <a:gd name="T8" fmla="*/ 520 w 548"/>
                  <a:gd name="T9" fmla="*/ 35 h 271"/>
                  <a:gd name="T10" fmla="*/ 511 w 548"/>
                  <a:gd name="T11" fmla="*/ 50 h 271"/>
                  <a:gd name="T12" fmla="*/ 502 w 548"/>
                  <a:gd name="T13" fmla="*/ 65 h 271"/>
                  <a:gd name="T14" fmla="*/ 490 w 548"/>
                  <a:gd name="T15" fmla="*/ 79 h 271"/>
                  <a:gd name="T16" fmla="*/ 485 w 548"/>
                  <a:gd name="T17" fmla="*/ 86 h 271"/>
                  <a:gd name="T18" fmla="*/ 480 w 548"/>
                  <a:gd name="T19" fmla="*/ 94 h 271"/>
                  <a:gd name="T20" fmla="*/ 469 w 548"/>
                  <a:gd name="T21" fmla="*/ 106 h 271"/>
                  <a:gd name="T22" fmla="*/ 458 w 548"/>
                  <a:gd name="T23" fmla="*/ 119 h 271"/>
                  <a:gd name="T24" fmla="*/ 444 w 548"/>
                  <a:gd name="T25" fmla="*/ 131 h 271"/>
                  <a:gd name="T26" fmla="*/ 438 w 548"/>
                  <a:gd name="T27" fmla="*/ 136 h 271"/>
                  <a:gd name="T28" fmla="*/ 432 w 548"/>
                  <a:gd name="T29" fmla="*/ 143 h 271"/>
                  <a:gd name="T30" fmla="*/ 404 w 548"/>
                  <a:gd name="T31" fmla="*/ 165 h 271"/>
                  <a:gd name="T32" fmla="*/ 388 w 548"/>
                  <a:gd name="T33" fmla="*/ 175 h 271"/>
                  <a:gd name="T34" fmla="*/ 374 w 548"/>
                  <a:gd name="T35" fmla="*/ 187 h 271"/>
                  <a:gd name="T36" fmla="*/ 357 w 548"/>
                  <a:gd name="T37" fmla="*/ 196 h 271"/>
                  <a:gd name="T38" fmla="*/ 341 w 548"/>
                  <a:gd name="T39" fmla="*/ 206 h 271"/>
                  <a:gd name="T40" fmla="*/ 305 w 548"/>
                  <a:gd name="T41" fmla="*/ 220 h 271"/>
                  <a:gd name="T42" fmla="*/ 271 w 548"/>
                  <a:gd name="T43" fmla="*/ 234 h 271"/>
                  <a:gd name="T44" fmla="*/ 254 w 548"/>
                  <a:gd name="T45" fmla="*/ 238 h 271"/>
                  <a:gd name="T46" fmla="*/ 237 w 548"/>
                  <a:gd name="T47" fmla="*/ 243 h 271"/>
                  <a:gd name="T48" fmla="*/ 203 w 548"/>
                  <a:gd name="T49" fmla="*/ 251 h 271"/>
                  <a:gd name="T50" fmla="*/ 167 w 548"/>
                  <a:gd name="T51" fmla="*/ 253 h 271"/>
                  <a:gd name="T52" fmla="*/ 133 w 548"/>
                  <a:gd name="T53" fmla="*/ 254 h 271"/>
                  <a:gd name="T54" fmla="*/ 115 w 548"/>
                  <a:gd name="T55" fmla="*/ 252 h 271"/>
                  <a:gd name="T56" fmla="*/ 106 w 548"/>
                  <a:gd name="T57" fmla="*/ 251 h 271"/>
                  <a:gd name="T58" fmla="*/ 99 w 548"/>
                  <a:gd name="T59" fmla="*/ 251 h 271"/>
                  <a:gd name="T60" fmla="*/ 65 w 548"/>
                  <a:gd name="T61" fmla="*/ 246 h 271"/>
                  <a:gd name="T62" fmla="*/ 30 w 548"/>
                  <a:gd name="T63" fmla="*/ 236 h 271"/>
                  <a:gd name="T64" fmla="*/ 0 w 548"/>
                  <a:gd name="T65" fmla="*/ 226 h 271"/>
                  <a:gd name="T66" fmla="*/ 9 w 548"/>
                  <a:gd name="T67" fmla="*/ 248 h 271"/>
                  <a:gd name="T68" fmla="*/ 32 w 548"/>
                  <a:gd name="T69" fmla="*/ 255 h 271"/>
                  <a:gd name="T70" fmla="*/ 58 w 548"/>
                  <a:gd name="T71" fmla="*/ 262 h 271"/>
                  <a:gd name="T72" fmla="*/ 94 w 548"/>
                  <a:gd name="T73" fmla="*/ 268 h 271"/>
                  <a:gd name="T74" fmla="*/ 130 w 548"/>
                  <a:gd name="T75" fmla="*/ 271 h 271"/>
                  <a:gd name="T76" fmla="*/ 166 w 548"/>
                  <a:gd name="T77" fmla="*/ 270 h 271"/>
                  <a:gd name="T78" fmla="*/ 184 w 548"/>
                  <a:gd name="T79" fmla="*/ 269 h 271"/>
                  <a:gd name="T80" fmla="*/ 193 w 548"/>
                  <a:gd name="T81" fmla="*/ 268 h 271"/>
                  <a:gd name="T82" fmla="*/ 203 w 548"/>
                  <a:gd name="T83" fmla="*/ 268 h 271"/>
                  <a:gd name="T84" fmla="*/ 239 w 548"/>
                  <a:gd name="T85" fmla="*/ 260 h 271"/>
                  <a:gd name="T86" fmla="*/ 275 w 548"/>
                  <a:gd name="T87" fmla="*/ 250 h 271"/>
                  <a:gd name="T88" fmla="*/ 311 w 548"/>
                  <a:gd name="T89" fmla="*/ 236 h 271"/>
                  <a:gd name="T90" fmla="*/ 349 w 548"/>
                  <a:gd name="T91" fmla="*/ 220 h 271"/>
                  <a:gd name="T92" fmla="*/ 381 w 548"/>
                  <a:gd name="T93" fmla="*/ 200 h 271"/>
                  <a:gd name="T94" fmla="*/ 397 w 548"/>
                  <a:gd name="T95" fmla="*/ 189 h 271"/>
                  <a:gd name="T96" fmla="*/ 413 w 548"/>
                  <a:gd name="T97" fmla="*/ 179 h 271"/>
                  <a:gd name="T98" fmla="*/ 441 w 548"/>
                  <a:gd name="T99" fmla="*/ 156 h 271"/>
                  <a:gd name="T100" fmla="*/ 454 w 548"/>
                  <a:gd name="T101" fmla="*/ 144 h 271"/>
                  <a:gd name="T102" fmla="*/ 468 w 548"/>
                  <a:gd name="T103" fmla="*/ 133 h 271"/>
                  <a:gd name="T104" fmla="*/ 479 w 548"/>
                  <a:gd name="T105" fmla="*/ 119 h 271"/>
                  <a:gd name="T106" fmla="*/ 490 w 548"/>
                  <a:gd name="T107" fmla="*/ 107 h 271"/>
                  <a:gd name="T108" fmla="*/ 512 w 548"/>
                  <a:gd name="T109" fmla="*/ 80 h 271"/>
                  <a:gd name="T110" fmla="*/ 531 w 548"/>
                  <a:gd name="T111" fmla="*/ 51 h 271"/>
                  <a:gd name="T112" fmla="*/ 539 w 548"/>
                  <a:gd name="T113" fmla="*/ 35 h 271"/>
                  <a:gd name="T114" fmla="*/ 548 w 548"/>
                  <a:gd name="T115" fmla="*/ 21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271"/>
                  <a:gd name="T176" fmla="*/ 548 w 548"/>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271">
                    <a:moveTo>
                      <a:pt x="548" y="21"/>
                    </a:moveTo>
                    <a:lnTo>
                      <a:pt x="539" y="0"/>
                    </a:lnTo>
                    <a:lnTo>
                      <a:pt x="536" y="5"/>
                    </a:lnTo>
                    <a:lnTo>
                      <a:pt x="527" y="19"/>
                    </a:lnTo>
                    <a:lnTo>
                      <a:pt x="520" y="35"/>
                    </a:lnTo>
                    <a:lnTo>
                      <a:pt x="511" y="50"/>
                    </a:lnTo>
                    <a:lnTo>
                      <a:pt x="502" y="65"/>
                    </a:lnTo>
                    <a:lnTo>
                      <a:pt x="490" y="79"/>
                    </a:lnTo>
                    <a:lnTo>
                      <a:pt x="485" y="86"/>
                    </a:lnTo>
                    <a:lnTo>
                      <a:pt x="480" y="94"/>
                    </a:lnTo>
                    <a:lnTo>
                      <a:pt x="469" y="106"/>
                    </a:lnTo>
                    <a:lnTo>
                      <a:pt x="458" y="119"/>
                    </a:lnTo>
                    <a:lnTo>
                      <a:pt x="444" y="131"/>
                    </a:lnTo>
                    <a:lnTo>
                      <a:pt x="438" y="136"/>
                    </a:lnTo>
                    <a:lnTo>
                      <a:pt x="432" y="143"/>
                    </a:lnTo>
                    <a:lnTo>
                      <a:pt x="404" y="165"/>
                    </a:lnTo>
                    <a:lnTo>
                      <a:pt x="388" y="175"/>
                    </a:lnTo>
                    <a:lnTo>
                      <a:pt x="374" y="187"/>
                    </a:lnTo>
                    <a:lnTo>
                      <a:pt x="357" y="196"/>
                    </a:lnTo>
                    <a:lnTo>
                      <a:pt x="341" y="206"/>
                    </a:lnTo>
                    <a:lnTo>
                      <a:pt x="305" y="220"/>
                    </a:lnTo>
                    <a:lnTo>
                      <a:pt x="271" y="234"/>
                    </a:lnTo>
                    <a:lnTo>
                      <a:pt x="254" y="238"/>
                    </a:lnTo>
                    <a:lnTo>
                      <a:pt x="237" y="243"/>
                    </a:lnTo>
                    <a:lnTo>
                      <a:pt x="203" y="251"/>
                    </a:lnTo>
                    <a:lnTo>
                      <a:pt x="167" y="253"/>
                    </a:lnTo>
                    <a:lnTo>
                      <a:pt x="133" y="254"/>
                    </a:lnTo>
                    <a:lnTo>
                      <a:pt x="115" y="252"/>
                    </a:lnTo>
                    <a:lnTo>
                      <a:pt x="106" y="251"/>
                    </a:lnTo>
                    <a:lnTo>
                      <a:pt x="99" y="251"/>
                    </a:lnTo>
                    <a:lnTo>
                      <a:pt x="65" y="246"/>
                    </a:lnTo>
                    <a:lnTo>
                      <a:pt x="30" y="236"/>
                    </a:lnTo>
                    <a:lnTo>
                      <a:pt x="0" y="226"/>
                    </a:lnTo>
                    <a:lnTo>
                      <a:pt x="9" y="248"/>
                    </a:lnTo>
                    <a:lnTo>
                      <a:pt x="32" y="255"/>
                    </a:lnTo>
                    <a:lnTo>
                      <a:pt x="58" y="262"/>
                    </a:lnTo>
                    <a:lnTo>
                      <a:pt x="94" y="268"/>
                    </a:lnTo>
                    <a:lnTo>
                      <a:pt x="130" y="271"/>
                    </a:lnTo>
                    <a:lnTo>
                      <a:pt x="166" y="270"/>
                    </a:lnTo>
                    <a:lnTo>
                      <a:pt x="184" y="269"/>
                    </a:lnTo>
                    <a:lnTo>
                      <a:pt x="193" y="268"/>
                    </a:lnTo>
                    <a:lnTo>
                      <a:pt x="203" y="268"/>
                    </a:lnTo>
                    <a:lnTo>
                      <a:pt x="239" y="260"/>
                    </a:lnTo>
                    <a:lnTo>
                      <a:pt x="275" y="250"/>
                    </a:lnTo>
                    <a:lnTo>
                      <a:pt x="311" y="236"/>
                    </a:lnTo>
                    <a:lnTo>
                      <a:pt x="349" y="220"/>
                    </a:lnTo>
                    <a:lnTo>
                      <a:pt x="381" y="200"/>
                    </a:lnTo>
                    <a:lnTo>
                      <a:pt x="397" y="189"/>
                    </a:lnTo>
                    <a:lnTo>
                      <a:pt x="413" y="179"/>
                    </a:lnTo>
                    <a:lnTo>
                      <a:pt x="441" y="156"/>
                    </a:lnTo>
                    <a:lnTo>
                      <a:pt x="454" y="144"/>
                    </a:lnTo>
                    <a:lnTo>
                      <a:pt x="468" y="133"/>
                    </a:lnTo>
                    <a:lnTo>
                      <a:pt x="479" y="119"/>
                    </a:lnTo>
                    <a:lnTo>
                      <a:pt x="490" y="107"/>
                    </a:lnTo>
                    <a:lnTo>
                      <a:pt x="512" y="80"/>
                    </a:lnTo>
                    <a:lnTo>
                      <a:pt x="531" y="51"/>
                    </a:lnTo>
                    <a:lnTo>
                      <a:pt x="539" y="35"/>
                    </a:lnTo>
                    <a:lnTo>
                      <a:pt x="548" y="21"/>
                    </a:lnTo>
                    <a:close/>
                  </a:path>
                </a:pathLst>
              </a:custGeom>
              <a:solidFill>
                <a:srgbClr val="9D9D9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3" name="Freeform 206"/>
              <p:cNvSpPr>
                <a:spLocks/>
              </p:cNvSpPr>
              <p:nvPr/>
            </p:nvSpPr>
            <p:spPr bwMode="auto">
              <a:xfrm>
                <a:off x="2420" y="612"/>
                <a:ext cx="105" cy="49"/>
              </a:xfrm>
              <a:custGeom>
                <a:avLst/>
                <a:gdLst>
                  <a:gd name="T0" fmla="*/ 524 w 524"/>
                  <a:gd name="T1" fmla="*/ 26 h 248"/>
                  <a:gd name="T2" fmla="*/ 522 w 524"/>
                  <a:gd name="T3" fmla="*/ 0 h 248"/>
                  <a:gd name="T4" fmla="*/ 503 w 524"/>
                  <a:gd name="T5" fmla="*/ 25 h 248"/>
                  <a:gd name="T6" fmla="*/ 483 w 524"/>
                  <a:gd name="T7" fmla="*/ 49 h 248"/>
                  <a:gd name="T8" fmla="*/ 471 w 524"/>
                  <a:gd name="T9" fmla="*/ 61 h 248"/>
                  <a:gd name="T10" fmla="*/ 468 w 524"/>
                  <a:gd name="T11" fmla="*/ 63 h 248"/>
                  <a:gd name="T12" fmla="*/ 466 w 524"/>
                  <a:gd name="T13" fmla="*/ 66 h 248"/>
                  <a:gd name="T14" fmla="*/ 461 w 524"/>
                  <a:gd name="T15" fmla="*/ 73 h 248"/>
                  <a:gd name="T16" fmla="*/ 438 w 524"/>
                  <a:gd name="T17" fmla="*/ 95 h 248"/>
                  <a:gd name="T18" fmla="*/ 412 w 524"/>
                  <a:gd name="T19" fmla="*/ 116 h 248"/>
                  <a:gd name="T20" fmla="*/ 384 w 524"/>
                  <a:gd name="T21" fmla="*/ 136 h 248"/>
                  <a:gd name="T22" fmla="*/ 355 w 524"/>
                  <a:gd name="T23" fmla="*/ 155 h 248"/>
                  <a:gd name="T24" fmla="*/ 324 w 524"/>
                  <a:gd name="T25" fmla="*/ 173 h 248"/>
                  <a:gd name="T26" fmla="*/ 283 w 524"/>
                  <a:gd name="T27" fmla="*/ 191 h 248"/>
                  <a:gd name="T28" fmla="*/ 242 w 524"/>
                  <a:gd name="T29" fmla="*/ 206 h 248"/>
                  <a:gd name="T30" fmla="*/ 202 w 524"/>
                  <a:gd name="T31" fmla="*/ 218 h 248"/>
                  <a:gd name="T32" fmla="*/ 161 w 524"/>
                  <a:gd name="T33" fmla="*/ 227 h 248"/>
                  <a:gd name="T34" fmla="*/ 121 w 524"/>
                  <a:gd name="T35" fmla="*/ 230 h 248"/>
                  <a:gd name="T36" fmla="*/ 81 w 524"/>
                  <a:gd name="T37" fmla="*/ 231 h 248"/>
                  <a:gd name="T38" fmla="*/ 40 w 524"/>
                  <a:gd name="T39" fmla="*/ 229 h 248"/>
                  <a:gd name="T40" fmla="*/ 0 w 524"/>
                  <a:gd name="T41" fmla="*/ 223 h 248"/>
                  <a:gd name="T42" fmla="*/ 18 w 524"/>
                  <a:gd name="T43" fmla="*/ 243 h 248"/>
                  <a:gd name="T44" fmla="*/ 56 w 524"/>
                  <a:gd name="T45" fmla="*/ 247 h 248"/>
                  <a:gd name="T46" fmla="*/ 94 w 524"/>
                  <a:gd name="T47" fmla="*/ 248 h 248"/>
                  <a:gd name="T48" fmla="*/ 132 w 524"/>
                  <a:gd name="T49" fmla="*/ 245 h 248"/>
                  <a:gd name="T50" fmla="*/ 173 w 524"/>
                  <a:gd name="T51" fmla="*/ 240 h 248"/>
                  <a:gd name="T52" fmla="*/ 211 w 524"/>
                  <a:gd name="T53" fmla="*/ 231 h 248"/>
                  <a:gd name="T54" fmla="*/ 251 w 524"/>
                  <a:gd name="T55" fmla="*/ 220 h 248"/>
                  <a:gd name="T56" fmla="*/ 289 w 524"/>
                  <a:gd name="T57" fmla="*/ 204 h 248"/>
                  <a:gd name="T58" fmla="*/ 330 w 524"/>
                  <a:gd name="T59" fmla="*/ 186 h 248"/>
                  <a:gd name="T60" fmla="*/ 359 w 524"/>
                  <a:gd name="T61" fmla="*/ 169 h 248"/>
                  <a:gd name="T62" fmla="*/ 373 w 524"/>
                  <a:gd name="T63" fmla="*/ 160 h 248"/>
                  <a:gd name="T64" fmla="*/ 379 w 524"/>
                  <a:gd name="T65" fmla="*/ 156 h 248"/>
                  <a:gd name="T66" fmla="*/ 383 w 524"/>
                  <a:gd name="T67" fmla="*/ 154 h 248"/>
                  <a:gd name="T68" fmla="*/ 387 w 524"/>
                  <a:gd name="T69" fmla="*/ 153 h 248"/>
                  <a:gd name="T70" fmla="*/ 389 w 524"/>
                  <a:gd name="T71" fmla="*/ 149 h 248"/>
                  <a:gd name="T72" fmla="*/ 393 w 524"/>
                  <a:gd name="T73" fmla="*/ 147 h 248"/>
                  <a:gd name="T74" fmla="*/ 399 w 524"/>
                  <a:gd name="T75" fmla="*/ 142 h 248"/>
                  <a:gd name="T76" fmla="*/ 413 w 524"/>
                  <a:gd name="T77" fmla="*/ 133 h 248"/>
                  <a:gd name="T78" fmla="*/ 415 w 524"/>
                  <a:gd name="T79" fmla="*/ 130 h 248"/>
                  <a:gd name="T80" fmla="*/ 419 w 524"/>
                  <a:gd name="T81" fmla="*/ 128 h 248"/>
                  <a:gd name="T82" fmla="*/ 425 w 524"/>
                  <a:gd name="T83" fmla="*/ 123 h 248"/>
                  <a:gd name="T84" fmla="*/ 439 w 524"/>
                  <a:gd name="T85" fmla="*/ 114 h 248"/>
                  <a:gd name="T86" fmla="*/ 450 w 524"/>
                  <a:gd name="T87" fmla="*/ 103 h 248"/>
                  <a:gd name="T88" fmla="*/ 452 w 524"/>
                  <a:gd name="T89" fmla="*/ 100 h 248"/>
                  <a:gd name="T90" fmla="*/ 456 w 524"/>
                  <a:gd name="T91" fmla="*/ 98 h 248"/>
                  <a:gd name="T92" fmla="*/ 462 w 524"/>
                  <a:gd name="T93" fmla="*/ 93 h 248"/>
                  <a:gd name="T94" fmla="*/ 485 w 524"/>
                  <a:gd name="T95" fmla="*/ 72 h 248"/>
                  <a:gd name="T96" fmla="*/ 505 w 524"/>
                  <a:gd name="T97" fmla="*/ 49 h 248"/>
                  <a:gd name="T98" fmla="*/ 514 w 524"/>
                  <a:gd name="T99" fmla="*/ 37 h 248"/>
                  <a:gd name="T100" fmla="*/ 524 w 524"/>
                  <a:gd name="T101" fmla="*/ 26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4"/>
                  <a:gd name="T154" fmla="*/ 0 h 248"/>
                  <a:gd name="T155" fmla="*/ 524 w 524"/>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4" h="248">
                    <a:moveTo>
                      <a:pt x="524" y="26"/>
                    </a:moveTo>
                    <a:lnTo>
                      <a:pt x="522" y="0"/>
                    </a:lnTo>
                    <a:lnTo>
                      <a:pt x="503" y="25"/>
                    </a:lnTo>
                    <a:lnTo>
                      <a:pt x="483" y="49"/>
                    </a:lnTo>
                    <a:lnTo>
                      <a:pt x="471" y="61"/>
                    </a:lnTo>
                    <a:lnTo>
                      <a:pt x="468" y="63"/>
                    </a:lnTo>
                    <a:lnTo>
                      <a:pt x="466" y="66"/>
                    </a:lnTo>
                    <a:lnTo>
                      <a:pt x="461" y="73"/>
                    </a:lnTo>
                    <a:lnTo>
                      <a:pt x="438" y="95"/>
                    </a:lnTo>
                    <a:lnTo>
                      <a:pt x="412" y="116"/>
                    </a:lnTo>
                    <a:lnTo>
                      <a:pt x="384" y="136"/>
                    </a:lnTo>
                    <a:lnTo>
                      <a:pt x="355" y="155"/>
                    </a:lnTo>
                    <a:lnTo>
                      <a:pt x="324" y="173"/>
                    </a:lnTo>
                    <a:lnTo>
                      <a:pt x="283" y="191"/>
                    </a:lnTo>
                    <a:lnTo>
                      <a:pt x="242" y="206"/>
                    </a:lnTo>
                    <a:lnTo>
                      <a:pt x="202" y="218"/>
                    </a:lnTo>
                    <a:lnTo>
                      <a:pt x="161" y="227"/>
                    </a:lnTo>
                    <a:lnTo>
                      <a:pt x="121" y="230"/>
                    </a:lnTo>
                    <a:lnTo>
                      <a:pt x="81" y="231"/>
                    </a:lnTo>
                    <a:lnTo>
                      <a:pt x="40" y="229"/>
                    </a:lnTo>
                    <a:lnTo>
                      <a:pt x="0" y="223"/>
                    </a:lnTo>
                    <a:lnTo>
                      <a:pt x="18" y="243"/>
                    </a:lnTo>
                    <a:lnTo>
                      <a:pt x="56" y="247"/>
                    </a:lnTo>
                    <a:lnTo>
                      <a:pt x="94" y="248"/>
                    </a:lnTo>
                    <a:lnTo>
                      <a:pt x="132" y="245"/>
                    </a:lnTo>
                    <a:lnTo>
                      <a:pt x="173" y="240"/>
                    </a:lnTo>
                    <a:lnTo>
                      <a:pt x="211" y="231"/>
                    </a:lnTo>
                    <a:lnTo>
                      <a:pt x="251" y="220"/>
                    </a:lnTo>
                    <a:lnTo>
                      <a:pt x="289" y="204"/>
                    </a:lnTo>
                    <a:lnTo>
                      <a:pt x="330" y="186"/>
                    </a:lnTo>
                    <a:lnTo>
                      <a:pt x="359" y="169"/>
                    </a:lnTo>
                    <a:lnTo>
                      <a:pt x="373" y="160"/>
                    </a:lnTo>
                    <a:lnTo>
                      <a:pt x="379" y="156"/>
                    </a:lnTo>
                    <a:lnTo>
                      <a:pt x="383" y="154"/>
                    </a:lnTo>
                    <a:lnTo>
                      <a:pt x="387" y="153"/>
                    </a:lnTo>
                    <a:lnTo>
                      <a:pt x="389" y="149"/>
                    </a:lnTo>
                    <a:lnTo>
                      <a:pt x="393" y="147"/>
                    </a:lnTo>
                    <a:lnTo>
                      <a:pt x="399" y="142"/>
                    </a:lnTo>
                    <a:lnTo>
                      <a:pt x="413" y="133"/>
                    </a:lnTo>
                    <a:lnTo>
                      <a:pt x="415" y="130"/>
                    </a:lnTo>
                    <a:lnTo>
                      <a:pt x="419" y="128"/>
                    </a:lnTo>
                    <a:lnTo>
                      <a:pt x="425" y="123"/>
                    </a:lnTo>
                    <a:lnTo>
                      <a:pt x="439" y="114"/>
                    </a:lnTo>
                    <a:lnTo>
                      <a:pt x="450" y="103"/>
                    </a:lnTo>
                    <a:lnTo>
                      <a:pt x="452" y="100"/>
                    </a:lnTo>
                    <a:lnTo>
                      <a:pt x="456" y="98"/>
                    </a:lnTo>
                    <a:lnTo>
                      <a:pt x="462" y="93"/>
                    </a:lnTo>
                    <a:lnTo>
                      <a:pt x="485" y="72"/>
                    </a:lnTo>
                    <a:lnTo>
                      <a:pt x="505" y="49"/>
                    </a:lnTo>
                    <a:lnTo>
                      <a:pt x="514" y="37"/>
                    </a:lnTo>
                    <a:lnTo>
                      <a:pt x="524" y="26"/>
                    </a:lnTo>
                    <a:close/>
                  </a:path>
                </a:pathLst>
              </a:custGeom>
              <a:solidFill>
                <a:srgbClr val="90909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4" name="Freeform 207"/>
              <p:cNvSpPr>
                <a:spLocks/>
              </p:cNvSpPr>
              <p:nvPr/>
            </p:nvSpPr>
            <p:spPr bwMode="auto">
              <a:xfrm>
                <a:off x="2417" y="607"/>
                <a:ext cx="108" cy="51"/>
              </a:xfrm>
              <a:custGeom>
                <a:avLst/>
                <a:gdLst>
                  <a:gd name="T0" fmla="*/ 537 w 537"/>
                  <a:gd name="T1" fmla="*/ 25 h 256"/>
                  <a:gd name="T2" fmla="*/ 531 w 537"/>
                  <a:gd name="T3" fmla="*/ 0 h 256"/>
                  <a:gd name="T4" fmla="*/ 512 w 537"/>
                  <a:gd name="T5" fmla="*/ 27 h 256"/>
                  <a:gd name="T6" fmla="*/ 493 w 537"/>
                  <a:gd name="T7" fmla="*/ 54 h 256"/>
                  <a:gd name="T8" fmla="*/ 471 w 537"/>
                  <a:gd name="T9" fmla="*/ 79 h 256"/>
                  <a:gd name="T10" fmla="*/ 447 w 537"/>
                  <a:gd name="T11" fmla="*/ 103 h 256"/>
                  <a:gd name="T12" fmla="*/ 434 w 537"/>
                  <a:gd name="T13" fmla="*/ 114 h 256"/>
                  <a:gd name="T14" fmla="*/ 421 w 537"/>
                  <a:gd name="T15" fmla="*/ 125 h 256"/>
                  <a:gd name="T16" fmla="*/ 413 w 537"/>
                  <a:gd name="T17" fmla="*/ 129 h 256"/>
                  <a:gd name="T18" fmla="*/ 407 w 537"/>
                  <a:gd name="T19" fmla="*/ 135 h 256"/>
                  <a:gd name="T20" fmla="*/ 393 w 537"/>
                  <a:gd name="T21" fmla="*/ 146 h 256"/>
                  <a:gd name="T22" fmla="*/ 377 w 537"/>
                  <a:gd name="T23" fmla="*/ 155 h 256"/>
                  <a:gd name="T24" fmla="*/ 370 w 537"/>
                  <a:gd name="T25" fmla="*/ 160 h 256"/>
                  <a:gd name="T26" fmla="*/ 363 w 537"/>
                  <a:gd name="T27" fmla="*/ 165 h 256"/>
                  <a:gd name="T28" fmla="*/ 331 w 537"/>
                  <a:gd name="T29" fmla="*/ 184 h 256"/>
                  <a:gd name="T30" fmla="*/ 291 w 537"/>
                  <a:gd name="T31" fmla="*/ 202 h 256"/>
                  <a:gd name="T32" fmla="*/ 251 w 537"/>
                  <a:gd name="T33" fmla="*/ 217 h 256"/>
                  <a:gd name="T34" fmla="*/ 210 w 537"/>
                  <a:gd name="T35" fmla="*/ 228 h 256"/>
                  <a:gd name="T36" fmla="*/ 172 w 537"/>
                  <a:gd name="T37" fmla="*/ 236 h 256"/>
                  <a:gd name="T38" fmla="*/ 132 w 537"/>
                  <a:gd name="T39" fmla="*/ 239 h 256"/>
                  <a:gd name="T40" fmla="*/ 111 w 537"/>
                  <a:gd name="T41" fmla="*/ 239 h 256"/>
                  <a:gd name="T42" fmla="*/ 101 w 537"/>
                  <a:gd name="T43" fmla="*/ 239 h 256"/>
                  <a:gd name="T44" fmla="*/ 92 w 537"/>
                  <a:gd name="T45" fmla="*/ 240 h 256"/>
                  <a:gd name="T46" fmla="*/ 52 w 537"/>
                  <a:gd name="T47" fmla="*/ 237 h 256"/>
                  <a:gd name="T48" fmla="*/ 14 w 537"/>
                  <a:gd name="T49" fmla="*/ 230 h 256"/>
                  <a:gd name="T50" fmla="*/ 0 w 537"/>
                  <a:gd name="T51" fmla="*/ 228 h 256"/>
                  <a:gd name="T52" fmla="*/ 15 w 537"/>
                  <a:gd name="T53" fmla="*/ 248 h 256"/>
                  <a:gd name="T54" fmla="*/ 55 w 537"/>
                  <a:gd name="T55" fmla="*/ 254 h 256"/>
                  <a:gd name="T56" fmla="*/ 96 w 537"/>
                  <a:gd name="T57" fmla="*/ 256 h 256"/>
                  <a:gd name="T58" fmla="*/ 136 w 537"/>
                  <a:gd name="T59" fmla="*/ 255 h 256"/>
                  <a:gd name="T60" fmla="*/ 176 w 537"/>
                  <a:gd name="T61" fmla="*/ 252 h 256"/>
                  <a:gd name="T62" fmla="*/ 217 w 537"/>
                  <a:gd name="T63" fmla="*/ 243 h 256"/>
                  <a:gd name="T64" fmla="*/ 257 w 537"/>
                  <a:gd name="T65" fmla="*/ 231 h 256"/>
                  <a:gd name="T66" fmla="*/ 298 w 537"/>
                  <a:gd name="T67" fmla="*/ 216 h 256"/>
                  <a:gd name="T68" fmla="*/ 339 w 537"/>
                  <a:gd name="T69" fmla="*/ 198 h 256"/>
                  <a:gd name="T70" fmla="*/ 370 w 537"/>
                  <a:gd name="T71" fmla="*/ 180 h 256"/>
                  <a:gd name="T72" fmla="*/ 399 w 537"/>
                  <a:gd name="T73" fmla="*/ 161 h 256"/>
                  <a:gd name="T74" fmla="*/ 427 w 537"/>
                  <a:gd name="T75" fmla="*/ 141 h 256"/>
                  <a:gd name="T76" fmla="*/ 453 w 537"/>
                  <a:gd name="T77" fmla="*/ 120 h 256"/>
                  <a:gd name="T78" fmla="*/ 476 w 537"/>
                  <a:gd name="T79" fmla="*/ 98 h 256"/>
                  <a:gd name="T80" fmla="*/ 481 w 537"/>
                  <a:gd name="T81" fmla="*/ 91 h 256"/>
                  <a:gd name="T82" fmla="*/ 483 w 537"/>
                  <a:gd name="T83" fmla="*/ 88 h 256"/>
                  <a:gd name="T84" fmla="*/ 486 w 537"/>
                  <a:gd name="T85" fmla="*/ 86 h 256"/>
                  <a:gd name="T86" fmla="*/ 498 w 537"/>
                  <a:gd name="T87" fmla="*/ 74 h 256"/>
                  <a:gd name="T88" fmla="*/ 518 w 537"/>
                  <a:gd name="T89" fmla="*/ 50 h 256"/>
                  <a:gd name="T90" fmla="*/ 537 w 537"/>
                  <a:gd name="T91" fmla="*/ 25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256"/>
                  <a:gd name="T140" fmla="*/ 537 w 537"/>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256">
                    <a:moveTo>
                      <a:pt x="537" y="25"/>
                    </a:moveTo>
                    <a:lnTo>
                      <a:pt x="531" y="0"/>
                    </a:lnTo>
                    <a:lnTo>
                      <a:pt x="512" y="27"/>
                    </a:lnTo>
                    <a:lnTo>
                      <a:pt x="493" y="54"/>
                    </a:lnTo>
                    <a:lnTo>
                      <a:pt x="471" y="79"/>
                    </a:lnTo>
                    <a:lnTo>
                      <a:pt x="447" y="103"/>
                    </a:lnTo>
                    <a:lnTo>
                      <a:pt x="434" y="114"/>
                    </a:lnTo>
                    <a:lnTo>
                      <a:pt x="421" y="125"/>
                    </a:lnTo>
                    <a:lnTo>
                      <a:pt x="413" y="129"/>
                    </a:lnTo>
                    <a:lnTo>
                      <a:pt x="407" y="135"/>
                    </a:lnTo>
                    <a:lnTo>
                      <a:pt x="393" y="146"/>
                    </a:lnTo>
                    <a:lnTo>
                      <a:pt x="377" y="155"/>
                    </a:lnTo>
                    <a:lnTo>
                      <a:pt x="370" y="160"/>
                    </a:lnTo>
                    <a:lnTo>
                      <a:pt x="363" y="165"/>
                    </a:lnTo>
                    <a:lnTo>
                      <a:pt x="331" y="184"/>
                    </a:lnTo>
                    <a:lnTo>
                      <a:pt x="291" y="202"/>
                    </a:lnTo>
                    <a:lnTo>
                      <a:pt x="251" y="217"/>
                    </a:lnTo>
                    <a:lnTo>
                      <a:pt x="210" y="228"/>
                    </a:lnTo>
                    <a:lnTo>
                      <a:pt x="172" y="236"/>
                    </a:lnTo>
                    <a:lnTo>
                      <a:pt x="132" y="239"/>
                    </a:lnTo>
                    <a:lnTo>
                      <a:pt x="111" y="239"/>
                    </a:lnTo>
                    <a:lnTo>
                      <a:pt x="101" y="239"/>
                    </a:lnTo>
                    <a:lnTo>
                      <a:pt x="92" y="240"/>
                    </a:lnTo>
                    <a:lnTo>
                      <a:pt x="52" y="237"/>
                    </a:lnTo>
                    <a:lnTo>
                      <a:pt x="14" y="230"/>
                    </a:lnTo>
                    <a:lnTo>
                      <a:pt x="0" y="228"/>
                    </a:lnTo>
                    <a:lnTo>
                      <a:pt x="15" y="248"/>
                    </a:lnTo>
                    <a:lnTo>
                      <a:pt x="55" y="254"/>
                    </a:lnTo>
                    <a:lnTo>
                      <a:pt x="96" y="256"/>
                    </a:lnTo>
                    <a:lnTo>
                      <a:pt x="136" y="255"/>
                    </a:lnTo>
                    <a:lnTo>
                      <a:pt x="176" y="252"/>
                    </a:lnTo>
                    <a:lnTo>
                      <a:pt x="217" y="243"/>
                    </a:lnTo>
                    <a:lnTo>
                      <a:pt x="257" y="231"/>
                    </a:lnTo>
                    <a:lnTo>
                      <a:pt x="298" y="216"/>
                    </a:lnTo>
                    <a:lnTo>
                      <a:pt x="339" y="198"/>
                    </a:lnTo>
                    <a:lnTo>
                      <a:pt x="370" y="180"/>
                    </a:lnTo>
                    <a:lnTo>
                      <a:pt x="399" y="161"/>
                    </a:lnTo>
                    <a:lnTo>
                      <a:pt x="427" y="141"/>
                    </a:lnTo>
                    <a:lnTo>
                      <a:pt x="453" y="120"/>
                    </a:lnTo>
                    <a:lnTo>
                      <a:pt x="476" y="98"/>
                    </a:lnTo>
                    <a:lnTo>
                      <a:pt x="481" y="91"/>
                    </a:lnTo>
                    <a:lnTo>
                      <a:pt x="483" y="88"/>
                    </a:lnTo>
                    <a:lnTo>
                      <a:pt x="486" y="86"/>
                    </a:lnTo>
                    <a:lnTo>
                      <a:pt x="498" y="74"/>
                    </a:lnTo>
                    <a:lnTo>
                      <a:pt x="518" y="50"/>
                    </a:lnTo>
                    <a:lnTo>
                      <a:pt x="537" y="25"/>
                    </a:lnTo>
                    <a:close/>
                  </a:path>
                </a:pathLst>
              </a:custGeom>
              <a:solidFill>
                <a:srgbClr val="AAAAA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5" name="Freeform 208"/>
              <p:cNvSpPr>
                <a:spLocks/>
              </p:cNvSpPr>
              <p:nvPr/>
            </p:nvSpPr>
            <p:spPr bwMode="auto">
              <a:xfrm>
                <a:off x="2415" y="603"/>
                <a:ext cx="109" cy="52"/>
              </a:xfrm>
              <a:custGeom>
                <a:avLst/>
                <a:gdLst>
                  <a:gd name="T0" fmla="*/ 543 w 543"/>
                  <a:gd name="T1" fmla="*/ 20 h 260"/>
                  <a:gd name="T2" fmla="*/ 538 w 543"/>
                  <a:gd name="T3" fmla="*/ 0 h 260"/>
                  <a:gd name="T4" fmla="*/ 519 w 543"/>
                  <a:gd name="T5" fmla="*/ 29 h 260"/>
                  <a:gd name="T6" fmla="*/ 508 w 543"/>
                  <a:gd name="T7" fmla="*/ 43 h 260"/>
                  <a:gd name="T8" fmla="*/ 499 w 543"/>
                  <a:gd name="T9" fmla="*/ 57 h 260"/>
                  <a:gd name="T10" fmla="*/ 477 w 543"/>
                  <a:gd name="T11" fmla="*/ 83 h 260"/>
                  <a:gd name="T12" fmla="*/ 453 w 543"/>
                  <a:gd name="T13" fmla="*/ 108 h 260"/>
                  <a:gd name="T14" fmla="*/ 428 w 543"/>
                  <a:gd name="T15" fmla="*/ 130 h 260"/>
                  <a:gd name="T16" fmla="*/ 420 w 543"/>
                  <a:gd name="T17" fmla="*/ 135 h 260"/>
                  <a:gd name="T18" fmla="*/ 413 w 543"/>
                  <a:gd name="T19" fmla="*/ 140 h 260"/>
                  <a:gd name="T20" fmla="*/ 400 w 543"/>
                  <a:gd name="T21" fmla="*/ 152 h 260"/>
                  <a:gd name="T22" fmla="*/ 369 w 543"/>
                  <a:gd name="T23" fmla="*/ 172 h 260"/>
                  <a:gd name="T24" fmla="*/ 352 w 543"/>
                  <a:gd name="T25" fmla="*/ 181 h 260"/>
                  <a:gd name="T26" fmla="*/ 337 w 543"/>
                  <a:gd name="T27" fmla="*/ 191 h 260"/>
                  <a:gd name="T28" fmla="*/ 299 w 543"/>
                  <a:gd name="T29" fmla="*/ 208 h 260"/>
                  <a:gd name="T30" fmla="*/ 260 w 543"/>
                  <a:gd name="T31" fmla="*/ 222 h 260"/>
                  <a:gd name="T32" fmla="*/ 222 w 543"/>
                  <a:gd name="T33" fmla="*/ 232 h 260"/>
                  <a:gd name="T34" fmla="*/ 184 w 543"/>
                  <a:gd name="T35" fmla="*/ 240 h 260"/>
                  <a:gd name="T36" fmla="*/ 146 w 543"/>
                  <a:gd name="T37" fmla="*/ 244 h 260"/>
                  <a:gd name="T38" fmla="*/ 108 w 543"/>
                  <a:gd name="T39" fmla="*/ 245 h 260"/>
                  <a:gd name="T40" fmla="*/ 70 w 543"/>
                  <a:gd name="T41" fmla="*/ 241 h 260"/>
                  <a:gd name="T42" fmla="*/ 59 w 543"/>
                  <a:gd name="T43" fmla="*/ 239 h 260"/>
                  <a:gd name="T44" fmla="*/ 50 w 543"/>
                  <a:gd name="T45" fmla="*/ 238 h 260"/>
                  <a:gd name="T46" fmla="*/ 32 w 543"/>
                  <a:gd name="T47" fmla="*/ 236 h 260"/>
                  <a:gd name="T48" fmla="*/ 0 w 543"/>
                  <a:gd name="T49" fmla="*/ 228 h 260"/>
                  <a:gd name="T50" fmla="*/ 12 w 543"/>
                  <a:gd name="T51" fmla="*/ 248 h 260"/>
                  <a:gd name="T52" fmla="*/ 26 w 543"/>
                  <a:gd name="T53" fmla="*/ 250 h 260"/>
                  <a:gd name="T54" fmla="*/ 64 w 543"/>
                  <a:gd name="T55" fmla="*/ 257 h 260"/>
                  <a:gd name="T56" fmla="*/ 104 w 543"/>
                  <a:gd name="T57" fmla="*/ 260 h 260"/>
                  <a:gd name="T58" fmla="*/ 113 w 543"/>
                  <a:gd name="T59" fmla="*/ 259 h 260"/>
                  <a:gd name="T60" fmla="*/ 123 w 543"/>
                  <a:gd name="T61" fmla="*/ 259 h 260"/>
                  <a:gd name="T62" fmla="*/ 144 w 543"/>
                  <a:gd name="T63" fmla="*/ 259 h 260"/>
                  <a:gd name="T64" fmla="*/ 184 w 543"/>
                  <a:gd name="T65" fmla="*/ 256 h 260"/>
                  <a:gd name="T66" fmla="*/ 222 w 543"/>
                  <a:gd name="T67" fmla="*/ 248 h 260"/>
                  <a:gd name="T68" fmla="*/ 263 w 543"/>
                  <a:gd name="T69" fmla="*/ 237 h 260"/>
                  <a:gd name="T70" fmla="*/ 303 w 543"/>
                  <a:gd name="T71" fmla="*/ 222 h 260"/>
                  <a:gd name="T72" fmla="*/ 343 w 543"/>
                  <a:gd name="T73" fmla="*/ 204 h 260"/>
                  <a:gd name="T74" fmla="*/ 375 w 543"/>
                  <a:gd name="T75" fmla="*/ 185 h 260"/>
                  <a:gd name="T76" fmla="*/ 382 w 543"/>
                  <a:gd name="T77" fmla="*/ 180 h 260"/>
                  <a:gd name="T78" fmla="*/ 389 w 543"/>
                  <a:gd name="T79" fmla="*/ 175 h 260"/>
                  <a:gd name="T80" fmla="*/ 405 w 543"/>
                  <a:gd name="T81" fmla="*/ 166 h 260"/>
                  <a:gd name="T82" fmla="*/ 419 w 543"/>
                  <a:gd name="T83" fmla="*/ 155 h 260"/>
                  <a:gd name="T84" fmla="*/ 425 w 543"/>
                  <a:gd name="T85" fmla="*/ 149 h 260"/>
                  <a:gd name="T86" fmla="*/ 433 w 543"/>
                  <a:gd name="T87" fmla="*/ 145 h 260"/>
                  <a:gd name="T88" fmla="*/ 446 w 543"/>
                  <a:gd name="T89" fmla="*/ 134 h 260"/>
                  <a:gd name="T90" fmla="*/ 459 w 543"/>
                  <a:gd name="T91" fmla="*/ 123 h 260"/>
                  <a:gd name="T92" fmla="*/ 483 w 543"/>
                  <a:gd name="T93" fmla="*/ 99 h 260"/>
                  <a:gd name="T94" fmla="*/ 505 w 543"/>
                  <a:gd name="T95" fmla="*/ 74 h 260"/>
                  <a:gd name="T96" fmla="*/ 524 w 543"/>
                  <a:gd name="T97" fmla="*/ 47 h 260"/>
                  <a:gd name="T98" fmla="*/ 543 w 543"/>
                  <a:gd name="T99" fmla="*/ 20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3"/>
                  <a:gd name="T151" fmla="*/ 0 h 260"/>
                  <a:gd name="T152" fmla="*/ 543 w 543"/>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3" h="260">
                    <a:moveTo>
                      <a:pt x="543" y="20"/>
                    </a:moveTo>
                    <a:lnTo>
                      <a:pt x="538" y="0"/>
                    </a:lnTo>
                    <a:lnTo>
                      <a:pt x="519" y="29"/>
                    </a:lnTo>
                    <a:lnTo>
                      <a:pt x="508" y="43"/>
                    </a:lnTo>
                    <a:lnTo>
                      <a:pt x="499" y="57"/>
                    </a:lnTo>
                    <a:lnTo>
                      <a:pt x="477" y="83"/>
                    </a:lnTo>
                    <a:lnTo>
                      <a:pt x="453" y="108"/>
                    </a:lnTo>
                    <a:lnTo>
                      <a:pt x="428" y="130"/>
                    </a:lnTo>
                    <a:lnTo>
                      <a:pt x="420" y="135"/>
                    </a:lnTo>
                    <a:lnTo>
                      <a:pt x="413" y="140"/>
                    </a:lnTo>
                    <a:lnTo>
                      <a:pt x="400" y="152"/>
                    </a:lnTo>
                    <a:lnTo>
                      <a:pt x="369" y="172"/>
                    </a:lnTo>
                    <a:lnTo>
                      <a:pt x="352" y="181"/>
                    </a:lnTo>
                    <a:lnTo>
                      <a:pt x="337" y="191"/>
                    </a:lnTo>
                    <a:lnTo>
                      <a:pt x="299" y="208"/>
                    </a:lnTo>
                    <a:lnTo>
                      <a:pt x="260" y="222"/>
                    </a:lnTo>
                    <a:lnTo>
                      <a:pt x="222" y="232"/>
                    </a:lnTo>
                    <a:lnTo>
                      <a:pt x="184" y="240"/>
                    </a:lnTo>
                    <a:lnTo>
                      <a:pt x="146" y="244"/>
                    </a:lnTo>
                    <a:lnTo>
                      <a:pt x="108" y="245"/>
                    </a:lnTo>
                    <a:lnTo>
                      <a:pt x="70" y="241"/>
                    </a:lnTo>
                    <a:lnTo>
                      <a:pt x="59" y="239"/>
                    </a:lnTo>
                    <a:lnTo>
                      <a:pt x="50" y="238"/>
                    </a:lnTo>
                    <a:lnTo>
                      <a:pt x="32" y="236"/>
                    </a:lnTo>
                    <a:lnTo>
                      <a:pt x="0" y="228"/>
                    </a:lnTo>
                    <a:lnTo>
                      <a:pt x="12" y="248"/>
                    </a:lnTo>
                    <a:lnTo>
                      <a:pt x="26" y="250"/>
                    </a:lnTo>
                    <a:lnTo>
                      <a:pt x="64" y="257"/>
                    </a:lnTo>
                    <a:lnTo>
                      <a:pt x="104" y="260"/>
                    </a:lnTo>
                    <a:lnTo>
                      <a:pt x="113" y="259"/>
                    </a:lnTo>
                    <a:lnTo>
                      <a:pt x="123" y="259"/>
                    </a:lnTo>
                    <a:lnTo>
                      <a:pt x="144" y="259"/>
                    </a:lnTo>
                    <a:lnTo>
                      <a:pt x="184" y="256"/>
                    </a:lnTo>
                    <a:lnTo>
                      <a:pt x="222" y="248"/>
                    </a:lnTo>
                    <a:lnTo>
                      <a:pt x="263" y="237"/>
                    </a:lnTo>
                    <a:lnTo>
                      <a:pt x="303" y="222"/>
                    </a:lnTo>
                    <a:lnTo>
                      <a:pt x="343" y="204"/>
                    </a:lnTo>
                    <a:lnTo>
                      <a:pt x="375" y="185"/>
                    </a:lnTo>
                    <a:lnTo>
                      <a:pt x="382" y="180"/>
                    </a:lnTo>
                    <a:lnTo>
                      <a:pt x="389" y="175"/>
                    </a:lnTo>
                    <a:lnTo>
                      <a:pt x="405" y="166"/>
                    </a:lnTo>
                    <a:lnTo>
                      <a:pt x="419" y="155"/>
                    </a:lnTo>
                    <a:lnTo>
                      <a:pt x="425" y="149"/>
                    </a:lnTo>
                    <a:lnTo>
                      <a:pt x="433" y="145"/>
                    </a:lnTo>
                    <a:lnTo>
                      <a:pt x="446" y="134"/>
                    </a:lnTo>
                    <a:lnTo>
                      <a:pt x="459" y="123"/>
                    </a:lnTo>
                    <a:lnTo>
                      <a:pt x="483" y="99"/>
                    </a:lnTo>
                    <a:lnTo>
                      <a:pt x="505" y="74"/>
                    </a:lnTo>
                    <a:lnTo>
                      <a:pt x="524" y="47"/>
                    </a:lnTo>
                    <a:lnTo>
                      <a:pt x="543" y="20"/>
                    </a:lnTo>
                    <a:close/>
                  </a:path>
                </a:pathLst>
              </a:custGeom>
              <a:solidFill>
                <a:srgbClr val="C5C5C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6" name="Freeform 209"/>
              <p:cNvSpPr>
                <a:spLocks/>
              </p:cNvSpPr>
              <p:nvPr/>
            </p:nvSpPr>
            <p:spPr bwMode="auto">
              <a:xfrm>
                <a:off x="2442" y="639"/>
                <a:ext cx="81" cy="38"/>
              </a:xfrm>
              <a:custGeom>
                <a:avLst/>
                <a:gdLst>
                  <a:gd name="T0" fmla="*/ 390 w 403"/>
                  <a:gd name="T1" fmla="*/ 30 h 190"/>
                  <a:gd name="T2" fmla="*/ 403 w 403"/>
                  <a:gd name="T3" fmla="*/ 0 h 190"/>
                  <a:gd name="T4" fmla="*/ 385 w 403"/>
                  <a:gd name="T5" fmla="*/ 13 h 190"/>
                  <a:gd name="T6" fmla="*/ 376 w 403"/>
                  <a:gd name="T7" fmla="*/ 20 h 190"/>
                  <a:gd name="T8" fmla="*/ 371 w 403"/>
                  <a:gd name="T9" fmla="*/ 23 h 190"/>
                  <a:gd name="T10" fmla="*/ 368 w 403"/>
                  <a:gd name="T11" fmla="*/ 28 h 190"/>
                  <a:gd name="T12" fmla="*/ 349 w 403"/>
                  <a:gd name="T13" fmla="*/ 41 h 190"/>
                  <a:gd name="T14" fmla="*/ 331 w 403"/>
                  <a:gd name="T15" fmla="*/ 56 h 190"/>
                  <a:gd name="T16" fmla="*/ 311 w 403"/>
                  <a:gd name="T17" fmla="*/ 68 h 190"/>
                  <a:gd name="T18" fmla="*/ 291 w 403"/>
                  <a:gd name="T19" fmla="*/ 82 h 190"/>
                  <a:gd name="T20" fmla="*/ 249 w 403"/>
                  <a:gd name="T21" fmla="*/ 106 h 190"/>
                  <a:gd name="T22" fmla="*/ 218 w 403"/>
                  <a:gd name="T23" fmla="*/ 121 h 190"/>
                  <a:gd name="T24" fmla="*/ 186 w 403"/>
                  <a:gd name="T25" fmla="*/ 134 h 190"/>
                  <a:gd name="T26" fmla="*/ 155 w 403"/>
                  <a:gd name="T27" fmla="*/ 146 h 190"/>
                  <a:gd name="T28" fmla="*/ 123 w 403"/>
                  <a:gd name="T29" fmla="*/ 156 h 190"/>
                  <a:gd name="T30" fmla="*/ 92 w 403"/>
                  <a:gd name="T31" fmla="*/ 163 h 190"/>
                  <a:gd name="T32" fmla="*/ 60 w 403"/>
                  <a:gd name="T33" fmla="*/ 169 h 190"/>
                  <a:gd name="T34" fmla="*/ 29 w 403"/>
                  <a:gd name="T35" fmla="*/ 174 h 190"/>
                  <a:gd name="T36" fmla="*/ 0 w 403"/>
                  <a:gd name="T37" fmla="*/ 177 h 190"/>
                  <a:gd name="T38" fmla="*/ 16 w 403"/>
                  <a:gd name="T39" fmla="*/ 184 h 190"/>
                  <a:gd name="T40" fmla="*/ 35 w 403"/>
                  <a:gd name="T41" fmla="*/ 190 h 190"/>
                  <a:gd name="T42" fmla="*/ 62 w 403"/>
                  <a:gd name="T43" fmla="*/ 186 h 190"/>
                  <a:gd name="T44" fmla="*/ 89 w 403"/>
                  <a:gd name="T45" fmla="*/ 180 h 190"/>
                  <a:gd name="T46" fmla="*/ 115 w 403"/>
                  <a:gd name="T47" fmla="*/ 174 h 190"/>
                  <a:gd name="T48" fmla="*/ 145 w 403"/>
                  <a:gd name="T49" fmla="*/ 166 h 190"/>
                  <a:gd name="T50" fmla="*/ 172 w 403"/>
                  <a:gd name="T51" fmla="*/ 156 h 190"/>
                  <a:gd name="T52" fmla="*/ 199 w 403"/>
                  <a:gd name="T53" fmla="*/ 144 h 190"/>
                  <a:gd name="T54" fmla="*/ 255 w 403"/>
                  <a:gd name="T55" fmla="*/ 120 h 190"/>
                  <a:gd name="T56" fmla="*/ 292 w 403"/>
                  <a:gd name="T57" fmla="*/ 100 h 190"/>
                  <a:gd name="T58" fmla="*/ 309 w 403"/>
                  <a:gd name="T59" fmla="*/ 88 h 190"/>
                  <a:gd name="T60" fmla="*/ 327 w 403"/>
                  <a:gd name="T61" fmla="*/ 78 h 190"/>
                  <a:gd name="T62" fmla="*/ 342 w 403"/>
                  <a:gd name="T63" fmla="*/ 66 h 190"/>
                  <a:gd name="T64" fmla="*/ 359 w 403"/>
                  <a:gd name="T65" fmla="*/ 55 h 190"/>
                  <a:gd name="T66" fmla="*/ 390 w 403"/>
                  <a:gd name="T67" fmla="*/ 30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90"/>
                  <a:gd name="T104" fmla="*/ 403 w 403"/>
                  <a:gd name="T105" fmla="*/ 190 h 1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90">
                    <a:moveTo>
                      <a:pt x="390" y="30"/>
                    </a:moveTo>
                    <a:lnTo>
                      <a:pt x="403" y="0"/>
                    </a:lnTo>
                    <a:lnTo>
                      <a:pt x="385" y="13"/>
                    </a:lnTo>
                    <a:lnTo>
                      <a:pt x="376" y="20"/>
                    </a:lnTo>
                    <a:lnTo>
                      <a:pt x="371" y="23"/>
                    </a:lnTo>
                    <a:lnTo>
                      <a:pt x="368" y="28"/>
                    </a:lnTo>
                    <a:lnTo>
                      <a:pt x="349" y="41"/>
                    </a:lnTo>
                    <a:lnTo>
                      <a:pt x="331" y="56"/>
                    </a:lnTo>
                    <a:lnTo>
                      <a:pt x="311" y="68"/>
                    </a:lnTo>
                    <a:lnTo>
                      <a:pt x="291" y="82"/>
                    </a:lnTo>
                    <a:lnTo>
                      <a:pt x="249" y="106"/>
                    </a:lnTo>
                    <a:lnTo>
                      <a:pt x="218" y="121"/>
                    </a:lnTo>
                    <a:lnTo>
                      <a:pt x="186" y="134"/>
                    </a:lnTo>
                    <a:lnTo>
                      <a:pt x="155" y="146"/>
                    </a:lnTo>
                    <a:lnTo>
                      <a:pt x="123" y="156"/>
                    </a:lnTo>
                    <a:lnTo>
                      <a:pt x="92" y="163"/>
                    </a:lnTo>
                    <a:lnTo>
                      <a:pt x="60" y="169"/>
                    </a:lnTo>
                    <a:lnTo>
                      <a:pt x="29" y="174"/>
                    </a:lnTo>
                    <a:lnTo>
                      <a:pt x="0" y="177"/>
                    </a:lnTo>
                    <a:lnTo>
                      <a:pt x="16" y="184"/>
                    </a:lnTo>
                    <a:lnTo>
                      <a:pt x="35" y="190"/>
                    </a:lnTo>
                    <a:lnTo>
                      <a:pt x="62" y="186"/>
                    </a:lnTo>
                    <a:lnTo>
                      <a:pt x="89" y="180"/>
                    </a:lnTo>
                    <a:lnTo>
                      <a:pt x="115" y="174"/>
                    </a:lnTo>
                    <a:lnTo>
                      <a:pt x="145" y="166"/>
                    </a:lnTo>
                    <a:lnTo>
                      <a:pt x="172" y="156"/>
                    </a:lnTo>
                    <a:lnTo>
                      <a:pt x="199" y="144"/>
                    </a:lnTo>
                    <a:lnTo>
                      <a:pt x="255" y="120"/>
                    </a:lnTo>
                    <a:lnTo>
                      <a:pt x="292" y="100"/>
                    </a:lnTo>
                    <a:lnTo>
                      <a:pt x="309" y="88"/>
                    </a:lnTo>
                    <a:lnTo>
                      <a:pt x="327" y="78"/>
                    </a:lnTo>
                    <a:lnTo>
                      <a:pt x="342" y="66"/>
                    </a:lnTo>
                    <a:lnTo>
                      <a:pt x="359" y="55"/>
                    </a:lnTo>
                    <a:lnTo>
                      <a:pt x="390" y="30"/>
                    </a:lnTo>
                    <a:close/>
                  </a:path>
                </a:pathLst>
              </a:custGeom>
              <a:solidFill>
                <a:srgbClr val="0D0D0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7" name="Freeform 210"/>
              <p:cNvSpPr>
                <a:spLocks/>
              </p:cNvSpPr>
              <p:nvPr/>
            </p:nvSpPr>
            <p:spPr bwMode="auto">
              <a:xfrm>
                <a:off x="2437" y="633"/>
                <a:ext cx="87" cy="41"/>
              </a:xfrm>
              <a:custGeom>
                <a:avLst/>
                <a:gdLst>
                  <a:gd name="T0" fmla="*/ 432 w 437"/>
                  <a:gd name="T1" fmla="*/ 30 h 207"/>
                  <a:gd name="T2" fmla="*/ 437 w 437"/>
                  <a:gd name="T3" fmla="*/ 0 h 207"/>
                  <a:gd name="T4" fmla="*/ 418 w 437"/>
                  <a:gd name="T5" fmla="*/ 16 h 207"/>
                  <a:gd name="T6" fmla="*/ 400 w 437"/>
                  <a:gd name="T7" fmla="*/ 33 h 207"/>
                  <a:gd name="T8" fmla="*/ 380 w 437"/>
                  <a:gd name="T9" fmla="*/ 49 h 207"/>
                  <a:gd name="T10" fmla="*/ 360 w 437"/>
                  <a:gd name="T11" fmla="*/ 66 h 207"/>
                  <a:gd name="T12" fmla="*/ 338 w 437"/>
                  <a:gd name="T13" fmla="*/ 80 h 207"/>
                  <a:gd name="T14" fmla="*/ 326 w 437"/>
                  <a:gd name="T15" fmla="*/ 87 h 207"/>
                  <a:gd name="T16" fmla="*/ 324 w 437"/>
                  <a:gd name="T17" fmla="*/ 87 h 207"/>
                  <a:gd name="T18" fmla="*/ 323 w 437"/>
                  <a:gd name="T19" fmla="*/ 88 h 207"/>
                  <a:gd name="T20" fmla="*/ 321 w 437"/>
                  <a:gd name="T21" fmla="*/ 90 h 207"/>
                  <a:gd name="T22" fmla="*/ 316 w 437"/>
                  <a:gd name="T23" fmla="*/ 95 h 207"/>
                  <a:gd name="T24" fmla="*/ 293 w 437"/>
                  <a:gd name="T25" fmla="*/ 108 h 207"/>
                  <a:gd name="T26" fmla="*/ 270 w 437"/>
                  <a:gd name="T27" fmla="*/ 123 h 207"/>
                  <a:gd name="T28" fmla="*/ 252 w 437"/>
                  <a:gd name="T29" fmla="*/ 130 h 207"/>
                  <a:gd name="T30" fmla="*/ 243 w 437"/>
                  <a:gd name="T31" fmla="*/ 133 h 207"/>
                  <a:gd name="T32" fmla="*/ 235 w 437"/>
                  <a:gd name="T33" fmla="*/ 137 h 207"/>
                  <a:gd name="T34" fmla="*/ 202 w 437"/>
                  <a:gd name="T35" fmla="*/ 152 h 207"/>
                  <a:gd name="T36" fmla="*/ 168 w 437"/>
                  <a:gd name="T37" fmla="*/ 164 h 207"/>
                  <a:gd name="T38" fmla="*/ 134 w 437"/>
                  <a:gd name="T39" fmla="*/ 174 h 207"/>
                  <a:gd name="T40" fmla="*/ 101 w 437"/>
                  <a:gd name="T41" fmla="*/ 182 h 207"/>
                  <a:gd name="T42" fmla="*/ 67 w 437"/>
                  <a:gd name="T43" fmla="*/ 188 h 207"/>
                  <a:gd name="T44" fmla="*/ 33 w 437"/>
                  <a:gd name="T45" fmla="*/ 191 h 207"/>
                  <a:gd name="T46" fmla="*/ 0 w 437"/>
                  <a:gd name="T47" fmla="*/ 192 h 207"/>
                  <a:gd name="T48" fmla="*/ 13 w 437"/>
                  <a:gd name="T49" fmla="*/ 199 h 207"/>
                  <a:gd name="T50" fmla="*/ 29 w 437"/>
                  <a:gd name="T51" fmla="*/ 207 h 207"/>
                  <a:gd name="T52" fmla="*/ 58 w 437"/>
                  <a:gd name="T53" fmla="*/ 204 h 207"/>
                  <a:gd name="T54" fmla="*/ 89 w 437"/>
                  <a:gd name="T55" fmla="*/ 199 h 207"/>
                  <a:gd name="T56" fmla="*/ 121 w 437"/>
                  <a:gd name="T57" fmla="*/ 193 h 207"/>
                  <a:gd name="T58" fmla="*/ 152 w 437"/>
                  <a:gd name="T59" fmla="*/ 186 h 207"/>
                  <a:gd name="T60" fmla="*/ 184 w 437"/>
                  <a:gd name="T61" fmla="*/ 176 h 207"/>
                  <a:gd name="T62" fmla="*/ 215 w 437"/>
                  <a:gd name="T63" fmla="*/ 164 h 207"/>
                  <a:gd name="T64" fmla="*/ 247 w 437"/>
                  <a:gd name="T65" fmla="*/ 151 h 207"/>
                  <a:gd name="T66" fmla="*/ 278 w 437"/>
                  <a:gd name="T67" fmla="*/ 136 h 207"/>
                  <a:gd name="T68" fmla="*/ 320 w 437"/>
                  <a:gd name="T69" fmla="*/ 112 h 207"/>
                  <a:gd name="T70" fmla="*/ 340 w 437"/>
                  <a:gd name="T71" fmla="*/ 98 h 207"/>
                  <a:gd name="T72" fmla="*/ 360 w 437"/>
                  <a:gd name="T73" fmla="*/ 86 h 207"/>
                  <a:gd name="T74" fmla="*/ 378 w 437"/>
                  <a:gd name="T75" fmla="*/ 71 h 207"/>
                  <a:gd name="T76" fmla="*/ 397 w 437"/>
                  <a:gd name="T77" fmla="*/ 58 h 207"/>
                  <a:gd name="T78" fmla="*/ 400 w 437"/>
                  <a:gd name="T79" fmla="*/ 53 h 207"/>
                  <a:gd name="T80" fmla="*/ 405 w 437"/>
                  <a:gd name="T81" fmla="*/ 50 h 207"/>
                  <a:gd name="T82" fmla="*/ 414 w 437"/>
                  <a:gd name="T83" fmla="*/ 43 h 207"/>
                  <a:gd name="T84" fmla="*/ 432 w 437"/>
                  <a:gd name="T85" fmla="*/ 30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207"/>
                  <a:gd name="T131" fmla="*/ 437 w 437"/>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207">
                    <a:moveTo>
                      <a:pt x="432" y="30"/>
                    </a:moveTo>
                    <a:lnTo>
                      <a:pt x="437" y="0"/>
                    </a:lnTo>
                    <a:lnTo>
                      <a:pt x="418" y="16"/>
                    </a:lnTo>
                    <a:lnTo>
                      <a:pt x="400" y="33"/>
                    </a:lnTo>
                    <a:lnTo>
                      <a:pt x="380" y="49"/>
                    </a:lnTo>
                    <a:lnTo>
                      <a:pt x="360" y="66"/>
                    </a:lnTo>
                    <a:lnTo>
                      <a:pt x="338" y="80"/>
                    </a:lnTo>
                    <a:lnTo>
                      <a:pt x="326" y="87"/>
                    </a:lnTo>
                    <a:lnTo>
                      <a:pt x="324" y="87"/>
                    </a:lnTo>
                    <a:lnTo>
                      <a:pt x="323" y="88"/>
                    </a:lnTo>
                    <a:lnTo>
                      <a:pt x="321" y="90"/>
                    </a:lnTo>
                    <a:lnTo>
                      <a:pt x="316" y="95"/>
                    </a:lnTo>
                    <a:lnTo>
                      <a:pt x="293" y="108"/>
                    </a:lnTo>
                    <a:lnTo>
                      <a:pt x="270" y="123"/>
                    </a:lnTo>
                    <a:lnTo>
                      <a:pt x="252" y="130"/>
                    </a:lnTo>
                    <a:lnTo>
                      <a:pt x="243" y="133"/>
                    </a:lnTo>
                    <a:lnTo>
                      <a:pt x="235" y="137"/>
                    </a:lnTo>
                    <a:lnTo>
                      <a:pt x="202" y="152"/>
                    </a:lnTo>
                    <a:lnTo>
                      <a:pt x="168" y="164"/>
                    </a:lnTo>
                    <a:lnTo>
                      <a:pt x="134" y="174"/>
                    </a:lnTo>
                    <a:lnTo>
                      <a:pt x="101" y="182"/>
                    </a:lnTo>
                    <a:lnTo>
                      <a:pt x="67" y="188"/>
                    </a:lnTo>
                    <a:lnTo>
                      <a:pt x="33" y="191"/>
                    </a:lnTo>
                    <a:lnTo>
                      <a:pt x="0" y="192"/>
                    </a:lnTo>
                    <a:lnTo>
                      <a:pt x="13" y="199"/>
                    </a:lnTo>
                    <a:lnTo>
                      <a:pt x="29" y="207"/>
                    </a:lnTo>
                    <a:lnTo>
                      <a:pt x="58" y="204"/>
                    </a:lnTo>
                    <a:lnTo>
                      <a:pt x="89" y="199"/>
                    </a:lnTo>
                    <a:lnTo>
                      <a:pt x="121" y="193"/>
                    </a:lnTo>
                    <a:lnTo>
                      <a:pt x="152" y="186"/>
                    </a:lnTo>
                    <a:lnTo>
                      <a:pt x="184" y="176"/>
                    </a:lnTo>
                    <a:lnTo>
                      <a:pt x="215" y="164"/>
                    </a:lnTo>
                    <a:lnTo>
                      <a:pt x="247" y="151"/>
                    </a:lnTo>
                    <a:lnTo>
                      <a:pt x="278" y="136"/>
                    </a:lnTo>
                    <a:lnTo>
                      <a:pt x="320" y="112"/>
                    </a:lnTo>
                    <a:lnTo>
                      <a:pt x="340" y="98"/>
                    </a:lnTo>
                    <a:lnTo>
                      <a:pt x="360" y="86"/>
                    </a:lnTo>
                    <a:lnTo>
                      <a:pt x="378" y="71"/>
                    </a:lnTo>
                    <a:lnTo>
                      <a:pt x="397" y="58"/>
                    </a:lnTo>
                    <a:lnTo>
                      <a:pt x="400" y="53"/>
                    </a:lnTo>
                    <a:lnTo>
                      <a:pt x="405" y="50"/>
                    </a:lnTo>
                    <a:lnTo>
                      <a:pt x="414" y="43"/>
                    </a:lnTo>
                    <a:lnTo>
                      <a:pt x="432" y="30"/>
                    </a:lnTo>
                    <a:close/>
                  </a:path>
                </a:pathLst>
              </a:custGeom>
              <a:solidFill>
                <a:srgbClr val="27272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8" name="Freeform 211"/>
              <p:cNvSpPr>
                <a:spLocks/>
              </p:cNvSpPr>
              <p:nvPr/>
            </p:nvSpPr>
            <p:spPr bwMode="auto">
              <a:xfrm>
                <a:off x="2432" y="627"/>
                <a:ext cx="93" cy="44"/>
              </a:xfrm>
              <a:custGeom>
                <a:avLst/>
                <a:gdLst>
                  <a:gd name="T0" fmla="*/ 461 w 466"/>
                  <a:gd name="T1" fmla="*/ 28 h 220"/>
                  <a:gd name="T2" fmla="*/ 466 w 466"/>
                  <a:gd name="T3" fmla="*/ 0 h 220"/>
                  <a:gd name="T4" fmla="*/ 456 w 466"/>
                  <a:gd name="T5" fmla="*/ 9 h 220"/>
                  <a:gd name="T6" fmla="*/ 447 w 466"/>
                  <a:gd name="T7" fmla="*/ 19 h 220"/>
                  <a:gd name="T8" fmla="*/ 437 w 466"/>
                  <a:gd name="T9" fmla="*/ 28 h 220"/>
                  <a:gd name="T10" fmla="*/ 428 w 466"/>
                  <a:gd name="T11" fmla="*/ 39 h 220"/>
                  <a:gd name="T12" fmla="*/ 406 w 466"/>
                  <a:gd name="T13" fmla="*/ 56 h 220"/>
                  <a:gd name="T14" fmla="*/ 385 w 466"/>
                  <a:gd name="T15" fmla="*/ 74 h 220"/>
                  <a:gd name="T16" fmla="*/ 362 w 466"/>
                  <a:gd name="T17" fmla="*/ 90 h 220"/>
                  <a:gd name="T18" fmla="*/ 355 w 466"/>
                  <a:gd name="T19" fmla="*/ 94 h 220"/>
                  <a:gd name="T20" fmla="*/ 349 w 466"/>
                  <a:gd name="T21" fmla="*/ 98 h 220"/>
                  <a:gd name="T22" fmla="*/ 338 w 466"/>
                  <a:gd name="T23" fmla="*/ 107 h 220"/>
                  <a:gd name="T24" fmla="*/ 313 w 466"/>
                  <a:gd name="T25" fmla="*/ 122 h 220"/>
                  <a:gd name="T26" fmla="*/ 289 w 466"/>
                  <a:gd name="T27" fmla="*/ 137 h 220"/>
                  <a:gd name="T28" fmla="*/ 252 w 466"/>
                  <a:gd name="T29" fmla="*/ 153 h 220"/>
                  <a:gd name="T30" fmla="*/ 216 w 466"/>
                  <a:gd name="T31" fmla="*/ 168 h 220"/>
                  <a:gd name="T32" fmla="*/ 180 w 466"/>
                  <a:gd name="T33" fmla="*/ 180 h 220"/>
                  <a:gd name="T34" fmla="*/ 144 w 466"/>
                  <a:gd name="T35" fmla="*/ 190 h 220"/>
                  <a:gd name="T36" fmla="*/ 108 w 466"/>
                  <a:gd name="T37" fmla="*/ 196 h 220"/>
                  <a:gd name="T38" fmla="*/ 72 w 466"/>
                  <a:gd name="T39" fmla="*/ 201 h 220"/>
                  <a:gd name="T40" fmla="*/ 36 w 466"/>
                  <a:gd name="T41" fmla="*/ 202 h 220"/>
                  <a:gd name="T42" fmla="*/ 0 w 466"/>
                  <a:gd name="T43" fmla="*/ 204 h 220"/>
                  <a:gd name="T44" fmla="*/ 24 w 466"/>
                  <a:gd name="T45" fmla="*/ 220 h 220"/>
                  <a:gd name="T46" fmla="*/ 57 w 466"/>
                  <a:gd name="T47" fmla="*/ 219 h 220"/>
                  <a:gd name="T48" fmla="*/ 91 w 466"/>
                  <a:gd name="T49" fmla="*/ 216 h 220"/>
                  <a:gd name="T50" fmla="*/ 125 w 466"/>
                  <a:gd name="T51" fmla="*/ 210 h 220"/>
                  <a:gd name="T52" fmla="*/ 158 w 466"/>
                  <a:gd name="T53" fmla="*/ 202 h 220"/>
                  <a:gd name="T54" fmla="*/ 192 w 466"/>
                  <a:gd name="T55" fmla="*/ 192 h 220"/>
                  <a:gd name="T56" fmla="*/ 226 w 466"/>
                  <a:gd name="T57" fmla="*/ 180 h 220"/>
                  <a:gd name="T58" fmla="*/ 259 w 466"/>
                  <a:gd name="T59" fmla="*/ 165 h 220"/>
                  <a:gd name="T60" fmla="*/ 267 w 466"/>
                  <a:gd name="T61" fmla="*/ 161 h 220"/>
                  <a:gd name="T62" fmla="*/ 276 w 466"/>
                  <a:gd name="T63" fmla="*/ 158 h 220"/>
                  <a:gd name="T64" fmla="*/ 294 w 466"/>
                  <a:gd name="T65" fmla="*/ 151 h 220"/>
                  <a:gd name="T66" fmla="*/ 317 w 466"/>
                  <a:gd name="T67" fmla="*/ 136 h 220"/>
                  <a:gd name="T68" fmla="*/ 340 w 466"/>
                  <a:gd name="T69" fmla="*/ 123 h 220"/>
                  <a:gd name="T70" fmla="*/ 345 w 466"/>
                  <a:gd name="T71" fmla="*/ 118 h 220"/>
                  <a:gd name="T72" fmla="*/ 347 w 466"/>
                  <a:gd name="T73" fmla="*/ 116 h 220"/>
                  <a:gd name="T74" fmla="*/ 348 w 466"/>
                  <a:gd name="T75" fmla="*/ 115 h 220"/>
                  <a:gd name="T76" fmla="*/ 350 w 466"/>
                  <a:gd name="T77" fmla="*/ 115 h 220"/>
                  <a:gd name="T78" fmla="*/ 362 w 466"/>
                  <a:gd name="T79" fmla="*/ 108 h 220"/>
                  <a:gd name="T80" fmla="*/ 384 w 466"/>
                  <a:gd name="T81" fmla="*/ 94 h 220"/>
                  <a:gd name="T82" fmla="*/ 404 w 466"/>
                  <a:gd name="T83" fmla="*/ 77 h 220"/>
                  <a:gd name="T84" fmla="*/ 424 w 466"/>
                  <a:gd name="T85" fmla="*/ 61 h 220"/>
                  <a:gd name="T86" fmla="*/ 442 w 466"/>
                  <a:gd name="T87" fmla="*/ 44 h 220"/>
                  <a:gd name="T88" fmla="*/ 461 w 466"/>
                  <a:gd name="T89" fmla="*/ 28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6"/>
                  <a:gd name="T136" fmla="*/ 0 h 220"/>
                  <a:gd name="T137" fmla="*/ 466 w 466"/>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6" h="220">
                    <a:moveTo>
                      <a:pt x="461" y="28"/>
                    </a:moveTo>
                    <a:lnTo>
                      <a:pt x="466" y="0"/>
                    </a:lnTo>
                    <a:lnTo>
                      <a:pt x="456" y="9"/>
                    </a:lnTo>
                    <a:lnTo>
                      <a:pt x="447" y="19"/>
                    </a:lnTo>
                    <a:lnTo>
                      <a:pt x="437" y="28"/>
                    </a:lnTo>
                    <a:lnTo>
                      <a:pt x="428" y="39"/>
                    </a:lnTo>
                    <a:lnTo>
                      <a:pt x="406" y="56"/>
                    </a:lnTo>
                    <a:lnTo>
                      <a:pt x="385" y="74"/>
                    </a:lnTo>
                    <a:lnTo>
                      <a:pt x="362" y="90"/>
                    </a:lnTo>
                    <a:lnTo>
                      <a:pt x="355" y="94"/>
                    </a:lnTo>
                    <a:lnTo>
                      <a:pt x="349" y="98"/>
                    </a:lnTo>
                    <a:lnTo>
                      <a:pt x="338" y="107"/>
                    </a:lnTo>
                    <a:lnTo>
                      <a:pt x="313" y="122"/>
                    </a:lnTo>
                    <a:lnTo>
                      <a:pt x="289" y="137"/>
                    </a:lnTo>
                    <a:lnTo>
                      <a:pt x="252" y="153"/>
                    </a:lnTo>
                    <a:lnTo>
                      <a:pt x="216" y="168"/>
                    </a:lnTo>
                    <a:lnTo>
                      <a:pt x="180" y="180"/>
                    </a:lnTo>
                    <a:lnTo>
                      <a:pt x="144" y="190"/>
                    </a:lnTo>
                    <a:lnTo>
                      <a:pt x="108" y="196"/>
                    </a:lnTo>
                    <a:lnTo>
                      <a:pt x="72" y="201"/>
                    </a:lnTo>
                    <a:lnTo>
                      <a:pt x="36" y="202"/>
                    </a:lnTo>
                    <a:lnTo>
                      <a:pt x="0" y="204"/>
                    </a:lnTo>
                    <a:lnTo>
                      <a:pt x="24" y="220"/>
                    </a:lnTo>
                    <a:lnTo>
                      <a:pt x="57" y="219"/>
                    </a:lnTo>
                    <a:lnTo>
                      <a:pt x="91" y="216"/>
                    </a:lnTo>
                    <a:lnTo>
                      <a:pt x="125" y="210"/>
                    </a:lnTo>
                    <a:lnTo>
                      <a:pt x="158" y="202"/>
                    </a:lnTo>
                    <a:lnTo>
                      <a:pt x="192" y="192"/>
                    </a:lnTo>
                    <a:lnTo>
                      <a:pt x="226" y="180"/>
                    </a:lnTo>
                    <a:lnTo>
                      <a:pt x="259" y="165"/>
                    </a:lnTo>
                    <a:lnTo>
                      <a:pt x="267" y="161"/>
                    </a:lnTo>
                    <a:lnTo>
                      <a:pt x="276" y="158"/>
                    </a:lnTo>
                    <a:lnTo>
                      <a:pt x="294" y="151"/>
                    </a:lnTo>
                    <a:lnTo>
                      <a:pt x="317" y="136"/>
                    </a:lnTo>
                    <a:lnTo>
                      <a:pt x="340" y="123"/>
                    </a:lnTo>
                    <a:lnTo>
                      <a:pt x="345" y="118"/>
                    </a:lnTo>
                    <a:lnTo>
                      <a:pt x="347" y="116"/>
                    </a:lnTo>
                    <a:lnTo>
                      <a:pt x="348" y="115"/>
                    </a:lnTo>
                    <a:lnTo>
                      <a:pt x="350" y="115"/>
                    </a:lnTo>
                    <a:lnTo>
                      <a:pt x="362" y="108"/>
                    </a:lnTo>
                    <a:lnTo>
                      <a:pt x="384" y="94"/>
                    </a:lnTo>
                    <a:lnTo>
                      <a:pt x="404" y="77"/>
                    </a:lnTo>
                    <a:lnTo>
                      <a:pt x="424" y="61"/>
                    </a:lnTo>
                    <a:lnTo>
                      <a:pt x="442" y="44"/>
                    </a:lnTo>
                    <a:lnTo>
                      <a:pt x="461" y="28"/>
                    </a:lnTo>
                    <a:close/>
                  </a:path>
                </a:pathLst>
              </a:custGeom>
              <a:solidFill>
                <a:srgbClr val="41414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9" name="Freeform 212"/>
              <p:cNvSpPr>
                <a:spLocks/>
              </p:cNvSpPr>
              <p:nvPr/>
            </p:nvSpPr>
            <p:spPr bwMode="auto">
              <a:xfrm>
                <a:off x="2428" y="622"/>
                <a:ext cx="97" cy="46"/>
              </a:xfrm>
              <a:custGeom>
                <a:avLst/>
                <a:gdLst>
                  <a:gd name="T0" fmla="*/ 487 w 488"/>
                  <a:gd name="T1" fmla="*/ 25 h 229"/>
                  <a:gd name="T2" fmla="*/ 487 w 488"/>
                  <a:gd name="T3" fmla="*/ 12 h 229"/>
                  <a:gd name="T4" fmla="*/ 487 w 488"/>
                  <a:gd name="T5" fmla="*/ 5 h 229"/>
                  <a:gd name="T6" fmla="*/ 487 w 488"/>
                  <a:gd name="T7" fmla="*/ 2 h 229"/>
                  <a:gd name="T8" fmla="*/ 488 w 488"/>
                  <a:gd name="T9" fmla="*/ 0 h 229"/>
                  <a:gd name="T10" fmla="*/ 482 w 488"/>
                  <a:gd name="T11" fmla="*/ 4 h 229"/>
                  <a:gd name="T12" fmla="*/ 478 w 488"/>
                  <a:gd name="T13" fmla="*/ 10 h 229"/>
                  <a:gd name="T14" fmla="*/ 469 w 488"/>
                  <a:gd name="T15" fmla="*/ 21 h 229"/>
                  <a:gd name="T16" fmla="*/ 449 w 488"/>
                  <a:gd name="T17" fmla="*/ 42 h 229"/>
                  <a:gd name="T18" fmla="*/ 438 w 488"/>
                  <a:gd name="T19" fmla="*/ 51 h 229"/>
                  <a:gd name="T20" fmla="*/ 432 w 488"/>
                  <a:gd name="T21" fmla="*/ 56 h 229"/>
                  <a:gd name="T22" fmla="*/ 427 w 488"/>
                  <a:gd name="T23" fmla="*/ 61 h 229"/>
                  <a:gd name="T24" fmla="*/ 405 w 488"/>
                  <a:gd name="T25" fmla="*/ 81 h 229"/>
                  <a:gd name="T26" fmla="*/ 380 w 488"/>
                  <a:gd name="T27" fmla="*/ 98 h 229"/>
                  <a:gd name="T28" fmla="*/ 356 w 488"/>
                  <a:gd name="T29" fmla="*/ 116 h 229"/>
                  <a:gd name="T30" fmla="*/ 329 w 488"/>
                  <a:gd name="T31" fmla="*/ 132 h 229"/>
                  <a:gd name="T32" fmla="*/ 302 w 488"/>
                  <a:gd name="T33" fmla="*/ 148 h 229"/>
                  <a:gd name="T34" fmla="*/ 264 w 488"/>
                  <a:gd name="T35" fmla="*/ 165 h 229"/>
                  <a:gd name="T36" fmla="*/ 225 w 488"/>
                  <a:gd name="T37" fmla="*/ 180 h 229"/>
                  <a:gd name="T38" fmla="*/ 187 w 488"/>
                  <a:gd name="T39" fmla="*/ 191 h 229"/>
                  <a:gd name="T40" fmla="*/ 168 w 488"/>
                  <a:gd name="T41" fmla="*/ 196 h 229"/>
                  <a:gd name="T42" fmla="*/ 150 w 488"/>
                  <a:gd name="T43" fmla="*/ 202 h 229"/>
                  <a:gd name="T44" fmla="*/ 112 w 488"/>
                  <a:gd name="T45" fmla="*/ 207 h 229"/>
                  <a:gd name="T46" fmla="*/ 74 w 488"/>
                  <a:gd name="T47" fmla="*/ 212 h 229"/>
                  <a:gd name="T48" fmla="*/ 36 w 488"/>
                  <a:gd name="T49" fmla="*/ 213 h 229"/>
                  <a:gd name="T50" fmla="*/ 0 w 488"/>
                  <a:gd name="T51" fmla="*/ 212 h 229"/>
                  <a:gd name="T52" fmla="*/ 21 w 488"/>
                  <a:gd name="T53" fmla="*/ 229 h 229"/>
                  <a:gd name="T54" fmla="*/ 57 w 488"/>
                  <a:gd name="T55" fmla="*/ 227 h 229"/>
                  <a:gd name="T56" fmla="*/ 93 w 488"/>
                  <a:gd name="T57" fmla="*/ 226 h 229"/>
                  <a:gd name="T58" fmla="*/ 129 w 488"/>
                  <a:gd name="T59" fmla="*/ 221 h 229"/>
                  <a:gd name="T60" fmla="*/ 165 w 488"/>
                  <a:gd name="T61" fmla="*/ 215 h 229"/>
                  <a:gd name="T62" fmla="*/ 201 w 488"/>
                  <a:gd name="T63" fmla="*/ 205 h 229"/>
                  <a:gd name="T64" fmla="*/ 237 w 488"/>
                  <a:gd name="T65" fmla="*/ 193 h 229"/>
                  <a:gd name="T66" fmla="*/ 273 w 488"/>
                  <a:gd name="T67" fmla="*/ 178 h 229"/>
                  <a:gd name="T68" fmla="*/ 310 w 488"/>
                  <a:gd name="T69" fmla="*/ 162 h 229"/>
                  <a:gd name="T70" fmla="*/ 334 w 488"/>
                  <a:gd name="T71" fmla="*/ 147 h 229"/>
                  <a:gd name="T72" fmla="*/ 359 w 488"/>
                  <a:gd name="T73" fmla="*/ 132 h 229"/>
                  <a:gd name="T74" fmla="*/ 370 w 488"/>
                  <a:gd name="T75" fmla="*/ 123 h 229"/>
                  <a:gd name="T76" fmla="*/ 376 w 488"/>
                  <a:gd name="T77" fmla="*/ 119 h 229"/>
                  <a:gd name="T78" fmla="*/ 383 w 488"/>
                  <a:gd name="T79" fmla="*/ 115 h 229"/>
                  <a:gd name="T80" fmla="*/ 406 w 488"/>
                  <a:gd name="T81" fmla="*/ 99 h 229"/>
                  <a:gd name="T82" fmla="*/ 427 w 488"/>
                  <a:gd name="T83" fmla="*/ 81 h 229"/>
                  <a:gd name="T84" fmla="*/ 449 w 488"/>
                  <a:gd name="T85" fmla="*/ 64 h 229"/>
                  <a:gd name="T86" fmla="*/ 458 w 488"/>
                  <a:gd name="T87" fmla="*/ 53 h 229"/>
                  <a:gd name="T88" fmla="*/ 468 w 488"/>
                  <a:gd name="T89" fmla="*/ 44 h 229"/>
                  <a:gd name="T90" fmla="*/ 477 w 488"/>
                  <a:gd name="T91" fmla="*/ 34 h 229"/>
                  <a:gd name="T92" fmla="*/ 487 w 488"/>
                  <a:gd name="T93" fmla="*/ 25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8"/>
                  <a:gd name="T142" fmla="*/ 0 h 229"/>
                  <a:gd name="T143" fmla="*/ 488 w 488"/>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8" h="229">
                    <a:moveTo>
                      <a:pt x="487" y="25"/>
                    </a:moveTo>
                    <a:lnTo>
                      <a:pt x="487" y="12"/>
                    </a:lnTo>
                    <a:lnTo>
                      <a:pt x="487" y="5"/>
                    </a:lnTo>
                    <a:lnTo>
                      <a:pt x="487" y="2"/>
                    </a:lnTo>
                    <a:lnTo>
                      <a:pt x="488" y="0"/>
                    </a:lnTo>
                    <a:lnTo>
                      <a:pt x="482" y="4"/>
                    </a:lnTo>
                    <a:lnTo>
                      <a:pt x="478" y="10"/>
                    </a:lnTo>
                    <a:lnTo>
                      <a:pt x="469" y="21"/>
                    </a:lnTo>
                    <a:lnTo>
                      <a:pt x="449" y="42"/>
                    </a:lnTo>
                    <a:lnTo>
                      <a:pt x="438" y="51"/>
                    </a:lnTo>
                    <a:lnTo>
                      <a:pt x="432" y="56"/>
                    </a:lnTo>
                    <a:lnTo>
                      <a:pt x="427" y="61"/>
                    </a:lnTo>
                    <a:lnTo>
                      <a:pt x="405" y="81"/>
                    </a:lnTo>
                    <a:lnTo>
                      <a:pt x="380" y="98"/>
                    </a:lnTo>
                    <a:lnTo>
                      <a:pt x="356" y="116"/>
                    </a:lnTo>
                    <a:lnTo>
                      <a:pt x="329" y="132"/>
                    </a:lnTo>
                    <a:lnTo>
                      <a:pt x="302" y="148"/>
                    </a:lnTo>
                    <a:lnTo>
                      <a:pt x="264" y="165"/>
                    </a:lnTo>
                    <a:lnTo>
                      <a:pt x="225" y="180"/>
                    </a:lnTo>
                    <a:lnTo>
                      <a:pt x="187" y="191"/>
                    </a:lnTo>
                    <a:lnTo>
                      <a:pt x="168" y="196"/>
                    </a:lnTo>
                    <a:lnTo>
                      <a:pt x="150" y="202"/>
                    </a:lnTo>
                    <a:lnTo>
                      <a:pt x="112" y="207"/>
                    </a:lnTo>
                    <a:lnTo>
                      <a:pt x="74" y="212"/>
                    </a:lnTo>
                    <a:lnTo>
                      <a:pt x="36" y="213"/>
                    </a:lnTo>
                    <a:lnTo>
                      <a:pt x="0" y="212"/>
                    </a:lnTo>
                    <a:lnTo>
                      <a:pt x="21" y="229"/>
                    </a:lnTo>
                    <a:lnTo>
                      <a:pt x="57" y="227"/>
                    </a:lnTo>
                    <a:lnTo>
                      <a:pt x="93" y="226"/>
                    </a:lnTo>
                    <a:lnTo>
                      <a:pt x="129" y="221"/>
                    </a:lnTo>
                    <a:lnTo>
                      <a:pt x="165" y="215"/>
                    </a:lnTo>
                    <a:lnTo>
                      <a:pt x="201" y="205"/>
                    </a:lnTo>
                    <a:lnTo>
                      <a:pt x="237" y="193"/>
                    </a:lnTo>
                    <a:lnTo>
                      <a:pt x="273" y="178"/>
                    </a:lnTo>
                    <a:lnTo>
                      <a:pt x="310" y="162"/>
                    </a:lnTo>
                    <a:lnTo>
                      <a:pt x="334" y="147"/>
                    </a:lnTo>
                    <a:lnTo>
                      <a:pt x="359" y="132"/>
                    </a:lnTo>
                    <a:lnTo>
                      <a:pt x="370" y="123"/>
                    </a:lnTo>
                    <a:lnTo>
                      <a:pt x="376" y="119"/>
                    </a:lnTo>
                    <a:lnTo>
                      <a:pt x="383" y="115"/>
                    </a:lnTo>
                    <a:lnTo>
                      <a:pt x="406" y="99"/>
                    </a:lnTo>
                    <a:lnTo>
                      <a:pt x="427" y="81"/>
                    </a:lnTo>
                    <a:lnTo>
                      <a:pt x="449" y="64"/>
                    </a:lnTo>
                    <a:lnTo>
                      <a:pt x="458" y="53"/>
                    </a:lnTo>
                    <a:lnTo>
                      <a:pt x="468" y="44"/>
                    </a:lnTo>
                    <a:lnTo>
                      <a:pt x="477" y="34"/>
                    </a:lnTo>
                    <a:lnTo>
                      <a:pt x="487" y="25"/>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0" name="Freeform 213"/>
              <p:cNvSpPr>
                <a:spLocks/>
              </p:cNvSpPr>
              <p:nvPr/>
            </p:nvSpPr>
            <p:spPr bwMode="auto">
              <a:xfrm>
                <a:off x="2424" y="617"/>
                <a:ext cx="101" cy="48"/>
              </a:xfrm>
              <a:custGeom>
                <a:avLst/>
                <a:gdLst>
                  <a:gd name="T0" fmla="*/ 506 w 506"/>
                  <a:gd name="T1" fmla="*/ 26 h 239"/>
                  <a:gd name="T2" fmla="*/ 506 w 506"/>
                  <a:gd name="T3" fmla="*/ 21 h 239"/>
                  <a:gd name="T4" fmla="*/ 506 w 506"/>
                  <a:gd name="T5" fmla="*/ 0 h 239"/>
                  <a:gd name="T6" fmla="*/ 496 w 506"/>
                  <a:gd name="T7" fmla="*/ 11 h 239"/>
                  <a:gd name="T8" fmla="*/ 487 w 506"/>
                  <a:gd name="T9" fmla="*/ 23 h 239"/>
                  <a:gd name="T10" fmla="*/ 467 w 506"/>
                  <a:gd name="T11" fmla="*/ 46 h 239"/>
                  <a:gd name="T12" fmla="*/ 444 w 506"/>
                  <a:gd name="T13" fmla="*/ 67 h 239"/>
                  <a:gd name="T14" fmla="*/ 438 w 506"/>
                  <a:gd name="T15" fmla="*/ 72 h 239"/>
                  <a:gd name="T16" fmla="*/ 434 w 506"/>
                  <a:gd name="T17" fmla="*/ 74 h 239"/>
                  <a:gd name="T18" fmla="*/ 432 w 506"/>
                  <a:gd name="T19" fmla="*/ 77 h 239"/>
                  <a:gd name="T20" fmla="*/ 421 w 506"/>
                  <a:gd name="T21" fmla="*/ 88 h 239"/>
                  <a:gd name="T22" fmla="*/ 407 w 506"/>
                  <a:gd name="T23" fmla="*/ 97 h 239"/>
                  <a:gd name="T24" fmla="*/ 401 w 506"/>
                  <a:gd name="T25" fmla="*/ 102 h 239"/>
                  <a:gd name="T26" fmla="*/ 397 w 506"/>
                  <a:gd name="T27" fmla="*/ 104 h 239"/>
                  <a:gd name="T28" fmla="*/ 395 w 506"/>
                  <a:gd name="T29" fmla="*/ 107 h 239"/>
                  <a:gd name="T30" fmla="*/ 381 w 506"/>
                  <a:gd name="T31" fmla="*/ 116 h 239"/>
                  <a:gd name="T32" fmla="*/ 375 w 506"/>
                  <a:gd name="T33" fmla="*/ 121 h 239"/>
                  <a:gd name="T34" fmla="*/ 371 w 506"/>
                  <a:gd name="T35" fmla="*/ 123 h 239"/>
                  <a:gd name="T36" fmla="*/ 369 w 506"/>
                  <a:gd name="T37" fmla="*/ 127 h 239"/>
                  <a:gd name="T38" fmla="*/ 365 w 506"/>
                  <a:gd name="T39" fmla="*/ 128 h 239"/>
                  <a:gd name="T40" fmla="*/ 361 w 506"/>
                  <a:gd name="T41" fmla="*/ 130 h 239"/>
                  <a:gd name="T42" fmla="*/ 355 w 506"/>
                  <a:gd name="T43" fmla="*/ 134 h 239"/>
                  <a:gd name="T44" fmla="*/ 341 w 506"/>
                  <a:gd name="T45" fmla="*/ 143 h 239"/>
                  <a:gd name="T46" fmla="*/ 312 w 506"/>
                  <a:gd name="T47" fmla="*/ 160 h 239"/>
                  <a:gd name="T48" fmla="*/ 271 w 506"/>
                  <a:gd name="T49" fmla="*/ 178 h 239"/>
                  <a:gd name="T50" fmla="*/ 233 w 506"/>
                  <a:gd name="T51" fmla="*/ 194 h 239"/>
                  <a:gd name="T52" fmla="*/ 193 w 506"/>
                  <a:gd name="T53" fmla="*/ 205 h 239"/>
                  <a:gd name="T54" fmla="*/ 155 w 506"/>
                  <a:gd name="T55" fmla="*/ 214 h 239"/>
                  <a:gd name="T56" fmla="*/ 114 w 506"/>
                  <a:gd name="T57" fmla="*/ 219 h 239"/>
                  <a:gd name="T58" fmla="*/ 76 w 506"/>
                  <a:gd name="T59" fmla="*/ 222 h 239"/>
                  <a:gd name="T60" fmla="*/ 38 w 506"/>
                  <a:gd name="T61" fmla="*/ 221 h 239"/>
                  <a:gd name="T62" fmla="*/ 0 w 506"/>
                  <a:gd name="T63" fmla="*/ 217 h 239"/>
                  <a:gd name="T64" fmla="*/ 8 w 506"/>
                  <a:gd name="T65" fmla="*/ 228 h 239"/>
                  <a:gd name="T66" fmla="*/ 18 w 506"/>
                  <a:gd name="T67" fmla="*/ 238 h 239"/>
                  <a:gd name="T68" fmla="*/ 54 w 506"/>
                  <a:gd name="T69" fmla="*/ 239 h 239"/>
                  <a:gd name="T70" fmla="*/ 92 w 506"/>
                  <a:gd name="T71" fmla="*/ 238 h 239"/>
                  <a:gd name="T72" fmla="*/ 130 w 506"/>
                  <a:gd name="T73" fmla="*/ 233 h 239"/>
                  <a:gd name="T74" fmla="*/ 168 w 506"/>
                  <a:gd name="T75" fmla="*/ 228 h 239"/>
                  <a:gd name="T76" fmla="*/ 186 w 506"/>
                  <a:gd name="T77" fmla="*/ 222 h 239"/>
                  <a:gd name="T78" fmla="*/ 205 w 506"/>
                  <a:gd name="T79" fmla="*/ 217 h 239"/>
                  <a:gd name="T80" fmla="*/ 243 w 506"/>
                  <a:gd name="T81" fmla="*/ 206 h 239"/>
                  <a:gd name="T82" fmla="*/ 282 w 506"/>
                  <a:gd name="T83" fmla="*/ 191 h 239"/>
                  <a:gd name="T84" fmla="*/ 320 w 506"/>
                  <a:gd name="T85" fmla="*/ 174 h 239"/>
                  <a:gd name="T86" fmla="*/ 347 w 506"/>
                  <a:gd name="T87" fmla="*/ 158 h 239"/>
                  <a:gd name="T88" fmla="*/ 374 w 506"/>
                  <a:gd name="T89" fmla="*/ 142 h 239"/>
                  <a:gd name="T90" fmla="*/ 398 w 506"/>
                  <a:gd name="T91" fmla="*/ 124 h 239"/>
                  <a:gd name="T92" fmla="*/ 423 w 506"/>
                  <a:gd name="T93" fmla="*/ 107 h 239"/>
                  <a:gd name="T94" fmla="*/ 445 w 506"/>
                  <a:gd name="T95" fmla="*/ 87 h 239"/>
                  <a:gd name="T96" fmla="*/ 450 w 506"/>
                  <a:gd name="T97" fmla="*/ 82 h 239"/>
                  <a:gd name="T98" fmla="*/ 456 w 506"/>
                  <a:gd name="T99" fmla="*/ 77 h 239"/>
                  <a:gd name="T100" fmla="*/ 467 w 506"/>
                  <a:gd name="T101" fmla="*/ 68 h 239"/>
                  <a:gd name="T102" fmla="*/ 487 w 506"/>
                  <a:gd name="T103" fmla="*/ 47 h 239"/>
                  <a:gd name="T104" fmla="*/ 496 w 506"/>
                  <a:gd name="T105" fmla="*/ 36 h 239"/>
                  <a:gd name="T106" fmla="*/ 500 w 506"/>
                  <a:gd name="T107" fmla="*/ 30 h 239"/>
                  <a:gd name="T108" fmla="*/ 506 w 506"/>
                  <a:gd name="T109" fmla="*/ 26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239"/>
                  <a:gd name="T167" fmla="*/ 506 w 50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239">
                    <a:moveTo>
                      <a:pt x="506" y="26"/>
                    </a:moveTo>
                    <a:lnTo>
                      <a:pt x="506" y="21"/>
                    </a:lnTo>
                    <a:lnTo>
                      <a:pt x="506" y="0"/>
                    </a:lnTo>
                    <a:lnTo>
                      <a:pt x="496" y="11"/>
                    </a:lnTo>
                    <a:lnTo>
                      <a:pt x="487" y="23"/>
                    </a:lnTo>
                    <a:lnTo>
                      <a:pt x="467" y="46"/>
                    </a:lnTo>
                    <a:lnTo>
                      <a:pt x="444" y="67"/>
                    </a:lnTo>
                    <a:lnTo>
                      <a:pt x="438" y="72"/>
                    </a:lnTo>
                    <a:lnTo>
                      <a:pt x="434" y="74"/>
                    </a:lnTo>
                    <a:lnTo>
                      <a:pt x="432" y="77"/>
                    </a:lnTo>
                    <a:lnTo>
                      <a:pt x="421" y="88"/>
                    </a:lnTo>
                    <a:lnTo>
                      <a:pt x="407" y="97"/>
                    </a:lnTo>
                    <a:lnTo>
                      <a:pt x="401" y="102"/>
                    </a:lnTo>
                    <a:lnTo>
                      <a:pt x="397" y="104"/>
                    </a:lnTo>
                    <a:lnTo>
                      <a:pt x="395" y="107"/>
                    </a:lnTo>
                    <a:lnTo>
                      <a:pt x="381" y="116"/>
                    </a:lnTo>
                    <a:lnTo>
                      <a:pt x="375" y="121"/>
                    </a:lnTo>
                    <a:lnTo>
                      <a:pt x="371" y="123"/>
                    </a:lnTo>
                    <a:lnTo>
                      <a:pt x="369" y="127"/>
                    </a:lnTo>
                    <a:lnTo>
                      <a:pt x="365" y="128"/>
                    </a:lnTo>
                    <a:lnTo>
                      <a:pt x="361" y="130"/>
                    </a:lnTo>
                    <a:lnTo>
                      <a:pt x="355" y="134"/>
                    </a:lnTo>
                    <a:lnTo>
                      <a:pt x="341" y="143"/>
                    </a:lnTo>
                    <a:lnTo>
                      <a:pt x="312" y="160"/>
                    </a:lnTo>
                    <a:lnTo>
                      <a:pt x="271" y="178"/>
                    </a:lnTo>
                    <a:lnTo>
                      <a:pt x="233" y="194"/>
                    </a:lnTo>
                    <a:lnTo>
                      <a:pt x="193" y="205"/>
                    </a:lnTo>
                    <a:lnTo>
                      <a:pt x="155" y="214"/>
                    </a:lnTo>
                    <a:lnTo>
                      <a:pt x="114" y="219"/>
                    </a:lnTo>
                    <a:lnTo>
                      <a:pt x="76" y="222"/>
                    </a:lnTo>
                    <a:lnTo>
                      <a:pt x="38" y="221"/>
                    </a:lnTo>
                    <a:lnTo>
                      <a:pt x="0" y="217"/>
                    </a:lnTo>
                    <a:lnTo>
                      <a:pt x="8" y="228"/>
                    </a:lnTo>
                    <a:lnTo>
                      <a:pt x="18" y="238"/>
                    </a:lnTo>
                    <a:lnTo>
                      <a:pt x="54" y="239"/>
                    </a:lnTo>
                    <a:lnTo>
                      <a:pt x="92" y="238"/>
                    </a:lnTo>
                    <a:lnTo>
                      <a:pt x="130" y="233"/>
                    </a:lnTo>
                    <a:lnTo>
                      <a:pt x="168" y="228"/>
                    </a:lnTo>
                    <a:lnTo>
                      <a:pt x="186" y="222"/>
                    </a:lnTo>
                    <a:lnTo>
                      <a:pt x="205" y="217"/>
                    </a:lnTo>
                    <a:lnTo>
                      <a:pt x="243" y="206"/>
                    </a:lnTo>
                    <a:lnTo>
                      <a:pt x="282" y="191"/>
                    </a:lnTo>
                    <a:lnTo>
                      <a:pt x="320" y="174"/>
                    </a:lnTo>
                    <a:lnTo>
                      <a:pt x="347" y="158"/>
                    </a:lnTo>
                    <a:lnTo>
                      <a:pt x="374" y="142"/>
                    </a:lnTo>
                    <a:lnTo>
                      <a:pt x="398" y="124"/>
                    </a:lnTo>
                    <a:lnTo>
                      <a:pt x="423" y="107"/>
                    </a:lnTo>
                    <a:lnTo>
                      <a:pt x="445" y="87"/>
                    </a:lnTo>
                    <a:lnTo>
                      <a:pt x="450" y="82"/>
                    </a:lnTo>
                    <a:lnTo>
                      <a:pt x="456" y="77"/>
                    </a:lnTo>
                    <a:lnTo>
                      <a:pt x="467" y="68"/>
                    </a:lnTo>
                    <a:lnTo>
                      <a:pt x="487" y="47"/>
                    </a:lnTo>
                    <a:lnTo>
                      <a:pt x="496" y="36"/>
                    </a:lnTo>
                    <a:lnTo>
                      <a:pt x="500" y="30"/>
                    </a:lnTo>
                    <a:lnTo>
                      <a:pt x="506"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1" name="Freeform 214"/>
              <p:cNvSpPr>
                <a:spLocks/>
              </p:cNvSpPr>
              <p:nvPr/>
            </p:nvSpPr>
            <p:spPr bwMode="auto">
              <a:xfrm>
                <a:off x="2449" y="645"/>
                <a:ext cx="71" cy="34"/>
              </a:xfrm>
              <a:custGeom>
                <a:avLst/>
                <a:gdLst>
                  <a:gd name="T0" fmla="*/ 87 w 355"/>
                  <a:gd name="T1" fmla="*/ 174 h 174"/>
                  <a:gd name="T2" fmla="*/ 116 w 355"/>
                  <a:gd name="T3" fmla="*/ 171 h 174"/>
                  <a:gd name="T4" fmla="*/ 146 w 355"/>
                  <a:gd name="T5" fmla="*/ 167 h 174"/>
                  <a:gd name="T6" fmla="*/ 173 w 355"/>
                  <a:gd name="T7" fmla="*/ 159 h 174"/>
                  <a:gd name="T8" fmla="*/ 199 w 355"/>
                  <a:gd name="T9" fmla="*/ 151 h 174"/>
                  <a:gd name="T10" fmla="*/ 224 w 355"/>
                  <a:gd name="T11" fmla="*/ 139 h 174"/>
                  <a:gd name="T12" fmla="*/ 249 w 355"/>
                  <a:gd name="T13" fmla="*/ 125 h 174"/>
                  <a:gd name="T14" fmla="*/ 271 w 355"/>
                  <a:gd name="T15" fmla="*/ 108 h 174"/>
                  <a:gd name="T16" fmla="*/ 283 w 355"/>
                  <a:gd name="T17" fmla="*/ 98 h 174"/>
                  <a:gd name="T18" fmla="*/ 295 w 355"/>
                  <a:gd name="T19" fmla="*/ 89 h 174"/>
                  <a:gd name="T20" fmla="*/ 312 w 355"/>
                  <a:gd name="T21" fmla="*/ 66 h 174"/>
                  <a:gd name="T22" fmla="*/ 320 w 355"/>
                  <a:gd name="T23" fmla="*/ 55 h 174"/>
                  <a:gd name="T24" fmla="*/ 329 w 355"/>
                  <a:gd name="T25" fmla="*/ 45 h 174"/>
                  <a:gd name="T26" fmla="*/ 343 w 355"/>
                  <a:gd name="T27" fmla="*/ 22 h 174"/>
                  <a:gd name="T28" fmla="*/ 355 w 355"/>
                  <a:gd name="T29" fmla="*/ 0 h 174"/>
                  <a:gd name="T30" fmla="*/ 324 w 355"/>
                  <a:gd name="T31" fmla="*/ 25 h 174"/>
                  <a:gd name="T32" fmla="*/ 307 w 355"/>
                  <a:gd name="T33" fmla="*/ 36 h 174"/>
                  <a:gd name="T34" fmla="*/ 292 w 355"/>
                  <a:gd name="T35" fmla="*/ 48 h 174"/>
                  <a:gd name="T36" fmla="*/ 274 w 355"/>
                  <a:gd name="T37" fmla="*/ 58 h 174"/>
                  <a:gd name="T38" fmla="*/ 257 w 355"/>
                  <a:gd name="T39" fmla="*/ 70 h 174"/>
                  <a:gd name="T40" fmla="*/ 220 w 355"/>
                  <a:gd name="T41" fmla="*/ 90 h 174"/>
                  <a:gd name="T42" fmla="*/ 164 w 355"/>
                  <a:gd name="T43" fmla="*/ 114 h 174"/>
                  <a:gd name="T44" fmla="*/ 137 w 355"/>
                  <a:gd name="T45" fmla="*/ 126 h 174"/>
                  <a:gd name="T46" fmla="*/ 110 w 355"/>
                  <a:gd name="T47" fmla="*/ 136 h 174"/>
                  <a:gd name="T48" fmla="*/ 80 w 355"/>
                  <a:gd name="T49" fmla="*/ 144 h 174"/>
                  <a:gd name="T50" fmla="*/ 54 w 355"/>
                  <a:gd name="T51" fmla="*/ 150 h 174"/>
                  <a:gd name="T52" fmla="*/ 27 w 355"/>
                  <a:gd name="T53" fmla="*/ 156 h 174"/>
                  <a:gd name="T54" fmla="*/ 0 w 355"/>
                  <a:gd name="T55" fmla="*/ 160 h 174"/>
                  <a:gd name="T56" fmla="*/ 41 w 355"/>
                  <a:gd name="T57" fmla="*/ 169 h 174"/>
                  <a:gd name="T58" fmla="*/ 87 w 355"/>
                  <a:gd name="T59" fmla="*/ 174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5"/>
                  <a:gd name="T91" fmla="*/ 0 h 174"/>
                  <a:gd name="T92" fmla="*/ 355 w 355"/>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5" h="174">
                    <a:moveTo>
                      <a:pt x="87" y="174"/>
                    </a:moveTo>
                    <a:lnTo>
                      <a:pt x="116" y="171"/>
                    </a:lnTo>
                    <a:lnTo>
                      <a:pt x="146" y="167"/>
                    </a:lnTo>
                    <a:lnTo>
                      <a:pt x="173" y="159"/>
                    </a:lnTo>
                    <a:lnTo>
                      <a:pt x="199" y="151"/>
                    </a:lnTo>
                    <a:lnTo>
                      <a:pt x="224" y="139"/>
                    </a:lnTo>
                    <a:lnTo>
                      <a:pt x="249" y="125"/>
                    </a:lnTo>
                    <a:lnTo>
                      <a:pt x="271" y="108"/>
                    </a:lnTo>
                    <a:lnTo>
                      <a:pt x="283" y="98"/>
                    </a:lnTo>
                    <a:lnTo>
                      <a:pt x="295" y="89"/>
                    </a:lnTo>
                    <a:lnTo>
                      <a:pt x="312" y="66"/>
                    </a:lnTo>
                    <a:lnTo>
                      <a:pt x="320" y="55"/>
                    </a:lnTo>
                    <a:lnTo>
                      <a:pt x="329" y="45"/>
                    </a:lnTo>
                    <a:lnTo>
                      <a:pt x="343" y="22"/>
                    </a:lnTo>
                    <a:lnTo>
                      <a:pt x="355" y="0"/>
                    </a:lnTo>
                    <a:lnTo>
                      <a:pt x="324" y="25"/>
                    </a:lnTo>
                    <a:lnTo>
                      <a:pt x="307" y="36"/>
                    </a:lnTo>
                    <a:lnTo>
                      <a:pt x="292" y="48"/>
                    </a:lnTo>
                    <a:lnTo>
                      <a:pt x="274" y="58"/>
                    </a:lnTo>
                    <a:lnTo>
                      <a:pt x="257" y="70"/>
                    </a:lnTo>
                    <a:lnTo>
                      <a:pt x="220" y="90"/>
                    </a:lnTo>
                    <a:lnTo>
                      <a:pt x="164" y="114"/>
                    </a:lnTo>
                    <a:lnTo>
                      <a:pt x="137" y="126"/>
                    </a:lnTo>
                    <a:lnTo>
                      <a:pt x="110" y="136"/>
                    </a:lnTo>
                    <a:lnTo>
                      <a:pt x="80" y="144"/>
                    </a:lnTo>
                    <a:lnTo>
                      <a:pt x="54" y="150"/>
                    </a:lnTo>
                    <a:lnTo>
                      <a:pt x="27" y="156"/>
                    </a:lnTo>
                    <a:lnTo>
                      <a:pt x="0" y="160"/>
                    </a:lnTo>
                    <a:lnTo>
                      <a:pt x="41" y="169"/>
                    </a:lnTo>
                    <a:lnTo>
                      <a:pt x="87" y="174"/>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2" name="Freeform 215"/>
              <p:cNvSpPr>
                <a:spLocks/>
              </p:cNvSpPr>
              <p:nvPr/>
            </p:nvSpPr>
            <p:spPr bwMode="auto">
              <a:xfrm>
                <a:off x="2409" y="606"/>
                <a:ext cx="41" cy="19"/>
              </a:xfrm>
              <a:custGeom>
                <a:avLst/>
                <a:gdLst>
                  <a:gd name="T0" fmla="*/ 4 w 204"/>
                  <a:gd name="T1" fmla="*/ 0 h 95"/>
                  <a:gd name="T2" fmla="*/ 0 w 204"/>
                  <a:gd name="T3" fmla="*/ 24 h 95"/>
                  <a:gd name="T4" fmla="*/ 21 w 204"/>
                  <a:gd name="T5" fmla="*/ 46 h 95"/>
                  <a:gd name="T6" fmla="*/ 34 w 204"/>
                  <a:gd name="T7" fmla="*/ 55 h 95"/>
                  <a:gd name="T8" fmla="*/ 48 w 204"/>
                  <a:gd name="T9" fmla="*/ 64 h 95"/>
                  <a:gd name="T10" fmla="*/ 78 w 204"/>
                  <a:gd name="T11" fmla="*/ 79 h 95"/>
                  <a:gd name="T12" fmla="*/ 95 w 204"/>
                  <a:gd name="T13" fmla="*/ 84 h 95"/>
                  <a:gd name="T14" fmla="*/ 114 w 204"/>
                  <a:gd name="T15" fmla="*/ 90 h 95"/>
                  <a:gd name="T16" fmla="*/ 137 w 204"/>
                  <a:gd name="T17" fmla="*/ 93 h 95"/>
                  <a:gd name="T18" fmla="*/ 159 w 204"/>
                  <a:gd name="T19" fmla="*/ 95 h 95"/>
                  <a:gd name="T20" fmla="*/ 182 w 204"/>
                  <a:gd name="T21" fmla="*/ 95 h 95"/>
                  <a:gd name="T22" fmla="*/ 204 w 204"/>
                  <a:gd name="T23" fmla="*/ 94 h 95"/>
                  <a:gd name="T24" fmla="*/ 183 w 204"/>
                  <a:gd name="T25" fmla="*/ 83 h 95"/>
                  <a:gd name="T26" fmla="*/ 177 w 204"/>
                  <a:gd name="T27" fmla="*/ 80 h 95"/>
                  <a:gd name="T28" fmla="*/ 149 w 204"/>
                  <a:gd name="T29" fmla="*/ 78 h 95"/>
                  <a:gd name="T30" fmla="*/ 122 w 204"/>
                  <a:gd name="T31" fmla="*/ 73 h 95"/>
                  <a:gd name="T32" fmla="*/ 102 w 204"/>
                  <a:gd name="T33" fmla="*/ 67 h 95"/>
                  <a:gd name="T34" fmla="*/ 84 w 204"/>
                  <a:gd name="T35" fmla="*/ 62 h 95"/>
                  <a:gd name="T36" fmla="*/ 67 w 204"/>
                  <a:gd name="T37" fmla="*/ 54 h 95"/>
                  <a:gd name="T38" fmla="*/ 53 w 204"/>
                  <a:gd name="T39" fmla="*/ 46 h 95"/>
                  <a:gd name="T40" fmla="*/ 38 w 204"/>
                  <a:gd name="T41" fmla="*/ 36 h 95"/>
                  <a:gd name="T42" fmla="*/ 26 w 204"/>
                  <a:gd name="T43" fmla="*/ 25 h 95"/>
                  <a:gd name="T44" fmla="*/ 13 w 204"/>
                  <a:gd name="T45" fmla="*/ 12 h 95"/>
                  <a:gd name="T46" fmla="*/ 4 w 204"/>
                  <a:gd name="T47" fmla="*/ 0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95"/>
                  <a:gd name="T74" fmla="*/ 204 w 204"/>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95">
                    <a:moveTo>
                      <a:pt x="4" y="0"/>
                    </a:moveTo>
                    <a:lnTo>
                      <a:pt x="0" y="24"/>
                    </a:lnTo>
                    <a:lnTo>
                      <a:pt x="21" y="46"/>
                    </a:lnTo>
                    <a:lnTo>
                      <a:pt x="34" y="55"/>
                    </a:lnTo>
                    <a:lnTo>
                      <a:pt x="48" y="64"/>
                    </a:lnTo>
                    <a:lnTo>
                      <a:pt x="78" y="79"/>
                    </a:lnTo>
                    <a:lnTo>
                      <a:pt x="95" y="84"/>
                    </a:lnTo>
                    <a:lnTo>
                      <a:pt x="114" y="90"/>
                    </a:lnTo>
                    <a:lnTo>
                      <a:pt x="137" y="93"/>
                    </a:lnTo>
                    <a:lnTo>
                      <a:pt x="159" y="95"/>
                    </a:lnTo>
                    <a:lnTo>
                      <a:pt x="182" y="95"/>
                    </a:lnTo>
                    <a:lnTo>
                      <a:pt x="204" y="94"/>
                    </a:lnTo>
                    <a:lnTo>
                      <a:pt x="183" y="83"/>
                    </a:lnTo>
                    <a:lnTo>
                      <a:pt x="177" y="80"/>
                    </a:lnTo>
                    <a:lnTo>
                      <a:pt x="149" y="78"/>
                    </a:lnTo>
                    <a:lnTo>
                      <a:pt x="122" y="73"/>
                    </a:lnTo>
                    <a:lnTo>
                      <a:pt x="102" y="67"/>
                    </a:lnTo>
                    <a:lnTo>
                      <a:pt x="84" y="62"/>
                    </a:lnTo>
                    <a:lnTo>
                      <a:pt x="67" y="54"/>
                    </a:lnTo>
                    <a:lnTo>
                      <a:pt x="53" y="46"/>
                    </a:lnTo>
                    <a:lnTo>
                      <a:pt x="38" y="36"/>
                    </a:lnTo>
                    <a:lnTo>
                      <a:pt x="26" y="25"/>
                    </a:lnTo>
                    <a:lnTo>
                      <a:pt x="13" y="12"/>
                    </a:lnTo>
                    <a:lnTo>
                      <a:pt x="4" y="0"/>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3" name="Freeform 216"/>
              <p:cNvSpPr>
                <a:spLocks/>
              </p:cNvSpPr>
              <p:nvPr/>
            </p:nvSpPr>
            <p:spPr bwMode="auto">
              <a:xfrm>
                <a:off x="2409" y="611"/>
                <a:ext cx="48" cy="18"/>
              </a:xfrm>
              <a:custGeom>
                <a:avLst/>
                <a:gdLst>
                  <a:gd name="T0" fmla="*/ 4 w 242"/>
                  <a:gd name="T1" fmla="*/ 0 h 87"/>
                  <a:gd name="T2" fmla="*/ 0 w 242"/>
                  <a:gd name="T3" fmla="*/ 24 h 87"/>
                  <a:gd name="T4" fmla="*/ 11 w 242"/>
                  <a:gd name="T5" fmla="*/ 33 h 87"/>
                  <a:gd name="T6" fmla="*/ 23 w 242"/>
                  <a:gd name="T7" fmla="*/ 43 h 87"/>
                  <a:gd name="T8" fmla="*/ 35 w 242"/>
                  <a:gd name="T9" fmla="*/ 51 h 87"/>
                  <a:gd name="T10" fmla="*/ 50 w 242"/>
                  <a:gd name="T11" fmla="*/ 59 h 87"/>
                  <a:gd name="T12" fmla="*/ 63 w 242"/>
                  <a:gd name="T13" fmla="*/ 65 h 87"/>
                  <a:gd name="T14" fmla="*/ 79 w 242"/>
                  <a:gd name="T15" fmla="*/ 71 h 87"/>
                  <a:gd name="T16" fmla="*/ 95 w 242"/>
                  <a:gd name="T17" fmla="*/ 76 h 87"/>
                  <a:gd name="T18" fmla="*/ 113 w 242"/>
                  <a:gd name="T19" fmla="*/ 82 h 87"/>
                  <a:gd name="T20" fmla="*/ 144 w 242"/>
                  <a:gd name="T21" fmla="*/ 86 h 87"/>
                  <a:gd name="T22" fmla="*/ 177 w 242"/>
                  <a:gd name="T23" fmla="*/ 87 h 87"/>
                  <a:gd name="T24" fmla="*/ 208 w 242"/>
                  <a:gd name="T25" fmla="*/ 85 h 87"/>
                  <a:gd name="T26" fmla="*/ 242 w 242"/>
                  <a:gd name="T27" fmla="*/ 80 h 87"/>
                  <a:gd name="T28" fmla="*/ 224 w 242"/>
                  <a:gd name="T29" fmla="*/ 76 h 87"/>
                  <a:gd name="T30" fmla="*/ 208 w 242"/>
                  <a:gd name="T31" fmla="*/ 70 h 87"/>
                  <a:gd name="T32" fmla="*/ 186 w 242"/>
                  <a:gd name="T33" fmla="*/ 71 h 87"/>
                  <a:gd name="T34" fmla="*/ 163 w 242"/>
                  <a:gd name="T35" fmla="*/ 71 h 87"/>
                  <a:gd name="T36" fmla="*/ 141 w 242"/>
                  <a:gd name="T37" fmla="*/ 69 h 87"/>
                  <a:gd name="T38" fmla="*/ 118 w 242"/>
                  <a:gd name="T39" fmla="*/ 66 h 87"/>
                  <a:gd name="T40" fmla="*/ 99 w 242"/>
                  <a:gd name="T41" fmla="*/ 60 h 87"/>
                  <a:gd name="T42" fmla="*/ 82 w 242"/>
                  <a:gd name="T43" fmla="*/ 55 h 87"/>
                  <a:gd name="T44" fmla="*/ 52 w 242"/>
                  <a:gd name="T45" fmla="*/ 40 h 87"/>
                  <a:gd name="T46" fmla="*/ 38 w 242"/>
                  <a:gd name="T47" fmla="*/ 31 h 87"/>
                  <a:gd name="T48" fmla="*/ 25 w 242"/>
                  <a:gd name="T49" fmla="*/ 22 h 87"/>
                  <a:gd name="T50" fmla="*/ 4 w 242"/>
                  <a:gd name="T51" fmla="*/ 0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87"/>
                  <a:gd name="T80" fmla="*/ 242 w 242"/>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87">
                    <a:moveTo>
                      <a:pt x="4" y="0"/>
                    </a:moveTo>
                    <a:lnTo>
                      <a:pt x="0" y="24"/>
                    </a:lnTo>
                    <a:lnTo>
                      <a:pt x="11" y="33"/>
                    </a:lnTo>
                    <a:lnTo>
                      <a:pt x="23" y="43"/>
                    </a:lnTo>
                    <a:lnTo>
                      <a:pt x="35" y="51"/>
                    </a:lnTo>
                    <a:lnTo>
                      <a:pt x="50" y="59"/>
                    </a:lnTo>
                    <a:lnTo>
                      <a:pt x="63" y="65"/>
                    </a:lnTo>
                    <a:lnTo>
                      <a:pt x="79" y="71"/>
                    </a:lnTo>
                    <a:lnTo>
                      <a:pt x="95" y="76"/>
                    </a:lnTo>
                    <a:lnTo>
                      <a:pt x="113" y="82"/>
                    </a:lnTo>
                    <a:lnTo>
                      <a:pt x="144" y="86"/>
                    </a:lnTo>
                    <a:lnTo>
                      <a:pt x="177" y="87"/>
                    </a:lnTo>
                    <a:lnTo>
                      <a:pt x="208" y="85"/>
                    </a:lnTo>
                    <a:lnTo>
                      <a:pt x="242" y="80"/>
                    </a:lnTo>
                    <a:lnTo>
                      <a:pt x="224" y="76"/>
                    </a:lnTo>
                    <a:lnTo>
                      <a:pt x="208" y="70"/>
                    </a:lnTo>
                    <a:lnTo>
                      <a:pt x="186" y="71"/>
                    </a:lnTo>
                    <a:lnTo>
                      <a:pt x="163" y="71"/>
                    </a:lnTo>
                    <a:lnTo>
                      <a:pt x="141" y="69"/>
                    </a:lnTo>
                    <a:lnTo>
                      <a:pt x="118" y="66"/>
                    </a:lnTo>
                    <a:lnTo>
                      <a:pt x="99" y="60"/>
                    </a:lnTo>
                    <a:lnTo>
                      <a:pt x="82" y="55"/>
                    </a:lnTo>
                    <a:lnTo>
                      <a:pt x="52" y="40"/>
                    </a:lnTo>
                    <a:lnTo>
                      <a:pt x="38" y="31"/>
                    </a:lnTo>
                    <a:lnTo>
                      <a:pt x="25" y="22"/>
                    </a:lnTo>
                    <a:lnTo>
                      <a:pt x="4" y="0"/>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4" name="Freeform 217"/>
              <p:cNvSpPr>
                <a:spLocks/>
              </p:cNvSpPr>
              <p:nvPr/>
            </p:nvSpPr>
            <p:spPr bwMode="auto">
              <a:xfrm>
                <a:off x="2410" y="586"/>
                <a:ext cx="35" cy="36"/>
              </a:xfrm>
              <a:custGeom>
                <a:avLst/>
                <a:gdLst>
                  <a:gd name="T0" fmla="*/ 86 w 173"/>
                  <a:gd name="T1" fmla="*/ 76 h 180"/>
                  <a:gd name="T2" fmla="*/ 64 w 173"/>
                  <a:gd name="T3" fmla="*/ 35 h 180"/>
                  <a:gd name="T4" fmla="*/ 55 w 173"/>
                  <a:gd name="T5" fmla="*/ 16 h 180"/>
                  <a:gd name="T6" fmla="*/ 49 w 173"/>
                  <a:gd name="T7" fmla="*/ 0 h 180"/>
                  <a:gd name="T8" fmla="*/ 32 w 173"/>
                  <a:gd name="T9" fmla="*/ 23 h 180"/>
                  <a:gd name="T10" fmla="*/ 18 w 173"/>
                  <a:gd name="T11" fmla="*/ 47 h 180"/>
                  <a:gd name="T12" fmla="*/ 8 w 173"/>
                  <a:gd name="T13" fmla="*/ 73 h 180"/>
                  <a:gd name="T14" fmla="*/ 0 w 173"/>
                  <a:gd name="T15" fmla="*/ 100 h 180"/>
                  <a:gd name="T16" fmla="*/ 9 w 173"/>
                  <a:gd name="T17" fmla="*/ 112 h 180"/>
                  <a:gd name="T18" fmla="*/ 22 w 173"/>
                  <a:gd name="T19" fmla="*/ 125 h 180"/>
                  <a:gd name="T20" fmla="*/ 34 w 173"/>
                  <a:gd name="T21" fmla="*/ 136 h 180"/>
                  <a:gd name="T22" fmla="*/ 49 w 173"/>
                  <a:gd name="T23" fmla="*/ 146 h 180"/>
                  <a:gd name="T24" fmla="*/ 63 w 173"/>
                  <a:gd name="T25" fmla="*/ 154 h 180"/>
                  <a:gd name="T26" fmla="*/ 80 w 173"/>
                  <a:gd name="T27" fmla="*/ 162 h 180"/>
                  <a:gd name="T28" fmla="*/ 98 w 173"/>
                  <a:gd name="T29" fmla="*/ 167 h 180"/>
                  <a:gd name="T30" fmla="*/ 118 w 173"/>
                  <a:gd name="T31" fmla="*/ 173 h 180"/>
                  <a:gd name="T32" fmla="*/ 145 w 173"/>
                  <a:gd name="T33" fmla="*/ 178 h 180"/>
                  <a:gd name="T34" fmla="*/ 173 w 173"/>
                  <a:gd name="T35" fmla="*/ 180 h 180"/>
                  <a:gd name="T36" fmla="*/ 159 w 173"/>
                  <a:gd name="T37" fmla="*/ 170 h 180"/>
                  <a:gd name="T38" fmla="*/ 146 w 173"/>
                  <a:gd name="T39" fmla="*/ 160 h 180"/>
                  <a:gd name="T40" fmla="*/ 123 w 173"/>
                  <a:gd name="T41" fmla="*/ 136 h 180"/>
                  <a:gd name="T42" fmla="*/ 111 w 173"/>
                  <a:gd name="T43" fmla="*/ 121 h 180"/>
                  <a:gd name="T44" fmla="*/ 102 w 173"/>
                  <a:gd name="T45" fmla="*/ 108 h 180"/>
                  <a:gd name="T46" fmla="*/ 86 w 173"/>
                  <a:gd name="T47" fmla="*/ 76 h 1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80"/>
                  <a:gd name="T74" fmla="*/ 173 w 173"/>
                  <a:gd name="T75" fmla="*/ 180 h 1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80">
                    <a:moveTo>
                      <a:pt x="86" y="76"/>
                    </a:moveTo>
                    <a:lnTo>
                      <a:pt x="64" y="35"/>
                    </a:lnTo>
                    <a:lnTo>
                      <a:pt x="55" y="16"/>
                    </a:lnTo>
                    <a:lnTo>
                      <a:pt x="49" y="0"/>
                    </a:lnTo>
                    <a:lnTo>
                      <a:pt x="32" y="23"/>
                    </a:lnTo>
                    <a:lnTo>
                      <a:pt x="18" y="47"/>
                    </a:lnTo>
                    <a:lnTo>
                      <a:pt x="8" y="73"/>
                    </a:lnTo>
                    <a:lnTo>
                      <a:pt x="0" y="100"/>
                    </a:lnTo>
                    <a:lnTo>
                      <a:pt x="9" y="112"/>
                    </a:lnTo>
                    <a:lnTo>
                      <a:pt x="22" y="125"/>
                    </a:lnTo>
                    <a:lnTo>
                      <a:pt x="34" y="136"/>
                    </a:lnTo>
                    <a:lnTo>
                      <a:pt x="49" y="146"/>
                    </a:lnTo>
                    <a:lnTo>
                      <a:pt x="63" y="154"/>
                    </a:lnTo>
                    <a:lnTo>
                      <a:pt x="80" y="162"/>
                    </a:lnTo>
                    <a:lnTo>
                      <a:pt x="98" y="167"/>
                    </a:lnTo>
                    <a:lnTo>
                      <a:pt x="118" y="173"/>
                    </a:lnTo>
                    <a:lnTo>
                      <a:pt x="145" y="178"/>
                    </a:lnTo>
                    <a:lnTo>
                      <a:pt x="173" y="180"/>
                    </a:lnTo>
                    <a:lnTo>
                      <a:pt x="159" y="170"/>
                    </a:lnTo>
                    <a:lnTo>
                      <a:pt x="146" y="160"/>
                    </a:lnTo>
                    <a:lnTo>
                      <a:pt x="123" y="136"/>
                    </a:lnTo>
                    <a:lnTo>
                      <a:pt x="111" y="121"/>
                    </a:lnTo>
                    <a:lnTo>
                      <a:pt x="102" y="108"/>
                    </a:lnTo>
                    <a:lnTo>
                      <a:pt x="86" y="76"/>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5" name="Freeform 218"/>
              <p:cNvSpPr>
                <a:spLocks/>
              </p:cNvSpPr>
              <p:nvPr/>
            </p:nvSpPr>
            <p:spPr bwMode="auto">
              <a:xfrm>
                <a:off x="2991" y="563"/>
                <a:ext cx="50" cy="25"/>
              </a:xfrm>
              <a:custGeom>
                <a:avLst/>
                <a:gdLst>
                  <a:gd name="T0" fmla="*/ 253 w 253"/>
                  <a:gd name="T1" fmla="*/ 12 h 124"/>
                  <a:gd name="T2" fmla="*/ 246 w 253"/>
                  <a:gd name="T3" fmla="*/ 0 h 124"/>
                  <a:gd name="T4" fmla="*/ 215 w 253"/>
                  <a:gd name="T5" fmla="*/ 2 h 124"/>
                  <a:gd name="T6" fmla="*/ 199 w 253"/>
                  <a:gd name="T7" fmla="*/ 3 h 124"/>
                  <a:gd name="T8" fmla="*/ 184 w 253"/>
                  <a:gd name="T9" fmla="*/ 6 h 124"/>
                  <a:gd name="T10" fmla="*/ 153 w 253"/>
                  <a:gd name="T11" fmla="*/ 14 h 124"/>
                  <a:gd name="T12" fmla="*/ 137 w 253"/>
                  <a:gd name="T13" fmla="*/ 18 h 124"/>
                  <a:gd name="T14" fmla="*/ 123 w 253"/>
                  <a:gd name="T15" fmla="*/ 25 h 124"/>
                  <a:gd name="T16" fmla="*/ 85 w 253"/>
                  <a:gd name="T17" fmla="*/ 41 h 124"/>
                  <a:gd name="T18" fmla="*/ 69 w 253"/>
                  <a:gd name="T19" fmla="*/ 50 h 124"/>
                  <a:gd name="T20" fmla="*/ 54 w 253"/>
                  <a:gd name="T21" fmla="*/ 61 h 124"/>
                  <a:gd name="T22" fmla="*/ 25 w 253"/>
                  <a:gd name="T23" fmla="*/ 85 h 124"/>
                  <a:gd name="T24" fmla="*/ 0 w 253"/>
                  <a:gd name="T25" fmla="*/ 113 h 124"/>
                  <a:gd name="T26" fmla="*/ 1 w 253"/>
                  <a:gd name="T27" fmla="*/ 117 h 124"/>
                  <a:gd name="T28" fmla="*/ 5 w 253"/>
                  <a:gd name="T29" fmla="*/ 124 h 124"/>
                  <a:gd name="T30" fmla="*/ 28 w 253"/>
                  <a:gd name="T31" fmla="*/ 96 h 124"/>
                  <a:gd name="T32" fmla="*/ 57 w 253"/>
                  <a:gd name="T33" fmla="*/ 72 h 124"/>
                  <a:gd name="T34" fmla="*/ 90 w 253"/>
                  <a:gd name="T35" fmla="*/ 51 h 124"/>
                  <a:gd name="T36" fmla="*/ 108 w 253"/>
                  <a:gd name="T37" fmla="*/ 42 h 124"/>
                  <a:gd name="T38" fmla="*/ 128 w 253"/>
                  <a:gd name="T39" fmla="*/ 35 h 124"/>
                  <a:gd name="T40" fmla="*/ 143 w 253"/>
                  <a:gd name="T41" fmla="*/ 28 h 124"/>
                  <a:gd name="T42" fmla="*/ 158 w 253"/>
                  <a:gd name="T43" fmla="*/ 24 h 124"/>
                  <a:gd name="T44" fmla="*/ 190 w 253"/>
                  <a:gd name="T45" fmla="*/ 16 h 124"/>
                  <a:gd name="T46" fmla="*/ 221 w 253"/>
                  <a:gd name="T47" fmla="*/ 12 h 124"/>
                  <a:gd name="T48" fmla="*/ 253 w 253"/>
                  <a:gd name="T49" fmla="*/ 12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24"/>
                  <a:gd name="T77" fmla="*/ 253 w 25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24">
                    <a:moveTo>
                      <a:pt x="253" y="12"/>
                    </a:moveTo>
                    <a:lnTo>
                      <a:pt x="246" y="0"/>
                    </a:lnTo>
                    <a:lnTo>
                      <a:pt x="215" y="2"/>
                    </a:lnTo>
                    <a:lnTo>
                      <a:pt x="199" y="3"/>
                    </a:lnTo>
                    <a:lnTo>
                      <a:pt x="184" y="6"/>
                    </a:lnTo>
                    <a:lnTo>
                      <a:pt x="153" y="14"/>
                    </a:lnTo>
                    <a:lnTo>
                      <a:pt x="137" y="18"/>
                    </a:lnTo>
                    <a:lnTo>
                      <a:pt x="123" y="25"/>
                    </a:lnTo>
                    <a:lnTo>
                      <a:pt x="85" y="41"/>
                    </a:lnTo>
                    <a:lnTo>
                      <a:pt x="69" y="50"/>
                    </a:lnTo>
                    <a:lnTo>
                      <a:pt x="54" y="61"/>
                    </a:lnTo>
                    <a:lnTo>
                      <a:pt x="25" y="85"/>
                    </a:lnTo>
                    <a:lnTo>
                      <a:pt x="0" y="113"/>
                    </a:lnTo>
                    <a:lnTo>
                      <a:pt x="1" y="117"/>
                    </a:lnTo>
                    <a:lnTo>
                      <a:pt x="5" y="124"/>
                    </a:lnTo>
                    <a:lnTo>
                      <a:pt x="28" y="96"/>
                    </a:lnTo>
                    <a:lnTo>
                      <a:pt x="57" y="72"/>
                    </a:lnTo>
                    <a:lnTo>
                      <a:pt x="90" y="51"/>
                    </a:lnTo>
                    <a:lnTo>
                      <a:pt x="108" y="42"/>
                    </a:lnTo>
                    <a:lnTo>
                      <a:pt x="128" y="35"/>
                    </a:lnTo>
                    <a:lnTo>
                      <a:pt x="143" y="28"/>
                    </a:lnTo>
                    <a:lnTo>
                      <a:pt x="158" y="24"/>
                    </a:lnTo>
                    <a:lnTo>
                      <a:pt x="190" y="16"/>
                    </a:lnTo>
                    <a:lnTo>
                      <a:pt x="221" y="12"/>
                    </a:lnTo>
                    <a:lnTo>
                      <a:pt x="253" y="12"/>
                    </a:lnTo>
                    <a:close/>
                  </a:path>
                </a:pathLst>
              </a:custGeom>
              <a:solidFill>
                <a:srgbClr val="3D3D3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6" name="Freeform 219"/>
              <p:cNvSpPr>
                <a:spLocks/>
              </p:cNvSpPr>
              <p:nvPr/>
            </p:nvSpPr>
            <p:spPr bwMode="auto">
              <a:xfrm>
                <a:off x="2990" y="561"/>
                <a:ext cx="50" cy="25"/>
              </a:xfrm>
              <a:custGeom>
                <a:avLst/>
                <a:gdLst>
                  <a:gd name="T0" fmla="*/ 250 w 250"/>
                  <a:gd name="T1" fmla="*/ 10 h 123"/>
                  <a:gd name="T2" fmla="*/ 249 w 250"/>
                  <a:gd name="T3" fmla="*/ 9 h 123"/>
                  <a:gd name="T4" fmla="*/ 243 w 250"/>
                  <a:gd name="T5" fmla="*/ 1 h 123"/>
                  <a:gd name="T6" fmla="*/ 231 w 250"/>
                  <a:gd name="T7" fmla="*/ 0 h 123"/>
                  <a:gd name="T8" fmla="*/ 221 w 250"/>
                  <a:gd name="T9" fmla="*/ 1 h 123"/>
                  <a:gd name="T10" fmla="*/ 196 w 250"/>
                  <a:gd name="T11" fmla="*/ 3 h 123"/>
                  <a:gd name="T12" fmla="*/ 171 w 250"/>
                  <a:gd name="T13" fmla="*/ 8 h 123"/>
                  <a:gd name="T14" fmla="*/ 122 w 250"/>
                  <a:gd name="T15" fmla="*/ 25 h 123"/>
                  <a:gd name="T16" fmla="*/ 87 w 250"/>
                  <a:gd name="T17" fmla="*/ 40 h 123"/>
                  <a:gd name="T18" fmla="*/ 57 w 250"/>
                  <a:gd name="T19" fmla="*/ 58 h 123"/>
                  <a:gd name="T20" fmla="*/ 29 w 250"/>
                  <a:gd name="T21" fmla="*/ 79 h 123"/>
                  <a:gd name="T22" fmla="*/ 5 w 250"/>
                  <a:gd name="T23" fmla="*/ 104 h 123"/>
                  <a:gd name="T24" fmla="*/ 0 w 250"/>
                  <a:gd name="T25" fmla="*/ 110 h 123"/>
                  <a:gd name="T26" fmla="*/ 4 w 250"/>
                  <a:gd name="T27" fmla="*/ 123 h 123"/>
                  <a:gd name="T28" fmla="*/ 29 w 250"/>
                  <a:gd name="T29" fmla="*/ 95 h 123"/>
                  <a:gd name="T30" fmla="*/ 58 w 250"/>
                  <a:gd name="T31" fmla="*/ 71 h 123"/>
                  <a:gd name="T32" fmla="*/ 73 w 250"/>
                  <a:gd name="T33" fmla="*/ 60 h 123"/>
                  <a:gd name="T34" fmla="*/ 89 w 250"/>
                  <a:gd name="T35" fmla="*/ 51 h 123"/>
                  <a:gd name="T36" fmla="*/ 127 w 250"/>
                  <a:gd name="T37" fmla="*/ 35 h 123"/>
                  <a:gd name="T38" fmla="*/ 141 w 250"/>
                  <a:gd name="T39" fmla="*/ 28 h 123"/>
                  <a:gd name="T40" fmla="*/ 157 w 250"/>
                  <a:gd name="T41" fmla="*/ 24 h 123"/>
                  <a:gd name="T42" fmla="*/ 188 w 250"/>
                  <a:gd name="T43" fmla="*/ 16 h 123"/>
                  <a:gd name="T44" fmla="*/ 203 w 250"/>
                  <a:gd name="T45" fmla="*/ 13 h 123"/>
                  <a:gd name="T46" fmla="*/ 219 w 250"/>
                  <a:gd name="T47" fmla="*/ 12 h 123"/>
                  <a:gd name="T48" fmla="*/ 250 w 250"/>
                  <a:gd name="T49" fmla="*/ 1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3"/>
                  <a:gd name="T77" fmla="*/ 250 w 250"/>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3">
                    <a:moveTo>
                      <a:pt x="250" y="10"/>
                    </a:moveTo>
                    <a:lnTo>
                      <a:pt x="249" y="9"/>
                    </a:lnTo>
                    <a:lnTo>
                      <a:pt x="243" y="1"/>
                    </a:lnTo>
                    <a:lnTo>
                      <a:pt x="231" y="0"/>
                    </a:lnTo>
                    <a:lnTo>
                      <a:pt x="221" y="1"/>
                    </a:lnTo>
                    <a:lnTo>
                      <a:pt x="196" y="3"/>
                    </a:lnTo>
                    <a:lnTo>
                      <a:pt x="171" y="8"/>
                    </a:lnTo>
                    <a:lnTo>
                      <a:pt x="122" y="25"/>
                    </a:lnTo>
                    <a:lnTo>
                      <a:pt x="87" y="40"/>
                    </a:lnTo>
                    <a:lnTo>
                      <a:pt x="57" y="58"/>
                    </a:lnTo>
                    <a:lnTo>
                      <a:pt x="29" y="79"/>
                    </a:lnTo>
                    <a:lnTo>
                      <a:pt x="5" y="104"/>
                    </a:lnTo>
                    <a:lnTo>
                      <a:pt x="0" y="110"/>
                    </a:lnTo>
                    <a:lnTo>
                      <a:pt x="4" y="123"/>
                    </a:lnTo>
                    <a:lnTo>
                      <a:pt x="29" y="95"/>
                    </a:lnTo>
                    <a:lnTo>
                      <a:pt x="58" y="71"/>
                    </a:lnTo>
                    <a:lnTo>
                      <a:pt x="73" y="60"/>
                    </a:lnTo>
                    <a:lnTo>
                      <a:pt x="89" y="51"/>
                    </a:lnTo>
                    <a:lnTo>
                      <a:pt x="127" y="35"/>
                    </a:lnTo>
                    <a:lnTo>
                      <a:pt x="141" y="28"/>
                    </a:lnTo>
                    <a:lnTo>
                      <a:pt x="157" y="24"/>
                    </a:lnTo>
                    <a:lnTo>
                      <a:pt x="188" y="16"/>
                    </a:lnTo>
                    <a:lnTo>
                      <a:pt x="203" y="13"/>
                    </a:lnTo>
                    <a:lnTo>
                      <a:pt x="219" y="12"/>
                    </a:lnTo>
                    <a:lnTo>
                      <a:pt x="250" y="10"/>
                    </a:lnTo>
                    <a:close/>
                  </a:path>
                </a:pathLst>
              </a:custGeom>
              <a:solidFill>
                <a:srgbClr val="33333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7" name="Freeform 220"/>
              <p:cNvSpPr>
                <a:spLocks/>
              </p:cNvSpPr>
              <p:nvPr/>
            </p:nvSpPr>
            <p:spPr bwMode="auto">
              <a:xfrm>
                <a:off x="2992" y="565"/>
                <a:ext cx="51" cy="25"/>
              </a:xfrm>
              <a:custGeom>
                <a:avLst/>
                <a:gdLst>
                  <a:gd name="T0" fmla="*/ 254 w 254"/>
                  <a:gd name="T1" fmla="*/ 10 h 123"/>
                  <a:gd name="T2" fmla="*/ 251 w 254"/>
                  <a:gd name="T3" fmla="*/ 3 h 123"/>
                  <a:gd name="T4" fmla="*/ 248 w 254"/>
                  <a:gd name="T5" fmla="*/ 0 h 123"/>
                  <a:gd name="T6" fmla="*/ 216 w 254"/>
                  <a:gd name="T7" fmla="*/ 0 h 123"/>
                  <a:gd name="T8" fmla="*/ 185 w 254"/>
                  <a:gd name="T9" fmla="*/ 4 h 123"/>
                  <a:gd name="T10" fmla="*/ 153 w 254"/>
                  <a:gd name="T11" fmla="*/ 12 h 123"/>
                  <a:gd name="T12" fmla="*/ 138 w 254"/>
                  <a:gd name="T13" fmla="*/ 16 h 123"/>
                  <a:gd name="T14" fmla="*/ 123 w 254"/>
                  <a:gd name="T15" fmla="*/ 23 h 123"/>
                  <a:gd name="T16" fmla="*/ 103 w 254"/>
                  <a:gd name="T17" fmla="*/ 30 h 123"/>
                  <a:gd name="T18" fmla="*/ 85 w 254"/>
                  <a:gd name="T19" fmla="*/ 39 h 123"/>
                  <a:gd name="T20" fmla="*/ 52 w 254"/>
                  <a:gd name="T21" fmla="*/ 60 h 123"/>
                  <a:gd name="T22" fmla="*/ 23 w 254"/>
                  <a:gd name="T23" fmla="*/ 84 h 123"/>
                  <a:gd name="T24" fmla="*/ 0 w 254"/>
                  <a:gd name="T25" fmla="*/ 112 h 123"/>
                  <a:gd name="T26" fmla="*/ 5 w 254"/>
                  <a:gd name="T27" fmla="*/ 123 h 123"/>
                  <a:gd name="T28" fmla="*/ 29 w 254"/>
                  <a:gd name="T29" fmla="*/ 94 h 123"/>
                  <a:gd name="T30" fmla="*/ 42 w 254"/>
                  <a:gd name="T31" fmla="*/ 80 h 123"/>
                  <a:gd name="T32" fmla="*/ 58 w 254"/>
                  <a:gd name="T33" fmla="*/ 69 h 123"/>
                  <a:gd name="T34" fmla="*/ 89 w 254"/>
                  <a:gd name="T35" fmla="*/ 48 h 123"/>
                  <a:gd name="T36" fmla="*/ 127 w 254"/>
                  <a:gd name="T37" fmla="*/ 31 h 123"/>
                  <a:gd name="T38" fmla="*/ 158 w 254"/>
                  <a:gd name="T39" fmla="*/ 19 h 123"/>
                  <a:gd name="T40" fmla="*/ 174 w 254"/>
                  <a:gd name="T41" fmla="*/ 14 h 123"/>
                  <a:gd name="T42" fmla="*/ 190 w 254"/>
                  <a:gd name="T43" fmla="*/ 12 h 123"/>
                  <a:gd name="T44" fmla="*/ 222 w 254"/>
                  <a:gd name="T45" fmla="*/ 9 h 123"/>
                  <a:gd name="T46" fmla="*/ 254 w 254"/>
                  <a:gd name="T47" fmla="*/ 1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4"/>
                  <a:gd name="T73" fmla="*/ 0 h 123"/>
                  <a:gd name="T74" fmla="*/ 254 w 254"/>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4" h="123">
                    <a:moveTo>
                      <a:pt x="254" y="10"/>
                    </a:moveTo>
                    <a:lnTo>
                      <a:pt x="251" y="3"/>
                    </a:lnTo>
                    <a:lnTo>
                      <a:pt x="248" y="0"/>
                    </a:lnTo>
                    <a:lnTo>
                      <a:pt x="216" y="0"/>
                    </a:lnTo>
                    <a:lnTo>
                      <a:pt x="185" y="4"/>
                    </a:lnTo>
                    <a:lnTo>
                      <a:pt x="153" y="12"/>
                    </a:lnTo>
                    <a:lnTo>
                      <a:pt x="138" y="16"/>
                    </a:lnTo>
                    <a:lnTo>
                      <a:pt x="123" y="23"/>
                    </a:lnTo>
                    <a:lnTo>
                      <a:pt x="103" y="30"/>
                    </a:lnTo>
                    <a:lnTo>
                      <a:pt x="85" y="39"/>
                    </a:lnTo>
                    <a:lnTo>
                      <a:pt x="52" y="60"/>
                    </a:lnTo>
                    <a:lnTo>
                      <a:pt x="23" y="84"/>
                    </a:lnTo>
                    <a:lnTo>
                      <a:pt x="0" y="112"/>
                    </a:lnTo>
                    <a:lnTo>
                      <a:pt x="5" y="123"/>
                    </a:lnTo>
                    <a:lnTo>
                      <a:pt x="29" y="94"/>
                    </a:lnTo>
                    <a:lnTo>
                      <a:pt x="42" y="80"/>
                    </a:lnTo>
                    <a:lnTo>
                      <a:pt x="58" y="69"/>
                    </a:lnTo>
                    <a:lnTo>
                      <a:pt x="89" y="48"/>
                    </a:lnTo>
                    <a:lnTo>
                      <a:pt x="127" y="31"/>
                    </a:lnTo>
                    <a:lnTo>
                      <a:pt x="158" y="19"/>
                    </a:lnTo>
                    <a:lnTo>
                      <a:pt x="174" y="14"/>
                    </a:lnTo>
                    <a:lnTo>
                      <a:pt x="190" y="12"/>
                    </a:lnTo>
                    <a:lnTo>
                      <a:pt x="222" y="9"/>
                    </a:lnTo>
                    <a:lnTo>
                      <a:pt x="254" y="10"/>
                    </a:lnTo>
                    <a:close/>
                  </a:path>
                </a:pathLst>
              </a:custGeom>
              <a:solidFill>
                <a:srgbClr val="46464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8" name="Freeform 221"/>
              <p:cNvSpPr>
                <a:spLocks/>
              </p:cNvSpPr>
              <p:nvPr/>
            </p:nvSpPr>
            <p:spPr bwMode="auto">
              <a:xfrm>
                <a:off x="2993" y="567"/>
                <a:ext cx="51" cy="25"/>
              </a:xfrm>
              <a:custGeom>
                <a:avLst/>
                <a:gdLst>
                  <a:gd name="T0" fmla="*/ 257 w 257"/>
                  <a:gd name="T1" fmla="*/ 13 h 125"/>
                  <a:gd name="T2" fmla="*/ 249 w 257"/>
                  <a:gd name="T3" fmla="*/ 1 h 125"/>
                  <a:gd name="T4" fmla="*/ 217 w 257"/>
                  <a:gd name="T5" fmla="*/ 0 h 125"/>
                  <a:gd name="T6" fmla="*/ 185 w 257"/>
                  <a:gd name="T7" fmla="*/ 3 h 125"/>
                  <a:gd name="T8" fmla="*/ 169 w 257"/>
                  <a:gd name="T9" fmla="*/ 5 h 125"/>
                  <a:gd name="T10" fmla="*/ 153 w 257"/>
                  <a:gd name="T11" fmla="*/ 10 h 125"/>
                  <a:gd name="T12" fmla="*/ 122 w 257"/>
                  <a:gd name="T13" fmla="*/ 22 h 125"/>
                  <a:gd name="T14" fmla="*/ 84 w 257"/>
                  <a:gd name="T15" fmla="*/ 39 h 125"/>
                  <a:gd name="T16" fmla="*/ 53 w 257"/>
                  <a:gd name="T17" fmla="*/ 60 h 125"/>
                  <a:gd name="T18" fmla="*/ 37 w 257"/>
                  <a:gd name="T19" fmla="*/ 71 h 125"/>
                  <a:gd name="T20" fmla="*/ 24 w 257"/>
                  <a:gd name="T21" fmla="*/ 85 h 125"/>
                  <a:gd name="T22" fmla="*/ 0 w 257"/>
                  <a:gd name="T23" fmla="*/ 114 h 125"/>
                  <a:gd name="T24" fmla="*/ 6 w 257"/>
                  <a:gd name="T25" fmla="*/ 125 h 125"/>
                  <a:gd name="T26" fmla="*/ 28 w 257"/>
                  <a:gd name="T27" fmla="*/ 95 h 125"/>
                  <a:gd name="T28" fmla="*/ 42 w 257"/>
                  <a:gd name="T29" fmla="*/ 82 h 125"/>
                  <a:gd name="T30" fmla="*/ 58 w 257"/>
                  <a:gd name="T31" fmla="*/ 70 h 125"/>
                  <a:gd name="T32" fmla="*/ 89 w 257"/>
                  <a:gd name="T33" fmla="*/ 49 h 125"/>
                  <a:gd name="T34" fmla="*/ 127 w 257"/>
                  <a:gd name="T35" fmla="*/ 32 h 125"/>
                  <a:gd name="T36" fmla="*/ 159 w 257"/>
                  <a:gd name="T37" fmla="*/ 21 h 125"/>
                  <a:gd name="T38" fmla="*/ 192 w 257"/>
                  <a:gd name="T39" fmla="*/ 14 h 125"/>
                  <a:gd name="T40" fmla="*/ 224 w 257"/>
                  <a:gd name="T41" fmla="*/ 11 h 125"/>
                  <a:gd name="T42" fmla="*/ 257 w 257"/>
                  <a:gd name="T43" fmla="*/ 13 h 1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5"/>
                  <a:gd name="T68" fmla="*/ 257 w 257"/>
                  <a:gd name="T69" fmla="*/ 125 h 1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5">
                    <a:moveTo>
                      <a:pt x="257" y="13"/>
                    </a:moveTo>
                    <a:lnTo>
                      <a:pt x="249" y="1"/>
                    </a:lnTo>
                    <a:lnTo>
                      <a:pt x="217" y="0"/>
                    </a:lnTo>
                    <a:lnTo>
                      <a:pt x="185" y="3"/>
                    </a:lnTo>
                    <a:lnTo>
                      <a:pt x="169" y="5"/>
                    </a:lnTo>
                    <a:lnTo>
                      <a:pt x="153" y="10"/>
                    </a:lnTo>
                    <a:lnTo>
                      <a:pt x="122" y="22"/>
                    </a:lnTo>
                    <a:lnTo>
                      <a:pt x="84" y="39"/>
                    </a:lnTo>
                    <a:lnTo>
                      <a:pt x="53" y="60"/>
                    </a:lnTo>
                    <a:lnTo>
                      <a:pt x="37" y="71"/>
                    </a:lnTo>
                    <a:lnTo>
                      <a:pt x="24" y="85"/>
                    </a:lnTo>
                    <a:lnTo>
                      <a:pt x="0" y="114"/>
                    </a:lnTo>
                    <a:lnTo>
                      <a:pt x="6" y="125"/>
                    </a:lnTo>
                    <a:lnTo>
                      <a:pt x="28" y="95"/>
                    </a:lnTo>
                    <a:lnTo>
                      <a:pt x="42" y="82"/>
                    </a:lnTo>
                    <a:lnTo>
                      <a:pt x="58" y="70"/>
                    </a:lnTo>
                    <a:lnTo>
                      <a:pt x="89" y="49"/>
                    </a:lnTo>
                    <a:lnTo>
                      <a:pt x="127" y="32"/>
                    </a:lnTo>
                    <a:lnTo>
                      <a:pt x="159" y="21"/>
                    </a:lnTo>
                    <a:lnTo>
                      <a:pt x="192" y="14"/>
                    </a:lnTo>
                    <a:lnTo>
                      <a:pt x="224" y="11"/>
                    </a:lnTo>
                    <a:lnTo>
                      <a:pt x="257" y="13"/>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59" name="Freeform 222"/>
              <p:cNvSpPr>
                <a:spLocks/>
              </p:cNvSpPr>
              <p:nvPr/>
            </p:nvSpPr>
            <p:spPr bwMode="auto">
              <a:xfrm>
                <a:off x="2994" y="569"/>
                <a:ext cx="51" cy="26"/>
              </a:xfrm>
              <a:custGeom>
                <a:avLst/>
                <a:gdLst>
                  <a:gd name="T0" fmla="*/ 257 w 257"/>
                  <a:gd name="T1" fmla="*/ 11 h 126"/>
                  <a:gd name="T2" fmla="*/ 251 w 257"/>
                  <a:gd name="T3" fmla="*/ 2 h 126"/>
                  <a:gd name="T4" fmla="*/ 218 w 257"/>
                  <a:gd name="T5" fmla="*/ 0 h 126"/>
                  <a:gd name="T6" fmla="*/ 186 w 257"/>
                  <a:gd name="T7" fmla="*/ 3 h 126"/>
                  <a:gd name="T8" fmla="*/ 153 w 257"/>
                  <a:gd name="T9" fmla="*/ 10 h 126"/>
                  <a:gd name="T10" fmla="*/ 121 w 257"/>
                  <a:gd name="T11" fmla="*/ 21 h 126"/>
                  <a:gd name="T12" fmla="*/ 83 w 257"/>
                  <a:gd name="T13" fmla="*/ 38 h 126"/>
                  <a:gd name="T14" fmla="*/ 52 w 257"/>
                  <a:gd name="T15" fmla="*/ 59 h 126"/>
                  <a:gd name="T16" fmla="*/ 36 w 257"/>
                  <a:gd name="T17" fmla="*/ 71 h 126"/>
                  <a:gd name="T18" fmla="*/ 22 w 257"/>
                  <a:gd name="T19" fmla="*/ 84 h 126"/>
                  <a:gd name="T20" fmla="*/ 0 w 257"/>
                  <a:gd name="T21" fmla="*/ 114 h 126"/>
                  <a:gd name="T22" fmla="*/ 5 w 257"/>
                  <a:gd name="T23" fmla="*/ 126 h 126"/>
                  <a:gd name="T24" fmla="*/ 28 w 257"/>
                  <a:gd name="T25" fmla="*/ 95 h 126"/>
                  <a:gd name="T26" fmla="*/ 40 w 257"/>
                  <a:gd name="T27" fmla="*/ 82 h 126"/>
                  <a:gd name="T28" fmla="*/ 55 w 257"/>
                  <a:gd name="T29" fmla="*/ 71 h 126"/>
                  <a:gd name="T30" fmla="*/ 69 w 257"/>
                  <a:gd name="T31" fmla="*/ 58 h 126"/>
                  <a:gd name="T32" fmla="*/ 86 w 257"/>
                  <a:gd name="T33" fmla="*/ 48 h 126"/>
                  <a:gd name="T34" fmla="*/ 124 w 257"/>
                  <a:gd name="T35" fmla="*/ 31 h 126"/>
                  <a:gd name="T36" fmla="*/ 156 w 257"/>
                  <a:gd name="T37" fmla="*/ 19 h 126"/>
                  <a:gd name="T38" fmla="*/ 190 w 257"/>
                  <a:gd name="T39" fmla="*/ 12 h 126"/>
                  <a:gd name="T40" fmla="*/ 223 w 257"/>
                  <a:gd name="T41" fmla="*/ 9 h 126"/>
                  <a:gd name="T42" fmla="*/ 257 w 257"/>
                  <a:gd name="T43" fmla="*/ 11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1"/>
                    </a:moveTo>
                    <a:lnTo>
                      <a:pt x="251" y="2"/>
                    </a:lnTo>
                    <a:lnTo>
                      <a:pt x="218" y="0"/>
                    </a:lnTo>
                    <a:lnTo>
                      <a:pt x="186" y="3"/>
                    </a:lnTo>
                    <a:lnTo>
                      <a:pt x="153" y="10"/>
                    </a:lnTo>
                    <a:lnTo>
                      <a:pt x="121" y="21"/>
                    </a:lnTo>
                    <a:lnTo>
                      <a:pt x="83" y="38"/>
                    </a:lnTo>
                    <a:lnTo>
                      <a:pt x="52" y="59"/>
                    </a:lnTo>
                    <a:lnTo>
                      <a:pt x="36" y="71"/>
                    </a:lnTo>
                    <a:lnTo>
                      <a:pt x="22" y="84"/>
                    </a:lnTo>
                    <a:lnTo>
                      <a:pt x="0" y="114"/>
                    </a:lnTo>
                    <a:lnTo>
                      <a:pt x="5" y="126"/>
                    </a:lnTo>
                    <a:lnTo>
                      <a:pt x="28" y="95"/>
                    </a:lnTo>
                    <a:lnTo>
                      <a:pt x="40" y="82"/>
                    </a:lnTo>
                    <a:lnTo>
                      <a:pt x="55" y="71"/>
                    </a:lnTo>
                    <a:lnTo>
                      <a:pt x="69" y="58"/>
                    </a:lnTo>
                    <a:lnTo>
                      <a:pt x="86" y="48"/>
                    </a:lnTo>
                    <a:lnTo>
                      <a:pt x="124" y="31"/>
                    </a:lnTo>
                    <a:lnTo>
                      <a:pt x="156" y="19"/>
                    </a:lnTo>
                    <a:lnTo>
                      <a:pt x="190" y="12"/>
                    </a:lnTo>
                    <a:lnTo>
                      <a:pt x="223" y="9"/>
                    </a:lnTo>
                    <a:lnTo>
                      <a:pt x="257" y="11"/>
                    </a:lnTo>
                    <a:close/>
                  </a:path>
                </a:pathLst>
              </a:custGeom>
              <a:solidFill>
                <a:srgbClr val="58585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0" name="Freeform 223"/>
              <p:cNvSpPr>
                <a:spLocks/>
              </p:cNvSpPr>
              <p:nvPr/>
            </p:nvSpPr>
            <p:spPr bwMode="auto">
              <a:xfrm>
                <a:off x="2996" y="574"/>
                <a:ext cx="52" cy="26"/>
              </a:xfrm>
              <a:custGeom>
                <a:avLst/>
                <a:gdLst>
                  <a:gd name="T0" fmla="*/ 258 w 258"/>
                  <a:gd name="T1" fmla="*/ 14 h 130"/>
                  <a:gd name="T2" fmla="*/ 253 w 258"/>
                  <a:gd name="T3" fmla="*/ 2 h 130"/>
                  <a:gd name="T4" fmla="*/ 219 w 258"/>
                  <a:gd name="T5" fmla="*/ 0 h 130"/>
                  <a:gd name="T6" fmla="*/ 185 w 258"/>
                  <a:gd name="T7" fmla="*/ 2 h 130"/>
                  <a:gd name="T8" fmla="*/ 152 w 258"/>
                  <a:gd name="T9" fmla="*/ 9 h 130"/>
                  <a:gd name="T10" fmla="*/ 118 w 258"/>
                  <a:gd name="T11" fmla="*/ 20 h 130"/>
                  <a:gd name="T12" fmla="*/ 81 w 258"/>
                  <a:gd name="T13" fmla="*/ 37 h 130"/>
                  <a:gd name="T14" fmla="*/ 64 w 258"/>
                  <a:gd name="T15" fmla="*/ 47 h 130"/>
                  <a:gd name="T16" fmla="*/ 50 w 258"/>
                  <a:gd name="T17" fmla="*/ 60 h 130"/>
                  <a:gd name="T18" fmla="*/ 23 w 258"/>
                  <a:gd name="T19" fmla="*/ 85 h 130"/>
                  <a:gd name="T20" fmla="*/ 10 w 258"/>
                  <a:gd name="T21" fmla="*/ 100 h 130"/>
                  <a:gd name="T22" fmla="*/ 0 w 258"/>
                  <a:gd name="T23" fmla="*/ 117 h 130"/>
                  <a:gd name="T24" fmla="*/ 7 w 258"/>
                  <a:gd name="T25" fmla="*/ 130 h 130"/>
                  <a:gd name="T26" fmla="*/ 28 w 258"/>
                  <a:gd name="T27" fmla="*/ 98 h 130"/>
                  <a:gd name="T28" fmla="*/ 41 w 258"/>
                  <a:gd name="T29" fmla="*/ 83 h 130"/>
                  <a:gd name="T30" fmla="*/ 55 w 258"/>
                  <a:gd name="T31" fmla="*/ 71 h 130"/>
                  <a:gd name="T32" fmla="*/ 70 w 258"/>
                  <a:gd name="T33" fmla="*/ 59 h 130"/>
                  <a:gd name="T34" fmla="*/ 87 w 258"/>
                  <a:gd name="T35" fmla="*/ 48 h 130"/>
                  <a:gd name="T36" fmla="*/ 103 w 258"/>
                  <a:gd name="T37" fmla="*/ 38 h 130"/>
                  <a:gd name="T38" fmla="*/ 124 w 258"/>
                  <a:gd name="T39" fmla="*/ 30 h 130"/>
                  <a:gd name="T40" fmla="*/ 156 w 258"/>
                  <a:gd name="T41" fmla="*/ 18 h 130"/>
                  <a:gd name="T42" fmla="*/ 190 w 258"/>
                  <a:gd name="T43" fmla="*/ 11 h 130"/>
                  <a:gd name="T44" fmla="*/ 223 w 258"/>
                  <a:gd name="T45" fmla="*/ 9 h 130"/>
                  <a:gd name="T46" fmla="*/ 258 w 258"/>
                  <a:gd name="T47" fmla="*/ 14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30"/>
                  <a:gd name="T74" fmla="*/ 258 w 258"/>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30">
                    <a:moveTo>
                      <a:pt x="258" y="14"/>
                    </a:moveTo>
                    <a:lnTo>
                      <a:pt x="253" y="2"/>
                    </a:lnTo>
                    <a:lnTo>
                      <a:pt x="219" y="0"/>
                    </a:lnTo>
                    <a:lnTo>
                      <a:pt x="185" y="2"/>
                    </a:lnTo>
                    <a:lnTo>
                      <a:pt x="152" y="9"/>
                    </a:lnTo>
                    <a:lnTo>
                      <a:pt x="118" y="20"/>
                    </a:lnTo>
                    <a:lnTo>
                      <a:pt x="81" y="37"/>
                    </a:lnTo>
                    <a:lnTo>
                      <a:pt x="64" y="47"/>
                    </a:lnTo>
                    <a:lnTo>
                      <a:pt x="50" y="60"/>
                    </a:lnTo>
                    <a:lnTo>
                      <a:pt x="23" y="85"/>
                    </a:lnTo>
                    <a:lnTo>
                      <a:pt x="10" y="100"/>
                    </a:lnTo>
                    <a:lnTo>
                      <a:pt x="0" y="117"/>
                    </a:lnTo>
                    <a:lnTo>
                      <a:pt x="7" y="130"/>
                    </a:lnTo>
                    <a:lnTo>
                      <a:pt x="28" y="98"/>
                    </a:lnTo>
                    <a:lnTo>
                      <a:pt x="41" y="83"/>
                    </a:lnTo>
                    <a:lnTo>
                      <a:pt x="55" y="71"/>
                    </a:lnTo>
                    <a:lnTo>
                      <a:pt x="70" y="59"/>
                    </a:lnTo>
                    <a:lnTo>
                      <a:pt x="87" y="48"/>
                    </a:lnTo>
                    <a:lnTo>
                      <a:pt x="103" y="38"/>
                    </a:lnTo>
                    <a:lnTo>
                      <a:pt x="124" y="30"/>
                    </a:lnTo>
                    <a:lnTo>
                      <a:pt x="156" y="18"/>
                    </a:lnTo>
                    <a:lnTo>
                      <a:pt x="190" y="11"/>
                    </a:lnTo>
                    <a:lnTo>
                      <a:pt x="223" y="9"/>
                    </a:lnTo>
                    <a:lnTo>
                      <a:pt x="258" y="14"/>
                    </a:lnTo>
                    <a:close/>
                  </a:path>
                </a:pathLst>
              </a:custGeom>
              <a:solidFill>
                <a:srgbClr val="6A6A6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1" name="Freeform 224"/>
              <p:cNvSpPr>
                <a:spLocks/>
              </p:cNvSpPr>
              <p:nvPr/>
            </p:nvSpPr>
            <p:spPr bwMode="auto">
              <a:xfrm>
                <a:off x="2998" y="575"/>
                <a:ext cx="51" cy="27"/>
              </a:xfrm>
              <a:custGeom>
                <a:avLst/>
                <a:gdLst>
                  <a:gd name="T0" fmla="*/ 258 w 258"/>
                  <a:gd name="T1" fmla="*/ 19 h 133"/>
                  <a:gd name="T2" fmla="*/ 251 w 258"/>
                  <a:gd name="T3" fmla="*/ 5 h 133"/>
                  <a:gd name="T4" fmla="*/ 216 w 258"/>
                  <a:gd name="T5" fmla="*/ 0 h 133"/>
                  <a:gd name="T6" fmla="*/ 183 w 258"/>
                  <a:gd name="T7" fmla="*/ 2 h 133"/>
                  <a:gd name="T8" fmla="*/ 149 w 258"/>
                  <a:gd name="T9" fmla="*/ 9 h 133"/>
                  <a:gd name="T10" fmla="*/ 117 w 258"/>
                  <a:gd name="T11" fmla="*/ 21 h 133"/>
                  <a:gd name="T12" fmla="*/ 96 w 258"/>
                  <a:gd name="T13" fmla="*/ 29 h 133"/>
                  <a:gd name="T14" fmla="*/ 80 w 258"/>
                  <a:gd name="T15" fmla="*/ 39 h 133"/>
                  <a:gd name="T16" fmla="*/ 63 w 258"/>
                  <a:gd name="T17" fmla="*/ 50 h 133"/>
                  <a:gd name="T18" fmla="*/ 48 w 258"/>
                  <a:gd name="T19" fmla="*/ 62 h 133"/>
                  <a:gd name="T20" fmla="*/ 34 w 258"/>
                  <a:gd name="T21" fmla="*/ 74 h 133"/>
                  <a:gd name="T22" fmla="*/ 21 w 258"/>
                  <a:gd name="T23" fmla="*/ 89 h 133"/>
                  <a:gd name="T24" fmla="*/ 0 w 258"/>
                  <a:gd name="T25" fmla="*/ 121 h 133"/>
                  <a:gd name="T26" fmla="*/ 4 w 258"/>
                  <a:gd name="T27" fmla="*/ 131 h 133"/>
                  <a:gd name="T28" fmla="*/ 5 w 258"/>
                  <a:gd name="T29" fmla="*/ 133 h 133"/>
                  <a:gd name="T30" fmla="*/ 13 w 258"/>
                  <a:gd name="T31" fmla="*/ 115 h 133"/>
                  <a:gd name="T32" fmla="*/ 25 w 258"/>
                  <a:gd name="T33" fmla="*/ 99 h 133"/>
                  <a:gd name="T34" fmla="*/ 36 w 258"/>
                  <a:gd name="T35" fmla="*/ 84 h 133"/>
                  <a:gd name="T36" fmla="*/ 50 w 258"/>
                  <a:gd name="T37" fmla="*/ 72 h 133"/>
                  <a:gd name="T38" fmla="*/ 65 w 258"/>
                  <a:gd name="T39" fmla="*/ 60 h 133"/>
                  <a:gd name="T40" fmla="*/ 82 w 258"/>
                  <a:gd name="T41" fmla="*/ 50 h 133"/>
                  <a:gd name="T42" fmla="*/ 100 w 258"/>
                  <a:gd name="T43" fmla="*/ 39 h 133"/>
                  <a:gd name="T44" fmla="*/ 120 w 258"/>
                  <a:gd name="T45" fmla="*/ 32 h 133"/>
                  <a:gd name="T46" fmla="*/ 154 w 258"/>
                  <a:gd name="T47" fmla="*/ 19 h 133"/>
                  <a:gd name="T48" fmla="*/ 170 w 258"/>
                  <a:gd name="T49" fmla="*/ 15 h 133"/>
                  <a:gd name="T50" fmla="*/ 188 w 258"/>
                  <a:gd name="T51" fmla="*/ 14 h 133"/>
                  <a:gd name="T52" fmla="*/ 222 w 258"/>
                  <a:gd name="T53" fmla="*/ 13 h 133"/>
                  <a:gd name="T54" fmla="*/ 258 w 258"/>
                  <a:gd name="T55" fmla="*/ 19 h 1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133"/>
                  <a:gd name="T86" fmla="*/ 258 w 258"/>
                  <a:gd name="T87" fmla="*/ 133 h 1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133">
                    <a:moveTo>
                      <a:pt x="258" y="19"/>
                    </a:moveTo>
                    <a:lnTo>
                      <a:pt x="251" y="5"/>
                    </a:lnTo>
                    <a:lnTo>
                      <a:pt x="216" y="0"/>
                    </a:lnTo>
                    <a:lnTo>
                      <a:pt x="183" y="2"/>
                    </a:lnTo>
                    <a:lnTo>
                      <a:pt x="149" y="9"/>
                    </a:lnTo>
                    <a:lnTo>
                      <a:pt x="117" y="21"/>
                    </a:lnTo>
                    <a:lnTo>
                      <a:pt x="96" y="29"/>
                    </a:lnTo>
                    <a:lnTo>
                      <a:pt x="80" y="39"/>
                    </a:lnTo>
                    <a:lnTo>
                      <a:pt x="63" y="50"/>
                    </a:lnTo>
                    <a:lnTo>
                      <a:pt x="48" y="62"/>
                    </a:lnTo>
                    <a:lnTo>
                      <a:pt x="34" y="74"/>
                    </a:lnTo>
                    <a:lnTo>
                      <a:pt x="21" y="89"/>
                    </a:lnTo>
                    <a:lnTo>
                      <a:pt x="0" y="121"/>
                    </a:lnTo>
                    <a:lnTo>
                      <a:pt x="4" y="131"/>
                    </a:lnTo>
                    <a:lnTo>
                      <a:pt x="5" y="133"/>
                    </a:lnTo>
                    <a:lnTo>
                      <a:pt x="13" y="115"/>
                    </a:lnTo>
                    <a:lnTo>
                      <a:pt x="25" y="99"/>
                    </a:lnTo>
                    <a:lnTo>
                      <a:pt x="36" y="84"/>
                    </a:lnTo>
                    <a:lnTo>
                      <a:pt x="50" y="72"/>
                    </a:lnTo>
                    <a:lnTo>
                      <a:pt x="65" y="60"/>
                    </a:lnTo>
                    <a:lnTo>
                      <a:pt x="82" y="50"/>
                    </a:lnTo>
                    <a:lnTo>
                      <a:pt x="100" y="39"/>
                    </a:lnTo>
                    <a:lnTo>
                      <a:pt x="120" y="32"/>
                    </a:lnTo>
                    <a:lnTo>
                      <a:pt x="154" y="19"/>
                    </a:lnTo>
                    <a:lnTo>
                      <a:pt x="170" y="15"/>
                    </a:lnTo>
                    <a:lnTo>
                      <a:pt x="188" y="14"/>
                    </a:lnTo>
                    <a:lnTo>
                      <a:pt x="222" y="13"/>
                    </a:lnTo>
                    <a:lnTo>
                      <a:pt x="258" y="19"/>
                    </a:lnTo>
                    <a:close/>
                  </a:path>
                </a:pathLst>
              </a:custGeom>
              <a:solidFill>
                <a:srgbClr val="73737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2" name="Freeform 225"/>
              <p:cNvSpPr>
                <a:spLocks/>
              </p:cNvSpPr>
              <p:nvPr/>
            </p:nvSpPr>
            <p:spPr bwMode="auto">
              <a:xfrm>
                <a:off x="2999" y="578"/>
                <a:ext cx="51" cy="27"/>
              </a:xfrm>
              <a:custGeom>
                <a:avLst/>
                <a:gdLst>
                  <a:gd name="T0" fmla="*/ 258 w 258"/>
                  <a:gd name="T1" fmla="*/ 15 h 133"/>
                  <a:gd name="T2" fmla="*/ 253 w 258"/>
                  <a:gd name="T3" fmla="*/ 6 h 133"/>
                  <a:gd name="T4" fmla="*/ 217 w 258"/>
                  <a:gd name="T5" fmla="*/ 0 h 133"/>
                  <a:gd name="T6" fmla="*/ 183 w 258"/>
                  <a:gd name="T7" fmla="*/ 1 h 133"/>
                  <a:gd name="T8" fmla="*/ 165 w 258"/>
                  <a:gd name="T9" fmla="*/ 2 h 133"/>
                  <a:gd name="T10" fmla="*/ 149 w 258"/>
                  <a:gd name="T11" fmla="*/ 6 h 133"/>
                  <a:gd name="T12" fmla="*/ 115 w 258"/>
                  <a:gd name="T13" fmla="*/ 19 h 133"/>
                  <a:gd name="T14" fmla="*/ 95 w 258"/>
                  <a:gd name="T15" fmla="*/ 26 h 133"/>
                  <a:gd name="T16" fmla="*/ 77 w 258"/>
                  <a:gd name="T17" fmla="*/ 37 h 133"/>
                  <a:gd name="T18" fmla="*/ 60 w 258"/>
                  <a:gd name="T19" fmla="*/ 47 h 133"/>
                  <a:gd name="T20" fmla="*/ 45 w 258"/>
                  <a:gd name="T21" fmla="*/ 59 h 133"/>
                  <a:gd name="T22" fmla="*/ 31 w 258"/>
                  <a:gd name="T23" fmla="*/ 71 h 133"/>
                  <a:gd name="T24" fmla="*/ 20 w 258"/>
                  <a:gd name="T25" fmla="*/ 86 h 133"/>
                  <a:gd name="T26" fmla="*/ 8 w 258"/>
                  <a:gd name="T27" fmla="*/ 102 h 133"/>
                  <a:gd name="T28" fmla="*/ 0 w 258"/>
                  <a:gd name="T29" fmla="*/ 120 h 133"/>
                  <a:gd name="T30" fmla="*/ 7 w 258"/>
                  <a:gd name="T31" fmla="*/ 133 h 133"/>
                  <a:gd name="T32" fmla="*/ 15 w 258"/>
                  <a:gd name="T33" fmla="*/ 114 h 133"/>
                  <a:gd name="T34" fmla="*/ 26 w 258"/>
                  <a:gd name="T35" fmla="*/ 98 h 133"/>
                  <a:gd name="T36" fmla="*/ 38 w 258"/>
                  <a:gd name="T37" fmla="*/ 83 h 133"/>
                  <a:gd name="T38" fmla="*/ 52 w 258"/>
                  <a:gd name="T39" fmla="*/ 69 h 133"/>
                  <a:gd name="T40" fmla="*/ 66 w 258"/>
                  <a:gd name="T41" fmla="*/ 56 h 133"/>
                  <a:gd name="T42" fmla="*/ 82 w 258"/>
                  <a:gd name="T43" fmla="*/ 46 h 133"/>
                  <a:gd name="T44" fmla="*/ 99 w 258"/>
                  <a:gd name="T45" fmla="*/ 35 h 133"/>
                  <a:gd name="T46" fmla="*/ 119 w 258"/>
                  <a:gd name="T47" fmla="*/ 28 h 133"/>
                  <a:gd name="T48" fmla="*/ 153 w 258"/>
                  <a:gd name="T49" fmla="*/ 16 h 133"/>
                  <a:gd name="T50" fmla="*/ 170 w 258"/>
                  <a:gd name="T51" fmla="*/ 12 h 133"/>
                  <a:gd name="T52" fmla="*/ 188 w 258"/>
                  <a:gd name="T53" fmla="*/ 11 h 133"/>
                  <a:gd name="T54" fmla="*/ 222 w 258"/>
                  <a:gd name="T55" fmla="*/ 11 h 133"/>
                  <a:gd name="T56" fmla="*/ 258 w 258"/>
                  <a:gd name="T57" fmla="*/ 17 h 133"/>
                  <a:gd name="T58" fmla="*/ 258 w 258"/>
                  <a:gd name="T59" fmla="*/ 15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133"/>
                  <a:gd name="T92" fmla="*/ 258 w 258"/>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133">
                    <a:moveTo>
                      <a:pt x="258" y="15"/>
                    </a:moveTo>
                    <a:lnTo>
                      <a:pt x="253" y="6"/>
                    </a:lnTo>
                    <a:lnTo>
                      <a:pt x="217" y="0"/>
                    </a:lnTo>
                    <a:lnTo>
                      <a:pt x="183" y="1"/>
                    </a:lnTo>
                    <a:lnTo>
                      <a:pt x="165" y="2"/>
                    </a:lnTo>
                    <a:lnTo>
                      <a:pt x="149" y="6"/>
                    </a:lnTo>
                    <a:lnTo>
                      <a:pt x="115" y="19"/>
                    </a:lnTo>
                    <a:lnTo>
                      <a:pt x="95" y="26"/>
                    </a:lnTo>
                    <a:lnTo>
                      <a:pt x="77" y="37"/>
                    </a:lnTo>
                    <a:lnTo>
                      <a:pt x="60" y="47"/>
                    </a:lnTo>
                    <a:lnTo>
                      <a:pt x="45" y="59"/>
                    </a:lnTo>
                    <a:lnTo>
                      <a:pt x="31" y="71"/>
                    </a:lnTo>
                    <a:lnTo>
                      <a:pt x="20" y="86"/>
                    </a:lnTo>
                    <a:lnTo>
                      <a:pt x="8" y="102"/>
                    </a:lnTo>
                    <a:lnTo>
                      <a:pt x="0" y="120"/>
                    </a:lnTo>
                    <a:lnTo>
                      <a:pt x="7" y="133"/>
                    </a:lnTo>
                    <a:lnTo>
                      <a:pt x="15" y="114"/>
                    </a:lnTo>
                    <a:lnTo>
                      <a:pt x="26" y="98"/>
                    </a:lnTo>
                    <a:lnTo>
                      <a:pt x="38" y="83"/>
                    </a:lnTo>
                    <a:lnTo>
                      <a:pt x="52" y="69"/>
                    </a:lnTo>
                    <a:lnTo>
                      <a:pt x="66" y="56"/>
                    </a:lnTo>
                    <a:lnTo>
                      <a:pt x="82" y="46"/>
                    </a:lnTo>
                    <a:lnTo>
                      <a:pt x="99" y="35"/>
                    </a:lnTo>
                    <a:lnTo>
                      <a:pt x="119" y="28"/>
                    </a:lnTo>
                    <a:lnTo>
                      <a:pt x="153" y="16"/>
                    </a:lnTo>
                    <a:lnTo>
                      <a:pt x="170" y="12"/>
                    </a:lnTo>
                    <a:lnTo>
                      <a:pt x="188" y="11"/>
                    </a:lnTo>
                    <a:lnTo>
                      <a:pt x="222" y="11"/>
                    </a:lnTo>
                    <a:lnTo>
                      <a:pt x="258" y="17"/>
                    </a:lnTo>
                    <a:lnTo>
                      <a:pt x="258" y="15"/>
                    </a:lnTo>
                    <a:close/>
                  </a:path>
                </a:pathLst>
              </a:custGeom>
              <a:solidFill>
                <a:srgbClr val="7B7B7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3" name="Freeform 226"/>
              <p:cNvSpPr>
                <a:spLocks/>
              </p:cNvSpPr>
              <p:nvPr/>
            </p:nvSpPr>
            <p:spPr bwMode="auto">
              <a:xfrm>
                <a:off x="3003" y="585"/>
                <a:ext cx="50" cy="27"/>
              </a:xfrm>
              <a:custGeom>
                <a:avLst/>
                <a:gdLst>
                  <a:gd name="T0" fmla="*/ 247 w 250"/>
                  <a:gd name="T1" fmla="*/ 22 h 137"/>
                  <a:gd name="T2" fmla="*/ 250 w 250"/>
                  <a:gd name="T3" fmla="*/ 23 h 137"/>
                  <a:gd name="T4" fmla="*/ 247 w 250"/>
                  <a:gd name="T5" fmla="*/ 10 h 137"/>
                  <a:gd name="T6" fmla="*/ 211 w 250"/>
                  <a:gd name="T7" fmla="*/ 1 h 137"/>
                  <a:gd name="T8" fmla="*/ 176 w 250"/>
                  <a:gd name="T9" fmla="*/ 0 h 137"/>
                  <a:gd name="T10" fmla="*/ 140 w 250"/>
                  <a:gd name="T11" fmla="*/ 4 h 137"/>
                  <a:gd name="T12" fmla="*/ 106 w 250"/>
                  <a:gd name="T13" fmla="*/ 15 h 137"/>
                  <a:gd name="T14" fmla="*/ 88 w 250"/>
                  <a:gd name="T15" fmla="*/ 22 h 137"/>
                  <a:gd name="T16" fmla="*/ 73 w 250"/>
                  <a:gd name="T17" fmla="*/ 30 h 137"/>
                  <a:gd name="T18" fmla="*/ 57 w 250"/>
                  <a:gd name="T19" fmla="*/ 41 h 137"/>
                  <a:gd name="T20" fmla="*/ 45 w 250"/>
                  <a:gd name="T21" fmla="*/ 53 h 137"/>
                  <a:gd name="T22" fmla="*/ 32 w 250"/>
                  <a:gd name="T23" fmla="*/ 64 h 137"/>
                  <a:gd name="T24" fmla="*/ 22 w 250"/>
                  <a:gd name="T25" fmla="*/ 79 h 137"/>
                  <a:gd name="T26" fmla="*/ 12 w 250"/>
                  <a:gd name="T27" fmla="*/ 93 h 137"/>
                  <a:gd name="T28" fmla="*/ 5 w 250"/>
                  <a:gd name="T29" fmla="*/ 110 h 137"/>
                  <a:gd name="T30" fmla="*/ 0 w 250"/>
                  <a:gd name="T31" fmla="*/ 126 h 137"/>
                  <a:gd name="T32" fmla="*/ 3 w 250"/>
                  <a:gd name="T33" fmla="*/ 130 h 137"/>
                  <a:gd name="T34" fmla="*/ 9 w 250"/>
                  <a:gd name="T35" fmla="*/ 137 h 137"/>
                  <a:gd name="T36" fmla="*/ 11 w 250"/>
                  <a:gd name="T37" fmla="*/ 125 h 137"/>
                  <a:gd name="T38" fmla="*/ 16 w 250"/>
                  <a:gd name="T39" fmla="*/ 114 h 137"/>
                  <a:gd name="T40" fmla="*/ 22 w 250"/>
                  <a:gd name="T41" fmla="*/ 98 h 137"/>
                  <a:gd name="T42" fmla="*/ 31 w 250"/>
                  <a:gd name="T43" fmla="*/ 84 h 137"/>
                  <a:gd name="T44" fmla="*/ 41 w 250"/>
                  <a:gd name="T45" fmla="*/ 71 h 137"/>
                  <a:gd name="T46" fmla="*/ 54 w 250"/>
                  <a:gd name="T47" fmla="*/ 60 h 137"/>
                  <a:gd name="T48" fmla="*/ 66 w 250"/>
                  <a:gd name="T49" fmla="*/ 48 h 137"/>
                  <a:gd name="T50" fmla="*/ 81 w 250"/>
                  <a:gd name="T51" fmla="*/ 39 h 137"/>
                  <a:gd name="T52" fmla="*/ 112 w 250"/>
                  <a:gd name="T53" fmla="*/ 25 h 137"/>
                  <a:gd name="T54" fmla="*/ 145 w 250"/>
                  <a:gd name="T55" fmla="*/ 14 h 137"/>
                  <a:gd name="T56" fmla="*/ 178 w 250"/>
                  <a:gd name="T57" fmla="*/ 10 h 137"/>
                  <a:gd name="T58" fmla="*/ 212 w 250"/>
                  <a:gd name="T59" fmla="*/ 11 h 137"/>
                  <a:gd name="T60" fmla="*/ 247 w 250"/>
                  <a:gd name="T61" fmla="*/ 22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137"/>
                  <a:gd name="T95" fmla="*/ 250 w 250"/>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137">
                    <a:moveTo>
                      <a:pt x="247" y="22"/>
                    </a:moveTo>
                    <a:lnTo>
                      <a:pt x="250" y="23"/>
                    </a:lnTo>
                    <a:lnTo>
                      <a:pt x="247" y="10"/>
                    </a:lnTo>
                    <a:lnTo>
                      <a:pt x="211" y="1"/>
                    </a:lnTo>
                    <a:lnTo>
                      <a:pt x="176" y="0"/>
                    </a:lnTo>
                    <a:lnTo>
                      <a:pt x="140" y="4"/>
                    </a:lnTo>
                    <a:lnTo>
                      <a:pt x="106" y="15"/>
                    </a:lnTo>
                    <a:lnTo>
                      <a:pt x="88" y="22"/>
                    </a:lnTo>
                    <a:lnTo>
                      <a:pt x="73" y="30"/>
                    </a:lnTo>
                    <a:lnTo>
                      <a:pt x="57" y="41"/>
                    </a:lnTo>
                    <a:lnTo>
                      <a:pt x="45" y="53"/>
                    </a:lnTo>
                    <a:lnTo>
                      <a:pt x="32" y="64"/>
                    </a:lnTo>
                    <a:lnTo>
                      <a:pt x="22" y="79"/>
                    </a:lnTo>
                    <a:lnTo>
                      <a:pt x="12" y="93"/>
                    </a:lnTo>
                    <a:lnTo>
                      <a:pt x="5" y="110"/>
                    </a:lnTo>
                    <a:lnTo>
                      <a:pt x="0" y="126"/>
                    </a:lnTo>
                    <a:lnTo>
                      <a:pt x="3" y="130"/>
                    </a:lnTo>
                    <a:lnTo>
                      <a:pt x="9" y="137"/>
                    </a:lnTo>
                    <a:lnTo>
                      <a:pt x="11" y="125"/>
                    </a:lnTo>
                    <a:lnTo>
                      <a:pt x="16" y="114"/>
                    </a:lnTo>
                    <a:lnTo>
                      <a:pt x="22" y="98"/>
                    </a:lnTo>
                    <a:lnTo>
                      <a:pt x="31" y="84"/>
                    </a:lnTo>
                    <a:lnTo>
                      <a:pt x="41" y="71"/>
                    </a:lnTo>
                    <a:lnTo>
                      <a:pt x="54" y="60"/>
                    </a:lnTo>
                    <a:lnTo>
                      <a:pt x="66" y="48"/>
                    </a:lnTo>
                    <a:lnTo>
                      <a:pt x="81" y="39"/>
                    </a:lnTo>
                    <a:lnTo>
                      <a:pt x="112" y="25"/>
                    </a:lnTo>
                    <a:lnTo>
                      <a:pt x="145" y="14"/>
                    </a:lnTo>
                    <a:lnTo>
                      <a:pt x="178" y="10"/>
                    </a:lnTo>
                    <a:lnTo>
                      <a:pt x="212" y="11"/>
                    </a:lnTo>
                    <a:lnTo>
                      <a:pt x="247" y="22"/>
                    </a:lnTo>
                    <a:close/>
                  </a:path>
                </a:pathLst>
              </a:custGeom>
              <a:solidFill>
                <a:srgbClr val="96969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4" name="Freeform 227"/>
              <p:cNvSpPr>
                <a:spLocks/>
              </p:cNvSpPr>
              <p:nvPr/>
            </p:nvSpPr>
            <p:spPr bwMode="auto">
              <a:xfrm>
                <a:off x="3005" y="587"/>
                <a:ext cx="49" cy="27"/>
              </a:xfrm>
              <a:custGeom>
                <a:avLst/>
                <a:gdLst>
                  <a:gd name="T0" fmla="*/ 241 w 244"/>
                  <a:gd name="T1" fmla="*/ 13 h 139"/>
                  <a:gd name="T2" fmla="*/ 238 w 244"/>
                  <a:gd name="T3" fmla="*/ 12 h 139"/>
                  <a:gd name="T4" fmla="*/ 203 w 244"/>
                  <a:gd name="T5" fmla="*/ 1 h 139"/>
                  <a:gd name="T6" fmla="*/ 169 w 244"/>
                  <a:gd name="T7" fmla="*/ 0 h 139"/>
                  <a:gd name="T8" fmla="*/ 136 w 244"/>
                  <a:gd name="T9" fmla="*/ 4 h 139"/>
                  <a:gd name="T10" fmla="*/ 103 w 244"/>
                  <a:gd name="T11" fmla="*/ 15 h 139"/>
                  <a:gd name="T12" fmla="*/ 72 w 244"/>
                  <a:gd name="T13" fmla="*/ 29 h 139"/>
                  <a:gd name="T14" fmla="*/ 57 w 244"/>
                  <a:gd name="T15" fmla="*/ 38 h 139"/>
                  <a:gd name="T16" fmla="*/ 45 w 244"/>
                  <a:gd name="T17" fmla="*/ 50 h 139"/>
                  <a:gd name="T18" fmla="*/ 32 w 244"/>
                  <a:gd name="T19" fmla="*/ 61 h 139"/>
                  <a:gd name="T20" fmla="*/ 22 w 244"/>
                  <a:gd name="T21" fmla="*/ 74 h 139"/>
                  <a:gd name="T22" fmla="*/ 13 w 244"/>
                  <a:gd name="T23" fmla="*/ 88 h 139"/>
                  <a:gd name="T24" fmla="*/ 7 w 244"/>
                  <a:gd name="T25" fmla="*/ 104 h 139"/>
                  <a:gd name="T26" fmla="*/ 2 w 244"/>
                  <a:gd name="T27" fmla="*/ 115 h 139"/>
                  <a:gd name="T28" fmla="*/ 0 w 244"/>
                  <a:gd name="T29" fmla="*/ 127 h 139"/>
                  <a:gd name="T30" fmla="*/ 9 w 244"/>
                  <a:gd name="T31" fmla="*/ 139 h 139"/>
                  <a:gd name="T32" fmla="*/ 12 w 244"/>
                  <a:gd name="T33" fmla="*/ 123 h 139"/>
                  <a:gd name="T34" fmla="*/ 18 w 244"/>
                  <a:gd name="T35" fmla="*/ 108 h 139"/>
                  <a:gd name="T36" fmla="*/ 23 w 244"/>
                  <a:gd name="T37" fmla="*/ 92 h 139"/>
                  <a:gd name="T38" fmla="*/ 32 w 244"/>
                  <a:gd name="T39" fmla="*/ 79 h 139"/>
                  <a:gd name="T40" fmla="*/ 41 w 244"/>
                  <a:gd name="T41" fmla="*/ 67 h 139"/>
                  <a:gd name="T42" fmla="*/ 53 w 244"/>
                  <a:gd name="T43" fmla="*/ 56 h 139"/>
                  <a:gd name="T44" fmla="*/ 77 w 244"/>
                  <a:gd name="T45" fmla="*/ 37 h 139"/>
                  <a:gd name="T46" fmla="*/ 91 w 244"/>
                  <a:gd name="T47" fmla="*/ 29 h 139"/>
                  <a:gd name="T48" fmla="*/ 106 w 244"/>
                  <a:gd name="T49" fmla="*/ 24 h 139"/>
                  <a:gd name="T50" fmla="*/ 138 w 244"/>
                  <a:gd name="T51" fmla="*/ 14 h 139"/>
                  <a:gd name="T52" fmla="*/ 169 w 244"/>
                  <a:gd name="T53" fmla="*/ 10 h 139"/>
                  <a:gd name="T54" fmla="*/ 201 w 244"/>
                  <a:gd name="T55" fmla="*/ 13 h 139"/>
                  <a:gd name="T56" fmla="*/ 232 w 244"/>
                  <a:gd name="T57" fmla="*/ 22 h 139"/>
                  <a:gd name="T58" fmla="*/ 244 w 244"/>
                  <a:gd name="T59" fmla="*/ 26 h 139"/>
                  <a:gd name="T60" fmla="*/ 242 w 244"/>
                  <a:gd name="T61" fmla="*/ 18 h 139"/>
                  <a:gd name="T62" fmla="*/ 241 w 244"/>
                  <a:gd name="T63" fmla="*/ 13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4"/>
                  <a:gd name="T97" fmla="*/ 0 h 139"/>
                  <a:gd name="T98" fmla="*/ 244 w 244"/>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4" h="139">
                    <a:moveTo>
                      <a:pt x="241" y="13"/>
                    </a:moveTo>
                    <a:lnTo>
                      <a:pt x="238" y="12"/>
                    </a:lnTo>
                    <a:lnTo>
                      <a:pt x="203" y="1"/>
                    </a:lnTo>
                    <a:lnTo>
                      <a:pt x="169" y="0"/>
                    </a:lnTo>
                    <a:lnTo>
                      <a:pt x="136" y="4"/>
                    </a:lnTo>
                    <a:lnTo>
                      <a:pt x="103" y="15"/>
                    </a:lnTo>
                    <a:lnTo>
                      <a:pt x="72" y="29"/>
                    </a:lnTo>
                    <a:lnTo>
                      <a:pt x="57" y="38"/>
                    </a:lnTo>
                    <a:lnTo>
                      <a:pt x="45" y="50"/>
                    </a:lnTo>
                    <a:lnTo>
                      <a:pt x="32" y="61"/>
                    </a:lnTo>
                    <a:lnTo>
                      <a:pt x="22" y="74"/>
                    </a:lnTo>
                    <a:lnTo>
                      <a:pt x="13" y="88"/>
                    </a:lnTo>
                    <a:lnTo>
                      <a:pt x="7" y="104"/>
                    </a:lnTo>
                    <a:lnTo>
                      <a:pt x="2" y="115"/>
                    </a:lnTo>
                    <a:lnTo>
                      <a:pt x="0" y="127"/>
                    </a:lnTo>
                    <a:lnTo>
                      <a:pt x="9" y="139"/>
                    </a:lnTo>
                    <a:lnTo>
                      <a:pt x="12" y="123"/>
                    </a:lnTo>
                    <a:lnTo>
                      <a:pt x="18" y="108"/>
                    </a:lnTo>
                    <a:lnTo>
                      <a:pt x="23" y="92"/>
                    </a:lnTo>
                    <a:lnTo>
                      <a:pt x="32" y="79"/>
                    </a:lnTo>
                    <a:lnTo>
                      <a:pt x="41" y="67"/>
                    </a:lnTo>
                    <a:lnTo>
                      <a:pt x="53" y="56"/>
                    </a:lnTo>
                    <a:lnTo>
                      <a:pt x="77" y="37"/>
                    </a:lnTo>
                    <a:lnTo>
                      <a:pt x="91" y="29"/>
                    </a:lnTo>
                    <a:lnTo>
                      <a:pt x="106" y="24"/>
                    </a:lnTo>
                    <a:lnTo>
                      <a:pt x="138" y="14"/>
                    </a:lnTo>
                    <a:lnTo>
                      <a:pt x="169" y="10"/>
                    </a:lnTo>
                    <a:lnTo>
                      <a:pt x="201" y="13"/>
                    </a:lnTo>
                    <a:lnTo>
                      <a:pt x="232" y="22"/>
                    </a:lnTo>
                    <a:lnTo>
                      <a:pt x="244" y="26"/>
                    </a:lnTo>
                    <a:lnTo>
                      <a:pt x="242" y="18"/>
                    </a:lnTo>
                    <a:lnTo>
                      <a:pt x="241" y="13"/>
                    </a:lnTo>
                    <a:close/>
                  </a:path>
                </a:pathLst>
              </a:custGeom>
              <a:solidFill>
                <a:srgbClr val="9F9F9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5" name="Freeform 228"/>
              <p:cNvSpPr>
                <a:spLocks/>
              </p:cNvSpPr>
              <p:nvPr/>
            </p:nvSpPr>
            <p:spPr bwMode="auto">
              <a:xfrm>
                <a:off x="3001" y="582"/>
                <a:ext cx="51" cy="28"/>
              </a:xfrm>
              <a:custGeom>
                <a:avLst/>
                <a:gdLst>
                  <a:gd name="T0" fmla="*/ 255 w 255"/>
                  <a:gd name="T1" fmla="*/ 22 h 138"/>
                  <a:gd name="T2" fmla="*/ 250 w 255"/>
                  <a:gd name="T3" fmla="*/ 10 h 138"/>
                  <a:gd name="T4" fmla="*/ 214 w 255"/>
                  <a:gd name="T5" fmla="*/ 1 h 138"/>
                  <a:gd name="T6" fmla="*/ 180 w 255"/>
                  <a:gd name="T7" fmla="*/ 0 h 138"/>
                  <a:gd name="T8" fmla="*/ 145 w 255"/>
                  <a:gd name="T9" fmla="*/ 4 h 138"/>
                  <a:gd name="T10" fmla="*/ 111 w 255"/>
                  <a:gd name="T11" fmla="*/ 17 h 138"/>
                  <a:gd name="T12" fmla="*/ 92 w 255"/>
                  <a:gd name="T13" fmla="*/ 25 h 138"/>
                  <a:gd name="T14" fmla="*/ 75 w 255"/>
                  <a:gd name="T15" fmla="*/ 35 h 138"/>
                  <a:gd name="T16" fmla="*/ 59 w 255"/>
                  <a:gd name="T17" fmla="*/ 45 h 138"/>
                  <a:gd name="T18" fmla="*/ 46 w 255"/>
                  <a:gd name="T19" fmla="*/ 57 h 138"/>
                  <a:gd name="T20" fmla="*/ 32 w 255"/>
                  <a:gd name="T21" fmla="*/ 69 h 138"/>
                  <a:gd name="T22" fmla="*/ 21 w 255"/>
                  <a:gd name="T23" fmla="*/ 84 h 138"/>
                  <a:gd name="T24" fmla="*/ 11 w 255"/>
                  <a:gd name="T25" fmla="*/ 100 h 138"/>
                  <a:gd name="T26" fmla="*/ 3 w 255"/>
                  <a:gd name="T27" fmla="*/ 118 h 138"/>
                  <a:gd name="T28" fmla="*/ 0 w 255"/>
                  <a:gd name="T29" fmla="*/ 126 h 138"/>
                  <a:gd name="T30" fmla="*/ 8 w 255"/>
                  <a:gd name="T31" fmla="*/ 138 h 138"/>
                  <a:gd name="T32" fmla="*/ 13 w 255"/>
                  <a:gd name="T33" fmla="*/ 122 h 138"/>
                  <a:gd name="T34" fmla="*/ 20 w 255"/>
                  <a:gd name="T35" fmla="*/ 105 h 138"/>
                  <a:gd name="T36" fmla="*/ 30 w 255"/>
                  <a:gd name="T37" fmla="*/ 91 h 138"/>
                  <a:gd name="T38" fmla="*/ 40 w 255"/>
                  <a:gd name="T39" fmla="*/ 76 h 138"/>
                  <a:gd name="T40" fmla="*/ 53 w 255"/>
                  <a:gd name="T41" fmla="*/ 65 h 138"/>
                  <a:gd name="T42" fmla="*/ 65 w 255"/>
                  <a:gd name="T43" fmla="*/ 53 h 138"/>
                  <a:gd name="T44" fmla="*/ 81 w 255"/>
                  <a:gd name="T45" fmla="*/ 42 h 138"/>
                  <a:gd name="T46" fmla="*/ 96 w 255"/>
                  <a:gd name="T47" fmla="*/ 34 h 138"/>
                  <a:gd name="T48" fmla="*/ 114 w 255"/>
                  <a:gd name="T49" fmla="*/ 27 h 138"/>
                  <a:gd name="T50" fmla="*/ 148 w 255"/>
                  <a:gd name="T51" fmla="*/ 16 h 138"/>
                  <a:gd name="T52" fmla="*/ 184 w 255"/>
                  <a:gd name="T53" fmla="*/ 12 h 138"/>
                  <a:gd name="T54" fmla="*/ 219 w 255"/>
                  <a:gd name="T55" fmla="*/ 13 h 138"/>
                  <a:gd name="T56" fmla="*/ 255 w 255"/>
                  <a:gd name="T57" fmla="*/ 22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138"/>
                  <a:gd name="T89" fmla="*/ 255 w 255"/>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138">
                    <a:moveTo>
                      <a:pt x="255" y="22"/>
                    </a:moveTo>
                    <a:lnTo>
                      <a:pt x="250" y="10"/>
                    </a:lnTo>
                    <a:lnTo>
                      <a:pt x="214" y="1"/>
                    </a:lnTo>
                    <a:lnTo>
                      <a:pt x="180" y="0"/>
                    </a:lnTo>
                    <a:lnTo>
                      <a:pt x="145" y="4"/>
                    </a:lnTo>
                    <a:lnTo>
                      <a:pt x="111" y="17"/>
                    </a:lnTo>
                    <a:lnTo>
                      <a:pt x="92" y="25"/>
                    </a:lnTo>
                    <a:lnTo>
                      <a:pt x="75" y="35"/>
                    </a:lnTo>
                    <a:lnTo>
                      <a:pt x="59" y="45"/>
                    </a:lnTo>
                    <a:lnTo>
                      <a:pt x="46" y="57"/>
                    </a:lnTo>
                    <a:lnTo>
                      <a:pt x="32" y="69"/>
                    </a:lnTo>
                    <a:lnTo>
                      <a:pt x="21" y="84"/>
                    </a:lnTo>
                    <a:lnTo>
                      <a:pt x="11" y="100"/>
                    </a:lnTo>
                    <a:lnTo>
                      <a:pt x="3" y="118"/>
                    </a:lnTo>
                    <a:lnTo>
                      <a:pt x="0" y="126"/>
                    </a:lnTo>
                    <a:lnTo>
                      <a:pt x="8" y="138"/>
                    </a:lnTo>
                    <a:lnTo>
                      <a:pt x="13" y="122"/>
                    </a:lnTo>
                    <a:lnTo>
                      <a:pt x="20" y="105"/>
                    </a:lnTo>
                    <a:lnTo>
                      <a:pt x="30" y="91"/>
                    </a:lnTo>
                    <a:lnTo>
                      <a:pt x="40" y="76"/>
                    </a:lnTo>
                    <a:lnTo>
                      <a:pt x="53" y="65"/>
                    </a:lnTo>
                    <a:lnTo>
                      <a:pt x="65" y="53"/>
                    </a:lnTo>
                    <a:lnTo>
                      <a:pt x="81" y="42"/>
                    </a:lnTo>
                    <a:lnTo>
                      <a:pt x="96" y="34"/>
                    </a:lnTo>
                    <a:lnTo>
                      <a:pt x="114" y="27"/>
                    </a:lnTo>
                    <a:lnTo>
                      <a:pt x="148" y="16"/>
                    </a:lnTo>
                    <a:lnTo>
                      <a:pt x="184" y="12"/>
                    </a:lnTo>
                    <a:lnTo>
                      <a:pt x="219" y="13"/>
                    </a:lnTo>
                    <a:lnTo>
                      <a:pt x="255" y="22"/>
                    </a:lnTo>
                    <a:close/>
                  </a:path>
                </a:pathLst>
              </a:custGeom>
              <a:solidFill>
                <a:srgbClr val="8D8D8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6" name="Freeform 229"/>
              <p:cNvSpPr>
                <a:spLocks/>
              </p:cNvSpPr>
              <p:nvPr/>
            </p:nvSpPr>
            <p:spPr bwMode="auto">
              <a:xfrm>
                <a:off x="2995" y="571"/>
                <a:ext cx="52" cy="26"/>
              </a:xfrm>
              <a:custGeom>
                <a:avLst/>
                <a:gdLst>
                  <a:gd name="T0" fmla="*/ 259 w 259"/>
                  <a:gd name="T1" fmla="*/ 14 h 129"/>
                  <a:gd name="T2" fmla="*/ 254 w 259"/>
                  <a:gd name="T3" fmla="*/ 8 h 129"/>
                  <a:gd name="T4" fmla="*/ 252 w 259"/>
                  <a:gd name="T5" fmla="*/ 2 h 129"/>
                  <a:gd name="T6" fmla="*/ 218 w 259"/>
                  <a:gd name="T7" fmla="*/ 0 h 129"/>
                  <a:gd name="T8" fmla="*/ 185 w 259"/>
                  <a:gd name="T9" fmla="*/ 3 h 129"/>
                  <a:gd name="T10" fmla="*/ 151 w 259"/>
                  <a:gd name="T11" fmla="*/ 10 h 129"/>
                  <a:gd name="T12" fmla="*/ 119 w 259"/>
                  <a:gd name="T13" fmla="*/ 22 h 129"/>
                  <a:gd name="T14" fmla="*/ 81 w 259"/>
                  <a:gd name="T15" fmla="*/ 39 h 129"/>
                  <a:gd name="T16" fmla="*/ 64 w 259"/>
                  <a:gd name="T17" fmla="*/ 49 h 129"/>
                  <a:gd name="T18" fmla="*/ 50 w 259"/>
                  <a:gd name="T19" fmla="*/ 62 h 129"/>
                  <a:gd name="T20" fmla="*/ 35 w 259"/>
                  <a:gd name="T21" fmla="*/ 73 h 129"/>
                  <a:gd name="T22" fmla="*/ 23 w 259"/>
                  <a:gd name="T23" fmla="*/ 86 h 129"/>
                  <a:gd name="T24" fmla="*/ 0 w 259"/>
                  <a:gd name="T25" fmla="*/ 117 h 129"/>
                  <a:gd name="T26" fmla="*/ 6 w 259"/>
                  <a:gd name="T27" fmla="*/ 129 h 129"/>
                  <a:gd name="T28" fmla="*/ 16 w 259"/>
                  <a:gd name="T29" fmla="*/ 112 h 129"/>
                  <a:gd name="T30" fmla="*/ 29 w 259"/>
                  <a:gd name="T31" fmla="*/ 97 h 129"/>
                  <a:gd name="T32" fmla="*/ 56 w 259"/>
                  <a:gd name="T33" fmla="*/ 72 h 129"/>
                  <a:gd name="T34" fmla="*/ 70 w 259"/>
                  <a:gd name="T35" fmla="*/ 59 h 129"/>
                  <a:gd name="T36" fmla="*/ 87 w 259"/>
                  <a:gd name="T37" fmla="*/ 49 h 129"/>
                  <a:gd name="T38" fmla="*/ 124 w 259"/>
                  <a:gd name="T39" fmla="*/ 32 h 129"/>
                  <a:gd name="T40" fmla="*/ 158 w 259"/>
                  <a:gd name="T41" fmla="*/ 21 h 129"/>
                  <a:gd name="T42" fmla="*/ 191 w 259"/>
                  <a:gd name="T43" fmla="*/ 14 h 129"/>
                  <a:gd name="T44" fmla="*/ 225 w 259"/>
                  <a:gd name="T45" fmla="*/ 12 h 129"/>
                  <a:gd name="T46" fmla="*/ 259 w 259"/>
                  <a:gd name="T47" fmla="*/ 14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129"/>
                  <a:gd name="T74" fmla="*/ 259 w 259"/>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129">
                    <a:moveTo>
                      <a:pt x="259" y="14"/>
                    </a:moveTo>
                    <a:lnTo>
                      <a:pt x="254" y="8"/>
                    </a:lnTo>
                    <a:lnTo>
                      <a:pt x="252" y="2"/>
                    </a:lnTo>
                    <a:lnTo>
                      <a:pt x="218" y="0"/>
                    </a:lnTo>
                    <a:lnTo>
                      <a:pt x="185" y="3"/>
                    </a:lnTo>
                    <a:lnTo>
                      <a:pt x="151" y="10"/>
                    </a:lnTo>
                    <a:lnTo>
                      <a:pt x="119" y="22"/>
                    </a:lnTo>
                    <a:lnTo>
                      <a:pt x="81" y="39"/>
                    </a:lnTo>
                    <a:lnTo>
                      <a:pt x="64" y="49"/>
                    </a:lnTo>
                    <a:lnTo>
                      <a:pt x="50" y="62"/>
                    </a:lnTo>
                    <a:lnTo>
                      <a:pt x="35" y="73"/>
                    </a:lnTo>
                    <a:lnTo>
                      <a:pt x="23" y="86"/>
                    </a:lnTo>
                    <a:lnTo>
                      <a:pt x="0" y="117"/>
                    </a:lnTo>
                    <a:lnTo>
                      <a:pt x="6" y="129"/>
                    </a:lnTo>
                    <a:lnTo>
                      <a:pt x="16" y="112"/>
                    </a:lnTo>
                    <a:lnTo>
                      <a:pt x="29" y="97"/>
                    </a:lnTo>
                    <a:lnTo>
                      <a:pt x="56" y="72"/>
                    </a:lnTo>
                    <a:lnTo>
                      <a:pt x="70" y="59"/>
                    </a:lnTo>
                    <a:lnTo>
                      <a:pt x="87" y="49"/>
                    </a:lnTo>
                    <a:lnTo>
                      <a:pt x="124" y="32"/>
                    </a:lnTo>
                    <a:lnTo>
                      <a:pt x="158" y="21"/>
                    </a:lnTo>
                    <a:lnTo>
                      <a:pt x="191" y="14"/>
                    </a:lnTo>
                    <a:lnTo>
                      <a:pt x="225" y="12"/>
                    </a:lnTo>
                    <a:lnTo>
                      <a:pt x="259" y="14"/>
                    </a:lnTo>
                    <a:close/>
                  </a:path>
                </a:pathLst>
              </a:custGeom>
              <a:solidFill>
                <a:srgbClr val="61616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7" name="Freeform 230"/>
              <p:cNvSpPr>
                <a:spLocks/>
              </p:cNvSpPr>
              <p:nvPr/>
            </p:nvSpPr>
            <p:spPr bwMode="auto">
              <a:xfrm>
                <a:off x="3000" y="580"/>
                <a:ext cx="51" cy="27"/>
              </a:xfrm>
              <a:custGeom>
                <a:avLst/>
                <a:gdLst>
                  <a:gd name="T0" fmla="*/ 257 w 257"/>
                  <a:gd name="T1" fmla="*/ 20 h 136"/>
                  <a:gd name="T2" fmla="*/ 253 w 257"/>
                  <a:gd name="T3" fmla="*/ 12 h 136"/>
                  <a:gd name="T4" fmla="*/ 251 w 257"/>
                  <a:gd name="T5" fmla="*/ 6 h 136"/>
                  <a:gd name="T6" fmla="*/ 215 w 257"/>
                  <a:gd name="T7" fmla="*/ 0 h 136"/>
                  <a:gd name="T8" fmla="*/ 181 w 257"/>
                  <a:gd name="T9" fmla="*/ 0 h 136"/>
                  <a:gd name="T10" fmla="*/ 163 w 257"/>
                  <a:gd name="T11" fmla="*/ 1 h 136"/>
                  <a:gd name="T12" fmla="*/ 146 w 257"/>
                  <a:gd name="T13" fmla="*/ 5 h 136"/>
                  <a:gd name="T14" fmla="*/ 112 w 257"/>
                  <a:gd name="T15" fmla="*/ 17 h 136"/>
                  <a:gd name="T16" fmla="*/ 92 w 257"/>
                  <a:gd name="T17" fmla="*/ 24 h 136"/>
                  <a:gd name="T18" fmla="*/ 75 w 257"/>
                  <a:gd name="T19" fmla="*/ 35 h 136"/>
                  <a:gd name="T20" fmla="*/ 59 w 257"/>
                  <a:gd name="T21" fmla="*/ 45 h 136"/>
                  <a:gd name="T22" fmla="*/ 45 w 257"/>
                  <a:gd name="T23" fmla="*/ 58 h 136"/>
                  <a:gd name="T24" fmla="*/ 31 w 257"/>
                  <a:gd name="T25" fmla="*/ 72 h 136"/>
                  <a:gd name="T26" fmla="*/ 19 w 257"/>
                  <a:gd name="T27" fmla="*/ 87 h 136"/>
                  <a:gd name="T28" fmla="*/ 8 w 257"/>
                  <a:gd name="T29" fmla="*/ 103 h 136"/>
                  <a:gd name="T30" fmla="*/ 0 w 257"/>
                  <a:gd name="T31" fmla="*/ 122 h 136"/>
                  <a:gd name="T32" fmla="*/ 7 w 257"/>
                  <a:gd name="T33" fmla="*/ 136 h 136"/>
                  <a:gd name="T34" fmla="*/ 10 w 257"/>
                  <a:gd name="T35" fmla="*/ 128 h 136"/>
                  <a:gd name="T36" fmla="*/ 18 w 257"/>
                  <a:gd name="T37" fmla="*/ 110 h 136"/>
                  <a:gd name="T38" fmla="*/ 28 w 257"/>
                  <a:gd name="T39" fmla="*/ 94 h 136"/>
                  <a:gd name="T40" fmla="*/ 39 w 257"/>
                  <a:gd name="T41" fmla="*/ 79 h 136"/>
                  <a:gd name="T42" fmla="*/ 53 w 257"/>
                  <a:gd name="T43" fmla="*/ 67 h 136"/>
                  <a:gd name="T44" fmla="*/ 66 w 257"/>
                  <a:gd name="T45" fmla="*/ 55 h 136"/>
                  <a:gd name="T46" fmla="*/ 82 w 257"/>
                  <a:gd name="T47" fmla="*/ 45 h 136"/>
                  <a:gd name="T48" fmla="*/ 99 w 257"/>
                  <a:gd name="T49" fmla="*/ 35 h 136"/>
                  <a:gd name="T50" fmla="*/ 118 w 257"/>
                  <a:gd name="T51" fmla="*/ 27 h 136"/>
                  <a:gd name="T52" fmla="*/ 152 w 257"/>
                  <a:gd name="T53" fmla="*/ 14 h 136"/>
                  <a:gd name="T54" fmla="*/ 187 w 257"/>
                  <a:gd name="T55" fmla="*/ 10 h 136"/>
                  <a:gd name="T56" fmla="*/ 221 w 257"/>
                  <a:gd name="T57" fmla="*/ 11 h 136"/>
                  <a:gd name="T58" fmla="*/ 257 w 257"/>
                  <a:gd name="T59" fmla="*/ 20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6"/>
                  <a:gd name="T92" fmla="*/ 257 w 257"/>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6">
                    <a:moveTo>
                      <a:pt x="257" y="20"/>
                    </a:moveTo>
                    <a:lnTo>
                      <a:pt x="253" y="12"/>
                    </a:lnTo>
                    <a:lnTo>
                      <a:pt x="251" y="6"/>
                    </a:lnTo>
                    <a:lnTo>
                      <a:pt x="215" y="0"/>
                    </a:lnTo>
                    <a:lnTo>
                      <a:pt x="181" y="0"/>
                    </a:lnTo>
                    <a:lnTo>
                      <a:pt x="163" y="1"/>
                    </a:lnTo>
                    <a:lnTo>
                      <a:pt x="146" y="5"/>
                    </a:lnTo>
                    <a:lnTo>
                      <a:pt x="112" y="17"/>
                    </a:lnTo>
                    <a:lnTo>
                      <a:pt x="92" y="24"/>
                    </a:lnTo>
                    <a:lnTo>
                      <a:pt x="75" y="35"/>
                    </a:lnTo>
                    <a:lnTo>
                      <a:pt x="59" y="45"/>
                    </a:lnTo>
                    <a:lnTo>
                      <a:pt x="45" y="58"/>
                    </a:lnTo>
                    <a:lnTo>
                      <a:pt x="31" y="72"/>
                    </a:lnTo>
                    <a:lnTo>
                      <a:pt x="19" y="87"/>
                    </a:lnTo>
                    <a:lnTo>
                      <a:pt x="8" y="103"/>
                    </a:lnTo>
                    <a:lnTo>
                      <a:pt x="0" y="122"/>
                    </a:lnTo>
                    <a:lnTo>
                      <a:pt x="7" y="136"/>
                    </a:lnTo>
                    <a:lnTo>
                      <a:pt x="10" y="128"/>
                    </a:lnTo>
                    <a:lnTo>
                      <a:pt x="18" y="110"/>
                    </a:lnTo>
                    <a:lnTo>
                      <a:pt x="28" y="94"/>
                    </a:lnTo>
                    <a:lnTo>
                      <a:pt x="39" y="79"/>
                    </a:lnTo>
                    <a:lnTo>
                      <a:pt x="53" y="67"/>
                    </a:lnTo>
                    <a:lnTo>
                      <a:pt x="66" y="55"/>
                    </a:lnTo>
                    <a:lnTo>
                      <a:pt x="82" y="45"/>
                    </a:lnTo>
                    <a:lnTo>
                      <a:pt x="99" y="35"/>
                    </a:lnTo>
                    <a:lnTo>
                      <a:pt x="118" y="27"/>
                    </a:lnTo>
                    <a:lnTo>
                      <a:pt x="152" y="14"/>
                    </a:lnTo>
                    <a:lnTo>
                      <a:pt x="187" y="10"/>
                    </a:lnTo>
                    <a:lnTo>
                      <a:pt x="221" y="11"/>
                    </a:lnTo>
                    <a:lnTo>
                      <a:pt x="257" y="20"/>
                    </a:lnTo>
                    <a:close/>
                  </a:path>
                </a:pathLst>
              </a:custGeom>
              <a:solidFill>
                <a:srgbClr val="84848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8" name="Freeform 231"/>
              <p:cNvSpPr>
                <a:spLocks/>
              </p:cNvSpPr>
              <p:nvPr/>
            </p:nvSpPr>
            <p:spPr bwMode="auto">
              <a:xfrm>
                <a:off x="3007" y="589"/>
                <a:ext cx="47" cy="28"/>
              </a:xfrm>
              <a:custGeom>
                <a:avLst/>
                <a:gdLst>
                  <a:gd name="T0" fmla="*/ 235 w 238"/>
                  <a:gd name="T1" fmla="*/ 16 h 141"/>
                  <a:gd name="T2" fmla="*/ 223 w 238"/>
                  <a:gd name="T3" fmla="*/ 12 h 141"/>
                  <a:gd name="T4" fmla="*/ 192 w 238"/>
                  <a:gd name="T5" fmla="*/ 3 h 141"/>
                  <a:gd name="T6" fmla="*/ 160 w 238"/>
                  <a:gd name="T7" fmla="*/ 0 h 141"/>
                  <a:gd name="T8" fmla="*/ 129 w 238"/>
                  <a:gd name="T9" fmla="*/ 4 h 141"/>
                  <a:gd name="T10" fmla="*/ 97 w 238"/>
                  <a:gd name="T11" fmla="*/ 14 h 141"/>
                  <a:gd name="T12" fmla="*/ 82 w 238"/>
                  <a:gd name="T13" fmla="*/ 19 h 141"/>
                  <a:gd name="T14" fmla="*/ 68 w 238"/>
                  <a:gd name="T15" fmla="*/ 27 h 141"/>
                  <a:gd name="T16" fmla="*/ 44 w 238"/>
                  <a:gd name="T17" fmla="*/ 46 h 141"/>
                  <a:gd name="T18" fmla="*/ 32 w 238"/>
                  <a:gd name="T19" fmla="*/ 57 h 141"/>
                  <a:gd name="T20" fmla="*/ 23 w 238"/>
                  <a:gd name="T21" fmla="*/ 69 h 141"/>
                  <a:gd name="T22" fmla="*/ 14 w 238"/>
                  <a:gd name="T23" fmla="*/ 82 h 141"/>
                  <a:gd name="T24" fmla="*/ 9 w 238"/>
                  <a:gd name="T25" fmla="*/ 98 h 141"/>
                  <a:gd name="T26" fmla="*/ 3 w 238"/>
                  <a:gd name="T27" fmla="*/ 113 h 141"/>
                  <a:gd name="T28" fmla="*/ 0 w 238"/>
                  <a:gd name="T29" fmla="*/ 129 h 141"/>
                  <a:gd name="T30" fmla="*/ 9 w 238"/>
                  <a:gd name="T31" fmla="*/ 141 h 141"/>
                  <a:gd name="T32" fmla="*/ 12 w 238"/>
                  <a:gd name="T33" fmla="*/ 121 h 141"/>
                  <a:gd name="T34" fmla="*/ 20 w 238"/>
                  <a:gd name="T35" fmla="*/ 100 h 141"/>
                  <a:gd name="T36" fmla="*/ 33 w 238"/>
                  <a:gd name="T37" fmla="*/ 74 h 141"/>
                  <a:gd name="T38" fmla="*/ 41 w 238"/>
                  <a:gd name="T39" fmla="*/ 63 h 141"/>
                  <a:gd name="T40" fmla="*/ 51 w 238"/>
                  <a:gd name="T41" fmla="*/ 54 h 141"/>
                  <a:gd name="T42" fmla="*/ 61 w 238"/>
                  <a:gd name="T43" fmla="*/ 44 h 141"/>
                  <a:gd name="T44" fmla="*/ 74 w 238"/>
                  <a:gd name="T45" fmla="*/ 36 h 141"/>
                  <a:gd name="T46" fmla="*/ 102 w 238"/>
                  <a:gd name="T47" fmla="*/ 24 h 141"/>
                  <a:gd name="T48" fmla="*/ 131 w 238"/>
                  <a:gd name="T49" fmla="*/ 14 h 141"/>
                  <a:gd name="T50" fmla="*/ 160 w 238"/>
                  <a:gd name="T51" fmla="*/ 10 h 141"/>
                  <a:gd name="T52" fmla="*/ 189 w 238"/>
                  <a:gd name="T53" fmla="*/ 13 h 141"/>
                  <a:gd name="T54" fmla="*/ 219 w 238"/>
                  <a:gd name="T55" fmla="*/ 21 h 141"/>
                  <a:gd name="T56" fmla="*/ 228 w 238"/>
                  <a:gd name="T57" fmla="*/ 24 h 141"/>
                  <a:gd name="T58" fmla="*/ 238 w 238"/>
                  <a:gd name="T59" fmla="*/ 28 h 141"/>
                  <a:gd name="T60" fmla="*/ 235 w 238"/>
                  <a:gd name="T61" fmla="*/ 16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
                  <a:gd name="T94" fmla="*/ 0 h 141"/>
                  <a:gd name="T95" fmla="*/ 238 w 238"/>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 h="141">
                    <a:moveTo>
                      <a:pt x="235" y="16"/>
                    </a:moveTo>
                    <a:lnTo>
                      <a:pt x="223" y="12"/>
                    </a:lnTo>
                    <a:lnTo>
                      <a:pt x="192" y="3"/>
                    </a:lnTo>
                    <a:lnTo>
                      <a:pt x="160" y="0"/>
                    </a:lnTo>
                    <a:lnTo>
                      <a:pt x="129" y="4"/>
                    </a:lnTo>
                    <a:lnTo>
                      <a:pt x="97" y="14"/>
                    </a:lnTo>
                    <a:lnTo>
                      <a:pt x="82" y="19"/>
                    </a:lnTo>
                    <a:lnTo>
                      <a:pt x="68" y="27"/>
                    </a:lnTo>
                    <a:lnTo>
                      <a:pt x="44" y="46"/>
                    </a:lnTo>
                    <a:lnTo>
                      <a:pt x="32" y="57"/>
                    </a:lnTo>
                    <a:lnTo>
                      <a:pt x="23" y="69"/>
                    </a:lnTo>
                    <a:lnTo>
                      <a:pt x="14" y="82"/>
                    </a:lnTo>
                    <a:lnTo>
                      <a:pt x="9" y="98"/>
                    </a:lnTo>
                    <a:lnTo>
                      <a:pt x="3" y="113"/>
                    </a:lnTo>
                    <a:lnTo>
                      <a:pt x="0" y="129"/>
                    </a:lnTo>
                    <a:lnTo>
                      <a:pt x="9" y="141"/>
                    </a:lnTo>
                    <a:lnTo>
                      <a:pt x="12" y="121"/>
                    </a:lnTo>
                    <a:lnTo>
                      <a:pt x="20" y="100"/>
                    </a:lnTo>
                    <a:lnTo>
                      <a:pt x="33" y="74"/>
                    </a:lnTo>
                    <a:lnTo>
                      <a:pt x="41" y="63"/>
                    </a:lnTo>
                    <a:lnTo>
                      <a:pt x="51" y="54"/>
                    </a:lnTo>
                    <a:lnTo>
                      <a:pt x="61" y="44"/>
                    </a:lnTo>
                    <a:lnTo>
                      <a:pt x="74" y="36"/>
                    </a:lnTo>
                    <a:lnTo>
                      <a:pt x="102" y="24"/>
                    </a:lnTo>
                    <a:lnTo>
                      <a:pt x="131" y="14"/>
                    </a:lnTo>
                    <a:lnTo>
                      <a:pt x="160" y="10"/>
                    </a:lnTo>
                    <a:lnTo>
                      <a:pt x="189" y="13"/>
                    </a:lnTo>
                    <a:lnTo>
                      <a:pt x="219" y="21"/>
                    </a:lnTo>
                    <a:lnTo>
                      <a:pt x="228" y="24"/>
                    </a:lnTo>
                    <a:lnTo>
                      <a:pt x="238" y="28"/>
                    </a:lnTo>
                    <a:lnTo>
                      <a:pt x="235" y="16"/>
                    </a:lnTo>
                    <a:close/>
                  </a:path>
                </a:pathLst>
              </a:custGeom>
              <a:solidFill>
                <a:srgbClr val="A8A8A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69" name="Freeform 232"/>
              <p:cNvSpPr>
                <a:spLocks/>
              </p:cNvSpPr>
              <p:nvPr/>
            </p:nvSpPr>
            <p:spPr bwMode="auto">
              <a:xfrm>
                <a:off x="3008" y="591"/>
                <a:ext cx="47" cy="27"/>
              </a:xfrm>
              <a:custGeom>
                <a:avLst/>
                <a:gdLst>
                  <a:gd name="T0" fmla="*/ 231 w 231"/>
                  <a:gd name="T1" fmla="*/ 33 h 139"/>
                  <a:gd name="T2" fmla="*/ 229 w 231"/>
                  <a:gd name="T3" fmla="*/ 18 h 139"/>
                  <a:gd name="T4" fmla="*/ 219 w 231"/>
                  <a:gd name="T5" fmla="*/ 14 h 139"/>
                  <a:gd name="T6" fmla="*/ 210 w 231"/>
                  <a:gd name="T7" fmla="*/ 11 h 139"/>
                  <a:gd name="T8" fmla="*/ 180 w 231"/>
                  <a:gd name="T9" fmla="*/ 3 h 139"/>
                  <a:gd name="T10" fmla="*/ 151 w 231"/>
                  <a:gd name="T11" fmla="*/ 0 h 139"/>
                  <a:gd name="T12" fmla="*/ 122 w 231"/>
                  <a:gd name="T13" fmla="*/ 4 h 139"/>
                  <a:gd name="T14" fmla="*/ 93 w 231"/>
                  <a:gd name="T15" fmla="*/ 14 h 139"/>
                  <a:gd name="T16" fmla="*/ 65 w 231"/>
                  <a:gd name="T17" fmla="*/ 26 h 139"/>
                  <a:gd name="T18" fmla="*/ 52 w 231"/>
                  <a:gd name="T19" fmla="*/ 34 h 139"/>
                  <a:gd name="T20" fmla="*/ 42 w 231"/>
                  <a:gd name="T21" fmla="*/ 44 h 139"/>
                  <a:gd name="T22" fmla="*/ 32 w 231"/>
                  <a:gd name="T23" fmla="*/ 53 h 139"/>
                  <a:gd name="T24" fmla="*/ 24 w 231"/>
                  <a:gd name="T25" fmla="*/ 64 h 139"/>
                  <a:gd name="T26" fmla="*/ 11 w 231"/>
                  <a:gd name="T27" fmla="*/ 90 h 139"/>
                  <a:gd name="T28" fmla="*/ 3 w 231"/>
                  <a:gd name="T29" fmla="*/ 111 h 139"/>
                  <a:gd name="T30" fmla="*/ 0 w 231"/>
                  <a:gd name="T31" fmla="*/ 131 h 139"/>
                  <a:gd name="T32" fmla="*/ 10 w 231"/>
                  <a:gd name="T33" fmla="*/ 139 h 139"/>
                  <a:gd name="T34" fmla="*/ 12 w 231"/>
                  <a:gd name="T35" fmla="*/ 116 h 139"/>
                  <a:gd name="T36" fmla="*/ 21 w 231"/>
                  <a:gd name="T37" fmla="*/ 96 h 139"/>
                  <a:gd name="T38" fmla="*/ 33 w 231"/>
                  <a:gd name="T39" fmla="*/ 71 h 139"/>
                  <a:gd name="T40" fmla="*/ 41 w 231"/>
                  <a:gd name="T41" fmla="*/ 60 h 139"/>
                  <a:gd name="T42" fmla="*/ 51 w 231"/>
                  <a:gd name="T43" fmla="*/ 51 h 139"/>
                  <a:gd name="T44" fmla="*/ 73 w 231"/>
                  <a:gd name="T45" fmla="*/ 34 h 139"/>
                  <a:gd name="T46" fmla="*/ 99 w 231"/>
                  <a:gd name="T47" fmla="*/ 23 h 139"/>
                  <a:gd name="T48" fmla="*/ 124 w 231"/>
                  <a:gd name="T49" fmla="*/ 14 h 139"/>
                  <a:gd name="T50" fmla="*/ 151 w 231"/>
                  <a:gd name="T51" fmla="*/ 12 h 139"/>
                  <a:gd name="T52" fmla="*/ 178 w 231"/>
                  <a:gd name="T53" fmla="*/ 14 h 139"/>
                  <a:gd name="T54" fmla="*/ 205 w 231"/>
                  <a:gd name="T55" fmla="*/ 21 h 139"/>
                  <a:gd name="T56" fmla="*/ 231 w 231"/>
                  <a:gd name="T57" fmla="*/ 33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39"/>
                  <a:gd name="T89" fmla="*/ 231 w 231"/>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39">
                    <a:moveTo>
                      <a:pt x="231" y="33"/>
                    </a:moveTo>
                    <a:lnTo>
                      <a:pt x="229" y="18"/>
                    </a:lnTo>
                    <a:lnTo>
                      <a:pt x="219" y="14"/>
                    </a:lnTo>
                    <a:lnTo>
                      <a:pt x="210" y="11"/>
                    </a:lnTo>
                    <a:lnTo>
                      <a:pt x="180" y="3"/>
                    </a:lnTo>
                    <a:lnTo>
                      <a:pt x="151" y="0"/>
                    </a:lnTo>
                    <a:lnTo>
                      <a:pt x="122" y="4"/>
                    </a:lnTo>
                    <a:lnTo>
                      <a:pt x="93" y="14"/>
                    </a:lnTo>
                    <a:lnTo>
                      <a:pt x="65" y="26"/>
                    </a:lnTo>
                    <a:lnTo>
                      <a:pt x="52" y="34"/>
                    </a:lnTo>
                    <a:lnTo>
                      <a:pt x="42" y="44"/>
                    </a:lnTo>
                    <a:lnTo>
                      <a:pt x="32" y="53"/>
                    </a:lnTo>
                    <a:lnTo>
                      <a:pt x="24" y="64"/>
                    </a:lnTo>
                    <a:lnTo>
                      <a:pt x="11" y="90"/>
                    </a:lnTo>
                    <a:lnTo>
                      <a:pt x="3" y="111"/>
                    </a:lnTo>
                    <a:lnTo>
                      <a:pt x="0" y="131"/>
                    </a:lnTo>
                    <a:lnTo>
                      <a:pt x="10" y="139"/>
                    </a:lnTo>
                    <a:lnTo>
                      <a:pt x="12" y="116"/>
                    </a:lnTo>
                    <a:lnTo>
                      <a:pt x="21" y="96"/>
                    </a:lnTo>
                    <a:lnTo>
                      <a:pt x="33" y="71"/>
                    </a:lnTo>
                    <a:lnTo>
                      <a:pt x="41" y="60"/>
                    </a:lnTo>
                    <a:lnTo>
                      <a:pt x="51" y="51"/>
                    </a:lnTo>
                    <a:lnTo>
                      <a:pt x="73" y="34"/>
                    </a:lnTo>
                    <a:lnTo>
                      <a:pt x="99" y="23"/>
                    </a:lnTo>
                    <a:lnTo>
                      <a:pt x="124" y="14"/>
                    </a:lnTo>
                    <a:lnTo>
                      <a:pt x="151" y="12"/>
                    </a:lnTo>
                    <a:lnTo>
                      <a:pt x="178" y="14"/>
                    </a:lnTo>
                    <a:lnTo>
                      <a:pt x="205" y="21"/>
                    </a:lnTo>
                    <a:lnTo>
                      <a:pt x="231" y="33"/>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0" name="Freeform 233"/>
              <p:cNvSpPr>
                <a:spLocks/>
              </p:cNvSpPr>
              <p:nvPr/>
            </p:nvSpPr>
            <p:spPr bwMode="auto">
              <a:xfrm>
                <a:off x="3010" y="593"/>
                <a:ext cx="45" cy="27"/>
              </a:xfrm>
              <a:custGeom>
                <a:avLst/>
                <a:gdLst>
                  <a:gd name="T0" fmla="*/ 221 w 221"/>
                  <a:gd name="T1" fmla="*/ 35 h 137"/>
                  <a:gd name="T2" fmla="*/ 221 w 221"/>
                  <a:gd name="T3" fmla="*/ 21 h 137"/>
                  <a:gd name="T4" fmla="*/ 195 w 221"/>
                  <a:gd name="T5" fmla="*/ 9 h 137"/>
                  <a:gd name="T6" fmla="*/ 168 w 221"/>
                  <a:gd name="T7" fmla="*/ 2 h 137"/>
                  <a:gd name="T8" fmla="*/ 141 w 221"/>
                  <a:gd name="T9" fmla="*/ 0 h 137"/>
                  <a:gd name="T10" fmla="*/ 114 w 221"/>
                  <a:gd name="T11" fmla="*/ 2 h 137"/>
                  <a:gd name="T12" fmla="*/ 89 w 221"/>
                  <a:gd name="T13" fmla="*/ 11 h 137"/>
                  <a:gd name="T14" fmla="*/ 63 w 221"/>
                  <a:gd name="T15" fmla="*/ 22 h 137"/>
                  <a:gd name="T16" fmla="*/ 41 w 221"/>
                  <a:gd name="T17" fmla="*/ 39 h 137"/>
                  <a:gd name="T18" fmla="*/ 31 w 221"/>
                  <a:gd name="T19" fmla="*/ 48 h 137"/>
                  <a:gd name="T20" fmla="*/ 23 w 221"/>
                  <a:gd name="T21" fmla="*/ 59 h 137"/>
                  <a:gd name="T22" fmla="*/ 11 w 221"/>
                  <a:gd name="T23" fmla="*/ 84 h 137"/>
                  <a:gd name="T24" fmla="*/ 2 w 221"/>
                  <a:gd name="T25" fmla="*/ 104 h 137"/>
                  <a:gd name="T26" fmla="*/ 0 w 221"/>
                  <a:gd name="T27" fmla="*/ 127 h 137"/>
                  <a:gd name="T28" fmla="*/ 5 w 221"/>
                  <a:gd name="T29" fmla="*/ 131 h 137"/>
                  <a:gd name="T30" fmla="*/ 12 w 221"/>
                  <a:gd name="T31" fmla="*/ 137 h 137"/>
                  <a:gd name="T32" fmla="*/ 13 w 221"/>
                  <a:gd name="T33" fmla="*/ 112 h 137"/>
                  <a:gd name="T34" fmla="*/ 22 w 221"/>
                  <a:gd name="T35" fmla="*/ 87 h 137"/>
                  <a:gd name="T36" fmla="*/ 27 w 221"/>
                  <a:gd name="T37" fmla="*/ 75 h 137"/>
                  <a:gd name="T38" fmla="*/ 34 w 221"/>
                  <a:gd name="T39" fmla="*/ 65 h 137"/>
                  <a:gd name="T40" fmla="*/ 40 w 221"/>
                  <a:gd name="T41" fmla="*/ 55 h 137"/>
                  <a:gd name="T42" fmla="*/ 49 w 221"/>
                  <a:gd name="T43" fmla="*/ 47 h 137"/>
                  <a:gd name="T44" fmla="*/ 68 w 221"/>
                  <a:gd name="T45" fmla="*/ 32 h 137"/>
                  <a:gd name="T46" fmla="*/ 92 w 221"/>
                  <a:gd name="T47" fmla="*/ 21 h 137"/>
                  <a:gd name="T48" fmla="*/ 117 w 221"/>
                  <a:gd name="T49" fmla="*/ 13 h 137"/>
                  <a:gd name="T50" fmla="*/ 141 w 221"/>
                  <a:gd name="T51" fmla="*/ 11 h 137"/>
                  <a:gd name="T52" fmla="*/ 166 w 221"/>
                  <a:gd name="T53" fmla="*/ 13 h 137"/>
                  <a:gd name="T54" fmla="*/ 192 w 221"/>
                  <a:gd name="T55" fmla="*/ 20 h 137"/>
                  <a:gd name="T56" fmla="*/ 206 w 221"/>
                  <a:gd name="T57" fmla="*/ 26 h 137"/>
                  <a:gd name="T58" fmla="*/ 221 w 221"/>
                  <a:gd name="T59" fmla="*/ 35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37"/>
                  <a:gd name="T92" fmla="*/ 221 w 221"/>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37">
                    <a:moveTo>
                      <a:pt x="221" y="35"/>
                    </a:moveTo>
                    <a:lnTo>
                      <a:pt x="221" y="21"/>
                    </a:lnTo>
                    <a:lnTo>
                      <a:pt x="195" y="9"/>
                    </a:lnTo>
                    <a:lnTo>
                      <a:pt x="168" y="2"/>
                    </a:lnTo>
                    <a:lnTo>
                      <a:pt x="141" y="0"/>
                    </a:lnTo>
                    <a:lnTo>
                      <a:pt x="114" y="2"/>
                    </a:lnTo>
                    <a:lnTo>
                      <a:pt x="89" y="11"/>
                    </a:lnTo>
                    <a:lnTo>
                      <a:pt x="63" y="22"/>
                    </a:lnTo>
                    <a:lnTo>
                      <a:pt x="41" y="39"/>
                    </a:lnTo>
                    <a:lnTo>
                      <a:pt x="31" y="48"/>
                    </a:lnTo>
                    <a:lnTo>
                      <a:pt x="23" y="59"/>
                    </a:lnTo>
                    <a:lnTo>
                      <a:pt x="11" y="84"/>
                    </a:lnTo>
                    <a:lnTo>
                      <a:pt x="2" y="104"/>
                    </a:lnTo>
                    <a:lnTo>
                      <a:pt x="0" y="127"/>
                    </a:lnTo>
                    <a:lnTo>
                      <a:pt x="5" y="131"/>
                    </a:lnTo>
                    <a:lnTo>
                      <a:pt x="12" y="137"/>
                    </a:lnTo>
                    <a:lnTo>
                      <a:pt x="13" y="112"/>
                    </a:lnTo>
                    <a:lnTo>
                      <a:pt x="22" y="87"/>
                    </a:lnTo>
                    <a:lnTo>
                      <a:pt x="27" y="75"/>
                    </a:lnTo>
                    <a:lnTo>
                      <a:pt x="34" y="65"/>
                    </a:lnTo>
                    <a:lnTo>
                      <a:pt x="40" y="55"/>
                    </a:lnTo>
                    <a:lnTo>
                      <a:pt x="49" y="47"/>
                    </a:lnTo>
                    <a:lnTo>
                      <a:pt x="68" y="32"/>
                    </a:lnTo>
                    <a:lnTo>
                      <a:pt x="92" y="21"/>
                    </a:lnTo>
                    <a:lnTo>
                      <a:pt x="117" y="13"/>
                    </a:lnTo>
                    <a:lnTo>
                      <a:pt x="141" y="11"/>
                    </a:lnTo>
                    <a:lnTo>
                      <a:pt x="166" y="13"/>
                    </a:lnTo>
                    <a:lnTo>
                      <a:pt x="192" y="20"/>
                    </a:lnTo>
                    <a:lnTo>
                      <a:pt x="206" y="26"/>
                    </a:lnTo>
                    <a:lnTo>
                      <a:pt x="221" y="35"/>
                    </a:lnTo>
                    <a:close/>
                  </a:path>
                </a:pathLst>
              </a:custGeom>
              <a:solidFill>
                <a:srgbClr val="BABA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1" name="Freeform 234"/>
              <p:cNvSpPr>
                <a:spLocks/>
              </p:cNvSpPr>
              <p:nvPr/>
            </p:nvSpPr>
            <p:spPr bwMode="auto">
              <a:xfrm>
                <a:off x="3013" y="595"/>
                <a:ext cx="42" cy="27"/>
              </a:xfrm>
              <a:custGeom>
                <a:avLst/>
                <a:gdLst>
                  <a:gd name="T0" fmla="*/ 209 w 209"/>
                  <a:gd name="T1" fmla="*/ 38 h 135"/>
                  <a:gd name="T2" fmla="*/ 209 w 209"/>
                  <a:gd name="T3" fmla="*/ 24 h 135"/>
                  <a:gd name="T4" fmla="*/ 194 w 209"/>
                  <a:gd name="T5" fmla="*/ 15 h 135"/>
                  <a:gd name="T6" fmla="*/ 180 w 209"/>
                  <a:gd name="T7" fmla="*/ 9 h 135"/>
                  <a:gd name="T8" fmla="*/ 154 w 209"/>
                  <a:gd name="T9" fmla="*/ 2 h 135"/>
                  <a:gd name="T10" fmla="*/ 129 w 209"/>
                  <a:gd name="T11" fmla="*/ 0 h 135"/>
                  <a:gd name="T12" fmla="*/ 105 w 209"/>
                  <a:gd name="T13" fmla="*/ 2 h 135"/>
                  <a:gd name="T14" fmla="*/ 80 w 209"/>
                  <a:gd name="T15" fmla="*/ 10 h 135"/>
                  <a:gd name="T16" fmla="*/ 56 w 209"/>
                  <a:gd name="T17" fmla="*/ 21 h 135"/>
                  <a:gd name="T18" fmla="*/ 37 w 209"/>
                  <a:gd name="T19" fmla="*/ 36 h 135"/>
                  <a:gd name="T20" fmla="*/ 28 w 209"/>
                  <a:gd name="T21" fmla="*/ 44 h 135"/>
                  <a:gd name="T22" fmla="*/ 22 w 209"/>
                  <a:gd name="T23" fmla="*/ 54 h 135"/>
                  <a:gd name="T24" fmla="*/ 15 w 209"/>
                  <a:gd name="T25" fmla="*/ 64 h 135"/>
                  <a:gd name="T26" fmla="*/ 10 w 209"/>
                  <a:gd name="T27" fmla="*/ 76 h 135"/>
                  <a:gd name="T28" fmla="*/ 1 w 209"/>
                  <a:gd name="T29" fmla="*/ 101 h 135"/>
                  <a:gd name="T30" fmla="*/ 0 w 209"/>
                  <a:gd name="T31" fmla="*/ 126 h 135"/>
                  <a:gd name="T32" fmla="*/ 6 w 209"/>
                  <a:gd name="T33" fmla="*/ 130 h 135"/>
                  <a:gd name="T34" fmla="*/ 13 w 209"/>
                  <a:gd name="T35" fmla="*/ 135 h 135"/>
                  <a:gd name="T36" fmla="*/ 11 w 209"/>
                  <a:gd name="T37" fmla="*/ 120 h 135"/>
                  <a:gd name="T38" fmla="*/ 13 w 209"/>
                  <a:gd name="T39" fmla="*/ 107 h 135"/>
                  <a:gd name="T40" fmla="*/ 20 w 209"/>
                  <a:gd name="T41" fmla="*/ 80 h 135"/>
                  <a:gd name="T42" fmla="*/ 32 w 209"/>
                  <a:gd name="T43" fmla="*/ 61 h 135"/>
                  <a:gd name="T44" fmla="*/ 46 w 209"/>
                  <a:gd name="T45" fmla="*/ 44 h 135"/>
                  <a:gd name="T46" fmla="*/ 54 w 209"/>
                  <a:gd name="T47" fmla="*/ 36 h 135"/>
                  <a:gd name="T48" fmla="*/ 64 w 209"/>
                  <a:gd name="T49" fmla="*/ 30 h 135"/>
                  <a:gd name="T50" fmla="*/ 85 w 209"/>
                  <a:gd name="T51" fmla="*/ 20 h 135"/>
                  <a:gd name="T52" fmla="*/ 107 w 209"/>
                  <a:gd name="T53" fmla="*/ 12 h 135"/>
                  <a:gd name="T54" fmla="*/ 129 w 209"/>
                  <a:gd name="T55" fmla="*/ 10 h 135"/>
                  <a:gd name="T56" fmla="*/ 152 w 209"/>
                  <a:gd name="T57" fmla="*/ 11 h 135"/>
                  <a:gd name="T58" fmla="*/ 174 w 209"/>
                  <a:gd name="T59" fmla="*/ 18 h 135"/>
                  <a:gd name="T60" fmla="*/ 192 w 209"/>
                  <a:gd name="T61" fmla="*/ 26 h 135"/>
                  <a:gd name="T62" fmla="*/ 209 w 209"/>
                  <a:gd name="T63" fmla="*/ 38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135"/>
                  <a:gd name="T98" fmla="*/ 209 w 209"/>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135">
                    <a:moveTo>
                      <a:pt x="209" y="38"/>
                    </a:moveTo>
                    <a:lnTo>
                      <a:pt x="209" y="24"/>
                    </a:lnTo>
                    <a:lnTo>
                      <a:pt x="194" y="15"/>
                    </a:lnTo>
                    <a:lnTo>
                      <a:pt x="180" y="9"/>
                    </a:lnTo>
                    <a:lnTo>
                      <a:pt x="154" y="2"/>
                    </a:lnTo>
                    <a:lnTo>
                      <a:pt x="129" y="0"/>
                    </a:lnTo>
                    <a:lnTo>
                      <a:pt x="105" y="2"/>
                    </a:lnTo>
                    <a:lnTo>
                      <a:pt x="80" y="10"/>
                    </a:lnTo>
                    <a:lnTo>
                      <a:pt x="56" y="21"/>
                    </a:lnTo>
                    <a:lnTo>
                      <a:pt x="37" y="36"/>
                    </a:lnTo>
                    <a:lnTo>
                      <a:pt x="28" y="44"/>
                    </a:lnTo>
                    <a:lnTo>
                      <a:pt x="22" y="54"/>
                    </a:lnTo>
                    <a:lnTo>
                      <a:pt x="15" y="64"/>
                    </a:lnTo>
                    <a:lnTo>
                      <a:pt x="10" y="76"/>
                    </a:lnTo>
                    <a:lnTo>
                      <a:pt x="1" y="101"/>
                    </a:lnTo>
                    <a:lnTo>
                      <a:pt x="0" y="126"/>
                    </a:lnTo>
                    <a:lnTo>
                      <a:pt x="6" y="130"/>
                    </a:lnTo>
                    <a:lnTo>
                      <a:pt x="13" y="135"/>
                    </a:lnTo>
                    <a:lnTo>
                      <a:pt x="11" y="120"/>
                    </a:lnTo>
                    <a:lnTo>
                      <a:pt x="13" y="107"/>
                    </a:lnTo>
                    <a:lnTo>
                      <a:pt x="20" y="80"/>
                    </a:lnTo>
                    <a:lnTo>
                      <a:pt x="32" y="61"/>
                    </a:lnTo>
                    <a:lnTo>
                      <a:pt x="46" y="44"/>
                    </a:lnTo>
                    <a:lnTo>
                      <a:pt x="54" y="36"/>
                    </a:lnTo>
                    <a:lnTo>
                      <a:pt x="64" y="30"/>
                    </a:lnTo>
                    <a:lnTo>
                      <a:pt x="85" y="20"/>
                    </a:lnTo>
                    <a:lnTo>
                      <a:pt x="107" y="12"/>
                    </a:lnTo>
                    <a:lnTo>
                      <a:pt x="129" y="10"/>
                    </a:lnTo>
                    <a:lnTo>
                      <a:pt x="152" y="11"/>
                    </a:lnTo>
                    <a:lnTo>
                      <a:pt x="174" y="18"/>
                    </a:lnTo>
                    <a:lnTo>
                      <a:pt x="192" y="26"/>
                    </a:lnTo>
                    <a:lnTo>
                      <a:pt x="209" y="38"/>
                    </a:lnTo>
                    <a:close/>
                  </a:path>
                </a:pathLst>
              </a:custGeom>
              <a:solidFill>
                <a:srgbClr val="C3C3C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2" name="Freeform 235"/>
              <p:cNvSpPr>
                <a:spLocks/>
              </p:cNvSpPr>
              <p:nvPr/>
            </p:nvSpPr>
            <p:spPr bwMode="auto">
              <a:xfrm>
                <a:off x="3018" y="599"/>
                <a:ext cx="36" cy="26"/>
              </a:xfrm>
              <a:custGeom>
                <a:avLst/>
                <a:gdLst>
                  <a:gd name="T0" fmla="*/ 182 w 184"/>
                  <a:gd name="T1" fmla="*/ 44 h 128"/>
                  <a:gd name="T2" fmla="*/ 184 w 184"/>
                  <a:gd name="T3" fmla="*/ 31 h 128"/>
                  <a:gd name="T4" fmla="*/ 175 w 184"/>
                  <a:gd name="T5" fmla="*/ 23 h 128"/>
                  <a:gd name="T6" fmla="*/ 167 w 184"/>
                  <a:gd name="T7" fmla="*/ 17 h 128"/>
                  <a:gd name="T8" fmla="*/ 157 w 184"/>
                  <a:gd name="T9" fmla="*/ 11 h 128"/>
                  <a:gd name="T10" fmla="*/ 147 w 184"/>
                  <a:gd name="T11" fmla="*/ 8 h 128"/>
                  <a:gd name="T12" fmla="*/ 125 w 184"/>
                  <a:gd name="T13" fmla="*/ 1 h 128"/>
                  <a:gd name="T14" fmla="*/ 105 w 184"/>
                  <a:gd name="T15" fmla="*/ 0 h 128"/>
                  <a:gd name="T16" fmla="*/ 85 w 184"/>
                  <a:gd name="T17" fmla="*/ 3 h 128"/>
                  <a:gd name="T18" fmla="*/ 65 w 184"/>
                  <a:gd name="T19" fmla="*/ 9 h 128"/>
                  <a:gd name="T20" fmla="*/ 54 w 184"/>
                  <a:gd name="T21" fmla="*/ 13 h 128"/>
                  <a:gd name="T22" fmla="*/ 45 w 184"/>
                  <a:gd name="T23" fmla="*/ 18 h 128"/>
                  <a:gd name="T24" fmla="*/ 29 w 184"/>
                  <a:gd name="T25" fmla="*/ 31 h 128"/>
                  <a:gd name="T26" fmla="*/ 17 w 184"/>
                  <a:gd name="T27" fmla="*/ 45 h 128"/>
                  <a:gd name="T28" fmla="*/ 11 w 184"/>
                  <a:gd name="T29" fmla="*/ 53 h 128"/>
                  <a:gd name="T30" fmla="*/ 8 w 184"/>
                  <a:gd name="T31" fmla="*/ 63 h 128"/>
                  <a:gd name="T32" fmla="*/ 2 w 184"/>
                  <a:gd name="T33" fmla="*/ 77 h 128"/>
                  <a:gd name="T34" fmla="*/ 0 w 184"/>
                  <a:gd name="T35" fmla="*/ 83 h 128"/>
                  <a:gd name="T36" fmla="*/ 0 w 184"/>
                  <a:gd name="T37" fmla="*/ 91 h 128"/>
                  <a:gd name="T38" fmla="*/ 0 w 184"/>
                  <a:gd name="T39" fmla="*/ 105 h 128"/>
                  <a:gd name="T40" fmla="*/ 3 w 184"/>
                  <a:gd name="T41" fmla="*/ 120 h 128"/>
                  <a:gd name="T42" fmla="*/ 18 w 184"/>
                  <a:gd name="T43" fmla="*/ 128 h 128"/>
                  <a:gd name="T44" fmla="*/ 12 w 184"/>
                  <a:gd name="T45" fmla="*/ 113 h 128"/>
                  <a:gd name="T46" fmla="*/ 11 w 184"/>
                  <a:gd name="T47" fmla="*/ 98 h 128"/>
                  <a:gd name="T48" fmla="*/ 13 w 184"/>
                  <a:gd name="T49" fmla="*/ 82 h 128"/>
                  <a:gd name="T50" fmla="*/ 20 w 184"/>
                  <a:gd name="T51" fmla="*/ 67 h 128"/>
                  <a:gd name="T52" fmla="*/ 28 w 184"/>
                  <a:gd name="T53" fmla="*/ 50 h 128"/>
                  <a:gd name="T54" fmla="*/ 39 w 184"/>
                  <a:gd name="T55" fmla="*/ 37 h 128"/>
                  <a:gd name="T56" fmla="*/ 53 w 184"/>
                  <a:gd name="T57" fmla="*/ 27 h 128"/>
                  <a:gd name="T58" fmla="*/ 69 w 184"/>
                  <a:gd name="T59" fmla="*/ 19 h 128"/>
                  <a:gd name="T60" fmla="*/ 87 w 184"/>
                  <a:gd name="T61" fmla="*/ 13 h 128"/>
                  <a:gd name="T62" fmla="*/ 105 w 184"/>
                  <a:gd name="T63" fmla="*/ 10 h 128"/>
                  <a:gd name="T64" fmla="*/ 123 w 184"/>
                  <a:gd name="T65" fmla="*/ 11 h 128"/>
                  <a:gd name="T66" fmla="*/ 141 w 184"/>
                  <a:gd name="T67" fmla="*/ 17 h 128"/>
                  <a:gd name="T68" fmla="*/ 152 w 184"/>
                  <a:gd name="T69" fmla="*/ 22 h 128"/>
                  <a:gd name="T70" fmla="*/ 164 w 184"/>
                  <a:gd name="T71" fmla="*/ 28 h 128"/>
                  <a:gd name="T72" fmla="*/ 173 w 184"/>
                  <a:gd name="T73" fmla="*/ 35 h 128"/>
                  <a:gd name="T74" fmla="*/ 182 w 184"/>
                  <a:gd name="T75" fmla="*/ 44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28"/>
                  <a:gd name="T116" fmla="*/ 184 w 18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28">
                    <a:moveTo>
                      <a:pt x="182" y="44"/>
                    </a:moveTo>
                    <a:lnTo>
                      <a:pt x="184" y="31"/>
                    </a:lnTo>
                    <a:lnTo>
                      <a:pt x="175" y="23"/>
                    </a:lnTo>
                    <a:lnTo>
                      <a:pt x="167" y="17"/>
                    </a:lnTo>
                    <a:lnTo>
                      <a:pt x="157" y="11"/>
                    </a:lnTo>
                    <a:lnTo>
                      <a:pt x="147" y="8"/>
                    </a:lnTo>
                    <a:lnTo>
                      <a:pt x="125" y="1"/>
                    </a:lnTo>
                    <a:lnTo>
                      <a:pt x="105" y="0"/>
                    </a:lnTo>
                    <a:lnTo>
                      <a:pt x="85" y="3"/>
                    </a:lnTo>
                    <a:lnTo>
                      <a:pt x="65" y="9"/>
                    </a:lnTo>
                    <a:lnTo>
                      <a:pt x="54" y="13"/>
                    </a:lnTo>
                    <a:lnTo>
                      <a:pt x="45" y="18"/>
                    </a:lnTo>
                    <a:lnTo>
                      <a:pt x="29" y="31"/>
                    </a:lnTo>
                    <a:lnTo>
                      <a:pt x="17" y="45"/>
                    </a:lnTo>
                    <a:lnTo>
                      <a:pt x="11" y="53"/>
                    </a:lnTo>
                    <a:lnTo>
                      <a:pt x="8" y="63"/>
                    </a:lnTo>
                    <a:lnTo>
                      <a:pt x="2" y="77"/>
                    </a:lnTo>
                    <a:lnTo>
                      <a:pt x="0" y="83"/>
                    </a:lnTo>
                    <a:lnTo>
                      <a:pt x="0" y="91"/>
                    </a:lnTo>
                    <a:lnTo>
                      <a:pt x="0" y="105"/>
                    </a:lnTo>
                    <a:lnTo>
                      <a:pt x="3" y="120"/>
                    </a:lnTo>
                    <a:lnTo>
                      <a:pt x="18" y="128"/>
                    </a:lnTo>
                    <a:lnTo>
                      <a:pt x="12" y="113"/>
                    </a:lnTo>
                    <a:lnTo>
                      <a:pt x="11" y="98"/>
                    </a:lnTo>
                    <a:lnTo>
                      <a:pt x="13" y="82"/>
                    </a:lnTo>
                    <a:lnTo>
                      <a:pt x="20" y="67"/>
                    </a:lnTo>
                    <a:lnTo>
                      <a:pt x="28" y="50"/>
                    </a:lnTo>
                    <a:lnTo>
                      <a:pt x="39" y="37"/>
                    </a:lnTo>
                    <a:lnTo>
                      <a:pt x="53" y="27"/>
                    </a:lnTo>
                    <a:lnTo>
                      <a:pt x="69" y="19"/>
                    </a:lnTo>
                    <a:lnTo>
                      <a:pt x="87" y="13"/>
                    </a:lnTo>
                    <a:lnTo>
                      <a:pt x="105" y="10"/>
                    </a:lnTo>
                    <a:lnTo>
                      <a:pt x="123" y="11"/>
                    </a:lnTo>
                    <a:lnTo>
                      <a:pt x="141" y="17"/>
                    </a:lnTo>
                    <a:lnTo>
                      <a:pt x="152" y="22"/>
                    </a:lnTo>
                    <a:lnTo>
                      <a:pt x="164" y="28"/>
                    </a:lnTo>
                    <a:lnTo>
                      <a:pt x="173" y="35"/>
                    </a:lnTo>
                    <a:lnTo>
                      <a:pt x="182" y="44"/>
                    </a:lnTo>
                    <a:close/>
                  </a:path>
                </a:pathLst>
              </a:custGeom>
              <a:solidFill>
                <a:srgbClr val="D5D5D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3" name="Freeform 236"/>
              <p:cNvSpPr>
                <a:spLocks/>
              </p:cNvSpPr>
              <p:nvPr/>
            </p:nvSpPr>
            <p:spPr bwMode="auto">
              <a:xfrm>
                <a:off x="3020" y="601"/>
                <a:ext cx="34" cy="27"/>
              </a:xfrm>
              <a:custGeom>
                <a:avLst/>
                <a:gdLst>
                  <a:gd name="T0" fmla="*/ 171 w 171"/>
                  <a:gd name="T1" fmla="*/ 36 h 131"/>
                  <a:gd name="T2" fmla="*/ 171 w 171"/>
                  <a:gd name="T3" fmla="*/ 34 h 131"/>
                  <a:gd name="T4" fmla="*/ 162 w 171"/>
                  <a:gd name="T5" fmla="*/ 25 h 131"/>
                  <a:gd name="T6" fmla="*/ 153 w 171"/>
                  <a:gd name="T7" fmla="*/ 18 h 131"/>
                  <a:gd name="T8" fmla="*/ 141 w 171"/>
                  <a:gd name="T9" fmla="*/ 12 h 131"/>
                  <a:gd name="T10" fmla="*/ 130 w 171"/>
                  <a:gd name="T11" fmla="*/ 7 h 131"/>
                  <a:gd name="T12" fmla="*/ 112 w 171"/>
                  <a:gd name="T13" fmla="*/ 1 h 131"/>
                  <a:gd name="T14" fmla="*/ 94 w 171"/>
                  <a:gd name="T15" fmla="*/ 0 h 131"/>
                  <a:gd name="T16" fmla="*/ 76 w 171"/>
                  <a:gd name="T17" fmla="*/ 3 h 131"/>
                  <a:gd name="T18" fmla="*/ 58 w 171"/>
                  <a:gd name="T19" fmla="*/ 9 h 131"/>
                  <a:gd name="T20" fmla="*/ 42 w 171"/>
                  <a:gd name="T21" fmla="*/ 17 h 131"/>
                  <a:gd name="T22" fmla="*/ 28 w 171"/>
                  <a:gd name="T23" fmla="*/ 27 h 131"/>
                  <a:gd name="T24" fmla="*/ 17 w 171"/>
                  <a:gd name="T25" fmla="*/ 40 h 131"/>
                  <a:gd name="T26" fmla="*/ 9 w 171"/>
                  <a:gd name="T27" fmla="*/ 57 h 131"/>
                  <a:gd name="T28" fmla="*/ 2 w 171"/>
                  <a:gd name="T29" fmla="*/ 72 h 131"/>
                  <a:gd name="T30" fmla="*/ 0 w 171"/>
                  <a:gd name="T31" fmla="*/ 88 h 131"/>
                  <a:gd name="T32" fmla="*/ 1 w 171"/>
                  <a:gd name="T33" fmla="*/ 103 h 131"/>
                  <a:gd name="T34" fmla="*/ 7 w 171"/>
                  <a:gd name="T35" fmla="*/ 118 h 131"/>
                  <a:gd name="T36" fmla="*/ 18 w 171"/>
                  <a:gd name="T37" fmla="*/ 123 h 131"/>
                  <a:gd name="T38" fmla="*/ 20 w 171"/>
                  <a:gd name="T39" fmla="*/ 123 h 131"/>
                  <a:gd name="T40" fmla="*/ 21 w 171"/>
                  <a:gd name="T41" fmla="*/ 123 h 131"/>
                  <a:gd name="T42" fmla="*/ 24 w 171"/>
                  <a:gd name="T43" fmla="*/ 124 h 131"/>
                  <a:gd name="T44" fmla="*/ 30 w 171"/>
                  <a:gd name="T45" fmla="*/ 126 h 131"/>
                  <a:gd name="T46" fmla="*/ 55 w 171"/>
                  <a:gd name="T47" fmla="*/ 131 h 131"/>
                  <a:gd name="T48" fmla="*/ 77 w 171"/>
                  <a:gd name="T49" fmla="*/ 128 h 131"/>
                  <a:gd name="T50" fmla="*/ 102 w 171"/>
                  <a:gd name="T51" fmla="*/ 124 h 131"/>
                  <a:gd name="T52" fmla="*/ 113 w 171"/>
                  <a:gd name="T53" fmla="*/ 117 h 131"/>
                  <a:gd name="T54" fmla="*/ 125 w 171"/>
                  <a:gd name="T55" fmla="*/ 109 h 131"/>
                  <a:gd name="T56" fmla="*/ 135 w 171"/>
                  <a:gd name="T57" fmla="*/ 100 h 131"/>
                  <a:gd name="T58" fmla="*/ 139 w 171"/>
                  <a:gd name="T59" fmla="*/ 95 h 131"/>
                  <a:gd name="T60" fmla="*/ 145 w 171"/>
                  <a:gd name="T61" fmla="*/ 90 h 131"/>
                  <a:gd name="T62" fmla="*/ 148 w 171"/>
                  <a:gd name="T63" fmla="*/ 83 h 131"/>
                  <a:gd name="T64" fmla="*/ 153 w 171"/>
                  <a:gd name="T65" fmla="*/ 78 h 131"/>
                  <a:gd name="T66" fmla="*/ 159 w 171"/>
                  <a:gd name="T67" fmla="*/ 65 h 131"/>
                  <a:gd name="T68" fmla="*/ 162 w 171"/>
                  <a:gd name="T69" fmla="*/ 58 h 131"/>
                  <a:gd name="T70" fmla="*/ 165 w 171"/>
                  <a:gd name="T71" fmla="*/ 51 h 131"/>
                  <a:gd name="T72" fmla="*/ 167 w 171"/>
                  <a:gd name="T73" fmla="*/ 43 h 131"/>
                  <a:gd name="T74" fmla="*/ 171 w 171"/>
                  <a:gd name="T75" fmla="*/ 36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131"/>
                  <a:gd name="T116" fmla="*/ 171 w 171"/>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131">
                    <a:moveTo>
                      <a:pt x="171" y="36"/>
                    </a:moveTo>
                    <a:lnTo>
                      <a:pt x="171" y="34"/>
                    </a:lnTo>
                    <a:lnTo>
                      <a:pt x="162" y="25"/>
                    </a:lnTo>
                    <a:lnTo>
                      <a:pt x="153" y="18"/>
                    </a:lnTo>
                    <a:lnTo>
                      <a:pt x="141" y="12"/>
                    </a:lnTo>
                    <a:lnTo>
                      <a:pt x="130" y="7"/>
                    </a:lnTo>
                    <a:lnTo>
                      <a:pt x="112" y="1"/>
                    </a:lnTo>
                    <a:lnTo>
                      <a:pt x="94" y="0"/>
                    </a:lnTo>
                    <a:lnTo>
                      <a:pt x="76" y="3"/>
                    </a:lnTo>
                    <a:lnTo>
                      <a:pt x="58" y="9"/>
                    </a:lnTo>
                    <a:lnTo>
                      <a:pt x="42" y="17"/>
                    </a:lnTo>
                    <a:lnTo>
                      <a:pt x="28" y="27"/>
                    </a:lnTo>
                    <a:lnTo>
                      <a:pt x="17" y="40"/>
                    </a:lnTo>
                    <a:lnTo>
                      <a:pt x="9" y="57"/>
                    </a:lnTo>
                    <a:lnTo>
                      <a:pt x="2" y="72"/>
                    </a:lnTo>
                    <a:lnTo>
                      <a:pt x="0" y="88"/>
                    </a:lnTo>
                    <a:lnTo>
                      <a:pt x="1" y="103"/>
                    </a:lnTo>
                    <a:lnTo>
                      <a:pt x="7" y="118"/>
                    </a:lnTo>
                    <a:lnTo>
                      <a:pt x="18" y="123"/>
                    </a:lnTo>
                    <a:lnTo>
                      <a:pt x="20" y="123"/>
                    </a:lnTo>
                    <a:lnTo>
                      <a:pt x="21" y="123"/>
                    </a:lnTo>
                    <a:lnTo>
                      <a:pt x="24" y="124"/>
                    </a:lnTo>
                    <a:lnTo>
                      <a:pt x="30" y="126"/>
                    </a:lnTo>
                    <a:lnTo>
                      <a:pt x="55" y="131"/>
                    </a:lnTo>
                    <a:lnTo>
                      <a:pt x="77" y="128"/>
                    </a:lnTo>
                    <a:lnTo>
                      <a:pt x="102" y="124"/>
                    </a:lnTo>
                    <a:lnTo>
                      <a:pt x="113" y="117"/>
                    </a:lnTo>
                    <a:lnTo>
                      <a:pt x="125" y="109"/>
                    </a:lnTo>
                    <a:lnTo>
                      <a:pt x="135" y="100"/>
                    </a:lnTo>
                    <a:lnTo>
                      <a:pt x="139" y="95"/>
                    </a:lnTo>
                    <a:lnTo>
                      <a:pt x="145" y="90"/>
                    </a:lnTo>
                    <a:lnTo>
                      <a:pt x="148" y="83"/>
                    </a:lnTo>
                    <a:lnTo>
                      <a:pt x="153" y="78"/>
                    </a:lnTo>
                    <a:lnTo>
                      <a:pt x="159" y="65"/>
                    </a:lnTo>
                    <a:lnTo>
                      <a:pt x="162" y="58"/>
                    </a:lnTo>
                    <a:lnTo>
                      <a:pt x="165" y="51"/>
                    </a:lnTo>
                    <a:lnTo>
                      <a:pt x="167" y="43"/>
                    </a:lnTo>
                    <a:lnTo>
                      <a:pt x="171" y="36"/>
                    </a:lnTo>
                    <a:close/>
                  </a:path>
                </a:pathLst>
              </a:custGeom>
              <a:solidFill>
                <a:srgbClr val="DCDC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4" name="Freeform 237"/>
              <p:cNvSpPr>
                <a:spLocks/>
              </p:cNvSpPr>
              <p:nvPr/>
            </p:nvSpPr>
            <p:spPr bwMode="auto">
              <a:xfrm>
                <a:off x="3015" y="597"/>
                <a:ext cx="40" cy="26"/>
              </a:xfrm>
              <a:custGeom>
                <a:avLst/>
                <a:gdLst>
                  <a:gd name="T0" fmla="*/ 160 w 198"/>
                  <a:gd name="T1" fmla="*/ 19 h 131"/>
                  <a:gd name="T2" fmla="*/ 170 w 198"/>
                  <a:gd name="T3" fmla="*/ 22 h 131"/>
                  <a:gd name="T4" fmla="*/ 180 w 198"/>
                  <a:gd name="T5" fmla="*/ 28 h 131"/>
                  <a:gd name="T6" fmla="*/ 188 w 198"/>
                  <a:gd name="T7" fmla="*/ 34 h 131"/>
                  <a:gd name="T8" fmla="*/ 197 w 198"/>
                  <a:gd name="T9" fmla="*/ 42 h 131"/>
                  <a:gd name="T10" fmla="*/ 197 w 198"/>
                  <a:gd name="T11" fmla="*/ 34 h 131"/>
                  <a:gd name="T12" fmla="*/ 198 w 198"/>
                  <a:gd name="T13" fmla="*/ 28 h 131"/>
                  <a:gd name="T14" fmla="*/ 181 w 198"/>
                  <a:gd name="T15" fmla="*/ 16 h 131"/>
                  <a:gd name="T16" fmla="*/ 163 w 198"/>
                  <a:gd name="T17" fmla="*/ 8 h 131"/>
                  <a:gd name="T18" fmla="*/ 141 w 198"/>
                  <a:gd name="T19" fmla="*/ 1 h 131"/>
                  <a:gd name="T20" fmla="*/ 118 w 198"/>
                  <a:gd name="T21" fmla="*/ 0 h 131"/>
                  <a:gd name="T22" fmla="*/ 96 w 198"/>
                  <a:gd name="T23" fmla="*/ 2 h 131"/>
                  <a:gd name="T24" fmla="*/ 74 w 198"/>
                  <a:gd name="T25" fmla="*/ 10 h 131"/>
                  <a:gd name="T26" fmla="*/ 53 w 198"/>
                  <a:gd name="T27" fmla="*/ 20 h 131"/>
                  <a:gd name="T28" fmla="*/ 43 w 198"/>
                  <a:gd name="T29" fmla="*/ 26 h 131"/>
                  <a:gd name="T30" fmla="*/ 35 w 198"/>
                  <a:gd name="T31" fmla="*/ 34 h 131"/>
                  <a:gd name="T32" fmla="*/ 21 w 198"/>
                  <a:gd name="T33" fmla="*/ 51 h 131"/>
                  <a:gd name="T34" fmla="*/ 9 w 198"/>
                  <a:gd name="T35" fmla="*/ 70 h 131"/>
                  <a:gd name="T36" fmla="*/ 2 w 198"/>
                  <a:gd name="T37" fmla="*/ 97 h 131"/>
                  <a:gd name="T38" fmla="*/ 0 w 198"/>
                  <a:gd name="T39" fmla="*/ 110 h 131"/>
                  <a:gd name="T40" fmla="*/ 2 w 198"/>
                  <a:gd name="T41" fmla="*/ 125 h 131"/>
                  <a:gd name="T42" fmla="*/ 11 w 198"/>
                  <a:gd name="T43" fmla="*/ 129 h 131"/>
                  <a:gd name="T44" fmla="*/ 16 w 198"/>
                  <a:gd name="T45" fmla="*/ 131 h 131"/>
                  <a:gd name="T46" fmla="*/ 13 w 198"/>
                  <a:gd name="T47" fmla="*/ 116 h 131"/>
                  <a:gd name="T48" fmla="*/ 13 w 198"/>
                  <a:gd name="T49" fmla="*/ 102 h 131"/>
                  <a:gd name="T50" fmla="*/ 13 w 198"/>
                  <a:gd name="T51" fmla="*/ 94 h 131"/>
                  <a:gd name="T52" fmla="*/ 15 w 198"/>
                  <a:gd name="T53" fmla="*/ 88 h 131"/>
                  <a:gd name="T54" fmla="*/ 21 w 198"/>
                  <a:gd name="T55" fmla="*/ 74 h 131"/>
                  <a:gd name="T56" fmla="*/ 24 w 198"/>
                  <a:gd name="T57" fmla="*/ 64 h 131"/>
                  <a:gd name="T58" fmla="*/ 30 w 198"/>
                  <a:gd name="T59" fmla="*/ 56 h 131"/>
                  <a:gd name="T60" fmla="*/ 42 w 198"/>
                  <a:gd name="T61" fmla="*/ 42 h 131"/>
                  <a:gd name="T62" fmla="*/ 58 w 198"/>
                  <a:gd name="T63" fmla="*/ 29 h 131"/>
                  <a:gd name="T64" fmla="*/ 67 w 198"/>
                  <a:gd name="T65" fmla="*/ 24 h 131"/>
                  <a:gd name="T66" fmla="*/ 78 w 198"/>
                  <a:gd name="T67" fmla="*/ 20 h 131"/>
                  <a:gd name="T68" fmla="*/ 98 w 198"/>
                  <a:gd name="T69" fmla="*/ 14 h 131"/>
                  <a:gd name="T70" fmla="*/ 118 w 198"/>
                  <a:gd name="T71" fmla="*/ 11 h 131"/>
                  <a:gd name="T72" fmla="*/ 138 w 198"/>
                  <a:gd name="T73" fmla="*/ 12 h 131"/>
                  <a:gd name="T74" fmla="*/ 160 w 198"/>
                  <a:gd name="T75" fmla="*/ 19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131"/>
                  <a:gd name="T116" fmla="*/ 198 w 198"/>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131">
                    <a:moveTo>
                      <a:pt x="160" y="19"/>
                    </a:moveTo>
                    <a:lnTo>
                      <a:pt x="170" y="22"/>
                    </a:lnTo>
                    <a:lnTo>
                      <a:pt x="180" y="28"/>
                    </a:lnTo>
                    <a:lnTo>
                      <a:pt x="188" y="34"/>
                    </a:lnTo>
                    <a:lnTo>
                      <a:pt x="197" y="42"/>
                    </a:lnTo>
                    <a:lnTo>
                      <a:pt x="197" y="34"/>
                    </a:lnTo>
                    <a:lnTo>
                      <a:pt x="198" y="28"/>
                    </a:lnTo>
                    <a:lnTo>
                      <a:pt x="181" y="16"/>
                    </a:lnTo>
                    <a:lnTo>
                      <a:pt x="163" y="8"/>
                    </a:lnTo>
                    <a:lnTo>
                      <a:pt x="141" y="1"/>
                    </a:lnTo>
                    <a:lnTo>
                      <a:pt x="118" y="0"/>
                    </a:lnTo>
                    <a:lnTo>
                      <a:pt x="96" y="2"/>
                    </a:lnTo>
                    <a:lnTo>
                      <a:pt x="74" y="10"/>
                    </a:lnTo>
                    <a:lnTo>
                      <a:pt x="53" y="20"/>
                    </a:lnTo>
                    <a:lnTo>
                      <a:pt x="43" y="26"/>
                    </a:lnTo>
                    <a:lnTo>
                      <a:pt x="35" y="34"/>
                    </a:lnTo>
                    <a:lnTo>
                      <a:pt x="21" y="51"/>
                    </a:lnTo>
                    <a:lnTo>
                      <a:pt x="9" y="70"/>
                    </a:lnTo>
                    <a:lnTo>
                      <a:pt x="2" y="97"/>
                    </a:lnTo>
                    <a:lnTo>
                      <a:pt x="0" y="110"/>
                    </a:lnTo>
                    <a:lnTo>
                      <a:pt x="2" y="125"/>
                    </a:lnTo>
                    <a:lnTo>
                      <a:pt x="11" y="129"/>
                    </a:lnTo>
                    <a:lnTo>
                      <a:pt x="16" y="131"/>
                    </a:lnTo>
                    <a:lnTo>
                      <a:pt x="13" y="116"/>
                    </a:lnTo>
                    <a:lnTo>
                      <a:pt x="13" y="102"/>
                    </a:lnTo>
                    <a:lnTo>
                      <a:pt x="13" y="94"/>
                    </a:lnTo>
                    <a:lnTo>
                      <a:pt x="15" y="88"/>
                    </a:lnTo>
                    <a:lnTo>
                      <a:pt x="21" y="74"/>
                    </a:lnTo>
                    <a:lnTo>
                      <a:pt x="24" y="64"/>
                    </a:lnTo>
                    <a:lnTo>
                      <a:pt x="30" y="56"/>
                    </a:lnTo>
                    <a:lnTo>
                      <a:pt x="42" y="42"/>
                    </a:lnTo>
                    <a:lnTo>
                      <a:pt x="58" y="29"/>
                    </a:lnTo>
                    <a:lnTo>
                      <a:pt x="67" y="24"/>
                    </a:lnTo>
                    <a:lnTo>
                      <a:pt x="78" y="20"/>
                    </a:lnTo>
                    <a:lnTo>
                      <a:pt x="98" y="14"/>
                    </a:lnTo>
                    <a:lnTo>
                      <a:pt x="118" y="11"/>
                    </a:lnTo>
                    <a:lnTo>
                      <a:pt x="138" y="12"/>
                    </a:lnTo>
                    <a:lnTo>
                      <a:pt x="160" y="19"/>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5" name="Freeform 238"/>
              <p:cNvSpPr>
                <a:spLocks/>
              </p:cNvSpPr>
              <p:nvPr/>
            </p:nvSpPr>
            <p:spPr bwMode="auto">
              <a:xfrm>
                <a:off x="2991" y="561"/>
                <a:ext cx="43" cy="21"/>
              </a:xfrm>
              <a:custGeom>
                <a:avLst/>
                <a:gdLst>
                  <a:gd name="T0" fmla="*/ 117 w 216"/>
                  <a:gd name="T1" fmla="*/ 24 h 103"/>
                  <a:gd name="T2" fmla="*/ 166 w 216"/>
                  <a:gd name="T3" fmla="*/ 7 h 103"/>
                  <a:gd name="T4" fmla="*/ 191 w 216"/>
                  <a:gd name="T5" fmla="*/ 2 h 103"/>
                  <a:gd name="T6" fmla="*/ 216 w 216"/>
                  <a:gd name="T7" fmla="*/ 0 h 103"/>
                  <a:gd name="T8" fmla="*/ 187 w 216"/>
                  <a:gd name="T9" fmla="*/ 2 h 103"/>
                  <a:gd name="T10" fmla="*/ 160 w 216"/>
                  <a:gd name="T11" fmla="*/ 5 h 103"/>
                  <a:gd name="T12" fmla="*/ 133 w 216"/>
                  <a:gd name="T13" fmla="*/ 12 h 103"/>
                  <a:gd name="T14" fmla="*/ 107 w 216"/>
                  <a:gd name="T15" fmla="*/ 22 h 103"/>
                  <a:gd name="T16" fmla="*/ 77 w 216"/>
                  <a:gd name="T17" fmla="*/ 35 h 103"/>
                  <a:gd name="T18" fmla="*/ 49 w 216"/>
                  <a:gd name="T19" fmla="*/ 54 h 103"/>
                  <a:gd name="T20" fmla="*/ 23 w 216"/>
                  <a:gd name="T21" fmla="*/ 76 h 103"/>
                  <a:gd name="T22" fmla="*/ 0 w 216"/>
                  <a:gd name="T23" fmla="*/ 103 h 103"/>
                  <a:gd name="T24" fmla="*/ 24 w 216"/>
                  <a:gd name="T25" fmla="*/ 78 h 103"/>
                  <a:gd name="T26" fmla="*/ 52 w 216"/>
                  <a:gd name="T27" fmla="*/ 57 h 103"/>
                  <a:gd name="T28" fmla="*/ 82 w 216"/>
                  <a:gd name="T29" fmla="*/ 39 h 103"/>
                  <a:gd name="T30" fmla="*/ 117 w 216"/>
                  <a:gd name="T31" fmla="*/ 24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
                  <a:gd name="T49" fmla="*/ 0 h 103"/>
                  <a:gd name="T50" fmla="*/ 216 w 216"/>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 h="103">
                    <a:moveTo>
                      <a:pt x="117" y="24"/>
                    </a:moveTo>
                    <a:lnTo>
                      <a:pt x="166" y="7"/>
                    </a:lnTo>
                    <a:lnTo>
                      <a:pt x="191" y="2"/>
                    </a:lnTo>
                    <a:lnTo>
                      <a:pt x="216" y="0"/>
                    </a:lnTo>
                    <a:lnTo>
                      <a:pt x="187" y="2"/>
                    </a:lnTo>
                    <a:lnTo>
                      <a:pt x="160" y="5"/>
                    </a:lnTo>
                    <a:lnTo>
                      <a:pt x="133" y="12"/>
                    </a:lnTo>
                    <a:lnTo>
                      <a:pt x="107" y="22"/>
                    </a:lnTo>
                    <a:lnTo>
                      <a:pt x="77" y="35"/>
                    </a:lnTo>
                    <a:lnTo>
                      <a:pt x="49" y="54"/>
                    </a:lnTo>
                    <a:lnTo>
                      <a:pt x="23" y="76"/>
                    </a:lnTo>
                    <a:lnTo>
                      <a:pt x="0" y="103"/>
                    </a:lnTo>
                    <a:lnTo>
                      <a:pt x="24" y="78"/>
                    </a:lnTo>
                    <a:lnTo>
                      <a:pt x="52" y="57"/>
                    </a:lnTo>
                    <a:lnTo>
                      <a:pt x="82" y="39"/>
                    </a:lnTo>
                    <a:lnTo>
                      <a:pt x="117" y="24"/>
                    </a:lnTo>
                    <a:close/>
                  </a:path>
                </a:pathLst>
              </a:custGeom>
              <a:solidFill>
                <a:srgbClr val="2B2B2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6" name="Freeform 239"/>
              <p:cNvSpPr>
                <a:spLocks/>
              </p:cNvSpPr>
              <p:nvPr/>
            </p:nvSpPr>
            <p:spPr bwMode="auto">
              <a:xfrm>
                <a:off x="2980" y="583"/>
                <a:ext cx="105" cy="56"/>
              </a:xfrm>
              <a:custGeom>
                <a:avLst/>
                <a:gdLst>
                  <a:gd name="T0" fmla="*/ 514 w 528"/>
                  <a:gd name="T1" fmla="*/ 0 h 277"/>
                  <a:gd name="T2" fmla="*/ 494 w 528"/>
                  <a:gd name="T3" fmla="*/ 53 h 277"/>
                  <a:gd name="T4" fmla="*/ 484 w 528"/>
                  <a:gd name="T5" fmla="*/ 73 h 277"/>
                  <a:gd name="T6" fmla="*/ 476 w 528"/>
                  <a:gd name="T7" fmla="*/ 86 h 277"/>
                  <a:gd name="T8" fmla="*/ 460 w 528"/>
                  <a:gd name="T9" fmla="*/ 110 h 277"/>
                  <a:gd name="T10" fmla="*/ 453 w 528"/>
                  <a:gd name="T11" fmla="*/ 123 h 277"/>
                  <a:gd name="T12" fmla="*/ 411 w 528"/>
                  <a:gd name="T13" fmla="*/ 165 h 277"/>
                  <a:gd name="T14" fmla="*/ 387 w 528"/>
                  <a:gd name="T15" fmla="*/ 185 h 277"/>
                  <a:gd name="T16" fmla="*/ 357 w 528"/>
                  <a:gd name="T17" fmla="*/ 204 h 277"/>
                  <a:gd name="T18" fmla="*/ 347 w 528"/>
                  <a:gd name="T19" fmla="*/ 210 h 277"/>
                  <a:gd name="T20" fmla="*/ 303 w 528"/>
                  <a:gd name="T21" fmla="*/ 232 h 277"/>
                  <a:gd name="T22" fmla="*/ 245 w 528"/>
                  <a:gd name="T23" fmla="*/ 251 h 277"/>
                  <a:gd name="T24" fmla="*/ 187 w 528"/>
                  <a:gd name="T25" fmla="*/ 260 h 277"/>
                  <a:gd name="T26" fmla="*/ 128 w 528"/>
                  <a:gd name="T27" fmla="*/ 258 h 277"/>
                  <a:gd name="T28" fmla="*/ 71 w 528"/>
                  <a:gd name="T29" fmla="*/ 246 h 277"/>
                  <a:gd name="T30" fmla="*/ 21 w 528"/>
                  <a:gd name="T31" fmla="*/ 224 h 277"/>
                  <a:gd name="T32" fmla="*/ 0 w 528"/>
                  <a:gd name="T33" fmla="*/ 223 h 277"/>
                  <a:gd name="T34" fmla="*/ 23 w 528"/>
                  <a:gd name="T35" fmla="*/ 245 h 277"/>
                  <a:gd name="T36" fmla="*/ 66 w 528"/>
                  <a:gd name="T37" fmla="*/ 262 h 277"/>
                  <a:gd name="T38" fmla="*/ 106 w 528"/>
                  <a:gd name="T39" fmla="*/ 271 h 277"/>
                  <a:gd name="T40" fmla="*/ 153 w 528"/>
                  <a:gd name="T41" fmla="*/ 277 h 277"/>
                  <a:gd name="T42" fmla="*/ 216 w 528"/>
                  <a:gd name="T43" fmla="*/ 273 h 277"/>
                  <a:gd name="T44" fmla="*/ 224 w 528"/>
                  <a:gd name="T45" fmla="*/ 270 h 277"/>
                  <a:gd name="T46" fmla="*/ 230 w 528"/>
                  <a:gd name="T47" fmla="*/ 270 h 277"/>
                  <a:gd name="T48" fmla="*/ 277 w 528"/>
                  <a:gd name="T49" fmla="*/ 259 h 277"/>
                  <a:gd name="T50" fmla="*/ 340 w 528"/>
                  <a:gd name="T51" fmla="*/ 233 h 277"/>
                  <a:gd name="T52" fmla="*/ 360 w 528"/>
                  <a:gd name="T53" fmla="*/ 219 h 277"/>
                  <a:gd name="T54" fmla="*/ 368 w 528"/>
                  <a:gd name="T55" fmla="*/ 216 h 277"/>
                  <a:gd name="T56" fmla="*/ 396 w 528"/>
                  <a:gd name="T57" fmla="*/ 197 h 277"/>
                  <a:gd name="T58" fmla="*/ 433 w 528"/>
                  <a:gd name="T59" fmla="*/ 165 h 277"/>
                  <a:gd name="T60" fmla="*/ 439 w 528"/>
                  <a:gd name="T61" fmla="*/ 160 h 277"/>
                  <a:gd name="T62" fmla="*/ 455 w 528"/>
                  <a:gd name="T63" fmla="*/ 143 h 277"/>
                  <a:gd name="T64" fmla="*/ 474 w 528"/>
                  <a:gd name="T65" fmla="*/ 118 h 277"/>
                  <a:gd name="T66" fmla="*/ 481 w 528"/>
                  <a:gd name="T67" fmla="*/ 108 h 277"/>
                  <a:gd name="T68" fmla="*/ 501 w 528"/>
                  <a:gd name="T69" fmla="*/ 79 h 277"/>
                  <a:gd name="T70" fmla="*/ 515 w 528"/>
                  <a:gd name="T71" fmla="*/ 51 h 277"/>
                  <a:gd name="T72" fmla="*/ 528 w 528"/>
                  <a:gd name="T73" fmla="*/ 18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8"/>
                  <a:gd name="T112" fmla="*/ 0 h 277"/>
                  <a:gd name="T113" fmla="*/ 528 w 528"/>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8" h="277">
                    <a:moveTo>
                      <a:pt x="528" y="18"/>
                    </a:moveTo>
                    <a:lnTo>
                      <a:pt x="514" y="0"/>
                    </a:lnTo>
                    <a:lnTo>
                      <a:pt x="499" y="48"/>
                    </a:lnTo>
                    <a:lnTo>
                      <a:pt x="494" y="53"/>
                    </a:lnTo>
                    <a:lnTo>
                      <a:pt x="491" y="60"/>
                    </a:lnTo>
                    <a:lnTo>
                      <a:pt x="484" y="73"/>
                    </a:lnTo>
                    <a:lnTo>
                      <a:pt x="479" y="79"/>
                    </a:lnTo>
                    <a:lnTo>
                      <a:pt x="476" y="86"/>
                    </a:lnTo>
                    <a:lnTo>
                      <a:pt x="469" y="99"/>
                    </a:lnTo>
                    <a:lnTo>
                      <a:pt x="460" y="110"/>
                    </a:lnTo>
                    <a:lnTo>
                      <a:pt x="456" y="116"/>
                    </a:lnTo>
                    <a:lnTo>
                      <a:pt x="453" y="123"/>
                    </a:lnTo>
                    <a:lnTo>
                      <a:pt x="433" y="145"/>
                    </a:lnTo>
                    <a:lnTo>
                      <a:pt x="411" y="165"/>
                    </a:lnTo>
                    <a:lnTo>
                      <a:pt x="399" y="174"/>
                    </a:lnTo>
                    <a:lnTo>
                      <a:pt x="387" y="185"/>
                    </a:lnTo>
                    <a:lnTo>
                      <a:pt x="362" y="203"/>
                    </a:lnTo>
                    <a:lnTo>
                      <a:pt x="357" y="204"/>
                    </a:lnTo>
                    <a:lnTo>
                      <a:pt x="354" y="206"/>
                    </a:lnTo>
                    <a:lnTo>
                      <a:pt x="347" y="210"/>
                    </a:lnTo>
                    <a:lnTo>
                      <a:pt x="334" y="219"/>
                    </a:lnTo>
                    <a:lnTo>
                      <a:pt x="303" y="232"/>
                    </a:lnTo>
                    <a:lnTo>
                      <a:pt x="274" y="243"/>
                    </a:lnTo>
                    <a:lnTo>
                      <a:pt x="245" y="251"/>
                    </a:lnTo>
                    <a:lnTo>
                      <a:pt x="216" y="258"/>
                    </a:lnTo>
                    <a:lnTo>
                      <a:pt x="187" y="260"/>
                    </a:lnTo>
                    <a:lnTo>
                      <a:pt x="157" y="261"/>
                    </a:lnTo>
                    <a:lnTo>
                      <a:pt x="128" y="258"/>
                    </a:lnTo>
                    <a:lnTo>
                      <a:pt x="99" y="254"/>
                    </a:lnTo>
                    <a:lnTo>
                      <a:pt x="71" y="246"/>
                    </a:lnTo>
                    <a:lnTo>
                      <a:pt x="45" y="236"/>
                    </a:lnTo>
                    <a:lnTo>
                      <a:pt x="21" y="224"/>
                    </a:lnTo>
                    <a:lnTo>
                      <a:pt x="0" y="211"/>
                    </a:lnTo>
                    <a:lnTo>
                      <a:pt x="0" y="223"/>
                    </a:lnTo>
                    <a:lnTo>
                      <a:pt x="4" y="235"/>
                    </a:lnTo>
                    <a:lnTo>
                      <a:pt x="23" y="245"/>
                    </a:lnTo>
                    <a:lnTo>
                      <a:pt x="44" y="254"/>
                    </a:lnTo>
                    <a:lnTo>
                      <a:pt x="66" y="262"/>
                    </a:lnTo>
                    <a:lnTo>
                      <a:pt x="91" y="269"/>
                    </a:lnTo>
                    <a:lnTo>
                      <a:pt x="106" y="271"/>
                    </a:lnTo>
                    <a:lnTo>
                      <a:pt x="121" y="273"/>
                    </a:lnTo>
                    <a:lnTo>
                      <a:pt x="153" y="277"/>
                    </a:lnTo>
                    <a:lnTo>
                      <a:pt x="184" y="275"/>
                    </a:lnTo>
                    <a:lnTo>
                      <a:pt x="216" y="273"/>
                    </a:lnTo>
                    <a:lnTo>
                      <a:pt x="222" y="271"/>
                    </a:lnTo>
                    <a:lnTo>
                      <a:pt x="224" y="270"/>
                    </a:lnTo>
                    <a:lnTo>
                      <a:pt x="226" y="270"/>
                    </a:lnTo>
                    <a:lnTo>
                      <a:pt x="230" y="270"/>
                    </a:lnTo>
                    <a:lnTo>
                      <a:pt x="246" y="266"/>
                    </a:lnTo>
                    <a:lnTo>
                      <a:pt x="277" y="259"/>
                    </a:lnTo>
                    <a:lnTo>
                      <a:pt x="309" y="246"/>
                    </a:lnTo>
                    <a:lnTo>
                      <a:pt x="340" y="233"/>
                    </a:lnTo>
                    <a:lnTo>
                      <a:pt x="354" y="224"/>
                    </a:lnTo>
                    <a:lnTo>
                      <a:pt x="360" y="219"/>
                    </a:lnTo>
                    <a:lnTo>
                      <a:pt x="364" y="217"/>
                    </a:lnTo>
                    <a:lnTo>
                      <a:pt x="368" y="216"/>
                    </a:lnTo>
                    <a:lnTo>
                      <a:pt x="382" y="206"/>
                    </a:lnTo>
                    <a:lnTo>
                      <a:pt x="396" y="197"/>
                    </a:lnTo>
                    <a:lnTo>
                      <a:pt x="422" y="177"/>
                    </a:lnTo>
                    <a:lnTo>
                      <a:pt x="433" y="165"/>
                    </a:lnTo>
                    <a:lnTo>
                      <a:pt x="436" y="162"/>
                    </a:lnTo>
                    <a:lnTo>
                      <a:pt x="439" y="160"/>
                    </a:lnTo>
                    <a:lnTo>
                      <a:pt x="446" y="155"/>
                    </a:lnTo>
                    <a:lnTo>
                      <a:pt x="455" y="143"/>
                    </a:lnTo>
                    <a:lnTo>
                      <a:pt x="465" y="132"/>
                    </a:lnTo>
                    <a:lnTo>
                      <a:pt x="474" y="118"/>
                    </a:lnTo>
                    <a:lnTo>
                      <a:pt x="478" y="112"/>
                    </a:lnTo>
                    <a:lnTo>
                      <a:pt x="481" y="108"/>
                    </a:lnTo>
                    <a:lnTo>
                      <a:pt x="484" y="106"/>
                    </a:lnTo>
                    <a:lnTo>
                      <a:pt x="501" y="79"/>
                    </a:lnTo>
                    <a:lnTo>
                      <a:pt x="508" y="64"/>
                    </a:lnTo>
                    <a:lnTo>
                      <a:pt x="515" y="51"/>
                    </a:lnTo>
                    <a:lnTo>
                      <a:pt x="522" y="34"/>
                    </a:lnTo>
                    <a:lnTo>
                      <a:pt x="528" y="18"/>
                    </a:lnTo>
                    <a:close/>
                  </a:path>
                </a:pathLst>
              </a:custGeom>
              <a:solidFill>
                <a:srgbClr val="63636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7" name="Freeform 240"/>
              <p:cNvSpPr>
                <a:spLocks/>
              </p:cNvSpPr>
              <p:nvPr/>
            </p:nvSpPr>
            <p:spPr bwMode="auto">
              <a:xfrm>
                <a:off x="2980" y="580"/>
                <a:ext cx="103" cy="55"/>
              </a:xfrm>
              <a:custGeom>
                <a:avLst/>
                <a:gdLst>
                  <a:gd name="T0" fmla="*/ 515 w 515"/>
                  <a:gd name="T1" fmla="*/ 14 h 275"/>
                  <a:gd name="T2" fmla="*/ 502 w 515"/>
                  <a:gd name="T3" fmla="*/ 0 h 275"/>
                  <a:gd name="T4" fmla="*/ 493 w 515"/>
                  <a:gd name="T5" fmla="*/ 29 h 275"/>
                  <a:gd name="T6" fmla="*/ 483 w 515"/>
                  <a:gd name="T7" fmla="*/ 58 h 275"/>
                  <a:gd name="T8" fmla="*/ 469 w 515"/>
                  <a:gd name="T9" fmla="*/ 83 h 275"/>
                  <a:gd name="T10" fmla="*/ 461 w 515"/>
                  <a:gd name="T11" fmla="*/ 94 h 275"/>
                  <a:gd name="T12" fmla="*/ 455 w 515"/>
                  <a:gd name="T13" fmla="*/ 106 h 275"/>
                  <a:gd name="T14" fmla="*/ 438 w 515"/>
                  <a:gd name="T15" fmla="*/ 129 h 275"/>
                  <a:gd name="T16" fmla="*/ 420 w 515"/>
                  <a:gd name="T17" fmla="*/ 150 h 275"/>
                  <a:gd name="T18" fmla="*/ 409 w 515"/>
                  <a:gd name="T19" fmla="*/ 159 h 275"/>
                  <a:gd name="T20" fmla="*/ 403 w 515"/>
                  <a:gd name="T21" fmla="*/ 164 h 275"/>
                  <a:gd name="T22" fmla="*/ 399 w 515"/>
                  <a:gd name="T23" fmla="*/ 169 h 275"/>
                  <a:gd name="T24" fmla="*/ 377 w 515"/>
                  <a:gd name="T25" fmla="*/ 187 h 275"/>
                  <a:gd name="T26" fmla="*/ 353 w 515"/>
                  <a:gd name="T27" fmla="*/ 204 h 275"/>
                  <a:gd name="T28" fmla="*/ 327 w 515"/>
                  <a:gd name="T29" fmla="*/ 220 h 275"/>
                  <a:gd name="T30" fmla="*/ 298 w 515"/>
                  <a:gd name="T31" fmla="*/ 232 h 275"/>
                  <a:gd name="T32" fmla="*/ 271 w 515"/>
                  <a:gd name="T33" fmla="*/ 242 h 275"/>
                  <a:gd name="T34" fmla="*/ 266 w 515"/>
                  <a:gd name="T35" fmla="*/ 242 h 275"/>
                  <a:gd name="T36" fmla="*/ 264 w 515"/>
                  <a:gd name="T37" fmla="*/ 242 h 275"/>
                  <a:gd name="T38" fmla="*/ 263 w 515"/>
                  <a:gd name="T39" fmla="*/ 243 h 275"/>
                  <a:gd name="T40" fmla="*/ 256 w 515"/>
                  <a:gd name="T41" fmla="*/ 246 h 275"/>
                  <a:gd name="T42" fmla="*/ 243 w 515"/>
                  <a:gd name="T43" fmla="*/ 250 h 275"/>
                  <a:gd name="T44" fmla="*/ 216 w 515"/>
                  <a:gd name="T45" fmla="*/ 256 h 275"/>
                  <a:gd name="T46" fmla="*/ 186 w 515"/>
                  <a:gd name="T47" fmla="*/ 258 h 275"/>
                  <a:gd name="T48" fmla="*/ 159 w 515"/>
                  <a:gd name="T49" fmla="*/ 259 h 275"/>
                  <a:gd name="T50" fmla="*/ 133 w 515"/>
                  <a:gd name="T51" fmla="*/ 256 h 275"/>
                  <a:gd name="T52" fmla="*/ 106 w 515"/>
                  <a:gd name="T53" fmla="*/ 252 h 275"/>
                  <a:gd name="T54" fmla="*/ 75 w 515"/>
                  <a:gd name="T55" fmla="*/ 242 h 275"/>
                  <a:gd name="T56" fmla="*/ 47 w 515"/>
                  <a:gd name="T57" fmla="*/ 232 h 275"/>
                  <a:gd name="T58" fmla="*/ 21 w 515"/>
                  <a:gd name="T59" fmla="*/ 218 h 275"/>
                  <a:gd name="T60" fmla="*/ 0 w 515"/>
                  <a:gd name="T61" fmla="*/ 203 h 275"/>
                  <a:gd name="T62" fmla="*/ 1 w 515"/>
                  <a:gd name="T63" fmla="*/ 225 h 275"/>
                  <a:gd name="T64" fmla="*/ 22 w 515"/>
                  <a:gd name="T65" fmla="*/ 238 h 275"/>
                  <a:gd name="T66" fmla="*/ 46 w 515"/>
                  <a:gd name="T67" fmla="*/ 250 h 275"/>
                  <a:gd name="T68" fmla="*/ 72 w 515"/>
                  <a:gd name="T69" fmla="*/ 260 h 275"/>
                  <a:gd name="T70" fmla="*/ 100 w 515"/>
                  <a:gd name="T71" fmla="*/ 268 h 275"/>
                  <a:gd name="T72" fmla="*/ 129 w 515"/>
                  <a:gd name="T73" fmla="*/ 272 h 275"/>
                  <a:gd name="T74" fmla="*/ 158 w 515"/>
                  <a:gd name="T75" fmla="*/ 275 h 275"/>
                  <a:gd name="T76" fmla="*/ 188 w 515"/>
                  <a:gd name="T77" fmla="*/ 274 h 275"/>
                  <a:gd name="T78" fmla="*/ 217 w 515"/>
                  <a:gd name="T79" fmla="*/ 272 h 275"/>
                  <a:gd name="T80" fmla="*/ 246 w 515"/>
                  <a:gd name="T81" fmla="*/ 265 h 275"/>
                  <a:gd name="T82" fmla="*/ 275 w 515"/>
                  <a:gd name="T83" fmla="*/ 257 h 275"/>
                  <a:gd name="T84" fmla="*/ 304 w 515"/>
                  <a:gd name="T85" fmla="*/ 246 h 275"/>
                  <a:gd name="T86" fmla="*/ 335 w 515"/>
                  <a:gd name="T87" fmla="*/ 233 h 275"/>
                  <a:gd name="T88" fmla="*/ 348 w 515"/>
                  <a:gd name="T89" fmla="*/ 224 h 275"/>
                  <a:gd name="T90" fmla="*/ 355 w 515"/>
                  <a:gd name="T91" fmla="*/ 220 h 275"/>
                  <a:gd name="T92" fmla="*/ 358 w 515"/>
                  <a:gd name="T93" fmla="*/ 218 h 275"/>
                  <a:gd name="T94" fmla="*/ 363 w 515"/>
                  <a:gd name="T95" fmla="*/ 217 h 275"/>
                  <a:gd name="T96" fmla="*/ 388 w 515"/>
                  <a:gd name="T97" fmla="*/ 199 h 275"/>
                  <a:gd name="T98" fmla="*/ 400 w 515"/>
                  <a:gd name="T99" fmla="*/ 188 h 275"/>
                  <a:gd name="T100" fmla="*/ 412 w 515"/>
                  <a:gd name="T101" fmla="*/ 179 h 275"/>
                  <a:gd name="T102" fmla="*/ 434 w 515"/>
                  <a:gd name="T103" fmla="*/ 159 h 275"/>
                  <a:gd name="T104" fmla="*/ 454 w 515"/>
                  <a:gd name="T105" fmla="*/ 137 h 275"/>
                  <a:gd name="T106" fmla="*/ 457 w 515"/>
                  <a:gd name="T107" fmla="*/ 130 h 275"/>
                  <a:gd name="T108" fmla="*/ 461 w 515"/>
                  <a:gd name="T109" fmla="*/ 124 h 275"/>
                  <a:gd name="T110" fmla="*/ 470 w 515"/>
                  <a:gd name="T111" fmla="*/ 113 h 275"/>
                  <a:gd name="T112" fmla="*/ 477 w 515"/>
                  <a:gd name="T113" fmla="*/ 100 h 275"/>
                  <a:gd name="T114" fmla="*/ 480 w 515"/>
                  <a:gd name="T115" fmla="*/ 93 h 275"/>
                  <a:gd name="T116" fmla="*/ 485 w 515"/>
                  <a:gd name="T117" fmla="*/ 87 h 275"/>
                  <a:gd name="T118" fmla="*/ 492 w 515"/>
                  <a:gd name="T119" fmla="*/ 74 h 275"/>
                  <a:gd name="T120" fmla="*/ 495 w 515"/>
                  <a:gd name="T121" fmla="*/ 67 h 275"/>
                  <a:gd name="T122" fmla="*/ 500 w 515"/>
                  <a:gd name="T123" fmla="*/ 62 h 275"/>
                  <a:gd name="T124" fmla="*/ 515 w 515"/>
                  <a:gd name="T125" fmla="*/ 14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5"/>
                  <a:gd name="T190" fmla="*/ 0 h 275"/>
                  <a:gd name="T191" fmla="*/ 515 w 515"/>
                  <a:gd name="T192" fmla="*/ 275 h 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5" h="275">
                    <a:moveTo>
                      <a:pt x="515" y="14"/>
                    </a:moveTo>
                    <a:lnTo>
                      <a:pt x="502" y="0"/>
                    </a:lnTo>
                    <a:lnTo>
                      <a:pt x="493" y="29"/>
                    </a:lnTo>
                    <a:lnTo>
                      <a:pt x="483" y="58"/>
                    </a:lnTo>
                    <a:lnTo>
                      <a:pt x="469" y="83"/>
                    </a:lnTo>
                    <a:lnTo>
                      <a:pt x="461" y="94"/>
                    </a:lnTo>
                    <a:lnTo>
                      <a:pt x="455" y="106"/>
                    </a:lnTo>
                    <a:lnTo>
                      <a:pt x="438" y="129"/>
                    </a:lnTo>
                    <a:lnTo>
                      <a:pt x="420" y="150"/>
                    </a:lnTo>
                    <a:lnTo>
                      <a:pt x="409" y="159"/>
                    </a:lnTo>
                    <a:lnTo>
                      <a:pt x="403" y="164"/>
                    </a:lnTo>
                    <a:lnTo>
                      <a:pt x="399" y="169"/>
                    </a:lnTo>
                    <a:lnTo>
                      <a:pt x="377" y="187"/>
                    </a:lnTo>
                    <a:lnTo>
                      <a:pt x="353" y="204"/>
                    </a:lnTo>
                    <a:lnTo>
                      <a:pt x="327" y="220"/>
                    </a:lnTo>
                    <a:lnTo>
                      <a:pt x="298" y="232"/>
                    </a:lnTo>
                    <a:lnTo>
                      <a:pt x="271" y="242"/>
                    </a:lnTo>
                    <a:lnTo>
                      <a:pt x="266" y="242"/>
                    </a:lnTo>
                    <a:lnTo>
                      <a:pt x="264" y="242"/>
                    </a:lnTo>
                    <a:lnTo>
                      <a:pt x="263" y="243"/>
                    </a:lnTo>
                    <a:lnTo>
                      <a:pt x="256" y="246"/>
                    </a:lnTo>
                    <a:lnTo>
                      <a:pt x="243" y="250"/>
                    </a:lnTo>
                    <a:lnTo>
                      <a:pt x="216" y="256"/>
                    </a:lnTo>
                    <a:lnTo>
                      <a:pt x="186" y="258"/>
                    </a:lnTo>
                    <a:lnTo>
                      <a:pt x="159" y="259"/>
                    </a:lnTo>
                    <a:lnTo>
                      <a:pt x="133" y="256"/>
                    </a:lnTo>
                    <a:lnTo>
                      <a:pt x="106" y="252"/>
                    </a:lnTo>
                    <a:lnTo>
                      <a:pt x="75" y="242"/>
                    </a:lnTo>
                    <a:lnTo>
                      <a:pt x="47" y="232"/>
                    </a:lnTo>
                    <a:lnTo>
                      <a:pt x="21" y="218"/>
                    </a:lnTo>
                    <a:lnTo>
                      <a:pt x="0" y="203"/>
                    </a:lnTo>
                    <a:lnTo>
                      <a:pt x="1" y="225"/>
                    </a:lnTo>
                    <a:lnTo>
                      <a:pt x="22" y="238"/>
                    </a:lnTo>
                    <a:lnTo>
                      <a:pt x="46" y="250"/>
                    </a:lnTo>
                    <a:lnTo>
                      <a:pt x="72" y="260"/>
                    </a:lnTo>
                    <a:lnTo>
                      <a:pt x="100" y="268"/>
                    </a:lnTo>
                    <a:lnTo>
                      <a:pt x="129" y="272"/>
                    </a:lnTo>
                    <a:lnTo>
                      <a:pt x="158" y="275"/>
                    </a:lnTo>
                    <a:lnTo>
                      <a:pt x="188" y="274"/>
                    </a:lnTo>
                    <a:lnTo>
                      <a:pt x="217" y="272"/>
                    </a:lnTo>
                    <a:lnTo>
                      <a:pt x="246" y="265"/>
                    </a:lnTo>
                    <a:lnTo>
                      <a:pt x="275" y="257"/>
                    </a:lnTo>
                    <a:lnTo>
                      <a:pt x="304" y="246"/>
                    </a:lnTo>
                    <a:lnTo>
                      <a:pt x="335" y="233"/>
                    </a:lnTo>
                    <a:lnTo>
                      <a:pt x="348" y="224"/>
                    </a:lnTo>
                    <a:lnTo>
                      <a:pt x="355" y="220"/>
                    </a:lnTo>
                    <a:lnTo>
                      <a:pt x="358" y="218"/>
                    </a:lnTo>
                    <a:lnTo>
                      <a:pt x="363" y="217"/>
                    </a:lnTo>
                    <a:lnTo>
                      <a:pt x="388" y="199"/>
                    </a:lnTo>
                    <a:lnTo>
                      <a:pt x="400" y="188"/>
                    </a:lnTo>
                    <a:lnTo>
                      <a:pt x="412" y="179"/>
                    </a:lnTo>
                    <a:lnTo>
                      <a:pt x="434" y="159"/>
                    </a:lnTo>
                    <a:lnTo>
                      <a:pt x="454" y="137"/>
                    </a:lnTo>
                    <a:lnTo>
                      <a:pt x="457" y="130"/>
                    </a:lnTo>
                    <a:lnTo>
                      <a:pt x="461" y="124"/>
                    </a:lnTo>
                    <a:lnTo>
                      <a:pt x="470" y="113"/>
                    </a:lnTo>
                    <a:lnTo>
                      <a:pt x="477" y="100"/>
                    </a:lnTo>
                    <a:lnTo>
                      <a:pt x="480" y="93"/>
                    </a:lnTo>
                    <a:lnTo>
                      <a:pt x="485" y="87"/>
                    </a:lnTo>
                    <a:lnTo>
                      <a:pt x="492" y="74"/>
                    </a:lnTo>
                    <a:lnTo>
                      <a:pt x="495" y="67"/>
                    </a:lnTo>
                    <a:lnTo>
                      <a:pt x="500" y="62"/>
                    </a:lnTo>
                    <a:lnTo>
                      <a:pt x="515" y="14"/>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8" name="Freeform 241"/>
              <p:cNvSpPr>
                <a:spLocks/>
              </p:cNvSpPr>
              <p:nvPr/>
            </p:nvSpPr>
            <p:spPr bwMode="auto">
              <a:xfrm>
                <a:off x="2980" y="577"/>
                <a:ext cx="100" cy="55"/>
              </a:xfrm>
              <a:custGeom>
                <a:avLst/>
                <a:gdLst>
                  <a:gd name="T0" fmla="*/ 500 w 502"/>
                  <a:gd name="T1" fmla="*/ 12 h 275"/>
                  <a:gd name="T2" fmla="*/ 478 w 502"/>
                  <a:gd name="T3" fmla="*/ 35 h 275"/>
                  <a:gd name="T4" fmla="*/ 466 w 502"/>
                  <a:gd name="T5" fmla="*/ 71 h 275"/>
                  <a:gd name="T6" fmla="*/ 456 w 502"/>
                  <a:gd name="T7" fmla="*/ 90 h 275"/>
                  <a:gd name="T8" fmla="*/ 438 w 502"/>
                  <a:gd name="T9" fmla="*/ 117 h 275"/>
                  <a:gd name="T10" fmla="*/ 420 w 502"/>
                  <a:gd name="T11" fmla="*/ 144 h 275"/>
                  <a:gd name="T12" fmla="*/ 388 w 502"/>
                  <a:gd name="T13" fmla="*/ 174 h 275"/>
                  <a:gd name="T14" fmla="*/ 354 w 502"/>
                  <a:gd name="T15" fmla="*/ 202 h 275"/>
                  <a:gd name="T16" fmla="*/ 348 w 502"/>
                  <a:gd name="T17" fmla="*/ 208 h 275"/>
                  <a:gd name="T18" fmla="*/ 331 w 502"/>
                  <a:gd name="T19" fmla="*/ 226 h 275"/>
                  <a:gd name="T20" fmla="*/ 303 w 502"/>
                  <a:gd name="T21" fmla="*/ 245 h 275"/>
                  <a:gd name="T22" fmla="*/ 272 w 502"/>
                  <a:gd name="T23" fmla="*/ 250 h 275"/>
                  <a:gd name="T24" fmla="*/ 243 w 502"/>
                  <a:gd name="T25" fmla="*/ 250 h 275"/>
                  <a:gd name="T26" fmla="*/ 177 w 502"/>
                  <a:gd name="T27" fmla="*/ 257 h 275"/>
                  <a:gd name="T28" fmla="*/ 113 w 502"/>
                  <a:gd name="T29" fmla="*/ 252 h 275"/>
                  <a:gd name="T30" fmla="*/ 80 w 502"/>
                  <a:gd name="T31" fmla="*/ 241 h 275"/>
                  <a:gd name="T32" fmla="*/ 51 w 502"/>
                  <a:gd name="T33" fmla="*/ 229 h 275"/>
                  <a:gd name="T34" fmla="*/ 24 w 502"/>
                  <a:gd name="T35" fmla="*/ 213 h 275"/>
                  <a:gd name="T36" fmla="*/ 1 w 502"/>
                  <a:gd name="T37" fmla="*/ 194 h 275"/>
                  <a:gd name="T38" fmla="*/ 21 w 502"/>
                  <a:gd name="T39" fmla="*/ 234 h 275"/>
                  <a:gd name="T40" fmla="*/ 75 w 502"/>
                  <a:gd name="T41" fmla="*/ 258 h 275"/>
                  <a:gd name="T42" fmla="*/ 133 w 502"/>
                  <a:gd name="T43" fmla="*/ 272 h 275"/>
                  <a:gd name="T44" fmla="*/ 186 w 502"/>
                  <a:gd name="T45" fmla="*/ 274 h 275"/>
                  <a:gd name="T46" fmla="*/ 243 w 502"/>
                  <a:gd name="T47" fmla="*/ 266 h 275"/>
                  <a:gd name="T48" fmla="*/ 263 w 502"/>
                  <a:gd name="T49" fmla="*/ 259 h 275"/>
                  <a:gd name="T50" fmla="*/ 266 w 502"/>
                  <a:gd name="T51" fmla="*/ 258 h 275"/>
                  <a:gd name="T52" fmla="*/ 298 w 502"/>
                  <a:gd name="T53" fmla="*/ 248 h 275"/>
                  <a:gd name="T54" fmla="*/ 353 w 502"/>
                  <a:gd name="T55" fmla="*/ 220 h 275"/>
                  <a:gd name="T56" fmla="*/ 399 w 502"/>
                  <a:gd name="T57" fmla="*/ 185 h 275"/>
                  <a:gd name="T58" fmla="*/ 409 w 502"/>
                  <a:gd name="T59" fmla="*/ 175 h 275"/>
                  <a:gd name="T60" fmla="*/ 438 w 502"/>
                  <a:gd name="T61" fmla="*/ 145 h 275"/>
                  <a:gd name="T62" fmla="*/ 461 w 502"/>
                  <a:gd name="T63" fmla="*/ 110 h 275"/>
                  <a:gd name="T64" fmla="*/ 483 w 502"/>
                  <a:gd name="T65" fmla="*/ 74 h 275"/>
                  <a:gd name="T66" fmla="*/ 502 w 502"/>
                  <a:gd name="T67" fmla="*/ 16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2"/>
                  <a:gd name="T103" fmla="*/ 0 h 275"/>
                  <a:gd name="T104" fmla="*/ 502 w 50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2" h="275">
                    <a:moveTo>
                      <a:pt x="502" y="16"/>
                    </a:moveTo>
                    <a:lnTo>
                      <a:pt x="500" y="12"/>
                    </a:lnTo>
                    <a:lnTo>
                      <a:pt x="485" y="0"/>
                    </a:lnTo>
                    <a:lnTo>
                      <a:pt x="478" y="35"/>
                    </a:lnTo>
                    <a:lnTo>
                      <a:pt x="473" y="53"/>
                    </a:lnTo>
                    <a:lnTo>
                      <a:pt x="466" y="71"/>
                    </a:lnTo>
                    <a:lnTo>
                      <a:pt x="460" y="80"/>
                    </a:lnTo>
                    <a:lnTo>
                      <a:pt x="456" y="90"/>
                    </a:lnTo>
                    <a:lnTo>
                      <a:pt x="445" y="109"/>
                    </a:lnTo>
                    <a:lnTo>
                      <a:pt x="438" y="117"/>
                    </a:lnTo>
                    <a:lnTo>
                      <a:pt x="432" y="126"/>
                    </a:lnTo>
                    <a:lnTo>
                      <a:pt x="420" y="144"/>
                    </a:lnTo>
                    <a:lnTo>
                      <a:pt x="404" y="158"/>
                    </a:lnTo>
                    <a:lnTo>
                      <a:pt x="388" y="174"/>
                    </a:lnTo>
                    <a:lnTo>
                      <a:pt x="372" y="188"/>
                    </a:lnTo>
                    <a:lnTo>
                      <a:pt x="354" y="202"/>
                    </a:lnTo>
                    <a:lnTo>
                      <a:pt x="350" y="204"/>
                    </a:lnTo>
                    <a:lnTo>
                      <a:pt x="348" y="208"/>
                    </a:lnTo>
                    <a:lnTo>
                      <a:pt x="344" y="215"/>
                    </a:lnTo>
                    <a:lnTo>
                      <a:pt x="331" y="226"/>
                    </a:lnTo>
                    <a:lnTo>
                      <a:pt x="318" y="236"/>
                    </a:lnTo>
                    <a:lnTo>
                      <a:pt x="303" y="245"/>
                    </a:lnTo>
                    <a:lnTo>
                      <a:pt x="287" y="248"/>
                    </a:lnTo>
                    <a:lnTo>
                      <a:pt x="272" y="250"/>
                    </a:lnTo>
                    <a:lnTo>
                      <a:pt x="256" y="252"/>
                    </a:lnTo>
                    <a:lnTo>
                      <a:pt x="243" y="250"/>
                    </a:lnTo>
                    <a:lnTo>
                      <a:pt x="209" y="255"/>
                    </a:lnTo>
                    <a:lnTo>
                      <a:pt x="177" y="257"/>
                    </a:lnTo>
                    <a:lnTo>
                      <a:pt x="145" y="256"/>
                    </a:lnTo>
                    <a:lnTo>
                      <a:pt x="113" y="252"/>
                    </a:lnTo>
                    <a:lnTo>
                      <a:pt x="95" y="246"/>
                    </a:lnTo>
                    <a:lnTo>
                      <a:pt x="80" y="241"/>
                    </a:lnTo>
                    <a:lnTo>
                      <a:pt x="64" y="235"/>
                    </a:lnTo>
                    <a:lnTo>
                      <a:pt x="51" y="229"/>
                    </a:lnTo>
                    <a:lnTo>
                      <a:pt x="36" y="221"/>
                    </a:lnTo>
                    <a:lnTo>
                      <a:pt x="24" y="213"/>
                    </a:lnTo>
                    <a:lnTo>
                      <a:pt x="11" y="203"/>
                    </a:lnTo>
                    <a:lnTo>
                      <a:pt x="1" y="194"/>
                    </a:lnTo>
                    <a:lnTo>
                      <a:pt x="0" y="219"/>
                    </a:lnTo>
                    <a:lnTo>
                      <a:pt x="21" y="234"/>
                    </a:lnTo>
                    <a:lnTo>
                      <a:pt x="47" y="248"/>
                    </a:lnTo>
                    <a:lnTo>
                      <a:pt x="75" y="258"/>
                    </a:lnTo>
                    <a:lnTo>
                      <a:pt x="106" y="268"/>
                    </a:lnTo>
                    <a:lnTo>
                      <a:pt x="133" y="272"/>
                    </a:lnTo>
                    <a:lnTo>
                      <a:pt x="159" y="275"/>
                    </a:lnTo>
                    <a:lnTo>
                      <a:pt x="186" y="274"/>
                    </a:lnTo>
                    <a:lnTo>
                      <a:pt x="216" y="272"/>
                    </a:lnTo>
                    <a:lnTo>
                      <a:pt x="243" y="266"/>
                    </a:lnTo>
                    <a:lnTo>
                      <a:pt x="256" y="262"/>
                    </a:lnTo>
                    <a:lnTo>
                      <a:pt x="263" y="259"/>
                    </a:lnTo>
                    <a:lnTo>
                      <a:pt x="264" y="258"/>
                    </a:lnTo>
                    <a:lnTo>
                      <a:pt x="266" y="258"/>
                    </a:lnTo>
                    <a:lnTo>
                      <a:pt x="271" y="258"/>
                    </a:lnTo>
                    <a:lnTo>
                      <a:pt x="298" y="248"/>
                    </a:lnTo>
                    <a:lnTo>
                      <a:pt x="327" y="236"/>
                    </a:lnTo>
                    <a:lnTo>
                      <a:pt x="353" y="220"/>
                    </a:lnTo>
                    <a:lnTo>
                      <a:pt x="377" y="203"/>
                    </a:lnTo>
                    <a:lnTo>
                      <a:pt x="399" y="185"/>
                    </a:lnTo>
                    <a:lnTo>
                      <a:pt x="403" y="180"/>
                    </a:lnTo>
                    <a:lnTo>
                      <a:pt x="409" y="175"/>
                    </a:lnTo>
                    <a:lnTo>
                      <a:pt x="420" y="166"/>
                    </a:lnTo>
                    <a:lnTo>
                      <a:pt x="438" y="145"/>
                    </a:lnTo>
                    <a:lnTo>
                      <a:pt x="455" y="122"/>
                    </a:lnTo>
                    <a:lnTo>
                      <a:pt x="461" y="110"/>
                    </a:lnTo>
                    <a:lnTo>
                      <a:pt x="469" y="99"/>
                    </a:lnTo>
                    <a:lnTo>
                      <a:pt x="483" y="74"/>
                    </a:lnTo>
                    <a:lnTo>
                      <a:pt x="493" y="45"/>
                    </a:lnTo>
                    <a:lnTo>
                      <a:pt x="502" y="16"/>
                    </a:lnTo>
                    <a:close/>
                  </a:path>
                </a:pathLst>
              </a:custGeom>
              <a:solidFill>
                <a:srgbClr val="3C3C3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79" name="Freeform 242"/>
              <p:cNvSpPr>
                <a:spLocks/>
              </p:cNvSpPr>
              <p:nvPr/>
            </p:nvSpPr>
            <p:spPr bwMode="auto">
              <a:xfrm>
                <a:off x="3050" y="575"/>
                <a:ext cx="27" cy="43"/>
              </a:xfrm>
              <a:custGeom>
                <a:avLst/>
                <a:gdLst>
                  <a:gd name="T0" fmla="*/ 131 w 131"/>
                  <a:gd name="T1" fmla="*/ 13 h 215"/>
                  <a:gd name="T2" fmla="*/ 115 w 131"/>
                  <a:gd name="T3" fmla="*/ 0 h 215"/>
                  <a:gd name="T4" fmla="*/ 112 w 131"/>
                  <a:gd name="T5" fmla="*/ 19 h 215"/>
                  <a:gd name="T6" fmla="*/ 109 w 131"/>
                  <a:gd name="T7" fmla="*/ 39 h 215"/>
                  <a:gd name="T8" fmla="*/ 103 w 131"/>
                  <a:gd name="T9" fmla="*/ 59 h 215"/>
                  <a:gd name="T10" fmla="*/ 95 w 131"/>
                  <a:gd name="T11" fmla="*/ 79 h 215"/>
                  <a:gd name="T12" fmla="*/ 91 w 131"/>
                  <a:gd name="T13" fmla="*/ 86 h 215"/>
                  <a:gd name="T14" fmla="*/ 88 w 131"/>
                  <a:gd name="T15" fmla="*/ 89 h 215"/>
                  <a:gd name="T16" fmla="*/ 87 w 131"/>
                  <a:gd name="T17" fmla="*/ 94 h 215"/>
                  <a:gd name="T18" fmla="*/ 79 w 131"/>
                  <a:gd name="T19" fmla="*/ 110 h 215"/>
                  <a:gd name="T20" fmla="*/ 69 w 131"/>
                  <a:gd name="T21" fmla="*/ 123 h 215"/>
                  <a:gd name="T22" fmla="*/ 60 w 131"/>
                  <a:gd name="T23" fmla="*/ 138 h 215"/>
                  <a:gd name="T24" fmla="*/ 49 w 131"/>
                  <a:gd name="T25" fmla="*/ 150 h 215"/>
                  <a:gd name="T26" fmla="*/ 38 w 131"/>
                  <a:gd name="T27" fmla="*/ 164 h 215"/>
                  <a:gd name="T28" fmla="*/ 24 w 131"/>
                  <a:gd name="T29" fmla="*/ 175 h 215"/>
                  <a:gd name="T30" fmla="*/ 18 w 131"/>
                  <a:gd name="T31" fmla="*/ 180 h 215"/>
                  <a:gd name="T32" fmla="*/ 12 w 131"/>
                  <a:gd name="T33" fmla="*/ 187 h 215"/>
                  <a:gd name="T34" fmla="*/ 6 w 131"/>
                  <a:gd name="T35" fmla="*/ 201 h 215"/>
                  <a:gd name="T36" fmla="*/ 0 w 131"/>
                  <a:gd name="T37" fmla="*/ 215 h 215"/>
                  <a:gd name="T38" fmla="*/ 18 w 131"/>
                  <a:gd name="T39" fmla="*/ 201 h 215"/>
                  <a:gd name="T40" fmla="*/ 34 w 131"/>
                  <a:gd name="T41" fmla="*/ 187 h 215"/>
                  <a:gd name="T42" fmla="*/ 50 w 131"/>
                  <a:gd name="T43" fmla="*/ 171 h 215"/>
                  <a:gd name="T44" fmla="*/ 66 w 131"/>
                  <a:gd name="T45" fmla="*/ 157 h 215"/>
                  <a:gd name="T46" fmla="*/ 78 w 131"/>
                  <a:gd name="T47" fmla="*/ 139 h 215"/>
                  <a:gd name="T48" fmla="*/ 84 w 131"/>
                  <a:gd name="T49" fmla="*/ 130 h 215"/>
                  <a:gd name="T50" fmla="*/ 91 w 131"/>
                  <a:gd name="T51" fmla="*/ 122 h 215"/>
                  <a:gd name="T52" fmla="*/ 102 w 131"/>
                  <a:gd name="T53" fmla="*/ 103 h 215"/>
                  <a:gd name="T54" fmla="*/ 106 w 131"/>
                  <a:gd name="T55" fmla="*/ 93 h 215"/>
                  <a:gd name="T56" fmla="*/ 112 w 131"/>
                  <a:gd name="T57" fmla="*/ 84 h 215"/>
                  <a:gd name="T58" fmla="*/ 119 w 131"/>
                  <a:gd name="T59" fmla="*/ 66 h 215"/>
                  <a:gd name="T60" fmla="*/ 124 w 131"/>
                  <a:gd name="T61" fmla="*/ 48 h 215"/>
                  <a:gd name="T62" fmla="*/ 131 w 131"/>
                  <a:gd name="T63" fmla="*/ 13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215"/>
                  <a:gd name="T98" fmla="*/ 131 w 131"/>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215">
                    <a:moveTo>
                      <a:pt x="131" y="13"/>
                    </a:moveTo>
                    <a:lnTo>
                      <a:pt x="115" y="0"/>
                    </a:lnTo>
                    <a:lnTo>
                      <a:pt x="112" y="19"/>
                    </a:lnTo>
                    <a:lnTo>
                      <a:pt x="109" y="39"/>
                    </a:lnTo>
                    <a:lnTo>
                      <a:pt x="103" y="59"/>
                    </a:lnTo>
                    <a:lnTo>
                      <a:pt x="95" y="79"/>
                    </a:lnTo>
                    <a:lnTo>
                      <a:pt x="91" y="86"/>
                    </a:lnTo>
                    <a:lnTo>
                      <a:pt x="88" y="89"/>
                    </a:lnTo>
                    <a:lnTo>
                      <a:pt x="87" y="94"/>
                    </a:lnTo>
                    <a:lnTo>
                      <a:pt x="79" y="110"/>
                    </a:lnTo>
                    <a:lnTo>
                      <a:pt x="69" y="123"/>
                    </a:lnTo>
                    <a:lnTo>
                      <a:pt x="60" y="138"/>
                    </a:lnTo>
                    <a:lnTo>
                      <a:pt x="49" y="150"/>
                    </a:lnTo>
                    <a:lnTo>
                      <a:pt x="38" y="164"/>
                    </a:lnTo>
                    <a:lnTo>
                      <a:pt x="24" y="175"/>
                    </a:lnTo>
                    <a:lnTo>
                      <a:pt x="18" y="180"/>
                    </a:lnTo>
                    <a:lnTo>
                      <a:pt x="12" y="187"/>
                    </a:lnTo>
                    <a:lnTo>
                      <a:pt x="6" y="201"/>
                    </a:lnTo>
                    <a:lnTo>
                      <a:pt x="0" y="215"/>
                    </a:lnTo>
                    <a:lnTo>
                      <a:pt x="18" y="201"/>
                    </a:lnTo>
                    <a:lnTo>
                      <a:pt x="34" y="187"/>
                    </a:lnTo>
                    <a:lnTo>
                      <a:pt x="50" y="171"/>
                    </a:lnTo>
                    <a:lnTo>
                      <a:pt x="66" y="157"/>
                    </a:lnTo>
                    <a:lnTo>
                      <a:pt x="78" y="139"/>
                    </a:lnTo>
                    <a:lnTo>
                      <a:pt x="84" y="130"/>
                    </a:lnTo>
                    <a:lnTo>
                      <a:pt x="91" y="122"/>
                    </a:lnTo>
                    <a:lnTo>
                      <a:pt x="102" y="103"/>
                    </a:lnTo>
                    <a:lnTo>
                      <a:pt x="106" y="93"/>
                    </a:lnTo>
                    <a:lnTo>
                      <a:pt x="112" y="84"/>
                    </a:lnTo>
                    <a:lnTo>
                      <a:pt x="119" y="66"/>
                    </a:lnTo>
                    <a:lnTo>
                      <a:pt x="124" y="48"/>
                    </a:lnTo>
                    <a:lnTo>
                      <a:pt x="131" y="13"/>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0" name="Freeform 243"/>
              <p:cNvSpPr>
                <a:spLocks/>
              </p:cNvSpPr>
              <p:nvPr/>
            </p:nvSpPr>
            <p:spPr bwMode="auto">
              <a:xfrm>
                <a:off x="3053" y="572"/>
                <a:ext cx="20" cy="40"/>
              </a:xfrm>
              <a:custGeom>
                <a:avLst/>
                <a:gdLst>
                  <a:gd name="T0" fmla="*/ 103 w 103"/>
                  <a:gd name="T1" fmla="*/ 13 h 200"/>
                  <a:gd name="T2" fmla="*/ 93 w 103"/>
                  <a:gd name="T3" fmla="*/ 5 h 200"/>
                  <a:gd name="T4" fmla="*/ 85 w 103"/>
                  <a:gd name="T5" fmla="*/ 0 h 200"/>
                  <a:gd name="T6" fmla="*/ 84 w 103"/>
                  <a:gd name="T7" fmla="*/ 21 h 200"/>
                  <a:gd name="T8" fmla="*/ 81 w 103"/>
                  <a:gd name="T9" fmla="*/ 43 h 200"/>
                  <a:gd name="T10" fmla="*/ 74 w 103"/>
                  <a:gd name="T11" fmla="*/ 65 h 200"/>
                  <a:gd name="T12" fmla="*/ 66 w 103"/>
                  <a:gd name="T13" fmla="*/ 89 h 200"/>
                  <a:gd name="T14" fmla="*/ 54 w 103"/>
                  <a:gd name="T15" fmla="*/ 111 h 200"/>
                  <a:gd name="T16" fmla="*/ 40 w 103"/>
                  <a:gd name="T17" fmla="*/ 134 h 200"/>
                  <a:gd name="T18" fmla="*/ 24 w 103"/>
                  <a:gd name="T19" fmla="*/ 154 h 200"/>
                  <a:gd name="T20" fmla="*/ 15 w 103"/>
                  <a:gd name="T21" fmla="*/ 163 h 200"/>
                  <a:gd name="T22" fmla="*/ 10 w 103"/>
                  <a:gd name="T23" fmla="*/ 168 h 200"/>
                  <a:gd name="T24" fmla="*/ 8 w 103"/>
                  <a:gd name="T25" fmla="*/ 170 h 200"/>
                  <a:gd name="T26" fmla="*/ 7 w 103"/>
                  <a:gd name="T27" fmla="*/ 170 h 200"/>
                  <a:gd name="T28" fmla="*/ 7 w 103"/>
                  <a:gd name="T29" fmla="*/ 171 h 200"/>
                  <a:gd name="T30" fmla="*/ 7 w 103"/>
                  <a:gd name="T31" fmla="*/ 173 h 200"/>
                  <a:gd name="T32" fmla="*/ 6 w 103"/>
                  <a:gd name="T33" fmla="*/ 183 h 200"/>
                  <a:gd name="T34" fmla="*/ 3 w 103"/>
                  <a:gd name="T35" fmla="*/ 187 h 200"/>
                  <a:gd name="T36" fmla="*/ 2 w 103"/>
                  <a:gd name="T37" fmla="*/ 191 h 200"/>
                  <a:gd name="T38" fmla="*/ 0 w 103"/>
                  <a:gd name="T39" fmla="*/ 200 h 200"/>
                  <a:gd name="T40" fmla="*/ 6 w 103"/>
                  <a:gd name="T41" fmla="*/ 193 h 200"/>
                  <a:gd name="T42" fmla="*/ 12 w 103"/>
                  <a:gd name="T43" fmla="*/ 188 h 200"/>
                  <a:gd name="T44" fmla="*/ 26 w 103"/>
                  <a:gd name="T45" fmla="*/ 177 h 200"/>
                  <a:gd name="T46" fmla="*/ 37 w 103"/>
                  <a:gd name="T47" fmla="*/ 163 h 200"/>
                  <a:gd name="T48" fmla="*/ 48 w 103"/>
                  <a:gd name="T49" fmla="*/ 151 h 200"/>
                  <a:gd name="T50" fmla="*/ 57 w 103"/>
                  <a:gd name="T51" fmla="*/ 136 h 200"/>
                  <a:gd name="T52" fmla="*/ 67 w 103"/>
                  <a:gd name="T53" fmla="*/ 123 h 200"/>
                  <a:gd name="T54" fmla="*/ 75 w 103"/>
                  <a:gd name="T55" fmla="*/ 107 h 200"/>
                  <a:gd name="T56" fmla="*/ 76 w 103"/>
                  <a:gd name="T57" fmla="*/ 102 h 200"/>
                  <a:gd name="T58" fmla="*/ 79 w 103"/>
                  <a:gd name="T59" fmla="*/ 99 h 200"/>
                  <a:gd name="T60" fmla="*/ 83 w 103"/>
                  <a:gd name="T61" fmla="*/ 92 h 200"/>
                  <a:gd name="T62" fmla="*/ 91 w 103"/>
                  <a:gd name="T63" fmla="*/ 72 h 200"/>
                  <a:gd name="T64" fmla="*/ 97 w 103"/>
                  <a:gd name="T65" fmla="*/ 52 h 200"/>
                  <a:gd name="T66" fmla="*/ 100 w 103"/>
                  <a:gd name="T67" fmla="*/ 32 h 200"/>
                  <a:gd name="T68" fmla="*/ 103 w 103"/>
                  <a:gd name="T69" fmla="*/ 13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200"/>
                  <a:gd name="T107" fmla="*/ 103 w 103"/>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200">
                    <a:moveTo>
                      <a:pt x="103" y="13"/>
                    </a:moveTo>
                    <a:lnTo>
                      <a:pt x="93" y="5"/>
                    </a:lnTo>
                    <a:lnTo>
                      <a:pt x="85" y="0"/>
                    </a:lnTo>
                    <a:lnTo>
                      <a:pt x="84" y="21"/>
                    </a:lnTo>
                    <a:lnTo>
                      <a:pt x="81" y="43"/>
                    </a:lnTo>
                    <a:lnTo>
                      <a:pt x="74" y="65"/>
                    </a:lnTo>
                    <a:lnTo>
                      <a:pt x="66" y="89"/>
                    </a:lnTo>
                    <a:lnTo>
                      <a:pt x="54" y="111"/>
                    </a:lnTo>
                    <a:lnTo>
                      <a:pt x="40" y="134"/>
                    </a:lnTo>
                    <a:lnTo>
                      <a:pt x="24" y="154"/>
                    </a:lnTo>
                    <a:lnTo>
                      <a:pt x="15" y="163"/>
                    </a:lnTo>
                    <a:lnTo>
                      <a:pt x="10" y="168"/>
                    </a:lnTo>
                    <a:lnTo>
                      <a:pt x="8" y="170"/>
                    </a:lnTo>
                    <a:lnTo>
                      <a:pt x="7" y="170"/>
                    </a:lnTo>
                    <a:lnTo>
                      <a:pt x="7" y="171"/>
                    </a:lnTo>
                    <a:lnTo>
                      <a:pt x="7" y="173"/>
                    </a:lnTo>
                    <a:lnTo>
                      <a:pt x="6" y="183"/>
                    </a:lnTo>
                    <a:lnTo>
                      <a:pt x="3" y="187"/>
                    </a:lnTo>
                    <a:lnTo>
                      <a:pt x="2" y="191"/>
                    </a:lnTo>
                    <a:lnTo>
                      <a:pt x="0" y="200"/>
                    </a:lnTo>
                    <a:lnTo>
                      <a:pt x="6" y="193"/>
                    </a:lnTo>
                    <a:lnTo>
                      <a:pt x="12" y="188"/>
                    </a:lnTo>
                    <a:lnTo>
                      <a:pt x="26" y="177"/>
                    </a:lnTo>
                    <a:lnTo>
                      <a:pt x="37" y="163"/>
                    </a:lnTo>
                    <a:lnTo>
                      <a:pt x="48" y="151"/>
                    </a:lnTo>
                    <a:lnTo>
                      <a:pt x="57" y="136"/>
                    </a:lnTo>
                    <a:lnTo>
                      <a:pt x="67" y="123"/>
                    </a:lnTo>
                    <a:lnTo>
                      <a:pt x="75" y="107"/>
                    </a:lnTo>
                    <a:lnTo>
                      <a:pt x="76" y="102"/>
                    </a:lnTo>
                    <a:lnTo>
                      <a:pt x="79" y="99"/>
                    </a:lnTo>
                    <a:lnTo>
                      <a:pt x="83" y="92"/>
                    </a:lnTo>
                    <a:lnTo>
                      <a:pt x="91" y="72"/>
                    </a:lnTo>
                    <a:lnTo>
                      <a:pt x="97" y="52"/>
                    </a:lnTo>
                    <a:lnTo>
                      <a:pt x="100" y="32"/>
                    </a:lnTo>
                    <a:lnTo>
                      <a:pt x="103" y="13"/>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1" name="Freeform 244"/>
              <p:cNvSpPr>
                <a:spLocks/>
              </p:cNvSpPr>
              <p:nvPr/>
            </p:nvSpPr>
            <p:spPr bwMode="auto">
              <a:xfrm>
                <a:off x="3040" y="563"/>
                <a:ext cx="30" cy="44"/>
              </a:xfrm>
              <a:custGeom>
                <a:avLst/>
                <a:gdLst>
                  <a:gd name="T0" fmla="*/ 0 w 150"/>
                  <a:gd name="T1" fmla="*/ 0 h 219"/>
                  <a:gd name="T2" fmla="*/ 11 w 150"/>
                  <a:gd name="T3" fmla="*/ 17 h 219"/>
                  <a:gd name="T4" fmla="*/ 25 w 150"/>
                  <a:gd name="T5" fmla="*/ 38 h 219"/>
                  <a:gd name="T6" fmla="*/ 38 w 150"/>
                  <a:gd name="T7" fmla="*/ 62 h 219"/>
                  <a:gd name="T8" fmla="*/ 52 w 150"/>
                  <a:gd name="T9" fmla="*/ 91 h 219"/>
                  <a:gd name="T10" fmla="*/ 63 w 150"/>
                  <a:gd name="T11" fmla="*/ 123 h 219"/>
                  <a:gd name="T12" fmla="*/ 67 w 150"/>
                  <a:gd name="T13" fmla="*/ 138 h 219"/>
                  <a:gd name="T14" fmla="*/ 67 w 150"/>
                  <a:gd name="T15" fmla="*/ 142 h 219"/>
                  <a:gd name="T16" fmla="*/ 68 w 150"/>
                  <a:gd name="T17" fmla="*/ 146 h 219"/>
                  <a:gd name="T18" fmla="*/ 71 w 150"/>
                  <a:gd name="T19" fmla="*/ 155 h 219"/>
                  <a:gd name="T20" fmla="*/ 73 w 150"/>
                  <a:gd name="T21" fmla="*/ 187 h 219"/>
                  <a:gd name="T22" fmla="*/ 73 w 150"/>
                  <a:gd name="T23" fmla="*/ 202 h 219"/>
                  <a:gd name="T24" fmla="*/ 72 w 150"/>
                  <a:gd name="T25" fmla="*/ 202 h 219"/>
                  <a:gd name="T26" fmla="*/ 72 w 150"/>
                  <a:gd name="T27" fmla="*/ 203 h 219"/>
                  <a:gd name="T28" fmla="*/ 72 w 150"/>
                  <a:gd name="T29" fmla="*/ 206 h 219"/>
                  <a:gd name="T30" fmla="*/ 72 w 150"/>
                  <a:gd name="T31" fmla="*/ 210 h 219"/>
                  <a:gd name="T32" fmla="*/ 72 w 150"/>
                  <a:gd name="T33" fmla="*/ 219 h 219"/>
                  <a:gd name="T34" fmla="*/ 72 w 150"/>
                  <a:gd name="T35" fmla="*/ 217 h 219"/>
                  <a:gd name="T36" fmla="*/ 72 w 150"/>
                  <a:gd name="T37" fmla="*/ 216 h 219"/>
                  <a:gd name="T38" fmla="*/ 73 w 150"/>
                  <a:gd name="T39" fmla="*/ 216 h 219"/>
                  <a:gd name="T40" fmla="*/ 75 w 150"/>
                  <a:gd name="T41" fmla="*/ 214 h 219"/>
                  <a:gd name="T42" fmla="*/ 80 w 150"/>
                  <a:gd name="T43" fmla="*/ 209 h 219"/>
                  <a:gd name="T44" fmla="*/ 89 w 150"/>
                  <a:gd name="T45" fmla="*/ 200 h 219"/>
                  <a:gd name="T46" fmla="*/ 105 w 150"/>
                  <a:gd name="T47" fmla="*/ 180 h 219"/>
                  <a:gd name="T48" fmla="*/ 119 w 150"/>
                  <a:gd name="T49" fmla="*/ 157 h 219"/>
                  <a:gd name="T50" fmla="*/ 131 w 150"/>
                  <a:gd name="T51" fmla="*/ 135 h 219"/>
                  <a:gd name="T52" fmla="*/ 139 w 150"/>
                  <a:gd name="T53" fmla="*/ 111 h 219"/>
                  <a:gd name="T54" fmla="*/ 146 w 150"/>
                  <a:gd name="T55" fmla="*/ 89 h 219"/>
                  <a:gd name="T56" fmla="*/ 149 w 150"/>
                  <a:gd name="T57" fmla="*/ 67 h 219"/>
                  <a:gd name="T58" fmla="*/ 150 w 150"/>
                  <a:gd name="T59" fmla="*/ 46 h 219"/>
                  <a:gd name="T60" fmla="*/ 132 w 150"/>
                  <a:gd name="T61" fmla="*/ 35 h 219"/>
                  <a:gd name="T62" fmla="*/ 115 w 150"/>
                  <a:gd name="T63" fmla="*/ 26 h 219"/>
                  <a:gd name="T64" fmla="*/ 96 w 150"/>
                  <a:gd name="T65" fmla="*/ 17 h 219"/>
                  <a:gd name="T66" fmla="*/ 78 w 150"/>
                  <a:gd name="T67" fmla="*/ 12 h 219"/>
                  <a:gd name="T68" fmla="*/ 58 w 150"/>
                  <a:gd name="T69" fmla="*/ 6 h 219"/>
                  <a:gd name="T70" fmla="*/ 39 w 150"/>
                  <a:gd name="T71" fmla="*/ 3 h 219"/>
                  <a:gd name="T72" fmla="*/ 19 w 150"/>
                  <a:gd name="T73" fmla="*/ 0 h 219"/>
                  <a:gd name="T74" fmla="*/ 0 w 150"/>
                  <a:gd name="T75" fmla="*/ 0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0"/>
                  <a:gd name="T115" fmla="*/ 0 h 219"/>
                  <a:gd name="T116" fmla="*/ 150 w 150"/>
                  <a:gd name="T117" fmla="*/ 219 h 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0" h="219">
                    <a:moveTo>
                      <a:pt x="0" y="0"/>
                    </a:moveTo>
                    <a:lnTo>
                      <a:pt x="11" y="17"/>
                    </a:lnTo>
                    <a:lnTo>
                      <a:pt x="25" y="38"/>
                    </a:lnTo>
                    <a:lnTo>
                      <a:pt x="38" y="62"/>
                    </a:lnTo>
                    <a:lnTo>
                      <a:pt x="52" y="91"/>
                    </a:lnTo>
                    <a:lnTo>
                      <a:pt x="63" y="123"/>
                    </a:lnTo>
                    <a:lnTo>
                      <a:pt x="67" y="138"/>
                    </a:lnTo>
                    <a:lnTo>
                      <a:pt x="67" y="142"/>
                    </a:lnTo>
                    <a:lnTo>
                      <a:pt x="68" y="146"/>
                    </a:lnTo>
                    <a:lnTo>
                      <a:pt x="71" y="155"/>
                    </a:lnTo>
                    <a:lnTo>
                      <a:pt x="73" y="187"/>
                    </a:lnTo>
                    <a:lnTo>
                      <a:pt x="73" y="202"/>
                    </a:lnTo>
                    <a:lnTo>
                      <a:pt x="72" y="202"/>
                    </a:lnTo>
                    <a:lnTo>
                      <a:pt x="72" y="203"/>
                    </a:lnTo>
                    <a:lnTo>
                      <a:pt x="72" y="206"/>
                    </a:lnTo>
                    <a:lnTo>
                      <a:pt x="72" y="210"/>
                    </a:lnTo>
                    <a:lnTo>
                      <a:pt x="72" y="219"/>
                    </a:lnTo>
                    <a:lnTo>
                      <a:pt x="72" y="217"/>
                    </a:lnTo>
                    <a:lnTo>
                      <a:pt x="72" y="216"/>
                    </a:lnTo>
                    <a:lnTo>
                      <a:pt x="73" y="216"/>
                    </a:lnTo>
                    <a:lnTo>
                      <a:pt x="75" y="214"/>
                    </a:lnTo>
                    <a:lnTo>
                      <a:pt x="80" y="209"/>
                    </a:lnTo>
                    <a:lnTo>
                      <a:pt x="89" y="200"/>
                    </a:lnTo>
                    <a:lnTo>
                      <a:pt x="105" y="180"/>
                    </a:lnTo>
                    <a:lnTo>
                      <a:pt x="119" y="157"/>
                    </a:lnTo>
                    <a:lnTo>
                      <a:pt x="131" y="135"/>
                    </a:lnTo>
                    <a:lnTo>
                      <a:pt x="139" y="111"/>
                    </a:lnTo>
                    <a:lnTo>
                      <a:pt x="146" y="89"/>
                    </a:lnTo>
                    <a:lnTo>
                      <a:pt x="149" y="67"/>
                    </a:lnTo>
                    <a:lnTo>
                      <a:pt x="150" y="46"/>
                    </a:lnTo>
                    <a:lnTo>
                      <a:pt x="132" y="35"/>
                    </a:lnTo>
                    <a:lnTo>
                      <a:pt x="115" y="26"/>
                    </a:lnTo>
                    <a:lnTo>
                      <a:pt x="96" y="17"/>
                    </a:lnTo>
                    <a:lnTo>
                      <a:pt x="78" y="12"/>
                    </a:lnTo>
                    <a:lnTo>
                      <a:pt x="58" y="6"/>
                    </a:lnTo>
                    <a:lnTo>
                      <a:pt x="39" y="3"/>
                    </a:lnTo>
                    <a:lnTo>
                      <a:pt x="19" y="0"/>
                    </a:lnTo>
                    <a:lnTo>
                      <a:pt x="0" y="0"/>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2" name="Freeform 245"/>
              <p:cNvSpPr>
                <a:spLocks/>
              </p:cNvSpPr>
              <p:nvPr/>
            </p:nvSpPr>
            <p:spPr bwMode="auto">
              <a:xfrm>
                <a:off x="2981" y="590"/>
                <a:ext cx="109" cy="55"/>
              </a:xfrm>
              <a:custGeom>
                <a:avLst/>
                <a:gdLst>
                  <a:gd name="T0" fmla="*/ 524 w 544"/>
                  <a:gd name="T1" fmla="*/ 20 h 274"/>
                  <a:gd name="T2" fmla="*/ 517 w 544"/>
                  <a:gd name="T3" fmla="*/ 30 h 274"/>
                  <a:gd name="T4" fmla="*/ 508 w 544"/>
                  <a:gd name="T5" fmla="*/ 51 h 274"/>
                  <a:gd name="T6" fmla="*/ 495 w 544"/>
                  <a:gd name="T7" fmla="*/ 71 h 274"/>
                  <a:gd name="T8" fmla="*/ 492 w 544"/>
                  <a:gd name="T9" fmla="*/ 79 h 274"/>
                  <a:gd name="T10" fmla="*/ 486 w 544"/>
                  <a:gd name="T11" fmla="*/ 84 h 274"/>
                  <a:gd name="T12" fmla="*/ 472 w 544"/>
                  <a:gd name="T13" fmla="*/ 105 h 274"/>
                  <a:gd name="T14" fmla="*/ 451 w 544"/>
                  <a:gd name="T15" fmla="*/ 130 h 274"/>
                  <a:gd name="T16" fmla="*/ 412 w 544"/>
                  <a:gd name="T17" fmla="*/ 163 h 274"/>
                  <a:gd name="T18" fmla="*/ 385 w 544"/>
                  <a:gd name="T19" fmla="*/ 183 h 274"/>
                  <a:gd name="T20" fmla="*/ 370 w 544"/>
                  <a:gd name="T21" fmla="*/ 193 h 274"/>
                  <a:gd name="T22" fmla="*/ 347 w 544"/>
                  <a:gd name="T23" fmla="*/ 207 h 274"/>
                  <a:gd name="T24" fmla="*/ 306 w 544"/>
                  <a:gd name="T25" fmla="*/ 227 h 274"/>
                  <a:gd name="T26" fmla="*/ 239 w 544"/>
                  <a:gd name="T27" fmla="*/ 248 h 274"/>
                  <a:gd name="T28" fmla="*/ 174 w 544"/>
                  <a:gd name="T29" fmla="*/ 257 h 274"/>
                  <a:gd name="T30" fmla="*/ 109 w 544"/>
                  <a:gd name="T31" fmla="*/ 256 h 274"/>
                  <a:gd name="T32" fmla="*/ 36 w 544"/>
                  <a:gd name="T33" fmla="*/ 240 h 274"/>
                  <a:gd name="T34" fmla="*/ 0 w 544"/>
                  <a:gd name="T35" fmla="*/ 225 h 274"/>
                  <a:gd name="T36" fmla="*/ 36 w 544"/>
                  <a:gd name="T37" fmla="*/ 256 h 274"/>
                  <a:gd name="T38" fmla="*/ 104 w 544"/>
                  <a:gd name="T39" fmla="*/ 271 h 274"/>
                  <a:gd name="T40" fmla="*/ 121 w 544"/>
                  <a:gd name="T41" fmla="*/ 272 h 274"/>
                  <a:gd name="T42" fmla="*/ 173 w 544"/>
                  <a:gd name="T43" fmla="*/ 273 h 274"/>
                  <a:gd name="T44" fmla="*/ 242 w 544"/>
                  <a:gd name="T45" fmla="*/ 263 h 274"/>
                  <a:gd name="T46" fmla="*/ 277 w 544"/>
                  <a:gd name="T47" fmla="*/ 254 h 274"/>
                  <a:gd name="T48" fmla="*/ 347 w 544"/>
                  <a:gd name="T49" fmla="*/ 226 h 274"/>
                  <a:gd name="T50" fmla="*/ 379 w 544"/>
                  <a:gd name="T51" fmla="*/ 207 h 274"/>
                  <a:gd name="T52" fmla="*/ 410 w 544"/>
                  <a:gd name="T53" fmla="*/ 185 h 274"/>
                  <a:gd name="T54" fmla="*/ 443 w 544"/>
                  <a:gd name="T55" fmla="*/ 156 h 274"/>
                  <a:gd name="T56" fmla="*/ 464 w 544"/>
                  <a:gd name="T57" fmla="*/ 139 h 274"/>
                  <a:gd name="T58" fmla="*/ 486 w 544"/>
                  <a:gd name="T59" fmla="*/ 114 h 274"/>
                  <a:gd name="T60" fmla="*/ 496 w 544"/>
                  <a:gd name="T61" fmla="*/ 99 h 274"/>
                  <a:gd name="T62" fmla="*/ 516 w 544"/>
                  <a:gd name="T63" fmla="*/ 70 h 274"/>
                  <a:gd name="T64" fmla="*/ 533 w 544"/>
                  <a:gd name="T65" fmla="*/ 39 h 274"/>
                  <a:gd name="T66" fmla="*/ 544 w 544"/>
                  <a:gd name="T67" fmla="*/ 20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4"/>
                  <a:gd name="T103" fmla="*/ 0 h 274"/>
                  <a:gd name="T104" fmla="*/ 544 w 544"/>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4" h="274">
                    <a:moveTo>
                      <a:pt x="533" y="0"/>
                    </a:moveTo>
                    <a:lnTo>
                      <a:pt x="524" y="20"/>
                    </a:lnTo>
                    <a:lnTo>
                      <a:pt x="520" y="27"/>
                    </a:lnTo>
                    <a:lnTo>
                      <a:pt x="517" y="30"/>
                    </a:lnTo>
                    <a:lnTo>
                      <a:pt x="516" y="35"/>
                    </a:lnTo>
                    <a:lnTo>
                      <a:pt x="508" y="51"/>
                    </a:lnTo>
                    <a:lnTo>
                      <a:pt x="499" y="64"/>
                    </a:lnTo>
                    <a:lnTo>
                      <a:pt x="495" y="71"/>
                    </a:lnTo>
                    <a:lnTo>
                      <a:pt x="493" y="74"/>
                    </a:lnTo>
                    <a:lnTo>
                      <a:pt x="492" y="79"/>
                    </a:lnTo>
                    <a:lnTo>
                      <a:pt x="488" y="81"/>
                    </a:lnTo>
                    <a:lnTo>
                      <a:pt x="486" y="84"/>
                    </a:lnTo>
                    <a:lnTo>
                      <a:pt x="481" y="91"/>
                    </a:lnTo>
                    <a:lnTo>
                      <a:pt x="472" y="105"/>
                    </a:lnTo>
                    <a:lnTo>
                      <a:pt x="461" y="117"/>
                    </a:lnTo>
                    <a:lnTo>
                      <a:pt x="451" y="130"/>
                    </a:lnTo>
                    <a:lnTo>
                      <a:pt x="425" y="153"/>
                    </a:lnTo>
                    <a:lnTo>
                      <a:pt x="412" y="163"/>
                    </a:lnTo>
                    <a:lnTo>
                      <a:pt x="400" y="174"/>
                    </a:lnTo>
                    <a:lnTo>
                      <a:pt x="385" y="183"/>
                    </a:lnTo>
                    <a:lnTo>
                      <a:pt x="377" y="188"/>
                    </a:lnTo>
                    <a:lnTo>
                      <a:pt x="370" y="193"/>
                    </a:lnTo>
                    <a:lnTo>
                      <a:pt x="355" y="202"/>
                    </a:lnTo>
                    <a:lnTo>
                      <a:pt x="347" y="207"/>
                    </a:lnTo>
                    <a:lnTo>
                      <a:pt x="340" y="212"/>
                    </a:lnTo>
                    <a:lnTo>
                      <a:pt x="306" y="227"/>
                    </a:lnTo>
                    <a:lnTo>
                      <a:pt x="273" y="239"/>
                    </a:lnTo>
                    <a:lnTo>
                      <a:pt x="239" y="248"/>
                    </a:lnTo>
                    <a:lnTo>
                      <a:pt x="208" y="255"/>
                    </a:lnTo>
                    <a:lnTo>
                      <a:pt x="174" y="257"/>
                    </a:lnTo>
                    <a:lnTo>
                      <a:pt x="142" y="258"/>
                    </a:lnTo>
                    <a:lnTo>
                      <a:pt x="109" y="256"/>
                    </a:lnTo>
                    <a:lnTo>
                      <a:pt x="77" y="252"/>
                    </a:lnTo>
                    <a:lnTo>
                      <a:pt x="36" y="240"/>
                    </a:lnTo>
                    <a:lnTo>
                      <a:pt x="17" y="232"/>
                    </a:lnTo>
                    <a:lnTo>
                      <a:pt x="0" y="225"/>
                    </a:lnTo>
                    <a:lnTo>
                      <a:pt x="6" y="246"/>
                    </a:lnTo>
                    <a:lnTo>
                      <a:pt x="36" y="256"/>
                    </a:lnTo>
                    <a:lnTo>
                      <a:pt x="71" y="266"/>
                    </a:lnTo>
                    <a:lnTo>
                      <a:pt x="104" y="271"/>
                    </a:lnTo>
                    <a:lnTo>
                      <a:pt x="112" y="271"/>
                    </a:lnTo>
                    <a:lnTo>
                      <a:pt x="121" y="272"/>
                    </a:lnTo>
                    <a:lnTo>
                      <a:pt x="139" y="274"/>
                    </a:lnTo>
                    <a:lnTo>
                      <a:pt x="173" y="273"/>
                    </a:lnTo>
                    <a:lnTo>
                      <a:pt x="209" y="271"/>
                    </a:lnTo>
                    <a:lnTo>
                      <a:pt x="242" y="263"/>
                    </a:lnTo>
                    <a:lnTo>
                      <a:pt x="259" y="258"/>
                    </a:lnTo>
                    <a:lnTo>
                      <a:pt x="277" y="254"/>
                    </a:lnTo>
                    <a:lnTo>
                      <a:pt x="311" y="240"/>
                    </a:lnTo>
                    <a:lnTo>
                      <a:pt x="347" y="226"/>
                    </a:lnTo>
                    <a:lnTo>
                      <a:pt x="362" y="216"/>
                    </a:lnTo>
                    <a:lnTo>
                      <a:pt x="379" y="207"/>
                    </a:lnTo>
                    <a:lnTo>
                      <a:pt x="394" y="195"/>
                    </a:lnTo>
                    <a:lnTo>
                      <a:pt x="410" y="185"/>
                    </a:lnTo>
                    <a:lnTo>
                      <a:pt x="438" y="163"/>
                    </a:lnTo>
                    <a:lnTo>
                      <a:pt x="443" y="156"/>
                    </a:lnTo>
                    <a:lnTo>
                      <a:pt x="450" y="151"/>
                    </a:lnTo>
                    <a:lnTo>
                      <a:pt x="464" y="139"/>
                    </a:lnTo>
                    <a:lnTo>
                      <a:pt x="475" y="126"/>
                    </a:lnTo>
                    <a:lnTo>
                      <a:pt x="486" y="114"/>
                    </a:lnTo>
                    <a:lnTo>
                      <a:pt x="490" y="106"/>
                    </a:lnTo>
                    <a:lnTo>
                      <a:pt x="496" y="99"/>
                    </a:lnTo>
                    <a:lnTo>
                      <a:pt x="507" y="85"/>
                    </a:lnTo>
                    <a:lnTo>
                      <a:pt x="516" y="70"/>
                    </a:lnTo>
                    <a:lnTo>
                      <a:pt x="525" y="55"/>
                    </a:lnTo>
                    <a:lnTo>
                      <a:pt x="533" y="39"/>
                    </a:lnTo>
                    <a:lnTo>
                      <a:pt x="542" y="25"/>
                    </a:lnTo>
                    <a:lnTo>
                      <a:pt x="544" y="20"/>
                    </a:lnTo>
                    <a:lnTo>
                      <a:pt x="533" y="0"/>
                    </a:lnTo>
                    <a:close/>
                  </a:path>
                </a:pathLst>
              </a:custGeom>
              <a:solidFill>
                <a:srgbClr val="8A8A8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3" name="Freeform 246"/>
              <p:cNvSpPr>
                <a:spLocks/>
              </p:cNvSpPr>
              <p:nvPr/>
            </p:nvSpPr>
            <p:spPr bwMode="auto">
              <a:xfrm>
                <a:off x="2981" y="587"/>
                <a:ext cx="107" cy="55"/>
              </a:xfrm>
              <a:custGeom>
                <a:avLst/>
                <a:gdLst>
                  <a:gd name="T0" fmla="*/ 536 w 536"/>
                  <a:gd name="T1" fmla="*/ 16 h 274"/>
                  <a:gd name="T2" fmla="*/ 524 w 536"/>
                  <a:gd name="T3" fmla="*/ 0 h 274"/>
                  <a:gd name="T4" fmla="*/ 511 w 536"/>
                  <a:gd name="T5" fmla="*/ 33 h 274"/>
                  <a:gd name="T6" fmla="*/ 497 w 536"/>
                  <a:gd name="T7" fmla="*/ 61 h 274"/>
                  <a:gd name="T8" fmla="*/ 477 w 536"/>
                  <a:gd name="T9" fmla="*/ 90 h 274"/>
                  <a:gd name="T10" fmla="*/ 470 w 536"/>
                  <a:gd name="T11" fmla="*/ 100 h 274"/>
                  <a:gd name="T12" fmla="*/ 451 w 536"/>
                  <a:gd name="T13" fmla="*/ 125 h 274"/>
                  <a:gd name="T14" fmla="*/ 435 w 536"/>
                  <a:gd name="T15" fmla="*/ 142 h 274"/>
                  <a:gd name="T16" fmla="*/ 429 w 536"/>
                  <a:gd name="T17" fmla="*/ 147 h 274"/>
                  <a:gd name="T18" fmla="*/ 392 w 536"/>
                  <a:gd name="T19" fmla="*/ 179 h 274"/>
                  <a:gd name="T20" fmla="*/ 364 w 536"/>
                  <a:gd name="T21" fmla="*/ 198 h 274"/>
                  <a:gd name="T22" fmla="*/ 356 w 536"/>
                  <a:gd name="T23" fmla="*/ 201 h 274"/>
                  <a:gd name="T24" fmla="*/ 336 w 536"/>
                  <a:gd name="T25" fmla="*/ 215 h 274"/>
                  <a:gd name="T26" fmla="*/ 273 w 536"/>
                  <a:gd name="T27" fmla="*/ 241 h 274"/>
                  <a:gd name="T28" fmla="*/ 226 w 536"/>
                  <a:gd name="T29" fmla="*/ 252 h 274"/>
                  <a:gd name="T30" fmla="*/ 220 w 536"/>
                  <a:gd name="T31" fmla="*/ 252 h 274"/>
                  <a:gd name="T32" fmla="*/ 212 w 536"/>
                  <a:gd name="T33" fmla="*/ 255 h 274"/>
                  <a:gd name="T34" fmla="*/ 149 w 536"/>
                  <a:gd name="T35" fmla="*/ 259 h 274"/>
                  <a:gd name="T36" fmla="*/ 102 w 536"/>
                  <a:gd name="T37" fmla="*/ 253 h 274"/>
                  <a:gd name="T38" fmla="*/ 62 w 536"/>
                  <a:gd name="T39" fmla="*/ 244 h 274"/>
                  <a:gd name="T40" fmla="*/ 19 w 536"/>
                  <a:gd name="T41" fmla="*/ 227 h 274"/>
                  <a:gd name="T42" fmla="*/ 3 w 536"/>
                  <a:gd name="T43" fmla="*/ 241 h 274"/>
                  <a:gd name="T44" fmla="*/ 39 w 536"/>
                  <a:gd name="T45" fmla="*/ 256 h 274"/>
                  <a:gd name="T46" fmla="*/ 112 w 536"/>
                  <a:gd name="T47" fmla="*/ 272 h 274"/>
                  <a:gd name="T48" fmla="*/ 177 w 536"/>
                  <a:gd name="T49" fmla="*/ 273 h 274"/>
                  <a:gd name="T50" fmla="*/ 242 w 536"/>
                  <a:gd name="T51" fmla="*/ 264 h 274"/>
                  <a:gd name="T52" fmla="*/ 309 w 536"/>
                  <a:gd name="T53" fmla="*/ 243 h 274"/>
                  <a:gd name="T54" fmla="*/ 350 w 536"/>
                  <a:gd name="T55" fmla="*/ 223 h 274"/>
                  <a:gd name="T56" fmla="*/ 373 w 536"/>
                  <a:gd name="T57" fmla="*/ 209 h 274"/>
                  <a:gd name="T58" fmla="*/ 388 w 536"/>
                  <a:gd name="T59" fmla="*/ 199 h 274"/>
                  <a:gd name="T60" fmla="*/ 415 w 536"/>
                  <a:gd name="T61" fmla="*/ 179 h 274"/>
                  <a:gd name="T62" fmla="*/ 454 w 536"/>
                  <a:gd name="T63" fmla="*/ 146 h 274"/>
                  <a:gd name="T64" fmla="*/ 475 w 536"/>
                  <a:gd name="T65" fmla="*/ 121 h 274"/>
                  <a:gd name="T66" fmla="*/ 489 w 536"/>
                  <a:gd name="T67" fmla="*/ 100 h 274"/>
                  <a:gd name="T68" fmla="*/ 495 w 536"/>
                  <a:gd name="T69" fmla="*/ 95 h 274"/>
                  <a:gd name="T70" fmla="*/ 498 w 536"/>
                  <a:gd name="T71" fmla="*/ 87 h 274"/>
                  <a:gd name="T72" fmla="*/ 511 w 536"/>
                  <a:gd name="T73" fmla="*/ 67 h 274"/>
                  <a:gd name="T74" fmla="*/ 520 w 536"/>
                  <a:gd name="T75" fmla="*/ 46 h 274"/>
                  <a:gd name="T76" fmla="*/ 527 w 536"/>
                  <a:gd name="T77" fmla="*/ 36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6"/>
                  <a:gd name="T118" fmla="*/ 0 h 274"/>
                  <a:gd name="T119" fmla="*/ 536 w 536"/>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6" h="274">
                    <a:moveTo>
                      <a:pt x="527" y="36"/>
                    </a:moveTo>
                    <a:lnTo>
                      <a:pt x="536" y="16"/>
                    </a:lnTo>
                    <a:lnTo>
                      <a:pt x="529" y="7"/>
                    </a:lnTo>
                    <a:lnTo>
                      <a:pt x="524" y="0"/>
                    </a:lnTo>
                    <a:lnTo>
                      <a:pt x="518" y="16"/>
                    </a:lnTo>
                    <a:lnTo>
                      <a:pt x="511" y="33"/>
                    </a:lnTo>
                    <a:lnTo>
                      <a:pt x="504" y="46"/>
                    </a:lnTo>
                    <a:lnTo>
                      <a:pt x="497" y="61"/>
                    </a:lnTo>
                    <a:lnTo>
                      <a:pt x="480" y="88"/>
                    </a:lnTo>
                    <a:lnTo>
                      <a:pt x="477" y="90"/>
                    </a:lnTo>
                    <a:lnTo>
                      <a:pt x="474" y="94"/>
                    </a:lnTo>
                    <a:lnTo>
                      <a:pt x="470" y="100"/>
                    </a:lnTo>
                    <a:lnTo>
                      <a:pt x="461" y="114"/>
                    </a:lnTo>
                    <a:lnTo>
                      <a:pt x="451" y="125"/>
                    </a:lnTo>
                    <a:lnTo>
                      <a:pt x="442" y="137"/>
                    </a:lnTo>
                    <a:lnTo>
                      <a:pt x="435" y="142"/>
                    </a:lnTo>
                    <a:lnTo>
                      <a:pt x="432" y="144"/>
                    </a:lnTo>
                    <a:lnTo>
                      <a:pt x="429" y="147"/>
                    </a:lnTo>
                    <a:lnTo>
                      <a:pt x="418" y="159"/>
                    </a:lnTo>
                    <a:lnTo>
                      <a:pt x="392" y="179"/>
                    </a:lnTo>
                    <a:lnTo>
                      <a:pt x="378" y="188"/>
                    </a:lnTo>
                    <a:lnTo>
                      <a:pt x="364" y="198"/>
                    </a:lnTo>
                    <a:lnTo>
                      <a:pt x="360" y="199"/>
                    </a:lnTo>
                    <a:lnTo>
                      <a:pt x="356" y="201"/>
                    </a:lnTo>
                    <a:lnTo>
                      <a:pt x="350" y="206"/>
                    </a:lnTo>
                    <a:lnTo>
                      <a:pt x="336" y="215"/>
                    </a:lnTo>
                    <a:lnTo>
                      <a:pt x="305" y="228"/>
                    </a:lnTo>
                    <a:lnTo>
                      <a:pt x="273" y="241"/>
                    </a:lnTo>
                    <a:lnTo>
                      <a:pt x="242" y="248"/>
                    </a:lnTo>
                    <a:lnTo>
                      <a:pt x="226" y="252"/>
                    </a:lnTo>
                    <a:lnTo>
                      <a:pt x="222" y="252"/>
                    </a:lnTo>
                    <a:lnTo>
                      <a:pt x="220" y="252"/>
                    </a:lnTo>
                    <a:lnTo>
                      <a:pt x="218" y="253"/>
                    </a:lnTo>
                    <a:lnTo>
                      <a:pt x="212" y="255"/>
                    </a:lnTo>
                    <a:lnTo>
                      <a:pt x="180" y="257"/>
                    </a:lnTo>
                    <a:lnTo>
                      <a:pt x="149" y="259"/>
                    </a:lnTo>
                    <a:lnTo>
                      <a:pt x="117" y="255"/>
                    </a:lnTo>
                    <a:lnTo>
                      <a:pt x="102" y="253"/>
                    </a:lnTo>
                    <a:lnTo>
                      <a:pt x="87" y="251"/>
                    </a:lnTo>
                    <a:lnTo>
                      <a:pt x="62" y="244"/>
                    </a:lnTo>
                    <a:lnTo>
                      <a:pt x="40" y="236"/>
                    </a:lnTo>
                    <a:lnTo>
                      <a:pt x="19" y="227"/>
                    </a:lnTo>
                    <a:lnTo>
                      <a:pt x="0" y="217"/>
                    </a:lnTo>
                    <a:lnTo>
                      <a:pt x="3" y="241"/>
                    </a:lnTo>
                    <a:lnTo>
                      <a:pt x="20" y="248"/>
                    </a:lnTo>
                    <a:lnTo>
                      <a:pt x="39" y="256"/>
                    </a:lnTo>
                    <a:lnTo>
                      <a:pt x="80" y="268"/>
                    </a:lnTo>
                    <a:lnTo>
                      <a:pt x="112" y="272"/>
                    </a:lnTo>
                    <a:lnTo>
                      <a:pt x="145" y="274"/>
                    </a:lnTo>
                    <a:lnTo>
                      <a:pt x="177" y="273"/>
                    </a:lnTo>
                    <a:lnTo>
                      <a:pt x="211" y="271"/>
                    </a:lnTo>
                    <a:lnTo>
                      <a:pt x="242" y="264"/>
                    </a:lnTo>
                    <a:lnTo>
                      <a:pt x="276" y="255"/>
                    </a:lnTo>
                    <a:lnTo>
                      <a:pt x="309" y="243"/>
                    </a:lnTo>
                    <a:lnTo>
                      <a:pt x="343" y="228"/>
                    </a:lnTo>
                    <a:lnTo>
                      <a:pt x="350" y="223"/>
                    </a:lnTo>
                    <a:lnTo>
                      <a:pt x="358" y="218"/>
                    </a:lnTo>
                    <a:lnTo>
                      <a:pt x="373" y="209"/>
                    </a:lnTo>
                    <a:lnTo>
                      <a:pt x="380" y="204"/>
                    </a:lnTo>
                    <a:lnTo>
                      <a:pt x="388" y="199"/>
                    </a:lnTo>
                    <a:lnTo>
                      <a:pt x="403" y="190"/>
                    </a:lnTo>
                    <a:lnTo>
                      <a:pt x="415" y="179"/>
                    </a:lnTo>
                    <a:lnTo>
                      <a:pt x="428" y="169"/>
                    </a:lnTo>
                    <a:lnTo>
                      <a:pt x="454" y="146"/>
                    </a:lnTo>
                    <a:lnTo>
                      <a:pt x="464" y="133"/>
                    </a:lnTo>
                    <a:lnTo>
                      <a:pt x="475" y="121"/>
                    </a:lnTo>
                    <a:lnTo>
                      <a:pt x="484" y="107"/>
                    </a:lnTo>
                    <a:lnTo>
                      <a:pt x="489" y="100"/>
                    </a:lnTo>
                    <a:lnTo>
                      <a:pt x="491" y="97"/>
                    </a:lnTo>
                    <a:lnTo>
                      <a:pt x="495" y="95"/>
                    </a:lnTo>
                    <a:lnTo>
                      <a:pt x="496" y="90"/>
                    </a:lnTo>
                    <a:lnTo>
                      <a:pt x="498" y="87"/>
                    </a:lnTo>
                    <a:lnTo>
                      <a:pt x="502" y="80"/>
                    </a:lnTo>
                    <a:lnTo>
                      <a:pt x="511" y="67"/>
                    </a:lnTo>
                    <a:lnTo>
                      <a:pt x="519" y="51"/>
                    </a:lnTo>
                    <a:lnTo>
                      <a:pt x="520" y="46"/>
                    </a:lnTo>
                    <a:lnTo>
                      <a:pt x="523" y="43"/>
                    </a:lnTo>
                    <a:lnTo>
                      <a:pt x="527" y="36"/>
                    </a:lnTo>
                    <a:close/>
                  </a:path>
                </a:pathLst>
              </a:custGeom>
              <a:solidFill>
                <a:srgbClr val="76767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4" name="Freeform 247"/>
              <p:cNvSpPr>
                <a:spLocks/>
              </p:cNvSpPr>
              <p:nvPr/>
            </p:nvSpPr>
            <p:spPr bwMode="auto">
              <a:xfrm>
                <a:off x="2984" y="598"/>
                <a:ext cx="110" cy="54"/>
              </a:xfrm>
              <a:custGeom>
                <a:avLst/>
                <a:gdLst>
                  <a:gd name="T0" fmla="*/ 548 w 548"/>
                  <a:gd name="T1" fmla="*/ 22 h 267"/>
                  <a:gd name="T2" fmla="*/ 539 w 548"/>
                  <a:gd name="T3" fmla="*/ 0 h 267"/>
                  <a:gd name="T4" fmla="*/ 530 w 548"/>
                  <a:gd name="T5" fmla="*/ 14 h 267"/>
                  <a:gd name="T6" fmla="*/ 522 w 548"/>
                  <a:gd name="T7" fmla="*/ 30 h 267"/>
                  <a:gd name="T8" fmla="*/ 503 w 548"/>
                  <a:gd name="T9" fmla="*/ 59 h 267"/>
                  <a:gd name="T10" fmla="*/ 482 w 548"/>
                  <a:gd name="T11" fmla="*/ 86 h 267"/>
                  <a:gd name="T12" fmla="*/ 471 w 548"/>
                  <a:gd name="T13" fmla="*/ 98 h 267"/>
                  <a:gd name="T14" fmla="*/ 460 w 548"/>
                  <a:gd name="T15" fmla="*/ 112 h 267"/>
                  <a:gd name="T16" fmla="*/ 446 w 548"/>
                  <a:gd name="T17" fmla="*/ 123 h 267"/>
                  <a:gd name="T18" fmla="*/ 433 w 548"/>
                  <a:gd name="T19" fmla="*/ 135 h 267"/>
                  <a:gd name="T20" fmla="*/ 405 w 548"/>
                  <a:gd name="T21" fmla="*/ 158 h 267"/>
                  <a:gd name="T22" fmla="*/ 389 w 548"/>
                  <a:gd name="T23" fmla="*/ 168 h 267"/>
                  <a:gd name="T24" fmla="*/ 373 w 548"/>
                  <a:gd name="T25" fmla="*/ 179 h 267"/>
                  <a:gd name="T26" fmla="*/ 341 w 548"/>
                  <a:gd name="T27" fmla="*/ 199 h 267"/>
                  <a:gd name="T28" fmla="*/ 302 w 548"/>
                  <a:gd name="T29" fmla="*/ 215 h 267"/>
                  <a:gd name="T30" fmla="*/ 267 w 548"/>
                  <a:gd name="T31" fmla="*/ 229 h 267"/>
                  <a:gd name="T32" fmla="*/ 231 w 548"/>
                  <a:gd name="T33" fmla="*/ 239 h 267"/>
                  <a:gd name="T34" fmla="*/ 195 w 548"/>
                  <a:gd name="T35" fmla="*/ 247 h 267"/>
                  <a:gd name="T36" fmla="*/ 185 w 548"/>
                  <a:gd name="T37" fmla="*/ 247 h 267"/>
                  <a:gd name="T38" fmla="*/ 176 w 548"/>
                  <a:gd name="T39" fmla="*/ 248 h 267"/>
                  <a:gd name="T40" fmla="*/ 158 w 548"/>
                  <a:gd name="T41" fmla="*/ 249 h 267"/>
                  <a:gd name="T42" fmla="*/ 122 w 548"/>
                  <a:gd name="T43" fmla="*/ 250 h 267"/>
                  <a:gd name="T44" fmla="*/ 86 w 548"/>
                  <a:gd name="T45" fmla="*/ 247 h 267"/>
                  <a:gd name="T46" fmla="*/ 50 w 548"/>
                  <a:gd name="T47" fmla="*/ 241 h 267"/>
                  <a:gd name="T48" fmla="*/ 24 w 548"/>
                  <a:gd name="T49" fmla="*/ 234 h 267"/>
                  <a:gd name="T50" fmla="*/ 0 w 548"/>
                  <a:gd name="T51" fmla="*/ 227 h 267"/>
                  <a:gd name="T52" fmla="*/ 11 w 548"/>
                  <a:gd name="T53" fmla="*/ 250 h 267"/>
                  <a:gd name="T54" fmla="*/ 43 w 548"/>
                  <a:gd name="T55" fmla="*/ 258 h 267"/>
                  <a:gd name="T56" fmla="*/ 61 w 548"/>
                  <a:gd name="T57" fmla="*/ 260 h 267"/>
                  <a:gd name="T58" fmla="*/ 70 w 548"/>
                  <a:gd name="T59" fmla="*/ 261 h 267"/>
                  <a:gd name="T60" fmla="*/ 80 w 548"/>
                  <a:gd name="T61" fmla="*/ 263 h 267"/>
                  <a:gd name="T62" fmla="*/ 118 w 548"/>
                  <a:gd name="T63" fmla="*/ 267 h 267"/>
                  <a:gd name="T64" fmla="*/ 157 w 548"/>
                  <a:gd name="T65" fmla="*/ 266 h 267"/>
                  <a:gd name="T66" fmla="*/ 195 w 548"/>
                  <a:gd name="T67" fmla="*/ 262 h 267"/>
                  <a:gd name="T68" fmla="*/ 233 w 548"/>
                  <a:gd name="T69" fmla="*/ 254 h 267"/>
                  <a:gd name="T70" fmla="*/ 271 w 548"/>
                  <a:gd name="T71" fmla="*/ 244 h 267"/>
                  <a:gd name="T72" fmla="*/ 309 w 548"/>
                  <a:gd name="T73" fmla="*/ 230 h 267"/>
                  <a:gd name="T74" fmla="*/ 347 w 548"/>
                  <a:gd name="T75" fmla="*/ 213 h 267"/>
                  <a:gd name="T76" fmla="*/ 363 w 548"/>
                  <a:gd name="T77" fmla="*/ 203 h 267"/>
                  <a:gd name="T78" fmla="*/ 380 w 548"/>
                  <a:gd name="T79" fmla="*/ 194 h 267"/>
                  <a:gd name="T80" fmla="*/ 410 w 548"/>
                  <a:gd name="T81" fmla="*/ 174 h 267"/>
                  <a:gd name="T82" fmla="*/ 424 w 548"/>
                  <a:gd name="T83" fmla="*/ 162 h 267"/>
                  <a:gd name="T84" fmla="*/ 430 w 548"/>
                  <a:gd name="T85" fmla="*/ 157 h 267"/>
                  <a:gd name="T86" fmla="*/ 438 w 548"/>
                  <a:gd name="T87" fmla="*/ 152 h 267"/>
                  <a:gd name="T88" fmla="*/ 464 w 548"/>
                  <a:gd name="T89" fmla="*/ 130 h 267"/>
                  <a:gd name="T90" fmla="*/ 488 w 548"/>
                  <a:gd name="T91" fmla="*/ 105 h 267"/>
                  <a:gd name="T92" fmla="*/ 510 w 548"/>
                  <a:gd name="T93" fmla="*/ 79 h 267"/>
                  <a:gd name="T94" fmla="*/ 519 w 548"/>
                  <a:gd name="T95" fmla="*/ 65 h 267"/>
                  <a:gd name="T96" fmla="*/ 529 w 548"/>
                  <a:gd name="T97" fmla="*/ 51 h 267"/>
                  <a:gd name="T98" fmla="*/ 548 w 548"/>
                  <a:gd name="T99" fmla="*/ 22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267"/>
                  <a:gd name="T152" fmla="*/ 548 w 548"/>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267">
                    <a:moveTo>
                      <a:pt x="548" y="22"/>
                    </a:moveTo>
                    <a:lnTo>
                      <a:pt x="539" y="0"/>
                    </a:lnTo>
                    <a:lnTo>
                      <a:pt x="530" y="14"/>
                    </a:lnTo>
                    <a:lnTo>
                      <a:pt x="522" y="30"/>
                    </a:lnTo>
                    <a:lnTo>
                      <a:pt x="503" y="59"/>
                    </a:lnTo>
                    <a:lnTo>
                      <a:pt x="482" y="86"/>
                    </a:lnTo>
                    <a:lnTo>
                      <a:pt x="471" y="98"/>
                    </a:lnTo>
                    <a:lnTo>
                      <a:pt x="460" y="112"/>
                    </a:lnTo>
                    <a:lnTo>
                      <a:pt x="446" y="123"/>
                    </a:lnTo>
                    <a:lnTo>
                      <a:pt x="433" y="135"/>
                    </a:lnTo>
                    <a:lnTo>
                      <a:pt x="405" y="158"/>
                    </a:lnTo>
                    <a:lnTo>
                      <a:pt x="389" y="168"/>
                    </a:lnTo>
                    <a:lnTo>
                      <a:pt x="373" y="179"/>
                    </a:lnTo>
                    <a:lnTo>
                      <a:pt x="341" y="199"/>
                    </a:lnTo>
                    <a:lnTo>
                      <a:pt x="302" y="215"/>
                    </a:lnTo>
                    <a:lnTo>
                      <a:pt x="267" y="229"/>
                    </a:lnTo>
                    <a:lnTo>
                      <a:pt x="231" y="239"/>
                    </a:lnTo>
                    <a:lnTo>
                      <a:pt x="195" y="247"/>
                    </a:lnTo>
                    <a:lnTo>
                      <a:pt x="185" y="247"/>
                    </a:lnTo>
                    <a:lnTo>
                      <a:pt x="176" y="248"/>
                    </a:lnTo>
                    <a:lnTo>
                      <a:pt x="158" y="249"/>
                    </a:lnTo>
                    <a:lnTo>
                      <a:pt x="122" y="250"/>
                    </a:lnTo>
                    <a:lnTo>
                      <a:pt x="86" y="247"/>
                    </a:lnTo>
                    <a:lnTo>
                      <a:pt x="50" y="241"/>
                    </a:lnTo>
                    <a:lnTo>
                      <a:pt x="24" y="234"/>
                    </a:lnTo>
                    <a:lnTo>
                      <a:pt x="0" y="227"/>
                    </a:lnTo>
                    <a:lnTo>
                      <a:pt x="11" y="250"/>
                    </a:lnTo>
                    <a:lnTo>
                      <a:pt x="43" y="258"/>
                    </a:lnTo>
                    <a:lnTo>
                      <a:pt x="61" y="260"/>
                    </a:lnTo>
                    <a:lnTo>
                      <a:pt x="70" y="261"/>
                    </a:lnTo>
                    <a:lnTo>
                      <a:pt x="80" y="263"/>
                    </a:lnTo>
                    <a:lnTo>
                      <a:pt x="118" y="267"/>
                    </a:lnTo>
                    <a:lnTo>
                      <a:pt x="157" y="266"/>
                    </a:lnTo>
                    <a:lnTo>
                      <a:pt x="195" y="262"/>
                    </a:lnTo>
                    <a:lnTo>
                      <a:pt x="233" y="254"/>
                    </a:lnTo>
                    <a:lnTo>
                      <a:pt x="271" y="244"/>
                    </a:lnTo>
                    <a:lnTo>
                      <a:pt x="309" y="230"/>
                    </a:lnTo>
                    <a:lnTo>
                      <a:pt x="347" y="213"/>
                    </a:lnTo>
                    <a:lnTo>
                      <a:pt x="363" y="203"/>
                    </a:lnTo>
                    <a:lnTo>
                      <a:pt x="380" y="194"/>
                    </a:lnTo>
                    <a:lnTo>
                      <a:pt x="410" y="174"/>
                    </a:lnTo>
                    <a:lnTo>
                      <a:pt x="424" y="162"/>
                    </a:lnTo>
                    <a:lnTo>
                      <a:pt x="430" y="157"/>
                    </a:lnTo>
                    <a:lnTo>
                      <a:pt x="438" y="152"/>
                    </a:lnTo>
                    <a:lnTo>
                      <a:pt x="464" y="130"/>
                    </a:lnTo>
                    <a:lnTo>
                      <a:pt x="488" y="105"/>
                    </a:lnTo>
                    <a:lnTo>
                      <a:pt x="510" y="79"/>
                    </a:lnTo>
                    <a:lnTo>
                      <a:pt x="519" y="65"/>
                    </a:lnTo>
                    <a:lnTo>
                      <a:pt x="529" y="51"/>
                    </a:lnTo>
                    <a:lnTo>
                      <a:pt x="548" y="22"/>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5" name="Freeform 248"/>
              <p:cNvSpPr>
                <a:spLocks/>
              </p:cNvSpPr>
              <p:nvPr/>
            </p:nvSpPr>
            <p:spPr bwMode="auto">
              <a:xfrm>
                <a:off x="2982" y="594"/>
                <a:ext cx="110" cy="54"/>
              </a:xfrm>
              <a:custGeom>
                <a:avLst/>
                <a:gdLst>
                  <a:gd name="T0" fmla="*/ 547 w 547"/>
                  <a:gd name="T1" fmla="*/ 21 h 271"/>
                  <a:gd name="T2" fmla="*/ 538 w 547"/>
                  <a:gd name="T3" fmla="*/ 0 h 271"/>
                  <a:gd name="T4" fmla="*/ 536 w 547"/>
                  <a:gd name="T5" fmla="*/ 5 h 271"/>
                  <a:gd name="T6" fmla="*/ 527 w 547"/>
                  <a:gd name="T7" fmla="*/ 19 h 271"/>
                  <a:gd name="T8" fmla="*/ 519 w 547"/>
                  <a:gd name="T9" fmla="*/ 35 h 271"/>
                  <a:gd name="T10" fmla="*/ 510 w 547"/>
                  <a:gd name="T11" fmla="*/ 50 h 271"/>
                  <a:gd name="T12" fmla="*/ 501 w 547"/>
                  <a:gd name="T13" fmla="*/ 65 h 271"/>
                  <a:gd name="T14" fmla="*/ 490 w 547"/>
                  <a:gd name="T15" fmla="*/ 79 h 271"/>
                  <a:gd name="T16" fmla="*/ 484 w 547"/>
                  <a:gd name="T17" fmla="*/ 86 h 271"/>
                  <a:gd name="T18" fmla="*/ 480 w 547"/>
                  <a:gd name="T19" fmla="*/ 94 h 271"/>
                  <a:gd name="T20" fmla="*/ 469 w 547"/>
                  <a:gd name="T21" fmla="*/ 106 h 271"/>
                  <a:gd name="T22" fmla="*/ 458 w 547"/>
                  <a:gd name="T23" fmla="*/ 119 h 271"/>
                  <a:gd name="T24" fmla="*/ 444 w 547"/>
                  <a:gd name="T25" fmla="*/ 131 h 271"/>
                  <a:gd name="T26" fmla="*/ 437 w 547"/>
                  <a:gd name="T27" fmla="*/ 136 h 271"/>
                  <a:gd name="T28" fmla="*/ 432 w 547"/>
                  <a:gd name="T29" fmla="*/ 143 h 271"/>
                  <a:gd name="T30" fmla="*/ 404 w 547"/>
                  <a:gd name="T31" fmla="*/ 165 h 271"/>
                  <a:gd name="T32" fmla="*/ 388 w 547"/>
                  <a:gd name="T33" fmla="*/ 175 h 271"/>
                  <a:gd name="T34" fmla="*/ 373 w 547"/>
                  <a:gd name="T35" fmla="*/ 187 h 271"/>
                  <a:gd name="T36" fmla="*/ 356 w 547"/>
                  <a:gd name="T37" fmla="*/ 196 h 271"/>
                  <a:gd name="T38" fmla="*/ 341 w 547"/>
                  <a:gd name="T39" fmla="*/ 206 h 271"/>
                  <a:gd name="T40" fmla="*/ 305 w 547"/>
                  <a:gd name="T41" fmla="*/ 220 h 271"/>
                  <a:gd name="T42" fmla="*/ 271 w 547"/>
                  <a:gd name="T43" fmla="*/ 234 h 271"/>
                  <a:gd name="T44" fmla="*/ 253 w 547"/>
                  <a:gd name="T45" fmla="*/ 238 h 271"/>
                  <a:gd name="T46" fmla="*/ 236 w 547"/>
                  <a:gd name="T47" fmla="*/ 243 h 271"/>
                  <a:gd name="T48" fmla="*/ 203 w 547"/>
                  <a:gd name="T49" fmla="*/ 251 h 271"/>
                  <a:gd name="T50" fmla="*/ 167 w 547"/>
                  <a:gd name="T51" fmla="*/ 253 h 271"/>
                  <a:gd name="T52" fmla="*/ 133 w 547"/>
                  <a:gd name="T53" fmla="*/ 254 h 271"/>
                  <a:gd name="T54" fmla="*/ 115 w 547"/>
                  <a:gd name="T55" fmla="*/ 252 h 271"/>
                  <a:gd name="T56" fmla="*/ 106 w 547"/>
                  <a:gd name="T57" fmla="*/ 251 h 271"/>
                  <a:gd name="T58" fmla="*/ 98 w 547"/>
                  <a:gd name="T59" fmla="*/ 251 h 271"/>
                  <a:gd name="T60" fmla="*/ 65 w 547"/>
                  <a:gd name="T61" fmla="*/ 246 h 271"/>
                  <a:gd name="T62" fmla="*/ 30 w 547"/>
                  <a:gd name="T63" fmla="*/ 236 h 271"/>
                  <a:gd name="T64" fmla="*/ 0 w 547"/>
                  <a:gd name="T65" fmla="*/ 226 h 271"/>
                  <a:gd name="T66" fmla="*/ 8 w 547"/>
                  <a:gd name="T67" fmla="*/ 248 h 271"/>
                  <a:gd name="T68" fmla="*/ 32 w 547"/>
                  <a:gd name="T69" fmla="*/ 255 h 271"/>
                  <a:gd name="T70" fmla="*/ 58 w 547"/>
                  <a:gd name="T71" fmla="*/ 262 h 271"/>
                  <a:gd name="T72" fmla="*/ 94 w 547"/>
                  <a:gd name="T73" fmla="*/ 268 h 271"/>
                  <a:gd name="T74" fmla="*/ 130 w 547"/>
                  <a:gd name="T75" fmla="*/ 271 h 271"/>
                  <a:gd name="T76" fmla="*/ 166 w 547"/>
                  <a:gd name="T77" fmla="*/ 270 h 271"/>
                  <a:gd name="T78" fmla="*/ 184 w 547"/>
                  <a:gd name="T79" fmla="*/ 269 h 271"/>
                  <a:gd name="T80" fmla="*/ 193 w 547"/>
                  <a:gd name="T81" fmla="*/ 268 h 271"/>
                  <a:gd name="T82" fmla="*/ 203 w 547"/>
                  <a:gd name="T83" fmla="*/ 268 h 271"/>
                  <a:gd name="T84" fmla="*/ 239 w 547"/>
                  <a:gd name="T85" fmla="*/ 260 h 271"/>
                  <a:gd name="T86" fmla="*/ 275 w 547"/>
                  <a:gd name="T87" fmla="*/ 250 h 271"/>
                  <a:gd name="T88" fmla="*/ 310 w 547"/>
                  <a:gd name="T89" fmla="*/ 236 h 271"/>
                  <a:gd name="T90" fmla="*/ 349 w 547"/>
                  <a:gd name="T91" fmla="*/ 220 h 271"/>
                  <a:gd name="T92" fmla="*/ 381 w 547"/>
                  <a:gd name="T93" fmla="*/ 200 h 271"/>
                  <a:gd name="T94" fmla="*/ 397 w 547"/>
                  <a:gd name="T95" fmla="*/ 189 h 271"/>
                  <a:gd name="T96" fmla="*/ 413 w 547"/>
                  <a:gd name="T97" fmla="*/ 179 h 271"/>
                  <a:gd name="T98" fmla="*/ 441 w 547"/>
                  <a:gd name="T99" fmla="*/ 156 h 271"/>
                  <a:gd name="T100" fmla="*/ 454 w 547"/>
                  <a:gd name="T101" fmla="*/ 144 h 271"/>
                  <a:gd name="T102" fmla="*/ 468 w 547"/>
                  <a:gd name="T103" fmla="*/ 133 h 271"/>
                  <a:gd name="T104" fmla="*/ 479 w 547"/>
                  <a:gd name="T105" fmla="*/ 119 h 271"/>
                  <a:gd name="T106" fmla="*/ 490 w 547"/>
                  <a:gd name="T107" fmla="*/ 107 h 271"/>
                  <a:gd name="T108" fmla="*/ 511 w 547"/>
                  <a:gd name="T109" fmla="*/ 80 h 271"/>
                  <a:gd name="T110" fmla="*/ 530 w 547"/>
                  <a:gd name="T111" fmla="*/ 51 h 271"/>
                  <a:gd name="T112" fmla="*/ 538 w 547"/>
                  <a:gd name="T113" fmla="*/ 35 h 271"/>
                  <a:gd name="T114" fmla="*/ 547 w 547"/>
                  <a:gd name="T115" fmla="*/ 21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7"/>
                  <a:gd name="T175" fmla="*/ 0 h 271"/>
                  <a:gd name="T176" fmla="*/ 547 w 547"/>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7" h="271">
                    <a:moveTo>
                      <a:pt x="547" y="21"/>
                    </a:moveTo>
                    <a:lnTo>
                      <a:pt x="538" y="0"/>
                    </a:lnTo>
                    <a:lnTo>
                      <a:pt x="536" y="5"/>
                    </a:lnTo>
                    <a:lnTo>
                      <a:pt x="527" y="19"/>
                    </a:lnTo>
                    <a:lnTo>
                      <a:pt x="519" y="35"/>
                    </a:lnTo>
                    <a:lnTo>
                      <a:pt x="510" y="50"/>
                    </a:lnTo>
                    <a:lnTo>
                      <a:pt x="501" y="65"/>
                    </a:lnTo>
                    <a:lnTo>
                      <a:pt x="490" y="79"/>
                    </a:lnTo>
                    <a:lnTo>
                      <a:pt x="484" y="86"/>
                    </a:lnTo>
                    <a:lnTo>
                      <a:pt x="480" y="94"/>
                    </a:lnTo>
                    <a:lnTo>
                      <a:pt x="469" y="106"/>
                    </a:lnTo>
                    <a:lnTo>
                      <a:pt x="458" y="119"/>
                    </a:lnTo>
                    <a:lnTo>
                      <a:pt x="444" y="131"/>
                    </a:lnTo>
                    <a:lnTo>
                      <a:pt x="437" y="136"/>
                    </a:lnTo>
                    <a:lnTo>
                      <a:pt x="432" y="143"/>
                    </a:lnTo>
                    <a:lnTo>
                      <a:pt x="404" y="165"/>
                    </a:lnTo>
                    <a:lnTo>
                      <a:pt x="388" y="175"/>
                    </a:lnTo>
                    <a:lnTo>
                      <a:pt x="373" y="187"/>
                    </a:lnTo>
                    <a:lnTo>
                      <a:pt x="356" y="196"/>
                    </a:lnTo>
                    <a:lnTo>
                      <a:pt x="341" y="206"/>
                    </a:lnTo>
                    <a:lnTo>
                      <a:pt x="305" y="220"/>
                    </a:lnTo>
                    <a:lnTo>
                      <a:pt x="271" y="234"/>
                    </a:lnTo>
                    <a:lnTo>
                      <a:pt x="253" y="238"/>
                    </a:lnTo>
                    <a:lnTo>
                      <a:pt x="236" y="243"/>
                    </a:lnTo>
                    <a:lnTo>
                      <a:pt x="203" y="251"/>
                    </a:lnTo>
                    <a:lnTo>
                      <a:pt x="167" y="253"/>
                    </a:lnTo>
                    <a:lnTo>
                      <a:pt x="133" y="254"/>
                    </a:lnTo>
                    <a:lnTo>
                      <a:pt x="115" y="252"/>
                    </a:lnTo>
                    <a:lnTo>
                      <a:pt x="106" y="251"/>
                    </a:lnTo>
                    <a:lnTo>
                      <a:pt x="98" y="251"/>
                    </a:lnTo>
                    <a:lnTo>
                      <a:pt x="65" y="246"/>
                    </a:lnTo>
                    <a:lnTo>
                      <a:pt x="30" y="236"/>
                    </a:lnTo>
                    <a:lnTo>
                      <a:pt x="0" y="226"/>
                    </a:lnTo>
                    <a:lnTo>
                      <a:pt x="8" y="248"/>
                    </a:lnTo>
                    <a:lnTo>
                      <a:pt x="32" y="255"/>
                    </a:lnTo>
                    <a:lnTo>
                      <a:pt x="58" y="262"/>
                    </a:lnTo>
                    <a:lnTo>
                      <a:pt x="94" y="268"/>
                    </a:lnTo>
                    <a:lnTo>
                      <a:pt x="130" y="271"/>
                    </a:lnTo>
                    <a:lnTo>
                      <a:pt x="166" y="270"/>
                    </a:lnTo>
                    <a:lnTo>
                      <a:pt x="184" y="269"/>
                    </a:lnTo>
                    <a:lnTo>
                      <a:pt x="193" y="268"/>
                    </a:lnTo>
                    <a:lnTo>
                      <a:pt x="203" y="268"/>
                    </a:lnTo>
                    <a:lnTo>
                      <a:pt x="239" y="260"/>
                    </a:lnTo>
                    <a:lnTo>
                      <a:pt x="275" y="250"/>
                    </a:lnTo>
                    <a:lnTo>
                      <a:pt x="310" y="236"/>
                    </a:lnTo>
                    <a:lnTo>
                      <a:pt x="349" y="220"/>
                    </a:lnTo>
                    <a:lnTo>
                      <a:pt x="381" y="200"/>
                    </a:lnTo>
                    <a:lnTo>
                      <a:pt x="397" y="189"/>
                    </a:lnTo>
                    <a:lnTo>
                      <a:pt x="413" y="179"/>
                    </a:lnTo>
                    <a:lnTo>
                      <a:pt x="441" y="156"/>
                    </a:lnTo>
                    <a:lnTo>
                      <a:pt x="454" y="144"/>
                    </a:lnTo>
                    <a:lnTo>
                      <a:pt x="468" y="133"/>
                    </a:lnTo>
                    <a:lnTo>
                      <a:pt x="479" y="119"/>
                    </a:lnTo>
                    <a:lnTo>
                      <a:pt x="490" y="107"/>
                    </a:lnTo>
                    <a:lnTo>
                      <a:pt x="511" y="80"/>
                    </a:lnTo>
                    <a:lnTo>
                      <a:pt x="530" y="51"/>
                    </a:lnTo>
                    <a:lnTo>
                      <a:pt x="538" y="35"/>
                    </a:lnTo>
                    <a:lnTo>
                      <a:pt x="547" y="21"/>
                    </a:lnTo>
                    <a:close/>
                  </a:path>
                </a:pathLst>
              </a:custGeom>
              <a:solidFill>
                <a:srgbClr val="9D9D9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6" name="Freeform 249"/>
              <p:cNvSpPr>
                <a:spLocks/>
              </p:cNvSpPr>
              <p:nvPr/>
            </p:nvSpPr>
            <p:spPr bwMode="auto">
              <a:xfrm>
                <a:off x="2992" y="612"/>
                <a:ext cx="104" cy="49"/>
              </a:xfrm>
              <a:custGeom>
                <a:avLst/>
                <a:gdLst>
                  <a:gd name="T0" fmla="*/ 524 w 524"/>
                  <a:gd name="T1" fmla="*/ 26 h 248"/>
                  <a:gd name="T2" fmla="*/ 522 w 524"/>
                  <a:gd name="T3" fmla="*/ 0 h 248"/>
                  <a:gd name="T4" fmla="*/ 502 w 524"/>
                  <a:gd name="T5" fmla="*/ 25 h 248"/>
                  <a:gd name="T6" fmla="*/ 482 w 524"/>
                  <a:gd name="T7" fmla="*/ 49 h 248"/>
                  <a:gd name="T8" fmla="*/ 471 w 524"/>
                  <a:gd name="T9" fmla="*/ 61 h 248"/>
                  <a:gd name="T10" fmla="*/ 468 w 524"/>
                  <a:gd name="T11" fmla="*/ 63 h 248"/>
                  <a:gd name="T12" fmla="*/ 465 w 524"/>
                  <a:gd name="T13" fmla="*/ 66 h 248"/>
                  <a:gd name="T14" fmla="*/ 461 w 524"/>
                  <a:gd name="T15" fmla="*/ 73 h 248"/>
                  <a:gd name="T16" fmla="*/ 437 w 524"/>
                  <a:gd name="T17" fmla="*/ 95 h 248"/>
                  <a:gd name="T18" fmla="*/ 412 w 524"/>
                  <a:gd name="T19" fmla="*/ 116 h 248"/>
                  <a:gd name="T20" fmla="*/ 383 w 524"/>
                  <a:gd name="T21" fmla="*/ 136 h 248"/>
                  <a:gd name="T22" fmla="*/ 354 w 524"/>
                  <a:gd name="T23" fmla="*/ 155 h 248"/>
                  <a:gd name="T24" fmla="*/ 324 w 524"/>
                  <a:gd name="T25" fmla="*/ 173 h 248"/>
                  <a:gd name="T26" fmla="*/ 282 w 524"/>
                  <a:gd name="T27" fmla="*/ 191 h 248"/>
                  <a:gd name="T28" fmla="*/ 242 w 524"/>
                  <a:gd name="T29" fmla="*/ 206 h 248"/>
                  <a:gd name="T30" fmla="*/ 202 w 524"/>
                  <a:gd name="T31" fmla="*/ 218 h 248"/>
                  <a:gd name="T32" fmla="*/ 161 w 524"/>
                  <a:gd name="T33" fmla="*/ 227 h 248"/>
                  <a:gd name="T34" fmla="*/ 121 w 524"/>
                  <a:gd name="T35" fmla="*/ 230 h 248"/>
                  <a:gd name="T36" fmla="*/ 80 w 524"/>
                  <a:gd name="T37" fmla="*/ 231 h 248"/>
                  <a:gd name="T38" fmla="*/ 40 w 524"/>
                  <a:gd name="T39" fmla="*/ 229 h 248"/>
                  <a:gd name="T40" fmla="*/ 0 w 524"/>
                  <a:gd name="T41" fmla="*/ 223 h 248"/>
                  <a:gd name="T42" fmla="*/ 17 w 524"/>
                  <a:gd name="T43" fmla="*/ 243 h 248"/>
                  <a:gd name="T44" fmla="*/ 56 w 524"/>
                  <a:gd name="T45" fmla="*/ 247 h 248"/>
                  <a:gd name="T46" fmla="*/ 94 w 524"/>
                  <a:gd name="T47" fmla="*/ 248 h 248"/>
                  <a:gd name="T48" fmla="*/ 132 w 524"/>
                  <a:gd name="T49" fmla="*/ 245 h 248"/>
                  <a:gd name="T50" fmla="*/ 172 w 524"/>
                  <a:gd name="T51" fmla="*/ 240 h 248"/>
                  <a:gd name="T52" fmla="*/ 211 w 524"/>
                  <a:gd name="T53" fmla="*/ 231 h 248"/>
                  <a:gd name="T54" fmla="*/ 251 w 524"/>
                  <a:gd name="T55" fmla="*/ 220 h 248"/>
                  <a:gd name="T56" fmla="*/ 289 w 524"/>
                  <a:gd name="T57" fmla="*/ 204 h 248"/>
                  <a:gd name="T58" fmla="*/ 330 w 524"/>
                  <a:gd name="T59" fmla="*/ 186 h 248"/>
                  <a:gd name="T60" fmla="*/ 359 w 524"/>
                  <a:gd name="T61" fmla="*/ 169 h 248"/>
                  <a:gd name="T62" fmla="*/ 372 w 524"/>
                  <a:gd name="T63" fmla="*/ 160 h 248"/>
                  <a:gd name="T64" fmla="*/ 379 w 524"/>
                  <a:gd name="T65" fmla="*/ 156 h 248"/>
                  <a:gd name="T66" fmla="*/ 382 w 524"/>
                  <a:gd name="T67" fmla="*/ 154 h 248"/>
                  <a:gd name="T68" fmla="*/ 387 w 524"/>
                  <a:gd name="T69" fmla="*/ 153 h 248"/>
                  <a:gd name="T70" fmla="*/ 389 w 524"/>
                  <a:gd name="T71" fmla="*/ 149 h 248"/>
                  <a:gd name="T72" fmla="*/ 392 w 524"/>
                  <a:gd name="T73" fmla="*/ 147 h 248"/>
                  <a:gd name="T74" fmla="*/ 399 w 524"/>
                  <a:gd name="T75" fmla="*/ 142 h 248"/>
                  <a:gd name="T76" fmla="*/ 413 w 524"/>
                  <a:gd name="T77" fmla="*/ 133 h 248"/>
                  <a:gd name="T78" fmla="*/ 415 w 524"/>
                  <a:gd name="T79" fmla="*/ 130 h 248"/>
                  <a:gd name="T80" fmla="*/ 418 w 524"/>
                  <a:gd name="T81" fmla="*/ 128 h 248"/>
                  <a:gd name="T82" fmla="*/ 425 w 524"/>
                  <a:gd name="T83" fmla="*/ 123 h 248"/>
                  <a:gd name="T84" fmla="*/ 438 w 524"/>
                  <a:gd name="T85" fmla="*/ 114 h 248"/>
                  <a:gd name="T86" fmla="*/ 450 w 524"/>
                  <a:gd name="T87" fmla="*/ 103 h 248"/>
                  <a:gd name="T88" fmla="*/ 452 w 524"/>
                  <a:gd name="T89" fmla="*/ 100 h 248"/>
                  <a:gd name="T90" fmla="*/ 455 w 524"/>
                  <a:gd name="T91" fmla="*/ 98 h 248"/>
                  <a:gd name="T92" fmla="*/ 462 w 524"/>
                  <a:gd name="T93" fmla="*/ 93 h 248"/>
                  <a:gd name="T94" fmla="*/ 484 w 524"/>
                  <a:gd name="T95" fmla="*/ 72 h 248"/>
                  <a:gd name="T96" fmla="*/ 505 w 524"/>
                  <a:gd name="T97" fmla="*/ 49 h 248"/>
                  <a:gd name="T98" fmla="*/ 514 w 524"/>
                  <a:gd name="T99" fmla="*/ 37 h 248"/>
                  <a:gd name="T100" fmla="*/ 524 w 524"/>
                  <a:gd name="T101" fmla="*/ 26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4"/>
                  <a:gd name="T154" fmla="*/ 0 h 248"/>
                  <a:gd name="T155" fmla="*/ 524 w 524"/>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4" h="248">
                    <a:moveTo>
                      <a:pt x="524" y="26"/>
                    </a:moveTo>
                    <a:lnTo>
                      <a:pt x="522" y="0"/>
                    </a:lnTo>
                    <a:lnTo>
                      <a:pt x="502" y="25"/>
                    </a:lnTo>
                    <a:lnTo>
                      <a:pt x="482" y="49"/>
                    </a:lnTo>
                    <a:lnTo>
                      <a:pt x="471" y="61"/>
                    </a:lnTo>
                    <a:lnTo>
                      <a:pt x="468" y="63"/>
                    </a:lnTo>
                    <a:lnTo>
                      <a:pt x="465" y="66"/>
                    </a:lnTo>
                    <a:lnTo>
                      <a:pt x="461" y="73"/>
                    </a:lnTo>
                    <a:lnTo>
                      <a:pt x="437" y="95"/>
                    </a:lnTo>
                    <a:lnTo>
                      <a:pt x="412" y="116"/>
                    </a:lnTo>
                    <a:lnTo>
                      <a:pt x="383" y="136"/>
                    </a:lnTo>
                    <a:lnTo>
                      <a:pt x="354" y="155"/>
                    </a:lnTo>
                    <a:lnTo>
                      <a:pt x="324" y="173"/>
                    </a:lnTo>
                    <a:lnTo>
                      <a:pt x="282" y="191"/>
                    </a:lnTo>
                    <a:lnTo>
                      <a:pt x="242" y="206"/>
                    </a:lnTo>
                    <a:lnTo>
                      <a:pt x="202" y="218"/>
                    </a:lnTo>
                    <a:lnTo>
                      <a:pt x="161" y="227"/>
                    </a:lnTo>
                    <a:lnTo>
                      <a:pt x="121" y="230"/>
                    </a:lnTo>
                    <a:lnTo>
                      <a:pt x="80" y="231"/>
                    </a:lnTo>
                    <a:lnTo>
                      <a:pt x="40" y="229"/>
                    </a:lnTo>
                    <a:lnTo>
                      <a:pt x="0" y="223"/>
                    </a:lnTo>
                    <a:lnTo>
                      <a:pt x="17" y="243"/>
                    </a:lnTo>
                    <a:lnTo>
                      <a:pt x="56" y="247"/>
                    </a:lnTo>
                    <a:lnTo>
                      <a:pt x="94" y="248"/>
                    </a:lnTo>
                    <a:lnTo>
                      <a:pt x="132" y="245"/>
                    </a:lnTo>
                    <a:lnTo>
                      <a:pt x="172" y="240"/>
                    </a:lnTo>
                    <a:lnTo>
                      <a:pt x="211" y="231"/>
                    </a:lnTo>
                    <a:lnTo>
                      <a:pt x="251" y="220"/>
                    </a:lnTo>
                    <a:lnTo>
                      <a:pt x="289" y="204"/>
                    </a:lnTo>
                    <a:lnTo>
                      <a:pt x="330" y="186"/>
                    </a:lnTo>
                    <a:lnTo>
                      <a:pt x="359" y="169"/>
                    </a:lnTo>
                    <a:lnTo>
                      <a:pt x="372" y="160"/>
                    </a:lnTo>
                    <a:lnTo>
                      <a:pt x="379" y="156"/>
                    </a:lnTo>
                    <a:lnTo>
                      <a:pt x="382" y="154"/>
                    </a:lnTo>
                    <a:lnTo>
                      <a:pt x="387" y="153"/>
                    </a:lnTo>
                    <a:lnTo>
                      <a:pt x="389" y="149"/>
                    </a:lnTo>
                    <a:lnTo>
                      <a:pt x="392" y="147"/>
                    </a:lnTo>
                    <a:lnTo>
                      <a:pt x="399" y="142"/>
                    </a:lnTo>
                    <a:lnTo>
                      <a:pt x="413" y="133"/>
                    </a:lnTo>
                    <a:lnTo>
                      <a:pt x="415" y="130"/>
                    </a:lnTo>
                    <a:lnTo>
                      <a:pt x="418" y="128"/>
                    </a:lnTo>
                    <a:lnTo>
                      <a:pt x="425" y="123"/>
                    </a:lnTo>
                    <a:lnTo>
                      <a:pt x="438" y="114"/>
                    </a:lnTo>
                    <a:lnTo>
                      <a:pt x="450" y="103"/>
                    </a:lnTo>
                    <a:lnTo>
                      <a:pt x="452" y="100"/>
                    </a:lnTo>
                    <a:lnTo>
                      <a:pt x="455" y="98"/>
                    </a:lnTo>
                    <a:lnTo>
                      <a:pt x="462" y="93"/>
                    </a:lnTo>
                    <a:lnTo>
                      <a:pt x="484" y="72"/>
                    </a:lnTo>
                    <a:lnTo>
                      <a:pt x="505" y="49"/>
                    </a:lnTo>
                    <a:lnTo>
                      <a:pt x="514" y="37"/>
                    </a:lnTo>
                    <a:lnTo>
                      <a:pt x="524" y="26"/>
                    </a:lnTo>
                    <a:close/>
                  </a:path>
                </a:pathLst>
              </a:custGeom>
              <a:solidFill>
                <a:srgbClr val="90909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7" name="Freeform 250"/>
              <p:cNvSpPr>
                <a:spLocks/>
              </p:cNvSpPr>
              <p:nvPr/>
            </p:nvSpPr>
            <p:spPr bwMode="auto">
              <a:xfrm>
                <a:off x="2989" y="607"/>
                <a:ext cx="107" cy="51"/>
              </a:xfrm>
              <a:custGeom>
                <a:avLst/>
                <a:gdLst>
                  <a:gd name="T0" fmla="*/ 537 w 537"/>
                  <a:gd name="T1" fmla="*/ 25 h 256"/>
                  <a:gd name="T2" fmla="*/ 531 w 537"/>
                  <a:gd name="T3" fmla="*/ 0 h 256"/>
                  <a:gd name="T4" fmla="*/ 512 w 537"/>
                  <a:gd name="T5" fmla="*/ 27 h 256"/>
                  <a:gd name="T6" fmla="*/ 493 w 537"/>
                  <a:gd name="T7" fmla="*/ 54 h 256"/>
                  <a:gd name="T8" fmla="*/ 470 w 537"/>
                  <a:gd name="T9" fmla="*/ 79 h 256"/>
                  <a:gd name="T10" fmla="*/ 447 w 537"/>
                  <a:gd name="T11" fmla="*/ 103 h 256"/>
                  <a:gd name="T12" fmla="*/ 433 w 537"/>
                  <a:gd name="T13" fmla="*/ 114 h 256"/>
                  <a:gd name="T14" fmla="*/ 421 w 537"/>
                  <a:gd name="T15" fmla="*/ 125 h 256"/>
                  <a:gd name="T16" fmla="*/ 413 w 537"/>
                  <a:gd name="T17" fmla="*/ 129 h 256"/>
                  <a:gd name="T18" fmla="*/ 406 w 537"/>
                  <a:gd name="T19" fmla="*/ 135 h 256"/>
                  <a:gd name="T20" fmla="*/ 393 w 537"/>
                  <a:gd name="T21" fmla="*/ 146 h 256"/>
                  <a:gd name="T22" fmla="*/ 377 w 537"/>
                  <a:gd name="T23" fmla="*/ 155 h 256"/>
                  <a:gd name="T24" fmla="*/ 369 w 537"/>
                  <a:gd name="T25" fmla="*/ 160 h 256"/>
                  <a:gd name="T26" fmla="*/ 363 w 537"/>
                  <a:gd name="T27" fmla="*/ 165 h 256"/>
                  <a:gd name="T28" fmla="*/ 331 w 537"/>
                  <a:gd name="T29" fmla="*/ 184 h 256"/>
                  <a:gd name="T30" fmla="*/ 291 w 537"/>
                  <a:gd name="T31" fmla="*/ 202 h 256"/>
                  <a:gd name="T32" fmla="*/ 250 w 537"/>
                  <a:gd name="T33" fmla="*/ 217 h 256"/>
                  <a:gd name="T34" fmla="*/ 210 w 537"/>
                  <a:gd name="T35" fmla="*/ 228 h 256"/>
                  <a:gd name="T36" fmla="*/ 172 w 537"/>
                  <a:gd name="T37" fmla="*/ 236 h 256"/>
                  <a:gd name="T38" fmla="*/ 131 w 537"/>
                  <a:gd name="T39" fmla="*/ 239 h 256"/>
                  <a:gd name="T40" fmla="*/ 111 w 537"/>
                  <a:gd name="T41" fmla="*/ 239 h 256"/>
                  <a:gd name="T42" fmla="*/ 101 w 537"/>
                  <a:gd name="T43" fmla="*/ 239 h 256"/>
                  <a:gd name="T44" fmla="*/ 92 w 537"/>
                  <a:gd name="T45" fmla="*/ 240 h 256"/>
                  <a:gd name="T46" fmla="*/ 52 w 537"/>
                  <a:gd name="T47" fmla="*/ 237 h 256"/>
                  <a:gd name="T48" fmla="*/ 13 w 537"/>
                  <a:gd name="T49" fmla="*/ 230 h 256"/>
                  <a:gd name="T50" fmla="*/ 0 w 537"/>
                  <a:gd name="T51" fmla="*/ 228 h 256"/>
                  <a:gd name="T52" fmla="*/ 15 w 537"/>
                  <a:gd name="T53" fmla="*/ 248 h 256"/>
                  <a:gd name="T54" fmla="*/ 55 w 537"/>
                  <a:gd name="T55" fmla="*/ 254 h 256"/>
                  <a:gd name="T56" fmla="*/ 95 w 537"/>
                  <a:gd name="T57" fmla="*/ 256 h 256"/>
                  <a:gd name="T58" fmla="*/ 136 w 537"/>
                  <a:gd name="T59" fmla="*/ 255 h 256"/>
                  <a:gd name="T60" fmla="*/ 176 w 537"/>
                  <a:gd name="T61" fmla="*/ 252 h 256"/>
                  <a:gd name="T62" fmla="*/ 217 w 537"/>
                  <a:gd name="T63" fmla="*/ 243 h 256"/>
                  <a:gd name="T64" fmla="*/ 257 w 537"/>
                  <a:gd name="T65" fmla="*/ 231 h 256"/>
                  <a:gd name="T66" fmla="*/ 297 w 537"/>
                  <a:gd name="T67" fmla="*/ 216 h 256"/>
                  <a:gd name="T68" fmla="*/ 339 w 537"/>
                  <a:gd name="T69" fmla="*/ 198 h 256"/>
                  <a:gd name="T70" fmla="*/ 369 w 537"/>
                  <a:gd name="T71" fmla="*/ 180 h 256"/>
                  <a:gd name="T72" fmla="*/ 398 w 537"/>
                  <a:gd name="T73" fmla="*/ 161 h 256"/>
                  <a:gd name="T74" fmla="*/ 427 w 537"/>
                  <a:gd name="T75" fmla="*/ 141 h 256"/>
                  <a:gd name="T76" fmla="*/ 452 w 537"/>
                  <a:gd name="T77" fmla="*/ 120 h 256"/>
                  <a:gd name="T78" fmla="*/ 476 w 537"/>
                  <a:gd name="T79" fmla="*/ 98 h 256"/>
                  <a:gd name="T80" fmla="*/ 480 w 537"/>
                  <a:gd name="T81" fmla="*/ 91 h 256"/>
                  <a:gd name="T82" fmla="*/ 483 w 537"/>
                  <a:gd name="T83" fmla="*/ 88 h 256"/>
                  <a:gd name="T84" fmla="*/ 486 w 537"/>
                  <a:gd name="T85" fmla="*/ 86 h 256"/>
                  <a:gd name="T86" fmla="*/ 497 w 537"/>
                  <a:gd name="T87" fmla="*/ 74 h 256"/>
                  <a:gd name="T88" fmla="*/ 517 w 537"/>
                  <a:gd name="T89" fmla="*/ 50 h 256"/>
                  <a:gd name="T90" fmla="*/ 537 w 537"/>
                  <a:gd name="T91" fmla="*/ 25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256"/>
                  <a:gd name="T140" fmla="*/ 537 w 537"/>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256">
                    <a:moveTo>
                      <a:pt x="537" y="25"/>
                    </a:moveTo>
                    <a:lnTo>
                      <a:pt x="531" y="0"/>
                    </a:lnTo>
                    <a:lnTo>
                      <a:pt x="512" y="27"/>
                    </a:lnTo>
                    <a:lnTo>
                      <a:pt x="493" y="54"/>
                    </a:lnTo>
                    <a:lnTo>
                      <a:pt x="470" y="79"/>
                    </a:lnTo>
                    <a:lnTo>
                      <a:pt x="447" y="103"/>
                    </a:lnTo>
                    <a:lnTo>
                      <a:pt x="433" y="114"/>
                    </a:lnTo>
                    <a:lnTo>
                      <a:pt x="421" y="125"/>
                    </a:lnTo>
                    <a:lnTo>
                      <a:pt x="413" y="129"/>
                    </a:lnTo>
                    <a:lnTo>
                      <a:pt x="406" y="135"/>
                    </a:lnTo>
                    <a:lnTo>
                      <a:pt x="393" y="146"/>
                    </a:lnTo>
                    <a:lnTo>
                      <a:pt x="377" y="155"/>
                    </a:lnTo>
                    <a:lnTo>
                      <a:pt x="369" y="160"/>
                    </a:lnTo>
                    <a:lnTo>
                      <a:pt x="363" y="165"/>
                    </a:lnTo>
                    <a:lnTo>
                      <a:pt x="331" y="184"/>
                    </a:lnTo>
                    <a:lnTo>
                      <a:pt x="291" y="202"/>
                    </a:lnTo>
                    <a:lnTo>
                      <a:pt x="250" y="217"/>
                    </a:lnTo>
                    <a:lnTo>
                      <a:pt x="210" y="228"/>
                    </a:lnTo>
                    <a:lnTo>
                      <a:pt x="172" y="236"/>
                    </a:lnTo>
                    <a:lnTo>
                      <a:pt x="131" y="239"/>
                    </a:lnTo>
                    <a:lnTo>
                      <a:pt x="111" y="239"/>
                    </a:lnTo>
                    <a:lnTo>
                      <a:pt x="101" y="239"/>
                    </a:lnTo>
                    <a:lnTo>
                      <a:pt x="92" y="240"/>
                    </a:lnTo>
                    <a:lnTo>
                      <a:pt x="52" y="237"/>
                    </a:lnTo>
                    <a:lnTo>
                      <a:pt x="13" y="230"/>
                    </a:lnTo>
                    <a:lnTo>
                      <a:pt x="0" y="228"/>
                    </a:lnTo>
                    <a:lnTo>
                      <a:pt x="15" y="248"/>
                    </a:lnTo>
                    <a:lnTo>
                      <a:pt x="55" y="254"/>
                    </a:lnTo>
                    <a:lnTo>
                      <a:pt x="95" y="256"/>
                    </a:lnTo>
                    <a:lnTo>
                      <a:pt x="136" y="255"/>
                    </a:lnTo>
                    <a:lnTo>
                      <a:pt x="176" y="252"/>
                    </a:lnTo>
                    <a:lnTo>
                      <a:pt x="217" y="243"/>
                    </a:lnTo>
                    <a:lnTo>
                      <a:pt x="257" y="231"/>
                    </a:lnTo>
                    <a:lnTo>
                      <a:pt x="297" y="216"/>
                    </a:lnTo>
                    <a:lnTo>
                      <a:pt x="339" y="198"/>
                    </a:lnTo>
                    <a:lnTo>
                      <a:pt x="369" y="180"/>
                    </a:lnTo>
                    <a:lnTo>
                      <a:pt x="398" y="161"/>
                    </a:lnTo>
                    <a:lnTo>
                      <a:pt x="427" y="141"/>
                    </a:lnTo>
                    <a:lnTo>
                      <a:pt x="452" y="120"/>
                    </a:lnTo>
                    <a:lnTo>
                      <a:pt x="476" y="98"/>
                    </a:lnTo>
                    <a:lnTo>
                      <a:pt x="480" y="91"/>
                    </a:lnTo>
                    <a:lnTo>
                      <a:pt x="483" y="88"/>
                    </a:lnTo>
                    <a:lnTo>
                      <a:pt x="486" y="86"/>
                    </a:lnTo>
                    <a:lnTo>
                      <a:pt x="497" y="74"/>
                    </a:lnTo>
                    <a:lnTo>
                      <a:pt x="517" y="50"/>
                    </a:lnTo>
                    <a:lnTo>
                      <a:pt x="537" y="25"/>
                    </a:lnTo>
                    <a:close/>
                  </a:path>
                </a:pathLst>
              </a:custGeom>
              <a:solidFill>
                <a:srgbClr val="AAAAA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8" name="Freeform 251"/>
              <p:cNvSpPr>
                <a:spLocks/>
              </p:cNvSpPr>
              <p:nvPr/>
            </p:nvSpPr>
            <p:spPr bwMode="auto">
              <a:xfrm>
                <a:off x="2986" y="603"/>
                <a:ext cx="109" cy="52"/>
              </a:xfrm>
              <a:custGeom>
                <a:avLst/>
                <a:gdLst>
                  <a:gd name="T0" fmla="*/ 543 w 543"/>
                  <a:gd name="T1" fmla="*/ 20 h 260"/>
                  <a:gd name="T2" fmla="*/ 537 w 543"/>
                  <a:gd name="T3" fmla="*/ 0 h 260"/>
                  <a:gd name="T4" fmla="*/ 518 w 543"/>
                  <a:gd name="T5" fmla="*/ 29 h 260"/>
                  <a:gd name="T6" fmla="*/ 508 w 543"/>
                  <a:gd name="T7" fmla="*/ 43 h 260"/>
                  <a:gd name="T8" fmla="*/ 499 w 543"/>
                  <a:gd name="T9" fmla="*/ 57 h 260"/>
                  <a:gd name="T10" fmla="*/ 477 w 543"/>
                  <a:gd name="T11" fmla="*/ 83 h 260"/>
                  <a:gd name="T12" fmla="*/ 453 w 543"/>
                  <a:gd name="T13" fmla="*/ 108 h 260"/>
                  <a:gd name="T14" fmla="*/ 427 w 543"/>
                  <a:gd name="T15" fmla="*/ 130 h 260"/>
                  <a:gd name="T16" fmla="*/ 419 w 543"/>
                  <a:gd name="T17" fmla="*/ 135 h 260"/>
                  <a:gd name="T18" fmla="*/ 413 w 543"/>
                  <a:gd name="T19" fmla="*/ 140 h 260"/>
                  <a:gd name="T20" fmla="*/ 399 w 543"/>
                  <a:gd name="T21" fmla="*/ 152 h 260"/>
                  <a:gd name="T22" fmla="*/ 369 w 543"/>
                  <a:gd name="T23" fmla="*/ 172 h 260"/>
                  <a:gd name="T24" fmla="*/ 352 w 543"/>
                  <a:gd name="T25" fmla="*/ 181 h 260"/>
                  <a:gd name="T26" fmla="*/ 336 w 543"/>
                  <a:gd name="T27" fmla="*/ 191 h 260"/>
                  <a:gd name="T28" fmla="*/ 298 w 543"/>
                  <a:gd name="T29" fmla="*/ 208 h 260"/>
                  <a:gd name="T30" fmla="*/ 260 w 543"/>
                  <a:gd name="T31" fmla="*/ 222 h 260"/>
                  <a:gd name="T32" fmla="*/ 222 w 543"/>
                  <a:gd name="T33" fmla="*/ 232 h 260"/>
                  <a:gd name="T34" fmla="*/ 184 w 543"/>
                  <a:gd name="T35" fmla="*/ 240 h 260"/>
                  <a:gd name="T36" fmla="*/ 146 w 543"/>
                  <a:gd name="T37" fmla="*/ 244 h 260"/>
                  <a:gd name="T38" fmla="*/ 107 w 543"/>
                  <a:gd name="T39" fmla="*/ 245 h 260"/>
                  <a:gd name="T40" fmla="*/ 69 w 543"/>
                  <a:gd name="T41" fmla="*/ 241 h 260"/>
                  <a:gd name="T42" fmla="*/ 59 w 543"/>
                  <a:gd name="T43" fmla="*/ 239 h 260"/>
                  <a:gd name="T44" fmla="*/ 50 w 543"/>
                  <a:gd name="T45" fmla="*/ 238 h 260"/>
                  <a:gd name="T46" fmla="*/ 32 w 543"/>
                  <a:gd name="T47" fmla="*/ 236 h 260"/>
                  <a:gd name="T48" fmla="*/ 0 w 543"/>
                  <a:gd name="T49" fmla="*/ 228 h 260"/>
                  <a:gd name="T50" fmla="*/ 12 w 543"/>
                  <a:gd name="T51" fmla="*/ 248 h 260"/>
                  <a:gd name="T52" fmla="*/ 25 w 543"/>
                  <a:gd name="T53" fmla="*/ 250 h 260"/>
                  <a:gd name="T54" fmla="*/ 64 w 543"/>
                  <a:gd name="T55" fmla="*/ 257 h 260"/>
                  <a:gd name="T56" fmla="*/ 104 w 543"/>
                  <a:gd name="T57" fmla="*/ 260 h 260"/>
                  <a:gd name="T58" fmla="*/ 113 w 543"/>
                  <a:gd name="T59" fmla="*/ 259 h 260"/>
                  <a:gd name="T60" fmla="*/ 123 w 543"/>
                  <a:gd name="T61" fmla="*/ 259 h 260"/>
                  <a:gd name="T62" fmla="*/ 143 w 543"/>
                  <a:gd name="T63" fmla="*/ 259 h 260"/>
                  <a:gd name="T64" fmla="*/ 184 w 543"/>
                  <a:gd name="T65" fmla="*/ 256 h 260"/>
                  <a:gd name="T66" fmla="*/ 222 w 543"/>
                  <a:gd name="T67" fmla="*/ 248 h 260"/>
                  <a:gd name="T68" fmla="*/ 262 w 543"/>
                  <a:gd name="T69" fmla="*/ 237 h 260"/>
                  <a:gd name="T70" fmla="*/ 303 w 543"/>
                  <a:gd name="T71" fmla="*/ 222 h 260"/>
                  <a:gd name="T72" fmla="*/ 343 w 543"/>
                  <a:gd name="T73" fmla="*/ 204 h 260"/>
                  <a:gd name="T74" fmla="*/ 375 w 543"/>
                  <a:gd name="T75" fmla="*/ 185 h 260"/>
                  <a:gd name="T76" fmla="*/ 381 w 543"/>
                  <a:gd name="T77" fmla="*/ 180 h 260"/>
                  <a:gd name="T78" fmla="*/ 389 w 543"/>
                  <a:gd name="T79" fmla="*/ 175 h 260"/>
                  <a:gd name="T80" fmla="*/ 405 w 543"/>
                  <a:gd name="T81" fmla="*/ 166 h 260"/>
                  <a:gd name="T82" fmla="*/ 418 w 543"/>
                  <a:gd name="T83" fmla="*/ 155 h 260"/>
                  <a:gd name="T84" fmla="*/ 425 w 543"/>
                  <a:gd name="T85" fmla="*/ 149 h 260"/>
                  <a:gd name="T86" fmla="*/ 433 w 543"/>
                  <a:gd name="T87" fmla="*/ 145 h 260"/>
                  <a:gd name="T88" fmla="*/ 445 w 543"/>
                  <a:gd name="T89" fmla="*/ 134 h 260"/>
                  <a:gd name="T90" fmla="*/ 459 w 543"/>
                  <a:gd name="T91" fmla="*/ 123 h 260"/>
                  <a:gd name="T92" fmla="*/ 482 w 543"/>
                  <a:gd name="T93" fmla="*/ 99 h 260"/>
                  <a:gd name="T94" fmla="*/ 505 w 543"/>
                  <a:gd name="T95" fmla="*/ 74 h 260"/>
                  <a:gd name="T96" fmla="*/ 524 w 543"/>
                  <a:gd name="T97" fmla="*/ 47 h 260"/>
                  <a:gd name="T98" fmla="*/ 543 w 543"/>
                  <a:gd name="T99" fmla="*/ 20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3"/>
                  <a:gd name="T151" fmla="*/ 0 h 260"/>
                  <a:gd name="T152" fmla="*/ 543 w 543"/>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3" h="260">
                    <a:moveTo>
                      <a:pt x="543" y="20"/>
                    </a:moveTo>
                    <a:lnTo>
                      <a:pt x="537" y="0"/>
                    </a:lnTo>
                    <a:lnTo>
                      <a:pt x="518" y="29"/>
                    </a:lnTo>
                    <a:lnTo>
                      <a:pt x="508" y="43"/>
                    </a:lnTo>
                    <a:lnTo>
                      <a:pt x="499" y="57"/>
                    </a:lnTo>
                    <a:lnTo>
                      <a:pt x="477" y="83"/>
                    </a:lnTo>
                    <a:lnTo>
                      <a:pt x="453" y="108"/>
                    </a:lnTo>
                    <a:lnTo>
                      <a:pt x="427" y="130"/>
                    </a:lnTo>
                    <a:lnTo>
                      <a:pt x="419" y="135"/>
                    </a:lnTo>
                    <a:lnTo>
                      <a:pt x="413" y="140"/>
                    </a:lnTo>
                    <a:lnTo>
                      <a:pt x="399" y="152"/>
                    </a:lnTo>
                    <a:lnTo>
                      <a:pt x="369" y="172"/>
                    </a:lnTo>
                    <a:lnTo>
                      <a:pt x="352" y="181"/>
                    </a:lnTo>
                    <a:lnTo>
                      <a:pt x="336" y="191"/>
                    </a:lnTo>
                    <a:lnTo>
                      <a:pt x="298" y="208"/>
                    </a:lnTo>
                    <a:lnTo>
                      <a:pt x="260" y="222"/>
                    </a:lnTo>
                    <a:lnTo>
                      <a:pt x="222" y="232"/>
                    </a:lnTo>
                    <a:lnTo>
                      <a:pt x="184" y="240"/>
                    </a:lnTo>
                    <a:lnTo>
                      <a:pt x="146" y="244"/>
                    </a:lnTo>
                    <a:lnTo>
                      <a:pt x="107" y="245"/>
                    </a:lnTo>
                    <a:lnTo>
                      <a:pt x="69" y="241"/>
                    </a:lnTo>
                    <a:lnTo>
                      <a:pt x="59" y="239"/>
                    </a:lnTo>
                    <a:lnTo>
                      <a:pt x="50" y="238"/>
                    </a:lnTo>
                    <a:lnTo>
                      <a:pt x="32" y="236"/>
                    </a:lnTo>
                    <a:lnTo>
                      <a:pt x="0" y="228"/>
                    </a:lnTo>
                    <a:lnTo>
                      <a:pt x="12" y="248"/>
                    </a:lnTo>
                    <a:lnTo>
                      <a:pt x="25" y="250"/>
                    </a:lnTo>
                    <a:lnTo>
                      <a:pt x="64" y="257"/>
                    </a:lnTo>
                    <a:lnTo>
                      <a:pt x="104" y="260"/>
                    </a:lnTo>
                    <a:lnTo>
                      <a:pt x="113" y="259"/>
                    </a:lnTo>
                    <a:lnTo>
                      <a:pt x="123" y="259"/>
                    </a:lnTo>
                    <a:lnTo>
                      <a:pt x="143" y="259"/>
                    </a:lnTo>
                    <a:lnTo>
                      <a:pt x="184" y="256"/>
                    </a:lnTo>
                    <a:lnTo>
                      <a:pt x="222" y="248"/>
                    </a:lnTo>
                    <a:lnTo>
                      <a:pt x="262" y="237"/>
                    </a:lnTo>
                    <a:lnTo>
                      <a:pt x="303" y="222"/>
                    </a:lnTo>
                    <a:lnTo>
                      <a:pt x="343" y="204"/>
                    </a:lnTo>
                    <a:lnTo>
                      <a:pt x="375" y="185"/>
                    </a:lnTo>
                    <a:lnTo>
                      <a:pt x="381" y="180"/>
                    </a:lnTo>
                    <a:lnTo>
                      <a:pt x="389" y="175"/>
                    </a:lnTo>
                    <a:lnTo>
                      <a:pt x="405" y="166"/>
                    </a:lnTo>
                    <a:lnTo>
                      <a:pt x="418" y="155"/>
                    </a:lnTo>
                    <a:lnTo>
                      <a:pt x="425" y="149"/>
                    </a:lnTo>
                    <a:lnTo>
                      <a:pt x="433" y="145"/>
                    </a:lnTo>
                    <a:lnTo>
                      <a:pt x="445" y="134"/>
                    </a:lnTo>
                    <a:lnTo>
                      <a:pt x="459" y="123"/>
                    </a:lnTo>
                    <a:lnTo>
                      <a:pt x="482" y="99"/>
                    </a:lnTo>
                    <a:lnTo>
                      <a:pt x="505" y="74"/>
                    </a:lnTo>
                    <a:lnTo>
                      <a:pt x="524" y="47"/>
                    </a:lnTo>
                    <a:lnTo>
                      <a:pt x="543" y="20"/>
                    </a:lnTo>
                    <a:close/>
                  </a:path>
                </a:pathLst>
              </a:custGeom>
              <a:solidFill>
                <a:srgbClr val="C5C5C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89" name="Freeform 252"/>
              <p:cNvSpPr>
                <a:spLocks/>
              </p:cNvSpPr>
              <p:nvPr/>
            </p:nvSpPr>
            <p:spPr bwMode="auto">
              <a:xfrm>
                <a:off x="3014" y="639"/>
                <a:ext cx="80" cy="38"/>
              </a:xfrm>
              <a:custGeom>
                <a:avLst/>
                <a:gdLst>
                  <a:gd name="T0" fmla="*/ 390 w 403"/>
                  <a:gd name="T1" fmla="*/ 30 h 190"/>
                  <a:gd name="T2" fmla="*/ 403 w 403"/>
                  <a:gd name="T3" fmla="*/ 0 h 190"/>
                  <a:gd name="T4" fmla="*/ 385 w 403"/>
                  <a:gd name="T5" fmla="*/ 13 h 190"/>
                  <a:gd name="T6" fmla="*/ 376 w 403"/>
                  <a:gd name="T7" fmla="*/ 20 h 190"/>
                  <a:gd name="T8" fmla="*/ 371 w 403"/>
                  <a:gd name="T9" fmla="*/ 23 h 190"/>
                  <a:gd name="T10" fmla="*/ 368 w 403"/>
                  <a:gd name="T11" fmla="*/ 28 h 190"/>
                  <a:gd name="T12" fmla="*/ 349 w 403"/>
                  <a:gd name="T13" fmla="*/ 41 h 190"/>
                  <a:gd name="T14" fmla="*/ 331 w 403"/>
                  <a:gd name="T15" fmla="*/ 56 h 190"/>
                  <a:gd name="T16" fmla="*/ 310 w 403"/>
                  <a:gd name="T17" fmla="*/ 68 h 190"/>
                  <a:gd name="T18" fmla="*/ 290 w 403"/>
                  <a:gd name="T19" fmla="*/ 82 h 190"/>
                  <a:gd name="T20" fmla="*/ 249 w 403"/>
                  <a:gd name="T21" fmla="*/ 106 h 190"/>
                  <a:gd name="T22" fmla="*/ 217 w 403"/>
                  <a:gd name="T23" fmla="*/ 121 h 190"/>
                  <a:gd name="T24" fmla="*/ 186 w 403"/>
                  <a:gd name="T25" fmla="*/ 134 h 190"/>
                  <a:gd name="T26" fmla="*/ 154 w 403"/>
                  <a:gd name="T27" fmla="*/ 146 h 190"/>
                  <a:gd name="T28" fmla="*/ 123 w 403"/>
                  <a:gd name="T29" fmla="*/ 156 h 190"/>
                  <a:gd name="T30" fmla="*/ 92 w 403"/>
                  <a:gd name="T31" fmla="*/ 163 h 190"/>
                  <a:gd name="T32" fmla="*/ 60 w 403"/>
                  <a:gd name="T33" fmla="*/ 169 h 190"/>
                  <a:gd name="T34" fmla="*/ 29 w 403"/>
                  <a:gd name="T35" fmla="*/ 174 h 190"/>
                  <a:gd name="T36" fmla="*/ 0 w 403"/>
                  <a:gd name="T37" fmla="*/ 177 h 190"/>
                  <a:gd name="T38" fmla="*/ 15 w 403"/>
                  <a:gd name="T39" fmla="*/ 184 h 190"/>
                  <a:gd name="T40" fmla="*/ 34 w 403"/>
                  <a:gd name="T41" fmla="*/ 190 h 190"/>
                  <a:gd name="T42" fmla="*/ 61 w 403"/>
                  <a:gd name="T43" fmla="*/ 186 h 190"/>
                  <a:gd name="T44" fmla="*/ 88 w 403"/>
                  <a:gd name="T45" fmla="*/ 180 h 190"/>
                  <a:gd name="T46" fmla="*/ 115 w 403"/>
                  <a:gd name="T47" fmla="*/ 174 h 190"/>
                  <a:gd name="T48" fmla="*/ 144 w 403"/>
                  <a:gd name="T49" fmla="*/ 166 h 190"/>
                  <a:gd name="T50" fmla="*/ 171 w 403"/>
                  <a:gd name="T51" fmla="*/ 156 h 190"/>
                  <a:gd name="T52" fmla="*/ 198 w 403"/>
                  <a:gd name="T53" fmla="*/ 144 h 190"/>
                  <a:gd name="T54" fmla="*/ 254 w 403"/>
                  <a:gd name="T55" fmla="*/ 120 h 190"/>
                  <a:gd name="T56" fmla="*/ 291 w 403"/>
                  <a:gd name="T57" fmla="*/ 100 h 190"/>
                  <a:gd name="T58" fmla="*/ 308 w 403"/>
                  <a:gd name="T59" fmla="*/ 88 h 190"/>
                  <a:gd name="T60" fmla="*/ 326 w 403"/>
                  <a:gd name="T61" fmla="*/ 78 h 190"/>
                  <a:gd name="T62" fmla="*/ 342 w 403"/>
                  <a:gd name="T63" fmla="*/ 66 h 190"/>
                  <a:gd name="T64" fmla="*/ 359 w 403"/>
                  <a:gd name="T65" fmla="*/ 55 h 190"/>
                  <a:gd name="T66" fmla="*/ 390 w 403"/>
                  <a:gd name="T67" fmla="*/ 30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90"/>
                  <a:gd name="T104" fmla="*/ 403 w 403"/>
                  <a:gd name="T105" fmla="*/ 190 h 1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90">
                    <a:moveTo>
                      <a:pt x="390" y="30"/>
                    </a:moveTo>
                    <a:lnTo>
                      <a:pt x="403" y="0"/>
                    </a:lnTo>
                    <a:lnTo>
                      <a:pt x="385" y="13"/>
                    </a:lnTo>
                    <a:lnTo>
                      <a:pt x="376" y="20"/>
                    </a:lnTo>
                    <a:lnTo>
                      <a:pt x="371" y="23"/>
                    </a:lnTo>
                    <a:lnTo>
                      <a:pt x="368" y="28"/>
                    </a:lnTo>
                    <a:lnTo>
                      <a:pt x="349" y="41"/>
                    </a:lnTo>
                    <a:lnTo>
                      <a:pt x="331" y="56"/>
                    </a:lnTo>
                    <a:lnTo>
                      <a:pt x="310" y="68"/>
                    </a:lnTo>
                    <a:lnTo>
                      <a:pt x="290" y="82"/>
                    </a:lnTo>
                    <a:lnTo>
                      <a:pt x="249" y="106"/>
                    </a:lnTo>
                    <a:lnTo>
                      <a:pt x="217" y="121"/>
                    </a:lnTo>
                    <a:lnTo>
                      <a:pt x="186" y="134"/>
                    </a:lnTo>
                    <a:lnTo>
                      <a:pt x="154" y="146"/>
                    </a:lnTo>
                    <a:lnTo>
                      <a:pt x="123" y="156"/>
                    </a:lnTo>
                    <a:lnTo>
                      <a:pt x="92" y="163"/>
                    </a:lnTo>
                    <a:lnTo>
                      <a:pt x="60" y="169"/>
                    </a:lnTo>
                    <a:lnTo>
                      <a:pt x="29" y="174"/>
                    </a:lnTo>
                    <a:lnTo>
                      <a:pt x="0" y="177"/>
                    </a:lnTo>
                    <a:lnTo>
                      <a:pt x="15" y="184"/>
                    </a:lnTo>
                    <a:lnTo>
                      <a:pt x="34" y="190"/>
                    </a:lnTo>
                    <a:lnTo>
                      <a:pt x="61" y="186"/>
                    </a:lnTo>
                    <a:lnTo>
                      <a:pt x="88" y="180"/>
                    </a:lnTo>
                    <a:lnTo>
                      <a:pt x="115" y="174"/>
                    </a:lnTo>
                    <a:lnTo>
                      <a:pt x="144" y="166"/>
                    </a:lnTo>
                    <a:lnTo>
                      <a:pt x="171" y="156"/>
                    </a:lnTo>
                    <a:lnTo>
                      <a:pt x="198" y="144"/>
                    </a:lnTo>
                    <a:lnTo>
                      <a:pt x="254" y="120"/>
                    </a:lnTo>
                    <a:lnTo>
                      <a:pt x="291" y="100"/>
                    </a:lnTo>
                    <a:lnTo>
                      <a:pt x="308" y="88"/>
                    </a:lnTo>
                    <a:lnTo>
                      <a:pt x="326" y="78"/>
                    </a:lnTo>
                    <a:lnTo>
                      <a:pt x="342" y="66"/>
                    </a:lnTo>
                    <a:lnTo>
                      <a:pt x="359" y="55"/>
                    </a:lnTo>
                    <a:lnTo>
                      <a:pt x="390" y="30"/>
                    </a:lnTo>
                    <a:close/>
                  </a:path>
                </a:pathLst>
              </a:custGeom>
              <a:solidFill>
                <a:srgbClr val="0D0D0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0" name="Freeform 253"/>
              <p:cNvSpPr>
                <a:spLocks/>
              </p:cNvSpPr>
              <p:nvPr/>
            </p:nvSpPr>
            <p:spPr bwMode="auto">
              <a:xfrm>
                <a:off x="3008" y="633"/>
                <a:ext cx="87" cy="41"/>
              </a:xfrm>
              <a:custGeom>
                <a:avLst/>
                <a:gdLst>
                  <a:gd name="T0" fmla="*/ 433 w 438"/>
                  <a:gd name="T1" fmla="*/ 30 h 207"/>
                  <a:gd name="T2" fmla="*/ 438 w 438"/>
                  <a:gd name="T3" fmla="*/ 0 h 207"/>
                  <a:gd name="T4" fmla="*/ 419 w 438"/>
                  <a:gd name="T5" fmla="*/ 16 h 207"/>
                  <a:gd name="T6" fmla="*/ 401 w 438"/>
                  <a:gd name="T7" fmla="*/ 33 h 207"/>
                  <a:gd name="T8" fmla="*/ 381 w 438"/>
                  <a:gd name="T9" fmla="*/ 49 h 207"/>
                  <a:gd name="T10" fmla="*/ 361 w 438"/>
                  <a:gd name="T11" fmla="*/ 66 h 207"/>
                  <a:gd name="T12" fmla="*/ 338 w 438"/>
                  <a:gd name="T13" fmla="*/ 80 h 207"/>
                  <a:gd name="T14" fmla="*/ 327 w 438"/>
                  <a:gd name="T15" fmla="*/ 87 h 207"/>
                  <a:gd name="T16" fmla="*/ 325 w 438"/>
                  <a:gd name="T17" fmla="*/ 87 h 207"/>
                  <a:gd name="T18" fmla="*/ 324 w 438"/>
                  <a:gd name="T19" fmla="*/ 88 h 207"/>
                  <a:gd name="T20" fmla="*/ 321 w 438"/>
                  <a:gd name="T21" fmla="*/ 90 h 207"/>
                  <a:gd name="T22" fmla="*/ 317 w 438"/>
                  <a:gd name="T23" fmla="*/ 95 h 207"/>
                  <a:gd name="T24" fmla="*/ 293 w 438"/>
                  <a:gd name="T25" fmla="*/ 108 h 207"/>
                  <a:gd name="T26" fmla="*/ 271 w 438"/>
                  <a:gd name="T27" fmla="*/ 123 h 207"/>
                  <a:gd name="T28" fmla="*/ 253 w 438"/>
                  <a:gd name="T29" fmla="*/ 130 h 207"/>
                  <a:gd name="T30" fmla="*/ 244 w 438"/>
                  <a:gd name="T31" fmla="*/ 133 h 207"/>
                  <a:gd name="T32" fmla="*/ 236 w 438"/>
                  <a:gd name="T33" fmla="*/ 137 h 207"/>
                  <a:gd name="T34" fmla="*/ 202 w 438"/>
                  <a:gd name="T35" fmla="*/ 152 h 207"/>
                  <a:gd name="T36" fmla="*/ 169 w 438"/>
                  <a:gd name="T37" fmla="*/ 164 h 207"/>
                  <a:gd name="T38" fmla="*/ 135 w 438"/>
                  <a:gd name="T39" fmla="*/ 174 h 207"/>
                  <a:gd name="T40" fmla="*/ 101 w 438"/>
                  <a:gd name="T41" fmla="*/ 182 h 207"/>
                  <a:gd name="T42" fmla="*/ 68 w 438"/>
                  <a:gd name="T43" fmla="*/ 188 h 207"/>
                  <a:gd name="T44" fmla="*/ 34 w 438"/>
                  <a:gd name="T45" fmla="*/ 191 h 207"/>
                  <a:gd name="T46" fmla="*/ 0 w 438"/>
                  <a:gd name="T47" fmla="*/ 192 h 207"/>
                  <a:gd name="T48" fmla="*/ 14 w 438"/>
                  <a:gd name="T49" fmla="*/ 199 h 207"/>
                  <a:gd name="T50" fmla="*/ 30 w 438"/>
                  <a:gd name="T51" fmla="*/ 207 h 207"/>
                  <a:gd name="T52" fmla="*/ 59 w 438"/>
                  <a:gd name="T53" fmla="*/ 204 h 207"/>
                  <a:gd name="T54" fmla="*/ 90 w 438"/>
                  <a:gd name="T55" fmla="*/ 199 h 207"/>
                  <a:gd name="T56" fmla="*/ 122 w 438"/>
                  <a:gd name="T57" fmla="*/ 193 h 207"/>
                  <a:gd name="T58" fmla="*/ 153 w 438"/>
                  <a:gd name="T59" fmla="*/ 186 h 207"/>
                  <a:gd name="T60" fmla="*/ 184 w 438"/>
                  <a:gd name="T61" fmla="*/ 176 h 207"/>
                  <a:gd name="T62" fmla="*/ 216 w 438"/>
                  <a:gd name="T63" fmla="*/ 164 h 207"/>
                  <a:gd name="T64" fmla="*/ 247 w 438"/>
                  <a:gd name="T65" fmla="*/ 151 h 207"/>
                  <a:gd name="T66" fmla="*/ 279 w 438"/>
                  <a:gd name="T67" fmla="*/ 136 h 207"/>
                  <a:gd name="T68" fmla="*/ 320 w 438"/>
                  <a:gd name="T69" fmla="*/ 112 h 207"/>
                  <a:gd name="T70" fmla="*/ 340 w 438"/>
                  <a:gd name="T71" fmla="*/ 98 h 207"/>
                  <a:gd name="T72" fmla="*/ 361 w 438"/>
                  <a:gd name="T73" fmla="*/ 86 h 207"/>
                  <a:gd name="T74" fmla="*/ 379 w 438"/>
                  <a:gd name="T75" fmla="*/ 71 h 207"/>
                  <a:gd name="T76" fmla="*/ 398 w 438"/>
                  <a:gd name="T77" fmla="*/ 58 h 207"/>
                  <a:gd name="T78" fmla="*/ 401 w 438"/>
                  <a:gd name="T79" fmla="*/ 53 h 207"/>
                  <a:gd name="T80" fmla="*/ 406 w 438"/>
                  <a:gd name="T81" fmla="*/ 50 h 207"/>
                  <a:gd name="T82" fmla="*/ 415 w 438"/>
                  <a:gd name="T83" fmla="*/ 43 h 207"/>
                  <a:gd name="T84" fmla="*/ 433 w 438"/>
                  <a:gd name="T85" fmla="*/ 30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207"/>
                  <a:gd name="T131" fmla="*/ 438 w 438"/>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207">
                    <a:moveTo>
                      <a:pt x="433" y="30"/>
                    </a:moveTo>
                    <a:lnTo>
                      <a:pt x="438" y="0"/>
                    </a:lnTo>
                    <a:lnTo>
                      <a:pt x="419" y="16"/>
                    </a:lnTo>
                    <a:lnTo>
                      <a:pt x="401" y="33"/>
                    </a:lnTo>
                    <a:lnTo>
                      <a:pt x="381" y="49"/>
                    </a:lnTo>
                    <a:lnTo>
                      <a:pt x="361" y="66"/>
                    </a:lnTo>
                    <a:lnTo>
                      <a:pt x="338" y="80"/>
                    </a:lnTo>
                    <a:lnTo>
                      <a:pt x="327" y="87"/>
                    </a:lnTo>
                    <a:lnTo>
                      <a:pt x="325" y="87"/>
                    </a:lnTo>
                    <a:lnTo>
                      <a:pt x="324" y="88"/>
                    </a:lnTo>
                    <a:lnTo>
                      <a:pt x="321" y="90"/>
                    </a:lnTo>
                    <a:lnTo>
                      <a:pt x="317" y="95"/>
                    </a:lnTo>
                    <a:lnTo>
                      <a:pt x="293" y="108"/>
                    </a:lnTo>
                    <a:lnTo>
                      <a:pt x="271" y="123"/>
                    </a:lnTo>
                    <a:lnTo>
                      <a:pt x="253" y="130"/>
                    </a:lnTo>
                    <a:lnTo>
                      <a:pt x="244" y="133"/>
                    </a:lnTo>
                    <a:lnTo>
                      <a:pt x="236" y="137"/>
                    </a:lnTo>
                    <a:lnTo>
                      <a:pt x="202" y="152"/>
                    </a:lnTo>
                    <a:lnTo>
                      <a:pt x="169" y="164"/>
                    </a:lnTo>
                    <a:lnTo>
                      <a:pt x="135" y="174"/>
                    </a:lnTo>
                    <a:lnTo>
                      <a:pt x="101" y="182"/>
                    </a:lnTo>
                    <a:lnTo>
                      <a:pt x="68" y="188"/>
                    </a:lnTo>
                    <a:lnTo>
                      <a:pt x="34" y="191"/>
                    </a:lnTo>
                    <a:lnTo>
                      <a:pt x="0" y="192"/>
                    </a:lnTo>
                    <a:lnTo>
                      <a:pt x="14" y="199"/>
                    </a:lnTo>
                    <a:lnTo>
                      <a:pt x="30" y="207"/>
                    </a:lnTo>
                    <a:lnTo>
                      <a:pt x="59" y="204"/>
                    </a:lnTo>
                    <a:lnTo>
                      <a:pt x="90" y="199"/>
                    </a:lnTo>
                    <a:lnTo>
                      <a:pt x="122" y="193"/>
                    </a:lnTo>
                    <a:lnTo>
                      <a:pt x="153" y="186"/>
                    </a:lnTo>
                    <a:lnTo>
                      <a:pt x="184" y="176"/>
                    </a:lnTo>
                    <a:lnTo>
                      <a:pt x="216" y="164"/>
                    </a:lnTo>
                    <a:lnTo>
                      <a:pt x="247" y="151"/>
                    </a:lnTo>
                    <a:lnTo>
                      <a:pt x="279" y="136"/>
                    </a:lnTo>
                    <a:lnTo>
                      <a:pt x="320" y="112"/>
                    </a:lnTo>
                    <a:lnTo>
                      <a:pt x="340" y="98"/>
                    </a:lnTo>
                    <a:lnTo>
                      <a:pt x="361" y="86"/>
                    </a:lnTo>
                    <a:lnTo>
                      <a:pt x="379" y="71"/>
                    </a:lnTo>
                    <a:lnTo>
                      <a:pt x="398" y="58"/>
                    </a:lnTo>
                    <a:lnTo>
                      <a:pt x="401" y="53"/>
                    </a:lnTo>
                    <a:lnTo>
                      <a:pt x="406" y="50"/>
                    </a:lnTo>
                    <a:lnTo>
                      <a:pt x="415" y="43"/>
                    </a:lnTo>
                    <a:lnTo>
                      <a:pt x="433" y="30"/>
                    </a:lnTo>
                    <a:close/>
                  </a:path>
                </a:pathLst>
              </a:custGeom>
              <a:solidFill>
                <a:srgbClr val="27272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1" name="Freeform 254"/>
              <p:cNvSpPr>
                <a:spLocks/>
              </p:cNvSpPr>
              <p:nvPr/>
            </p:nvSpPr>
            <p:spPr bwMode="auto">
              <a:xfrm>
                <a:off x="3003" y="627"/>
                <a:ext cx="93" cy="44"/>
              </a:xfrm>
              <a:custGeom>
                <a:avLst/>
                <a:gdLst>
                  <a:gd name="T0" fmla="*/ 461 w 466"/>
                  <a:gd name="T1" fmla="*/ 28 h 220"/>
                  <a:gd name="T2" fmla="*/ 466 w 466"/>
                  <a:gd name="T3" fmla="*/ 0 h 220"/>
                  <a:gd name="T4" fmla="*/ 456 w 466"/>
                  <a:gd name="T5" fmla="*/ 9 h 220"/>
                  <a:gd name="T6" fmla="*/ 447 w 466"/>
                  <a:gd name="T7" fmla="*/ 19 h 220"/>
                  <a:gd name="T8" fmla="*/ 436 w 466"/>
                  <a:gd name="T9" fmla="*/ 28 h 220"/>
                  <a:gd name="T10" fmla="*/ 427 w 466"/>
                  <a:gd name="T11" fmla="*/ 39 h 220"/>
                  <a:gd name="T12" fmla="*/ 406 w 466"/>
                  <a:gd name="T13" fmla="*/ 56 h 220"/>
                  <a:gd name="T14" fmla="*/ 385 w 466"/>
                  <a:gd name="T15" fmla="*/ 74 h 220"/>
                  <a:gd name="T16" fmla="*/ 361 w 466"/>
                  <a:gd name="T17" fmla="*/ 90 h 220"/>
                  <a:gd name="T18" fmla="*/ 355 w 466"/>
                  <a:gd name="T19" fmla="*/ 94 h 220"/>
                  <a:gd name="T20" fmla="*/ 349 w 466"/>
                  <a:gd name="T21" fmla="*/ 98 h 220"/>
                  <a:gd name="T22" fmla="*/ 338 w 466"/>
                  <a:gd name="T23" fmla="*/ 107 h 220"/>
                  <a:gd name="T24" fmla="*/ 313 w 466"/>
                  <a:gd name="T25" fmla="*/ 122 h 220"/>
                  <a:gd name="T26" fmla="*/ 288 w 466"/>
                  <a:gd name="T27" fmla="*/ 137 h 220"/>
                  <a:gd name="T28" fmla="*/ 251 w 466"/>
                  <a:gd name="T29" fmla="*/ 153 h 220"/>
                  <a:gd name="T30" fmla="*/ 215 w 466"/>
                  <a:gd name="T31" fmla="*/ 168 h 220"/>
                  <a:gd name="T32" fmla="*/ 179 w 466"/>
                  <a:gd name="T33" fmla="*/ 180 h 220"/>
                  <a:gd name="T34" fmla="*/ 143 w 466"/>
                  <a:gd name="T35" fmla="*/ 190 h 220"/>
                  <a:gd name="T36" fmla="*/ 108 w 466"/>
                  <a:gd name="T37" fmla="*/ 196 h 220"/>
                  <a:gd name="T38" fmla="*/ 72 w 466"/>
                  <a:gd name="T39" fmla="*/ 201 h 220"/>
                  <a:gd name="T40" fmla="*/ 36 w 466"/>
                  <a:gd name="T41" fmla="*/ 202 h 220"/>
                  <a:gd name="T42" fmla="*/ 0 w 466"/>
                  <a:gd name="T43" fmla="*/ 204 h 220"/>
                  <a:gd name="T44" fmla="*/ 23 w 466"/>
                  <a:gd name="T45" fmla="*/ 220 h 220"/>
                  <a:gd name="T46" fmla="*/ 57 w 466"/>
                  <a:gd name="T47" fmla="*/ 219 h 220"/>
                  <a:gd name="T48" fmla="*/ 91 w 466"/>
                  <a:gd name="T49" fmla="*/ 216 h 220"/>
                  <a:gd name="T50" fmla="*/ 124 w 466"/>
                  <a:gd name="T51" fmla="*/ 210 h 220"/>
                  <a:gd name="T52" fmla="*/ 158 w 466"/>
                  <a:gd name="T53" fmla="*/ 202 h 220"/>
                  <a:gd name="T54" fmla="*/ 192 w 466"/>
                  <a:gd name="T55" fmla="*/ 192 h 220"/>
                  <a:gd name="T56" fmla="*/ 225 w 466"/>
                  <a:gd name="T57" fmla="*/ 180 h 220"/>
                  <a:gd name="T58" fmla="*/ 259 w 466"/>
                  <a:gd name="T59" fmla="*/ 165 h 220"/>
                  <a:gd name="T60" fmla="*/ 267 w 466"/>
                  <a:gd name="T61" fmla="*/ 161 h 220"/>
                  <a:gd name="T62" fmla="*/ 276 w 466"/>
                  <a:gd name="T63" fmla="*/ 158 h 220"/>
                  <a:gd name="T64" fmla="*/ 294 w 466"/>
                  <a:gd name="T65" fmla="*/ 151 h 220"/>
                  <a:gd name="T66" fmla="*/ 316 w 466"/>
                  <a:gd name="T67" fmla="*/ 136 h 220"/>
                  <a:gd name="T68" fmla="*/ 340 w 466"/>
                  <a:gd name="T69" fmla="*/ 123 h 220"/>
                  <a:gd name="T70" fmla="*/ 344 w 466"/>
                  <a:gd name="T71" fmla="*/ 118 h 220"/>
                  <a:gd name="T72" fmla="*/ 347 w 466"/>
                  <a:gd name="T73" fmla="*/ 116 h 220"/>
                  <a:gd name="T74" fmla="*/ 348 w 466"/>
                  <a:gd name="T75" fmla="*/ 115 h 220"/>
                  <a:gd name="T76" fmla="*/ 350 w 466"/>
                  <a:gd name="T77" fmla="*/ 115 h 220"/>
                  <a:gd name="T78" fmla="*/ 361 w 466"/>
                  <a:gd name="T79" fmla="*/ 108 h 220"/>
                  <a:gd name="T80" fmla="*/ 384 w 466"/>
                  <a:gd name="T81" fmla="*/ 94 h 220"/>
                  <a:gd name="T82" fmla="*/ 404 w 466"/>
                  <a:gd name="T83" fmla="*/ 77 h 220"/>
                  <a:gd name="T84" fmla="*/ 424 w 466"/>
                  <a:gd name="T85" fmla="*/ 61 h 220"/>
                  <a:gd name="T86" fmla="*/ 442 w 466"/>
                  <a:gd name="T87" fmla="*/ 44 h 220"/>
                  <a:gd name="T88" fmla="*/ 461 w 466"/>
                  <a:gd name="T89" fmla="*/ 28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6"/>
                  <a:gd name="T136" fmla="*/ 0 h 220"/>
                  <a:gd name="T137" fmla="*/ 466 w 466"/>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6" h="220">
                    <a:moveTo>
                      <a:pt x="461" y="28"/>
                    </a:moveTo>
                    <a:lnTo>
                      <a:pt x="466" y="0"/>
                    </a:lnTo>
                    <a:lnTo>
                      <a:pt x="456" y="9"/>
                    </a:lnTo>
                    <a:lnTo>
                      <a:pt x="447" y="19"/>
                    </a:lnTo>
                    <a:lnTo>
                      <a:pt x="436" y="28"/>
                    </a:lnTo>
                    <a:lnTo>
                      <a:pt x="427" y="39"/>
                    </a:lnTo>
                    <a:lnTo>
                      <a:pt x="406" y="56"/>
                    </a:lnTo>
                    <a:lnTo>
                      <a:pt x="385" y="74"/>
                    </a:lnTo>
                    <a:lnTo>
                      <a:pt x="361" y="90"/>
                    </a:lnTo>
                    <a:lnTo>
                      <a:pt x="355" y="94"/>
                    </a:lnTo>
                    <a:lnTo>
                      <a:pt x="349" y="98"/>
                    </a:lnTo>
                    <a:lnTo>
                      <a:pt x="338" y="107"/>
                    </a:lnTo>
                    <a:lnTo>
                      <a:pt x="313" y="122"/>
                    </a:lnTo>
                    <a:lnTo>
                      <a:pt x="288" y="137"/>
                    </a:lnTo>
                    <a:lnTo>
                      <a:pt x="251" y="153"/>
                    </a:lnTo>
                    <a:lnTo>
                      <a:pt x="215" y="168"/>
                    </a:lnTo>
                    <a:lnTo>
                      <a:pt x="179" y="180"/>
                    </a:lnTo>
                    <a:lnTo>
                      <a:pt x="143" y="190"/>
                    </a:lnTo>
                    <a:lnTo>
                      <a:pt x="108" y="196"/>
                    </a:lnTo>
                    <a:lnTo>
                      <a:pt x="72" y="201"/>
                    </a:lnTo>
                    <a:lnTo>
                      <a:pt x="36" y="202"/>
                    </a:lnTo>
                    <a:lnTo>
                      <a:pt x="0" y="204"/>
                    </a:lnTo>
                    <a:lnTo>
                      <a:pt x="23" y="220"/>
                    </a:lnTo>
                    <a:lnTo>
                      <a:pt x="57" y="219"/>
                    </a:lnTo>
                    <a:lnTo>
                      <a:pt x="91" y="216"/>
                    </a:lnTo>
                    <a:lnTo>
                      <a:pt x="124" y="210"/>
                    </a:lnTo>
                    <a:lnTo>
                      <a:pt x="158" y="202"/>
                    </a:lnTo>
                    <a:lnTo>
                      <a:pt x="192" y="192"/>
                    </a:lnTo>
                    <a:lnTo>
                      <a:pt x="225" y="180"/>
                    </a:lnTo>
                    <a:lnTo>
                      <a:pt x="259" y="165"/>
                    </a:lnTo>
                    <a:lnTo>
                      <a:pt x="267" y="161"/>
                    </a:lnTo>
                    <a:lnTo>
                      <a:pt x="276" y="158"/>
                    </a:lnTo>
                    <a:lnTo>
                      <a:pt x="294" y="151"/>
                    </a:lnTo>
                    <a:lnTo>
                      <a:pt x="316" y="136"/>
                    </a:lnTo>
                    <a:lnTo>
                      <a:pt x="340" y="123"/>
                    </a:lnTo>
                    <a:lnTo>
                      <a:pt x="344" y="118"/>
                    </a:lnTo>
                    <a:lnTo>
                      <a:pt x="347" y="116"/>
                    </a:lnTo>
                    <a:lnTo>
                      <a:pt x="348" y="115"/>
                    </a:lnTo>
                    <a:lnTo>
                      <a:pt x="350" y="115"/>
                    </a:lnTo>
                    <a:lnTo>
                      <a:pt x="361" y="108"/>
                    </a:lnTo>
                    <a:lnTo>
                      <a:pt x="384" y="94"/>
                    </a:lnTo>
                    <a:lnTo>
                      <a:pt x="404" y="77"/>
                    </a:lnTo>
                    <a:lnTo>
                      <a:pt x="424" y="61"/>
                    </a:lnTo>
                    <a:lnTo>
                      <a:pt x="442" y="44"/>
                    </a:lnTo>
                    <a:lnTo>
                      <a:pt x="461" y="28"/>
                    </a:lnTo>
                    <a:close/>
                  </a:path>
                </a:pathLst>
              </a:custGeom>
              <a:solidFill>
                <a:srgbClr val="41414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2" name="Freeform 255"/>
              <p:cNvSpPr>
                <a:spLocks/>
              </p:cNvSpPr>
              <p:nvPr/>
            </p:nvSpPr>
            <p:spPr bwMode="auto">
              <a:xfrm>
                <a:off x="2999" y="622"/>
                <a:ext cx="97" cy="46"/>
              </a:xfrm>
              <a:custGeom>
                <a:avLst/>
                <a:gdLst>
                  <a:gd name="T0" fmla="*/ 488 w 489"/>
                  <a:gd name="T1" fmla="*/ 25 h 229"/>
                  <a:gd name="T2" fmla="*/ 488 w 489"/>
                  <a:gd name="T3" fmla="*/ 12 h 229"/>
                  <a:gd name="T4" fmla="*/ 488 w 489"/>
                  <a:gd name="T5" fmla="*/ 5 h 229"/>
                  <a:gd name="T6" fmla="*/ 488 w 489"/>
                  <a:gd name="T7" fmla="*/ 2 h 229"/>
                  <a:gd name="T8" fmla="*/ 489 w 489"/>
                  <a:gd name="T9" fmla="*/ 0 h 229"/>
                  <a:gd name="T10" fmla="*/ 483 w 489"/>
                  <a:gd name="T11" fmla="*/ 4 h 229"/>
                  <a:gd name="T12" fmla="*/ 479 w 489"/>
                  <a:gd name="T13" fmla="*/ 10 h 229"/>
                  <a:gd name="T14" fmla="*/ 470 w 489"/>
                  <a:gd name="T15" fmla="*/ 21 h 229"/>
                  <a:gd name="T16" fmla="*/ 449 w 489"/>
                  <a:gd name="T17" fmla="*/ 42 h 229"/>
                  <a:gd name="T18" fmla="*/ 438 w 489"/>
                  <a:gd name="T19" fmla="*/ 51 h 229"/>
                  <a:gd name="T20" fmla="*/ 433 w 489"/>
                  <a:gd name="T21" fmla="*/ 56 h 229"/>
                  <a:gd name="T22" fmla="*/ 428 w 489"/>
                  <a:gd name="T23" fmla="*/ 61 h 229"/>
                  <a:gd name="T24" fmla="*/ 406 w 489"/>
                  <a:gd name="T25" fmla="*/ 81 h 229"/>
                  <a:gd name="T26" fmla="*/ 381 w 489"/>
                  <a:gd name="T27" fmla="*/ 98 h 229"/>
                  <a:gd name="T28" fmla="*/ 356 w 489"/>
                  <a:gd name="T29" fmla="*/ 116 h 229"/>
                  <a:gd name="T30" fmla="*/ 329 w 489"/>
                  <a:gd name="T31" fmla="*/ 132 h 229"/>
                  <a:gd name="T32" fmla="*/ 302 w 489"/>
                  <a:gd name="T33" fmla="*/ 148 h 229"/>
                  <a:gd name="T34" fmla="*/ 264 w 489"/>
                  <a:gd name="T35" fmla="*/ 165 h 229"/>
                  <a:gd name="T36" fmla="*/ 226 w 489"/>
                  <a:gd name="T37" fmla="*/ 180 h 229"/>
                  <a:gd name="T38" fmla="*/ 188 w 489"/>
                  <a:gd name="T39" fmla="*/ 191 h 229"/>
                  <a:gd name="T40" fmla="*/ 169 w 489"/>
                  <a:gd name="T41" fmla="*/ 196 h 229"/>
                  <a:gd name="T42" fmla="*/ 151 w 489"/>
                  <a:gd name="T43" fmla="*/ 202 h 229"/>
                  <a:gd name="T44" fmla="*/ 113 w 489"/>
                  <a:gd name="T45" fmla="*/ 207 h 229"/>
                  <a:gd name="T46" fmla="*/ 75 w 489"/>
                  <a:gd name="T47" fmla="*/ 212 h 229"/>
                  <a:gd name="T48" fmla="*/ 36 w 489"/>
                  <a:gd name="T49" fmla="*/ 213 h 229"/>
                  <a:gd name="T50" fmla="*/ 0 w 489"/>
                  <a:gd name="T51" fmla="*/ 212 h 229"/>
                  <a:gd name="T52" fmla="*/ 22 w 489"/>
                  <a:gd name="T53" fmla="*/ 229 h 229"/>
                  <a:gd name="T54" fmla="*/ 58 w 489"/>
                  <a:gd name="T55" fmla="*/ 227 h 229"/>
                  <a:gd name="T56" fmla="*/ 94 w 489"/>
                  <a:gd name="T57" fmla="*/ 226 h 229"/>
                  <a:gd name="T58" fmla="*/ 130 w 489"/>
                  <a:gd name="T59" fmla="*/ 221 h 229"/>
                  <a:gd name="T60" fmla="*/ 165 w 489"/>
                  <a:gd name="T61" fmla="*/ 215 h 229"/>
                  <a:gd name="T62" fmla="*/ 201 w 489"/>
                  <a:gd name="T63" fmla="*/ 205 h 229"/>
                  <a:gd name="T64" fmla="*/ 237 w 489"/>
                  <a:gd name="T65" fmla="*/ 193 h 229"/>
                  <a:gd name="T66" fmla="*/ 273 w 489"/>
                  <a:gd name="T67" fmla="*/ 178 h 229"/>
                  <a:gd name="T68" fmla="*/ 310 w 489"/>
                  <a:gd name="T69" fmla="*/ 162 h 229"/>
                  <a:gd name="T70" fmla="*/ 335 w 489"/>
                  <a:gd name="T71" fmla="*/ 147 h 229"/>
                  <a:gd name="T72" fmla="*/ 360 w 489"/>
                  <a:gd name="T73" fmla="*/ 132 h 229"/>
                  <a:gd name="T74" fmla="*/ 371 w 489"/>
                  <a:gd name="T75" fmla="*/ 123 h 229"/>
                  <a:gd name="T76" fmla="*/ 377 w 489"/>
                  <a:gd name="T77" fmla="*/ 119 h 229"/>
                  <a:gd name="T78" fmla="*/ 383 w 489"/>
                  <a:gd name="T79" fmla="*/ 115 h 229"/>
                  <a:gd name="T80" fmla="*/ 407 w 489"/>
                  <a:gd name="T81" fmla="*/ 99 h 229"/>
                  <a:gd name="T82" fmla="*/ 428 w 489"/>
                  <a:gd name="T83" fmla="*/ 81 h 229"/>
                  <a:gd name="T84" fmla="*/ 449 w 489"/>
                  <a:gd name="T85" fmla="*/ 64 h 229"/>
                  <a:gd name="T86" fmla="*/ 458 w 489"/>
                  <a:gd name="T87" fmla="*/ 53 h 229"/>
                  <a:gd name="T88" fmla="*/ 469 w 489"/>
                  <a:gd name="T89" fmla="*/ 44 h 229"/>
                  <a:gd name="T90" fmla="*/ 478 w 489"/>
                  <a:gd name="T91" fmla="*/ 34 h 229"/>
                  <a:gd name="T92" fmla="*/ 488 w 489"/>
                  <a:gd name="T93" fmla="*/ 25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9"/>
                  <a:gd name="T142" fmla="*/ 0 h 229"/>
                  <a:gd name="T143" fmla="*/ 489 w 489"/>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9" h="229">
                    <a:moveTo>
                      <a:pt x="488" y="25"/>
                    </a:moveTo>
                    <a:lnTo>
                      <a:pt x="488" y="12"/>
                    </a:lnTo>
                    <a:lnTo>
                      <a:pt x="488" y="5"/>
                    </a:lnTo>
                    <a:lnTo>
                      <a:pt x="488" y="2"/>
                    </a:lnTo>
                    <a:lnTo>
                      <a:pt x="489" y="0"/>
                    </a:lnTo>
                    <a:lnTo>
                      <a:pt x="483" y="4"/>
                    </a:lnTo>
                    <a:lnTo>
                      <a:pt x="479" y="10"/>
                    </a:lnTo>
                    <a:lnTo>
                      <a:pt x="470" y="21"/>
                    </a:lnTo>
                    <a:lnTo>
                      <a:pt x="449" y="42"/>
                    </a:lnTo>
                    <a:lnTo>
                      <a:pt x="438" y="51"/>
                    </a:lnTo>
                    <a:lnTo>
                      <a:pt x="433" y="56"/>
                    </a:lnTo>
                    <a:lnTo>
                      <a:pt x="428" y="61"/>
                    </a:lnTo>
                    <a:lnTo>
                      <a:pt x="406" y="81"/>
                    </a:lnTo>
                    <a:lnTo>
                      <a:pt x="381" y="98"/>
                    </a:lnTo>
                    <a:lnTo>
                      <a:pt x="356" y="116"/>
                    </a:lnTo>
                    <a:lnTo>
                      <a:pt x="329" y="132"/>
                    </a:lnTo>
                    <a:lnTo>
                      <a:pt x="302" y="148"/>
                    </a:lnTo>
                    <a:lnTo>
                      <a:pt x="264" y="165"/>
                    </a:lnTo>
                    <a:lnTo>
                      <a:pt x="226" y="180"/>
                    </a:lnTo>
                    <a:lnTo>
                      <a:pt x="188" y="191"/>
                    </a:lnTo>
                    <a:lnTo>
                      <a:pt x="169" y="196"/>
                    </a:lnTo>
                    <a:lnTo>
                      <a:pt x="151" y="202"/>
                    </a:lnTo>
                    <a:lnTo>
                      <a:pt x="113" y="207"/>
                    </a:lnTo>
                    <a:lnTo>
                      <a:pt x="75" y="212"/>
                    </a:lnTo>
                    <a:lnTo>
                      <a:pt x="36" y="213"/>
                    </a:lnTo>
                    <a:lnTo>
                      <a:pt x="0" y="212"/>
                    </a:lnTo>
                    <a:lnTo>
                      <a:pt x="22" y="229"/>
                    </a:lnTo>
                    <a:lnTo>
                      <a:pt x="58" y="227"/>
                    </a:lnTo>
                    <a:lnTo>
                      <a:pt x="94" y="226"/>
                    </a:lnTo>
                    <a:lnTo>
                      <a:pt x="130" y="221"/>
                    </a:lnTo>
                    <a:lnTo>
                      <a:pt x="165" y="215"/>
                    </a:lnTo>
                    <a:lnTo>
                      <a:pt x="201" y="205"/>
                    </a:lnTo>
                    <a:lnTo>
                      <a:pt x="237" y="193"/>
                    </a:lnTo>
                    <a:lnTo>
                      <a:pt x="273" y="178"/>
                    </a:lnTo>
                    <a:lnTo>
                      <a:pt x="310" y="162"/>
                    </a:lnTo>
                    <a:lnTo>
                      <a:pt x="335" y="147"/>
                    </a:lnTo>
                    <a:lnTo>
                      <a:pt x="360" y="132"/>
                    </a:lnTo>
                    <a:lnTo>
                      <a:pt x="371" y="123"/>
                    </a:lnTo>
                    <a:lnTo>
                      <a:pt x="377" y="119"/>
                    </a:lnTo>
                    <a:lnTo>
                      <a:pt x="383" y="115"/>
                    </a:lnTo>
                    <a:lnTo>
                      <a:pt x="407" y="99"/>
                    </a:lnTo>
                    <a:lnTo>
                      <a:pt x="428" y="81"/>
                    </a:lnTo>
                    <a:lnTo>
                      <a:pt x="449" y="64"/>
                    </a:lnTo>
                    <a:lnTo>
                      <a:pt x="458" y="53"/>
                    </a:lnTo>
                    <a:lnTo>
                      <a:pt x="469" y="44"/>
                    </a:lnTo>
                    <a:lnTo>
                      <a:pt x="478" y="34"/>
                    </a:lnTo>
                    <a:lnTo>
                      <a:pt x="488" y="25"/>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3" name="Freeform 256"/>
              <p:cNvSpPr>
                <a:spLocks/>
              </p:cNvSpPr>
              <p:nvPr/>
            </p:nvSpPr>
            <p:spPr bwMode="auto">
              <a:xfrm>
                <a:off x="2995" y="617"/>
                <a:ext cx="101" cy="48"/>
              </a:xfrm>
              <a:custGeom>
                <a:avLst/>
                <a:gdLst>
                  <a:gd name="T0" fmla="*/ 507 w 507"/>
                  <a:gd name="T1" fmla="*/ 26 h 239"/>
                  <a:gd name="T2" fmla="*/ 507 w 507"/>
                  <a:gd name="T3" fmla="*/ 21 h 239"/>
                  <a:gd name="T4" fmla="*/ 507 w 507"/>
                  <a:gd name="T5" fmla="*/ 0 h 239"/>
                  <a:gd name="T6" fmla="*/ 497 w 507"/>
                  <a:gd name="T7" fmla="*/ 11 h 239"/>
                  <a:gd name="T8" fmla="*/ 488 w 507"/>
                  <a:gd name="T9" fmla="*/ 23 h 239"/>
                  <a:gd name="T10" fmla="*/ 467 w 507"/>
                  <a:gd name="T11" fmla="*/ 46 h 239"/>
                  <a:gd name="T12" fmla="*/ 445 w 507"/>
                  <a:gd name="T13" fmla="*/ 67 h 239"/>
                  <a:gd name="T14" fmla="*/ 438 w 507"/>
                  <a:gd name="T15" fmla="*/ 72 h 239"/>
                  <a:gd name="T16" fmla="*/ 435 w 507"/>
                  <a:gd name="T17" fmla="*/ 74 h 239"/>
                  <a:gd name="T18" fmla="*/ 433 w 507"/>
                  <a:gd name="T19" fmla="*/ 77 h 239"/>
                  <a:gd name="T20" fmla="*/ 421 w 507"/>
                  <a:gd name="T21" fmla="*/ 88 h 239"/>
                  <a:gd name="T22" fmla="*/ 408 w 507"/>
                  <a:gd name="T23" fmla="*/ 97 h 239"/>
                  <a:gd name="T24" fmla="*/ 401 w 507"/>
                  <a:gd name="T25" fmla="*/ 102 h 239"/>
                  <a:gd name="T26" fmla="*/ 398 w 507"/>
                  <a:gd name="T27" fmla="*/ 104 h 239"/>
                  <a:gd name="T28" fmla="*/ 396 w 507"/>
                  <a:gd name="T29" fmla="*/ 107 h 239"/>
                  <a:gd name="T30" fmla="*/ 382 w 507"/>
                  <a:gd name="T31" fmla="*/ 116 h 239"/>
                  <a:gd name="T32" fmla="*/ 375 w 507"/>
                  <a:gd name="T33" fmla="*/ 121 h 239"/>
                  <a:gd name="T34" fmla="*/ 372 w 507"/>
                  <a:gd name="T35" fmla="*/ 123 h 239"/>
                  <a:gd name="T36" fmla="*/ 370 w 507"/>
                  <a:gd name="T37" fmla="*/ 127 h 239"/>
                  <a:gd name="T38" fmla="*/ 365 w 507"/>
                  <a:gd name="T39" fmla="*/ 128 h 239"/>
                  <a:gd name="T40" fmla="*/ 362 w 507"/>
                  <a:gd name="T41" fmla="*/ 130 h 239"/>
                  <a:gd name="T42" fmla="*/ 355 w 507"/>
                  <a:gd name="T43" fmla="*/ 134 h 239"/>
                  <a:gd name="T44" fmla="*/ 342 w 507"/>
                  <a:gd name="T45" fmla="*/ 143 h 239"/>
                  <a:gd name="T46" fmla="*/ 313 w 507"/>
                  <a:gd name="T47" fmla="*/ 160 h 239"/>
                  <a:gd name="T48" fmla="*/ 272 w 507"/>
                  <a:gd name="T49" fmla="*/ 178 h 239"/>
                  <a:gd name="T50" fmla="*/ 234 w 507"/>
                  <a:gd name="T51" fmla="*/ 194 h 239"/>
                  <a:gd name="T52" fmla="*/ 194 w 507"/>
                  <a:gd name="T53" fmla="*/ 205 h 239"/>
                  <a:gd name="T54" fmla="*/ 155 w 507"/>
                  <a:gd name="T55" fmla="*/ 214 h 239"/>
                  <a:gd name="T56" fmla="*/ 115 w 507"/>
                  <a:gd name="T57" fmla="*/ 219 h 239"/>
                  <a:gd name="T58" fmla="*/ 77 w 507"/>
                  <a:gd name="T59" fmla="*/ 222 h 239"/>
                  <a:gd name="T60" fmla="*/ 39 w 507"/>
                  <a:gd name="T61" fmla="*/ 221 h 239"/>
                  <a:gd name="T62" fmla="*/ 0 w 507"/>
                  <a:gd name="T63" fmla="*/ 217 h 239"/>
                  <a:gd name="T64" fmla="*/ 8 w 507"/>
                  <a:gd name="T65" fmla="*/ 228 h 239"/>
                  <a:gd name="T66" fmla="*/ 18 w 507"/>
                  <a:gd name="T67" fmla="*/ 238 h 239"/>
                  <a:gd name="T68" fmla="*/ 54 w 507"/>
                  <a:gd name="T69" fmla="*/ 239 h 239"/>
                  <a:gd name="T70" fmla="*/ 93 w 507"/>
                  <a:gd name="T71" fmla="*/ 238 h 239"/>
                  <a:gd name="T72" fmla="*/ 131 w 507"/>
                  <a:gd name="T73" fmla="*/ 233 h 239"/>
                  <a:gd name="T74" fmla="*/ 169 w 507"/>
                  <a:gd name="T75" fmla="*/ 228 h 239"/>
                  <a:gd name="T76" fmla="*/ 187 w 507"/>
                  <a:gd name="T77" fmla="*/ 222 h 239"/>
                  <a:gd name="T78" fmla="*/ 206 w 507"/>
                  <a:gd name="T79" fmla="*/ 217 h 239"/>
                  <a:gd name="T80" fmla="*/ 244 w 507"/>
                  <a:gd name="T81" fmla="*/ 206 h 239"/>
                  <a:gd name="T82" fmla="*/ 282 w 507"/>
                  <a:gd name="T83" fmla="*/ 191 h 239"/>
                  <a:gd name="T84" fmla="*/ 320 w 507"/>
                  <a:gd name="T85" fmla="*/ 174 h 239"/>
                  <a:gd name="T86" fmla="*/ 347 w 507"/>
                  <a:gd name="T87" fmla="*/ 158 h 239"/>
                  <a:gd name="T88" fmla="*/ 374 w 507"/>
                  <a:gd name="T89" fmla="*/ 142 h 239"/>
                  <a:gd name="T90" fmla="*/ 399 w 507"/>
                  <a:gd name="T91" fmla="*/ 124 h 239"/>
                  <a:gd name="T92" fmla="*/ 424 w 507"/>
                  <a:gd name="T93" fmla="*/ 107 h 239"/>
                  <a:gd name="T94" fmla="*/ 446 w 507"/>
                  <a:gd name="T95" fmla="*/ 87 h 239"/>
                  <a:gd name="T96" fmla="*/ 451 w 507"/>
                  <a:gd name="T97" fmla="*/ 82 h 239"/>
                  <a:gd name="T98" fmla="*/ 456 w 507"/>
                  <a:gd name="T99" fmla="*/ 77 h 239"/>
                  <a:gd name="T100" fmla="*/ 467 w 507"/>
                  <a:gd name="T101" fmla="*/ 68 h 239"/>
                  <a:gd name="T102" fmla="*/ 488 w 507"/>
                  <a:gd name="T103" fmla="*/ 47 h 239"/>
                  <a:gd name="T104" fmla="*/ 497 w 507"/>
                  <a:gd name="T105" fmla="*/ 36 h 239"/>
                  <a:gd name="T106" fmla="*/ 501 w 507"/>
                  <a:gd name="T107" fmla="*/ 30 h 239"/>
                  <a:gd name="T108" fmla="*/ 507 w 507"/>
                  <a:gd name="T109" fmla="*/ 26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239"/>
                  <a:gd name="T167" fmla="*/ 507 w 507"/>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239">
                    <a:moveTo>
                      <a:pt x="507" y="26"/>
                    </a:moveTo>
                    <a:lnTo>
                      <a:pt x="507" y="21"/>
                    </a:lnTo>
                    <a:lnTo>
                      <a:pt x="507" y="0"/>
                    </a:lnTo>
                    <a:lnTo>
                      <a:pt x="497" y="11"/>
                    </a:lnTo>
                    <a:lnTo>
                      <a:pt x="488" y="23"/>
                    </a:lnTo>
                    <a:lnTo>
                      <a:pt x="467" y="46"/>
                    </a:lnTo>
                    <a:lnTo>
                      <a:pt x="445" y="67"/>
                    </a:lnTo>
                    <a:lnTo>
                      <a:pt x="438" y="72"/>
                    </a:lnTo>
                    <a:lnTo>
                      <a:pt x="435" y="74"/>
                    </a:lnTo>
                    <a:lnTo>
                      <a:pt x="433" y="77"/>
                    </a:lnTo>
                    <a:lnTo>
                      <a:pt x="421" y="88"/>
                    </a:lnTo>
                    <a:lnTo>
                      <a:pt x="408" y="97"/>
                    </a:lnTo>
                    <a:lnTo>
                      <a:pt x="401" y="102"/>
                    </a:lnTo>
                    <a:lnTo>
                      <a:pt x="398" y="104"/>
                    </a:lnTo>
                    <a:lnTo>
                      <a:pt x="396" y="107"/>
                    </a:lnTo>
                    <a:lnTo>
                      <a:pt x="382" y="116"/>
                    </a:lnTo>
                    <a:lnTo>
                      <a:pt x="375" y="121"/>
                    </a:lnTo>
                    <a:lnTo>
                      <a:pt x="372" y="123"/>
                    </a:lnTo>
                    <a:lnTo>
                      <a:pt x="370" y="127"/>
                    </a:lnTo>
                    <a:lnTo>
                      <a:pt x="365" y="128"/>
                    </a:lnTo>
                    <a:lnTo>
                      <a:pt x="362" y="130"/>
                    </a:lnTo>
                    <a:lnTo>
                      <a:pt x="355" y="134"/>
                    </a:lnTo>
                    <a:lnTo>
                      <a:pt x="342" y="143"/>
                    </a:lnTo>
                    <a:lnTo>
                      <a:pt x="313" y="160"/>
                    </a:lnTo>
                    <a:lnTo>
                      <a:pt x="272" y="178"/>
                    </a:lnTo>
                    <a:lnTo>
                      <a:pt x="234" y="194"/>
                    </a:lnTo>
                    <a:lnTo>
                      <a:pt x="194" y="205"/>
                    </a:lnTo>
                    <a:lnTo>
                      <a:pt x="155" y="214"/>
                    </a:lnTo>
                    <a:lnTo>
                      <a:pt x="115" y="219"/>
                    </a:lnTo>
                    <a:lnTo>
                      <a:pt x="77" y="222"/>
                    </a:lnTo>
                    <a:lnTo>
                      <a:pt x="39" y="221"/>
                    </a:lnTo>
                    <a:lnTo>
                      <a:pt x="0" y="217"/>
                    </a:lnTo>
                    <a:lnTo>
                      <a:pt x="8" y="228"/>
                    </a:lnTo>
                    <a:lnTo>
                      <a:pt x="18" y="238"/>
                    </a:lnTo>
                    <a:lnTo>
                      <a:pt x="54" y="239"/>
                    </a:lnTo>
                    <a:lnTo>
                      <a:pt x="93" y="238"/>
                    </a:lnTo>
                    <a:lnTo>
                      <a:pt x="131" y="233"/>
                    </a:lnTo>
                    <a:lnTo>
                      <a:pt x="169" y="228"/>
                    </a:lnTo>
                    <a:lnTo>
                      <a:pt x="187" y="222"/>
                    </a:lnTo>
                    <a:lnTo>
                      <a:pt x="206" y="217"/>
                    </a:lnTo>
                    <a:lnTo>
                      <a:pt x="244" y="206"/>
                    </a:lnTo>
                    <a:lnTo>
                      <a:pt x="282" y="191"/>
                    </a:lnTo>
                    <a:lnTo>
                      <a:pt x="320" y="174"/>
                    </a:lnTo>
                    <a:lnTo>
                      <a:pt x="347" y="158"/>
                    </a:lnTo>
                    <a:lnTo>
                      <a:pt x="374" y="142"/>
                    </a:lnTo>
                    <a:lnTo>
                      <a:pt x="399" y="124"/>
                    </a:lnTo>
                    <a:lnTo>
                      <a:pt x="424" y="107"/>
                    </a:lnTo>
                    <a:lnTo>
                      <a:pt x="446" y="87"/>
                    </a:lnTo>
                    <a:lnTo>
                      <a:pt x="451" y="82"/>
                    </a:lnTo>
                    <a:lnTo>
                      <a:pt x="456" y="77"/>
                    </a:lnTo>
                    <a:lnTo>
                      <a:pt x="467" y="68"/>
                    </a:lnTo>
                    <a:lnTo>
                      <a:pt x="488" y="47"/>
                    </a:lnTo>
                    <a:lnTo>
                      <a:pt x="497" y="36"/>
                    </a:lnTo>
                    <a:lnTo>
                      <a:pt x="501" y="30"/>
                    </a:lnTo>
                    <a:lnTo>
                      <a:pt x="507"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4" name="Freeform 257"/>
              <p:cNvSpPr>
                <a:spLocks/>
              </p:cNvSpPr>
              <p:nvPr/>
            </p:nvSpPr>
            <p:spPr bwMode="auto">
              <a:xfrm>
                <a:off x="3020" y="645"/>
                <a:ext cx="72" cy="34"/>
              </a:xfrm>
              <a:custGeom>
                <a:avLst/>
                <a:gdLst>
                  <a:gd name="T0" fmla="*/ 88 w 356"/>
                  <a:gd name="T1" fmla="*/ 174 h 174"/>
                  <a:gd name="T2" fmla="*/ 117 w 356"/>
                  <a:gd name="T3" fmla="*/ 171 h 174"/>
                  <a:gd name="T4" fmla="*/ 146 w 356"/>
                  <a:gd name="T5" fmla="*/ 167 h 174"/>
                  <a:gd name="T6" fmla="*/ 173 w 356"/>
                  <a:gd name="T7" fmla="*/ 159 h 174"/>
                  <a:gd name="T8" fmla="*/ 200 w 356"/>
                  <a:gd name="T9" fmla="*/ 151 h 174"/>
                  <a:gd name="T10" fmla="*/ 225 w 356"/>
                  <a:gd name="T11" fmla="*/ 139 h 174"/>
                  <a:gd name="T12" fmla="*/ 250 w 356"/>
                  <a:gd name="T13" fmla="*/ 125 h 174"/>
                  <a:gd name="T14" fmla="*/ 272 w 356"/>
                  <a:gd name="T15" fmla="*/ 108 h 174"/>
                  <a:gd name="T16" fmla="*/ 283 w 356"/>
                  <a:gd name="T17" fmla="*/ 98 h 174"/>
                  <a:gd name="T18" fmla="*/ 296 w 356"/>
                  <a:gd name="T19" fmla="*/ 89 h 174"/>
                  <a:gd name="T20" fmla="*/ 312 w 356"/>
                  <a:gd name="T21" fmla="*/ 66 h 174"/>
                  <a:gd name="T22" fmla="*/ 320 w 356"/>
                  <a:gd name="T23" fmla="*/ 55 h 174"/>
                  <a:gd name="T24" fmla="*/ 329 w 356"/>
                  <a:gd name="T25" fmla="*/ 45 h 174"/>
                  <a:gd name="T26" fmla="*/ 344 w 356"/>
                  <a:gd name="T27" fmla="*/ 22 h 174"/>
                  <a:gd name="T28" fmla="*/ 356 w 356"/>
                  <a:gd name="T29" fmla="*/ 0 h 174"/>
                  <a:gd name="T30" fmla="*/ 325 w 356"/>
                  <a:gd name="T31" fmla="*/ 25 h 174"/>
                  <a:gd name="T32" fmla="*/ 308 w 356"/>
                  <a:gd name="T33" fmla="*/ 36 h 174"/>
                  <a:gd name="T34" fmla="*/ 292 w 356"/>
                  <a:gd name="T35" fmla="*/ 48 h 174"/>
                  <a:gd name="T36" fmla="*/ 274 w 356"/>
                  <a:gd name="T37" fmla="*/ 58 h 174"/>
                  <a:gd name="T38" fmla="*/ 257 w 356"/>
                  <a:gd name="T39" fmla="*/ 70 h 174"/>
                  <a:gd name="T40" fmla="*/ 220 w 356"/>
                  <a:gd name="T41" fmla="*/ 90 h 174"/>
                  <a:gd name="T42" fmla="*/ 164 w 356"/>
                  <a:gd name="T43" fmla="*/ 114 h 174"/>
                  <a:gd name="T44" fmla="*/ 137 w 356"/>
                  <a:gd name="T45" fmla="*/ 126 h 174"/>
                  <a:gd name="T46" fmla="*/ 110 w 356"/>
                  <a:gd name="T47" fmla="*/ 136 h 174"/>
                  <a:gd name="T48" fmla="*/ 81 w 356"/>
                  <a:gd name="T49" fmla="*/ 144 h 174"/>
                  <a:gd name="T50" fmla="*/ 54 w 356"/>
                  <a:gd name="T51" fmla="*/ 150 h 174"/>
                  <a:gd name="T52" fmla="*/ 27 w 356"/>
                  <a:gd name="T53" fmla="*/ 156 h 174"/>
                  <a:gd name="T54" fmla="*/ 0 w 356"/>
                  <a:gd name="T55" fmla="*/ 160 h 174"/>
                  <a:gd name="T56" fmla="*/ 42 w 356"/>
                  <a:gd name="T57" fmla="*/ 169 h 174"/>
                  <a:gd name="T58" fmla="*/ 88 w 356"/>
                  <a:gd name="T59" fmla="*/ 174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6"/>
                  <a:gd name="T91" fmla="*/ 0 h 174"/>
                  <a:gd name="T92" fmla="*/ 356 w 356"/>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6" h="174">
                    <a:moveTo>
                      <a:pt x="88" y="174"/>
                    </a:moveTo>
                    <a:lnTo>
                      <a:pt x="117" y="171"/>
                    </a:lnTo>
                    <a:lnTo>
                      <a:pt x="146" y="167"/>
                    </a:lnTo>
                    <a:lnTo>
                      <a:pt x="173" y="159"/>
                    </a:lnTo>
                    <a:lnTo>
                      <a:pt x="200" y="151"/>
                    </a:lnTo>
                    <a:lnTo>
                      <a:pt x="225" y="139"/>
                    </a:lnTo>
                    <a:lnTo>
                      <a:pt x="250" y="125"/>
                    </a:lnTo>
                    <a:lnTo>
                      <a:pt x="272" y="108"/>
                    </a:lnTo>
                    <a:lnTo>
                      <a:pt x="283" y="98"/>
                    </a:lnTo>
                    <a:lnTo>
                      <a:pt x="296" y="89"/>
                    </a:lnTo>
                    <a:lnTo>
                      <a:pt x="312" y="66"/>
                    </a:lnTo>
                    <a:lnTo>
                      <a:pt x="320" y="55"/>
                    </a:lnTo>
                    <a:lnTo>
                      <a:pt x="329" y="45"/>
                    </a:lnTo>
                    <a:lnTo>
                      <a:pt x="344" y="22"/>
                    </a:lnTo>
                    <a:lnTo>
                      <a:pt x="356" y="0"/>
                    </a:lnTo>
                    <a:lnTo>
                      <a:pt x="325" y="25"/>
                    </a:lnTo>
                    <a:lnTo>
                      <a:pt x="308" y="36"/>
                    </a:lnTo>
                    <a:lnTo>
                      <a:pt x="292" y="48"/>
                    </a:lnTo>
                    <a:lnTo>
                      <a:pt x="274" y="58"/>
                    </a:lnTo>
                    <a:lnTo>
                      <a:pt x="257" y="70"/>
                    </a:lnTo>
                    <a:lnTo>
                      <a:pt x="220" y="90"/>
                    </a:lnTo>
                    <a:lnTo>
                      <a:pt x="164" y="114"/>
                    </a:lnTo>
                    <a:lnTo>
                      <a:pt x="137" y="126"/>
                    </a:lnTo>
                    <a:lnTo>
                      <a:pt x="110" y="136"/>
                    </a:lnTo>
                    <a:lnTo>
                      <a:pt x="81" y="144"/>
                    </a:lnTo>
                    <a:lnTo>
                      <a:pt x="54" y="150"/>
                    </a:lnTo>
                    <a:lnTo>
                      <a:pt x="27" y="156"/>
                    </a:lnTo>
                    <a:lnTo>
                      <a:pt x="0" y="160"/>
                    </a:lnTo>
                    <a:lnTo>
                      <a:pt x="42" y="169"/>
                    </a:lnTo>
                    <a:lnTo>
                      <a:pt x="88" y="174"/>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5" name="Freeform 258"/>
              <p:cNvSpPr>
                <a:spLocks/>
              </p:cNvSpPr>
              <p:nvPr/>
            </p:nvSpPr>
            <p:spPr bwMode="auto">
              <a:xfrm>
                <a:off x="2981" y="606"/>
                <a:ext cx="40" cy="19"/>
              </a:xfrm>
              <a:custGeom>
                <a:avLst/>
                <a:gdLst>
                  <a:gd name="T0" fmla="*/ 4 w 204"/>
                  <a:gd name="T1" fmla="*/ 0 h 95"/>
                  <a:gd name="T2" fmla="*/ 0 w 204"/>
                  <a:gd name="T3" fmla="*/ 24 h 95"/>
                  <a:gd name="T4" fmla="*/ 21 w 204"/>
                  <a:gd name="T5" fmla="*/ 46 h 95"/>
                  <a:gd name="T6" fmla="*/ 33 w 204"/>
                  <a:gd name="T7" fmla="*/ 55 h 95"/>
                  <a:gd name="T8" fmla="*/ 48 w 204"/>
                  <a:gd name="T9" fmla="*/ 64 h 95"/>
                  <a:gd name="T10" fmla="*/ 78 w 204"/>
                  <a:gd name="T11" fmla="*/ 79 h 95"/>
                  <a:gd name="T12" fmla="*/ 95 w 204"/>
                  <a:gd name="T13" fmla="*/ 84 h 95"/>
                  <a:gd name="T14" fmla="*/ 114 w 204"/>
                  <a:gd name="T15" fmla="*/ 90 h 95"/>
                  <a:gd name="T16" fmla="*/ 136 w 204"/>
                  <a:gd name="T17" fmla="*/ 93 h 95"/>
                  <a:gd name="T18" fmla="*/ 159 w 204"/>
                  <a:gd name="T19" fmla="*/ 95 h 95"/>
                  <a:gd name="T20" fmla="*/ 181 w 204"/>
                  <a:gd name="T21" fmla="*/ 95 h 95"/>
                  <a:gd name="T22" fmla="*/ 204 w 204"/>
                  <a:gd name="T23" fmla="*/ 94 h 95"/>
                  <a:gd name="T24" fmla="*/ 183 w 204"/>
                  <a:gd name="T25" fmla="*/ 83 h 95"/>
                  <a:gd name="T26" fmla="*/ 177 w 204"/>
                  <a:gd name="T27" fmla="*/ 80 h 95"/>
                  <a:gd name="T28" fmla="*/ 149 w 204"/>
                  <a:gd name="T29" fmla="*/ 78 h 95"/>
                  <a:gd name="T30" fmla="*/ 122 w 204"/>
                  <a:gd name="T31" fmla="*/ 73 h 95"/>
                  <a:gd name="T32" fmla="*/ 102 w 204"/>
                  <a:gd name="T33" fmla="*/ 67 h 95"/>
                  <a:gd name="T34" fmla="*/ 84 w 204"/>
                  <a:gd name="T35" fmla="*/ 62 h 95"/>
                  <a:gd name="T36" fmla="*/ 67 w 204"/>
                  <a:gd name="T37" fmla="*/ 54 h 95"/>
                  <a:gd name="T38" fmla="*/ 52 w 204"/>
                  <a:gd name="T39" fmla="*/ 46 h 95"/>
                  <a:gd name="T40" fmla="*/ 38 w 204"/>
                  <a:gd name="T41" fmla="*/ 36 h 95"/>
                  <a:gd name="T42" fmla="*/ 25 w 204"/>
                  <a:gd name="T43" fmla="*/ 25 h 95"/>
                  <a:gd name="T44" fmla="*/ 13 w 204"/>
                  <a:gd name="T45" fmla="*/ 12 h 95"/>
                  <a:gd name="T46" fmla="*/ 4 w 204"/>
                  <a:gd name="T47" fmla="*/ 0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95"/>
                  <a:gd name="T74" fmla="*/ 204 w 204"/>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95">
                    <a:moveTo>
                      <a:pt x="4" y="0"/>
                    </a:moveTo>
                    <a:lnTo>
                      <a:pt x="0" y="24"/>
                    </a:lnTo>
                    <a:lnTo>
                      <a:pt x="21" y="46"/>
                    </a:lnTo>
                    <a:lnTo>
                      <a:pt x="33" y="55"/>
                    </a:lnTo>
                    <a:lnTo>
                      <a:pt x="48" y="64"/>
                    </a:lnTo>
                    <a:lnTo>
                      <a:pt x="78" y="79"/>
                    </a:lnTo>
                    <a:lnTo>
                      <a:pt x="95" y="84"/>
                    </a:lnTo>
                    <a:lnTo>
                      <a:pt x="114" y="90"/>
                    </a:lnTo>
                    <a:lnTo>
                      <a:pt x="136" y="93"/>
                    </a:lnTo>
                    <a:lnTo>
                      <a:pt x="159" y="95"/>
                    </a:lnTo>
                    <a:lnTo>
                      <a:pt x="181" y="95"/>
                    </a:lnTo>
                    <a:lnTo>
                      <a:pt x="204" y="94"/>
                    </a:lnTo>
                    <a:lnTo>
                      <a:pt x="183" y="83"/>
                    </a:lnTo>
                    <a:lnTo>
                      <a:pt x="177" y="80"/>
                    </a:lnTo>
                    <a:lnTo>
                      <a:pt x="149" y="78"/>
                    </a:lnTo>
                    <a:lnTo>
                      <a:pt x="122" y="73"/>
                    </a:lnTo>
                    <a:lnTo>
                      <a:pt x="102" y="67"/>
                    </a:lnTo>
                    <a:lnTo>
                      <a:pt x="84" y="62"/>
                    </a:lnTo>
                    <a:lnTo>
                      <a:pt x="67" y="54"/>
                    </a:lnTo>
                    <a:lnTo>
                      <a:pt x="52" y="46"/>
                    </a:lnTo>
                    <a:lnTo>
                      <a:pt x="38" y="36"/>
                    </a:lnTo>
                    <a:lnTo>
                      <a:pt x="25" y="25"/>
                    </a:lnTo>
                    <a:lnTo>
                      <a:pt x="13" y="12"/>
                    </a:lnTo>
                    <a:lnTo>
                      <a:pt x="4" y="0"/>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6" name="Freeform 259"/>
              <p:cNvSpPr>
                <a:spLocks/>
              </p:cNvSpPr>
              <p:nvPr/>
            </p:nvSpPr>
            <p:spPr bwMode="auto">
              <a:xfrm>
                <a:off x="2980" y="611"/>
                <a:ext cx="48" cy="18"/>
              </a:xfrm>
              <a:custGeom>
                <a:avLst/>
                <a:gdLst>
                  <a:gd name="T0" fmla="*/ 4 w 242"/>
                  <a:gd name="T1" fmla="*/ 0 h 87"/>
                  <a:gd name="T2" fmla="*/ 0 w 242"/>
                  <a:gd name="T3" fmla="*/ 24 h 87"/>
                  <a:gd name="T4" fmla="*/ 10 w 242"/>
                  <a:gd name="T5" fmla="*/ 33 h 87"/>
                  <a:gd name="T6" fmla="*/ 23 w 242"/>
                  <a:gd name="T7" fmla="*/ 43 h 87"/>
                  <a:gd name="T8" fmla="*/ 35 w 242"/>
                  <a:gd name="T9" fmla="*/ 51 h 87"/>
                  <a:gd name="T10" fmla="*/ 50 w 242"/>
                  <a:gd name="T11" fmla="*/ 59 h 87"/>
                  <a:gd name="T12" fmla="*/ 63 w 242"/>
                  <a:gd name="T13" fmla="*/ 65 h 87"/>
                  <a:gd name="T14" fmla="*/ 79 w 242"/>
                  <a:gd name="T15" fmla="*/ 71 h 87"/>
                  <a:gd name="T16" fmla="*/ 94 w 242"/>
                  <a:gd name="T17" fmla="*/ 76 h 87"/>
                  <a:gd name="T18" fmla="*/ 112 w 242"/>
                  <a:gd name="T19" fmla="*/ 82 h 87"/>
                  <a:gd name="T20" fmla="*/ 144 w 242"/>
                  <a:gd name="T21" fmla="*/ 86 h 87"/>
                  <a:gd name="T22" fmla="*/ 176 w 242"/>
                  <a:gd name="T23" fmla="*/ 87 h 87"/>
                  <a:gd name="T24" fmla="*/ 208 w 242"/>
                  <a:gd name="T25" fmla="*/ 85 h 87"/>
                  <a:gd name="T26" fmla="*/ 242 w 242"/>
                  <a:gd name="T27" fmla="*/ 80 h 87"/>
                  <a:gd name="T28" fmla="*/ 224 w 242"/>
                  <a:gd name="T29" fmla="*/ 76 h 87"/>
                  <a:gd name="T30" fmla="*/ 208 w 242"/>
                  <a:gd name="T31" fmla="*/ 70 h 87"/>
                  <a:gd name="T32" fmla="*/ 185 w 242"/>
                  <a:gd name="T33" fmla="*/ 71 h 87"/>
                  <a:gd name="T34" fmla="*/ 163 w 242"/>
                  <a:gd name="T35" fmla="*/ 71 h 87"/>
                  <a:gd name="T36" fmla="*/ 140 w 242"/>
                  <a:gd name="T37" fmla="*/ 69 h 87"/>
                  <a:gd name="T38" fmla="*/ 118 w 242"/>
                  <a:gd name="T39" fmla="*/ 66 h 87"/>
                  <a:gd name="T40" fmla="*/ 99 w 242"/>
                  <a:gd name="T41" fmla="*/ 60 h 87"/>
                  <a:gd name="T42" fmla="*/ 82 w 242"/>
                  <a:gd name="T43" fmla="*/ 55 h 87"/>
                  <a:gd name="T44" fmla="*/ 52 w 242"/>
                  <a:gd name="T45" fmla="*/ 40 h 87"/>
                  <a:gd name="T46" fmla="*/ 37 w 242"/>
                  <a:gd name="T47" fmla="*/ 31 h 87"/>
                  <a:gd name="T48" fmla="*/ 25 w 242"/>
                  <a:gd name="T49" fmla="*/ 22 h 87"/>
                  <a:gd name="T50" fmla="*/ 4 w 242"/>
                  <a:gd name="T51" fmla="*/ 0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87"/>
                  <a:gd name="T80" fmla="*/ 242 w 242"/>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87">
                    <a:moveTo>
                      <a:pt x="4" y="0"/>
                    </a:moveTo>
                    <a:lnTo>
                      <a:pt x="0" y="24"/>
                    </a:lnTo>
                    <a:lnTo>
                      <a:pt x="10" y="33"/>
                    </a:lnTo>
                    <a:lnTo>
                      <a:pt x="23" y="43"/>
                    </a:lnTo>
                    <a:lnTo>
                      <a:pt x="35" y="51"/>
                    </a:lnTo>
                    <a:lnTo>
                      <a:pt x="50" y="59"/>
                    </a:lnTo>
                    <a:lnTo>
                      <a:pt x="63" y="65"/>
                    </a:lnTo>
                    <a:lnTo>
                      <a:pt x="79" y="71"/>
                    </a:lnTo>
                    <a:lnTo>
                      <a:pt x="94" y="76"/>
                    </a:lnTo>
                    <a:lnTo>
                      <a:pt x="112" y="82"/>
                    </a:lnTo>
                    <a:lnTo>
                      <a:pt x="144" y="86"/>
                    </a:lnTo>
                    <a:lnTo>
                      <a:pt x="176" y="87"/>
                    </a:lnTo>
                    <a:lnTo>
                      <a:pt x="208" y="85"/>
                    </a:lnTo>
                    <a:lnTo>
                      <a:pt x="242" y="80"/>
                    </a:lnTo>
                    <a:lnTo>
                      <a:pt x="224" y="76"/>
                    </a:lnTo>
                    <a:lnTo>
                      <a:pt x="208" y="70"/>
                    </a:lnTo>
                    <a:lnTo>
                      <a:pt x="185" y="71"/>
                    </a:lnTo>
                    <a:lnTo>
                      <a:pt x="163" y="71"/>
                    </a:lnTo>
                    <a:lnTo>
                      <a:pt x="140" y="69"/>
                    </a:lnTo>
                    <a:lnTo>
                      <a:pt x="118" y="66"/>
                    </a:lnTo>
                    <a:lnTo>
                      <a:pt x="99" y="60"/>
                    </a:lnTo>
                    <a:lnTo>
                      <a:pt x="82" y="55"/>
                    </a:lnTo>
                    <a:lnTo>
                      <a:pt x="52" y="40"/>
                    </a:lnTo>
                    <a:lnTo>
                      <a:pt x="37" y="31"/>
                    </a:lnTo>
                    <a:lnTo>
                      <a:pt x="25" y="22"/>
                    </a:lnTo>
                    <a:lnTo>
                      <a:pt x="4" y="0"/>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7" name="Freeform 260"/>
              <p:cNvSpPr>
                <a:spLocks/>
              </p:cNvSpPr>
              <p:nvPr/>
            </p:nvSpPr>
            <p:spPr bwMode="auto">
              <a:xfrm>
                <a:off x="2981" y="586"/>
                <a:ext cx="35" cy="36"/>
              </a:xfrm>
              <a:custGeom>
                <a:avLst/>
                <a:gdLst>
                  <a:gd name="T0" fmla="*/ 85 w 173"/>
                  <a:gd name="T1" fmla="*/ 76 h 180"/>
                  <a:gd name="T2" fmla="*/ 64 w 173"/>
                  <a:gd name="T3" fmla="*/ 35 h 180"/>
                  <a:gd name="T4" fmla="*/ 55 w 173"/>
                  <a:gd name="T5" fmla="*/ 16 h 180"/>
                  <a:gd name="T6" fmla="*/ 48 w 173"/>
                  <a:gd name="T7" fmla="*/ 0 h 180"/>
                  <a:gd name="T8" fmla="*/ 31 w 173"/>
                  <a:gd name="T9" fmla="*/ 23 h 180"/>
                  <a:gd name="T10" fmla="*/ 18 w 173"/>
                  <a:gd name="T11" fmla="*/ 47 h 180"/>
                  <a:gd name="T12" fmla="*/ 8 w 173"/>
                  <a:gd name="T13" fmla="*/ 73 h 180"/>
                  <a:gd name="T14" fmla="*/ 0 w 173"/>
                  <a:gd name="T15" fmla="*/ 100 h 180"/>
                  <a:gd name="T16" fmla="*/ 9 w 173"/>
                  <a:gd name="T17" fmla="*/ 112 h 180"/>
                  <a:gd name="T18" fmla="*/ 21 w 173"/>
                  <a:gd name="T19" fmla="*/ 125 h 180"/>
                  <a:gd name="T20" fmla="*/ 34 w 173"/>
                  <a:gd name="T21" fmla="*/ 136 h 180"/>
                  <a:gd name="T22" fmla="*/ 48 w 173"/>
                  <a:gd name="T23" fmla="*/ 146 h 180"/>
                  <a:gd name="T24" fmla="*/ 63 w 173"/>
                  <a:gd name="T25" fmla="*/ 154 h 180"/>
                  <a:gd name="T26" fmla="*/ 80 w 173"/>
                  <a:gd name="T27" fmla="*/ 162 h 180"/>
                  <a:gd name="T28" fmla="*/ 98 w 173"/>
                  <a:gd name="T29" fmla="*/ 167 h 180"/>
                  <a:gd name="T30" fmla="*/ 118 w 173"/>
                  <a:gd name="T31" fmla="*/ 173 h 180"/>
                  <a:gd name="T32" fmla="*/ 145 w 173"/>
                  <a:gd name="T33" fmla="*/ 178 h 180"/>
                  <a:gd name="T34" fmla="*/ 173 w 173"/>
                  <a:gd name="T35" fmla="*/ 180 h 180"/>
                  <a:gd name="T36" fmla="*/ 158 w 173"/>
                  <a:gd name="T37" fmla="*/ 170 h 180"/>
                  <a:gd name="T38" fmla="*/ 146 w 173"/>
                  <a:gd name="T39" fmla="*/ 160 h 180"/>
                  <a:gd name="T40" fmla="*/ 122 w 173"/>
                  <a:gd name="T41" fmla="*/ 136 h 180"/>
                  <a:gd name="T42" fmla="*/ 111 w 173"/>
                  <a:gd name="T43" fmla="*/ 121 h 180"/>
                  <a:gd name="T44" fmla="*/ 102 w 173"/>
                  <a:gd name="T45" fmla="*/ 108 h 180"/>
                  <a:gd name="T46" fmla="*/ 85 w 173"/>
                  <a:gd name="T47" fmla="*/ 76 h 1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80"/>
                  <a:gd name="T74" fmla="*/ 173 w 173"/>
                  <a:gd name="T75" fmla="*/ 180 h 1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80">
                    <a:moveTo>
                      <a:pt x="85" y="76"/>
                    </a:moveTo>
                    <a:lnTo>
                      <a:pt x="64" y="35"/>
                    </a:lnTo>
                    <a:lnTo>
                      <a:pt x="55" y="16"/>
                    </a:lnTo>
                    <a:lnTo>
                      <a:pt x="48" y="0"/>
                    </a:lnTo>
                    <a:lnTo>
                      <a:pt x="31" y="23"/>
                    </a:lnTo>
                    <a:lnTo>
                      <a:pt x="18" y="47"/>
                    </a:lnTo>
                    <a:lnTo>
                      <a:pt x="8" y="73"/>
                    </a:lnTo>
                    <a:lnTo>
                      <a:pt x="0" y="100"/>
                    </a:lnTo>
                    <a:lnTo>
                      <a:pt x="9" y="112"/>
                    </a:lnTo>
                    <a:lnTo>
                      <a:pt x="21" y="125"/>
                    </a:lnTo>
                    <a:lnTo>
                      <a:pt x="34" y="136"/>
                    </a:lnTo>
                    <a:lnTo>
                      <a:pt x="48" y="146"/>
                    </a:lnTo>
                    <a:lnTo>
                      <a:pt x="63" y="154"/>
                    </a:lnTo>
                    <a:lnTo>
                      <a:pt x="80" y="162"/>
                    </a:lnTo>
                    <a:lnTo>
                      <a:pt x="98" y="167"/>
                    </a:lnTo>
                    <a:lnTo>
                      <a:pt x="118" y="173"/>
                    </a:lnTo>
                    <a:lnTo>
                      <a:pt x="145" y="178"/>
                    </a:lnTo>
                    <a:lnTo>
                      <a:pt x="173" y="180"/>
                    </a:lnTo>
                    <a:lnTo>
                      <a:pt x="158" y="170"/>
                    </a:lnTo>
                    <a:lnTo>
                      <a:pt x="146" y="160"/>
                    </a:lnTo>
                    <a:lnTo>
                      <a:pt x="122" y="136"/>
                    </a:lnTo>
                    <a:lnTo>
                      <a:pt x="111" y="121"/>
                    </a:lnTo>
                    <a:lnTo>
                      <a:pt x="102" y="108"/>
                    </a:lnTo>
                    <a:lnTo>
                      <a:pt x="85" y="76"/>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8" name="Freeform 261"/>
              <p:cNvSpPr>
                <a:spLocks/>
              </p:cNvSpPr>
              <p:nvPr/>
            </p:nvSpPr>
            <p:spPr bwMode="auto">
              <a:xfrm>
                <a:off x="3633" y="563"/>
                <a:ext cx="51" cy="25"/>
              </a:xfrm>
              <a:custGeom>
                <a:avLst/>
                <a:gdLst>
                  <a:gd name="T0" fmla="*/ 252 w 252"/>
                  <a:gd name="T1" fmla="*/ 12 h 124"/>
                  <a:gd name="T2" fmla="*/ 246 w 252"/>
                  <a:gd name="T3" fmla="*/ 0 h 124"/>
                  <a:gd name="T4" fmla="*/ 214 w 252"/>
                  <a:gd name="T5" fmla="*/ 2 h 124"/>
                  <a:gd name="T6" fmla="*/ 198 w 252"/>
                  <a:gd name="T7" fmla="*/ 3 h 124"/>
                  <a:gd name="T8" fmla="*/ 184 w 252"/>
                  <a:gd name="T9" fmla="*/ 6 h 124"/>
                  <a:gd name="T10" fmla="*/ 152 w 252"/>
                  <a:gd name="T11" fmla="*/ 14 h 124"/>
                  <a:gd name="T12" fmla="*/ 137 w 252"/>
                  <a:gd name="T13" fmla="*/ 18 h 124"/>
                  <a:gd name="T14" fmla="*/ 122 w 252"/>
                  <a:gd name="T15" fmla="*/ 25 h 124"/>
                  <a:gd name="T16" fmla="*/ 85 w 252"/>
                  <a:gd name="T17" fmla="*/ 41 h 124"/>
                  <a:gd name="T18" fmla="*/ 68 w 252"/>
                  <a:gd name="T19" fmla="*/ 50 h 124"/>
                  <a:gd name="T20" fmla="*/ 54 w 252"/>
                  <a:gd name="T21" fmla="*/ 61 h 124"/>
                  <a:gd name="T22" fmla="*/ 24 w 252"/>
                  <a:gd name="T23" fmla="*/ 85 h 124"/>
                  <a:gd name="T24" fmla="*/ 0 w 252"/>
                  <a:gd name="T25" fmla="*/ 113 h 124"/>
                  <a:gd name="T26" fmla="*/ 1 w 252"/>
                  <a:gd name="T27" fmla="*/ 117 h 124"/>
                  <a:gd name="T28" fmla="*/ 4 w 252"/>
                  <a:gd name="T29" fmla="*/ 124 h 124"/>
                  <a:gd name="T30" fmla="*/ 28 w 252"/>
                  <a:gd name="T31" fmla="*/ 96 h 124"/>
                  <a:gd name="T32" fmla="*/ 57 w 252"/>
                  <a:gd name="T33" fmla="*/ 72 h 124"/>
                  <a:gd name="T34" fmla="*/ 89 w 252"/>
                  <a:gd name="T35" fmla="*/ 51 h 124"/>
                  <a:gd name="T36" fmla="*/ 107 w 252"/>
                  <a:gd name="T37" fmla="*/ 42 h 124"/>
                  <a:gd name="T38" fmla="*/ 128 w 252"/>
                  <a:gd name="T39" fmla="*/ 35 h 124"/>
                  <a:gd name="T40" fmla="*/ 142 w 252"/>
                  <a:gd name="T41" fmla="*/ 28 h 124"/>
                  <a:gd name="T42" fmla="*/ 158 w 252"/>
                  <a:gd name="T43" fmla="*/ 24 h 124"/>
                  <a:gd name="T44" fmla="*/ 189 w 252"/>
                  <a:gd name="T45" fmla="*/ 16 h 124"/>
                  <a:gd name="T46" fmla="*/ 221 w 252"/>
                  <a:gd name="T47" fmla="*/ 12 h 124"/>
                  <a:gd name="T48" fmla="*/ 252 w 252"/>
                  <a:gd name="T49" fmla="*/ 12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24"/>
                  <a:gd name="T77" fmla="*/ 252 w 252"/>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24">
                    <a:moveTo>
                      <a:pt x="252" y="12"/>
                    </a:moveTo>
                    <a:lnTo>
                      <a:pt x="246" y="0"/>
                    </a:lnTo>
                    <a:lnTo>
                      <a:pt x="214" y="2"/>
                    </a:lnTo>
                    <a:lnTo>
                      <a:pt x="198" y="3"/>
                    </a:lnTo>
                    <a:lnTo>
                      <a:pt x="184" y="6"/>
                    </a:lnTo>
                    <a:lnTo>
                      <a:pt x="152" y="14"/>
                    </a:lnTo>
                    <a:lnTo>
                      <a:pt x="137" y="18"/>
                    </a:lnTo>
                    <a:lnTo>
                      <a:pt x="122" y="25"/>
                    </a:lnTo>
                    <a:lnTo>
                      <a:pt x="85" y="41"/>
                    </a:lnTo>
                    <a:lnTo>
                      <a:pt x="68" y="50"/>
                    </a:lnTo>
                    <a:lnTo>
                      <a:pt x="54" y="61"/>
                    </a:lnTo>
                    <a:lnTo>
                      <a:pt x="24" y="85"/>
                    </a:lnTo>
                    <a:lnTo>
                      <a:pt x="0" y="113"/>
                    </a:lnTo>
                    <a:lnTo>
                      <a:pt x="1" y="117"/>
                    </a:lnTo>
                    <a:lnTo>
                      <a:pt x="4" y="124"/>
                    </a:lnTo>
                    <a:lnTo>
                      <a:pt x="28" y="96"/>
                    </a:lnTo>
                    <a:lnTo>
                      <a:pt x="57" y="72"/>
                    </a:lnTo>
                    <a:lnTo>
                      <a:pt x="89" y="51"/>
                    </a:lnTo>
                    <a:lnTo>
                      <a:pt x="107" y="42"/>
                    </a:lnTo>
                    <a:lnTo>
                      <a:pt x="128" y="35"/>
                    </a:lnTo>
                    <a:lnTo>
                      <a:pt x="142" y="28"/>
                    </a:lnTo>
                    <a:lnTo>
                      <a:pt x="158" y="24"/>
                    </a:lnTo>
                    <a:lnTo>
                      <a:pt x="189" y="16"/>
                    </a:lnTo>
                    <a:lnTo>
                      <a:pt x="221" y="12"/>
                    </a:lnTo>
                    <a:lnTo>
                      <a:pt x="252" y="12"/>
                    </a:lnTo>
                    <a:close/>
                  </a:path>
                </a:pathLst>
              </a:custGeom>
              <a:solidFill>
                <a:srgbClr val="3D3D3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99" name="Freeform 262"/>
              <p:cNvSpPr>
                <a:spLocks/>
              </p:cNvSpPr>
              <p:nvPr/>
            </p:nvSpPr>
            <p:spPr bwMode="auto">
              <a:xfrm>
                <a:off x="3632" y="561"/>
                <a:ext cx="50" cy="25"/>
              </a:xfrm>
              <a:custGeom>
                <a:avLst/>
                <a:gdLst>
                  <a:gd name="T0" fmla="*/ 251 w 251"/>
                  <a:gd name="T1" fmla="*/ 10 h 123"/>
                  <a:gd name="T2" fmla="*/ 249 w 251"/>
                  <a:gd name="T3" fmla="*/ 9 h 123"/>
                  <a:gd name="T4" fmla="*/ 244 w 251"/>
                  <a:gd name="T5" fmla="*/ 1 h 123"/>
                  <a:gd name="T6" fmla="*/ 231 w 251"/>
                  <a:gd name="T7" fmla="*/ 0 h 123"/>
                  <a:gd name="T8" fmla="*/ 221 w 251"/>
                  <a:gd name="T9" fmla="*/ 1 h 123"/>
                  <a:gd name="T10" fmla="*/ 197 w 251"/>
                  <a:gd name="T11" fmla="*/ 3 h 123"/>
                  <a:gd name="T12" fmla="*/ 172 w 251"/>
                  <a:gd name="T13" fmla="*/ 8 h 123"/>
                  <a:gd name="T14" fmla="*/ 123 w 251"/>
                  <a:gd name="T15" fmla="*/ 25 h 123"/>
                  <a:gd name="T16" fmla="*/ 88 w 251"/>
                  <a:gd name="T17" fmla="*/ 40 h 123"/>
                  <a:gd name="T18" fmla="*/ 57 w 251"/>
                  <a:gd name="T19" fmla="*/ 58 h 123"/>
                  <a:gd name="T20" fmla="*/ 29 w 251"/>
                  <a:gd name="T21" fmla="*/ 79 h 123"/>
                  <a:gd name="T22" fmla="*/ 6 w 251"/>
                  <a:gd name="T23" fmla="*/ 104 h 123"/>
                  <a:gd name="T24" fmla="*/ 0 w 251"/>
                  <a:gd name="T25" fmla="*/ 110 h 123"/>
                  <a:gd name="T26" fmla="*/ 5 w 251"/>
                  <a:gd name="T27" fmla="*/ 123 h 123"/>
                  <a:gd name="T28" fmla="*/ 29 w 251"/>
                  <a:gd name="T29" fmla="*/ 95 h 123"/>
                  <a:gd name="T30" fmla="*/ 59 w 251"/>
                  <a:gd name="T31" fmla="*/ 71 h 123"/>
                  <a:gd name="T32" fmla="*/ 73 w 251"/>
                  <a:gd name="T33" fmla="*/ 60 h 123"/>
                  <a:gd name="T34" fmla="*/ 90 w 251"/>
                  <a:gd name="T35" fmla="*/ 51 h 123"/>
                  <a:gd name="T36" fmla="*/ 127 w 251"/>
                  <a:gd name="T37" fmla="*/ 35 h 123"/>
                  <a:gd name="T38" fmla="*/ 142 w 251"/>
                  <a:gd name="T39" fmla="*/ 28 h 123"/>
                  <a:gd name="T40" fmla="*/ 157 w 251"/>
                  <a:gd name="T41" fmla="*/ 24 h 123"/>
                  <a:gd name="T42" fmla="*/ 189 w 251"/>
                  <a:gd name="T43" fmla="*/ 16 h 123"/>
                  <a:gd name="T44" fmla="*/ 203 w 251"/>
                  <a:gd name="T45" fmla="*/ 13 h 123"/>
                  <a:gd name="T46" fmla="*/ 219 w 251"/>
                  <a:gd name="T47" fmla="*/ 12 h 123"/>
                  <a:gd name="T48" fmla="*/ 251 w 251"/>
                  <a:gd name="T49" fmla="*/ 1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123"/>
                  <a:gd name="T77" fmla="*/ 251 w 251"/>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123">
                    <a:moveTo>
                      <a:pt x="251" y="10"/>
                    </a:moveTo>
                    <a:lnTo>
                      <a:pt x="249" y="9"/>
                    </a:lnTo>
                    <a:lnTo>
                      <a:pt x="244" y="1"/>
                    </a:lnTo>
                    <a:lnTo>
                      <a:pt x="231" y="0"/>
                    </a:lnTo>
                    <a:lnTo>
                      <a:pt x="221" y="1"/>
                    </a:lnTo>
                    <a:lnTo>
                      <a:pt x="197" y="3"/>
                    </a:lnTo>
                    <a:lnTo>
                      <a:pt x="172" y="8"/>
                    </a:lnTo>
                    <a:lnTo>
                      <a:pt x="123" y="25"/>
                    </a:lnTo>
                    <a:lnTo>
                      <a:pt x="88" y="40"/>
                    </a:lnTo>
                    <a:lnTo>
                      <a:pt x="57" y="58"/>
                    </a:lnTo>
                    <a:lnTo>
                      <a:pt x="29" y="79"/>
                    </a:lnTo>
                    <a:lnTo>
                      <a:pt x="6" y="104"/>
                    </a:lnTo>
                    <a:lnTo>
                      <a:pt x="0" y="110"/>
                    </a:lnTo>
                    <a:lnTo>
                      <a:pt x="5" y="123"/>
                    </a:lnTo>
                    <a:lnTo>
                      <a:pt x="29" y="95"/>
                    </a:lnTo>
                    <a:lnTo>
                      <a:pt x="59" y="71"/>
                    </a:lnTo>
                    <a:lnTo>
                      <a:pt x="73" y="60"/>
                    </a:lnTo>
                    <a:lnTo>
                      <a:pt x="90" y="51"/>
                    </a:lnTo>
                    <a:lnTo>
                      <a:pt x="127" y="35"/>
                    </a:lnTo>
                    <a:lnTo>
                      <a:pt x="142" y="28"/>
                    </a:lnTo>
                    <a:lnTo>
                      <a:pt x="157" y="24"/>
                    </a:lnTo>
                    <a:lnTo>
                      <a:pt x="189" y="16"/>
                    </a:lnTo>
                    <a:lnTo>
                      <a:pt x="203" y="13"/>
                    </a:lnTo>
                    <a:lnTo>
                      <a:pt x="219" y="12"/>
                    </a:lnTo>
                    <a:lnTo>
                      <a:pt x="251" y="10"/>
                    </a:lnTo>
                    <a:close/>
                  </a:path>
                </a:pathLst>
              </a:custGeom>
              <a:solidFill>
                <a:srgbClr val="33333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0" name="Freeform 263"/>
              <p:cNvSpPr>
                <a:spLocks/>
              </p:cNvSpPr>
              <p:nvPr/>
            </p:nvSpPr>
            <p:spPr bwMode="auto">
              <a:xfrm>
                <a:off x="3634" y="565"/>
                <a:ext cx="51" cy="25"/>
              </a:xfrm>
              <a:custGeom>
                <a:avLst/>
                <a:gdLst>
                  <a:gd name="T0" fmla="*/ 255 w 255"/>
                  <a:gd name="T1" fmla="*/ 10 h 123"/>
                  <a:gd name="T2" fmla="*/ 252 w 255"/>
                  <a:gd name="T3" fmla="*/ 3 h 123"/>
                  <a:gd name="T4" fmla="*/ 248 w 255"/>
                  <a:gd name="T5" fmla="*/ 0 h 123"/>
                  <a:gd name="T6" fmla="*/ 217 w 255"/>
                  <a:gd name="T7" fmla="*/ 0 h 123"/>
                  <a:gd name="T8" fmla="*/ 185 w 255"/>
                  <a:gd name="T9" fmla="*/ 4 h 123"/>
                  <a:gd name="T10" fmla="*/ 154 w 255"/>
                  <a:gd name="T11" fmla="*/ 12 h 123"/>
                  <a:gd name="T12" fmla="*/ 138 w 255"/>
                  <a:gd name="T13" fmla="*/ 16 h 123"/>
                  <a:gd name="T14" fmla="*/ 124 w 255"/>
                  <a:gd name="T15" fmla="*/ 23 h 123"/>
                  <a:gd name="T16" fmla="*/ 103 w 255"/>
                  <a:gd name="T17" fmla="*/ 30 h 123"/>
                  <a:gd name="T18" fmla="*/ 85 w 255"/>
                  <a:gd name="T19" fmla="*/ 39 h 123"/>
                  <a:gd name="T20" fmla="*/ 53 w 255"/>
                  <a:gd name="T21" fmla="*/ 60 h 123"/>
                  <a:gd name="T22" fmla="*/ 24 w 255"/>
                  <a:gd name="T23" fmla="*/ 84 h 123"/>
                  <a:gd name="T24" fmla="*/ 0 w 255"/>
                  <a:gd name="T25" fmla="*/ 112 h 123"/>
                  <a:gd name="T26" fmla="*/ 6 w 255"/>
                  <a:gd name="T27" fmla="*/ 123 h 123"/>
                  <a:gd name="T28" fmla="*/ 29 w 255"/>
                  <a:gd name="T29" fmla="*/ 94 h 123"/>
                  <a:gd name="T30" fmla="*/ 43 w 255"/>
                  <a:gd name="T31" fmla="*/ 80 h 123"/>
                  <a:gd name="T32" fmla="*/ 59 w 255"/>
                  <a:gd name="T33" fmla="*/ 69 h 123"/>
                  <a:gd name="T34" fmla="*/ 90 w 255"/>
                  <a:gd name="T35" fmla="*/ 48 h 123"/>
                  <a:gd name="T36" fmla="*/ 127 w 255"/>
                  <a:gd name="T37" fmla="*/ 31 h 123"/>
                  <a:gd name="T38" fmla="*/ 158 w 255"/>
                  <a:gd name="T39" fmla="*/ 19 h 123"/>
                  <a:gd name="T40" fmla="*/ 174 w 255"/>
                  <a:gd name="T41" fmla="*/ 14 h 123"/>
                  <a:gd name="T42" fmla="*/ 191 w 255"/>
                  <a:gd name="T43" fmla="*/ 12 h 123"/>
                  <a:gd name="T44" fmla="*/ 222 w 255"/>
                  <a:gd name="T45" fmla="*/ 9 h 123"/>
                  <a:gd name="T46" fmla="*/ 255 w 255"/>
                  <a:gd name="T47" fmla="*/ 1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123"/>
                  <a:gd name="T74" fmla="*/ 255 w 255"/>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123">
                    <a:moveTo>
                      <a:pt x="255" y="10"/>
                    </a:moveTo>
                    <a:lnTo>
                      <a:pt x="252" y="3"/>
                    </a:lnTo>
                    <a:lnTo>
                      <a:pt x="248" y="0"/>
                    </a:lnTo>
                    <a:lnTo>
                      <a:pt x="217" y="0"/>
                    </a:lnTo>
                    <a:lnTo>
                      <a:pt x="185" y="4"/>
                    </a:lnTo>
                    <a:lnTo>
                      <a:pt x="154" y="12"/>
                    </a:lnTo>
                    <a:lnTo>
                      <a:pt x="138" y="16"/>
                    </a:lnTo>
                    <a:lnTo>
                      <a:pt x="124" y="23"/>
                    </a:lnTo>
                    <a:lnTo>
                      <a:pt x="103" y="30"/>
                    </a:lnTo>
                    <a:lnTo>
                      <a:pt x="85" y="39"/>
                    </a:lnTo>
                    <a:lnTo>
                      <a:pt x="53" y="60"/>
                    </a:lnTo>
                    <a:lnTo>
                      <a:pt x="24" y="84"/>
                    </a:lnTo>
                    <a:lnTo>
                      <a:pt x="0" y="112"/>
                    </a:lnTo>
                    <a:lnTo>
                      <a:pt x="6" y="123"/>
                    </a:lnTo>
                    <a:lnTo>
                      <a:pt x="29" y="94"/>
                    </a:lnTo>
                    <a:lnTo>
                      <a:pt x="43" y="80"/>
                    </a:lnTo>
                    <a:lnTo>
                      <a:pt x="59" y="69"/>
                    </a:lnTo>
                    <a:lnTo>
                      <a:pt x="90" y="48"/>
                    </a:lnTo>
                    <a:lnTo>
                      <a:pt x="127" y="31"/>
                    </a:lnTo>
                    <a:lnTo>
                      <a:pt x="158" y="19"/>
                    </a:lnTo>
                    <a:lnTo>
                      <a:pt x="174" y="14"/>
                    </a:lnTo>
                    <a:lnTo>
                      <a:pt x="191" y="12"/>
                    </a:lnTo>
                    <a:lnTo>
                      <a:pt x="222" y="9"/>
                    </a:lnTo>
                    <a:lnTo>
                      <a:pt x="255" y="10"/>
                    </a:lnTo>
                    <a:close/>
                  </a:path>
                </a:pathLst>
              </a:custGeom>
              <a:solidFill>
                <a:srgbClr val="46464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1" name="Freeform 264"/>
              <p:cNvSpPr>
                <a:spLocks/>
              </p:cNvSpPr>
              <p:nvPr/>
            </p:nvSpPr>
            <p:spPr bwMode="auto">
              <a:xfrm>
                <a:off x="3635" y="567"/>
                <a:ext cx="52" cy="25"/>
              </a:xfrm>
              <a:custGeom>
                <a:avLst/>
                <a:gdLst>
                  <a:gd name="T0" fmla="*/ 257 w 257"/>
                  <a:gd name="T1" fmla="*/ 13 h 125"/>
                  <a:gd name="T2" fmla="*/ 249 w 257"/>
                  <a:gd name="T3" fmla="*/ 1 h 125"/>
                  <a:gd name="T4" fmla="*/ 216 w 257"/>
                  <a:gd name="T5" fmla="*/ 0 h 125"/>
                  <a:gd name="T6" fmla="*/ 185 w 257"/>
                  <a:gd name="T7" fmla="*/ 3 h 125"/>
                  <a:gd name="T8" fmla="*/ 168 w 257"/>
                  <a:gd name="T9" fmla="*/ 5 h 125"/>
                  <a:gd name="T10" fmla="*/ 152 w 257"/>
                  <a:gd name="T11" fmla="*/ 10 h 125"/>
                  <a:gd name="T12" fmla="*/ 121 w 257"/>
                  <a:gd name="T13" fmla="*/ 22 h 125"/>
                  <a:gd name="T14" fmla="*/ 84 w 257"/>
                  <a:gd name="T15" fmla="*/ 39 h 125"/>
                  <a:gd name="T16" fmla="*/ 53 w 257"/>
                  <a:gd name="T17" fmla="*/ 60 h 125"/>
                  <a:gd name="T18" fmla="*/ 37 w 257"/>
                  <a:gd name="T19" fmla="*/ 71 h 125"/>
                  <a:gd name="T20" fmla="*/ 23 w 257"/>
                  <a:gd name="T21" fmla="*/ 85 h 125"/>
                  <a:gd name="T22" fmla="*/ 0 w 257"/>
                  <a:gd name="T23" fmla="*/ 114 h 125"/>
                  <a:gd name="T24" fmla="*/ 5 w 257"/>
                  <a:gd name="T25" fmla="*/ 125 h 125"/>
                  <a:gd name="T26" fmla="*/ 28 w 257"/>
                  <a:gd name="T27" fmla="*/ 95 h 125"/>
                  <a:gd name="T28" fmla="*/ 41 w 257"/>
                  <a:gd name="T29" fmla="*/ 82 h 125"/>
                  <a:gd name="T30" fmla="*/ 57 w 257"/>
                  <a:gd name="T31" fmla="*/ 70 h 125"/>
                  <a:gd name="T32" fmla="*/ 88 w 257"/>
                  <a:gd name="T33" fmla="*/ 49 h 125"/>
                  <a:gd name="T34" fmla="*/ 127 w 257"/>
                  <a:gd name="T35" fmla="*/ 32 h 125"/>
                  <a:gd name="T36" fmla="*/ 158 w 257"/>
                  <a:gd name="T37" fmla="*/ 21 h 125"/>
                  <a:gd name="T38" fmla="*/ 192 w 257"/>
                  <a:gd name="T39" fmla="*/ 14 h 125"/>
                  <a:gd name="T40" fmla="*/ 223 w 257"/>
                  <a:gd name="T41" fmla="*/ 11 h 125"/>
                  <a:gd name="T42" fmla="*/ 257 w 257"/>
                  <a:gd name="T43" fmla="*/ 13 h 1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5"/>
                  <a:gd name="T68" fmla="*/ 257 w 257"/>
                  <a:gd name="T69" fmla="*/ 125 h 1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5">
                    <a:moveTo>
                      <a:pt x="257" y="13"/>
                    </a:moveTo>
                    <a:lnTo>
                      <a:pt x="249" y="1"/>
                    </a:lnTo>
                    <a:lnTo>
                      <a:pt x="216" y="0"/>
                    </a:lnTo>
                    <a:lnTo>
                      <a:pt x="185" y="3"/>
                    </a:lnTo>
                    <a:lnTo>
                      <a:pt x="168" y="5"/>
                    </a:lnTo>
                    <a:lnTo>
                      <a:pt x="152" y="10"/>
                    </a:lnTo>
                    <a:lnTo>
                      <a:pt x="121" y="22"/>
                    </a:lnTo>
                    <a:lnTo>
                      <a:pt x="84" y="39"/>
                    </a:lnTo>
                    <a:lnTo>
                      <a:pt x="53" y="60"/>
                    </a:lnTo>
                    <a:lnTo>
                      <a:pt x="37" y="71"/>
                    </a:lnTo>
                    <a:lnTo>
                      <a:pt x="23" y="85"/>
                    </a:lnTo>
                    <a:lnTo>
                      <a:pt x="0" y="114"/>
                    </a:lnTo>
                    <a:lnTo>
                      <a:pt x="5" y="125"/>
                    </a:lnTo>
                    <a:lnTo>
                      <a:pt x="28" y="95"/>
                    </a:lnTo>
                    <a:lnTo>
                      <a:pt x="41" y="82"/>
                    </a:lnTo>
                    <a:lnTo>
                      <a:pt x="57" y="70"/>
                    </a:lnTo>
                    <a:lnTo>
                      <a:pt x="88" y="49"/>
                    </a:lnTo>
                    <a:lnTo>
                      <a:pt x="127" y="32"/>
                    </a:lnTo>
                    <a:lnTo>
                      <a:pt x="158" y="21"/>
                    </a:lnTo>
                    <a:lnTo>
                      <a:pt x="192" y="14"/>
                    </a:lnTo>
                    <a:lnTo>
                      <a:pt x="223" y="11"/>
                    </a:lnTo>
                    <a:lnTo>
                      <a:pt x="257" y="13"/>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2" name="Freeform 265"/>
              <p:cNvSpPr>
                <a:spLocks/>
              </p:cNvSpPr>
              <p:nvPr/>
            </p:nvSpPr>
            <p:spPr bwMode="auto">
              <a:xfrm>
                <a:off x="3636" y="569"/>
                <a:ext cx="52" cy="26"/>
              </a:xfrm>
              <a:custGeom>
                <a:avLst/>
                <a:gdLst>
                  <a:gd name="T0" fmla="*/ 257 w 257"/>
                  <a:gd name="T1" fmla="*/ 11 h 126"/>
                  <a:gd name="T2" fmla="*/ 252 w 257"/>
                  <a:gd name="T3" fmla="*/ 2 h 126"/>
                  <a:gd name="T4" fmla="*/ 218 w 257"/>
                  <a:gd name="T5" fmla="*/ 0 h 126"/>
                  <a:gd name="T6" fmla="*/ 187 w 257"/>
                  <a:gd name="T7" fmla="*/ 3 h 126"/>
                  <a:gd name="T8" fmla="*/ 153 w 257"/>
                  <a:gd name="T9" fmla="*/ 10 h 126"/>
                  <a:gd name="T10" fmla="*/ 122 w 257"/>
                  <a:gd name="T11" fmla="*/ 21 h 126"/>
                  <a:gd name="T12" fmla="*/ 83 w 257"/>
                  <a:gd name="T13" fmla="*/ 38 h 126"/>
                  <a:gd name="T14" fmla="*/ 52 w 257"/>
                  <a:gd name="T15" fmla="*/ 59 h 126"/>
                  <a:gd name="T16" fmla="*/ 36 w 257"/>
                  <a:gd name="T17" fmla="*/ 71 h 126"/>
                  <a:gd name="T18" fmla="*/ 23 w 257"/>
                  <a:gd name="T19" fmla="*/ 84 h 126"/>
                  <a:gd name="T20" fmla="*/ 0 w 257"/>
                  <a:gd name="T21" fmla="*/ 114 h 126"/>
                  <a:gd name="T22" fmla="*/ 6 w 257"/>
                  <a:gd name="T23" fmla="*/ 126 h 126"/>
                  <a:gd name="T24" fmla="*/ 28 w 257"/>
                  <a:gd name="T25" fmla="*/ 95 h 126"/>
                  <a:gd name="T26" fmla="*/ 41 w 257"/>
                  <a:gd name="T27" fmla="*/ 82 h 126"/>
                  <a:gd name="T28" fmla="*/ 55 w 257"/>
                  <a:gd name="T29" fmla="*/ 71 h 126"/>
                  <a:gd name="T30" fmla="*/ 70 w 257"/>
                  <a:gd name="T31" fmla="*/ 58 h 126"/>
                  <a:gd name="T32" fmla="*/ 87 w 257"/>
                  <a:gd name="T33" fmla="*/ 48 h 126"/>
                  <a:gd name="T34" fmla="*/ 125 w 257"/>
                  <a:gd name="T35" fmla="*/ 31 h 126"/>
                  <a:gd name="T36" fmla="*/ 156 w 257"/>
                  <a:gd name="T37" fmla="*/ 19 h 126"/>
                  <a:gd name="T38" fmla="*/ 190 w 257"/>
                  <a:gd name="T39" fmla="*/ 12 h 126"/>
                  <a:gd name="T40" fmla="*/ 224 w 257"/>
                  <a:gd name="T41" fmla="*/ 9 h 126"/>
                  <a:gd name="T42" fmla="*/ 257 w 257"/>
                  <a:gd name="T43" fmla="*/ 11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1"/>
                    </a:moveTo>
                    <a:lnTo>
                      <a:pt x="252" y="2"/>
                    </a:lnTo>
                    <a:lnTo>
                      <a:pt x="218" y="0"/>
                    </a:lnTo>
                    <a:lnTo>
                      <a:pt x="187" y="3"/>
                    </a:lnTo>
                    <a:lnTo>
                      <a:pt x="153" y="10"/>
                    </a:lnTo>
                    <a:lnTo>
                      <a:pt x="122" y="21"/>
                    </a:lnTo>
                    <a:lnTo>
                      <a:pt x="83" y="38"/>
                    </a:lnTo>
                    <a:lnTo>
                      <a:pt x="52" y="59"/>
                    </a:lnTo>
                    <a:lnTo>
                      <a:pt x="36" y="71"/>
                    </a:lnTo>
                    <a:lnTo>
                      <a:pt x="23" y="84"/>
                    </a:lnTo>
                    <a:lnTo>
                      <a:pt x="0" y="114"/>
                    </a:lnTo>
                    <a:lnTo>
                      <a:pt x="6" y="126"/>
                    </a:lnTo>
                    <a:lnTo>
                      <a:pt x="28" y="95"/>
                    </a:lnTo>
                    <a:lnTo>
                      <a:pt x="41" y="82"/>
                    </a:lnTo>
                    <a:lnTo>
                      <a:pt x="55" y="71"/>
                    </a:lnTo>
                    <a:lnTo>
                      <a:pt x="70" y="58"/>
                    </a:lnTo>
                    <a:lnTo>
                      <a:pt x="87" y="48"/>
                    </a:lnTo>
                    <a:lnTo>
                      <a:pt x="125" y="31"/>
                    </a:lnTo>
                    <a:lnTo>
                      <a:pt x="156" y="19"/>
                    </a:lnTo>
                    <a:lnTo>
                      <a:pt x="190" y="12"/>
                    </a:lnTo>
                    <a:lnTo>
                      <a:pt x="224" y="9"/>
                    </a:lnTo>
                    <a:lnTo>
                      <a:pt x="257" y="11"/>
                    </a:lnTo>
                    <a:close/>
                  </a:path>
                </a:pathLst>
              </a:custGeom>
              <a:solidFill>
                <a:srgbClr val="58585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3" name="Freeform 266"/>
              <p:cNvSpPr>
                <a:spLocks/>
              </p:cNvSpPr>
              <p:nvPr/>
            </p:nvSpPr>
            <p:spPr bwMode="auto">
              <a:xfrm>
                <a:off x="3639" y="574"/>
                <a:ext cx="51" cy="26"/>
              </a:xfrm>
              <a:custGeom>
                <a:avLst/>
                <a:gdLst>
                  <a:gd name="T0" fmla="*/ 258 w 258"/>
                  <a:gd name="T1" fmla="*/ 14 h 130"/>
                  <a:gd name="T2" fmla="*/ 252 w 258"/>
                  <a:gd name="T3" fmla="*/ 2 h 130"/>
                  <a:gd name="T4" fmla="*/ 219 w 258"/>
                  <a:gd name="T5" fmla="*/ 0 h 130"/>
                  <a:gd name="T6" fmla="*/ 185 w 258"/>
                  <a:gd name="T7" fmla="*/ 2 h 130"/>
                  <a:gd name="T8" fmla="*/ 151 w 258"/>
                  <a:gd name="T9" fmla="*/ 9 h 130"/>
                  <a:gd name="T10" fmla="*/ 117 w 258"/>
                  <a:gd name="T11" fmla="*/ 20 h 130"/>
                  <a:gd name="T12" fmla="*/ 80 w 258"/>
                  <a:gd name="T13" fmla="*/ 37 h 130"/>
                  <a:gd name="T14" fmla="*/ 64 w 258"/>
                  <a:gd name="T15" fmla="*/ 47 h 130"/>
                  <a:gd name="T16" fmla="*/ 49 w 258"/>
                  <a:gd name="T17" fmla="*/ 60 h 130"/>
                  <a:gd name="T18" fmla="*/ 22 w 258"/>
                  <a:gd name="T19" fmla="*/ 85 h 130"/>
                  <a:gd name="T20" fmla="*/ 10 w 258"/>
                  <a:gd name="T21" fmla="*/ 100 h 130"/>
                  <a:gd name="T22" fmla="*/ 0 w 258"/>
                  <a:gd name="T23" fmla="*/ 117 h 130"/>
                  <a:gd name="T24" fmla="*/ 6 w 258"/>
                  <a:gd name="T25" fmla="*/ 130 h 130"/>
                  <a:gd name="T26" fmla="*/ 28 w 258"/>
                  <a:gd name="T27" fmla="*/ 98 h 130"/>
                  <a:gd name="T28" fmla="*/ 40 w 258"/>
                  <a:gd name="T29" fmla="*/ 83 h 130"/>
                  <a:gd name="T30" fmla="*/ 55 w 258"/>
                  <a:gd name="T31" fmla="*/ 71 h 130"/>
                  <a:gd name="T32" fmla="*/ 69 w 258"/>
                  <a:gd name="T33" fmla="*/ 59 h 130"/>
                  <a:gd name="T34" fmla="*/ 86 w 258"/>
                  <a:gd name="T35" fmla="*/ 48 h 130"/>
                  <a:gd name="T36" fmla="*/ 103 w 258"/>
                  <a:gd name="T37" fmla="*/ 38 h 130"/>
                  <a:gd name="T38" fmla="*/ 123 w 258"/>
                  <a:gd name="T39" fmla="*/ 30 h 130"/>
                  <a:gd name="T40" fmla="*/ 156 w 258"/>
                  <a:gd name="T41" fmla="*/ 18 h 130"/>
                  <a:gd name="T42" fmla="*/ 189 w 258"/>
                  <a:gd name="T43" fmla="*/ 11 h 130"/>
                  <a:gd name="T44" fmla="*/ 223 w 258"/>
                  <a:gd name="T45" fmla="*/ 9 h 130"/>
                  <a:gd name="T46" fmla="*/ 258 w 258"/>
                  <a:gd name="T47" fmla="*/ 14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30"/>
                  <a:gd name="T74" fmla="*/ 258 w 258"/>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30">
                    <a:moveTo>
                      <a:pt x="258" y="14"/>
                    </a:moveTo>
                    <a:lnTo>
                      <a:pt x="252" y="2"/>
                    </a:lnTo>
                    <a:lnTo>
                      <a:pt x="219" y="0"/>
                    </a:lnTo>
                    <a:lnTo>
                      <a:pt x="185" y="2"/>
                    </a:lnTo>
                    <a:lnTo>
                      <a:pt x="151" y="9"/>
                    </a:lnTo>
                    <a:lnTo>
                      <a:pt x="117" y="20"/>
                    </a:lnTo>
                    <a:lnTo>
                      <a:pt x="80" y="37"/>
                    </a:lnTo>
                    <a:lnTo>
                      <a:pt x="64" y="47"/>
                    </a:lnTo>
                    <a:lnTo>
                      <a:pt x="49" y="60"/>
                    </a:lnTo>
                    <a:lnTo>
                      <a:pt x="22" y="85"/>
                    </a:lnTo>
                    <a:lnTo>
                      <a:pt x="10" y="100"/>
                    </a:lnTo>
                    <a:lnTo>
                      <a:pt x="0" y="117"/>
                    </a:lnTo>
                    <a:lnTo>
                      <a:pt x="6" y="130"/>
                    </a:lnTo>
                    <a:lnTo>
                      <a:pt x="28" y="98"/>
                    </a:lnTo>
                    <a:lnTo>
                      <a:pt x="40" y="83"/>
                    </a:lnTo>
                    <a:lnTo>
                      <a:pt x="55" y="71"/>
                    </a:lnTo>
                    <a:lnTo>
                      <a:pt x="69" y="59"/>
                    </a:lnTo>
                    <a:lnTo>
                      <a:pt x="86" y="48"/>
                    </a:lnTo>
                    <a:lnTo>
                      <a:pt x="103" y="38"/>
                    </a:lnTo>
                    <a:lnTo>
                      <a:pt x="123" y="30"/>
                    </a:lnTo>
                    <a:lnTo>
                      <a:pt x="156" y="18"/>
                    </a:lnTo>
                    <a:lnTo>
                      <a:pt x="189" y="11"/>
                    </a:lnTo>
                    <a:lnTo>
                      <a:pt x="223" y="9"/>
                    </a:lnTo>
                    <a:lnTo>
                      <a:pt x="258" y="14"/>
                    </a:lnTo>
                    <a:close/>
                  </a:path>
                </a:pathLst>
              </a:custGeom>
              <a:solidFill>
                <a:srgbClr val="6A6A6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4" name="Freeform 267"/>
              <p:cNvSpPr>
                <a:spLocks/>
              </p:cNvSpPr>
              <p:nvPr/>
            </p:nvSpPr>
            <p:spPr bwMode="auto">
              <a:xfrm>
                <a:off x="3640" y="575"/>
                <a:ext cx="52" cy="27"/>
              </a:xfrm>
              <a:custGeom>
                <a:avLst/>
                <a:gdLst>
                  <a:gd name="T0" fmla="*/ 259 w 259"/>
                  <a:gd name="T1" fmla="*/ 19 h 133"/>
                  <a:gd name="T2" fmla="*/ 252 w 259"/>
                  <a:gd name="T3" fmla="*/ 5 h 133"/>
                  <a:gd name="T4" fmla="*/ 217 w 259"/>
                  <a:gd name="T5" fmla="*/ 0 h 133"/>
                  <a:gd name="T6" fmla="*/ 183 w 259"/>
                  <a:gd name="T7" fmla="*/ 2 h 133"/>
                  <a:gd name="T8" fmla="*/ 150 w 259"/>
                  <a:gd name="T9" fmla="*/ 9 h 133"/>
                  <a:gd name="T10" fmla="*/ 117 w 259"/>
                  <a:gd name="T11" fmla="*/ 21 h 133"/>
                  <a:gd name="T12" fmla="*/ 97 w 259"/>
                  <a:gd name="T13" fmla="*/ 29 h 133"/>
                  <a:gd name="T14" fmla="*/ 80 w 259"/>
                  <a:gd name="T15" fmla="*/ 39 h 133"/>
                  <a:gd name="T16" fmla="*/ 63 w 259"/>
                  <a:gd name="T17" fmla="*/ 50 h 133"/>
                  <a:gd name="T18" fmla="*/ 49 w 259"/>
                  <a:gd name="T19" fmla="*/ 62 h 133"/>
                  <a:gd name="T20" fmla="*/ 34 w 259"/>
                  <a:gd name="T21" fmla="*/ 74 h 133"/>
                  <a:gd name="T22" fmla="*/ 22 w 259"/>
                  <a:gd name="T23" fmla="*/ 89 h 133"/>
                  <a:gd name="T24" fmla="*/ 0 w 259"/>
                  <a:gd name="T25" fmla="*/ 121 h 133"/>
                  <a:gd name="T26" fmla="*/ 5 w 259"/>
                  <a:gd name="T27" fmla="*/ 131 h 133"/>
                  <a:gd name="T28" fmla="*/ 6 w 259"/>
                  <a:gd name="T29" fmla="*/ 133 h 133"/>
                  <a:gd name="T30" fmla="*/ 14 w 259"/>
                  <a:gd name="T31" fmla="*/ 115 h 133"/>
                  <a:gd name="T32" fmla="*/ 25 w 259"/>
                  <a:gd name="T33" fmla="*/ 99 h 133"/>
                  <a:gd name="T34" fmla="*/ 36 w 259"/>
                  <a:gd name="T35" fmla="*/ 84 h 133"/>
                  <a:gd name="T36" fmla="*/ 51 w 259"/>
                  <a:gd name="T37" fmla="*/ 72 h 133"/>
                  <a:gd name="T38" fmla="*/ 65 w 259"/>
                  <a:gd name="T39" fmla="*/ 60 h 133"/>
                  <a:gd name="T40" fmla="*/ 82 w 259"/>
                  <a:gd name="T41" fmla="*/ 50 h 133"/>
                  <a:gd name="T42" fmla="*/ 100 w 259"/>
                  <a:gd name="T43" fmla="*/ 39 h 133"/>
                  <a:gd name="T44" fmla="*/ 120 w 259"/>
                  <a:gd name="T45" fmla="*/ 32 h 133"/>
                  <a:gd name="T46" fmla="*/ 154 w 259"/>
                  <a:gd name="T47" fmla="*/ 19 h 133"/>
                  <a:gd name="T48" fmla="*/ 171 w 259"/>
                  <a:gd name="T49" fmla="*/ 15 h 133"/>
                  <a:gd name="T50" fmla="*/ 189 w 259"/>
                  <a:gd name="T51" fmla="*/ 14 h 133"/>
                  <a:gd name="T52" fmla="*/ 223 w 259"/>
                  <a:gd name="T53" fmla="*/ 13 h 133"/>
                  <a:gd name="T54" fmla="*/ 259 w 259"/>
                  <a:gd name="T55" fmla="*/ 19 h 1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
                  <a:gd name="T85" fmla="*/ 0 h 133"/>
                  <a:gd name="T86" fmla="*/ 259 w 259"/>
                  <a:gd name="T87" fmla="*/ 133 h 1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 h="133">
                    <a:moveTo>
                      <a:pt x="259" y="19"/>
                    </a:moveTo>
                    <a:lnTo>
                      <a:pt x="252" y="5"/>
                    </a:lnTo>
                    <a:lnTo>
                      <a:pt x="217" y="0"/>
                    </a:lnTo>
                    <a:lnTo>
                      <a:pt x="183" y="2"/>
                    </a:lnTo>
                    <a:lnTo>
                      <a:pt x="150" y="9"/>
                    </a:lnTo>
                    <a:lnTo>
                      <a:pt x="117" y="21"/>
                    </a:lnTo>
                    <a:lnTo>
                      <a:pt x="97" y="29"/>
                    </a:lnTo>
                    <a:lnTo>
                      <a:pt x="80" y="39"/>
                    </a:lnTo>
                    <a:lnTo>
                      <a:pt x="63" y="50"/>
                    </a:lnTo>
                    <a:lnTo>
                      <a:pt x="49" y="62"/>
                    </a:lnTo>
                    <a:lnTo>
                      <a:pt x="34" y="74"/>
                    </a:lnTo>
                    <a:lnTo>
                      <a:pt x="22" y="89"/>
                    </a:lnTo>
                    <a:lnTo>
                      <a:pt x="0" y="121"/>
                    </a:lnTo>
                    <a:lnTo>
                      <a:pt x="5" y="131"/>
                    </a:lnTo>
                    <a:lnTo>
                      <a:pt x="6" y="133"/>
                    </a:lnTo>
                    <a:lnTo>
                      <a:pt x="14" y="115"/>
                    </a:lnTo>
                    <a:lnTo>
                      <a:pt x="25" y="99"/>
                    </a:lnTo>
                    <a:lnTo>
                      <a:pt x="36" y="84"/>
                    </a:lnTo>
                    <a:lnTo>
                      <a:pt x="51" y="72"/>
                    </a:lnTo>
                    <a:lnTo>
                      <a:pt x="65" y="60"/>
                    </a:lnTo>
                    <a:lnTo>
                      <a:pt x="82" y="50"/>
                    </a:lnTo>
                    <a:lnTo>
                      <a:pt x="100" y="39"/>
                    </a:lnTo>
                    <a:lnTo>
                      <a:pt x="120" y="32"/>
                    </a:lnTo>
                    <a:lnTo>
                      <a:pt x="154" y="19"/>
                    </a:lnTo>
                    <a:lnTo>
                      <a:pt x="171" y="15"/>
                    </a:lnTo>
                    <a:lnTo>
                      <a:pt x="189" y="14"/>
                    </a:lnTo>
                    <a:lnTo>
                      <a:pt x="223" y="13"/>
                    </a:lnTo>
                    <a:lnTo>
                      <a:pt x="259" y="19"/>
                    </a:lnTo>
                    <a:close/>
                  </a:path>
                </a:pathLst>
              </a:custGeom>
              <a:solidFill>
                <a:srgbClr val="73737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5" name="Freeform 268"/>
              <p:cNvSpPr>
                <a:spLocks/>
              </p:cNvSpPr>
              <p:nvPr/>
            </p:nvSpPr>
            <p:spPr bwMode="auto">
              <a:xfrm>
                <a:off x="3641" y="578"/>
                <a:ext cx="51" cy="27"/>
              </a:xfrm>
              <a:custGeom>
                <a:avLst/>
                <a:gdLst>
                  <a:gd name="T0" fmla="*/ 257 w 257"/>
                  <a:gd name="T1" fmla="*/ 15 h 133"/>
                  <a:gd name="T2" fmla="*/ 253 w 257"/>
                  <a:gd name="T3" fmla="*/ 6 h 133"/>
                  <a:gd name="T4" fmla="*/ 217 w 257"/>
                  <a:gd name="T5" fmla="*/ 0 h 133"/>
                  <a:gd name="T6" fmla="*/ 183 w 257"/>
                  <a:gd name="T7" fmla="*/ 1 h 133"/>
                  <a:gd name="T8" fmla="*/ 165 w 257"/>
                  <a:gd name="T9" fmla="*/ 2 h 133"/>
                  <a:gd name="T10" fmla="*/ 148 w 257"/>
                  <a:gd name="T11" fmla="*/ 6 h 133"/>
                  <a:gd name="T12" fmla="*/ 114 w 257"/>
                  <a:gd name="T13" fmla="*/ 19 h 133"/>
                  <a:gd name="T14" fmla="*/ 94 w 257"/>
                  <a:gd name="T15" fmla="*/ 26 h 133"/>
                  <a:gd name="T16" fmla="*/ 76 w 257"/>
                  <a:gd name="T17" fmla="*/ 37 h 133"/>
                  <a:gd name="T18" fmla="*/ 59 w 257"/>
                  <a:gd name="T19" fmla="*/ 47 h 133"/>
                  <a:gd name="T20" fmla="*/ 45 w 257"/>
                  <a:gd name="T21" fmla="*/ 59 h 133"/>
                  <a:gd name="T22" fmla="*/ 30 w 257"/>
                  <a:gd name="T23" fmla="*/ 71 h 133"/>
                  <a:gd name="T24" fmla="*/ 19 w 257"/>
                  <a:gd name="T25" fmla="*/ 86 h 133"/>
                  <a:gd name="T26" fmla="*/ 8 w 257"/>
                  <a:gd name="T27" fmla="*/ 102 h 133"/>
                  <a:gd name="T28" fmla="*/ 0 w 257"/>
                  <a:gd name="T29" fmla="*/ 120 h 133"/>
                  <a:gd name="T30" fmla="*/ 7 w 257"/>
                  <a:gd name="T31" fmla="*/ 133 h 133"/>
                  <a:gd name="T32" fmla="*/ 15 w 257"/>
                  <a:gd name="T33" fmla="*/ 114 h 133"/>
                  <a:gd name="T34" fmla="*/ 26 w 257"/>
                  <a:gd name="T35" fmla="*/ 98 h 133"/>
                  <a:gd name="T36" fmla="*/ 37 w 257"/>
                  <a:gd name="T37" fmla="*/ 83 h 133"/>
                  <a:gd name="T38" fmla="*/ 52 w 257"/>
                  <a:gd name="T39" fmla="*/ 69 h 133"/>
                  <a:gd name="T40" fmla="*/ 65 w 257"/>
                  <a:gd name="T41" fmla="*/ 56 h 133"/>
                  <a:gd name="T42" fmla="*/ 82 w 257"/>
                  <a:gd name="T43" fmla="*/ 46 h 133"/>
                  <a:gd name="T44" fmla="*/ 99 w 257"/>
                  <a:gd name="T45" fmla="*/ 35 h 133"/>
                  <a:gd name="T46" fmla="*/ 119 w 257"/>
                  <a:gd name="T47" fmla="*/ 28 h 133"/>
                  <a:gd name="T48" fmla="*/ 153 w 257"/>
                  <a:gd name="T49" fmla="*/ 16 h 133"/>
                  <a:gd name="T50" fmla="*/ 169 w 257"/>
                  <a:gd name="T51" fmla="*/ 12 h 133"/>
                  <a:gd name="T52" fmla="*/ 187 w 257"/>
                  <a:gd name="T53" fmla="*/ 11 h 133"/>
                  <a:gd name="T54" fmla="*/ 221 w 257"/>
                  <a:gd name="T55" fmla="*/ 11 h 133"/>
                  <a:gd name="T56" fmla="*/ 257 w 257"/>
                  <a:gd name="T57" fmla="*/ 17 h 133"/>
                  <a:gd name="T58" fmla="*/ 257 w 257"/>
                  <a:gd name="T59" fmla="*/ 15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3"/>
                  <a:gd name="T92" fmla="*/ 257 w 257"/>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3">
                    <a:moveTo>
                      <a:pt x="257" y="15"/>
                    </a:moveTo>
                    <a:lnTo>
                      <a:pt x="253" y="6"/>
                    </a:lnTo>
                    <a:lnTo>
                      <a:pt x="217" y="0"/>
                    </a:lnTo>
                    <a:lnTo>
                      <a:pt x="183" y="1"/>
                    </a:lnTo>
                    <a:lnTo>
                      <a:pt x="165" y="2"/>
                    </a:lnTo>
                    <a:lnTo>
                      <a:pt x="148" y="6"/>
                    </a:lnTo>
                    <a:lnTo>
                      <a:pt x="114" y="19"/>
                    </a:lnTo>
                    <a:lnTo>
                      <a:pt x="94" y="26"/>
                    </a:lnTo>
                    <a:lnTo>
                      <a:pt x="76" y="37"/>
                    </a:lnTo>
                    <a:lnTo>
                      <a:pt x="59" y="47"/>
                    </a:lnTo>
                    <a:lnTo>
                      <a:pt x="45" y="59"/>
                    </a:lnTo>
                    <a:lnTo>
                      <a:pt x="30" y="71"/>
                    </a:lnTo>
                    <a:lnTo>
                      <a:pt x="19" y="86"/>
                    </a:lnTo>
                    <a:lnTo>
                      <a:pt x="8" y="102"/>
                    </a:lnTo>
                    <a:lnTo>
                      <a:pt x="0" y="120"/>
                    </a:lnTo>
                    <a:lnTo>
                      <a:pt x="7" y="133"/>
                    </a:lnTo>
                    <a:lnTo>
                      <a:pt x="15" y="114"/>
                    </a:lnTo>
                    <a:lnTo>
                      <a:pt x="26" y="98"/>
                    </a:lnTo>
                    <a:lnTo>
                      <a:pt x="37" y="83"/>
                    </a:lnTo>
                    <a:lnTo>
                      <a:pt x="52" y="69"/>
                    </a:lnTo>
                    <a:lnTo>
                      <a:pt x="65" y="56"/>
                    </a:lnTo>
                    <a:lnTo>
                      <a:pt x="82" y="46"/>
                    </a:lnTo>
                    <a:lnTo>
                      <a:pt x="99" y="35"/>
                    </a:lnTo>
                    <a:lnTo>
                      <a:pt x="119" y="28"/>
                    </a:lnTo>
                    <a:lnTo>
                      <a:pt x="153" y="16"/>
                    </a:lnTo>
                    <a:lnTo>
                      <a:pt x="169" y="12"/>
                    </a:lnTo>
                    <a:lnTo>
                      <a:pt x="187" y="11"/>
                    </a:lnTo>
                    <a:lnTo>
                      <a:pt x="221" y="11"/>
                    </a:lnTo>
                    <a:lnTo>
                      <a:pt x="257" y="17"/>
                    </a:lnTo>
                    <a:lnTo>
                      <a:pt x="257" y="15"/>
                    </a:lnTo>
                    <a:close/>
                  </a:path>
                </a:pathLst>
              </a:custGeom>
              <a:solidFill>
                <a:srgbClr val="7B7B7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6" name="Freeform 269"/>
              <p:cNvSpPr>
                <a:spLocks/>
              </p:cNvSpPr>
              <p:nvPr/>
            </p:nvSpPr>
            <p:spPr bwMode="auto">
              <a:xfrm>
                <a:off x="3645" y="585"/>
                <a:ext cx="50" cy="27"/>
              </a:xfrm>
              <a:custGeom>
                <a:avLst/>
                <a:gdLst>
                  <a:gd name="T0" fmla="*/ 247 w 251"/>
                  <a:gd name="T1" fmla="*/ 22 h 137"/>
                  <a:gd name="T2" fmla="*/ 251 w 251"/>
                  <a:gd name="T3" fmla="*/ 23 h 137"/>
                  <a:gd name="T4" fmla="*/ 247 w 251"/>
                  <a:gd name="T5" fmla="*/ 10 h 137"/>
                  <a:gd name="T6" fmla="*/ 211 w 251"/>
                  <a:gd name="T7" fmla="*/ 1 h 137"/>
                  <a:gd name="T8" fmla="*/ 177 w 251"/>
                  <a:gd name="T9" fmla="*/ 0 h 137"/>
                  <a:gd name="T10" fmla="*/ 141 w 251"/>
                  <a:gd name="T11" fmla="*/ 4 h 137"/>
                  <a:gd name="T12" fmla="*/ 107 w 251"/>
                  <a:gd name="T13" fmla="*/ 15 h 137"/>
                  <a:gd name="T14" fmla="*/ 89 w 251"/>
                  <a:gd name="T15" fmla="*/ 22 h 137"/>
                  <a:gd name="T16" fmla="*/ 73 w 251"/>
                  <a:gd name="T17" fmla="*/ 30 h 137"/>
                  <a:gd name="T18" fmla="*/ 58 w 251"/>
                  <a:gd name="T19" fmla="*/ 41 h 137"/>
                  <a:gd name="T20" fmla="*/ 45 w 251"/>
                  <a:gd name="T21" fmla="*/ 53 h 137"/>
                  <a:gd name="T22" fmla="*/ 33 w 251"/>
                  <a:gd name="T23" fmla="*/ 64 h 137"/>
                  <a:gd name="T24" fmla="*/ 23 w 251"/>
                  <a:gd name="T25" fmla="*/ 79 h 137"/>
                  <a:gd name="T26" fmla="*/ 13 w 251"/>
                  <a:gd name="T27" fmla="*/ 93 h 137"/>
                  <a:gd name="T28" fmla="*/ 6 w 251"/>
                  <a:gd name="T29" fmla="*/ 110 h 137"/>
                  <a:gd name="T30" fmla="*/ 0 w 251"/>
                  <a:gd name="T31" fmla="*/ 126 h 137"/>
                  <a:gd name="T32" fmla="*/ 4 w 251"/>
                  <a:gd name="T33" fmla="*/ 130 h 137"/>
                  <a:gd name="T34" fmla="*/ 9 w 251"/>
                  <a:gd name="T35" fmla="*/ 137 h 137"/>
                  <a:gd name="T36" fmla="*/ 12 w 251"/>
                  <a:gd name="T37" fmla="*/ 125 h 137"/>
                  <a:gd name="T38" fmla="*/ 16 w 251"/>
                  <a:gd name="T39" fmla="*/ 114 h 137"/>
                  <a:gd name="T40" fmla="*/ 23 w 251"/>
                  <a:gd name="T41" fmla="*/ 98 h 137"/>
                  <a:gd name="T42" fmla="*/ 32 w 251"/>
                  <a:gd name="T43" fmla="*/ 84 h 137"/>
                  <a:gd name="T44" fmla="*/ 42 w 251"/>
                  <a:gd name="T45" fmla="*/ 71 h 137"/>
                  <a:gd name="T46" fmla="*/ 54 w 251"/>
                  <a:gd name="T47" fmla="*/ 60 h 137"/>
                  <a:gd name="T48" fmla="*/ 67 w 251"/>
                  <a:gd name="T49" fmla="*/ 48 h 137"/>
                  <a:gd name="T50" fmla="*/ 81 w 251"/>
                  <a:gd name="T51" fmla="*/ 39 h 137"/>
                  <a:gd name="T52" fmla="*/ 113 w 251"/>
                  <a:gd name="T53" fmla="*/ 25 h 137"/>
                  <a:gd name="T54" fmla="*/ 145 w 251"/>
                  <a:gd name="T55" fmla="*/ 14 h 137"/>
                  <a:gd name="T56" fmla="*/ 179 w 251"/>
                  <a:gd name="T57" fmla="*/ 10 h 137"/>
                  <a:gd name="T58" fmla="*/ 212 w 251"/>
                  <a:gd name="T59" fmla="*/ 11 h 137"/>
                  <a:gd name="T60" fmla="*/ 247 w 251"/>
                  <a:gd name="T61" fmla="*/ 22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1"/>
                  <a:gd name="T94" fmla="*/ 0 h 137"/>
                  <a:gd name="T95" fmla="*/ 251 w 251"/>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1" h="137">
                    <a:moveTo>
                      <a:pt x="247" y="22"/>
                    </a:moveTo>
                    <a:lnTo>
                      <a:pt x="251" y="23"/>
                    </a:lnTo>
                    <a:lnTo>
                      <a:pt x="247" y="10"/>
                    </a:lnTo>
                    <a:lnTo>
                      <a:pt x="211" y="1"/>
                    </a:lnTo>
                    <a:lnTo>
                      <a:pt x="177" y="0"/>
                    </a:lnTo>
                    <a:lnTo>
                      <a:pt x="141" y="4"/>
                    </a:lnTo>
                    <a:lnTo>
                      <a:pt x="107" y="15"/>
                    </a:lnTo>
                    <a:lnTo>
                      <a:pt x="89" y="22"/>
                    </a:lnTo>
                    <a:lnTo>
                      <a:pt x="73" y="30"/>
                    </a:lnTo>
                    <a:lnTo>
                      <a:pt x="58" y="41"/>
                    </a:lnTo>
                    <a:lnTo>
                      <a:pt x="45" y="53"/>
                    </a:lnTo>
                    <a:lnTo>
                      <a:pt x="33" y="64"/>
                    </a:lnTo>
                    <a:lnTo>
                      <a:pt x="23" y="79"/>
                    </a:lnTo>
                    <a:lnTo>
                      <a:pt x="13" y="93"/>
                    </a:lnTo>
                    <a:lnTo>
                      <a:pt x="6" y="110"/>
                    </a:lnTo>
                    <a:lnTo>
                      <a:pt x="0" y="126"/>
                    </a:lnTo>
                    <a:lnTo>
                      <a:pt x="4" y="130"/>
                    </a:lnTo>
                    <a:lnTo>
                      <a:pt x="9" y="137"/>
                    </a:lnTo>
                    <a:lnTo>
                      <a:pt x="12" y="125"/>
                    </a:lnTo>
                    <a:lnTo>
                      <a:pt x="16" y="114"/>
                    </a:lnTo>
                    <a:lnTo>
                      <a:pt x="23" y="98"/>
                    </a:lnTo>
                    <a:lnTo>
                      <a:pt x="32" y="84"/>
                    </a:lnTo>
                    <a:lnTo>
                      <a:pt x="42" y="71"/>
                    </a:lnTo>
                    <a:lnTo>
                      <a:pt x="54" y="60"/>
                    </a:lnTo>
                    <a:lnTo>
                      <a:pt x="67" y="48"/>
                    </a:lnTo>
                    <a:lnTo>
                      <a:pt x="81" y="39"/>
                    </a:lnTo>
                    <a:lnTo>
                      <a:pt x="113" y="25"/>
                    </a:lnTo>
                    <a:lnTo>
                      <a:pt x="145" y="14"/>
                    </a:lnTo>
                    <a:lnTo>
                      <a:pt x="179" y="10"/>
                    </a:lnTo>
                    <a:lnTo>
                      <a:pt x="212" y="11"/>
                    </a:lnTo>
                    <a:lnTo>
                      <a:pt x="247" y="22"/>
                    </a:lnTo>
                    <a:close/>
                  </a:path>
                </a:pathLst>
              </a:custGeom>
              <a:solidFill>
                <a:srgbClr val="96969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7" name="Freeform 270"/>
              <p:cNvSpPr>
                <a:spLocks/>
              </p:cNvSpPr>
              <p:nvPr/>
            </p:nvSpPr>
            <p:spPr bwMode="auto">
              <a:xfrm>
                <a:off x="3647" y="587"/>
                <a:ext cx="49" cy="27"/>
              </a:xfrm>
              <a:custGeom>
                <a:avLst/>
                <a:gdLst>
                  <a:gd name="T0" fmla="*/ 242 w 245"/>
                  <a:gd name="T1" fmla="*/ 13 h 139"/>
                  <a:gd name="T2" fmla="*/ 238 w 245"/>
                  <a:gd name="T3" fmla="*/ 12 h 139"/>
                  <a:gd name="T4" fmla="*/ 203 w 245"/>
                  <a:gd name="T5" fmla="*/ 1 h 139"/>
                  <a:gd name="T6" fmla="*/ 170 w 245"/>
                  <a:gd name="T7" fmla="*/ 0 h 139"/>
                  <a:gd name="T8" fmla="*/ 136 w 245"/>
                  <a:gd name="T9" fmla="*/ 4 h 139"/>
                  <a:gd name="T10" fmla="*/ 104 w 245"/>
                  <a:gd name="T11" fmla="*/ 15 h 139"/>
                  <a:gd name="T12" fmla="*/ 72 w 245"/>
                  <a:gd name="T13" fmla="*/ 29 h 139"/>
                  <a:gd name="T14" fmla="*/ 58 w 245"/>
                  <a:gd name="T15" fmla="*/ 38 h 139"/>
                  <a:gd name="T16" fmla="*/ 45 w 245"/>
                  <a:gd name="T17" fmla="*/ 50 h 139"/>
                  <a:gd name="T18" fmla="*/ 33 w 245"/>
                  <a:gd name="T19" fmla="*/ 61 h 139"/>
                  <a:gd name="T20" fmla="*/ 23 w 245"/>
                  <a:gd name="T21" fmla="*/ 74 h 139"/>
                  <a:gd name="T22" fmla="*/ 14 w 245"/>
                  <a:gd name="T23" fmla="*/ 88 h 139"/>
                  <a:gd name="T24" fmla="*/ 7 w 245"/>
                  <a:gd name="T25" fmla="*/ 104 h 139"/>
                  <a:gd name="T26" fmla="*/ 3 w 245"/>
                  <a:gd name="T27" fmla="*/ 115 h 139"/>
                  <a:gd name="T28" fmla="*/ 0 w 245"/>
                  <a:gd name="T29" fmla="*/ 127 h 139"/>
                  <a:gd name="T30" fmla="*/ 9 w 245"/>
                  <a:gd name="T31" fmla="*/ 139 h 139"/>
                  <a:gd name="T32" fmla="*/ 13 w 245"/>
                  <a:gd name="T33" fmla="*/ 123 h 139"/>
                  <a:gd name="T34" fmla="*/ 18 w 245"/>
                  <a:gd name="T35" fmla="*/ 108 h 139"/>
                  <a:gd name="T36" fmla="*/ 24 w 245"/>
                  <a:gd name="T37" fmla="*/ 92 h 139"/>
                  <a:gd name="T38" fmla="*/ 33 w 245"/>
                  <a:gd name="T39" fmla="*/ 79 h 139"/>
                  <a:gd name="T40" fmla="*/ 42 w 245"/>
                  <a:gd name="T41" fmla="*/ 67 h 139"/>
                  <a:gd name="T42" fmla="*/ 53 w 245"/>
                  <a:gd name="T43" fmla="*/ 56 h 139"/>
                  <a:gd name="T44" fmla="*/ 78 w 245"/>
                  <a:gd name="T45" fmla="*/ 37 h 139"/>
                  <a:gd name="T46" fmla="*/ 91 w 245"/>
                  <a:gd name="T47" fmla="*/ 29 h 139"/>
                  <a:gd name="T48" fmla="*/ 107 w 245"/>
                  <a:gd name="T49" fmla="*/ 24 h 139"/>
                  <a:gd name="T50" fmla="*/ 138 w 245"/>
                  <a:gd name="T51" fmla="*/ 14 h 139"/>
                  <a:gd name="T52" fmla="*/ 170 w 245"/>
                  <a:gd name="T53" fmla="*/ 10 h 139"/>
                  <a:gd name="T54" fmla="*/ 201 w 245"/>
                  <a:gd name="T55" fmla="*/ 13 h 139"/>
                  <a:gd name="T56" fmla="*/ 233 w 245"/>
                  <a:gd name="T57" fmla="*/ 22 h 139"/>
                  <a:gd name="T58" fmla="*/ 245 w 245"/>
                  <a:gd name="T59" fmla="*/ 26 h 139"/>
                  <a:gd name="T60" fmla="*/ 243 w 245"/>
                  <a:gd name="T61" fmla="*/ 18 h 139"/>
                  <a:gd name="T62" fmla="*/ 242 w 245"/>
                  <a:gd name="T63" fmla="*/ 13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139"/>
                  <a:gd name="T98" fmla="*/ 245 w 245"/>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139">
                    <a:moveTo>
                      <a:pt x="242" y="13"/>
                    </a:moveTo>
                    <a:lnTo>
                      <a:pt x="238" y="12"/>
                    </a:lnTo>
                    <a:lnTo>
                      <a:pt x="203" y="1"/>
                    </a:lnTo>
                    <a:lnTo>
                      <a:pt x="170" y="0"/>
                    </a:lnTo>
                    <a:lnTo>
                      <a:pt x="136" y="4"/>
                    </a:lnTo>
                    <a:lnTo>
                      <a:pt x="104" y="15"/>
                    </a:lnTo>
                    <a:lnTo>
                      <a:pt x="72" y="29"/>
                    </a:lnTo>
                    <a:lnTo>
                      <a:pt x="58" y="38"/>
                    </a:lnTo>
                    <a:lnTo>
                      <a:pt x="45" y="50"/>
                    </a:lnTo>
                    <a:lnTo>
                      <a:pt x="33" y="61"/>
                    </a:lnTo>
                    <a:lnTo>
                      <a:pt x="23" y="74"/>
                    </a:lnTo>
                    <a:lnTo>
                      <a:pt x="14" y="88"/>
                    </a:lnTo>
                    <a:lnTo>
                      <a:pt x="7" y="104"/>
                    </a:lnTo>
                    <a:lnTo>
                      <a:pt x="3" y="115"/>
                    </a:lnTo>
                    <a:lnTo>
                      <a:pt x="0" y="127"/>
                    </a:lnTo>
                    <a:lnTo>
                      <a:pt x="9" y="139"/>
                    </a:lnTo>
                    <a:lnTo>
                      <a:pt x="13" y="123"/>
                    </a:lnTo>
                    <a:lnTo>
                      <a:pt x="18" y="108"/>
                    </a:lnTo>
                    <a:lnTo>
                      <a:pt x="24" y="92"/>
                    </a:lnTo>
                    <a:lnTo>
                      <a:pt x="33" y="79"/>
                    </a:lnTo>
                    <a:lnTo>
                      <a:pt x="42" y="67"/>
                    </a:lnTo>
                    <a:lnTo>
                      <a:pt x="53" y="56"/>
                    </a:lnTo>
                    <a:lnTo>
                      <a:pt x="78" y="37"/>
                    </a:lnTo>
                    <a:lnTo>
                      <a:pt x="91" y="29"/>
                    </a:lnTo>
                    <a:lnTo>
                      <a:pt x="107" y="24"/>
                    </a:lnTo>
                    <a:lnTo>
                      <a:pt x="138" y="14"/>
                    </a:lnTo>
                    <a:lnTo>
                      <a:pt x="170" y="10"/>
                    </a:lnTo>
                    <a:lnTo>
                      <a:pt x="201" y="13"/>
                    </a:lnTo>
                    <a:lnTo>
                      <a:pt x="233" y="22"/>
                    </a:lnTo>
                    <a:lnTo>
                      <a:pt x="245" y="26"/>
                    </a:lnTo>
                    <a:lnTo>
                      <a:pt x="243" y="18"/>
                    </a:lnTo>
                    <a:lnTo>
                      <a:pt x="242" y="13"/>
                    </a:lnTo>
                    <a:close/>
                  </a:path>
                </a:pathLst>
              </a:custGeom>
              <a:solidFill>
                <a:srgbClr val="9F9F9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8" name="Freeform 271"/>
              <p:cNvSpPr>
                <a:spLocks/>
              </p:cNvSpPr>
              <p:nvPr/>
            </p:nvSpPr>
            <p:spPr bwMode="auto">
              <a:xfrm>
                <a:off x="3644" y="582"/>
                <a:ext cx="51" cy="28"/>
              </a:xfrm>
              <a:custGeom>
                <a:avLst/>
                <a:gdLst>
                  <a:gd name="T0" fmla="*/ 255 w 255"/>
                  <a:gd name="T1" fmla="*/ 22 h 138"/>
                  <a:gd name="T2" fmla="*/ 251 w 255"/>
                  <a:gd name="T3" fmla="*/ 10 h 138"/>
                  <a:gd name="T4" fmla="*/ 215 w 255"/>
                  <a:gd name="T5" fmla="*/ 1 h 138"/>
                  <a:gd name="T6" fmla="*/ 180 w 255"/>
                  <a:gd name="T7" fmla="*/ 0 h 138"/>
                  <a:gd name="T8" fmla="*/ 145 w 255"/>
                  <a:gd name="T9" fmla="*/ 4 h 138"/>
                  <a:gd name="T10" fmla="*/ 112 w 255"/>
                  <a:gd name="T11" fmla="*/ 17 h 138"/>
                  <a:gd name="T12" fmla="*/ 92 w 255"/>
                  <a:gd name="T13" fmla="*/ 25 h 138"/>
                  <a:gd name="T14" fmla="*/ 76 w 255"/>
                  <a:gd name="T15" fmla="*/ 35 h 138"/>
                  <a:gd name="T16" fmla="*/ 60 w 255"/>
                  <a:gd name="T17" fmla="*/ 45 h 138"/>
                  <a:gd name="T18" fmla="*/ 46 w 255"/>
                  <a:gd name="T19" fmla="*/ 57 h 138"/>
                  <a:gd name="T20" fmla="*/ 33 w 255"/>
                  <a:gd name="T21" fmla="*/ 69 h 138"/>
                  <a:gd name="T22" fmla="*/ 22 w 255"/>
                  <a:gd name="T23" fmla="*/ 84 h 138"/>
                  <a:gd name="T24" fmla="*/ 12 w 255"/>
                  <a:gd name="T25" fmla="*/ 100 h 138"/>
                  <a:gd name="T26" fmla="*/ 4 w 255"/>
                  <a:gd name="T27" fmla="*/ 118 h 138"/>
                  <a:gd name="T28" fmla="*/ 0 w 255"/>
                  <a:gd name="T29" fmla="*/ 126 h 138"/>
                  <a:gd name="T30" fmla="*/ 8 w 255"/>
                  <a:gd name="T31" fmla="*/ 138 h 138"/>
                  <a:gd name="T32" fmla="*/ 14 w 255"/>
                  <a:gd name="T33" fmla="*/ 122 h 138"/>
                  <a:gd name="T34" fmla="*/ 21 w 255"/>
                  <a:gd name="T35" fmla="*/ 105 h 138"/>
                  <a:gd name="T36" fmla="*/ 31 w 255"/>
                  <a:gd name="T37" fmla="*/ 91 h 138"/>
                  <a:gd name="T38" fmla="*/ 41 w 255"/>
                  <a:gd name="T39" fmla="*/ 76 h 138"/>
                  <a:gd name="T40" fmla="*/ 53 w 255"/>
                  <a:gd name="T41" fmla="*/ 65 h 138"/>
                  <a:gd name="T42" fmla="*/ 66 w 255"/>
                  <a:gd name="T43" fmla="*/ 53 h 138"/>
                  <a:gd name="T44" fmla="*/ 81 w 255"/>
                  <a:gd name="T45" fmla="*/ 42 h 138"/>
                  <a:gd name="T46" fmla="*/ 97 w 255"/>
                  <a:gd name="T47" fmla="*/ 34 h 138"/>
                  <a:gd name="T48" fmla="*/ 115 w 255"/>
                  <a:gd name="T49" fmla="*/ 27 h 138"/>
                  <a:gd name="T50" fmla="*/ 149 w 255"/>
                  <a:gd name="T51" fmla="*/ 16 h 138"/>
                  <a:gd name="T52" fmla="*/ 185 w 255"/>
                  <a:gd name="T53" fmla="*/ 12 h 138"/>
                  <a:gd name="T54" fmla="*/ 219 w 255"/>
                  <a:gd name="T55" fmla="*/ 13 h 138"/>
                  <a:gd name="T56" fmla="*/ 255 w 255"/>
                  <a:gd name="T57" fmla="*/ 22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138"/>
                  <a:gd name="T89" fmla="*/ 255 w 255"/>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138">
                    <a:moveTo>
                      <a:pt x="255" y="22"/>
                    </a:moveTo>
                    <a:lnTo>
                      <a:pt x="251" y="10"/>
                    </a:lnTo>
                    <a:lnTo>
                      <a:pt x="215" y="1"/>
                    </a:lnTo>
                    <a:lnTo>
                      <a:pt x="180" y="0"/>
                    </a:lnTo>
                    <a:lnTo>
                      <a:pt x="145" y="4"/>
                    </a:lnTo>
                    <a:lnTo>
                      <a:pt x="112" y="17"/>
                    </a:lnTo>
                    <a:lnTo>
                      <a:pt x="92" y="25"/>
                    </a:lnTo>
                    <a:lnTo>
                      <a:pt x="76" y="35"/>
                    </a:lnTo>
                    <a:lnTo>
                      <a:pt x="60" y="45"/>
                    </a:lnTo>
                    <a:lnTo>
                      <a:pt x="46" y="57"/>
                    </a:lnTo>
                    <a:lnTo>
                      <a:pt x="33" y="69"/>
                    </a:lnTo>
                    <a:lnTo>
                      <a:pt x="22" y="84"/>
                    </a:lnTo>
                    <a:lnTo>
                      <a:pt x="12" y="100"/>
                    </a:lnTo>
                    <a:lnTo>
                      <a:pt x="4" y="118"/>
                    </a:lnTo>
                    <a:lnTo>
                      <a:pt x="0" y="126"/>
                    </a:lnTo>
                    <a:lnTo>
                      <a:pt x="8" y="138"/>
                    </a:lnTo>
                    <a:lnTo>
                      <a:pt x="14" y="122"/>
                    </a:lnTo>
                    <a:lnTo>
                      <a:pt x="21" y="105"/>
                    </a:lnTo>
                    <a:lnTo>
                      <a:pt x="31" y="91"/>
                    </a:lnTo>
                    <a:lnTo>
                      <a:pt x="41" y="76"/>
                    </a:lnTo>
                    <a:lnTo>
                      <a:pt x="53" y="65"/>
                    </a:lnTo>
                    <a:lnTo>
                      <a:pt x="66" y="53"/>
                    </a:lnTo>
                    <a:lnTo>
                      <a:pt x="81" y="42"/>
                    </a:lnTo>
                    <a:lnTo>
                      <a:pt x="97" y="34"/>
                    </a:lnTo>
                    <a:lnTo>
                      <a:pt x="115" y="27"/>
                    </a:lnTo>
                    <a:lnTo>
                      <a:pt x="149" y="16"/>
                    </a:lnTo>
                    <a:lnTo>
                      <a:pt x="185" y="12"/>
                    </a:lnTo>
                    <a:lnTo>
                      <a:pt x="219" y="13"/>
                    </a:lnTo>
                    <a:lnTo>
                      <a:pt x="255" y="22"/>
                    </a:lnTo>
                    <a:close/>
                  </a:path>
                </a:pathLst>
              </a:custGeom>
              <a:solidFill>
                <a:srgbClr val="8D8D8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09" name="Freeform 272"/>
              <p:cNvSpPr>
                <a:spLocks/>
              </p:cNvSpPr>
              <p:nvPr/>
            </p:nvSpPr>
            <p:spPr bwMode="auto">
              <a:xfrm>
                <a:off x="3637" y="571"/>
                <a:ext cx="52" cy="26"/>
              </a:xfrm>
              <a:custGeom>
                <a:avLst/>
                <a:gdLst>
                  <a:gd name="T0" fmla="*/ 258 w 258"/>
                  <a:gd name="T1" fmla="*/ 14 h 129"/>
                  <a:gd name="T2" fmla="*/ 254 w 258"/>
                  <a:gd name="T3" fmla="*/ 8 h 129"/>
                  <a:gd name="T4" fmla="*/ 251 w 258"/>
                  <a:gd name="T5" fmla="*/ 2 h 129"/>
                  <a:gd name="T6" fmla="*/ 218 w 258"/>
                  <a:gd name="T7" fmla="*/ 0 h 129"/>
                  <a:gd name="T8" fmla="*/ 184 w 258"/>
                  <a:gd name="T9" fmla="*/ 3 h 129"/>
                  <a:gd name="T10" fmla="*/ 150 w 258"/>
                  <a:gd name="T11" fmla="*/ 10 h 129"/>
                  <a:gd name="T12" fmla="*/ 119 w 258"/>
                  <a:gd name="T13" fmla="*/ 22 h 129"/>
                  <a:gd name="T14" fmla="*/ 81 w 258"/>
                  <a:gd name="T15" fmla="*/ 39 h 129"/>
                  <a:gd name="T16" fmla="*/ 64 w 258"/>
                  <a:gd name="T17" fmla="*/ 49 h 129"/>
                  <a:gd name="T18" fmla="*/ 49 w 258"/>
                  <a:gd name="T19" fmla="*/ 62 h 129"/>
                  <a:gd name="T20" fmla="*/ 35 w 258"/>
                  <a:gd name="T21" fmla="*/ 73 h 129"/>
                  <a:gd name="T22" fmla="*/ 22 w 258"/>
                  <a:gd name="T23" fmla="*/ 86 h 129"/>
                  <a:gd name="T24" fmla="*/ 0 w 258"/>
                  <a:gd name="T25" fmla="*/ 117 h 129"/>
                  <a:gd name="T26" fmla="*/ 6 w 258"/>
                  <a:gd name="T27" fmla="*/ 129 h 129"/>
                  <a:gd name="T28" fmla="*/ 16 w 258"/>
                  <a:gd name="T29" fmla="*/ 112 h 129"/>
                  <a:gd name="T30" fmla="*/ 28 w 258"/>
                  <a:gd name="T31" fmla="*/ 97 h 129"/>
                  <a:gd name="T32" fmla="*/ 55 w 258"/>
                  <a:gd name="T33" fmla="*/ 72 h 129"/>
                  <a:gd name="T34" fmla="*/ 70 w 258"/>
                  <a:gd name="T35" fmla="*/ 59 h 129"/>
                  <a:gd name="T36" fmla="*/ 86 w 258"/>
                  <a:gd name="T37" fmla="*/ 49 h 129"/>
                  <a:gd name="T38" fmla="*/ 123 w 258"/>
                  <a:gd name="T39" fmla="*/ 32 h 129"/>
                  <a:gd name="T40" fmla="*/ 157 w 258"/>
                  <a:gd name="T41" fmla="*/ 21 h 129"/>
                  <a:gd name="T42" fmla="*/ 191 w 258"/>
                  <a:gd name="T43" fmla="*/ 14 h 129"/>
                  <a:gd name="T44" fmla="*/ 225 w 258"/>
                  <a:gd name="T45" fmla="*/ 12 h 129"/>
                  <a:gd name="T46" fmla="*/ 258 w 258"/>
                  <a:gd name="T47" fmla="*/ 14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29"/>
                  <a:gd name="T74" fmla="*/ 258 w 258"/>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29">
                    <a:moveTo>
                      <a:pt x="258" y="14"/>
                    </a:moveTo>
                    <a:lnTo>
                      <a:pt x="254" y="8"/>
                    </a:lnTo>
                    <a:lnTo>
                      <a:pt x="251" y="2"/>
                    </a:lnTo>
                    <a:lnTo>
                      <a:pt x="218" y="0"/>
                    </a:lnTo>
                    <a:lnTo>
                      <a:pt x="184" y="3"/>
                    </a:lnTo>
                    <a:lnTo>
                      <a:pt x="150" y="10"/>
                    </a:lnTo>
                    <a:lnTo>
                      <a:pt x="119" y="22"/>
                    </a:lnTo>
                    <a:lnTo>
                      <a:pt x="81" y="39"/>
                    </a:lnTo>
                    <a:lnTo>
                      <a:pt x="64" y="49"/>
                    </a:lnTo>
                    <a:lnTo>
                      <a:pt x="49" y="62"/>
                    </a:lnTo>
                    <a:lnTo>
                      <a:pt x="35" y="73"/>
                    </a:lnTo>
                    <a:lnTo>
                      <a:pt x="22" y="86"/>
                    </a:lnTo>
                    <a:lnTo>
                      <a:pt x="0" y="117"/>
                    </a:lnTo>
                    <a:lnTo>
                      <a:pt x="6" y="129"/>
                    </a:lnTo>
                    <a:lnTo>
                      <a:pt x="16" y="112"/>
                    </a:lnTo>
                    <a:lnTo>
                      <a:pt x="28" y="97"/>
                    </a:lnTo>
                    <a:lnTo>
                      <a:pt x="55" y="72"/>
                    </a:lnTo>
                    <a:lnTo>
                      <a:pt x="70" y="59"/>
                    </a:lnTo>
                    <a:lnTo>
                      <a:pt x="86" y="49"/>
                    </a:lnTo>
                    <a:lnTo>
                      <a:pt x="123" y="32"/>
                    </a:lnTo>
                    <a:lnTo>
                      <a:pt x="157" y="21"/>
                    </a:lnTo>
                    <a:lnTo>
                      <a:pt x="191" y="14"/>
                    </a:lnTo>
                    <a:lnTo>
                      <a:pt x="225" y="12"/>
                    </a:lnTo>
                    <a:lnTo>
                      <a:pt x="258" y="14"/>
                    </a:lnTo>
                    <a:close/>
                  </a:path>
                </a:pathLst>
              </a:custGeom>
              <a:solidFill>
                <a:srgbClr val="61616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0" name="Freeform 273"/>
              <p:cNvSpPr>
                <a:spLocks/>
              </p:cNvSpPr>
              <p:nvPr/>
            </p:nvSpPr>
            <p:spPr bwMode="auto">
              <a:xfrm>
                <a:off x="3642" y="580"/>
                <a:ext cx="52" cy="27"/>
              </a:xfrm>
              <a:custGeom>
                <a:avLst/>
                <a:gdLst>
                  <a:gd name="T0" fmla="*/ 257 w 257"/>
                  <a:gd name="T1" fmla="*/ 20 h 136"/>
                  <a:gd name="T2" fmla="*/ 252 w 257"/>
                  <a:gd name="T3" fmla="*/ 12 h 136"/>
                  <a:gd name="T4" fmla="*/ 250 w 257"/>
                  <a:gd name="T5" fmla="*/ 6 h 136"/>
                  <a:gd name="T6" fmla="*/ 214 w 257"/>
                  <a:gd name="T7" fmla="*/ 0 h 136"/>
                  <a:gd name="T8" fmla="*/ 180 w 257"/>
                  <a:gd name="T9" fmla="*/ 0 h 136"/>
                  <a:gd name="T10" fmla="*/ 162 w 257"/>
                  <a:gd name="T11" fmla="*/ 1 h 136"/>
                  <a:gd name="T12" fmla="*/ 146 w 257"/>
                  <a:gd name="T13" fmla="*/ 5 h 136"/>
                  <a:gd name="T14" fmla="*/ 112 w 257"/>
                  <a:gd name="T15" fmla="*/ 17 h 136"/>
                  <a:gd name="T16" fmla="*/ 92 w 257"/>
                  <a:gd name="T17" fmla="*/ 24 h 136"/>
                  <a:gd name="T18" fmla="*/ 75 w 257"/>
                  <a:gd name="T19" fmla="*/ 35 h 136"/>
                  <a:gd name="T20" fmla="*/ 58 w 257"/>
                  <a:gd name="T21" fmla="*/ 45 h 136"/>
                  <a:gd name="T22" fmla="*/ 45 w 257"/>
                  <a:gd name="T23" fmla="*/ 58 h 136"/>
                  <a:gd name="T24" fmla="*/ 30 w 257"/>
                  <a:gd name="T25" fmla="*/ 72 h 136"/>
                  <a:gd name="T26" fmla="*/ 19 w 257"/>
                  <a:gd name="T27" fmla="*/ 87 h 136"/>
                  <a:gd name="T28" fmla="*/ 8 w 257"/>
                  <a:gd name="T29" fmla="*/ 103 h 136"/>
                  <a:gd name="T30" fmla="*/ 0 w 257"/>
                  <a:gd name="T31" fmla="*/ 122 h 136"/>
                  <a:gd name="T32" fmla="*/ 6 w 257"/>
                  <a:gd name="T33" fmla="*/ 136 h 136"/>
                  <a:gd name="T34" fmla="*/ 10 w 257"/>
                  <a:gd name="T35" fmla="*/ 128 h 136"/>
                  <a:gd name="T36" fmla="*/ 18 w 257"/>
                  <a:gd name="T37" fmla="*/ 110 h 136"/>
                  <a:gd name="T38" fmla="*/ 28 w 257"/>
                  <a:gd name="T39" fmla="*/ 94 h 136"/>
                  <a:gd name="T40" fmla="*/ 39 w 257"/>
                  <a:gd name="T41" fmla="*/ 79 h 136"/>
                  <a:gd name="T42" fmla="*/ 52 w 257"/>
                  <a:gd name="T43" fmla="*/ 67 h 136"/>
                  <a:gd name="T44" fmla="*/ 66 w 257"/>
                  <a:gd name="T45" fmla="*/ 55 h 136"/>
                  <a:gd name="T46" fmla="*/ 82 w 257"/>
                  <a:gd name="T47" fmla="*/ 45 h 136"/>
                  <a:gd name="T48" fmla="*/ 98 w 257"/>
                  <a:gd name="T49" fmla="*/ 35 h 136"/>
                  <a:gd name="T50" fmla="*/ 118 w 257"/>
                  <a:gd name="T51" fmla="*/ 27 h 136"/>
                  <a:gd name="T52" fmla="*/ 151 w 257"/>
                  <a:gd name="T53" fmla="*/ 14 h 136"/>
                  <a:gd name="T54" fmla="*/ 186 w 257"/>
                  <a:gd name="T55" fmla="*/ 10 h 136"/>
                  <a:gd name="T56" fmla="*/ 221 w 257"/>
                  <a:gd name="T57" fmla="*/ 11 h 136"/>
                  <a:gd name="T58" fmla="*/ 257 w 257"/>
                  <a:gd name="T59" fmla="*/ 20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6"/>
                  <a:gd name="T92" fmla="*/ 257 w 257"/>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6">
                    <a:moveTo>
                      <a:pt x="257" y="20"/>
                    </a:moveTo>
                    <a:lnTo>
                      <a:pt x="252" y="12"/>
                    </a:lnTo>
                    <a:lnTo>
                      <a:pt x="250" y="6"/>
                    </a:lnTo>
                    <a:lnTo>
                      <a:pt x="214" y="0"/>
                    </a:lnTo>
                    <a:lnTo>
                      <a:pt x="180" y="0"/>
                    </a:lnTo>
                    <a:lnTo>
                      <a:pt x="162" y="1"/>
                    </a:lnTo>
                    <a:lnTo>
                      <a:pt x="146" y="5"/>
                    </a:lnTo>
                    <a:lnTo>
                      <a:pt x="112" y="17"/>
                    </a:lnTo>
                    <a:lnTo>
                      <a:pt x="92" y="24"/>
                    </a:lnTo>
                    <a:lnTo>
                      <a:pt x="75" y="35"/>
                    </a:lnTo>
                    <a:lnTo>
                      <a:pt x="58" y="45"/>
                    </a:lnTo>
                    <a:lnTo>
                      <a:pt x="45" y="58"/>
                    </a:lnTo>
                    <a:lnTo>
                      <a:pt x="30" y="72"/>
                    </a:lnTo>
                    <a:lnTo>
                      <a:pt x="19" y="87"/>
                    </a:lnTo>
                    <a:lnTo>
                      <a:pt x="8" y="103"/>
                    </a:lnTo>
                    <a:lnTo>
                      <a:pt x="0" y="122"/>
                    </a:lnTo>
                    <a:lnTo>
                      <a:pt x="6" y="136"/>
                    </a:lnTo>
                    <a:lnTo>
                      <a:pt x="10" y="128"/>
                    </a:lnTo>
                    <a:lnTo>
                      <a:pt x="18" y="110"/>
                    </a:lnTo>
                    <a:lnTo>
                      <a:pt x="28" y="94"/>
                    </a:lnTo>
                    <a:lnTo>
                      <a:pt x="39" y="79"/>
                    </a:lnTo>
                    <a:lnTo>
                      <a:pt x="52" y="67"/>
                    </a:lnTo>
                    <a:lnTo>
                      <a:pt x="66" y="55"/>
                    </a:lnTo>
                    <a:lnTo>
                      <a:pt x="82" y="45"/>
                    </a:lnTo>
                    <a:lnTo>
                      <a:pt x="98" y="35"/>
                    </a:lnTo>
                    <a:lnTo>
                      <a:pt x="118" y="27"/>
                    </a:lnTo>
                    <a:lnTo>
                      <a:pt x="151" y="14"/>
                    </a:lnTo>
                    <a:lnTo>
                      <a:pt x="186" y="10"/>
                    </a:lnTo>
                    <a:lnTo>
                      <a:pt x="221" y="11"/>
                    </a:lnTo>
                    <a:lnTo>
                      <a:pt x="257" y="20"/>
                    </a:lnTo>
                    <a:close/>
                  </a:path>
                </a:pathLst>
              </a:custGeom>
              <a:solidFill>
                <a:srgbClr val="84848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1" name="Freeform 274"/>
              <p:cNvSpPr>
                <a:spLocks/>
              </p:cNvSpPr>
              <p:nvPr/>
            </p:nvSpPr>
            <p:spPr bwMode="auto">
              <a:xfrm>
                <a:off x="3649" y="589"/>
                <a:ext cx="47" cy="28"/>
              </a:xfrm>
              <a:custGeom>
                <a:avLst/>
                <a:gdLst>
                  <a:gd name="T0" fmla="*/ 236 w 238"/>
                  <a:gd name="T1" fmla="*/ 16 h 141"/>
                  <a:gd name="T2" fmla="*/ 224 w 238"/>
                  <a:gd name="T3" fmla="*/ 12 h 141"/>
                  <a:gd name="T4" fmla="*/ 192 w 238"/>
                  <a:gd name="T5" fmla="*/ 3 h 141"/>
                  <a:gd name="T6" fmla="*/ 161 w 238"/>
                  <a:gd name="T7" fmla="*/ 0 h 141"/>
                  <a:gd name="T8" fmla="*/ 129 w 238"/>
                  <a:gd name="T9" fmla="*/ 4 h 141"/>
                  <a:gd name="T10" fmla="*/ 98 w 238"/>
                  <a:gd name="T11" fmla="*/ 14 h 141"/>
                  <a:gd name="T12" fmla="*/ 82 w 238"/>
                  <a:gd name="T13" fmla="*/ 19 h 141"/>
                  <a:gd name="T14" fmla="*/ 69 w 238"/>
                  <a:gd name="T15" fmla="*/ 27 h 141"/>
                  <a:gd name="T16" fmla="*/ 44 w 238"/>
                  <a:gd name="T17" fmla="*/ 46 h 141"/>
                  <a:gd name="T18" fmla="*/ 33 w 238"/>
                  <a:gd name="T19" fmla="*/ 57 h 141"/>
                  <a:gd name="T20" fmla="*/ 24 w 238"/>
                  <a:gd name="T21" fmla="*/ 69 h 141"/>
                  <a:gd name="T22" fmla="*/ 15 w 238"/>
                  <a:gd name="T23" fmla="*/ 82 h 141"/>
                  <a:gd name="T24" fmla="*/ 9 w 238"/>
                  <a:gd name="T25" fmla="*/ 98 h 141"/>
                  <a:gd name="T26" fmla="*/ 4 w 238"/>
                  <a:gd name="T27" fmla="*/ 113 h 141"/>
                  <a:gd name="T28" fmla="*/ 0 w 238"/>
                  <a:gd name="T29" fmla="*/ 129 h 141"/>
                  <a:gd name="T30" fmla="*/ 9 w 238"/>
                  <a:gd name="T31" fmla="*/ 141 h 141"/>
                  <a:gd name="T32" fmla="*/ 13 w 238"/>
                  <a:gd name="T33" fmla="*/ 121 h 141"/>
                  <a:gd name="T34" fmla="*/ 20 w 238"/>
                  <a:gd name="T35" fmla="*/ 100 h 141"/>
                  <a:gd name="T36" fmla="*/ 34 w 238"/>
                  <a:gd name="T37" fmla="*/ 74 h 141"/>
                  <a:gd name="T38" fmla="*/ 42 w 238"/>
                  <a:gd name="T39" fmla="*/ 63 h 141"/>
                  <a:gd name="T40" fmla="*/ 52 w 238"/>
                  <a:gd name="T41" fmla="*/ 54 h 141"/>
                  <a:gd name="T42" fmla="*/ 62 w 238"/>
                  <a:gd name="T43" fmla="*/ 44 h 141"/>
                  <a:gd name="T44" fmla="*/ 74 w 238"/>
                  <a:gd name="T45" fmla="*/ 36 h 141"/>
                  <a:gd name="T46" fmla="*/ 102 w 238"/>
                  <a:gd name="T47" fmla="*/ 24 h 141"/>
                  <a:gd name="T48" fmla="*/ 132 w 238"/>
                  <a:gd name="T49" fmla="*/ 14 h 141"/>
                  <a:gd name="T50" fmla="*/ 161 w 238"/>
                  <a:gd name="T51" fmla="*/ 10 h 141"/>
                  <a:gd name="T52" fmla="*/ 190 w 238"/>
                  <a:gd name="T53" fmla="*/ 13 h 141"/>
                  <a:gd name="T54" fmla="*/ 219 w 238"/>
                  <a:gd name="T55" fmla="*/ 21 h 141"/>
                  <a:gd name="T56" fmla="*/ 228 w 238"/>
                  <a:gd name="T57" fmla="*/ 24 h 141"/>
                  <a:gd name="T58" fmla="*/ 238 w 238"/>
                  <a:gd name="T59" fmla="*/ 28 h 141"/>
                  <a:gd name="T60" fmla="*/ 236 w 238"/>
                  <a:gd name="T61" fmla="*/ 16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
                  <a:gd name="T94" fmla="*/ 0 h 141"/>
                  <a:gd name="T95" fmla="*/ 238 w 238"/>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 h="141">
                    <a:moveTo>
                      <a:pt x="236" y="16"/>
                    </a:moveTo>
                    <a:lnTo>
                      <a:pt x="224" y="12"/>
                    </a:lnTo>
                    <a:lnTo>
                      <a:pt x="192" y="3"/>
                    </a:lnTo>
                    <a:lnTo>
                      <a:pt x="161" y="0"/>
                    </a:lnTo>
                    <a:lnTo>
                      <a:pt x="129" y="4"/>
                    </a:lnTo>
                    <a:lnTo>
                      <a:pt x="98" y="14"/>
                    </a:lnTo>
                    <a:lnTo>
                      <a:pt x="82" y="19"/>
                    </a:lnTo>
                    <a:lnTo>
                      <a:pt x="69" y="27"/>
                    </a:lnTo>
                    <a:lnTo>
                      <a:pt x="44" y="46"/>
                    </a:lnTo>
                    <a:lnTo>
                      <a:pt x="33" y="57"/>
                    </a:lnTo>
                    <a:lnTo>
                      <a:pt x="24" y="69"/>
                    </a:lnTo>
                    <a:lnTo>
                      <a:pt x="15" y="82"/>
                    </a:lnTo>
                    <a:lnTo>
                      <a:pt x="9" y="98"/>
                    </a:lnTo>
                    <a:lnTo>
                      <a:pt x="4" y="113"/>
                    </a:lnTo>
                    <a:lnTo>
                      <a:pt x="0" y="129"/>
                    </a:lnTo>
                    <a:lnTo>
                      <a:pt x="9" y="141"/>
                    </a:lnTo>
                    <a:lnTo>
                      <a:pt x="13" y="121"/>
                    </a:lnTo>
                    <a:lnTo>
                      <a:pt x="20" y="100"/>
                    </a:lnTo>
                    <a:lnTo>
                      <a:pt x="34" y="74"/>
                    </a:lnTo>
                    <a:lnTo>
                      <a:pt x="42" y="63"/>
                    </a:lnTo>
                    <a:lnTo>
                      <a:pt x="52" y="54"/>
                    </a:lnTo>
                    <a:lnTo>
                      <a:pt x="62" y="44"/>
                    </a:lnTo>
                    <a:lnTo>
                      <a:pt x="74" y="36"/>
                    </a:lnTo>
                    <a:lnTo>
                      <a:pt x="102" y="24"/>
                    </a:lnTo>
                    <a:lnTo>
                      <a:pt x="132" y="14"/>
                    </a:lnTo>
                    <a:lnTo>
                      <a:pt x="161" y="10"/>
                    </a:lnTo>
                    <a:lnTo>
                      <a:pt x="190" y="13"/>
                    </a:lnTo>
                    <a:lnTo>
                      <a:pt x="219" y="21"/>
                    </a:lnTo>
                    <a:lnTo>
                      <a:pt x="228" y="24"/>
                    </a:lnTo>
                    <a:lnTo>
                      <a:pt x="238" y="28"/>
                    </a:lnTo>
                    <a:lnTo>
                      <a:pt x="236" y="16"/>
                    </a:lnTo>
                    <a:close/>
                  </a:path>
                </a:pathLst>
              </a:custGeom>
              <a:solidFill>
                <a:srgbClr val="A8A8A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2" name="Freeform 275"/>
              <p:cNvSpPr>
                <a:spLocks/>
              </p:cNvSpPr>
              <p:nvPr/>
            </p:nvSpPr>
            <p:spPr bwMode="auto">
              <a:xfrm>
                <a:off x="3651" y="591"/>
                <a:ext cx="46" cy="27"/>
              </a:xfrm>
              <a:custGeom>
                <a:avLst/>
                <a:gdLst>
                  <a:gd name="T0" fmla="*/ 231 w 231"/>
                  <a:gd name="T1" fmla="*/ 33 h 139"/>
                  <a:gd name="T2" fmla="*/ 229 w 231"/>
                  <a:gd name="T3" fmla="*/ 18 h 139"/>
                  <a:gd name="T4" fmla="*/ 219 w 231"/>
                  <a:gd name="T5" fmla="*/ 14 h 139"/>
                  <a:gd name="T6" fmla="*/ 210 w 231"/>
                  <a:gd name="T7" fmla="*/ 11 h 139"/>
                  <a:gd name="T8" fmla="*/ 181 w 231"/>
                  <a:gd name="T9" fmla="*/ 3 h 139"/>
                  <a:gd name="T10" fmla="*/ 152 w 231"/>
                  <a:gd name="T11" fmla="*/ 0 h 139"/>
                  <a:gd name="T12" fmla="*/ 123 w 231"/>
                  <a:gd name="T13" fmla="*/ 4 h 139"/>
                  <a:gd name="T14" fmla="*/ 93 w 231"/>
                  <a:gd name="T15" fmla="*/ 14 h 139"/>
                  <a:gd name="T16" fmla="*/ 65 w 231"/>
                  <a:gd name="T17" fmla="*/ 26 h 139"/>
                  <a:gd name="T18" fmla="*/ 53 w 231"/>
                  <a:gd name="T19" fmla="*/ 34 h 139"/>
                  <a:gd name="T20" fmla="*/ 43 w 231"/>
                  <a:gd name="T21" fmla="*/ 44 h 139"/>
                  <a:gd name="T22" fmla="*/ 33 w 231"/>
                  <a:gd name="T23" fmla="*/ 53 h 139"/>
                  <a:gd name="T24" fmla="*/ 25 w 231"/>
                  <a:gd name="T25" fmla="*/ 64 h 139"/>
                  <a:gd name="T26" fmla="*/ 11 w 231"/>
                  <a:gd name="T27" fmla="*/ 90 h 139"/>
                  <a:gd name="T28" fmla="*/ 4 w 231"/>
                  <a:gd name="T29" fmla="*/ 111 h 139"/>
                  <a:gd name="T30" fmla="*/ 0 w 231"/>
                  <a:gd name="T31" fmla="*/ 131 h 139"/>
                  <a:gd name="T32" fmla="*/ 10 w 231"/>
                  <a:gd name="T33" fmla="*/ 139 h 139"/>
                  <a:gd name="T34" fmla="*/ 13 w 231"/>
                  <a:gd name="T35" fmla="*/ 116 h 139"/>
                  <a:gd name="T36" fmla="*/ 22 w 231"/>
                  <a:gd name="T37" fmla="*/ 96 h 139"/>
                  <a:gd name="T38" fmla="*/ 34 w 231"/>
                  <a:gd name="T39" fmla="*/ 71 h 139"/>
                  <a:gd name="T40" fmla="*/ 42 w 231"/>
                  <a:gd name="T41" fmla="*/ 60 h 139"/>
                  <a:gd name="T42" fmla="*/ 52 w 231"/>
                  <a:gd name="T43" fmla="*/ 51 h 139"/>
                  <a:gd name="T44" fmla="*/ 73 w 231"/>
                  <a:gd name="T45" fmla="*/ 34 h 139"/>
                  <a:gd name="T46" fmla="*/ 99 w 231"/>
                  <a:gd name="T47" fmla="*/ 23 h 139"/>
                  <a:gd name="T48" fmla="*/ 125 w 231"/>
                  <a:gd name="T49" fmla="*/ 14 h 139"/>
                  <a:gd name="T50" fmla="*/ 152 w 231"/>
                  <a:gd name="T51" fmla="*/ 12 h 139"/>
                  <a:gd name="T52" fmla="*/ 179 w 231"/>
                  <a:gd name="T53" fmla="*/ 14 h 139"/>
                  <a:gd name="T54" fmla="*/ 206 w 231"/>
                  <a:gd name="T55" fmla="*/ 21 h 139"/>
                  <a:gd name="T56" fmla="*/ 231 w 231"/>
                  <a:gd name="T57" fmla="*/ 33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39"/>
                  <a:gd name="T89" fmla="*/ 231 w 231"/>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39">
                    <a:moveTo>
                      <a:pt x="231" y="33"/>
                    </a:moveTo>
                    <a:lnTo>
                      <a:pt x="229" y="18"/>
                    </a:lnTo>
                    <a:lnTo>
                      <a:pt x="219" y="14"/>
                    </a:lnTo>
                    <a:lnTo>
                      <a:pt x="210" y="11"/>
                    </a:lnTo>
                    <a:lnTo>
                      <a:pt x="181" y="3"/>
                    </a:lnTo>
                    <a:lnTo>
                      <a:pt x="152" y="0"/>
                    </a:lnTo>
                    <a:lnTo>
                      <a:pt x="123" y="4"/>
                    </a:lnTo>
                    <a:lnTo>
                      <a:pt x="93" y="14"/>
                    </a:lnTo>
                    <a:lnTo>
                      <a:pt x="65" y="26"/>
                    </a:lnTo>
                    <a:lnTo>
                      <a:pt x="53" y="34"/>
                    </a:lnTo>
                    <a:lnTo>
                      <a:pt x="43" y="44"/>
                    </a:lnTo>
                    <a:lnTo>
                      <a:pt x="33" y="53"/>
                    </a:lnTo>
                    <a:lnTo>
                      <a:pt x="25" y="64"/>
                    </a:lnTo>
                    <a:lnTo>
                      <a:pt x="11" y="90"/>
                    </a:lnTo>
                    <a:lnTo>
                      <a:pt x="4" y="111"/>
                    </a:lnTo>
                    <a:lnTo>
                      <a:pt x="0" y="131"/>
                    </a:lnTo>
                    <a:lnTo>
                      <a:pt x="10" y="139"/>
                    </a:lnTo>
                    <a:lnTo>
                      <a:pt x="13" y="116"/>
                    </a:lnTo>
                    <a:lnTo>
                      <a:pt x="22" y="96"/>
                    </a:lnTo>
                    <a:lnTo>
                      <a:pt x="34" y="71"/>
                    </a:lnTo>
                    <a:lnTo>
                      <a:pt x="42" y="60"/>
                    </a:lnTo>
                    <a:lnTo>
                      <a:pt x="52" y="51"/>
                    </a:lnTo>
                    <a:lnTo>
                      <a:pt x="73" y="34"/>
                    </a:lnTo>
                    <a:lnTo>
                      <a:pt x="99" y="23"/>
                    </a:lnTo>
                    <a:lnTo>
                      <a:pt x="125" y="14"/>
                    </a:lnTo>
                    <a:lnTo>
                      <a:pt x="152" y="12"/>
                    </a:lnTo>
                    <a:lnTo>
                      <a:pt x="179" y="14"/>
                    </a:lnTo>
                    <a:lnTo>
                      <a:pt x="206" y="21"/>
                    </a:lnTo>
                    <a:lnTo>
                      <a:pt x="231" y="33"/>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3" name="Freeform 276"/>
              <p:cNvSpPr>
                <a:spLocks/>
              </p:cNvSpPr>
              <p:nvPr/>
            </p:nvSpPr>
            <p:spPr bwMode="auto">
              <a:xfrm>
                <a:off x="3653" y="593"/>
                <a:ext cx="44" cy="27"/>
              </a:xfrm>
              <a:custGeom>
                <a:avLst/>
                <a:gdLst>
                  <a:gd name="T0" fmla="*/ 221 w 221"/>
                  <a:gd name="T1" fmla="*/ 35 h 137"/>
                  <a:gd name="T2" fmla="*/ 221 w 221"/>
                  <a:gd name="T3" fmla="*/ 21 h 137"/>
                  <a:gd name="T4" fmla="*/ 196 w 221"/>
                  <a:gd name="T5" fmla="*/ 9 h 137"/>
                  <a:gd name="T6" fmla="*/ 169 w 221"/>
                  <a:gd name="T7" fmla="*/ 2 h 137"/>
                  <a:gd name="T8" fmla="*/ 142 w 221"/>
                  <a:gd name="T9" fmla="*/ 0 h 137"/>
                  <a:gd name="T10" fmla="*/ 115 w 221"/>
                  <a:gd name="T11" fmla="*/ 2 h 137"/>
                  <a:gd name="T12" fmla="*/ 89 w 221"/>
                  <a:gd name="T13" fmla="*/ 11 h 137"/>
                  <a:gd name="T14" fmla="*/ 63 w 221"/>
                  <a:gd name="T15" fmla="*/ 22 h 137"/>
                  <a:gd name="T16" fmla="*/ 42 w 221"/>
                  <a:gd name="T17" fmla="*/ 39 h 137"/>
                  <a:gd name="T18" fmla="*/ 32 w 221"/>
                  <a:gd name="T19" fmla="*/ 48 h 137"/>
                  <a:gd name="T20" fmla="*/ 24 w 221"/>
                  <a:gd name="T21" fmla="*/ 59 h 137"/>
                  <a:gd name="T22" fmla="*/ 12 w 221"/>
                  <a:gd name="T23" fmla="*/ 84 h 137"/>
                  <a:gd name="T24" fmla="*/ 3 w 221"/>
                  <a:gd name="T25" fmla="*/ 104 h 137"/>
                  <a:gd name="T26" fmla="*/ 0 w 221"/>
                  <a:gd name="T27" fmla="*/ 127 h 137"/>
                  <a:gd name="T28" fmla="*/ 6 w 221"/>
                  <a:gd name="T29" fmla="*/ 131 h 137"/>
                  <a:gd name="T30" fmla="*/ 13 w 221"/>
                  <a:gd name="T31" fmla="*/ 137 h 137"/>
                  <a:gd name="T32" fmla="*/ 14 w 221"/>
                  <a:gd name="T33" fmla="*/ 112 h 137"/>
                  <a:gd name="T34" fmla="*/ 23 w 221"/>
                  <a:gd name="T35" fmla="*/ 87 h 137"/>
                  <a:gd name="T36" fmla="*/ 27 w 221"/>
                  <a:gd name="T37" fmla="*/ 75 h 137"/>
                  <a:gd name="T38" fmla="*/ 34 w 221"/>
                  <a:gd name="T39" fmla="*/ 65 h 137"/>
                  <a:gd name="T40" fmla="*/ 41 w 221"/>
                  <a:gd name="T41" fmla="*/ 55 h 137"/>
                  <a:gd name="T42" fmla="*/ 50 w 221"/>
                  <a:gd name="T43" fmla="*/ 47 h 137"/>
                  <a:gd name="T44" fmla="*/ 69 w 221"/>
                  <a:gd name="T45" fmla="*/ 32 h 137"/>
                  <a:gd name="T46" fmla="*/ 92 w 221"/>
                  <a:gd name="T47" fmla="*/ 21 h 137"/>
                  <a:gd name="T48" fmla="*/ 117 w 221"/>
                  <a:gd name="T49" fmla="*/ 13 h 137"/>
                  <a:gd name="T50" fmla="*/ 142 w 221"/>
                  <a:gd name="T51" fmla="*/ 11 h 137"/>
                  <a:gd name="T52" fmla="*/ 166 w 221"/>
                  <a:gd name="T53" fmla="*/ 13 h 137"/>
                  <a:gd name="T54" fmla="*/ 192 w 221"/>
                  <a:gd name="T55" fmla="*/ 20 h 137"/>
                  <a:gd name="T56" fmla="*/ 207 w 221"/>
                  <a:gd name="T57" fmla="*/ 26 h 137"/>
                  <a:gd name="T58" fmla="*/ 221 w 221"/>
                  <a:gd name="T59" fmla="*/ 35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37"/>
                  <a:gd name="T92" fmla="*/ 221 w 221"/>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37">
                    <a:moveTo>
                      <a:pt x="221" y="35"/>
                    </a:moveTo>
                    <a:lnTo>
                      <a:pt x="221" y="21"/>
                    </a:lnTo>
                    <a:lnTo>
                      <a:pt x="196" y="9"/>
                    </a:lnTo>
                    <a:lnTo>
                      <a:pt x="169" y="2"/>
                    </a:lnTo>
                    <a:lnTo>
                      <a:pt x="142" y="0"/>
                    </a:lnTo>
                    <a:lnTo>
                      <a:pt x="115" y="2"/>
                    </a:lnTo>
                    <a:lnTo>
                      <a:pt x="89" y="11"/>
                    </a:lnTo>
                    <a:lnTo>
                      <a:pt x="63" y="22"/>
                    </a:lnTo>
                    <a:lnTo>
                      <a:pt x="42" y="39"/>
                    </a:lnTo>
                    <a:lnTo>
                      <a:pt x="32" y="48"/>
                    </a:lnTo>
                    <a:lnTo>
                      <a:pt x="24" y="59"/>
                    </a:lnTo>
                    <a:lnTo>
                      <a:pt x="12" y="84"/>
                    </a:lnTo>
                    <a:lnTo>
                      <a:pt x="3" y="104"/>
                    </a:lnTo>
                    <a:lnTo>
                      <a:pt x="0" y="127"/>
                    </a:lnTo>
                    <a:lnTo>
                      <a:pt x="6" y="131"/>
                    </a:lnTo>
                    <a:lnTo>
                      <a:pt x="13" y="137"/>
                    </a:lnTo>
                    <a:lnTo>
                      <a:pt x="14" y="112"/>
                    </a:lnTo>
                    <a:lnTo>
                      <a:pt x="23" y="87"/>
                    </a:lnTo>
                    <a:lnTo>
                      <a:pt x="27" y="75"/>
                    </a:lnTo>
                    <a:lnTo>
                      <a:pt x="34" y="65"/>
                    </a:lnTo>
                    <a:lnTo>
                      <a:pt x="41" y="55"/>
                    </a:lnTo>
                    <a:lnTo>
                      <a:pt x="50" y="47"/>
                    </a:lnTo>
                    <a:lnTo>
                      <a:pt x="69" y="32"/>
                    </a:lnTo>
                    <a:lnTo>
                      <a:pt x="92" y="21"/>
                    </a:lnTo>
                    <a:lnTo>
                      <a:pt x="117" y="13"/>
                    </a:lnTo>
                    <a:lnTo>
                      <a:pt x="142" y="11"/>
                    </a:lnTo>
                    <a:lnTo>
                      <a:pt x="166" y="13"/>
                    </a:lnTo>
                    <a:lnTo>
                      <a:pt x="192" y="20"/>
                    </a:lnTo>
                    <a:lnTo>
                      <a:pt x="207" y="26"/>
                    </a:lnTo>
                    <a:lnTo>
                      <a:pt x="221" y="35"/>
                    </a:lnTo>
                    <a:close/>
                  </a:path>
                </a:pathLst>
              </a:custGeom>
              <a:solidFill>
                <a:srgbClr val="BABA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4" name="Freeform 277"/>
              <p:cNvSpPr>
                <a:spLocks/>
              </p:cNvSpPr>
              <p:nvPr/>
            </p:nvSpPr>
            <p:spPr bwMode="auto">
              <a:xfrm>
                <a:off x="3655" y="595"/>
                <a:ext cx="42" cy="27"/>
              </a:xfrm>
              <a:custGeom>
                <a:avLst/>
                <a:gdLst>
                  <a:gd name="T0" fmla="*/ 208 w 208"/>
                  <a:gd name="T1" fmla="*/ 38 h 135"/>
                  <a:gd name="T2" fmla="*/ 208 w 208"/>
                  <a:gd name="T3" fmla="*/ 24 h 135"/>
                  <a:gd name="T4" fmla="*/ 194 w 208"/>
                  <a:gd name="T5" fmla="*/ 15 h 135"/>
                  <a:gd name="T6" fmla="*/ 179 w 208"/>
                  <a:gd name="T7" fmla="*/ 9 h 135"/>
                  <a:gd name="T8" fmla="*/ 153 w 208"/>
                  <a:gd name="T9" fmla="*/ 2 h 135"/>
                  <a:gd name="T10" fmla="*/ 129 w 208"/>
                  <a:gd name="T11" fmla="*/ 0 h 135"/>
                  <a:gd name="T12" fmla="*/ 104 w 208"/>
                  <a:gd name="T13" fmla="*/ 2 h 135"/>
                  <a:gd name="T14" fmla="*/ 79 w 208"/>
                  <a:gd name="T15" fmla="*/ 10 h 135"/>
                  <a:gd name="T16" fmla="*/ 56 w 208"/>
                  <a:gd name="T17" fmla="*/ 21 h 135"/>
                  <a:gd name="T18" fmla="*/ 37 w 208"/>
                  <a:gd name="T19" fmla="*/ 36 h 135"/>
                  <a:gd name="T20" fmla="*/ 28 w 208"/>
                  <a:gd name="T21" fmla="*/ 44 h 135"/>
                  <a:gd name="T22" fmla="*/ 21 w 208"/>
                  <a:gd name="T23" fmla="*/ 54 h 135"/>
                  <a:gd name="T24" fmla="*/ 14 w 208"/>
                  <a:gd name="T25" fmla="*/ 64 h 135"/>
                  <a:gd name="T26" fmla="*/ 10 w 208"/>
                  <a:gd name="T27" fmla="*/ 76 h 135"/>
                  <a:gd name="T28" fmla="*/ 1 w 208"/>
                  <a:gd name="T29" fmla="*/ 101 h 135"/>
                  <a:gd name="T30" fmla="*/ 0 w 208"/>
                  <a:gd name="T31" fmla="*/ 126 h 135"/>
                  <a:gd name="T32" fmla="*/ 5 w 208"/>
                  <a:gd name="T33" fmla="*/ 130 h 135"/>
                  <a:gd name="T34" fmla="*/ 12 w 208"/>
                  <a:gd name="T35" fmla="*/ 135 h 135"/>
                  <a:gd name="T36" fmla="*/ 11 w 208"/>
                  <a:gd name="T37" fmla="*/ 120 h 135"/>
                  <a:gd name="T38" fmla="*/ 12 w 208"/>
                  <a:gd name="T39" fmla="*/ 107 h 135"/>
                  <a:gd name="T40" fmla="*/ 20 w 208"/>
                  <a:gd name="T41" fmla="*/ 80 h 135"/>
                  <a:gd name="T42" fmla="*/ 31 w 208"/>
                  <a:gd name="T43" fmla="*/ 61 h 135"/>
                  <a:gd name="T44" fmla="*/ 46 w 208"/>
                  <a:gd name="T45" fmla="*/ 44 h 135"/>
                  <a:gd name="T46" fmla="*/ 54 w 208"/>
                  <a:gd name="T47" fmla="*/ 36 h 135"/>
                  <a:gd name="T48" fmla="*/ 64 w 208"/>
                  <a:gd name="T49" fmla="*/ 30 h 135"/>
                  <a:gd name="T50" fmla="*/ 85 w 208"/>
                  <a:gd name="T51" fmla="*/ 20 h 135"/>
                  <a:gd name="T52" fmla="*/ 106 w 208"/>
                  <a:gd name="T53" fmla="*/ 12 h 135"/>
                  <a:gd name="T54" fmla="*/ 129 w 208"/>
                  <a:gd name="T55" fmla="*/ 10 h 135"/>
                  <a:gd name="T56" fmla="*/ 151 w 208"/>
                  <a:gd name="T57" fmla="*/ 11 h 135"/>
                  <a:gd name="T58" fmla="*/ 174 w 208"/>
                  <a:gd name="T59" fmla="*/ 18 h 135"/>
                  <a:gd name="T60" fmla="*/ 192 w 208"/>
                  <a:gd name="T61" fmla="*/ 26 h 135"/>
                  <a:gd name="T62" fmla="*/ 208 w 208"/>
                  <a:gd name="T63" fmla="*/ 38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8"/>
                  <a:gd name="T97" fmla="*/ 0 h 135"/>
                  <a:gd name="T98" fmla="*/ 208 w 208"/>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8" h="135">
                    <a:moveTo>
                      <a:pt x="208" y="38"/>
                    </a:moveTo>
                    <a:lnTo>
                      <a:pt x="208" y="24"/>
                    </a:lnTo>
                    <a:lnTo>
                      <a:pt x="194" y="15"/>
                    </a:lnTo>
                    <a:lnTo>
                      <a:pt x="179" y="9"/>
                    </a:lnTo>
                    <a:lnTo>
                      <a:pt x="153" y="2"/>
                    </a:lnTo>
                    <a:lnTo>
                      <a:pt x="129" y="0"/>
                    </a:lnTo>
                    <a:lnTo>
                      <a:pt x="104" y="2"/>
                    </a:lnTo>
                    <a:lnTo>
                      <a:pt x="79" y="10"/>
                    </a:lnTo>
                    <a:lnTo>
                      <a:pt x="56" y="21"/>
                    </a:lnTo>
                    <a:lnTo>
                      <a:pt x="37" y="36"/>
                    </a:lnTo>
                    <a:lnTo>
                      <a:pt x="28" y="44"/>
                    </a:lnTo>
                    <a:lnTo>
                      <a:pt x="21" y="54"/>
                    </a:lnTo>
                    <a:lnTo>
                      <a:pt x="14" y="64"/>
                    </a:lnTo>
                    <a:lnTo>
                      <a:pt x="10" y="76"/>
                    </a:lnTo>
                    <a:lnTo>
                      <a:pt x="1" y="101"/>
                    </a:lnTo>
                    <a:lnTo>
                      <a:pt x="0" y="126"/>
                    </a:lnTo>
                    <a:lnTo>
                      <a:pt x="5" y="130"/>
                    </a:lnTo>
                    <a:lnTo>
                      <a:pt x="12" y="135"/>
                    </a:lnTo>
                    <a:lnTo>
                      <a:pt x="11" y="120"/>
                    </a:lnTo>
                    <a:lnTo>
                      <a:pt x="12" y="107"/>
                    </a:lnTo>
                    <a:lnTo>
                      <a:pt x="20" y="80"/>
                    </a:lnTo>
                    <a:lnTo>
                      <a:pt x="31" y="61"/>
                    </a:lnTo>
                    <a:lnTo>
                      <a:pt x="46" y="44"/>
                    </a:lnTo>
                    <a:lnTo>
                      <a:pt x="54" y="36"/>
                    </a:lnTo>
                    <a:lnTo>
                      <a:pt x="64" y="30"/>
                    </a:lnTo>
                    <a:lnTo>
                      <a:pt x="85" y="20"/>
                    </a:lnTo>
                    <a:lnTo>
                      <a:pt x="106" y="12"/>
                    </a:lnTo>
                    <a:lnTo>
                      <a:pt x="129" y="10"/>
                    </a:lnTo>
                    <a:lnTo>
                      <a:pt x="151" y="11"/>
                    </a:lnTo>
                    <a:lnTo>
                      <a:pt x="174" y="18"/>
                    </a:lnTo>
                    <a:lnTo>
                      <a:pt x="192" y="26"/>
                    </a:lnTo>
                    <a:lnTo>
                      <a:pt x="208" y="38"/>
                    </a:lnTo>
                    <a:close/>
                  </a:path>
                </a:pathLst>
              </a:custGeom>
              <a:solidFill>
                <a:srgbClr val="C3C3C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5" name="Freeform 278"/>
              <p:cNvSpPr>
                <a:spLocks/>
              </p:cNvSpPr>
              <p:nvPr/>
            </p:nvSpPr>
            <p:spPr bwMode="auto">
              <a:xfrm>
                <a:off x="3660" y="599"/>
                <a:ext cx="37" cy="26"/>
              </a:xfrm>
              <a:custGeom>
                <a:avLst/>
                <a:gdLst>
                  <a:gd name="T0" fmla="*/ 182 w 184"/>
                  <a:gd name="T1" fmla="*/ 44 h 128"/>
                  <a:gd name="T2" fmla="*/ 184 w 184"/>
                  <a:gd name="T3" fmla="*/ 31 h 128"/>
                  <a:gd name="T4" fmla="*/ 175 w 184"/>
                  <a:gd name="T5" fmla="*/ 23 h 128"/>
                  <a:gd name="T6" fmla="*/ 168 w 184"/>
                  <a:gd name="T7" fmla="*/ 17 h 128"/>
                  <a:gd name="T8" fmla="*/ 157 w 184"/>
                  <a:gd name="T9" fmla="*/ 11 h 128"/>
                  <a:gd name="T10" fmla="*/ 147 w 184"/>
                  <a:gd name="T11" fmla="*/ 8 h 128"/>
                  <a:gd name="T12" fmla="*/ 126 w 184"/>
                  <a:gd name="T13" fmla="*/ 1 h 128"/>
                  <a:gd name="T14" fmla="*/ 106 w 184"/>
                  <a:gd name="T15" fmla="*/ 0 h 128"/>
                  <a:gd name="T16" fmla="*/ 86 w 184"/>
                  <a:gd name="T17" fmla="*/ 3 h 128"/>
                  <a:gd name="T18" fmla="*/ 65 w 184"/>
                  <a:gd name="T19" fmla="*/ 9 h 128"/>
                  <a:gd name="T20" fmla="*/ 54 w 184"/>
                  <a:gd name="T21" fmla="*/ 13 h 128"/>
                  <a:gd name="T22" fmla="*/ 45 w 184"/>
                  <a:gd name="T23" fmla="*/ 18 h 128"/>
                  <a:gd name="T24" fmla="*/ 29 w 184"/>
                  <a:gd name="T25" fmla="*/ 31 h 128"/>
                  <a:gd name="T26" fmla="*/ 17 w 184"/>
                  <a:gd name="T27" fmla="*/ 45 h 128"/>
                  <a:gd name="T28" fmla="*/ 11 w 184"/>
                  <a:gd name="T29" fmla="*/ 53 h 128"/>
                  <a:gd name="T30" fmla="*/ 8 w 184"/>
                  <a:gd name="T31" fmla="*/ 63 h 128"/>
                  <a:gd name="T32" fmla="*/ 3 w 184"/>
                  <a:gd name="T33" fmla="*/ 77 h 128"/>
                  <a:gd name="T34" fmla="*/ 0 w 184"/>
                  <a:gd name="T35" fmla="*/ 83 h 128"/>
                  <a:gd name="T36" fmla="*/ 0 w 184"/>
                  <a:gd name="T37" fmla="*/ 91 h 128"/>
                  <a:gd name="T38" fmla="*/ 0 w 184"/>
                  <a:gd name="T39" fmla="*/ 105 h 128"/>
                  <a:gd name="T40" fmla="*/ 4 w 184"/>
                  <a:gd name="T41" fmla="*/ 120 h 128"/>
                  <a:gd name="T42" fmla="*/ 18 w 184"/>
                  <a:gd name="T43" fmla="*/ 128 h 128"/>
                  <a:gd name="T44" fmla="*/ 13 w 184"/>
                  <a:gd name="T45" fmla="*/ 113 h 128"/>
                  <a:gd name="T46" fmla="*/ 11 w 184"/>
                  <a:gd name="T47" fmla="*/ 98 h 128"/>
                  <a:gd name="T48" fmla="*/ 14 w 184"/>
                  <a:gd name="T49" fmla="*/ 82 h 128"/>
                  <a:gd name="T50" fmla="*/ 20 w 184"/>
                  <a:gd name="T51" fmla="*/ 67 h 128"/>
                  <a:gd name="T52" fmla="*/ 28 w 184"/>
                  <a:gd name="T53" fmla="*/ 50 h 128"/>
                  <a:gd name="T54" fmla="*/ 40 w 184"/>
                  <a:gd name="T55" fmla="*/ 37 h 128"/>
                  <a:gd name="T56" fmla="*/ 53 w 184"/>
                  <a:gd name="T57" fmla="*/ 27 h 128"/>
                  <a:gd name="T58" fmla="*/ 70 w 184"/>
                  <a:gd name="T59" fmla="*/ 19 h 128"/>
                  <a:gd name="T60" fmla="*/ 88 w 184"/>
                  <a:gd name="T61" fmla="*/ 13 h 128"/>
                  <a:gd name="T62" fmla="*/ 106 w 184"/>
                  <a:gd name="T63" fmla="*/ 10 h 128"/>
                  <a:gd name="T64" fmla="*/ 124 w 184"/>
                  <a:gd name="T65" fmla="*/ 11 h 128"/>
                  <a:gd name="T66" fmla="*/ 142 w 184"/>
                  <a:gd name="T67" fmla="*/ 17 h 128"/>
                  <a:gd name="T68" fmla="*/ 153 w 184"/>
                  <a:gd name="T69" fmla="*/ 22 h 128"/>
                  <a:gd name="T70" fmla="*/ 164 w 184"/>
                  <a:gd name="T71" fmla="*/ 28 h 128"/>
                  <a:gd name="T72" fmla="*/ 173 w 184"/>
                  <a:gd name="T73" fmla="*/ 35 h 128"/>
                  <a:gd name="T74" fmla="*/ 182 w 184"/>
                  <a:gd name="T75" fmla="*/ 44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28"/>
                  <a:gd name="T116" fmla="*/ 184 w 18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28">
                    <a:moveTo>
                      <a:pt x="182" y="44"/>
                    </a:moveTo>
                    <a:lnTo>
                      <a:pt x="184" y="31"/>
                    </a:lnTo>
                    <a:lnTo>
                      <a:pt x="175" y="23"/>
                    </a:lnTo>
                    <a:lnTo>
                      <a:pt x="168" y="17"/>
                    </a:lnTo>
                    <a:lnTo>
                      <a:pt x="157" y="11"/>
                    </a:lnTo>
                    <a:lnTo>
                      <a:pt x="147" y="8"/>
                    </a:lnTo>
                    <a:lnTo>
                      <a:pt x="126" y="1"/>
                    </a:lnTo>
                    <a:lnTo>
                      <a:pt x="106" y="0"/>
                    </a:lnTo>
                    <a:lnTo>
                      <a:pt x="86" y="3"/>
                    </a:lnTo>
                    <a:lnTo>
                      <a:pt x="65" y="9"/>
                    </a:lnTo>
                    <a:lnTo>
                      <a:pt x="54" y="13"/>
                    </a:lnTo>
                    <a:lnTo>
                      <a:pt x="45" y="18"/>
                    </a:lnTo>
                    <a:lnTo>
                      <a:pt x="29" y="31"/>
                    </a:lnTo>
                    <a:lnTo>
                      <a:pt x="17" y="45"/>
                    </a:lnTo>
                    <a:lnTo>
                      <a:pt x="11" y="53"/>
                    </a:lnTo>
                    <a:lnTo>
                      <a:pt x="8" y="63"/>
                    </a:lnTo>
                    <a:lnTo>
                      <a:pt x="3" y="77"/>
                    </a:lnTo>
                    <a:lnTo>
                      <a:pt x="0" y="83"/>
                    </a:lnTo>
                    <a:lnTo>
                      <a:pt x="0" y="91"/>
                    </a:lnTo>
                    <a:lnTo>
                      <a:pt x="0" y="105"/>
                    </a:lnTo>
                    <a:lnTo>
                      <a:pt x="4" y="120"/>
                    </a:lnTo>
                    <a:lnTo>
                      <a:pt x="18" y="128"/>
                    </a:lnTo>
                    <a:lnTo>
                      <a:pt x="13" y="113"/>
                    </a:lnTo>
                    <a:lnTo>
                      <a:pt x="11" y="98"/>
                    </a:lnTo>
                    <a:lnTo>
                      <a:pt x="14" y="82"/>
                    </a:lnTo>
                    <a:lnTo>
                      <a:pt x="20" y="67"/>
                    </a:lnTo>
                    <a:lnTo>
                      <a:pt x="28" y="50"/>
                    </a:lnTo>
                    <a:lnTo>
                      <a:pt x="40" y="37"/>
                    </a:lnTo>
                    <a:lnTo>
                      <a:pt x="53" y="27"/>
                    </a:lnTo>
                    <a:lnTo>
                      <a:pt x="70" y="19"/>
                    </a:lnTo>
                    <a:lnTo>
                      <a:pt x="88" y="13"/>
                    </a:lnTo>
                    <a:lnTo>
                      <a:pt x="106" y="10"/>
                    </a:lnTo>
                    <a:lnTo>
                      <a:pt x="124" y="11"/>
                    </a:lnTo>
                    <a:lnTo>
                      <a:pt x="142" y="17"/>
                    </a:lnTo>
                    <a:lnTo>
                      <a:pt x="153" y="22"/>
                    </a:lnTo>
                    <a:lnTo>
                      <a:pt x="164" y="28"/>
                    </a:lnTo>
                    <a:lnTo>
                      <a:pt x="173" y="35"/>
                    </a:lnTo>
                    <a:lnTo>
                      <a:pt x="182" y="44"/>
                    </a:lnTo>
                    <a:close/>
                  </a:path>
                </a:pathLst>
              </a:custGeom>
              <a:solidFill>
                <a:srgbClr val="D5D5D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6" name="Freeform 279"/>
              <p:cNvSpPr>
                <a:spLocks/>
              </p:cNvSpPr>
              <p:nvPr/>
            </p:nvSpPr>
            <p:spPr bwMode="auto">
              <a:xfrm>
                <a:off x="3662" y="601"/>
                <a:ext cx="34" cy="27"/>
              </a:xfrm>
              <a:custGeom>
                <a:avLst/>
                <a:gdLst>
                  <a:gd name="T0" fmla="*/ 171 w 171"/>
                  <a:gd name="T1" fmla="*/ 36 h 131"/>
                  <a:gd name="T2" fmla="*/ 171 w 171"/>
                  <a:gd name="T3" fmla="*/ 34 h 131"/>
                  <a:gd name="T4" fmla="*/ 162 w 171"/>
                  <a:gd name="T5" fmla="*/ 25 h 131"/>
                  <a:gd name="T6" fmla="*/ 153 w 171"/>
                  <a:gd name="T7" fmla="*/ 18 h 131"/>
                  <a:gd name="T8" fmla="*/ 142 w 171"/>
                  <a:gd name="T9" fmla="*/ 12 h 131"/>
                  <a:gd name="T10" fmla="*/ 131 w 171"/>
                  <a:gd name="T11" fmla="*/ 7 h 131"/>
                  <a:gd name="T12" fmla="*/ 113 w 171"/>
                  <a:gd name="T13" fmla="*/ 1 h 131"/>
                  <a:gd name="T14" fmla="*/ 95 w 171"/>
                  <a:gd name="T15" fmla="*/ 0 h 131"/>
                  <a:gd name="T16" fmla="*/ 77 w 171"/>
                  <a:gd name="T17" fmla="*/ 3 h 131"/>
                  <a:gd name="T18" fmla="*/ 59 w 171"/>
                  <a:gd name="T19" fmla="*/ 9 h 131"/>
                  <a:gd name="T20" fmla="*/ 42 w 171"/>
                  <a:gd name="T21" fmla="*/ 17 h 131"/>
                  <a:gd name="T22" fmla="*/ 29 w 171"/>
                  <a:gd name="T23" fmla="*/ 27 h 131"/>
                  <a:gd name="T24" fmla="*/ 17 w 171"/>
                  <a:gd name="T25" fmla="*/ 40 h 131"/>
                  <a:gd name="T26" fmla="*/ 9 w 171"/>
                  <a:gd name="T27" fmla="*/ 57 h 131"/>
                  <a:gd name="T28" fmla="*/ 3 w 171"/>
                  <a:gd name="T29" fmla="*/ 72 h 131"/>
                  <a:gd name="T30" fmla="*/ 0 w 171"/>
                  <a:gd name="T31" fmla="*/ 88 h 131"/>
                  <a:gd name="T32" fmla="*/ 2 w 171"/>
                  <a:gd name="T33" fmla="*/ 103 h 131"/>
                  <a:gd name="T34" fmla="*/ 7 w 171"/>
                  <a:gd name="T35" fmla="*/ 118 h 131"/>
                  <a:gd name="T36" fmla="*/ 18 w 171"/>
                  <a:gd name="T37" fmla="*/ 123 h 131"/>
                  <a:gd name="T38" fmla="*/ 21 w 171"/>
                  <a:gd name="T39" fmla="*/ 123 h 131"/>
                  <a:gd name="T40" fmla="*/ 22 w 171"/>
                  <a:gd name="T41" fmla="*/ 123 h 131"/>
                  <a:gd name="T42" fmla="*/ 24 w 171"/>
                  <a:gd name="T43" fmla="*/ 124 h 131"/>
                  <a:gd name="T44" fmla="*/ 31 w 171"/>
                  <a:gd name="T45" fmla="*/ 126 h 131"/>
                  <a:gd name="T46" fmla="*/ 56 w 171"/>
                  <a:gd name="T47" fmla="*/ 131 h 131"/>
                  <a:gd name="T48" fmla="*/ 78 w 171"/>
                  <a:gd name="T49" fmla="*/ 128 h 131"/>
                  <a:gd name="T50" fmla="*/ 103 w 171"/>
                  <a:gd name="T51" fmla="*/ 124 h 131"/>
                  <a:gd name="T52" fmla="*/ 114 w 171"/>
                  <a:gd name="T53" fmla="*/ 117 h 131"/>
                  <a:gd name="T54" fmla="*/ 125 w 171"/>
                  <a:gd name="T55" fmla="*/ 109 h 131"/>
                  <a:gd name="T56" fmla="*/ 135 w 171"/>
                  <a:gd name="T57" fmla="*/ 100 h 131"/>
                  <a:gd name="T58" fmla="*/ 140 w 171"/>
                  <a:gd name="T59" fmla="*/ 95 h 131"/>
                  <a:gd name="T60" fmla="*/ 145 w 171"/>
                  <a:gd name="T61" fmla="*/ 90 h 131"/>
                  <a:gd name="T62" fmla="*/ 149 w 171"/>
                  <a:gd name="T63" fmla="*/ 83 h 131"/>
                  <a:gd name="T64" fmla="*/ 153 w 171"/>
                  <a:gd name="T65" fmla="*/ 78 h 131"/>
                  <a:gd name="T66" fmla="*/ 160 w 171"/>
                  <a:gd name="T67" fmla="*/ 65 h 131"/>
                  <a:gd name="T68" fmla="*/ 162 w 171"/>
                  <a:gd name="T69" fmla="*/ 58 h 131"/>
                  <a:gd name="T70" fmla="*/ 166 w 171"/>
                  <a:gd name="T71" fmla="*/ 51 h 131"/>
                  <a:gd name="T72" fmla="*/ 168 w 171"/>
                  <a:gd name="T73" fmla="*/ 43 h 131"/>
                  <a:gd name="T74" fmla="*/ 171 w 171"/>
                  <a:gd name="T75" fmla="*/ 36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131"/>
                  <a:gd name="T116" fmla="*/ 171 w 171"/>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131">
                    <a:moveTo>
                      <a:pt x="171" y="36"/>
                    </a:moveTo>
                    <a:lnTo>
                      <a:pt x="171" y="34"/>
                    </a:lnTo>
                    <a:lnTo>
                      <a:pt x="162" y="25"/>
                    </a:lnTo>
                    <a:lnTo>
                      <a:pt x="153" y="18"/>
                    </a:lnTo>
                    <a:lnTo>
                      <a:pt x="142" y="12"/>
                    </a:lnTo>
                    <a:lnTo>
                      <a:pt x="131" y="7"/>
                    </a:lnTo>
                    <a:lnTo>
                      <a:pt x="113" y="1"/>
                    </a:lnTo>
                    <a:lnTo>
                      <a:pt x="95" y="0"/>
                    </a:lnTo>
                    <a:lnTo>
                      <a:pt x="77" y="3"/>
                    </a:lnTo>
                    <a:lnTo>
                      <a:pt x="59" y="9"/>
                    </a:lnTo>
                    <a:lnTo>
                      <a:pt x="42" y="17"/>
                    </a:lnTo>
                    <a:lnTo>
                      <a:pt x="29" y="27"/>
                    </a:lnTo>
                    <a:lnTo>
                      <a:pt x="17" y="40"/>
                    </a:lnTo>
                    <a:lnTo>
                      <a:pt x="9" y="57"/>
                    </a:lnTo>
                    <a:lnTo>
                      <a:pt x="3" y="72"/>
                    </a:lnTo>
                    <a:lnTo>
                      <a:pt x="0" y="88"/>
                    </a:lnTo>
                    <a:lnTo>
                      <a:pt x="2" y="103"/>
                    </a:lnTo>
                    <a:lnTo>
                      <a:pt x="7" y="118"/>
                    </a:lnTo>
                    <a:lnTo>
                      <a:pt x="18" y="123"/>
                    </a:lnTo>
                    <a:lnTo>
                      <a:pt x="21" y="123"/>
                    </a:lnTo>
                    <a:lnTo>
                      <a:pt x="22" y="123"/>
                    </a:lnTo>
                    <a:lnTo>
                      <a:pt x="24" y="124"/>
                    </a:lnTo>
                    <a:lnTo>
                      <a:pt x="31" y="126"/>
                    </a:lnTo>
                    <a:lnTo>
                      <a:pt x="56" y="131"/>
                    </a:lnTo>
                    <a:lnTo>
                      <a:pt x="78" y="128"/>
                    </a:lnTo>
                    <a:lnTo>
                      <a:pt x="103" y="124"/>
                    </a:lnTo>
                    <a:lnTo>
                      <a:pt x="114" y="117"/>
                    </a:lnTo>
                    <a:lnTo>
                      <a:pt x="125" y="109"/>
                    </a:lnTo>
                    <a:lnTo>
                      <a:pt x="135" y="100"/>
                    </a:lnTo>
                    <a:lnTo>
                      <a:pt x="140" y="95"/>
                    </a:lnTo>
                    <a:lnTo>
                      <a:pt x="145" y="90"/>
                    </a:lnTo>
                    <a:lnTo>
                      <a:pt x="149" y="83"/>
                    </a:lnTo>
                    <a:lnTo>
                      <a:pt x="153" y="78"/>
                    </a:lnTo>
                    <a:lnTo>
                      <a:pt x="160" y="65"/>
                    </a:lnTo>
                    <a:lnTo>
                      <a:pt x="162" y="58"/>
                    </a:lnTo>
                    <a:lnTo>
                      <a:pt x="166" y="51"/>
                    </a:lnTo>
                    <a:lnTo>
                      <a:pt x="168" y="43"/>
                    </a:lnTo>
                    <a:lnTo>
                      <a:pt x="171" y="36"/>
                    </a:lnTo>
                    <a:close/>
                  </a:path>
                </a:pathLst>
              </a:custGeom>
              <a:solidFill>
                <a:srgbClr val="DCDC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7" name="Freeform 280"/>
              <p:cNvSpPr>
                <a:spLocks/>
              </p:cNvSpPr>
              <p:nvPr/>
            </p:nvSpPr>
            <p:spPr bwMode="auto">
              <a:xfrm>
                <a:off x="3657" y="597"/>
                <a:ext cx="40" cy="26"/>
              </a:xfrm>
              <a:custGeom>
                <a:avLst/>
                <a:gdLst>
                  <a:gd name="T0" fmla="*/ 159 w 197"/>
                  <a:gd name="T1" fmla="*/ 19 h 131"/>
                  <a:gd name="T2" fmla="*/ 169 w 197"/>
                  <a:gd name="T3" fmla="*/ 22 h 131"/>
                  <a:gd name="T4" fmla="*/ 180 w 197"/>
                  <a:gd name="T5" fmla="*/ 28 h 131"/>
                  <a:gd name="T6" fmla="*/ 187 w 197"/>
                  <a:gd name="T7" fmla="*/ 34 h 131"/>
                  <a:gd name="T8" fmla="*/ 196 w 197"/>
                  <a:gd name="T9" fmla="*/ 42 h 131"/>
                  <a:gd name="T10" fmla="*/ 196 w 197"/>
                  <a:gd name="T11" fmla="*/ 34 h 131"/>
                  <a:gd name="T12" fmla="*/ 197 w 197"/>
                  <a:gd name="T13" fmla="*/ 28 h 131"/>
                  <a:gd name="T14" fmla="*/ 181 w 197"/>
                  <a:gd name="T15" fmla="*/ 16 h 131"/>
                  <a:gd name="T16" fmla="*/ 163 w 197"/>
                  <a:gd name="T17" fmla="*/ 8 h 131"/>
                  <a:gd name="T18" fmla="*/ 140 w 197"/>
                  <a:gd name="T19" fmla="*/ 1 h 131"/>
                  <a:gd name="T20" fmla="*/ 118 w 197"/>
                  <a:gd name="T21" fmla="*/ 0 h 131"/>
                  <a:gd name="T22" fmla="*/ 95 w 197"/>
                  <a:gd name="T23" fmla="*/ 2 h 131"/>
                  <a:gd name="T24" fmla="*/ 74 w 197"/>
                  <a:gd name="T25" fmla="*/ 10 h 131"/>
                  <a:gd name="T26" fmla="*/ 53 w 197"/>
                  <a:gd name="T27" fmla="*/ 20 h 131"/>
                  <a:gd name="T28" fmla="*/ 43 w 197"/>
                  <a:gd name="T29" fmla="*/ 26 h 131"/>
                  <a:gd name="T30" fmla="*/ 35 w 197"/>
                  <a:gd name="T31" fmla="*/ 34 h 131"/>
                  <a:gd name="T32" fmla="*/ 20 w 197"/>
                  <a:gd name="T33" fmla="*/ 51 h 131"/>
                  <a:gd name="T34" fmla="*/ 9 w 197"/>
                  <a:gd name="T35" fmla="*/ 70 h 131"/>
                  <a:gd name="T36" fmla="*/ 1 w 197"/>
                  <a:gd name="T37" fmla="*/ 97 h 131"/>
                  <a:gd name="T38" fmla="*/ 0 w 197"/>
                  <a:gd name="T39" fmla="*/ 110 h 131"/>
                  <a:gd name="T40" fmla="*/ 1 w 197"/>
                  <a:gd name="T41" fmla="*/ 125 h 131"/>
                  <a:gd name="T42" fmla="*/ 10 w 197"/>
                  <a:gd name="T43" fmla="*/ 129 h 131"/>
                  <a:gd name="T44" fmla="*/ 16 w 197"/>
                  <a:gd name="T45" fmla="*/ 131 h 131"/>
                  <a:gd name="T46" fmla="*/ 12 w 197"/>
                  <a:gd name="T47" fmla="*/ 116 h 131"/>
                  <a:gd name="T48" fmla="*/ 12 w 197"/>
                  <a:gd name="T49" fmla="*/ 102 h 131"/>
                  <a:gd name="T50" fmla="*/ 12 w 197"/>
                  <a:gd name="T51" fmla="*/ 94 h 131"/>
                  <a:gd name="T52" fmla="*/ 15 w 197"/>
                  <a:gd name="T53" fmla="*/ 88 h 131"/>
                  <a:gd name="T54" fmla="*/ 20 w 197"/>
                  <a:gd name="T55" fmla="*/ 74 h 131"/>
                  <a:gd name="T56" fmla="*/ 23 w 197"/>
                  <a:gd name="T57" fmla="*/ 64 h 131"/>
                  <a:gd name="T58" fmla="*/ 29 w 197"/>
                  <a:gd name="T59" fmla="*/ 56 h 131"/>
                  <a:gd name="T60" fmla="*/ 41 w 197"/>
                  <a:gd name="T61" fmla="*/ 42 h 131"/>
                  <a:gd name="T62" fmla="*/ 57 w 197"/>
                  <a:gd name="T63" fmla="*/ 29 h 131"/>
                  <a:gd name="T64" fmla="*/ 66 w 197"/>
                  <a:gd name="T65" fmla="*/ 24 h 131"/>
                  <a:gd name="T66" fmla="*/ 77 w 197"/>
                  <a:gd name="T67" fmla="*/ 20 h 131"/>
                  <a:gd name="T68" fmla="*/ 98 w 197"/>
                  <a:gd name="T69" fmla="*/ 14 h 131"/>
                  <a:gd name="T70" fmla="*/ 118 w 197"/>
                  <a:gd name="T71" fmla="*/ 11 h 131"/>
                  <a:gd name="T72" fmla="*/ 138 w 197"/>
                  <a:gd name="T73" fmla="*/ 12 h 131"/>
                  <a:gd name="T74" fmla="*/ 159 w 197"/>
                  <a:gd name="T75" fmla="*/ 19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31"/>
                  <a:gd name="T116" fmla="*/ 197 w 197"/>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31">
                    <a:moveTo>
                      <a:pt x="159" y="19"/>
                    </a:moveTo>
                    <a:lnTo>
                      <a:pt x="169" y="22"/>
                    </a:lnTo>
                    <a:lnTo>
                      <a:pt x="180" y="28"/>
                    </a:lnTo>
                    <a:lnTo>
                      <a:pt x="187" y="34"/>
                    </a:lnTo>
                    <a:lnTo>
                      <a:pt x="196" y="42"/>
                    </a:lnTo>
                    <a:lnTo>
                      <a:pt x="196" y="34"/>
                    </a:lnTo>
                    <a:lnTo>
                      <a:pt x="197" y="28"/>
                    </a:lnTo>
                    <a:lnTo>
                      <a:pt x="181" y="16"/>
                    </a:lnTo>
                    <a:lnTo>
                      <a:pt x="163" y="8"/>
                    </a:lnTo>
                    <a:lnTo>
                      <a:pt x="140" y="1"/>
                    </a:lnTo>
                    <a:lnTo>
                      <a:pt x="118" y="0"/>
                    </a:lnTo>
                    <a:lnTo>
                      <a:pt x="95" y="2"/>
                    </a:lnTo>
                    <a:lnTo>
                      <a:pt x="74" y="10"/>
                    </a:lnTo>
                    <a:lnTo>
                      <a:pt x="53" y="20"/>
                    </a:lnTo>
                    <a:lnTo>
                      <a:pt x="43" y="26"/>
                    </a:lnTo>
                    <a:lnTo>
                      <a:pt x="35" y="34"/>
                    </a:lnTo>
                    <a:lnTo>
                      <a:pt x="20" y="51"/>
                    </a:lnTo>
                    <a:lnTo>
                      <a:pt x="9" y="70"/>
                    </a:lnTo>
                    <a:lnTo>
                      <a:pt x="1" y="97"/>
                    </a:lnTo>
                    <a:lnTo>
                      <a:pt x="0" y="110"/>
                    </a:lnTo>
                    <a:lnTo>
                      <a:pt x="1" y="125"/>
                    </a:lnTo>
                    <a:lnTo>
                      <a:pt x="10" y="129"/>
                    </a:lnTo>
                    <a:lnTo>
                      <a:pt x="16" y="131"/>
                    </a:lnTo>
                    <a:lnTo>
                      <a:pt x="12" y="116"/>
                    </a:lnTo>
                    <a:lnTo>
                      <a:pt x="12" y="102"/>
                    </a:lnTo>
                    <a:lnTo>
                      <a:pt x="12" y="94"/>
                    </a:lnTo>
                    <a:lnTo>
                      <a:pt x="15" y="88"/>
                    </a:lnTo>
                    <a:lnTo>
                      <a:pt x="20" y="74"/>
                    </a:lnTo>
                    <a:lnTo>
                      <a:pt x="23" y="64"/>
                    </a:lnTo>
                    <a:lnTo>
                      <a:pt x="29" y="56"/>
                    </a:lnTo>
                    <a:lnTo>
                      <a:pt x="41" y="42"/>
                    </a:lnTo>
                    <a:lnTo>
                      <a:pt x="57" y="29"/>
                    </a:lnTo>
                    <a:lnTo>
                      <a:pt x="66" y="24"/>
                    </a:lnTo>
                    <a:lnTo>
                      <a:pt x="77" y="20"/>
                    </a:lnTo>
                    <a:lnTo>
                      <a:pt x="98" y="14"/>
                    </a:lnTo>
                    <a:lnTo>
                      <a:pt x="118" y="11"/>
                    </a:lnTo>
                    <a:lnTo>
                      <a:pt x="138" y="12"/>
                    </a:lnTo>
                    <a:lnTo>
                      <a:pt x="159" y="19"/>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8" name="Freeform 281"/>
              <p:cNvSpPr>
                <a:spLocks/>
              </p:cNvSpPr>
              <p:nvPr/>
            </p:nvSpPr>
            <p:spPr bwMode="auto">
              <a:xfrm>
                <a:off x="3633" y="561"/>
                <a:ext cx="43" cy="21"/>
              </a:xfrm>
              <a:custGeom>
                <a:avLst/>
                <a:gdLst>
                  <a:gd name="T0" fmla="*/ 117 w 215"/>
                  <a:gd name="T1" fmla="*/ 24 h 103"/>
                  <a:gd name="T2" fmla="*/ 166 w 215"/>
                  <a:gd name="T3" fmla="*/ 7 h 103"/>
                  <a:gd name="T4" fmla="*/ 191 w 215"/>
                  <a:gd name="T5" fmla="*/ 2 h 103"/>
                  <a:gd name="T6" fmla="*/ 215 w 215"/>
                  <a:gd name="T7" fmla="*/ 0 h 103"/>
                  <a:gd name="T8" fmla="*/ 186 w 215"/>
                  <a:gd name="T9" fmla="*/ 2 h 103"/>
                  <a:gd name="T10" fmla="*/ 159 w 215"/>
                  <a:gd name="T11" fmla="*/ 5 h 103"/>
                  <a:gd name="T12" fmla="*/ 132 w 215"/>
                  <a:gd name="T13" fmla="*/ 12 h 103"/>
                  <a:gd name="T14" fmla="*/ 106 w 215"/>
                  <a:gd name="T15" fmla="*/ 22 h 103"/>
                  <a:gd name="T16" fmla="*/ 76 w 215"/>
                  <a:gd name="T17" fmla="*/ 35 h 103"/>
                  <a:gd name="T18" fmla="*/ 48 w 215"/>
                  <a:gd name="T19" fmla="*/ 54 h 103"/>
                  <a:gd name="T20" fmla="*/ 22 w 215"/>
                  <a:gd name="T21" fmla="*/ 76 h 103"/>
                  <a:gd name="T22" fmla="*/ 0 w 215"/>
                  <a:gd name="T23" fmla="*/ 103 h 103"/>
                  <a:gd name="T24" fmla="*/ 23 w 215"/>
                  <a:gd name="T25" fmla="*/ 78 h 103"/>
                  <a:gd name="T26" fmla="*/ 51 w 215"/>
                  <a:gd name="T27" fmla="*/ 57 h 103"/>
                  <a:gd name="T28" fmla="*/ 82 w 215"/>
                  <a:gd name="T29" fmla="*/ 39 h 103"/>
                  <a:gd name="T30" fmla="*/ 117 w 215"/>
                  <a:gd name="T31" fmla="*/ 24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03"/>
                  <a:gd name="T50" fmla="*/ 215 w 21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03">
                    <a:moveTo>
                      <a:pt x="117" y="24"/>
                    </a:moveTo>
                    <a:lnTo>
                      <a:pt x="166" y="7"/>
                    </a:lnTo>
                    <a:lnTo>
                      <a:pt x="191" y="2"/>
                    </a:lnTo>
                    <a:lnTo>
                      <a:pt x="215" y="0"/>
                    </a:lnTo>
                    <a:lnTo>
                      <a:pt x="186" y="2"/>
                    </a:lnTo>
                    <a:lnTo>
                      <a:pt x="159" y="5"/>
                    </a:lnTo>
                    <a:lnTo>
                      <a:pt x="132" y="12"/>
                    </a:lnTo>
                    <a:lnTo>
                      <a:pt x="106" y="22"/>
                    </a:lnTo>
                    <a:lnTo>
                      <a:pt x="76" y="35"/>
                    </a:lnTo>
                    <a:lnTo>
                      <a:pt x="48" y="54"/>
                    </a:lnTo>
                    <a:lnTo>
                      <a:pt x="22" y="76"/>
                    </a:lnTo>
                    <a:lnTo>
                      <a:pt x="0" y="103"/>
                    </a:lnTo>
                    <a:lnTo>
                      <a:pt x="23" y="78"/>
                    </a:lnTo>
                    <a:lnTo>
                      <a:pt x="51" y="57"/>
                    </a:lnTo>
                    <a:lnTo>
                      <a:pt x="82" y="39"/>
                    </a:lnTo>
                    <a:lnTo>
                      <a:pt x="117" y="24"/>
                    </a:lnTo>
                    <a:close/>
                  </a:path>
                </a:pathLst>
              </a:custGeom>
              <a:solidFill>
                <a:srgbClr val="2B2B2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19" name="Freeform 282"/>
              <p:cNvSpPr>
                <a:spLocks/>
              </p:cNvSpPr>
              <p:nvPr/>
            </p:nvSpPr>
            <p:spPr bwMode="auto">
              <a:xfrm>
                <a:off x="3622" y="583"/>
                <a:ext cx="106" cy="56"/>
              </a:xfrm>
              <a:custGeom>
                <a:avLst/>
                <a:gdLst>
                  <a:gd name="T0" fmla="*/ 514 w 527"/>
                  <a:gd name="T1" fmla="*/ 0 h 277"/>
                  <a:gd name="T2" fmla="*/ 494 w 527"/>
                  <a:gd name="T3" fmla="*/ 53 h 277"/>
                  <a:gd name="T4" fmla="*/ 483 w 527"/>
                  <a:gd name="T5" fmla="*/ 73 h 277"/>
                  <a:gd name="T6" fmla="*/ 476 w 527"/>
                  <a:gd name="T7" fmla="*/ 86 h 277"/>
                  <a:gd name="T8" fmla="*/ 460 w 527"/>
                  <a:gd name="T9" fmla="*/ 110 h 277"/>
                  <a:gd name="T10" fmla="*/ 452 w 527"/>
                  <a:gd name="T11" fmla="*/ 123 h 277"/>
                  <a:gd name="T12" fmla="*/ 411 w 527"/>
                  <a:gd name="T13" fmla="*/ 165 h 277"/>
                  <a:gd name="T14" fmla="*/ 387 w 527"/>
                  <a:gd name="T15" fmla="*/ 185 h 277"/>
                  <a:gd name="T16" fmla="*/ 357 w 527"/>
                  <a:gd name="T17" fmla="*/ 204 h 277"/>
                  <a:gd name="T18" fmla="*/ 347 w 527"/>
                  <a:gd name="T19" fmla="*/ 210 h 277"/>
                  <a:gd name="T20" fmla="*/ 303 w 527"/>
                  <a:gd name="T21" fmla="*/ 232 h 277"/>
                  <a:gd name="T22" fmla="*/ 244 w 527"/>
                  <a:gd name="T23" fmla="*/ 251 h 277"/>
                  <a:gd name="T24" fmla="*/ 186 w 527"/>
                  <a:gd name="T25" fmla="*/ 260 h 277"/>
                  <a:gd name="T26" fmla="*/ 128 w 527"/>
                  <a:gd name="T27" fmla="*/ 258 h 277"/>
                  <a:gd name="T28" fmla="*/ 70 w 527"/>
                  <a:gd name="T29" fmla="*/ 246 h 277"/>
                  <a:gd name="T30" fmla="*/ 21 w 527"/>
                  <a:gd name="T31" fmla="*/ 224 h 277"/>
                  <a:gd name="T32" fmla="*/ 0 w 527"/>
                  <a:gd name="T33" fmla="*/ 223 h 277"/>
                  <a:gd name="T34" fmla="*/ 22 w 527"/>
                  <a:gd name="T35" fmla="*/ 245 h 277"/>
                  <a:gd name="T36" fmla="*/ 66 w 527"/>
                  <a:gd name="T37" fmla="*/ 262 h 277"/>
                  <a:gd name="T38" fmla="*/ 105 w 527"/>
                  <a:gd name="T39" fmla="*/ 271 h 277"/>
                  <a:gd name="T40" fmla="*/ 152 w 527"/>
                  <a:gd name="T41" fmla="*/ 277 h 277"/>
                  <a:gd name="T42" fmla="*/ 215 w 527"/>
                  <a:gd name="T43" fmla="*/ 273 h 277"/>
                  <a:gd name="T44" fmla="*/ 223 w 527"/>
                  <a:gd name="T45" fmla="*/ 270 h 277"/>
                  <a:gd name="T46" fmla="*/ 230 w 527"/>
                  <a:gd name="T47" fmla="*/ 270 h 277"/>
                  <a:gd name="T48" fmla="*/ 277 w 527"/>
                  <a:gd name="T49" fmla="*/ 259 h 277"/>
                  <a:gd name="T50" fmla="*/ 340 w 527"/>
                  <a:gd name="T51" fmla="*/ 233 h 277"/>
                  <a:gd name="T52" fmla="*/ 360 w 527"/>
                  <a:gd name="T53" fmla="*/ 219 h 277"/>
                  <a:gd name="T54" fmla="*/ 368 w 527"/>
                  <a:gd name="T55" fmla="*/ 216 h 277"/>
                  <a:gd name="T56" fmla="*/ 396 w 527"/>
                  <a:gd name="T57" fmla="*/ 197 h 277"/>
                  <a:gd name="T58" fmla="*/ 433 w 527"/>
                  <a:gd name="T59" fmla="*/ 165 h 277"/>
                  <a:gd name="T60" fmla="*/ 439 w 527"/>
                  <a:gd name="T61" fmla="*/ 160 h 277"/>
                  <a:gd name="T62" fmla="*/ 454 w 527"/>
                  <a:gd name="T63" fmla="*/ 143 h 277"/>
                  <a:gd name="T64" fmla="*/ 473 w 527"/>
                  <a:gd name="T65" fmla="*/ 118 h 277"/>
                  <a:gd name="T66" fmla="*/ 480 w 527"/>
                  <a:gd name="T67" fmla="*/ 108 h 277"/>
                  <a:gd name="T68" fmla="*/ 500 w 527"/>
                  <a:gd name="T69" fmla="*/ 79 h 277"/>
                  <a:gd name="T70" fmla="*/ 515 w 527"/>
                  <a:gd name="T71" fmla="*/ 51 h 277"/>
                  <a:gd name="T72" fmla="*/ 527 w 527"/>
                  <a:gd name="T73" fmla="*/ 18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7"/>
                  <a:gd name="T112" fmla="*/ 0 h 277"/>
                  <a:gd name="T113" fmla="*/ 527 w 527"/>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7" h="277">
                    <a:moveTo>
                      <a:pt x="527" y="18"/>
                    </a:moveTo>
                    <a:lnTo>
                      <a:pt x="514" y="0"/>
                    </a:lnTo>
                    <a:lnTo>
                      <a:pt x="498" y="48"/>
                    </a:lnTo>
                    <a:lnTo>
                      <a:pt x="494" y="53"/>
                    </a:lnTo>
                    <a:lnTo>
                      <a:pt x="490" y="60"/>
                    </a:lnTo>
                    <a:lnTo>
                      <a:pt x="483" y="73"/>
                    </a:lnTo>
                    <a:lnTo>
                      <a:pt x="479" y="79"/>
                    </a:lnTo>
                    <a:lnTo>
                      <a:pt x="476" y="86"/>
                    </a:lnTo>
                    <a:lnTo>
                      <a:pt x="469" y="99"/>
                    </a:lnTo>
                    <a:lnTo>
                      <a:pt x="460" y="110"/>
                    </a:lnTo>
                    <a:lnTo>
                      <a:pt x="455" y="116"/>
                    </a:lnTo>
                    <a:lnTo>
                      <a:pt x="452" y="123"/>
                    </a:lnTo>
                    <a:lnTo>
                      <a:pt x="433" y="145"/>
                    </a:lnTo>
                    <a:lnTo>
                      <a:pt x="411" y="165"/>
                    </a:lnTo>
                    <a:lnTo>
                      <a:pt x="398" y="174"/>
                    </a:lnTo>
                    <a:lnTo>
                      <a:pt x="387" y="185"/>
                    </a:lnTo>
                    <a:lnTo>
                      <a:pt x="361" y="203"/>
                    </a:lnTo>
                    <a:lnTo>
                      <a:pt x="357" y="204"/>
                    </a:lnTo>
                    <a:lnTo>
                      <a:pt x="353" y="206"/>
                    </a:lnTo>
                    <a:lnTo>
                      <a:pt x="347" y="210"/>
                    </a:lnTo>
                    <a:lnTo>
                      <a:pt x="333" y="219"/>
                    </a:lnTo>
                    <a:lnTo>
                      <a:pt x="303" y="232"/>
                    </a:lnTo>
                    <a:lnTo>
                      <a:pt x="274" y="243"/>
                    </a:lnTo>
                    <a:lnTo>
                      <a:pt x="244" y="251"/>
                    </a:lnTo>
                    <a:lnTo>
                      <a:pt x="215" y="258"/>
                    </a:lnTo>
                    <a:lnTo>
                      <a:pt x="186" y="260"/>
                    </a:lnTo>
                    <a:lnTo>
                      <a:pt x="157" y="261"/>
                    </a:lnTo>
                    <a:lnTo>
                      <a:pt x="128" y="258"/>
                    </a:lnTo>
                    <a:lnTo>
                      <a:pt x="98" y="254"/>
                    </a:lnTo>
                    <a:lnTo>
                      <a:pt x="70" y="246"/>
                    </a:lnTo>
                    <a:lnTo>
                      <a:pt x="45" y="236"/>
                    </a:lnTo>
                    <a:lnTo>
                      <a:pt x="21" y="224"/>
                    </a:lnTo>
                    <a:lnTo>
                      <a:pt x="0" y="211"/>
                    </a:lnTo>
                    <a:lnTo>
                      <a:pt x="0" y="223"/>
                    </a:lnTo>
                    <a:lnTo>
                      <a:pt x="3" y="235"/>
                    </a:lnTo>
                    <a:lnTo>
                      <a:pt x="22" y="245"/>
                    </a:lnTo>
                    <a:lnTo>
                      <a:pt x="43" y="254"/>
                    </a:lnTo>
                    <a:lnTo>
                      <a:pt x="66" y="262"/>
                    </a:lnTo>
                    <a:lnTo>
                      <a:pt x="91" y="269"/>
                    </a:lnTo>
                    <a:lnTo>
                      <a:pt x="105" y="271"/>
                    </a:lnTo>
                    <a:lnTo>
                      <a:pt x="121" y="273"/>
                    </a:lnTo>
                    <a:lnTo>
                      <a:pt x="152" y="277"/>
                    </a:lnTo>
                    <a:lnTo>
                      <a:pt x="184" y="275"/>
                    </a:lnTo>
                    <a:lnTo>
                      <a:pt x="215" y="273"/>
                    </a:lnTo>
                    <a:lnTo>
                      <a:pt x="222" y="271"/>
                    </a:lnTo>
                    <a:lnTo>
                      <a:pt x="223" y="270"/>
                    </a:lnTo>
                    <a:lnTo>
                      <a:pt x="225" y="270"/>
                    </a:lnTo>
                    <a:lnTo>
                      <a:pt x="230" y="270"/>
                    </a:lnTo>
                    <a:lnTo>
                      <a:pt x="246" y="266"/>
                    </a:lnTo>
                    <a:lnTo>
                      <a:pt x="277" y="259"/>
                    </a:lnTo>
                    <a:lnTo>
                      <a:pt x="308" y="246"/>
                    </a:lnTo>
                    <a:lnTo>
                      <a:pt x="340" y="233"/>
                    </a:lnTo>
                    <a:lnTo>
                      <a:pt x="353" y="224"/>
                    </a:lnTo>
                    <a:lnTo>
                      <a:pt x="360" y="219"/>
                    </a:lnTo>
                    <a:lnTo>
                      <a:pt x="363" y="217"/>
                    </a:lnTo>
                    <a:lnTo>
                      <a:pt x="368" y="216"/>
                    </a:lnTo>
                    <a:lnTo>
                      <a:pt x="381" y="206"/>
                    </a:lnTo>
                    <a:lnTo>
                      <a:pt x="396" y="197"/>
                    </a:lnTo>
                    <a:lnTo>
                      <a:pt x="422" y="177"/>
                    </a:lnTo>
                    <a:lnTo>
                      <a:pt x="433" y="165"/>
                    </a:lnTo>
                    <a:lnTo>
                      <a:pt x="435" y="162"/>
                    </a:lnTo>
                    <a:lnTo>
                      <a:pt x="439" y="160"/>
                    </a:lnTo>
                    <a:lnTo>
                      <a:pt x="445" y="155"/>
                    </a:lnTo>
                    <a:lnTo>
                      <a:pt x="454" y="143"/>
                    </a:lnTo>
                    <a:lnTo>
                      <a:pt x="464" y="132"/>
                    </a:lnTo>
                    <a:lnTo>
                      <a:pt x="473" y="118"/>
                    </a:lnTo>
                    <a:lnTo>
                      <a:pt x="478" y="112"/>
                    </a:lnTo>
                    <a:lnTo>
                      <a:pt x="480" y="108"/>
                    </a:lnTo>
                    <a:lnTo>
                      <a:pt x="483" y="106"/>
                    </a:lnTo>
                    <a:lnTo>
                      <a:pt x="500" y="79"/>
                    </a:lnTo>
                    <a:lnTo>
                      <a:pt x="507" y="64"/>
                    </a:lnTo>
                    <a:lnTo>
                      <a:pt x="515" y="51"/>
                    </a:lnTo>
                    <a:lnTo>
                      <a:pt x="522" y="34"/>
                    </a:lnTo>
                    <a:lnTo>
                      <a:pt x="527" y="18"/>
                    </a:lnTo>
                    <a:close/>
                  </a:path>
                </a:pathLst>
              </a:custGeom>
              <a:solidFill>
                <a:srgbClr val="63636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0" name="Freeform 283"/>
              <p:cNvSpPr>
                <a:spLocks/>
              </p:cNvSpPr>
              <p:nvPr/>
            </p:nvSpPr>
            <p:spPr bwMode="auto">
              <a:xfrm>
                <a:off x="3622" y="580"/>
                <a:ext cx="103" cy="55"/>
              </a:xfrm>
              <a:custGeom>
                <a:avLst/>
                <a:gdLst>
                  <a:gd name="T0" fmla="*/ 515 w 515"/>
                  <a:gd name="T1" fmla="*/ 14 h 275"/>
                  <a:gd name="T2" fmla="*/ 501 w 515"/>
                  <a:gd name="T3" fmla="*/ 0 h 275"/>
                  <a:gd name="T4" fmla="*/ 492 w 515"/>
                  <a:gd name="T5" fmla="*/ 29 h 275"/>
                  <a:gd name="T6" fmla="*/ 482 w 515"/>
                  <a:gd name="T7" fmla="*/ 58 h 275"/>
                  <a:gd name="T8" fmla="*/ 469 w 515"/>
                  <a:gd name="T9" fmla="*/ 83 h 275"/>
                  <a:gd name="T10" fmla="*/ 461 w 515"/>
                  <a:gd name="T11" fmla="*/ 94 h 275"/>
                  <a:gd name="T12" fmla="*/ 454 w 515"/>
                  <a:gd name="T13" fmla="*/ 106 h 275"/>
                  <a:gd name="T14" fmla="*/ 437 w 515"/>
                  <a:gd name="T15" fmla="*/ 129 h 275"/>
                  <a:gd name="T16" fmla="*/ 419 w 515"/>
                  <a:gd name="T17" fmla="*/ 150 h 275"/>
                  <a:gd name="T18" fmla="*/ 408 w 515"/>
                  <a:gd name="T19" fmla="*/ 159 h 275"/>
                  <a:gd name="T20" fmla="*/ 403 w 515"/>
                  <a:gd name="T21" fmla="*/ 164 h 275"/>
                  <a:gd name="T22" fmla="*/ 398 w 515"/>
                  <a:gd name="T23" fmla="*/ 169 h 275"/>
                  <a:gd name="T24" fmla="*/ 377 w 515"/>
                  <a:gd name="T25" fmla="*/ 187 h 275"/>
                  <a:gd name="T26" fmla="*/ 352 w 515"/>
                  <a:gd name="T27" fmla="*/ 204 h 275"/>
                  <a:gd name="T28" fmla="*/ 326 w 515"/>
                  <a:gd name="T29" fmla="*/ 220 h 275"/>
                  <a:gd name="T30" fmla="*/ 297 w 515"/>
                  <a:gd name="T31" fmla="*/ 232 h 275"/>
                  <a:gd name="T32" fmla="*/ 270 w 515"/>
                  <a:gd name="T33" fmla="*/ 242 h 275"/>
                  <a:gd name="T34" fmla="*/ 266 w 515"/>
                  <a:gd name="T35" fmla="*/ 242 h 275"/>
                  <a:gd name="T36" fmla="*/ 263 w 515"/>
                  <a:gd name="T37" fmla="*/ 242 h 275"/>
                  <a:gd name="T38" fmla="*/ 262 w 515"/>
                  <a:gd name="T39" fmla="*/ 243 h 275"/>
                  <a:gd name="T40" fmla="*/ 256 w 515"/>
                  <a:gd name="T41" fmla="*/ 246 h 275"/>
                  <a:gd name="T42" fmla="*/ 242 w 515"/>
                  <a:gd name="T43" fmla="*/ 250 h 275"/>
                  <a:gd name="T44" fmla="*/ 215 w 515"/>
                  <a:gd name="T45" fmla="*/ 256 h 275"/>
                  <a:gd name="T46" fmla="*/ 186 w 515"/>
                  <a:gd name="T47" fmla="*/ 258 h 275"/>
                  <a:gd name="T48" fmla="*/ 159 w 515"/>
                  <a:gd name="T49" fmla="*/ 259 h 275"/>
                  <a:gd name="T50" fmla="*/ 132 w 515"/>
                  <a:gd name="T51" fmla="*/ 256 h 275"/>
                  <a:gd name="T52" fmla="*/ 105 w 515"/>
                  <a:gd name="T53" fmla="*/ 252 h 275"/>
                  <a:gd name="T54" fmla="*/ 75 w 515"/>
                  <a:gd name="T55" fmla="*/ 242 h 275"/>
                  <a:gd name="T56" fmla="*/ 47 w 515"/>
                  <a:gd name="T57" fmla="*/ 232 h 275"/>
                  <a:gd name="T58" fmla="*/ 21 w 515"/>
                  <a:gd name="T59" fmla="*/ 218 h 275"/>
                  <a:gd name="T60" fmla="*/ 0 w 515"/>
                  <a:gd name="T61" fmla="*/ 203 h 275"/>
                  <a:gd name="T62" fmla="*/ 1 w 515"/>
                  <a:gd name="T63" fmla="*/ 225 h 275"/>
                  <a:gd name="T64" fmla="*/ 22 w 515"/>
                  <a:gd name="T65" fmla="*/ 238 h 275"/>
                  <a:gd name="T66" fmla="*/ 46 w 515"/>
                  <a:gd name="T67" fmla="*/ 250 h 275"/>
                  <a:gd name="T68" fmla="*/ 71 w 515"/>
                  <a:gd name="T69" fmla="*/ 260 h 275"/>
                  <a:gd name="T70" fmla="*/ 99 w 515"/>
                  <a:gd name="T71" fmla="*/ 268 h 275"/>
                  <a:gd name="T72" fmla="*/ 129 w 515"/>
                  <a:gd name="T73" fmla="*/ 272 h 275"/>
                  <a:gd name="T74" fmla="*/ 158 w 515"/>
                  <a:gd name="T75" fmla="*/ 275 h 275"/>
                  <a:gd name="T76" fmla="*/ 187 w 515"/>
                  <a:gd name="T77" fmla="*/ 274 h 275"/>
                  <a:gd name="T78" fmla="*/ 216 w 515"/>
                  <a:gd name="T79" fmla="*/ 272 h 275"/>
                  <a:gd name="T80" fmla="*/ 245 w 515"/>
                  <a:gd name="T81" fmla="*/ 265 h 275"/>
                  <a:gd name="T82" fmla="*/ 275 w 515"/>
                  <a:gd name="T83" fmla="*/ 257 h 275"/>
                  <a:gd name="T84" fmla="*/ 304 w 515"/>
                  <a:gd name="T85" fmla="*/ 246 h 275"/>
                  <a:gd name="T86" fmla="*/ 334 w 515"/>
                  <a:gd name="T87" fmla="*/ 233 h 275"/>
                  <a:gd name="T88" fmla="*/ 348 w 515"/>
                  <a:gd name="T89" fmla="*/ 224 h 275"/>
                  <a:gd name="T90" fmla="*/ 354 w 515"/>
                  <a:gd name="T91" fmla="*/ 220 h 275"/>
                  <a:gd name="T92" fmla="*/ 358 w 515"/>
                  <a:gd name="T93" fmla="*/ 218 h 275"/>
                  <a:gd name="T94" fmla="*/ 362 w 515"/>
                  <a:gd name="T95" fmla="*/ 217 h 275"/>
                  <a:gd name="T96" fmla="*/ 388 w 515"/>
                  <a:gd name="T97" fmla="*/ 199 h 275"/>
                  <a:gd name="T98" fmla="*/ 399 w 515"/>
                  <a:gd name="T99" fmla="*/ 188 h 275"/>
                  <a:gd name="T100" fmla="*/ 412 w 515"/>
                  <a:gd name="T101" fmla="*/ 179 h 275"/>
                  <a:gd name="T102" fmla="*/ 434 w 515"/>
                  <a:gd name="T103" fmla="*/ 159 h 275"/>
                  <a:gd name="T104" fmla="*/ 453 w 515"/>
                  <a:gd name="T105" fmla="*/ 137 h 275"/>
                  <a:gd name="T106" fmla="*/ 456 w 515"/>
                  <a:gd name="T107" fmla="*/ 130 h 275"/>
                  <a:gd name="T108" fmla="*/ 461 w 515"/>
                  <a:gd name="T109" fmla="*/ 124 h 275"/>
                  <a:gd name="T110" fmla="*/ 470 w 515"/>
                  <a:gd name="T111" fmla="*/ 113 h 275"/>
                  <a:gd name="T112" fmla="*/ 477 w 515"/>
                  <a:gd name="T113" fmla="*/ 100 h 275"/>
                  <a:gd name="T114" fmla="*/ 480 w 515"/>
                  <a:gd name="T115" fmla="*/ 93 h 275"/>
                  <a:gd name="T116" fmla="*/ 484 w 515"/>
                  <a:gd name="T117" fmla="*/ 87 h 275"/>
                  <a:gd name="T118" fmla="*/ 491 w 515"/>
                  <a:gd name="T119" fmla="*/ 74 h 275"/>
                  <a:gd name="T120" fmla="*/ 495 w 515"/>
                  <a:gd name="T121" fmla="*/ 67 h 275"/>
                  <a:gd name="T122" fmla="*/ 499 w 515"/>
                  <a:gd name="T123" fmla="*/ 62 h 275"/>
                  <a:gd name="T124" fmla="*/ 515 w 515"/>
                  <a:gd name="T125" fmla="*/ 14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5"/>
                  <a:gd name="T190" fmla="*/ 0 h 275"/>
                  <a:gd name="T191" fmla="*/ 515 w 515"/>
                  <a:gd name="T192" fmla="*/ 275 h 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5" h="275">
                    <a:moveTo>
                      <a:pt x="515" y="14"/>
                    </a:moveTo>
                    <a:lnTo>
                      <a:pt x="501" y="0"/>
                    </a:lnTo>
                    <a:lnTo>
                      <a:pt x="492" y="29"/>
                    </a:lnTo>
                    <a:lnTo>
                      <a:pt x="482" y="58"/>
                    </a:lnTo>
                    <a:lnTo>
                      <a:pt x="469" y="83"/>
                    </a:lnTo>
                    <a:lnTo>
                      <a:pt x="461" y="94"/>
                    </a:lnTo>
                    <a:lnTo>
                      <a:pt x="454" y="106"/>
                    </a:lnTo>
                    <a:lnTo>
                      <a:pt x="437" y="129"/>
                    </a:lnTo>
                    <a:lnTo>
                      <a:pt x="419" y="150"/>
                    </a:lnTo>
                    <a:lnTo>
                      <a:pt x="408" y="159"/>
                    </a:lnTo>
                    <a:lnTo>
                      <a:pt x="403" y="164"/>
                    </a:lnTo>
                    <a:lnTo>
                      <a:pt x="398" y="169"/>
                    </a:lnTo>
                    <a:lnTo>
                      <a:pt x="377" y="187"/>
                    </a:lnTo>
                    <a:lnTo>
                      <a:pt x="352" y="204"/>
                    </a:lnTo>
                    <a:lnTo>
                      <a:pt x="326" y="220"/>
                    </a:lnTo>
                    <a:lnTo>
                      <a:pt x="297" y="232"/>
                    </a:lnTo>
                    <a:lnTo>
                      <a:pt x="270" y="242"/>
                    </a:lnTo>
                    <a:lnTo>
                      <a:pt x="266" y="242"/>
                    </a:lnTo>
                    <a:lnTo>
                      <a:pt x="263" y="242"/>
                    </a:lnTo>
                    <a:lnTo>
                      <a:pt x="262" y="243"/>
                    </a:lnTo>
                    <a:lnTo>
                      <a:pt x="256" y="246"/>
                    </a:lnTo>
                    <a:lnTo>
                      <a:pt x="242" y="250"/>
                    </a:lnTo>
                    <a:lnTo>
                      <a:pt x="215" y="256"/>
                    </a:lnTo>
                    <a:lnTo>
                      <a:pt x="186" y="258"/>
                    </a:lnTo>
                    <a:lnTo>
                      <a:pt x="159" y="259"/>
                    </a:lnTo>
                    <a:lnTo>
                      <a:pt x="132" y="256"/>
                    </a:lnTo>
                    <a:lnTo>
                      <a:pt x="105" y="252"/>
                    </a:lnTo>
                    <a:lnTo>
                      <a:pt x="75" y="242"/>
                    </a:lnTo>
                    <a:lnTo>
                      <a:pt x="47" y="232"/>
                    </a:lnTo>
                    <a:lnTo>
                      <a:pt x="21" y="218"/>
                    </a:lnTo>
                    <a:lnTo>
                      <a:pt x="0" y="203"/>
                    </a:lnTo>
                    <a:lnTo>
                      <a:pt x="1" y="225"/>
                    </a:lnTo>
                    <a:lnTo>
                      <a:pt x="22" y="238"/>
                    </a:lnTo>
                    <a:lnTo>
                      <a:pt x="46" y="250"/>
                    </a:lnTo>
                    <a:lnTo>
                      <a:pt x="71" y="260"/>
                    </a:lnTo>
                    <a:lnTo>
                      <a:pt x="99" y="268"/>
                    </a:lnTo>
                    <a:lnTo>
                      <a:pt x="129" y="272"/>
                    </a:lnTo>
                    <a:lnTo>
                      <a:pt x="158" y="275"/>
                    </a:lnTo>
                    <a:lnTo>
                      <a:pt x="187" y="274"/>
                    </a:lnTo>
                    <a:lnTo>
                      <a:pt x="216" y="272"/>
                    </a:lnTo>
                    <a:lnTo>
                      <a:pt x="245" y="265"/>
                    </a:lnTo>
                    <a:lnTo>
                      <a:pt x="275" y="257"/>
                    </a:lnTo>
                    <a:lnTo>
                      <a:pt x="304" y="246"/>
                    </a:lnTo>
                    <a:lnTo>
                      <a:pt x="334" y="233"/>
                    </a:lnTo>
                    <a:lnTo>
                      <a:pt x="348" y="224"/>
                    </a:lnTo>
                    <a:lnTo>
                      <a:pt x="354" y="220"/>
                    </a:lnTo>
                    <a:lnTo>
                      <a:pt x="358" y="218"/>
                    </a:lnTo>
                    <a:lnTo>
                      <a:pt x="362" y="217"/>
                    </a:lnTo>
                    <a:lnTo>
                      <a:pt x="388" y="199"/>
                    </a:lnTo>
                    <a:lnTo>
                      <a:pt x="399" y="188"/>
                    </a:lnTo>
                    <a:lnTo>
                      <a:pt x="412" y="179"/>
                    </a:lnTo>
                    <a:lnTo>
                      <a:pt x="434" y="159"/>
                    </a:lnTo>
                    <a:lnTo>
                      <a:pt x="453" y="137"/>
                    </a:lnTo>
                    <a:lnTo>
                      <a:pt x="456" y="130"/>
                    </a:lnTo>
                    <a:lnTo>
                      <a:pt x="461" y="124"/>
                    </a:lnTo>
                    <a:lnTo>
                      <a:pt x="470" y="113"/>
                    </a:lnTo>
                    <a:lnTo>
                      <a:pt x="477" y="100"/>
                    </a:lnTo>
                    <a:lnTo>
                      <a:pt x="480" y="93"/>
                    </a:lnTo>
                    <a:lnTo>
                      <a:pt x="484" y="87"/>
                    </a:lnTo>
                    <a:lnTo>
                      <a:pt x="491" y="74"/>
                    </a:lnTo>
                    <a:lnTo>
                      <a:pt x="495" y="67"/>
                    </a:lnTo>
                    <a:lnTo>
                      <a:pt x="499" y="62"/>
                    </a:lnTo>
                    <a:lnTo>
                      <a:pt x="515" y="14"/>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1" name="Freeform 284"/>
              <p:cNvSpPr>
                <a:spLocks/>
              </p:cNvSpPr>
              <p:nvPr/>
            </p:nvSpPr>
            <p:spPr bwMode="auto">
              <a:xfrm>
                <a:off x="3622" y="577"/>
                <a:ext cx="100" cy="55"/>
              </a:xfrm>
              <a:custGeom>
                <a:avLst/>
                <a:gdLst>
                  <a:gd name="T0" fmla="*/ 499 w 501"/>
                  <a:gd name="T1" fmla="*/ 12 h 275"/>
                  <a:gd name="T2" fmla="*/ 478 w 501"/>
                  <a:gd name="T3" fmla="*/ 35 h 275"/>
                  <a:gd name="T4" fmla="*/ 465 w 501"/>
                  <a:gd name="T5" fmla="*/ 71 h 275"/>
                  <a:gd name="T6" fmla="*/ 455 w 501"/>
                  <a:gd name="T7" fmla="*/ 90 h 275"/>
                  <a:gd name="T8" fmla="*/ 437 w 501"/>
                  <a:gd name="T9" fmla="*/ 117 h 275"/>
                  <a:gd name="T10" fmla="*/ 419 w 501"/>
                  <a:gd name="T11" fmla="*/ 144 h 275"/>
                  <a:gd name="T12" fmla="*/ 388 w 501"/>
                  <a:gd name="T13" fmla="*/ 174 h 275"/>
                  <a:gd name="T14" fmla="*/ 353 w 501"/>
                  <a:gd name="T15" fmla="*/ 202 h 275"/>
                  <a:gd name="T16" fmla="*/ 348 w 501"/>
                  <a:gd name="T17" fmla="*/ 208 h 275"/>
                  <a:gd name="T18" fmla="*/ 331 w 501"/>
                  <a:gd name="T19" fmla="*/ 226 h 275"/>
                  <a:gd name="T20" fmla="*/ 303 w 501"/>
                  <a:gd name="T21" fmla="*/ 245 h 275"/>
                  <a:gd name="T22" fmla="*/ 271 w 501"/>
                  <a:gd name="T23" fmla="*/ 250 h 275"/>
                  <a:gd name="T24" fmla="*/ 242 w 501"/>
                  <a:gd name="T25" fmla="*/ 250 h 275"/>
                  <a:gd name="T26" fmla="*/ 177 w 501"/>
                  <a:gd name="T27" fmla="*/ 257 h 275"/>
                  <a:gd name="T28" fmla="*/ 113 w 501"/>
                  <a:gd name="T29" fmla="*/ 252 h 275"/>
                  <a:gd name="T30" fmla="*/ 79 w 501"/>
                  <a:gd name="T31" fmla="*/ 241 h 275"/>
                  <a:gd name="T32" fmla="*/ 50 w 501"/>
                  <a:gd name="T33" fmla="*/ 229 h 275"/>
                  <a:gd name="T34" fmla="*/ 23 w 501"/>
                  <a:gd name="T35" fmla="*/ 213 h 275"/>
                  <a:gd name="T36" fmla="*/ 1 w 501"/>
                  <a:gd name="T37" fmla="*/ 194 h 275"/>
                  <a:gd name="T38" fmla="*/ 21 w 501"/>
                  <a:gd name="T39" fmla="*/ 234 h 275"/>
                  <a:gd name="T40" fmla="*/ 75 w 501"/>
                  <a:gd name="T41" fmla="*/ 258 h 275"/>
                  <a:gd name="T42" fmla="*/ 132 w 501"/>
                  <a:gd name="T43" fmla="*/ 272 h 275"/>
                  <a:gd name="T44" fmla="*/ 186 w 501"/>
                  <a:gd name="T45" fmla="*/ 274 h 275"/>
                  <a:gd name="T46" fmla="*/ 242 w 501"/>
                  <a:gd name="T47" fmla="*/ 266 h 275"/>
                  <a:gd name="T48" fmla="*/ 262 w 501"/>
                  <a:gd name="T49" fmla="*/ 259 h 275"/>
                  <a:gd name="T50" fmla="*/ 266 w 501"/>
                  <a:gd name="T51" fmla="*/ 258 h 275"/>
                  <a:gd name="T52" fmla="*/ 297 w 501"/>
                  <a:gd name="T53" fmla="*/ 248 h 275"/>
                  <a:gd name="T54" fmla="*/ 352 w 501"/>
                  <a:gd name="T55" fmla="*/ 220 h 275"/>
                  <a:gd name="T56" fmla="*/ 398 w 501"/>
                  <a:gd name="T57" fmla="*/ 185 h 275"/>
                  <a:gd name="T58" fmla="*/ 408 w 501"/>
                  <a:gd name="T59" fmla="*/ 175 h 275"/>
                  <a:gd name="T60" fmla="*/ 437 w 501"/>
                  <a:gd name="T61" fmla="*/ 145 h 275"/>
                  <a:gd name="T62" fmla="*/ 461 w 501"/>
                  <a:gd name="T63" fmla="*/ 110 h 275"/>
                  <a:gd name="T64" fmla="*/ 482 w 501"/>
                  <a:gd name="T65" fmla="*/ 74 h 275"/>
                  <a:gd name="T66" fmla="*/ 501 w 501"/>
                  <a:gd name="T67" fmla="*/ 16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1"/>
                  <a:gd name="T103" fmla="*/ 0 h 275"/>
                  <a:gd name="T104" fmla="*/ 501 w 501"/>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1" h="275">
                    <a:moveTo>
                      <a:pt x="501" y="16"/>
                    </a:moveTo>
                    <a:lnTo>
                      <a:pt x="499" y="12"/>
                    </a:lnTo>
                    <a:lnTo>
                      <a:pt x="484" y="0"/>
                    </a:lnTo>
                    <a:lnTo>
                      <a:pt x="478" y="35"/>
                    </a:lnTo>
                    <a:lnTo>
                      <a:pt x="472" y="53"/>
                    </a:lnTo>
                    <a:lnTo>
                      <a:pt x="465" y="71"/>
                    </a:lnTo>
                    <a:lnTo>
                      <a:pt x="460" y="80"/>
                    </a:lnTo>
                    <a:lnTo>
                      <a:pt x="455" y="90"/>
                    </a:lnTo>
                    <a:lnTo>
                      <a:pt x="444" y="109"/>
                    </a:lnTo>
                    <a:lnTo>
                      <a:pt x="437" y="117"/>
                    </a:lnTo>
                    <a:lnTo>
                      <a:pt x="432" y="126"/>
                    </a:lnTo>
                    <a:lnTo>
                      <a:pt x="419" y="144"/>
                    </a:lnTo>
                    <a:lnTo>
                      <a:pt x="404" y="158"/>
                    </a:lnTo>
                    <a:lnTo>
                      <a:pt x="388" y="174"/>
                    </a:lnTo>
                    <a:lnTo>
                      <a:pt x="371" y="188"/>
                    </a:lnTo>
                    <a:lnTo>
                      <a:pt x="353" y="202"/>
                    </a:lnTo>
                    <a:lnTo>
                      <a:pt x="350" y="204"/>
                    </a:lnTo>
                    <a:lnTo>
                      <a:pt x="348" y="208"/>
                    </a:lnTo>
                    <a:lnTo>
                      <a:pt x="343" y="215"/>
                    </a:lnTo>
                    <a:lnTo>
                      <a:pt x="331" y="226"/>
                    </a:lnTo>
                    <a:lnTo>
                      <a:pt x="317" y="236"/>
                    </a:lnTo>
                    <a:lnTo>
                      <a:pt x="303" y="245"/>
                    </a:lnTo>
                    <a:lnTo>
                      <a:pt x="287" y="248"/>
                    </a:lnTo>
                    <a:lnTo>
                      <a:pt x="271" y="250"/>
                    </a:lnTo>
                    <a:lnTo>
                      <a:pt x="256" y="252"/>
                    </a:lnTo>
                    <a:lnTo>
                      <a:pt x="242" y="250"/>
                    </a:lnTo>
                    <a:lnTo>
                      <a:pt x="208" y="255"/>
                    </a:lnTo>
                    <a:lnTo>
                      <a:pt x="177" y="257"/>
                    </a:lnTo>
                    <a:lnTo>
                      <a:pt x="144" y="256"/>
                    </a:lnTo>
                    <a:lnTo>
                      <a:pt x="113" y="252"/>
                    </a:lnTo>
                    <a:lnTo>
                      <a:pt x="95" y="246"/>
                    </a:lnTo>
                    <a:lnTo>
                      <a:pt x="79" y="241"/>
                    </a:lnTo>
                    <a:lnTo>
                      <a:pt x="64" y="235"/>
                    </a:lnTo>
                    <a:lnTo>
                      <a:pt x="50" y="229"/>
                    </a:lnTo>
                    <a:lnTo>
                      <a:pt x="35" y="221"/>
                    </a:lnTo>
                    <a:lnTo>
                      <a:pt x="23" y="213"/>
                    </a:lnTo>
                    <a:lnTo>
                      <a:pt x="11" y="203"/>
                    </a:lnTo>
                    <a:lnTo>
                      <a:pt x="1" y="194"/>
                    </a:lnTo>
                    <a:lnTo>
                      <a:pt x="0" y="219"/>
                    </a:lnTo>
                    <a:lnTo>
                      <a:pt x="21" y="234"/>
                    </a:lnTo>
                    <a:lnTo>
                      <a:pt x="47" y="248"/>
                    </a:lnTo>
                    <a:lnTo>
                      <a:pt x="75" y="258"/>
                    </a:lnTo>
                    <a:lnTo>
                      <a:pt x="105" y="268"/>
                    </a:lnTo>
                    <a:lnTo>
                      <a:pt x="132" y="272"/>
                    </a:lnTo>
                    <a:lnTo>
                      <a:pt x="159" y="275"/>
                    </a:lnTo>
                    <a:lnTo>
                      <a:pt x="186" y="274"/>
                    </a:lnTo>
                    <a:lnTo>
                      <a:pt x="215" y="272"/>
                    </a:lnTo>
                    <a:lnTo>
                      <a:pt x="242" y="266"/>
                    </a:lnTo>
                    <a:lnTo>
                      <a:pt x="256" y="262"/>
                    </a:lnTo>
                    <a:lnTo>
                      <a:pt x="262" y="259"/>
                    </a:lnTo>
                    <a:lnTo>
                      <a:pt x="263" y="258"/>
                    </a:lnTo>
                    <a:lnTo>
                      <a:pt x="266" y="258"/>
                    </a:lnTo>
                    <a:lnTo>
                      <a:pt x="270" y="258"/>
                    </a:lnTo>
                    <a:lnTo>
                      <a:pt x="297" y="248"/>
                    </a:lnTo>
                    <a:lnTo>
                      <a:pt x="326" y="236"/>
                    </a:lnTo>
                    <a:lnTo>
                      <a:pt x="352" y="220"/>
                    </a:lnTo>
                    <a:lnTo>
                      <a:pt x="377" y="203"/>
                    </a:lnTo>
                    <a:lnTo>
                      <a:pt x="398" y="185"/>
                    </a:lnTo>
                    <a:lnTo>
                      <a:pt x="403" y="180"/>
                    </a:lnTo>
                    <a:lnTo>
                      <a:pt x="408" y="175"/>
                    </a:lnTo>
                    <a:lnTo>
                      <a:pt x="419" y="166"/>
                    </a:lnTo>
                    <a:lnTo>
                      <a:pt x="437" y="145"/>
                    </a:lnTo>
                    <a:lnTo>
                      <a:pt x="454" y="122"/>
                    </a:lnTo>
                    <a:lnTo>
                      <a:pt x="461" y="110"/>
                    </a:lnTo>
                    <a:lnTo>
                      <a:pt x="469" y="99"/>
                    </a:lnTo>
                    <a:lnTo>
                      <a:pt x="482" y="74"/>
                    </a:lnTo>
                    <a:lnTo>
                      <a:pt x="492" y="45"/>
                    </a:lnTo>
                    <a:lnTo>
                      <a:pt x="501" y="16"/>
                    </a:lnTo>
                    <a:close/>
                  </a:path>
                </a:pathLst>
              </a:custGeom>
              <a:solidFill>
                <a:srgbClr val="3C3C3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2" name="Freeform 285"/>
              <p:cNvSpPr>
                <a:spLocks/>
              </p:cNvSpPr>
              <p:nvPr/>
            </p:nvSpPr>
            <p:spPr bwMode="auto">
              <a:xfrm>
                <a:off x="3693" y="575"/>
                <a:ext cx="26" cy="43"/>
              </a:xfrm>
              <a:custGeom>
                <a:avLst/>
                <a:gdLst>
                  <a:gd name="T0" fmla="*/ 131 w 131"/>
                  <a:gd name="T1" fmla="*/ 13 h 215"/>
                  <a:gd name="T2" fmla="*/ 116 w 131"/>
                  <a:gd name="T3" fmla="*/ 0 h 215"/>
                  <a:gd name="T4" fmla="*/ 112 w 131"/>
                  <a:gd name="T5" fmla="*/ 19 h 215"/>
                  <a:gd name="T6" fmla="*/ 109 w 131"/>
                  <a:gd name="T7" fmla="*/ 39 h 215"/>
                  <a:gd name="T8" fmla="*/ 103 w 131"/>
                  <a:gd name="T9" fmla="*/ 59 h 215"/>
                  <a:gd name="T10" fmla="*/ 96 w 131"/>
                  <a:gd name="T11" fmla="*/ 79 h 215"/>
                  <a:gd name="T12" fmla="*/ 91 w 131"/>
                  <a:gd name="T13" fmla="*/ 86 h 215"/>
                  <a:gd name="T14" fmla="*/ 89 w 131"/>
                  <a:gd name="T15" fmla="*/ 89 h 215"/>
                  <a:gd name="T16" fmla="*/ 88 w 131"/>
                  <a:gd name="T17" fmla="*/ 94 h 215"/>
                  <a:gd name="T18" fmla="*/ 80 w 131"/>
                  <a:gd name="T19" fmla="*/ 110 h 215"/>
                  <a:gd name="T20" fmla="*/ 70 w 131"/>
                  <a:gd name="T21" fmla="*/ 123 h 215"/>
                  <a:gd name="T22" fmla="*/ 61 w 131"/>
                  <a:gd name="T23" fmla="*/ 138 h 215"/>
                  <a:gd name="T24" fmla="*/ 50 w 131"/>
                  <a:gd name="T25" fmla="*/ 150 h 215"/>
                  <a:gd name="T26" fmla="*/ 38 w 131"/>
                  <a:gd name="T27" fmla="*/ 164 h 215"/>
                  <a:gd name="T28" fmla="*/ 25 w 131"/>
                  <a:gd name="T29" fmla="*/ 175 h 215"/>
                  <a:gd name="T30" fmla="*/ 18 w 131"/>
                  <a:gd name="T31" fmla="*/ 180 h 215"/>
                  <a:gd name="T32" fmla="*/ 13 w 131"/>
                  <a:gd name="T33" fmla="*/ 187 h 215"/>
                  <a:gd name="T34" fmla="*/ 7 w 131"/>
                  <a:gd name="T35" fmla="*/ 201 h 215"/>
                  <a:gd name="T36" fmla="*/ 0 w 131"/>
                  <a:gd name="T37" fmla="*/ 215 h 215"/>
                  <a:gd name="T38" fmla="*/ 18 w 131"/>
                  <a:gd name="T39" fmla="*/ 201 h 215"/>
                  <a:gd name="T40" fmla="*/ 35 w 131"/>
                  <a:gd name="T41" fmla="*/ 187 h 215"/>
                  <a:gd name="T42" fmla="*/ 51 w 131"/>
                  <a:gd name="T43" fmla="*/ 171 h 215"/>
                  <a:gd name="T44" fmla="*/ 66 w 131"/>
                  <a:gd name="T45" fmla="*/ 157 h 215"/>
                  <a:gd name="T46" fmla="*/ 79 w 131"/>
                  <a:gd name="T47" fmla="*/ 139 h 215"/>
                  <a:gd name="T48" fmla="*/ 84 w 131"/>
                  <a:gd name="T49" fmla="*/ 130 h 215"/>
                  <a:gd name="T50" fmla="*/ 91 w 131"/>
                  <a:gd name="T51" fmla="*/ 122 h 215"/>
                  <a:gd name="T52" fmla="*/ 102 w 131"/>
                  <a:gd name="T53" fmla="*/ 103 h 215"/>
                  <a:gd name="T54" fmla="*/ 107 w 131"/>
                  <a:gd name="T55" fmla="*/ 93 h 215"/>
                  <a:gd name="T56" fmla="*/ 112 w 131"/>
                  <a:gd name="T57" fmla="*/ 84 h 215"/>
                  <a:gd name="T58" fmla="*/ 119 w 131"/>
                  <a:gd name="T59" fmla="*/ 66 h 215"/>
                  <a:gd name="T60" fmla="*/ 125 w 131"/>
                  <a:gd name="T61" fmla="*/ 48 h 215"/>
                  <a:gd name="T62" fmla="*/ 131 w 131"/>
                  <a:gd name="T63" fmla="*/ 13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215"/>
                  <a:gd name="T98" fmla="*/ 131 w 131"/>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215">
                    <a:moveTo>
                      <a:pt x="131" y="13"/>
                    </a:moveTo>
                    <a:lnTo>
                      <a:pt x="116" y="0"/>
                    </a:lnTo>
                    <a:lnTo>
                      <a:pt x="112" y="19"/>
                    </a:lnTo>
                    <a:lnTo>
                      <a:pt x="109" y="39"/>
                    </a:lnTo>
                    <a:lnTo>
                      <a:pt x="103" y="59"/>
                    </a:lnTo>
                    <a:lnTo>
                      <a:pt x="96" y="79"/>
                    </a:lnTo>
                    <a:lnTo>
                      <a:pt x="91" y="86"/>
                    </a:lnTo>
                    <a:lnTo>
                      <a:pt x="89" y="89"/>
                    </a:lnTo>
                    <a:lnTo>
                      <a:pt x="88" y="94"/>
                    </a:lnTo>
                    <a:lnTo>
                      <a:pt x="80" y="110"/>
                    </a:lnTo>
                    <a:lnTo>
                      <a:pt x="70" y="123"/>
                    </a:lnTo>
                    <a:lnTo>
                      <a:pt x="61" y="138"/>
                    </a:lnTo>
                    <a:lnTo>
                      <a:pt x="50" y="150"/>
                    </a:lnTo>
                    <a:lnTo>
                      <a:pt x="38" y="164"/>
                    </a:lnTo>
                    <a:lnTo>
                      <a:pt x="25" y="175"/>
                    </a:lnTo>
                    <a:lnTo>
                      <a:pt x="18" y="180"/>
                    </a:lnTo>
                    <a:lnTo>
                      <a:pt x="13" y="187"/>
                    </a:lnTo>
                    <a:lnTo>
                      <a:pt x="7" y="201"/>
                    </a:lnTo>
                    <a:lnTo>
                      <a:pt x="0" y="215"/>
                    </a:lnTo>
                    <a:lnTo>
                      <a:pt x="18" y="201"/>
                    </a:lnTo>
                    <a:lnTo>
                      <a:pt x="35" y="187"/>
                    </a:lnTo>
                    <a:lnTo>
                      <a:pt x="51" y="171"/>
                    </a:lnTo>
                    <a:lnTo>
                      <a:pt x="66" y="157"/>
                    </a:lnTo>
                    <a:lnTo>
                      <a:pt x="79" y="139"/>
                    </a:lnTo>
                    <a:lnTo>
                      <a:pt x="84" y="130"/>
                    </a:lnTo>
                    <a:lnTo>
                      <a:pt x="91" y="122"/>
                    </a:lnTo>
                    <a:lnTo>
                      <a:pt x="102" y="103"/>
                    </a:lnTo>
                    <a:lnTo>
                      <a:pt x="107" y="93"/>
                    </a:lnTo>
                    <a:lnTo>
                      <a:pt x="112" y="84"/>
                    </a:lnTo>
                    <a:lnTo>
                      <a:pt x="119" y="66"/>
                    </a:lnTo>
                    <a:lnTo>
                      <a:pt x="125" y="48"/>
                    </a:lnTo>
                    <a:lnTo>
                      <a:pt x="131" y="13"/>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3" name="Freeform 286"/>
              <p:cNvSpPr>
                <a:spLocks/>
              </p:cNvSpPr>
              <p:nvPr/>
            </p:nvSpPr>
            <p:spPr bwMode="auto">
              <a:xfrm>
                <a:off x="3695" y="572"/>
                <a:ext cx="21" cy="40"/>
              </a:xfrm>
              <a:custGeom>
                <a:avLst/>
                <a:gdLst>
                  <a:gd name="T0" fmla="*/ 103 w 103"/>
                  <a:gd name="T1" fmla="*/ 13 h 200"/>
                  <a:gd name="T2" fmla="*/ 93 w 103"/>
                  <a:gd name="T3" fmla="*/ 5 h 200"/>
                  <a:gd name="T4" fmla="*/ 85 w 103"/>
                  <a:gd name="T5" fmla="*/ 0 h 200"/>
                  <a:gd name="T6" fmla="*/ 84 w 103"/>
                  <a:gd name="T7" fmla="*/ 21 h 200"/>
                  <a:gd name="T8" fmla="*/ 80 w 103"/>
                  <a:gd name="T9" fmla="*/ 43 h 200"/>
                  <a:gd name="T10" fmla="*/ 74 w 103"/>
                  <a:gd name="T11" fmla="*/ 65 h 200"/>
                  <a:gd name="T12" fmla="*/ 66 w 103"/>
                  <a:gd name="T13" fmla="*/ 89 h 200"/>
                  <a:gd name="T14" fmla="*/ 53 w 103"/>
                  <a:gd name="T15" fmla="*/ 111 h 200"/>
                  <a:gd name="T16" fmla="*/ 40 w 103"/>
                  <a:gd name="T17" fmla="*/ 134 h 200"/>
                  <a:gd name="T18" fmla="*/ 23 w 103"/>
                  <a:gd name="T19" fmla="*/ 154 h 200"/>
                  <a:gd name="T20" fmla="*/ 14 w 103"/>
                  <a:gd name="T21" fmla="*/ 163 h 200"/>
                  <a:gd name="T22" fmla="*/ 10 w 103"/>
                  <a:gd name="T23" fmla="*/ 168 h 200"/>
                  <a:gd name="T24" fmla="*/ 7 w 103"/>
                  <a:gd name="T25" fmla="*/ 170 h 200"/>
                  <a:gd name="T26" fmla="*/ 6 w 103"/>
                  <a:gd name="T27" fmla="*/ 170 h 200"/>
                  <a:gd name="T28" fmla="*/ 6 w 103"/>
                  <a:gd name="T29" fmla="*/ 171 h 200"/>
                  <a:gd name="T30" fmla="*/ 6 w 103"/>
                  <a:gd name="T31" fmla="*/ 173 h 200"/>
                  <a:gd name="T32" fmla="*/ 5 w 103"/>
                  <a:gd name="T33" fmla="*/ 183 h 200"/>
                  <a:gd name="T34" fmla="*/ 3 w 103"/>
                  <a:gd name="T35" fmla="*/ 187 h 200"/>
                  <a:gd name="T36" fmla="*/ 2 w 103"/>
                  <a:gd name="T37" fmla="*/ 191 h 200"/>
                  <a:gd name="T38" fmla="*/ 0 w 103"/>
                  <a:gd name="T39" fmla="*/ 200 h 200"/>
                  <a:gd name="T40" fmla="*/ 5 w 103"/>
                  <a:gd name="T41" fmla="*/ 193 h 200"/>
                  <a:gd name="T42" fmla="*/ 12 w 103"/>
                  <a:gd name="T43" fmla="*/ 188 h 200"/>
                  <a:gd name="T44" fmla="*/ 25 w 103"/>
                  <a:gd name="T45" fmla="*/ 177 h 200"/>
                  <a:gd name="T46" fmla="*/ 37 w 103"/>
                  <a:gd name="T47" fmla="*/ 163 h 200"/>
                  <a:gd name="T48" fmla="*/ 48 w 103"/>
                  <a:gd name="T49" fmla="*/ 151 h 200"/>
                  <a:gd name="T50" fmla="*/ 57 w 103"/>
                  <a:gd name="T51" fmla="*/ 136 h 200"/>
                  <a:gd name="T52" fmla="*/ 67 w 103"/>
                  <a:gd name="T53" fmla="*/ 123 h 200"/>
                  <a:gd name="T54" fmla="*/ 75 w 103"/>
                  <a:gd name="T55" fmla="*/ 107 h 200"/>
                  <a:gd name="T56" fmla="*/ 76 w 103"/>
                  <a:gd name="T57" fmla="*/ 102 h 200"/>
                  <a:gd name="T58" fmla="*/ 78 w 103"/>
                  <a:gd name="T59" fmla="*/ 99 h 200"/>
                  <a:gd name="T60" fmla="*/ 83 w 103"/>
                  <a:gd name="T61" fmla="*/ 92 h 200"/>
                  <a:gd name="T62" fmla="*/ 90 w 103"/>
                  <a:gd name="T63" fmla="*/ 72 h 200"/>
                  <a:gd name="T64" fmla="*/ 96 w 103"/>
                  <a:gd name="T65" fmla="*/ 52 h 200"/>
                  <a:gd name="T66" fmla="*/ 99 w 103"/>
                  <a:gd name="T67" fmla="*/ 32 h 200"/>
                  <a:gd name="T68" fmla="*/ 103 w 103"/>
                  <a:gd name="T69" fmla="*/ 13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200"/>
                  <a:gd name="T107" fmla="*/ 103 w 103"/>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200">
                    <a:moveTo>
                      <a:pt x="103" y="13"/>
                    </a:moveTo>
                    <a:lnTo>
                      <a:pt x="93" y="5"/>
                    </a:lnTo>
                    <a:lnTo>
                      <a:pt x="85" y="0"/>
                    </a:lnTo>
                    <a:lnTo>
                      <a:pt x="84" y="21"/>
                    </a:lnTo>
                    <a:lnTo>
                      <a:pt x="80" y="43"/>
                    </a:lnTo>
                    <a:lnTo>
                      <a:pt x="74" y="65"/>
                    </a:lnTo>
                    <a:lnTo>
                      <a:pt x="66" y="89"/>
                    </a:lnTo>
                    <a:lnTo>
                      <a:pt x="53" y="111"/>
                    </a:lnTo>
                    <a:lnTo>
                      <a:pt x="40" y="134"/>
                    </a:lnTo>
                    <a:lnTo>
                      <a:pt x="23" y="154"/>
                    </a:lnTo>
                    <a:lnTo>
                      <a:pt x="14" y="163"/>
                    </a:lnTo>
                    <a:lnTo>
                      <a:pt x="10" y="168"/>
                    </a:lnTo>
                    <a:lnTo>
                      <a:pt x="7" y="170"/>
                    </a:lnTo>
                    <a:lnTo>
                      <a:pt x="6" y="170"/>
                    </a:lnTo>
                    <a:lnTo>
                      <a:pt x="6" y="171"/>
                    </a:lnTo>
                    <a:lnTo>
                      <a:pt x="6" y="173"/>
                    </a:lnTo>
                    <a:lnTo>
                      <a:pt x="5" y="183"/>
                    </a:lnTo>
                    <a:lnTo>
                      <a:pt x="3" y="187"/>
                    </a:lnTo>
                    <a:lnTo>
                      <a:pt x="2" y="191"/>
                    </a:lnTo>
                    <a:lnTo>
                      <a:pt x="0" y="200"/>
                    </a:lnTo>
                    <a:lnTo>
                      <a:pt x="5" y="193"/>
                    </a:lnTo>
                    <a:lnTo>
                      <a:pt x="12" y="188"/>
                    </a:lnTo>
                    <a:lnTo>
                      <a:pt x="25" y="177"/>
                    </a:lnTo>
                    <a:lnTo>
                      <a:pt x="37" y="163"/>
                    </a:lnTo>
                    <a:lnTo>
                      <a:pt x="48" y="151"/>
                    </a:lnTo>
                    <a:lnTo>
                      <a:pt x="57" y="136"/>
                    </a:lnTo>
                    <a:lnTo>
                      <a:pt x="67" y="123"/>
                    </a:lnTo>
                    <a:lnTo>
                      <a:pt x="75" y="107"/>
                    </a:lnTo>
                    <a:lnTo>
                      <a:pt x="76" y="102"/>
                    </a:lnTo>
                    <a:lnTo>
                      <a:pt x="78" y="99"/>
                    </a:lnTo>
                    <a:lnTo>
                      <a:pt x="83" y="92"/>
                    </a:lnTo>
                    <a:lnTo>
                      <a:pt x="90" y="72"/>
                    </a:lnTo>
                    <a:lnTo>
                      <a:pt x="96" y="52"/>
                    </a:lnTo>
                    <a:lnTo>
                      <a:pt x="99" y="32"/>
                    </a:lnTo>
                    <a:lnTo>
                      <a:pt x="103" y="13"/>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4" name="Freeform 287"/>
              <p:cNvSpPr>
                <a:spLocks/>
              </p:cNvSpPr>
              <p:nvPr/>
            </p:nvSpPr>
            <p:spPr bwMode="auto">
              <a:xfrm>
                <a:off x="3682" y="563"/>
                <a:ext cx="30" cy="44"/>
              </a:xfrm>
              <a:custGeom>
                <a:avLst/>
                <a:gdLst>
                  <a:gd name="T0" fmla="*/ 0 w 151"/>
                  <a:gd name="T1" fmla="*/ 0 h 219"/>
                  <a:gd name="T2" fmla="*/ 12 w 151"/>
                  <a:gd name="T3" fmla="*/ 17 h 219"/>
                  <a:gd name="T4" fmla="*/ 25 w 151"/>
                  <a:gd name="T5" fmla="*/ 38 h 219"/>
                  <a:gd name="T6" fmla="*/ 39 w 151"/>
                  <a:gd name="T7" fmla="*/ 62 h 219"/>
                  <a:gd name="T8" fmla="*/ 52 w 151"/>
                  <a:gd name="T9" fmla="*/ 91 h 219"/>
                  <a:gd name="T10" fmla="*/ 63 w 151"/>
                  <a:gd name="T11" fmla="*/ 123 h 219"/>
                  <a:gd name="T12" fmla="*/ 68 w 151"/>
                  <a:gd name="T13" fmla="*/ 138 h 219"/>
                  <a:gd name="T14" fmla="*/ 68 w 151"/>
                  <a:gd name="T15" fmla="*/ 142 h 219"/>
                  <a:gd name="T16" fmla="*/ 69 w 151"/>
                  <a:gd name="T17" fmla="*/ 146 h 219"/>
                  <a:gd name="T18" fmla="*/ 71 w 151"/>
                  <a:gd name="T19" fmla="*/ 155 h 219"/>
                  <a:gd name="T20" fmla="*/ 73 w 151"/>
                  <a:gd name="T21" fmla="*/ 187 h 219"/>
                  <a:gd name="T22" fmla="*/ 73 w 151"/>
                  <a:gd name="T23" fmla="*/ 202 h 219"/>
                  <a:gd name="T24" fmla="*/ 72 w 151"/>
                  <a:gd name="T25" fmla="*/ 202 h 219"/>
                  <a:gd name="T26" fmla="*/ 72 w 151"/>
                  <a:gd name="T27" fmla="*/ 203 h 219"/>
                  <a:gd name="T28" fmla="*/ 72 w 151"/>
                  <a:gd name="T29" fmla="*/ 206 h 219"/>
                  <a:gd name="T30" fmla="*/ 72 w 151"/>
                  <a:gd name="T31" fmla="*/ 210 h 219"/>
                  <a:gd name="T32" fmla="*/ 72 w 151"/>
                  <a:gd name="T33" fmla="*/ 219 h 219"/>
                  <a:gd name="T34" fmla="*/ 72 w 151"/>
                  <a:gd name="T35" fmla="*/ 217 h 219"/>
                  <a:gd name="T36" fmla="*/ 72 w 151"/>
                  <a:gd name="T37" fmla="*/ 216 h 219"/>
                  <a:gd name="T38" fmla="*/ 73 w 151"/>
                  <a:gd name="T39" fmla="*/ 216 h 219"/>
                  <a:gd name="T40" fmla="*/ 76 w 151"/>
                  <a:gd name="T41" fmla="*/ 214 h 219"/>
                  <a:gd name="T42" fmla="*/ 80 w 151"/>
                  <a:gd name="T43" fmla="*/ 209 h 219"/>
                  <a:gd name="T44" fmla="*/ 89 w 151"/>
                  <a:gd name="T45" fmla="*/ 200 h 219"/>
                  <a:gd name="T46" fmla="*/ 106 w 151"/>
                  <a:gd name="T47" fmla="*/ 180 h 219"/>
                  <a:gd name="T48" fmla="*/ 119 w 151"/>
                  <a:gd name="T49" fmla="*/ 157 h 219"/>
                  <a:gd name="T50" fmla="*/ 132 w 151"/>
                  <a:gd name="T51" fmla="*/ 135 h 219"/>
                  <a:gd name="T52" fmla="*/ 140 w 151"/>
                  <a:gd name="T53" fmla="*/ 111 h 219"/>
                  <a:gd name="T54" fmla="*/ 146 w 151"/>
                  <a:gd name="T55" fmla="*/ 89 h 219"/>
                  <a:gd name="T56" fmla="*/ 150 w 151"/>
                  <a:gd name="T57" fmla="*/ 67 h 219"/>
                  <a:gd name="T58" fmla="*/ 151 w 151"/>
                  <a:gd name="T59" fmla="*/ 46 h 219"/>
                  <a:gd name="T60" fmla="*/ 133 w 151"/>
                  <a:gd name="T61" fmla="*/ 35 h 219"/>
                  <a:gd name="T62" fmla="*/ 116 w 151"/>
                  <a:gd name="T63" fmla="*/ 26 h 219"/>
                  <a:gd name="T64" fmla="*/ 97 w 151"/>
                  <a:gd name="T65" fmla="*/ 17 h 219"/>
                  <a:gd name="T66" fmla="*/ 79 w 151"/>
                  <a:gd name="T67" fmla="*/ 12 h 219"/>
                  <a:gd name="T68" fmla="*/ 59 w 151"/>
                  <a:gd name="T69" fmla="*/ 6 h 219"/>
                  <a:gd name="T70" fmla="*/ 40 w 151"/>
                  <a:gd name="T71" fmla="*/ 3 h 219"/>
                  <a:gd name="T72" fmla="*/ 19 w 151"/>
                  <a:gd name="T73" fmla="*/ 0 h 219"/>
                  <a:gd name="T74" fmla="*/ 0 w 151"/>
                  <a:gd name="T75" fmla="*/ 0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
                  <a:gd name="T115" fmla="*/ 0 h 219"/>
                  <a:gd name="T116" fmla="*/ 151 w 151"/>
                  <a:gd name="T117" fmla="*/ 219 h 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 h="219">
                    <a:moveTo>
                      <a:pt x="0" y="0"/>
                    </a:moveTo>
                    <a:lnTo>
                      <a:pt x="12" y="17"/>
                    </a:lnTo>
                    <a:lnTo>
                      <a:pt x="25" y="38"/>
                    </a:lnTo>
                    <a:lnTo>
                      <a:pt x="39" y="62"/>
                    </a:lnTo>
                    <a:lnTo>
                      <a:pt x="52" y="91"/>
                    </a:lnTo>
                    <a:lnTo>
                      <a:pt x="63" y="123"/>
                    </a:lnTo>
                    <a:lnTo>
                      <a:pt x="68" y="138"/>
                    </a:lnTo>
                    <a:lnTo>
                      <a:pt x="68" y="142"/>
                    </a:lnTo>
                    <a:lnTo>
                      <a:pt x="69" y="146"/>
                    </a:lnTo>
                    <a:lnTo>
                      <a:pt x="71" y="155"/>
                    </a:lnTo>
                    <a:lnTo>
                      <a:pt x="73" y="187"/>
                    </a:lnTo>
                    <a:lnTo>
                      <a:pt x="73" y="202"/>
                    </a:lnTo>
                    <a:lnTo>
                      <a:pt x="72" y="202"/>
                    </a:lnTo>
                    <a:lnTo>
                      <a:pt x="72" y="203"/>
                    </a:lnTo>
                    <a:lnTo>
                      <a:pt x="72" y="206"/>
                    </a:lnTo>
                    <a:lnTo>
                      <a:pt x="72" y="210"/>
                    </a:lnTo>
                    <a:lnTo>
                      <a:pt x="72" y="219"/>
                    </a:lnTo>
                    <a:lnTo>
                      <a:pt x="72" y="217"/>
                    </a:lnTo>
                    <a:lnTo>
                      <a:pt x="72" y="216"/>
                    </a:lnTo>
                    <a:lnTo>
                      <a:pt x="73" y="216"/>
                    </a:lnTo>
                    <a:lnTo>
                      <a:pt x="76" y="214"/>
                    </a:lnTo>
                    <a:lnTo>
                      <a:pt x="80" y="209"/>
                    </a:lnTo>
                    <a:lnTo>
                      <a:pt x="89" y="200"/>
                    </a:lnTo>
                    <a:lnTo>
                      <a:pt x="106" y="180"/>
                    </a:lnTo>
                    <a:lnTo>
                      <a:pt x="119" y="157"/>
                    </a:lnTo>
                    <a:lnTo>
                      <a:pt x="132" y="135"/>
                    </a:lnTo>
                    <a:lnTo>
                      <a:pt x="140" y="111"/>
                    </a:lnTo>
                    <a:lnTo>
                      <a:pt x="146" y="89"/>
                    </a:lnTo>
                    <a:lnTo>
                      <a:pt x="150" y="67"/>
                    </a:lnTo>
                    <a:lnTo>
                      <a:pt x="151" y="46"/>
                    </a:lnTo>
                    <a:lnTo>
                      <a:pt x="133" y="35"/>
                    </a:lnTo>
                    <a:lnTo>
                      <a:pt x="116" y="26"/>
                    </a:lnTo>
                    <a:lnTo>
                      <a:pt x="97" y="17"/>
                    </a:lnTo>
                    <a:lnTo>
                      <a:pt x="79" y="12"/>
                    </a:lnTo>
                    <a:lnTo>
                      <a:pt x="59" y="6"/>
                    </a:lnTo>
                    <a:lnTo>
                      <a:pt x="40" y="3"/>
                    </a:lnTo>
                    <a:lnTo>
                      <a:pt x="19" y="0"/>
                    </a:lnTo>
                    <a:lnTo>
                      <a:pt x="0" y="0"/>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5" name="Freeform 288"/>
              <p:cNvSpPr>
                <a:spLocks/>
              </p:cNvSpPr>
              <p:nvPr/>
            </p:nvSpPr>
            <p:spPr bwMode="auto">
              <a:xfrm>
                <a:off x="3623" y="590"/>
                <a:ext cx="109" cy="55"/>
              </a:xfrm>
              <a:custGeom>
                <a:avLst/>
                <a:gdLst>
                  <a:gd name="T0" fmla="*/ 525 w 545"/>
                  <a:gd name="T1" fmla="*/ 20 h 274"/>
                  <a:gd name="T2" fmla="*/ 518 w 545"/>
                  <a:gd name="T3" fmla="*/ 30 h 274"/>
                  <a:gd name="T4" fmla="*/ 509 w 545"/>
                  <a:gd name="T5" fmla="*/ 51 h 274"/>
                  <a:gd name="T6" fmla="*/ 495 w 545"/>
                  <a:gd name="T7" fmla="*/ 71 h 274"/>
                  <a:gd name="T8" fmla="*/ 492 w 545"/>
                  <a:gd name="T9" fmla="*/ 79 h 274"/>
                  <a:gd name="T10" fmla="*/ 486 w 545"/>
                  <a:gd name="T11" fmla="*/ 84 h 274"/>
                  <a:gd name="T12" fmla="*/ 473 w 545"/>
                  <a:gd name="T13" fmla="*/ 105 h 274"/>
                  <a:gd name="T14" fmla="*/ 452 w 545"/>
                  <a:gd name="T15" fmla="*/ 130 h 274"/>
                  <a:gd name="T16" fmla="*/ 412 w 545"/>
                  <a:gd name="T17" fmla="*/ 163 h 274"/>
                  <a:gd name="T18" fmla="*/ 385 w 545"/>
                  <a:gd name="T19" fmla="*/ 183 h 274"/>
                  <a:gd name="T20" fmla="*/ 371 w 545"/>
                  <a:gd name="T21" fmla="*/ 193 h 274"/>
                  <a:gd name="T22" fmla="*/ 347 w 545"/>
                  <a:gd name="T23" fmla="*/ 207 h 274"/>
                  <a:gd name="T24" fmla="*/ 307 w 545"/>
                  <a:gd name="T25" fmla="*/ 227 h 274"/>
                  <a:gd name="T26" fmla="*/ 240 w 545"/>
                  <a:gd name="T27" fmla="*/ 248 h 274"/>
                  <a:gd name="T28" fmla="*/ 174 w 545"/>
                  <a:gd name="T29" fmla="*/ 257 h 274"/>
                  <a:gd name="T30" fmla="*/ 109 w 545"/>
                  <a:gd name="T31" fmla="*/ 256 h 274"/>
                  <a:gd name="T32" fmla="*/ 36 w 545"/>
                  <a:gd name="T33" fmla="*/ 240 h 274"/>
                  <a:gd name="T34" fmla="*/ 0 w 545"/>
                  <a:gd name="T35" fmla="*/ 225 h 274"/>
                  <a:gd name="T36" fmla="*/ 36 w 545"/>
                  <a:gd name="T37" fmla="*/ 256 h 274"/>
                  <a:gd name="T38" fmla="*/ 105 w 545"/>
                  <a:gd name="T39" fmla="*/ 271 h 274"/>
                  <a:gd name="T40" fmla="*/ 122 w 545"/>
                  <a:gd name="T41" fmla="*/ 272 h 274"/>
                  <a:gd name="T42" fmla="*/ 173 w 545"/>
                  <a:gd name="T43" fmla="*/ 273 h 274"/>
                  <a:gd name="T44" fmla="*/ 243 w 545"/>
                  <a:gd name="T45" fmla="*/ 263 h 274"/>
                  <a:gd name="T46" fmla="*/ 278 w 545"/>
                  <a:gd name="T47" fmla="*/ 254 h 274"/>
                  <a:gd name="T48" fmla="*/ 347 w 545"/>
                  <a:gd name="T49" fmla="*/ 226 h 274"/>
                  <a:gd name="T50" fmla="*/ 380 w 545"/>
                  <a:gd name="T51" fmla="*/ 207 h 274"/>
                  <a:gd name="T52" fmla="*/ 410 w 545"/>
                  <a:gd name="T53" fmla="*/ 185 h 274"/>
                  <a:gd name="T54" fmla="*/ 444 w 545"/>
                  <a:gd name="T55" fmla="*/ 156 h 274"/>
                  <a:gd name="T56" fmla="*/ 464 w 545"/>
                  <a:gd name="T57" fmla="*/ 139 h 274"/>
                  <a:gd name="T58" fmla="*/ 486 w 545"/>
                  <a:gd name="T59" fmla="*/ 114 h 274"/>
                  <a:gd name="T60" fmla="*/ 497 w 545"/>
                  <a:gd name="T61" fmla="*/ 99 h 274"/>
                  <a:gd name="T62" fmla="*/ 517 w 545"/>
                  <a:gd name="T63" fmla="*/ 70 h 274"/>
                  <a:gd name="T64" fmla="*/ 534 w 545"/>
                  <a:gd name="T65" fmla="*/ 39 h 274"/>
                  <a:gd name="T66" fmla="*/ 545 w 545"/>
                  <a:gd name="T67" fmla="*/ 20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5"/>
                  <a:gd name="T103" fmla="*/ 0 h 274"/>
                  <a:gd name="T104" fmla="*/ 545 w 545"/>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5" h="274">
                    <a:moveTo>
                      <a:pt x="534" y="0"/>
                    </a:moveTo>
                    <a:lnTo>
                      <a:pt x="525" y="20"/>
                    </a:lnTo>
                    <a:lnTo>
                      <a:pt x="520" y="27"/>
                    </a:lnTo>
                    <a:lnTo>
                      <a:pt x="518" y="30"/>
                    </a:lnTo>
                    <a:lnTo>
                      <a:pt x="517" y="35"/>
                    </a:lnTo>
                    <a:lnTo>
                      <a:pt x="509" y="51"/>
                    </a:lnTo>
                    <a:lnTo>
                      <a:pt x="500" y="64"/>
                    </a:lnTo>
                    <a:lnTo>
                      <a:pt x="495" y="71"/>
                    </a:lnTo>
                    <a:lnTo>
                      <a:pt x="493" y="74"/>
                    </a:lnTo>
                    <a:lnTo>
                      <a:pt x="492" y="79"/>
                    </a:lnTo>
                    <a:lnTo>
                      <a:pt x="489" y="81"/>
                    </a:lnTo>
                    <a:lnTo>
                      <a:pt x="486" y="84"/>
                    </a:lnTo>
                    <a:lnTo>
                      <a:pt x="482" y="91"/>
                    </a:lnTo>
                    <a:lnTo>
                      <a:pt x="473" y="105"/>
                    </a:lnTo>
                    <a:lnTo>
                      <a:pt x="462" y="117"/>
                    </a:lnTo>
                    <a:lnTo>
                      <a:pt x="452" y="130"/>
                    </a:lnTo>
                    <a:lnTo>
                      <a:pt x="426" y="153"/>
                    </a:lnTo>
                    <a:lnTo>
                      <a:pt x="412" y="163"/>
                    </a:lnTo>
                    <a:lnTo>
                      <a:pt x="400" y="174"/>
                    </a:lnTo>
                    <a:lnTo>
                      <a:pt x="385" y="183"/>
                    </a:lnTo>
                    <a:lnTo>
                      <a:pt x="378" y="188"/>
                    </a:lnTo>
                    <a:lnTo>
                      <a:pt x="371" y="193"/>
                    </a:lnTo>
                    <a:lnTo>
                      <a:pt x="355" y="202"/>
                    </a:lnTo>
                    <a:lnTo>
                      <a:pt x="347" y="207"/>
                    </a:lnTo>
                    <a:lnTo>
                      <a:pt x="341" y="212"/>
                    </a:lnTo>
                    <a:lnTo>
                      <a:pt x="307" y="227"/>
                    </a:lnTo>
                    <a:lnTo>
                      <a:pt x="273" y="239"/>
                    </a:lnTo>
                    <a:lnTo>
                      <a:pt x="240" y="248"/>
                    </a:lnTo>
                    <a:lnTo>
                      <a:pt x="208" y="255"/>
                    </a:lnTo>
                    <a:lnTo>
                      <a:pt x="174" y="257"/>
                    </a:lnTo>
                    <a:lnTo>
                      <a:pt x="143" y="258"/>
                    </a:lnTo>
                    <a:lnTo>
                      <a:pt x="109" y="256"/>
                    </a:lnTo>
                    <a:lnTo>
                      <a:pt x="78" y="252"/>
                    </a:lnTo>
                    <a:lnTo>
                      <a:pt x="36" y="240"/>
                    </a:lnTo>
                    <a:lnTo>
                      <a:pt x="17" y="232"/>
                    </a:lnTo>
                    <a:lnTo>
                      <a:pt x="0" y="225"/>
                    </a:lnTo>
                    <a:lnTo>
                      <a:pt x="6" y="246"/>
                    </a:lnTo>
                    <a:lnTo>
                      <a:pt x="36" y="256"/>
                    </a:lnTo>
                    <a:lnTo>
                      <a:pt x="71" y="266"/>
                    </a:lnTo>
                    <a:lnTo>
                      <a:pt x="105" y="271"/>
                    </a:lnTo>
                    <a:lnTo>
                      <a:pt x="113" y="271"/>
                    </a:lnTo>
                    <a:lnTo>
                      <a:pt x="122" y="272"/>
                    </a:lnTo>
                    <a:lnTo>
                      <a:pt x="140" y="274"/>
                    </a:lnTo>
                    <a:lnTo>
                      <a:pt x="173" y="273"/>
                    </a:lnTo>
                    <a:lnTo>
                      <a:pt x="209" y="271"/>
                    </a:lnTo>
                    <a:lnTo>
                      <a:pt x="243" y="263"/>
                    </a:lnTo>
                    <a:lnTo>
                      <a:pt x="260" y="258"/>
                    </a:lnTo>
                    <a:lnTo>
                      <a:pt x="278" y="254"/>
                    </a:lnTo>
                    <a:lnTo>
                      <a:pt x="311" y="240"/>
                    </a:lnTo>
                    <a:lnTo>
                      <a:pt x="347" y="226"/>
                    </a:lnTo>
                    <a:lnTo>
                      <a:pt x="363" y="216"/>
                    </a:lnTo>
                    <a:lnTo>
                      <a:pt x="380" y="207"/>
                    </a:lnTo>
                    <a:lnTo>
                      <a:pt x="394" y="195"/>
                    </a:lnTo>
                    <a:lnTo>
                      <a:pt x="410" y="185"/>
                    </a:lnTo>
                    <a:lnTo>
                      <a:pt x="438" y="163"/>
                    </a:lnTo>
                    <a:lnTo>
                      <a:pt x="444" y="156"/>
                    </a:lnTo>
                    <a:lnTo>
                      <a:pt x="451" y="151"/>
                    </a:lnTo>
                    <a:lnTo>
                      <a:pt x="464" y="139"/>
                    </a:lnTo>
                    <a:lnTo>
                      <a:pt x="475" y="126"/>
                    </a:lnTo>
                    <a:lnTo>
                      <a:pt x="486" y="114"/>
                    </a:lnTo>
                    <a:lnTo>
                      <a:pt x="491" y="106"/>
                    </a:lnTo>
                    <a:lnTo>
                      <a:pt x="497" y="99"/>
                    </a:lnTo>
                    <a:lnTo>
                      <a:pt x="508" y="85"/>
                    </a:lnTo>
                    <a:lnTo>
                      <a:pt x="517" y="70"/>
                    </a:lnTo>
                    <a:lnTo>
                      <a:pt x="526" y="55"/>
                    </a:lnTo>
                    <a:lnTo>
                      <a:pt x="534" y="39"/>
                    </a:lnTo>
                    <a:lnTo>
                      <a:pt x="543" y="25"/>
                    </a:lnTo>
                    <a:lnTo>
                      <a:pt x="545" y="20"/>
                    </a:lnTo>
                    <a:lnTo>
                      <a:pt x="534" y="0"/>
                    </a:lnTo>
                    <a:close/>
                  </a:path>
                </a:pathLst>
              </a:custGeom>
              <a:solidFill>
                <a:srgbClr val="8A8A8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6" name="Freeform 289"/>
              <p:cNvSpPr>
                <a:spLocks/>
              </p:cNvSpPr>
              <p:nvPr/>
            </p:nvSpPr>
            <p:spPr bwMode="auto">
              <a:xfrm>
                <a:off x="3623" y="587"/>
                <a:ext cx="107" cy="55"/>
              </a:xfrm>
              <a:custGeom>
                <a:avLst/>
                <a:gdLst>
                  <a:gd name="T0" fmla="*/ 537 w 537"/>
                  <a:gd name="T1" fmla="*/ 16 h 274"/>
                  <a:gd name="T2" fmla="*/ 524 w 537"/>
                  <a:gd name="T3" fmla="*/ 0 h 274"/>
                  <a:gd name="T4" fmla="*/ 512 w 537"/>
                  <a:gd name="T5" fmla="*/ 33 h 274"/>
                  <a:gd name="T6" fmla="*/ 497 w 537"/>
                  <a:gd name="T7" fmla="*/ 61 h 274"/>
                  <a:gd name="T8" fmla="*/ 477 w 537"/>
                  <a:gd name="T9" fmla="*/ 90 h 274"/>
                  <a:gd name="T10" fmla="*/ 470 w 537"/>
                  <a:gd name="T11" fmla="*/ 100 h 274"/>
                  <a:gd name="T12" fmla="*/ 451 w 537"/>
                  <a:gd name="T13" fmla="*/ 125 h 274"/>
                  <a:gd name="T14" fmla="*/ 436 w 537"/>
                  <a:gd name="T15" fmla="*/ 142 h 274"/>
                  <a:gd name="T16" fmla="*/ 430 w 537"/>
                  <a:gd name="T17" fmla="*/ 147 h 274"/>
                  <a:gd name="T18" fmla="*/ 393 w 537"/>
                  <a:gd name="T19" fmla="*/ 179 h 274"/>
                  <a:gd name="T20" fmla="*/ 365 w 537"/>
                  <a:gd name="T21" fmla="*/ 198 h 274"/>
                  <a:gd name="T22" fmla="*/ 357 w 537"/>
                  <a:gd name="T23" fmla="*/ 201 h 274"/>
                  <a:gd name="T24" fmla="*/ 337 w 537"/>
                  <a:gd name="T25" fmla="*/ 215 h 274"/>
                  <a:gd name="T26" fmla="*/ 274 w 537"/>
                  <a:gd name="T27" fmla="*/ 241 h 274"/>
                  <a:gd name="T28" fmla="*/ 227 w 537"/>
                  <a:gd name="T29" fmla="*/ 252 h 274"/>
                  <a:gd name="T30" fmla="*/ 220 w 537"/>
                  <a:gd name="T31" fmla="*/ 252 h 274"/>
                  <a:gd name="T32" fmla="*/ 212 w 537"/>
                  <a:gd name="T33" fmla="*/ 255 h 274"/>
                  <a:gd name="T34" fmla="*/ 149 w 537"/>
                  <a:gd name="T35" fmla="*/ 259 h 274"/>
                  <a:gd name="T36" fmla="*/ 102 w 537"/>
                  <a:gd name="T37" fmla="*/ 253 h 274"/>
                  <a:gd name="T38" fmla="*/ 63 w 537"/>
                  <a:gd name="T39" fmla="*/ 244 h 274"/>
                  <a:gd name="T40" fmla="*/ 19 w 537"/>
                  <a:gd name="T41" fmla="*/ 227 h 274"/>
                  <a:gd name="T42" fmla="*/ 3 w 537"/>
                  <a:gd name="T43" fmla="*/ 241 h 274"/>
                  <a:gd name="T44" fmla="*/ 39 w 537"/>
                  <a:gd name="T45" fmla="*/ 256 h 274"/>
                  <a:gd name="T46" fmla="*/ 112 w 537"/>
                  <a:gd name="T47" fmla="*/ 272 h 274"/>
                  <a:gd name="T48" fmla="*/ 177 w 537"/>
                  <a:gd name="T49" fmla="*/ 273 h 274"/>
                  <a:gd name="T50" fmla="*/ 243 w 537"/>
                  <a:gd name="T51" fmla="*/ 264 h 274"/>
                  <a:gd name="T52" fmla="*/ 310 w 537"/>
                  <a:gd name="T53" fmla="*/ 243 h 274"/>
                  <a:gd name="T54" fmla="*/ 350 w 537"/>
                  <a:gd name="T55" fmla="*/ 223 h 274"/>
                  <a:gd name="T56" fmla="*/ 374 w 537"/>
                  <a:gd name="T57" fmla="*/ 209 h 274"/>
                  <a:gd name="T58" fmla="*/ 388 w 537"/>
                  <a:gd name="T59" fmla="*/ 199 h 274"/>
                  <a:gd name="T60" fmla="*/ 415 w 537"/>
                  <a:gd name="T61" fmla="*/ 179 h 274"/>
                  <a:gd name="T62" fmla="*/ 455 w 537"/>
                  <a:gd name="T63" fmla="*/ 146 h 274"/>
                  <a:gd name="T64" fmla="*/ 476 w 537"/>
                  <a:gd name="T65" fmla="*/ 121 h 274"/>
                  <a:gd name="T66" fmla="*/ 489 w 537"/>
                  <a:gd name="T67" fmla="*/ 100 h 274"/>
                  <a:gd name="T68" fmla="*/ 495 w 537"/>
                  <a:gd name="T69" fmla="*/ 95 h 274"/>
                  <a:gd name="T70" fmla="*/ 498 w 537"/>
                  <a:gd name="T71" fmla="*/ 87 h 274"/>
                  <a:gd name="T72" fmla="*/ 512 w 537"/>
                  <a:gd name="T73" fmla="*/ 67 h 274"/>
                  <a:gd name="T74" fmla="*/ 521 w 537"/>
                  <a:gd name="T75" fmla="*/ 46 h 274"/>
                  <a:gd name="T76" fmla="*/ 528 w 537"/>
                  <a:gd name="T77" fmla="*/ 36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7"/>
                  <a:gd name="T118" fmla="*/ 0 h 274"/>
                  <a:gd name="T119" fmla="*/ 537 w 537"/>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7" h="274">
                    <a:moveTo>
                      <a:pt x="528" y="36"/>
                    </a:moveTo>
                    <a:lnTo>
                      <a:pt x="537" y="16"/>
                    </a:lnTo>
                    <a:lnTo>
                      <a:pt x="530" y="7"/>
                    </a:lnTo>
                    <a:lnTo>
                      <a:pt x="524" y="0"/>
                    </a:lnTo>
                    <a:lnTo>
                      <a:pt x="519" y="16"/>
                    </a:lnTo>
                    <a:lnTo>
                      <a:pt x="512" y="33"/>
                    </a:lnTo>
                    <a:lnTo>
                      <a:pt x="504" y="46"/>
                    </a:lnTo>
                    <a:lnTo>
                      <a:pt x="497" y="61"/>
                    </a:lnTo>
                    <a:lnTo>
                      <a:pt x="480" y="88"/>
                    </a:lnTo>
                    <a:lnTo>
                      <a:pt x="477" y="90"/>
                    </a:lnTo>
                    <a:lnTo>
                      <a:pt x="475" y="94"/>
                    </a:lnTo>
                    <a:lnTo>
                      <a:pt x="470" y="100"/>
                    </a:lnTo>
                    <a:lnTo>
                      <a:pt x="461" y="114"/>
                    </a:lnTo>
                    <a:lnTo>
                      <a:pt x="451" y="125"/>
                    </a:lnTo>
                    <a:lnTo>
                      <a:pt x="442" y="137"/>
                    </a:lnTo>
                    <a:lnTo>
                      <a:pt x="436" y="142"/>
                    </a:lnTo>
                    <a:lnTo>
                      <a:pt x="432" y="144"/>
                    </a:lnTo>
                    <a:lnTo>
                      <a:pt x="430" y="147"/>
                    </a:lnTo>
                    <a:lnTo>
                      <a:pt x="419" y="159"/>
                    </a:lnTo>
                    <a:lnTo>
                      <a:pt x="393" y="179"/>
                    </a:lnTo>
                    <a:lnTo>
                      <a:pt x="378" y="188"/>
                    </a:lnTo>
                    <a:lnTo>
                      <a:pt x="365" y="198"/>
                    </a:lnTo>
                    <a:lnTo>
                      <a:pt x="360" y="199"/>
                    </a:lnTo>
                    <a:lnTo>
                      <a:pt x="357" y="201"/>
                    </a:lnTo>
                    <a:lnTo>
                      <a:pt x="350" y="206"/>
                    </a:lnTo>
                    <a:lnTo>
                      <a:pt x="337" y="215"/>
                    </a:lnTo>
                    <a:lnTo>
                      <a:pt x="305" y="228"/>
                    </a:lnTo>
                    <a:lnTo>
                      <a:pt x="274" y="241"/>
                    </a:lnTo>
                    <a:lnTo>
                      <a:pt x="243" y="248"/>
                    </a:lnTo>
                    <a:lnTo>
                      <a:pt x="227" y="252"/>
                    </a:lnTo>
                    <a:lnTo>
                      <a:pt x="222" y="252"/>
                    </a:lnTo>
                    <a:lnTo>
                      <a:pt x="220" y="252"/>
                    </a:lnTo>
                    <a:lnTo>
                      <a:pt x="219" y="253"/>
                    </a:lnTo>
                    <a:lnTo>
                      <a:pt x="212" y="255"/>
                    </a:lnTo>
                    <a:lnTo>
                      <a:pt x="181" y="257"/>
                    </a:lnTo>
                    <a:lnTo>
                      <a:pt x="149" y="259"/>
                    </a:lnTo>
                    <a:lnTo>
                      <a:pt x="118" y="255"/>
                    </a:lnTo>
                    <a:lnTo>
                      <a:pt x="102" y="253"/>
                    </a:lnTo>
                    <a:lnTo>
                      <a:pt x="88" y="251"/>
                    </a:lnTo>
                    <a:lnTo>
                      <a:pt x="63" y="244"/>
                    </a:lnTo>
                    <a:lnTo>
                      <a:pt x="40" y="236"/>
                    </a:lnTo>
                    <a:lnTo>
                      <a:pt x="19" y="227"/>
                    </a:lnTo>
                    <a:lnTo>
                      <a:pt x="0" y="217"/>
                    </a:lnTo>
                    <a:lnTo>
                      <a:pt x="3" y="241"/>
                    </a:lnTo>
                    <a:lnTo>
                      <a:pt x="20" y="248"/>
                    </a:lnTo>
                    <a:lnTo>
                      <a:pt x="39" y="256"/>
                    </a:lnTo>
                    <a:lnTo>
                      <a:pt x="81" y="268"/>
                    </a:lnTo>
                    <a:lnTo>
                      <a:pt x="112" y="272"/>
                    </a:lnTo>
                    <a:lnTo>
                      <a:pt x="146" y="274"/>
                    </a:lnTo>
                    <a:lnTo>
                      <a:pt x="177" y="273"/>
                    </a:lnTo>
                    <a:lnTo>
                      <a:pt x="211" y="271"/>
                    </a:lnTo>
                    <a:lnTo>
                      <a:pt x="243" y="264"/>
                    </a:lnTo>
                    <a:lnTo>
                      <a:pt x="276" y="255"/>
                    </a:lnTo>
                    <a:lnTo>
                      <a:pt x="310" y="243"/>
                    </a:lnTo>
                    <a:lnTo>
                      <a:pt x="344" y="228"/>
                    </a:lnTo>
                    <a:lnTo>
                      <a:pt x="350" y="223"/>
                    </a:lnTo>
                    <a:lnTo>
                      <a:pt x="358" y="218"/>
                    </a:lnTo>
                    <a:lnTo>
                      <a:pt x="374" y="209"/>
                    </a:lnTo>
                    <a:lnTo>
                      <a:pt x="381" y="204"/>
                    </a:lnTo>
                    <a:lnTo>
                      <a:pt x="388" y="199"/>
                    </a:lnTo>
                    <a:lnTo>
                      <a:pt x="403" y="190"/>
                    </a:lnTo>
                    <a:lnTo>
                      <a:pt x="415" y="179"/>
                    </a:lnTo>
                    <a:lnTo>
                      <a:pt x="429" y="169"/>
                    </a:lnTo>
                    <a:lnTo>
                      <a:pt x="455" y="146"/>
                    </a:lnTo>
                    <a:lnTo>
                      <a:pt x="465" y="133"/>
                    </a:lnTo>
                    <a:lnTo>
                      <a:pt x="476" y="121"/>
                    </a:lnTo>
                    <a:lnTo>
                      <a:pt x="485" y="107"/>
                    </a:lnTo>
                    <a:lnTo>
                      <a:pt x="489" y="100"/>
                    </a:lnTo>
                    <a:lnTo>
                      <a:pt x="492" y="97"/>
                    </a:lnTo>
                    <a:lnTo>
                      <a:pt x="495" y="95"/>
                    </a:lnTo>
                    <a:lnTo>
                      <a:pt x="496" y="90"/>
                    </a:lnTo>
                    <a:lnTo>
                      <a:pt x="498" y="87"/>
                    </a:lnTo>
                    <a:lnTo>
                      <a:pt x="503" y="80"/>
                    </a:lnTo>
                    <a:lnTo>
                      <a:pt x="512" y="67"/>
                    </a:lnTo>
                    <a:lnTo>
                      <a:pt x="520" y="51"/>
                    </a:lnTo>
                    <a:lnTo>
                      <a:pt x="521" y="46"/>
                    </a:lnTo>
                    <a:lnTo>
                      <a:pt x="523" y="43"/>
                    </a:lnTo>
                    <a:lnTo>
                      <a:pt x="528" y="36"/>
                    </a:lnTo>
                    <a:close/>
                  </a:path>
                </a:pathLst>
              </a:custGeom>
              <a:solidFill>
                <a:srgbClr val="76767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7" name="Freeform 290"/>
              <p:cNvSpPr>
                <a:spLocks/>
              </p:cNvSpPr>
              <p:nvPr/>
            </p:nvSpPr>
            <p:spPr bwMode="auto">
              <a:xfrm>
                <a:off x="3626" y="598"/>
                <a:ext cx="110" cy="54"/>
              </a:xfrm>
              <a:custGeom>
                <a:avLst/>
                <a:gdLst>
                  <a:gd name="T0" fmla="*/ 548 w 548"/>
                  <a:gd name="T1" fmla="*/ 22 h 267"/>
                  <a:gd name="T2" fmla="*/ 539 w 548"/>
                  <a:gd name="T3" fmla="*/ 0 h 267"/>
                  <a:gd name="T4" fmla="*/ 530 w 548"/>
                  <a:gd name="T5" fmla="*/ 14 h 267"/>
                  <a:gd name="T6" fmla="*/ 522 w 548"/>
                  <a:gd name="T7" fmla="*/ 30 h 267"/>
                  <a:gd name="T8" fmla="*/ 503 w 548"/>
                  <a:gd name="T9" fmla="*/ 59 h 267"/>
                  <a:gd name="T10" fmla="*/ 482 w 548"/>
                  <a:gd name="T11" fmla="*/ 86 h 267"/>
                  <a:gd name="T12" fmla="*/ 470 w 548"/>
                  <a:gd name="T13" fmla="*/ 98 h 267"/>
                  <a:gd name="T14" fmla="*/ 459 w 548"/>
                  <a:gd name="T15" fmla="*/ 112 h 267"/>
                  <a:gd name="T16" fmla="*/ 446 w 548"/>
                  <a:gd name="T17" fmla="*/ 123 h 267"/>
                  <a:gd name="T18" fmla="*/ 432 w 548"/>
                  <a:gd name="T19" fmla="*/ 135 h 267"/>
                  <a:gd name="T20" fmla="*/ 404 w 548"/>
                  <a:gd name="T21" fmla="*/ 158 h 267"/>
                  <a:gd name="T22" fmla="*/ 388 w 548"/>
                  <a:gd name="T23" fmla="*/ 168 h 267"/>
                  <a:gd name="T24" fmla="*/ 373 w 548"/>
                  <a:gd name="T25" fmla="*/ 179 h 267"/>
                  <a:gd name="T26" fmla="*/ 340 w 548"/>
                  <a:gd name="T27" fmla="*/ 199 h 267"/>
                  <a:gd name="T28" fmla="*/ 302 w 548"/>
                  <a:gd name="T29" fmla="*/ 215 h 267"/>
                  <a:gd name="T30" fmla="*/ 266 w 548"/>
                  <a:gd name="T31" fmla="*/ 229 h 267"/>
                  <a:gd name="T32" fmla="*/ 230 w 548"/>
                  <a:gd name="T33" fmla="*/ 239 h 267"/>
                  <a:gd name="T34" fmla="*/ 194 w 548"/>
                  <a:gd name="T35" fmla="*/ 247 h 267"/>
                  <a:gd name="T36" fmla="*/ 184 w 548"/>
                  <a:gd name="T37" fmla="*/ 247 h 267"/>
                  <a:gd name="T38" fmla="*/ 175 w 548"/>
                  <a:gd name="T39" fmla="*/ 248 h 267"/>
                  <a:gd name="T40" fmla="*/ 157 w 548"/>
                  <a:gd name="T41" fmla="*/ 249 h 267"/>
                  <a:gd name="T42" fmla="*/ 121 w 548"/>
                  <a:gd name="T43" fmla="*/ 250 h 267"/>
                  <a:gd name="T44" fmla="*/ 85 w 548"/>
                  <a:gd name="T45" fmla="*/ 247 h 267"/>
                  <a:gd name="T46" fmla="*/ 49 w 548"/>
                  <a:gd name="T47" fmla="*/ 241 h 267"/>
                  <a:gd name="T48" fmla="*/ 24 w 548"/>
                  <a:gd name="T49" fmla="*/ 234 h 267"/>
                  <a:gd name="T50" fmla="*/ 0 w 548"/>
                  <a:gd name="T51" fmla="*/ 227 h 267"/>
                  <a:gd name="T52" fmla="*/ 10 w 548"/>
                  <a:gd name="T53" fmla="*/ 250 h 267"/>
                  <a:gd name="T54" fmla="*/ 43 w 548"/>
                  <a:gd name="T55" fmla="*/ 258 h 267"/>
                  <a:gd name="T56" fmla="*/ 61 w 548"/>
                  <a:gd name="T57" fmla="*/ 260 h 267"/>
                  <a:gd name="T58" fmla="*/ 70 w 548"/>
                  <a:gd name="T59" fmla="*/ 261 h 267"/>
                  <a:gd name="T60" fmla="*/ 80 w 548"/>
                  <a:gd name="T61" fmla="*/ 263 h 267"/>
                  <a:gd name="T62" fmla="*/ 118 w 548"/>
                  <a:gd name="T63" fmla="*/ 267 h 267"/>
                  <a:gd name="T64" fmla="*/ 156 w 548"/>
                  <a:gd name="T65" fmla="*/ 266 h 267"/>
                  <a:gd name="T66" fmla="*/ 194 w 548"/>
                  <a:gd name="T67" fmla="*/ 262 h 267"/>
                  <a:gd name="T68" fmla="*/ 232 w 548"/>
                  <a:gd name="T69" fmla="*/ 254 h 267"/>
                  <a:gd name="T70" fmla="*/ 271 w 548"/>
                  <a:gd name="T71" fmla="*/ 244 h 267"/>
                  <a:gd name="T72" fmla="*/ 309 w 548"/>
                  <a:gd name="T73" fmla="*/ 230 h 267"/>
                  <a:gd name="T74" fmla="*/ 347 w 548"/>
                  <a:gd name="T75" fmla="*/ 213 h 267"/>
                  <a:gd name="T76" fmla="*/ 363 w 548"/>
                  <a:gd name="T77" fmla="*/ 203 h 267"/>
                  <a:gd name="T78" fmla="*/ 379 w 548"/>
                  <a:gd name="T79" fmla="*/ 194 h 267"/>
                  <a:gd name="T80" fmla="*/ 410 w 548"/>
                  <a:gd name="T81" fmla="*/ 174 h 267"/>
                  <a:gd name="T82" fmla="*/ 423 w 548"/>
                  <a:gd name="T83" fmla="*/ 162 h 267"/>
                  <a:gd name="T84" fmla="*/ 430 w 548"/>
                  <a:gd name="T85" fmla="*/ 157 h 267"/>
                  <a:gd name="T86" fmla="*/ 438 w 548"/>
                  <a:gd name="T87" fmla="*/ 152 h 267"/>
                  <a:gd name="T88" fmla="*/ 464 w 548"/>
                  <a:gd name="T89" fmla="*/ 130 h 267"/>
                  <a:gd name="T90" fmla="*/ 487 w 548"/>
                  <a:gd name="T91" fmla="*/ 105 h 267"/>
                  <a:gd name="T92" fmla="*/ 510 w 548"/>
                  <a:gd name="T93" fmla="*/ 79 h 267"/>
                  <a:gd name="T94" fmla="*/ 519 w 548"/>
                  <a:gd name="T95" fmla="*/ 65 h 267"/>
                  <a:gd name="T96" fmla="*/ 529 w 548"/>
                  <a:gd name="T97" fmla="*/ 51 h 267"/>
                  <a:gd name="T98" fmla="*/ 548 w 548"/>
                  <a:gd name="T99" fmla="*/ 22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267"/>
                  <a:gd name="T152" fmla="*/ 548 w 548"/>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267">
                    <a:moveTo>
                      <a:pt x="548" y="22"/>
                    </a:moveTo>
                    <a:lnTo>
                      <a:pt x="539" y="0"/>
                    </a:lnTo>
                    <a:lnTo>
                      <a:pt x="530" y="14"/>
                    </a:lnTo>
                    <a:lnTo>
                      <a:pt x="522" y="30"/>
                    </a:lnTo>
                    <a:lnTo>
                      <a:pt x="503" y="59"/>
                    </a:lnTo>
                    <a:lnTo>
                      <a:pt x="482" y="86"/>
                    </a:lnTo>
                    <a:lnTo>
                      <a:pt x="470" y="98"/>
                    </a:lnTo>
                    <a:lnTo>
                      <a:pt x="459" y="112"/>
                    </a:lnTo>
                    <a:lnTo>
                      <a:pt x="446" y="123"/>
                    </a:lnTo>
                    <a:lnTo>
                      <a:pt x="432" y="135"/>
                    </a:lnTo>
                    <a:lnTo>
                      <a:pt x="404" y="158"/>
                    </a:lnTo>
                    <a:lnTo>
                      <a:pt x="388" y="168"/>
                    </a:lnTo>
                    <a:lnTo>
                      <a:pt x="373" y="179"/>
                    </a:lnTo>
                    <a:lnTo>
                      <a:pt x="340" y="199"/>
                    </a:lnTo>
                    <a:lnTo>
                      <a:pt x="302" y="215"/>
                    </a:lnTo>
                    <a:lnTo>
                      <a:pt x="266" y="229"/>
                    </a:lnTo>
                    <a:lnTo>
                      <a:pt x="230" y="239"/>
                    </a:lnTo>
                    <a:lnTo>
                      <a:pt x="194" y="247"/>
                    </a:lnTo>
                    <a:lnTo>
                      <a:pt x="184" y="247"/>
                    </a:lnTo>
                    <a:lnTo>
                      <a:pt x="175" y="248"/>
                    </a:lnTo>
                    <a:lnTo>
                      <a:pt x="157" y="249"/>
                    </a:lnTo>
                    <a:lnTo>
                      <a:pt x="121" y="250"/>
                    </a:lnTo>
                    <a:lnTo>
                      <a:pt x="85" y="247"/>
                    </a:lnTo>
                    <a:lnTo>
                      <a:pt x="49" y="241"/>
                    </a:lnTo>
                    <a:lnTo>
                      <a:pt x="24" y="234"/>
                    </a:lnTo>
                    <a:lnTo>
                      <a:pt x="0" y="227"/>
                    </a:lnTo>
                    <a:lnTo>
                      <a:pt x="10" y="250"/>
                    </a:lnTo>
                    <a:lnTo>
                      <a:pt x="43" y="258"/>
                    </a:lnTo>
                    <a:lnTo>
                      <a:pt x="61" y="260"/>
                    </a:lnTo>
                    <a:lnTo>
                      <a:pt x="70" y="261"/>
                    </a:lnTo>
                    <a:lnTo>
                      <a:pt x="80" y="263"/>
                    </a:lnTo>
                    <a:lnTo>
                      <a:pt x="118" y="267"/>
                    </a:lnTo>
                    <a:lnTo>
                      <a:pt x="156" y="266"/>
                    </a:lnTo>
                    <a:lnTo>
                      <a:pt x="194" y="262"/>
                    </a:lnTo>
                    <a:lnTo>
                      <a:pt x="232" y="254"/>
                    </a:lnTo>
                    <a:lnTo>
                      <a:pt x="271" y="244"/>
                    </a:lnTo>
                    <a:lnTo>
                      <a:pt x="309" y="230"/>
                    </a:lnTo>
                    <a:lnTo>
                      <a:pt x="347" y="213"/>
                    </a:lnTo>
                    <a:lnTo>
                      <a:pt x="363" y="203"/>
                    </a:lnTo>
                    <a:lnTo>
                      <a:pt x="379" y="194"/>
                    </a:lnTo>
                    <a:lnTo>
                      <a:pt x="410" y="174"/>
                    </a:lnTo>
                    <a:lnTo>
                      <a:pt x="423" y="162"/>
                    </a:lnTo>
                    <a:lnTo>
                      <a:pt x="430" y="157"/>
                    </a:lnTo>
                    <a:lnTo>
                      <a:pt x="438" y="152"/>
                    </a:lnTo>
                    <a:lnTo>
                      <a:pt x="464" y="130"/>
                    </a:lnTo>
                    <a:lnTo>
                      <a:pt x="487" y="105"/>
                    </a:lnTo>
                    <a:lnTo>
                      <a:pt x="510" y="79"/>
                    </a:lnTo>
                    <a:lnTo>
                      <a:pt x="519" y="65"/>
                    </a:lnTo>
                    <a:lnTo>
                      <a:pt x="529" y="51"/>
                    </a:lnTo>
                    <a:lnTo>
                      <a:pt x="548" y="22"/>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8" name="Freeform 291"/>
              <p:cNvSpPr>
                <a:spLocks/>
              </p:cNvSpPr>
              <p:nvPr/>
            </p:nvSpPr>
            <p:spPr bwMode="auto">
              <a:xfrm>
                <a:off x="3625" y="594"/>
                <a:ext cx="109" cy="54"/>
              </a:xfrm>
              <a:custGeom>
                <a:avLst/>
                <a:gdLst>
                  <a:gd name="T0" fmla="*/ 548 w 548"/>
                  <a:gd name="T1" fmla="*/ 21 h 271"/>
                  <a:gd name="T2" fmla="*/ 539 w 548"/>
                  <a:gd name="T3" fmla="*/ 0 h 271"/>
                  <a:gd name="T4" fmla="*/ 537 w 548"/>
                  <a:gd name="T5" fmla="*/ 5 h 271"/>
                  <a:gd name="T6" fmla="*/ 528 w 548"/>
                  <a:gd name="T7" fmla="*/ 19 h 271"/>
                  <a:gd name="T8" fmla="*/ 520 w 548"/>
                  <a:gd name="T9" fmla="*/ 35 h 271"/>
                  <a:gd name="T10" fmla="*/ 511 w 548"/>
                  <a:gd name="T11" fmla="*/ 50 h 271"/>
                  <a:gd name="T12" fmla="*/ 502 w 548"/>
                  <a:gd name="T13" fmla="*/ 65 h 271"/>
                  <a:gd name="T14" fmla="*/ 491 w 548"/>
                  <a:gd name="T15" fmla="*/ 79 h 271"/>
                  <a:gd name="T16" fmla="*/ 485 w 548"/>
                  <a:gd name="T17" fmla="*/ 86 h 271"/>
                  <a:gd name="T18" fmla="*/ 480 w 548"/>
                  <a:gd name="T19" fmla="*/ 94 h 271"/>
                  <a:gd name="T20" fmla="*/ 469 w 548"/>
                  <a:gd name="T21" fmla="*/ 106 h 271"/>
                  <a:gd name="T22" fmla="*/ 458 w 548"/>
                  <a:gd name="T23" fmla="*/ 119 h 271"/>
                  <a:gd name="T24" fmla="*/ 445 w 548"/>
                  <a:gd name="T25" fmla="*/ 131 h 271"/>
                  <a:gd name="T26" fmla="*/ 438 w 548"/>
                  <a:gd name="T27" fmla="*/ 136 h 271"/>
                  <a:gd name="T28" fmla="*/ 432 w 548"/>
                  <a:gd name="T29" fmla="*/ 143 h 271"/>
                  <a:gd name="T30" fmla="*/ 404 w 548"/>
                  <a:gd name="T31" fmla="*/ 165 h 271"/>
                  <a:gd name="T32" fmla="*/ 388 w 548"/>
                  <a:gd name="T33" fmla="*/ 175 h 271"/>
                  <a:gd name="T34" fmla="*/ 374 w 548"/>
                  <a:gd name="T35" fmla="*/ 187 h 271"/>
                  <a:gd name="T36" fmla="*/ 357 w 548"/>
                  <a:gd name="T37" fmla="*/ 196 h 271"/>
                  <a:gd name="T38" fmla="*/ 341 w 548"/>
                  <a:gd name="T39" fmla="*/ 206 h 271"/>
                  <a:gd name="T40" fmla="*/ 305 w 548"/>
                  <a:gd name="T41" fmla="*/ 220 h 271"/>
                  <a:gd name="T42" fmla="*/ 272 w 548"/>
                  <a:gd name="T43" fmla="*/ 234 h 271"/>
                  <a:gd name="T44" fmla="*/ 254 w 548"/>
                  <a:gd name="T45" fmla="*/ 238 h 271"/>
                  <a:gd name="T46" fmla="*/ 237 w 548"/>
                  <a:gd name="T47" fmla="*/ 243 h 271"/>
                  <a:gd name="T48" fmla="*/ 203 w 548"/>
                  <a:gd name="T49" fmla="*/ 251 h 271"/>
                  <a:gd name="T50" fmla="*/ 167 w 548"/>
                  <a:gd name="T51" fmla="*/ 253 h 271"/>
                  <a:gd name="T52" fmla="*/ 134 w 548"/>
                  <a:gd name="T53" fmla="*/ 254 h 271"/>
                  <a:gd name="T54" fmla="*/ 116 w 548"/>
                  <a:gd name="T55" fmla="*/ 252 h 271"/>
                  <a:gd name="T56" fmla="*/ 107 w 548"/>
                  <a:gd name="T57" fmla="*/ 251 h 271"/>
                  <a:gd name="T58" fmla="*/ 99 w 548"/>
                  <a:gd name="T59" fmla="*/ 251 h 271"/>
                  <a:gd name="T60" fmla="*/ 65 w 548"/>
                  <a:gd name="T61" fmla="*/ 246 h 271"/>
                  <a:gd name="T62" fmla="*/ 30 w 548"/>
                  <a:gd name="T63" fmla="*/ 236 h 271"/>
                  <a:gd name="T64" fmla="*/ 0 w 548"/>
                  <a:gd name="T65" fmla="*/ 226 h 271"/>
                  <a:gd name="T66" fmla="*/ 9 w 548"/>
                  <a:gd name="T67" fmla="*/ 248 h 271"/>
                  <a:gd name="T68" fmla="*/ 33 w 548"/>
                  <a:gd name="T69" fmla="*/ 255 h 271"/>
                  <a:gd name="T70" fmla="*/ 58 w 548"/>
                  <a:gd name="T71" fmla="*/ 262 h 271"/>
                  <a:gd name="T72" fmla="*/ 94 w 548"/>
                  <a:gd name="T73" fmla="*/ 268 h 271"/>
                  <a:gd name="T74" fmla="*/ 130 w 548"/>
                  <a:gd name="T75" fmla="*/ 271 h 271"/>
                  <a:gd name="T76" fmla="*/ 166 w 548"/>
                  <a:gd name="T77" fmla="*/ 270 h 271"/>
                  <a:gd name="T78" fmla="*/ 184 w 548"/>
                  <a:gd name="T79" fmla="*/ 269 h 271"/>
                  <a:gd name="T80" fmla="*/ 193 w 548"/>
                  <a:gd name="T81" fmla="*/ 268 h 271"/>
                  <a:gd name="T82" fmla="*/ 203 w 548"/>
                  <a:gd name="T83" fmla="*/ 268 h 271"/>
                  <a:gd name="T84" fmla="*/ 239 w 548"/>
                  <a:gd name="T85" fmla="*/ 260 h 271"/>
                  <a:gd name="T86" fmla="*/ 275 w 548"/>
                  <a:gd name="T87" fmla="*/ 250 h 271"/>
                  <a:gd name="T88" fmla="*/ 311 w 548"/>
                  <a:gd name="T89" fmla="*/ 236 h 271"/>
                  <a:gd name="T90" fmla="*/ 349 w 548"/>
                  <a:gd name="T91" fmla="*/ 220 h 271"/>
                  <a:gd name="T92" fmla="*/ 382 w 548"/>
                  <a:gd name="T93" fmla="*/ 200 h 271"/>
                  <a:gd name="T94" fmla="*/ 397 w 548"/>
                  <a:gd name="T95" fmla="*/ 189 h 271"/>
                  <a:gd name="T96" fmla="*/ 413 w 548"/>
                  <a:gd name="T97" fmla="*/ 179 h 271"/>
                  <a:gd name="T98" fmla="*/ 441 w 548"/>
                  <a:gd name="T99" fmla="*/ 156 h 271"/>
                  <a:gd name="T100" fmla="*/ 455 w 548"/>
                  <a:gd name="T101" fmla="*/ 144 h 271"/>
                  <a:gd name="T102" fmla="*/ 468 w 548"/>
                  <a:gd name="T103" fmla="*/ 133 h 271"/>
                  <a:gd name="T104" fmla="*/ 479 w 548"/>
                  <a:gd name="T105" fmla="*/ 119 h 271"/>
                  <a:gd name="T106" fmla="*/ 491 w 548"/>
                  <a:gd name="T107" fmla="*/ 107 h 271"/>
                  <a:gd name="T108" fmla="*/ 512 w 548"/>
                  <a:gd name="T109" fmla="*/ 80 h 271"/>
                  <a:gd name="T110" fmla="*/ 531 w 548"/>
                  <a:gd name="T111" fmla="*/ 51 h 271"/>
                  <a:gd name="T112" fmla="*/ 539 w 548"/>
                  <a:gd name="T113" fmla="*/ 35 h 271"/>
                  <a:gd name="T114" fmla="*/ 548 w 548"/>
                  <a:gd name="T115" fmla="*/ 21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271"/>
                  <a:gd name="T176" fmla="*/ 548 w 548"/>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271">
                    <a:moveTo>
                      <a:pt x="548" y="21"/>
                    </a:moveTo>
                    <a:lnTo>
                      <a:pt x="539" y="0"/>
                    </a:lnTo>
                    <a:lnTo>
                      <a:pt x="537" y="5"/>
                    </a:lnTo>
                    <a:lnTo>
                      <a:pt x="528" y="19"/>
                    </a:lnTo>
                    <a:lnTo>
                      <a:pt x="520" y="35"/>
                    </a:lnTo>
                    <a:lnTo>
                      <a:pt x="511" y="50"/>
                    </a:lnTo>
                    <a:lnTo>
                      <a:pt x="502" y="65"/>
                    </a:lnTo>
                    <a:lnTo>
                      <a:pt x="491" y="79"/>
                    </a:lnTo>
                    <a:lnTo>
                      <a:pt x="485" y="86"/>
                    </a:lnTo>
                    <a:lnTo>
                      <a:pt x="480" y="94"/>
                    </a:lnTo>
                    <a:lnTo>
                      <a:pt x="469" y="106"/>
                    </a:lnTo>
                    <a:lnTo>
                      <a:pt x="458" y="119"/>
                    </a:lnTo>
                    <a:lnTo>
                      <a:pt x="445" y="131"/>
                    </a:lnTo>
                    <a:lnTo>
                      <a:pt x="438" y="136"/>
                    </a:lnTo>
                    <a:lnTo>
                      <a:pt x="432" y="143"/>
                    </a:lnTo>
                    <a:lnTo>
                      <a:pt x="404" y="165"/>
                    </a:lnTo>
                    <a:lnTo>
                      <a:pt x="388" y="175"/>
                    </a:lnTo>
                    <a:lnTo>
                      <a:pt x="374" y="187"/>
                    </a:lnTo>
                    <a:lnTo>
                      <a:pt x="357" y="196"/>
                    </a:lnTo>
                    <a:lnTo>
                      <a:pt x="341" y="206"/>
                    </a:lnTo>
                    <a:lnTo>
                      <a:pt x="305" y="220"/>
                    </a:lnTo>
                    <a:lnTo>
                      <a:pt x="272" y="234"/>
                    </a:lnTo>
                    <a:lnTo>
                      <a:pt x="254" y="238"/>
                    </a:lnTo>
                    <a:lnTo>
                      <a:pt x="237" y="243"/>
                    </a:lnTo>
                    <a:lnTo>
                      <a:pt x="203" y="251"/>
                    </a:lnTo>
                    <a:lnTo>
                      <a:pt x="167" y="253"/>
                    </a:lnTo>
                    <a:lnTo>
                      <a:pt x="134" y="254"/>
                    </a:lnTo>
                    <a:lnTo>
                      <a:pt x="116" y="252"/>
                    </a:lnTo>
                    <a:lnTo>
                      <a:pt x="107" y="251"/>
                    </a:lnTo>
                    <a:lnTo>
                      <a:pt x="99" y="251"/>
                    </a:lnTo>
                    <a:lnTo>
                      <a:pt x="65" y="246"/>
                    </a:lnTo>
                    <a:lnTo>
                      <a:pt x="30" y="236"/>
                    </a:lnTo>
                    <a:lnTo>
                      <a:pt x="0" y="226"/>
                    </a:lnTo>
                    <a:lnTo>
                      <a:pt x="9" y="248"/>
                    </a:lnTo>
                    <a:lnTo>
                      <a:pt x="33" y="255"/>
                    </a:lnTo>
                    <a:lnTo>
                      <a:pt x="58" y="262"/>
                    </a:lnTo>
                    <a:lnTo>
                      <a:pt x="94" y="268"/>
                    </a:lnTo>
                    <a:lnTo>
                      <a:pt x="130" y="271"/>
                    </a:lnTo>
                    <a:lnTo>
                      <a:pt x="166" y="270"/>
                    </a:lnTo>
                    <a:lnTo>
                      <a:pt x="184" y="269"/>
                    </a:lnTo>
                    <a:lnTo>
                      <a:pt x="193" y="268"/>
                    </a:lnTo>
                    <a:lnTo>
                      <a:pt x="203" y="268"/>
                    </a:lnTo>
                    <a:lnTo>
                      <a:pt x="239" y="260"/>
                    </a:lnTo>
                    <a:lnTo>
                      <a:pt x="275" y="250"/>
                    </a:lnTo>
                    <a:lnTo>
                      <a:pt x="311" y="236"/>
                    </a:lnTo>
                    <a:lnTo>
                      <a:pt x="349" y="220"/>
                    </a:lnTo>
                    <a:lnTo>
                      <a:pt x="382" y="200"/>
                    </a:lnTo>
                    <a:lnTo>
                      <a:pt x="397" y="189"/>
                    </a:lnTo>
                    <a:lnTo>
                      <a:pt x="413" y="179"/>
                    </a:lnTo>
                    <a:lnTo>
                      <a:pt x="441" y="156"/>
                    </a:lnTo>
                    <a:lnTo>
                      <a:pt x="455" y="144"/>
                    </a:lnTo>
                    <a:lnTo>
                      <a:pt x="468" y="133"/>
                    </a:lnTo>
                    <a:lnTo>
                      <a:pt x="479" y="119"/>
                    </a:lnTo>
                    <a:lnTo>
                      <a:pt x="491" y="107"/>
                    </a:lnTo>
                    <a:lnTo>
                      <a:pt x="512" y="80"/>
                    </a:lnTo>
                    <a:lnTo>
                      <a:pt x="531" y="51"/>
                    </a:lnTo>
                    <a:lnTo>
                      <a:pt x="539" y="35"/>
                    </a:lnTo>
                    <a:lnTo>
                      <a:pt x="548" y="21"/>
                    </a:lnTo>
                    <a:close/>
                  </a:path>
                </a:pathLst>
              </a:custGeom>
              <a:solidFill>
                <a:srgbClr val="9D9D9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29" name="Freeform 292"/>
              <p:cNvSpPr>
                <a:spLocks/>
              </p:cNvSpPr>
              <p:nvPr/>
            </p:nvSpPr>
            <p:spPr bwMode="auto">
              <a:xfrm>
                <a:off x="3634" y="612"/>
                <a:ext cx="105" cy="49"/>
              </a:xfrm>
              <a:custGeom>
                <a:avLst/>
                <a:gdLst>
                  <a:gd name="T0" fmla="*/ 524 w 524"/>
                  <a:gd name="T1" fmla="*/ 26 h 248"/>
                  <a:gd name="T2" fmla="*/ 522 w 524"/>
                  <a:gd name="T3" fmla="*/ 0 h 248"/>
                  <a:gd name="T4" fmla="*/ 503 w 524"/>
                  <a:gd name="T5" fmla="*/ 25 h 248"/>
                  <a:gd name="T6" fmla="*/ 483 w 524"/>
                  <a:gd name="T7" fmla="*/ 49 h 248"/>
                  <a:gd name="T8" fmla="*/ 472 w 524"/>
                  <a:gd name="T9" fmla="*/ 61 h 248"/>
                  <a:gd name="T10" fmla="*/ 468 w 524"/>
                  <a:gd name="T11" fmla="*/ 63 h 248"/>
                  <a:gd name="T12" fmla="*/ 466 w 524"/>
                  <a:gd name="T13" fmla="*/ 66 h 248"/>
                  <a:gd name="T14" fmla="*/ 461 w 524"/>
                  <a:gd name="T15" fmla="*/ 73 h 248"/>
                  <a:gd name="T16" fmla="*/ 438 w 524"/>
                  <a:gd name="T17" fmla="*/ 95 h 248"/>
                  <a:gd name="T18" fmla="*/ 412 w 524"/>
                  <a:gd name="T19" fmla="*/ 116 h 248"/>
                  <a:gd name="T20" fmla="*/ 384 w 524"/>
                  <a:gd name="T21" fmla="*/ 136 h 248"/>
                  <a:gd name="T22" fmla="*/ 355 w 524"/>
                  <a:gd name="T23" fmla="*/ 155 h 248"/>
                  <a:gd name="T24" fmla="*/ 324 w 524"/>
                  <a:gd name="T25" fmla="*/ 173 h 248"/>
                  <a:gd name="T26" fmla="*/ 283 w 524"/>
                  <a:gd name="T27" fmla="*/ 191 h 248"/>
                  <a:gd name="T28" fmla="*/ 243 w 524"/>
                  <a:gd name="T29" fmla="*/ 206 h 248"/>
                  <a:gd name="T30" fmla="*/ 202 w 524"/>
                  <a:gd name="T31" fmla="*/ 218 h 248"/>
                  <a:gd name="T32" fmla="*/ 162 w 524"/>
                  <a:gd name="T33" fmla="*/ 227 h 248"/>
                  <a:gd name="T34" fmla="*/ 121 w 524"/>
                  <a:gd name="T35" fmla="*/ 230 h 248"/>
                  <a:gd name="T36" fmla="*/ 81 w 524"/>
                  <a:gd name="T37" fmla="*/ 231 h 248"/>
                  <a:gd name="T38" fmla="*/ 40 w 524"/>
                  <a:gd name="T39" fmla="*/ 229 h 248"/>
                  <a:gd name="T40" fmla="*/ 0 w 524"/>
                  <a:gd name="T41" fmla="*/ 223 h 248"/>
                  <a:gd name="T42" fmla="*/ 18 w 524"/>
                  <a:gd name="T43" fmla="*/ 243 h 248"/>
                  <a:gd name="T44" fmla="*/ 56 w 524"/>
                  <a:gd name="T45" fmla="*/ 247 h 248"/>
                  <a:gd name="T46" fmla="*/ 94 w 524"/>
                  <a:gd name="T47" fmla="*/ 248 h 248"/>
                  <a:gd name="T48" fmla="*/ 133 w 524"/>
                  <a:gd name="T49" fmla="*/ 245 h 248"/>
                  <a:gd name="T50" fmla="*/ 173 w 524"/>
                  <a:gd name="T51" fmla="*/ 240 h 248"/>
                  <a:gd name="T52" fmla="*/ 211 w 524"/>
                  <a:gd name="T53" fmla="*/ 231 h 248"/>
                  <a:gd name="T54" fmla="*/ 252 w 524"/>
                  <a:gd name="T55" fmla="*/ 220 h 248"/>
                  <a:gd name="T56" fmla="*/ 290 w 524"/>
                  <a:gd name="T57" fmla="*/ 204 h 248"/>
                  <a:gd name="T58" fmla="*/ 330 w 524"/>
                  <a:gd name="T59" fmla="*/ 186 h 248"/>
                  <a:gd name="T60" fmla="*/ 359 w 524"/>
                  <a:gd name="T61" fmla="*/ 169 h 248"/>
                  <a:gd name="T62" fmla="*/ 373 w 524"/>
                  <a:gd name="T63" fmla="*/ 160 h 248"/>
                  <a:gd name="T64" fmla="*/ 379 w 524"/>
                  <a:gd name="T65" fmla="*/ 156 h 248"/>
                  <a:gd name="T66" fmla="*/ 383 w 524"/>
                  <a:gd name="T67" fmla="*/ 154 h 248"/>
                  <a:gd name="T68" fmla="*/ 387 w 524"/>
                  <a:gd name="T69" fmla="*/ 153 h 248"/>
                  <a:gd name="T70" fmla="*/ 390 w 524"/>
                  <a:gd name="T71" fmla="*/ 149 h 248"/>
                  <a:gd name="T72" fmla="*/ 393 w 524"/>
                  <a:gd name="T73" fmla="*/ 147 h 248"/>
                  <a:gd name="T74" fmla="*/ 400 w 524"/>
                  <a:gd name="T75" fmla="*/ 142 h 248"/>
                  <a:gd name="T76" fmla="*/ 413 w 524"/>
                  <a:gd name="T77" fmla="*/ 133 h 248"/>
                  <a:gd name="T78" fmla="*/ 415 w 524"/>
                  <a:gd name="T79" fmla="*/ 130 h 248"/>
                  <a:gd name="T80" fmla="*/ 419 w 524"/>
                  <a:gd name="T81" fmla="*/ 128 h 248"/>
                  <a:gd name="T82" fmla="*/ 425 w 524"/>
                  <a:gd name="T83" fmla="*/ 123 h 248"/>
                  <a:gd name="T84" fmla="*/ 439 w 524"/>
                  <a:gd name="T85" fmla="*/ 114 h 248"/>
                  <a:gd name="T86" fmla="*/ 450 w 524"/>
                  <a:gd name="T87" fmla="*/ 103 h 248"/>
                  <a:gd name="T88" fmla="*/ 452 w 524"/>
                  <a:gd name="T89" fmla="*/ 100 h 248"/>
                  <a:gd name="T90" fmla="*/ 456 w 524"/>
                  <a:gd name="T91" fmla="*/ 98 h 248"/>
                  <a:gd name="T92" fmla="*/ 463 w 524"/>
                  <a:gd name="T93" fmla="*/ 93 h 248"/>
                  <a:gd name="T94" fmla="*/ 485 w 524"/>
                  <a:gd name="T95" fmla="*/ 72 h 248"/>
                  <a:gd name="T96" fmla="*/ 505 w 524"/>
                  <a:gd name="T97" fmla="*/ 49 h 248"/>
                  <a:gd name="T98" fmla="*/ 514 w 524"/>
                  <a:gd name="T99" fmla="*/ 37 h 248"/>
                  <a:gd name="T100" fmla="*/ 524 w 524"/>
                  <a:gd name="T101" fmla="*/ 26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4"/>
                  <a:gd name="T154" fmla="*/ 0 h 248"/>
                  <a:gd name="T155" fmla="*/ 524 w 524"/>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4" h="248">
                    <a:moveTo>
                      <a:pt x="524" y="26"/>
                    </a:moveTo>
                    <a:lnTo>
                      <a:pt x="522" y="0"/>
                    </a:lnTo>
                    <a:lnTo>
                      <a:pt x="503" y="25"/>
                    </a:lnTo>
                    <a:lnTo>
                      <a:pt x="483" y="49"/>
                    </a:lnTo>
                    <a:lnTo>
                      <a:pt x="472" y="61"/>
                    </a:lnTo>
                    <a:lnTo>
                      <a:pt x="468" y="63"/>
                    </a:lnTo>
                    <a:lnTo>
                      <a:pt x="466" y="66"/>
                    </a:lnTo>
                    <a:lnTo>
                      <a:pt x="461" y="73"/>
                    </a:lnTo>
                    <a:lnTo>
                      <a:pt x="438" y="95"/>
                    </a:lnTo>
                    <a:lnTo>
                      <a:pt x="412" y="116"/>
                    </a:lnTo>
                    <a:lnTo>
                      <a:pt x="384" y="136"/>
                    </a:lnTo>
                    <a:lnTo>
                      <a:pt x="355" y="155"/>
                    </a:lnTo>
                    <a:lnTo>
                      <a:pt x="324" y="173"/>
                    </a:lnTo>
                    <a:lnTo>
                      <a:pt x="283" y="191"/>
                    </a:lnTo>
                    <a:lnTo>
                      <a:pt x="243" y="206"/>
                    </a:lnTo>
                    <a:lnTo>
                      <a:pt x="202" y="218"/>
                    </a:lnTo>
                    <a:lnTo>
                      <a:pt x="162" y="227"/>
                    </a:lnTo>
                    <a:lnTo>
                      <a:pt x="121" y="230"/>
                    </a:lnTo>
                    <a:lnTo>
                      <a:pt x="81" y="231"/>
                    </a:lnTo>
                    <a:lnTo>
                      <a:pt x="40" y="229"/>
                    </a:lnTo>
                    <a:lnTo>
                      <a:pt x="0" y="223"/>
                    </a:lnTo>
                    <a:lnTo>
                      <a:pt x="18" y="243"/>
                    </a:lnTo>
                    <a:lnTo>
                      <a:pt x="56" y="247"/>
                    </a:lnTo>
                    <a:lnTo>
                      <a:pt x="94" y="248"/>
                    </a:lnTo>
                    <a:lnTo>
                      <a:pt x="133" y="245"/>
                    </a:lnTo>
                    <a:lnTo>
                      <a:pt x="173" y="240"/>
                    </a:lnTo>
                    <a:lnTo>
                      <a:pt x="211" y="231"/>
                    </a:lnTo>
                    <a:lnTo>
                      <a:pt x="252" y="220"/>
                    </a:lnTo>
                    <a:lnTo>
                      <a:pt x="290" y="204"/>
                    </a:lnTo>
                    <a:lnTo>
                      <a:pt x="330" y="186"/>
                    </a:lnTo>
                    <a:lnTo>
                      <a:pt x="359" y="169"/>
                    </a:lnTo>
                    <a:lnTo>
                      <a:pt x="373" y="160"/>
                    </a:lnTo>
                    <a:lnTo>
                      <a:pt x="379" y="156"/>
                    </a:lnTo>
                    <a:lnTo>
                      <a:pt x="383" y="154"/>
                    </a:lnTo>
                    <a:lnTo>
                      <a:pt x="387" y="153"/>
                    </a:lnTo>
                    <a:lnTo>
                      <a:pt x="390" y="149"/>
                    </a:lnTo>
                    <a:lnTo>
                      <a:pt x="393" y="147"/>
                    </a:lnTo>
                    <a:lnTo>
                      <a:pt x="400" y="142"/>
                    </a:lnTo>
                    <a:lnTo>
                      <a:pt x="413" y="133"/>
                    </a:lnTo>
                    <a:lnTo>
                      <a:pt x="415" y="130"/>
                    </a:lnTo>
                    <a:lnTo>
                      <a:pt x="419" y="128"/>
                    </a:lnTo>
                    <a:lnTo>
                      <a:pt x="425" y="123"/>
                    </a:lnTo>
                    <a:lnTo>
                      <a:pt x="439" y="114"/>
                    </a:lnTo>
                    <a:lnTo>
                      <a:pt x="450" y="103"/>
                    </a:lnTo>
                    <a:lnTo>
                      <a:pt x="452" y="100"/>
                    </a:lnTo>
                    <a:lnTo>
                      <a:pt x="456" y="98"/>
                    </a:lnTo>
                    <a:lnTo>
                      <a:pt x="463" y="93"/>
                    </a:lnTo>
                    <a:lnTo>
                      <a:pt x="485" y="72"/>
                    </a:lnTo>
                    <a:lnTo>
                      <a:pt x="505" y="49"/>
                    </a:lnTo>
                    <a:lnTo>
                      <a:pt x="514" y="37"/>
                    </a:lnTo>
                    <a:lnTo>
                      <a:pt x="524" y="26"/>
                    </a:lnTo>
                    <a:close/>
                  </a:path>
                </a:pathLst>
              </a:custGeom>
              <a:solidFill>
                <a:srgbClr val="90909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0" name="Freeform 293"/>
              <p:cNvSpPr>
                <a:spLocks/>
              </p:cNvSpPr>
              <p:nvPr/>
            </p:nvSpPr>
            <p:spPr bwMode="auto">
              <a:xfrm>
                <a:off x="3631" y="607"/>
                <a:ext cx="107" cy="51"/>
              </a:xfrm>
              <a:custGeom>
                <a:avLst/>
                <a:gdLst>
                  <a:gd name="T0" fmla="*/ 537 w 537"/>
                  <a:gd name="T1" fmla="*/ 25 h 256"/>
                  <a:gd name="T2" fmla="*/ 531 w 537"/>
                  <a:gd name="T3" fmla="*/ 0 h 256"/>
                  <a:gd name="T4" fmla="*/ 512 w 537"/>
                  <a:gd name="T5" fmla="*/ 27 h 256"/>
                  <a:gd name="T6" fmla="*/ 493 w 537"/>
                  <a:gd name="T7" fmla="*/ 54 h 256"/>
                  <a:gd name="T8" fmla="*/ 471 w 537"/>
                  <a:gd name="T9" fmla="*/ 79 h 256"/>
                  <a:gd name="T10" fmla="*/ 447 w 537"/>
                  <a:gd name="T11" fmla="*/ 103 h 256"/>
                  <a:gd name="T12" fmla="*/ 434 w 537"/>
                  <a:gd name="T13" fmla="*/ 114 h 256"/>
                  <a:gd name="T14" fmla="*/ 421 w 537"/>
                  <a:gd name="T15" fmla="*/ 125 h 256"/>
                  <a:gd name="T16" fmla="*/ 414 w 537"/>
                  <a:gd name="T17" fmla="*/ 129 h 256"/>
                  <a:gd name="T18" fmla="*/ 407 w 537"/>
                  <a:gd name="T19" fmla="*/ 135 h 256"/>
                  <a:gd name="T20" fmla="*/ 393 w 537"/>
                  <a:gd name="T21" fmla="*/ 146 h 256"/>
                  <a:gd name="T22" fmla="*/ 378 w 537"/>
                  <a:gd name="T23" fmla="*/ 155 h 256"/>
                  <a:gd name="T24" fmla="*/ 370 w 537"/>
                  <a:gd name="T25" fmla="*/ 160 h 256"/>
                  <a:gd name="T26" fmla="*/ 363 w 537"/>
                  <a:gd name="T27" fmla="*/ 165 h 256"/>
                  <a:gd name="T28" fmla="*/ 332 w 537"/>
                  <a:gd name="T29" fmla="*/ 184 h 256"/>
                  <a:gd name="T30" fmla="*/ 291 w 537"/>
                  <a:gd name="T31" fmla="*/ 202 h 256"/>
                  <a:gd name="T32" fmla="*/ 251 w 537"/>
                  <a:gd name="T33" fmla="*/ 217 h 256"/>
                  <a:gd name="T34" fmla="*/ 210 w 537"/>
                  <a:gd name="T35" fmla="*/ 228 h 256"/>
                  <a:gd name="T36" fmla="*/ 172 w 537"/>
                  <a:gd name="T37" fmla="*/ 236 h 256"/>
                  <a:gd name="T38" fmla="*/ 132 w 537"/>
                  <a:gd name="T39" fmla="*/ 239 h 256"/>
                  <a:gd name="T40" fmla="*/ 112 w 537"/>
                  <a:gd name="T41" fmla="*/ 239 h 256"/>
                  <a:gd name="T42" fmla="*/ 101 w 537"/>
                  <a:gd name="T43" fmla="*/ 239 h 256"/>
                  <a:gd name="T44" fmla="*/ 93 w 537"/>
                  <a:gd name="T45" fmla="*/ 240 h 256"/>
                  <a:gd name="T46" fmla="*/ 52 w 537"/>
                  <a:gd name="T47" fmla="*/ 237 h 256"/>
                  <a:gd name="T48" fmla="*/ 14 w 537"/>
                  <a:gd name="T49" fmla="*/ 230 h 256"/>
                  <a:gd name="T50" fmla="*/ 0 w 537"/>
                  <a:gd name="T51" fmla="*/ 228 h 256"/>
                  <a:gd name="T52" fmla="*/ 15 w 537"/>
                  <a:gd name="T53" fmla="*/ 248 h 256"/>
                  <a:gd name="T54" fmla="*/ 55 w 537"/>
                  <a:gd name="T55" fmla="*/ 254 h 256"/>
                  <a:gd name="T56" fmla="*/ 96 w 537"/>
                  <a:gd name="T57" fmla="*/ 256 h 256"/>
                  <a:gd name="T58" fmla="*/ 136 w 537"/>
                  <a:gd name="T59" fmla="*/ 255 h 256"/>
                  <a:gd name="T60" fmla="*/ 177 w 537"/>
                  <a:gd name="T61" fmla="*/ 252 h 256"/>
                  <a:gd name="T62" fmla="*/ 217 w 537"/>
                  <a:gd name="T63" fmla="*/ 243 h 256"/>
                  <a:gd name="T64" fmla="*/ 258 w 537"/>
                  <a:gd name="T65" fmla="*/ 231 h 256"/>
                  <a:gd name="T66" fmla="*/ 298 w 537"/>
                  <a:gd name="T67" fmla="*/ 216 h 256"/>
                  <a:gd name="T68" fmla="*/ 339 w 537"/>
                  <a:gd name="T69" fmla="*/ 198 h 256"/>
                  <a:gd name="T70" fmla="*/ 370 w 537"/>
                  <a:gd name="T71" fmla="*/ 180 h 256"/>
                  <a:gd name="T72" fmla="*/ 399 w 537"/>
                  <a:gd name="T73" fmla="*/ 161 h 256"/>
                  <a:gd name="T74" fmla="*/ 427 w 537"/>
                  <a:gd name="T75" fmla="*/ 141 h 256"/>
                  <a:gd name="T76" fmla="*/ 453 w 537"/>
                  <a:gd name="T77" fmla="*/ 120 h 256"/>
                  <a:gd name="T78" fmla="*/ 476 w 537"/>
                  <a:gd name="T79" fmla="*/ 98 h 256"/>
                  <a:gd name="T80" fmla="*/ 481 w 537"/>
                  <a:gd name="T81" fmla="*/ 91 h 256"/>
                  <a:gd name="T82" fmla="*/ 483 w 537"/>
                  <a:gd name="T83" fmla="*/ 88 h 256"/>
                  <a:gd name="T84" fmla="*/ 487 w 537"/>
                  <a:gd name="T85" fmla="*/ 86 h 256"/>
                  <a:gd name="T86" fmla="*/ 498 w 537"/>
                  <a:gd name="T87" fmla="*/ 74 h 256"/>
                  <a:gd name="T88" fmla="*/ 518 w 537"/>
                  <a:gd name="T89" fmla="*/ 50 h 256"/>
                  <a:gd name="T90" fmla="*/ 537 w 537"/>
                  <a:gd name="T91" fmla="*/ 25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256"/>
                  <a:gd name="T140" fmla="*/ 537 w 537"/>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256">
                    <a:moveTo>
                      <a:pt x="537" y="25"/>
                    </a:moveTo>
                    <a:lnTo>
                      <a:pt x="531" y="0"/>
                    </a:lnTo>
                    <a:lnTo>
                      <a:pt x="512" y="27"/>
                    </a:lnTo>
                    <a:lnTo>
                      <a:pt x="493" y="54"/>
                    </a:lnTo>
                    <a:lnTo>
                      <a:pt x="471" y="79"/>
                    </a:lnTo>
                    <a:lnTo>
                      <a:pt x="447" y="103"/>
                    </a:lnTo>
                    <a:lnTo>
                      <a:pt x="434" y="114"/>
                    </a:lnTo>
                    <a:lnTo>
                      <a:pt x="421" y="125"/>
                    </a:lnTo>
                    <a:lnTo>
                      <a:pt x="414" y="129"/>
                    </a:lnTo>
                    <a:lnTo>
                      <a:pt x="407" y="135"/>
                    </a:lnTo>
                    <a:lnTo>
                      <a:pt x="393" y="146"/>
                    </a:lnTo>
                    <a:lnTo>
                      <a:pt x="378" y="155"/>
                    </a:lnTo>
                    <a:lnTo>
                      <a:pt x="370" y="160"/>
                    </a:lnTo>
                    <a:lnTo>
                      <a:pt x="363" y="165"/>
                    </a:lnTo>
                    <a:lnTo>
                      <a:pt x="332" y="184"/>
                    </a:lnTo>
                    <a:lnTo>
                      <a:pt x="291" y="202"/>
                    </a:lnTo>
                    <a:lnTo>
                      <a:pt x="251" y="217"/>
                    </a:lnTo>
                    <a:lnTo>
                      <a:pt x="210" y="228"/>
                    </a:lnTo>
                    <a:lnTo>
                      <a:pt x="172" y="236"/>
                    </a:lnTo>
                    <a:lnTo>
                      <a:pt x="132" y="239"/>
                    </a:lnTo>
                    <a:lnTo>
                      <a:pt x="112" y="239"/>
                    </a:lnTo>
                    <a:lnTo>
                      <a:pt x="101" y="239"/>
                    </a:lnTo>
                    <a:lnTo>
                      <a:pt x="93" y="240"/>
                    </a:lnTo>
                    <a:lnTo>
                      <a:pt x="52" y="237"/>
                    </a:lnTo>
                    <a:lnTo>
                      <a:pt x="14" y="230"/>
                    </a:lnTo>
                    <a:lnTo>
                      <a:pt x="0" y="228"/>
                    </a:lnTo>
                    <a:lnTo>
                      <a:pt x="15" y="248"/>
                    </a:lnTo>
                    <a:lnTo>
                      <a:pt x="55" y="254"/>
                    </a:lnTo>
                    <a:lnTo>
                      <a:pt x="96" y="256"/>
                    </a:lnTo>
                    <a:lnTo>
                      <a:pt x="136" y="255"/>
                    </a:lnTo>
                    <a:lnTo>
                      <a:pt x="177" y="252"/>
                    </a:lnTo>
                    <a:lnTo>
                      <a:pt x="217" y="243"/>
                    </a:lnTo>
                    <a:lnTo>
                      <a:pt x="258" y="231"/>
                    </a:lnTo>
                    <a:lnTo>
                      <a:pt x="298" y="216"/>
                    </a:lnTo>
                    <a:lnTo>
                      <a:pt x="339" y="198"/>
                    </a:lnTo>
                    <a:lnTo>
                      <a:pt x="370" y="180"/>
                    </a:lnTo>
                    <a:lnTo>
                      <a:pt x="399" y="161"/>
                    </a:lnTo>
                    <a:lnTo>
                      <a:pt x="427" y="141"/>
                    </a:lnTo>
                    <a:lnTo>
                      <a:pt x="453" y="120"/>
                    </a:lnTo>
                    <a:lnTo>
                      <a:pt x="476" y="98"/>
                    </a:lnTo>
                    <a:lnTo>
                      <a:pt x="481" y="91"/>
                    </a:lnTo>
                    <a:lnTo>
                      <a:pt x="483" y="88"/>
                    </a:lnTo>
                    <a:lnTo>
                      <a:pt x="487" y="86"/>
                    </a:lnTo>
                    <a:lnTo>
                      <a:pt x="498" y="74"/>
                    </a:lnTo>
                    <a:lnTo>
                      <a:pt x="518" y="50"/>
                    </a:lnTo>
                    <a:lnTo>
                      <a:pt x="537" y="25"/>
                    </a:lnTo>
                    <a:close/>
                  </a:path>
                </a:pathLst>
              </a:custGeom>
              <a:solidFill>
                <a:srgbClr val="AAAAA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1" name="Freeform 294"/>
              <p:cNvSpPr>
                <a:spLocks/>
              </p:cNvSpPr>
              <p:nvPr/>
            </p:nvSpPr>
            <p:spPr bwMode="auto">
              <a:xfrm>
                <a:off x="3628" y="603"/>
                <a:ext cx="109" cy="52"/>
              </a:xfrm>
              <a:custGeom>
                <a:avLst/>
                <a:gdLst>
                  <a:gd name="T0" fmla="*/ 543 w 543"/>
                  <a:gd name="T1" fmla="*/ 20 h 260"/>
                  <a:gd name="T2" fmla="*/ 538 w 543"/>
                  <a:gd name="T3" fmla="*/ 0 h 260"/>
                  <a:gd name="T4" fmla="*/ 519 w 543"/>
                  <a:gd name="T5" fmla="*/ 29 h 260"/>
                  <a:gd name="T6" fmla="*/ 509 w 543"/>
                  <a:gd name="T7" fmla="*/ 43 h 260"/>
                  <a:gd name="T8" fmla="*/ 500 w 543"/>
                  <a:gd name="T9" fmla="*/ 57 h 260"/>
                  <a:gd name="T10" fmla="*/ 477 w 543"/>
                  <a:gd name="T11" fmla="*/ 83 h 260"/>
                  <a:gd name="T12" fmla="*/ 454 w 543"/>
                  <a:gd name="T13" fmla="*/ 108 h 260"/>
                  <a:gd name="T14" fmla="*/ 428 w 543"/>
                  <a:gd name="T15" fmla="*/ 130 h 260"/>
                  <a:gd name="T16" fmla="*/ 420 w 543"/>
                  <a:gd name="T17" fmla="*/ 135 h 260"/>
                  <a:gd name="T18" fmla="*/ 413 w 543"/>
                  <a:gd name="T19" fmla="*/ 140 h 260"/>
                  <a:gd name="T20" fmla="*/ 400 w 543"/>
                  <a:gd name="T21" fmla="*/ 152 h 260"/>
                  <a:gd name="T22" fmla="*/ 369 w 543"/>
                  <a:gd name="T23" fmla="*/ 172 h 260"/>
                  <a:gd name="T24" fmla="*/ 353 w 543"/>
                  <a:gd name="T25" fmla="*/ 181 h 260"/>
                  <a:gd name="T26" fmla="*/ 337 w 543"/>
                  <a:gd name="T27" fmla="*/ 191 h 260"/>
                  <a:gd name="T28" fmla="*/ 299 w 543"/>
                  <a:gd name="T29" fmla="*/ 208 h 260"/>
                  <a:gd name="T30" fmla="*/ 261 w 543"/>
                  <a:gd name="T31" fmla="*/ 222 h 260"/>
                  <a:gd name="T32" fmla="*/ 222 w 543"/>
                  <a:gd name="T33" fmla="*/ 232 h 260"/>
                  <a:gd name="T34" fmla="*/ 184 w 543"/>
                  <a:gd name="T35" fmla="*/ 240 h 260"/>
                  <a:gd name="T36" fmla="*/ 146 w 543"/>
                  <a:gd name="T37" fmla="*/ 244 h 260"/>
                  <a:gd name="T38" fmla="*/ 108 w 543"/>
                  <a:gd name="T39" fmla="*/ 245 h 260"/>
                  <a:gd name="T40" fmla="*/ 70 w 543"/>
                  <a:gd name="T41" fmla="*/ 241 h 260"/>
                  <a:gd name="T42" fmla="*/ 60 w 543"/>
                  <a:gd name="T43" fmla="*/ 239 h 260"/>
                  <a:gd name="T44" fmla="*/ 51 w 543"/>
                  <a:gd name="T45" fmla="*/ 238 h 260"/>
                  <a:gd name="T46" fmla="*/ 33 w 543"/>
                  <a:gd name="T47" fmla="*/ 236 h 260"/>
                  <a:gd name="T48" fmla="*/ 0 w 543"/>
                  <a:gd name="T49" fmla="*/ 228 h 260"/>
                  <a:gd name="T50" fmla="*/ 12 w 543"/>
                  <a:gd name="T51" fmla="*/ 248 h 260"/>
                  <a:gd name="T52" fmla="*/ 26 w 543"/>
                  <a:gd name="T53" fmla="*/ 250 h 260"/>
                  <a:gd name="T54" fmla="*/ 64 w 543"/>
                  <a:gd name="T55" fmla="*/ 257 h 260"/>
                  <a:gd name="T56" fmla="*/ 105 w 543"/>
                  <a:gd name="T57" fmla="*/ 260 h 260"/>
                  <a:gd name="T58" fmla="*/ 113 w 543"/>
                  <a:gd name="T59" fmla="*/ 259 h 260"/>
                  <a:gd name="T60" fmla="*/ 124 w 543"/>
                  <a:gd name="T61" fmla="*/ 259 h 260"/>
                  <a:gd name="T62" fmla="*/ 144 w 543"/>
                  <a:gd name="T63" fmla="*/ 259 h 260"/>
                  <a:gd name="T64" fmla="*/ 184 w 543"/>
                  <a:gd name="T65" fmla="*/ 256 h 260"/>
                  <a:gd name="T66" fmla="*/ 222 w 543"/>
                  <a:gd name="T67" fmla="*/ 248 h 260"/>
                  <a:gd name="T68" fmla="*/ 263 w 543"/>
                  <a:gd name="T69" fmla="*/ 237 h 260"/>
                  <a:gd name="T70" fmla="*/ 303 w 543"/>
                  <a:gd name="T71" fmla="*/ 222 h 260"/>
                  <a:gd name="T72" fmla="*/ 344 w 543"/>
                  <a:gd name="T73" fmla="*/ 204 h 260"/>
                  <a:gd name="T74" fmla="*/ 375 w 543"/>
                  <a:gd name="T75" fmla="*/ 185 h 260"/>
                  <a:gd name="T76" fmla="*/ 382 w 543"/>
                  <a:gd name="T77" fmla="*/ 180 h 260"/>
                  <a:gd name="T78" fmla="*/ 390 w 543"/>
                  <a:gd name="T79" fmla="*/ 175 h 260"/>
                  <a:gd name="T80" fmla="*/ 405 w 543"/>
                  <a:gd name="T81" fmla="*/ 166 h 260"/>
                  <a:gd name="T82" fmla="*/ 419 w 543"/>
                  <a:gd name="T83" fmla="*/ 155 h 260"/>
                  <a:gd name="T84" fmla="*/ 426 w 543"/>
                  <a:gd name="T85" fmla="*/ 149 h 260"/>
                  <a:gd name="T86" fmla="*/ 433 w 543"/>
                  <a:gd name="T87" fmla="*/ 145 h 260"/>
                  <a:gd name="T88" fmla="*/ 446 w 543"/>
                  <a:gd name="T89" fmla="*/ 134 h 260"/>
                  <a:gd name="T90" fmla="*/ 459 w 543"/>
                  <a:gd name="T91" fmla="*/ 123 h 260"/>
                  <a:gd name="T92" fmla="*/ 483 w 543"/>
                  <a:gd name="T93" fmla="*/ 99 h 260"/>
                  <a:gd name="T94" fmla="*/ 505 w 543"/>
                  <a:gd name="T95" fmla="*/ 74 h 260"/>
                  <a:gd name="T96" fmla="*/ 524 w 543"/>
                  <a:gd name="T97" fmla="*/ 47 h 260"/>
                  <a:gd name="T98" fmla="*/ 543 w 543"/>
                  <a:gd name="T99" fmla="*/ 20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3"/>
                  <a:gd name="T151" fmla="*/ 0 h 260"/>
                  <a:gd name="T152" fmla="*/ 543 w 543"/>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3" h="260">
                    <a:moveTo>
                      <a:pt x="543" y="20"/>
                    </a:moveTo>
                    <a:lnTo>
                      <a:pt x="538" y="0"/>
                    </a:lnTo>
                    <a:lnTo>
                      <a:pt x="519" y="29"/>
                    </a:lnTo>
                    <a:lnTo>
                      <a:pt x="509" y="43"/>
                    </a:lnTo>
                    <a:lnTo>
                      <a:pt x="500" y="57"/>
                    </a:lnTo>
                    <a:lnTo>
                      <a:pt x="477" y="83"/>
                    </a:lnTo>
                    <a:lnTo>
                      <a:pt x="454" y="108"/>
                    </a:lnTo>
                    <a:lnTo>
                      <a:pt x="428" y="130"/>
                    </a:lnTo>
                    <a:lnTo>
                      <a:pt x="420" y="135"/>
                    </a:lnTo>
                    <a:lnTo>
                      <a:pt x="413" y="140"/>
                    </a:lnTo>
                    <a:lnTo>
                      <a:pt x="400" y="152"/>
                    </a:lnTo>
                    <a:lnTo>
                      <a:pt x="369" y="172"/>
                    </a:lnTo>
                    <a:lnTo>
                      <a:pt x="353" y="181"/>
                    </a:lnTo>
                    <a:lnTo>
                      <a:pt x="337" y="191"/>
                    </a:lnTo>
                    <a:lnTo>
                      <a:pt x="299" y="208"/>
                    </a:lnTo>
                    <a:lnTo>
                      <a:pt x="261" y="222"/>
                    </a:lnTo>
                    <a:lnTo>
                      <a:pt x="222" y="232"/>
                    </a:lnTo>
                    <a:lnTo>
                      <a:pt x="184" y="240"/>
                    </a:lnTo>
                    <a:lnTo>
                      <a:pt x="146" y="244"/>
                    </a:lnTo>
                    <a:lnTo>
                      <a:pt x="108" y="245"/>
                    </a:lnTo>
                    <a:lnTo>
                      <a:pt x="70" y="241"/>
                    </a:lnTo>
                    <a:lnTo>
                      <a:pt x="60" y="239"/>
                    </a:lnTo>
                    <a:lnTo>
                      <a:pt x="51" y="238"/>
                    </a:lnTo>
                    <a:lnTo>
                      <a:pt x="33" y="236"/>
                    </a:lnTo>
                    <a:lnTo>
                      <a:pt x="0" y="228"/>
                    </a:lnTo>
                    <a:lnTo>
                      <a:pt x="12" y="248"/>
                    </a:lnTo>
                    <a:lnTo>
                      <a:pt x="26" y="250"/>
                    </a:lnTo>
                    <a:lnTo>
                      <a:pt x="64" y="257"/>
                    </a:lnTo>
                    <a:lnTo>
                      <a:pt x="105" y="260"/>
                    </a:lnTo>
                    <a:lnTo>
                      <a:pt x="113" y="259"/>
                    </a:lnTo>
                    <a:lnTo>
                      <a:pt x="124" y="259"/>
                    </a:lnTo>
                    <a:lnTo>
                      <a:pt x="144" y="259"/>
                    </a:lnTo>
                    <a:lnTo>
                      <a:pt x="184" y="256"/>
                    </a:lnTo>
                    <a:lnTo>
                      <a:pt x="222" y="248"/>
                    </a:lnTo>
                    <a:lnTo>
                      <a:pt x="263" y="237"/>
                    </a:lnTo>
                    <a:lnTo>
                      <a:pt x="303" y="222"/>
                    </a:lnTo>
                    <a:lnTo>
                      <a:pt x="344" y="204"/>
                    </a:lnTo>
                    <a:lnTo>
                      <a:pt x="375" y="185"/>
                    </a:lnTo>
                    <a:lnTo>
                      <a:pt x="382" y="180"/>
                    </a:lnTo>
                    <a:lnTo>
                      <a:pt x="390" y="175"/>
                    </a:lnTo>
                    <a:lnTo>
                      <a:pt x="405" y="166"/>
                    </a:lnTo>
                    <a:lnTo>
                      <a:pt x="419" y="155"/>
                    </a:lnTo>
                    <a:lnTo>
                      <a:pt x="426" y="149"/>
                    </a:lnTo>
                    <a:lnTo>
                      <a:pt x="433" y="145"/>
                    </a:lnTo>
                    <a:lnTo>
                      <a:pt x="446" y="134"/>
                    </a:lnTo>
                    <a:lnTo>
                      <a:pt x="459" y="123"/>
                    </a:lnTo>
                    <a:lnTo>
                      <a:pt x="483" y="99"/>
                    </a:lnTo>
                    <a:lnTo>
                      <a:pt x="505" y="74"/>
                    </a:lnTo>
                    <a:lnTo>
                      <a:pt x="524" y="47"/>
                    </a:lnTo>
                    <a:lnTo>
                      <a:pt x="543" y="20"/>
                    </a:lnTo>
                    <a:close/>
                  </a:path>
                </a:pathLst>
              </a:custGeom>
              <a:solidFill>
                <a:srgbClr val="C5C5C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2" name="Freeform 295"/>
              <p:cNvSpPr>
                <a:spLocks/>
              </p:cNvSpPr>
              <p:nvPr/>
            </p:nvSpPr>
            <p:spPr bwMode="auto">
              <a:xfrm>
                <a:off x="3656" y="639"/>
                <a:ext cx="80" cy="38"/>
              </a:xfrm>
              <a:custGeom>
                <a:avLst/>
                <a:gdLst>
                  <a:gd name="T0" fmla="*/ 391 w 403"/>
                  <a:gd name="T1" fmla="*/ 30 h 190"/>
                  <a:gd name="T2" fmla="*/ 403 w 403"/>
                  <a:gd name="T3" fmla="*/ 0 h 190"/>
                  <a:gd name="T4" fmla="*/ 385 w 403"/>
                  <a:gd name="T5" fmla="*/ 13 h 190"/>
                  <a:gd name="T6" fmla="*/ 376 w 403"/>
                  <a:gd name="T7" fmla="*/ 20 h 190"/>
                  <a:gd name="T8" fmla="*/ 372 w 403"/>
                  <a:gd name="T9" fmla="*/ 23 h 190"/>
                  <a:gd name="T10" fmla="*/ 368 w 403"/>
                  <a:gd name="T11" fmla="*/ 28 h 190"/>
                  <a:gd name="T12" fmla="*/ 349 w 403"/>
                  <a:gd name="T13" fmla="*/ 41 h 190"/>
                  <a:gd name="T14" fmla="*/ 331 w 403"/>
                  <a:gd name="T15" fmla="*/ 56 h 190"/>
                  <a:gd name="T16" fmla="*/ 311 w 403"/>
                  <a:gd name="T17" fmla="*/ 68 h 190"/>
                  <a:gd name="T18" fmla="*/ 291 w 403"/>
                  <a:gd name="T19" fmla="*/ 82 h 190"/>
                  <a:gd name="T20" fmla="*/ 249 w 403"/>
                  <a:gd name="T21" fmla="*/ 106 h 190"/>
                  <a:gd name="T22" fmla="*/ 218 w 403"/>
                  <a:gd name="T23" fmla="*/ 121 h 190"/>
                  <a:gd name="T24" fmla="*/ 186 w 403"/>
                  <a:gd name="T25" fmla="*/ 134 h 190"/>
                  <a:gd name="T26" fmla="*/ 155 w 403"/>
                  <a:gd name="T27" fmla="*/ 146 h 190"/>
                  <a:gd name="T28" fmla="*/ 124 w 403"/>
                  <a:gd name="T29" fmla="*/ 156 h 190"/>
                  <a:gd name="T30" fmla="*/ 92 w 403"/>
                  <a:gd name="T31" fmla="*/ 163 h 190"/>
                  <a:gd name="T32" fmla="*/ 61 w 403"/>
                  <a:gd name="T33" fmla="*/ 169 h 190"/>
                  <a:gd name="T34" fmla="*/ 29 w 403"/>
                  <a:gd name="T35" fmla="*/ 174 h 190"/>
                  <a:gd name="T36" fmla="*/ 0 w 403"/>
                  <a:gd name="T37" fmla="*/ 177 h 190"/>
                  <a:gd name="T38" fmla="*/ 16 w 403"/>
                  <a:gd name="T39" fmla="*/ 184 h 190"/>
                  <a:gd name="T40" fmla="*/ 35 w 403"/>
                  <a:gd name="T41" fmla="*/ 190 h 190"/>
                  <a:gd name="T42" fmla="*/ 62 w 403"/>
                  <a:gd name="T43" fmla="*/ 186 h 190"/>
                  <a:gd name="T44" fmla="*/ 89 w 403"/>
                  <a:gd name="T45" fmla="*/ 180 h 190"/>
                  <a:gd name="T46" fmla="*/ 116 w 403"/>
                  <a:gd name="T47" fmla="*/ 174 h 190"/>
                  <a:gd name="T48" fmla="*/ 145 w 403"/>
                  <a:gd name="T49" fmla="*/ 166 h 190"/>
                  <a:gd name="T50" fmla="*/ 172 w 403"/>
                  <a:gd name="T51" fmla="*/ 156 h 190"/>
                  <a:gd name="T52" fmla="*/ 199 w 403"/>
                  <a:gd name="T53" fmla="*/ 144 h 190"/>
                  <a:gd name="T54" fmla="*/ 255 w 403"/>
                  <a:gd name="T55" fmla="*/ 120 h 190"/>
                  <a:gd name="T56" fmla="*/ 292 w 403"/>
                  <a:gd name="T57" fmla="*/ 100 h 190"/>
                  <a:gd name="T58" fmla="*/ 309 w 403"/>
                  <a:gd name="T59" fmla="*/ 88 h 190"/>
                  <a:gd name="T60" fmla="*/ 327 w 403"/>
                  <a:gd name="T61" fmla="*/ 78 h 190"/>
                  <a:gd name="T62" fmla="*/ 342 w 403"/>
                  <a:gd name="T63" fmla="*/ 66 h 190"/>
                  <a:gd name="T64" fmla="*/ 359 w 403"/>
                  <a:gd name="T65" fmla="*/ 55 h 190"/>
                  <a:gd name="T66" fmla="*/ 391 w 403"/>
                  <a:gd name="T67" fmla="*/ 30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90"/>
                  <a:gd name="T104" fmla="*/ 403 w 403"/>
                  <a:gd name="T105" fmla="*/ 190 h 1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90">
                    <a:moveTo>
                      <a:pt x="391" y="30"/>
                    </a:moveTo>
                    <a:lnTo>
                      <a:pt x="403" y="0"/>
                    </a:lnTo>
                    <a:lnTo>
                      <a:pt x="385" y="13"/>
                    </a:lnTo>
                    <a:lnTo>
                      <a:pt x="376" y="20"/>
                    </a:lnTo>
                    <a:lnTo>
                      <a:pt x="372" y="23"/>
                    </a:lnTo>
                    <a:lnTo>
                      <a:pt x="368" y="28"/>
                    </a:lnTo>
                    <a:lnTo>
                      <a:pt x="349" y="41"/>
                    </a:lnTo>
                    <a:lnTo>
                      <a:pt x="331" y="56"/>
                    </a:lnTo>
                    <a:lnTo>
                      <a:pt x="311" y="68"/>
                    </a:lnTo>
                    <a:lnTo>
                      <a:pt x="291" y="82"/>
                    </a:lnTo>
                    <a:lnTo>
                      <a:pt x="249" y="106"/>
                    </a:lnTo>
                    <a:lnTo>
                      <a:pt x="218" y="121"/>
                    </a:lnTo>
                    <a:lnTo>
                      <a:pt x="186" y="134"/>
                    </a:lnTo>
                    <a:lnTo>
                      <a:pt x="155" y="146"/>
                    </a:lnTo>
                    <a:lnTo>
                      <a:pt x="124" y="156"/>
                    </a:lnTo>
                    <a:lnTo>
                      <a:pt x="92" y="163"/>
                    </a:lnTo>
                    <a:lnTo>
                      <a:pt x="61" y="169"/>
                    </a:lnTo>
                    <a:lnTo>
                      <a:pt x="29" y="174"/>
                    </a:lnTo>
                    <a:lnTo>
                      <a:pt x="0" y="177"/>
                    </a:lnTo>
                    <a:lnTo>
                      <a:pt x="16" y="184"/>
                    </a:lnTo>
                    <a:lnTo>
                      <a:pt x="35" y="190"/>
                    </a:lnTo>
                    <a:lnTo>
                      <a:pt x="62" y="186"/>
                    </a:lnTo>
                    <a:lnTo>
                      <a:pt x="89" y="180"/>
                    </a:lnTo>
                    <a:lnTo>
                      <a:pt x="116" y="174"/>
                    </a:lnTo>
                    <a:lnTo>
                      <a:pt x="145" y="166"/>
                    </a:lnTo>
                    <a:lnTo>
                      <a:pt x="172" y="156"/>
                    </a:lnTo>
                    <a:lnTo>
                      <a:pt x="199" y="144"/>
                    </a:lnTo>
                    <a:lnTo>
                      <a:pt x="255" y="120"/>
                    </a:lnTo>
                    <a:lnTo>
                      <a:pt x="292" y="100"/>
                    </a:lnTo>
                    <a:lnTo>
                      <a:pt x="309" y="88"/>
                    </a:lnTo>
                    <a:lnTo>
                      <a:pt x="327" y="78"/>
                    </a:lnTo>
                    <a:lnTo>
                      <a:pt x="342" y="66"/>
                    </a:lnTo>
                    <a:lnTo>
                      <a:pt x="359" y="55"/>
                    </a:lnTo>
                    <a:lnTo>
                      <a:pt x="391" y="30"/>
                    </a:lnTo>
                    <a:close/>
                  </a:path>
                </a:pathLst>
              </a:custGeom>
              <a:solidFill>
                <a:srgbClr val="0D0D0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3" name="Freeform 296"/>
              <p:cNvSpPr>
                <a:spLocks/>
              </p:cNvSpPr>
              <p:nvPr/>
            </p:nvSpPr>
            <p:spPr bwMode="auto">
              <a:xfrm>
                <a:off x="3650" y="633"/>
                <a:ext cx="88" cy="41"/>
              </a:xfrm>
              <a:custGeom>
                <a:avLst/>
                <a:gdLst>
                  <a:gd name="T0" fmla="*/ 432 w 438"/>
                  <a:gd name="T1" fmla="*/ 30 h 207"/>
                  <a:gd name="T2" fmla="*/ 438 w 438"/>
                  <a:gd name="T3" fmla="*/ 0 h 207"/>
                  <a:gd name="T4" fmla="*/ 419 w 438"/>
                  <a:gd name="T5" fmla="*/ 16 h 207"/>
                  <a:gd name="T6" fmla="*/ 401 w 438"/>
                  <a:gd name="T7" fmla="*/ 33 h 207"/>
                  <a:gd name="T8" fmla="*/ 380 w 438"/>
                  <a:gd name="T9" fmla="*/ 49 h 207"/>
                  <a:gd name="T10" fmla="*/ 360 w 438"/>
                  <a:gd name="T11" fmla="*/ 66 h 207"/>
                  <a:gd name="T12" fmla="*/ 338 w 438"/>
                  <a:gd name="T13" fmla="*/ 80 h 207"/>
                  <a:gd name="T14" fmla="*/ 327 w 438"/>
                  <a:gd name="T15" fmla="*/ 87 h 207"/>
                  <a:gd name="T16" fmla="*/ 324 w 438"/>
                  <a:gd name="T17" fmla="*/ 87 h 207"/>
                  <a:gd name="T18" fmla="*/ 323 w 438"/>
                  <a:gd name="T19" fmla="*/ 88 h 207"/>
                  <a:gd name="T20" fmla="*/ 321 w 438"/>
                  <a:gd name="T21" fmla="*/ 90 h 207"/>
                  <a:gd name="T22" fmla="*/ 316 w 438"/>
                  <a:gd name="T23" fmla="*/ 95 h 207"/>
                  <a:gd name="T24" fmla="*/ 293 w 438"/>
                  <a:gd name="T25" fmla="*/ 108 h 207"/>
                  <a:gd name="T26" fmla="*/ 270 w 438"/>
                  <a:gd name="T27" fmla="*/ 123 h 207"/>
                  <a:gd name="T28" fmla="*/ 252 w 438"/>
                  <a:gd name="T29" fmla="*/ 130 h 207"/>
                  <a:gd name="T30" fmla="*/ 243 w 438"/>
                  <a:gd name="T31" fmla="*/ 133 h 207"/>
                  <a:gd name="T32" fmla="*/ 236 w 438"/>
                  <a:gd name="T33" fmla="*/ 137 h 207"/>
                  <a:gd name="T34" fmla="*/ 202 w 438"/>
                  <a:gd name="T35" fmla="*/ 152 h 207"/>
                  <a:gd name="T36" fmla="*/ 168 w 438"/>
                  <a:gd name="T37" fmla="*/ 164 h 207"/>
                  <a:gd name="T38" fmla="*/ 135 w 438"/>
                  <a:gd name="T39" fmla="*/ 174 h 207"/>
                  <a:gd name="T40" fmla="*/ 101 w 438"/>
                  <a:gd name="T41" fmla="*/ 182 h 207"/>
                  <a:gd name="T42" fmla="*/ 67 w 438"/>
                  <a:gd name="T43" fmla="*/ 188 h 207"/>
                  <a:gd name="T44" fmla="*/ 34 w 438"/>
                  <a:gd name="T45" fmla="*/ 191 h 207"/>
                  <a:gd name="T46" fmla="*/ 0 w 438"/>
                  <a:gd name="T47" fmla="*/ 192 h 207"/>
                  <a:gd name="T48" fmla="*/ 13 w 438"/>
                  <a:gd name="T49" fmla="*/ 199 h 207"/>
                  <a:gd name="T50" fmla="*/ 29 w 438"/>
                  <a:gd name="T51" fmla="*/ 207 h 207"/>
                  <a:gd name="T52" fmla="*/ 58 w 438"/>
                  <a:gd name="T53" fmla="*/ 204 h 207"/>
                  <a:gd name="T54" fmla="*/ 90 w 438"/>
                  <a:gd name="T55" fmla="*/ 199 h 207"/>
                  <a:gd name="T56" fmla="*/ 121 w 438"/>
                  <a:gd name="T57" fmla="*/ 193 h 207"/>
                  <a:gd name="T58" fmla="*/ 153 w 438"/>
                  <a:gd name="T59" fmla="*/ 186 h 207"/>
                  <a:gd name="T60" fmla="*/ 184 w 438"/>
                  <a:gd name="T61" fmla="*/ 176 h 207"/>
                  <a:gd name="T62" fmla="*/ 215 w 438"/>
                  <a:gd name="T63" fmla="*/ 164 h 207"/>
                  <a:gd name="T64" fmla="*/ 247 w 438"/>
                  <a:gd name="T65" fmla="*/ 151 h 207"/>
                  <a:gd name="T66" fmla="*/ 278 w 438"/>
                  <a:gd name="T67" fmla="*/ 136 h 207"/>
                  <a:gd name="T68" fmla="*/ 320 w 438"/>
                  <a:gd name="T69" fmla="*/ 112 h 207"/>
                  <a:gd name="T70" fmla="*/ 340 w 438"/>
                  <a:gd name="T71" fmla="*/ 98 h 207"/>
                  <a:gd name="T72" fmla="*/ 360 w 438"/>
                  <a:gd name="T73" fmla="*/ 86 h 207"/>
                  <a:gd name="T74" fmla="*/ 378 w 438"/>
                  <a:gd name="T75" fmla="*/ 71 h 207"/>
                  <a:gd name="T76" fmla="*/ 397 w 438"/>
                  <a:gd name="T77" fmla="*/ 58 h 207"/>
                  <a:gd name="T78" fmla="*/ 401 w 438"/>
                  <a:gd name="T79" fmla="*/ 53 h 207"/>
                  <a:gd name="T80" fmla="*/ 405 w 438"/>
                  <a:gd name="T81" fmla="*/ 50 h 207"/>
                  <a:gd name="T82" fmla="*/ 414 w 438"/>
                  <a:gd name="T83" fmla="*/ 43 h 207"/>
                  <a:gd name="T84" fmla="*/ 432 w 438"/>
                  <a:gd name="T85" fmla="*/ 30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207"/>
                  <a:gd name="T131" fmla="*/ 438 w 438"/>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207">
                    <a:moveTo>
                      <a:pt x="432" y="30"/>
                    </a:moveTo>
                    <a:lnTo>
                      <a:pt x="438" y="0"/>
                    </a:lnTo>
                    <a:lnTo>
                      <a:pt x="419" y="16"/>
                    </a:lnTo>
                    <a:lnTo>
                      <a:pt x="401" y="33"/>
                    </a:lnTo>
                    <a:lnTo>
                      <a:pt x="380" y="49"/>
                    </a:lnTo>
                    <a:lnTo>
                      <a:pt x="360" y="66"/>
                    </a:lnTo>
                    <a:lnTo>
                      <a:pt x="338" y="80"/>
                    </a:lnTo>
                    <a:lnTo>
                      <a:pt x="327" y="87"/>
                    </a:lnTo>
                    <a:lnTo>
                      <a:pt x="324" y="87"/>
                    </a:lnTo>
                    <a:lnTo>
                      <a:pt x="323" y="88"/>
                    </a:lnTo>
                    <a:lnTo>
                      <a:pt x="321" y="90"/>
                    </a:lnTo>
                    <a:lnTo>
                      <a:pt x="316" y="95"/>
                    </a:lnTo>
                    <a:lnTo>
                      <a:pt x="293" y="108"/>
                    </a:lnTo>
                    <a:lnTo>
                      <a:pt x="270" y="123"/>
                    </a:lnTo>
                    <a:lnTo>
                      <a:pt x="252" y="130"/>
                    </a:lnTo>
                    <a:lnTo>
                      <a:pt x="243" y="133"/>
                    </a:lnTo>
                    <a:lnTo>
                      <a:pt x="236" y="137"/>
                    </a:lnTo>
                    <a:lnTo>
                      <a:pt x="202" y="152"/>
                    </a:lnTo>
                    <a:lnTo>
                      <a:pt x="168" y="164"/>
                    </a:lnTo>
                    <a:lnTo>
                      <a:pt x="135" y="174"/>
                    </a:lnTo>
                    <a:lnTo>
                      <a:pt x="101" y="182"/>
                    </a:lnTo>
                    <a:lnTo>
                      <a:pt x="67" y="188"/>
                    </a:lnTo>
                    <a:lnTo>
                      <a:pt x="34" y="191"/>
                    </a:lnTo>
                    <a:lnTo>
                      <a:pt x="0" y="192"/>
                    </a:lnTo>
                    <a:lnTo>
                      <a:pt x="13" y="199"/>
                    </a:lnTo>
                    <a:lnTo>
                      <a:pt x="29" y="207"/>
                    </a:lnTo>
                    <a:lnTo>
                      <a:pt x="58" y="204"/>
                    </a:lnTo>
                    <a:lnTo>
                      <a:pt x="90" y="199"/>
                    </a:lnTo>
                    <a:lnTo>
                      <a:pt x="121" y="193"/>
                    </a:lnTo>
                    <a:lnTo>
                      <a:pt x="153" y="186"/>
                    </a:lnTo>
                    <a:lnTo>
                      <a:pt x="184" y="176"/>
                    </a:lnTo>
                    <a:lnTo>
                      <a:pt x="215" y="164"/>
                    </a:lnTo>
                    <a:lnTo>
                      <a:pt x="247" y="151"/>
                    </a:lnTo>
                    <a:lnTo>
                      <a:pt x="278" y="136"/>
                    </a:lnTo>
                    <a:lnTo>
                      <a:pt x="320" y="112"/>
                    </a:lnTo>
                    <a:lnTo>
                      <a:pt x="340" y="98"/>
                    </a:lnTo>
                    <a:lnTo>
                      <a:pt x="360" y="86"/>
                    </a:lnTo>
                    <a:lnTo>
                      <a:pt x="378" y="71"/>
                    </a:lnTo>
                    <a:lnTo>
                      <a:pt x="397" y="58"/>
                    </a:lnTo>
                    <a:lnTo>
                      <a:pt x="401" y="53"/>
                    </a:lnTo>
                    <a:lnTo>
                      <a:pt x="405" y="50"/>
                    </a:lnTo>
                    <a:lnTo>
                      <a:pt x="414" y="43"/>
                    </a:lnTo>
                    <a:lnTo>
                      <a:pt x="432" y="30"/>
                    </a:lnTo>
                    <a:close/>
                  </a:path>
                </a:pathLst>
              </a:custGeom>
              <a:solidFill>
                <a:srgbClr val="27272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4" name="Freeform 297"/>
              <p:cNvSpPr>
                <a:spLocks/>
              </p:cNvSpPr>
              <p:nvPr/>
            </p:nvSpPr>
            <p:spPr bwMode="auto">
              <a:xfrm>
                <a:off x="3645" y="627"/>
                <a:ext cx="93" cy="44"/>
              </a:xfrm>
              <a:custGeom>
                <a:avLst/>
                <a:gdLst>
                  <a:gd name="T0" fmla="*/ 462 w 466"/>
                  <a:gd name="T1" fmla="*/ 28 h 220"/>
                  <a:gd name="T2" fmla="*/ 466 w 466"/>
                  <a:gd name="T3" fmla="*/ 0 h 220"/>
                  <a:gd name="T4" fmla="*/ 456 w 466"/>
                  <a:gd name="T5" fmla="*/ 9 h 220"/>
                  <a:gd name="T6" fmla="*/ 447 w 466"/>
                  <a:gd name="T7" fmla="*/ 19 h 220"/>
                  <a:gd name="T8" fmla="*/ 437 w 466"/>
                  <a:gd name="T9" fmla="*/ 28 h 220"/>
                  <a:gd name="T10" fmla="*/ 428 w 466"/>
                  <a:gd name="T11" fmla="*/ 39 h 220"/>
                  <a:gd name="T12" fmla="*/ 407 w 466"/>
                  <a:gd name="T13" fmla="*/ 56 h 220"/>
                  <a:gd name="T14" fmla="*/ 385 w 466"/>
                  <a:gd name="T15" fmla="*/ 74 h 220"/>
                  <a:gd name="T16" fmla="*/ 362 w 466"/>
                  <a:gd name="T17" fmla="*/ 90 h 220"/>
                  <a:gd name="T18" fmla="*/ 355 w 466"/>
                  <a:gd name="T19" fmla="*/ 94 h 220"/>
                  <a:gd name="T20" fmla="*/ 349 w 466"/>
                  <a:gd name="T21" fmla="*/ 98 h 220"/>
                  <a:gd name="T22" fmla="*/ 338 w 466"/>
                  <a:gd name="T23" fmla="*/ 107 h 220"/>
                  <a:gd name="T24" fmla="*/ 313 w 466"/>
                  <a:gd name="T25" fmla="*/ 122 h 220"/>
                  <a:gd name="T26" fmla="*/ 289 w 466"/>
                  <a:gd name="T27" fmla="*/ 137 h 220"/>
                  <a:gd name="T28" fmla="*/ 252 w 466"/>
                  <a:gd name="T29" fmla="*/ 153 h 220"/>
                  <a:gd name="T30" fmla="*/ 216 w 466"/>
                  <a:gd name="T31" fmla="*/ 168 h 220"/>
                  <a:gd name="T32" fmla="*/ 180 w 466"/>
                  <a:gd name="T33" fmla="*/ 180 h 220"/>
                  <a:gd name="T34" fmla="*/ 144 w 466"/>
                  <a:gd name="T35" fmla="*/ 190 h 220"/>
                  <a:gd name="T36" fmla="*/ 108 w 466"/>
                  <a:gd name="T37" fmla="*/ 196 h 220"/>
                  <a:gd name="T38" fmla="*/ 72 w 466"/>
                  <a:gd name="T39" fmla="*/ 201 h 220"/>
                  <a:gd name="T40" fmla="*/ 36 w 466"/>
                  <a:gd name="T41" fmla="*/ 202 h 220"/>
                  <a:gd name="T42" fmla="*/ 0 w 466"/>
                  <a:gd name="T43" fmla="*/ 204 h 220"/>
                  <a:gd name="T44" fmla="*/ 24 w 466"/>
                  <a:gd name="T45" fmla="*/ 220 h 220"/>
                  <a:gd name="T46" fmla="*/ 58 w 466"/>
                  <a:gd name="T47" fmla="*/ 219 h 220"/>
                  <a:gd name="T48" fmla="*/ 91 w 466"/>
                  <a:gd name="T49" fmla="*/ 216 h 220"/>
                  <a:gd name="T50" fmla="*/ 125 w 466"/>
                  <a:gd name="T51" fmla="*/ 210 h 220"/>
                  <a:gd name="T52" fmla="*/ 159 w 466"/>
                  <a:gd name="T53" fmla="*/ 202 h 220"/>
                  <a:gd name="T54" fmla="*/ 192 w 466"/>
                  <a:gd name="T55" fmla="*/ 192 h 220"/>
                  <a:gd name="T56" fmla="*/ 226 w 466"/>
                  <a:gd name="T57" fmla="*/ 180 h 220"/>
                  <a:gd name="T58" fmla="*/ 260 w 466"/>
                  <a:gd name="T59" fmla="*/ 165 h 220"/>
                  <a:gd name="T60" fmla="*/ 267 w 466"/>
                  <a:gd name="T61" fmla="*/ 161 h 220"/>
                  <a:gd name="T62" fmla="*/ 276 w 466"/>
                  <a:gd name="T63" fmla="*/ 158 h 220"/>
                  <a:gd name="T64" fmla="*/ 294 w 466"/>
                  <a:gd name="T65" fmla="*/ 151 h 220"/>
                  <a:gd name="T66" fmla="*/ 317 w 466"/>
                  <a:gd name="T67" fmla="*/ 136 h 220"/>
                  <a:gd name="T68" fmla="*/ 340 w 466"/>
                  <a:gd name="T69" fmla="*/ 123 h 220"/>
                  <a:gd name="T70" fmla="*/ 345 w 466"/>
                  <a:gd name="T71" fmla="*/ 118 h 220"/>
                  <a:gd name="T72" fmla="*/ 347 w 466"/>
                  <a:gd name="T73" fmla="*/ 116 h 220"/>
                  <a:gd name="T74" fmla="*/ 348 w 466"/>
                  <a:gd name="T75" fmla="*/ 115 h 220"/>
                  <a:gd name="T76" fmla="*/ 351 w 466"/>
                  <a:gd name="T77" fmla="*/ 115 h 220"/>
                  <a:gd name="T78" fmla="*/ 362 w 466"/>
                  <a:gd name="T79" fmla="*/ 108 h 220"/>
                  <a:gd name="T80" fmla="*/ 384 w 466"/>
                  <a:gd name="T81" fmla="*/ 94 h 220"/>
                  <a:gd name="T82" fmla="*/ 404 w 466"/>
                  <a:gd name="T83" fmla="*/ 77 h 220"/>
                  <a:gd name="T84" fmla="*/ 425 w 466"/>
                  <a:gd name="T85" fmla="*/ 61 h 220"/>
                  <a:gd name="T86" fmla="*/ 443 w 466"/>
                  <a:gd name="T87" fmla="*/ 44 h 220"/>
                  <a:gd name="T88" fmla="*/ 462 w 466"/>
                  <a:gd name="T89" fmla="*/ 28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6"/>
                  <a:gd name="T136" fmla="*/ 0 h 220"/>
                  <a:gd name="T137" fmla="*/ 466 w 466"/>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6" h="220">
                    <a:moveTo>
                      <a:pt x="462" y="28"/>
                    </a:moveTo>
                    <a:lnTo>
                      <a:pt x="466" y="0"/>
                    </a:lnTo>
                    <a:lnTo>
                      <a:pt x="456" y="9"/>
                    </a:lnTo>
                    <a:lnTo>
                      <a:pt x="447" y="19"/>
                    </a:lnTo>
                    <a:lnTo>
                      <a:pt x="437" y="28"/>
                    </a:lnTo>
                    <a:lnTo>
                      <a:pt x="428" y="39"/>
                    </a:lnTo>
                    <a:lnTo>
                      <a:pt x="407" y="56"/>
                    </a:lnTo>
                    <a:lnTo>
                      <a:pt x="385" y="74"/>
                    </a:lnTo>
                    <a:lnTo>
                      <a:pt x="362" y="90"/>
                    </a:lnTo>
                    <a:lnTo>
                      <a:pt x="355" y="94"/>
                    </a:lnTo>
                    <a:lnTo>
                      <a:pt x="349" y="98"/>
                    </a:lnTo>
                    <a:lnTo>
                      <a:pt x="338" y="107"/>
                    </a:lnTo>
                    <a:lnTo>
                      <a:pt x="313" y="122"/>
                    </a:lnTo>
                    <a:lnTo>
                      <a:pt x="289" y="137"/>
                    </a:lnTo>
                    <a:lnTo>
                      <a:pt x="252" y="153"/>
                    </a:lnTo>
                    <a:lnTo>
                      <a:pt x="216" y="168"/>
                    </a:lnTo>
                    <a:lnTo>
                      <a:pt x="180" y="180"/>
                    </a:lnTo>
                    <a:lnTo>
                      <a:pt x="144" y="190"/>
                    </a:lnTo>
                    <a:lnTo>
                      <a:pt x="108" y="196"/>
                    </a:lnTo>
                    <a:lnTo>
                      <a:pt x="72" y="201"/>
                    </a:lnTo>
                    <a:lnTo>
                      <a:pt x="36" y="202"/>
                    </a:lnTo>
                    <a:lnTo>
                      <a:pt x="0" y="204"/>
                    </a:lnTo>
                    <a:lnTo>
                      <a:pt x="24" y="220"/>
                    </a:lnTo>
                    <a:lnTo>
                      <a:pt x="58" y="219"/>
                    </a:lnTo>
                    <a:lnTo>
                      <a:pt x="91" y="216"/>
                    </a:lnTo>
                    <a:lnTo>
                      <a:pt x="125" y="210"/>
                    </a:lnTo>
                    <a:lnTo>
                      <a:pt x="159" y="202"/>
                    </a:lnTo>
                    <a:lnTo>
                      <a:pt x="192" y="192"/>
                    </a:lnTo>
                    <a:lnTo>
                      <a:pt x="226" y="180"/>
                    </a:lnTo>
                    <a:lnTo>
                      <a:pt x="260" y="165"/>
                    </a:lnTo>
                    <a:lnTo>
                      <a:pt x="267" y="161"/>
                    </a:lnTo>
                    <a:lnTo>
                      <a:pt x="276" y="158"/>
                    </a:lnTo>
                    <a:lnTo>
                      <a:pt x="294" y="151"/>
                    </a:lnTo>
                    <a:lnTo>
                      <a:pt x="317" y="136"/>
                    </a:lnTo>
                    <a:lnTo>
                      <a:pt x="340" y="123"/>
                    </a:lnTo>
                    <a:lnTo>
                      <a:pt x="345" y="118"/>
                    </a:lnTo>
                    <a:lnTo>
                      <a:pt x="347" y="116"/>
                    </a:lnTo>
                    <a:lnTo>
                      <a:pt x="348" y="115"/>
                    </a:lnTo>
                    <a:lnTo>
                      <a:pt x="351" y="115"/>
                    </a:lnTo>
                    <a:lnTo>
                      <a:pt x="362" y="108"/>
                    </a:lnTo>
                    <a:lnTo>
                      <a:pt x="384" y="94"/>
                    </a:lnTo>
                    <a:lnTo>
                      <a:pt x="404" y="77"/>
                    </a:lnTo>
                    <a:lnTo>
                      <a:pt x="425" y="61"/>
                    </a:lnTo>
                    <a:lnTo>
                      <a:pt x="443" y="44"/>
                    </a:lnTo>
                    <a:lnTo>
                      <a:pt x="462" y="28"/>
                    </a:lnTo>
                    <a:close/>
                  </a:path>
                </a:pathLst>
              </a:custGeom>
              <a:solidFill>
                <a:srgbClr val="41414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5" name="Freeform 298"/>
              <p:cNvSpPr>
                <a:spLocks/>
              </p:cNvSpPr>
              <p:nvPr/>
            </p:nvSpPr>
            <p:spPr bwMode="auto">
              <a:xfrm>
                <a:off x="3641" y="622"/>
                <a:ext cx="98" cy="46"/>
              </a:xfrm>
              <a:custGeom>
                <a:avLst/>
                <a:gdLst>
                  <a:gd name="T0" fmla="*/ 487 w 488"/>
                  <a:gd name="T1" fmla="*/ 25 h 229"/>
                  <a:gd name="T2" fmla="*/ 487 w 488"/>
                  <a:gd name="T3" fmla="*/ 12 h 229"/>
                  <a:gd name="T4" fmla="*/ 487 w 488"/>
                  <a:gd name="T5" fmla="*/ 5 h 229"/>
                  <a:gd name="T6" fmla="*/ 487 w 488"/>
                  <a:gd name="T7" fmla="*/ 2 h 229"/>
                  <a:gd name="T8" fmla="*/ 488 w 488"/>
                  <a:gd name="T9" fmla="*/ 0 h 229"/>
                  <a:gd name="T10" fmla="*/ 483 w 488"/>
                  <a:gd name="T11" fmla="*/ 4 h 229"/>
                  <a:gd name="T12" fmla="*/ 478 w 488"/>
                  <a:gd name="T13" fmla="*/ 10 h 229"/>
                  <a:gd name="T14" fmla="*/ 469 w 488"/>
                  <a:gd name="T15" fmla="*/ 21 h 229"/>
                  <a:gd name="T16" fmla="*/ 449 w 488"/>
                  <a:gd name="T17" fmla="*/ 42 h 229"/>
                  <a:gd name="T18" fmla="*/ 438 w 488"/>
                  <a:gd name="T19" fmla="*/ 51 h 229"/>
                  <a:gd name="T20" fmla="*/ 432 w 488"/>
                  <a:gd name="T21" fmla="*/ 56 h 229"/>
                  <a:gd name="T22" fmla="*/ 428 w 488"/>
                  <a:gd name="T23" fmla="*/ 61 h 229"/>
                  <a:gd name="T24" fmla="*/ 405 w 488"/>
                  <a:gd name="T25" fmla="*/ 81 h 229"/>
                  <a:gd name="T26" fmla="*/ 381 w 488"/>
                  <a:gd name="T27" fmla="*/ 98 h 229"/>
                  <a:gd name="T28" fmla="*/ 356 w 488"/>
                  <a:gd name="T29" fmla="*/ 116 h 229"/>
                  <a:gd name="T30" fmla="*/ 329 w 488"/>
                  <a:gd name="T31" fmla="*/ 132 h 229"/>
                  <a:gd name="T32" fmla="*/ 302 w 488"/>
                  <a:gd name="T33" fmla="*/ 148 h 229"/>
                  <a:gd name="T34" fmla="*/ 264 w 488"/>
                  <a:gd name="T35" fmla="*/ 165 h 229"/>
                  <a:gd name="T36" fmla="*/ 226 w 488"/>
                  <a:gd name="T37" fmla="*/ 180 h 229"/>
                  <a:gd name="T38" fmla="*/ 187 w 488"/>
                  <a:gd name="T39" fmla="*/ 191 h 229"/>
                  <a:gd name="T40" fmla="*/ 168 w 488"/>
                  <a:gd name="T41" fmla="*/ 196 h 229"/>
                  <a:gd name="T42" fmla="*/ 150 w 488"/>
                  <a:gd name="T43" fmla="*/ 202 h 229"/>
                  <a:gd name="T44" fmla="*/ 112 w 488"/>
                  <a:gd name="T45" fmla="*/ 207 h 229"/>
                  <a:gd name="T46" fmla="*/ 74 w 488"/>
                  <a:gd name="T47" fmla="*/ 212 h 229"/>
                  <a:gd name="T48" fmla="*/ 36 w 488"/>
                  <a:gd name="T49" fmla="*/ 213 h 229"/>
                  <a:gd name="T50" fmla="*/ 0 w 488"/>
                  <a:gd name="T51" fmla="*/ 212 h 229"/>
                  <a:gd name="T52" fmla="*/ 21 w 488"/>
                  <a:gd name="T53" fmla="*/ 229 h 229"/>
                  <a:gd name="T54" fmla="*/ 57 w 488"/>
                  <a:gd name="T55" fmla="*/ 227 h 229"/>
                  <a:gd name="T56" fmla="*/ 93 w 488"/>
                  <a:gd name="T57" fmla="*/ 226 h 229"/>
                  <a:gd name="T58" fmla="*/ 129 w 488"/>
                  <a:gd name="T59" fmla="*/ 221 h 229"/>
                  <a:gd name="T60" fmla="*/ 165 w 488"/>
                  <a:gd name="T61" fmla="*/ 215 h 229"/>
                  <a:gd name="T62" fmla="*/ 201 w 488"/>
                  <a:gd name="T63" fmla="*/ 205 h 229"/>
                  <a:gd name="T64" fmla="*/ 237 w 488"/>
                  <a:gd name="T65" fmla="*/ 193 h 229"/>
                  <a:gd name="T66" fmla="*/ 273 w 488"/>
                  <a:gd name="T67" fmla="*/ 178 h 229"/>
                  <a:gd name="T68" fmla="*/ 310 w 488"/>
                  <a:gd name="T69" fmla="*/ 162 h 229"/>
                  <a:gd name="T70" fmla="*/ 334 w 488"/>
                  <a:gd name="T71" fmla="*/ 147 h 229"/>
                  <a:gd name="T72" fmla="*/ 359 w 488"/>
                  <a:gd name="T73" fmla="*/ 132 h 229"/>
                  <a:gd name="T74" fmla="*/ 370 w 488"/>
                  <a:gd name="T75" fmla="*/ 123 h 229"/>
                  <a:gd name="T76" fmla="*/ 376 w 488"/>
                  <a:gd name="T77" fmla="*/ 119 h 229"/>
                  <a:gd name="T78" fmla="*/ 383 w 488"/>
                  <a:gd name="T79" fmla="*/ 115 h 229"/>
                  <a:gd name="T80" fmla="*/ 406 w 488"/>
                  <a:gd name="T81" fmla="*/ 99 h 229"/>
                  <a:gd name="T82" fmla="*/ 428 w 488"/>
                  <a:gd name="T83" fmla="*/ 81 h 229"/>
                  <a:gd name="T84" fmla="*/ 449 w 488"/>
                  <a:gd name="T85" fmla="*/ 64 h 229"/>
                  <a:gd name="T86" fmla="*/ 458 w 488"/>
                  <a:gd name="T87" fmla="*/ 53 h 229"/>
                  <a:gd name="T88" fmla="*/ 468 w 488"/>
                  <a:gd name="T89" fmla="*/ 44 h 229"/>
                  <a:gd name="T90" fmla="*/ 477 w 488"/>
                  <a:gd name="T91" fmla="*/ 34 h 229"/>
                  <a:gd name="T92" fmla="*/ 487 w 488"/>
                  <a:gd name="T93" fmla="*/ 25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8"/>
                  <a:gd name="T142" fmla="*/ 0 h 229"/>
                  <a:gd name="T143" fmla="*/ 488 w 488"/>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8" h="229">
                    <a:moveTo>
                      <a:pt x="487" y="25"/>
                    </a:moveTo>
                    <a:lnTo>
                      <a:pt x="487" y="12"/>
                    </a:lnTo>
                    <a:lnTo>
                      <a:pt x="487" y="5"/>
                    </a:lnTo>
                    <a:lnTo>
                      <a:pt x="487" y="2"/>
                    </a:lnTo>
                    <a:lnTo>
                      <a:pt x="488" y="0"/>
                    </a:lnTo>
                    <a:lnTo>
                      <a:pt x="483" y="4"/>
                    </a:lnTo>
                    <a:lnTo>
                      <a:pt x="478" y="10"/>
                    </a:lnTo>
                    <a:lnTo>
                      <a:pt x="469" y="21"/>
                    </a:lnTo>
                    <a:lnTo>
                      <a:pt x="449" y="42"/>
                    </a:lnTo>
                    <a:lnTo>
                      <a:pt x="438" y="51"/>
                    </a:lnTo>
                    <a:lnTo>
                      <a:pt x="432" y="56"/>
                    </a:lnTo>
                    <a:lnTo>
                      <a:pt x="428" y="61"/>
                    </a:lnTo>
                    <a:lnTo>
                      <a:pt x="405" y="81"/>
                    </a:lnTo>
                    <a:lnTo>
                      <a:pt x="381" y="98"/>
                    </a:lnTo>
                    <a:lnTo>
                      <a:pt x="356" y="116"/>
                    </a:lnTo>
                    <a:lnTo>
                      <a:pt x="329" y="132"/>
                    </a:lnTo>
                    <a:lnTo>
                      <a:pt x="302" y="148"/>
                    </a:lnTo>
                    <a:lnTo>
                      <a:pt x="264" y="165"/>
                    </a:lnTo>
                    <a:lnTo>
                      <a:pt x="226" y="180"/>
                    </a:lnTo>
                    <a:lnTo>
                      <a:pt x="187" y="191"/>
                    </a:lnTo>
                    <a:lnTo>
                      <a:pt x="168" y="196"/>
                    </a:lnTo>
                    <a:lnTo>
                      <a:pt x="150" y="202"/>
                    </a:lnTo>
                    <a:lnTo>
                      <a:pt x="112" y="207"/>
                    </a:lnTo>
                    <a:lnTo>
                      <a:pt x="74" y="212"/>
                    </a:lnTo>
                    <a:lnTo>
                      <a:pt x="36" y="213"/>
                    </a:lnTo>
                    <a:lnTo>
                      <a:pt x="0" y="212"/>
                    </a:lnTo>
                    <a:lnTo>
                      <a:pt x="21" y="229"/>
                    </a:lnTo>
                    <a:lnTo>
                      <a:pt x="57" y="227"/>
                    </a:lnTo>
                    <a:lnTo>
                      <a:pt x="93" y="226"/>
                    </a:lnTo>
                    <a:lnTo>
                      <a:pt x="129" y="221"/>
                    </a:lnTo>
                    <a:lnTo>
                      <a:pt x="165" y="215"/>
                    </a:lnTo>
                    <a:lnTo>
                      <a:pt x="201" y="205"/>
                    </a:lnTo>
                    <a:lnTo>
                      <a:pt x="237" y="193"/>
                    </a:lnTo>
                    <a:lnTo>
                      <a:pt x="273" y="178"/>
                    </a:lnTo>
                    <a:lnTo>
                      <a:pt x="310" y="162"/>
                    </a:lnTo>
                    <a:lnTo>
                      <a:pt x="334" y="147"/>
                    </a:lnTo>
                    <a:lnTo>
                      <a:pt x="359" y="132"/>
                    </a:lnTo>
                    <a:lnTo>
                      <a:pt x="370" y="123"/>
                    </a:lnTo>
                    <a:lnTo>
                      <a:pt x="376" y="119"/>
                    </a:lnTo>
                    <a:lnTo>
                      <a:pt x="383" y="115"/>
                    </a:lnTo>
                    <a:lnTo>
                      <a:pt x="406" y="99"/>
                    </a:lnTo>
                    <a:lnTo>
                      <a:pt x="428" y="81"/>
                    </a:lnTo>
                    <a:lnTo>
                      <a:pt x="449" y="64"/>
                    </a:lnTo>
                    <a:lnTo>
                      <a:pt x="458" y="53"/>
                    </a:lnTo>
                    <a:lnTo>
                      <a:pt x="468" y="44"/>
                    </a:lnTo>
                    <a:lnTo>
                      <a:pt x="477" y="34"/>
                    </a:lnTo>
                    <a:lnTo>
                      <a:pt x="487" y="25"/>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6" name="Freeform 299"/>
              <p:cNvSpPr>
                <a:spLocks/>
              </p:cNvSpPr>
              <p:nvPr/>
            </p:nvSpPr>
            <p:spPr bwMode="auto">
              <a:xfrm>
                <a:off x="3637" y="617"/>
                <a:ext cx="102" cy="48"/>
              </a:xfrm>
              <a:custGeom>
                <a:avLst/>
                <a:gdLst>
                  <a:gd name="T0" fmla="*/ 506 w 506"/>
                  <a:gd name="T1" fmla="*/ 26 h 239"/>
                  <a:gd name="T2" fmla="*/ 506 w 506"/>
                  <a:gd name="T3" fmla="*/ 21 h 239"/>
                  <a:gd name="T4" fmla="*/ 506 w 506"/>
                  <a:gd name="T5" fmla="*/ 0 h 239"/>
                  <a:gd name="T6" fmla="*/ 496 w 506"/>
                  <a:gd name="T7" fmla="*/ 11 h 239"/>
                  <a:gd name="T8" fmla="*/ 487 w 506"/>
                  <a:gd name="T9" fmla="*/ 23 h 239"/>
                  <a:gd name="T10" fmla="*/ 467 w 506"/>
                  <a:gd name="T11" fmla="*/ 46 h 239"/>
                  <a:gd name="T12" fmla="*/ 445 w 506"/>
                  <a:gd name="T13" fmla="*/ 67 h 239"/>
                  <a:gd name="T14" fmla="*/ 438 w 506"/>
                  <a:gd name="T15" fmla="*/ 72 h 239"/>
                  <a:gd name="T16" fmla="*/ 434 w 506"/>
                  <a:gd name="T17" fmla="*/ 74 h 239"/>
                  <a:gd name="T18" fmla="*/ 432 w 506"/>
                  <a:gd name="T19" fmla="*/ 77 h 239"/>
                  <a:gd name="T20" fmla="*/ 421 w 506"/>
                  <a:gd name="T21" fmla="*/ 88 h 239"/>
                  <a:gd name="T22" fmla="*/ 407 w 506"/>
                  <a:gd name="T23" fmla="*/ 97 h 239"/>
                  <a:gd name="T24" fmla="*/ 401 w 506"/>
                  <a:gd name="T25" fmla="*/ 102 h 239"/>
                  <a:gd name="T26" fmla="*/ 397 w 506"/>
                  <a:gd name="T27" fmla="*/ 104 h 239"/>
                  <a:gd name="T28" fmla="*/ 395 w 506"/>
                  <a:gd name="T29" fmla="*/ 107 h 239"/>
                  <a:gd name="T30" fmla="*/ 382 w 506"/>
                  <a:gd name="T31" fmla="*/ 116 h 239"/>
                  <a:gd name="T32" fmla="*/ 375 w 506"/>
                  <a:gd name="T33" fmla="*/ 121 h 239"/>
                  <a:gd name="T34" fmla="*/ 372 w 506"/>
                  <a:gd name="T35" fmla="*/ 123 h 239"/>
                  <a:gd name="T36" fmla="*/ 369 w 506"/>
                  <a:gd name="T37" fmla="*/ 127 h 239"/>
                  <a:gd name="T38" fmla="*/ 365 w 506"/>
                  <a:gd name="T39" fmla="*/ 128 h 239"/>
                  <a:gd name="T40" fmla="*/ 361 w 506"/>
                  <a:gd name="T41" fmla="*/ 130 h 239"/>
                  <a:gd name="T42" fmla="*/ 355 w 506"/>
                  <a:gd name="T43" fmla="*/ 134 h 239"/>
                  <a:gd name="T44" fmla="*/ 341 w 506"/>
                  <a:gd name="T45" fmla="*/ 143 h 239"/>
                  <a:gd name="T46" fmla="*/ 312 w 506"/>
                  <a:gd name="T47" fmla="*/ 160 h 239"/>
                  <a:gd name="T48" fmla="*/ 272 w 506"/>
                  <a:gd name="T49" fmla="*/ 178 h 239"/>
                  <a:gd name="T50" fmla="*/ 234 w 506"/>
                  <a:gd name="T51" fmla="*/ 194 h 239"/>
                  <a:gd name="T52" fmla="*/ 193 w 506"/>
                  <a:gd name="T53" fmla="*/ 205 h 239"/>
                  <a:gd name="T54" fmla="*/ 155 w 506"/>
                  <a:gd name="T55" fmla="*/ 214 h 239"/>
                  <a:gd name="T56" fmla="*/ 115 w 506"/>
                  <a:gd name="T57" fmla="*/ 219 h 239"/>
                  <a:gd name="T58" fmla="*/ 76 w 506"/>
                  <a:gd name="T59" fmla="*/ 222 h 239"/>
                  <a:gd name="T60" fmla="*/ 38 w 506"/>
                  <a:gd name="T61" fmla="*/ 221 h 239"/>
                  <a:gd name="T62" fmla="*/ 0 w 506"/>
                  <a:gd name="T63" fmla="*/ 217 h 239"/>
                  <a:gd name="T64" fmla="*/ 8 w 506"/>
                  <a:gd name="T65" fmla="*/ 228 h 239"/>
                  <a:gd name="T66" fmla="*/ 18 w 506"/>
                  <a:gd name="T67" fmla="*/ 238 h 239"/>
                  <a:gd name="T68" fmla="*/ 54 w 506"/>
                  <a:gd name="T69" fmla="*/ 239 h 239"/>
                  <a:gd name="T70" fmla="*/ 92 w 506"/>
                  <a:gd name="T71" fmla="*/ 238 h 239"/>
                  <a:gd name="T72" fmla="*/ 130 w 506"/>
                  <a:gd name="T73" fmla="*/ 233 h 239"/>
                  <a:gd name="T74" fmla="*/ 168 w 506"/>
                  <a:gd name="T75" fmla="*/ 228 h 239"/>
                  <a:gd name="T76" fmla="*/ 186 w 506"/>
                  <a:gd name="T77" fmla="*/ 222 h 239"/>
                  <a:gd name="T78" fmla="*/ 205 w 506"/>
                  <a:gd name="T79" fmla="*/ 217 h 239"/>
                  <a:gd name="T80" fmla="*/ 244 w 506"/>
                  <a:gd name="T81" fmla="*/ 206 h 239"/>
                  <a:gd name="T82" fmla="*/ 282 w 506"/>
                  <a:gd name="T83" fmla="*/ 191 h 239"/>
                  <a:gd name="T84" fmla="*/ 320 w 506"/>
                  <a:gd name="T85" fmla="*/ 174 h 239"/>
                  <a:gd name="T86" fmla="*/ 347 w 506"/>
                  <a:gd name="T87" fmla="*/ 158 h 239"/>
                  <a:gd name="T88" fmla="*/ 374 w 506"/>
                  <a:gd name="T89" fmla="*/ 142 h 239"/>
                  <a:gd name="T90" fmla="*/ 399 w 506"/>
                  <a:gd name="T91" fmla="*/ 124 h 239"/>
                  <a:gd name="T92" fmla="*/ 423 w 506"/>
                  <a:gd name="T93" fmla="*/ 107 h 239"/>
                  <a:gd name="T94" fmla="*/ 446 w 506"/>
                  <a:gd name="T95" fmla="*/ 87 h 239"/>
                  <a:gd name="T96" fmla="*/ 450 w 506"/>
                  <a:gd name="T97" fmla="*/ 82 h 239"/>
                  <a:gd name="T98" fmla="*/ 456 w 506"/>
                  <a:gd name="T99" fmla="*/ 77 h 239"/>
                  <a:gd name="T100" fmla="*/ 467 w 506"/>
                  <a:gd name="T101" fmla="*/ 68 h 239"/>
                  <a:gd name="T102" fmla="*/ 487 w 506"/>
                  <a:gd name="T103" fmla="*/ 47 h 239"/>
                  <a:gd name="T104" fmla="*/ 496 w 506"/>
                  <a:gd name="T105" fmla="*/ 36 h 239"/>
                  <a:gd name="T106" fmla="*/ 501 w 506"/>
                  <a:gd name="T107" fmla="*/ 30 h 239"/>
                  <a:gd name="T108" fmla="*/ 506 w 506"/>
                  <a:gd name="T109" fmla="*/ 26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239"/>
                  <a:gd name="T167" fmla="*/ 506 w 50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239">
                    <a:moveTo>
                      <a:pt x="506" y="26"/>
                    </a:moveTo>
                    <a:lnTo>
                      <a:pt x="506" y="21"/>
                    </a:lnTo>
                    <a:lnTo>
                      <a:pt x="506" y="0"/>
                    </a:lnTo>
                    <a:lnTo>
                      <a:pt x="496" y="11"/>
                    </a:lnTo>
                    <a:lnTo>
                      <a:pt x="487" y="23"/>
                    </a:lnTo>
                    <a:lnTo>
                      <a:pt x="467" y="46"/>
                    </a:lnTo>
                    <a:lnTo>
                      <a:pt x="445" y="67"/>
                    </a:lnTo>
                    <a:lnTo>
                      <a:pt x="438" y="72"/>
                    </a:lnTo>
                    <a:lnTo>
                      <a:pt x="434" y="74"/>
                    </a:lnTo>
                    <a:lnTo>
                      <a:pt x="432" y="77"/>
                    </a:lnTo>
                    <a:lnTo>
                      <a:pt x="421" y="88"/>
                    </a:lnTo>
                    <a:lnTo>
                      <a:pt x="407" y="97"/>
                    </a:lnTo>
                    <a:lnTo>
                      <a:pt x="401" y="102"/>
                    </a:lnTo>
                    <a:lnTo>
                      <a:pt x="397" y="104"/>
                    </a:lnTo>
                    <a:lnTo>
                      <a:pt x="395" y="107"/>
                    </a:lnTo>
                    <a:lnTo>
                      <a:pt x="382" y="116"/>
                    </a:lnTo>
                    <a:lnTo>
                      <a:pt x="375" y="121"/>
                    </a:lnTo>
                    <a:lnTo>
                      <a:pt x="372" y="123"/>
                    </a:lnTo>
                    <a:lnTo>
                      <a:pt x="369" y="127"/>
                    </a:lnTo>
                    <a:lnTo>
                      <a:pt x="365" y="128"/>
                    </a:lnTo>
                    <a:lnTo>
                      <a:pt x="361" y="130"/>
                    </a:lnTo>
                    <a:lnTo>
                      <a:pt x="355" y="134"/>
                    </a:lnTo>
                    <a:lnTo>
                      <a:pt x="341" y="143"/>
                    </a:lnTo>
                    <a:lnTo>
                      <a:pt x="312" y="160"/>
                    </a:lnTo>
                    <a:lnTo>
                      <a:pt x="272" y="178"/>
                    </a:lnTo>
                    <a:lnTo>
                      <a:pt x="234" y="194"/>
                    </a:lnTo>
                    <a:lnTo>
                      <a:pt x="193" y="205"/>
                    </a:lnTo>
                    <a:lnTo>
                      <a:pt x="155" y="214"/>
                    </a:lnTo>
                    <a:lnTo>
                      <a:pt x="115" y="219"/>
                    </a:lnTo>
                    <a:lnTo>
                      <a:pt x="76" y="222"/>
                    </a:lnTo>
                    <a:lnTo>
                      <a:pt x="38" y="221"/>
                    </a:lnTo>
                    <a:lnTo>
                      <a:pt x="0" y="217"/>
                    </a:lnTo>
                    <a:lnTo>
                      <a:pt x="8" y="228"/>
                    </a:lnTo>
                    <a:lnTo>
                      <a:pt x="18" y="238"/>
                    </a:lnTo>
                    <a:lnTo>
                      <a:pt x="54" y="239"/>
                    </a:lnTo>
                    <a:lnTo>
                      <a:pt x="92" y="238"/>
                    </a:lnTo>
                    <a:lnTo>
                      <a:pt x="130" y="233"/>
                    </a:lnTo>
                    <a:lnTo>
                      <a:pt x="168" y="228"/>
                    </a:lnTo>
                    <a:lnTo>
                      <a:pt x="186" y="222"/>
                    </a:lnTo>
                    <a:lnTo>
                      <a:pt x="205" y="217"/>
                    </a:lnTo>
                    <a:lnTo>
                      <a:pt x="244" y="206"/>
                    </a:lnTo>
                    <a:lnTo>
                      <a:pt x="282" y="191"/>
                    </a:lnTo>
                    <a:lnTo>
                      <a:pt x="320" y="174"/>
                    </a:lnTo>
                    <a:lnTo>
                      <a:pt x="347" y="158"/>
                    </a:lnTo>
                    <a:lnTo>
                      <a:pt x="374" y="142"/>
                    </a:lnTo>
                    <a:lnTo>
                      <a:pt x="399" y="124"/>
                    </a:lnTo>
                    <a:lnTo>
                      <a:pt x="423" y="107"/>
                    </a:lnTo>
                    <a:lnTo>
                      <a:pt x="446" y="87"/>
                    </a:lnTo>
                    <a:lnTo>
                      <a:pt x="450" y="82"/>
                    </a:lnTo>
                    <a:lnTo>
                      <a:pt x="456" y="77"/>
                    </a:lnTo>
                    <a:lnTo>
                      <a:pt x="467" y="68"/>
                    </a:lnTo>
                    <a:lnTo>
                      <a:pt x="487" y="47"/>
                    </a:lnTo>
                    <a:lnTo>
                      <a:pt x="496" y="36"/>
                    </a:lnTo>
                    <a:lnTo>
                      <a:pt x="501" y="30"/>
                    </a:lnTo>
                    <a:lnTo>
                      <a:pt x="506"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7" name="Freeform 300"/>
              <p:cNvSpPr>
                <a:spLocks/>
              </p:cNvSpPr>
              <p:nvPr/>
            </p:nvSpPr>
            <p:spPr bwMode="auto">
              <a:xfrm>
                <a:off x="3663" y="645"/>
                <a:ext cx="71" cy="34"/>
              </a:xfrm>
              <a:custGeom>
                <a:avLst/>
                <a:gdLst>
                  <a:gd name="T0" fmla="*/ 87 w 356"/>
                  <a:gd name="T1" fmla="*/ 174 h 174"/>
                  <a:gd name="T2" fmla="*/ 117 w 356"/>
                  <a:gd name="T3" fmla="*/ 171 h 174"/>
                  <a:gd name="T4" fmla="*/ 146 w 356"/>
                  <a:gd name="T5" fmla="*/ 167 h 174"/>
                  <a:gd name="T6" fmla="*/ 173 w 356"/>
                  <a:gd name="T7" fmla="*/ 159 h 174"/>
                  <a:gd name="T8" fmla="*/ 200 w 356"/>
                  <a:gd name="T9" fmla="*/ 151 h 174"/>
                  <a:gd name="T10" fmla="*/ 224 w 356"/>
                  <a:gd name="T11" fmla="*/ 139 h 174"/>
                  <a:gd name="T12" fmla="*/ 249 w 356"/>
                  <a:gd name="T13" fmla="*/ 125 h 174"/>
                  <a:gd name="T14" fmla="*/ 272 w 356"/>
                  <a:gd name="T15" fmla="*/ 108 h 174"/>
                  <a:gd name="T16" fmla="*/ 283 w 356"/>
                  <a:gd name="T17" fmla="*/ 98 h 174"/>
                  <a:gd name="T18" fmla="*/ 295 w 356"/>
                  <a:gd name="T19" fmla="*/ 89 h 174"/>
                  <a:gd name="T20" fmla="*/ 312 w 356"/>
                  <a:gd name="T21" fmla="*/ 66 h 174"/>
                  <a:gd name="T22" fmla="*/ 320 w 356"/>
                  <a:gd name="T23" fmla="*/ 55 h 174"/>
                  <a:gd name="T24" fmla="*/ 329 w 356"/>
                  <a:gd name="T25" fmla="*/ 45 h 174"/>
                  <a:gd name="T26" fmla="*/ 343 w 356"/>
                  <a:gd name="T27" fmla="*/ 22 h 174"/>
                  <a:gd name="T28" fmla="*/ 356 w 356"/>
                  <a:gd name="T29" fmla="*/ 0 h 174"/>
                  <a:gd name="T30" fmla="*/ 324 w 356"/>
                  <a:gd name="T31" fmla="*/ 25 h 174"/>
                  <a:gd name="T32" fmla="*/ 307 w 356"/>
                  <a:gd name="T33" fmla="*/ 36 h 174"/>
                  <a:gd name="T34" fmla="*/ 292 w 356"/>
                  <a:gd name="T35" fmla="*/ 48 h 174"/>
                  <a:gd name="T36" fmla="*/ 274 w 356"/>
                  <a:gd name="T37" fmla="*/ 58 h 174"/>
                  <a:gd name="T38" fmla="*/ 257 w 356"/>
                  <a:gd name="T39" fmla="*/ 70 h 174"/>
                  <a:gd name="T40" fmla="*/ 220 w 356"/>
                  <a:gd name="T41" fmla="*/ 90 h 174"/>
                  <a:gd name="T42" fmla="*/ 164 w 356"/>
                  <a:gd name="T43" fmla="*/ 114 h 174"/>
                  <a:gd name="T44" fmla="*/ 137 w 356"/>
                  <a:gd name="T45" fmla="*/ 126 h 174"/>
                  <a:gd name="T46" fmla="*/ 110 w 356"/>
                  <a:gd name="T47" fmla="*/ 136 h 174"/>
                  <a:gd name="T48" fmla="*/ 81 w 356"/>
                  <a:gd name="T49" fmla="*/ 144 h 174"/>
                  <a:gd name="T50" fmla="*/ 54 w 356"/>
                  <a:gd name="T51" fmla="*/ 150 h 174"/>
                  <a:gd name="T52" fmla="*/ 27 w 356"/>
                  <a:gd name="T53" fmla="*/ 156 h 174"/>
                  <a:gd name="T54" fmla="*/ 0 w 356"/>
                  <a:gd name="T55" fmla="*/ 160 h 174"/>
                  <a:gd name="T56" fmla="*/ 41 w 356"/>
                  <a:gd name="T57" fmla="*/ 169 h 174"/>
                  <a:gd name="T58" fmla="*/ 87 w 356"/>
                  <a:gd name="T59" fmla="*/ 174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6"/>
                  <a:gd name="T91" fmla="*/ 0 h 174"/>
                  <a:gd name="T92" fmla="*/ 356 w 356"/>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6" h="174">
                    <a:moveTo>
                      <a:pt x="87" y="174"/>
                    </a:moveTo>
                    <a:lnTo>
                      <a:pt x="117" y="171"/>
                    </a:lnTo>
                    <a:lnTo>
                      <a:pt x="146" y="167"/>
                    </a:lnTo>
                    <a:lnTo>
                      <a:pt x="173" y="159"/>
                    </a:lnTo>
                    <a:lnTo>
                      <a:pt x="200" y="151"/>
                    </a:lnTo>
                    <a:lnTo>
                      <a:pt x="224" y="139"/>
                    </a:lnTo>
                    <a:lnTo>
                      <a:pt x="249" y="125"/>
                    </a:lnTo>
                    <a:lnTo>
                      <a:pt x="272" y="108"/>
                    </a:lnTo>
                    <a:lnTo>
                      <a:pt x="283" y="98"/>
                    </a:lnTo>
                    <a:lnTo>
                      <a:pt x="295" y="89"/>
                    </a:lnTo>
                    <a:lnTo>
                      <a:pt x="312" y="66"/>
                    </a:lnTo>
                    <a:lnTo>
                      <a:pt x="320" y="55"/>
                    </a:lnTo>
                    <a:lnTo>
                      <a:pt x="329" y="45"/>
                    </a:lnTo>
                    <a:lnTo>
                      <a:pt x="343" y="22"/>
                    </a:lnTo>
                    <a:lnTo>
                      <a:pt x="356" y="0"/>
                    </a:lnTo>
                    <a:lnTo>
                      <a:pt x="324" y="25"/>
                    </a:lnTo>
                    <a:lnTo>
                      <a:pt x="307" y="36"/>
                    </a:lnTo>
                    <a:lnTo>
                      <a:pt x="292" y="48"/>
                    </a:lnTo>
                    <a:lnTo>
                      <a:pt x="274" y="58"/>
                    </a:lnTo>
                    <a:lnTo>
                      <a:pt x="257" y="70"/>
                    </a:lnTo>
                    <a:lnTo>
                      <a:pt x="220" y="90"/>
                    </a:lnTo>
                    <a:lnTo>
                      <a:pt x="164" y="114"/>
                    </a:lnTo>
                    <a:lnTo>
                      <a:pt x="137" y="126"/>
                    </a:lnTo>
                    <a:lnTo>
                      <a:pt x="110" y="136"/>
                    </a:lnTo>
                    <a:lnTo>
                      <a:pt x="81" y="144"/>
                    </a:lnTo>
                    <a:lnTo>
                      <a:pt x="54" y="150"/>
                    </a:lnTo>
                    <a:lnTo>
                      <a:pt x="27" y="156"/>
                    </a:lnTo>
                    <a:lnTo>
                      <a:pt x="0" y="160"/>
                    </a:lnTo>
                    <a:lnTo>
                      <a:pt x="41" y="169"/>
                    </a:lnTo>
                    <a:lnTo>
                      <a:pt x="87" y="174"/>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8" name="Freeform 301"/>
              <p:cNvSpPr>
                <a:spLocks/>
              </p:cNvSpPr>
              <p:nvPr/>
            </p:nvSpPr>
            <p:spPr bwMode="auto">
              <a:xfrm>
                <a:off x="3623" y="606"/>
                <a:ext cx="41" cy="19"/>
              </a:xfrm>
              <a:custGeom>
                <a:avLst/>
                <a:gdLst>
                  <a:gd name="T0" fmla="*/ 5 w 204"/>
                  <a:gd name="T1" fmla="*/ 0 h 95"/>
                  <a:gd name="T2" fmla="*/ 0 w 204"/>
                  <a:gd name="T3" fmla="*/ 24 h 95"/>
                  <a:gd name="T4" fmla="*/ 21 w 204"/>
                  <a:gd name="T5" fmla="*/ 46 h 95"/>
                  <a:gd name="T6" fmla="*/ 34 w 204"/>
                  <a:gd name="T7" fmla="*/ 55 h 95"/>
                  <a:gd name="T8" fmla="*/ 48 w 204"/>
                  <a:gd name="T9" fmla="*/ 64 h 95"/>
                  <a:gd name="T10" fmla="*/ 79 w 204"/>
                  <a:gd name="T11" fmla="*/ 79 h 95"/>
                  <a:gd name="T12" fmla="*/ 95 w 204"/>
                  <a:gd name="T13" fmla="*/ 84 h 95"/>
                  <a:gd name="T14" fmla="*/ 115 w 204"/>
                  <a:gd name="T15" fmla="*/ 90 h 95"/>
                  <a:gd name="T16" fmla="*/ 137 w 204"/>
                  <a:gd name="T17" fmla="*/ 93 h 95"/>
                  <a:gd name="T18" fmla="*/ 159 w 204"/>
                  <a:gd name="T19" fmla="*/ 95 h 95"/>
                  <a:gd name="T20" fmla="*/ 182 w 204"/>
                  <a:gd name="T21" fmla="*/ 95 h 95"/>
                  <a:gd name="T22" fmla="*/ 204 w 204"/>
                  <a:gd name="T23" fmla="*/ 94 h 95"/>
                  <a:gd name="T24" fmla="*/ 183 w 204"/>
                  <a:gd name="T25" fmla="*/ 83 h 95"/>
                  <a:gd name="T26" fmla="*/ 177 w 204"/>
                  <a:gd name="T27" fmla="*/ 80 h 95"/>
                  <a:gd name="T28" fmla="*/ 149 w 204"/>
                  <a:gd name="T29" fmla="*/ 78 h 95"/>
                  <a:gd name="T30" fmla="*/ 122 w 204"/>
                  <a:gd name="T31" fmla="*/ 73 h 95"/>
                  <a:gd name="T32" fmla="*/ 102 w 204"/>
                  <a:gd name="T33" fmla="*/ 67 h 95"/>
                  <a:gd name="T34" fmla="*/ 84 w 204"/>
                  <a:gd name="T35" fmla="*/ 62 h 95"/>
                  <a:gd name="T36" fmla="*/ 67 w 204"/>
                  <a:gd name="T37" fmla="*/ 54 h 95"/>
                  <a:gd name="T38" fmla="*/ 53 w 204"/>
                  <a:gd name="T39" fmla="*/ 46 h 95"/>
                  <a:gd name="T40" fmla="*/ 38 w 204"/>
                  <a:gd name="T41" fmla="*/ 36 h 95"/>
                  <a:gd name="T42" fmla="*/ 26 w 204"/>
                  <a:gd name="T43" fmla="*/ 25 h 95"/>
                  <a:gd name="T44" fmla="*/ 14 w 204"/>
                  <a:gd name="T45" fmla="*/ 12 h 95"/>
                  <a:gd name="T46" fmla="*/ 5 w 204"/>
                  <a:gd name="T47" fmla="*/ 0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95"/>
                  <a:gd name="T74" fmla="*/ 204 w 204"/>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95">
                    <a:moveTo>
                      <a:pt x="5" y="0"/>
                    </a:moveTo>
                    <a:lnTo>
                      <a:pt x="0" y="24"/>
                    </a:lnTo>
                    <a:lnTo>
                      <a:pt x="21" y="46"/>
                    </a:lnTo>
                    <a:lnTo>
                      <a:pt x="34" y="55"/>
                    </a:lnTo>
                    <a:lnTo>
                      <a:pt x="48" y="64"/>
                    </a:lnTo>
                    <a:lnTo>
                      <a:pt x="79" y="79"/>
                    </a:lnTo>
                    <a:lnTo>
                      <a:pt x="95" y="84"/>
                    </a:lnTo>
                    <a:lnTo>
                      <a:pt x="115" y="90"/>
                    </a:lnTo>
                    <a:lnTo>
                      <a:pt x="137" y="93"/>
                    </a:lnTo>
                    <a:lnTo>
                      <a:pt x="159" y="95"/>
                    </a:lnTo>
                    <a:lnTo>
                      <a:pt x="182" y="95"/>
                    </a:lnTo>
                    <a:lnTo>
                      <a:pt x="204" y="94"/>
                    </a:lnTo>
                    <a:lnTo>
                      <a:pt x="183" y="83"/>
                    </a:lnTo>
                    <a:lnTo>
                      <a:pt x="177" y="80"/>
                    </a:lnTo>
                    <a:lnTo>
                      <a:pt x="149" y="78"/>
                    </a:lnTo>
                    <a:lnTo>
                      <a:pt x="122" y="73"/>
                    </a:lnTo>
                    <a:lnTo>
                      <a:pt x="102" y="67"/>
                    </a:lnTo>
                    <a:lnTo>
                      <a:pt x="84" y="62"/>
                    </a:lnTo>
                    <a:lnTo>
                      <a:pt x="67" y="54"/>
                    </a:lnTo>
                    <a:lnTo>
                      <a:pt x="53" y="46"/>
                    </a:lnTo>
                    <a:lnTo>
                      <a:pt x="38" y="36"/>
                    </a:lnTo>
                    <a:lnTo>
                      <a:pt x="26" y="25"/>
                    </a:lnTo>
                    <a:lnTo>
                      <a:pt x="14" y="12"/>
                    </a:lnTo>
                    <a:lnTo>
                      <a:pt x="5" y="0"/>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39" name="Freeform 302"/>
              <p:cNvSpPr>
                <a:spLocks/>
              </p:cNvSpPr>
              <p:nvPr/>
            </p:nvSpPr>
            <p:spPr bwMode="auto">
              <a:xfrm>
                <a:off x="3622" y="611"/>
                <a:ext cx="48" cy="18"/>
              </a:xfrm>
              <a:custGeom>
                <a:avLst/>
                <a:gdLst>
                  <a:gd name="T0" fmla="*/ 3 w 241"/>
                  <a:gd name="T1" fmla="*/ 0 h 87"/>
                  <a:gd name="T2" fmla="*/ 0 w 241"/>
                  <a:gd name="T3" fmla="*/ 24 h 87"/>
                  <a:gd name="T4" fmla="*/ 10 w 241"/>
                  <a:gd name="T5" fmla="*/ 33 h 87"/>
                  <a:gd name="T6" fmla="*/ 22 w 241"/>
                  <a:gd name="T7" fmla="*/ 43 h 87"/>
                  <a:gd name="T8" fmla="*/ 34 w 241"/>
                  <a:gd name="T9" fmla="*/ 51 h 87"/>
                  <a:gd name="T10" fmla="*/ 49 w 241"/>
                  <a:gd name="T11" fmla="*/ 59 h 87"/>
                  <a:gd name="T12" fmla="*/ 63 w 241"/>
                  <a:gd name="T13" fmla="*/ 65 h 87"/>
                  <a:gd name="T14" fmla="*/ 78 w 241"/>
                  <a:gd name="T15" fmla="*/ 71 h 87"/>
                  <a:gd name="T16" fmla="*/ 94 w 241"/>
                  <a:gd name="T17" fmla="*/ 76 h 87"/>
                  <a:gd name="T18" fmla="*/ 112 w 241"/>
                  <a:gd name="T19" fmla="*/ 82 h 87"/>
                  <a:gd name="T20" fmla="*/ 143 w 241"/>
                  <a:gd name="T21" fmla="*/ 86 h 87"/>
                  <a:gd name="T22" fmla="*/ 176 w 241"/>
                  <a:gd name="T23" fmla="*/ 87 h 87"/>
                  <a:gd name="T24" fmla="*/ 207 w 241"/>
                  <a:gd name="T25" fmla="*/ 85 h 87"/>
                  <a:gd name="T26" fmla="*/ 241 w 241"/>
                  <a:gd name="T27" fmla="*/ 80 h 87"/>
                  <a:gd name="T28" fmla="*/ 223 w 241"/>
                  <a:gd name="T29" fmla="*/ 76 h 87"/>
                  <a:gd name="T30" fmla="*/ 207 w 241"/>
                  <a:gd name="T31" fmla="*/ 70 h 87"/>
                  <a:gd name="T32" fmla="*/ 185 w 241"/>
                  <a:gd name="T33" fmla="*/ 71 h 87"/>
                  <a:gd name="T34" fmla="*/ 162 w 241"/>
                  <a:gd name="T35" fmla="*/ 71 h 87"/>
                  <a:gd name="T36" fmla="*/ 140 w 241"/>
                  <a:gd name="T37" fmla="*/ 69 h 87"/>
                  <a:gd name="T38" fmla="*/ 118 w 241"/>
                  <a:gd name="T39" fmla="*/ 66 h 87"/>
                  <a:gd name="T40" fmla="*/ 98 w 241"/>
                  <a:gd name="T41" fmla="*/ 60 h 87"/>
                  <a:gd name="T42" fmla="*/ 82 w 241"/>
                  <a:gd name="T43" fmla="*/ 55 h 87"/>
                  <a:gd name="T44" fmla="*/ 51 w 241"/>
                  <a:gd name="T45" fmla="*/ 40 h 87"/>
                  <a:gd name="T46" fmla="*/ 37 w 241"/>
                  <a:gd name="T47" fmla="*/ 31 h 87"/>
                  <a:gd name="T48" fmla="*/ 24 w 241"/>
                  <a:gd name="T49" fmla="*/ 22 h 87"/>
                  <a:gd name="T50" fmla="*/ 3 w 241"/>
                  <a:gd name="T51" fmla="*/ 0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87"/>
                  <a:gd name="T80" fmla="*/ 241 w 24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87">
                    <a:moveTo>
                      <a:pt x="3" y="0"/>
                    </a:moveTo>
                    <a:lnTo>
                      <a:pt x="0" y="24"/>
                    </a:lnTo>
                    <a:lnTo>
                      <a:pt x="10" y="33"/>
                    </a:lnTo>
                    <a:lnTo>
                      <a:pt x="22" y="43"/>
                    </a:lnTo>
                    <a:lnTo>
                      <a:pt x="34" y="51"/>
                    </a:lnTo>
                    <a:lnTo>
                      <a:pt x="49" y="59"/>
                    </a:lnTo>
                    <a:lnTo>
                      <a:pt x="63" y="65"/>
                    </a:lnTo>
                    <a:lnTo>
                      <a:pt x="78" y="71"/>
                    </a:lnTo>
                    <a:lnTo>
                      <a:pt x="94" y="76"/>
                    </a:lnTo>
                    <a:lnTo>
                      <a:pt x="112" y="82"/>
                    </a:lnTo>
                    <a:lnTo>
                      <a:pt x="143" y="86"/>
                    </a:lnTo>
                    <a:lnTo>
                      <a:pt x="176" y="87"/>
                    </a:lnTo>
                    <a:lnTo>
                      <a:pt x="207" y="85"/>
                    </a:lnTo>
                    <a:lnTo>
                      <a:pt x="241" y="80"/>
                    </a:lnTo>
                    <a:lnTo>
                      <a:pt x="223" y="76"/>
                    </a:lnTo>
                    <a:lnTo>
                      <a:pt x="207" y="70"/>
                    </a:lnTo>
                    <a:lnTo>
                      <a:pt x="185" y="71"/>
                    </a:lnTo>
                    <a:lnTo>
                      <a:pt x="162" y="71"/>
                    </a:lnTo>
                    <a:lnTo>
                      <a:pt x="140" y="69"/>
                    </a:lnTo>
                    <a:lnTo>
                      <a:pt x="118" y="66"/>
                    </a:lnTo>
                    <a:lnTo>
                      <a:pt x="98" y="60"/>
                    </a:lnTo>
                    <a:lnTo>
                      <a:pt x="82" y="55"/>
                    </a:lnTo>
                    <a:lnTo>
                      <a:pt x="51" y="40"/>
                    </a:lnTo>
                    <a:lnTo>
                      <a:pt x="37" y="31"/>
                    </a:lnTo>
                    <a:lnTo>
                      <a:pt x="24" y="22"/>
                    </a:lnTo>
                    <a:lnTo>
                      <a:pt x="3" y="0"/>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0" name="Freeform 303"/>
              <p:cNvSpPr>
                <a:spLocks/>
              </p:cNvSpPr>
              <p:nvPr/>
            </p:nvSpPr>
            <p:spPr bwMode="auto">
              <a:xfrm>
                <a:off x="3624" y="586"/>
                <a:ext cx="34" cy="36"/>
              </a:xfrm>
              <a:custGeom>
                <a:avLst/>
                <a:gdLst>
                  <a:gd name="T0" fmla="*/ 85 w 172"/>
                  <a:gd name="T1" fmla="*/ 76 h 180"/>
                  <a:gd name="T2" fmla="*/ 64 w 172"/>
                  <a:gd name="T3" fmla="*/ 35 h 180"/>
                  <a:gd name="T4" fmla="*/ 55 w 172"/>
                  <a:gd name="T5" fmla="*/ 16 h 180"/>
                  <a:gd name="T6" fmla="*/ 48 w 172"/>
                  <a:gd name="T7" fmla="*/ 0 h 180"/>
                  <a:gd name="T8" fmla="*/ 31 w 172"/>
                  <a:gd name="T9" fmla="*/ 23 h 180"/>
                  <a:gd name="T10" fmla="*/ 18 w 172"/>
                  <a:gd name="T11" fmla="*/ 47 h 180"/>
                  <a:gd name="T12" fmla="*/ 7 w 172"/>
                  <a:gd name="T13" fmla="*/ 73 h 180"/>
                  <a:gd name="T14" fmla="*/ 0 w 172"/>
                  <a:gd name="T15" fmla="*/ 100 h 180"/>
                  <a:gd name="T16" fmla="*/ 9 w 172"/>
                  <a:gd name="T17" fmla="*/ 112 h 180"/>
                  <a:gd name="T18" fmla="*/ 21 w 172"/>
                  <a:gd name="T19" fmla="*/ 125 h 180"/>
                  <a:gd name="T20" fmla="*/ 33 w 172"/>
                  <a:gd name="T21" fmla="*/ 136 h 180"/>
                  <a:gd name="T22" fmla="*/ 48 w 172"/>
                  <a:gd name="T23" fmla="*/ 146 h 180"/>
                  <a:gd name="T24" fmla="*/ 62 w 172"/>
                  <a:gd name="T25" fmla="*/ 154 h 180"/>
                  <a:gd name="T26" fmla="*/ 79 w 172"/>
                  <a:gd name="T27" fmla="*/ 162 h 180"/>
                  <a:gd name="T28" fmla="*/ 97 w 172"/>
                  <a:gd name="T29" fmla="*/ 167 h 180"/>
                  <a:gd name="T30" fmla="*/ 117 w 172"/>
                  <a:gd name="T31" fmla="*/ 173 h 180"/>
                  <a:gd name="T32" fmla="*/ 144 w 172"/>
                  <a:gd name="T33" fmla="*/ 178 h 180"/>
                  <a:gd name="T34" fmla="*/ 172 w 172"/>
                  <a:gd name="T35" fmla="*/ 180 h 180"/>
                  <a:gd name="T36" fmla="*/ 158 w 172"/>
                  <a:gd name="T37" fmla="*/ 170 h 180"/>
                  <a:gd name="T38" fmla="*/ 145 w 172"/>
                  <a:gd name="T39" fmla="*/ 160 h 180"/>
                  <a:gd name="T40" fmla="*/ 122 w 172"/>
                  <a:gd name="T41" fmla="*/ 136 h 180"/>
                  <a:gd name="T42" fmla="*/ 111 w 172"/>
                  <a:gd name="T43" fmla="*/ 121 h 180"/>
                  <a:gd name="T44" fmla="*/ 102 w 172"/>
                  <a:gd name="T45" fmla="*/ 108 h 180"/>
                  <a:gd name="T46" fmla="*/ 85 w 172"/>
                  <a:gd name="T47" fmla="*/ 76 h 1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180"/>
                  <a:gd name="T74" fmla="*/ 172 w 172"/>
                  <a:gd name="T75" fmla="*/ 180 h 1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180">
                    <a:moveTo>
                      <a:pt x="85" y="76"/>
                    </a:moveTo>
                    <a:lnTo>
                      <a:pt x="64" y="35"/>
                    </a:lnTo>
                    <a:lnTo>
                      <a:pt x="55" y="16"/>
                    </a:lnTo>
                    <a:lnTo>
                      <a:pt x="48" y="0"/>
                    </a:lnTo>
                    <a:lnTo>
                      <a:pt x="31" y="23"/>
                    </a:lnTo>
                    <a:lnTo>
                      <a:pt x="18" y="47"/>
                    </a:lnTo>
                    <a:lnTo>
                      <a:pt x="7" y="73"/>
                    </a:lnTo>
                    <a:lnTo>
                      <a:pt x="0" y="100"/>
                    </a:lnTo>
                    <a:lnTo>
                      <a:pt x="9" y="112"/>
                    </a:lnTo>
                    <a:lnTo>
                      <a:pt x="21" y="125"/>
                    </a:lnTo>
                    <a:lnTo>
                      <a:pt x="33" y="136"/>
                    </a:lnTo>
                    <a:lnTo>
                      <a:pt x="48" y="146"/>
                    </a:lnTo>
                    <a:lnTo>
                      <a:pt x="62" y="154"/>
                    </a:lnTo>
                    <a:lnTo>
                      <a:pt x="79" y="162"/>
                    </a:lnTo>
                    <a:lnTo>
                      <a:pt x="97" y="167"/>
                    </a:lnTo>
                    <a:lnTo>
                      <a:pt x="117" y="173"/>
                    </a:lnTo>
                    <a:lnTo>
                      <a:pt x="144" y="178"/>
                    </a:lnTo>
                    <a:lnTo>
                      <a:pt x="172" y="180"/>
                    </a:lnTo>
                    <a:lnTo>
                      <a:pt x="158" y="170"/>
                    </a:lnTo>
                    <a:lnTo>
                      <a:pt x="145" y="160"/>
                    </a:lnTo>
                    <a:lnTo>
                      <a:pt x="122" y="136"/>
                    </a:lnTo>
                    <a:lnTo>
                      <a:pt x="111" y="121"/>
                    </a:lnTo>
                    <a:lnTo>
                      <a:pt x="102" y="108"/>
                    </a:lnTo>
                    <a:lnTo>
                      <a:pt x="85" y="76"/>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1" name="Freeform 304"/>
              <p:cNvSpPr>
                <a:spLocks/>
              </p:cNvSpPr>
              <p:nvPr/>
            </p:nvSpPr>
            <p:spPr bwMode="auto">
              <a:xfrm>
                <a:off x="313" y="562"/>
                <a:ext cx="50" cy="24"/>
              </a:xfrm>
              <a:custGeom>
                <a:avLst/>
                <a:gdLst>
                  <a:gd name="T0" fmla="*/ 252 w 252"/>
                  <a:gd name="T1" fmla="*/ 11 h 123"/>
                  <a:gd name="T2" fmla="*/ 245 w 252"/>
                  <a:gd name="T3" fmla="*/ 0 h 123"/>
                  <a:gd name="T4" fmla="*/ 214 w 252"/>
                  <a:gd name="T5" fmla="*/ 1 h 123"/>
                  <a:gd name="T6" fmla="*/ 198 w 252"/>
                  <a:gd name="T7" fmla="*/ 2 h 123"/>
                  <a:gd name="T8" fmla="*/ 184 w 252"/>
                  <a:gd name="T9" fmla="*/ 5 h 123"/>
                  <a:gd name="T10" fmla="*/ 152 w 252"/>
                  <a:gd name="T11" fmla="*/ 13 h 123"/>
                  <a:gd name="T12" fmla="*/ 137 w 252"/>
                  <a:gd name="T13" fmla="*/ 18 h 123"/>
                  <a:gd name="T14" fmla="*/ 122 w 252"/>
                  <a:gd name="T15" fmla="*/ 24 h 123"/>
                  <a:gd name="T16" fmla="*/ 85 w 252"/>
                  <a:gd name="T17" fmla="*/ 40 h 123"/>
                  <a:gd name="T18" fmla="*/ 68 w 252"/>
                  <a:gd name="T19" fmla="*/ 49 h 123"/>
                  <a:gd name="T20" fmla="*/ 54 w 252"/>
                  <a:gd name="T21" fmla="*/ 60 h 123"/>
                  <a:gd name="T22" fmla="*/ 24 w 252"/>
                  <a:gd name="T23" fmla="*/ 84 h 123"/>
                  <a:gd name="T24" fmla="*/ 0 w 252"/>
                  <a:gd name="T25" fmla="*/ 112 h 123"/>
                  <a:gd name="T26" fmla="*/ 1 w 252"/>
                  <a:gd name="T27" fmla="*/ 116 h 123"/>
                  <a:gd name="T28" fmla="*/ 4 w 252"/>
                  <a:gd name="T29" fmla="*/ 123 h 123"/>
                  <a:gd name="T30" fmla="*/ 28 w 252"/>
                  <a:gd name="T31" fmla="*/ 95 h 123"/>
                  <a:gd name="T32" fmla="*/ 57 w 252"/>
                  <a:gd name="T33" fmla="*/ 72 h 123"/>
                  <a:gd name="T34" fmla="*/ 89 w 252"/>
                  <a:gd name="T35" fmla="*/ 50 h 123"/>
                  <a:gd name="T36" fmla="*/ 107 w 252"/>
                  <a:gd name="T37" fmla="*/ 41 h 123"/>
                  <a:gd name="T38" fmla="*/ 128 w 252"/>
                  <a:gd name="T39" fmla="*/ 34 h 123"/>
                  <a:gd name="T40" fmla="*/ 142 w 252"/>
                  <a:gd name="T41" fmla="*/ 28 h 123"/>
                  <a:gd name="T42" fmla="*/ 158 w 252"/>
                  <a:gd name="T43" fmla="*/ 23 h 123"/>
                  <a:gd name="T44" fmla="*/ 189 w 252"/>
                  <a:gd name="T45" fmla="*/ 15 h 123"/>
                  <a:gd name="T46" fmla="*/ 221 w 252"/>
                  <a:gd name="T47" fmla="*/ 11 h 123"/>
                  <a:gd name="T48" fmla="*/ 252 w 252"/>
                  <a:gd name="T49" fmla="*/ 11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23"/>
                  <a:gd name="T77" fmla="*/ 252 w 252"/>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23">
                    <a:moveTo>
                      <a:pt x="252" y="11"/>
                    </a:moveTo>
                    <a:lnTo>
                      <a:pt x="245" y="0"/>
                    </a:lnTo>
                    <a:lnTo>
                      <a:pt x="214" y="1"/>
                    </a:lnTo>
                    <a:lnTo>
                      <a:pt x="198" y="2"/>
                    </a:lnTo>
                    <a:lnTo>
                      <a:pt x="184" y="5"/>
                    </a:lnTo>
                    <a:lnTo>
                      <a:pt x="152" y="13"/>
                    </a:lnTo>
                    <a:lnTo>
                      <a:pt x="137" y="18"/>
                    </a:lnTo>
                    <a:lnTo>
                      <a:pt x="122" y="24"/>
                    </a:lnTo>
                    <a:lnTo>
                      <a:pt x="85" y="40"/>
                    </a:lnTo>
                    <a:lnTo>
                      <a:pt x="68" y="49"/>
                    </a:lnTo>
                    <a:lnTo>
                      <a:pt x="54" y="60"/>
                    </a:lnTo>
                    <a:lnTo>
                      <a:pt x="24" y="84"/>
                    </a:lnTo>
                    <a:lnTo>
                      <a:pt x="0" y="112"/>
                    </a:lnTo>
                    <a:lnTo>
                      <a:pt x="1" y="116"/>
                    </a:lnTo>
                    <a:lnTo>
                      <a:pt x="4" y="123"/>
                    </a:lnTo>
                    <a:lnTo>
                      <a:pt x="28" y="95"/>
                    </a:lnTo>
                    <a:lnTo>
                      <a:pt x="57" y="72"/>
                    </a:lnTo>
                    <a:lnTo>
                      <a:pt x="89" y="50"/>
                    </a:lnTo>
                    <a:lnTo>
                      <a:pt x="107" y="41"/>
                    </a:lnTo>
                    <a:lnTo>
                      <a:pt x="128" y="34"/>
                    </a:lnTo>
                    <a:lnTo>
                      <a:pt x="142" y="28"/>
                    </a:lnTo>
                    <a:lnTo>
                      <a:pt x="158" y="23"/>
                    </a:lnTo>
                    <a:lnTo>
                      <a:pt x="189" y="15"/>
                    </a:lnTo>
                    <a:lnTo>
                      <a:pt x="221" y="11"/>
                    </a:lnTo>
                    <a:lnTo>
                      <a:pt x="252" y="11"/>
                    </a:lnTo>
                    <a:close/>
                  </a:path>
                </a:pathLst>
              </a:custGeom>
              <a:solidFill>
                <a:srgbClr val="3D3D3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2" name="Freeform 305"/>
              <p:cNvSpPr>
                <a:spLocks/>
              </p:cNvSpPr>
              <p:nvPr/>
            </p:nvSpPr>
            <p:spPr bwMode="auto">
              <a:xfrm>
                <a:off x="312" y="560"/>
                <a:ext cx="50" cy="24"/>
              </a:xfrm>
              <a:custGeom>
                <a:avLst/>
                <a:gdLst>
                  <a:gd name="T0" fmla="*/ 250 w 250"/>
                  <a:gd name="T1" fmla="*/ 10 h 122"/>
                  <a:gd name="T2" fmla="*/ 249 w 250"/>
                  <a:gd name="T3" fmla="*/ 9 h 122"/>
                  <a:gd name="T4" fmla="*/ 244 w 250"/>
                  <a:gd name="T5" fmla="*/ 1 h 122"/>
                  <a:gd name="T6" fmla="*/ 231 w 250"/>
                  <a:gd name="T7" fmla="*/ 0 h 122"/>
                  <a:gd name="T8" fmla="*/ 221 w 250"/>
                  <a:gd name="T9" fmla="*/ 1 h 122"/>
                  <a:gd name="T10" fmla="*/ 197 w 250"/>
                  <a:gd name="T11" fmla="*/ 2 h 122"/>
                  <a:gd name="T12" fmla="*/ 172 w 250"/>
                  <a:gd name="T13" fmla="*/ 7 h 122"/>
                  <a:gd name="T14" fmla="*/ 123 w 250"/>
                  <a:gd name="T15" fmla="*/ 24 h 122"/>
                  <a:gd name="T16" fmla="*/ 88 w 250"/>
                  <a:gd name="T17" fmla="*/ 39 h 122"/>
                  <a:gd name="T18" fmla="*/ 57 w 250"/>
                  <a:gd name="T19" fmla="*/ 57 h 122"/>
                  <a:gd name="T20" fmla="*/ 29 w 250"/>
                  <a:gd name="T21" fmla="*/ 78 h 122"/>
                  <a:gd name="T22" fmla="*/ 6 w 250"/>
                  <a:gd name="T23" fmla="*/ 103 h 122"/>
                  <a:gd name="T24" fmla="*/ 0 w 250"/>
                  <a:gd name="T25" fmla="*/ 110 h 122"/>
                  <a:gd name="T26" fmla="*/ 5 w 250"/>
                  <a:gd name="T27" fmla="*/ 122 h 122"/>
                  <a:gd name="T28" fmla="*/ 29 w 250"/>
                  <a:gd name="T29" fmla="*/ 94 h 122"/>
                  <a:gd name="T30" fmla="*/ 59 w 250"/>
                  <a:gd name="T31" fmla="*/ 70 h 122"/>
                  <a:gd name="T32" fmla="*/ 73 w 250"/>
                  <a:gd name="T33" fmla="*/ 59 h 122"/>
                  <a:gd name="T34" fmla="*/ 90 w 250"/>
                  <a:gd name="T35" fmla="*/ 50 h 122"/>
                  <a:gd name="T36" fmla="*/ 127 w 250"/>
                  <a:gd name="T37" fmla="*/ 34 h 122"/>
                  <a:gd name="T38" fmla="*/ 142 w 250"/>
                  <a:gd name="T39" fmla="*/ 28 h 122"/>
                  <a:gd name="T40" fmla="*/ 157 w 250"/>
                  <a:gd name="T41" fmla="*/ 23 h 122"/>
                  <a:gd name="T42" fmla="*/ 189 w 250"/>
                  <a:gd name="T43" fmla="*/ 15 h 122"/>
                  <a:gd name="T44" fmla="*/ 203 w 250"/>
                  <a:gd name="T45" fmla="*/ 12 h 122"/>
                  <a:gd name="T46" fmla="*/ 219 w 250"/>
                  <a:gd name="T47" fmla="*/ 11 h 122"/>
                  <a:gd name="T48" fmla="*/ 250 w 250"/>
                  <a:gd name="T49" fmla="*/ 1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2"/>
                  <a:gd name="T77" fmla="*/ 250 w 250"/>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2">
                    <a:moveTo>
                      <a:pt x="250" y="10"/>
                    </a:moveTo>
                    <a:lnTo>
                      <a:pt x="249" y="9"/>
                    </a:lnTo>
                    <a:lnTo>
                      <a:pt x="244" y="1"/>
                    </a:lnTo>
                    <a:lnTo>
                      <a:pt x="231" y="0"/>
                    </a:lnTo>
                    <a:lnTo>
                      <a:pt x="221" y="1"/>
                    </a:lnTo>
                    <a:lnTo>
                      <a:pt x="197" y="2"/>
                    </a:lnTo>
                    <a:lnTo>
                      <a:pt x="172" y="7"/>
                    </a:lnTo>
                    <a:lnTo>
                      <a:pt x="123" y="24"/>
                    </a:lnTo>
                    <a:lnTo>
                      <a:pt x="88" y="39"/>
                    </a:lnTo>
                    <a:lnTo>
                      <a:pt x="57" y="57"/>
                    </a:lnTo>
                    <a:lnTo>
                      <a:pt x="29" y="78"/>
                    </a:lnTo>
                    <a:lnTo>
                      <a:pt x="6" y="103"/>
                    </a:lnTo>
                    <a:lnTo>
                      <a:pt x="0" y="110"/>
                    </a:lnTo>
                    <a:lnTo>
                      <a:pt x="5" y="122"/>
                    </a:lnTo>
                    <a:lnTo>
                      <a:pt x="29" y="94"/>
                    </a:lnTo>
                    <a:lnTo>
                      <a:pt x="59" y="70"/>
                    </a:lnTo>
                    <a:lnTo>
                      <a:pt x="73" y="59"/>
                    </a:lnTo>
                    <a:lnTo>
                      <a:pt x="90" y="50"/>
                    </a:lnTo>
                    <a:lnTo>
                      <a:pt x="127" y="34"/>
                    </a:lnTo>
                    <a:lnTo>
                      <a:pt x="142" y="28"/>
                    </a:lnTo>
                    <a:lnTo>
                      <a:pt x="157" y="23"/>
                    </a:lnTo>
                    <a:lnTo>
                      <a:pt x="189" y="15"/>
                    </a:lnTo>
                    <a:lnTo>
                      <a:pt x="203" y="12"/>
                    </a:lnTo>
                    <a:lnTo>
                      <a:pt x="219" y="11"/>
                    </a:lnTo>
                    <a:lnTo>
                      <a:pt x="250" y="10"/>
                    </a:lnTo>
                    <a:close/>
                  </a:path>
                </a:pathLst>
              </a:custGeom>
              <a:solidFill>
                <a:srgbClr val="33333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3" name="Freeform 306"/>
              <p:cNvSpPr>
                <a:spLocks/>
              </p:cNvSpPr>
              <p:nvPr/>
            </p:nvSpPr>
            <p:spPr bwMode="auto">
              <a:xfrm>
                <a:off x="314" y="564"/>
                <a:ext cx="51" cy="25"/>
              </a:xfrm>
              <a:custGeom>
                <a:avLst/>
                <a:gdLst>
                  <a:gd name="T0" fmla="*/ 255 w 255"/>
                  <a:gd name="T1" fmla="*/ 10 h 123"/>
                  <a:gd name="T2" fmla="*/ 252 w 255"/>
                  <a:gd name="T3" fmla="*/ 3 h 123"/>
                  <a:gd name="T4" fmla="*/ 248 w 255"/>
                  <a:gd name="T5" fmla="*/ 0 h 123"/>
                  <a:gd name="T6" fmla="*/ 217 w 255"/>
                  <a:gd name="T7" fmla="*/ 0 h 123"/>
                  <a:gd name="T8" fmla="*/ 185 w 255"/>
                  <a:gd name="T9" fmla="*/ 4 h 123"/>
                  <a:gd name="T10" fmla="*/ 154 w 255"/>
                  <a:gd name="T11" fmla="*/ 12 h 123"/>
                  <a:gd name="T12" fmla="*/ 138 w 255"/>
                  <a:gd name="T13" fmla="*/ 17 h 123"/>
                  <a:gd name="T14" fmla="*/ 124 w 255"/>
                  <a:gd name="T15" fmla="*/ 23 h 123"/>
                  <a:gd name="T16" fmla="*/ 103 w 255"/>
                  <a:gd name="T17" fmla="*/ 30 h 123"/>
                  <a:gd name="T18" fmla="*/ 85 w 255"/>
                  <a:gd name="T19" fmla="*/ 39 h 123"/>
                  <a:gd name="T20" fmla="*/ 53 w 255"/>
                  <a:gd name="T21" fmla="*/ 61 h 123"/>
                  <a:gd name="T22" fmla="*/ 24 w 255"/>
                  <a:gd name="T23" fmla="*/ 84 h 123"/>
                  <a:gd name="T24" fmla="*/ 0 w 255"/>
                  <a:gd name="T25" fmla="*/ 112 h 123"/>
                  <a:gd name="T26" fmla="*/ 6 w 255"/>
                  <a:gd name="T27" fmla="*/ 123 h 123"/>
                  <a:gd name="T28" fmla="*/ 29 w 255"/>
                  <a:gd name="T29" fmla="*/ 94 h 123"/>
                  <a:gd name="T30" fmla="*/ 43 w 255"/>
                  <a:gd name="T31" fmla="*/ 81 h 123"/>
                  <a:gd name="T32" fmla="*/ 59 w 255"/>
                  <a:gd name="T33" fmla="*/ 70 h 123"/>
                  <a:gd name="T34" fmla="*/ 90 w 255"/>
                  <a:gd name="T35" fmla="*/ 48 h 123"/>
                  <a:gd name="T36" fmla="*/ 127 w 255"/>
                  <a:gd name="T37" fmla="*/ 31 h 123"/>
                  <a:gd name="T38" fmla="*/ 158 w 255"/>
                  <a:gd name="T39" fmla="*/ 19 h 123"/>
                  <a:gd name="T40" fmla="*/ 174 w 255"/>
                  <a:gd name="T41" fmla="*/ 14 h 123"/>
                  <a:gd name="T42" fmla="*/ 191 w 255"/>
                  <a:gd name="T43" fmla="*/ 12 h 123"/>
                  <a:gd name="T44" fmla="*/ 222 w 255"/>
                  <a:gd name="T45" fmla="*/ 9 h 123"/>
                  <a:gd name="T46" fmla="*/ 255 w 255"/>
                  <a:gd name="T47" fmla="*/ 1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123"/>
                  <a:gd name="T74" fmla="*/ 255 w 255"/>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123">
                    <a:moveTo>
                      <a:pt x="255" y="10"/>
                    </a:moveTo>
                    <a:lnTo>
                      <a:pt x="252" y="3"/>
                    </a:lnTo>
                    <a:lnTo>
                      <a:pt x="248" y="0"/>
                    </a:lnTo>
                    <a:lnTo>
                      <a:pt x="217" y="0"/>
                    </a:lnTo>
                    <a:lnTo>
                      <a:pt x="185" y="4"/>
                    </a:lnTo>
                    <a:lnTo>
                      <a:pt x="154" y="12"/>
                    </a:lnTo>
                    <a:lnTo>
                      <a:pt x="138" y="17"/>
                    </a:lnTo>
                    <a:lnTo>
                      <a:pt x="124" y="23"/>
                    </a:lnTo>
                    <a:lnTo>
                      <a:pt x="103" y="30"/>
                    </a:lnTo>
                    <a:lnTo>
                      <a:pt x="85" y="39"/>
                    </a:lnTo>
                    <a:lnTo>
                      <a:pt x="53" y="61"/>
                    </a:lnTo>
                    <a:lnTo>
                      <a:pt x="24" y="84"/>
                    </a:lnTo>
                    <a:lnTo>
                      <a:pt x="0" y="112"/>
                    </a:lnTo>
                    <a:lnTo>
                      <a:pt x="6" y="123"/>
                    </a:lnTo>
                    <a:lnTo>
                      <a:pt x="29" y="94"/>
                    </a:lnTo>
                    <a:lnTo>
                      <a:pt x="43" y="81"/>
                    </a:lnTo>
                    <a:lnTo>
                      <a:pt x="59" y="70"/>
                    </a:lnTo>
                    <a:lnTo>
                      <a:pt x="90" y="48"/>
                    </a:lnTo>
                    <a:lnTo>
                      <a:pt x="127" y="31"/>
                    </a:lnTo>
                    <a:lnTo>
                      <a:pt x="158" y="19"/>
                    </a:lnTo>
                    <a:lnTo>
                      <a:pt x="174" y="14"/>
                    </a:lnTo>
                    <a:lnTo>
                      <a:pt x="191" y="12"/>
                    </a:lnTo>
                    <a:lnTo>
                      <a:pt x="222" y="9"/>
                    </a:lnTo>
                    <a:lnTo>
                      <a:pt x="255" y="10"/>
                    </a:lnTo>
                    <a:close/>
                  </a:path>
                </a:pathLst>
              </a:custGeom>
              <a:solidFill>
                <a:srgbClr val="46464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4" name="Freeform 307"/>
              <p:cNvSpPr>
                <a:spLocks/>
              </p:cNvSpPr>
              <p:nvPr/>
            </p:nvSpPr>
            <p:spPr bwMode="auto">
              <a:xfrm>
                <a:off x="315" y="566"/>
                <a:ext cx="51" cy="25"/>
              </a:xfrm>
              <a:custGeom>
                <a:avLst/>
                <a:gdLst>
                  <a:gd name="T0" fmla="*/ 257 w 257"/>
                  <a:gd name="T1" fmla="*/ 13 h 126"/>
                  <a:gd name="T2" fmla="*/ 249 w 257"/>
                  <a:gd name="T3" fmla="*/ 1 h 126"/>
                  <a:gd name="T4" fmla="*/ 216 w 257"/>
                  <a:gd name="T5" fmla="*/ 0 h 126"/>
                  <a:gd name="T6" fmla="*/ 185 w 257"/>
                  <a:gd name="T7" fmla="*/ 3 h 126"/>
                  <a:gd name="T8" fmla="*/ 168 w 257"/>
                  <a:gd name="T9" fmla="*/ 5 h 126"/>
                  <a:gd name="T10" fmla="*/ 152 w 257"/>
                  <a:gd name="T11" fmla="*/ 10 h 126"/>
                  <a:gd name="T12" fmla="*/ 121 w 257"/>
                  <a:gd name="T13" fmla="*/ 22 h 126"/>
                  <a:gd name="T14" fmla="*/ 84 w 257"/>
                  <a:gd name="T15" fmla="*/ 39 h 126"/>
                  <a:gd name="T16" fmla="*/ 53 w 257"/>
                  <a:gd name="T17" fmla="*/ 61 h 126"/>
                  <a:gd name="T18" fmla="*/ 37 w 257"/>
                  <a:gd name="T19" fmla="*/ 72 h 126"/>
                  <a:gd name="T20" fmla="*/ 23 w 257"/>
                  <a:gd name="T21" fmla="*/ 85 h 126"/>
                  <a:gd name="T22" fmla="*/ 0 w 257"/>
                  <a:gd name="T23" fmla="*/ 114 h 126"/>
                  <a:gd name="T24" fmla="*/ 5 w 257"/>
                  <a:gd name="T25" fmla="*/ 126 h 126"/>
                  <a:gd name="T26" fmla="*/ 28 w 257"/>
                  <a:gd name="T27" fmla="*/ 95 h 126"/>
                  <a:gd name="T28" fmla="*/ 41 w 257"/>
                  <a:gd name="T29" fmla="*/ 82 h 126"/>
                  <a:gd name="T30" fmla="*/ 57 w 257"/>
                  <a:gd name="T31" fmla="*/ 71 h 126"/>
                  <a:gd name="T32" fmla="*/ 88 w 257"/>
                  <a:gd name="T33" fmla="*/ 49 h 126"/>
                  <a:gd name="T34" fmla="*/ 127 w 257"/>
                  <a:gd name="T35" fmla="*/ 32 h 126"/>
                  <a:gd name="T36" fmla="*/ 158 w 257"/>
                  <a:gd name="T37" fmla="*/ 21 h 126"/>
                  <a:gd name="T38" fmla="*/ 192 w 257"/>
                  <a:gd name="T39" fmla="*/ 14 h 126"/>
                  <a:gd name="T40" fmla="*/ 223 w 257"/>
                  <a:gd name="T41" fmla="*/ 11 h 126"/>
                  <a:gd name="T42" fmla="*/ 257 w 257"/>
                  <a:gd name="T43" fmla="*/ 13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3"/>
                    </a:moveTo>
                    <a:lnTo>
                      <a:pt x="249" y="1"/>
                    </a:lnTo>
                    <a:lnTo>
                      <a:pt x="216" y="0"/>
                    </a:lnTo>
                    <a:lnTo>
                      <a:pt x="185" y="3"/>
                    </a:lnTo>
                    <a:lnTo>
                      <a:pt x="168" y="5"/>
                    </a:lnTo>
                    <a:lnTo>
                      <a:pt x="152" y="10"/>
                    </a:lnTo>
                    <a:lnTo>
                      <a:pt x="121" y="22"/>
                    </a:lnTo>
                    <a:lnTo>
                      <a:pt x="84" y="39"/>
                    </a:lnTo>
                    <a:lnTo>
                      <a:pt x="53" y="61"/>
                    </a:lnTo>
                    <a:lnTo>
                      <a:pt x="37" y="72"/>
                    </a:lnTo>
                    <a:lnTo>
                      <a:pt x="23" y="85"/>
                    </a:lnTo>
                    <a:lnTo>
                      <a:pt x="0" y="114"/>
                    </a:lnTo>
                    <a:lnTo>
                      <a:pt x="5" y="126"/>
                    </a:lnTo>
                    <a:lnTo>
                      <a:pt x="28" y="95"/>
                    </a:lnTo>
                    <a:lnTo>
                      <a:pt x="41" y="82"/>
                    </a:lnTo>
                    <a:lnTo>
                      <a:pt x="57" y="71"/>
                    </a:lnTo>
                    <a:lnTo>
                      <a:pt x="88" y="49"/>
                    </a:lnTo>
                    <a:lnTo>
                      <a:pt x="127" y="32"/>
                    </a:lnTo>
                    <a:lnTo>
                      <a:pt x="158" y="21"/>
                    </a:lnTo>
                    <a:lnTo>
                      <a:pt x="192" y="14"/>
                    </a:lnTo>
                    <a:lnTo>
                      <a:pt x="223" y="11"/>
                    </a:lnTo>
                    <a:lnTo>
                      <a:pt x="257" y="13"/>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5" name="Freeform 308"/>
              <p:cNvSpPr>
                <a:spLocks/>
              </p:cNvSpPr>
              <p:nvPr/>
            </p:nvSpPr>
            <p:spPr bwMode="auto">
              <a:xfrm>
                <a:off x="316" y="568"/>
                <a:ext cx="51" cy="25"/>
              </a:xfrm>
              <a:custGeom>
                <a:avLst/>
                <a:gdLst>
                  <a:gd name="T0" fmla="*/ 257 w 257"/>
                  <a:gd name="T1" fmla="*/ 11 h 126"/>
                  <a:gd name="T2" fmla="*/ 252 w 257"/>
                  <a:gd name="T3" fmla="*/ 2 h 126"/>
                  <a:gd name="T4" fmla="*/ 218 w 257"/>
                  <a:gd name="T5" fmla="*/ 0 h 126"/>
                  <a:gd name="T6" fmla="*/ 187 w 257"/>
                  <a:gd name="T7" fmla="*/ 3 h 126"/>
                  <a:gd name="T8" fmla="*/ 153 w 257"/>
                  <a:gd name="T9" fmla="*/ 10 h 126"/>
                  <a:gd name="T10" fmla="*/ 122 w 257"/>
                  <a:gd name="T11" fmla="*/ 21 h 126"/>
                  <a:gd name="T12" fmla="*/ 83 w 257"/>
                  <a:gd name="T13" fmla="*/ 38 h 126"/>
                  <a:gd name="T14" fmla="*/ 52 w 257"/>
                  <a:gd name="T15" fmla="*/ 60 h 126"/>
                  <a:gd name="T16" fmla="*/ 36 w 257"/>
                  <a:gd name="T17" fmla="*/ 71 h 126"/>
                  <a:gd name="T18" fmla="*/ 23 w 257"/>
                  <a:gd name="T19" fmla="*/ 84 h 126"/>
                  <a:gd name="T20" fmla="*/ 0 w 257"/>
                  <a:gd name="T21" fmla="*/ 115 h 126"/>
                  <a:gd name="T22" fmla="*/ 6 w 257"/>
                  <a:gd name="T23" fmla="*/ 126 h 126"/>
                  <a:gd name="T24" fmla="*/ 28 w 257"/>
                  <a:gd name="T25" fmla="*/ 96 h 126"/>
                  <a:gd name="T26" fmla="*/ 41 w 257"/>
                  <a:gd name="T27" fmla="*/ 82 h 126"/>
                  <a:gd name="T28" fmla="*/ 55 w 257"/>
                  <a:gd name="T29" fmla="*/ 71 h 126"/>
                  <a:gd name="T30" fmla="*/ 70 w 257"/>
                  <a:gd name="T31" fmla="*/ 58 h 126"/>
                  <a:gd name="T32" fmla="*/ 87 w 257"/>
                  <a:gd name="T33" fmla="*/ 48 h 126"/>
                  <a:gd name="T34" fmla="*/ 125 w 257"/>
                  <a:gd name="T35" fmla="*/ 32 h 126"/>
                  <a:gd name="T36" fmla="*/ 156 w 257"/>
                  <a:gd name="T37" fmla="*/ 19 h 126"/>
                  <a:gd name="T38" fmla="*/ 190 w 257"/>
                  <a:gd name="T39" fmla="*/ 12 h 126"/>
                  <a:gd name="T40" fmla="*/ 224 w 257"/>
                  <a:gd name="T41" fmla="*/ 9 h 126"/>
                  <a:gd name="T42" fmla="*/ 257 w 257"/>
                  <a:gd name="T43" fmla="*/ 11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1"/>
                    </a:moveTo>
                    <a:lnTo>
                      <a:pt x="252" y="2"/>
                    </a:lnTo>
                    <a:lnTo>
                      <a:pt x="218" y="0"/>
                    </a:lnTo>
                    <a:lnTo>
                      <a:pt x="187" y="3"/>
                    </a:lnTo>
                    <a:lnTo>
                      <a:pt x="153" y="10"/>
                    </a:lnTo>
                    <a:lnTo>
                      <a:pt x="122" y="21"/>
                    </a:lnTo>
                    <a:lnTo>
                      <a:pt x="83" y="38"/>
                    </a:lnTo>
                    <a:lnTo>
                      <a:pt x="52" y="60"/>
                    </a:lnTo>
                    <a:lnTo>
                      <a:pt x="36" y="71"/>
                    </a:lnTo>
                    <a:lnTo>
                      <a:pt x="23" y="84"/>
                    </a:lnTo>
                    <a:lnTo>
                      <a:pt x="0" y="115"/>
                    </a:lnTo>
                    <a:lnTo>
                      <a:pt x="6" y="126"/>
                    </a:lnTo>
                    <a:lnTo>
                      <a:pt x="28" y="96"/>
                    </a:lnTo>
                    <a:lnTo>
                      <a:pt x="41" y="82"/>
                    </a:lnTo>
                    <a:lnTo>
                      <a:pt x="55" y="71"/>
                    </a:lnTo>
                    <a:lnTo>
                      <a:pt x="70" y="58"/>
                    </a:lnTo>
                    <a:lnTo>
                      <a:pt x="87" y="48"/>
                    </a:lnTo>
                    <a:lnTo>
                      <a:pt x="125" y="32"/>
                    </a:lnTo>
                    <a:lnTo>
                      <a:pt x="156" y="19"/>
                    </a:lnTo>
                    <a:lnTo>
                      <a:pt x="190" y="12"/>
                    </a:lnTo>
                    <a:lnTo>
                      <a:pt x="224" y="9"/>
                    </a:lnTo>
                    <a:lnTo>
                      <a:pt x="257" y="11"/>
                    </a:lnTo>
                    <a:close/>
                  </a:path>
                </a:pathLst>
              </a:custGeom>
              <a:solidFill>
                <a:srgbClr val="58585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6" name="Freeform 309"/>
              <p:cNvSpPr>
                <a:spLocks/>
              </p:cNvSpPr>
              <p:nvPr/>
            </p:nvSpPr>
            <p:spPr bwMode="auto">
              <a:xfrm>
                <a:off x="318" y="572"/>
                <a:ext cx="52" cy="26"/>
              </a:xfrm>
              <a:custGeom>
                <a:avLst/>
                <a:gdLst>
                  <a:gd name="T0" fmla="*/ 258 w 258"/>
                  <a:gd name="T1" fmla="*/ 14 h 131"/>
                  <a:gd name="T2" fmla="*/ 252 w 258"/>
                  <a:gd name="T3" fmla="*/ 3 h 131"/>
                  <a:gd name="T4" fmla="*/ 218 w 258"/>
                  <a:gd name="T5" fmla="*/ 0 h 131"/>
                  <a:gd name="T6" fmla="*/ 185 w 258"/>
                  <a:gd name="T7" fmla="*/ 3 h 131"/>
                  <a:gd name="T8" fmla="*/ 151 w 258"/>
                  <a:gd name="T9" fmla="*/ 9 h 131"/>
                  <a:gd name="T10" fmla="*/ 117 w 258"/>
                  <a:gd name="T11" fmla="*/ 21 h 131"/>
                  <a:gd name="T12" fmla="*/ 80 w 258"/>
                  <a:gd name="T13" fmla="*/ 37 h 131"/>
                  <a:gd name="T14" fmla="*/ 64 w 258"/>
                  <a:gd name="T15" fmla="*/ 48 h 131"/>
                  <a:gd name="T16" fmla="*/ 49 w 258"/>
                  <a:gd name="T17" fmla="*/ 60 h 131"/>
                  <a:gd name="T18" fmla="*/ 22 w 258"/>
                  <a:gd name="T19" fmla="*/ 86 h 131"/>
                  <a:gd name="T20" fmla="*/ 10 w 258"/>
                  <a:gd name="T21" fmla="*/ 100 h 131"/>
                  <a:gd name="T22" fmla="*/ 0 w 258"/>
                  <a:gd name="T23" fmla="*/ 117 h 131"/>
                  <a:gd name="T24" fmla="*/ 6 w 258"/>
                  <a:gd name="T25" fmla="*/ 131 h 131"/>
                  <a:gd name="T26" fmla="*/ 28 w 258"/>
                  <a:gd name="T27" fmla="*/ 98 h 131"/>
                  <a:gd name="T28" fmla="*/ 40 w 258"/>
                  <a:gd name="T29" fmla="*/ 84 h 131"/>
                  <a:gd name="T30" fmla="*/ 55 w 258"/>
                  <a:gd name="T31" fmla="*/ 71 h 131"/>
                  <a:gd name="T32" fmla="*/ 69 w 258"/>
                  <a:gd name="T33" fmla="*/ 59 h 131"/>
                  <a:gd name="T34" fmla="*/ 86 w 258"/>
                  <a:gd name="T35" fmla="*/ 49 h 131"/>
                  <a:gd name="T36" fmla="*/ 103 w 258"/>
                  <a:gd name="T37" fmla="*/ 39 h 131"/>
                  <a:gd name="T38" fmla="*/ 123 w 258"/>
                  <a:gd name="T39" fmla="*/ 31 h 131"/>
                  <a:gd name="T40" fmla="*/ 156 w 258"/>
                  <a:gd name="T41" fmla="*/ 18 h 131"/>
                  <a:gd name="T42" fmla="*/ 189 w 258"/>
                  <a:gd name="T43" fmla="*/ 12 h 131"/>
                  <a:gd name="T44" fmla="*/ 223 w 258"/>
                  <a:gd name="T45" fmla="*/ 9 h 131"/>
                  <a:gd name="T46" fmla="*/ 258 w 258"/>
                  <a:gd name="T47" fmla="*/ 14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31"/>
                  <a:gd name="T74" fmla="*/ 258 w 25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31">
                    <a:moveTo>
                      <a:pt x="258" y="14"/>
                    </a:moveTo>
                    <a:lnTo>
                      <a:pt x="252" y="3"/>
                    </a:lnTo>
                    <a:lnTo>
                      <a:pt x="218" y="0"/>
                    </a:lnTo>
                    <a:lnTo>
                      <a:pt x="185" y="3"/>
                    </a:lnTo>
                    <a:lnTo>
                      <a:pt x="151" y="9"/>
                    </a:lnTo>
                    <a:lnTo>
                      <a:pt x="117" y="21"/>
                    </a:lnTo>
                    <a:lnTo>
                      <a:pt x="80" y="37"/>
                    </a:lnTo>
                    <a:lnTo>
                      <a:pt x="64" y="48"/>
                    </a:lnTo>
                    <a:lnTo>
                      <a:pt x="49" y="60"/>
                    </a:lnTo>
                    <a:lnTo>
                      <a:pt x="22" y="86"/>
                    </a:lnTo>
                    <a:lnTo>
                      <a:pt x="10" y="100"/>
                    </a:lnTo>
                    <a:lnTo>
                      <a:pt x="0" y="117"/>
                    </a:lnTo>
                    <a:lnTo>
                      <a:pt x="6" y="131"/>
                    </a:lnTo>
                    <a:lnTo>
                      <a:pt x="28" y="98"/>
                    </a:lnTo>
                    <a:lnTo>
                      <a:pt x="40" y="84"/>
                    </a:lnTo>
                    <a:lnTo>
                      <a:pt x="55" y="71"/>
                    </a:lnTo>
                    <a:lnTo>
                      <a:pt x="69" y="59"/>
                    </a:lnTo>
                    <a:lnTo>
                      <a:pt x="86" y="49"/>
                    </a:lnTo>
                    <a:lnTo>
                      <a:pt x="103" y="39"/>
                    </a:lnTo>
                    <a:lnTo>
                      <a:pt x="123" y="31"/>
                    </a:lnTo>
                    <a:lnTo>
                      <a:pt x="156" y="18"/>
                    </a:lnTo>
                    <a:lnTo>
                      <a:pt x="189" y="12"/>
                    </a:lnTo>
                    <a:lnTo>
                      <a:pt x="223" y="9"/>
                    </a:lnTo>
                    <a:lnTo>
                      <a:pt x="258" y="14"/>
                    </a:lnTo>
                    <a:close/>
                  </a:path>
                </a:pathLst>
              </a:custGeom>
              <a:solidFill>
                <a:srgbClr val="6A6A6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7" name="Freeform 310"/>
              <p:cNvSpPr>
                <a:spLocks/>
              </p:cNvSpPr>
              <p:nvPr/>
            </p:nvSpPr>
            <p:spPr bwMode="auto">
              <a:xfrm>
                <a:off x="319" y="574"/>
                <a:ext cx="52" cy="27"/>
              </a:xfrm>
              <a:custGeom>
                <a:avLst/>
                <a:gdLst>
                  <a:gd name="T0" fmla="*/ 259 w 259"/>
                  <a:gd name="T1" fmla="*/ 20 h 133"/>
                  <a:gd name="T2" fmla="*/ 252 w 259"/>
                  <a:gd name="T3" fmla="*/ 5 h 133"/>
                  <a:gd name="T4" fmla="*/ 217 w 259"/>
                  <a:gd name="T5" fmla="*/ 0 h 133"/>
                  <a:gd name="T6" fmla="*/ 183 w 259"/>
                  <a:gd name="T7" fmla="*/ 3 h 133"/>
                  <a:gd name="T8" fmla="*/ 150 w 259"/>
                  <a:gd name="T9" fmla="*/ 9 h 133"/>
                  <a:gd name="T10" fmla="*/ 117 w 259"/>
                  <a:gd name="T11" fmla="*/ 22 h 133"/>
                  <a:gd name="T12" fmla="*/ 97 w 259"/>
                  <a:gd name="T13" fmla="*/ 30 h 133"/>
                  <a:gd name="T14" fmla="*/ 80 w 259"/>
                  <a:gd name="T15" fmla="*/ 40 h 133"/>
                  <a:gd name="T16" fmla="*/ 63 w 259"/>
                  <a:gd name="T17" fmla="*/ 50 h 133"/>
                  <a:gd name="T18" fmla="*/ 49 w 259"/>
                  <a:gd name="T19" fmla="*/ 62 h 133"/>
                  <a:gd name="T20" fmla="*/ 34 w 259"/>
                  <a:gd name="T21" fmla="*/ 75 h 133"/>
                  <a:gd name="T22" fmla="*/ 22 w 259"/>
                  <a:gd name="T23" fmla="*/ 89 h 133"/>
                  <a:gd name="T24" fmla="*/ 0 w 259"/>
                  <a:gd name="T25" fmla="*/ 122 h 133"/>
                  <a:gd name="T26" fmla="*/ 5 w 259"/>
                  <a:gd name="T27" fmla="*/ 132 h 133"/>
                  <a:gd name="T28" fmla="*/ 6 w 259"/>
                  <a:gd name="T29" fmla="*/ 133 h 133"/>
                  <a:gd name="T30" fmla="*/ 14 w 259"/>
                  <a:gd name="T31" fmla="*/ 115 h 133"/>
                  <a:gd name="T32" fmla="*/ 25 w 259"/>
                  <a:gd name="T33" fmla="*/ 99 h 133"/>
                  <a:gd name="T34" fmla="*/ 36 w 259"/>
                  <a:gd name="T35" fmla="*/ 85 h 133"/>
                  <a:gd name="T36" fmla="*/ 51 w 259"/>
                  <a:gd name="T37" fmla="*/ 72 h 133"/>
                  <a:gd name="T38" fmla="*/ 65 w 259"/>
                  <a:gd name="T39" fmla="*/ 60 h 133"/>
                  <a:gd name="T40" fmla="*/ 82 w 259"/>
                  <a:gd name="T41" fmla="*/ 50 h 133"/>
                  <a:gd name="T42" fmla="*/ 100 w 259"/>
                  <a:gd name="T43" fmla="*/ 40 h 133"/>
                  <a:gd name="T44" fmla="*/ 120 w 259"/>
                  <a:gd name="T45" fmla="*/ 32 h 133"/>
                  <a:gd name="T46" fmla="*/ 154 w 259"/>
                  <a:gd name="T47" fmla="*/ 20 h 133"/>
                  <a:gd name="T48" fmla="*/ 171 w 259"/>
                  <a:gd name="T49" fmla="*/ 15 h 133"/>
                  <a:gd name="T50" fmla="*/ 189 w 259"/>
                  <a:gd name="T51" fmla="*/ 14 h 133"/>
                  <a:gd name="T52" fmla="*/ 223 w 259"/>
                  <a:gd name="T53" fmla="*/ 13 h 133"/>
                  <a:gd name="T54" fmla="*/ 259 w 259"/>
                  <a:gd name="T55" fmla="*/ 20 h 1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
                  <a:gd name="T85" fmla="*/ 0 h 133"/>
                  <a:gd name="T86" fmla="*/ 259 w 259"/>
                  <a:gd name="T87" fmla="*/ 133 h 1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 h="133">
                    <a:moveTo>
                      <a:pt x="259" y="20"/>
                    </a:moveTo>
                    <a:lnTo>
                      <a:pt x="252" y="5"/>
                    </a:lnTo>
                    <a:lnTo>
                      <a:pt x="217" y="0"/>
                    </a:lnTo>
                    <a:lnTo>
                      <a:pt x="183" y="3"/>
                    </a:lnTo>
                    <a:lnTo>
                      <a:pt x="150" y="9"/>
                    </a:lnTo>
                    <a:lnTo>
                      <a:pt x="117" y="22"/>
                    </a:lnTo>
                    <a:lnTo>
                      <a:pt x="97" y="30"/>
                    </a:lnTo>
                    <a:lnTo>
                      <a:pt x="80" y="40"/>
                    </a:lnTo>
                    <a:lnTo>
                      <a:pt x="63" y="50"/>
                    </a:lnTo>
                    <a:lnTo>
                      <a:pt x="49" y="62"/>
                    </a:lnTo>
                    <a:lnTo>
                      <a:pt x="34" y="75"/>
                    </a:lnTo>
                    <a:lnTo>
                      <a:pt x="22" y="89"/>
                    </a:lnTo>
                    <a:lnTo>
                      <a:pt x="0" y="122"/>
                    </a:lnTo>
                    <a:lnTo>
                      <a:pt x="5" y="132"/>
                    </a:lnTo>
                    <a:lnTo>
                      <a:pt x="6" y="133"/>
                    </a:lnTo>
                    <a:lnTo>
                      <a:pt x="14" y="115"/>
                    </a:lnTo>
                    <a:lnTo>
                      <a:pt x="25" y="99"/>
                    </a:lnTo>
                    <a:lnTo>
                      <a:pt x="36" y="85"/>
                    </a:lnTo>
                    <a:lnTo>
                      <a:pt x="51" y="72"/>
                    </a:lnTo>
                    <a:lnTo>
                      <a:pt x="65" y="60"/>
                    </a:lnTo>
                    <a:lnTo>
                      <a:pt x="82" y="50"/>
                    </a:lnTo>
                    <a:lnTo>
                      <a:pt x="100" y="40"/>
                    </a:lnTo>
                    <a:lnTo>
                      <a:pt x="120" y="32"/>
                    </a:lnTo>
                    <a:lnTo>
                      <a:pt x="154" y="20"/>
                    </a:lnTo>
                    <a:lnTo>
                      <a:pt x="171" y="15"/>
                    </a:lnTo>
                    <a:lnTo>
                      <a:pt x="189" y="14"/>
                    </a:lnTo>
                    <a:lnTo>
                      <a:pt x="223" y="13"/>
                    </a:lnTo>
                    <a:lnTo>
                      <a:pt x="259" y="20"/>
                    </a:lnTo>
                    <a:close/>
                  </a:path>
                </a:pathLst>
              </a:custGeom>
              <a:solidFill>
                <a:srgbClr val="73737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8" name="Freeform 311"/>
              <p:cNvSpPr>
                <a:spLocks/>
              </p:cNvSpPr>
              <p:nvPr/>
            </p:nvSpPr>
            <p:spPr bwMode="auto">
              <a:xfrm>
                <a:off x="321" y="577"/>
                <a:ext cx="51" cy="26"/>
              </a:xfrm>
              <a:custGeom>
                <a:avLst/>
                <a:gdLst>
                  <a:gd name="T0" fmla="*/ 257 w 257"/>
                  <a:gd name="T1" fmla="*/ 15 h 133"/>
                  <a:gd name="T2" fmla="*/ 253 w 257"/>
                  <a:gd name="T3" fmla="*/ 7 h 133"/>
                  <a:gd name="T4" fmla="*/ 217 w 257"/>
                  <a:gd name="T5" fmla="*/ 0 h 133"/>
                  <a:gd name="T6" fmla="*/ 183 w 257"/>
                  <a:gd name="T7" fmla="*/ 1 h 133"/>
                  <a:gd name="T8" fmla="*/ 165 w 257"/>
                  <a:gd name="T9" fmla="*/ 2 h 133"/>
                  <a:gd name="T10" fmla="*/ 148 w 257"/>
                  <a:gd name="T11" fmla="*/ 7 h 133"/>
                  <a:gd name="T12" fmla="*/ 114 w 257"/>
                  <a:gd name="T13" fmla="*/ 19 h 133"/>
                  <a:gd name="T14" fmla="*/ 94 w 257"/>
                  <a:gd name="T15" fmla="*/ 27 h 133"/>
                  <a:gd name="T16" fmla="*/ 76 w 257"/>
                  <a:gd name="T17" fmla="*/ 37 h 133"/>
                  <a:gd name="T18" fmla="*/ 59 w 257"/>
                  <a:gd name="T19" fmla="*/ 47 h 133"/>
                  <a:gd name="T20" fmla="*/ 45 w 257"/>
                  <a:gd name="T21" fmla="*/ 59 h 133"/>
                  <a:gd name="T22" fmla="*/ 30 w 257"/>
                  <a:gd name="T23" fmla="*/ 72 h 133"/>
                  <a:gd name="T24" fmla="*/ 19 w 257"/>
                  <a:gd name="T25" fmla="*/ 86 h 133"/>
                  <a:gd name="T26" fmla="*/ 8 w 257"/>
                  <a:gd name="T27" fmla="*/ 102 h 133"/>
                  <a:gd name="T28" fmla="*/ 0 w 257"/>
                  <a:gd name="T29" fmla="*/ 120 h 133"/>
                  <a:gd name="T30" fmla="*/ 7 w 257"/>
                  <a:gd name="T31" fmla="*/ 133 h 133"/>
                  <a:gd name="T32" fmla="*/ 15 w 257"/>
                  <a:gd name="T33" fmla="*/ 114 h 133"/>
                  <a:gd name="T34" fmla="*/ 26 w 257"/>
                  <a:gd name="T35" fmla="*/ 99 h 133"/>
                  <a:gd name="T36" fmla="*/ 37 w 257"/>
                  <a:gd name="T37" fmla="*/ 83 h 133"/>
                  <a:gd name="T38" fmla="*/ 52 w 257"/>
                  <a:gd name="T39" fmla="*/ 69 h 133"/>
                  <a:gd name="T40" fmla="*/ 65 w 257"/>
                  <a:gd name="T41" fmla="*/ 56 h 133"/>
                  <a:gd name="T42" fmla="*/ 82 w 257"/>
                  <a:gd name="T43" fmla="*/ 46 h 133"/>
                  <a:gd name="T44" fmla="*/ 99 w 257"/>
                  <a:gd name="T45" fmla="*/ 36 h 133"/>
                  <a:gd name="T46" fmla="*/ 119 w 257"/>
                  <a:gd name="T47" fmla="*/ 28 h 133"/>
                  <a:gd name="T48" fmla="*/ 153 w 257"/>
                  <a:gd name="T49" fmla="*/ 17 h 133"/>
                  <a:gd name="T50" fmla="*/ 169 w 257"/>
                  <a:gd name="T51" fmla="*/ 12 h 133"/>
                  <a:gd name="T52" fmla="*/ 187 w 257"/>
                  <a:gd name="T53" fmla="*/ 11 h 133"/>
                  <a:gd name="T54" fmla="*/ 221 w 257"/>
                  <a:gd name="T55" fmla="*/ 11 h 133"/>
                  <a:gd name="T56" fmla="*/ 257 w 257"/>
                  <a:gd name="T57" fmla="*/ 18 h 133"/>
                  <a:gd name="T58" fmla="*/ 257 w 257"/>
                  <a:gd name="T59" fmla="*/ 15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3"/>
                  <a:gd name="T92" fmla="*/ 257 w 257"/>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3">
                    <a:moveTo>
                      <a:pt x="257" y="15"/>
                    </a:moveTo>
                    <a:lnTo>
                      <a:pt x="253" y="7"/>
                    </a:lnTo>
                    <a:lnTo>
                      <a:pt x="217" y="0"/>
                    </a:lnTo>
                    <a:lnTo>
                      <a:pt x="183" y="1"/>
                    </a:lnTo>
                    <a:lnTo>
                      <a:pt x="165" y="2"/>
                    </a:lnTo>
                    <a:lnTo>
                      <a:pt x="148" y="7"/>
                    </a:lnTo>
                    <a:lnTo>
                      <a:pt x="114" y="19"/>
                    </a:lnTo>
                    <a:lnTo>
                      <a:pt x="94" y="27"/>
                    </a:lnTo>
                    <a:lnTo>
                      <a:pt x="76" y="37"/>
                    </a:lnTo>
                    <a:lnTo>
                      <a:pt x="59" y="47"/>
                    </a:lnTo>
                    <a:lnTo>
                      <a:pt x="45" y="59"/>
                    </a:lnTo>
                    <a:lnTo>
                      <a:pt x="30" y="72"/>
                    </a:lnTo>
                    <a:lnTo>
                      <a:pt x="19" y="86"/>
                    </a:lnTo>
                    <a:lnTo>
                      <a:pt x="8" y="102"/>
                    </a:lnTo>
                    <a:lnTo>
                      <a:pt x="0" y="120"/>
                    </a:lnTo>
                    <a:lnTo>
                      <a:pt x="7" y="133"/>
                    </a:lnTo>
                    <a:lnTo>
                      <a:pt x="15" y="114"/>
                    </a:lnTo>
                    <a:lnTo>
                      <a:pt x="26" y="99"/>
                    </a:lnTo>
                    <a:lnTo>
                      <a:pt x="37" y="83"/>
                    </a:lnTo>
                    <a:lnTo>
                      <a:pt x="52" y="69"/>
                    </a:lnTo>
                    <a:lnTo>
                      <a:pt x="65" y="56"/>
                    </a:lnTo>
                    <a:lnTo>
                      <a:pt x="82" y="46"/>
                    </a:lnTo>
                    <a:lnTo>
                      <a:pt x="99" y="36"/>
                    </a:lnTo>
                    <a:lnTo>
                      <a:pt x="119" y="28"/>
                    </a:lnTo>
                    <a:lnTo>
                      <a:pt x="153" y="17"/>
                    </a:lnTo>
                    <a:lnTo>
                      <a:pt x="169" y="12"/>
                    </a:lnTo>
                    <a:lnTo>
                      <a:pt x="187" y="11"/>
                    </a:lnTo>
                    <a:lnTo>
                      <a:pt x="221" y="11"/>
                    </a:lnTo>
                    <a:lnTo>
                      <a:pt x="257" y="18"/>
                    </a:lnTo>
                    <a:lnTo>
                      <a:pt x="257" y="15"/>
                    </a:lnTo>
                    <a:close/>
                  </a:path>
                </a:pathLst>
              </a:custGeom>
              <a:solidFill>
                <a:srgbClr val="7B7B7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49" name="Freeform 312"/>
              <p:cNvSpPr>
                <a:spLocks/>
              </p:cNvSpPr>
              <p:nvPr/>
            </p:nvSpPr>
            <p:spPr bwMode="auto">
              <a:xfrm>
                <a:off x="325" y="583"/>
                <a:ext cx="50" cy="28"/>
              </a:xfrm>
              <a:custGeom>
                <a:avLst/>
                <a:gdLst>
                  <a:gd name="T0" fmla="*/ 247 w 251"/>
                  <a:gd name="T1" fmla="*/ 22 h 137"/>
                  <a:gd name="T2" fmla="*/ 251 w 251"/>
                  <a:gd name="T3" fmla="*/ 23 h 137"/>
                  <a:gd name="T4" fmla="*/ 247 w 251"/>
                  <a:gd name="T5" fmla="*/ 11 h 137"/>
                  <a:gd name="T6" fmla="*/ 211 w 251"/>
                  <a:gd name="T7" fmla="*/ 2 h 137"/>
                  <a:gd name="T8" fmla="*/ 177 w 251"/>
                  <a:gd name="T9" fmla="*/ 0 h 137"/>
                  <a:gd name="T10" fmla="*/ 141 w 251"/>
                  <a:gd name="T11" fmla="*/ 4 h 137"/>
                  <a:gd name="T12" fmla="*/ 107 w 251"/>
                  <a:gd name="T13" fmla="*/ 15 h 137"/>
                  <a:gd name="T14" fmla="*/ 89 w 251"/>
                  <a:gd name="T15" fmla="*/ 22 h 137"/>
                  <a:gd name="T16" fmla="*/ 73 w 251"/>
                  <a:gd name="T17" fmla="*/ 31 h 137"/>
                  <a:gd name="T18" fmla="*/ 58 w 251"/>
                  <a:gd name="T19" fmla="*/ 41 h 137"/>
                  <a:gd name="T20" fmla="*/ 45 w 251"/>
                  <a:gd name="T21" fmla="*/ 53 h 137"/>
                  <a:gd name="T22" fmla="*/ 33 w 251"/>
                  <a:gd name="T23" fmla="*/ 64 h 137"/>
                  <a:gd name="T24" fmla="*/ 23 w 251"/>
                  <a:gd name="T25" fmla="*/ 79 h 137"/>
                  <a:gd name="T26" fmla="*/ 13 w 251"/>
                  <a:gd name="T27" fmla="*/ 94 h 137"/>
                  <a:gd name="T28" fmla="*/ 6 w 251"/>
                  <a:gd name="T29" fmla="*/ 110 h 137"/>
                  <a:gd name="T30" fmla="*/ 0 w 251"/>
                  <a:gd name="T31" fmla="*/ 126 h 137"/>
                  <a:gd name="T32" fmla="*/ 4 w 251"/>
                  <a:gd name="T33" fmla="*/ 131 h 137"/>
                  <a:gd name="T34" fmla="*/ 9 w 251"/>
                  <a:gd name="T35" fmla="*/ 137 h 137"/>
                  <a:gd name="T36" fmla="*/ 12 w 251"/>
                  <a:gd name="T37" fmla="*/ 125 h 137"/>
                  <a:gd name="T38" fmla="*/ 16 w 251"/>
                  <a:gd name="T39" fmla="*/ 114 h 137"/>
                  <a:gd name="T40" fmla="*/ 23 w 251"/>
                  <a:gd name="T41" fmla="*/ 98 h 137"/>
                  <a:gd name="T42" fmla="*/ 32 w 251"/>
                  <a:gd name="T43" fmla="*/ 85 h 137"/>
                  <a:gd name="T44" fmla="*/ 42 w 251"/>
                  <a:gd name="T45" fmla="*/ 71 h 137"/>
                  <a:gd name="T46" fmla="*/ 54 w 251"/>
                  <a:gd name="T47" fmla="*/ 60 h 137"/>
                  <a:gd name="T48" fmla="*/ 67 w 251"/>
                  <a:gd name="T49" fmla="*/ 49 h 137"/>
                  <a:gd name="T50" fmla="*/ 81 w 251"/>
                  <a:gd name="T51" fmla="*/ 40 h 137"/>
                  <a:gd name="T52" fmla="*/ 113 w 251"/>
                  <a:gd name="T53" fmla="*/ 25 h 137"/>
                  <a:gd name="T54" fmla="*/ 145 w 251"/>
                  <a:gd name="T55" fmla="*/ 14 h 137"/>
                  <a:gd name="T56" fmla="*/ 179 w 251"/>
                  <a:gd name="T57" fmla="*/ 11 h 137"/>
                  <a:gd name="T58" fmla="*/ 212 w 251"/>
                  <a:gd name="T59" fmla="*/ 12 h 137"/>
                  <a:gd name="T60" fmla="*/ 247 w 251"/>
                  <a:gd name="T61" fmla="*/ 22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1"/>
                  <a:gd name="T94" fmla="*/ 0 h 137"/>
                  <a:gd name="T95" fmla="*/ 251 w 251"/>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1" h="137">
                    <a:moveTo>
                      <a:pt x="247" y="22"/>
                    </a:moveTo>
                    <a:lnTo>
                      <a:pt x="251" y="23"/>
                    </a:lnTo>
                    <a:lnTo>
                      <a:pt x="247" y="11"/>
                    </a:lnTo>
                    <a:lnTo>
                      <a:pt x="211" y="2"/>
                    </a:lnTo>
                    <a:lnTo>
                      <a:pt x="177" y="0"/>
                    </a:lnTo>
                    <a:lnTo>
                      <a:pt x="141" y="4"/>
                    </a:lnTo>
                    <a:lnTo>
                      <a:pt x="107" y="15"/>
                    </a:lnTo>
                    <a:lnTo>
                      <a:pt x="89" y="22"/>
                    </a:lnTo>
                    <a:lnTo>
                      <a:pt x="73" y="31"/>
                    </a:lnTo>
                    <a:lnTo>
                      <a:pt x="58" y="41"/>
                    </a:lnTo>
                    <a:lnTo>
                      <a:pt x="45" y="53"/>
                    </a:lnTo>
                    <a:lnTo>
                      <a:pt x="33" y="64"/>
                    </a:lnTo>
                    <a:lnTo>
                      <a:pt x="23" y="79"/>
                    </a:lnTo>
                    <a:lnTo>
                      <a:pt x="13" y="94"/>
                    </a:lnTo>
                    <a:lnTo>
                      <a:pt x="6" y="110"/>
                    </a:lnTo>
                    <a:lnTo>
                      <a:pt x="0" y="126"/>
                    </a:lnTo>
                    <a:lnTo>
                      <a:pt x="4" y="131"/>
                    </a:lnTo>
                    <a:lnTo>
                      <a:pt x="9" y="137"/>
                    </a:lnTo>
                    <a:lnTo>
                      <a:pt x="12" y="125"/>
                    </a:lnTo>
                    <a:lnTo>
                      <a:pt x="16" y="114"/>
                    </a:lnTo>
                    <a:lnTo>
                      <a:pt x="23" y="98"/>
                    </a:lnTo>
                    <a:lnTo>
                      <a:pt x="32" y="85"/>
                    </a:lnTo>
                    <a:lnTo>
                      <a:pt x="42" y="71"/>
                    </a:lnTo>
                    <a:lnTo>
                      <a:pt x="54" y="60"/>
                    </a:lnTo>
                    <a:lnTo>
                      <a:pt x="67" y="49"/>
                    </a:lnTo>
                    <a:lnTo>
                      <a:pt x="81" y="40"/>
                    </a:lnTo>
                    <a:lnTo>
                      <a:pt x="113" y="25"/>
                    </a:lnTo>
                    <a:lnTo>
                      <a:pt x="145" y="14"/>
                    </a:lnTo>
                    <a:lnTo>
                      <a:pt x="179" y="11"/>
                    </a:lnTo>
                    <a:lnTo>
                      <a:pt x="212" y="12"/>
                    </a:lnTo>
                    <a:lnTo>
                      <a:pt x="247" y="22"/>
                    </a:lnTo>
                    <a:close/>
                  </a:path>
                </a:pathLst>
              </a:custGeom>
              <a:solidFill>
                <a:srgbClr val="96969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0" name="Freeform 313"/>
              <p:cNvSpPr>
                <a:spLocks/>
              </p:cNvSpPr>
              <p:nvPr/>
            </p:nvSpPr>
            <p:spPr bwMode="auto">
              <a:xfrm>
                <a:off x="327" y="585"/>
                <a:ext cx="49" cy="28"/>
              </a:xfrm>
              <a:custGeom>
                <a:avLst/>
                <a:gdLst>
                  <a:gd name="T0" fmla="*/ 242 w 245"/>
                  <a:gd name="T1" fmla="*/ 12 h 139"/>
                  <a:gd name="T2" fmla="*/ 238 w 245"/>
                  <a:gd name="T3" fmla="*/ 11 h 139"/>
                  <a:gd name="T4" fmla="*/ 203 w 245"/>
                  <a:gd name="T5" fmla="*/ 1 h 139"/>
                  <a:gd name="T6" fmla="*/ 170 w 245"/>
                  <a:gd name="T7" fmla="*/ 0 h 139"/>
                  <a:gd name="T8" fmla="*/ 136 w 245"/>
                  <a:gd name="T9" fmla="*/ 3 h 139"/>
                  <a:gd name="T10" fmla="*/ 104 w 245"/>
                  <a:gd name="T11" fmla="*/ 14 h 139"/>
                  <a:gd name="T12" fmla="*/ 72 w 245"/>
                  <a:gd name="T13" fmla="*/ 29 h 139"/>
                  <a:gd name="T14" fmla="*/ 58 w 245"/>
                  <a:gd name="T15" fmla="*/ 38 h 139"/>
                  <a:gd name="T16" fmla="*/ 45 w 245"/>
                  <a:gd name="T17" fmla="*/ 49 h 139"/>
                  <a:gd name="T18" fmla="*/ 33 w 245"/>
                  <a:gd name="T19" fmla="*/ 60 h 139"/>
                  <a:gd name="T20" fmla="*/ 23 w 245"/>
                  <a:gd name="T21" fmla="*/ 74 h 139"/>
                  <a:gd name="T22" fmla="*/ 14 w 245"/>
                  <a:gd name="T23" fmla="*/ 87 h 139"/>
                  <a:gd name="T24" fmla="*/ 7 w 245"/>
                  <a:gd name="T25" fmla="*/ 103 h 139"/>
                  <a:gd name="T26" fmla="*/ 3 w 245"/>
                  <a:gd name="T27" fmla="*/ 114 h 139"/>
                  <a:gd name="T28" fmla="*/ 0 w 245"/>
                  <a:gd name="T29" fmla="*/ 126 h 139"/>
                  <a:gd name="T30" fmla="*/ 9 w 245"/>
                  <a:gd name="T31" fmla="*/ 139 h 139"/>
                  <a:gd name="T32" fmla="*/ 13 w 245"/>
                  <a:gd name="T33" fmla="*/ 122 h 139"/>
                  <a:gd name="T34" fmla="*/ 18 w 245"/>
                  <a:gd name="T35" fmla="*/ 107 h 139"/>
                  <a:gd name="T36" fmla="*/ 24 w 245"/>
                  <a:gd name="T37" fmla="*/ 92 h 139"/>
                  <a:gd name="T38" fmla="*/ 33 w 245"/>
                  <a:gd name="T39" fmla="*/ 78 h 139"/>
                  <a:gd name="T40" fmla="*/ 42 w 245"/>
                  <a:gd name="T41" fmla="*/ 66 h 139"/>
                  <a:gd name="T42" fmla="*/ 53 w 245"/>
                  <a:gd name="T43" fmla="*/ 56 h 139"/>
                  <a:gd name="T44" fmla="*/ 78 w 245"/>
                  <a:gd name="T45" fmla="*/ 37 h 139"/>
                  <a:gd name="T46" fmla="*/ 91 w 245"/>
                  <a:gd name="T47" fmla="*/ 29 h 139"/>
                  <a:gd name="T48" fmla="*/ 107 w 245"/>
                  <a:gd name="T49" fmla="*/ 23 h 139"/>
                  <a:gd name="T50" fmla="*/ 138 w 245"/>
                  <a:gd name="T51" fmla="*/ 13 h 139"/>
                  <a:gd name="T52" fmla="*/ 170 w 245"/>
                  <a:gd name="T53" fmla="*/ 10 h 139"/>
                  <a:gd name="T54" fmla="*/ 201 w 245"/>
                  <a:gd name="T55" fmla="*/ 12 h 139"/>
                  <a:gd name="T56" fmla="*/ 233 w 245"/>
                  <a:gd name="T57" fmla="*/ 21 h 139"/>
                  <a:gd name="T58" fmla="*/ 245 w 245"/>
                  <a:gd name="T59" fmla="*/ 25 h 139"/>
                  <a:gd name="T60" fmla="*/ 243 w 245"/>
                  <a:gd name="T61" fmla="*/ 18 h 139"/>
                  <a:gd name="T62" fmla="*/ 242 w 245"/>
                  <a:gd name="T63" fmla="*/ 12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139"/>
                  <a:gd name="T98" fmla="*/ 245 w 245"/>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139">
                    <a:moveTo>
                      <a:pt x="242" y="12"/>
                    </a:moveTo>
                    <a:lnTo>
                      <a:pt x="238" y="11"/>
                    </a:lnTo>
                    <a:lnTo>
                      <a:pt x="203" y="1"/>
                    </a:lnTo>
                    <a:lnTo>
                      <a:pt x="170" y="0"/>
                    </a:lnTo>
                    <a:lnTo>
                      <a:pt x="136" y="3"/>
                    </a:lnTo>
                    <a:lnTo>
                      <a:pt x="104" y="14"/>
                    </a:lnTo>
                    <a:lnTo>
                      <a:pt x="72" y="29"/>
                    </a:lnTo>
                    <a:lnTo>
                      <a:pt x="58" y="38"/>
                    </a:lnTo>
                    <a:lnTo>
                      <a:pt x="45" y="49"/>
                    </a:lnTo>
                    <a:lnTo>
                      <a:pt x="33" y="60"/>
                    </a:lnTo>
                    <a:lnTo>
                      <a:pt x="23" y="74"/>
                    </a:lnTo>
                    <a:lnTo>
                      <a:pt x="14" y="87"/>
                    </a:lnTo>
                    <a:lnTo>
                      <a:pt x="7" y="103"/>
                    </a:lnTo>
                    <a:lnTo>
                      <a:pt x="3" y="114"/>
                    </a:lnTo>
                    <a:lnTo>
                      <a:pt x="0" y="126"/>
                    </a:lnTo>
                    <a:lnTo>
                      <a:pt x="9" y="139"/>
                    </a:lnTo>
                    <a:lnTo>
                      <a:pt x="13" y="122"/>
                    </a:lnTo>
                    <a:lnTo>
                      <a:pt x="18" y="107"/>
                    </a:lnTo>
                    <a:lnTo>
                      <a:pt x="24" y="92"/>
                    </a:lnTo>
                    <a:lnTo>
                      <a:pt x="33" y="78"/>
                    </a:lnTo>
                    <a:lnTo>
                      <a:pt x="42" y="66"/>
                    </a:lnTo>
                    <a:lnTo>
                      <a:pt x="53" y="56"/>
                    </a:lnTo>
                    <a:lnTo>
                      <a:pt x="78" y="37"/>
                    </a:lnTo>
                    <a:lnTo>
                      <a:pt x="91" y="29"/>
                    </a:lnTo>
                    <a:lnTo>
                      <a:pt x="107" y="23"/>
                    </a:lnTo>
                    <a:lnTo>
                      <a:pt x="138" y="13"/>
                    </a:lnTo>
                    <a:lnTo>
                      <a:pt x="170" y="10"/>
                    </a:lnTo>
                    <a:lnTo>
                      <a:pt x="201" y="12"/>
                    </a:lnTo>
                    <a:lnTo>
                      <a:pt x="233" y="21"/>
                    </a:lnTo>
                    <a:lnTo>
                      <a:pt x="245" y="25"/>
                    </a:lnTo>
                    <a:lnTo>
                      <a:pt x="243" y="18"/>
                    </a:lnTo>
                    <a:lnTo>
                      <a:pt x="242" y="12"/>
                    </a:lnTo>
                    <a:close/>
                  </a:path>
                </a:pathLst>
              </a:custGeom>
              <a:solidFill>
                <a:srgbClr val="9F9F9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1" name="Freeform 314"/>
              <p:cNvSpPr>
                <a:spLocks/>
              </p:cNvSpPr>
              <p:nvPr/>
            </p:nvSpPr>
            <p:spPr bwMode="auto">
              <a:xfrm>
                <a:off x="323" y="581"/>
                <a:ext cx="51" cy="27"/>
              </a:xfrm>
              <a:custGeom>
                <a:avLst/>
                <a:gdLst>
                  <a:gd name="T0" fmla="*/ 255 w 255"/>
                  <a:gd name="T1" fmla="*/ 23 h 138"/>
                  <a:gd name="T2" fmla="*/ 251 w 255"/>
                  <a:gd name="T3" fmla="*/ 10 h 138"/>
                  <a:gd name="T4" fmla="*/ 215 w 255"/>
                  <a:gd name="T5" fmla="*/ 1 h 138"/>
                  <a:gd name="T6" fmla="*/ 180 w 255"/>
                  <a:gd name="T7" fmla="*/ 0 h 138"/>
                  <a:gd name="T8" fmla="*/ 145 w 255"/>
                  <a:gd name="T9" fmla="*/ 5 h 138"/>
                  <a:gd name="T10" fmla="*/ 112 w 255"/>
                  <a:gd name="T11" fmla="*/ 17 h 138"/>
                  <a:gd name="T12" fmla="*/ 92 w 255"/>
                  <a:gd name="T13" fmla="*/ 25 h 138"/>
                  <a:gd name="T14" fmla="*/ 76 w 255"/>
                  <a:gd name="T15" fmla="*/ 35 h 138"/>
                  <a:gd name="T16" fmla="*/ 60 w 255"/>
                  <a:gd name="T17" fmla="*/ 45 h 138"/>
                  <a:gd name="T18" fmla="*/ 46 w 255"/>
                  <a:gd name="T19" fmla="*/ 57 h 138"/>
                  <a:gd name="T20" fmla="*/ 33 w 255"/>
                  <a:gd name="T21" fmla="*/ 70 h 138"/>
                  <a:gd name="T22" fmla="*/ 22 w 255"/>
                  <a:gd name="T23" fmla="*/ 84 h 138"/>
                  <a:gd name="T24" fmla="*/ 12 w 255"/>
                  <a:gd name="T25" fmla="*/ 100 h 138"/>
                  <a:gd name="T26" fmla="*/ 4 w 255"/>
                  <a:gd name="T27" fmla="*/ 118 h 138"/>
                  <a:gd name="T28" fmla="*/ 0 w 255"/>
                  <a:gd name="T29" fmla="*/ 126 h 138"/>
                  <a:gd name="T30" fmla="*/ 8 w 255"/>
                  <a:gd name="T31" fmla="*/ 138 h 138"/>
                  <a:gd name="T32" fmla="*/ 14 w 255"/>
                  <a:gd name="T33" fmla="*/ 122 h 138"/>
                  <a:gd name="T34" fmla="*/ 21 w 255"/>
                  <a:gd name="T35" fmla="*/ 106 h 138"/>
                  <a:gd name="T36" fmla="*/ 31 w 255"/>
                  <a:gd name="T37" fmla="*/ 91 h 138"/>
                  <a:gd name="T38" fmla="*/ 41 w 255"/>
                  <a:gd name="T39" fmla="*/ 76 h 138"/>
                  <a:gd name="T40" fmla="*/ 53 w 255"/>
                  <a:gd name="T41" fmla="*/ 65 h 138"/>
                  <a:gd name="T42" fmla="*/ 66 w 255"/>
                  <a:gd name="T43" fmla="*/ 53 h 138"/>
                  <a:gd name="T44" fmla="*/ 81 w 255"/>
                  <a:gd name="T45" fmla="*/ 43 h 138"/>
                  <a:gd name="T46" fmla="*/ 97 w 255"/>
                  <a:gd name="T47" fmla="*/ 34 h 138"/>
                  <a:gd name="T48" fmla="*/ 115 w 255"/>
                  <a:gd name="T49" fmla="*/ 27 h 138"/>
                  <a:gd name="T50" fmla="*/ 149 w 255"/>
                  <a:gd name="T51" fmla="*/ 16 h 138"/>
                  <a:gd name="T52" fmla="*/ 185 w 255"/>
                  <a:gd name="T53" fmla="*/ 12 h 138"/>
                  <a:gd name="T54" fmla="*/ 219 w 255"/>
                  <a:gd name="T55" fmla="*/ 14 h 138"/>
                  <a:gd name="T56" fmla="*/ 255 w 255"/>
                  <a:gd name="T57" fmla="*/ 23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138"/>
                  <a:gd name="T89" fmla="*/ 255 w 255"/>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138">
                    <a:moveTo>
                      <a:pt x="255" y="23"/>
                    </a:moveTo>
                    <a:lnTo>
                      <a:pt x="251" y="10"/>
                    </a:lnTo>
                    <a:lnTo>
                      <a:pt x="215" y="1"/>
                    </a:lnTo>
                    <a:lnTo>
                      <a:pt x="180" y="0"/>
                    </a:lnTo>
                    <a:lnTo>
                      <a:pt x="145" y="5"/>
                    </a:lnTo>
                    <a:lnTo>
                      <a:pt x="112" y="17"/>
                    </a:lnTo>
                    <a:lnTo>
                      <a:pt x="92" y="25"/>
                    </a:lnTo>
                    <a:lnTo>
                      <a:pt x="76" y="35"/>
                    </a:lnTo>
                    <a:lnTo>
                      <a:pt x="60" y="45"/>
                    </a:lnTo>
                    <a:lnTo>
                      <a:pt x="46" y="57"/>
                    </a:lnTo>
                    <a:lnTo>
                      <a:pt x="33" y="70"/>
                    </a:lnTo>
                    <a:lnTo>
                      <a:pt x="22" y="84"/>
                    </a:lnTo>
                    <a:lnTo>
                      <a:pt x="12" y="100"/>
                    </a:lnTo>
                    <a:lnTo>
                      <a:pt x="4" y="118"/>
                    </a:lnTo>
                    <a:lnTo>
                      <a:pt x="0" y="126"/>
                    </a:lnTo>
                    <a:lnTo>
                      <a:pt x="8" y="138"/>
                    </a:lnTo>
                    <a:lnTo>
                      <a:pt x="14" y="122"/>
                    </a:lnTo>
                    <a:lnTo>
                      <a:pt x="21" y="106"/>
                    </a:lnTo>
                    <a:lnTo>
                      <a:pt x="31" y="91"/>
                    </a:lnTo>
                    <a:lnTo>
                      <a:pt x="41" y="76"/>
                    </a:lnTo>
                    <a:lnTo>
                      <a:pt x="53" y="65"/>
                    </a:lnTo>
                    <a:lnTo>
                      <a:pt x="66" y="53"/>
                    </a:lnTo>
                    <a:lnTo>
                      <a:pt x="81" y="43"/>
                    </a:lnTo>
                    <a:lnTo>
                      <a:pt x="97" y="34"/>
                    </a:lnTo>
                    <a:lnTo>
                      <a:pt x="115" y="27"/>
                    </a:lnTo>
                    <a:lnTo>
                      <a:pt x="149" y="16"/>
                    </a:lnTo>
                    <a:lnTo>
                      <a:pt x="185" y="12"/>
                    </a:lnTo>
                    <a:lnTo>
                      <a:pt x="219" y="14"/>
                    </a:lnTo>
                    <a:lnTo>
                      <a:pt x="255" y="23"/>
                    </a:lnTo>
                    <a:close/>
                  </a:path>
                </a:pathLst>
              </a:custGeom>
              <a:solidFill>
                <a:srgbClr val="8D8D8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2" name="Freeform 315"/>
              <p:cNvSpPr>
                <a:spLocks/>
              </p:cNvSpPr>
              <p:nvPr/>
            </p:nvSpPr>
            <p:spPr bwMode="auto">
              <a:xfrm>
                <a:off x="317" y="570"/>
                <a:ext cx="52" cy="26"/>
              </a:xfrm>
              <a:custGeom>
                <a:avLst/>
                <a:gdLst>
                  <a:gd name="T0" fmla="*/ 258 w 258"/>
                  <a:gd name="T1" fmla="*/ 15 h 129"/>
                  <a:gd name="T2" fmla="*/ 254 w 258"/>
                  <a:gd name="T3" fmla="*/ 8 h 129"/>
                  <a:gd name="T4" fmla="*/ 251 w 258"/>
                  <a:gd name="T5" fmla="*/ 2 h 129"/>
                  <a:gd name="T6" fmla="*/ 218 w 258"/>
                  <a:gd name="T7" fmla="*/ 0 h 129"/>
                  <a:gd name="T8" fmla="*/ 184 w 258"/>
                  <a:gd name="T9" fmla="*/ 3 h 129"/>
                  <a:gd name="T10" fmla="*/ 150 w 258"/>
                  <a:gd name="T11" fmla="*/ 10 h 129"/>
                  <a:gd name="T12" fmla="*/ 119 w 258"/>
                  <a:gd name="T13" fmla="*/ 23 h 129"/>
                  <a:gd name="T14" fmla="*/ 81 w 258"/>
                  <a:gd name="T15" fmla="*/ 39 h 129"/>
                  <a:gd name="T16" fmla="*/ 64 w 258"/>
                  <a:gd name="T17" fmla="*/ 49 h 129"/>
                  <a:gd name="T18" fmla="*/ 49 w 258"/>
                  <a:gd name="T19" fmla="*/ 62 h 129"/>
                  <a:gd name="T20" fmla="*/ 35 w 258"/>
                  <a:gd name="T21" fmla="*/ 73 h 129"/>
                  <a:gd name="T22" fmla="*/ 22 w 258"/>
                  <a:gd name="T23" fmla="*/ 87 h 129"/>
                  <a:gd name="T24" fmla="*/ 0 w 258"/>
                  <a:gd name="T25" fmla="*/ 117 h 129"/>
                  <a:gd name="T26" fmla="*/ 6 w 258"/>
                  <a:gd name="T27" fmla="*/ 129 h 129"/>
                  <a:gd name="T28" fmla="*/ 16 w 258"/>
                  <a:gd name="T29" fmla="*/ 112 h 129"/>
                  <a:gd name="T30" fmla="*/ 28 w 258"/>
                  <a:gd name="T31" fmla="*/ 98 h 129"/>
                  <a:gd name="T32" fmla="*/ 55 w 258"/>
                  <a:gd name="T33" fmla="*/ 72 h 129"/>
                  <a:gd name="T34" fmla="*/ 70 w 258"/>
                  <a:gd name="T35" fmla="*/ 60 h 129"/>
                  <a:gd name="T36" fmla="*/ 86 w 258"/>
                  <a:gd name="T37" fmla="*/ 49 h 129"/>
                  <a:gd name="T38" fmla="*/ 123 w 258"/>
                  <a:gd name="T39" fmla="*/ 33 h 129"/>
                  <a:gd name="T40" fmla="*/ 157 w 258"/>
                  <a:gd name="T41" fmla="*/ 21 h 129"/>
                  <a:gd name="T42" fmla="*/ 191 w 258"/>
                  <a:gd name="T43" fmla="*/ 15 h 129"/>
                  <a:gd name="T44" fmla="*/ 224 w 258"/>
                  <a:gd name="T45" fmla="*/ 12 h 129"/>
                  <a:gd name="T46" fmla="*/ 258 w 258"/>
                  <a:gd name="T47" fmla="*/ 15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29"/>
                  <a:gd name="T74" fmla="*/ 258 w 258"/>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29">
                    <a:moveTo>
                      <a:pt x="258" y="15"/>
                    </a:moveTo>
                    <a:lnTo>
                      <a:pt x="254" y="8"/>
                    </a:lnTo>
                    <a:lnTo>
                      <a:pt x="251" y="2"/>
                    </a:lnTo>
                    <a:lnTo>
                      <a:pt x="218" y="0"/>
                    </a:lnTo>
                    <a:lnTo>
                      <a:pt x="184" y="3"/>
                    </a:lnTo>
                    <a:lnTo>
                      <a:pt x="150" y="10"/>
                    </a:lnTo>
                    <a:lnTo>
                      <a:pt x="119" y="23"/>
                    </a:lnTo>
                    <a:lnTo>
                      <a:pt x="81" y="39"/>
                    </a:lnTo>
                    <a:lnTo>
                      <a:pt x="64" y="49"/>
                    </a:lnTo>
                    <a:lnTo>
                      <a:pt x="49" y="62"/>
                    </a:lnTo>
                    <a:lnTo>
                      <a:pt x="35" y="73"/>
                    </a:lnTo>
                    <a:lnTo>
                      <a:pt x="22" y="87"/>
                    </a:lnTo>
                    <a:lnTo>
                      <a:pt x="0" y="117"/>
                    </a:lnTo>
                    <a:lnTo>
                      <a:pt x="6" y="129"/>
                    </a:lnTo>
                    <a:lnTo>
                      <a:pt x="16" y="112"/>
                    </a:lnTo>
                    <a:lnTo>
                      <a:pt x="28" y="98"/>
                    </a:lnTo>
                    <a:lnTo>
                      <a:pt x="55" y="72"/>
                    </a:lnTo>
                    <a:lnTo>
                      <a:pt x="70" y="60"/>
                    </a:lnTo>
                    <a:lnTo>
                      <a:pt x="86" y="49"/>
                    </a:lnTo>
                    <a:lnTo>
                      <a:pt x="123" y="33"/>
                    </a:lnTo>
                    <a:lnTo>
                      <a:pt x="157" y="21"/>
                    </a:lnTo>
                    <a:lnTo>
                      <a:pt x="191" y="15"/>
                    </a:lnTo>
                    <a:lnTo>
                      <a:pt x="224" y="12"/>
                    </a:lnTo>
                    <a:lnTo>
                      <a:pt x="258" y="15"/>
                    </a:lnTo>
                    <a:close/>
                  </a:path>
                </a:pathLst>
              </a:custGeom>
              <a:solidFill>
                <a:srgbClr val="61616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3" name="Freeform 316"/>
              <p:cNvSpPr>
                <a:spLocks/>
              </p:cNvSpPr>
              <p:nvPr/>
            </p:nvSpPr>
            <p:spPr bwMode="auto">
              <a:xfrm>
                <a:off x="322" y="579"/>
                <a:ext cx="51" cy="27"/>
              </a:xfrm>
              <a:custGeom>
                <a:avLst/>
                <a:gdLst>
                  <a:gd name="T0" fmla="*/ 257 w 257"/>
                  <a:gd name="T1" fmla="*/ 20 h 136"/>
                  <a:gd name="T2" fmla="*/ 252 w 257"/>
                  <a:gd name="T3" fmla="*/ 12 h 136"/>
                  <a:gd name="T4" fmla="*/ 250 w 257"/>
                  <a:gd name="T5" fmla="*/ 7 h 136"/>
                  <a:gd name="T6" fmla="*/ 214 w 257"/>
                  <a:gd name="T7" fmla="*/ 0 h 136"/>
                  <a:gd name="T8" fmla="*/ 180 w 257"/>
                  <a:gd name="T9" fmla="*/ 0 h 136"/>
                  <a:gd name="T10" fmla="*/ 162 w 257"/>
                  <a:gd name="T11" fmla="*/ 1 h 136"/>
                  <a:gd name="T12" fmla="*/ 146 w 257"/>
                  <a:gd name="T13" fmla="*/ 6 h 136"/>
                  <a:gd name="T14" fmla="*/ 112 w 257"/>
                  <a:gd name="T15" fmla="*/ 17 h 136"/>
                  <a:gd name="T16" fmla="*/ 92 w 257"/>
                  <a:gd name="T17" fmla="*/ 25 h 136"/>
                  <a:gd name="T18" fmla="*/ 75 w 257"/>
                  <a:gd name="T19" fmla="*/ 35 h 136"/>
                  <a:gd name="T20" fmla="*/ 58 w 257"/>
                  <a:gd name="T21" fmla="*/ 45 h 136"/>
                  <a:gd name="T22" fmla="*/ 45 w 257"/>
                  <a:gd name="T23" fmla="*/ 58 h 136"/>
                  <a:gd name="T24" fmla="*/ 30 w 257"/>
                  <a:gd name="T25" fmla="*/ 72 h 136"/>
                  <a:gd name="T26" fmla="*/ 19 w 257"/>
                  <a:gd name="T27" fmla="*/ 88 h 136"/>
                  <a:gd name="T28" fmla="*/ 8 w 257"/>
                  <a:gd name="T29" fmla="*/ 103 h 136"/>
                  <a:gd name="T30" fmla="*/ 0 w 257"/>
                  <a:gd name="T31" fmla="*/ 122 h 136"/>
                  <a:gd name="T32" fmla="*/ 6 w 257"/>
                  <a:gd name="T33" fmla="*/ 136 h 136"/>
                  <a:gd name="T34" fmla="*/ 10 w 257"/>
                  <a:gd name="T35" fmla="*/ 128 h 136"/>
                  <a:gd name="T36" fmla="*/ 18 w 257"/>
                  <a:gd name="T37" fmla="*/ 110 h 136"/>
                  <a:gd name="T38" fmla="*/ 28 w 257"/>
                  <a:gd name="T39" fmla="*/ 94 h 136"/>
                  <a:gd name="T40" fmla="*/ 39 w 257"/>
                  <a:gd name="T41" fmla="*/ 80 h 136"/>
                  <a:gd name="T42" fmla="*/ 52 w 257"/>
                  <a:gd name="T43" fmla="*/ 67 h 136"/>
                  <a:gd name="T44" fmla="*/ 66 w 257"/>
                  <a:gd name="T45" fmla="*/ 55 h 136"/>
                  <a:gd name="T46" fmla="*/ 82 w 257"/>
                  <a:gd name="T47" fmla="*/ 45 h 136"/>
                  <a:gd name="T48" fmla="*/ 98 w 257"/>
                  <a:gd name="T49" fmla="*/ 35 h 136"/>
                  <a:gd name="T50" fmla="*/ 118 w 257"/>
                  <a:gd name="T51" fmla="*/ 27 h 136"/>
                  <a:gd name="T52" fmla="*/ 151 w 257"/>
                  <a:gd name="T53" fmla="*/ 15 h 136"/>
                  <a:gd name="T54" fmla="*/ 186 w 257"/>
                  <a:gd name="T55" fmla="*/ 10 h 136"/>
                  <a:gd name="T56" fmla="*/ 221 w 257"/>
                  <a:gd name="T57" fmla="*/ 11 h 136"/>
                  <a:gd name="T58" fmla="*/ 257 w 257"/>
                  <a:gd name="T59" fmla="*/ 20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6"/>
                  <a:gd name="T92" fmla="*/ 257 w 257"/>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6">
                    <a:moveTo>
                      <a:pt x="257" y="20"/>
                    </a:moveTo>
                    <a:lnTo>
                      <a:pt x="252" y="12"/>
                    </a:lnTo>
                    <a:lnTo>
                      <a:pt x="250" y="7"/>
                    </a:lnTo>
                    <a:lnTo>
                      <a:pt x="214" y="0"/>
                    </a:lnTo>
                    <a:lnTo>
                      <a:pt x="180" y="0"/>
                    </a:lnTo>
                    <a:lnTo>
                      <a:pt x="162" y="1"/>
                    </a:lnTo>
                    <a:lnTo>
                      <a:pt x="146" y="6"/>
                    </a:lnTo>
                    <a:lnTo>
                      <a:pt x="112" y="17"/>
                    </a:lnTo>
                    <a:lnTo>
                      <a:pt x="92" y="25"/>
                    </a:lnTo>
                    <a:lnTo>
                      <a:pt x="75" y="35"/>
                    </a:lnTo>
                    <a:lnTo>
                      <a:pt x="58" y="45"/>
                    </a:lnTo>
                    <a:lnTo>
                      <a:pt x="45" y="58"/>
                    </a:lnTo>
                    <a:lnTo>
                      <a:pt x="30" y="72"/>
                    </a:lnTo>
                    <a:lnTo>
                      <a:pt x="19" y="88"/>
                    </a:lnTo>
                    <a:lnTo>
                      <a:pt x="8" y="103"/>
                    </a:lnTo>
                    <a:lnTo>
                      <a:pt x="0" y="122"/>
                    </a:lnTo>
                    <a:lnTo>
                      <a:pt x="6" y="136"/>
                    </a:lnTo>
                    <a:lnTo>
                      <a:pt x="10" y="128"/>
                    </a:lnTo>
                    <a:lnTo>
                      <a:pt x="18" y="110"/>
                    </a:lnTo>
                    <a:lnTo>
                      <a:pt x="28" y="94"/>
                    </a:lnTo>
                    <a:lnTo>
                      <a:pt x="39" y="80"/>
                    </a:lnTo>
                    <a:lnTo>
                      <a:pt x="52" y="67"/>
                    </a:lnTo>
                    <a:lnTo>
                      <a:pt x="66" y="55"/>
                    </a:lnTo>
                    <a:lnTo>
                      <a:pt x="82" y="45"/>
                    </a:lnTo>
                    <a:lnTo>
                      <a:pt x="98" y="35"/>
                    </a:lnTo>
                    <a:lnTo>
                      <a:pt x="118" y="27"/>
                    </a:lnTo>
                    <a:lnTo>
                      <a:pt x="151" y="15"/>
                    </a:lnTo>
                    <a:lnTo>
                      <a:pt x="186" y="10"/>
                    </a:lnTo>
                    <a:lnTo>
                      <a:pt x="221" y="11"/>
                    </a:lnTo>
                    <a:lnTo>
                      <a:pt x="257" y="20"/>
                    </a:lnTo>
                    <a:close/>
                  </a:path>
                </a:pathLst>
              </a:custGeom>
              <a:solidFill>
                <a:srgbClr val="84848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4" name="Freeform 317"/>
              <p:cNvSpPr>
                <a:spLocks/>
              </p:cNvSpPr>
              <p:nvPr/>
            </p:nvSpPr>
            <p:spPr bwMode="auto">
              <a:xfrm>
                <a:off x="328" y="587"/>
                <a:ext cx="48" cy="28"/>
              </a:xfrm>
              <a:custGeom>
                <a:avLst/>
                <a:gdLst>
                  <a:gd name="T0" fmla="*/ 236 w 238"/>
                  <a:gd name="T1" fmla="*/ 15 h 140"/>
                  <a:gd name="T2" fmla="*/ 224 w 238"/>
                  <a:gd name="T3" fmla="*/ 11 h 140"/>
                  <a:gd name="T4" fmla="*/ 192 w 238"/>
                  <a:gd name="T5" fmla="*/ 2 h 140"/>
                  <a:gd name="T6" fmla="*/ 161 w 238"/>
                  <a:gd name="T7" fmla="*/ 0 h 140"/>
                  <a:gd name="T8" fmla="*/ 129 w 238"/>
                  <a:gd name="T9" fmla="*/ 3 h 140"/>
                  <a:gd name="T10" fmla="*/ 98 w 238"/>
                  <a:gd name="T11" fmla="*/ 13 h 140"/>
                  <a:gd name="T12" fmla="*/ 82 w 238"/>
                  <a:gd name="T13" fmla="*/ 19 h 140"/>
                  <a:gd name="T14" fmla="*/ 69 w 238"/>
                  <a:gd name="T15" fmla="*/ 27 h 140"/>
                  <a:gd name="T16" fmla="*/ 44 w 238"/>
                  <a:gd name="T17" fmla="*/ 46 h 140"/>
                  <a:gd name="T18" fmla="*/ 33 w 238"/>
                  <a:gd name="T19" fmla="*/ 56 h 140"/>
                  <a:gd name="T20" fmla="*/ 24 w 238"/>
                  <a:gd name="T21" fmla="*/ 68 h 140"/>
                  <a:gd name="T22" fmla="*/ 15 w 238"/>
                  <a:gd name="T23" fmla="*/ 82 h 140"/>
                  <a:gd name="T24" fmla="*/ 9 w 238"/>
                  <a:gd name="T25" fmla="*/ 97 h 140"/>
                  <a:gd name="T26" fmla="*/ 4 w 238"/>
                  <a:gd name="T27" fmla="*/ 112 h 140"/>
                  <a:gd name="T28" fmla="*/ 0 w 238"/>
                  <a:gd name="T29" fmla="*/ 129 h 140"/>
                  <a:gd name="T30" fmla="*/ 9 w 238"/>
                  <a:gd name="T31" fmla="*/ 140 h 140"/>
                  <a:gd name="T32" fmla="*/ 13 w 238"/>
                  <a:gd name="T33" fmla="*/ 120 h 140"/>
                  <a:gd name="T34" fmla="*/ 20 w 238"/>
                  <a:gd name="T35" fmla="*/ 100 h 140"/>
                  <a:gd name="T36" fmla="*/ 34 w 238"/>
                  <a:gd name="T37" fmla="*/ 74 h 140"/>
                  <a:gd name="T38" fmla="*/ 42 w 238"/>
                  <a:gd name="T39" fmla="*/ 63 h 140"/>
                  <a:gd name="T40" fmla="*/ 52 w 238"/>
                  <a:gd name="T41" fmla="*/ 54 h 140"/>
                  <a:gd name="T42" fmla="*/ 62 w 238"/>
                  <a:gd name="T43" fmla="*/ 43 h 140"/>
                  <a:gd name="T44" fmla="*/ 74 w 238"/>
                  <a:gd name="T45" fmla="*/ 36 h 140"/>
                  <a:gd name="T46" fmla="*/ 102 w 238"/>
                  <a:gd name="T47" fmla="*/ 23 h 140"/>
                  <a:gd name="T48" fmla="*/ 132 w 238"/>
                  <a:gd name="T49" fmla="*/ 13 h 140"/>
                  <a:gd name="T50" fmla="*/ 161 w 238"/>
                  <a:gd name="T51" fmla="*/ 10 h 140"/>
                  <a:gd name="T52" fmla="*/ 190 w 238"/>
                  <a:gd name="T53" fmla="*/ 12 h 140"/>
                  <a:gd name="T54" fmla="*/ 219 w 238"/>
                  <a:gd name="T55" fmla="*/ 20 h 140"/>
                  <a:gd name="T56" fmla="*/ 228 w 238"/>
                  <a:gd name="T57" fmla="*/ 23 h 140"/>
                  <a:gd name="T58" fmla="*/ 238 w 238"/>
                  <a:gd name="T59" fmla="*/ 28 h 140"/>
                  <a:gd name="T60" fmla="*/ 236 w 238"/>
                  <a:gd name="T61" fmla="*/ 15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
                  <a:gd name="T94" fmla="*/ 0 h 140"/>
                  <a:gd name="T95" fmla="*/ 238 w 23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 h="140">
                    <a:moveTo>
                      <a:pt x="236" y="15"/>
                    </a:moveTo>
                    <a:lnTo>
                      <a:pt x="224" y="11"/>
                    </a:lnTo>
                    <a:lnTo>
                      <a:pt x="192" y="2"/>
                    </a:lnTo>
                    <a:lnTo>
                      <a:pt x="161" y="0"/>
                    </a:lnTo>
                    <a:lnTo>
                      <a:pt x="129" y="3"/>
                    </a:lnTo>
                    <a:lnTo>
                      <a:pt x="98" y="13"/>
                    </a:lnTo>
                    <a:lnTo>
                      <a:pt x="82" y="19"/>
                    </a:lnTo>
                    <a:lnTo>
                      <a:pt x="69" y="27"/>
                    </a:lnTo>
                    <a:lnTo>
                      <a:pt x="44" y="46"/>
                    </a:lnTo>
                    <a:lnTo>
                      <a:pt x="33" y="56"/>
                    </a:lnTo>
                    <a:lnTo>
                      <a:pt x="24" y="68"/>
                    </a:lnTo>
                    <a:lnTo>
                      <a:pt x="15" y="82"/>
                    </a:lnTo>
                    <a:lnTo>
                      <a:pt x="9" y="97"/>
                    </a:lnTo>
                    <a:lnTo>
                      <a:pt x="4" y="112"/>
                    </a:lnTo>
                    <a:lnTo>
                      <a:pt x="0" y="129"/>
                    </a:lnTo>
                    <a:lnTo>
                      <a:pt x="9" y="140"/>
                    </a:lnTo>
                    <a:lnTo>
                      <a:pt x="13" y="120"/>
                    </a:lnTo>
                    <a:lnTo>
                      <a:pt x="20" y="100"/>
                    </a:lnTo>
                    <a:lnTo>
                      <a:pt x="34" y="74"/>
                    </a:lnTo>
                    <a:lnTo>
                      <a:pt x="42" y="63"/>
                    </a:lnTo>
                    <a:lnTo>
                      <a:pt x="52" y="54"/>
                    </a:lnTo>
                    <a:lnTo>
                      <a:pt x="62" y="43"/>
                    </a:lnTo>
                    <a:lnTo>
                      <a:pt x="74" y="36"/>
                    </a:lnTo>
                    <a:lnTo>
                      <a:pt x="102" y="23"/>
                    </a:lnTo>
                    <a:lnTo>
                      <a:pt x="132" y="13"/>
                    </a:lnTo>
                    <a:lnTo>
                      <a:pt x="161" y="10"/>
                    </a:lnTo>
                    <a:lnTo>
                      <a:pt x="190" y="12"/>
                    </a:lnTo>
                    <a:lnTo>
                      <a:pt x="219" y="20"/>
                    </a:lnTo>
                    <a:lnTo>
                      <a:pt x="228" y="23"/>
                    </a:lnTo>
                    <a:lnTo>
                      <a:pt x="238" y="28"/>
                    </a:lnTo>
                    <a:lnTo>
                      <a:pt x="236" y="15"/>
                    </a:lnTo>
                    <a:close/>
                  </a:path>
                </a:pathLst>
              </a:custGeom>
              <a:solidFill>
                <a:srgbClr val="A8A8A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5" name="Freeform 318"/>
              <p:cNvSpPr>
                <a:spLocks/>
              </p:cNvSpPr>
              <p:nvPr/>
            </p:nvSpPr>
            <p:spPr bwMode="auto">
              <a:xfrm>
                <a:off x="330" y="589"/>
                <a:ext cx="46" cy="28"/>
              </a:xfrm>
              <a:custGeom>
                <a:avLst/>
                <a:gdLst>
                  <a:gd name="T0" fmla="*/ 231 w 231"/>
                  <a:gd name="T1" fmla="*/ 32 h 138"/>
                  <a:gd name="T2" fmla="*/ 229 w 231"/>
                  <a:gd name="T3" fmla="*/ 18 h 138"/>
                  <a:gd name="T4" fmla="*/ 219 w 231"/>
                  <a:gd name="T5" fmla="*/ 13 h 138"/>
                  <a:gd name="T6" fmla="*/ 210 w 231"/>
                  <a:gd name="T7" fmla="*/ 10 h 138"/>
                  <a:gd name="T8" fmla="*/ 181 w 231"/>
                  <a:gd name="T9" fmla="*/ 2 h 138"/>
                  <a:gd name="T10" fmla="*/ 152 w 231"/>
                  <a:gd name="T11" fmla="*/ 0 h 138"/>
                  <a:gd name="T12" fmla="*/ 123 w 231"/>
                  <a:gd name="T13" fmla="*/ 3 h 138"/>
                  <a:gd name="T14" fmla="*/ 93 w 231"/>
                  <a:gd name="T15" fmla="*/ 13 h 138"/>
                  <a:gd name="T16" fmla="*/ 65 w 231"/>
                  <a:gd name="T17" fmla="*/ 26 h 138"/>
                  <a:gd name="T18" fmla="*/ 53 w 231"/>
                  <a:gd name="T19" fmla="*/ 33 h 138"/>
                  <a:gd name="T20" fmla="*/ 43 w 231"/>
                  <a:gd name="T21" fmla="*/ 44 h 138"/>
                  <a:gd name="T22" fmla="*/ 33 w 231"/>
                  <a:gd name="T23" fmla="*/ 53 h 138"/>
                  <a:gd name="T24" fmla="*/ 25 w 231"/>
                  <a:gd name="T25" fmla="*/ 64 h 138"/>
                  <a:gd name="T26" fmla="*/ 11 w 231"/>
                  <a:gd name="T27" fmla="*/ 90 h 138"/>
                  <a:gd name="T28" fmla="*/ 4 w 231"/>
                  <a:gd name="T29" fmla="*/ 110 h 138"/>
                  <a:gd name="T30" fmla="*/ 0 w 231"/>
                  <a:gd name="T31" fmla="*/ 130 h 138"/>
                  <a:gd name="T32" fmla="*/ 10 w 231"/>
                  <a:gd name="T33" fmla="*/ 138 h 138"/>
                  <a:gd name="T34" fmla="*/ 13 w 231"/>
                  <a:gd name="T35" fmla="*/ 115 h 138"/>
                  <a:gd name="T36" fmla="*/ 22 w 231"/>
                  <a:gd name="T37" fmla="*/ 95 h 138"/>
                  <a:gd name="T38" fmla="*/ 34 w 231"/>
                  <a:gd name="T39" fmla="*/ 70 h 138"/>
                  <a:gd name="T40" fmla="*/ 42 w 231"/>
                  <a:gd name="T41" fmla="*/ 59 h 138"/>
                  <a:gd name="T42" fmla="*/ 52 w 231"/>
                  <a:gd name="T43" fmla="*/ 50 h 138"/>
                  <a:gd name="T44" fmla="*/ 73 w 231"/>
                  <a:gd name="T45" fmla="*/ 33 h 138"/>
                  <a:gd name="T46" fmla="*/ 99 w 231"/>
                  <a:gd name="T47" fmla="*/ 22 h 138"/>
                  <a:gd name="T48" fmla="*/ 125 w 231"/>
                  <a:gd name="T49" fmla="*/ 13 h 138"/>
                  <a:gd name="T50" fmla="*/ 152 w 231"/>
                  <a:gd name="T51" fmla="*/ 11 h 138"/>
                  <a:gd name="T52" fmla="*/ 179 w 231"/>
                  <a:gd name="T53" fmla="*/ 13 h 138"/>
                  <a:gd name="T54" fmla="*/ 206 w 231"/>
                  <a:gd name="T55" fmla="*/ 20 h 138"/>
                  <a:gd name="T56" fmla="*/ 231 w 231"/>
                  <a:gd name="T57" fmla="*/ 32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38"/>
                  <a:gd name="T89" fmla="*/ 231 w 231"/>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38">
                    <a:moveTo>
                      <a:pt x="231" y="32"/>
                    </a:moveTo>
                    <a:lnTo>
                      <a:pt x="229" y="18"/>
                    </a:lnTo>
                    <a:lnTo>
                      <a:pt x="219" y="13"/>
                    </a:lnTo>
                    <a:lnTo>
                      <a:pt x="210" y="10"/>
                    </a:lnTo>
                    <a:lnTo>
                      <a:pt x="181" y="2"/>
                    </a:lnTo>
                    <a:lnTo>
                      <a:pt x="152" y="0"/>
                    </a:lnTo>
                    <a:lnTo>
                      <a:pt x="123" y="3"/>
                    </a:lnTo>
                    <a:lnTo>
                      <a:pt x="93" y="13"/>
                    </a:lnTo>
                    <a:lnTo>
                      <a:pt x="65" y="26"/>
                    </a:lnTo>
                    <a:lnTo>
                      <a:pt x="53" y="33"/>
                    </a:lnTo>
                    <a:lnTo>
                      <a:pt x="43" y="44"/>
                    </a:lnTo>
                    <a:lnTo>
                      <a:pt x="33" y="53"/>
                    </a:lnTo>
                    <a:lnTo>
                      <a:pt x="25" y="64"/>
                    </a:lnTo>
                    <a:lnTo>
                      <a:pt x="11" y="90"/>
                    </a:lnTo>
                    <a:lnTo>
                      <a:pt x="4" y="110"/>
                    </a:lnTo>
                    <a:lnTo>
                      <a:pt x="0" y="130"/>
                    </a:lnTo>
                    <a:lnTo>
                      <a:pt x="10" y="138"/>
                    </a:lnTo>
                    <a:lnTo>
                      <a:pt x="13" y="115"/>
                    </a:lnTo>
                    <a:lnTo>
                      <a:pt x="22" y="95"/>
                    </a:lnTo>
                    <a:lnTo>
                      <a:pt x="34" y="70"/>
                    </a:lnTo>
                    <a:lnTo>
                      <a:pt x="42" y="59"/>
                    </a:lnTo>
                    <a:lnTo>
                      <a:pt x="52" y="50"/>
                    </a:lnTo>
                    <a:lnTo>
                      <a:pt x="73" y="33"/>
                    </a:lnTo>
                    <a:lnTo>
                      <a:pt x="99" y="22"/>
                    </a:lnTo>
                    <a:lnTo>
                      <a:pt x="125" y="13"/>
                    </a:lnTo>
                    <a:lnTo>
                      <a:pt x="152" y="11"/>
                    </a:lnTo>
                    <a:lnTo>
                      <a:pt x="179" y="13"/>
                    </a:lnTo>
                    <a:lnTo>
                      <a:pt x="206" y="20"/>
                    </a:lnTo>
                    <a:lnTo>
                      <a:pt x="231" y="32"/>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6" name="Freeform 319"/>
              <p:cNvSpPr>
                <a:spLocks/>
              </p:cNvSpPr>
              <p:nvPr/>
            </p:nvSpPr>
            <p:spPr bwMode="auto">
              <a:xfrm>
                <a:off x="332" y="592"/>
                <a:ext cx="44" cy="27"/>
              </a:xfrm>
              <a:custGeom>
                <a:avLst/>
                <a:gdLst>
                  <a:gd name="T0" fmla="*/ 221 w 221"/>
                  <a:gd name="T1" fmla="*/ 35 h 137"/>
                  <a:gd name="T2" fmla="*/ 221 w 221"/>
                  <a:gd name="T3" fmla="*/ 21 h 137"/>
                  <a:gd name="T4" fmla="*/ 196 w 221"/>
                  <a:gd name="T5" fmla="*/ 9 h 137"/>
                  <a:gd name="T6" fmla="*/ 169 w 221"/>
                  <a:gd name="T7" fmla="*/ 2 h 137"/>
                  <a:gd name="T8" fmla="*/ 142 w 221"/>
                  <a:gd name="T9" fmla="*/ 0 h 137"/>
                  <a:gd name="T10" fmla="*/ 115 w 221"/>
                  <a:gd name="T11" fmla="*/ 2 h 137"/>
                  <a:gd name="T12" fmla="*/ 89 w 221"/>
                  <a:gd name="T13" fmla="*/ 11 h 137"/>
                  <a:gd name="T14" fmla="*/ 63 w 221"/>
                  <a:gd name="T15" fmla="*/ 22 h 137"/>
                  <a:gd name="T16" fmla="*/ 42 w 221"/>
                  <a:gd name="T17" fmla="*/ 39 h 137"/>
                  <a:gd name="T18" fmla="*/ 32 w 221"/>
                  <a:gd name="T19" fmla="*/ 48 h 137"/>
                  <a:gd name="T20" fmla="*/ 24 w 221"/>
                  <a:gd name="T21" fmla="*/ 59 h 137"/>
                  <a:gd name="T22" fmla="*/ 12 w 221"/>
                  <a:gd name="T23" fmla="*/ 84 h 137"/>
                  <a:gd name="T24" fmla="*/ 3 w 221"/>
                  <a:gd name="T25" fmla="*/ 104 h 137"/>
                  <a:gd name="T26" fmla="*/ 0 w 221"/>
                  <a:gd name="T27" fmla="*/ 127 h 137"/>
                  <a:gd name="T28" fmla="*/ 6 w 221"/>
                  <a:gd name="T29" fmla="*/ 131 h 137"/>
                  <a:gd name="T30" fmla="*/ 13 w 221"/>
                  <a:gd name="T31" fmla="*/ 137 h 137"/>
                  <a:gd name="T32" fmla="*/ 14 w 221"/>
                  <a:gd name="T33" fmla="*/ 112 h 137"/>
                  <a:gd name="T34" fmla="*/ 23 w 221"/>
                  <a:gd name="T35" fmla="*/ 88 h 137"/>
                  <a:gd name="T36" fmla="*/ 27 w 221"/>
                  <a:gd name="T37" fmla="*/ 75 h 137"/>
                  <a:gd name="T38" fmla="*/ 34 w 221"/>
                  <a:gd name="T39" fmla="*/ 65 h 137"/>
                  <a:gd name="T40" fmla="*/ 41 w 221"/>
                  <a:gd name="T41" fmla="*/ 55 h 137"/>
                  <a:gd name="T42" fmla="*/ 50 w 221"/>
                  <a:gd name="T43" fmla="*/ 47 h 137"/>
                  <a:gd name="T44" fmla="*/ 69 w 221"/>
                  <a:gd name="T45" fmla="*/ 33 h 137"/>
                  <a:gd name="T46" fmla="*/ 92 w 221"/>
                  <a:gd name="T47" fmla="*/ 21 h 137"/>
                  <a:gd name="T48" fmla="*/ 117 w 221"/>
                  <a:gd name="T49" fmla="*/ 13 h 137"/>
                  <a:gd name="T50" fmla="*/ 142 w 221"/>
                  <a:gd name="T51" fmla="*/ 11 h 137"/>
                  <a:gd name="T52" fmla="*/ 166 w 221"/>
                  <a:gd name="T53" fmla="*/ 13 h 137"/>
                  <a:gd name="T54" fmla="*/ 192 w 221"/>
                  <a:gd name="T55" fmla="*/ 20 h 137"/>
                  <a:gd name="T56" fmla="*/ 207 w 221"/>
                  <a:gd name="T57" fmla="*/ 26 h 137"/>
                  <a:gd name="T58" fmla="*/ 221 w 221"/>
                  <a:gd name="T59" fmla="*/ 35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37"/>
                  <a:gd name="T92" fmla="*/ 221 w 221"/>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37">
                    <a:moveTo>
                      <a:pt x="221" y="35"/>
                    </a:moveTo>
                    <a:lnTo>
                      <a:pt x="221" y="21"/>
                    </a:lnTo>
                    <a:lnTo>
                      <a:pt x="196" y="9"/>
                    </a:lnTo>
                    <a:lnTo>
                      <a:pt x="169" y="2"/>
                    </a:lnTo>
                    <a:lnTo>
                      <a:pt x="142" y="0"/>
                    </a:lnTo>
                    <a:lnTo>
                      <a:pt x="115" y="2"/>
                    </a:lnTo>
                    <a:lnTo>
                      <a:pt x="89" y="11"/>
                    </a:lnTo>
                    <a:lnTo>
                      <a:pt x="63" y="22"/>
                    </a:lnTo>
                    <a:lnTo>
                      <a:pt x="42" y="39"/>
                    </a:lnTo>
                    <a:lnTo>
                      <a:pt x="32" y="48"/>
                    </a:lnTo>
                    <a:lnTo>
                      <a:pt x="24" y="59"/>
                    </a:lnTo>
                    <a:lnTo>
                      <a:pt x="12" y="84"/>
                    </a:lnTo>
                    <a:lnTo>
                      <a:pt x="3" y="104"/>
                    </a:lnTo>
                    <a:lnTo>
                      <a:pt x="0" y="127"/>
                    </a:lnTo>
                    <a:lnTo>
                      <a:pt x="6" y="131"/>
                    </a:lnTo>
                    <a:lnTo>
                      <a:pt x="13" y="137"/>
                    </a:lnTo>
                    <a:lnTo>
                      <a:pt x="14" y="112"/>
                    </a:lnTo>
                    <a:lnTo>
                      <a:pt x="23" y="88"/>
                    </a:lnTo>
                    <a:lnTo>
                      <a:pt x="27" y="75"/>
                    </a:lnTo>
                    <a:lnTo>
                      <a:pt x="34" y="65"/>
                    </a:lnTo>
                    <a:lnTo>
                      <a:pt x="41" y="55"/>
                    </a:lnTo>
                    <a:lnTo>
                      <a:pt x="50" y="47"/>
                    </a:lnTo>
                    <a:lnTo>
                      <a:pt x="69" y="33"/>
                    </a:lnTo>
                    <a:lnTo>
                      <a:pt x="92" y="21"/>
                    </a:lnTo>
                    <a:lnTo>
                      <a:pt x="117" y="13"/>
                    </a:lnTo>
                    <a:lnTo>
                      <a:pt x="142" y="11"/>
                    </a:lnTo>
                    <a:lnTo>
                      <a:pt x="166" y="13"/>
                    </a:lnTo>
                    <a:lnTo>
                      <a:pt x="192" y="20"/>
                    </a:lnTo>
                    <a:lnTo>
                      <a:pt x="207" y="26"/>
                    </a:lnTo>
                    <a:lnTo>
                      <a:pt x="221" y="35"/>
                    </a:lnTo>
                    <a:close/>
                  </a:path>
                </a:pathLst>
              </a:custGeom>
              <a:solidFill>
                <a:srgbClr val="BABA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7" name="Freeform 320"/>
              <p:cNvSpPr>
                <a:spLocks/>
              </p:cNvSpPr>
              <p:nvPr/>
            </p:nvSpPr>
            <p:spPr bwMode="auto">
              <a:xfrm>
                <a:off x="335" y="594"/>
                <a:ext cx="41" cy="27"/>
              </a:xfrm>
              <a:custGeom>
                <a:avLst/>
                <a:gdLst>
                  <a:gd name="T0" fmla="*/ 208 w 208"/>
                  <a:gd name="T1" fmla="*/ 38 h 135"/>
                  <a:gd name="T2" fmla="*/ 208 w 208"/>
                  <a:gd name="T3" fmla="*/ 24 h 135"/>
                  <a:gd name="T4" fmla="*/ 194 w 208"/>
                  <a:gd name="T5" fmla="*/ 15 h 135"/>
                  <a:gd name="T6" fmla="*/ 179 w 208"/>
                  <a:gd name="T7" fmla="*/ 9 h 135"/>
                  <a:gd name="T8" fmla="*/ 153 w 208"/>
                  <a:gd name="T9" fmla="*/ 2 h 135"/>
                  <a:gd name="T10" fmla="*/ 129 w 208"/>
                  <a:gd name="T11" fmla="*/ 0 h 135"/>
                  <a:gd name="T12" fmla="*/ 104 w 208"/>
                  <a:gd name="T13" fmla="*/ 2 h 135"/>
                  <a:gd name="T14" fmla="*/ 79 w 208"/>
                  <a:gd name="T15" fmla="*/ 10 h 135"/>
                  <a:gd name="T16" fmla="*/ 56 w 208"/>
                  <a:gd name="T17" fmla="*/ 22 h 135"/>
                  <a:gd name="T18" fmla="*/ 37 w 208"/>
                  <a:gd name="T19" fmla="*/ 36 h 135"/>
                  <a:gd name="T20" fmla="*/ 28 w 208"/>
                  <a:gd name="T21" fmla="*/ 44 h 135"/>
                  <a:gd name="T22" fmla="*/ 21 w 208"/>
                  <a:gd name="T23" fmla="*/ 54 h 135"/>
                  <a:gd name="T24" fmla="*/ 14 w 208"/>
                  <a:gd name="T25" fmla="*/ 64 h 135"/>
                  <a:gd name="T26" fmla="*/ 10 w 208"/>
                  <a:gd name="T27" fmla="*/ 77 h 135"/>
                  <a:gd name="T28" fmla="*/ 1 w 208"/>
                  <a:gd name="T29" fmla="*/ 101 h 135"/>
                  <a:gd name="T30" fmla="*/ 0 w 208"/>
                  <a:gd name="T31" fmla="*/ 126 h 135"/>
                  <a:gd name="T32" fmla="*/ 5 w 208"/>
                  <a:gd name="T33" fmla="*/ 130 h 135"/>
                  <a:gd name="T34" fmla="*/ 12 w 208"/>
                  <a:gd name="T35" fmla="*/ 135 h 135"/>
                  <a:gd name="T36" fmla="*/ 11 w 208"/>
                  <a:gd name="T37" fmla="*/ 120 h 135"/>
                  <a:gd name="T38" fmla="*/ 12 w 208"/>
                  <a:gd name="T39" fmla="*/ 107 h 135"/>
                  <a:gd name="T40" fmla="*/ 20 w 208"/>
                  <a:gd name="T41" fmla="*/ 80 h 135"/>
                  <a:gd name="T42" fmla="*/ 31 w 208"/>
                  <a:gd name="T43" fmla="*/ 61 h 135"/>
                  <a:gd name="T44" fmla="*/ 46 w 208"/>
                  <a:gd name="T45" fmla="*/ 44 h 135"/>
                  <a:gd name="T46" fmla="*/ 54 w 208"/>
                  <a:gd name="T47" fmla="*/ 36 h 135"/>
                  <a:gd name="T48" fmla="*/ 64 w 208"/>
                  <a:gd name="T49" fmla="*/ 31 h 135"/>
                  <a:gd name="T50" fmla="*/ 85 w 208"/>
                  <a:gd name="T51" fmla="*/ 20 h 135"/>
                  <a:gd name="T52" fmla="*/ 106 w 208"/>
                  <a:gd name="T53" fmla="*/ 13 h 135"/>
                  <a:gd name="T54" fmla="*/ 129 w 208"/>
                  <a:gd name="T55" fmla="*/ 10 h 135"/>
                  <a:gd name="T56" fmla="*/ 151 w 208"/>
                  <a:gd name="T57" fmla="*/ 11 h 135"/>
                  <a:gd name="T58" fmla="*/ 174 w 208"/>
                  <a:gd name="T59" fmla="*/ 18 h 135"/>
                  <a:gd name="T60" fmla="*/ 192 w 208"/>
                  <a:gd name="T61" fmla="*/ 26 h 135"/>
                  <a:gd name="T62" fmla="*/ 208 w 208"/>
                  <a:gd name="T63" fmla="*/ 38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8"/>
                  <a:gd name="T97" fmla="*/ 0 h 135"/>
                  <a:gd name="T98" fmla="*/ 208 w 208"/>
                  <a:gd name="T99" fmla="*/ 135 h 1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8" h="135">
                    <a:moveTo>
                      <a:pt x="208" y="38"/>
                    </a:moveTo>
                    <a:lnTo>
                      <a:pt x="208" y="24"/>
                    </a:lnTo>
                    <a:lnTo>
                      <a:pt x="194" y="15"/>
                    </a:lnTo>
                    <a:lnTo>
                      <a:pt x="179" y="9"/>
                    </a:lnTo>
                    <a:lnTo>
                      <a:pt x="153" y="2"/>
                    </a:lnTo>
                    <a:lnTo>
                      <a:pt x="129" y="0"/>
                    </a:lnTo>
                    <a:lnTo>
                      <a:pt x="104" y="2"/>
                    </a:lnTo>
                    <a:lnTo>
                      <a:pt x="79" y="10"/>
                    </a:lnTo>
                    <a:lnTo>
                      <a:pt x="56" y="22"/>
                    </a:lnTo>
                    <a:lnTo>
                      <a:pt x="37" y="36"/>
                    </a:lnTo>
                    <a:lnTo>
                      <a:pt x="28" y="44"/>
                    </a:lnTo>
                    <a:lnTo>
                      <a:pt x="21" y="54"/>
                    </a:lnTo>
                    <a:lnTo>
                      <a:pt x="14" y="64"/>
                    </a:lnTo>
                    <a:lnTo>
                      <a:pt x="10" y="77"/>
                    </a:lnTo>
                    <a:lnTo>
                      <a:pt x="1" y="101"/>
                    </a:lnTo>
                    <a:lnTo>
                      <a:pt x="0" y="126"/>
                    </a:lnTo>
                    <a:lnTo>
                      <a:pt x="5" y="130"/>
                    </a:lnTo>
                    <a:lnTo>
                      <a:pt x="12" y="135"/>
                    </a:lnTo>
                    <a:lnTo>
                      <a:pt x="11" y="120"/>
                    </a:lnTo>
                    <a:lnTo>
                      <a:pt x="12" y="107"/>
                    </a:lnTo>
                    <a:lnTo>
                      <a:pt x="20" y="80"/>
                    </a:lnTo>
                    <a:lnTo>
                      <a:pt x="31" y="61"/>
                    </a:lnTo>
                    <a:lnTo>
                      <a:pt x="46" y="44"/>
                    </a:lnTo>
                    <a:lnTo>
                      <a:pt x="54" y="36"/>
                    </a:lnTo>
                    <a:lnTo>
                      <a:pt x="64" y="31"/>
                    </a:lnTo>
                    <a:lnTo>
                      <a:pt x="85" y="20"/>
                    </a:lnTo>
                    <a:lnTo>
                      <a:pt x="106" y="13"/>
                    </a:lnTo>
                    <a:lnTo>
                      <a:pt x="129" y="10"/>
                    </a:lnTo>
                    <a:lnTo>
                      <a:pt x="151" y="11"/>
                    </a:lnTo>
                    <a:lnTo>
                      <a:pt x="174" y="18"/>
                    </a:lnTo>
                    <a:lnTo>
                      <a:pt x="192" y="26"/>
                    </a:lnTo>
                    <a:lnTo>
                      <a:pt x="208" y="38"/>
                    </a:lnTo>
                    <a:close/>
                  </a:path>
                </a:pathLst>
              </a:custGeom>
              <a:solidFill>
                <a:srgbClr val="C3C3C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8" name="Freeform 321"/>
              <p:cNvSpPr>
                <a:spLocks/>
              </p:cNvSpPr>
              <p:nvPr/>
            </p:nvSpPr>
            <p:spPr bwMode="auto">
              <a:xfrm>
                <a:off x="339" y="598"/>
                <a:ext cx="37" cy="26"/>
              </a:xfrm>
              <a:custGeom>
                <a:avLst/>
                <a:gdLst>
                  <a:gd name="T0" fmla="*/ 182 w 184"/>
                  <a:gd name="T1" fmla="*/ 43 h 128"/>
                  <a:gd name="T2" fmla="*/ 184 w 184"/>
                  <a:gd name="T3" fmla="*/ 30 h 128"/>
                  <a:gd name="T4" fmla="*/ 175 w 184"/>
                  <a:gd name="T5" fmla="*/ 22 h 128"/>
                  <a:gd name="T6" fmla="*/ 168 w 184"/>
                  <a:gd name="T7" fmla="*/ 16 h 128"/>
                  <a:gd name="T8" fmla="*/ 157 w 184"/>
                  <a:gd name="T9" fmla="*/ 11 h 128"/>
                  <a:gd name="T10" fmla="*/ 147 w 184"/>
                  <a:gd name="T11" fmla="*/ 7 h 128"/>
                  <a:gd name="T12" fmla="*/ 126 w 184"/>
                  <a:gd name="T13" fmla="*/ 1 h 128"/>
                  <a:gd name="T14" fmla="*/ 106 w 184"/>
                  <a:gd name="T15" fmla="*/ 0 h 128"/>
                  <a:gd name="T16" fmla="*/ 86 w 184"/>
                  <a:gd name="T17" fmla="*/ 2 h 128"/>
                  <a:gd name="T18" fmla="*/ 65 w 184"/>
                  <a:gd name="T19" fmla="*/ 9 h 128"/>
                  <a:gd name="T20" fmla="*/ 54 w 184"/>
                  <a:gd name="T21" fmla="*/ 12 h 128"/>
                  <a:gd name="T22" fmla="*/ 45 w 184"/>
                  <a:gd name="T23" fmla="*/ 17 h 128"/>
                  <a:gd name="T24" fmla="*/ 29 w 184"/>
                  <a:gd name="T25" fmla="*/ 30 h 128"/>
                  <a:gd name="T26" fmla="*/ 17 w 184"/>
                  <a:gd name="T27" fmla="*/ 44 h 128"/>
                  <a:gd name="T28" fmla="*/ 11 w 184"/>
                  <a:gd name="T29" fmla="*/ 52 h 128"/>
                  <a:gd name="T30" fmla="*/ 8 w 184"/>
                  <a:gd name="T31" fmla="*/ 62 h 128"/>
                  <a:gd name="T32" fmla="*/ 2 w 184"/>
                  <a:gd name="T33" fmla="*/ 76 h 128"/>
                  <a:gd name="T34" fmla="*/ 0 w 184"/>
                  <a:gd name="T35" fmla="*/ 83 h 128"/>
                  <a:gd name="T36" fmla="*/ 0 w 184"/>
                  <a:gd name="T37" fmla="*/ 90 h 128"/>
                  <a:gd name="T38" fmla="*/ 0 w 184"/>
                  <a:gd name="T39" fmla="*/ 104 h 128"/>
                  <a:gd name="T40" fmla="*/ 4 w 184"/>
                  <a:gd name="T41" fmla="*/ 120 h 128"/>
                  <a:gd name="T42" fmla="*/ 18 w 184"/>
                  <a:gd name="T43" fmla="*/ 128 h 128"/>
                  <a:gd name="T44" fmla="*/ 13 w 184"/>
                  <a:gd name="T45" fmla="*/ 112 h 128"/>
                  <a:gd name="T46" fmla="*/ 11 w 184"/>
                  <a:gd name="T47" fmla="*/ 97 h 128"/>
                  <a:gd name="T48" fmla="*/ 14 w 184"/>
                  <a:gd name="T49" fmla="*/ 81 h 128"/>
                  <a:gd name="T50" fmla="*/ 20 w 184"/>
                  <a:gd name="T51" fmla="*/ 66 h 128"/>
                  <a:gd name="T52" fmla="*/ 28 w 184"/>
                  <a:gd name="T53" fmla="*/ 49 h 128"/>
                  <a:gd name="T54" fmla="*/ 40 w 184"/>
                  <a:gd name="T55" fmla="*/ 37 h 128"/>
                  <a:gd name="T56" fmla="*/ 53 w 184"/>
                  <a:gd name="T57" fmla="*/ 26 h 128"/>
                  <a:gd name="T58" fmla="*/ 70 w 184"/>
                  <a:gd name="T59" fmla="*/ 19 h 128"/>
                  <a:gd name="T60" fmla="*/ 88 w 184"/>
                  <a:gd name="T61" fmla="*/ 12 h 128"/>
                  <a:gd name="T62" fmla="*/ 106 w 184"/>
                  <a:gd name="T63" fmla="*/ 10 h 128"/>
                  <a:gd name="T64" fmla="*/ 124 w 184"/>
                  <a:gd name="T65" fmla="*/ 11 h 128"/>
                  <a:gd name="T66" fmla="*/ 142 w 184"/>
                  <a:gd name="T67" fmla="*/ 16 h 128"/>
                  <a:gd name="T68" fmla="*/ 153 w 184"/>
                  <a:gd name="T69" fmla="*/ 21 h 128"/>
                  <a:gd name="T70" fmla="*/ 164 w 184"/>
                  <a:gd name="T71" fmla="*/ 28 h 128"/>
                  <a:gd name="T72" fmla="*/ 173 w 184"/>
                  <a:gd name="T73" fmla="*/ 34 h 128"/>
                  <a:gd name="T74" fmla="*/ 182 w 184"/>
                  <a:gd name="T75" fmla="*/ 43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28"/>
                  <a:gd name="T116" fmla="*/ 184 w 18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28">
                    <a:moveTo>
                      <a:pt x="182" y="43"/>
                    </a:moveTo>
                    <a:lnTo>
                      <a:pt x="184" y="30"/>
                    </a:lnTo>
                    <a:lnTo>
                      <a:pt x="175" y="22"/>
                    </a:lnTo>
                    <a:lnTo>
                      <a:pt x="168" y="16"/>
                    </a:lnTo>
                    <a:lnTo>
                      <a:pt x="157" y="11"/>
                    </a:lnTo>
                    <a:lnTo>
                      <a:pt x="147" y="7"/>
                    </a:lnTo>
                    <a:lnTo>
                      <a:pt x="126" y="1"/>
                    </a:lnTo>
                    <a:lnTo>
                      <a:pt x="106" y="0"/>
                    </a:lnTo>
                    <a:lnTo>
                      <a:pt x="86" y="2"/>
                    </a:lnTo>
                    <a:lnTo>
                      <a:pt x="65" y="9"/>
                    </a:lnTo>
                    <a:lnTo>
                      <a:pt x="54" y="12"/>
                    </a:lnTo>
                    <a:lnTo>
                      <a:pt x="45" y="17"/>
                    </a:lnTo>
                    <a:lnTo>
                      <a:pt x="29" y="30"/>
                    </a:lnTo>
                    <a:lnTo>
                      <a:pt x="17" y="44"/>
                    </a:lnTo>
                    <a:lnTo>
                      <a:pt x="11" y="52"/>
                    </a:lnTo>
                    <a:lnTo>
                      <a:pt x="8" y="62"/>
                    </a:lnTo>
                    <a:lnTo>
                      <a:pt x="2" y="76"/>
                    </a:lnTo>
                    <a:lnTo>
                      <a:pt x="0" y="83"/>
                    </a:lnTo>
                    <a:lnTo>
                      <a:pt x="0" y="90"/>
                    </a:lnTo>
                    <a:lnTo>
                      <a:pt x="0" y="104"/>
                    </a:lnTo>
                    <a:lnTo>
                      <a:pt x="4" y="120"/>
                    </a:lnTo>
                    <a:lnTo>
                      <a:pt x="18" y="128"/>
                    </a:lnTo>
                    <a:lnTo>
                      <a:pt x="13" y="112"/>
                    </a:lnTo>
                    <a:lnTo>
                      <a:pt x="11" y="97"/>
                    </a:lnTo>
                    <a:lnTo>
                      <a:pt x="14" y="81"/>
                    </a:lnTo>
                    <a:lnTo>
                      <a:pt x="20" y="66"/>
                    </a:lnTo>
                    <a:lnTo>
                      <a:pt x="28" y="49"/>
                    </a:lnTo>
                    <a:lnTo>
                      <a:pt x="40" y="37"/>
                    </a:lnTo>
                    <a:lnTo>
                      <a:pt x="53" y="26"/>
                    </a:lnTo>
                    <a:lnTo>
                      <a:pt x="70" y="19"/>
                    </a:lnTo>
                    <a:lnTo>
                      <a:pt x="88" y="12"/>
                    </a:lnTo>
                    <a:lnTo>
                      <a:pt x="106" y="10"/>
                    </a:lnTo>
                    <a:lnTo>
                      <a:pt x="124" y="11"/>
                    </a:lnTo>
                    <a:lnTo>
                      <a:pt x="142" y="16"/>
                    </a:lnTo>
                    <a:lnTo>
                      <a:pt x="153" y="21"/>
                    </a:lnTo>
                    <a:lnTo>
                      <a:pt x="164" y="28"/>
                    </a:lnTo>
                    <a:lnTo>
                      <a:pt x="173" y="34"/>
                    </a:lnTo>
                    <a:lnTo>
                      <a:pt x="182" y="43"/>
                    </a:lnTo>
                    <a:close/>
                  </a:path>
                </a:pathLst>
              </a:custGeom>
              <a:solidFill>
                <a:srgbClr val="D5D5D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59" name="Freeform 322"/>
              <p:cNvSpPr>
                <a:spLocks/>
              </p:cNvSpPr>
              <p:nvPr/>
            </p:nvSpPr>
            <p:spPr bwMode="auto">
              <a:xfrm>
                <a:off x="342" y="600"/>
                <a:ext cx="34" cy="26"/>
              </a:xfrm>
              <a:custGeom>
                <a:avLst/>
                <a:gdLst>
                  <a:gd name="T0" fmla="*/ 171 w 171"/>
                  <a:gd name="T1" fmla="*/ 36 h 130"/>
                  <a:gd name="T2" fmla="*/ 171 w 171"/>
                  <a:gd name="T3" fmla="*/ 33 h 130"/>
                  <a:gd name="T4" fmla="*/ 162 w 171"/>
                  <a:gd name="T5" fmla="*/ 24 h 130"/>
                  <a:gd name="T6" fmla="*/ 153 w 171"/>
                  <a:gd name="T7" fmla="*/ 18 h 130"/>
                  <a:gd name="T8" fmla="*/ 142 w 171"/>
                  <a:gd name="T9" fmla="*/ 11 h 130"/>
                  <a:gd name="T10" fmla="*/ 131 w 171"/>
                  <a:gd name="T11" fmla="*/ 6 h 130"/>
                  <a:gd name="T12" fmla="*/ 113 w 171"/>
                  <a:gd name="T13" fmla="*/ 1 h 130"/>
                  <a:gd name="T14" fmla="*/ 95 w 171"/>
                  <a:gd name="T15" fmla="*/ 0 h 130"/>
                  <a:gd name="T16" fmla="*/ 77 w 171"/>
                  <a:gd name="T17" fmla="*/ 2 h 130"/>
                  <a:gd name="T18" fmla="*/ 59 w 171"/>
                  <a:gd name="T19" fmla="*/ 9 h 130"/>
                  <a:gd name="T20" fmla="*/ 42 w 171"/>
                  <a:gd name="T21" fmla="*/ 16 h 130"/>
                  <a:gd name="T22" fmla="*/ 29 w 171"/>
                  <a:gd name="T23" fmla="*/ 27 h 130"/>
                  <a:gd name="T24" fmla="*/ 17 w 171"/>
                  <a:gd name="T25" fmla="*/ 39 h 130"/>
                  <a:gd name="T26" fmla="*/ 9 w 171"/>
                  <a:gd name="T27" fmla="*/ 56 h 130"/>
                  <a:gd name="T28" fmla="*/ 3 w 171"/>
                  <a:gd name="T29" fmla="*/ 71 h 130"/>
                  <a:gd name="T30" fmla="*/ 0 w 171"/>
                  <a:gd name="T31" fmla="*/ 87 h 130"/>
                  <a:gd name="T32" fmla="*/ 2 w 171"/>
                  <a:gd name="T33" fmla="*/ 102 h 130"/>
                  <a:gd name="T34" fmla="*/ 7 w 171"/>
                  <a:gd name="T35" fmla="*/ 118 h 130"/>
                  <a:gd name="T36" fmla="*/ 18 w 171"/>
                  <a:gd name="T37" fmla="*/ 122 h 130"/>
                  <a:gd name="T38" fmla="*/ 21 w 171"/>
                  <a:gd name="T39" fmla="*/ 122 h 130"/>
                  <a:gd name="T40" fmla="*/ 22 w 171"/>
                  <a:gd name="T41" fmla="*/ 122 h 130"/>
                  <a:gd name="T42" fmla="*/ 24 w 171"/>
                  <a:gd name="T43" fmla="*/ 123 h 130"/>
                  <a:gd name="T44" fmla="*/ 31 w 171"/>
                  <a:gd name="T45" fmla="*/ 125 h 130"/>
                  <a:gd name="T46" fmla="*/ 55 w 171"/>
                  <a:gd name="T47" fmla="*/ 130 h 130"/>
                  <a:gd name="T48" fmla="*/ 78 w 171"/>
                  <a:gd name="T49" fmla="*/ 128 h 130"/>
                  <a:gd name="T50" fmla="*/ 103 w 171"/>
                  <a:gd name="T51" fmla="*/ 123 h 130"/>
                  <a:gd name="T52" fmla="*/ 114 w 171"/>
                  <a:gd name="T53" fmla="*/ 116 h 130"/>
                  <a:gd name="T54" fmla="*/ 125 w 171"/>
                  <a:gd name="T55" fmla="*/ 109 h 130"/>
                  <a:gd name="T56" fmla="*/ 135 w 171"/>
                  <a:gd name="T57" fmla="*/ 100 h 130"/>
                  <a:gd name="T58" fmla="*/ 140 w 171"/>
                  <a:gd name="T59" fmla="*/ 94 h 130"/>
                  <a:gd name="T60" fmla="*/ 145 w 171"/>
                  <a:gd name="T61" fmla="*/ 89 h 130"/>
                  <a:gd name="T62" fmla="*/ 149 w 171"/>
                  <a:gd name="T63" fmla="*/ 83 h 130"/>
                  <a:gd name="T64" fmla="*/ 153 w 171"/>
                  <a:gd name="T65" fmla="*/ 77 h 130"/>
                  <a:gd name="T66" fmla="*/ 160 w 171"/>
                  <a:gd name="T67" fmla="*/ 65 h 130"/>
                  <a:gd name="T68" fmla="*/ 162 w 171"/>
                  <a:gd name="T69" fmla="*/ 57 h 130"/>
                  <a:gd name="T70" fmla="*/ 165 w 171"/>
                  <a:gd name="T71" fmla="*/ 50 h 130"/>
                  <a:gd name="T72" fmla="*/ 168 w 171"/>
                  <a:gd name="T73" fmla="*/ 42 h 130"/>
                  <a:gd name="T74" fmla="*/ 171 w 171"/>
                  <a:gd name="T75" fmla="*/ 36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130"/>
                  <a:gd name="T116" fmla="*/ 171 w 171"/>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130">
                    <a:moveTo>
                      <a:pt x="171" y="36"/>
                    </a:moveTo>
                    <a:lnTo>
                      <a:pt x="171" y="33"/>
                    </a:lnTo>
                    <a:lnTo>
                      <a:pt x="162" y="24"/>
                    </a:lnTo>
                    <a:lnTo>
                      <a:pt x="153" y="18"/>
                    </a:lnTo>
                    <a:lnTo>
                      <a:pt x="142" y="11"/>
                    </a:lnTo>
                    <a:lnTo>
                      <a:pt x="131" y="6"/>
                    </a:lnTo>
                    <a:lnTo>
                      <a:pt x="113" y="1"/>
                    </a:lnTo>
                    <a:lnTo>
                      <a:pt x="95" y="0"/>
                    </a:lnTo>
                    <a:lnTo>
                      <a:pt x="77" y="2"/>
                    </a:lnTo>
                    <a:lnTo>
                      <a:pt x="59" y="9"/>
                    </a:lnTo>
                    <a:lnTo>
                      <a:pt x="42" y="16"/>
                    </a:lnTo>
                    <a:lnTo>
                      <a:pt x="29" y="27"/>
                    </a:lnTo>
                    <a:lnTo>
                      <a:pt x="17" y="39"/>
                    </a:lnTo>
                    <a:lnTo>
                      <a:pt x="9" y="56"/>
                    </a:lnTo>
                    <a:lnTo>
                      <a:pt x="3" y="71"/>
                    </a:lnTo>
                    <a:lnTo>
                      <a:pt x="0" y="87"/>
                    </a:lnTo>
                    <a:lnTo>
                      <a:pt x="2" y="102"/>
                    </a:lnTo>
                    <a:lnTo>
                      <a:pt x="7" y="118"/>
                    </a:lnTo>
                    <a:lnTo>
                      <a:pt x="18" y="122"/>
                    </a:lnTo>
                    <a:lnTo>
                      <a:pt x="21" y="122"/>
                    </a:lnTo>
                    <a:lnTo>
                      <a:pt x="22" y="122"/>
                    </a:lnTo>
                    <a:lnTo>
                      <a:pt x="24" y="123"/>
                    </a:lnTo>
                    <a:lnTo>
                      <a:pt x="31" y="125"/>
                    </a:lnTo>
                    <a:lnTo>
                      <a:pt x="55" y="130"/>
                    </a:lnTo>
                    <a:lnTo>
                      <a:pt x="78" y="128"/>
                    </a:lnTo>
                    <a:lnTo>
                      <a:pt x="103" y="123"/>
                    </a:lnTo>
                    <a:lnTo>
                      <a:pt x="114" y="116"/>
                    </a:lnTo>
                    <a:lnTo>
                      <a:pt x="125" y="109"/>
                    </a:lnTo>
                    <a:lnTo>
                      <a:pt x="135" y="100"/>
                    </a:lnTo>
                    <a:lnTo>
                      <a:pt x="140" y="94"/>
                    </a:lnTo>
                    <a:lnTo>
                      <a:pt x="145" y="89"/>
                    </a:lnTo>
                    <a:lnTo>
                      <a:pt x="149" y="83"/>
                    </a:lnTo>
                    <a:lnTo>
                      <a:pt x="153" y="77"/>
                    </a:lnTo>
                    <a:lnTo>
                      <a:pt x="160" y="65"/>
                    </a:lnTo>
                    <a:lnTo>
                      <a:pt x="162" y="57"/>
                    </a:lnTo>
                    <a:lnTo>
                      <a:pt x="165" y="50"/>
                    </a:lnTo>
                    <a:lnTo>
                      <a:pt x="168" y="42"/>
                    </a:lnTo>
                    <a:lnTo>
                      <a:pt x="171" y="36"/>
                    </a:lnTo>
                    <a:close/>
                  </a:path>
                </a:pathLst>
              </a:custGeom>
              <a:solidFill>
                <a:srgbClr val="DCDC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0" name="Freeform 323"/>
              <p:cNvSpPr>
                <a:spLocks/>
              </p:cNvSpPr>
              <p:nvPr/>
            </p:nvSpPr>
            <p:spPr bwMode="auto">
              <a:xfrm>
                <a:off x="337" y="596"/>
                <a:ext cx="39" cy="26"/>
              </a:xfrm>
              <a:custGeom>
                <a:avLst/>
                <a:gdLst>
                  <a:gd name="T0" fmla="*/ 159 w 197"/>
                  <a:gd name="T1" fmla="*/ 19 h 132"/>
                  <a:gd name="T2" fmla="*/ 169 w 197"/>
                  <a:gd name="T3" fmla="*/ 23 h 132"/>
                  <a:gd name="T4" fmla="*/ 180 w 197"/>
                  <a:gd name="T5" fmla="*/ 28 h 132"/>
                  <a:gd name="T6" fmla="*/ 187 w 197"/>
                  <a:gd name="T7" fmla="*/ 34 h 132"/>
                  <a:gd name="T8" fmla="*/ 196 w 197"/>
                  <a:gd name="T9" fmla="*/ 42 h 132"/>
                  <a:gd name="T10" fmla="*/ 196 w 197"/>
                  <a:gd name="T11" fmla="*/ 34 h 132"/>
                  <a:gd name="T12" fmla="*/ 197 w 197"/>
                  <a:gd name="T13" fmla="*/ 28 h 132"/>
                  <a:gd name="T14" fmla="*/ 181 w 197"/>
                  <a:gd name="T15" fmla="*/ 16 h 132"/>
                  <a:gd name="T16" fmla="*/ 163 w 197"/>
                  <a:gd name="T17" fmla="*/ 8 h 132"/>
                  <a:gd name="T18" fmla="*/ 140 w 197"/>
                  <a:gd name="T19" fmla="*/ 1 h 132"/>
                  <a:gd name="T20" fmla="*/ 118 w 197"/>
                  <a:gd name="T21" fmla="*/ 0 h 132"/>
                  <a:gd name="T22" fmla="*/ 95 w 197"/>
                  <a:gd name="T23" fmla="*/ 3 h 132"/>
                  <a:gd name="T24" fmla="*/ 74 w 197"/>
                  <a:gd name="T25" fmla="*/ 10 h 132"/>
                  <a:gd name="T26" fmla="*/ 53 w 197"/>
                  <a:gd name="T27" fmla="*/ 21 h 132"/>
                  <a:gd name="T28" fmla="*/ 43 w 197"/>
                  <a:gd name="T29" fmla="*/ 26 h 132"/>
                  <a:gd name="T30" fmla="*/ 35 w 197"/>
                  <a:gd name="T31" fmla="*/ 34 h 132"/>
                  <a:gd name="T32" fmla="*/ 20 w 197"/>
                  <a:gd name="T33" fmla="*/ 51 h 132"/>
                  <a:gd name="T34" fmla="*/ 9 w 197"/>
                  <a:gd name="T35" fmla="*/ 70 h 132"/>
                  <a:gd name="T36" fmla="*/ 1 w 197"/>
                  <a:gd name="T37" fmla="*/ 97 h 132"/>
                  <a:gd name="T38" fmla="*/ 0 w 197"/>
                  <a:gd name="T39" fmla="*/ 110 h 132"/>
                  <a:gd name="T40" fmla="*/ 1 w 197"/>
                  <a:gd name="T41" fmla="*/ 125 h 132"/>
                  <a:gd name="T42" fmla="*/ 10 w 197"/>
                  <a:gd name="T43" fmla="*/ 129 h 132"/>
                  <a:gd name="T44" fmla="*/ 16 w 197"/>
                  <a:gd name="T45" fmla="*/ 132 h 132"/>
                  <a:gd name="T46" fmla="*/ 12 w 197"/>
                  <a:gd name="T47" fmla="*/ 116 h 132"/>
                  <a:gd name="T48" fmla="*/ 12 w 197"/>
                  <a:gd name="T49" fmla="*/ 102 h 132"/>
                  <a:gd name="T50" fmla="*/ 12 w 197"/>
                  <a:gd name="T51" fmla="*/ 95 h 132"/>
                  <a:gd name="T52" fmla="*/ 14 w 197"/>
                  <a:gd name="T53" fmla="*/ 88 h 132"/>
                  <a:gd name="T54" fmla="*/ 20 w 197"/>
                  <a:gd name="T55" fmla="*/ 74 h 132"/>
                  <a:gd name="T56" fmla="*/ 23 w 197"/>
                  <a:gd name="T57" fmla="*/ 64 h 132"/>
                  <a:gd name="T58" fmla="*/ 29 w 197"/>
                  <a:gd name="T59" fmla="*/ 56 h 132"/>
                  <a:gd name="T60" fmla="*/ 41 w 197"/>
                  <a:gd name="T61" fmla="*/ 42 h 132"/>
                  <a:gd name="T62" fmla="*/ 57 w 197"/>
                  <a:gd name="T63" fmla="*/ 29 h 132"/>
                  <a:gd name="T64" fmla="*/ 66 w 197"/>
                  <a:gd name="T65" fmla="*/ 24 h 132"/>
                  <a:gd name="T66" fmla="*/ 77 w 197"/>
                  <a:gd name="T67" fmla="*/ 21 h 132"/>
                  <a:gd name="T68" fmla="*/ 98 w 197"/>
                  <a:gd name="T69" fmla="*/ 14 h 132"/>
                  <a:gd name="T70" fmla="*/ 118 w 197"/>
                  <a:gd name="T71" fmla="*/ 12 h 132"/>
                  <a:gd name="T72" fmla="*/ 138 w 197"/>
                  <a:gd name="T73" fmla="*/ 13 h 132"/>
                  <a:gd name="T74" fmla="*/ 159 w 197"/>
                  <a:gd name="T75" fmla="*/ 19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32"/>
                  <a:gd name="T116" fmla="*/ 197 w 197"/>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32">
                    <a:moveTo>
                      <a:pt x="159" y="19"/>
                    </a:moveTo>
                    <a:lnTo>
                      <a:pt x="169" y="23"/>
                    </a:lnTo>
                    <a:lnTo>
                      <a:pt x="180" y="28"/>
                    </a:lnTo>
                    <a:lnTo>
                      <a:pt x="187" y="34"/>
                    </a:lnTo>
                    <a:lnTo>
                      <a:pt x="196" y="42"/>
                    </a:lnTo>
                    <a:lnTo>
                      <a:pt x="196" y="34"/>
                    </a:lnTo>
                    <a:lnTo>
                      <a:pt x="197" y="28"/>
                    </a:lnTo>
                    <a:lnTo>
                      <a:pt x="181" y="16"/>
                    </a:lnTo>
                    <a:lnTo>
                      <a:pt x="163" y="8"/>
                    </a:lnTo>
                    <a:lnTo>
                      <a:pt x="140" y="1"/>
                    </a:lnTo>
                    <a:lnTo>
                      <a:pt x="118" y="0"/>
                    </a:lnTo>
                    <a:lnTo>
                      <a:pt x="95" y="3"/>
                    </a:lnTo>
                    <a:lnTo>
                      <a:pt x="74" y="10"/>
                    </a:lnTo>
                    <a:lnTo>
                      <a:pt x="53" y="21"/>
                    </a:lnTo>
                    <a:lnTo>
                      <a:pt x="43" y="26"/>
                    </a:lnTo>
                    <a:lnTo>
                      <a:pt x="35" y="34"/>
                    </a:lnTo>
                    <a:lnTo>
                      <a:pt x="20" y="51"/>
                    </a:lnTo>
                    <a:lnTo>
                      <a:pt x="9" y="70"/>
                    </a:lnTo>
                    <a:lnTo>
                      <a:pt x="1" y="97"/>
                    </a:lnTo>
                    <a:lnTo>
                      <a:pt x="0" y="110"/>
                    </a:lnTo>
                    <a:lnTo>
                      <a:pt x="1" y="125"/>
                    </a:lnTo>
                    <a:lnTo>
                      <a:pt x="10" y="129"/>
                    </a:lnTo>
                    <a:lnTo>
                      <a:pt x="16" y="132"/>
                    </a:lnTo>
                    <a:lnTo>
                      <a:pt x="12" y="116"/>
                    </a:lnTo>
                    <a:lnTo>
                      <a:pt x="12" y="102"/>
                    </a:lnTo>
                    <a:lnTo>
                      <a:pt x="12" y="95"/>
                    </a:lnTo>
                    <a:lnTo>
                      <a:pt x="14" y="88"/>
                    </a:lnTo>
                    <a:lnTo>
                      <a:pt x="20" y="74"/>
                    </a:lnTo>
                    <a:lnTo>
                      <a:pt x="23" y="64"/>
                    </a:lnTo>
                    <a:lnTo>
                      <a:pt x="29" y="56"/>
                    </a:lnTo>
                    <a:lnTo>
                      <a:pt x="41" y="42"/>
                    </a:lnTo>
                    <a:lnTo>
                      <a:pt x="57" y="29"/>
                    </a:lnTo>
                    <a:lnTo>
                      <a:pt x="66" y="24"/>
                    </a:lnTo>
                    <a:lnTo>
                      <a:pt x="77" y="21"/>
                    </a:lnTo>
                    <a:lnTo>
                      <a:pt x="98" y="14"/>
                    </a:lnTo>
                    <a:lnTo>
                      <a:pt x="118" y="12"/>
                    </a:lnTo>
                    <a:lnTo>
                      <a:pt x="138" y="13"/>
                    </a:lnTo>
                    <a:lnTo>
                      <a:pt x="159" y="19"/>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1" name="Freeform 324"/>
              <p:cNvSpPr>
                <a:spLocks/>
              </p:cNvSpPr>
              <p:nvPr/>
            </p:nvSpPr>
            <p:spPr bwMode="auto">
              <a:xfrm>
                <a:off x="313" y="560"/>
                <a:ext cx="43" cy="20"/>
              </a:xfrm>
              <a:custGeom>
                <a:avLst/>
                <a:gdLst>
                  <a:gd name="T0" fmla="*/ 117 w 215"/>
                  <a:gd name="T1" fmla="*/ 23 h 102"/>
                  <a:gd name="T2" fmla="*/ 166 w 215"/>
                  <a:gd name="T3" fmla="*/ 6 h 102"/>
                  <a:gd name="T4" fmla="*/ 191 w 215"/>
                  <a:gd name="T5" fmla="*/ 1 h 102"/>
                  <a:gd name="T6" fmla="*/ 215 w 215"/>
                  <a:gd name="T7" fmla="*/ 0 h 102"/>
                  <a:gd name="T8" fmla="*/ 186 w 215"/>
                  <a:gd name="T9" fmla="*/ 1 h 102"/>
                  <a:gd name="T10" fmla="*/ 159 w 215"/>
                  <a:gd name="T11" fmla="*/ 4 h 102"/>
                  <a:gd name="T12" fmla="*/ 132 w 215"/>
                  <a:gd name="T13" fmla="*/ 11 h 102"/>
                  <a:gd name="T14" fmla="*/ 106 w 215"/>
                  <a:gd name="T15" fmla="*/ 21 h 102"/>
                  <a:gd name="T16" fmla="*/ 76 w 215"/>
                  <a:gd name="T17" fmla="*/ 34 h 102"/>
                  <a:gd name="T18" fmla="*/ 48 w 215"/>
                  <a:gd name="T19" fmla="*/ 54 h 102"/>
                  <a:gd name="T20" fmla="*/ 22 w 215"/>
                  <a:gd name="T21" fmla="*/ 75 h 102"/>
                  <a:gd name="T22" fmla="*/ 0 w 215"/>
                  <a:gd name="T23" fmla="*/ 102 h 102"/>
                  <a:gd name="T24" fmla="*/ 23 w 215"/>
                  <a:gd name="T25" fmla="*/ 77 h 102"/>
                  <a:gd name="T26" fmla="*/ 51 w 215"/>
                  <a:gd name="T27" fmla="*/ 56 h 102"/>
                  <a:gd name="T28" fmla="*/ 82 w 215"/>
                  <a:gd name="T29" fmla="*/ 38 h 102"/>
                  <a:gd name="T30" fmla="*/ 117 w 215"/>
                  <a:gd name="T31" fmla="*/ 23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02"/>
                  <a:gd name="T50" fmla="*/ 215 w 215"/>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02">
                    <a:moveTo>
                      <a:pt x="117" y="23"/>
                    </a:moveTo>
                    <a:lnTo>
                      <a:pt x="166" y="6"/>
                    </a:lnTo>
                    <a:lnTo>
                      <a:pt x="191" y="1"/>
                    </a:lnTo>
                    <a:lnTo>
                      <a:pt x="215" y="0"/>
                    </a:lnTo>
                    <a:lnTo>
                      <a:pt x="186" y="1"/>
                    </a:lnTo>
                    <a:lnTo>
                      <a:pt x="159" y="4"/>
                    </a:lnTo>
                    <a:lnTo>
                      <a:pt x="132" y="11"/>
                    </a:lnTo>
                    <a:lnTo>
                      <a:pt x="106" y="21"/>
                    </a:lnTo>
                    <a:lnTo>
                      <a:pt x="76" y="34"/>
                    </a:lnTo>
                    <a:lnTo>
                      <a:pt x="48" y="54"/>
                    </a:lnTo>
                    <a:lnTo>
                      <a:pt x="22" y="75"/>
                    </a:lnTo>
                    <a:lnTo>
                      <a:pt x="0" y="102"/>
                    </a:lnTo>
                    <a:lnTo>
                      <a:pt x="23" y="77"/>
                    </a:lnTo>
                    <a:lnTo>
                      <a:pt x="51" y="56"/>
                    </a:lnTo>
                    <a:lnTo>
                      <a:pt x="82" y="38"/>
                    </a:lnTo>
                    <a:lnTo>
                      <a:pt x="117" y="23"/>
                    </a:lnTo>
                    <a:close/>
                  </a:path>
                </a:pathLst>
              </a:custGeom>
              <a:solidFill>
                <a:srgbClr val="2B2B2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2" name="Freeform 325"/>
              <p:cNvSpPr>
                <a:spLocks/>
              </p:cNvSpPr>
              <p:nvPr/>
            </p:nvSpPr>
            <p:spPr bwMode="auto">
              <a:xfrm>
                <a:off x="302" y="582"/>
                <a:ext cx="105" cy="55"/>
              </a:xfrm>
              <a:custGeom>
                <a:avLst/>
                <a:gdLst>
                  <a:gd name="T0" fmla="*/ 514 w 527"/>
                  <a:gd name="T1" fmla="*/ 0 h 276"/>
                  <a:gd name="T2" fmla="*/ 494 w 527"/>
                  <a:gd name="T3" fmla="*/ 52 h 276"/>
                  <a:gd name="T4" fmla="*/ 483 w 527"/>
                  <a:gd name="T5" fmla="*/ 73 h 276"/>
                  <a:gd name="T6" fmla="*/ 476 w 527"/>
                  <a:gd name="T7" fmla="*/ 85 h 276"/>
                  <a:gd name="T8" fmla="*/ 460 w 527"/>
                  <a:gd name="T9" fmla="*/ 110 h 276"/>
                  <a:gd name="T10" fmla="*/ 452 w 527"/>
                  <a:gd name="T11" fmla="*/ 122 h 276"/>
                  <a:gd name="T12" fmla="*/ 411 w 527"/>
                  <a:gd name="T13" fmla="*/ 165 h 276"/>
                  <a:gd name="T14" fmla="*/ 387 w 527"/>
                  <a:gd name="T15" fmla="*/ 184 h 276"/>
                  <a:gd name="T16" fmla="*/ 357 w 527"/>
                  <a:gd name="T17" fmla="*/ 203 h 276"/>
                  <a:gd name="T18" fmla="*/ 347 w 527"/>
                  <a:gd name="T19" fmla="*/ 210 h 276"/>
                  <a:gd name="T20" fmla="*/ 303 w 527"/>
                  <a:gd name="T21" fmla="*/ 231 h 276"/>
                  <a:gd name="T22" fmla="*/ 244 w 527"/>
                  <a:gd name="T23" fmla="*/ 250 h 276"/>
                  <a:gd name="T24" fmla="*/ 186 w 527"/>
                  <a:gd name="T25" fmla="*/ 259 h 276"/>
                  <a:gd name="T26" fmla="*/ 128 w 527"/>
                  <a:gd name="T27" fmla="*/ 257 h 276"/>
                  <a:gd name="T28" fmla="*/ 70 w 527"/>
                  <a:gd name="T29" fmla="*/ 246 h 276"/>
                  <a:gd name="T30" fmla="*/ 21 w 527"/>
                  <a:gd name="T31" fmla="*/ 223 h 276"/>
                  <a:gd name="T32" fmla="*/ 0 w 527"/>
                  <a:gd name="T33" fmla="*/ 222 h 276"/>
                  <a:gd name="T34" fmla="*/ 22 w 527"/>
                  <a:gd name="T35" fmla="*/ 244 h 276"/>
                  <a:gd name="T36" fmla="*/ 66 w 527"/>
                  <a:gd name="T37" fmla="*/ 261 h 276"/>
                  <a:gd name="T38" fmla="*/ 105 w 527"/>
                  <a:gd name="T39" fmla="*/ 270 h 276"/>
                  <a:gd name="T40" fmla="*/ 152 w 527"/>
                  <a:gd name="T41" fmla="*/ 276 h 276"/>
                  <a:gd name="T42" fmla="*/ 215 w 527"/>
                  <a:gd name="T43" fmla="*/ 272 h 276"/>
                  <a:gd name="T44" fmla="*/ 223 w 527"/>
                  <a:gd name="T45" fmla="*/ 269 h 276"/>
                  <a:gd name="T46" fmla="*/ 230 w 527"/>
                  <a:gd name="T47" fmla="*/ 269 h 276"/>
                  <a:gd name="T48" fmla="*/ 277 w 527"/>
                  <a:gd name="T49" fmla="*/ 258 h 276"/>
                  <a:gd name="T50" fmla="*/ 340 w 527"/>
                  <a:gd name="T51" fmla="*/ 232 h 276"/>
                  <a:gd name="T52" fmla="*/ 360 w 527"/>
                  <a:gd name="T53" fmla="*/ 219 h 276"/>
                  <a:gd name="T54" fmla="*/ 368 w 527"/>
                  <a:gd name="T55" fmla="*/ 215 h 276"/>
                  <a:gd name="T56" fmla="*/ 396 w 527"/>
                  <a:gd name="T57" fmla="*/ 196 h 276"/>
                  <a:gd name="T58" fmla="*/ 433 w 527"/>
                  <a:gd name="T59" fmla="*/ 165 h 276"/>
                  <a:gd name="T60" fmla="*/ 439 w 527"/>
                  <a:gd name="T61" fmla="*/ 159 h 276"/>
                  <a:gd name="T62" fmla="*/ 454 w 527"/>
                  <a:gd name="T63" fmla="*/ 142 h 276"/>
                  <a:gd name="T64" fmla="*/ 473 w 527"/>
                  <a:gd name="T65" fmla="*/ 118 h 276"/>
                  <a:gd name="T66" fmla="*/ 480 w 527"/>
                  <a:gd name="T67" fmla="*/ 107 h 276"/>
                  <a:gd name="T68" fmla="*/ 500 w 527"/>
                  <a:gd name="T69" fmla="*/ 78 h 276"/>
                  <a:gd name="T70" fmla="*/ 515 w 527"/>
                  <a:gd name="T71" fmla="*/ 50 h 276"/>
                  <a:gd name="T72" fmla="*/ 527 w 527"/>
                  <a:gd name="T73" fmla="*/ 18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7"/>
                  <a:gd name="T112" fmla="*/ 0 h 276"/>
                  <a:gd name="T113" fmla="*/ 527 w 527"/>
                  <a:gd name="T114" fmla="*/ 276 h 2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7" h="276">
                    <a:moveTo>
                      <a:pt x="527" y="18"/>
                    </a:moveTo>
                    <a:lnTo>
                      <a:pt x="514" y="0"/>
                    </a:lnTo>
                    <a:lnTo>
                      <a:pt x="498" y="47"/>
                    </a:lnTo>
                    <a:lnTo>
                      <a:pt x="494" y="52"/>
                    </a:lnTo>
                    <a:lnTo>
                      <a:pt x="490" y="59"/>
                    </a:lnTo>
                    <a:lnTo>
                      <a:pt x="483" y="73"/>
                    </a:lnTo>
                    <a:lnTo>
                      <a:pt x="479" y="78"/>
                    </a:lnTo>
                    <a:lnTo>
                      <a:pt x="476" y="85"/>
                    </a:lnTo>
                    <a:lnTo>
                      <a:pt x="469" y="98"/>
                    </a:lnTo>
                    <a:lnTo>
                      <a:pt x="460" y="110"/>
                    </a:lnTo>
                    <a:lnTo>
                      <a:pt x="455" y="115"/>
                    </a:lnTo>
                    <a:lnTo>
                      <a:pt x="452" y="122"/>
                    </a:lnTo>
                    <a:lnTo>
                      <a:pt x="433" y="145"/>
                    </a:lnTo>
                    <a:lnTo>
                      <a:pt x="411" y="165"/>
                    </a:lnTo>
                    <a:lnTo>
                      <a:pt x="398" y="174"/>
                    </a:lnTo>
                    <a:lnTo>
                      <a:pt x="387" y="184"/>
                    </a:lnTo>
                    <a:lnTo>
                      <a:pt x="361" y="202"/>
                    </a:lnTo>
                    <a:lnTo>
                      <a:pt x="357" y="203"/>
                    </a:lnTo>
                    <a:lnTo>
                      <a:pt x="353" y="205"/>
                    </a:lnTo>
                    <a:lnTo>
                      <a:pt x="347" y="210"/>
                    </a:lnTo>
                    <a:lnTo>
                      <a:pt x="333" y="219"/>
                    </a:lnTo>
                    <a:lnTo>
                      <a:pt x="303" y="231"/>
                    </a:lnTo>
                    <a:lnTo>
                      <a:pt x="274" y="242"/>
                    </a:lnTo>
                    <a:lnTo>
                      <a:pt x="244" y="250"/>
                    </a:lnTo>
                    <a:lnTo>
                      <a:pt x="215" y="257"/>
                    </a:lnTo>
                    <a:lnTo>
                      <a:pt x="186" y="259"/>
                    </a:lnTo>
                    <a:lnTo>
                      <a:pt x="157" y="260"/>
                    </a:lnTo>
                    <a:lnTo>
                      <a:pt x="128" y="257"/>
                    </a:lnTo>
                    <a:lnTo>
                      <a:pt x="98" y="253"/>
                    </a:lnTo>
                    <a:lnTo>
                      <a:pt x="70" y="246"/>
                    </a:lnTo>
                    <a:lnTo>
                      <a:pt x="45" y="235"/>
                    </a:lnTo>
                    <a:lnTo>
                      <a:pt x="21" y="223"/>
                    </a:lnTo>
                    <a:lnTo>
                      <a:pt x="0" y="211"/>
                    </a:lnTo>
                    <a:lnTo>
                      <a:pt x="0" y="222"/>
                    </a:lnTo>
                    <a:lnTo>
                      <a:pt x="3" y="234"/>
                    </a:lnTo>
                    <a:lnTo>
                      <a:pt x="22" y="244"/>
                    </a:lnTo>
                    <a:lnTo>
                      <a:pt x="43" y="253"/>
                    </a:lnTo>
                    <a:lnTo>
                      <a:pt x="66" y="261"/>
                    </a:lnTo>
                    <a:lnTo>
                      <a:pt x="91" y="268"/>
                    </a:lnTo>
                    <a:lnTo>
                      <a:pt x="105" y="270"/>
                    </a:lnTo>
                    <a:lnTo>
                      <a:pt x="121" y="272"/>
                    </a:lnTo>
                    <a:lnTo>
                      <a:pt x="152" y="276"/>
                    </a:lnTo>
                    <a:lnTo>
                      <a:pt x="184" y="275"/>
                    </a:lnTo>
                    <a:lnTo>
                      <a:pt x="215" y="272"/>
                    </a:lnTo>
                    <a:lnTo>
                      <a:pt x="222" y="270"/>
                    </a:lnTo>
                    <a:lnTo>
                      <a:pt x="223" y="269"/>
                    </a:lnTo>
                    <a:lnTo>
                      <a:pt x="225" y="269"/>
                    </a:lnTo>
                    <a:lnTo>
                      <a:pt x="230" y="269"/>
                    </a:lnTo>
                    <a:lnTo>
                      <a:pt x="245" y="266"/>
                    </a:lnTo>
                    <a:lnTo>
                      <a:pt x="277" y="258"/>
                    </a:lnTo>
                    <a:lnTo>
                      <a:pt x="308" y="246"/>
                    </a:lnTo>
                    <a:lnTo>
                      <a:pt x="340" y="232"/>
                    </a:lnTo>
                    <a:lnTo>
                      <a:pt x="353" y="223"/>
                    </a:lnTo>
                    <a:lnTo>
                      <a:pt x="360" y="219"/>
                    </a:lnTo>
                    <a:lnTo>
                      <a:pt x="363" y="216"/>
                    </a:lnTo>
                    <a:lnTo>
                      <a:pt x="368" y="215"/>
                    </a:lnTo>
                    <a:lnTo>
                      <a:pt x="381" y="205"/>
                    </a:lnTo>
                    <a:lnTo>
                      <a:pt x="396" y="196"/>
                    </a:lnTo>
                    <a:lnTo>
                      <a:pt x="422" y="176"/>
                    </a:lnTo>
                    <a:lnTo>
                      <a:pt x="433" y="165"/>
                    </a:lnTo>
                    <a:lnTo>
                      <a:pt x="435" y="161"/>
                    </a:lnTo>
                    <a:lnTo>
                      <a:pt x="439" y="159"/>
                    </a:lnTo>
                    <a:lnTo>
                      <a:pt x="445" y="155"/>
                    </a:lnTo>
                    <a:lnTo>
                      <a:pt x="454" y="142"/>
                    </a:lnTo>
                    <a:lnTo>
                      <a:pt x="464" y="131"/>
                    </a:lnTo>
                    <a:lnTo>
                      <a:pt x="473" y="118"/>
                    </a:lnTo>
                    <a:lnTo>
                      <a:pt x="478" y="111"/>
                    </a:lnTo>
                    <a:lnTo>
                      <a:pt x="480" y="107"/>
                    </a:lnTo>
                    <a:lnTo>
                      <a:pt x="483" y="105"/>
                    </a:lnTo>
                    <a:lnTo>
                      <a:pt x="500" y="78"/>
                    </a:lnTo>
                    <a:lnTo>
                      <a:pt x="507" y="64"/>
                    </a:lnTo>
                    <a:lnTo>
                      <a:pt x="515" y="50"/>
                    </a:lnTo>
                    <a:lnTo>
                      <a:pt x="522" y="33"/>
                    </a:lnTo>
                    <a:lnTo>
                      <a:pt x="527" y="18"/>
                    </a:lnTo>
                    <a:close/>
                  </a:path>
                </a:pathLst>
              </a:custGeom>
              <a:solidFill>
                <a:srgbClr val="63636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3" name="Freeform 326"/>
              <p:cNvSpPr>
                <a:spLocks/>
              </p:cNvSpPr>
              <p:nvPr/>
            </p:nvSpPr>
            <p:spPr bwMode="auto">
              <a:xfrm>
                <a:off x="302" y="579"/>
                <a:ext cx="103" cy="55"/>
              </a:xfrm>
              <a:custGeom>
                <a:avLst/>
                <a:gdLst>
                  <a:gd name="T0" fmla="*/ 515 w 515"/>
                  <a:gd name="T1" fmla="*/ 15 h 275"/>
                  <a:gd name="T2" fmla="*/ 501 w 515"/>
                  <a:gd name="T3" fmla="*/ 0 h 275"/>
                  <a:gd name="T4" fmla="*/ 492 w 515"/>
                  <a:gd name="T5" fmla="*/ 29 h 275"/>
                  <a:gd name="T6" fmla="*/ 482 w 515"/>
                  <a:gd name="T7" fmla="*/ 58 h 275"/>
                  <a:gd name="T8" fmla="*/ 469 w 515"/>
                  <a:gd name="T9" fmla="*/ 83 h 275"/>
                  <a:gd name="T10" fmla="*/ 461 w 515"/>
                  <a:gd name="T11" fmla="*/ 94 h 275"/>
                  <a:gd name="T12" fmla="*/ 454 w 515"/>
                  <a:gd name="T13" fmla="*/ 107 h 275"/>
                  <a:gd name="T14" fmla="*/ 437 w 515"/>
                  <a:gd name="T15" fmla="*/ 129 h 275"/>
                  <a:gd name="T16" fmla="*/ 419 w 515"/>
                  <a:gd name="T17" fmla="*/ 151 h 275"/>
                  <a:gd name="T18" fmla="*/ 408 w 515"/>
                  <a:gd name="T19" fmla="*/ 160 h 275"/>
                  <a:gd name="T20" fmla="*/ 403 w 515"/>
                  <a:gd name="T21" fmla="*/ 164 h 275"/>
                  <a:gd name="T22" fmla="*/ 398 w 515"/>
                  <a:gd name="T23" fmla="*/ 170 h 275"/>
                  <a:gd name="T24" fmla="*/ 377 w 515"/>
                  <a:gd name="T25" fmla="*/ 188 h 275"/>
                  <a:gd name="T26" fmla="*/ 352 w 515"/>
                  <a:gd name="T27" fmla="*/ 204 h 275"/>
                  <a:gd name="T28" fmla="*/ 326 w 515"/>
                  <a:gd name="T29" fmla="*/ 220 h 275"/>
                  <a:gd name="T30" fmla="*/ 297 w 515"/>
                  <a:gd name="T31" fmla="*/ 232 h 275"/>
                  <a:gd name="T32" fmla="*/ 270 w 515"/>
                  <a:gd name="T33" fmla="*/ 243 h 275"/>
                  <a:gd name="T34" fmla="*/ 266 w 515"/>
                  <a:gd name="T35" fmla="*/ 243 h 275"/>
                  <a:gd name="T36" fmla="*/ 263 w 515"/>
                  <a:gd name="T37" fmla="*/ 243 h 275"/>
                  <a:gd name="T38" fmla="*/ 262 w 515"/>
                  <a:gd name="T39" fmla="*/ 244 h 275"/>
                  <a:gd name="T40" fmla="*/ 255 w 515"/>
                  <a:gd name="T41" fmla="*/ 246 h 275"/>
                  <a:gd name="T42" fmla="*/ 242 w 515"/>
                  <a:gd name="T43" fmla="*/ 250 h 275"/>
                  <a:gd name="T44" fmla="*/ 215 w 515"/>
                  <a:gd name="T45" fmla="*/ 256 h 275"/>
                  <a:gd name="T46" fmla="*/ 186 w 515"/>
                  <a:gd name="T47" fmla="*/ 258 h 275"/>
                  <a:gd name="T48" fmla="*/ 159 w 515"/>
                  <a:gd name="T49" fmla="*/ 259 h 275"/>
                  <a:gd name="T50" fmla="*/ 132 w 515"/>
                  <a:gd name="T51" fmla="*/ 256 h 275"/>
                  <a:gd name="T52" fmla="*/ 105 w 515"/>
                  <a:gd name="T53" fmla="*/ 253 h 275"/>
                  <a:gd name="T54" fmla="*/ 75 w 515"/>
                  <a:gd name="T55" fmla="*/ 243 h 275"/>
                  <a:gd name="T56" fmla="*/ 47 w 515"/>
                  <a:gd name="T57" fmla="*/ 232 h 275"/>
                  <a:gd name="T58" fmla="*/ 21 w 515"/>
                  <a:gd name="T59" fmla="*/ 218 h 275"/>
                  <a:gd name="T60" fmla="*/ 0 w 515"/>
                  <a:gd name="T61" fmla="*/ 203 h 275"/>
                  <a:gd name="T62" fmla="*/ 1 w 515"/>
                  <a:gd name="T63" fmla="*/ 226 h 275"/>
                  <a:gd name="T64" fmla="*/ 22 w 515"/>
                  <a:gd name="T65" fmla="*/ 238 h 275"/>
                  <a:gd name="T66" fmla="*/ 46 w 515"/>
                  <a:gd name="T67" fmla="*/ 250 h 275"/>
                  <a:gd name="T68" fmla="*/ 71 w 515"/>
                  <a:gd name="T69" fmla="*/ 261 h 275"/>
                  <a:gd name="T70" fmla="*/ 99 w 515"/>
                  <a:gd name="T71" fmla="*/ 268 h 275"/>
                  <a:gd name="T72" fmla="*/ 129 w 515"/>
                  <a:gd name="T73" fmla="*/ 272 h 275"/>
                  <a:gd name="T74" fmla="*/ 158 w 515"/>
                  <a:gd name="T75" fmla="*/ 275 h 275"/>
                  <a:gd name="T76" fmla="*/ 187 w 515"/>
                  <a:gd name="T77" fmla="*/ 274 h 275"/>
                  <a:gd name="T78" fmla="*/ 216 w 515"/>
                  <a:gd name="T79" fmla="*/ 272 h 275"/>
                  <a:gd name="T80" fmla="*/ 245 w 515"/>
                  <a:gd name="T81" fmla="*/ 265 h 275"/>
                  <a:gd name="T82" fmla="*/ 275 w 515"/>
                  <a:gd name="T83" fmla="*/ 257 h 275"/>
                  <a:gd name="T84" fmla="*/ 304 w 515"/>
                  <a:gd name="T85" fmla="*/ 246 h 275"/>
                  <a:gd name="T86" fmla="*/ 334 w 515"/>
                  <a:gd name="T87" fmla="*/ 234 h 275"/>
                  <a:gd name="T88" fmla="*/ 348 w 515"/>
                  <a:gd name="T89" fmla="*/ 225 h 275"/>
                  <a:gd name="T90" fmla="*/ 354 w 515"/>
                  <a:gd name="T91" fmla="*/ 220 h 275"/>
                  <a:gd name="T92" fmla="*/ 358 w 515"/>
                  <a:gd name="T93" fmla="*/ 218 h 275"/>
                  <a:gd name="T94" fmla="*/ 362 w 515"/>
                  <a:gd name="T95" fmla="*/ 217 h 275"/>
                  <a:gd name="T96" fmla="*/ 388 w 515"/>
                  <a:gd name="T97" fmla="*/ 199 h 275"/>
                  <a:gd name="T98" fmla="*/ 399 w 515"/>
                  <a:gd name="T99" fmla="*/ 189 h 275"/>
                  <a:gd name="T100" fmla="*/ 412 w 515"/>
                  <a:gd name="T101" fmla="*/ 180 h 275"/>
                  <a:gd name="T102" fmla="*/ 434 w 515"/>
                  <a:gd name="T103" fmla="*/ 160 h 275"/>
                  <a:gd name="T104" fmla="*/ 453 w 515"/>
                  <a:gd name="T105" fmla="*/ 137 h 275"/>
                  <a:gd name="T106" fmla="*/ 456 w 515"/>
                  <a:gd name="T107" fmla="*/ 130 h 275"/>
                  <a:gd name="T108" fmla="*/ 461 w 515"/>
                  <a:gd name="T109" fmla="*/ 125 h 275"/>
                  <a:gd name="T110" fmla="*/ 470 w 515"/>
                  <a:gd name="T111" fmla="*/ 113 h 275"/>
                  <a:gd name="T112" fmla="*/ 477 w 515"/>
                  <a:gd name="T113" fmla="*/ 100 h 275"/>
                  <a:gd name="T114" fmla="*/ 480 w 515"/>
                  <a:gd name="T115" fmla="*/ 93 h 275"/>
                  <a:gd name="T116" fmla="*/ 484 w 515"/>
                  <a:gd name="T117" fmla="*/ 88 h 275"/>
                  <a:gd name="T118" fmla="*/ 491 w 515"/>
                  <a:gd name="T119" fmla="*/ 74 h 275"/>
                  <a:gd name="T120" fmla="*/ 495 w 515"/>
                  <a:gd name="T121" fmla="*/ 67 h 275"/>
                  <a:gd name="T122" fmla="*/ 499 w 515"/>
                  <a:gd name="T123" fmla="*/ 62 h 275"/>
                  <a:gd name="T124" fmla="*/ 515 w 515"/>
                  <a:gd name="T125" fmla="*/ 15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5"/>
                  <a:gd name="T190" fmla="*/ 0 h 275"/>
                  <a:gd name="T191" fmla="*/ 515 w 515"/>
                  <a:gd name="T192" fmla="*/ 275 h 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5" h="275">
                    <a:moveTo>
                      <a:pt x="515" y="15"/>
                    </a:moveTo>
                    <a:lnTo>
                      <a:pt x="501" y="0"/>
                    </a:lnTo>
                    <a:lnTo>
                      <a:pt x="492" y="29"/>
                    </a:lnTo>
                    <a:lnTo>
                      <a:pt x="482" y="58"/>
                    </a:lnTo>
                    <a:lnTo>
                      <a:pt x="469" y="83"/>
                    </a:lnTo>
                    <a:lnTo>
                      <a:pt x="461" y="94"/>
                    </a:lnTo>
                    <a:lnTo>
                      <a:pt x="454" y="107"/>
                    </a:lnTo>
                    <a:lnTo>
                      <a:pt x="437" y="129"/>
                    </a:lnTo>
                    <a:lnTo>
                      <a:pt x="419" y="151"/>
                    </a:lnTo>
                    <a:lnTo>
                      <a:pt x="408" y="160"/>
                    </a:lnTo>
                    <a:lnTo>
                      <a:pt x="403" y="164"/>
                    </a:lnTo>
                    <a:lnTo>
                      <a:pt x="398" y="170"/>
                    </a:lnTo>
                    <a:lnTo>
                      <a:pt x="377" y="188"/>
                    </a:lnTo>
                    <a:lnTo>
                      <a:pt x="352" y="204"/>
                    </a:lnTo>
                    <a:lnTo>
                      <a:pt x="326" y="220"/>
                    </a:lnTo>
                    <a:lnTo>
                      <a:pt x="297" y="232"/>
                    </a:lnTo>
                    <a:lnTo>
                      <a:pt x="270" y="243"/>
                    </a:lnTo>
                    <a:lnTo>
                      <a:pt x="266" y="243"/>
                    </a:lnTo>
                    <a:lnTo>
                      <a:pt x="263" y="243"/>
                    </a:lnTo>
                    <a:lnTo>
                      <a:pt x="262" y="244"/>
                    </a:lnTo>
                    <a:lnTo>
                      <a:pt x="255" y="246"/>
                    </a:lnTo>
                    <a:lnTo>
                      <a:pt x="242" y="250"/>
                    </a:lnTo>
                    <a:lnTo>
                      <a:pt x="215" y="256"/>
                    </a:lnTo>
                    <a:lnTo>
                      <a:pt x="186" y="258"/>
                    </a:lnTo>
                    <a:lnTo>
                      <a:pt x="159" y="259"/>
                    </a:lnTo>
                    <a:lnTo>
                      <a:pt x="132" y="256"/>
                    </a:lnTo>
                    <a:lnTo>
                      <a:pt x="105" y="253"/>
                    </a:lnTo>
                    <a:lnTo>
                      <a:pt x="75" y="243"/>
                    </a:lnTo>
                    <a:lnTo>
                      <a:pt x="47" y="232"/>
                    </a:lnTo>
                    <a:lnTo>
                      <a:pt x="21" y="218"/>
                    </a:lnTo>
                    <a:lnTo>
                      <a:pt x="0" y="203"/>
                    </a:lnTo>
                    <a:lnTo>
                      <a:pt x="1" y="226"/>
                    </a:lnTo>
                    <a:lnTo>
                      <a:pt x="22" y="238"/>
                    </a:lnTo>
                    <a:lnTo>
                      <a:pt x="46" y="250"/>
                    </a:lnTo>
                    <a:lnTo>
                      <a:pt x="71" y="261"/>
                    </a:lnTo>
                    <a:lnTo>
                      <a:pt x="99" y="268"/>
                    </a:lnTo>
                    <a:lnTo>
                      <a:pt x="129" y="272"/>
                    </a:lnTo>
                    <a:lnTo>
                      <a:pt x="158" y="275"/>
                    </a:lnTo>
                    <a:lnTo>
                      <a:pt x="187" y="274"/>
                    </a:lnTo>
                    <a:lnTo>
                      <a:pt x="216" y="272"/>
                    </a:lnTo>
                    <a:lnTo>
                      <a:pt x="245" y="265"/>
                    </a:lnTo>
                    <a:lnTo>
                      <a:pt x="275" y="257"/>
                    </a:lnTo>
                    <a:lnTo>
                      <a:pt x="304" y="246"/>
                    </a:lnTo>
                    <a:lnTo>
                      <a:pt x="334" y="234"/>
                    </a:lnTo>
                    <a:lnTo>
                      <a:pt x="348" y="225"/>
                    </a:lnTo>
                    <a:lnTo>
                      <a:pt x="354" y="220"/>
                    </a:lnTo>
                    <a:lnTo>
                      <a:pt x="358" y="218"/>
                    </a:lnTo>
                    <a:lnTo>
                      <a:pt x="362" y="217"/>
                    </a:lnTo>
                    <a:lnTo>
                      <a:pt x="388" y="199"/>
                    </a:lnTo>
                    <a:lnTo>
                      <a:pt x="399" y="189"/>
                    </a:lnTo>
                    <a:lnTo>
                      <a:pt x="412" y="180"/>
                    </a:lnTo>
                    <a:lnTo>
                      <a:pt x="434" y="160"/>
                    </a:lnTo>
                    <a:lnTo>
                      <a:pt x="453" y="137"/>
                    </a:lnTo>
                    <a:lnTo>
                      <a:pt x="456" y="130"/>
                    </a:lnTo>
                    <a:lnTo>
                      <a:pt x="461" y="125"/>
                    </a:lnTo>
                    <a:lnTo>
                      <a:pt x="470" y="113"/>
                    </a:lnTo>
                    <a:lnTo>
                      <a:pt x="477" y="100"/>
                    </a:lnTo>
                    <a:lnTo>
                      <a:pt x="480" y="93"/>
                    </a:lnTo>
                    <a:lnTo>
                      <a:pt x="484" y="88"/>
                    </a:lnTo>
                    <a:lnTo>
                      <a:pt x="491" y="74"/>
                    </a:lnTo>
                    <a:lnTo>
                      <a:pt x="495" y="67"/>
                    </a:lnTo>
                    <a:lnTo>
                      <a:pt x="499" y="62"/>
                    </a:lnTo>
                    <a:lnTo>
                      <a:pt x="515" y="15"/>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4" name="Freeform 327"/>
              <p:cNvSpPr>
                <a:spLocks/>
              </p:cNvSpPr>
              <p:nvPr/>
            </p:nvSpPr>
            <p:spPr bwMode="auto">
              <a:xfrm>
                <a:off x="302" y="576"/>
                <a:ext cx="100" cy="55"/>
              </a:xfrm>
              <a:custGeom>
                <a:avLst/>
                <a:gdLst>
                  <a:gd name="T0" fmla="*/ 499 w 501"/>
                  <a:gd name="T1" fmla="*/ 13 h 275"/>
                  <a:gd name="T2" fmla="*/ 478 w 501"/>
                  <a:gd name="T3" fmla="*/ 35 h 275"/>
                  <a:gd name="T4" fmla="*/ 465 w 501"/>
                  <a:gd name="T5" fmla="*/ 71 h 275"/>
                  <a:gd name="T6" fmla="*/ 455 w 501"/>
                  <a:gd name="T7" fmla="*/ 90 h 275"/>
                  <a:gd name="T8" fmla="*/ 437 w 501"/>
                  <a:gd name="T9" fmla="*/ 117 h 275"/>
                  <a:gd name="T10" fmla="*/ 419 w 501"/>
                  <a:gd name="T11" fmla="*/ 144 h 275"/>
                  <a:gd name="T12" fmla="*/ 388 w 501"/>
                  <a:gd name="T13" fmla="*/ 174 h 275"/>
                  <a:gd name="T14" fmla="*/ 353 w 501"/>
                  <a:gd name="T15" fmla="*/ 202 h 275"/>
                  <a:gd name="T16" fmla="*/ 348 w 501"/>
                  <a:gd name="T17" fmla="*/ 208 h 275"/>
                  <a:gd name="T18" fmla="*/ 331 w 501"/>
                  <a:gd name="T19" fmla="*/ 226 h 275"/>
                  <a:gd name="T20" fmla="*/ 303 w 501"/>
                  <a:gd name="T21" fmla="*/ 245 h 275"/>
                  <a:gd name="T22" fmla="*/ 271 w 501"/>
                  <a:gd name="T23" fmla="*/ 251 h 275"/>
                  <a:gd name="T24" fmla="*/ 242 w 501"/>
                  <a:gd name="T25" fmla="*/ 251 h 275"/>
                  <a:gd name="T26" fmla="*/ 177 w 501"/>
                  <a:gd name="T27" fmla="*/ 257 h 275"/>
                  <a:gd name="T28" fmla="*/ 113 w 501"/>
                  <a:gd name="T29" fmla="*/ 252 h 275"/>
                  <a:gd name="T30" fmla="*/ 79 w 501"/>
                  <a:gd name="T31" fmla="*/ 242 h 275"/>
                  <a:gd name="T32" fmla="*/ 50 w 501"/>
                  <a:gd name="T33" fmla="*/ 229 h 275"/>
                  <a:gd name="T34" fmla="*/ 23 w 501"/>
                  <a:gd name="T35" fmla="*/ 214 h 275"/>
                  <a:gd name="T36" fmla="*/ 1 w 501"/>
                  <a:gd name="T37" fmla="*/ 195 h 275"/>
                  <a:gd name="T38" fmla="*/ 21 w 501"/>
                  <a:gd name="T39" fmla="*/ 234 h 275"/>
                  <a:gd name="T40" fmla="*/ 75 w 501"/>
                  <a:gd name="T41" fmla="*/ 259 h 275"/>
                  <a:gd name="T42" fmla="*/ 132 w 501"/>
                  <a:gd name="T43" fmla="*/ 272 h 275"/>
                  <a:gd name="T44" fmla="*/ 186 w 501"/>
                  <a:gd name="T45" fmla="*/ 274 h 275"/>
                  <a:gd name="T46" fmla="*/ 242 w 501"/>
                  <a:gd name="T47" fmla="*/ 266 h 275"/>
                  <a:gd name="T48" fmla="*/ 262 w 501"/>
                  <a:gd name="T49" fmla="*/ 260 h 275"/>
                  <a:gd name="T50" fmla="*/ 266 w 501"/>
                  <a:gd name="T51" fmla="*/ 259 h 275"/>
                  <a:gd name="T52" fmla="*/ 297 w 501"/>
                  <a:gd name="T53" fmla="*/ 248 h 275"/>
                  <a:gd name="T54" fmla="*/ 352 w 501"/>
                  <a:gd name="T55" fmla="*/ 220 h 275"/>
                  <a:gd name="T56" fmla="*/ 398 w 501"/>
                  <a:gd name="T57" fmla="*/ 186 h 275"/>
                  <a:gd name="T58" fmla="*/ 408 w 501"/>
                  <a:gd name="T59" fmla="*/ 176 h 275"/>
                  <a:gd name="T60" fmla="*/ 437 w 501"/>
                  <a:gd name="T61" fmla="*/ 145 h 275"/>
                  <a:gd name="T62" fmla="*/ 461 w 501"/>
                  <a:gd name="T63" fmla="*/ 110 h 275"/>
                  <a:gd name="T64" fmla="*/ 482 w 501"/>
                  <a:gd name="T65" fmla="*/ 74 h 275"/>
                  <a:gd name="T66" fmla="*/ 501 w 501"/>
                  <a:gd name="T67" fmla="*/ 16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1"/>
                  <a:gd name="T103" fmla="*/ 0 h 275"/>
                  <a:gd name="T104" fmla="*/ 501 w 501"/>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1" h="275">
                    <a:moveTo>
                      <a:pt x="501" y="16"/>
                    </a:moveTo>
                    <a:lnTo>
                      <a:pt x="499" y="13"/>
                    </a:lnTo>
                    <a:lnTo>
                      <a:pt x="484" y="0"/>
                    </a:lnTo>
                    <a:lnTo>
                      <a:pt x="478" y="35"/>
                    </a:lnTo>
                    <a:lnTo>
                      <a:pt x="472" y="53"/>
                    </a:lnTo>
                    <a:lnTo>
                      <a:pt x="465" y="71"/>
                    </a:lnTo>
                    <a:lnTo>
                      <a:pt x="460" y="80"/>
                    </a:lnTo>
                    <a:lnTo>
                      <a:pt x="455" y="90"/>
                    </a:lnTo>
                    <a:lnTo>
                      <a:pt x="444" y="109"/>
                    </a:lnTo>
                    <a:lnTo>
                      <a:pt x="437" y="117"/>
                    </a:lnTo>
                    <a:lnTo>
                      <a:pt x="432" y="126"/>
                    </a:lnTo>
                    <a:lnTo>
                      <a:pt x="419" y="144"/>
                    </a:lnTo>
                    <a:lnTo>
                      <a:pt x="404" y="159"/>
                    </a:lnTo>
                    <a:lnTo>
                      <a:pt x="388" y="174"/>
                    </a:lnTo>
                    <a:lnTo>
                      <a:pt x="371" y="188"/>
                    </a:lnTo>
                    <a:lnTo>
                      <a:pt x="353" y="202"/>
                    </a:lnTo>
                    <a:lnTo>
                      <a:pt x="350" y="205"/>
                    </a:lnTo>
                    <a:lnTo>
                      <a:pt x="348" y="208"/>
                    </a:lnTo>
                    <a:lnTo>
                      <a:pt x="343" y="215"/>
                    </a:lnTo>
                    <a:lnTo>
                      <a:pt x="331" y="226"/>
                    </a:lnTo>
                    <a:lnTo>
                      <a:pt x="317" y="236"/>
                    </a:lnTo>
                    <a:lnTo>
                      <a:pt x="303" y="245"/>
                    </a:lnTo>
                    <a:lnTo>
                      <a:pt x="287" y="248"/>
                    </a:lnTo>
                    <a:lnTo>
                      <a:pt x="271" y="251"/>
                    </a:lnTo>
                    <a:lnTo>
                      <a:pt x="255" y="252"/>
                    </a:lnTo>
                    <a:lnTo>
                      <a:pt x="242" y="251"/>
                    </a:lnTo>
                    <a:lnTo>
                      <a:pt x="208" y="255"/>
                    </a:lnTo>
                    <a:lnTo>
                      <a:pt x="177" y="257"/>
                    </a:lnTo>
                    <a:lnTo>
                      <a:pt x="144" y="256"/>
                    </a:lnTo>
                    <a:lnTo>
                      <a:pt x="113" y="252"/>
                    </a:lnTo>
                    <a:lnTo>
                      <a:pt x="95" y="246"/>
                    </a:lnTo>
                    <a:lnTo>
                      <a:pt x="79" y="242"/>
                    </a:lnTo>
                    <a:lnTo>
                      <a:pt x="64" y="235"/>
                    </a:lnTo>
                    <a:lnTo>
                      <a:pt x="50" y="229"/>
                    </a:lnTo>
                    <a:lnTo>
                      <a:pt x="35" y="222"/>
                    </a:lnTo>
                    <a:lnTo>
                      <a:pt x="23" y="214"/>
                    </a:lnTo>
                    <a:lnTo>
                      <a:pt x="11" y="204"/>
                    </a:lnTo>
                    <a:lnTo>
                      <a:pt x="1" y="195"/>
                    </a:lnTo>
                    <a:lnTo>
                      <a:pt x="0" y="219"/>
                    </a:lnTo>
                    <a:lnTo>
                      <a:pt x="21" y="234"/>
                    </a:lnTo>
                    <a:lnTo>
                      <a:pt x="47" y="248"/>
                    </a:lnTo>
                    <a:lnTo>
                      <a:pt x="75" y="259"/>
                    </a:lnTo>
                    <a:lnTo>
                      <a:pt x="105" y="269"/>
                    </a:lnTo>
                    <a:lnTo>
                      <a:pt x="132" y="272"/>
                    </a:lnTo>
                    <a:lnTo>
                      <a:pt x="159" y="275"/>
                    </a:lnTo>
                    <a:lnTo>
                      <a:pt x="186" y="274"/>
                    </a:lnTo>
                    <a:lnTo>
                      <a:pt x="215" y="272"/>
                    </a:lnTo>
                    <a:lnTo>
                      <a:pt x="242" y="266"/>
                    </a:lnTo>
                    <a:lnTo>
                      <a:pt x="255" y="262"/>
                    </a:lnTo>
                    <a:lnTo>
                      <a:pt x="262" y="260"/>
                    </a:lnTo>
                    <a:lnTo>
                      <a:pt x="263" y="259"/>
                    </a:lnTo>
                    <a:lnTo>
                      <a:pt x="266" y="259"/>
                    </a:lnTo>
                    <a:lnTo>
                      <a:pt x="270" y="259"/>
                    </a:lnTo>
                    <a:lnTo>
                      <a:pt x="297" y="248"/>
                    </a:lnTo>
                    <a:lnTo>
                      <a:pt x="326" y="236"/>
                    </a:lnTo>
                    <a:lnTo>
                      <a:pt x="352" y="220"/>
                    </a:lnTo>
                    <a:lnTo>
                      <a:pt x="377" y="204"/>
                    </a:lnTo>
                    <a:lnTo>
                      <a:pt x="398" y="186"/>
                    </a:lnTo>
                    <a:lnTo>
                      <a:pt x="403" y="180"/>
                    </a:lnTo>
                    <a:lnTo>
                      <a:pt x="408" y="176"/>
                    </a:lnTo>
                    <a:lnTo>
                      <a:pt x="419" y="167"/>
                    </a:lnTo>
                    <a:lnTo>
                      <a:pt x="437" y="145"/>
                    </a:lnTo>
                    <a:lnTo>
                      <a:pt x="454" y="123"/>
                    </a:lnTo>
                    <a:lnTo>
                      <a:pt x="461" y="110"/>
                    </a:lnTo>
                    <a:lnTo>
                      <a:pt x="469" y="99"/>
                    </a:lnTo>
                    <a:lnTo>
                      <a:pt x="482" y="74"/>
                    </a:lnTo>
                    <a:lnTo>
                      <a:pt x="492" y="45"/>
                    </a:lnTo>
                    <a:lnTo>
                      <a:pt x="501" y="16"/>
                    </a:lnTo>
                    <a:close/>
                  </a:path>
                </a:pathLst>
              </a:custGeom>
              <a:solidFill>
                <a:srgbClr val="3C3C3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5" name="Freeform 328"/>
              <p:cNvSpPr>
                <a:spLocks/>
              </p:cNvSpPr>
              <p:nvPr/>
            </p:nvSpPr>
            <p:spPr bwMode="auto">
              <a:xfrm>
                <a:off x="372" y="573"/>
                <a:ext cx="26" cy="43"/>
              </a:xfrm>
              <a:custGeom>
                <a:avLst/>
                <a:gdLst>
                  <a:gd name="T0" fmla="*/ 131 w 131"/>
                  <a:gd name="T1" fmla="*/ 13 h 215"/>
                  <a:gd name="T2" fmla="*/ 116 w 131"/>
                  <a:gd name="T3" fmla="*/ 0 h 215"/>
                  <a:gd name="T4" fmla="*/ 112 w 131"/>
                  <a:gd name="T5" fmla="*/ 19 h 215"/>
                  <a:gd name="T6" fmla="*/ 109 w 131"/>
                  <a:gd name="T7" fmla="*/ 39 h 215"/>
                  <a:gd name="T8" fmla="*/ 103 w 131"/>
                  <a:gd name="T9" fmla="*/ 59 h 215"/>
                  <a:gd name="T10" fmla="*/ 96 w 131"/>
                  <a:gd name="T11" fmla="*/ 80 h 215"/>
                  <a:gd name="T12" fmla="*/ 91 w 131"/>
                  <a:gd name="T13" fmla="*/ 86 h 215"/>
                  <a:gd name="T14" fmla="*/ 89 w 131"/>
                  <a:gd name="T15" fmla="*/ 90 h 215"/>
                  <a:gd name="T16" fmla="*/ 88 w 131"/>
                  <a:gd name="T17" fmla="*/ 94 h 215"/>
                  <a:gd name="T18" fmla="*/ 80 w 131"/>
                  <a:gd name="T19" fmla="*/ 110 h 215"/>
                  <a:gd name="T20" fmla="*/ 70 w 131"/>
                  <a:gd name="T21" fmla="*/ 123 h 215"/>
                  <a:gd name="T22" fmla="*/ 61 w 131"/>
                  <a:gd name="T23" fmla="*/ 138 h 215"/>
                  <a:gd name="T24" fmla="*/ 50 w 131"/>
                  <a:gd name="T25" fmla="*/ 150 h 215"/>
                  <a:gd name="T26" fmla="*/ 38 w 131"/>
                  <a:gd name="T27" fmla="*/ 164 h 215"/>
                  <a:gd name="T28" fmla="*/ 25 w 131"/>
                  <a:gd name="T29" fmla="*/ 175 h 215"/>
                  <a:gd name="T30" fmla="*/ 18 w 131"/>
                  <a:gd name="T31" fmla="*/ 181 h 215"/>
                  <a:gd name="T32" fmla="*/ 12 w 131"/>
                  <a:gd name="T33" fmla="*/ 187 h 215"/>
                  <a:gd name="T34" fmla="*/ 7 w 131"/>
                  <a:gd name="T35" fmla="*/ 201 h 215"/>
                  <a:gd name="T36" fmla="*/ 0 w 131"/>
                  <a:gd name="T37" fmla="*/ 215 h 215"/>
                  <a:gd name="T38" fmla="*/ 18 w 131"/>
                  <a:gd name="T39" fmla="*/ 201 h 215"/>
                  <a:gd name="T40" fmla="*/ 35 w 131"/>
                  <a:gd name="T41" fmla="*/ 187 h 215"/>
                  <a:gd name="T42" fmla="*/ 51 w 131"/>
                  <a:gd name="T43" fmla="*/ 172 h 215"/>
                  <a:gd name="T44" fmla="*/ 66 w 131"/>
                  <a:gd name="T45" fmla="*/ 157 h 215"/>
                  <a:gd name="T46" fmla="*/ 79 w 131"/>
                  <a:gd name="T47" fmla="*/ 139 h 215"/>
                  <a:gd name="T48" fmla="*/ 84 w 131"/>
                  <a:gd name="T49" fmla="*/ 130 h 215"/>
                  <a:gd name="T50" fmla="*/ 91 w 131"/>
                  <a:gd name="T51" fmla="*/ 122 h 215"/>
                  <a:gd name="T52" fmla="*/ 102 w 131"/>
                  <a:gd name="T53" fmla="*/ 103 h 215"/>
                  <a:gd name="T54" fmla="*/ 107 w 131"/>
                  <a:gd name="T55" fmla="*/ 93 h 215"/>
                  <a:gd name="T56" fmla="*/ 112 w 131"/>
                  <a:gd name="T57" fmla="*/ 84 h 215"/>
                  <a:gd name="T58" fmla="*/ 119 w 131"/>
                  <a:gd name="T59" fmla="*/ 66 h 215"/>
                  <a:gd name="T60" fmla="*/ 125 w 131"/>
                  <a:gd name="T61" fmla="*/ 48 h 215"/>
                  <a:gd name="T62" fmla="*/ 131 w 131"/>
                  <a:gd name="T63" fmla="*/ 13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215"/>
                  <a:gd name="T98" fmla="*/ 131 w 131"/>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215">
                    <a:moveTo>
                      <a:pt x="131" y="13"/>
                    </a:moveTo>
                    <a:lnTo>
                      <a:pt x="116" y="0"/>
                    </a:lnTo>
                    <a:lnTo>
                      <a:pt x="112" y="19"/>
                    </a:lnTo>
                    <a:lnTo>
                      <a:pt x="109" y="39"/>
                    </a:lnTo>
                    <a:lnTo>
                      <a:pt x="103" y="59"/>
                    </a:lnTo>
                    <a:lnTo>
                      <a:pt x="96" y="80"/>
                    </a:lnTo>
                    <a:lnTo>
                      <a:pt x="91" y="86"/>
                    </a:lnTo>
                    <a:lnTo>
                      <a:pt x="89" y="90"/>
                    </a:lnTo>
                    <a:lnTo>
                      <a:pt x="88" y="94"/>
                    </a:lnTo>
                    <a:lnTo>
                      <a:pt x="80" y="110"/>
                    </a:lnTo>
                    <a:lnTo>
                      <a:pt x="70" y="123"/>
                    </a:lnTo>
                    <a:lnTo>
                      <a:pt x="61" y="138"/>
                    </a:lnTo>
                    <a:lnTo>
                      <a:pt x="50" y="150"/>
                    </a:lnTo>
                    <a:lnTo>
                      <a:pt x="38" y="164"/>
                    </a:lnTo>
                    <a:lnTo>
                      <a:pt x="25" y="175"/>
                    </a:lnTo>
                    <a:lnTo>
                      <a:pt x="18" y="181"/>
                    </a:lnTo>
                    <a:lnTo>
                      <a:pt x="12" y="187"/>
                    </a:lnTo>
                    <a:lnTo>
                      <a:pt x="7" y="201"/>
                    </a:lnTo>
                    <a:lnTo>
                      <a:pt x="0" y="215"/>
                    </a:lnTo>
                    <a:lnTo>
                      <a:pt x="18" y="201"/>
                    </a:lnTo>
                    <a:lnTo>
                      <a:pt x="35" y="187"/>
                    </a:lnTo>
                    <a:lnTo>
                      <a:pt x="51" y="172"/>
                    </a:lnTo>
                    <a:lnTo>
                      <a:pt x="66" y="157"/>
                    </a:lnTo>
                    <a:lnTo>
                      <a:pt x="79" y="139"/>
                    </a:lnTo>
                    <a:lnTo>
                      <a:pt x="84" y="130"/>
                    </a:lnTo>
                    <a:lnTo>
                      <a:pt x="91" y="122"/>
                    </a:lnTo>
                    <a:lnTo>
                      <a:pt x="102" y="103"/>
                    </a:lnTo>
                    <a:lnTo>
                      <a:pt x="107" y="93"/>
                    </a:lnTo>
                    <a:lnTo>
                      <a:pt x="112" y="84"/>
                    </a:lnTo>
                    <a:lnTo>
                      <a:pt x="119" y="66"/>
                    </a:lnTo>
                    <a:lnTo>
                      <a:pt x="125" y="48"/>
                    </a:lnTo>
                    <a:lnTo>
                      <a:pt x="131" y="13"/>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6" name="Freeform 329"/>
              <p:cNvSpPr>
                <a:spLocks/>
              </p:cNvSpPr>
              <p:nvPr/>
            </p:nvSpPr>
            <p:spPr bwMode="auto">
              <a:xfrm>
                <a:off x="375" y="571"/>
                <a:ext cx="20" cy="40"/>
              </a:xfrm>
              <a:custGeom>
                <a:avLst/>
                <a:gdLst>
                  <a:gd name="T0" fmla="*/ 104 w 104"/>
                  <a:gd name="T1" fmla="*/ 12 h 199"/>
                  <a:gd name="T2" fmla="*/ 94 w 104"/>
                  <a:gd name="T3" fmla="*/ 4 h 199"/>
                  <a:gd name="T4" fmla="*/ 86 w 104"/>
                  <a:gd name="T5" fmla="*/ 0 h 199"/>
                  <a:gd name="T6" fmla="*/ 85 w 104"/>
                  <a:gd name="T7" fmla="*/ 20 h 199"/>
                  <a:gd name="T8" fmla="*/ 81 w 104"/>
                  <a:gd name="T9" fmla="*/ 42 h 199"/>
                  <a:gd name="T10" fmla="*/ 75 w 104"/>
                  <a:gd name="T11" fmla="*/ 65 h 199"/>
                  <a:gd name="T12" fmla="*/ 67 w 104"/>
                  <a:gd name="T13" fmla="*/ 88 h 199"/>
                  <a:gd name="T14" fmla="*/ 54 w 104"/>
                  <a:gd name="T15" fmla="*/ 111 h 199"/>
                  <a:gd name="T16" fmla="*/ 41 w 104"/>
                  <a:gd name="T17" fmla="*/ 133 h 199"/>
                  <a:gd name="T18" fmla="*/ 24 w 104"/>
                  <a:gd name="T19" fmla="*/ 153 h 199"/>
                  <a:gd name="T20" fmla="*/ 15 w 104"/>
                  <a:gd name="T21" fmla="*/ 162 h 199"/>
                  <a:gd name="T22" fmla="*/ 11 w 104"/>
                  <a:gd name="T23" fmla="*/ 167 h 199"/>
                  <a:gd name="T24" fmla="*/ 8 w 104"/>
                  <a:gd name="T25" fmla="*/ 169 h 199"/>
                  <a:gd name="T26" fmla="*/ 7 w 104"/>
                  <a:gd name="T27" fmla="*/ 169 h 199"/>
                  <a:gd name="T28" fmla="*/ 7 w 104"/>
                  <a:gd name="T29" fmla="*/ 170 h 199"/>
                  <a:gd name="T30" fmla="*/ 7 w 104"/>
                  <a:gd name="T31" fmla="*/ 172 h 199"/>
                  <a:gd name="T32" fmla="*/ 6 w 104"/>
                  <a:gd name="T33" fmla="*/ 183 h 199"/>
                  <a:gd name="T34" fmla="*/ 4 w 104"/>
                  <a:gd name="T35" fmla="*/ 186 h 199"/>
                  <a:gd name="T36" fmla="*/ 3 w 104"/>
                  <a:gd name="T37" fmla="*/ 190 h 199"/>
                  <a:gd name="T38" fmla="*/ 0 w 104"/>
                  <a:gd name="T39" fmla="*/ 199 h 199"/>
                  <a:gd name="T40" fmla="*/ 6 w 104"/>
                  <a:gd name="T41" fmla="*/ 193 h 199"/>
                  <a:gd name="T42" fmla="*/ 13 w 104"/>
                  <a:gd name="T43" fmla="*/ 187 h 199"/>
                  <a:gd name="T44" fmla="*/ 26 w 104"/>
                  <a:gd name="T45" fmla="*/ 176 h 199"/>
                  <a:gd name="T46" fmla="*/ 38 w 104"/>
                  <a:gd name="T47" fmla="*/ 162 h 199"/>
                  <a:gd name="T48" fmla="*/ 49 w 104"/>
                  <a:gd name="T49" fmla="*/ 150 h 199"/>
                  <a:gd name="T50" fmla="*/ 58 w 104"/>
                  <a:gd name="T51" fmla="*/ 135 h 199"/>
                  <a:gd name="T52" fmla="*/ 68 w 104"/>
                  <a:gd name="T53" fmla="*/ 122 h 199"/>
                  <a:gd name="T54" fmla="*/ 76 w 104"/>
                  <a:gd name="T55" fmla="*/ 106 h 199"/>
                  <a:gd name="T56" fmla="*/ 77 w 104"/>
                  <a:gd name="T57" fmla="*/ 102 h 199"/>
                  <a:gd name="T58" fmla="*/ 79 w 104"/>
                  <a:gd name="T59" fmla="*/ 98 h 199"/>
                  <a:gd name="T60" fmla="*/ 84 w 104"/>
                  <a:gd name="T61" fmla="*/ 92 h 199"/>
                  <a:gd name="T62" fmla="*/ 91 w 104"/>
                  <a:gd name="T63" fmla="*/ 71 h 199"/>
                  <a:gd name="T64" fmla="*/ 97 w 104"/>
                  <a:gd name="T65" fmla="*/ 51 h 199"/>
                  <a:gd name="T66" fmla="*/ 100 w 104"/>
                  <a:gd name="T67" fmla="*/ 31 h 199"/>
                  <a:gd name="T68" fmla="*/ 104 w 104"/>
                  <a:gd name="T69" fmla="*/ 12 h 1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
                  <a:gd name="T106" fmla="*/ 0 h 199"/>
                  <a:gd name="T107" fmla="*/ 104 w 104"/>
                  <a:gd name="T108" fmla="*/ 199 h 1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 h="199">
                    <a:moveTo>
                      <a:pt x="104" y="12"/>
                    </a:moveTo>
                    <a:lnTo>
                      <a:pt x="94" y="4"/>
                    </a:lnTo>
                    <a:lnTo>
                      <a:pt x="86" y="0"/>
                    </a:lnTo>
                    <a:lnTo>
                      <a:pt x="85" y="20"/>
                    </a:lnTo>
                    <a:lnTo>
                      <a:pt x="81" y="42"/>
                    </a:lnTo>
                    <a:lnTo>
                      <a:pt x="75" y="65"/>
                    </a:lnTo>
                    <a:lnTo>
                      <a:pt x="67" y="88"/>
                    </a:lnTo>
                    <a:lnTo>
                      <a:pt x="54" y="111"/>
                    </a:lnTo>
                    <a:lnTo>
                      <a:pt x="41" y="133"/>
                    </a:lnTo>
                    <a:lnTo>
                      <a:pt x="24" y="153"/>
                    </a:lnTo>
                    <a:lnTo>
                      <a:pt x="15" y="162"/>
                    </a:lnTo>
                    <a:lnTo>
                      <a:pt x="11" y="167"/>
                    </a:lnTo>
                    <a:lnTo>
                      <a:pt x="8" y="169"/>
                    </a:lnTo>
                    <a:lnTo>
                      <a:pt x="7" y="169"/>
                    </a:lnTo>
                    <a:lnTo>
                      <a:pt x="7" y="170"/>
                    </a:lnTo>
                    <a:lnTo>
                      <a:pt x="7" y="172"/>
                    </a:lnTo>
                    <a:lnTo>
                      <a:pt x="6" y="183"/>
                    </a:lnTo>
                    <a:lnTo>
                      <a:pt x="4" y="186"/>
                    </a:lnTo>
                    <a:lnTo>
                      <a:pt x="3" y="190"/>
                    </a:lnTo>
                    <a:lnTo>
                      <a:pt x="0" y="199"/>
                    </a:lnTo>
                    <a:lnTo>
                      <a:pt x="6" y="193"/>
                    </a:lnTo>
                    <a:lnTo>
                      <a:pt x="13" y="187"/>
                    </a:lnTo>
                    <a:lnTo>
                      <a:pt x="26" y="176"/>
                    </a:lnTo>
                    <a:lnTo>
                      <a:pt x="38" y="162"/>
                    </a:lnTo>
                    <a:lnTo>
                      <a:pt x="49" y="150"/>
                    </a:lnTo>
                    <a:lnTo>
                      <a:pt x="58" y="135"/>
                    </a:lnTo>
                    <a:lnTo>
                      <a:pt x="68" y="122"/>
                    </a:lnTo>
                    <a:lnTo>
                      <a:pt x="76" y="106"/>
                    </a:lnTo>
                    <a:lnTo>
                      <a:pt x="77" y="102"/>
                    </a:lnTo>
                    <a:lnTo>
                      <a:pt x="79" y="98"/>
                    </a:lnTo>
                    <a:lnTo>
                      <a:pt x="84" y="92"/>
                    </a:lnTo>
                    <a:lnTo>
                      <a:pt x="91" y="71"/>
                    </a:lnTo>
                    <a:lnTo>
                      <a:pt x="97" y="51"/>
                    </a:lnTo>
                    <a:lnTo>
                      <a:pt x="100" y="31"/>
                    </a:lnTo>
                    <a:lnTo>
                      <a:pt x="104" y="12"/>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7" name="Freeform 330"/>
              <p:cNvSpPr>
                <a:spLocks/>
              </p:cNvSpPr>
              <p:nvPr/>
            </p:nvSpPr>
            <p:spPr bwMode="auto">
              <a:xfrm>
                <a:off x="362" y="562"/>
                <a:ext cx="30" cy="43"/>
              </a:xfrm>
              <a:custGeom>
                <a:avLst/>
                <a:gdLst>
                  <a:gd name="T0" fmla="*/ 0 w 151"/>
                  <a:gd name="T1" fmla="*/ 0 h 218"/>
                  <a:gd name="T2" fmla="*/ 12 w 151"/>
                  <a:gd name="T3" fmla="*/ 16 h 218"/>
                  <a:gd name="T4" fmla="*/ 25 w 151"/>
                  <a:gd name="T5" fmla="*/ 38 h 218"/>
                  <a:gd name="T6" fmla="*/ 39 w 151"/>
                  <a:gd name="T7" fmla="*/ 61 h 218"/>
                  <a:gd name="T8" fmla="*/ 52 w 151"/>
                  <a:gd name="T9" fmla="*/ 90 h 218"/>
                  <a:gd name="T10" fmla="*/ 63 w 151"/>
                  <a:gd name="T11" fmla="*/ 122 h 218"/>
                  <a:gd name="T12" fmla="*/ 68 w 151"/>
                  <a:gd name="T13" fmla="*/ 138 h 218"/>
                  <a:gd name="T14" fmla="*/ 68 w 151"/>
                  <a:gd name="T15" fmla="*/ 141 h 218"/>
                  <a:gd name="T16" fmla="*/ 69 w 151"/>
                  <a:gd name="T17" fmla="*/ 145 h 218"/>
                  <a:gd name="T18" fmla="*/ 71 w 151"/>
                  <a:gd name="T19" fmla="*/ 154 h 218"/>
                  <a:gd name="T20" fmla="*/ 73 w 151"/>
                  <a:gd name="T21" fmla="*/ 186 h 218"/>
                  <a:gd name="T22" fmla="*/ 73 w 151"/>
                  <a:gd name="T23" fmla="*/ 202 h 218"/>
                  <a:gd name="T24" fmla="*/ 72 w 151"/>
                  <a:gd name="T25" fmla="*/ 202 h 218"/>
                  <a:gd name="T26" fmla="*/ 72 w 151"/>
                  <a:gd name="T27" fmla="*/ 203 h 218"/>
                  <a:gd name="T28" fmla="*/ 72 w 151"/>
                  <a:gd name="T29" fmla="*/ 205 h 218"/>
                  <a:gd name="T30" fmla="*/ 72 w 151"/>
                  <a:gd name="T31" fmla="*/ 209 h 218"/>
                  <a:gd name="T32" fmla="*/ 72 w 151"/>
                  <a:gd name="T33" fmla="*/ 218 h 218"/>
                  <a:gd name="T34" fmla="*/ 72 w 151"/>
                  <a:gd name="T35" fmla="*/ 216 h 218"/>
                  <a:gd name="T36" fmla="*/ 72 w 151"/>
                  <a:gd name="T37" fmla="*/ 215 h 218"/>
                  <a:gd name="T38" fmla="*/ 73 w 151"/>
                  <a:gd name="T39" fmla="*/ 215 h 218"/>
                  <a:gd name="T40" fmla="*/ 76 w 151"/>
                  <a:gd name="T41" fmla="*/ 213 h 218"/>
                  <a:gd name="T42" fmla="*/ 80 w 151"/>
                  <a:gd name="T43" fmla="*/ 208 h 218"/>
                  <a:gd name="T44" fmla="*/ 89 w 151"/>
                  <a:gd name="T45" fmla="*/ 199 h 218"/>
                  <a:gd name="T46" fmla="*/ 106 w 151"/>
                  <a:gd name="T47" fmla="*/ 179 h 218"/>
                  <a:gd name="T48" fmla="*/ 119 w 151"/>
                  <a:gd name="T49" fmla="*/ 157 h 218"/>
                  <a:gd name="T50" fmla="*/ 132 w 151"/>
                  <a:gd name="T51" fmla="*/ 134 h 218"/>
                  <a:gd name="T52" fmla="*/ 140 w 151"/>
                  <a:gd name="T53" fmla="*/ 111 h 218"/>
                  <a:gd name="T54" fmla="*/ 146 w 151"/>
                  <a:gd name="T55" fmla="*/ 88 h 218"/>
                  <a:gd name="T56" fmla="*/ 150 w 151"/>
                  <a:gd name="T57" fmla="*/ 66 h 218"/>
                  <a:gd name="T58" fmla="*/ 151 w 151"/>
                  <a:gd name="T59" fmla="*/ 46 h 218"/>
                  <a:gd name="T60" fmla="*/ 133 w 151"/>
                  <a:gd name="T61" fmla="*/ 34 h 218"/>
                  <a:gd name="T62" fmla="*/ 116 w 151"/>
                  <a:gd name="T63" fmla="*/ 25 h 218"/>
                  <a:gd name="T64" fmla="*/ 97 w 151"/>
                  <a:gd name="T65" fmla="*/ 16 h 218"/>
                  <a:gd name="T66" fmla="*/ 79 w 151"/>
                  <a:gd name="T67" fmla="*/ 11 h 218"/>
                  <a:gd name="T68" fmla="*/ 59 w 151"/>
                  <a:gd name="T69" fmla="*/ 5 h 218"/>
                  <a:gd name="T70" fmla="*/ 40 w 151"/>
                  <a:gd name="T71" fmla="*/ 2 h 218"/>
                  <a:gd name="T72" fmla="*/ 19 w 151"/>
                  <a:gd name="T73" fmla="*/ 0 h 218"/>
                  <a:gd name="T74" fmla="*/ 0 w 151"/>
                  <a:gd name="T75" fmla="*/ 0 h 2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
                  <a:gd name="T115" fmla="*/ 0 h 218"/>
                  <a:gd name="T116" fmla="*/ 151 w 151"/>
                  <a:gd name="T117" fmla="*/ 218 h 2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 h="218">
                    <a:moveTo>
                      <a:pt x="0" y="0"/>
                    </a:moveTo>
                    <a:lnTo>
                      <a:pt x="12" y="16"/>
                    </a:lnTo>
                    <a:lnTo>
                      <a:pt x="25" y="38"/>
                    </a:lnTo>
                    <a:lnTo>
                      <a:pt x="39" y="61"/>
                    </a:lnTo>
                    <a:lnTo>
                      <a:pt x="52" y="90"/>
                    </a:lnTo>
                    <a:lnTo>
                      <a:pt x="63" y="122"/>
                    </a:lnTo>
                    <a:lnTo>
                      <a:pt x="68" y="138"/>
                    </a:lnTo>
                    <a:lnTo>
                      <a:pt x="68" y="141"/>
                    </a:lnTo>
                    <a:lnTo>
                      <a:pt x="69" y="145"/>
                    </a:lnTo>
                    <a:lnTo>
                      <a:pt x="71" y="154"/>
                    </a:lnTo>
                    <a:lnTo>
                      <a:pt x="73" y="186"/>
                    </a:lnTo>
                    <a:lnTo>
                      <a:pt x="73" y="202"/>
                    </a:lnTo>
                    <a:lnTo>
                      <a:pt x="72" y="202"/>
                    </a:lnTo>
                    <a:lnTo>
                      <a:pt x="72" y="203"/>
                    </a:lnTo>
                    <a:lnTo>
                      <a:pt x="72" y="205"/>
                    </a:lnTo>
                    <a:lnTo>
                      <a:pt x="72" y="209"/>
                    </a:lnTo>
                    <a:lnTo>
                      <a:pt x="72" y="218"/>
                    </a:lnTo>
                    <a:lnTo>
                      <a:pt x="72" y="216"/>
                    </a:lnTo>
                    <a:lnTo>
                      <a:pt x="72" y="215"/>
                    </a:lnTo>
                    <a:lnTo>
                      <a:pt x="73" y="215"/>
                    </a:lnTo>
                    <a:lnTo>
                      <a:pt x="76" y="213"/>
                    </a:lnTo>
                    <a:lnTo>
                      <a:pt x="80" y="208"/>
                    </a:lnTo>
                    <a:lnTo>
                      <a:pt x="89" y="199"/>
                    </a:lnTo>
                    <a:lnTo>
                      <a:pt x="106" y="179"/>
                    </a:lnTo>
                    <a:lnTo>
                      <a:pt x="119" y="157"/>
                    </a:lnTo>
                    <a:lnTo>
                      <a:pt x="132" y="134"/>
                    </a:lnTo>
                    <a:lnTo>
                      <a:pt x="140" y="111"/>
                    </a:lnTo>
                    <a:lnTo>
                      <a:pt x="146" y="88"/>
                    </a:lnTo>
                    <a:lnTo>
                      <a:pt x="150" y="66"/>
                    </a:lnTo>
                    <a:lnTo>
                      <a:pt x="151" y="46"/>
                    </a:lnTo>
                    <a:lnTo>
                      <a:pt x="133" y="34"/>
                    </a:lnTo>
                    <a:lnTo>
                      <a:pt x="116" y="25"/>
                    </a:lnTo>
                    <a:lnTo>
                      <a:pt x="97" y="16"/>
                    </a:lnTo>
                    <a:lnTo>
                      <a:pt x="79" y="11"/>
                    </a:lnTo>
                    <a:lnTo>
                      <a:pt x="59" y="5"/>
                    </a:lnTo>
                    <a:lnTo>
                      <a:pt x="40" y="2"/>
                    </a:lnTo>
                    <a:lnTo>
                      <a:pt x="19" y="0"/>
                    </a:lnTo>
                    <a:lnTo>
                      <a:pt x="0" y="0"/>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8" name="Freeform 331"/>
              <p:cNvSpPr>
                <a:spLocks/>
              </p:cNvSpPr>
              <p:nvPr/>
            </p:nvSpPr>
            <p:spPr bwMode="auto">
              <a:xfrm>
                <a:off x="303" y="589"/>
                <a:ext cx="109" cy="54"/>
              </a:xfrm>
              <a:custGeom>
                <a:avLst/>
                <a:gdLst>
                  <a:gd name="T0" fmla="*/ 525 w 545"/>
                  <a:gd name="T1" fmla="*/ 21 h 274"/>
                  <a:gd name="T2" fmla="*/ 518 w 545"/>
                  <a:gd name="T3" fmla="*/ 31 h 274"/>
                  <a:gd name="T4" fmla="*/ 509 w 545"/>
                  <a:gd name="T5" fmla="*/ 51 h 274"/>
                  <a:gd name="T6" fmla="*/ 495 w 545"/>
                  <a:gd name="T7" fmla="*/ 71 h 274"/>
                  <a:gd name="T8" fmla="*/ 492 w 545"/>
                  <a:gd name="T9" fmla="*/ 79 h 274"/>
                  <a:gd name="T10" fmla="*/ 486 w 545"/>
                  <a:gd name="T11" fmla="*/ 85 h 274"/>
                  <a:gd name="T12" fmla="*/ 473 w 545"/>
                  <a:gd name="T13" fmla="*/ 105 h 274"/>
                  <a:gd name="T14" fmla="*/ 452 w 545"/>
                  <a:gd name="T15" fmla="*/ 131 h 274"/>
                  <a:gd name="T16" fmla="*/ 412 w 545"/>
                  <a:gd name="T17" fmla="*/ 163 h 274"/>
                  <a:gd name="T18" fmla="*/ 385 w 545"/>
                  <a:gd name="T19" fmla="*/ 183 h 274"/>
                  <a:gd name="T20" fmla="*/ 371 w 545"/>
                  <a:gd name="T21" fmla="*/ 193 h 274"/>
                  <a:gd name="T22" fmla="*/ 347 w 545"/>
                  <a:gd name="T23" fmla="*/ 207 h 274"/>
                  <a:gd name="T24" fmla="*/ 307 w 545"/>
                  <a:gd name="T25" fmla="*/ 227 h 274"/>
                  <a:gd name="T26" fmla="*/ 239 w 545"/>
                  <a:gd name="T27" fmla="*/ 248 h 274"/>
                  <a:gd name="T28" fmla="*/ 174 w 545"/>
                  <a:gd name="T29" fmla="*/ 257 h 274"/>
                  <a:gd name="T30" fmla="*/ 109 w 545"/>
                  <a:gd name="T31" fmla="*/ 256 h 274"/>
                  <a:gd name="T32" fmla="*/ 36 w 545"/>
                  <a:gd name="T33" fmla="*/ 241 h 274"/>
                  <a:gd name="T34" fmla="*/ 0 w 545"/>
                  <a:gd name="T35" fmla="*/ 225 h 274"/>
                  <a:gd name="T36" fmla="*/ 36 w 545"/>
                  <a:gd name="T37" fmla="*/ 256 h 274"/>
                  <a:gd name="T38" fmla="*/ 105 w 545"/>
                  <a:gd name="T39" fmla="*/ 271 h 274"/>
                  <a:gd name="T40" fmla="*/ 122 w 545"/>
                  <a:gd name="T41" fmla="*/ 272 h 274"/>
                  <a:gd name="T42" fmla="*/ 173 w 545"/>
                  <a:gd name="T43" fmla="*/ 273 h 274"/>
                  <a:gd name="T44" fmla="*/ 243 w 545"/>
                  <a:gd name="T45" fmla="*/ 263 h 274"/>
                  <a:gd name="T46" fmla="*/ 278 w 545"/>
                  <a:gd name="T47" fmla="*/ 254 h 274"/>
                  <a:gd name="T48" fmla="*/ 347 w 545"/>
                  <a:gd name="T49" fmla="*/ 226 h 274"/>
                  <a:gd name="T50" fmla="*/ 380 w 545"/>
                  <a:gd name="T51" fmla="*/ 207 h 274"/>
                  <a:gd name="T52" fmla="*/ 410 w 545"/>
                  <a:gd name="T53" fmla="*/ 186 h 274"/>
                  <a:gd name="T54" fmla="*/ 444 w 545"/>
                  <a:gd name="T55" fmla="*/ 156 h 274"/>
                  <a:gd name="T56" fmla="*/ 464 w 545"/>
                  <a:gd name="T57" fmla="*/ 140 h 274"/>
                  <a:gd name="T58" fmla="*/ 486 w 545"/>
                  <a:gd name="T59" fmla="*/ 114 h 274"/>
                  <a:gd name="T60" fmla="*/ 497 w 545"/>
                  <a:gd name="T61" fmla="*/ 99 h 274"/>
                  <a:gd name="T62" fmla="*/ 517 w 545"/>
                  <a:gd name="T63" fmla="*/ 70 h 274"/>
                  <a:gd name="T64" fmla="*/ 534 w 545"/>
                  <a:gd name="T65" fmla="*/ 40 h 274"/>
                  <a:gd name="T66" fmla="*/ 545 w 545"/>
                  <a:gd name="T67" fmla="*/ 21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5"/>
                  <a:gd name="T103" fmla="*/ 0 h 274"/>
                  <a:gd name="T104" fmla="*/ 545 w 545"/>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5" h="274">
                    <a:moveTo>
                      <a:pt x="534" y="0"/>
                    </a:moveTo>
                    <a:lnTo>
                      <a:pt x="525" y="21"/>
                    </a:lnTo>
                    <a:lnTo>
                      <a:pt x="520" y="27"/>
                    </a:lnTo>
                    <a:lnTo>
                      <a:pt x="518" y="31"/>
                    </a:lnTo>
                    <a:lnTo>
                      <a:pt x="517" y="35"/>
                    </a:lnTo>
                    <a:lnTo>
                      <a:pt x="509" y="51"/>
                    </a:lnTo>
                    <a:lnTo>
                      <a:pt x="500" y="64"/>
                    </a:lnTo>
                    <a:lnTo>
                      <a:pt x="495" y="71"/>
                    </a:lnTo>
                    <a:lnTo>
                      <a:pt x="493" y="74"/>
                    </a:lnTo>
                    <a:lnTo>
                      <a:pt x="492" y="79"/>
                    </a:lnTo>
                    <a:lnTo>
                      <a:pt x="489" y="81"/>
                    </a:lnTo>
                    <a:lnTo>
                      <a:pt x="486" y="85"/>
                    </a:lnTo>
                    <a:lnTo>
                      <a:pt x="482" y="91"/>
                    </a:lnTo>
                    <a:lnTo>
                      <a:pt x="473" y="105"/>
                    </a:lnTo>
                    <a:lnTo>
                      <a:pt x="462" y="117"/>
                    </a:lnTo>
                    <a:lnTo>
                      <a:pt x="452" y="131"/>
                    </a:lnTo>
                    <a:lnTo>
                      <a:pt x="426" y="153"/>
                    </a:lnTo>
                    <a:lnTo>
                      <a:pt x="412" y="163"/>
                    </a:lnTo>
                    <a:lnTo>
                      <a:pt x="400" y="174"/>
                    </a:lnTo>
                    <a:lnTo>
                      <a:pt x="385" y="183"/>
                    </a:lnTo>
                    <a:lnTo>
                      <a:pt x="378" y="188"/>
                    </a:lnTo>
                    <a:lnTo>
                      <a:pt x="371" y="193"/>
                    </a:lnTo>
                    <a:lnTo>
                      <a:pt x="355" y="202"/>
                    </a:lnTo>
                    <a:lnTo>
                      <a:pt x="347" y="207"/>
                    </a:lnTo>
                    <a:lnTo>
                      <a:pt x="341" y="213"/>
                    </a:lnTo>
                    <a:lnTo>
                      <a:pt x="307" y="227"/>
                    </a:lnTo>
                    <a:lnTo>
                      <a:pt x="273" y="239"/>
                    </a:lnTo>
                    <a:lnTo>
                      <a:pt x="239" y="248"/>
                    </a:lnTo>
                    <a:lnTo>
                      <a:pt x="208" y="255"/>
                    </a:lnTo>
                    <a:lnTo>
                      <a:pt x="174" y="257"/>
                    </a:lnTo>
                    <a:lnTo>
                      <a:pt x="143" y="259"/>
                    </a:lnTo>
                    <a:lnTo>
                      <a:pt x="109" y="256"/>
                    </a:lnTo>
                    <a:lnTo>
                      <a:pt x="78" y="252"/>
                    </a:lnTo>
                    <a:lnTo>
                      <a:pt x="36" y="241"/>
                    </a:lnTo>
                    <a:lnTo>
                      <a:pt x="17" y="233"/>
                    </a:lnTo>
                    <a:lnTo>
                      <a:pt x="0" y="225"/>
                    </a:lnTo>
                    <a:lnTo>
                      <a:pt x="6" y="246"/>
                    </a:lnTo>
                    <a:lnTo>
                      <a:pt x="36" y="256"/>
                    </a:lnTo>
                    <a:lnTo>
                      <a:pt x="71" y="266"/>
                    </a:lnTo>
                    <a:lnTo>
                      <a:pt x="105" y="271"/>
                    </a:lnTo>
                    <a:lnTo>
                      <a:pt x="113" y="271"/>
                    </a:lnTo>
                    <a:lnTo>
                      <a:pt x="122" y="272"/>
                    </a:lnTo>
                    <a:lnTo>
                      <a:pt x="140" y="274"/>
                    </a:lnTo>
                    <a:lnTo>
                      <a:pt x="173" y="273"/>
                    </a:lnTo>
                    <a:lnTo>
                      <a:pt x="209" y="271"/>
                    </a:lnTo>
                    <a:lnTo>
                      <a:pt x="243" y="263"/>
                    </a:lnTo>
                    <a:lnTo>
                      <a:pt x="260" y="259"/>
                    </a:lnTo>
                    <a:lnTo>
                      <a:pt x="278" y="254"/>
                    </a:lnTo>
                    <a:lnTo>
                      <a:pt x="311" y="241"/>
                    </a:lnTo>
                    <a:lnTo>
                      <a:pt x="347" y="226"/>
                    </a:lnTo>
                    <a:lnTo>
                      <a:pt x="363" y="216"/>
                    </a:lnTo>
                    <a:lnTo>
                      <a:pt x="380" y="207"/>
                    </a:lnTo>
                    <a:lnTo>
                      <a:pt x="394" y="196"/>
                    </a:lnTo>
                    <a:lnTo>
                      <a:pt x="410" y="186"/>
                    </a:lnTo>
                    <a:lnTo>
                      <a:pt x="438" y="163"/>
                    </a:lnTo>
                    <a:lnTo>
                      <a:pt x="444" y="156"/>
                    </a:lnTo>
                    <a:lnTo>
                      <a:pt x="451" y="151"/>
                    </a:lnTo>
                    <a:lnTo>
                      <a:pt x="464" y="140"/>
                    </a:lnTo>
                    <a:lnTo>
                      <a:pt x="475" y="126"/>
                    </a:lnTo>
                    <a:lnTo>
                      <a:pt x="486" y="114"/>
                    </a:lnTo>
                    <a:lnTo>
                      <a:pt x="491" y="106"/>
                    </a:lnTo>
                    <a:lnTo>
                      <a:pt x="497" y="99"/>
                    </a:lnTo>
                    <a:lnTo>
                      <a:pt x="508" y="86"/>
                    </a:lnTo>
                    <a:lnTo>
                      <a:pt x="517" y="70"/>
                    </a:lnTo>
                    <a:lnTo>
                      <a:pt x="526" y="55"/>
                    </a:lnTo>
                    <a:lnTo>
                      <a:pt x="534" y="40"/>
                    </a:lnTo>
                    <a:lnTo>
                      <a:pt x="543" y="25"/>
                    </a:lnTo>
                    <a:lnTo>
                      <a:pt x="545" y="21"/>
                    </a:lnTo>
                    <a:lnTo>
                      <a:pt x="534" y="0"/>
                    </a:lnTo>
                    <a:close/>
                  </a:path>
                </a:pathLst>
              </a:custGeom>
              <a:solidFill>
                <a:srgbClr val="8A8A8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69" name="Freeform 332"/>
              <p:cNvSpPr>
                <a:spLocks/>
              </p:cNvSpPr>
              <p:nvPr/>
            </p:nvSpPr>
            <p:spPr bwMode="auto">
              <a:xfrm>
                <a:off x="302" y="586"/>
                <a:ext cx="108" cy="54"/>
              </a:xfrm>
              <a:custGeom>
                <a:avLst/>
                <a:gdLst>
                  <a:gd name="T0" fmla="*/ 537 w 537"/>
                  <a:gd name="T1" fmla="*/ 15 h 274"/>
                  <a:gd name="T2" fmla="*/ 524 w 537"/>
                  <a:gd name="T3" fmla="*/ 0 h 274"/>
                  <a:gd name="T4" fmla="*/ 512 w 537"/>
                  <a:gd name="T5" fmla="*/ 32 h 274"/>
                  <a:gd name="T6" fmla="*/ 497 w 537"/>
                  <a:gd name="T7" fmla="*/ 60 h 274"/>
                  <a:gd name="T8" fmla="*/ 477 w 537"/>
                  <a:gd name="T9" fmla="*/ 89 h 274"/>
                  <a:gd name="T10" fmla="*/ 470 w 537"/>
                  <a:gd name="T11" fmla="*/ 100 h 274"/>
                  <a:gd name="T12" fmla="*/ 451 w 537"/>
                  <a:gd name="T13" fmla="*/ 124 h 274"/>
                  <a:gd name="T14" fmla="*/ 436 w 537"/>
                  <a:gd name="T15" fmla="*/ 141 h 274"/>
                  <a:gd name="T16" fmla="*/ 430 w 537"/>
                  <a:gd name="T17" fmla="*/ 147 h 274"/>
                  <a:gd name="T18" fmla="*/ 393 w 537"/>
                  <a:gd name="T19" fmla="*/ 178 h 274"/>
                  <a:gd name="T20" fmla="*/ 365 w 537"/>
                  <a:gd name="T21" fmla="*/ 197 h 274"/>
                  <a:gd name="T22" fmla="*/ 357 w 537"/>
                  <a:gd name="T23" fmla="*/ 201 h 274"/>
                  <a:gd name="T24" fmla="*/ 337 w 537"/>
                  <a:gd name="T25" fmla="*/ 214 h 274"/>
                  <a:gd name="T26" fmla="*/ 274 w 537"/>
                  <a:gd name="T27" fmla="*/ 240 h 274"/>
                  <a:gd name="T28" fmla="*/ 227 w 537"/>
                  <a:gd name="T29" fmla="*/ 251 h 274"/>
                  <a:gd name="T30" fmla="*/ 220 w 537"/>
                  <a:gd name="T31" fmla="*/ 251 h 274"/>
                  <a:gd name="T32" fmla="*/ 212 w 537"/>
                  <a:gd name="T33" fmla="*/ 254 h 274"/>
                  <a:gd name="T34" fmla="*/ 149 w 537"/>
                  <a:gd name="T35" fmla="*/ 258 h 274"/>
                  <a:gd name="T36" fmla="*/ 102 w 537"/>
                  <a:gd name="T37" fmla="*/ 252 h 274"/>
                  <a:gd name="T38" fmla="*/ 63 w 537"/>
                  <a:gd name="T39" fmla="*/ 243 h 274"/>
                  <a:gd name="T40" fmla="*/ 19 w 537"/>
                  <a:gd name="T41" fmla="*/ 226 h 274"/>
                  <a:gd name="T42" fmla="*/ 3 w 537"/>
                  <a:gd name="T43" fmla="*/ 240 h 274"/>
                  <a:gd name="T44" fmla="*/ 39 w 537"/>
                  <a:gd name="T45" fmla="*/ 256 h 274"/>
                  <a:gd name="T46" fmla="*/ 112 w 537"/>
                  <a:gd name="T47" fmla="*/ 271 h 274"/>
                  <a:gd name="T48" fmla="*/ 177 w 537"/>
                  <a:gd name="T49" fmla="*/ 272 h 274"/>
                  <a:gd name="T50" fmla="*/ 242 w 537"/>
                  <a:gd name="T51" fmla="*/ 263 h 274"/>
                  <a:gd name="T52" fmla="*/ 310 w 537"/>
                  <a:gd name="T53" fmla="*/ 242 h 274"/>
                  <a:gd name="T54" fmla="*/ 350 w 537"/>
                  <a:gd name="T55" fmla="*/ 222 h 274"/>
                  <a:gd name="T56" fmla="*/ 374 w 537"/>
                  <a:gd name="T57" fmla="*/ 208 h 274"/>
                  <a:gd name="T58" fmla="*/ 388 w 537"/>
                  <a:gd name="T59" fmla="*/ 198 h 274"/>
                  <a:gd name="T60" fmla="*/ 415 w 537"/>
                  <a:gd name="T61" fmla="*/ 178 h 274"/>
                  <a:gd name="T62" fmla="*/ 455 w 537"/>
                  <a:gd name="T63" fmla="*/ 146 h 274"/>
                  <a:gd name="T64" fmla="*/ 476 w 537"/>
                  <a:gd name="T65" fmla="*/ 120 h 274"/>
                  <a:gd name="T66" fmla="*/ 489 w 537"/>
                  <a:gd name="T67" fmla="*/ 100 h 274"/>
                  <a:gd name="T68" fmla="*/ 495 w 537"/>
                  <a:gd name="T69" fmla="*/ 94 h 274"/>
                  <a:gd name="T70" fmla="*/ 498 w 537"/>
                  <a:gd name="T71" fmla="*/ 86 h 274"/>
                  <a:gd name="T72" fmla="*/ 512 w 537"/>
                  <a:gd name="T73" fmla="*/ 66 h 274"/>
                  <a:gd name="T74" fmla="*/ 521 w 537"/>
                  <a:gd name="T75" fmla="*/ 46 h 274"/>
                  <a:gd name="T76" fmla="*/ 528 w 537"/>
                  <a:gd name="T77" fmla="*/ 36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7"/>
                  <a:gd name="T118" fmla="*/ 0 h 274"/>
                  <a:gd name="T119" fmla="*/ 537 w 537"/>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7" h="274">
                    <a:moveTo>
                      <a:pt x="528" y="36"/>
                    </a:moveTo>
                    <a:lnTo>
                      <a:pt x="537" y="15"/>
                    </a:lnTo>
                    <a:lnTo>
                      <a:pt x="530" y="6"/>
                    </a:lnTo>
                    <a:lnTo>
                      <a:pt x="524" y="0"/>
                    </a:lnTo>
                    <a:lnTo>
                      <a:pt x="519" y="15"/>
                    </a:lnTo>
                    <a:lnTo>
                      <a:pt x="512" y="32"/>
                    </a:lnTo>
                    <a:lnTo>
                      <a:pt x="504" y="46"/>
                    </a:lnTo>
                    <a:lnTo>
                      <a:pt x="497" y="60"/>
                    </a:lnTo>
                    <a:lnTo>
                      <a:pt x="480" y="87"/>
                    </a:lnTo>
                    <a:lnTo>
                      <a:pt x="477" y="89"/>
                    </a:lnTo>
                    <a:lnTo>
                      <a:pt x="475" y="93"/>
                    </a:lnTo>
                    <a:lnTo>
                      <a:pt x="470" y="100"/>
                    </a:lnTo>
                    <a:lnTo>
                      <a:pt x="461" y="113"/>
                    </a:lnTo>
                    <a:lnTo>
                      <a:pt x="451" y="124"/>
                    </a:lnTo>
                    <a:lnTo>
                      <a:pt x="442" y="137"/>
                    </a:lnTo>
                    <a:lnTo>
                      <a:pt x="436" y="141"/>
                    </a:lnTo>
                    <a:lnTo>
                      <a:pt x="432" y="143"/>
                    </a:lnTo>
                    <a:lnTo>
                      <a:pt x="430" y="147"/>
                    </a:lnTo>
                    <a:lnTo>
                      <a:pt x="419" y="158"/>
                    </a:lnTo>
                    <a:lnTo>
                      <a:pt x="393" y="178"/>
                    </a:lnTo>
                    <a:lnTo>
                      <a:pt x="378" y="187"/>
                    </a:lnTo>
                    <a:lnTo>
                      <a:pt x="365" y="197"/>
                    </a:lnTo>
                    <a:lnTo>
                      <a:pt x="360" y="198"/>
                    </a:lnTo>
                    <a:lnTo>
                      <a:pt x="357" y="201"/>
                    </a:lnTo>
                    <a:lnTo>
                      <a:pt x="350" y="205"/>
                    </a:lnTo>
                    <a:lnTo>
                      <a:pt x="337" y="214"/>
                    </a:lnTo>
                    <a:lnTo>
                      <a:pt x="305" y="228"/>
                    </a:lnTo>
                    <a:lnTo>
                      <a:pt x="274" y="240"/>
                    </a:lnTo>
                    <a:lnTo>
                      <a:pt x="242" y="248"/>
                    </a:lnTo>
                    <a:lnTo>
                      <a:pt x="227" y="251"/>
                    </a:lnTo>
                    <a:lnTo>
                      <a:pt x="222" y="251"/>
                    </a:lnTo>
                    <a:lnTo>
                      <a:pt x="220" y="251"/>
                    </a:lnTo>
                    <a:lnTo>
                      <a:pt x="219" y="252"/>
                    </a:lnTo>
                    <a:lnTo>
                      <a:pt x="212" y="254"/>
                    </a:lnTo>
                    <a:lnTo>
                      <a:pt x="181" y="257"/>
                    </a:lnTo>
                    <a:lnTo>
                      <a:pt x="149" y="258"/>
                    </a:lnTo>
                    <a:lnTo>
                      <a:pt x="118" y="254"/>
                    </a:lnTo>
                    <a:lnTo>
                      <a:pt x="102" y="252"/>
                    </a:lnTo>
                    <a:lnTo>
                      <a:pt x="88" y="250"/>
                    </a:lnTo>
                    <a:lnTo>
                      <a:pt x="63" y="243"/>
                    </a:lnTo>
                    <a:lnTo>
                      <a:pt x="40" y="235"/>
                    </a:lnTo>
                    <a:lnTo>
                      <a:pt x="19" y="226"/>
                    </a:lnTo>
                    <a:lnTo>
                      <a:pt x="0" y="216"/>
                    </a:lnTo>
                    <a:lnTo>
                      <a:pt x="3" y="240"/>
                    </a:lnTo>
                    <a:lnTo>
                      <a:pt x="20" y="248"/>
                    </a:lnTo>
                    <a:lnTo>
                      <a:pt x="39" y="256"/>
                    </a:lnTo>
                    <a:lnTo>
                      <a:pt x="81" y="267"/>
                    </a:lnTo>
                    <a:lnTo>
                      <a:pt x="112" y="271"/>
                    </a:lnTo>
                    <a:lnTo>
                      <a:pt x="146" y="274"/>
                    </a:lnTo>
                    <a:lnTo>
                      <a:pt x="177" y="272"/>
                    </a:lnTo>
                    <a:lnTo>
                      <a:pt x="211" y="270"/>
                    </a:lnTo>
                    <a:lnTo>
                      <a:pt x="242" y="263"/>
                    </a:lnTo>
                    <a:lnTo>
                      <a:pt x="276" y="254"/>
                    </a:lnTo>
                    <a:lnTo>
                      <a:pt x="310" y="242"/>
                    </a:lnTo>
                    <a:lnTo>
                      <a:pt x="344" y="228"/>
                    </a:lnTo>
                    <a:lnTo>
                      <a:pt x="350" y="222"/>
                    </a:lnTo>
                    <a:lnTo>
                      <a:pt x="358" y="217"/>
                    </a:lnTo>
                    <a:lnTo>
                      <a:pt x="374" y="208"/>
                    </a:lnTo>
                    <a:lnTo>
                      <a:pt x="381" y="203"/>
                    </a:lnTo>
                    <a:lnTo>
                      <a:pt x="388" y="198"/>
                    </a:lnTo>
                    <a:lnTo>
                      <a:pt x="403" y="189"/>
                    </a:lnTo>
                    <a:lnTo>
                      <a:pt x="415" y="178"/>
                    </a:lnTo>
                    <a:lnTo>
                      <a:pt x="429" y="168"/>
                    </a:lnTo>
                    <a:lnTo>
                      <a:pt x="455" y="146"/>
                    </a:lnTo>
                    <a:lnTo>
                      <a:pt x="465" y="132"/>
                    </a:lnTo>
                    <a:lnTo>
                      <a:pt x="476" y="120"/>
                    </a:lnTo>
                    <a:lnTo>
                      <a:pt x="485" y="106"/>
                    </a:lnTo>
                    <a:lnTo>
                      <a:pt x="489" y="100"/>
                    </a:lnTo>
                    <a:lnTo>
                      <a:pt x="492" y="96"/>
                    </a:lnTo>
                    <a:lnTo>
                      <a:pt x="495" y="94"/>
                    </a:lnTo>
                    <a:lnTo>
                      <a:pt x="496" y="89"/>
                    </a:lnTo>
                    <a:lnTo>
                      <a:pt x="498" y="86"/>
                    </a:lnTo>
                    <a:lnTo>
                      <a:pt x="503" y="79"/>
                    </a:lnTo>
                    <a:lnTo>
                      <a:pt x="512" y="66"/>
                    </a:lnTo>
                    <a:lnTo>
                      <a:pt x="520" y="50"/>
                    </a:lnTo>
                    <a:lnTo>
                      <a:pt x="521" y="46"/>
                    </a:lnTo>
                    <a:lnTo>
                      <a:pt x="523" y="42"/>
                    </a:lnTo>
                    <a:lnTo>
                      <a:pt x="528" y="36"/>
                    </a:lnTo>
                    <a:close/>
                  </a:path>
                </a:pathLst>
              </a:custGeom>
              <a:solidFill>
                <a:srgbClr val="76767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0" name="Freeform 333"/>
              <p:cNvSpPr>
                <a:spLocks/>
              </p:cNvSpPr>
              <p:nvPr/>
            </p:nvSpPr>
            <p:spPr bwMode="auto">
              <a:xfrm>
                <a:off x="306" y="597"/>
                <a:ext cx="110" cy="53"/>
              </a:xfrm>
              <a:custGeom>
                <a:avLst/>
                <a:gdLst>
                  <a:gd name="T0" fmla="*/ 548 w 548"/>
                  <a:gd name="T1" fmla="*/ 22 h 267"/>
                  <a:gd name="T2" fmla="*/ 539 w 548"/>
                  <a:gd name="T3" fmla="*/ 0 h 267"/>
                  <a:gd name="T4" fmla="*/ 530 w 548"/>
                  <a:gd name="T5" fmla="*/ 14 h 267"/>
                  <a:gd name="T6" fmla="*/ 522 w 548"/>
                  <a:gd name="T7" fmla="*/ 30 h 267"/>
                  <a:gd name="T8" fmla="*/ 503 w 548"/>
                  <a:gd name="T9" fmla="*/ 59 h 267"/>
                  <a:gd name="T10" fmla="*/ 482 w 548"/>
                  <a:gd name="T11" fmla="*/ 86 h 267"/>
                  <a:gd name="T12" fmla="*/ 470 w 548"/>
                  <a:gd name="T13" fmla="*/ 99 h 267"/>
                  <a:gd name="T14" fmla="*/ 459 w 548"/>
                  <a:gd name="T15" fmla="*/ 112 h 267"/>
                  <a:gd name="T16" fmla="*/ 446 w 548"/>
                  <a:gd name="T17" fmla="*/ 123 h 267"/>
                  <a:gd name="T18" fmla="*/ 432 w 548"/>
                  <a:gd name="T19" fmla="*/ 136 h 267"/>
                  <a:gd name="T20" fmla="*/ 404 w 548"/>
                  <a:gd name="T21" fmla="*/ 158 h 267"/>
                  <a:gd name="T22" fmla="*/ 388 w 548"/>
                  <a:gd name="T23" fmla="*/ 168 h 267"/>
                  <a:gd name="T24" fmla="*/ 373 w 548"/>
                  <a:gd name="T25" fmla="*/ 179 h 267"/>
                  <a:gd name="T26" fmla="*/ 340 w 548"/>
                  <a:gd name="T27" fmla="*/ 200 h 267"/>
                  <a:gd name="T28" fmla="*/ 302 w 548"/>
                  <a:gd name="T29" fmla="*/ 215 h 267"/>
                  <a:gd name="T30" fmla="*/ 266 w 548"/>
                  <a:gd name="T31" fmla="*/ 229 h 267"/>
                  <a:gd name="T32" fmla="*/ 230 w 548"/>
                  <a:gd name="T33" fmla="*/ 239 h 267"/>
                  <a:gd name="T34" fmla="*/ 194 w 548"/>
                  <a:gd name="T35" fmla="*/ 247 h 267"/>
                  <a:gd name="T36" fmla="*/ 184 w 548"/>
                  <a:gd name="T37" fmla="*/ 247 h 267"/>
                  <a:gd name="T38" fmla="*/ 175 w 548"/>
                  <a:gd name="T39" fmla="*/ 248 h 267"/>
                  <a:gd name="T40" fmla="*/ 157 w 548"/>
                  <a:gd name="T41" fmla="*/ 249 h 267"/>
                  <a:gd name="T42" fmla="*/ 121 w 548"/>
                  <a:gd name="T43" fmla="*/ 250 h 267"/>
                  <a:gd name="T44" fmla="*/ 85 w 548"/>
                  <a:gd name="T45" fmla="*/ 247 h 267"/>
                  <a:gd name="T46" fmla="*/ 49 w 548"/>
                  <a:gd name="T47" fmla="*/ 241 h 267"/>
                  <a:gd name="T48" fmla="*/ 24 w 548"/>
                  <a:gd name="T49" fmla="*/ 234 h 267"/>
                  <a:gd name="T50" fmla="*/ 0 w 548"/>
                  <a:gd name="T51" fmla="*/ 228 h 267"/>
                  <a:gd name="T52" fmla="*/ 10 w 548"/>
                  <a:gd name="T53" fmla="*/ 250 h 267"/>
                  <a:gd name="T54" fmla="*/ 43 w 548"/>
                  <a:gd name="T55" fmla="*/ 258 h 267"/>
                  <a:gd name="T56" fmla="*/ 61 w 548"/>
                  <a:gd name="T57" fmla="*/ 260 h 267"/>
                  <a:gd name="T58" fmla="*/ 70 w 548"/>
                  <a:gd name="T59" fmla="*/ 261 h 267"/>
                  <a:gd name="T60" fmla="*/ 80 w 548"/>
                  <a:gd name="T61" fmla="*/ 264 h 267"/>
                  <a:gd name="T62" fmla="*/ 118 w 548"/>
                  <a:gd name="T63" fmla="*/ 267 h 267"/>
                  <a:gd name="T64" fmla="*/ 156 w 548"/>
                  <a:gd name="T65" fmla="*/ 266 h 267"/>
                  <a:gd name="T66" fmla="*/ 194 w 548"/>
                  <a:gd name="T67" fmla="*/ 262 h 267"/>
                  <a:gd name="T68" fmla="*/ 232 w 548"/>
                  <a:gd name="T69" fmla="*/ 255 h 267"/>
                  <a:gd name="T70" fmla="*/ 271 w 548"/>
                  <a:gd name="T71" fmla="*/ 245 h 267"/>
                  <a:gd name="T72" fmla="*/ 309 w 548"/>
                  <a:gd name="T73" fmla="*/ 230 h 267"/>
                  <a:gd name="T74" fmla="*/ 347 w 548"/>
                  <a:gd name="T75" fmla="*/ 213 h 267"/>
                  <a:gd name="T76" fmla="*/ 363 w 548"/>
                  <a:gd name="T77" fmla="*/ 203 h 267"/>
                  <a:gd name="T78" fmla="*/ 379 w 548"/>
                  <a:gd name="T79" fmla="*/ 194 h 267"/>
                  <a:gd name="T80" fmla="*/ 410 w 548"/>
                  <a:gd name="T81" fmla="*/ 174 h 267"/>
                  <a:gd name="T82" fmla="*/ 423 w 548"/>
                  <a:gd name="T83" fmla="*/ 163 h 267"/>
                  <a:gd name="T84" fmla="*/ 430 w 548"/>
                  <a:gd name="T85" fmla="*/ 157 h 267"/>
                  <a:gd name="T86" fmla="*/ 438 w 548"/>
                  <a:gd name="T87" fmla="*/ 152 h 267"/>
                  <a:gd name="T88" fmla="*/ 464 w 548"/>
                  <a:gd name="T89" fmla="*/ 130 h 267"/>
                  <a:gd name="T90" fmla="*/ 487 w 548"/>
                  <a:gd name="T91" fmla="*/ 105 h 267"/>
                  <a:gd name="T92" fmla="*/ 510 w 548"/>
                  <a:gd name="T93" fmla="*/ 80 h 267"/>
                  <a:gd name="T94" fmla="*/ 519 w 548"/>
                  <a:gd name="T95" fmla="*/ 65 h 267"/>
                  <a:gd name="T96" fmla="*/ 529 w 548"/>
                  <a:gd name="T97" fmla="*/ 51 h 267"/>
                  <a:gd name="T98" fmla="*/ 548 w 548"/>
                  <a:gd name="T99" fmla="*/ 22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267"/>
                  <a:gd name="T152" fmla="*/ 548 w 548"/>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267">
                    <a:moveTo>
                      <a:pt x="548" y="22"/>
                    </a:moveTo>
                    <a:lnTo>
                      <a:pt x="539" y="0"/>
                    </a:lnTo>
                    <a:lnTo>
                      <a:pt x="530" y="14"/>
                    </a:lnTo>
                    <a:lnTo>
                      <a:pt x="522" y="30"/>
                    </a:lnTo>
                    <a:lnTo>
                      <a:pt x="503" y="59"/>
                    </a:lnTo>
                    <a:lnTo>
                      <a:pt x="482" y="86"/>
                    </a:lnTo>
                    <a:lnTo>
                      <a:pt x="470" y="99"/>
                    </a:lnTo>
                    <a:lnTo>
                      <a:pt x="459" y="112"/>
                    </a:lnTo>
                    <a:lnTo>
                      <a:pt x="446" y="123"/>
                    </a:lnTo>
                    <a:lnTo>
                      <a:pt x="432" y="136"/>
                    </a:lnTo>
                    <a:lnTo>
                      <a:pt x="404" y="158"/>
                    </a:lnTo>
                    <a:lnTo>
                      <a:pt x="388" y="168"/>
                    </a:lnTo>
                    <a:lnTo>
                      <a:pt x="373" y="179"/>
                    </a:lnTo>
                    <a:lnTo>
                      <a:pt x="340" y="200"/>
                    </a:lnTo>
                    <a:lnTo>
                      <a:pt x="302" y="215"/>
                    </a:lnTo>
                    <a:lnTo>
                      <a:pt x="266" y="229"/>
                    </a:lnTo>
                    <a:lnTo>
                      <a:pt x="230" y="239"/>
                    </a:lnTo>
                    <a:lnTo>
                      <a:pt x="194" y="247"/>
                    </a:lnTo>
                    <a:lnTo>
                      <a:pt x="184" y="247"/>
                    </a:lnTo>
                    <a:lnTo>
                      <a:pt x="175" y="248"/>
                    </a:lnTo>
                    <a:lnTo>
                      <a:pt x="157" y="249"/>
                    </a:lnTo>
                    <a:lnTo>
                      <a:pt x="121" y="250"/>
                    </a:lnTo>
                    <a:lnTo>
                      <a:pt x="85" y="247"/>
                    </a:lnTo>
                    <a:lnTo>
                      <a:pt x="49" y="241"/>
                    </a:lnTo>
                    <a:lnTo>
                      <a:pt x="24" y="234"/>
                    </a:lnTo>
                    <a:lnTo>
                      <a:pt x="0" y="228"/>
                    </a:lnTo>
                    <a:lnTo>
                      <a:pt x="10" y="250"/>
                    </a:lnTo>
                    <a:lnTo>
                      <a:pt x="43" y="258"/>
                    </a:lnTo>
                    <a:lnTo>
                      <a:pt x="61" y="260"/>
                    </a:lnTo>
                    <a:lnTo>
                      <a:pt x="70" y="261"/>
                    </a:lnTo>
                    <a:lnTo>
                      <a:pt x="80" y="264"/>
                    </a:lnTo>
                    <a:lnTo>
                      <a:pt x="118" y="267"/>
                    </a:lnTo>
                    <a:lnTo>
                      <a:pt x="156" y="266"/>
                    </a:lnTo>
                    <a:lnTo>
                      <a:pt x="194" y="262"/>
                    </a:lnTo>
                    <a:lnTo>
                      <a:pt x="232" y="255"/>
                    </a:lnTo>
                    <a:lnTo>
                      <a:pt x="271" y="245"/>
                    </a:lnTo>
                    <a:lnTo>
                      <a:pt x="309" y="230"/>
                    </a:lnTo>
                    <a:lnTo>
                      <a:pt x="347" y="213"/>
                    </a:lnTo>
                    <a:lnTo>
                      <a:pt x="363" y="203"/>
                    </a:lnTo>
                    <a:lnTo>
                      <a:pt x="379" y="194"/>
                    </a:lnTo>
                    <a:lnTo>
                      <a:pt x="410" y="174"/>
                    </a:lnTo>
                    <a:lnTo>
                      <a:pt x="423" y="163"/>
                    </a:lnTo>
                    <a:lnTo>
                      <a:pt x="430" y="157"/>
                    </a:lnTo>
                    <a:lnTo>
                      <a:pt x="438" y="152"/>
                    </a:lnTo>
                    <a:lnTo>
                      <a:pt x="464" y="130"/>
                    </a:lnTo>
                    <a:lnTo>
                      <a:pt x="487" y="105"/>
                    </a:lnTo>
                    <a:lnTo>
                      <a:pt x="510" y="80"/>
                    </a:lnTo>
                    <a:lnTo>
                      <a:pt x="519" y="65"/>
                    </a:lnTo>
                    <a:lnTo>
                      <a:pt x="529" y="51"/>
                    </a:lnTo>
                    <a:lnTo>
                      <a:pt x="548" y="22"/>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1" name="Freeform 334"/>
              <p:cNvSpPr>
                <a:spLocks/>
              </p:cNvSpPr>
              <p:nvPr/>
            </p:nvSpPr>
            <p:spPr bwMode="auto">
              <a:xfrm>
                <a:off x="304" y="593"/>
                <a:ext cx="110" cy="54"/>
              </a:xfrm>
              <a:custGeom>
                <a:avLst/>
                <a:gdLst>
                  <a:gd name="T0" fmla="*/ 548 w 548"/>
                  <a:gd name="T1" fmla="*/ 20 h 270"/>
                  <a:gd name="T2" fmla="*/ 539 w 548"/>
                  <a:gd name="T3" fmla="*/ 0 h 270"/>
                  <a:gd name="T4" fmla="*/ 537 w 548"/>
                  <a:gd name="T5" fmla="*/ 4 h 270"/>
                  <a:gd name="T6" fmla="*/ 528 w 548"/>
                  <a:gd name="T7" fmla="*/ 19 h 270"/>
                  <a:gd name="T8" fmla="*/ 520 w 548"/>
                  <a:gd name="T9" fmla="*/ 34 h 270"/>
                  <a:gd name="T10" fmla="*/ 511 w 548"/>
                  <a:gd name="T11" fmla="*/ 49 h 270"/>
                  <a:gd name="T12" fmla="*/ 502 w 548"/>
                  <a:gd name="T13" fmla="*/ 65 h 270"/>
                  <a:gd name="T14" fmla="*/ 491 w 548"/>
                  <a:gd name="T15" fmla="*/ 78 h 270"/>
                  <a:gd name="T16" fmla="*/ 485 w 548"/>
                  <a:gd name="T17" fmla="*/ 85 h 270"/>
                  <a:gd name="T18" fmla="*/ 480 w 548"/>
                  <a:gd name="T19" fmla="*/ 93 h 270"/>
                  <a:gd name="T20" fmla="*/ 469 w 548"/>
                  <a:gd name="T21" fmla="*/ 105 h 270"/>
                  <a:gd name="T22" fmla="*/ 458 w 548"/>
                  <a:gd name="T23" fmla="*/ 119 h 270"/>
                  <a:gd name="T24" fmla="*/ 445 w 548"/>
                  <a:gd name="T25" fmla="*/ 130 h 270"/>
                  <a:gd name="T26" fmla="*/ 438 w 548"/>
                  <a:gd name="T27" fmla="*/ 135 h 270"/>
                  <a:gd name="T28" fmla="*/ 432 w 548"/>
                  <a:gd name="T29" fmla="*/ 142 h 270"/>
                  <a:gd name="T30" fmla="*/ 404 w 548"/>
                  <a:gd name="T31" fmla="*/ 165 h 270"/>
                  <a:gd name="T32" fmla="*/ 388 w 548"/>
                  <a:gd name="T33" fmla="*/ 175 h 270"/>
                  <a:gd name="T34" fmla="*/ 374 w 548"/>
                  <a:gd name="T35" fmla="*/ 186 h 270"/>
                  <a:gd name="T36" fmla="*/ 357 w 548"/>
                  <a:gd name="T37" fmla="*/ 195 h 270"/>
                  <a:gd name="T38" fmla="*/ 341 w 548"/>
                  <a:gd name="T39" fmla="*/ 205 h 270"/>
                  <a:gd name="T40" fmla="*/ 305 w 548"/>
                  <a:gd name="T41" fmla="*/ 220 h 270"/>
                  <a:gd name="T42" fmla="*/ 272 w 548"/>
                  <a:gd name="T43" fmla="*/ 233 h 270"/>
                  <a:gd name="T44" fmla="*/ 254 w 548"/>
                  <a:gd name="T45" fmla="*/ 238 h 270"/>
                  <a:gd name="T46" fmla="*/ 237 w 548"/>
                  <a:gd name="T47" fmla="*/ 242 h 270"/>
                  <a:gd name="T48" fmla="*/ 203 w 548"/>
                  <a:gd name="T49" fmla="*/ 250 h 270"/>
                  <a:gd name="T50" fmla="*/ 167 w 548"/>
                  <a:gd name="T51" fmla="*/ 252 h 270"/>
                  <a:gd name="T52" fmla="*/ 134 w 548"/>
                  <a:gd name="T53" fmla="*/ 253 h 270"/>
                  <a:gd name="T54" fmla="*/ 116 w 548"/>
                  <a:gd name="T55" fmla="*/ 251 h 270"/>
                  <a:gd name="T56" fmla="*/ 107 w 548"/>
                  <a:gd name="T57" fmla="*/ 250 h 270"/>
                  <a:gd name="T58" fmla="*/ 99 w 548"/>
                  <a:gd name="T59" fmla="*/ 250 h 270"/>
                  <a:gd name="T60" fmla="*/ 65 w 548"/>
                  <a:gd name="T61" fmla="*/ 245 h 270"/>
                  <a:gd name="T62" fmla="*/ 30 w 548"/>
                  <a:gd name="T63" fmla="*/ 235 h 270"/>
                  <a:gd name="T64" fmla="*/ 0 w 548"/>
                  <a:gd name="T65" fmla="*/ 225 h 270"/>
                  <a:gd name="T66" fmla="*/ 9 w 548"/>
                  <a:gd name="T67" fmla="*/ 248 h 270"/>
                  <a:gd name="T68" fmla="*/ 33 w 548"/>
                  <a:gd name="T69" fmla="*/ 254 h 270"/>
                  <a:gd name="T70" fmla="*/ 58 w 548"/>
                  <a:gd name="T71" fmla="*/ 261 h 270"/>
                  <a:gd name="T72" fmla="*/ 94 w 548"/>
                  <a:gd name="T73" fmla="*/ 267 h 270"/>
                  <a:gd name="T74" fmla="*/ 130 w 548"/>
                  <a:gd name="T75" fmla="*/ 270 h 270"/>
                  <a:gd name="T76" fmla="*/ 166 w 548"/>
                  <a:gd name="T77" fmla="*/ 269 h 270"/>
                  <a:gd name="T78" fmla="*/ 184 w 548"/>
                  <a:gd name="T79" fmla="*/ 268 h 270"/>
                  <a:gd name="T80" fmla="*/ 193 w 548"/>
                  <a:gd name="T81" fmla="*/ 267 h 270"/>
                  <a:gd name="T82" fmla="*/ 203 w 548"/>
                  <a:gd name="T83" fmla="*/ 267 h 270"/>
                  <a:gd name="T84" fmla="*/ 239 w 548"/>
                  <a:gd name="T85" fmla="*/ 259 h 270"/>
                  <a:gd name="T86" fmla="*/ 275 w 548"/>
                  <a:gd name="T87" fmla="*/ 249 h 270"/>
                  <a:gd name="T88" fmla="*/ 311 w 548"/>
                  <a:gd name="T89" fmla="*/ 235 h 270"/>
                  <a:gd name="T90" fmla="*/ 349 w 548"/>
                  <a:gd name="T91" fmla="*/ 220 h 270"/>
                  <a:gd name="T92" fmla="*/ 382 w 548"/>
                  <a:gd name="T93" fmla="*/ 199 h 270"/>
                  <a:gd name="T94" fmla="*/ 397 w 548"/>
                  <a:gd name="T95" fmla="*/ 188 h 270"/>
                  <a:gd name="T96" fmla="*/ 413 w 548"/>
                  <a:gd name="T97" fmla="*/ 178 h 270"/>
                  <a:gd name="T98" fmla="*/ 441 w 548"/>
                  <a:gd name="T99" fmla="*/ 156 h 270"/>
                  <a:gd name="T100" fmla="*/ 455 w 548"/>
                  <a:gd name="T101" fmla="*/ 143 h 270"/>
                  <a:gd name="T102" fmla="*/ 468 w 548"/>
                  <a:gd name="T103" fmla="*/ 132 h 270"/>
                  <a:gd name="T104" fmla="*/ 479 w 548"/>
                  <a:gd name="T105" fmla="*/ 119 h 270"/>
                  <a:gd name="T106" fmla="*/ 491 w 548"/>
                  <a:gd name="T107" fmla="*/ 106 h 270"/>
                  <a:gd name="T108" fmla="*/ 512 w 548"/>
                  <a:gd name="T109" fmla="*/ 79 h 270"/>
                  <a:gd name="T110" fmla="*/ 531 w 548"/>
                  <a:gd name="T111" fmla="*/ 50 h 270"/>
                  <a:gd name="T112" fmla="*/ 539 w 548"/>
                  <a:gd name="T113" fmla="*/ 34 h 270"/>
                  <a:gd name="T114" fmla="*/ 548 w 548"/>
                  <a:gd name="T115" fmla="*/ 20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270"/>
                  <a:gd name="T176" fmla="*/ 548 w 54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270">
                    <a:moveTo>
                      <a:pt x="548" y="20"/>
                    </a:moveTo>
                    <a:lnTo>
                      <a:pt x="539" y="0"/>
                    </a:lnTo>
                    <a:lnTo>
                      <a:pt x="537" y="4"/>
                    </a:lnTo>
                    <a:lnTo>
                      <a:pt x="528" y="19"/>
                    </a:lnTo>
                    <a:lnTo>
                      <a:pt x="520" y="34"/>
                    </a:lnTo>
                    <a:lnTo>
                      <a:pt x="511" y="49"/>
                    </a:lnTo>
                    <a:lnTo>
                      <a:pt x="502" y="65"/>
                    </a:lnTo>
                    <a:lnTo>
                      <a:pt x="491" y="78"/>
                    </a:lnTo>
                    <a:lnTo>
                      <a:pt x="485" y="85"/>
                    </a:lnTo>
                    <a:lnTo>
                      <a:pt x="480" y="93"/>
                    </a:lnTo>
                    <a:lnTo>
                      <a:pt x="469" y="105"/>
                    </a:lnTo>
                    <a:lnTo>
                      <a:pt x="458" y="119"/>
                    </a:lnTo>
                    <a:lnTo>
                      <a:pt x="445" y="130"/>
                    </a:lnTo>
                    <a:lnTo>
                      <a:pt x="438" y="135"/>
                    </a:lnTo>
                    <a:lnTo>
                      <a:pt x="432" y="142"/>
                    </a:lnTo>
                    <a:lnTo>
                      <a:pt x="404" y="165"/>
                    </a:lnTo>
                    <a:lnTo>
                      <a:pt x="388" y="175"/>
                    </a:lnTo>
                    <a:lnTo>
                      <a:pt x="374" y="186"/>
                    </a:lnTo>
                    <a:lnTo>
                      <a:pt x="357" y="195"/>
                    </a:lnTo>
                    <a:lnTo>
                      <a:pt x="341" y="205"/>
                    </a:lnTo>
                    <a:lnTo>
                      <a:pt x="305" y="220"/>
                    </a:lnTo>
                    <a:lnTo>
                      <a:pt x="272" y="233"/>
                    </a:lnTo>
                    <a:lnTo>
                      <a:pt x="254" y="238"/>
                    </a:lnTo>
                    <a:lnTo>
                      <a:pt x="237" y="242"/>
                    </a:lnTo>
                    <a:lnTo>
                      <a:pt x="203" y="250"/>
                    </a:lnTo>
                    <a:lnTo>
                      <a:pt x="167" y="252"/>
                    </a:lnTo>
                    <a:lnTo>
                      <a:pt x="134" y="253"/>
                    </a:lnTo>
                    <a:lnTo>
                      <a:pt x="116" y="251"/>
                    </a:lnTo>
                    <a:lnTo>
                      <a:pt x="107" y="250"/>
                    </a:lnTo>
                    <a:lnTo>
                      <a:pt x="99" y="250"/>
                    </a:lnTo>
                    <a:lnTo>
                      <a:pt x="65" y="245"/>
                    </a:lnTo>
                    <a:lnTo>
                      <a:pt x="30" y="235"/>
                    </a:lnTo>
                    <a:lnTo>
                      <a:pt x="0" y="225"/>
                    </a:lnTo>
                    <a:lnTo>
                      <a:pt x="9" y="248"/>
                    </a:lnTo>
                    <a:lnTo>
                      <a:pt x="33" y="254"/>
                    </a:lnTo>
                    <a:lnTo>
                      <a:pt x="58" y="261"/>
                    </a:lnTo>
                    <a:lnTo>
                      <a:pt x="94" y="267"/>
                    </a:lnTo>
                    <a:lnTo>
                      <a:pt x="130" y="270"/>
                    </a:lnTo>
                    <a:lnTo>
                      <a:pt x="166" y="269"/>
                    </a:lnTo>
                    <a:lnTo>
                      <a:pt x="184" y="268"/>
                    </a:lnTo>
                    <a:lnTo>
                      <a:pt x="193" y="267"/>
                    </a:lnTo>
                    <a:lnTo>
                      <a:pt x="203" y="267"/>
                    </a:lnTo>
                    <a:lnTo>
                      <a:pt x="239" y="259"/>
                    </a:lnTo>
                    <a:lnTo>
                      <a:pt x="275" y="249"/>
                    </a:lnTo>
                    <a:lnTo>
                      <a:pt x="311" y="235"/>
                    </a:lnTo>
                    <a:lnTo>
                      <a:pt x="349" y="220"/>
                    </a:lnTo>
                    <a:lnTo>
                      <a:pt x="382" y="199"/>
                    </a:lnTo>
                    <a:lnTo>
                      <a:pt x="397" y="188"/>
                    </a:lnTo>
                    <a:lnTo>
                      <a:pt x="413" y="178"/>
                    </a:lnTo>
                    <a:lnTo>
                      <a:pt x="441" y="156"/>
                    </a:lnTo>
                    <a:lnTo>
                      <a:pt x="455" y="143"/>
                    </a:lnTo>
                    <a:lnTo>
                      <a:pt x="468" y="132"/>
                    </a:lnTo>
                    <a:lnTo>
                      <a:pt x="479" y="119"/>
                    </a:lnTo>
                    <a:lnTo>
                      <a:pt x="491" y="106"/>
                    </a:lnTo>
                    <a:lnTo>
                      <a:pt x="512" y="79"/>
                    </a:lnTo>
                    <a:lnTo>
                      <a:pt x="531" y="50"/>
                    </a:lnTo>
                    <a:lnTo>
                      <a:pt x="539" y="34"/>
                    </a:lnTo>
                    <a:lnTo>
                      <a:pt x="548" y="20"/>
                    </a:lnTo>
                    <a:close/>
                  </a:path>
                </a:pathLst>
              </a:custGeom>
              <a:solidFill>
                <a:srgbClr val="9D9D9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2" name="Freeform 335"/>
              <p:cNvSpPr>
                <a:spLocks/>
              </p:cNvSpPr>
              <p:nvPr/>
            </p:nvSpPr>
            <p:spPr bwMode="auto">
              <a:xfrm>
                <a:off x="313" y="610"/>
                <a:ext cx="105" cy="50"/>
              </a:xfrm>
              <a:custGeom>
                <a:avLst/>
                <a:gdLst>
                  <a:gd name="T0" fmla="*/ 524 w 524"/>
                  <a:gd name="T1" fmla="*/ 26 h 248"/>
                  <a:gd name="T2" fmla="*/ 522 w 524"/>
                  <a:gd name="T3" fmla="*/ 0 h 248"/>
                  <a:gd name="T4" fmla="*/ 503 w 524"/>
                  <a:gd name="T5" fmla="*/ 25 h 248"/>
                  <a:gd name="T6" fmla="*/ 483 w 524"/>
                  <a:gd name="T7" fmla="*/ 50 h 248"/>
                  <a:gd name="T8" fmla="*/ 471 w 524"/>
                  <a:gd name="T9" fmla="*/ 61 h 248"/>
                  <a:gd name="T10" fmla="*/ 468 w 524"/>
                  <a:gd name="T11" fmla="*/ 63 h 248"/>
                  <a:gd name="T12" fmla="*/ 466 w 524"/>
                  <a:gd name="T13" fmla="*/ 66 h 248"/>
                  <a:gd name="T14" fmla="*/ 461 w 524"/>
                  <a:gd name="T15" fmla="*/ 73 h 248"/>
                  <a:gd name="T16" fmla="*/ 438 w 524"/>
                  <a:gd name="T17" fmla="*/ 96 h 248"/>
                  <a:gd name="T18" fmla="*/ 412 w 524"/>
                  <a:gd name="T19" fmla="*/ 116 h 248"/>
                  <a:gd name="T20" fmla="*/ 384 w 524"/>
                  <a:gd name="T21" fmla="*/ 136 h 248"/>
                  <a:gd name="T22" fmla="*/ 355 w 524"/>
                  <a:gd name="T23" fmla="*/ 155 h 248"/>
                  <a:gd name="T24" fmla="*/ 324 w 524"/>
                  <a:gd name="T25" fmla="*/ 173 h 248"/>
                  <a:gd name="T26" fmla="*/ 283 w 524"/>
                  <a:gd name="T27" fmla="*/ 191 h 248"/>
                  <a:gd name="T28" fmla="*/ 242 w 524"/>
                  <a:gd name="T29" fmla="*/ 207 h 248"/>
                  <a:gd name="T30" fmla="*/ 202 w 524"/>
                  <a:gd name="T31" fmla="*/ 218 h 248"/>
                  <a:gd name="T32" fmla="*/ 162 w 524"/>
                  <a:gd name="T33" fmla="*/ 227 h 248"/>
                  <a:gd name="T34" fmla="*/ 121 w 524"/>
                  <a:gd name="T35" fmla="*/ 230 h 248"/>
                  <a:gd name="T36" fmla="*/ 81 w 524"/>
                  <a:gd name="T37" fmla="*/ 231 h 248"/>
                  <a:gd name="T38" fmla="*/ 40 w 524"/>
                  <a:gd name="T39" fmla="*/ 229 h 248"/>
                  <a:gd name="T40" fmla="*/ 0 w 524"/>
                  <a:gd name="T41" fmla="*/ 224 h 248"/>
                  <a:gd name="T42" fmla="*/ 18 w 524"/>
                  <a:gd name="T43" fmla="*/ 244 h 248"/>
                  <a:gd name="T44" fmla="*/ 56 w 524"/>
                  <a:gd name="T45" fmla="*/ 247 h 248"/>
                  <a:gd name="T46" fmla="*/ 94 w 524"/>
                  <a:gd name="T47" fmla="*/ 248 h 248"/>
                  <a:gd name="T48" fmla="*/ 132 w 524"/>
                  <a:gd name="T49" fmla="*/ 245 h 248"/>
                  <a:gd name="T50" fmla="*/ 173 w 524"/>
                  <a:gd name="T51" fmla="*/ 240 h 248"/>
                  <a:gd name="T52" fmla="*/ 211 w 524"/>
                  <a:gd name="T53" fmla="*/ 231 h 248"/>
                  <a:gd name="T54" fmla="*/ 251 w 524"/>
                  <a:gd name="T55" fmla="*/ 220 h 248"/>
                  <a:gd name="T56" fmla="*/ 290 w 524"/>
                  <a:gd name="T57" fmla="*/ 204 h 248"/>
                  <a:gd name="T58" fmla="*/ 330 w 524"/>
                  <a:gd name="T59" fmla="*/ 187 h 248"/>
                  <a:gd name="T60" fmla="*/ 359 w 524"/>
                  <a:gd name="T61" fmla="*/ 170 h 248"/>
                  <a:gd name="T62" fmla="*/ 373 w 524"/>
                  <a:gd name="T63" fmla="*/ 161 h 248"/>
                  <a:gd name="T64" fmla="*/ 379 w 524"/>
                  <a:gd name="T65" fmla="*/ 156 h 248"/>
                  <a:gd name="T66" fmla="*/ 383 w 524"/>
                  <a:gd name="T67" fmla="*/ 154 h 248"/>
                  <a:gd name="T68" fmla="*/ 387 w 524"/>
                  <a:gd name="T69" fmla="*/ 153 h 248"/>
                  <a:gd name="T70" fmla="*/ 390 w 524"/>
                  <a:gd name="T71" fmla="*/ 149 h 248"/>
                  <a:gd name="T72" fmla="*/ 393 w 524"/>
                  <a:gd name="T73" fmla="*/ 147 h 248"/>
                  <a:gd name="T74" fmla="*/ 400 w 524"/>
                  <a:gd name="T75" fmla="*/ 143 h 248"/>
                  <a:gd name="T76" fmla="*/ 413 w 524"/>
                  <a:gd name="T77" fmla="*/ 134 h 248"/>
                  <a:gd name="T78" fmla="*/ 415 w 524"/>
                  <a:gd name="T79" fmla="*/ 130 h 248"/>
                  <a:gd name="T80" fmla="*/ 419 w 524"/>
                  <a:gd name="T81" fmla="*/ 128 h 248"/>
                  <a:gd name="T82" fmla="*/ 425 w 524"/>
                  <a:gd name="T83" fmla="*/ 124 h 248"/>
                  <a:gd name="T84" fmla="*/ 439 w 524"/>
                  <a:gd name="T85" fmla="*/ 115 h 248"/>
                  <a:gd name="T86" fmla="*/ 450 w 524"/>
                  <a:gd name="T87" fmla="*/ 103 h 248"/>
                  <a:gd name="T88" fmla="*/ 452 w 524"/>
                  <a:gd name="T89" fmla="*/ 100 h 248"/>
                  <a:gd name="T90" fmla="*/ 456 w 524"/>
                  <a:gd name="T91" fmla="*/ 98 h 248"/>
                  <a:gd name="T92" fmla="*/ 463 w 524"/>
                  <a:gd name="T93" fmla="*/ 93 h 248"/>
                  <a:gd name="T94" fmla="*/ 485 w 524"/>
                  <a:gd name="T95" fmla="*/ 72 h 248"/>
                  <a:gd name="T96" fmla="*/ 505 w 524"/>
                  <a:gd name="T97" fmla="*/ 50 h 248"/>
                  <a:gd name="T98" fmla="*/ 514 w 524"/>
                  <a:gd name="T99" fmla="*/ 37 h 248"/>
                  <a:gd name="T100" fmla="*/ 524 w 524"/>
                  <a:gd name="T101" fmla="*/ 26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4"/>
                  <a:gd name="T154" fmla="*/ 0 h 248"/>
                  <a:gd name="T155" fmla="*/ 524 w 524"/>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4" h="248">
                    <a:moveTo>
                      <a:pt x="524" y="26"/>
                    </a:moveTo>
                    <a:lnTo>
                      <a:pt x="522" y="0"/>
                    </a:lnTo>
                    <a:lnTo>
                      <a:pt x="503" y="25"/>
                    </a:lnTo>
                    <a:lnTo>
                      <a:pt x="483" y="50"/>
                    </a:lnTo>
                    <a:lnTo>
                      <a:pt x="471" y="61"/>
                    </a:lnTo>
                    <a:lnTo>
                      <a:pt x="468" y="63"/>
                    </a:lnTo>
                    <a:lnTo>
                      <a:pt x="466" y="66"/>
                    </a:lnTo>
                    <a:lnTo>
                      <a:pt x="461" y="73"/>
                    </a:lnTo>
                    <a:lnTo>
                      <a:pt x="438" y="96"/>
                    </a:lnTo>
                    <a:lnTo>
                      <a:pt x="412" y="116"/>
                    </a:lnTo>
                    <a:lnTo>
                      <a:pt x="384" y="136"/>
                    </a:lnTo>
                    <a:lnTo>
                      <a:pt x="355" y="155"/>
                    </a:lnTo>
                    <a:lnTo>
                      <a:pt x="324" y="173"/>
                    </a:lnTo>
                    <a:lnTo>
                      <a:pt x="283" y="191"/>
                    </a:lnTo>
                    <a:lnTo>
                      <a:pt x="242" y="207"/>
                    </a:lnTo>
                    <a:lnTo>
                      <a:pt x="202" y="218"/>
                    </a:lnTo>
                    <a:lnTo>
                      <a:pt x="162" y="227"/>
                    </a:lnTo>
                    <a:lnTo>
                      <a:pt x="121" y="230"/>
                    </a:lnTo>
                    <a:lnTo>
                      <a:pt x="81" y="231"/>
                    </a:lnTo>
                    <a:lnTo>
                      <a:pt x="40" y="229"/>
                    </a:lnTo>
                    <a:lnTo>
                      <a:pt x="0" y="224"/>
                    </a:lnTo>
                    <a:lnTo>
                      <a:pt x="18" y="244"/>
                    </a:lnTo>
                    <a:lnTo>
                      <a:pt x="56" y="247"/>
                    </a:lnTo>
                    <a:lnTo>
                      <a:pt x="94" y="248"/>
                    </a:lnTo>
                    <a:lnTo>
                      <a:pt x="132" y="245"/>
                    </a:lnTo>
                    <a:lnTo>
                      <a:pt x="173" y="240"/>
                    </a:lnTo>
                    <a:lnTo>
                      <a:pt x="211" y="231"/>
                    </a:lnTo>
                    <a:lnTo>
                      <a:pt x="251" y="220"/>
                    </a:lnTo>
                    <a:lnTo>
                      <a:pt x="290" y="204"/>
                    </a:lnTo>
                    <a:lnTo>
                      <a:pt x="330" y="187"/>
                    </a:lnTo>
                    <a:lnTo>
                      <a:pt x="359" y="170"/>
                    </a:lnTo>
                    <a:lnTo>
                      <a:pt x="373" y="161"/>
                    </a:lnTo>
                    <a:lnTo>
                      <a:pt x="379" y="156"/>
                    </a:lnTo>
                    <a:lnTo>
                      <a:pt x="383" y="154"/>
                    </a:lnTo>
                    <a:lnTo>
                      <a:pt x="387" y="153"/>
                    </a:lnTo>
                    <a:lnTo>
                      <a:pt x="390" y="149"/>
                    </a:lnTo>
                    <a:lnTo>
                      <a:pt x="393" y="147"/>
                    </a:lnTo>
                    <a:lnTo>
                      <a:pt x="400" y="143"/>
                    </a:lnTo>
                    <a:lnTo>
                      <a:pt x="413" y="134"/>
                    </a:lnTo>
                    <a:lnTo>
                      <a:pt x="415" y="130"/>
                    </a:lnTo>
                    <a:lnTo>
                      <a:pt x="419" y="128"/>
                    </a:lnTo>
                    <a:lnTo>
                      <a:pt x="425" y="124"/>
                    </a:lnTo>
                    <a:lnTo>
                      <a:pt x="439" y="115"/>
                    </a:lnTo>
                    <a:lnTo>
                      <a:pt x="450" y="103"/>
                    </a:lnTo>
                    <a:lnTo>
                      <a:pt x="452" y="100"/>
                    </a:lnTo>
                    <a:lnTo>
                      <a:pt x="456" y="98"/>
                    </a:lnTo>
                    <a:lnTo>
                      <a:pt x="463" y="93"/>
                    </a:lnTo>
                    <a:lnTo>
                      <a:pt x="485" y="72"/>
                    </a:lnTo>
                    <a:lnTo>
                      <a:pt x="505" y="50"/>
                    </a:lnTo>
                    <a:lnTo>
                      <a:pt x="514" y="37"/>
                    </a:lnTo>
                    <a:lnTo>
                      <a:pt x="524" y="26"/>
                    </a:lnTo>
                    <a:close/>
                  </a:path>
                </a:pathLst>
              </a:custGeom>
              <a:solidFill>
                <a:srgbClr val="90909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3" name="Freeform 336"/>
              <p:cNvSpPr>
                <a:spLocks/>
              </p:cNvSpPr>
              <p:nvPr/>
            </p:nvSpPr>
            <p:spPr bwMode="auto">
              <a:xfrm>
                <a:off x="310" y="605"/>
                <a:ext cx="108" cy="51"/>
              </a:xfrm>
              <a:custGeom>
                <a:avLst/>
                <a:gdLst>
                  <a:gd name="T0" fmla="*/ 537 w 537"/>
                  <a:gd name="T1" fmla="*/ 25 h 256"/>
                  <a:gd name="T2" fmla="*/ 531 w 537"/>
                  <a:gd name="T3" fmla="*/ 0 h 256"/>
                  <a:gd name="T4" fmla="*/ 512 w 537"/>
                  <a:gd name="T5" fmla="*/ 27 h 256"/>
                  <a:gd name="T6" fmla="*/ 493 w 537"/>
                  <a:gd name="T7" fmla="*/ 54 h 256"/>
                  <a:gd name="T8" fmla="*/ 471 w 537"/>
                  <a:gd name="T9" fmla="*/ 79 h 256"/>
                  <a:gd name="T10" fmla="*/ 447 w 537"/>
                  <a:gd name="T11" fmla="*/ 104 h 256"/>
                  <a:gd name="T12" fmla="*/ 434 w 537"/>
                  <a:gd name="T13" fmla="*/ 114 h 256"/>
                  <a:gd name="T14" fmla="*/ 421 w 537"/>
                  <a:gd name="T15" fmla="*/ 125 h 256"/>
                  <a:gd name="T16" fmla="*/ 414 w 537"/>
                  <a:gd name="T17" fmla="*/ 130 h 256"/>
                  <a:gd name="T18" fmla="*/ 407 w 537"/>
                  <a:gd name="T19" fmla="*/ 135 h 256"/>
                  <a:gd name="T20" fmla="*/ 393 w 537"/>
                  <a:gd name="T21" fmla="*/ 146 h 256"/>
                  <a:gd name="T22" fmla="*/ 378 w 537"/>
                  <a:gd name="T23" fmla="*/ 155 h 256"/>
                  <a:gd name="T24" fmla="*/ 370 w 537"/>
                  <a:gd name="T25" fmla="*/ 160 h 256"/>
                  <a:gd name="T26" fmla="*/ 363 w 537"/>
                  <a:gd name="T27" fmla="*/ 165 h 256"/>
                  <a:gd name="T28" fmla="*/ 332 w 537"/>
                  <a:gd name="T29" fmla="*/ 185 h 256"/>
                  <a:gd name="T30" fmla="*/ 291 w 537"/>
                  <a:gd name="T31" fmla="*/ 203 h 256"/>
                  <a:gd name="T32" fmla="*/ 251 w 537"/>
                  <a:gd name="T33" fmla="*/ 217 h 256"/>
                  <a:gd name="T34" fmla="*/ 210 w 537"/>
                  <a:gd name="T35" fmla="*/ 228 h 256"/>
                  <a:gd name="T36" fmla="*/ 172 w 537"/>
                  <a:gd name="T37" fmla="*/ 236 h 256"/>
                  <a:gd name="T38" fmla="*/ 132 w 537"/>
                  <a:gd name="T39" fmla="*/ 240 h 256"/>
                  <a:gd name="T40" fmla="*/ 112 w 537"/>
                  <a:gd name="T41" fmla="*/ 240 h 256"/>
                  <a:gd name="T42" fmla="*/ 101 w 537"/>
                  <a:gd name="T43" fmla="*/ 240 h 256"/>
                  <a:gd name="T44" fmla="*/ 92 w 537"/>
                  <a:gd name="T45" fmla="*/ 241 h 256"/>
                  <a:gd name="T46" fmla="*/ 52 w 537"/>
                  <a:gd name="T47" fmla="*/ 237 h 256"/>
                  <a:gd name="T48" fmla="*/ 14 w 537"/>
                  <a:gd name="T49" fmla="*/ 231 h 256"/>
                  <a:gd name="T50" fmla="*/ 0 w 537"/>
                  <a:gd name="T51" fmla="*/ 228 h 256"/>
                  <a:gd name="T52" fmla="*/ 15 w 537"/>
                  <a:gd name="T53" fmla="*/ 249 h 256"/>
                  <a:gd name="T54" fmla="*/ 55 w 537"/>
                  <a:gd name="T55" fmla="*/ 254 h 256"/>
                  <a:gd name="T56" fmla="*/ 96 w 537"/>
                  <a:gd name="T57" fmla="*/ 256 h 256"/>
                  <a:gd name="T58" fmla="*/ 136 w 537"/>
                  <a:gd name="T59" fmla="*/ 255 h 256"/>
                  <a:gd name="T60" fmla="*/ 177 w 537"/>
                  <a:gd name="T61" fmla="*/ 252 h 256"/>
                  <a:gd name="T62" fmla="*/ 217 w 537"/>
                  <a:gd name="T63" fmla="*/ 243 h 256"/>
                  <a:gd name="T64" fmla="*/ 257 w 537"/>
                  <a:gd name="T65" fmla="*/ 232 h 256"/>
                  <a:gd name="T66" fmla="*/ 298 w 537"/>
                  <a:gd name="T67" fmla="*/ 216 h 256"/>
                  <a:gd name="T68" fmla="*/ 339 w 537"/>
                  <a:gd name="T69" fmla="*/ 198 h 256"/>
                  <a:gd name="T70" fmla="*/ 370 w 537"/>
                  <a:gd name="T71" fmla="*/ 180 h 256"/>
                  <a:gd name="T72" fmla="*/ 399 w 537"/>
                  <a:gd name="T73" fmla="*/ 161 h 256"/>
                  <a:gd name="T74" fmla="*/ 427 w 537"/>
                  <a:gd name="T75" fmla="*/ 141 h 256"/>
                  <a:gd name="T76" fmla="*/ 453 w 537"/>
                  <a:gd name="T77" fmla="*/ 121 h 256"/>
                  <a:gd name="T78" fmla="*/ 476 w 537"/>
                  <a:gd name="T79" fmla="*/ 98 h 256"/>
                  <a:gd name="T80" fmla="*/ 481 w 537"/>
                  <a:gd name="T81" fmla="*/ 91 h 256"/>
                  <a:gd name="T82" fmla="*/ 483 w 537"/>
                  <a:gd name="T83" fmla="*/ 88 h 256"/>
                  <a:gd name="T84" fmla="*/ 486 w 537"/>
                  <a:gd name="T85" fmla="*/ 86 h 256"/>
                  <a:gd name="T86" fmla="*/ 498 w 537"/>
                  <a:gd name="T87" fmla="*/ 75 h 256"/>
                  <a:gd name="T88" fmla="*/ 518 w 537"/>
                  <a:gd name="T89" fmla="*/ 50 h 256"/>
                  <a:gd name="T90" fmla="*/ 537 w 537"/>
                  <a:gd name="T91" fmla="*/ 25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256"/>
                  <a:gd name="T140" fmla="*/ 537 w 537"/>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256">
                    <a:moveTo>
                      <a:pt x="537" y="25"/>
                    </a:moveTo>
                    <a:lnTo>
                      <a:pt x="531" y="0"/>
                    </a:lnTo>
                    <a:lnTo>
                      <a:pt x="512" y="27"/>
                    </a:lnTo>
                    <a:lnTo>
                      <a:pt x="493" y="54"/>
                    </a:lnTo>
                    <a:lnTo>
                      <a:pt x="471" y="79"/>
                    </a:lnTo>
                    <a:lnTo>
                      <a:pt x="447" y="104"/>
                    </a:lnTo>
                    <a:lnTo>
                      <a:pt x="434" y="114"/>
                    </a:lnTo>
                    <a:lnTo>
                      <a:pt x="421" y="125"/>
                    </a:lnTo>
                    <a:lnTo>
                      <a:pt x="414" y="130"/>
                    </a:lnTo>
                    <a:lnTo>
                      <a:pt x="407" y="135"/>
                    </a:lnTo>
                    <a:lnTo>
                      <a:pt x="393" y="146"/>
                    </a:lnTo>
                    <a:lnTo>
                      <a:pt x="378" y="155"/>
                    </a:lnTo>
                    <a:lnTo>
                      <a:pt x="370" y="160"/>
                    </a:lnTo>
                    <a:lnTo>
                      <a:pt x="363" y="165"/>
                    </a:lnTo>
                    <a:lnTo>
                      <a:pt x="332" y="185"/>
                    </a:lnTo>
                    <a:lnTo>
                      <a:pt x="291" y="203"/>
                    </a:lnTo>
                    <a:lnTo>
                      <a:pt x="251" y="217"/>
                    </a:lnTo>
                    <a:lnTo>
                      <a:pt x="210" y="228"/>
                    </a:lnTo>
                    <a:lnTo>
                      <a:pt x="172" y="236"/>
                    </a:lnTo>
                    <a:lnTo>
                      <a:pt x="132" y="240"/>
                    </a:lnTo>
                    <a:lnTo>
                      <a:pt x="112" y="240"/>
                    </a:lnTo>
                    <a:lnTo>
                      <a:pt x="101" y="240"/>
                    </a:lnTo>
                    <a:lnTo>
                      <a:pt x="92" y="241"/>
                    </a:lnTo>
                    <a:lnTo>
                      <a:pt x="52" y="237"/>
                    </a:lnTo>
                    <a:lnTo>
                      <a:pt x="14" y="231"/>
                    </a:lnTo>
                    <a:lnTo>
                      <a:pt x="0" y="228"/>
                    </a:lnTo>
                    <a:lnTo>
                      <a:pt x="15" y="249"/>
                    </a:lnTo>
                    <a:lnTo>
                      <a:pt x="55" y="254"/>
                    </a:lnTo>
                    <a:lnTo>
                      <a:pt x="96" y="256"/>
                    </a:lnTo>
                    <a:lnTo>
                      <a:pt x="136" y="255"/>
                    </a:lnTo>
                    <a:lnTo>
                      <a:pt x="177" y="252"/>
                    </a:lnTo>
                    <a:lnTo>
                      <a:pt x="217" y="243"/>
                    </a:lnTo>
                    <a:lnTo>
                      <a:pt x="257" y="232"/>
                    </a:lnTo>
                    <a:lnTo>
                      <a:pt x="298" y="216"/>
                    </a:lnTo>
                    <a:lnTo>
                      <a:pt x="339" y="198"/>
                    </a:lnTo>
                    <a:lnTo>
                      <a:pt x="370" y="180"/>
                    </a:lnTo>
                    <a:lnTo>
                      <a:pt x="399" y="161"/>
                    </a:lnTo>
                    <a:lnTo>
                      <a:pt x="427" y="141"/>
                    </a:lnTo>
                    <a:lnTo>
                      <a:pt x="453" y="121"/>
                    </a:lnTo>
                    <a:lnTo>
                      <a:pt x="476" y="98"/>
                    </a:lnTo>
                    <a:lnTo>
                      <a:pt x="481" y="91"/>
                    </a:lnTo>
                    <a:lnTo>
                      <a:pt x="483" y="88"/>
                    </a:lnTo>
                    <a:lnTo>
                      <a:pt x="486" y="86"/>
                    </a:lnTo>
                    <a:lnTo>
                      <a:pt x="498" y="75"/>
                    </a:lnTo>
                    <a:lnTo>
                      <a:pt x="518" y="50"/>
                    </a:lnTo>
                    <a:lnTo>
                      <a:pt x="537" y="25"/>
                    </a:lnTo>
                    <a:close/>
                  </a:path>
                </a:pathLst>
              </a:custGeom>
              <a:solidFill>
                <a:srgbClr val="AAAAA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4" name="Freeform 337"/>
              <p:cNvSpPr>
                <a:spLocks/>
              </p:cNvSpPr>
              <p:nvPr/>
            </p:nvSpPr>
            <p:spPr bwMode="auto">
              <a:xfrm>
                <a:off x="308" y="601"/>
                <a:ext cx="109" cy="52"/>
              </a:xfrm>
              <a:custGeom>
                <a:avLst/>
                <a:gdLst>
                  <a:gd name="T0" fmla="*/ 543 w 543"/>
                  <a:gd name="T1" fmla="*/ 20 h 261"/>
                  <a:gd name="T2" fmla="*/ 538 w 543"/>
                  <a:gd name="T3" fmla="*/ 0 h 261"/>
                  <a:gd name="T4" fmla="*/ 519 w 543"/>
                  <a:gd name="T5" fmla="*/ 29 h 261"/>
                  <a:gd name="T6" fmla="*/ 509 w 543"/>
                  <a:gd name="T7" fmla="*/ 43 h 261"/>
                  <a:gd name="T8" fmla="*/ 500 w 543"/>
                  <a:gd name="T9" fmla="*/ 58 h 261"/>
                  <a:gd name="T10" fmla="*/ 477 w 543"/>
                  <a:gd name="T11" fmla="*/ 83 h 261"/>
                  <a:gd name="T12" fmla="*/ 454 w 543"/>
                  <a:gd name="T13" fmla="*/ 108 h 261"/>
                  <a:gd name="T14" fmla="*/ 428 w 543"/>
                  <a:gd name="T15" fmla="*/ 130 h 261"/>
                  <a:gd name="T16" fmla="*/ 420 w 543"/>
                  <a:gd name="T17" fmla="*/ 135 h 261"/>
                  <a:gd name="T18" fmla="*/ 413 w 543"/>
                  <a:gd name="T19" fmla="*/ 141 h 261"/>
                  <a:gd name="T20" fmla="*/ 400 w 543"/>
                  <a:gd name="T21" fmla="*/ 152 h 261"/>
                  <a:gd name="T22" fmla="*/ 369 w 543"/>
                  <a:gd name="T23" fmla="*/ 172 h 261"/>
                  <a:gd name="T24" fmla="*/ 353 w 543"/>
                  <a:gd name="T25" fmla="*/ 181 h 261"/>
                  <a:gd name="T26" fmla="*/ 337 w 543"/>
                  <a:gd name="T27" fmla="*/ 191 h 261"/>
                  <a:gd name="T28" fmla="*/ 299 w 543"/>
                  <a:gd name="T29" fmla="*/ 208 h 261"/>
                  <a:gd name="T30" fmla="*/ 261 w 543"/>
                  <a:gd name="T31" fmla="*/ 223 h 261"/>
                  <a:gd name="T32" fmla="*/ 222 w 543"/>
                  <a:gd name="T33" fmla="*/ 233 h 261"/>
                  <a:gd name="T34" fmla="*/ 184 w 543"/>
                  <a:gd name="T35" fmla="*/ 240 h 261"/>
                  <a:gd name="T36" fmla="*/ 146 w 543"/>
                  <a:gd name="T37" fmla="*/ 244 h 261"/>
                  <a:gd name="T38" fmla="*/ 108 w 543"/>
                  <a:gd name="T39" fmla="*/ 245 h 261"/>
                  <a:gd name="T40" fmla="*/ 70 w 543"/>
                  <a:gd name="T41" fmla="*/ 242 h 261"/>
                  <a:gd name="T42" fmla="*/ 60 w 543"/>
                  <a:gd name="T43" fmla="*/ 239 h 261"/>
                  <a:gd name="T44" fmla="*/ 51 w 543"/>
                  <a:gd name="T45" fmla="*/ 238 h 261"/>
                  <a:gd name="T46" fmla="*/ 33 w 543"/>
                  <a:gd name="T47" fmla="*/ 236 h 261"/>
                  <a:gd name="T48" fmla="*/ 0 w 543"/>
                  <a:gd name="T49" fmla="*/ 228 h 261"/>
                  <a:gd name="T50" fmla="*/ 12 w 543"/>
                  <a:gd name="T51" fmla="*/ 248 h 261"/>
                  <a:gd name="T52" fmla="*/ 26 w 543"/>
                  <a:gd name="T53" fmla="*/ 251 h 261"/>
                  <a:gd name="T54" fmla="*/ 64 w 543"/>
                  <a:gd name="T55" fmla="*/ 257 h 261"/>
                  <a:gd name="T56" fmla="*/ 104 w 543"/>
                  <a:gd name="T57" fmla="*/ 261 h 261"/>
                  <a:gd name="T58" fmla="*/ 113 w 543"/>
                  <a:gd name="T59" fmla="*/ 260 h 261"/>
                  <a:gd name="T60" fmla="*/ 124 w 543"/>
                  <a:gd name="T61" fmla="*/ 260 h 261"/>
                  <a:gd name="T62" fmla="*/ 144 w 543"/>
                  <a:gd name="T63" fmla="*/ 260 h 261"/>
                  <a:gd name="T64" fmla="*/ 184 w 543"/>
                  <a:gd name="T65" fmla="*/ 256 h 261"/>
                  <a:gd name="T66" fmla="*/ 222 w 543"/>
                  <a:gd name="T67" fmla="*/ 248 h 261"/>
                  <a:gd name="T68" fmla="*/ 263 w 543"/>
                  <a:gd name="T69" fmla="*/ 237 h 261"/>
                  <a:gd name="T70" fmla="*/ 303 w 543"/>
                  <a:gd name="T71" fmla="*/ 223 h 261"/>
                  <a:gd name="T72" fmla="*/ 344 w 543"/>
                  <a:gd name="T73" fmla="*/ 205 h 261"/>
                  <a:gd name="T74" fmla="*/ 375 w 543"/>
                  <a:gd name="T75" fmla="*/ 185 h 261"/>
                  <a:gd name="T76" fmla="*/ 382 w 543"/>
                  <a:gd name="T77" fmla="*/ 180 h 261"/>
                  <a:gd name="T78" fmla="*/ 390 w 543"/>
                  <a:gd name="T79" fmla="*/ 175 h 261"/>
                  <a:gd name="T80" fmla="*/ 405 w 543"/>
                  <a:gd name="T81" fmla="*/ 166 h 261"/>
                  <a:gd name="T82" fmla="*/ 419 w 543"/>
                  <a:gd name="T83" fmla="*/ 155 h 261"/>
                  <a:gd name="T84" fmla="*/ 426 w 543"/>
                  <a:gd name="T85" fmla="*/ 150 h 261"/>
                  <a:gd name="T86" fmla="*/ 433 w 543"/>
                  <a:gd name="T87" fmla="*/ 145 h 261"/>
                  <a:gd name="T88" fmla="*/ 446 w 543"/>
                  <a:gd name="T89" fmla="*/ 134 h 261"/>
                  <a:gd name="T90" fmla="*/ 459 w 543"/>
                  <a:gd name="T91" fmla="*/ 124 h 261"/>
                  <a:gd name="T92" fmla="*/ 483 w 543"/>
                  <a:gd name="T93" fmla="*/ 99 h 261"/>
                  <a:gd name="T94" fmla="*/ 505 w 543"/>
                  <a:gd name="T95" fmla="*/ 74 h 261"/>
                  <a:gd name="T96" fmla="*/ 524 w 543"/>
                  <a:gd name="T97" fmla="*/ 47 h 261"/>
                  <a:gd name="T98" fmla="*/ 543 w 543"/>
                  <a:gd name="T99" fmla="*/ 20 h 2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3"/>
                  <a:gd name="T151" fmla="*/ 0 h 261"/>
                  <a:gd name="T152" fmla="*/ 543 w 543"/>
                  <a:gd name="T153" fmla="*/ 261 h 2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3" h="261">
                    <a:moveTo>
                      <a:pt x="543" y="20"/>
                    </a:moveTo>
                    <a:lnTo>
                      <a:pt x="538" y="0"/>
                    </a:lnTo>
                    <a:lnTo>
                      <a:pt x="519" y="29"/>
                    </a:lnTo>
                    <a:lnTo>
                      <a:pt x="509" y="43"/>
                    </a:lnTo>
                    <a:lnTo>
                      <a:pt x="500" y="58"/>
                    </a:lnTo>
                    <a:lnTo>
                      <a:pt x="477" y="83"/>
                    </a:lnTo>
                    <a:lnTo>
                      <a:pt x="454" y="108"/>
                    </a:lnTo>
                    <a:lnTo>
                      <a:pt x="428" y="130"/>
                    </a:lnTo>
                    <a:lnTo>
                      <a:pt x="420" y="135"/>
                    </a:lnTo>
                    <a:lnTo>
                      <a:pt x="413" y="141"/>
                    </a:lnTo>
                    <a:lnTo>
                      <a:pt x="400" y="152"/>
                    </a:lnTo>
                    <a:lnTo>
                      <a:pt x="369" y="172"/>
                    </a:lnTo>
                    <a:lnTo>
                      <a:pt x="353" y="181"/>
                    </a:lnTo>
                    <a:lnTo>
                      <a:pt x="337" y="191"/>
                    </a:lnTo>
                    <a:lnTo>
                      <a:pt x="299" y="208"/>
                    </a:lnTo>
                    <a:lnTo>
                      <a:pt x="261" y="223"/>
                    </a:lnTo>
                    <a:lnTo>
                      <a:pt x="222" y="233"/>
                    </a:lnTo>
                    <a:lnTo>
                      <a:pt x="184" y="240"/>
                    </a:lnTo>
                    <a:lnTo>
                      <a:pt x="146" y="244"/>
                    </a:lnTo>
                    <a:lnTo>
                      <a:pt x="108" y="245"/>
                    </a:lnTo>
                    <a:lnTo>
                      <a:pt x="70" y="242"/>
                    </a:lnTo>
                    <a:lnTo>
                      <a:pt x="60" y="239"/>
                    </a:lnTo>
                    <a:lnTo>
                      <a:pt x="51" y="238"/>
                    </a:lnTo>
                    <a:lnTo>
                      <a:pt x="33" y="236"/>
                    </a:lnTo>
                    <a:lnTo>
                      <a:pt x="0" y="228"/>
                    </a:lnTo>
                    <a:lnTo>
                      <a:pt x="12" y="248"/>
                    </a:lnTo>
                    <a:lnTo>
                      <a:pt x="26" y="251"/>
                    </a:lnTo>
                    <a:lnTo>
                      <a:pt x="64" y="257"/>
                    </a:lnTo>
                    <a:lnTo>
                      <a:pt x="104" y="261"/>
                    </a:lnTo>
                    <a:lnTo>
                      <a:pt x="113" y="260"/>
                    </a:lnTo>
                    <a:lnTo>
                      <a:pt x="124" y="260"/>
                    </a:lnTo>
                    <a:lnTo>
                      <a:pt x="144" y="260"/>
                    </a:lnTo>
                    <a:lnTo>
                      <a:pt x="184" y="256"/>
                    </a:lnTo>
                    <a:lnTo>
                      <a:pt x="222" y="248"/>
                    </a:lnTo>
                    <a:lnTo>
                      <a:pt x="263" y="237"/>
                    </a:lnTo>
                    <a:lnTo>
                      <a:pt x="303" y="223"/>
                    </a:lnTo>
                    <a:lnTo>
                      <a:pt x="344" y="205"/>
                    </a:lnTo>
                    <a:lnTo>
                      <a:pt x="375" y="185"/>
                    </a:lnTo>
                    <a:lnTo>
                      <a:pt x="382" y="180"/>
                    </a:lnTo>
                    <a:lnTo>
                      <a:pt x="390" y="175"/>
                    </a:lnTo>
                    <a:lnTo>
                      <a:pt x="405" y="166"/>
                    </a:lnTo>
                    <a:lnTo>
                      <a:pt x="419" y="155"/>
                    </a:lnTo>
                    <a:lnTo>
                      <a:pt x="426" y="150"/>
                    </a:lnTo>
                    <a:lnTo>
                      <a:pt x="433" y="145"/>
                    </a:lnTo>
                    <a:lnTo>
                      <a:pt x="446" y="134"/>
                    </a:lnTo>
                    <a:lnTo>
                      <a:pt x="459" y="124"/>
                    </a:lnTo>
                    <a:lnTo>
                      <a:pt x="483" y="99"/>
                    </a:lnTo>
                    <a:lnTo>
                      <a:pt x="505" y="74"/>
                    </a:lnTo>
                    <a:lnTo>
                      <a:pt x="524" y="47"/>
                    </a:lnTo>
                    <a:lnTo>
                      <a:pt x="543" y="20"/>
                    </a:lnTo>
                    <a:close/>
                  </a:path>
                </a:pathLst>
              </a:custGeom>
              <a:solidFill>
                <a:srgbClr val="C5C5C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5" name="Freeform 338"/>
              <p:cNvSpPr>
                <a:spLocks/>
              </p:cNvSpPr>
              <p:nvPr/>
            </p:nvSpPr>
            <p:spPr bwMode="auto">
              <a:xfrm>
                <a:off x="335" y="637"/>
                <a:ext cx="81" cy="38"/>
              </a:xfrm>
              <a:custGeom>
                <a:avLst/>
                <a:gdLst>
                  <a:gd name="T0" fmla="*/ 391 w 403"/>
                  <a:gd name="T1" fmla="*/ 30 h 191"/>
                  <a:gd name="T2" fmla="*/ 403 w 403"/>
                  <a:gd name="T3" fmla="*/ 0 h 191"/>
                  <a:gd name="T4" fmla="*/ 385 w 403"/>
                  <a:gd name="T5" fmla="*/ 13 h 191"/>
                  <a:gd name="T6" fmla="*/ 376 w 403"/>
                  <a:gd name="T7" fmla="*/ 20 h 191"/>
                  <a:gd name="T8" fmla="*/ 372 w 403"/>
                  <a:gd name="T9" fmla="*/ 23 h 191"/>
                  <a:gd name="T10" fmla="*/ 368 w 403"/>
                  <a:gd name="T11" fmla="*/ 28 h 191"/>
                  <a:gd name="T12" fmla="*/ 349 w 403"/>
                  <a:gd name="T13" fmla="*/ 41 h 191"/>
                  <a:gd name="T14" fmla="*/ 331 w 403"/>
                  <a:gd name="T15" fmla="*/ 56 h 191"/>
                  <a:gd name="T16" fmla="*/ 311 w 403"/>
                  <a:gd name="T17" fmla="*/ 68 h 191"/>
                  <a:gd name="T18" fmla="*/ 291 w 403"/>
                  <a:gd name="T19" fmla="*/ 82 h 191"/>
                  <a:gd name="T20" fmla="*/ 249 w 403"/>
                  <a:gd name="T21" fmla="*/ 107 h 191"/>
                  <a:gd name="T22" fmla="*/ 218 w 403"/>
                  <a:gd name="T23" fmla="*/ 121 h 191"/>
                  <a:gd name="T24" fmla="*/ 186 w 403"/>
                  <a:gd name="T25" fmla="*/ 135 h 191"/>
                  <a:gd name="T26" fmla="*/ 155 w 403"/>
                  <a:gd name="T27" fmla="*/ 146 h 191"/>
                  <a:gd name="T28" fmla="*/ 124 w 403"/>
                  <a:gd name="T29" fmla="*/ 156 h 191"/>
                  <a:gd name="T30" fmla="*/ 92 w 403"/>
                  <a:gd name="T31" fmla="*/ 164 h 191"/>
                  <a:gd name="T32" fmla="*/ 61 w 403"/>
                  <a:gd name="T33" fmla="*/ 169 h 191"/>
                  <a:gd name="T34" fmla="*/ 29 w 403"/>
                  <a:gd name="T35" fmla="*/ 174 h 191"/>
                  <a:gd name="T36" fmla="*/ 0 w 403"/>
                  <a:gd name="T37" fmla="*/ 177 h 191"/>
                  <a:gd name="T38" fmla="*/ 16 w 403"/>
                  <a:gd name="T39" fmla="*/ 184 h 191"/>
                  <a:gd name="T40" fmla="*/ 35 w 403"/>
                  <a:gd name="T41" fmla="*/ 191 h 191"/>
                  <a:gd name="T42" fmla="*/ 62 w 403"/>
                  <a:gd name="T43" fmla="*/ 186 h 191"/>
                  <a:gd name="T44" fmla="*/ 89 w 403"/>
                  <a:gd name="T45" fmla="*/ 181 h 191"/>
                  <a:gd name="T46" fmla="*/ 116 w 403"/>
                  <a:gd name="T47" fmla="*/ 174 h 191"/>
                  <a:gd name="T48" fmla="*/ 145 w 403"/>
                  <a:gd name="T49" fmla="*/ 166 h 191"/>
                  <a:gd name="T50" fmla="*/ 172 w 403"/>
                  <a:gd name="T51" fmla="*/ 156 h 191"/>
                  <a:gd name="T52" fmla="*/ 199 w 403"/>
                  <a:gd name="T53" fmla="*/ 145 h 191"/>
                  <a:gd name="T54" fmla="*/ 255 w 403"/>
                  <a:gd name="T55" fmla="*/ 120 h 191"/>
                  <a:gd name="T56" fmla="*/ 292 w 403"/>
                  <a:gd name="T57" fmla="*/ 100 h 191"/>
                  <a:gd name="T58" fmla="*/ 309 w 403"/>
                  <a:gd name="T59" fmla="*/ 89 h 191"/>
                  <a:gd name="T60" fmla="*/ 327 w 403"/>
                  <a:gd name="T61" fmla="*/ 78 h 191"/>
                  <a:gd name="T62" fmla="*/ 342 w 403"/>
                  <a:gd name="T63" fmla="*/ 66 h 191"/>
                  <a:gd name="T64" fmla="*/ 359 w 403"/>
                  <a:gd name="T65" fmla="*/ 55 h 191"/>
                  <a:gd name="T66" fmla="*/ 391 w 403"/>
                  <a:gd name="T67" fmla="*/ 30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91"/>
                  <a:gd name="T104" fmla="*/ 403 w 403"/>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91">
                    <a:moveTo>
                      <a:pt x="391" y="30"/>
                    </a:moveTo>
                    <a:lnTo>
                      <a:pt x="403" y="0"/>
                    </a:lnTo>
                    <a:lnTo>
                      <a:pt x="385" y="13"/>
                    </a:lnTo>
                    <a:lnTo>
                      <a:pt x="376" y="20"/>
                    </a:lnTo>
                    <a:lnTo>
                      <a:pt x="372" y="23"/>
                    </a:lnTo>
                    <a:lnTo>
                      <a:pt x="368" y="28"/>
                    </a:lnTo>
                    <a:lnTo>
                      <a:pt x="349" y="41"/>
                    </a:lnTo>
                    <a:lnTo>
                      <a:pt x="331" y="56"/>
                    </a:lnTo>
                    <a:lnTo>
                      <a:pt x="311" y="68"/>
                    </a:lnTo>
                    <a:lnTo>
                      <a:pt x="291" y="82"/>
                    </a:lnTo>
                    <a:lnTo>
                      <a:pt x="249" y="107"/>
                    </a:lnTo>
                    <a:lnTo>
                      <a:pt x="218" y="121"/>
                    </a:lnTo>
                    <a:lnTo>
                      <a:pt x="186" y="135"/>
                    </a:lnTo>
                    <a:lnTo>
                      <a:pt x="155" y="146"/>
                    </a:lnTo>
                    <a:lnTo>
                      <a:pt x="124" y="156"/>
                    </a:lnTo>
                    <a:lnTo>
                      <a:pt x="92" y="164"/>
                    </a:lnTo>
                    <a:lnTo>
                      <a:pt x="61" y="169"/>
                    </a:lnTo>
                    <a:lnTo>
                      <a:pt x="29" y="174"/>
                    </a:lnTo>
                    <a:lnTo>
                      <a:pt x="0" y="177"/>
                    </a:lnTo>
                    <a:lnTo>
                      <a:pt x="16" y="184"/>
                    </a:lnTo>
                    <a:lnTo>
                      <a:pt x="35" y="191"/>
                    </a:lnTo>
                    <a:lnTo>
                      <a:pt x="62" y="186"/>
                    </a:lnTo>
                    <a:lnTo>
                      <a:pt x="89" y="181"/>
                    </a:lnTo>
                    <a:lnTo>
                      <a:pt x="116" y="174"/>
                    </a:lnTo>
                    <a:lnTo>
                      <a:pt x="145" y="166"/>
                    </a:lnTo>
                    <a:lnTo>
                      <a:pt x="172" y="156"/>
                    </a:lnTo>
                    <a:lnTo>
                      <a:pt x="199" y="145"/>
                    </a:lnTo>
                    <a:lnTo>
                      <a:pt x="255" y="120"/>
                    </a:lnTo>
                    <a:lnTo>
                      <a:pt x="292" y="100"/>
                    </a:lnTo>
                    <a:lnTo>
                      <a:pt x="309" y="89"/>
                    </a:lnTo>
                    <a:lnTo>
                      <a:pt x="327" y="78"/>
                    </a:lnTo>
                    <a:lnTo>
                      <a:pt x="342" y="66"/>
                    </a:lnTo>
                    <a:lnTo>
                      <a:pt x="359" y="55"/>
                    </a:lnTo>
                    <a:lnTo>
                      <a:pt x="391" y="30"/>
                    </a:lnTo>
                    <a:close/>
                  </a:path>
                </a:pathLst>
              </a:custGeom>
              <a:solidFill>
                <a:srgbClr val="0D0D0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6" name="Freeform 339"/>
              <p:cNvSpPr>
                <a:spLocks/>
              </p:cNvSpPr>
              <p:nvPr/>
            </p:nvSpPr>
            <p:spPr bwMode="auto">
              <a:xfrm>
                <a:off x="330" y="631"/>
                <a:ext cx="87" cy="42"/>
              </a:xfrm>
              <a:custGeom>
                <a:avLst/>
                <a:gdLst>
                  <a:gd name="T0" fmla="*/ 432 w 438"/>
                  <a:gd name="T1" fmla="*/ 29 h 206"/>
                  <a:gd name="T2" fmla="*/ 438 w 438"/>
                  <a:gd name="T3" fmla="*/ 0 h 206"/>
                  <a:gd name="T4" fmla="*/ 419 w 438"/>
                  <a:gd name="T5" fmla="*/ 15 h 206"/>
                  <a:gd name="T6" fmla="*/ 401 w 438"/>
                  <a:gd name="T7" fmla="*/ 32 h 206"/>
                  <a:gd name="T8" fmla="*/ 380 w 438"/>
                  <a:gd name="T9" fmla="*/ 48 h 206"/>
                  <a:gd name="T10" fmla="*/ 360 w 438"/>
                  <a:gd name="T11" fmla="*/ 65 h 206"/>
                  <a:gd name="T12" fmla="*/ 338 w 438"/>
                  <a:gd name="T13" fmla="*/ 79 h 206"/>
                  <a:gd name="T14" fmla="*/ 327 w 438"/>
                  <a:gd name="T15" fmla="*/ 86 h 206"/>
                  <a:gd name="T16" fmla="*/ 324 w 438"/>
                  <a:gd name="T17" fmla="*/ 86 h 206"/>
                  <a:gd name="T18" fmla="*/ 323 w 438"/>
                  <a:gd name="T19" fmla="*/ 87 h 206"/>
                  <a:gd name="T20" fmla="*/ 321 w 438"/>
                  <a:gd name="T21" fmla="*/ 89 h 206"/>
                  <a:gd name="T22" fmla="*/ 316 w 438"/>
                  <a:gd name="T23" fmla="*/ 94 h 206"/>
                  <a:gd name="T24" fmla="*/ 293 w 438"/>
                  <a:gd name="T25" fmla="*/ 107 h 206"/>
                  <a:gd name="T26" fmla="*/ 270 w 438"/>
                  <a:gd name="T27" fmla="*/ 122 h 206"/>
                  <a:gd name="T28" fmla="*/ 252 w 438"/>
                  <a:gd name="T29" fmla="*/ 129 h 206"/>
                  <a:gd name="T30" fmla="*/ 243 w 438"/>
                  <a:gd name="T31" fmla="*/ 132 h 206"/>
                  <a:gd name="T32" fmla="*/ 236 w 438"/>
                  <a:gd name="T33" fmla="*/ 137 h 206"/>
                  <a:gd name="T34" fmla="*/ 202 w 438"/>
                  <a:gd name="T35" fmla="*/ 151 h 206"/>
                  <a:gd name="T36" fmla="*/ 168 w 438"/>
                  <a:gd name="T37" fmla="*/ 164 h 206"/>
                  <a:gd name="T38" fmla="*/ 135 w 438"/>
                  <a:gd name="T39" fmla="*/ 174 h 206"/>
                  <a:gd name="T40" fmla="*/ 101 w 438"/>
                  <a:gd name="T41" fmla="*/ 182 h 206"/>
                  <a:gd name="T42" fmla="*/ 67 w 438"/>
                  <a:gd name="T43" fmla="*/ 187 h 206"/>
                  <a:gd name="T44" fmla="*/ 34 w 438"/>
                  <a:gd name="T45" fmla="*/ 191 h 206"/>
                  <a:gd name="T46" fmla="*/ 0 w 438"/>
                  <a:gd name="T47" fmla="*/ 192 h 206"/>
                  <a:gd name="T48" fmla="*/ 13 w 438"/>
                  <a:gd name="T49" fmla="*/ 198 h 206"/>
                  <a:gd name="T50" fmla="*/ 29 w 438"/>
                  <a:gd name="T51" fmla="*/ 206 h 206"/>
                  <a:gd name="T52" fmla="*/ 58 w 438"/>
                  <a:gd name="T53" fmla="*/ 203 h 206"/>
                  <a:gd name="T54" fmla="*/ 90 w 438"/>
                  <a:gd name="T55" fmla="*/ 198 h 206"/>
                  <a:gd name="T56" fmla="*/ 121 w 438"/>
                  <a:gd name="T57" fmla="*/ 193 h 206"/>
                  <a:gd name="T58" fmla="*/ 153 w 438"/>
                  <a:gd name="T59" fmla="*/ 185 h 206"/>
                  <a:gd name="T60" fmla="*/ 184 w 438"/>
                  <a:gd name="T61" fmla="*/ 175 h 206"/>
                  <a:gd name="T62" fmla="*/ 215 w 438"/>
                  <a:gd name="T63" fmla="*/ 164 h 206"/>
                  <a:gd name="T64" fmla="*/ 247 w 438"/>
                  <a:gd name="T65" fmla="*/ 150 h 206"/>
                  <a:gd name="T66" fmla="*/ 278 w 438"/>
                  <a:gd name="T67" fmla="*/ 136 h 206"/>
                  <a:gd name="T68" fmla="*/ 320 w 438"/>
                  <a:gd name="T69" fmla="*/ 111 h 206"/>
                  <a:gd name="T70" fmla="*/ 340 w 438"/>
                  <a:gd name="T71" fmla="*/ 97 h 206"/>
                  <a:gd name="T72" fmla="*/ 360 w 438"/>
                  <a:gd name="T73" fmla="*/ 85 h 206"/>
                  <a:gd name="T74" fmla="*/ 378 w 438"/>
                  <a:gd name="T75" fmla="*/ 70 h 206"/>
                  <a:gd name="T76" fmla="*/ 397 w 438"/>
                  <a:gd name="T77" fmla="*/ 57 h 206"/>
                  <a:gd name="T78" fmla="*/ 401 w 438"/>
                  <a:gd name="T79" fmla="*/ 52 h 206"/>
                  <a:gd name="T80" fmla="*/ 405 w 438"/>
                  <a:gd name="T81" fmla="*/ 49 h 206"/>
                  <a:gd name="T82" fmla="*/ 414 w 438"/>
                  <a:gd name="T83" fmla="*/ 42 h 206"/>
                  <a:gd name="T84" fmla="*/ 432 w 438"/>
                  <a:gd name="T85" fmla="*/ 29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8"/>
                  <a:gd name="T130" fmla="*/ 0 h 206"/>
                  <a:gd name="T131" fmla="*/ 438 w 438"/>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8" h="206">
                    <a:moveTo>
                      <a:pt x="432" y="29"/>
                    </a:moveTo>
                    <a:lnTo>
                      <a:pt x="438" y="0"/>
                    </a:lnTo>
                    <a:lnTo>
                      <a:pt x="419" y="15"/>
                    </a:lnTo>
                    <a:lnTo>
                      <a:pt x="401" y="32"/>
                    </a:lnTo>
                    <a:lnTo>
                      <a:pt x="380" y="48"/>
                    </a:lnTo>
                    <a:lnTo>
                      <a:pt x="360" y="65"/>
                    </a:lnTo>
                    <a:lnTo>
                      <a:pt x="338" y="79"/>
                    </a:lnTo>
                    <a:lnTo>
                      <a:pt x="327" y="86"/>
                    </a:lnTo>
                    <a:lnTo>
                      <a:pt x="324" y="86"/>
                    </a:lnTo>
                    <a:lnTo>
                      <a:pt x="323" y="87"/>
                    </a:lnTo>
                    <a:lnTo>
                      <a:pt x="321" y="89"/>
                    </a:lnTo>
                    <a:lnTo>
                      <a:pt x="316" y="94"/>
                    </a:lnTo>
                    <a:lnTo>
                      <a:pt x="293" y="107"/>
                    </a:lnTo>
                    <a:lnTo>
                      <a:pt x="270" y="122"/>
                    </a:lnTo>
                    <a:lnTo>
                      <a:pt x="252" y="129"/>
                    </a:lnTo>
                    <a:lnTo>
                      <a:pt x="243" y="132"/>
                    </a:lnTo>
                    <a:lnTo>
                      <a:pt x="236" y="137"/>
                    </a:lnTo>
                    <a:lnTo>
                      <a:pt x="202" y="151"/>
                    </a:lnTo>
                    <a:lnTo>
                      <a:pt x="168" y="164"/>
                    </a:lnTo>
                    <a:lnTo>
                      <a:pt x="135" y="174"/>
                    </a:lnTo>
                    <a:lnTo>
                      <a:pt x="101" y="182"/>
                    </a:lnTo>
                    <a:lnTo>
                      <a:pt x="67" y="187"/>
                    </a:lnTo>
                    <a:lnTo>
                      <a:pt x="34" y="191"/>
                    </a:lnTo>
                    <a:lnTo>
                      <a:pt x="0" y="192"/>
                    </a:lnTo>
                    <a:lnTo>
                      <a:pt x="13" y="198"/>
                    </a:lnTo>
                    <a:lnTo>
                      <a:pt x="29" y="206"/>
                    </a:lnTo>
                    <a:lnTo>
                      <a:pt x="58" y="203"/>
                    </a:lnTo>
                    <a:lnTo>
                      <a:pt x="90" y="198"/>
                    </a:lnTo>
                    <a:lnTo>
                      <a:pt x="121" y="193"/>
                    </a:lnTo>
                    <a:lnTo>
                      <a:pt x="153" y="185"/>
                    </a:lnTo>
                    <a:lnTo>
                      <a:pt x="184" y="175"/>
                    </a:lnTo>
                    <a:lnTo>
                      <a:pt x="215" y="164"/>
                    </a:lnTo>
                    <a:lnTo>
                      <a:pt x="247" y="150"/>
                    </a:lnTo>
                    <a:lnTo>
                      <a:pt x="278" y="136"/>
                    </a:lnTo>
                    <a:lnTo>
                      <a:pt x="320" y="111"/>
                    </a:lnTo>
                    <a:lnTo>
                      <a:pt x="340" y="97"/>
                    </a:lnTo>
                    <a:lnTo>
                      <a:pt x="360" y="85"/>
                    </a:lnTo>
                    <a:lnTo>
                      <a:pt x="378" y="70"/>
                    </a:lnTo>
                    <a:lnTo>
                      <a:pt x="397" y="57"/>
                    </a:lnTo>
                    <a:lnTo>
                      <a:pt x="401" y="52"/>
                    </a:lnTo>
                    <a:lnTo>
                      <a:pt x="405" y="49"/>
                    </a:lnTo>
                    <a:lnTo>
                      <a:pt x="414" y="42"/>
                    </a:lnTo>
                    <a:lnTo>
                      <a:pt x="432" y="29"/>
                    </a:lnTo>
                    <a:close/>
                  </a:path>
                </a:pathLst>
              </a:custGeom>
              <a:solidFill>
                <a:srgbClr val="27272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7" name="Freeform 340"/>
              <p:cNvSpPr>
                <a:spLocks/>
              </p:cNvSpPr>
              <p:nvPr/>
            </p:nvSpPr>
            <p:spPr bwMode="auto">
              <a:xfrm>
                <a:off x="325" y="626"/>
                <a:ext cx="93" cy="44"/>
              </a:xfrm>
              <a:custGeom>
                <a:avLst/>
                <a:gdLst>
                  <a:gd name="T0" fmla="*/ 462 w 466"/>
                  <a:gd name="T1" fmla="*/ 28 h 220"/>
                  <a:gd name="T2" fmla="*/ 466 w 466"/>
                  <a:gd name="T3" fmla="*/ 0 h 220"/>
                  <a:gd name="T4" fmla="*/ 456 w 466"/>
                  <a:gd name="T5" fmla="*/ 9 h 220"/>
                  <a:gd name="T6" fmla="*/ 447 w 466"/>
                  <a:gd name="T7" fmla="*/ 19 h 220"/>
                  <a:gd name="T8" fmla="*/ 437 w 466"/>
                  <a:gd name="T9" fmla="*/ 28 h 220"/>
                  <a:gd name="T10" fmla="*/ 428 w 466"/>
                  <a:gd name="T11" fmla="*/ 38 h 220"/>
                  <a:gd name="T12" fmla="*/ 407 w 466"/>
                  <a:gd name="T13" fmla="*/ 56 h 220"/>
                  <a:gd name="T14" fmla="*/ 385 w 466"/>
                  <a:gd name="T15" fmla="*/ 74 h 220"/>
                  <a:gd name="T16" fmla="*/ 362 w 466"/>
                  <a:gd name="T17" fmla="*/ 89 h 220"/>
                  <a:gd name="T18" fmla="*/ 355 w 466"/>
                  <a:gd name="T19" fmla="*/ 93 h 220"/>
                  <a:gd name="T20" fmla="*/ 349 w 466"/>
                  <a:gd name="T21" fmla="*/ 97 h 220"/>
                  <a:gd name="T22" fmla="*/ 338 w 466"/>
                  <a:gd name="T23" fmla="*/ 106 h 220"/>
                  <a:gd name="T24" fmla="*/ 313 w 466"/>
                  <a:gd name="T25" fmla="*/ 121 h 220"/>
                  <a:gd name="T26" fmla="*/ 289 w 466"/>
                  <a:gd name="T27" fmla="*/ 137 h 220"/>
                  <a:gd name="T28" fmla="*/ 252 w 466"/>
                  <a:gd name="T29" fmla="*/ 152 h 220"/>
                  <a:gd name="T30" fmla="*/ 216 w 466"/>
                  <a:gd name="T31" fmla="*/ 167 h 220"/>
                  <a:gd name="T32" fmla="*/ 180 w 466"/>
                  <a:gd name="T33" fmla="*/ 179 h 220"/>
                  <a:gd name="T34" fmla="*/ 144 w 466"/>
                  <a:gd name="T35" fmla="*/ 189 h 220"/>
                  <a:gd name="T36" fmla="*/ 108 w 466"/>
                  <a:gd name="T37" fmla="*/ 195 h 220"/>
                  <a:gd name="T38" fmla="*/ 72 w 466"/>
                  <a:gd name="T39" fmla="*/ 201 h 220"/>
                  <a:gd name="T40" fmla="*/ 36 w 466"/>
                  <a:gd name="T41" fmla="*/ 202 h 220"/>
                  <a:gd name="T42" fmla="*/ 0 w 466"/>
                  <a:gd name="T43" fmla="*/ 203 h 220"/>
                  <a:gd name="T44" fmla="*/ 24 w 466"/>
                  <a:gd name="T45" fmla="*/ 220 h 220"/>
                  <a:gd name="T46" fmla="*/ 58 w 466"/>
                  <a:gd name="T47" fmla="*/ 219 h 220"/>
                  <a:gd name="T48" fmla="*/ 91 w 466"/>
                  <a:gd name="T49" fmla="*/ 215 h 220"/>
                  <a:gd name="T50" fmla="*/ 125 w 466"/>
                  <a:gd name="T51" fmla="*/ 210 h 220"/>
                  <a:gd name="T52" fmla="*/ 159 w 466"/>
                  <a:gd name="T53" fmla="*/ 202 h 220"/>
                  <a:gd name="T54" fmla="*/ 192 w 466"/>
                  <a:gd name="T55" fmla="*/ 192 h 220"/>
                  <a:gd name="T56" fmla="*/ 226 w 466"/>
                  <a:gd name="T57" fmla="*/ 179 h 220"/>
                  <a:gd name="T58" fmla="*/ 260 w 466"/>
                  <a:gd name="T59" fmla="*/ 165 h 220"/>
                  <a:gd name="T60" fmla="*/ 267 w 466"/>
                  <a:gd name="T61" fmla="*/ 160 h 220"/>
                  <a:gd name="T62" fmla="*/ 276 w 466"/>
                  <a:gd name="T63" fmla="*/ 157 h 220"/>
                  <a:gd name="T64" fmla="*/ 294 w 466"/>
                  <a:gd name="T65" fmla="*/ 150 h 220"/>
                  <a:gd name="T66" fmla="*/ 317 w 466"/>
                  <a:gd name="T67" fmla="*/ 135 h 220"/>
                  <a:gd name="T68" fmla="*/ 340 w 466"/>
                  <a:gd name="T69" fmla="*/ 122 h 220"/>
                  <a:gd name="T70" fmla="*/ 345 w 466"/>
                  <a:gd name="T71" fmla="*/ 117 h 220"/>
                  <a:gd name="T72" fmla="*/ 347 w 466"/>
                  <a:gd name="T73" fmla="*/ 115 h 220"/>
                  <a:gd name="T74" fmla="*/ 348 w 466"/>
                  <a:gd name="T75" fmla="*/ 114 h 220"/>
                  <a:gd name="T76" fmla="*/ 351 w 466"/>
                  <a:gd name="T77" fmla="*/ 114 h 220"/>
                  <a:gd name="T78" fmla="*/ 362 w 466"/>
                  <a:gd name="T79" fmla="*/ 107 h 220"/>
                  <a:gd name="T80" fmla="*/ 384 w 466"/>
                  <a:gd name="T81" fmla="*/ 93 h 220"/>
                  <a:gd name="T82" fmla="*/ 404 w 466"/>
                  <a:gd name="T83" fmla="*/ 76 h 220"/>
                  <a:gd name="T84" fmla="*/ 425 w 466"/>
                  <a:gd name="T85" fmla="*/ 60 h 220"/>
                  <a:gd name="T86" fmla="*/ 443 w 466"/>
                  <a:gd name="T87" fmla="*/ 43 h 220"/>
                  <a:gd name="T88" fmla="*/ 462 w 466"/>
                  <a:gd name="T89" fmla="*/ 28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6"/>
                  <a:gd name="T136" fmla="*/ 0 h 220"/>
                  <a:gd name="T137" fmla="*/ 466 w 466"/>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6" h="220">
                    <a:moveTo>
                      <a:pt x="462" y="28"/>
                    </a:moveTo>
                    <a:lnTo>
                      <a:pt x="466" y="0"/>
                    </a:lnTo>
                    <a:lnTo>
                      <a:pt x="456" y="9"/>
                    </a:lnTo>
                    <a:lnTo>
                      <a:pt x="447" y="19"/>
                    </a:lnTo>
                    <a:lnTo>
                      <a:pt x="437" y="28"/>
                    </a:lnTo>
                    <a:lnTo>
                      <a:pt x="428" y="38"/>
                    </a:lnTo>
                    <a:lnTo>
                      <a:pt x="407" y="56"/>
                    </a:lnTo>
                    <a:lnTo>
                      <a:pt x="385" y="74"/>
                    </a:lnTo>
                    <a:lnTo>
                      <a:pt x="362" y="89"/>
                    </a:lnTo>
                    <a:lnTo>
                      <a:pt x="355" y="93"/>
                    </a:lnTo>
                    <a:lnTo>
                      <a:pt x="349" y="97"/>
                    </a:lnTo>
                    <a:lnTo>
                      <a:pt x="338" y="106"/>
                    </a:lnTo>
                    <a:lnTo>
                      <a:pt x="313" y="121"/>
                    </a:lnTo>
                    <a:lnTo>
                      <a:pt x="289" y="137"/>
                    </a:lnTo>
                    <a:lnTo>
                      <a:pt x="252" y="152"/>
                    </a:lnTo>
                    <a:lnTo>
                      <a:pt x="216" y="167"/>
                    </a:lnTo>
                    <a:lnTo>
                      <a:pt x="180" y="179"/>
                    </a:lnTo>
                    <a:lnTo>
                      <a:pt x="144" y="189"/>
                    </a:lnTo>
                    <a:lnTo>
                      <a:pt x="108" y="195"/>
                    </a:lnTo>
                    <a:lnTo>
                      <a:pt x="72" y="201"/>
                    </a:lnTo>
                    <a:lnTo>
                      <a:pt x="36" y="202"/>
                    </a:lnTo>
                    <a:lnTo>
                      <a:pt x="0" y="203"/>
                    </a:lnTo>
                    <a:lnTo>
                      <a:pt x="24" y="220"/>
                    </a:lnTo>
                    <a:lnTo>
                      <a:pt x="58" y="219"/>
                    </a:lnTo>
                    <a:lnTo>
                      <a:pt x="91" y="215"/>
                    </a:lnTo>
                    <a:lnTo>
                      <a:pt x="125" y="210"/>
                    </a:lnTo>
                    <a:lnTo>
                      <a:pt x="159" y="202"/>
                    </a:lnTo>
                    <a:lnTo>
                      <a:pt x="192" y="192"/>
                    </a:lnTo>
                    <a:lnTo>
                      <a:pt x="226" y="179"/>
                    </a:lnTo>
                    <a:lnTo>
                      <a:pt x="260" y="165"/>
                    </a:lnTo>
                    <a:lnTo>
                      <a:pt x="267" y="160"/>
                    </a:lnTo>
                    <a:lnTo>
                      <a:pt x="276" y="157"/>
                    </a:lnTo>
                    <a:lnTo>
                      <a:pt x="294" y="150"/>
                    </a:lnTo>
                    <a:lnTo>
                      <a:pt x="317" y="135"/>
                    </a:lnTo>
                    <a:lnTo>
                      <a:pt x="340" y="122"/>
                    </a:lnTo>
                    <a:lnTo>
                      <a:pt x="345" y="117"/>
                    </a:lnTo>
                    <a:lnTo>
                      <a:pt x="347" y="115"/>
                    </a:lnTo>
                    <a:lnTo>
                      <a:pt x="348" y="114"/>
                    </a:lnTo>
                    <a:lnTo>
                      <a:pt x="351" y="114"/>
                    </a:lnTo>
                    <a:lnTo>
                      <a:pt x="362" y="107"/>
                    </a:lnTo>
                    <a:lnTo>
                      <a:pt x="384" y="93"/>
                    </a:lnTo>
                    <a:lnTo>
                      <a:pt x="404" y="76"/>
                    </a:lnTo>
                    <a:lnTo>
                      <a:pt x="425" y="60"/>
                    </a:lnTo>
                    <a:lnTo>
                      <a:pt x="443" y="43"/>
                    </a:lnTo>
                    <a:lnTo>
                      <a:pt x="462" y="28"/>
                    </a:lnTo>
                    <a:close/>
                  </a:path>
                </a:pathLst>
              </a:custGeom>
              <a:solidFill>
                <a:srgbClr val="41414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8" name="Freeform 341"/>
              <p:cNvSpPr>
                <a:spLocks/>
              </p:cNvSpPr>
              <p:nvPr/>
            </p:nvSpPr>
            <p:spPr bwMode="auto">
              <a:xfrm>
                <a:off x="321" y="621"/>
                <a:ext cx="97" cy="45"/>
              </a:xfrm>
              <a:custGeom>
                <a:avLst/>
                <a:gdLst>
                  <a:gd name="T0" fmla="*/ 487 w 488"/>
                  <a:gd name="T1" fmla="*/ 26 h 229"/>
                  <a:gd name="T2" fmla="*/ 487 w 488"/>
                  <a:gd name="T3" fmla="*/ 12 h 229"/>
                  <a:gd name="T4" fmla="*/ 487 w 488"/>
                  <a:gd name="T5" fmla="*/ 5 h 229"/>
                  <a:gd name="T6" fmla="*/ 487 w 488"/>
                  <a:gd name="T7" fmla="*/ 2 h 229"/>
                  <a:gd name="T8" fmla="*/ 488 w 488"/>
                  <a:gd name="T9" fmla="*/ 0 h 229"/>
                  <a:gd name="T10" fmla="*/ 483 w 488"/>
                  <a:gd name="T11" fmla="*/ 4 h 229"/>
                  <a:gd name="T12" fmla="*/ 478 w 488"/>
                  <a:gd name="T13" fmla="*/ 10 h 229"/>
                  <a:gd name="T14" fmla="*/ 469 w 488"/>
                  <a:gd name="T15" fmla="*/ 21 h 229"/>
                  <a:gd name="T16" fmla="*/ 449 w 488"/>
                  <a:gd name="T17" fmla="*/ 42 h 229"/>
                  <a:gd name="T18" fmla="*/ 438 w 488"/>
                  <a:gd name="T19" fmla="*/ 51 h 229"/>
                  <a:gd name="T20" fmla="*/ 432 w 488"/>
                  <a:gd name="T21" fmla="*/ 56 h 229"/>
                  <a:gd name="T22" fmla="*/ 428 w 488"/>
                  <a:gd name="T23" fmla="*/ 62 h 229"/>
                  <a:gd name="T24" fmla="*/ 405 w 488"/>
                  <a:gd name="T25" fmla="*/ 82 h 229"/>
                  <a:gd name="T26" fmla="*/ 380 w 488"/>
                  <a:gd name="T27" fmla="*/ 99 h 229"/>
                  <a:gd name="T28" fmla="*/ 356 w 488"/>
                  <a:gd name="T29" fmla="*/ 117 h 229"/>
                  <a:gd name="T30" fmla="*/ 329 w 488"/>
                  <a:gd name="T31" fmla="*/ 132 h 229"/>
                  <a:gd name="T32" fmla="*/ 302 w 488"/>
                  <a:gd name="T33" fmla="*/ 148 h 229"/>
                  <a:gd name="T34" fmla="*/ 264 w 488"/>
                  <a:gd name="T35" fmla="*/ 165 h 229"/>
                  <a:gd name="T36" fmla="*/ 226 w 488"/>
                  <a:gd name="T37" fmla="*/ 181 h 229"/>
                  <a:gd name="T38" fmla="*/ 187 w 488"/>
                  <a:gd name="T39" fmla="*/ 192 h 229"/>
                  <a:gd name="T40" fmla="*/ 168 w 488"/>
                  <a:gd name="T41" fmla="*/ 196 h 229"/>
                  <a:gd name="T42" fmla="*/ 150 w 488"/>
                  <a:gd name="T43" fmla="*/ 202 h 229"/>
                  <a:gd name="T44" fmla="*/ 112 w 488"/>
                  <a:gd name="T45" fmla="*/ 207 h 229"/>
                  <a:gd name="T46" fmla="*/ 74 w 488"/>
                  <a:gd name="T47" fmla="*/ 212 h 229"/>
                  <a:gd name="T48" fmla="*/ 36 w 488"/>
                  <a:gd name="T49" fmla="*/ 213 h 229"/>
                  <a:gd name="T50" fmla="*/ 0 w 488"/>
                  <a:gd name="T51" fmla="*/ 212 h 229"/>
                  <a:gd name="T52" fmla="*/ 21 w 488"/>
                  <a:gd name="T53" fmla="*/ 229 h 229"/>
                  <a:gd name="T54" fmla="*/ 57 w 488"/>
                  <a:gd name="T55" fmla="*/ 228 h 229"/>
                  <a:gd name="T56" fmla="*/ 93 w 488"/>
                  <a:gd name="T57" fmla="*/ 227 h 229"/>
                  <a:gd name="T58" fmla="*/ 129 w 488"/>
                  <a:gd name="T59" fmla="*/ 221 h 229"/>
                  <a:gd name="T60" fmla="*/ 165 w 488"/>
                  <a:gd name="T61" fmla="*/ 215 h 229"/>
                  <a:gd name="T62" fmla="*/ 201 w 488"/>
                  <a:gd name="T63" fmla="*/ 205 h 229"/>
                  <a:gd name="T64" fmla="*/ 237 w 488"/>
                  <a:gd name="T65" fmla="*/ 193 h 229"/>
                  <a:gd name="T66" fmla="*/ 273 w 488"/>
                  <a:gd name="T67" fmla="*/ 178 h 229"/>
                  <a:gd name="T68" fmla="*/ 310 w 488"/>
                  <a:gd name="T69" fmla="*/ 163 h 229"/>
                  <a:gd name="T70" fmla="*/ 334 w 488"/>
                  <a:gd name="T71" fmla="*/ 147 h 229"/>
                  <a:gd name="T72" fmla="*/ 359 w 488"/>
                  <a:gd name="T73" fmla="*/ 132 h 229"/>
                  <a:gd name="T74" fmla="*/ 370 w 488"/>
                  <a:gd name="T75" fmla="*/ 123 h 229"/>
                  <a:gd name="T76" fmla="*/ 376 w 488"/>
                  <a:gd name="T77" fmla="*/ 119 h 229"/>
                  <a:gd name="T78" fmla="*/ 383 w 488"/>
                  <a:gd name="T79" fmla="*/ 115 h 229"/>
                  <a:gd name="T80" fmla="*/ 406 w 488"/>
                  <a:gd name="T81" fmla="*/ 100 h 229"/>
                  <a:gd name="T82" fmla="*/ 428 w 488"/>
                  <a:gd name="T83" fmla="*/ 82 h 229"/>
                  <a:gd name="T84" fmla="*/ 449 w 488"/>
                  <a:gd name="T85" fmla="*/ 64 h 229"/>
                  <a:gd name="T86" fmla="*/ 458 w 488"/>
                  <a:gd name="T87" fmla="*/ 54 h 229"/>
                  <a:gd name="T88" fmla="*/ 468 w 488"/>
                  <a:gd name="T89" fmla="*/ 45 h 229"/>
                  <a:gd name="T90" fmla="*/ 477 w 488"/>
                  <a:gd name="T91" fmla="*/ 35 h 229"/>
                  <a:gd name="T92" fmla="*/ 487 w 488"/>
                  <a:gd name="T93" fmla="*/ 26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8"/>
                  <a:gd name="T142" fmla="*/ 0 h 229"/>
                  <a:gd name="T143" fmla="*/ 488 w 488"/>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8" h="229">
                    <a:moveTo>
                      <a:pt x="487" y="26"/>
                    </a:moveTo>
                    <a:lnTo>
                      <a:pt x="487" y="12"/>
                    </a:lnTo>
                    <a:lnTo>
                      <a:pt x="487" y="5"/>
                    </a:lnTo>
                    <a:lnTo>
                      <a:pt x="487" y="2"/>
                    </a:lnTo>
                    <a:lnTo>
                      <a:pt x="488" y="0"/>
                    </a:lnTo>
                    <a:lnTo>
                      <a:pt x="483" y="4"/>
                    </a:lnTo>
                    <a:lnTo>
                      <a:pt x="478" y="10"/>
                    </a:lnTo>
                    <a:lnTo>
                      <a:pt x="469" y="21"/>
                    </a:lnTo>
                    <a:lnTo>
                      <a:pt x="449" y="42"/>
                    </a:lnTo>
                    <a:lnTo>
                      <a:pt x="438" y="51"/>
                    </a:lnTo>
                    <a:lnTo>
                      <a:pt x="432" y="56"/>
                    </a:lnTo>
                    <a:lnTo>
                      <a:pt x="428" y="62"/>
                    </a:lnTo>
                    <a:lnTo>
                      <a:pt x="405" y="82"/>
                    </a:lnTo>
                    <a:lnTo>
                      <a:pt x="380" y="99"/>
                    </a:lnTo>
                    <a:lnTo>
                      <a:pt x="356" y="117"/>
                    </a:lnTo>
                    <a:lnTo>
                      <a:pt x="329" y="132"/>
                    </a:lnTo>
                    <a:lnTo>
                      <a:pt x="302" y="148"/>
                    </a:lnTo>
                    <a:lnTo>
                      <a:pt x="264" y="165"/>
                    </a:lnTo>
                    <a:lnTo>
                      <a:pt x="226" y="181"/>
                    </a:lnTo>
                    <a:lnTo>
                      <a:pt x="187" y="192"/>
                    </a:lnTo>
                    <a:lnTo>
                      <a:pt x="168" y="196"/>
                    </a:lnTo>
                    <a:lnTo>
                      <a:pt x="150" y="202"/>
                    </a:lnTo>
                    <a:lnTo>
                      <a:pt x="112" y="207"/>
                    </a:lnTo>
                    <a:lnTo>
                      <a:pt x="74" y="212"/>
                    </a:lnTo>
                    <a:lnTo>
                      <a:pt x="36" y="213"/>
                    </a:lnTo>
                    <a:lnTo>
                      <a:pt x="0" y="212"/>
                    </a:lnTo>
                    <a:lnTo>
                      <a:pt x="21" y="229"/>
                    </a:lnTo>
                    <a:lnTo>
                      <a:pt x="57" y="228"/>
                    </a:lnTo>
                    <a:lnTo>
                      <a:pt x="93" y="227"/>
                    </a:lnTo>
                    <a:lnTo>
                      <a:pt x="129" y="221"/>
                    </a:lnTo>
                    <a:lnTo>
                      <a:pt x="165" y="215"/>
                    </a:lnTo>
                    <a:lnTo>
                      <a:pt x="201" y="205"/>
                    </a:lnTo>
                    <a:lnTo>
                      <a:pt x="237" y="193"/>
                    </a:lnTo>
                    <a:lnTo>
                      <a:pt x="273" y="178"/>
                    </a:lnTo>
                    <a:lnTo>
                      <a:pt x="310" y="163"/>
                    </a:lnTo>
                    <a:lnTo>
                      <a:pt x="334" y="147"/>
                    </a:lnTo>
                    <a:lnTo>
                      <a:pt x="359" y="132"/>
                    </a:lnTo>
                    <a:lnTo>
                      <a:pt x="370" y="123"/>
                    </a:lnTo>
                    <a:lnTo>
                      <a:pt x="376" y="119"/>
                    </a:lnTo>
                    <a:lnTo>
                      <a:pt x="383" y="115"/>
                    </a:lnTo>
                    <a:lnTo>
                      <a:pt x="406" y="100"/>
                    </a:lnTo>
                    <a:lnTo>
                      <a:pt x="428" y="82"/>
                    </a:lnTo>
                    <a:lnTo>
                      <a:pt x="449" y="64"/>
                    </a:lnTo>
                    <a:lnTo>
                      <a:pt x="458" y="54"/>
                    </a:lnTo>
                    <a:lnTo>
                      <a:pt x="468" y="45"/>
                    </a:lnTo>
                    <a:lnTo>
                      <a:pt x="477" y="35"/>
                    </a:lnTo>
                    <a:lnTo>
                      <a:pt x="487"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79" name="Freeform 342"/>
              <p:cNvSpPr>
                <a:spLocks/>
              </p:cNvSpPr>
              <p:nvPr/>
            </p:nvSpPr>
            <p:spPr bwMode="auto">
              <a:xfrm>
                <a:off x="317" y="615"/>
                <a:ext cx="101" cy="48"/>
              </a:xfrm>
              <a:custGeom>
                <a:avLst/>
                <a:gdLst>
                  <a:gd name="T0" fmla="*/ 506 w 506"/>
                  <a:gd name="T1" fmla="*/ 26 h 239"/>
                  <a:gd name="T2" fmla="*/ 506 w 506"/>
                  <a:gd name="T3" fmla="*/ 21 h 239"/>
                  <a:gd name="T4" fmla="*/ 506 w 506"/>
                  <a:gd name="T5" fmla="*/ 0 h 239"/>
                  <a:gd name="T6" fmla="*/ 496 w 506"/>
                  <a:gd name="T7" fmla="*/ 11 h 239"/>
                  <a:gd name="T8" fmla="*/ 487 w 506"/>
                  <a:gd name="T9" fmla="*/ 24 h 239"/>
                  <a:gd name="T10" fmla="*/ 467 w 506"/>
                  <a:gd name="T11" fmla="*/ 46 h 239"/>
                  <a:gd name="T12" fmla="*/ 445 w 506"/>
                  <a:gd name="T13" fmla="*/ 67 h 239"/>
                  <a:gd name="T14" fmla="*/ 438 w 506"/>
                  <a:gd name="T15" fmla="*/ 72 h 239"/>
                  <a:gd name="T16" fmla="*/ 434 w 506"/>
                  <a:gd name="T17" fmla="*/ 74 h 239"/>
                  <a:gd name="T18" fmla="*/ 432 w 506"/>
                  <a:gd name="T19" fmla="*/ 77 h 239"/>
                  <a:gd name="T20" fmla="*/ 421 w 506"/>
                  <a:gd name="T21" fmla="*/ 89 h 239"/>
                  <a:gd name="T22" fmla="*/ 407 w 506"/>
                  <a:gd name="T23" fmla="*/ 98 h 239"/>
                  <a:gd name="T24" fmla="*/ 401 w 506"/>
                  <a:gd name="T25" fmla="*/ 102 h 239"/>
                  <a:gd name="T26" fmla="*/ 397 w 506"/>
                  <a:gd name="T27" fmla="*/ 104 h 239"/>
                  <a:gd name="T28" fmla="*/ 395 w 506"/>
                  <a:gd name="T29" fmla="*/ 108 h 239"/>
                  <a:gd name="T30" fmla="*/ 382 w 506"/>
                  <a:gd name="T31" fmla="*/ 117 h 239"/>
                  <a:gd name="T32" fmla="*/ 375 w 506"/>
                  <a:gd name="T33" fmla="*/ 121 h 239"/>
                  <a:gd name="T34" fmla="*/ 372 w 506"/>
                  <a:gd name="T35" fmla="*/ 123 h 239"/>
                  <a:gd name="T36" fmla="*/ 369 w 506"/>
                  <a:gd name="T37" fmla="*/ 127 h 239"/>
                  <a:gd name="T38" fmla="*/ 365 w 506"/>
                  <a:gd name="T39" fmla="*/ 128 h 239"/>
                  <a:gd name="T40" fmla="*/ 361 w 506"/>
                  <a:gd name="T41" fmla="*/ 130 h 239"/>
                  <a:gd name="T42" fmla="*/ 355 w 506"/>
                  <a:gd name="T43" fmla="*/ 135 h 239"/>
                  <a:gd name="T44" fmla="*/ 341 w 506"/>
                  <a:gd name="T45" fmla="*/ 144 h 239"/>
                  <a:gd name="T46" fmla="*/ 312 w 506"/>
                  <a:gd name="T47" fmla="*/ 161 h 239"/>
                  <a:gd name="T48" fmla="*/ 272 w 506"/>
                  <a:gd name="T49" fmla="*/ 178 h 239"/>
                  <a:gd name="T50" fmla="*/ 233 w 506"/>
                  <a:gd name="T51" fmla="*/ 194 h 239"/>
                  <a:gd name="T52" fmla="*/ 193 w 506"/>
                  <a:gd name="T53" fmla="*/ 205 h 239"/>
                  <a:gd name="T54" fmla="*/ 155 w 506"/>
                  <a:gd name="T55" fmla="*/ 214 h 239"/>
                  <a:gd name="T56" fmla="*/ 114 w 506"/>
                  <a:gd name="T57" fmla="*/ 219 h 239"/>
                  <a:gd name="T58" fmla="*/ 76 w 506"/>
                  <a:gd name="T59" fmla="*/ 222 h 239"/>
                  <a:gd name="T60" fmla="*/ 38 w 506"/>
                  <a:gd name="T61" fmla="*/ 221 h 239"/>
                  <a:gd name="T62" fmla="*/ 0 w 506"/>
                  <a:gd name="T63" fmla="*/ 218 h 239"/>
                  <a:gd name="T64" fmla="*/ 8 w 506"/>
                  <a:gd name="T65" fmla="*/ 228 h 239"/>
                  <a:gd name="T66" fmla="*/ 18 w 506"/>
                  <a:gd name="T67" fmla="*/ 238 h 239"/>
                  <a:gd name="T68" fmla="*/ 54 w 506"/>
                  <a:gd name="T69" fmla="*/ 239 h 239"/>
                  <a:gd name="T70" fmla="*/ 92 w 506"/>
                  <a:gd name="T71" fmla="*/ 238 h 239"/>
                  <a:gd name="T72" fmla="*/ 130 w 506"/>
                  <a:gd name="T73" fmla="*/ 233 h 239"/>
                  <a:gd name="T74" fmla="*/ 168 w 506"/>
                  <a:gd name="T75" fmla="*/ 228 h 239"/>
                  <a:gd name="T76" fmla="*/ 186 w 506"/>
                  <a:gd name="T77" fmla="*/ 222 h 239"/>
                  <a:gd name="T78" fmla="*/ 205 w 506"/>
                  <a:gd name="T79" fmla="*/ 218 h 239"/>
                  <a:gd name="T80" fmla="*/ 244 w 506"/>
                  <a:gd name="T81" fmla="*/ 207 h 239"/>
                  <a:gd name="T82" fmla="*/ 282 w 506"/>
                  <a:gd name="T83" fmla="*/ 191 h 239"/>
                  <a:gd name="T84" fmla="*/ 320 w 506"/>
                  <a:gd name="T85" fmla="*/ 174 h 239"/>
                  <a:gd name="T86" fmla="*/ 347 w 506"/>
                  <a:gd name="T87" fmla="*/ 158 h 239"/>
                  <a:gd name="T88" fmla="*/ 374 w 506"/>
                  <a:gd name="T89" fmla="*/ 143 h 239"/>
                  <a:gd name="T90" fmla="*/ 398 w 506"/>
                  <a:gd name="T91" fmla="*/ 125 h 239"/>
                  <a:gd name="T92" fmla="*/ 423 w 506"/>
                  <a:gd name="T93" fmla="*/ 108 h 239"/>
                  <a:gd name="T94" fmla="*/ 446 w 506"/>
                  <a:gd name="T95" fmla="*/ 88 h 239"/>
                  <a:gd name="T96" fmla="*/ 450 w 506"/>
                  <a:gd name="T97" fmla="*/ 82 h 239"/>
                  <a:gd name="T98" fmla="*/ 456 w 506"/>
                  <a:gd name="T99" fmla="*/ 77 h 239"/>
                  <a:gd name="T100" fmla="*/ 467 w 506"/>
                  <a:gd name="T101" fmla="*/ 68 h 239"/>
                  <a:gd name="T102" fmla="*/ 487 w 506"/>
                  <a:gd name="T103" fmla="*/ 47 h 239"/>
                  <a:gd name="T104" fmla="*/ 496 w 506"/>
                  <a:gd name="T105" fmla="*/ 36 h 239"/>
                  <a:gd name="T106" fmla="*/ 501 w 506"/>
                  <a:gd name="T107" fmla="*/ 30 h 239"/>
                  <a:gd name="T108" fmla="*/ 506 w 506"/>
                  <a:gd name="T109" fmla="*/ 26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239"/>
                  <a:gd name="T167" fmla="*/ 506 w 50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239">
                    <a:moveTo>
                      <a:pt x="506" y="26"/>
                    </a:moveTo>
                    <a:lnTo>
                      <a:pt x="506" y="21"/>
                    </a:lnTo>
                    <a:lnTo>
                      <a:pt x="506" y="0"/>
                    </a:lnTo>
                    <a:lnTo>
                      <a:pt x="496" y="11"/>
                    </a:lnTo>
                    <a:lnTo>
                      <a:pt x="487" y="24"/>
                    </a:lnTo>
                    <a:lnTo>
                      <a:pt x="467" y="46"/>
                    </a:lnTo>
                    <a:lnTo>
                      <a:pt x="445" y="67"/>
                    </a:lnTo>
                    <a:lnTo>
                      <a:pt x="438" y="72"/>
                    </a:lnTo>
                    <a:lnTo>
                      <a:pt x="434" y="74"/>
                    </a:lnTo>
                    <a:lnTo>
                      <a:pt x="432" y="77"/>
                    </a:lnTo>
                    <a:lnTo>
                      <a:pt x="421" y="89"/>
                    </a:lnTo>
                    <a:lnTo>
                      <a:pt x="407" y="98"/>
                    </a:lnTo>
                    <a:lnTo>
                      <a:pt x="401" y="102"/>
                    </a:lnTo>
                    <a:lnTo>
                      <a:pt x="397" y="104"/>
                    </a:lnTo>
                    <a:lnTo>
                      <a:pt x="395" y="108"/>
                    </a:lnTo>
                    <a:lnTo>
                      <a:pt x="382" y="117"/>
                    </a:lnTo>
                    <a:lnTo>
                      <a:pt x="375" y="121"/>
                    </a:lnTo>
                    <a:lnTo>
                      <a:pt x="372" y="123"/>
                    </a:lnTo>
                    <a:lnTo>
                      <a:pt x="369" y="127"/>
                    </a:lnTo>
                    <a:lnTo>
                      <a:pt x="365" y="128"/>
                    </a:lnTo>
                    <a:lnTo>
                      <a:pt x="361" y="130"/>
                    </a:lnTo>
                    <a:lnTo>
                      <a:pt x="355" y="135"/>
                    </a:lnTo>
                    <a:lnTo>
                      <a:pt x="341" y="144"/>
                    </a:lnTo>
                    <a:lnTo>
                      <a:pt x="312" y="161"/>
                    </a:lnTo>
                    <a:lnTo>
                      <a:pt x="272" y="178"/>
                    </a:lnTo>
                    <a:lnTo>
                      <a:pt x="233" y="194"/>
                    </a:lnTo>
                    <a:lnTo>
                      <a:pt x="193" y="205"/>
                    </a:lnTo>
                    <a:lnTo>
                      <a:pt x="155" y="214"/>
                    </a:lnTo>
                    <a:lnTo>
                      <a:pt x="114" y="219"/>
                    </a:lnTo>
                    <a:lnTo>
                      <a:pt x="76" y="222"/>
                    </a:lnTo>
                    <a:lnTo>
                      <a:pt x="38" y="221"/>
                    </a:lnTo>
                    <a:lnTo>
                      <a:pt x="0" y="218"/>
                    </a:lnTo>
                    <a:lnTo>
                      <a:pt x="8" y="228"/>
                    </a:lnTo>
                    <a:lnTo>
                      <a:pt x="18" y="238"/>
                    </a:lnTo>
                    <a:lnTo>
                      <a:pt x="54" y="239"/>
                    </a:lnTo>
                    <a:lnTo>
                      <a:pt x="92" y="238"/>
                    </a:lnTo>
                    <a:lnTo>
                      <a:pt x="130" y="233"/>
                    </a:lnTo>
                    <a:lnTo>
                      <a:pt x="168" y="228"/>
                    </a:lnTo>
                    <a:lnTo>
                      <a:pt x="186" y="222"/>
                    </a:lnTo>
                    <a:lnTo>
                      <a:pt x="205" y="218"/>
                    </a:lnTo>
                    <a:lnTo>
                      <a:pt x="244" y="207"/>
                    </a:lnTo>
                    <a:lnTo>
                      <a:pt x="282" y="191"/>
                    </a:lnTo>
                    <a:lnTo>
                      <a:pt x="320" y="174"/>
                    </a:lnTo>
                    <a:lnTo>
                      <a:pt x="347" y="158"/>
                    </a:lnTo>
                    <a:lnTo>
                      <a:pt x="374" y="143"/>
                    </a:lnTo>
                    <a:lnTo>
                      <a:pt x="398" y="125"/>
                    </a:lnTo>
                    <a:lnTo>
                      <a:pt x="423" y="108"/>
                    </a:lnTo>
                    <a:lnTo>
                      <a:pt x="446" y="88"/>
                    </a:lnTo>
                    <a:lnTo>
                      <a:pt x="450" y="82"/>
                    </a:lnTo>
                    <a:lnTo>
                      <a:pt x="456" y="77"/>
                    </a:lnTo>
                    <a:lnTo>
                      <a:pt x="467" y="68"/>
                    </a:lnTo>
                    <a:lnTo>
                      <a:pt x="487" y="47"/>
                    </a:lnTo>
                    <a:lnTo>
                      <a:pt x="496" y="36"/>
                    </a:lnTo>
                    <a:lnTo>
                      <a:pt x="501" y="30"/>
                    </a:lnTo>
                    <a:lnTo>
                      <a:pt x="506"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0" name="Freeform 343"/>
              <p:cNvSpPr>
                <a:spLocks/>
              </p:cNvSpPr>
              <p:nvPr/>
            </p:nvSpPr>
            <p:spPr bwMode="auto">
              <a:xfrm>
                <a:off x="342" y="643"/>
                <a:ext cx="72" cy="35"/>
              </a:xfrm>
              <a:custGeom>
                <a:avLst/>
                <a:gdLst>
                  <a:gd name="T0" fmla="*/ 87 w 356"/>
                  <a:gd name="T1" fmla="*/ 174 h 174"/>
                  <a:gd name="T2" fmla="*/ 117 w 356"/>
                  <a:gd name="T3" fmla="*/ 171 h 174"/>
                  <a:gd name="T4" fmla="*/ 146 w 356"/>
                  <a:gd name="T5" fmla="*/ 167 h 174"/>
                  <a:gd name="T6" fmla="*/ 173 w 356"/>
                  <a:gd name="T7" fmla="*/ 160 h 174"/>
                  <a:gd name="T8" fmla="*/ 200 w 356"/>
                  <a:gd name="T9" fmla="*/ 152 h 174"/>
                  <a:gd name="T10" fmla="*/ 224 w 356"/>
                  <a:gd name="T11" fmla="*/ 139 h 174"/>
                  <a:gd name="T12" fmla="*/ 249 w 356"/>
                  <a:gd name="T13" fmla="*/ 125 h 174"/>
                  <a:gd name="T14" fmla="*/ 271 w 356"/>
                  <a:gd name="T15" fmla="*/ 108 h 174"/>
                  <a:gd name="T16" fmla="*/ 283 w 356"/>
                  <a:gd name="T17" fmla="*/ 98 h 174"/>
                  <a:gd name="T18" fmla="*/ 295 w 356"/>
                  <a:gd name="T19" fmla="*/ 89 h 174"/>
                  <a:gd name="T20" fmla="*/ 312 w 356"/>
                  <a:gd name="T21" fmla="*/ 66 h 174"/>
                  <a:gd name="T22" fmla="*/ 320 w 356"/>
                  <a:gd name="T23" fmla="*/ 55 h 174"/>
                  <a:gd name="T24" fmla="*/ 329 w 356"/>
                  <a:gd name="T25" fmla="*/ 45 h 174"/>
                  <a:gd name="T26" fmla="*/ 343 w 356"/>
                  <a:gd name="T27" fmla="*/ 23 h 174"/>
                  <a:gd name="T28" fmla="*/ 356 w 356"/>
                  <a:gd name="T29" fmla="*/ 0 h 174"/>
                  <a:gd name="T30" fmla="*/ 324 w 356"/>
                  <a:gd name="T31" fmla="*/ 25 h 174"/>
                  <a:gd name="T32" fmla="*/ 307 w 356"/>
                  <a:gd name="T33" fmla="*/ 36 h 174"/>
                  <a:gd name="T34" fmla="*/ 292 w 356"/>
                  <a:gd name="T35" fmla="*/ 48 h 174"/>
                  <a:gd name="T36" fmla="*/ 274 w 356"/>
                  <a:gd name="T37" fmla="*/ 59 h 174"/>
                  <a:gd name="T38" fmla="*/ 257 w 356"/>
                  <a:gd name="T39" fmla="*/ 70 h 174"/>
                  <a:gd name="T40" fmla="*/ 220 w 356"/>
                  <a:gd name="T41" fmla="*/ 90 h 174"/>
                  <a:gd name="T42" fmla="*/ 164 w 356"/>
                  <a:gd name="T43" fmla="*/ 115 h 174"/>
                  <a:gd name="T44" fmla="*/ 137 w 356"/>
                  <a:gd name="T45" fmla="*/ 126 h 174"/>
                  <a:gd name="T46" fmla="*/ 110 w 356"/>
                  <a:gd name="T47" fmla="*/ 136 h 174"/>
                  <a:gd name="T48" fmla="*/ 81 w 356"/>
                  <a:gd name="T49" fmla="*/ 144 h 174"/>
                  <a:gd name="T50" fmla="*/ 54 w 356"/>
                  <a:gd name="T51" fmla="*/ 151 h 174"/>
                  <a:gd name="T52" fmla="*/ 27 w 356"/>
                  <a:gd name="T53" fmla="*/ 156 h 174"/>
                  <a:gd name="T54" fmla="*/ 0 w 356"/>
                  <a:gd name="T55" fmla="*/ 161 h 174"/>
                  <a:gd name="T56" fmla="*/ 41 w 356"/>
                  <a:gd name="T57" fmla="*/ 170 h 174"/>
                  <a:gd name="T58" fmla="*/ 87 w 356"/>
                  <a:gd name="T59" fmla="*/ 174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6"/>
                  <a:gd name="T91" fmla="*/ 0 h 174"/>
                  <a:gd name="T92" fmla="*/ 356 w 356"/>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6" h="174">
                    <a:moveTo>
                      <a:pt x="87" y="174"/>
                    </a:moveTo>
                    <a:lnTo>
                      <a:pt x="117" y="171"/>
                    </a:lnTo>
                    <a:lnTo>
                      <a:pt x="146" y="167"/>
                    </a:lnTo>
                    <a:lnTo>
                      <a:pt x="173" y="160"/>
                    </a:lnTo>
                    <a:lnTo>
                      <a:pt x="200" y="152"/>
                    </a:lnTo>
                    <a:lnTo>
                      <a:pt x="224" y="139"/>
                    </a:lnTo>
                    <a:lnTo>
                      <a:pt x="249" y="125"/>
                    </a:lnTo>
                    <a:lnTo>
                      <a:pt x="271" y="108"/>
                    </a:lnTo>
                    <a:lnTo>
                      <a:pt x="283" y="98"/>
                    </a:lnTo>
                    <a:lnTo>
                      <a:pt x="295" y="89"/>
                    </a:lnTo>
                    <a:lnTo>
                      <a:pt x="312" y="66"/>
                    </a:lnTo>
                    <a:lnTo>
                      <a:pt x="320" y="55"/>
                    </a:lnTo>
                    <a:lnTo>
                      <a:pt x="329" y="45"/>
                    </a:lnTo>
                    <a:lnTo>
                      <a:pt x="343" y="23"/>
                    </a:lnTo>
                    <a:lnTo>
                      <a:pt x="356" y="0"/>
                    </a:lnTo>
                    <a:lnTo>
                      <a:pt x="324" y="25"/>
                    </a:lnTo>
                    <a:lnTo>
                      <a:pt x="307" y="36"/>
                    </a:lnTo>
                    <a:lnTo>
                      <a:pt x="292" y="48"/>
                    </a:lnTo>
                    <a:lnTo>
                      <a:pt x="274" y="59"/>
                    </a:lnTo>
                    <a:lnTo>
                      <a:pt x="257" y="70"/>
                    </a:lnTo>
                    <a:lnTo>
                      <a:pt x="220" y="90"/>
                    </a:lnTo>
                    <a:lnTo>
                      <a:pt x="164" y="115"/>
                    </a:lnTo>
                    <a:lnTo>
                      <a:pt x="137" y="126"/>
                    </a:lnTo>
                    <a:lnTo>
                      <a:pt x="110" y="136"/>
                    </a:lnTo>
                    <a:lnTo>
                      <a:pt x="81" y="144"/>
                    </a:lnTo>
                    <a:lnTo>
                      <a:pt x="54" y="151"/>
                    </a:lnTo>
                    <a:lnTo>
                      <a:pt x="27" y="156"/>
                    </a:lnTo>
                    <a:lnTo>
                      <a:pt x="0" y="161"/>
                    </a:lnTo>
                    <a:lnTo>
                      <a:pt x="41" y="170"/>
                    </a:lnTo>
                    <a:lnTo>
                      <a:pt x="87" y="174"/>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1" name="Freeform 344"/>
              <p:cNvSpPr>
                <a:spLocks/>
              </p:cNvSpPr>
              <p:nvPr/>
            </p:nvSpPr>
            <p:spPr bwMode="auto">
              <a:xfrm>
                <a:off x="302" y="605"/>
                <a:ext cx="41" cy="19"/>
              </a:xfrm>
              <a:custGeom>
                <a:avLst/>
                <a:gdLst>
                  <a:gd name="T0" fmla="*/ 5 w 204"/>
                  <a:gd name="T1" fmla="*/ 0 h 96"/>
                  <a:gd name="T2" fmla="*/ 0 w 204"/>
                  <a:gd name="T3" fmla="*/ 24 h 96"/>
                  <a:gd name="T4" fmla="*/ 21 w 204"/>
                  <a:gd name="T5" fmla="*/ 46 h 96"/>
                  <a:gd name="T6" fmla="*/ 34 w 204"/>
                  <a:gd name="T7" fmla="*/ 55 h 96"/>
                  <a:gd name="T8" fmla="*/ 48 w 204"/>
                  <a:gd name="T9" fmla="*/ 64 h 96"/>
                  <a:gd name="T10" fmla="*/ 79 w 204"/>
                  <a:gd name="T11" fmla="*/ 79 h 96"/>
                  <a:gd name="T12" fmla="*/ 95 w 204"/>
                  <a:gd name="T13" fmla="*/ 85 h 96"/>
                  <a:gd name="T14" fmla="*/ 115 w 204"/>
                  <a:gd name="T15" fmla="*/ 90 h 96"/>
                  <a:gd name="T16" fmla="*/ 137 w 204"/>
                  <a:gd name="T17" fmla="*/ 94 h 96"/>
                  <a:gd name="T18" fmla="*/ 159 w 204"/>
                  <a:gd name="T19" fmla="*/ 96 h 96"/>
                  <a:gd name="T20" fmla="*/ 182 w 204"/>
                  <a:gd name="T21" fmla="*/ 96 h 96"/>
                  <a:gd name="T22" fmla="*/ 204 w 204"/>
                  <a:gd name="T23" fmla="*/ 95 h 96"/>
                  <a:gd name="T24" fmla="*/ 183 w 204"/>
                  <a:gd name="T25" fmla="*/ 83 h 96"/>
                  <a:gd name="T26" fmla="*/ 177 w 204"/>
                  <a:gd name="T27" fmla="*/ 80 h 96"/>
                  <a:gd name="T28" fmla="*/ 149 w 204"/>
                  <a:gd name="T29" fmla="*/ 78 h 96"/>
                  <a:gd name="T30" fmla="*/ 122 w 204"/>
                  <a:gd name="T31" fmla="*/ 73 h 96"/>
                  <a:gd name="T32" fmla="*/ 102 w 204"/>
                  <a:gd name="T33" fmla="*/ 68 h 96"/>
                  <a:gd name="T34" fmla="*/ 84 w 204"/>
                  <a:gd name="T35" fmla="*/ 62 h 96"/>
                  <a:gd name="T36" fmla="*/ 67 w 204"/>
                  <a:gd name="T37" fmla="*/ 54 h 96"/>
                  <a:gd name="T38" fmla="*/ 53 w 204"/>
                  <a:gd name="T39" fmla="*/ 46 h 96"/>
                  <a:gd name="T40" fmla="*/ 38 w 204"/>
                  <a:gd name="T41" fmla="*/ 36 h 96"/>
                  <a:gd name="T42" fmla="*/ 26 w 204"/>
                  <a:gd name="T43" fmla="*/ 25 h 96"/>
                  <a:gd name="T44" fmla="*/ 14 w 204"/>
                  <a:gd name="T45" fmla="*/ 13 h 96"/>
                  <a:gd name="T46" fmla="*/ 5 w 204"/>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96"/>
                  <a:gd name="T74" fmla="*/ 204 w 204"/>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96">
                    <a:moveTo>
                      <a:pt x="5" y="0"/>
                    </a:moveTo>
                    <a:lnTo>
                      <a:pt x="0" y="24"/>
                    </a:lnTo>
                    <a:lnTo>
                      <a:pt x="21" y="46"/>
                    </a:lnTo>
                    <a:lnTo>
                      <a:pt x="34" y="55"/>
                    </a:lnTo>
                    <a:lnTo>
                      <a:pt x="48" y="64"/>
                    </a:lnTo>
                    <a:lnTo>
                      <a:pt x="79" y="79"/>
                    </a:lnTo>
                    <a:lnTo>
                      <a:pt x="95" y="85"/>
                    </a:lnTo>
                    <a:lnTo>
                      <a:pt x="115" y="90"/>
                    </a:lnTo>
                    <a:lnTo>
                      <a:pt x="137" y="94"/>
                    </a:lnTo>
                    <a:lnTo>
                      <a:pt x="159" y="96"/>
                    </a:lnTo>
                    <a:lnTo>
                      <a:pt x="182" y="96"/>
                    </a:lnTo>
                    <a:lnTo>
                      <a:pt x="204" y="95"/>
                    </a:lnTo>
                    <a:lnTo>
                      <a:pt x="183" y="83"/>
                    </a:lnTo>
                    <a:lnTo>
                      <a:pt x="177" y="80"/>
                    </a:lnTo>
                    <a:lnTo>
                      <a:pt x="149" y="78"/>
                    </a:lnTo>
                    <a:lnTo>
                      <a:pt x="122" y="73"/>
                    </a:lnTo>
                    <a:lnTo>
                      <a:pt x="102" y="68"/>
                    </a:lnTo>
                    <a:lnTo>
                      <a:pt x="84" y="62"/>
                    </a:lnTo>
                    <a:lnTo>
                      <a:pt x="67" y="54"/>
                    </a:lnTo>
                    <a:lnTo>
                      <a:pt x="53" y="46"/>
                    </a:lnTo>
                    <a:lnTo>
                      <a:pt x="38" y="36"/>
                    </a:lnTo>
                    <a:lnTo>
                      <a:pt x="26" y="25"/>
                    </a:lnTo>
                    <a:lnTo>
                      <a:pt x="14" y="13"/>
                    </a:lnTo>
                    <a:lnTo>
                      <a:pt x="5" y="0"/>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2" name="Freeform 345"/>
              <p:cNvSpPr>
                <a:spLocks/>
              </p:cNvSpPr>
              <p:nvPr/>
            </p:nvSpPr>
            <p:spPr bwMode="auto">
              <a:xfrm>
                <a:off x="302" y="610"/>
                <a:ext cx="48" cy="17"/>
              </a:xfrm>
              <a:custGeom>
                <a:avLst/>
                <a:gdLst>
                  <a:gd name="T0" fmla="*/ 3 w 241"/>
                  <a:gd name="T1" fmla="*/ 0 h 87"/>
                  <a:gd name="T2" fmla="*/ 0 w 241"/>
                  <a:gd name="T3" fmla="*/ 25 h 87"/>
                  <a:gd name="T4" fmla="*/ 10 w 241"/>
                  <a:gd name="T5" fmla="*/ 34 h 87"/>
                  <a:gd name="T6" fmla="*/ 22 w 241"/>
                  <a:gd name="T7" fmla="*/ 44 h 87"/>
                  <a:gd name="T8" fmla="*/ 34 w 241"/>
                  <a:gd name="T9" fmla="*/ 52 h 87"/>
                  <a:gd name="T10" fmla="*/ 49 w 241"/>
                  <a:gd name="T11" fmla="*/ 59 h 87"/>
                  <a:gd name="T12" fmla="*/ 63 w 241"/>
                  <a:gd name="T13" fmla="*/ 65 h 87"/>
                  <a:gd name="T14" fmla="*/ 78 w 241"/>
                  <a:gd name="T15" fmla="*/ 72 h 87"/>
                  <a:gd name="T16" fmla="*/ 94 w 241"/>
                  <a:gd name="T17" fmla="*/ 76 h 87"/>
                  <a:gd name="T18" fmla="*/ 112 w 241"/>
                  <a:gd name="T19" fmla="*/ 82 h 87"/>
                  <a:gd name="T20" fmla="*/ 143 w 241"/>
                  <a:gd name="T21" fmla="*/ 86 h 87"/>
                  <a:gd name="T22" fmla="*/ 176 w 241"/>
                  <a:gd name="T23" fmla="*/ 87 h 87"/>
                  <a:gd name="T24" fmla="*/ 207 w 241"/>
                  <a:gd name="T25" fmla="*/ 85 h 87"/>
                  <a:gd name="T26" fmla="*/ 241 w 241"/>
                  <a:gd name="T27" fmla="*/ 81 h 87"/>
                  <a:gd name="T28" fmla="*/ 223 w 241"/>
                  <a:gd name="T29" fmla="*/ 76 h 87"/>
                  <a:gd name="T30" fmla="*/ 207 w 241"/>
                  <a:gd name="T31" fmla="*/ 71 h 87"/>
                  <a:gd name="T32" fmla="*/ 185 w 241"/>
                  <a:gd name="T33" fmla="*/ 72 h 87"/>
                  <a:gd name="T34" fmla="*/ 162 w 241"/>
                  <a:gd name="T35" fmla="*/ 72 h 87"/>
                  <a:gd name="T36" fmla="*/ 140 w 241"/>
                  <a:gd name="T37" fmla="*/ 70 h 87"/>
                  <a:gd name="T38" fmla="*/ 118 w 241"/>
                  <a:gd name="T39" fmla="*/ 66 h 87"/>
                  <a:gd name="T40" fmla="*/ 98 w 241"/>
                  <a:gd name="T41" fmla="*/ 61 h 87"/>
                  <a:gd name="T42" fmla="*/ 82 w 241"/>
                  <a:gd name="T43" fmla="*/ 55 h 87"/>
                  <a:gd name="T44" fmla="*/ 51 w 241"/>
                  <a:gd name="T45" fmla="*/ 40 h 87"/>
                  <a:gd name="T46" fmla="*/ 37 w 241"/>
                  <a:gd name="T47" fmla="*/ 31 h 87"/>
                  <a:gd name="T48" fmla="*/ 24 w 241"/>
                  <a:gd name="T49" fmla="*/ 22 h 87"/>
                  <a:gd name="T50" fmla="*/ 3 w 241"/>
                  <a:gd name="T51" fmla="*/ 0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87"/>
                  <a:gd name="T80" fmla="*/ 241 w 24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87">
                    <a:moveTo>
                      <a:pt x="3" y="0"/>
                    </a:moveTo>
                    <a:lnTo>
                      <a:pt x="0" y="25"/>
                    </a:lnTo>
                    <a:lnTo>
                      <a:pt x="10" y="34"/>
                    </a:lnTo>
                    <a:lnTo>
                      <a:pt x="22" y="44"/>
                    </a:lnTo>
                    <a:lnTo>
                      <a:pt x="34" y="52"/>
                    </a:lnTo>
                    <a:lnTo>
                      <a:pt x="49" y="59"/>
                    </a:lnTo>
                    <a:lnTo>
                      <a:pt x="63" y="65"/>
                    </a:lnTo>
                    <a:lnTo>
                      <a:pt x="78" y="72"/>
                    </a:lnTo>
                    <a:lnTo>
                      <a:pt x="94" y="76"/>
                    </a:lnTo>
                    <a:lnTo>
                      <a:pt x="112" y="82"/>
                    </a:lnTo>
                    <a:lnTo>
                      <a:pt x="143" y="86"/>
                    </a:lnTo>
                    <a:lnTo>
                      <a:pt x="176" y="87"/>
                    </a:lnTo>
                    <a:lnTo>
                      <a:pt x="207" y="85"/>
                    </a:lnTo>
                    <a:lnTo>
                      <a:pt x="241" y="81"/>
                    </a:lnTo>
                    <a:lnTo>
                      <a:pt x="223" y="76"/>
                    </a:lnTo>
                    <a:lnTo>
                      <a:pt x="207" y="71"/>
                    </a:lnTo>
                    <a:lnTo>
                      <a:pt x="185" y="72"/>
                    </a:lnTo>
                    <a:lnTo>
                      <a:pt x="162" y="72"/>
                    </a:lnTo>
                    <a:lnTo>
                      <a:pt x="140" y="70"/>
                    </a:lnTo>
                    <a:lnTo>
                      <a:pt x="118" y="66"/>
                    </a:lnTo>
                    <a:lnTo>
                      <a:pt x="98" y="61"/>
                    </a:lnTo>
                    <a:lnTo>
                      <a:pt x="82" y="55"/>
                    </a:lnTo>
                    <a:lnTo>
                      <a:pt x="51" y="40"/>
                    </a:lnTo>
                    <a:lnTo>
                      <a:pt x="37" y="31"/>
                    </a:lnTo>
                    <a:lnTo>
                      <a:pt x="24" y="22"/>
                    </a:lnTo>
                    <a:lnTo>
                      <a:pt x="3" y="0"/>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3" name="Freeform 346"/>
              <p:cNvSpPr>
                <a:spLocks/>
              </p:cNvSpPr>
              <p:nvPr/>
            </p:nvSpPr>
            <p:spPr bwMode="auto">
              <a:xfrm>
                <a:off x="303" y="585"/>
                <a:ext cx="35" cy="36"/>
              </a:xfrm>
              <a:custGeom>
                <a:avLst/>
                <a:gdLst>
                  <a:gd name="T0" fmla="*/ 85 w 172"/>
                  <a:gd name="T1" fmla="*/ 77 h 180"/>
                  <a:gd name="T2" fmla="*/ 64 w 172"/>
                  <a:gd name="T3" fmla="*/ 35 h 180"/>
                  <a:gd name="T4" fmla="*/ 55 w 172"/>
                  <a:gd name="T5" fmla="*/ 16 h 180"/>
                  <a:gd name="T6" fmla="*/ 48 w 172"/>
                  <a:gd name="T7" fmla="*/ 0 h 180"/>
                  <a:gd name="T8" fmla="*/ 31 w 172"/>
                  <a:gd name="T9" fmla="*/ 23 h 180"/>
                  <a:gd name="T10" fmla="*/ 17 w 172"/>
                  <a:gd name="T11" fmla="*/ 48 h 180"/>
                  <a:gd name="T12" fmla="*/ 7 w 172"/>
                  <a:gd name="T13" fmla="*/ 73 h 180"/>
                  <a:gd name="T14" fmla="*/ 0 w 172"/>
                  <a:gd name="T15" fmla="*/ 100 h 180"/>
                  <a:gd name="T16" fmla="*/ 9 w 172"/>
                  <a:gd name="T17" fmla="*/ 113 h 180"/>
                  <a:gd name="T18" fmla="*/ 21 w 172"/>
                  <a:gd name="T19" fmla="*/ 125 h 180"/>
                  <a:gd name="T20" fmla="*/ 33 w 172"/>
                  <a:gd name="T21" fmla="*/ 136 h 180"/>
                  <a:gd name="T22" fmla="*/ 48 w 172"/>
                  <a:gd name="T23" fmla="*/ 146 h 180"/>
                  <a:gd name="T24" fmla="*/ 62 w 172"/>
                  <a:gd name="T25" fmla="*/ 154 h 180"/>
                  <a:gd name="T26" fmla="*/ 79 w 172"/>
                  <a:gd name="T27" fmla="*/ 162 h 180"/>
                  <a:gd name="T28" fmla="*/ 97 w 172"/>
                  <a:gd name="T29" fmla="*/ 168 h 180"/>
                  <a:gd name="T30" fmla="*/ 117 w 172"/>
                  <a:gd name="T31" fmla="*/ 173 h 180"/>
                  <a:gd name="T32" fmla="*/ 144 w 172"/>
                  <a:gd name="T33" fmla="*/ 178 h 180"/>
                  <a:gd name="T34" fmla="*/ 172 w 172"/>
                  <a:gd name="T35" fmla="*/ 180 h 180"/>
                  <a:gd name="T36" fmla="*/ 158 w 172"/>
                  <a:gd name="T37" fmla="*/ 170 h 180"/>
                  <a:gd name="T38" fmla="*/ 145 w 172"/>
                  <a:gd name="T39" fmla="*/ 160 h 180"/>
                  <a:gd name="T40" fmla="*/ 122 w 172"/>
                  <a:gd name="T41" fmla="*/ 136 h 180"/>
                  <a:gd name="T42" fmla="*/ 111 w 172"/>
                  <a:gd name="T43" fmla="*/ 122 h 180"/>
                  <a:gd name="T44" fmla="*/ 102 w 172"/>
                  <a:gd name="T45" fmla="*/ 108 h 180"/>
                  <a:gd name="T46" fmla="*/ 85 w 172"/>
                  <a:gd name="T47" fmla="*/ 77 h 1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180"/>
                  <a:gd name="T74" fmla="*/ 172 w 172"/>
                  <a:gd name="T75" fmla="*/ 180 h 1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180">
                    <a:moveTo>
                      <a:pt x="85" y="77"/>
                    </a:moveTo>
                    <a:lnTo>
                      <a:pt x="64" y="35"/>
                    </a:lnTo>
                    <a:lnTo>
                      <a:pt x="55" y="16"/>
                    </a:lnTo>
                    <a:lnTo>
                      <a:pt x="48" y="0"/>
                    </a:lnTo>
                    <a:lnTo>
                      <a:pt x="31" y="23"/>
                    </a:lnTo>
                    <a:lnTo>
                      <a:pt x="17" y="48"/>
                    </a:lnTo>
                    <a:lnTo>
                      <a:pt x="7" y="73"/>
                    </a:lnTo>
                    <a:lnTo>
                      <a:pt x="0" y="100"/>
                    </a:lnTo>
                    <a:lnTo>
                      <a:pt x="9" y="113"/>
                    </a:lnTo>
                    <a:lnTo>
                      <a:pt x="21" y="125"/>
                    </a:lnTo>
                    <a:lnTo>
                      <a:pt x="33" y="136"/>
                    </a:lnTo>
                    <a:lnTo>
                      <a:pt x="48" y="146"/>
                    </a:lnTo>
                    <a:lnTo>
                      <a:pt x="62" y="154"/>
                    </a:lnTo>
                    <a:lnTo>
                      <a:pt x="79" y="162"/>
                    </a:lnTo>
                    <a:lnTo>
                      <a:pt x="97" y="168"/>
                    </a:lnTo>
                    <a:lnTo>
                      <a:pt x="117" y="173"/>
                    </a:lnTo>
                    <a:lnTo>
                      <a:pt x="144" y="178"/>
                    </a:lnTo>
                    <a:lnTo>
                      <a:pt x="172" y="180"/>
                    </a:lnTo>
                    <a:lnTo>
                      <a:pt x="158" y="170"/>
                    </a:lnTo>
                    <a:lnTo>
                      <a:pt x="145" y="160"/>
                    </a:lnTo>
                    <a:lnTo>
                      <a:pt x="122" y="136"/>
                    </a:lnTo>
                    <a:lnTo>
                      <a:pt x="111" y="122"/>
                    </a:lnTo>
                    <a:lnTo>
                      <a:pt x="102" y="108"/>
                    </a:lnTo>
                    <a:lnTo>
                      <a:pt x="85" y="77"/>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4" name="Freeform 347"/>
              <p:cNvSpPr>
                <a:spLocks/>
              </p:cNvSpPr>
              <p:nvPr/>
            </p:nvSpPr>
            <p:spPr bwMode="auto">
              <a:xfrm>
                <a:off x="862" y="561"/>
                <a:ext cx="51" cy="24"/>
              </a:xfrm>
              <a:custGeom>
                <a:avLst/>
                <a:gdLst>
                  <a:gd name="T0" fmla="*/ 253 w 253"/>
                  <a:gd name="T1" fmla="*/ 11 h 124"/>
                  <a:gd name="T2" fmla="*/ 246 w 253"/>
                  <a:gd name="T3" fmla="*/ 0 h 124"/>
                  <a:gd name="T4" fmla="*/ 215 w 253"/>
                  <a:gd name="T5" fmla="*/ 1 h 124"/>
                  <a:gd name="T6" fmla="*/ 199 w 253"/>
                  <a:gd name="T7" fmla="*/ 2 h 124"/>
                  <a:gd name="T8" fmla="*/ 185 w 253"/>
                  <a:gd name="T9" fmla="*/ 6 h 124"/>
                  <a:gd name="T10" fmla="*/ 153 w 253"/>
                  <a:gd name="T11" fmla="*/ 14 h 124"/>
                  <a:gd name="T12" fmla="*/ 137 w 253"/>
                  <a:gd name="T13" fmla="*/ 18 h 124"/>
                  <a:gd name="T14" fmla="*/ 123 w 253"/>
                  <a:gd name="T15" fmla="*/ 25 h 124"/>
                  <a:gd name="T16" fmla="*/ 86 w 253"/>
                  <a:gd name="T17" fmla="*/ 40 h 124"/>
                  <a:gd name="T18" fmla="*/ 69 w 253"/>
                  <a:gd name="T19" fmla="*/ 49 h 124"/>
                  <a:gd name="T20" fmla="*/ 54 w 253"/>
                  <a:gd name="T21" fmla="*/ 61 h 124"/>
                  <a:gd name="T22" fmla="*/ 25 w 253"/>
                  <a:gd name="T23" fmla="*/ 84 h 124"/>
                  <a:gd name="T24" fmla="*/ 0 w 253"/>
                  <a:gd name="T25" fmla="*/ 112 h 124"/>
                  <a:gd name="T26" fmla="*/ 2 w 253"/>
                  <a:gd name="T27" fmla="*/ 117 h 124"/>
                  <a:gd name="T28" fmla="*/ 5 w 253"/>
                  <a:gd name="T29" fmla="*/ 124 h 124"/>
                  <a:gd name="T30" fmla="*/ 29 w 253"/>
                  <a:gd name="T31" fmla="*/ 95 h 124"/>
                  <a:gd name="T32" fmla="*/ 58 w 253"/>
                  <a:gd name="T33" fmla="*/ 72 h 124"/>
                  <a:gd name="T34" fmla="*/ 90 w 253"/>
                  <a:gd name="T35" fmla="*/ 51 h 124"/>
                  <a:gd name="T36" fmla="*/ 108 w 253"/>
                  <a:gd name="T37" fmla="*/ 42 h 124"/>
                  <a:gd name="T38" fmla="*/ 128 w 253"/>
                  <a:gd name="T39" fmla="*/ 35 h 124"/>
                  <a:gd name="T40" fmla="*/ 143 w 253"/>
                  <a:gd name="T41" fmla="*/ 28 h 124"/>
                  <a:gd name="T42" fmla="*/ 159 w 253"/>
                  <a:gd name="T43" fmla="*/ 24 h 124"/>
                  <a:gd name="T44" fmla="*/ 190 w 253"/>
                  <a:gd name="T45" fmla="*/ 16 h 124"/>
                  <a:gd name="T46" fmla="*/ 222 w 253"/>
                  <a:gd name="T47" fmla="*/ 11 h 124"/>
                  <a:gd name="T48" fmla="*/ 253 w 253"/>
                  <a:gd name="T49" fmla="*/ 11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24"/>
                  <a:gd name="T77" fmla="*/ 253 w 25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24">
                    <a:moveTo>
                      <a:pt x="253" y="11"/>
                    </a:moveTo>
                    <a:lnTo>
                      <a:pt x="246" y="0"/>
                    </a:lnTo>
                    <a:lnTo>
                      <a:pt x="215" y="1"/>
                    </a:lnTo>
                    <a:lnTo>
                      <a:pt x="199" y="2"/>
                    </a:lnTo>
                    <a:lnTo>
                      <a:pt x="185" y="6"/>
                    </a:lnTo>
                    <a:lnTo>
                      <a:pt x="153" y="14"/>
                    </a:lnTo>
                    <a:lnTo>
                      <a:pt x="137" y="18"/>
                    </a:lnTo>
                    <a:lnTo>
                      <a:pt x="123" y="25"/>
                    </a:lnTo>
                    <a:lnTo>
                      <a:pt x="86" y="40"/>
                    </a:lnTo>
                    <a:lnTo>
                      <a:pt x="69" y="49"/>
                    </a:lnTo>
                    <a:lnTo>
                      <a:pt x="54" y="61"/>
                    </a:lnTo>
                    <a:lnTo>
                      <a:pt x="25" y="84"/>
                    </a:lnTo>
                    <a:lnTo>
                      <a:pt x="0" y="112"/>
                    </a:lnTo>
                    <a:lnTo>
                      <a:pt x="2" y="117"/>
                    </a:lnTo>
                    <a:lnTo>
                      <a:pt x="5" y="124"/>
                    </a:lnTo>
                    <a:lnTo>
                      <a:pt x="29" y="95"/>
                    </a:lnTo>
                    <a:lnTo>
                      <a:pt x="58" y="72"/>
                    </a:lnTo>
                    <a:lnTo>
                      <a:pt x="90" y="51"/>
                    </a:lnTo>
                    <a:lnTo>
                      <a:pt x="108" y="42"/>
                    </a:lnTo>
                    <a:lnTo>
                      <a:pt x="128" y="35"/>
                    </a:lnTo>
                    <a:lnTo>
                      <a:pt x="143" y="28"/>
                    </a:lnTo>
                    <a:lnTo>
                      <a:pt x="159" y="24"/>
                    </a:lnTo>
                    <a:lnTo>
                      <a:pt x="190" y="16"/>
                    </a:lnTo>
                    <a:lnTo>
                      <a:pt x="222" y="11"/>
                    </a:lnTo>
                    <a:lnTo>
                      <a:pt x="253" y="11"/>
                    </a:lnTo>
                    <a:close/>
                  </a:path>
                </a:pathLst>
              </a:custGeom>
              <a:solidFill>
                <a:srgbClr val="3D3D3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5" name="Freeform 348"/>
              <p:cNvSpPr>
                <a:spLocks/>
              </p:cNvSpPr>
              <p:nvPr/>
            </p:nvSpPr>
            <p:spPr bwMode="auto">
              <a:xfrm>
                <a:off x="861" y="559"/>
                <a:ext cx="50" cy="24"/>
              </a:xfrm>
              <a:custGeom>
                <a:avLst/>
                <a:gdLst>
                  <a:gd name="T0" fmla="*/ 250 w 250"/>
                  <a:gd name="T1" fmla="*/ 10 h 122"/>
                  <a:gd name="T2" fmla="*/ 249 w 250"/>
                  <a:gd name="T3" fmla="*/ 9 h 122"/>
                  <a:gd name="T4" fmla="*/ 244 w 250"/>
                  <a:gd name="T5" fmla="*/ 1 h 122"/>
                  <a:gd name="T6" fmla="*/ 231 w 250"/>
                  <a:gd name="T7" fmla="*/ 0 h 122"/>
                  <a:gd name="T8" fmla="*/ 221 w 250"/>
                  <a:gd name="T9" fmla="*/ 1 h 122"/>
                  <a:gd name="T10" fmla="*/ 196 w 250"/>
                  <a:gd name="T11" fmla="*/ 2 h 122"/>
                  <a:gd name="T12" fmla="*/ 172 w 250"/>
                  <a:gd name="T13" fmla="*/ 8 h 122"/>
                  <a:gd name="T14" fmla="*/ 122 w 250"/>
                  <a:gd name="T15" fmla="*/ 25 h 122"/>
                  <a:gd name="T16" fmla="*/ 88 w 250"/>
                  <a:gd name="T17" fmla="*/ 39 h 122"/>
                  <a:gd name="T18" fmla="*/ 57 w 250"/>
                  <a:gd name="T19" fmla="*/ 57 h 122"/>
                  <a:gd name="T20" fmla="*/ 29 w 250"/>
                  <a:gd name="T21" fmla="*/ 79 h 122"/>
                  <a:gd name="T22" fmla="*/ 6 w 250"/>
                  <a:gd name="T23" fmla="*/ 103 h 122"/>
                  <a:gd name="T24" fmla="*/ 0 w 250"/>
                  <a:gd name="T25" fmla="*/ 110 h 122"/>
                  <a:gd name="T26" fmla="*/ 4 w 250"/>
                  <a:gd name="T27" fmla="*/ 122 h 122"/>
                  <a:gd name="T28" fmla="*/ 29 w 250"/>
                  <a:gd name="T29" fmla="*/ 94 h 122"/>
                  <a:gd name="T30" fmla="*/ 58 w 250"/>
                  <a:gd name="T31" fmla="*/ 71 h 122"/>
                  <a:gd name="T32" fmla="*/ 73 w 250"/>
                  <a:gd name="T33" fmla="*/ 59 h 122"/>
                  <a:gd name="T34" fmla="*/ 90 w 250"/>
                  <a:gd name="T35" fmla="*/ 50 h 122"/>
                  <a:gd name="T36" fmla="*/ 127 w 250"/>
                  <a:gd name="T37" fmla="*/ 35 h 122"/>
                  <a:gd name="T38" fmla="*/ 141 w 250"/>
                  <a:gd name="T39" fmla="*/ 28 h 122"/>
                  <a:gd name="T40" fmla="*/ 157 w 250"/>
                  <a:gd name="T41" fmla="*/ 24 h 122"/>
                  <a:gd name="T42" fmla="*/ 189 w 250"/>
                  <a:gd name="T43" fmla="*/ 16 h 122"/>
                  <a:gd name="T44" fmla="*/ 203 w 250"/>
                  <a:gd name="T45" fmla="*/ 12 h 122"/>
                  <a:gd name="T46" fmla="*/ 219 w 250"/>
                  <a:gd name="T47" fmla="*/ 11 h 122"/>
                  <a:gd name="T48" fmla="*/ 250 w 250"/>
                  <a:gd name="T49" fmla="*/ 1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0"/>
                  <a:gd name="T76" fmla="*/ 0 h 122"/>
                  <a:gd name="T77" fmla="*/ 250 w 250"/>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0" h="122">
                    <a:moveTo>
                      <a:pt x="250" y="10"/>
                    </a:moveTo>
                    <a:lnTo>
                      <a:pt x="249" y="9"/>
                    </a:lnTo>
                    <a:lnTo>
                      <a:pt x="244" y="1"/>
                    </a:lnTo>
                    <a:lnTo>
                      <a:pt x="231" y="0"/>
                    </a:lnTo>
                    <a:lnTo>
                      <a:pt x="221" y="1"/>
                    </a:lnTo>
                    <a:lnTo>
                      <a:pt x="196" y="2"/>
                    </a:lnTo>
                    <a:lnTo>
                      <a:pt x="172" y="8"/>
                    </a:lnTo>
                    <a:lnTo>
                      <a:pt x="122" y="25"/>
                    </a:lnTo>
                    <a:lnTo>
                      <a:pt x="88" y="39"/>
                    </a:lnTo>
                    <a:lnTo>
                      <a:pt x="57" y="57"/>
                    </a:lnTo>
                    <a:lnTo>
                      <a:pt x="29" y="79"/>
                    </a:lnTo>
                    <a:lnTo>
                      <a:pt x="6" y="103"/>
                    </a:lnTo>
                    <a:lnTo>
                      <a:pt x="0" y="110"/>
                    </a:lnTo>
                    <a:lnTo>
                      <a:pt x="4" y="122"/>
                    </a:lnTo>
                    <a:lnTo>
                      <a:pt x="29" y="94"/>
                    </a:lnTo>
                    <a:lnTo>
                      <a:pt x="58" y="71"/>
                    </a:lnTo>
                    <a:lnTo>
                      <a:pt x="73" y="59"/>
                    </a:lnTo>
                    <a:lnTo>
                      <a:pt x="90" y="50"/>
                    </a:lnTo>
                    <a:lnTo>
                      <a:pt x="127" y="35"/>
                    </a:lnTo>
                    <a:lnTo>
                      <a:pt x="141" y="28"/>
                    </a:lnTo>
                    <a:lnTo>
                      <a:pt x="157" y="24"/>
                    </a:lnTo>
                    <a:lnTo>
                      <a:pt x="189" y="16"/>
                    </a:lnTo>
                    <a:lnTo>
                      <a:pt x="203" y="12"/>
                    </a:lnTo>
                    <a:lnTo>
                      <a:pt x="219" y="11"/>
                    </a:lnTo>
                    <a:lnTo>
                      <a:pt x="250" y="10"/>
                    </a:lnTo>
                    <a:close/>
                  </a:path>
                </a:pathLst>
              </a:custGeom>
              <a:solidFill>
                <a:srgbClr val="33333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6" name="Freeform 349"/>
              <p:cNvSpPr>
                <a:spLocks/>
              </p:cNvSpPr>
              <p:nvPr/>
            </p:nvSpPr>
            <p:spPr bwMode="auto">
              <a:xfrm>
                <a:off x="863" y="563"/>
                <a:ext cx="51" cy="25"/>
              </a:xfrm>
              <a:custGeom>
                <a:avLst/>
                <a:gdLst>
                  <a:gd name="T0" fmla="*/ 255 w 255"/>
                  <a:gd name="T1" fmla="*/ 10 h 124"/>
                  <a:gd name="T2" fmla="*/ 251 w 255"/>
                  <a:gd name="T3" fmla="*/ 4 h 124"/>
                  <a:gd name="T4" fmla="*/ 248 w 255"/>
                  <a:gd name="T5" fmla="*/ 0 h 124"/>
                  <a:gd name="T6" fmla="*/ 217 w 255"/>
                  <a:gd name="T7" fmla="*/ 0 h 124"/>
                  <a:gd name="T8" fmla="*/ 185 w 255"/>
                  <a:gd name="T9" fmla="*/ 5 h 124"/>
                  <a:gd name="T10" fmla="*/ 154 w 255"/>
                  <a:gd name="T11" fmla="*/ 13 h 124"/>
                  <a:gd name="T12" fmla="*/ 138 w 255"/>
                  <a:gd name="T13" fmla="*/ 17 h 124"/>
                  <a:gd name="T14" fmla="*/ 123 w 255"/>
                  <a:gd name="T15" fmla="*/ 24 h 124"/>
                  <a:gd name="T16" fmla="*/ 103 w 255"/>
                  <a:gd name="T17" fmla="*/ 31 h 124"/>
                  <a:gd name="T18" fmla="*/ 85 w 255"/>
                  <a:gd name="T19" fmla="*/ 40 h 124"/>
                  <a:gd name="T20" fmla="*/ 53 w 255"/>
                  <a:gd name="T21" fmla="*/ 61 h 124"/>
                  <a:gd name="T22" fmla="*/ 24 w 255"/>
                  <a:gd name="T23" fmla="*/ 84 h 124"/>
                  <a:gd name="T24" fmla="*/ 0 w 255"/>
                  <a:gd name="T25" fmla="*/ 113 h 124"/>
                  <a:gd name="T26" fmla="*/ 6 w 255"/>
                  <a:gd name="T27" fmla="*/ 124 h 124"/>
                  <a:gd name="T28" fmla="*/ 29 w 255"/>
                  <a:gd name="T29" fmla="*/ 95 h 124"/>
                  <a:gd name="T30" fmla="*/ 43 w 255"/>
                  <a:gd name="T31" fmla="*/ 81 h 124"/>
                  <a:gd name="T32" fmla="*/ 58 w 255"/>
                  <a:gd name="T33" fmla="*/ 70 h 124"/>
                  <a:gd name="T34" fmla="*/ 90 w 255"/>
                  <a:gd name="T35" fmla="*/ 49 h 124"/>
                  <a:gd name="T36" fmla="*/ 127 w 255"/>
                  <a:gd name="T37" fmla="*/ 32 h 124"/>
                  <a:gd name="T38" fmla="*/ 158 w 255"/>
                  <a:gd name="T39" fmla="*/ 19 h 124"/>
                  <a:gd name="T40" fmla="*/ 174 w 255"/>
                  <a:gd name="T41" fmla="*/ 15 h 124"/>
                  <a:gd name="T42" fmla="*/ 191 w 255"/>
                  <a:gd name="T43" fmla="*/ 13 h 124"/>
                  <a:gd name="T44" fmla="*/ 222 w 255"/>
                  <a:gd name="T45" fmla="*/ 9 h 124"/>
                  <a:gd name="T46" fmla="*/ 255 w 255"/>
                  <a:gd name="T47" fmla="*/ 10 h 1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5"/>
                  <a:gd name="T73" fmla="*/ 0 h 124"/>
                  <a:gd name="T74" fmla="*/ 255 w 255"/>
                  <a:gd name="T75" fmla="*/ 124 h 1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5" h="124">
                    <a:moveTo>
                      <a:pt x="255" y="10"/>
                    </a:moveTo>
                    <a:lnTo>
                      <a:pt x="251" y="4"/>
                    </a:lnTo>
                    <a:lnTo>
                      <a:pt x="248" y="0"/>
                    </a:lnTo>
                    <a:lnTo>
                      <a:pt x="217" y="0"/>
                    </a:lnTo>
                    <a:lnTo>
                      <a:pt x="185" y="5"/>
                    </a:lnTo>
                    <a:lnTo>
                      <a:pt x="154" y="13"/>
                    </a:lnTo>
                    <a:lnTo>
                      <a:pt x="138" y="17"/>
                    </a:lnTo>
                    <a:lnTo>
                      <a:pt x="123" y="24"/>
                    </a:lnTo>
                    <a:lnTo>
                      <a:pt x="103" y="31"/>
                    </a:lnTo>
                    <a:lnTo>
                      <a:pt x="85" y="40"/>
                    </a:lnTo>
                    <a:lnTo>
                      <a:pt x="53" y="61"/>
                    </a:lnTo>
                    <a:lnTo>
                      <a:pt x="24" y="84"/>
                    </a:lnTo>
                    <a:lnTo>
                      <a:pt x="0" y="113"/>
                    </a:lnTo>
                    <a:lnTo>
                      <a:pt x="6" y="124"/>
                    </a:lnTo>
                    <a:lnTo>
                      <a:pt x="29" y="95"/>
                    </a:lnTo>
                    <a:lnTo>
                      <a:pt x="43" y="81"/>
                    </a:lnTo>
                    <a:lnTo>
                      <a:pt x="58" y="70"/>
                    </a:lnTo>
                    <a:lnTo>
                      <a:pt x="90" y="49"/>
                    </a:lnTo>
                    <a:lnTo>
                      <a:pt x="127" y="32"/>
                    </a:lnTo>
                    <a:lnTo>
                      <a:pt x="158" y="19"/>
                    </a:lnTo>
                    <a:lnTo>
                      <a:pt x="174" y="15"/>
                    </a:lnTo>
                    <a:lnTo>
                      <a:pt x="191" y="13"/>
                    </a:lnTo>
                    <a:lnTo>
                      <a:pt x="222" y="9"/>
                    </a:lnTo>
                    <a:lnTo>
                      <a:pt x="255" y="10"/>
                    </a:lnTo>
                    <a:close/>
                  </a:path>
                </a:pathLst>
              </a:custGeom>
              <a:solidFill>
                <a:srgbClr val="46464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7" name="Freeform 350"/>
              <p:cNvSpPr>
                <a:spLocks/>
              </p:cNvSpPr>
              <p:nvPr/>
            </p:nvSpPr>
            <p:spPr bwMode="auto">
              <a:xfrm>
                <a:off x="864" y="565"/>
                <a:ext cx="52" cy="25"/>
              </a:xfrm>
              <a:custGeom>
                <a:avLst/>
                <a:gdLst>
                  <a:gd name="T0" fmla="*/ 257 w 257"/>
                  <a:gd name="T1" fmla="*/ 14 h 126"/>
                  <a:gd name="T2" fmla="*/ 249 w 257"/>
                  <a:gd name="T3" fmla="*/ 1 h 126"/>
                  <a:gd name="T4" fmla="*/ 216 w 257"/>
                  <a:gd name="T5" fmla="*/ 0 h 126"/>
                  <a:gd name="T6" fmla="*/ 185 w 257"/>
                  <a:gd name="T7" fmla="*/ 4 h 126"/>
                  <a:gd name="T8" fmla="*/ 168 w 257"/>
                  <a:gd name="T9" fmla="*/ 6 h 126"/>
                  <a:gd name="T10" fmla="*/ 152 w 257"/>
                  <a:gd name="T11" fmla="*/ 10 h 126"/>
                  <a:gd name="T12" fmla="*/ 121 w 257"/>
                  <a:gd name="T13" fmla="*/ 23 h 126"/>
                  <a:gd name="T14" fmla="*/ 84 w 257"/>
                  <a:gd name="T15" fmla="*/ 40 h 126"/>
                  <a:gd name="T16" fmla="*/ 52 w 257"/>
                  <a:gd name="T17" fmla="*/ 61 h 126"/>
                  <a:gd name="T18" fmla="*/ 37 w 257"/>
                  <a:gd name="T19" fmla="*/ 72 h 126"/>
                  <a:gd name="T20" fmla="*/ 23 w 257"/>
                  <a:gd name="T21" fmla="*/ 86 h 126"/>
                  <a:gd name="T22" fmla="*/ 0 w 257"/>
                  <a:gd name="T23" fmla="*/ 115 h 126"/>
                  <a:gd name="T24" fmla="*/ 5 w 257"/>
                  <a:gd name="T25" fmla="*/ 126 h 126"/>
                  <a:gd name="T26" fmla="*/ 28 w 257"/>
                  <a:gd name="T27" fmla="*/ 96 h 126"/>
                  <a:gd name="T28" fmla="*/ 41 w 257"/>
                  <a:gd name="T29" fmla="*/ 82 h 126"/>
                  <a:gd name="T30" fmla="*/ 57 w 257"/>
                  <a:gd name="T31" fmla="*/ 71 h 126"/>
                  <a:gd name="T32" fmla="*/ 88 w 257"/>
                  <a:gd name="T33" fmla="*/ 50 h 126"/>
                  <a:gd name="T34" fmla="*/ 126 w 257"/>
                  <a:gd name="T35" fmla="*/ 33 h 126"/>
                  <a:gd name="T36" fmla="*/ 158 w 257"/>
                  <a:gd name="T37" fmla="*/ 22 h 126"/>
                  <a:gd name="T38" fmla="*/ 192 w 257"/>
                  <a:gd name="T39" fmla="*/ 15 h 126"/>
                  <a:gd name="T40" fmla="*/ 223 w 257"/>
                  <a:gd name="T41" fmla="*/ 11 h 126"/>
                  <a:gd name="T42" fmla="*/ 257 w 257"/>
                  <a:gd name="T43" fmla="*/ 14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4"/>
                    </a:moveTo>
                    <a:lnTo>
                      <a:pt x="249" y="1"/>
                    </a:lnTo>
                    <a:lnTo>
                      <a:pt x="216" y="0"/>
                    </a:lnTo>
                    <a:lnTo>
                      <a:pt x="185" y="4"/>
                    </a:lnTo>
                    <a:lnTo>
                      <a:pt x="168" y="6"/>
                    </a:lnTo>
                    <a:lnTo>
                      <a:pt x="152" y="10"/>
                    </a:lnTo>
                    <a:lnTo>
                      <a:pt x="121" y="23"/>
                    </a:lnTo>
                    <a:lnTo>
                      <a:pt x="84" y="40"/>
                    </a:lnTo>
                    <a:lnTo>
                      <a:pt x="52" y="61"/>
                    </a:lnTo>
                    <a:lnTo>
                      <a:pt x="37" y="72"/>
                    </a:lnTo>
                    <a:lnTo>
                      <a:pt x="23" y="86"/>
                    </a:lnTo>
                    <a:lnTo>
                      <a:pt x="0" y="115"/>
                    </a:lnTo>
                    <a:lnTo>
                      <a:pt x="5" y="126"/>
                    </a:lnTo>
                    <a:lnTo>
                      <a:pt x="28" y="96"/>
                    </a:lnTo>
                    <a:lnTo>
                      <a:pt x="41" y="82"/>
                    </a:lnTo>
                    <a:lnTo>
                      <a:pt x="57" y="71"/>
                    </a:lnTo>
                    <a:lnTo>
                      <a:pt x="88" y="50"/>
                    </a:lnTo>
                    <a:lnTo>
                      <a:pt x="126" y="33"/>
                    </a:lnTo>
                    <a:lnTo>
                      <a:pt x="158" y="22"/>
                    </a:lnTo>
                    <a:lnTo>
                      <a:pt x="192" y="15"/>
                    </a:lnTo>
                    <a:lnTo>
                      <a:pt x="223" y="11"/>
                    </a:lnTo>
                    <a:lnTo>
                      <a:pt x="257" y="14"/>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8" name="Freeform 351"/>
              <p:cNvSpPr>
                <a:spLocks/>
              </p:cNvSpPr>
              <p:nvPr/>
            </p:nvSpPr>
            <p:spPr bwMode="auto">
              <a:xfrm>
                <a:off x="865" y="567"/>
                <a:ext cx="52" cy="25"/>
              </a:xfrm>
              <a:custGeom>
                <a:avLst/>
                <a:gdLst>
                  <a:gd name="T0" fmla="*/ 257 w 257"/>
                  <a:gd name="T1" fmla="*/ 12 h 126"/>
                  <a:gd name="T2" fmla="*/ 252 w 257"/>
                  <a:gd name="T3" fmla="*/ 3 h 126"/>
                  <a:gd name="T4" fmla="*/ 218 w 257"/>
                  <a:gd name="T5" fmla="*/ 0 h 126"/>
                  <a:gd name="T6" fmla="*/ 187 w 257"/>
                  <a:gd name="T7" fmla="*/ 4 h 126"/>
                  <a:gd name="T8" fmla="*/ 153 w 257"/>
                  <a:gd name="T9" fmla="*/ 11 h 126"/>
                  <a:gd name="T10" fmla="*/ 121 w 257"/>
                  <a:gd name="T11" fmla="*/ 22 h 126"/>
                  <a:gd name="T12" fmla="*/ 83 w 257"/>
                  <a:gd name="T13" fmla="*/ 39 h 126"/>
                  <a:gd name="T14" fmla="*/ 52 w 257"/>
                  <a:gd name="T15" fmla="*/ 60 h 126"/>
                  <a:gd name="T16" fmla="*/ 36 w 257"/>
                  <a:gd name="T17" fmla="*/ 71 h 126"/>
                  <a:gd name="T18" fmla="*/ 23 w 257"/>
                  <a:gd name="T19" fmla="*/ 85 h 126"/>
                  <a:gd name="T20" fmla="*/ 0 w 257"/>
                  <a:gd name="T21" fmla="*/ 115 h 126"/>
                  <a:gd name="T22" fmla="*/ 6 w 257"/>
                  <a:gd name="T23" fmla="*/ 126 h 126"/>
                  <a:gd name="T24" fmla="*/ 28 w 257"/>
                  <a:gd name="T25" fmla="*/ 96 h 126"/>
                  <a:gd name="T26" fmla="*/ 41 w 257"/>
                  <a:gd name="T27" fmla="*/ 82 h 126"/>
                  <a:gd name="T28" fmla="*/ 55 w 257"/>
                  <a:gd name="T29" fmla="*/ 71 h 126"/>
                  <a:gd name="T30" fmla="*/ 70 w 257"/>
                  <a:gd name="T31" fmla="*/ 59 h 126"/>
                  <a:gd name="T32" fmla="*/ 87 w 257"/>
                  <a:gd name="T33" fmla="*/ 49 h 126"/>
                  <a:gd name="T34" fmla="*/ 125 w 257"/>
                  <a:gd name="T35" fmla="*/ 32 h 126"/>
                  <a:gd name="T36" fmla="*/ 156 w 257"/>
                  <a:gd name="T37" fmla="*/ 20 h 126"/>
                  <a:gd name="T38" fmla="*/ 190 w 257"/>
                  <a:gd name="T39" fmla="*/ 13 h 126"/>
                  <a:gd name="T40" fmla="*/ 224 w 257"/>
                  <a:gd name="T41" fmla="*/ 9 h 126"/>
                  <a:gd name="T42" fmla="*/ 257 w 257"/>
                  <a:gd name="T43" fmla="*/ 12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7"/>
                  <a:gd name="T67" fmla="*/ 0 h 126"/>
                  <a:gd name="T68" fmla="*/ 257 w 257"/>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7" h="126">
                    <a:moveTo>
                      <a:pt x="257" y="12"/>
                    </a:moveTo>
                    <a:lnTo>
                      <a:pt x="252" y="3"/>
                    </a:lnTo>
                    <a:lnTo>
                      <a:pt x="218" y="0"/>
                    </a:lnTo>
                    <a:lnTo>
                      <a:pt x="187" y="4"/>
                    </a:lnTo>
                    <a:lnTo>
                      <a:pt x="153" y="11"/>
                    </a:lnTo>
                    <a:lnTo>
                      <a:pt x="121" y="22"/>
                    </a:lnTo>
                    <a:lnTo>
                      <a:pt x="83" y="39"/>
                    </a:lnTo>
                    <a:lnTo>
                      <a:pt x="52" y="60"/>
                    </a:lnTo>
                    <a:lnTo>
                      <a:pt x="36" y="71"/>
                    </a:lnTo>
                    <a:lnTo>
                      <a:pt x="23" y="85"/>
                    </a:lnTo>
                    <a:lnTo>
                      <a:pt x="0" y="115"/>
                    </a:lnTo>
                    <a:lnTo>
                      <a:pt x="6" y="126"/>
                    </a:lnTo>
                    <a:lnTo>
                      <a:pt x="28" y="96"/>
                    </a:lnTo>
                    <a:lnTo>
                      <a:pt x="41" y="82"/>
                    </a:lnTo>
                    <a:lnTo>
                      <a:pt x="55" y="71"/>
                    </a:lnTo>
                    <a:lnTo>
                      <a:pt x="70" y="59"/>
                    </a:lnTo>
                    <a:lnTo>
                      <a:pt x="87" y="49"/>
                    </a:lnTo>
                    <a:lnTo>
                      <a:pt x="125" y="32"/>
                    </a:lnTo>
                    <a:lnTo>
                      <a:pt x="156" y="20"/>
                    </a:lnTo>
                    <a:lnTo>
                      <a:pt x="190" y="13"/>
                    </a:lnTo>
                    <a:lnTo>
                      <a:pt x="224" y="9"/>
                    </a:lnTo>
                    <a:lnTo>
                      <a:pt x="257" y="12"/>
                    </a:lnTo>
                    <a:close/>
                  </a:path>
                </a:pathLst>
              </a:custGeom>
              <a:solidFill>
                <a:srgbClr val="58585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89" name="Freeform 352"/>
              <p:cNvSpPr>
                <a:spLocks/>
              </p:cNvSpPr>
              <p:nvPr/>
            </p:nvSpPr>
            <p:spPr bwMode="auto">
              <a:xfrm>
                <a:off x="867" y="571"/>
                <a:ext cx="52" cy="26"/>
              </a:xfrm>
              <a:custGeom>
                <a:avLst/>
                <a:gdLst>
                  <a:gd name="T0" fmla="*/ 259 w 259"/>
                  <a:gd name="T1" fmla="*/ 13 h 130"/>
                  <a:gd name="T2" fmla="*/ 253 w 259"/>
                  <a:gd name="T3" fmla="*/ 2 h 130"/>
                  <a:gd name="T4" fmla="*/ 219 w 259"/>
                  <a:gd name="T5" fmla="*/ 0 h 130"/>
                  <a:gd name="T6" fmla="*/ 186 w 259"/>
                  <a:gd name="T7" fmla="*/ 2 h 130"/>
                  <a:gd name="T8" fmla="*/ 152 w 259"/>
                  <a:gd name="T9" fmla="*/ 9 h 130"/>
                  <a:gd name="T10" fmla="*/ 118 w 259"/>
                  <a:gd name="T11" fmla="*/ 20 h 130"/>
                  <a:gd name="T12" fmla="*/ 81 w 259"/>
                  <a:gd name="T13" fmla="*/ 37 h 130"/>
                  <a:gd name="T14" fmla="*/ 64 w 259"/>
                  <a:gd name="T15" fmla="*/ 47 h 130"/>
                  <a:gd name="T16" fmla="*/ 50 w 259"/>
                  <a:gd name="T17" fmla="*/ 59 h 130"/>
                  <a:gd name="T18" fmla="*/ 23 w 259"/>
                  <a:gd name="T19" fmla="*/ 85 h 130"/>
                  <a:gd name="T20" fmla="*/ 11 w 259"/>
                  <a:gd name="T21" fmla="*/ 100 h 130"/>
                  <a:gd name="T22" fmla="*/ 0 w 259"/>
                  <a:gd name="T23" fmla="*/ 117 h 130"/>
                  <a:gd name="T24" fmla="*/ 7 w 259"/>
                  <a:gd name="T25" fmla="*/ 130 h 130"/>
                  <a:gd name="T26" fmla="*/ 28 w 259"/>
                  <a:gd name="T27" fmla="*/ 97 h 130"/>
                  <a:gd name="T28" fmla="*/ 41 w 259"/>
                  <a:gd name="T29" fmla="*/ 83 h 130"/>
                  <a:gd name="T30" fmla="*/ 55 w 259"/>
                  <a:gd name="T31" fmla="*/ 71 h 130"/>
                  <a:gd name="T32" fmla="*/ 70 w 259"/>
                  <a:gd name="T33" fmla="*/ 58 h 130"/>
                  <a:gd name="T34" fmla="*/ 87 w 259"/>
                  <a:gd name="T35" fmla="*/ 48 h 130"/>
                  <a:gd name="T36" fmla="*/ 104 w 259"/>
                  <a:gd name="T37" fmla="*/ 38 h 130"/>
                  <a:gd name="T38" fmla="*/ 124 w 259"/>
                  <a:gd name="T39" fmla="*/ 30 h 130"/>
                  <a:gd name="T40" fmla="*/ 156 w 259"/>
                  <a:gd name="T41" fmla="*/ 18 h 130"/>
                  <a:gd name="T42" fmla="*/ 190 w 259"/>
                  <a:gd name="T43" fmla="*/ 11 h 130"/>
                  <a:gd name="T44" fmla="*/ 224 w 259"/>
                  <a:gd name="T45" fmla="*/ 9 h 130"/>
                  <a:gd name="T46" fmla="*/ 259 w 259"/>
                  <a:gd name="T47" fmla="*/ 13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130"/>
                  <a:gd name="T74" fmla="*/ 259 w 259"/>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130">
                    <a:moveTo>
                      <a:pt x="259" y="13"/>
                    </a:moveTo>
                    <a:lnTo>
                      <a:pt x="253" y="2"/>
                    </a:lnTo>
                    <a:lnTo>
                      <a:pt x="219" y="0"/>
                    </a:lnTo>
                    <a:lnTo>
                      <a:pt x="186" y="2"/>
                    </a:lnTo>
                    <a:lnTo>
                      <a:pt x="152" y="9"/>
                    </a:lnTo>
                    <a:lnTo>
                      <a:pt x="118" y="20"/>
                    </a:lnTo>
                    <a:lnTo>
                      <a:pt x="81" y="37"/>
                    </a:lnTo>
                    <a:lnTo>
                      <a:pt x="64" y="47"/>
                    </a:lnTo>
                    <a:lnTo>
                      <a:pt x="50" y="59"/>
                    </a:lnTo>
                    <a:lnTo>
                      <a:pt x="23" y="85"/>
                    </a:lnTo>
                    <a:lnTo>
                      <a:pt x="11" y="100"/>
                    </a:lnTo>
                    <a:lnTo>
                      <a:pt x="0" y="117"/>
                    </a:lnTo>
                    <a:lnTo>
                      <a:pt x="7" y="130"/>
                    </a:lnTo>
                    <a:lnTo>
                      <a:pt x="28" y="97"/>
                    </a:lnTo>
                    <a:lnTo>
                      <a:pt x="41" y="83"/>
                    </a:lnTo>
                    <a:lnTo>
                      <a:pt x="55" y="71"/>
                    </a:lnTo>
                    <a:lnTo>
                      <a:pt x="70" y="58"/>
                    </a:lnTo>
                    <a:lnTo>
                      <a:pt x="87" y="48"/>
                    </a:lnTo>
                    <a:lnTo>
                      <a:pt x="104" y="38"/>
                    </a:lnTo>
                    <a:lnTo>
                      <a:pt x="124" y="30"/>
                    </a:lnTo>
                    <a:lnTo>
                      <a:pt x="156" y="18"/>
                    </a:lnTo>
                    <a:lnTo>
                      <a:pt x="190" y="11"/>
                    </a:lnTo>
                    <a:lnTo>
                      <a:pt x="224" y="9"/>
                    </a:lnTo>
                    <a:lnTo>
                      <a:pt x="259" y="13"/>
                    </a:lnTo>
                    <a:close/>
                  </a:path>
                </a:pathLst>
              </a:custGeom>
              <a:solidFill>
                <a:srgbClr val="6A6A6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0" name="Freeform 353"/>
              <p:cNvSpPr>
                <a:spLocks/>
              </p:cNvSpPr>
              <p:nvPr/>
            </p:nvSpPr>
            <p:spPr bwMode="auto">
              <a:xfrm>
                <a:off x="869" y="573"/>
                <a:ext cx="51" cy="26"/>
              </a:xfrm>
              <a:custGeom>
                <a:avLst/>
                <a:gdLst>
                  <a:gd name="T0" fmla="*/ 258 w 258"/>
                  <a:gd name="T1" fmla="*/ 19 h 132"/>
                  <a:gd name="T2" fmla="*/ 252 w 258"/>
                  <a:gd name="T3" fmla="*/ 4 h 132"/>
                  <a:gd name="T4" fmla="*/ 217 w 258"/>
                  <a:gd name="T5" fmla="*/ 0 h 132"/>
                  <a:gd name="T6" fmla="*/ 183 w 258"/>
                  <a:gd name="T7" fmla="*/ 2 h 132"/>
                  <a:gd name="T8" fmla="*/ 149 w 258"/>
                  <a:gd name="T9" fmla="*/ 9 h 132"/>
                  <a:gd name="T10" fmla="*/ 117 w 258"/>
                  <a:gd name="T11" fmla="*/ 21 h 132"/>
                  <a:gd name="T12" fmla="*/ 97 w 258"/>
                  <a:gd name="T13" fmla="*/ 29 h 132"/>
                  <a:gd name="T14" fmla="*/ 80 w 258"/>
                  <a:gd name="T15" fmla="*/ 39 h 132"/>
                  <a:gd name="T16" fmla="*/ 63 w 258"/>
                  <a:gd name="T17" fmla="*/ 49 h 132"/>
                  <a:gd name="T18" fmla="*/ 48 w 258"/>
                  <a:gd name="T19" fmla="*/ 62 h 132"/>
                  <a:gd name="T20" fmla="*/ 34 w 258"/>
                  <a:gd name="T21" fmla="*/ 74 h 132"/>
                  <a:gd name="T22" fmla="*/ 21 w 258"/>
                  <a:gd name="T23" fmla="*/ 88 h 132"/>
                  <a:gd name="T24" fmla="*/ 0 w 258"/>
                  <a:gd name="T25" fmla="*/ 121 h 132"/>
                  <a:gd name="T26" fmla="*/ 5 w 258"/>
                  <a:gd name="T27" fmla="*/ 131 h 132"/>
                  <a:gd name="T28" fmla="*/ 6 w 258"/>
                  <a:gd name="T29" fmla="*/ 132 h 132"/>
                  <a:gd name="T30" fmla="*/ 14 w 258"/>
                  <a:gd name="T31" fmla="*/ 114 h 132"/>
                  <a:gd name="T32" fmla="*/ 25 w 258"/>
                  <a:gd name="T33" fmla="*/ 99 h 132"/>
                  <a:gd name="T34" fmla="*/ 36 w 258"/>
                  <a:gd name="T35" fmla="*/ 84 h 132"/>
                  <a:gd name="T36" fmla="*/ 51 w 258"/>
                  <a:gd name="T37" fmla="*/ 72 h 132"/>
                  <a:gd name="T38" fmla="*/ 65 w 258"/>
                  <a:gd name="T39" fmla="*/ 59 h 132"/>
                  <a:gd name="T40" fmla="*/ 82 w 258"/>
                  <a:gd name="T41" fmla="*/ 49 h 132"/>
                  <a:gd name="T42" fmla="*/ 100 w 258"/>
                  <a:gd name="T43" fmla="*/ 39 h 132"/>
                  <a:gd name="T44" fmla="*/ 120 w 258"/>
                  <a:gd name="T45" fmla="*/ 31 h 132"/>
                  <a:gd name="T46" fmla="*/ 154 w 258"/>
                  <a:gd name="T47" fmla="*/ 19 h 132"/>
                  <a:gd name="T48" fmla="*/ 171 w 258"/>
                  <a:gd name="T49" fmla="*/ 14 h 132"/>
                  <a:gd name="T50" fmla="*/ 189 w 258"/>
                  <a:gd name="T51" fmla="*/ 13 h 132"/>
                  <a:gd name="T52" fmla="*/ 222 w 258"/>
                  <a:gd name="T53" fmla="*/ 12 h 132"/>
                  <a:gd name="T54" fmla="*/ 258 w 258"/>
                  <a:gd name="T55" fmla="*/ 19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132"/>
                  <a:gd name="T86" fmla="*/ 258 w 258"/>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132">
                    <a:moveTo>
                      <a:pt x="258" y="19"/>
                    </a:moveTo>
                    <a:lnTo>
                      <a:pt x="252" y="4"/>
                    </a:lnTo>
                    <a:lnTo>
                      <a:pt x="217" y="0"/>
                    </a:lnTo>
                    <a:lnTo>
                      <a:pt x="183" y="2"/>
                    </a:lnTo>
                    <a:lnTo>
                      <a:pt x="149" y="9"/>
                    </a:lnTo>
                    <a:lnTo>
                      <a:pt x="117" y="21"/>
                    </a:lnTo>
                    <a:lnTo>
                      <a:pt x="97" y="29"/>
                    </a:lnTo>
                    <a:lnTo>
                      <a:pt x="80" y="39"/>
                    </a:lnTo>
                    <a:lnTo>
                      <a:pt x="63" y="49"/>
                    </a:lnTo>
                    <a:lnTo>
                      <a:pt x="48" y="62"/>
                    </a:lnTo>
                    <a:lnTo>
                      <a:pt x="34" y="74"/>
                    </a:lnTo>
                    <a:lnTo>
                      <a:pt x="21" y="88"/>
                    </a:lnTo>
                    <a:lnTo>
                      <a:pt x="0" y="121"/>
                    </a:lnTo>
                    <a:lnTo>
                      <a:pt x="5" y="131"/>
                    </a:lnTo>
                    <a:lnTo>
                      <a:pt x="6" y="132"/>
                    </a:lnTo>
                    <a:lnTo>
                      <a:pt x="14" y="114"/>
                    </a:lnTo>
                    <a:lnTo>
                      <a:pt x="25" y="99"/>
                    </a:lnTo>
                    <a:lnTo>
                      <a:pt x="36" y="84"/>
                    </a:lnTo>
                    <a:lnTo>
                      <a:pt x="51" y="72"/>
                    </a:lnTo>
                    <a:lnTo>
                      <a:pt x="65" y="59"/>
                    </a:lnTo>
                    <a:lnTo>
                      <a:pt x="82" y="49"/>
                    </a:lnTo>
                    <a:lnTo>
                      <a:pt x="100" y="39"/>
                    </a:lnTo>
                    <a:lnTo>
                      <a:pt x="120" y="31"/>
                    </a:lnTo>
                    <a:lnTo>
                      <a:pt x="154" y="19"/>
                    </a:lnTo>
                    <a:lnTo>
                      <a:pt x="171" y="14"/>
                    </a:lnTo>
                    <a:lnTo>
                      <a:pt x="189" y="13"/>
                    </a:lnTo>
                    <a:lnTo>
                      <a:pt x="222" y="12"/>
                    </a:lnTo>
                    <a:lnTo>
                      <a:pt x="258" y="19"/>
                    </a:lnTo>
                    <a:close/>
                  </a:path>
                </a:pathLst>
              </a:custGeom>
              <a:solidFill>
                <a:srgbClr val="73737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1" name="Freeform 354"/>
              <p:cNvSpPr>
                <a:spLocks/>
              </p:cNvSpPr>
              <p:nvPr/>
            </p:nvSpPr>
            <p:spPr bwMode="auto">
              <a:xfrm>
                <a:off x="870" y="575"/>
                <a:ext cx="51" cy="27"/>
              </a:xfrm>
              <a:custGeom>
                <a:avLst/>
                <a:gdLst>
                  <a:gd name="T0" fmla="*/ 257 w 257"/>
                  <a:gd name="T1" fmla="*/ 16 h 134"/>
                  <a:gd name="T2" fmla="*/ 252 w 257"/>
                  <a:gd name="T3" fmla="*/ 7 h 134"/>
                  <a:gd name="T4" fmla="*/ 216 w 257"/>
                  <a:gd name="T5" fmla="*/ 0 h 134"/>
                  <a:gd name="T6" fmla="*/ 183 w 257"/>
                  <a:gd name="T7" fmla="*/ 1 h 134"/>
                  <a:gd name="T8" fmla="*/ 165 w 257"/>
                  <a:gd name="T9" fmla="*/ 2 h 134"/>
                  <a:gd name="T10" fmla="*/ 148 w 257"/>
                  <a:gd name="T11" fmla="*/ 7 h 134"/>
                  <a:gd name="T12" fmla="*/ 114 w 257"/>
                  <a:gd name="T13" fmla="*/ 19 h 134"/>
                  <a:gd name="T14" fmla="*/ 94 w 257"/>
                  <a:gd name="T15" fmla="*/ 27 h 134"/>
                  <a:gd name="T16" fmla="*/ 76 w 257"/>
                  <a:gd name="T17" fmla="*/ 37 h 134"/>
                  <a:gd name="T18" fmla="*/ 59 w 257"/>
                  <a:gd name="T19" fmla="*/ 47 h 134"/>
                  <a:gd name="T20" fmla="*/ 45 w 257"/>
                  <a:gd name="T21" fmla="*/ 60 h 134"/>
                  <a:gd name="T22" fmla="*/ 30 w 257"/>
                  <a:gd name="T23" fmla="*/ 72 h 134"/>
                  <a:gd name="T24" fmla="*/ 19 w 257"/>
                  <a:gd name="T25" fmla="*/ 87 h 134"/>
                  <a:gd name="T26" fmla="*/ 8 w 257"/>
                  <a:gd name="T27" fmla="*/ 102 h 134"/>
                  <a:gd name="T28" fmla="*/ 0 w 257"/>
                  <a:gd name="T29" fmla="*/ 120 h 134"/>
                  <a:gd name="T30" fmla="*/ 6 w 257"/>
                  <a:gd name="T31" fmla="*/ 134 h 134"/>
                  <a:gd name="T32" fmla="*/ 14 w 257"/>
                  <a:gd name="T33" fmla="*/ 115 h 134"/>
                  <a:gd name="T34" fmla="*/ 26 w 257"/>
                  <a:gd name="T35" fmla="*/ 99 h 134"/>
                  <a:gd name="T36" fmla="*/ 37 w 257"/>
                  <a:gd name="T37" fmla="*/ 83 h 134"/>
                  <a:gd name="T38" fmla="*/ 51 w 257"/>
                  <a:gd name="T39" fmla="*/ 70 h 134"/>
                  <a:gd name="T40" fmla="*/ 65 w 257"/>
                  <a:gd name="T41" fmla="*/ 56 h 134"/>
                  <a:gd name="T42" fmla="*/ 82 w 257"/>
                  <a:gd name="T43" fmla="*/ 46 h 134"/>
                  <a:gd name="T44" fmla="*/ 99 w 257"/>
                  <a:gd name="T45" fmla="*/ 36 h 134"/>
                  <a:gd name="T46" fmla="*/ 119 w 257"/>
                  <a:gd name="T47" fmla="*/ 28 h 134"/>
                  <a:gd name="T48" fmla="*/ 152 w 257"/>
                  <a:gd name="T49" fmla="*/ 17 h 134"/>
                  <a:gd name="T50" fmla="*/ 169 w 257"/>
                  <a:gd name="T51" fmla="*/ 13 h 134"/>
                  <a:gd name="T52" fmla="*/ 187 w 257"/>
                  <a:gd name="T53" fmla="*/ 11 h 134"/>
                  <a:gd name="T54" fmla="*/ 221 w 257"/>
                  <a:gd name="T55" fmla="*/ 11 h 134"/>
                  <a:gd name="T56" fmla="*/ 257 w 257"/>
                  <a:gd name="T57" fmla="*/ 18 h 134"/>
                  <a:gd name="T58" fmla="*/ 257 w 257"/>
                  <a:gd name="T59" fmla="*/ 16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7"/>
                  <a:gd name="T91" fmla="*/ 0 h 134"/>
                  <a:gd name="T92" fmla="*/ 257 w 257"/>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7" h="134">
                    <a:moveTo>
                      <a:pt x="257" y="16"/>
                    </a:moveTo>
                    <a:lnTo>
                      <a:pt x="252" y="7"/>
                    </a:lnTo>
                    <a:lnTo>
                      <a:pt x="216" y="0"/>
                    </a:lnTo>
                    <a:lnTo>
                      <a:pt x="183" y="1"/>
                    </a:lnTo>
                    <a:lnTo>
                      <a:pt x="165" y="2"/>
                    </a:lnTo>
                    <a:lnTo>
                      <a:pt x="148" y="7"/>
                    </a:lnTo>
                    <a:lnTo>
                      <a:pt x="114" y="19"/>
                    </a:lnTo>
                    <a:lnTo>
                      <a:pt x="94" y="27"/>
                    </a:lnTo>
                    <a:lnTo>
                      <a:pt x="76" y="37"/>
                    </a:lnTo>
                    <a:lnTo>
                      <a:pt x="59" y="47"/>
                    </a:lnTo>
                    <a:lnTo>
                      <a:pt x="45" y="60"/>
                    </a:lnTo>
                    <a:lnTo>
                      <a:pt x="30" y="72"/>
                    </a:lnTo>
                    <a:lnTo>
                      <a:pt x="19" y="87"/>
                    </a:lnTo>
                    <a:lnTo>
                      <a:pt x="8" y="102"/>
                    </a:lnTo>
                    <a:lnTo>
                      <a:pt x="0" y="120"/>
                    </a:lnTo>
                    <a:lnTo>
                      <a:pt x="6" y="134"/>
                    </a:lnTo>
                    <a:lnTo>
                      <a:pt x="14" y="115"/>
                    </a:lnTo>
                    <a:lnTo>
                      <a:pt x="26" y="99"/>
                    </a:lnTo>
                    <a:lnTo>
                      <a:pt x="37" y="83"/>
                    </a:lnTo>
                    <a:lnTo>
                      <a:pt x="51" y="70"/>
                    </a:lnTo>
                    <a:lnTo>
                      <a:pt x="65" y="56"/>
                    </a:lnTo>
                    <a:lnTo>
                      <a:pt x="82" y="46"/>
                    </a:lnTo>
                    <a:lnTo>
                      <a:pt x="99" y="36"/>
                    </a:lnTo>
                    <a:lnTo>
                      <a:pt x="119" y="28"/>
                    </a:lnTo>
                    <a:lnTo>
                      <a:pt x="152" y="17"/>
                    </a:lnTo>
                    <a:lnTo>
                      <a:pt x="169" y="13"/>
                    </a:lnTo>
                    <a:lnTo>
                      <a:pt x="187" y="11"/>
                    </a:lnTo>
                    <a:lnTo>
                      <a:pt x="221" y="11"/>
                    </a:lnTo>
                    <a:lnTo>
                      <a:pt x="257" y="18"/>
                    </a:lnTo>
                    <a:lnTo>
                      <a:pt x="257" y="16"/>
                    </a:lnTo>
                    <a:close/>
                  </a:path>
                </a:pathLst>
              </a:custGeom>
              <a:solidFill>
                <a:srgbClr val="7B7B7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2" name="Freeform 355"/>
              <p:cNvSpPr>
                <a:spLocks/>
              </p:cNvSpPr>
              <p:nvPr/>
            </p:nvSpPr>
            <p:spPr bwMode="auto">
              <a:xfrm>
                <a:off x="874" y="582"/>
                <a:ext cx="50" cy="28"/>
              </a:xfrm>
              <a:custGeom>
                <a:avLst/>
                <a:gdLst>
                  <a:gd name="T0" fmla="*/ 247 w 250"/>
                  <a:gd name="T1" fmla="*/ 21 h 137"/>
                  <a:gd name="T2" fmla="*/ 250 w 250"/>
                  <a:gd name="T3" fmla="*/ 22 h 137"/>
                  <a:gd name="T4" fmla="*/ 247 w 250"/>
                  <a:gd name="T5" fmla="*/ 10 h 137"/>
                  <a:gd name="T6" fmla="*/ 211 w 250"/>
                  <a:gd name="T7" fmla="*/ 1 h 137"/>
                  <a:gd name="T8" fmla="*/ 176 w 250"/>
                  <a:gd name="T9" fmla="*/ 0 h 137"/>
                  <a:gd name="T10" fmla="*/ 140 w 250"/>
                  <a:gd name="T11" fmla="*/ 3 h 137"/>
                  <a:gd name="T12" fmla="*/ 107 w 250"/>
                  <a:gd name="T13" fmla="*/ 14 h 137"/>
                  <a:gd name="T14" fmla="*/ 89 w 250"/>
                  <a:gd name="T15" fmla="*/ 21 h 137"/>
                  <a:gd name="T16" fmla="*/ 73 w 250"/>
                  <a:gd name="T17" fmla="*/ 30 h 137"/>
                  <a:gd name="T18" fmla="*/ 57 w 250"/>
                  <a:gd name="T19" fmla="*/ 40 h 137"/>
                  <a:gd name="T20" fmla="*/ 45 w 250"/>
                  <a:gd name="T21" fmla="*/ 53 h 137"/>
                  <a:gd name="T22" fmla="*/ 33 w 250"/>
                  <a:gd name="T23" fmla="*/ 64 h 137"/>
                  <a:gd name="T24" fmla="*/ 23 w 250"/>
                  <a:gd name="T25" fmla="*/ 78 h 137"/>
                  <a:gd name="T26" fmla="*/ 12 w 250"/>
                  <a:gd name="T27" fmla="*/ 93 h 137"/>
                  <a:gd name="T28" fmla="*/ 6 w 250"/>
                  <a:gd name="T29" fmla="*/ 110 h 137"/>
                  <a:gd name="T30" fmla="*/ 0 w 250"/>
                  <a:gd name="T31" fmla="*/ 126 h 137"/>
                  <a:gd name="T32" fmla="*/ 3 w 250"/>
                  <a:gd name="T33" fmla="*/ 130 h 137"/>
                  <a:gd name="T34" fmla="*/ 9 w 250"/>
                  <a:gd name="T35" fmla="*/ 137 h 137"/>
                  <a:gd name="T36" fmla="*/ 11 w 250"/>
                  <a:gd name="T37" fmla="*/ 124 h 137"/>
                  <a:gd name="T38" fmla="*/ 16 w 250"/>
                  <a:gd name="T39" fmla="*/ 113 h 137"/>
                  <a:gd name="T40" fmla="*/ 23 w 250"/>
                  <a:gd name="T41" fmla="*/ 97 h 137"/>
                  <a:gd name="T42" fmla="*/ 32 w 250"/>
                  <a:gd name="T43" fmla="*/ 84 h 137"/>
                  <a:gd name="T44" fmla="*/ 42 w 250"/>
                  <a:gd name="T45" fmla="*/ 71 h 137"/>
                  <a:gd name="T46" fmla="*/ 54 w 250"/>
                  <a:gd name="T47" fmla="*/ 59 h 137"/>
                  <a:gd name="T48" fmla="*/ 66 w 250"/>
                  <a:gd name="T49" fmla="*/ 48 h 137"/>
                  <a:gd name="T50" fmla="*/ 81 w 250"/>
                  <a:gd name="T51" fmla="*/ 39 h 137"/>
                  <a:gd name="T52" fmla="*/ 112 w 250"/>
                  <a:gd name="T53" fmla="*/ 25 h 137"/>
                  <a:gd name="T54" fmla="*/ 145 w 250"/>
                  <a:gd name="T55" fmla="*/ 13 h 137"/>
                  <a:gd name="T56" fmla="*/ 179 w 250"/>
                  <a:gd name="T57" fmla="*/ 10 h 137"/>
                  <a:gd name="T58" fmla="*/ 212 w 250"/>
                  <a:gd name="T59" fmla="*/ 11 h 137"/>
                  <a:gd name="T60" fmla="*/ 247 w 250"/>
                  <a:gd name="T61" fmla="*/ 21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137"/>
                  <a:gd name="T95" fmla="*/ 250 w 250"/>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137">
                    <a:moveTo>
                      <a:pt x="247" y="21"/>
                    </a:moveTo>
                    <a:lnTo>
                      <a:pt x="250" y="22"/>
                    </a:lnTo>
                    <a:lnTo>
                      <a:pt x="247" y="10"/>
                    </a:lnTo>
                    <a:lnTo>
                      <a:pt x="211" y="1"/>
                    </a:lnTo>
                    <a:lnTo>
                      <a:pt x="176" y="0"/>
                    </a:lnTo>
                    <a:lnTo>
                      <a:pt x="140" y="3"/>
                    </a:lnTo>
                    <a:lnTo>
                      <a:pt x="107" y="14"/>
                    </a:lnTo>
                    <a:lnTo>
                      <a:pt x="89" y="21"/>
                    </a:lnTo>
                    <a:lnTo>
                      <a:pt x="73" y="30"/>
                    </a:lnTo>
                    <a:lnTo>
                      <a:pt x="57" y="40"/>
                    </a:lnTo>
                    <a:lnTo>
                      <a:pt x="45" y="53"/>
                    </a:lnTo>
                    <a:lnTo>
                      <a:pt x="33" y="64"/>
                    </a:lnTo>
                    <a:lnTo>
                      <a:pt x="23" y="78"/>
                    </a:lnTo>
                    <a:lnTo>
                      <a:pt x="12" y="93"/>
                    </a:lnTo>
                    <a:lnTo>
                      <a:pt x="6" y="110"/>
                    </a:lnTo>
                    <a:lnTo>
                      <a:pt x="0" y="126"/>
                    </a:lnTo>
                    <a:lnTo>
                      <a:pt x="3" y="130"/>
                    </a:lnTo>
                    <a:lnTo>
                      <a:pt x="9" y="137"/>
                    </a:lnTo>
                    <a:lnTo>
                      <a:pt x="11" y="124"/>
                    </a:lnTo>
                    <a:lnTo>
                      <a:pt x="16" y="113"/>
                    </a:lnTo>
                    <a:lnTo>
                      <a:pt x="23" y="97"/>
                    </a:lnTo>
                    <a:lnTo>
                      <a:pt x="32" y="84"/>
                    </a:lnTo>
                    <a:lnTo>
                      <a:pt x="42" y="71"/>
                    </a:lnTo>
                    <a:lnTo>
                      <a:pt x="54" y="59"/>
                    </a:lnTo>
                    <a:lnTo>
                      <a:pt x="66" y="48"/>
                    </a:lnTo>
                    <a:lnTo>
                      <a:pt x="81" y="39"/>
                    </a:lnTo>
                    <a:lnTo>
                      <a:pt x="112" y="25"/>
                    </a:lnTo>
                    <a:lnTo>
                      <a:pt x="145" y="13"/>
                    </a:lnTo>
                    <a:lnTo>
                      <a:pt x="179" y="10"/>
                    </a:lnTo>
                    <a:lnTo>
                      <a:pt x="212" y="11"/>
                    </a:lnTo>
                    <a:lnTo>
                      <a:pt x="247" y="21"/>
                    </a:lnTo>
                    <a:close/>
                  </a:path>
                </a:pathLst>
              </a:custGeom>
              <a:solidFill>
                <a:srgbClr val="96969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3" name="Freeform 356"/>
              <p:cNvSpPr>
                <a:spLocks/>
              </p:cNvSpPr>
              <p:nvPr/>
            </p:nvSpPr>
            <p:spPr bwMode="auto">
              <a:xfrm>
                <a:off x="876" y="584"/>
                <a:ext cx="49" cy="28"/>
              </a:xfrm>
              <a:custGeom>
                <a:avLst/>
                <a:gdLst>
                  <a:gd name="T0" fmla="*/ 241 w 245"/>
                  <a:gd name="T1" fmla="*/ 12 h 139"/>
                  <a:gd name="T2" fmla="*/ 238 w 245"/>
                  <a:gd name="T3" fmla="*/ 11 h 139"/>
                  <a:gd name="T4" fmla="*/ 203 w 245"/>
                  <a:gd name="T5" fmla="*/ 1 h 139"/>
                  <a:gd name="T6" fmla="*/ 170 w 245"/>
                  <a:gd name="T7" fmla="*/ 0 h 139"/>
                  <a:gd name="T8" fmla="*/ 136 w 245"/>
                  <a:gd name="T9" fmla="*/ 3 h 139"/>
                  <a:gd name="T10" fmla="*/ 103 w 245"/>
                  <a:gd name="T11" fmla="*/ 15 h 139"/>
                  <a:gd name="T12" fmla="*/ 72 w 245"/>
                  <a:gd name="T13" fmla="*/ 29 h 139"/>
                  <a:gd name="T14" fmla="*/ 57 w 245"/>
                  <a:gd name="T15" fmla="*/ 38 h 139"/>
                  <a:gd name="T16" fmla="*/ 45 w 245"/>
                  <a:gd name="T17" fmla="*/ 49 h 139"/>
                  <a:gd name="T18" fmla="*/ 33 w 245"/>
                  <a:gd name="T19" fmla="*/ 61 h 139"/>
                  <a:gd name="T20" fmla="*/ 23 w 245"/>
                  <a:gd name="T21" fmla="*/ 74 h 139"/>
                  <a:gd name="T22" fmla="*/ 14 w 245"/>
                  <a:gd name="T23" fmla="*/ 87 h 139"/>
                  <a:gd name="T24" fmla="*/ 7 w 245"/>
                  <a:gd name="T25" fmla="*/ 103 h 139"/>
                  <a:gd name="T26" fmla="*/ 2 w 245"/>
                  <a:gd name="T27" fmla="*/ 114 h 139"/>
                  <a:gd name="T28" fmla="*/ 0 w 245"/>
                  <a:gd name="T29" fmla="*/ 127 h 139"/>
                  <a:gd name="T30" fmla="*/ 9 w 245"/>
                  <a:gd name="T31" fmla="*/ 139 h 139"/>
                  <a:gd name="T32" fmla="*/ 12 w 245"/>
                  <a:gd name="T33" fmla="*/ 122 h 139"/>
                  <a:gd name="T34" fmla="*/ 18 w 245"/>
                  <a:gd name="T35" fmla="*/ 108 h 139"/>
                  <a:gd name="T36" fmla="*/ 24 w 245"/>
                  <a:gd name="T37" fmla="*/ 92 h 139"/>
                  <a:gd name="T38" fmla="*/ 33 w 245"/>
                  <a:gd name="T39" fmla="*/ 79 h 139"/>
                  <a:gd name="T40" fmla="*/ 42 w 245"/>
                  <a:gd name="T41" fmla="*/ 66 h 139"/>
                  <a:gd name="T42" fmla="*/ 53 w 245"/>
                  <a:gd name="T43" fmla="*/ 56 h 139"/>
                  <a:gd name="T44" fmla="*/ 78 w 245"/>
                  <a:gd name="T45" fmla="*/ 37 h 139"/>
                  <a:gd name="T46" fmla="*/ 91 w 245"/>
                  <a:gd name="T47" fmla="*/ 29 h 139"/>
                  <a:gd name="T48" fmla="*/ 107 w 245"/>
                  <a:gd name="T49" fmla="*/ 24 h 139"/>
                  <a:gd name="T50" fmla="*/ 138 w 245"/>
                  <a:gd name="T51" fmla="*/ 13 h 139"/>
                  <a:gd name="T52" fmla="*/ 170 w 245"/>
                  <a:gd name="T53" fmla="*/ 10 h 139"/>
                  <a:gd name="T54" fmla="*/ 201 w 245"/>
                  <a:gd name="T55" fmla="*/ 12 h 139"/>
                  <a:gd name="T56" fmla="*/ 232 w 245"/>
                  <a:gd name="T57" fmla="*/ 21 h 139"/>
                  <a:gd name="T58" fmla="*/ 245 w 245"/>
                  <a:gd name="T59" fmla="*/ 26 h 139"/>
                  <a:gd name="T60" fmla="*/ 243 w 245"/>
                  <a:gd name="T61" fmla="*/ 18 h 139"/>
                  <a:gd name="T62" fmla="*/ 241 w 245"/>
                  <a:gd name="T63" fmla="*/ 12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5"/>
                  <a:gd name="T97" fmla="*/ 0 h 139"/>
                  <a:gd name="T98" fmla="*/ 245 w 245"/>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5" h="139">
                    <a:moveTo>
                      <a:pt x="241" y="12"/>
                    </a:moveTo>
                    <a:lnTo>
                      <a:pt x="238" y="11"/>
                    </a:lnTo>
                    <a:lnTo>
                      <a:pt x="203" y="1"/>
                    </a:lnTo>
                    <a:lnTo>
                      <a:pt x="170" y="0"/>
                    </a:lnTo>
                    <a:lnTo>
                      <a:pt x="136" y="3"/>
                    </a:lnTo>
                    <a:lnTo>
                      <a:pt x="103" y="15"/>
                    </a:lnTo>
                    <a:lnTo>
                      <a:pt x="72" y="29"/>
                    </a:lnTo>
                    <a:lnTo>
                      <a:pt x="57" y="38"/>
                    </a:lnTo>
                    <a:lnTo>
                      <a:pt x="45" y="49"/>
                    </a:lnTo>
                    <a:lnTo>
                      <a:pt x="33" y="61"/>
                    </a:lnTo>
                    <a:lnTo>
                      <a:pt x="23" y="74"/>
                    </a:lnTo>
                    <a:lnTo>
                      <a:pt x="14" y="87"/>
                    </a:lnTo>
                    <a:lnTo>
                      <a:pt x="7" y="103"/>
                    </a:lnTo>
                    <a:lnTo>
                      <a:pt x="2" y="114"/>
                    </a:lnTo>
                    <a:lnTo>
                      <a:pt x="0" y="127"/>
                    </a:lnTo>
                    <a:lnTo>
                      <a:pt x="9" y="139"/>
                    </a:lnTo>
                    <a:lnTo>
                      <a:pt x="12" y="122"/>
                    </a:lnTo>
                    <a:lnTo>
                      <a:pt x="18" y="108"/>
                    </a:lnTo>
                    <a:lnTo>
                      <a:pt x="24" y="92"/>
                    </a:lnTo>
                    <a:lnTo>
                      <a:pt x="33" y="79"/>
                    </a:lnTo>
                    <a:lnTo>
                      <a:pt x="42" y="66"/>
                    </a:lnTo>
                    <a:lnTo>
                      <a:pt x="53" y="56"/>
                    </a:lnTo>
                    <a:lnTo>
                      <a:pt x="78" y="37"/>
                    </a:lnTo>
                    <a:lnTo>
                      <a:pt x="91" y="29"/>
                    </a:lnTo>
                    <a:lnTo>
                      <a:pt x="107" y="24"/>
                    </a:lnTo>
                    <a:lnTo>
                      <a:pt x="138" y="13"/>
                    </a:lnTo>
                    <a:lnTo>
                      <a:pt x="170" y="10"/>
                    </a:lnTo>
                    <a:lnTo>
                      <a:pt x="201" y="12"/>
                    </a:lnTo>
                    <a:lnTo>
                      <a:pt x="232" y="21"/>
                    </a:lnTo>
                    <a:lnTo>
                      <a:pt x="245" y="26"/>
                    </a:lnTo>
                    <a:lnTo>
                      <a:pt x="243" y="18"/>
                    </a:lnTo>
                    <a:lnTo>
                      <a:pt x="241" y="12"/>
                    </a:lnTo>
                    <a:close/>
                  </a:path>
                </a:pathLst>
              </a:custGeom>
              <a:solidFill>
                <a:srgbClr val="9F9F9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4" name="Freeform 357"/>
              <p:cNvSpPr>
                <a:spLocks/>
              </p:cNvSpPr>
              <p:nvPr/>
            </p:nvSpPr>
            <p:spPr bwMode="auto">
              <a:xfrm>
                <a:off x="873" y="580"/>
                <a:ext cx="51" cy="27"/>
              </a:xfrm>
              <a:custGeom>
                <a:avLst/>
                <a:gdLst>
                  <a:gd name="T0" fmla="*/ 255 w 255"/>
                  <a:gd name="T1" fmla="*/ 23 h 139"/>
                  <a:gd name="T2" fmla="*/ 251 w 255"/>
                  <a:gd name="T3" fmla="*/ 11 h 139"/>
                  <a:gd name="T4" fmla="*/ 215 w 255"/>
                  <a:gd name="T5" fmla="*/ 2 h 139"/>
                  <a:gd name="T6" fmla="*/ 180 w 255"/>
                  <a:gd name="T7" fmla="*/ 0 h 139"/>
                  <a:gd name="T8" fmla="*/ 145 w 255"/>
                  <a:gd name="T9" fmla="*/ 5 h 139"/>
                  <a:gd name="T10" fmla="*/ 111 w 255"/>
                  <a:gd name="T11" fmla="*/ 17 h 139"/>
                  <a:gd name="T12" fmla="*/ 92 w 255"/>
                  <a:gd name="T13" fmla="*/ 25 h 139"/>
                  <a:gd name="T14" fmla="*/ 75 w 255"/>
                  <a:gd name="T15" fmla="*/ 35 h 139"/>
                  <a:gd name="T16" fmla="*/ 60 w 255"/>
                  <a:gd name="T17" fmla="*/ 45 h 139"/>
                  <a:gd name="T18" fmla="*/ 46 w 255"/>
                  <a:gd name="T19" fmla="*/ 58 h 139"/>
                  <a:gd name="T20" fmla="*/ 33 w 255"/>
                  <a:gd name="T21" fmla="*/ 70 h 139"/>
                  <a:gd name="T22" fmla="*/ 22 w 255"/>
                  <a:gd name="T23" fmla="*/ 85 h 139"/>
                  <a:gd name="T24" fmla="*/ 11 w 255"/>
                  <a:gd name="T25" fmla="*/ 100 h 139"/>
                  <a:gd name="T26" fmla="*/ 4 w 255"/>
                  <a:gd name="T27" fmla="*/ 118 h 139"/>
                  <a:gd name="T28" fmla="*/ 0 w 255"/>
                  <a:gd name="T29" fmla="*/ 126 h 139"/>
                  <a:gd name="T30" fmla="*/ 8 w 255"/>
                  <a:gd name="T31" fmla="*/ 139 h 139"/>
                  <a:gd name="T32" fmla="*/ 14 w 255"/>
                  <a:gd name="T33" fmla="*/ 123 h 139"/>
                  <a:gd name="T34" fmla="*/ 20 w 255"/>
                  <a:gd name="T35" fmla="*/ 106 h 139"/>
                  <a:gd name="T36" fmla="*/ 31 w 255"/>
                  <a:gd name="T37" fmla="*/ 91 h 139"/>
                  <a:gd name="T38" fmla="*/ 41 w 255"/>
                  <a:gd name="T39" fmla="*/ 77 h 139"/>
                  <a:gd name="T40" fmla="*/ 53 w 255"/>
                  <a:gd name="T41" fmla="*/ 66 h 139"/>
                  <a:gd name="T42" fmla="*/ 65 w 255"/>
                  <a:gd name="T43" fmla="*/ 53 h 139"/>
                  <a:gd name="T44" fmla="*/ 81 w 255"/>
                  <a:gd name="T45" fmla="*/ 43 h 139"/>
                  <a:gd name="T46" fmla="*/ 97 w 255"/>
                  <a:gd name="T47" fmla="*/ 34 h 139"/>
                  <a:gd name="T48" fmla="*/ 115 w 255"/>
                  <a:gd name="T49" fmla="*/ 27 h 139"/>
                  <a:gd name="T50" fmla="*/ 148 w 255"/>
                  <a:gd name="T51" fmla="*/ 16 h 139"/>
                  <a:gd name="T52" fmla="*/ 184 w 255"/>
                  <a:gd name="T53" fmla="*/ 13 h 139"/>
                  <a:gd name="T54" fmla="*/ 219 w 255"/>
                  <a:gd name="T55" fmla="*/ 14 h 139"/>
                  <a:gd name="T56" fmla="*/ 255 w 255"/>
                  <a:gd name="T57" fmla="*/ 23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5"/>
                  <a:gd name="T88" fmla="*/ 0 h 139"/>
                  <a:gd name="T89" fmla="*/ 255 w 255"/>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5" h="139">
                    <a:moveTo>
                      <a:pt x="255" y="23"/>
                    </a:moveTo>
                    <a:lnTo>
                      <a:pt x="251" y="11"/>
                    </a:lnTo>
                    <a:lnTo>
                      <a:pt x="215" y="2"/>
                    </a:lnTo>
                    <a:lnTo>
                      <a:pt x="180" y="0"/>
                    </a:lnTo>
                    <a:lnTo>
                      <a:pt x="145" y="5"/>
                    </a:lnTo>
                    <a:lnTo>
                      <a:pt x="111" y="17"/>
                    </a:lnTo>
                    <a:lnTo>
                      <a:pt x="92" y="25"/>
                    </a:lnTo>
                    <a:lnTo>
                      <a:pt x="75" y="35"/>
                    </a:lnTo>
                    <a:lnTo>
                      <a:pt x="60" y="45"/>
                    </a:lnTo>
                    <a:lnTo>
                      <a:pt x="46" y="58"/>
                    </a:lnTo>
                    <a:lnTo>
                      <a:pt x="33" y="70"/>
                    </a:lnTo>
                    <a:lnTo>
                      <a:pt x="22" y="85"/>
                    </a:lnTo>
                    <a:lnTo>
                      <a:pt x="11" y="100"/>
                    </a:lnTo>
                    <a:lnTo>
                      <a:pt x="4" y="118"/>
                    </a:lnTo>
                    <a:lnTo>
                      <a:pt x="0" y="126"/>
                    </a:lnTo>
                    <a:lnTo>
                      <a:pt x="8" y="139"/>
                    </a:lnTo>
                    <a:lnTo>
                      <a:pt x="14" y="123"/>
                    </a:lnTo>
                    <a:lnTo>
                      <a:pt x="20" y="106"/>
                    </a:lnTo>
                    <a:lnTo>
                      <a:pt x="31" y="91"/>
                    </a:lnTo>
                    <a:lnTo>
                      <a:pt x="41" y="77"/>
                    </a:lnTo>
                    <a:lnTo>
                      <a:pt x="53" y="66"/>
                    </a:lnTo>
                    <a:lnTo>
                      <a:pt x="65" y="53"/>
                    </a:lnTo>
                    <a:lnTo>
                      <a:pt x="81" y="43"/>
                    </a:lnTo>
                    <a:lnTo>
                      <a:pt x="97" y="34"/>
                    </a:lnTo>
                    <a:lnTo>
                      <a:pt x="115" y="27"/>
                    </a:lnTo>
                    <a:lnTo>
                      <a:pt x="148" y="16"/>
                    </a:lnTo>
                    <a:lnTo>
                      <a:pt x="184" y="13"/>
                    </a:lnTo>
                    <a:lnTo>
                      <a:pt x="219" y="14"/>
                    </a:lnTo>
                    <a:lnTo>
                      <a:pt x="255" y="23"/>
                    </a:lnTo>
                    <a:close/>
                  </a:path>
                </a:pathLst>
              </a:custGeom>
              <a:solidFill>
                <a:srgbClr val="8D8D8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5" name="Freeform 358"/>
              <p:cNvSpPr>
                <a:spLocks/>
              </p:cNvSpPr>
              <p:nvPr/>
            </p:nvSpPr>
            <p:spPr bwMode="auto">
              <a:xfrm>
                <a:off x="866" y="569"/>
                <a:ext cx="52" cy="26"/>
              </a:xfrm>
              <a:custGeom>
                <a:avLst/>
                <a:gdLst>
                  <a:gd name="T0" fmla="*/ 258 w 258"/>
                  <a:gd name="T1" fmla="*/ 15 h 130"/>
                  <a:gd name="T2" fmla="*/ 253 w 258"/>
                  <a:gd name="T3" fmla="*/ 8 h 130"/>
                  <a:gd name="T4" fmla="*/ 251 w 258"/>
                  <a:gd name="T5" fmla="*/ 3 h 130"/>
                  <a:gd name="T6" fmla="*/ 218 w 258"/>
                  <a:gd name="T7" fmla="*/ 0 h 130"/>
                  <a:gd name="T8" fmla="*/ 184 w 258"/>
                  <a:gd name="T9" fmla="*/ 4 h 130"/>
                  <a:gd name="T10" fmla="*/ 150 w 258"/>
                  <a:gd name="T11" fmla="*/ 11 h 130"/>
                  <a:gd name="T12" fmla="*/ 119 w 258"/>
                  <a:gd name="T13" fmla="*/ 23 h 130"/>
                  <a:gd name="T14" fmla="*/ 81 w 258"/>
                  <a:gd name="T15" fmla="*/ 40 h 130"/>
                  <a:gd name="T16" fmla="*/ 64 w 258"/>
                  <a:gd name="T17" fmla="*/ 50 h 130"/>
                  <a:gd name="T18" fmla="*/ 49 w 258"/>
                  <a:gd name="T19" fmla="*/ 62 h 130"/>
                  <a:gd name="T20" fmla="*/ 35 w 258"/>
                  <a:gd name="T21" fmla="*/ 73 h 130"/>
                  <a:gd name="T22" fmla="*/ 22 w 258"/>
                  <a:gd name="T23" fmla="*/ 87 h 130"/>
                  <a:gd name="T24" fmla="*/ 0 w 258"/>
                  <a:gd name="T25" fmla="*/ 117 h 130"/>
                  <a:gd name="T26" fmla="*/ 5 w 258"/>
                  <a:gd name="T27" fmla="*/ 130 h 130"/>
                  <a:gd name="T28" fmla="*/ 16 w 258"/>
                  <a:gd name="T29" fmla="*/ 113 h 130"/>
                  <a:gd name="T30" fmla="*/ 28 w 258"/>
                  <a:gd name="T31" fmla="*/ 98 h 130"/>
                  <a:gd name="T32" fmla="*/ 55 w 258"/>
                  <a:gd name="T33" fmla="*/ 72 h 130"/>
                  <a:gd name="T34" fmla="*/ 69 w 258"/>
                  <a:gd name="T35" fmla="*/ 60 h 130"/>
                  <a:gd name="T36" fmla="*/ 86 w 258"/>
                  <a:gd name="T37" fmla="*/ 50 h 130"/>
                  <a:gd name="T38" fmla="*/ 123 w 258"/>
                  <a:gd name="T39" fmla="*/ 33 h 130"/>
                  <a:gd name="T40" fmla="*/ 157 w 258"/>
                  <a:gd name="T41" fmla="*/ 22 h 130"/>
                  <a:gd name="T42" fmla="*/ 191 w 258"/>
                  <a:gd name="T43" fmla="*/ 15 h 130"/>
                  <a:gd name="T44" fmla="*/ 224 w 258"/>
                  <a:gd name="T45" fmla="*/ 13 h 130"/>
                  <a:gd name="T46" fmla="*/ 258 w 258"/>
                  <a:gd name="T47" fmla="*/ 15 h 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130"/>
                  <a:gd name="T74" fmla="*/ 258 w 258"/>
                  <a:gd name="T75" fmla="*/ 130 h 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130">
                    <a:moveTo>
                      <a:pt x="258" y="15"/>
                    </a:moveTo>
                    <a:lnTo>
                      <a:pt x="253" y="8"/>
                    </a:lnTo>
                    <a:lnTo>
                      <a:pt x="251" y="3"/>
                    </a:lnTo>
                    <a:lnTo>
                      <a:pt x="218" y="0"/>
                    </a:lnTo>
                    <a:lnTo>
                      <a:pt x="184" y="4"/>
                    </a:lnTo>
                    <a:lnTo>
                      <a:pt x="150" y="11"/>
                    </a:lnTo>
                    <a:lnTo>
                      <a:pt x="119" y="23"/>
                    </a:lnTo>
                    <a:lnTo>
                      <a:pt x="81" y="40"/>
                    </a:lnTo>
                    <a:lnTo>
                      <a:pt x="64" y="50"/>
                    </a:lnTo>
                    <a:lnTo>
                      <a:pt x="49" y="62"/>
                    </a:lnTo>
                    <a:lnTo>
                      <a:pt x="35" y="73"/>
                    </a:lnTo>
                    <a:lnTo>
                      <a:pt x="22" y="87"/>
                    </a:lnTo>
                    <a:lnTo>
                      <a:pt x="0" y="117"/>
                    </a:lnTo>
                    <a:lnTo>
                      <a:pt x="5" y="130"/>
                    </a:lnTo>
                    <a:lnTo>
                      <a:pt x="16" y="113"/>
                    </a:lnTo>
                    <a:lnTo>
                      <a:pt x="28" y="98"/>
                    </a:lnTo>
                    <a:lnTo>
                      <a:pt x="55" y="72"/>
                    </a:lnTo>
                    <a:lnTo>
                      <a:pt x="69" y="60"/>
                    </a:lnTo>
                    <a:lnTo>
                      <a:pt x="86" y="50"/>
                    </a:lnTo>
                    <a:lnTo>
                      <a:pt x="123" y="33"/>
                    </a:lnTo>
                    <a:lnTo>
                      <a:pt x="157" y="22"/>
                    </a:lnTo>
                    <a:lnTo>
                      <a:pt x="191" y="15"/>
                    </a:lnTo>
                    <a:lnTo>
                      <a:pt x="224" y="13"/>
                    </a:lnTo>
                    <a:lnTo>
                      <a:pt x="258" y="15"/>
                    </a:lnTo>
                    <a:close/>
                  </a:path>
                </a:pathLst>
              </a:custGeom>
              <a:solidFill>
                <a:srgbClr val="61616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6" name="Freeform 359"/>
              <p:cNvSpPr>
                <a:spLocks/>
              </p:cNvSpPr>
              <p:nvPr/>
            </p:nvSpPr>
            <p:spPr bwMode="auto">
              <a:xfrm>
                <a:off x="871" y="578"/>
                <a:ext cx="52" cy="27"/>
              </a:xfrm>
              <a:custGeom>
                <a:avLst/>
                <a:gdLst>
                  <a:gd name="T0" fmla="*/ 258 w 258"/>
                  <a:gd name="T1" fmla="*/ 21 h 136"/>
                  <a:gd name="T2" fmla="*/ 253 w 258"/>
                  <a:gd name="T3" fmla="*/ 13 h 136"/>
                  <a:gd name="T4" fmla="*/ 251 w 258"/>
                  <a:gd name="T5" fmla="*/ 7 h 136"/>
                  <a:gd name="T6" fmla="*/ 215 w 258"/>
                  <a:gd name="T7" fmla="*/ 0 h 136"/>
                  <a:gd name="T8" fmla="*/ 181 w 258"/>
                  <a:gd name="T9" fmla="*/ 0 h 136"/>
                  <a:gd name="T10" fmla="*/ 163 w 258"/>
                  <a:gd name="T11" fmla="*/ 2 h 136"/>
                  <a:gd name="T12" fmla="*/ 146 w 258"/>
                  <a:gd name="T13" fmla="*/ 6 h 136"/>
                  <a:gd name="T14" fmla="*/ 113 w 258"/>
                  <a:gd name="T15" fmla="*/ 17 h 136"/>
                  <a:gd name="T16" fmla="*/ 93 w 258"/>
                  <a:gd name="T17" fmla="*/ 25 h 136"/>
                  <a:gd name="T18" fmla="*/ 76 w 258"/>
                  <a:gd name="T19" fmla="*/ 35 h 136"/>
                  <a:gd name="T20" fmla="*/ 59 w 258"/>
                  <a:gd name="T21" fmla="*/ 45 h 136"/>
                  <a:gd name="T22" fmla="*/ 45 w 258"/>
                  <a:gd name="T23" fmla="*/ 59 h 136"/>
                  <a:gd name="T24" fmla="*/ 31 w 258"/>
                  <a:gd name="T25" fmla="*/ 72 h 136"/>
                  <a:gd name="T26" fmla="*/ 20 w 258"/>
                  <a:gd name="T27" fmla="*/ 88 h 136"/>
                  <a:gd name="T28" fmla="*/ 8 w 258"/>
                  <a:gd name="T29" fmla="*/ 104 h 136"/>
                  <a:gd name="T30" fmla="*/ 0 w 258"/>
                  <a:gd name="T31" fmla="*/ 123 h 136"/>
                  <a:gd name="T32" fmla="*/ 7 w 258"/>
                  <a:gd name="T33" fmla="*/ 136 h 136"/>
                  <a:gd name="T34" fmla="*/ 11 w 258"/>
                  <a:gd name="T35" fmla="*/ 128 h 136"/>
                  <a:gd name="T36" fmla="*/ 18 w 258"/>
                  <a:gd name="T37" fmla="*/ 110 h 136"/>
                  <a:gd name="T38" fmla="*/ 29 w 258"/>
                  <a:gd name="T39" fmla="*/ 95 h 136"/>
                  <a:gd name="T40" fmla="*/ 40 w 258"/>
                  <a:gd name="T41" fmla="*/ 80 h 136"/>
                  <a:gd name="T42" fmla="*/ 53 w 258"/>
                  <a:gd name="T43" fmla="*/ 68 h 136"/>
                  <a:gd name="T44" fmla="*/ 67 w 258"/>
                  <a:gd name="T45" fmla="*/ 55 h 136"/>
                  <a:gd name="T46" fmla="*/ 82 w 258"/>
                  <a:gd name="T47" fmla="*/ 45 h 136"/>
                  <a:gd name="T48" fmla="*/ 99 w 258"/>
                  <a:gd name="T49" fmla="*/ 35 h 136"/>
                  <a:gd name="T50" fmla="*/ 118 w 258"/>
                  <a:gd name="T51" fmla="*/ 27 h 136"/>
                  <a:gd name="T52" fmla="*/ 152 w 258"/>
                  <a:gd name="T53" fmla="*/ 15 h 136"/>
                  <a:gd name="T54" fmla="*/ 187 w 258"/>
                  <a:gd name="T55" fmla="*/ 10 h 136"/>
                  <a:gd name="T56" fmla="*/ 222 w 258"/>
                  <a:gd name="T57" fmla="*/ 12 h 136"/>
                  <a:gd name="T58" fmla="*/ 258 w 258"/>
                  <a:gd name="T59" fmla="*/ 21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136"/>
                  <a:gd name="T92" fmla="*/ 258 w 258"/>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136">
                    <a:moveTo>
                      <a:pt x="258" y="21"/>
                    </a:moveTo>
                    <a:lnTo>
                      <a:pt x="253" y="13"/>
                    </a:lnTo>
                    <a:lnTo>
                      <a:pt x="251" y="7"/>
                    </a:lnTo>
                    <a:lnTo>
                      <a:pt x="215" y="0"/>
                    </a:lnTo>
                    <a:lnTo>
                      <a:pt x="181" y="0"/>
                    </a:lnTo>
                    <a:lnTo>
                      <a:pt x="163" y="2"/>
                    </a:lnTo>
                    <a:lnTo>
                      <a:pt x="146" y="6"/>
                    </a:lnTo>
                    <a:lnTo>
                      <a:pt x="113" y="17"/>
                    </a:lnTo>
                    <a:lnTo>
                      <a:pt x="93" y="25"/>
                    </a:lnTo>
                    <a:lnTo>
                      <a:pt x="76" y="35"/>
                    </a:lnTo>
                    <a:lnTo>
                      <a:pt x="59" y="45"/>
                    </a:lnTo>
                    <a:lnTo>
                      <a:pt x="45" y="59"/>
                    </a:lnTo>
                    <a:lnTo>
                      <a:pt x="31" y="72"/>
                    </a:lnTo>
                    <a:lnTo>
                      <a:pt x="20" y="88"/>
                    </a:lnTo>
                    <a:lnTo>
                      <a:pt x="8" y="104"/>
                    </a:lnTo>
                    <a:lnTo>
                      <a:pt x="0" y="123"/>
                    </a:lnTo>
                    <a:lnTo>
                      <a:pt x="7" y="136"/>
                    </a:lnTo>
                    <a:lnTo>
                      <a:pt x="11" y="128"/>
                    </a:lnTo>
                    <a:lnTo>
                      <a:pt x="18" y="110"/>
                    </a:lnTo>
                    <a:lnTo>
                      <a:pt x="29" y="95"/>
                    </a:lnTo>
                    <a:lnTo>
                      <a:pt x="40" y="80"/>
                    </a:lnTo>
                    <a:lnTo>
                      <a:pt x="53" y="68"/>
                    </a:lnTo>
                    <a:lnTo>
                      <a:pt x="67" y="55"/>
                    </a:lnTo>
                    <a:lnTo>
                      <a:pt x="82" y="45"/>
                    </a:lnTo>
                    <a:lnTo>
                      <a:pt x="99" y="35"/>
                    </a:lnTo>
                    <a:lnTo>
                      <a:pt x="118" y="27"/>
                    </a:lnTo>
                    <a:lnTo>
                      <a:pt x="152" y="15"/>
                    </a:lnTo>
                    <a:lnTo>
                      <a:pt x="187" y="10"/>
                    </a:lnTo>
                    <a:lnTo>
                      <a:pt x="222" y="12"/>
                    </a:lnTo>
                    <a:lnTo>
                      <a:pt x="258" y="21"/>
                    </a:lnTo>
                    <a:close/>
                  </a:path>
                </a:pathLst>
              </a:custGeom>
              <a:solidFill>
                <a:srgbClr val="84848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7" name="Freeform 360"/>
              <p:cNvSpPr>
                <a:spLocks/>
              </p:cNvSpPr>
              <p:nvPr/>
            </p:nvSpPr>
            <p:spPr bwMode="auto">
              <a:xfrm>
                <a:off x="878" y="586"/>
                <a:ext cx="47" cy="28"/>
              </a:xfrm>
              <a:custGeom>
                <a:avLst/>
                <a:gdLst>
                  <a:gd name="T0" fmla="*/ 236 w 238"/>
                  <a:gd name="T1" fmla="*/ 16 h 140"/>
                  <a:gd name="T2" fmla="*/ 223 w 238"/>
                  <a:gd name="T3" fmla="*/ 11 h 140"/>
                  <a:gd name="T4" fmla="*/ 192 w 238"/>
                  <a:gd name="T5" fmla="*/ 2 h 140"/>
                  <a:gd name="T6" fmla="*/ 161 w 238"/>
                  <a:gd name="T7" fmla="*/ 0 h 140"/>
                  <a:gd name="T8" fmla="*/ 129 w 238"/>
                  <a:gd name="T9" fmla="*/ 3 h 140"/>
                  <a:gd name="T10" fmla="*/ 98 w 238"/>
                  <a:gd name="T11" fmla="*/ 14 h 140"/>
                  <a:gd name="T12" fmla="*/ 82 w 238"/>
                  <a:gd name="T13" fmla="*/ 19 h 140"/>
                  <a:gd name="T14" fmla="*/ 69 w 238"/>
                  <a:gd name="T15" fmla="*/ 27 h 140"/>
                  <a:gd name="T16" fmla="*/ 44 w 238"/>
                  <a:gd name="T17" fmla="*/ 46 h 140"/>
                  <a:gd name="T18" fmla="*/ 33 w 238"/>
                  <a:gd name="T19" fmla="*/ 56 h 140"/>
                  <a:gd name="T20" fmla="*/ 24 w 238"/>
                  <a:gd name="T21" fmla="*/ 69 h 140"/>
                  <a:gd name="T22" fmla="*/ 15 w 238"/>
                  <a:gd name="T23" fmla="*/ 82 h 140"/>
                  <a:gd name="T24" fmla="*/ 9 w 238"/>
                  <a:gd name="T25" fmla="*/ 98 h 140"/>
                  <a:gd name="T26" fmla="*/ 3 w 238"/>
                  <a:gd name="T27" fmla="*/ 112 h 140"/>
                  <a:gd name="T28" fmla="*/ 0 w 238"/>
                  <a:gd name="T29" fmla="*/ 129 h 140"/>
                  <a:gd name="T30" fmla="*/ 9 w 238"/>
                  <a:gd name="T31" fmla="*/ 140 h 140"/>
                  <a:gd name="T32" fmla="*/ 12 w 238"/>
                  <a:gd name="T33" fmla="*/ 120 h 140"/>
                  <a:gd name="T34" fmla="*/ 20 w 238"/>
                  <a:gd name="T35" fmla="*/ 100 h 140"/>
                  <a:gd name="T36" fmla="*/ 34 w 238"/>
                  <a:gd name="T37" fmla="*/ 74 h 140"/>
                  <a:gd name="T38" fmla="*/ 42 w 238"/>
                  <a:gd name="T39" fmla="*/ 63 h 140"/>
                  <a:gd name="T40" fmla="*/ 52 w 238"/>
                  <a:gd name="T41" fmla="*/ 54 h 140"/>
                  <a:gd name="T42" fmla="*/ 62 w 238"/>
                  <a:gd name="T43" fmla="*/ 44 h 140"/>
                  <a:gd name="T44" fmla="*/ 74 w 238"/>
                  <a:gd name="T45" fmla="*/ 36 h 140"/>
                  <a:gd name="T46" fmla="*/ 102 w 238"/>
                  <a:gd name="T47" fmla="*/ 24 h 140"/>
                  <a:gd name="T48" fmla="*/ 131 w 238"/>
                  <a:gd name="T49" fmla="*/ 14 h 140"/>
                  <a:gd name="T50" fmla="*/ 161 w 238"/>
                  <a:gd name="T51" fmla="*/ 10 h 140"/>
                  <a:gd name="T52" fmla="*/ 190 w 238"/>
                  <a:gd name="T53" fmla="*/ 12 h 140"/>
                  <a:gd name="T54" fmla="*/ 219 w 238"/>
                  <a:gd name="T55" fmla="*/ 20 h 140"/>
                  <a:gd name="T56" fmla="*/ 228 w 238"/>
                  <a:gd name="T57" fmla="*/ 24 h 140"/>
                  <a:gd name="T58" fmla="*/ 238 w 238"/>
                  <a:gd name="T59" fmla="*/ 28 h 140"/>
                  <a:gd name="T60" fmla="*/ 236 w 238"/>
                  <a:gd name="T61" fmla="*/ 16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8"/>
                  <a:gd name="T94" fmla="*/ 0 h 140"/>
                  <a:gd name="T95" fmla="*/ 238 w 238"/>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8" h="140">
                    <a:moveTo>
                      <a:pt x="236" y="16"/>
                    </a:moveTo>
                    <a:lnTo>
                      <a:pt x="223" y="11"/>
                    </a:lnTo>
                    <a:lnTo>
                      <a:pt x="192" y="2"/>
                    </a:lnTo>
                    <a:lnTo>
                      <a:pt x="161" y="0"/>
                    </a:lnTo>
                    <a:lnTo>
                      <a:pt x="129" y="3"/>
                    </a:lnTo>
                    <a:lnTo>
                      <a:pt x="98" y="14"/>
                    </a:lnTo>
                    <a:lnTo>
                      <a:pt x="82" y="19"/>
                    </a:lnTo>
                    <a:lnTo>
                      <a:pt x="69" y="27"/>
                    </a:lnTo>
                    <a:lnTo>
                      <a:pt x="44" y="46"/>
                    </a:lnTo>
                    <a:lnTo>
                      <a:pt x="33" y="56"/>
                    </a:lnTo>
                    <a:lnTo>
                      <a:pt x="24" y="69"/>
                    </a:lnTo>
                    <a:lnTo>
                      <a:pt x="15" y="82"/>
                    </a:lnTo>
                    <a:lnTo>
                      <a:pt x="9" y="98"/>
                    </a:lnTo>
                    <a:lnTo>
                      <a:pt x="3" y="112"/>
                    </a:lnTo>
                    <a:lnTo>
                      <a:pt x="0" y="129"/>
                    </a:lnTo>
                    <a:lnTo>
                      <a:pt x="9" y="140"/>
                    </a:lnTo>
                    <a:lnTo>
                      <a:pt x="12" y="120"/>
                    </a:lnTo>
                    <a:lnTo>
                      <a:pt x="20" y="100"/>
                    </a:lnTo>
                    <a:lnTo>
                      <a:pt x="34" y="74"/>
                    </a:lnTo>
                    <a:lnTo>
                      <a:pt x="42" y="63"/>
                    </a:lnTo>
                    <a:lnTo>
                      <a:pt x="52" y="54"/>
                    </a:lnTo>
                    <a:lnTo>
                      <a:pt x="62" y="44"/>
                    </a:lnTo>
                    <a:lnTo>
                      <a:pt x="74" y="36"/>
                    </a:lnTo>
                    <a:lnTo>
                      <a:pt x="102" y="24"/>
                    </a:lnTo>
                    <a:lnTo>
                      <a:pt x="131" y="14"/>
                    </a:lnTo>
                    <a:lnTo>
                      <a:pt x="161" y="10"/>
                    </a:lnTo>
                    <a:lnTo>
                      <a:pt x="190" y="12"/>
                    </a:lnTo>
                    <a:lnTo>
                      <a:pt x="219" y="20"/>
                    </a:lnTo>
                    <a:lnTo>
                      <a:pt x="228" y="24"/>
                    </a:lnTo>
                    <a:lnTo>
                      <a:pt x="238" y="28"/>
                    </a:lnTo>
                    <a:lnTo>
                      <a:pt x="236" y="16"/>
                    </a:lnTo>
                    <a:close/>
                  </a:path>
                </a:pathLst>
              </a:custGeom>
              <a:solidFill>
                <a:srgbClr val="A8A8A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8" name="Freeform 361"/>
              <p:cNvSpPr>
                <a:spLocks/>
              </p:cNvSpPr>
              <p:nvPr/>
            </p:nvSpPr>
            <p:spPr bwMode="auto">
              <a:xfrm>
                <a:off x="880" y="588"/>
                <a:ext cx="46" cy="28"/>
              </a:xfrm>
              <a:custGeom>
                <a:avLst/>
                <a:gdLst>
                  <a:gd name="T0" fmla="*/ 231 w 231"/>
                  <a:gd name="T1" fmla="*/ 33 h 138"/>
                  <a:gd name="T2" fmla="*/ 229 w 231"/>
                  <a:gd name="T3" fmla="*/ 18 h 138"/>
                  <a:gd name="T4" fmla="*/ 219 w 231"/>
                  <a:gd name="T5" fmla="*/ 14 h 138"/>
                  <a:gd name="T6" fmla="*/ 210 w 231"/>
                  <a:gd name="T7" fmla="*/ 10 h 138"/>
                  <a:gd name="T8" fmla="*/ 181 w 231"/>
                  <a:gd name="T9" fmla="*/ 2 h 138"/>
                  <a:gd name="T10" fmla="*/ 152 w 231"/>
                  <a:gd name="T11" fmla="*/ 0 h 138"/>
                  <a:gd name="T12" fmla="*/ 122 w 231"/>
                  <a:gd name="T13" fmla="*/ 4 h 138"/>
                  <a:gd name="T14" fmla="*/ 93 w 231"/>
                  <a:gd name="T15" fmla="*/ 14 h 138"/>
                  <a:gd name="T16" fmla="*/ 65 w 231"/>
                  <a:gd name="T17" fmla="*/ 26 h 138"/>
                  <a:gd name="T18" fmla="*/ 53 w 231"/>
                  <a:gd name="T19" fmla="*/ 34 h 138"/>
                  <a:gd name="T20" fmla="*/ 43 w 231"/>
                  <a:gd name="T21" fmla="*/ 44 h 138"/>
                  <a:gd name="T22" fmla="*/ 33 w 231"/>
                  <a:gd name="T23" fmla="*/ 53 h 138"/>
                  <a:gd name="T24" fmla="*/ 25 w 231"/>
                  <a:gd name="T25" fmla="*/ 64 h 138"/>
                  <a:gd name="T26" fmla="*/ 11 w 231"/>
                  <a:gd name="T27" fmla="*/ 90 h 138"/>
                  <a:gd name="T28" fmla="*/ 3 w 231"/>
                  <a:gd name="T29" fmla="*/ 110 h 138"/>
                  <a:gd name="T30" fmla="*/ 0 w 231"/>
                  <a:gd name="T31" fmla="*/ 130 h 138"/>
                  <a:gd name="T32" fmla="*/ 10 w 231"/>
                  <a:gd name="T33" fmla="*/ 138 h 138"/>
                  <a:gd name="T34" fmla="*/ 12 w 231"/>
                  <a:gd name="T35" fmla="*/ 116 h 138"/>
                  <a:gd name="T36" fmla="*/ 21 w 231"/>
                  <a:gd name="T37" fmla="*/ 96 h 138"/>
                  <a:gd name="T38" fmla="*/ 34 w 231"/>
                  <a:gd name="T39" fmla="*/ 71 h 138"/>
                  <a:gd name="T40" fmla="*/ 42 w 231"/>
                  <a:gd name="T41" fmla="*/ 60 h 138"/>
                  <a:gd name="T42" fmla="*/ 52 w 231"/>
                  <a:gd name="T43" fmla="*/ 51 h 138"/>
                  <a:gd name="T44" fmla="*/ 73 w 231"/>
                  <a:gd name="T45" fmla="*/ 34 h 138"/>
                  <a:gd name="T46" fmla="*/ 99 w 231"/>
                  <a:gd name="T47" fmla="*/ 23 h 138"/>
                  <a:gd name="T48" fmla="*/ 125 w 231"/>
                  <a:gd name="T49" fmla="*/ 14 h 138"/>
                  <a:gd name="T50" fmla="*/ 152 w 231"/>
                  <a:gd name="T51" fmla="*/ 11 h 138"/>
                  <a:gd name="T52" fmla="*/ 179 w 231"/>
                  <a:gd name="T53" fmla="*/ 14 h 138"/>
                  <a:gd name="T54" fmla="*/ 205 w 231"/>
                  <a:gd name="T55" fmla="*/ 20 h 138"/>
                  <a:gd name="T56" fmla="*/ 231 w 231"/>
                  <a:gd name="T57" fmla="*/ 33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1"/>
                  <a:gd name="T88" fmla="*/ 0 h 138"/>
                  <a:gd name="T89" fmla="*/ 231 w 231"/>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1" h="138">
                    <a:moveTo>
                      <a:pt x="231" y="33"/>
                    </a:moveTo>
                    <a:lnTo>
                      <a:pt x="229" y="18"/>
                    </a:lnTo>
                    <a:lnTo>
                      <a:pt x="219" y="14"/>
                    </a:lnTo>
                    <a:lnTo>
                      <a:pt x="210" y="10"/>
                    </a:lnTo>
                    <a:lnTo>
                      <a:pt x="181" y="2"/>
                    </a:lnTo>
                    <a:lnTo>
                      <a:pt x="152" y="0"/>
                    </a:lnTo>
                    <a:lnTo>
                      <a:pt x="122" y="4"/>
                    </a:lnTo>
                    <a:lnTo>
                      <a:pt x="93" y="14"/>
                    </a:lnTo>
                    <a:lnTo>
                      <a:pt x="65" y="26"/>
                    </a:lnTo>
                    <a:lnTo>
                      <a:pt x="53" y="34"/>
                    </a:lnTo>
                    <a:lnTo>
                      <a:pt x="43" y="44"/>
                    </a:lnTo>
                    <a:lnTo>
                      <a:pt x="33" y="53"/>
                    </a:lnTo>
                    <a:lnTo>
                      <a:pt x="25" y="64"/>
                    </a:lnTo>
                    <a:lnTo>
                      <a:pt x="11" y="90"/>
                    </a:lnTo>
                    <a:lnTo>
                      <a:pt x="3" y="110"/>
                    </a:lnTo>
                    <a:lnTo>
                      <a:pt x="0" y="130"/>
                    </a:lnTo>
                    <a:lnTo>
                      <a:pt x="10" y="138"/>
                    </a:lnTo>
                    <a:lnTo>
                      <a:pt x="12" y="116"/>
                    </a:lnTo>
                    <a:lnTo>
                      <a:pt x="21" y="96"/>
                    </a:lnTo>
                    <a:lnTo>
                      <a:pt x="34" y="71"/>
                    </a:lnTo>
                    <a:lnTo>
                      <a:pt x="42" y="60"/>
                    </a:lnTo>
                    <a:lnTo>
                      <a:pt x="52" y="51"/>
                    </a:lnTo>
                    <a:lnTo>
                      <a:pt x="73" y="34"/>
                    </a:lnTo>
                    <a:lnTo>
                      <a:pt x="99" y="23"/>
                    </a:lnTo>
                    <a:lnTo>
                      <a:pt x="125" y="14"/>
                    </a:lnTo>
                    <a:lnTo>
                      <a:pt x="152" y="11"/>
                    </a:lnTo>
                    <a:lnTo>
                      <a:pt x="179" y="14"/>
                    </a:lnTo>
                    <a:lnTo>
                      <a:pt x="205" y="20"/>
                    </a:lnTo>
                    <a:lnTo>
                      <a:pt x="231" y="33"/>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599" name="Freeform 362"/>
              <p:cNvSpPr>
                <a:spLocks/>
              </p:cNvSpPr>
              <p:nvPr/>
            </p:nvSpPr>
            <p:spPr bwMode="auto">
              <a:xfrm>
                <a:off x="882" y="590"/>
                <a:ext cx="44" cy="28"/>
              </a:xfrm>
              <a:custGeom>
                <a:avLst/>
                <a:gdLst>
                  <a:gd name="T0" fmla="*/ 221 w 221"/>
                  <a:gd name="T1" fmla="*/ 35 h 137"/>
                  <a:gd name="T2" fmla="*/ 221 w 221"/>
                  <a:gd name="T3" fmla="*/ 22 h 137"/>
                  <a:gd name="T4" fmla="*/ 195 w 221"/>
                  <a:gd name="T5" fmla="*/ 9 h 137"/>
                  <a:gd name="T6" fmla="*/ 169 w 221"/>
                  <a:gd name="T7" fmla="*/ 3 h 137"/>
                  <a:gd name="T8" fmla="*/ 142 w 221"/>
                  <a:gd name="T9" fmla="*/ 0 h 137"/>
                  <a:gd name="T10" fmla="*/ 115 w 221"/>
                  <a:gd name="T11" fmla="*/ 3 h 137"/>
                  <a:gd name="T12" fmla="*/ 89 w 221"/>
                  <a:gd name="T13" fmla="*/ 12 h 137"/>
                  <a:gd name="T14" fmla="*/ 63 w 221"/>
                  <a:gd name="T15" fmla="*/ 23 h 137"/>
                  <a:gd name="T16" fmla="*/ 42 w 221"/>
                  <a:gd name="T17" fmla="*/ 40 h 137"/>
                  <a:gd name="T18" fmla="*/ 32 w 221"/>
                  <a:gd name="T19" fmla="*/ 49 h 137"/>
                  <a:gd name="T20" fmla="*/ 24 w 221"/>
                  <a:gd name="T21" fmla="*/ 60 h 137"/>
                  <a:gd name="T22" fmla="*/ 11 w 221"/>
                  <a:gd name="T23" fmla="*/ 85 h 137"/>
                  <a:gd name="T24" fmla="*/ 2 w 221"/>
                  <a:gd name="T25" fmla="*/ 105 h 137"/>
                  <a:gd name="T26" fmla="*/ 0 w 221"/>
                  <a:gd name="T27" fmla="*/ 127 h 137"/>
                  <a:gd name="T28" fmla="*/ 6 w 221"/>
                  <a:gd name="T29" fmla="*/ 132 h 137"/>
                  <a:gd name="T30" fmla="*/ 12 w 221"/>
                  <a:gd name="T31" fmla="*/ 137 h 137"/>
                  <a:gd name="T32" fmla="*/ 14 w 221"/>
                  <a:gd name="T33" fmla="*/ 113 h 137"/>
                  <a:gd name="T34" fmla="*/ 23 w 221"/>
                  <a:gd name="T35" fmla="*/ 88 h 137"/>
                  <a:gd name="T36" fmla="*/ 27 w 221"/>
                  <a:gd name="T37" fmla="*/ 76 h 137"/>
                  <a:gd name="T38" fmla="*/ 34 w 221"/>
                  <a:gd name="T39" fmla="*/ 65 h 137"/>
                  <a:gd name="T40" fmla="*/ 41 w 221"/>
                  <a:gd name="T41" fmla="*/ 55 h 137"/>
                  <a:gd name="T42" fmla="*/ 50 w 221"/>
                  <a:gd name="T43" fmla="*/ 48 h 137"/>
                  <a:gd name="T44" fmla="*/ 69 w 221"/>
                  <a:gd name="T45" fmla="*/ 33 h 137"/>
                  <a:gd name="T46" fmla="*/ 92 w 221"/>
                  <a:gd name="T47" fmla="*/ 22 h 137"/>
                  <a:gd name="T48" fmla="*/ 117 w 221"/>
                  <a:gd name="T49" fmla="*/ 14 h 137"/>
                  <a:gd name="T50" fmla="*/ 142 w 221"/>
                  <a:gd name="T51" fmla="*/ 12 h 137"/>
                  <a:gd name="T52" fmla="*/ 166 w 221"/>
                  <a:gd name="T53" fmla="*/ 14 h 137"/>
                  <a:gd name="T54" fmla="*/ 192 w 221"/>
                  <a:gd name="T55" fmla="*/ 21 h 137"/>
                  <a:gd name="T56" fmla="*/ 207 w 221"/>
                  <a:gd name="T57" fmla="*/ 26 h 137"/>
                  <a:gd name="T58" fmla="*/ 221 w 221"/>
                  <a:gd name="T59" fmla="*/ 35 h 1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1"/>
                  <a:gd name="T91" fmla="*/ 0 h 137"/>
                  <a:gd name="T92" fmla="*/ 221 w 221"/>
                  <a:gd name="T93" fmla="*/ 137 h 1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1" h="137">
                    <a:moveTo>
                      <a:pt x="221" y="35"/>
                    </a:moveTo>
                    <a:lnTo>
                      <a:pt x="221" y="22"/>
                    </a:lnTo>
                    <a:lnTo>
                      <a:pt x="195" y="9"/>
                    </a:lnTo>
                    <a:lnTo>
                      <a:pt x="169" y="3"/>
                    </a:lnTo>
                    <a:lnTo>
                      <a:pt x="142" y="0"/>
                    </a:lnTo>
                    <a:lnTo>
                      <a:pt x="115" y="3"/>
                    </a:lnTo>
                    <a:lnTo>
                      <a:pt x="89" y="12"/>
                    </a:lnTo>
                    <a:lnTo>
                      <a:pt x="63" y="23"/>
                    </a:lnTo>
                    <a:lnTo>
                      <a:pt x="42" y="40"/>
                    </a:lnTo>
                    <a:lnTo>
                      <a:pt x="32" y="49"/>
                    </a:lnTo>
                    <a:lnTo>
                      <a:pt x="24" y="60"/>
                    </a:lnTo>
                    <a:lnTo>
                      <a:pt x="11" y="85"/>
                    </a:lnTo>
                    <a:lnTo>
                      <a:pt x="2" y="105"/>
                    </a:lnTo>
                    <a:lnTo>
                      <a:pt x="0" y="127"/>
                    </a:lnTo>
                    <a:lnTo>
                      <a:pt x="6" y="132"/>
                    </a:lnTo>
                    <a:lnTo>
                      <a:pt x="12" y="137"/>
                    </a:lnTo>
                    <a:lnTo>
                      <a:pt x="14" y="113"/>
                    </a:lnTo>
                    <a:lnTo>
                      <a:pt x="23" y="88"/>
                    </a:lnTo>
                    <a:lnTo>
                      <a:pt x="27" y="76"/>
                    </a:lnTo>
                    <a:lnTo>
                      <a:pt x="34" y="65"/>
                    </a:lnTo>
                    <a:lnTo>
                      <a:pt x="41" y="55"/>
                    </a:lnTo>
                    <a:lnTo>
                      <a:pt x="50" y="48"/>
                    </a:lnTo>
                    <a:lnTo>
                      <a:pt x="69" y="33"/>
                    </a:lnTo>
                    <a:lnTo>
                      <a:pt x="92" y="22"/>
                    </a:lnTo>
                    <a:lnTo>
                      <a:pt x="117" y="14"/>
                    </a:lnTo>
                    <a:lnTo>
                      <a:pt x="142" y="12"/>
                    </a:lnTo>
                    <a:lnTo>
                      <a:pt x="166" y="14"/>
                    </a:lnTo>
                    <a:lnTo>
                      <a:pt x="192" y="21"/>
                    </a:lnTo>
                    <a:lnTo>
                      <a:pt x="207" y="26"/>
                    </a:lnTo>
                    <a:lnTo>
                      <a:pt x="221" y="35"/>
                    </a:lnTo>
                    <a:close/>
                  </a:path>
                </a:pathLst>
              </a:custGeom>
              <a:solidFill>
                <a:srgbClr val="BABA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0" name="Freeform 363"/>
              <p:cNvSpPr>
                <a:spLocks/>
              </p:cNvSpPr>
              <p:nvPr/>
            </p:nvSpPr>
            <p:spPr bwMode="auto">
              <a:xfrm>
                <a:off x="884" y="593"/>
                <a:ext cx="42" cy="27"/>
              </a:xfrm>
              <a:custGeom>
                <a:avLst/>
                <a:gdLst>
                  <a:gd name="T0" fmla="*/ 209 w 209"/>
                  <a:gd name="T1" fmla="*/ 38 h 134"/>
                  <a:gd name="T2" fmla="*/ 209 w 209"/>
                  <a:gd name="T3" fmla="*/ 23 h 134"/>
                  <a:gd name="T4" fmla="*/ 195 w 209"/>
                  <a:gd name="T5" fmla="*/ 14 h 134"/>
                  <a:gd name="T6" fmla="*/ 180 w 209"/>
                  <a:gd name="T7" fmla="*/ 9 h 134"/>
                  <a:gd name="T8" fmla="*/ 154 w 209"/>
                  <a:gd name="T9" fmla="*/ 2 h 134"/>
                  <a:gd name="T10" fmla="*/ 130 w 209"/>
                  <a:gd name="T11" fmla="*/ 0 h 134"/>
                  <a:gd name="T12" fmla="*/ 105 w 209"/>
                  <a:gd name="T13" fmla="*/ 2 h 134"/>
                  <a:gd name="T14" fmla="*/ 80 w 209"/>
                  <a:gd name="T15" fmla="*/ 10 h 134"/>
                  <a:gd name="T16" fmla="*/ 57 w 209"/>
                  <a:gd name="T17" fmla="*/ 21 h 134"/>
                  <a:gd name="T18" fmla="*/ 38 w 209"/>
                  <a:gd name="T19" fmla="*/ 36 h 134"/>
                  <a:gd name="T20" fmla="*/ 29 w 209"/>
                  <a:gd name="T21" fmla="*/ 43 h 134"/>
                  <a:gd name="T22" fmla="*/ 22 w 209"/>
                  <a:gd name="T23" fmla="*/ 53 h 134"/>
                  <a:gd name="T24" fmla="*/ 15 w 209"/>
                  <a:gd name="T25" fmla="*/ 64 h 134"/>
                  <a:gd name="T26" fmla="*/ 11 w 209"/>
                  <a:gd name="T27" fmla="*/ 76 h 134"/>
                  <a:gd name="T28" fmla="*/ 2 w 209"/>
                  <a:gd name="T29" fmla="*/ 101 h 134"/>
                  <a:gd name="T30" fmla="*/ 0 w 209"/>
                  <a:gd name="T31" fmla="*/ 125 h 134"/>
                  <a:gd name="T32" fmla="*/ 6 w 209"/>
                  <a:gd name="T33" fmla="*/ 130 h 134"/>
                  <a:gd name="T34" fmla="*/ 13 w 209"/>
                  <a:gd name="T35" fmla="*/ 134 h 134"/>
                  <a:gd name="T36" fmla="*/ 12 w 209"/>
                  <a:gd name="T37" fmla="*/ 120 h 134"/>
                  <a:gd name="T38" fmla="*/ 13 w 209"/>
                  <a:gd name="T39" fmla="*/ 106 h 134"/>
                  <a:gd name="T40" fmla="*/ 21 w 209"/>
                  <a:gd name="T41" fmla="*/ 79 h 134"/>
                  <a:gd name="T42" fmla="*/ 32 w 209"/>
                  <a:gd name="T43" fmla="*/ 60 h 134"/>
                  <a:gd name="T44" fmla="*/ 46 w 209"/>
                  <a:gd name="T45" fmla="*/ 43 h 134"/>
                  <a:gd name="T46" fmla="*/ 54 w 209"/>
                  <a:gd name="T47" fmla="*/ 36 h 134"/>
                  <a:gd name="T48" fmla="*/ 64 w 209"/>
                  <a:gd name="T49" fmla="*/ 30 h 134"/>
                  <a:gd name="T50" fmla="*/ 86 w 209"/>
                  <a:gd name="T51" fmla="*/ 20 h 134"/>
                  <a:gd name="T52" fmla="*/ 107 w 209"/>
                  <a:gd name="T53" fmla="*/ 12 h 134"/>
                  <a:gd name="T54" fmla="*/ 130 w 209"/>
                  <a:gd name="T55" fmla="*/ 10 h 134"/>
                  <a:gd name="T56" fmla="*/ 152 w 209"/>
                  <a:gd name="T57" fmla="*/ 11 h 134"/>
                  <a:gd name="T58" fmla="*/ 174 w 209"/>
                  <a:gd name="T59" fmla="*/ 18 h 134"/>
                  <a:gd name="T60" fmla="*/ 192 w 209"/>
                  <a:gd name="T61" fmla="*/ 25 h 134"/>
                  <a:gd name="T62" fmla="*/ 209 w 209"/>
                  <a:gd name="T63" fmla="*/ 38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134"/>
                  <a:gd name="T98" fmla="*/ 209 w 209"/>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134">
                    <a:moveTo>
                      <a:pt x="209" y="38"/>
                    </a:moveTo>
                    <a:lnTo>
                      <a:pt x="209" y="23"/>
                    </a:lnTo>
                    <a:lnTo>
                      <a:pt x="195" y="14"/>
                    </a:lnTo>
                    <a:lnTo>
                      <a:pt x="180" y="9"/>
                    </a:lnTo>
                    <a:lnTo>
                      <a:pt x="154" y="2"/>
                    </a:lnTo>
                    <a:lnTo>
                      <a:pt x="130" y="0"/>
                    </a:lnTo>
                    <a:lnTo>
                      <a:pt x="105" y="2"/>
                    </a:lnTo>
                    <a:lnTo>
                      <a:pt x="80" y="10"/>
                    </a:lnTo>
                    <a:lnTo>
                      <a:pt x="57" y="21"/>
                    </a:lnTo>
                    <a:lnTo>
                      <a:pt x="38" y="36"/>
                    </a:lnTo>
                    <a:lnTo>
                      <a:pt x="29" y="43"/>
                    </a:lnTo>
                    <a:lnTo>
                      <a:pt x="22" y="53"/>
                    </a:lnTo>
                    <a:lnTo>
                      <a:pt x="15" y="64"/>
                    </a:lnTo>
                    <a:lnTo>
                      <a:pt x="11" y="76"/>
                    </a:lnTo>
                    <a:lnTo>
                      <a:pt x="2" y="101"/>
                    </a:lnTo>
                    <a:lnTo>
                      <a:pt x="0" y="125"/>
                    </a:lnTo>
                    <a:lnTo>
                      <a:pt x="6" y="130"/>
                    </a:lnTo>
                    <a:lnTo>
                      <a:pt x="13" y="134"/>
                    </a:lnTo>
                    <a:lnTo>
                      <a:pt x="12" y="120"/>
                    </a:lnTo>
                    <a:lnTo>
                      <a:pt x="13" y="106"/>
                    </a:lnTo>
                    <a:lnTo>
                      <a:pt x="21" y="79"/>
                    </a:lnTo>
                    <a:lnTo>
                      <a:pt x="32" y="60"/>
                    </a:lnTo>
                    <a:lnTo>
                      <a:pt x="46" y="43"/>
                    </a:lnTo>
                    <a:lnTo>
                      <a:pt x="54" y="36"/>
                    </a:lnTo>
                    <a:lnTo>
                      <a:pt x="64" y="30"/>
                    </a:lnTo>
                    <a:lnTo>
                      <a:pt x="86" y="20"/>
                    </a:lnTo>
                    <a:lnTo>
                      <a:pt x="107" y="12"/>
                    </a:lnTo>
                    <a:lnTo>
                      <a:pt x="130" y="10"/>
                    </a:lnTo>
                    <a:lnTo>
                      <a:pt x="152" y="11"/>
                    </a:lnTo>
                    <a:lnTo>
                      <a:pt x="174" y="18"/>
                    </a:lnTo>
                    <a:lnTo>
                      <a:pt x="192" y="25"/>
                    </a:lnTo>
                    <a:lnTo>
                      <a:pt x="209" y="38"/>
                    </a:lnTo>
                    <a:close/>
                  </a:path>
                </a:pathLst>
              </a:custGeom>
              <a:solidFill>
                <a:srgbClr val="C3C3C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1" name="Freeform 364"/>
              <p:cNvSpPr>
                <a:spLocks/>
              </p:cNvSpPr>
              <p:nvPr/>
            </p:nvSpPr>
            <p:spPr bwMode="auto">
              <a:xfrm>
                <a:off x="889" y="597"/>
                <a:ext cx="37" cy="26"/>
              </a:xfrm>
              <a:custGeom>
                <a:avLst/>
                <a:gdLst>
                  <a:gd name="T0" fmla="*/ 182 w 184"/>
                  <a:gd name="T1" fmla="*/ 44 h 128"/>
                  <a:gd name="T2" fmla="*/ 184 w 184"/>
                  <a:gd name="T3" fmla="*/ 30 h 128"/>
                  <a:gd name="T4" fmla="*/ 175 w 184"/>
                  <a:gd name="T5" fmla="*/ 22 h 128"/>
                  <a:gd name="T6" fmla="*/ 167 w 184"/>
                  <a:gd name="T7" fmla="*/ 17 h 128"/>
                  <a:gd name="T8" fmla="*/ 157 w 184"/>
                  <a:gd name="T9" fmla="*/ 11 h 128"/>
                  <a:gd name="T10" fmla="*/ 147 w 184"/>
                  <a:gd name="T11" fmla="*/ 8 h 128"/>
                  <a:gd name="T12" fmla="*/ 126 w 184"/>
                  <a:gd name="T13" fmla="*/ 1 h 128"/>
                  <a:gd name="T14" fmla="*/ 106 w 184"/>
                  <a:gd name="T15" fmla="*/ 0 h 128"/>
                  <a:gd name="T16" fmla="*/ 85 w 184"/>
                  <a:gd name="T17" fmla="*/ 2 h 128"/>
                  <a:gd name="T18" fmla="*/ 65 w 184"/>
                  <a:gd name="T19" fmla="*/ 9 h 128"/>
                  <a:gd name="T20" fmla="*/ 54 w 184"/>
                  <a:gd name="T21" fmla="*/ 12 h 128"/>
                  <a:gd name="T22" fmla="*/ 45 w 184"/>
                  <a:gd name="T23" fmla="*/ 18 h 128"/>
                  <a:gd name="T24" fmla="*/ 29 w 184"/>
                  <a:gd name="T25" fmla="*/ 30 h 128"/>
                  <a:gd name="T26" fmla="*/ 17 w 184"/>
                  <a:gd name="T27" fmla="*/ 45 h 128"/>
                  <a:gd name="T28" fmla="*/ 11 w 184"/>
                  <a:gd name="T29" fmla="*/ 53 h 128"/>
                  <a:gd name="T30" fmla="*/ 8 w 184"/>
                  <a:gd name="T31" fmla="*/ 63 h 128"/>
                  <a:gd name="T32" fmla="*/ 2 w 184"/>
                  <a:gd name="T33" fmla="*/ 76 h 128"/>
                  <a:gd name="T34" fmla="*/ 0 w 184"/>
                  <a:gd name="T35" fmla="*/ 83 h 128"/>
                  <a:gd name="T36" fmla="*/ 0 w 184"/>
                  <a:gd name="T37" fmla="*/ 91 h 128"/>
                  <a:gd name="T38" fmla="*/ 0 w 184"/>
                  <a:gd name="T39" fmla="*/ 104 h 128"/>
                  <a:gd name="T40" fmla="*/ 3 w 184"/>
                  <a:gd name="T41" fmla="*/ 120 h 128"/>
                  <a:gd name="T42" fmla="*/ 18 w 184"/>
                  <a:gd name="T43" fmla="*/ 128 h 128"/>
                  <a:gd name="T44" fmla="*/ 12 w 184"/>
                  <a:gd name="T45" fmla="*/ 112 h 128"/>
                  <a:gd name="T46" fmla="*/ 11 w 184"/>
                  <a:gd name="T47" fmla="*/ 98 h 128"/>
                  <a:gd name="T48" fmla="*/ 14 w 184"/>
                  <a:gd name="T49" fmla="*/ 82 h 128"/>
                  <a:gd name="T50" fmla="*/ 20 w 184"/>
                  <a:gd name="T51" fmla="*/ 66 h 128"/>
                  <a:gd name="T52" fmla="*/ 28 w 184"/>
                  <a:gd name="T53" fmla="*/ 49 h 128"/>
                  <a:gd name="T54" fmla="*/ 39 w 184"/>
                  <a:gd name="T55" fmla="*/ 37 h 128"/>
                  <a:gd name="T56" fmla="*/ 53 w 184"/>
                  <a:gd name="T57" fmla="*/ 27 h 128"/>
                  <a:gd name="T58" fmla="*/ 70 w 184"/>
                  <a:gd name="T59" fmla="*/ 19 h 128"/>
                  <a:gd name="T60" fmla="*/ 88 w 184"/>
                  <a:gd name="T61" fmla="*/ 12 h 128"/>
                  <a:gd name="T62" fmla="*/ 106 w 184"/>
                  <a:gd name="T63" fmla="*/ 10 h 128"/>
                  <a:gd name="T64" fmla="*/ 124 w 184"/>
                  <a:gd name="T65" fmla="*/ 11 h 128"/>
                  <a:gd name="T66" fmla="*/ 141 w 184"/>
                  <a:gd name="T67" fmla="*/ 17 h 128"/>
                  <a:gd name="T68" fmla="*/ 153 w 184"/>
                  <a:gd name="T69" fmla="*/ 21 h 128"/>
                  <a:gd name="T70" fmla="*/ 164 w 184"/>
                  <a:gd name="T71" fmla="*/ 28 h 128"/>
                  <a:gd name="T72" fmla="*/ 173 w 184"/>
                  <a:gd name="T73" fmla="*/ 35 h 128"/>
                  <a:gd name="T74" fmla="*/ 182 w 184"/>
                  <a:gd name="T75" fmla="*/ 44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4"/>
                  <a:gd name="T115" fmla="*/ 0 h 128"/>
                  <a:gd name="T116" fmla="*/ 184 w 184"/>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4" h="128">
                    <a:moveTo>
                      <a:pt x="182" y="44"/>
                    </a:moveTo>
                    <a:lnTo>
                      <a:pt x="184" y="30"/>
                    </a:lnTo>
                    <a:lnTo>
                      <a:pt x="175" y="22"/>
                    </a:lnTo>
                    <a:lnTo>
                      <a:pt x="167" y="17"/>
                    </a:lnTo>
                    <a:lnTo>
                      <a:pt x="157" y="11"/>
                    </a:lnTo>
                    <a:lnTo>
                      <a:pt x="147" y="8"/>
                    </a:lnTo>
                    <a:lnTo>
                      <a:pt x="126" y="1"/>
                    </a:lnTo>
                    <a:lnTo>
                      <a:pt x="106" y="0"/>
                    </a:lnTo>
                    <a:lnTo>
                      <a:pt x="85" y="2"/>
                    </a:lnTo>
                    <a:lnTo>
                      <a:pt x="65" y="9"/>
                    </a:lnTo>
                    <a:lnTo>
                      <a:pt x="54" y="12"/>
                    </a:lnTo>
                    <a:lnTo>
                      <a:pt x="45" y="18"/>
                    </a:lnTo>
                    <a:lnTo>
                      <a:pt x="29" y="30"/>
                    </a:lnTo>
                    <a:lnTo>
                      <a:pt x="17" y="45"/>
                    </a:lnTo>
                    <a:lnTo>
                      <a:pt x="11" y="53"/>
                    </a:lnTo>
                    <a:lnTo>
                      <a:pt x="8" y="63"/>
                    </a:lnTo>
                    <a:lnTo>
                      <a:pt x="2" y="76"/>
                    </a:lnTo>
                    <a:lnTo>
                      <a:pt x="0" y="83"/>
                    </a:lnTo>
                    <a:lnTo>
                      <a:pt x="0" y="91"/>
                    </a:lnTo>
                    <a:lnTo>
                      <a:pt x="0" y="104"/>
                    </a:lnTo>
                    <a:lnTo>
                      <a:pt x="3" y="120"/>
                    </a:lnTo>
                    <a:lnTo>
                      <a:pt x="18" y="128"/>
                    </a:lnTo>
                    <a:lnTo>
                      <a:pt x="12" y="112"/>
                    </a:lnTo>
                    <a:lnTo>
                      <a:pt x="11" y="98"/>
                    </a:lnTo>
                    <a:lnTo>
                      <a:pt x="14" y="82"/>
                    </a:lnTo>
                    <a:lnTo>
                      <a:pt x="20" y="66"/>
                    </a:lnTo>
                    <a:lnTo>
                      <a:pt x="28" y="49"/>
                    </a:lnTo>
                    <a:lnTo>
                      <a:pt x="39" y="37"/>
                    </a:lnTo>
                    <a:lnTo>
                      <a:pt x="53" y="27"/>
                    </a:lnTo>
                    <a:lnTo>
                      <a:pt x="70" y="19"/>
                    </a:lnTo>
                    <a:lnTo>
                      <a:pt x="88" y="12"/>
                    </a:lnTo>
                    <a:lnTo>
                      <a:pt x="106" y="10"/>
                    </a:lnTo>
                    <a:lnTo>
                      <a:pt x="124" y="11"/>
                    </a:lnTo>
                    <a:lnTo>
                      <a:pt x="141" y="17"/>
                    </a:lnTo>
                    <a:lnTo>
                      <a:pt x="153" y="21"/>
                    </a:lnTo>
                    <a:lnTo>
                      <a:pt x="164" y="28"/>
                    </a:lnTo>
                    <a:lnTo>
                      <a:pt x="173" y="35"/>
                    </a:lnTo>
                    <a:lnTo>
                      <a:pt x="182" y="44"/>
                    </a:lnTo>
                    <a:close/>
                  </a:path>
                </a:pathLst>
              </a:custGeom>
              <a:solidFill>
                <a:srgbClr val="D5D5D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2" name="Freeform 365"/>
              <p:cNvSpPr>
                <a:spLocks/>
              </p:cNvSpPr>
              <p:nvPr/>
            </p:nvSpPr>
            <p:spPr bwMode="auto">
              <a:xfrm>
                <a:off x="891" y="599"/>
                <a:ext cx="34" cy="26"/>
              </a:xfrm>
              <a:custGeom>
                <a:avLst/>
                <a:gdLst>
                  <a:gd name="T0" fmla="*/ 171 w 171"/>
                  <a:gd name="T1" fmla="*/ 36 h 130"/>
                  <a:gd name="T2" fmla="*/ 171 w 171"/>
                  <a:gd name="T3" fmla="*/ 34 h 130"/>
                  <a:gd name="T4" fmla="*/ 162 w 171"/>
                  <a:gd name="T5" fmla="*/ 25 h 130"/>
                  <a:gd name="T6" fmla="*/ 153 w 171"/>
                  <a:gd name="T7" fmla="*/ 18 h 130"/>
                  <a:gd name="T8" fmla="*/ 142 w 171"/>
                  <a:gd name="T9" fmla="*/ 11 h 130"/>
                  <a:gd name="T10" fmla="*/ 130 w 171"/>
                  <a:gd name="T11" fmla="*/ 7 h 130"/>
                  <a:gd name="T12" fmla="*/ 113 w 171"/>
                  <a:gd name="T13" fmla="*/ 1 h 130"/>
                  <a:gd name="T14" fmla="*/ 95 w 171"/>
                  <a:gd name="T15" fmla="*/ 0 h 130"/>
                  <a:gd name="T16" fmla="*/ 77 w 171"/>
                  <a:gd name="T17" fmla="*/ 2 h 130"/>
                  <a:gd name="T18" fmla="*/ 59 w 171"/>
                  <a:gd name="T19" fmla="*/ 9 h 130"/>
                  <a:gd name="T20" fmla="*/ 42 w 171"/>
                  <a:gd name="T21" fmla="*/ 17 h 130"/>
                  <a:gd name="T22" fmla="*/ 28 w 171"/>
                  <a:gd name="T23" fmla="*/ 27 h 130"/>
                  <a:gd name="T24" fmla="*/ 17 w 171"/>
                  <a:gd name="T25" fmla="*/ 39 h 130"/>
                  <a:gd name="T26" fmla="*/ 9 w 171"/>
                  <a:gd name="T27" fmla="*/ 56 h 130"/>
                  <a:gd name="T28" fmla="*/ 3 w 171"/>
                  <a:gd name="T29" fmla="*/ 72 h 130"/>
                  <a:gd name="T30" fmla="*/ 0 w 171"/>
                  <a:gd name="T31" fmla="*/ 88 h 130"/>
                  <a:gd name="T32" fmla="*/ 1 w 171"/>
                  <a:gd name="T33" fmla="*/ 102 h 130"/>
                  <a:gd name="T34" fmla="*/ 7 w 171"/>
                  <a:gd name="T35" fmla="*/ 118 h 130"/>
                  <a:gd name="T36" fmla="*/ 18 w 171"/>
                  <a:gd name="T37" fmla="*/ 122 h 130"/>
                  <a:gd name="T38" fmla="*/ 20 w 171"/>
                  <a:gd name="T39" fmla="*/ 122 h 130"/>
                  <a:gd name="T40" fmla="*/ 22 w 171"/>
                  <a:gd name="T41" fmla="*/ 122 h 130"/>
                  <a:gd name="T42" fmla="*/ 24 w 171"/>
                  <a:gd name="T43" fmla="*/ 124 h 130"/>
                  <a:gd name="T44" fmla="*/ 31 w 171"/>
                  <a:gd name="T45" fmla="*/ 126 h 130"/>
                  <a:gd name="T46" fmla="*/ 55 w 171"/>
                  <a:gd name="T47" fmla="*/ 130 h 130"/>
                  <a:gd name="T48" fmla="*/ 78 w 171"/>
                  <a:gd name="T49" fmla="*/ 128 h 130"/>
                  <a:gd name="T50" fmla="*/ 102 w 171"/>
                  <a:gd name="T51" fmla="*/ 124 h 130"/>
                  <a:gd name="T52" fmla="*/ 114 w 171"/>
                  <a:gd name="T53" fmla="*/ 117 h 130"/>
                  <a:gd name="T54" fmla="*/ 125 w 171"/>
                  <a:gd name="T55" fmla="*/ 109 h 130"/>
                  <a:gd name="T56" fmla="*/ 135 w 171"/>
                  <a:gd name="T57" fmla="*/ 100 h 130"/>
                  <a:gd name="T58" fmla="*/ 139 w 171"/>
                  <a:gd name="T59" fmla="*/ 94 h 130"/>
                  <a:gd name="T60" fmla="*/ 145 w 171"/>
                  <a:gd name="T61" fmla="*/ 90 h 130"/>
                  <a:gd name="T62" fmla="*/ 148 w 171"/>
                  <a:gd name="T63" fmla="*/ 83 h 130"/>
                  <a:gd name="T64" fmla="*/ 153 w 171"/>
                  <a:gd name="T65" fmla="*/ 77 h 130"/>
                  <a:gd name="T66" fmla="*/ 160 w 171"/>
                  <a:gd name="T67" fmla="*/ 65 h 130"/>
                  <a:gd name="T68" fmla="*/ 162 w 171"/>
                  <a:gd name="T69" fmla="*/ 57 h 130"/>
                  <a:gd name="T70" fmla="*/ 165 w 171"/>
                  <a:gd name="T71" fmla="*/ 51 h 130"/>
                  <a:gd name="T72" fmla="*/ 168 w 171"/>
                  <a:gd name="T73" fmla="*/ 43 h 130"/>
                  <a:gd name="T74" fmla="*/ 171 w 171"/>
                  <a:gd name="T75" fmla="*/ 36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130"/>
                  <a:gd name="T116" fmla="*/ 171 w 171"/>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130">
                    <a:moveTo>
                      <a:pt x="171" y="36"/>
                    </a:moveTo>
                    <a:lnTo>
                      <a:pt x="171" y="34"/>
                    </a:lnTo>
                    <a:lnTo>
                      <a:pt x="162" y="25"/>
                    </a:lnTo>
                    <a:lnTo>
                      <a:pt x="153" y="18"/>
                    </a:lnTo>
                    <a:lnTo>
                      <a:pt x="142" y="11"/>
                    </a:lnTo>
                    <a:lnTo>
                      <a:pt x="130" y="7"/>
                    </a:lnTo>
                    <a:lnTo>
                      <a:pt x="113" y="1"/>
                    </a:lnTo>
                    <a:lnTo>
                      <a:pt x="95" y="0"/>
                    </a:lnTo>
                    <a:lnTo>
                      <a:pt x="77" y="2"/>
                    </a:lnTo>
                    <a:lnTo>
                      <a:pt x="59" y="9"/>
                    </a:lnTo>
                    <a:lnTo>
                      <a:pt x="42" y="17"/>
                    </a:lnTo>
                    <a:lnTo>
                      <a:pt x="28" y="27"/>
                    </a:lnTo>
                    <a:lnTo>
                      <a:pt x="17" y="39"/>
                    </a:lnTo>
                    <a:lnTo>
                      <a:pt x="9" y="56"/>
                    </a:lnTo>
                    <a:lnTo>
                      <a:pt x="3" y="72"/>
                    </a:lnTo>
                    <a:lnTo>
                      <a:pt x="0" y="88"/>
                    </a:lnTo>
                    <a:lnTo>
                      <a:pt x="1" y="102"/>
                    </a:lnTo>
                    <a:lnTo>
                      <a:pt x="7" y="118"/>
                    </a:lnTo>
                    <a:lnTo>
                      <a:pt x="18" y="122"/>
                    </a:lnTo>
                    <a:lnTo>
                      <a:pt x="20" y="122"/>
                    </a:lnTo>
                    <a:lnTo>
                      <a:pt x="22" y="122"/>
                    </a:lnTo>
                    <a:lnTo>
                      <a:pt x="24" y="124"/>
                    </a:lnTo>
                    <a:lnTo>
                      <a:pt x="31" y="126"/>
                    </a:lnTo>
                    <a:lnTo>
                      <a:pt x="55" y="130"/>
                    </a:lnTo>
                    <a:lnTo>
                      <a:pt x="78" y="128"/>
                    </a:lnTo>
                    <a:lnTo>
                      <a:pt x="102" y="124"/>
                    </a:lnTo>
                    <a:lnTo>
                      <a:pt x="114" y="117"/>
                    </a:lnTo>
                    <a:lnTo>
                      <a:pt x="125" y="109"/>
                    </a:lnTo>
                    <a:lnTo>
                      <a:pt x="135" y="100"/>
                    </a:lnTo>
                    <a:lnTo>
                      <a:pt x="139" y="94"/>
                    </a:lnTo>
                    <a:lnTo>
                      <a:pt x="145" y="90"/>
                    </a:lnTo>
                    <a:lnTo>
                      <a:pt x="148" y="83"/>
                    </a:lnTo>
                    <a:lnTo>
                      <a:pt x="153" y="77"/>
                    </a:lnTo>
                    <a:lnTo>
                      <a:pt x="160" y="65"/>
                    </a:lnTo>
                    <a:lnTo>
                      <a:pt x="162" y="57"/>
                    </a:lnTo>
                    <a:lnTo>
                      <a:pt x="165" y="51"/>
                    </a:lnTo>
                    <a:lnTo>
                      <a:pt x="168" y="43"/>
                    </a:lnTo>
                    <a:lnTo>
                      <a:pt x="171" y="36"/>
                    </a:lnTo>
                    <a:close/>
                  </a:path>
                </a:pathLst>
              </a:custGeom>
              <a:solidFill>
                <a:srgbClr val="DCDC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3" name="Freeform 366"/>
              <p:cNvSpPr>
                <a:spLocks/>
              </p:cNvSpPr>
              <p:nvPr/>
            </p:nvSpPr>
            <p:spPr bwMode="auto">
              <a:xfrm>
                <a:off x="886" y="595"/>
                <a:ext cx="40" cy="26"/>
              </a:xfrm>
              <a:custGeom>
                <a:avLst/>
                <a:gdLst>
                  <a:gd name="T0" fmla="*/ 159 w 197"/>
                  <a:gd name="T1" fmla="*/ 19 h 131"/>
                  <a:gd name="T2" fmla="*/ 169 w 197"/>
                  <a:gd name="T3" fmla="*/ 22 h 131"/>
                  <a:gd name="T4" fmla="*/ 179 w 197"/>
                  <a:gd name="T5" fmla="*/ 28 h 131"/>
                  <a:gd name="T6" fmla="*/ 187 w 197"/>
                  <a:gd name="T7" fmla="*/ 33 h 131"/>
                  <a:gd name="T8" fmla="*/ 196 w 197"/>
                  <a:gd name="T9" fmla="*/ 41 h 131"/>
                  <a:gd name="T10" fmla="*/ 196 w 197"/>
                  <a:gd name="T11" fmla="*/ 33 h 131"/>
                  <a:gd name="T12" fmla="*/ 197 w 197"/>
                  <a:gd name="T13" fmla="*/ 28 h 131"/>
                  <a:gd name="T14" fmla="*/ 180 w 197"/>
                  <a:gd name="T15" fmla="*/ 15 h 131"/>
                  <a:gd name="T16" fmla="*/ 162 w 197"/>
                  <a:gd name="T17" fmla="*/ 8 h 131"/>
                  <a:gd name="T18" fmla="*/ 140 w 197"/>
                  <a:gd name="T19" fmla="*/ 1 h 131"/>
                  <a:gd name="T20" fmla="*/ 118 w 197"/>
                  <a:gd name="T21" fmla="*/ 0 h 131"/>
                  <a:gd name="T22" fmla="*/ 95 w 197"/>
                  <a:gd name="T23" fmla="*/ 2 h 131"/>
                  <a:gd name="T24" fmla="*/ 74 w 197"/>
                  <a:gd name="T25" fmla="*/ 10 h 131"/>
                  <a:gd name="T26" fmla="*/ 52 w 197"/>
                  <a:gd name="T27" fmla="*/ 20 h 131"/>
                  <a:gd name="T28" fmla="*/ 42 w 197"/>
                  <a:gd name="T29" fmla="*/ 26 h 131"/>
                  <a:gd name="T30" fmla="*/ 34 w 197"/>
                  <a:gd name="T31" fmla="*/ 33 h 131"/>
                  <a:gd name="T32" fmla="*/ 20 w 197"/>
                  <a:gd name="T33" fmla="*/ 50 h 131"/>
                  <a:gd name="T34" fmla="*/ 9 w 197"/>
                  <a:gd name="T35" fmla="*/ 69 h 131"/>
                  <a:gd name="T36" fmla="*/ 1 w 197"/>
                  <a:gd name="T37" fmla="*/ 96 h 131"/>
                  <a:gd name="T38" fmla="*/ 0 w 197"/>
                  <a:gd name="T39" fmla="*/ 110 h 131"/>
                  <a:gd name="T40" fmla="*/ 1 w 197"/>
                  <a:gd name="T41" fmla="*/ 124 h 131"/>
                  <a:gd name="T42" fmla="*/ 10 w 197"/>
                  <a:gd name="T43" fmla="*/ 129 h 131"/>
                  <a:gd name="T44" fmla="*/ 15 w 197"/>
                  <a:gd name="T45" fmla="*/ 131 h 131"/>
                  <a:gd name="T46" fmla="*/ 12 w 197"/>
                  <a:gd name="T47" fmla="*/ 115 h 131"/>
                  <a:gd name="T48" fmla="*/ 12 w 197"/>
                  <a:gd name="T49" fmla="*/ 102 h 131"/>
                  <a:gd name="T50" fmla="*/ 12 w 197"/>
                  <a:gd name="T51" fmla="*/ 94 h 131"/>
                  <a:gd name="T52" fmla="*/ 14 w 197"/>
                  <a:gd name="T53" fmla="*/ 87 h 131"/>
                  <a:gd name="T54" fmla="*/ 20 w 197"/>
                  <a:gd name="T55" fmla="*/ 74 h 131"/>
                  <a:gd name="T56" fmla="*/ 23 w 197"/>
                  <a:gd name="T57" fmla="*/ 64 h 131"/>
                  <a:gd name="T58" fmla="*/ 29 w 197"/>
                  <a:gd name="T59" fmla="*/ 56 h 131"/>
                  <a:gd name="T60" fmla="*/ 41 w 197"/>
                  <a:gd name="T61" fmla="*/ 41 h 131"/>
                  <a:gd name="T62" fmla="*/ 57 w 197"/>
                  <a:gd name="T63" fmla="*/ 29 h 131"/>
                  <a:gd name="T64" fmla="*/ 66 w 197"/>
                  <a:gd name="T65" fmla="*/ 23 h 131"/>
                  <a:gd name="T66" fmla="*/ 77 w 197"/>
                  <a:gd name="T67" fmla="*/ 20 h 131"/>
                  <a:gd name="T68" fmla="*/ 97 w 197"/>
                  <a:gd name="T69" fmla="*/ 13 h 131"/>
                  <a:gd name="T70" fmla="*/ 118 w 197"/>
                  <a:gd name="T71" fmla="*/ 11 h 131"/>
                  <a:gd name="T72" fmla="*/ 138 w 197"/>
                  <a:gd name="T73" fmla="*/ 12 h 131"/>
                  <a:gd name="T74" fmla="*/ 159 w 197"/>
                  <a:gd name="T75" fmla="*/ 19 h 1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31"/>
                  <a:gd name="T116" fmla="*/ 197 w 197"/>
                  <a:gd name="T117" fmla="*/ 131 h 1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31">
                    <a:moveTo>
                      <a:pt x="159" y="19"/>
                    </a:moveTo>
                    <a:lnTo>
                      <a:pt x="169" y="22"/>
                    </a:lnTo>
                    <a:lnTo>
                      <a:pt x="179" y="28"/>
                    </a:lnTo>
                    <a:lnTo>
                      <a:pt x="187" y="33"/>
                    </a:lnTo>
                    <a:lnTo>
                      <a:pt x="196" y="41"/>
                    </a:lnTo>
                    <a:lnTo>
                      <a:pt x="196" y="33"/>
                    </a:lnTo>
                    <a:lnTo>
                      <a:pt x="197" y="28"/>
                    </a:lnTo>
                    <a:lnTo>
                      <a:pt x="180" y="15"/>
                    </a:lnTo>
                    <a:lnTo>
                      <a:pt x="162" y="8"/>
                    </a:lnTo>
                    <a:lnTo>
                      <a:pt x="140" y="1"/>
                    </a:lnTo>
                    <a:lnTo>
                      <a:pt x="118" y="0"/>
                    </a:lnTo>
                    <a:lnTo>
                      <a:pt x="95" y="2"/>
                    </a:lnTo>
                    <a:lnTo>
                      <a:pt x="74" y="10"/>
                    </a:lnTo>
                    <a:lnTo>
                      <a:pt x="52" y="20"/>
                    </a:lnTo>
                    <a:lnTo>
                      <a:pt x="42" y="26"/>
                    </a:lnTo>
                    <a:lnTo>
                      <a:pt x="34" y="33"/>
                    </a:lnTo>
                    <a:lnTo>
                      <a:pt x="20" y="50"/>
                    </a:lnTo>
                    <a:lnTo>
                      <a:pt x="9" y="69"/>
                    </a:lnTo>
                    <a:lnTo>
                      <a:pt x="1" y="96"/>
                    </a:lnTo>
                    <a:lnTo>
                      <a:pt x="0" y="110"/>
                    </a:lnTo>
                    <a:lnTo>
                      <a:pt x="1" y="124"/>
                    </a:lnTo>
                    <a:lnTo>
                      <a:pt x="10" y="129"/>
                    </a:lnTo>
                    <a:lnTo>
                      <a:pt x="15" y="131"/>
                    </a:lnTo>
                    <a:lnTo>
                      <a:pt x="12" y="115"/>
                    </a:lnTo>
                    <a:lnTo>
                      <a:pt x="12" y="102"/>
                    </a:lnTo>
                    <a:lnTo>
                      <a:pt x="12" y="94"/>
                    </a:lnTo>
                    <a:lnTo>
                      <a:pt x="14" y="87"/>
                    </a:lnTo>
                    <a:lnTo>
                      <a:pt x="20" y="74"/>
                    </a:lnTo>
                    <a:lnTo>
                      <a:pt x="23" y="64"/>
                    </a:lnTo>
                    <a:lnTo>
                      <a:pt x="29" y="56"/>
                    </a:lnTo>
                    <a:lnTo>
                      <a:pt x="41" y="41"/>
                    </a:lnTo>
                    <a:lnTo>
                      <a:pt x="57" y="29"/>
                    </a:lnTo>
                    <a:lnTo>
                      <a:pt x="66" y="23"/>
                    </a:lnTo>
                    <a:lnTo>
                      <a:pt x="77" y="20"/>
                    </a:lnTo>
                    <a:lnTo>
                      <a:pt x="97" y="13"/>
                    </a:lnTo>
                    <a:lnTo>
                      <a:pt x="118" y="11"/>
                    </a:lnTo>
                    <a:lnTo>
                      <a:pt x="138" y="12"/>
                    </a:lnTo>
                    <a:lnTo>
                      <a:pt x="159" y="19"/>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4" name="Freeform 367"/>
              <p:cNvSpPr>
                <a:spLocks/>
              </p:cNvSpPr>
              <p:nvPr/>
            </p:nvSpPr>
            <p:spPr bwMode="auto">
              <a:xfrm>
                <a:off x="862" y="559"/>
                <a:ext cx="43" cy="20"/>
              </a:xfrm>
              <a:custGeom>
                <a:avLst/>
                <a:gdLst>
                  <a:gd name="T0" fmla="*/ 116 w 215"/>
                  <a:gd name="T1" fmla="*/ 24 h 102"/>
                  <a:gd name="T2" fmla="*/ 166 w 215"/>
                  <a:gd name="T3" fmla="*/ 7 h 102"/>
                  <a:gd name="T4" fmla="*/ 190 w 215"/>
                  <a:gd name="T5" fmla="*/ 1 h 102"/>
                  <a:gd name="T6" fmla="*/ 215 w 215"/>
                  <a:gd name="T7" fmla="*/ 0 h 102"/>
                  <a:gd name="T8" fmla="*/ 186 w 215"/>
                  <a:gd name="T9" fmla="*/ 1 h 102"/>
                  <a:gd name="T10" fmla="*/ 159 w 215"/>
                  <a:gd name="T11" fmla="*/ 5 h 102"/>
                  <a:gd name="T12" fmla="*/ 132 w 215"/>
                  <a:gd name="T13" fmla="*/ 11 h 102"/>
                  <a:gd name="T14" fmla="*/ 106 w 215"/>
                  <a:gd name="T15" fmla="*/ 21 h 102"/>
                  <a:gd name="T16" fmla="*/ 76 w 215"/>
                  <a:gd name="T17" fmla="*/ 35 h 102"/>
                  <a:gd name="T18" fmla="*/ 48 w 215"/>
                  <a:gd name="T19" fmla="*/ 54 h 102"/>
                  <a:gd name="T20" fmla="*/ 22 w 215"/>
                  <a:gd name="T21" fmla="*/ 75 h 102"/>
                  <a:gd name="T22" fmla="*/ 0 w 215"/>
                  <a:gd name="T23" fmla="*/ 102 h 102"/>
                  <a:gd name="T24" fmla="*/ 23 w 215"/>
                  <a:gd name="T25" fmla="*/ 78 h 102"/>
                  <a:gd name="T26" fmla="*/ 51 w 215"/>
                  <a:gd name="T27" fmla="*/ 56 h 102"/>
                  <a:gd name="T28" fmla="*/ 82 w 215"/>
                  <a:gd name="T29" fmla="*/ 38 h 102"/>
                  <a:gd name="T30" fmla="*/ 116 w 215"/>
                  <a:gd name="T31" fmla="*/ 24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02"/>
                  <a:gd name="T50" fmla="*/ 215 w 215"/>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02">
                    <a:moveTo>
                      <a:pt x="116" y="24"/>
                    </a:moveTo>
                    <a:lnTo>
                      <a:pt x="166" y="7"/>
                    </a:lnTo>
                    <a:lnTo>
                      <a:pt x="190" y="1"/>
                    </a:lnTo>
                    <a:lnTo>
                      <a:pt x="215" y="0"/>
                    </a:lnTo>
                    <a:lnTo>
                      <a:pt x="186" y="1"/>
                    </a:lnTo>
                    <a:lnTo>
                      <a:pt x="159" y="5"/>
                    </a:lnTo>
                    <a:lnTo>
                      <a:pt x="132" y="11"/>
                    </a:lnTo>
                    <a:lnTo>
                      <a:pt x="106" y="21"/>
                    </a:lnTo>
                    <a:lnTo>
                      <a:pt x="76" y="35"/>
                    </a:lnTo>
                    <a:lnTo>
                      <a:pt x="48" y="54"/>
                    </a:lnTo>
                    <a:lnTo>
                      <a:pt x="22" y="75"/>
                    </a:lnTo>
                    <a:lnTo>
                      <a:pt x="0" y="102"/>
                    </a:lnTo>
                    <a:lnTo>
                      <a:pt x="23" y="78"/>
                    </a:lnTo>
                    <a:lnTo>
                      <a:pt x="51" y="56"/>
                    </a:lnTo>
                    <a:lnTo>
                      <a:pt x="82" y="38"/>
                    </a:lnTo>
                    <a:lnTo>
                      <a:pt x="116" y="24"/>
                    </a:lnTo>
                    <a:close/>
                  </a:path>
                </a:pathLst>
              </a:custGeom>
              <a:solidFill>
                <a:srgbClr val="2B2B2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5" name="Freeform 368"/>
              <p:cNvSpPr>
                <a:spLocks/>
              </p:cNvSpPr>
              <p:nvPr/>
            </p:nvSpPr>
            <p:spPr bwMode="auto">
              <a:xfrm>
                <a:off x="851" y="581"/>
                <a:ext cx="106" cy="55"/>
              </a:xfrm>
              <a:custGeom>
                <a:avLst/>
                <a:gdLst>
                  <a:gd name="T0" fmla="*/ 515 w 528"/>
                  <a:gd name="T1" fmla="*/ 0 h 276"/>
                  <a:gd name="T2" fmla="*/ 494 w 528"/>
                  <a:gd name="T3" fmla="*/ 53 h 276"/>
                  <a:gd name="T4" fmla="*/ 484 w 528"/>
                  <a:gd name="T5" fmla="*/ 73 h 276"/>
                  <a:gd name="T6" fmla="*/ 476 w 528"/>
                  <a:gd name="T7" fmla="*/ 85 h 276"/>
                  <a:gd name="T8" fmla="*/ 461 w 528"/>
                  <a:gd name="T9" fmla="*/ 110 h 276"/>
                  <a:gd name="T10" fmla="*/ 453 w 528"/>
                  <a:gd name="T11" fmla="*/ 122 h 276"/>
                  <a:gd name="T12" fmla="*/ 411 w 528"/>
                  <a:gd name="T13" fmla="*/ 165 h 276"/>
                  <a:gd name="T14" fmla="*/ 388 w 528"/>
                  <a:gd name="T15" fmla="*/ 184 h 276"/>
                  <a:gd name="T16" fmla="*/ 357 w 528"/>
                  <a:gd name="T17" fmla="*/ 203 h 276"/>
                  <a:gd name="T18" fmla="*/ 347 w 528"/>
                  <a:gd name="T19" fmla="*/ 210 h 276"/>
                  <a:gd name="T20" fmla="*/ 304 w 528"/>
                  <a:gd name="T21" fmla="*/ 231 h 276"/>
                  <a:gd name="T22" fmla="*/ 245 w 528"/>
                  <a:gd name="T23" fmla="*/ 250 h 276"/>
                  <a:gd name="T24" fmla="*/ 187 w 528"/>
                  <a:gd name="T25" fmla="*/ 259 h 276"/>
                  <a:gd name="T26" fmla="*/ 128 w 528"/>
                  <a:gd name="T27" fmla="*/ 257 h 276"/>
                  <a:gd name="T28" fmla="*/ 71 w 528"/>
                  <a:gd name="T29" fmla="*/ 246 h 276"/>
                  <a:gd name="T30" fmla="*/ 22 w 528"/>
                  <a:gd name="T31" fmla="*/ 223 h 276"/>
                  <a:gd name="T32" fmla="*/ 0 w 528"/>
                  <a:gd name="T33" fmla="*/ 222 h 276"/>
                  <a:gd name="T34" fmla="*/ 23 w 528"/>
                  <a:gd name="T35" fmla="*/ 245 h 276"/>
                  <a:gd name="T36" fmla="*/ 67 w 528"/>
                  <a:gd name="T37" fmla="*/ 262 h 276"/>
                  <a:gd name="T38" fmla="*/ 106 w 528"/>
                  <a:gd name="T39" fmla="*/ 271 h 276"/>
                  <a:gd name="T40" fmla="*/ 153 w 528"/>
                  <a:gd name="T41" fmla="*/ 276 h 276"/>
                  <a:gd name="T42" fmla="*/ 216 w 528"/>
                  <a:gd name="T43" fmla="*/ 273 h 276"/>
                  <a:gd name="T44" fmla="*/ 224 w 528"/>
                  <a:gd name="T45" fmla="*/ 270 h 276"/>
                  <a:gd name="T46" fmla="*/ 231 w 528"/>
                  <a:gd name="T47" fmla="*/ 270 h 276"/>
                  <a:gd name="T48" fmla="*/ 278 w 528"/>
                  <a:gd name="T49" fmla="*/ 258 h 276"/>
                  <a:gd name="T50" fmla="*/ 341 w 528"/>
                  <a:gd name="T51" fmla="*/ 232 h 276"/>
                  <a:gd name="T52" fmla="*/ 361 w 528"/>
                  <a:gd name="T53" fmla="*/ 219 h 276"/>
                  <a:gd name="T54" fmla="*/ 369 w 528"/>
                  <a:gd name="T55" fmla="*/ 216 h 276"/>
                  <a:gd name="T56" fmla="*/ 397 w 528"/>
                  <a:gd name="T57" fmla="*/ 197 h 276"/>
                  <a:gd name="T58" fmla="*/ 434 w 528"/>
                  <a:gd name="T59" fmla="*/ 165 h 276"/>
                  <a:gd name="T60" fmla="*/ 439 w 528"/>
                  <a:gd name="T61" fmla="*/ 160 h 276"/>
                  <a:gd name="T62" fmla="*/ 455 w 528"/>
                  <a:gd name="T63" fmla="*/ 143 h 276"/>
                  <a:gd name="T64" fmla="*/ 474 w 528"/>
                  <a:gd name="T65" fmla="*/ 118 h 276"/>
                  <a:gd name="T66" fmla="*/ 481 w 528"/>
                  <a:gd name="T67" fmla="*/ 108 h 276"/>
                  <a:gd name="T68" fmla="*/ 501 w 528"/>
                  <a:gd name="T69" fmla="*/ 79 h 276"/>
                  <a:gd name="T70" fmla="*/ 516 w 528"/>
                  <a:gd name="T71" fmla="*/ 51 h 276"/>
                  <a:gd name="T72" fmla="*/ 528 w 528"/>
                  <a:gd name="T73" fmla="*/ 18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8"/>
                  <a:gd name="T112" fmla="*/ 0 h 276"/>
                  <a:gd name="T113" fmla="*/ 528 w 528"/>
                  <a:gd name="T114" fmla="*/ 276 h 2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8" h="276">
                    <a:moveTo>
                      <a:pt x="528" y="18"/>
                    </a:moveTo>
                    <a:lnTo>
                      <a:pt x="515" y="0"/>
                    </a:lnTo>
                    <a:lnTo>
                      <a:pt x="499" y="47"/>
                    </a:lnTo>
                    <a:lnTo>
                      <a:pt x="494" y="53"/>
                    </a:lnTo>
                    <a:lnTo>
                      <a:pt x="491" y="60"/>
                    </a:lnTo>
                    <a:lnTo>
                      <a:pt x="484" y="73"/>
                    </a:lnTo>
                    <a:lnTo>
                      <a:pt x="480" y="79"/>
                    </a:lnTo>
                    <a:lnTo>
                      <a:pt x="476" y="85"/>
                    </a:lnTo>
                    <a:lnTo>
                      <a:pt x="470" y="99"/>
                    </a:lnTo>
                    <a:lnTo>
                      <a:pt x="461" y="110"/>
                    </a:lnTo>
                    <a:lnTo>
                      <a:pt x="456" y="116"/>
                    </a:lnTo>
                    <a:lnTo>
                      <a:pt x="453" y="122"/>
                    </a:lnTo>
                    <a:lnTo>
                      <a:pt x="434" y="145"/>
                    </a:lnTo>
                    <a:lnTo>
                      <a:pt x="411" y="165"/>
                    </a:lnTo>
                    <a:lnTo>
                      <a:pt x="399" y="174"/>
                    </a:lnTo>
                    <a:lnTo>
                      <a:pt x="388" y="184"/>
                    </a:lnTo>
                    <a:lnTo>
                      <a:pt x="362" y="202"/>
                    </a:lnTo>
                    <a:lnTo>
                      <a:pt x="357" y="203"/>
                    </a:lnTo>
                    <a:lnTo>
                      <a:pt x="354" y="206"/>
                    </a:lnTo>
                    <a:lnTo>
                      <a:pt x="347" y="210"/>
                    </a:lnTo>
                    <a:lnTo>
                      <a:pt x="334" y="219"/>
                    </a:lnTo>
                    <a:lnTo>
                      <a:pt x="304" y="231"/>
                    </a:lnTo>
                    <a:lnTo>
                      <a:pt x="274" y="243"/>
                    </a:lnTo>
                    <a:lnTo>
                      <a:pt x="245" y="250"/>
                    </a:lnTo>
                    <a:lnTo>
                      <a:pt x="216" y="257"/>
                    </a:lnTo>
                    <a:lnTo>
                      <a:pt x="187" y="259"/>
                    </a:lnTo>
                    <a:lnTo>
                      <a:pt x="158" y="261"/>
                    </a:lnTo>
                    <a:lnTo>
                      <a:pt x="128" y="257"/>
                    </a:lnTo>
                    <a:lnTo>
                      <a:pt x="99" y="254"/>
                    </a:lnTo>
                    <a:lnTo>
                      <a:pt x="71" y="246"/>
                    </a:lnTo>
                    <a:lnTo>
                      <a:pt x="45" y="236"/>
                    </a:lnTo>
                    <a:lnTo>
                      <a:pt x="22" y="223"/>
                    </a:lnTo>
                    <a:lnTo>
                      <a:pt x="0" y="211"/>
                    </a:lnTo>
                    <a:lnTo>
                      <a:pt x="0" y="222"/>
                    </a:lnTo>
                    <a:lnTo>
                      <a:pt x="4" y="235"/>
                    </a:lnTo>
                    <a:lnTo>
                      <a:pt x="23" y="245"/>
                    </a:lnTo>
                    <a:lnTo>
                      <a:pt x="44" y="254"/>
                    </a:lnTo>
                    <a:lnTo>
                      <a:pt x="67" y="262"/>
                    </a:lnTo>
                    <a:lnTo>
                      <a:pt x="91" y="268"/>
                    </a:lnTo>
                    <a:lnTo>
                      <a:pt x="106" y="271"/>
                    </a:lnTo>
                    <a:lnTo>
                      <a:pt x="122" y="273"/>
                    </a:lnTo>
                    <a:lnTo>
                      <a:pt x="153" y="276"/>
                    </a:lnTo>
                    <a:lnTo>
                      <a:pt x="185" y="275"/>
                    </a:lnTo>
                    <a:lnTo>
                      <a:pt x="216" y="273"/>
                    </a:lnTo>
                    <a:lnTo>
                      <a:pt x="223" y="271"/>
                    </a:lnTo>
                    <a:lnTo>
                      <a:pt x="224" y="270"/>
                    </a:lnTo>
                    <a:lnTo>
                      <a:pt x="226" y="270"/>
                    </a:lnTo>
                    <a:lnTo>
                      <a:pt x="231" y="270"/>
                    </a:lnTo>
                    <a:lnTo>
                      <a:pt x="246" y="266"/>
                    </a:lnTo>
                    <a:lnTo>
                      <a:pt x="278" y="258"/>
                    </a:lnTo>
                    <a:lnTo>
                      <a:pt x="309" y="246"/>
                    </a:lnTo>
                    <a:lnTo>
                      <a:pt x="341" y="232"/>
                    </a:lnTo>
                    <a:lnTo>
                      <a:pt x="354" y="223"/>
                    </a:lnTo>
                    <a:lnTo>
                      <a:pt x="361" y="219"/>
                    </a:lnTo>
                    <a:lnTo>
                      <a:pt x="364" y="217"/>
                    </a:lnTo>
                    <a:lnTo>
                      <a:pt x="369" y="216"/>
                    </a:lnTo>
                    <a:lnTo>
                      <a:pt x="382" y="206"/>
                    </a:lnTo>
                    <a:lnTo>
                      <a:pt x="397" y="197"/>
                    </a:lnTo>
                    <a:lnTo>
                      <a:pt x="423" y="176"/>
                    </a:lnTo>
                    <a:lnTo>
                      <a:pt x="434" y="165"/>
                    </a:lnTo>
                    <a:lnTo>
                      <a:pt x="436" y="162"/>
                    </a:lnTo>
                    <a:lnTo>
                      <a:pt x="439" y="160"/>
                    </a:lnTo>
                    <a:lnTo>
                      <a:pt x="446" y="155"/>
                    </a:lnTo>
                    <a:lnTo>
                      <a:pt x="455" y="143"/>
                    </a:lnTo>
                    <a:lnTo>
                      <a:pt x="465" y="131"/>
                    </a:lnTo>
                    <a:lnTo>
                      <a:pt x="474" y="118"/>
                    </a:lnTo>
                    <a:lnTo>
                      <a:pt x="479" y="111"/>
                    </a:lnTo>
                    <a:lnTo>
                      <a:pt x="481" y="108"/>
                    </a:lnTo>
                    <a:lnTo>
                      <a:pt x="484" y="106"/>
                    </a:lnTo>
                    <a:lnTo>
                      <a:pt x="501" y="79"/>
                    </a:lnTo>
                    <a:lnTo>
                      <a:pt x="508" y="64"/>
                    </a:lnTo>
                    <a:lnTo>
                      <a:pt x="516" y="51"/>
                    </a:lnTo>
                    <a:lnTo>
                      <a:pt x="522" y="34"/>
                    </a:lnTo>
                    <a:lnTo>
                      <a:pt x="528" y="18"/>
                    </a:lnTo>
                    <a:close/>
                  </a:path>
                </a:pathLst>
              </a:custGeom>
              <a:solidFill>
                <a:srgbClr val="63636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6" name="Freeform 369"/>
              <p:cNvSpPr>
                <a:spLocks/>
              </p:cNvSpPr>
              <p:nvPr/>
            </p:nvSpPr>
            <p:spPr bwMode="auto">
              <a:xfrm>
                <a:off x="851" y="578"/>
                <a:ext cx="103" cy="55"/>
              </a:xfrm>
              <a:custGeom>
                <a:avLst/>
                <a:gdLst>
                  <a:gd name="T0" fmla="*/ 516 w 516"/>
                  <a:gd name="T1" fmla="*/ 14 h 275"/>
                  <a:gd name="T2" fmla="*/ 502 w 516"/>
                  <a:gd name="T3" fmla="*/ 0 h 275"/>
                  <a:gd name="T4" fmla="*/ 493 w 516"/>
                  <a:gd name="T5" fmla="*/ 29 h 275"/>
                  <a:gd name="T6" fmla="*/ 483 w 516"/>
                  <a:gd name="T7" fmla="*/ 58 h 275"/>
                  <a:gd name="T8" fmla="*/ 470 w 516"/>
                  <a:gd name="T9" fmla="*/ 83 h 275"/>
                  <a:gd name="T10" fmla="*/ 462 w 516"/>
                  <a:gd name="T11" fmla="*/ 94 h 275"/>
                  <a:gd name="T12" fmla="*/ 455 w 516"/>
                  <a:gd name="T13" fmla="*/ 106 h 275"/>
                  <a:gd name="T14" fmla="*/ 438 w 516"/>
                  <a:gd name="T15" fmla="*/ 129 h 275"/>
                  <a:gd name="T16" fmla="*/ 420 w 516"/>
                  <a:gd name="T17" fmla="*/ 150 h 275"/>
                  <a:gd name="T18" fmla="*/ 409 w 516"/>
                  <a:gd name="T19" fmla="*/ 159 h 275"/>
                  <a:gd name="T20" fmla="*/ 403 w 516"/>
                  <a:gd name="T21" fmla="*/ 163 h 275"/>
                  <a:gd name="T22" fmla="*/ 399 w 516"/>
                  <a:gd name="T23" fmla="*/ 169 h 275"/>
                  <a:gd name="T24" fmla="*/ 378 w 516"/>
                  <a:gd name="T25" fmla="*/ 187 h 275"/>
                  <a:gd name="T26" fmla="*/ 353 w 516"/>
                  <a:gd name="T27" fmla="*/ 204 h 275"/>
                  <a:gd name="T28" fmla="*/ 327 w 516"/>
                  <a:gd name="T29" fmla="*/ 220 h 275"/>
                  <a:gd name="T30" fmla="*/ 298 w 516"/>
                  <a:gd name="T31" fmla="*/ 232 h 275"/>
                  <a:gd name="T32" fmla="*/ 271 w 516"/>
                  <a:gd name="T33" fmla="*/ 242 h 275"/>
                  <a:gd name="T34" fmla="*/ 266 w 516"/>
                  <a:gd name="T35" fmla="*/ 242 h 275"/>
                  <a:gd name="T36" fmla="*/ 264 w 516"/>
                  <a:gd name="T37" fmla="*/ 242 h 275"/>
                  <a:gd name="T38" fmla="*/ 263 w 516"/>
                  <a:gd name="T39" fmla="*/ 243 h 275"/>
                  <a:gd name="T40" fmla="*/ 256 w 516"/>
                  <a:gd name="T41" fmla="*/ 245 h 275"/>
                  <a:gd name="T42" fmla="*/ 243 w 516"/>
                  <a:gd name="T43" fmla="*/ 250 h 275"/>
                  <a:gd name="T44" fmla="*/ 216 w 516"/>
                  <a:gd name="T45" fmla="*/ 255 h 275"/>
                  <a:gd name="T46" fmla="*/ 187 w 516"/>
                  <a:gd name="T47" fmla="*/ 258 h 275"/>
                  <a:gd name="T48" fmla="*/ 160 w 516"/>
                  <a:gd name="T49" fmla="*/ 259 h 275"/>
                  <a:gd name="T50" fmla="*/ 133 w 516"/>
                  <a:gd name="T51" fmla="*/ 255 h 275"/>
                  <a:gd name="T52" fmla="*/ 106 w 516"/>
                  <a:gd name="T53" fmla="*/ 252 h 275"/>
                  <a:gd name="T54" fmla="*/ 76 w 516"/>
                  <a:gd name="T55" fmla="*/ 242 h 275"/>
                  <a:gd name="T56" fmla="*/ 47 w 516"/>
                  <a:gd name="T57" fmla="*/ 232 h 275"/>
                  <a:gd name="T58" fmla="*/ 22 w 516"/>
                  <a:gd name="T59" fmla="*/ 217 h 275"/>
                  <a:gd name="T60" fmla="*/ 0 w 516"/>
                  <a:gd name="T61" fmla="*/ 203 h 275"/>
                  <a:gd name="T62" fmla="*/ 1 w 516"/>
                  <a:gd name="T63" fmla="*/ 225 h 275"/>
                  <a:gd name="T64" fmla="*/ 23 w 516"/>
                  <a:gd name="T65" fmla="*/ 237 h 275"/>
                  <a:gd name="T66" fmla="*/ 46 w 516"/>
                  <a:gd name="T67" fmla="*/ 250 h 275"/>
                  <a:gd name="T68" fmla="*/ 72 w 516"/>
                  <a:gd name="T69" fmla="*/ 260 h 275"/>
                  <a:gd name="T70" fmla="*/ 100 w 516"/>
                  <a:gd name="T71" fmla="*/ 268 h 275"/>
                  <a:gd name="T72" fmla="*/ 129 w 516"/>
                  <a:gd name="T73" fmla="*/ 271 h 275"/>
                  <a:gd name="T74" fmla="*/ 159 w 516"/>
                  <a:gd name="T75" fmla="*/ 275 h 275"/>
                  <a:gd name="T76" fmla="*/ 188 w 516"/>
                  <a:gd name="T77" fmla="*/ 273 h 275"/>
                  <a:gd name="T78" fmla="*/ 217 w 516"/>
                  <a:gd name="T79" fmla="*/ 271 h 275"/>
                  <a:gd name="T80" fmla="*/ 246 w 516"/>
                  <a:gd name="T81" fmla="*/ 264 h 275"/>
                  <a:gd name="T82" fmla="*/ 275 w 516"/>
                  <a:gd name="T83" fmla="*/ 257 h 275"/>
                  <a:gd name="T84" fmla="*/ 305 w 516"/>
                  <a:gd name="T85" fmla="*/ 245 h 275"/>
                  <a:gd name="T86" fmla="*/ 335 w 516"/>
                  <a:gd name="T87" fmla="*/ 233 h 275"/>
                  <a:gd name="T88" fmla="*/ 348 w 516"/>
                  <a:gd name="T89" fmla="*/ 224 h 275"/>
                  <a:gd name="T90" fmla="*/ 355 w 516"/>
                  <a:gd name="T91" fmla="*/ 220 h 275"/>
                  <a:gd name="T92" fmla="*/ 358 w 516"/>
                  <a:gd name="T93" fmla="*/ 217 h 275"/>
                  <a:gd name="T94" fmla="*/ 363 w 516"/>
                  <a:gd name="T95" fmla="*/ 216 h 275"/>
                  <a:gd name="T96" fmla="*/ 389 w 516"/>
                  <a:gd name="T97" fmla="*/ 198 h 275"/>
                  <a:gd name="T98" fmla="*/ 400 w 516"/>
                  <a:gd name="T99" fmla="*/ 188 h 275"/>
                  <a:gd name="T100" fmla="*/ 412 w 516"/>
                  <a:gd name="T101" fmla="*/ 179 h 275"/>
                  <a:gd name="T102" fmla="*/ 435 w 516"/>
                  <a:gd name="T103" fmla="*/ 159 h 275"/>
                  <a:gd name="T104" fmla="*/ 454 w 516"/>
                  <a:gd name="T105" fmla="*/ 136 h 275"/>
                  <a:gd name="T106" fmla="*/ 457 w 516"/>
                  <a:gd name="T107" fmla="*/ 130 h 275"/>
                  <a:gd name="T108" fmla="*/ 462 w 516"/>
                  <a:gd name="T109" fmla="*/ 124 h 275"/>
                  <a:gd name="T110" fmla="*/ 471 w 516"/>
                  <a:gd name="T111" fmla="*/ 113 h 275"/>
                  <a:gd name="T112" fmla="*/ 477 w 516"/>
                  <a:gd name="T113" fmla="*/ 99 h 275"/>
                  <a:gd name="T114" fmla="*/ 481 w 516"/>
                  <a:gd name="T115" fmla="*/ 93 h 275"/>
                  <a:gd name="T116" fmla="*/ 485 w 516"/>
                  <a:gd name="T117" fmla="*/ 87 h 275"/>
                  <a:gd name="T118" fmla="*/ 492 w 516"/>
                  <a:gd name="T119" fmla="*/ 74 h 275"/>
                  <a:gd name="T120" fmla="*/ 495 w 516"/>
                  <a:gd name="T121" fmla="*/ 67 h 275"/>
                  <a:gd name="T122" fmla="*/ 500 w 516"/>
                  <a:gd name="T123" fmla="*/ 61 h 275"/>
                  <a:gd name="T124" fmla="*/ 516 w 516"/>
                  <a:gd name="T125" fmla="*/ 14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6"/>
                  <a:gd name="T190" fmla="*/ 0 h 275"/>
                  <a:gd name="T191" fmla="*/ 516 w 516"/>
                  <a:gd name="T192" fmla="*/ 275 h 2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6" h="275">
                    <a:moveTo>
                      <a:pt x="516" y="14"/>
                    </a:moveTo>
                    <a:lnTo>
                      <a:pt x="502" y="0"/>
                    </a:lnTo>
                    <a:lnTo>
                      <a:pt x="493" y="29"/>
                    </a:lnTo>
                    <a:lnTo>
                      <a:pt x="483" y="58"/>
                    </a:lnTo>
                    <a:lnTo>
                      <a:pt x="470" y="83"/>
                    </a:lnTo>
                    <a:lnTo>
                      <a:pt x="462" y="94"/>
                    </a:lnTo>
                    <a:lnTo>
                      <a:pt x="455" y="106"/>
                    </a:lnTo>
                    <a:lnTo>
                      <a:pt x="438" y="129"/>
                    </a:lnTo>
                    <a:lnTo>
                      <a:pt x="420" y="150"/>
                    </a:lnTo>
                    <a:lnTo>
                      <a:pt x="409" y="159"/>
                    </a:lnTo>
                    <a:lnTo>
                      <a:pt x="403" y="163"/>
                    </a:lnTo>
                    <a:lnTo>
                      <a:pt x="399" y="169"/>
                    </a:lnTo>
                    <a:lnTo>
                      <a:pt x="378" y="187"/>
                    </a:lnTo>
                    <a:lnTo>
                      <a:pt x="353" y="204"/>
                    </a:lnTo>
                    <a:lnTo>
                      <a:pt x="327" y="220"/>
                    </a:lnTo>
                    <a:lnTo>
                      <a:pt x="298" y="232"/>
                    </a:lnTo>
                    <a:lnTo>
                      <a:pt x="271" y="242"/>
                    </a:lnTo>
                    <a:lnTo>
                      <a:pt x="266" y="242"/>
                    </a:lnTo>
                    <a:lnTo>
                      <a:pt x="264" y="242"/>
                    </a:lnTo>
                    <a:lnTo>
                      <a:pt x="263" y="243"/>
                    </a:lnTo>
                    <a:lnTo>
                      <a:pt x="256" y="245"/>
                    </a:lnTo>
                    <a:lnTo>
                      <a:pt x="243" y="250"/>
                    </a:lnTo>
                    <a:lnTo>
                      <a:pt x="216" y="255"/>
                    </a:lnTo>
                    <a:lnTo>
                      <a:pt x="187" y="258"/>
                    </a:lnTo>
                    <a:lnTo>
                      <a:pt x="160" y="259"/>
                    </a:lnTo>
                    <a:lnTo>
                      <a:pt x="133" y="255"/>
                    </a:lnTo>
                    <a:lnTo>
                      <a:pt x="106" y="252"/>
                    </a:lnTo>
                    <a:lnTo>
                      <a:pt x="76" y="242"/>
                    </a:lnTo>
                    <a:lnTo>
                      <a:pt x="47" y="232"/>
                    </a:lnTo>
                    <a:lnTo>
                      <a:pt x="22" y="217"/>
                    </a:lnTo>
                    <a:lnTo>
                      <a:pt x="0" y="203"/>
                    </a:lnTo>
                    <a:lnTo>
                      <a:pt x="1" y="225"/>
                    </a:lnTo>
                    <a:lnTo>
                      <a:pt x="23" y="237"/>
                    </a:lnTo>
                    <a:lnTo>
                      <a:pt x="46" y="250"/>
                    </a:lnTo>
                    <a:lnTo>
                      <a:pt x="72" y="260"/>
                    </a:lnTo>
                    <a:lnTo>
                      <a:pt x="100" y="268"/>
                    </a:lnTo>
                    <a:lnTo>
                      <a:pt x="129" y="271"/>
                    </a:lnTo>
                    <a:lnTo>
                      <a:pt x="159" y="275"/>
                    </a:lnTo>
                    <a:lnTo>
                      <a:pt x="188" y="273"/>
                    </a:lnTo>
                    <a:lnTo>
                      <a:pt x="217" y="271"/>
                    </a:lnTo>
                    <a:lnTo>
                      <a:pt x="246" y="264"/>
                    </a:lnTo>
                    <a:lnTo>
                      <a:pt x="275" y="257"/>
                    </a:lnTo>
                    <a:lnTo>
                      <a:pt x="305" y="245"/>
                    </a:lnTo>
                    <a:lnTo>
                      <a:pt x="335" y="233"/>
                    </a:lnTo>
                    <a:lnTo>
                      <a:pt x="348" y="224"/>
                    </a:lnTo>
                    <a:lnTo>
                      <a:pt x="355" y="220"/>
                    </a:lnTo>
                    <a:lnTo>
                      <a:pt x="358" y="217"/>
                    </a:lnTo>
                    <a:lnTo>
                      <a:pt x="363" y="216"/>
                    </a:lnTo>
                    <a:lnTo>
                      <a:pt x="389" y="198"/>
                    </a:lnTo>
                    <a:lnTo>
                      <a:pt x="400" y="188"/>
                    </a:lnTo>
                    <a:lnTo>
                      <a:pt x="412" y="179"/>
                    </a:lnTo>
                    <a:lnTo>
                      <a:pt x="435" y="159"/>
                    </a:lnTo>
                    <a:lnTo>
                      <a:pt x="454" y="136"/>
                    </a:lnTo>
                    <a:lnTo>
                      <a:pt x="457" y="130"/>
                    </a:lnTo>
                    <a:lnTo>
                      <a:pt x="462" y="124"/>
                    </a:lnTo>
                    <a:lnTo>
                      <a:pt x="471" y="113"/>
                    </a:lnTo>
                    <a:lnTo>
                      <a:pt x="477" y="99"/>
                    </a:lnTo>
                    <a:lnTo>
                      <a:pt x="481" y="93"/>
                    </a:lnTo>
                    <a:lnTo>
                      <a:pt x="485" y="87"/>
                    </a:lnTo>
                    <a:lnTo>
                      <a:pt x="492" y="74"/>
                    </a:lnTo>
                    <a:lnTo>
                      <a:pt x="495" y="67"/>
                    </a:lnTo>
                    <a:lnTo>
                      <a:pt x="500" y="61"/>
                    </a:lnTo>
                    <a:lnTo>
                      <a:pt x="516" y="14"/>
                    </a:lnTo>
                    <a:close/>
                  </a:path>
                </a:pathLst>
              </a:custGeom>
              <a:solidFill>
                <a:srgbClr val="4F4F4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7" name="Freeform 370"/>
              <p:cNvSpPr>
                <a:spLocks/>
              </p:cNvSpPr>
              <p:nvPr/>
            </p:nvSpPr>
            <p:spPr bwMode="auto">
              <a:xfrm>
                <a:off x="851" y="575"/>
                <a:ext cx="100" cy="55"/>
              </a:xfrm>
              <a:custGeom>
                <a:avLst/>
                <a:gdLst>
                  <a:gd name="T0" fmla="*/ 500 w 502"/>
                  <a:gd name="T1" fmla="*/ 12 h 275"/>
                  <a:gd name="T2" fmla="*/ 479 w 502"/>
                  <a:gd name="T3" fmla="*/ 35 h 275"/>
                  <a:gd name="T4" fmla="*/ 466 w 502"/>
                  <a:gd name="T5" fmla="*/ 71 h 275"/>
                  <a:gd name="T6" fmla="*/ 456 w 502"/>
                  <a:gd name="T7" fmla="*/ 90 h 275"/>
                  <a:gd name="T8" fmla="*/ 438 w 502"/>
                  <a:gd name="T9" fmla="*/ 117 h 275"/>
                  <a:gd name="T10" fmla="*/ 420 w 502"/>
                  <a:gd name="T11" fmla="*/ 143 h 275"/>
                  <a:gd name="T12" fmla="*/ 389 w 502"/>
                  <a:gd name="T13" fmla="*/ 174 h 275"/>
                  <a:gd name="T14" fmla="*/ 354 w 502"/>
                  <a:gd name="T15" fmla="*/ 202 h 275"/>
                  <a:gd name="T16" fmla="*/ 348 w 502"/>
                  <a:gd name="T17" fmla="*/ 207 h 275"/>
                  <a:gd name="T18" fmla="*/ 331 w 502"/>
                  <a:gd name="T19" fmla="*/ 225 h 275"/>
                  <a:gd name="T20" fmla="*/ 303 w 502"/>
                  <a:gd name="T21" fmla="*/ 245 h 275"/>
                  <a:gd name="T22" fmla="*/ 272 w 502"/>
                  <a:gd name="T23" fmla="*/ 250 h 275"/>
                  <a:gd name="T24" fmla="*/ 243 w 502"/>
                  <a:gd name="T25" fmla="*/ 250 h 275"/>
                  <a:gd name="T26" fmla="*/ 178 w 502"/>
                  <a:gd name="T27" fmla="*/ 257 h 275"/>
                  <a:gd name="T28" fmla="*/ 114 w 502"/>
                  <a:gd name="T29" fmla="*/ 251 h 275"/>
                  <a:gd name="T30" fmla="*/ 80 w 502"/>
                  <a:gd name="T31" fmla="*/ 241 h 275"/>
                  <a:gd name="T32" fmla="*/ 51 w 502"/>
                  <a:gd name="T33" fmla="*/ 229 h 275"/>
                  <a:gd name="T34" fmla="*/ 24 w 502"/>
                  <a:gd name="T35" fmla="*/ 213 h 275"/>
                  <a:gd name="T36" fmla="*/ 1 w 502"/>
                  <a:gd name="T37" fmla="*/ 194 h 275"/>
                  <a:gd name="T38" fmla="*/ 22 w 502"/>
                  <a:gd name="T39" fmla="*/ 233 h 275"/>
                  <a:gd name="T40" fmla="*/ 76 w 502"/>
                  <a:gd name="T41" fmla="*/ 258 h 275"/>
                  <a:gd name="T42" fmla="*/ 133 w 502"/>
                  <a:gd name="T43" fmla="*/ 271 h 275"/>
                  <a:gd name="T44" fmla="*/ 187 w 502"/>
                  <a:gd name="T45" fmla="*/ 274 h 275"/>
                  <a:gd name="T46" fmla="*/ 243 w 502"/>
                  <a:gd name="T47" fmla="*/ 266 h 275"/>
                  <a:gd name="T48" fmla="*/ 263 w 502"/>
                  <a:gd name="T49" fmla="*/ 259 h 275"/>
                  <a:gd name="T50" fmla="*/ 266 w 502"/>
                  <a:gd name="T51" fmla="*/ 258 h 275"/>
                  <a:gd name="T52" fmla="*/ 298 w 502"/>
                  <a:gd name="T53" fmla="*/ 248 h 275"/>
                  <a:gd name="T54" fmla="*/ 353 w 502"/>
                  <a:gd name="T55" fmla="*/ 220 h 275"/>
                  <a:gd name="T56" fmla="*/ 399 w 502"/>
                  <a:gd name="T57" fmla="*/ 185 h 275"/>
                  <a:gd name="T58" fmla="*/ 409 w 502"/>
                  <a:gd name="T59" fmla="*/ 175 h 275"/>
                  <a:gd name="T60" fmla="*/ 438 w 502"/>
                  <a:gd name="T61" fmla="*/ 145 h 275"/>
                  <a:gd name="T62" fmla="*/ 462 w 502"/>
                  <a:gd name="T63" fmla="*/ 110 h 275"/>
                  <a:gd name="T64" fmla="*/ 483 w 502"/>
                  <a:gd name="T65" fmla="*/ 74 h 275"/>
                  <a:gd name="T66" fmla="*/ 502 w 502"/>
                  <a:gd name="T67" fmla="*/ 16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2"/>
                  <a:gd name="T103" fmla="*/ 0 h 275"/>
                  <a:gd name="T104" fmla="*/ 502 w 50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2" h="275">
                    <a:moveTo>
                      <a:pt x="502" y="16"/>
                    </a:moveTo>
                    <a:lnTo>
                      <a:pt x="500" y="12"/>
                    </a:lnTo>
                    <a:lnTo>
                      <a:pt x="485" y="0"/>
                    </a:lnTo>
                    <a:lnTo>
                      <a:pt x="479" y="35"/>
                    </a:lnTo>
                    <a:lnTo>
                      <a:pt x="473" y="53"/>
                    </a:lnTo>
                    <a:lnTo>
                      <a:pt x="466" y="71"/>
                    </a:lnTo>
                    <a:lnTo>
                      <a:pt x="461" y="79"/>
                    </a:lnTo>
                    <a:lnTo>
                      <a:pt x="456" y="90"/>
                    </a:lnTo>
                    <a:lnTo>
                      <a:pt x="445" y="109"/>
                    </a:lnTo>
                    <a:lnTo>
                      <a:pt x="438" y="117"/>
                    </a:lnTo>
                    <a:lnTo>
                      <a:pt x="433" y="126"/>
                    </a:lnTo>
                    <a:lnTo>
                      <a:pt x="420" y="143"/>
                    </a:lnTo>
                    <a:lnTo>
                      <a:pt x="404" y="158"/>
                    </a:lnTo>
                    <a:lnTo>
                      <a:pt x="389" y="174"/>
                    </a:lnTo>
                    <a:lnTo>
                      <a:pt x="372" y="187"/>
                    </a:lnTo>
                    <a:lnTo>
                      <a:pt x="354" y="202"/>
                    </a:lnTo>
                    <a:lnTo>
                      <a:pt x="351" y="204"/>
                    </a:lnTo>
                    <a:lnTo>
                      <a:pt x="348" y="207"/>
                    </a:lnTo>
                    <a:lnTo>
                      <a:pt x="344" y="214"/>
                    </a:lnTo>
                    <a:lnTo>
                      <a:pt x="331" y="225"/>
                    </a:lnTo>
                    <a:lnTo>
                      <a:pt x="318" y="236"/>
                    </a:lnTo>
                    <a:lnTo>
                      <a:pt x="303" y="245"/>
                    </a:lnTo>
                    <a:lnTo>
                      <a:pt x="288" y="248"/>
                    </a:lnTo>
                    <a:lnTo>
                      <a:pt x="272" y="250"/>
                    </a:lnTo>
                    <a:lnTo>
                      <a:pt x="256" y="251"/>
                    </a:lnTo>
                    <a:lnTo>
                      <a:pt x="243" y="250"/>
                    </a:lnTo>
                    <a:lnTo>
                      <a:pt x="209" y="255"/>
                    </a:lnTo>
                    <a:lnTo>
                      <a:pt x="178" y="257"/>
                    </a:lnTo>
                    <a:lnTo>
                      <a:pt x="145" y="256"/>
                    </a:lnTo>
                    <a:lnTo>
                      <a:pt x="114" y="251"/>
                    </a:lnTo>
                    <a:lnTo>
                      <a:pt x="96" y="246"/>
                    </a:lnTo>
                    <a:lnTo>
                      <a:pt x="80" y="241"/>
                    </a:lnTo>
                    <a:lnTo>
                      <a:pt x="64" y="234"/>
                    </a:lnTo>
                    <a:lnTo>
                      <a:pt x="51" y="229"/>
                    </a:lnTo>
                    <a:lnTo>
                      <a:pt x="36" y="221"/>
                    </a:lnTo>
                    <a:lnTo>
                      <a:pt x="24" y="213"/>
                    </a:lnTo>
                    <a:lnTo>
                      <a:pt x="12" y="203"/>
                    </a:lnTo>
                    <a:lnTo>
                      <a:pt x="1" y="194"/>
                    </a:lnTo>
                    <a:lnTo>
                      <a:pt x="0" y="219"/>
                    </a:lnTo>
                    <a:lnTo>
                      <a:pt x="22" y="233"/>
                    </a:lnTo>
                    <a:lnTo>
                      <a:pt x="47" y="248"/>
                    </a:lnTo>
                    <a:lnTo>
                      <a:pt x="76" y="258"/>
                    </a:lnTo>
                    <a:lnTo>
                      <a:pt x="106" y="268"/>
                    </a:lnTo>
                    <a:lnTo>
                      <a:pt x="133" y="271"/>
                    </a:lnTo>
                    <a:lnTo>
                      <a:pt x="160" y="275"/>
                    </a:lnTo>
                    <a:lnTo>
                      <a:pt x="187" y="274"/>
                    </a:lnTo>
                    <a:lnTo>
                      <a:pt x="216" y="271"/>
                    </a:lnTo>
                    <a:lnTo>
                      <a:pt x="243" y="266"/>
                    </a:lnTo>
                    <a:lnTo>
                      <a:pt x="256" y="261"/>
                    </a:lnTo>
                    <a:lnTo>
                      <a:pt x="263" y="259"/>
                    </a:lnTo>
                    <a:lnTo>
                      <a:pt x="264" y="258"/>
                    </a:lnTo>
                    <a:lnTo>
                      <a:pt x="266" y="258"/>
                    </a:lnTo>
                    <a:lnTo>
                      <a:pt x="271" y="258"/>
                    </a:lnTo>
                    <a:lnTo>
                      <a:pt x="298" y="248"/>
                    </a:lnTo>
                    <a:lnTo>
                      <a:pt x="327" y="236"/>
                    </a:lnTo>
                    <a:lnTo>
                      <a:pt x="353" y="220"/>
                    </a:lnTo>
                    <a:lnTo>
                      <a:pt x="378" y="203"/>
                    </a:lnTo>
                    <a:lnTo>
                      <a:pt x="399" y="185"/>
                    </a:lnTo>
                    <a:lnTo>
                      <a:pt x="403" y="179"/>
                    </a:lnTo>
                    <a:lnTo>
                      <a:pt x="409" y="175"/>
                    </a:lnTo>
                    <a:lnTo>
                      <a:pt x="420" y="166"/>
                    </a:lnTo>
                    <a:lnTo>
                      <a:pt x="438" y="145"/>
                    </a:lnTo>
                    <a:lnTo>
                      <a:pt x="455" y="122"/>
                    </a:lnTo>
                    <a:lnTo>
                      <a:pt x="462" y="110"/>
                    </a:lnTo>
                    <a:lnTo>
                      <a:pt x="470" y="99"/>
                    </a:lnTo>
                    <a:lnTo>
                      <a:pt x="483" y="74"/>
                    </a:lnTo>
                    <a:lnTo>
                      <a:pt x="493" y="45"/>
                    </a:lnTo>
                    <a:lnTo>
                      <a:pt x="502" y="16"/>
                    </a:lnTo>
                    <a:close/>
                  </a:path>
                </a:pathLst>
              </a:custGeom>
              <a:solidFill>
                <a:srgbClr val="3C3C3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8" name="Freeform 371"/>
              <p:cNvSpPr>
                <a:spLocks/>
              </p:cNvSpPr>
              <p:nvPr/>
            </p:nvSpPr>
            <p:spPr bwMode="auto">
              <a:xfrm>
                <a:off x="922" y="572"/>
                <a:ext cx="26" cy="43"/>
              </a:xfrm>
              <a:custGeom>
                <a:avLst/>
                <a:gdLst>
                  <a:gd name="T0" fmla="*/ 131 w 131"/>
                  <a:gd name="T1" fmla="*/ 14 h 216"/>
                  <a:gd name="T2" fmla="*/ 116 w 131"/>
                  <a:gd name="T3" fmla="*/ 0 h 216"/>
                  <a:gd name="T4" fmla="*/ 112 w 131"/>
                  <a:gd name="T5" fmla="*/ 19 h 216"/>
                  <a:gd name="T6" fmla="*/ 109 w 131"/>
                  <a:gd name="T7" fmla="*/ 40 h 216"/>
                  <a:gd name="T8" fmla="*/ 103 w 131"/>
                  <a:gd name="T9" fmla="*/ 60 h 216"/>
                  <a:gd name="T10" fmla="*/ 95 w 131"/>
                  <a:gd name="T11" fmla="*/ 80 h 216"/>
                  <a:gd name="T12" fmla="*/ 91 w 131"/>
                  <a:gd name="T13" fmla="*/ 87 h 216"/>
                  <a:gd name="T14" fmla="*/ 89 w 131"/>
                  <a:gd name="T15" fmla="*/ 90 h 216"/>
                  <a:gd name="T16" fmla="*/ 87 w 131"/>
                  <a:gd name="T17" fmla="*/ 95 h 216"/>
                  <a:gd name="T18" fmla="*/ 80 w 131"/>
                  <a:gd name="T19" fmla="*/ 110 h 216"/>
                  <a:gd name="T20" fmla="*/ 70 w 131"/>
                  <a:gd name="T21" fmla="*/ 124 h 216"/>
                  <a:gd name="T22" fmla="*/ 61 w 131"/>
                  <a:gd name="T23" fmla="*/ 138 h 216"/>
                  <a:gd name="T24" fmla="*/ 49 w 131"/>
                  <a:gd name="T25" fmla="*/ 151 h 216"/>
                  <a:gd name="T26" fmla="*/ 38 w 131"/>
                  <a:gd name="T27" fmla="*/ 164 h 216"/>
                  <a:gd name="T28" fmla="*/ 25 w 131"/>
                  <a:gd name="T29" fmla="*/ 175 h 216"/>
                  <a:gd name="T30" fmla="*/ 18 w 131"/>
                  <a:gd name="T31" fmla="*/ 181 h 216"/>
                  <a:gd name="T32" fmla="*/ 12 w 131"/>
                  <a:gd name="T33" fmla="*/ 188 h 216"/>
                  <a:gd name="T34" fmla="*/ 7 w 131"/>
                  <a:gd name="T35" fmla="*/ 201 h 216"/>
                  <a:gd name="T36" fmla="*/ 0 w 131"/>
                  <a:gd name="T37" fmla="*/ 216 h 216"/>
                  <a:gd name="T38" fmla="*/ 18 w 131"/>
                  <a:gd name="T39" fmla="*/ 201 h 216"/>
                  <a:gd name="T40" fmla="*/ 35 w 131"/>
                  <a:gd name="T41" fmla="*/ 188 h 216"/>
                  <a:gd name="T42" fmla="*/ 50 w 131"/>
                  <a:gd name="T43" fmla="*/ 172 h 216"/>
                  <a:gd name="T44" fmla="*/ 66 w 131"/>
                  <a:gd name="T45" fmla="*/ 157 h 216"/>
                  <a:gd name="T46" fmla="*/ 79 w 131"/>
                  <a:gd name="T47" fmla="*/ 140 h 216"/>
                  <a:gd name="T48" fmla="*/ 84 w 131"/>
                  <a:gd name="T49" fmla="*/ 131 h 216"/>
                  <a:gd name="T50" fmla="*/ 91 w 131"/>
                  <a:gd name="T51" fmla="*/ 123 h 216"/>
                  <a:gd name="T52" fmla="*/ 102 w 131"/>
                  <a:gd name="T53" fmla="*/ 104 h 216"/>
                  <a:gd name="T54" fmla="*/ 107 w 131"/>
                  <a:gd name="T55" fmla="*/ 93 h 216"/>
                  <a:gd name="T56" fmla="*/ 112 w 131"/>
                  <a:gd name="T57" fmla="*/ 85 h 216"/>
                  <a:gd name="T58" fmla="*/ 119 w 131"/>
                  <a:gd name="T59" fmla="*/ 67 h 216"/>
                  <a:gd name="T60" fmla="*/ 125 w 131"/>
                  <a:gd name="T61" fmla="*/ 49 h 216"/>
                  <a:gd name="T62" fmla="*/ 131 w 131"/>
                  <a:gd name="T63" fmla="*/ 14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216"/>
                  <a:gd name="T98" fmla="*/ 131 w 131"/>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216">
                    <a:moveTo>
                      <a:pt x="131" y="14"/>
                    </a:moveTo>
                    <a:lnTo>
                      <a:pt x="116" y="0"/>
                    </a:lnTo>
                    <a:lnTo>
                      <a:pt x="112" y="19"/>
                    </a:lnTo>
                    <a:lnTo>
                      <a:pt x="109" y="40"/>
                    </a:lnTo>
                    <a:lnTo>
                      <a:pt x="103" y="60"/>
                    </a:lnTo>
                    <a:lnTo>
                      <a:pt x="95" y="80"/>
                    </a:lnTo>
                    <a:lnTo>
                      <a:pt x="91" y="87"/>
                    </a:lnTo>
                    <a:lnTo>
                      <a:pt x="89" y="90"/>
                    </a:lnTo>
                    <a:lnTo>
                      <a:pt x="87" y="95"/>
                    </a:lnTo>
                    <a:lnTo>
                      <a:pt x="80" y="110"/>
                    </a:lnTo>
                    <a:lnTo>
                      <a:pt x="70" y="124"/>
                    </a:lnTo>
                    <a:lnTo>
                      <a:pt x="61" y="138"/>
                    </a:lnTo>
                    <a:lnTo>
                      <a:pt x="49" y="151"/>
                    </a:lnTo>
                    <a:lnTo>
                      <a:pt x="38" y="164"/>
                    </a:lnTo>
                    <a:lnTo>
                      <a:pt x="25" y="175"/>
                    </a:lnTo>
                    <a:lnTo>
                      <a:pt x="18" y="181"/>
                    </a:lnTo>
                    <a:lnTo>
                      <a:pt x="12" y="188"/>
                    </a:lnTo>
                    <a:lnTo>
                      <a:pt x="7" y="201"/>
                    </a:lnTo>
                    <a:lnTo>
                      <a:pt x="0" y="216"/>
                    </a:lnTo>
                    <a:lnTo>
                      <a:pt x="18" y="201"/>
                    </a:lnTo>
                    <a:lnTo>
                      <a:pt x="35" y="188"/>
                    </a:lnTo>
                    <a:lnTo>
                      <a:pt x="50" y="172"/>
                    </a:lnTo>
                    <a:lnTo>
                      <a:pt x="66" y="157"/>
                    </a:lnTo>
                    <a:lnTo>
                      <a:pt x="79" y="140"/>
                    </a:lnTo>
                    <a:lnTo>
                      <a:pt x="84" y="131"/>
                    </a:lnTo>
                    <a:lnTo>
                      <a:pt x="91" y="123"/>
                    </a:lnTo>
                    <a:lnTo>
                      <a:pt x="102" y="104"/>
                    </a:lnTo>
                    <a:lnTo>
                      <a:pt x="107" y="93"/>
                    </a:lnTo>
                    <a:lnTo>
                      <a:pt x="112" y="85"/>
                    </a:lnTo>
                    <a:lnTo>
                      <a:pt x="119" y="67"/>
                    </a:lnTo>
                    <a:lnTo>
                      <a:pt x="125" y="49"/>
                    </a:lnTo>
                    <a:lnTo>
                      <a:pt x="131" y="14"/>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09" name="Freeform 372"/>
              <p:cNvSpPr>
                <a:spLocks/>
              </p:cNvSpPr>
              <p:nvPr/>
            </p:nvSpPr>
            <p:spPr bwMode="auto">
              <a:xfrm>
                <a:off x="924" y="570"/>
                <a:ext cx="21" cy="40"/>
              </a:xfrm>
              <a:custGeom>
                <a:avLst/>
                <a:gdLst>
                  <a:gd name="T0" fmla="*/ 104 w 104"/>
                  <a:gd name="T1" fmla="*/ 12 h 200"/>
                  <a:gd name="T2" fmla="*/ 93 w 104"/>
                  <a:gd name="T3" fmla="*/ 4 h 200"/>
                  <a:gd name="T4" fmla="*/ 86 w 104"/>
                  <a:gd name="T5" fmla="*/ 0 h 200"/>
                  <a:gd name="T6" fmla="*/ 84 w 104"/>
                  <a:gd name="T7" fmla="*/ 20 h 200"/>
                  <a:gd name="T8" fmla="*/ 81 w 104"/>
                  <a:gd name="T9" fmla="*/ 43 h 200"/>
                  <a:gd name="T10" fmla="*/ 74 w 104"/>
                  <a:gd name="T11" fmla="*/ 65 h 200"/>
                  <a:gd name="T12" fmla="*/ 67 w 104"/>
                  <a:gd name="T13" fmla="*/ 89 h 200"/>
                  <a:gd name="T14" fmla="*/ 54 w 104"/>
                  <a:gd name="T15" fmla="*/ 111 h 200"/>
                  <a:gd name="T16" fmla="*/ 41 w 104"/>
                  <a:gd name="T17" fmla="*/ 134 h 200"/>
                  <a:gd name="T18" fmla="*/ 24 w 104"/>
                  <a:gd name="T19" fmla="*/ 154 h 200"/>
                  <a:gd name="T20" fmla="*/ 15 w 104"/>
                  <a:gd name="T21" fmla="*/ 163 h 200"/>
                  <a:gd name="T22" fmla="*/ 10 w 104"/>
                  <a:gd name="T23" fmla="*/ 167 h 200"/>
                  <a:gd name="T24" fmla="*/ 8 w 104"/>
                  <a:gd name="T25" fmla="*/ 169 h 200"/>
                  <a:gd name="T26" fmla="*/ 7 w 104"/>
                  <a:gd name="T27" fmla="*/ 169 h 200"/>
                  <a:gd name="T28" fmla="*/ 7 w 104"/>
                  <a:gd name="T29" fmla="*/ 171 h 200"/>
                  <a:gd name="T30" fmla="*/ 7 w 104"/>
                  <a:gd name="T31" fmla="*/ 173 h 200"/>
                  <a:gd name="T32" fmla="*/ 6 w 104"/>
                  <a:gd name="T33" fmla="*/ 183 h 200"/>
                  <a:gd name="T34" fmla="*/ 4 w 104"/>
                  <a:gd name="T35" fmla="*/ 186 h 200"/>
                  <a:gd name="T36" fmla="*/ 3 w 104"/>
                  <a:gd name="T37" fmla="*/ 191 h 200"/>
                  <a:gd name="T38" fmla="*/ 0 w 104"/>
                  <a:gd name="T39" fmla="*/ 200 h 200"/>
                  <a:gd name="T40" fmla="*/ 6 w 104"/>
                  <a:gd name="T41" fmla="*/ 193 h 200"/>
                  <a:gd name="T42" fmla="*/ 13 w 104"/>
                  <a:gd name="T43" fmla="*/ 187 h 200"/>
                  <a:gd name="T44" fmla="*/ 26 w 104"/>
                  <a:gd name="T45" fmla="*/ 176 h 200"/>
                  <a:gd name="T46" fmla="*/ 37 w 104"/>
                  <a:gd name="T47" fmla="*/ 163 h 200"/>
                  <a:gd name="T48" fmla="*/ 49 w 104"/>
                  <a:gd name="T49" fmla="*/ 150 h 200"/>
                  <a:gd name="T50" fmla="*/ 58 w 104"/>
                  <a:gd name="T51" fmla="*/ 136 h 200"/>
                  <a:gd name="T52" fmla="*/ 68 w 104"/>
                  <a:gd name="T53" fmla="*/ 122 h 200"/>
                  <a:gd name="T54" fmla="*/ 75 w 104"/>
                  <a:gd name="T55" fmla="*/ 107 h 200"/>
                  <a:gd name="T56" fmla="*/ 77 w 104"/>
                  <a:gd name="T57" fmla="*/ 102 h 200"/>
                  <a:gd name="T58" fmla="*/ 79 w 104"/>
                  <a:gd name="T59" fmla="*/ 99 h 200"/>
                  <a:gd name="T60" fmla="*/ 83 w 104"/>
                  <a:gd name="T61" fmla="*/ 92 h 200"/>
                  <a:gd name="T62" fmla="*/ 91 w 104"/>
                  <a:gd name="T63" fmla="*/ 72 h 200"/>
                  <a:gd name="T64" fmla="*/ 97 w 104"/>
                  <a:gd name="T65" fmla="*/ 52 h 200"/>
                  <a:gd name="T66" fmla="*/ 100 w 104"/>
                  <a:gd name="T67" fmla="*/ 31 h 200"/>
                  <a:gd name="T68" fmla="*/ 104 w 104"/>
                  <a:gd name="T69" fmla="*/ 12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
                  <a:gd name="T106" fmla="*/ 0 h 200"/>
                  <a:gd name="T107" fmla="*/ 104 w 104"/>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 h="200">
                    <a:moveTo>
                      <a:pt x="104" y="12"/>
                    </a:moveTo>
                    <a:lnTo>
                      <a:pt x="93" y="4"/>
                    </a:lnTo>
                    <a:lnTo>
                      <a:pt x="86" y="0"/>
                    </a:lnTo>
                    <a:lnTo>
                      <a:pt x="84" y="20"/>
                    </a:lnTo>
                    <a:lnTo>
                      <a:pt x="81" y="43"/>
                    </a:lnTo>
                    <a:lnTo>
                      <a:pt x="74" y="65"/>
                    </a:lnTo>
                    <a:lnTo>
                      <a:pt x="67" y="89"/>
                    </a:lnTo>
                    <a:lnTo>
                      <a:pt x="54" y="111"/>
                    </a:lnTo>
                    <a:lnTo>
                      <a:pt x="41" y="134"/>
                    </a:lnTo>
                    <a:lnTo>
                      <a:pt x="24" y="154"/>
                    </a:lnTo>
                    <a:lnTo>
                      <a:pt x="15" y="163"/>
                    </a:lnTo>
                    <a:lnTo>
                      <a:pt x="10" y="167"/>
                    </a:lnTo>
                    <a:lnTo>
                      <a:pt x="8" y="169"/>
                    </a:lnTo>
                    <a:lnTo>
                      <a:pt x="7" y="169"/>
                    </a:lnTo>
                    <a:lnTo>
                      <a:pt x="7" y="171"/>
                    </a:lnTo>
                    <a:lnTo>
                      <a:pt x="7" y="173"/>
                    </a:lnTo>
                    <a:lnTo>
                      <a:pt x="6" y="183"/>
                    </a:lnTo>
                    <a:lnTo>
                      <a:pt x="4" y="186"/>
                    </a:lnTo>
                    <a:lnTo>
                      <a:pt x="3" y="191"/>
                    </a:lnTo>
                    <a:lnTo>
                      <a:pt x="0" y="200"/>
                    </a:lnTo>
                    <a:lnTo>
                      <a:pt x="6" y="193"/>
                    </a:lnTo>
                    <a:lnTo>
                      <a:pt x="13" y="187"/>
                    </a:lnTo>
                    <a:lnTo>
                      <a:pt x="26" y="176"/>
                    </a:lnTo>
                    <a:lnTo>
                      <a:pt x="37" y="163"/>
                    </a:lnTo>
                    <a:lnTo>
                      <a:pt x="49" y="150"/>
                    </a:lnTo>
                    <a:lnTo>
                      <a:pt x="58" y="136"/>
                    </a:lnTo>
                    <a:lnTo>
                      <a:pt x="68" y="122"/>
                    </a:lnTo>
                    <a:lnTo>
                      <a:pt x="75" y="107"/>
                    </a:lnTo>
                    <a:lnTo>
                      <a:pt x="77" y="102"/>
                    </a:lnTo>
                    <a:lnTo>
                      <a:pt x="79" y="99"/>
                    </a:lnTo>
                    <a:lnTo>
                      <a:pt x="83" y="92"/>
                    </a:lnTo>
                    <a:lnTo>
                      <a:pt x="91" y="72"/>
                    </a:lnTo>
                    <a:lnTo>
                      <a:pt x="97" y="52"/>
                    </a:lnTo>
                    <a:lnTo>
                      <a:pt x="100" y="31"/>
                    </a:lnTo>
                    <a:lnTo>
                      <a:pt x="104" y="12"/>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0" name="Freeform 373"/>
              <p:cNvSpPr>
                <a:spLocks/>
              </p:cNvSpPr>
              <p:nvPr/>
            </p:nvSpPr>
            <p:spPr bwMode="auto">
              <a:xfrm>
                <a:off x="911" y="560"/>
                <a:ext cx="30" cy="44"/>
              </a:xfrm>
              <a:custGeom>
                <a:avLst/>
                <a:gdLst>
                  <a:gd name="T0" fmla="*/ 0 w 151"/>
                  <a:gd name="T1" fmla="*/ 0 h 219"/>
                  <a:gd name="T2" fmla="*/ 11 w 151"/>
                  <a:gd name="T3" fmla="*/ 17 h 219"/>
                  <a:gd name="T4" fmla="*/ 25 w 151"/>
                  <a:gd name="T5" fmla="*/ 38 h 219"/>
                  <a:gd name="T6" fmla="*/ 38 w 151"/>
                  <a:gd name="T7" fmla="*/ 62 h 219"/>
                  <a:gd name="T8" fmla="*/ 52 w 151"/>
                  <a:gd name="T9" fmla="*/ 91 h 219"/>
                  <a:gd name="T10" fmla="*/ 63 w 151"/>
                  <a:gd name="T11" fmla="*/ 122 h 219"/>
                  <a:gd name="T12" fmla="*/ 68 w 151"/>
                  <a:gd name="T13" fmla="*/ 138 h 219"/>
                  <a:gd name="T14" fmla="*/ 68 w 151"/>
                  <a:gd name="T15" fmla="*/ 141 h 219"/>
                  <a:gd name="T16" fmla="*/ 69 w 151"/>
                  <a:gd name="T17" fmla="*/ 146 h 219"/>
                  <a:gd name="T18" fmla="*/ 71 w 151"/>
                  <a:gd name="T19" fmla="*/ 155 h 219"/>
                  <a:gd name="T20" fmla="*/ 73 w 151"/>
                  <a:gd name="T21" fmla="*/ 186 h 219"/>
                  <a:gd name="T22" fmla="*/ 73 w 151"/>
                  <a:gd name="T23" fmla="*/ 202 h 219"/>
                  <a:gd name="T24" fmla="*/ 72 w 151"/>
                  <a:gd name="T25" fmla="*/ 202 h 219"/>
                  <a:gd name="T26" fmla="*/ 72 w 151"/>
                  <a:gd name="T27" fmla="*/ 203 h 219"/>
                  <a:gd name="T28" fmla="*/ 72 w 151"/>
                  <a:gd name="T29" fmla="*/ 205 h 219"/>
                  <a:gd name="T30" fmla="*/ 72 w 151"/>
                  <a:gd name="T31" fmla="*/ 210 h 219"/>
                  <a:gd name="T32" fmla="*/ 72 w 151"/>
                  <a:gd name="T33" fmla="*/ 219 h 219"/>
                  <a:gd name="T34" fmla="*/ 72 w 151"/>
                  <a:gd name="T35" fmla="*/ 217 h 219"/>
                  <a:gd name="T36" fmla="*/ 72 w 151"/>
                  <a:gd name="T37" fmla="*/ 215 h 219"/>
                  <a:gd name="T38" fmla="*/ 73 w 151"/>
                  <a:gd name="T39" fmla="*/ 215 h 219"/>
                  <a:gd name="T40" fmla="*/ 75 w 151"/>
                  <a:gd name="T41" fmla="*/ 213 h 219"/>
                  <a:gd name="T42" fmla="*/ 80 w 151"/>
                  <a:gd name="T43" fmla="*/ 209 h 219"/>
                  <a:gd name="T44" fmla="*/ 89 w 151"/>
                  <a:gd name="T45" fmla="*/ 200 h 219"/>
                  <a:gd name="T46" fmla="*/ 106 w 151"/>
                  <a:gd name="T47" fmla="*/ 180 h 219"/>
                  <a:gd name="T48" fmla="*/ 119 w 151"/>
                  <a:gd name="T49" fmla="*/ 157 h 219"/>
                  <a:gd name="T50" fmla="*/ 132 w 151"/>
                  <a:gd name="T51" fmla="*/ 135 h 219"/>
                  <a:gd name="T52" fmla="*/ 139 w 151"/>
                  <a:gd name="T53" fmla="*/ 111 h 219"/>
                  <a:gd name="T54" fmla="*/ 146 w 151"/>
                  <a:gd name="T55" fmla="*/ 89 h 219"/>
                  <a:gd name="T56" fmla="*/ 149 w 151"/>
                  <a:gd name="T57" fmla="*/ 66 h 219"/>
                  <a:gd name="T58" fmla="*/ 151 w 151"/>
                  <a:gd name="T59" fmla="*/ 46 h 219"/>
                  <a:gd name="T60" fmla="*/ 133 w 151"/>
                  <a:gd name="T61" fmla="*/ 35 h 219"/>
                  <a:gd name="T62" fmla="*/ 116 w 151"/>
                  <a:gd name="T63" fmla="*/ 26 h 219"/>
                  <a:gd name="T64" fmla="*/ 97 w 151"/>
                  <a:gd name="T65" fmla="*/ 17 h 219"/>
                  <a:gd name="T66" fmla="*/ 79 w 151"/>
                  <a:gd name="T67" fmla="*/ 11 h 219"/>
                  <a:gd name="T68" fmla="*/ 59 w 151"/>
                  <a:gd name="T69" fmla="*/ 6 h 219"/>
                  <a:gd name="T70" fmla="*/ 39 w 151"/>
                  <a:gd name="T71" fmla="*/ 2 h 219"/>
                  <a:gd name="T72" fmla="*/ 19 w 151"/>
                  <a:gd name="T73" fmla="*/ 0 h 219"/>
                  <a:gd name="T74" fmla="*/ 0 w 151"/>
                  <a:gd name="T75" fmla="*/ 0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
                  <a:gd name="T115" fmla="*/ 0 h 219"/>
                  <a:gd name="T116" fmla="*/ 151 w 151"/>
                  <a:gd name="T117" fmla="*/ 219 h 2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 h="219">
                    <a:moveTo>
                      <a:pt x="0" y="0"/>
                    </a:moveTo>
                    <a:lnTo>
                      <a:pt x="11" y="17"/>
                    </a:lnTo>
                    <a:lnTo>
                      <a:pt x="25" y="38"/>
                    </a:lnTo>
                    <a:lnTo>
                      <a:pt x="38" y="62"/>
                    </a:lnTo>
                    <a:lnTo>
                      <a:pt x="52" y="91"/>
                    </a:lnTo>
                    <a:lnTo>
                      <a:pt x="63" y="122"/>
                    </a:lnTo>
                    <a:lnTo>
                      <a:pt x="68" y="138"/>
                    </a:lnTo>
                    <a:lnTo>
                      <a:pt x="68" y="141"/>
                    </a:lnTo>
                    <a:lnTo>
                      <a:pt x="69" y="146"/>
                    </a:lnTo>
                    <a:lnTo>
                      <a:pt x="71" y="155"/>
                    </a:lnTo>
                    <a:lnTo>
                      <a:pt x="73" y="186"/>
                    </a:lnTo>
                    <a:lnTo>
                      <a:pt x="73" y="202"/>
                    </a:lnTo>
                    <a:lnTo>
                      <a:pt x="72" y="202"/>
                    </a:lnTo>
                    <a:lnTo>
                      <a:pt x="72" y="203"/>
                    </a:lnTo>
                    <a:lnTo>
                      <a:pt x="72" y="205"/>
                    </a:lnTo>
                    <a:lnTo>
                      <a:pt x="72" y="210"/>
                    </a:lnTo>
                    <a:lnTo>
                      <a:pt x="72" y="219"/>
                    </a:lnTo>
                    <a:lnTo>
                      <a:pt x="72" y="217"/>
                    </a:lnTo>
                    <a:lnTo>
                      <a:pt x="72" y="215"/>
                    </a:lnTo>
                    <a:lnTo>
                      <a:pt x="73" y="215"/>
                    </a:lnTo>
                    <a:lnTo>
                      <a:pt x="75" y="213"/>
                    </a:lnTo>
                    <a:lnTo>
                      <a:pt x="80" y="209"/>
                    </a:lnTo>
                    <a:lnTo>
                      <a:pt x="89" y="200"/>
                    </a:lnTo>
                    <a:lnTo>
                      <a:pt x="106" y="180"/>
                    </a:lnTo>
                    <a:lnTo>
                      <a:pt x="119" y="157"/>
                    </a:lnTo>
                    <a:lnTo>
                      <a:pt x="132" y="135"/>
                    </a:lnTo>
                    <a:lnTo>
                      <a:pt x="139" y="111"/>
                    </a:lnTo>
                    <a:lnTo>
                      <a:pt x="146" y="89"/>
                    </a:lnTo>
                    <a:lnTo>
                      <a:pt x="149" y="66"/>
                    </a:lnTo>
                    <a:lnTo>
                      <a:pt x="151" y="46"/>
                    </a:lnTo>
                    <a:lnTo>
                      <a:pt x="133" y="35"/>
                    </a:lnTo>
                    <a:lnTo>
                      <a:pt x="116" y="26"/>
                    </a:lnTo>
                    <a:lnTo>
                      <a:pt x="97" y="17"/>
                    </a:lnTo>
                    <a:lnTo>
                      <a:pt x="79" y="11"/>
                    </a:lnTo>
                    <a:lnTo>
                      <a:pt x="59" y="6"/>
                    </a:lnTo>
                    <a:lnTo>
                      <a:pt x="39" y="2"/>
                    </a:lnTo>
                    <a:lnTo>
                      <a:pt x="19" y="0"/>
                    </a:lnTo>
                    <a:lnTo>
                      <a:pt x="0" y="0"/>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1" name="Freeform 374"/>
              <p:cNvSpPr>
                <a:spLocks/>
              </p:cNvSpPr>
              <p:nvPr/>
            </p:nvSpPr>
            <p:spPr bwMode="auto">
              <a:xfrm>
                <a:off x="852" y="588"/>
                <a:ext cx="109" cy="54"/>
              </a:xfrm>
              <a:custGeom>
                <a:avLst/>
                <a:gdLst>
                  <a:gd name="T0" fmla="*/ 524 w 545"/>
                  <a:gd name="T1" fmla="*/ 20 h 274"/>
                  <a:gd name="T2" fmla="*/ 518 w 545"/>
                  <a:gd name="T3" fmla="*/ 30 h 274"/>
                  <a:gd name="T4" fmla="*/ 509 w 545"/>
                  <a:gd name="T5" fmla="*/ 50 h 274"/>
                  <a:gd name="T6" fmla="*/ 495 w 545"/>
                  <a:gd name="T7" fmla="*/ 70 h 274"/>
                  <a:gd name="T8" fmla="*/ 492 w 545"/>
                  <a:gd name="T9" fmla="*/ 78 h 274"/>
                  <a:gd name="T10" fmla="*/ 486 w 545"/>
                  <a:gd name="T11" fmla="*/ 84 h 274"/>
                  <a:gd name="T12" fmla="*/ 473 w 545"/>
                  <a:gd name="T13" fmla="*/ 104 h 274"/>
                  <a:gd name="T14" fmla="*/ 451 w 545"/>
                  <a:gd name="T15" fmla="*/ 130 h 274"/>
                  <a:gd name="T16" fmla="*/ 412 w 545"/>
                  <a:gd name="T17" fmla="*/ 163 h 274"/>
                  <a:gd name="T18" fmla="*/ 385 w 545"/>
                  <a:gd name="T19" fmla="*/ 183 h 274"/>
                  <a:gd name="T20" fmla="*/ 371 w 545"/>
                  <a:gd name="T21" fmla="*/ 193 h 274"/>
                  <a:gd name="T22" fmla="*/ 347 w 545"/>
                  <a:gd name="T23" fmla="*/ 206 h 274"/>
                  <a:gd name="T24" fmla="*/ 307 w 545"/>
                  <a:gd name="T25" fmla="*/ 227 h 274"/>
                  <a:gd name="T26" fmla="*/ 239 w 545"/>
                  <a:gd name="T27" fmla="*/ 248 h 274"/>
                  <a:gd name="T28" fmla="*/ 174 w 545"/>
                  <a:gd name="T29" fmla="*/ 257 h 274"/>
                  <a:gd name="T30" fmla="*/ 109 w 545"/>
                  <a:gd name="T31" fmla="*/ 256 h 274"/>
                  <a:gd name="T32" fmla="*/ 36 w 545"/>
                  <a:gd name="T33" fmla="*/ 240 h 274"/>
                  <a:gd name="T34" fmla="*/ 0 w 545"/>
                  <a:gd name="T35" fmla="*/ 224 h 274"/>
                  <a:gd name="T36" fmla="*/ 36 w 545"/>
                  <a:gd name="T37" fmla="*/ 256 h 274"/>
                  <a:gd name="T38" fmla="*/ 105 w 545"/>
                  <a:gd name="T39" fmla="*/ 270 h 274"/>
                  <a:gd name="T40" fmla="*/ 121 w 545"/>
                  <a:gd name="T41" fmla="*/ 271 h 274"/>
                  <a:gd name="T42" fmla="*/ 173 w 545"/>
                  <a:gd name="T43" fmla="*/ 273 h 274"/>
                  <a:gd name="T44" fmla="*/ 243 w 545"/>
                  <a:gd name="T45" fmla="*/ 262 h 274"/>
                  <a:gd name="T46" fmla="*/ 277 w 545"/>
                  <a:gd name="T47" fmla="*/ 253 h 274"/>
                  <a:gd name="T48" fmla="*/ 347 w 545"/>
                  <a:gd name="T49" fmla="*/ 225 h 274"/>
                  <a:gd name="T50" fmla="*/ 380 w 545"/>
                  <a:gd name="T51" fmla="*/ 206 h 274"/>
                  <a:gd name="T52" fmla="*/ 410 w 545"/>
                  <a:gd name="T53" fmla="*/ 185 h 274"/>
                  <a:gd name="T54" fmla="*/ 444 w 545"/>
                  <a:gd name="T55" fmla="*/ 156 h 274"/>
                  <a:gd name="T56" fmla="*/ 464 w 545"/>
                  <a:gd name="T57" fmla="*/ 139 h 274"/>
                  <a:gd name="T58" fmla="*/ 486 w 545"/>
                  <a:gd name="T59" fmla="*/ 113 h 274"/>
                  <a:gd name="T60" fmla="*/ 496 w 545"/>
                  <a:gd name="T61" fmla="*/ 99 h 274"/>
                  <a:gd name="T62" fmla="*/ 517 w 545"/>
                  <a:gd name="T63" fmla="*/ 69 h 274"/>
                  <a:gd name="T64" fmla="*/ 533 w 545"/>
                  <a:gd name="T65" fmla="*/ 39 h 274"/>
                  <a:gd name="T66" fmla="*/ 545 w 545"/>
                  <a:gd name="T67" fmla="*/ 20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5"/>
                  <a:gd name="T103" fmla="*/ 0 h 274"/>
                  <a:gd name="T104" fmla="*/ 545 w 545"/>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5" h="274">
                    <a:moveTo>
                      <a:pt x="533" y="0"/>
                    </a:moveTo>
                    <a:lnTo>
                      <a:pt x="524" y="20"/>
                    </a:lnTo>
                    <a:lnTo>
                      <a:pt x="520" y="27"/>
                    </a:lnTo>
                    <a:lnTo>
                      <a:pt x="518" y="30"/>
                    </a:lnTo>
                    <a:lnTo>
                      <a:pt x="517" y="35"/>
                    </a:lnTo>
                    <a:lnTo>
                      <a:pt x="509" y="50"/>
                    </a:lnTo>
                    <a:lnTo>
                      <a:pt x="500" y="64"/>
                    </a:lnTo>
                    <a:lnTo>
                      <a:pt x="495" y="70"/>
                    </a:lnTo>
                    <a:lnTo>
                      <a:pt x="493" y="74"/>
                    </a:lnTo>
                    <a:lnTo>
                      <a:pt x="492" y="78"/>
                    </a:lnTo>
                    <a:lnTo>
                      <a:pt x="488" y="81"/>
                    </a:lnTo>
                    <a:lnTo>
                      <a:pt x="486" y="84"/>
                    </a:lnTo>
                    <a:lnTo>
                      <a:pt x="482" y="91"/>
                    </a:lnTo>
                    <a:lnTo>
                      <a:pt x="473" y="104"/>
                    </a:lnTo>
                    <a:lnTo>
                      <a:pt x="462" y="117"/>
                    </a:lnTo>
                    <a:lnTo>
                      <a:pt x="451" y="130"/>
                    </a:lnTo>
                    <a:lnTo>
                      <a:pt x="426" y="152"/>
                    </a:lnTo>
                    <a:lnTo>
                      <a:pt x="412" y="163"/>
                    </a:lnTo>
                    <a:lnTo>
                      <a:pt x="400" y="174"/>
                    </a:lnTo>
                    <a:lnTo>
                      <a:pt x="385" y="183"/>
                    </a:lnTo>
                    <a:lnTo>
                      <a:pt x="377" y="187"/>
                    </a:lnTo>
                    <a:lnTo>
                      <a:pt x="371" y="193"/>
                    </a:lnTo>
                    <a:lnTo>
                      <a:pt x="355" y="202"/>
                    </a:lnTo>
                    <a:lnTo>
                      <a:pt x="347" y="206"/>
                    </a:lnTo>
                    <a:lnTo>
                      <a:pt x="340" y="212"/>
                    </a:lnTo>
                    <a:lnTo>
                      <a:pt x="307" y="227"/>
                    </a:lnTo>
                    <a:lnTo>
                      <a:pt x="273" y="239"/>
                    </a:lnTo>
                    <a:lnTo>
                      <a:pt x="239" y="248"/>
                    </a:lnTo>
                    <a:lnTo>
                      <a:pt x="208" y="255"/>
                    </a:lnTo>
                    <a:lnTo>
                      <a:pt x="174" y="257"/>
                    </a:lnTo>
                    <a:lnTo>
                      <a:pt x="143" y="258"/>
                    </a:lnTo>
                    <a:lnTo>
                      <a:pt x="109" y="256"/>
                    </a:lnTo>
                    <a:lnTo>
                      <a:pt x="78" y="251"/>
                    </a:lnTo>
                    <a:lnTo>
                      <a:pt x="36" y="240"/>
                    </a:lnTo>
                    <a:lnTo>
                      <a:pt x="17" y="232"/>
                    </a:lnTo>
                    <a:lnTo>
                      <a:pt x="0" y="224"/>
                    </a:lnTo>
                    <a:lnTo>
                      <a:pt x="6" y="246"/>
                    </a:lnTo>
                    <a:lnTo>
                      <a:pt x="36" y="256"/>
                    </a:lnTo>
                    <a:lnTo>
                      <a:pt x="71" y="266"/>
                    </a:lnTo>
                    <a:lnTo>
                      <a:pt x="105" y="270"/>
                    </a:lnTo>
                    <a:lnTo>
                      <a:pt x="112" y="270"/>
                    </a:lnTo>
                    <a:lnTo>
                      <a:pt x="121" y="271"/>
                    </a:lnTo>
                    <a:lnTo>
                      <a:pt x="139" y="274"/>
                    </a:lnTo>
                    <a:lnTo>
                      <a:pt x="173" y="273"/>
                    </a:lnTo>
                    <a:lnTo>
                      <a:pt x="209" y="270"/>
                    </a:lnTo>
                    <a:lnTo>
                      <a:pt x="243" y="262"/>
                    </a:lnTo>
                    <a:lnTo>
                      <a:pt x="259" y="258"/>
                    </a:lnTo>
                    <a:lnTo>
                      <a:pt x="277" y="253"/>
                    </a:lnTo>
                    <a:lnTo>
                      <a:pt x="311" y="240"/>
                    </a:lnTo>
                    <a:lnTo>
                      <a:pt x="347" y="225"/>
                    </a:lnTo>
                    <a:lnTo>
                      <a:pt x="363" y="215"/>
                    </a:lnTo>
                    <a:lnTo>
                      <a:pt x="380" y="206"/>
                    </a:lnTo>
                    <a:lnTo>
                      <a:pt x="394" y="195"/>
                    </a:lnTo>
                    <a:lnTo>
                      <a:pt x="410" y="185"/>
                    </a:lnTo>
                    <a:lnTo>
                      <a:pt x="438" y="163"/>
                    </a:lnTo>
                    <a:lnTo>
                      <a:pt x="444" y="156"/>
                    </a:lnTo>
                    <a:lnTo>
                      <a:pt x="450" y="150"/>
                    </a:lnTo>
                    <a:lnTo>
                      <a:pt x="464" y="139"/>
                    </a:lnTo>
                    <a:lnTo>
                      <a:pt x="475" y="126"/>
                    </a:lnTo>
                    <a:lnTo>
                      <a:pt x="486" y="113"/>
                    </a:lnTo>
                    <a:lnTo>
                      <a:pt x="491" y="105"/>
                    </a:lnTo>
                    <a:lnTo>
                      <a:pt x="496" y="99"/>
                    </a:lnTo>
                    <a:lnTo>
                      <a:pt x="508" y="85"/>
                    </a:lnTo>
                    <a:lnTo>
                      <a:pt x="517" y="69"/>
                    </a:lnTo>
                    <a:lnTo>
                      <a:pt x="526" y="55"/>
                    </a:lnTo>
                    <a:lnTo>
                      <a:pt x="533" y="39"/>
                    </a:lnTo>
                    <a:lnTo>
                      <a:pt x="542" y="24"/>
                    </a:lnTo>
                    <a:lnTo>
                      <a:pt x="545" y="20"/>
                    </a:lnTo>
                    <a:lnTo>
                      <a:pt x="533" y="0"/>
                    </a:lnTo>
                    <a:close/>
                  </a:path>
                </a:pathLst>
              </a:custGeom>
              <a:solidFill>
                <a:srgbClr val="8A8A8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2" name="Freeform 375"/>
              <p:cNvSpPr>
                <a:spLocks/>
              </p:cNvSpPr>
              <p:nvPr/>
            </p:nvSpPr>
            <p:spPr bwMode="auto">
              <a:xfrm>
                <a:off x="852" y="584"/>
                <a:ext cx="107" cy="55"/>
              </a:xfrm>
              <a:custGeom>
                <a:avLst/>
                <a:gdLst>
                  <a:gd name="T0" fmla="*/ 536 w 536"/>
                  <a:gd name="T1" fmla="*/ 16 h 274"/>
                  <a:gd name="T2" fmla="*/ 524 w 536"/>
                  <a:gd name="T3" fmla="*/ 0 h 274"/>
                  <a:gd name="T4" fmla="*/ 512 w 536"/>
                  <a:gd name="T5" fmla="*/ 33 h 274"/>
                  <a:gd name="T6" fmla="*/ 497 w 536"/>
                  <a:gd name="T7" fmla="*/ 61 h 274"/>
                  <a:gd name="T8" fmla="*/ 477 w 536"/>
                  <a:gd name="T9" fmla="*/ 90 h 274"/>
                  <a:gd name="T10" fmla="*/ 470 w 536"/>
                  <a:gd name="T11" fmla="*/ 100 h 274"/>
                  <a:gd name="T12" fmla="*/ 451 w 536"/>
                  <a:gd name="T13" fmla="*/ 125 h 274"/>
                  <a:gd name="T14" fmla="*/ 435 w 536"/>
                  <a:gd name="T15" fmla="*/ 142 h 274"/>
                  <a:gd name="T16" fmla="*/ 430 w 536"/>
                  <a:gd name="T17" fmla="*/ 147 h 274"/>
                  <a:gd name="T18" fmla="*/ 393 w 536"/>
                  <a:gd name="T19" fmla="*/ 179 h 274"/>
                  <a:gd name="T20" fmla="*/ 365 w 536"/>
                  <a:gd name="T21" fmla="*/ 198 h 274"/>
                  <a:gd name="T22" fmla="*/ 357 w 536"/>
                  <a:gd name="T23" fmla="*/ 201 h 274"/>
                  <a:gd name="T24" fmla="*/ 337 w 536"/>
                  <a:gd name="T25" fmla="*/ 214 h 274"/>
                  <a:gd name="T26" fmla="*/ 274 w 536"/>
                  <a:gd name="T27" fmla="*/ 240 h 274"/>
                  <a:gd name="T28" fmla="*/ 227 w 536"/>
                  <a:gd name="T29" fmla="*/ 252 h 274"/>
                  <a:gd name="T30" fmla="*/ 220 w 536"/>
                  <a:gd name="T31" fmla="*/ 252 h 274"/>
                  <a:gd name="T32" fmla="*/ 212 w 536"/>
                  <a:gd name="T33" fmla="*/ 255 h 274"/>
                  <a:gd name="T34" fmla="*/ 149 w 536"/>
                  <a:gd name="T35" fmla="*/ 258 h 274"/>
                  <a:gd name="T36" fmla="*/ 102 w 536"/>
                  <a:gd name="T37" fmla="*/ 253 h 274"/>
                  <a:gd name="T38" fmla="*/ 63 w 536"/>
                  <a:gd name="T39" fmla="*/ 244 h 274"/>
                  <a:gd name="T40" fmla="*/ 19 w 536"/>
                  <a:gd name="T41" fmla="*/ 227 h 274"/>
                  <a:gd name="T42" fmla="*/ 3 w 536"/>
                  <a:gd name="T43" fmla="*/ 240 h 274"/>
                  <a:gd name="T44" fmla="*/ 39 w 536"/>
                  <a:gd name="T45" fmla="*/ 256 h 274"/>
                  <a:gd name="T46" fmla="*/ 112 w 536"/>
                  <a:gd name="T47" fmla="*/ 272 h 274"/>
                  <a:gd name="T48" fmla="*/ 177 w 536"/>
                  <a:gd name="T49" fmla="*/ 273 h 274"/>
                  <a:gd name="T50" fmla="*/ 242 w 536"/>
                  <a:gd name="T51" fmla="*/ 264 h 274"/>
                  <a:gd name="T52" fmla="*/ 310 w 536"/>
                  <a:gd name="T53" fmla="*/ 243 h 274"/>
                  <a:gd name="T54" fmla="*/ 350 w 536"/>
                  <a:gd name="T55" fmla="*/ 222 h 274"/>
                  <a:gd name="T56" fmla="*/ 374 w 536"/>
                  <a:gd name="T57" fmla="*/ 209 h 274"/>
                  <a:gd name="T58" fmla="*/ 388 w 536"/>
                  <a:gd name="T59" fmla="*/ 199 h 274"/>
                  <a:gd name="T60" fmla="*/ 415 w 536"/>
                  <a:gd name="T61" fmla="*/ 179 h 274"/>
                  <a:gd name="T62" fmla="*/ 454 w 536"/>
                  <a:gd name="T63" fmla="*/ 146 h 274"/>
                  <a:gd name="T64" fmla="*/ 476 w 536"/>
                  <a:gd name="T65" fmla="*/ 120 h 274"/>
                  <a:gd name="T66" fmla="*/ 489 w 536"/>
                  <a:gd name="T67" fmla="*/ 100 h 274"/>
                  <a:gd name="T68" fmla="*/ 495 w 536"/>
                  <a:gd name="T69" fmla="*/ 94 h 274"/>
                  <a:gd name="T70" fmla="*/ 498 w 536"/>
                  <a:gd name="T71" fmla="*/ 86 h 274"/>
                  <a:gd name="T72" fmla="*/ 512 w 536"/>
                  <a:gd name="T73" fmla="*/ 66 h 274"/>
                  <a:gd name="T74" fmla="*/ 521 w 536"/>
                  <a:gd name="T75" fmla="*/ 46 h 274"/>
                  <a:gd name="T76" fmla="*/ 527 w 536"/>
                  <a:gd name="T77" fmla="*/ 36 h 2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6"/>
                  <a:gd name="T118" fmla="*/ 0 h 274"/>
                  <a:gd name="T119" fmla="*/ 536 w 536"/>
                  <a:gd name="T120" fmla="*/ 274 h 2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6" h="274">
                    <a:moveTo>
                      <a:pt x="527" y="36"/>
                    </a:moveTo>
                    <a:lnTo>
                      <a:pt x="536" y="16"/>
                    </a:lnTo>
                    <a:lnTo>
                      <a:pt x="530" y="7"/>
                    </a:lnTo>
                    <a:lnTo>
                      <a:pt x="524" y="0"/>
                    </a:lnTo>
                    <a:lnTo>
                      <a:pt x="518" y="16"/>
                    </a:lnTo>
                    <a:lnTo>
                      <a:pt x="512" y="33"/>
                    </a:lnTo>
                    <a:lnTo>
                      <a:pt x="504" y="46"/>
                    </a:lnTo>
                    <a:lnTo>
                      <a:pt x="497" y="61"/>
                    </a:lnTo>
                    <a:lnTo>
                      <a:pt x="480" y="88"/>
                    </a:lnTo>
                    <a:lnTo>
                      <a:pt x="477" y="90"/>
                    </a:lnTo>
                    <a:lnTo>
                      <a:pt x="475" y="93"/>
                    </a:lnTo>
                    <a:lnTo>
                      <a:pt x="470" y="100"/>
                    </a:lnTo>
                    <a:lnTo>
                      <a:pt x="461" y="113"/>
                    </a:lnTo>
                    <a:lnTo>
                      <a:pt x="451" y="125"/>
                    </a:lnTo>
                    <a:lnTo>
                      <a:pt x="442" y="137"/>
                    </a:lnTo>
                    <a:lnTo>
                      <a:pt x="435" y="142"/>
                    </a:lnTo>
                    <a:lnTo>
                      <a:pt x="432" y="144"/>
                    </a:lnTo>
                    <a:lnTo>
                      <a:pt x="430" y="147"/>
                    </a:lnTo>
                    <a:lnTo>
                      <a:pt x="419" y="158"/>
                    </a:lnTo>
                    <a:lnTo>
                      <a:pt x="393" y="179"/>
                    </a:lnTo>
                    <a:lnTo>
                      <a:pt x="378" y="188"/>
                    </a:lnTo>
                    <a:lnTo>
                      <a:pt x="365" y="198"/>
                    </a:lnTo>
                    <a:lnTo>
                      <a:pt x="360" y="199"/>
                    </a:lnTo>
                    <a:lnTo>
                      <a:pt x="357" y="201"/>
                    </a:lnTo>
                    <a:lnTo>
                      <a:pt x="350" y="205"/>
                    </a:lnTo>
                    <a:lnTo>
                      <a:pt x="337" y="214"/>
                    </a:lnTo>
                    <a:lnTo>
                      <a:pt x="305" y="228"/>
                    </a:lnTo>
                    <a:lnTo>
                      <a:pt x="274" y="240"/>
                    </a:lnTo>
                    <a:lnTo>
                      <a:pt x="242" y="248"/>
                    </a:lnTo>
                    <a:lnTo>
                      <a:pt x="227" y="252"/>
                    </a:lnTo>
                    <a:lnTo>
                      <a:pt x="222" y="252"/>
                    </a:lnTo>
                    <a:lnTo>
                      <a:pt x="220" y="252"/>
                    </a:lnTo>
                    <a:lnTo>
                      <a:pt x="219" y="253"/>
                    </a:lnTo>
                    <a:lnTo>
                      <a:pt x="212" y="255"/>
                    </a:lnTo>
                    <a:lnTo>
                      <a:pt x="181" y="257"/>
                    </a:lnTo>
                    <a:lnTo>
                      <a:pt x="149" y="258"/>
                    </a:lnTo>
                    <a:lnTo>
                      <a:pt x="118" y="255"/>
                    </a:lnTo>
                    <a:lnTo>
                      <a:pt x="102" y="253"/>
                    </a:lnTo>
                    <a:lnTo>
                      <a:pt x="87" y="250"/>
                    </a:lnTo>
                    <a:lnTo>
                      <a:pt x="63" y="244"/>
                    </a:lnTo>
                    <a:lnTo>
                      <a:pt x="40" y="236"/>
                    </a:lnTo>
                    <a:lnTo>
                      <a:pt x="19" y="227"/>
                    </a:lnTo>
                    <a:lnTo>
                      <a:pt x="0" y="217"/>
                    </a:lnTo>
                    <a:lnTo>
                      <a:pt x="3" y="240"/>
                    </a:lnTo>
                    <a:lnTo>
                      <a:pt x="20" y="248"/>
                    </a:lnTo>
                    <a:lnTo>
                      <a:pt x="39" y="256"/>
                    </a:lnTo>
                    <a:lnTo>
                      <a:pt x="81" y="267"/>
                    </a:lnTo>
                    <a:lnTo>
                      <a:pt x="112" y="272"/>
                    </a:lnTo>
                    <a:lnTo>
                      <a:pt x="146" y="274"/>
                    </a:lnTo>
                    <a:lnTo>
                      <a:pt x="177" y="273"/>
                    </a:lnTo>
                    <a:lnTo>
                      <a:pt x="211" y="271"/>
                    </a:lnTo>
                    <a:lnTo>
                      <a:pt x="242" y="264"/>
                    </a:lnTo>
                    <a:lnTo>
                      <a:pt x="276" y="255"/>
                    </a:lnTo>
                    <a:lnTo>
                      <a:pt x="310" y="243"/>
                    </a:lnTo>
                    <a:lnTo>
                      <a:pt x="343" y="228"/>
                    </a:lnTo>
                    <a:lnTo>
                      <a:pt x="350" y="222"/>
                    </a:lnTo>
                    <a:lnTo>
                      <a:pt x="358" y="218"/>
                    </a:lnTo>
                    <a:lnTo>
                      <a:pt x="374" y="209"/>
                    </a:lnTo>
                    <a:lnTo>
                      <a:pt x="380" y="203"/>
                    </a:lnTo>
                    <a:lnTo>
                      <a:pt x="388" y="199"/>
                    </a:lnTo>
                    <a:lnTo>
                      <a:pt x="403" y="190"/>
                    </a:lnTo>
                    <a:lnTo>
                      <a:pt x="415" y="179"/>
                    </a:lnTo>
                    <a:lnTo>
                      <a:pt x="429" y="168"/>
                    </a:lnTo>
                    <a:lnTo>
                      <a:pt x="454" y="146"/>
                    </a:lnTo>
                    <a:lnTo>
                      <a:pt x="465" y="133"/>
                    </a:lnTo>
                    <a:lnTo>
                      <a:pt x="476" y="120"/>
                    </a:lnTo>
                    <a:lnTo>
                      <a:pt x="485" y="107"/>
                    </a:lnTo>
                    <a:lnTo>
                      <a:pt x="489" y="100"/>
                    </a:lnTo>
                    <a:lnTo>
                      <a:pt x="491" y="97"/>
                    </a:lnTo>
                    <a:lnTo>
                      <a:pt x="495" y="94"/>
                    </a:lnTo>
                    <a:lnTo>
                      <a:pt x="496" y="90"/>
                    </a:lnTo>
                    <a:lnTo>
                      <a:pt x="498" y="86"/>
                    </a:lnTo>
                    <a:lnTo>
                      <a:pt x="503" y="80"/>
                    </a:lnTo>
                    <a:lnTo>
                      <a:pt x="512" y="66"/>
                    </a:lnTo>
                    <a:lnTo>
                      <a:pt x="520" y="51"/>
                    </a:lnTo>
                    <a:lnTo>
                      <a:pt x="521" y="46"/>
                    </a:lnTo>
                    <a:lnTo>
                      <a:pt x="523" y="43"/>
                    </a:lnTo>
                    <a:lnTo>
                      <a:pt x="527" y="36"/>
                    </a:lnTo>
                    <a:close/>
                  </a:path>
                </a:pathLst>
              </a:custGeom>
              <a:solidFill>
                <a:srgbClr val="76767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3" name="Freeform 376"/>
              <p:cNvSpPr>
                <a:spLocks/>
              </p:cNvSpPr>
              <p:nvPr/>
            </p:nvSpPr>
            <p:spPr bwMode="auto">
              <a:xfrm>
                <a:off x="855" y="596"/>
                <a:ext cx="110" cy="53"/>
              </a:xfrm>
              <a:custGeom>
                <a:avLst/>
                <a:gdLst>
                  <a:gd name="T0" fmla="*/ 548 w 548"/>
                  <a:gd name="T1" fmla="*/ 23 h 267"/>
                  <a:gd name="T2" fmla="*/ 539 w 548"/>
                  <a:gd name="T3" fmla="*/ 0 h 267"/>
                  <a:gd name="T4" fmla="*/ 530 w 548"/>
                  <a:gd name="T5" fmla="*/ 15 h 267"/>
                  <a:gd name="T6" fmla="*/ 522 w 548"/>
                  <a:gd name="T7" fmla="*/ 30 h 267"/>
                  <a:gd name="T8" fmla="*/ 503 w 548"/>
                  <a:gd name="T9" fmla="*/ 60 h 267"/>
                  <a:gd name="T10" fmla="*/ 481 w 548"/>
                  <a:gd name="T11" fmla="*/ 87 h 267"/>
                  <a:gd name="T12" fmla="*/ 470 w 548"/>
                  <a:gd name="T13" fmla="*/ 99 h 267"/>
                  <a:gd name="T14" fmla="*/ 459 w 548"/>
                  <a:gd name="T15" fmla="*/ 112 h 267"/>
                  <a:gd name="T16" fmla="*/ 445 w 548"/>
                  <a:gd name="T17" fmla="*/ 124 h 267"/>
                  <a:gd name="T18" fmla="*/ 432 w 548"/>
                  <a:gd name="T19" fmla="*/ 136 h 267"/>
                  <a:gd name="T20" fmla="*/ 404 w 548"/>
                  <a:gd name="T21" fmla="*/ 158 h 267"/>
                  <a:gd name="T22" fmla="*/ 388 w 548"/>
                  <a:gd name="T23" fmla="*/ 169 h 267"/>
                  <a:gd name="T24" fmla="*/ 372 w 548"/>
                  <a:gd name="T25" fmla="*/ 180 h 267"/>
                  <a:gd name="T26" fmla="*/ 340 w 548"/>
                  <a:gd name="T27" fmla="*/ 200 h 267"/>
                  <a:gd name="T28" fmla="*/ 302 w 548"/>
                  <a:gd name="T29" fmla="*/ 216 h 267"/>
                  <a:gd name="T30" fmla="*/ 266 w 548"/>
                  <a:gd name="T31" fmla="*/ 229 h 267"/>
                  <a:gd name="T32" fmla="*/ 230 w 548"/>
                  <a:gd name="T33" fmla="*/ 239 h 267"/>
                  <a:gd name="T34" fmla="*/ 194 w 548"/>
                  <a:gd name="T35" fmla="*/ 247 h 267"/>
                  <a:gd name="T36" fmla="*/ 184 w 548"/>
                  <a:gd name="T37" fmla="*/ 247 h 267"/>
                  <a:gd name="T38" fmla="*/ 175 w 548"/>
                  <a:gd name="T39" fmla="*/ 248 h 267"/>
                  <a:gd name="T40" fmla="*/ 157 w 548"/>
                  <a:gd name="T41" fmla="*/ 249 h 267"/>
                  <a:gd name="T42" fmla="*/ 121 w 548"/>
                  <a:gd name="T43" fmla="*/ 251 h 267"/>
                  <a:gd name="T44" fmla="*/ 85 w 548"/>
                  <a:gd name="T45" fmla="*/ 247 h 267"/>
                  <a:gd name="T46" fmla="*/ 49 w 548"/>
                  <a:gd name="T47" fmla="*/ 242 h 267"/>
                  <a:gd name="T48" fmla="*/ 23 w 548"/>
                  <a:gd name="T49" fmla="*/ 235 h 267"/>
                  <a:gd name="T50" fmla="*/ 0 w 548"/>
                  <a:gd name="T51" fmla="*/ 228 h 267"/>
                  <a:gd name="T52" fmla="*/ 10 w 548"/>
                  <a:gd name="T53" fmla="*/ 251 h 267"/>
                  <a:gd name="T54" fmla="*/ 42 w 548"/>
                  <a:gd name="T55" fmla="*/ 258 h 267"/>
                  <a:gd name="T56" fmla="*/ 60 w 548"/>
                  <a:gd name="T57" fmla="*/ 261 h 267"/>
                  <a:gd name="T58" fmla="*/ 69 w 548"/>
                  <a:gd name="T59" fmla="*/ 262 h 267"/>
                  <a:gd name="T60" fmla="*/ 79 w 548"/>
                  <a:gd name="T61" fmla="*/ 264 h 267"/>
                  <a:gd name="T62" fmla="*/ 118 w 548"/>
                  <a:gd name="T63" fmla="*/ 267 h 267"/>
                  <a:gd name="T64" fmla="*/ 156 w 548"/>
                  <a:gd name="T65" fmla="*/ 266 h 267"/>
                  <a:gd name="T66" fmla="*/ 194 w 548"/>
                  <a:gd name="T67" fmla="*/ 263 h 267"/>
                  <a:gd name="T68" fmla="*/ 232 w 548"/>
                  <a:gd name="T69" fmla="*/ 255 h 267"/>
                  <a:gd name="T70" fmla="*/ 270 w 548"/>
                  <a:gd name="T71" fmla="*/ 245 h 267"/>
                  <a:gd name="T72" fmla="*/ 308 w 548"/>
                  <a:gd name="T73" fmla="*/ 230 h 267"/>
                  <a:gd name="T74" fmla="*/ 347 w 548"/>
                  <a:gd name="T75" fmla="*/ 213 h 267"/>
                  <a:gd name="T76" fmla="*/ 362 w 548"/>
                  <a:gd name="T77" fmla="*/ 203 h 267"/>
                  <a:gd name="T78" fmla="*/ 379 w 548"/>
                  <a:gd name="T79" fmla="*/ 194 h 267"/>
                  <a:gd name="T80" fmla="*/ 410 w 548"/>
                  <a:gd name="T81" fmla="*/ 174 h 267"/>
                  <a:gd name="T82" fmla="*/ 423 w 548"/>
                  <a:gd name="T83" fmla="*/ 163 h 267"/>
                  <a:gd name="T84" fmla="*/ 430 w 548"/>
                  <a:gd name="T85" fmla="*/ 157 h 267"/>
                  <a:gd name="T86" fmla="*/ 438 w 548"/>
                  <a:gd name="T87" fmla="*/ 153 h 267"/>
                  <a:gd name="T88" fmla="*/ 463 w 548"/>
                  <a:gd name="T89" fmla="*/ 130 h 267"/>
                  <a:gd name="T90" fmla="*/ 487 w 548"/>
                  <a:gd name="T91" fmla="*/ 106 h 267"/>
                  <a:gd name="T92" fmla="*/ 509 w 548"/>
                  <a:gd name="T93" fmla="*/ 80 h 267"/>
                  <a:gd name="T94" fmla="*/ 518 w 548"/>
                  <a:gd name="T95" fmla="*/ 65 h 267"/>
                  <a:gd name="T96" fmla="*/ 528 w 548"/>
                  <a:gd name="T97" fmla="*/ 52 h 267"/>
                  <a:gd name="T98" fmla="*/ 548 w 548"/>
                  <a:gd name="T99" fmla="*/ 23 h 2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8"/>
                  <a:gd name="T151" fmla="*/ 0 h 267"/>
                  <a:gd name="T152" fmla="*/ 548 w 548"/>
                  <a:gd name="T153" fmla="*/ 267 h 2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8" h="267">
                    <a:moveTo>
                      <a:pt x="548" y="23"/>
                    </a:moveTo>
                    <a:lnTo>
                      <a:pt x="539" y="0"/>
                    </a:lnTo>
                    <a:lnTo>
                      <a:pt x="530" y="15"/>
                    </a:lnTo>
                    <a:lnTo>
                      <a:pt x="522" y="30"/>
                    </a:lnTo>
                    <a:lnTo>
                      <a:pt x="503" y="60"/>
                    </a:lnTo>
                    <a:lnTo>
                      <a:pt x="481" y="87"/>
                    </a:lnTo>
                    <a:lnTo>
                      <a:pt x="470" y="99"/>
                    </a:lnTo>
                    <a:lnTo>
                      <a:pt x="459" y="112"/>
                    </a:lnTo>
                    <a:lnTo>
                      <a:pt x="445" y="124"/>
                    </a:lnTo>
                    <a:lnTo>
                      <a:pt x="432" y="136"/>
                    </a:lnTo>
                    <a:lnTo>
                      <a:pt x="404" y="158"/>
                    </a:lnTo>
                    <a:lnTo>
                      <a:pt x="388" y="169"/>
                    </a:lnTo>
                    <a:lnTo>
                      <a:pt x="372" y="180"/>
                    </a:lnTo>
                    <a:lnTo>
                      <a:pt x="340" y="200"/>
                    </a:lnTo>
                    <a:lnTo>
                      <a:pt x="302" y="216"/>
                    </a:lnTo>
                    <a:lnTo>
                      <a:pt x="266" y="229"/>
                    </a:lnTo>
                    <a:lnTo>
                      <a:pt x="230" y="239"/>
                    </a:lnTo>
                    <a:lnTo>
                      <a:pt x="194" y="247"/>
                    </a:lnTo>
                    <a:lnTo>
                      <a:pt x="184" y="247"/>
                    </a:lnTo>
                    <a:lnTo>
                      <a:pt x="175" y="248"/>
                    </a:lnTo>
                    <a:lnTo>
                      <a:pt x="157" y="249"/>
                    </a:lnTo>
                    <a:lnTo>
                      <a:pt x="121" y="251"/>
                    </a:lnTo>
                    <a:lnTo>
                      <a:pt x="85" y="247"/>
                    </a:lnTo>
                    <a:lnTo>
                      <a:pt x="49" y="242"/>
                    </a:lnTo>
                    <a:lnTo>
                      <a:pt x="23" y="235"/>
                    </a:lnTo>
                    <a:lnTo>
                      <a:pt x="0" y="228"/>
                    </a:lnTo>
                    <a:lnTo>
                      <a:pt x="10" y="251"/>
                    </a:lnTo>
                    <a:lnTo>
                      <a:pt x="42" y="258"/>
                    </a:lnTo>
                    <a:lnTo>
                      <a:pt x="60" y="261"/>
                    </a:lnTo>
                    <a:lnTo>
                      <a:pt x="69" y="262"/>
                    </a:lnTo>
                    <a:lnTo>
                      <a:pt x="79" y="264"/>
                    </a:lnTo>
                    <a:lnTo>
                      <a:pt x="118" y="267"/>
                    </a:lnTo>
                    <a:lnTo>
                      <a:pt x="156" y="266"/>
                    </a:lnTo>
                    <a:lnTo>
                      <a:pt x="194" y="263"/>
                    </a:lnTo>
                    <a:lnTo>
                      <a:pt x="232" y="255"/>
                    </a:lnTo>
                    <a:lnTo>
                      <a:pt x="270" y="245"/>
                    </a:lnTo>
                    <a:lnTo>
                      <a:pt x="308" y="230"/>
                    </a:lnTo>
                    <a:lnTo>
                      <a:pt x="347" y="213"/>
                    </a:lnTo>
                    <a:lnTo>
                      <a:pt x="362" y="203"/>
                    </a:lnTo>
                    <a:lnTo>
                      <a:pt x="379" y="194"/>
                    </a:lnTo>
                    <a:lnTo>
                      <a:pt x="410" y="174"/>
                    </a:lnTo>
                    <a:lnTo>
                      <a:pt x="423" y="163"/>
                    </a:lnTo>
                    <a:lnTo>
                      <a:pt x="430" y="157"/>
                    </a:lnTo>
                    <a:lnTo>
                      <a:pt x="438" y="153"/>
                    </a:lnTo>
                    <a:lnTo>
                      <a:pt x="463" y="130"/>
                    </a:lnTo>
                    <a:lnTo>
                      <a:pt x="487" y="106"/>
                    </a:lnTo>
                    <a:lnTo>
                      <a:pt x="509" y="80"/>
                    </a:lnTo>
                    <a:lnTo>
                      <a:pt x="518" y="65"/>
                    </a:lnTo>
                    <a:lnTo>
                      <a:pt x="528" y="52"/>
                    </a:lnTo>
                    <a:lnTo>
                      <a:pt x="548" y="23"/>
                    </a:lnTo>
                    <a:close/>
                  </a:path>
                </a:pathLst>
              </a:custGeom>
              <a:solidFill>
                <a:srgbClr val="B1B1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4" name="Freeform 377"/>
              <p:cNvSpPr>
                <a:spLocks/>
              </p:cNvSpPr>
              <p:nvPr/>
            </p:nvSpPr>
            <p:spPr bwMode="auto">
              <a:xfrm>
                <a:off x="854" y="592"/>
                <a:ext cx="109" cy="54"/>
              </a:xfrm>
              <a:custGeom>
                <a:avLst/>
                <a:gdLst>
                  <a:gd name="T0" fmla="*/ 548 w 548"/>
                  <a:gd name="T1" fmla="*/ 20 h 271"/>
                  <a:gd name="T2" fmla="*/ 539 w 548"/>
                  <a:gd name="T3" fmla="*/ 0 h 271"/>
                  <a:gd name="T4" fmla="*/ 536 w 548"/>
                  <a:gd name="T5" fmla="*/ 4 h 271"/>
                  <a:gd name="T6" fmla="*/ 527 w 548"/>
                  <a:gd name="T7" fmla="*/ 19 h 271"/>
                  <a:gd name="T8" fmla="*/ 520 w 548"/>
                  <a:gd name="T9" fmla="*/ 35 h 271"/>
                  <a:gd name="T10" fmla="*/ 511 w 548"/>
                  <a:gd name="T11" fmla="*/ 49 h 271"/>
                  <a:gd name="T12" fmla="*/ 502 w 548"/>
                  <a:gd name="T13" fmla="*/ 65 h 271"/>
                  <a:gd name="T14" fmla="*/ 490 w 548"/>
                  <a:gd name="T15" fmla="*/ 79 h 271"/>
                  <a:gd name="T16" fmla="*/ 485 w 548"/>
                  <a:gd name="T17" fmla="*/ 85 h 271"/>
                  <a:gd name="T18" fmla="*/ 480 w 548"/>
                  <a:gd name="T19" fmla="*/ 93 h 271"/>
                  <a:gd name="T20" fmla="*/ 469 w 548"/>
                  <a:gd name="T21" fmla="*/ 106 h 271"/>
                  <a:gd name="T22" fmla="*/ 458 w 548"/>
                  <a:gd name="T23" fmla="*/ 119 h 271"/>
                  <a:gd name="T24" fmla="*/ 444 w 548"/>
                  <a:gd name="T25" fmla="*/ 130 h 271"/>
                  <a:gd name="T26" fmla="*/ 438 w 548"/>
                  <a:gd name="T27" fmla="*/ 136 h 271"/>
                  <a:gd name="T28" fmla="*/ 432 w 548"/>
                  <a:gd name="T29" fmla="*/ 143 h 271"/>
                  <a:gd name="T30" fmla="*/ 404 w 548"/>
                  <a:gd name="T31" fmla="*/ 165 h 271"/>
                  <a:gd name="T32" fmla="*/ 388 w 548"/>
                  <a:gd name="T33" fmla="*/ 175 h 271"/>
                  <a:gd name="T34" fmla="*/ 374 w 548"/>
                  <a:gd name="T35" fmla="*/ 186 h 271"/>
                  <a:gd name="T36" fmla="*/ 357 w 548"/>
                  <a:gd name="T37" fmla="*/ 195 h 271"/>
                  <a:gd name="T38" fmla="*/ 341 w 548"/>
                  <a:gd name="T39" fmla="*/ 205 h 271"/>
                  <a:gd name="T40" fmla="*/ 305 w 548"/>
                  <a:gd name="T41" fmla="*/ 220 h 271"/>
                  <a:gd name="T42" fmla="*/ 271 w 548"/>
                  <a:gd name="T43" fmla="*/ 233 h 271"/>
                  <a:gd name="T44" fmla="*/ 253 w 548"/>
                  <a:gd name="T45" fmla="*/ 238 h 271"/>
                  <a:gd name="T46" fmla="*/ 237 w 548"/>
                  <a:gd name="T47" fmla="*/ 242 h 271"/>
                  <a:gd name="T48" fmla="*/ 203 w 548"/>
                  <a:gd name="T49" fmla="*/ 250 h 271"/>
                  <a:gd name="T50" fmla="*/ 167 w 548"/>
                  <a:gd name="T51" fmla="*/ 253 h 271"/>
                  <a:gd name="T52" fmla="*/ 133 w 548"/>
                  <a:gd name="T53" fmla="*/ 254 h 271"/>
                  <a:gd name="T54" fmla="*/ 115 w 548"/>
                  <a:gd name="T55" fmla="*/ 251 h 271"/>
                  <a:gd name="T56" fmla="*/ 106 w 548"/>
                  <a:gd name="T57" fmla="*/ 250 h 271"/>
                  <a:gd name="T58" fmla="*/ 99 w 548"/>
                  <a:gd name="T59" fmla="*/ 250 h 271"/>
                  <a:gd name="T60" fmla="*/ 65 w 548"/>
                  <a:gd name="T61" fmla="*/ 246 h 271"/>
                  <a:gd name="T62" fmla="*/ 30 w 548"/>
                  <a:gd name="T63" fmla="*/ 236 h 271"/>
                  <a:gd name="T64" fmla="*/ 0 w 548"/>
                  <a:gd name="T65" fmla="*/ 226 h 271"/>
                  <a:gd name="T66" fmla="*/ 9 w 548"/>
                  <a:gd name="T67" fmla="*/ 248 h 271"/>
                  <a:gd name="T68" fmla="*/ 32 w 548"/>
                  <a:gd name="T69" fmla="*/ 255 h 271"/>
                  <a:gd name="T70" fmla="*/ 58 w 548"/>
                  <a:gd name="T71" fmla="*/ 262 h 271"/>
                  <a:gd name="T72" fmla="*/ 94 w 548"/>
                  <a:gd name="T73" fmla="*/ 267 h 271"/>
                  <a:gd name="T74" fmla="*/ 130 w 548"/>
                  <a:gd name="T75" fmla="*/ 271 h 271"/>
                  <a:gd name="T76" fmla="*/ 166 w 548"/>
                  <a:gd name="T77" fmla="*/ 269 h 271"/>
                  <a:gd name="T78" fmla="*/ 184 w 548"/>
                  <a:gd name="T79" fmla="*/ 268 h 271"/>
                  <a:gd name="T80" fmla="*/ 193 w 548"/>
                  <a:gd name="T81" fmla="*/ 267 h 271"/>
                  <a:gd name="T82" fmla="*/ 203 w 548"/>
                  <a:gd name="T83" fmla="*/ 267 h 271"/>
                  <a:gd name="T84" fmla="*/ 239 w 548"/>
                  <a:gd name="T85" fmla="*/ 259 h 271"/>
                  <a:gd name="T86" fmla="*/ 275 w 548"/>
                  <a:gd name="T87" fmla="*/ 249 h 271"/>
                  <a:gd name="T88" fmla="*/ 311 w 548"/>
                  <a:gd name="T89" fmla="*/ 236 h 271"/>
                  <a:gd name="T90" fmla="*/ 349 w 548"/>
                  <a:gd name="T91" fmla="*/ 220 h 271"/>
                  <a:gd name="T92" fmla="*/ 381 w 548"/>
                  <a:gd name="T93" fmla="*/ 200 h 271"/>
                  <a:gd name="T94" fmla="*/ 397 w 548"/>
                  <a:gd name="T95" fmla="*/ 189 h 271"/>
                  <a:gd name="T96" fmla="*/ 413 w 548"/>
                  <a:gd name="T97" fmla="*/ 178 h 271"/>
                  <a:gd name="T98" fmla="*/ 441 w 548"/>
                  <a:gd name="T99" fmla="*/ 156 h 271"/>
                  <a:gd name="T100" fmla="*/ 454 w 548"/>
                  <a:gd name="T101" fmla="*/ 144 h 271"/>
                  <a:gd name="T102" fmla="*/ 468 w 548"/>
                  <a:gd name="T103" fmla="*/ 132 h 271"/>
                  <a:gd name="T104" fmla="*/ 479 w 548"/>
                  <a:gd name="T105" fmla="*/ 119 h 271"/>
                  <a:gd name="T106" fmla="*/ 490 w 548"/>
                  <a:gd name="T107" fmla="*/ 107 h 271"/>
                  <a:gd name="T108" fmla="*/ 512 w 548"/>
                  <a:gd name="T109" fmla="*/ 80 h 271"/>
                  <a:gd name="T110" fmla="*/ 531 w 548"/>
                  <a:gd name="T111" fmla="*/ 50 h 271"/>
                  <a:gd name="T112" fmla="*/ 539 w 548"/>
                  <a:gd name="T113" fmla="*/ 35 h 271"/>
                  <a:gd name="T114" fmla="*/ 548 w 548"/>
                  <a:gd name="T115" fmla="*/ 20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
                  <a:gd name="T175" fmla="*/ 0 h 271"/>
                  <a:gd name="T176" fmla="*/ 548 w 548"/>
                  <a:gd name="T177" fmla="*/ 271 h 2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 h="271">
                    <a:moveTo>
                      <a:pt x="548" y="20"/>
                    </a:moveTo>
                    <a:lnTo>
                      <a:pt x="539" y="0"/>
                    </a:lnTo>
                    <a:lnTo>
                      <a:pt x="536" y="4"/>
                    </a:lnTo>
                    <a:lnTo>
                      <a:pt x="527" y="19"/>
                    </a:lnTo>
                    <a:lnTo>
                      <a:pt x="520" y="35"/>
                    </a:lnTo>
                    <a:lnTo>
                      <a:pt x="511" y="49"/>
                    </a:lnTo>
                    <a:lnTo>
                      <a:pt x="502" y="65"/>
                    </a:lnTo>
                    <a:lnTo>
                      <a:pt x="490" y="79"/>
                    </a:lnTo>
                    <a:lnTo>
                      <a:pt x="485" y="85"/>
                    </a:lnTo>
                    <a:lnTo>
                      <a:pt x="480" y="93"/>
                    </a:lnTo>
                    <a:lnTo>
                      <a:pt x="469" y="106"/>
                    </a:lnTo>
                    <a:lnTo>
                      <a:pt x="458" y="119"/>
                    </a:lnTo>
                    <a:lnTo>
                      <a:pt x="444" y="130"/>
                    </a:lnTo>
                    <a:lnTo>
                      <a:pt x="438" y="136"/>
                    </a:lnTo>
                    <a:lnTo>
                      <a:pt x="432" y="143"/>
                    </a:lnTo>
                    <a:lnTo>
                      <a:pt x="404" y="165"/>
                    </a:lnTo>
                    <a:lnTo>
                      <a:pt x="388" y="175"/>
                    </a:lnTo>
                    <a:lnTo>
                      <a:pt x="374" y="186"/>
                    </a:lnTo>
                    <a:lnTo>
                      <a:pt x="357" y="195"/>
                    </a:lnTo>
                    <a:lnTo>
                      <a:pt x="341" y="205"/>
                    </a:lnTo>
                    <a:lnTo>
                      <a:pt x="305" y="220"/>
                    </a:lnTo>
                    <a:lnTo>
                      <a:pt x="271" y="233"/>
                    </a:lnTo>
                    <a:lnTo>
                      <a:pt x="253" y="238"/>
                    </a:lnTo>
                    <a:lnTo>
                      <a:pt x="237" y="242"/>
                    </a:lnTo>
                    <a:lnTo>
                      <a:pt x="203" y="250"/>
                    </a:lnTo>
                    <a:lnTo>
                      <a:pt x="167" y="253"/>
                    </a:lnTo>
                    <a:lnTo>
                      <a:pt x="133" y="254"/>
                    </a:lnTo>
                    <a:lnTo>
                      <a:pt x="115" y="251"/>
                    </a:lnTo>
                    <a:lnTo>
                      <a:pt x="106" y="250"/>
                    </a:lnTo>
                    <a:lnTo>
                      <a:pt x="99" y="250"/>
                    </a:lnTo>
                    <a:lnTo>
                      <a:pt x="65" y="246"/>
                    </a:lnTo>
                    <a:lnTo>
                      <a:pt x="30" y="236"/>
                    </a:lnTo>
                    <a:lnTo>
                      <a:pt x="0" y="226"/>
                    </a:lnTo>
                    <a:lnTo>
                      <a:pt x="9" y="248"/>
                    </a:lnTo>
                    <a:lnTo>
                      <a:pt x="32" y="255"/>
                    </a:lnTo>
                    <a:lnTo>
                      <a:pt x="58" y="262"/>
                    </a:lnTo>
                    <a:lnTo>
                      <a:pt x="94" y="267"/>
                    </a:lnTo>
                    <a:lnTo>
                      <a:pt x="130" y="271"/>
                    </a:lnTo>
                    <a:lnTo>
                      <a:pt x="166" y="269"/>
                    </a:lnTo>
                    <a:lnTo>
                      <a:pt x="184" y="268"/>
                    </a:lnTo>
                    <a:lnTo>
                      <a:pt x="193" y="267"/>
                    </a:lnTo>
                    <a:lnTo>
                      <a:pt x="203" y="267"/>
                    </a:lnTo>
                    <a:lnTo>
                      <a:pt x="239" y="259"/>
                    </a:lnTo>
                    <a:lnTo>
                      <a:pt x="275" y="249"/>
                    </a:lnTo>
                    <a:lnTo>
                      <a:pt x="311" y="236"/>
                    </a:lnTo>
                    <a:lnTo>
                      <a:pt x="349" y="220"/>
                    </a:lnTo>
                    <a:lnTo>
                      <a:pt x="381" y="200"/>
                    </a:lnTo>
                    <a:lnTo>
                      <a:pt x="397" y="189"/>
                    </a:lnTo>
                    <a:lnTo>
                      <a:pt x="413" y="178"/>
                    </a:lnTo>
                    <a:lnTo>
                      <a:pt x="441" y="156"/>
                    </a:lnTo>
                    <a:lnTo>
                      <a:pt x="454" y="144"/>
                    </a:lnTo>
                    <a:lnTo>
                      <a:pt x="468" y="132"/>
                    </a:lnTo>
                    <a:lnTo>
                      <a:pt x="479" y="119"/>
                    </a:lnTo>
                    <a:lnTo>
                      <a:pt x="490" y="107"/>
                    </a:lnTo>
                    <a:lnTo>
                      <a:pt x="512" y="80"/>
                    </a:lnTo>
                    <a:lnTo>
                      <a:pt x="531" y="50"/>
                    </a:lnTo>
                    <a:lnTo>
                      <a:pt x="539" y="35"/>
                    </a:lnTo>
                    <a:lnTo>
                      <a:pt x="548" y="20"/>
                    </a:lnTo>
                    <a:close/>
                  </a:path>
                </a:pathLst>
              </a:custGeom>
              <a:solidFill>
                <a:srgbClr val="9D9D9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5" name="Freeform 378"/>
              <p:cNvSpPr>
                <a:spLocks/>
              </p:cNvSpPr>
              <p:nvPr/>
            </p:nvSpPr>
            <p:spPr bwMode="auto">
              <a:xfrm>
                <a:off x="863" y="609"/>
                <a:ext cx="105" cy="50"/>
              </a:xfrm>
              <a:custGeom>
                <a:avLst/>
                <a:gdLst>
                  <a:gd name="T0" fmla="*/ 524 w 524"/>
                  <a:gd name="T1" fmla="*/ 25 h 248"/>
                  <a:gd name="T2" fmla="*/ 522 w 524"/>
                  <a:gd name="T3" fmla="*/ 0 h 248"/>
                  <a:gd name="T4" fmla="*/ 503 w 524"/>
                  <a:gd name="T5" fmla="*/ 24 h 248"/>
                  <a:gd name="T6" fmla="*/ 483 w 524"/>
                  <a:gd name="T7" fmla="*/ 49 h 248"/>
                  <a:gd name="T8" fmla="*/ 471 w 524"/>
                  <a:gd name="T9" fmla="*/ 60 h 248"/>
                  <a:gd name="T10" fmla="*/ 468 w 524"/>
                  <a:gd name="T11" fmla="*/ 62 h 248"/>
                  <a:gd name="T12" fmla="*/ 466 w 524"/>
                  <a:gd name="T13" fmla="*/ 66 h 248"/>
                  <a:gd name="T14" fmla="*/ 461 w 524"/>
                  <a:gd name="T15" fmla="*/ 73 h 248"/>
                  <a:gd name="T16" fmla="*/ 438 w 524"/>
                  <a:gd name="T17" fmla="*/ 95 h 248"/>
                  <a:gd name="T18" fmla="*/ 412 w 524"/>
                  <a:gd name="T19" fmla="*/ 115 h 248"/>
                  <a:gd name="T20" fmla="*/ 384 w 524"/>
                  <a:gd name="T21" fmla="*/ 135 h 248"/>
                  <a:gd name="T22" fmla="*/ 355 w 524"/>
                  <a:gd name="T23" fmla="*/ 154 h 248"/>
                  <a:gd name="T24" fmla="*/ 324 w 524"/>
                  <a:gd name="T25" fmla="*/ 172 h 248"/>
                  <a:gd name="T26" fmla="*/ 283 w 524"/>
                  <a:gd name="T27" fmla="*/ 190 h 248"/>
                  <a:gd name="T28" fmla="*/ 242 w 524"/>
                  <a:gd name="T29" fmla="*/ 206 h 248"/>
                  <a:gd name="T30" fmla="*/ 202 w 524"/>
                  <a:gd name="T31" fmla="*/ 217 h 248"/>
                  <a:gd name="T32" fmla="*/ 161 w 524"/>
                  <a:gd name="T33" fmla="*/ 226 h 248"/>
                  <a:gd name="T34" fmla="*/ 121 w 524"/>
                  <a:gd name="T35" fmla="*/ 230 h 248"/>
                  <a:gd name="T36" fmla="*/ 81 w 524"/>
                  <a:gd name="T37" fmla="*/ 231 h 248"/>
                  <a:gd name="T38" fmla="*/ 40 w 524"/>
                  <a:gd name="T39" fmla="*/ 229 h 248"/>
                  <a:gd name="T40" fmla="*/ 0 w 524"/>
                  <a:gd name="T41" fmla="*/ 223 h 248"/>
                  <a:gd name="T42" fmla="*/ 18 w 524"/>
                  <a:gd name="T43" fmla="*/ 243 h 248"/>
                  <a:gd name="T44" fmla="*/ 56 w 524"/>
                  <a:gd name="T45" fmla="*/ 247 h 248"/>
                  <a:gd name="T46" fmla="*/ 94 w 524"/>
                  <a:gd name="T47" fmla="*/ 248 h 248"/>
                  <a:gd name="T48" fmla="*/ 132 w 524"/>
                  <a:gd name="T49" fmla="*/ 244 h 248"/>
                  <a:gd name="T50" fmla="*/ 173 w 524"/>
                  <a:gd name="T51" fmla="*/ 240 h 248"/>
                  <a:gd name="T52" fmla="*/ 211 w 524"/>
                  <a:gd name="T53" fmla="*/ 231 h 248"/>
                  <a:gd name="T54" fmla="*/ 251 w 524"/>
                  <a:gd name="T55" fmla="*/ 220 h 248"/>
                  <a:gd name="T56" fmla="*/ 289 w 524"/>
                  <a:gd name="T57" fmla="*/ 204 h 248"/>
                  <a:gd name="T58" fmla="*/ 330 w 524"/>
                  <a:gd name="T59" fmla="*/ 186 h 248"/>
                  <a:gd name="T60" fmla="*/ 359 w 524"/>
                  <a:gd name="T61" fmla="*/ 169 h 248"/>
                  <a:gd name="T62" fmla="*/ 373 w 524"/>
                  <a:gd name="T63" fmla="*/ 160 h 248"/>
                  <a:gd name="T64" fmla="*/ 379 w 524"/>
                  <a:gd name="T65" fmla="*/ 156 h 248"/>
                  <a:gd name="T66" fmla="*/ 383 w 524"/>
                  <a:gd name="T67" fmla="*/ 153 h 248"/>
                  <a:gd name="T68" fmla="*/ 387 w 524"/>
                  <a:gd name="T69" fmla="*/ 152 h 248"/>
                  <a:gd name="T70" fmla="*/ 389 w 524"/>
                  <a:gd name="T71" fmla="*/ 149 h 248"/>
                  <a:gd name="T72" fmla="*/ 393 w 524"/>
                  <a:gd name="T73" fmla="*/ 147 h 248"/>
                  <a:gd name="T74" fmla="*/ 399 w 524"/>
                  <a:gd name="T75" fmla="*/ 142 h 248"/>
                  <a:gd name="T76" fmla="*/ 413 w 524"/>
                  <a:gd name="T77" fmla="*/ 133 h 248"/>
                  <a:gd name="T78" fmla="*/ 415 w 524"/>
                  <a:gd name="T79" fmla="*/ 130 h 248"/>
                  <a:gd name="T80" fmla="*/ 419 w 524"/>
                  <a:gd name="T81" fmla="*/ 128 h 248"/>
                  <a:gd name="T82" fmla="*/ 425 w 524"/>
                  <a:gd name="T83" fmla="*/ 123 h 248"/>
                  <a:gd name="T84" fmla="*/ 439 w 524"/>
                  <a:gd name="T85" fmla="*/ 114 h 248"/>
                  <a:gd name="T86" fmla="*/ 450 w 524"/>
                  <a:gd name="T87" fmla="*/ 103 h 248"/>
                  <a:gd name="T88" fmla="*/ 452 w 524"/>
                  <a:gd name="T89" fmla="*/ 99 h 248"/>
                  <a:gd name="T90" fmla="*/ 456 w 524"/>
                  <a:gd name="T91" fmla="*/ 97 h 248"/>
                  <a:gd name="T92" fmla="*/ 462 w 524"/>
                  <a:gd name="T93" fmla="*/ 93 h 248"/>
                  <a:gd name="T94" fmla="*/ 485 w 524"/>
                  <a:gd name="T95" fmla="*/ 71 h 248"/>
                  <a:gd name="T96" fmla="*/ 505 w 524"/>
                  <a:gd name="T97" fmla="*/ 49 h 248"/>
                  <a:gd name="T98" fmla="*/ 514 w 524"/>
                  <a:gd name="T99" fmla="*/ 37 h 248"/>
                  <a:gd name="T100" fmla="*/ 524 w 524"/>
                  <a:gd name="T101" fmla="*/ 25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4"/>
                  <a:gd name="T154" fmla="*/ 0 h 248"/>
                  <a:gd name="T155" fmla="*/ 524 w 524"/>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4" h="248">
                    <a:moveTo>
                      <a:pt x="524" y="25"/>
                    </a:moveTo>
                    <a:lnTo>
                      <a:pt x="522" y="0"/>
                    </a:lnTo>
                    <a:lnTo>
                      <a:pt x="503" y="24"/>
                    </a:lnTo>
                    <a:lnTo>
                      <a:pt x="483" y="49"/>
                    </a:lnTo>
                    <a:lnTo>
                      <a:pt x="471" y="60"/>
                    </a:lnTo>
                    <a:lnTo>
                      <a:pt x="468" y="62"/>
                    </a:lnTo>
                    <a:lnTo>
                      <a:pt x="466" y="66"/>
                    </a:lnTo>
                    <a:lnTo>
                      <a:pt x="461" y="73"/>
                    </a:lnTo>
                    <a:lnTo>
                      <a:pt x="438" y="95"/>
                    </a:lnTo>
                    <a:lnTo>
                      <a:pt x="412" y="115"/>
                    </a:lnTo>
                    <a:lnTo>
                      <a:pt x="384" y="135"/>
                    </a:lnTo>
                    <a:lnTo>
                      <a:pt x="355" y="154"/>
                    </a:lnTo>
                    <a:lnTo>
                      <a:pt x="324" y="172"/>
                    </a:lnTo>
                    <a:lnTo>
                      <a:pt x="283" y="190"/>
                    </a:lnTo>
                    <a:lnTo>
                      <a:pt x="242" y="206"/>
                    </a:lnTo>
                    <a:lnTo>
                      <a:pt x="202" y="217"/>
                    </a:lnTo>
                    <a:lnTo>
                      <a:pt x="161" y="226"/>
                    </a:lnTo>
                    <a:lnTo>
                      <a:pt x="121" y="230"/>
                    </a:lnTo>
                    <a:lnTo>
                      <a:pt x="81" y="231"/>
                    </a:lnTo>
                    <a:lnTo>
                      <a:pt x="40" y="229"/>
                    </a:lnTo>
                    <a:lnTo>
                      <a:pt x="0" y="223"/>
                    </a:lnTo>
                    <a:lnTo>
                      <a:pt x="18" y="243"/>
                    </a:lnTo>
                    <a:lnTo>
                      <a:pt x="56" y="247"/>
                    </a:lnTo>
                    <a:lnTo>
                      <a:pt x="94" y="248"/>
                    </a:lnTo>
                    <a:lnTo>
                      <a:pt x="132" y="244"/>
                    </a:lnTo>
                    <a:lnTo>
                      <a:pt x="173" y="240"/>
                    </a:lnTo>
                    <a:lnTo>
                      <a:pt x="211" y="231"/>
                    </a:lnTo>
                    <a:lnTo>
                      <a:pt x="251" y="220"/>
                    </a:lnTo>
                    <a:lnTo>
                      <a:pt x="289" y="204"/>
                    </a:lnTo>
                    <a:lnTo>
                      <a:pt x="330" y="186"/>
                    </a:lnTo>
                    <a:lnTo>
                      <a:pt x="359" y="169"/>
                    </a:lnTo>
                    <a:lnTo>
                      <a:pt x="373" y="160"/>
                    </a:lnTo>
                    <a:lnTo>
                      <a:pt x="379" y="156"/>
                    </a:lnTo>
                    <a:lnTo>
                      <a:pt x="383" y="153"/>
                    </a:lnTo>
                    <a:lnTo>
                      <a:pt x="387" y="152"/>
                    </a:lnTo>
                    <a:lnTo>
                      <a:pt x="389" y="149"/>
                    </a:lnTo>
                    <a:lnTo>
                      <a:pt x="393" y="147"/>
                    </a:lnTo>
                    <a:lnTo>
                      <a:pt x="399" y="142"/>
                    </a:lnTo>
                    <a:lnTo>
                      <a:pt x="413" y="133"/>
                    </a:lnTo>
                    <a:lnTo>
                      <a:pt x="415" y="130"/>
                    </a:lnTo>
                    <a:lnTo>
                      <a:pt x="419" y="128"/>
                    </a:lnTo>
                    <a:lnTo>
                      <a:pt x="425" y="123"/>
                    </a:lnTo>
                    <a:lnTo>
                      <a:pt x="439" y="114"/>
                    </a:lnTo>
                    <a:lnTo>
                      <a:pt x="450" y="103"/>
                    </a:lnTo>
                    <a:lnTo>
                      <a:pt x="452" y="99"/>
                    </a:lnTo>
                    <a:lnTo>
                      <a:pt x="456" y="97"/>
                    </a:lnTo>
                    <a:lnTo>
                      <a:pt x="462" y="93"/>
                    </a:lnTo>
                    <a:lnTo>
                      <a:pt x="485" y="71"/>
                    </a:lnTo>
                    <a:lnTo>
                      <a:pt x="505" y="49"/>
                    </a:lnTo>
                    <a:lnTo>
                      <a:pt x="514" y="37"/>
                    </a:lnTo>
                    <a:lnTo>
                      <a:pt x="524" y="25"/>
                    </a:lnTo>
                    <a:close/>
                  </a:path>
                </a:pathLst>
              </a:custGeom>
              <a:solidFill>
                <a:srgbClr val="90909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6" name="Freeform 379"/>
              <p:cNvSpPr>
                <a:spLocks/>
              </p:cNvSpPr>
              <p:nvPr/>
            </p:nvSpPr>
            <p:spPr bwMode="auto">
              <a:xfrm>
                <a:off x="860" y="604"/>
                <a:ext cx="107" cy="51"/>
              </a:xfrm>
              <a:custGeom>
                <a:avLst/>
                <a:gdLst>
                  <a:gd name="T0" fmla="*/ 537 w 537"/>
                  <a:gd name="T1" fmla="*/ 25 h 256"/>
                  <a:gd name="T2" fmla="*/ 531 w 537"/>
                  <a:gd name="T3" fmla="*/ 0 h 256"/>
                  <a:gd name="T4" fmla="*/ 512 w 537"/>
                  <a:gd name="T5" fmla="*/ 27 h 256"/>
                  <a:gd name="T6" fmla="*/ 493 w 537"/>
                  <a:gd name="T7" fmla="*/ 54 h 256"/>
                  <a:gd name="T8" fmla="*/ 471 w 537"/>
                  <a:gd name="T9" fmla="*/ 78 h 256"/>
                  <a:gd name="T10" fmla="*/ 447 w 537"/>
                  <a:gd name="T11" fmla="*/ 103 h 256"/>
                  <a:gd name="T12" fmla="*/ 434 w 537"/>
                  <a:gd name="T13" fmla="*/ 113 h 256"/>
                  <a:gd name="T14" fmla="*/ 421 w 537"/>
                  <a:gd name="T15" fmla="*/ 124 h 256"/>
                  <a:gd name="T16" fmla="*/ 413 w 537"/>
                  <a:gd name="T17" fmla="*/ 129 h 256"/>
                  <a:gd name="T18" fmla="*/ 407 w 537"/>
                  <a:gd name="T19" fmla="*/ 135 h 256"/>
                  <a:gd name="T20" fmla="*/ 393 w 537"/>
                  <a:gd name="T21" fmla="*/ 146 h 256"/>
                  <a:gd name="T22" fmla="*/ 377 w 537"/>
                  <a:gd name="T23" fmla="*/ 155 h 256"/>
                  <a:gd name="T24" fmla="*/ 370 w 537"/>
                  <a:gd name="T25" fmla="*/ 159 h 256"/>
                  <a:gd name="T26" fmla="*/ 363 w 537"/>
                  <a:gd name="T27" fmla="*/ 165 h 256"/>
                  <a:gd name="T28" fmla="*/ 331 w 537"/>
                  <a:gd name="T29" fmla="*/ 184 h 256"/>
                  <a:gd name="T30" fmla="*/ 291 w 537"/>
                  <a:gd name="T31" fmla="*/ 202 h 256"/>
                  <a:gd name="T32" fmla="*/ 251 w 537"/>
                  <a:gd name="T33" fmla="*/ 217 h 256"/>
                  <a:gd name="T34" fmla="*/ 210 w 537"/>
                  <a:gd name="T35" fmla="*/ 228 h 256"/>
                  <a:gd name="T36" fmla="*/ 172 w 537"/>
                  <a:gd name="T37" fmla="*/ 236 h 256"/>
                  <a:gd name="T38" fmla="*/ 132 w 537"/>
                  <a:gd name="T39" fmla="*/ 239 h 256"/>
                  <a:gd name="T40" fmla="*/ 111 w 537"/>
                  <a:gd name="T41" fmla="*/ 239 h 256"/>
                  <a:gd name="T42" fmla="*/ 101 w 537"/>
                  <a:gd name="T43" fmla="*/ 239 h 256"/>
                  <a:gd name="T44" fmla="*/ 92 w 537"/>
                  <a:gd name="T45" fmla="*/ 240 h 256"/>
                  <a:gd name="T46" fmla="*/ 52 w 537"/>
                  <a:gd name="T47" fmla="*/ 237 h 256"/>
                  <a:gd name="T48" fmla="*/ 14 w 537"/>
                  <a:gd name="T49" fmla="*/ 230 h 256"/>
                  <a:gd name="T50" fmla="*/ 0 w 537"/>
                  <a:gd name="T51" fmla="*/ 228 h 256"/>
                  <a:gd name="T52" fmla="*/ 15 w 537"/>
                  <a:gd name="T53" fmla="*/ 248 h 256"/>
                  <a:gd name="T54" fmla="*/ 55 w 537"/>
                  <a:gd name="T55" fmla="*/ 254 h 256"/>
                  <a:gd name="T56" fmla="*/ 96 w 537"/>
                  <a:gd name="T57" fmla="*/ 256 h 256"/>
                  <a:gd name="T58" fmla="*/ 136 w 537"/>
                  <a:gd name="T59" fmla="*/ 255 h 256"/>
                  <a:gd name="T60" fmla="*/ 176 w 537"/>
                  <a:gd name="T61" fmla="*/ 251 h 256"/>
                  <a:gd name="T62" fmla="*/ 217 w 537"/>
                  <a:gd name="T63" fmla="*/ 242 h 256"/>
                  <a:gd name="T64" fmla="*/ 257 w 537"/>
                  <a:gd name="T65" fmla="*/ 231 h 256"/>
                  <a:gd name="T66" fmla="*/ 298 w 537"/>
                  <a:gd name="T67" fmla="*/ 215 h 256"/>
                  <a:gd name="T68" fmla="*/ 339 w 537"/>
                  <a:gd name="T69" fmla="*/ 197 h 256"/>
                  <a:gd name="T70" fmla="*/ 370 w 537"/>
                  <a:gd name="T71" fmla="*/ 179 h 256"/>
                  <a:gd name="T72" fmla="*/ 399 w 537"/>
                  <a:gd name="T73" fmla="*/ 160 h 256"/>
                  <a:gd name="T74" fmla="*/ 427 w 537"/>
                  <a:gd name="T75" fmla="*/ 140 h 256"/>
                  <a:gd name="T76" fmla="*/ 453 w 537"/>
                  <a:gd name="T77" fmla="*/ 120 h 256"/>
                  <a:gd name="T78" fmla="*/ 476 w 537"/>
                  <a:gd name="T79" fmla="*/ 98 h 256"/>
                  <a:gd name="T80" fmla="*/ 481 w 537"/>
                  <a:gd name="T81" fmla="*/ 91 h 256"/>
                  <a:gd name="T82" fmla="*/ 483 w 537"/>
                  <a:gd name="T83" fmla="*/ 87 h 256"/>
                  <a:gd name="T84" fmla="*/ 486 w 537"/>
                  <a:gd name="T85" fmla="*/ 85 h 256"/>
                  <a:gd name="T86" fmla="*/ 498 w 537"/>
                  <a:gd name="T87" fmla="*/ 74 h 256"/>
                  <a:gd name="T88" fmla="*/ 518 w 537"/>
                  <a:gd name="T89" fmla="*/ 49 h 256"/>
                  <a:gd name="T90" fmla="*/ 537 w 537"/>
                  <a:gd name="T91" fmla="*/ 25 h 2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256"/>
                  <a:gd name="T140" fmla="*/ 537 w 537"/>
                  <a:gd name="T141" fmla="*/ 256 h 2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256">
                    <a:moveTo>
                      <a:pt x="537" y="25"/>
                    </a:moveTo>
                    <a:lnTo>
                      <a:pt x="531" y="0"/>
                    </a:lnTo>
                    <a:lnTo>
                      <a:pt x="512" y="27"/>
                    </a:lnTo>
                    <a:lnTo>
                      <a:pt x="493" y="54"/>
                    </a:lnTo>
                    <a:lnTo>
                      <a:pt x="471" y="78"/>
                    </a:lnTo>
                    <a:lnTo>
                      <a:pt x="447" y="103"/>
                    </a:lnTo>
                    <a:lnTo>
                      <a:pt x="434" y="113"/>
                    </a:lnTo>
                    <a:lnTo>
                      <a:pt x="421" y="124"/>
                    </a:lnTo>
                    <a:lnTo>
                      <a:pt x="413" y="129"/>
                    </a:lnTo>
                    <a:lnTo>
                      <a:pt x="407" y="135"/>
                    </a:lnTo>
                    <a:lnTo>
                      <a:pt x="393" y="146"/>
                    </a:lnTo>
                    <a:lnTo>
                      <a:pt x="377" y="155"/>
                    </a:lnTo>
                    <a:lnTo>
                      <a:pt x="370" y="159"/>
                    </a:lnTo>
                    <a:lnTo>
                      <a:pt x="363" y="165"/>
                    </a:lnTo>
                    <a:lnTo>
                      <a:pt x="331" y="184"/>
                    </a:lnTo>
                    <a:lnTo>
                      <a:pt x="291" y="202"/>
                    </a:lnTo>
                    <a:lnTo>
                      <a:pt x="251" y="217"/>
                    </a:lnTo>
                    <a:lnTo>
                      <a:pt x="210" y="228"/>
                    </a:lnTo>
                    <a:lnTo>
                      <a:pt x="172" y="236"/>
                    </a:lnTo>
                    <a:lnTo>
                      <a:pt x="132" y="239"/>
                    </a:lnTo>
                    <a:lnTo>
                      <a:pt x="111" y="239"/>
                    </a:lnTo>
                    <a:lnTo>
                      <a:pt x="101" y="239"/>
                    </a:lnTo>
                    <a:lnTo>
                      <a:pt x="92" y="240"/>
                    </a:lnTo>
                    <a:lnTo>
                      <a:pt x="52" y="237"/>
                    </a:lnTo>
                    <a:lnTo>
                      <a:pt x="14" y="230"/>
                    </a:lnTo>
                    <a:lnTo>
                      <a:pt x="0" y="228"/>
                    </a:lnTo>
                    <a:lnTo>
                      <a:pt x="15" y="248"/>
                    </a:lnTo>
                    <a:lnTo>
                      <a:pt x="55" y="254"/>
                    </a:lnTo>
                    <a:lnTo>
                      <a:pt x="96" y="256"/>
                    </a:lnTo>
                    <a:lnTo>
                      <a:pt x="136" y="255"/>
                    </a:lnTo>
                    <a:lnTo>
                      <a:pt x="176" y="251"/>
                    </a:lnTo>
                    <a:lnTo>
                      <a:pt x="217" y="242"/>
                    </a:lnTo>
                    <a:lnTo>
                      <a:pt x="257" y="231"/>
                    </a:lnTo>
                    <a:lnTo>
                      <a:pt x="298" y="215"/>
                    </a:lnTo>
                    <a:lnTo>
                      <a:pt x="339" y="197"/>
                    </a:lnTo>
                    <a:lnTo>
                      <a:pt x="370" y="179"/>
                    </a:lnTo>
                    <a:lnTo>
                      <a:pt x="399" y="160"/>
                    </a:lnTo>
                    <a:lnTo>
                      <a:pt x="427" y="140"/>
                    </a:lnTo>
                    <a:lnTo>
                      <a:pt x="453" y="120"/>
                    </a:lnTo>
                    <a:lnTo>
                      <a:pt x="476" y="98"/>
                    </a:lnTo>
                    <a:lnTo>
                      <a:pt x="481" y="91"/>
                    </a:lnTo>
                    <a:lnTo>
                      <a:pt x="483" y="87"/>
                    </a:lnTo>
                    <a:lnTo>
                      <a:pt x="486" y="85"/>
                    </a:lnTo>
                    <a:lnTo>
                      <a:pt x="498" y="74"/>
                    </a:lnTo>
                    <a:lnTo>
                      <a:pt x="518" y="49"/>
                    </a:lnTo>
                    <a:lnTo>
                      <a:pt x="537" y="25"/>
                    </a:lnTo>
                    <a:close/>
                  </a:path>
                </a:pathLst>
              </a:custGeom>
              <a:solidFill>
                <a:srgbClr val="AAAAA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7" name="Freeform 380"/>
              <p:cNvSpPr>
                <a:spLocks/>
              </p:cNvSpPr>
              <p:nvPr/>
            </p:nvSpPr>
            <p:spPr bwMode="auto">
              <a:xfrm>
                <a:off x="857" y="600"/>
                <a:ext cx="109" cy="52"/>
              </a:xfrm>
              <a:custGeom>
                <a:avLst/>
                <a:gdLst>
                  <a:gd name="T0" fmla="*/ 543 w 543"/>
                  <a:gd name="T1" fmla="*/ 20 h 260"/>
                  <a:gd name="T2" fmla="*/ 538 w 543"/>
                  <a:gd name="T3" fmla="*/ 0 h 260"/>
                  <a:gd name="T4" fmla="*/ 518 w 543"/>
                  <a:gd name="T5" fmla="*/ 29 h 260"/>
                  <a:gd name="T6" fmla="*/ 508 w 543"/>
                  <a:gd name="T7" fmla="*/ 42 h 260"/>
                  <a:gd name="T8" fmla="*/ 499 w 543"/>
                  <a:gd name="T9" fmla="*/ 57 h 260"/>
                  <a:gd name="T10" fmla="*/ 477 w 543"/>
                  <a:gd name="T11" fmla="*/ 83 h 260"/>
                  <a:gd name="T12" fmla="*/ 453 w 543"/>
                  <a:gd name="T13" fmla="*/ 107 h 260"/>
                  <a:gd name="T14" fmla="*/ 428 w 543"/>
                  <a:gd name="T15" fmla="*/ 130 h 260"/>
                  <a:gd name="T16" fmla="*/ 420 w 543"/>
                  <a:gd name="T17" fmla="*/ 134 h 260"/>
                  <a:gd name="T18" fmla="*/ 413 w 543"/>
                  <a:gd name="T19" fmla="*/ 140 h 260"/>
                  <a:gd name="T20" fmla="*/ 400 w 543"/>
                  <a:gd name="T21" fmla="*/ 151 h 260"/>
                  <a:gd name="T22" fmla="*/ 369 w 543"/>
                  <a:gd name="T23" fmla="*/ 171 h 260"/>
                  <a:gd name="T24" fmla="*/ 352 w 543"/>
                  <a:gd name="T25" fmla="*/ 180 h 260"/>
                  <a:gd name="T26" fmla="*/ 337 w 543"/>
                  <a:gd name="T27" fmla="*/ 190 h 260"/>
                  <a:gd name="T28" fmla="*/ 298 w 543"/>
                  <a:gd name="T29" fmla="*/ 207 h 260"/>
                  <a:gd name="T30" fmla="*/ 260 w 543"/>
                  <a:gd name="T31" fmla="*/ 222 h 260"/>
                  <a:gd name="T32" fmla="*/ 222 w 543"/>
                  <a:gd name="T33" fmla="*/ 232 h 260"/>
                  <a:gd name="T34" fmla="*/ 184 w 543"/>
                  <a:gd name="T35" fmla="*/ 240 h 260"/>
                  <a:gd name="T36" fmla="*/ 146 w 543"/>
                  <a:gd name="T37" fmla="*/ 243 h 260"/>
                  <a:gd name="T38" fmla="*/ 108 w 543"/>
                  <a:gd name="T39" fmla="*/ 244 h 260"/>
                  <a:gd name="T40" fmla="*/ 69 w 543"/>
                  <a:gd name="T41" fmla="*/ 241 h 260"/>
                  <a:gd name="T42" fmla="*/ 59 w 543"/>
                  <a:gd name="T43" fmla="*/ 239 h 260"/>
                  <a:gd name="T44" fmla="*/ 50 w 543"/>
                  <a:gd name="T45" fmla="*/ 238 h 260"/>
                  <a:gd name="T46" fmla="*/ 32 w 543"/>
                  <a:gd name="T47" fmla="*/ 235 h 260"/>
                  <a:gd name="T48" fmla="*/ 0 w 543"/>
                  <a:gd name="T49" fmla="*/ 228 h 260"/>
                  <a:gd name="T50" fmla="*/ 12 w 543"/>
                  <a:gd name="T51" fmla="*/ 248 h 260"/>
                  <a:gd name="T52" fmla="*/ 26 w 543"/>
                  <a:gd name="T53" fmla="*/ 250 h 260"/>
                  <a:gd name="T54" fmla="*/ 64 w 543"/>
                  <a:gd name="T55" fmla="*/ 257 h 260"/>
                  <a:gd name="T56" fmla="*/ 104 w 543"/>
                  <a:gd name="T57" fmla="*/ 260 h 260"/>
                  <a:gd name="T58" fmla="*/ 113 w 543"/>
                  <a:gd name="T59" fmla="*/ 259 h 260"/>
                  <a:gd name="T60" fmla="*/ 123 w 543"/>
                  <a:gd name="T61" fmla="*/ 259 h 260"/>
                  <a:gd name="T62" fmla="*/ 144 w 543"/>
                  <a:gd name="T63" fmla="*/ 259 h 260"/>
                  <a:gd name="T64" fmla="*/ 184 w 543"/>
                  <a:gd name="T65" fmla="*/ 256 h 260"/>
                  <a:gd name="T66" fmla="*/ 222 w 543"/>
                  <a:gd name="T67" fmla="*/ 248 h 260"/>
                  <a:gd name="T68" fmla="*/ 263 w 543"/>
                  <a:gd name="T69" fmla="*/ 237 h 260"/>
                  <a:gd name="T70" fmla="*/ 303 w 543"/>
                  <a:gd name="T71" fmla="*/ 222 h 260"/>
                  <a:gd name="T72" fmla="*/ 343 w 543"/>
                  <a:gd name="T73" fmla="*/ 204 h 260"/>
                  <a:gd name="T74" fmla="*/ 375 w 543"/>
                  <a:gd name="T75" fmla="*/ 185 h 260"/>
                  <a:gd name="T76" fmla="*/ 382 w 543"/>
                  <a:gd name="T77" fmla="*/ 179 h 260"/>
                  <a:gd name="T78" fmla="*/ 389 w 543"/>
                  <a:gd name="T79" fmla="*/ 175 h 260"/>
                  <a:gd name="T80" fmla="*/ 405 w 543"/>
                  <a:gd name="T81" fmla="*/ 166 h 260"/>
                  <a:gd name="T82" fmla="*/ 419 w 543"/>
                  <a:gd name="T83" fmla="*/ 155 h 260"/>
                  <a:gd name="T84" fmla="*/ 425 w 543"/>
                  <a:gd name="T85" fmla="*/ 149 h 260"/>
                  <a:gd name="T86" fmla="*/ 433 w 543"/>
                  <a:gd name="T87" fmla="*/ 144 h 260"/>
                  <a:gd name="T88" fmla="*/ 446 w 543"/>
                  <a:gd name="T89" fmla="*/ 133 h 260"/>
                  <a:gd name="T90" fmla="*/ 459 w 543"/>
                  <a:gd name="T91" fmla="*/ 123 h 260"/>
                  <a:gd name="T92" fmla="*/ 483 w 543"/>
                  <a:gd name="T93" fmla="*/ 98 h 260"/>
                  <a:gd name="T94" fmla="*/ 505 w 543"/>
                  <a:gd name="T95" fmla="*/ 74 h 260"/>
                  <a:gd name="T96" fmla="*/ 524 w 543"/>
                  <a:gd name="T97" fmla="*/ 47 h 260"/>
                  <a:gd name="T98" fmla="*/ 543 w 543"/>
                  <a:gd name="T99" fmla="*/ 20 h 2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3"/>
                  <a:gd name="T151" fmla="*/ 0 h 260"/>
                  <a:gd name="T152" fmla="*/ 543 w 543"/>
                  <a:gd name="T153" fmla="*/ 260 h 2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3" h="260">
                    <a:moveTo>
                      <a:pt x="543" y="20"/>
                    </a:moveTo>
                    <a:lnTo>
                      <a:pt x="538" y="0"/>
                    </a:lnTo>
                    <a:lnTo>
                      <a:pt x="518" y="29"/>
                    </a:lnTo>
                    <a:lnTo>
                      <a:pt x="508" y="42"/>
                    </a:lnTo>
                    <a:lnTo>
                      <a:pt x="499" y="57"/>
                    </a:lnTo>
                    <a:lnTo>
                      <a:pt x="477" y="83"/>
                    </a:lnTo>
                    <a:lnTo>
                      <a:pt x="453" y="107"/>
                    </a:lnTo>
                    <a:lnTo>
                      <a:pt x="428" y="130"/>
                    </a:lnTo>
                    <a:lnTo>
                      <a:pt x="420" y="134"/>
                    </a:lnTo>
                    <a:lnTo>
                      <a:pt x="413" y="140"/>
                    </a:lnTo>
                    <a:lnTo>
                      <a:pt x="400" y="151"/>
                    </a:lnTo>
                    <a:lnTo>
                      <a:pt x="369" y="171"/>
                    </a:lnTo>
                    <a:lnTo>
                      <a:pt x="352" y="180"/>
                    </a:lnTo>
                    <a:lnTo>
                      <a:pt x="337" y="190"/>
                    </a:lnTo>
                    <a:lnTo>
                      <a:pt x="298" y="207"/>
                    </a:lnTo>
                    <a:lnTo>
                      <a:pt x="260" y="222"/>
                    </a:lnTo>
                    <a:lnTo>
                      <a:pt x="222" y="232"/>
                    </a:lnTo>
                    <a:lnTo>
                      <a:pt x="184" y="240"/>
                    </a:lnTo>
                    <a:lnTo>
                      <a:pt x="146" y="243"/>
                    </a:lnTo>
                    <a:lnTo>
                      <a:pt x="108" y="244"/>
                    </a:lnTo>
                    <a:lnTo>
                      <a:pt x="69" y="241"/>
                    </a:lnTo>
                    <a:lnTo>
                      <a:pt x="59" y="239"/>
                    </a:lnTo>
                    <a:lnTo>
                      <a:pt x="50" y="238"/>
                    </a:lnTo>
                    <a:lnTo>
                      <a:pt x="32" y="235"/>
                    </a:lnTo>
                    <a:lnTo>
                      <a:pt x="0" y="228"/>
                    </a:lnTo>
                    <a:lnTo>
                      <a:pt x="12" y="248"/>
                    </a:lnTo>
                    <a:lnTo>
                      <a:pt x="26" y="250"/>
                    </a:lnTo>
                    <a:lnTo>
                      <a:pt x="64" y="257"/>
                    </a:lnTo>
                    <a:lnTo>
                      <a:pt x="104" y="260"/>
                    </a:lnTo>
                    <a:lnTo>
                      <a:pt x="113" y="259"/>
                    </a:lnTo>
                    <a:lnTo>
                      <a:pt x="123" y="259"/>
                    </a:lnTo>
                    <a:lnTo>
                      <a:pt x="144" y="259"/>
                    </a:lnTo>
                    <a:lnTo>
                      <a:pt x="184" y="256"/>
                    </a:lnTo>
                    <a:lnTo>
                      <a:pt x="222" y="248"/>
                    </a:lnTo>
                    <a:lnTo>
                      <a:pt x="263" y="237"/>
                    </a:lnTo>
                    <a:lnTo>
                      <a:pt x="303" y="222"/>
                    </a:lnTo>
                    <a:lnTo>
                      <a:pt x="343" y="204"/>
                    </a:lnTo>
                    <a:lnTo>
                      <a:pt x="375" y="185"/>
                    </a:lnTo>
                    <a:lnTo>
                      <a:pt x="382" y="179"/>
                    </a:lnTo>
                    <a:lnTo>
                      <a:pt x="389" y="175"/>
                    </a:lnTo>
                    <a:lnTo>
                      <a:pt x="405" y="166"/>
                    </a:lnTo>
                    <a:lnTo>
                      <a:pt x="419" y="155"/>
                    </a:lnTo>
                    <a:lnTo>
                      <a:pt x="425" y="149"/>
                    </a:lnTo>
                    <a:lnTo>
                      <a:pt x="433" y="144"/>
                    </a:lnTo>
                    <a:lnTo>
                      <a:pt x="446" y="133"/>
                    </a:lnTo>
                    <a:lnTo>
                      <a:pt x="459" y="123"/>
                    </a:lnTo>
                    <a:lnTo>
                      <a:pt x="483" y="98"/>
                    </a:lnTo>
                    <a:lnTo>
                      <a:pt x="505" y="74"/>
                    </a:lnTo>
                    <a:lnTo>
                      <a:pt x="524" y="47"/>
                    </a:lnTo>
                    <a:lnTo>
                      <a:pt x="543" y="20"/>
                    </a:lnTo>
                    <a:close/>
                  </a:path>
                </a:pathLst>
              </a:custGeom>
              <a:solidFill>
                <a:srgbClr val="C5C5C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8" name="Freeform 381"/>
              <p:cNvSpPr>
                <a:spLocks/>
              </p:cNvSpPr>
              <p:nvPr/>
            </p:nvSpPr>
            <p:spPr bwMode="auto">
              <a:xfrm>
                <a:off x="885" y="636"/>
                <a:ext cx="80" cy="38"/>
              </a:xfrm>
              <a:custGeom>
                <a:avLst/>
                <a:gdLst>
                  <a:gd name="T0" fmla="*/ 390 w 403"/>
                  <a:gd name="T1" fmla="*/ 31 h 191"/>
                  <a:gd name="T2" fmla="*/ 403 w 403"/>
                  <a:gd name="T3" fmla="*/ 0 h 191"/>
                  <a:gd name="T4" fmla="*/ 385 w 403"/>
                  <a:gd name="T5" fmla="*/ 14 h 191"/>
                  <a:gd name="T6" fmla="*/ 376 w 403"/>
                  <a:gd name="T7" fmla="*/ 20 h 191"/>
                  <a:gd name="T8" fmla="*/ 371 w 403"/>
                  <a:gd name="T9" fmla="*/ 24 h 191"/>
                  <a:gd name="T10" fmla="*/ 368 w 403"/>
                  <a:gd name="T11" fmla="*/ 28 h 191"/>
                  <a:gd name="T12" fmla="*/ 349 w 403"/>
                  <a:gd name="T13" fmla="*/ 42 h 191"/>
                  <a:gd name="T14" fmla="*/ 331 w 403"/>
                  <a:gd name="T15" fmla="*/ 56 h 191"/>
                  <a:gd name="T16" fmla="*/ 311 w 403"/>
                  <a:gd name="T17" fmla="*/ 69 h 191"/>
                  <a:gd name="T18" fmla="*/ 291 w 403"/>
                  <a:gd name="T19" fmla="*/ 82 h 191"/>
                  <a:gd name="T20" fmla="*/ 249 w 403"/>
                  <a:gd name="T21" fmla="*/ 107 h 191"/>
                  <a:gd name="T22" fmla="*/ 218 w 403"/>
                  <a:gd name="T23" fmla="*/ 121 h 191"/>
                  <a:gd name="T24" fmla="*/ 186 w 403"/>
                  <a:gd name="T25" fmla="*/ 135 h 191"/>
                  <a:gd name="T26" fmla="*/ 155 w 403"/>
                  <a:gd name="T27" fmla="*/ 146 h 191"/>
                  <a:gd name="T28" fmla="*/ 123 w 403"/>
                  <a:gd name="T29" fmla="*/ 156 h 191"/>
                  <a:gd name="T30" fmla="*/ 92 w 403"/>
                  <a:gd name="T31" fmla="*/ 164 h 191"/>
                  <a:gd name="T32" fmla="*/ 60 w 403"/>
                  <a:gd name="T33" fmla="*/ 170 h 191"/>
                  <a:gd name="T34" fmla="*/ 29 w 403"/>
                  <a:gd name="T35" fmla="*/ 174 h 191"/>
                  <a:gd name="T36" fmla="*/ 0 w 403"/>
                  <a:gd name="T37" fmla="*/ 178 h 191"/>
                  <a:gd name="T38" fmla="*/ 16 w 403"/>
                  <a:gd name="T39" fmla="*/ 184 h 191"/>
                  <a:gd name="T40" fmla="*/ 35 w 403"/>
                  <a:gd name="T41" fmla="*/ 191 h 191"/>
                  <a:gd name="T42" fmla="*/ 62 w 403"/>
                  <a:gd name="T43" fmla="*/ 187 h 191"/>
                  <a:gd name="T44" fmla="*/ 89 w 403"/>
                  <a:gd name="T45" fmla="*/ 181 h 191"/>
                  <a:gd name="T46" fmla="*/ 115 w 403"/>
                  <a:gd name="T47" fmla="*/ 174 h 191"/>
                  <a:gd name="T48" fmla="*/ 145 w 403"/>
                  <a:gd name="T49" fmla="*/ 166 h 191"/>
                  <a:gd name="T50" fmla="*/ 172 w 403"/>
                  <a:gd name="T51" fmla="*/ 156 h 191"/>
                  <a:gd name="T52" fmla="*/ 199 w 403"/>
                  <a:gd name="T53" fmla="*/ 145 h 191"/>
                  <a:gd name="T54" fmla="*/ 255 w 403"/>
                  <a:gd name="T55" fmla="*/ 120 h 191"/>
                  <a:gd name="T56" fmla="*/ 292 w 403"/>
                  <a:gd name="T57" fmla="*/ 100 h 191"/>
                  <a:gd name="T58" fmla="*/ 309 w 403"/>
                  <a:gd name="T59" fmla="*/ 89 h 191"/>
                  <a:gd name="T60" fmla="*/ 326 w 403"/>
                  <a:gd name="T61" fmla="*/ 79 h 191"/>
                  <a:gd name="T62" fmla="*/ 342 w 403"/>
                  <a:gd name="T63" fmla="*/ 66 h 191"/>
                  <a:gd name="T64" fmla="*/ 359 w 403"/>
                  <a:gd name="T65" fmla="*/ 55 h 191"/>
                  <a:gd name="T66" fmla="*/ 390 w 403"/>
                  <a:gd name="T67" fmla="*/ 31 h 1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3"/>
                  <a:gd name="T103" fmla="*/ 0 h 191"/>
                  <a:gd name="T104" fmla="*/ 403 w 403"/>
                  <a:gd name="T105" fmla="*/ 191 h 1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3" h="191">
                    <a:moveTo>
                      <a:pt x="390" y="31"/>
                    </a:moveTo>
                    <a:lnTo>
                      <a:pt x="403" y="0"/>
                    </a:lnTo>
                    <a:lnTo>
                      <a:pt x="385" y="14"/>
                    </a:lnTo>
                    <a:lnTo>
                      <a:pt x="376" y="20"/>
                    </a:lnTo>
                    <a:lnTo>
                      <a:pt x="371" y="24"/>
                    </a:lnTo>
                    <a:lnTo>
                      <a:pt x="368" y="28"/>
                    </a:lnTo>
                    <a:lnTo>
                      <a:pt x="349" y="42"/>
                    </a:lnTo>
                    <a:lnTo>
                      <a:pt x="331" y="56"/>
                    </a:lnTo>
                    <a:lnTo>
                      <a:pt x="311" y="69"/>
                    </a:lnTo>
                    <a:lnTo>
                      <a:pt x="291" y="82"/>
                    </a:lnTo>
                    <a:lnTo>
                      <a:pt x="249" y="107"/>
                    </a:lnTo>
                    <a:lnTo>
                      <a:pt x="218" y="121"/>
                    </a:lnTo>
                    <a:lnTo>
                      <a:pt x="186" y="135"/>
                    </a:lnTo>
                    <a:lnTo>
                      <a:pt x="155" y="146"/>
                    </a:lnTo>
                    <a:lnTo>
                      <a:pt x="123" y="156"/>
                    </a:lnTo>
                    <a:lnTo>
                      <a:pt x="92" y="164"/>
                    </a:lnTo>
                    <a:lnTo>
                      <a:pt x="60" y="170"/>
                    </a:lnTo>
                    <a:lnTo>
                      <a:pt x="29" y="174"/>
                    </a:lnTo>
                    <a:lnTo>
                      <a:pt x="0" y="178"/>
                    </a:lnTo>
                    <a:lnTo>
                      <a:pt x="16" y="184"/>
                    </a:lnTo>
                    <a:lnTo>
                      <a:pt x="35" y="191"/>
                    </a:lnTo>
                    <a:lnTo>
                      <a:pt x="62" y="187"/>
                    </a:lnTo>
                    <a:lnTo>
                      <a:pt x="89" y="181"/>
                    </a:lnTo>
                    <a:lnTo>
                      <a:pt x="115" y="174"/>
                    </a:lnTo>
                    <a:lnTo>
                      <a:pt x="145" y="166"/>
                    </a:lnTo>
                    <a:lnTo>
                      <a:pt x="172" y="156"/>
                    </a:lnTo>
                    <a:lnTo>
                      <a:pt x="199" y="145"/>
                    </a:lnTo>
                    <a:lnTo>
                      <a:pt x="255" y="120"/>
                    </a:lnTo>
                    <a:lnTo>
                      <a:pt x="292" y="100"/>
                    </a:lnTo>
                    <a:lnTo>
                      <a:pt x="309" y="89"/>
                    </a:lnTo>
                    <a:lnTo>
                      <a:pt x="326" y="79"/>
                    </a:lnTo>
                    <a:lnTo>
                      <a:pt x="342" y="66"/>
                    </a:lnTo>
                    <a:lnTo>
                      <a:pt x="359" y="55"/>
                    </a:lnTo>
                    <a:lnTo>
                      <a:pt x="390" y="31"/>
                    </a:lnTo>
                    <a:close/>
                  </a:path>
                </a:pathLst>
              </a:custGeom>
              <a:solidFill>
                <a:srgbClr val="0D0D0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19" name="Freeform 382"/>
              <p:cNvSpPr>
                <a:spLocks/>
              </p:cNvSpPr>
              <p:nvPr/>
            </p:nvSpPr>
            <p:spPr bwMode="auto">
              <a:xfrm>
                <a:off x="879" y="630"/>
                <a:ext cx="87" cy="42"/>
              </a:xfrm>
              <a:custGeom>
                <a:avLst/>
                <a:gdLst>
                  <a:gd name="T0" fmla="*/ 432 w 437"/>
                  <a:gd name="T1" fmla="*/ 29 h 207"/>
                  <a:gd name="T2" fmla="*/ 437 w 437"/>
                  <a:gd name="T3" fmla="*/ 0 h 207"/>
                  <a:gd name="T4" fmla="*/ 418 w 437"/>
                  <a:gd name="T5" fmla="*/ 16 h 207"/>
                  <a:gd name="T6" fmla="*/ 400 w 437"/>
                  <a:gd name="T7" fmla="*/ 33 h 207"/>
                  <a:gd name="T8" fmla="*/ 380 w 437"/>
                  <a:gd name="T9" fmla="*/ 48 h 207"/>
                  <a:gd name="T10" fmla="*/ 360 w 437"/>
                  <a:gd name="T11" fmla="*/ 65 h 207"/>
                  <a:gd name="T12" fmla="*/ 338 w 437"/>
                  <a:gd name="T13" fmla="*/ 80 h 207"/>
                  <a:gd name="T14" fmla="*/ 326 w 437"/>
                  <a:gd name="T15" fmla="*/ 87 h 207"/>
                  <a:gd name="T16" fmla="*/ 324 w 437"/>
                  <a:gd name="T17" fmla="*/ 87 h 207"/>
                  <a:gd name="T18" fmla="*/ 323 w 437"/>
                  <a:gd name="T19" fmla="*/ 88 h 207"/>
                  <a:gd name="T20" fmla="*/ 321 w 437"/>
                  <a:gd name="T21" fmla="*/ 90 h 207"/>
                  <a:gd name="T22" fmla="*/ 316 w 437"/>
                  <a:gd name="T23" fmla="*/ 94 h 207"/>
                  <a:gd name="T24" fmla="*/ 293 w 437"/>
                  <a:gd name="T25" fmla="*/ 108 h 207"/>
                  <a:gd name="T26" fmla="*/ 270 w 437"/>
                  <a:gd name="T27" fmla="*/ 122 h 207"/>
                  <a:gd name="T28" fmla="*/ 252 w 437"/>
                  <a:gd name="T29" fmla="*/ 129 h 207"/>
                  <a:gd name="T30" fmla="*/ 243 w 437"/>
                  <a:gd name="T31" fmla="*/ 133 h 207"/>
                  <a:gd name="T32" fmla="*/ 235 w 437"/>
                  <a:gd name="T33" fmla="*/ 137 h 207"/>
                  <a:gd name="T34" fmla="*/ 202 w 437"/>
                  <a:gd name="T35" fmla="*/ 152 h 207"/>
                  <a:gd name="T36" fmla="*/ 168 w 437"/>
                  <a:gd name="T37" fmla="*/ 164 h 207"/>
                  <a:gd name="T38" fmla="*/ 134 w 437"/>
                  <a:gd name="T39" fmla="*/ 174 h 207"/>
                  <a:gd name="T40" fmla="*/ 101 w 437"/>
                  <a:gd name="T41" fmla="*/ 182 h 207"/>
                  <a:gd name="T42" fmla="*/ 67 w 437"/>
                  <a:gd name="T43" fmla="*/ 188 h 207"/>
                  <a:gd name="T44" fmla="*/ 33 w 437"/>
                  <a:gd name="T45" fmla="*/ 191 h 207"/>
                  <a:gd name="T46" fmla="*/ 0 w 437"/>
                  <a:gd name="T47" fmla="*/ 192 h 207"/>
                  <a:gd name="T48" fmla="*/ 13 w 437"/>
                  <a:gd name="T49" fmla="*/ 199 h 207"/>
                  <a:gd name="T50" fmla="*/ 29 w 437"/>
                  <a:gd name="T51" fmla="*/ 207 h 207"/>
                  <a:gd name="T52" fmla="*/ 58 w 437"/>
                  <a:gd name="T53" fmla="*/ 203 h 207"/>
                  <a:gd name="T54" fmla="*/ 89 w 437"/>
                  <a:gd name="T55" fmla="*/ 199 h 207"/>
                  <a:gd name="T56" fmla="*/ 121 w 437"/>
                  <a:gd name="T57" fmla="*/ 193 h 207"/>
                  <a:gd name="T58" fmla="*/ 152 w 437"/>
                  <a:gd name="T59" fmla="*/ 185 h 207"/>
                  <a:gd name="T60" fmla="*/ 184 w 437"/>
                  <a:gd name="T61" fmla="*/ 175 h 207"/>
                  <a:gd name="T62" fmla="*/ 215 w 437"/>
                  <a:gd name="T63" fmla="*/ 164 h 207"/>
                  <a:gd name="T64" fmla="*/ 247 w 437"/>
                  <a:gd name="T65" fmla="*/ 150 h 207"/>
                  <a:gd name="T66" fmla="*/ 278 w 437"/>
                  <a:gd name="T67" fmla="*/ 136 h 207"/>
                  <a:gd name="T68" fmla="*/ 320 w 437"/>
                  <a:gd name="T69" fmla="*/ 111 h 207"/>
                  <a:gd name="T70" fmla="*/ 340 w 437"/>
                  <a:gd name="T71" fmla="*/ 98 h 207"/>
                  <a:gd name="T72" fmla="*/ 360 w 437"/>
                  <a:gd name="T73" fmla="*/ 85 h 207"/>
                  <a:gd name="T74" fmla="*/ 378 w 437"/>
                  <a:gd name="T75" fmla="*/ 71 h 207"/>
                  <a:gd name="T76" fmla="*/ 397 w 437"/>
                  <a:gd name="T77" fmla="*/ 57 h 207"/>
                  <a:gd name="T78" fmla="*/ 400 w 437"/>
                  <a:gd name="T79" fmla="*/ 53 h 207"/>
                  <a:gd name="T80" fmla="*/ 405 w 437"/>
                  <a:gd name="T81" fmla="*/ 49 h 207"/>
                  <a:gd name="T82" fmla="*/ 414 w 437"/>
                  <a:gd name="T83" fmla="*/ 43 h 207"/>
                  <a:gd name="T84" fmla="*/ 432 w 437"/>
                  <a:gd name="T85" fmla="*/ 29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207"/>
                  <a:gd name="T131" fmla="*/ 437 w 437"/>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207">
                    <a:moveTo>
                      <a:pt x="432" y="29"/>
                    </a:moveTo>
                    <a:lnTo>
                      <a:pt x="437" y="0"/>
                    </a:lnTo>
                    <a:lnTo>
                      <a:pt x="418" y="16"/>
                    </a:lnTo>
                    <a:lnTo>
                      <a:pt x="400" y="33"/>
                    </a:lnTo>
                    <a:lnTo>
                      <a:pt x="380" y="48"/>
                    </a:lnTo>
                    <a:lnTo>
                      <a:pt x="360" y="65"/>
                    </a:lnTo>
                    <a:lnTo>
                      <a:pt x="338" y="80"/>
                    </a:lnTo>
                    <a:lnTo>
                      <a:pt x="326" y="87"/>
                    </a:lnTo>
                    <a:lnTo>
                      <a:pt x="324" y="87"/>
                    </a:lnTo>
                    <a:lnTo>
                      <a:pt x="323" y="88"/>
                    </a:lnTo>
                    <a:lnTo>
                      <a:pt x="321" y="90"/>
                    </a:lnTo>
                    <a:lnTo>
                      <a:pt x="316" y="94"/>
                    </a:lnTo>
                    <a:lnTo>
                      <a:pt x="293" y="108"/>
                    </a:lnTo>
                    <a:lnTo>
                      <a:pt x="270" y="122"/>
                    </a:lnTo>
                    <a:lnTo>
                      <a:pt x="252" y="129"/>
                    </a:lnTo>
                    <a:lnTo>
                      <a:pt x="243" y="133"/>
                    </a:lnTo>
                    <a:lnTo>
                      <a:pt x="235" y="137"/>
                    </a:lnTo>
                    <a:lnTo>
                      <a:pt x="202" y="152"/>
                    </a:lnTo>
                    <a:lnTo>
                      <a:pt x="168" y="164"/>
                    </a:lnTo>
                    <a:lnTo>
                      <a:pt x="134" y="174"/>
                    </a:lnTo>
                    <a:lnTo>
                      <a:pt x="101" y="182"/>
                    </a:lnTo>
                    <a:lnTo>
                      <a:pt x="67" y="188"/>
                    </a:lnTo>
                    <a:lnTo>
                      <a:pt x="33" y="191"/>
                    </a:lnTo>
                    <a:lnTo>
                      <a:pt x="0" y="192"/>
                    </a:lnTo>
                    <a:lnTo>
                      <a:pt x="13" y="199"/>
                    </a:lnTo>
                    <a:lnTo>
                      <a:pt x="29" y="207"/>
                    </a:lnTo>
                    <a:lnTo>
                      <a:pt x="58" y="203"/>
                    </a:lnTo>
                    <a:lnTo>
                      <a:pt x="89" y="199"/>
                    </a:lnTo>
                    <a:lnTo>
                      <a:pt x="121" y="193"/>
                    </a:lnTo>
                    <a:lnTo>
                      <a:pt x="152" y="185"/>
                    </a:lnTo>
                    <a:lnTo>
                      <a:pt x="184" y="175"/>
                    </a:lnTo>
                    <a:lnTo>
                      <a:pt x="215" y="164"/>
                    </a:lnTo>
                    <a:lnTo>
                      <a:pt x="247" y="150"/>
                    </a:lnTo>
                    <a:lnTo>
                      <a:pt x="278" y="136"/>
                    </a:lnTo>
                    <a:lnTo>
                      <a:pt x="320" y="111"/>
                    </a:lnTo>
                    <a:lnTo>
                      <a:pt x="340" y="98"/>
                    </a:lnTo>
                    <a:lnTo>
                      <a:pt x="360" y="85"/>
                    </a:lnTo>
                    <a:lnTo>
                      <a:pt x="378" y="71"/>
                    </a:lnTo>
                    <a:lnTo>
                      <a:pt x="397" y="57"/>
                    </a:lnTo>
                    <a:lnTo>
                      <a:pt x="400" y="53"/>
                    </a:lnTo>
                    <a:lnTo>
                      <a:pt x="405" y="49"/>
                    </a:lnTo>
                    <a:lnTo>
                      <a:pt x="414" y="43"/>
                    </a:lnTo>
                    <a:lnTo>
                      <a:pt x="432" y="29"/>
                    </a:lnTo>
                    <a:close/>
                  </a:path>
                </a:pathLst>
              </a:custGeom>
              <a:solidFill>
                <a:srgbClr val="27272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0" name="Freeform 383"/>
              <p:cNvSpPr>
                <a:spLocks/>
              </p:cNvSpPr>
              <p:nvPr/>
            </p:nvSpPr>
            <p:spPr bwMode="auto">
              <a:xfrm>
                <a:off x="874" y="625"/>
                <a:ext cx="93" cy="44"/>
              </a:xfrm>
              <a:custGeom>
                <a:avLst/>
                <a:gdLst>
                  <a:gd name="T0" fmla="*/ 461 w 466"/>
                  <a:gd name="T1" fmla="*/ 28 h 220"/>
                  <a:gd name="T2" fmla="*/ 466 w 466"/>
                  <a:gd name="T3" fmla="*/ 0 h 220"/>
                  <a:gd name="T4" fmla="*/ 456 w 466"/>
                  <a:gd name="T5" fmla="*/ 9 h 220"/>
                  <a:gd name="T6" fmla="*/ 447 w 466"/>
                  <a:gd name="T7" fmla="*/ 19 h 220"/>
                  <a:gd name="T8" fmla="*/ 437 w 466"/>
                  <a:gd name="T9" fmla="*/ 28 h 220"/>
                  <a:gd name="T10" fmla="*/ 428 w 466"/>
                  <a:gd name="T11" fmla="*/ 38 h 220"/>
                  <a:gd name="T12" fmla="*/ 406 w 466"/>
                  <a:gd name="T13" fmla="*/ 56 h 220"/>
                  <a:gd name="T14" fmla="*/ 385 w 466"/>
                  <a:gd name="T15" fmla="*/ 74 h 220"/>
                  <a:gd name="T16" fmla="*/ 362 w 466"/>
                  <a:gd name="T17" fmla="*/ 90 h 220"/>
                  <a:gd name="T18" fmla="*/ 355 w 466"/>
                  <a:gd name="T19" fmla="*/ 93 h 220"/>
                  <a:gd name="T20" fmla="*/ 349 w 466"/>
                  <a:gd name="T21" fmla="*/ 98 h 220"/>
                  <a:gd name="T22" fmla="*/ 338 w 466"/>
                  <a:gd name="T23" fmla="*/ 107 h 220"/>
                  <a:gd name="T24" fmla="*/ 313 w 466"/>
                  <a:gd name="T25" fmla="*/ 121 h 220"/>
                  <a:gd name="T26" fmla="*/ 289 w 466"/>
                  <a:gd name="T27" fmla="*/ 137 h 220"/>
                  <a:gd name="T28" fmla="*/ 252 w 466"/>
                  <a:gd name="T29" fmla="*/ 153 h 220"/>
                  <a:gd name="T30" fmla="*/ 216 w 466"/>
                  <a:gd name="T31" fmla="*/ 167 h 220"/>
                  <a:gd name="T32" fmla="*/ 180 w 466"/>
                  <a:gd name="T33" fmla="*/ 180 h 220"/>
                  <a:gd name="T34" fmla="*/ 144 w 466"/>
                  <a:gd name="T35" fmla="*/ 190 h 220"/>
                  <a:gd name="T36" fmla="*/ 108 w 466"/>
                  <a:gd name="T37" fmla="*/ 195 h 220"/>
                  <a:gd name="T38" fmla="*/ 72 w 466"/>
                  <a:gd name="T39" fmla="*/ 201 h 220"/>
                  <a:gd name="T40" fmla="*/ 36 w 466"/>
                  <a:gd name="T41" fmla="*/ 202 h 220"/>
                  <a:gd name="T42" fmla="*/ 0 w 466"/>
                  <a:gd name="T43" fmla="*/ 203 h 220"/>
                  <a:gd name="T44" fmla="*/ 24 w 466"/>
                  <a:gd name="T45" fmla="*/ 220 h 220"/>
                  <a:gd name="T46" fmla="*/ 57 w 466"/>
                  <a:gd name="T47" fmla="*/ 219 h 220"/>
                  <a:gd name="T48" fmla="*/ 91 w 466"/>
                  <a:gd name="T49" fmla="*/ 216 h 220"/>
                  <a:gd name="T50" fmla="*/ 125 w 466"/>
                  <a:gd name="T51" fmla="*/ 210 h 220"/>
                  <a:gd name="T52" fmla="*/ 158 w 466"/>
                  <a:gd name="T53" fmla="*/ 202 h 220"/>
                  <a:gd name="T54" fmla="*/ 192 w 466"/>
                  <a:gd name="T55" fmla="*/ 192 h 220"/>
                  <a:gd name="T56" fmla="*/ 226 w 466"/>
                  <a:gd name="T57" fmla="*/ 180 h 220"/>
                  <a:gd name="T58" fmla="*/ 259 w 466"/>
                  <a:gd name="T59" fmla="*/ 165 h 220"/>
                  <a:gd name="T60" fmla="*/ 267 w 466"/>
                  <a:gd name="T61" fmla="*/ 161 h 220"/>
                  <a:gd name="T62" fmla="*/ 276 w 466"/>
                  <a:gd name="T63" fmla="*/ 157 h 220"/>
                  <a:gd name="T64" fmla="*/ 294 w 466"/>
                  <a:gd name="T65" fmla="*/ 150 h 220"/>
                  <a:gd name="T66" fmla="*/ 317 w 466"/>
                  <a:gd name="T67" fmla="*/ 136 h 220"/>
                  <a:gd name="T68" fmla="*/ 340 w 466"/>
                  <a:gd name="T69" fmla="*/ 122 h 220"/>
                  <a:gd name="T70" fmla="*/ 345 w 466"/>
                  <a:gd name="T71" fmla="*/ 118 h 220"/>
                  <a:gd name="T72" fmla="*/ 347 w 466"/>
                  <a:gd name="T73" fmla="*/ 116 h 220"/>
                  <a:gd name="T74" fmla="*/ 348 w 466"/>
                  <a:gd name="T75" fmla="*/ 115 h 220"/>
                  <a:gd name="T76" fmla="*/ 350 w 466"/>
                  <a:gd name="T77" fmla="*/ 115 h 220"/>
                  <a:gd name="T78" fmla="*/ 362 w 466"/>
                  <a:gd name="T79" fmla="*/ 108 h 220"/>
                  <a:gd name="T80" fmla="*/ 384 w 466"/>
                  <a:gd name="T81" fmla="*/ 93 h 220"/>
                  <a:gd name="T82" fmla="*/ 404 w 466"/>
                  <a:gd name="T83" fmla="*/ 76 h 220"/>
                  <a:gd name="T84" fmla="*/ 424 w 466"/>
                  <a:gd name="T85" fmla="*/ 61 h 220"/>
                  <a:gd name="T86" fmla="*/ 442 w 466"/>
                  <a:gd name="T87" fmla="*/ 44 h 220"/>
                  <a:gd name="T88" fmla="*/ 461 w 466"/>
                  <a:gd name="T89" fmla="*/ 28 h 2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6"/>
                  <a:gd name="T136" fmla="*/ 0 h 220"/>
                  <a:gd name="T137" fmla="*/ 466 w 466"/>
                  <a:gd name="T138" fmla="*/ 220 h 2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6" h="220">
                    <a:moveTo>
                      <a:pt x="461" y="28"/>
                    </a:moveTo>
                    <a:lnTo>
                      <a:pt x="466" y="0"/>
                    </a:lnTo>
                    <a:lnTo>
                      <a:pt x="456" y="9"/>
                    </a:lnTo>
                    <a:lnTo>
                      <a:pt x="447" y="19"/>
                    </a:lnTo>
                    <a:lnTo>
                      <a:pt x="437" y="28"/>
                    </a:lnTo>
                    <a:lnTo>
                      <a:pt x="428" y="38"/>
                    </a:lnTo>
                    <a:lnTo>
                      <a:pt x="406" y="56"/>
                    </a:lnTo>
                    <a:lnTo>
                      <a:pt x="385" y="74"/>
                    </a:lnTo>
                    <a:lnTo>
                      <a:pt x="362" y="90"/>
                    </a:lnTo>
                    <a:lnTo>
                      <a:pt x="355" y="93"/>
                    </a:lnTo>
                    <a:lnTo>
                      <a:pt x="349" y="98"/>
                    </a:lnTo>
                    <a:lnTo>
                      <a:pt x="338" y="107"/>
                    </a:lnTo>
                    <a:lnTo>
                      <a:pt x="313" y="121"/>
                    </a:lnTo>
                    <a:lnTo>
                      <a:pt x="289" y="137"/>
                    </a:lnTo>
                    <a:lnTo>
                      <a:pt x="252" y="153"/>
                    </a:lnTo>
                    <a:lnTo>
                      <a:pt x="216" y="167"/>
                    </a:lnTo>
                    <a:lnTo>
                      <a:pt x="180" y="180"/>
                    </a:lnTo>
                    <a:lnTo>
                      <a:pt x="144" y="190"/>
                    </a:lnTo>
                    <a:lnTo>
                      <a:pt x="108" y="195"/>
                    </a:lnTo>
                    <a:lnTo>
                      <a:pt x="72" y="201"/>
                    </a:lnTo>
                    <a:lnTo>
                      <a:pt x="36" y="202"/>
                    </a:lnTo>
                    <a:lnTo>
                      <a:pt x="0" y="203"/>
                    </a:lnTo>
                    <a:lnTo>
                      <a:pt x="24" y="220"/>
                    </a:lnTo>
                    <a:lnTo>
                      <a:pt x="57" y="219"/>
                    </a:lnTo>
                    <a:lnTo>
                      <a:pt x="91" y="216"/>
                    </a:lnTo>
                    <a:lnTo>
                      <a:pt x="125" y="210"/>
                    </a:lnTo>
                    <a:lnTo>
                      <a:pt x="158" y="202"/>
                    </a:lnTo>
                    <a:lnTo>
                      <a:pt x="192" y="192"/>
                    </a:lnTo>
                    <a:lnTo>
                      <a:pt x="226" y="180"/>
                    </a:lnTo>
                    <a:lnTo>
                      <a:pt x="259" y="165"/>
                    </a:lnTo>
                    <a:lnTo>
                      <a:pt x="267" y="161"/>
                    </a:lnTo>
                    <a:lnTo>
                      <a:pt x="276" y="157"/>
                    </a:lnTo>
                    <a:lnTo>
                      <a:pt x="294" y="150"/>
                    </a:lnTo>
                    <a:lnTo>
                      <a:pt x="317" y="136"/>
                    </a:lnTo>
                    <a:lnTo>
                      <a:pt x="340" y="122"/>
                    </a:lnTo>
                    <a:lnTo>
                      <a:pt x="345" y="118"/>
                    </a:lnTo>
                    <a:lnTo>
                      <a:pt x="347" y="116"/>
                    </a:lnTo>
                    <a:lnTo>
                      <a:pt x="348" y="115"/>
                    </a:lnTo>
                    <a:lnTo>
                      <a:pt x="350" y="115"/>
                    </a:lnTo>
                    <a:lnTo>
                      <a:pt x="362" y="108"/>
                    </a:lnTo>
                    <a:lnTo>
                      <a:pt x="384" y="93"/>
                    </a:lnTo>
                    <a:lnTo>
                      <a:pt x="404" y="76"/>
                    </a:lnTo>
                    <a:lnTo>
                      <a:pt x="424" y="61"/>
                    </a:lnTo>
                    <a:lnTo>
                      <a:pt x="442" y="44"/>
                    </a:lnTo>
                    <a:lnTo>
                      <a:pt x="461" y="28"/>
                    </a:lnTo>
                    <a:close/>
                  </a:path>
                </a:pathLst>
              </a:custGeom>
              <a:solidFill>
                <a:srgbClr val="41414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1" name="Freeform 384"/>
              <p:cNvSpPr>
                <a:spLocks/>
              </p:cNvSpPr>
              <p:nvPr/>
            </p:nvSpPr>
            <p:spPr bwMode="auto">
              <a:xfrm>
                <a:off x="870" y="619"/>
                <a:ext cx="98" cy="46"/>
              </a:xfrm>
              <a:custGeom>
                <a:avLst/>
                <a:gdLst>
                  <a:gd name="T0" fmla="*/ 487 w 488"/>
                  <a:gd name="T1" fmla="*/ 26 h 229"/>
                  <a:gd name="T2" fmla="*/ 487 w 488"/>
                  <a:gd name="T3" fmla="*/ 13 h 229"/>
                  <a:gd name="T4" fmla="*/ 487 w 488"/>
                  <a:gd name="T5" fmla="*/ 6 h 229"/>
                  <a:gd name="T6" fmla="*/ 487 w 488"/>
                  <a:gd name="T7" fmla="*/ 2 h 229"/>
                  <a:gd name="T8" fmla="*/ 488 w 488"/>
                  <a:gd name="T9" fmla="*/ 0 h 229"/>
                  <a:gd name="T10" fmla="*/ 482 w 488"/>
                  <a:gd name="T11" fmla="*/ 5 h 229"/>
                  <a:gd name="T12" fmla="*/ 478 w 488"/>
                  <a:gd name="T13" fmla="*/ 10 h 229"/>
                  <a:gd name="T14" fmla="*/ 469 w 488"/>
                  <a:gd name="T15" fmla="*/ 22 h 229"/>
                  <a:gd name="T16" fmla="*/ 449 w 488"/>
                  <a:gd name="T17" fmla="*/ 43 h 229"/>
                  <a:gd name="T18" fmla="*/ 438 w 488"/>
                  <a:gd name="T19" fmla="*/ 52 h 229"/>
                  <a:gd name="T20" fmla="*/ 432 w 488"/>
                  <a:gd name="T21" fmla="*/ 56 h 229"/>
                  <a:gd name="T22" fmla="*/ 427 w 488"/>
                  <a:gd name="T23" fmla="*/ 62 h 229"/>
                  <a:gd name="T24" fmla="*/ 405 w 488"/>
                  <a:gd name="T25" fmla="*/ 82 h 229"/>
                  <a:gd name="T26" fmla="*/ 380 w 488"/>
                  <a:gd name="T27" fmla="*/ 99 h 229"/>
                  <a:gd name="T28" fmla="*/ 356 w 488"/>
                  <a:gd name="T29" fmla="*/ 117 h 229"/>
                  <a:gd name="T30" fmla="*/ 329 w 488"/>
                  <a:gd name="T31" fmla="*/ 133 h 229"/>
                  <a:gd name="T32" fmla="*/ 302 w 488"/>
                  <a:gd name="T33" fmla="*/ 148 h 229"/>
                  <a:gd name="T34" fmla="*/ 264 w 488"/>
                  <a:gd name="T35" fmla="*/ 165 h 229"/>
                  <a:gd name="T36" fmla="*/ 225 w 488"/>
                  <a:gd name="T37" fmla="*/ 181 h 229"/>
                  <a:gd name="T38" fmla="*/ 187 w 488"/>
                  <a:gd name="T39" fmla="*/ 192 h 229"/>
                  <a:gd name="T40" fmla="*/ 168 w 488"/>
                  <a:gd name="T41" fmla="*/ 197 h 229"/>
                  <a:gd name="T42" fmla="*/ 150 w 488"/>
                  <a:gd name="T43" fmla="*/ 202 h 229"/>
                  <a:gd name="T44" fmla="*/ 112 w 488"/>
                  <a:gd name="T45" fmla="*/ 208 h 229"/>
                  <a:gd name="T46" fmla="*/ 74 w 488"/>
                  <a:gd name="T47" fmla="*/ 212 h 229"/>
                  <a:gd name="T48" fmla="*/ 36 w 488"/>
                  <a:gd name="T49" fmla="*/ 213 h 229"/>
                  <a:gd name="T50" fmla="*/ 0 w 488"/>
                  <a:gd name="T51" fmla="*/ 212 h 229"/>
                  <a:gd name="T52" fmla="*/ 21 w 488"/>
                  <a:gd name="T53" fmla="*/ 229 h 229"/>
                  <a:gd name="T54" fmla="*/ 57 w 488"/>
                  <a:gd name="T55" fmla="*/ 228 h 229"/>
                  <a:gd name="T56" fmla="*/ 93 w 488"/>
                  <a:gd name="T57" fmla="*/ 227 h 229"/>
                  <a:gd name="T58" fmla="*/ 129 w 488"/>
                  <a:gd name="T59" fmla="*/ 221 h 229"/>
                  <a:gd name="T60" fmla="*/ 165 w 488"/>
                  <a:gd name="T61" fmla="*/ 216 h 229"/>
                  <a:gd name="T62" fmla="*/ 201 w 488"/>
                  <a:gd name="T63" fmla="*/ 206 h 229"/>
                  <a:gd name="T64" fmla="*/ 237 w 488"/>
                  <a:gd name="T65" fmla="*/ 193 h 229"/>
                  <a:gd name="T66" fmla="*/ 273 w 488"/>
                  <a:gd name="T67" fmla="*/ 179 h 229"/>
                  <a:gd name="T68" fmla="*/ 310 w 488"/>
                  <a:gd name="T69" fmla="*/ 163 h 229"/>
                  <a:gd name="T70" fmla="*/ 334 w 488"/>
                  <a:gd name="T71" fmla="*/ 147 h 229"/>
                  <a:gd name="T72" fmla="*/ 359 w 488"/>
                  <a:gd name="T73" fmla="*/ 133 h 229"/>
                  <a:gd name="T74" fmla="*/ 370 w 488"/>
                  <a:gd name="T75" fmla="*/ 124 h 229"/>
                  <a:gd name="T76" fmla="*/ 376 w 488"/>
                  <a:gd name="T77" fmla="*/ 119 h 229"/>
                  <a:gd name="T78" fmla="*/ 383 w 488"/>
                  <a:gd name="T79" fmla="*/ 116 h 229"/>
                  <a:gd name="T80" fmla="*/ 406 w 488"/>
                  <a:gd name="T81" fmla="*/ 100 h 229"/>
                  <a:gd name="T82" fmla="*/ 427 w 488"/>
                  <a:gd name="T83" fmla="*/ 82 h 229"/>
                  <a:gd name="T84" fmla="*/ 449 w 488"/>
                  <a:gd name="T85" fmla="*/ 64 h 229"/>
                  <a:gd name="T86" fmla="*/ 458 w 488"/>
                  <a:gd name="T87" fmla="*/ 54 h 229"/>
                  <a:gd name="T88" fmla="*/ 468 w 488"/>
                  <a:gd name="T89" fmla="*/ 45 h 229"/>
                  <a:gd name="T90" fmla="*/ 477 w 488"/>
                  <a:gd name="T91" fmla="*/ 35 h 229"/>
                  <a:gd name="T92" fmla="*/ 487 w 488"/>
                  <a:gd name="T93" fmla="*/ 26 h 2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8"/>
                  <a:gd name="T142" fmla="*/ 0 h 229"/>
                  <a:gd name="T143" fmla="*/ 488 w 488"/>
                  <a:gd name="T144" fmla="*/ 229 h 2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8" h="229">
                    <a:moveTo>
                      <a:pt x="487" y="26"/>
                    </a:moveTo>
                    <a:lnTo>
                      <a:pt x="487" y="13"/>
                    </a:lnTo>
                    <a:lnTo>
                      <a:pt x="487" y="6"/>
                    </a:lnTo>
                    <a:lnTo>
                      <a:pt x="487" y="2"/>
                    </a:lnTo>
                    <a:lnTo>
                      <a:pt x="488" y="0"/>
                    </a:lnTo>
                    <a:lnTo>
                      <a:pt x="482" y="5"/>
                    </a:lnTo>
                    <a:lnTo>
                      <a:pt x="478" y="10"/>
                    </a:lnTo>
                    <a:lnTo>
                      <a:pt x="469" y="22"/>
                    </a:lnTo>
                    <a:lnTo>
                      <a:pt x="449" y="43"/>
                    </a:lnTo>
                    <a:lnTo>
                      <a:pt x="438" y="52"/>
                    </a:lnTo>
                    <a:lnTo>
                      <a:pt x="432" y="56"/>
                    </a:lnTo>
                    <a:lnTo>
                      <a:pt x="427" y="62"/>
                    </a:lnTo>
                    <a:lnTo>
                      <a:pt x="405" y="82"/>
                    </a:lnTo>
                    <a:lnTo>
                      <a:pt x="380" y="99"/>
                    </a:lnTo>
                    <a:lnTo>
                      <a:pt x="356" y="117"/>
                    </a:lnTo>
                    <a:lnTo>
                      <a:pt x="329" y="133"/>
                    </a:lnTo>
                    <a:lnTo>
                      <a:pt x="302" y="148"/>
                    </a:lnTo>
                    <a:lnTo>
                      <a:pt x="264" y="165"/>
                    </a:lnTo>
                    <a:lnTo>
                      <a:pt x="225" y="181"/>
                    </a:lnTo>
                    <a:lnTo>
                      <a:pt x="187" y="192"/>
                    </a:lnTo>
                    <a:lnTo>
                      <a:pt x="168" y="197"/>
                    </a:lnTo>
                    <a:lnTo>
                      <a:pt x="150" y="202"/>
                    </a:lnTo>
                    <a:lnTo>
                      <a:pt x="112" y="208"/>
                    </a:lnTo>
                    <a:lnTo>
                      <a:pt x="74" y="212"/>
                    </a:lnTo>
                    <a:lnTo>
                      <a:pt x="36" y="213"/>
                    </a:lnTo>
                    <a:lnTo>
                      <a:pt x="0" y="212"/>
                    </a:lnTo>
                    <a:lnTo>
                      <a:pt x="21" y="229"/>
                    </a:lnTo>
                    <a:lnTo>
                      <a:pt x="57" y="228"/>
                    </a:lnTo>
                    <a:lnTo>
                      <a:pt x="93" y="227"/>
                    </a:lnTo>
                    <a:lnTo>
                      <a:pt x="129" y="221"/>
                    </a:lnTo>
                    <a:lnTo>
                      <a:pt x="165" y="216"/>
                    </a:lnTo>
                    <a:lnTo>
                      <a:pt x="201" y="206"/>
                    </a:lnTo>
                    <a:lnTo>
                      <a:pt x="237" y="193"/>
                    </a:lnTo>
                    <a:lnTo>
                      <a:pt x="273" y="179"/>
                    </a:lnTo>
                    <a:lnTo>
                      <a:pt x="310" y="163"/>
                    </a:lnTo>
                    <a:lnTo>
                      <a:pt x="334" y="147"/>
                    </a:lnTo>
                    <a:lnTo>
                      <a:pt x="359" y="133"/>
                    </a:lnTo>
                    <a:lnTo>
                      <a:pt x="370" y="124"/>
                    </a:lnTo>
                    <a:lnTo>
                      <a:pt x="376" y="119"/>
                    </a:lnTo>
                    <a:lnTo>
                      <a:pt x="383" y="116"/>
                    </a:lnTo>
                    <a:lnTo>
                      <a:pt x="406" y="100"/>
                    </a:lnTo>
                    <a:lnTo>
                      <a:pt x="427" y="82"/>
                    </a:lnTo>
                    <a:lnTo>
                      <a:pt x="449" y="64"/>
                    </a:lnTo>
                    <a:lnTo>
                      <a:pt x="458" y="54"/>
                    </a:lnTo>
                    <a:lnTo>
                      <a:pt x="468" y="45"/>
                    </a:lnTo>
                    <a:lnTo>
                      <a:pt x="477" y="35"/>
                    </a:lnTo>
                    <a:lnTo>
                      <a:pt x="487"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2" name="Freeform 385"/>
              <p:cNvSpPr>
                <a:spLocks/>
              </p:cNvSpPr>
              <p:nvPr/>
            </p:nvSpPr>
            <p:spPr bwMode="auto">
              <a:xfrm>
                <a:off x="866" y="614"/>
                <a:ext cx="102" cy="48"/>
              </a:xfrm>
              <a:custGeom>
                <a:avLst/>
                <a:gdLst>
                  <a:gd name="T0" fmla="*/ 506 w 506"/>
                  <a:gd name="T1" fmla="*/ 26 h 239"/>
                  <a:gd name="T2" fmla="*/ 506 w 506"/>
                  <a:gd name="T3" fmla="*/ 22 h 239"/>
                  <a:gd name="T4" fmla="*/ 506 w 506"/>
                  <a:gd name="T5" fmla="*/ 0 h 239"/>
                  <a:gd name="T6" fmla="*/ 496 w 506"/>
                  <a:gd name="T7" fmla="*/ 12 h 239"/>
                  <a:gd name="T8" fmla="*/ 487 w 506"/>
                  <a:gd name="T9" fmla="*/ 24 h 239"/>
                  <a:gd name="T10" fmla="*/ 467 w 506"/>
                  <a:gd name="T11" fmla="*/ 46 h 239"/>
                  <a:gd name="T12" fmla="*/ 444 w 506"/>
                  <a:gd name="T13" fmla="*/ 68 h 239"/>
                  <a:gd name="T14" fmla="*/ 438 w 506"/>
                  <a:gd name="T15" fmla="*/ 72 h 239"/>
                  <a:gd name="T16" fmla="*/ 434 w 506"/>
                  <a:gd name="T17" fmla="*/ 74 h 239"/>
                  <a:gd name="T18" fmla="*/ 432 w 506"/>
                  <a:gd name="T19" fmla="*/ 78 h 239"/>
                  <a:gd name="T20" fmla="*/ 421 w 506"/>
                  <a:gd name="T21" fmla="*/ 89 h 239"/>
                  <a:gd name="T22" fmla="*/ 407 w 506"/>
                  <a:gd name="T23" fmla="*/ 98 h 239"/>
                  <a:gd name="T24" fmla="*/ 401 w 506"/>
                  <a:gd name="T25" fmla="*/ 103 h 239"/>
                  <a:gd name="T26" fmla="*/ 397 w 506"/>
                  <a:gd name="T27" fmla="*/ 105 h 239"/>
                  <a:gd name="T28" fmla="*/ 395 w 506"/>
                  <a:gd name="T29" fmla="*/ 108 h 239"/>
                  <a:gd name="T30" fmla="*/ 381 w 506"/>
                  <a:gd name="T31" fmla="*/ 117 h 239"/>
                  <a:gd name="T32" fmla="*/ 375 w 506"/>
                  <a:gd name="T33" fmla="*/ 122 h 239"/>
                  <a:gd name="T34" fmla="*/ 371 w 506"/>
                  <a:gd name="T35" fmla="*/ 124 h 239"/>
                  <a:gd name="T36" fmla="*/ 369 w 506"/>
                  <a:gd name="T37" fmla="*/ 127 h 239"/>
                  <a:gd name="T38" fmla="*/ 365 w 506"/>
                  <a:gd name="T39" fmla="*/ 128 h 239"/>
                  <a:gd name="T40" fmla="*/ 361 w 506"/>
                  <a:gd name="T41" fmla="*/ 131 h 239"/>
                  <a:gd name="T42" fmla="*/ 355 w 506"/>
                  <a:gd name="T43" fmla="*/ 135 h 239"/>
                  <a:gd name="T44" fmla="*/ 341 w 506"/>
                  <a:gd name="T45" fmla="*/ 144 h 239"/>
                  <a:gd name="T46" fmla="*/ 312 w 506"/>
                  <a:gd name="T47" fmla="*/ 161 h 239"/>
                  <a:gd name="T48" fmla="*/ 271 w 506"/>
                  <a:gd name="T49" fmla="*/ 179 h 239"/>
                  <a:gd name="T50" fmla="*/ 233 w 506"/>
                  <a:gd name="T51" fmla="*/ 195 h 239"/>
                  <a:gd name="T52" fmla="*/ 193 w 506"/>
                  <a:gd name="T53" fmla="*/ 206 h 239"/>
                  <a:gd name="T54" fmla="*/ 155 w 506"/>
                  <a:gd name="T55" fmla="*/ 215 h 239"/>
                  <a:gd name="T56" fmla="*/ 114 w 506"/>
                  <a:gd name="T57" fmla="*/ 219 h 239"/>
                  <a:gd name="T58" fmla="*/ 76 w 506"/>
                  <a:gd name="T59" fmla="*/ 223 h 239"/>
                  <a:gd name="T60" fmla="*/ 38 w 506"/>
                  <a:gd name="T61" fmla="*/ 222 h 239"/>
                  <a:gd name="T62" fmla="*/ 0 w 506"/>
                  <a:gd name="T63" fmla="*/ 218 h 239"/>
                  <a:gd name="T64" fmla="*/ 8 w 506"/>
                  <a:gd name="T65" fmla="*/ 228 h 239"/>
                  <a:gd name="T66" fmla="*/ 18 w 506"/>
                  <a:gd name="T67" fmla="*/ 238 h 239"/>
                  <a:gd name="T68" fmla="*/ 54 w 506"/>
                  <a:gd name="T69" fmla="*/ 239 h 239"/>
                  <a:gd name="T70" fmla="*/ 92 w 506"/>
                  <a:gd name="T71" fmla="*/ 238 h 239"/>
                  <a:gd name="T72" fmla="*/ 130 w 506"/>
                  <a:gd name="T73" fmla="*/ 234 h 239"/>
                  <a:gd name="T74" fmla="*/ 168 w 506"/>
                  <a:gd name="T75" fmla="*/ 228 h 239"/>
                  <a:gd name="T76" fmla="*/ 186 w 506"/>
                  <a:gd name="T77" fmla="*/ 223 h 239"/>
                  <a:gd name="T78" fmla="*/ 205 w 506"/>
                  <a:gd name="T79" fmla="*/ 218 h 239"/>
                  <a:gd name="T80" fmla="*/ 243 w 506"/>
                  <a:gd name="T81" fmla="*/ 207 h 239"/>
                  <a:gd name="T82" fmla="*/ 282 w 506"/>
                  <a:gd name="T83" fmla="*/ 191 h 239"/>
                  <a:gd name="T84" fmla="*/ 320 w 506"/>
                  <a:gd name="T85" fmla="*/ 174 h 239"/>
                  <a:gd name="T86" fmla="*/ 347 w 506"/>
                  <a:gd name="T87" fmla="*/ 159 h 239"/>
                  <a:gd name="T88" fmla="*/ 374 w 506"/>
                  <a:gd name="T89" fmla="*/ 143 h 239"/>
                  <a:gd name="T90" fmla="*/ 398 w 506"/>
                  <a:gd name="T91" fmla="*/ 125 h 239"/>
                  <a:gd name="T92" fmla="*/ 423 w 506"/>
                  <a:gd name="T93" fmla="*/ 108 h 239"/>
                  <a:gd name="T94" fmla="*/ 445 w 506"/>
                  <a:gd name="T95" fmla="*/ 88 h 239"/>
                  <a:gd name="T96" fmla="*/ 450 w 506"/>
                  <a:gd name="T97" fmla="*/ 82 h 239"/>
                  <a:gd name="T98" fmla="*/ 456 w 506"/>
                  <a:gd name="T99" fmla="*/ 78 h 239"/>
                  <a:gd name="T100" fmla="*/ 467 w 506"/>
                  <a:gd name="T101" fmla="*/ 69 h 239"/>
                  <a:gd name="T102" fmla="*/ 487 w 506"/>
                  <a:gd name="T103" fmla="*/ 48 h 239"/>
                  <a:gd name="T104" fmla="*/ 496 w 506"/>
                  <a:gd name="T105" fmla="*/ 36 h 239"/>
                  <a:gd name="T106" fmla="*/ 500 w 506"/>
                  <a:gd name="T107" fmla="*/ 31 h 239"/>
                  <a:gd name="T108" fmla="*/ 506 w 506"/>
                  <a:gd name="T109" fmla="*/ 26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6"/>
                  <a:gd name="T166" fmla="*/ 0 h 239"/>
                  <a:gd name="T167" fmla="*/ 506 w 50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6" h="239">
                    <a:moveTo>
                      <a:pt x="506" y="26"/>
                    </a:moveTo>
                    <a:lnTo>
                      <a:pt x="506" y="22"/>
                    </a:lnTo>
                    <a:lnTo>
                      <a:pt x="506" y="0"/>
                    </a:lnTo>
                    <a:lnTo>
                      <a:pt x="496" y="12"/>
                    </a:lnTo>
                    <a:lnTo>
                      <a:pt x="487" y="24"/>
                    </a:lnTo>
                    <a:lnTo>
                      <a:pt x="467" y="46"/>
                    </a:lnTo>
                    <a:lnTo>
                      <a:pt x="444" y="68"/>
                    </a:lnTo>
                    <a:lnTo>
                      <a:pt x="438" y="72"/>
                    </a:lnTo>
                    <a:lnTo>
                      <a:pt x="434" y="74"/>
                    </a:lnTo>
                    <a:lnTo>
                      <a:pt x="432" y="78"/>
                    </a:lnTo>
                    <a:lnTo>
                      <a:pt x="421" y="89"/>
                    </a:lnTo>
                    <a:lnTo>
                      <a:pt x="407" y="98"/>
                    </a:lnTo>
                    <a:lnTo>
                      <a:pt x="401" y="103"/>
                    </a:lnTo>
                    <a:lnTo>
                      <a:pt x="397" y="105"/>
                    </a:lnTo>
                    <a:lnTo>
                      <a:pt x="395" y="108"/>
                    </a:lnTo>
                    <a:lnTo>
                      <a:pt x="381" y="117"/>
                    </a:lnTo>
                    <a:lnTo>
                      <a:pt x="375" y="122"/>
                    </a:lnTo>
                    <a:lnTo>
                      <a:pt x="371" y="124"/>
                    </a:lnTo>
                    <a:lnTo>
                      <a:pt x="369" y="127"/>
                    </a:lnTo>
                    <a:lnTo>
                      <a:pt x="365" y="128"/>
                    </a:lnTo>
                    <a:lnTo>
                      <a:pt x="361" y="131"/>
                    </a:lnTo>
                    <a:lnTo>
                      <a:pt x="355" y="135"/>
                    </a:lnTo>
                    <a:lnTo>
                      <a:pt x="341" y="144"/>
                    </a:lnTo>
                    <a:lnTo>
                      <a:pt x="312" y="161"/>
                    </a:lnTo>
                    <a:lnTo>
                      <a:pt x="271" y="179"/>
                    </a:lnTo>
                    <a:lnTo>
                      <a:pt x="233" y="195"/>
                    </a:lnTo>
                    <a:lnTo>
                      <a:pt x="193" y="206"/>
                    </a:lnTo>
                    <a:lnTo>
                      <a:pt x="155" y="215"/>
                    </a:lnTo>
                    <a:lnTo>
                      <a:pt x="114" y="219"/>
                    </a:lnTo>
                    <a:lnTo>
                      <a:pt x="76" y="223"/>
                    </a:lnTo>
                    <a:lnTo>
                      <a:pt x="38" y="222"/>
                    </a:lnTo>
                    <a:lnTo>
                      <a:pt x="0" y="218"/>
                    </a:lnTo>
                    <a:lnTo>
                      <a:pt x="8" y="228"/>
                    </a:lnTo>
                    <a:lnTo>
                      <a:pt x="18" y="238"/>
                    </a:lnTo>
                    <a:lnTo>
                      <a:pt x="54" y="239"/>
                    </a:lnTo>
                    <a:lnTo>
                      <a:pt x="92" y="238"/>
                    </a:lnTo>
                    <a:lnTo>
                      <a:pt x="130" y="234"/>
                    </a:lnTo>
                    <a:lnTo>
                      <a:pt x="168" y="228"/>
                    </a:lnTo>
                    <a:lnTo>
                      <a:pt x="186" y="223"/>
                    </a:lnTo>
                    <a:lnTo>
                      <a:pt x="205" y="218"/>
                    </a:lnTo>
                    <a:lnTo>
                      <a:pt x="243" y="207"/>
                    </a:lnTo>
                    <a:lnTo>
                      <a:pt x="282" y="191"/>
                    </a:lnTo>
                    <a:lnTo>
                      <a:pt x="320" y="174"/>
                    </a:lnTo>
                    <a:lnTo>
                      <a:pt x="347" y="159"/>
                    </a:lnTo>
                    <a:lnTo>
                      <a:pt x="374" y="143"/>
                    </a:lnTo>
                    <a:lnTo>
                      <a:pt x="398" y="125"/>
                    </a:lnTo>
                    <a:lnTo>
                      <a:pt x="423" y="108"/>
                    </a:lnTo>
                    <a:lnTo>
                      <a:pt x="445" y="88"/>
                    </a:lnTo>
                    <a:lnTo>
                      <a:pt x="450" y="82"/>
                    </a:lnTo>
                    <a:lnTo>
                      <a:pt x="456" y="78"/>
                    </a:lnTo>
                    <a:lnTo>
                      <a:pt x="467" y="69"/>
                    </a:lnTo>
                    <a:lnTo>
                      <a:pt x="487" y="48"/>
                    </a:lnTo>
                    <a:lnTo>
                      <a:pt x="496" y="36"/>
                    </a:lnTo>
                    <a:lnTo>
                      <a:pt x="500" y="31"/>
                    </a:lnTo>
                    <a:lnTo>
                      <a:pt x="506" y="26"/>
                    </a:lnTo>
                    <a:close/>
                  </a:path>
                </a:pathLst>
              </a:custGeom>
              <a:solidFill>
                <a:srgbClr val="5B5B5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3" name="Freeform 386"/>
              <p:cNvSpPr>
                <a:spLocks/>
              </p:cNvSpPr>
              <p:nvPr/>
            </p:nvSpPr>
            <p:spPr bwMode="auto">
              <a:xfrm>
                <a:off x="892" y="642"/>
                <a:ext cx="71" cy="35"/>
              </a:xfrm>
              <a:custGeom>
                <a:avLst/>
                <a:gdLst>
                  <a:gd name="T0" fmla="*/ 87 w 355"/>
                  <a:gd name="T1" fmla="*/ 174 h 174"/>
                  <a:gd name="T2" fmla="*/ 116 w 355"/>
                  <a:gd name="T3" fmla="*/ 170 h 174"/>
                  <a:gd name="T4" fmla="*/ 146 w 355"/>
                  <a:gd name="T5" fmla="*/ 167 h 174"/>
                  <a:gd name="T6" fmla="*/ 173 w 355"/>
                  <a:gd name="T7" fmla="*/ 159 h 174"/>
                  <a:gd name="T8" fmla="*/ 199 w 355"/>
                  <a:gd name="T9" fmla="*/ 151 h 174"/>
                  <a:gd name="T10" fmla="*/ 224 w 355"/>
                  <a:gd name="T11" fmla="*/ 139 h 174"/>
                  <a:gd name="T12" fmla="*/ 249 w 355"/>
                  <a:gd name="T13" fmla="*/ 124 h 174"/>
                  <a:gd name="T14" fmla="*/ 271 w 355"/>
                  <a:gd name="T15" fmla="*/ 107 h 174"/>
                  <a:gd name="T16" fmla="*/ 283 w 355"/>
                  <a:gd name="T17" fmla="*/ 97 h 174"/>
                  <a:gd name="T18" fmla="*/ 295 w 355"/>
                  <a:gd name="T19" fmla="*/ 88 h 174"/>
                  <a:gd name="T20" fmla="*/ 312 w 355"/>
                  <a:gd name="T21" fmla="*/ 66 h 174"/>
                  <a:gd name="T22" fmla="*/ 320 w 355"/>
                  <a:gd name="T23" fmla="*/ 55 h 174"/>
                  <a:gd name="T24" fmla="*/ 329 w 355"/>
                  <a:gd name="T25" fmla="*/ 44 h 174"/>
                  <a:gd name="T26" fmla="*/ 343 w 355"/>
                  <a:gd name="T27" fmla="*/ 22 h 174"/>
                  <a:gd name="T28" fmla="*/ 355 w 355"/>
                  <a:gd name="T29" fmla="*/ 0 h 174"/>
                  <a:gd name="T30" fmla="*/ 324 w 355"/>
                  <a:gd name="T31" fmla="*/ 24 h 174"/>
                  <a:gd name="T32" fmla="*/ 307 w 355"/>
                  <a:gd name="T33" fmla="*/ 35 h 174"/>
                  <a:gd name="T34" fmla="*/ 291 w 355"/>
                  <a:gd name="T35" fmla="*/ 48 h 174"/>
                  <a:gd name="T36" fmla="*/ 274 w 355"/>
                  <a:gd name="T37" fmla="*/ 58 h 174"/>
                  <a:gd name="T38" fmla="*/ 257 w 355"/>
                  <a:gd name="T39" fmla="*/ 69 h 174"/>
                  <a:gd name="T40" fmla="*/ 220 w 355"/>
                  <a:gd name="T41" fmla="*/ 89 h 174"/>
                  <a:gd name="T42" fmla="*/ 164 w 355"/>
                  <a:gd name="T43" fmla="*/ 114 h 174"/>
                  <a:gd name="T44" fmla="*/ 137 w 355"/>
                  <a:gd name="T45" fmla="*/ 125 h 174"/>
                  <a:gd name="T46" fmla="*/ 110 w 355"/>
                  <a:gd name="T47" fmla="*/ 135 h 174"/>
                  <a:gd name="T48" fmla="*/ 80 w 355"/>
                  <a:gd name="T49" fmla="*/ 143 h 174"/>
                  <a:gd name="T50" fmla="*/ 54 w 355"/>
                  <a:gd name="T51" fmla="*/ 150 h 174"/>
                  <a:gd name="T52" fmla="*/ 27 w 355"/>
                  <a:gd name="T53" fmla="*/ 156 h 174"/>
                  <a:gd name="T54" fmla="*/ 0 w 355"/>
                  <a:gd name="T55" fmla="*/ 160 h 174"/>
                  <a:gd name="T56" fmla="*/ 41 w 355"/>
                  <a:gd name="T57" fmla="*/ 169 h 174"/>
                  <a:gd name="T58" fmla="*/ 87 w 355"/>
                  <a:gd name="T59" fmla="*/ 174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55"/>
                  <a:gd name="T91" fmla="*/ 0 h 174"/>
                  <a:gd name="T92" fmla="*/ 355 w 355"/>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55" h="174">
                    <a:moveTo>
                      <a:pt x="87" y="174"/>
                    </a:moveTo>
                    <a:lnTo>
                      <a:pt x="116" y="170"/>
                    </a:lnTo>
                    <a:lnTo>
                      <a:pt x="146" y="167"/>
                    </a:lnTo>
                    <a:lnTo>
                      <a:pt x="173" y="159"/>
                    </a:lnTo>
                    <a:lnTo>
                      <a:pt x="199" y="151"/>
                    </a:lnTo>
                    <a:lnTo>
                      <a:pt x="224" y="139"/>
                    </a:lnTo>
                    <a:lnTo>
                      <a:pt x="249" y="124"/>
                    </a:lnTo>
                    <a:lnTo>
                      <a:pt x="271" y="107"/>
                    </a:lnTo>
                    <a:lnTo>
                      <a:pt x="283" y="97"/>
                    </a:lnTo>
                    <a:lnTo>
                      <a:pt x="295" y="88"/>
                    </a:lnTo>
                    <a:lnTo>
                      <a:pt x="312" y="66"/>
                    </a:lnTo>
                    <a:lnTo>
                      <a:pt x="320" y="55"/>
                    </a:lnTo>
                    <a:lnTo>
                      <a:pt x="329" y="44"/>
                    </a:lnTo>
                    <a:lnTo>
                      <a:pt x="343" y="22"/>
                    </a:lnTo>
                    <a:lnTo>
                      <a:pt x="355" y="0"/>
                    </a:lnTo>
                    <a:lnTo>
                      <a:pt x="324" y="24"/>
                    </a:lnTo>
                    <a:lnTo>
                      <a:pt x="307" y="35"/>
                    </a:lnTo>
                    <a:lnTo>
                      <a:pt x="291" y="48"/>
                    </a:lnTo>
                    <a:lnTo>
                      <a:pt x="274" y="58"/>
                    </a:lnTo>
                    <a:lnTo>
                      <a:pt x="257" y="69"/>
                    </a:lnTo>
                    <a:lnTo>
                      <a:pt x="220" y="89"/>
                    </a:lnTo>
                    <a:lnTo>
                      <a:pt x="164" y="114"/>
                    </a:lnTo>
                    <a:lnTo>
                      <a:pt x="137" y="125"/>
                    </a:lnTo>
                    <a:lnTo>
                      <a:pt x="110" y="135"/>
                    </a:lnTo>
                    <a:lnTo>
                      <a:pt x="80" y="143"/>
                    </a:lnTo>
                    <a:lnTo>
                      <a:pt x="54" y="150"/>
                    </a:lnTo>
                    <a:lnTo>
                      <a:pt x="27" y="156"/>
                    </a:lnTo>
                    <a:lnTo>
                      <a:pt x="0" y="160"/>
                    </a:lnTo>
                    <a:lnTo>
                      <a:pt x="41" y="169"/>
                    </a:lnTo>
                    <a:lnTo>
                      <a:pt x="87" y="174"/>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4" name="Freeform 387"/>
              <p:cNvSpPr>
                <a:spLocks/>
              </p:cNvSpPr>
              <p:nvPr/>
            </p:nvSpPr>
            <p:spPr bwMode="auto">
              <a:xfrm>
                <a:off x="852" y="604"/>
                <a:ext cx="41" cy="19"/>
              </a:xfrm>
              <a:custGeom>
                <a:avLst/>
                <a:gdLst>
                  <a:gd name="T0" fmla="*/ 4 w 204"/>
                  <a:gd name="T1" fmla="*/ 0 h 95"/>
                  <a:gd name="T2" fmla="*/ 0 w 204"/>
                  <a:gd name="T3" fmla="*/ 23 h 95"/>
                  <a:gd name="T4" fmla="*/ 21 w 204"/>
                  <a:gd name="T5" fmla="*/ 46 h 95"/>
                  <a:gd name="T6" fmla="*/ 34 w 204"/>
                  <a:gd name="T7" fmla="*/ 55 h 95"/>
                  <a:gd name="T8" fmla="*/ 48 w 204"/>
                  <a:gd name="T9" fmla="*/ 64 h 95"/>
                  <a:gd name="T10" fmla="*/ 78 w 204"/>
                  <a:gd name="T11" fmla="*/ 78 h 95"/>
                  <a:gd name="T12" fmla="*/ 95 w 204"/>
                  <a:gd name="T13" fmla="*/ 84 h 95"/>
                  <a:gd name="T14" fmla="*/ 114 w 204"/>
                  <a:gd name="T15" fmla="*/ 90 h 95"/>
                  <a:gd name="T16" fmla="*/ 137 w 204"/>
                  <a:gd name="T17" fmla="*/ 93 h 95"/>
                  <a:gd name="T18" fmla="*/ 159 w 204"/>
                  <a:gd name="T19" fmla="*/ 95 h 95"/>
                  <a:gd name="T20" fmla="*/ 182 w 204"/>
                  <a:gd name="T21" fmla="*/ 95 h 95"/>
                  <a:gd name="T22" fmla="*/ 204 w 204"/>
                  <a:gd name="T23" fmla="*/ 94 h 95"/>
                  <a:gd name="T24" fmla="*/ 183 w 204"/>
                  <a:gd name="T25" fmla="*/ 83 h 95"/>
                  <a:gd name="T26" fmla="*/ 177 w 204"/>
                  <a:gd name="T27" fmla="*/ 79 h 95"/>
                  <a:gd name="T28" fmla="*/ 149 w 204"/>
                  <a:gd name="T29" fmla="*/ 77 h 95"/>
                  <a:gd name="T30" fmla="*/ 122 w 204"/>
                  <a:gd name="T31" fmla="*/ 73 h 95"/>
                  <a:gd name="T32" fmla="*/ 102 w 204"/>
                  <a:gd name="T33" fmla="*/ 67 h 95"/>
                  <a:gd name="T34" fmla="*/ 84 w 204"/>
                  <a:gd name="T35" fmla="*/ 61 h 95"/>
                  <a:gd name="T36" fmla="*/ 67 w 204"/>
                  <a:gd name="T37" fmla="*/ 54 h 95"/>
                  <a:gd name="T38" fmla="*/ 53 w 204"/>
                  <a:gd name="T39" fmla="*/ 46 h 95"/>
                  <a:gd name="T40" fmla="*/ 38 w 204"/>
                  <a:gd name="T41" fmla="*/ 36 h 95"/>
                  <a:gd name="T42" fmla="*/ 26 w 204"/>
                  <a:gd name="T43" fmla="*/ 24 h 95"/>
                  <a:gd name="T44" fmla="*/ 13 w 204"/>
                  <a:gd name="T45" fmla="*/ 12 h 95"/>
                  <a:gd name="T46" fmla="*/ 4 w 204"/>
                  <a:gd name="T47" fmla="*/ 0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4"/>
                  <a:gd name="T73" fmla="*/ 0 h 95"/>
                  <a:gd name="T74" fmla="*/ 204 w 204"/>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4" h="95">
                    <a:moveTo>
                      <a:pt x="4" y="0"/>
                    </a:moveTo>
                    <a:lnTo>
                      <a:pt x="0" y="23"/>
                    </a:lnTo>
                    <a:lnTo>
                      <a:pt x="21" y="46"/>
                    </a:lnTo>
                    <a:lnTo>
                      <a:pt x="34" y="55"/>
                    </a:lnTo>
                    <a:lnTo>
                      <a:pt x="48" y="64"/>
                    </a:lnTo>
                    <a:lnTo>
                      <a:pt x="78" y="78"/>
                    </a:lnTo>
                    <a:lnTo>
                      <a:pt x="95" y="84"/>
                    </a:lnTo>
                    <a:lnTo>
                      <a:pt x="114" y="90"/>
                    </a:lnTo>
                    <a:lnTo>
                      <a:pt x="137" y="93"/>
                    </a:lnTo>
                    <a:lnTo>
                      <a:pt x="159" y="95"/>
                    </a:lnTo>
                    <a:lnTo>
                      <a:pt x="182" y="95"/>
                    </a:lnTo>
                    <a:lnTo>
                      <a:pt x="204" y="94"/>
                    </a:lnTo>
                    <a:lnTo>
                      <a:pt x="183" y="83"/>
                    </a:lnTo>
                    <a:lnTo>
                      <a:pt x="177" y="79"/>
                    </a:lnTo>
                    <a:lnTo>
                      <a:pt x="149" y="77"/>
                    </a:lnTo>
                    <a:lnTo>
                      <a:pt x="122" y="73"/>
                    </a:lnTo>
                    <a:lnTo>
                      <a:pt x="102" y="67"/>
                    </a:lnTo>
                    <a:lnTo>
                      <a:pt x="84" y="61"/>
                    </a:lnTo>
                    <a:lnTo>
                      <a:pt x="67" y="54"/>
                    </a:lnTo>
                    <a:lnTo>
                      <a:pt x="53" y="46"/>
                    </a:lnTo>
                    <a:lnTo>
                      <a:pt x="38" y="36"/>
                    </a:lnTo>
                    <a:lnTo>
                      <a:pt x="26" y="24"/>
                    </a:lnTo>
                    <a:lnTo>
                      <a:pt x="13" y="12"/>
                    </a:lnTo>
                    <a:lnTo>
                      <a:pt x="4" y="0"/>
                    </a:lnTo>
                    <a:close/>
                  </a:path>
                </a:pathLst>
              </a:custGeom>
              <a:solidFill>
                <a:srgbClr val="15151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5" name="Freeform 388"/>
              <p:cNvSpPr>
                <a:spLocks/>
              </p:cNvSpPr>
              <p:nvPr/>
            </p:nvSpPr>
            <p:spPr bwMode="auto">
              <a:xfrm>
                <a:off x="851" y="609"/>
                <a:ext cx="48" cy="17"/>
              </a:xfrm>
              <a:custGeom>
                <a:avLst/>
                <a:gdLst>
                  <a:gd name="T0" fmla="*/ 4 w 242"/>
                  <a:gd name="T1" fmla="*/ 0 h 88"/>
                  <a:gd name="T2" fmla="*/ 0 w 242"/>
                  <a:gd name="T3" fmla="*/ 25 h 88"/>
                  <a:gd name="T4" fmla="*/ 11 w 242"/>
                  <a:gd name="T5" fmla="*/ 34 h 88"/>
                  <a:gd name="T6" fmla="*/ 23 w 242"/>
                  <a:gd name="T7" fmla="*/ 44 h 88"/>
                  <a:gd name="T8" fmla="*/ 35 w 242"/>
                  <a:gd name="T9" fmla="*/ 52 h 88"/>
                  <a:gd name="T10" fmla="*/ 50 w 242"/>
                  <a:gd name="T11" fmla="*/ 60 h 88"/>
                  <a:gd name="T12" fmla="*/ 63 w 242"/>
                  <a:gd name="T13" fmla="*/ 65 h 88"/>
                  <a:gd name="T14" fmla="*/ 79 w 242"/>
                  <a:gd name="T15" fmla="*/ 72 h 88"/>
                  <a:gd name="T16" fmla="*/ 95 w 242"/>
                  <a:gd name="T17" fmla="*/ 77 h 88"/>
                  <a:gd name="T18" fmla="*/ 113 w 242"/>
                  <a:gd name="T19" fmla="*/ 82 h 88"/>
                  <a:gd name="T20" fmla="*/ 144 w 242"/>
                  <a:gd name="T21" fmla="*/ 87 h 88"/>
                  <a:gd name="T22" fmla="*/ 177 w 242"/>
                  <a:gd name="T23" fmla="*/ 88 h 88"/>
                  <a:gd name="T24" fmla="*/ 208 w 242"/>
                  <a:gd name="T25" fmla="*/ 86 h 88"/>
                  <a:gd name="T26" fmla="*/ 242 w 242"/>
                  <a:gd name="T27" fmla="*/ 81 h 88"/>
                  <a:gd name="T28" fmla="*/ 224 w 242"/>
                  <a:gd name="T29" fmla="*/ 77 h 88"/>
                  <a:gd name="T30" fmla="*/ 208 w 242"/>
                  <a:gd name="T31" fmla="*/ 71 h 88"/>
                  <a:gd name="T32" fmla="*/ 186 w 242"/>
                  <a:gd name="T33" fmla="*/ 72 h 88"/>
                  <a:gd name="T34" fmla="*/ 163 w 242"/>
                  <a:gd name="T35" fmla="*/ 72 h 88"/>
                  <a:gd name="T36" fmla="*/ 141 w 242"/>
                  <a:gd name="T37" fmla="*/ 70 h 88"/>
                  <a:gd name="T38" fmla="*/ 118 w 242"/>
                  <a:gd name="T39" fmla="*/ 67 h 88"/>
                  <a:gd name="T40" fmla="*/ 99 w 242"/>
                  <a:gd name="T41" fmla="*/ 61 h 88"/>
                  <a:gd name="T42" fmla="*/ 82 w 242"/>
                  <a:gd name="T43" fmla="*/ 55 h 88"/>
                  <a:gd name="T44" fmla="*/ 52 w 242"/>
                  <a:gd name="T45" fmla="*/ 41 h 88"/>
                  <a:gd name="T46" fmla="*/ 38 w 242"/>
                  <a:gd name="T47" fmla="*/ 32 h 88"/>
                  <a:gd name="T48" fmla="*/ 25 w 242"/>
                  <a:gd name="T49" fmla="*/ 23 h 88"/>
                  <a:gd name="T50" fmla="*/ 4 w 242"/>
                  <a:gd name="T51" fmla="*/ 0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88"/>
                  <a:gd name="T80" fmla="*/ 242 w 242"/>
                  <a:gd name="T81" fmla="*/ 88 h 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88">
                    <a:moveTo>
                      <a:pt x="4" y="0"/>
                    </a:moveTo>
                    <a:lnTo>
                      <a:pt x="0" y="25"/>
                    </a:lnTo>
                    <a:lnTo>
                      <a:pt x="11" y="34"/>
                    </a:lnTo>
                    <a:lnTo>
                      <a:pt x="23" y="44"/>
                    </a:lnTo>
                    <a:lnTo>
                      <a:pt x="35" y="52"/>
                    </a:lnTo>
                    <a:lnTo>
                      <a:pt x="50" y="60"/>
                    </a:lnTo>
                    <a:lnTo>
                      <a:pt x="63" y="65"/>
                    </a:lnTo>
                    <a:lnTo>
                      <a:pt x="79" y="72"/>
                    </a:lnTo>
                    <a:lnTo>
                      <a:pt x="95" y="77"/>
                    </a:lnTo>
                    <a:lnTo>
                      <a:pt x="113" y="82"/>
                    </a:lnTo>
                    <a:lnTo>
                      <a:pt x="144" y="87"/>
                    </a:lnTo>
                    <a:lnTo>
                      <a:pt x="177" y="88"/>
                    </a:lnTo>
                    <a:lnTo>
                      <a:pt x="208" y="86"/>
                    </a:lnTo>
                    <a:lnTo>
                      <a:pt x="242" y="81"/>
                    </a:lnTo>
                    <a:lnTo>
                      <a:pt x="224" y="77"/>
                    </a:lnTo>
                    <a:lnTo>
                      <a:pt x="208" y="71"/>
                    </a:lnTo>
                    <a:lnTo>
                      <a:pt x="186" y="72"/>
                    </a:lnTo>
                    <a:lnTo>
                      <a:pt x="163" y="72"/>
                    </a:lnTo>
                    <a:lnTo>
                      <a:pt x="141" y="70"/>
                    </a:lnTo>
                    <a:lnTo>
                      <a:pt x="118" y="67"/>
                    </a:lnTo>
                    <a:lnTo>
                      <a:pt x="99" y="61"/>
                    </a:lnTo>
                    <a:lnTo>
                      <a:pt x="82" y="55"/>
                    </a:lnTo>
                    <a:lnTo>
                      <a:pt x="52" y="41"/>
                    </a:lnTo>
                    <a:lnTo>
                      <a:pt x="38" y="32"/>
                    </a:lnTo>
                    <a:lnTo>
                      <a:pt x="25" y="23"/>
                    </a:lnTo>
                    <a:lnTo>
                      <a:pt x="4" y="0"/>
                    </a:lnTo>
                    <a:close/>
                  </a:path>
                </a:pathLst>
              </a:custGeom>
              <a:solidFill>
                <a:srgbClr val="28282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6" name="Freeform 389"/>
              <p:cNvSpPr>
                <a:spLocks/>
              </p:cNvSpPr>
              <p:nvPr/>
            </p:nvSpPr>
            <p:spPr bwMode="auto">
              <a:xfrm>
                <a:off x="853" y="584"/>
                <a:ext cx="34" cy="36"/>
              </a:xfrm>
              <a:custGeom>
                <a:avLst/>
                <a:gdLst>
                  <a:gd name="T0" fmla="*/ 86 w 173"/>
                  <a:gd name="T1" fmla="*/ 76 h 179"/>
                  <a:gd name="T2" fmla="*/ 64 w 173"/>
                  <a:gd name="T3" fmla="*/ 35 h 179"/>
                  <a:gd name="T4" fmla="*/ 55 w 173"/>
                  <a:gd name="T5" fmla="*/ 16 h 179"/>
                  <a:gd name="T6" fmla="*/ 49 w 173"/>
                  <a:gd name="T7" fmla="*/ 0 h 179"/>
                  <a:gd name="T8" fmla="*/ 32 w 173"/>
                  <a:gd name="T9" fmla="*/ 22 h 179"/>
                  <a:gd name="T10" fmla="*/ 18 w 173"/>
                  <a:gd name="T11" fmla="*/ 47 h 179"/>
                  <a:gd name="T12" fmla="*/ 8 w 173"/>
                  <a:gd name="T13" fmla="*/ 73 h 179"/>
                  <a:gd name="T14" fmla="*/ 0 w 173"/>
                  <a:gd name="T15" fmla="*/ 100 h 179"/>
                  <a:gd name="T16" fmla="*/ 9 w 173"/>
                  <a:gd name="T17" fmla="*/ 112 h 179"/>
                  <a:gd name="T18" fmla="*/ 22 w 173"/>
                  <a:gd name="T19" fmla="*/ 124 h 179"/>
                  <a:gd name="T20" fmla="*/ 34 w 173"/>
                  <a:gd name="T21" fmla="*/ 136 h 179"/>
                  <a:gd name="T22" fmla="*/ 49 w 173"/>
                  <a:gd name="T23" fmla="*/ 146 h 179"/>
                  <a:gd name="T24" fmla="*/ 63 w 173"/>
                  <a:gd name="T25" fmla="*/ 154 h 179"/>
                  <a:gd name="T26" fmla="*/ 80 w 173"/>
                  <a:gd name="T27" fmla="*/ 161 h 179"/>
                  <a:gd name="T28" fmla="*/ 98 w 173"/>
                  <a:gd name="T29" fmla="*/ 167 h 179"/>
                  <a:gd name="T30" fmla="*/ 118 w 173"/>
                  <a:gd name="T31" fmla="*/ 173 h 179"/>
                  <a:gd name="T32" fmla="*/ 145 w 173"/>
                  <a:gd name="T33" fmla="*/ 177 h 179"/>
                  <a:gd name="T34" fmla="*/ 173 w 173"/>
                  <a:gd name="T35" fmla="*/ 179 h 179"/>
                  <a:gd name="T36" fmla="*/ 159 w 173"/>
                  <a:gd name="T37" fmla="*/ 169 h 179"/>
                  <a:gd name="T38" fmla="*/ 146 w 173"/>
                  <a:gd name="T39" fmla="*/ 159 h 179"/>
                  <a:gd name="T40" fmla="*/ 123 w 173"/>
                  <a:gd name="T41" fmla="*/ 136 h 179"/>
                  <a:gd name="T42" fmla="*/ 111 w 173"/>
                  <a:gd name="T43" fmla="*/ 121 h 179"/>
                  <a:gd name="T44" fmla="*/ 102 w 173"/>
                  <a:gd name="T45" fmla="*/ 108 h 179"/>
                  <a:gd name="T46" fmla="*/ 86 w 173"/>
                  <a:gd name="T47" fmla="*/ 76 h 1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
                  <a:gd name="T73" fmla="*/ 0 h 179"/>
                  <a:gd name="T74" fmla="*/ 173 w 173"/>
                  <a:gd name="T75" fmla="*/ 179 h 1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 h="179">
                    <a:moveTo>
                      <a:pt x="86" y="76"/>
                    </a:moveTo>
                    <a:lnTo>
                      <a:pt x="64" y="35"/>
                    </a:lnTo>
                    <a:lnTo>
                      <a:pt x="55" y="16"/>
                    </a:lnTo>
                    <a:lnTo>
                      <a:pt x="49" y="0"/>
                    </a:lnTo>
                    <a:lnTo>
                      <a:pt x="32" y="22"/>
                    </a:lnTo>
                    <a:lnTo>
                      <a:pt x="18" y="47"/>
                    </a:lnTo>
                    <a:lnTo>
                      <a:pt x="8" y="73"/>
                    </a:lnTo>
                    <a:lnTo>
                      <a:pt x="0" y="100"/>
                    </a:lnTo>
                    <a:lnTo>
                      <a:pt x="9" y="112"/>
                    </a:lnTo>
                    <a:lnTo>
                      <a:pt x="22" y="124"/>
                    </a:lnTo>
                    <a:lnTo>
                      <a:pt x="34" y="136"/>
                    </a:lnTo>
                    <a:lnTo>
                      <a:pt x="49" y="146"/>
                    </a:lnTo>
                    <a:lnTo>
                      <a:pt x="63" y="154"/>
                    </a:lnTo>
                    <a:lnTo>
                      <a:pt x="80" y="161"/>
                    </a:lnTo>
                    <a:lnTo>
                      <a:pt x="98" y="167"/>
                    </a:lnTo>
                    <a:lnTo>
                      <a:pt x="118" y="173"/>
                    </a:lnTo>
                    <a:lnTo>
                      <a:pt x="145" y="177"/>
                    </a:lnTo>
                    <a:lnTo>
                      <a:pt x="173" y="179"/>
                    </a:lnTo>
                    <a:lnTo>
                      <a:pt x="159" y="169"/>
                    </a:lnTo>
                    <a:lnTo>
                      <a:pt x="146" y="159"/>
                    </a:lnTo>
                    <a:lnTo>
                      <a:pt x="123" y="136"/>
                    </a:lnTo>
                    <a:lnTo>
                      <a:pt x="111" y="121"/>
                    </a:lnTo>
                    <a:lnTo>
                      <a:pt x="102" y="108"/>
                    </a:lnTo>
                    <a:lnTo>
                      <a:pt x="86" y="76"/>
                    </a:lnTo>
                    <a:close/>
                  </a:path>
                </a:pathLst>
              </a:custGeom>
              <a:solidFill>
                <a:srgbClr val="09090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27" name="Rectangle 390"/>
              <p:cNvSpPr>
                <a:spLocks noChangeArrowheads="1"/>
              </p:cNvSpPr>
              <p:nvPr/>
            </p:nvSpPr>
            <p:spPr bwMode="auto">
              <a:xfrm>
                <a:off x="1274" y="719"/>
                <a:ext cx="293" cy="9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Forward</a:t>
                </a:r>
                <a:endParaRPr lang="en-US" sz="3200" baseline="-25000">
                  <a:solidFill>
                    <a:srgbClr val="FFCC00"/>
                  </a:solidFill>
                  <a:latin typeface="Franklin Gothic Medium Cond" pitchFamily="34" charset="0"/>
                </a:endParaRPr>
              </a:p>
            </p:txBody>
          </p:sp>
          <p:sp>
            <p:nvSpPr>
              <p:cNvPr id="81628" name="Rectangle 391"/>
              <p:cNvSpPr>
                <a:spLocks noChangeArrowheads="1"/>
              </p:cNvSpPr>
              <p:nvPr/>
            </p:nvSpPr>
            <p:spPr bwMode="auto">
              <a:xfrm>
                <a:off x="1886" y="722"/>
                <a:ext cx="163" cy="9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Print</a:t>
                </a:r>
                <a:endParaRPr lang="en-US" sz="3200" baseline="-25000">
                  <a:solidFill>
                    <a:srgbClr val="FFCC00"/>
                  </a:solidFill>
                  <a:latin typeface="Franklin Gothic Medium Cond" pitchFamily="34" charset="0"/>
                </a:endParaRPr>
              </a:p>
            </p:txBody>
          </p:sp>
          <p:sp>
            <p:nvSpPr>
              <p:cNvPr id="81629" name="Rectangle 392"/>
              <p:cNvSpPr>
                <a:spLocks noChangeArrowheads="1"/>
              </p:cNvSpPr>
              <p:nvPr/>
            </p:nvSpPr>
            <p:spPr bwMode="auto">
              <a:xfrm>
                <a:off x="2383" y="722"/>
                <a:ext cx="163" cy="96"/>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Stop</a:t>
                </a:r>
                <a:endParaRPr lang="en-US" sz="3200" baseline="-25000">
                  <a:solidFill>
                    <a:srgbClr val="FFCC00"/>
                  </a:solidFill>
                  <a:latin typeface="Franklin Gothic Medium Cond" pitchFamily="34" charset="0"/>
                </a:endParaRPr>
              </a:p>
            </p:txBody>
          </p:sp>
          <p:sp>
            <p:nvSpPr>
              <p:cNvPr id="81630" name="Rectangle 393"/>
              <p:cNvSpPr>
                <a:spLocks noChangeArrowheads="1"/>
              </p:cNvSpPr>
              <p:nvPr/>
            </p:nvSpPr>
            <p:spPr bwMode="auto">
              <a:xfrm>
                <a:off x="353" y="131"/>
                <a:ext cx="1944"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999999"/>
                    </a:solidFill>
                    <a:latin typeface="Lucida Sans Unicode" pitchFamily="-110" charset="-52"/>
                  </a:rPr>
                  <a:t>alt.binaries.pictures.erotica.child.female</a:t>
                </a:r>
                <a:endParaRPr lang="en-US" sz="3200" baseline="-25000">
                  <a:solidFill>
                    <a:srgbClr val="FFCC00"/>
                  </a:solidFill>
                  <a:latin typeface="Franklin Gothic Medium Cond" pitchFamily="34" charset="0"/>
                </a:endParaRPr>
              </a:p>
            </p:txBody>
          </p:sp>
          <p:sp>
            <p:nvSpPr>
              <p:cNvPr id="81631" name="Rectangle 394"/>
              <p:cNvSpPr>
                <a:spLocks noChangeArrowheads="1"/>
              </p:cNvSpPr>
              <p:nvPr/>
            </p:nvSpPr>
            <p:spPr bwMode="auto">
              <a:xfrm>
                <a:off x="348" y="126"/>
                <a:ext cx="1972" cy="133"/>
              </a:xfrm>
              <a:prstGeom prst="rect">
                <a:avLst/>
              </a:prstGeom>
              <a:noFill/>
              <a:ln w="9525">
                <a:noFill/>
                <a:miter lim="800000"/>
                <a:headEnd/>
                <a:tailEnd/>
              </a:ln>
            </p:spPr>
            <p:txBody>
              <a:bodyPr wrap="none" lIns="0" tIns="0" rIns="0" bIns="0">
                <a:prstTxWarp prst="textNoShape">
                  <a:avLst/>
                </a:prstTxWarp>
                <a:spAutoFit/>
              </a:bodyPr>
              <a:lstStyle/>
              <a:p>
                <a:r>
                  <a:rPr lang="en-US" sz="1300" b="1">
                    <a:solidFill>
                      <a:srgbClr val="333333"/>
                    </a:solidFill>
                    <a:latin typeface="Lucida Sans Unicode" pitchFamily="-110" charset="-52"/>
                  </a:rPr>
                  <a:t>alt.binaries.pictures.erotica.child.female </a:t>
                </a:r>
                <a:endParaRPr lang="en-US" sz="3200" baseline="-25000">
                  <a:solidFill>
                    <a:srgbClr val="FFCC00"/>
                  </a:solidFill>
                  <a:latin typeface="Franklin Gothic Medium Cond" pitchFamily="34" charset="0"/>
                </a:endParaRPr>
              </a:p>
            </p:txBody>
          </p:sp>
          <p:sp>
            <p:nvSpPr>
              <p:cNvPr id="81632" name="Freeform 395"/>
              <p:cNvSpPr>
                <a:spLocks/>
              </p:cNvSpPr>
              <p:nvPr/>
            </p:nvSpPr>
            <p:spPr bwMode="auto">
              <a:xfrm>
                <a:off x="2301" y="2759"/>
                <a:ext cx="4041" cy="7"/>
              </a:xfrm>
              <a:custGeom>
                <a:avLst/>
                <a:gdLst>
                  <a:gd name="T0" fmla="*/ 20203 w 20203"/>
                  <a:gd name="T1" fmla="*/ 20 h 36"/>
                  <a:gd name="T2" fmla="*/ 20203 w 20203"/>
                  <a:gd name="T3" fmla="*/ 0 h 36"/>
                  <a:gd name="T4" fmla="*/ 15156 w 20203"/>
                  <a:gd name="T5" fmla="*/ 0 h 36"/>
                  <a:gd name="T6" fmla="*/ 947 w 20203"/>
                  <a:gd name="T7" fmla="*/ 7 h 36"/>
                  <a:gd name="T8" fmla="*/ 711 w 20203"/>
                  <a:gd name="T9" fmla="*/ 7 h 36"/>
                  <a:gd name="T10" fmla="*/ 533 w 20203"/>
                  <a:gd name="T11" fmla="*/ 7 h 36"/>
                  <a:gd name="T12" fmla="*/ 0 w 20203"/>
                  <a:gd name="T13" fmla="*/ 12 h 36"/>
                  <a:gd name="T14" fmla="*/ 0 w 20203"/>
                  <a:gd name="T15" fmla="*/ 36 h 36"/>
                  <a:gd name="T16" fmla="*/ 20203 w 20203"/>
                  <a:gd name="T17" fmla="*/ 2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03"/>
                  <a:gd name="T28" fmla="*/ 0 h 36"/>
                  <a:gd name="T29" fmla="*/ 20203 w 2020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03" h="36">
                    <a:moveTo>
                      <a:pt x="20203" y="20"/>
                    </a:moveTo>
                    <a:lnTo>
                      <a:pt x="20203" y="0"/>
                    </a:lnTo>
                    <a:lnTo>
                      <a:pt x="15156" y="0"/>
                    </a:lnTo>
                    <a:lnTo>
                      <a:pt x="947" y="7"/>
                    </a:lnTo>
                    <a:lnTo>
                      <a:pt x="711" y="7"/>
                    </a:lnTo>
                    <a:lnTo>
                      <a:pt x="533" y="7"/>
                    </a:lnTo>
                    <a:lnTo>
                      <a:pt x="0" y="12"/>
                    </a:lnTo>
                    <a:lnTo>
                      <a:pt x="0" y="36"/>
                    </a:lnTo>
                    <a:lnTo>
                      <a:pt x="20203" y="20"/>
                    </a:lnTo>
                    <a:close/>
                  </a:path>
                </a:pathLst>
              </a:custGeom>
              <a:solidFill>
                <a:srgbClr val="C2D6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33" name="Freeform 396"/>
              <p:cNvSpPr>
                <a:spLocks/>
              </p:cNvSpPr>
              <p:nvPr/>
            </p:nvSpPr>
            <p:spPr bwMode="auto">
              <a:xfrm>
                <a:off x="2301" y="2763"/>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C4D8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34" name="Freeform 397"/>
              <p:cNvSpPr>
                <a:spLocks/>
              </p:cNvSpPr>
              <p:nvPr/>
            </p:nvSpPr>
            <p:spPr bwMode="auto">
              <a:xfrm>
                <a:off x="2301" y="2773"/>
                <a:ext cx="4041" cy="7"/>
              </a:xfrm>
              <a:custGeom>
                <a:avLst/>
                <a:gdLst>
                  <a:gd name="T0" fmla="*/ 20203 w 20203"/>
                  <a:gd name="T1" fmla="*/ 23 h 39"/>
                  <a:gd name="T2" fmla="*/ 20203 w 20203"/>
                  <a:gd name="T3" fmla="*/ 0 h 39"/>
                  <a:gd name="T4" fmla="*/ 0 w 20203"/>
                  <a:gd name="T5" fmla="*/ 15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5"/>
                    </a:lnTo>
                    <a:lnTo>
                      <a:pt x="0" y="39"/>
                    </a:lnTo>
                    <a:lnTo>
                      <a:pt x="20203" y="23"/>
                    </a:lnTo>
                    <a:close/>
                  </a:path>
                </a:pathLst>
              </a:custGeom>
              <a:solidFill>
                <a:srgbClr val="C8DB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35" name="Freeform 398"/>
              <p:cNvSpPr>
                <a:spLocks/>
              </p:cNvSpPr>
              <p:nvPr/>
            </p:nvSpPr>
            <p:spPr bwMode="auto">
              <a:xfrm>
                <a:off x="2301" y="2777"/>
                <a:ext cx="4041" cy="8"/>
              </a:xfrm>
              <a:custGeom>
                <a:avLst/>
                <a:gdLst>
                  <a:gd name="T0" fmla="*/ 20203 w 20203"/>
                  <a:gd name="T1" fmla="*/ 25 h 41"/>
                  <a:gd name="T2" fmla="*/ 20203 w 20203"/>
                  <a:gd name="T3" fmla="*/ 0 h 41"/>
                  <a:gd name="T4" fmla="*/ 0 w 20203"/>
                  <a:gd name="T5" fmla="*/ 16 h 41"/>
                  <a:gd name="T6" fmla="*/ 0 w 20203"/>
                  <a:gd name="T7" fmla="*/ 41 h 41"/>
                  <a:gd name="T8" fmla="*/ 20203 w 20203"/>
                  <a:gd name="T9" fmla="*/ 25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5"/>
                    </a:moveTo>
                    <a:lnTo>
                      <a:pt x="20203" y="0"/>
                    </a:lnTo>
                    <a:lnTo>
                      <a:pt x="0" y="16"/>
                    </a:lnTo>
                    <a:lnTo>
                      <a:pt x="0" y="41"/>
                    </a:lnTo>
                    <a:lnTo>
                      <a:pt x="20203" y="25"/>
                    </a:lnTo>
                    <a:close/>
                  </a:path>
                </a:pathLst>
              </a:custGeom>
              <a:solidFill>
                <a:srgbClr val="CADC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36" name="Freeform 399"/>
              <p:cNvSpPr>
                <a:spLocks/>
              </p:cNvSpPr>
              <p:nvPr/>
            </p:nvSpPr>
            <p:spPr bwMode="auto">
              <a:xfrm>
                <a:off x="2301" y="2767"/>
                <a:ext cx="4041" cy="9"/>
              </a:xfrm>
              <a:custGeom>
                <a:avLst/>
                <a:gdLst>
                  <a:gd name="T0" fmla="*/ 20203 w 20203"/>
                  <a:gd name="T1" fmla="*/ 26 h 41"/>
                  <a:gd name="T2" fmla="*/ 20203 w 20203"/>
                  <a:gd name="T3" fmla="*/ 0 h 41"/>
                  <a:gd name="T4" fmla="*/ 0 w 20203"/>
                  <a:gd name="T5" fmla="*/ 16 h 41"/>
                  <a:gd name="T6" fmla="*/ 0 w 20203"/>
                  <a:gd name="T7" fmla="*/ 41 h 41"/>
                  <a:gd name="T8" fmla="*/ 20203 w 20203"/>
                  <a:gd name="T9" fmla="*/ 26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6"/>
                    </a:moveTo>
                    <a:lnTo>
                      <a:pt x="20203" y="0"/>
                    </a:lnTo>
                    <a:lnTo>
                      <a:pt x="0" y="16"/>
                    </a:lnTo>
                    <a:lnTo>
                      <a:pt x="0" y="41"/>
                    </a:lnTo>
                    <a:lnTo>
                      <a:pt x="20203" y="26"/>
                    </a:lnTo>
                    <a:close/>
                  </a:path>
                </a:pathLst>
              </a:custGeom>
              <a:solidFill>
                <a:srgbClr val="C6D9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37" name="Freeform 400"/>
              <p:cNvSpPr>
                <a:spLocks/>
              </p:cNvSpPr>
              <p:nvPr/>
            </p:nvSpPr>
            <p:spPr bwMode="auto">
              <a:xfrm>
                <a:off x="2301" y="2787"/>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CFDF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38" name="Freeform 401"/>
              <p:cNvSpPr>
                <a:spLocks/>
              </p:cNvSpPr>
              <p:nvPr/>
            </p:nvSpPr>
            <p:spPr bwMode="auto">
              <a:xfrm>
                <a:off x="2301" y="2797"/>
                <a:ext cx="4041" cy="8"/>
              </a:xfrm>
              <a:custGeom>
                <a:avLst/>
                <a:gdLst>
                  <a:gd name="T0" fmla="*/ 20203 w 20203"/>
                  <a:gd name="T1" fmla="*/ 26 h 41"/>
                  <a:gd name="T2" fmla="*/ 20203 w 20203"/>
                  <a:gd name="T3" fmla="*/ 0 h 41"/>
                  <a:gd name="T4" fmla="*/ 0 w 20203"/>
                  <a:gd name="T5" fmla="*/ 16 h 41"/>
                  <a:gd name="T6" fmla="*/ 0 w 20203"/>
                  <a:gd name="T7" fmla="*/ 41 h 41"/>
                  <a:gd name="T8" fmla="*/ 20203 w 20203"/>
                  <a:gd name="T9" fmla="*/ 26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6"/>
                    </a:moveTo>
                    <a:lnTo>
                      <a:pt x="20203" y="0"/>
                    </a:lnTo>
                    <a:lnTo>
                      <a:pt x="0" y="16"/>
                    </a:lnTo>
                    <a:lnTo>
                      <a:pt x="0" y="41"/>
                    </a:lnTo>
                    <a:lnTo>
                      <a:pt x="20203" y="26"/>
                    </a:lnTo>
                    <a:close/>
                  </a:path>
                </a:pathLst>
              </a:custGeom>
              <a:solidFill>
                <a:srgbClr val="D3E2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39" name="Freeform 402"/>
              <p:cNvSpPr>
                <a:spLocks/>
              </p:cNvSpPr>
              <p:nvPr/>
            </p:nvSpPr>
            <p:spPr bwMode="auto">
              <a:xfrm>
                <a:off x="2301" y="2802"/>
                <a:ext cx="4041" cy="8"/>
              </a:xfrm>
              <a:custGeom>
                <a:avLst/>
                <a:gdLst>
                  <a:gd name="T0" fmla="*/ 20203 w 20203"/>
                  <a:gd name="T1" fmla="*/ 23 h 39"/>
                  <a:gd name="T2" fmla="*/ 20203 w 20203"/>
                  <a:gd name="T3" fmla="*/ 0 h 39"/>
                  <a:gd name="T4" fmla="*/ 0 w 20203"/>
                  <a:gd name="T5" fmla="*/ 15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5"/>
                    </a:lnTo>
                    <a:lnTo>
                      <a:pt x="0" y="39"/>
                    </a:lnTo>
                    <a:lnTo>
                      <a:pt x="20203" y="23"/>
                    </a:lnTo>
                    <a:close/>
                  </a:path>
                </a:pathLst>
              </a:custGeom>
              <a:solidFill>
                <a:srgbClr val="D6E4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40" name="Freeform 403"/>
              <p:cNvSpPr>
                <a:spLocks/>
              </p:cNvSpPr>
              <p:nvPr/>
            </p:nvSpPr>
            <p:spPr bwMode="auto">
              <a:xfrm>
                <a:off x="2301" y="2792"/>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D1E0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641" name="Freeform 404"/>
              <p:cNvSpPr>
                <a:spLocks/>
              </p:cNvSpPr>
              <p:nvPr/>
            </p:nvSpPr>
            <p:spPr bwMode="auto">
              <a:xfrm>
                <a:off x="2301" y="2811"/>
                <a:ext cx="4041" cy="9"/>
              </a:xfrm>
              <a:custGeom>
                <a:avLst/>
                <a:gdLst>
                  <a:gd name="T0" fmla="*/ 20203 w 20203"/>
                  <a:gd name="T1" fmla="*/ 26 h 41"/>
                  <a:gd name="T2" fmla="*/ 20203 w 20203"/>
                  <a:gd name="T3" fmla="*/ 0 h 41"/>
                  <a:gd name="T4" fmla="*/ 0 w 20203"/>
                  <a:gd name="T5" fmla="*/ 16 h 41"/>
                  <a:gd name="T6" fmla="*/ 0 w 20203"/>
                  <a:gd name="T7" fmla="*/ 41 h 41"/>
                  <a:gd name="T8" fmla="*/ 20203 w 20203"/>
                  <a:gd name="T9" fmla="*/ 26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6"/>
                    </a:moveTo>
                    <a:lnTo>
                      <a:pt x="20203" y="0"/>
                    </a:lnTo>
                    <a:lnTo>
                      <a:pt x="0" y="16"/>
                    </a:lnTo>
                    <a:lnTo>
                      <a:pt x="0" y="41"/>
                    </a:lnTo>
                    <a:lnTo>
                      <a:pt x="20203" y="26"/>
                    </a:lnTo>
                    <a:close/>
                  </a:path>
                </a:pathLst>
              </a:custGeom>
              <a:solidFill>
                <a:srgbClr val="DAE7F2"/>
              </a:soli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31749" name="Group 405"/>
            <p:cNvGrpSpPr>
              <a:grpSpLocks/>
            </p:cNvGrpSpPr>
            <p:nvPr/>
          </p:nvGrpSpPr>
          <p:grpSpPr bwMode="auto">
            <a:xfrm>
              <a:off x="54" y="1366"/>
              <a:ext cx="6257" cy="3390"/>
              <a:chOff x="85" y="1374"/>
              <a:chExt cx="6257" cy="3369"/>
            </a:xfrm>
          </p:grpSpPr>
          <p:sp>
            <p:nvSpPr>
              <p:cNvPr id="81242" name="Freeform 406"/>
              <p:cNvSpPr>
                <a:spLocks/>
              </p:cNvSpPr>
              <p:nvPr/>
            </p:nvSpPr>
            <p:spPr bwMode="auto">
              <a:xfrm>
                <a:off x="2301" y="2821"/>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DFE9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3" name="Freeform 407"/>
              <p:cNvSpPr>
                <a:spLocks/>
              </p:cNvSpPr>
              <p:nvPr/>
            </p:nvSpPr>
            <p:spPr bwMode="auto">
              <a:xfrm>
                <a:off x="2301" y="2826"/>
                <a:ext cx="4041" cy="8"/>
              </a:xfrm>
              <a:custGeom>
                <a:avLst/>
                <a:gdLst>
                  <a:gd name="T0" fmla="*/ 20203 w 20203"/>
                  <a:gd name="T1" fmla="*/ 25 h 40"/>
                  <a:gd name="T2" fmla="*/ 20203 w 20203"/>
                  <a:gd name="T3" fmla="*/ 0 h 40"/>
                  <a:gd name="T4" fmla="*/ 0 w 20203"/>
                  <a:gd name="T5" fmla="*/ 16 h 40"/>
                  <a:gd name="T6" fmla="*/ 0 w 20203"/>
                  <a:gd name="T7" fmla="*/ 40 h 40"/>
                  <a:gd name="T8" fmla="*/ 20203 w 20203"/>
                  <a:gd name="T9" fmla="*/ 25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5"/>
                    </a:moveTo>
                    <a:lnTo>
                      <a:pt x="20203" y="0"/>
                    </a:lnTo>
                    <a:lnTo>
                      <a:pt x="0" y="16"/>
                    </a:lnTo>
                    <a:lnTo>
                      <a:pt x="0" y="40"/>
                    </a:lnTo>
                    <a:lnTo>
                      <a:pt x="20203" y="25"/>
                    </a:lnTo>
                    <a:close/>
                  </a:path>
                </a:pathLst>
              </a:custGeom>
              <a:solidFill>
                <a:srgbClr val="E1EB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4" name="Freeform 408"/>
              <p:cNvSpPr>
                <a:spLocks/>
              </p:cNvSpPr>
              <p:nvPr/>
            </p:nvSpPr>
            <p:spPr bwMode="auto">
              <a:xfrm>
                <a:off x="2301" y="2817"/>
                <a:ext cx="4041" cy="7"/>
              </a:xfrm>
              <a:custGeom>
                <a:avLst/>
                <a:gdLst>
                  <a:gd name="T0" fmla="*/ 20203 w 20203"/>
                  <a:gd name="T1" fmla="*/ 23 h 39"/>
                  <a:gd name="T2" fmla="*/ 20203 w 20203"/>
                  <a:gd name="T3" fmla="*/ 0 h 39"/>
                  <a:gd name="T4" fmla="*/ 0 w 20203"/>
                  <a:gd name="T5" fmla="*/ 15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5"/>
                    </a:lnTo>
                    <a:lnTo>
                      <a:pt x="0" y="39"/>
                    </a:lnTo>
                    <a:lnTo>
                      <a:pt x="20203" y="23"/>
                    </a:lnTo>
                    <a:close/>
                  </a:path>
                </a:pathLst>
              </a:custGeom>
              <a:solidFill>
                <a:srgbClr val="DCE8F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5" name="Freeform 409"/>
              <p:cNvSpPr>
                <a:spLocks/>
              </p:cNvSpPr>
              <p:nvPr/>
            </p:nvSpPr>
            <p:spPr bwMode="auto">
              <a:xfrm>
                <a:off x="2301" y="2807"/>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D8E5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6" name="Freeform 410"/>
              <p:cNvSpPr>
                <a:spLocks/>
              </p:cNvSpPr>
              <p:nvPr/>
            </p:nvSpPr>
            <p:spPr bwMode="auto">
              <a:xfrm>
                <a:off x="2301" y="2836"/>
                <a:ext cx="4041" cy="8"/>
              </a:xfrm>
              <a:custGeom>
                <a:avLst/>
                <a:gdLst>
                  <a:gd name="T0" fmla="*/ 20203 w 20203"/>
                  <a:gd name="T1" fmla="*/ 25 h 41"/>
                  <a:gd name="T2" fmla="*/ 20203 w 20203"/>
                  <a:gd name="T3" fmla="*/ 0 h 41"/>
                  <a:gd name="T4" fmla="*/ 0 w 20203"/>
                  <a:gd name="T5" fmla="*/ 17 h 41"/>
                  <a:gd name="T6" fmla="*/ 0 w 20203"/>
                  <a:gd name="T7" fmla="*/ 41 h 41"/>
                  <a:gd name="T8" fmla="*/ 20203 w 20203"/>
                  <a:gd name="T9" fmla="*/ 25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5"/>
                    </a:moveTo>
                    <a:lnTo>
                      <a:pt x="20203" y="0"/>
                    </a:lnTo>
                    <a:lnTo>
                      <a:pt x="0" y="17"/>
                    </a:lnTo>
                    <a:lnTo>
                      <a:pt x="0" y="41"/>
                    </a:lnTo>
                    <a:lnTo>
                      <a:pt x="20203" y="25"/>
                    </a:lnTo>
                    <a:close/>
                  </a:path>
                </a:pathLst>
              </a:custGeom>
              <a:solidFill>
                <a:srgbClr val="E5EEF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7" name="Freeform 411"/>
              <p:cNvSpPr>
                <a:spLocks/>
              </p:cNvSpPr>
              <p:nvPr/>
            </p:nvSpPr>
            <p:spPr bwMode="auto">
              <a:xfrm>
                <a:off x="2301" y="2851"/>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ECF2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8" name="Freeform 412"/>
              <p:cNvSpPr>
                <a:spLocks/>
              </p:cNvSpPr>
              <p:nvPr/>
            </p:nvSpPr>
            <p:spPr bwMode="auto">
              <a:xfrm>
                <a:off x="2301" y="2845"/>
                <a:ext cx="4041" cy="9"/>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EAF1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9" name="Freeform 413"/>
              <p:cNvSpPr>
                <a:spLocks/>
              </p:cNvSpPr>
              <p:nvPr/>
            </p:nvSpPr>
            <p:spPr bwMode="auto">
              <a:xfrm>
                <a:off x="2301" y="2841"/>
                <a:ext cx="4041" cy="8"/>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E8EF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0" name="Freeform 414"/>
              <p:cNvSpPr>
                <a:spLocks/>
              </p:cNvSpPr>
              <p:nvPr/>
            </p:nvSpPr>
            <p:spPr bwMode="auto">
              <a:xfrm>
                <a:off x="2301" y="2860"/>
                <a:ext cx="4041" cy="8"/>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F1F5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1" name="Freeform 415"/>
              <p:cNvSpPr>
                <a:spLocks/>
              </p:cNvSpPr>
              <p:nvPr/>
            </p:nvSpPr>
            <p:spPr bwMode="auto">
              <a:xfrm>
                <a:off x="2301" y="2870"/>
                <a:ext cx="4041" cy="8"/>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F5F8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2" name="Freeform 416"/>
              <p:cNvSpPr>
                <a:spLocks/>
              </p:cNvSpPr>
              <p:nvPr/>
            </p:nvSpPr>
            <p:spPr bwMode="auto">
              <a:xfrm>
                <a:off x="2301" y="2875"/>
                <a:ext cx="4041" cy="8"/>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F7FA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3" name="Freeform 417"/>
              <p:cNvSpPr>
                <a:spLocks/>
              </p:cNvSpPr>
              <p:nvPr/>
            </p:nvSpPr>
            <p:spPr bwMode="auto">
              <a:xfrm>
                <a:off x="2301" y="2865"/>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F3F7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4" name="Freeform 418"/>
              <p:cNvSpPr>
                <a:spLocks/>
              </p:cNvSpPr>
              <p:nvPr/>
            </p:nvSpPr>
            <p:spPr bwMode="auto">
              <a:xfrm>
                <a:off x="2301" y="2855"/>
                <a:ext cx="4041" cy="8"/>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EEF4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5" name="Freeform 419"/>
              <p:cNvSpPr>
                <a:spLocks/>
              </p:cNvSpPr>
              <p:nvPr/>
            </p:nvSpPr>
            <p:spPr bwMode="auto">
              <a:xfrm>
                <a:off x="2301" y="2831"/>
                <a:ext cx="4041" cy="8"/>
              </a:xfrm>
              <a:custGeom>
                <a:avLst/>
                <a:gdLst>
                  <a:gd name="T0" fmla="*/ 20203 w 20203"/>
                  <a:gd name="T1" fmla="*/ 24 h 41"/>
                  <a:gd name="T2" fmla="*/ 20203 w 20203"/>
                  <a:gd name="T3" fmla="*/ 0 h 41"/>
                  <a:gd name="T4" fmla="*/ 0 w 20203"/>
                  <a:gd name="T5" fmla="*/ 15 h 41"/>
                  <a:gd name="T6" fmla="*/ 0 w 20203"/>
                  <a:gd name="T7" fmla="*/ 41 h 41"/>
                  <a:gd name="T8" fmla="*/ 20203 w 20203"/>
                  <a:gd name="T9" fmla="*/ 24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4"/>
                    </a:moveTo>
                    <a:lnTo>
                      <a:pt x="20203" y="0"/>
                    </a:lnTo>
                    <a:lnTo>
                      <a:pt x="0" y="15"/>
                    </a:lnTo>
                    <a:lnTo>
                      <a:pt x="0" y="41"/>
                    </a:lnTo>
                    <a:lnTo>
                      <a:pt x="20203" y="24"/>
                    </a:lnTo>
                    <a:close/>
                  </a:path>
                </a:pathLst>
              </a:custGeom>
              <a:solidFill>
                <a:srgbClr val="E3ECF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6" name="Freeform 420"/>
              <p:cNvSpPr>
                <a:spLocks/>
              </p:cNvSpPr>
              <p:nvPr/>
            </p:nvSpPr>
            <p:spPr bwMode="auto">
              <a:xfrm>
                <a:off x="2301" y="2782"/>
                <a:ext cx="4041" cy="8"/>
              </a:xfrm>
              <a:custGeom>
                <a:avLst/>
                <a:gdLst>
                  <a:gd name="T0" fmla="*/ 20203 w 20203"/>
                  <a:gd name="T1" fmla="*/ 25 h 41"/>
                  <a:gd name="T2" fmla="*/ 20203 w 20203"/>
                  <a:gd name="T3" fmla="*/ 0 h 41"/>
                  <a:gd name="T4" fmla="*/ 0 w 20203"/>
                  <a:gd name="T5" fmla="*/ 16 h 41"/>
                  <a:gd name="T6" fmla="*/ 0 w 20203"/>
                  <a:gd name="T7" fmla="*/ 41 h 41"/>
                  <a:gd name="T8" fmla="*/ 20203 w 20203"/>
                  <a:gd name="T9" fmla="*/ 25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5"/>
                    </a:moveTo>
                    <a:lnTo>
                      <a:pt x="20203" y="0"/>
                    </a:lnTo>
                    <a:lnTo>
                      <a:pt x="0" y="16"/>
                    </a:lnTo>
                    <a:lnTo>
                      <a:pt x="0" y="41"/>
                    </a:lnTo>
                    <a:lnTo>
                      <a:pt x="20203" y="25"/>
                    </a:lnTo>
                    <a:close/>
                  </a:path>
                </a:pathLst>
              </a:custGeom>
              <a:solidFill>
                <a:srgbClr val="CDDD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7" name="Freeform 421"/>
              <p:cNvSpPr>
                <a:spLocks/>
              </p:cNvSpPr>
              <p:nvPr/>
            </p:nvSpPr>
            <p:spPr bwMode="auto">
              <a:xfrm>
                <a:off x="2301" y="2885"/>
                <a:ext cx="4041" cy="8"/>
              </a:xfrm>
              <a:custGeom>
                <a:avLst/>
                <a:gdLst>
                  <a:gd name="T0" fmla="*/ 20203 w 20203"/>
                  <a:gd name="T1" fmla="*/ 25 h 40"/>
                  <a:gd name="T2" fmla="*/ 20203 w 20203"/>
                  <a:gd name="T3" fmla="*/ 0 h 40"/>
                  <a:gd name="T4" fmla="*/ 0 w 20203"/>
                  <a:gd name="T5" fmla="*/ 17 h 40"/>
                  <a:gd name="T6" fmla="*/ 0 w 20203"/>
                  <a:gd name="T7" fmla="*/ 40 h 40"/>
                  <a:gd name="T8" fmla="*/ 20203 w 20203"/>
                  <a:gd name="T9" fmla="*/ 25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5"/>
                    </a:moveTo>
                    <a:lnTo>
                      <a:pt x="20203" y="0"/>
                    </a:lnTo>
                    <a:lnTo>
                      <a:pt x="0" y="17"/>
                    </a:lnTo>
                    <a:lnTo>
                      <a:pt x="0" y="40"/>
                    </a:lnTo>
                    <a:lnTo>
                      <a:pt x="20203" y="25"/>
                    </a:lnTo>
                    <a:close/>
                  </a:path>
                </a:pathLst>
              </a:custGeom>
              <a:solidFill>
                <a:srgbClr val="FBFC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8" name="Freeform 422"/>
              <p:cNvSpPr>
                <a:spLocks/>
              </p:cNvSpPr>
              <p:nvPr/>
            </p:nvSpPr>
            <p:spPr bwMode="auto">
              <a:xfrm>
                <a:off x="2301" y="2895"/>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FDFEF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59" name="Freeform 423"/>
              <p:cNvSpPr>
                <a:spLocks/>
              </p:cNvSpPr>
              <p:nvPr/>
            </p:nvSpPr>
            <p:spPr bwMode="auto">
              <a:xfrm>
                <a:off x="2301" y="2899"/>
                <a:ext cx="4041" cy="8"/>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FAFC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0" name="Freeform 424"/>
              <p:cNvSpPr>
                <a:spLocks/>
              </p:cNvSpPr>
              <p:nvPr/>
            </p:nvSpPr>
            <p:spPr bwMode="auto">
              <a:xfrm>
                <a:off x="2301" y="2890"/>
                <a:ext cx="4041" cy="8"/>
              </a:xfrm>
              <a:custGeom>
                <a:avLst/>
                <a:gdLst>
                  <a:gd name="T0" fmla="*/ 20203 w 20203"/>
                  <a:gd name="T1" fmla="*/ 25 h 41"/>
                  <a:gd name="T2" fmla="*/ 20203 w 20203"/>
                  <a:gd name="T3" fmla="*/ 0 h 41"/>
                  <a:gd name="T4" fmla="*/ 0 w 20203"/>
                  <a:gd name="T5" fmla="*/ 15 h 41"/>
                  <a:gd name="T6" fmla="*/ 0 w 20203"/>
                  <a:gd name="T7" fmla="*/ 41 h 41"/>
                  <a:gd name="T8" fmla="*/ 20203 w 20203"/>
                  <a:gd name="T9" fmla="*/ 25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5"/>
                    </a:moveTo>
                    <a:lnTo>
                      <a:pt x="20203" y="0"/>
                    </a:lnTo>
                    <a:lnTo>
                      <a:pt x="0" y="15"/>
                    </a:lnTo>
                    <a:lnTo>
                      <a:pt x="0" y="41"/>
                    </a:lnTo>
                    <a:lnTo>
                      <a:pt x="20203" y="25"/>
                    </a:lnTo>
                    <a:close/>
                  </a:path>
                </a:pathLst>
              </a:custGeom>
              <a:solidFill>
                <a:srgbClr val="FEFEF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1" name="Freeform 425"/>
              <p:cNvSpPr>
                <a:spLocks/>
              </p:cNvSpPr>
              <p:nvPr/>
            </p:nvSpPr>
            <p:spPr bwMode="auto">
              <a:xfrm>
                <a:off x="2301" y="2909"/>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F5F8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2" name="Freeform 426"/>
              <p:cNvSpPr>
                <a:spLocks/>
              </p:cNvSpPr>
              <p:nvPr/>
            </p:nvSpPr>
            <p:spPr bwMode="auto">
              <a:xfrm>
                <a:off x="2301" y="2919"/>
                <a:ext cx="4041" cy="8"/>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F0F5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3" name="Freeform 427"/>
              <p:cNvSpPr>
                <a:spLocks/>
              </p:cNvSpPr>
              <p:nvPr/>
            </p:nvSpPr>
            <p:spPr bwMode="auto">
              <a:xfrm>
                <a:off x="2301" y="2924"/>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EDF3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4" name="Freeform 428"/>
              <p:cNvSpPr>
                <a:spLocks/>
              </p:cNvSpPr>
              <p:nvPr/>
            </p:nvSpPr>
            <p:spPr bwMode="auto">
              <a:xfrm>
                <a:off x="2301" y="2914"/>
                <a:ext cx="4041" cy="8"/>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F3F7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5" name="Freeform 429"/>
              <p:cNvSpPr>
                <a:spLocks/>
              </p:cNvSpPr>
              <p:nvPr/>
            </p:nvSpPr>
            <p:spPr bwMode="auto">
              <a:xfrm>
                <a:off x="2301" y="2904"/>
                <a:ext cx="4041" cy="8"/>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F8FA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6" name="Freeform 430"/>
              <p:cNvSpPr>
                <a:spLocks/>
              </p:cNvSpPr>
              <p:nvPr/>
            </p:nvSpPr>
            <p:spPr bwMode="auto">
              <a:xfrm>
                <a:off x="2301" y="2933"/>
                <a:ext cx="4041" cy="9"/>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E8EF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7" name="Freeform 431"/>
              <p:cNvSpPr>
                <a:spLocks/>
              </p:cNvSpPr>
              <p:nvPr/>
            </p:nvSpPr>
            <p:spPr bwMode="auto">
              <a:xfrm>
                <a:off x="2301" y="2948"/>
                <a:ext cx="4041" cy="8"/>
              </a:xfrm>
              <a:custGeom>
                <a:avLst/>
                <a:gdLst>
                  <a:gd name="T0" fmla="*/ 20203 w 20203"/>
                  <a:gd name="T1" fmla="*/ 23 h 39"/>
                  <a:gd name="T2" fmla="*/ 20203 w 20203"/>
                  <a:gd name="T3" fmla="*/ 0 h 39"/>
                  <a:gd name="T4" fmla="*/ 0 w 20203"/>
                  <a:gd name="T5" fmla="*/ 15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5"/>
                    </a:lnTo>
                    <a:lnTo>
                      <a:pt x="0" y="39"/>
                    </a:lnTo>
                    <a:lnTo>
                      <a:pt x="20203" y="23"/>
                    </a:lnTo>
                    <a:close/>
                  </a:path>
                </a:pathLst>
              </a:custGeom>
              <a:solidFill>
                <a:srgbClr val="E0EA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8" name="Freeform 432"/>
              <p:cNvSpPr>
                <a:spLocks/>
              </p:cNvSpPr>
              <p:nvPr/>
            </p:nvSpPr>
            <p:spPr bwMode="auto">
              <a:xfrm>
                <a:off x="2301" y="2943"/>
                <a:ext cx="4041" cy="8"/>
              </a:xfrm>
              <a:custGeom>
                <a:avLst/>
                <a:gdLst>
                  <a:gd name="T0" fmla="*/ 20203 w 20203"/>
                  <a:gd name="T1" fmla="*/ 25 h 40"/>
                  <a:gd name="T2" fmla="*/ 20203 w 20203"/>
                  <a:gd name="T3" fmla="*/ 0 h 40"/>
                  <a:gd name="T4" fmla="*/ 0 w 20203"/>
                  <a:gd name="T5" fmla="*/ 17 h 40"/>
                  <a:gd name="T6" fmla="*/ 0 w 20203"/>
                  <a:gd name="T7" fmla="*/ 40 h 40"/>
                  <a:gd name="T8" fmla="*/ 20203 w 20203"/>
                  <a:gd name="T9" fmla="*/ 25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5"/>
                    </a:moveTo>
                    <a:lnTo>
                      <a:pt x="20203" y="0"/>
                    </a:lnTo>
                    <a:lnTo>
                      <a:pt x="0" y="17"/>
                    </a:lnTo>
                    <a:lnTo>
                      <a:pt x="0" y="40"/>
                    </a:lnTo>
                    <a:lnTo>
                      <a:pt x="20203" y="25"/>
                    </a:lnTo>
                    <a:close/>
                  </a:path>
                </a:pathLst>
              </a:custGeom>
              <a:solidFill>
                <a:srgbClr val="E2ECF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69" name="Freeform 433"/>
              <p:cNvSpPr>
                <a:spLocks/>
              </p:cNvSpPr>
              <p:nvPr/>
            </p:nvSpPr>
            <p:spPr bwMode="auto">
              <a:xfrm>
                <a:off x="2301" y="2938"/>
                <a:ext cx="4041" cy="9"/>
              </a:xfrm>
              <a:custGeom>
                <a:avLst/>
                <a:gdLst>
                  <a:gd name="T0" fmla="*/ 20203 w 20203"/>
                  <a:gd name="T1" fmla="*/ 24 h 41"/>
                  <a:gd name="T2" fmla="*/ 20203 w 20203"/>
                  <a:gd name="T3" fmla="*/ 0 h 41"/>
                  <a:gd name="T4" fmla="*/ 0 w 20203"/>
                  <a:gd name="T5" fmla="*/ 16 h 41"/>
                  <a:gd name="T6" fmla="*/ 0 w 20203"/>
                  <a:gd name="T7" fmla="*/ 41 h 41"/>
                  <a:gd name="T8" fmla="*/ 20203 w 20203"/>
                  <a:gd name="T9" fmla="*/ 24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4"/>
                    </a:moveTo>
                    <a:lnTo>
                      <a:pt x="20203" y="0"/>
                    </a:lnTo>
                    <a:lnTo>
                      <a:pt x="0" y="16"/>
                    </a:lnTo>
                    <a:lnTo>
                      <a:pt x="0" y="41"/>
                    </a:lnTo>
                    <a:lnTo>
                      <a:pt x="20203" y="24"/>
                    </a:lnTo>
                    <a:close/>
                  </a:path>
                </a:pathLst>
              </a:custGeom>
              <a:solidFill>
                <a:srgbClr val="E5EEF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0" name="Freeform 434"/>
              <p:cNvSpPr>
                <a:spLocks/>
              </p:cNvSpPr>
              <p:nvPr/>
            </p:nvSpPr>
            <p:spPr bwMode="auto">
              <a:xfrm>
                <a:off x="2301" y="2958"/>
                <a:ext cx="4041" cy="8"/>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DAE6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1" name="Freeform 435"/>
              <p:cNvSpPr>
                <a:spLocks/>
              </p:cNvSpPr>
              <p:nvPr/>
            </p:nvSpPr>
            <p:spPr bwMode="auto">
              <a:xfrm>
                <a:off x="2301" y="2967"/>
                <a:ext cx="4041" cy="9"/>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D5E3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2" name="Freeform 436"/>
              <p:cNvSpPr>
                <a:spLocks/>
              </p:cNvSpPr>
              <p:nvPr/>
            </p:nvSpPr>
            <p:spPr bwMode="auto">
              <a:xfrm>
                <a:off x="2301" y="2973"/>
                <a:ext cx="4041" cy="7"/>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D3E1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3" name="Freeform 437"/>
              <p:cNvSpPr>
                <a:spLocks/>
              </p:cNvSpPr>
              <p:nvPr/>
            </p:nvSpPr>
            <p:spPr bwMode="auto">
              <a:xfrm>
                <a:off x="2301" y="2963"/>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D8E5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4" name="Freeform 438"/>
              <p:cNvSpPr>
                <a:spLocks/>
              </p:cNvSpPr>
              <p:nvPr/>
            </p:nvSpPr>
            <p:spPr bwMode="auto">
              <a:xfrm>
                <a:off x="2301" y="2953"/>
                <a:ext cx="4041" cy="8"/>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DDE8F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5" name="Freeform 439"/>
              <p:cNvSpPr>
                <a:spLocks/>
              </p:cNvSpPr>
              <p:nvPr/>
            </p:nvSpPr>
            <p:spPr bwMode="auto">
              <a:xfrm>
                <a:off x="2301" y="2929"/>
                <a:ext cx="4041" cy="7"/>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EBF1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6" name="Freeform 440"/>
              <p:cNvSpPr>
                <a:spLocks/>
              </p:cNvSpPr>
              <p:nvPr/>
            </p:nvSpPr>
            <p:spPr bwMode="auto">
              <a:xfrm>
                <a:off x="2301" y="2982"/>
                <a:ext cx="4041" cy="8"/>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CDDE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7" name="Freeform 441"/>
              <p:cNvSpPr>
                <a:spLocks/>
              </p:cNvSpPr>
              <p:nvPr/>
            </p:nvSpPr>
            <p:spPr bwMode="auto">
              <a:xfrm>
                <a:off x="2301" y="2992"/>
                <a:ext cx="4041" cy="8"/>
              </a:xfrm>
              <a:custGeom>
                <a:avLst/>
                <a:gdLst>
                  <a:gd name="T0" fmla="*/ 20203 w 20203"/>
                  <a:gd name="T1" fmla="*/ 25 h 41"/>
                  <a:gd name="T2" fmla="*/ 20203 w 20203"/>
                  <a:gd name="T3" fmla="*/ 0 h 41"/>
                  <a:gd name="T4" fmla="*/ 0 w 20203"/>
                  <a:gd name="T5" fmla="*/ 17 h 41"/>
                  <a:gd name="T6" fmla="*/ 0 w 20203"/>
                  <a:gd name="T7" fmla="*/ 41 h 41"/>
                  <a:gd name="T8" fmla="*/ 20203 w 20203"/>
                  <a:gd name="T9" fmla="*/ 25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5"/>
                    </a:moveTo>
                    <a:lnTo>
                      <a:pt x="20203" y="0"/>
                    </a:lnTo>
                    <a:lnTo>
                      <a:pt x="0" y="17"/>
                    </a:lnTo>
                    <a:lnTo>
                      <a:pt x="0" y="41"/>
                    </a:lnTo>
                    <a:lnTo>
                      <a:pt x="20203" y="25"/>
                    </a:lnTo>
                    <a:close/>
                  </a:path>
                </a:pathLst>
              </a:custGeom>
              <a:solidFill>
                <a:srgbClr val="C7DA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8" name="Freeform 442"/>
              <p:cNvSpPr>
                <a:spLocks/>
              </p:cNvSpPr>
              <p:nvPr/>
            </p:nvSpPr>
            <p:spPr bwMode="auto">
              <a:xfrm>
                <a:off x="2301" y="2997"/>
                <a:ext cx="4041" cy="8"/>
              </a:xfrm>
              <a:custGeom>
                <a:avLst/>
                <a:gdLst>
                  <a:gd name="T0" fmla="*/ 20203 w 20203"/>
                  <a:gd name="T1" fmla="*/ 26 h 42"/>
                  <a:gd name="T2" fmla="*/ 20203 w 20203"/>
                  <a:gd name="T3" fmla="*/ 0 h 42"/>
                  <a:gd name="T4" fmla="*/ 0 w 20203"/>
                  <a:gd name="T5" fmla="*/ 16 h 42"/>
                  <a:gd name="T6" fmla="*/ 0 w 20203"/>
                  <a:gd name="T7" fmla="*/ 42 h 42"/>
                  <a:gd name="T8" fmla="*/ 20203 w 20203"/>
                  <a:gd name="T9" fmla="*/ 26 h 42"/>
                  <a:gd name="T10" fmla="*/ 0 60000 65536"/>
                  <a:gd name="T11" fmla="*/ 0 60000 65536"/>
                  <a:gd name="T12" fmla="*/ 0 60000 65536"/>
                  <a:gd name="T13" fmla="*/ 0 60000 65536"/>
                  <a:gd name="T14" fmla="*/ 0 60000 65536"/>
                  <a:gd name="T15" fmla="*/ 0 w 20203"/>
                  <a:gd name="T16" fmla="*/ 0 h 42"/>
                  <a:gd name="T17" fmla="*/ 20203 w 20203"/>
                  <a:gd name="T18" fmla="*/ 42 h 42"/>
                </a:gdLst>
                <a:ahLst/>
                <a:cxnLst>
                  <a:cxn ang="T10">
                    <a:pos x="T0" y="T1"/>
                  </a:cxn>
                  <a:cxn ang="T11">
                    <a:pos x="T2" y="T3"/>
                  </a:cxn>
                  <a:cxn ang="T12">
                    <a:pos x="T4" y="T5"/>
                  </a:cxn>
                  <a:cxn ang="T13">
                    <a:pos x="T6" y="T7"/>
                  </a:cxn>
                  <a:cxn ang="T14">
                    <a:pos x="T8" y="T9"/>
                  </a:cxn>
                </a:cxnLst>
                <a:rect l="T15" t="T16" r="T17" b="T18"/>
                <a:pathLst>
                  <a:path w="20203" h="42">
                    <a:moveTo>
                      <a:pt x="20203" y="26"/>
                    </a:moveTo>
                    <a:lnTo>
                      <a:pt x="20203" y="0"/>
                    </a:lnTo>
                    <a:lnTo>
                      <a:pt x="0" y="16"/>
                    </a:lnTo>
                    <a:lnTo>
                      <a:pt x="0" y="42"/>
                    </a:lnTo>
                    <a:lnTo>
                      <a:pt x="20203" y="26"/>
                    </a:lnTo>
                    <a:close/>
                  </a:path>
                </a:pathLst>
              </a:custGeom>
              <a:solidFill>
                <a:srgbClr val="C5D8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79" name="Freeform 443"/>
              <p:cNvSpPr>
                <a:spLocks/>
              </p:cNvSpPr>
              <p:nvPr/>
            </p:nvSpPr>
            <p:spPr bwMode="auto">
              <a:xfrm>
                <a:off x="2301" y="2987"/>
                <a:ext cx="4041" cy="8"/>
              </a:xfrm>
              <a:custGeom>
                <a:avLst/>
                <a:gdLst>
                  <a:gd name="T0" fmla="*/ 20203 w 20203"/>
                  <a:gd name="T1" fmla="*/ 23 h 40"/>
                  <a:gd name="T2" fmla="*/ 20203 w 20203"/>
                  <a:gd name="T3" fmla="*/ 0 h 40"/>
                  <a:gd name="T4" fmla="*/ 0 w 20203"/>
                  <a:gd name="T5" fmla="*/ 16 h 40"/>
                  <a:gd name="T6" fmla="*/ 0 w 20203"/>
                  <a:gd name="T7" fmla="*/ 40 h 40"/>
                  <a:gd name="T8" fmla="*/ 20203 w 20203"/>
                  <a:gd name="T9" fmla="*/ 23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3"/>
                    </a:moveTo>
                    <a:lnTo>
                      <a:pt x="20203" y="0"/>
                    </a:lnTo>
                    <a:lnTo>
                      <a:pt x="0" y="16"/>
                    </a:lnTo>
                    <a:lnTo>
                      <a:pt x="0" y="40"/>
                    </a:lnTo>
                    <a:lnTo>
                      <a:pt x="20203" y="23"/>
                    </a:lnTo>
                    <a:close/>
                  </a:path>
                </a:pathLst>
              </a:custGeom>
              <a:solidFill>
                <a:srgbClr val="CADC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80" name="Freeform 444"/>
              <p:cNvSpPr>
                <a:spLocks/>
              </p:cNvSpPr>
              <p:nvPr/>
            </p:nvSpPr>
            <p:spPr bwMode="auto">
              <a:xfrm>
                <a:off x="6179" y="3011"/>
                <a:ext cx="163" cy="3"/>
              </a:xfrm>
              <a:custGeom>
                <a:avLst/>
                <a:gdLst>
                  <a:gd name="T0" fmla="*/ 814 w 814"/>
                  <a:gd name="T1" fmla="*/ 14 h 14"/>
                  <a:gd name="T2" fmla="*/ 814 w 814"/>
                  <a:gd name="T3" fmla="*/ 0 h 14"/>
                  <a:gd name="T4" fmla="*/ 0 w 814"/>
                  <a:gd name="T5" fmla="*/ 8 h 14"/>
                  <a:gd name="T6" fmla="*/ 500 w 814"/>
                  <a:gd name="T7" fmla="*/ 14 h 14"/>
                  <a:gd name="T8" fmla="*/ 578 w 814"/>
                  <a:gd name="T9" fmla="*/ 12 h 14"/>
                  <a:gd name="T10" fmla="*/ 658 w 814"/>
                  <a:gd name="T11" fmla="*/ 14 h 14"/>
                  <a:gd name="T12" fmla="*/ 814 w 814"/>
                  <a:gd name="T13" fmla="*/ 14 h 14"/>
                  <a:gd name="T14" fmla="*/ 0 60000 65536"/>
                  <a:gd name="T15" fmla="*/ 0 60000 65536"/>
                  <a:gd name="T16" fmla="*/ 0 60000 65536"/>
                  <a:gd name="T17" fmla="*/ 0 60000 65536"/>
                  <a:gd name="T18" fmla="*/ 0 60000 65536"/>
                  <a:gd name="T19" fmla="*/ 0 60000 65536"/>
                  <a:gd name="T20" fmla="*/ 0 60000 65536"/>
                  <a:gd name="T21" fmla="*/ 0 w 814"/>
                  <a:gd name="T22" fmla="*/ 0 h 14"/>
                  <a:gd name="T23" fmla="*/ 814 w 814"/>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4" h="14">
                    <a:moveTo>
                      <a:pt x="814" y="14"/>
                    </a:moveTo>
                    <a:lnTo>
                      <a:pt x="814" y="0"/>
                    </a:lnTo>
                    <a:lnTo>
                      <a:pt x="0" y="8"/>
                    </a:lnTo>
                    <a:lnTo>
                      <a:pt x="500" y="14"/>
                    </a:lnTo>
                    <a:lnTo>
                      <a:pt x="578" y="12"/>
                    </a:lnTo>
                    <a:lnTo>
                      <a:pt x="658" y="14"/>
                    </a:lnTo>
                    <a:lnTo>
                      <a:pt x="814" y="14"/>
                    </a:lnTo>
                    <a:close/>
                  </a:path>
                </a:pathLst>
              </a:custGeom>
              <a:solidFill>
                <a:srgbClr val="BDD3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81" name="Freeform 445"/>
              <p:cNvSpPr>
                <a:spLocks/>
              </p:cNvSpPr>
              <p:nvPr/>
            </p:nvSpPr>
            <p:spPr bwMode="auto">
              <a:xfrm>
                <a:off x="2301" y="3007"/>
                <a:ext cx="4041" cy="7"/>
              </a:xfrm>
              <a:custGeom>
                <a:avLst/>
                <a:gdLst>
                  <a:gd name="T0" fmla="*/ 20203 w 20203"/>
                  <a:gd name="T1" fmla="*/ 24 h 38"/>
                  <a:gd name="T2" fmla="*/ 20203 w 20203"/>
                  <a:gd name="T3" fmla="*/ 0 h 38"/>
                  <a:gd name="T4" fmla="*/ 0 w 20203"/>
                  <a:gd name="T5" fmla="*/ 16 h 38"/>
                  <a:gd name="T6" fmla="*/ 0 w 20203"/>
                  <a:gd name="T7" fmla="*/ 38 h 38"/>
                  <a:gd name="T8" fmla="*/ 24 w 20203"/>
                  <a:gd name="T9" fmla="*/ 38 h 38"/>
                  <a:gd name="T10" fmla="*/ 49 w 20203"/>
                  <a:gd name="T11" fmla="*/ 38 h 38"/>
                  <a:gd name="T12" fmla="*/ 59 w 20203"/>
                  <a:gd name="T13" fmla="*/ 38 h 38"/>
                  <a:gd name="T14" fmla="*/ 1983 w 20203"/>
                  <a:gd name="T15" fmla="*/ 36 h 38"/>
                  <a:gd name="T16" fmla="*/ 3907 w 20203"/>
                  <a:gd name="T17" fmla="*/ 38 h 38"/>
                  <a:gd name="T18" fmla="*/ 18890 w 20203"/>
                  <a:gd name="T19" fmla="*/ 32 h 38"/>
                  <a:gd name="T20" fmla="*/ 19389 w 20203"/>
                  <a:gd name="T21" fmla="*/ 32 h 38"/>
                  <a:gd name="T22" fmla="*/ 20203 w 20203"/>
                  <a:gd name="T23" fmla="*/ 24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203"/>
                  <a:gd name="T37" fmla="*/ 0 h 38"/>
                  <a:gd name="T38" fmla="*/ 20203 w 2020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203" h="38">
                    <a:moveTo>
                      <a:pt x="20203" y="24"/>
                    </a:moveTo>
                    <a:lnTo>
                      <a:pt x="20203" y="0"/>
                    </a:lnTo>
                    <a:lnTo>
                      <a:pt x="0" y="16"/>
                    </a:lnTo>
                    <a:lnTo>
                      <a:pt x="0" y="38"/>
                    </a:lnTo>
                    <a:lnTo>
                      <a:pt x="24" y="38"/>
                    </a:lnTo>
                    <a:lnTo>
                      <a:pt x="49" y="38"/>
                    </a:lnTo>
                    <a:lnTo>
                      <a:pt x="59" y="38"/>
                    </a:lnTo>
                    <a:lnTo>
                      <a:pt x="1983" y="36"/>
                    </a:lnTo>
                    <a:lnTo>
                      <a:pt x="3907" y="38"/>
                    </a:lnTo>
                    <a:lnTo>
                      <a:pt x="18890" y="32"/>
                    </a:lnTo>
                    <a:lnTo>
                      <a:pt x="19389" y="32"/>
                    </a:lnTo>
                    <a:lnTo>
                      <a:pt x="20203" y="24"/>
                    </a:lnTo>
                    <a:close/>
                  </a:path>
                </a:pathLst>
              </a:custGeom>
              <a:solidFill>
                <a:srgbClr val="C0D5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82" name="Freeform 446"/>
              <p:cNvSpPr>
                <a:spLocks/>
              </p:cNvSpPr>
              <p:nvPr/>
            </p:nvSpPr>
            <p:spPr bwMode="auto">
              <a:xfrm>
                <a:off x="2301" y="3002"/>
                <a:ext cx="4041" cy="8"/>
              </a:xfrm>
              <a:custGeom>
                <a:avLst/>
                <a:gdLst>
                  <a:gd name="T0" fmla="*/ 20203 w 20203"/>
                  <a:gd name="T1" fmla="*/ 23 h 39"/>
                  <a:gd name="T2" fmla="*/ 20203 w 20203"/>
                  <a:gd name="T3" fmla="*/ 0 h 39"/>
                  <a:gd name="T4" fmla="*/ 0 w 20203"/>
                  <a:gd name="T5" fmla="*/ 16 h 39"/>
                  <a:gd name="T6" fmla="*/ 0 w 20203"/>
                  <a:gd name="T7" fmla="*/ 39 h 39"/>
                  <a:gd name="T8" fmla="*/ 20203 w 20203"/>
                  <a:gd name="T9" fmla="*/ 23 h 39"/>
                  <a:gd name="T10" fmla="*/ 0 60000 65536"/>
                  <a:gd name="T11" fmla="*/ 0 60000 65536"/>
                  <a:gd name="T12" fmla="*/ 0 60000 65536"/>
                  <a:gd name="T13" fmla="*/ 0 60000 65536"/>
                  <a:gd name="T14" fmla="*/ 0 60000 65536"/>
                  <a:gd name="T15" fmla="*/ 0 w 20203"/>
                  <a:gd name="T16" fmla="*/ 0 h 39"/>
                  <a:gd name="T17" fmla="*/ 20203 w 20203"/>
                  <a:gd name="T18" fmla="*/ 39 h 39"/>
                </a:gdLst>
                <a:ahLst/>
                <a:cxnLst>
                  <a:cxn ang="T10">
                    <a:pos x="T0" y="T1"/>
                  </a:cxn>
                  <a:cxn ang="T11">
                    <a:pos x="T2" y="T3"/>
                  </a:cxn>
                  <a:cxn ang="T12">
                    <a:pos x="T4" y="T5"/>
                  </a:cxn>
                  <a:cxn ang="T13">
                    <a:pos x="T6" y="T7"/>
                  </a:cxn>
                  <a:cxn ang="T14">
                    <a:pos x="T8" y="T9"/>
                  </a:cxn>
                </a:cxnLst>
                <a:rect l="T15" t="T16" r="T17" b="T18"/>
                <a:pathLst>
                  <a:path w="20203" h="39">
                    <a:moveTo>
                      <a:pt x="20203" y="23"/>
                    </a:moveTo>
                    <a:lnTo>
                      <a:pt x="20203" y="0"/>
                    </a:lnTo>
                    <a:lnTo>
                      <a:pt x="0" y="16"/>
                    </a:lnTo>
                    <a:lnTo>
                      <a:pt x="0" y="39"/>
                    </a:lnTo>
                    <a:lnTo>
                      <a:pt x="20203" y="23"/>
                    </a:lnTo>
                    <a:close/>
                  </a:path>
                </a:pathLst>
              </a:custGeom>
              <a:solidFill>
                <a:srgbClr val="C2D7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83" name="Freeform 447"/>
              <p:cNvSpPr>
                <a:spLocks/>
              </p:cNvSpPr>
              <p:nvPr/>
            </p:nvSpPr>
            <p:spPr bwMode="auto">
              <a:xfrm>
                <a:off x="2301" y="2977"/>
                <a:ext cx="4041" cy="8"/>
              </a:xfrm>
              <a:custGeom>
                <a:avLst/>
                <a:gdLst>
                  <a:gd name="T0" fmla="*/ 20203 w 20203"/>
                  <a:gd name="T1" fmla="*/ 24 h 40"/>
                  <a:gd name="T2" fmla="*/ 20203 w 20203"/>
                  <a:gd name="T3" fmla="*/ 0 h 40"/>
                  <a:gd name="T4" fmla="*/ 0 w 20203"/>
                  <a:gd name="T5" fmla="*/ 16 h 40"/>
                  <a:gd name="T6" fmla="*/ 0 w 20203"/>
                  <a:gd name="T7" fmla="*/ 40 h 40"/>
                  <a:gd name="T8" fmla="*/ 20203 w 20203"/>
                  <a:gd name="T9" fmla="*/ 24 h 40"/>
                  <a:gd name="T10" fmla="*/ 0 60000 65536"/>
                  <a:gd name="T11" fmla="*/ 0 60000 65536"/>
                  <a:gd name="T12" fmla="*/ 0 60000 65536"/>
                  <a:gd name="T13" fmla="*/ 0 60000 65536"/>
                  <a:gd name="T14" fmla="*/ 0 60000 65536"/>
                  <a:gd name="T15" fmla="*/ 0 w 20203"/>
                  <a:gd name="T16" fmla="*/ 0 h 40"/>
                  <a:gd name="T17" fmla="*/ 20203 w 20203"/>
                  <a:gd name="T18" fmla="*/ 40 h 40"/>
                </a:gdLst>
                <a:ahLst/>
                <a:cxnLst>
                  <a:cxn ang="T10">
                    <a:pos x="T0" y="T1"/>
                  </a:cxn>
                  <a:cxn ang="T11">
                    <a:pos x="T2" y="T3"/>
                  </a:cxn>
                  <a:cxn ang="T12">
                    <a:pos x="T4" y="T5"/>
                  </a:cxn>
                  <a:cxn ang="T13">
                    <a:pos x="T6" y="T7"/>
                  </a:cxn>
                  <a:cxn ang="T14">
                    <a:pos x="T8" y="T9"/>
                  </a:cxn>
                </a:cxnLst>
                <a:rect l="T15" t="T16" r="T17" b="T18"/>
                <a:pathLst>
                  <a:path w="20203" h="40">
                    <a:moveTo>
                      <a:pt x="20203" y="24"/>
                    </a:moveTo>
                    <a:lnTo>
                      <a:pt x="20203" y="0"/>
                    </a:lnTo>
                    <a:lnTo>
                      <a:pt x="0" y="16"/>
                    </a:lnTo>
                    <a:lnTo>
                      <a:pt x="0" y="40"/>
                    </a:lnTo>
                    <a:lnTo>
                      <a:pt x="20203" y="24"/>
                    </a:lnTo>
                    <a:close/>
                  </a:path>
                </a:pathLst>
              </a:custGeom>
              <a:solidFill>
                <a:srgbClr val="D0DF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84" name="Freeform 448"/>
              <p:cNvSpPr>
                <a:spLocks/>
              </p:cNvSpPr>
              <p:nvPr/>
            </p:nvSpPr>
            <p:spPr bwMode="auto">
              <a:xfrm>
                <a:off x="2301" y="2880"/>
                <a:ext cx="4041" cy="8"/>
              </a:xfrm>
              <a:custGeom>
                <a:avLst/>
                <a:gdLst>
                  <a:gd name="T0" fmla="*/ 20203 w 20203"/>
                  <a:gd name="T1" fmla="*/ 24 h 41"/>
                  <a:gd name="T2" fmla="*/ 20203 w 20203"/>
                  <a:gd name="T3" fmla="*/ 0 h 41"/>
                  <a:gd name="T4" fmla="*/ 0 w 20203"/>
                  <a:gd name="T5" fmla="*/ 16 h 41"/>
                  <a:gd name="T6" fmla="*/ 0 w 20203"/>
                  <a:gd name="T7" fmla="*/ 41 h 41"/>
                  <a:gd name="T8" fmla="*/ 20203 w 20203"/>
                  <a:gd name="T9" fmla="*/ 24 h 41"/>
                  <a:gd name="T10" fmla="*/ 0 60000 65536"/>
                  <a:gd name="T11" fmla="*/ 0 60000 65536"/>
                  <a:gd name="T12" fmla="*/ 0 60000 65536"/>
                  <a:gd name="T13" fmla="*/ 0 60000 65536"/>
                  <a:gd name="T14" fmla="*/ 0 60000 65536"/>
                  <a:gd name="T15" fmla="*/ 0 w 20203"/>
                  <a:gd name="T16" fmla="*/ 0 h 41"/>
                  <a:gd name="T17" fmla="*/ 20203 w 20203"/>
                  <a:gd name="T18" fmla="*/ 41 h 41"/>
                </a:gdLst>
                <a:ahLst/>
                <a:cxnLst>
                  <a:cxn ang="T10">
                    <a:pos x="T0" y="T1"/>
                  </a:cxn>
                  <a:cxn ang="T11">
                    <a:pos x="T2" y="T3"/>
                  </a:cxn>
                  <a:cxn ang="T12">
                    <a:pos x="T4" y="T5"/>
                  </a:cxn>
                  <a:cxn ang="T13">
                    <a:pos x="T6" y="T7"/>
                  </a:cxn>
                  <a:cxn ang="T14">
                    <a:pos x="T8" y="T9"/>
                  </a:cxn>
                </a:cxnLst>
                <a:rect l="T15" t="T16" r="T17" b="T18"/>
                <a:pathLst>
                  <a:path w="20203" h="41">
                    <a:moveTo>
                      <a:pt x="20203" y="24"/>
                    </a:moveTo>
                    <a:lnTo>
                      <a:pt x="20203" y="0"/>
                    </a:lnTo>
                    <a:lnTo>
                      <a:pt x="0" y="16"/>
                    </a:lnTo>
                    <a:lnTo>
                      <a:pt x="0" y="41"/>
                    </a:lnTo>
                    <a:lnTo>
                      <a:pt x="20203" y="24"/>
                    </a:lnTo>
                    <a:close/>
                  </a:path>
                </a:pathLst>
              </a:custGeom>
              <a:solidFill>
                <a:srgbClr val="F9FB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85" name="Freeform 449"/>
              <p:cNvSpPr>
                <a:spLocks/>
              </p:cNvSpPr>
              <p:nvPr/>
            </p:nvSpPr>
            <p:spPr bwMode="auto">
              <a:xfrm>
                <a:off x="2301" y="2759"/>
                <a:ext cx="107" cy="2"/>
              </a:xfrm>
              <a:custGeom>
                <a:avLst/>
                <a:gdLst>
                  <a:gd name="T0" fmla="*/ 0 w 533"/>
                  <a:gd name="T1" fmla="*/ 0 h 12"/>
                  <a:gd name="T2" fmla="*/ 0 w 533"/>
                  <a:gd name="T3" fmla="*/ 12 h 12"/>
                  <a:gd name="T4" fmla="*/ 533 w 533"/>
                  <a:gd name="T5" fmla="*/ 7 h 12"/>
                  <a:gd name="T6" fmla="*/ 0 w 533"/>
                  <a:gd name="T7" fmla="*/ 0 h 12"/>
                  <a:gd name="T8" fmla="*/ 0 60000 65536"/>
                  <a:gd name="T9" fmla="*/ 0 60000 65536"/>
                  <a:gd name="T10" fmla="*/ 0 60000 65536"/>
                  <a:gd name="T11" fmla="*/ 0 60000 65536"/>
                  <a:gd name="T12" fmla="*/ 0 w 533"/>
                  <a:gd name="T13" fmla="*/ 0 h 12"/>
                  <a:gd name="T14" fmla="*/ 533 w 533"/>
                  <a:gd name="T15" fmla="*/ 12 h 12"/>
                </a:gdLst>
                <a:ahLst/>
                <a:cxnLst>
                  <a:cxn ang="T8">
                    <a:pos x="T0" y="T1"/>
                  </a:cxn>
                  <a:cxn ang="T9">
                    <a:pos x="T2" y="T3"/>
                  </a:cxn>
                  <a:cxn ang="T10">
                    <a:pos x="T4" y="T5"/>
                  </a:cxn>
                  <a:cxn ang="T11">
                    <a:pos x="T6" y="T7"/>
                  </a:cxn>
                </a:cxnLst>
                <a:rect l="T12" t="T13" r="T14" b="T15"/>
                <a:pathLst>
                  <a:path w="533" h="12">
                    <a:moveTo>
                      <a:pt x="0" y="0"/>
                    </a:moveTo>
                    <a:lnTo>
                      <a:pt x="0" y="12"/>
                    </a:lnTo>
                    <a:lnTo>
                      <a:pt x="533" y="7"/>
                    </a:lnTo>
                    <a:lnTo>
                      <a:pt x="0" y="0"/>
                    </a:lnTo>
                    <a:close/>
                  </a:path>
                </a:pathLst>
              </a:custGeom>
              <a:solidFill>
                <a:srgbClr val="C0D5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86" name="Freeform 450"/>
              <p:cNvSpPr>
                <a:spLocks/>
              </p:cNvSpPr>
              <p:nvPr/>
            </p:nvSpPr>
            <p:spPr bwMode="auto">
              <a:xfrm>
                <a:off x="2301" y="2759"/>
                <a:ext cx="4041" cy="255"/>
              </a:xfrm>
              <a:custGeom>
                <a:avLst/>
                <a:gdLst>
                  <a:gd name="T0" fmla="*/ 0 w 20203"/>
                  <a:gd name="T1" fmla="*/ 1278 h 1278"/>
                  <a:gd name="T2" fmla="*/ 24 w 20203"/>
                  <a:gd name="T3" fmla="*/ 1278 h 1278"/>
                  <a:gd name="T4" fmla="*/ 49 w 20203"/>
                  <a:gd name="T5" fmla="*/ 1278 h 1278"/>
                  <a:gd name="T6" fmla="*/ 59 w 20203"/>
                  <a:gd name="T7" fmla="*/ 1278 h 1278"/>
                  <a:gd name="T8" fmla="*/ 9973 w 20203"/>
                  <a:gd name="T9" fmla="*/ 1276 h 1278"/>
                  <a:gd name="T10" fmla="*/ 19889 w 20203"/>
                  <a:gd name="T11" fmla="*/ 1278 h 1278"/>
                  <a:gd name="T12" fmla="*/ 19967 w 20203"/>
                  <a:gd name="T13" fmla="*/ 1276 h 1278"/>
                  <a:gd name="T14" fmla="*/ 20047 w 20203"/>
                  <a:gd name="T15" fmla="*/ 1278 h 1278"/>
                  <a:gd name="T16" fmla="*/ 20203 w 20203"/>
                  <a:gd name="T17" fmla="*/ 1278 h 1278"/>
                  <a:gd name="T18" fmla="*/ 20203 w 20203"/>
                  <a:gd name="T19" fmla="*/ 0 h 1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03"/>
                  <a:gd name="T31" fmla="*/ 0 h 1278"/>
                  <a:gd name="T32" fmla="*/ 20203 w 20203"/>
                  <a:gd name="T33" fmla="*/ 1278 h 1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03" h="1278">
                    <a:moveTo>
                      <a:pt x="0" y="1278"/>
                    </a:moveTo>
                    <a:lnTo>
                      <a:pt x="24" y="1278"/>
                    </a:lnTo>
                    <a:lnTo>
                      <a:pt x="49" y="1278"/>
                    </a:lnTo>
                    <a:lnTo>
                      <a:pt x="59" y="1278"/>
                    </a:lnTo>
                    <a:lnTo>
                      <a:pt x="9973" y="1276"/>
                    </a:lnTo>
                    <a:lnTo>
                      <a:pt x="19889" y="1278"/>
                    </a:lnTo>
                    <a:lnTo>
                      <a:pt x="19967" y="1276"/>
                    </a:lnTo>
                    <a:lnTo>
                      <a:pt x="20047" y="1278"/>
                    </a:lnTo>
                    <a:lnTo>
                      <a:pt x="20203" y="1278"/>
                    </a:lnTo>
                    <a:lnTo>
                      <a:pt x="20203" y="0"/>
                    </a:lnTo>
                  </a:path>
                </a:pathLst>
              </a:custGeom>
              <a:noFill/>
              <a:ln w="6350">
                <a:solidFill>
                  <a:srgbClr val="333333"/>
                </a:solidFill>
                <a:round/>
                <a:headEnd/>
                <a:tailEnd/>
              </a:ln>
            </p:spPr>
            <p:txBody>
              <a:bodyPr>
                <a:prstTxWarp prst="textNoShape">
                  <a:avLst/>
                </a:prstTxWarp>
              </a:bodyPr>
              <a:lstStyle/>
              <a:p>
                <a:endParaRPr lang="en-US">
                  <a:latin typeface="Lucida Sans Unicode" pitchFamily="-110" charset="-52"/>
                </a:endParaRPr>
              </a:p>
            </p:txBody>
          </p:sp>
          <p:sp>
            <p:nvSpPr>
              <p:cNvPr id="81287" name="Freeform 451"/>
              <p:cNvSpPr>
                <a:spLocks/>
              </p:cNvSpPr>
              <p:nvPr/>
            </p:nvSpPr>
            <p:spPr bwMode="auto">
              <a:xfrm>
                <a:off x="2301" y="2759"/>
                <a:ext cx="4041" cy="255"/>
              </a:xfrm>
              <a:custGeom>
                <a:avLst/>
                <a:gdLst>
                  <a:gd name="T0" fmla="*/ 20203 w 20203"/>
                  <a:gd name="T1" fmla="*/ 0 h 1278"/>
                  <a:gd name="T2" fmla="*/ 0 w 20203"/>
                  <a:gd name="T3" fmla="*/ 0 h 1278"/>
                  <a:gd name="T4" fmla="*/ 0 w 20203"/>
                  <a:gd name="T5" fmla="*/ 1278 h 1278"/>
                  <a:gd name="T6" fmla="*/ 0 60000 65536"/>
                  <a:gd name="T7" fmla="*/ 0 60000 65536"/>
                  <a:gd name="T8" fmla="*/ 0 60000 65536"/>
                  <a:gd name="T9" fmla="*/ 0 w 20203"/>
                  <a:gd name="T10" fmla="*/ 0 h 1278"/>
                  <a:gd name="T11" fmla="*/ 20203 w 20203"/>
                  <a:gd name="T12" fmla="*/ 1278 h 1278"/>
                </a:gdLst>
                <a:ahLst/>
                <a:cxnLst>
                  <a:cxn ang="T6">
                    <a:pos x="T0" y="T1"/>
                  </a:cxn>
                  <a:cxn ang="T7">
                    <a:pos x="T2" y="T3"/>
                  </a:cxn>
                  <a:cxn ang="T8">
                    <a:pos x="T4" y="T5"/>
                  </a:cxn>
                </a:cxnLst>
                <a:rect l="T9" t="T10" r="T11" b="T12"/>
                <a:pathLst>
                  <a:path w="20203" h="1278">
                    <a:moveTo>
                      <a:pt x="20203" y="0"/>
                    </a:moveTo>
                    <a:lnTo>
                      <a:pt x="0" y="0"/>
                    </a:lnTo>
                    <a:lnTo>
                      <a:pt x="0" y="1278"/>
                    </a:lnTo>
                  </a:path>
                </a:pathLst>
              </a:custGeom>
              <a:noFill/>
              <a:ln w="6350">
                <a:solidFill>
                  <a:srgbClr val="FFFFFF"/>
                </a:solidFill>
                <a:round/>
                <a:headEnd/>
                <a:tailEnd/>
              </a:ln>
            </p:spPr>
            <p:txBody>
              <a:bodyPr>
                <a:prstTxWarp prst="textNoShape">
                  <a:avLst/>
                </a:prstTxWarp>
              </a:bodyPr>
              <a:lstStyle/>
              <a:p>
                <a:endParaRPr lang="en-US">
                  <a:latin typeface="Lucida Sans Unicode" pitchFamily="-110" charset="-52"/>
                </a:endParaRPr>
              </a:p>
            </p:txBody>
          </p:sp>
          <p:pic>
            <p:nvPicPr>
              <p:cNvPr id="81288" name="Picture 452"/>
              <p:cNvPicPr>
                <a:picLocks noChangeAspect="1" noChangeArrowheads="1"/>
              </p:cNvPicPr>
              <p:nvPr/>
            </p:nvPicPr>
            <p:blipFill>
              <a:blip r:embed="rId3"/>
              <a:srcRect/>
              <a:stretch>
                <a:fillRect/>
              </a:stretch>
            </p:blipFill>
            <p:spPr bwMode="auto">
              <a:xfrm>
                <a:off x="2388" y="3064"/>
                <a:ext cx="3754" cy="1679"/>
              </a:xfrm>
              <a:prstGeom prst="rect">
                <a:avLst/>
              </a:prstGeom>
              <a:noFill/>
              <a:ln w="9525">
                <a:noFill/>
                <a:miter lim="800000"/>
                <a:headEnd/>
                <a:tailEnd/>
              </a:ln>
            </p:spPr>
          </p:pic>
          <p:sp>
            <p:nvSpPr>
              <p:cNvPr id="81289" name="Rectangle 453"/>
              <p:cNvSpPr>
                <a:spLocks noChangeArrowheads="1"/>
              </p:cNvSpPr>
              <p:nvPr/>
            </p:nvSpPr>
            <p:spPr bwMode="auto">
              <a:xfrm>
                <a:off x="2809" y="1485"/>
                <a:ext cx="3516" cy="105"/>
              </a:xfrm>
              <a:prstGeom prst="rect">
                <a:avLst/>
              </a:prstGeom>
              <a:solidFill>
                <a:srgbClr val="C8E3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290" name="Rectangle 454"/>
              <p:cNvSpPr>
                <a:spLocks noChangeArrowheads="1"/>
              </p:cNvSpPr>
              <p:nvPr/>
            </p:nvSpPr>
            <p:spPr bwMode="auto">
              <a:xfrm>
                <a:off x="271" y="2624"/>
                <a:ext cx="1628" cy="104"/>
              </a:xfrm>
              <a:prstGeom prst="rect">
                <a:avLst/>
              </a:prstGeom>
              <a:solidFill>
                <a:srgbClr val="C8E3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291" name="Freeform 455"/>
              <p:cNvSpPr>
                <a:spLocks/>
              </p:cNvSpPr>
              <p:nvPr/>
            </p:nvSpPr>
            <p:spPr bwMode="auto">
              <a:xfrm>
                <a:off x="146" y="1496"/>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2" name="Freeform 456"/>
              <p:cNvSpPr>
                <a:spLocks/>
              </p:cNvSpPr>
              <p:nvPr/>
            </p:nvSpPr>
            <p:spPr bwMode="auto">
              <a:xfrm>
                <a:off x="138" y="1496"/>
                <a:ext cx="4"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3" name="Freeform 457"/>
              <p:cNvSpPr>
                <a:spLocks/>
              </p:cNvSpPr>
              <p:nvPr/>
            </p:nvSpPr>
            <p:spPr bwMode="auto">
              <a:xfrm>
                <a:off x="130" y="149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4" name="Freeform 458"/>
              <p:cNvSpPr>
                <a:spLocks/>
              </p:cNvSpPr>
              <p:nvPr/>
            </p:nvSpPr>
            <p:spPr bwMode="auto">
              <a:xfrm>
                <a:off x="122" y="1496"/>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5" name="Freeform 459"/>
              <p:cNvSpPr>
                <a:spLocks/>
              </p:cNvSpPr>
              <p:nvPr/>
            </p:nvSpPr>
            <p:spPr bwMode="auto">
              <a:xfrm>
                <a:off x="114" y="1496"/>
                <a:ext cx="4"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6" name="Freeform 460"/>
              <p:cNvSpPr>
                <a:spLocks/>
              </p:cNvSpPr>
              <p:nvPr/>
            </p:nvSpPr>
            <p:spPr bwMode="auto">
              <a:xfrm>
                <a:off x="106" y="149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7" name="Freeform 461"/>
              <p:cNvSpPr>
                <a:spLocks/>
              </p:cNvSpPr>
              <p:nvPr/>
            </p:nvSpPr>
            <p:spPr bwMode="auto">
              <a:xfrm>
                <a:off x="99" y="149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3" y="19"/>
                    </a:lnTo>
                    <a:lnTo>
                      <a:pt x="11" y="19"/>
                    </a:lnTo>
                    <a:lnTo>
                      <a:pt x="10" y="19"/>
                    </a:lnTo>
                    <a:lnTo>
                      <a:pt x="10" y="20"/>
                    </a:lnTo>
                    <a:lnTo>
                      <a:pt x="5" y="19"/>
                    </a:lnTo>
                    <a:lnTo>
                      <a:pt x="2" y="15"/>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8" name="Freeform 462"/>
              <p:cNvSpPr>
                <a:spLocks/>
              </p:cNvSpPr>
              <p:nvPr/>
            </p:nvSpPr>
            <p:spPr bwMode="auto">
              <a:xfrm>
                <a:off x="90" y="1496"/>
                <a:ext cx="5"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99" name="Freeform 463"/>
              <p:cNvSpPr>
                <a:spLocks/>
              </p:cNvSpPr>
              <p:nvPr/>
            </p:nvSpPr>
            <p:spPr bwMode="auto">
              <a:xfrm>
                <a:off x="147" y="13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0" name="Freeform 464"/>
              <p:cNvSpPr>
                <a:spLocks/>
              </p:cNvSpPr>
              <p:nvPr/>
            </p:nvSpPr>
            <p:spPr bwMode="auto">
              <a:xfrm>
                <a:off x="139" y="13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1" name="Freeform 465"/>
              <p:cNvSpPr>
                <a:spLocks/>
              </p:cNvSpPr>
              <p:nvPr/>
            </p:nvSpPr>
            <p:spPr bwMode="auto">
              <a:xfrm>
                <a:off x="131" y="1374"/>
                <a:ext cx="4" cy="4"/>
              </a:xfrm>
              <a:custGeom>
                <a:avLst/>
                <a:gdLst>
                  <a:gd name="T0" fmla="*/ 21 w 21"/>
                  <a:gd name="T1" fmla="*/ 10 h 20"/>
                  <a:gd name="T2" fmla="*/ 20 w 21"/>
                  <a:gd name="T3" fmla="*/ 10 h 20"/>
                  <a:gd name="T4" fmla="*/ 20 w 21"/>
                  <a:gd name="T5" fmla="*/ 11 h 20"/>
                  <a:gd name="T6" fmla="*/ 20 w 21"/>
                  <a:gd name="T7" fmla="*/ 13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3"/>
                    </a:lnTo>
                    <a:lnTo>
                      <a:pt x="16" y="16"/>
                    </a:lnTo>
                    <a:lnTo>
                      <a:pt x="14" y="19"/>
                    </a:lnTo>
                    <a:lnTo>
                      <a:pt x="12" y="19"/>
                    </a:lnTo>
                    <a:lnTo>
                      <a:pt x="11" y="19"/>
                    </a:lnTo>
                    <a:lnTo>
                      <a:pt x="11" y="20"/>
                    </a:lnTo>
                    <a:lnTo>
                      <a:pt x="6" y="19"/>
                    </a:lnTo>
                    <a:lnTo>
                      <a:pt x="3" y="16"/>
                    </a:lnTo>
                    <a:lnTo>
                      <a:pt x="0" y="13"/>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2" name="Freeform 466"/>
              <p:cNvSpPr>
                <a:spLocks/>
              </p:cNvSpPr>
              <p:nvPr/>
            </p:nvSpPr>
            <p:spPr bwMode="auto">
              <a:xfrm>
                <a:off x="123" y="13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3" name="Freeform 467"/>
              <p:cNvSpPr>
                <a:spLocks/>
              </p:cNvSpPr>
              <p:nvPr/>
            </p:nvSpPr>
            <p:spPr bwMode="auto">
              <a:xfrm>
                <a:off x="115" y="13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4" name="Freeform 468"/>
              <p:cNvSpPr>
                <a:spLocks/>
              </p:cNvSpPr>
              <p:nvPr/>
            </p:nvSpPr>
            <p:spPr bwMode="auto">
              <a:xfrm>
                <a:off x="107" y="1374"/>
                <a:ext cx="4" cy="4"/>
              </a:xfrm>
              <a:custGeom>
                <a:avLst/>
                <a:gdLst>
                  <a:gd name="T0" fmla="*/ 21 w 21"/>
                  <a:gd name="T1" fmla="*/ 10 h 20"/>
                  <a:gd name="T2" fmla="*/ 20 w 21"/>
                  <a:gd name="T3" fmla="*/ 10 h 20"/>
                  <a:gd name="T4" fmla="*/ 20 w 21"/>
                  <a:gd name="T5" fmla="*/ 11 h 20"/>
                  <a:gd name="T6" fmla="*/ 20 w 21"/>
                  <a:gd name="T7" fmla="*/ 13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3"/>
                    </a:lnTo>
                    <a:lnTo>
                      <a:pt x="16" y="16"/>
                    </a:lnTo>
                    <a:lnTo>
                      <a:pt x="14" y="19"/>
                    </a:lnTo>
                    <a:lnTo>
                      <a:pt x="12" y="19"/>
                    </a:lnTo>
                    <a:lnTo>
                      <a:pt x="11" y="19"/>
                    </a:lnTo>
                    <a:lnTo>
                      <a:pt x="11" y="20"/>
                    </a:lnTo>
                    <a:lnTo>
                      <a:pt x="6" y="19"/>
                    </a:lnTo>
                    <a:lnTo>
                      <a:pt x="3" y="16"/>
                    </a:lnTo>
                    <a:lnTo>
                      <a:pt x="0" y="13"/>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5" name="Freeform 469"/>
              <p:cNvSpPr>
                <a:spLocks/>
              </p:cNvSpPr>
              <p:nvPr/>
            </p:nvSpPr>
            <p:spPr bwMode="auto">
              <a:xfrm>
                <a:off x="99" y="13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6" name="Freeform 470"/>
              <p:cNvSpPr>
                <a:spLocks/>
              </p:cNvSpPr>
              <p:nvPr/>
            </p:nvSpPr>
            <p:spPr bwMode="auto">
              <a:xfrm>
                <a:off x="91" y="13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7" name="Freeform 471"/>
              <p:cNvSpPr>
                <a:spLocks/>
              </p:cNvSpPr>
              <p:nvPr/>
            </p:nvSpPr>
            <p:spPr bwMode="auto">
              <a:xfrm>
                <a:off x="85" y="368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8" name="Freeform 472"/>
              <p:cNvSpPr>
                <a:spLocks/>
              </p:cNvSpPr>
              <p:nvPr/>
            </p:nvSpPr>
            <p:spPr bwMode="auto">
              <a:xfrm>
                <a:off x="85" y="367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09" name="Freeform 473"/>
              <p:cNvSpPr>
                <a:spLocks/>
              </p:cNvSpPr>
              <p:nvPr/>
            </p:nvSpPr>
            <p:spPr bwMode="auto">
              <a:xfrm>
                <a:off x="85" y="366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0" name="Freeform 474"/>
              <p:cNvSpPr>
                <a:spLocks/>
              </p:cNvSpPr>
              <p:nvPr/>
            </p:nvSpPr>
            <p:spPr bwMode="auto">
              <a:xfrm>
                <a:off x="85" y="365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1" name="Freeform 475"/>
              <p:cNvSpPr>
                <a:spLocks/>
              </p:cNvSpPr>
              <p:nvPr/>
            </p:nvSpPr>
            <p:spPr bwMode="auto">
              <a:xfrm>
                <a:off x="85" y="364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2" name="Freeform 476"/>
              <p:cNvSpPr>
                <a:spLocks/>
              </p:cNvSpPr>
              <p:nvPr/>
            </p:nvSpPr>
            <p:spPr bwMode="auto">
              <a:xfrm>
                <a:off x="85" y="3641"/>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3" name="Freeform 477"/>
              <p:cNvSpPr>
                <a:spLocks/>
              </p:cNvSpPr>
              <p:nvPr/>
            </p:nvSpPr>
            <p:spPr bwMode="auto">
              <a:xfrm>
                <a:off x="85" y="363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4" name="Freeform 478"/>
              <p:cNvSpPr>
                <a:spLocks/>
              </p:cNvSpPr>
              <p:nvPr/>
            </p:nvSpPr>
            <p:spPr bwMode="auto">
              <a:xfrm>
                <a:off x="85" y="362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5" name="Freeform 479"/>
              <p:cNvSpPr>
                <a:spLocks/>
              </p:cNvSpPr>
              <p:nvPr/>
            </p:nvSpPr>
            <p:spPr bwMode="auto">
              <a:xfrm>
                <a:off x="85" y="3617"/>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6" name="Freeform 480"/>
              <p:cNvSpPr>
                <a:spLocks/>
              </p:cNvSpPr>
              <p:nvPr/>
            </p:nvSpPr>
            <p:spPr bwMode="auto">
              <a:xfrm>
                <a:off x="85" y="360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7" name="Freeform 481"/>
              <p:cNvSpPr>
                <a:spLocks/>
              </p:cNvSpPr>
              <p:nvPr/>
            </p:nvSpPr>
            <p:spPr bwMode="auto">
              <a:xfrm>
                <a:off x="85" y="360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8" name="Freeform 482"/>
              <p:cNvSpPr>
                <a:spLocks/>
              </p:cNvSpPr>
              <p:nvPr/>
            </p:nvSpPr>
            <p:spPr bwMode="auto">
              <a:xfrm>
                <a:off x="85" y="359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19" name="Freeform 483"/>
              <p:cNvSpPr>
                <a:spLocks/>
              </p:cNvSpPr>
              <p:nvPr/>
            </p:nvSpPr>
            <p:spPr bwMode="auto">
              <a:xfrm>
                <a:off x="85" y="358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0" name="Freeform 484"/>
              <p:cNvSpPr>
                <a:spLocks/>
              </p:cNvSpPr>
              <p:nvPr/>
            </p:nvSpPr>
            <p:spPr bwMode="auto">
              <a:xfrm>
                <a:off x="85" y="357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1" name="Freeform 485"/>
              <p:cNvSpPr>
                <a:spLocks/>
              </p:cNvSpPr>
              <p:nvPr/>
            </p:nvSpPr>
            <p:spPr bwMode="auto">
              <a:xfrm>
                <a:off x="85" y="356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2" name="Freeform 486"/>
              <p:cNvSpPr>
                <a:spLocks/>
              </p:cNvSpPr>
              <p:nvPr/>
            </p:nvSpPr>
            <p:spPr bwMode="auto">
              <a:xfrm>
                <a:off x="85" y="356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3" name="Freeform 487"/>
              <p:cNvSpPr>
                <a:spLocks/>
              </p:cNvSpPr>
              <p:nvPr/>
            </p:nvSpPr>
            <p:spPr bwMode="auto">
              <a:xfrm>
                <a:off x="85" y="3553"/>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4" name="Freeform 488"/>
              <p:cNvSpPr>
                <a:spLocks/>
              </p:cNvSpPr>
              <p:nvPr/>
            </p:nvSpPr>
            <p:spPr bwMode="auto">
              <a:xfrm>
                <a:off x="85" y="354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5" name="Freeform 489"/>
              <p:cNvSpPr>
                <a:spLocks/>
              </p:cNvSpPr>
              <p:nvPr/>
            </p:nvSpPr>
            <p:spPr bwMode="auto">
              <a:xfrm>
                <a:off x="85" y="353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6" name="Freeform 490"/>
              <p:cNvSpPr>
                <a:spLocks/>
              </p:cNvSpPr>
              <p:nvPr/>
            </p:nvSpPr>
            <p:spPr bwMode="auto">
              <a:xfrm>
                <a:off x="85" y="353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7" name="Freeform 491"/>
              <p:cNvSpPr>
                <a:spLocks/>
              </p:cNvSpPr>
              <p:nvPr/>
            </p:nvSpPr>
            <p:spPr bwMode="auto">
              <a:xfrm>
                <a:off x="85" y="352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8" name="Freeform 492"/>
              <p:cNvSpPr>
                <a:spLocks/>
              </p:cNvSpPr>
              <p:nvPr/>
            </p:nvSpPr>
            <p:spPr bwMode="auto">
              <a:xfrm>
                <a:off x="85" y="3514"/>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29" name="Freeform 493"/>
              <p:cNvSpPr>
                <a:spLocks/>
              </p:cNvSpPr>
              <p:nvPr/>
            </p:nvSpPr>
            <p:spPr bwMode="auto">
              <a:xfrm>
                <a:off x="85" y="3506"/>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0" name="Freeform 494"/>
              <p:cNvSpPr>
                <a:spLocks/>
              </p:cNvSpPr>
              <p:nvPr/>
            </p:nvSpPr>
            <p:spPr bwMode="auto">
              <a:xfrm>
                <a:off x="85" y="349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1" name="Freeform 495"/>
              <p:cNvSpPr>
                <a:spLocks/>
              </p:cNvSpPr>
              <p:nvPr/>
            </p:nvSpPr>
            <p:spPr bwMode="auto">
              <a:xfrm>
                <a:off x="85" y="3490"/>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2" name="Freeform 496"/>
              <p:cNvSpPr>
                <a:spLocks/>
              </p:cNvSpPr>
              <p:nvPr/>
            </p:nvSpPr>
            <p:spPr bwMode="auto">
              <a:xfrm>
                <a:off x="85" y="348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3" name="Freeform 497"/>
              <p:cNvSpPr>
                <a:spLocks/>
              </p:cNvSpPr>
              <p:nvPr/>
            </p:nvSpPr>
            <p:spPr bwMode="auto">
              <a:xfrm>
                <a:off x="85" y="347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4" name="Freeform 498"/>
              <p:cNvSpPr>
                <a:spLocks/>
              </p:cNvSpPr>
              <p:nvPr/>
            </p:nvSpPr>
            <p:spPr bwMode="auto">
              <a:xfrm>
                <a:off x="85" y="3466"/>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5" name="Freeform 499"/>
              <p:cNvSpPr>
                <a:spLocks/>
              </p:cNvSpPr>
              <p:nvPr/>
            </p:nvSpPr>
            <p:spPr bwMode="auto">
              <a:xfrm>
                <a:off x="85" y="3458"/>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6" name="Freeform 500"/>
              <p:cNvSpPr>
                <a:spLocks/>
              </p:cNvSpPr>
              <p:nvPr/>
            </p:nvSpPr>
            <p:spPr bwMode="auto">
              <a:xfrm>
                <a:off x="85" y="345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7" name="Freeform 501"/>
              <p:cNvSpPr>
                <a:spLocks/>
              </p:cNvSpPr>
              <p:nvPr/>
            </p:nvSpPr>
            <p:spPr bwMode="auto">
              <a:xfrm>
                <a:off x="85" y="3442"/>
                <a:ext cx="4" cy="5"/>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8" name="Freeform 502"/>
              <p:cNvSpPr>
                <a:spLocks/>
              </p:cNvSpPr>
              <p:nvPr/>
            </p:nvSpPr>
            <p:spPr bwMode="auto">
              <a:xfrm>
                <a:off x="85" y="343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39" name="Freeform 503"/>
              <p:cNvSpPr>
                <a:spLocks/>
              </p:cNvSpPr>
              <p:nvPr/>
            </p:nvSpPr>
            <p:spPr bwMode="auto">
              <a:xfrm>
                <a:off x="85" y="342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0" name="Freeform 504"/>
              <p:cNvSpPr>
                <a:spLocks/>
              </p:cNvSpPr>
              <p:nvPr/>
            </p:nvSpPr>
            <p:spPr bwMode="auto">
              <a:xfrm>
                <a:off x="85" y="3419"/>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1" name="Freeform 505"/>
              <p:cNvSpPr>
                <a:spLocks/>
              </p:cNvSpPr>
              <p:nvPr/>
            </p:nvSpPr>
            <p:spPr bwMode="auto">
              <a:xfrm>
                <a:off x="85" y="341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2" name="Freeform 506"/>
              <p:cNvSpPr>
                <a:spLocks/>
              </p:cNvSpPr>
              <p:nvPr/>
            </p:nvSpPr>
            <p:spPr bwMode="auto">
              <a:xfrm>
                <a:off x="85" y="3403"/>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3" name="Freeform 507"/>
              <p:cNvSpPr>
                <a:spLocks/>
              </p:cNvSpPr>
              <p:nvPr/>
            </p:nvSpPr>
            <p:spPr bwMode="auto">
              <a:xfrm>
                <a:off x="85" y="3395"/>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4" name="Freeform 508"/>
              <p:cNvSpPr>
                <a:spLocks/>
              </p:cNvSpPr>
              <p:nvPr/>
            </p:nvSpPr>
            <p:spPr bwMode="auto">
              <a:xfrm>
                <a:off x="85" y="338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5" name="Freeform 509"/>
              <p:cNvSpPr>
                <a:spLocks/>
              </p:cNvSpPr>
              <p:nvPr/>
            </p:nvSpPr>
            <p:spPr bwMode="auto">
              <a:xfrm>
                <a:off x="85" y="337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6" name="Freeform 510"/>
              <p:cNvSpPr>
                <a:spLocks/>
              </p:cNvSpPr>
              <p:nvPr/>
            </p:nvSpPr>
            <p:spPr bwMode="auto">
              <a:xfrm>
                <a:off x="85" y="3371"/>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7" name="Freeform 511"/>
              <p:cNvSpPr>
                <a:spLocks/>
              </p:cNvSpPr>
              <p:nvPr/>
            </p:nvSpPr>
            <p:spPr bwMode="auto">
              <a:xfrm>
                <a:off x="85" y="3363"/>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8" name="Freeform 512"/>
              <p:cNvSpPr>
                <a:spLocks/>
              </p:cNvSpPr>
              <p:nvPr/>
            </p:nvSpPr>
            <p:spPr bwMode="auto">
              <a:xfrm>
                <a:off x="85" y="335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49" name="Freeform 513"/>
              <p:cNvSpPr>
                <a:spLocks/>
              </p:cNvSpPr>
              <p:nvPr/>
            </p:nvSpPr>
            <p:spPr bwMode="auto">
              <a:xfrm>
                <a:off x="85" y="3347"/>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0" name="Freeform 514"/>
              <p:cNvSpPr>
                <a:spLocks/>
              </p:cNvSpPr>
              <p:nvPr/>
            </p:nvSpPr>
            <p:spPr bwMode="auto">
              <a:xfrm>
                <a:off x="85" y="333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1" name="Freeform 515"/>
              <p:cNvSpPr>
                <a:spLocks/>
              </p:cNvSpPr>
              <p:nvPr/>
            </p:nvSpPr>
            <p:spPr bwMode="auto">
              <a:xfrm>
                <a:off x="85" y="3331"/>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2" name="Freeform 516"/>
              <p:cNvSpPr>
                <a:spLocks/>
              </p:cNvSpPr>
              <p:nvPr/>
            </p:nvSpPr>
            <p:spPr bwMode="auto">
              <a:xfrm>
                <a:off x="85" y="3323"/>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3" name="Freeform 517"/>
              <p:cNvSpPr>
                <a:spLocks/>
              </p:cNvSpPr>
              <p:nvPr/>
            </p:nvSpPr>
            <p:spPr bwMode="auto">
              <a:xfrm>
                <a:off x="85" y="331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4" name="Freeform 518"/>
              <p:cNvSpPr>
                <a:spLocks/>
              </p:cNvSpPr>
              <p:nvPr/>
            </p:nvSpPr>
            <p:spPr bwMode="auto">
              <a:xfrm>
                <a:off x="85" y="330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5" name="Freeform 519"/>
              <p:cNvSpPr>
                <a:spLocks/>
              </p:cNvSpPr>
              <p:nvPr/>
            </p:nvSpPr>
            <p:spPr bwMode="auto">
              <a:xfrm>
                <a:off x="85" y="3299"/>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6" name="Freeform 520"/>
              <p:cNvSpPr>
                <a:spLocks/>
              </p:cNvSpPr>
              <p:nvPr/>
            </p:nvSpPr>
            <p:spPr bwMode="auto">
              <a:xfrm>
                <a:off x="85" y="329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7" name="Freeform 521"/>
              <p:cNvSpPr>
                <a:spLocks/>
              </p:cNvSpPr>
              <p:nvPr/>
            </p:nvSpPr>
            <p:spPr bwMode="auto">
              <a:xfrm>
                <a:off x="85" y="328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8" name="Freeform 522"/>
              <p:cNvSpPr>
                <a:spLocks/>
              </p:cNvSpPr>
              <p:nvPr/>
            </p:nvSpPr>
            <p:spPr bwMode="auto">
              <a:xfrm>
                <a:off x="85" y="3276"/>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59" name="Freeform 523"/>
              <p:cNvSpPr>
                <a:spLocks/>
              </p:cNvSpPr>
              <p:nvPr/>
            </p:nvSpPr>
            <p:spPr bwMode="auto">
              <a:xfrm>
                <a:off x="85" y="3268"/>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0" name="Freeform 524"/>
              <p:cNvSpPr>
                <a:spLocks/>
              </p:cNvSpPr>
              <p:nvPr/>
            </p:nvSpPr>
            <p:spPr bwMode="auto">
              <a:xfrm>
                <a:off x="85" y="326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1" name="Freeform 525"/>
              <p:cNvSpPr>
                <a:spLocks/>
              </p:cNvSpPr>
              <p:nvPr/>
            </p:nvSpPr>
            <p:spPr bwMode="auto">
              <a:xfrm>
                <a:off x="85" y="3252"/>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2" name="Freeform 526"/>
              <p:cNvSpPr>
                <a:spLocks/>
              </p:cNvSpPr>
              <p:nvPr/>
            </p:nvSpPr>
            <p:spPr bwMode="auto">
              <a:xfrm>
                <a:off x="85" y="3244"/>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3" name="Freeform 527"/>
              <p:cNvSpPr>
                <a:spLocks/>
              </p:cNvSpPr>
              <p:nvPr/>
            </p:nvSpPr>
            <p:spPr bwMode="auto">
              <a:xfrm>
                <a:off x="85" y="323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4" name="Freeform 528"/>
              <p:cNvSpPr>
                <a:spLocks/>
              </p:cNvSpPr>
              <p:nvPr/>
            </p:nvSpPr>
            <p:spPr bwMode="auto">
              <a:xfrm>
                <a:off x="85" y="322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5" name="Freeform 529"/>
              <p:cNvSpPr>
                <a:spLocks/>
              </p:cNvSpPr>
              <p:nvPr/>
            </p:nvSpPr>
            <p:spPr bwMode="auto">
              <a:xfrm>
                <a:off x="85" y="322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6" name="Freeform 530"/>
              <p:cNvSpPr>
                <a:spLocks/>
              </p:cNvSpPr>
              <p:nvPr/>
            </p:nvSpPr>
            <p:spPr bwMode="auto">
              <a:xfrm>
                <a:off x="85" y="321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7" name="Freeform 531"/>
              <p:cNvSpPr>
                <a:spLocks/>
              </p:cNvSpPr>
              <p:nvPr/>
            </p:nvSpPr>
            <p:spPr bwMode="auto">
              <a:xfrm>
                <a:off x="85" y="3204"/>
                <a:ext cx="4" cy="5"/>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8" name="Freeform 532"/>
              <p:cNvSpPr>
                <a:spLocks/>
              </p:cNvSpPr>
              <p:nvPr/>
            </p:nvSpPr>
            <p:spPr bwMode="auto">
              <a:xfrm>
                <a:off x="85" y="319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69" name="Freeform 533"/>
              <p:cNvSpPr>
                <a:spLocks/>
              </p:cNvSpPr>
              <p:nvPr/>
            </p:nvSpPr>
            <p:spPr bwMode="auto">
              <a:xfrm>
                <a:off x="85" y="318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0" name="Freeform 534"/>
              <p:cNvSpPr>
                <a:spLocks/>
              </p:cNvSpPr>
              <p:nvPr/>
            </p:nvSpPr>
            <p:spPr bwMode="auto">
              <a:xfrm>
                <a:off x="85" y="3181"/>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1" name="Freeform 535"/>
              <p:cNvSpPr>
                <a:spLocks/>
              </p:cNvSpPr>
              <p:nvPr/>
            </p:nvSpPr>
            <p:spPr bwMode="auto">
              <a:xfrm>
                <a:off x="85" y="317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2" name="Freeform 536"/>
              <p:cNvSpPr>
                <a:spLocks/>
              </p:cNvSpPr>
              <p:nvPr/>
            </p:nvSpPr>
            <p:spPr bwMode="auto">
              <a:xfrm>
                <a:off x="85" y="316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3" name="Freeform 537"/>
              <p:cNvSpPr>
                <a:spLocks/>
              </p:cNvSpPr>
              <p:nvPr/>
            </p:nvSpPr>
            <p:spPr bwMode="auto">
              <a:xfrm>
                <a:off x="85" y="3157"/>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4" name="Freeform 538"/>
              <p:cNvSpPr>
                <a:spLocks/>
              </p:cNvSpPr>
              <p:nvPr/>
            </p:nvSpPr>
            <p:spPr bwMode="auto">
              <a:xfrm>
                <a:off x="85" y="314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5" name="Freeform 539"/>
              <p:cNvSpPr>
                <a:spLocks/>
              </p:cNvSpPr>
              <p:nvPr/>
            </p:nvSpPr>
            <p:spPr bwMode="auto">
              <a:xfrm>
                <a:off x="85" y="314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6" name="Freeform 540"/>
              <p:cNvSpPr>
                <a:spLocks/>
              </p:cNvSpPr>
              <p:nvPr/>
            </p:nvSpPr>
            <p:spPr bwMode="auto">
              <a:xfrm>
                <a:off x="85" y="313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7" name="Freeform 541"/>
              <p:cNvSpPr>
                <a:spLocks/>
              </p:cNvSpPr>
              <p:nvPr/>
            </p:nvSpPr>
            <p:spPr bwMode="auto">
              <a:xfrm>
                <a:off x="85" y="312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8" name="Freeform 542"/>
              <p:cNvSpPr>
                <a:spLocks/>
              </p:cNvSpPr>
              <p:nvPr/>
            </p:nvSpPr>
            <p:spPr bwMode="auto">
              <a:xfrm>
                <a:off x="85" y="311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79" name="Freeform 543"/>
              <p:cNvSpPr>
                <a:spLocks/>
              </p:cNvSpPr>
              <p:nvPr/>
            </p:nvSpPr>
            <p:spPr bwMode="auto">
              <a:xfrm>
                <a:off x="85" y="311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0" name="Freeform 544"/>
              <p:cNvSpPr>
                <a:spLocks/>
              </p:cNvSpPr>
              <p:nvPr/>
            </p:nvSpPr>
            <p:spPr bwMode="auto">
              <a:xfrm>
                <a:off x="85" y="310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1" name="Freeform 545"/>
              <p:cNvSpPr>
                <a:spLocks/>
              </p:cNvSpPr>
              <p:nvPr/>
            </p:nvSpPr>
            <p:spPr bwMode="auto">
              <a:xfrm>
                <a:off x="85" y="309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2" name="Freeform 546"/>
              <p:cNvSpPr>
                <a:spLocks/>
              </p:cNvSpPr>
              <p:nvPr/>
            </p:nvSpPr>
            <p:spPr bwMode="auto">
              <a:xfrm>
                <a:off x="85" y="308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3" name="Freeform 547"/>
              <p:cNvSpPr>
                <a:spLocks/>
              </p:cNvSpPr>
              <p:nvPr/>
            </p:nvSpPr>
            <p:spPr bwMode="auto">
              <a:xfrm>
                <a:off x="85" y="3078"/>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4" name="Freeform 548"/>
              <p:cNvSpPr>
                <a:spLocks/>
              </p:cNvSpPr>
              <p:nvPr/>
            </p:nvSpPr>
            <p:spPr bwMode="auto">
              <a:xfrm>
                <a:off x="85" y="307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5" name="Freeform 549"/>
              <p:cNvSpPr>
                <a:spLocks/>
              </p:cNvSpPr>
              <p:nvPr/>
            </p:nvSpPr>
            <p:spPr bwMode="auto">
              <a:xfrm>
                <a:off x="85" y="306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6" name="Freeform 550"/>
              <p:cNvSpPr>
                <a:spLocks/>
              </p:cNvSpPr>
              <p:nvPr/>
            </p:nvSpPr>
            <p:spPr bwMode="auto">
              <a:xfrm>
                <a:off x="85" y="3054"/>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7" name="Freeform 551"/>
              <p:cNvSpPr>
                <a:spLocks/>
              </p:cNvSpPr>
              <p:nvPr/>
            </p:nvSpPr>
            <p:spPr bwMode="auto">
              <a:xfrm>
                <a:off x="85" y="3046"/>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8" name="Freeform 552"/>
              <p:cNvSpPr>
                <a:spLocks/>
              </p:cNvSpPr>
              <p:nvPr/>
            </p:nvSpPr>
            <p:spPr bwMode="auto">
              <a:xfrm>
                <a:off x="85" y="303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89" name="Freeform 553"/>
              <p:cNvSpPr>
                <a:spLocks/>
              </p:cNvSpPr>
              <p:nvPr/>
            </p:nvSpPr>
            <p:spPr bwMode="auto">
              <a:xfrm>
                <a:off x="85" y="3030"/>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0" name="Freeform 554"/>
              <p:cNvSpPr>
                <a:spLocks/>
              </p:cNvSpPr>
              <p:nvPr/>
            </p:nvSpPr>
            <p:spPr bwMode="auto">
              <a:xfrm>
                <a:off x="85" y="302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1" name="Freeform 555"/>
              <p:cNvSpPr>
                <a:spLocks/>
              </p:cNvSpPr>
              <p:nvPr/>
            </p:nvSpPr>
            <p:spPr bwMode="auto">
              <a:xfrm>
                <a:off x="85" y="301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2" name="Freeform 556"/>
              <p:cNvSpPr>
                <a:spLocks/>
              </p:cNvSpPr>
              <p:nvPr/>
            </p:nvSpPr>
            <p:spPr bwMode="auto">
              <a:xfrm>
                <a:off x="85" y="3006"/>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3" name="Freeform 557"/>
              <p:cNvSpPr>
                <a:spLocks/>
              </p:cNvSpPr>
              <p:nvPr/>
            </p:nvSpPr>
            <p:spPr bwMode="auto">
              <a:xfrm>
                <a:off x="85" y="299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4" name="Freeform 558"/>
              <p:cNvSpPr>
                <a:spLocks/>
              </p:cNvSpPr>
              <p:nvPr/>
            </p:nvSpPr>
            <p:spPr bwMode="auto">
              <a:xfrm>
                <a:off x="85" y="299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5" name="Freeform 559"/>
              <p:cNvSpPr>
                <a:spLocks/>
              </p:cNvSpPr>
              <p:nvPr/>
            </p:nvSpPr>
            <p:spPr bwMode="auto">
              <a:xfrm>
                <a:off x="85" y="2983"/>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6" name="Freeform 560"/>
              <p:cNvSpPr>
                <a:spLocks/>
              </p:cNvSpPr>
              <p:nvPr/>
            </p:nvSpPr>
            <p:spPr bwMode="auto">
              <a:xfrm>
                <a:off x="85" y="297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7" name="Freeform 561"/>
              <p:cNvSpPr>
                <a:spLocks/>
              </p:cNvSpPr>
              <p:nvPr/>
            </p:nvSpPr>
            <p:spPr bwMode="auto">
              <a:xfrm>
                <a:off x="85" y="296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8" name="Freeform 562"/>
              <p:cNvSpPr>
                <a:spLocks/>
              </p:cNvSpPr>
              <p:nvPr/>
            </p:nvSpPr>
            <p:spPr bwMode="auto">
              <a:xfrm>
                <a:off x="85" y="2959"/>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399" name="Freeform 563"/>
              <p:cNvSpPr>
                <a:spLocks/>
              </p:cNvSpPr>
              <p:nvPr/>
            </p:nvSpPr>
            <p:spPr bwMode="auto">
              <a:xfrm>
                <a:off x="85" y="295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0" name="Freeform 564"/>
              <p:cNvSpPr>
                <a:spLocks/>
              </p:cNvSpPr>
              <p:nvPr/>
            </p:nvSpPr>
            <p:spPr bwMode="auto">
              <a:xfrm>
                <a:off x="85" y="2943"/>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1" name="Freeform 565"/>
              <p:cNvSpPr>
                <a:spLocks/>
              </p:cNvSpPr>
              <p:nvPr/>
            </p:nvSpPr>
            <p:spPr bwMode="auto">
              <a:xfrm>
                <a:off x="85" y="293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2" name="Freeform 566"/>
              <p:cNvSpPr>
                <a:spLocks/>
              </p:cNvSpPr>
              <p:nvPr/>
            </p:nvSpPr>
            <p:spPr bwMode="auto">
              <a:xfrm>
                <a:off x="85" y="292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3" name="Freeform 567"/>
              <p:cNvSpPr>
                <a:spLocks/>
              </p:cNvSpPr>
              <p:nvPr/>
            </p:nvSpPr>
            <p:spPr bwMode="auto">
              <a:xfrm>
                <a:off x="85" y="2919"/>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4" name="Freeform 568"/>
              <p:cNvSpPr>
                <a:spLocks/>
              </p:cNvSpPr>
              <p:nvPr/>
            </p:nvSpPr>
            <p:spPr bwMode="auto">
              <a:xfrm>
                <a:off x="85" y="291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5" name="Freeform 569"/>
              <p:cNvSpPr>
                <a:spLocks/>
              </p:cNvSpPr>
              <p:nvPr/>
            </p:nvSpPr>
            <p:spPr bwMode="auto">
              <a:xfrm>
                <a:off x="85" y="290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6" name="Freeform 570"/>
              <p:cNvSpPr>
                <a:spLocks/>
              </p:cNvSpPr>
              <p:nvPr/>
            </p:nvSpPr>
            <p:spPr bwMode="auto">
              <a:xfrm>
                <a:off x="85" y="2896"/>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7" name="Freeform 571"/>
              <p:cNvSpPr>
                <a:spLocks/>
              </p:cNvSpPr>
              <p:nvPr/>
            </p:nvSpPr>
            <p:spPr bwMode="auto">
              <a:xfrm>
                <a:off x="85" y="288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8" name="Freeform 572"/>
              <p:cNvSpPr>
                <a:spLocks/>
              </p:cNvSpPr>
              <p:nvPr/>
            </p:nvSpPr>
            <p:spPr bwMode="auto">
              <a:xfrm>
                <a:off x="85" y="288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09" name="Freeform 573"/>
              <p:cNvSpPr>
                <a:spLocks/>
              </p:cNvSpPr>
              <p:nvPr/>
            </p:nvSpPr>
            <p:spPr bwMode="auto">
              <a:xfrm>
                <a:off x="85" y="287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0" name="Freeform 574"/>
              <p:cNvSpPr>
                <a:spLocks/>
              </p:cNvSpPr>
              <p:nvPr/>
            </p:nvSpPr>
            <p:spPr bwMode="auto">
              <a:xfrm>
                <a:off x="85" y="286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1" name="Freeform 575"/>
              <p:cNvSpPr>
                <a:spLocks/>
              </p:cNvSpPr>
              <p:nvPr/>
            </p:nvSpPr>
            <p:spPr bwMode="auto">
              <a:xfrm>
                <a:off x="85" y="285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2" name="Freeform 576"/>
              <p:cNvSpPr>
                <a:spLocks/>
              </p:cNvSpPr>
              <p:nvPr/>
            </p:nvSpPr>
            <p:spPr bwMode="auto">
              <a:xfrm>
                <a:off x="85" y="284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3" name="Freeform 577"/>
              <p:cNvSpPr>
                <a:spLocks/>
              </p:cNvSpPr>
              <p:nvPr/>
            </p:nvSpPr>
            <p:spPr bwMode="auto">
              <a:xfrm>
                <a:off x="85" y="284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4" name="Freeform 578"/>
              <p:cNvSpPr>
                <a:spLocks/>
              </p:cNvSpPr>
              <p:nvPr/>
            </p:nvSpPr>
            <p:spPr bwMode="auto">
              <a:xfrm>
                <a:off x="85" y="283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5" name="Freeform 579"/>
              <p:cNvSpPr>
                <a:spLocks/>
              </p:cNvSpPr>
              <p:nvPr/>
            </p:nvSpPr>
            <p:spPr bwMode="auto">
              <a:xfrm>
                <a:off x="85" y="282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6" name="Freeform 580"/>
              <p:cNvSpPr>
                <a:spLocks/>
              </p:cNvSpPr>
              <p:nvPr/>
            </p:nvSpPr>
            <p:spPr bwMode="auto">
              <a:xfrm>
                <a:off x="85" y="281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7" name="Freeform 581"/>
              <p:cNvSpPr>
                <a:spLocks/>
              </p:cNvSpPr>
              <p:nvPr/>
            </p:nvSpPr>
            <p:spPr bwMode="auto">
              <a:xfrm>
                <a:off x="85" y="2808"/>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8" name="Freeform 582"/>
              <p:cNvSpPr>
                <a:spLocks/>
              </p:cNvSpPr>
              <p:nvPr/>
            </p:nvSpPr>
            <p:spPr bwMode="auto">
              <a:xfrm>
                <a:off x="85" y="280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19" name="Freeform 583"/>
              <p:cNvSpPr>
                <a:spLocks/>
              </p:cNvSpPr>
              <p:nvPr/>
            </p:nvSpPr>
            <p:spPr bwMode="auto">
              <a:xfrm>
                <a:off x="85" y="279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0" name="Freeform 584"/>
              <p:cNvSpPr>
                <a:spLocks/>
              </p:cNvSpPr>
              <p:nvPr/>
            </p:nvSpPr>
            <p:spPr bwMode="auto">
              <a:xfrm>
                <a:off x="85" y="278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1" name="Freeform 585"/>
              <p:cNvSpPr>
                <a:spLocks/>
              </p:cNvSpPr>
              <p:nvPr/>
            </p:nvSpPr>
            <p:spPr bwMode="auto">
              <a:xfrm>
                <a:off x="85" y="277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2" name="Freeform 586"/>
              <p:cNvSpPr>
                <a:spLocks/>
              </p:cNvSpPr>
              <p:nvPr/>
            </p:nvSpPr>
            <p:spPr bwMode="auto">
              <a:xfrm>
                <a:off x="85" y="276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3" name="Freeform 587"/>
              <p:cNvSpPr>
                <a:spLocks/>
              </p:cNvSpPr>
              <p:nvPr/>
            </p:nvSpPr>
            <p:spPr bwMode="auto">
              <a:xfrm>
                <a:off x="85" y="2761"/>
                <a:ext cx="4" cy="4"/>
              </a:xfrm>
              <a:custGeom>
                <a:avLst/>
                <a:gdLst>
                  <a:gd name="T0" fmla="*/ 20 w 20"/>
                  <a:gd name="T1" fmla="*/ 10 h 20"/>
                  <a:gd name="T2" fmla="*/ 19 w 20"/>
                  <a:gd name="T3" fmla="*/ 10 h 20"/>
                  <a:gd name="T4" fmla="*/ 19 w 20"/>
                  <a:gd name="T5" fmla="*/ 12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4" name="Freeform 588"/>
              <p:cNvSpPr>
                <a:spLocks/>
              </p:cNvSpPr>
              <p:nvPr/>
            </p:nvSpPr>
            <p:spPr bwMode="auto">
              <a:xfrm>
                <a:off x="85" y="2753"/>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5" name="Freeform 589"/>
              <p:cNvSpPr>
                <a:spLocks/>
              </p:cNvSpPr>
              <p:nvPr/>
            </p:nvSpPr>
            <p:spPr bwMode="auto">
              <a:xfrm>
                <a:off x="85" y="274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6" name="Freeform 590"/>
              <p:cNvSpPr>
                <a:spLocks/>
              </p:cNvSpPr>
              <p:nvPr/>
            </p:nvSpPr>
            <p:spPr bwMode="auto">
              <a:xfrm>
                <a:off x="85" y="2737"/>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7" name="Freeform 591"/>
              <p:cNvSpPr>
                <a:spLocks/>
              </p:cNvSpPr>
              <p:nvPr/>
            </p:nvSpPr>
            <p:spPr bwMode="auto">
              <a:xfrm>
                <a:off x="85" y="2729"/>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8" name="Freeform 592"/>
              <p:cNvSpPr>
                <a:spLocks/>
              </p:cNvSpPr>
              <p:nvPr/>
            </p:nvSpPr>
            <p:spPr bwMode="auto">
              <a:xfrm>
                <a:off x="85" y="2721"/>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29" name="Freeform 593"/>
              <p:cNvSpPr>
                <a:spLocks/>
              </p:cNvSpPr>
              <p:nvPr/>
            </p:nvSpPr>
            <p:spPr bwMode="auto">
              <a:xfrm>
                <a:off x="85" y="2713"/>
                <a:ext cx="4" cy="5"/>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0" name="Freeform 594"/>
              <p:cNvSpPr>
                <a:spLocks/>
              </p:cNvSpPr>
              <p:nvPr/>
            </p:nvSpPr>
            <p:spPr bwMode="auto">
              <a:xfrm>
                <a:off x="85" y="270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1" name="Freeform 595"/>
              <p:cNvSpPr>
                <a:spLocks/>
              </p:cNvSpPr>
              <p:nvPr/>
            </p:nvSpPr>
            <p:spPr bwMode="auto">
              <a:xfrm>
                <a:off x="85" y="269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2" name="Freeform 596"/>
              <p:cNvSpPr>
                <a:spLocks/>
              </p:cNvSpPr>
              <p:nvPr/>
            </p:nvSpPr>
            <p:spPr bwMode="auto">
              <a:xfrm>
                <a:off x="85" y="2690"/>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3" name="Freeform 597"/>
              <p:cNvSpPr>
                <a:spLocks/>
              </p:cNvSpPr>
              <p:nvPr/>
            </p:nvSpPr>
            <p:spPr bwMode="auto">
              <a:xfrm>
                <a:off x="85" y="268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4" name="Freeform 598"/>
              <p:cNvSpPr>
                <a:spLocks/>
              </p:cNvSpPr>
              <p:nvPr/>
            </p:nvSpPr>
            <p:spPr bwMode="auto">
              <a:xfrm>
                <a:off x="85" y="267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5" name="Freeform 599"/>
              <p:cNvSpPr>
                <a:spLocks/>
              </p:cNvSpPr>
              <p:nvPr/>
            </p:nvSpPr>
            <p:spPr bwMode="auto">
              <a:xfrm>
                <a:off x="85" y="266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6" name="Freeform 600"/>
              <p:cNvSpPr>
                <a:spLocks/>
              </p:cNvSpPr>
              <p:nvPr/>
            </p:nvSpPr>
            <p:spPr bwMode="auto">
              <a:xfrm>
                <a:off x="85" y="265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7" name="Freeform 601"/>
              <p:cNvSpPr>
                <a:spLocks/>
              </p:cNvSpPr>
              <p:nvPr/>
            </p:nvSpPr>
            <p:spPr bwMode="auto">
              <a:xfrm>
                <a:off x="85" y="265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8" name="Freeform 602"/>
              <p:cNvSpPr>
                <a:spLocks/>
              </p:cNvSpPr>
              <p:nvPr/>
            </p:nvSpPr>
            <p:spPr bwMode="auto">
              <a:xfrm>
                <a:off x="85" y="2642"/>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39" name="Freeform 603"/>
              <p:cNvSpPr>
                <a:spLocks/>
              </p:cNvSpPr>
              <p:nvPr/>
            </p:nvSpPr>
            <p:spPr bwMode="auto">
              <a:xfrm>
                <a:off x="85" y="263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0" name="Freeform 604"/>
              <p:cNvSpPr>
                <a:spLocks/>
              </p:cNvSpPr>
              <p:nvPr/>
            </p:nvSpPr>
            <p:spPr bwMode="auto">
              <a:xfrm>
                <a:off x="85" y="262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441" name="Freeform 605"/>
              <p:cNvSpPr>
                <a:spLocks/>
              </p:cNvSpPr>
              <p:nvPr/>
            </p:nvSpPr>
            <p:spPr bwMode="auto">
              <a:xfrm>
                <a:off x="85" y="2618"/>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31750" name="Group 606"/>
            <p:cNvGrpSpPr>
              <a:grpSpLocks/>
            </p:cNvGrpSpPr>
            <p:nvPr/>
          </p:nvGrpSpPr>
          <p:grpSpPr bwMode="auto">
            <a:xfrm>
              <a:off x="54" y="1167"/>
              <a:ext cx="66" cy="1447"/>
              <a:chOff x="85" y="1176"/>
              <a:chExt cx="66" cy="1438"/>
            </a:xfrm>
          </p:grpSpPr>
          <p:sp>
            <p:nvSpPr>
              <p:cNvPr id="81042" name="Freeform 607"/>
              <p:cNvSpPr>
                <a:spLocks/>
              </p:cNvSpPr>
              <p:nvPr/>
            </p:nvSpPr>
            <p:spPr bwMode="auto">
              <a:xfrm>
                <a:off x="85" y="261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3" name="Freeform 608"/>
              <p:cNvSpPr>
                <a:spLocks/>
              </p:cNvSpPr>
              <p:nvPr/>
            </p:nvSpPr>
            <p:spPr bwMode="auto">
              <a:xfrm>
                <a:off x="85" y="260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4" name="Freeform 609"/>
              <p:cNvSpPr>
                <a:spLocks/>
              </p:cNvSpPr>
              <p:nvPr/>
            </p:nvSpPr>
            <p:spPr bwMode="auto">
              <a:xfrm>
                <a:off x="85" y="2594"/>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5" name="Freeform 610"/>
              <p:cNvSpPr>
                <a:spLocks/>
              </p:cNvSpPr>
              <p:nvPr/>
            </p:nvSpPr>
            <p:spPr bwMode="auto">
              <a:xfrm>
                <a:off x="85" y="258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6" name="Freeform 611"/>
              <p:cNvSpPr>
                <a:spLocks/>
              </p:cNvSpPr>
              <p:nvPr/>
            </p:nvSpPr>
            <p:spPr bwMode="auto">
              <a:xfrm>
                <a:off x="85" y="257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7" name="Freeform 612"/>
              <p:cNvSpPr>
                <a:spLocks/>
              </p:cNvSpPr>
              <p:nvPr/>
            </p:nvSpPr>
            <p:spPr bwMode="auto">
              <a:xfrm>
                <a:off x="85" y="2570"/>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8" name="Freeform 613"/>
              <p:cNvSpPr>
                <a:spLocks/>
              </p:cNvSpPr>
              <p:nvPr/>
            </p:nvSpPr>
            <p:spPr bwMode="auto">
              <a:xfrm>
                <a:off x="85" y="256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9" name="Freeform 614"/>
              <p:cNvSpPr>
                <a:spLocks/>
              </p:cNvSpPr>
              <p:nvPr/>
            </p:nvSpPr>
            <p:spPr bwMode="auto">
              <a:xfrm>
                <a:off x="85" y="255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0" name="Freeform 615"/>
              <p:cNvSpPr>
                <a:spLocks/>
              </p:cNvSpPr>
              <p:nvPr/>
            </p:nvSpPr>
            <p:spPr bwMode="auto">
              <a:xfrm>
                <a:off x="85" y="2547"/>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1" name="Freeform 616"/>
              <p:cNvSpPr>
                <a:spLocks/>
              </p:cNvSpPr>
              <p:nvPr/>
            </p:nvSpPr>
            <p:spPr bwMode="auto">
              <a:xfrm>
                <a:off x="85" y="253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2" name="Freeform 617"/>
              <p:cNvSpPr>
                <a:spLocks/>
              </p:cNvSpPr>
              <p:nvPr/>
            </p:nvSpPr>
            <p:spPr bwMode="auto">
              <a:xfrm>
                <a:off x="85" y="2531"/>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3" name="Freeform 618"/>
              <p:cNvSpPr>
                <a:spLocks/>
              </p:cNvSpPr>
              <p:nvPr/>
            </p:nvSpPr>
            <p:spPr bwMode="auto">
              <a:xfrm>
                <a:off x="85" y="2523"/>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4" name="Freeform 619"/>
              <p:cNvSpPr>
                <a:spLocks/>
              </p:cNvSpPr>
              <p:nvPr/>
            </p:nvSpPr>
            <p:spPr bwMode="auto">
              <a:xfrm>
                <a:off x="85" y="251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5" name="Freeform 620"/>
              <p:cNvSpPr>
                <a:spLocks/>
              </p:cNvSpPr>
              <p:nvPr/>
            </p:nvSpPr>
            <p:spPr bwMode="auto">
              <a:xfrm>
                <a:off x="85" y="2507"/>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6" name="Freeform 621"/>
              <p:cNvSpPr>
                <a:spLocks/>
              </p:cNvSpPr>
              <p:nvPr/>
            </p:nvSpPr>
            <p:spPr bwMode="auto">
              <a:xfrm>
                <a:off x="85" y="2499"/>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7" name="Freeform 622"/>
              <p:cNvSpPr>
                <a:spLocks/>
              </p:cNvSpPr>
              <p:nvPr/>
            </p:nvSpPr>
            <p:spPr bwMode="auto">
              <a:xfrm>
                <a:off x="85" y="249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8" name="Freeform 623"/>
              <p:cNvSpPr>
                <a:spLocks/>
              </p:cNvSpPr>
              <p:nvPr/>
            </p:nvSpPr>
            <p:spPr bwMode="auto">
              <a:xfrm>
                <a:off x="85" y="248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59" name="Freeform 624"/>
              <p:cNvSpPr>
                <a:spLocks/>
              </p:cNvSpPr>
              <p:nvPr/>
            </p:nvSpPr>
            <p:spPr bwMode="auto">
              <a:xfrm>
                <a:off x="85" y="2475"/>
                <a:ext cx="4" cy="5"/>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0" name="Freeform 625"/>
              <p:cNvSpPr>
                <a:spLocks/>
              </p:cNvSpPr>
              <p:nvPr/>
            </p:nvSpPr>
            <p:spPr bwMode="auto">
              <a:xfrm>
                <a:off x="85" y="246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1" name="Freeform 626"/>
              <p:cNvSpPr>
                <a:spLocks/>
              </p:cNvSpPr>
              <p:nvPr/>
            </p:nvSpPr>
            <p:spPr bwMode="auto">
              <a:xfrm>
                <a:off x="85" y="246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2" name="Freeform 627"/>
              <p:cNvSpPr>
                <a:spLocks/>
              </p:cNvSpPr>
              <p:nvPr/>
            </p:nvSpPr>
            <p:spPr bwMode="auto">
              <a:xfrm>
                <a:off x="85" y="2452"/>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3" name="Freeform 628"/>
              <p:cNvSpPr>
                <a:spLocks/>
              </p:cNvSpPr>
              <p:nvPr/>
            </p:nvSpPr>
            <p:spPr bwMode="auto">
              <a:xfrm>
                <a:off x="85" y="2444"/>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4" name="Freeform 629"/>
              <p:cNvSpPr>
                <a:spLocks/>
              </p:cNvSpPr>
              <p:nvPr/>
            </p:nvSpPr>
            <p:spPr bwMode="auto">
              <a:xfrm>
                <a:off x="85" y="243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5" name="Freeform 630"/>
              <p:cNvSpPr>
                <a:spLocks/>
              </p:cNvSpPr>
              <p:nvPr/>
            </p:nvSpPr>
            <p:spPr bwMode="auto">
              <a:xfrm>
                <a:off x="85" y="242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6" name="Freeform 631"/>
              <p:cNvSpPr>
                <a:spLocks/>
              </p:cNvSpPr>
              <p:nvPr/>
            </p:nvSpPr>
            <p:spPr bwMode="auto">
              <a:xfrm>
                <a:off x="85" y="2420"/>
                <a:ext cx="4" cy="5"/>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7" name="Freeform 632"/>
              <p:cNvSpPr>
                <a:spLocks/>
              </p:cNvSpPr>
              <p:nvPr/>
            </p:nvSpPr>
            <p:spPr bwMode="auto">
              <a:xfrm>
                <a:off x="85" y="241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8" name="Freeform 633"/>
              <p:cNvSpPr>
                <a:spLocks/>
              </p:cNvSpPr>
              <p:nvPr/>
            </p:nvSpPr>
            <p:spPr bwMode="auto">
              <a:xfrm>
                <a:off x="85" y="240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69" name="Freeform 634"/>
              <p:cNvSpPr>
                <a:spLocks/>
              </p:cNvSpPr>
              <p:nvPr/>
            </p:nvSpPr>
            <p:spPr bwMode="auto">
              <a:xfrm>
                <a:off x="85" y="2397"/>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0" name="Freeform 635"/>
              <p:cNvSpPr>
                <a:spLocks/>
              </p:cNvSpPr>
              <p:nvPr/>
            </p:nvSpPr>
            <p:spPr bwMode="auto">
              <a:xfrm>
                <a:off x="85" y="238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1" name="Freeform 636"/>
              <p:cNvSpPr>
                <a:spLocks/>
              </p:cNvSpPr>
              <p:nvPr/>
            </p:nvSpPr>
            <p:spPr bwMode="auto">
              <a:xfrm>
                <a:off x="85" y="2381"/>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2" name="Freeform 637"/>
              <p:cNvSpPr>
                <a:spLocks/>
              </p:cNvSpPr>
              <p:nvPr/>
            </p:nvSpPr>
            <p:spPr bwMode="auto">
              <a:xfrm>
                <a:off x="85" y="2373"/>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3" name="Freeform 638"/>
              <p:cNvSpPr>
                <a:spLocks/>
              </p:cNvSpPr>
              <p:nvPr/>
            </p:nvSpPr>
            <p:spPr bwMode="auto">
              <a:xfrm>
                <a:off x="85" y="236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4" name="Freeform 639"/>
              <p:cNvSpPr>
                <a:spLocks/>
              </p:cNvSpPr>
              <p:nvPr/>
            </p:nvSpPr>
            <p:spPr bwMode="auto">
              <a:xfrm>
                <a:off x="85" y="2357"/>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5" name="Freeform 640"/>
              <p:cNvSpPr>
                <a:spLocks/>
              </p:cNvSpPr>
              <p:nvPr/>
            </p:nvSpPr>
            <p:spPr bwMode="auto">
              <a:xfrm>
                <a:off x="85" y="2349"/>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6" name="Freeform 641"/>
              <p:cNvSpPr>
                <a:spLocks/>
              </p:cNvSpPr>
              <p:nvPr/>
            </p:nvSpPr>
            <p:spPr bwMode="auto">
              <a:xfrm>
                <a:off x="85" y="234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7" name="Freeform 642"/>
              <p:cNvSpPr>
                <a:spLocks/>
              </p:cNvSpPr>
              <p:nvPr/>
            </p:nvSpPr>
            <p:spPr bwMode="auto">
              <a:xfrm>
                <a:off x="85" y="233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8" name="Freeform 643"/>
              <p:cNvSpPr>
                <a:spLocks/>
              </p:cNvSpPr>
              <p:nvPr/>
            </p:nvSpPr>
            <p:spPr bwMode="auto">
              <a:xfrm>
                <a:off x="85" y="2325"/>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79" name="Freeform 644"/>
              <p:cNvSpPr>
                <a:spLocks/>
              </p:cNvSpPr>
              <p:nvPr/>
            </p:nvSpPr>
            <p:spPr bwMode="auto">
              <a:xfrm>
                <a:off x="85" y="231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0" name="Freeform 645"/>
              <p:cNvSpPr>
                <a:spLocks/>
              </p:cNvSpPr>
              <p:nvPr/>
            </p:nvSpPr>
            <p:spPr bwMode="auto">
              <a:xfrm>
                <a:off x="85" y="231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1" name="Freeform 646"/>
              <p:cNvSpPr>
                <a:spLocks/>
              </p:cNvSpPr>
              <p:nvPr/>
            </p:nvSpPr>
            <p:spPr bwMode="auto">
              <a:xfrm>
                <a:off x="85" y="2301"/>
                <a:ext cx="4" cy="5"/>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2" name="Freeform 647"/>
              <p:cNvSpPr>
                <a:spLocks/>
              </p:cNvSpPr>
              <p:nvPr/>
            </p:nvSpPr>
            <p:spPr bwMode="auto">
              <a:xfrm>
                <a:off x="85" y="2294"/>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3" name="Freeform 648"/>
              <p:cNvSpPr>
                <a:spLocks/>
              </p:cNvSpPr>
              <p:nvPr/>
            </p:nvSpPr>
            <p:spPr bwMode="auto">
              <a:xfrm>
                <a:off x="85" y="2286"/>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4" name="Freeform 649"/>
              <p:cNvSpPr>
                <a:spLocks/>
              </p:cNvSpPr>
              <p:nvPr/>
            </p:nvSpPr>
            <p:spPr bwMode="auto">
              <a:xfrm>
                <a:off x="85" y="227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5" name="Freeform 650"/>
              <p:cNvSpPr>
                <a:spLocks/>
              </p:cNvSpPr>
              <p:nvPr/>
            </p:nvSpPr>
            <p:spPr bwMode="auto">
              <a:xfrm>
                <a:off x="85" y="227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6" name="Freeform 651"/>
              <p:cNvSpPr>
                <a:spLocks/>
              </p:cNvSpPr>
              <p:nvPr/>
            </p:nvSpPr>
            <p:spPr bwMode="auto">
              <a:xfrm>
                <a:off x="85" y="226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7" name="Freeform 652"/>
              <p:cNvSpPr>
                <a:spLocks/>
              </p:cNvSpPr>
              <p:nvPr/>
            </p:nvSpPr>
            <p:spPr bwMode="auto">
              <a:xfrm>
                <a:off x="85" y="225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8" name="Freeform 653"/>
              <p:cNvSpPr>
                <a:spLocks/>
              </p:cNvSpPr>
              <p:nvPr/>
            </p:nvSpPr>
            <p:spPr bwMode="auto">
              <a:xfrm>
                <a:off x="85" y="224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89" name="Freeform 654"/>
              <p:cNvSpPr>
                <a:spLocks/>
              </p:cNvSpPr>
              <p:nvPr/>
            </p:nvSpPr>
            <p:spPr bwMode="auto">
              <a:xfrm>
                <a:off x="85" y="223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0" name="Freeform 655"/>
              <p:cNvSpPr>
                <a:spLocks/>
              </p:cNvSpPr>
              <p:nvPr/>
            </p:nvSpPr>
            <p:spPr bwMode="auto">
              <a:xfrm>
                <a:off x="85" y="223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1" name="Freeform 656"/>
              <p:cNvSpPr>
                <a:spLocks/>
              </p:cNvSpPr>
              <p:nvPr/>
            </p:nvSpPr>
            <p:spPr bwMode="auto">
              <a:xfrm>
                <a:off x="85" y="2222"/>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2" name="Freeform 657"/>
              <p:cNvSpPr>
                <a:spLocks/>
              </p:cNvSpPr>
              <p:nvPr/>
            </p:nvSpPr>
            <p:spPr bwMode="auto">
              <a:xfrm>
                <a:off x="85" y="221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3" name="Freeform 658"/>
              <p:cNvSpPr>
                <a:spLocks/>
              </p:cNvSpPr>
              <p:nvPr/>
            </p:nvSpPr>
            <p:spPr bwMode="auto">
              <a:xfrm>
                <a:off x="85" y="2207"/>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4" name="Freeform 659"/>
              <p:cNvSpPr>
                <a:spLocks/>
              </p:cNvSpPr>
              <p:nvPr/>
            </p:nvSpPr>
            <p:spPr bwMode="auto">
              <a:xfrm>
                <a:off x="85" y="2199"/>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5" name="Freeform 660"/>
              <p:cNvSpPr>
                <a:spLocks/>
              </p:cNvSpPr>
              <p:nvPr/>
            </p:nvSpPr>
            <p:spPr bwMode="auto">
              <a:xfrm>
                <a:off x="85" y="219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6" name="Freeform 661"/>
              <p:cNvSpPr>
                <a:spLocks/>
              </p:cNvSpPr>
              <p:nvPr/>
            </p:nvSpPr>
            <p:spPr bwMode="auto">
              <a:xfrm>
                <a:off x="85" y="218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7" name="Freeform 662"/>
              <p:cNvSpPr>
                <a:spLocks/>
              </p:cNvSpPr>
              <p:nvPr/>
            </p:nvSpPr>
            <p:spPr bwMode="auto">
              <a:xfrm>
                <a:off x="85" y="2175"/>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8" name="Freeform 663"/>
              <p:cNvSpPr>
                <a:spLocks/>
              </p:cNvSpPr>
              <p:nvPr/>
            </p:nvSpPr>
            <p:spPr bwMode="auto">
              <a:xfrm>
                <a:off x="85" y="216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99" name="Freeform 664"/>
              <p:cNvSpPr>
                <a:spLocks/>
              </p:cNvSpPr>
              <p:nvPr/>
            </p:nvSpPr>
            <p:spPr bwMode="auto">
              <a:xfrm>
                <a:off x="85" y="215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0" name="Freeform 665"/>
              <p:cNvSpPr>
                <a:spLocks/>
              </p:cNvSpPr>
              <p:nvPr/>
            </p:nvSpPr>
            <p:spPr bwMode="auto">
              <a:xfrm>
                <a:off x="85" y="2151"/>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1" name="Freeform 666"/>
              <p:cNvSpPr>
                <a:spLocks/>
              </p:cNvSpPr>
              <p:nvPr/>
            </p:nvSpPr>
            <p:spPr bwMode="auto">
              <a:xfrm>
                <a:off x="85" y="214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2" name="Freeform 667"/>
              <p:cNvSpPr>
                <a:spLocks/>
              </p:cNvSpPr>
              <p:nvPr/>
            </p:nvSpPr>
            <p:spPr bwMode="auto">
              <a:xfrm>
                <a:off x="85" y="213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3" name="Freeform 668"/>
              <p:cNvSpPr>
                <a:spLocks/>
              </p:cNvSpPr>
              <p:nvPr/>
            </p:nvSpPr>
            <p:spPr bwMode="auto">
              <a:xfrm>
                <a:off x="85" y="2127"/>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4" name="Freeform 669"/>
              <p:cNvSpPr>
                <a:spLocks/>
              </p:cNvSpPr>
              <p:nvPr/>
            </p:nvSpPr>
            <p:spPr bwMode="auto">
              <a:xfrm>
                <a:off x="85" y="211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5" name="Freeform 670"/>
              <p:cNvSpPr>
                <a:spLocks/>
              </p:cNvSpPr>
              <p:nvPr/>
            </p:nvSpPr>
            <p:spPr bwMode="auto">
              <a:xfrm>
                <a:off x="85" y="211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6" name="Freeform 671"/>
              <p:cNvSpPr>
                <a:spLocks/>
              </p:cNvSpPr>
              <p:nvPr/>
            </p:nvSpPr>
            <p:spPr bwMode="auto">
              <a:xfrm>
                <a:off x="85" y="2103"/>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7" name="Freeform 672"/>
              <p:cNvSpPr>
                <a:spLocks/>
              </p:cNvSpPr>
              <p:nvPr/>
            </p:nvSpPr>
            <p:spPr bwMode="auto">
              <a:xfrm>
                <a:off x="85" y="209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8" name="Freeform 673"/>
              <p:cNvSpPr>
                <a:spLocks/>
              </p:cNvSpPr>
              <p:nvPr/>
            </p:nvSpPr>
            <p:spPr bwMode="auto">
              <a:xfrm>
                <a:off x="85" y="208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09" name="Freeform 674"/>
              <p:cNvSpPr>
                <a:spLocks/>
              </p:cNvSpPr>
              <p:nvPr/>
            </p:nvSpPr>
            <p:spPr bwMode="auto">
              <a:xfrm>
                <a:off x="85" y="208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0" name="Freeform 675"/>
              <p:cNvSpPr>
                <a:spLocks/>
              </p:cNvSpPr>
              <p:nvPr/>
            </p:nvSpPr>
            <p:spPr bwMode="auto">
              <a:xfrm>
                <a:off x="85" y="207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1" name="Freeform 676"/>
              <p:cNvSpPr>
                <a:spLocks/>
              </p:cNvSpPr>
              <p:nvPr/>
            </p:nvSpPr>
            <p:spPr bwMode="auto">
              <a:xfrm>
                <a:off x="85" y="206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2" name="Freeform 677"/>
              <p:cNvSpPr>
                <a:spLocks/>
              </p:cNvSpPr>
              <p:nvPr/>
            </p:nvSpPr>
            <p:spPr bwMode="auto">
              <a:xfrm>
                <a:off x="85" y="205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3" name="Freeform 678"/>
              <p:cNvSpPr>
                <a:spLocks/>
              </p:cNvSpPr>
              <p:nvPr/>
            </p:nvSpPr>
            <p:spPr bwMode="auto">
              <a:xfrm>
                <a:off x="85" y="2048"/>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4" name="Freeform 679"/>
              <p:cNvSpPr>
                <a:spLocks/>
              </p:cNvSpPr>
              <p:nvPr/>
            </p:nvSpPr>
            <p:spPr bwMode="auto">
              <a:xfrm>
                <a:off x="85" y="204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5" name="Freeform 680"/>
              <p:cNvSpPr>
                <a:spLocks/>
              </p:cNvSpPr>
              <p:nvPr/>
            </p:nvSpPr>
            <p:spPr bwMode="auto">
              <a:xfrm>
                <a:off x="85" y="203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6" name="Freeform 681"/>
              <p:cNvSpPr>
                <a:spLocks/>
              </p:cNvSpPr>
              <p:nvPr/>
            </p:nvSpPr>
            <p:spPr bwMode="auto">
              <a:xfrm>
                <a:off x="85" y="2024"/>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7" name="Freeform 682"/>
              <p:cNvSpPr>
                <a:spLocks/>
              </p:cNvSpPr>
              <p:nvPr/>
            </p:nvSpPr>
            <p:spPr bwMode="auto">
              <a:xfrm>
                <a:off x="85" y="2016"/>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8" name="Freeform 683"/>
              <p:cNvSpPr>
                <a:spLocks/>
              </p:cNvSpPr>
              <p:nvPr/>
            </p:nvSpPr>
            <p:spPr bwMode="auto">
              <a:xfrm>
                <a:off x="85" y="200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19" name="Freeform 684"/>
              <p:cNvSpPr>
                <a:spLocks/>
              </p:cNvSpPr>
              <p:nvPr/>
            </p:nvSpPr>
            <p:spPr bwMode="auto">
              <a:xfrm>
                <a:off x="85" y="200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0" name="Freeform 685"/>
              <p:cNvSpPr>
                <a:spLocks/>
              </p:cNvSpPr>
              <p:nvPr/>
            </p:nvSpPr>
            <p:spPr bwMode="auto">
              <a:xfrm>
                <a:off x="85" y="1993"/>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1" name="Freeform 686"/>
              <p:cNvSpPr>
                <a:spLocks/>
              </p:cNvSpPr>
              <p:nvPr/>
            </p:nvSpPr>
            <p:spPr bwMode="auto">
              <a:xfrm>
                <a:off x="85" y="198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2" name="Freeform 687"/>
              <p:cNvSpPr>
                <a:spLocks/>
              </p:cNvSpPr>
              <p:nvPr/>
            </p:nvSpPr>
            <p:spPr bwMode="auto">
              <a:xfrm>
                <a:off x="85" y="197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3" name="Freeform 688"/>
              <p:cNvSpPr>
                <a:spLocks/>
              </p:cNvSpPr>
              <p:nvPr/>
            </p:nvSpPr>
            <p:spPr bwMode="auto">
              <a:xfrm>
                <a:off x="85" y="1969"/>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4" name="Freeform 689"/>
              <p:cNvSpPr>
                <a:spLocks/>
              </p:cNvSpPr>
              <p:nvPr/>
            </p:nvSpPr>
            <p:spPr bwMode="auto">
              <a:xfrm>
                <a:off x="85" y="1961"/>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5" name="Freeform 690"/>
              <p:cNvSpPr>
                <a:spLocks/>
              </p:cNvSpPr>
              <p:nvPr/>
            </p:nvSpPr>
            <p:spPr bwMode="auto">
              <a:xfrm>
                <a:off x="85" y="195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6" name="Freeform 691"/>
              <p:cNvSpPr>
                <a:spLocks/>
              </p:cNvSpPr>
              <p:nvPr/>
            </p:nvSpPr>
            <p:spPr bwMode="auto">
              <a:xfrm>
                <a:off x="85" y="194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7" name="Freeform 692"/>
              <p:cNvSpPr>
                <a:spLocks/>
              </p:cNvSpPr>
              <p:nvPr/>
            </p:nvSpPr>
            <p:spPr bwMode="auto">
              <a:xfrm>
                <a:off x="85" y="1937"/>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8" name="Freeform 693"/>
              <p:cNvSpPr>
                <a:spLocks/>
              </p:cNvSpPr>
              <p:nvPr/>
            </p:nvSpPr>
            <p:spPr bwMode="auto">
              <a:xfrm>
                <a:off x="85" y="192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29" name="Freeform 694"/>
              <p:cNvSpPr>
                <a:spLocks/>
              </p:cNvSpPr>
              <p:nvPr/>
            </p:nvSpPr>
            <p:spPr bwMode="auto">
              <a:xfrm>
                <a:off x="85" y="192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0" name="Freeform 695"/>
              <p:cNvSpPr>
                <a:spLocks/>
              </p:cNvSpPr>
              <p:nvPr/>
            </p:nvSpPr>
            <p:spPr bwMode="auto">
              <a:xfrm>
                <a:off x="85" y="191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1" name="Freeform 696"/>
              <p:cNvSpPr>
                <a:spLocks/>
              </p:cNvSpPr>
              <p:nvPr/>
            </p:nvSpPr>
            <p:spPr bwMode="auto">
              <a:xfrm>
                <a:off x="85" y="1905"/>
                <a:ext cx="4" cy="4"/>
              </a:xfrm>
              <a:custGeom>
                <a:avLst/>
                <a:gdLst>
                  <a:gd name="T0" fmla="*/ 20 w 20"/>
                  <a:gd name="T1" fmla="*/ 10 h 20"/>
                  <a:gd name="T2" fmla="*/ 19 w 20"/>
                  <a:gd name="T3" fmla="*/ 10 h 20"/>
                  <a:gd name="T4" fmla="*/ 19 w 20"/>
                  <a:gd name="T5" fmla="*/ 12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2" name="Freeform 697"/>
              <p:cNvSpPr>
                <a:spLocks/>
              </p:cNvSpPr>
              <p:nvPr/>
            </p:nvSpPr>
            <p:spPr bwMode="auto">
              <a:xfrm>
                <a:off x="85" y="189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3" name="Freeform 698"/>
              <p:cNvSpPr>
                <a:spLocks/>
              </p:cNvSpPr>
              <p:nvPr/>
            </p:nvSpPr>
            <p:spPr bwMode="auto">
              <a:xfrm>
                <a:off x="85" y="189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4" name="Freeform 699"/>
              <p:cNvSpPr>
                <a:spLocks/>
              </p:cNvSpPr>
              <p:nvPr/>
            </p:nvSpPr>
            <p:spPr bwMode="auto">
              <a:xfrm>
                <a:off x="85" y="1882"/>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5" name="Freeform 700"/>
              <p:cNvSpPr>
                <a:spLocks/>
              </p:cNvSpPr>
              <p:nvPr/>
            </p:nvSpPr>
            <p:spPr bwMode="auto">
              <a:xfrm>
                <a:off x="85" y="18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6" name="Freeform 701"/>
              <p:cNvSpPr>
                <a:spLocks/>
              </p:cNvSpPr>
              <p:nvPr/>
            </p:nvSpPr>
            <p:spPr bwMode="auto">
              <a:xfrm>
                <a:off x="85" y="186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7" name="Freeform 702"/>
              <p:cNvSpPr>
                <a:spLocks/>
              </p:cNvSpPr>
              <p:nvPr/>
            </p:nvSpPr>
            <p:spPr bwMode="auto">
              <a:xfrm>
                <a:off x="85" y="185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8" name="Freeform 703"/>
              <p:cNvSpPr>
                <a:spLocks/>
              </p:cNvSpPr>
              <p:nvPr/>
            </p:nvSpPr>
            <p:spPr bwMode="auto">
              <a:xfrm>
                <a:off x="85" y="185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39" name="Freeform 704"/>
              <p:cNvSpPr>
                <a:spLocks/>
              </p:cNvSpPr>
              <p:nvPr/>
            </p:nvSpPr>
            <p:spPr bwMode="auto">
              <a:xfrm>
                <a:off x="85" y="184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0" name="Freeform 705"/>
              <p:cNvSpPr>
                <a:spLocks/>
              </p:cNvSpPr>
              <p:nvPr/>
            </p:nvSpPr>
            <p:spPr bwMode="auto">
              <a:xfrm>
                <a:off x="85" y="1834"/>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1" name="Freeform 706"/>
              <p:cNvSpPr>
                <a:spLocks/>
              </p:cNvSpPr>
              <p:nvPr/>
            </p:nvSpPr>
            <p:spPr bwMode="auto">
              <a:xfrm>
                <a:off x="85" y="182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2" name="Freeform 707"/>
              <p:cNvSpPr>
                <a:spLocks/>
              </p:cNvSpPr>
              <p:nvPr/>
            </p:nvSpPr>
            <p:spPr bwMode="auto">
              <a:xfrm>
                <a:off x="85" y="181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3" name="Freeform 708"/>
              <p:cNvSpPr>
                <a:spLocks/>
              </p:cNvSpPr>
              <p:nvPr/>
            </p:nvSpPr>
            <p:spPr bwMode="auto">
              <a:xfrm>
                <a:off x="85" y="1810"/>
                <a:ext cx="4" cy="5"/>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4" name="Freeform 709"/>
              <p:cNvSpPr>
                <a:spLocks/>
              </p:cNvSpPr>
              <p:nvPr/>
            </p:nvSpPr>
            <p:spPr bwMode="auto">
              <a:xfrm>
                <a:off x="85" y="180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5" name="Freeform 710"/>
              <p:cNvSpPr>
                <a:spLocks/>
              </p:cNvSpPr>
              <p:nvPr/>
            </p:nvSpPr>
            <p:spPr bwMode="auto">
              <a:xfrm>
                <a:off x="85" y="179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6" name="Freeform 711"/>
              <p:cNvSpPr>
                <a:spLocks/>
              </p:cNvSpPr>
              <p:nvPr/>
            </p:nvSpPr>
            <p:spPr bwMode="auto">
              <a:xfrm>
                <a:off x="85" y="1787"/>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7" name="Freeform 712"/>
              <p:cNvSpPr>
                <a:spLocks/>
              </p:cNvSpPr>
              <p:nvPr/>
            </p:nvSpPr>
            <p:spPr bwMode="auto">
              <a:xfrm>
                <a:off x="85" y="177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8" name="Freeform 713"/>
              <p:cNvSpPr>
                <a:spLocks/>
              </p:cNvSpPr>
              <p:nvPr/>
            </p:nvSpPr>
            <p:spPr bwMode="auto">
              <a:xfrm>
                <a:off x="85" y="177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49" name="Freeform 714"/>
              <p:cNvSpPr>
                <a:spLocks/>
              </p:cNvSpPr>
              <p:nvPr/>
            </p:nvSpPr>
            <p:spPr bwMode="auto">
              <a:xfrm>
                <a:off x="85" y="1763"/>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0" name="Freeform 715"/>
              <p:cNvSpPr>
                <a:spLocks/>
              </p:cNvSpPr>
              <p:nvPr/>
            </p:nvSpPr>
            <p:spPr bwMode="auto">
              <a:xfrm>
                <a:off x="85" y="175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1" name="Freeform 716"/>
              <p:cNvSpPr>
                <a:spLocks/>
              </p:cNvSpPr>
              <p:nvPr/>
            </p:nvSpPr>
            <p:spPr bwMode="auto">
              <a:xfrm>
                <a:off x="85" y="174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2" name="Freeform 717"/>
              <p:cNvSpPr>
                <a:spLocks/>
              </p:cNvSpPr>
              <p:nvPr/>
            </p:nvSpPr>
            <p:spPr bwMode="auto">
              <a:xfrm>
                <a:off x="85" y="173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3" name="Freeform 718"/>
              <p:cNvSpPr>
                <a:spLocks/>
              </p:cNvSpPr>
              <p:nvPr/>
            </p:nvSpPr>
            <p:spPr bwMode="auto">
              <a:xfrm>
                <a:off x="85" y="173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4" name="Freeform 719"/>
              <p:cNvSpPr>
                <a:spLocks/>
              </p:cNvSpPr>
              <p:nvPr/>
            </p:nvSpPr>
            <p:spPr bwMode="auto">
              <a:xfrm>
                <a:off x="85" y="172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5" name="Freeform 720"/>
              <p:cNvSpPr>
                <a:spLocks/>
              </p:cNvSpPr>
              <p:nvPr/>
            </p:nvSpPr>
            <p:spPr bwMode="auto">
              <a:xfrm>
                <a:off x="85" y="1715"/>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6" name="Freeform 721"/>
              <p:cNvSpPr>
                <a:spLocks/>
              </p:cNvSpPr>
              <p:nvPr/>
            </p:nvSpPr>
            <p:spPr bwMode="auto">
              <a:xfrm>
                <a:off x="85" y="170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7" name="Freeform 722"/>
              <p:cNvSpPr>
                <a:spLocks/>
              </p:cNvSpPr>
              <p:nvPr/>
            </p:nvSpPr>
            <p:spPr bwMode="auto">
              <a:xfrm>
                <a:off x="85" y="169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8" name="Freeform 723"/>
              <p:cNvSpPr>
                <a:spLocks/>
              </p:cNvSpPr>
              <p:nvPr/>
            </p:nvSpPr>
            <p:spPr bwMode="auto">
              <a:xfrm>
                <a:off x="85" y="1691"/>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59" name="Freeform 724"/>
              <p:cNvSpPr>
                <a:spLocks/>
              </p:cNvSpPr>
              <p:nvPr/>
            </p:nvSpPr>
            <p:spPr bwMode="auto">
              <a:xfrm>
                <a:off x="85" y="168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0" name="Freeform 725"/>
              <p:cNvSpPr>
                <a:spLocks/>
              </p:cNvSpPr>
              <p:nvPr/>
            </p:nvSpPr>
            <p:spPr bwMode="auto">
              <a:xfrm>
                <a:off x="85" y="167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1" name="Freeform 726"/>
              <p:cNvSpPr>
                <a:spLocks/>
              </p:cNvSpPr>
              <p:nvPr/>
            </p:nvSpPr>
            <p:spPr bwMode="auto">
              <a:xfrm>
                <a:off x="85" y="1667"/>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2" name="Freeform 727"/>
              <p:cNvSpPr>
                <a:spLocks/>
              </p:cNvSpPr>
              <p:nvPr/>
            </p:nvSpPr>
            <p:spPr bwMode="auto">
              <a:xfrm>
                <a:off x="85" y="166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3" name="Freeform 728"/>
              <p:cNvSpPr>
                <a:spLocks/>
              </p:cNvSpPr>
              <p:nvPr/>
            </p:nvSpPr>
            <p:spPr bwMode="auto">
              <a:xfrm>
                <a:off x="85" y="165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4" name="Freeform 729"/>
              <p:cNvSpPr>
                <a:spLocks/>
              </p:cNvSpPr>
              <p:nvPr/>
            </p:nvSpPr>
            <p:spPr bwMode="auto">
              <a:xfrm>
                <a:off x="85" y="1644"/>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5" name="Freeform 730"/>
              <p:cNvSpPr>
                <a:spLocks/>
              </p:cNvSpPr>
              <p:nvPr/>
            </p:nvSpPr>
            <p:spPr bwMode="auto">
              <a:xfrm>
                <a:off x="85" y="1636"/>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6" name="Freeform 731"/>
              <p:cNvSpPr>
                <a:spLocks/>
              </p:cNvSpPr>
              <p:nvPr/>
            </p:nvSpPr>
            <p:spPr bwMode="auto">
              <a:xfrm>
                <a:off x="85" y="162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7" name="Freeform 732"/>
              <p:cNvSpPr>
                <a:spLocks/>
              </p:cNvSpPr>
              <p:nvPr/>
            </p:nvSpPr>
            <p:spPr bwMode="auto">
              <a:xfrm>
                <a:off x="85" y="1620"/>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8" name="Freeform 733"/>
              <p:cNvSpPr>
                <a:spLocks/>
              </p:cNvSpPr>
              <p:nvPr/>
            </p:nvSpPr>
            <p:spPr bwMode="auto">
              <a:xfrm>
                <a:off x="85" y="161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69" name="Freeform 734"/>
              <p:cNvSpPr>
                <a:spLocks/>
              </p:cNvSpPr>
              <p:nvPr/>
            </p:nvSpPr>
            <p:spPr bwMode="auto">
              <a:xfrm>
                <a:off x="85" y="160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0" name="Freeform 735"/>
              <p:cNvSpPr>
                <a:spLocks/>
              </p:cNvSpPr>
              <p:nvPr/>
            </p:nvSpPr>
            <p:spPr bwMode="auto">
              <a:xfrm>
                <a:off x="85" y="1596"/>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1" name="Freeform 736"/>
              <p:cNvSpPr>
                <a:spLocks/>
              </p:cNvSpPr>
              <p:nvPr/>
            </p:nvSpPr>
            <p:spPr bwMode="auto">
              <a:xfrm>
                <a:off x="85" y="1588"/>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2" name="Freeform 737"/>
              <p:cNvSpPr>
                <a:spLocks/>
              </p:cNvSpPr>
              <p:nvPr/>
            </p:nvSpPr>
            <p:spPr bwMode="auto">
              <a:xfrm>
                <a:off x="85" y="158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3" name="Freeform 738"/>
              <p:cNvSpPr>
                <a:spLocks/>
              </p:cNvSpPr>
              <p:nvPr/>
            </p:nvSpPr>
            <p:spPr bwMode="auto">
              <a:xfrm>
                <a:off x="85" y="157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4" name="Freeform 739"/>
              <p:cNvSpPr>
                <a:spLocks/>
              </p:cNvSpPr>
              <p:nvPr/>
            </p:nvSpPr>
            <p:spPr bwMode="auto">
              <a:xfrm>
                <a:off x="85" y="156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5" name="Freeform 740"/>
              <p:cNvSpPr>
                <a:spLocks/>
              </p:cNvSpPr>
              <p:nvPr/>
            </p:nvSpPr>
            <p:spPr bwMode="auto">
              <a:xfrm>
                <a:off x="85" y="155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6" name="Freeform 741"/>
              <p:cNvSpPr>
                <a:spLocks/>
              </p:cNvSpPr>
              <p:nvPr/>
            </p:nvSpPr>
            <p:spPr bwMode="auto">
              <a:xfrm>
                <a:off x="85" y="154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7" name="Freeform 742"/>
              <p:cNvSpPr>
                <a:spLocks/>
              </p:cNvSpPr>
              <p:nvPr/>
            </p:nvSpPr>
            <p:spPr bwMode="auto">
              <a:xfrm>
                <a:off x="85" y="154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8" name="Freeform 743"/>
              <p:cNvSpPr>
                <a:spLocks/>
              </p:cNvSpPr>
              <p:nvPr/>
            </p:nvSpPr>
            <p:spPr bwMode="auto">
              <a:xfrm>
                <a:off x="85" y="1533"/>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79" name="Freeform 744"/>
              <p:cNvSpPr>
                <a:spLocks/>
              </p:cNvSpPr>
              <p:nvPr/>
            </p:nvSpPr>
            <p:spPr bwMode="auto">
              <a:xfrm>
                <a:off x="85" y="152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0" name="Freeform 745"/>
              <p:cNvSpPr>
                <a:spLocks/>
              </p:cNvSpPr>
              <p:nvPr/>
            </p:nvSpPr>
            <p:spPr bwMode="auto">
              <a:xfrm>
                <a:off x="85" y="151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1" name="Freeform 746"/>
              <p:cNvSpPr>
                <a:spLocks/>
              </p:cNvSpPr>
              <p:nvPr/>
            </p:nvSpPr>
            <p:spPr bwMode="auto">
              <a:xfrm>
                <a:off x="85" y="1509"/>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2" name="Freeform 747"/>
              <p:cNvSpPr>
                <a:spLocks/>
              </p:cNvSpPr>
              <p:nvPr/>
            </p:nvSpPr>
            <p:spPr bwMode="auto">
              <a:xfrm>
                <a:off x="85" y="1501"/>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3" name="Freeform 748"/>
              <p:cNvSpPr>
                <a:spLocks/>
              </p:cNvSpPr>
              <p:nvPr/>
            </p:nvSpPr>
            <p:spPr bwMode="auto">
              <a:xfrm>
                <a:off x="85" y="149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4" name="Freeform 749"/>
              <p:cNvSpPr>
                <a:spLocks/>
              </p:cNvSpPr>
              <p:nvPr/>
            </p:nvSpPr>
            <p:spPr bwMode="auto">
              <a:xfrm>
                <a:off x="85" y="148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5" name="Freeform 750"/>
              <p:cNvSpPr>
                <a:spLocks/>
              </p:cNvSpPr>
              <p:nvPr/>
            </p:nvSpPr>
            <p:spPr bwMode="auto">
              <a:xfrm>
                <a:off x="85" y="147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6" name="Freeform 751"/>
              <p:cNvSpPr>
                <a:spLocks/>
              </p:cNvSpPr>
              <p:nvPr/>
            </p:nvSpPr>
            <p:spPr bwMode="auto">
              <a:xfrm>
                <a:off x="85" y="146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7" name="Freeform 752"/>
              <p:cNvSpPr>
                <a:spLocks/>
              </p:cNvSpPr>
              <p:nvPr/>
            </p:nvSpPr>
            <p:spPr bwMode="auto">
              <a:xfrm>
                <a:off x="85" y="146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8" name="Freeform 753"/>
              <p:cNvSpPr>
                <a:spLocks/>
              </p:cNvSpPr>
              <p:nvPr/>
            </p:nvSpPr>
            <p:spPr bwMode="auto">
              <a:xfrm>
                <a:off x="85" y="145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89" name="Freeform 754"/>
              <p:cNvSpPr>
                <a:spLocks/>
              </p:cNvSpPr>
              <p:nvPr/>
            </p:nvSpPr>
            <p:spPr bwMode="auto">
              <a:xfrm>
                <a:off x="85" y="1446"/>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0" name="Freeform 755"/>
              <p:cNvSpPr>
                <a:spLocks/>
              </p:cNvSpPr>
              <p:nvPr/>
            </p:nvSpPr>
            <p:spPr bwMode="auto">
              <a:xfrm>
                <a:off x="85" y="143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1" name="Freeform 756"/>
              <p:cNvSpPr>
                <a:spLocks/>
              </p:cNvSpPr>
              <p:nvPr/>
            </p:nvSpPr>
            <p:spPr bwMode="auto">
              <a:xfrm>
                <a:off x="85" y="143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2" name="Freeform 757"/>
              <p:cNvSpPr>
                <a:spLocks/>
              </p:cNvSpPr>
              <p:nvPr/>
            </p:nvSpPr>
            <p:spPr bwMode="auto">
              <a:xfrm>
                <a:off x="85" y="1422"/>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3" name="Freeform 758"/>
              <p:cNvSpPr>
                <a:spLocks/>
              </p:cNvSpPr>
              <p:nvPr/>
            </p:nvSpPr>
            <p:spPr bwMode="auto">
              <a:xfrm>
                <a:off x="85" y="141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4" name="Freeform 759"/>
              <p:cNvSpPr>
                <a:spLocks/>
              </p:cNvSpPr>
              <p:nvPr/>
            </p:nvSpPr>
            <p:spPr bwMode="auto">
              <a:xfrm>
                <a:off x="85" y="140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5" name="Freeform 760"/>
              <p:cNvSpPr>
                <a:spLocks/>
              </p:cNvSpPr>
              <p:nvPr/>
            </p:nvSpPr>
            <p:spPr bwMode="auto">
              <a:xfrm>
                <a:off x="85" y="1398"/>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6" name="Freeform 761"/>
              <p:cNvSpPr>
                <a:spLocks/>
              </p:cNvSpPr>
              <p:nvPr/>
            </p:nvSpPr>
            <p:spPr bwMode="auto">
              <a:xfrm>
                <a:off x="85" y="139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7" name="Freeform 762"/>
              <p:cNvSpPr>
                <a:spLocks/>
              </p:cNvSpPr>
              <p:nvPr/>
            </p:nvSpPr>
            <p:spPr bwMode="auto">
              <a:xfrm>
                <a:off x="85" y="138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8" name="Freeform 763"/>
              <p:cNvSpPr>
                <a:spLocks/>
              </p:cNvSpPr>
              <p:nvPr/>
            </p:nvSpPr>
            <p:spPr bwMode="auto">
              <a:xfrm>
                <a:off x="85" y="1374"/>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199" name="Freeform 764"/>
              <p:cNvSpPr>
                <a:spLocks/>
              </p:cNvSpPr>
              <p:nvPr/>
            </p:nvSpPr>
            <p:spPr bwMode="auto">
              <a:xfrm>
                <a:off x="85" y="1367"/>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0" name="Freeform 765"/>
              <p:cNvSpPr>
                <a:spLocks/>
              </p:cNvSpPr>
              <p:nvPr/>
            </p:nvSpPr>
            <p:spPr bwMode="auto">
              <a:xfrm>
                <a:off x="85" y="1359"/>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1" name="Freeform 766"/>
              <p:cNvSpPr>
                <a:spLocks/>
              </p:cNvSpPr>
              <p:nvPr/>
            </p:nvSpPr>
            <p:spPr bwMode="auto">
              <a:xfrm>
                <a:off x="85" y="1351"/>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2" name="Freeform 767"/>
              <p:cNvSpPr>
                <a:spLocks/>
              </p:cNvSpPr>
              <p:nvPr/>
            </p:nvSpPr>
            <p:spPr bwMode="auto">
              <a:xfrm>
                <a:off x="85" y="1343"/>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3" name="Freeform 768"/>
              <p:cNvSpPr>
                <a:spLocks/>
              </p:cNvSpPr>
              <p:nvPr/>
            </p:nvSpPr>
            <p:spPr bwMode="auto">
              <a:xfrm>
                <a:off x="85" y="133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4" name="Freeform 769"/>
              <p:cNvSpPr>
                <a:spLocks/>
              </p:cNvSpPr>
              <p:nvPr/>
            </p:nvSpPr>
            <p:spPr bwMode="auto">
              <a:xfrm>
                <a:off x="85" y="1327"/>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19"/>
                    </a:lnTo>
                    <a:lnTo>
                      <a:pt x="11" y="19"/>
                    </a:lnTo>
                    <a:lnTo>
                      <a:pt x="10" y="19"/>
                    </a:lnTo>
                    <a:lnTo>
                      <a:pt x="10" y="21"/>
                    </a:lnTo>
                    <a:lnTo>
                      <a:pt x="6" y="19"/>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5" name="Freeform 770"/>
              <p:cNvSpPr>
                <a:spLocks/>
              </p:cNvSpPr>
              <p:nvPr/>
            </p:nvSpPr>
            <p:spPr bwMode="auto">
              <a:xfrm>
                <a:off x="85" y="131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6" name="Freeform 771"/>
              <p:cNvSpPr>
                <a:spLocks/>
              </p:cNvSpPr>
              <p:nvPr/>
            </p:nvSpPr>
            <p:spPr bwMode="auto">
              <a:xfrm>
                <a:off x="85" y="131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7" name="Freeform 772"/>
              <p:cNvSpPr>
                <a:spLocks/>
              </p:cNvSpPr>
              <p:nvPr/>
            </p:nvSpPr>
            <p:spPr bwMode="auto">
              <a:xfrm>
                <a:off x="85" y="1303"/>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8" name="Freeform 773"/>
              <p:cNvSpPr>
                <a:spLocks/>
              </p:cNvSpPr>
              <p:nvPr/>
            </p:nvSpPr>
            <p:spPr bwMode="auto">
              <a:xfrm>
                <a:off x="85" y="1295"/>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09" name="Freeform 774"/>
              <p:cNvSpPr>
                <a:spLocks/>
              </p:cNvSpPr>
              <p:nvPr/>
            </p:nvSpPr>
            <p:spPr bwMode="auto">
              <a:xfrm>
                <a:off x="85" y="1287"/>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0" name="Freeform 775"/>
              <p:cNvSpPr>
                <a:spLocks/>
              </p:cNvSpPr>
              <p:nvPr/>
            </p:nvSpPr>
            <p:spPr bwMode="auto">
              <a:xfrm>
                <a:off x="85" y="1280"/>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1" name="Freeform 776"/>
              <p:cNvSpPr>
                <a:spLocks/>
              </p:cNvSpPr>
              <p:nvPr/>
            </p:nvSpPr>
            <p:spPr bwMode="auto">
              <a:xfrm>
                <a:off x="85" y="1271"/>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2" name="Freeform 777"/>
              <p:cNvSpPr>
                <a:spLocks/>
              </p:cNvSpPr>
              <p:nvPr/>
            </p:nvSpPr>
            <p:spPr bwMode="auto">
              <a:xfrm>
                <a:off x="85" y="126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3" name="Freeform 778"/>
              <p:cNvSpPr>
                <a:spLocks/>
              </p:cNvSpPr>
              <p:nvPr/>
            </p:nvSpPr>
            <p:spPr bwMode="auto">
              <a:xfrm>
                <a:off x="85" y="125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4" name="Freeform 779"/>
              <p:cNvSpPr>
                <a:spLocks/>
              </p:cNvSpPr>
              <p:nvPr/>
            </p:nvSpPr>
            <p:spPr bwMode="auto">
              <a:xfrm>
                <a:off x="85" y="1248"/>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5" name="Freeform 780"/>
              <p:cNvSpPr>
                <a:spLocks/>
              </p:cNvSpPr>
              <p:nvPr/>
            </p:nvSpPr>
            <p:spPr bwMode="auto">
              <a:xfrm>
                <a:off x="85" y="124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6" name="Freeform 781"/>
              <p:cNvSpPr>
                <a:spLocks/>
              </p:cNvSpPr>
              <p:nvPr/>
            </p:nvSpPr>
            <p:spPr bwMode="auto">
              <a:xfrm>
                <a:off x="85" y="1232"/>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7" name="Freeform 782"/>
              <p:cNvSpPr>
                <a:spLocks/>
              </p:cNvSpPr>
              <p:nvPr/>
            </p:nvSpPr>
            <p:spPr bwMode="auto">
              <a:xfrm>
                <a:off x="85" y="1224"/>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8" name="Freeform 783"/>
              <p:cNvSpPr>
                <a:spLocks/>
              </p:cNvSpPr>
              <p:nvPr/>
            </p:nvSpPr>
            <p:spPr bwMode="auto">
              <a:xfrm>
                <a:off x="85" y="1216"/>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19" name="Freeform 784"/>
              <p:cNvSpPr>
                <a:spLocks/>
              </p:cNvSpPr>
              <p:nvPr/>
            </p:nvSpPr>
            <p:spPr bwMode="auto">
              <a:xfrm>
                <a:off x="85" y="1208"/>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0" name="Freeform 785"/>
              <p:cNvSpPr>
                <a:spLocks/>
              </p:cNvSpPr>
              <p:nvPr/>
            </p:nvSpPr>
            <p:spPr bwMode="auto">
              <a:xfrm>
                <a:off x="85" y="1200"/>
                <a:ext cx="4" cy="4"/>
              </a:xfrm>
              <a:custGeom>
                <a:avLst/>
                <a:gdLst>
                  <a:gd name="T0" fmla="*/ 20 w 20"/>
                  <a:gd name="T1" fmla="*/ 10 h 20"/>
                  <a:gd name="T2" fmla="*/ 19 w 20"/>
                  <a:gd name="T3" fmla="*/ 10 h 20"/>
                  <a:gd name="T4" fmla="*/ 19 w 20"/>
                  <a:gd name="T5" fmla="*/ 12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1" name="Freeform 786"/>
              <p:cNvSpPr>
                <a:spLocks/>
              </p:cNvSpPr>
              <p:nvPr/>
            </p:nvSpPr>
            <p:spPr bwMode="auto">
              <a:xfrm>
                <a:off x="85" y="119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2" name="Freeform 787"/>
              <p:cNvSpPr>
                <a:spLocks/>
              </p:cNvSpPr>
              <p:nvPr/>
            </p:nvSpPr>
            <p:spPr bwMode="auto">
              <a:xfrm>
                <a:off x="85" y="1184"/>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3" name="Freeform 788"/>
              <p:cNvSpPr>
                <a:spLocks/>
              </p:cNvSpPr>
              <p:nvPr/>
            </p:nvSpPr>
            <p:spPr bwMode="auto">
              <a:xfrm>
                <a:off x="85" y="1176"/>
                <a:ext cx="4" cy="4"/>
              </a:xfrm>
              <a:custGeom>
                <a:avLst/>
                <a:gdLst>
                  <a:gd name="T0" fmla="*/ 20 w 20"/>
                  <a:gd name="T1" fmla="*/ 10 h 20"/>
                  <a:gd name="T2" fmla="*/ 19 w 20"/>
                  <a:gd name="T3" fmla="*/ 10 h 20"/>
                  <a:gd name="T4" fmla="*/ 19 w 20"/>
                  <a:gd name="T5" fmla="*/ 12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4" name="Freeform 789"/>
              <p:cNvSpPr>
                <a:spLocks/>
              </p:cNvSpPr>
              <p:nvPr/>
            </p:nvSpPr>
            <p:spPr bwMode="auto">
              <a:xfrm>
                <a:off x="146" y="1736"/>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5" name="Freeform 790"/>
              <p:cNvSpPr>
                <a:spLocks/>
              </p:cNvSpPr>
              <p:nvPr/>
            </p:nvSpPr>
            <p:spPr bwMode="auto">
              <a:xfrm>
                <a:off x="138" y="173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6" name="Freeform 791"/>
              <p:cNvSpPr>
                <a:spLocks/>
              </p:cNvSpPr>
              <p:nvPr/>
            </p:nvSpPr>
            <p:spPr bwMode="auto">
              <a:xfrm>
                <a:off x="130" y="173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3" y="19"/>
                    </a:lnTo>
                    <a:lnTo>
                      <a:pt x="11" y="19"/>
                    </a:lnTo>
                    <a:lnTo>
                      <a:pt x="10" y="19"/>
                    </a:lnTo>
                    <a:lnTo>
                      <a:pt x="10" y="20"/>
                    </a:lnTo>
                    <a:lnTo>
                      <a:pt x="5" y="19"/>
                    </a:lnTo>
                    <a:lnTo>
                      <a:pt x="2" y="15"/>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7" name="Freeform 792"/>
              <p:cNvSpPr>
                <a:spLocks/>
              </p:cNvSpPr>
              <p:nvPr/>
            </p:nvSpPr>
            <p:spPr bwMode="auto">
              <a:xfrm>
                <a:off x="122" y="1736"/>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8" name="Freeform 793"/>
              <p:cNvSpPr>
                <a:spLocks/>
              </p:cNvSpPr>
              <p:nvPr/>
            </p:nvSpPr>
            <p:spPr bwMode="auto">
              <a:xfrm>
                <a:off x="114" y="173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29" name="Freeform 794"/>
              <p:cNvSpPr>
                <a:spLocks/>
              </p:cNvSpPr>
              <p:nvPr/>
            </p:nvSpPr>
            <p:spPr bwMode="auto">
              <a:xfrm>
                <a:off x="106" y="173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3" y="19"/>
                    </a:lnTo>
                    <a:lnTo>
                      <a:pt x="11" y="19"/>
                    </a:lnTo>
                    <a:lnTo>
                      <a:pt x="10" y="19"/>
                    </a:lnTo>
                    <a:lnTo>
                      <a:pt x="10" y="20"/>
                    </a:lnTo>
                    <a:lnTo>
                      <a:pt x="5" y="19"/>
                    </a:lnTo>
                    <a:lnTo>
                      <a:pt x="2" y="15"/>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0" name="Freeform 795"/>
              <p:cNvSpPr>
                <a:spLocks/>
              </p:cNvSpPr>
              <p:nvPr/>
            </p:nvSpPr>
            <p:spPr bwMode="auto">
              <a:xfrm>
                <a:off x="98" y="1736"/>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1" name="Freeform 796"/>
              <p:cNvSpPr>
                <a:spLocks/>
              </p:cNvSpPr>
              <p:nvPr/>
            </p:nvSpPr>
            <p:spPr bwMode="auto">
              <a:xfrm>
                <a:off x="90" y="173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2" name="Freeform 797"/>
              <p:cNvSpPr>
                <a:spLocks/>
              </p:cNvSpPr>
              <p:nvPr/>
            </p:nvSpPr>
            <p:spPr bwMode="auto">
              <a:xfrm>
                <a:off x="146" y="1852"/>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5"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3" name="Freeform 798"/>
              <p:cNvSpPr>
                <a:spLocks/>
              </p:cNvSpPr>
              <p:nvPr/>
            </p:nvSpPr>
            <p:spPr bwMode="auto">
              <a:xfrm>
                <a:off x="139" y="1852"/>
                <a:ext cx="4" cy="5"/>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4" name="Freeform 799"/>
              <p:cNvSpPr>
                <a:spLocks/>
              </p:cNvSpPr>
              <p:nvPr/>
            </p:nvSpPr>
            <p:spPr bwMode="auto">
              <a:xfrm>
                <a:off x="130" y="1852"/>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5" name="Freeform 800"/>
              <p:cNvSpPr>
                <a:spLocks/>
              </p:cNvSpPr>
              <p:nvPr/>
            </p:nvSpPr>
            <p:spPr bwMode="auto">
              <a:xfrm>
                <a:off x="123" y="1852"/>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6"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6" name="Freeform 801"/>
              <p:cNvSpPr>
                <a:spLocks/>
              </p:cNvSpPr>
              <p:nvPr/>
            </p:nvSpPr>
            <p:spPr bwMode="auto">
              <a:xfrm>
                <a:off x="115" y="1852"/>
                <a:ext cx="4" cy="5"/>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7" name="Freeform 802"/>
              <p:cNvSpPr>
                <a:spLocks/>
              </p:cNvSpPr>
              <p:nvPr/>
            </p:nvSpPr>
            <p:spPr bwMode="auto">
              <a:xfrm>
                <a:off x="107" y="1852"/>
                <a:ext cx="4" cy="5"/>
              </a:xfrm>
              <a:custGeom>
                <a:avLst/>
                <a:gdLst>
                  <a:gd name="T0" fmla="*/ 21 w 21"/>
                  <a:gd name="T1" fmla="*/ 10 h 21"/>
                  <a:gd name="T2" fmla="*/ 19 w 21"/>
                  <a:gd name="T3" fmla="*/ 10 h 21"/>
                  <a:gd name="T4" fmla="*/ 19 w 21"/>
                  <a:gd name="T5" fmla="*/ 12 h 21"/>
                  <a:gd name="T6" fmla="*/ 19 w 21"/>
                  <a:gd name="T7" fmla="*/ 14 h 21"/>
                  <a:gd name="T8" fmla="*/ 16 w 21"/>
                  <a:gd name="T9" fmla="*/ 16 h 21"/>
                  <a:gd name="T10" fmla="*/ 14 w 21"/>
                  <a:gd name="T11" fmla="*/ 19 h 21"/>
                  <a:gd name="T12" fmla="*/ 12 w 21"/>
                  <a:gd name="T13" fmla="*/ 19 h 21"/>
                  <a:gd name="T14" fmla="*/ 10 w 21"/>
                  <a:gd name="T15" fmla="*/ 19 h 21"/>
                  <a:gd name="T16" fmla="*/ 10 w 21"/>
                  <a:gd name="T17" fmla="*/ 21 h 21"/>
                  <a:gd name="T18" fmla="*/ 6 w 21"/>
                  <a:gd name="T19" fmla="*/ 19 h 21"/>
                  <a:gd name="T20" fmla="*/ 3 w 21"/>
                  <a:gd name="T21" fmla="*/ 16 h 21"/>
                  <a:gd name="T22" fmla="*/ 0 w 21"/>
                  <a:gd name="T23" fmla="*/ 14 h 21"/>
                  <a:gd name="T24" fmla="*/ 0 w 21"/>
                  <a:gd name="T25" fmla="*/ 10 h 21"/>
                  <a:gd name="T26" fmla="*/ 3 w 21"/>
                  <a:gd name="T27" fmla="*/ 3 h 21"/>
                  <a:gd name="T28" fmla="*/ 10 w 21"/>
                  <a:gd name="T29" fmla="*/ 0 h 21"/>
                  <a:gd name="T30" fmla="*/ 14 w 21"/>
                  <a:gd name="T31" fmla="*/ 0 h 21"/>
                  <a:gd name="T32" fmla="*/ 16 w 21"/>
                  <a:gd name="T33" fmla="*/ 3 h 21"/>
                  <a:gd name="T34" fmla="*/ 19 w 21"/>
                  <a:gd name="T35" fmla="*/ 6 h 21"/>
                  <a:gd name="T36" fmla="*/ 21 w 21"/>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10"/>
                    </a:moveTo>
                    <a:lnTo>
                      <a:pt x="19" y="10"/>
                    </a:lnTo>
                    <a:lnTo>
                      <a:pt x="19" y="12"/>
                    </a:lnTo>
                    <a:lnTo>
                      <a:pt x="19" y="14"/>
                    </a:lnTo>
                    <a:lnTo>
                      <a:pt x="16" y="16"/>
                    </a:lnTo>
                    <a:lnTo>
                      <a:pt x="14" y="19"/>
                    </a:lnTo>
                    <a:lnTo>
                      <a:pt x="12" y="19"/>
                    </a:lnTo>
                    <a:lnTo>
                      <a:pt x="10" y="19"/>
                    </a:lnTo>
                    <a:lnTo>
                      <a:pt x="10" y="21"/>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8" name="Freeform 803"/>
              <p:cNvSpPr>
                <a:spLocks/>
              </p:cNvSpPr>
              <p:nvPr/>
            </p:nvSpPr>
            <p:spPr bwMode="auto">
              <a:xfrm>
                <a:off x="99" y="1852"/>
                <a:ext cx="4" cy="5"/>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6"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39" name="Freeform 804"/>
              <p:cNvSpPr>
                <a:spLocks/>
              </p:cNvSpPr>
              <p:nvPr/>
            </p:nvSpPr>
            <p:spPr bwMode="auto">
              <a:xfrm>
                <a:off x="91" y="1852"/>
                <a:ext cx="4" cy="5"/>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0" name="Freeform 805"/>
              <p:cNvSpPr>
                <a:spLocks/>
              </p:cNvSpPr>
              <p:nvPr/>
            </p:nvSpPr>
            <p:spPr bwMode="auto">
              <a:xfrm>
                <a:off x="147" y="19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241" name="Freeform 806"/>
              <p:cNvSpPr>
                <a:spLocks/>
              </p:cNvSpPr>
              <p:nvPr/>
            </p:nvSpPr>
            <p:spPr bwMode="auto">
              <a:xfrm>
                <a:off x="139" y="1974"/>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grpSp>
        <p:sp>
          <p:nvSpPr>
            <p:cNvPr id="31751" name="Freeform 807"/>
            <p:cNvSpPr>
              <a:spLocks/>
            </p:cNvSpPr>
            <p:nvPr/>
          </p:nvSpPr>
          <p:spPr bwMode="auto">
            <a:xfrm>
              <a:off x="100" y="1970"/>
              <a:ext cx="4" cy="4"/>
            </a:xfrm>
            <a:custGeom>
              <a:avLst/>
              <a:gdLst>
                <a:gd name="T0" fmla="*/ 21 w 21"/>
                <a:gd name="T1" fmla="*/ 10 h 20"/>
                <a:gd name="T2" fmla="*/ 20 w 21"/>
                <a:gd name="T3" fmla="*/ 10 h 20"/>
                <a:gd name="T4" fmla="*/ 20 w 21"/>
                <a:gd name="T5" fmla="*/ 11 h 20"/>
                <a:gd name="T6" fmla="*/ 20 w 21"/>
                <a:gd name="T7" fmla="*/ 13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3"/>
                  </a:lnTo>
                  <a:lnTo>
                    <a:pt x="16" y="16"/>
                  </a:lnTo>
                  <a:lnTo>
                    <a:pt x="14" y="19"/>
                  </a:lnTo>
                  <a:lnTo>
                    <a:pt x="12" y="19"/>
                  </a:lnTo>
                  <a:lnTo>
                    <a:pt x="11" y="19"/>
                  </a:lnTo>
                  <a:lnTo>
                    <a:pt x="11" y="20"/>
                  </a:lnTo>
                  <a:lnTo>
                    <a:pt x="6" y="19"/>
                  </a:lnTo>
                  <a:lnTo>
                    <a:pt x="3" y="16"/>
                  </a:lnTo>
                  <a:lnTo>
                    <a:pt x="0" y="13"/>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2" name="Freeform 808"/>
            <p:cNvSpPr>
              <a:spLocks/>
            </p:cNvSpPr>
            <p:nvPr/>
          </p:nvSpPr>
          <p:spPr bwMode="auto">
            <a:xfrm>
              <a:off x="92" y="197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3" name="Freeform 809"/>
            <p:cNvSpPr>
              <a:spLocks/>
            </p:cNvSpPr>
            <p:nvPr/>
          </p:nvSpPr>
          <p:spPr bwMode="auto">
            <a:xfrm>
              <a:off x="84" y="197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4" name="Freeform 810"/>
            <p:cNvSpPr>
              <a:spLocks/>
            </p:cNvSpPr>
            <p:nvPr/>
          </p:nvSpPr>
          <p:spPr bwMode="auto">
            <a:xfrm>
              <a:off x="76" y="1970"/>
              <a:ext cx="4" cy="4"/>
            </a:xfrm>
            <a:custGeom>
              <a:avLst/>
              <a:gdLst>
                <a:gd name="T0" fmla="*/ 21 w 21"/>
                <a:gd name="T1" fmla="*/ 10 h 20"/>
                <a:gd name="T2" fmla="*/ 20 w 21"/>
                <a:gd name="T3" fmla="*/ 10 h 20"/>
                <a:gd name="T4" fmla="*/ 20 w 21"/>
                <a:gd name="T5" fmla="*/ 11 h 20"/>
                <a:gd name="T6" fmla="*/ 20 w 21"/>
                <a:gd name="T7" fmla="*/ 13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3"/>
                  </a:lnTo>
                  <a:lnTo>
                    <a:pt x="16" y="16"/>
                  </a:lnTo>
                  <a:lnTo>
                    <a:pt x="14" y="19"/>
                  </a:lnTo>
                  <a:lnTo>
                    <a:pt x="12" y="19"/>
                  </a:lnTo>
                  <a:lnTo>
                    <a:pt x="11" y="19"/>
                  </a:lnTo>
                  <a:lnTo>
                    <a:pt x="11" y="20"/>
                  </a:lnTo>
                  <a:lnTo>
                    <a:pt x="6" y="19"/>
                  </a:lnTo>
                  <a:lnTo>
                    <a:pt x="3" y="16"/>
                  </a:lnTo>
                  <a:lnTo>
                    <a:pt x="0" y="13"/>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5" name="Freeform 811"/>
            <p:cNvSpPr>
              <a:spLocks/>
            </p:cNvSpPr>
            <p:nvPr/>
          </p:nvSpPr>
          <p:spPr bwMode="auto">
            <a:xfrm>
              <a:off x="68" y="197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6" name="Freeform 812"/>
            <p:cNvSpPr>
              <a:spLocks/>
            </p:cNvSpPr>
            <p:nvPr/>
          </p:nvSpPr>
          <p:spPr bwMode="auto">
            <a:xfrm>
              <a:off x="60" y="1970"/>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7" name="Freeform 813"/>
            <p:cNvSpPr>
              <a:spLocks/>
            </p:cNvSpPr>
            <p:nvPr/>
          </p:nvSpPr>
          <p:spPr bwMode="auto">
            <a:xfrm>
              <a:off x="115" y="160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8" name="Freeform 814"/>
            <p:cNvSpPr>
              <a:spLocks/>
            </p:cNvSpPr>
            <p:nvPr/>
          </p:nvSpPr>
          <p:spPr bwMode="auto">
            <a:xfrm>
              <a:off x="108" y="1608"/>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59" name="Freeform 815"/>
            <p:cNvSpPr>
              <a:spLocks/>
            </p:cNvSpPr>
            <p:nvPr/>
          </p:nvSpPr>
          <p:spPr bwMode="auto">
            <a:xfrm>
              <a:off x="99" y="160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0" name="Freeform 816"/>
            <p:cNvSpPr>
              <a:spLocks/>
            </p:cNvSpPr>
            <p:nvPr/>
          </p:nvSpPr>
          <p:spPr bwMode="auto">
            <a:xfrm>
              <a:off x="92" y="160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6"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1" name="Freeform 817"/>
            <p:cNvSpPr>
              <a:spLocks/>
            </p:cNvSpPr>
            <p:nvPr/>
          </p:nvSpPr>
          <p:spPr bwMode="auto">
            <a:xfrm>
              <a:off x="84" y="1608"/>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2" name="Freeform 818"/>
            <p:cNvSpPr>
              <a:spLocks/>
            </p:cNvSpPr>
            <p:nvPr/>
          </p:nvSpPr>
          <p:spPr bwMode="auto">
            <a:xfrm>
              <a:off x="76" y="1608"/>
              <a:ext cx="4" cy="4"/>
            </a:xfrm>
            <a:custGeom>
              <a:avLst/>
              <a:gdLst>
                <a:gd name="T0" fmla="*/ 21 w 21"/>
                <a:gd name="T1" fmla="*/ 10 h 20"/>
                <a:gd name="T2" fmla="*/ 19 w 21"/>
                <a:gd name="T3" fmla="*/ 10 h 20"/>
                <a:gd name="T4" fmla="*/ 19 w 21"/>
                <a:gd name="T5" fmla="*/ 11 h 20"/>
                <a:gd name="T6" fmla="*/ 19 w 21"/>
                <a:gd name="T7" fmla="*/ 13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6"/>
                  </a:lnTo>
                  <a:lnTo>
                    <a:pt x="14" y="19"/>
                  </a:lnTo>
                  <a:lnTo>
                    <a:pt x="12" y="19"/>
                  </a:lnTo>
                  <a:lnTo>
                    <a:pt x="10" y="19"/>
                  </a:lnTo>
                  <a:lnTo>
                    <a:pt x="10" y="20"/>
                  </a:lnTo>
                  <a:lnTo>
                    <a:pt x="6" y="19"/>
                  </a:lnTo>
                  <a:lnTo>
                    <a:pt x="3" y="16"/>
                  </a:lnTo>
                  <a:lnTo>
                    <a:pt x="0" y="13"/>
                  </a:lnTo>
                  <a:lnTo>
                    <a:pt x="0" y="10"/>
                  </a:lnTo>
                  <a:lnTo>
                    <a:pt x="3" y="2"/>
                  </a:lnTo>
                  <a:lnTo>
                    <a:pt x="10" y="0"/>
                  </a:lnTo>
                  <a:lnTo>
                    <a:pt x="14" y="0"/>
                  </a:lnTo>
                  <a:lnTo>
                    <a:pt x="16" y="2"/>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3" name="Freeform 819"/>
            <p:cNvSpPr>
              <a:spLocks/>
            </p:cNvSpPr>
            <p:nvPr/>
          </p:nvSpPr>
          <p:spPr bwMode="auto">
            <a:xfrm>
              <a:off x="68" y="160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6"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4" name="Freeform 820"/>
            <p:cNvSpPr>
              <a:spLocks/>
            </p:cNvSpPr>
            <p:nvPr/>
          </p:nvSpPr>
          <p:spPr bwMode="auto">
            <a:xfrm>
              <a:off x="60" y="1608"/>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5" name="Freeform 821"/>
            <p:cNvSpPr>
              <a:spLocks/>
            </p:cNvSpPr>
            <p:nvPr/>
          </p:nvSpPr>
          <p:spPr bwMode="auto">
            <a:xfrm>
              <a:off x="115" y="2088"/>
              <a:ext cx="4" cy="6"/>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5"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6" name="Freeform 822"/>
            <p:cNvSpPr>
              <a:spLocks/>
            </p:cNvSpPr>
            <p:nvPr/>
          </p:nvSpPr>
          <p:spPr bwMode="auto">
            <a:xfrm>
              <a:off x="108" y="2088"/>
              <a:ext cx="4" cy="6"/>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7" name="Freeform 823"/>
            <p:cNvSpPr>
              <a:spLocks/>
            </p:cNvSpPr>
            <p:nvPr/>
          </p:nvSpPr>
          <p:spPr bwMode="auto">
            <a:xfrm>
              <a:off x="99" y="2088"/>
              <a:ext cx="4" cy="6"/>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8" name="Freeform 824"/>
            <p:cNvSpPr>
              <a:spLocks/>
            </p:cNvSpPr>
            <p:nvPr/>
          </p:nvSpPr>
          <p:spPr bwMode="auto">
            <a:xfrm>
              <a:off x="92" y="2088"/>
              <a:ext cx="4" cy="6"/>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6"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69" name="Freeform 825"/>
            <p:cNvSpPr>
              <a:spLocks/>
            </p:cNvSpPr>
            <p:nvPr/>
          </p:nvSpPr>
          <p:spPr bwMode="auto">
            <a:xfrm>
              <a:off x="84" y="2088"/>
              <a:ext cx="4" cy="6"/>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0" name="Freeform 826"/>
            <p:cNvSpPr>
              <a:spLocks/>
            </p:cNvSpPr>
            <p:nvPr/>
          </p:nvSpPr>
          <p:spPr bwMode="auto">
            <a:xfrm>
              <a:off x="76" y="2088"/>
              <a:ext cx="4" cy="6"/>
            </a:xfrm>
            <a:custGeom>
              <a:avLst/>
              <a:gdLst>
                <a:gd name="T0" fmla="*/ 21 w 21"/>
                <a:gd name="T1" fmla="*/ 10 h 21"/>
                <a:gd name="T2" fmla="*/ 19 w 21"/>
                <a:gd name="T3" fmla="*/ 10 h 21"/>
                <a:gd name="T4" fmla="*/ 19 w 21"/>
                <a:gd name="T5" fmla="*/ 12 h 21"/>
                <a:gd name="T6" fmla="*/ 19 w 21"/>
                <a:gd name="T7" fmla="*/ 14 h 21"/>
                <a:gd name="T8" fmla="*/ 16 w 21"/>
                <a:gd name="T9" fmla="*/ 16 h 21"/>
                <a:gd name="T10" fmla="*/ 14 w 21"/>
                <a:gd name="T11" fmla="*/ 19 h 21"/>
                <a:gd name="T12" fmla="*/ 12 w 21"/>
                <a:gd name="T13" fmla="*/ 19 h 21"/>
                <a:gd name="T14" fmla="*/ 10 w 21"/>
                <a:gd name="T15" fmla="*/ 19 h 21"/>
                <a:gd name="T16" fmla="*/ 10 w 21"/>
                <a:gd name="T17" fmla="*/ 21 h 21"/>
                <a:gd name="T18" fmla="*/ 6 w 21"/>
                <a:gd name="T19" fmla="*/ 19 h 21"/>
                <a:gd name="T20" fmla="*/ 3 w 21"/>
                <a:gd name="T21" fmla="*/ 16 h 21"/>
                <a:gd name="T22" fmla="*/ 0 w 21"/>
                <a:gd name="T23" fmla="*/ 14 h 21"/>
                <a:gd name="T24" fmla="*/ 0 w 21"/>
                <a:gd name="T25" fmla="*/ 10 h 21"/>
                <a:gd name="T26" fmla="*/ 3 w 21"/>
                <a:gd name="T27" fmla="*/ 3 h 21"/>
                <a:gd name="T28" fmla="*/ 10 w 21"/>
                <a:gd name="T29" fmla="*/ 0 h 21"/>
                <a:gd name="T30" fmla="*/ 14 w 21"/>
                <a:gd name="T31" fmla="*/ 0 h 21"/>
                <a:gd name="T32" fmla="*/ 16 w 21"/>
                <a:gd name="T33" fmla="*/ 3 h 21"/>
                <a:gd name="T34" fmla="*/ 19 w 21"/>
                <a:gd name="T35" fmla="*/ 6 h 21"/>
                <a:gd name="T36" fmla="*/ 21 w 21"/>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10"/>
                  </a:moveTo>
                  <a:lnTo>
                    <a:pt x="19" y="10"/>
                  </a:lnTo>
                  <a:lnTo>
                    <a:pt x="19" y="12"/>
                  </a:lnTo>
                  <a:lnTo>
                    <a:pt x="19" y="14"/>
                  </a:lnTo>
                  <a:lnTo>
                    <a:pt x="16" y="16"/>
                  </a:lnTo>
                  <a:lnTo>
                    <a:pt x="14" y="19"/>
                  </a:lnTo>
                  <a:lnTo>
                    <a:pt x="12" y="19"/>
                  </a:lnTo>
                  <a:lnTo>
                    <a:pt x="10" y="19"/>
                  </a:lnTo>
                  <a:lnTo>
                    <a:pt x="10" y="21"/>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1" name="Freeform 827"/>
            <p:cNvSpPr>
              <a:spLocks/>
            </p:cNvSpPr>
            <p:nvPr/>
          </p:nvSpPr>
          <p:spPr bwMode="auto">
            <a:xfrm>
              <a:off x="68" y="2088"/>
              <a:ext cx="4" cy="6"/>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6"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2" name="Freeform 828"/>
            <p:cNvSpPr>
              <a:spLocks/>
            </p:cNvSpPr>
            <p:nvPr/>
          </p:nvSpPr>
          <p:spPr bwMode="auto">
            <a:xfrm>
              <a:off x="60" y="2088"/>
              <a:ext cx="4" cy="6"/>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3" name="Freeform 829"/>
            <p:cNvSpPr>
              <a:spLocks/>
            </p:cNvSpPr>
            <p:nvPr/>
          </p:nvSpPr>
          <p:spPr bwMode="auto">
            <a:xfrm>
              <a:off x="115" y="2325"/>
              <a:ext cx="4" cy="4"/>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4" name="Freeform 830"/>
            <p:cNvSpPr>
              <a:spLocks/>
            </p:cNvSpPr>
            <p:nvPr/>
          </p:nvSpPr>
          <p:spPr bwMode="auto">
            <a:xfrm>
              <a:off x="107" y="2325"/>
              <a:ext cx="4" cy="4"/>
            </a:xfrm>
            <a:custGeom>
              <a:avLst/>
              <a:gdLst>
                <a:gd name="T0" fmla="*/ 21 w 21"/>
                <a:gd name="T1" fmla="*/ 10 h 21"/>
                <a:gd name="T2" fmla="*/ 19 w 21"/>
                <a:gd name="T3" fmla="*/ 10 h 21"/>
                <a:gd name="T4" fmla="*/ 19 w 21"/>
                <a:gd name="T5" fmla="*/ 12 h 21"/>
                <a:gd name="T6" fmla="*/ 19 w 21"/>
                <a:gd name="T7" fmla="*/ 14 h 21"/>
                <a:gd name="T8" fmla="*/ 16 w 21"/>
                <a:gd name="T9" fmla="*/ 16 h 21"/>
                <a:gd name="T10" fmla="*/ 14 w 21"/>
                <a:gd name="T11" fmla="*/ 19 h 21"/>
                <a:gd name="T12" fmla="*/ 12 w 21"/>
                <a:gd name="T13" fmla="*/ 19 h 21"/>
                <a:gd name="T14" fmla="*/ 10 w 21"/>
                <a:gd name="T15" fmla="*/ 19 h 21"/>
                <a:gd name="T16" fmla="*/ 10 w 21"/>
                <a:gd name="T17" fmla="*/ 21 h 21"/>
                <a:gd name="T18" fmla="*/ 6 w 21"/>
                <a:gd name="T19" fmla="*/ 19 h 21"/>
                <a:gd name="T20" fmla="*/ 3 w 21"/>
                <a:gd name="T21" fmla="*/ 16 h 21"/>
                <a:gd name="T22" fmla="*/ 0 w 21"/>
                <a:gd name="T23" fmla="*/ 14 h 21"/>
                <a:gd name="T24" fmla="*/ 0 w 21"/>
                <a:gd name="T25" fmla="*/ 10 h 21"/>
                <a:gd name="T26" fmla="*/ 3 w 21"/>
                <a:gd name="T27" fmla="*/ 3 h 21"/>
                <a:gd name="T28" fmla="*/ 10 w 21"/>
                <a:gd name="T29" fmla="*/ 0 h 21"/>
                <a:gd name="T30" fmla="*/ 14 w 21"/>
                <a:gd name="T31" fmla="*/ 0 h 21"/>
                <a:gd name="T32" fmla="*/ 16 w 21"/>
                <a:gd name="T33" fmla="*/ 3 h 21"/>
                <a:gd name="T34" fmla="*/ 19 w 21"/>
                <a:gd name="T35" fmla="*/ 6 h 21"/>
                <a:gd name="T36" fmla="*/ 21 w 21"/>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10"/>
                  </a:moveTo>
                  <a:lnTo>
                    <a:pt x="19" y="10"/>
                  </a:lnTo>
                  <a:lnTo>
                    <a:pt x="19" y="12"/>
                  </a:lnTo>
                  <a:lnTo>
                    <a:pt x="19" y="14"/>
                  </a:lnTo>
                  <a:lnTo>
                    <a:pt x="16" y="16"/>
                  </a:lnTo>
                  <a:lnTo>
                    <a:pt x="14" y="19"/>
                  </a:lnTo>
                  <a:lnTo>
                    <a:pt x="12" y="19"/>
                  </a:lnTo>
                  <a:lnTo>
                    <a:pt x="10" y="19"/>
                  </a:lnTo>
                  <a:lnTo>
                    <a:pt x="10" y="21"/>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5" name="Freeform 831"/>
            <p:cNvSpPr>
              <a:spLocks/>
            </p:cNvSpPr>
            <p:nvPr/>
          </p:nvSpPr>
          <p:spPr bwMode="auto">
            <a:xfrm>
              <a:off x="99" y="2325"/>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6" name="Freeform 832"/>
            <p:cNvSpPr>
              <a:spLocks/>
            </p:cNvSpPr>
            <p:nvPr/>
          </p:nvSpPr>
          <p:spPr bwMode="auto">
            <a:xfrm>
              <a:off x="91" y="2325"/>
              <a:ext cx="4" cy="4"/>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7" name="Freeform 833"/>
            <p:cNvSpPr>
              <a:spLocks/>
            </p:cNvSpPr>
            <p:nvPr/>
          </p:nvSpPr>
          <p:spPr bwMode="auto">
            <a:xfrm>
              <a:off x="83" y="2325"/>
              <a:ext cx="4" cy="4"/>
            </a:xfrm>
            <a:custGeom>
              <a:avLst/>
              <a:gdLst>
                <a:gd name="T0" fmla="*/ 21 w 21"/>
                <a:gd name="T1" fmla="*/ 10 h 21"/>
                <a:gd name="T2" fmla="*/ 19 w 21"/>
                <a:gd name="T3" fmla="*/ 10 h 21"/>
                <a:gd name="T4" fmla="*/ 19 w 21"/>
                <a:gd name="T5" fmla="*/ 12 h 21"/>
                <a:gd name="T6" fmla="*/ 19 w 21"/>
                <a:gd name="T7" fmla="*/ 14 h 21"/>
                <a:gd name="T8" fmla="*/ 16 w 21"/>
                <a:gd name="T9" fmla="*/ 16 h 21"/>
                <a:gd name="T10" fmla="*/ 14 w 21"/>
                <a:gd name="T11" fmla="*/ 19 h 21"/>
                <a:gd name="T12" fmla="*/ 12 w 21"/>
                <a:gd name="T13" fmla="*/ 19 h 21"/>
                <a:gd name="T14" fmla="*/ 10 w 21"/>
                <a:gd name="T15" fmla="*/ 19 h 21"/>
                <a:gd name="T16" fmla="*/ 10 w 21"/>
                <a:gd name="T17" fmla="*/ 21 h 21"/>
                <a:gd name="T18" fmla="*/ 6 w 21"/>
                <a:gd name="T19" fmla="*/ 19 h 21"/>
                <a:gd name="T20" fmla="*/ 3 w 21"/>
                <a:gd name="T21" fmla="*/ 16 h 21"/>
                <a:gd name="T22" fmla="*/ 0 w 21"/>
                <a:gd name="T23" fmla="*/ 14 h 21"/>
                <a:gd name="T24" fmla="*/ 0 w 21"/>
                <a:gd name="T25" fmla="*/ 10 h 21"/>
                <a:gd name="T26" fmla="*/ 3 w 21"/>
                <a:gd name="T27" fmla="*/ 3 h 21"/>
                <a:gd name="T28" fmla="*/ 10 w 21"/>
                <a:gd name="T29" fmla="*/ 0 h 21"/>
                <a:gd name="T30" fmla="*/ 14 w 21"/>
                <a:gd name="T31" fmla="*/ 0 h 21"/>
                <a:gd name="T32" fmla="*/ 16 w 21"/>
                <a:gd name="T33" fmla="*/ 3 h 21"/>
                <a:gd name="T34" fmla="*/ 19 w 21"/>
                <a:gd name="T35" fmla="*/ 6 h 21"/>
                <a:gd name="T36" fmla="*/ 21 w 21"/>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10"/>
                  </a:moveTo>
                  <a:lnTo>
                    <a:pt x="19" y="10"/>
                  </a:lnTo>
                  <a:lnTo>
                    <a:pt x="19" y="12"/>
                  </a:lnTo>
                  <a:lnTo>
                    <a:pt x="19" y="14"/>
                  </a:lnTo>
                  <a:lnTo>
                    <a:pt x="16" y="16"/>
                  </a:lnTo>
                  <a:lnTo>
                    <a:pt x="14" y="19"/>
                  </a:lnTo>
                  <a:lnTo>
                    <a:pt x="12" y="19"/>
                  </a:lnTo>
                  <a:lnTo>
                    <a:pt x="10" y="19"/>
                  </a:lnTo>
                  <a:lnTo>
                    <a:pt x="10" y="21"/>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8" name="Freeform 834"/>
            <p:cNvSpPr>
              <a:spLocks/>
            </p:cNvSpPr>
            <p:nvPr/>
          </p:nvSpPr>
          <p:spPr bwMode="auto">
            <a:xfrm>
              <a:off x="75" y="2325"/>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79" name="Freeform 835"/>
            <p:cNvSpPr>
              <a:spLocks/>
            </p:cNvSpPr>
            <p:nvPr/>
          </p:nvSpPr>
          <p:spPr bwMode="auto">
            <a:xfrm>
              <a:off x="68" y="2325"/>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5"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0" name="Freeform 836"/>
            <p:cNvSpPr>
              <a:spLocks/>
            </p:cNvSpPr>
            <p:nvPr/>
          </p:nvSpPr>
          <p:spPr bwMode="auto">
            <a:xfrm>
              <a:off x="59" y="2325"/>
              <a:ext cx="5" cy="4"/>
            </a:xfrm>
            <a:custGeom>
              <a:avLst/>
              <a:gdLst>
                <a:gd name="T0" fmla="*/ 21 w 21"/>
                <a:gd name="T1" fmla="*/ 10 h 21"/>
                <a:gd name="T2" fmla="*/ 19 w 21"/>
                <a:gd name="T3" fmla="*/ 10 h 21"/>
                <a:gd name="T4" fmla="*/ 19 w 21"/>
                <a:gd name="T5" fmla="*/ 12 h 21"/>
                <a:gd name="T6" fmla="*/ 19 w 21"/>
                <a:gd name="T7" fmla="*/ 14 h 21"/>
                <a:gd name="T8" fmla="*/ 16 w 21"/>
                <a:gd name="T9" fmla="*/ 16 h 21"/>
                <a:gd name="T10" fmla="*/ 14 w 21"/>
                <a:gd name="T11" fmla="*/ 19 h 21"/>
                <a:gd name="T12" fmla="*/ 12 w 21"/>
                <a:gd name="T13" fmla="*/ 19 h 21"/>
                <a:gd name="T14" fmla="*/ 10 w 21"/>
                <a:gd name="T15" fmla="*/ 19 h 21"/>
                <a:gd name="T16" fmla="*/ 10 w 21"/>
                <a:gd name="T17" fmla="*/ 21 h 21"/>
                <a:gd name="T18" fmla="*/ 6 w 21"/>
                <a:gd name="T19" fmla="*/ 19 h 21"/>
                <a:gd name="T20" fmla="*/ 3 w 21"/>
                <a:gd name="T21" fmla="*/ 16 h 21"/>
                <a:gd name="T22" fmla="*/ 0 w 21"/>
                <a:gd name="T23" fmla="*/ 14 h 21"/>
                <a:gd name="T24" fmla="*/ 0 w 21"/>
                <a:gd name="T25" fmla="*/ 10 h 21"/>
                <a:gd name="T26" fmla="*/ 3 w 21"/>
                <a:gd name="T27" fmla="*/ 3 h 21"/>
                <a:gd name="T28" fmla="*/ 10 w 21"/>
                <a:gd name="T29" fmla="*/ 0 h 21"/>
                <a:gd name="T30" fmla="*/ 14 w 21"/>
                <a:gd name="T31" fmla="*/ 0 h 21"/>
                <a:gd name="T32" fmla="*/ 16 w 21"/>
                <a:gd name="T33" fmla="*/ 3 h 21"/>
                <a:gd name="T34" fmla="*/ 19 w 21"/>
                <a:gd name="T35" fmla="*/ 6 h 21"/>
                <a:gd name="T36" fmla="*/ 21 w 21"/>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10"/>
                  </a:moveTo>
                  <a:lnTo>
                    <a:pt x="19" y="10"/>
                  </a:lnTo>
                  <a:lnTo>
                    <a:pt x="19" y="12"/>
                  </a:lnTo>
                  <a:lnTo>
                    <a:pt x="19" y="14"/>
                  </a:lnTo>
                  <a:lnTo>
                    <a:pt x="16" y="16"/>
                  </a:lnTo>
                  <a:lnTo>
                    <a:pt x="14" y="19"/>
                  </a:lnTo>
                  <a:lnTo>
                    <a:pt x="12" y="19"/>
                  </a:lnTo>
                  <a:lnTo>
                    <a:pt x="10" y="19"/>
                  </a:lnTo>
                  <a:lnTo>
                    <a:pt x="10" y="21"/>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1" name="Freeform 837"/>
            <p:cNvSpPr>
              <a:spLocks/>
            </p:cNvSpPr>
            <p:nvPr/>
          </p:nvSpPr>
          <p:spPr bwMode="auto">
            <a:xfrm>
              <a:off x="116" y="221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2" name="Freeform 838"/>
            <p:cNvSpPr>
              <a:spLocks/>
            </p:cNvSpPr>
            <p:nvPr/>
          </p:nvSpPr>
          <p:spPr bwMode="auto">
            <a:xfrm>
              <a:off x="108" y="221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3" name="Freeform 839"/>
            <p:cNvSpPr>
              <a:spLocks/>
            </p:cNvSpPr>
            <p:nvPr/>
          </p:nvSpPr>
          <p:spPr bwMode="auto">
            <a:xfrm>
              <a:off x="100" y="2211"/>
              <a:ext cx="4" cy="4"/>
            </a:xfrm>
            <a:custGeom>
              <a:avLst/>
              <a:gdLst>
                <a:gd name="T0" fmla="*/ 21 w 21"/>
                <a:gd name="T1" fmla="*/ 10 h 20"/>
                <a:gd name="T2" fmla="*/ 20 w 21"/>
                <a:gd name="T3" fmla="*/ 10 h 20"/>
                <a:gd name="T4" fmla="*/ 20 w 21"/>
                <a:gd name="T5" fmla="*/ 11 h 20"/>
                <a:gd name="T6" fmla="*/ 20 w 21"/>
                <a:gd name="T7" fmla="*/ 13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3"/>
                  </a:lnTo>
                  <a:lnTo>
                    <a:pt x="16" y="16"/>
                  </a:lnTo>
                  <a:lnTo>
                    <a:pt x="14" y="19"/>
                  </a:lnTo>
                  <a:lnTo>
                    <a:pt x="12" y="19"/>
                  </a:lnTo>
                  <a:lnTo>
                    <a:pt x="11" y="19"/>
                  </a:lnTo>
                  <a:lnTo>
                    <a:pt x="11" y="20"/>
                  </a:lnTo>
                  <a:lnTo>
                    <a:pt x="6" y="19"/>
                  </a:lnTo>
                  <a:lnTo>
                    <a:pt x="3" y="16"/>
                  </a:lnTo>
                  <a:lnTo>
                    <a:pt x="0" y="13"/>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4" name="Freeform 840"/>
            <p:cNvSpPr>
              <a:spLocks/>
            </p:cNvSpPr>
            <p:nvPr/>
          </p:nvSpPr>
          <p:spPr bwMode="auto">
            <a:xfrm>
              <a:off x="92" y="221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5" name="Freeform 841"/>
            <p:cNvSpPr>
              <a:spLocks/>
            </p:cNvSpPr>
            <p:nvPr/>
          </p:nvSpPr>
          <p:spPr bwMode="auto">
            <a:xfrm>
              <a:off x="84" y="221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6" name="Freeform 842"/>
            <p:cNvSpPr>
              <a:spLocks/>
            </p:cNvSpPr>
            <p:nvPr/>
          </p:nvSpPr>
          <p:spPr bwMode="auto">
            <a:xfrm>
              <a:off x="76" y="2211"/>
              <a:ext cx="4" cy="4"/>
            </a:xfrm>
            <a:custGeom>
              <a:avLst/>
              <a:gdLst>
                <a:gd name="T0" fmla="*/ 21 w 21"/>
                <a:gd name="T1" fmla="*/ 10 h 20"/>
                <a:gd name="T2" fmla="*/ 20 w 21"/>
                <a:gd name="T3" fmla="*/ 10 h 20"/>
                <a:gd name="T4" fmla="*/ 20 w 21"/>
                <a:gd name="T5" fmla="*/ 11 h 20"/>
                <a:gd name="T6" fmla="*/ 20 w 21"/>
                <a:gd name="T7" fmla="*/ 13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3"/>
                  </a:lnTo>
                  <a:lnTo>
                    <a:pt x="16" y="16"/>
                  </a:lnTo>
                  <a:lnTo>
                    <a:pt x="14" y="19"/>
                  </a:lnTo>
                  <a:lnTo>
                    <a:pt x="12" y="19"/>
                  </a:lnTo>
                  <a:lnTo>
                    <a:pt x="11" y="19"/>
                  </a:lnTo>
                  <a:lnTo>
                    <a:pt x="11" y="20"/>
                  </a:lnTo>
                  <a:lnTo>
                    <a:pt x="6" y="19"/>
                  </a:lnTo>
                  <a:lnTo>
                    <a:pt x="3" y="16"/>
                  </a:lnTo>
                  <a:lnTo>
                    <a:pt x="0" y="13"/>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7" name="Freeform 843"/>
            <p:cNvSpPr>
              <a:spLocks/>
            </p:cNvSpPr>
            <p:nvPr/>
          </p:nvSpPr>
          <p:spPr bwMode="auto">
            <a:xfrm>
              <a:off x="68" y="221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8" name="Freeform 844"/>
            <p:cNvSpPr>
              <a:spLocks/>
            </p:cNvSpPr>
            <p:nvPr/>
          </p:nvSpPr>
          <p:spPr bwMode="auto">
            <a:xfrm>
              <a:off x="60" y="2211"/>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89" name="Freeform 845"/>
            <p:cNvSpPr>
              <a:spLocks/>
            </p:cNvSpPr>
            <p:nvPr/>
          </p:nvSpPr>
          <p:spPr bwMode="auto">
            <a:xfrm>
              <a:off x="115" y="244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0" name="Freeform 846"/>
            <p:cNvSpPr>
              <a:spLocks/>
            </p:cNvSpPr>
            <p:nvPr/>
          </p:nvSpPr>
          <p:spPr bwMode="auto">
            <a:xfrm>
              <a:off x="108" y="2448"/>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1" name="Freeform 847"/>
            <p:cNvSpPr>
              <a:spLocks/>
            </p:cNvSpPr>
            <p:nvPr/>
          </p:nvSpPr>
          <p:spPr bwMode="auto">
            <a:xfrm>
              <a:off x="99" y="244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2" name="Freeform 848"/>
            <p:cNvSpPr>
              <a:spLocks/>
            </p:cNvSpPr>
            <p:nvPr/>
          </p:nvSpPr>
          <p:spPr bwMode="auto">
            <a:xfrm>
              <a:off x="92" y="244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6"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3" name="Freeform 849"/>
            <p:cNvSpPr>
              <a:spLocks/>
            </p:cNvSpPr>
            <p:nvPr/>
          </p:nvSpPr>
          <p:spPr bwMode="auto">
            <a:xfrm>
              <a:off x="84" y="2448"/>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4" name="Freeform 850"/>
            <p:cNvSpPr>
              <a:spLocks/>
            </p:cNvSpPr>
            <p:nvPr/>
          </p:nvSpPr>
          <p:spPr bwMode="auto">
            <a:xfrm>
              <a:off x="76" y="2448"/>
              <a:ext cx="4" cy="4"/>
            </a:xfrm>
            <a:custGeom>
              <a:avLst/>
              <a:gdLst>
                <a:gd name="T0" fmla="*/ 21 w 21"/>
                <a:gd name="T1" fmla="*/ 10 h 20"/>
                <a:gd name="T2" fmla="*/ 19 w 21"/>
                <a:gd name="T3" fmla="*/ 10 h 20"/>
                <a:gd name="T4" fmla="*/ 19 w 21"/>
                <a:gd name="T5" fmla="*/ 11 h 20"/>
                <a:gd name="T6" fmla="*/ 19 w 21"/>
                <a:gd name="T7" fmla="*/ 13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6"/>
                  </a:lnTo>
                  <a:lnTo>
                    <a:pt x="14" y="19"/>
                  </a:lnTo>
                  <a:lnTo>
                    <a:pt x="12" y="19"/>
                  </a:lnTo>
                  <a:lnTo>
                    <a:pt x="10" y="19"/>
                  </a:lnTo>
                  <a:lnTo>
                    <a:pt x="10" y="20"/>
                  </a:lnTo>
                  <a:lnTo>
                    <a:pt x="6" y="19"/>
                  </a:lnTo>
                  <a:lnTo>
                    <a:pt x="3" y="16"/>
                  </a:lnTo>
                  <a:lnTo>
                    <a:pt x="0" y="13"/>
                  </a:lnTo>
                  <a:lnTo>
                    <a:pt x="0" y="10"/>
                  </a:lnTo>
                  <a:lnTo>
                    <a:pt x="3" y="2"/>
                  </a:lnTo>
                  <a:lnTo>
                    <a:pt x="10" y="0"/>
                  </a:lnTo>
                  <a:lnTo>
                    <a:pt x="14" y="0"/>
                  </a:lnTo>
                  <a:lnTo>
                    <a:pt x="16" y="2"/>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5" name="Freeform 851"/>
            <p:cNvSpPr>
              <a:spLocks/>
            </p:cNvSpPr>
            <p:nvPr/>
          </p:nvSpPr>
          <p:spPr bwMode="auto">
            <a:xfrm>
              <a:off x="68" y="2448"/>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6"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6" name="Freeform 852"/>
            <p:cNvSpPr>
              <a:spLocks/>
            </p:cNvSpPr>
            <p:nvPr/>
          </p:nvSpPr>
          <p:spPr bwMode="auto">
            <a:xfrm>
              <a:off x="60" y="2448"/>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7" name="Freeform 853"/>
            <p:cNvSpPr>
              <a:spLocks/>
            </p:cNvSpPr>
            <p:nvPr/>
          </p:nvSpPr>
          <p:spPr bwMode="auto">
            <a:xfrm>
              <a:off x="115" y="2566"/>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8" name="Freeform 854"/>
            <p:cNvSpPr>
              <a:spLocks/>
            </p:cNvSpPr>
            <p:nvPr/>
          </p:nvSpPr>
          <p:spPr bwMode="auto">
            <a:xfrm>
              <a:off x="107" y="2566"/>
              <a:ext cx="4"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799" name="Freeform 855"/>
            <p:cNvSpPr>
              <a:spLocks/>
            </p:cNvSpPr>
            <p:nvPr/>
          </p:nvSpPr>
          <p:spPr bwMode="auto">
            <a:xfrm>
              <a:off x="99" y="256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0" name="Freeform 856"/>
            <p:cNvSpPr>
              <a:spLocks/>
            </p:cNvSpPr>
            <p:nvPr/>
          </p:nvSpPr>
          <p:spPr bwMode="auto">
            <a:xfrm>
              <a:off x="91" y="2566"/>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1" name="Freeform 857"/>
            <p:cNvSpPr>
              <a:spLocks/>
            </p:cNvSpPr>
            <p:nvPr/>
          </p:nvSpPr>
          <p:spPr bwMode="auto">
            <a:xfrm>
              <a:off x="83" y="2566"/>
              <a:ext cx="4"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2" name="Freeform 858"/>
            <p:cNvSpPr>
              <a:spLocks/>
            </p:cNvSpPr>
            <p:nvPr/>
          </p:nvSpPr>
          <p:spPr bwMode="auto">
            <a:xfrm>
              <a:off x="75" y="256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3" name="Freeform 859"/>
            <p:cNvSpPr>
              <a:spLocks/>
            </p:cNvSpPr>
            <p:nvPr/>
          </p:nvSpPr>
          <p:spPr bwMode="auto">
            <a:xfrm>
              <a:off x="68" y="2566"/>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3" y="19"/>
                  </a:lnTo>
                  <a:lnTo>
                    <a:pt x="11" y="19"/>
                  </a:lnTo>
                  <a:lnTo>
                    <a:pt x="10" y="19"/>
                  </a:lnTo>
                  <a:lnTo>
                    <a:pt x="10" y="20"/>
                  </a:lnTo>
                  <a:lnTo>
                    <a:pt x="5" y="19"/>
                  </a:lnTo>
                  <a:lnTo>
                    <a:pt x="2" y="15"/>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4" name="Freeform 860"/>
            <p:cNvSpPr>
              <a:spLocks/>
            </p:cNvSpPr>
            <p:nvPr/>
          </p:nvSpPr>
          <p:spPr bwMode="auto">
            <a:xfrm>
              <a:off x="59" y="2566"/>
              <a:ext cx="5"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5" name="Freeform 861"/>
            <p:cNvSpPr>
              <a:spLocks/>
            </p:cNvSpPr>
            <p:nvPr/>
          </p:nvSpPr>
          <p:spPr bwMode="auto">
            <a:xfrm>
              <a:off x="115" y="268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3" y="19"/>
                  </a:lnTo>
                  <a:lnTo>
                    <a:pt x="11" y="19"/>
                  </a:lnTo>
                  <a:lnTo>
                    <a:pt x="10" y="19"/>
                  </a:lnTo>
                  <a:lnTo>
                    <a:pt x="10" y="20"/>
                  </a:lnTo>
                  <a:lnTo>
                    <a:pt x="5" y="19"/>
                  </a:lnTo>
                  <a:lnTo>
                    <a:pt x="2" y="16"/>
                  </a:lnTo>
                  <a:lnTo>
                    <a:pt x="0" y="14"/>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6" name="Freeform 862"/>
            <p:cNvSpPr>
              <a:spLocks/>
            </p:cNvSpPr>
            <p:nvPr/>
          </p:nvSpPr>
          <p:spPr bwMode="auto">
            <a:xfrm>
              <a:off x="108" y="2689"/>
              <a:ext cx="4" cy="4"/>
            </a:xfrm>
            <a:custGeom>
              <a:avLst/>
              <a:gdLst>
                <a:gd name="T0" fmla="*/ 20 w 20"/>
                <a:gd name="T1" fmla="*/ 10 h 20"/>
                <a:gd name="T2" fmla="*/ 19 w 20"/>
                <a:gd name="T3" fmla="*/ 10 h 20"/>
                <a:gd name="T4" fmla="*/ 19 w 20"/>
                <a:gd name="T5" fmla="*/ 11 h 20"/>
                <a:gd name="T6" fmla="*/ 19 w 20"/>
                <a:gd name="T7" fmla="*/ 14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5" y="16"/>
                  </a:lnTo>
                  <a:lnTo>
                    <a:pt x="13" y="19"/>
                  </a:lnTo>
                  <a:lnTo>
                    <a:pt x="11" y="19"/>
                  </a:lnTo>
                  <a:lnTo>
                    <a:pt x="10" y="19"/>
                  </a:lnTo>
                  <a:lnTo>
                    <a:pt x="10" y="20"/>
                  </a:lnTo>
                  <a:lnTo>
                    <a:pt x="5" y="19"/>
                  </a:lnTo>
                  <a:lnTo>
                    <a:pt x="2" y="16"/>
                  </a:lnTo>
                  <a:lnTo>
                    <a:pt x="0" y="14"/>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7" name="Freeform 863"/>
            <p:cNvSpPr>
              <a:spLocks/>
            </p:cNvSpPr>
            <p:nvPr/>
          </p:nvSpPr>
          <p:spPr bwMode="auto">
            <a:xfrm>
              <a:off x="99" y="268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8" name="Freeform 864"/>
            <p:cNvSpPr>
              <a:spLocks/>
            </p:cNvSpPr>
            <p:nvPr/>
          </p:nvSpPr>
          <p:spPr bwMode="auto">
            <a:xfrm>
              <a:off x="92" y="268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3" y="19"/>
                  </a:lnTo>
                  <a:lnTo>
                    <a:pt x="11" y="19"/>
                  </a:lnTo>
                  <a:lnTo>
                    <a:pt x="10" y="19"/>
                  </a:lnTo>
                  <a:lnTo>
                    <a:pt x="10" y="20"/>
                  </a:lnTo>
                  <a:lnTo>
                    <a:pt x="6" y="19"/>
                  </a:lnTo>
                  <a:lnTo>
                    <a:pt x="2" y="16"/>
                  </a:lnTo>
                  <a:lnTo>
                    <a:pt x="0" y="14"/>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09" name="Freeform 865"/>
            <p:cNvSpPr>
              <a:spLocks/>
            </p:cNvSpPr>
            <p:nvPr/>
          </p:nvSpPr>
          <p:spPr bwMode="auto">
            <a:xfrm>
              <a:off x="84" y="2689"/>
              <a:ext cx="4" cy="4"/>
            </a:xfrm>
            <a:custGeom>
              <a:avLst/>
              <a:gdLst>
                <a:gd name="T0" fmla="*/ 20 w 20"/>
                <a:gd name="T1" fmla="*/ 10 h 20"/>
                <a:gd name="T2" fmla="*/ 19 w 20"/>
                <a:gd name="T3" fmla="*/ 10 h 20"/>
                <a:gd name="T4" fmla="*/ 19 w 20"/>
                <a:gd name="T5" fmla="*/ 11 h 20"/>
                <a:gd name="T6" fmla="*/ 19 w 20"/>
                <a:gd name="T7" fmla="*/ 14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5" y="16"/>
                  </a:lnTo>
                  <a:lnTo>
                    <a:pt x="13" y="19"/>
                  </a:lnTo>
                  <a:lnTo>
                    <a:pt x="11" y="19"/>
                  </a:lnTo>
                  <a:lnTo>
                    <a:pt x="10" y="19"/>
                  </a:lnTo>
                  <a:lnTo>
                    <a:pt x="10" y="20"/>
                  </a:lnTo>
                  <a:lnTo>
                    <a:pt x="5" y="19"/>
                  </a:lnTo>
                  <a:lnTo>
                    <a:pt x="2" y="16"/>
                  </a:lnTo>
                  <a:lnTo>
                    <a:pt x="0" y="14"/>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0" name="Freeform 866"/>
            <p:cNvSpPr>
              <a:spLocks/>
            </p:cNvSpPr>
            <p:nvPr/>
          </p:nvSpPr>
          <p:spPr bwMode="auto">
            <a:xfrm>
              <a:off x="76" y="2689"/>
              <a:ext cx="4" cy="4"/>
            </a:xfrm>
            <a:custGeom>
              <a:avLst/>
              <a:gdLst>
                <a:gd name="T0" fmla="*/ 21 w 21"/>
                <a:gd name="T1" fmla="*/ 10 h 20"/>
                <a:gd name="T2" fmla="*/ 19 w 21"/>
                <a:gd name="T3" fmla="*/ 10 h 20"/>
                <a:gd name="T4" fmla="*/ 19 w 21"/>
                <a:gd name="T5" fmla="*/ 11 h 20"/>
                <a:gd name="T6" fmla="*/ 19 w 21"/>
                <a:gd name="T7" fmla="*/ 14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4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4"/>
                  </a:lnTo>
                  <a:lnTo>
                    <a:pt x="16" y="16"/>
                  </a:lnTo>
                  <a:lnTo>
                    <a:pt x="14" y="19"/>
                  </a:lnTo>
                  <a:lnTo>
                    <a:pt x="12" y="19"/>
                  </a:lnTo>
                  <a:lnTo>
                    <a:pt x="10" y="19"/>
                  </a:lnTo>
                  <a:lnTo>
                    <a:pt x="10" y="20"/>
                  </a:lnTo>
                  <a:lnTo>
                    <a:pt x="6" y="19"/>
                  </a:lnTo>
                  <a:lnTo>
                    <a:pt x="3" y="16"/>
                  </a:lnTo>
                  <a:lnTo>
                    <a:pt x="0" y="14"/>
                  </a:lnTo>
                  <a:lnTo>
                    <a:pt x="0" y="10"/>
                  </a:lnTo>
                  <a:lnTo>
                    <a:pt x="3" y="2"/>
                  </a:lnTo>
                  <a:lnTo>
                    <a:pt x="10" y="0"/>
                  </a:lnTo>
                  <a:lnTo>
                    <a:pt x="14" y="0"/>
                  </a:lnTo>
                  <a:lnTo>
                    <a:pt x="16" y="2"/>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1" name="Freeform 867"/>
            <p:cNvSpPr>
              <a:spLocks/>
            </p:cNvSpPr>
            <p:nvPr/>
          </p:nvSpPr>
          <p:spPr bwMode="auto">
            <a:xfrm>
              <a:off x="68" y="2689"/>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3" y="19"/>
                  </a:lnTo>
                  <a:lnTo>
                    <a:pt x="11" y="19"/>
                  </a:lnTo>
                  <a:lnTo>
                    <a:pt x="10" y="19"/>
                  </a:lnTo>
                  <a:lnTo>
                    <a:pt x="10" y="20"/>
                  </a:lnTo>
                  <a:lnTo>
                    <a:pt x="6" y="19"/>
                  </a:lnTo>
                  <a:lnTo>
                    <a:pt x="2" y="16"/>
                  </a:lnTo>
                  <a:lnTo>
                    <a:pt x="0" y="14"/>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2" name="Freeform 868"/>
            <p:cNvSpPr>
              <a:spLocks/>
            </p:cNvSpPr>
            <p:nvPr/>
          </p:nvSpPr>
          <p:spPr bwMode="auto">
            <a:xfrm>
              <a:off x="60" y="2689"/>
              <a:ext cx="4" cy="4"/>
            </a:xfrm>
            <a:custGeom>
              <a:avLst/>
              <a:gdLst>
                <a:gd name="T0" fmla="*/ 20 w 20"/>
                <a:gd name="T1" fmla="*/ 10 h 20"/>
                <a:gd name="T2" fmla="*/ 19 w 20"/>
                <a:gd name="T3" fmla="*/ 10 h 20"/>
                <a:gd name="T4" fmla="*/ 19 w 20"/>
                <a:gd name="T5" fmla="*/ 11 h 20"/>
                <a:gd name="T6" fmla="*/ 19 w 20"/>
                <a:gd name="T7" fmla="*/ 14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5" y="16"/>
                  </a:lnTo>
                  <a:lnTo>
                    <a:pt x="13" y="19"/>
                  </a:lnTo>
                  <a:lnTo>
                    <a:pt x="11" y="19"/>
                  </a:lnTo>
                  <a:lnTo>
                    <a:pt x="10" y="19"/>
                  </a:lnTo>
                  <a:lnTo>
                    <a:pt x="10" y="20"/>
                  </a:lnTo>
                  <a:lnTo>
                    <a:pt x="5" y="19"/>
                  </a:lnTo>
                  <a:lnTo>
                    <a:pt x="2" y="16"/>
                  </a:lnTo>
                  <a:lnTo>
                    <a:pt x="0" y="14"/>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3" name="Freeform 869"/>
            <p:cNvSpPr>
              <a:spLocks/>
            </p:cNvSpPr>
            <p:nvPr/>
          </p:nvSpPr>
          <p:spPr bwMode="auto">
            <a:xfrm>
              <a:off x="115" y="2802"/>
              <a:ext cx="4" cy="4"/>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4" name="Freeform 870"/>
            <p:cNvSpPr>
              <a:spLocks/>
            </p:cNvSpPr>
            <p:nvPr/>
          </p:nvSpPr>
          <p:spPr bwMode="auto">
            <a:xfrm>
              <a:off x="107" y="2802"/>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5" name="Freeform 871"/>
            <p:cNvSpPr>
              <a:spLocks/>
            </p:cNvSpPr>
            <p:nvPr/>
          </p:nvSpPr>
          <p:spPr bwMode="auto">
            <a:xfrm>
              <a:off x="99" y="2802"/>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5"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6" name="Freeform 872"/>
            <p:cNvSpPr>
              <a:spLocks/>
            </p:cNvSpPr>
            <p:nvPr/>
          </p:nvSpPr>
          <p:spPr bwMode="auto">
            <a:xfrm>
              <a:off x="91" y="2802"/>
              <a:ext cx="4" cy="4"/>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7" name="Freeform 873"/>
            <p:cNvSpPr>
              <a:spLocks/>
            </p:cNvSpPr>
            <p:nvPr/>
          </p:nvSpPr>
          <p:spPr bwMode="auto">
            <a:xfrm>
              <a:off x="83" y="2802"/>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8" name="Freeform 874"/>
            <p:cNvSpPr>
              <a:spLocks/>
            </p:cNvSpPr>
            <p:nvPr/>
          </p:nvSpPr>
          <p:spPr bwMode="auto">
            <a:xfrm>
              <a:off x="75" y="2802"/>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3" y="19"/>
                  </a:lnTo>
                  <a:lnTo>
                    <a:pt x="11" y="19"/>
                  </a:lnTo>
                  <a:lnTo>
                    <a:pt x="10" y="19"/>
                  </a:lnTo>
                  <a:lnTo>
                    <a:pt x="10" y="21"/>
                  </a:lnTo>
                  <a:lnTo>
                    <a:pt x="5"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19" name="Freeform 875"/>
            <p:cNvSpPr>
              <a:spLocks/>
            </p:cNvSpPr>
            <p:nvPr/>
          </p:nvSpPr>
          <p:spPr bwMode="auto">
            <a:xfrm>
              <a:off x="67" y="2802"/>
              <a:ext cx="4" cy="4"/>
            </a:xfrm>
            <a:custGeom>
              <a:avLst/>
              <a:gdLst>
                <a:gd name="T0" fmla="*/ 20 w 20"/>
                <a:gd name="T1" fmla="*/ 10 h 21"/>
                <a:gd name="T2" fmla="*/ 19 w 20"/>
                <a:gd name="T3" fmla="*/ 10 h 21"/>
                <a:gd name="T4" fmla="*/ 19 w 20"/>
                <a:gd name="T5" fmla="*/ 12 h 21"/>
                <a:gd name="T6" fmla="*/ 19 w 20"/>
                <a:gd name="T7" fmla="*/ 14 h 21"/>
                <a:gd name="T8" fmla="*/ 15 w 20"/>
                <a:gd name="T9" fmla="*/ 16 h 21"/>
                <a:gd name="T10" fmla="*/ 13 w 20"/>
                <a:gd name="T11" fmla="*/ 19 h 21"/>
                <a:gd name="T12" fmla="*/ 11 w 20"/>
                <a:gd name="T13" fmla="*/ 19 h 21"/>
                <a:gd name="T14" fmla="*/ 10 w 20"/>
                <a:gd name="T15" fmla="*/ 19 h 21"/>
                <a:gd name="T16" fmla="*/ 10 w 20"/>
                <a:gd name="T17" fmla="*/ 21 h 21"/>
                <a:gd name="T18" fmla="*/ 5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3 w 20"/>
                <a:gd name="T31" fmla="*/ 0 h 21"/>
                <a:gd name="T32" fmla="*/ 15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5" y="16"/>
                  </a:lnTo>
                  <a:lnTo>
                    <a:pt x="13" y="19"/>
                  </a:lnTo>
                  <a:lnTo>
                    <a:pt x="11" y="19"/>
                  </a:lnTo>
                  <a:lnTo>
                    <a:pt x="10" y="19"/>
                  </a:lnTo>
                  <a:lnTo>
                    <a:pt x="10" y="21"/>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0" name="Freeform 876"/>
            <p:cNvSpPr>
              <a:spLocks/>
            </p:cNvSpPr>
            <p:nvPr/>
          </p:nvSpPr>
          <p:spPr bwMode="auto">
            <a:xfrm>
              <a:off x="59" y="2802"/>
              <a:ext cx="4" cy="4"/>
            </a:xfrm>
            <a:custGeom>
              <a:avLst/>
              <a:gdLst>
                <a:gd name="T0" fmla="*/ 20 w 20"/>
                <a:gd name="T1" fmla="*/ 10 h 21"/>
                <a:gd name="T2" fmla="*/ 19 w 20"/>
                <a:gd name="T3" fmla="*/ 10 h 21"/>
                <a:gd name="T4" fmla="*/ 19 w 20"/>
                <a:gd name="T5" fmla="*/ 12 h 21"/>
                <a:gd name="T6" fmla="*/ 19 w 20"/>
                <a:gd name="T7" fmla="*/ 14 h 21"/>
                <a:gd name="T8" fmla="*/ 16 w 20"/>
                <a:gd name="T9" fmla="*/ 16 h 21"/>
                <a:gd name="T10" fmla="*/ 14 w 20"/>
                <a:gd name="T11" fmla="*/ 19 h 21"/>
                <a:gd name="T12" fmla="*/ 11 w 20"/>
                <a:gd name="T13" fmla="*/ 19 h 21"/>
                <a:gd name="T14" fmla="*/ 10 w 20"/>
                <a:gd name="T15" fmla="*/ 19 h 21"/>
                <a:gd name="T16" fmla="*/ 10 w 20"/>
                <a:gd name="T17" fmla="*/ 21 h 21"/>
                <a:gd name="T18" fmla="*/ 6 w 20"/>
                <a:gd name="T19" fmla="*/ 19 h 21"/>
                <a:gd name="T20" fmla="*/ 2 w 20"/>
                <a:gd name="T21" fmla="*/ 16 h 21"/>
                <a:gd name="T22" fmla="*/ 0 w 20"/>
                <a:gd name="T23" fmla="*/ 14 h 21"/>
                <a:gd name="T24" fmla="*/ 0 w 20"/>
                <a:gd name="T25" fmla="*/ 10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0"/>
                  </a:moveTo>
                  <a:lnTo>
                    <a:pt x="19" y="10"/>
                  </a:lnTo>
                  <a:lnTo>
                    <a:pt x="19" y="12"/>
                  </a:lnTo>
                  <a:lnTo>
                    <a:pt x="19" y="14"/>
                  </a:lnTo>
                  <a:lnTo>
                    <a:pt x="16" y="16"/>
                  </a:lnTo>
                  <a:lnTo>
                    <a:pt x="14" y="19"/>
                  </a:lnTo>
                  <a:lnTo>
                    <a:pt x="11" y="19"/>
                  </a:lnTo>
                  <a:lnTo>
                    <a:pt x="10" y="19"/>
                  </a:lnTo>
                  <a:lnTo>
                    <a:pt x="10" y="21"/>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1" name="Freeform 877"/>
            <p:cNvSpPr>
              <a:spLocks/>
            </p:cNvSpPr>
            <p:nvPr/>
          </p:nvSpPr>
          <p:spPr bwMode="auto">
            <a:xfrm>
              <a:off x="115" y="3039"/>
              <a:ext cx="4" cy="4"/>
            </a:xfrm>
            <a:custGeom>
              <a:avLst/>
              <a:gdLst>
                <a:gd name="T0" fmla="*/ 20 w 20"/>
                <a:gd name="T1" fmla="*/ 10 h 20"/>
                <a:gd name="T2" fmla="*/ 19 w 20"/>
                <a:gd name="T3" fmla="*/ 10 h 20"/>
                <a:gd name="T4" fmla="*/ 19 w 20"/>
                <a:gd name="T5" fmla="*/ 12 h 20"/>
                <a:gd name="T6" fmla="*/ 19 w 20"/>
                <a:gd name="T7" fmla="*/ 14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3 w 20"/>
                <a:gd name="T31" fmla="*/ 0 h 20"/>
                <a:gd name="T32" fmla="*/ 15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5" y="16"/>
                  </a:lnTo>
                  <a:lnTo>
                    <a:pt x="13" y="19"/>
                  </a:lnTo>
                  <a:lnTo>
                    <a:pt x="11" y="19"/>
                  </a:lnTo>
                  <a:lnTo>
                    <a:pt x="10" y="19"/>
                  </a:lnTo>
                  <a:lnTo>
                    <a:pt x="10" y="20"/>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2" name="Freeform 878"/>
            <p:cNvSpPr>
              <a:spLocks/>
            </p:cNvSpPr>
            <p:nvPr/>
          </p:nvSpPr>
          <p:spPr bwMode="auto">
            <a:xfrm>
              <a:off x="107" y="3039"/>
              <a:ext cx="4" cy="4"/>
            </a:xfrm>
            <a:custGeom>
              <a:avLst/>
              <a:gdLst>
                <a:gd name="T0" fmla="*/ 21 w 21"/>
                <a:gd name="T1" fmla="*/ 10 h 20"/>
                <a:gd name="T2" fmla="*/ 19 w 21"/>
                <a:gd name="T3" fmla="*/ 10 h 20"/>
                <a:gd name="T4" fmla="*/ 19 w 21"/>
                <a:gd name="T5" fmla="*/ 12 h 20"/>
                <a:gd name="T6" fmla="*/ 19 w 21"/>
                <a:gd name="T7" fmla="*/ 14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4 h 20"/>
                <a:gd name="T24" fmla="*/ 0 w 21"/>
                <a:gd name="T25" fmla="*/ 10 h 20"/>
                <a:gd name="T26" fmla="*/ 3 w 21"/>
                <a:gd name="T27" fmla="*/ 3 h 20"/>
                <a:gd name="T28" fmla="*/ 10 w 21"/>
                <a:gd name="T29" fmla="*/ 0 h 20"/>
                <a:gd name="T30" fmla="*/ 14 w 21"/>
                <a:gd name="T31" fmla="*/ 0 h 20"/>
                <a:gd name="T32" fmla="*/ 16 w 21"/>
                <a:gd name="T33" fmla="*/ 3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2"/>
                  </a:lnTo>
                  <a:lnTo>
                    <a:pt x="19" y="14"/>
                  </a:lnTo>
                  <a:lnTo>
                    <a:pt x="16" y="16"/>
                  </a:lnTo>
                  <a:lnTo>
                    <a:pt x="14" y="19"/>
                  </a:lnTo>
                  <a:lnTo>
                    <a:pt x="12" y="19"/>
                  </a:lnTo>
                  <a:lnTo>
                    <a:pt x="10" y="19"/>
                  </a:lnTo>
                  <a:lnTo>
                    <a:pt x="10" y="20"/>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3" name="Freeform 879"/>
            <p:cNvSpPr>
              <a:spLocks/>
            </p:cNvSpPr>
            <p:nvPr/>
          </p:nvSpPr>
          <p:spPr bwMode="auto">
            <a:xfrm>
              <a:off x="99" y="3039"/>
              <a:ext cx="4" cy="4"/>
            </a:xfrm>
            <a:custGeom>
              <a:avLst/>
              <a:gdLst>
                <a:gd name="T0" fmla="*/ 20 w 20"/>
                <a:gd name="T1" fmla="*/ 10 h 20"/>
                <a:gd name="T2" fmla="*/ 19 w 20"/>
                <a:gd name="T3" fmla="*/ 10 h 20"/>
                <a:gd name="T4" fmla="*/ 19 w 20"/>
                <a:gd name="T5" fmla="*/ 12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4" name="Freeform 880"/>
            <p:cNvSpPr>
              <a:spLocks/>
            </p:cNvSpPr>
            <p:nvPr/>
          </p:nvSpPr>
          <p:spPr bwMode="auto">
            <a:xfrm>
              <a:off x="91" y="3039"/>
              <a:ext cx="4" cy="4"/>
            </a:xfrm>
            <a:custGeom>
              <a:avLst/>
              <a:gdLst>
                <a:gd name="T0" fmla="*/ 20 w 20"/>
                <a:gd name="T1" fmla="*/ 10 h 20"/>
                <a:gd name="T2" fmla="*/ 19 w 20"/>
                <a:gd name="T3" fmla="*/ 10 h 20"/>
                <a:gd name="T4" fmla="*/ 19 w 20"/>
                <a:gd name="T5" fmla="*/ 12 h 20"/>
                <a:gd name="T6" fmla="*/ 19 w 20"/>
                <a:gd name="T7" fmla="*/ 14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3 w 20"/>
                <a:gd name="T31" fmla="*/ 0 h 20"/>
                <a:gd name="T32" fmla="*/ 15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5" y="16"/>
                  </a:lnTo>
                  <a:lnTo>
                    <a:pt x="13" y="19"/>
                  </a:lnTo>
                  <a:lnTo>
                    <a:pt x="11" y="19"/>
                  </a:lnTo>
                  <a:lnTo>
                    <a:pt x="10" y="19"/>
                  </a:lnTo>
                  <a:lnTo>
                    <a:pt x="10" y="20"/>
                  </a:lnTo>
                  <a:lnTo>
                    <a:pt x="5" y="19"/>
                  </a:lnTo>
                  <a:lnTo>
                    <a:pt x="2" y="16"/>
                  </a:lnTo>
                  <a:lnTo>
                    <a:pt x="0" y="14"/>
                  </a:lnTo>
                  <a:lnTo>
                    <a:pt x="0" y="10"/>
                  </a:lnTo>
                  <a:lnTo>
                    <a:pt x="2" y="3"/>
                  </a:lnTo>
                  <a:lnTo>
                    <a:pt x="10" y="0"/>
                  </a:lnTo>
                  <a:lnTo>
                    <a:pt x="13" y="0"/>
                  </a:lnTo>
                  <a:lnTo>
                    <a:pt x="15"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5" name="Freeform 881"/>
            <p:cNvSpPr>
              <a:spLocks/>
            </p:cNvSpPr>
            <p:nvPr/>
          </p:nvSpPr>
          <p:spPr bwMode="auto">
            <a:xfrm>
              <a:off x="83" y="3039"/>
              <a:ext cx="4" cy="4"/>
            </a:xfrm>
            <a:custGeom>
              <a:avLst/>
              <a:gdLst>
                <a:gd name="T0" fmla="*/ 21 w 21"/>
                <a:gd name="T1" fmla="*/ 10 h 20"/>
                <a:gd name="T2" fmla="*/ 19 w 21"/>
                <a:gd name="T3" fmla="*/ 10 h 20"/>
                <a:gd name="T4" fmla="*/ 19 w 21"/>
                <a:gd name="T5" fmla="*/ 12 h 20"/>
                <a:gd name="T6" fmla="*/ 19 w 21"/>
                <a:gd name="T7" fmla="*/ 14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4 h 20"/>
                <a:gd name="T24" fmla="*/ 0 w 21"/>
                <a:gd name="T25" fmla="*/ 10 h 20"/>
                <a:gd name="T26" fmla="*/ 3 w 21"/>
                <a:gd name="T27" fmla="*/ 3 h 20"/>
                <a:gd name="T28" fmla="*/ 10 w 21"/>
                <a:gd name="T29" fmla="*/ 0 h 20"/>
                <a:gd name="T30" fmla="*/ 14 w 21"/>
                <a:gd name="T31" fmla="*/ 0 h 20"/>
                <a:gd name="T32" fmla="*/ 16 w 21"/>
                <a:gd name="T33" fmla="*/ 3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2"/>
                  </a:lnTo>
                  <a:lnTo>
                    <a:pt x="19" y="14"/>
                  </a:lnTo>
                  <a:lnTo>
                    <a:pt x="16" y="16"/>
                  </a:lnTo>
                  <a:lnTo>
                    <a:pt x="14" y="19"/>
                  </a:lnTo>
                  <a:lnTo>
                    <a:pt x="12" y="19"/>
                  </a:lnTo>
                  <a:lnTo>
                    <a:pt x="10" y="19"/>
                  </a:lnTo>
                  <a:lnTo>
                    <a:pt x="10" y="20"/>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6" name="Freeform 882"/>
            <p:cNvSpPr>
              <a:spLocks/>
            </p:cNvSpPr>
            <p:nvPr/>
          </p:nvSpPr>
          <p:spPr bwMode="auto">
            <a:xfrm>
              <a:off x="75" y="3039"/>
              <a:ext cx="4" cy="4"/>
            </a:xfrm>
            <a:custGeom>
              <a:avLst/>
              <a:gdLst>
                <a:gd name="T0" fmla="*/ 20 w 20"/>
                <a:gd name="T1" fmla="*/ 10 h 20"/>
                <a:gd name="T2" fmla="*/ 19 w 20"/>
                <a:gd name="T3" fmla="*/ 10 h 20"/>
                <a:gd name="T4" fmla="*/ 19 w 20"/>
                <a:gd name="T5" fmla="*/ 12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4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6" y="16"/>
                  </a:lnTo>
                  <a:lnTo>
                    <a:pt x="14" y="19"/>
                  </a:lnTo>
                  <a:lnTo>
                    <a:pt x="11" y="19"/>
                  </a:lnTo>
                  <a:lnTo>
                    <a:pt x="10" y="19"/>
                  </a:lnTo>
                  <a:lnTo>
                    <a:pt x="10" y="20"/>
                  </a:lnTo>
                  <a:lnTo>
                    <a:pt x="6" y="19"/>
                  </a:lnTo>
                  <a:lnTo>
                    <a:pt x="2" y="16"/>
                  </a:lnTo>
                  <a:lnTo>
                    <a:pt x="0" y="14"/>
                  </a:lnTo>
                  <a:lnTo>
                    <a:pt x="0" y="10"/>
                  </a:lnTo>
                  <a:lnTo>
                    <a:pt x="2" y="3"/>
                  </a:lnTo>
                  <a:lnTo>
                    <a:pt x="10" y="0"/>
                  </a:lnTo>
                  <a:lnTo>
                    <a:pt x="14"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7" name="Freeform 883"/>
            <p:cNvSpPr>
              <a:spLocks/>
            </p:cNvSpPr>
            <p:nvPr/>
          </p:nvSpPr>
          <p:spPr bwMode="auto">
            <a:xfrm>
              <a:off x="68" y="3039"/>
              <a:ext cx="4" cy="4"/>
            </a:xfrm>
            <a:custGeom>
              <a:avLst/>
              <a:gdLst>
                <a:gd name="T0" fmla="*/ 20 w 20"/>
                <a:gd name="T1" fmla="*/ 10 h 20"/>
                <a:gd name="T2" fmla="*/ 19 w 20"/>
                <a:gd name="T3" fmla="*/ 10 h 20"/>
                <a:gd name="T4" fmla="*/ 19 w 20"/>
                <a:gd name="T5" fmla="*/ 12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3 h 20"/>
                <a:gd name="T28" fmla="*/ 10 w 20"/>
                <a:gd name="T29" fmla="*/ 0 h 20"/>
                <a:gd name="T30" fmla="*/ 13 w 20"/>
                <a:gd name="T31" fmla="*/ 0 h 20"/>
                <a:gd name="T32" fmla="*/ 16 w 20"/>
                <a:gd name="T33" fmla="*/ 3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2"/>
                  </a:lnTo>
                  <a:lnTo>
                    <a:pt x="19" y="14"/>
                  </a:lnTo>
                  <a:lnTo>
                    <a:pt x="16" y="16"/>
                  </a:lnTo>
                  <a:lnTo>
                    <a:pt x="13" y="19"/>
                  </a:lnTo>
                  <a:lnTo>
                    <a:pt x="11" y="19"/>
                  </a:lnTo>
                  <a:lnTo>
                    <a:pt x="10" y="19"/>
                  </a:lnTo>
                  <a:lnTo>
                    <a:pt x="10" y="20"/>
                  </a:lnTo>
                  <a:lnTo>
                    <a:pt x="5" y="19"/>
                  </a:lnTo>
                  <a:lnTo>
                    <a:pt x="2" y="16"/>
                  </a:lnTo>
                  <a:lnTo>
                    <a:pt x="0" y="14"/>
                  </a:lnTo>
                  <a:lnTo>
                    <a:pt x="0" y="10"/>
                  </a:lnTo>
                  <a:lnTo>
                    <a:pt x="2" y="3"/>
                  </a:lnTo>
                  <a:lnTo>
                    <a:pt x="10" y="0"/>
                  </a:lnTo>
                  <a:lnTo>
                    <a:pt x="13" y="0"/>
                  </a:lnTo>
                  <a:lnTo>
                    <a:pt x="16" y="3"/>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8" name="Freeform 884"/>
            <p:cNvSpPr>
              <a:spLocks/>
            </p:cNvSpPr>
            <p:nvPr/>
          </p:nvSpPr>
          <p:spPr bwMode="auto">
            <a:xfrm>
              <a:off x="59" y="3039"/>
              <a:ext cx="5" cy="4"/>
            </a:xfrm>
            <a:custGeom>
              <a:avLst/>
              <a:gdLst>
                <a:gd name="T0" fmla="*/ 21 w 21"/>
                <a:gd name="T1" fmla="*/ 10 h 20"/>
                <a:gd name="T2" fmla="*/ 19 w 21"/>
                <a:gd name="T3" fmla="*/ 10 h 20"/>
                <a:gd name="T4" fmla="*/ 19 w 21"/>
                <a:gd name="T5" fmla="*/ 12 h 20"/>
                <a:gd name="T6" fmla="*/ 19 w 21"/>
                <a:gd name="T7" fmla="*/ 14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4 h 20"/>
                <a:gd name="T24" fmla="*/ 0 w 21"/>
                <a:gd name="T25" fmla="*/ 10 h 20"/>
                <a:gd name="T26" fmla="*/ 3 w 21"/>
                <a:gd name="T27" fmla="*/ 3 h 20"/>
                <a:gd name="T28" fmla="*/ 10 w 21"/>
                <a:gd name="T29" fmla="*/ 0 h 20"/>
                <a:gd name="T30" fmla="*/ 14 w 21"/>
                <a:gd name="T31" fmla="*/ 0 h 20"/>
                <a:gd name="T32" fmla="*/ 16 w 21"/>
                <a:gd name="T33" fmla="*/ 3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2"/>
                  </a:lnTo>
                  <a:lnTo>
                    <a:pt x="19" y="14"/>
                  </a:lnTo>
                  <a:lnTo>
                    <a:pt x="16" y="16"/>
                  </a:lnTo>
                  <a:lnTo>
                    <a:pt x="14" y="19"/>
                  </a:lnTo>
                  <a:lnTo>
                    <a:pt x="12" y="19"/>
                  </a:lnTo>
                  <a:lnTo>
                    <a:pt x="10" y="19"/>
                  </a:lnTo>
                  <a:lnTo>
                    <a:pt x="10" y="20"/>
                  </a:lnTo>
                  <a:lnTo>
                    <a:pt x="6" y="19"/>
                  </a:lnTo>
                  <a:lnTo>
                    <a:pt x="3" y="16"/>
                  </a:lnTo>
                  <a:lnTo>
                    <a:pt x="0" y="14"/>
                  </a:lnTo>
                  <a:lnTo>
                    <a:pt x="0" y="10"/>
                  </a:lnTo>
                  <a:lnTo>
                    <a:pt x="3" y="3"/>
                  </a:lnTo>
                  <a:lnTo>
                    <a:pt x="10" y="0"/>
                  </a:lnTo>
                  <a:lnTo>
                    <a:pt x="14" y="0"/>
                  </a:lnTo>
                  <a:lnTo>
                    <a:pt x="16" y="3"/>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29" name="Freeform 885"/>
            <p:cNvSpPr>
              <a:spLocks/>
            </p:cNvSpPr>
            <p:nvPr/>
          </p:nvSpPr>
          <p:spPr bwMode="auto">
            <a:xfrm>
              <a:off x="114" y="316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3 w 20"/>
                <a:gd name="T21" fmla="*/ 16 h 20"/>
                <a:gd name="T22" fmla="*/ 0 w 20"/>
                <a:gd name="T23" fmla="*/ 13 h 20"/>
                <a:gd name="T24" fmla="*/ 0 w 20"/>
                <a:gd name="T25" fmla="*/ 10 h 20"/>
                <a:gd name="T26" fmla="*/ 3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3" y="16"/>
                  </a:lnTo>
                  <a:lnTo>
                    <a:pt x="0" y="13"/>
                  </a:lnTo>
                  <a:lnTo>
                    <a:pt x="0" y="10"/>
                  </a:lnTo>
                  <a:lnTo>
                    <a:pt x="3"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0" name="Freeform 886"/>
            <p:cNvSpPr>
              <a:spLocks/>
            </p:cNvSpPr>
            <p:nvPr/>
          </p:nvSpPr>
          <p:spPr bwMode="auto">
            <a:xfrm>
              <a:off x="106" y="316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5" y="19"/>
                  </a:lnTo>
                  <a:lnTo>
                    <a:pt x="2" y="16"/>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1" name="Freeform 887"/>
            <p:cNvSpPr>
              <a:spLocks/>
            </p:cNvSpPr>
            <p:nvPr/>
          </p:nvSpPr>
          <p:spPr bwMode="auto">
            <a:xfrm>
              <a:off x="98" y="3162"/>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2" name="Freeform 888"/>
            <p:cNvSpPr>
              <a:spLocks/>
            </p:cNvSpPr>
            <p:nvPr/>
          </p:nvSpPr>
          <p:spPr bwMode="auto">
            <a:xfrm>
              <a:off x="90" y="316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2 w 20"/>
                <a:gd name="T13" fmla="*/ 19 h 20"/>
                <a:gd name="T14" fmla="*/ 10 w 20"/>
                <a:gd name="T15" fmla="*/ 19 h 20"/>
                <a:gd name="T16" fmla="*/ 10 w 20"/>
                <a:gd name="T17" fmla="*/ 20 h 20"/>
                <a:gd name="T18" fmla="*/ 6 w 20"/>
                <a:gd name="T19" fmla="*/ 19 h 20"/>
                <a:gd name="T20" fmla="*/ 3 w 20"/>
                <a:gd name="T21" fmla="*/ 16 h 20"/>
                <a:gd name="T22" fmla="*/ 0 w 20"/>
                <a:gd name="T23" fmla="*/ 13 h 20"/>
                <a:gd name="T24" fmla="*/ 0 w 20"/>
                <a:gd name="T25" fmla="*/ 10 h 20"/>
                <a:gd name="T26" fmla="*/ 3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2" y="19"/>
                  </a:lnTo>
                  <a:lnTo>
                    <a:pt x="10" y="19"/>
                  </a:lnTo>
                  <a:lnTo>
                    <a:pt x="10" y="20"/>
                  </a:lnTo>
                  <a:lnTo>
                    <a:pt x="6" y="19"/>
                  </a:lnTo>
                  <a:lnTo>
                    <a:pt x="3" y="16"/>
                  </a:lnTo>
                  <a:lnTo>
                    <a:pt x="0" y="13"/>
                  </a:lnTo>
                  <a:lnTo>
                    <a:pt x="0" y="10"/>
                  </a:lnTo>
                  <a:lnTo>
                    <a:pt x="3"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3" name="Freeform 889"/>
            <p:cNvSpPr>
              <a:spLocks/>
            </p:cNvSpPr>
            <p:nvPr/>
          </p:nvSpPr>
          <p:spPr bwMode="auto">
            <a:xfrm>
              <a:off x="83" y="316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6" y="19"/>
                  </a:lnTo>
                  <a:lnTo>
                    <a:pt x="2" y="16"/>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4" name="Freeform 890"/>
            <p:cNvSpPr>
              <a:spLocks/>
            </p:cNvSpPr>
            <p:nvPr/>
          </p:nvSpPr>
          <p:spPr bwMode="auto">
            <a:xfrm>
              <a:off x="75" y="3162"/>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5" name="Freeform 891"/>
            <p:cNvSpPr>
              <a:spLocks/>
            </p:cNvSpPr>
            <p:nvPr/>
          </p:nvSpPr>
          <p:spPr bwMode="auto">
            <a:xfrm>
              <a:off x="67" y="3162"/>
              <a:ext cx="4" cy="4"/>
            </a:xfrm>
            <a:custGeom>
              <a:avLst/>
              <a:gdLst>
                <a:gd name="T0" fmla="*/ 21 w 21"/>
                <a:gd name="T1" fmla="*/ 10 h 20"/>
                <a:gd name="T2" fmla="*/ 19 w 21"/>
                <a:gd name="T3" fmla="*/ 10 h 20"/>
                <a:gd name="T4" fmla="*/ 19 w 21"/>
                <a:gd name="T5" fmla="*/ 11 h 20"/>
                <a:gd name="T6" fmla="*/ 19 w 21"/>
                <a:gd name="T7" fmla="*/ 13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6"/>
                  </a:lnTo>
                  <a:lnTo>
                    <a:pt x="14" y="19"/>
                  </a:lnTo>
                  <a:lnTo>
                    <a:pt x="12" y="19"/>
                  </a:lnTo>
                  <a:lnTo>
                    <a:pt x="10" y="19"/>
                  </a:lnTo>
                  <a:lnTo>
                    <a:pt x="10" y="20"/>
                  </a:lnTo>
                  <a:lnTo>
                    <a:pt x="6" y="19"/>
                  </a:lnTo>
                  <a:lnTo>
                    <a:pt x="3" y="16"/>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6" name="Freeform 892"/>
            <p:cNvSpPr>
              <a:spLocks/>
            </p:cNvSpPr>
            <p:nvPr/>
          </p:nvSpPr>
          <p:spPr bwMode="auto">
            <a:xfrm>
              <a:off x="59" y="3162"/>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6" y="19"/>
                  </a:lnTo>
                  <a:lnTo>
                    <a:pt x="2" y="16"/>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7" name="Freeform 893"/>
            <p:cNvSpPr>
              <a:spLocks/>
            </p:cNvSpPr>
            <p:nvPr/>
          </p:nvSpPr>
          <p:spPr bwMode="auto">
            <a:xfrm>
              <a:off x="114" y="292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3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3" y="19"/>
                  </a:lnTo>
                  <a:lnTo>
                    <a:pt x="11" y="19"/>
                  </a:lnTo>
                  <a:lnTo>
                    <a:pt x="10" y="19"/>
                  </a:lnTo>
                  <a:lnTo>
                    <a:pt x="10" y="20"/>
                  </a:lnTo>
                  <a:lnTo>
                    <a:pt x="6" y="19"/>
                  </a:lnTo>
                  <a:lnTo>
                    <a:pt x="2" y="16"/>
                  </a:lnTo>
                  <a:lnTo>
                    <a:pt x="0" y="13"/>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8" name="Freeform 894"/>
            <p:cNvSpPr>
              <a:spLocks/>
            </p:cNvSpPr>
            <p:nvPr/>
          </p:nvSpPr>
          <p:spPr bwMode="auto">
            <a:xfrm>
              <a:off x="106" y="2925"/>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39" name="Freeform 895"/>
            <p:cNvSpPr>
              <a:spLocks/>
            </p:cNvSpPr>
            <p:nvPr/>
          </p:nvSpPr>
          <p:spPr bwMode="auto">
            <a:xfrm>
              <a:off x="98" y="2925"/>
              <a:ext cx="4" cy="4"/>
            </a:xfrm>
            <a:custGeom>
              <a:avLst/>
              <a:gdLst>
                <a:gd name="T0" fmla="*/ 21 w 21"/>
                <a:gd name="T1" fmla="*/ 10 h 20"/>
                <a:gd name="T2" fmla="*/ 19 w 21"/>
                <a:gd name="T3" fmla="*/ 10 h 20"/>
                <a:gd name="T4" fmla="*/ 19 w 21"/>
                <a:gd name="T5" fmla="*/ 11 h 20"/>
                <a:gd name="T6" fmla="*/ 19 w 21"/>
                <a:gd name="T7" fmla="*/ 13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6"/>
                  </a:lnTo>
                  <a:lnTo>
                    <a:pt x="14" y="19"/>
                  </a:lnTo>
                  <a:lnTo>
                    <a:pt x="12" y="19"/>
                  </a:lnTo>
                  <a:lnTo>
                    <a:pt x="10" y="19"/>
                  </a:lnTo>
                  <a:lnTo>
                    <a:pt x="10" y="20"/>
                  </a:lnTo>
                  <a:lnTo>
                    <a:pt x="6" y="19"/>
                  </a:lnTo>
                  <a:lnTo>
                    <a:pt x="3" y="16"/>
                  </a:lnTo>
                  <a:lnTo>
                    <a:pt x="0" y="13"/>
                  </a:lnTo>
                  <a:lnTo>
                    <a:pt x="0" y="10"/>
                  </a:lnTo>
                  <a:lnTo>
                    <a:pt x="3" y="2"/>
                  </a:lnTo>
                  <a:lnTo>
                    <a:pt x="10" y="0"/>
                  </a:lnTo>
                  <a:lnTo>
                    <a:pt x="14" y="0"/>
                  </a:lnTo>
                  <a:lnTo>
                    <a:pt x="16" y="2"/>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0" name="Freeform 896"/>
            <p:cNvSpPr>
              <a:spLocks/>
            </p:cNvSpPr>
            <p:nvPr/>
          </p:nvSpPr>
          <p:spPr bwMode="auto">
            <a:xfrm>
              <a:off x="90" y="292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1" name="Freeform 897"/>
            <p:cNvSpPr>
              <a:spLocks/>
            </p:cNvSpPr>
            <p:nvPr/>
          </p:nvSpPr>
          <p:spPr bwMode="auto">
            <a:xfrm>
              <a:off x="82" y="2925"/>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2" name="Freeform 898"/>
            <p:cNvSpPr>
              <a:spLocks/>
            </p:cNvSpPr>
            <p:nvPr/>
          </p:nvSpPr>
          <p:spPr bwMode="auto">
            <a:xfrm>
              <a:off x="74" y="2925"/>
              <a:ext cx="4" cy="4"/>
            </a:xfrm>
            <a:custGeom>
              <a:avLst/>
              <a:gdLst>
                <a:gd name="T0" fmla="*/ 21 w 21"/>
                <a:gd name="T1" fmla="*/ 10 h 20"/>
                <a:gd name="T2" fmla="*/ 20 w 21"/>
                <a:gd name="T3" fmla="*/ 10 h 20"/>
                <a:gd name="T4" fmla="*/ 20 w 21"/>
                <a:gd name="T5" fmla="*/ 11 h 20"/>
                <a:gd name="T6" fmla="*/ 20 w 21"/>
                <a:gd name="T7" fmla="*/ 13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3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3"/>
                  </a:lnTo>
                  <a:lnTo>
                    <a:pt x="16" y="16"/>
                  </a:lnTo>
                  <a:lnTo>
                    <a:pt x="14" y="19"/>
                  </a:lnTo>
                  <a:lnTo>
                    <a:pt x="12" y="19"/>
                  </a:lnTo>
                  <a:lnTo>
                    <a:pt x="11" y="19"/>
                  </a:lnTo>
                  <a:lnTo>
                    <a:pt x="11" y="20"/>
                  </a:lnTo>
                  <a:lnTo>
                    <a:pt x="6" y="19"/>
                  </a:lnTo>
                  <a:lnTo>
                    <a:pt x="3" y="16"/>
                  </a:lnTo>
                  <a:lnTo>
                    <a:pt x="0" y="13"/>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3" name="Freeform 899"/>
            <p:cNvSpPr>
              <a:spLocks/>
            </p:cNvSpPr>
            <p:nvPr/>
          </p:nvSpPr>
          <p:spPr bwMode="auto">
            <a:xfrm>
              <a:off x="66" y="2925"/>
              <a:ext cx="4" cy="4"/>
            </a:xfrm>
            <a:custGeom>
              <a:avLst/>
              <a:gdLst>
                <a:gd name="T0" fmla="*/ 20 w 20"/>
                <a:gd name="T1" fmla="*/ 10 h 20"/>
                <a:gd name="T2" fmla="*/ 19 w 20"/>
                <a:gd name="T3" fmla="*/ 10 h 20"/>
                <a:gd name="T4" fmla="*/ 19 w 20"/>
                <a:gd name="T5" fmla="*/ 11 h 20"/>
                <a:gd name="T6" fmla="*/ 19 w 20"/>
                <a:gd name="T7" fmla="*/ 13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6"/>
                  </a:lnTo>
                  <a:lnTo>
                    <a:pt x="14" y="19"/>
                  </a:lnTo>
                  <a:lnTo>
                    <a:pt x="11" y="19"/>
                  </a:lnTo>
                  <a:lnTo>
                    <a:pt x="10" y="19"/>
                  </a:lnTo>
                  <a:lnTo>
                    <a:pt x="10" y="20"/>
                  </a:lnTo>
                  <a:lnTo>
                    <a:pt x="6" y="19"/>
                  </a:lnTo>
                  <a:lnTo>
                    <a:pt x="2" y="16"/>
                  </a:lnTo>
                  <a:lnTo>
                    <a:pt x="0" y="13"/>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4" name="Freeform 900"/>
            <p:cNvSpPr>
              <a:spLocks/>
            </p:cNvSpPr>
            <p:nvPr/>
          </p:nvSpPr>
          <p:spPr bwMode="auto">
            <a:xfrm>
              <a:off x="58" y="2925"/>
              <a:ext cx="4" cy="4"/>
            </a:xfrm>
            <a:custGeom>
              <a:avLst/>
              <a:gdLst>
                <a:gd name="T0" fmla="*/ 20 w 20"/>
                <a:gd name="T1" fmla="*/ 10 h 20"/>
                <a:gd name="T2" fmla="*/ 19 w 20"/>
                <a:gd name="T3" fmla="*/ 10 h 20"/>
                <a:gd name="T4" fmla="*/ 19 w 20"/>
                <a:gd name="T5" fmla="*/ 11 h 20"/>
                <a:gd name="T6" fmla="*/ 19 w 20"/>
                <a:gd name="T7" fmla="*/ 13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6"/>
                  </a:lnTo>
                  <a:lnTo>
                    <a:pt x="13" y="19"/>
                  </a:lnTo>
                  <a:lnTo>
                    <a:pt x="11" y="19"/>
                  </a:lnTo>
                  <a:lnTo>
                    <a:pt x="10" y="19"/>
                  </a:lnTo>
                  <a:lnTo>
                    <a:pt x="10" y="20"/>
                  </a:lnTo>
                  <a:lnTo>
                    <a:pt x="5" y="19"/>
                  </a:lnTo>
                  <a:lnTo>
                    <a:pt x="2" y="16"/>
                  </a:lnTo>
                  <a:lnTo>
                    <a:pt x="0" y="13"/>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5" name="Freeform 901"/>
            <p:cNvSpPr>
              <a:spLocks/>
            </p:cNvSpPr>
            <p:nvPr/>
          </p:nvSpPr>
          <p:spPr bwMode="auto">
            <a:xfrm>
              <a:off x="116" y="352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6" name="Freeform 902"/>
            <p:cNvSpPr>
              <a:spLocks/>
            </p:cNvSpPr>
            <p:nvPr/>
          </p:nvSpPr>
          <p:spPr bwMode="auto">
            <a:xfrm>
              <a:off x="108" y="352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3" y="19"/>
                  </a:lnTo>
                  <a:lnTo>
                    <a:pt x="11" y="19"/>
                  </a:lnTo>
                  <a:lnTo>
                    <a:pt x="10" y="19"/>
                  </a:lnTo>
                  <a:lnTo>
                    <a:pt x="10" y="20"/>
                  </a:lnTo>
                  <a:lnTo>
                    <a:pt x="5" y="19"/>
                  </a:lnTo>
                  <a:lnTo>
                    <a:pt x="2" y="16"/>
                  </a:lnTo>
                  <a:lnTo>
                    <a:pt x="0" y="14"/>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7" name="Freeform 903"/>
            <p:cNvSpPr>
              <a:spLocks/>
            </p:cNvSpPr>
            <p:nvPr/>
          </p:nvSpPr>
          <p:spPr bwMode="auto">
            <a:xfrm>
              <a:off x="100" y="3522"/>
              <a:ext cx="4" cy="4"/>
            </a:xfrm>
            <a:custGeom>
              <a:avLst/>
              <a:gdLst>
                <a:gd name="T0" fmla="*/ 21 w 21"/>
                <a:gd name="T1" fmla="*/ 10 h 20"/>
                <a:gd name="T2" fmla="*/ 20 w 21"/>
                <a:gd name="T3" fmla="*/ 10 h 20"/>
                <a:gd name="T4" fmla="*/ 20 w 21"/>
                <a:gd name="T5" fmla="*/ 11 h 20"/>
                <a:gd name="T6" fmla="*/ 20 w 21"/>
                <a:gd name="T7" fmla="*/ 14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4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4"/>
                  </a:lnTo>
                  <a:lnTo>
                    <a:pt x="16" y="16"/>
                  </a:lnTo>
                  <a:lnTo>
                    <a:pt x="14" y="19"/>
                  </a:lnTo>
                  <a:lnTo>
                    <a:pt x="12" y="19"/>
                  </a:lnTo>
                  <a:lnTo>
                    <a:pt x="11" y="19"/>
                  </a:lnTo>
                  <a:lnTo>
                    <a:pt x="11" y="20"/>
                  </a:lnTo>
                  <a:lnTo>
                    <a:pt x="6" y="19"/>
                  </a:lnTo>
                  <a:lnTo>
                    <a:pt x="3" y="16"/>
                  </a:lnTo>
                  <a:lnTo>
                    <a:pt x="0" y="14"/>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8" name="Freeform 904"/>
            <p:cNvSpPr>
              <a:spLocks/>
            </p:cNvSpPr>
            <p:nvPr/>
          </p:nvSpPr>
          <p:spPr bwMode="auto">
            <a:xfrm>
              <a:off x="92" y="352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49" name="Freeform 905"/>
            <p:cNvSpPr>
              <a:spLocks/>
            </p:cNvSpPr>
            <p:nvPr/>
          </p:nvSpPr>
          <p:spPr bwMode="auto">
            <a:xfrm>
              <a:off x="84" y="352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3" y="19"/>
                  </a:lnTo>
                  <a:lnTo>
                    <a:pt x="11" y="19"/>
                  </a:lnTo>
                  <a:lnTo>
                    <a:pt x="10" y="19"/>
                  </a:lnTo>
                  <a:lnTo>
                    <a:pt x="10" y="20"/>
                  </a:lnTo>
                  <a:lnTo>
                    <a:pt x="5" y="19"/>
                  </a:lnTo>
                  <a:lnTo>
                    <a:pt x="2" y="16"/>
                  </a:lnTo>
                  <a:lnTo>
                    <a:pt x="0" y="14"/>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0" name="Freeform 906"/>
            <p:cNvSpPr>
              <a:spLocks/>
            </p:cNvSpPr>
            <p:nvPr/>
          </p:nvSpPr>
          <p:spPr bwMode="auto">
            <a:xfrm>
              <a:off x="76" y="3522"/>
              <a:ext cx="4" cy="4"/>
            </a:xfrm>
            <a:custGeom>
              <a:avLst/>
              <a:gdLst>
                <a:gd name="T0" fmla="*/ 21 w 21"/>
                <a:gd name="T1" fmla="*/ 10 h 20"/>
                <a:gd name="T2" fmla="*/ 20 w 21"/>
                <a:gd name="T3" fmla="*/ 10 h 20"/>
                <a:gd name="T4" fmla="*/ 20 w 21"/>
                <a:gd name="T5" fmla="*/ 11 h 20"/>
                <a:gd name="T6" fmla="*/ 20 w 21"/>
                <a:gd name="T7" fmla="*/ 14 h 20"/>
                <a:gd name="T8" fmla="*/ 16 w 21"/>
                <a:gd name="T9" fmla="*/ 16 h 20"/>
                <a:gd name="T10" fmla="*/ 14 w 21"/>
                <a:gd name="T11" fmla="*/ 19 h 20"/>
                <a:gd name="T12" fmla="*/ 12 w 21"/>
                <a:gd name="T13" fmla="*/ 19 h 20"/>
                <a:gd name="T14" fmla="*/ 11 w 21"/>
                <a:gd name="T15" fmla="*/ 19 h 20"/>
                <a:gd name="T16" fmla="*/ 11 w 21"/>
                <a:gd name="T17" fmla="*/ 20 h 20"/>
                <a:gd name="T18" fmla="*/ 6 w 21"/>
                <a:gd name="T19" fmla="*/ 19 h 20"/>
                <a:gd name="T20" fmla="*/ 3 w 21"/>
                <a:gd name="T21" fmla="*/ 16 h 20"/>
                <a:gd name="T22" fmla="*/ 0 w 21"/>
                <a:gd name="T23" fmla="*/ 14 h 20"/>
                <a:gd name="T24" fmla="*/ 0 w 21"/>
                <a:gd name="T25" fmla="*/ 10 h 20"/>
                <a:gd name="T26" fmla="*/ 3 w 21"/>
                <a:gd name="T27" fmla="*/ 2 h 20"/>
                <a:gd name="T28" fmla="*/ 11 w 21"/>
                <a:gd name="T29" fmla="*/ 0 h 20"/>
                <a:gd name="T30" fmla="*/ 14 w 21"/>
                <a:gd name="T31" fmla="*/ 0 h 20"/>
                <a:gd name="T32" fmla="*/ 16 w 21"/>
                <a:gd name="T33" fmla="*/ 2 h 20"/>
                <a:gd name="T34" fmla="*/ 20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20" y="10"/>
                  </a:lnTo>
                  <a:lnTo>
                    <a:pt x="20" y="11"/>
                  </a:lnTo>
                  <a:lnTo>
                    <a:pt x="20" y="14"/>
                  </a:lnTo>
                  <a:lnTo>
                    <a:pt x="16" y="16"/>
                  </a:lnTo>
                  <a:lnTo>
                    <a:pt x="14" y="19"/>
                  </a:lnTo>
                  <a:lnTo>
                    <a:pt x="12" y="19"/>
                  </a:lnTo>
                  <a:lnTo>
                    <a:pt x="11" y="19"/>
                  </a:lnTo>
                  <a:lnTo>
                    <a:pt x="11" y="20"/>
                  </a:lnTo>
                  <a:lnTo>
                    <a:pt x="6" y="19"/>
                  </a:lnTo>
                  <a:lnTo>
                    <a:pt x="3" y="16"/>
                  </a:lnTo>
                  <a:lnTo>
                    <a:pt x="0" y="14"/>
                  </a:lnTo>
                  <a:lnTo>
                    <a:pt x="0" y="10"/>
                  </a:lnTo>
                  <a:lnTo>
                    <a:pt x="3" y="2"/>
                  </a:lnTo>
                  <a:lnTo>
                    <a:pt x="11" y="0"/>
                  </a:lnTo>
                  <a:lnTo>
                    <a:pt x="14" y="0"/>
                  </a:lnTo>
                  <a:lnTo>
                    <a:pt x="16" y="2"/>
                  </a:lnTo>
                  <a:lnTo>
                    <a:pt x="20"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1" name="Freeform 907"/>
            <p:cNvSpPr>
              <a:spLocks/>
            </p:cNvSpPr>
            <p:nvPr/>
          </p:nvSpPr>
          <p:spPr bwMode="auto">
            <a:xfrm>
              <a:off x="68" y="352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2" name="Freeform 908"/>
            <p:cNvSpPr>
              <a:spLocks/>
            </p:cNvSpPr>
            <p:nvPr/>
          </p:nvSpPr>
          <p:spPr bwMode="auto">
            <a:xfrm>
              <a:off x="60" y="3522"/>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3" y="19"/>
                  </a:lnTo>
                  <a:lnTo>
                    <a:pt x="11" y="19"/>
                  </a:lnTo>
                  <a:lnTo>
                    <a:pt x="10" y="19"/>
                  </a:lnTo>
                  <a:lnTo>
                    <a:pt x="10" y="20"/>
                  </a:lnTo>
                  <a:lnTo>
                    <a:pt x="5" y="19"/>
                  </a:lnTo>
                  <a:lnTo>
                    <a:pt x="2" y="16"/>
                  </a:lnTo>
                  <a:lnTo>
                    <a:pt x="0" y="14"/>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3" name="Freeform 909"/>
            <p:cNvSpPr>
              <a:spLocks/>
            </p:cNvSpPr>
            <p:nvPr/>
          </p:nvSpPr>
          <p:spPr bwMode="auto">
            <a:xfrm>
              <a:off x="115" y="3400"/>
              <a:ext cx="4" cy="4"/>
            </a:xfrm>
            <a:custGeom>
              <a:avLst/>
              <a:gdLst>
                <a:gd name="T0" fmla="*/ 20 w 20"/>
                <a:gd name="T1" fmla="*/ 10 h 20"/>
                <a:gd name="T2" fmla="*/ 19 w 20"/>
                <a:gd name="T3" fmla="*/ 10 h 20"/>
                <a:gd name="T4" fmla="*/ 19 w 20"/>
                <a:gd name="T5" fmla="*/ 11 h 20"/>
                <a:gd name="T6" fmla="*/ 19 w 20"/>
                <a:gd name="T7" fmla="*/ 14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5" y="16"/>
                  </a:lnTo>
                  <a:lnTo>
                    <a:pt x="13" y="19"/>
                  </a:lnTo>
                  <a:lnTo>
                    <a:pt x="11" y="19"/>
                  </a:lnTo>
                  <a:lnTo>
                    <a:pt x="10" y="19"/>
                  </a:lnTo>
                  <a:lnTo>
                    <a:pt x="10" y="20"/>
                  </a:lnTo>
                  <a:lnTo>
                    <a:pt x="5" y="19"/>
                  </a:lnTo>
                  <a:lnTo>
                    <a:pt x="2" y="16"/>
                  </a:lnTo>
                  <a:lnTo>
                    <a:pt x="0" y="14"/>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4" name="Freeform 910"/>
            <p:cNvSpPr>
              <a:spLocks/>
            </p:cNvSpPr>
            <p:nvPr/>
          </p:nvSpPr>
          <p:spPr bwMode="auto">
            <a:xfrm>
              <a:off x="107" y="3400"/>
              <a:ext cx="4" cy="4"/>
            </a:xfrm>
            <a:custGeom>
              <a:avLst/>
              <a:gdLst>
                <a:gd name="T0" fmla="*/ 21 w 21"/>
                <a:gd name="T1" fmla="*/ 10 h 20"/>
                <a:gd name="T2" fmla="*/ 19 w 21"/>
                <a:gd name="T3" fmla="*/ 10 h 20"/>
                <a:gd name="T4" fmla="*/ 19 w 21"/>
                <a:gd name="T5" fmla="*/ 11 h 20"/>
                <a:gd name="T6" fmla="*/ 19 w 21"/>
                <a:gd name="T7" fmla="*/ 14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4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4"/>
                  </a:lnTo>
                  <a:lnTo>
                    <a:pt x="16" y="16"/>
                  </a:lnTo>
                  <a:lnTo>
                    <a:pt x="14" y="19"/>
                  </a:lnTo>
                  <a:lnTo>
                    <a:pt x="12" y="19"/>
                  </a:lnTo>
                  <a:lnTo>
                    <a:pt x="10" y="19"/>
                  </a:lnTo>
                  <a:lnTo>
                    <a:pt x="10" y="20"/>
                  </a:lnTo>
                  <a:lnTo>
                    <a:pt x="6" y="19"/>
                  </a:lnTo>
                  <a:lnTo>
                    <a:pt x="3" y="16"/>
                  </a:lnTo>
                  <a:lnTo>
                    <a:pt x="0" y="14"/>
                  </a:lnTo>
                  <a:lnTo>
                    <a:pt x="0" y="10"/>
                  </a:lnTo>
                  <a:lnTo>
                    <a:pt x="3" y="2"/>
                  </a:lnTo>
                  <a:lnTo>
                    <a:pt x="10" y="0"/>
                  </a:lnTo>
                  <a:lnTo>
                    <a:pt x="14" y="0"/>
                  </a:lnTo>
                  <a:lnTo>
                    <a:pt x="16" y="2"/>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5" name="Freeform 911"/>
            <p:cNvSpPr>
              <a:spLocks/>
            </p:cNvSpPr>
            <p:nvPr/>
          </p:nvSpPr>
          <p:spPr bwMode="auto">
            <a:xfrm>
              <a:off x="99" y="340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6" name="Freeform 912"/>
            <p:cNvSpPr>
              <a:spLocks/>
            </p:cNvSpPr>
            <p:nvPr/>
          </p:nvSpPr>
          <p:spPr bwMode="auto">
            <a:xfrm>
              <a:off x="91" y="3400"/>
              <a:ext cx="4" cy="4"/>
            </a:xfrm>
            <a:custGeom>
              <a:avLst/>
              <a:gdLst>
                <a:gd name="T0" fmla="*/ 20 w 20"/>
                <a:gd name="T1" fmla="*/ 10 h 20"/>
                <a:gd name="T2" fmla="*/ 19 w 20"/>
                <a:gd name="T3" fmla="*/ 10 h 20"/>
                <a:gd name="T4" fmla="*/ 19 w 20"/>
                <a:gd name="T5" fmla="*/ 11 h 20"/>
                <a:gd name="T6" fmla="*/ 19 w 20"/>
                <a:gd name="T7" fmla="*/ 14 h 20"/>
                <a:gd name="T8" fmla="*/ 15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5" y="16"/>
                  </a:lnTo>
                  <a:lnTo>
                    <a:pt x="13" y="19"/>
                  </a:lnTo>
                  <a:lnTo>
                    <a:pt x="11" y="19"/>
                  </a:lnTo>
                  <a:lnTo>
                    <a:pt x="10" y="19"/>
                  </a:lnTo>
                  <a:lnTo>
                    <a:pt x="10" y="20"/>
                  </a:lnTo>
                  <a:lnTo>
                    <a:pt x="5" y="19"/>
                  </a:lnTo>
                  <a:lnTo>
                    <a:pt x="2" y="16"/>
                  </a:lnTo>
                  <a:lnTo>
                    <a:pt x="0" y="14"/>
                  </a:lnTo>
                  <a:lnTo>
                    <a:pt x="0" y="10"/>
                  </a:lnTo>
                  <a:lnTo>
                    <a:pt x="2" y="2"/>
                  </a:lnTo>
                  <a:lnTo>
                    <a:pt x="10" y="0"/>
                  </a:lnTo>
                  <a:lnTo>
                    <a:pt x="13" y="0"/>
                  </a:lnTo>
                  <a:lnTo>
                    <a:pt x="15"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7" name="Freeform 913"/>
            <p:cNvSpPr>
              <a:spLocks/>
            </p:cNvSpPr>
            <p:nvPr/>
          </p:nvSpPr>
          <p:spPr bwMode="auto">
            <a:xfrm>
              <a:off x="83" y="3400"/>
              <a:ext cx="4" cy="4"/>
            </a:xfrm>
            <a:custGeom>
              <a:avLst/>
              <a:gdLst>
                <a:gd name="T0" fmla="*/ 21 w 21"/>
                <a:gd name="T1" fmla="*/ 10 h 20"/>
                <a:gd name="T2" fmla="*/ 19 w 21"/>
                <a:gd name="T3" fmla="*/ 10 h 20"/>
                <a:gd name="T4" fmla="*/ 19 w 21"/>
                <a:gd name="T5" fmla="*/ 11 h 20"/>
                <a:gd name="T6" fmla="*/ 19 w 21"/>
                <a:gd name="T7" fmla="*/ 14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4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4"/>
                  </a:lnTo>
                  <a:lnTo>
                    <a:pt x="16" y="16"/>
                  </a:lnTo>
                  <a:lnTo>
                    <a:pt x="14" y="19"/>
                  </a:lnTo>
                  <a:lnTo>
                    <a:pt x="12" y="19"/>
                  </a:lnTo>
                  <a:lnTo>
                    <a:pt x="10" y="19"/>
                  </a:lnTo>
                  <a:lnTo>
                    <a:pt x="10" y="20"/>
                  </a:lnTo>
                  <a:lnTo>
                    <a:pt x="6" y="19"/>
                  </a:lnTo>
                  <a:lnTo>
                    <a:pt x="3" y="16"/>
                  </a:lnTo>
                  <a:lnTo>
                    <a:pt x="0" y="14"/>
                  </a:lnTo>
                  <a:lnTo>
                    <a:pt x="0" y="10"/>
                  </a:lnTo>
                  <a:lnTo>
                    <a:pt x="3" y="2"/>
                  </a:lnTo>
                  <a:lnTo>
                    <a:pt x="10" y="0"/>
                  </a:lnTo>
                  <a:lnTo>
                    <a:pt x="14" y="0"/>
                  </a:lnTo>
                  <a:lnTo>
                    <a:pt x="16" y="2"/>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8" name="Freeform 914"/>
            <p:cNvSpPr>
              <a:spLocks/>
            </p:cNvSpPr>
            <p:nvPr/>
          </p:nvSpPr>
          <p:spPr bwMode="auto">
            <a:xfrm>
              <a:off x="75" y="340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4" y="19"/>
                  </a:lnTo>
                  <a:lnTo>
                    <a:pt x="11" y="19"/>
                  </a:lnTo>
                  <a:lnTo>
                    <a:pt x="10" y="19"/>
                  </a:lnTo>
                  <a:lnTo>
                    <a:pt x="10" y="20"/>
                  </a:lnTo>
                  <a:lnTo>
                    <a:pt x="6" y="19"/>
                  </a:lnTo>
                  <a:lnTo>
                    <a:pt x="2" y="16"/>
                  </a:lnTo>
                  <a:lnTo>
                    <a:pt x="0" y="14"/>
                  </a:lnTo>
                  <a:lnTo>
                    <a:pt x="0" y="10"/>
                  </a:lnTo>
                  <a:lnTo>
                    <a:pt x="2" y="2"/>
                  </a:lnTo>
                  <a:lnTo>
                    <a:pt x="10" y="0"/>
                  </a:lnTo>
                  <a:lnTo>
                    <a:pt x="14"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59" name="Freeform 915"/>
            <p:cNvSpPr>
              <a:spLocks/>
            </p:cNvSpPr>
            <p:nvPr/>
          </p:nvSpPr>
          <p:spPr bwMode="auto">
            <a:xfrm>
              <a:off x="68" y="3400"/>
              <a:ext cx="4" cy="4"/>
            </a:xfrm>
            <a:custGeom>
              <a:avLst/>
              <a:gdLst>
                <a:gd name="T0" fmla="*/ 20 w 20"/>
                <a:gd name="T1" fmla="*/ 10 h 20"/>
                <a:gd name="T2" fmla="*/ 19 w 20"/>
                <a:gd name="T3" fmla="*/ 10 h 20"/>
                <a:gd name="T4" fmla="*/ 19 w 20"/>
                <a:gd name="T5" fmla="*/ 11 h 20"/>
                <a:gd name="T6" fmla="*/ 19 w 20"/>
                <a:gd name="T7" fmla="*/ 14 h 20"/>
                <a:gd name="T8" fmla="*/ 16 w 20"/>
                <a:gd name="T9" fmla="*/ 16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6 h 20"/>
                <a:gd name="T22" fmla="*/ 0 w 20"/>
                <a:gd name="T23" fmla="*/ 14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6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4"/>
                  </a:lnTo>
                  <a:lnTo>
                    <a:pt x="16" y="16"/>
                  </a:lnTo>
                  <a:lnTo>
                    <a:pt x="13" y="19"/>
                  </a:lnTo>
                  <a:lnTo>
                    <a:pt x="11" y="19"/>
                  </a:lnTo>
                  <a:lnTo>
                    <a:pt x="10" y="19"/>
                  </a:lnTo>
                  <a:lnTo>
                    <a:pt x="10" y="20"/>
                  </a:lnTo>
                  <a:lnTo>
                    <a:pt x="5" y="19"/>
                  </a:lnTo>
                  <a:lnTo>
                    <a:pt x="2" y="16"/>
                  </a:lnTo>
                  <a:lnTo>
                    <a:pt x="0" y="14"/>
                  </a:lnTo>
                  <a:lnTo>
                    <a:pt x="0" y="10"/>
                  </a:lnTo>
                  <a:lnTo>
                    <a:pt x="2" y="2"/>
                  </a:lnTo>
                  <a:lnTo>
                    <a:pt x="10" y="0"/>
                  </a:lnTo>
                  <a:lnTo>
                    <a:pt x="13" y="0"/>
                  </a:lnTo>
                  <a:lnTo>
                    <a:pt x="16" y="2"/>
                  </a:lnTo>
                  <a:lnTo>
                    <a:pt x="19" y="6"/>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0" name="Freeform 916"/>
            <p:cNvSpPr>
              <a:spLocks/>
            </p:cNvSpPr>
            <p:nvPr/>
          </p:nvSpPr>
          <p:spPr bwMode="auto">
            <a:xfrm>
              <a:off x="59" y="3400"/>
              <a:ext cx="5" cy="4"/>
            </a:xfrm>
            <a:custGeom>
              <a:avLst/>
              <a:gdLst>
                <a:gd name="T0" fmla="*/ 21 w 21"/>
                <a:gd name="T1" fmla="*/ 10 h 20"/>
                <a:gd name="T2" fmla="*/ 19 w 21"/>
                <a:gd name="T3" fmla="*/ 10 h 20"/>
                <a:gd name="T4" fmla="*/ 19 w 21"/>
                <a:gd name="T5" fmla="*/ 11 h 20"/>
                <a:gd name="T6" fmla="*/ 19 w 21"/>
                <a:gd name="T7" fmla="*/ 14 h 20"/>
                <a:gd name="T8" fmla="*/ 16 w 21"/>
                <a:gd name="T9" fmla="*/ 16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6 h 20"/>
                <a:gd name="T22" fmla="*/ 0 w 21"/>
                <a:gd name="T23" fmla="*/ 14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6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4"/>
                  </a:lnTo>
                  <a:lnTo>
                    <a:pt x="16" y="16"/>
                  </a:lnTo>
                  <a:lnTo>
                    <a:pt x="14" y="19"/>
                  </a:lnTo>
                  <a:lnTo>
                    <a:pt x="12" y="19"/>
                  </a:lnTo>
                  <a:lnTo>
                    <a:pt x="10" y="19"/>
                  </a:lnTo>
                  <a:lnTo>
                    <a:pt x="10" y="20"/>
                  </a:lnTo>
                  <a:lnTo>
                    <a:pt x="6" y="19"/>
                  </a:lnTo>
                  <a:lnTo>
                    <a:pt x="3" y="16"/>
                  </a:lnTo>
                  <a:lnTo>
                    <a:pt x="0" y="14"/>
                  </a:lnTo>
                  <a:lnTo>
                    <a:pt x="0" y="10"/>
                  </a:lnTo>
                  <a:lnTo>
                    <a:pt x="3" y="2"/>
                  </a:lnTo>
                  <a:lnTo>
                    <a:pt x="10" y="0"/>
                  </a:lnTo>
                  <a:lnTo>
                    <a:pt x="14" y="0"/>
                  </a:lnTo>
                  <a:lnTo>
                    <a:pt x="16" y="2"/>
                  </a:lnTo>
                  <a:lnTo>
                    <a:pt x="19" y="6"/>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1" name="Freeform 917"/>
            <p:cNvSpPr>
              <a:spLocks/>
            </p:cNvSpPr>
            <p:nvPr/>
          </p:nvSpPr>
          <p:spPr bwMode="auto">
            <a:xfrm>
              <a:off x="116" y="327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2" name="Freeform 918"/>
            <p:cNvSpPr>
              <a:spLocks/>
            </p:cNvSpPr>
            <p:nvPr/>
          </p:nvSpPr>
          <p:spPr bwMode="auto">
            <a:xfrm>
              <a:off x="108" y="327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3 w 20"/>
                <a:gd name="T11" fmla="*/ 20 h 21"/>
                <a:gd name="T12" fmla="*/ 11 w 20"/>
                <a:gd name="T13" fmla="*/ 20 h 21"/>
                <a:gd name="T14" fmla="*/ 10 w 20"/>
                <a:gd name="T15" fmla="*/ 20 h 21"/>
                <a:gd name="T16" fmla="*/ 10 w 20"/>
                <a:gd name="T17" fmla="*/ 21 h 21"/>
                <a:gd name="T18" fmla="*/ 5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3" y="20"/>
                  </a:lnTo>
                  <a:lnTo>
                    <a:pt x="11" y="20"/>
                  </a:lnTo>
                  <a:lnTo>
                    <a:pt x="10" y="20"/>
                  </a:lnTo>
                  <a:lnTo>
                    <a:pt x="10" y="21"/>
                  </a:lnTo>
                  <a:lnTo>
                    <a:pt x="5" y="20"/>
                  </a:lnTo>
                  <a:lnTo>
                    <a:pt x="2" y="16"/>
                  </a:lnTo>
                  <a:lnTo>
                    <a:pt x="0" y="14"/>
                  </a:lnTo>
                  <a:lnTo>
                    <a:pt x="0" y="11"/>
                  </a:lnTo>
                  <a:lnTo>
                    <a:pt x="2" y="3"/>
                  </a:lnTo>
                  <a:lnTo>
                    <a:pt x="10" y="0"/>
                  </a:lnTo>
                  <a:lnTo>
                    <a:pt x="13"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3" name="Freeform 919"/>
            <p:cNvSpPr>
              <a:spLocks/>
            </p:cNvSpPr>
            <p:nvPr/>
          </p:nvSpPr>
          <p:spPr bwMode="auto">
            <a:xfrm>
              <a:off x="100" y="3278"/>
              <a:ext cx="4" cy="4"/>
            </a:xfrm>
            <a:custGeom>
              <a:avLst/>
              <a:gdLst>
                <a:gd name="T0" fmla="*/ 21 w 21"/>
                <a:gd name="T1" fmla="*/ 11 h 21"/>
                <a:gd name="T2" fmla="*/ 20 w 21"/>
                <a:gd name="T3" fmla="*/ 11 h 21"/>
                <a:gd name="T4" fmla="*/ 20 w 21"/>
                <a:gd name="T5" fmla="*/ 12 h 21"/>
                <a:gd name="T6" fmla="*/ 20 w 21"/>
                <a:gd name="T7" fmla="*/ 14 h 21"/>
                <a:gd name="T8" fmla="*/ 16 w 21"/>
                <a:gd name="T9" fmla="*/ 16 h 21"/>
                <a:gd name="T10" fmla="*/ 14 w 21"/>
                <a:gd name="T11" fmla="*/ 20 h 21"/>
                <a:gd name="T12" fmla="*/ 12 w 21"/>
                <a:gd name="T13" fmla="*/ 20 h 21"/>
                <a:gd name="T14" fmla="*/ 11 w 21"/>
                <a:gd name="T15" fmla="*/ 20 h 21"/>
                <a:gd name="T16" fmla="*/ 11 w 21"/>
                <a:gd name="T17" fmla="*/ 21 h 21"/>
                <a:gd name="T18" fmla="*/ 6 w 21"/>
                <a:gd name="T19" fmla="*/ 20 h 21"/>
                <a:gd name="T20" fmla="*/ 3 w 21"/>
                <a:gd name="T21" fmla="*/ 16 h 21"/>
                <a:gd name="T22" fmla="*/ 0 w 21"/>
                <a:gd name="T23" fmla="*/ 14 h 21"/>
                <a:gd name="T24" fmla="*/ 0 w 21"/>
                <a:gd name="T25" fmla="*/ 11 h 21"/>
                <a:gd name="T26" fmla="*/ 3 w 21"/>
                <a:gd name="T27" fmla="*/ 3 h 21"/>
                <a:gd name="T28" fmla="*/ 11 w 21"/>
                <a:gd name="T29" fmla="*/ 0 h 21"/>
                <a:gd name="T30" fmla="*/ 14 w 21"/>
                <a:gd name="T31" fmla="*/ 0 h 21"/>
                <a:gd name="T32" fmla="*/ 16 w 21"/>
                <a:gd name="T33" fmla="*/ 3 h 21"/>
                <a:gd name="T34" fmla="*/ 20 w 21"/>
                <a:gd name="T35" fmla="*/ 6 h 21"/>
                <a:gd name="T36" fmla="*/ 21 w 21"/>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11"/>
                  </a:moveTo>
                  <a:lnTo>
                    <a:pt x="20" y="11"/>
                  </a:lnTo>
                  <a:lnTo>
                    <a:pt x="20" y="12"/>
                  </a:lnTo>
                  <a:lnTo>
                    <a:pt x="20" y="14"/>
                  </a:lnTo>
                  <a:lnTo>
                    <a:pt x="16" y="16"/>
                  </a:lnTo>
                  <a:lnTo>
                    <a:pt x="14" y="20"/>
                  </a:lnTo>
                  <a:lnTo>
                    <a:pt x="12" y="20"/>
                  </a:lnTo>
                  <a:lnTo>
                    <a:pt x="11" y="20"/>
                  </a:lnTo>
                  <a:lnTo>
                    <a:pt x="11" y="21"/>
                  </a:lnTo>
                  <a:lnTo>
                    <a:pt x="6" y="20"/>
                  </a:lnTo>
                  <a:lnTo>
                    <a:pt x="3" y="16"/>
                  </a:lnTo>
                  <a:lnTo>
                    <a:pt x="0" y="14"/>
                  </a:lnTo>
                  <a:lnTo>
                    <a:pt x="0" y="11"/>
                  </a:lnTo>
                  <a:lnTo>
                    <a:pt x="3" y="3"/>
                  </a:lnTo>
                  <a:lnTo>
                    <a:pt x="11" y="0"/>
                  </a:lnTo>
                  <a:lnTo>
                    <a:pt x="14" y="0"/>
                  </a:lnTo>
                  <a:lnTo>
                    <a:pt x="16" y="3"/>
                  </a:lnTo>
                  <a:lnTo>
                    <a:pt x="20" y="6"/>
                  </a:lnTo>
                  <a:lnTo>
                    <a:pt x="21"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4" name="Freeform 920"/>
            <p:cNvSpPr>
              <a:spLocks/>
            </p:cNvSpPr>
            <p:nvPr/>
          </p:nvSpPr>
          <p:spPr bwMode="auto">
            <a:xfrm>
              <a:off x="92" y="327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5" name="Freeform 921"/>
            <p:cNvSpPr>
              <a:spLocks/>
            </p:cNvSpPr>
            <p:nvPr/>
          </p:nvSpPr>
          <p:spPr bwMode="auto">
            <a:xfrm>
              <a:off x="84" y="327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3 w 20"/>
                <a:gd name="T11" fmla="*/ 20 h 21"/>
                <a:gd name="T12" fmla="*/ 11 w 20"/>
                <a:gd name="T13" fmla="*/ 20 h 21"/>
                <a:gd name="T14" fmla="*/ 10 w 20"/>
                <a:gd name="T15" fmla="*/ 20 h 21"/>
                <a:gd name="T16" fmla="*/ 10 w 20"/>
                <a:gd name="T17" fmla="*/ 21 h 21"/>
                <a:gd name="T18" fmla="*/ 5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3" y="20"/>
                  </a:lnTo>
                  <a:lnTo>
                    <a:pt x="11" y="20"/>
                  </a:lnTo>
                  <a:lnTo>
                    <a:pt x="10" y="20"/>
                  </a:lnTo>
                  <a:lnTo>
                    <a:pt x="10" y="21"/>
                  </a:lnTo>
                  <a:lnTo>
                    <a:pt x="5" y="20"/>
                  </a:lnTo>
                  <a:lnTo>
                    <a:pt x="2" y="16"/>
                  </a:lnTo>
                  <a:lnTo>
                    <a:pt x="0" y="14"/>
                  </a:lnTo>
                  <a:lnTo>
                    <a:pt x="0" y="11"/>
                  </a:lnTo>
                  <a:lnTo>
                    <a:pt x="2" y="3"/>
                  </a:lnTo>
                  <a:lnTo>
                    <a:pt x="10" y="0"/>
                  </a:lnTo>
                  <a:lnTo>
                    <a:pt x="13"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6" name="Freeform 922"/>
            <p:cNvSpPr>
              <a:spLocks/>
            </p:cNvSpPr>
            <p:nvPr/>
          </p:nvSpPr>
          <p:spPr bwMode="auto">
            <a:xfrm>
              <a:off x="76" y="3278"/>
              <a:ext cx="4" cy="4"/>
            </a:xfrm>
            <a:custGeom>
              <a:avLst/>
              <a:gdLst>
                <a:gd name="T0" fmla="*/ 21 w 21"/>
                <a:gd name="T1" fmla="*/ 11 h 21"/>
                <a:gd name="T2" fmla="*/ 20 w 21"/>
                <a:gd name="T3" fmla="*/ 11 h 21"/>
                <a:gd name="T4" fmla="*/ 20 w 21"/>
                <a:gd name="T5" fmla="*/ 12 h 21"/>
                <a:gd name="T6" fmla="*/ 20 w 21"/>
                <a:gd name="T7" fmla="*/ 14 h 21"/>
                <a:gd name="T8" fmla="*/ 16 w 21"/>
                <a:gd name="T9" fmla="*/ 16 h 21"/>
                <a:gd name="T10" fmla="*/ 14 w 21"/>
                <a:gd name="T11" fmla="*/ 20 h 21"/>
                <a:gd name="T12" fmla="*/ 12 w 21"/>
                <a:gd name="T13" fmla="*/ 20 h 21"/>
                <a:gd name="T14" fmla="*/ 11 w 21"/>
                <a:gd name="T15" fmla="*/ 20 h 21"/>
                <a:gd name="T16" fmla="*/ 11 w 21"/>
                <a:gd name="T17" fmla="*/ 21 h 21"/>
                <a:gd name="T18" fmla="*/ 6 w 21"/>
                <a:gd name="T19" fmla="*/ 20 h 21"/>
                <a:gd name="T20" fmla="*/ 3 w 21"/>
                <a:gd name="T21" fmla="*/ 16 h 21"/>
                <a:gd name="T22" fmla="*/ 0 w 21"/>
                <a:gd name="T23" fmla="*/ 14 h 21"/>
                <a:gd name="T24" fmla="*/ 0 w 21"/>
                <a:gd name="T25" fmla="*/ 11 h 21"/>
                <a:gd name="T26" fmla="*/ 3 w 21"/>
                <a:gd name="T27" fmla="*/ 3 h 21"/>
                <a:gd name="T28" fmla="*/ 11 w 21"/>
                <a:gd name="T29" fmla="*/ 0 h 21"/>
                <a:gd name="T30" fmla="*/ 14 w 21"/>
                <a:gd name="T31" fmla="*/ 0 h 21"/>
                <a:gd name="T32" fmla="*/ 16 w 21"/>
                <a:gd name="T33" fmla="*/ 3 h 21"/>
                <a:gd name="T34" fmla="*/ 20 w 21"/>
                <a:gd name="T35" fmla="*/ 6 h 21"/>
                <a:gd name="T36" fmla="*/ 21 w 21"/>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11"/>
                  </a:moveTo>
                  <a:lnTo>
                    <a:pt x="20" y="11"/>
                  </a:lnTo>
                  <a:lnTo>
                    <a:pt x="20" y="12"/>
                  </a:lnTo>
                  <a:lnTo>
                    <a:pt x="20" y="14"/>
                  </a:lnTo>
                  <a:lnTo>
                    <a:pt x="16" y="16"/>
                  </a:lnTo>
                  <a:lnTo>
                    <a:pt x="14" y="20"/>
                  </a:lnTo>
                  <a:lnTo>
                    <a:pt x="12" y="20"/>
                  </a:lnTo>
                  <a:lnTo>
                    <a:pt x="11" y="20"/>
                  </a:lnTo>
                  <a:lnTo>
                    <a:pt x="11" y="21"/>
                  </a:lnTo>
                  <a:lnTo>
                    <a:pt x="6" y="20"/>
                  </a:lnTo>
                  <a:lnTo>
                    <a:pt x="3" y="16"/>
                  </a:lnTo>
                  <a:lnTo>
                    <a:pt x="0" y="14"/>
                  </a:lnTo>
                  <a:lnTo>
                    <a:pt x="0" y="11"/>
                  </a:lnTo>
                  <a:lnTo>
                    <a:pt x="3" y="3"/>
                  </a:lnTo>
                  <a:lnTo>
                    <a:pt x="11" y="0"/>
                  </a:lnTo>
                  <a:lnTo>
                    <a:pt x="14" y="0"/>
                  </a:lnTo>
                  <a:lnTo>
                    <a:pt x="16" y="3"/>
                  </a:lnTo>
                  <a:lnTo>
                    <a:pt x="20" y="6"/>
                  </a:lnTo>
                  <a:lnTo>
                    <a:pt x="21"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7" name="Freeform 923"/>
            <p:cNvSpPr>
              <a:spLocks/>
            </p:cNvSpPr>
            <p:nvPr/>
          </p:nvSpPr>
          <p:spPr bwMode="auto">
            <a:xfrm>
              <a:off x="68" y="327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4 w 20"/>
                <a:gd name="T11" fmla="*/ 20 h 21"/>
                <a:gd name="T12" fmla="*/ 11 w 20"/>
                <a:gd name="T13" fmla="*/ 20 h 21"/>
                <a:gd name="T14" fmla="*/ 10 w 20"/>
                <a:gd name="T15" fmla="*/ 20 h 21"/>
                <a:gd name="T16" fmla="*/ 10 w 20"/>
                <a:gd name="T17" fmla="*/ 21 h 21"/>
                <a:gd name="T18" fmla="*/ 6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4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4" y="20"/>
                  </a:lnTo>
                  <a:lnTo>
                    <a:pt x="11" y="20"/>
                  </a:lnTo>
                  <a:lnTo>
                    <a:pt x="10" y="20"/>
                  </a:lnTo>
                  <a:lnTo>
                    <a:pt x="10" y="21"/>
                  </a:lnTo>
                  <a:lnTo>
                    <a:pt x="6" y="20"/>
                  </a:lnTo>
                  <a:lnTo>
                    <a:pt x="2" y="16"/>
                  </a:lnTo>
                  <a:lnTo>
                    <a:pt x="0" y="14"/>
                  </a:lnTo>
                  <a:lnTo>
                    <a:pt x="0" y="11"/>
                  </a:lnTo>
                  <a:lnTo>
                    <a:pt x="2" y="3"/>
                  </a:lnTo>
                  <a:lnTo>
                    <a:pt x="10" y="0"/>
                  </a:lnTo>
                  <a:lnTo>
                    <a:pt x="14"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8" name="Freeform 924"/>
            <p:cNvSpPr>
              <a:spLocks/>
            </p:cNvSpPr>
            <p:nvPr/>
          </p:nvSpPr>
          <p:spPr bwMode="auto">
            <a:xfrm>
              <a:off x="60" y="3278"/>
              <a:ext cx="4" cy="4"/>
            </a:xfrm>
            <a:custGeom>
              <a:avLst/>
              <a:gdLst>
                <a:gd name="T0" fmla="*/ 20 w 20"/>
                <a:gd name="T1" fmla="*/ 11 h 21"/>
                <a:gd name="T2" fmla="*/ 19 w 20"/>
                <a:gd name="T3" fmla="*/ 11 h 21"/>
                <a:gd name="T4" fmla="*/ 19 w 20"/>
                <a:gd name="T5" fmla="*/ 12 h 21"/>
                <a:gd name="T6" fmla="*/ 19 w 20"/>
                <a:gd name="T7" fmla="*/ 14 h 21"/>
                <a:gd name="T8" fmla="*/ 16 w 20"/>
                <a:gd name="T9" fmla="*/ 16 h 21"/>
                <a:gd name="T10" fmla="*/ 13 w 20"/>
                <a:gd name="T11" fmla="*/ 20 h 21"/>
                <a:gd name="T12" fmla="*/ 11 w 20"/>
                <a:gd name="T13" fmla="*/ 20 h 21"/>
                <a:gd name="T14" fmla="*/ 10 w 20"/>
                <a:gd name="T15" fmla="*/ 20 h 21"/>
                <a:gd name="T16" fmla="*/ 10 w 20"/>
                <a:gd name="T17" fmla="*/ 21 h 21"/>
                <a:gd name="T18" fmla="*/ 5 w 20"/>
                <a:gd name="T19" fmla="*/ 20 h 21"/>
                <a:gd name="T20" fmla="*/ 2 w 20"/>
                <a:gd name="T21" fmla="*/ 16 h 21"/>
                <a:gd name="T22" fmla="*/ 0 w 20"/>
                <a:gd name="T23" fmla="*/ 14 h 21"/>
                <a:gd name="T24" fmla="*/ 0 w 20"/>
                <a:gd name="T25" fmla="*/ 11 h 21"/>
                <a:gd name="T26" fmla="*/ 2 w 20"/>
                <a:gd name="T27" fmla="*/ 3 h 21"/>
                <a:gd name="T28" fmla="*/ 10 w 20"/>
                <a:gd name="T29" fmla="*/ 0 h 21"/>
                <a:gd name="T30" fmla="*/ 13 w 20"/>
                <a:gd name="T31" fmla="*/ 0 h 21"/>
                <a:gd name="T32" fmla="*/ 16 w 20"/>
                <a:gd name="T33" fmla="*/ 3 h 21"/>
                <a:gd name="T34" fmla="*/ 19 w 20"/>
                <a:gd name="T35" fmla="*/ 6 h 21"/>
                <a:gd name="T36" fmla="*/ 20 w 20"/>
                <a:gd name="T37" fmla="*/ 11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1"/>
                <a:gd name="T59" fmla="*/ 20 w 2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1">
                  <a:moveTo>
                    <a:pt x="20" y="11"/>
                  </a:moveTo>
                  <a:lnTo>
                    <a:pt x="19" y="11"/>
                  </a:lnTo>
                  <a:lnTo>
                    <a:pt x="19" y="12"/>
                  </a:lnTo>
                  <a:lnTo>
                    <a:pt x="19" y="14"/>
                  </a:lnTo>
                  <a:lnTo>
                    <a:pt x="16" y="16"/>
                  </a:lnTo>
                  <a:lnTo>
                    <a:pt x="13" y="20"/>
                  </a:lnTo>
                  <a:lnTo>
                    <a:pt x="11" y="20"/>
                  </a:lnTo>
                  <a:lnTo>
                    <a:pt x="10" y="20"/>
                  </a:lnTo>
                  <a:lnTo>
                    <a:pt x="10" y="21"/>
                  </a:lnTo>
                  <a:lnTo>
                    <a:pt x="5" y="20"/>
                  </a:lnTo>
                  <a:lnTo>
                    <a:pt x="2" y="16"/>
                  </a:lnTo>
                  <a:lnTo>
                    <a:pt x="0" y="14"/>
                  </a:lnTo>
                  <a:lnTo>
                    <a:pt x="0" y="11"/>
                  </a:lnTo>
                  <a:lnTo>
                    <a:pt x="2" y="3"/>
                  </a:lnTo>
                  <a:lnTo>
                    <a:pt x="10" y="0"/>
                  </a:lnTo>
                  <a:lnTo>
                    <a:pt x="13" y="0"/>
                  </a:lnTo>
                  <a:lnTo>
                    <a:pt x="16" y="3"/>
                  </a:lnTo>
                  <a:lnTo>
                    <a:pt x="19" y="6"/>
                  </a:lnTo>
                  <a:lnTo>
                    <a:pt x="20" y="11"/>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69" name="Freeform 925"/>
            <p:cNvSpPr>
              <a:spLocks/>
            </p:cNvSpPr>
            <p:nvPr/>
          </p:nvSpPr>
          <p:spPr bwMode="auto">
            <a:xfrm>
              <a:off x="115" y="3645"/>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0" name="Freeform 926"/>
            <p:cNvSpPr>
              <a:spLocks/>
            </p:cNvSpPr>
            <p:nvPr/>
          </p:nvSpPr>
          <p:spPr bwMode="auto">
            <a:xfrm>
              <a:off x="107" y="3645"/>
              <a:ext cx="4"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1" name="Freeform 927"/>
            <p:cNvSpPr>
              <a:spLocks/>
            </p:cNvSpPr>
            <p:nvPr/>
          </p:nvSpPr>
          <p:spPr bwMode="auto">
            <a:xfrm>
              <a:off x="99" y="364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2" name="Freeform 928"/>
            <p:cNvSpPr>
              <a:spLocks/>
            </p:cNvSpPr>
            <p:nvPr/>
          </p:nvSpPr>
          <p:spPr bwMode="auto">
            <a:xfrm>
              <a:off x="91" y="3645"/>
              <a:ext cx="4" cy="4"/>
            </a:xfrm>
            <a:custGeom>
              <a:avLst/>
              <a:gdLst>
                <a:gd name="T0" fmla="*/ 20 w 20"/>
                <a:gd name="T1" fmla="*/ 10 h 20"/>
                <a:gd name="T2" fmla="*/ 19 w 20"/>
                <a:gd name="T3" fmla="*/ 10 h 20"/>
                <a:gd name="T4" fmla="*/ 19 w 20"/>
                <a:gd name="T5" fmla="*/ 11 h 20"/>
                <a:gd name="T6" fmla="*/ 19 w 20"/>
                <a:gd name="T7" fmla="*/ 13 h 20"/>
                <a:gd name="T8" fmla="*/ 15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5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5" y="15"/>
                  </a:lnTo>
                  <a:lnTo>
                    <a:pt x="13" y="19"/>
                  </a:lnTo>
                  <a:lnTo>
                    <a:pt x="11" y="19"/>
                  </a:lnTo>
                  <a:lnTo>
                    <a:pt x="10" y="19"/>
                  </a:lnTo>
                  <a:lnTo>
                    <a:pt x="10" y="20"/>
                  </a:lnTo>
                  <a:lnTo>
                    <a:pt x="5" y="19"/>
                  </a:lnTo>
                  <a:lnTo>
                    <a:pt x="2" y="15"/>
                  </a:lnTo>
                  <a:lnTo>
                    <a:pt x="0" y="13"/>
                  </a:lnTo>
                  <a:lnTo>
                    <a:pt x="0" y="10"/>
                  </a:lnTo>
                  <a:lnTo>
                    <a:pt x="2" y="2"/>
                  </a:lnTo>
                  <a:lnTo>
                    <a:pt x="10" y="0"/>
                  </a:lnTo>
                  <a:lnTo>
                    <a:pt x="13" y="0"/>
                  </a:lnTo>
                  <a:lnTo>
                    <a:pt x="15"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3" name="Freeform 929"/>
            <p:cNvSpPr>
              <a:spLocks/>
            </p:cNvSpPr>
            <p:nvPr/>
          </p:nvSpPr>
          <p:spPr bwMode="auto">
            <a:xfrm>
              <a:off x="83" y="3645"/>
              <a:ext cx="4"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4" name="Freeform 930"/>
            <p:cNvSpPr>
              <a:spLocks/>
            </p:cNvSpPr>
            <p:nvPr/>
          </p:nvSpPr>
          <p:spPr bwMode="auto">
            <a:xfrm>
              <a:off x="75" y="364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4 w 20"/>
                <a:gd name="T11" fmla="*/ 19 h 20"/>
                <a:gd name="T12" fmla="*/ 11 w 20"/>
                <a:gd name="T13" fmla="*/ 19 h 20"/>
                <a:gd name="T14" fmla="*/ 10 w 20"/>
                <a:gd name="T15" fmla="*/ 19 h 20"/>
                <a:gd name="T16" fmla="*/ 10 w 20"/>
                <a:gd name="T17" fmla="*/ 20 h 20"/>
                <a:gd name="T18" fmla="*/ 6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4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4" y="19"/>
                  </a:lnTo>
                  <a:lnTo>
                    <a:pt x="11" y="19"/>
                  </a:lnTo>
                  <a:lnTo>
                    <a:pt x="10" y="19"/>
                  </a:lnTo>
                  <a:lnTo>
                    <a:pt x="10" y="20"/>
                  </a:lnTo>
                  <a:lnTo>
                    <a:pt x="6" y="19"/>
                  </a:lnTo>
                  <a:lnTo>
                    <a:pt x="2" y="15"/>
                  </a:lnTo>
                  <a:lnTo>
                    <a:pt x="0" y="13"/>
                  </a:lnTo>
                  <a:lnTo>
                    <a:pt x="0" y="10"/>
                  </a:lnTo>
                  <a:lnTo>
                    <a:pt x="2" y="2"/>
                  </a:lnTo>
                  <a:lnTo>
                    <a:pt x="10" y="0"/>
                  </a:lnTo>
                  <a:lnTo>
                    <a:pt x="14"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5" name="Freeform 931"/>
            <p:cNvSpPr>
              <a:spLocks/>
            </p:cNvSpPr>
            <p:nvPr/>
          </p:nvSpPr>
          <p:spPr bwMode="auto">
            <a:xfrm>
              <a:off x="68" y="3645"/>
              <a:ext cx="4" cy="4"/>
            </a:xfrm>
            <a:custGeom>
              <a:avLst/>
              <a:gdLst>
                <a:gd name="T0" fmla="*/ 20 w 20"/>
                <a:gd name="T1" fmla="*/ 10 h 20"/>
                <a:gd name="T2" fmla="*/ 19 w 20"/>
                <a:gd name="T3" fmla="*/ 10 h 20"/>
                <a:gd name="T4" fmla="*/ 19 w 20"/>
                <a:gd name="T5" fmla="*/ 11 h 20"/>
                <a:gd name="T6" fmla="*/ 19 w 20"/>
                <a:gd name="T7" fmla="*/ 13 h 20"/>
                <a:gd name="T8" fmla="*/ 16 w 20"/>
                <a:gd name="T9" fmla="*/ 15 h 20"/>
                <a:gd name="T10" fmla="*/ 13 w 20"/>
                <a:gd name="T11" fmla="*/ 19 h 20"/>
                <a:gd name="T12" fmla="*/ 11 w 20"/>
                <a:gd name="T13" fmla="*/ 19 h 20"/>
                <a:gd name="T14" fmla="*/ 10 w 20"/>
                <a:gd name="T15" fmla="*/ 19 h 20"/>
                <a:gd name="T16" fmla="*/ 10 w 20"/>
                <a:gd name="T17" fmla="*/ 20 h 20"/>
                <a:gd name="T18" fmla="*/ 5 w 20"/>
                <a:gd name="T19" fmla="*/ 19 h 20"/>
                <a:gd name="T20" fmla="*/ 2 w 20"/>
                <a:gd name="T21" fmla="*/ 15 h 20"/>
                <a:gd name="T22" fmla="*/ 0 w 20"/>
                <a:gd name="T23" fmla="*/ 13 h 20"/>
                <a:gd name="T24" fmla="*/ 0 w 20"/>
                <a:gd name="T25" fmla="*/ 10 h 20"/>
                <a:gd name="T26" fmla="*/ 2 w 20"/>
                <a:gd name="T27" fmla="*/ 2 h 20"/>
                <a:gd name="T28" fmla="*/ 10 w 20"/>
                <a:gd name="T29" fmla="*/ 0 h 20"/>
                <a:gd name="T30" fmla="*/ 13 w 20"/>
                <a:gd name="T31" fmla="*/ 0 h 20"/>
                <a:gd name="T32" fmla="*/ 16 w 20"/>
                <a:gd name="T33" fmla="*/ 2 h 20"/>
                <a:gd name="T34" fmla="*/ 19 w 20"/>
                <a:gd name="T35" fmla="*/ 5 h 20"/>
                <a:gd name="T36" fmla="*/ 20 w 20"/>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20" y="10"/>
                  </a:moveTo>
                  <a:lnTo>
                    <a:pt x="19" y="10"/>
                  </a:lnTo>
                  <a:lnTo>
                    <a:pt x="19" y="11"/>
                  </a:lnTo>
                  <a:lnTo>
                    <a:pt x="19" y="13"/>
                  </a:lnTo>
                  <a:lnTo>
                    <a:pt x="16" y="15"/>
                  </a:lnTo>
                  <a:lnTo>
                    <a:pt x="13" y="19"/>
                  </a:lnTo>
                  <a:lnTo>
                    <a:pt x="11" y="19"/>
                  </a:lnTo>
                  <a:lnTo>
                    <a:pt x="10" y="19"/>
                  </a:lnTo>
                  <a:lnTo>
                    <a:pt x="10" y="20"/>
                  </a:lnTo>
                  <a:lnTo>
                    <a:pt x="5" y="19"/>
                  </a:lnTo>
                  <a:lnTo>
                    <a:pt x="2" y="15"/>
                  </a:lnTo>
                  <a:lnTo>
                    <a:pt x="0" y="13"/>
                  </a:lnTo>
                  <a:lnTo>
                    <a:pt x="0" y="10"/>
                  </a:lnTo>
                  <a:lnTo>
                    <a:pt x="2" y="2"/>
                  </a:lnTo>
                  <a:lnTo>
                    <a:pt x="10" y="0"/>
                  </a:lnTo>
                  <a:lnTo>
                    <a:pt x="13" y="0"/>
                  </a:lnTo>
                  <a:lnTo>
                    <a:pt x="16" y="2"/>
                  </a:lnTo>
                  <a:lnTo>
                    <a:pt x="19" y="5"/>
                  </a:lnTo>
                  <a:lnTo>
                    <a:pt x="2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6" name="Freeform 932"/>
            <p:cNvSpPr>
              <a:spLocks/>
            </p:cNvSpPr>
            <p:nvPr/>
          </p:nvSpPr>
          <p:spPr bwMode="auto">
            <a:xfrm>
              <a:off x="59" y="3645"/>
              <a:ext cx="5" cy="4"/>
            </a:xfrm>
            <a:custGeom>
              <a:avLst/>
              <a:gdLst>
                <a:gd name="T0" fmla="*/ 21 w 21"/>
                <a:gd name="T1" fmla="*/ 10 h 20"/>
                <a:gd name="T2" fmla="*/ 19 w 21"/>
                <a:gd name="T3" fmla="*/ 10 h 20"/>
                <a:gd name="T4" fmla="*/ 19 w 21"/>
                <a:gd name="T5" fmla="*/ 11 h 20"/>
                <a:gd name="T6" fmla="*/ 19 w 21"/>
                <a:gd name="T7" fmla="*/ 13 h 20"/>
                <a:gd name="T8" fmla="*/ 16 w 21"/>
                <a:gd name="T9" fmla="*/ 15 h 20"/>
                <a:gd name="T10" fmla="*/ 14 w 21"/>
                <a:gd name="T11" fmla="*/ 19 h 20"/>
                <a:gd name="T12" fmla="*/ 12 w 21"/>
                <a:gd name="T13" fmla="*/ 19 h 20"/>
                <a:gd name="T14" fmla="*/ 10 w 21"/>
                <a:gd name="T15" fmla="*/ 19 h 20"/>
                <a:gd name="T16" fmla="*/ 10 w 21"/>
                <a:gd name="T17" fmla="*/ 20 h 20"/>
                <a:gd name="T18" fmla="*/ 6 w 21"/>
                <a:gd name="T19" fmla="*/ 19 h 20"/>
                <a:gd name="T20" fmla="*/ 3 w 21"/>
                <a:gd name="T21" fmla="*/ 15 h 20"/>
                <a:gd name="T22" fmla="*/ 0 w 21"/>
                <a:gd name="T23" fmla="*/ 13 h 20"/>
                <a:gd name="T24" fmla="*/ 0 w 21"/>
                <a:gd name="T25" fmla="*/ 10 h 20"/>
                <a:gd name="T26" fmla="*/ 3 w 21"/>
                <a:gd name="T27" fmla="*/ 2 h 20"/>
                <a:gd name="T28" fmla="*/ 10 w 21"/>
                <a:gd name="T29" fmla="*/ 0 h 20"/>
                <a:gd name="T30" fmla="*/ 14 w 21"/>
                <a:gd name="T31" fmla="*/ 0 h 20"/>
                <a:gd name="T32" fmla="*/ 16 w 21"/>
                <a:gd name="T33" fmla="*/ 2 h 20"/>
                <a:gd name="T34" fmla="*/ 19 w 21"/>
                <a:gd name="T35" fmla="*/ 5 h 20"/>
                <a:gd name="T36" fmla="*/ 21 w 21"/>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0"/>
                <a:gd name="T59" fmla="*/ 21 w 2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0">
                  <a:moveTo>
                    <a:pt x="21" y="10"/>
                  </a:moveTo>
                  <a:lnTo>
                    <a:pt x="19" y="10"/>
                  </a:lnTo>
                  <a:lnTo>
                    <a:pt x="19" y="11"/>
                  </a:lnTo>
                  <a:lnTo>
                    <a:pt x="19" y="13"/>
                  </a:lnTo>
                  <a:lnTo>
                    <a:pt x="16" y="15"/>
                  </a:lnTo>
                  <a:lnTo>
                    <a:pt x="14" y="19"/>
                  </a:lnTo>
                  <a:lnTo>
                    <a:pt x="12" y="19"/>
                  </a:lnTo>
                  <a:lnTo>
                    <a:pt x="10" y="19"/>
                  </a:lnTo>
                  <a:lnTo>
                    <a:pt x="10" y="20"/>
                  </a:lnTo>
                  <a:lnTo>
                    <a:pt x="6" y="19"/>
                  </a:lnTo>
                  <a:lnTo>
                    <a:pt x="3" y="15"/>
                  </a:lnTo>
                  <a:lnTo>
                    <a:pt x="0" y="13"/>
                  </a:lnTo>
                  <a:lnTo>
                    <a:pt x="0" y="10"/>
                  </a:lnTo>
                  <a:lnTo>
                    <a:pt x="3" y="2"/>
                  </a:lnTo>
                  <a:lnTo>
                    <a:pt x="10" y="0"/>
                  </a:lnTo>
                  <a:lnTo>
                    <a:pt x="14" y="0"/>
                  </a:lnTo>
                  <a:lnTo>
                    <a:pt x="16" y="2"/>
                  </a:lnTo>
                  <a:lnTo>
                    <a:pt x="19" y="5"/>
                  </a:lnTo>
                  <a:lnTo>
                    <a:pt x="21"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877" name="Rectangle 933"/>
            <p:cNvSpPr>
              <a:spLocks noChangeArrowheads="1"/>
            </p:cNvSpPr>
            <p:nvPr/>
          </p:nvSpPr>
          <p:spPr bwMode="auto">
            <a:xfrm>
              <a:off x="18" y="843"/>
              <a:ext cx="6299" cy="225"/>
            </a:xfrm>
            <a:prstGeom prst="rect">
              <a:avLst/>
            </a:prstGeom>
            <a:solidFill>
              <a:srgbClr val="6D0101"/>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878" name="Rectangle 934"/>
            <p:cNvSpPr>
              <a:spLocks noChangeArrowheads="1"/>
            </p:cNvSpPr>
            <p:nvPr/>
          </p:nvSpPr>
          <p:spPr bwMode="auto">
            <a:xfrm>
              <a:off x="254" y="1315"/>
              <a:ext cx="1452"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alt.binaries.pictures.child.erotica.male</a:t>
              </a:r>
              <a:endParaRPr lang="en-US" sz="3200" baseline="-25000">
                <a:solidFill>
                  <a:srgbClr val="FFCC00"/>
                </a:solidFill>
                <a:latin typeface="Franklin Gothic Medium Cond" pitchFamily="34" charset="0"/>
              </a:endParaRPr>
            </a:p>
          </p:txBody>
        </p:sp>
        <p:sp>
          <p:nvSpPr>
            <p:cNvPr id="31879" name="Rectangle 935"/>
            <p:cNvSpPr>
              <a:spLocks noChangeArrowheads="1"/>
            </p:cNvSpPr>
            <p:nvPr/>
          </p:nvSpPr>
          <p:spPr bwMode="auto">
            <a:xfrm>
              <a:off x="254" y="1437"/>
              <a:ext cx="1376" cy="10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alt.binaries.pictures.erotica.13-17</a:t>
              </a:r>
              <a:endParaRPr lang="en-US" sz="3200" baseline="-25000">
                <a:solidFill>
                  <a:srgbClr val="FFCC00"/>
                </a:solidFill>
                <a:latin typeface="Franklin Gothic Medium Cond" pitchFamily="34" charset="0"/>
              </a:endParaRPr>
            </a:p>
          </p:txBody>
        </p:sp>
        <p:sp>
          <p:nvSpPr>
            <p:cNvPr id="31880" name="Rectangle 936"/>
            <p:cNvSpPr>
              <a:spLocks noChangeArrowheads="1"/>
            </p:cNvSpPr>
            <p:nvPr/>
          </p:nvSpPr>
          <p:spPr bwMode="auto">
            <a:xfrm>
              <a:off x="1579" y="1437"/>
              <a:ext cx="154"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(17)</a:t>
              </a:r>
              <a:endParaRPr lang="en-US" sz="3200" baseline="-25000">
                <a:solidFill>
                  <a:srgbClr val="FFCC00"/>
                </a:solidFill>
                <a:latin typeface="Franklin Gothic Medium Cond" pitchFamily="34" charset="0"/>
              </a:endParaRPr>
            </a:p>
          </p:txBody>
        </p:sp>
        <p:sp>
          <p:nvSpPr>
            <p:cNvPr id="31881" name="Rectangle 937"/>
            <p:cNvSpPr>
              <a:spLocks noChangeArrowheads="1"/>
            </p:cNvSpPr>
            <p:nvPr/>
          </p:nvSpPr>
          <p:spPr bwMode="auto">
            <a:xfrm>
              <a:off x="254" y="1555"/>
              <a:ext cx="1592"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alt.binaries.pictures.erotica.ads.underage</a:t>
              </a:r>
              <a:endParaRPr lang="en-US" sz="3200" baseline="-25000">
                <a:solidFill>
                  <a:srgbClr val="FFCC00"/>
                </a:solidFill>
                <a:latin typeface="Franklin Gothic Medium Cond" pitchFamily="34" charset="0"/>
              </a:endParaRPr>
            </a:p>
          </p:txBody>
        </p:sp>
        <p:sp>
          <p:nvSpPr>
            <p:cNvPr id="31882" name="Rectangle 938"/>
            <p:cNvSpPr>
              <a:spLocks noChangeArrowheads="1"/>
            </p:cNvSpPr>
            <p:nvPr/>
          </p:nvSpPr>
          <p:spPr bwMode="auto">
            <a:xfrm>
              <a:off x="254" y="1675"/>
              <a:ext cx="1451"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alt.binaries.pictures.erotica.age.13-17</a:t>
              </a:r>
              <a:endParaRPr lang="en-US" sz="3200" baseline="-25000">
                <a:solidFill>
                  <a:srgbClr val="FFCC00"/>
                </a:solidFill>
                <a:latin typeface="Franklin Gothic Medium Cond" pitchFamily="34" charset="0"/>
              </a:endParaRPr>
            </a:p>
          </p:txBody>
        </p:sp>
        <p:sp>
          <p:nvSpPr>
            <p:cNvPr id="31883" name="Rectangle 939"/>
            <p:cNvSpPr>
              <a:spLocks noChangeArrowheads="1"/>
            </p:cNvSpPr>
            <p:nvPr/>
          </p:nvSpPr>
          <p:spPr bwMode="auto">
            <a:xfrm>
              <a:off x="254" y="1794"/>
              <a:ext cx="1591"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alt.binaries.pictures.erotica.amateur.lolita</a:t>
              </a:r>
              <a:endParaRPr lang="en-US" sz="3200" baseline="-25000">
                <a:solidFill>
                  <a:srgbClr val="FFCC00"/>
                </a:solidFill>
                <a:latin typeface="Franklin Gothic Medium Cond" pitchFamily="34" charset="0"/>
              </a:endParaRPr>
            </a:p>
          </p:txBody>
        </p:sp>
        <p:sp>
          <p:nvSpPr>
            <p:cNvPr id="31884" name="Rectangle 940"/>
            <p:cNvSpPr>
              <a:spLocks noChangeArrowheads="1"/>
            </p:cNvSpPr>
            <p:nvPr/>
          </p:nvSpPr>
          <p:spPr bwMode="auto">
            <a:xfrm>
              <a:off x="254" y="1912"/>
              <a:ext cx="1471"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alt.binaries.pictures.erotica.babies(45)</a:t>
              </a:r>
              <a:endParaRPr lang="en-US" sz="3200" baseline="-25000">
                <a:solidFill>
                  <a:srgbClr val="FFCC00"/>
                </a:solidFill>
                <a:latin typeface="Franklin Gothic Medium Cond" pitchFamily="34" charset="0"/>
              </a:endParaRPr>
            </a:p>
          </p:txBody>
        </p:sp>
        <p:sp>
          <p:nvSpPr>
            <p:cNvPr id="31885" name="Rectangle 941"/>
            <p:cNvSpPr>
              <a:spLocks noChangeArrowheads="1"/>
            </p:cNvSpPr>
            <p:nvPr/>
          </p:nvSpPr>
          <p:spPr bwMode="auto">
            <a:xfrm>
              <a:off x="254" y="2032"/>
              <a:ext cx="1611"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alt.binaries.pictures.erotica.black.pre-teen</a:t>
              </a:r>
              <a:endParaRPr lang="en-US" sz="3200" baseline="-25000">
                <a:solidFill>
                  <a:srgbClr val="FFCC00"/>
                </a:solidFill>
                <a:latin typeface="Franklin Gothic Medium Cond" pitchFamily="34" charset="0"/>
              </a:endParaRPr>
            </a:p>
          </p:txBody>
        </p:sp>
        <p:sp>
          <p:nvSpPr>
            <p:cNvPr id="31886" name="Rectangle 942"/>
            <p:cNvSpPr>
              <a:spLocks noChangeArrowheads="1"/>
            </p:cNvSpPr>
            <p:nvPr/>
          </p:nvSpPr>
          <p:spPr bwMode="auto">
            <a:xfrm>
              <a:off x="254" y="2151"/>
              <a:ext cx="1461"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alt.binaries.pictures.erotica.bobby-sox</a:t>
              </a:r>
              <a:endParaRPr lang="en-US" sz="3200" baseline="-25000">
                <a:solidFill>
                  <a:srgbClr val="FFCC00"/>
                </a:solidFill>
                <a:latin typeface="Franklin Gothic Medium Cond" pitchFamily="34" charset="0"/>
              </a:endParaRPr>
            </a:p>
          </p:txBody>
        </p:sp>
        <p:sp>
          <p:nvSpPr>
            <p:cNvPr id="31887" name="Rectangle 943"/>
            <p:cNvSpPr>
              <a:spLocks noChangeArrowheads="1"/>
            </p:cNvSpPr>
            <p:nvPr/>
          </p:nvSpPr>
          <p:spPr bwMode="auto">
            <a:xfrm>
              <a:off x="254" y="2270"/>
              <a:ext cx="1572"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alt.binaries.pictures.erotica.breasts.small</a:t>
              </a:r>
              <a:endParaRPr lang="en-US" sz="3200" baseline="-25000">
                <a:solidFill>
                  <a:srgbClr val="FFCC00"/>
                </a:solidFill>
                <a:latin typeface="Franklin Gothic Medium Cond" pitchFamily="34" charset="0"/>
              </a:endParaRPr>
            </a:p>
          </p:txBody>
        </p:sp>
        <p:sp>
          <p:nvSpPr>
            <p:cNvPr id="31888" name="Rectangle 944"/>
            <p:cNvSpPr>
              <a:spLocks noChangeArrowheads="1"/>
            </p:cNvSpPr>
            <p:nvPr/>
          </p:nvSpPr>
          <p:spPr bwMode="auto">
            <a:xfrm>
              <a:off x="254" y="2389"/>
              <a:ext cx="156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alt.binaries.pictures.erotica.cheerleaders</a:t>
              </a:r>
              <a:endParaRPr lang="en-US" sz="3200" baseline="-25000">
                <a:solidFill>
                  <a:srgbClr val="FFCC00"/>
                </a:solidFill>
                <a:latin typeface="Franklin Gothic Medium Cond" pitchFamily="34" charset="0"/>
              </a:endParaRPr>
            </a:p>
          </p:txBody>
        </p:sp>
        <p:sp>
          <p:nvSpPr>
            <p:cNvPr id="31889" name="Rectangle 945"/>
            <p:cNvSpPr>
              <a:spLocks noChangeArrowheads="1"/>
            </p:cNvSpPr>
            <p:nvPr/>
          </p:nvSpPr>
          <p:spPr bwMode="auto">
            <a:xfrm>
              <a:off x="254" y="2508"/>
              <a:ext cx="1240"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alt.binaries.pictures.erotica.child</a:t>
              </a:r>
              <a:endParaRPr lang="en-US" sz="3200" baseline="-25000">
                <a:solidFill>
                  <a:srgbClr val="FFCC00"/>
                </a:solidFill>
                <a:latin typeface="Franklin Gothic Medium Cond" pitchFamily="34" charset="0"/>
              </a:endParaRPr>
            </a:p>
          </p:txBody>
        </p:sp>
        <p:sp>
          <p:nvSpPr>
            <p:cNvPr id="31890" name="Rectangle 946"/>
            <p:cNvSpPr>
              <a:spLocks noChangeArrowheads="1"/>
            </p:cNvSpPr>
            <p:nvPr/>
          </p:nvSpPr>
          <p:spPr bwMode="auto">
            <a:xfrm>
              <a:off x="254" y="2630"/>
              <a:ext cx="1834" cy="10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rPr>
                <a:t>alt.binaries.pictures.erotica.child.female (67)</a:t>
              </a:r>
              <a:endParaRPr lang="en-US" sz="3200" baseline="-25000">
                <a:solidFill>
                  <a:srgbClr val="FFCC00"/>
                </a:solidFill>
                <a:latin typeface="Franklin Gothic Medium Cond" pitchFamily="34" charset="0"/>
              </a:endParaRPr>
            </a:p>
          </p:txBody>
        </p:sp>
        <p:sp>
          <p:nvSpPr>
            <p:cNvPr id="31891" name="Rectangle 947"/>
            <p:cNvSpPr>
              <a:spLocks noChangeArrowheads="1"/>
            </p:cNvSpPr>
            <p:nvPr/>
          </p:nvSpPr>
          <p:spPr bwMode="auto">
            <a:xfrm>
              <a:off x="254" y="2748"/>
              <a:ext cx="1452"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alt.binaries.pictures.erotica.child.male</a:t>
              </a:r>
              <a:endParaRPr lang="en-US" sz="3200" baseline="-25000">
                <a:solidFill>
                  <a:srgbClr val="FFCC00"/>
                </a:solidFill>
                <a:latin typeface="Franklin Gothic Medium Cond" pitchFamily="34" charset="0"/>
              </a:endParaRPr>
            </a:p>
          </p:txBody>
        </p:sp>
        <p:sp>
          <p:nvSpPr>
            <p:cNvPr id="31892" name="Rectangle 948"/>
            <p:cNvSpPr>
              <a:spLocks noChangeArrowheads="1"/>
            </p:cNvSpPr>
            <p:nvPr/>
          </p:nvSpPr>
          <p:spPr bwMode="auto">
            <a:xfrm>
              <a:off x="254" y="2867"/>
              <a:ext cx="1365"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alt.binaries.pictures.erotica.children</a:t>
              </a:r>
              <a:endParaRPr lang="en-US" sz="3200" baseline="-25000">
                <a:solidFill>
                  <a:srgbClr val="FFCC00"/>
                </a:solidFill>
                <a:latin typeface="Franklin Gothic Medium Cond" pitchFamily="34" charset="0"/>
              </a:endParaRPr>
            </a:p>
          </p:txBody>
        </p:sp>
        <p:sp>
          <p:nvSpPr>
            <p:cNvPr id="31893" name="Rectangle 949"/>
            <p:cNvSpPr>
              <a:spLocks noChangeArrowheads="1"/>
            </p:cNvSpPr>
            <p:nvPr/>
          </p:nvSpPr>
          <p:spPr bwMode="auto">
            <a:xfrm>
              <a:off x="254" y="2987"/>
              <a:ext cx="1490"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alt.binaries.pictures.erotica.early-teens</a:t>
              </a:r>
              <a:endParaRPr lang="en-US" sz="3200" baseline="-25000">
                <a:solidFill>
                  <a:srgbClr val="FFCC00"/>
                </a:solidFill>
                <a:latin typeface="Franklin Gothic Medium Cond" pitchFamily="34" charset="0"/>
              </a:endParaRPr>
            </a:p>
          </p:txBody>
        </p:sp>
        <p:sp>
          <p:nvSpPr>
            <p:cNvPr id="31894" name="Rectangle 950"/>
            <p:cNvSpPr>
              <a:spLocks noChangeArrowheads="1"/>
            </p:cNvSpPr>
            <p:nvPr/>
          </p:nvSpPr>
          <p:spPr bwMode="auto">
            <a:xfrm>
              <a:off x="254" y="3107"/>
              <a:ext cx="1811"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alt.binaries.pictures.erotica.early-teens.firsthair</a:t>
              </a:r>
              <a:endParaRPr lang="en-US" sz="3200" baseline="-25000">
                <a:solidFill>
                  <a:srgbClr val="FFCC00"/>
                </a:solidFill>
                <a:latin typeface="Franklin Gothic Medium Cond" pitchFamily="34" charset="0"/>
              </a:endParaRPr>
            </a:p>
          </p:txBody>
        </p:sp>
        <p:sp>
          <p:nvSpPr>
            <p:cNvPr id="31895" name="Rectangle 951"/>
            <p:cNvSpPr>
              <a:spLocks noChangeArrowheads="1"/>
            </p:cNvSpPr>
            <p:nvPr/>
          </p:nvSpPr>
          <p:spPr bwMode="auto">
            <a:xfrm>
              <a:off x="254" y="3224"/>
              <a:ext cx="1857"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alt.binaries.pictures.erotica.early-teens.hardcore</a:t>
              </a:r>
              <a:endParaRPr lang="en-US" sz="3200" baseline="-25000">
                <a:solidFill>
                  <a:srgbClr val="FFCC00"/>
                </a:solidFill>
                <a:latin typeface="Franklin Gothic Medium Cond" pitchFamily="34" charset="0"/>
              </a:endParaRPr>
            </a:p>
          </p:txBody>
        </p:sp>
        <p:sp>
          <p:nvSpPr>
            <p:cNvPr id="31896" name="Rectangle 952"/>
            <p:cNvSpPr>
              <a:spLocks noChangeArrowheads="1"/>
            </p:cNvSpPr>
            <p:nvPr/>
          </p:nvSpPr>
          <p:spPr bwMode="auto">
            <a:xfrm>
              <a:off x="254" y="3344"/>
              <a:ext cx="1490"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alt.binaries.pictures.erotica.early-teens</a:t>
              </a:r>
              <a:endParaRPr lang="en-US" sz="3200" baseline="-25000">
                <a:solidFill>
                  <a:srgbClr val="FFCC00"/>
                </a:solidFill>
                <a:latin typeface="Franklin Gothic Medium Cond" pitchFamily="34" charset="0"/>
              </a:endParaRPr>
            </a:p>
          </p:txBody>
        </p:sp>
        <p:sp>
          <p:nvSpPr>
            <p:cNvPr id="31897" name="Rectangle 953"/>
            <p:cNvSpPr>
              <a:spLocks noChangeArrowheads="1"/>
            </p:cNvSpPr>
            <p:nvPr/>
          </p:nvSpPr>
          <p:spPr bwMode="auto">
            <a:xfrm>
              <a:off x="254" y="3463"/>
              <a:ext cx="1287"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alt.binaries.pictures.erotica.incest</a:t>
              </a:r>
              <a:endParaRPr lang="en-US" sz="3200" baseline="-25000">
                <a:solidFill>
                  <a:srgbClr val="FFCC00"/>
                </a:solidFill>
                <a:latin typeface="Franklin Gothic Medium Cond" pitchFamily="34" charset="0"/>
              </a:endParaRPr>
            </a:p>
          </p:txBody>
        </p:sp>
        <p:sp>
          <p:nvSpPr>
            <p:cNvPr id="31898" name="Rectangle 954"/>
            <p:cNvSpPr>
              <a:spLocks noChangeArrowheads="1"/>
            </p:cNvSpPr>
            <p:nvPr/>
          </p:nvSpPr>
          <p:spPr bwMode="auto">
            <a:xfrm>
              <a:off x="254" y="3582"/>
              <a:ext cx="1060"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alt.binaries.pictures.erotica.</a:t>
              </a:r>
              <a:endParaRPr lang="en-US" sz="3200" baseline="-25000">
                <a:solidFill>
                  <a:srgbClr val="FFCC00"/>
                </a:solidFill>
                <a:latin typeface="Franklin Gothic Medium Cond" pitchFamily="34" charset="0"/>
              </a:endParaRPr>
            </a:p>
          </p:txBody>
        </p:sp>
        <p:sp>
          <p:nvSpPr>
            <p:cNvPr id="31899" name="Rectangle 955"/>
            <p:cNvSpPr>
              <a:spLocks noChangeArrowheads="1"/>
            </p:cNvSpPr>
            <p:nvPr/>
          </p:nvSpPr>
          <p:spPr bwMode="auto">
            <a:xfrm>
              <a:off x="97" y="3986"/>
              <a:ext cx="1141" cy="9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rPr>
                <a:t>There are no contacts to dispaly.</a:t>
              </a:r>
              <a:endParaRPr lang="en-US" sz="3200" baseline="-25000">
                <a:solidFill>
                  <a:srgbClr val="FFCC00"/>
                </a:solidFill>
                <a:latin typeface="Franklin Gothic Medium Cond" pitchFamily="34" charset="0"/>
              </a:endParaRPr>
            </a:p>
          </p:txBody>
        </p:sp>
        <p:sp>
          <p:nvSpPr>
            <p:cNvPr id="31900" name="Rectangle 956"/>
            <p:cNvSpPr>
              <a:spLocks noChangeArrowheads="1"/>
            </p:cNvSpPr>
            <p:nvPr/>
          </p:nvSpPr>
          <p:spPr bwMode="auto">
            <a:xfrm>
              <a:off x="97" y="4074"/>
              <a:ext cx="1470" cy="9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rPr>
                <a:t>Click on Contacts to create a new contact.</a:t>
              </a:r>
              <a:endParaRPr lang="en-US" sz="3200" baseline="-25000">
                <a:solidFill>
                  <a:srgbClr val="FFCC00"/>
                </a:solidFill>
                <a:latin typeface="Franklin Gothic Medium Cond" pitchFamily="34" charset="0"/>
              </a:endParaRPr>
            </a:p>
          </p:txBody>
        </p:sp>
        <p:sp>
          <p:nvSpPr>
            <p:cNvPr id="31901" name="Rectangle 957"/>
            <p:cNvSpPr>
              <a:spLocks noChangeArrowheads="1"/>
            </p:cNvSpPr>
            <p:nvPr/>
          </p:nvSpPr>
          <p:spPr bwMode="auto">
            <a:xfrm>
              <a:off x="2789" y="1251"/>
              <a:ext cx="339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hot little babe in cotton panties 4337                                                ctbtrp@isp.com           </a:t>
              </a:r>
              <a:endParaRPr lang="en-US" sz="3200" baseline="-25000">
                <a:solidFill>
                  <a:srgbClr val="FFCC00"/>
                </a:solidFill>
                <a:latin typeface="Franklin Gothic Medium Cond" pitchFamily="34" charset="0"/>
              </a:endParaRPr>
            </a:p>
          </p:txBody>
        </p:sp>
        <p:sp>
          <p:nvSpPr>
            <p:cNvPr id="31902" name="Rectangle 958"/>
            <p:cNvSpPr>
              <a:spLocks noChangeArrowheads="1"/>
            </p:cNvSpPr>
            <p:nvPr/>
          </p:nvSpPr>
          <p:spPr bwMode="auto">
            <a:xfrm>
              <a:off x="2789" y="1366"/>
              <a:ext cx="347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Blonde Teen Seres                                                                           szfyqc@isp.com          2/</a:t>
              </a:r>
              <a:endParaRPr lang="en-US" sz="3200" baseline="-25000">
                <a:solidFill>
                  <a:srgbClr val="FFCC00"/>
                </a:solidFill>
                <a:latin typeface="Franklin Gothic Medium Cond" pitchFamily="34" charset="0"/>
              </a:endParaRPr>
            </a:p>
          </p:txBody>
        </p:sp>
        <p:sp>
          <p:nvSpPr>
            <p:cNvPr id="31903" name="Rectangle 959"/>
            <p:cNvSpPr>
              <a:spLocks noChangeArrowheads="1"/>
            </p:cNvSpPr>
            <p:nvPr/>
          </p:nvSpPr>
          <p:spPr bwMode="auto">
            <a:xfrm>
              <a:off x="2789" y="1481"/>
              <a:ext cx="3426"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Oral Jgirl Series                                                                                qpgovi@isp.com         </a:t>
              </a:r>
              <a:endParaRPr lang="en-US" sz="3200" baseline="-25000">
                <a:solidFill>
                  <a:srgbClr val="FFCC00"/>
                </a:solidFill>
                <a:latin typeface="Franklin Gothic Medium Cond" pitchFamily="34" charset="0"/>
              </a:endParaRPr>
            </a:p>
          </p:txBody>
        </p:sp>
        <p:sp>
          <p:nvSpPr>
            <p:cNvPr id="31904" name="Rectangle 960"/>
            <p:cNvSpPr>
              <a:spLocks noChangeArrowheads="1"/>
            </p:cNvSpPr>
            <p:nvPr/>
          </p:nvSpPr>
          <p:spPr bwMode="auto">
            <a:xfrm>
              <a:off x="2789" y="1596"/>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3teens001.jpg(1/1) 854...     younguns@isp.com   </a:t>
              </a:r>
              <a:endParaRPr lang="en-US" sz="3200" baseline="-25000">
                <a:solidFill>
                  <a:srgbClr val="FFCC00"/>
                </a:solidFill>
                <a:latin typeface="Franklin Gothic Medium Cond" pitchFamily="34" charset="0"/>
              </a:endParaRPr>
            </a:p>
          </p:txBody>
        </p:sp>
        <p:sp>
          <p:nvSpPr>
            <p:cNvPr id="31905" name="Rectangle 961"/>
            <p:cNvSpPr>
              <a:spLocks noChangeArrowheads="1"/>
            </p:cNvSpPr>
            <p:nvPr/>
          </p:nvSpPr>
          <p:spPr bwMode="auto">
            <a:xfrm>
              <a:off x="6053" y="1596"/>
              <a:ext cx="24"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06" name="Rectangle 962"/>
            <p:cNvSpPr>
              <a:spLocks noChangeArrowheads="1"/>
            </p:cNvSpPr>
            <p:nvPr/>
          </p:nvSpPr>
          <p:spPr bwMode="auto">
            <a:xfrm>
              <a:off x="6085" y="1596"/>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07" name="Rectangle 963"/>
            <p:cNvSpPr>
              <a:spLocks noChangeArrowheads="1"/>
            </p:cNvSpPr>
            <p:nvPr/>
          </p:nvSpPr>
          <p:spPr bwMode="auto">
            <a:xfrm>
              <a:off x="2789" y="1710"/>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3teens002.jpg(1/1) 852...     younguns@isp.com   </a:t>
              </a:r>
              <a:endParaRPr lang="en-US" sz="3200" baseline="-25000">
                <a:solidFill>
                  <a:srgbClr val="FFCC00"/>
                </a:solidFill>
                <a:latin typeface="Franklin Gothic Medium Cond" pitchFamily="34" charset="0"/>
              </a:endParaRPr>
            </a:p>
          </p:txBody>
        </p:sp>
        <p:sp>
          <p:nvSpPr>
            <p:cNvPr id="31908" name="Rectangle 964"/>
            <p:cNvSpPr>
              <a:spLocks noChangeArrowheads="1"/>
            </p:cNvSpPr>
            <p:nvPr/>
          </p:nvSpPr>
          <p:spPr bwMode="auto">
            <a:xfrm>
              <a:off x="6053" y="1710"/>
              <a:ext cx="24" cy="107"/>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09" name="Rectangle 965"/>
            <p:cNvSpPr>
              <a:spLocks noChangeArrowheads="1"/>
            </p:cNvSpPr>
            <p:nvPr/>
          </p:nvSpPr>
          <p:spPr bwMode="auto">
            <a:xfrm>
              <a:off x="6085" y="1710"/>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10" name="Rectangle 966"/>
            <p:cNvSpPr>
              <a:spLocks noChangeArrowheads="1"/>
            </p:cNvSpPr>
            <p:nvPr/>
          </p:nvSpPr>
          <p:spPr bwMode="auto">
            <a:xfrm>
              <a:off x="2789" y="1826"/>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3teens003.jpg(1/1) 114...     younguns@isp.com   </a:t>
              </a:r>
              <a:endParaRPr lang="en-US" sz="3200" baseline="-25000">
                <a:solidFill>
                  <a:srgbClr val="FFCC00"/>
                </a:solidFill>
                <a:latin typeface="Franklin Gothic Medium Cond" pitchFamily="34" charset="0"/>
              </a:endParaRPr>
            </a:p>
          </p:txBody>
        </p:sp>
        <p:sp>
          <p:nvSpPr>
            <p:cNvPr id="31911" name="Rectangle 967"/>
            <p:cNvSpPr>
              <a:spLocks noChangeArrowheads="1"/>
            </p:cNvSpPr>
            <p:nvPr/>
          </p:nvSpPr>
          <p:spPr bwMode="auto">
            <a:xfrm>
              <a:off x="6047" y="1826"/>
              <a:ext cx="24" cy="107"/>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12" name="Rectangle 968"/>
            <p:cNvSpPr>
              <a:spLocks noChangeArrowheads="1"/>
            </p:cNvSpPr>
            <p:nvPr/>
          </p:nvSpPr>
          <p:spPr bwMode="auto">
            <a:xfrm>
              <a:off x="6079" y="1826"/>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13" name="Rectangle 969"/>
            <p:cNvSpPr>
              <a:spLocks noChangeArrowheads="1"/>
            </p:cNvSpPr>
            <p:nvPr/>
          </p:nvSpPr>
          <p:spPr bwMode="auto">
            <a:xfrm>
              <a:off x="2789" y="1941"/>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3teens004.jpg(1/1) 110...     younguns@isp.com   </a:t>
              </a:r>
              <a:endParaRPr lang="en-US" sz="3200" baseline="-25000">
                <a:solidFill>
                  <a:srgbClr val="FFCC00"/>
                </a:solidFill>
                <a:latin typeface="Franklin Gothic Medium Cond" pitchFamily="34" charset="0"/>
              </a:endParaRPr>
            </a:p>
          </p:txBody>
        </p:sp>
        <p:sp>
          <p:nvSpPr>
            <p:cNvPr id="31914" name="Rectangle 970"/>
            <p:cNvSpPr>
              <a:spLocks noChangeArrowheads="1"/>
            </p:cNvSpPr>
            <p:nvPr/>
          </p:nvSpPr>
          <p:spPr bwMode="auto">
            <a:xfrm>
              <a:off x="6047" y="1941"/>
              <a:ext cx="24"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15" name="Rectangle 971"/>
            <p:cNvSpPr>
              <a:spLocks noChangeArrowheads="1"/>
            </p:cNvSpPr>
            <p:nvPr/>
          </p:nvSpPr>
          <p:spPr bwMode="auto">
            <a:xfrm>
              <a:off x="6079" y="1941"/>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16" name="Rectangle 972"/>
            <p:cNvSpPr>
              <a:spLocks noChangeArrowheads="1"/>
            </p:cNvSpPr>
            <p:nvPr/>
          </p:nvSpPr>
          <p:spPr bwMode="auto">
            <a:xfrm>
              <a:off x="2789" y="2055"/>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3teens005.jpg(1/1) 105...     younguns@isp.com   </a:t>
              </a:r>
              <a:endParaRPr lang="en-US" sz="3200" baseline="-25000">
                <a:solidFill>
                  <a:srgbClr val="FFCC00"/>
                </a:solidFill>
                <a:latin typeface="Franklin Gothic Medium Cond" pitchFamily="34" charset="0"/>
              </a:endParaRPr>
            </a:p>
          </p:txBody>
        </p:sp>
        <p:sp>
          <p:nvSpPr>
            <p:cNvPr id="31917" name="Rectangle 973"/>
            <p:cNvSpPr>
              <a:spLocks noChangeArrowheads="1"/>
            </p:cNvSpPr>
            <p:nvPr/>
          </p:nvSpPr>
          <p:spPr bwMode="auto">
            <a:xfrm>
              <a:off x="6053" y="2055"/>
              <a:ext cx="24" cy="107"/>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18" name="Rectangle 974"/>
            <p:cNvSpPr>
              <a:spLocks noChangeArrowheads="1"/>
            </p:cNvSpPr>
            <p:nvPr/>
          </p:nvSpPr>
          <p:spPr bwMode="auto">
            <a:xfrm>
              <a:off x="6085" y="2055"/>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19" name="Rectangle 975"/>
            <p:cNvSpPr>
              <a:spLocks noChangeArrowheads="1"/>
            </p:cNvSpPr>
            <p:nvPr/>
          </p:nvSpPr>
          <p:spPr bwMode="auto">
            <a:xfrm>
              <a:off x="2789" y="2170"/>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3teens006.jpg(1/1) 106...     younguns@isp.com   </a:t>
              </a:r>
              <a:endParaRPr lang="en-US" sz="3200" baseline="-25000">
                <a:solidFill>
                  <a:srgbClr val="FFCC00"/>
                </a:solidFill>
                <a:latin typeface="Franklin Gothic Medium Cond" pitchFamily="34" charset="0"/>
              </a:endParaRPr>
            </a:p>
          </p:txBody>
        </p:sp>
        <p:sp>
          <p:nvSpPr>
            <p:cNvPr id="31920" name="Rectangle 976"/>
            <p:cNvSpPr>
              <a:spLocks noChangeArrowheads="1"/>
            </p:cNvSpPr>
            <p:nvPr/>
          </p:nvSpPr>
          <p:spPr bwMode="auto">
            <a:xfrm>
              <a:off x="6053" y="2170"/>
              <a:ext cx="24" cy="107"/>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21" name="Rectangle 977"/>
            <p:cNvSpPr>
              <a:spLocks noChangeArrowheads="1"/>
            </p:cNvSpPr>
            <p:nvPr/>
          </p:nvSpPr>
          <p:spPr bwMode="auto">
            <a:xfrm>
              <a:off x="6085" y="2170"/>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22" name="Rectangle 978"/>
            <p:cNvSpPr>
              <a:spLocks noChangeArrowheads="1"/>
            </p:cNvSpPr>
            <p:nvPr/>
          </p:nvSpPr>
          <p:spPr bwMode="auto">
            <a:xfrm>
              <a:off x="2789" y="2285"/>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3teens010.jpg(1/1) 107...     younguns@isp.com   </a:t>
              </a:r>
              <a:endParaRPr lang="en-US" sz="3200" baseline="-25000">
                <a:solidFill>
                  <a:srgbClr val="FFCC00"/>
                </a:solidFill>
                <a:latin typeface="Franklin Gothic Medium Cond" pitchFamily="34" charset="0"/>
              </a:endParaRPr>
            </a:p>
          </p:txBody>
        </p:sp>
        <p:sp>
          <p:nvSpPr>
            <p:cNvPr id="31923" name="Rectangle 979"/>
            <p:cNvSpPr>
              <a:spLocks noChangeArrowheads="1"/>
            </p:cNvSpPr>
            <p:nvPr/>
          </p:nvSpPr>
          <p:spPr bwMode="auto">
            <a:xfrm>
              <a:off x="6053" y="2285"/>
              <a:ext cx="24"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24" name="Rectangle 980"/>
            <p:cNvSpPr>
              <a:spLocks noChangeArrowheads="1"/>
            </p:cNvSpPr>
            <p:nvPr/>
          </p:nvSpPr>
          <p:spPr bwMode="auto">
            <a:xfrm>
              <a:off x="6085" y="2285"/>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25" name="Rectangle 981"/>
            <p:cNvSpPr>
              <a:spLocks noChangeArrowheads="1"/>
            </p:cNvSpPr>
            <p:nvPr/>
          </p:nvSpPr>
          <p:spPr bwMode="auto">
            <a:xfrm>
              <a:off x="2789" y="2399"/>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3teens011.jpg(1/1) 121...     younguns@isp.com   </a:t>
              </a:r>
              <a:endParaRPr lang="en-US" sz="3200" baseline="-25000">
                <a:solidFill>
                  <a:srgbClr val="FFCC00"/>
                </a:solidFill>
                <a:latin typeface="Franklin Gothic Medium Cond" pitchFamily="34" charset="0"/>
              </a:endParaRPr>
            </a:p>
          </p:txBody>
        </p:sp>
        <p:sp>
          <p:nvSpPr>
            <p:cNvPr id="31926" name="Rectangle 982"/>
            <p:cNvSpPr>
              <a:spLocks noChangeArrowheads="1"/>
            </p:cNvSpPr>
            <p:nvPr/>
          </p:nvSpPr>
          <p:spPr bwMode="auto">
            <a:xfrm>
              <a:off x="6047" y="2399"/>
              <a:ext cx="24" cy="107"/>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27" name="Rectangle 983"/>
            <p:cNvSpPr>
              <a:spLocks noChangeArrowheads="1"/>
            </p:cNvSpPr>
            <p:nvPr/>
          </p:nvSpPr>
          <p:spPr bwMode="auto">
            <a:xfrm>
              <a:off x="6079" y="2399"/>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28" name="Rectangle 984"/>
            <p:cNvSpPr>
              <a:spLocks noChangeArrowheads="1"/>
            </p:cNvSpPr>
            <p:nvPr/>
          </p:nvSpPr>
          <p:spPr bwMode="auto">
            <a:xfrm>
              <a:off x="2789" y="2515"/>
              <a:ext cx="3393"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Stimpy: some little Y2K teenyboppers 3teens012.jpg(1/1) 001...     younguns@isp.com   </a:t>
              </a:r>
              <a:endParaRPr lang="en-US" sz="3200" baseline="-25000">
                <a:solidFill>
                  <a:srgbClr val="FFCC00"/>
                </a:solidFill>
                <a:latin typeface="Franklin Gothic Medium Cond" pitchFamily="34" charset="0"/>
              </a:endParaRPr>
            </a:p>
          </p:txBody>
        </p:sp>
        <p:sp>
          <p:nvSpPr>
            <p:cNvPr id="31929" name="Rectangle 985"/>
            <p:cNvSpPr>
              <a:spLocks noChangeArrowheads="1"/>
            </p:cNvSpPr>
            <p:nvPr/>
          </p:nvSpPr>
          <p:spPr bwMode="auto">
            <a:xfrm>
              <a:off x="6053" y="2515"/>
              <a:ext cx="24" cy="107"/>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 </a:t>
              </a:r>
              <a:endParaRPr lang="en-US" sz="3200" baseline="-25000">
                <a:solidFill>
                  <a:srgbClr val="FFCC00"/>
                </a:solidFill>
                <a:latin typeface="Franklin Gothic Medium Cond" pitchFamily="34" charset="0"/>
              </a:endParaRPr>
            </a:p>
          </p:txBody>
        </p:sp>
        <p:sp>
          <p:nvSpPr>
            <p:cNvPr id="31930" name="Rectangle 986"/>
            <p:cNvSpPr>
              <a:spLocks noChangeArrowheads="1"/>
            </p:cNvSpPr>
            <p:nvPr/>
          </p:nvSpPr>
          <p:spPr bwMode="auto">
            <a:xfrm>
              <a:off x="6085" y="2515"/>
              <a:ext cx="169" cy="106"/>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rPr>
                <a:t>2/20</a:t>
              </a:r>
              <a:endParaRPr lang="en-US" sz="3200" baseline="-25000">
                <a:solidFill>
                  <a:srgbClr val="FFCC00"/>
                </a:solidFill>
                <a:latin typeface="Franklin Gothic Medium Cond" pitchFamily="34" charset="0"/>
              </a:endParaRPr>
            </a:p>
          </p:txBody>
        </p:sp>
        <p:sp>
          <p:nvSpPr>
            <p:cNvPr id="31931" name="Rectangle 987"/>
            <p:cNvSpPr>
              <a:spLocks noChangeArrowheads="1"/>
            </p:cNvSpPr>
            <p:nvPr/>
          </p:nvSpPr>
          <p:spPr bwMode="auto">
            <a:xfrm>
              <a:off x="2362" y="2786"/>
              <a:ext cx="2602" cy="9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rPr>
                <a:t>From: qpgovi@borg.com          To: alt.binaries.pictures.erotica.child.female</a:t>
              </a:r>
              <a:endParaRPr lang="en-US" sz="3200" baseline="-25000">
                <a:solidFill>
                  <a:srgbClr val="FFCC00"/>
                </a:solidFill>
                <a:latin typeface="Franklin Gothic Medium Cond" pitchFamily="34" charset="0"/>
              </a:endParaRPr>
            </a:p>
          </p:txBody>
        </p:sp>
        <p:sp>
          <p:nvSpPr>
            <p:cNvPr id="31932" name="Rectangle 988"/>
            <p:cNvSpPr>
              <a:spLocks noChangeArrowheads="1"/>
            </p:cNvSpPr>
            <p:nvPr/>
          </p:nvSpPr>
          <p:spPr bwMode="auto">
            <a:xfrm>
              <a:off x="2362" y="2891"/>
              <a:ext cx="871" cy="96"/>
            </a:xfrm>
            <a:prstGeom prst="rect">
              <a:avLst/>
            </a:prstGeom>
            <a:noFill/>
            <a:ln w="9525">
              <a:noFill/>
              <a:miter lim="800000"/>
              <a:headEnd/>
              <a:tailEnd/>
            </a:ln>
          </p:spPr>
          <p:txBody>
            <a:bodyPr wrap="none" lIns="0" tIns="0" rIns="0" bIns="0">
              <a:prstTxWarp prst="textNoShape">
                <a:avLst/>
              </a:prstTxWarp>
              <a:spAutoFit/>
            </a:bodyPr>
            <a:lstStyle/>
            <a:p>
              <a:r>
                <a:rPr lang="en-US" sz="900">
                  <a:solidFill>
                    <a:srgbClr val="000000"/>
                  </a:solidFill>
                </a:rPr>
                <a:t>Subject: Oral Jgirl Series</a:t>
              </a:r>
              <a:endParaRPr lang="en-US" sz="3200" baseline="-25000">
                <a:solidFill>
                  <a:srgbClr val="FFCC00"/>
                </a:solidFill>
                <a:latin typeface="Franklin Gothic Medium Cond" pitchFamily="34" charset="0"/>
              </a:endParaRPr>
            </a:p>
          </p:txBody>
        </p:sp>
        <p:sp>
          <p:nvSpPr>
            <p:cNvPr id="31933" name="Rectangle 989"/>
            <p:cNvSpPr>
              <a:spLocks noChangeArrowheads="1"/>
            </p:cNvSpPr>
            <p:nvPr/>
          </p:nvSpPr>
          <p:spPr bwMode="auto">
            <a:xfrm>
              <a:off x="235" y="894"/>
              <a:ext cx="1814" cy="125"/>
            </a:xfrm>
            <a:prstGeom prst="rect">
              <a:avLst/>
            </a:prstGeom>
            <a:noFill/>
            <a:ln w="9525">
              <a:noFill/>
              <a:miter lim="800000"/>
              <a:headEnd/>
              <a:tailEnd/>
            </a:ln>
          </p:spPr>
          <p:txBody>
            <a:bodyPr wrap="none" lIns="0" tIns="0" rIns="0" bIns="0">
              <a:prstTxWarp prst="textNoShape">
                <a:avLst/>
              </a:prstTxWarp>
              <a:spAutoFit/>
            </a:bodyPr>
            <a:lstStyle/>
            <a:p>
              <a:r>
                <a:rPr lang="en-US" sz="1200" b="1">
                  <a:solidFill>
                    <a:srgbClr val="FFFFFF"/>
                  </a:solidFill>
                  <a:latin typeface="Lucida Sans Unicode" pitchFamily="-110" charset="-52"/>
                </a:rPr>
                <a:t>alt.binaries.pictures.erotica.child.female</a:t>
              </a:r>
              <a:endParaRPr lang="en-US" sz="3200" baseline="-25000">
                <a:solidFill>
                  <a:srgbClr val="FFCC00"/>
                </a:solidFill>
                <a:latin typeface="Franklin Gothic Medium Cond" pitchFamily="34" charset="0"/>
              </a:endParaRPr>
            </a:p>
          </p:txBody>
        </p:sp>
        <p:sp>
          <p:nvSpPr>
            <p:cNvPr id="31934" name="Rectangle 990"/>
            <p:cNvSpPr>
              <a:spLocks noChangeArrowheads="1"/>
            </p:cNvSpPr>
            <p:nvPr/>
          </p:nvSpPr>
          <p:spPr bwMode="auto">
            <a:xfrm>
              <a:off x="2111" y="1227"/>
              <a:ext cx="120" cy="2426"/>
            </a:xfrm>
            <a:prstGeom prst="rect">
              <a:avLst/>
            </a:prstGeom>
            <a:solidFill>
              <a:srgbClr val="FFFF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35" name="Freeform 991"/>
            <p:cNvSpPr>
              <a:spLocks/>
            </p:cNvSpPr>
            <p:nvPr/>
          </p:nvSpPr>
          <p:spPr bwMode="auto">
            <a:xfrm>
              <a:off x="2111" y="1227"/>
              <a:ext cx="120" cy="2426"/>
            </a:xfrm>
            <a:custGeom>
              <a:avLst/>
              <a:gdLst>
                <a:gd name="T0" fmla="*/ 601 w 601"/>
                <a:gd name="T1" fmla="*/ 0 h 12056"/>
                <a:gd name="T2" fmla="*/ 0 w 601"/>
                <a:gd name="T3" fmla="*/ 0 h 12056"/>
                <a:gd name="T4" fmla="*/ 0 w 601"/>
                <a:gd name="T5" fmla="*/ 12056 h 12056"/>
                <a:gd name="T6" fmla="*/ 0 60000 65536"/>
                <a:gd name="T7" fmla="*/ 0 60000 65536"/>
                <a:gd name="T8" fmla="*/ 0 60000 65536"/>
                <a:gd name="T9" fmla="*/ 0 w 601"/>
                <a:gd name="T10" fmla="*/ 0 h 12056"/>
                <a:gd name="T11" fmla="*/ 601 w 601"/>
                <a:gd name="T12" fmla="*/ 12056 h 12056"/>
              </a:gdLst>
              <a:ahLst/>
              <a:cxnLst>
                <a:cxn ang="T6">
                  <a:pos x="T0" y="T1"/>
                </a:cxn>
                <a:cxn ang="T7">
                  <a:pos x="T2" y="T3"/>
                </a:cxn>
                <a:cxn ang="T8">
                  <a:pos x="T4" y="T5"/>
                </a:cxn>
              </a:cxnLst>
              <a:rect l="T9" t="T10" r="T11" b="T12"/>
              <a:pathLst>
                <a:path w="601" h="12056">
                  <a:moveTo>
                    <a:pt x="601" y="0"/>
                  </a:moveTo>
                  <a:lnTo>
                    <a:pt x="0" y="0"/>
                  </a:lnTo>
                  <a:lnTo>
                    <a:pt x="0" y="12056"/>
                  </a:lnTo>
                </a:path>
              </a:pathLst>
            </a:custGeom>
            <a:noFill/>
            <a:ln w="19050">
              <a:solidFill>
                <a:srgbClr val="999999"/>
              </a:solidFill>
              <a:round/>
              <a:headEnd/>
              <a:tailEnd/>
            </a:ln>
          </p:spPr>
          <p:txBody>
            <a:bodyPr>
              <a:prstTxWarp prst="textNoShape">
                <a:avLst/>
              </a:prstTxWarp>
            </a:bodyPr>
            <a:lstStyle/>
            <a:p>
              <a:endParaRPr lang="en-US">
                <a:latin typeface="Lucida Sans Unicode" pitchFamily="-110" charset="-52"/>
              </a:endParaRPr>
            </a:p>
          </p:txBody>
        </p:sp>
        <p:sp>
          <p:nvSpPr>
            <p:cNvPr id="31936" name="Freeform 992"/>
            <p:cNvSpPr>
              <a:spLocks/>
            </p:cNvSpPr>
            <p:nvPr/>
          </p:nvSpPr>
          <p:spPr bwMode="auto">
            <a:xfrm>
              <a:off x="2111" y="1227"/>
              <a:ext cx="120" cy="2426"/>
            </a:xfrm>
            <a:custGeom>
              <a:avLst/>
              <a:gdLst>
                <a:gd name="T0" fmla="*/ 0 w 601"/>
                <a:gd name="T1" fmla="*/ 12056 h 12056"/>
                <a:gd name="T2" fmla="*/ 601 w 601"/>
                <a:gd name="T3" fmla="*/ 12056 h 12056"/>
                <a:gd name="T4" fmla="*/ 601 w 601"/>
                <a:gd name="T5" fmla="*/ 0 h 12056"/>
                <a:gd name="T6" fmla="*/ 0 60000 65536"/>
                <a:gd name="T7" fmla="*/ 0 60000 65536"/>
                <a:gd name="T8" fmla="*/ 0 60000 65536"/>
                <a:gd name="T9" fmla="*/ 0 w 601"/>
                <a:gd name="T10" fmla="*/ 0 h 12056"/>
                <a:gd name="T11" fmla="*/ 601 w 601"/>
                <a:gd name="T12" fmla="*/ 12056 h 12056"/>
              </a:gdLst>
              <a:ahLst/>
              <a:cxnLst>
                <a:cxn ang="T6">
                  <a:pos x="T0" y="T1"/>
                </a:cxn>
                <a:cxn ang="T7">
                  <a:pos x="T2" y="T3"/>
                </a:cxn>
                <a:cxn ang="T8">
                  <a:pos x="T4" y="T5"/>
                </a:cxn>
              </a:cxnLst>
              <a:rect l="T9" t="T10" r="T11" b="T12"/>
              <a:pathLst>
                <a:path w="601" h="12056">
                  <a:moveTo>
                    <a:pt x="0" y="12056"/>
                  </a:moveTo>
                  <a:lnTo>
                    <a:pt x="601" y="12056"/>
                  </a:lnTo>
                  <a:lnTo>
                    <a:pt x="601" y="0"/>
                  </a:lnTo>
                </a:path>
              </a:pathLst>
            </a:custGeom>
            <a:noFill/>
            <a:ln w="19050">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1937" name="Rectangle 993"/>
            <p:cNvSpPr>
              <a:spLocks noChangeArrowheads="1"/>
            </p:cNvSpPr>
            <p:nvPr/>
          </p:nvSpPr>
          <p:spPr bwMode="auto">
            <a:xfrm>
              <a:off x="2107" y="1221"/>
              <a:ext cx="129" cy="2436"/>
            </a:xfrm>
            <a:prstGeom prst="rect">
              <a:avLst/>
            </a:prstGeom>
            <a:noFill/>
            <a:ln w="4763">
              <a:solidFill>
                <a:srgbClr val="000066"/>
              </a:solidFill>
              <a:miter lim="800000"/>
              <a:headEnd/>
              <a:tailEnd/>
            </a:ln>
          </p:spPr>
          <p:txBody>
            <a:bodyPr>
              <a:prstTxWarp prst="textNoShape">
                <a:avLst/>
              </a:prstTxWarp>
            </a:bodyPr>
            <a:lstStyle/>
            <a:p>
              <a:endParaRPr lang="en-US">
                <a:latin typeface="Lucida Sans Unicode" pitchFamily="-110" charset="-52"/>
              </a:endParaRPr>
            </a:p>
          </p:txBody>
        </p:sp>
        <p:sp>
          <p:nvSpPr>
            <p:cNvPr id="31938" name="Freeform 994"/>
            <p:cNvSpPr>
              <a:spLocks/>
            </p:cNvSpPr>
            <p:nvPr/>
          </p:nvSpPr>
          <p:spPr bwMode="auto">
            <a:xfrm>
              <a:off x="2125" y="1263"/>
              <a:ext cx="94" cy="80"/>
            </a:xfrm>
            <a:custGeom>
              <a:avLst/>
              <a:gdLst>
                <a:gd name="T0" fmla="*/ 231 w 471"/>
                <a:gd name="T1" fmla="*/ 0 h 404"/>
                <a:gd name="T2" fmla="*/ 0 w 471"/>
                <a:gd name="T3" fmla="*/ 404 h 404"/>
                <a:gd name="T4" fmla="*/ 471 w 471"/>
                <a:gd name="T5" fmla="*/ 404 h 404"/>
                <a:gd name="T6" fmla="*/ 231 w 471"/>
                <a:gd name="T7" fmla="*/ 0 h 404"/>
                <a:gd name="T8" fmla="*/ 0 60000 65536"/>
                <a:gd name="T9" fmla="*/ 0 60000 65536"/>
                <a:gd name="T10" fmla="*/ 0 60000 65536"/>
                <a:gd name="T11" fmla="*/ 0 60000 65536"/>
                <a:gd name="T12" fmla="*/ 0 w 471"/>
                <a:gd name="T13" fmla="*/ 0 h 404"/>
                <a:gd name="T14" fmla="*/ 471 w 471"/>
                <a:gd name="T15" fmla="*/ 404 h 404"/>
              </a:gdLst>
              <a:ahLst/>
              <a:cxnLst>
                <a:cxn ang="T8">
                  <a:pos x="T0" y="T1"/>
                </a:cxn>
                <a:cxn ang="T9">
                  <a:pos x="T2" y="T3"/>
                </a:cxn>
                <a:cxn ang="T10">
                  <a:pos x="T4" y="T5"/>
                </a:cxn>
                <a:cxn ang="T11">
                  <a:pos x="T6" y="T7"/>
                </a:cxn>
              </a:cxnLst>
              <a:rect l="T12" t="T13" r="T14" b="T15"/>
              <a:pathLst>
                <a:path w="471" h="404">
                  <a:moveTo>
                    <a:pt x="231" y="0"/>
                  </a:moveTo>
                  <a:lnTo>
                    <a:pt x="0" y="404"/>
                  </a:lnTo>
                  <a:lnTo>
                    <a:pt x="471" y="404"/>
                  </a:lnTo>
                  <a:lnTo>
                    <a:pt x="231"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39" name="Freeform 995"/>
            <p:cNvSpPr>
              <a:spLocks/>
            </p:cNvSpPr>
            <p:nvPr/>
          </p:nvSpPr>
          <p:spPr bwMode="auto">
            <a:xfrm>
              <a:off x="2124" y="1258"/>
              <a:ext cx="97" cy="84"/>
            </a:xfrm>
            <a:custGeom>
              <a:avLst/>
              <a:gdLst>
                <a:gd name="T0" fmla="*/ 476 w 482"/>
                <a:gd name="T1" fmla="*/ 413 h 413"/>
                <a:gd name="T2" fmla="*/ 482 w 482"/>
                <a:gd name="T3" fmla="*/ 413 h 413"/>
                <a:gd name="T4" fmla="*/ 236 w 482"/>
                <a:gd name="T5" fmla="*/ 0 h 413"/>
                <a:gd name="T6" fmla="*/ 0 w 482"/>
                <a:gd name="T7" fmla="*/ 413 h 413"/>
                <a:gd name="T8" fmla="*/ 5 w 482"/>
                <a:gd name="T9" fmla="*/ 413 h 413"/>
                <a:gd name="T10" fmla="*/ 236 w 482"/>
                <a:gd name="T11" fmla="*/ 9 h 413"/>
                <a:gd name="T12" fmla="*/ 476 w 482"/>
                <a:gd name="T13" fmla="*/ 413 h 413"/>
                <a:gd name="T14" fmla="*/ 0 60000 65536"/>
                <a:gd name="T15" fmla="*/ 0 60000 65536"/>
                <a:gd name="T16" fmla="*/ 0 60000 65536"/>
                <a:gd name="T17" fmla="*/ 0 60000 65536"/>
                <a:gd name="T18" fmla="*/ 0 60000 65536"/>
                <a:gd name="T19" fmla="*/ 0 60000 65536"/>
                <a:gd name="T20" fmla="*/ 0 60000 65536"/>
                <a:gd name="T21" fmla="*/ 0 w 482"/>
                <a:gd name="T22" fmla="*/ 0 h 413"/>
                <a:gd name="T23" fmla="*/ 482 w 482"/>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2" h="413">
                  <a:moveTo>
                    <a:pt x="476" y="413"/>
                  </a:moveTo>
                  <a:lnTo>
                    <a:pt x="482" y="413"/>
                  </a:lnTo>
                  <a:lnTo>
                    <a:pt x="236" y="0"/>
                  </a:lnTo>
                  <a:lnTo>
                    <a:pt x="0" y="413"/>
                  </a:lnTo>
                  <a:lnTo>
                    <a:pt x="5" y="413"/>
                  </a:lnTo>
                  <a:lnTo>
                    <a:pt x="236" y="9"/>
                  </a:lnTo>
                  <a:lnTo>
                    <a:pt x="476" y="413"/>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0" name="Freeform 996"/>
            <p:cNvSpPr>
              <a:spLocks/>
            </p:cNvSpPr>
            <p:nvPr/>
          </p:nvSpPr>
          <p:spPr bwMode="auto">
            <a:xfrm>
              <a:off x="2124" y="1263"/>
              <a:ext cx="97" cy="82"/>
            </a:xfrm>
            <a:custGeom>
              <a:avLst/>
              <a:gdLst>
                <a:gd name="T0" fmla="*/ 482 w 482"/>
                <a:gd name="T1" fmla="*/ 413 h 413"/>
                <a:gd name="T2" fmla="*/ 0 w 482"/>
                <a:gd name="T3" fmla="*/ 413 h 413"/>
                <a:gd name="T4" fmla="*/ 5 w 482"/>
                <a:gd name="T5" fmla="*/ 404 h 413"/>
                <a:gd name="T6" fmla="*/ 236 w 482"/>
                <a:gd name="T7" fmla="*/ 0 h 413"/>
                <a:gd name="T8" fmla="*/ 476 w 482"/>
                <a:gd name="T9" fmla="*/ 404 h 413"/>
                <a:gd name="T10" fmla="*/ 482 w 482"/>
                <a:gd name="T11" fmla="*/ 413 h 413"/>
                <a:gd name="T12" fmla="*/ 0 60000 65536"/>
                <a:gd name="T13" fmla="*/ 0 60000 65536"/>
                <a:gd name="T14" fmla="*/ 0 60000 65536"/>
                <a:gd name="T15" fmla="*/ 0 60000 65536"/>
                <a:gd name="T16" fmla="*/ 0 60000 65536"/>
                <a:gd name="T17" fmla="*/ 0 60000 65536"/>
                <a:gd name="T18" fmla="*/ 0 w 482"/>
                <a:gd name="T19" fmla="*/ 0 h 413"/>
                <a:gd name="T20" fmla="*/ 482 w 482"/>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482" h="413">
                  <a:moveTo>
                    <a:pt x="482" y="413"/>
                  </a:moveTo>
                  <a:lnTo>
                    <a:pt x="0" y="413"/>
                  </a:lnTo>
                  <a:lnTo>
                    <a:pt x="5" y="404"/>
                  </a:lnTo>
                  <a:lnTo>
                    <a:pt x="236" y="0"/>
                  </a:lnTo>
                  <a:lnTo>
                    <a:pt x="476" y="404"/>
                  </a:lnTo>
                  <a:lnTo>
                    <a:pt x="482" y="413"/>
                  </a:lnTo>
                </a:path>
              </a:pathLst>
            </a:custGeom>
            <a:noFill/>
            <a:ln w="9525">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1941" name="Freeform 997"/>
            <p:cNvSpPr>
              <a:spLocks/>
            </p:cNvSpPr>
            <p:nvPr/>
          </p:nvSpPr>
          <p:spPr bwMode="auto">
            <a:xfrm>
              <a:off x="2130" y="1315"/>
              <a:ext cx="80" cy="16"/>
            </a:xfrm>
            <a:custGeom>
              <a:avLst/>
              <a:gdLst>
                <a:gd name="T0" fmla="*/ 398 w 398"/>
                <a:gd name="T1" fmla="*/ 13 h 82"/>
                <a:gd name="T2" fmla="*/ 390 w 398"/>
                <a:gd name="T3" fmla="*/ 0 h 82"/>
                <a:gd name="T4" fmla="*/ 366 w 398"/>
                <a:gd name="T5" fmla="*/ 16 h 82"/>
                <a:gd name="T6" fmla="*/ 344 w 398"/>
                <a:gd name="T7" fmla="*/ 31 h 82"/>
                <a:gd name="T8" fmla="*/ 319 w 398"/>
                <a:gd name="T9" fmla="*/ 43 h 82"/>
                <a:gd name="T10" fmla="*/ 294 w 398"/>
                <a:gd name="T11" fmla="*/ 53 h 82"/>
                <a:gd name="T12" fmla="*/ 268 w 398"/>
                <a:gd name="T13" fmla="*/ 61 h 82"/>
                <a:gd name="T14" fmla="*/ 241 w 398"/>
                <a:gd name="T15" fmla="*/ 66 h 82"/>
                <a:gd name="T16" fmla="*/ 211 w 398"/>
                <a:gd name="T17" fmla="*/ 70 h 82"/>
                <a:gd name="T18" fmla="*/ 182 w 398"/>
                <a:gd name="T19" fmla="*/ 71 h 82"/>
                <a:gd name="T20" fmla="*/ 156 w 398"/>
                <a:gd name="T21" fmla="*/ 70 h 82"/>
                <a:gd name="T22" fmla="*/ 133 w 398"/>
                <a:gd name="T23" fmla="*/ 68 h 82"/>
                <a:gd name="T24" fmla="*/ 109 w 398"/>
                <a:gd name="T25" fmla="*/ 63 h 82"/>
                <a:gd name="T26" fmla="*/ 88 w 398"/>
                <a:gd name="T27" fmla="*/ 59 h 82"/>
                <a:gd name="T28" fmla="*/ 65 w 398"/>
                <a:gd name="T29" fmla="*/ 51 h 82"/>
                <a:gd name="T30" fmla="*/ 45 w 398"/>
                <a:gd name="T31" fmla="*/ 43 h 82"/>
                <a:gd name="T32" fmla="*/ 6 w 398"/>
                <a:gd name="T33" fmla="*/ 23 h 82"/>
                <a:gd name="T34" fmla="*/ 0 w 398"/>
                <a:gd name="T35" fmla="*/ 35 h 82"/>
                <a:gd name="T36" fmla="*/ 19 w 398"/>
                <a:gd name="T37" fmla="*/ 45 h 82"/>
                <a:gd name="T38" fmla="*/ 41 w 398"/>
                <a:gd name="T39" fmla="*/ 55 h 82"/>
                <a:gd name="T40" fmla="*/ 62 w 398"/>
                <a:gd name="T41" fmla="*/ 63 h 82"/>
                <a:gd name="T42" fmla="*/ 85 w 398"/>
                <a:gd name="T43" fmla="*/ 70 h 82"/>
                <a:gd name="T44" fmla="*/ 107 w 398"/>
                <a:gd name="T45" fmla="*/ 74 h 82"/>
                <a:gd name="T46" fmla="*/ 132 w 398"/>
                <a:gd name="T47" fmla="*/ 79 h 82"/>
                <a:gd name="T48" fmla="*/ 156 w 398"/>
                <a:gd name="T49" fmla="*/ 81 h 82"/>
                <a:gd name="T50" fmla="*/ 182 w 398"/>
                <a:gd name="T51" fmla="*/ 82 h 82"/>
                <a:gd name="T52" fmla="*/ 189 w 398"/>
                <a:gd name="T53" fmla="*/ 81 h 82"/>
                <a:gd name="T54" fmla="*/ 197 w 398"/>
                <a:gd name="T55" fmla="*/ 81 h 82"/>
                <a:gd name="T56" fmla="*/ 213 w 398"/>
                <a:gd name="T57" fmla="*/ 81 h 82"/>
                <a:gd name="T58" fmla="*/ 227 w 398"/>
                <a:gd name="T59" fmla="*/ 79 h 82"/>
                <a:gd name="T60" fmla="*/ 243 w 398"/>
                <a:gd name="T61" fmla="*/ 78 h 82"/>
                <a:gd name="T62" fmla="*/ 256 w 398"/>
                <a:gd name="T63" fmla="*/ 74 h 82"/>
                <a:gd name="T64" fmla="*/ 271 w 398"/>
                <a:gd name="T65" fmla="*/ 72 h 82"/>
                <a:gd name="T66" fmla="*/ 284 w 398"/>
                <a:gd name="T67" fmla="*/ 68 h 82"/>
                <a:gd name="T68" fmla="*/ 291 w 398"/>
                <a:gd name="T69" fmla="*/ 65 h 82"/>
                <a:gd name="T70" fmla="*/ 292 w 398"/>
                <a:gd name="T71" fmla="*/ 64 h 82"/>
                <a:gd name="T72" fmla="*/ 294 w 398"/>
                <a:gd name="T73" fmla="*/ 64 h 82"/>
                <a:gd name="T74" fmla="*/ 299 w 398"/>
                <a:gd name="T75" fmla="*/ 64 h 82"/>
                <a:gd name="T76" fmla="*/ 301 w 398"/>
                <a:gd name="T77" fmla="*/ 62 h 82"/>
                <a:gd name="T78" fmla="*/ 302 w 398"/>
                <a:gd name="T79" fmla="*/ 61 h 82"/>
                <a:gd name="T80" fmla="*/ 305 w 398"/>
                <a:gd name="T81" fmla="*/ 61 h 82"/>
                <a:gd name="T82" fmla="*/ 311 w 398"/>
                <a:gd name="T83" fmla="*/ 59 h 82"/>
                <a:gd name="T84" fmla="*/ 325 w 398"/>
                <a:gd name="T85" fmla="*/ 54 h 82"/>
                <a:gd name="T86" fmla="*/ 337 w 398"/>
                <a:gd name="T87" fmla="*/ 47 h 82"/>
                <a:gd name="T88" fmla="*/ 351 w 398"/>
                <a:gd name="T89" fmla="*/ 42 h 82"/>
                <a:gd name="T90" fmla="*/ 362 w 398"/>
                <a:gd name="T91" fmla="*/ 34 h 82"/>
                <a:gd name="T92" fmla="*/ 374 w 398"/>
                <a:gd name="T93" fmla="*/ 27 h 82"/>
                <a:gd name="T94" fmla="*/ 385 w 398"/>
                <a:gd name="T95" fmla="*/ 19 h 82"/>
                <a:gd name="T96" fmla="*/ 398 w 398"/>
                <a:gd name="T97" fmla="*/ 13 h 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8"/>
                <a:gd name="T148" fmla="*/ 0 h 82"/>
                <a:gd name="T149" fmla="*/ 398 w 398"/>
                <a:gd name="T150" fmla="*/ 82 h 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8" h="82">
                  <a:moveTo>
                    <a:pt x="398" y="13"/>
                  </a:moveTo>
                  <a:lnTo>
                    <a:pt x="390" y="0"/>
                  </a:lnTo>
                  <a:lnTo>
                    <a:pt x="366" y="16"/>
                  </a:lnTo>
                  <a:lnTo>
                    <a:pt x="344" y="31"/>
                  </a:lnTo>
                  <a:lnTo>
                    <a:pt x="319" y="43"/>
                  </a:lnTo>
                  <a:lnTo>
                    <a:pt x="294" y="53"/>
                  </a:lnTo>
                  <a:lnTo>
                    <a:pt x="268" y="61"/>
                  </a:lnTo>
                  <a:lnTo>
                    <a:pt x="241" y="66"/>
                  </a:lnTo>
                  <a:lnTo>
                    <a:pt x="211" y="70"/>
                  </a:lnTo>
                  <a:lnTo>
                    <a:pt x="182" y="71"/>
                  </a:lnTo>
                  <a:lnTo>
                    <a:pt x="156" y="70"/>
                  </a:lnTo>
                  <a:lnTo>
                    <a:pt x="133" y="68"/>
                  </a:lnTo>
                  <a:lnTo>
                    <a:pt x="109" y="63"/>
                  </a:lnTo>
                  <a:lnTo>
                    <a:pt x="88" y="59"/>
                  </a:lnTo>
                  <a:lnTo>
                    <a:pt x="65" y="51"/>
                  </a:lnTo>
                  <a:lnTo>
                    <a:pt x="45" y="43"/>
                  </a:lnTo>
                  <a:lnTo>
                    <a:pt x="6" y="23"/>
                  </a:lnTo>
                  <a:lnTo>
                    <a:pt x="0" y="35"/>
                  </a:lnTo>
                  <a:lnTo>
                    <a:pt x="19" y="45"/>
                  </a:lnTo>
                  <a:lnTo>
                    <a:pt x="41" y="55"/>
                  </a:lnTo>
                  <a:lnTo>
                    <a:pt x="62" y="63"/>
                  </a:lnTo>
                  <a:lnTo>
                    <a:pt x="85" y="70"/>
                  </a:lnTo>
                  <a:lnTo>
                    <a:pt x="107" y="74"/>
                  </a:lnTo>
                  <a:lnTo>
                    <a:pt x="132" y="79"/>
                  </a:lnTo>
                  <a:lnTo>
                    <a:pt x="156" y="81"/>
                  </a:lnTo>
                  <a:lnTo>
                    <a:pt x="182" y="82"/>
                  </a:lnTo>
                  <a:lnTo>
                    <a:pt x="189" y="81"/>
                  </a:lnTo>
                  <a:lnTo>
                    <a:pt x="197" y="81"/>
                  </a:lnTo>
                  <a:lnTo>
                    <a:pt x="213" y="81"/>
                  </a:lnTo>
                  <a:lnTo>
                    <a:pt x="227" y="79"/>
                  </a:lnTo>
                  <a:lnTo>
                    <a:pt x="243" y="78"/>
                  </a:lnTo>
                  <a:lnTo>
                    <a:pt x="256" y="74"/>
                  </a:lnTo>
                  <a:lnTo>
                    <a:pt x="271" y="72"/>
                  </a:lnTo>
                  <a:lnTo>
                    <a:pt x="284" y="68"/>
                  </a:lnTo>
                  <a:lnTo>
                    <a:pt x="291" y="65"/>
                  </a:lnTo>
                  <a:lnTo>
                    <a:pt x="292" y="64"/>
                  </a:lnTo>
                  <a:lnTo>
                    <a:pt x="294" y="64"/>
                  </a:lnTo>
                  <a:lnTo>
                    <a:pt x="299" y="64"/>
                  </a:lnTo>
                  <a:lnTo>
                    <a:pt x="301" y="62"/>
                  </a:lnTo>
                  <a:lnTo>
                    <a:pt x="302" y="61"/>
                  </a:lnTo>
                  <a:lnTo>
                    <a:pt x="305" y="61"/>
                  </a:lnTo>
                  <a:lnTo>
                    <a:pt x="311" y="59"/>
                  </a:lnTo>
                  <a:lnTo>
                    <a:pt x="325" y="54"/>
                  </a:lnTo>
                  <a:lnTo>
                    <a:pt x="337" y="47"/>
                  </a:lnTo>
                  <a:lnTo>
                    <a:pt x="351" y="42"/>
                  </a:lnTo>
                  <a:lnTo>
                    <a:pt x="362" y="34"/>
                  </a:lnTo>
                  <a:lnTo>
                    <a:pt x="374" y="27"/>
                  </a:lnTo>
                  <a:lnTo>
                    <a:pt x="385" y="19"/>
                  </a:lnTo>
                  <a:lnTo>
                    <a:pt x="398" y="13"/>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2" name="Freeform 998"/>
            <p:cNvSpPr>
              <a:spLocks/>
            </p:cNvSpPr>
            <p:nvPr/>
          </p:nvSpPr>
          <p:spPr bwMode="auto">
            <a:xfrm>
              <a:off x="2134" y="1309"/>
              <a:ext cx="71" cy="15"/>
            </a:xfrm>
            <a:custGeom>
              <a:avLst/>
              <a:gdLst>
                <a:gd name="T0" fmla="*/ 357 w 357"/>
                <a:gd name="T1" fmla="*/ 10 h 79"/>
                <a:gd name="T2" fmla="*/ 352 w 357"/>
                <a:gd name="T3" fmla="*/ 0 h 79"/>
                <a:gd name="T4" fmla="*/ 341 w 357"/>
                <a:gd name="T5" fmla="*/ 7 h 79"/>
                <a:gd name="T6" fmla="*/ 338 w 357"/>
                <a:gd name="T7" fmla="*/ 7 h 79"/>
                <a:gd name="T8" fmla="*/ 337 w 357"/>
                <a:gd name="T9" fmla="*/ 8 h 79"/>
                <a:gd name="T10" fmla="*/ 335 w 357"/>
                <a:gd name="T11" fmla="*/ 10 h 79"/>
                <a:gd name="T12" fmla="*/ 330 w 357"/>
                <a:gd name="T13" fmla="*/ 14 h 79"/>
                <a:gd name="T14" fmla="*/ 310 w 357"/>
                <a:gd name="T15" fmla="*/ 29 h 79"/>
                <a:gd name="T16" fmla="*/ 288 w 357"/>
                <a:gd name="T17" fmla="*/ 40 h 79"/>
                <a:gd name="T18" fmla="*/ 265 w 357"/>
                <a:gd name="T19" fmla="*/ 50 h 79"/>
                <a:gd name="T20" fmla="*/ 241 w 357"/>
                <a:gd name="T21" fmla="*/ 57 h 79"/>
                <a:gd name="T22" fmla="*/ 216 w 357"/>
                <a:gd name="T23" fmla="*/ 63 h 79"/>
                <a:gd name="T24" fmla="*/ 189 w 357"/>
                <a:gd name="T25" fmla="*/ 66 h 79"/>
                <a:gd name="T26" fmla="*/ 176 w 357"/>
                <a:gd name="T27" fmla="*/ 66 h 79"/>
                <a:gd name="T28" fmla="*/ 169 w 357"/>
                <a:gd name="T29" fmla="*/ 66 h 79"/>
                <a:gd name="T30" fmla="*/ 165 w 357"/>
                <a:gd name="T31" fmla="*/ 66 h 79"/>
                <a:gd name="T32" fmla="*/ 163 w 357"/>
                <a:gd name="T33" fmla="*/ 67 h 79"/>
                <a:gd name="T34" fmla="*/ 141 w 357"/>
                <a:gd name="T35" fmla="*/ 66 h 79"/>
                <a:gd name="T36" fmla="*/ 119 w 357"/>
                <a:gd name="T37" fmla="*/ 64 h 79"/>
                <a:gd name="T38" fmla="*/ 98 w 357"/>
                <a:gd name="T39" fmla="*/ 60 h 79"/>
                <a:gd name="T40" fmla="*/ 79 w 357"/>
                <a:gd name="T41" fmla="*/ 56 h 79"/>
                <a:gd name="T42" fmla="*/ 60 w 357"/>
                <a:gd name="T43" fmla="*/ 49 h 79"/>
                <a:gd name="T44" fmla="*/ 42 w 357"/>
                <a:gd name="T45" fmla="*/ 41 h 79"/>
                <a:gd name="T46" fmla="*/ 7 w 357"/>
                <a:gd name="T47" fmla="*/ 23 h 79"/>
                <a:gd name="T48" fmla="*/ 0 w 357"/>
                <a:gd name="T49" fmla="*/ 33 h 79"/>
                <a:gd name="T50" fmla="*/ 17 w 357"/>
                <a:gd name="T51" fmla="*/ 44 h 79"/>
                <a:gd name="T52" fmla="*/ 36 w 357"/>
                <a:gd name="T53" fmla="*/ 53 h 79"/>
                <a:gd name="T54" fmla="*/ 55 w 357"/>
                <a:gd name="T55" fmla="*/ 60 h 79"/>
                <a:gd name="T56" fmla="*/ 76 w 357"/>
                <a:gd name="T57" fmla="*/ 67 h 79"/>
                <a:gd name="T58" fmla="*/ 117 w 357"/>
                <a:gd name="T59" fmla="*/ 76 h 79"/>
                <a:gd name="T60" fmla="*/ 140 w 357"/>
                <a:gd name="T61" fmla="*/ 78 h 79"/>
                <a:gd name="T62" fmla="*/ 163 w 357"/>
                <a:gd name="T63" fmla="*/ 79 h 79"/>
                <a:gd name="T64" fmla="*/ 190 w 357"/>
                <a:gd name="T65" fmla="*/ 78 h 79"/>
                <a:gd name="T66" fmla="*/ 217 w 357"/>
                <a:gd name="T67" fmla="*/ 75 h 79"/>
                <a:gd name="T68" fmla="*/ 223 w 357"/>
                <a:gd name="T69" fmla="*/ 73 h 79"/>
                <a:gd name="T70" fmla="*/ 229 w 357"/>
                <a:gd name="T71" fmla="*/ 72 h 79"/>
                <a:gd name="T72" fmla="*/ 243 w 357"/>
                <a:gd name="T73" fmla="*/ 69 h 79"/>
                <a:gd name="T74" fmla="*/ 255 w 357"/>
                <a:gd name="T75" fmla="*/ 65 h 79"/>
                <a:gd name="T76" fmla="*/ 269 w 357"/>
                <a:gd name="T77" fmla="*/ 62 h 79"/>
                <a:gd name="T78" fmla="*/ 280 w 357"/>
                <a:gd name="T79" fmla="*/ 56 h 79"/>
                <a:gd name="T80" fmla="*/ 292 w 357"/>
                <a:gd name="T81" fmla="*/ 51 h 79"/>
                <a:gd name="T82" fmla="*/ 315 w 357"/>
                <a:gd name="T83" fmla="*/ 39 h 79"/>
                <a:gd name="T84" fmla="*/ 319 w 357"/>
                <a:gd name="T85" fmla="*/ 35 h 79"/>
                <a:gd name="T86" fmla="*/ 321 w 357"/>
                <a:gd name="T87" fmla="*/ 32 h 79"/>
                <a:gd name="T88" fmla="*/ 323 w 357"/>
                <a:gd name="T89" fmla="*/ 31 h 79"/>
                <a:gd name="T90" fmla="*/ 325 w 357"/>
                <a:gd name="T91" fmla="*/ 31 h 79"/>
                <a:gd name="T92" fmla="*/ 336 w 357"/>
                <a:gd name="T93" fmla="*/ 24 h 79"/>
                <a:gd name="T94" fmla="*/ 341 w 357"/>
                <a:gd name="T95" fmla="*/ 20 h 79"/>
                <a:gd name="T96" fmla="*/ 343 w 357"/>
                <a:gd name="T97" fmla="*/ 18 h 79"/>
                <a:gd name="T98" fmla="*/ 344 w 357"/>
                <a:gd name="T99" fmla="*/ 17 h 79"/>
                <a:gd name="T100" fmla="*/ 346 w 357"/>
                <a:gd name="T101" fmla="*/ 17 h 79"/>
                <a:gd name="T102" fmla="*/ 357 w 357"/>
                <a:gd name="T103" fmla="*/ 10 h 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7"/>
                <a:gd name="T157" fmla="*/ 0 h 79"/>
                <a:gd name="T158" fmla="*/ 357 w 357"/>
                <a:gd name="T159" fmla="*/ 79 h 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7" h="79">
                  <a:moveTo>
                    <a:pt x="357" y="10"/>
                  </a:moveTo>
                  <a:lnTo>
                    <a:pt x="352" y="0"/>
                  </a:lnTo>
                  <a:lnTo>
                    <a:pt x="341" y="7"/>
                  </a:lnTo>
                  <a:lnTo>
                    <a:pt x="338" y="7"/>
                  </a:lnTo>
                  <a:lnTo>
                    <a:pt x="337" y="8"/>
                  </a:lnTo>
                  <a:lnTo>
                    <a:pt x="335" y="10"/>
                  </a:lnTo>
                  <a:lnTo>
                    <a:pt x="330" y="14"/>
                  </a:lnTo>
                  <a:lnTo>
                    <a:pt x="310" y="29"/>
                  </a:lnTo>
                  <a:lnTo>
                    <a:pt x="288" y="40"/>
                  </a:lnTo>
                  <a:lnTo>
                    <a:pt x="265" y="50"/>
                  </a:lnTo>
                  <a:lnTo>
                    <a:pt x="241" y="57"/>
                  </a:lnTo>
                  <a:lnTo>
                    <a:pt x="216" y="63"/>
                  </a:lnTo>
                  <a:lnTo>
                    <a:pt x="189" y="66"/>
                  </a:lnTo>
                  <a:lnTo>
                    <a:pt x="176" y="66"/>
                  </a:lnTo>
                  <a:lnTo>
                    <a:pt x="169" y="66"/>
                  </a:lnTo>
                  <a:lnTo>
                    <a:pt x="165" y="66"/>
                  </a:lnTo>
                  <a:lnTo>
                    <a:pt x="163" y="67"/>
                  </a:lnTo>
                  <a:lnTo>
                    <a:pt x="141" y="66"/>
                  </a:lnTo>
                  <a:lnTo>
                    <a:pt x="119" y="64"/>
                  </a:lnTo>
                  <a:lnTo>
                    <a:pt x="98" y="60"/>
                  </a:lnTo>
                  <a:lnTo>
                    <a:pt x="79" y="56"/>
                  </a:lnTo>
                  <a:lnTo>
                    <a:pt x="60" y="49"/>
                  </a:lnTo>
                  <a:lnTo>
                    <a:pt x="42" y="41"/>
                  </a:lnTo>
                  <a:lnTo>
                    <a:pt x="7" y="23"/>
                  </a:lnTo>
                  <a:lnTo>
                    <a:pt x="0" y="33"/>
                  </a:lnTo>
                  <a:lnTo>
                    <a:pt x="17" y="44"/>
                  </a:lnTo>
                  <a:lnTo>
                    <a:pt x="36" y="53"/>
                  </a:lnTo>
                  <a:lnTo>
                    <a:pt x="55" y="60"/>
                  </a:lnTo>
                  <a:lnTo>
                    <a:pt x="76" y="67"/>
                  </a:lnTo>
                  <a:lnTo>
                    <a:pt x="117" y="76"/>
                  </a:lnTo>
                  <a:lnTo>
                    <a:pt x="140" y="78"/>
                  </a:lnTo>
                  <a:lnTo>
                    <a:pt x="163" y="79"/>
                  </a:lnTo>
                  <a:lnTo>
                    <a:pt x="190" y="78"/>
                  </a:lnTo>
                  <a:lnTo>
                    <a:pt x="217" y="75"/>
                  </a:lnTo>
                  <a:lnTo>
                    <a:pt x="223" y="73"/>
                  </a:lnTo>
                  <a:lnTo>
                    <a:pt x="229" y="72"/>
                  </a:lnTo>
                  <a:lnTo>
                    <a:pt x="243" y="69"/>
                  </a:lnTo>
                  <a:lnTo>
                    <a:pt x="255" y="65"/>
                  </a:lnTo>
                  <a:lnTo>
                    <a:pt x="269" y="62"/>
                  </a:lnTo>
                  <a:lnTo>
                    <a:pt x="280" y="56"/>
                  </a:lnTo>
                  <a:lnTo>
                    <a:pt x="292" y="51"/>
                  </a:lnTo>
                  <a:lnTo>
                    <a:pt x="315" y="39"/>
                  </a:lnTo>
                  <a:lnTo>
                    <a:pt x="319" y="35"/>
                  </a:lnTo>
                  <a:lnTo>
                    <a:pt x="321" y="32"/>
                  </a:lnTo>
                  <a:lnTo>
                    <a:pt x="323" y="31"/>
                  </a:lnTo>
                  <a:lnTo>
                    <a:pt x="325" y="31"/>
                  </a:lnTo>
                  <a:lnTo>
                    <a:pt x="336" y="24"/>
                  </a:lnTo>
                  <a:lnTo>
                    <a:pt x="341" y="20"/>
                  </a:lnTo>
                  <a:lnTo>
                    <a:pt x="343" y="18"/>
                  </a:lnTo>
                  <a:lnTo>
                    <a:pt x="344" y="17"/>
                  </a:lnTo>
                  <a:lnTo>
                    <a:pt x="346" y="17"/>
                  </a:lnTo>
                  <a:lnTo>
                    <a:pt x="357" y="10"/>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3" name="Freeform 999"/>
            <p:cNvSpPr>
              <a:spLocks/>
            </p:cNvSpPr>
            <p:nvPr/>
          </p:nvSpPr>
          <p:spPr bwMode="auto">
            <a:xfrm>
              <a:off x="2133" y="1311"/>
              <a:ext cx="74" cy="16"/>
            </a:xfrm>
            <a:custGeom>
              <a:avLst/>
              <a:gdLst>
                <a:gd name="T0" fmla="*/ 371 w 371"/>
                <a:gd name="T1" fmla="*/ 12 h 81"/>
                <a:gd name="T2" fmla="*/ 363 w 371"/>
                <a:gd name="T3" fmla="*/ 0 h 81"/>
                <a:gd name="T4" fmla="*/ 352 w 371"/>
                <a:gd name="T5" fmla="*/ 7 h 81"/>
                <a:gd name="T6" fmla="*/ 350 w 371"/>
                <a:gd name="T7" fmla="*/ 7 h 81"/>
                <a:gd name="T8" fmla="*/ 349 w 371"/>
                <a:gd name="T9" fmla="*/ 8 h 81"/>
                <a:gd name="T10" fmla="*/ 347 w 371"/>
                <a:gd name="T11" fmla="*/ 10 h 81"/>
                <a:gd name="T12" fmla="*/ 342 w 371"/>
                <a:gd name="T13" fmla="*/ 14 h 81"/>
                <a:gd name="T14" fmla="*/ 331 w 371"/>
                <a:gd name="T15" fmla="*/ 21 h 81"/>
                <a:gd name="T16" fmla="*/ 329 w 371"/>
                <a:gd name="T17" fmla="*/ 21 h 81"/>
                <a:gd name="T18" fmla="*/ 327 w 371"/>
                <a:gd name="T19" fmla="*/ 22 h 81"/>
                <a:gd name="T20" fmla="*/ 325 w 371"/>
                <a:gd name="T21" fmla="*/ 25 h 81"/>
                <a:gd name="T22" fmla="*/ 321 w 371"/>
                <a:gd name="T23" fmla="*/ 29 h 81"/>
                <a:gd name="T24" fmla="*/ 298 w 371"/>
                <a:gd name="T25" fmla="*/ 41 h 81"/>
                <a:gd name="T26" fmla="*/ 286 w 371"/>
                <a:gd name="T27" fmla="*/ 46 h 81"/>
                <a:gd name="T28" fmla="*/ 275 w 371"/>
                <a:gd name="T29" fmla="*/ 52 h 81"/>
                <a:gd name="T30" fmla="*/ 261 w 371"/>
                <a:gd name="T31" fmla="*/ 55 h 81"/>
                <a:gd name="T32" fmla="*/ 249 w 371"/>
                <a:gd name="T33" fmla="*/ 59 h 81"/>
                <a:gd name="T34" fmla="*/ 235 w 371"/>
                <a:gd name="T35" fmla="*/ 62 h 81"/>
                <a:gd name="T36" fmla="*/ 229 w 371"/>
                <a:gd name="T37" fmla="*/ 63 h 81"/>
                <a:gd name="T38" fmla="*/ 223 w 371"/>
                <a:gd name="T39" fmla="*/ 65 h 81"/>
                <a:gd name="T40" fmla="*/ 196 w 371"/>
                <a:gd name="T41" fmla="*/ 68 h 81"/>
                <a:gd name="T42" fmla="*/ 169 w 371"/>
                <a:gd name="T43" fmla="*/ 69 h 81"/>
                <a:gd name="T44" fmla="*/ 146 w 371"/>
                <a:gd name="T45" fmla="*/ 68 h 81"/>
                <a:gd name="T46" fmla="*/ 123 w 371"/>
                <a:gd name="T47" fmla="*/ 66 h 81"/>
                <a:gd name="T48" fmla="*/ 82 w 371"/>
                <a:gd name="T49" fmla="*/ 57 h 81"/>
                <a:gd name="T50" fmla="*/ 61 w 371"/>
                <a:gd name="T51" fmla="*/ 50 h 81"/>
                <a:gd name="T52" fmla="*/ 42 w 371"/>
                <a:gd name="T53" fmla="*/ 43 h 81"/>
                <a:gd name="T54" fmla="*/ 23 w 371"/>
                <a:gd name="T55" fmla="*/ 34 h 81"/>
                <a:gd name="T56" fmla="*/ 6 w 371"/>
                <a:gd name="T57" fmla="*/ 23 h 81"/>
                <a:gd name="T58" fmla="*/ 0 w 371"/>
                <a:gd name="T59" fmla="*/ 35 h 81"/>
                <a:gd name="T60" fmla="*/ 18 w 371"/>
                <a:gd name="T61" fmla="*/ 45 h 81"/>
                <a:gd name="T62" fmla="*/ 37 w 371"/>
                <a:gd name="T63" fmla="*/ 54 h 81"/>
                <a:gd name="T64" fmla="*/ 57 w 371"/>
                <a:gd name="T65" fmla="*/ 62 h 81"/>
                <a:gd name="T66" fmla="*/ 78 w 371"/>
                <a:gd name="T67" fmla="*/ 68 h 81"/>
                <a:gd name="T68" fmla="*/ 122 w 371"/>
                <a:gd name="T69" fmla="*/ 77 h 81"/>
                <a:gd name="T70" fmla="*/ 145 w 371"/>
                <a:gd name="T71" fmla="*/ 80 h 81"/>
                <a:gd name="T72" fmla="*/ 169 w 371"/>
                <a:gd name="T73" fmla="*/ 81 h 81"/>
                <a:gd name="T74" fmla="*/ 183 w 371"/>
                <a:gd name="T75" fmla="*/ 80 h 81"/>
                <a:gd name="T76" fmla="*/ 197 w 371"/>
                <a:gd name="T77" fmla="*/ 80 h 81"/>
                <a:gd name="T78" fmla="*/ 211 w 371"/>
                <a:gd name="T79" fmla="*/ 77 h 81"/>
                <a:gd name="T80" fmla="*/ 217 w 371"/>
                <a:gd name="T81" fmla="*/ 76 h 81"/>
                <a:gd name="T82" fmla="*/ 225 w 371"/>
                <a:gd name="T83" fmla="*/ 76 h 81"/>
                <a:gd name="T84" fmla="*/ 231 w 371"/>
                <a:gd name="T85" fmla="*/ 74 h 81"/>
                <a:gd name="T86" fmla="*/ 238 w 371"/>
                <a:gd name="T87" fmla="*/ 73 h 81"/>
                <a:gd name="T88" fmla="*/ 251 w 371"/>
                <a:gd name="T89" fmla="*/ 71 h 81"/>
                <a:gd name="T90" fmla="*/ 278 w 371"/>
                <a:gd name="T91" fmla="*/ 63 h 81"/>
                <a:gd name="T92" fmla="*/ 289 w 371"/>
                <a:gd name="T93" fmla="*/ 57 h 81"/>
                <a:gd name="T94" fmla="*/ 302 w 371"/>
                <a:gd name="T95" fmla="*/ 53 h 81"/>
                <a:gd name="T96" fmla="*/ 326 w 371"/>
                <a:gd name="T97" fmla="*/ 41 h 81"/>
                <a:gd name="T98" fmla="*/ 349 w 371"/>
                <a:gd name="T99" fmla="*/ 27 h 81"/>
                <a:gd name="T100" fmla="*/ 371 w 371"/>
                <a:gd name="T101" fmla="*/ 12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1"/>
                <a:gd name="T154" fmla="*/ 0 h 81"/>
                <a:gd name="T155" fmla="*/ 371 w 371"/>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1" h="81">
                  <a:moveTo>
                    <a:pt x="371" y="12"/>
                  </a:moveTo>
                  <a:lnTo>
                    <a:pt x="363" y="0"/>
                  </a:lnTo>
                  <a:lnTo>
                    <a:pt x="352" y="7"/>
                  </a:lnTo>
                  <a:lnTo>
                    <a:pt x="350" y="7"/>
                  </a:lnTo>
                  <a:lnTo>
                    <a:pt x="349" y="8"/>
                  </a:lnTo>
                  <a:lnTo>
                    <a:pt x="347" y="10"/>
                  </a:lnTo>
                  <a:lnTo>
                    <a:pt x="342" y="14"/>
                  </a:lnTo>
                  <a:lnTo>
                    <a:pt x="331" y="21"/>
                  </a:lnTo>
                  <a:lnTo>
                    <a:pt x="329" y="21"/>
                  </a:lnTo>
                  <a:lnTo>
                    <a:pt x="327" y="22"/>
                  </a:lnTo>
                  <a:lnTo>
                    <a:pt x="325" y="25"/>
                  </a:lnTo>
                  <a:lnTo>
                    <a:pt x="321" y="29"/>
                  </a:lnTo>
                  <a:lnTo>
                    <a:pt x="298" y="41"/>
                  </a:lnTo>
                  <a:lnTo>
                    <a:pt x="286" y="46"/>
                  </a:lnTo>
                  <a:lnTo>
                    <a:pt x="275" y="52"/>
                  </a:lnTo>
                  <a:lnTo>
                    <a:pt x="261" y="55"/>
                  </a:lnTo>
                  <a:lnTo>
                    <a:pt x="249" y="59"/>
                  </a:lnTo>
                  <a:lnTo>
                    <a:pt x="235" y="62"/>
                  </a:lnTo>
                  <a:lnTo>
                    <a:pt x="229" y="63"/>
                  </a:lnTo>
                  <a:lnTo>
                    <a:pt x="223" y="65"/>
                  </a:lnTo>
                  <a:lnTo>
                    <a:pt x="196" y="68"/>
                  </a:lnTo>
                  <a:lnTo>
                    <a:pt x="169" y="69"/>
                  </a:lnTo>
                  <a:lnTo>
                    <a:pt x="146" y="68"/>
                  </a:lnTo>
                  <a:lnTo>
                    <a:pt x="123" y="66"/>
                  </a:lnTo>
                  <a:lnTo>
                    <a:pt x="82" y="57"/>
                  </a:lnTo>
                  <a:lnTo>
                    <a:pt x="61" y="50"/>
                  </a:lnTo>
                  <a:lnTo>
                    <a:pt x="42" y="43"/>
                  </a:lnTo>
                  <a:lnTo>
                    <a:pt x="23" y="34"/>
                  </a:lnTo>
                  <a:lnTo>
                    <a:pt x="6" y="23"/>
                  </a:lnTo>
                  <a:lnTo>
                    <a:pt x="0" y="35"/>
                  </a:lnTo>
                  <a:lnTo>
                    <a:pt x="18" y="45"/>
                  </a:lnTo>
                  <a:lnTo>
                    <a:pt x="37" y="54"/>
                  </a:lnTo>
                  <a:lnTo>
                    <a:pt x="57" y="62"/>
                  </a:lnTo>
                  <a:lnTo>
                    <a:pt x="78" y="68"/>
                  </a:lnTo>
                  <a:lnTo>
                    <a:pt x="122" y="77"/>
                  </a:lnTo>
                  <a:lnTo>
                    <a:pt x="145" y="80"/>
                  </a:lnTo>
                  <a:lnTo>
                    <a:pt x="169" y="81"/>
                  </a:lnTo>
                  <a:lnTo>
                    <a:pt x="183" y="80"/>
                  </a:lnTo>
                  <a:lnTo>
                    <a:pt x="197" y="80"/>
                  </a:lnTo>
                  <a:lnTo>
                    <a:pt x="211" y="77"/>
                  </a:lnTo>
                  <a:lnTo>
                    <a:pt x="217" y="76"/>
                  </a:lnTo>
                  <a:lnTo>
                    <a:pt x="225" y="76"/>
                  </a:lnTo>
                  <a:lnTo>
                    <a:pt x="231" y="74"/>
                  </a:lnTo>
                  <a:lnTo>
                    <a:pt x="238" y="73"/>
                  </a:lnTo>
                  <a:lnTo>
                    <a:pt x="251" y="71"/>
                  </a:lnTo>
                  <a:lnTo>
                    <a:pt x="278" y="63"/>
                  </a:lnTo>
                  <a:lnTo>
                    <a:pt x="289" y="57"/>
                  </a:lnTo>
                  <a:lnTo>
                    <a:pt x="302" y="53"/>
                  </a:lnTo>
                  <a:lnTo>
                    <a:pt x="326" y="41"/>
                  </a:lnTo>
                  <a:lnTo>
                    <a:pt x="349" y="27"/>
                  </a:lnTo>
                  <a:lnTo>
                    <a:pt x="371" y="12"/>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4" name="Freeform 1000"/>
            <p:cNvSpPr>
              <a:spLocks/>
            </p:cNvSpPr>
            <p:nvPr/>
          </p:nvSpPr>
          <p:spPr bwMode="auto">
            <a:xfrm>
              <a:off x="2131" y="1313"/>
              <a:ext cx="77" cy="16"/>
            </a:xfrm>
            <a:custGeom>
              <a:avLst/>
              <a:gdLst>
                <a:gd name="T0" fmla="*/ 384 w 384"/>
                <a:gd name="T1" fmla="*/ 9 h 80"/>
                <a:gd name="T2" fmla="*/ 378 w 384"/>
                <a:gd name="T3" fmla="*/ 0 h 80"/>
                <a:gd name="T4" fmla="*/ 356 w 384"/>
                <a:gd name="T5" fmla="*/ 15 h 80"/>
                <a:gd name="T6" fmla="*/ 333 w 384"/>
                <a:gd name="T7" fmla="*/ 29 h 80"/>
                <a:gd name="T8" fmla="*/ 309 w 384"/>
                <a:gd name="T9" fmla="*/ 41 h 80"/>
                <a:gd name="T10" fmla="*/ 296 w 384"/>
                <a:gd name="T11" fmla="*/ 45 h 80"/>
                <a:gd name="T12" fmla="*/ 285 w 384"/>
                <a:gd name="T13" fmla="*/ 51 h 80"/>
                <a:gd name="T14" fmla="*/ 258 w 384"/>
                <a:gd name="T15" fmla="*/ 59 h 80"/>
                <a:gd name="T16" fmla="*/ 245 w 384"/>
                <a:gd name="T17" fmla="*/ 61 h 80"/>
                <a:gd name="T18" fmla="*/ 238 w 384"/>
                <a:gd name="T19" fmla="*/ 62 h 80"/>
                <a:gd name="T20" fmla="*/ 232 w 384"/>
                <a:gd name="T21" fmla="*/ 64 h 80"/>
                <a:gd name="T22" fmla="*/ 224 w 384"/>
                <a:gd name="T23" fmla="*/ 64 h 80"/>
                <a:gd name="T24" fmla="*/ 218 w 384"/>
                <a:gd name="T25" fmla="*/ 65 h 80"/>
                <a:gd name="T26" fmla="*/ 204 w 384"/>
                <a:gd name="T27" fmla="*/ 68 h 80"/>
                <a:gd name="T28" fmla="*/ 190 w 384"/>
                <a:gd name="T29" fmla="*/ 68 h 80"/>
                <a:gd name="T30" fmla="*/ 176 w 384"/>
                <a:gd name="T31" fmla="*/ 69 h 80"/>
                <a:gd name="T32" fmla="*/ 152 w 384"/>
                <a:gd name="T33" fmla="*/ 68 h 80"/>
                <a:gd name="T34" fmla="*/ 129 w 384"/>
                <a:gd name="T35" fmla="*/ 65 h 80"/>
                <a:gd name="T36" fmla="*/ 85 w 384"/>
                <a:gd name="T37" fmla="*/ 56 h 80"/>
                <a:gd name="T38" fmla="*/ 64 w 384"/>
                <a:gd name="T39" fmla="*/ 50 h 80"/>
                <a:gd name="T40" fmla="*/ 44 w 384"/>
                <a:gd name="T41" fmla="*/ 42 h 80"/>
                <a:gd name="T42" fmla="*/ 25 w 384"/>
                <a:gd name="T43" fmla="*/ 33 h 80"/>
                <a:gd name="T44" fmla="*/ 7 w 384"/>
                <a:gd name="T45" fmla="*/ 23 h 80"/>
                <a:gd name="T46" fmla="*/ 0 w 384"/>
                <a:gd name="T47" fmla="*/ 32 h 80"/>
                <a:gd name="T48" fmla="*/ 39 w 384"/>
                <a:gd name="T49" fmla="*/ 52 h 80"/>
                <a:gd name="T50" fmla="*/ 59 w 384"/>
                <a:gd name="T51" fmla="*/ 60 h 80"/>
                <a:gd name="T52" fmla="*/ 82 w 384"/>
                <a:gd name="T53" fmla="*/ 68 h 80"/>
                <a:gd name="T54" fmla="*/ 103 w 384"/>
                <a:gd name="T55" fmla="*/ 72 h 80"/>
                <a:gd name="T56" fmla="*/ 127 w 384"/>
                <a:gd name="T57" fmla="*/ 77 h 80"/>
                <a:gd name="T58" fmla="*/ 150 w 384"/>
                <a:gd name="T59" fmla="*/ 79 h 80"/>
                <a:gd name="T60" fmla="*/ 176 w 384"/>
                <a:gd name="T61" fmla="*/ 80 h 80"/>
                <a:gd name="T62" fmla="*/ 205 w 384"/>
                <a:gd name="T63" fmla="*/ 79 h 80"/>
                <a:gd name="T64" fmla="*/ 235 w 384"/>
                <a:gd name="T65" fmla="*/ 75 h 80"/>
                <a:gd name="T66" fmla="*/ 262 w 384"/>
                <a:gd name="T67" fmla="*/ 70 h 80"/>
                <a:gd name="T68" fmla="*/ 288 w 384"/>
                <a:gd name="T69" fmla="*/ 62 h 80"/>
                <a:gd name="T70" fmla="*/ 313 w 384"/>
                <a:gd name="T71" fmla="*/ 52 h 80"/>
                <a:gd name="T72" fmla="*/ 338 w 384"/>
                <a:gd name="T73" fmla="*/ 40 h 80"/>
                <a:gd name="T74" fmla="*/ 360 w 384"/>
                <a:gd name="T75" fmla="*/ 25 h 80"/>
                <a:gd name="T76" fmla="*/ 384 w 384"/>
                <a:gd name="T77" fmla="*/ 9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4"/>
                <a:gd name="T118" fmla="*/ 0 h 80"/>
                <a:gd name="T119" fmla="*/ 384 w 384"/>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4" h="80">
                  <a:moveTo>
                    <a:pt x="384" y="9"/>
                  </a:moveTo>
                  <a:lnTo>
                    <a:pt x="378" y="0"/>
                  </a:lnTo>
                  <a:lnTo>
                    <a:pt x="356" y="15"/>
                  </a:lnTo>
                  <a:lnTo>
                    <a:pt x="333" y="29"/>
                  </a:lnTo>
                  <a:lnTo>
                    <a:pt x="309" y="41"/>
                  </a:lnTo>
                  <a:lnTo>
                    <a:pt x="296" y="45"/>
                  </a:lnTo>
                  <a:lnTo>
                    <a:pt x="285" y="51"/>
                  </a:lnTo>
                  <a:lnTo>
                    <a:pt x="258" y="59"/>
                  </a:lnTo>
                  <a:lnTo>
                    <a:pt x="245" y="61"/>
                  </a:lnTo>
                  <a:lnTo>
                    <a:pt x="238" y="62"/>
                  </a:lnTo>
                  <a:lnTo>
                    <a:pt x="232" y="64"/>
                  </a:lnTo>
                  <a:lnTo>
                    <a:pt x="224" y="64"/>
                  </a:lnTo>
                  <a:lnTo>
                    <a:pt x="218" y="65"/>
                  </a:lnTo>
                  <a:lnTo>
                    <a:pt x="204" y="68"/>
                  </a:lnTo>
                  <a:lnTo>
                    <a:pt x="190" y="68"/>
                  </a:lnTo>
                  <a:lnTo>
                    <a:pt x="176" y="69"/>
                  </a:lnTo>
                  <a:lnTo>
                    <a:pt x="152" y="68"/>
                  </a:lnTo>
                  <a:lnTo>
                    <a:pt x="129" y="65"/>
                  </a:lnTo>
                  <a:lnTo>
                    <a:pt x="85" y="56"/>
                  </a:lnTo>
                  <a:lnTo>
                    <a:pt x="64" y="50"/>
                  </a:lnTo>
                  <a:lnTo>
                    <a:pt x="44" y="42"/>
                  </a:lnTo>
                  <a:lnTo>
                    <a:pt x="25" y="33"/>
                  </a:lnTo>
                  <a:lnTo>
                    <a:pt x="7" y="23"/>
                  </a:lnTo>
                  <a:lnTo>
                    <a:pt x="0" y="32"/>
                  </a:lnTo>
                  <a:lnTo>
                    <a:pt x="39" y="52"/>
                  </a:lnTo>
                  <a:lnTo>
                    <a:pt x="59" y="60"/>
                  </a:lnTo>
                  <a:lnTo>
                    <a:pt x="82" y="68"/>
                  </a:lnTo>
                  <a:lnTo>
                    <a:pt x="103" y="72"/>
                  </a:lnTo>
                  <a:lnTo>
                    <a:pt x="127" y="77"/>
                  </a:lnTo>
                  <a:lnTo>
                    <a:pt x="150" y="79"/>
                  </a:lnTo>
                  <a:lnTo>
                    <a:pt x="176" y="80"/>
                  </a:lnTo>
                  <a:lnTo>
                    <a:pt x="205" y="79"/>
                  </a:lnTo>
                  <a:lnTo>
                    <a:pt x="235" y="75"/>
                  </a:lnTo>
                  <a:lnTo>
                    <a:pt x="262" y="70"/>
                  </a:lnTo>
                  <a:lnTo>
                    <a:pt x="288" y="62"/>
                  </a:lnTo>
                  <a:lnTo>
                    <a:pt x="313" y="52"/>
                  </a:lnTo>
                  <a:lnTo>
                    <a:pt x="338" y="40"/>
                  </a:lnTo>
                  <a:lnTo>
                    <a:pt x="360" y="25"/>
                  </a:lnTo>
                  <a:lnTo>
                    <a:pt x="384" y="9"/>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5" name="Freeform 1001"/>
            <p:cNvSpPr>
              <a:spLocks/>
            </p:cNvSpPr>
            <p:nvPr/>
          </p:nvSpPr>
          <p:spPr bwMode="auto">
            <a:xfrm>
              <a:off x="2185" y="1321"/>
              <a:ext cx="28" cy="13"/>
            </a:xfrm>
            <a:custGeom>
              <a:avLst/>
              <a:gdLst>
                <a:gd name="T0" fmla="*/ 140 w 140"/>
                <a:gd name="T1" fmla="*/ 11 h 63"/>
                <a:gd name="T2" fmla="*/ 134 w 140"/>
                <a:gd name="T3" fmla="*/ 0 h 63"/>
                <a:gd name="T4" fmla="*/ 125 w 140"/>
                <a:gd name="T5" fmla="*/ 4 h 63"/>
                <a:gd name="T6" fmla="*/ 121 w 140"/>
                <a:gd name="T7" fmla="*/ 6 h 63"/>
                <a:gd name="T8" fmla="*/ 118 w 140"/>
                <a:gd name="T9" fmla="*/ 8 h 63"/>
                <a:gd name="T10" fmla="*/ 117 w 140"/>
                <a:gd name="T11" fmla="*/ 10 h 63"/>
                <a:gd name="T12" fmla="*/ 102 w 140"/>
                <a:gd name="T13" fmla="*/ 20 h 63"/>
                <a:gd name="T14" fmla="*/ 85 w 140"/>
                <a:gd name="T15" fmla="*/ 29 h 63"/>
                <a:gd name="T16" fmla="*/ 69 w 140"/>
                <a:gd name="T17" fmla="*/ 38 h 63"/>
                <a:gd name="T18" fmla="*/ 35 w 140"/>
                <a:gd name="T19" fmla="*/ 51 h 63"/>
                <a:gd name="T20" fmla="*/ 17 w 140"/>
                <a:gd name="T21" fmla="*/ 57 h 63"/>
                <a:gd name="T22" fmla="*/ 8 w 140"/>
                <a:gd name="T23" fmla="*/ 59 h 63"/>
                <a:gd name="T24" fmla="*/ 4 w 140"/>
                <a:gd name="T25" fmla="*/ 60 h 63"/>
                <a:gd name="T26" fmla="*/ 0 w 140"/>
                <a:gd name="T27" fmla="*/ 63 h 63"/>
                <a:gd name="T28" fmla="*/ 40 w 140"/>
                <a:gd name="T29" fmla="*/ 63 h 63"/>
                <a:gd name="T30" fmla="*/ 42 w 140"/>
                <a:gd name="T31" fmla="*/ 60 h 63"/>
                <a:gd name="T32" fmla="*/ 42 w 140"/>
                <a:gd name="T33" fmla="*/ 59 h 63"/>
                <a:gd name="T34" fmla="*/ 43 w 140"/>
                <a:gd name="T35" fmla="*/ 59 h 63"/>
                <a:gd name="T36" fmla="*/ 45 w 140"/>
                <a:gd name="T37" fmla="*/ 59 h 63"/>
                <a:gd name="T38" fmla="*/ 52 w 140"/>
                <a:gd name="T39" fmla="*/ 57 h 63"/>
                <a:gd name="T40" fmla="*/ 66 w 140"/>
                <a:gd name="T41" fmla="*/ 53 h 63"/>
                <a:gd name="T42" fmla="*/ 78 w 140"/>
                <a:gd name="T43" fmla="*/ 46 h 63"/>
                <a:gd name="T44" fmla="*/ 91 w 140"/>
                <a:gd name="T45" fmla="*/ 40 h 63"/>
                <a:gd name="T46" fmla="*/ 103 w 140"/>
                <a:gd name="T47" fmla="*/ 32 h 63"/>
                <a:gd name="T48" fmla="*/ 115 w 140"/>
                <a:gd name="T49" fmla="*/ 26 h 63"/>
                <a:gd name="T50" fmla="*/ 140 w 140"/>
                <a:gd name="T51" fmla="*/ 11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0"/>
                <a:gd name="T79" fmla="*/ 0 h 63"/>
                <a:gd name="T80" fmla="*/ 140 w 140"/>
                <a:gd name="T81" fmla="*/ 63 h 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0" h="63">
                  <a:moveTo>
                    <a:pt x="140" y="11"/>
                  </a:moveTo>
                  <a:lnTo>
                    <a:pt x="134" y="0"/>
                  </a:lnTo>
                  <a:lnTo>
                    <a:pt x="125" y="4"/>
                  </a:lnTo>
                  <a:lnTo>
                    <a:pt x="121" y="6"/>
                  </a:lnTo>
                  <a:lnTo>
                    <a:pt x="118" y="8"/>
                  </a:lnTo>
                  <a:lnTo>
                    <a:pt x="117" y="10"/>
                  </a:lnTo>
                  <a:lnTo>
                    <a:pt x="102" y="20"/>
                  </a:lnTo>
                  <a:lnTo>
                    <a:pt x="85" y="29"/>
                  </a:lnTo>
                  <a:lnTo>
                    <a:pt x="69" y="38"/>
                  </a:lnTo>
                  <a:lnTo>
                    <a:pt x="35" y="51"/>
                  </a:lnTo>
                  <a:lnTo>
                    <a:pt x="17" y="57"/>
                  </a:lnTo>
                  <a:lnTo>
                    <a:pt x="8" y="59"/>
                  </a:lnTo>
                  <a:lnTo>
                    <a:pt x="4" y="60"/>
                  </a:lnTo>
                  <a:lnTo>
                    <a:pt x="0" y="63"/>
                  </a:lnTo>
                  <a:lnTo>
                    <a:pt x="40" y="63"/>
                  </a:lnTo>
                  <a:lnTo>
                    <a:pt x="42" y="60"/>
                  </a:lnTo>
                  <a:lnTo>
                    <a:pt x="42" y="59"/>
                  </a:lnTo>
                  <a:lnTo>
                    <a:pt x="43" y="59"/>
                  </a:lnTo>
                  <a:lnTo>
                    <a:pt x="45" y="59"/>
                  </a:lnTo>
                  <a:lnTo>
                    <a:pt x="52" y="57"/>
                  </a:lnTo>
                  <a:lnTo>
                    <a:pt x="66" y="53"/>
                  </a:lnTo>
                  <a:lnTo>
                    <a:pt x="78" y="46"/>
                  </a:lnTo>
                  <a:lnTo>
                    <a:pt x="91" y="40"/>
                  </a:lnTo>
                  <a:lnTo>
                    <a:pt x="103" y="32"/>
                  </a:lnTo>
                  <a:lnTo>
                    <a:pt x="115" y="26"/>
                  </a:lnTo>
                  <a:lnTo>
                    <a:pt x="140" y="11"/>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6" name="Freeform 1002"/>
            <p:cNvSpPr>
              <a:spLocks/>
            </p:cNvSpPr>
            <p:nvPr/>
          </p:nvSpPr>
          <p:spPr bwMode="auto">
            <a:xfrm>
              <a:off x="2193" y="1324"/>
              <a:ext cx="21" cy="10"/>
            </a:xfrm>
            <a:custGeom>
              <a:avLst/>
              <a:gdLst>
                <a:gd name="T0" fmla="*/ 105 w 105"/>
                <a:gd name="T1" fmla="*/ 10 h 52"/>
                <a:gd name="T2" fmla="*/ 100 w 105"/>
                <a:gd name="T3" fmla="*/ 0 h 52"/>
                <a:gd name="T4" fmla="*/ 75 w 105"/>
                <a:gd name="T5" fmla="*/ 15 h 52"/>
                <a:gd name="T6" fmla="*/ 63 w 105"/>
                <a:gd name="T7" fmla="*/ 21 h 52"/>
                <a:gd name="T8" fmla="*/ 51 w 105"/>
                <a:gd name="T9" fmla="*/ 29 h 52"/>
                <a:gd name="T10" fmla="*/ 38 w 105"/>
                <a:gd name="T11" fmla="*/ 35 h 52"/>
                <a:gd name="T12" fmla="*/ 26 w 105"/>
                <a:gd name="T13" fmla="*/ 42 h 52"/>
                <a:gd name="T14" fmla="*/ 12 w 105"/>
                <a:gd name="T15" fmla="*/ 46 h 52"/>
                <a:gd name="T16" fmla="*/ 5 w 105"/>
                <a:gd name="T17" fmla="*/ 48 h 52"/>
                <a:gd name="T18" fmla="*/ 3 w 105"/>
                <a:gd name="T19" fmla="*/ 48 h 52"/>
                <a:gd name="T20" fmla="*/ 2 w 105"/>
                <a:gd name="T21" fmla="*/ 48 h 52"/>
                <a:gd name="T22" fmla="*/ 2 w 105"/>
                <a:gd name="T23" fmla="*/ 49 h 52"/>
                <a:gd name="T24" fmla="*/ 0 w 105"/>
                <a:gd name="T25" fmla="*/ 52 h 52"/>
                <a:gd name="T26" fmla="*/ 32 w 105"/>
                <a:gd name="T27" fmla="*/ 52 h 52"/>
                <a:gd name="T28" fmla="*/ 50 w 105"/>
                <a:gd name="T29" fmla="*/ 43 h 52"/>
                <a:gd name="T30" fmla="*/ 68 w 105"/>
                <a:gd name="T31" fmla="*/ 33 h 52"/>
                <a:gd name="T32" fmla="*/ 86 w 105"/>
                <a:gd name="T33" fmla="*/ 21 h 52"/>
                <a:gd name="T34" fmla="*/ 105 w 105"/>
                <a:gd name="T35" fmla="*/ 1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
                <a:gd name="T55" fmla="*/ 0 h 52"/>
                <a:gd name="T56" fmla="*/ 105 w 105"/>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 h="52">
                  <a:moveTo>
                    <a:pt x="105" y="10"/>
                  </a:moveTo>
                  <a:lnTo>
                    <a:pt x="100" y="0"/>
                  </a:lnTo>
                  <a:lnTo>
                    <a:pt x="75" y="15"/>
                  </a:lnTo>
                  <a:lnTo>
                    <a:pt x="63" y="21"/>
                  </a:lnTo>
                  <a:lnTo>
                    <a:pt x="51" y="29"/>
                  </a:lnTo>
                  <a:lnTo>
                    <a:pt x="38" y="35"/>
                  </a:lnTo>
                  <a:lnTo>
                    <a:pt x="26" y="42"/>
                  </a:lnTo>
                  <a:lnTo>
                    <a:pt x="12" y="46"/>
                  </a:lnTo>
                  <a:lnTo>
                    <a:pt x="5" y="48"/>
                  </a:lnTo>
                  <a:lnTo>
                    <a:pt x="3" y="48"/>
                  </a:lnTo>
                  <a:lnTo>
                    <a:pt x="2" y="48"/>
                  </a:lnTo>
                  <a:lnTo>
                    <a:pt x="2" y="49"/>
                  </a:lnTo>
                  <a:lnTo>
                    <a:pt x="0" y="52"/>
                  </a:lnTo>
                  <a:lnTo>
                    <a:pt x="32" y="52"/>
                  </a:lnTo>
                  <a:lnTo>
                    <a:pt x="50" y="43"/>
                  </a:lnTo>
                  <a:lnTo>
                    <a:pt x="68" y="33"/>
                  </a:lnTo>
                  <a:lnTo>
                    <a:pt x="86" y="21"/>
                  </a:lnTo>
                  <a:lnTo>
                    <a:pt x="105" y="1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7" name="Freeform 1003"/>
            <p:cNvSpPr>
              <a:spLocks/>
            </p:cNvSpPr>
            <p:nvPr/>
          </p:nvSpPr>
          <p:spPr bwMode="auto">
            <a:xfrm>
              <a:off x="2205" y="1328"/>
              <a:ext cx="12" cy="6"/>
            </a:xfrm>
            <a:custGeom>
              <a:avLst/>
              <a:gdLst>
                <a:gd name="T0" fmla="*/ 0 w 58"/>
                <a:gd name="T1" fmla="*/ 32 h 32"/>
                <a:gd name="T2" fmla="*/ 26 w 58"/>
                <a:gd name="T3" fmla="*/ 32 h 32"/>
                <a:gd name="T4" fmla="*/ 58 w 58"/>
                <a:gd name="T5" fmla="*/ 11 h 32"/>
                <a:gd name="T6" fmla="*/ 52 w 58"/>
                <a:gd name="T7" fmla="*/ 0 h 32"/>
                <a:gd name="T8" fmla="*/ 39 w 58"/>
                <a:gd name="T9" fmla="*/ 8 h 32"/>
                <a:gd name="T10" fmla="*/ 26 w 58"/>
                <a:gd name="T11" fmla="*/ 17 h 32"/>
                <a:gd name="T12" fmla="*/ 13 w 58"/>
                <a:gd name="T13" fmla="*/ 24 h 32"/>
                <a:gd name="T14" fmla="*/ 6 w 58"/>
                <a:gd name="T15" fmla="*/ 27 h 32"/>
                <a:gd name="T16" fmla="*/ 0 w 58"/>
                <a:gd name="T17" fmla="*/ 3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32"/>
                <a:gd name="T29" fmla="*/ 58 w 58"/>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32">
                  <a:moveTo>
                    <a:pt x="0" y="32"/>
                  </a:moveTo>
                  <a:lnTo>
                    <a:pt x="26" y="32"/>
                  </a:lnTo>
                  <a:lnTo>
                    <a:pt x="58" y="11"/>
                  </a:lnTo>
                  <a:lnTo>
                    <a:pt x="52" y="0"/>
                  </a:lnTo>
                  <a:lnTo>
                    <a:pt x="39" y="8"/>
                  </a:lnTo>
                  <a:lnTo>
                    <a:pt x="26" y="17"/>
                  </a:lnTo>
                  <a:lnTo>
                    <a:pt x="13" y="24"/>
                  </a:lnTo>
                  <a:lnTo>
                    <a:pt x="6" y="27"/>
                  </a:lnTo>
                  <a:lnTo>
                    <a:pt x="0" y="32"/>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8" name="Freeform 1004"/>
            <p:cNvSpPr>
              <a:spLocks/>
            </p:cNvSpPr>
            <p:nvPr/>
          </p:nvSpPr>
          <p:spPr bwMode="auto">
            <a:xfrm>
              <a:off x="2215" y="1332"/>
              <a:ext cx="4" cy="2"/>
            </a:xfrm>
            <a:custGeom>
              <a:avLst/>
              <a:gdLst>
                <a:gd name="T0" fmla="*/ 14 w 22"/>
                <a:gd name="T1" fmla="*/ 0 h 10"/>
                <a:gd name="T2" fmla="*/ 6 w 22"/>
                <a:gd name="T3" fmla="*/ 4 h 10"/>
                <a:gd name="T4" fmla="*/ 0 w 22"/>
                <a:gd name="T5" fmla="*/ 10 h 10"/>
                <a:gd name="T6" fmla="*/ 22 w 22"/>
                <a:gd name="T7" fmla="*/ 10 h 10"/>
                <a:gd name="T8" fmla="*/ 14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14" y="0"/>
                  </a:moveTo>
                  <a:lnTo>
                    <a:pt x="6" y="4"/>
                  </a:lnTo>
                  <a:lnTo>
                    <a:pt x="0" y="10"/>
                  </a:lnTo>
                  <a:lnTo>
                    <a:pt x="22" y="10"/>
                  </a:lnTo>
                  <a:lnTo>
                    <a:pt x="14" y="0"/>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49" name="Freeform 1005"/>
            <p:cNvSpPr>
              <a:spLocks/>
            </p:cNvSpPr>
            <p:nvPr/>
          </p:nvSpPr>
          <p:spPr bwMode="auto">
            <a:xfrm>
              <a:off x="2210" y="1330"/>
              <a:ext cx="8" cy="4"/>
            </a:xfrm>
            <a:custGeom>
              <a:avLst/>
              <a:gdLst>
                <a:gd name="T0" fmla="*/ 23 w 37"/>
                <a:gd name="T1" fmla="*/ 21 h 21"/>
                <a:gd name="T2" fmla="*/ 29 w 37"/>
                <a:gd name="T3" fmla="*/ 15 h 21"/>
                <a:gd name="T4" fmla="*/ 37 w 37"/>
                <a:gd name="T5" fmla="*/ 11 h 21"/>
                <a:gd name="T6" fmla="*/ 32 w 37"/>
                <a:gd name="T7" fmla="*/ 0 h 21"/>
                <a:gd name="T8" fmla="*/ 0 w 37"/>
                <a:gd name="T9" fmla="*/ 21 h 21"/>
                <a:gd name="T10" fmla="*/ 23 w 37"/>
                <a:gd name="T11" fmla="*/ 21 h 21"/>
                <a:gd name="T12" fmla="*/ 0 60000 65536"/>
                <a:gd name="T13" fmla="*/ 0 60000 65536"/>
                <a:gd name="T14" fmla="*/ 0 60000 65536"/>
                <a:gd name="T15" fmla="*/ 0 60000 65536"/>
                <a:gd name="T16" fmla="*/ 0 60000 65536"/>
                <a:gd name="T17" fmla="*/ 0 60000 65536"/>
                <a:gd name="T18" fmla="*/ 0 w 37"/>
                <a:gd name="T19" fmla="*/ 0 h 21"/>
                <a:gd name="T20" fmla="*/ 37 w 3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7" h="21">
                  <a:moveTo>
                    <a:pt x="23" y="21"/>
                  </a:moveTo>
                  <a:lnTo>
                    <a:pt x="29" y="15"/>
                  </a:lnTo>
                  <a:lnTo>
                    <a:pt x="37" y="11"/>
                  </a:lnTo>
                  <a:lnTo>
                    <a:pt x="32" y="0"/>
                  </a:lnTo>
                  <a:lnTo>
                    <a:pt x="0" y="21"/>
                  </a:lnTo>
                  <a:lnTo>
                    <a:pt x="23" y="21"/>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50" name="Freeform 1006"/>
            <p:cNvSpPr>
              <a:spLocks/>
            </p:cNvSpPr>
            <p:nvPr/>
          </p:nvSpPr>
          <p:spPr bwMode="auto">
            <a:xfrm>
              <a:off x="2128" y="1319"/>
              <a:ext cx="84" cy="15"/>
            </a:xfrm>
            <a:custGeom>
              <a:avLst/>
              <a:gdLst>
                <a:gd name="T0" fmla="*/ 422 w 422"/>
                <a:gd name="T1" fmla="*/ 10 h 73"/>
                <a:gd name="T2" fmla="*/ 415 w 422"/>
                <a:gd name="T3" fmla="*/ 0 h 73"/>
                <a:gd name="T4" fmla="*/ 391 w 422"/>
                <a:gd name="T5" fmla="*/ 16 h 73"/>
                <a:gd name="T6" fmla="*/ 366 w 422"/>
                <a:gd name="T7" fmla="*/ 31 h 73"/>
                <a:gd name="T8" fmla="*/ 339 w 422"/>
                <a:gd name="T9" fmla="*/ 43 h 73"/>
                <a:gd name="T10" fmla="*/ 312 w 422"/>
                <a:gd name="T11" fmla="*/ 54 h 73"/>
                <a:gd name="T12" fmla="*/ 283 w 422"/>
                <a:gd name="T13" fmla="*/ 61 h 73"/>
                <a:gd name="T14" fmla="*/ 268 w 422"/>
                <a:gd name="T15" fmla="*/ 64 h 73"/>
                <a:gd name="T16" fmla="*/ 255 w 422"/>
                <a:gd name="T17" fmla="*/ 67 h 73"/>
                <a:gd name="T18" fmla="*/ 239 w 422"/>
                <a:gd name="T19" fmla="*/ 68 h 73"/>
                <a:gd name="T20" fmla="*/ 225 w 422"/>
                <a:gd name="T21" fmla="*/ 70 h 73"/>
                <a:gd name="T22" fmla="*/ 209 w 422"/>
                <a:gd name="T23" fmla="*/ 70 h 73"/>
                <a:gd name="T24" fmla="*/ 201 w 422"/>
                <a:gd name="T25" fmla="*/ 70 h 73"/>
                <a:gd name="T26" fmla="*/ 194 w 422"/>
                <a:gd name="T27" fmla="*/ 71 h 73"/>
                <a:gd name="T28" fmla="*/ 167 w 422"/>
                <a:gd name="T29" fmla="*/ 70 h 73"/>
                <a:gd name="T30" fmla="*/ 143 w 422"/>
                <a:gd name="T31" fmla="*/ 68 h 73"/>
                <a:gd name="T32" fmla="*/ 94 w 422"/>
                <a:gd name="T33" fmla="*/ 59 h 73"/>
                <a:gd name="T34" fmla="*/ 48 w 422"/>
                <a:gd name="T35" fmla="*/ 43 h 73"/>
                <a:gd name="T36" fmla="*/ 27 w 422"/>
                <a:gd name="T37" fmla="*/ 33 h 73"/>
                <a:gd name="T38" fmla="*/ 7 w 422"/>
                <a:gd name="T39" fmla="*/ 22 h 73"/>
                <a:gd name="T40" fmla="*/ 0 w 422"/>
                <a:gd name="T41" fmla="*/ 31 h 73"/>
                <a:gd name="T42" fmla="*/ 24 w 422"/>
                <a:gd name="T43" fmla="*/ 43 h 73"/>
                <a:gd name="T44" fmla="*/ 48 w 422"/>
                <a:gd name="T45" fmla="*/ 55 h 73"/>
                <a:gd name="T46" fmla="*/ 74 w 422"/>
                <a:gd name="T47" fmla="*/ 65 h 73"/>
                <a:gd name="T48" fmla="*/ 102 w 422"/>
                <a:gd name="T49" fmla="*/ 73 h 73"/>
                <a:gd name="T50" fmla="*/ 288 w 422"/>
                <a:gd name="T51" fmla="*/ 73 h 73"/>
                <a:gd name="T52" fmla="*/ 292 w 422"/>
                <a:gd name="T53" fmla="*/ 70 h 73"/>
                <a:gd name="T54" fmla="*/ 296 w 422"/>
                <a:gd name="T55" fmla="*/ 69 h 73"/>
                <a:gd name="T56" fmla="*/ 305 w 422"/>
                <a:gd name="T57" fmla="*/ 67 h 73"/>
                <a:gd name="T58" fmla="*/ 323 w 422"/>
                <a:gd name="T59" fmla="*/ 61 h 73"/>
                <a:gd name="T60" fmla="*/ 357 w 422"/>
                <a:gd name="T61" fmla="*/ 48 h 73"/>
                <a:gd name="T62" fmla="*/ 373 w 422"/>
                <a:gd name="T63" fmla="*/ 39 h 73"/>
                <a:gd name="T64" fmla="*/ 390 w 422"/>
                <a:gd name="T65" fmla="*/ 30 h 73"/>
                <a:gd name="T66" fmla="*/ 405 w 422"/>
                <a:gd name="T67" fmla="*/ 20 h 73"/>
                <a:gd name="T68" fmla="*/ 406 w 422"/>
                <a:gd name="T69" fmla="*/ 18 h 73"/>
                <a:gd name="T70" fmla="*/ 409 w 422"/>
                <a:gd name="T71" fmla="*/ 16 h 73"/>
                <a:gd name="T72" fmla="*/ 413 w 422"/>
                <a:gd name="T73" fmla="*/ 14 h 73"/>
                <a:gd name="T74" fmla="*/ 422 w 422"/>
                <a:gd name="T75" fmla="*/ 10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2"/>
                <a:gd name="T115" fmla="*/ 0 h 73"/>
                <a:gd name="T116" fmla="*/ 422 w 422"/>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2" h="73">
                  <a:moveTo>
                    <a:pt x="422" y="10"/>
                  </a:moveTo>
                  <a:lnTo>
                    <a:pt x="415" y="0"/>
                  </a:lnTo>
                  <a:lnTo>
                    <a:pt x="391" y="16"/>
                  </a:lnTo>
                  <a:lnTo>
                    <a:pt x="366" y="31"/>
                  </a:lnTo>
                  <a:lnTo>
                    <a:pt x="339" y="43"/>
                  </a:lnTo>
                  <a:lnTo>
                    <a:pt x="312" y="54"/>
                  </a:lnTo>
                  <a:lnTo>
                    <a:pt x="283" y="61"/>
                  </a:lnTo>
                  <a:lnTo>
                    <a:pt x="268" y="64"/>
                  </a:lnTo>
                  <a:lnTo>
                    <a:pt x="255" y="67"/>
                  </a:lnTo>
                  <a:lnTo>
                    <a:pt x="239" y="68"/>
                  </a:lnTo>
                  <a:lnTo>
                    <a:pt x="225" y="70"/>
                  </a:lnTo>
                  <a:lnTo>
                    <a:pt x="209" y="70"/>
                  </a:lnTo>
                  <a:lnTo>
                    <a:pt x="201" y="70"/>
                  </a:lnTo>
                  <a:lnTo>
                    <a:pt x="194" y="71"/>
                  </a:lnTo>
                  <a:lnTo>
                    <a:pt x="167" y="70"/>
                  </a:lnTo>
                  <a:lnTo>
                    <a:pt x="143" y="68"/>
                  </a:lnTo>
                  <a:lnTo>
                    <a:pt x="94" y="59"/>
                  </a:lnTo>
                  <a:lnTo>
                    <a:pt x="48" y="43"/>
                  </a:lnTo>
                  <a:lnTo>
                    <a:pt x="27" y="33"/>
                  </a:lnTo>
                  <a:lnTo>
                    <a:pt x="7" y="22"/>
                  </a:lnTo>
                  <a:lnTo>
                    <a:pt x="0" y="31"/>
                  </a:lnTo>
                  <a:lnTo>
                    <a:pt x="24" y="43"/>
                  </a:lnTo>
                  <a:lnTo>
                    <a:pt x="48" y="55"/>
                  </a:lnTo>
                  <a:lnTo>
                    <a:pt x="74" y="65"/>
                  </a:lnTo>
                  <a:lnTo>
                    <a:pt x="102" y="73"/>
                  </a:lnTo>
                  <a:lnTo>
                    <a:pt x="288" y="73"/>
                  </a:lnTo>
                  <a:lnTo>
                    <a:pt x="292" y="70"/>
                  </a:lnTo>
                  <a:lnTo>
                    <a:pt x="296" y="69"/>
                  </a:lnTo>
                  <a:lnTo>
                    <a:pt x="305" y="67"/>
                  </a:lnTo>
                  <a:lnTo>
                    <a:pt x="323" y="61"/>
                  </a:lnTo>
                  <a:lnTo>
                    <a:pt x="357" y="48"/>
                  </a:lnTo>
                  <a:lnTo>
                    <a:pt x="373" y="39"/>
                  </a:lnTo>
                  <a:lnTo>
                    <a:pt x="390" y="30"/>
                  </a:lnTo>
                  <a:lnTo>
                    <a:pt x="405" y="20"/>
                  </a:lnTo>
                  <a:lnTo>
                    <a:pt x="406" y="18"/>
                  </a:lnTo>
                  <a:lnTo>
                    <a:pt x="409" y="16"/>
                  </a:lnTo>
                  <a:lnTo>
                    <a:pt x="413" y="14"/>
                  </a:lnTo>
                  <a:lnTo>
                    <a:pt x="422" y="10"/>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grpSp>
          <p:nvGrpSpPr>
            <p:cNvPr id="31951" name="Group 1007"/>
            <p:cNvGrpSpPr>
              <a:grpSpLocks/>
            </p:cNvGrpSpPr>
            <p:nvPr/>
          </p:nvGrpSpPr>
          <p:grpSpPr bwMode="auto">
            <a:xfrm>
              <a:off x="18" y="17"/>
              <a:ext cx="6299" cy="4759"/>
              <a:chOff x="49" y="33"/>
              <a:chExt cx="6299" cy="4730"/>
            </a:xfrm>
          </p:grpSpPr>
          <p:sp>
            <p:nvSpPr>
              <p:cNvPr id="32714" name="Freeform 1008"/>
              <p:cNvSpPr>
                <a:spLocks/>
              </p:cNvSpPr>
              <p:nvPr/>
            </p:nvSpPr>
            <p:spPr bwMode="auto">
              <a:xfrm>
                <a:off x="2231" y="1334"/>
                <a:ext cx="16" cy="8"/>
              </a:xfrm>
              <a:custGeom>
                <a:avLst/>
                <a:gdLst>
                  <a:gd name="T0" fmla="*/ 80 w 80"/>
                  <a:gd name="T1" fmla="*/ 10 h 42"/>
                  <a:gd name="T2" fmla="*/ 73 w 80"/>
                  <a:gd name="T3" fmla="*/ 0 h 42"/>
                  <a:gd name="T4" fmla="*/ 54 w 80"/>
                  <a:gd name="T5" fmla="*/ 11 h 42"/>
                  <a:gd name="T6" fmla="*/ 36 w 80"/>
                  <a:gd name="T7" fmla="*/ 23 h 42"/>
                  <a:gd name="T8" fmla="*/ 18 w 80"/>
                  <a:gd name="T9" fmla="*/ 33 h 42"/>
                  <a:gd name="T10" fmla="*/ 0 w 80"/>
                  <a:gd name="T11" fmla="*/ 42 h 42"/>
                  <a:gd name="T12" fmla="*/ 28 w 80"/>
                  <a:gd name="T13" fmla="*/ 42 h 42"/>
                  <a:gd name="T14" fmla="*/ 34 w 80"/>
                  <a:gd name="T15" fmla="*/ 37 h 42"/>
                  <a:gd name="T16" fmla="*/ 41 w 80"/>
                  <a:gd name="T17" fmla="*/ 34 h 42"/>
                  <a:gd name="T18" fmla="*/ 54 w 80"/>
                  <a:gd name="T19" fmla="*/ 27 h 42"/>
                  <a:gd name="T20" fmla="*/ 67 w 80"/>
                  <a:gd name="T21" fmla="*/ 18 h 42"/>
                  <a:gd name="T22" fmla="*/ 80 w 80"/>
                  <a:gd name="T23" fmla="*/ 1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42"/>
                  <a:gd name="T38" fmla="*/ 80 w 80"/>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42">
                    <a:moveTo>
                      <a:pt x="80" y="10"/>
                    </a:moveTo>
                    <a:lnTo>
                      <a:pt x="73" y="0"/>
                    </a:lnTo>
                    <a:lnTo>
                      <a:pt x="54" y="11"/>
                    </a:lnTo>
                    <a:lnTo>
                      <a:pt x="36" y="23"/>
                    </a:lnTo>
                    <a:lnTo>
                      <a:pt x="18" y="33"/>
                    </a:lnTo>
                    <a:lnTo>
                      <a:pt x="0" y="42"/>
                    </a:lnTo>
                    <a:lnTo>
                      <a:pt x="28" y="42"/>
                    </a:lnTo>
                    <a:lnTo>
                      <a:pt x="34" y="37"/>
                    </a:lnTo>
                    <a:lnTo>
                      <a:pt x="41" y="34"/>
                    </a:lnTo>
                    <a:lnTo>
                      <a:pt x="54" y="27"/>
                    </a:lnTo>
                    <a:lnTo>
                      <a:pt x="67" y="18"/>
                    </a:lnTo>
                    <a:lnTo>
                      <a:pt x="80" y="10"/>
                    </a:lnTo>
                    <a:close/>
                  </a:path>
                </a:pathLst>
              </a:custGeom>
              <a:solidFill>
                <a:srgbClr val="6793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5" name="Freeform 1009"/>
              <p:cNvSpPr>
                <a:spLocks/>
              </p:cNvSpPr>
              <p:nvPr/>
            </p:nvSpPr>
            <p:spPr bwMode="auto">
              <a:xfrm>
                <a:off x="2160" y="1325"/>
                <a:ext cx="82" cy="17"/>
              </a:xfrm>
              <a:custGeom>
                <a:avLst/>
                <a:gdLst>
                  <a:gd name="T0" fmla="*/ 408 w 408"/>
                  <a:gd name="T1" fmla="*/ 10 h 81"/>
                  <a:gd name="T2" fmla="*/ 403 w 408"/>
                  <a:gd name="T3" fmla="*/ 0 h 81"/>
                  <a:gd name="T4" fmla="*/ 390 w 408"/>
                  <a:gd name="T5" fmla="*/ 6 h 81"/>
                  <a:gd name="T6" fmla="*/ 379 w 408"/>
                  <a:gd name="T7" fmla="*/ 14 h 81"/>
                  <a:gd name="T8" fmla="*/ 367 w 408"/>
                  <a:gd name="T9" fmla="*/ 21 h 81"/>
                  <a:gd name="T10" fmla="*/ 356 w 408"/>
                  <a:gd name="T11" fmla="*/ 29 h 81"/>
                  <a:gd name="T12" fmla="*/ 342 w 408"/>
                  <a:gd name="T13" fmla="*/ 34 h 81"/>
                  <a:gd name="T14" fmla="*/ 330 w 408"/>
                  <a:gd name="T15" fmla="*/ 41 h 81"/>
                  <a:gd name="T16" fmla="*/ 316 w 408"/>
                  <a:gd name="T17" fmla="*/ 46 h 81"/>
                  <a:gd name="T18" fmla="*/ 310 w 408"/>
                  <a:gd name="T19" fmla="*/ 48 h 81"/>
                  <a:gd name="T20" fmla="*/ 307 w 408"/>
                  <a:gd name="T21" fmla="*/ 48 h 81"/>
                  <a:gd name="T22" fmla="*/ 306 w 408"/>
                  <a:gd name="T23" fmla="*/ 49 h 81"/>
                  <a:gd name="T24" fmla="*/ 304 w 408"/>
                  <a:gd name="T25" fmla="*/ 51 h 81"/>
                  <a:gd name="T26" fmla="*/ 299 w 408"/>
                  <a:gd name="T27" fmla="*/ 51 h 81"/>
                  <a:gd name="T28" fmla="*/ 297 w 408"/>
                  <a:gd name="T29" fmla="*/ 51 h 81"/>
                  <a:gd name="T30" fmla="*/ 296 w 408"/>
                  <a:gd name="T31" fmla="*/ 52 h 81"/>
                  <a:gd name="T32" fmla="*/ 289 w 408"/>
                  <a:gd name="T33" fmla="*/ 55 h 81"/>
                  <a:gd name="T34" fmla="*/ 276 w 408"/>
                  <a:gd name="T35" fmla="*/ 59 h 81"/>
                  <a:gd name="T36" fmla="*/ 261 w 408"/>
                  <a:gd name="T37" fmla="*/ 61 h 81"/>
                  <a:gd name="T38" fmla="*/ 248 w 408"/>
                  <a:gd name="T39" fmla="*/ 65 h 81"/>
                  <a:gd name="T40" fmla="*/ 232 w 408"/>
                  <a:gd name="T41" fmla="*/ 66 h 81"/>
                  <a:gd name="T42" fmla="*/ 218 w 408"/>
                  <a:gd name="T43" fmla="*/ 68 h 81"/>
                  <a:gd name="T44" fmla="*/ 202 w 408"/>
                  <a:gd name="T45" fmla="*/ 68 h 81"/>
                  <a:gd name="T46" fmla="*/ 194 w 408"/>
                  <a:gd name="T47" fmla="*/ 68 h 81"/>
                  <a:gd name="T48" fmla="*/ 187 w 408"/>
                  <a:gd name="T49" fmla="*/ 69 h 81"/>
                  <a:gd name="T50" fmla="*/ 161 w 408"/>
                  <a:gd name="T51" fmla="*/ 68 h 81"/>
                  <a:gd name="T52" fmla="*/ 137 w 408"/>
                  <a:gd name="T53" fmla="*/ 66 h 81"/>
                  <a:gd name="T54" fmla="*/ 112 w 408"/>
                  <a:gd name="T55" fmla="*/ 61 h 81"/>
                  <a:gd name="T56" fmla="*/ 90 w 408"/>
                  <a:gd name="T57" fmla="*/ 57 h 81"/>
                  <a:gd name="T58" fmla="*/ 67 w 408"/>
                  <a:gd name="T59" fmla="*/ 50 h 81"/>
                  <a:gd name="T60" fmla="*/ 46 w 408"/>
                  <a:gd name="T61" fmla="*/ 42 h 81"/>
                  <a:gd name="T62" fmla="*/ 24 w 408"/>
                  <a:gd name="T63" fmla="*/ 32 h 81"/>
                  <a:gd name="T64" fmla="*/ 5 w 408"/>
                  <a:gd name="T65" fmla="*/ 22 h 81"/>
                  <a:gd name="T66" fmla="*/ 0 w 408"/>
                  <a:gd name="T67" fmla="*/ 32 h 81"/>
                  <a:gd name="T68" fmla="*/ 20 w 408"/>
                  <a:gd name="T69" fmla="*/ 43 h 81"/>
                  <a:gd name="T70" fmla="*/ 41 w 408"/>
                  <a:gd name="T71" fmla="*/ 53 h 81"/>
                  <a:gd name="T72" fmla="*/ 87 w 408"/>
                  <a:gd name="T73" fmla="*/ 69 h 81"/>
                  <a:gd name="T74" fmla="*/ 136 w 408"/>
                  <a:gd name="T75" fmla="*/ 78 h 81"/>
                  <a:gd name="T76" fmla="*/ 160 w 408"/>
                  <a:gd name="T77" fmla="*/ 80 h 81"/>
                  <a:gd name="T78" fmla="*/ 187 w 408"/>
                  <a:gd name="T79" fmla="*/ 81 h 81"/>
                  <a:gd name="T80" fmla="*/ 194 w 408"/>
                  <a:gd name="T81" fmla="*/ 80 h 81"/>
                  <a:gd name="T82" fmla="*/ 202 w 408"/>
                  <a:gd name="T83" fmla="*/ 80 h 81"/>
                  <a:gd name="T84" fmla="*/ 218 w 408"/>
                  <a:gd name="T85" fmla="*/ 80 h 81"/>
                  <a:gd name="T86" fmla="*/ 232 w 408"/>
                  <a:gd name="T87" fmla="*/ 78 h 81"/>
                  <a:gd name="T88" fmla="*/ 248 w 408"/>
                  <a:gd name="T89" fmla="*/ 77 h 81"/>
                  <a:gd name="T90" fmla="*/ 261 w 408"/>
                  <a:gd name="T91" fmla="*/ 74 h 81"/>
                  <a:gd name="T92" fmla="*/ 276 w 408"/>
                  <a:gd name="T93" fmla="*/ 71 h 81"/>
                  <a:gd name="T94" fmla="*/ 305 w 408"/>
                  <a:gd name="T95" fmla="*/ 64 h 81"/>
                  <a:gd name="T96" fmla="*/ 332 w 408"/>
                  <a:gd name="T97" fmla="*/ 53 h 81"/>
                  <a:gd name="T98" fmla="*/ 359 w 408"/>
                  <a:gd name="T99" fmla="*/ 41 h 81"/>
                  <a:gd name="T100" fmla="*/ 384 w 408"/>
                  <a:gd name="T101" fmla="*/ 26 h 81"/>
                  <a:gd name="T102" fmla="*/ 408 w 408"/>
                  <a:gd name="T103" fmla="*/ 1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8"/>
                  <a:gd name="T157" fmla="*/ 0 h 81"/>
                  <a:gd name="T158" fmla="*/ 408 w 408"/>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8" h="81">
                    <a:moveTo>
                      <a:pt x="408" y="10"/>
                    </a:moveTo>
                    <a:lnTo>
                      <a:pt x="403" y="0"/>
                    </a:lnTo>
                    <a:lnTo>
                      <a:pt x="390" y="6"/>
                    </a:lnTo>
                    <a:lnTo>
                      <a:pt x="379" y="14"/>
                    </a:lnTo>
                    <a:lnTo>
                      <a:pt x="367" y="21"/>
                    </a:lnTo>
                    <a:lnTo>
                      <a:pt x="356" y="29"/>
                    </a:lnTo>
                    <a:lnTo>
                      <a:pt x="342" y="34"/>
                    </a:lnTo>
                    <a:lnTo>
                      <a:pt x="330" y="41"/>
                    </a:lnTo>
                    <a:lnTo>
                      <a:pt x="316" y="46"/>
                    </a:lnTo>
                    <a:lnTo>
                      <a:pt x="310" y="48"/>
                    </a:lnTo>
                    <a:lnTo>
                      <a:pt x="307" y="48"/>
                    </a:lnTo>
                    <a:lnTo>
                      <a:pt x="306" y="49"/>
                    </a:lnTo>
                    <a:lnTo>
                      <a:pt x="304" y="51"/>
                    </a:lnTo>
                    <a:lnTo>
                      <a:pt x="299" y="51"/>
                    </a:lnTo>
                    <a:lnTo>
                      <a:pt x="297" y="51"/>
                    </a:lnTo>
                    <a:lnTo>
                      <a:pt x="296" y="52"/>
                    </a:lnTo>
                    <a:lnTo>
                      <a:pt x="289" y="55"/>
                    </a:lnTo>
                    <a:lnTo>
                      <a:pt x="276" y="59"/>
                    </a:lnTo>
                    <a:lnTo>
                      <a:pt x="261" y="61"/>
                    </a:lnTo>
                    <a:lnTo>
                      <a:pt x="248" y="65"/>
                    </a:lnTo>
                    <a:lnTo>
                      <a:pt x="232" y="66"/>
                    </a:lnTo>
                    <a:lnTo>
                      <a:pt x="218" y="68"/>
                    </a:lnTo>
                    <a:lnTo>
                      <a:pt x="202" y="68"/>
                    </a:lnTo>
                    <a:lnTo>
                      <a:pt x="194" y="68"/>
                    </a:lnTo>
                    <a:lnTo>
                      <a:pt x="187" y="69"/>
                    </a:lnTo>
                    <a:lnTo>
                      <a:pt x="161" y="68"/>
                    </a:lnTo>
                    <a:lnTo>
                      <a:pt x="137" y="66"/>
                    </a:lnTo>
                    <a:lnTo>
                      <a:pt x="112" y="61"/>
                    </a:lnTo>
                    <a:lnTo>
                      <a:pt x="90" y="57"/>
                    </a:lnTo>
                    <a:lnTo>
                      <a:pt x="67" y="50"/>
                    </a:lnTo>
                    <a:lnTo>
                      <a:pt x="46" y="42"/>
                    </a:lnTo>
                    <a:lnTo>
                      <a:pt x="24" y="32"/>
                    </a:lnTo>
                    <a:lnTo>
                      <a:pt x="5" y="22"/>
                    </a:lnTo>
                    <a:lnTo>
                      <a:pt x="0" y="32"/>
                    </a:lnTo>
                    <a:lnTo>
                      <a:pt x="20" y="43"/>
                    </a:lnTo>
                    <a:lnTo>
                      <a:pt x="41" y="53"/>
                    </a:lnTo>
                    <a:lnTo>
                      <a:pt x="87" y="69"/>
                    </a:lnTo>
                    <a:lnTo>
                      <a:pt x="136" y="78"/>
                    </a:lnTo>
                    <a:lnTo>
                      <a:pt x="160" y="80"/>
                    </a:lnTo>
                    <a:lnTo>
                      <a:pt x="187" y="81"/>
                    </a:lnTo>
                    <a:lnTo>
                      <a:pt x="194" y="80"/>
                    </a:lnTo>
                    <a:lnTo>
                      <a:pt x="202" y="80"/>
                    </a:lnTo>
                    <a:lnTo>
                      <a:pt x="218" y="80"/>
                    </a:lnTo>
                    <a:lnTo>
                      <a:pt x="232" y="78"/>
                    </a:lnTo>
                    <a:lnTo>
                      <a:pt x="248" y="77"/>
                    </a:lnTo>
                    <a:lnTo>
                      <a:pt x="261" y="74"/>
                    </a:lnTo>
                    <a:lnTo>
                      <a:pt x="276" y="71"/>
                    </a:lnTo>
                    <a:lnTo>
                      <a:pt x="305" y="64"/>
                    </a:lnTo>
                    <a:lnTo>
                      <a:pt x="332" y="53"/>
                    </a:lnTo>
                    <a:lnTo>
                      <a:pt x="359" y="41"/>
                    </a:lnTo>
                    <a:lnTo>
                      <a:pt x="384" y="26"/>
                    </a:lnTo>
                    <a:lnTo>
                      <a:pt x="408" y="10"/>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6" name="Freeform 1010"/>
              <p:cNvSpPr>
                <a:spLocks/>
              </p:cNvSpPr>
              <p:nvPr/>
            </p:nvSpPr>
            <p:spPr bwMode="auto">
              <a:xfrm>
                <a:off x="2170" y="1308"/>
                <a:ext cx="61" cy="15"/>
              </a:xfrm>
              <a:custGeom>
                <a:avLst/>
                <a:gdLst>
                  <a:gd name="T0" fmla="*/ 6 w 308"/>
                  <a:gd name="T1" fmla="*/ 24 h 76"/>
                  <a:gd name="T2" fmla="*/ 0 w 308"/>
                  <a:gd name="T3" fmla="*/ 35 h 76"/>
                  <a:gd name="T4" fmla="*/ 15 w 308"/>
                  <a:gd name="T5" fmla="*/ 44 h 76"/>
                  <a:gd name="T6" fmla="*/ 30 w 308"/>
                  <a:gd name="T7" fmla="*/ 52 h 76"/>
                  <a:gd name="T8" fmla="*/ 63 w 308"/>
                  <a:gd name="T9" fmla="*/ 65 h 76"/>
                  <a:gd name="T10" fmla="*/ 80 w 308"/>
                  <a:gd name="T11" fmla="*/ 70 h 76"/>
                  <a:gd name="T12" fmla="*/ 99 w 308"/>
                  <a:gd name="T13" fmla="*/ 73 h 76"/>
                  <a:gd name="T14" fmla="*/ 118 w 308"/>
                  <a:gd name="T15" fmla="*/ 75 h 76"/>
                  <a:gd name="T16" fmla="*/ 138 w 308"/>
                  <a:gd name="T17" fmla="*/ 76 h 76"/>
                  <a:gd name="T18" fmla="*/ 161 w 308"/>
                  <a:gd name="T19" fmla="*/ 75 h 76"/>
                  <a:gd name="T20" fmla="*/ 183 w 308"/>
                  <a:gd name="T21" fmla="*/ 72 h 76"/>
                  <a:gd name="T22" fmla="*/ 203 w 308"/>
                  <a:gd name="T23" fmla="*/ 67 h 76"/>
                  <a:gd name="T24" fmla="*/ 208 w 308"/>
                  <a:gd name="T25" fmla="*/ 65 h 76"/>
                  <a:gd name="T26" fmla="*/ 210 w 308"/>
                  <a:gd name="T27" fmla="*/ 64 h 76"/>
                  <a:gd name="T28" fmla="*/ 213 w 308"/>
                  <a:gd name="T29" fmla="*/ 64 h 76"/>
                  <a:gd name="T30" fmla="*/ 225 w 308"/>
                  <a:gd name="T31" fmla="*/ 62 h 76"/>
                  <a:gd name="T32" fmla="*/ 244 w 308"/>
                  <a:gd name="T33" fmla="*/ 53 h 76"/>
                  <a:gd name="T34" fmla="*/ 253 w 308"/>
                  <a:gd name="T35" fmla="*/ 47 h 76"/>
                  <a:gd name="T36" fmla="*/ 263 w 308"/>
                  <a:gd name="T37" fmla="*/ 43 h 76"/>
                  <a:gd name="T38" fmla="*/ 281 w 308"/>
                  <a:gd name="T39" fmla="*/ 30 h 76"/>
                  <a:gd name="T40" fmla="*/ 299 w 308"/>
                  <a:gd name="T41" fmla="*/ 18 h 76"/>
                  <a:gd name="T42" fmla="*/ 308 w 308"/>
                  <a:gd name="T43" fmla="*/ 10 h 76"/>
                  <a:gd name="T44" fmla="*/ 301 w 308"/>
                  <a:gd name="T45" fmla="*/ 0 h 76"/>
                  <a:gd name="T46" fmla="*/ 290 w 308"/>
                  <a:gd name="T47" fmla="*/ 10 h 76"/>
                  <a:gd name="T48" fmla="*/ 281 w 308"/>
                  <a:gd name="T49" fmla="*/ 16 h 76"/>
                  <a:gd name="T50" fmla="*/ 273 w 308"/>
                  <a:gd name="T51" fmla="*/ 22 h 76"/>
                  <a:gd name="T52" fmla="*/ 256 w 308"/>
                  <a:gd name="T53" fmla="*/ 34 h 76"/>
                  <a:gd name="T54" fmla="*/ 238 w 308"/>
                  <a:gd name="T55" fmla="*/ 43 h 76"/>
                  <a:gd name="T56" fmla="*/ 220 w 308"/>
                  <a:gd name="T57" fmla="*/ 51 h 76"/>
                  <a:gd name="T58" fmla="*/ 200 w 308"/>
                  <a:gd name="T59" fmla="*/ 56 h 76"/>
                  <a:gd name="T60" fmla="*/ 180 w 308"/>
                  <a:gd name="T61" fmla="*/ 61 h 76"/>
                  <a:gd name="T62" fmla="*/ 158 w 308"/>
                  <a:gd name="T63" fmla="*/ 63 h 76"/>
                  <a:gd name="T64" fmla="*/ 138 w 308"/>
                  <a:gd name="T65" fmla="*/ 64 h 76"/>
                  <a:gd name="T66" fmla="*/ 119 w 308"/>
                  <a:gd name="T67" fmla="*/ 63 h 76"/>
                  <a:gd name="T68" fmla="*/ 101 w 308"/>
                  <a:gd name="T69" fmla="*/ 61 h 76"/>
                  <a:gd name="T70" fmla="*/ 66 w 308"/>
                  <a:gd name="T71" fmla="*/ 54 h 76"/>
                  <a:gd name="T72" fmla="*/ 34 w 308"/>
                  <a:gd name="T73" fmla="*/ 40 h 76"/>
                  <a:gd name="T74" fmla="*/ 19 w 308"/>
                  <a:gd name="T75" fmla="*/ 33 h 76"/>
                  <a:gd name="T76" fmla="*/ 6 w 308"/>
                  <a:gd name="T77" fmla="*/ 24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76"/>
                  <a:gd name="T119" fmla="*/ 308 w 308"/>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76">
                    <a:moveTo>
                      <a:pt x="6" y="24"/>
                    </a:moveTo>
                    <a:lnTo>
                      <a:pt x="0" y="35"/>
                    </a:lnTo>
                    <a:lnTo>
                      <a:pt x="15" y="44"/>
                    </a:lnTo>
                    <a:lnTo>
                      <a:pt x="30" y="52"/>
                    </a:lnTo>
                    <a:lnTo>
                      <a:pt x="63" y="65"/>
                    </a:lnTo>
                    <a:lnTo>
                      <a:pt x="80" y="70"/>
                    </a:lnTo>
                    <a:lnTo>
                      <a:pt x="99" y="73"/>
                    </a:lnTo>
                    <a:lnTo>
                      <a:pt x="118" y="75"/>
                    </a:lnTo>
                    <a:lnTo>
                      <a:pt x="138" y="76"/>
                    </a:lnTo>
                    <a:lnTo>
                      <a:pt x="161" y="75"/>
                    </a:lnTo>
                    <a:lnTo>
                      <a:pt x="183" y="72"/>
                    </a:lnTo>
                    <a:lnTo>
                      <a:pt x="203" y="67"/>
                    </a:lnTo>
                    <a:lnTo>
                      <a:pt x="208" y="65"/>
                    </a:lnTo>
                    <a:lnTo>
                      <a:pt x="210" y="64"/>
                    </a:lnTo>
                    <a:lnTo>
                      <a:pt x="213" y="64"/>
                    </a:lnTo>
                    <a:lnTo>
                      <a:pt x="225" y="62"/>
                    </a:lnTo>
                    <a:lnTo>
                      <a:pt x="244" y="53"/>
                    </a:lnTo>
                    <a:lnTo>
                      <a:pt x="253" y="47"/>
                    </a:lnTo>
                    <a:lnTo>
                      <a:pt x="263" y="43"/>
                    </a:lnTo>
                    <a:lnTo>
                      <a:pt x="281" y="30"/>
                    </a:lnTo>
                    <a:lnTo>
                      <a:pt x="299" y="18"/>
                    </a:lnTo>
                    <a:lnTo>
                      <a:pt x="308" y="10"/>
                    </a:lnTo>
                    <a:lnTo>
                      <a:pt x="301" y="0"/>
                    </a:lnTo>
                    <a:lnTo>
                      <a:pt x="290" y="10"/>
                    </a:lnTo>
                    <a:lnTo>
                      <a:pt x="281" y="16"/>
                    </a:lnTo>
                    <a:lnTo>
                      <a:pt x="273" y="22"/>
                    </a:lnTo>
                    <a:lnTo>
                      <a:pt x="256" y="34"/>
                    </a:lnTo>
                    <a:lnTo>
                      <a:pt x="238" y="43"/>
                    </a:lnTo>
                    <a:lnTo>
                      <a:pt x="220" y="51"/>
                    </a:lnTo>
                    <a:lnTo>
                      <a:pt x="200" y="56"/>
                    </a:lnTo>
                    <a:lnTo>
                      <a:pt x="180" y="61"/>
                    </a:lnTo>
                    <a:lnTo>
                      <a:pt x="158" y="63"/>
                    </a:lnTo>
                    <a:lnTo>
                      <a:pt x="138" y="64"/>
                    </a:lnTo>
                    <a:lnTo>
                      <a:pt x="119" y="63"/>
                    </a:lnTo>
                    <a:lnTo>
                      <a:pt x="101" y="61"/>
                    </a:lnTo>
                    <a:lnTo>
                      <a:pt x="66" y="54"/>
                    </a:lnTo>
                    <a:lnTo>
                      <a:pt x="34" y="40"/>
                    </a:lnTo>
                    <a:lnTo>
                      <a:pt x="19" y="33"/>
                    </a:lnTo>
                    <a:lnTo>
                      <a:pt x="6" y="24"/>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7" name="Freeform 1011"/>
              <p:cNvSpPr>
                <a:spLocks/>
              </p:cNvSpPr>
              <p:nvPr/>
            </p:nvSpPr>
            <p:spPr bwMode="auto">
              <a:xfrm>
                <a:off x="2171" y="1306"/>
                <a:ext cx="59" cy="15"/>
              </a:xfrm>
              <a:custGeom>
                <a:avLst/>
                <a:gdLst>
                  <a:gd name="T0" fmla="*/ 5 w 295"/>
                  <a:gd name="T1" fmla="*/ 23 h 74"/>
                  <a:gd name="T2" fmla="*/ 0 w 295"/>
                  <a:gd name="T3" fmla="*/ 34 h 74"/>
                  <a:gd name="T4" fmla="*/ 13 w 295"/>
                  <a:gd name="T5" fmla="*/ 43 h 74"/>
                  <a:gd name="T6" fmla="*/ 28 w 295"/>
                  <a:gd name="T7" fmla="*/ 50 h 74"/>
                  <a:gd name="T8" fmla="*/ 60 w 295"/>
                  <a:gd name="T9" fmla="*/ 64 h 74"/>
                  <a:gd name="T10" fmla="*/ 95 w 295"/>
                  <a:gd name="T11" fmla="*/ 71 h 74"/>
                  <a:gd name="T12" fmla="*/ 113 w 295"/>
                  <a:gd name="T13" fmla="*/ 73 h 74"/>
                  <a:gd name="T14" fmla="*/ 132 w 295"/>
                  <a:gd name="T15" fmla="*/ 74 h 74"/>
                  <a:gd name="T16" fmla="*/ 152 w 295"/>
                  <a:gd name="T17" fmla="*/ 73 h 74"/>
                  <a:gd name="T18" fmla="*/ 174 w 295"/>
                  <a:gd name="T19" fmla="*/ 71 h 74"/>
                  <a:gd name="T20" fmla="*/ 194 w 295"/>
                  <a:gd name="T21" fmla="*/ 66 h 74"/>
                  <a:gd name="T22" fmla="*/ 214 w 295"/>
                  <a:gd name="T23" fmla="*/ 61 h 74"/>
                  <a:gd name="T24" fmla="*/ 232 w 295"/>
                  <a:gd name="T25" fmla="*/ 53 h 74"/>
                  <a:gd name="T26" fmla="*/ 250 w 295"/>
                  <a:gd name="T27" fmla="*/ 44 h 74"/>
                  <a:gd name="T28" fmla="*/ 267 w 295"/>
                  <a:gd name="T29" fmla="*/ 32 h 74"/>
                  <a:gd name="T30" fmla="*/ 275 w 295"/>
                  <a:gd name="T31" fmla="*/ 26 h 74"/>
                  <a:gd name="T32" fmla="*/ 284 w 295"/>
                  <a:gd name="T33" fmla="*/ 20 h 74"/>
                  <a:gd name="T34" fmla="*/ 295 w 295"/>
                  <a:gd name="T35" fmla="*/ 10 h 74"/>
                  <a:gd name="T36" fmla="*/ 288 w 295"/>
                  <a:gd name="T37" fmla="*/ 0 h 74"/>
                  <a:gd name="T38" fmla="*/ 275 w 295"/>
                  <a:gd name="T39" fmla="*/ 11 h 74"/>
                  <a:gd name="T40" fmla="*/ 258 w 295"/>
                  <a:gd name="T41" fmla="*/ 22 h 74"/>
                  <a:gd name="T42" fmla="*/ 242 w 295"/>
                  <a:gd name="T43" fmla="*/ 32 h 74"/>
                  <a:gd name="T44" fmla="*/ 225 w 295"/>
                  <a:gd name="T45" fmla="*/ 41 h 74"/>
                  <a:gd name="T46" fmla="*/ 216 w 295"/>
                  <a:gd name="T47" fmla="*/ 45 h 74"/>
                  <a:gd name="T48" fmla="*/ 209 w 295"/>
                  <a:gd name="T49" fmla="*/ 49 h 74"/>
                  <a:gd name="T50" fmla="*/ 198 w 295"/>
                  <a:gd name="T51" fmla="*/ 52 h 74"/>
                  <a:gd name="T52" fmla="*/ 189 w 295"/>
                  <a:gd name="T53" fmla="*/ 55 h 74"/>
                  <a:gd name="T54" fmla="*/ 171 w 295"/>
                  <a:gd name="T55" fmla="*/ 59 h 74"/>
                  <a:gd name="T56" fmla="*/ 151 w 295"/>
                  <a:gd name="T57" fmla="*/ 62 h 74"/>
                  <a:gd name="T58" fmla="*/ 141 w 295"/>
                  <a:gd name="T59" fmla="*/ 62 h 74"/>
                  <a:gd name="T60" fmla="*/ 132 w 295"/>
                  <a:gd name="T61" fmla="*/ 63 h 74"/>
                  <a:gd name="T62" fmla="*/ 114 w 295"/>
                  <a:gd name="T63" fmla="*/ 62 h 74"/>
                  <a:gd name="T64" fmla="*/ 97 w 295"/>
                  <a:gd name="T65" fmla="*/ 59 h 74"/>
                  <a:gd name="T66" fmla="*/ 65 w 295"/>
                  <a:gd name="T67" fmla="*/ 53 h 74"/>
                  <a:gd name="T68" fmla="*/ 33 w 295"/>
                  <a:gd name="T69" fmla="*/ 39 h 74"/>
                  <a:gd name="T70" fmla="*/ 5 w 295"/>
                  <a:gd name="T71" fmla="*/ 23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5"/>
                  <a:gd name="T109" fmla="*/ 0 h 74"/>
                  <a:gd name="T110" fmla="*/ 295 w 295"/>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5" h="74">
                    <a:moveTo>
                      <a:pt x="5" y="23"/>
                    </a:moveTo>
                    <a:lnTo>
                      <a:pt x="0" y="34"/>
                    </a:lnTo>
                    <a:lnTo>
                      <a:pt x="13" y="43"/>
                    </a:lnTo>
                    <a:lnTo>
                      <a:pt x="28" y="50"/>
                    </a:lnTo>
                    <a:lnTo>
                      <a:pt x="60" y="64"/>
                    </a:lnTo>
                    <a:lnTo>
                      <a:pt x="95" y="71"/>
                    </a:lnTo>
                    <a:lnTo>
                      <a:pt x="113" y="73"/>
                    </a:lnTo>
                    <a:lnTo>
                      <a:pt x="132" y="74"/>
                    </a:lnTo>
                    <a:lnTo>
                      <a:pt x="152" y="73"/>
                    </a:lnTo>
                    <a:lnTo>
                      <a:pt x="174" y="71"/>
                    </a:lnTo>
                    <a:lnTo>
                      <a:pt x="194" y="66"/>
                    </a:lnTo>
                    <a:lnTo>
                      <a:pt x="214" y="61"/>
                    </a:lnTo>
                    <a:lnTo>
                      <a:pt x="232" y="53"/>
                    </a:lnTo>
                    <a:lnTo>
                      <a:pt x="250" y="44"/>
                    </a:lnTo>
                    <a:lnTo>
                      <a:pt x="267" y="32"/>
                    </a:lnTo>
                    <a:lnTo>
                      <a:pt x="275" y="26"/>
                    </a:lnTo>
                    <a:lnTo>
                      <a:pt x="284" y="20"/>
                    </a:lnTo>
                    <a:lnTo>
                      <a:pt x="295" y="10"/>
                    </a:lnTo>
                    <a:lnTo>
                      <a:pt x="288" y="0"/>
                    </a:lnTo>
                    <a:lnTo>
                      <a:pt x="275" y="11"/>
                    </a:lnTo>
                    <a:lnTo>
                      <a:pt x="258" y="22"/>
                    </a:lnTo>
                    <a:lnTo>
                      <a:pt x="242" y="32"/>
                    </a:lnTo>
                    <a:lnTo>
                      <a:pt x="225" y="41"/>
                    </a:lnTo>
                    <a:lnTo>
                      <a:pt x="216" y="45"/>
                    </a:lnTo>
                    <a:lnTo>
                      <a:pt x="209" y="49"/>
                    </a:lnTo>
                    <a:lnTo>
                      <a:pt x="198" y="52"/>
                    </a:lnTo>
                    <a:lnTo>
                      <a:pt x="189" y="55"/>
                    </a:lnTo>
                    <a:lnTo>
                      <a:pt x="171" y="59"/>
                    </a:lnTo>
                    <a:lnTo>
                      <a:pt x="151" y="62"/>
                    </a:lnTo>
                    <a:lnTo>
                      <a:pt x="141" y="62"/>
                    </a:lnTo>
                    <a:lnTo>
                      <a:pt x="132" y="63"/>
                    </a:lnTo>
                    <a:lnTo>
                      <a:pt x="114" y="62"/>
                    </a:lnTo>
                    <a:lnTo>
                      <a:pt x="97" y="59"/>
                    </a:lnTo>
                    <a:lnTo>
                      <a:pt x="65" y="53"/>
                    </a:lnTo>
                    <a:lnTo>
                      <a:pt x="33" y="39"/>
                    </a:lnTo>
                    <a:lnTo>
                      <a:pt x="5" y="23"/>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8" name="Freeform 1012"/>
              <p:cNvSpPr>
                <a:spLocks/>
              </p:cNvSpPr>
              <p:nvPr/>
            </p:nvSpPr>
            <p:spPr bwMode="auto">
              <a:xfrm>
                <a:off x="2172" y="1303"/>
                <a:ext cx="57" cy="15"/>
              </a:xfrm>
              <a:custGeom>
                <a:avLst/>
                <a:gdLst>
                  <a:gd name="T0" fmla="*/ 7 w 283"/>
                  <a:gd name="T1" fmla="*/ 25 h 75"/>
                  <a:gd name="T2" fmla="*/ 0 w 283"/>
                  <a:gd name="T3" fmla="*/ 35 h 75"/>
                  <a:gd name="T4" fmla="*/ 28 w 283"/>
                  <a:gd name="T5" fmla="*/ 51 h 75"/>
                  <a:gd name="T6" fmla="*/ 60 w 283"/>
                  <a:gd name="T7" fmla="*/ 65 h 75"/>
                  <a:gd name="T8" fmla="*/ 92 w 283"/>
                  <a:gd name="T9" fmla="*/ 71 h 75"/>
                  <a:gd name="T10" fmla="*/ 109 w 283"/>
                  <a:gd name="T11" fmla="*/ 74 h 75"/>
                  <a:gd name="T12" fmla="*/ 127 w 283"/>
                  <a:gd name="T13" fmla="*/ 75 h 75"/>
                  <a:gd name="T14" fmla="*/ 136 w 283"/>
                  <a:gd name="T15" fmla="*/ 74 h 75"/>
                  <a:gd name="T16" fmla="*/ 146 w 283"/>
                  <a:gd name="T17" fmla="*/ 74 h 75"/>
                  <a:gd name="T18" fmla="*/ 166 w 283"/>
                  <a:gd name="T19" fmla="*/ 71 h 75"/>
                  <a:gd name="T20" fmla="*/ 184 w 283"/>
                  <a:gd name="T21" fmla="*/ 67 h 75"/>
                  <a:gd name="T22" fmla="*/ 193 w 283"/>
                  <a:gd name="T23" fmla="*/ 64 h 75"/>
                  <a:gd name="T24" fmla="*/ 204 w 283"/>
                  <a:gd name="T25" fmla="*/ 61 h 75"/>
                  <a:gd name="T26" fmla="*/ 211 w 283"/>
                  <a:gd name="T27" fmla="*/ 57 h 75"/>
                  <a:gd name="T28" fmla="*/ 220 w 283"/>
                  <a:gd name="T29" fmla="*/ 53 h 75"/>
                  <a:gd name="T30" fmla="*/ 237 w 283"/>
                  <a:gd name="T31" fmla="*/ 44 h 75"/>
                  <a:gd name="T32" fmla="*/ 253 w 283"/>
                  <a:gd name="T33" fmla="*/ 34 h 75"/>
                  <a:gd name="T34" fmla="*/ 270 w 283"/>
                  <a:gd name="T35" fmla="*/ 23 h 75"/>
                  <a:gd name="T36" fmla="*/ 283 w 283"/>
                  <a:gd name="T37" fmla="*/ 12 h 75"/>
                  <a:gd name="T38" fmla="*/ 276 w 283"/>
                  <a:gd name="T39" fmla="*/ 0 h 75"/>
                  <a:gd name="T40" fmla="*/ 259 w 283"/>
                  <a:gd name="T41" fmla="*/ 16 h 75"/>
                  <a:gd name="T42" fmla="*/ 251 w 283"/>
                  <a:gd name="T43" fmla="*/ 21 h 75"/>
                  <a:gd name="T44" fmla="*/ 244 w 283"/>
                  <a:gd name="T45" fmla="*/ 26 h 75"/>
                  <a:gd name="T46" fmla="*/ 236 w 283"/>
                  <a:gd name="T47" fmla="*/ 31 h 75"/>
                  <a:gd name="T48" fmla="*/ 229 w 283"/>
                  <a:gd name="T49" fmla="*/ 37 h 75"/>
                  <a:gd name="T50" fmla="*/ 214 w 283"/>
                  <a:gd name="T51" fmla="*/ 44 h 75"/>
                  <a:gd name="T52" fmla="*/ 199 w 283"/>
                  <a:gd name="T53" fmla="*/ 51 h 75"/>
                  <a:gd name="T54" fmla="*/ 181 w 283"/>
                  <a:gd name="T55" fmla="*/ 56 h 75"/>
                  <a:gd name="T56" fmla="*/ 164 w 283"/>
                  <a:gd name="T57" fmla="*/ 60 h 75"/>
                  <a:gd name="T58" fmla="*/ 145 w 283"/>
                  <a:gd name="T59" fmla="*/ 62 h 75"/>
                  <a:gd name="T60" fmla="*/ 127 w 283"/>
                  <a:gd name="T61" fmla="*/ 64 h 75"/>
                  <a:gd name="T62" fmla="*/ 109 w 283"/>
                  <a:gd name="T63" fmla="*/ 62 h 75"/>
                  <a:gd name="T64" fmla="*/ 92 w 283"/>
                  <a:gd name="T65" fmla="*/ 60 h 75"/>
                  <a:gd name="T66" fmla="*/ 62 w 283"/>
                  <a:gd name="T67" fmla="*/ 53 h 75"/>
                  <a:gd name="T68" fmla="*/ 46 w 283"/>
                  <a:gd name="T69" fmla="*/ 48 h 75"/>
                  <a:gd name="T70" fmla="*/ 33 w 283"/>
                  <a:gd name="T71" fmla="*/ 41 h 75"/>
                  <a:gd name="T72" fmla="*/ 7 w 283"/>
                  <a:gd name="T73" fmla="*/ 25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3"/>
                  <a:gd name="T112" fmla="*/ 0 h 75"/>
                  <a:gd name="T113" fmla="*/ 283 w 28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3" h="75">
                    <a:moveTo>
                      <a:pt x="7" y="25"/>
                    </a:moveTo>
                    <a:lnTo>
                      <a:pt x="0" y="35"/>
                    </a:lnTo>
                    <a:lnTo>
                      <a:pt x="28" y="51"/>
                    </a:lnTo>
                    <a:lnTo>
                      <a:pt x="60" y="65"/>
                    </a:lnTo>
                    <a:lnTo>
                      <a:pt x="92" y="71"/>
                    </a:lnTo>
                    <a:lnTo>
                      <a:pt x="109" y="74"/>
                    </a:lnTo>
                    <a:lnTo>
                      <a:pt x="127" y="75"/>
                    </a:lnTo>
                    <a:lnTo>
                      <a:pt x="136" y="74"/>
                    </a:lnTo>
                    <a:lnTo>
                      <a:pt x="146" y="74"/>
                    </a:lnTo>
                    <a:lnTo>
                      <a:pt x="166" y="71"/>
                    </a:lnTo>
                    <a:lnTo>
                      <a:pt x="184" y="67"/>
                    </a:lnTo>
                    <a:lnTo>
                      <a:pt x="193" y="64"/>
                    </a:lnTo>
                    <a:lnTo>
                      <a:pt x="204" y="61"/>
                    </a:lnTo>
                    <a:lnTo>
                      <a:pt x="211" y="57"/>
                    </a:lnTo>
                    <a:lnTo>
                      <a:pt x="220" y="53"/>
                    </a:lnTo>
                    <a:lnTo>
                      <a:pt x="237" y="44"/>
                    </a:lnTo>
                    <a:lnTo>
                      <a:pt x="253" y="34"/>
                    </a:lnTo>
                    <a:lnTo>
                      <a:pt x="270" y="23"/>
                    </a:lnTo>
                    <a:lnTo>
                      <a:pt x="283" y="12"/>
                    </a:lnTo>
                    <a:lnTo>
                      <a:pt x="276" y="0"/>
                    </a:lnTo>
                    <a:lnTo>
                      <a:pt x="259" y="16"/>
                    </a:lnTo>
                    <a:lnTo>
                      <a:pt x="251" y="21"/>
                    </a:lnTo>
                    <a:lnTo>
                      <a:pt x="244" y="26"/>
                    </a:lnTo>
                    <a:lnTo>
                      <a:pt x="236" y="31"/>
                    </a:lnTo>
                    <a:lnTo>
                      <a:pt x="229" y="37"/>
                    </a:lnTo>
                    <a:lnTo>
                      <a:pt x="214" y="44"/>
                    </a:lnTo>
                    <a:lnTo>
                      <a:pt x="199" y="51"/>
                    </a:lnTo>
                    <a:lnTo>
                      <a:pt x="181" y="56"/>
                    </a:lnTo>
                    <a:lnTo>
                      <a:pt x="164" y="60"/>
                    </a:lnTo>
                    <a:lnTo>
                      <a:pt x="145" y="62"/>
                    </a:lnTo>
                    <a:lnTo>
                      <a:pt x="127" y="64"/>
                    </a:lnTo>
                    <a:lnTo>
                      <a:pt x="109" y="62"/>
                    </a:lnTo>
                    <a:lnTo>
                      <a:pt x="92" y="60"/>
                    </a:lnTo>
                    <a:lnTo>
                      <a:pt x="62" y="53"/>
                    </a:lnTo>
                    <a:lnTo>
                      <a:pt x="46" y="48"/>
                    </a:lnTo>
                    <a:lnTo>
                      <a:pt x="33" y="41"/>
                    </a:lnTo>
                    <a:lnTo>
                      <a:pt x="7" y="25"/>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9" name="Freeform 1013"/>
              <p:cNvSpPr>
                <a:spLocks/>
              </p:cNvSpPr>
              <p:nvPr/>
            </p:nvSpPr>
            <p:spPr bwMode="auto">
              <a:xfrm>
                <a:off x="2167" y="1312"/>
                <a:ext cx="67" cy="16"/>
              </a:xfrm>
              <a:custGeom>
                <a:avLst/>
                <a:gdLst>
                  <a:gd name="T0" fmla="*/ 5 w 333"/>
                  <a:gd name="T1" fmla="*/ 23 h 77"/>
                  <a:gd name="T2" fmla="*/ 0 w 333"/>
                  <a:gd name="T3" fmla="*/ 33 h 77"/>
                  <a:gd name="T4" fmla="*/ 32 w 333"/>
                  <a:gd name="T5" fmla="*/ 51 h 77"/>
                  <a:gd name="T6" fmla="*/ 49 w 333"/>
                  <a:gd name="T7" fmla="*/ 59 h 77"/>
                  <a:gd name="T8" fmla="*/ 68 w 333"/>
                  <a:gd name="T9" fmla="*/ 66 h 77"/>
                  <a:gd name="T10" fmla="*/ 87 w 333"/>
                  <a:gd name="T11" fmla="*/ 70 h 77"/>
                  <a:gd name="T12" fmla="*/ 108 w 333"/>
                  <a:gd name="T13" fmla="*/ 73 h 77"/>
                  <a:gd name="T14" fmla="*/ 128 w 333"/>
                  <a:gd name="T15" fmla="*/ 76 h 77"/>
                  <a:gd name="T16" fmla="*/ 150 w 333"/>
                  <a:gd name="T17" fmla="*/ 77 h 77"/>
                  <a:gd name="T18" fmla="*/ 175 w 333"/>
                  <a:gd name="T19" fmla="*/ 76 h 77"/>
                  <a:gd name="T20" fmla="*/ 187 w 333"/>
                  <a:gd name="T21" fmla="*/ 73 h 77"/>
                  <a:gd name="T22" fmla="*/ 201 w 333"/>
                  <a:gd name="T23" fmla="*/ 72 h 77"/>
                  <a:gd name="T24" fmla="*/ 212 w 333"/>
                  <a:gd name="T25" fmla="*/ 69 h 77"/>
                  <a:gd name="T26" fmla="*/ 224 w 333"/>
                  <a:gd name="T27" fmla="*/ 67 h 77"/>
                  <a:gd name="T28" fmla="*/ 248 w 333"/>
                  <a:gd name="T29" fmla="*/ 60 h 77"/>
                  <a:gd name="T30" fmla="*/ 252 w 333"/>
                  <a:gd name="T31" fmla="*/ 57 h 77"/>
                  <a:gd name="T32" fmla="*/ 258 w 333"/>
                  <a:gd name="T33" fmla="*/ 54 h 77"/>
                  <a:gd name="T34" fmla="*/ 269 w 333"/>
                  <a:gd name="T35" fmla="*/ 50 h 77"/>
                  <a:gd name="T36" fmla="*/ 274 w 333"/>
                  <a:gd name="T37" fmla="*/ 46 h 77"/>
                  <a:gd name="T38" fmla="*/ 279 w 333"/>
                  <a:gd name="T39" fmla="*/ 44 h 77"/>
                  <a:gd name="T40" fmla="*/ 291 w 333"/>
                  <a:gd name="T41" fmla="*/ 40 h 77"/>
                  <a:gd name="T42" fmla="*/ 299 w 333"/>
                  <a:gd name="T43" fmla="*/ 33 h 77"/>
                  <a:gd name="T44" fmla="*/ 304 w 333"/>
                  <a:gd name="T45" fmla="*/ 30 h 77"/>
                  <a:gd name="T46" fmla="*/ 310 w 333"/>
                  <a:gd name="T47" fmla="*/ 27 h 77"/>
                  <a:gd name="T48" fmla="*/ 330 w 333"/>
                  <a:gd name="T49" fmla="*/ 13 h 77"/>
                  <a:gd name="T50" fmla="*/ 333 w 333"/>
                  <a:gd name="T51" fmla="*/ 11 h 77"/>
                  <a:gd name="T52" fmla="*/ 325 w 333"/>
                  <a:gd name="T53" fmla="*/ 0 h 77"/>
                  <a:gd name="T54" fmla="*/ 320 w 333"/>
                  <a:gd name="T55" fmla="*/ 5 h 77"/>
                  <a:gd name="T56" fmla="*/ 301 w 333"/>
                  <a:gd name="T57" fmla="*/ 18 h 77"/>
                  <a:gd name="T58" fmla="*/ 295 w 333"/>
                  <a:gd name="T59" fmla="*/ 21 h 77"/>
                  <a:gd name="T60" fmla="*/ 291 w 333"/>
                  <a:gd name="T61" fmla="*/ 24 h 77"/>
                  <a:gd name="T62" fmla="*/ 282 w 333"/>
                  <a:gd name="T63" fmla="*/ 31 h 77"/>
                  <a:gd name="T64" fmla="*/ 261 w 333"/>
                  <a:gd name="T65" fmla="*/ 41 h 77"/>
                  <a:gd name="T66" fmla="*/ 241 w 333"/>
                  <a:gd name="T67" fmla="*/ 51 h 77"/>
                  <a:gd name="T68" fmla="*/ 219 w 333"/>
                  <a:gd name="T69" fmla="*/ 57 h 77"/>
                  <a:gd name="T70" fmla="*/ 207 w 333"/>
                  <a:gd name="T71" fmla="*/ 59 h 77"/>
                  <a:gd name="T72" fmla="*/ 204 w 333"/>
                  <a:gd name="T73" fmla="*/ 59 h 77"/>
                  <a:gd name="T74" fmla="*/ 202 w 333"/>
                  <a:gd name="T75" fmla="*/ 60 h 77"/>
                  <a:gd name="T76" fmla="*/ 197 w 333"/>
                  <a:gd name="T77" fmla="*/ 62 h 77"/>
                  <a:gd name="T78" fmla="*/ 191 w 333"/>
                  <a:gd name="T79" fmla="*/ 62 h 77"/>
                  <a:gd name="T80" fmla="*/ 187 w 333"/>
                  <a:gd name="T81" fmla="*/ 62 h 77"/>
                  <a:gd name="T82" fmla="*/ 185 w 333"/>
                  <a:gd name="T83" fmla="*/ 63 h 77"/>
                  <a:gd name="T84" fmla="*/ 174 w 333"/>
                  <a:gd name="T85" fmla="*/ 66 h 77"/>
                  <a:gd name="T86" fmla="*/ 161 w 333"/>
                  <a:gd name="T87" fmla="*/ 66 h 77"/>
                  <a:gd name="T88" fmla="*/ 150 w 333"/>
                  <a:gd name="T89" fmla="*/ 67 h 77"/>
                  <a:gd name="T90" fmla="*/ 129 w 333"/>
                  <a:gd name="T91" fmla="*/ 66 h 77"/>
                  <a:gd name="T92" fmla="*/ 109 w 333"/>
                  <a:gd name="T93" fmla="*/ 63 h 77"/>
                  <a:gd name="T94" fmla="*/ 90 w 333"/>
                  <a:gd name="T95" fmla="*/ 60 h 77"/>
                  <a:gd name="T96" fmla="*/ 72 w 333"/>
                  <a:gd name="T97" fmla="*/ 55 h 77"/>
                  <a:gd name="T98" fmla="*/ 54 w 333"/>
                  <a:gd name="T99" fmla="*/ 49 h 77"/>
                  <a:gd name="T100" fmla="*/ 37 w 333"/>
                  <a:gd name="T101" fmla="*/ 41 h 77"/>
                  <a:gd name="T102" fmla="*/ 20 w 333"/>
                  <a:gd name="T103" fmla="*/ 32 h 77"/>
                  <a:gd name="T104" fmla="*/ 5 w 333"/>
                  <a:gd name="T105" fmla="*/ 23 h 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3"/>
                  <a:gd name="T160" fmla="*/ 0 h 77"/>
                  <a:gd name="T161" fmla="*/ 333 w 333"/>
                  <a:gd name="T162" fmla="*/ 77 h 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3" h="77">
                    <a:moveTo>
                      <a:pt x="5" y="23"/>
                    </a:moveTo>
                    <a:lnTo>
                      <a:pt x="0" y="33"/>
                    </a:lnTo>
                    <a:lnTo>
                      <a:pt x="32" y="51"/>
                    </a:lnTo>
                    <a:lnTo>
                      <a:pt x="49" y="59"/>
                    </a:lnTo>
                    <a:lnTo>
                      <a:pt x="68" y="66"/>
                    </a:lnTo>
                    <a:lnTo>
                      <a:pt x="87" y="70"/>
                    </a:lnTo>
                    <a:lnTo>
                      <a:pt x="108" y="73"/>
                    </a:lnTo>
                    <a:lnTo>
                      <a:pt x="128" y="76"/>
                    </a:lnTo>
                    <a:lnTo>
                      <a:pt x="150" y="77"/>
                    </a:lnTo>
                    <a:lnTo>
                      <a:pt x="175" y="76"/>
                    </a:lnTo>
                    <a:lnTo>
                      <a:pt x="187" y="73"/>
                    </a:lnTo>
                    <a:lnTo>
                      <a:pt x="201" y="72"/>
                    </a:lnTo>
                    <a:lnTo>
                      <a:pt x="212" y="69"/>
                    </a:lnTo>
                    <a:lnTo>
                      <a:pt x="224" y="67"/>
                    </a:lnTo>
                    <a:lnTo>
                      <a:pt x="248" y="60"/>
                    </a:lnTo>
                    <a:lnTo>
                      <a:pt x="252" y="57"/>
                    </a:lnTo>
                    <a:lnTo>
                      <a:pt x="258" y="54"/>
                    </a:lnTo>
                    <a:lnTo>
                      <a:pt x="269" y="50"/>
                    </a:lnTo>
                    <a:lnTo>
                      <a:pt x="274" y="46"/>
                    </a:lnTo>
                    <a:lnTo>
                      <a:pt x="279" y="44"/>
                    </a:lnTo>
                    <a:lnTo>
                      <a:pt x="291" y="40"/>
                    </a:lnTo>
                    <a:lnTo>
                      <a:pt x="299" y="33"/>
                    </a:lnTo>
                    <a:lnTo>
                      <a:pt x="304" y="30"/>
                    </a:lnTo>
                    <a:lnTo>
                      <a:pt x="310" y="27"/>
                    </a:lnTo>
                    <a:lnTo>
                      <a:pt x="330" y="13"/>
                    </a:lnTo>
                    <a:lnTo>
                      <a:pt x="333" y="11"/>
                    </a:lnTo>
                    <a:lnTo>
                      <a:pt x="325" y="0"/>
                    </a:lnTo>
                    <a:lnTo>
                      <a:pt x="320" y="5"/>
                    </a:lnTo>
                    <a:lnTo>
                      <a:pt x="301" y="18"/>
                    </a:lnTo>
                    <a:lnTo>
                      <a:pt x="295" y="21"/>
                    </a:lnTo>
                    <a:lnTo>
                      <a:pt x="291" y="24"/>
                    </a:lnTo>
                    <a:lnTo>
                      <a:pt x="282" y="31"/>
                    </a:lnTo>
                    <a:lnTo>
                      <a:pt x="261" y="41"/>
                    </a:lnTo>
                    <a:lnTo>
                      <a:pt x="241" y="51"/>
                    </a:lnTo>
                    <a:lnTo>
                      <a:pt x="219" y="57"/>
                    </a:lnTo>
                    <a:lnTo>
                      <a:pt x="207" y="59"/>
                    </a:lnTo>
                    <a:lnTo>
                      <a:pt x="204" y="59"/>
                    </a:lnTo>
                    <a:lnTo>
                      <a:pt x="202" y="60"/>
                    </a:lnTo>
                    <a:lnTo>
                      <a:pt x="197" y="62"/>
                    </a:lnTo>
                    <a:lnTo>
                      <a:pt x="191" y="62"/>
                    </a:lnTo>
                    <a:lnTo>
                      <a:pt x="187" y="62"/>
                    </a:lnTo>
                    <a:lnTo>
                      <a:pt x="185" y="63"/>
                    </a:lnTo>
                    <a:lnTo>
                      <a:pt x="174" y="66"/>
                    </a:lnTo>
                    <a:lnTo>
                      <a:pt x="161" y="66"/>
                    </a:lnTo>
                    <a:lnTo>
                      <a:pt x="150" y="67"/>
                    </a:lnTo>
                    <a:lnTo>
                      <a:pt x="129" y="66"/>
                    </a:lnTo>
                    <a:lnTo>
                      <a:pt x="109" y="63"/>
                    </a:lnTo>
                    <a:lnTo>
                      <a:pt x="90" y="60"/>
                    </a:lnTo>
                    <a:lnTo>
                      <a:pt x="72" y="55"/>
                    </a:lnTo>
                    <a:lnTo>
                      <a:pt x="54" y="49"/>
                    </a:lnTo>
                    <a:lnTo>
                      <a:pt x="37" y="41"/>
                    </a:lnTo>
                    <a:lnTo>
                      <a:pt x="20" y="32"/>
                    </a:lnTo>
                    <a:lnTo>
                      <a:pt x="5" y="23"/>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0" name="Freeform 1014"/>
              <p:cNvSpPr>
                <a:spLocks/>
              </p:cNvSpPr>
              <p:nvPr/>
            </p:nvSpPr>
            <p:spPr bwMode="auto">
              <a:xfrm>
                <a:off x="2166" y="1314"/>
                <a:ext cx="69" cy="16"/>
              </a:xfrm>
              <a:custGeom>
                <a:avLst/>
                <a:gdLst>
                  <a:gd name="T0" fmla="*/ 6 w 345"/>
                  <a:gd name="T1" fmla="*/ 22 h 78"/>
                  <a:gd name="T2" fmla="*/ 0 w 345"/>
                  <a:gd name="T3" fmla="*/ 34 h 78"/>
                  <a:gd name="T4" fmla="*/ 35 w 345"/>
                  <a:gd name="T5" fmla="*/ 52 h 78"/>
                  <a:gd name="T6" fmla="*/ 53 w 345"/>
                  <a:gd name="T7" fmla="*/ 60 h 78"/>
                  <a:gd name="T8" fmla="*/ 72 w 345"/>
                  <a:gd name="T9" fmla="*/ 67 h 78"/>
                  <a:gd name="T10" fmla="*/ 91 w 345"/>
                  <a:gd name="T11" fmla="*/ 71 h 78"/>
                  <a:gd name="T12" fmla="*/ 112 w 345"/>
                  <a:gd name="T13" fmla="*/ 75 h 78"/>
                  <a:gd name="T14" fmla="*/ 134 w 345"/>
                  <a:gd name="T15" fmla="*/ 77 h 78"/>
                  <a:gd name="T16" fmla="*/ 156 w 345"/>
                  <a:gd name="T17" fmla="*/ 78 h 78"/>
                  <a:gd name="T18" fmla="*/ 158 w 345"/>
                  <a:gd name="T19" fmla="*/ 77 h 78"/>
                  <a:gd name="T20" fmla="*/ 162 w 345"/>
                  <a:gd name="T21" fmla="*/ 77 h 78"/>
                  <a:gd name="T22" fmla="*/ 169 w 345"/>
                  <a:gd name="T23" fmla="*/ 77 h 78"/>
                  <a:gd name="T24" fmla="*/ 182 w 345"/>
                  <a:gd name="T25" fmla="*/ 77 h 78"/>
                  <a:gd name="T26" fmla="*/ 209 w 345"/>
                  <a:gd name="T27" fmla="*/ 74 h 78"/>
                  <a:gd name="T28" fmla="*/ 234 w 345"/>
                  <a:gd name="T29" fmla="*/ 68 h 78"/>
                  <a:gd name="T30" fmla="*/ 258 w 345"/>
                  <a:gd name="T31" fmla="*/ 61 h 78"/>
                  <a:gd name="T32" fmla="*/ 281 w 345"/>
                  <a:gd name="T33" fmla="*/ 51 h 78"/>
                  <a:gd name="T34" fmla="*/ 303 w 345"/>
                  <a:gd name="T35" fmla="*/ 40 h 78"/>
                  <a:gd name="T36" fmla="*/ 323 w 345"/>
                  <a:gd name="T37" fmla="*/ 25 h 78"/>
                  <a:gd name="T38" fmla="*/ 328 w 345"/>
                  <a:gd name="T39" fmla="*/ 21 h 78"/>
                  <a:gd name="T40" fmla="*/ 330 w 345"/>
                  <a:gd name="T41" fmla="*/ 19 h 78"/>
                  <a:gd name="T42" fmla="*/ 331 w 345"/>
                  <a:gd name="T43" fmla="*/ 18 h 78"/>
                  <a:gd name="T44" fmla="*/ 334 w 345"/>
                  <a:gd name="T45" fmla="*/ 18 h 78"/>
                  <a:gd name="T46" fmla="*/ 345 w 345"/>
                  <a:gd name="T47" fmla="*/ 11 h 78"/>
                  <a:gd name="T48" fmla="*/ 339 w 345"/>
                  <a:gd name="T49" fmla="*/ 0 h 78"/>
                  <a:gd name="T50" fmla="*/ 336 w 345"/>
                  <a:gd name="T51" fmla="*/ 2 h 78"/>
                  <a:gd name="T52" fmla="*/ 316 w 345"/>
                  <a:gd name="T53" fmla="*/ 16 h 78"/>
                  <a:gd name="T54" fmla="*/ 310 w 345"/>
                  <a:gd name="T55" fmla="*/ 19 h 78"/>
                  <a:gd name="T56" fmla="*/ 305 w 345"/>
                  <a:gd name="T57" fmla="*/ 22 h 78"/>
                  <a:gd name="T58" fmla="*/ 297 w 345"/>
                  <a:gd name="T59" fmla="*/ 29 h 78"/>
                  <a:gd name="T60" fmla="*/ 285 w 345"/>
                  <a:gd name="T61" fmla="*/ 33 h 78"/>
                  <a:gd name="T62" fmla="*/ 280 w 345"/>
                  <a:gd name="T63" fmla="*/ 35 h 78"/>
                  <a:gd name="T64" fmla="*/ 275 w 345"/>
                  <a:gd name="T65" fmla="*/ 39 h 78"/>
                  <a:gd name="T66" fmla="*/ 264 w 345"/>
                  <a:gd name="T67" fmla="*/ 43 h 78"/>
                  <a:gd name="T68" fmla="*/ 258 w 345"/>
                  <a:gd name="T69" fmla="*/ 46 h 78"/>
                  <a:gd name="T70" fmla="*/ 254 w 345"/>
                  <a:gd name="T71" fmla="*/ 49 h 78"/>
                  <a:gd name="T72" fmla="*/ 230 w 345"/>
                  <a:gd name="T73" fmla="*/ 56 h 78"/>
                  <a:gd name="T74" fmla="*/ 218 w 345"/>
                  <a:gd name="T75" fmla="*/ 58 h 78"/>
                  <a:gd name="T76" fmla="*/ 207 w 345"/>
                  <a:gd name="T77" fmla="*/ 61 h 78"/>
                  <a:gd name="T78" fmla="*/ 193 w 345"/>
                  <a:gd name="T79" fmla="*/ 62 h 78"/>
                  <a:gd name="T80" fmla="*/ 181 w 345"/>
                  <a:gd name="T81" fmla="*/ 65 h 78"/>
                  <a:gd name="T82" fmla="*/ 156 w 345"/>
                  <a:gd name="T83" fmla="*/ 66 h 78"/>
                  <a:gd name="T84" fmla="*/ 134 w 345"/>
                  <a:gd name="T85" fmla="*/ 65 h 78"/>
                  <a:gd name="T86" fmla="*/ 114 w 345"/>
                  <a:gd name="T87" fmla="*/ 62 h 78"/>
                  <a:gd name="T88" fmla="*/ 93 w 345"/>
                  <a:gd name="T89" fmla="*/ 59 h 78"/>
                  <a:gd name="T90" fmla="*/ 74 w 345"/>
                  <a:gd name="T91" fmla="*/ 55 h 78"/>
                  <a:gd name="T92" fmla="*/ 55 w 345"/>
                  <a:gd name="T93" fmla="*/ 48 h 78"/>
                  <a:gd name="T94" fmla="*/ 38 w 345"/>
                  <a:gd name="T95" fmla="*/ 40 h 78"/>
                  <a:gd name="T96" fmla="*/ 6 w 345"/>
                  <a:gd name="T97" fmla="*/ 22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5"/>
                  <a:gd name="T148" fmla="*/ 0 h 78"/>
                  <a:gd name="T149" fmla="*/ 345 w 345"/>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5" h="78">
                    <a:moveTo>
                      <a:pt x="6" y="22"/>
                    </a:moveTo>
                    <a:lnTo>
                      <a:pt x="0" y="34"/>
                    </a:lnTo>
                    <a:lnTo>
                      <a:pt x="35" y="52"/>
                    </a:lnTo>
                    <a:lnTo>
                      <a:pt x="53" y="60"/>
                    </a:lnTo>
                    <a:lnTo>
                      <a:pt x="72" y="67"/>
                    </a:lnTo>
                    <a:lnTo>
                      <a:pt x="91" y="71"/>
                    </a:lnTo>
                    <a:lnTo>
                      <a:pt x="112" y="75"/>
                    </a:lnTo>
                    <a:lnTo>
                      <a:pt x="134" y="77"/>
                    </a:lnTo>
                    <a:lnTo>
                      <a:pt x="156" y="78"/>
                    </a:lnTo>
                    <a:lnTo>
                      <a:pt x="158" y="77"/>
                    </a:lnTo>
                    <a:lnTo>
                      <a:pt x="162" y="77"/>
                    </a:lnTo>
                    <a:lnTo>
                      <a:pt x="169" y="77"/>
                    </a:lnTo>
                    <a:lnTo>
                      <a:pt x="182" y="77"/>
                    </a:lnTo>
                    <a:lnTo>
                      <a:pt x="209" y="74"/>
                    </a:lnTo>
                    <a:lnTo>
                      <a:pt x="234" y="68"/>
                    </a:lnTo>
                    <a:lnTo>
                      <a:pt x="258" y="61"/>
                    </a:lnTo>
                    <a:lnTo>
                      <a:pt x="281" y="51"/>
                    </a:lnTo>
                    <a:lnTo>
                      <a:pt x="303" y="40"/>
                    </a:lnTo>
                    <a:lnTo>
                      <a:pt x="323" y="25"/>
                    </a:lnTo>
                    <a:lnTo>
                      <a:pt x="328" y="21"/>
                    </a:lnTo>
                    <a:lnTo>
                      <a:pt x="330" y="19"/>
                    </a:lnTo>
                    <a:lnTo>
                      <a:pt x="331" y="18"/>
                    </a:lnTo>
                    <a:lnTo>
                      <a:pt x="334" y="18"/>
                    </a:lnTo>
                    <a:lnTo>
                      <a:pt x="345" y="11"/>
                    </a:lnTo>
                    <a:lnTo>
                      <a:pt x="339" y="0"/>
                    </a:lnTo>
                    <a:lnTo>
                      <a:pt x="336" y="2"/>
                    </a:lnTo>
                    <a:lnTo>
                      <a:pt x="316" y="16"/>
                    </a:lnTo>
                    <a:lnTo>
                      <a:pt x="310" y="19"/>
                    </a:lnTo>
                    <a:lnTo>
                      <a:pt x="305" y="22"/>
                    </a:lnTo>
                    <a:lnTo>
                      <a:pt x="297" y="29"/>
                    </a:lnTo>
                    <a:lnTo>
                      <a:pt x="285" y="33"/>
                    </a:lnTo>
                    <a:lnTo>
                      <a:pt x="280" y="35"/>
                    </a:lnTo>
                    <a:lnTo>
                      <a:pt x="275" y="39"/>
                    </a:lnTo>
                    <a:lnTo>
                      <a:pt x="264" y="43"/>
                    </a:lnTo>
                    <a:lnTo>
                      <a:pt x="258" y="46"/>
                    </a:lnTo>
                    <a:lnTo>
                      <a:pt x="254" y="49"/>
                    </a:lnTo>
                    <a:lnTo>
                      <a:pt x="230" y="56"/>
                    </a:lnTo>
                    <a:lnTo>
                      <a:pt x="218" y="58"/>
                    </a:lnTo>
                    <a:lnTo>
                      <a:pt x="207" y="61"/>
                    </a:lnTo>
                    <a:lnTo>
                      <a:pt x="193" y="62"/>
                    </a:lnTo>
                    <a:lnTo>
                      <a:pt x="181" y="65"/>
                    </a:lnTo>
                    <a:lnTo>
                      <a:pt x="156" y="66"/>
                    </a:lnTo>
                    <a:lnTo>
                      <a:pt x="134" y="65"/>
                    </a:lnTo>
                    <a:lnTo>
                      <a:pt x="114" y="62"/>
                    </a:lnTo>
                    <a:lnTo>
                      <a:pt x="93" y="59"/>
                    </a:lnTo>
                    <a:lnTo>
                      <a:pt x="74" y="55"/>
                    </a:lnTo>
                    <a:lnTo>
                      <a:pt x="55" y="48"/>
                    </a:lnTo>
                    <a:lnTo>
                      <a:pt x="38" y="40"/>
                    </a:lnTo>
                    <a:lnTo>
                      <a:pt x="6" y="22"/>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1" name="Freeform 1015"/>
              <p:cNvSpPr>
                <a:spLocks/>
              </p:cNvSpPr>
              <p:nvPr/>
            </p:nvSpPr>
            <p:spPr bwMode="auto">
              <a:xfrm>
                <a:off x="2168" y="1310"/>
                <a:ext cx="64" cy="16"/>
              </a:xfrm>
              <a:custGeom>
                <a:avLst/>
                <a:gdLst>
                  <a:gd name="T0" fmla="*/ 7 w 320"/>
                  <a:gd name="T1" fmla="*/ 25 h 79"/>
                  <a:gd name="T2" fmla="*/ 0 w 320"/>
                  <a:gd name="T3" fmla="*/ 35 h 79"/>
                  <a:gd name="T4" fmla="*/ 15 w 320"/>
                  <a:gd name="T5" fmla="*/ 44 h 79"/>
                  <a:gd name="T6" fmla="*/ 32 w 320"/>
                  <a:gd name="T7" fmla="*/ 53 h 79"/>
                  <a:gd name="T8" fmla="*/ 49 w 320"/>
                  <a:gd name="T9" fmla="*/ 61 h 79"/>
                  <a:gd name="T10" fmla="*/ 67 w 320"/>
                  <a:gd name="T11" fmla="*/ 67 h 79"/>
                  <a:gd name="T12" fmla="*/ 85 w 320"/>
                  <a:gd name="T13" fmla="*/ 72 h 79"/>
                  <a:gd name="T14" fmla="*/ 104 w 320"/>
                  <a:gd name="T15" fmla="*/ 75 h 79"/>
                  <a:gd name="T16" fmla="*/ 124 w 320"/>
                  <a:gd name="T17" fmla="*/ 78 h 79"/>
                  <a:gd name="T18" fmla="*/ 145 w 320"/>
                  <a:gd name="T19" fmla="*/ 79 h 79"/>
                  <a:gd name="T20" fmla="*/ 156 w 320"/>
                  <a:gd name="T21" fmla="*/ 78 h 79"/>
                  <a:gd name="T22" fmla="*/ 169 w 320"/>
                  <a:gd name="T23" fmla="*/ 78 h 79"/>
                  <a:gd name="T24" fmla="*/ 180 w 320"/>
                  <a:gd name="T25" fmla="*/ 75 h 79"/>
                  <a:gd name="T26" fmla="*/ 182 w 320"/>
                  <a:gd name="T27" fmla="*/ 74 h 79"/>
                  <a:gd name="T28" fmla="*/ 186 w 320"/>
                  <a:gd name="T29" fmla="*/ 74 h 79"/>
                  <a:gd name="T30" fmla="*/ 192 w 320"/>
                  <a:gd name="T31" fmla="*/ 74 h 79"/>
                  <a:gd name="T32" fmla="*/ 197 w 320"/>
                  <a:gd name="T33" fmla="*/ 72 h 79"/>
                  <a:gd name="T34" fmla="*/ 199 w 320"/>
                  <a:gd name="T35" fmla="*/ 71 h 79"/>
                  <a:gd name="T36" fmla="*/ 202 w 320"/>
                  <a:gd name="T37" fmla="*/ 71 h 79"/>
                  <a:gd name="T38" fmla="*/ 214 w 320"/>
                  <a:gd name="T39" fmla="*/ 69 h 79"/>
                  <a:gd name="T40" fmla="*/ 236 w 320"/>
                  <a:gd name="T41" fmla="*/ 63 h 79"/>
                  <a:gd name="T42" fmla="*/ 256 w 320"/>
                  <a:gd name="T43" fmla="*/ 53 h 79"/>
                  <a:gd name="T44" fmla="*/ 277 w 320"/>
                  <a:gd name="T45" fmla="*/ 43 h 79"/>
                  <a:gd name="T46" fmla="*/ 286 w 320"/>
                  <a:gd name="T47" fmla="*/ 36 h 79"/>
                  <a:gd name="T48" fmla="*/ 290 w 320"/>
                  <a:gd name="T49" fmla="*/ 33 h 79"/>
                  <a:gd name="T50" fmla="*/ 296 w 320"/>
                  <a:gd name="T51" fmla="*/ 30 h 79"/>
                  <a:gd name="T52" fmla="*/ 315 w 320"/>
                  <a:gd name="T53" fmla="*/ 17 h 79"/>
                  <a:gd name="T54" fmla="*/ 320 w 320"/>
                  <a:gd name="T55" fmla="*/ 12 h 79"/>
                  <a:gd name="T56" fmla="*/ 315 w 320"/>
                  <a:gd name="T57" fmla="*/ 0 h 79"/>
                  <a:gd name="T58" fmla="*/ 306 w 320"/>
                  <a:gd name="T59" fmla="*/ 8 h 79"/>
                  <a:gd name="T60" fmla="*/ 288 w 320"/>
                  <a:gd name="T61" fmla="*/ 20 h 79"/>
                  <a:gd name="T62" fmla="*/ 270 w 320"/>
                  <a:gd name="T63" fmla="*/ 33 h 79"/>
                  <a:gd name="T64" fmla="*/ 260 w 320"/>
                  <a:gd name="T65" fmla="*/ 37 h 79"/>
                  <a:gd name="T66" fmla="*/ 251 w 320"/>
                  <a:gd name="T67" fmla="*/ 43 h 79"/>
                  <a:gd name="T68" fmla="*/ 232 w 320"/>
                  <a:gd name="T69" fmla="*/ 52 h 79"/>
                  <a:gd name="T70" fmla="*/ 220 w 320"/>
                  <a:gd name="T71" fmla="*/ 54 h 79"/>
                  <a:gd name="T72" fmla="*/ 217 w 320"/>
                  <a:gd name="T73" fmla="*/ 54 h 79"/>
                  <a:gd name="T74" fmla="*/ 215 w 320"/>
                  <a:gd name="T75" fmla="*/ 55 h 79"/>
                  <a:gd name="T76" fmla="*/ 210 w 320"/>
                  <a:gd name="T77" fmla="*/ 57 h 79"/>
                  <a:gd name="T78" fmla="*/ 190 w 320"/>
                  <a:gd name="T79" fmla="*/ 62 h 79"/>
                  <a:gd name="T80" fmla="*/ 168 w 320"/>
                  <a:gd name="T81" fmla="*/ 65 h 79"/>
                  <a:gd name="T82" fmla="*/ 145 w 320"/>
                  <a:gd name="T83" fmla="*/ 66 h 79"/>
                  <a:gd name="T84" fmla="*/ 125 w 320"/>
                  <a:gd name="T85" fmla="*/ 65 h 79"/>
                  <a:gd name="T86" fmla="*/ 106 w 320"/>
                  <a:gd name="T87" fmla="*/ 63 h 79"/>
                  <a:gd name="T88" fmla="*/ 87 w 320"/>
                  <a:gd name="T89" fmla="*/ 60 h 79"/>
                  <a:gd name="T90" fmla="*/ 70 w 320"/>
                  <a:gd name="T91" fmla="*/ 55 h 79"/>
                  <a:gd name="T92" fmla="*/ 37 w 320"/>
                  <a:gd name="T93" fmla="*/ 42 h 79"/>
                  <a:gd name="T94" fmla="*/ 22 w 320"/>
                  <a:gd name="T95" fmla="*/ 34 h 79"/>
                  <a:gd name="T96" fmla="*/ 7 w 320"/>
                  <a:gd name="T97" fmla="*/ 25 h 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79"/>
                  <a:gd name="T149" fmla="*/ 320 w 320"/>
                  <a:gd name="T150" fmla="*/ 79 h 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79">
                    <a:moveTo>
                      <a:pt x="7" y="25"/>
                    </a:moveTo>
                    <a:lnTo>
                      <a:pt x="0" y="35"/>
                    </a:lnTo>
                    <a:lnTo>
                      <a:pt x="15" y="44"/>
                    </a:lnTo>
                    <a:lnTo>
                      <a:pt x="32" y="53"/>
                    </a:lnTo>
                    <a:lnTo>
                      <a:pt x="49" y="61"/>
                    </a:lnTo>
                    <a:lnTo>
                      <a:pt x="67" y="67"/>
                    </a:lnTo>
                    <a:lnTo>
                      <a:pt x="85" y="72"/>
                    </a:lnTo>
                    <a:lnTo>
                      <a:pt x="104" y="75"/>
                    </a:lnTo>
                    <a:lnTo>
                      <a:pt x="124" y="78"/>
                    </a:lnTo>
                    <a:lnTo>
                      <a:pt x="145" y="79"/>
                    </a:lnTo>
                    <a:lnTo>
                      <a:pt x="156" y="78"/>
                    </a:lnTo>
                    <a:lnTo>
                      <a:pt x="169" y="78"/>
                    </a:lnTo>
                    <a:lnTo>
                      <a:pt x="180" y="75"/>
                    </a:lnTo>
                    <a:lnTo>
                      <a:pt x="182" y="74"/>
                    </a:lnTo>
                    <a:lnTo>
                      <a:pt x="186" y="74"/>
                    </a:lnTo>
                    <a:lnTo>
                      <a:pt x="192" y="74"/>
                    </a:lnTo>
                    <a:lnTo>
                      <a:pt x="197" y="72"/>
                    </a:lnTo>
                    <a:lnTo>
                      <a:pt x="199" y="71"/>
                    </a:lnTo>
                    <a:lnTo>
                      <a:pt x="202" y="71"/>
                    </a:lnTo>
                    <a:lnTo>
                      <a:pt x="214" y="69"/>
                    </a:lnTo>
                    <a:lnTo>
                      <a:pt x="236" y="63"/>
                    </a:lnTo>
                    <a:lnTo>
                      <a:pt x="256" y="53"/>
                    </a:lnTo>
                    <a:lnTo>
                      <a:pt x="277" y="43"/>
                    </a:lnTo>
                    <a:lnTo>
                      <a:pt x="286" y="36"/>
                    </a:lnTo>
                    <a:lnTo>
                      <a:pt x="290" y="33"/>
                    </a:lnTo>
                    <a:lnTo>
                      <a:pt x="296" y="30"/>
                    </a:lnTo>
                    <a:lnTo>
                      <a:pt x="315" y="17"/>
                    </a:lnTo>
                    <a:lnTo>
                      <a:pt x="320" y="12"/>
                    </a:lnTo>
                    <a:lnTo>
                      <a:pt x="315" y="0"/>
                    </a:lnTo>
                    <a:lnTo>
                      <a:pt x="306" y="8"/>
                    </a:lnTo>
                    <a:lnTo>
                      <a:pt x="288" y="20"/>
                    </a:lnTo>
                    <a:lnTo>
                      <a:pt x="270" y="33"/>
                    </a:lnTo>
                    <a:lnTo>
                      <a:pt x="260" y="37"/>
                    </a:lnTo>
                    <a:lnTo>
                      <a:pt x="251" y="43"/>
                    </a:lnTo>
                    <a:lnTo>
                      <a:pt x="232" y="52"/>
                    </a:lnTo>
                    <a:lnTo>
                      <a:pt x="220" y="54"/>
                    </a:lnTo>
                    <a:lnTo>
                      <a:pt x="217" y="54"/>
                    </a:lnTo>
                    <a:lnTo>
                      <a:pt x="215" y="55"/>
                    </a:lnTo>
                    <a:lnTo>
                      <a:pt x="210" y="57"/>
                    </a:lnTo>
                    <a:lnTo>
                      <a:pt x="190" y="62"/>
                    </a:lnTo>
                    <a:lnTo>
                      <a:pt x="168" y="65"/>
                    </a:lnTo>
                    <a:lnTo>
                      <a:pt x="145" y="66"/>
                    </a:lnTo>
                    <a:lnTo>
                      <a:pt x="125" y="65"/>
                    </a:lnTo>
                    <a:lnTo>
                      <a:pt x="106" y="63"/>
                    </a:lnTo>
                    <a:lnTo>
                      <a:pt x="87" y="60"/>
                    </a:lnTo>
                    <a:lnTo>
                      <a:pt x="70" y="55"/>
                    </a:lnTo>
                    <a:lnTo>
                      <a:pt x="37" y="42"/>
                    </a:lnTo>
                    <a:lnTo>
                      <a:pt x="22" y="34"/>
                    </a:lnTo>
                    <a:lnTo>
                      <a:pt x="7" y="25"/>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2" name="Freeform 1016"/>
              <p:cNvSpPr>
                <a:spLocks/>
              </p:cNvSpPr>
              <p:nvPr/>
            </p:nvSpPr>
            <p:spPr bwMode="auto">
              <a:xfrm>
                <a:off x="2195" y="1267"/>
                <a:ext cx="16" cy="9"/>
              </a:xfrm>
              <a:custGeom>
                <a:avLst/>
                <a:gdLst>
                  <a:gd name="T0" fmla="*/ 78 w 78"/>
                  <a:gd name="T1" fmla="*/ 43 h 43"/>
                  <a:gd name="T2" fmla="*/ 58 w 78"/>
                  <a:gd name="T3" fmla="*/ 11 h 43"/>
                  <a:gd name="T4" fmla="*/ 46 w 78"/>
                  <a:gd name="T5" fmla="*/ 6 h 43"/>
                  <a:gd name="T6" fmla="*/ 35 w 78"/>
                  <a:gd name="T7" fmla="*/ 2 h 43"/>
                  <a:gd name="T8" fmla="*/ 23 w 78"/>
                  <a:gd name="T9" fmla="*/ 0 h 43"/>
                  <a:gd name="T10" fmla="*/ 10 w 78"/>
                  <a:gd name="T11" fmla="*/ 0 h 43"/>
                  <a:gd name="T12" fmla="*/ 8 w 78"/>
                  <a:gd name="T13" fmla="*/ 0 h 43"/>
                  <a:gd name="T14" fmla="*/ 0 w 78"/>
                  <a:gd name="T15" fmla="*/ 13 h 43"/>
                  <a:gd name="T16" fmla="*/ 5 w 78"/>
                  <a:gd name="T17" fmla="*/ 11 h 43"/>
                  <a:gd name="T18" fmla="*/ 10 w 78"/>
                  <a:gd name="T19" fmla="*/ 11 h 43"/>
                  <a:gd name="T20" fmla="*/ 26 w 78"/>
                  <a:gd name="T21" fmla="*/ 12 h 43"/>
                  <a:gd name="T22" fmla="*/ 41 w 78"/>
                  <a:gd name="T23" fmla="*/ 16 h 43"/>
                  <a:gd name="T24" fmla="*/ 54 w 78"/>
                  <a:gd name="T25" fmla="*/ 21 h 43"/>
                  <a:gd name="T26" fmla="*/ 67 w 78"/>
                  <a:gd name="T27" fmla="*/ 31 h 43"/>
                  <a:gd name="T28" fmla="*/ 78 w 78"/>
                  <a:gd name="T29" fmla="*/ 43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43"/>
                  <a:gd name="T47" fmla="*/ 78 w 78"/>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43">
                    <a:moveTo>
                      <a:pt x="78" y="43"/>
                    </a:moveTo>
                    <a:lnTo>
                      <a:pt x="58" y="11"/>
                    </a:lnTo>
                    <a:lnTo>
                      <a:pt x="46" y="6"/>
                    </a:lnTo>
                    <a:lnTo>
                      <a:pt x="35" y="2"/>
                    </a:lnTo>
                    <a:lnTo>
                      <a:pt x="23" y="0"/>
                    </a:lnTo>
                    <a:lnTo>
                      <a:pt x="10" y="0"/>
                    </a:lnTo>
                    <a:lnTo>
                      <a:pt x="8" y="0"/>
                    </a:lnTo>
                    <a:lnTo>
                      <a:pt x="0" y="13"/>
                    </a:lnTo>
                    <a:lnTo>
                      <a:pt x="5" y="11"/>
                    </a:lnTo>
                    <a:lnTo>
                      <a:pt x="10" y="11"/>
                    </a:lnTo>
                    <a:lnTo>
                      <a:pt x="26" y="12"/>
                    </a:lnTo>
                    <a:lnTo>
                      <a:pt x="41" y="16"/>
                    </a:lnTo>
                    <a:lnTo>
                      <a:pt x="54" y="21"/>
                    </a:lnTo>
                    <a:lnTo>
                      <a:pt x="67" y="31"/>
                    </a:lnTo>
                    <a:lnTo>
                      <a:pt x="78" y="43"/>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3" name="Freeform 1017"/>
              <p:cNvSpPr>
                <a:spLocks/>
              </p:cNvSpPr>
              <p:nvPr/>
            </p:nvSpPr>
            <p:spPr bwMode="auto">
              <a:xfrm>
                <a:off x="2184" y="1270"/>
                <a:ext cx="29" cy="28"/>
              </a:xfrm>
              <a:custGeom>
                <a:avLst/>
                <a:gdLst>
                  <a:gd name="T0" fmla="*/ 125 w 148"/>
                  <a:gd name="T1" fmla="*/ 20 h 140"/>
                  <a:gd name="T2" fmla="*/ 99 w 148"/>
                  <a:gd name="T3" fmla="*/ 5 h 140"/>
                  <a:gd name="T4" fmla="*/ 68 w 148"/>
                  <a:gd name="T5" fmla="*/ 0 h 140"/>
                  <a:gd name="T6" fmla="*/ 58 w 148"/>
                  <a:gd name="T7" fmla="*/ 2 h 140"/>
                  <a:gd name="T8" fmla="*/ 59 w 148"/>
                  <a:gd name="T9" fmla="*/ 11 h 140"/>
                  <a:gd name="T10" fmla="*/ 81 w 148"/>
                  <a:gd name="T11" fmla="*/ 12 h 140"/>
                  <a:gd name="T12" fmla="*/ 104 w 148"/>
                  <a:gd name="T13" fmla="*/ 21 h 140"/>
                  <a:gd name="T14" fmla="*/ 124 w 148"/>
                  <a:gd name="T15" fmla="*/ 37 h 140"/>
                  <a:gd name="T16" fmla="*/ 133 w 148"/>
                  <a:gd name="T17" fmla="*/ 57 h 140"/>
                  <a:gd name="T18" fmla="*/ 134 w 148"/>
                  <a:gd name="T19" fmla="*/ 74 h 140"/>
                  <a:gd name="T20" fmla="*/ 133 w 148"/>
                  <a:gd name="T21" fmla="*/ 80 h 140"/>
                  <a:gd name="T22" fmla="*/ 124 w 148"/>
                  <a:gd name="T23" fmla="*/ 100 h 140"/>
                  <a:gd name="T24" fmla="*/ 118 w 148"/>
                  <a:gd name="T25" fmla="*/ 107 h 140"/>
                  <a:gd name="T26" fmla="*/ 116 w 148"/>
                  <a:gd name="T27" fmla="*/ 108 h 140"/>
                  <a:gd name="T28" fmla="*/ 110 w 148"/>
                  <a:gd name="T29" fmla="*/ 114 h 140"/>
                  <a:gd name="T30" fmla="*/ 93 w 148"/>
                  <a:gd name="T31" fmla="*/ 124 h 140"/>
                  <a:gd name="T32" fmla="*/ 81 w 148"/>
                  <a:gd name="T33" fmla="*/ 127 h 140"/>
                  <a:gd name="T34" fmla="*/ 70 w 148"/>
                  <a:gd name="T35" fmla="*/ 127 h 140"/>
                  <a:gd name="T36" fmla="*/ 55 w 148"/>
                  <a:gd name="T37" fmla="*/ 127 h 140"/>
                  <a:gd name="T38" fmla="*/ 31 w 148"/>
                  <a:gd name="T39" fmla="*/ 118 h 140"/>
                  <a:gd name="T40" fmla="*/ 13 w 148"/>
                  <a:gd name="T41" fmla="*/ 101 h 140"/>
                  <a:gd name="T42" fmla="*/ 0 w 148"/>
                  <a:gd name="T43" fmla="*/ 105 h 140"/>
                  <a:gd name="T44" fmla="*/ 23 w 148"/>
                  <a:gd name="T45" fmla="*/ 127 h 140"/>
                  <a:gd name="T46" fmla="*/ 51 w 148"/>
                  <a:gd name="T47" fmla="*/ 138 h 140"/>
                  <a:gd name="T48" fmla="*/ 84 w 148"/>
                  <a:gd name="T49" fmla="*/ 138 h 140"/>
                  <a:gd name="T50" fmla="*/ 91 w 148"/>
                  <a:gd name="T51" fmla="*/ 135 h 140"/>
                  <a:gd name="T52" fmla="*/ 94 w 148"/>
                  <a:gd name="T53" fmla="*/ 135 h 140"/>
                  <a:gd name="T54" fmla="*/ 112 w 148"/>
                  <a:gd name="T55" fmla="*/ 127 h 140"/>
                  <a:gd name="T56" fmla="*/ 130 w 148"/>
                  <a:gd name="T57" fmla="*/ 112 h 140"/>
                  <a:gd name="T58" fmla="*/ 142 w 148"/>
                  <a:gd name="T59" fmla="*/ 96 h 140"/>
                  <a:gd name="T60" fmla="*/ 147 w 148"/>
                  <a:gd name="T61" fmla="*/ 75 h 140"/>
                  <a:gd name="T62" fmla="*/ 148 w 148"/>
                  <a:gd name="T63" fmla="*/ 70 h 140"/>
                  <a:gd name="T64" fmla="*/ 142 w 148"/>
                  <a:gd name="T65" fmla="*/ 41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140"/>
                  <a:gd name="T101" fmla="*/ 148 w 148"/>
                  <a:gd name="T102" fmla="*/ 140 h 1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140">
                    <a:moveTo>
                      <a:pt x="136" y="32"/>
                    </a:moveTo>
                    <a:lnTo>
                      <a:pt x="125" y="20"/>
                    </a:lnTo>
                    <a:lnTo>
                      <a:pt x="112" y="10"/>
                    </a:lnTo>
                    <a:lnTo>
                      <a:pt x="99" y="5"/>
                    </a:lnTo>
                    <a:lnTo>
                      <a:pt x="84" y="1"/>
                    </a:lnTo>
                    <a:lnTo>
                      <a:pt x="68" y="0"/>
                    </a:lnTo>
                    <a:lnTo>
                      <a:pt x="63" y="0"/>
                    </a:lnTo>
                    <a:lnTo>
                      <a:pt x="58" y="2"/>
                    </a:lnTo>
                    <a:lnTo>
                      <a:pt x="52" y="14"/>
                    </a:lnTo>
                    <a:lnTo>
                      <a:pt x="59" y="11"/>
                    </a:lnTo>
                    <a:lnTo>
                      <a:pt x="68" y="11"/>
                    </a:lnTo>
                    <a:lnTo>
                      <a:pt x="81" y="12"/>
                    </a:lnTo>
                    <a:lnTo>
                      <a:pt x="93" y="16"/>
                    </a:lnTo>
                    <a:lnTo>
                      <a:pt x="104" y="21"/>
                    </a:lnTo>
                    <a:lnTo>
                      <a:pt x="116" y="29"/>
                    </a:lnTo>
                    <a:lnTo>
                      <a:pt x="124" y="37"/>
                    </a:lnTo>
                    <a:lnTo>
                      <a:pt x="130" y="47"/>
                    </a:lnTo>
                    <a:lnTo>
                      <a:pt x="133" y="57"/>
                    </a:lnTo>
                    <a:lnTo>
                      <a:pt x="136" y="70"/>
                    </a:lnTo>
                    <a:lnTo>
                      <a:pt x="134" y="74"/>
                    </a:lnTo>
                    <a:lnTo>
                      <a:pt x="133" y="76"/>
                    </a:lnTo>
                    <a:lnTo>
                      <a:pt x="133" y="80"/>
                    </a:lnTo>
                    <a:lnTo>
                      <a:pt x="130" y="91"/>
                    </a:lnTo>
                    <a:lnTo>
                      <a:pt x="124" y="100"/>
                    </a:lnTo>
                    <a:lnTo>
                      <a:pt x="120" y="105"/>
                    </a:lnTo>
                    <a:lnTo>
                      <a:pt x="118" y="107"/>
                    </a:lnTo>
                    <a:lnTo>
                      <a:pt x="116" y="107"/>
                    </a:lnTo>
                    <a:lnTo>
                      <a:pt x="116" y="108"/>
                    </a:lnTo>
                    <a:lnTo>
                      <a:pt x="116" y="110"/>
                    </a:lnTo>
                    <a:lnTo>
                      <a:pt x="110" y="114"/>
                    </a:lnTo>
                    <a:lnTo>
                      <a:pt x="104" y="118"/>
                    </a:lnTo>
                    <a:lnTo>
                      <a:pt x="93" y="124"/>
                    </a:lnTo>
                    <a:lnTo>
                      <a:pt x="86" y="125"/>
                    </a:lnTo>
                    <a:lnTo>
                      <a:pt x="81" y="127"/>
                    </a:lnTo>
                    <a:lnTo>
                      <a:pt x="74" y="127"/>
                    </a:lnTo>
                    <a:lnTo>
                      <a:pt x="70" y="127"/>
                    </a:lnTo>
                    <a:lnTo>
                      <a:pt x="68" y="128"/>
                    </a:lnTo>
                    <a:lnTo>
                      <a:pt x="55" y="127"/>
                    </a:lnTo>
                    <a:lnTo>
                      <a:pt x="42" y="124"/>
                    </a:lnTo>
                    <a:lnTo>
                      <a:pt x="31" y="118"/>
                    </a:lnTo>
                    <a:lnTo>
                      <a:pt x="21" y="110"/>
                    </a:lnTo>
                    <a:lnTo>
                      <a:pt x="13" y="101"/>
                    </a:lnTo>
                    <a:lnTo>
                      <a:pt x="8" y="92"/>
                    </a:lnTo>
                    <a:lnTo>
                      <a:pt x="0" y="105"/>
                    </a:lnTo>
                    <a:lnTo>
                      <a:pt x="12" y="119"/>
                    </a:lnTo>
                    <a:lnTo>
                      <a:pt x="23" y="127"/>
                    </a:lnTo>
                    <a:lnTo>
                      <a:pt x="37" y="135"/>
                    </a:lnTo>
                    <a:lnTo>
                      <a:pt x="51" y="138"/>
                    </a:lnTo>
                    <a:lnTo>
                      <a:pt x="68" y="140"/>
                    </a:lnTo>
                    <a:lnTo>
                      <a:pt x="84" y="138"/>
                    </a:lnTo>
                    <a:lnTo>
                      <a:pt x="91" y="136"/>
                    </a:lnTo>
                    <a:lnTo>
                      <a:pt x="91" y="135"/>
                    </a:lnTo>
                    <a:lnTo>
                      <a:pt x="92" y="135"/>
                    </a:lnTo>
                    <a:lnTo>
                      <a:pt x="94" y="135"/>
                    </a:lnTo>
                    <a:lnTo>
                      <a:pt x="99" y="135"/>
                    </a:lnTo>
                    <a:lnTo>
                      <a:pt x="112" y="127"/>
                    </a:lnTo>
                    <a:lnTo>
                      <a:pt x="125" y="119"/>
                    </a:lnTo>
                    <a:lnTo>
                      <a:pt x="130" y="112"/>
                    </a:lnTo>
                    <a:lnTo>
                      <a:pt x="134" y="107"/>
                    </a:lnTo>
                    <a:lnTo>
                      <a:pt x="142" y="96"/>
                    </a:lnTo>
                    <a:lnTo>
                      <a:pt x="146" y="82"/>
                    </a:lnTo>
                    <a:lnTo>
                      <a:pt x="147" y="75"/>
                    </a:lnTo>
                    <a:lnTo>
                      <a:pt x="147" y="72"/>
                    </a:lnTo>
                    <a:lnTo>
                      <a:pt x="148" y="70"/>
                    </a:lnTo>
                    <a:lnTo>
                      <a:pt x="146" y="54"/>
                    </a:lnTo>
                    <a:lnTo>
                      <a:pt x="142" y="41"/>
                    </a:lnTo>
                    <a:lnTo>
                      <a:pt x="136" y="32"/>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4" name="Freeform 1018"/>
              <p:cNvSpPr>
                <a:spLocks/>
              </p:cNvSpPr>
              <p:nvPr/>
            </p:nvSpPr>
            <p:spPr bwMode="auto">
              <a:xfrm>
                <a:off x="2181" y="1285"/>
                <a:ext cx="37" cy="17"/>
              </a:xfrm>
              <a:custGeom>
                <a:avLst/>
                <a:gdLst>
                  <a:gd name="T0" fmla="*/ 185 w 185"/>
                  <a:gd name="T1" fmla="*/ 17 h 88"/>
                  <a:gd name="T2" fmla="*/ 175 w 185"/>
                  <a:gd name="T3" fmla="*/ 0 h 88"/>
                  <a:gd name="T4" fmla="*/ 172 w 185"/>
                  <a:gd name="T5" fmla="*/ 14 h 88"/>
                  <a:gd name="T6" fmla="*/ 168 w 185"/>
                  <a:gd name="T7" fmla="*/ 27 h 88"/>
                  <a:gd name="T8" fmla="*/ 163 w 185"/>
                  <a:gd name="T9" fmla="*/ 33 h 88"/>
                  <a:gd name="T10" fmla="*/ 159 w 185"/>
                  <a:gd name="T11" fmla="*/ 40 h 88"/>
                  <a:gd name="T12" fmla="*/ 155 w 185"/>
                  <a:gd name="T13" fmla="*/ 42 h 88"/>
                  <a:gd name="T14" fmla="*/ 153 w 185"/>
                  <a:gd name="T15" fmla="*/ 45 h 88"/>
                  <a:gd name="T16" fmla="*/ 148 w 185"/>
                  <a:gd name="T17" fmla="*/ 52 h 88"/>
                  <a:gd name="T18" fmla="*/ 141 w 185"/>
                  <a:gd name="T19" fmla="*/ 56 h 88"/>
                  <a:gd name="T20" fmla="*/ 134 w 185"/>
                  <a:gd name="T21" fmla="*/ 61 h 88"/>
                  <a:gd name="T22" fmla="*/ 118 w 185"/>
                  <a:gd name="T23" fmla="*/ 69 h 88"/>
                  <a:gd name="T24" fmla="*/ 100 w 185"/>
                  <a:gd name="T25" fmla="*/ 73 h 88"/>
                  <a:gd name="T26" fmla="*/ 82 w 185"/>
                  <a:gd name="T27" fmla="*/ 76 h 88"/>
                  <a:gd name="T28" fmla="*/ 63 w 185"/>
                  <a:gd name="T29" fmla="*/ 73 h 88"/>
                  <a:gd name="T30" fmla="*/ 46 w 185"/>
                  <a:gd name="T31" fmla="*/ 69 h 88"/>
                  <a:gd name="T32" fmla="*/ 31 w 185"/>
                  <a:gd name="T33" fmla="*/ 61 h 88"/>
                  <a:gd name="T34" fmla="*/ 17 w 185"/>
                  <a:gd name="T35" fmla="*/ 52 h 88"/>
                  <a:gd name="T36" fmla="*/ 7 w 185"/>
                  <a:gd name="T37" fmla="*/ 41 h 88"/>
                  <a:gd name="T38" fmla="*/ 0 w 185"/>
                  <a:gd name="T39" fmla="*/ 53 h 88"/>
                  <a:gd name="T40" fmla="*/ 8 w 185"/>
                  <a:gd name="T41" fmla="*/ 61 h 88"/>
                  <a:gd name="T42" fmla="*/ 23 w 185"/>
                  <a:gd name="T43" fmla="*/ 72 h 88"/>
                  <a:gd name="T44" fmla="*/ 41 w 185"/>
                  <a:gd name="T45" fmla="*/ 81 h 88"/>
                  <a:gd name="T46" fmla="*/ 60 w 185"/>
                  <a:gd name="T47" fmla="*/ 86 h 88"/>
                  <a:gd name="T48" fmla="*/ 82 w 185"/>
                  <a:gd name="T49" fmla="*/ 88 h 88"/>
                  <a:gd name="T50" fmla="*/ 87 w 185"/>
                  <a:gd name="T51" fmla="*/ 87 h 88"/>
                  <a:gd name="T52" fmla="*/ 92 w 185"/>
                  <a:gd name="T53" fmla="*/ 87 h 88"/>
                  <a:gd name="T54" fmla="*/ 104 w 185"/>
                  <a:gd name="T55" fmla="*/ 86 h 88"/>
                  <a:gd name="T56" fmla="*/ 113 w 185"/>
                  <a:gd name="T57" fmla="*/ 83 h 88"/>
                  <a:gd name="T58" fmla="*/ 123 w 185"/>
                  <a:gd name="T59" fmla="*/ 81 h 88"/>
                  <a:gd name="T60" fmla="*/ 141 w 185"/>
                  <a:gd name="T61" fmla="*/ 72 h 88"/>
                  <a:gd name="T62" fmla="*/ 142 w 185"/>
                  <a:gd name="T63" fmla="*/ 70 h 88"/>
                  <a:gd name="T64" fmla="*/ 144 w 185"/>
                  <a:gd name="T65" fmla="*/ 69 h 88"/>
                  <a:gd name="T66" fmla="*/ 148 w 185"/>
                  <a:gd name="T67" fmla="*/ 67 h 88"/>
                  <a:gd name="T68" fmla="*/ 157 w 185"/>
                  <a:gd name="T69" fmla="*/ 61 h 88"/>
                  <a:gd name="T70" fmla="*/ 162 w 185"/>
                  <a:gd name="T71" fmla="*/ 55 h 88"/>
                  <a:gd name="T72" fmla="*/ 168 w 185"/>
                  <a:gd name="T73" fmla="*/ 51 h 88"/>
                  <a:gd name="T74" fmla="*/ 168 w 185"/>
                  <a:gd name="T75" fmla="*/ 49 h 88"/>
                  <a:gd name="T76" fmla="*/ 168 w 185"/>
                  <a:gd name="T77" fmla="*/ 48 h 88"/>
                  <a:gd name="T78" fmla="*/ 169 w 185"/>
                  <a:gd name="T79" fmla="*/ 48 h 88"/>
                  <a:gd name="T80" fmla="*/ 171 w 185"/>
                  <a:gd name="T81" fmla="*/ 45 h 88"/>
                  <a:gd name="T82" fmla="*/ 175 w 185"/>
                  <a:gd name="T83" fmla="*/ 41 h 88"/>
                  <a:gd name="T84" fmla="*/ 178 w 185"/>
                  <a:gd name="T85" fmla="*/ 34 h 88"/>
                  <a:gd name="T86" fmla="*/ 178 w 185"/>
                  <a:gd name="T87" fmla="*/ 32 h 88"/>
                  <a:gd name="T88" fmla="*/ 178 w 185"/>
                  <a:gd name="T89" fmla="*/ 31 h 88"/>
                  <a:gd name="T90" fmla="*/ 179 w 185"/>
                  <a:gd name="T91" fmla="*/ 31 h 88"/>
                  <a:gd name="T92" fmla="*/ 181 w 185"/>
                  <a:gd name="T93" fmla="*/ 28 h 88"/>
                  <a:gd name="T94" fmla="*/ 185 w 185"/>
                  <a:gd name="T95" fmla="*/ 1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5"/>
                  <a:gd name="T145" fmla="*/ 0 h 88"/>
                  <a:gd name="T146" fmla="*/ 185 w 185"/>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5" h="88">
                    <a:moveTo>
                      <a:pt x="185" y="17"/>
                    </a:moveTo>
                    <a:lnTo>
                      <a:pt x="175" y="0"/>
                    </a:lnTo>
                    <a:lnTo>
                      <a:pt x="172" y="14"/>
                    </a:lnTo>
                    <a:lnTo>
                      <a:pt x="168" y="27"/>
                    </a:lnTo>
                    <a:lnTo>
                      <a:pt x="163" y="33"/>
                    </a:lnTo>
                    <a:lnTo>
                      <a:pt x="159" y="40"/>
                    </a:lnTo>
                    <a:lnTo>
                      <a:pt x="155" y="42"/>
                    </a:lnTo>
                    <a:lnTo>
                      <a:pt x="153" y="45"/>
                    </a:lnTo>
                    <a:lnTo>
                      <a:pt x="148" y="52"/>
                    </a:lnTo>
                    <a:lnTo>
                      <a:pt x="141" y="56"/>
                    </a:lnTo>
                    <a:lnTo>
                      <a:pt x="134" y="61"/>
                    </a:lnTo>
                    <a:lnTo>
                      <a:pt x="118" y="69"/>
                    </a:lnTo>
                    <a:lnTo>
                      <a:pt x="100" y="73"/>
                    </a:lnTo>
                    <a:lnTo>
                      <a:pt x="82" y="76"/>
                    </a:lnTo>
                    <a:lnTo>
                      <a:pt x="63" y="73"/>
                    </a:lnTo>
                    <a:lnTo>
                      <a:pt x="46" y="69"/>
                    </a:lnTo>
                    <a:lnTo>
                      <a:pt x="31" y="61"/>
                    </a:lnTo>
                    <a:lnTo>
                      <a:pt x="17" y="52"/>
                    </a:lnTo>
                    <a:lnTo>
                      <a:pt x="7" y="41"/>
                    </a:lnTo>
                    <a:lnTo>
                      <a:pt x="0" y="53"/>
                    </a:lnTo>
                    <a:lnTo>
                      <a:pt x="8" y="61"/>
                    </a:lnTo>
                    <a:lnTo>
                      <a:pt x="23" y="72"/>
                    </a:lnTo>
                    <a:lnTo>
                      <a:pt x="41" y="81"/>
                    </a:lnTo>
                    <a:lnTo>
                      <a:pt x="60" y="86"/>
                    </a:lnTo>
                    <a:lnTo>
                      <a:pt x="82" y="88"/>
                    </a:lnTo>
                    <a:lnTo>
                      <a:pt x="87" y="87"/>
                    </a:lnTo>
                    <a:lnTo>
                      <a:pt x="92" y="87"/>
                    </a:lnTo>
                    <a:lnTo>
                      <a:pt x="104" y="86"/>
                    </a:lnTo>
                    <a:lnTo>
                      <a:pt x="113" y="83"/>
                    </a:lnTo>
                    <a:lnTo>
                      <a:pt x="123" y="81"/>
                    </a:lnTo>
                    <a:lnTo>
                      <a:pt x="141" y="72"/>
                    </a:lnTo>
                    <a:lnTo>
                      <a:pt x="142" y="70"/>
                    </a:lnTo>
                    <a:lnTo>
                      <a:pt x="144" y="69"/>
                    </a:lnTo>
                    <a:lnTo>
                      <a:pt x="148" y="67"/>
                    </a:lnTo>
                    <a:lnTo>
                      <a:pt x="157" y="61"/>
                    </a:lnTo>
                    <a:lnTo>
                      <a:pt x="162" y="55"/>
                    </a:lnTo>
                    <a:lnTo>
                      <a:pt x="168" y="51"/>
                    </a:lnTo>
                    <a:lnTo>
                      <a:pt x="168" y="49"/>
                    </a:lnTo>
                    <a:lnTo>
                      <a:pt x="168" y="48"/>
                    </a:lnTo>
                    <a:lnTo>
                      <a:pt x="169" y="48"/>
                    </a:lnTo>
                    <a:lnTo>
                      <a:pt x="171" y="45"/>
                    </a:lnTo>
                    <a:lnTo>
                      <a:pt x="175" y="41"/>
                    </a:lnTo>
                    <a:lnTo>
                      <a:pt x="178" y="34"/>
                    </a:lnTo>
                    <a:lnTo>
                      <a:pt x="178" y="32"/>
                    </a:lnTo>
                    <a:lnTo>
                      <a:pt x="178" y="31"/>
                    </a:lnTo>
                    <a:lnTo>
                      <a:pt x="179" y="31"/>
                    </a:lnTo>
                    <a:lnTo>
                      <a:pt x="181" y="28"/>
                    </a:lnTo>
                    <a:lnTo>
                      <a:pt x="185" y="17"/>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5" name="Freeform 1019"/>
              <p:cNvSpPr>
                <a:spLocks/>
              </p:cNvSpPr>
              <p:nvPr/>
            </p:nvSpPr>
            <p:spPr bwMode="auto">
              <a:xfrm>
                <a:off x="2182" y="1278"/>
                <a:ext cx="34" cy="22"/>
              </a:xfrm>
              <a:custGeom>
                <a:avLst/>
                <a:gdLst>
                  <a:gd name="T0" fmla="*/ 168 w 168"/>
                  <a:gd name="T1" fmla="*/ 34 h 110"/>
                  <a:gd name="T2" fmla="*/ 149 w 168"/>
                  <a:gd name="T3" fmla="*/ 0 h 110"/>
                  <a:gd name="T4" fmla="*/ 153 w 168"/>
                  <a:gd name="T5" fmla="*/ 13 h 110"/>
                  <a:gd name="T6" fmla="*/ 155 w 168"/>
                  <a:gd name="T7" fmla="*/ 29 h 110"/>
                  <a:gd name="T8" fmla="*/ 154 w 168"/>
                  <a:gd name="T9" fmla="*/ 31 h 110"/>
                  <a:gd name="T10" fmla="*/ 154 w 168"/>
                  <a:gd name="T11" fmla="*/ 34 h 110"/>
                  <a:gd name="T12" fmla="*/ 153 w 168"/>
                  <a:gd name="T13" fmla="*/ 41 h 110"/>
                  <a:gd name="T14" fmla="*/ 149 w 168"/>
                  <a:gd name="T15" fmla="*/ 55 h 110"/>
                  <a:gd name="T16" fmla="*/ 141 w 168"/>
                  <a:gd name="T17" fmla="*/ 66 h 110"/>
                  <a:gd name="T18" fmla="*/ 137 w 168"/>
                  <a:gd name="T19" fmla="*/ 71 h 110"/>
                  <a:gd name="T20" fmla="*/ 132 w 168"/>
                  <a:gd name="T21" fmla="*/ 78 h 110"/>
                  <a:gd name="T22" fmla="*/ 119 w 168"/>
                  <a:gd name="T23" fmla="*/ 86 h 110"/>
                  <a:gd name="T24" fmla="*/ 106 w 168"/>
                  <a:gd name="T25" fmla="*/ 94 h 110"/>
                  <a:gd name="T26" fmla="*/ 101 w 168"/>
                  <a:gd name="T27" fmla="*/ 94 h 110"/>
                  <a:gd name="T28" fmla="*/ 99 w 168"/>
                  <a:gd name="T29" fmla="*/ 94 h 110"/>
                  <a:gd name="T30" fmla="*/ 98 w 168"/>
                  <a:gd name="T31" fmla="*/ 94 h 110"/>
                  <a:gd name="T32" fmla="*/ 98 w 168"/>
                  <a:gd name="T33" fmla="*/ 95 h 110"/>
                  <a:gd name="T34" fmla="*/ 91 w 168"/>
                  <a:gd name="T35" fmla="*/ 97 h 110"/>
                  <a:gd name="T36" fmla="*/ 75 w 168"/>
                  <a:gd name="T37" fmla="*/ 99 h 110"/>
                  <a:gd name="T38" fmla="*/ 58 w 168"/>
                  <a:gd name="T39" fmla="*/ 97 h 110"/>
                  <a:gd name="T40" fmla="*/ 44 w 168"/>
                  <a:gd name="T41" fmla="*/ 94 h 110"/>
                  <a:gd name="T42" fmla="*/ 30 w 168"/>
                  <a:gd name="T43" fmla="*/ 86 h 110"/>
                  <a:gd name="T44" fmla="*/ 19 w 168"/>
                  <a:gd name="T45" fmla="*/ 78 h 110"/>
                  <a:gd name="T46" fmla="*/ 7 w 168"/>
                  <a:gd name="T47" fmla="*/ 64 h 110"/>
                  <a:gd name="T48" fmla="*/ 0 w 168"/>
                  <a:gd name="T49" fmla="*/ 75 h 110"/>
                  <a:gd name="T50" fmla="*/ 10 w 168"/>
                  <a:gd name="T51" fmla="*/ 86 h 110"/>
                  <a:gd name="T52" fmla="*/ 24 w 168"/>
                  <a:gd name="T53" fmla="*/ 95 h 110"/>
                  <a:gd name="T54" fmla="*/ 39 w 168"/>
                  <a:gd name="T55" fmla="*/ 103 h 110"/>
                  <a:gd name="T56" fmla="*/ 56 w 168"/>
                  <a:gd name="T57" fmla="*/ 107 h 110"/>
                  <a:gd name="T58" fmla="*/ 75 w 168"/>
                  <a:gd name="T59" fmla="*/ 110 h 110"/>
                  <a:gd name="T60" fmla="*/ 93 w 168"/>
                  <a:gd name="T61" fmla="*/ 107 h 110"/>
                  <a:gd name="T62" fmla="*/ 111 w 168"/>
                  <a:gd name="T63" fmla="*/ 103 h 110"/>
                  <a:gd name="T64" fmla="*/ 127 w 168"/>
                  <a:gd name="T65" fmla="*/ 95 h 110"/>
                  <a:gd name="T66" fmla="*/ 134 w 168"/>
                  <a:gd name="T67" fmla="*/ 90 h 110"/>
                  <a:gd name="T68" fmla="*/ 141 w 168"/>
                  <a:gd name="T69" fmla="*/ 86 h 110"/>
                  <a:gd name="T70" fmla="*/ 146 w 168"/>
                  <a:gd name="T71" fmla="*/ 79 h 110"/>
                  <a:gd name="T72" fmla="*/ 148 w 168"/>
                  <a:gd name="T73" fmla="*/ 76 h 110"/>
                  <a:gd name="T74" fmla="*/ 152 w 168"/>
                  <a:gd name="T75" fmla="*/ 74 h 110"/>
                  <a:gd name="T76" fmla="*/ 156 w 168"/>
                  <a:gd name="T77" fmla="*/ 67 h 110"/>
                  <a:gd name="T78" fmla="*/ 161 w 168"/>
                  <a:gd name="T79" fmla="*/ 61 h 110"/>
                  <a:gd name="T80" fmla="*/ 165 w 168"/>
                  <a:gd name="T81" fmla="*/ 48 h 110"/>
                  <a:gd name="T82" fmla="*/ 168 w 168"/>
                  <a:gd name="T83" fmla="*/ 34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110"/>
                  <a:gd name="T128" fmla="*/ 168 w 168"/>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110">
                    <a:moveTo>
                      <a:pt x="168" y="34"/>
                    </a:moveTo>
                    <a:lnTo>
                      <a:pt x="149" y="0"/>
                    </a:lnTo>
                    <a:lnTo>
                      <a:pt x="153" y="13"/>
                    </a:lnTo>
                    <a:lnTo>
                      <a:pt x="155" y="29"/>
                    </a:lnTo>
                    <a:lnTo>
                      <a:pt x="154" y="31"/>
                    </a:lnTo>
                    <a:lnTo>
                      <a:pt x="154" y="34"/>
                    </a:lnTo>
                    <a:lnTo>
                      <a:pt x="153" y="41"/>
                    </a:lnTo>
                    <a:lnTo>
                      <a:pt x="149" y="55"/>
                    </a:lnTo>
                    <a:lnTo>
                      <a:pt x="141" y="66"/>
                    </a:lnTo>
                    <a:lnTo>
                      <a:pt x="137" y="71"/>
                    </a:lnTo>
                    <a:lnTo>
                      <a:pt x="132" y="78"/>
                    </a:lnTo>
                    <a:lnTo>
                      <a:pt x="119" y="86"/>
                    </a:lnTo>
                    <a:lnTo>
                      <a:pt x="106" y="94"/>
                    </a:lnTo>
                    <a:lnTo>
                      <a:pt x="101" y="94"/>
                    </a:lnTo>
                    <a:lnTo>
                      <a:pt x="99" y="94"/>
                    </a:lnTo>
                    <a:lnTo>
                      <a:pt x="98" y="94"/>
                    </a:lnTo>
                    <a:lnTo>
                      <a:pt x="98" y="95"/>
                    </a:lnTo>
                    <a:lnTo>
                      <a:pt x="91" y="97"/>
                    </a:lnTo>
                    <a:lnTo>
                      <a:pt x="75" y="99"/>
                    </a:lnTo>
                    <a:lnTo>
                      <a:pt x="58" y="97"/>
                    </a:lnTo>
                    <a:lnTo>
                      <a:pt x="44" y="94"/>
                    </a:lnTo>
                    <a:lnTo>
                      <a:pt x="30" y="86"/>
                    </a:lnTo>
                    <a:lnTo>
                      <a:pt x="19" y="78"/>
                    </a:lnTo>
                    <a:lnTo>
                      <a:pt x="7" y="64"/>
                    </a:lnTo>
                    <a:lnTo>
                      <a:pt x="0" y="75"/>
                    </a:lnTo>
                    <a:lnTo>
                      <a:pt x="10" y="86"/>
                    </a:lnTo>
                    <a:lnTo>
                      <a:pt x="24" y="95"/>
                    </a:lnTo>
                    <a:lnTo>
                      <a:pt x="39" y="103"/>
                    </a:lnTo>
                    <a:lnTo>
                      <a:pt x="56" y="107"/>
                    </a:lnTo>
                    <a:lnTo>
                      <a:pt x="75" y="110"/>
                    </a:lnTo>
                    <a:lnTo>
                      <a:pt x="93" y="107"/>
                    </a:lnTo>
                    <a:lnTo>
                      <a:pt x="111" y="103"/>
                    </a:lnTo>
                    <a:lnTo>
                      <a:pt x="127" y="95"/>
                    </a:lnTo>
                    <a:lnTo>
                      <a:pt x="134" y="90"/>
                    </a:lnTo>
                    <a:lnTo>
                      <a:pt x="141" y="86"/>
                    </a:lnTo>
                    <a:lnTo>
                      <a:pt x="146" y="79"/>
                    </a:lnTo>
                    <a:lnTo>
                      <a:pt x="148" y="76"/>
                    </a:lnTo>
                    <a:lnTo>
                      <a:pt x="152" y="74"/>
                    </a:lnTo>
                    <a:lnTo>
                      <a:pt x="156" y="67"/>
                    </a:lnTo>
                    <a:lnTo>
                      <a:pt x="161" y="61"/>
                    </a:lnTo>
                    <a:lnTo>
                      <a:pt x="165" y="48"/>
                    </a:lnTo>
                    <a:lnTo>
                      <a:pt x="168" y="34"/>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6" name="Freeform 1020"/>
              <p:cNvSpPr>
                <a:spLocks/>
              </p:cNvSpPr>
              <p:nvPr/>
            </p:nvSpPr>
            <p:spPr bwMode="auto">
              <a:xfrm>
                <a:off x="2185" y="1272"/>
                <a:ext cx="26" cy="23"/>
              </a:xfrm>
              <a:custGeom>
                <a:avLst/>
                <a:gdLst>
                  <a:gd name="T0" fmla="*/ 125 w 128"/>
                  <a:gd name="T1" fmla="*/ 46 h 117"/>
                  <a:gd name="T2" fmla="*/ 116 w 128"/>
                  <a:gd name="T3" fmla="*/ 26 h 117"/>
                  <a:gd name="T4" fmla="*/ 96 w 128"/>
                  <a:gd name="T5" fmla="*/ 10 h 117"/>
                  <a:gd name="T6" fmla="*/ 73 w 128"/>
                  <a:gd name="T7" fmla="*/ 1 h 117"/>
                  <a:gd name="T8" fmla="*/ 51 w 128"/>
                  <a:gd name="T9" fmla="*/ 0 h 117"/>
                  <a:gd name="T10" fmla="*/ 36 w 128"/>
                  <a:gd name="T11" fmla="*/ 18 h 117"/>
                  <a:gd name="T12" fmla="*/ 60 w 128"/>
                  <a:gd name="T13" fmla="*/ 12 h 117"/>
                  <a:gd name="T14" fmla="*/ 80 w 128"/>
                  <a:gd name="T15" fmla="*/ 15 h 117"/>
                  <a:gd name="T16" fmla="*/ 98 w 128"/>
                  <a:gd name="T17" fmla="*/ 25 h 117"/>
                  <a:gd name="T18" fmla="*/ 110 w 128"/>
                  <a:gd name="T19" fmla="*/ 40 h 117"/>
                  <a:gd name="T20" fmla="*/ 114 w 128"/>
                  <a:gd name="T21" fmla="*/ 59 h 117"/>
                  <a:gd name="T22" fmla="*/ 113 w 128"/>
                  <a:gd name="T23" fmla="*/ 60 h 117"/>
                  <a:gd name="T24" fmla="*/ 113 w 128"/>
                  <a:gd name="T25" fmla="*/ 67 h 117"/>
                  <a:gd name="T26" fmla="*/ 107 w 128"/>
                  <a:gd name="T27" fmla="*/ 77 h 117"/>
                  <a:gd name="T28" fmla="*/ 104 w 128"/>
                  <a:gd name="T29" fmla="*/ 83 h 117"/>
                  <a:gd name="T30" fmla="*/ 101 w 128"/>
                  <a:gd name="T31" fmla="*/ 87 h 117"/>
                  <a:gd name="T32" fmla="*/ 89 w 128"/>
                  <a:gd name="T33" fmla="*/ 97 h 117"/>
                  <a:gd name="T34" fmla="*/ 70 w 128"/>
                  <a:gd name="T35" fmla="*/ 104 h 117"/>
                  <a:gd name="T36" fmla="*/ 60 w 128"/>
                  <a:gd name="T37" fmla="*/ 105 h 117"/>
                  <a:gd name="T38" fmla="*/ 39 w 128"/>
                  <a:gd name="T39" fmla="*/ 101 h 117"/>
                  <a:gd name="T40" fmla="*/ 23 w 128"/>
                  <a:gd name="T41" fmla="*/ 91 h 117"/>
                  <a:gd name="T42" fmla="*/ 12 w 128"/>
                  <a:gd name="T43" fmla="*/ 79 h 117"/>
                  <a:gd name="T44" fmla="*/ 9 w 128"/>
                  <a:gd name="T45" fmla="*/ 64 h 117"/>
                  <a:gd name="T46" fmla="*/ 5 w 128"/>
                  <a:gd name="T47" fmla="*/ 90 h 117"/>
                  <a:gd name="T48" fmla="*/ 23 w 128"/>
                  <a:gd name="T49" fmla="*/ 107 h 117"/>
                  <a:gd name="T50" fmla="*/ 47 w 128"/>
                  <a:gd name="T51" fmla="*/ 116 h 117"/>
                  <a:gd name="T52" fmla="*/ 62 w 128"/>
                  <a:gd name="T53" fmla="*/ 116 h 117"/>
                  <a:gd name="T54" fmla="*/ 73 w 128"/>
                  <a:gd name="T55" fmla="*/ 116 h 117"/>
                  <a:gd name="T56" fmla="*/ 85 w 128"/>
                  <a:gd name="T57" fmla="*/ 113 h 117"/>
                  <a:gd name="T58" fmla="*/ 102 w 128"/>
                  <a:gd name="T59" fmla="*/ 103 h 117"/>
                  <a:gd name="T60" fmla="*/ 108 w 128"/>
                  <a:gd name="T61" fmla="*/ 97 h 117"/>
                  <a:gd name="T62" fmla="*/ 110 w 128"/>
                  <a:gd name="T63" fmla="*/ 96 h 117"/>
                  <a:gd name="T64" fmla="*/ 116 w 128"/>
                  <a:gd name="T65" fmla="*/ 89 h 117"/>
                  <a:gd name="T66" fmla="*/ 125 w 128"/>
                  <a:gd name="T67" fmla="*/ 69 h 117"/>
                  <a:gd name="T68" fmla="*/ 126 w 128"/>
                  <a:gd name="T69" fmla="*/ 63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17"/>
                  <a:gd name="T107" fmla="*/ 128 w 128"/>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17">
                    <a:moveTo>
                      <a:pt x="128" y="59"/>
                    </a:moveTo>
                    <a:lnTo>
                      <a:pt x="125" y="46"/>
                    </a:lnTo>
                    <a:lnTo>
                      <a:pt x="122" y="36"/>
                    </a:lnTo>
                    <a:lnTo>
                      <a:pt x="116" y="26"/>
                    </a:lnTo>
                    <a:lnTo>
                      <a:pt x="108" y="18"/>
                    </a:lnTo>
                    <a:lnTo>
                      <a:pt x="96" y="10"/>
                    </a:lnTo>
                    <a:lnTo>
                      <a:pt x="85" y="5"/>
                    </a:lnTo>
                    <a:lnTo>
                      <a:pt x="73" y="1"/>
                    </a:lnTo>
                    <a:lnTo>
                      <a:pt x="60" y="0"/>
                    </a:lnTo>
                    <a:lnTo>
                      <a:pt x="51" y="0"/>
                    </a:lnTo>
                    <a:lnTo>
                      <a:pt x="44" y="3"/>
                    </a:lnTo>
                    <a:lnTo>
                      <a:pt x="36" y="18"/>
                    </a:lnTo>
                    <a:lnTo>
                      <a:pt x="46" y="13"/>
                    </a:lnTo>
                    <a:lnTo>
                      <a:pt x="60" y="12"/>
                    </a:lnTo>
                    <a:lnTo>
                      <a:pt x="70" y="12"/>
                    </a:lnTo>
                    <a:lnTo>
                      <a:pt x="80" y="15"/>
                    </a:lnTo>
                    <a:lnTo>
                      <a:pt x="89" y="18"/>
                    </a:lnTo>
                    <a:lnTo>
                      <a:pt x="98" y="25"/>
                    </a:lnTo>
                    <a:lnTo>
                      <a:pt x="104" y="32"/>
                    </a:lnTo>
                    <a:lnTo>
                      <a:pt x="110" y="40"/>
                    </a:lnTo>
                    <a:lnTo>
                      <a:pt x="113" y="49"/>
                    </a:lnTo>
                    <a:lnTo>
                      <a:pt x="114" y="59"/>
                    </a:lnTo>
                    <a:lnTo>
                      <a:pt x="113" y="59"/>
                    </a:lnTo>
                    <a:lnTo>
                      <a:pt x="113" y="60"/>
                    </a:lnTo>
                    <a:lnTo>
                      <a:pt x="113" y="62"/>
                    </a:lnTo>
                    <a:lnTo>
                      <a:pt x="113" y="67"/>
                    </a:lnTo>
                    <a:lnTo>
                      <a:pt x="110" y="76"/>
                    </a:lnTo>
                    <a:lnTo>
                      <a:pt x="107" y="77"/>
                    </a:lnTo>
                    <a:lnTo>
                      <a:pt x="106" y="79"/>
                    </a:lnTo>
                    <a:lnTo>
                      <a:pt x="104" y="83"/>
                    </a:lnTo>
                    <a:lnTo>
                      <a:pt x="102" y="85"/>
                    </a:lnTo>
                    <a:lnTo>
                      <a:pt x="101" y="87"/>
                    </a:lnTo>
                    <a:lnTo>
                      <a:pt x="98" y="91"/>
                    </a:lnTo>
                    <a:lnTo>
                      <a:pt x="89" y="97"/>
                    </a:lnTo>
                    <a:lnTo>
                      <a:pt x="80" y="101"/>
                    </a:lnTo>
                    <a:lnTo>
                      <a:pt x="70" y="104"/>
                    </a:lnTo>
                    <a:lnTo>
                      <a:pt x="65" y="104"/>
                    </a:lnTo>
                    <a:lnTo>
                      <a:pt x="60" y="105"/>
                    </a:lnTo>
                    <a:lnTo>
                      <a:pt x="49" y="104"/>
                    </a:lnTo>
                    <a:lnTo>
                      <a:pt x="39" y="101"/>
                    </a:lnTo>
                    <a:lnTo>
                      <a:pt x="30" y="97"/>
                    </a:lnTo>
                    <a:lnTo>
                      <a:pt x="23" y="91"/>
                    </a:lnTo>
                    <a:lnTo>
                      <a:pt x="16" y="85"/>
                    </a:lnTo>
                    <a:lnTo>
                      <a:pt x="12" y="79"/>
                    </a:lnTo>
                    <a:lnTo>
                      <a:pt x="9" y="71"/>
                    </a:lnTo>
                    <a:lnTo>
                      <a:pt x="9" y="64"/>
                    </a:lnTo>
                    <a:lnTo>
                      <a:pt x="0" y="81"/>
                    </a:lnTo>
                    <a:lnTo>
                      <a:pt x="5" y="90"/>
                    </a:lnTo>
                    <a:lnTo>
                      <a:pt x="13" y="99"/>
                    </a:lnTo>
                    <a:lnTo>
                      <a:pt x="23" y="107"/>
                    </a:lnTo>
                    <a:lnTo>
                      <a:pt x="34" y="113"/>
                    </a:lnTo>
                    <a:lnTo>
                      <a:pt x="47" y="116"/>
                    </a:lnTo>
                    <a:lnTo>
                      <a:pt x="60" y="117"/>
                    </a:lnTo>
                    <a:lnTo>
                      <a:pt x="62" y="116"/>
                    </a:lnTo>
                    <a:lnTo>
                      <a:pt x="66" y="116"/>
                    </a:lnTo>
                    <a:lnTo>
                      <a:pt x="73" y="116"/>
                    </a:lnTo>
                    <a:lnTo>
                      <a:pt x="78" y="114"/>
                    </a:lnTo>
                    <a:lnTo>
                      <a:pt x="85" y="113"/>
                    </a:lnTo>
                    <a:lnTo>
                      <a:pt x="96" y="107"/>
                    </a:lnTo>
                    <a:lnTo>
                      <a:pt x="102" y="103"/>
                    </a:lnTo>
                    <a:lnTo>
                      <a:pt x="108" y="99"/>
                    </a:lnTo>
                    <a:lnTo>
                      <a:pt x="108" y="97"/>
                    </a:lnTo>
                    <a:lnTo>
                      <a:pt x="108" y="96"/>
                    </a:lnTo>
                    <a:lnTo>
                      <a:pt x="110" y="96"/>
                    </a:lnTo>
                    <a:lnTo>
                      <a:pt x="112" y="94"/>
                    </a:lnTo>
                    <a:lnTo>
                      <a:pt x="116" y="89"/>
                    </a:lnTo>
                    <a:lnTo>
                      <a:pt x="122" y="80"/>
                    </a:lnTo>
                    <a:lnTo>
                      <a:pt x="125" y="69"/>
                    </a:lnTo>
                    <a:lnTo>
                      <a:pt x="125" y="65"/>
                    </a:lnTo>
                    <a:lnTo>
                      <a:pt x="126" y="63"/>
                    </a:lnTo>
                    <a:lnTo>
                      <a:pt x="128" y="59"/>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7" name="Freeform 1021"/>
              <p:cNvSpPr>
                <a:spLocks noEditPoints="1"/>
              </p:cNvSpPr>
              <p:nvPr/>
            </p:nvSpPr>
            <p:spPr bwMode="auto">
              <a:xfrm>
                <a:off x="2187" y="1274"/>
                <a:ext cx="21" cy="19"/>
              </a:xfrm>
              <a:custGeom>
                <a:avLst/>
                <a:gdLst>
                  <a:gd name="T0" fmla="*/ 104 w 105"/>
                  <a:gd name="T1" fmla="*/ 37 h 93"/>
                  <a:gd name="T2" fmla="*/ 95 w 105"/>
                  <a:gd name="T3" fmla="*/ 20 h 93"/>
                  <a:gd name="T4" fmla="*/ 80 w 105"/>
                  <a:gd name="T5" fmla="*/ 6 h 93"/>
                  <a:gd name="T6" fmla="*/ 61 w 105"/>
                  <a:gd name="T7" fmla="*/ 0 h 93"/>
                  <a:gd name="T8" fmla="*/ 37 w 105"/>
                  <a:gd name="T9" fmla="*/ 1 h 93"/>
                  <a:gd name="T10" fmla="*/ 0 w 105"/>
                  <a:gd name="T11" fmla="*/ 52 h 93"/>
                  <a:gd name="T12" fmla="*/ 3 w 105"/>
                  <a:gd name="T13" fmla="*/ 67 h 93"/>
                  <a:gd name="T14" fmla="*/ 14 w 105"/>
                  <a:gd name="T15" fmla="*/ 79 h 93"/>
                  <a:gd name="T16" fmla="*/ 30 w 105"/>
                  <a:gd name="T17" fmla="*/ 89 h 93"/>
                  <a:gd name="T18" fmla="*/ 51 w 105"/>
                  <a:gd name="T19" fmla="*/ 93 h 93"/>
                  <a:gd name="T20" fmla="*/ 61 w 105"/>
                  <a:gd name="T21" fmla="*/ 92 h 93"/>
                  <a:gd name="T22" fmla="*/ 80 w 105"/>
                  <a:gd name="T23" fmla="*/ 85 h 93"/>
                  <a:gd name="T24" fmla="*/ 92 w 105"/>
                  <a:gd name="T25" fmla="*/ 75 h 93"/>
                  <a:gd name="T26" fmla="*/ 95 w 105"/>
                  <a:gd name="T27" fmla="*/ 71 h 93"/>
                  <a:gd name="T28" fmla="*/ 98 w 105"/>
                  <a:gd name="T29" fmla="*/ 65 h 93"/>
                  <a:gd name="T30" fmla="*/ 104 w 105"/>
                  <a:gd name="T31" fmla="*/ 55 h 93"/>
                  <a:gd name="T32" fmla="*/ 104 w 105"/>
                  <a:gd name="T33" fmla="*/ 48 h 93"/>
                  <a:gd name="T34" fmla="*/ 105 w 105"/>
                  <a:gd name="T35" fmla="*/ 47 h 93"/>
                  <a:gd name="T36" fmla="*/ 58 w 105"/>
                  <a:gd name="T37" fmla="*/ 12 h 93"/>
                  <a:gd name="T38" fmla="*/ 73 w 105"/>
                  <a:gd name="T39" fmla="*/ 16 h 93"/>
                  <a:gd name="T40" fmla="*/ 85 w 105"/>
                  <a:gd name="T41" fmla="*/ 27 h 93"/>
                  <a:gd name="T42" fmla="*/ 90 w 105"/>
                  <a:gd name="T43" fmla="*/ 39 h 93"/>
                  <a:gd name="T44" fmla="*/ 90 w 105"/>
                  <a:gd name="T45" fmla="*/ 49 h 93"/>
                  <a:gd name="T46" fmla="*/ 88 w 105"/>
                  <a:gd name="T47" fmla="*/ 59 h 93"/>
                  <a:gd name="T48" fmla="*/ 85 w 105"/>
                  <a:gd name="T49" fmla="*/ 61 h 93"/>
                  <a:gd name="T50" fmla="*/ 85 w 105"/>
                  <a:gd name="T51" fmla="*/ 65 h 93"/>
                  <a:gd name="T52" fmla="*/ 73 w 105"/>
                  <a:gd name="T53" fmla="*/ 75 h 93"/>
                  <a:gd name="T54" fmla="*/ 58 w 105"/>
                  <a:gd name="T55" fmla="*/ 80 h 93"/>
                  <a:gd name="T56" fmla="*/ 42 w 105"/>
                  <a:gd name="T57" fmla="*/ 80 h 93"/>
                  <a:gd name="T58" fmla="*/ 29 w 105"/>
                  <a:gd name="T59" fmla="*/ 75 h 93"/>
                  <a:gd name="T60" fmla="*/ 16 w 105"/>
                  <a:gd name="T61" fmla="*/ 65 h 93"/>
                  <a:gd name="T62" fmla="*/ 11 w 105"/>
                  <a:gd name="T63" fmla="*/ 52 h 93"/>
                  <a:gd name="T64" fmla="*/ 13 w 105"/>
                  <a:gd name="T65" fmla="*/ 32 h 93"/>
                  <a:gd name="T66" fmla="*/ 35 w 105"/>
                  <a:gd name="T67" fmla="*/ 14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5"/>
                  <a:gd name="T103" fmla="*/ 0 h 93"/>
                  <a:gd name="T104" fmla="*/ 105 w 105"/>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5" h="93">
                    <a:moveTo>
                      <a:pt x="105" y="47"/>
                    </a:moveTo>
                    <a:lnTo>
                      <a:pt x="104" y="37"/>
                    </a:lnTo>
                    <a:lnTo>
                      <a:pt x="101" y="28"/>
                    </a:lnTo>
                    <a:lnTo>
                      <a:pt x="95" y="20"/>
                    </a:lnTo>
                    <a:lnTo>
                      <a:pt x="89" y="13"/>
                    </a:lnTo>
                    <a:lnTo>
                      <a:pt x="80" y="6"/>
                    </a:lnTo>
                    <a:lnTo>
                      <a:pt x="71" y="3"/>
                    </a:lnTo>
                    <a:lnTo>
                      <a:pt x="61" y="0"/>
                    </a:lnTo>
                    <a:lnTo>
                      <a:pt x="51" y="0"/>
                    </a:lnTo>
                    <a:lnTo>
                      <a:pt x="37" y="1"/>
                    </a:lnTo>
                    <a:lnTo>
                      <a:pt x="27" y="6"/>
                    </a:lnTo>
                    <a:lnTo>
                      <a:pt x="0" y="52"/>
                    </a:lnTo>
                    <a:lnTo>
                      <a:pt x="0" y="59"/>
                    </a:lnTo>
                    <a:lnTo>
                      <a:pt x="3" y="67"/>
                    </a:lnTo>
                    <a:lnTo>
                      <a:pt x="7" y="73"/>
                    </a:lnTo>
                    <a:lnTo>
                      <a:pt x="14" y="79"/>
                    </a:lnTo>
                    <a:lnTo>
                      <a:pt x="21" y="85"/>
                    </a:lnTo>
                    <a:lnTo>
                      <a:pt x="30" y="89"/>
                    </a:lnTo>
                    <a:lnTo>
                      <a:pt x="40" y="92"/>
                    </a:lnTo>
                    <a:lnTo>
                      <a:pt x="51" y="93"/>
                    </a:lnTo>
                    <a:lnTo>
                      <a:pt x="56" y="92"/>
                    </a:lnTo>
                    <a:lnTo>
                      <a:pt x="61" y="92"/>
                    </a:lnTo>
                    <a:lnTo>
                      <a:pt x="71" y="89"/>
                    </a:lnTo>
                    <a:lnTo>
                      <a:pt x="80" y="85"/>
                    </a:lnTo>
                    <a:lnTo>
                      <a:pt x="89" y="79"/>
                    </a:lnTo>
                    <a:lnTo>
                      <a:pt x="92" y="75"/>
                    </a:lnTo>
                    <a:lnTo>
                      <a:pt x="93" y="73"/>
                    </a:lnTo>
                    <a:lnTo>
                      <a:pt x="95" y="71"/>
                    </a:lnTo>
                    <a:lnTo>
                      <a:pt x="97" y="67"/>
                    </a:lnTo>
                    <a:lnTo>
                      <a:pt x="98" y="65"/>
                    </a:lnTo>
                    <a:lnTo>
                      <a:pt x="101" y="64"/>
                    </a:lnTo>
                    <a:lnTo>
                      <a:pt x="104" y="55"/>
                    </a:lnTo>
                    <a:lnTo>
                      <a:pt x="104" y="50"/>
                    </a:lnTo>
                    <a:lnTo>
                      <a:pt x="104" y="48"/>
                    </a:lnTo>
                    <a:lnTo>
                      <a:pt x="104" y="47"/>
                    </a:lnTo>
                    <a:lnTo>
                      <a:pt x="105" y="47"/>
                    </a:lnTo>
                    <a:close/>
                    <a:moveTo>
                      <a:pt x="51" y="12"/>
                    </a:moveTo>
                    <a:lnTo>
                      <a:pt x="58" y="12"/>
                    </a:lnTo>
                    <a:lnTo>
                      <a:pt x="66" y="14"/>
                    </a:lnTo>
                    <a:lnTo>
                      <a:pt x="73" y="16"/>
                    </a:lnTo>
                    <a:lnTo>
                      <a:pt x="80" y="22"/>
                    </a:lnTo>
                    <a:lnTo>
                      <a:pt x="85" y="27"/>
                    </a:lnTo>
                    <a:lnTo>
                      <a:pt x="88" y="32"/>
                    </a:lnTo>
                    <a:lnTo>
                      <a:pt x="90" y="39"/>
                    </a:lnTo>
                    <a:lnTo>
                      <a:pt x="92" y="47"/>
                    </a:lnTo>
                    <a:lnTo>
                      <a:pt x="90" y="49"/>
                    </a:lnTo>
                    <a:lnTo>
                      <a:pt x="90" y="52"/>
                    </a:lnTo>
                    <a:lnTo>
                      <a:pt x="88" y="59"/>
                    </a:lnTo>
                    <a:lnTo>
                      <a:pt x="86" y="61"/>
                    </a:lnTo>
                    <a:lnTo>
                      <a:pt x="85" y="61"/>
                    </a:lnTo>
                    <a:lnTo>
                      <a:pt x="85" y="62"/>
                    </a:lnTo>
                    <a:lnTo>
                      <a:pt x="85" y="65"/>
                    </a:lnTo>
                    <a:lnTo>
                      <a:pt x="80" y="70"/>
                    </a:lnTo>
                    <a:lnTo>
                      <a:pt x="73" y="75"/>
                    </a:lnTo>
                    <a:lnTo>
                      <a:pt x="66" y="78"/>
                    </a:lnTo>
                    <a:lnTo>
                      <a:pt x="58" y="80"/>
                    </a:lnTo>
                    <a:lnTo>
                      <a:pt x="51" y="82"/>
                    </a:lnTo>
                    <a:lnTo>
                      <a:pt x="42" y="80"/>
                    </a:lnTo>
                    <a:lnTo>
                      <a:pt x="35" y="78"/>
                    </a:lnTo>
                    <a:lnTo>
                      <a:pt x="29" y="75"/>
                    </a:lnTo>
                    <a:lnTo>
                      <a:pt x="23" y="70"/>
                    </a:lnTo>
                    <a:lnTo>
                      <a:pt x="16" y="65"/>
                    </a:lnTo>
                    <a:lnTo>
                      <a:pt x="13" y="59"/>
                    </a:lnTo>
                    <a:lnTo>
                      <a:pt x="11" y="52"/>
                    </a:lnTo>
                    <a:lnTo>
                      <a:pt x="11" y="47"/>
                    </a:lnTo>
                    <a:lnTo>
                      <a:pt x="13" y="32"/>
                    </a:lnTo>
                    <a:lnTo>
                      <a:pt x="23" y="22"/>
                    </a:lnTo>
                    <a:lnTo>
                      <a:pt x="35" y="14"/>
                    </a:lnTo>
                    <a:lnTo>
                      <a:pt x="51" y="12"/>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8" name="Freeform 1022"/>
              <p:cNvSpPr>
                <a:spLocks noEditPoints="1"/>
              </p:cNvSpPr>
              <p:nvPr/>
            </p:nvSpPr>
            <p:spPr bwMode="auto">
              <a:xfrm>
                <a:off x="2189" y="1277"/>
                <a:ext cx="17" cy="14"/>
              </a:xfrm>
              <a:custGeom>
                <a:avLst/>
                <a:gdLst>
                  <a:gd name="T0" fmla="*/ 69 w 81"/>
                  <a:gd name="T1" fmla="*/ 10 h 70"/>
                  <a:gd name="T2" fmla="*/ 62 w 81"/>
                  <a:gd name="T3" fmla="*/ 4 h 70"/>
                  <a:gd name="T4" fmla="*/ 55 w 81"/>
                  <a:gd name="T5" fmla="*/ 2 h 70"/>
                  <a:gd name="T6" fmla="*/ 47 w 81"/>
                  <a:gd name="T7" fmla="*/ 0 h 70"/>
                  <a:gd name="T8" fmla="*/ 40 w 81"/>
                  <a:gd name="T9" fmla="*/ 0 h 70"/>
                  <a:gd name="T10" fmla="*/ 24 w 81"/>
                  <a:gd name="T11" fmla="*/ 2 h 70"/>
                  <a:gd name="T12" fmla="*/ 12 w 81"/>
                  <a:gd name="T13" fmla="*/ 10 h 70"/>
                  <a:gd name="T14" fmla="*/ 2 w 81"/>
                  <a:gd name="T15" fmla="*/ 20 h 70"/>
                  <a:gd name="T16" fmla="*/ 0 w 81"/>
                  <a:gd name="T17" fmla="*/ 35 h 70"/>
                  <a:gd name="T18" fmla="*/ 0 w 81"/>
                  <a:gd name="T19" fmla="*/ 40 h 70"/>
                  <a:gd name="T20" fmla="*/ 2 w 81"/>
                  <a:gd name="T21" fmla="*/ 47 h 70"/>
                  <a:gd name="T22" fmla="*/ 5 w 81"/>
                  <a:gd name="T23" fmla="*/ 53 h 70"/>
                  <a:gd name="T24" fmla="*/ 12 w 81"/>
                  <a:gd name="T25" fmla="*/ 58 h 70"/>
                  <a:gd name="T26" fmla="*/ 18 w 81"/>
                  <a:gd name="T27" fmla="*/ 63 h 70"/>
                  <a:gd name="T28" fmla="*/ 24 w 81"/>
                  <a:gd name="T29" fmla="*/ 66 h 70"/>
                  <a:gd name="T30" fmla="*/ 31 w 81"/>
                  <a:gd name="T31" fmla="*/ 68 h 70"/>
                  <a:gd name="T32" fmla="*/ 40 w 81"/>
                  <a:gd name="T33" fmla="*/ 70 h 70"/>
                  <a:gd name="T34" fmla="*/ 47 w 81"/>
                  <a:gd name="T35" fmla="*/ 68 h 70"/>
                  <a:gd name="T36" fmla="*/ 55 w 81"/>
                  <a:gd name="T37" fmla="*/ 66 h 70"/>
                  <a:gd name="T38" fmla="*/ 62 w 81"/>
                  <a:gd name="T39" fmla="*/ 63 h 70"/>
                  <a:gd name="T40" fmla="*/ 69 w 81"/>
                  <a:gd name="T41" fmla="*/ 58 h 70"/>
                  <a:gd name="T42" fmla="*/ 74 w 81"/>
                  <a:gd name="T43" fmla="*/ 53 h 70"/>
                  <a:gd name="T44" fmla="*/ 74 w 81"/>
                  <a:gd name="T45" fmla="*/ 50 h 70"/>
                  <a:gd name="T46" fmla="*/ 74 w 81"/>
                  <a:gd name="T47" fmla="*/ 49 h 70"/>
                  <a:gd name="T48" fmla="*/ 75 w 81"/>
                  <a:gd name="T49" fmla="*/ 49 h 70"/>
                  <a:gd name="T50" fmla="*/ 77 w 81"/>
                  <a:gd name="T51" fmla="*/ 47 h 70"/>
                  <a:gd name="T52" fmla="*/ 79 w 81"/>
                  <a:gd name="T53" fmla="*/ 40 h 70"/>
                  <a:gd name="T54" fmla="*/ 79 w 81"/>
                  <a:gd name="T55" fmla="*/ 37 h 70"/>
                  <a:gd name="T56" fmla="*/ 81 w 81"/>
                  <a:gd name="T57" fmla="*/ 35 h 70"/>
                  <a:gd name="T58" fmla="*/ 79 w 81"/>
                  <a:gd name="T59" fmla="*/ 27 h 70"/>
                  <a:gd name="T60" fmla="*/ 77 w 81"/>
                  <a:gd name="T61" fmla="*/ 20 h 70"/>
                  <a:gd name="T62" fmla="*/ 74 w 81"/>
                  <a:gd name="T63" fmla="*/ 15 h 70"/>
                  <a:gd name="T64" fmla="*/ 69 w 81"/>
                  <a:gd name="T65" fmla="*/ 10 h 70"/>
                  <a:gd name="T66" fmla="*/ 13 w 81"/>
                  <a:gd name="T67" fmla="*/ 35 h 70"/>
                  <a:gd name="T68" fmla="*/ 14 w 81"/>
                  <a:gd name="T69" fmla="*/ 26 h 70"/>
                  <a:gd name="T70" fmla="*/ 21 w 81"/>
                  <a:gd name="T71" fmla="*/ 18 h 70"/>
                  <a:gd name="T72" fmla="*/ 30 w 81"/>
                  <a:gd name="T73" fmla="*/ 13 h 70"/>
                  <a:gd name="T74" fmla="*/ 40 w 81"/>
                  <a:gd name="T75" fmla="*/ 12 h 70"/>
                  <a:gd name="T76" fmla="*/ 50 w 81"/>
                  <a:gd name="T77" fmla="*/ 13 h 70"/>
                  <a:gd name="T78" fmla="*/ 55 w 81"/>
                  <a:gd name="T79" fmla="*/ 15 h 70"/>
                  <a:gd name="T80" fmla="*/ 60 w 81"/>
                  <a:gd name="T81" fmla="*/ 18 h 70"/>
                  <a:gd name="T82" fmla="*/ 65 w 81"/>
                  <a:gd name="T83" fmla="*/ 26 h 70"/>
                  <a:gd name="T84" fmla="*/ 67 w 81"/>
                  <a:gd name="T85" fmla="*/ 35 h 70"/>
                  <a:gd name="T86" fmla="*/ 66 w 81"/>
                  <a:gd name="T87" fmla="*/ 35 h 70"/>
                  <a:gd name="T88" fmla="*/ 66 w 81"/>
                  <a:gd name="T89" fmla="*/ 36 h 70"/>
                  <a:gd name="T90" fmla="*/ 66 w 81"/>
                  <a:gd name="T91" fmla="*/ 38 h 70"/>
                  <a:gd name="T92" fmla="*/ 65 w 81"/>
                  <a:gd name="T93" fmla="*/ 43 h 70"/>
                  <a:gd name="T94" fmla="*/ 60 w 81"/>
                  <a:gd name="T95" fmla="*/ 52 h 70"/>
                  <a:gd name="T96" fmla="*/ 55 w 81"/>
                  <a:gd name="T97" fmla="*/ 54 h 70"/>
                  <a:gd name="T98" fmla="*/ 50 w 81"/>
                  <a:gd name="T99" fmla="*/ 56 h 70"/>
                  <a:gd name="T100" fmla="*/ 47 w 81"/>
                  <a:gd name="T101" fmla="*/ 56 h 70"/>
                  <a:gd name="T102" fmla="*/ 45 w 81"/>
                  <a:gd name="T103" fmla="*/ 57 h 70"/>
                  <a:gd name="T104" fmla="*/ 40 w 81"/>
                  <a:gd name="T105" fmla="*/ 58 h 70"/>
                  <a:gd name="T106" fmla="*/ 30 w 81"/>
                  <a:gd name="T107" fmla="*/ 56 h 70"/>
                  <a:gd name="T108" fmla="*/ 21 w 81"/>
                  <a:gd name="T109" fmla="*/ 52 h 70"/>
                  <a:gd name="T110" fmla="*/ 14 w 81"/>
                  <a:gd name="T111" fmla="*/ 43 h 70"/>
                  <a:gd name="T112" fmla="*/ 13 w 81"/>
                  <a:gd name="T113" fmla="*/ 35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
                  <a:gd name="T172" fmla="*/ 0 h 70"/>
                  <a:gd name="T173" fmla="*/ 81 w 81"/>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 h="70">
                    <a:moveTo>
                      <a:pt x="69" y="10"/>
                    </a:moveTo>
                    <a:lnTo>
                      <a:pt x="62" y="4"/>
                    </a:lnTo>
                    <a:lnTo>
                      <a:pt x="55" y="2"/>
                    </a:lnTo>
                    <a:lnTo>
                      <a:pt x="47" y="0"/>
                    </a:lnTo>
                    <a:lnTo>
                      <a:pt x="40" y="0"/>
                    </a:lnTo>
                    <a:lnTo>
                      <a:pt x="24" y="2"/>
                    </a:lnTo>
                    <a:lnTo>
                      <a:pt x="12" y="10"/>
                    </a:lnTo>
                    <a:lnTo>
                      <a:pt x="2" y="20"/>
                    </a:lnTo>
                    <a:lnTo>
                      <a:pt x="0" y="35"/>
                    </a:lnTo>
                    <a:lnTo>
                      <a:pt x="0" y="40"/>
                    </a:lnTo>
                    <a:lnTo>
                      <a:pt x="2" y="47"/>
                    </a:lnTo>
                    <a:lnTo>
                      <a:pt x="5" y="53"/>
                    </a:lnTo>
                    <a:lnTo>
                      <a:pt x="12" y="58"/>
                    </a:lnTo>
                    <a:lnTo>
                      <a:pt x="18" y="63"/>
                    </a:lnTo>
                    <a:lnTo>
                      <a:pt x="24" y="66"/>
                    </a:lnTo>
                    <a:lnTo>
                      <a:pt x="31" y="68"/>
                    </a:lnTo>
                    <a:lnTo>
                      <a:pt x="40" y="70"/>
                    </a:lnTo>
                    <a:lnTo>
                      <a:pt x="47" y="68"/>
                    </a:lnTo>
                    <a:lnTo>
                      <a:pt x="55" y="66"/>
                    </a:lnTo>
                    <a:lnTo>
                      <a:pt x="62" y="63"/>
                    </a:lnTo>
                    <a:lnTo>
                      <a:pt x="69" y="58"/>
                    </a:lnTo>
                    <a:lnTo>
                      <a:pt x="74" y="53"/>
                    </a:lnTo>
                    <a:lnTo>
                      <a:pt x="74" y="50"/>
                    </a:lnTo>
                    <a:lnTo>
                      <a:pt x="74" y="49"/>
                    </a:lnTo>
                    <a:lnTo>
                      <a:pt x="75" y="49"/>
                    </a:lnTo>
                    <a:lnTo>
                      <a:pt x="77" y="47"/>
                    </a:lnTo>
                    <a:lnTo>
                      <a:pt x="79" y="40"/>
                    </a:lnTo>
                    <a:lnTo>
                      <a:pt x="79" y="37"/>
                    </a:lnTo>
                    <a:lnTo>
                      <a:pt x="81" y="35"/>
                    </a:lnTo>
                    <a:lnTo>
                      <a:pt x="79" y="27"/>
                    </a:lnTo>
                    <a:lnTo>
                      <a:pt x="77" y="20"/>
                    </a:lnTo>
                    <a:lnTo>
                      <a:pt x="74" y="15"/>
                    </a:lnTo>
                    <a:lnTo>
                      <a:pt x="69" y="10"/>
                    </a:lnTo>
                    <a:close/>
                    <a:moveTo>
                      <a:pt x="13" y="35"/>
                    </a:moveTo>
                    <a:lnTo>
                      <a:pt x="14" y="26"/>
                    </a:lnTo>
                    <a:lnTo>
                      <a:pt x="21" y="18"/>
                    </a:lnTo>
                    <a:lnTo>
                      <a:pt x="30" y="13"/>
                    </a:lnTo>
                    <a:lnTo>
                      <a:pt x="40" y="12"/>
                    </a:lnTo>
                    <a:lnTo>
                      <a:pt x="50" y="13"/>
                    </a:lnTo>
                    <a:lnTo>
                      <a:pt x="55" y="15"/>
                    </a:lnTo>
                    <a:lnTo>
                      <a:pt x="60" y="18"/>
                    </a:lnTo>
                    <a:lnTo>
                      <a:pt x="65" y="26"/>
                    </a:lnTo>
                    <a:lnTo>
                      <a:pt x="67" y="35"/>
                    </a:lnTo>
                    <a:lnTo>
                      <a:pt x="66" y="35"/>
                    </a:lnTo>
                    <a:lnTo>
                      <a:pt x="66" y="36"/>
                    </a:lnTo>
                    <a:lnTo>
                      <a:pt x="66" y="38"/>
                    </a:lnTo>
                    <a:lnTo>
                      <a:pt x="65" y="43"/>
                    </a:lnTo>
                    <a:lnTo>
                      <a:pt x="60" y="52"/>
                    </a:lnTo>
                    <a:lnTo>
                      <a:pt x="55" y="54"/>
                    </a:lnTo>
                    <a:lnTo>
                      <a:pt x="50" y="56"/>
                    </a:lnTo>
                    <a:lnTo>
                      <a:pt x="47" y="56"/>
                    </a:lnTo>
                    <a:lnTo>
                      <a:pt x="45" y="57"/>
                    </a:lnTo>
                    <a:lnTo>
                      <a:pt x="40" y="58"/>
                    </a:lnTo>
                    <a:lnTo>
                      <a:pt x="30" y="56"/>
                    </a:lnTo>
                    <a:lnTo>
                      <a:pt x="21" y="52"/>
                    </a:lnTo>
                    <a:lnTo>
                      <a:pt x="14" y="43"/>
                    </a:lnTo>
                    <a:lnTo>
                      <a:pt x="13" y="35"/>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29" name="Freeform 1023"/>
              <p:cNvSpPr>
                <a:spLocks noEditPoints="1"/>
              </p:cNvSpPr>
              <p:nvPr/>
            </p:nvSpPr>
            <p:spPr bwMode="auto">
              <a:xfrm>
                <a:off x="2192" y="1279"/>
                <a:ext cx="11" cy="9"/>
              </a:xfrm>
              <a:custGeom>
                <a:avLst/>
                <a:gdLst>
                  <a:gd name="T0" fmla="*/ 8 w 54"/>
                  <a:gd name="T1" fmla="*/ 6 h 46"/>
                  <a:gd name="T2" fmla="*/ 1 w 54"/>
                  <a:gd name="T3" fmla="*/ 14 h 46"/>
                  <a:gd name="T4" fmla="*/ 0 w 54"/>
                  <a:gd name="T5" fmla="*/ 23 h 46"/>
                  <a:gd name="T6" fmla="*/ 1 w 54"/>
                  <a:gd name="T7" fmla="*/ 31 h 46"/>
                  <a:gd name="T8" fmla="*/ 8 w 54"/>
                  <a:gd name="T9" fmla="*/ 40 h 46"/>
                  <a:gd name="T10" fmla="*/ 17 w 54"/>
                  <a:gd name="T11" fmla="*/ 44 h 46"/>
                  <a:gd name="T12" fmla="*/ 27 w 54"/>
                  <a:gd name="T13" fmla="*/ 46 h 46"/>
                  <a:gd name="T14" fmla="*/ 32 w 54"/>
                  <a:gd name="T15" fmla="*/ 45 h 46"/>
                  <a:gd name="T16" fmla="*/ 34 w 54"/>
                  <a:gd name="T17" fmla="*/ 44 h 46"/>
                  <a:gd name="T18" fmla="*/ 37 w 54"/>
                  <a:gd name="T19" fmla="*/ 44 h 46"/>
                  <a:gd name="T20" fmla="*/ 42 w 54"/>
                  <a:gd name="T21" fmla="*/ 42 h 46"/>
                  <a:gd name="T22" fmla="*/ 47 w 54"/>
                  <a:gd name="T23" fmla="*/ 40 h 46"/>
                  <a:gd name="T24" fmla="*/ 52 w 54"/>
                  <a:gd name="T25" fmla="*/ 31 h 46"/>
                  <a:gd name="T26" fmla="*/ 53 w 54"/>
                  <a:gd name="T27" fmla="*/ 26 h 46"/>
                  <a:gd name="T28" fmla="*/ 53 w 54"/>
                  <a:gd name="T29" fmla="*/ 24 h 46"/>
                  <a:gd name="T30" fmla="*/ 53 w 54"/>
                  <a:gd name="T31" fmla="*/ 23 h 46"/>
                  <a:gd name="T32" fmla="*/ 54 w 54"/>
                  <a:gd name="T33" fmla="*/ 23 h 46"/>
                  <a:gd name="T34" fmla="*/ 52 w 54"/>
                  <a:gd name="T35" fmla="*/ 14 h 46"/>
                  <a:gd name="T36" fmla="*/ 47 w 54"/>
                  <a:gd name="T37" fmla="*/ 6 h 46"/>
                  <a:gd name="T38" fmla="*/ 42 w 54"/>
                  <a:gd name="T39" fmla="*/ 3 h 46"/>
                  <a:gd name="T40" fmla="*/ 37 w 54"/>
                  <a:gd name="T41" fmla="*/ 1 h 46"/>
                  <a:gd name="T42" fmla="*/ 27 w 54"/>
                  <a:gd name="T43" fmla="*/ 0 h 46"/>
                  <a:gd name="T44" fmla="*/ 17 w 54"/>
                  <a:gd name="T45" fmla="*/ 1 h 46"/>
                  <a:gd name="T46" fmla="*/ 8 w 54"/>
                  <a:gd name="T47" fmla="*/ 6 h 46"/>
                  <a:gd name="T48" fmla="*/ 18 w 54"/>
                  <a:gd name="T49" fmla="*/ 29 h 46"/>
                  <a:gd name="T50" fmla="*/ 15 w 54"/>
                  <a:gd name="T51" fmla="*/ 26 h 46"/>
                  <a:gd name="T52" fmla="*/ 14 w 54"/>
                  <a:gd name="T53" fmla="*/ 23 h 46"/>
                  <a:gd name="T54" fmla="*/ 15 w 54"/>
                  <a:gd name="T55" fmla="*/ 18 h 46"/>
                  <a:gd name="T56" fmla="*/ 18 w 54"/>
                  <a:gd name="T57" fmla="*/ 15 h 46"/>
                  <a:gd name="T58" fmla="*/ 22 w 54"/>
                  <a:gd name="T59" fmla="*/ 12 h 46"/>
                  <a:gd name="T60" fmla="*/ 27 w 54"/>
                  <a:gd name="T61" fmla="*/ 10 h 46"/>
                  <a:gd name="T62" fmla="*/ 33 w 54"/>
                  <a:gd name="T63" fmla="*/ 12 h 46"/>
                  <a:gd name="T64" fmla="*/ 36 w 54"/>
                  <a:gd name="T65" fmla="*/ 15 h 46"/>
                  <a:gd name="T66" fmla="*/ 40 w 54"/>
                  <a:gd name="T67" fmla="*/ 18 h 46"/>
                  <a:gd name="T68" fmla="*/ 41 w 54"/>
                  <a:gd name="T69" fmla="*/ 23 h 46"/>
                  <a:gd name="T70" fmla="*/ 40 w 54"/>
                  <a:gd name="T71" fmla="*/ 23 h 46"/>
                  <a:gd name="T72" fmla="*/ 40 w 54"/>
                  <a:gd name="T73" fmla="*/ 24 h 46"/>
                  <a:gd name="T74" fmla="*/ 40 w 54"/>
                  <a:gd name="T75" fmla="*/ 26 h 46"/>
                  <a:gd name="T76" fmla="*/ 37 w 54"/>
                  <a:gd name="T77" fmla="*/ 27 h 46"/>
                  <a:gd name="T78" fmla="*/ 36 w 54"/>
                  <a:gd name="T79" fmla="*/ 29 h 46"/>
                  <a:gd name="T80" fmla="*/ 34 w 54"/>
                  <a:gd name="T81" fmla="*/ 31 h 46"/>
                  <a:gd name="T82" fmla="*/ 33 w 54"/>
                  <a:gd name="T83" fmla="*/ 33 h 46"/>
                  <a:gd name="T84" fmla="*/ 29 w 54"/>
                  <a:gd name="T85" fmla="*/ 33 h 46"/>
                  <a:gd name="T86" fmla="*/ 27 w 54"/>
                  <a:gd name="T87" fmla="*/ 34 h 46"/>
                  <a:gd name="T88" fmla="*/ 22 w 54"/>
                  <a:gd name="T89" fmla="*/ 33 h 46"/>
                  <a:gd name="T90" fmla="*/ 18 w 54"/>
                  <a:gd name="T91" fmla="*/ 29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
                  <a:gd name="T139" fmla="*/ 0 h 46"/>
                  <a:gd name="T140" fmla="*/ 54 w 54"/>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 h="46">
                    <a:moveTo>
                      <a:pt x="8" y="6"/>
                    </a:moveTo>
                    <a:lnTo>
                      <a:pt x="1" y="14"/>
                    </a:lnTo>
                    <a:lnTo>
                      <a:pt x="0" y="23"/>
                    </a:lnTo>
                    <a:lnTo>
                      <a:pt x="1" y="31"/>
                    </a:lnTo>
                    <a:lnTo>
                      <a:pt x="8" y="40"/>
                    </a:lnTo>
                    <a:lnTo>
                      <a:pt x="17" y="44"/>
                    </a:lnTo>
                    <a:lnTo>
                      <a:pt x="27" y="46"/>
                    </a:lnTo>
                    <a:lnTo>
                      <a:pt x="32" y="45"/>
                    </a:lnTo>
                    <a:lnTo>
                      <a:pt x="34" y="44"/>
                    </a:lnTo>
                    <a:lnTo>
                      <a:pt x="37" y="44"/>
                    </a:lnTo>
                    <a:lnTo>
                      <a:pt x="42" y="42"/>
                    </a:lnTo>
                    <a:lnTo>
                      <a:pt x="47" y="40"/>
                    </a:lnTo>
                    <a:lnTo>
                      <a:pt x="52" y="31"/>
                    </a:lnTo>
                    <a:lnTo>
                      <a:pt x="53" y="26"/>
                    </a:lnTo>
                    <a:lnTo>
                      <a:pt x="53" y="24"/>
                    </a:lnTo>
                    <a:lnTo>
                      <a:pt x="53" y="23"/>
                    </a:lnTo>
                    <a:lnTo>
                      <a:pt x="54" y="23"/>
                    </a:lnTo>
                    <a:lnTo>
                      <a:pt x="52" y="14"/>
                    </a:lnTo>
                    <a:lnTo>
                      <a:pt x="47" y="6"/>
                    </a:lnTo>
                    <a:lnTo>
                      <a:pt x="42" y="3"/>
                    </a:lnTo>
                    <a:lnTo>
                      <a:pt x="37" y="1"/>
                    </a:lnTo>
                    <a:lnTo>
                      <a:pt x="27" y="0"/>
                    </a:lnTo>
                    <a:lnTo>
                      <a:pt x="17" y="1"/>
                    </a:lnTo>
                    <a:lnTo>
                      <a:pt x="8" y="6"/>
                    </a:lnTo>
                    <a:close/>
                    <a:moveTo>
                      <a:pt x="18" y="29"/>
                    </a:moveTo>
                    <a:lnTo>
                      <a:pt x="15" y="26"/>
                    </a:lnTo>
                    <a:lnTo>
                      <a:pt x="14" y="23"/>
                    </a:lnTo>
                    <a:lnTo>
                      <a:pt x="15" y="18"/>
                    </a:lnTo>
                    <a:lnTo>
                      <a:pt x="18" y="15"/>
                    </a:lnTo>
                    <a:lnTo>
                      <a:pt x="22" y="12"/>
                    </a:lnTo>
                    <a:lnTo>
                      <a:pt x="27" y="10"/>
                    </a:lnTo>
                    <a:lnTo>
                      <a:pt x="33" y="12"/>
                    </a:lnTo>
                    <a:lnTo>
                      <a:pt x="36" y="15"/>
                    </a:lnTo>
                    <a:lnTo>
                      <a:pt x="40" y="18"/>
                    </a:lnTo>
                    <a:lnTo>
                      <a:pt x="41" y="23"/>
                    </a:lnTo>
                    <a:lnTo>
                      <a:pt x="40" y="23"/>
                    </a:lnTo>
                    <a:lnTo>
                      <a:pt x="40" y="24"/>
                    </a:lnTo>
                    <a:lnTo>
                      <a:pt x="40" y="26"/>
                    </a:lnTo>
                    <a:lnTo>
                      <a:pt x="37" y="27"/>
                    </a:lnTo>
                    <a:lnTo>
                      <a:pt x="36" y="29"/>
                    </a:lnTo>
                    <a:lnTo>
                      <a:pt x="34" y="31"/>
                    </a:lnTo>
                    <a:lnTo>
                      <a:pt x="33" y="33"/>
                    </a:lnTo>
                    <a:lnTo>
                      <a:pt x="29" y="33"/>
                    </a:lnTo>
                    <a:lnTo>
                      <a:pt x="27" y="34"/>
                    </a:lnTo>
                    <a:lnTo>
                      <a:pt x="22" y="33"/>
                    </a:lnTo>
                    <a:lnTo>
                      <a:pt x="18" y="29"/>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0" name="Freeform 0"/>
              <p:cNvSpPr>
                <a:spLocks/>
              </p:cNvSpPr>
              <p:nvPr/>
            </p:nvSpPr>
            <p:spPr bwMode="auto">
              <a:xfrm>
                <a:off x="2195" y="1281"/>
                <a:ext cx="5" cy="5"/>
              </a:xfrm>
              <a:custGeom>
                <a:avLst/>
                <a:gdLst>
                  <a:gd name="T0" fmla="*/ 0 w 27"/>
                  <a:gd name="T1" fmla="*/ 13 h 24"/>
                  <a:gd name="T2" fmla="*/ 1 w 27"/>
                  <a:gd name="T3" fmla="*/ 16 h 24"/>
                  <a:gd name="T4" fmla="*/ 4 w 27"/>
                  <a:gd name="T5" fmla="*/ 19 h 24"/>
                  <a:gd name="T6" fmla="*/ 8 w 27"/>
                  <a:gd name="T7" fmla="*/ 23 h 24"/>
                  <a:gd name="T8" fmla="*/ 13 w 27"/>
                  <a:gd name="T9" fmla="*/ 24 h 24"/>
                  <a:gd name="T10" fmla="*/ 15 w 27"/>
                  <a:gd name="T11" fmla="*/ 23 h 24"/>
                  <a:gd name="T12" fmla="*/ 19 w 27"/>
                  <a:gd name="T13" fmla="*/ 23 h 24"/>
                  <a:gd name="T14" fmla="*/ 20 w 27"/>
                  <a:gd name="T15" fmla="*/ 21 h 24"/>
                  <a:gd name="T16" fmla="*/ 22 w 27"/>
                  <a:gd name="T17" fmla="*/ 19 h 24"/>
                  <a:gd name="T18" fmla="*/ 23 w 27"/>
                  <a:gd name="T19" fmla="*/ 17 h 24"/>
                  <a:gd name="T20" fmla="*/ 26 w 27"/>
                  <a:gd name="T21" fmla="*/ 16 h 24"/>
                  <a:gd name="T22" fmla="*/ 26 w 27"/>
                  <a:gd name="T23" fmla="*/ 14 h 24"/>
                  <a:gd name="T24" fmla="*/ 26 w 27"/>
                  <a:gd name="T25" fmla="*/ 13 h 24"/>
                  <a:gd name="T26" fmla="*/ 27 w 27"/>
                  <a:gd name="T27" fmla="*/ 13 h 24"/>
                  <a:gd name="T28" fmla="*/ 26 w 27"/>
                  <a:gd name="T29" fmla="*/ 8 h 24"/>
                  <a:gd name="T30" fmla="*/ 22 w 27"/>
                  <a:gd name="T31" fmla="*/ 5 h 24"/>
                  <a:gd name="T32" fmla="*/ 19 w 27"/>
                  <a:gd name="T33" fmla="*/ 2 h 24"/>
                  <a:gd name="T34" fmla="*/ 13 w 27"/>
                  <a:gd name="T35" fmla="*/ 0 h 24"/>
                  <a:gd name="T36" fmla="*/ 8 w 27"/>
                  <a:gd name="T37" fmla="*/ 2 h 24"/>
                  <a:gd name="T38" fmla="*/ 4 w 27"/>
                  <a:gd name="T39" fmla="*/ 5 h 24"/>
                  <a:gd name="T40" fmla="*/ 1 w 27"/>
                  <a:gd name="T41" fmla="*/ 8 h 24"/>
                  <a:gd name="T42" fmla="*/ 0 w 27"/>
                  <a:gd name="T43" fmla="*/ 13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24"/>
                  <a:gd name="T68" fmla="*/ 27 w 27"/>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24">
                    <a:moveTo>
                      <a:pt x="0" y="13"/>
                    </a:moveTo>
                    <a:lnTo>
                      <a:pt x="1" y="16"/>
                    </a:lnTo>
                    <a:lnTo>
                      <a:pt x="4" y="19"/>
                    </a:lnTo>
                    <a:lnTo>
                      <a:pt x="8" y="23"/>
                    </a:lnTo>
                    <a:lnTo>
                      <a:pt x="13" y="24"/>
                    </a:lnTo>
                    <a:lnTo>
                      <a:pt x="15" y="23"/>
                    </a:lnTo>
                    <a:lnTo>
                      <a:pt x="19" y="23"/>
                    </a:lnTo>
                    <a:lnTo>
                      <a:pt x="20" y="21"/>
                    </a:lnTo>
                    <a:lnTo>
                      <a:pt x="22" y="19"/>
                    </a:lnTo>
                    <a:lnTo>
                      <a:pt x="23" y="17"/>
                    </a:lnTo>
                    <a:lnTo>
                      <a:pt x="26" y="16"/>
                    </a:lnTo>
                    <a:lnTo>
                      <a:pt x="26" y="14"/>
                    </a:lnTo>
                    <a:lnTo>
                      <a:pt x="26" y="13"/>
                    </a:lnTo>
                    <a:lnTo>
                      <a:pt x="27" y="13"/>
                    </a:lnTo>
                    <a:lnTo>
                      <a:pt x="26" y="8"/>
                    </a:lnTo>
                    <a:lnTo>
                      <a:pt x="22" y="5"/>
                    </a:lnTo>
                    <a:lnTo>
                      <a:pt x="19" y="2"/>
                    </a:lnTo>
                    <a:lnTo>
                      <a:pt x="13" y="0"/>
                    </a:lnTo>
                    <a:lnTo>
                      <a:pt x="8" y="2"/>
                    </a:lnTo>
                    <a:lnTo>
                      <a:pt x="4" y="5"/>
                    </a:lnTo>
                    <a:lnTo>
                      <a:pt x="1" y="8"/>
                    </a:lnTo>
                    <a:lnTo>
                      <a:pt x="0" y="13"/>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1" name="Freeform 1"/>
              <p:cNvSpPr>
                <a:spLocks/>
              </p:cNvSpPr>
              <p:nvPr/>
            </p:nvSpPr>
            <p:spPr bwMode="auto">
              <a:xfrm>
                <a:off x="2197" y="1265"/>
                <a:ext cx="10" cy="5"/>
              </a:xfrm>
              <a:custGeom>
                <a:avLst/>
                <a:gdLst>
                  <a:gd name="T0" fmla="*/ 50 w 50"/>
                  <a:gd name="T1" fmla="*/ 23 h 23"/>
                  <a:gd name="T2" fmla="*/ 40 w 50"/>
                  <a:gd name="T3" fmla="*/ 5 h 23"/>
                  <a:gd name="T4" fmla="*/ 31 w 50"/>
                  <a:gd name="T5" fmla="*/ 2 h 23"/>
                  <a:gd name="T6" fmla="*/ 24 w 50"/>
                  <a:gd name="T7" fmla="*/ 1 h 23"/>
                  <a:gd name="T8" fmla="*/ 7 w 50"/>
                  <a:gd name="T9" fmla="*/ 0 h 23"/>
                  <a:gd name="T10" fmla="*/ 0 w 50"/>
                  <a:gd name="T11" fmla="*/ 12 h 23"/>
                  <a:gd name="T12" fmla="*/ 2 w 50"/>
                  <a:gd name="T13" fmla="*/ 12 h 23"/>
                  <a:gd name="T14" fmla="*/ 15 w 50"/>
                  <a:gd name="T15" fmla="*/ 12 h 23"/>
                  <a:gd name="T16" fmla="*/ 27 w 50"/>
                  <a:gd name="T17" fmla="*/ 14 h 23"/>
                  <a:gd name="T18" fmla="*/ 38 w 50"/>
                  <a:gd name="T19" fmla="*/ 18 h 23"/>
                  <a:gd name="T20" fmla="*/ 50 w 50"/>
                  <a:gd name="T21" fmla="*/ 23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23"/>
                  <a:gd name="T35" fmla="*/ 50 w 5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23">
                    <a:moveTo>
                      <a:pt x="50" y="23"/>
                    </a:moveTo>
                    <a:lnTo>
                      <a:pt x="40" y="5"/>
                    </a:lnTo>
                    <a:lnTo>
                      <a:pt x="31" y="2"/>
                    </a:lnTo>
                    <a:lnTo>
                      <a:pt x="24" y="1"/>
                    </a:lnTo>
                    <a:lnTo>
                      <a:pt x="7" y="0"/>
                    </a:lnTo>
                    <a:lnTo>
                      <a:pt x="0" y="12"/>
                    </a:lnTo>
                    <a:lnTo>
                      <a:pt x="2" y="12"/>
                    </a:lnTo>
                    <a:lnTo>
                      <a:pt x="15" y="12"/>
                    </a:lnTo>
                    <a:lnTo>
                      <a:pt x="27" y="14"/>
                    </a:lnTo>
                    <a:lnTo>
                      <a:pt x="38" y="18"/>
                    </a:lnTo>
                    <a:lnTo>
                      <a:pt x="50" y="23"/>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2" name="Freeform 2"/>
              <p:cNvSpPr>
                <a:spLocks/>
              </p:cNvSpPr>
              <p:nvPr/>
            </p:nvSpPr>
            <p:spPr bwMode="auto">
              <a:xfrm>
                <a:off x="2201" y="1260"/>
                <a:ext cx="1" cy="1"/>
              </a:xfrm>
              <a:custGeom>
                <a:avLst/>
                <a:gdLst>
                  <a:gd name="T0" fmla="*/ 0 w 6"/>
                  <a:gd name="T1" fmla="*/ 4 h 4"/>
                  <a:gd name="T2" fmla="*/ 6 w 6"/>
                  <a:gd name="T3" fmla="*/ 4 h 4"/>
                  <a:gd name="T4" fmla="*/ 3 w 6"/>
                  <a:gd name="T5" fmla="*/ 0 h 4"/>
                  <a:gd name="T6" fmla="*/ 0 w 6"/>
                  <a:gd name="T7" fmla="*/ 4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0" y="4"/>
                    </a:moveTo>
                    <a:lnTo>
                      <a:pt x="6" y="4"/>
                    </a:lnTo>
                    <a:lnTo>
                      <a:pt x="3" y="0"/>
                    </a:lnTo>
                    <a:lnTo>
                      <a:pt x="0" y="4"/>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3" name="Freeform 3"/>
              <p:cNvSpPr>
                <a:spLocks/>
              </p:cNvSpPr>
              <p:nvPr/>
            </p:nvSpPr>
            <p:spPr bwMode="auto">
              <a:xfrm>
                <a:off x="2200" y="1261"/>
                <a:ext cx="3" cy="2"/>
              </a:xfrm>
              <a:custGeom>
                <a:avLst/>
                <a:gdLst>
                  <a:gd name="T0" fmla="*/ 12 w 18"/>
                  <a:gd name="T1" fmla="*/ 0 h 13"/>
                  <a:gd name="T2" fmla="*/ 6 w 18"/>
                  <a:gd name="T3" fmla="*/ 0 h 13"/>
                  <a:gd name="T4" fmla="*/ 0 w 18"/>
                  <a:gd name="T5" fmla="*/ 9 h 13"/>
                  <a:gd name="T6" fmla="*/ 18 w 18"/>
                  <a:gd name="T7" fmla="*/ 13 h 13"/>
                  <a:gd name="T8" fmla="*/ 12 w 18"/>
                  <a:gd name="T9" fmla="*/ 0 h 13"/>
                  <a:gd name="T10" fmla="*/ 0 60000 65536"/>
                  <a:gd name="T11" fmla="*/ 0 60000 65536"/>
                  <a:gd name="T12" fmla="*/ 0 60000 65536"/>
                  <a:gd name="T13" fmla="*/ 0 60000 65536"/>
                  <a:gd name="T14" fmla="*/ 0 60000 65536"/>
                  <a:gd name="T15" fmla="*/ 0 w 18"/>
                  <a:gd name="T16" fmla="*/ 0 h 13"/>
                  <a:gd name="T17" fmla="*/ 18 w 18"/>
                  <a:gd name="T18" fmla="*/ 13 h 13"/>
                </a:gdLst>
                <a:ahLst/>
                <a:cxnLst>
                  <a:cxn ang="T10">
                    <a:pos x="T0" y="T1"/>
                  </a:cxn>
                  <a:cxn ang="T11">
                    <a:pos x="T2" y="T3"/>
                  </a:cxn>
                  <a:cxn ang="T12">
                    <a:pos x="T4" y="T5"/>
                  </a:cxn>
                  <a:cxn ang="T13">
                    <a:pos x="T6" y="T7"/>
                  </a:cxn>
                  <a:cxn ang="T14">
                    <a:pos x="T8" y="T9"/>
                  </a:cxn>
                </a:cxnLst>
                <a:rect l="T15" t="T16" r="T17" b="T18"/>
                <a:pathLst>
                  <a:path w="18" h="13">
                    <a:moveTo>
                      <a:pt x="12" y="0"/>
                    </a:moveTo>
                    <a:lnTo>
                      <a:pt x="6" y="0"/>
                    </a:lnTo>
                    <a:lnTo>
                      <a:pt x="0" y="9"/>
                    </a:lnTo>
                    <a:lnTo>
                      <a:pt x="18" y="13"/>
                    </a:lnTo>
                    <a:lnTo>
                      <a:pt x="12" y="0"/>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4" name="Freeform 4"/>
              <p:cNvSpPr>
                <a:spLocks/>
              </p:cNvSpPr>
              <p:nvPr/>
            </p:nvSpPr>
            <p:spPr bwMode="auto">
              <a:xfrm>
                <a:off x="2198" y="1262"/>
                <a:ext cx="7" cy="4"/>
              </a:xfrm>
              <a:custGeom>
                <a:avLst/>
                <a:gdLst>
                  <a:gd name="T0" fmla="*/ 24 w 33"/>
                  <a:gd name="T1" fmla="*/ 4 h 18"/>
                  <a:gd name="T2" fmla="*/ 6 w 33"/>
                  <a:gd name="T3" fmla="*/ 0 h 18"/>
                  <a:gd name="T4" fmla="*/ 0 w 33"/>
                  <a:gd name="T5" fmla="*/ 13 h 18"/>
                  <a:gd name="T6" fmla="*/ 17 w 33"/>
                  <a:gd name="T7" fmla="*/ 14 h 18"/>
                  <a:gd name="T8" fmla="*/ 24 w 33"/>
                  <a:gd name="T9" fmla="*/ 15 h 18"/>
                  <a:gd name="T10" fmla="*/ 33 w 33"/>
                  <a:gd name="T11" fmla="*/ 18 h 18"/>
                  <a:gd name="T12" fmla="*/ 24 w 33"/>
                  <a:gd name="T13" fmla="*/ 4 h 18"/>
                  <a:gd name="T14" fmla="*/ 0 60000 65536"/>
                  <a:gd name="T15" fmla="*/ 0 60000 65536"/>
                  <a:gd name="T16" fmla="*/ 0 60000 65536"/>
                  <a:gd name="T17" fmla="*/ 0 60000 65536"/>
                  <a:gd name="T18" fmla="*/ 0 60000 65536"/>
                  <a:gd name="T19" fmla="*/ 0 60000 65536"/>
                  <a:gd name="T20" fmla="*/ 0 60000 65536"/>
                  <a:gd name="T21" fmla="*/ 0 w 33"/>
                  <a:gd name="T22" fmla="*/ 0 h 18"/>
                  <a:gd name="T23" fmla="*/ 33 w 3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8">
                    <a:moveTo>
                      <a:pt x="24" y="4"/>
                    </a:moveTo>
                    <a:lnTo>
                      <a:pt x="6" y="0"/>
                    </a:lnTo>
                    <a:lnTo>
                      <a:pt x="0" y="13"/>
                    </a:lnTo>
                    <a:lnTo>
                      <a:pt x="17" y="14"/>
                    </a:lnTo>
                    <a:lnTo>
                      <a:pt x="24" y="15"/>
                    </a:lnTo>
                    <a:lnTo>
                      <a:pt x="33" y="18"/>
                    </a:lnTo>
                    <a:lnTo>
                      <a:pt x="24" y="4"/>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5" name="Freeform 5"/>
              <p:cNvSpPr>
                <a:spLocks/>
              </p:cNvSpPr>
              <p:nvPr/>
            </p:nvSpPr>
            <p:spPr bwMode="auto">
              <a:xfrm>
                <a:off x="2175" y="1299"/>
                <a:ext cx="51" cy="15"/>
              </a:xfrm>
              <a:custGeom>
                <a:avLst/>
                <a:gdLst>
                  <a:gd name="T0" fmla="*/ 5 w 257"/>
                  <a:gd name="T1" fmla="*/ 27 h 75"/>
                  <a:gd name="T2" fmla="*/ 0 w 257"/>
                  <a:gd name="T3" fmla="*/ 37 h 75"/>
                  <a:gd name="T4" fmla="*/ 24 w 257"/>
                  <a:gd name="T5" fmla="*/ 53 h 75"/>
                  <a:gd name="T6" fmla="*/ 38 w 257"/>
                  <a:gd name="T7" fmla="*/ 60 h 75"/>
                  <a:gd name="T8" fmla="*/ 52 w 257"/>
                  <a:gd name="T9" fmla="*/ 65 h 75"/>
                  <a:gd name="T10" fmla="*/ 82 w 257"/>
                  <a:gd name="T11" fmla="*/ 72 h 75"/>
                  <a:gd name="T12" fmla="*/ 97 w 257"/>
                  <a:gd name="T13" fmla="*/ 74 h 75"/>
                  <a:gd name="T14" fmla="*/ 114 w 257"/>
                  <a:gd name="T15" fmla="*/ 75 h 75"/>
                  <a:gd name="T16" fmla="*/ 114 w 257"/>
                  <a:gd name="T17" fmla="*/ 74 h 75"/>
                  <a:gd name="T18" fmla="*/ 115 w 257"/>
                  <a:gd name="T19" fmla="*/ 74 h 75"/>
                  <a:gd name="T20" fmla="*/ 118 w 257"/>
                  <a:gd name="T21" fmla="*/ 74 h 75"/>
                  <a:gd name="T22" fmla="*/ 122 w 257"/>
                  <a:gd name="T23" fmla="*/ 74 h 75"/>
                  <a:gd name="T24" fmla="*/ 131 w 257"/>
                  <a:gd name="T25" fmla="*/ 74 h 75"/>
                  <a:gd name="T26" fmla="*/ 148 w 257"/>
                  <a:gd name="T27" fmla="*/ 72 h 75"/>
                  <a:gd name="T28" fmla="*/ 164 w 257"/>
                  <a:gd name="T29" fmla="*/ 69 h 75"/>
                  <a:gd name="T30" fmla="*/ 180 w 257"/>
                  <a:gd name="T31" fmla="*/ 64 h 75"/>
                  <a:gd name="T32" fmla="*/ 194 w 257"/>
                  <a:gd name="T33" fmla="*/ 57 h 75"/>
                  <a:gd name="T34" fmla="*/ 201 w 257"/>
                  <a:gd name="T35" fmla="*/ 53 h 75"/>
                  <a:gd name="T36" fmla="*/ 204 w 257"/>
                  <a:gd name="T37" fmla="*/ 51 h 75"/>
                  <a:gd name="T38" fmla="*/ 208 w 257"/>
                  <a:gd name="T39" fmla="*/ 49 h 75"/>
                  <a:gd name="T40" fmla="*/ 222 w 257"/>
                  <a:gd name="T41" fmla="*/ 40 h 75"/>
                  <a:gd name="T42" fmla="*/ 229 w 257"/>
                  <a:gd name="T43" fmla="*/ 35 h 75"/>
                  <a:gd name="T44" fmla="*/ 237 w 257"/>
                  <a:gd name="T45" fmla="*/ 30 h 75"/>
                  <a:gd name="T46" fmla="*/ 241 w 257"/>
                  <a:gd name="T47" fmla="*/ 25 h 75"/>
                  <a:gd name="T48" fmla="*/ 247 w 257"/>
                  <a:gd name="T49" fmla="*/ 20 h 75"/>
                  <a:gd name="T50" fmla="*/ 251 w 257"/>
                  <a:gd name="T51" fmla="*/ 15 h 75"/>
                  <a:gd name="T52" fmla="*/ 257 w 257"/>
                  <a:gd name="T53" fmla="*/ 10 h 75"/>
                  <a:gd name="T54" fmla="*/ 250 w 257"/>
                  <a:gd name="T55" fmla="*/ 0 h 75"/>
                  <a:gd name="T56" fmla="*/ 239 w 257"/>
                  <a:gd name="T57" fmla="*/ 11 h 75"/>
                  <a:gd name="T58" fmla="*/ 228 w 257"/>
                  <a:gd name="T59" fmla="*/ 23 h 75"/>
                  <a:gd name="T60" fmla="*/ 214 w 257"/>
                  <a:gd name="T61" fmla="*/ 32 h 75"/>
                  <a:gd name="T62" fmla="*/ 207 w 257"/>
                  <a:gd name="T63" fmla="*/ 35 h 75"/>
                  <a:gd name="T64" fmla="*/ 202 w 257"/>
                  <a:gd name="T65" fmla="*/ 39 h 75"/>
                  <a:gd name="T66" fmla="*/ 188 w 257"/>
                  <a:gd name="T67" fmla="*/ 46 h 75"/>
                  <a:gd name="T68" fmla="*/ 175 w 257"/>
                  <a:gd name="T69" fmla="*/ 53 h 75"/>
                  <a:gd name="T70" fmla="*/ 159 w 257"/>
                  <a:gd name="T71" fmla="*/ 56 h 75"/>
                  <a:gd name="T72" fmla="*/ 155 w 257"/>
                  <a:gd name="T73" fmla="*/ 56 h 75"/>
                  <a:gd name="T74" fmla="*/ 152 w 257"/>
                  <a:gd name="T75" fmla="*/ 56 h 75"/>
                  <a:gd name="T76" fmla="*/ 151 w 257"/>
                  <a:gd name="T77" fmla="*/ 56 h 75"/>
                  <a:gd name="T78" fmla="*/ 151 w 257"/>
                  <a:gd name="T79" fmla="*/ 57 h 75"/>
                  <a:gd name="T80" fmla="*/ 145 w 257"/>
                  <a:gd name="T81" fmla="*/ 60 h 75"/>
                  <a:gd name="T82" fmla="*/ 129 w 257"/>
                  <a:gd name="T83" fmla="*/ 62 h 75"/>
                  <a:gd name="T84" fmla="*/ 121 w 257"/>
                  <a:gd name="T85" fmla="*/ 62 h 75"/>
                  <a:gd name="T86" fmla="*/ 114 w 257"/>
                  <a:gd name="T87" fmla="*/ 63 h 75"/>
                  <a:gd name="T88" fmla="*/ 84 w 257"/>
                  <a:gd name="T89" fmla="*/ 61 h 75"/>
                  <a:gd name="T90" fmla="*/ 56 w 257"/>
                  <a:gd name="T91" fmla="*/ 54 h 75"/>
                  <a:gd name="T92" fmla="*/ 29 w 257"/>
                  <a:gd name="T93" fmla="*/ 43 h 75"/>
                  <a:gd name="T94" fmla="*/ 5 w 257"/>
                  <a:gd name="T95" fmla="*/ 27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7"/>
                  <a:gd name="T145" fmla="*/ 0 h 75"/>
                  <a:gd name="T146" fmla="*/ 257 w 257"/>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7" h="75">
                    <a:moveTo>
                      <a:pt x="5" y="27"/>
                    </a:moveTo>
                    <a:lnTo>
                      <a:pt x="0" y="37"/>
                    </a:lnTo>
                    <a:lnTo>
                      <a:pt x="24" y="53"/>
                    </a:lnTo>
                    <a:lnTo>
                      <a:pt x="38" y="60"/>
                    </a:lnTo>
                    <a:lnTo>
                      <a:pt x="52" y="65"/>
                    </a:lnTo>
                    <a:lnTo>
                      <a:pt x="82" y="72"/>
                    </a:lnTo>
                    <a:lnTo>
                      <a:pt x="97" y="74"/>
                    </a:lnTo>
                    <a:lnTo>
                      <a:pt x="114" y="75"/>
                    </a:lnTo>
                    <a:lnTo>
                      <a:pt x="114" y="74"/>
                    </a:lnTo>
                    <a:lnTo>
                      <a:pt x="115" y="74"/>
                    </a:lnTo>
                    <a:lnTo>
                      <a:pt x="118" y="74"/>
                    </a:lnTo>
                    <a:lnTo>
                      <a:pt x="122" y="74"/>
                    </a:lnTo>
                    <a:lnTo>
                      <a:pt x="131" y="74"/>
                    </a:lnTo>
                    <a:lnTo>
                      <a:pt x="148" y="72"/>
                    </a:lnTo>
                    <a:lnTo>
                      <a:pt x="164" y="69"/>
                    </a:lnTo>
                    <a:lnTo>
                      <a:pt x="180" y="64"/>
                    </a:lnTo>
                    <a:lnTo>
                      <a:pt x="194" y="57"/>
                    </a:lnTo>
                    <a:lnTo>
                      <a:pt x="201" y="53"/>
                    </a:lnTo>
                    <a:lnTo>
                      <a:pt x="204" y="51"/>
                    </a:lnTo>
                    <a:lnTo>
                      <a:pt x="208" y="49"/>
                    </a:lnTo>
                    <a:lnTo>
                      <a:pt x="222" y="40"/>
                    </a:lnTo>
                    <a:lnTo>
                      <a:pt x="229" y="35"/>
                    </a:lnTo>
                    <a:lnTo>
                      <a:pt x="237" y="30"/>
                    </a:lnTo>
                    <a:lnTo>
                      <a:pt x="241" y="25"/>
                    </a:lnTo>
                    <a:lnTo>
                      <a:pt x="247" y="20"/>
                    </a:lnTo>
                    <a:lnTo>
                      <a:pt x="251" y="15"/>
                    </a:lnTo>
                    <a:lnTo>
                      <a:pt x="257" y="10"/>
                    </a:lnTo>
                    <a:lnTo>
                      <a:pt x="250" y="0"/>
                    </a:lnTo>
                    <a:lnTo>
                      <a:pt x="239" y="11"/>
                    </a:lnTo>
                    <a:lnTo>
                      <a:pt x="228" y="23"/>
                    </a:lnTo>
                    <a:lnTo>
                      <a:pt x="214" y="32"/>
                    </a:lnTo>
                    <a:lnTo>
                      <a:pt x="207" y="35"/>
                    </a:lnTo>
                    <a:lnTo>
                      <a:pt x="202" y="39"/>
                    </a:lnTo>
                    <a:lnTo>
                      <a:pt x="188" y="46"/>
                    </a:lnTo>
                    <a:lnTo>
                      <a:pt x="175" y="53"/>
                    </a:lnTo>
                    <a:lnTo>
                      <a:pt x="159" y="56"/>
                    </a:lnTo>
                    <a:lnTo>
                      <a:pt x="155" y="56"/>
                    </a:lnTo>
                    <a:lnTo>
                      <a:pt x="152" y="56"/>
                    </a:lnTo>
                    <a:lnTo>
                      <a:pt x="151" y="56"/>
                    </a:lnTo>
                    <a:lnTo>
                      <a:pt x="151" y="57"/>
                    </a:lnTo>
                    <a:lnTo>
                      <a:pt x="145" y="60"/>
                    </a:lnTo>
                    <a:lnTo>
                      <a:pt x="129" y="62"/>
                    </a:lnTo>
                    <a:lnTo>
                      <a:pt x="121" y="62"/>
                    </a:lnTo>
                    <a:lnTo>
                      <a:pt x="114" y="63"/>
                    </a:lnTo>
                    <a:lnTo>
                      <a:pt x="84" y="61"/>
                    </a:lnTo>
                    <a:lnTo>
                      <a:pt x="56" y="54"/>
                    </a:lnTo>
                    <a:lnTo>
                      <a:pt x="29" y="43"/>
                    </a:lnTo>
                    <a:lnTo>
                      <a:pt x="5" y="27"/>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6" name="Freeform 6"/>
              <p:cNvSpPr>
                <a:spLocks/>
              </p:cNvSpPr>
              <p:nvPr/>
            </p:nvSpPr>
            <p:spPr bwMode="auto">
              <a:xfrm>
                <a:off x="2176" y="1296"/>
                <a:ext cx="49" cy="15"/>
              </a:xfrm>
              <a:custGeom>
                <a:avLst/>
                <a:gdLst>
                  <a:gd name="T0" fmla="*/ 8 w 245"/>
                  <a:gd name="T1" fmla="*/ 28 h 76"/>
                  <a:gd name="T2" fmla="*/ 0 w 245"/>
                  <a:gd name="T3" fmla="*/ 40 h 76"/>
                  <a:gd name="T4" fmla="*/ 24 w 245"/>
                  <a:gd name="T5" fmla="*/ 56 h 76"/>
                  <a:gd name="T6" fmla="*/ 51 w 245"/>
                  <a:gd name="T7" fmla="*/ 67 h 76"/>
                  <a:gd name="T8" fmla="*/ 79 w 245"/>
                  <a:gd name="T9" fmla="*/ 74 h 76"/>
                  <a:gd name="T10" fmla="*/ 109 w 245"/>
                  <a:gd name="T11" fmla="*/ 76 h 76"/>
                  <a:gd name="T12" fmla="*/ 116 w 245"/>
                  <a:gd name="T13" fmla="*/ 75 h 76"/>
                  <a:gd name="T14" fmla="*/ 124 w 245"/>
                  <a:gd name="T15" fmla="*/ 75 h 76"/>
                  <a:gd name="T16" fmla="*/ 140 w 245"/>
                  <a:gd name="T17" fmla="*/ 73 h 76"/>
                  <a:gd name="T18" fmla="*/ 146 w 245"/>
                  <a:gd name="T19" fmla="*/ 70 h 76"/>
                  <a:gd name="T20" fmla="*/ 146 w 245"/>
                  <a:gd name="T21" fmla="*/ 69 h 76"/>
                  <a:gd name="T22" fmla="*/ 147 w 245"/>
                  <a:gd name="T23" fmla="*/ 69 h 76"/>
                  <a:gd name="T24" fmla="*/ 150 w 245"/>
                  <a:gd name="T25" fmla="*/ 69 h 76"/>
                  <a:gd name="T26" fmla="*/ 154 w 245"/>
                  <a:gd name="T27" fmla="*/ 69 h 76"/>
                  <a:gd name="T28" fmla="*/ 170 w 245"/>
                  <a:gd name="T29" fmla="*/ 66 h 76"/>
                  <a:gd name="T30" fmla="*/ 183 w 245"/>
                  <a:gd name="T31" fmla="*/ 59 h 76"/>
                  <a:gd name="T32" fmla="*/ 197 w 245"/>
                  <a:gd name="T33" fmla="*/ 52 h 76"/>
                  <a:gd name="T34" fmla="*/ 202 w 245"/>
                  <a:gd name="T35" fmla="*/ 48 h 76"/>
                  <a:gd name="T36" fmla="*/ 209 w 245"/>
                  <a:gd name="T37" fmla="*/ 45 h 76"/>
                  <a:gd name="T38" fmla="*/ 223 w 245"/>
                  <a:gd name="T39" fmla="*/ 36 h 76"/>
                  <a:gd name="T40" fmla="*/ 234 w 245"/>
                  <a:gd name="T41" fmla="*/ 24 h 76"/>
                  <a:gd name="T42" fmla="*/ 245 w 245"/>
                  <a:gd name="T43" fmla="*/ 13 h 76"/>
                  <a:gd name="T44" fmla="*/ 238 w 245"/>
                  <a:gd name="T45" fmla="*/ 0 h 76"/>
                  <a:gd name="T46" fmla="*/ 226 w 245"/>
                  <a:gd name="T47" fmla="*/ 13 h 76"/>
                  <a:gd name="T48" fmla="*/ 212 w 245"/>
                  <a:gd name="T49" fmla="*/ 27 h 76"/>
                  <a:gd name="T50" fmla="*/ 206 w 245"/>
                  <a:gd name="T51" fmla="*/ 30 h 76"/>
                  <a:gd name="T52" fmla="*/ 200 w 245"/>
                  <a:gd name="T53" fmla="*/ 34 h 76"/>
                  <a:gd name="T54" fmla="*/ 189 w 245"/>
                  <a:gd name="T55" fmla="*/ 42 h 76"/>
                  <a:gd name="T56" fmla="*/ 182 w 245"/>
                  <a:gd name="T57" fmla="*/ 45 h 76"/>
                  <a:gd name="T58" fmla="*/ 180 w 245"/>
                  <a:gd name="T59" fmla="*/ 45 h 76"/>
                  <a:gd name="T60" fmla="*/ 179 w 245"/>
                  <a:gd name="T61" fmla="*/ 45 h 76"/>
                  <a:gd name="T62" fmla="*/ 179 w 245"/>
                  <a:gd name="T63" fmla="*/ 46 h 76"/>
                  <a:gd name="T64" fmla="*/ 177 w 245"/>
                  <a:gd name="T65" fmla="*/ 48 h 76"/>
                  <a:gd name="T66" fmla="*/ 165 w 245"/>
                  <a:gd name="T67" fmla="*/ 53 h 76"/>
                  <a:gd name="T68" fmla="*/ 161 w 245"/>
                  <a:gd name="T69" fmla="*/ 53 h 76"/>
                  <a:gd name="T70" fmla="*/ 159 w 245"/>
                  <a:gd name="T71" fmla="*/ 53 h 76"/>
                  <a:gd name="T72" fmla="*/ 157 w 245"/>
                  <a:gd name="T73" fmla="*/ 53 h 76"/>
                  <a:gd name="T74" fmla="*/ 157 w 245"/>
                  <a:gd name="T75" fmla="*/ 55 h 76"/>
                  <a:gd name="T76" fmla="*/ 151 w 245"/>
                  <a:gd name="T77" fmla="*/ 57 h 76"/>
                  <a:gd name="T78" fmla="*/ 137 w 245"/>
                  <a:gd name="T79" fmla="*/ 60 h 76"/>
                  <a:gd name="T80" fmla="*/ 123 w 245"/>
                  <a:gd name="T81" fmla="*/ 62 h 76"/>
                  <a:gd name="T82" fmla="*/ 109 w 245"/>
                  <a:gd name="T83" fmla="*/ 64 h 76"/>
                  <a:gd name="T84" fmla="*/ 79 w 245"/>
                  <a:gd name="T85" fmla="*/ 61 h 76"/>
                  <a:gd name="T86" fmla="*/ 53 w 245"/>
                  <a:gd name="T87" fmla="*/ 55 h 76"/>
                  <a:gd name="T88" fmla="*/ 29 w 245"/>
                  <a:gd name="T89" fmla="*/ 43 h 76"/>
                  <a:gd name="T90" fmla="*/ 8 w 245"/>
                  <a:gd name="T91" fmla="*/ 28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5"/>
                  <a:gd name="T139" fmla="*/ 0 h 76"/>
                  <a:gd name="T140" fmla="*/ 245 w 24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5" h="76">
                    <a:moveTo>
                      <a:pt x="8" y="28"/>
                    </a:moveTo>
                    <a:lnTo>
                      <a:pt x="0" y="40"/>
                    </a:lnTo>
                    <a:lnTo>
                      <a:pt x="24" y="56"/>
                    </a:lnTo>
                    <a:lnTo>
                      <a:pt x="51" y="67"/>
                    </a:lnTo>
                    <a:lnTo>
                      <a:pt x="79" y="74"/>
                    </a:lnTo>
                    <a:lnTo>
                      <a:pt x="109" y="76"/>
                    </a:lnTo>
                    <a:lnTo>
                      <a:pt x="116" y="75"/>
                    </a:lnTo>
                    <a:lnTo>
                      <a:pt x="124" y="75"/>
                    </a:lnTo>
                    <a:lnTo>
                      <a:pt x="140" y="73"/>
                    </a:lnTo>
                    <a:lnTo>
                      <a:pt x="146" y="70"/>
                    </a:lnTo>
                    <a:lnTo>
                      <a:pt x="146" y="69"/>
                    </a:lnTo>
                    <a:lnTo>
                      <a:pt x="147" y="69"/>
                    </a:lnTo>
                    <a:lnTo>
                      <a:pt x="150" y="69"/>
                    </a:lnTo>
                    <a:lnTo>
                      <a:pt x="154" y="69"/>
                    </a:lnTo>
                    <a:lnTo>
                      <a:pt x="170" y="66"/>
                    </a:lnTo>
                    <a:lnTo>
                      <a:pt x="183" y="59"/>
                    </a:lnTo>
                    <a:lnTo>
                      <a:pt x="197" y="52"/>
                    </a:lnTo>
                    <a:lnTo>
                      <a:pt x="202" y="48"/>
                    </a:lnTo>
                    <a:lnTo>
                      <a:pt x="209" y="45"/>
                    </a:lnTo>
                    <a:lnTo>
                      <a:pt x="223" y="36"/>
                    </a:lnTo>
                    <a:lnTo>
                      <a:pt x="234" y="24"/>
                    </a:lnTo>
                    <a:lnTo>
                      <a:pt x="245" y="13"/>
                    </a:lnTo>
                    <a:lnTo>
                      <a:pt x="238" y="0"/>
                    </a:lnTo>
                    <a:lnTo>
                      <a:pt x="226" y="13"/>
                    </a:lnTo>
                    <a:lnTo>
                      <a:pt x="212" y="27"/>
                    </a:lnTo>
                    <a:lnTo>
                      <a:pt x="206" y="30"/>
                    </a:lnTo>
                    <a:lnTo>
                      <a:pt x="200" y="34"/>
                    </a:lnTo>
                    <a:lnTo>
                      <a:pt x="189" y="42"/>
                    </a:lnTo>
                    <a:lnTo>
                      <a:pt x="182" y="45"/>
                    </a:lnTo>
                    <a:lnTo>
                      <a:pt x="180" y="45"/>
                    </a:lnTo>
                    <a:lnTo>
                      <a:pt x="179" y="45"/>
                    </a:lnTo>
                    <a:lnTo>
                      <a:pt x="179" y="46"/>
                    </a:lnTo>
                    <a:lnTo>
                      <a:pt x="177" y="48"/>
                    </a:lnTo>
                    <a:lnTo>
                      <a:pt x="165" y="53"/>
                    </a:lnTo>
                    <a:lnTo>
                      <a:pt x="161" y="53"/>
                    </a:lnTo>
                    <a:lnTo>
                      <a:pt x="159" y="53"/>
                    </a:lnTo>
                    <a:lnTo>
                      <a:pt x="157" y="53"/>
                    </a:lnTo>
                    <a:lnTo>
                      <a:pt x="157" y="55"/>
                    </a:lnTo>
                    <a:lnTo>
                      <a:pt x="151" y="57"/>
                    </a:lnTo>
                    <a:lnTo>
                      <a:pt x="137" y="60"/>
                    </a:lnTo>
                    <a:lnTo>
                      <a:pt x="123" y="62"/>
                    </a:lnTo>
                    <a:lnTo>
                      <a:pt x="109" y="64"/>
                    </a:lnTo>
                    <a:lnTo>
                      <a:pt x="79" y="61"/>
                    </a:lnTo>
                    <a:lnTo>
                      <a:pt x="53" y="55"/>
                    </a:lnTo>
                    <a:lnTo>
                      <a:pt x="29" y="43"/>
                    </a:lnTo>
                    <a:lnTo>
                      <a:pt x="8" y="28"/>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7" name="Freeform 7"/>
              <p:cNvSpPr>
                <a:spLocks/>
              </p:cNvSpPr>
              <p:nvPr/>
            </p:nvSpPr>
            <p:spPr bwMode="auto">
              <a:xfrm>
                <a:off x="2177" y="1294"/>
                <a:ext cx="46" cy="15"/>
              </a:xfrm>
              <a:custGeom>
                <a:avLst/>
                <a:gdLst>
                  <a:gd name="T0" fmla="*/ 6 w 230"/>
                  <a:gd name="T1" fmla="*/ 31 h 77"/>
                  <a:gd name="T2" fmla="*/ 0 w 230"/>
                  <a:gd name="T3" fmla="*/ 41 h 77"/>
                  <a:gd name="T4" fmla="*/ 21 w 230"/>
                  <a:gd name="T5" fmla="*/ 56 h 77"/>
                  <a:gd name="T6" fmla="*/ 45 w 230"/>
                  <a:gd name="T7" fmla="*/ 68 h 77"/>
                  <a:gd name="T8" fmla="*/ 71 w 230"/>
                  <a:gd name="T9" fmla="*/ 74 h 77"/>
                  <a:gd name="T10" fmla="*/ 101 w 230"/>
                  <a:gd name="T11" fmla="*/ 77 h 77"/>
                  <a:gd name="T12" fmla="*/ 115 w 230"/>
                  <a:gd name="T13" fmla="*/ 75 h 77"/>
                  <a:gd name="T14" fmla="*/ 129 w 230"/>
                  <a:gd name="T15" fmla="*/ 73 h 77"/>
                  <a:gd name="T16" fmla="*/ 143 w 230"/>
                  <a:gd name="T17" fmla="*/ 70 h 77"/>
                  <a:gd name="T18" fmla="*/ 149 w 230"/>
                  <a:gd name="T19" fmla="*/ 68 h 77"/>
                  <a:gd name="T20" fmla="*/ 149 w 230"/>
                  <a:gd name="T21" fmla="*/ 66 h 77"/>
                  <a:gd name="T22" fmla="*/ 151 w 230"/>
                  <a:gd name="T23" fmla="*/ 66 h 77"/>
                  <a:gd name="T24" fmla="*/ 153 w 230"/>
                  <a:gd name="T25" fmla="*/ 66 h 77"/>
                  <a:gd name="T26" fmla="*/ 157 w 230"/>
                  <a:gd name="T27" fmla="*/ 66 h 77"/>
                  <a:gd name="T28" fmla="*/ 169 w 230"/>
                  <a:gd name="T29" fmla="*/ 61 h 77"/>
                  <a:gd name="T30" fmla="*/ 171 w 230"/>
                  <a:gd name="T31" fmla="*/ 59 h 77"/>
                  <a:gd name="T32" fmla="*/ 171 w 230"/>
                  <a:gd name="T33" fmla="*/ 58 h 77"/>
                  <a:gd name="T34" fmla="*/ 172 w 230"/>
                  <a:gd name="T35" fmla="*/ 58 h 77"/>
                  <a:gd name="T36" fmla="*/ 174 w 230"/>
                  <a:gd name="T37" fmla="*/ 58 h 77"/>
                  <a:gd name="T38" fmla="*/ 181 w 230"/>
                  <a:gd name="T39" fmla="*/ 55 h 77"/>
                  <a:gd name="T40" fmla="*/ 192 w 230"/>
                  <a:gd name="T41" fmla="*/ 47 h 77"/>
                  <a:gd name="T42" fmla="*/ 198 w 230"/>
                  <a:gd name="T43" fmla="*/ 43 h 77"/>
                  <a:gd name="T44" fmla="*/ 204 w 230"/>
                  <a:gd name="T45" fmla="*/ 40 h 77"/>
                  <a:gd name="T46" fmla="*/ 218 w 230"/>
                  <a:gd name="T47" fmla="*/ 26 h 77"/>
                  <a:gd name="T48" fmla="*/ 230 w 230"/>
                  <a:gd name="T49" fmla="*/ 13 h 77"/>
                  <a:gd name="T50" fmla="*/ 222 w 230"/>
                  <a:gd name="T51" fmla="*/ 0 h 77"/>
                  <a:gd name="T52" fmla="*/ 210 w 230"/>
                  <a:gd name="T53" fmla="*/ 16 h 77"/>
                  <a:gd name="T54" fmla="*/ 195 w 230"/>
                  <a:gd name="T55" fmla="*/ 32 h 77"/>
                  <a:gd name="T56" fmla="*/ 184 w 230"/>
                  <a:gd name="T57" fmla="*/ 38 h 77"/>
                  <a:gd name="T58" fmla="*/ 182 w 230"/>
                  <a:gd name="T59" fmla="*/ 38 h 77"/>
                  <a:gd name="T60" fmla="*/ 181 w 230"/>
                  <a:gd name="T61" fmla="*/ 38 h 77"/>
                  <a:gd name="T62" fmla="*/ 181 w 230"/>
                  <a:gd name="T63" fmla="*/ 40 h 77"/>
                  <a:gd name="T64" fmla="*/ 179 w 230"/>
                  <a:gd name="T65" fmla="*/ 42 h 77"/>
                  <a:gd name="T66" fmla="*/ 174 w 230"/>
                  <a:gd name="T67" fmla="*/ 46 h 77"/>
                  <a:gd name="T68" fmla="*/ 163 w 230"/>
                  <a:gd name="T69" fmla="*/ 52 h 77"/>
                  <a:gd name="T70" fmla="*/ 157 w 230"/>
                  <a:gd name="T71" fmla="*/ 54 h 77"/>
                  <a:gd name="T72" fmla="*/ 153 w 230"/>
                  <a:gd name="T73" fmla="*/ 58 h 77"/>
                  <a:gd name="T74" fmla="*/ 139 w 230"/>
                  <a:gd name="T75" fmla="*/ 61 h 77"/>
                  <a:gd name="T76" fmla="*/ 133 w 230"/>
                  <a:gd name="T77" fmla="*/ 62 h 77"/>
                  <a:gd name="T78" fmla="*/ 127 w 230"/>
                  <a:gd name="T79" fmla="*/ 64 h 77"/>
                  <a:gd name="T80" fmla="*/ 114 w 230"/>
                  <a:gd name="T81" fmla="*/ 65 h 77"/>
                  <a:gd name="T82" fmla="*/ 107 w 230"/>
                  <a:gd name="T83" fmla="*/ 65 h 77"/>
                  <a:gd name="T84" fmla="*/ 103 w 230"/>
                  <a:gd name="T85" fmla="*/ 65 h 77"/>
                  <a:gd name="T86" fmla="*/ 101 w 230"/>
                  <a:gd name="T87" fmla="*/ 66 h 77"/>
                  <a:gd name="T88" fmla="*/ 73 w 230"/>
                  <a:gd name="T89" fmla="*/ 64 h 77"/>
                  <a:gd name="T90" fmla="*/ 50 w 230"/>
                  <a:gd name="T91" fmla="*/ 58 h 77"/>
                  <a:gd name="T92" fmla="*/ 27 w 230"/>
                  <a:gd name="T93" fmla="*/ 46 h 77"/>
                  <a:gd name="T94" fmla="*/ 8 w 230"/>
                  <a:gd name="T95" fmla="*/ 32 h 77"/>
                  <a:gd name="T96" fmla="*/ 6 w 230"/>
                  <a:gd name="T97" fmla="*/ 31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0"/>
                  <a:gd name="T148" fmla="*/ 0 h 77"/>
                  <a:gd name="T149" fmla="*/ 230 w 230"/>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0" h="77">
                    <a:moveTo>
                      <a:pt x="6" y="31"/>
                    </a:moveTo>
                    <a:lnTo>
                      <a:pt x="0" y="41"/>
                    </a:lnTo>
                    <a:lnTo>
                      <a:pt x="21" y="56"/>
                    </a:lnTo>
                    <a:lnTo>
                      <a:pt x="45" y="68"/>
                    </a:lnTo>
                    <a:lnTo>
                      <a:pt x="71" y="74"/>
                    </a:lnTo>
                    <a:lnTo>
                      <a:pt x="101" y="77"/>
                    </a:lnTo>
                    <a:lnTo>
                      <a:pt x="115" y="75"/>
                    </a:lnTo>
                    <a:lnTo>
                      <a:pt x="129" y="73"/>
                    </a:lnTo>
                    <a:lnTo>
                      <a:pt x="143" y="70"/>
                    </a:lnTo>
                    <a:lnTo>
                      <a:pt x="149" y="68"/>
                    </a:lnTo>
                    <a:lnTo>
                      <a:pt x="149" y="66"/>
                    </a:lnTo>
                    <a:lnTo>
                      <a:pt x="151" y="66"/>
                    </a:lnTo>
                    <a:lnTo>
                      <a:pt x="153" y="66"/>
                    </a:lnTo>
                    <a:lnTo>
                      <a:pt x="157" y="66"/>
                    </a:lnTo>
                    <a:lnTo>
                      <a:pt x="169" y="61"/>
                    </a:lnTo>
                    <a:lnTo>
                      <a:pt x="171" y="59"/>
                    </a:lnTo>
                    <a:lnTo>
                      <a:pt x="171" y="58"/>
                    </a:lnTo>
                    <a:lnTo>
                      <a:pt x="172" y="58"/>
                    </a:lnTo>
                    <a:lnTo>
                      <a:pt x="174" y="58"/>
                    </a:lnTo>
                    <a:lnTo>
                      <a:pt x="181" y="55"/>
                    </a:lnTo>
                    <a:lnTo>
                      <a:pt x="192" y="47"/>
                    </a:lnTo>
                    <a:lnTo>
                      <a:pt x="198" y="43"/>
                    </a:lnTo>
                    <a:lnTo>
                      <a:pt x="204" y="40"/>
                    </a:lnTo>
                    <a:lnTo>
                      <a:pt x="218" y="26"/>
                    </a:lnTo>
                    <a:lnTo>
                      <a:pt x="230" y="13"/>
                    </a:lnTo>
                    <a:lnTo>
                      <a:pt x="222" y="0"/>
                    </a:lnTo>
                    <a:lnTo>
                      <a:pt x="210" y="16"/>
                    </a:lnTo>
                    <a:lnTo>
                      <a:pt x="195" y="32"/>
                    </a:lnTo>
                    <a:lnTo>
                      <a:pt x="184" y="38"/>
                    </a:lnTo>
                    <a:lnTo>
                      <a:pt x="182" y="38"/>
                    </a:lnTo>
                    <a:lnTo>
                      <a:pt x="181" y="38"/>
                    </a:lnTo>
                    <a:lnTo>
                      <a:pt x="181" y="40"/>
                    </a:lnTo>
                    <a:lnTo>
                      <a:pt x="179" y="42"/>
                    </a:lnTo>
                    <a:lnTo>
                      <a:pt x="174" y="46"/>
                    </a:lnTo>
                    <a:lnTo>
                      <a:pt x="163" y="52"/>
                    </a:lnTo>
                    <a:lnTo>
                      <a:pt x="157" y="54"/>
                    </a:lnTo>
                    <a:lnTo>
                      <a:pt x="153" y="58"/>
                    </a:lnTo>
                    <a:lnTo>
                      <a:pt x="139" y="61"/>
                    </a:lnTo>
                    <a:lnTo>
                      <a:pt x="133" y="62"/>
                    </a:lnTo>
                    <a:lnTo>
                      <a:pt x="127" y="64"/>
                    </a:lnTo>
                    <a:lnTo>
                      <a:pt x="114" y="65"/>
                    </a:lnTo>
                    <a:lnTo>
                      <a:pt x="107" y="65"/>
                    </a:lnTo>
                    <a:lnTo>
                      <a:pt x="103" y="65"/>
                    </a:lnTo>
                    <a:lnTo>
                      <a:pt x="101" y="66"/>
                    </a:lnTo>
                    <a:lnTo>
                      <a:pt x="73" y="64"/>
                    </a:lnTo>
                    <a:lnTo>
                      <a:pt x="50" y="58"/>
                    </a:lnTo>
                    <a:lnTo>
                      <a:pt x="27" y="46"/>
                    </a:lnTo>
                    <a:lnTo>
                      <a:pt x="8" y="32"/>
                    </a:lnTo>
                    <a:lnTo>
                      <a:pt x="6" y="31"/>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8" name="Freeform 8"/>
              <p:cNvSpPr>
                <a:spLocks/>
              </p:cNvSpPr>
              <p:nvPr/>
            </p:nvSpPr>
            <p:spPr bwMode="auto">
              <a:xfrm>
                <a:off x="2178" y="1291"/>
                <a:ext cx="44" cy="16"/>
              </a:xfrm>
              <a:custGeom>
                <a:avLst/>
                <a:gdLst>
                  <a:gd name="T0" fmla="*/ 11 w 216"/>
                  <a:gd name="T1" fmla="*/ 36 h 79"/>
                  <a:gd name="T2" fmla="*/ 7 w 216"/>
                  <a:gd name="T3" fmla="*/ 33 h 79"/>
                  <a:gd name="T4" fmla="*/ 0 w 216"/>
                  <a:gd name="T5" fmla="*/ 44 h 79"/>
                  <a:gd name="T6" fmla="*/ 2 w 216"/>
                  <a:gd name="T7" fmla="*/ 45 h 79"/>
                  <a:gd name="T8" fmla="*/ 21 w 216"/>
                  <a:gd name="T9" fmla="*/ 59 h 79"/>
                  <a:gd name="T10" fmla="*/ 44 w 216"/>
                  <a:gd name="T11" fmla="*/ 71 h 79"/>
                  <a:gd name="T12" fmla="*/ 67 w 216"/>
                  <a:gd name="T13" fmla="*/ 77 h 79"/>
                  <a:gd name="T14" fmla="*/ 95 w 216"/>
                  <a:gd name="T15" fmla="*/ 79 h 79"/>
                  <a:gd name="T16" fmla="*/ 97 w 216"/>
                  <a:gd name="T17" fmla="*/ 78 h 79"/>
                  <a:gd name="T18" fmla="*/ 101 w 216"/>
                  <a:gd name="T19" fmla="*/ 78 h 79"/>
                  <a:gd name="T20" fmla="*/ 108 w 216"/>
                  <a:gd name="T21" fmla="*/ 78 h 79"/>
                  <a:gd name="T22" fmla="*/ 121 w 216"/>
                  <a:gd name="T23" fmla="*/ 77 h 79"/>
                  <a:gd name="T24" fmla="*/ 127 w 216"/>
                  <a:gd name="T25" fmla="*/ 75 h 79"/>
                  <a:gd name="T26" fmla="*/ 133 w 216"/>
                  <a:gd name="T27" fmla="*/ 74 h 79"/>
                  <a:gd name="T28" fmla="*/ 147 w 216"/>
                  <a:gd name="T29" fmla="*/ 71 h 79"/>
                  <a:gd name="T30" fmla="*/ 151 w 216"/>
                  <a:gd name="T31" fmla="*/ 67 h 79"/>
                  <a:gd name="T32" fmla="*/ 157 w 216"/>
                  <a:gd name="T33" fmla="*/ 65 h 79"/>
                  <a:gd name="T34" fmla="*/ 168 w 216"/>
                  <a:gd name="T35" fmla="*/ 59 h 79"/>
                  <a:gd name="T36" fmla="*/ 173 w 216"/>
                  <a:gd name="T37" fmla="*/ 55 h 79"/>
                  <a:gd name="T38" fmla="*/ 175 w 216"/>
                  <a:gd name="T39" fmla="*/ 53 h 79"/>
                  <a:gd name="T40" fmla="*/ 175 w 216"/>
                  <a:gd name="T41" fmla="*/ 51 h 79"/>
                  <a:gd name="T42" fmla="*/ 176 w 216"/>
                  <a:gd name="T43" fmla="*/ 51 h 79"/>
                  <a:gd name="T44" fmla="*/ 178 w 216"/>
                  <a:gd name="T45" fmla="*/ 51 h 79"/>
                  <a:gd name="T46" fmla="*/ 189 w 216"/>
                  <a:gd name="T47" fmla="*/ 45 h 79"/>
                  <a:gd name="T48" fmla="*/ 204 w 216"/>
                  <a:gd name="T49" fmla="*/ 29 h 79"/>
                  <a:gd name="T50" fmla="*/ 216 w 216"/>
                  <a:gd name="T51" fmla="*/ 13 h 79"/>
                  <a:gd name="T52" fmla="*/ 207 w 216"/>
                  <a:gd name="T53" fmla="*/ 0 h 79"/>
                  <a:gd name="T54" fmla="*/ 202 w 216"/>
                  <a:gd name="T55" fmla="*/ 9 h 79"/>
                  <a:gd name="T56" fmla="*/ 198 w 216"/>
                  <a:gd name="T57" fmla="*/ 13 h 79"/>
                  <a:gd name="T58" fmla="*/ 196 w 216"/>
                  <a:gd name="T59" fmla="*/ 19 h 79"/>
                  <a:gd name="T60" fmla="*/ 192 w 216"/>
                  <a:gd name="T61" fmla="*/ 22 h 79"/>
                  <a:gd name="T62" fmla="*/ 188 w 216"/>
                  <a:gd name="T63" fmla="*/ 27 h 79"/>
                  <a:gd name="T64" fmla="*/ 181 w 216"/>
                  <a:gd name="T65" fmla="*/ 36 h 79"/>
                  <a:gd name="T66" fmla="*/ 170 w 216"/>
                  <a:gd name="T67" fmla="*/ 42 h 79"/>
                  <a:gd name="T68" fmla="*/ 161 w 216"/>
                  <a:gd name="T69" fmla="*/ 49 h 79"/>
                  <a:gd name="T70" fmla="*/ 141 w 216"/>
                  <a:gd name="T71" fmla="*/ 59 h 79"/>
                  <a:gd name="T72" fmla="*/ 119 w 216"/>
                  <a:gd name="T73" fmla="*/ 65 h 79"/>
                  <a:gd name="T74" fmla="*/ 112 w 216"/>
                  <a:gd name="T75" fmla="*/ 65 h 79"/>
                  <a:gd name="T76" fmla="*/ 109 w 216"/>
                  <a:gd name="T77" fmla="*/ 65 h 79"/>
                  <a:gd name="T78" fmla="*/ 106 w 216"/>
                  <a:gd name="T79" fmla="*/ 66 h 79"/>
                  <a:gd name="T80" fmla="*/ 95 w 216"/>
                  <a:gd name="T81" fmla="*/ 67 h 79"/>
                  <a:gd name="T82" fmla="*/ 71 w 216"/>
                  <a:gd name="T83" fmla="*/ 65 h 79"/>
                  <a:gd name="T84" fmla="*/ 49 w 216"/>
                  <a:gd name="T85" fmla="*/ 59 h 79"/>
                  <a:gd name="T86" fmla="*/ 29 w 216"/>
                  <a:gd name="T87" fmla="*/ 49 h 79"/>
                  <a:gd name="T88" fmla="*/ 11 w 216"/>
                  <a:gd name="T89" fmla="*/ 36 h 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
                  <a:gd name="T136" fmla="*/ 0 h 79"/>
                  <a:gd name="T137" fmla="*/ 216 w 216"/>
                  <a:gd name="T138" fmla="*/ 79 h 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 h="79">
                    <a:moveTo>
                      <a:pt x="11" y="36"/>
                    </a:moveTo>
                    <a:lnTo>
                      <a:pt x="7" y="33"/>
                    </a:lnTo>
                    <a:lnTo>
                      <a:pt x="0" y="44"/>
                    </a:lnTo>
                    <a:lnTo>
                      <a:pt x="2" y="45"/>
                    </a:lnTo>
                    <a:lnTo>
                      <a:pt x="21" y="59"/>
                    </a:lnTo>
                    <a:lnTo>
                      <a:pt x="44" y="71"/>
                    </a:lnTo>
                    <a:lnTo>
                      <a:pt x="67" y="77"/>
                    </a:lnTo>
                    <a:lnTo>
                      <a:pt x="95" y="79"/>
                    </a:lnTo>
                    <a:lnTo>
                      <a:pt x="97" y="78"/>
                    </a:lnTo>
                    <a:lnTo>
                      <a:pt x="101" y="78"/>
                    </a:lnTo>
                    <a:lnTo>
                      <a:pt x="108" y="78"/>
                    </a:lnTo>
                    <a:lnTo>
                      <a:pt x="121" y="77"/>
                    </a:lnTo>
                    <a:lnTo>
                      <a:pt x="127" y="75"/>
                    </a:lnTo>
                    <a:lnTo>
                      <a:pt x="133" y="74"/>
                    </a:lnTo>
                    <a:lnTo>
                      <a:pt x="147" y="71"/>
                    </a:lnTo>
                    <a:lnTo>
                      <a:pt x="151" y="67"/>
                    </a:lnTo>
                    <a:lnTo>
                      <a:pt x="157" y="65"/>
                    </a:lnTo>
                    <a:lnTo>
                      <a:pt x="168" y="59"/>
                    </a:lnTo>
                    <a:lnTo>
                      <a:pt x="173" y="55"/>
                    </a:lnTo>
                    <a:lnTo>
                      <a:pt x="175" y="53"/>
                    </a:lnTo>
                    <a:lnTo>
                      <a:pt x="175" y="51"/>
                    </a:lnTo>
                    <a:lnTo>
                      <a:pt x="176" y="51"/>
                    </a:lnTo>
                    <a:lnTo>
                      <a:pt x="178" y="51"/>
                    </a:lnTo>
                    <a:lnTo>
                      <a:pt x="189" y="45"/>
                    </a:lnTo>
                    <a:lnTo>
                      <a:pt x="204" y="29"/>
                    </a:lnTo>
                    <a:lnTo>
                      <a:pt x="216" y="13"/>
                    </a:lnTo>
                    <a:lnTo>
                      <a:pt x="207" y="0"/>
                    </a:lnTo>
                    <a:lnTo>
                      <a:pt x="202" y="9"/>
                    </a:lnTo>
                    <a:lnTo>
                      <a:pt x="198" y="13"/>
                    </a:lnTo>
                    <a:lnTo>
                      <a:pt x="196" y="19"/>
                    </a:lnTo>
                    <a:lnTo>
                      <a:pt x="192" y="22"/>
                    </a:lnTo>
                    <a:lnTo>
                      <a:pt x="188" y="27"/>
                    </a:lnTo>
                    <a:lnTo>
                      <a:pt x="181" y="36"/>
                    </a:lnTo>
                    <a:lnTo>
                      <a:pt x="170" y="42"/>
                    </a:lnTo>
                    <a:lnTo>
                      <a:pt x="161" y="49"/>
                    </a:lnTo>
                    <a:lnTo>
                      <a:pt x="141" y="59"/>
                    </a:lnTo>
                    <a:lnTo>
                      <a:pt x="119" y="65"/>
                    </a:lnTo>
                    <a:lnTo>
                      <a:pt x="112" y="65"/>
                    </a:lnTo>
                    <a:lnTo>
                      <a:pt x="109" y="65"/>
                    </a:lnTo>
                    <a:lnTo>
                      <a:pt x="106" y="66"/>
                    </a:lnTo>
                    <a:lnTo>
                      <a:pt x="95" y="67"/>
                    </a:lnTo>
                    <a:lnTo>
                      <a:pt x="71" y="65"/>
                    </a:lnTo>
                    <a:lnTo>
                      <a:pt x="49" y="59"/>
                    </a:lnTo>
                    <a:lnTo>
                      <a:pt x="29" y="49"/>
                    </a:lnTo>
                    <a:lnTo>
                      <a:pt x="11" y="36"/>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39" name="Freeform 9"/>
              <p:cNvSpPr>
                <a:spLocks/>
              </p:cNvSpPr>
              <p:nvPr/>
            </p:nvSpPr>
            <p:spPr bwMode="auto">
              <a:xfrm>
                <a:off x="2180" y="1288"/>
                <a:ext cx="40" cy="16"/>
              </a:xfrm>
              <a:custGeom>
                <a:avLst/>
                <a:gdLst>
                  <a:gd name="T0" fmla="*/ 0 w 200"/>
                  <a:gd name="T1" fmla="*/ 48 h 82"/>
                  <a:gd name="T2" fmla="*/ 4 w 200"/>
                  <a:gd name="T3" fmla="*/ 51 h 82"/>
                  <a:gd name="T4" fmla="*/ 22 w 200"/>
                  <a:gd name="T5" fmla="*/ 64 h 82"/>
                  <a:gd name="T6" fmla="*/ 42 w 200"/>
                  <a:gd name="T7" fmla="*/ 74 h 82"/>
                  <a:gd name="T8" fmla="*/ 64 w 200"/>
                  <a:gd name="T9" fmla="*/ 80 h 82"/>
                  <a:gd name="T10" fmla="*/ 88 w 200"/>
                  <a:gd name="T11" fmla="*/ 82 h 82"/>
                  <a:gd name="T12" fmla="*/ 99 w 200"/>
                  <a:gd name="T13" fmla="*/ 81 h 82"/>
                  <a:gd name="T14" fmla="*/ 102 w 200"/>
                  <a:gd name="T15" fmla="*/ 80 h 82"/>
                  <a:gd name="T16" fmla="*/ 105 w 200"/>
                  <a:gd name="T17" fmla="*/ 80 h 82"/>
                  <a:gd name="T18" fmla="*/ 112 w 200"/>
                  <a:gd name="T19" fmla="*/ 80 h 82"/>
                  <a:gd name="T20" fmla="*/ 134 w 200"/>
                  <a:gd name="T21" fmla="*/ 74 h 82"/>
                  <a:gd name="T22" fmla="*/ 154 w 200"/>
                  <a:gd name="T23" fmla="*/ 64 h 82"/>
                  <a:gd name="T24" fmla="*/ 163 w 200"/>
                  <a:gd name="T25" fmla="*/ 57 h 82"/>
                  <a:gd name="T26" fmla="*/ 174 w 200"/>
                  <a:gd name="T27" fmla="*/ 51 h 82"/>
                  <a:gd name="T28" fmla="*/ 181 w 200"/>
                  <a:gd name="T29" fmla="*/ 42 h 82"/>
                  <a:gd name="T30" fmla="*/ 185 w 200"/>
                  <a:gd name="T31" fmla="*/ 37 h 82"/>
                  <a:gd name="T32" fmla="*/ 189 w 200"/>
                  <a:gd name="T33" fmla="*/ 34 h 82"/>
                  <a:gd name="T34" fmla="*/ 191 w 200"/>
                  <a:gd name="T35" fmla="*/ 28 h 82"/>
                  <a:gd name="T36" fmla="*/ 195 w 200"/>
                  <a:gd name="T37" fmla="*/ 24 h 82"/>
                  <a:gd name="T38" fmla="*/ 200 w 200"/>
                  <a:gd name="T39" fmla="*/ 15 h 82"/>
                  <a:gd name="T40" fmla="*/ 191 w 200"/>
                  <a:gd name="T41" fmla="*/ 0 h 82"/>
                  <a:gd name="T42" fmla="*/ 187 w 200"/>
                  <a:gd name="T43" fmla="*/ 11 h 82"/>
                  <a:gd name="T44" fmla="*/ 185 w 200"/>
                  <a:gd name="T45" fmla="*/ 14 h 82"/>
                  <a:gd name="T46" fmla="*/ 184 w 200"/>
                  <a:gd name="T47" fmla="*/ 14 h 82"/>
                  <a:gd name="T48" fmla="*/ 184 w 200"/>
                  <a:gd name="T49" fmla="*/ 15 h 82"/>
                  <a:gd name="T50" fmla="*/ 184 w 200"/>
                  <a:gd name="T51" fmla="*/ 17 h 82"/>
                  <a:gd name="T52" fmla="*/ 181 w 200"/>
                  <a:gd name="T53" fmla="*/ 24 h 82"/>
                  <a:gd name="T54" fmla="*/ 177 w 200"/>
                  <a:gd name="T55" fmla="*/ 28 h 82"/>
                  <a:gd name="T56" fmla="*/ 175 w 200"/>
                  <a:gd name="T57" fmla="*/ 31 h 82"/>
                  <a:gd name="T58" fmla="*/ 174 w 200"/>
                  <a:gd name="T59" fmla="*/ 31 h 82"/>
                  <a:gd name="T60" fmla="*/ 174 w 200"/>
                  <a:gd name="T61" fmla="*/ 32 h 82"/>
                  <a:gd name="T62" fmla="*/ 174 w 200"/>
                  <a:gd name="T63" fmla="*/ 34 h 82"/>
                  <a:gd name="T64" fmla="*/ 168 w 200"/>
                  <a:gd name="T65" fmla="*/ 38 h 82"/>
                  <a:gd name="T66" fmla="*/ 163 w 200"/>
                  <a:gd name="T67" fmla="*/ 44 h 82"/>
                  <a:gd name="T68" fmla="*/ 154 w 200"/>
                  <a:gd name="T69" fmla="*/ 50 h 82"/>
                  <a:gd name="T70" fmla="*/ 150 w 200"/>
                  <a:gd name="T71" fmla="*/ 52 h 82"/>
                  <a:gd name="T72" fmla="*/ 148 w 200"/>
                  <a:gd name="T73" fmla="*/ 53 h 82"/>
                  <a:gd name="T74" fmla="*/ 147 w 200"/>
                  <a:gd name="T75" fmla="*/ 55 h 82"/>
                  <a:gd name="T76" fmla="*/ 129 w 200"/>
                  <a:gd name="T77" fmla="*/ 64 h 82"/>
                  <a:gd name="T78" fmla="*/ 119 w 200"/>
                  <a:gd name="T79" fmla="*/ 66 h 82"/>
                  <a:gd name="T80" fmla="*/ 110 w 200"/>
                  <a:gd name="T81" fmla="*/ 69 h 82"/>
                  <a:gd name="T82" fmla="*/ 98 w 200"/>
                  <a:gd name="T83" fmla="*/ 70 h 82"/>
                  <a:gd name="T84" fmla="*/ 93 w 200"/>
                  <a:gd name="T85" fmla="*/ 70 h 82"/>
                  <a:gd name="T86" fmla="*/ 88 w 200"/>
                  <a:gd name="T87" fmla="*/ 71 h 82"/>
                  <a:gd name="T88" fmla="*/ 66 w 200"/>
                  <a:gd name="T89" fmla="*/ 69 h 82"/>
                  <a:gd name="T90" fmla="*/ 47 w 200"/>
                  <a:gd name="T91" fmla="*/ 64 h 82"/>
                  <a:gd name="T92" fmla="*/ 29 w 200"/>
                  <a:gd name="T93" fmla="*/ 55 h 82"/>
                  <a:gd name="T94" fmla="*/ 14 w 200"/>
                  <a:gd name="T95" fmla="*/ 44 h 82"/>
                  <a:gd name="T96" fmla="*/ 6 w 200"/>
                  <a:gd name="T97" fmla="*/ 36 h 82"/>
                  <a:gd name="T98" fmla="*/ 0 w 200"/>
                  <a:gd name="T99" fmla="*/ 48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
                  <a:gd name="T151" fmla="*/ 0 h 82"/>
                  <a:gd name="T152" fmla="*/ 200 w 200"/>
                  <a:gd name="T153" fmla="*/ 82 h 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 h="82">
                    <a:moveTo>
                      <a:pt x="0" y="48"/>
                    </a:moveTo>
                    <a:lnTo>
                      <a:pt x="4" y="51"/>
                    </a:lnTo>
                    <a:lnTo>
                      <a:pt x="22" y="64"/>
                    </a:lnTo>
                    <a:lnTo>
                      <a:pt x="42" y="74"/>
                    </a:lnTo>
                    <a:lnTo>
                      <a:pt x="64" y="80"/>
                    </a:lnTo>
                    <a:lnTo>
                      <a:pt x="88" y="82"/>
                    </a:lnTo>
                    <a:lnTo>
                      <a:pt x="99" y="81"/>
                    </a:lnTo>
                    <a:lnTo>
                      <a:pt x="102" y="80"/>
                    </a:lnTo>
                    <a:lnTo>
                      <a:pt x="105" y="80"/>
                    </a:lnTo>
                    <a:lnTo>
                      <a:pt x="112" y="80"/>
                    </a:lnTo>
                    <a:lnTo>
                      <a:pt x="134" y="74"/>
                    </a:lnTo>
                    <a:lnTo>
                      <a:pt x="154" y="64"/>
                    </a:lnTo>
                    <a:lnTo>
                      <a:pt x="163" y="57"/>
                    </a:lnTo>
                    <a:lnTo>
                      <a:pt x="174" y="51"/>
                    </a:lnTo>
                    <a:lnTo>
                      <a:pt x="181" y="42"/>
                    </a:lnTo>
                    <a:lnTo>
                      <a:pt x="185" y="37"/>
                    </a:lnTo>
                    <a:lnTo>
                      <a:pt x="189" y="34"/>
                    </a:lnTo>
                    <a:lnTo>
                      <a:pt x="191" y="28"/>
                    </a:lnTo>
                    <a:lnTo>
                      <a:pt x="195" y="24"/>
                    </a:lnTo>
                    <a:lnTo>
                      <a:pt x="200" y="15"/>
                    </a:lnTo>
                    <a:lnTo>
                      <a:pt x="191" y="0"/>
                    </a:lnTo>
                    <a:lnTo>
                      <a:pt x="187" y="11"/>
                    </a:lnTo>
                    <a:lnTo>
                      <a:pt x="185" y="14"/>
                    </a:lnTo>
                    <a:lnTo>
                      <a:pt x="184" y="14"/>
                    </a:lnTo>
                    <a:lnTo>
                      <a:pt x="184" y="15"/>
                    </a:lnTo>
                    <a:lnTo>
                      <a:pt x="184" y="17"/>
                    </a:lnTo>
                    <a:lnTo>
                      <a:pt x="181" y="24"/>
                    </a:lnTo>
                    <a:lnTo>
                      <a:pt x="177" y="28"/>
                    </a:lnTo>
                    <a:lnTo>
                      <a:pt x="175" y="31"/>
                    </a:lnTo>
                    <a:lnTo>
                      <a:pt x="174" y="31"/>
                    </a:lnTo>
                    <a:lnTo>
                      <a:pt x="174" y="32"/>
                    </a:lnTo>
                    <a:lnTo>
                      <a:pt x="174" y="34"/>
                    </a:lnTo>
                    <a:lnTo>
                      <a:pt x="168" y="38"/>
                    </a:lnTo>
                    <a:lnTo>
                      <a:pt x="163" y="44"/>
                    </a:lnTo>
                    <a:lnTo>
                      <a:pt x="154" y="50"/>
                    </a:lnTo>
                    <a:lnTo>
                      <a:pt x="150" y="52"/>
                    </a:lnTo>
                    <a:lnTo>
                      <a:pt x="148" y="53"/>
                    </a:lnTo>
                    <a:lnTo>
                      <a:pt x="147" y="55"/>
                    </a:lnTo>
                    <a:lnTo>
                      <a:pt x="129" y="64"/>
                    </a:lnTo>
                    <a:lnTo>
                      <a:pt x="119" y="66"/>
                    </a:lnTo>
                    <a:lnTo>
                      <a:pt x="110" y="69"/>
                    </a:lnTo>
                    <a:lnTo>
                      <a:pt x="98" y="70"/>
                    </a:lnTo>
                    <a:lnTo>
                      <a:pt x="93" y="70"/>
                    </a:lnTo>
                    <a:lnTo>
                      <a:pt x="88" y="71"/>
                    </a:lnTo>
                    <a:lnTo>
                      <a:pt x="66" y="69"/>
                    </a:lnTo>
                    <a:lnTo>
                      <a:pt x="47" y="64"/>
                    </a:lnTo>
                    <a:lnTo>
                      <a:pt x="29" y="55"/>
                    </a:lnTo>
                    <a:lnTo>
                      <a:pt x="14" y="44"/>
                    </a:lnTo>
                    <a:lnTo>
                      <a:pt x="6" y="36"/>
                    </a:lnTo>
                    <a:lnTo>
                      <a:pt x="0" y="48"/>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0" name="Freeform 10"/>
              <p:cNvSpPr>
                <a:spLocks/>
              </p:cNvSpPr>
              <p:nvPr/>
            </p:nvSpPr>
            <p:spPr bwMode="auto">
              <a:xfrm>
                <a:off x="2173" y="1301"/>
                <a:ext cx="54" cy="15"/>
              </a:xfrm>
              <a:custGeom>
                <a:avLst/>
                <a:gdLst>
                  <a:gd name="T0" fmla="*/ 120 w 269"/>
                  <a:gd name="T1" fmla="*/ 65 h 77"/>
                  <a:gd name="T2" fmla="*/ 103 w 269"/>
                  <a:gd name="T3" fmla="*/ 64 h 77"/>
                  <a:gd name="T4" fmla="*/ 88 w 269"/>
                  <a:gd name="T5" fmla="*/ 62 h 77"/>
                  <a:gd name="T6" fmla="*/ 58 w 269"/>
                  <a:gd name="T7" fmla="*/ 55 h 77"/>
                  <a:gd name="T8" fmla="*/ 44 w 269"/>
                  <a:gd name="T9" fmla="*/ 50 h 77"/>
                  <a:gd name="T10" fmla="*/ 30 w 269"/>
                  <a:gd name="T11" fmla="*/ 43 h 77"/>
                  <a:gd name="T12" fmla="*/ 6 w 269"/>
                  <a:gd name="T13" fmla="*/ 27 h 77"/>
                  <a:gd name="T14" fmla="*/ 0 w 269"/>
                  <a:gd name="T15" fmla="*/ 38 h 77"/>
                  <a:gd name="T16" fmla="*/ 26 w 269"/>
                  <a:gd name="T17" fmla="*/ 54 h 77"/>
                  <a:gd name="T18" fmla="*/ 39 w 269"/>
                  <a:gd name="T19" fmla="*/ 61 h 77"/>
                  <a:gd name="T20" fmla="*/ 55 w 269"/>
                  <a:gd name="T21" fmla="*/ 66 h 77"/>
                  <a:gd name="T22" fmla="*/ 85 w 269"/>
                  <a:gd name="T23" fmla="*/ 73 h 77"/>
                  <a:gd name="T24" fmla="*/ 102 w 269"/>
                  <a:gd name="T25" fmla="*/ 75 h 77"/>
                  <a:gd name="T26" fmla="*/ 120 w 269"/>
                  <a:gd name="T27" fmla="*/ 77 h 77"/>
                  <a:gd name="T28" fmla="*/ 138 w 269"/>
                  <a:gd name="T29" fmla="*/ 75 h 77"/>
                  <a:gd name="T30" fmla="*/ 157 w 269"/>
                  <a:gd name="T31" fmla="*/ 73 h 77"/>
                  <a:gd name="T32" fmla="*/ 174 w 269"/>
                  <a:gd name="T33" fmla="*/ 69 h 77"/>
                  <a:gd name="T34" fmla="*/ 192 w 269"/>
                  <a:gd name="T35" fmla="*/ 64 h 77"/>
                  <a:gd name="T36" fmla="*/ 207 w 269"/>
                  <a:gd name="T37" fmla="*/ 57 h 77"/>
                  <a:gd name="T38" fmla="*/ 222 w 269"/>
                  <a:gd name="T39" fmla="*/ 50 h 77"/>
                  <a:gd name="T40" fmla="*/ 229 w 269"/>
                  <a:gd name="T41" fmla="*/ 44 h 77"/>
                  <a:gd name="T42" fmla="*/ 237 w 269"/>
                  <a:gd name="T43" fmla="*/ 39 h 77"/>
                  <a:gd name="T44" fmla="*/ 244 w 269"/>
                  <a:gd name="T45" fmla="*/ 34 h 77"/>
                  <a:gd name="T46" fmla="*/ 252 w 269"/>
                  <a:gd name="T47" fmla="*/ 29 h 77"/>
                  <a:gd name="T48" fmla="*/ 269 w 269"/>
                  <a:gd name="T49" fmla="*/ 13 h 77"/>
                  <a:gd name="T50" fmla="*/ 263 w 269"/>
                  <a:gd name="T51" fmla="*/ 0 h 77"/>
                  <a:gd name="T52" fmla="*/ 257 w 269"/>
                  <a:gd name="T53" fmla="*/ 5 h 77"/>
                  <a:gd name="T54" fmla="*/ 253 w 269"/>
                  <a:gd name="T55" fmla="*/ 10 h 77"/>
                  <a:gd name="T56" fmla="*/ 247 w 269"/>
                  <a:gd name="T57" fmla="*/ 15 h 77"/>
                  <a:gd name="T58" fmla="*/ 243 w 269"/>
                  <a:gd name="T59" fmla="*/ 20 h 77"/>
                  <a:gd name="T60" fmla="*/ 235 w 269"/>
                  <a:gd name="T61" fmla="*/ 25 h 77"/>
                  <a:gd name="T62" fmla="*/ 228 w 269"/>
                  <a:gd name="T63" fmla="*/ 30 h 77"/>
                  <a:gd name="T64" fmla="*/ 214 w 269"/>
                  <a:gd name="T65" fmla="*/ 39 h 77"/>
                  <a:gd name="T66" fmla="*/ 210 w 269"/>
                  <a:gd name="T67" fmla="*/ 41 h 77"/>
                  <a:gd name="T68" fmla="*/ 207 w 269"/>
                  <a:gd name="T69" fmla="*/ 43 h 77"/>
                  <a:gd name="T70" fmla="*/ 200 w 269"/>
                  <a:gd name="T71" fmla="*/ 47 h 77"/>
                  <a:gd name="T72" fmla="*/ 186 w 269"/>
                  <a:gd name="T73" fmla="*/ 54 h 77"/>
                  <a:gd name="T74" fmla="*/ 170 w 269"/>
                  <a:gd name="T75" fmla="*/ 59 h 77"/>
                  <a:gd name="T76" fmla="*/ 154 w 269"/>
                  <a:gd name="T77" fmla="*/ 62 h 77"/>
                  <a:gd name="T78" fmla="*/ 137 w 269"/>
                  <a:gd name="T79" fmla="*/ 64 h 77"/>
                  <a:gd name="T80" fmla="*/ 128 w 269"/>
                  <a:gd name="T81" fmla="*/ 64 h 77"/>
                  <a:gd name="T82" fmla="*/ 124 w 269"/>
                  <a:gd name="T83" fmla="*/ 64 h 77"/>
                  <a:gd name="T84" fmla="*/ 121 w 269"/>
                  <a:gd name="T85" fmla="*/ 64 h 77"/>
                  <a:gd name="T86" fmla="*/ 120 w 269"/>
                  <a:gd name="T87" fmla="*/ 64 h 77"/>
                  <a:gd name="T88" fmla="*/ 120 w 269"/>
                  <a:gd name="T89" fmla="*/ 65 h 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9"/>
                  <a:gd name="T136" fmla="*/ 0 h 77"/>
                  <a:gd name="T137" fmla="*/ 269 w 269"/>
                  <a:gd name="T138" fmla="*/ 77 h 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9" h="77">
                    <a:moveTo>
                      <a:pt x="120" y="65"/>
                    </a:moveTo>
                    <a:lnTo>
                      <a:pt x="103" y="64"/>
                    </a:lnTo>
                    <a:lnTo>
                      <a:pt x="88" y="62"/>
                    </a:lnTo>
                    <a:lnTo>
                      <a:pt x="58" y="55"/>
                    </a:lnTo>
                    <a:lnTo>
                      <a:pt x="44" y="50"/>
                    </a:lnTo>
                    <a:lnTo>
                      <a:pt x="30" y="43"/>
                    </a:lnTo>
                    <a:lnTo>
                      <a:pt x="6" y="27"/>
                    </a:lnTo>
                    <a:lnTo>
                      <a:pt x="0" y="38"/>
                    </a:lnTo>
                    <a:lnTo>
                      <a:pt x="26" y="54"/>
                    </a:lnTo>
                    <a:lnTo>
                      <a:pt x="39" y="61"/>
                    </a:lnTo>
                    <a:lnTo>
                      <a:pt x="55" y="66"/>
                    </a:lnTo>
                    <a:lnTo>
                      <a:pt x="85" y="73"/>
                    </a:lnTo>
                    <a:lnTo>
                      <a:pt x="102" y="75"/>
                    </a:lnTo>
                    <a:lnTo>
                      <a:pt x="120" y="77"/>
                    </a:lnTo>
                    <a:lnTo>
                      <a:pt x="138" y="75"/>
                    </a:lnTo>
                    <a:lnTo>
                      <a:pt x="157" y="73"/>
                    </a:lnTo>
                    <a:lnTo>
                      <a:pt x="174" y="69"/>
                    </a:lnTo>
                    <a:lnTo>
                      <a:pt x="192" y="64"/>
                    </a:lnTo>
                    <a:lnTo>
                      <a:pt x="207" y="57"/>
                    </a:lnTo>
                    <a:lnTo>
                      <a:pt x="222" y="50"/>
                    </a:lnTo>
                    <a:lnTo>
                      <a:pt x="229" y="44"/>
                    </a:lnTo>
                    <a:lnTo>
                      <a:pt x="237" y="39"/>
                    </a:lnTo>
                    <a:lnTo>
                      <a:pt x="244" y="34"/>
                    </a:lnTo>
                    <a:lnTo>
                      <a:pt x="252" y="29"/>
                    </a:lnTo>
                    <a:lnTo>
                      <a:pt x="269" y="13"/>
                    </a:lnTo>
                    <a:lnTo>
                      <a:pt x="263" y="0"/>
                    </a:lnTo>
                    <a:lnTo>
                      <a:pt x="257" y="5"/>
                    </a:lnTo>
                    <a:lnTo>
                      <a:pt x="253" y="10"/>
                    </a:lnTo>
                    <a:lnTo>
                      <a:pt x="247" y="15"/>
                    </a:lnTo>
                    <a:lnTo>
                      <a:pt x="243" y="20"/>
                    </a:lnTo>
                    <a:lnTo>
                      <a:pt x="235" y="25"/>
                    </a:lnTo>
                    <a:lnTo>
                      <a:pt x="228" y="30"/>
                    </a:lnTo>
                    <a:lnTo>
                      <a:pt x="214" y="39"/>
                    </a:lnTo>
                    <a:lnTo>
                      <a:pt x="210" y="41"/>
                    </a:lnTo>
                    <a:lnTo>
                      <a:pt x="207" y="43"/>
                    </a:lnTo>
                    <a:lnTo>
                      <a:pt x="200" y="47"/>
                    </a:lnTo>
                    <a:lnTo>
                      <a:pt x="186" y="54"/>
                    </a:lnTo>
                    <a:lnTo>
                      <a:pt x="170" y="59"/>
                    </a:lnTo>
                    <a:lnTo>
                      <a:pt x="154" y="62"/>
                    </a:lnTo>
                    <a:lnTo>
                      <a:pt x="137" y="64"/>
                    </a:lnTo>
                    <a:lnTo>
                      <a:pt x="128" y="64"/>
                    </a:lnTo>
                    <a:lnTo>
                      <a:pt x="124" y="64"/>
                    </a:lnTo>
                    <a:lnTo>
                      <a:pt x="121" y="64"/>
                    </a:lnTo>
                    <a:lnTo>
                      <a:pt x="120" y="64"/>
                    </a:lnTo>
                    <a:lnTo>
                      <a:pt x="120" y="65"/>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1" name="Freeform 11"/>
              <p:cNvSpPr>
                <a:spLocks/>
              </p:cNvSpPr>
              <p:nvPr/>
            </p:nvSpPr>
            <p:spPr bwMode="auto">
              <a:xfrm>
                <a:off x="2156" y="1336"/>
                <a:ext cx="15" cy="6"/>
              </a:xfrm>
              <a:custGeom>
                <a:avLst/>
                <a:gdLst>
                  <a:gd name="T0" fmla="*/ 41 w 73"/>
                  <a:gd name="T1" fmla="*/ 32 h 32"/>
                  <a:gd name="T2" fmla="*/ 73 w 73"/>
                  <a:gd name="T3" fmla="*/ 32 h 32"/>
                  <a:gd name="T4" fmla="*/ 38 w 73"/>
                  <a:gd name="T5" fmla="*/ 18 h 32"/>
                  <a:gd name="T6" fmla="*/ 5 w 73"/>
                  <a:gd name="T7" fmla="*/ 0 h 32"/>
                  <a:gd name="T8" fmla="*/ 0 w 73"/>
                  <a:gd name="T9" fmla="*/ 11 h 32"/>
                  <a:gd name="T10" fmla="*/ 19 w 73"/>
                  <a:gd name="T11" fmla="*/ 22 h 32"/>
                  <a:gd name="T12" fmla="*/ 41 w 73"/>
                  <a:gd name="T13" fmla="*/ 32 h 32"/>
                  <a:gd name="T14" fmla="*/ 0 60000 65536"/>
                  <a:gd name="T15" fmla="*/ 0 60000 65536"/>
                  <a:gd name="T16" fmla="*/ 0 60000 65536"/>
                  <a:gd name="T17" fmla="*/ 0 60000 65536"/>
                  <a:gd name="T18" fmla="*/ 0 60000 65536"/>
                  <a:gd name="T19" fmla="*/ 0 60000 65536"/>
                  <a:gd name="T20" fmla="*/ 0 60000 65536"/>
                  <a:gd name="T21" fmla="*/ 0 w 73"/>
                  <a:gd name="T22" fmla="*/ 0 h 32"/>
                  <a:gd name="T23" fmla="*/ 73 w 7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32">
                    <a:moveTo>
                      <a:pt x="41" y="32"/>
                    </a:moveTo>
                    <a:lnTo>
                      <a:pt x="73" y="32"/>
                    </a:lnTo>
                    <a:lnTo>
                      <a:pt x="38" y="18"/>
                    </a:lnTo>
                    <a:lnTo>
                      <a:pt x="5" y="0"/>
                    </a:lnTo>
                    <a:lnTo>
                      <a:pt x="0" y="11"/>
                    </a:lnTo>
                    <a:lnTo>
                      <a:pt x="19" y="22"/>
                    </a:lnTo>
                    <a:lnTo>
                      <a:pt x="41" y="32"/>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2" name="Freeform 12"/>
              <p:cNvSpPr>
                <a:spLocks/>
              </p:cNvSpPr>
              <p:nvPr/>
            </p:nvSpPr>
            <p:spPr bwMode="auto">
              <a:xfrm>
                <a:off x="2154" y="1340"/>
                <a:ext cx="5" cy="2"/>
              </a:xfrm>
              <a:custGeom>
                <a:avLst/>
                <a:gdLst>
                  <a:gd name="T0" fmla="*/ 24 w 24"/>
                  <a:gd name="T1" fmla="*/ 9 h 9"/>
                  <a:gd name="T2" fmla="*/ 7 w 24"/>
                  <a:gd name="T3" fmla="*/ 0 h 9"/>
                  <a:gd name="T4" fmla="*/ 0 w 24"/>
                  <a:gd name="T5" fmla="*/ 9 h 9"/>
                  <a:gd name="T6" fmla="*/ 24 w 24"/>
                  <a:gd name="T7" fmla="*/ 9 h 9"/>
                  <a:gd name="T8" fmla="*/ 0 60000 65536"/>
                  <a:gd name="T9" fmla="*/ 0 60000 65536"/>
                  <a:gd name="T10" fmla="*/ 0 60000 65536"/>
                  <a:gd name="T11" fmla="*/ 0 60000 65536"/>
                  <a:gd name="T12" fmla="*/ 0 w 24"/>
                  <a:gd name="T13" fmla="*/ 0 h 9"/>
                  <a:gd name="T14" fmla="*/ 24 w 24"/>
                  <a:gd name="T15" fmla="*/ 9 h 9"/>
                </a:gdLst>
                <a:ahLst/>
                <a:cxnLst>
                  <a:cxn ang="T8">
                    <a:pos x="T0" y="T1"/>
                  </a:cxn>
                  <a:cxn ang="T9">
                    <a:pos x="T2" y="T3"/>
                  </a:cxn>
                  <a:cxn ang="T10">
                    <a:pos x="T4" y="T5"/>
                  </a:cxn>
                  <a:cxn ang="T11">
                    <a:pos x="T6" y="T7"/>
                  </a:cxn>
                </a:cxnLst>
                <a:rect l="T12" t="T13" r="T14" b="T15"/>
                <a:pathLst>
                  <a:path w="24" h="9">
                    <a:moveTo>
                      <a:pt x="24" y="9"/>
                    </a:moveTo>
                    <a:lnTo>
                      <a:pt x="7" y="0"/>
                    </a:lnTo>
                    <a:lnTo>
                      <a:pt x="0" y="9"/>
                    </a:lnTo>
                    <a:lnTo>
                      <a:pt x="24" y="9"/>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3" name="Freeform 13"/>
              <p:cNvSpPr>
                <a:spLocks/>
              </p:cNvSpPr>
              <p:nvPr/>
            </p:nvSpPr>
            <p:spPr bwMode="auto">
              <a:xfrm>
                <a:off x="2155" y="1338"/>
                <a:ext cx="10" cy="4"/>
              </a:xfrm>
              <a:custGeom>
                <a:avLst/>
                <a:gdLst>
                  <a:gd name="T0" fmla="*/ 0 w 47"/>
                  <a:gd name="T1" fmla="*/ 12 h 21"/>
                  <a:gd name="T2" fmla="*/ 17 w 47"/>
                  <a:gd name="T3" fmla="*/ 21 h 21"/>
                  <a:gd name="T4" fmla="*/ 47 w 47"/>
                  <a:gd name="T5" fmla="*/ 21 h 21"/>
                  <a:gd name="T6" fmla="*/ 25 w 47"/>
                  <a:gd name="T7" fmla="*/ 11 h 21"/>
                  <a:gd name="T8" fmla="*/ 6 w 47"/>
                  <a:gd name="T9" fmla="*/ 0 h 21"/>
                  <a:gd name="T10" fmla="*/ 0 w 47"/>
                  <a:gd name="T11" fmla="*/ 12 h 21"/>
                  <a:gd name="T12" fmla="*/ 0 60000 65536"/>
                  <a:gd name="T13" fmla="*/ 0 60000 65536"/>
                  <a:gd name="T14" fmla="*/ 0 60000 65536"/>
                  <a:gd name="T15" fmla="*/ 0 60000 65536"/>
                  <a:gd name="T16" fmla="*/ 0 60000 65536"/>
                  <a:gd name="T17" fmla="*/ 0 60000 65536"/>
                  <a:gd name="T18" fmla="*/ 0 w 47"/>
                  <a:gd name="T19" fmla="*/ 0 h 21"/>
                  <a:gd name="T20" fmla="*/ 47 w 4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7" h="21">
                    <a:moveTo>
                      <a:pt x="0" y="12"/>
                    </a:moveTo>
                    <a:lnTo>
                      <a:pt x="17" y="21"/>
                    </a:lnTo>
                    <a:lnTo>
                      <a:pt x="47" y="21"/>
                    </a:lnTo>
                    <a:lnTo>
                      <a:pt x="25" y="11"/>
                    </a:lnTo>
                    <a:lnTo>
                      <a:pt x="6" y="0"/>
                    </a:lnTo>
                    <a:lnTo>
                      <a:pt x="0" y="12"/>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4" name="Freeform 14"/>
              <p:cNvSpPr>
                <a:spLocks/>
              </p:cNvSpPr>
              <p:nvPr/>
            </p:nvSpPr>
            <p:spPr bwMode="auto">
              <a:xfrm>
                <a:off x="2157" y="1334"/>
                <a:ext cx="22" cy="8"/>
              </a:xfrm>
              <a:custGeom>
                <a:avLst/>
                <a:gdLst>
                  <a:gd name="T0" fmla="*/ 0 w 108"/>
                  <a:gd name="T1" fmla="*/ 10 h 42"/>
                  <a:gd name="T2" fmla="*/ 33 w 108"/>
                  <a:gd name="T3" fmla="*/ 28 h 42"/>
                  <a:gd name="T4" fmla="*/ 68 w 108"/>
                  <a:gd name="T5" fmla="*/ 42 h 42"/>
                  <a:gd name="T6" fmla="*/ 108 w 108"/>
                  <a:gd name="T7" fmla="*/ 42 h 42"/>
                  <a:gd name="T8" fmla="*/ 80 w 108"/>
                  <a:gd name="T9" fmla="*/ 34 h 42"/>
                  <a:gd name="T10" fmla="*/ 54 w 108"/>
                  <a:gd name="T11" fmla="*/ 24 h 42"/>
                  <a:gd name="T12" fmla="*/ 30 w 108"/>
                  <a:gd name="T13" fmla="*/ 12 h 42"/>
                  <a:gd name="T14" fmla="*/ 6 w 108"/>
                  <a:gd name="T15" fmla="*/ 0 h 42"/>
                  <a:gd name="T16" fmla="*/ 0 w 108"/>
                  <a:gd name="T17" fmla="*/ 1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42"/>
                  <a:gd name="T29" fmla="*/ 108 w 10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42">
                    <a:moveTo>
                      <a:pt x="0" y="10"/>
                    </a:moveTo>
                    <a:lnTo>
                      <a:pt x="33" y="28"/>
                    </a:lnTo>
                    <a:lnTo>
                      <a:pt x="68" y="42"/>
                    </a:lnTo>
                    <a:lnTo>
                      <a:pt x="108" y="42"/>
                    </a:lnTo>
                    <a:lnTo>
                      <a:pt x="80" y="34"/>
                    </a:lnTo>
                    <a:lnTo>
                      <a:pt x="54" y="24"/>
                    </a:lnTo>
                    <a:lnTo>
                      <a:pt x="30" y="12"/>
                    </a:lnTo>
                    <a:lnTo>
                      <a:pt x="6" y="0"/>
                    </a:lnTo>
                    <a:lnTo>
                      <a:pt x="0" y="10"/>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5" name="Freeform 15"/>
              <p:cNvSpPr>
                <a:spLocks/>
              </p:cNvSpPr>
              <p:nvPr/>
            </p:nvSpPr>
            <p:spPr bwMode="auto">
              <a:xfrm>
                <a:off x="2154" y="1260"/>
                <a:ext cx="96" cy="82"/>
              </a:xfrm>
              <a:custGeom>
                <a:avLst/>
                <a:gdLst>
                  <a:gd name="T0" fmla="*/ 238 w 483"/>
                  <a:gd name="T1" fmla="*/ 0 h 411"/>
                  <a:gd name="T2" fmla="*/ 483 w 483"/>
                  <a:gd name="T3" fmla="*/ 411 h 411"/>
                  <a:gd name="T4" fmla="*/ 0 w 483"/>
                  <a:gd name="T5" fmla="*/ 411 h 411"/>
                  <a:gd name="T6" fmla="*/ 238 w 483"/>
                  <a:gd name="T7" fmla="*/ 0 h 411"/>
                  <a:gd name="T8" fmla="*/ 0 60000 65536"/>
                  <a:gd name="T9" fmla="*/ 0 60000 65536"/>
                  <a:gd name="T10" fmla="*/ 0 60000 65536"/>
                  <a:gd name="T11" fmla="*/ 0 60000 65536"/>
                  <a:gd name="T12" fmla="*/ 0 w 483"/>
                  <a:gd name="T13" fmla="*/ 0 h 411"/>
                  <a:gd name="T14" fmla="*/ 483 w 483"/>
                  <a:gd name="T15" fmla="*/ 411 h 411"/>
                </a:gdLst>
                <a:ahLst/>
                <a:cxnLst>
                  <a:cxn ang="T8">
                    <a:pos x="T0" y="T1"/>
                  </a:cxn>
                  <a:cxn ang="T9">
                    <a:pos x="T2" y="T3"/>
                  </a:cxn>
                  <a:cxn ang="T10">
                    <a:pos x="T4" y="T5"/>
                  </a:cxn>
                  <a:cxn ang="T11">
                    <a:pos x="T6" y="T7"/>
                  </a:cxn>
                </a:cxnLst>
                <a:rect l="T12" t="T13" r="T14" b="T15"/>
                <a:pathLst>
                  <a:path w="483" h="411">
                    <a:moveTo>
                      <a:pt x="238" y="0"/>
                    </a:moveTo>
                    <a:lnTo>
                      <a:pt x="483" y="411"/>
                    </a:lnTo>
                    <a:lnTo>
                      <a:pt x="0" y="411"/>
                    </a:lnTo>
                    <a:lnTo>
                      <a:pt x="238" y="0"/>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746" name="Freeform 16"/>
              <p:cNvSpPr>
                <a:spLocks/>
              </p:cNvSpPr>
              <p:nvPr/>
            </p:nvSpPr>
            <p:spPr bwMode="auto">
              <a:xfrm>
                <a:off x="2155" y="3526"/>
                <a:ext cx="95" cy="9"/>
              </a:xfrm>
              <a:custGeom>
                <a:avLst/>
                <a:gdLst>
                  <a:gd name="T0" fmla="*/ 446 w 472"/>
                  <a:gd name="T1" fmla="*/ 45 h 45"/>
                  <a:gd name="T2" fmla="*/ 472 w 472"/>
                  <a:gd name="T3" fmla="*/ 0 h 45"/>
                  <a:gd name="T4" fmla="*/ 0 w 472"/>
                  <a:gd name="T5" fmla="*/ 0 h 45"/>
                  <a:gd name="T6" fmla="*/ 28 w 472"/>
                  <a:gd name="T7" fmla="*/ 45 h 45"/>
                  <a:gd name="T8" fmla="*/ 446 w 472"/>
                  <a:gd name="T9" fmla="*/ 45 h 45"/>
                  <a:gd name="T10" fmla="*/ 0 60000 65536"/>
                  <a:gd name="T11" fmla="*/ 0 60000 65536"/>
                  <a:gd name="T12" fmla="*/ 0 60000 65536"/>
                  <a:gd name="T13" fmla="*/ 0 60000 65536"/>
                  <a:gd name="T14" fmla="*/ 0 60000 65536"/>
                  <a:gd name="T15" fmla="*/ 0 w 472"/>
                  <a:gd name="T16" fmla="*/ 0 h 45"/>
                  <a:gd name="T17" fmla="*/ 472 w 472"/>
                  <a:gd name="T18" fmla="*/ 45 h 45"/>
                </a:gdLst>
                <a:ahLst/>
                <a:cxnLst>
                  <a:cxn ang="T10">
                    <a:pos x="T0" y="T1"/>
                  </a:cxn>
                  <a:cxn ang="T11">
                    <a:pos x="T2" y="T3"/>
                  </a:cxn>
                  <a:cxn ang="T12">
                    <a:pos x="T4" y="T5"/>
                  </a:cxn>
                  <a:cxn ang="T13">
                    <a:pos x="T6" y="T7"/>
                  </a:cxn>
                  <a:cxn ang="T14">
                    <a:pos x="T8" y="T9"/>
                  </a:cxn>
                </a:cxnLst>
                <a:rect l="T15" t="T16" r="T17" b="T18"/>
                <a:pathLst>
                  <a:path w="472" h="45">
                    <a:moveTo>
                      <a:pt x="446" y="45"/>
                    </a:moveTo>
                    <a:lnTo>
                      <a:pt x="472" y="0"/>
                    </a:lnTo>
                    <a:lnTo>
                      <a:pt x="0" y="0"/>
                    </a:lnTo>
                    <a:lnTo>
                      <a:pt x="28" y="45"/>
                    </a:lnTo>
                    <a:lnTo>
                      <a:pt x="446" y="4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7" name="Freeform 17"/>
              <p:cNvSpPr>
                <a:spLocks/>
              </p:cNvSpPr>
              <p:nvPr/>
            </p:nvSpPr>
            <p:spPr bwMode="auto">
              <a:xfrm>
                <a:off x="2245" y="3528"/>
                <a:ext cx="6" cy="7"/>
              </a:xfrm>
              <a:custGeom>
                <a:avLst/>
                <a:gdLst>
                  <a:gd name="T0" fmla="*/ 27 w 27"/>
                  <a:gd name="T1" fmla="*/ 0 h 36"/>
                  <a:gd name="T2" fmla="*/ 22 w 27"/>
                  <a:gd name="T3" fmla="*/ 0 h 36"/>
                  <a:gd name="T4" fmla="*/ 0 w 27"/>
                  <a:gd name="T5" fmla="*/ 36 h 36"/>
                  <a:gd name="T6" fmla="*/ 7 w 27"/>
                  <a:gd name="T7" fmla="*/ 36 h 36"/>
                  <a:gd name="T8" fmla="*/ 27 w 27"/>
                  <a:gd name="T9" fmla="*/ 0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27" y="0"/>
                    </a:moveTo>
                    <a:lnTo>
                      <a:pt x="22" y="0"/>
                    </a:lnTo>
                    <a:lnTo>
                      <a:pt x="0" y="36"/>
                    </a:lnTo>
                    <a:lnTo>
                      <a:pt x="7" y="36"/>
                    </a:lnTo>
                    <a:lnTo>
                      <a:pt x="27"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8" name="Freeform 18"/>
              <p:cNvSpPr>
                <a:spLocks/>
              </p:cNvSpPr>
              <p:nvPr/>
            </p:nvSpPr>
            <p:spPr bwMode="auto">
              <a:xfrm>
                <a:off x="2154" y="3528"/>
                <a:ext cx="5" cy="7"/>
              </a:xfrm>
              <a:custGeom>
                <a:avLst/>
                <a:gdLst>
                  <a:gd name="T0" fmla="*/ 20 w 25"/>
                  <a:gd name="T1" fmla="*/ 36 h 36"/>
                  <a:gd name="T2" fmla="*/ 25 w 25"/>
                  <a:gd name="T3" fmla="*/ 36 h 36"/>
                  <a:gd name="T4" fmla="*/ 4 w 25"/>
                  <a:gd name="T5" fmla="*/ 0 h 36"/>
                  <a:gd name="T6" fmla="*/ 0 w 25"/>
                  <a:gd name="T7" fmla="*/ 0 h 36"/>
                  <a:gd name="T8" fmla="*/ 20 w 25"/>
                  <a:gd name="T9" fmla="*/ 36 h 36"/>
                  <a:gd name="T10" fmla="*/ 0 60000 65536"/>
                  <a:gd name="T11" fmla="*/ 0 60000 65536"/>
                  <a:gd name="T12" fmla="*/ 0 60000 65536"/>
                  <a:gd name="T13" fmla="*/ 0 60000 65536"/>
                  <a:gd name="T14" fmla="*/ 0 60000 65536"/>
                  <a:gd name="T15" fmla="*/ 0 w 25"/>
                  <a:gd name="T16" fmla="*/ 0 h 36"/>
                  <a:gd name="T17" fmla="*/ 25 w 25"/>
                  <a:gd name="T18" fmla="*/ 36 h 36"/>
                </a:gdLst>
                <a:ahLst/>
                <a:cxnLst>
                  <a:cxn ang="T10">
                    <a:pos x="T0" y="T1"/>
                  </a:cxn>
                  <a:cxn ang="T11">
                    <a:pos x="T2" y="T3"/>
                  </a:cxn>
                  <a:cxn ang="T12">
                    <a:pos x="T4" y="T5"/>
                  </a:cxn>
                  <a:cxn ang="T13">
                    <a:pos x="T6" y="T7"/>
                  </a:cxn>
                  <a:cxn ang="T14">
                    <a:pos x="T8" y="T9"/>
                  </a:cxn>
                </a:cxnLst>
                <a:rect l="T15" t="T16" r="T17" b="T18"/>
                <a:pathLst>
                  <a:path w="25" h="36">
                    <a:moveTo>
                      <a:pt x="20" y="36"/>
                    </a:moveTo>
                    <a:lnTo>
                      <a:pt x="25" y="36"/>
                    </a:lnTo>
                    <a:lnTo>
                      <a:pt x="4" y="0"/>
                    </a:lnTo>
                    <a:lnTo>
                      <a:pt x="0" y="0"/>
                    </a:lnTo>
                    <a:lnTo>
                      <a:pt x="20" y="3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49" name="Freeform 19"/>
              <p:cNvSpPr>
                <a:spLocks/>
              </p:cNvSpPr>
              <p:nvPr/>
            </p:nvSpPr>
            <p:spPr bwMode="auto">
              <a:xfrm>
                <a:off x="2154" y="3524"/>
                <a:ext cx="97" cy="11"/>
              </a:xfrm>
              <a:custGeom>
                <a:avLst/>
                <a:gdLst>
                  <a:gd name="T0" fmla="*/ 450 w 481"/>
                  <a:gd name="T1" fmla="*/ 54 h 54"/>
                  <a:gd name="T2" fmla="*/ 476 w 481"/>
                  <a:gd name="T3" fmla="*/ 9 h 54"/>
                  <a:gd name="T4" fmla="*/ 481 w 481"/>
                  <a:gd name="T5" fmla="*/ 0 h 54"/>
                  <a:gd name="T6" fmla="*/ 0 w 481"/>
                  <a:gd name="T7" fmla="*/ 0 h 54"/>
                  <a:gd name="T8" fmla="*/ 4 w 481"/>
                  <a:gd name="T9" fmla="*/ 9 h 54"/>
                  <a:gd name="T10" fmla="*/ 32 w 481"/>
                  <a:gd name="T11" fmla="*/ 54 h 54"/>
                  <a:gd name="T12" fmla="*/ 0 60000 65536"/>
                  <a:gd name="T13" fmla="*/ 0 60000 65536"/>
                  <a:gd name="T14" fmla="*/ 0 60000 65536"/>
                  <a:gd name="T15" fmla="*/ 0 60000 65536"/>
                  <a:gd name="T16" fmla="*/ 0 60000 65536"/>
                  <a:gd name="T17" fmla="*/ 0 60000 65536"/>
                  <a:gd name="T18" fmla="*/ 0 w 481"/>
                  <a:gd name="T19" fmla="*/ 0 h 54"/>
                  <a:gd name="T20" fmla="*/ 481 w 48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81" h="54">
                    <a:moveTo>
                      <a:pt x="450" y="54"/>
                    </a:moveTo>
                    <a:lnTo>
                      <a:pt x="476" y="9"/>
                    </a:lnTo>
                    <a:lnTo>
                      <a:pt x="481" y="0"/>
                    </a:lnTo>
                    <a:lnTo>
                      <a:pt x="0" y="0"/>
                    </a:lnTo>
                    <a:lnTo>
                      <a:pt x="4" y="9"/>
                    </a:lnTo>
                    <a:lnTo>
                      <a:pt x="32" y="54"/>
                    </a:lnTo>
                  </a:path>
                </a:pathLst>
              </a:custGeom>
              <a:noFill/>
              <a:ln w="9525">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750" name="Freeform 20"/>
              <p:cNvSpPr>
                <a:spLocks/>
              </p:cNvSpPr>
              <p:nvPr/>
            </p:nvSpPr>
            <p:spPr bwMode="auto">
              <a:xfrm>
                <a:off x="2234" y="3535"/>
                <a:ext cx="15" cy="6"/>
              </a:xfrm>
              <a:custGeom>
                <a:avLst/>
                <a:gdLst>
                  <a:gd name="T0" fmla="*/ 68 w 74"/>
                  <a:gd name="T1" fmla="*/ 31 h 31"/>
                  <a:gd name="T2" fmla="*/ 74 w 74"/>
                  <a:gd name="T3" fmla="*/ 20 h 31"/>
                  <a:gd name="T4" fmla="*/ 34 w 74"/>
                  <a:gd name="T5" fmla="*/ 0 h 31"/>
                  <a:gd name="T6" fmla="*/ 0 w 74"/>
                  <a:gd name="T7" fmla="*/ 0 h 31"/>
                  <a:gd name="T8" fmla="*/ 17 w 74"/>
                  <a:gd name="T9" fmla="*/ 6 h 31"/>
                  <a:gd name="T10" fmla="*/ 35 w 74"/>
                  <a:gd name="T11" fmla="*/ 13 h 31"/>
                  <a:gd name="T12" fmla="*/ 51 w 74"/>
                  <a:gd name="T13" fmla="*/ 21 h 31"/>
                  <a:gd name="T14" fmla="*/ 68 w 74"/>
                  <a:gd name="T15" fmla="*/ 31 h 31"/>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31"/>
                  <a:gd name="T26" fmla="*/ 74 w 74"/>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31">
                    <a:moveTo>
                      <a:pt x="68" y="31"/>
                    </a:moveTo>
                    <a:lnTo>
                      <a:pt x="74" y="20"/>
                    </a:lnTo>
                    <a:lnTo>
                      <a:pt x="34" y="0"/>
                    </a:lnTo>
                    <a:lnTo>
                      <a:pt x="0" y="0"/>
                    </a:lnTo>
                    <a:lnTo>
                      <a:pt x="17" y="6"/>
                    </a:lnTo>
                    <a:lnTo>
                      <a:pt x="35" y="13"/>
                    </a:lnTo>
                    <a:lnTo>
                      <a:pt x="51" y="21"/>
                    </a:lnTo>
                    <a:lnTo>
                      <a:pt x="68" y="31"/>
                    </a:lnTo>
                    <a:close/>
                  </a:path>
                </a:pathLst>
              </a:custGeom>
              <a:solidFill>
                <a:srgbClr val="6D97B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1" name="Freeform 21"/>
              <p:cNvSpPr>
                <a:spLocks/>
              </p:cNvSpPr>
              <p:nvPr/>
            </p:nvSpPr>
            <p:spPr bwMode="auto">
              <a:xfrm>
                <a:off x="2163" y="3535"/>
                <a:ext cx="84" cy="15"/>
              </a:xfrm>
              <a:custGeom>
                <a:avLst/>
                <a:gdLst>
                  <a:gd name="T0" fmla="*/ 415 w 420"/>
                  <a:gd name="T1" fmla="*/ 52 h 73"/>
                  <a:gd name="T2" fmla="*/ 420 w 420"/>
                  <a:gd name="T3" fmla="*/ 41 h 73"/>
                  <a:gd name="T4" fmla="*/ 394 w 420"/>
                  <a:gd name="T5" fmla="*/ 27 h 73"/>
                  <a:gd name="T6" fmla="*/ 381 w 420"/>
                  <a:gd name="T7" fmla="*/ 20 h 73"/>
                  <a:gd name="T8" fmla="*/ 369 w 420"/>
                  <a:gd name="T9" fmla="*/ 16 h 73"/>
                  <a:gd name="T10" fmla="*/ 340 w 420"/>
                  <a:gd name="T11" fmla="*/ 6 h 73"/>
                  <a:gd name="T12" fmla="*/ 314 w 420"/>
                  <a:gd name="T13" fmla="*/ 0 h 73"/>
                  <a:gd name="T14" fmla="*/ 140 w 420"/>
                  <a:gd name="T15" fmla="*/ 0 h 73"/>
                  <a:gd name="T16" fmla="*/ 101 w 420"/>
                  <a:gd name="T17" fmla="*/ 9 h 73"/>
                  <a:gd name="T18" fmla="*/ 67 w 420"/>
                  <a:gd name="T19" fmla="*/ 23 h 73"/>
                  <a:gd name="T20" fmla="*/ 32 w 420"/>
                  <a:gd name="T21" fmla="*/ 41 h 73"/>
                  <a:gd name="T22" fmla="*/ 0 w 420"/>
                  <a:gd name="T23" fmla="*/ 64 h 73"/>
                  <a:gd name="T24" fmla="*/ 6 w 420"/>
                  <a:gd name="T25" fmla="*/ 73 h 73"/>
                  <a:gd name="T26" fmla="*/ 28 w 420"/>
                  <a:gd name="T27" fmla="*/ 56 h 73"/>
                  <a:gd name="T28" fmla="*/ 53 w 420"/>
                  <a:gd name="T29" fmla="*/ 41 h 73"/>
                  <a:gd name="T30" fmla="*/ 79 w 420"/>
                  <a:gd name="T31" fmla="*/ 29 h 73"/>
                  <a:gd name="T32" fmla="*/ 107 w 420"/>
                  <a:gd name="T33" fmla="*/ 19 h 73"/>
                  <a:gd name="T34" fmla="*/ 134 w 420"/>
                  <a:gd name="T35" fmla="*/ 11 h 73"/>
                  <a:gd name="T36" fmla="*/ 163 w 420"/>
                  <a:gd name="T37" fmla="*/ 6 h 73"/>
                  <a:gd name="T38" fmla="*/ 193 w 420"/>
                  <a:gd name="T39" fmla="*/ 2 h 73"/>
                  <a:gd name="T40" fmla="*/ 226 w 420"/>
                  <a:gd name="T41" fmla="*/ 1 h 73"/>
                  <a:gd name="T42" fmla="*/ 251 w 420"/>
                  <a:gd name="T43" fmla="*/ 1 h 73"/>
                  <a:gd name="T44" fmla="*/ 276 w 420"/>
                  <a:gd name="T45" fmla="*/ 3 h 73"/>
                  <a:gd name="T46" fmla="*/ 301 w 420"/>
                  <a:gd name="T47" fmla="*/ 7 h 73"/>
                  <a:gd name="T48" fmla="*/ 326 w 420"/>
                  <a:gd name="T49" fmla="*/ 13 h 73"/>
                  <a:gd name="T50" fmla="*/ 348 w 420"/>
                  <a:gd name="T51" fmla="*/ 19 h 73"/>
                  <a:gd name="T52" fmla="*/ 371 w 420"/>
                  <a:gd name="T53" fmla="*/ 28 h 73"/>
                  <a:gd name="T54" fmla="*/ 392 w 420"/>
                  <a:gd name="T55" fmla="*/ 38 h 73"/>
                  <a:gd name="T56" fmla="*/ 415 w 420"/>
                  <a:gd name="T57" fmla="*/ 52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73"/>
                  <a:gd name="T89" fmla="*/ 420 w 420"/>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73">
                    <a:moveTo>
                      <a:pt x="415" y="52"/>
                    </a:moveTo>
                    <a:lnTo>
                      <a:pt x="420" y="41"/>
                    </a:lnTo>
                    <a:lnTo>
                      <a:pt x="394" y="27"/>
                    </a:lnTo>
                    <a:lnTo>
                      <a:pt x="381" y="20"/>
                    </a:lnTo>
                    <a:lnTo>
                      <a:pt x="369" y="16"/>
                    </a:lnTo>
                    <a:lnTo>
                      <a:pt x="340" y="6"/>
                    </a:lnTo>
                    <a:lnTo>
                      <a:pt x="314" y="0"/>
                    </a:lnTo>
                    <a:lnTo>
                      <a:pt x="140" y="0"/>
                    </a:lnTo>
                    <a:lnTo>
                      <a:pt x="101" y="9"/>
                    </a:lnTo>
                    <a:lnTo>
                      <a:pt x="67" y="23"/>
                    </a:lnTo>
                    <a:lnTo>
                      <a:pt x="32" y="41"/>
                    </a:lnTo>
                    <a:lnTo>
                      <a:pt x="0" y="64"/>
                    </a:lnTo>
                    <a:lnTo>
                      <a:pt x="6" y="73"/>
                    </a:lnTo>
                    <a:lnTo>
                      <a:pt x="28" y="56"/>
                    </a:lnTo>
                    <a:lnTo>
                      <a:pt x="53" y="41"/>
                    </a:lnTo>
                    <a:lnTo>
                      <a:pt x="79" y="29"/>
                    </a:lnTo>
                    <a:lnTo>
                      <a:pt x="107" y="19"/>
                    </a:lnTo>
                    <a:lnTo>
                      <a:pt x="134" y="11"/>
                    </a:lnTo>
                    <a:lnTo>
                      <a:pt x="163" y="6"/>
                    </a:lnTo>
                    <a:lnTo>
                      <a:pt x="193" y="2"/>
                    </a:lnTo>
                    <a:lnTo>
                      <a:pt x="226" y="1"/>
                    </a:lnTo>
                    <a:lnTo>
                      <a:pt x="251" y="1"/>
                    </a:lnTo>
                    <a:lnTo>
                      <a:pt x="276" y="3"/>
                    </a:lnTo>
                    <a:lnTo>
                      <a:pt x="301" y="7"/>
                    </a:lnTo>
                    <a:lnTo>
                      <a:pt x="326" y="13"/>
                    </a:lnTo>
                    <a:lnTo>
                      <a:pt x="348" y="19"/>
                    </a:lnTo>
                    <a:lnTo>
                      <a:pt x="371" y="28"/>
                    </a:lnTo>
                    <a:lnTo>
                      <a:pt x="392" y="38"/>
                    </a:lnTo>
                    <a:lnTo>
                      <a:pt x="415" y="52"/>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2" name="Freeform 22"/>
              <p:cNvSpPr>
                <a:spLocks/>
              </p:cNvSpPr>
              <p:nvPr/>
            </p:nvSpPr>
            <p:spPr bwMode="auto">
              <a:xfrm>
                <a:off x="2164" y="3535"/>
                <a:ext cx="82" cy="17"/>
              </a:xfrm>
              <a:custGeom>
                <a:avLst/>
                <a:gdLst>
                  <a:gd name="T0" fmla="*/ 402 w 409"/>
                  <a:gd name="T1" fmla="*/ 62 h 83"/>
                  <a:gd name="T2" fmla="*/ 409 w 409"/>
                  <a:gd name="T3" fmla="*/ 51 h 83"/>
                  <a:gd name="T4" fmla="*/ 386 w 409"/>
                  <a:gd name="T5" fmla="*/ 37 h 83"/>
                  <a:gd name="T6" fmla="*/ 365 w 409"/>
                  <a:gd name="T7" fmla="*/ 27 h 83"/>
                  <a:gd name="T8" fmla="*/ 342 w 409"/>
                  <a:gd name="T9" fmla="*/ 18 h 83"/>
                  <a:gd name="T10" fmla="*/ 320 w 409"/>
                  <a:gd name="T11" fmla="*/ 12 h 83"/>
                  <a:gd name="T12" fmla="*/ 295 w 409"/>
                  <a:gd name="T13" fmla="*/ 6 h 83"/>
                  <a:gd name="T14" fmla="*/ 270 w 409"/>
                  <a:gd name="T15" fmla="*/ 2 h 83"/>
                  <a:gd name="T16" fmla="*/ 245 w 409"/>
                  <a:gd name="T17" fmla="*/ 0 h 83"/>
                  <a:gd name="T18" fmla="*/ 220 w 409"/>
                  <a:gd name="T19" fmla="*/ 0 h 83"/>
                  <a:gd name="T20" fmla="*/ 187 w 409"/>
                  <a:gd name="T21" fmla="*/ 1 h 83"/>
                  <a:gd name="T22" fmla="*/ 157 w 409"/>
                  <a:gd name="T23" fmla="*/ 5 h 83"/>
                  <a:gd name="T24" fmla="*/ 128 w 409"/>
                  <a:gd name="T25" fmla="*/ 10 h 83"/>
                  <a:gd name="T26" fmla="*/ 101 w 409"/>
                  <a:gd name="T27" fmla="*/ 18 h 83"/>
                  <a:gd name="T28" fmla="*/ 73 w 409"/>
                  <a:gd name="T29" fmla="*/ 28 h 83"/>
                  <a:gd name="T30" fmla="*/ 47 w 409"/>
                  <a:gd name="T31" fmla="*/ 40 h 83"/>
                  <a:gd name="T32" fmla="*/ 22 w 409"/>
                  <a:gd name="T33" fmla="*/ 55 h 83"/>
                  <a:gd name="T34" fmla="*/ 0 w 409"/>
                  <a:gd name="T35" fmla="*/ 72 h 83"/>
                  <a:gd name="T36" fmla="*/ 7 w 409"/>
                  <a:gd name="T37" fmla="*/ 83 h 83"/>
                  <a:gd name="T38" fmla="*/ 29 w 409"/>
                  <a:gd name="T39" fmla="*/ 66 h 83"/>
                  <a:gd name="T40" fmla="*/ 53 w 409"/>
                  <a:gd name="T41" fmla="*/ 52 h 83"/>
                  <a:gd name="T42" fmla="*/ 77 w 409"/>
                  <a:gd name="T43" fmla="*/ 39 h 83"/>
                  <a:gd name="T44" fmla="*/ 104 w 409"/>
                  <a:gd name="T45" fmla="*/ 29 h 83"/>
                  <a:gd name="T46" fmla="*/ 131 w 409"/>
                  <a:gd name="T47" fmla="*/ 21 h 83"/>
                  <a:gd name="T48" fmla="*/ 159 w 409"/>
                  <a:gd name="T49" fmla="*/ 16 h 83"/>
                  <a:gd name="T50" fmla="*/ 189 w 409"/>
                  <a:gd name="T51" fmla="*/ 12 h 83"/>
                  <a:gd name="T52" fmla="*/ 220 w 409"/>
                  <a:gd name="T53" fmla="*/ 12 h 83"/>
                  <a:gd name="T54" fmla="*/ 245 w 409"/>
                  <a:gd name="T55" fmla="*/ 12 h 83"/>
                  <a:gd name="T56" fmla="*/ 269 w 409"/>
                  <a:gd name="T57" fmla="*/ 15 h 83"/>
                  <a:gd name="T58" fmla="*/ 293 w 409"/>
                  <a:gd name="T59" fmla="*/ 18 h 83"/>
                  <a:gd name="T60" fmla="*/ 316 w 409"/>
                  <a:gd name="T61" fmla="*/ 25 h 83"/>
                  <a:gd name="T62" fmla="*/ 338 w 409"/>
                  <a:gd name="T63" fmla="*/ 30 h 83"/>
                  <a:gd name="T64" fmla="*/ 360 w 409"/>
                  <a:gd name="T65" fmla="*/ 39 h 83"/>
                  <a:gd name="T66" fmla="*/ 380 w 409"/>
                  <a:gd name="T67" fmla="*/ 49 h 83"/>
                  <a:gd name="T68" fmla="*/ 402 w 409"/>
                  <a:gd name="T69" fmla="*/ 62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9"/>
                  <a:gd name="T106" fmla="*/ 0 h 83"/>
                  <a:gd name="T107" fmla="*/ 409 w 409"/>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9" h="83">
                    <a:moveTo>
                      <a:pt x="402" y="62"/>
                    </a:moveTo>
                    <a:lnTo>
                      <a:pt x="409" y="51"/>
                    </a:lnTo>
                    <a:lnTo>
                      <a:pt x="386" y="37"/>
                    </a:lnTo>
                    <a:lnTo>
                      <a:pt x="365" y="27"/>
                    </a:lnTo>
                    <a:lnTo>
                      <a:pt x="342" y="18"/>
                    </a:lnTo>
                    <a:lnTo>
                      <a:pt x="320" y="12"/>
                    </a:lnTo>
                    <a:lnTo>
                      <a:pt x="295" y="6"/>
                    </a:lnTo>
                    <a:lnTo>
                      <a:pt x="270" y="2"/>
                    </a:lnTo>
                    <a:lnTo>
                      <a:pt x="245" y="0"/>
                    </a:lnTo>
                    <a:lnTo>
                      <a:pt x="220" y="0"/>
                    </a:lnTo>
                    <a:lnTo>
                      <a:pt x="187" y="1"/>
                    </a:lnTo>
                    <a:lnTo>
                      <a:pt x="157" y="5"/>
                    </a:lnTo>
                    <a:lnTo>
                      <a:pt x="128" y="10"/>
                    </a:lnTo>
                    <a:lnTo>
                      <a:pt x="101" y="18"/>
                    </a:lnTo>
                    <a:lnTo>
                      <a:pt x="73" y="28"/>
                    </a:lnTo>
                    <a:lnTo>
                      <a:pt x="47" y="40"/>
                    </a:lnTo>
                    <a:lnTo>
                      <a:pt x="22" y="55"/>
                    </a:lnTo>
                    <a:lnTo>
                      <a:pt x="0" y="72"/>
                    </a:lnTo>
                    <a:lnTo>
                      <a:pt x="7" y="83"/>
                    </a:lnTo>
                    <a:lnTo>
                      <a:pt x="29" y="66"/>
                    </a:lnTo>
                    <a:lnTo>
                      <a:pt x="53" y="52"/>
                    </a:lnTo>
                    <a:lnTo>
                      <a:pt x="77" y="39"/>
                    </a:lnTo>
                    <a:lnTo>
                      <a:pt x="104" y="29"/>
                    </a:lnTo>
                    <a:lnTo>
                      <a:pt x="131" y="21"/>
                    </a:lnTo>
                    <a:lnTo>
                      <a:pt x="159" y="16"/>
                    </a:lnTo>
                    <a:lnTo>
                      <a:pt x="189" y="12"/>
                    </a:lnTo>
                    <a:lnTo>
                      <a:pt x="220" y="12"/>
                    </a:lnTo>
                    <a:lnTo>
                      <a:pt x="245" y="12"/>
                    </a:lnTo>
                    <a:lnTo>
                      <a:pt x="269" y="15"/>
                    </a:lnTo>
                    <a:lnTo>
                      <a:pt x="293" y="18"/>
                    </a:lnTo>
                    <a:lnTo>
                      <a:pt x="316" y="25"/>
                    </a:lnTo>
                    <a:lnTo>
                      <a:pt x="338" y="30"/>
                    </a:lnTo>
                    <a:lnTo>
                      <a:pt x="360" y="39"/>
                    </a:lnTo>
                    <a:lnTo>
                      <a:pt x="380" y="49"/>
                    </a:lnTo>
                    <a:lnTo>
                      <a:pt x="402" y="62"/>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3" name="Freeform 23"/>
              <p:cNvSpPr>
                <a:spLocks/>
              </p:cNvSpPr>
              <p:nvPr/>
            </p:nvSpPr>
            <p:spPr bwMode="auto">
              <a:xfrm>
                <a:off x="2165" y="3538"/>
                <a:ext cx="79" cy="16"/>
              </a:xfrm>
              <a:custGeom>
                <a:avLst/>
                <a:gdLst>
                  <a:gd name="T0" fmla="*/ 389 w 395"/>
                  <a:gd name="T1" fmla="*/ 60 h 82"/>
                  <a:gd name="T2" fmla="*/ 395 w 395"/>
                  <a:gd name="T3" fmla="*/ 50 h 82"/>
                  <a:gd name="T4" fmla="*/ 373 w 395"/>
                  <a:gd name="T5" fmla="*/ 37 h 82"/>
                  <a:gd name="T6" fmla="*/ 353 w 395"/>
                  <a:gd name="T7" fmla="*/ 27 h 82"/>
                  <a:gd name="T8" fmla="*/ 331 w 395"/>
                  <a:gd name="T9" fmla="*/ 18 h 82"/>
                  <a:gd name="T10" fmla="*/ 309 w 395"/>
                  <a:gd name="T11" fmla="*/ 13 h 82"/>
                  <a:gd name="T12" fmla="*/ 286 w 395"/>
                  <a:gd name="T13" fmla="*/ 6 h 82"/>
                  <a:gd name="T14" fmla="*/ 262 w 395"/>
                  <a:gd name="T15" fmla="*/ 3 h 82"/>
                  <a:gd name="T16" fmla="*/ 238 w 395"/>
                  <a:gd name="T17" fmla="*/ 0 h 82"/>
                  <a:gd name="T18" fmla="*/ 213 w 395"/>
                  <a:gd name="T19" fmla="*/ 0 h 82"/>
                  <a:gd name="T20" fmla="*/ 182 w 395"/>
                  <a:gd name="T21" fmla="*/ 0 h 82"/>
                  <a:gd name="T22" fmla="*/ 152 w 395"/>
                  <a:gd name="T23" fmla="*/ 4 h 82"/>
                  <a:gd name="T24" fmla="*/ 124 w 395"/>
                  <a:gd name="T25" fmla="*/ 9 h 82"/>
                  <a:gd name="T26" fmla="*/ 97 w 395"/>
                  <a:gd name="T27" fmla="*/ 17 h 82"/>
                  <a:gd name="T28" fmla="*/ 70 w 395"/>
                  <a:gd name="T29" fmla="*/ 27 h 82"/>
                  <a:gd name="T30" fmla="*/ 46 w 395"/>
                  <a:gd name="T31" fmla="*/ 40 h 82"/>
                  <a:gd name="T32" fmla="*/ 22 w 395"/>
                  <a:gd name="T33" fmla="*/ 54 h 82"/>
                  <a:gd name="T34" fmla="*/ 0 w 395"/>
                  <a:gd name="T35" fmla="*/ 71 h 82"/>
                  <a:gd name="T36" fmla="*/ 6 w 395"/>
                  <a:gd name="T37" fmla="*/ 82 h 82"/>
                  <a:gd name="T38" fmla="*/ 28 w 395"/>
                  <a:gd name="T39" fmla="*/ 65 h 82"/>
                  <a:gd name="T40" fmla="*/ 51 w 395"/>
                  <a:gd name="T41" fmla="*/ 51 h 82"/>
                  <a:gd name="T42" fmla="*/ 75 w 395"/>
                  <a:gd name="T43" fmla="*/ 39 h 82"/>
                  <a:gd name="T44" fmla="*/ 101 w 395"/>
                  <a:gd name="T45" fmla="*/ 28 h 82"/>
                  <a:gd name="T46" fmla="*/ 127 w 395"/>
                  <a:gd name="T47" fmla="*/ 21 h 82"/>
                  <a:gd name="T48" fmla="*/ 155 w 395"/>
                  <a:gd name="T49" fmla="*/ 15 h 82"/>
                  <a:gd name="T50" fmla="*/ 183 w 395"/>
                  <a:gd name="T51" fmla="*/ 12 h 82"/>
                  <a:gd name="T52" fmla="*/ 213 w 395"/>
                  <a:gd name="T53" fmla="*/ 12 h 82"/>
                  <a:gd name="T54" fmla="*/ 237 w 395"/>
                  <a:gd name="T55" fmla="*/ 12 h 82"/>
                  <a:gd name="T56" fmla="*/ 260 w 395"/>
                  <a:gd name="T57" fmla="*/ 14 h 82"/>
                  <a:gd name="T58" fmla="*/ 283 w 395"/>
                  <a:gd name="T59" fmla="*/ 17 h 82"/>
                  <a:gd name="T60" fmla="*/ 306 w 395"/>
                  <a:gd name="T61" fmla="*/ 23 h 82"/>
                  <a:gd name="T62" fmla="*/ 327 w 395"/>
                  <a:gd name="T63" fmla="*/ 28 h 82"/>
                  <a:gd name="T64" fmla="*/ 349 w 395"/>
                  <a:gd name="T65" fmla="*/ 37 h 82"/>
                  <a:gd name="T66" fmla="*/ 369 w 395"/>
                  <a:gd name="T67" fmla="*/ 48 h 82"/>
                  <a:gd name="T68" fmla="*/ 389 w 395"/>
                  <a:gd name="T69" fmla="*/ 60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5"/>
                  <a:gd name="T106" fmla="*/ 0 h 82"/>
                  <a:gd name="T107" fmla="*/ 395 w 395"/>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5" h="82">
                    <a:moveTo>
                      <a:pt x="389" y="60"/>
                    </a:moveTo>
                    <a:lnTo>
                      <a:pt x="395" y="50"/>
                    </a:lnTo>
                    <a:lnTo>
                      <a:pt x="373" y="37"/>
                    </a:lnTo>
                    <a:lnTo>
                      <a:pt x="353" y="27"/>
                    </a:lnTo>
                    <a:lnTo>
                      <a:pt x="331" y="18"/>
                    </a:lnTo>
                    <a:lnTo>
                      <a:pt x="309" y="13"/>
                    </a:lnTo>
                    <a:lnTo>
                      <a:pt x="286" y="6"/>
                    </a:lnTo>
                    <a:lnTo>
                      <a:pt x="262" y="3"/>
                    </a:lnTo>
                    <a:lnTo>
                      <a:pt x="238" y="0"/>
                    </a:lnTo>
                    <a:lnTo>
                      <a:pt x="213" y="0"/>
                    </a:lnTo>
                    <a:lnTo>
                      <a:pt x="182" y="0"/>
                    </a:lnTo>
                    <a:lnTo>
                      <a:pt x="152" y="4"/>
                    </a:lnTo>
                    <a:lnTo>
                      <a:pt x="124" y="9"/>
                    </a:lnTo>
                    <a:lnTo>
                      <a:pt x="97" y="17"/>
                    </a:lnTo>
                    <a:lnTo>
                      <a:pt x="70" y="27"/>
                    </a:lnTo>
                    <a:lnTo>
                      <a:pt x="46" y="40"/>
                    </a:lnTo>
                    <a:lnTo>
                      <a:pt x="22" y="54"/>
                    </a:lnTo>
                    <a:lnTo>
                      <a:pt x="0" y="71"/>
                    </a:lnTo>
                    <a:lnTo>
                      <a:pt x="6" y="82"/>
                    </a:lnTo>
                    <a:lnTo>
                      <a:pt x="28" y="65"/>
                    </a:lnTo>
                    <a:lnTo>
                      <a:pt x="51" y="51"/>
                    </a:lnTo>
                    <a:lnTo>
                      <a:pt x="75" y="39"/>
                    </a:lnTo>
                    <a:lnTo>
                      <a:pt x="101" y="28"/>
                    </a:lnTo>
                    <a:lnTo>
                      <a:pt x="127" y="21"/>
                    </a:lnTo>
                    <a:lnTo>
                      <a:pt x="155" y="15"/>
                    </a:lnTo>
                    <a:lnTo>
                      <a:pt x="183" y="12"/>
                    </a:lnTo>
                    <a:lnTo>
                      <a:pt x="213" y="12"/>
                    </a:lnTo>
                    <a:lnTo>
                      <a:pt x="237" y="12"/>
                    </a:lnTo>
                    <a:lnTo>
                      <a:pt x="260" y="14"/>
                    </a:lnTo>
                    <a:lnTo>
                      <a:pt x="283" y="17"/>
                    </a:lnTo>
                    <a:lnTo>
                      <a:pt x="306" y="23"/>
                    </a:lnTo>
                    <a:lnTo>
                      <a:pt x="327" y="28"/>
                    </a:lnTo>
                    <a:lnTo>
                      <a:pt x="349" y="37"/>
                    </a:lnTo>
                    <a:lnTo>
                      <a:pt x="369" y="48"/>
                    </a:lnTo>
                    <a:lnTo>
                      <a:pt x="389" y="60"/>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4" name="Freeform 24"/>
              <p:cNvSpPr>
                <a:spLocks/>
              </p:cNvSpPr>
              <p:nvPr/>
            </p:nvSpPr>
            <p:spPr bwMode="auto">
              <a:xfrm>
                <a:off x="2167" y="3540"/>
                <a:ext cx="76" cy="16"/>
              </a:xfrm>
              <a:custGeom>
                <a:avLst/>
                <a:gdLst>
                  <a:gd name="T0" fmla="*/ 378 w 383"/>
                  <a:gd name="T1" fmla="*/ 59 h 82"/>
                  <a:gd name="T2" fmla="*/ 383 w 383"/>
                  <a:gd name="T3" fmla="*/ 48 h 82"/>
                  <a:gd name="T4" fmla="*/ 363 w 383"/>
                  <a:gd name="T5" fmla="*/ 36 h 82"/>
                  <a:gd name="T6" fmla="*/ 343 w 383"/>
                  <a:gd name="T7" fmla="*/ 25 h 82"/>
                  <a:gd name="T8" fmla="*/ 321 w 383"/>
                  <a:gd name="T9" fmla="*/ 16 h 82"/>
                  <a:gd name="T10" fmla="*/ 300 w 383"/>
                  <a:gd name="T11" fmla="*/ 11 h 82"/>
                  <a:gd name="T12" fmla="*/ 277 w 383"/>
                  <a:gd name="T13" fmla="*/ 5 h 82"/>
                  <a:gd name="T14" fmla="*/ 254 w 383"/>
                  <a:gd name="T15" fmla="*/ 2 h 82"/>
                  <a:gd name="T16" fmla="*/ 231 w 383"/>
                  <a:gd name="T17" fmla="*/ 0 h 82"/>
                  <a:gd name="T18" fmla="*/ 207 w 383"/>
                  <a:gd name="T19" fmla="*/ 0 h 82"/>
                  <a:gd name="T20" fmla="*/ 177 w 383"/>
                  <a:gd name="T21" fmla="*/ 0 h 82"/>
                  <a:gd name="T22" fmla="*/ 149 w 383"/>
                  <a:gd name="T23" fmla="*/ 3 h 82"/>
                  <a:gd name="T24" fmla="*/ 121 w 383"/>
                  <a:gd name="T25" fmla="*/ 9 h 82"/>
                  <a:gd name="T26" fmla="*/ 95 w 383"/>
                  <a:gd name="T27" fmla="*/ 16 h 82"/>
                  <a:gd name="T28" fmla="*/ 69 w 383"/>
                  <a:gd name="T29" fmla="*/ 27 h 82"/>
                  <a:gd name="T30" fmla="*/ 45 w 383"/>
                  <a:gd name="T31" fmla="*/ 39 h 82"/>
                  <a:gd name="T32" fmla="*/ 22 w 383"/>
                  <a:gd name="T33" fmla="*/ 53 h 82"/>
                  <a:gd name="T34" fmla="*/ 0 w 383"/>
                  <a:gd name="T35" fmla="*/ 70 h 82"/>
                  <a:gd name="T36" fmla="*/ 7 w 383"/>
                  <a:gd name="T37" fmla="*/ 82 h 82"/>
                  <a:gd name="T38" fmla="*/ 27 w 383"/>
                  <a:gd name="T39" fmla="*/ 65 h 82"/>
                  <a:gd name="T40" fmla="*/ 50 w 383"/>
                  <a:gd name="T41" fmla="*/ 50 h 82"/>
                  <a:gd name="T42" fmla="*/ 98 w 383"/>
                  <a:gd name="T43" fmla="*/ 29 h 82"/>
                  <a:gd name="T44" fmla="*/ 123 w 383"/>
                  <a:gd name="T45" fmla="*/ 21 h 82"/>
                  <a:gd name="T46" fmla="*/ 150 w 383"/>
                  <a:gd name="T47" fmla="*/ 15 h 82"/>
                  <a:gd name="T48" fmla="*/ 207 w 383"/>
                  <a:gd name="T49" fmla="*/ 12 h 82"/>
                  <a:gd name="T50" fmla="*/ 229 w 383"/>
                  <a:gd name="T51" fmla="*/ 12 h 82"/>
                  <a:gd name="T52" fmla="*/ 253 w 383"/>
                  <a:gd name="T53" fmla="*/ 14 h 82"/>
                  <a:gd name="T54" fmla="*/ 274 w 383"/>
                  <a:gd name="T55" fmla="*/ 18 h 82"/>
                  <a:gd name="T56" fmla="*/ 297 w 383"/>
                  <a:gd name="T57" fmla="*/ 23 h 82"/>
                  <a:gd name="T58" fmla="*/ 317 w 383"/>
                  <a:gd name="T59" fmla="*/ 29 h 82"/>
                  <a:gd name="T60" fmla="*/ 338 w 383"/>
                  <a:gd name="T61" fmla="*/ 38 h 82"/>
                  <a:gd name="T62" fmla="*/ 357 w 383"/>
                  <a:gd name="T63" fmla="*/ 47 h 82"/>
                  <a:gd name="T64" fmla="*/ 378 w 383"/>
                  <a:gd name="T65" fmla="*/ 59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3"/>
                  <a:gd name="T100" fmla="*/ 0 h 82"/>
                  <a:gd name="T101" fmla="*/ 383 w 383"/>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3" h="82">
                    <a:moveTo>
                      <a:pt x="378" y="59"/>
                    </a:moveTo>
                    <a:lnTo>
                      <a:pt x="383" y="48"/>
                    </a:lnTo>
                    <a:lnTo>
                      <a:pt x="363" y="36"/>
                    </a:lnTo>
                    <a:lnTo>
                      <a:pt x="343" y="25"/>
                    </a:lnTo>
                    <a:lnTo>
                      <a:pt x="321" y="16"/>
                    </a:lnTo>
                    <a:lnTo>
                      <a:pt x="300" y="11"/>
                    </a:lnTo>
                    <a:lnTo>
                      <a:pt x="277" y="5"/>
                    </a:lnTo>
                    <a:lnTo>
                      <a:pt x="254" y="2"/>
                    </a:lnTo>
                    <a:lnTo>
                      <a:pt x="231" y="0"/>
                    </a:lnTo>
                    <a:lnTo>
                      <a:pt x="207" y="0"/>
                    </a:lnTo>
                    <a:lnTo>
                      <a:pt x="177" y="0"/>
                    </a:lnTo>
                    <a:lnTo>
                      <a:pt x="149" y="3"/>
                    </a:lnTo>
                    <a:lnTo>
                      <a:pt x="121" y="9"/>
                    </a:lnTo>
                    <a:lnTo>
                      <a:pt x="95" y="16"/>
                    </a:lnTo>
                    <a:lnTo>
                      <a:pt x="69" y="27"/>
                    </a:lnTo>
                    <a:lnTo>
                      <a:pt x="45" y="39"/>
                    </a:lnTo>
                    <a:lnTo>
                      <a:pt x="22" y="53"/>
                    </a:lnTo>
                    <a:lnTo>
                      <a:pt x="0" y="70"/>
                    </a:lnTo>
                    <a:lnTo>
                      <a:pt x="7" y="82"/>
                    </a:lnTo>
                    <a:lnTo>
                      <a:pt x="27" y="65"/>
                    </a:lnTo>
                    <a:lnTo>
                      <a:pt x="50" y="50"/>
                    </a:lnTo>
                    <a:lnTo>
                      <a:pt x="98" y="29"/>
                    </a:lnTo>
                    <a:lnTo>
                      <a:pt x="123" y="21"/>
                    </a:lnTo>
                    <a:lnTo>
                      <a:pt x="150" y="15"/>
                    </a:lnTo>
                    <a:lnTo>
                      <a:pt x="207" y="12"/>
                    </a:lnTo>
                    <a:lnTo>
                      <a:pt x="229" y="12"/>
                    </a:lnTo>
                    <a:lnTo>
                      <a:pt x="253" y="14"/>
                    </a:lnTo>
                    <a:lnTo>
                      <a:pt x="274" y="18"/>
                    </a:lnTo>
                    <a:lnTo>
                      <a:pt x="297" y="23"/>
                    </a:lnTo>
                    <a:lnTo>
                      <a:pt x="317" y="29"/>
                    </a:lnTo>
                    <a:lnTo>
                      <a:pt x="338" y="38"/>
                    </a:lnTo>
                    <a:lnTo>
                      <a:pt x="357" y="47"/>
                    </a:lnTo>
                    <a:lnTo>
                      <a:pt x="378" y="59"/>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5" name="Freeform 25"/>
              <p:cNvSpPr>
                <a:spLocks/>
              </p:cNvSpPr>
              <p:nvPr/>
            </p:nvSpPr>
            <p:spPr bwMode="auto">
              <a:xfrm>
                <a:off x="2241" y="3535"/>
                <a:ext cx="10" cy="4"/>
              </a:xfrm>
              <a:custGeom>
                <a:avLst/>
                <a:gdLst>
                  <a:gd name="T0" fmla="*/ 28 w 47"/>
                  <a:gd name="T1" fmla="*/ 0 h 20"/>
                  <a:gd name="T2" fmla="*/ 0 w 47"/>
                  <a:gd name="T3" fmla="*/ 0 h 20"/>
                  <a:gd name="T4" fmla="*/ 40 w 47"/>
                  <a:gd name="T5" fmla="*/ 20 h 20"/>
                  <a:gd name="T6" fmla="*/ 47 w 47"/>
                  <a:gd name="T7" fmla="*/ 10 h 20"/>
                  <a:gd name="T8" fmla="*/ 28 w 47"/>
                  <a:gd name="T9" fmla="*/ 0 h 20"/>
                  <a:gd name="T10" fmla="*/ 0 60000 65536"/>
                  <a:gd name="T11" fmla="*/ 0 60000 65536"/>
                  <a:gd name="T12" fmla="*/ 0 60000 65536"/>
                  <a:gd name="T13" fmla="*/ 0 60000 65536"/>
                  <a:gd name="T14" fmla="*/ 0 60000 65536"/>
                  <a:gd name="T15" fmla="*/ 0 w 47"/>
                  <a:gd name="T16" fmla="*/ 0 h 20"/>
                  <a:gd name="T17" fmla="*/ 47 w 47"/>
                  <a:gd name="T18" fmla="*/ 20 h 20"/>
                </a:gdLst>
                <a:ahLst/>
                <a:cxnLst>
                  <a:cxn ang="T10">
                    <a:pos x="T0" y="T1"/>
                  </a:cxn>
                  <a:cxn ang="T11">
                    <a:pos x="T2" y="T3"/>
                  </a:cxn>
                  <a:cxn ang="T12">
                    <a:pos x="T4" y="T5"/>
                  </a:cxn>
                  <a:cxn ang="T13">
                    <a:pos x="T6" y="T7"/>
                  </a:cxn>
                  <a:cxn ang="T14">
                    <a:pos x="T8" y="T9"/>
                  </a:cxn>
                </a:cxnLst>
                <a:rect l="T15" t="T16" r="T17" b="T18"/>
                <a:pathLst>
                  <a:path w="47" h="20">
                    <a:moveTo>
                      <a:pt x="28" y="0"/>
                    </a:moveTo>
                    <a:lnTo>
                      <a:pt x="0" y="0"/>
                    </a:lnTo>
                    <a:lnTo>
                      <a:pt x="40" y="20"/>
                    </a:lnTo>
                    <a:lnTo>
                      <a:pt x="47" y="10"/>
                    </a:lnTo>
                    <a:lnTo>
                      <a:pt x="28" y="0"/>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6" name="Freeform 26"/>
              <p:cNvSpPr>
                <a:spLocks/>
              </p:cNvSpPr>
              <p:nvPr/>
            </p:nvSpPr>
            <p:spPr bwMode="auto">
              <a:xfrm>
                <a:off x="2226" y="3535"/>
                <a:ext cx="22" cy="8"/>
              </a:xfrm>
              <a:custGeom>
                <a:avLst/>
                <a:gdLst>
                  <a:gd name="T0" fmla="*/ 112 w 112"/>
                  <a:gd name="T1" fmla="*/ 31 h 41"/>
                  <a:gd name="T2" fmla="*/ 95 w 112"/>
                  <a:gd name="T3" fmla="*/ 21 h 41"/>
                  <a:gd name="T4" fmla="*/ 79 w 112"/>
                  <a:gd name="T5" fmla="*/ 13 h 41"/>
                  <a:gd name="T6" fmla="*/ 61 w 112"/>
                  <a:gd name="T7" fmla="*/ 6 h 41"/>
                  <a:gd name="T8" fmla="*/ 44 w 112"/>
                  <a:gd name="T9" fmla="*/ 0 h 41"/>
                  <a:gd name="T10" fmla="*/ 0 w 112"/>
                  <a:gd name="T11" fmla="*/ 0 h 41"/>
                  <a:gd name="T12" fmla="*/ 26 w 112"/>
                  <a:gd name="T13" fmla="*/ 6 h 41"/>
                  <a:gd name="T14" fmla="*/ 55 w 112"/>
                  <a:gd name="T15" fmla="*/ 16 h 41"/>
                  <a:gd name="T16" fmla="*/ 67 w 112"/>
                  <a:gd name="T17" fmla="*/ 20 h 41"/>
                  <a:gd name="T18" fmla="*/ 80 w 112"/>
                  <a:gd name="T19" fmla="*/ 27 h 41"/>
                  <a:gd name="T20" fmla="*/ 106 w 112"/>
                  <a:gd name="T21" fmla="*/ 41 h 41"/>
                  <a:gd name="T22" fmla="*/ 112 w 112"/>
                  <a:gd name="T23" fmla="*/ 3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41"/>
                  <a:gd name="T38" fmla="*/ 112 w 1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41">
                    <a:moveTo>
                      <a:pt x="112" y="31"/>
                    </a:moveTo>
                    <a:lnTo>
                      <a:pt x="95" y="21"/>
                    </a:lnTo>
                    <a:lnTo>
                      <a:pt x="79" y="13"/>
                    </a:lnTo>
                    <a:lnTo>
                      <a:pt x="61" y="6"/>
                    </a:lnTo>
                    <a:lnTo>
                      <a:pt x="44" y="0"/>
                    </a:lnTo>
                    <a:lnTo>
                      <a:pt x="0" y="0"/>
                    </a:lnTo>
                    <a:lnTo>
                      <a:pt x="26" y="6"/>
                    </a:lnTo>
                    <a:lnTo>
                      <a:pt x="55" y="16"/>
                    </a:lnTo>
                    <a:lnTo>
                      <a:pt x="67" y="20"/>
                    </a:lnTo>
                    <a:lnTo>
                      <a:pt x="80" y="27"/>
                    </a:lnTo>
                    <a:lnTo>
                      <a:pt x="106" y="41"/>
                    </a:lnTo>
                    <a:lnTo>
                      <a:pt x="112" y="31"/>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7" name="Freeform 27"/>
              <p:cNvSpPr>
                <a:spLocks/>
              </p:cNvSpPr>
              <p:nvPr/>
            </p:nvSpPr>
            <p:spPr bwMode="auto">
              <a:xfrm>
                <a:off x="2252" y="3535"/>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1" y="1"/>
                    </a:lnTo>
                    <a:lnTo>
                      <a:pt x="1" y="0"/>
                    </a:lnTo>
                    <a:lnTo>
                      <a:pt x="0" y="0"/>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8" name="Freeform 28"/>
              <p:cNvSpPr>
                <a:spLocks/>
              </p:cNvSpPr>
              <p:nvPr/>
            </p:nvSpPr>
            <p:spPr bwMode="auto">
              <a:xfrm>
                <a:off x="2247" y="3535"/>
                <a:ext cx="5" cy="2"/>
              </a:xfrm>
              <a:custGeom>
                <a:avLst/>
                <a:gdLst>
                  <a:gd name="T0" fmla="*/ 25 w 25"/>
                  <a:gd name="T1" fmla="*/ 1 h 10"/>
                  <a:gd name="T2" fmla="*/ 24 w 25"/>
                  <a:gd name="T3" fmla="*/ 0 h 10"/>
                  <a:gd name="T4" fmla="*/ 0 w 25"/>
                  <a:gd name="T5" fmla="*/ 0 h 10"/>
                  <a:gd name="T6" fmla="*/ 19 w 25"/>
                  <a:gd name="T7" fmla="*/ 10 h 10"/>
                  <a:gd name="T8" fmla="*/ 25 w 25"/>
                  <a:gd name="T9" fmla="*/ 1 h 10"/>
                  <a:gd name="T10" fmla="*/ 0 60000 65536"/>
                  <a:gd name="T11" fmla="*/ 0 60000 65536"/>
                  <a:gd name="T12" fmla="*/ 0 60000 65536"/>
                  <a:gd name="T13" fmla="*/ 0 60000 65536"/>
                  <a:gd name="T14" fmla="*/ 0 60000 65536"/>
                  <a:gd name="T15" fmla="*/ 0 w 25"/>
                  <a:gd name="T16" fmla="*/ 0 h 10"/>
                  <a:gd name="T17" fmla="*/ 25 w 25"/>
                  <a:gd name="T18" fmla="*/ 10 h 10"/>
                </a:gdLst>
                <a:ahLst/>
                <a:cxnLst>
                  <a:cxn ang="T10">
                    <a:pos x="T0" y="T1"/>
                  </a:cxn>
                  <a:cxn ang="T11">
                    <a:pos x="T2" y="T3"/>
                  </a:cxn>
                  <a:cxn ang="T12">
                    <a:pos x="T4" y="T5"/>
                  </a:cxn>
                  <a:cxn ang="T13">
                    <a:pos x="T6" y="T7"/>
                  </a:cxn>
                  <a:cxn ang="T14">
                    <a:pos x="T8" y="T9"/>
                  </a:cxn>
                </a:cxnLst>
                <a:rect l="T15" t="T16" r="T17" b="T18"/>
                <a:pathLst>
                  <a:path w="25" h="10">
                    <a:moveTo>
                      <a:pt x="25" y="1"/>
                    </a:moveTo>
                    <a:lnTo>
                      <a:pt x="24" y="0"/>
                    </a:lnTo>
                    <a:lnTo>
                      <a:pt x="0" y="0"/>
                    </a:lnTo>
                    <a:lnTo>
                      <a:pt x="19" y="10"/>
                    </a:lnTo>
                    <a:lnTo>
                      <a:pt x="25" y="1"/>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59" name="Freeform 29"/>
              <p:cNvSpPr>
                <a:spLocks/>
              </p:cNvSpPr>
              <p:nvPr/>
            </p:nvSpPr>
            <p:spPr bwMode="auto">
              <a:xfrm>
                <a:off x="2169" y="3544"/>
                <a:ext cx="72" cy="16"/>
              </a:xfrm>
              <a:custGeom>
                <a:avLst/>
                <a:gdLst>
                  <a:gd name="T0" fmla="*/ 352 w 358"/>
                  <a:gd name="T1" fmla="*/ 57 h 80"/>
                  <a:gd name="T2" fmla="*/ 358 w 358"/>
                  <a:gd name="T3" fmla="*/ 47 h 80"/>
                  <a:gd name="T4" fmla="*/ 339 w 358"/>
                  <a:gd name="T5" fmla="*/ 35 h 80"/>
                  <a:gd name="T6" fmla="*/ 321 w 358"/>
                  <a:gd name="T7" fmla="*/ 26 h 80"/>
                  <a:gd name="T8" fmla="*/ 301 w 358"/>
                  <a:gd name="T9" fmla="*/ 17 h 80"/>
                  <a:gd name="T10" fmla="*/ 282 w 358"/>
                  <a:gd name="T11" fmla="*/ 11 h 80"/>
                  <a:gd name="T12" fmla="*/ 260 w 358"/>
                  <a:gd name="T13" fmla="*/ 6 h 80"/>
                  <a:gd name="T14" fmla="*/ 239 w 358"/>
                  <a:gd name="T15" fmla="*/ 2 h 80"/>
                  <a:gd name="T16" fmla="*/ 216 w 358"/>
                  <a:gd name="T17" fmla="*/ 0 h 80"/>
                  <a:gd name="T18" fmla="*/ 194 w 358"/>
                  <a:gd name="T19" fmla="*/ 0 h 80"/>
                  <a:gd name="T20" fmla="*/ 165 w 358"/>
                  <a:gd name="T21" fmla="*/ 0 h 80"/>
                  <a:gd name="T22" fmla="*/ 138 w 358"/>
                  <a:gd name="T23" fmla="*/ 3 h 80"/>
                  <a:gd name="T24" fmla="*/ 112 w 358"/>
                  <a:gd name="T25" fmla="*/ 9 h 80"/>
                  <a:gd name="T26" fmla="*/ 87 w 358"/>
                  <a:gd name="T27" fmla="*/ 17 h 80"/>
                  <a:gd name="T28" fmla="*/ 63 w 358"/>
                  <a:gd name="T29" fmla="*/ 27 h 80"/>
                  <a:gd name="T30" fmla="*/ 40 w 358"/>
                  <a:gd name="T31" fmla="*/ 39 h 80"/>
                  <a:gd name="T32" fmla="*/ 19 w 358"/>
                  <a:gd name="T33" fmla="*/ 54 h 80"/>
                  <a:gd name="T34" fmla="*/ 0 w 358"/>
                  <a:gd name="T35" fmla="*/ 71 h 80"/>
                  <a:gd name="T36" fmla="*/ 5 w 358"/>
                  <a:gd name="T37" fmla="*/ 80 h 80"/>
                  <a:gd name="T38" fmla="*/ 24 w 358"/>
                  <a:gd name="T39" fmla="*/ 63 h 80"/>
                  <a:gd name="T40" fmla="*/ 46 w 358"/>
                  <a:gd name="T41" fmla="*/ 49 h 80"/>
                  <a:gd name="T42" fmla="*/ 68 w 358"/>
                  <a:gd name="T43" fmla="*/ 37 h 80"/>
                  <a:gd name="T44" fmla="*/ 92 w 358"/>
                  <a:gd name="T45" fmla="*/ 29 h 80"/>
                  <a:gd name="T46" fmla="*/ 115 w 358"/>
                  <a:gd name="T47" fmla="*/ 21 h 80"/>
                  <a:gd name="T48" fmla="*/ 140 w 358"/>
                  <a:gd name="T49" fmla="*/ 16 h 80"/>
                  <a:gd name="T50" fmla="*/ 166 w 358"/>
                  <a:gd name="T51" fmla="*/ 12 h 80"/>
                  <a:gd name="T52" fmla="*/ 194 w 358"/>
                  <a:gd name="T53" fmla="*/ 12 h 80"/>
                  <a:gd name="T54" fmla="*/ 215 w 358"/>
                  <a:gd name="T55" fmla="*/ 12 h 80"/>
                  <a:gd name="T56" fmla="*/ 237 w 358"/>
                  <a:gd name="T57" fmla="*/ 15 h 80"/>
                  <a:gd name="T58" fmla="*/ 257 w 358"/>
                  <a:gd name="T59" fmla="*/ 18 h 80"/>
                  <a:gd name="T60" fmla="*/ 278 w 358"/>
                  <a:gd name="T61" fmla="*/ 24 h 80"/>
                  <a:gd name="T62" fmla="*/ 296 w 358"/>
                  <a:gd name="T63" fmla="*/ 29 h 80"/>
                  <a:gd name="T64" fmla="*/ 315 w 358"/>
                  <a:gd name="T65" fmla="*/ 37 h 80"/>
                  <a:gd name="T66" fmla="*/ 333 w 358"/>
                  <a:gd name="T67" fmla="*/ 46 h 80"/>
                  <a:gd name="T68" fmla="*/ 352 w 358"/>
                  <a:gd name="T69" fmla="*/ 57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80"/>
                  <a:gd name="T107" fmla="*/ 358 w 358"/>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80">
                    <a:moveTo>
                      <a:pt x="352" y="57"/>
                    </a:moveTo>
                    <a:lnTo>
                      <a:pt x="358" y="47"/>
                    </a:lnTo>
                    <a:lnTo>
                      <a:pt x="339" y="35"/>
                    </a:lnTo>
                    <a:lnTo>
                      <a:pt x="321" y="26"/>
                    </a:lnTo>
                    <a:lnTo>
                      <a:pt x="301" y="17"/>
                    </a:lnTo>
                    <a:lnTo>
                      <a:pt x="282" y="11"/>
                    </a:lnTo>
                    <a:lnTo>
                      <a:pt x="260" y="6"/>
                    </a:lnTo>
                    <a:lnTo>
                      <a:pt x="239" y="2"/>
                    </a:lnTo>
                    <a:lnTo>
                      <a:pt x="216" y="0"/>
                    </a:lnTo>
                    <a:lnTo>
                      <a:pt x="194" y="0"/>
                    </a:lnTo>
                    <a:lnTo>
                      <a:pt x="165" y="0"/>
                    </a:lnTo>
                    <a:lnTo>
                      <a:pt x="138" y="3"/>
                    </a:lnTo>
                    <a:lnTo>
                      <a:pt x="112" y="9"/>
                    </a:lnTo>
                    <a:lnTo>
                      <a:pt x="87" y="17"/>
                    </a:lnTo>
                    <a:lnTo>
                      <a:pt x="63" y="27"/>
                    </a:lnTo>
                    <a:lnTo>
                      <a:pt x="40" y="39"/>
                    </a:lnTo>
                    <a:lnTo>
                      <a:pt x="19" y="54"/>
                    </a:lnTo>
                    <a:lnTo>
                      <a:pt x="0" y="71"/>
                    </a:lnTo>
                    <a:lnTo>
                      <a:pt x="5" y="80"/>
                    </a:lnTo>
                    <a:lnTo>
                      <a:pt x="24" y="63"/>
                    </a:lnTo>
                    <a:lnTo>
                      <a:pt x="46" y="49"/>
                    </a:lnTo>
                    <a:lnTo>
                      <a:pt x="68" y="37"/>
                    </a:lnTo>
                    <a:lnTo>
                      <a:pt x="92" y="29"/>
                    </a:lnTo>
                    <a:lnTo>
                      <a:pt x="115" y="21"/>
                    </a:lnTo>
                    <a:lnTo>
                      <a:pt x="140" y="16"/>
                    </a:lnTo>
                    <a:lnTo>
                      <a:pt x="166" y="12"/>
                    </a:lnTo>
                    <a:lnTo>
                      <a:pt x="194" y="12"/>
                    </a:lnTo>
                    <a:lnTo>
                      <a:pt x="215" y="12"/>
                    </a:lnTo>
                    <a:lnTo>
                      <a:pt x="237" y="15"/>
                    </a:lnTo>
                    <a:lnTo>
                      <a:pt x="257" y="18"/>
                    </a:lnTo>
                    <a:lnTo>
                      <a:pt x="278" y="24"/>
                    </a:lnTo>
                    <a:lnTo>
                      <a:pt x="296" y="29"/>
                    </a:lnTo>
                    <a:lnTo>
                      <a:pt x="315" y="37"/>
                    </a:lnTo>
                    <a:lnTo>
                      <a:pt x="333" y="46"/>
                    </a:lnTo>
                    <a:lnTo>
                      <a:pt x="352" y="57"/>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0" name="Freeform 30"/>
              <p:cNvSpPr>
                <a:spLocks/>
              </p:cNvSpPr>
              <p:nvPr/>
            </p:nvSpPr>
            <p:spPr bwMode="auto">
              <a:xfrm>
                <a:off x="2170" y="3547"/>
                <a:ext cx="70" cy="16"/>
              </a:xfrm>
              <a:custGeom>
                <a:avLst/>
                <a:gdLst>
                  <a:gd name="T0" fmla="*/ 342 w 347"/>
                  <a:gd name="T1" fmla="*/ 57 h 79"/>
                  <a:gd name="T2" fmla="*/ 347 w 347"/>
                  <a:gd name="T3" fmla="*/ 45 h 79"/>
                  <a:gd name="T4" fmla="*/ 328 w 347"/>
                  <a:gd name="T5" fmla="*/ 34 h 79"/>
                  <a:gd name="T6" fmla="*/ 310 w 347"/>
                  <a:gd name="T7" fmla="*/ 25 h 79"/>
                  <a:gd name="T8" fmla="*/ 291 w 347"/>
                  <a:gd name="T9" fmla="*/ 17 h 79"/>
                  <a:gd name="T10" fmla="*/ 273 w 347"/>
                  <a:gd name="T11" fmla="*/ 12 h 79"/>
                  <a:gd name="T12" fmla="*/ 252 w 347"/>
                  <a:gd name="T13" fmla="*/ 6 h 79"/>
                  <a:gd name="T14" fmla="*/ 232 w 347"/>
                  <a:gd name="T15" fmla="*/ 3 h 79"/>
                  <a:gd name="T16" fmla="*/ 210 w 347"/>
                  <a:gd name="T17" fmla="*/ 0 h 79"/>
                  <a:gd name="T18" fmla="*/ 189 w 347"/>
                  <a:gd name="T19" fmla="*/ 0 h 79"/>
                  <a:gd name="T20" fmla="*/ 161 w 347"/>
                  <a:gd name="T21" fmla="*/ 0 h 79"/>
                  <a:gd name="T22" fmla="*/ 135 w 347"/>
                  <a:gd name="T23" fmla="*/ 4 h 79"/>
                  <a:gd name="T24" fmla="*/ 110 w 347"/>
                  <a:gd name="T25" fmla="*/ 9 h 79"/>
                  <a:gd name="T26" fmla="*/ 87 w 347"/>
                  <a:gd name="T27" fmla="*/ 17 h 79"/>
                  <a:gd name="T28" fmla="*/ 63 w 347"/>
                  <a:gd name="T29" fmla="*/ 25 h 79"/>
                  <a:gd name="T30" fmla="*/ 41 w 347"/>
                  <a:gd name="T31" fmla="*/ 37 h 79"/>
                  <a:gd name="T32" fmla="*/ 19 w 347"/>
                  <a:gd name="T33" fmla="*/ 51 h 79"/>
                  <a:gd name="T34" fmla="*/ 0 w 347"/>
                  <a:gd name="T35" fmla="*/ 68 h 79"/>
                  <a:gd name="T36" fmla="*/ 8 w 347"/>
                  <a:gd name="T37" fmla="*/ 79 h 79"/>
                  <a:gd name="T38" fmla="*/ 9 w 347"/>
                  <a:gd name="T39" fmla="*/ 77 h 79"/>
                  <a:gd name="T40" fmla="*/ 27 w 347"/>
                  <a:gd name="T41" fmla="*/ 60 h 79"/>
                  <a:gd name="T42" fmla="*/ 48 w 347"/>
                  <a:gd name="T43" fmla="*/ 48 h 79"/>
                  <a:gd name="T44" fmla="*/ 91 w 347"/>
                  <a:gd name="T45" fmla="*/ 28 h 79"/>
                  <a:gd name="T46" fmla="*/ 137 w 347"/>
                  <a:gd name="T47" fmla="*/ 16 h 79"/>
                  <a:gd name="T48" fmla="*/ 162 w 347"/>
                  <a:gd name="T49" fmla="*/ 13 h 79"/>
                  <a:gd name="T50" fmla="*/ 189 w 347"/>
                  <a:gd name="T51" fmla="*/ 13 h 79"/>
                  <a:gd name="T52" fmla="*/ 209 w 347"/>
                  <a:gd name="T53" fmla="*/ 13 h 79"/>
                  <a:gd name="T54" fmla="*/ 230 w 347"/>
                  <a:gd name="T55" fmla="*/ 15 h 79"/>
                  <a:gd name="T56" fmla="*/ 250 w 347"/>
                  <a:gd name="T57" fmla="*/ 17 h 79"/>
                  <a:gd name="T58" fmla="*/ 270 w 347"/>
                  <a:gd name="T59" fmla="*/ 23 h 79"/>
                  <a:gd name="T60" fmla="*/ 288 w 347"/>
                  <a:gd name="T61" fmla="*/ 28 h 79"/>
                  <a:gd name="T62" fmla="*/ 307 w 347"/>
                  <a:gd name="T63" fmla="*/ 36 h 79"/>
                  <a:gd name="T64" fmla="*/ 324 w 347"/>
                  <a:gd name="T65" fmla="*/ 45 h 79"/>
                  <a:gd name="T66" fmla="*/ 342 w 347"/>
                  <a:gd name="T67" fmla="*/ 57 h 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7"/>
                  <a:gd name="T103" fmla="*/ 0 h 79"/>
                  <a:gd name="T104" fmla="*/ 347 w 347"/>
                  <a:gd name="T105" fmla="*/ 79 h 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7" h="79">
                    <a:moveTo>
                      <a:pt x="342" y="57"/>
                    </a:moveTo>
                    <a:lnTo>
                      <a:pt x="347" y="45"/>
                    </a:lnTo>
                    <a:lnTo>
                      <a:pt x="328" y="34"/>
                    </a:lnTo>
                    <a:lnTo>
                      <a:pt x="310" y="25"/>
                    </a:lnTo>
                    <a:lnTo>
                      <a:pt x="291" y="17"/>
                    </a:lnTo>
                    <a:lnTo>
                      <a:pt x="273" y="12"/>
                    </a:lnTo>
                    <a:lnTo>
                      <a:pt x="252" y="6"/>
                    </a:lnTo>
                    <a:lnTo>
                      <a:pt x="232" y="3"/>
                    </a:lnTo>
                    <a:lnTo>
                      <a:pt x="210" y="0"/>
                    </a:lnTo>
                    <a:lnTo>
                      <a:pt x="189" y="0"/>
                    </a:lnTo>
                    <a:lnTo>
                      <a:pt x="161" y="0"/>
                    </a:lnTo>
                    <a:lnTo>
                      <a:pt x="135" y="4"/>
                    </a:lnTo>
                    <a:lnTo>
                      <a:pt x="110" y="9"/>
                    </a:lnTo>
                    <a:lnTo>
                      <a:pt x="87" y="17"/>
                    </a:lnTo>
                    <a:lnTo>
                      <a:pt x="63" y="25"/>
                    </a:lnTo>
                    <a:lnTo>
                      <a:pt x="41" y="37"/>
                    </a:lnTo>
                    <a:lnTo>
                      <a:pt x="19" y="51"/>
                    </a:lnTo>
                    <a:lnTo>
                      <a:pt x="0" y="68"/>
                    </a:lnTo>
                    <a:lnTo>
                      <a:pt x="8" y="79"/>
                    </a:lnTo>
                    <a:lnTo>
                      <a:pt x="9" y="77"/>
                    </a:lnTo>
                    <a:lnTo>
                      <a:pt x="27" y="60"/>
                    </a:lnTo>
                    <a:lnTo>
                      <a:pt x="48" y="48"/>
                    </a:lnTo>
                    <a:lnTo>
                      <a:pt x="91" y="28"/>
                    </a:lnTo>
                    <a:lnTo>
                      <a:pt x="137" y="16"/>
                    </a:lnTo>
                    <a:lnTo>
                      <a:pt x="162" y="13"/>
                    </a:lnTo>
                    <a:lnTo>
                      <a:pt x="189" y="13"/>
                    </a:lnTo>
                    <a:lnTo>
                      <a:pt x="209" y="13"/>
                    </a:lnTo>
                    <a:lnTo>
                      <a:pt x="230" y="15"/>
                    </a:lnTo>
                    <a:lnTo>
                      <a:pt x="250" y="17"/>
                    </a:lnTo>
                    <a:lnTo>
                      <a:pt x="270" y="23"/>
                    </a:lnTo>
                    <a:lnTo>
                      <a:pt x="288" y="28"/>
                    </a:lnTo>
                    <a:lnTo>
                      <a:pt x="307" y="36"/>
                    </a:lnTo>
                    <a:lnTo>
                      <a:pt x="324" y="45"/>
                    </a:lnTo>
                    <a:lnTo>
                      <a:pt x="342" y="57"/>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1" name="Freeform 31"/>
              <p:cNvSpPr>
                <a:spLocks/>
              </p:cNvSpPr>
              <p:nvPr/>
            </p:nvSpPr>
            <p:spPr bwMode="auto">
              <a:xfrm>
                <a:off x="2172" y="3549"/>
                <a:ext cx="67" cy="16"/>
              </a:xfrm>
              <a:custGeom>
                <a:avLst/>
                <a:gdLst>
                  <a:gd name="T0" fmla="*/ 327 w 334"/>
                  <a:gd name="T1" fmla="*/ 54 h 77"/>
                  <a:gd name="T2" fmla="*/ 334 w 334"/>
                  <a:gd name="T3" fmla="*/ 44 h 77"/>
                  <a:gd name="T4" fmla="*/ 316 w 334"/>
                  <a:gd name="T5" fmla="*/ 32 h 77"/>
                  <a:gd name="T6" fmla="*/ 299 w 334"/>
                  <a:gd name="T7" fmla="*/ 23 h 77"/>
                  <a:gd name="T8" fmla="*/ 280 w 334"/>
                  <a:gd name="T9" fmla="*/ 15 h 77"/>
                  <a:gd name="T10" fmla="*/ 262 w 334"/>
                  <a:gd name="T11" fmla="*/ 10 h 77"/>
                  <a:gd name="T12" fmla="*/ 242 w 334"/>
                  <a:gd name="T13" fmla="*/ 4 h 77"/>
                  <a:gd name="T14" fmla="*/ 222 w 334"/>
                  <a:gd name="T15" fmla="*/ 2 h 77"/>
                  <a:gd name="T16" fmla="*/ 201 w 334"/>
                  <a:gd name="T17" fmla="*/ 0 h 77"/>
                  <a:gd name="T18" fmla="*/ 181 w 334"/>
                  <a:gd name="T19" fmla="*/ 0 h 77"/>
                  <a:gd name="T20" fmla="*/ 154 w 334"/>
                  <a:gd name="T21" fmla="*/ 0 h 77"/>
                  <a:gd name="T22" fmla="*/ 129 w 334"/>
                  <a:gd name="T23" fmla="*/ 3 h 77"/>
                  <a:gd name="T24" fmla="*/ 83 w 334"/>
                  <a:gd name="T25" fmla="*/ 15 h 77"/>
                  <a:gd name="T26" fmla="*/ 40 w 334"/>
                  <a:gd name="T27" fmla="*/ 35 h 77"/>
                  <a:gd name="T28" fmla="*/ 19 w 334"/>
                  <a:gd name="T29" fmla="*/ 47 h 77"/>
                  <a:gd name="T30" fmla="*/ 1 w 334"/>
                  <a:gd name="T31" fmla="*/ 64 h 77"/>
                  <a:gd name="T32" fmla="*/ 0 w 334"/>
                  <a:gd name="T33" fmla="*/ 66 h 77"/>
                  <a:gd name="T34" fmla="*/ 6 w 334"/>
                  <a:gd name="T35" fmla="*/ 77 h 77"/>
                  <a:gd name="T36" fmla="*/ 13 w 334"/>
                  <a:gd name="T37" fmla="*/ 72 h 77"/>
                  <a:gd name="T38" fmla="*/ 29 w 334"/>
                  <a:gd name="T39" fmla="*/ 57 h 77"/>
                  <a:gd name="T40" fmla="*/ 48 w 334"/>
                  <a:gd name="T41" fmla="*/ 45 h 77"/>
                  <a:gd name="T42" fmla="*/ 68 w 334"/>
                  <a:gd name="T43" fmla="*/ 35 h 77"/>
                  <a:gd name="T44" fmla="*/ 89 w 334"/>
                  <a:gd name="T45" fmla="*/ 27 h 77"/>
                  <a:gd name="T46" fmla="*/ 110 w 334"/>
                  <a:gd name="T47" fmla="*/ 19 h 77"/>
                  <a:gd name="T48" fmla="*/ 133 w 334"/>
                  <a:gd name="T49" fmla="*/ 15 h 77"/>
                  <a:gd name="T50" fmla="*/ 181 w 334"/>
                  <a:gd name="T51" fmla="*/ 12 h 77"/>
                  <a:gd name="T52" fmla="*/ 200 w 334"/>
                  <a:gd name="T53" fmla="*/ 12 h 77"/>
                  <a:gd name="T54" fmla="*/ 220 w 334"/>
                  <a:gd name="T55" fmla="*/ 14 h 77"/>
                  <a:gd name="T56" fmla="*/ 238 w 334"/>
                  <a:gd name="T57" fmla="*/ 17 h 77"/>
                  <a:gd name="T58" fmla="*/ 257 w 334"/>
                  <a:gd name="T59" fmla="*/ 22 h 77"/>
                  <a:gd name="T60" fmla="*/ 274 w 334"/>
                  <a:gd name="T61" fmla="*/ 27 h 77"/>
                  <a:gd name="T62" fmla="*/ 292 w 334"/>
                  <a:gd name="T63" fmla="*/ 35 h 77"/>
                  <a:gd name="T64" fmla="*/ 309 w 334"/>
                  <a:gd name="T65" fmla="*/ 42 h 77"/>
                  <a:gd name="T66" fmla="*/ 327 w 334"/>
                  <a:gd name="T67" fmla="*/ 54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4"/>
                  <a:gd name="T103" fmla="*/ 0 h 77"/>
                  <a:gd name="T104" fmla="*/ 334 w 334"/>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4" h="77">
                    <a:moveTo>
                      <a:pt x="327" y="54"/>
                    </a:moveTo>
                    <a:lnTo>
                      <a:pt x="334" y="44"/>
                    </a:lnTo>
                    <a:lnTo>
                      <a:pt x="316" y="32"/>
                    </a:lnTo>
                    <a:lnTo>
                      <a:pt x="299" y="23"/>
                    </a:lnTo>
                    <a:lnTo>
                      <a:pt x="280" y="15"/>
                    </a:lnTo>
                    <a:lnTo>
                      <a:pt x="262" y="10"/>
                    </a:lnTo>
                    <a:lnTo>
                      <a:pt x="242" y="4"/>
                    </a:lnTo>
                    <a:lnTo>
                      <a:pt x="222" y="2"/>
                    </a:lnTo>
                    <a:lnTo>
                      <a:pt x="201" y="0"/>
                    </a:lnTo>
                    <a:lnTo>
                      <a:pt x="181" y="0"/>
                    </a:lnTo>
                    <a:lnTo>
                      <a:pt x="154" y="0"/>
                    </a:lnTo>
                    <a:lnTo>
                      <a:pt x="129" y="3"/>
                    </a:lnTo>
                    <a:lnTo>
                      <a:pt x="83" y="15"/>
                    </a:lnTo>
                    <a:lnTo>
                      <a:pt x="40" y="35"/>
                    </a:lnTo>
                    <a:lnTo>
                      <a:pt x="19" y="47"/>
                    </a:lnTo>
                    <a:lnTo>
                      <a:pt x="1" y="64"/>
                    </a:lnTo>
                    <a:lnTo>
                      <a:pt x="0" y="66"/>
                    </a:lnTo>
                    <a:lnTo>
                      <a:pt x="6" y="77"/>
                    </a:lnTo>
                    <a:lnTo>
                      <a:pt x="13" y="72"/>
                    </a:lnTo>
                    <a:lnTo>
                      <a:pt x="29" y="57"/>
                    </a:lnTo>
                    <a:lnTo>
                      <a:pt x="48" y="45"/>
                    </a:lnTo>
                    <a:lnTo>
                      <a:pt x="68" y="35"/>
                    </a:lnTo>
                    <a:lnTo>
                      <a:pt x="89" y="27"/>
                    </a:lnTo>
                    <a:lnTo>
                      <a:pt x="110" y="19"/>
                    </a:lnTo>
                    <a:lnTo>
                      <a:pt x="133" y="15"/>
                    </a:lnTo>
                    <a:lnTo>
                      <a:pt x="181" y="12"/>
                    </a:lnTo>
                    <a:lnTo>
                      <a:pt x="200" y="12"/>
                    </a:lnTo>
                    <a:lnTo>
                      <a:pt x="220" y="14"/>
                    </a:lnTo>
                    <a:lnTo>
                      <a:pt x="238" y="17"/>
                    </a:lnTo>
                    <a:lnTo>
                      <a:pt x="257" y="22"/>
                    </a:lnTo>
                    <a:lnTo>
                      <a:pt x="274" y="27"/>
                    </a:lnTo>
                    <a:lnTo>
                      <a:pt x="292" y="35"/>
                    </a:lnTo>
                    <a:lnTo>
                      <a:pt x="309" y="42"/>
                    </a:lnTo>
                    <a:lnTo>
                      <a:pt x="327" y="54"/>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2" name="Freeform 32"/>
              <p:cNvSpPr>
                <a:spLocks/>
              </p:cNvSpPr>
              <p:nvPr/>
            </p:nvSpPr>
            <p:spPr bwMode="auto">
              <a:xfrm>
                <a:off x="2175" y="3554"/>
                <a:ext cx="61" cy="15"/>
              </a:xfrm>
              <a:custGeom>
                <a:avLst/>
                <a:gdLst>
                  <a:gd name="T0" fmla="*/ 302 w 307"/>
                  <a:gd name="T1" fmla="*/ 53 h 77"/>
                  <a:gd name="T2" fmla="*/ 307 w 307"/>
                  <a:gd name="T3" fmla="*/ 42 h 77"/>
                  <a:gd name="T4" fmla="*/ 290 w 307"/>
                  <a:gd name="T5" fmla="*/ 31 h 77"/>
                  <a:gd name="T6" fmla="*/ 275 w 307"/>
                  <a:gd name="T7" fmla="*/ 23 h 77"/>
                  <a:gd name="T8" fmla="*/ 258 w 307"/>
                  <a:gd name="T9" fmla="*/ 15 h 77"/>
                  <a:gd name="T10" fmla="*/ 242 w 307"/>
                  <a:gd name="T11" fmla="*/ 10 h 77"/>
                  <a:gd name="T12" fmla="*/ 223 w 307"/>
                  <a:gd name="T13" fmla="*/ 5 h 77"/>
                  <a:gd name="T14" fmla="*/ 205 w 307"/>
                  <a:gd name="T15" fmla="*/ 2 h 77"/>
                  <a:gd name="T16" fmla="*/ 186 w 307"/>
                  <a:gd name="T17" fmla="*/ 0 h 77"/>
                  <a:gd name="T18" fmla="*/ 167 w 307"/>
                  <a:gd name="T19" fmla="*/ 0 h 77"/>
                  <a:gd name="T20" fmla="*/ 121 w 307"/>
                  <a:gd name="T21" fmla="*/ 4 h 77"/>
                  <a:gd name="T22" fmla="*/ 100 w 307"/>
                  <a:gd name="T23" fmla="*/ 7 h 77"/>
                  <a:gd name="T24" fmla="*/ 79 w 307"/>
                  <a:gd name="T25" fmla="*/ 15 h 77"/>
                  <a:gd name="T26" fmla="*/ 59 w 307"/>
                  <a:gd name="T27" fmla="*/ 23 h 77"/>
                  <a:gd name="T28" fmla="*/ 41 w 307"/>
                  <a:gd name="T29" fmla="*/ 33 h 77"/>
                  <a:gd name="T30" fmla="*/ 23 w 307"/>
                  <a:gd name="T31" fmla="*/ 44 h 77"/>
                  <a:gd name="T32" fmla="*/ 8 w 307"/>
                  <a:gd name="T33" fmla="*/ 59 h 77"/>
                  <a:gd name="T34" fmla="*/ 0 w 307"/>
                  <a:gd name="T35" fmla="*/ 66 h 77"/>
                  <a:gd name="T36" fmla="*/ 5 w 307"/>
                  <a:gd name="T37" fmla="*/ 77 h 77"/>
                  <a:gd name="T38" fmla="*/ 17 w 307"/>
                  <a:gd name="T39" fmla="*/ 66 h 77"/>
                  <a:gd name="T40" fmla="*/ 31 w 307"/>
                  <a:gd name="T41" fmla="*/ 53 h 77"/>
                  <a:gd name="T42" fmla="*/ 48 w 307"/>
                  <a:gd name="T43" fmla="*/ 43 h 77"/>
                  <a:gd name="T44" fmla="*/ 65 w 307"/>
                  <a:gd name="T45" fmla="*/ 33 h 77"/>
                  <a:gd name="T46" fmla="*/ 84 w 307"/>
                  <a:gd name="T47" fmla="*/ 26 h 77"/>
                  <a:gd name="T48" fmla="*/ 123 w 307"/>
                  <a:gd name="T49" fmla="*/ 16 h 77"/>
                  <a:gd name="T50" fmla="*/ 167 w 307"/>
                  <a:gd name="T51" fmla="*/ 13 h 77"/>
                  <a:gd name="T52" fmla="*/ 185 w 307"/>
                  <a:gd name="T53" fmla="*/ 13 h 77"/>
                  <a:gd name="T54" fmla="*/ 204 w 307"/>
                  <a:gd name="T55" fmla="*/ 15 h 77"/>
                  <a:gd name="T56" fmla="*/ 221 w 307"/>
                  <a:gd name="T57" fmla="*/ 17 h 77"/>
                  <a:gd name="T58" fmla="*/ 239 w 307"/>
                  <a:gd name="T59" fmla="*/ 23 h 77"/>
                  <a:gd name="T60" fmla="*/ 255 w 307"/>
                  <a:gd name="T61" fmla="*/ 27 h 77"/>
                  <a:gd name="T62" fmla="*/ 271 w 307"/>
                  <a:gd name="T63" fmla="*/ 35 h 77"/>
                  <a:gd name="T64" fmla="*/ 286 w 307"/>
                  <a:gd name="T65" fmla="*/ 43 h 77"/>
                  <a:gd name="T66" fmla="*/ 302 w 307"/>
                  <a:gd name="T67" fmla="*/ 53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7"/>
                  <a:gd name="T103" fmla="*/ 0 h 77"/>
                  <a:gd name="T104" fmla="*/ 307 w 307"/>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7" h="77">
                    <a:moveTo>
                      <a:pt x="302" y="53"/>
                    </a:moveTo>
                    <a:lnTo>
                      <a:pt x="307" y="42"/>
                    </a:lnTo>
                    <a:lnTo>
                      <a:pt x="290" y="31"/>
                    </a:lnTo>
                    <a:lnTo>
                      <a:pt x="275" y="23"/>
                    </a:lnTo>
                    <a:lnTo>
                      <a:pt x="258" y="15"/>
                    </a:lnTo>
                    <a:lnTo>
                      <a:pt x="242" y="10"/>
                    </a:lnTo>
                    <a:lnTo>
                      <a:pt x="223" y="5"/>
                    </a:lnTo>
                    <a:lnTo>
                      <a:pt x="205" y="2"/>
                    </a:lnTo>
                    <a:lnTo>
                      <a:pt x="186" y="0"/>
                    </a:lnTo>
                    <a:lnTo>
                      <a:pt x="167" y="0"/>
                    </a:lnTo>
                    <a:lnTo>
                      <a:pt x="121" y="4"/>
                    </a:lnTo>
                    <a:lnTo>
                      <a:pt x="100" y="7"/>
                    </a:lnTo>
                    <a:lnTo>
                      <a:pt x="79" y="15"/>
                    </a:lnTo>
                    <a:lnTo>
                      <a:pt x="59" y="23"/>
                    </a:lnTo>
                    <a:lnTo>
                      <a:pt x="41" y="33"/>
                    </a:lnTo>
                    <a:lnTo>
                      <a:pt x="23" y="44"/>
                    </a:lnTo>
                    <a:lnTo>
                      <a:pt x="8" y="59"/>
                    </a:lnTo>
                    <a:lnTo>
                      <a:pt x="0" y="66"/>
                    </a:lnTo>
                    <a:lnTo>
                      <a:pt x="5" y="77"/>
                    </a:lnTo>
                    <a:lnTo>
                      <a:pt x="17" y="66"/>
                    </a:lnTo>
                    <a:lnTo>
                      <a:pt x="31" y="53"/>
                    </a:lnTo>
                    <a:lnTo>
                      <a:pt x="48" y="43"/>
                    </a:lnTo>
                    <a:lnTo>
                      <a:pt x="65" y="33"/>
                    </a:lnTo>
                    <a:lnTo>
                      <a:pt x="84" y="26"/>
                    </a:lnTo>
                    <a:lnTo>
                      <a:pt x="123" y="16"/>
                    </a:lnTo>
                    <a:lnTo>
                      <a:pt x="167" y="13"/>
                    </a:lnTo>
                    <a:lnTo>
                      <a:pt x="185" y="13"/>
                    </a:lnTo>
                    <a:lnTo>
                      <a:pt x="204" y="15"/>
                    </a:lnTo>
                    <a:lnTo>
                      <a:pt x="221" y="17"/>
                    </a:lnTo>
                    <a:lnTo>
                      <a:pt x="239" y="23"/>
                    </a:lnTo>
                    <a:lnTo>
                      <a:pt x="255" y="27"/>
                    </a:lnTo>
                    <a:lnTo>
                      <a:pt x="271" y="35"/>
                    </a:lnTo>
                    <a:lnTo>
                      <a:pt x="286" y="43"/>
                    </a:lnTo>
                    <a:lnTo>
                      <a:pt x="302" y="53"/>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3" name="Freeform 33"/>
              <p:cNvSpPr>
                <a:spLocks/>
              </p:cNvSpPr>
              <p:nvPr/>
            </p:nvSpPr>
            <p:spPr bwMode="auto">
              <a:xfrm>
                <a:off x="2173" y="3552"/>
                <a:ext cx="64" cy="15"/>
              </a:xfrm>
              <a:custGeom>
                <a:avLst/>
                <a:gdLst>
                  <a:gd name="T0" fmla="*/ 315 w 321"/>
                  <a:gd name="T1" fmla="*/ 52 h 76"/>
                  <a:gd name="T2" fmla="*/ 321 w 321"/>
                  <a:gd name="T3" fmla="*/ 42 h 76"/>
                  <a:gd name="T4" fmla="*/ 303 w 321"/>
                  <a:gd name="T5" fmla="*/ 30 h 76"/>
                  <a:gd name="T6" fmla="*/ 286 w 321"/>
                  <a:gd name="T7" fmla="*/ 23 h 76"/>
                  <a:gd name="T8" fmla="*/ 268 w 321"/>
                  <a:gd name="T9" fmla="*/ 15 h 76"/>
                  <a:gd name="T10" fmla="*/ 251 w 321"/>
                  <a:gd name="T11" fmla="*/ 10 h 76"/>
                  <a:gd name="T12" fmla="*/ 232 w 321"/>
                  <a:gd name="T13" fmla="*/ 5 h 76"/>
                  <a:gd name="T14" fmla="*/ 214 w 321"/>
                  <a:gd name="T15" fmla="*/ 2 h 76"/>
                  <a:gd name="T16" fmla="*/ 194 w 321"/>
                  <a:gd name="T17" fmla="*/ 0 h 76"/>
                  <a:gd name="T18" fmla="*/ 175 w 321"/>
                  <a:gd name="T19" fmla="*/ 0 h 76"/>
                  <a:gd name="T20" fmla="*/ 127 w 321"/>
                  <a:gd name="T21" fmla="*/ 3 h 76"/>
                  <a:gd name="T22" fmla="*/ 104 w 321"/>
                  <a:gd name="T23" fmla="*/ 7 h 76"/>
                  <a:gd name="T24" fmla="*/ 83 w 321"/>
                  <a:gd name="T25" fmla="*/ 15 h 76"/>
                  <a:gd name="T26" fmla="*/ 62 w 321"/>
                  <a:gd name="T27" fmla="*/ 23 h 76"/>
                  <a:gd name="T28" fmla="*/ 42 w 321"/>
                  <a:gd name="T29" fmla="*/ 33 h 76"/>
                  <a:gd name="T30" fmla="*/ 23 w 321"/>
                  <a:gd name="T31" fmla="*/ 45 h 76"/>
                  <a:gd name="T32" fmla="*/ 7 w 321"/>
                  <a:gd name="T33" fmla="*/ 60 h 76"/>
                  <a:gd name="T34" fmla="*/ 0 w 321"/>
                  <a:gd name="T35" fmla="*/ 65 h 76"/>
                  <a:gd name="T36" fmla="*/ 8 w 321"/>
                  <a:gd name="T37" fmla="*/ 76 h 76"/>
                  <a:gd name="T38" fmla="*/ 16 w 321"/>
                  <a:gd name="T39" fmla="*/ 69 h 76"/>
                  <a:gd name="T40" fmla="*/ 31 w 321"/>
                  <a:gd name="T41" fmla="*/ 54 h 76"/>
                  <a:gd name="T42" fmla="*/ 49 w 321"/>
                  <a:gd name="T43" fmla="*/ 43 h 76"/>
                  <a:gd name="T44" fmla="*/ 67 w 321"/>
                  <a:gd name="T45" fmla="*/ 33 h 76"/>
                  <a:gd name="T46" fmla="*/ 87 w 321"/>
                  <a:gd name="T47" fmla="*/ 25 h 76"/>
                  <a:gd name="T48" fmla="*/ 108 w 321"/>
                  <a:gd name="T49" fmla="*/ 17 h 76"/>
                  <a:gd name="T50" fmla="*/ 129 w 321"/>
                  <a:gd name="T51" fmla="*/ 14 h 76"/>
                  <a:gd name="T52" fmla="*/ 175 w 321"/>
                  <a:gd name="T53" fmla="*/ 10 h 76"/>
                  <a:gd name="T54" fmla="*/ 194 w 321"/>
                  <a:gd name="T55" fmla="*/ 10 h 76"/>
                  <a:gd name="T56" fmla="*/ 213 w 321"/>
                  <a:gd name="T57" fmla="*/ 12 h 76"/>
                  <a:gd name="T58" fmla="*/ 231 w 321"/>
                  <a:gd name="T59" fmla="*/ 15 h 76"/>
                  <a:gd name="T60" fmla="*/ 250 w 321"/>
                  <a:gd name="T61" fmla="*/ 20 h 76"/>
                  <a:gd name="T62" fmla="*/ 266 w 321"/>
                  <a:gd name="T63" fmla="*/ 25 h 76"/>
                  <a:gd name="T64" fmla="*/ 283 w 321"/>
                  <a:gd name="T65" fmla="*/ 33 h 76"/>
                  <a:gd name="T66" fmla="*/ 298 w 321"/>
                  <a:gd name="T67" fmla="*/ 41 h 76"/>
                  <a:gd name="T68" fmla="*/ 315 w 321"/>
                  <a:gd name="T69" fmla="*/ 52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1"/>
                  <a:gd name="T106" fmla="*/ 0 h 76"/>
                  <a:gd name="T107" fmla="*/ 321 w 321"/>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1" h="76">
                    <a:moveTo>
                      <a:pt x="315" y="52"/>
                    </a:moveTo>
                    <a:lnTo>
                      <a:pt x="321" y="42"/>
                    </a:lnTo>
                    <a:lnTo>
                      <a:pt x="303" y="30"/>
                    </a:lnTo>
                    <a:lnTo>
                      <a:pt x="286" y="23"/>
                    </a:lnTo>
                    <a:lnTo>
                      <a:pt x="268" y="15"/>
                    </a:lnTo>
                    <a:lnTo>
                      <a:pt x="251" y="10"/>
                    </a:lnTo>
                    <a:lnTo>
                      <a:pt x="232" y="5"/>
                    </a:lnTo>
                    <a:lnTo>
                      <a:pt x="214" y="2"/>
                    </a:lnTo>
                    <a:lnTo>
                      <a:pt x="194" y="0"/>
                    </a:lnTo>
                    <a:lnTo>
                      <a:pt x="175" y="0"/>
                    </a:lnTo>
                    <a:lnTo>
                      <a:pt x="127" y="3"/>
                    </a:lnTo>
                    <a:lnTo>
                      <a:pt x="104" y="7"/>
                    </a:lnTo>
                    <a:lnTo>
                      <a:pt x="83" y="15"/>
                    </a:lnTo>
                    <a:lnTo>
                      <a:pt x="62" y="23"/>
                    </a:lnTo>
                    <a:lnTo>
                      <a:pt x="42" y="33"/>
                    </a:lnTo>
                    <a:lnTo>
                      <a:pt x="23" y="45"/>
                    </a:lnTo>
                    <a:lnTo>
                      <a:pt x="7" y="60"/>
                    </a:lnTo>
                    <a:lnTo>
                      <a:pt x="0" y="65"/>
                    </a:lnTo>
                    <a:lnTo>
                      <a:pt x="8" y="76"/>
                    </a:lnTo>
                    <a:lnTo>
                      <a:pt x="16" y="69"/>
                    </a:lnTo>
                    <a:lnTo>
                      <a:pt x="31" y="54"/>
                    </a:lnTo>
                    <a:lnTo>
                      <a:pt x="49" y="43"/>
                    </a:lnTo>
                    <a:lnTo>
                      <a:pt x="67" y="33"/>
                    </a:lnTo>
                    <a:lnTo>
                      <a:pt x="87" y="25"/>
                    </a:lnTo>
                    <a:lnTo>
                      <a:pt x="108" y="17"/>
                    </a:lnTo>
                    <a:lnTo>
                      <a:pt x="129" y="14"/>
                    </a:lnTo>
                    <a:lnTo>
                      <a:pt x="175" y="10"/>
                    </a:lnTo>
                    <a:lnTo>
                      <a:pt x="194" y="10"/>
                    </a:lnTo>
                    <a:lnTo>
                      <a:pt x="213" y="12"/>
                    </a:lnTo>
                    <a:lnTo>
                      <a:pt x="231" y="15"/>
                    </a:lnTo>
                    <a:lnTo>
                      <a:pt x="250" y="20"/>
                    </a:lnTo>
                    <a:lnTo>
                      <a:pt x="266" y="25"/>
                    </a:lnTo>
                    <a:lnTo>
                      <a:pt x="283" y="33"/>
                    </a:lnTo>
                    <a:lnTo>
                      <a:pt x="298" y="41"/>
                    </a:lnTo>
                    <a:lnTo>
                      <a:pt x="315" y="52"/>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4" name="Freeform 34"/>
              <p:cNvSpPr>
                <a:spLocks/>
              </p:cNvSpPr>
              <p:nvPr/>
            </p:nvSpPr>
            <p:spPr bwMode="auto">
              <a:xfrm>
                <a:off x="2168" y="3542"/>
                <a:ext cx="74" cy="17"/>
              </a:xfrm>
              <a:custGeom>
                <a:avLst/>
                <a:gdLst>
                  <a:gd name="T0" fmla="*/ 364 w 371"/>
                  <a:gd name="T1" fmla="*/ 57 h 81"/>
                  <a:gd name="T2" fmla="*/ 371 w 371"/>
                  <a:gd name="T3" fmla="*/ 47 h 81"/>
                  <a:gd name="T4" fmla="*/ 350 w 371"/>
                  <a:gd name="T5" fmla="*/ 35 h 81"/>
                  <a:gd name="T6" fmla="*/ 331 w 371"/>
                  <a:gd name="T7" fmla="*/ 26 h 81"/>
                  <a:gd name="T8" fmla="*/ 310 w 371"/>
                  <a:gd name="T9" fmla="*/ 17 h 81"/>
                  <a:gd name="T10" fmla="*/ 290 w 371"/>
                  <a:gd name="T11" fmla="*/ 11 h 81"/>
                  <a:gd name="T12" fmla="*/ 267 w 371"/>
                  <a:gd name="T13" fmla="*/ 6 h 81"/>
                  <a:gd name="T14" fmla="*/ 246 w 371"/>
                  <a:gd name="T15" fmla="*/ 2 h 81"/>
                  <a:gd name="T16" fmla="*/ 222 w 371"/>
                  <a:gd name="T17" fmla="*/ 0 h 81"/>
                  <a:gd name="T18" fmla="*/ 200 w 371"/>
                  <a:gd name="T19" fmla="*/ 0 h 81"/>
                  <a:gd name="T20" fmla="*/ 143 w 371"/>
                  <a:gd name="T21" fmla="*/ 3 h 81"/>
                  <a:gd name="T22" fmla="*/ 116 w 371"/>
                  <a:gd name="T23" fmla="*/ 9 h 81"/>
                  <a:gd name="T24" fmla="*/ 91 w 371"/>
                  <a:gd name="T25" fmla="*/ 17 h 81"/>
                  <a:gd name="T26" fmla="*/ 43 w 371"/>
                  <a:gd name="T27" fmla="*/ 38 h 81"/>
                  <a:gd name="T28" fmla="*/ 20 w 371"/>
                  <a:gd name="T29" fmla="*/ 53 h 81"/>
                  <a:gd name="T30" fmla="*/ 0 w 371"/>
                  <a:gd name="T31" fmla="*/ 70 h 81"/>
                  <a:gd name="T32" fmla="*/ 6 w 371"/>
                  <a:gd name="T33" fmla="*/ 81 h 81"/>
                  <a:gd name="T34" fmla="*/ 25 w 371"/>
                  <a:gd name="T35" fmla="*/ 64 h 81"/>
                  <a:gd name="T36" fmla="*/ 46 w 371"/>
                  <a:gd name="T37" fmla="*/ 49 h 81"/>
                  <a:gd name="T38" fmla="*/ 69 w 371"/>
                  <a:gd name="T39" fmla="*/ 37 h 81"/>
                  <a:gd name="T40" fmla="*/ 93 w 371"/>
                  <a:gd name="T41" fmla="*/ 27 h 81"/>
                  <a:gd name="T42" fmla="*/ 118 w 371"/>
                  <a:gd name="T43" fmla="*/ 19 h 81"/>
                  <a:gd name="T44" fmla="*/ 144 w 371"/>
                  <a:gd name="T45" fmla="*/ 13 h 81"/>
                  <a:gd name="T46" fmla="*/ 171 w 371"/>
                  <a:gd name="T47" fmla="*/ 10 h 81"/>
                  <a:gd name="T48" fmla="*/ 200 w 371"/>
                  <a:gd name="T49" fmla="*/ 10 h 81"/>
                  <a:gd name="T50" fmla="*/ 222 w 371"/>
                  <a:gd name="T51" fmla="*/ 10 h 81"/>
                  <a:gd name="T52" fmla="*/ 245 w 371"/>
                  <a:gd name="T53" fmla="*/ 12 h 81"/>
                  <a:gd name="T54" fmla="*/ 266 w 371"/>
                  <a:gd name="T55" fmla="*/ 16 h 81"/>
                  <a:gd name="T56" fmla="*/ 288 w 371"/>
                  <a:gd name="T57" fmla="*/ 21 h 81"/>
                  <a:gd name="T58" fmla="*/ 307 w 371"/>
                  <a:gd name="T59" fmla="*/ 27 h 81"/>
                  <a:gd name="T60" fmla="*/ 327 w 371"/>
                  <a:gd name="T61" fmla="*/ 36 h 81"/>
                  <a:gd name="T62" fmla="*/ 345 w 371"/>
                  <a:gd name="T63" fmla="*/ 45 h 81"/>
                  <a:gd name="T64" fmla="*/ 364 w 371"/>
                  <a:gd name="T65" fmla="*/ 5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1"/>
                  <a:gd name="T100" fmla="*/ 0 h 81"/>
                  <a:gd name="T101" fmla="*/ 371 w 371"/>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1" h="81">
                    <a:moveTo>
                      <a:pt x="364" y="57"/>
                    </a:moveTo>
                    <a:lnTo>
                      <a:pt x="371" y="47"/>
                    </a:lnTo>
                    <a:lnTo>
                      <a:pt x="350" y="35"/>
                    </a:lnTo>
                    <a:lnTo>
                      <a:pt x="331" y="26"/>
                    </a:lnTo>
                    <a:lnTo>
                      <a:pt x="310" y="17"/>
                    </a:lnTo>
                    <a:lnTo>
                      <a:pt x="290" y="11"/>
                    </a:lnTo>
                    <a:lnTo>
                      <a:pt x="267" y="6"/>
                    </a:lnTo>
                    <a:lnTo>
                      <a:pt x="246" y="2"/>
                    </a:lnTo>
                    <a:lnTo>
                      <a:pt x="222" y="0"/>
                    </a:lnTo>
                    <a:lnTo>
                      <a:pt x="200" y="0"/>
                    </a:lnTo>
                    <a:lnTo>
                      <a:pt x="143" y="3"/>
                    </a:lnTo>
                    <a:lnTo>
                      <a:pt x="116" y="9"/>
                    </a:lnTo>
                    <a:lnTo>
                      <a:pt x="91" y="17"/>
                    </a:lnTo>
                    <a:lnTo>
                      <a:pt x="43" y="38"/>
                    </a:lnTo>
                    <a:lnTo>
                      <a:pt x="20" y="53"/>
                    </a:lnTo>
                    <a:lnTo>
                      <a:pt x="0" y="70"/>
                    </a:lnTo>
                    <a:lnTo>
                      <a:pt x="6" y="81"/>
                    </a:lnTo>
                    <a:lnTo>
                      <a:pt x="25" y="64"/>
                    </a:lnTo>
                    <a:lnTo>
                      <a:pt x="46" y="49"/>
                    </a:lnTo>
                    <a:lnTo>
                      <a:pt x="69" y="37"/>
                    </a:lnTo>
                    <a:lnTo>
                      <a:pt x="93" y="27"/>
                    </a:lnTo>
                    <a:lnTo>
                      <a:pt x="118" y="19"/>
                    </a:lnTo>
                    <a:lnTo>
                      <a:pt x="144" y="13"/>
                    </a:lnTo>
                    <a:lnTo>
                      <a:pt x="171" y="10"/>
                    </a:lnTo>
                    <a:lnTo>
                      <a:pt x="200" y="10"/>
                    </a:lnTo>
                    <a:lnTo>
                      <a:pt x="222" y="10"/>
                    </a:lnTo>
                    <a:lnTo>
                      <a:pt x="245" y="12"/>
                    </a:lnTo>
                    <a:lnTo>
                      <a:pt x="266" y="16"/>
                    </a:lnTo>
                    <a:lnTo>
                      <a:pt x="288" y="21"/>
                    </a:lnTo>
                    <a:lnTo>
                      <a:pt x="307" y="27"/>
                    </a:lnTo>
                    <a:lnTo>
                      <a:pt x="327" y="36"/>
                    </a:lnTo>
                    <a:lnTo>
                      <a:pt x="345" y="45"/>
                    </a:lnTo>
                    <a:lnTo>
                      <a:pt x="364" y="57"/>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5" name="Freeform 35"/>
              <p:cNvSpPr>
                <a:spLocks/>
              </p:cNvSpPr>
              <p:nvPr/>
            </p:nvSpPr>
            <p:spPr bwMode="auto">
              <a:xfrm>
                <a:off x="2157" y="3535"/>
                <a:ext cx="7" cy="4"/>
              </a:xfrm>
              <a:custGeom>
                <a:avLst/>
                <a:gdLst>
                  <a:gd name="T0" fmla="*/ 0 w 39"/>
                  <a:gd name="T1" fmla="*/ 10 h 22"/>
                  <a:gd name="T2" fmla="*/ 6 w 39"/>
                  <a:gd name="T3" fmla="*/ 22 h 22"/>
                  <a:gd name="T4" fmla="*/ 39 w 39"/>
                  <a:gd name="T5" fmla="*/ 0 h 22"/>
                  <a:gd name="T6" fmla="*/ 14 w 39"/>
                  <a:gd name="T7" fmla="*/ 0 h 22"/>
                  <a:gd name="T8" fmla="*/ 0 w 39"/>
                  <a:gd name="T9" fmla="*/ 10 h 22"/>
                  <a:gd name="T10" fmla="*/ 0 60000 65536"/>
                  <a:gd name="T11" fmla="*/ 0 60000 65536"/>
                  <a:gd name="T12" fmla="*/ 0 60000 65536"/>
                  <a:gd name="T13" fmla="*/ 0 60000 65536"/>
                  <a:gd name="T14" fmla="*/ 0 60000 65536"/>
                  <a:gd name="T15" fmla="*/ 0 w 39"/>
                  <a:gd name="T16" fmla="*/ 0 h 22"/>
                  <a:gd name="T17" fmla="*/ 39 w 39"/>
                  <a:gd name="T18" fmla="*/ 22 h 22"/>
                </a:gdLst>
                <a:ahLst/>
                <a:cxnLst>
                  <a:cxn ang="T10">
                    <a:pos x="T0" y="T1"/>
                  </a:cxn>
                  <a:cxn ang="T11">
                    <a:pos x="T2" y="T3"/>
                  </a:cxn>
                  <a:cxn ang="T12">
                    <a:pos x="T4" y="T5"/>
                  </a:cxn>
                  <a:cxn ang="T13">
                    <a:pos x="T6" y="T7"/>
                  </a:cxn>
                  <a:cxn ang="T14">
                    <a:pos x="T8" y="T9"/>
                  </a:cxn>
                </a:cxnLst>
                <a:rect l="T15" t="T16" r="T17" b="T18"/>
                <a:pathLst>
                  <a:path w="39" h="22">
                    <a:moveTo>
                      <a:pt x="0" y="10"/>
                    </a:moveTo>
                    <a:lnTo>
                      <a:pt x="6" y="22"/>
                    </a:lnTo>
                    <a:lnTo>
                      <a:pt x="39" y="0"/>
                    </a:lnTo>
                    <a:lnTo>
                      <a:pt x="14" y="0"/>
                    </a:lnTo>
                    <a:lnTo>
                      <a:pt x="0" y="10"/>
                    </a:lnTo>
                    <a:close/>
                  </a:path>
                </a:pathLst>
              </a:custGeom>
              <a:solidFill>
                <a:srgbClr val="5D8BAE"/>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6" name="Freeform 36"/>
              <p:cNvSpPr>
                <a:spLocks/>
              </p:cNvSpPr>
              <p:nvPr/>
            </p:nvSpPr>
            <p:spPr bwMode="auto">
              <a:xfrm>
                <a:off x="2155" y="3535"/>
                <a:ext cx="4" cy="2"/>
              </a:xfrm>
              <a:custGeom>
                <a:avLst/>
                <a:gdLst>
                  <a:gd name="T0" fmla="*/ 0 w 20"/>
                  <a:gd name="T1" fmla="*/ 0 h 10"/>
                  <a:gd name="T2" fmla="*/ 6 w 20"/>
                  <a:gd name="T3" fmla="*/ 10 h 10"/>
                  <a:gd name="T4" fmla="*/ 20 w 20"/>
                  <a:gd name="T5" fmla="*/ 0 h 10"/>
                  <a:gd name="T6" fmla="*/ 0 w 20"/>
                  <a:gd name="T7" fmla="*/ 0 h 10"/>
                  <a:gd name="T8" fmla="*/ 0 60000 65536"/>
                  <a:gd name="T9" fmla="*/ 0 60000 65536"/>
                  <a:gd name="T10" fmla="*/ 0 60000 65536"/>
                  <a:gd name="T11" fmla="*/ 0 60000 65536"/>
                  <a:gd name="T12" fmla="*/ 0 w 20"/>
                  <a:gd name="T13" fmla="*/ 0 h 10"/>
                  <a:gd name="T14" fmla="*/ 20 w 20"/>
                  <a:gd name="T15" fmla="*/ 10 h 10"/>
                </a:gdLst>
                <a:ahLst/>
                <a:cxnLst>
                  <a:cxn ang="T8">
                    <a:pos x="T0" y="T1"/>
                  </a:cxn>
                  <a:cxn ang="T9">
                    <a:pos x="T2" y="T3"/>
                  </a:cxn>
                  <a:cxn ang="T10">
                    <a:pos x="T4" y="T5"/>
                  </a:cxn>
                  <a:cxn ang="T11">
                    <a:pos x="T6" y="T7"/>
                  </a:cxn>
                </a:cxnLst>
                <a:rect l="T12" t="T13" r="T14" b="T15"/>
                <a:pathLst>
                  <a:path w="20" h="10">
                    <a:moveTo>
                      <a:pt x="0" y="0"/>
                    </a:moveTo>
                    <a:lnTo>
                      <a:pt x="6" y="10"/>
                    </a:lnTo>
                    <a:lnTo>
                      <a:pt x="20" y="0"/>
                    </a:lnTo>
                    <a:lnTo>
                      <a:pt x="0" y="0"/>
                    </a:lnTo>
                    <a:close/>
                  </a:path>
                </a:pathLst>
              </a:custGeom>
              <a:solidFill>
                <a:srgbClr val="5787A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67" name="Freeform 37"/>
              <p:cNvSpPr>
                <a:spLocks/>
              </p:cNvSpPr>
              <p:nvPr/>
            </p:nvSpPr>
            <p:spPr bwMode="auto">
              <a:xfrm>
                <a:off x="2162" y="3535"/>
                <a:ext cx="29" cy="13"/>
              </a:xfrm>
              <a:custGeom>
                <a:avLst/>
                <a:gdLst>
                  <a:gd name="T0" fmla="*/ 0 w 145"/>
                  <a:gd name="T1" fmla="*/ 52 h 64"/>
                  <a:gd name="T2" fmla="*/ 5 w 145"/>
                  <a:gd name="T3" fmla="*/ 64 h 64"/>
                  <a:gd name="T4" fmla="*/ 37 w 145"/>
                  <a:gd name="T5" fmla="*/ 41 h 64"/>
                  <a:gd name="T6" fmla="*/ 72 w 145"/>
                  <a:gd name="T7" fmla="*/ 23 h 64"/>
                  <a:gd name="T8" fmla="*/ 106 w 145"/>
                  <a:gd name="T9" fmla="*/ 9 h 64"/>
                  <a:gd name="T10" fmla="*/ 145 w 145"/>
                  <a:gd name="T11" fmla="*/ 0 h 64"/>
                  <a:gd name="T12" fmla="*/ 98 w 145"/>
                  <a:gd name="T13" fmla="*/ 0 h 64"/>
                  <a:gd name="T14" fmla="*/ 72 w 145"/>
                  <a:gd name="T15" fmla="*/ 9 h 64"/>
                  <a:gd name="T16" fmla="*/ 47 w 145"/>
                  <a:gd name="T17" fmla="*/ 21 h 64"/>
                  <a:gd name="T18" fmla="*/ 22 w 145"/>
                  <a:gd name="T19" fmla="*/ 35 h 64"/>
                  <a:gd name="T20" fmla="*/ 0 w 145"/>
                  <a:gd name="T21" fmla="*/ 5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64"/>
                  <a:gd name="T35" fmla="*/ 145 w 145"/>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64">
                    <a:moveTo>
                      <a:pt x="0" y="52"/>
                    </a:moveTo>
                    <a:lnTo>
                      <a:pt x="5" y="64"/>
                    </a:lnTo>
                    <a:lnTo>
                      <a:pt x="37" y="41"/>
                    </a:lnTo>
                    <a:lnTo>
                      <a:pt x="72" y="23"/>
                    </a:lnTo>
                    <a:lnTo>
                      <a:pt x="106" y="9"/>
                    </a:lnTo>
                    <a:lnTo>
                      <a:pt x="145" y="0"/>
                    </a:lnTo>
                    <a:lnTo>
                      <a:pt x="98" y="0"/>
                    </a:lnTo>
                    <a:lnTo>
                      <a:pt x="72" y="9"/>
                    </a:lnTo>
                    <a:lnTo>
                      <a:pt x="47" y="21"/>
                    </a:lnTo>
                    <a:lnTo>
                      <a:pt x="22" y="35"/>
                    </a:lnTo>
                    <a:lnTo>
                      <a:pt x="0" y="52"/>
                    </a:lnTo>
                    <a:close/>
                  </a:path>
                </a:pathLst>
              </a:custGeom>
              <a:solidFill>
                <a:srgbClr val="72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896" name="Freeform 38"/>
              <p:cNvSpPr>
                <a:spLocks/>
              </p:cNvSpPr>
              <p:nvPr/>
            </p:nvSpPr>
            <p:spPr bwMode="auto">
              <a:xfrm>
                <a:off x="2160" y="3535"/>
                <a:ext cx="21" cy="10"/>
              </a:xfrm>
              <a:custGeom>
                <a:avLst/>
                <a:gdLst>
                  <a:gd name="T0" fmla="*/ 0 w 105"/>
                  <a:gd name="T1" fmla="*/ 43 h 52"/>
                  <a:gd name="T2" fmla="*/ 7 w 105"/>
                  <a:gd name="T3" fmla="*/ 52 h 52"/>
                  <a:gd name="T4" fmla="*/ 29 w 105"/>
                  <a:gd name="T5" fmla="*/ 35 h 52"/>
                  <a:gd name="T6" fmla="*/ 54 w 105"/>
                  <a:gd name="T7" fmla="*/ 21 h 52"/>
                  <a:gd name="T8" fmla="*/ 79 w 105"/>
                  <a:gd name="T9" fmla="*/ 9 h 52"/>
                  <a:gd name="T10" fmla="*/ 105 w 105"/>
                  <a:gd name="T11" fmla="*/ 0 h 52"/>
                  <a:gd name="T12" fmla="*/ 74 w 105"/>
                  <a:gd name="T13" fmla="*/ 0 h 52"/>
                  <a:gd name="T14" fmla="*/ 35 w 105"/>
                  <a:gd name="T15" fmla="*/ 18 h 52"/>
                  <a:gd name="T16" fmla="*/ 0 w 105"/>
                  <a:gd name="T17" fmla="*/ 43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52"/>
                  <a:gd name="T29" fmla="*/ 105 w 10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52">
                    <a:moveTo>
                      <a:pt x="0" y="43"/>
                    </a:moveTo>
                    <a:lnTo>
                      <a:pt x="7" y="52"/>
                    </a:lnTo>
                    <a:lnTo>
                      <a:pt x="29" y="35"/>
                    </a:lnTo>
                    <a:lnTo>
                      <a:pt x="54" y="21"/>
                    </a:lnTo>
                    <a:lnTo>
                      <a:pt x="79" y="9"/>
                    </a:lnTo>
                    <a:lnTo>
                      <a:pt x="105" y="0"/>
                    </a:lnTo>
                    <a:lnTo>
                      <a:pt x="74" y="0"/>
                    </a:lnTo>
                    <a:lnTo>
                      <a:pt x="35" y="18"/>
                    </a:lnTo>
                    <a:lnTo>
                      <a:pt x="0" y="43"/>
                    </a:lnTo>
                    <a:close/>
                  </a:path>
                </a:pathLst>
              </a:custGeom>
              <a:solidFill>
                <a:srgbClr val="6D97B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897" name="Freeform 39"/>
              <p:cNvSpPr>
                <a:spLocks/>
              </p:cNvSpPr>
              <p:nvPr/>
            </p:nvSpPr>
            <p:spPr bwMode="auto">
              <a:xfrm>
                <a:off x="2159" y="3535"/>
                <a:ext cx="16" cy="9"/>
              </a:xfrm>
              <a:custGeom>
                <a:avLst/>
                <a:gdLst>
                  <a:gd name="T0" fmla="*/ 0 w 81"/>
                  <a:gd name="T1" fmla="*/ 31 h 43"/>
                  <a:gd name="T2" fmla="*/ 7 w 81"/>
                  <a:gd name="T3" fmla="*/ 43 h 43"/>
                  <a:gd name="T4" fmla="*/ 42 w 81"/>
                  <a:gd name="T5" fmla="*/ 18 h 43"/>
                  <a:gd name="T6" fmla="*/ 81 w 81"/>
                  <a:gd name="T7" fmla="*/ 0 h 43"/>
                  <a:gd name="T8" fmla="*/ 51 w 81"/>
                  <a:gd name="T9" fmla="*/ 0 h 43"/>
                  <a:gd name="T10" fmla="*/ 24 w 81"/>
                  <a:gd name="T11" fmla="*/ 15 h 43"/>
                  <a:gd name="T12" fmla="*/ 0 w 81"/>
                  <a:gd name="T13" fmla="*/ 31 h 43"/>
                  <a:gd name="T14" fmla="*/ 0 60000 65536"/>
                  <a:gd name="T15" fmla="*/ 0 60000 65536"/>
                  <a:gd name="T16" fmla="*/ 0 60000 65536"/>
                  <a:gd name="T17" fmla="*/ 0 60000 65536"/>
                  <a:gd name="T18" fmla="*/ 0 60000 65536"/>
                  <a:gd name="T19" fmla="*/ 0 60000 65536"/>
                  <a:gd name="T20" fmla="*/ 0 60000 65536"/>
                  <a:gd name="T21" fmla="*/ 0 w 81"/>
                  <a:gd name="T22" fmla="*/ 0 h 43"/>
                  <a:gd name="T23" fmla="*/ 81 w 81"/>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43">
                    <a:moveTo>
                      <a:pt x="0" y="31"/>
                    </a:moveTo>
                    <a:lnTo>
                      <a:pt x="7" y="43"/>
                    </a:lnTo>
                    <a:lnTo>
                      <a:pt x="42" y="18"/>
                    </a:lnTo>
                    <a:lnTo>
                      <a:pt x="81" y="0"/>
                    </a:lnTo>
                    <a:lnTo>
                      <a:pt x="51" y="0"/>
                    </a:lnTo>
                    <a:lnTo>
                      <a:pt x="24" y="15"/>
                    </a:lnTo>
                    <a:lnTo>
                      <a:pt x="0" y="31"/>
                    </a:lnTo>
                    <a:close/>
                  </a:path>
                </a:pathLst>
              </a:custGeom>
              <a:solidFill>
                <a:srgbClr val="6793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898" name="Freeform 40"/>
              <p:cNvSpPr>
                <a:spLocks/>
              </p:cNvSpPr>
              <p:nvPr/>
            </p:nvSpPr>
            <p:spPr bwMode="auto">
              <a:xfrm>
                <a:off x="2158" y="3535"/>
                <a:ext cx="11" cy="6"/>
              </a:xfrm>
              <a:custGeom>
                <a:avLst/>
                <a:gdLst>
                  <a:gd name="T0" fmla="*/ 6 w 57"/>
                  <a:gd name="T1" fmla="*/ 31 h 31"/>
                  <a:gd name="T2" fmla="*/ 30 w 57"/>
                  <a:gd name="T3" fmla="*/ 15 h 31"/>
                  <a:gd name="T4" fmla="*/ 57 w 57"/>
                  <a:gd name="T5" fmla="*/ 0 h 31"/>
                  <a:gd name="T6" fmla="*/ 33 w 57"/>
                  <a:gd name="T7" fmla="*/ 0 h 31"/>
                  <a:gd name="T8" fmla="*/ 0 w 57"/>
                  <a:gd name="T9" fmla="*/ 22 h 31"/>
                  <a:gd name="T10" fmla="*/ 6 w 57"/>
                  <a:gd name="T11" fmla="*/ 31 h 31"/>
                  <a:gd name="T12" fmla="*/ 0 60000 65536"/>
                  <a:gd name="T13" fmla="*/ 0 60000 65536"/>
                  <a:gd name="T14" fmla="*/ 0 60000 65536"/>
                  <a:gd name="T15" fmla="*/ 0 60000 65536"/>
                  <a:gd name="T16" fmla="*/ 0 60000 65536"/>
                  <a:gd name="T17" fmla="*/ 0 60000 65536"/>
                  <a:gd name="T18" fmla="*/ 0 w 57"/>
                  <a:gd name="T19" fmla="*/ 0 h 31"/>
                  <a:gd name="T20" fmla="*/ 57 w 5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7" h="31">
                    <a:moveTo>
                      <a:pt x="6" y="31"/>
                    </a:moveTo>
                    <a:lnTo>
                      <a:pt x="30" y="15"/>
                    </a:lnTo>
                    <a:lnTo>
                      <a:pt x="57" y="0"/>
                    </a:lnTo>
                    <a:lnTo>
                      <a:pt x="33" y="0"/>
                    </a:lnTo>
                    <a:lnTo>
                      <a:pt x="0" y="22"/>
                    </a:lnTo>
                    <a:lnTo>
                      <a:pt x="6" y="31"/>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899" name="Freeform 41"/>
              <p:cNvSpPr>
                <a:spLocks/>
              </p:cNvSpPr>
              <p:nvPr/>
            </p:nvSpPr>
            <p:spPr bwMode="auto">
              <a:xfrm>
                <a:off x="2177" y="3559"/>
                <a:ext cx="57" cy="15"/>
              </a:xfrm>
              <a:custGeom>
                <a:avLst/>
                <a:gdLst>
                  <a:gd name="T0" fmla="*/ 277 w 283"/>
                  <a:gd name="T1" fmla="*/ 51 h 76"/>
                  <a:gd name="T2" fmla="*/ 283 w 283"/>
                  <a:gd name="T3" fmla="*/ 40 h 76"/>
                  <a:gd name="T4" fmla="*/ 267 w 283"/>
                  <a:gd name="T5" fmla="*/ 30 h 76"/>
                  <a:gd name="T6" fmla="*/ 253 w 283"/>
                  <a:gd name="T7" fmla="*/ 22 h 76"/>
                  <a:gd name="T8" fmla="*/ 237 w 283"/>
                  <a:gd name="T9" fmla="*/ 14 h 76"/>
                  <a:gd name="T10" fmla="*/ 222 w 283"/>
                  <a:gd name="T11" fmla="*/ 10 h 76"/>
                  <a:gd name="T12" fmla="*/ 205 w 283"/>
                  <a:gd name="T13" fmla="*/ 4 h 76"/>
                  <a:gd name="T14" fmla="*/ 190 w 283"/>
                  <a:gd name="T15" fmla="*/ 2 h 76"/>
                  <a:gd name="T16" fmla="*/ 172 w 283"/>
                  <a:gd name="T17" fmla="*/ 0 h 76"/>
                  <a:gd name="T18" fmla="*/ 155 w 283"/>
                  <a:gd name="T19" fmla="*/ 0 h 76"/>
                  <a:gd name="T20" fmla="*/ 134 w 283"/>
                  <a:gd name="T21" fmla="*/ 0 h 76"/>
                  <a:gd name="T22" fmla="*/ 115 w 283"/>
                  <a:gd name="T23" fmla="*/ 2 h 76"/>
                  <a:gd name="T24" fmla="*/ 78 w 283"/>
                  <a:gd name="T25" fmla="*/ 12 h 76"/>
                  <a:gd name="T26" fmla="*/ 60 w 283"/>
                  <a:gd name="T27" fmla="*/ 19 h 76"/>
                  <a:gd name="T28" fmla="*/ 44 w 283"/>
                  <a:gd name="T29" fmla="*/ 28 h 76"/>
                  <a:gd name="T30" fmla="*/ 14 w 283"/>
                  <a:gd name="T31" fmla="*/ 51 h 76"/>
                  <a:gd name="T32" fmla="*/ 6 w 283"/>
                  <a:gd name="T33" fmla="*/ 57 h 76"/>
                  <a:gd name="T34" fmla="*/ 0 w 283"/>
                  <a:gd name="T35" fmla="*/ 65 h 76"/>
                  <a:gd name="T36" fmla="*/ 7 w 283"/>
                  <a:gd name="T37" fmla="*/ 76 h 76"/>
                  <a:gd name="T38" fmla="*/ 24 w 283"/>
                  <a:gd name="T39" fmla="*/ 58 h 76"/>
                  <a:gd name="T40" fmla="*/ 52 w 283"/>
                  <a:gd name="T41" fmla="*/ 37 h 76"/>
                  <a:gd name="T42" fmla="*/ 66 w 283"/>
                  <a:gd name="T43" fmla="*/ 29 h 76"/>
                  <a:gd name="T44" fmla="*/ 83 w 283"/>
                  <a:gd name="T45" fmla="*/ 23 h 76"/>
                  <a:gd name="T46" fmla="*/ 99 w 283"/>
                  <a:gd name="T47" fmla="*/ 18 h 76"/>
                  <a:gd name="T48" fmla="*/ 117 w 283"/>
                  <a:gd name="T49" fmla="*/ 14 h 76"/>
                  <a:gd name="T50" fmla="*/ 135 w 283"/>
                  <a:gd name="T51" fmla="*/ 12 h 76"/>
                  <a:gd name="T52" fmla="*/ 155 w 283"/>
                  <a:gd name="T53" fmla="*/ 12 h 76"/>
                  <a:gd name="T54" fmla="*/ 171 w 283"/>
                  <a:gd name="T55" fmla="*/ 12 h 76"/>
                  <a:gd name="T56" fmla="*/ 188 w 283"/>
                  <a:gd name="T57" fmla="*/ 14 h 76"/>
                  <a:gd name="T58" fmla="*/ 203 w 283"/>
                  <a:gd name="T59" fmla="*/ 17 h 76"/>
                  <a:gd name="T60" fmla="*/ 220 w 283"/>
                  <a:gd name="T61" fmla="*/ 21 h 76"/>
                  <a:gd name="T62" fmla="*/ 249 w 283"/>
                  <a:gd name="T63" fmla="*/ 33 h 76"/>
                  <a:gd name="T64" fmla="*/ 263 w 283"/>
                  <a:gd name="T65" fmla="*/ 41 h 76"/>
                  <a:gd name="T66" fmla="*/ 277 w 283"/>
                  <a:gd name="T67" fmla="*/ 51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3"/>
                  <a:gd name="T103" fmla="*/ 0 h 76"/>
                  <a:gd name="T104" fmla="*/ 283 w 283"/>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3" h="76">
                    <a:moveTo>
                      <a:pt x="277" y="51"/>
                    </a:moveTo>
                    <a:lnTo>
                      <a:pt x="283" y="40"/>
                    </a:lnTo>
                    <a:lnTo>
                      <a:pt x="267" y="30"/>
                    </a:lnTo>
                    <a:lnTo>
                      <a:pt x="253" y="22"/>
                    </a:lnTo>
                    <a:lnTo>
                      <a:pt x="237" y="14"/>
                    </a:lnTo>
                    <a:lnTo>
                      <a:pt x="222" y="10"/>
                    </a:lnTo>
                    <a:lnTo>
                      <a:pt x="205" y="4"/>
                    </a:lnTo>
                    <a:lnTo>
                      <a:pt x="190" y="2"/>
                    </a:lnTo>
                    <a:lnTo>
                      <a:pt x="172" y="0"/>
                    </a:lnTo>
                    <a:lnTo>
                      <a:pt x="155" y="0"/>
                    </a:lnTo>
                    <a:lnTo>
                      <a:pt x="134" y="0"/>
                    </a:lnTo>
                    <a:lnTo>
                      <a:pt x="115" y="2"/>
                    </a:lnTo>
                    <a:lnTo>
                      <a:pt x="78" y="12"/>
                    </a:lnTo>
                    <a:lnTo>
                      <a:pt x="60" y="19"/>
                    </a:lnTo>
                    <a:lnTo>
                      <a:pt x="44" y="28"/>
                    </a:lnTo>
                    <a:lnTo>
                      <a:pt x="14" y="51"/>
                    </a:lnTo>
                    <a:lnTo>
                      <a:pt x="6" y="57"/>
                    </a:lnTo>
                    <a:lnTo>
                      <a:pt x="0" y="65"/>
                    </a:lnTo>
                    <a:lnTo>
                      <a:pt x="7" y="76"/>
                    </a:lnTo>
                    <a:lnTo>
                      <a:pt x="24" y="58"/>
                    </a:lnTo>
                    <a:lnTo>
                      <a:pt x="52" y="37"/>
                    </a:lnTo>
                    <a:lnTo>
                      <a:pt x="66" y="29"/>
                    </a:lnTo>
                    <a:lnTo>
                      <a:pt x="83" y="23"/>
                    </a:lnTo>
                    <a:lnTo>
                      <a:pt x="99" y="18"/>
                    </a:lnTo>
                    <a:lnTo>
                      <a:pt x="117" y="14"/>
                    </a:lnTo>
                    <a:lnTo>
                      <a:pt x="135" y="12"/>
                    </a:lnTo>
                    <a:lnTo>
                      <a:pt x="155" y="12"/>
                    </a:lnTo>
                    <a:lnTo>
                      <a:pt x="171" y="12"/>
                    </a:lnTo>
                    <a:lnTo>
                      <a:pt x="188" y="14"/>
                    </a:lnTo>
                    <a:lnTo>
                      <a:pt x="203" y="17"/>
                    </a:lnTo>
                    <a:lnTo>
                      <a:pt x="220" y="21"/>
                    </a:lnTo>
                    <a:lnTo>
                      <a:pt x="249" y="33"/>
                    </a:lnTo>
                    <a:lnTo>
                      <a:pt x="263" y="41"/>
                    </a:lnTo>
                    <a:lnTo>
                      <a:pt x="277" y="51"/>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0" name="Freeform 42"/>
              <p:cNvSpPr>
                <a:spLocks/>
              </p:cNvSpPr>
              <p:nvPr/>
            </p:nvSpPr>
            <p:spPr bwMode="auto">
              <a:xfrm>
                <a:off x="2195" y="3582"/>
                <a:ext cx="26" cy="23"/>
              </a:xfrm>
              <a:custGeom>
                <a:avLst/>
                <a:gdLst>
                  <a:gd name="T0" fmla="*/ 67 w 130"/>
                  <a:gd name="T1" fmla="*/ 13 h 117"/>
                  <a:gd name="T2" fmla="*/ 77 w 130"/>
                  <a:gd name="T3" fmla="*/ 13 h 117"/>
                  <a:gd name="T4" fmla="*/ 87 w 130"/>
                  <a:gd name="T5" fmla="*/ 16 h 117"/>
                  <a:gd name="T6" fmla="*/ 95 w 130"/>
                  <a:gd name="T7" fmla="*/ 19 h 117"/>
                  <a:gd name="T8" fmla="*/ 104 w 130"/>
                  <a:gd name="T9" fmla="*/ 26 h 117"/>
                  <a:gd name="T10" fmla="*/ 110 w 130"/>
                  <a:gd name="T11" fmla="*/ 32 h 117"/>
                  <a:gd name="T12" fmla="*/ 114 w 130"/>
                  <a:gd name="T13" fmla="*/ 39 h 117"/>
                  <a:gd name="T14" fmla="*/ 121 w 130"/>
                  <a:gd name="T15" fmla="*/ 53 h 117"/>
                  <a:gd name="T16" fmla="*/ 130 w 130"/>
                  <a:gd name="T17" fmla="*/ 39 h 117"/>
                  <a:gd name="T18" fmla="*/ 123 w 130"/>
                  <a:gd name="T19" fmla="*/ 27 h 117"/>
                  <a:gd name="T20" fmla="*/ 115 w 130"/>
                  <a:gd name="T21" fmla="*/ 18 h 117"/>
                  <a:gd name="T22" fmla="*/ 103 w 130"/>
                  <a:gd name="T23" fmla="*/ 11 h 117"/>
                  <a:gd name="T24" fmla="*/ 92 w 130"/>
                  <a:gd name="T25" fmla="*/ 5 h 117"/>
                  <a:gd name="T26" fmla="*/ 79 w 130"/>
                  <a:gd name="T27" fmla="*/ 2 h 117"/>
                  <a:gd name="T28" fmla="*/ 67 w 130"/>
                  <a:gd name="T29" fmla="*/ 0 h 117"/>
                  <a:gd name="T30" fmla="*/ 53 w 130"/>
                  <a:gd name="T31" fmla="*/ 2 h 117"/>
                  <a:gd name="T32" fmla="*/ 41 w 130"/>
                  <a:gd name="T33" fmla="*/ 5 h 117"/>
                  <a:gd name="T34" fmla="*/ 29 w 130"/>
                  <a:gd name="T35" fmla="*/ 11 h 117"/>
                  <a:gd name="T36" fmla="*/ 19 w 130"/>
                  <a:gd name="T37" fmla="*/ 18 h 117"/>
                  <a:gd name="T38" fmla="*/ 10 w 130"/>
                  <a:gd name="T39" fmla="*/ 26 h 117"/>
                  <a:gd name="T40" fmla="*/ 4 w 130"/>
                  <a:gd name="T41" fmla="*/ 36 h 117"/>
                  <a:gd name="T42" fmla="*/ 1 w 130"/>
                  <a:gd name="T43" fmla="*/ 46 h 117"/>
                  <a:gd name="T44" fmla="*/ 0 w 130"/>
                  <a:gd name="T45" fmla="*/ 59 h 117"/>
                  <a:gd name="T46" fmla="*/ 1 w 130"/>
                  <a:gd name="T47" fmla="*/ 70 h 117"/>
                  <a:gd name="T48" fmla="*/ 4 w 130"/>
                  <a:gd name="T49" fmla="*/ 81 h 117"/>
                  <a:gd name="T50" fmla="*/ 10 w 130"/>
                  <a:gd name="T51" fmla="*/ 90 h 117"/>
                  <a:gd name="T52" fmla="*/ 19 w 130"/>
                  <a:gd name="T53" fmla="*/ 99 h 117"/>
                  <a:gd name="T54" fmla="*/ 29 w 130"/>
                  <a:gd name="T55" fmla="*/ 107 h 117"/>
                  <a:gd name="T56" fmla="*/ 41 w 130"/>
                  <a:gd name="T57" fmla="*/ 113 h 117"/>
                  <a:gd name="T58" fmla="*/ 53 w 130"/>
                  <a:gd name="T59" fmla="*/ 116 h 117"/>
                  <a:gd name="T60" fmla="*/ 67 w 130"/>
                  <a:gd name="T61" fmla="*/ 117 h 117"/>
                  <a:gd name="T62" fmla="*/ 85 w 130"/>
                  <a:gd name="T63" fmla="*/ 116 h 117"/>
                  <a:gd name="T64" fmla="*/ 94 w 130"/>
                  <a:gd name="T65" fmla="*/ 99 h 117"/>
                  <a:gd name="T66" fmla="*/ 80 w 130"/>
                  <a:gd name="T67" fmla="*/ 104 h 117"/>
                  <a:gd name="T68" fmla="*/ 67 w 130"/>
                  <a:gd name="T69" fmla="*/ 106 h 117"/>
                  <a:gd name="T70" fmla="*/ 56 w 130"/>
                  <a:gd name="T71" fmla="*/ 105 h 117"/>
                  <a:gd name="T72" fmla="*/ 46 w 130"/>
                  <a:gd name="T73" fmla="*/ 103 h 117"/>
                  <a:gd name="T74" fmla="*/ 37 w 130"/>
                  <a:gd name="T75" fmla="*/ 98 h 117"/>
                  <a:gd name="T76" fmla="*/ 30 w 130"/>
                  <a:gd name="T77" fmla="*/ 92 h 117"/>
                  <a:gd name="T78" fmla="*/ 22 w 130"/>
                  <a:gd name="T79" fmla="*/ 85 h 117"/>
                  <a:gd name="T80" fmla="*/ 16 w 130"/>
                  <a:gd name="T81" fmla="*/ 77 h 117"/>
                  <a:gd name="T82" fmla="*/ 13 w 130"/>
                  <a:gd name="T83" fmla="*/ 68 h 117"/>
                  <a:gd name="T84" fmla="*/ 13 w 130"/>
                  <a:gd name="T85" fmla="*/ 59 h 117"/>
                  <a:gd name="T86" fmla="*/ 13 w 130"/>
                  <a:gd name="T87" fmla="*/ 49 h 117"/>
                  <a:gd name="T88" fmla="*/ 16 w 130"/>
                  <a:gd name="T89" fmla="*/ 41 h 117"/>
                  <a:gd name="T90" fmla="*/ 22 w 130"/>
                  <a:gd name="T91" fmla="*/ 33 h 117"/>
                  <a:gd name="T92" fmla="*/ 30 w 130"/>
                  <a:gd name="T93" fmla="*/ 26 h 117"/>
                  <a:gd name="T94" fmla="*/ 37 w 130"/>
                  <a:gd name="T95" fmla="*/ 19 h 117"/>
                  <a:gd name="T96" fmla="*/ 46 w 130"/>
                  <a:gd name="T97" fmla="*/ 16 h 117"/>
                  <a:gd name="T98" fmla="*/ 67 w 130"/>
                  <a:gd name="T99" fmla="*/ 13 h 1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
                  <a:gd name="T151" fmla="*/ 0 h 117"/>
                  <a:gd name="T152" fmla="*/ 130 w 130"/>
                  <a:gd name="T153" fmla="*/ 117 h 1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 h="117">
                    <a:moveTo>
                      <a:pt x="67" y="13"/>
                    </a:moveTo>
                    <a:lnTo>
                      <a:pt x="77" y="13"/>
                    </a:lnTo>
                    <a:lnTo>
                      <a:pt x="87" y="16"/>
                    </a:lnTo>
                    <a:lnTo>
                      <a:pt x="95" y="19"/>
                    </a:lnTo>
                    <a:lnTo>
                      <a:pt x="104" y="26"/>
                    </a:lnTo>
                    <a:lnTo>
                      <a:pt x="110" y="32"/>
                    </a:lnTo>
                    <a:lnTo>
                      <a:pt x="114" y="39"/>
                    </a:lnTo>
                    <a:lnTo>
                      <a:pt x="121" y="53"/>
                    </a:lnTo>
                    <a:lnTo>
                      <a:pt x="130" y="39"/>
                    </a:lnTo>
                    <a:lnTo>
                      <a:pt x="123" y="27"/>
                    </a:lnTo>
                    <a:lnTo>
                      <a:pt x="115" y="18"/>
                    </a:lnTo>
                    <a:lnTo>
                      <a:pt x="103" y="11"/>
                    </a:lnTo>
                    <a:lnTo>
                      <a:pt x="92" y="5"/>
                    </a:lnTo>
                    <a:lnTo>
                      <a:pt x="79" y="2"/>
                    </a:lnTo>
                    <a:lnTo>
                      <a:pt x="67" y="0"/>
                    </a:lnTo>
                    <a:lnTo>
                      <a:pt x="53" y="2"/>
                    </a:lnTo>
                    <a:lnTo>
                      <a:pt x="41" y="5"/>
                    </a:lnTo>
                    <a:lnTo>
                      <a:pt x="29" y="11"/>
                    </a:lnTo>
                    <a:lnTo>
                      <a:pt x="19" y="18"/>
                    </a:lnTo>
                    <a:lnTo>
                      <a:pt x="10" y="26"/>
                    </a:lnTo>
                    <a:lnTo>
                      <a:pt x="4" y="36"/>
                    </a:lnTo>
                    <a:lnTo>
                      <a:pt x="1" y="46"/>
                    </a:lnTo>
                    <a:lnTo>
                      <a:pt x="0" y="59"/>
                    </a:lnTo>
                    <a:lnTo>
                      <a:pt x="1" y="70"/>
                    </a:lnTo>
                    <a:lnTo>
                      <a:pt x="4" y="81"/>
                    </a:lnTo>
                    <a:lnTo>
                      <a:pt x="10" y="90"/>
                    </a:lnTo>
                    <a:lnTo>
                      <a:pt x="19" y="99"/>
                    </a:lnTo>
                    <a:lnTo>
                      <a:pt x="29" y="107"/>
                    </a:lnTo>
                    <a:lnTo>
                      <a:pt x="41" y="113"/>
                    </a:lnTo>
                    <a:lnTo>
                      <a:pt x="53" y="116"/>
                    </a:lnTo>
                    <a:lnTo>
                      <a:pt x="67" y="117"/>
                    </a:lnTo>
                    <a:lnTo>
                      <a:pt x="85" y="116"/>
                    </a:lnTo>
                    <a:lnTo>
                      <a:pt x="94" y="99"/>
                    </a:lnTo>
                    <a:lnTo>
                      <a:pt x="80" y="104"/>
                    </a:lnTo>
                    <a:lnTo>
                      <a:pt x="67" y="106"/>
                    </a:lnTo>
                    <a:lnTo>
                      <a:pt x="56" y="105"/>
                    </a:lnTo>
                    <a:lnTo>
                      <a:pt x="46" y="103"/>
                    </a:lnTo>
                    <a:lnTo>
                      <a:pt x="37" y="98"/>
                    </a:lnTo>
                    <a:lnTo>
                      <a:pt x="30" y="92"/>
                    </a:lnTo>
                    <a:lnTo>
                      <a:pt x="22" y="85"/>
                    </a:lnTo>
                    <a:lnTo>
                      <a:pt x="16" y="77"/>
                    </a:lnTo>
                    <a:lnTo>
                      <a:pt x="13" y="68"/>
                    </a:lnTo>
                    <a:lnTo>
                      <a:pt x="13" y="59"/>
                    </a:lnTo>
                    <a:lnTo>
                      <a:pt x="13" y="49"/>
                    </a:lnTo>
                    <a:lnTo>
                      <a:pt x="16" y="41"/>
                    </a:lnTo>
                    <a:lnTo>
                      <a:pt x="22" y="33"/>
                    </a:lnTo>
                    <a:lnTo>
                      <a:pt x="30" y="26"/>
                    </a:lnTo>
                    <a:lnTo>
                      <a:pt x="37" y="19"/>
                    </a:lnTo>
                    <a:lnTo>
                      <a:pt x="46" y="16"/>
                    </a:lnTo>
                    <a:lnTo>
                      <a:pt x="67" y="13"/>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1" name="Freeform 43"/>
              <p:cNvSpPr>
                <a:spLocks noEditPoints="1"/>
              </p:cNvSpPr>
              <p:nvPr/>
            </p:nvSpPr>
            <p:spPr bwMode="auto">
              <a:xfrm>
                <a:off x="2197" y="3584"/>
                <a:ext cx="22" cy="19"/>
              </a:xfrm>
              <a:custGeom>
                <a:avLst/>
                <a:gdLst>
                  <a:gd name="T0" fmla="*/ 91 w 108"/>
                  <a:gd name="T1" fmla="*/ 13 h 93"/>
                  <a:gd name="T2" fmla="*/ 82 w 108"/>
                  <a:gd name="T3" fmla="*/ 6 h 93"/>
                  <a:gd name="T4" fmla="*/ 74 w 108"/>
                  <a:gd name="T5" fmla="*/ 3 h 93"/>
                  <a:gd name="T6" fmla="*/ 64 w 108"/>
                  <a:gd name="T7" fmla="*/ 0 h 93"/>
                  <a:gd name="T8" fmla="*/ 54 w 108"/>
                  <a:gd name="T9" fmla="*/ 0 h 93"/>
                  <a:gd name="T10" fmla="*/ 33 w 108"/>
                  <a:gd name="T11" fmla="*/ 3 h 93"/>
                  <a:gd name="T12" fmla="*/ 24 w 108"/>
                  <a:gd name="T13" fmla="*/ 6 h 93"/>
                  <a:gd name="T14" fmla="*/ 17 w 108"/>
                  <a:gd name="T15" fmla="*/ 13 h 93"/>
                  <a:gd name="T16" fmla="*/ 9 w 108"/>
                  <a:gd name="T17" fmla="*/ 20 h 93"/>
                  <a:gd name="T18" fmla="*/ 3 w 108"/>
                  <a:gd name="T19" fmla="*/ 28 h 93"/>
                  <a:gd name="T20" fmla="*/ 0 w 108"/>
                  <a:gd name="T21" fmla="*/ 36 h 93"/>
                  <a:gd name="T22" fmla="*/ 0 w 108"/>
                  <a:gd name="T23" fmla="*/ 46 h 93"/>
                  <a:gd name="T24" fmla="*/ 0 w 108"/>
                  <a:gd name="T25" fmla="*/ 55 h 93"/>
                  <a:gd name="T26" fmla="*/ 3 w 108"/>
                  <a:gd name="T27" fmla="*/ 64 h 93"/>
                  <a:gd name="T28" fmla="*/ 9 w 108"/>
                  <a:gd name="T29" fmla="*/ 72 h 93"/>
                  <a:gd name="T30" fmla="*/ 17 w 108"/>
                  <a:gd name="T31" fmla="*/ 79 h 93"/>
                  <a:gd name="T32" fmla="*/ 24 w 108"/>
                  <a:gd name="T33" fmla="*/ 85 h 93"/>
                  <a:gd name="T34" fmla="*/ 33 w 108"/>
                  <a:gd name="T35" fmla="*/ 90 h 93"/>
                  <a:gd name="T36" fmla="*/ 43 w 108"/>
                  <a:gd name="T37" fmla="*/ 92 h 93"/>
                  <a:gd name="T38" fmla="*/ 54 w 108"/>
                  <a:gd name="T39" fmla="*/ 93 h 93"/>
                  <a:gd name="T40" fmla="*/ 67 w 108"/>
                  <a:gd name="T41" fmla="*/ 91 h 93"/>
                  <a:gd name="T42" fmla="*/ 81 w 108"/>
                  <a:gd name="T43" fmla="*/ 86 h 93"/>
                  <a:gd name="T44" fmla="*/ 108 w 108"/>
                  <a:gd name="T45" fmla="*/ 40 h 93"/>
                  <a:gd name="T46" fmla="*/ 101 w 108"/>
                  <a:gd name="T47" fmla="*/ 26 h 93"/>
                  <a:gd name="T48" fmla="*/ 97 w 108"/>
                  <a:gd name="T49" fmla="*/ 19 h 93"/>
                  <a:gd name="T50" fmla="*/ 91 w 108"/>
                  <a:gd name="T51" fmla="*/ 13 h 93"/>
                  <a:gd name="T52" fmla="*/ 54 w 108"/>
                  <a:gd name="T53" fmla="*/ 11 h 93"/>
                  <a:gd name="T54" fmla="*/ 61 w 108"/>
                  <a:gd name="T55" fmla="*/ 11 h 93"/>
                  <a:gd name="T56" fmla="*/ 69 w 108"/>
                  <a:gd name="T57" fmla="*/ 13 h 93"/>
                  <a:gd name="T58" fmla="*/ 75 w 108"/>
                  <a:gd name="T59" fmla="*/ 17 h 93"/>
                  <a:gd name="T60" fmla="*/ 82 w 108"/>
                  <a:gd name="T61" fmla="*/ 22 h 93"/>
                  <a:gd name="T62" fmla="*/ 91 w 108"/>
                  <a:gd name="T63" fmla="*/ 32 h 93"/>
                  <a:gd name="T64" fmla="*/ 93 w 108"/>
                  <a:gd name="T65" fmla="*/ 38 h 93"/>
                  <a:gd name="T66" fmla="*/ 94 w 108"/>
                  <a:gd name="T67" fmla="*/ 46 h 93"/>
                  <a:gd name="T68" fmla="*/ 93 w 108"/>
                  <a:gd name="T69" fmla="*/ 53 h 93"/>
                  <a:gd name="T70" fmla="*/ 91 w 108"/>
                  <a:gd name="T71" fmla="*/ 59 h 93"/>
                  <a:gd name="T72" fmla="*/ 87 w 108"/>
                  <a:gd name="T73" fmla="*/ 65 h 93"/>
                  <a:gd name="T74" fmla="*/ 82 w 108"/>
                  <a:gd name="T75" fmla="*/ 70 h 93"/>
                  <a:gd name="T76" fmla="*/ 75 w 108"/>
                  <a:gd name="T77" fmla="*/ 74 h 93"/>
                  <a:gd name="T78" fmla="*/ 69 w 108"/>
                  <a:gd name="T79" fmla="*/ 77 h 93"/>
                  <a:gd name="T80" fmla="*/ 61 w 108"/>
                  <a:gd name="T81" fmla="*/ 79 h 93"/>
                  <a:gd name="T82" fmla="*/ 54 w 108"/>
                  <a:gd name="T83" fmla="*/ 81 h 93"/>
                  <a:gd name="T84" fmla="*/ 45 w 108"/>
                  <a:gd name="T85" fmla="*/ 79 h 93"/>
                  <a:gd name="T86" fmla="*/ 38 w 108"/>
                  <a:gd name="T87" fmla="*/ 77 h 93"/>
                  <a:gd name="T88" fmla="*/ 26 w 108"/>
                  <a:gd name="T89" fmla="*/ 70 h 93"/>
                  <a:gd name="T90" fmla="*/ 19 w 108"/>
                  <a:gd name="T91" fmla="*/ 65 h 93"/>
                  <a:gd name="T92" fmla="*/ 16 w 108"/>
                  <a:gd name="T93" fmla="*/ 59 h 93"/>
                  <a:gd name="T94" fmla="*/ 14 w 108"/>
                  <a:gd name="T95" fmla="*/ 53 h 93"/>
                  <a:gd name="T96" fmla="*/ 14 w 108"/>
                  <a:gd name="T97" fmla="*/ 46 h 93"/>
                  <a:gd name="T98" fmla="*/ 14 w 108"/>
                  <a:gd name="T99" fmla="*/ 38 h 93"/>
                  <a:gd name="T100" fmla="*/ 16 w 108"/>
                  <a:gd name="T101" fmla="*/ 32 h 93"/>
                  <a:gd name="T102" fmla="*/ 26 w 108"/>
                  <a:gd name="T103" fmla="*/ 22 h 93"/>
                  <a:gd name="T104" fmla="*/ 38 w 108"/>
                  <a:gd name="T105" fmla="*/ 13 h 93"/>
                  <a:gd name="T106" fmla="*/ 45 w 108"/>
                  <a:gd name="T107" fmla="*/ 11 h 93"/>
                  <a:gd name="T108" fmla="*/ 54 w 108"/>
                  <a:gd name="T109" fmla="*/ 11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
                  <a:gd name="T166" fmla="*/ 0 h 93"/>
                  <a:gd name="T167" fmla="*/ 108 w 108"/>
                  <a:gd name="T168" fmla="*/ 93 h 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 h="93">
                    <a:moveTo>
                      <a:pt x="91" y="13"/>
                    </a:moveTo>
                    <a:lnTo>
                      <a:pt x="82" y="6"/>
                    </a:lnTo>
                    <a:lnTo>
                      <a:pt x="74" y="3"/>
                    </a:lnTo>
                    <a:lnTo>
                      <a:pt x="64" y="0"/>
                    </a:lnTo>
                    <a:lnTo>
                      <a:pt x="54" y="0"/>
                    </a:lnTo>
                    <a:lnTo>
                      <a:pt x="33" y="3"/>
                    </a:lnTo>
                    <a:lnTo>
                      <a:pt x="24" y="6"/>
                    </a:lnTo>
                    <a:lnTo>
                      <a:pt x="17" y="13"/>
                    </a:lnTo>
                    <a:lnTo>
                      <a:pt x="9" y="20"/>
                    </a:lnTo>
                    <a:lnTo>
                      <a:pt x="3" y="28"/>
                    </a:lnTo>
                    <a:lnTo>
                      <a:pt x="0" y="36"/>
                    </a:lnTo>
                    <a:lnTo>
                      <a:pt x="0" y="46"/>
                    </a:lnTo>
                    <a:lnTo>
                      <a:pt x="0" y="55"/>
                    </a:lnTo>
                    <a:lnTo>
                      <a:pt x="3" y="64"/>
                    </a:lnTo>
                    <a:lnTo>
                      <a:pt x="9" y="72"/>
                    </a:lnTo>
                    <a:lnTo>
                      <a:pt x="17" y="79"/>
                    </a:lnTo>
                    <a:lnTo>
                      <a:pt x="24" y="85"/>
                    </a:lnTo>
                    <a:lnTo>
                      <a:pt x="33" y="90"/>
                    </a:lnTo>
                    <a:lnTo>
                      <a:pt x="43" y="92"/>
                    </a:lnTo>
                    <a:lnTo>
                      <a:pt x="54" y="93"/>
                    </a:lnTo>
                    <a:lnTo>
                      <a:pt x="67" y="91"/>
                    </a:lnTo>
                    <a:lnTo>
                      <a:pt x="81" y="86"/>
                    </a:lnTo>
                    <a:lnTo>
                      <a:pt x="108" y="40"/>
                    </a:lnTo>
                    <a:lnTo>
                      <a:pt x="101" y="26"/>
                    </a:lnTo>
                    <a:lnTo>
                      <a:pt x="97" y="19"/>
                    </a:lnTo>
                    <a:lnTo>
                      <a:pt x="91" y="13"/>
                    </a:lnTo>
                    <a:close/>
                    <a:moveTo>
                      <a:pt x="54" y="11"/>
                    </a:moveTo>
                    <a:lnTo>
                      <a:pt x="61" y="11"/>
                    </a:lnTo>
                    <a:lnTo>
                      <a:pt x="69" y="13"/>
                    </a:lnTo>
                    <a:lnTo>
                      <a:pt x="75" y="17"/>
                    </a:lnTo>
                    <a:lnTo>
                      <a:pt x="82" y="22"/>
                    </a:lnTo>
                    <a:lnTo>
                      <a:pt x="91" y="32"/>
                    </a:lnTo>
                    <a:lnTo>
                      <a:pt x="93" y="38"/>
                    </a:lnTo>
                    <a:lnTo>
                      <a:pt x="94" y="46"/>
                    </a:lnTo>
                    <a:lnTo>
                      <a:pt x="93" y="53"/>
                    </a:lnTo>
                    <a:lnTo>
                      <a:pt x="91" y="59"/>
                    </a:lnTo>
                    <a:lnTo>
                      <a:pt x="87" y="65"/>
                    </a:lnTo>
                    <a:lnTo>
                      <a:pt x="82" y="70"/>
                    </a:lnTo>
                    <a:lnTo>
                      <a:pt x="75" y="74"/>
                    </a:lnTo>
                    <a:lnTo>
                      <a:pt x="69" y="77"/>
                    </a:lnTo>
                    <a:lnTo>
                      <a:pt x="61" y="79"/>
                    </a:lnTo>
                    <a:lnTo>
                      <a:pt x="54" y="81"/>
                    </a:lnTo>
                    <a:lnTo>
                      <a:pt x="45" y="79"/>
                    </a:lnTo>
                    <a:lnTo>
                      <a:pt x="38" y="77"/>
                    </a:lnTo>
                    <a:lnTo>
                      <a:pt x="26" y="70"/>
                    </a:lnTo>
                    <a:lnTo>
                      <a:pt x="19" y="65"/>
                    </a:lnTo>
                    <a:lnTo>
                      <a:pt x="16" y="59"/>
                    </a:lnTo>
                    <a:lnTo>
                      <a:pt x="14" y="53"/>
                    </a:lnTo>
                    <a:lnTo>
                      <a:pt x="14" y="46"/>
                    </a:lnTo>
                    <a:lnTo>
                      <a:pt x="14" y="38"/>
                    </a:lnTo>
                    <a:lnTo>
                      <a:pt x="16" y="32"/>
                    </a:lnTo>
                    <a:lnTo>
                      <a:pt x="26" y="22"/>
                    </a:lnTo>
                    <a:lnTo>
                      <a:pt x="38" y="13"/>
                    </a:lnTo>
                    <a:lnTo>
                      <a:pt x="45" y="11"/>
                    </a:lnTo>
                    <a:lnTo>
                      <a:pt x="54" y="11"/>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2" name="Freeform 44"/>
              <p:cNvSpPr>
                <a:spLocks noEditPoints="1"/>
              </p:cNvSpPr>
              <p:nvPr/>
            </p:nvSpPr>
            <p:spPr bwMode="auto">
              <a:xfrm>
                <a:off x="2200" y="3586"/>
                <a:ext cx="16" cy="14"/>
              </a:xfrm>
              <a:custGeom>
                <a:avLst/>
                <a:gdLst>
                  <a:gd name="T0" fmla="*/ 68 w 80"/>
                  <a:gd name="T1" fmla="*/ 11 h 70"/>
                  <a:gd name="T2" fmla="*/ 61 w 80"/>
                  <a:gd name="T3" fmla="*/ 6 h 70"/>
                  <a:gd name="T4" fmla="*/ 55 w 80"/>
                  <a:gd name="T5" fmla="*/ 2 h 70"/>
                  <a:gd name="T6" fmla="*/ 47 w 80"/>
                  <a:gd name="T7" fmla="*/ 0 h 70"/>
                  <a:gd name="T8" fmla="*/ 40 w 80"/>
                  <a:gd name="T9" fmla="*/ 0 h 70"/>
                  <a:gd name="T10" fmla="*/ 31 w 80"/>
                  <a:gd name="T11" fmla="*/ 0 h 70"/>
                  <a:gd name="T12" fmla="*/ 24 w 80"/>
                  <a:gd name="T13" fmla="*/ 2 h 70"/>
                  <a:gd name="T14" fmla="*/ 12 w 80"/>
                  <a:gd name="T15" fmla="*/ 11 h 70"/>
                  <a:gd name="T16" fmla="*/ 2 w 80"/>
                  <a:gd name="T17" fmla="*/ 21 h 70"/>
                  <a:gd name="T18" fmla="*/ 0 w 80"/>
                  <a:gd name="T19" fmla="*/ 27 h 70"/>
                  <a:gd name="T20" fmla="*/ 0 w 80"/>
                  <a:gd name="T21" fmla="*/ 35 h 70"/>
                  <a:gd name="T22" fmla="*/ 0 w 80"/>
                  <a:gd name="T23" fmla="*/ 42 h 70"/>
                  <a:gd name="T24" fmla="*/ 2 w 80"/>
                  <a:gd name="T25" fmla="*/ 48 h 70"/>
                  <a:gd name="T26" fmla="*/ 5 w 80"/>
                  <a:gd name="T27" fmla="*/ 54 h 70"/>
                  <a:gd name="T28" fmla="*/ 12 w 80"/>
                  <a:gd name="T29" fmla="*/ 59 h 70"/>
                  <a:gd name="T30" fmla="*/ 24 w 80"/>
                  <a:gd name="T31" fmla="*/ 66 h 70"/>
                  <a:gd name="T32" fmla="*/ 31 w 80"/>
                  <a:gd name="T33" fmla="*/ 68 h 70"/>
                  <a:gd name="T34" fmla="*/ 40 w 80"/>
                  <a:gd name="T35" fmla="*/ 70 h 70"/>
                  <a:gd name="T36" fmla="*/ 47 w 80"/>
                  <a:gd name="T37" fmla="*/ 68 h 70"/>
                  <a:gd name="T38" fmla="*/ 55 w 80"/>
                  <a:gd name="T39" fmla="*/ 66 h 70"/>
                  <a:gd name="T40" fmla="*/ 61 w 80"/>
                  <a:gd name="T41" fmla="*/ 63 h 70"/>
                  <a:gd name="T42" fmla="*/ 68 w 80"/>
                  <a:gd name="T43" fmla="*/ 59 h 70"/>
                  <a:gd name="T44" fmla="*/ 73 w 80"/>
                  <a:gd name="T45" fmla="*/ 54 h 70"/>
                  <a:gd name="T46" fmla="*/ 77 w 80"/>
                  <a:gd name="T47" fmla="*/ 48 h 70"/>
                  <a:gd name="T48" fmla="*/ 79 w 80"/>
                  <a:gd name="T49" fmla="*/ 42 h 70"/>
                  <a:gd name="T50" fmla="*/ 80 w 80"/>
                  <a:gd name="T51" fmla="*/ 35 h 70"/>
                  <a:gd name="T52" fmla="*/ 79 w 80"/>
                  <a:gd name="T53" fmla="*/ 27 h 70"/>
                  <a:gd name="T54" fmla="*/ 77 w 80"/>
                  <a:gd name="T55" fmla="*/ 21 h 70"/>
                  <a:gd name="T56" fmla="*/ 68 w 80"/>
                  <a:gd name="T57" fmla="*/ 11 h 70"/>
                  <a:gd name="T58" fmla="*/ 67 w 80"/>
                  <a:gd name="T59" fmla="*/ 35 h 70"/>
                  <a:gd name="T60" fmla="*/ 66 w 80"/>
                  <a:gd name="T61" fmla="*/ 35 h 70"/>
                  <a:gd name="T62" fmla="*/ 66 w 80"/>
                  <a:gd name="T63" fmla="*/ 36 h 70"/>
                  <a:gd name="T64" fmla="*/ 66 w 80"/>
                  <a:gd name="T65" fmla="*/ 38 h 70"/>
                  <a:gd name="T66" fmla="*/ 65 w 80"/>
                  <a:gd name="T67" fmla="*/ 43 h 70"/>
                  <a:gd name="T68" fmla="*/ 59 w 80"/>
                  <a:gd name="T69" fmla="*/ 52 h 70"/>
                  <a:gd name="T70" fmla="*/ 53 w 80"/>
                  <a:gd name="T71" fmla="*/ 54 h 70"/>
                  <a:gd name="T72" fmla="*/ 49 w 80"/>
                  <a:gd name="T73" fmla="*/ 57 h 70"/>
                  <a:gd name="T74" fmla="*/ 40 w 80"/>
                  <a:gd name="T75" fmla="*/ 59 h 70"/>
                  <a:gd name="T76" fmla="*/ 30 w 80"/>
                  <a:gd name="T77" fmla="*/ 57 h 70"/>
                  <a:gd name="T78" fmla="*/ 21 w 80"/>
                  <a:gd name="T79" fmla="*/ 52 h 70"/>
                  <a:gd name="T80" fmla="*/ 14 w 80"/>
                  <a:gd name="T81" fmla="*/ 43 h 70"/>
                  <a:gd name="T82" fmla="*/ 13 w 80"/>
                  <a:gd name="T83" fmla="*/ 35 h 70"/>
                  <a:gd name="T84" fmla="*/ 14 w 80"/>
                  <a:gd name="T85" fmla="*/ 26 h 70"/>
                  <a:gd name="T86" fmla="*/ 21 w 80"/>
                  <a:gd name="T87" fmla="*/ 19 h 70"/>
                  <a:gd name="T88" fmla="*/ 30 w 80"/>
                  <a:gd name="T89" fmla="*/ 13 h 70"/>
                  <a:gd name="T90" fmla="*/ 40 w 80"/>
                  <a:gd name="T91" fmla="*/ 12 h 70"/>
                  <a:gd name="T92" fmla="*/ 49 w 80"/>
                  <a:gd name="T93" fmla="*/ 13 h 70"/>
                  <a:gd name="T94" fmla="*/ 59 w 80"/>
                  <a:gd name="T95" fmla="*/ 19 h 70"/>
                  <a:gd name="T96" fmla="*/ 65 w 80"/>
                  <a:gd name="T97" fmla="*/ 26 h 70"/>
                  <a:gd name="T98" fmla="*/ 67 w 80"/>
                  <a:gd name="T99" fmla="*/ 35 h 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
                  <a:gd name="T151" fmla="*/ 0 h 70"/>
                  <a:gd name="T152" fmla="*/ 80 w 80"/>
                  <a:gd name="T153" fmla="*/ 70 h 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 h="70">
                    <a:moveTo>
                      <a:pt x="68" y="11"/>
                    </a:moveTo>
                    <a:lnTo>
                      <a:pt x="61" y="6"/>
                    </a:lnTo>
                    <a:lnTo>
                      <a:pt x="55" y="2"/>
                    </a:lnTo>
                    <a:lnTo>
                      <a:pt x="47" y="0"/>
                    </a:lnTo>
                    <a:lnTo>
                      <a:pt x="40" y="0"/>
                    </a:lnTo>
                    <a:lnTo>
                      <a:pt x="31" y="0"/>
                    </a:lnTo>
                    <a:lnTo>
                      <a:pt x="24" y="2"/>
                    </a:lnTo>
                    <a:lnTo>
                      <a:pt x="12" y="11"/>
                    </a:lnTo>
                    <a:lnTo>
                      <a:pt x="2" y="21"/>
                    </a:lnTo>
                    <a:lnTo>
                      <a:pt x="0" y="27"/>
                    </a:lnTo>
                    <a:lnTo>
                      <a:pt x="0" y="35"/>
                    </a:lnTo>
                    <a:lnTo>
                      <a:pt x="0" y="42"/>
                    </a:lnTo>
                    <a:lnTo>
                      <a:pt x="2" y="48"/>
                    </a:lnTo>
                    <a:lnTo>
                      <a:pt x="5" y="54"/>
                    </a:lnTo>
                    <a:lnTo>
                      <a:pt x="12" y="59"/>
                    </a:lnTo>
                    <a:lnTo>
                      <a:pt x="24" y="66"/>
                    </a:lnTo>
                    <a:lnTo>
                      <a:pt x="31" y="68"/>
                    </a:lnTo>
                    <a:lnTo>
                      <a:pt x="40" y="70"/>
                    </a:lnTo>
                    <a:lnTo>
                      <a:pt x="47" y="68"/>
                    </a:lnTo>
                    <a:lnTo>
                      <a:pt x="55" y="66"/>
                    </a:lnTo>
                    <a:lnTo>
                      <a:pt x="61" y="63"/>
                    </a:lnTo>
                    <a:lnTo>
                      <a:pt x="68" y="59"/>
                    </a:lnTo>
                    <a:lnTo>
                      <a:pt x="73" y="54"/>
                    </a:lnTo>
                    <a:lnTo>
                      <a:pt x="77" y="48"/>
                    </a:lnTo>
                    <a:lnTo>
                      <a:pt x="79" y="42"/>
                    </a:lnTo>
                    <a:lnTo>
                      <a:pt x="80" y="35"/>
                    </a:lnTo>
                    <a:lnTo>
                      <a:pt x="79" y="27"/>
                    </a:lnTo>
                    <a:lnTo>
                      <a:pt x="77" y="21"/>
                    </a:lnTo>
                    <a:lnTo>
                      <a:pt x="68" y="11"/>
                    </a:lnTo>
                    <a:close/>
                    <a:moveTo>
                      <a:pt x="67" y="35"/>
                    </a:moveTo>
                    <a:lnTo>
                      <a:pt x="66" y="35"/>
                    </a:lnTo>
                    <a:lnTo>
                      <a:pt x="66" y="36"/>
                    </a:lnTo>
                    <a:lnTo>
                      <a:pt x="66" y="38"/>
                    </a:lnTo>
                    <a:lnTo>
                      <a:pt x="65" y="43"/>
                    </a:lnTo>
                    <a:lnTo>
                      <a:pt x="59" y="52"/>
                    </a:lnTo>
                    <a:lnTo>
                      <a:pt x="53" y="54"/>
                    </a:lnTo>
                    <a:lnTo>
                      <a:pt x="49" y="57"/>
                    </a:lnTo>
                    <a:lnTo>
                      <a:pt x="40" y="59"/>
                    </a:lnTo>
                    <a:lnTo>
                      <a:pt x="30" y="57"/>
                    </a:lnTo>
                    <a:lnTo>
                      <a:pt x="21" y="52"/>
                    </a:lnTo>
                    <a:lnTo>
                      <a:pt x="14" y="43"/>
                    </a:lnTo>
                    <a:lnTo>
                      <a:pt x="13" y="35"/>
                    </a:lnTo>
                    <a:lnTo>
                      <a:pt x="14" y="26"/>
                    </a:lnTo>
                    <a:lnTo>
                      <a:pt x="21" y="19"/>
                    </a:lnTo>
                    <a:lnTo>
                      <a:pt x="30" y="13"/>
                    </a:lnTo>
                    <a:lnTo>
                      <a:pt x="40" y="12"/>
                    </a:lnTo>
                    <a:lnTo>
                      <a:pt x="49" y="13"/>
                    </a:lnTo>
                    <a:lnTo>
                      <a:pt x="59" y="19"/>
                    </a:lnTo>
                    <a:lnTo>
                      <a:pt x="65" y="26"/>
                    </a:lnTo>
                    <a:lnTo>
                      <a:pt x="67" y="35"/>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3" name="Freeform 45"/>
              <p:cNvSpPr>
                <a:spLocks noEditPoints="1"/>
              </p:cNvSpPr>
              <p:nvPr/>
            </p:nvSpPr>
            <p:spPr bwMode="auto">
              <a:xfrm>
                <a:off x="2203" y="3589"/>
                <a:ext cx="10" cy="9"/>
              </a:xfrm>
              <a:custGeom>
                <a:avLst/>
                <a:gdLst>
                  <a:gd name="T0" fmla="*/ 46 w 54"/>
                  <a:gd name="T1" fmla="*/ 40 h 47"/>
                  <a:gd name="T2" fmla="*/ 52 w 54"/>
                  <a:gd name="T3" fmla="*/ 31 h 47"/>
                  <a:gd name="T4" fmla="*/ 53 w 54"/>
                  <a:gd name="T5" fmla="*/ 26 h 47"/>
                  <a:gd name="T6" fmla="*/ 53 w 54"/>
                  <a:gd name="T7" fmla="*/ 24 h 47"/>
                  <a:gd name="T8" fmla="*/ 53 w 54"/>
                  <a:gd name="T9" fmla="*/ 23 h 47"/>
                  <a:gd name="T10" fmla="*/ 54 w 54"/>
                  <a:gd name="T11" fmla="*/ 23 h 47"/>
                  <a:gd name="T12" fmla="*/ 52 w 54"/>
                  <a:gd name="T13" fmla="*/ 14 h 47"/>
                  <a:gd name="T14" fmla="*/ 46 w 54"/>
                  <a:gd name="T15" fmla="*/ 7 h 47"/>
                  <a:gd name="T16" fmla="*/ 36 w 54"/>
                  <a:gd name="T17" fmla="*/ 1 h 47"/>
                  <a:gd name="T18" fmla="*/ 27 w 54"/>
                  <a:gd name="T19" fmla="*/ 0 h 47"/>
                  <a:gd name="T20" fmla="*/ 17 w 54"/>
                  <a:gd name="T21" fmla="*/ 1 h 47"/>
                  <a:gd name="T22" fmla="*/ 8 w 54"/>
                  <a:gd name="T23" fmla="*/ 7 h 47"/>
                  <a:gd name="T24" fmla="*/ 1 w 54"/>
                  <a:gd name="T25" fmla="*/ 14 h 47"/>
                  <a:gd name="T26" fmla="*/ 0 w 54"/>
                  <a:gd name="T27" fmla="*/ 23 h 47"/>
                  <a:gd name="T28" fmla="*/ 1 w 54"/>
                  <a:gd name="T29" fmla="*/ 31 h 47"/>
                  <a:gd name="T30" fmla="*/ 8 w 54"/>
                  <a:gd name="T31" fmla="*/ 40 h 47"/>
                  <a:gd name="T32" fmla="*/ 17 w 54"/>
                  <a:gd name="T33" fmla="*/ 45 h 47"/>
                  <a:gd name="T34" fmla="*/ 27 w 54"/>
                  <a:gd name="T35" fmla="*/ 47 h 47"/>
                  <a:gd name="T36" fmla="*/ 36 w 54"/>
                  <a:gd name="T37" fmla="*/ 45 h 47"/>
                  <a:gd name="T38" fmla="*/ 40 w 54"/>
                  <a:gd name="T39" fmla="*/ 42 h 47"/>
                  <a:gd name="T40" fmla="*/ 46 w 54"/>
                  <a:gd name="T41" fmla="*/ 40 h 47"/>
                  <a:gd name="T42" fmla="*/ 36 w 54"/>
                  <a:gd name="T43" fmla="*/ 16 h 47"/>
                  <a:gd name="T44" fmla="*/ 39 w 54"/>
                  <a:gd name="T45" fmla="*/ 18 h 47"/>
                  <a:gd name="T46" fmla="*/ 40 w 54"/>
                  <a:gd name="T47" fmla="*/ 23 h 47"/>
                  <a:gd name="T48" fmla="*/ 39 w 54"/>
                  <a:gd name="T49" fmla="*/ 23 h 47"/>
                  <a:gd name="T50" fmla="*/ 39 w 54"/>
                  <a:gd name="T51" fmla="*/ 24 h 47"/>
                  <a:gd name="T52" fmla="*/ 39 w 54"/>
                  <a:gd name="T53" fmla="*/ 26 h 47"/>
                  <a:gd name="T54" fmla="*/ 36 w 54"/>
                  <a:gd name="T55" fmla="*/ 31 h 47"/>
                  <a:gd name="T56" fmla="*/ 31 w 54"/>
                  <a:gd name="T57" fmla="*/ 34 h 47"/>
                  <a:gd name="T58" fmla="*/ 27 w 54"/>
                  <a:gd name="T59" fmla="*/ 35 h 47"/>
                  <a:gd name="T60" fmla="*/ 21 w 54"/>
                  <a:gd name="T61" fmla="*/ 34 h 47"/>
                  <a:gd name="T62" fmla="*/ 18 w 54"/>
                  <a:gd name="T63" fmla="*/ 31 h 47"/>
                  <a:gd name="T64" fmla="*/ 15 w 54"/>
                  <a:gd name="T65" fmla="*/ 26 h 47"/>
                  <a:gd name="T66" fmla="*/ 13 w 54"/>
                  <a:gd name="T67" fmla="*/ 23 h 47"/>
                  <a:gd name="T68" fmla="*/ 15 w 54"/>
                  <a:gd name="T69" fmla="*/ 18 h 47"/>
                  <a:gd name="T70" fmla="*/ 18 w 54"/>
                  <a:gd name="T71" fmla="*/ 16 h 47"/>
                  <a:gd name="T72" fmla="*/ 21 w 54"/>
                  <a:gd name="T73" fmla="*/ 13 h 47"/>
                  <a:gd name="T74" fmla="*/ 27 w 54"/>
                  <a:gd name="T75" fmla="*/ 12 h 47"/>
                  <a:gd name="T76" fmla="*/ 31 w 54"/>
                  <a:gd name="T77" fmla="*/ 13 h 47"/>
                  <a:gd name="T78" fmla="*/ 36 w 54"/>
                  <a:gd name="T79" fmla="*/ 16 h 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
                  <a:gd name="T121" fmla="*/ 0 h 47"/>
                  <a:gd name="T122" fmla="*/ 54 w 54"/>
                  <a:gd name="T123" fmla="*/ 47 h 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 h="47">
                    <a:moveTo>
                      <a:pt x="46" y="40"/>
                    </a:moveTo>
                    <a:lnTo>
                      <a:pt x="52" y="31"/>
                    </a:lnTo>
                    <a:lnTo>
                      <a:pt x="53" y="26"/>
                    </a:lnTo>
                    <a:lnTo>
                      <a:pt x="53" y="24"/>
                    </a:lnTo>
                    <a:lnTo>
                      <a:pt x="53" y="23"/>
                    </a:lnTo>
                    <a:lnTo>
                      <a:pt x="54" y="23"/>
                    </a:lnTo>
                    <a:lnTo>
                      <a:pt x="52" y="14"/>
                    </a:lnTo>
                    <a:lnTo>
                      <a:pt x="46" y="7"/>
                    </a:lnTo>
                    <a:lnTo>
                      <a:pt x="36" y="1"/>
                    </a:lnTo>
                    <a:lnTo>
                      <a:pt x="27" y="0"/>
                    </a:lnTo>
                    <a:lnTo>
                      <a:pt x="17" y="1"/>
                    </a:lnTo>
                    <a:lnTo>
                      <a:pt x="8" y="7"/>
                    </a:lnTo>
                    <a:lnTo>
                      <a:pt x="1" y="14"/>
                    </a:lnTo>
                    <a:lnTo>
                      <a:pt x="0" y="23"/>
                    </a:lnTo>
                    <a:lnTo>
                      <a:pt x="1" y="31"/>
                    </a:lnTo>
                    <a:lnTo>
                      <a:pt x="8" y="40"/>
                    </a:lnTo>
                    <a:lnTo>
                      <a:pt x="17" y="45"/>
                    </a:lnTo>
                    <a:lnTo>
                      <a:pt x="27" y="47"/>
                    </a:lnTo>
                    <a:lnTo>
                      <a:pt x="36" y="45"/>
                    </a:lnTo>
                    <a:lnTo>
                      <a:pt x="40" y="42"/>
                    </a:lnTo>
                    <a:lnTo>
                      <a:pt x="46" y="40"/>
                    </a:lnTo>
                    <a:close/>
                    <a:moveTo>
                      <a:pt x="36" y="16"/>
                    </a:moveTo>
                    <a:lnTo>
                      <a:pt x="39" y="18"/>
                    </a:lnTo>
                    <a:lnTo>
                      <a:pt x="40" y="23"/>
                    </a:lnTo>
                    <a:lnTo>
                      <a:pt x="39" y="23"/>
                    </a:lnTo>
                    <a:lnTo>
                      <a:pt x="39" y="24"/>
                    </a:lnTo>
                    <a:lnTo>
                      <a:pt x="39" y="26"/>
                    </a:lnTo>
                    <a:lnTo>
                      <a:pt x="36" y="31"/>
                    </a:lnTo>
                    <a:lnTo>
                      <a:pt x="31" y="34"/>
                    </a:lnTo>
                    <a:lnTo>
                      <a:pt x="27" y="35"/>
                    </a:lnTo>
                    <a:lnTo>
                      <a:pt x="21" y="34"/>
                    </a:lnTo>
                    <a:lnTo>
                      <a:pt x="18" y="31"/>
                    </a:lnTo>
                    <a:lnTo>
                      <a:pt x="15" y="26"/>
                    </a:lnTo>
                    <a:lnTo>
                      <a:pt x="13" y="23"/>
                    </a:lnTo>
                    <a:lnTo>
                      <a:pt x="15" y="18"/>
                    </a:lnTo>
                    <a:lnTo>
                      <a:pt x="18" y="16"/>
                    </a:lnTo>
                    <a:lnTo>
                      <a:pt x="21" y="13"/>
                    </a:lnTo>
                    <a:lnTo>
                      <a:pt x="27" y="12"/>
                    </a:lnTo>
                    <a:lnTo>
                      <a:pt x="31" y="13"/>
                    </a:lnTo>
                    <a:lnTo>
                      <a:pt x="36" y="16"/>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4" name="Freeform 46"/>
              <p:cNvSpPr>
                <a:spLocks/>
              </p:cNvSpPr>
              <p:nvPr/>
            </p:nvSpPr>
            <p:spPr bwMode="auto">
              <a:xfrm>
                <a:off x="2205" y="3591"/>
                <a:ext cx="6" cy="5"/>
              </a:xfrm>
              <a:custGeom>
                <a:avLst/>
                <a:gdLst>
                  <a:gd name="T0" fmla="*/ 27 w 27"/>
                  <a:gd name="T1" fmla="*/ 11 h 23"/>
                  <a:gd name="T2" fmla="*/ 26 w 27"/>
                  <a:gd name="T3" fmla="*/ 6 h 23"/>
                  <a:gd name="T4" fmla="*/ 23 w 27"/>
                  <a:gd name="T5" fmla="*/ 4 h 23"/>
                  <a:gd name="T6" fmla="*/ 18 w 27"/>
                  <a:gd name="T7" fmla="*/ 1 h 23"/>
                  <a:gd name="T8" fmla="*/ 14 w 27"/>
                  <a:gd name="T9" fmla="*/ 0 h 23"/>
                  <a:gd name="T10" fmla="*/ 8 w 27"/>
                  <a:gd name="T11" fmla="*/ 1 h 23"/>
                  <a:gd name="T12" fmla="*/ 5 w 27"/>
                  <a:gd name="T13" fmla="*/ 4 h 23"/>
                  <a:gd name="T14" fmla="*/ 2 w 27"/>
                  <a:gd name="T15" fmla="*/ 6 h 23"/>
                  <a:gd name="T16" fmla="*/ 0 w 27"/>
                  <a:gd name="T17" fmla="*/ 11 h 23"/>
                  <a:gd name="T18" fmla="*/ 2 w 27"/>
                  <a:gd name="T19" fmla="*/ 14 h 23"/>
                  <a:gd name="T20" fmla="*/ 5 w 27"/>
                  <a:gd name="T21" fmla="*/ 19 h 23"/>
                  <a:gd name="T22" fmla="*/ 8 w 27"/>
                  <a:gd name="T23" fmla="*/ 22 h 23"/>
                  <a:gd name="T24" fmla="*/ 14 w 27"/>
                  <a:gd name="T25" fmla="*/ 23 h 23"/>
                  <a:gd name="T26" fmla="*/ 18 w 27"/>
                  <a:gd name="T27" fmla="*/ 22 h 23"/>
                  <a:gd name="T28" fmla="*/ 23 w 27"/>
                  <a:gd name="T29" fmla="*/ 19 h 23"/>
                  <a:gd name="T30" fmla="*/ 26 w 27"/>
                  <a:gd name="T31" fmla="*/ 14 h 23"/>
                  <a:gd name="T32" fmla="*/ 26 w 27"/>
                  <a:gd name="T33" fmla="*/ 12 h 23"/>
                  <a:gd name="T34" fmla="*/ 26 w 27"/>
                  <a:gd name="T35" fmla="*/ 11 h 23"/>
                  <a:gd name="T36" fmla="*/ 27 w 27"/>
                  <a:gd name="T37" fmla="*/ 11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3"/>
                  <a:gd name="T59" fmla="*/ 27 w 2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3">
                    <a:moveTo>
                      <a:pt x="27" y="11"/>
                    </a:moveTo>
                    <a:lnTo>
                      <a:pt x="26" y="6"/>
                    </a:lnTo>
                    <a:lnTo>
                      <a:pt x="23" y="4"/>
                    </a:lnTo>
                    <a:lnTo>
                      <a:pt x="18" y="1"/>
                    </a:lnTo>
                    <a:lnTo>
                      <a:pt x="14" y="0"/>
                    </a:lnTo>
                    <a:lnTo>
                      <a:pt x="8" y="1"/>
                    </a:lnTo>
                    <a:lnTo>
                      <a:pt x="5" y="4"/>
                    </a:lnTo>
                    <a:lnTo>
                      <a:pt x="2" y="6"/>
                    </a:lnTo>
                    <a:lnTo>
                      <a:pt x="0" y="11"/>
                    </a:lnTo>
                    <a:lnTo>
                      <a:pt x="2" y="14"/>
                    </a:lnTo>
                    <a:lnTo>
                      <a:pt x="5" y="19"/>
                    </a:lnTo>
                    <a:lnTo>
                      <a:pt x="8" y="22"/>
                    </a:lnTo>
                    <a:lnTo>
                      <a:pt x="14" y="23"/>
                    </a:lnTo>
                    <a:lnTo>
                      <a:pt x="18" y="22"/>
                    </a:lnTo>
                    <a:lnTo>
                      <a:pt x="23" y="19"/>
                    </a:lnTo>
                    <a:lnTo>
                      <a:pt x="26" y="14"/>
                    </a:lnTo>
                    <a:lnTo>
                      <a:pt x="26" y="12"/>
                    </a:lnTo>
                    <a:lnTo>
                      <a:pt x="26" y="11"/>
                    </a:lnTo>
                    <a:lnTo>
                      <a:pt x="27" y="11"/>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5" name="Freeform 47"/>
              <p:cNvSpPr>
                <a:spLocks/>
              </p:cNvSpPr>
              <p:nvPr/>
            </p:nvSpPr>
            <p:spPr bwMode="auto">
              <a:xfrm>
                <a:off x="2192" y="3580"/>
                <a:ext cx="30" cy="28"/>
              </a:xfrm>
              <a:custGeom>
                <a:avLst/>
                <a:gdLst>
                  <a:gd name="T0" fmla="*/ 80 w 150"/>
                  <a:gd name="T1" fmla="*/ 10 h 140"/>
                  <a:gd name="T2" fmla="*/ 92 w 150"/>
                  <a:gd name="T3" fmla="*/ 12 h 140"/>
                  <a:gd name="T4" fmla="*/ 105 w 150"/>
                  <a:gd name="T5" fmla="*/ 15 h 140"/>
                  <a:gd name="T6" fmla="*/ 116 w 150"/>
                  <a:gd name="T7" fmla="*/ 21 h 140"/>
                  <a:gd name="T8" fmla="*/ 128 w 150"/>
                  <a:gd name="T9" fmla="*/ 28 h 140"/>
                  <a:gd name="T10" fmla="*/ 136 w 150"/>
                  <a:gd name="T11" fmla="*/ 37 h 140"/>
                  <a:gd name="T12" fmla="*/ 143 w 150"/>
                  <a:gd name="T13" fmla="*/ 49 h 140"/>
                  <a:gd name="T14" fmla="*/ 150 w 150"/>
                  <a:gd name="T15" fmla="*/ 36 h 140"/>
                  <a:gd name="T16" fmla="*/ 136 w 150"/>
                  <a:gd name="T17" fmla="*/ 19 h 140"/>
                  <a:gd name="T18" fmla="*/ 123 w 150"/>
                  <a:gd name="T19" fmla="*/ 10 h 140"/>
                  <a:gd name="T20" fmla="*/ 109 w 150"/>
                  <a:gd name="T21" fmla="*/ 5 h 140"/>
                  <a:gd name="T22" fmla="*/ 95 w 150"/>
                  <a:gd name="T23" fmla="*/ 1 h 140"/>
                  <a:gd name="T24" fmla="*/ 80 w 150"/>
                  <a:gd name="T25" fmla="*/ 0 h 140"/>
                  <a:gd name="T26" fmla="*/ 63 w 150"/>
                  <a:gd name="T27" fmla="*/ 1 h 140"/>
                  <a:gd name="T28" fmla="*/ 49 w 150"/>
                  <a:gd name="T29" fmla="*/ 5 h 140"/>
                  <a:gd name="T30" fmla="*/ 35 w 150"/>
                  <a:gd name="T31" fmla="*/ 10 h 140"/>
                  <a:gd name="T32" fmla="*/ 23 w 150"/>
                  <a:gd name="T33" fmla="*/ 19 h 140"/>
                  <a:gd name="T34" fmla="*/ 13 w 150"/>
                  <a:gd name="T35" fmla="*/ 29 h 140"/>
                  <a:gd name="T36" fmla="*/ 6 w 150"/>
                  <a:gd name="T37" fmla="*/ 42 h 140"/>
                  <a:gd name="T38" fmla="*/ 1 w 150"/>
                  <a:gd name="T39" fmla="*/ 54 h 140"/>
                  <a:gd name="T40" fmla="*/ 0 w 150"/>
                  <a:gd name="T41" fmla="*/ 69 h 140"/>
                  <a:gd name="T42" fmla="*/ 1 w 150"/>
                  <a:gd name="T43" fmla="*/ 83 h 140"/>
                  <a:gd name="T44" fmla="*/ 4 w 150"/>
                  <a:gd name="T45" fmla="*/ 90 h 140"/>
                  <a:gd name="T46" fmla="*/ 8 w 150"/>
                  <a:gd name="T47" fmla="*/ 98 h 140"/>
                  <a:gd name="T48" fmla="*/ 14 w 150"/>
                  <a:gd name="T49" fmla="*/ 108 h 140"/>
                  <a:gd name="T50" fmla="*/ 23 w 150"/>
                  <a:gd name="T51" fmla="*/ 118 h 140"/>
                  <a:gd name="T52" fmla="*/ 35 w 150"/>
                  <a:gd name="T53" fmla="*/ 126 h 140"/>
                  <a:gd name="T54" fmla="*/ 49 w 150"/>
                  <a:gd name="T55" fmla="*/ 134 h 140"/>
                  <a:gd name="T56" fmla="*/ 63 w 150"/>
                  <a:gd name="T57" fmla="*/ 137 h 140"/>
                  <a:gd name="T58" fmla="*/ 80 w 150"/>
                  <a:gd name="T59" fmla="*/ 140 h 140"/>
                  <a:gd name="T60" fmla="*/ 90 w 150"/>
                  <a:gd name="T61" fmla="*/ 140 h 140"/>
                  <a:gd name="T62" fmla="*/ 98 w 150"/>
                  <a:gd name="T63" fmla="*/ 126 h 140"/>
                  <a:gd name="T64" fmla="*/ 80 w 150"/>
                  <a:gd name="T65" fmla="*/ 127 h 140"/>
                  <a:gd name="T66" fmla="*/ 66 w 150"/>
                  <a:gd name="T67" fmla="*/ 126 h 140"/>
                  <a:gd name="T68" fmla="*/ 54 w 150"/>
                  <a:gd name="T69" fmla="*/ 123 h 140"/>
                  <a:gd name="T70" fmla="*/ 42 w 150"/>
                  <a:gd name="T71" fmla="*/ 117 h 140"/>
                  <a:gd name="T72" fmla="*/ 32 w 150"/>
                  <a:gd name="T73" fmla="*/ 109 h 140"/>
                  <a:gd name="T74" fmla="*/ 23 w 150"/>
                  <a:gd name="T75" fmla="*/ 100 h 140"/>
                  <a:gd name="T76" fmla="*/ 17 w 150"/>
                  <a:gd name="T77" fmla="*/ 91 h 140"/>
                  <a:gd name="T78" fmla="*/ 14 w 150"/>
                  <a:gd name="T79" fmla="*/ 80 h 140"/>
                  <a:gd name="T80" fmla="*/ 13 w 150"/>
                  <a:gd name="T81" fmla="*/ 69 h 140"/>
                  <a:gd name="T82" fmla="*/ 14 w 150"/>
                  <a:gd name="T83" fmla="*/ 56 h 140"/>
                  <a:gd name="T84" fmla="*/ 17 w 150"/>
                  <a:gd name="T85" fmla="*/ 46 h 140"/>
                  <a:gd name="T86" fmla="*/ 23 w 150"/>
                  <a:gd name="T87" fmla="*/ 36 h 140"/>
                  <a:gd name="T88" fmla="*/ 32 w 150"/>
                  <a:gd name="T89" fmla="*/ 28 h 140"/>
                  <a:gd name="T90" fmla="*/ 42 w 150"/>
                  <a:gd name="T91" fmla="*/ 21 h 140"/>
                  <a:gd name="T92" fmla="*/ 54 w 150"/>
                  <a:gd name="T93" fmla="*/ 15 h 140"/>
                  <a:gd name="T94" fmla="*/ 66 w 150"/>
                  <a:gd name="T95" fmla="*/ 12 h 140"/>
                  <a:gd name="T96" fmla="*/ 80 w 150"/>
                  <a:gd name="T97" fmla="*/ 1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0"/>
                  <a:gd name="T148" fmla="*/ 0 h 140"/>
                  <a:gd name="T149" fmla="*/ 150 w 150"/>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0" h="140">
                    <a:moveTo>
                      <a:pt x="80" y="10"/>
                    </a:moveTo>
                    <a:lnTo>
                      <a:pt x="92" y="12"/>
                    </a:lnTo>
                    <a:lnTo>
                      <a:pt x="105" y="15"/>
                    </a:lnTo>
                    <a:lnTo>
                      <a:pt x="116" y="21"/>
                    </a:lnTo>
                    <a:lnTo>
                      <a:pt x="128" y="28"/>
                    </a:lnTo>
                    <a:lnTo>
                      <a:pt x="136" y="37"/>
                    </a:lnTo>
                    <a:lnTo>
                      <a:pt x="143" y="49"/>
                    </a:lnTo>
                    <a:lnTo>
                      <a:pt x="150" y="36"/>
                    </a:lnTo>
                    <a:lnTo>
                      <a:pt x="136" y="19"/>
                    </a:lnTo>
                    <a:lnTo>
                      <a:pt x="123" y="10"/>
                    </a:lnTo>
                    <a:lnTo>
                      <a:pt x="109" y="5"/>
                    </a:lnTo>
                    <a:lnTo>
                      <a:pt x="95" y="1"/>
                    </a:lnTo>
                    <a:lnTo>
                      <a:pt x="80" y="0"/>
                    </a:lnTo>
                    <a:lnTo>
                      <a:pt x="63" y="1"/>
                    </a:lnTo>
                    <a:lnTo>
                      <a:pt x="49" y="5"/>
                    </a:lnTo>
                    <a:lnTo>
                      <a:pt x="35" y="10"/>
                    </a:lnTo>
                    <a:lnTo>
                      <a:pt x="23" y="19"/>
                    </a:lnTo>
                    <a:lnTo>
                      <a:pt x="13" y="29"/>
                    </a:lnTo>
                    <a:lnTo>
                      <a:pt x="6" y="42"/>
                    </a:lnTo>
                    <a:lnTo>
                      <a:pt x="1" y="54"/>
                    </a:lnTo>
                    <a:lnTo>
                      <a:pt x="0" y="69"/>
                    </a:lnTo>
                    <a:lnTo>
                      <a:pt x="1" y="83"/>
                    </a:lnTo>
                    <a:lnTo>
                      <a:pt x="4" y="90"/>
                    </a:lnTo>
                    <a:lnTo>
                      <a:pt x="8" y="98"/>
                    </a:lnTo>
                    <a:lnTo>
                      <a:pt x="14" y="108"/>
                    </a:lnTo>
                    <a:lnTo>
                      <a:pt x="23" y="118"/>
                    </a:lnTo>
                    <a:lnTo>
                      <a:pt x="35" y="126"/>
                    </a:lnTo>
                    <a:lnTo>
                      <a:pt x="49" y="134"/>
                    </a:lnTo>
                    <a:lnTo>
                      <a:pt x="63" y="137"/>
                    </a:lnTo>
                    <a:lnTo>
                      <a:pt x="80" y="140"/>
                    </a:lnTo>
                    <a:lnTo>
                      <a:pt x="90" y="140"/>
                    </a:lnTo>
                    <a:lnTo>
                      <a:pt x="98" y="126"/>
                    </a:lnTo>
                    <a:lnTo>
                      <a:pt x="80" y="127"/>
                    </a:lnTo>
                    <a:lnTo>
                      <a:pt x="66" y="126"/>
                    </a:lnTo>
                    <a:lnTo>
                      <a:pt x="54" y="123"/>
                    </a:lnTo>
                    <a:lnTo>
                      <a:pt x="42" y="117"/>
                    </a:lnTo>
                    <a:lnTo>
                      <a:pt x="32" y="109"/>
                    </a:lnTo>
                    <a:lnTo>
                      <a:pt x="23" y="100"/>
                    </a:lnTo>
                    <a:lnTo>
                      <a:pt x="17" y="91"/>
                    </a:lnTo>
                    <a:lnTo>
                      <a:pt x="14" y="80"/>
                    </a:lnTo>
                    <a:lnTo>
                      <a:pt x="13" y="69"/>
                    </a:lnTo>
                    <a:lnTo>
                      <a:pt x="14" y="56"/>
                    </a:lnTo>
                    <a:lnTo>
                      <a:pt x="17" y="46"/>
                    </a:lnTo>
                    <a:lnTo>
                      <a:pt x="23" y="36"/>
                    </a:lnTo>
                    <a:lnTo>
                      <a:pt x="32" y="28"/>
                    </a:lnTo>
                    <a:lnTo>
                      <a:pt x="42" y="21"/>
                    </a:lnTo>
                    <a:lnTo>
                      <a:pt x="54" y="15"/>
                    </a:lnTo>
                    <a:lnTo>
                      <a:pt x="66" y="12"/>
                    </a:lnTo>
                    <a:lnTo>
                      <a:pt x="80" y="10"/>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6" name="Freeform 48"/>
              <p:cNvSpPr>
                <a:spLocks/>
              </p:cNvSpPr>
              <p:nvPr/>
            </p:nvSpPr>
            <p:spPr bwMode="auto">
              <a:xfrm>
                <a:off x="2180" y="3563"/>
                <a:ext cx="51" cy="15"/>
              </a:xfrm>
              <a:custGeom>
                <a:avLst/>
                <a:gdLst>
                  <a:gd name="T0" fmla="*/ 250 w 255"/>
                  <a:gd name="T1" fmla="*/ 50 h 77"/>
                  <a:gd name="T2" fmla="*/ 255 w 255"/>
                  <a:gd name="T3" fmla="*/ 40 h 77"/>
                  <a:gd name="T4" fmla="*/ 242 w 255"/>
                  <a:gd name="T5" fmla="*/ 29 h 77"/>
                  <a:gd name="T6" fmla="*/ 230 w 255"/>
                  <a:gd name="T7" fmla="*/ 22 h 77"/>
                  <a:gd name="T8" fmla="*/ 215 w 255"/>
                  <a:gd name="T9" fmla="*/ 14 h 77"/>
                  <a:gd name="T10" fmla="*/ 202 w 255"/>
                  <a:gd name="T11" fmla="*/ 9 h 77"/>
                  <a:gd name="T12" fmla="*/ 186 w 255"/>
                  <a:gd name="T13" fmla="*/ 5 h 77"/>
                  <a:gd name="T14" fmla="*/ 171 w 255"/>
                  <a:gd name="T15" fmla="*/ 2 h 77"/>
                  <a:gd name="T16" fmla="*/ 156 w 255"/>
                  <a:gd name="T17" fmla="*/ 0 h 77"/>
                  <a:gd name="T18" fmla="*/ 141 w 255"/>
                  <a:gd name="T19" fmla="*/ 0 h 77"/>
                  <a:gd name="T20" fmla="*/ 106 w 255"/>
                  <a:gd name="T21" fmla="*/ 2 h 77"/>
                  <a:gd name="T22" fmla="*/ 74 w 255"/>
                  <a:gd name="T23" fmla="*/ 11 h 77"/>
                  <a:gd name="T24" fmla="*/ 58 w 255"/>
                  <a:gd name="T25" fmla="*/ 17 h 77"/>
                  <a:gd name="T26" fmla="*/ 44 w 255"/>
                  <a:gd name="T27" fmla="*/ 25 h 77"/>
                  <a:gd name="T28" fmla="*/ 19 w 255"/>
                  <a:gd name="T29" fmla="*/ 45 h 77"/>
                  <a:gd name="T30" fmla="*/ 0 w 255"/>
                  <a:gd name="T31" fmla="*/ 65 h 77"/>
                  <a:gd name="T32" fmla="*/ 6 w 255"/>
                  <a:gd name="T33" fmla="*/ 77 h 77"/>
                  <a:gd name="T34" fmla="*/ 15 w 255"/>
                  <a:gd name="T35" fmla="*/ 63 h 77"/>
                  <a:gd name="T36" fmla="*/ 28 w 255"/>
                  <a:gd name="T37" fmla="*/ 53 h 77"/>
                  <a:gd name="T38" fmla="*/ 51 w 255"/>
                  <a:gd name="T39" fmla="*/ 35 h 77"/>
                  <a:gd name="T40" fmla="*/ 79 w 255"/>
                  <a:gd name="T41" fmla="*/ 23 h 77"/>
                  <a:gd name="T42" fmla="*/ 93 w 255"/>
                  <a:gd name="T43" fmla="*/ 17 h 77"/>
                  <a:gd name="T44" fmla="*/ 108 w 255"/>
                  <a:gd name="T45" fmla="*/ 15 h 77"/>
                  <a:gd name="T46" fmla="*/ 141 w 255"/>
                  <a:gd name="T47" fmla="*/ 13 h 77"/>
                  <a:gd name="T48" fmla="*/ 156 w 255"/>
                  <a:gd name="T49" fmla="*/ 13 h 77"/>
                  <a:gd name="T50" fmla="*/ 171 w 255"/>
                  <a:gd name="T51" fmla="*/ 15 h 77"/>
                  <a:gd name="T52" fmla="*/ 185 w 255"/>
                  <a:gd name="T53" fmla="*/ 17 h 77"/>
                  <a:gd name="T54" fmla="*/ 199 w 255"/>
                  <a:gd name="T55" fmla="*/ 22 h 77"/>
                  <a:gd name="T56" fmla="*/ 212 w 255"/>
                  <a:gd name="T57" fmla="*/ 26 h 77"/>
                  <a:gd name="T58" fmla="*/ 225 w 255"/>
                  <a:gd name="T59" fmla="*/ 33 h 77"/>
                  <a:gd name="T60" fmla="*/ 250 w 255"/>
                  <a:gd name="T61" fmla="*/ 50 h 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5"/>
                  <a:gd name="T94" fmla="*/ 0 h 77"/>
                  <a:gd name="T95" fmla="*/ 255 w 255"/>
                  <a:gd name="T96" fmla="*/ 77 h 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5" h="77">
                    <a:moveTo>
                      <a:pt x="250" y="50"/>
                    </a:moveTo>
                    <a:lnTo>
                      <a:pt x="255" y="40"/>
                    </a:lnTo>
                    <a:lnTo>
                      <a:pt x="242" y="29"/>
                    </a:lnTo>
                    <a:lnTo>
                      <a:pt x="230" y="22"/>
                    </a:lnTo>
                    <a:lnTo>
                      <a:pt x="215" y="14"/>
                    </a:lnTo>
                    <a:lnTo>
                      <a:pt x="202" y="9"/>
                    </a:lnTo>
                    <a:lnTo>
                      <a:pt x="186" y="5"/>
                    </a:lnTo>
                    <a:lnTo>
                      <a:pt x="171" y="2"/>
                    </a:lnTo>
                    <a:lnTo>
                      <a:pt x="156" y="0"/>
                    </a:lnTo>
                    <a:lnTo>
                      <a:pt x="141" y="0"/>
                    </a:lnTo>
                    <a:lnTo>
                      <a:pt x="106" y="2"/>
                    </a:lnTo>
                    <a:lnTo>
                      <a:pt x="74" y="11"/>
                    </a:lnTo>
                    <a:lnTo>
                      <a:pt x="58" y="17"/>
                    </a:lnTo>
                    <a:lnTo>
                      <a:pt x="44" y="25"/>
                    </a:lnTo>
                    <a:lnTo>
                      <a:pt x="19" y="45"/>
                    </a:lnTo>
                    <a:lnTo>
                      <a:pt x="0" y="65"/>
                    </a:lnTo>
                    <a:lnTo>
                      <a:pt x="6" y="77"/>
                    </a:lnTo>
                    <a:lnTo>
                      <a:pt x="15" y="63"/>
                    </a:lnTo>
                    <a:lnTo>
                      <a:pt x="28" y="53"/>
                    </a:lnTo>
                    <a:lnTo>
                      <a:pt x="51" y="35"/>
                    </a:lnTo>
                    <a:lnTo>
                      <a:pt x="79" y="23"/>
                    </a:lnTo>
                    <a:lnTo>
                      <a:pt x="93" y="17"/>
                    </a:lnTo>
                    <a:lnTo>
                      <a:pt x="108" y="15"/>
                    </a:lnTo>
                    <a:lnTo>
                      <a:pt x="141" y="13"/>
                    </a:lnTo>
                    <a:lnTo>
                      <a:pt x="156" y="13"/>
                    </a:lnTo>
                    <a:lnTo>
                      <a:pt x="171" y="15"/>
                    </a:lnTo>
                    <a:lnTo>
                      <a:pt x="185" y="17"/>
                    </a:lnTo>
                    <a:lnTo>
                      <a:pt x="199" y="22"/>
                    </a:lnTo>
                    <a:lnTo>
                      <a:pt x="212" y="26"/>
                    </a:lnTo>
                    <a:lnTo>
                      <a:pt x="225" y="33"/>
                    </a:lnTo>
                    <a:lnTo>
                      <a:pt x="250" y="50"/>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7" name="Freeform 49"/>
              <p:cNvSpPr>
                <a:spLocks/>
              </p:cNvSpPr>
              <p:nvPr/>
            </p:nvSpPr>
            <p:spPr bwMode="auto">
              <a:xfrm>
                <a:off x="2181" y="3566"/>
                <a:ext cx="49" cy="15"/>
              </a:xfrm>
              <a:custGeom>
                <a:avLst/>
                <a:gdLst>
                  <a:gd name="T0" fmla="*/ 238 w 244"/>
                  <a:gd name="T1" fmla="*/ 49 h 76"/>
                  <a:gd name="T2" fmla="*/ 244 w 244"/>
                  <a:gd name="T3" fmla="*/ 37 h 76"/>
                  <a:gd name="T4" fmla="*/ 219 w 244"/>
                  <a:gd name="T5" fmla="*/ 20 h 76"/>
                  <a:gd name="T6" fmla="*/ 206 w 244"/>
                  <a:gd name="T7" fmla="*/ 13 h 76"/>
                  <a:gd name="T8" fmla="*/ 193 w 244"/>
                  <a:gd name="T9" fmla="*/ 9 h 76"/>
                  <a:gd name="T10" fmla="*/ 179 w 244"/>
                  <a:gd name="T11" fmla="*/ 4 h 76"/>
                  <a:gd name="T12" fmla="*/ 165 w 244"/>
                  <a:gd name="T13" fmla="*/ 2 h 76"/>
                  <a:gd name="T14" fmla="*/ 150 w 244"/>
                  <a:gd name="T15" fmla="*/ 0 h 76"/>
                  <a:gd name="T16" fmla="*/ 135 w 244"/>
                  <a:gd name="T17" fmla="*/ 0 h 76"/>
                  <a:gd name="T18" fmla="*/ 102 w 244"/>
                  <a:gd name="T19" fmla="*/ 2 h 76"/>
                  <a:gd name="T20" fmla="*/ 87 w 244"/>
                  <a:gd name="T21" fmla="*/ 4 h 76"/>
                  <a:gd name="T22" fmla="*/ 73 w 244"/>
                  <a:gd name="T23" fmla="*/ 10 h 76"/>
                  <a:gd name="T24" fmla="*/ 45 w 244"/>
                  <a:gd name="T25" fmla="*/ 22 h 76"/>
                  <a:gd name="T26" fmla="*/ 22 w 244"/>
                  <a:gd name="T27" fmla="*/ 40 h 76"/>
                  <a:gd name="T28" fmla="*/ 9 w 244"/>
                  <a:gd name="T29" fmla="*/ 50 h 76"/>
                  <a:gd name="T30" fmla="*/ 0 w 244"/>
                  <a:gd name="T31" fmla="*/ 64 h 76"/>
                  <a:gd name="T32" fmla="*/ 8 w 244"/>
                  <a:gd name="T33" fmla="*/ 76 h 76"/>
                  <a:gd name="T34" fmla="*/ 18 w 244"/>
                  <a:gd name="T35" fmla="*/ 61 h 76"/>
                  <a:gd name="T36" fmla="*/ 32 w 244"/>
                  <a:gd name="T37" fmla="*/ 49 h 76"/>
                  <a:gd name="T38" fmla="*/ 53 w 244"/>
                  <a:gd name="T39" fmla="*/ 32 h 76"/>
                  <a:gd name="T40" fmla="*/ 64 w 244"/>
                  <a:gd name="T41" fmla="*/ 25 h 76"/>
                  <a:gd name="T42" fmla="*/ 78 w 244"/>
                  <a:gd name="T43" fmla="*/ 21 h 76"/>
                  <a:gd name="T44" fmla="*/ 90 w 244"/>
                  <a:gd name="T45" fmla="*/ 16 h 76"/>
                  <a:gd name="T46" fmla="*/ 105 w 244"/>
                  <a:gd name="T47" fmla="*/ 14 h 76"/>
                  <a:gd name="T48" fmla="*/ 135 w 244"/>
                  <a:gd name="T49" fmla="*/ 12 h 76"/>
                  <a:gd name="T50" fmla="*/ 148 w 244"/>
                  <a:gd name="T51" fmla="*/ 12 h 76"/>
                  <a:gd name="T52" fmla="*/ 163 w 244"/>
                  <a:gd name="T53" fmla="*/ 14 h 76"/>
                  <a:gd name="T54" fmla="*/ 176 w 244"/>
                  <a:gd name="T55" fmla="*/ 16 h 76"/>
                  <a:gd name="T56" fmla="*/ 191 w 244"/>
                  <a:gd name="T57" fmla="*/ 21 h 76"/>
                  <a:gd name="T58" fmla="*/ 202 w 244"/>
                  <a:gd name="T59" fmla="*/ 25 h 76"/>
                  <a:gd name="T60" fmla="*/ 215 w 244"/>
                  <a:gd name="T61" fmla="*/ 32 h 76"/>
                  <a:gd name="T62" fmla="*/ 226 w 244"/>
                  <a:gd name="T63" fmla="*/ 39 h 76"/>
                  <a:gd name="T64" fmla="*/ 238 w 244"/>
                  <a:gd name="T65" fmla="*/ 49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4"/>
                  <a:gd name="T100" fmla="*/ 0 h 76"/>
                  <a:gd name="T101" fmla="*/ 244 w 244"/>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4" h="76">
                    <a:moveTo>
                      <a:pt x="238" y="49"/>
                    </a:moveTo>
                    <a:lnTo>
                      <a:pt x="244" y="37"/>
                    </a:lnTo>
                    <a:lnTo>
                      <a:pt x="219" y="20"/>
                    </a:lnTo>
                    <a:lnTo>
                      <a:pt x="206" y="13"/>
                    </a:lnTo>
                    <a:lnTo>
                      <a:pt x="193" y="9"/>
                    </a:lnTo>
                    <a:lnTo>
                      <a:pt x="179" y="4"/>
                    </a:lnTo>
                    <a:lnTo>
                      <a:pt x="165" y="2"/>
                    </a:lnTo>
                    <a:lnTo>
                      <a:pt x="150" y="0"/>
                    </a:lnTo>
                    <a:lnTo>
                      <a:pt x="135" y="0"/>
                    </a:lnTo>
                    <a:lnTo>
                      <a:pt x="102" y="2"/>
                    </a:lnTo>
                    <a:lnTo>
                      <a:pt x="87" y="4"/>
                    </a:lnTo>
                    <a:lnTo>
                      <a:pt x="73" y="10"/>
                    </a:lnTo>
                    <a:lnTo>
                      <a:pt x="45" y="22"/>
                    </a:lnTo>
                    <a:lnTo>
                      <a:pt x="22" y="40"/>
                    </a:lnTo>
                    <a:lnTo>
                      <a:pt x="9" y="50"/>
                    </a:lnTo>
                    <a:lnTo>
                      <a:pt x="0" y="64"/>
                    </a:lnTo>
                    <a:lnTo>
                      <a:pt x="8" y="76"/>
                    </a:lnTo>
                    <a:lnTo>
                      <a:pt x="18" y="61"/>
                    </a:lnTo>
                    <a:lnTo>
                      <a:pt x="32" y="49"/>
                    </a:lnTo>
                    <a:lnTo>
                      <a:pt x="53" y="32"/>
                    </a:lnTo>
                    <a:lnTo>
                      <a:pt x="64" y="25"/>
                    </a:lnTo>
                    <a:lnTo>
                      <a:pt x="78" y="21"/>
                    </a:lnTo>
                    <a:lnTo>
                      <a:pt x="90" y="16"/>
                    </a:lnTo>
                    <a:lnTo>
                      <a:pt x="105" y="14"/>
                    </a:lnTo>
                    <a:lnTo>
                      <a:pt x="135" y="12"/>
                    </a:lnTo>
                    <a:lnTo>
                      <a:pt x="148" y="12"/>
                    </a:lnTo>
                    <a:lnTo>
                      <a:pt x="163" y="14"/>
                    </a:lnTo>
                    <a:lnTo>
                      <a:pt x="176" y="16"/>
                    </a:lnTo>
                    <a:lnTo>
                      <a:pt x="191" y="21"/>
                    </a:lnTo>
                    <a:lnTo>
                      <a:pt x="202" y="25"/>
                    </a:lnTo>
                    <a:lnTo>
                      <a:pt x="215" y="32"/>
                    </a:lnTo>
                    <a:lnTo>
                      <a:pt x="226" y="39"/>
                    </a:lnTo>
                    <a:lnTo>
                      <a:pt x="238" y="49"/>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8" name="Freeform 50"/>
              <p:cNvSpPr>
                <a:spLocks/>
              </p:cNvSpPr>
              <p:nvPr/>
            </p:nvSpPr>
            <p:spPr bwMode="auto">
              <a:xfrm>
                <a:off x="2183" y="3568"/>
                <a:ext cx="46" cy="15"/>
              </a:xfrm>
              <a:custGeom>
                <a:avLst/>
                <a:gdLst>
                  <a:gd name="T0" fmla="*/ 223 w 230"/>
                  <a:gd name="T1" fmla="*/ 47 h 76"/>
                  <a:gd name="T2" fmla="*/ 230 w 230"/>
                  <a:gd name="T3" fmla="*/ 37 h 76"/>
                  <a:gd name="T4" fmla="*/ 218 w 230"/>
                  <a:gd name="T5" fmla="*/ 27 h 76"/>
                  <a:gd name="T6" fmla="*/ 207 w 230"/>
                  <a:gd name="T7" fmla="*/ 20 h 76"/>
                  <a:gd name="T8" fmla="*/ 194 w 230"/>
                  <a:gd name="T9" fmla="*/ 13 h 76"/>
                  <a:gd name="T10" fmla="*/ 183 w 230"/>
                  <a:gd name="T11" fmla="*/ 9 h 76"/>
                  <a:gd name="T12" fmla="*/ 168 w 230"/>
                  <a:gd name="T13" fmla="*/ 4 h 76"/>
                  <a:gd name="T14" fmla="*/ 155 w 230"/>
                  <a:gd name="T15" fmla="*/ 2 h 76"/>
                  <a:gd name="T16" fmla="*/ 140 w 230"/>
                  <a:gd name="T17" fmla="*/ 0 h 76"/>
                  <a:gd name="T18" fmla="*/ 127 w 230"/>
                  <a:gd name="T19" fmla="*/ 0 h 76"/>
                  <a:gd name="T20" fmla="*/ 97 w 230"/>
                  <a:gd name="T21" fmla="*/ 2 h 76"/>
                  <a:gd name="T22" fmla="*/ 82 w 230"/>
                  <a:gd name="T23" fmla="*/ 4 h 76"/>
                  <a:gd name="T24" fmla="*/ 70 w 230"/>
                  <a:gd name="T25" fmla="*/ 9 h 76"/>
                  <a:gd name="T26" fmla="*/ 56 w 230"/>
                  <a:gd name="T27" fmla="*/ 13 h 76"/>
                  <a:gd name="T28" fmla="*/ 45 w 230"/>
                  <a:gd name="T29" fmla="*/ 20 h 76"/>
                  <a:gd name="T30" fmla="*/ 24 w 230"/>
                  <a:gd name="T31" fmla="*/ 37 h 76"/>
                  <a:gd name="T32" fmla="*/ 10 w 230"/>
                  <a:gd name="T33" fmla="*/ 49 h 76"/>
                  <a:gd name="T34" fmla="*/ 0 w 230"/>
                  <a:gd name="T35" fmla="*/ 64 h 76"/>
                  <a:gd name="T36" fmla="*/ 8 w 230"/>
                  <a:gd name="T37" fmla="*/ 76 h 76"/>
                  <a:gd name="T38" fmla="*/ 18 w 230"/>
                  <a:gd name="T39" fmla="*/ 59 h 76"/>
                  <a:gd name="T40" fmla="*/ 33 w 230"/>
                  <a:gd name="T41" fmla="*/ 45 h 76"/>
                  <a:gd name="T42" fmla="*/ 52 w 230"/>
                  <a:gd name="T43" fmla="*/ 29 h 76"/>
                  <a:gd name="T44" fmla="*/ 75 w 230"/>
                  <a:gd name="T45" fmla="*/ 19 h 76"/>
                  <a:gd name="T46" fmla="*/ 99 w 230"/>
                  <a:gd name="T47" fmla="*/ 12 h 76"/>
                  <a:gd name="T48" fmla="*/ 127 w 230"/>
                  <a:gd name="T49" fmla="*/ 11 h 76"/>
                  <a:gd name="T50" fmla="*/ 153 w 230"/>
                  <a:gd name="T51" fmla="*/ 12 h 76"/>
                  <a:gd name="T52" fmla="*/ 177 w 230"/>
                  <a:gd name="T53" fmla="*/ 19 h 76"/>
                  <a:gd name="T54" fmla="*/ 200 w 230"/>
                  <a:gd name="T55" fmla="*/ 29 h 76"/>
                  <a:gd name="T56" fmla="*/ 210 w 230"/>
                  <a:gd name="T57" fmla="*/ 36 h 76"/>
                  <a:gd name="T58" fmla="*/ 221 w 230"/>
                  <a:gd name="T59" fmla="*/ 45 h 76"/>
                  <a:gd name="T60" fmla="*/ 223 w 230"/>
                  <a:gd name="T61" fmla="*/ 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0"/>
                  <a:gd name="T94" fmla="*/ 0 h 76"/>
                  <a:gd name="T95" fmla="*/ 230 w 230"/>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0" h="76">
                    <a:moveTo>
                      <a:pt x="223" y="47"/>
                    </a:moveTo>
                    <a:lnTo>
                      <a:pt x="230" y="37"/>
                    </a:lnTo>
                    <a:lnTo>
                      <a:pt x="218" y="27"/>
                    </a:lnTo>
                    <a:lnTo>
                      <a:pt x="207" y="20"/>
                    </a:lnTo>
                    <a:lnTo>
                      <a:pt x="194" y="13"/>
                    </a:lnTo>
                    <a:lnTo>
                      <a:pt x="183" y="9"/>
                    </a:lnTo>
                    <a:lnTo>
                      <a:pt x="168" y="4"/>
                    </a:lnTo>
                    <a:lnTo>
                      <a:pt x="155" y="2"/>
                    </a:lnTo>
                    <a:lnTo>
                      <a:pt x="140" y="0"/>
                    </a:lnTo>
                    <a:lnTo>
                      <a:pt x="127" y="0"/>
                    </a:lnTo>
                    <a:lnTo>
                      <a:pt x="97" y="2"/>
                    </a:lnTo>
                    <a:lnTo>
                      <a:pt x="82" y="4"/>
                    </a:lnTo>
                    <a:lnTo>
                      <a:pt x="70" y="9"/>
                    </a:lnTo>
                    <a:lnTo>
                      <a:pt x="56" y="13"/>
                    </a:lnTo>
                    <a:lnTo>
                      <a:pt x="45" y="20"/>
                    </a:lnTo>
                    <a:lnTo>
                      <a:pt x="24" y="37"/>
                    </a:lnTo>
                    <a:lnTo>
                      <a:pt x="10" y="49"/>
                    </a:lnTo>
                    <a:lnTo>
                      <a:pt x="0" y="64"/>
                    </a:lnTo>
                    <a:lnTo>
                      <a:pt x="8" y="76"/>
                    </a:lnTo>
                    <a:lnTo>
                      <a:pt x="18" y="59"/>
                    </a:lnTo>
                    <a:lnTo>
                      <a:pt x="33" y="45"/>
                    </a:lnTo>
                    <a:lnTo>
                      <a:pt x="52" y="29"/>
                    </a:lnTo>
                    <a:lnTo>
                      <a:pt x="75" y="19"/>
                    </a:lnTo>
                    <a:lnTo>
                      <a:pt x="99" y="12"/>
                    </a:lnTo>
                    <a:lnTo>
                      <a:pt x="127" y="11"/>
                    </a:lnTo>
                    <a:lnTo>
                      <a:pt x="153" y="12"/>
                    </a:lnTo>
                    <a:lnTo>
                      <a:pt x="177" y="19"/>
                    </a:lnTo>
                    <a:lnTo>
                      <a:pt x="200" y="29"/>
                    </a:lnTo>
                    <a:lnTo>
                      <a:pt x="210" y="36"/>
                    </a:lnTo>
                    <a:lnTo>
                      <a:pt x="221" y="45"/>
                    </a:lnTo>
                    <a:lnTo>
                      <a:pt x="223" y="47"/>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09" name="Freeform 51"/>
              <p:cNvSpPr>
                <a:spLocks/>
              </p:cNvSpPr>
              <p:nvPr/>
            </p:nvSpPr>
            <p:spPr bwMode="auto">
              <a:xfrm>
                <a:off x="2184" y="3570"/>
                <a:ext cx="43" cy="16"/>
              </a:xfrm>
              <a:custGeom>
                <a:avLst/>
                <a:gdLst>
                  <a:gd name="T0" fmla="*/ 215 w 215"/>
                  <a:gd name="T1" fmla="*/ 36 h 79"/>
                  <a:gd name="T2" fmla="*/ 213 w 215"/>
                  <a:gd name="T3" fmla="*/ 34 h 79"/>
                  <a:gd name="T4" fmla="*/ 202 w 215"/>
                  <a:gd name="T5" fmla="*/ 25 h 79"/>
                  <a:gd name="T6" fmla="*/ 192 w 215"/>
                  <a:gd name="T7" fmla="*/ 18 h 79"/>
                  <a:gd name="T8" fmla="*/ 169 w 215"/>
                  <a:gd name="T9" fmla="*/ 8 h 79"/>
                  <a:gd name="T10" fmla="*/ 145 w 215"/>
                  <a:gd name="T11" fmla="*/ 1 h 79"/>
                  <a:gd name="T12" fmla="*/ 119 w 215"/>
                  <a:gd name="T13" fmla="*/ 0 h 79"/>
                  <a:gd name="T14" fmla="*/ 91 w 215"/>
                  <a:gd name="T15" fmla="*/ 1 h 79"/>
                  <a:gd name="T16" fmla="*/ 67 w 215"/>
                  <a:gd name="T17" fmla="*/ 8 h 79"/>
                  <a:gd name="T18" fmla="*/ 44 w 215"/>
                  <a:gd name="T19" fmla="*/ 18 h 79"/>
                  <a:gd name="T20" fmla="*/ 25 w 215"/>
                  <a:gd name="T21" fmla="*/ 34 h 79"/>
                  <a:gd name="T22" fmla="*/ 10 w 215"/>
                  <a:gd name="T23" fmla="*/ 48 h 79"/>
                  <a:gd name="T24" fmla="*/ 0 w 215"/>
                  <a:gd name="T25" fmla="*/ 65 h 79"/>
                  <a:gd name="T26" fmla="*/ 7 w 215"/>
                  <a:gd name="T27" fmla="*/ 79 h 79"/>
                  <a:gd name="T28" fmla="*/ 18 w 215"/>
                  <a:gd name="T29" fmla="*/ 60 h 79"/>
                  <a:gd name="T30" fmla="*/ 34 w 215"/>
                  <a:gd name="T31" fmla="*/ 43 h 79"/>
                  <a:gd name="T32" fmla="*/ 52 w 215"/>
                  <a:gd name="T33" fmla="*/ 28 h 79"/>
                  <a:gd name="T34" fmla="*/ 73 w 215"/>
                  <a:gd name="T35" fmla="*/ 19 h 79"/>
                  <a:gd name="T36" fmla="*/ 94 w 215"/>
                  <a:gd name="T37" fmla="*/ 13 h 79"/>
                  <a:gd name="T38" fmla="*/ 119 w 215"/>
                  <a:gd name="T39" fmla="*/ 11 h 79"/>
                  <a:gd name="T40" fmla="*/ 143 w 215"/>
                  <a:gd name="T41" fmla="*/ 13 h 79"/>
                  <a:gd name="T42" fmla="*/ 165 w 215"/>
                  <a:gd name="T43" fmla="*/ 19 h 79"/>
                  <a:gd name="T44" fmla="*/ 185 w 215"/>
                  <a:gd name="T45" fmla="*/ 28 h 79"/>
                  <a:gd name="T46" fmla="*/ 204 w 215"/>
                  <a:gd name="T47" fmla="*/ 43 h 79"/>
                  <a:gd name="T48" fmla="*/ 209 w 215"/>
                  <a:gd name="T49" fmla="*/ 47 h 79"/>
                  <a:gd name="T50" fmla="*/ 215 w 215"/>
                  <a:gd name="T51" fmla="*/ 36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5"/>
                  <a:gd name="T79" fmla="*/ 0 h 79"/>
                  <a:gd name="T80" fmla="*/ 215 w 215"/>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5" h="79">
                    <a:moveTo>
                      <a:pt x="215" y="36"/>
                    </a:moveTo>
                    <a:lnTo>
                      <a:pt x="213" y="34"/>
                    </a:lnTo>
                    <a:lnTo>
                      <a:pt x="202" y="25"/>
                    </a:lnTo>
                    <a:lnTo>
                      <a:pt x="192" y="18"/>
                    </a:lnTo>
                    <a:lnTo>
                      <a:pt x="169" y="8"/>
                    </a:lnTo>
                    <a:lnTo>
                      <a:pt x="145" y="1"/>
                    </a:lnTo>
                    <a:lnTo>
                      <a:pt x="119" y="0"/>
                    </a:lnTo>
                    <a:lnTo>
                      <a:pt x="91" y="1"/>
                    </a:lnTo>
                    <a:lnTo>
                      <a:pt x="67" y="8"/>
                    </a:lnTo>
                    <a:lnTo>
                      <a:pt x="44" y="18"/>
                    </a:lnTo>
                    <a:lnTo>
                      <a:pt x="25" y="34"/>
                    </a:lnTo>
                    <a:lnTo>
                      <a:pt x="10" y="48"/>
                    </a:lnTo>
                    <a:lnTo>
                      <a:pt x="0" y="65"/>
                    </a:lnTo>
                    <a:lnTo>
                      <a:pt x="7" y="79"/>
                    </a:lnTo>
                    <a:lnTo>
                      <a:pt x="18" y="60"/>
                    </a:lnTo>
                    <a:lnTo>
                      <a:pt x="34" y="43"/>
                    </a:lnTo>
                    <a:lnTo>
                      <a:pt x="52" y="28"/>
                    </a:lnTo>
                    <a:lnTo>
                      <a:pt x="73" y="19"/>
                    </a:lnTo>
                    <a:lnTo>
                      <a:pt x="94" y="13"/>
                    </a:lnTo>
                    <a:lnTo>
                      <a:pt x="119" y="11"/>
                    </a:lnTo>
                    <a:lnTo>
                      <a:pt x="143" y="13"/>
                    </a:lnTo>
                    <a:lnTo>
                      <a:pt x="165" y="19"/>
                    </a:lnTo>
                    <a:lnTo>
                      <a:pt x="185" y="28"/>
                    </a:lnTo>
                    <a:lnTo>
                      <a:pt x="204" y="43"/>
                    </a:lnTo>
                    <a:lnTo>
                      <a:pt x="209" y="47"/>
                    </a:lnTo>
                    <a:lnTo>
                      <a:pt x="215" y="36"/>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0" name="Freeform 52"/>
              <p:cNvSpPr>
                <a:spLocks/>
              </p:cNvSpPr>
              <p:nvPr/>
            </p:nvSpPr>
            <p:spPr bwMode="auto">
              <a:xfrm>
                <a:off x="2186" y="3572"/>
                <a:ext cx="40" cy="17"/>
              </a:xfrm>
              <a:custGeom>
                <a:avLst/>
                <a:gdLst>
                  <a:gd name="T0" fmla="*/ 202 w 202"/>
                  <a:gd name="T1" fmla="*/ 36 h 82"/>
                  <a:gd name="T2" fmla="*/ 197 w 202"/>
                  <a:gd name="T3" fmla="*/ 32 h 82"/>
                  <a:gd name="T4" fmla="*/ 178 w 202"/>
                  <a:gd name="T5" fmla="*/ 17 h 82"/>
                  <a:gd name="T6" fmla="*/ 158 w 202"/>
                  <a:gd name="T7" fmla="*/ 8 h 82"/>
                  <a:gd name="T8" fmla="*/ 136 w 202"/>
                  <a:gd name="T9" fmla="*/ 2 h 82"/>
                  <a:gd name="T10" fmla="*/ 112 w 202"/>
                  <a:gd name="T11" fmla="*/ 0 h 82"/>
                  <a:gd name="T12" fmla="*/ 87 w 202"/>
                  <a:gd name="T13" fmla="*/ 2 h 82"/>
                  <a:gd name="T14" fmla="*/ 66 w 202"/>
                  <a:gd name="T15" fmla="*/ 8 h 82"/>
                  <a:gd name="T16" fmla="*/ 45 w 202"/>
                  <a:gd name="T17" fmla="*/ 17 h 82"/>
                  <a:gd name="T18" fmla="*/ 27 w 202"/>
                  <a:gd name="T19" fmla="*/ 32 h 82"/>
                  <a:gd name="T20" fmla="*/ 11 w 202"/>
                  <a:gd name="T21" fmla="*/ 49 h 82"/>
                  <a:gd name="T22" fmla="*/ 0 w 202"/>
                  <a:gd name="T23" fmla="*/ 68 h 82"/>
                  <a:gd name="T24" fmla="*/ 9 w 202"/>
                  <a:gd name="T25" fmla="*/ 82 h 82"/>
                  <a:gd name="T26" fmla="*/ 12 w 202"/>
                  <a:gd name="T27" fmla="*/ 69 h 82"/>
                  <a:gd name="T28" fmla="*/ 18 w 202"/>
                  <a:gd name="T29" fmla="*/ 58 h 82"/>
                  <a:gd name="T30" fmla="*/ 37 w 202"/>
                  <a:gd name="T31" fmla="*/ 39 h 82"/>
                  <a:gd name="T32" fmla="*/ 51 w 202"/>
                  <a:gd name="T33" fmla="*/ 26 h 82"/>
                  <a:gd name="T34" fmla="*/ 70 w 202"/>
                  <a:gd name="T35" fmla="*/ 18 h 82"/>
                  <a:gd name="T36" fmla="*/ 90 w 202"/>
                  <a:gd name="T37" fmla="*/ 13 h 82"/>
                  <a:gd name="T38" fmla="*/ 112 w 202"/>
                  <a:gd name="T39" fmla="*/ 12 h 82"/>
                  <a:gd name="T40" fmla="*/ 133 w 202"/>
                  <a:gd name="T41" fmla="*/ 13 h 82"/>
                  <a:gd name="T42" fmla="*/ 152 w 202"/>
                  <a:gd name="T43" fmla="*/ 18 h 82"/>
                  <a:gd name="T44" fmla="*/ 169 w 202"/>
                  <a:gd name="T45" fmla="*/ 26 h 82"/>
                  <a:gd name="T46" fmla="*/ 186 w 202"/>
                  <a:gd name="T47" fmla="*/ 39 h 82"/>
                  <a:gd name="T48" fmla="*/ 195 w 202"/>
                  <a:gd name="T49" fmla="*/ 48 h 82"/>
                  <a:gd name="T50" fmla="*/ 202 w 202"/>
                  <a:gd name="T51" fmla="*/ 36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2"/>
                  <a:gd name="T79" fmla="*/ 0 h 82"/>
                  <a:gd name="T80" fmla="*/ 202 w 202"/>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2" h="82">
                    <a:moveTo>
                      <a:pt x="202" y="36"/>
                    </a:moveTo>
                    <a:lnTo>
                      <a:pt x="197" y="32"/>
                    </a:lnTo>
                    <a:lnTo>
                      <a:pt x="178" y="17"/>
                    </a:lnTo>
                    <a:lnTo>
                      <a:pt x="158" y="8"/>
                    </a:lnTo>
                    <a:lnTo>
                      <a:pt x="136" y="2"/>
                    </a:lnTo>
                    <a:lnTo>
                      <a:pt x="112" y="0"/>
                    </a:lnTo>
                    <a:lnTo>
                      <a:pt x="87" y="2"/>
                    </a:lnTo>
                    <a:lnTo>
                      <a:pt x="66" y="8"/>
                    </a:lnTo>
                    <a:lnTo>
                      <a:pt x="45" y="17"/>
                    </a:lnTo>
                    <a:lnTo>
                      <a:pt x="27" y="32"/>
                    </a:lnTo>
                    <a:lnTo>
                      <a:pt x="11" y="49"/>
                    </a:lnTo>
                    <a:lnTo>
                      <a:pt x="0" y="68"/>
                    </a:lnTo>
                    <a:lnTo>
                      <a:pt x="9" y="82"/>
                    </a:lnTo>
                    <a:lnTo>
                      <a:pt x="12" y="69"/>
                    </a:lnTo>
                    <a:lnTo>
                      <a:pt x="18" y="58"/>
                    </a:lnTo>
                    <a:lnTo>
                      <a:pt x="37" y="39"/>
                    </a:lnTo>
                    <a:lnTo>
                      <a:pt x="51" y="26"/>
                    </a:lnTo>
                    <a:lnTo>
                      <a:pt x="70" y="18"/>
                    </a:lnTo>
                    <a:lnTo>
                      <a:pt x="90" y="13"/>
                    </a:lnTo>
                    <a:lnTo>
                      <a:pt x="112" y="12"/>
                    </a:lnTo>
                    <a:lnTo>
                      <a:pt x="133" y="13"/>
                    </a:lnTo>
                    <a:lnTo>
                      <a:pt x="152" y="18"/>
                    </a:lnTo>
                    <a:lnTo>
                      <a:pt x="169" y="26"/>
                    </a:lnTo>
                    <a:lnTo>
                      <a:pt x="186" y="39"/>
                    </a:lnTo>
                    <a:lnTo>
                      <a:pt x="195" y="48"/>
                    </a:lnTo>
                    <a:lnTo>
                      <a:pt x="202" y="36"/>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1" name="Freeform 53"/>
              <p:cNvSpPr>
                <a:spLocks/>
              </p:cNvSpPr>
              <p:nvPr/>
            </p:nvSpPr>
            <p:spPr bwMode="auto">
              <a:xfrm>
                <a:off x="2189" y="3577"/>
                <a:ext cx="34" cy="22"/>
              </a:xfrm>
              <a:custGeom>
                <a:avLst/>
                <a:gdLst>
                  <a:gd name="T0" fmla="*/ 163 w 169"/>
                  <a:gd name="T1" fmla="*/ 48 h 110"/>
                  <a:gd name="T2" fmla="*/ 169 w 169"/>
                  <a:gd name="T3" fmla="*/ 36 h 110"/>
                  <a:gd name="T4" fmla="*/ 164 w 169"/>
                  <a:gd name="T5" fmla="*/ 29 h 110"/>
                  <a:gd name="T6" fmla="*/ 161 w 169"/>
                  <a:gd name="T7" fmla="*/ 27 h 110"/>
                  <a:gd name="T8" fmla="*/ 160 w 169"/>
                  <a:gd name="T9" fmla="*/ 26 h 110"/>
                  <a:gd name="T10" fmla="*/ 158 w 169"/>
                  <a:gd name="T11" fmla="*/ 24 h 110"/>
                  <a:gd name="T12" fmla="*/ 150 w 169"/>
                  <a:gd name="T13" fmla="*/ 17 h 110"/>
                  <a:gd name="T14" fmla="*/ 143 w 169"/>
                  <a:gd name="T15" fmla="*/ 12 h 110"/>
                  <a:gd name="T16" fmla="*/ 128 w 169"/>
                  <a:gd name="T17" fmla="*/ 6 h 110"/>
                  <a:gd name="T18" fmla="*/ 119 w 169"/>
                  <a:gd name="T19" fmla="*/ 2 h 110"/>
                  <a:gd name="T20" fmla="*/ 111 w 169"/>
                  <a:gd name="T21" fmla="*/ 1 h 110"/>
                  <a:gd name="T22" fmla="*/ 93 w 169"/>
                  <a:gd name="T23" fmla="*/ 0 h 110"/>
                  <a:gd name="T24" fmla="*/ 73 w 169"/>
                  <a:gd name="T25" fmla="*/ 1 h 110"/>
                  <a:gd name="T26" fmla="*/ 56 w 169"/>
                  <a:gd name="T27" fmla="*/ 6 h 110"/>
                  <a:gd name="T28" fmla="*/ 40 w 169"/>
                  <a:gd name="T29" fmla="*/ 12 h 110"/>
                  <a:gd name="T30" fmla="*/ 27 w 169"/>
                  <a:gd name="T31" fmla="*/ 24 h 110"/>
                  <a:gd name="T32" fmla="*/ 16 w 169"/>
                  <a:gd name="T33" fmla="*/ 35 h 110"/>
                  <a:gd name="T34" fmla="*/ 8 w 169"/>
                  <a:gd name="T35" fmla="*/ 47 h 110"/>
                  <a:gd name="T36" fmla="*/ 2 w 169"/>
                  <a:gd name="T37" fmla="*/ 61 h 110"/>
                  <a:gd name="T38" fmla="*/ 0 w 169"/>
                  <a:gd name="T39" fmla="*/ 76 h 110"/>
                  <a:gd name="T40" fmla="*/ 21 w 169"/>
                  <a:gd name="T41" fmla="*/ 110 h 110"/>
                  <a:gd name="T42" fmla="*/ 17 w 169"/>
                  <a:gd name="T43" fmla="*/ 102 h 110"/>
                  <a:gd name="T44" fmla="*/ 14 w 169"/>
                  <a:gd name="T45" fmla="*/ 95 h 110"/>
                  <a:gd name="T46" fmla="*/ 13 w 169"/>
                  <a:gd name="T47" fmla="*/ 81 h 110"/>
                  <a:gd name="T48" fmla="*/ 14 w 169"/>
                  <a:gd name="T49" fmla="*/ 66 h 110"/>
                  <a:gd name="T50" fmla="*/ 19 w 169"/>
                  <a:gd name="T51" fmla="*/ 54 h 110"/>
                  <a:gd name="T52" fmla="*/ 26 w 169"/>
                  <a:gd name="T53" fmla="*/ 41 h 110"/>
                  <a:gd name="T54" fmla="*/ 36 w 169"/>
                  <a:gd name="T55" fmla="*/ 31 h 110"/>
                  <a:gd name="T56" fmla="*/ 48 w 169"/>
                  <a:gd name="T57" fmla="*/ 22 h 110"/>
                  <a:gd name="T58" fmla="*/ 62 w 169"/>
                  <a:gd name="T59" fmla="*/ 17 h 110"/>
                  <a:gd name="T60" fmla="*/ 76 w 169"/>
                  <a:gd name="T61" fmla="*/ 13 h 110"/>
                  <a:gd name="T62" fmla="*/ 93 w 169"/>
                  <a:gd name="T63" fmla="*/ 12 h 110"/>
                  <a:gd name="T64" fmla="*/ 108 w 169"/>
                  <a:gd name="T65" fmla="*/ 13 h 110"/>
                  <a:gd name="T66" fmla="*/ 122 w 169"/>
                  <a:gd name="T67" fmla="*/ 17 h 110"/>
                  <a:gd name="T68" fmla="*/ 136 w 169"/>
                  <a:gd name="T69" fmla="*/ 22 h 110"/>
                  <a:gd name="T70" fmla="*/ 149 w 169"/>
                  <a:gd name="T71" fmla="*/ 31 h 110"/>
                  <a:gd name="T72" fmla="*/ 163 w 169"/>
                  <a:gd name="T73" fmla="*/ 48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
                  <a:gd name="T112" fmla="*/ 0 h 110"/>
                  <a:gd name="T113" fmla="*/ 169 w 169"/>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 h="110">
                    <a:moveTo>
                      <a:pt x="163" y="48"/>
                    </a:moveTo>
                    <a:lnTo>
                      <a:pt x="169" y="36"/>
                    </a:lnTo>
                    <a:lnTo>
                      <a:pt x="164" y="29"/>
                    </a:lnTo>
                    <a:lnTo>
                      <a:pt x="161" y="27"/>
                    </a:lnTo>
                    <a:lnTo>
                      <a:pt x="160" y="26"/>
                    </a:lnTo>
                    <a:lnTo>
                      <a:pt x="158" y="24"/>
                    </a:lnTo>
                    <a:lnTo>
                      <a:pt x="150" y="17"/>
                    </a:lnTo>
                    <a:lnTo>
                      <a:pt x="143" y="12"/>
                    </a:lnTo>
                    <a:lnTo>
                      <a:pt x="128" y="6"/>
                    </a:lnTo>
                    <a:lnTo>
                      <a:pt x="119" y="2"/>
                    </a:lnTo>
                    <a:lnTo>
                      <a:pt x="111" y="1"/>
                    </a:lnTo>
                    <a:lnTo>
                      <a:pt x="93" y="0"/>
                    </a:lnTo>
                    <a:lnTo>
                      <a:pt x="73" y="1"/>
                    </a:lnTo>
                    <a:lnTo>
                      <a:pt x="56" y="6"/>
                    </a:lnTo>
                    <a:lnTo>
                      <a:pt x="40" y="12"/>
                    </a:lnTo>
                    <a:lnTo>
                      <a:pt x="27" y="24"/>
                    </a:lnTo>
                    <a:lnTo>
                      <a:pt x="16" y="35"/>
                    </a:lnTo>
                    <a:lnTo>
                      <a:pt x="8" y="47"/>
                    </a:lnTo>
                    <a:lnTo>
                      <a:pt x="2" y="61"/>
                    </a:lnTo>
                    <a:lnTo>
                      <a:pt x="0" y="76"/>
                    </a:lnTo>
                    <a:lnTo>
                      <a:pt x="21" y="110"/>
                    </a:lnTo>
                    <a:lnTo>
                      <a:pt x="17" y="102"/>
                    </a:lnTo>
                    <a:lnTo>
                      <a:pt x="14" y="95"/>
                    </a:lnTo>
                    <a:lnTo>
                      <a:pt x="13" y="81"/>
                    </a:lnTo>
                    <a:lnTo>
                      <a:pt x="14" y="66"/>
                    </a:lnTo>
                    <a:lnTo>
                      <a:pt x="19" y="54"/>
                    </a:lnTo>
                    <a:lnTo>
                      <a:pt x="26" y="41"/>
                    </a:lnTo>
                    <a:lnTo>
                      <a:pt x="36" y="31"/>
                    </a:lnTo>
                    <a:lnTo>
                      <a:pt x="48" y="22"/>
                    </a:lnTo>
                    <a:lnTo>
                      <a:pt x="62" y="17"/>
                    </a:lnTo>
                    <a:lnTo>
                      <a:pt x="76" y="13"/>
                    </a:lnTo>
                    <a:lnTo>
                      <a:pt x="93" y="12"/>
                    </a:lnTo>
                    <a:lnTo>
                      <a:pt x="108" y="13"/>
                    </a:lnTo>
                    <a:lnTo>
                      <a:pt x="122" y="17"/>
                    </a:lnTo>
                    <a:lnTo>
                      <a:pt x="136" y="22"/>
                    </a:lnTo>
                    <a:lnTo>
                      <a:pt x="149" y="31"/>
                    </a:lnTo>
                    <a:lnTo>
                      <a:pt x="163" y="48"/>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2" name="Freeform 54"/>
              <p:cNvSpPr>
                <a:spLocks/>
              </p:cNvSpPr>
              <p:nvPr/>
            </p:nvSpPr>
            <p:spPr bwMode="auto">
              <a:xfrm>
                <a:off x="2187" y="3575"/>
                <a:ext cx="38" cy="17"/>
              </a:xfrm>
              <a:custGeom>
                <a:avLst/>
                <a:gdLst>
                  <a:gd name="T0" fmla="*/ 168 w 186"/>
                  <a:gd name="T1" fmla="*/ 36 h 88"/>
                  <a:gd name="T2" fmla="*/ 170 w 186"/>
                  <a:gd name="T3" fmla="*/ 38 h 88"/>
                  <a:gd name="T4" fmla="*/ 171 w 186"/>
                  <a:gd name="T5" fmla="*/ 39 h 88"/>
                  <a:gd name="T6" fmla="*/ 174 w 186"/>
                  <a:gd name="T7" fmla="*/ 41 h 88"/>
                  <a:gd name="T8" fmla="*/ 179 w 186"/>
                  <a:gd name="T9" fmla="*/ 48 h 88"/>
                  <a:gd name="T10" fmla="*/ 186 w 186"/>
                  <a:gd name="T11" fmla="*/ 36 h 88"/>
                  <a:gd name="T12" fmla="*/ 177 w 186"/>
                  <a:gd name="T13" fmla="*/ 27 h 88"/>
                  <a:gd name="T14" fmla="*/ 160 w 186"/>
                  <a:gd name="T15" fmla="*/ 14 h 88"/>
                  <a:gd name="T16" fmla="*/ 143 w 186"/>
                  <a:gd name="T17" fmla="*/ 6 h 88"/>
                  <a:gd name="T18" fmla="*/ 124 w 186"/>
                  <a:gd name="T19" fmla="*/ 1 h 88"/>
                  <a:gd name="T20" fmla="*/ 103 w 186"/>
                  <a:gd name="T21" fmla="*/ 0 h 88"/>
                  <a:gd name="T22" fmla="*/ 81 w 186"/>
                  <a:gd name="T23" fmla="*/ 1 h 88"/>
                  <a:gd name="T24" fmla="*/ 61 w 186"/>
                  <a:gd name="T25" fmla="*/ 6 h 88"/>
                  <a:gd name="T26" fmla="*/ 42 w 186"/>
                  <a:gd name="T27" fmla="*/ 14 h 88"/>
                  <a:gd name="T28" fmla="*/ 28 w 186"/>
                  <a:gd name="T29" fmla="*/ 27 h 88"/>
                  <a:gd name="T30" fmla="*/ 9 w 186"/>
                  <a:gd name="T31" fmla="*/ 46 h 88"/>
                  <a:gd name="T32" fmla="*/ 3 w 186"/>
                  <a:gd name="T33" fmla="*/ 57 h 88"/>
                  <a:gd name="T34" fmla="*/ 0 w 186"/>
                  <a:gd name="T35" fmla="*/ 70 h 88"/>
                  <a:gd name="T36" fmla="*/ 10 w 186"/>
                  <a:gd name="T37" fmla="*/ 88 h 88"/>
                  <a:gd name="T38" fmla="*/ 12 w 186"/>
                  <a:gd name="T39" fmla="*/ 73 h 88"/>
                  <a:gd name="T40" fmla="*/ 18 w 186"/>
                  <a:gd name="T41" fmla="*/ 59 h 88"/>
                  <a:gd name="T42" fmla="*/ 26 w 186"/>
                  <a:gd name="T43" fmla="*/ 47 h 88"/>
                  <a:gd name="T44" fmla="*/ 37 w 186"/>
                  <a:gd name="T45" fmla="*/ 36 h 88"/>
                  <a:gd name="T46" fmla="*/ 50 w 186"/>
                  <a:gd name="T47" fmla="*/ 24 h 88"/>
                  <a:gd name="T48" fmla="*/ 66 w 186"/>
                  <a:gd name="T49" fmla="*/ 18 h 88"/>
                  <a:gd name="T50" fmla="*/ 83 w 186"/>
                  <a:gd name="T51" fmla="*/ 13 h 88"/>
                  <a:gd name="T52" fmla="*/ 103 w 186"/>
                  <a:gd name="T53" fmla="*/ 12 h 88"/>
                  <a:gd name="T54" fmla="*/ 121 w 186"/>
                  <a:gd name="T55" fmla="*/ 13 h 88"/>
                  <a:gd name="T56" fmla="*/ 129 w 186"/>
                  <a:gd name="T57" fmla="*/ 14 h 88"/>
                  <a:gd name="T58" fmla="*/ 138 w 186"/>
                  <a:gd name="T59" fmla="*/ 18 h 88"/>
                  <a:gd name="T60" fmla="*/ 153 w 186"/>
                  <a:gd name="T61" fmla="*/ 24 h 88"/>
                  <a:gd name="T62" fmla="*/ 160 w 186"/>
                  <a:gd name="T63" fmla="*/ 29 h 88"/>
                  <a:gd name="T64" fmla="*/ 168 w 186"/>
                  <a:gd name="T65" fmla="*/ 36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88"/>
                  <a:gd name="T101" fmla="*/ 186 w 186"/>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88">
                    <a:moveTo>
                      <a:pt x="168" y="36"/>
                    </a:moveTo>
                    <a:lnTo>
                      <a:pt x="170" y="38"/>
                    </a:lnTo>
                    <a:lnTo>
                      <a:pt x="171" y="39"/>
                    </a:lnTo>
                    <a:lnTo>
                      <a:pt x="174" y="41"/>
                    </a:lnTo>
                    <a:lnTo>
                      <a:pt x="179" y="48"/>
                    </a:lnTo>
                    <a:lnTo>
                      <a:pt x="186" y="36"/>
                    </a:lnTo>
                    <a:lnTo>
                      <a:pt x="177" y="27"/>
                    </a:lnTo>
                    <a:lnTo>
                      <a:pt x="160" y="14"/>
                    </a:lnTo>
                    <a:lnTo>
                      <a:pt x="143" y="6"/>
                    </a:lnTo>
                    <a:lnTo>
                      <a:pt x="124" y="1"/>
                    </a:lnTo>
                    <a:lnTo>
                      <a:pt x="103" y="0"/>
                    </a:lnTo>
                    <a:lnTo>
                      <a:pt x="81" y="1"/>
                    </a:lnTo>
                    <a:lnTo>
                      <a:pt x="61" y="6"/>
                    </a:lnTo>
                    <a:lnTo>
                      <a:pt x="42" y="14"/>
                    </a:lnTo>
                    <a:lnTo>
                      <a:pt x="28" y="27"/>
                    </a:lnTo>
                    <a:lnTo>
                      <a:pt x="9" y="46"/>
                    </a:lnTo>
                    <a:lnTo>
                      <a:pt x="3" y="57"/>
                    </a:lnTo>
                    <a:lnTo>
                      <a:pt x="0" y="70"/>
                    </a:lnTo>
                    <a:lnTo>
                      <a:pt x="10" y="88"/>
                    </a:lnTo>
                    <a:lnTo>
                      <a:pt x="12" y="73"/>
                    </a:lnTo>
                    <a:lnTo>
                      <a:pt x="18" y="59"/>
                    </a:lnTo>
                    <a:lnTo>
                      <a:pt x="26" y="47"/>
                    </a:lnTo>
                    <a:lnTo>
                      <a:pt x="37" y="36"/>
                    </a:lnTo>
                    <a:lnTo>
                      <a:pt x="50" y="24"/>
                    </a:lnTo>
                    <a:lnTo>
                      <a:pt x="66" y="18"/>
                    </a:lnTo>
                    <a:lnTo>
                      <a:pt x="83" y="13"/>
                    </a:lnTo>
                    <a:lnTo>
                      <a:pt x="103" y="12"/>
                    </a:lnTo>
                    <a:lnTo>
                      <a:pt x="121" y="13"/>
                    </a:lnTo>
                    <a:lnTo>
                      <a:pt x="129" y="14"/>
                    </a:lnTo>
                    <a:lnTo>
                      <a:pt x="138" y="18"/>
                    </a:lnTo>
                    <a:lnTo>
                      <a:pt x="153" y="24"/>
                    </a:lnTo>
                    <a:lnTo>
                      <a:pt x="160" y="29"/>
                    </a:lnTo>
                    <a:lnTo>
                      <a:pt x="168" y="36"/>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3" name="Freeform 55"/>
              <p:cNvSpPr>
                <a:spLocks/>
              </p:cNvSpPr>
              <p:nvPr/>
            </p:nvSpPr>
            <p:spPr bwMode="auto">
              <a:xfrm>
                <a:off x="2176" y="3556"/>
                <a:ext cx="59" cy="16"/>
              </a:xfrm>
              <a:custGeom>
                <a:avLst/>
                <a:gdLst>
                  <a:gd name="T0" fmla="*/ 162 w 297"/>
                  <a:gd name="T1" fmla="*/ 11 h 76"/>
                  <a:gd name="T2" fmla="*/ 179 w 297"/>
                  <a:gd name="T3" fmla="*/ 11 h 76"/>
                  <a:gd name="T4" fmla="*/ 197 w 297"/>
                  <a:gd name="T5" fmla="*/ 13 h 76"/>
                  <a:gd name="T6" fmla="*/ 212 w 297"/>
                  <a:gd name="T7" fmla="*/ 15 h 76"/>
                  <a:gd name="T8" fmla="*/ 229 w 297"/>
                  <a:gd name="T9" fmla="*/ 21 h 76"/>
                  <a:gd name="T10" fmla="*/ 244 w 297"/>
                  <a:gd name="T11" fmla="*/ 25 h 76"/>
                  <a:gd name="T12" fmla="*/ 260 w 297"/>
                  <a:gd name="T13" fmla="*/ 33 h 76"/>
                  <a:gd name="T14" fmla="*/ 274 w 297"/>
                  <a:gd name="T15" fmla="*/ 41 h 76"/>
                  <a:gd name="T16" fmla="*/ 290 w 297"/>
                  <a:gd name="T17" fmla="*/ 51 h 76"/>
                  <a:gd name="T18" fmla="*/ 297 w 297"/>
                  <a:gd name="T19" fmla="*/ 40 h 76"/>
                  <a:gd name="T20" fmla="*/ 281 w 297"/>
                  <a:gd name="T21" fmla="*/ 30 h 76"/>
                  <a:gd name="T22" fmla="*/ 266 w 297"/>
                  <a:gd name="T23" fmla="*/ 22 h 76"/>
                  <a:gd name="T24" fmla="*/ 250 w 297"/>
                  <a:gd name="T25" fmla="*/ 14 h 76"/>
                  <a:gd name="T26" fmla="*/ 234 w 297"/>
                  <a:gd name="T27" fmla="*/ 10 h 76"/>
                  <a:gd name="T28" fmla="*/ 216 w 297"/>
                  <a:gd name="T29" fmla="*/ 4 h 76"/>
                  <a:gd name="T30" fmla="*/ 199 w 297"/>
                  <a:gd name="T31" fmla="*/ 2 h 76"/>
                  <a:gd name="T32" fmla="*/ 180 w 297"/>
                  <a:gd name="T33" fmla="*/ 0 h 76"/>
                  <a:gd name="T34" fmla="*/ 162 w 297"/>
                  <a:gd name="T35" fmla="*/ 0 h 76"/>
                  <a:gd name="T36" fmla="*/ 118 w 297"/>
                  <a:gd name="T37" fmla="*/ 3 h 76"/>
                  <a:gd name="T38" fmla="*/ 79 w 297"/>
                  <a:gd name="T39" fmla="*/ 13 h 76"/>
                  <a:gd name="T40" fmla="*/ 60 w 297"/>
                  <a:gd name="T41" fmla="*/ 20 h 76"/>
                  <a:gd name="T42" fmla="*/ 43 w 297"/>
                  <a:gd name="T43" fmla="*/ 30 h 76"/>
                  <a:gd name="T44" fmla="*/ 26 w 297"/>
                  <a:gd name="T45" fmla="*/ 40 h 76"/>
                  <a:gd name="T46" fmla="*/ 12 w 297"/>
                  <a:gd name="T47" fmla="*/ 53 h 76"/>
                  <a:gd name="T48" fmla="*/ 0 w 297"/>
                  <a:gd name="T49" fmla="*/ 64 h 76"/>
                  <a:gd name="T50" fmla="*/ 7 w 297"/>
                  <a:gd name="T51" fmla="*/ 76 h 76"/>
                  <a:gd name="T52" fmla="*/ 13 w 297"/>
                  <a:gd name="T53" fmla="*/ 68 h 76"/>
                  <a:gd name="T54" fmla="*/ 21 w 297"/>
                  <a:gd name="T55" fmla="*/ 62 h 76"/>
                  <a:gd name="T56" fmla="*/ 51 w 297"/>
                  <a:gd name="T57" fmla="*/ 39 h 76"/>
                  <a:gd name="T58" fmla="*/ 67 w 297"/>
                  <a:gd name="T59" fmla="*/ 30 h 76"/>
                  <a:gd name="T60" fmla="*/ 85 w 297"/>
                  <a:gd name="T61" fmla="*/ 23 h 76"/>
                  <a:gd name="T62" fmla="*/ 122 w 297"/>
                  <a:gd name="T63" fmla="*/ 13 h 76"/>
                  <a:gd name="T64" fmla="*/ 141 w 297"/>
                  <a:gd name="T65" fmla="*/ 11 h 76"/>
                  <a:gd name="T66" fmla="*/ 162 w 297"/>
                  <a:gd name="T67" fmla="*/ 11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7"/>
                  <a:gd name="T103" fmla="*/ 0 h 76"/>
                  <a:gd name="T104" fmla="*/ 297 w 297"/>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7" h="76">
                    <a:moveTo>
                      <a:pt x="162" y="11"/>
                    </a:moveTo>
                    <a:lnTo>
                      <a:pt x="179" y="11"/>
                    </a:lnTo>
                    <a:lnTo>
                      <a:pt x="197" y="13"/>
                    </a:lnTo>
                    <a:lnTo>
                      <a:pt x="212" y="15"/>
                    </a:lnTo>
                    <a:lnTo>
                      <a:pt x="229" y="21"/>
                    </a:lnTo>
                    <a:lnTo>
                      <a:pt x="244" y="25"/>
                    </a:lnTo>
                    <a:lnTo>
                      <a:pt x="260" y="33"/>
                    </a:lnTo>
                    <a:lnTo>
                      <a:pt x="274" y="41"/>
                    </a:lnTo>
                    <a:lnTo>
                      <a:pt x="290" y="51"/>
                    </a:lnTo>
                    <a:lnTo>
                      <a:pt x="297" y="40"/>
                    </a:lnTo>
                    <a:lnTo>
                      <a:pt x="281" y="30"/>
                    </a:lnTo>
                    <a:lnTo>
                      <a:pt x="266" y="22"/>
                    </a:lnTo>
                    <a:lnTo>
                      <a:pt x="250" y="14"/>
                    </a:lnTo>
                    <a:lnTo>
                      <a:pt x="234" y="10"/>
                    </a:lnTo>
                    <a:lnTo>
                      <a:pt x="216" y="4"/>
                    </a:lnTo>
                    <a:lnTo>
                      <a:pt x="199" y="2"/>
                    </a:lnTo>
                    <a:lnTo>
                      <a:pt x="180" y="0"/>
                    </a:lnTo>
                    <a:lnTo>
                      <a:pt x="162" y="0"/>
                    </a:lnTo>
                    <a:lnTo>
                      <a:pt x="118" y="3"/>
                    </a:lnTo>
                    <a:lnTo>
                      <a:pt x="79" y="13"/>
                    </a:lnTo>
                    <a:lnTo>
                      <a:pt x="60" y="20"/>
                    </a:lnTo>
                    <a:lnTo>
                      <a:pt x="43" y="30"/>
                    </a:lnTo>
                    <a:lnTo>
                      <a:pt x="26" y="40"/>
                    </a:lnTo>
                    <a:lnTo>
                      <a:pt x="12" y="53"/>
                    </a:lnTo>
                    <a:lnTo>
                      <a:pt x="0" y="64"/>
                    </a:lnTo>
                    <a:lnTo>
                      <a:pt x="7" y="76"/>
                    </a:lnTo>
                    <a:lnTo>
                      <a:pt x="13" y="68"/>
                    </a:lnTo>
                    <a:lnTo>
                      <a:pt x="21" y="62"/>
                    </a:lnTo>
                    <a:lnTo>
                      <a:pt x="51" y="39"/>
                    </a:lnTo>
                    <a:lnTo>
                      <a:pt x="67" y="30"/>
                    </a:lnTo>
                    <a:lnTo>
                      <a:pt x="85" y="23"/>
                    </a:lnTo>
                    <a:lnTo>
                      <a:pt x="122" y="13"/>
                    </a:lnTo>
                    <a:lnTo>
                      <a:pt x="141" y="11"/>
                    </a:lnTo>
                    <a:lnTo>
                      <a:pt x="162" y="11"/>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4" name="Freeform 56"/>
              <p:cNvSpPr>
                <a:spLocks/>
              </p:cNvSpPr>
              <p:nvPr/>
            </p:nvSpPr>
            <p:spPr bwMode="auto">
              <a:xfrm>
                <a:off x="2178" y="3561"/>
                <a:ext cx="54" cy="15"/>
              </a:xfrm>
              <a:custGeom>
                <a:avLst/>
                <a:gdLst>
                  <a:gd name="T0" fmla="*/ 270 w 270"/>
                  <a:gd name="T1" fmla="*/ 39 h 75"/>
                  <a:gd name="T2" fmla="*/ 256 w 270"/>
                  <a:gd name="T3" fmla="*/ 29 h 75"/>
                  <a:gd name="T4" fmla="*/ 242 w 270"/>
                  <a:gd name="T5" fmla="*/ 21 h 75"/>
                  <a:gd name="T6" fmla="*/ 213 w 270"/>
                  <a:gd name="T7" fmla="*/ 9 h 75"/>
                  <a:gd name="T8" fmla="*/ 196 w 270"/>
                  <a:gd name="T9" fmla="*/ 5 h 75"/>
                  <a:gd name="T10" fmla="*/ 181 w 270"/>
                  <a:gd name="T11" fmla="*/ 2 h 75"/>
                  <a:gd name="T12" fmla="*/ 164 w 270"/>
                  <a:gd name="T13" fmla="*/ 0 h 75"/>
                  <a:gd name="T14" fmla="*/ 148 w 270"/>
                  <a:gd name="T15" fmla="*/ 0 h 75"/>
                  <a:gd name="T16" fmla="*/ 128 w 270"/>
                  <a:gd name="T17" fmla="*/ 0 h 75"/>
                  <a:gd name="T18" fmla="*/ 110 w 270"/>
                  <a:gd name="T19" fmla="*/ 2 h 75"/>
                  <a:gd name="T20" fmla="*/ 92 w 270"/>
                  <a:gd name="T21" fmla="*/ 6 h 75"/>
                  <a:gd name="T22" fmla="*/ 76 w 270"/>
                  <a:gd name="T23" fmla="*/ 11 h 75"/>
                  <a:gd name="T24" fmla="*/ 59 w 270"/>
                  <a:gd name="T25" fmla="*/ 17 h 75"/>
                  <a:gd name="T26" fmla="*/ 45 w 270"/>
                  <a:gd name="T27" fmla="*/ 25 h 75"/>
                  <a:gd name="T28" fmla="*/ 17 w 270"/>
                  <a:gd name="T29" fmla="*/ 46 h 75"/>
                  <a:gd name="T30" fmla="*/ 0 w 270"/>
                  <a:gd name="T31" fmla="*/ 64 h 75"/>
                  <a:gd name="T32" fmla="*/ 7 w 270"/>
                  <a:gd name="T33" fmla="*/ 75 h 75"/>
                  <a:gd name="T34" fmla="*/ 26 w 270"/>
                  <a:gd name="T35" fmla="*/ 55 h 75"/>
                  <a:gd name="T36" fmla="*/ 51 w 270"/>
                  <a:gd name="T37" fmla="*/ 35 h 75"/>
                  <a:gd name="T38" fmla="*/ 65 w 270"/>
                  <a:gd name="T39" fmla="*/ 27 h 75"/>
                  <a:gd name="T40" fmla="*/ 81 w 270"/>
                  <a:gd name="T41" fmla="*/ 21 h 75"/>
                  <a:gd name="T42" fmla="*/ 113 w 270"/>
                  <a:gd name="T43" fmla="*/ 12 h 75"/>
                  <a:gd name="T44" fmla="*/ 148 w 270"/>
                  <a:gd name="T45" fmla="*/ 10 h 75"/>
                  <a:gd name="T46" fmla="*/ 163 w 270"/>
                  <a:gd name="T47" fmla="*/ 10 h 75"/>
                  <a:gd name="T48" fmla="*/ 178 w 270"/>
                  <a:gd name="T49" fmla="*/ 12 h 75"/>
                  <a:gd name="T50" fmla="*/ 193 w 270"/>
                  <a:gd name="T51" fmla="*/ 15 h 75"/>
                  <a:gd name="T52" fmla="*/ 209 w 270"/>
                  <a:gd name="T53" fmla="*/ 19 h 75"/>
                  <a:gd name="T54" fmla="*/ 222 w 270"/>
                  <a:gd name="T55" fmla="*/ 24 h 75"/>
                  <a:gd name="T56" fmla="*/ 237 w 270"/>
                  <a:gd name="T57" fmla="*/ 32 h 75"/>
                  <a:gd name="T58" fmla="*/ 249 w 270"/>
                  <a:gd name="T59" fmla="*/ 39 h 75"/>
                  <a:gd name="T60" fmla="*/ 262 w 270"/>
                  <a:gd name="T61" fmla="*/ 50 h 75"/>
                  <a:gd name="T62" fmla="*/ 270 w 270"/>
                  <a:gd name="T63" fmla="*/ 39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0"/>
                  <a:gd name="T97" fmla="*/ 0 h 75"/>
                  <a:gd name="T98" fmla="*/ 270 w 270"/>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0" h="75">
                    <a:moveTo>
                      <a:pt x="270" y="39"/>
                    </a:moveTo>
                    <a:lnTo>
                      <a:pt x="256" y="29"/>
                    </a:lnTo>
                    <a:lnTo>
                      <a:pt x="242" y="21"/>
                    </a:lnTo>
                    <a:lnTo>
                      <a:pt x="213" y="9"/>
                    </a:lnTo>
                    <a:lnTo>
                      <a:pt x="196" y="5"/>
                    </a:lnTo>
                    <a:lnTo>
                      <a:pt x="181" y="2"/>
                    </a:lnTo>
                    <a:lnTo>
                      <a:pt x="164" y="0"/>
                    </a:lnTo>
                    <a:lnTo>
                      <a:pt x="148" y="0"/>
                    </a:lnTo>
                    <a:lnTo>
                      <a:pt x="128" y="0"/>
                    </a:lnTo>
                    <a:lnTo>
                      <a:pt x="110" y="2"/>
                    </a:lnTo>
                    <a:lnTo>
                      <a:pt x="92" y="6"/>
                    </a:lnTo>
                    <a:lnTo>
                      <a:pt x="76" y="11"/>
                    </a:lnTo>
                    <a:lnTo>
                      <a:pt x="59" y="17"/>
                    </a:lnTo>
                    <a:lnTo>
                      <a:pt x="45" y="25"/>
                    </a:lnTo>
                    <a:lnTo>
                      <a:pt x="17" y="46"/>
                    </a:lnTo>
                    <a:lnTo>
                      <a:pt x="0" y="64"/>
                    </a:lnTo>
                    <a:lnTo>
                      <a:pt x="7" y="75"/>
                    </a:lnTo>
                    <a:lnTo>
                      <a:pt x="26" y="55"/>
                    </a:lnTo>
                    <a:lnTo>
                      <a:pt x="51" y="35"/>
                    </a:lnTo>
                    <a:lnTo>
                      <a:pt x="65" y="27"/>
                    </a:lnTo>
                    <a:lnTo>
                      <a:pt x="81" y="21"/>
                    </a:lnTo>
                    <a:lnTo>
                      <a:pt x="113" y="12"/>
                    </a:lnTo>
                    <a:lnTo>
                      <a:pt x="148" y="10"/>
                    </a:lnTo>
                    <a:lnTo>
                      <a:pt x="163" y="10"/>
                    </a:lnTo>
                    <a:lnTo>
                      <a:pt x="178" y="12"/>
                    </a:lnTo>
                    <a:lnTo>
                      <a:pt x="193" y="15"/>
                    </a:lnTo>
                    <a:lnTo>
                      <a:pt x="209" y="19"/>
                    </a:lnTo>
                    <a:lnTo>
                      <a:pt x="222" y="24"/>
                    </a:lnTo>
                    <a:lnTo>
                      <a:pt x="237" y="32"/>
                    </a:lnTo>
                    <a:lnTo>
                      <a:pt x="249" y="39"/>
                    </a:lnTo>
                    <a:lnTo>
                      <a:pt x="262" y="50"/>
                    </a:lnTo>
                    <a:lnTo>
                      <a:pt x="270" y="39"/>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5" name="Freeform 57"/>
              <p:cNvSpPr>
                <a:spLocks/>
              </p:cNvSpPr>
              <p:nvPr/>
            </p:nvSpPr>
            <p:spPr bwMode="auto">
              <a:xfrm>
                <a:off x="2195" y="3601"/>
                <a:ext cx="15" cy="9"/>
              </a:xfrm>
              <a:custGeom>
                <a:avLst/>
                <a:gdLst>
                  <a:gd name="T0" fmla="*/ 0 w 76"/>
                  <a:gd name="T1" fmla="*/ 0 h 42"/>
                  <a:gd name="T2" fmla="*/ 18 w 76"/>
                  <a:gd name="T3" fmla="*/ 32 h 42"/>
                  <a:gd name="T4" fmla="*/ 28 w 76"/>
                  <a:gd name="T5" fmla="*/ 35 h 42"/>
                  <a:gd name="T6" fmla="*/ 40 w 76"/>
                  <a:gd name="T7" fmla="*/ 38 h 42"/>
                  <a:gd name="T8" fmla="*/ 52 w 76"/>
                  <a:gd name="T9" fmla="*/ 40 h 42"/>
                  <a:gd name="T10" fmla="*/ 66 w 76"/>
                  <a:gd name="T11" fmla="*/ 42 h 42"/>
                  <a:gd name="T12" fmla="*/ 69 w 76"/>
                  <a:gd name="T13" fmla="*/ 42 h 42"/>
                  <a:gd name="T14" fmla="*/ 76 w 76"/>
                  <a:gd name="T15" fmla="*/ 32 h 42"/>
                  <a:gd name="T16" fmla="*/ 66 w 76"/>
                  <a:gd name="T17" fmla="*/ 32 h 42"/>
                  <a:gd name="T18" fmla="*/ 49 w 76"/>
                  <a:gd name="T19" fmla="*/ 29 h 42"/>
                  <a:gd name="T20" fmla="*/ 35 w 76"/>
                  <a:gd name="T21" fmla="*/ 26 h 42"/>
                  <a:gd name="T22" fmla="*/ 21 w 76"/>
                  <a:gd name="T23" fmla="*/ 18 h 42"/>
                  <a:gd name="T24" fmla="*/ 9 w 76"/>
                  <a:gd name="T25" fmla="*/ 10 h 42"/>
                  <a:gd name="T26" fmla="*/ 0 w 76"/>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42"/>
                  <a:gd name="T44" fmla="*/ 76 w 76"/>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42">
                    <a:moveTo>
                      <a:pt x="0" y="0"/>
                    </a:moveTo>
                    <a:lnTo>
                      <a:pt x="18" y="32"/>
                    </a:lnTo>
                    <a:lnTo>
                      <a:pt x="28" y="35"/>
                    </a:lnTo>
                    <a:lnTo>
                      <a:pt x="40" y="38"/>
                    </a:lnTo>
                    <a:lnTo>
                      <a:pt x="52" y="40"/>
                    </a:lnTo>
                    <a:lnTo>
                      <a:pt x="66" y="42"/>
                    </a:lnTo>
                    <a:lnTo>
                      <a:pt x="69" y="42"/>
                    </a:lnTo>
                    <a:lnTo>
                      <a:pt x="76" y="32"/>
                    </a:lnTo>
                    <a:lnTo>
                      <a:pt x="66" y="32"/>
                    </a:lnTo>
                    <a:lnTo>
                      <a:pt x="49" y="29"/>
                    </a:lnTo>
                    <a:lnTo>
                      <a:pt x="35" y="26"/>
                    </a:lnTo>
                    <a:lnTo>
                      <a:pt x="21" y="18"/>
                    </a:lnTo>
                    <a:lnTo>
                      <a:pt x="9" y="10"/>
                    </a:lnTo>
                    <a:lnTo>
                      <a:pt x="0" y="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6" name="Freeform 58"/>
              <p:cNvSpPr>
                <a:spLocks/>
              </p:cNvSpPr>
              <p:nvPr/>
            </p:nvSpPr>
            <p:spPr bwMode="auto">
              <a:xfrm>
                <a:off x="2202" y="3614"/>
                <a:ext cx="4" cy="3"/>
              </a:xfrm>
              <a:custGeom>
                <a:avLst/>
                <a:gdLst>
                  <a:gd name="T0" fmla="*/ 0 w 18"/>
                  <a:gd name="T1" fmla="*/ 0 h 15"/>
                  <a:gd name="T2" fmla="*/ 7 w 18"/>
                  <a:gd name="T3" fmla="*/ 13 h 15"/>
                  <a:gd name="T4" fmla="*/ 11 w 18"/>
                  <a:gd name="T5" fmla="*/ 15 h 15"/>
                  <a:gd name="T6" fmla="*/ 18 w 18"/>
                  <a:gd name="T7" fmla="*/ 3 h 15"/>
                  <a:gd name="T8" fmla="*/ 9 w 18"/>
                  <a:gd name="T9" fmla="*/ 2 h 15"/>
                  <a:gd name="T10" fmla="*/ 0 w 18"/>
                  <a:gd name="T11" fmla="*/ 0 h 15"/>
                  <a:gd name="T12" fmla="*/ 0 60000 65536"/>
                  <a:gd name="T13" fmla="*/ 0 60000 65536"/>
                  <a:gd name="T14" fmla="*/ 0 60000 65536"/>
                  <a:gd name="T15" fmla="*/ 0 60000 65536"/>
                  <a:gd name="T16" fmla="*/ 0 60000 65536"/>
                  <a:gd name="T17" fmla="*/ 0 60000 65536"/>
                  <a:gd name="T18" fmla="*/ 0 w 18"/>
                  <a:gd name="T19" fmla="*/ 0 h 15"/>
                  <a:gd name="T20" fmla="*/ 18 w 1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8" h="15">
                    <a:moveTo>
                      <a:pt x="0" y="0"/>
                    </a:moveTo>
                    <a:lnTo>
                      <a:pt x="7" y="13"/>
                    </a:lnTo>
                    <a:lnTo>
                      <a:pt x="11" y="15"/>
                    </a:lnTo>
                    <a:lnTo>
                      <a:pt x="18" y="3"/>
                    </a:lnTo>
                    <a:lnTo>
                      <a:pt x="9" y="2"/>
                    </a:lnTo>
                    <a:lnTo>
                      <a:pt x="0" y="0"/>
                    </a:lnTo>
                    <a:close/>
                  </a:path>
                </a:pathLst>
              </a:custGeom>
              <a:solidFill>
                <a:srgbClr val="CCDAE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7" name="Freeform 59"/>
              <p:cNvSpPr>
                <a:spLocks/>
              </p:cNvSpPr>
              <p:nvPr/>
            </p:nvSpPr>
            <p:spPr bwMode="auto">
              <a:xfrm>
                <a:off x="2201" y="3611"/>
                <a:ext cx="6" cy="3"/>
              </a:xfrm>
              <a:custGeom>
                <a:avLst/>
                <a:gdLst>
                  <a:gd name="T0" fmla="*/ 0 w 34"/>
                  <a:gd name="T1" fmla="*/ 0 h 17"/>
                  <a:gd name="T2" fmla="*/ 9 w 34"/>
                  <a:gd name="T3" fmla="*/ 14 h 17"/>
                  <a:gd name="T4" fmla="*/ 18 w 34"/>
                  <a:gd name="T5" fmla="*/ 16 h 17"/>
                  <a:gd name="T6" fmla="*/ 27 w 34"/>
                  <a:gd name="T7" fmla="*/ 17 h 17"/>
                  <a:gd name="T8" fmla="*/ 34 w 34"/>
                  <a:gd name="T9" fmla="*/ 5 h 17"/>
                  <a:gd name="T10" fmla="*/ 15 w 34"/>
                  <a:gd name="T11" fmla="*/ 4 h 17"/>
                  <a:gd name="T12" fmla="*/ 0 w 34"/>
                  <a:gd name="T13" fmla="*/ 0 h 17"/>
                  <a:gd name="T14" fmla="*/ 0 60000 65536"/>
                  <a:gd name="T15" fmla="*/ 0 60000 65536"/>
                  <a:gd name="T16" fmla="*/ 0 60000 65536"/>
                  <a:gd name="T17" fmla="*/ 0 60000 65536"/>
                  <a:gd name="T18" fmla="*/ 0 60000 65536"/>
                  <a:gd name="T19" fmla="*/ 0 60000 65536"/>
                  <a:gd name="T20" fmla="*/ 0 60000 65536"/>
                  <a:gd name="T21" fmla="*/ 0 w 34"/>
                  <a:gd name="T22" fmla="*/ 0 h 17"/>
                  <a:gd name="T23" fmla="*/ 34 w 3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
                    <a:moveTo>
                      <a:pt x="0" y="0"/>
                    </a:moveTo>
                    <a:lnTo>
                      <a:pt x="9" y="14"/>
                    </a:lnTo>
                    <a:lnTo>
                      <a:pt x="18" y="16"/>
                    </a:lnTo>
                    <a:lnTo>
                      <a:pt x="27" y="17"/>
                    </a:lnTo>
                    <a:lnTo>
                      <a:pt x="34" y="5"/>
                    </a:lnTo>
                    <a:lnTo>
                      <a:pt x="15" y="4"/>
                    </a:lnTo>
                    <a:lnTo>
                      <a:pt x="0" y="0"/>
                    </a:lnTo>
                    <a:close/>
                  </a:path>
                </a:pathLst>
              </a:custGeom>
              <a:solidFill>
                <a:srgbClr val="D2DF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8" name="Freeform 60"/>
              <p:cNvSpPr>
                <a:spLocks/>
              </p:cNvSpPr>
              <p:nvPr/>
            </p:nvSpPr>
            <p:spPr bwMode="auto">
              <a:xfrm>
                <a:off x="2198" y="3608"/>
                <a:ext cx="11" cy="4"/>
              </a:xfrm>
              <a:custGeom>
                <a:avLst/>
                <a:gdLst>
                  <a:gd name="T0" fmla="*/ 0 w 51"/>
                  <a:gd name="T1" fmla="*/ 0 h 22"/>
                  <a:gd name="T2" fmla="*/ 11 w 51"/>
                  <a:gd name="T3" fmla="*/ 17 h 22"/>
                  <a:gd name="T4" fmla="*/ 26 w 51"/>
                  <a:gd name="T5" fmla="*/ 21 h 22"/>
                  <a:gd name="T6" fmla="*/ 45 w 51"/>
                  <a:gd name="T7" fmla="*/ 22 h 22"/>
                  <a:gd name="T8" fmla="*/ 51 w 51"/>
                  <a:gd name="T9" fmla="*/ 10 h 22"/>
                  <a:gd name="T10" fmla="*/ 48 w 51"/>
                  <a:gd name="T11" fmla="*/ 10 h 22"/>
                  <a:gd name="T12" fmla="*/ 34 w 51"/>
                  <a:gd name="T13" fmla="*/ 8 h 22"/>
                  <a:gd name="T14" fmla="*/ 22 w 51"/>
                  <a:gd name="T15" fmla="*/ 6 h 22"/>
                  <a:gd name="T16" fmla="*/ 10 w 51"/>
                  <a:gd name="T17" fmla="*/ 3 h 22"/>
                  <a:gd name="T18" fmla="*/ 0 w 51"/>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22"/>
                  <a:gd name="T32" fmla="*/ 51 w 51"/>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22">
                    <a:moveTo>
                      <a:pt x="0" y="0"/>
                    </a:moveTo>
                    <a:lnTo>
                      <a:pt x="11" y="17"/>
                    </a:lnTo>
                    <a:lnTo>
                      <a:pt x="26" y="21"/>
                    </a:lnTo>
                    <a:lnTo>
                      <a:pt x="45" y="22"/>
                    </a:lnTo>
                    <a:lnTo>
                      <a:pt x="51" y="10"/>
                    </a:lnTo>
                    <a:lnTo>
                      <a:pt x="48" y="10"/>
                    </a:lnTo>
                    <a:lnTo>
                      <a:pt x="34" y="8"/>
                    </a:lnTo>
                    <a:lnTo>
                      <a:pt x="22" y="6"/>
                    </a:lnTo>
                    <a:lnTo>
                      <a:pt x="10" y="3"/>
                    </a:lnTo>
                    <a:lnTo>
                      <a:pt x="0" y="0"/>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19" name="Freeform 61"/>
              <p:cNvSpPr>
                <a:spLocks/>
              </p:cNvSpPr>
              <p:nvPr/>
            </p:nvSpPr>
            <p:spPr bwMode="auto">
              <a:xfrm>
                <a:off x="2204" y="3616"/>
                <a:ext cx="1" cy="1"/>
              </a:xfrm>
              <a:custGeom>
                <a:avLst/>
                <a:gdLst>
                  <a:gd name="T0" fmla="*/ 3 w 4"/>
                  <a:gd name="T1" fmla="*/ 5 h 5"/>
                  <a:gd name="T2" fmla="*/ 4 w 4"/>
                  <a:gd name="T3" fmla="*/ 2 h 5"/>
                  <a:gd name="T4" fmla="*/ 0 w 4"/>
                  <a:gd name="T5" fmla="*/ 0 h 5"/>
                  <a:gd name="T6" fmla="*/ 3 w 4"/>
                  <a:gd name="T7" fmla="*/ 5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5"/>
                    </a:moveTo>
                    <a:lnTo>
                      <a:pt x="4" y="2"/>
                    </a:lnTo>
                    <a:lnTo>
                      <a:pt x="0" y="0"/>
                    </a:lnTo>
                    <a:lnTo>
                      <a:pt x="3" y="5"/>
                    </a:lnTo>
                    <a:close/>
                  </a:path>
                </a:pathLst>
              </a:custGeom>
              <a:solidFill>
                <a:srgbClr val="C8D8E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0" name="Freeform 62"/>
              <p:cNvSpPr>
                <a:spLocks/>
              </p:cNvSpPr>
              <p:nvPr/>
            </p:nvSpPr>
            <p:spPr bwMode="auto">
              <a:xfrm>
                <a:off x="2155" y="3535"/>
                <a:ext cx="97" cy="82"/>
              </a:xfrm>
              <a:custGeom>
                <a:avLst/>
                <a:gdLst>
                  <a:gd name="T0" fmla="*/ 0 w 482"/>
                  <a:gd name="T1" fmla="*/ 0 h 412"/>
                  <a:gd name="T2" fmla="*/ 482 w 482"/>
                  <a:gd name="T3" fmla="*/ 0 h 412"/>
                  <a:gd name="T4" fmla="*/ 245 w 482"/>
                  <a:gd name="T5" fmla="*/ 412 h 412"/>
                  <a:gd name="T6" fmla="*/ 0 w 482"/>
                  <a:gd name="T7" fmla="*/ 0 h 412"/>
                  <a:gd name="T8" fmla="*/ 0 60000 65536"/>
                  <a:gd name="T9" fmla="*/ 0 60000 65536"/>
                  <a:gd name="T10" fmla="*/ 0 60000 65536"/>
                  <a:gd name="T11" fmla="*/ 0 60000 65536"/>
                  <a:gd name="T12" fmla="*/ 0 w 482"/>
                  <a:gd name="T13" fmla="*/ 0 h 412"/>
                  <a:gd name="T14" fmla="*/ 482 w 482"/>
                  <a:gd name="T15" fmla="*/ 412 h 412"/>
                </a:gdLst>
                <a:ahLst/>
                <a:cxnLst>
                  <a:cxn ang="T8">
                    <a:pos x="T0" y="T1"/>
                  </a:cxn>
                  <a:cxn ang="T9">
                    <a:pos x="T2" y="T3"/>
                  </a:cxn>
                  <a:cxn ang="T10">
                    <a:pos x="T4" y="T5"/>
                  </a:cxn>
                  <a:cxn ang="T11">
                    <a:pos x="T6" y="T7"/>
                  </a:cxn>
                </a:cxnLst>
                <a:rect l="T12" t="T13" r="T14" b="T15"/>
                <a:pathLst>
                  <a:path w="482" h="412">
                    <a:moveTo>
                      <a:pt x="0" y="0"/>
                    </a:moveTo>
                    <a:lnTo>
                      <a:pt x="482" y="0"/>
                    </a:lnTo>
                    <a:lnTo>
                      <a:pt x="245" y="412"/>
                    </a:lnTo>
                    <a:lnTo>
                      <a:pt x="0" y="0"/>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80921" name="Freeform 63"/>
              <p:cNvSpPr>
                <a:spLocks noEditPoints="1"/>
              </p:cNvSpPr>
              <p:nvPr/>
            </p:nvSpPr>
            <p:spPr bwMode="auto">
              <a:xfrm>
                <a:off x="2160" y="2066"/>
                <a:ext cx="86" cy="86"/>
              </a:xfrm>
              <a:custGeom>
                <a:avLst/>
                <a:gdLst>
                  <a:gd name="T0" fmla="*/ 427 w 431"/>
                  <a:gd name="T1" fmla="*/ 173 h 430"/>
                  <a:gd name="T2" fmla="*/ 408 w 431"/>
                  <a:gd name="T3" fmla="*/ 114 h 430"/>
                  <a:gd name="T4" fmla="*/ 369 w 431"/>
                  <a:gd name="T5" fmla="*/ 63 h 430"/>
                  <a:gd name="T6" fmla="*/ 315 w 431"/>
                  <a:gd name="T7" fmla="*/ 23 h 430"/>
                  <a:gd name="T8" fmla="*/ 257 w 431"/>
                  <a:gd name="T9" fmla="*/ 3 h 430"/>
                  <a:gd name="T10" fmla="*/ 191 w 431"/>
                  <a:gd name="T11" fmla="*/ 0 h 430"/>
                  <a:gd name="T12" fmla="*/ 93 w 431"/>
                  <a:gd name="T13" fmla="*/ 35 h 430"/>
                  <a:gd name="T14" fmla="*/ 31 w 431"/>
                  <a:gd name="T15" fmla="*/ 95 h 430"/>
                  <a:gd name="T16" fmla="*/ 2 w 431"/>
                  <a:gd name="T17" fmla="*/ 172 h 430"/>
                  <a:gd name="T18" fmla="*/ 2 w 431"/>
                  <a:gd name="T19" fmla="*/ 255 h 430"/>
                  <a:gd name="T20" fmla="*/ 19 w 431"/>
                  <a:gd name="T21" fmla="*/ 312 h 430"/>
                  <a:gd name="T22" fmla="*/ 60 w 431"/>
                  <a:gd name="T23" fmla="*/ 367 h 430"/>
                  <a:gd name="T24" fmla="*/ 111 w 431"/>
                  <a:gd name="T25" fmla="*/ 404 h 430"/>
                  <a:gd name="T26" fmla="*/ 169 w 431"/>
                  <a:gd name="T27" fmla="*/ 425 h 430"/>
                  <a:gd name="T28" fmla="*/ 219 w 431"/>
                  <a:gd name="T29" fmla="*/ 429 h 430"/>
                  <a:gd name="T30" fmla="*/ 246 w 431"/>
                  <a:gd name="T31" fmla="*/ 426 h 430"/>
                  <a:gd name="T32" fmla="*/ 297 w 431"/>
                  <a:gd name="T33" fmla="*/ 414 h 430"/>
                  <a:gd name="T34" fmla="*/ 334 w 431"/>
                  <a:gd name="T35" fmla="*/ 394 h 430"/>
                  <a:gd name="T36" fmla="*/ 369 w 431"/>
                  <a:gd name="T37" fmla="*/ 367 h 430"/>
                  <a:gd name="T38" fmla="*/ 370 w 431"/>
                  <a:gd name="T39" fmla="*/ 364 h 430"/>
                  <a:gd name="T40" fmla="*/ 385 w 431"/>
                  <a:gd name="T41" fmla="*/ 348 h 430"/>
                  <a:gd name="T42" fmla="*/ 411 w 431"/>
                  <a:gd name="T43" fmla="*/ 309 h 430"/>
                  <a:gd name="T44" fmla="*/ 430 w 431"/>
                  <a:gd name="T45" fmla="*/ 235 h 430"/>
                  <a:gd name="T46" fmla="*/ 234 w 431"/>
                  <a:gd name="T47" fmla="*/ 6 h 430"/>
                  <a:gd name="T48" fmla="*/ 295 w 431"/>
                  <a:gd name="T49" fmla="*/ 21 h 430"/>
                  <a:gd name="T50" fmla="*/ 347 w 431"/>
                  <a:gd name="T51" fmla="*/ 53 h 430"/>
                  <a:gd name="T52" fmla="*/ 390 w 431"/>
                  <a:gd name="T53" fmla="*/ 100 h 430"/>
                  <a:gd name="T54" fmla="*/ 416 w 431"/>
                  <a:gd name="T55" fmla="*/ 153 h 430"/>
                  <a:gd name="T56" fmla="*/ 426 w 431"/>
                  <a:gd name="T57" fmla="*/ 214 h 430"/>
                  <a:gd name="T58" fmla="*/ 418 w 431"/>
                  <a:gd name="T59" fmla="*/ 264 h 430"/>
                  <a:gd name="T60" fmla="*/ 408 w 431"/>
                  <a:gd name="T61" fmla="*/ 295 h 430"/>
                  <a:gd name="T62" fmla="*/ 400 w 431"/>
                  <a:gd name="T63" fmla="*/ 311 h 430"/>
                  <a:gd name="T64" fmla="*/ 374 w 431"/>
                  <a:gd name="T65" fmla="*/ 348 h 430"/>
                  <a:gd name="T66" fmla="*/ 347 w 431"/>
                  <a:gd name="T67" fmla="*/ 375 h 430"/>
                  <a:gd name="T68" fmla="*/ 312 w 431"/>
                  <a:gd name="T69" fmla="*/ 397 h 430"/>
                  <a:gd name="T70" fmla="*/ 296 w 431"/>
                  <a:gd name="T71" fmla="*/ 405 h 430"/>
                  <a:gd name="T72" fmla="*/ 265 w 431"/>
                  <a:gd name="T73" fmla="*/ 415 h 430"/>
                  <a:gd name="T74" fmla="*/ 234 w 431"/>
                  <a:gd name="T75" fmla="*/ 422 h 430"/>
                  <a:gd name="T76" fmla="*/ 171 w 431"/>
                  <a:gd name="T77" fmla="*/ 419 h 430"/>
                  <a:gd name="T78" fmla="*/ 114 w 431"/>
                  <a:gd name="T79" fmla="*/ 397 h 430"/>
                  <a:gd name="T80" fmla="*/ 66 w 431"/>
                  <a:gd name="T81" fmla="*/ 361 h 430"/>
                  <a:gd name="T82" fmla="*/ 27 w 431"/>
                  <a:gd name="T83" fmla="*/ 311 h 430"/>
                  <a:gd name="T84" fmla="*/ 6 w 431"/>
                  <a:gd name="T85" fmla="*/ 255 h 430"/>
                  <a:gd name="T86" fmla="*/ 6 w 431"/>
                  <a:gd name="T87" fmla="*/ 173 h 430"/>
                  <a:gd name="T88" fmla="*/ 38 w 431"/>
                  <a:gd name="T89" fmla="*/ 100 h 430"/>
                  <a:gd name="T90" fmla="*/ 81 w 431"/>
                  <a:gd name="T91" fmla="*/ 53 h 430"/>
                  <a:gd name="T92" fmla="*/ 133 w 431"/>
                  <a:gd name="T93" fmla="*/ 21 h 430"/>
                  <a:gd name="T94" fmla="*/ 192 w 431"/>
                  <a:gd name="T95" fmla="*/ 6 h 4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1"/>
                  <a:gd name="T145" fmla="*/ 0 h 430"/>
                  <a:gd name="T146" fmla="*/ 431 w 431"/>
                  <a:gd name="T147" fmla="*/ 430 h 43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1" h="430">
                    <a:moveTo>
                      <a:pt x="431" y="217"/>
                    </a:moveTo>
                    <a:lnTo>
                      <a:pt x="430" y="194"/>
                    </a:lnTo>
                    <a:lnTo>
                      <a:pt x="427" y="173"/>
                    </a:lnTo>
                    <a:lnTo>
                      <a:pt x="423" y="153"/>
                    </a:lnTo>
                    <a:lnTo>
                      <a:pt x="418" y="135"/>
                    </a:lnTo>
                    <a:lnTo>
                      <a:pt x="408" y="114"/>
                    </a:lnTo>
                    <a:lnTo>
                      <a:pt x="397" y="96"/>
                    </a:lnTo>
                    <a:lnTo>
                      <a:pt x="384" y="78"/>
                    </a:lnTo>
                    <a:lnTo>
                      <a:pt x="369" y="63"/>
                    </a:lnTo>
                    <a:lnTo>
                      <a:pt x="351" y="47"/>
                    </a:lnTo>
                    <a:lnTo>
                      <a:pt x="334" y="35"/>
                    </a:lnTo>
                    <a:lnTo>
                      <a:pt x="315" y="23"/>
                    </a:lnTo>
                    <a:lnTo>
                      <a:pt x="297" y="16"/>
                    </a:lnTo>
                    <a:lnTo>
                      <a:pt x="277" y="8"/>
                    </a:lnTo>
                    <a:lnTo>
                      <a:pt x="257" y="3"/>
                    </a:lnTo>
                    <a:lnTo>
                      <a:pt x="235" y="0"/>
                    </a:lnTo>
                    <a:lnTo>
                      <a:pt x="214" y="0"/>
                    </a:lnTo>
                    <a:lnTo>
                      <a:pt x="191" y="0"/>
                    </a:lnTo>
                    <a:lnTo>
                      <a:pt x="169" y="3"/>
                    </a:lnTo>
                    <a:lnTo>
                      <a:pt x="130" y="16"/>
                    </a:lnTo>
                    <a:lnTo>
                      <a:pt x="93" y="35"/>
                    </a:lnTo>
                    <a:lnTo>
                      <a:pt x="60" y="63"/>
                    </a:lnTo>
                    <a:lnTo>
                      <a:pt x="44" y="78"/>
                    </a:lnTo>
                    <a:lnTo>
                      <a:pt x="31" y="95"/>
                    </a:lnTo>
                    <a:lnTo>
                      <a:pt x="12" y="132"/>
                    </a:lnTo>
                    <a:lnTo>
                      <a:pt x="5" y="150"/>
                    </a:lnTo>
                    <a:lnTo>
                      <a:pt x="2" y="172"/>
                    </a:lnTo>
                    <a:lnTo>
                      <a:pt x="0" y="193"/>
                    </a:lnTo>
                    <a:lnTo>
                      <a:pt x="1" y="217"/>
                    </a:lnTo>
                    <a:lnTo>
                      <a:pt x="2" y="255"/>
                    </a:lnTo>
                    <a:lnTo>
                      <a:pt x="5" y="273"/>
                    </a:lnTo>
                    <a:lnTo>
                      <a:pt x="11" y="293"/>
                    </a:lnTo>
                    <a:lnTo>
                      <a:pt x="19" y="312"/>
                    </a:lnTo>
                    <a:lnTo>
                      <a:pt x="31" y="331"/>
                    </a:lnTo>
                    <a:lnTo>
                      <a:pt x="44" y="349"/>
                    </a:lnTo>
                    <a:lnTo>
                      <a:pt x="60" y="367"/>
                    </a:lnTo>
                    <a:lnTo>
                      <a:pt x="76" y="382"/>
                    </a:lnTo>
                    <a:lnTo>
                      <a:pt x="93" y="394"/>
                    </a:lnTo>
                    <a:lnTo>
                      <a:pt x="111" y="404"/>
                    </a:lnTo>
                    <a:lnTo>
                      <a:pt x="130" y="414"/>
                    </a:lnTo>
                    <a:lnTo>
                      <a:pt x="149" y="420"/>
                    </a:lnTo>
                    <a:lnTo>
                      <a:pt x="169" y="425"/>
                    </a:lnTo>
                    <a:lnTo>
                      <a:pt x="191" y="429"/>
                    </a:lnTo>
                    <a:lnTo>
                      <a:pt x="214" y="430"/>
                    </a:lnTo>
                    <a:lnTo>
                      <a:pt x="219" y="429"/>
                    </a:lnTo>
                    <a:lnTo>
                      <a:pt x="224" y="429"/>
                    </a:lnTo>
                    <a:lnTo>
                      <a:pt x="235" y="429"/>
                    </a:lnTo>
                    <a:lnTo>
                      <a:pt x="246" y="426"/>
                    </a:lnTo>
                    <a:lnTo>
                      <a:pt x="257" y="425"/>
                    </a:lnTo>
                    <a:lnTo>
                      <a:pt x="277" y="420"/>
                    </a:lnTo>
                    <a:lnTo>
                      <a:pt x="297" y="414"/>
                    </a:lnTo>
                    <a:lnTo>
                      <a:pt x="315" y="404"/>
                    </a:lnTo>
                    <a:lnTo>
                      <a:pt x="324" y="398"/>
                    </a:lnTo>
                    <a:lnTo>
                      <a:pt x="334" y="394"/>
                    </a:lnTo>
                    <a:lnTo>
                      <a:pt x="342" y="387"/>
                    </a:lnTo>
                    <a:lnTo>
                      <a:pt x="351" y="382"/>
                    </a:lnTo>
                    <a:lnTo>
                      <a:pt x="369" y="367"/>
                    </a:lnTo>
                    <a:lnTo>
                      <a:pt x="369" y="365"/>
                    </a:lnTo>
                    <a:lnTo>
                      <a:pt x="369" y="364"/>
                    </a:lnTo>
                    <a:lnTo>
                      <a:pt x="370" y="364"/>
                    </a:lnTo>
                    <a:lnTo>
                      <a:pt x="372" y="361"/>
                    </a:lnTo>
                    <a:lnTo>
                      <a:pt x="377" y="357"/>
                    </a:lnTo>
                    <a:lnTo>
                      <a:pt x="385" y="348"/>
                    </a:lnTo>
                    <a:lnTo>
                      <a:pt x="391" y="338"/>
                    </a:lnTo>
                    <a:lnTo>
                      <a:pt x="399" y="329"/>
                    </a:lnTo>
                    <a:lnTo>
                      <a:pt x="411" y="309"/>
                    </a:lnTo>
                    <a:lnTo>
                      <a:pt x="421" y="288"/>
                    </a:lnTo>
                    <a:lnTo>
                      <a:pt x="427" y="252"/>
                    </a:lnTo>
                    <a:lnTo>
                      <a:pt x="430" y="235"/>
                    </a:lnTo>
                    <a:lnTo>
                      <a:pt x="431" y="217"/>
                    </a:lnTo>
                    <a:close/>
                    <a:moveTo>
                      <a:pt x="214" y="6"/>
                    </a:moveTo>
                    <a:lnTo>
                      <a:pt x="234" y="6"/>
                    </a:lnTo>
                    <a:lnTo>
                      <a:pt x="256" y="9"/>
                    </a:lnTo>
                    <a:lnTo>
                      <a:pt x="275" y="13"/>
                    </a:lnTo>
                    <a:lnTo>
                      <a:pt x="295" y="21"/>
                    </a:lnTo>
                    <a:lnTo>
                      <a:pt x="312" y="29"/>
                    </a:lnTo>
                    <a:lnTo>
                      <a:pt x="330" y="40"/>
                    </a:lnTo>
                    <a:lnTo>
                      <a:pt x="347" y="53"/>
                    </a:lnTo>
                    <a:lnTo>
                      <a:pt x="363" y="68"/>
                    </a:lnTo>
                    <a:lnTo>
                      <a:pt x="378" y="83"/>
                    </a:lnTo>
                    <a:lnTo>
                      <a:pt x="390" y="100"/>
                    </a:lnTo>
                    <a:lnTo>
                      <a:pt x="400" y="117"/>
                    </a:lnTo>
                    <a:lnTo>
                      <a:pt x="411" y="135"/>
                    </a:lnTo>
                    <a:lnTo>
                      <a:pt x="416" y="153"/>
                    </a:lnTo>
                    <a:lnTo>
                      <a:pt x="422" y="173"/>
                    </a:lnTo>
                    <a:lnTo>
                      <a:pt x="425" y="193"/>
                    </a:lnTo>
                    <a:lnTo>
                      <a:pt x="426" y="214"/>
                    </a:lnTo>
                    <a:lnTo>
                      <a:pt x="425" y="235"/>
                    </a:lnTo>
                    <a:lnTo>
                      <a:pt x="422" y="255"/>
                    </a:lnTo>
                    <a:lnTo>
                      <a:pt x="418" y="264"/>
                    </a:lnTo>
                    <a:lnTo>
                      <a:pt x="416" y="274"/>
                    </a:lnTo>
                    <a:lnTo>
                      <a:pt x="411" y="294"/>
                    </a:lnTo>
                    <a:lnTo>
                      <a:pt x="408" y="295"/>
                    </a:lnTo>
                    <a:lnTo>
                      <a:pt x="407" y="297"/>
                    </a:lnTo>
                    <a:lnTo>
                      <a:pt x="405" y="302"/>
                    </a:lnTo>
                    <a:lnTo>
                      <a:pt x="400" y="311"/>
                    </a:lnTo>
                    <a:lnTo>
                      <a:pt x="390" y="329"/>
                    </a:lnTo>
                    <a:lnTo>
                      <a:pt x="378" y="345"/>
                    </a:lnTo>
                    <a:lnTo>
                      <a:pt x="374" y="348"/>
                    </a:lnTo>
                    <a:lnTo>
                      <a:pt x="370" y="352"/>
                    </a:lnTo>
                    <a:lnTo>
                      <a:pt x="363" y="361"/>
                    </a:lnTo>
                    <a:lnTo>
                      <a:pt x="347" y="375"/>
                    </a:lnTo>
                    <a:lnTo>
                      <a:pt x="338" y="380"/>
                    </a:lnTo>
                    <a:lnTo>
                      <a:pt x="330" y="387"/>
                    </a:lnTo>
                    <a:lnTo>
                      <a:pt x="312" y="397"/>
                    </a:lnTo>
                    <a:lnTo>
                      <a:pt x="303" y="402"/>
                    </a:lnTo>
                    <a:lnTo>
                      <a:pt x="298" y="404"/>
                    </a:lnTo>
                    <a:lnTo>
                      <a:pt x="296" y="405"/>
                    </a:lnTo>
                    <a:lnTo>
                      <a:pt x="295" y="407"/>
                    </a:lnTo>
                    <a:lnTo>
                      <a:pt x="275" y="413"/>
                    </a:lnTo>
                    <a:lnTo>
                      <a:pt x="265" y="415"/>
                    </a:lnTo>
                    <a:lnTo>
                      <a:pt x="256" y="419"/>
                    </a:lnTo>
                    <a:lnTo>
                      <a:pt x="244" y="420"/>
                    </a:lnTo>
                    <a:lnTo>
                      <a:pt x="234" y="422"/>
                    </a:lnTo>
                    <a:lnTo>
                      <a:pt x="214" y="423"/>
                    </a:lnTo>
                    <a:lnTo>
                      <a:pt x="192" y="422"/>
                    </a:lnTo>
                    <a:lnTo>
                      <a:pt x="171" y="419"/>
                    </a:lnTo>
                    <a:lnTo>
                      <a:pt x="151" y="413"/>
                    </a:lnTo>
                    <a:lnTo>
                      <a:pt x="133" y="407"/>
                    </a:lnTo>
                    <a:lnTo>
                      <a:pt x="114" y="397"/>
                    </a:lnTo>
                    <a:lnTo>
                      <a:pt x="97" y="387"/>
                    </a:lnTo>
                    <a:lnTo>
                      <a:pt x="81" y="375"/>
                    </a:lnTo>
                    <a:lnTo>
                      <a:pt x="66" y="361"/>
                    </a:lnTo>
                    <a:lnTo>
                      <a:pt x="50" y="345"/>
                    </a:lnTo>
                    <a:lnTo>
                      <a:pt x="38" y="329"/>
                    </a:lnTo>
                    <a:lnTo>
                      <a:pt x="27" y="311"/>
                    </a:lnTo>
                    <a:lnTo>
                      <a:pt x="19" y="294"/>
                    </a:lnTo>
                    <a:lnTo>
                      <a:pt x="11" y="274"/>
                    </a:lnTo>
                    <a:lnTo>
                      <a:pt x="6" y="255"/>
                    </a:lnTo>
                    <a:lnTo>
                      <a:pt x="3" y="235"/>
                    </a:lnTo>
                    <a:lnTo>
                      <a:pt x="3" y="214"/>
                    </a:lnTo>
                    <a:lnTo>
                      <a:pt x="6" y="173"/>
                    </a:lnTo>
                    <a:lnTo>
                      <a:pt x="11" y="153"/>
                    </a:lnTo>
                    <a:lnTo>
                      <a:pt x="19" y="135"/>
                    </a:lnTo>
                    <a:lnTo>
                      <a:pt x="38" y="100"/>
                    </a:lnTo>
                    <a:lnTo>
                      <a:pt x="50" y="83"/>
                    </a:lnTo>
                    <a:lnTo>
                      <a:pt x="66" y="68"/>
                    </a:lnTo>
                    <a:lnTo>
                      <a:pt x="81" y="53"/>
                    </a:lnTo>
                    <a:lnTo>
                      <a:pt x="97" y="40"/>
                    </a:lnTo>
                    <a:lnTo>
                      <a:pt x="114" y="29"/>
                    </a:lnTo>
                    <a:lnTo>
                      <a:pt x="133" y="21"/>
                    </a:lnTo>
                    <a:lnTo>
                      <a:pt x="151" y="13"/>
                    </a:lnTo>
                    <a:lnTo>
                      <a:pt x="171" y="9"/>
                    </a:lnTo>
                    <a:lnTo>
                      <a:pt x="192" y="6"/>
                    </a:lnTo>
                    <a:lnTo>
                      <a:pt x="214" y="6"/>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2" name="Freeform 64"/>
              <p:cNvSpPr>
                <a:spLocks noEditPoints="1"/>
              </p:cNvSpPr>
              <p:nvPr/>
            </p:nvSpPr>
            <p:spPr bwMode="auto">
              <a:xfrm>
                <a:off x="2161" y="2067"/>
                <a:ext cx="84" cy="84"/>
              </a:xfrm>
              <a:custGeom>
                <a:avLst/>
                <a:gdLst>
                  <a:gd name="T0" fmla="*/ 327 w 423"/>
                  <a:gd name="T1" fmla="*/ 34 h 417"/>
                  <a:gd name="T2" fmla="*/ 272 w 423"/>
                  <a:gd name="T3" fmla="*/ 7 h 417"/>
                  <a:gd name="T4" fmla="*/ 211 w 423"/>
                  <a:gd name="T5" fmla="*/ 0 h 417"/>
                  <a:gd name="T6" fmla="*/ 148 w 423"/>
                  <a:gd name="T7" fmla="*/ 7 h 417"/>
                  <a:gd name="T8" fmla="*/ 94 w 423"/>
                  <a:gd name="T9" fmla="*/ 34 h 417"/>
                  <a:gd name="T10" fmla="*/ 47 w 423"/>
                  <a:gd name="T11" fmla="*/ 77 h 417"/>
                  <a:gd name="T12" fmla="*/ 8 w 423"/>
                  <a:gd name="T13" fmla="*/ 147 h 417"/>
                  <a:gd name="T14" fmla="*/ 0 w 423"/>
                  <a:gd name="T15" fmla="*/ 229 h 417"/>
                  <a:gd name="T16" fmla="*/ 16 w 423"/>
                  <a:gd name="T17" fmla="*/ 288 h 417"/>
                  <a:gd name="T18" fmla="*/ 47 w 423"/>
                  <a:gd name="T19" fmla="*/ 339 h 417"/>
                  <a:gd name="T20" fmla="*/ 94 w 423"/>
                  <a:gd name="T21" fmla="*/ 381 h 417"/>
                  <a:gd name="T22" fmla="*/ 148 w 423"/>
                  <a:gd name="T23" fmla="*/ 407 h 417"/>
                  <a:gd name="T24" fmla="*/ 211 w 423"/>
                  <a:gd name="T25" fmla="*/ 417 h 417"/>
                  <a:gd name="T26" fmla="*/ 253 w 423"/>
                  <a:gd name="T27" fmla="*/ 413 h 417"/>
                  <a:gd name="T28" fmla="*/ 292 w 423"/>
                  <a:gd name="T29" fmla="*/ 401 h 417"/>
                  <a:gd name="T30" fmla="*/ 300 w 423"/>
                  <a:gd name="T31" fmla="*/ 396 h 417"/>
                  <a:gd name="T32" fmla="*/ 335 w 423"/>
                  <a:gd name="T33" fmla="*/ 374 h 417"/>
                  <a:gd name="T34" fmla="*/ 367 w 423"/>
                  <a:gd name="T35" fmla="*/ 346 h 417"/>
                  <a:gd name="T36" fmla="*/ 387 w 423"/>
                  <a:gd name="T37" fmla="*/ 323 h 417"/>
                  <a:gd name="T38" fmla="*/ 404 w 423"/>
                  <a:gd name="T39" fmla="*/ 291 h 417"/>
                  <a:gd name="T40" fmla="*/ 413 w 423"/>
                  <a:gd name="T41" fmla="*/ 268 h 417"/>
                  <a:gd name="T42" fmla="*/ 422 w 423"/>
                  <a:gd name="T43" fmla="*/ 229 h 417"/>
                  <a:gd name="T44" fmla="*/ 419 w 423"/>
                  <a:gd name="T45" fmla="*/ 167 h 417"/>
                  <a:gd name="T46" fmla="*/ 397 w 423"/>
                  <a:gd name="T47" fmla="*/ 111 h 417"/>
                  <a:gd name="T48" fmla="*/ 360 w 423"/>
                  <a:gd name="T49" fmla="*/ 62 h 417"/>
                  <a:gd name="T50" fmla="*/ 252 w 423"/>
                  <a:gd name="T51" fmla="*/ 11 h 417"/>
                  <a:gd name="T52" fmla="*/ 307 w 423"/>
                  <a:gd name="T53" fmla="*/ 30 h 417"/>
                  <a:gd name="T54" fmla="*/ 356 w 423"/>
                  <a:gd name="T55" fmla="*/ 67 h 417"/>
                  <a:gd name="T56" fmla="*/ 391 w 423"/>
                  <a:gd name="T57" fmla="*/ 113 h 417"/>
                  <a:gd name="T58" fmla="*/ 411 w 423"/>
                  <a:gd name="T59" fmla="*/ 168 h 417"/>
                  <a:gd name="T60" fmla="*/ 414 w 423"/>
                  <a:gd name="T61" fmla="*/ 217 h 417"/>
                  <a:gd name="T62" fmla="*/ 408 w 423"/>
                  <a:gd name="T63" fmla="*/ 257 h 417"/>
                  <a:gd name="T64" fmla="*/ 400 w 423"/>
                  <a:gd name="T65" fmla="*/ 286 h 417"/>
                  <a:gd name="T66" fmla="*/ 387 w 423"/>
                  <a:gd name="T67" fmla="*/ 306 h 417"/>
                  <a:gd name="T68" fmla="*/ 368 w 423"/>
                  <a:gd name="T69" fmla="*/ 335 h 417"/>
                  <a:gd name="T70" fmla="*/ 339 w 423"/>
                  <a:gd name="T71" fmla="*/ 363 h 417"/>
                  <a:gd name="T72" fmla="*/ 310 w 423"/>
                  <a:gd name="T73" fmla="*/ 382 h 417"/>
                  <a:gd name="T74" fmla="*/ 290 w 423"/>
                  <a:gd name="T75" fmla="*/ 395 h 417"/>
                  <a:gd name="T76" fmla="*/ 261 w 423"/>
                  <a:gd name="T77" fmla="*/ 403 h 417"/>
                  <a:gd name="T78" fmla="*/ 211 w 423"/>
                  <a:gd name="T79" fmla="*/ 410 h 417"/>
                  <a:gd name="T80" fmla="*/ 151 w 423"/>
                  <a:gd name="T81" fmla="*/ 400 h 417"/>
                  <a:gd name="T82" fmla="*/ 98 w 423"/>
                  <a:gd name="T83" fmla="*/ 376 h 417"/>
                  <a:gd name="T84" fmla="*/ 53 w 423"/>
                  <a:gd name="T85" fmla="*/ 335 h 417"/>
                  <a:gd name="T86" fmla="*/ 23 w 423"/>
                  <a:gd name="T87" fmla="*/ 286 h 417"/>
                  <a:gd name="T88" fmla="*/ 8 w 423"/>
                  <a:gd name="T89" fmla="*/ 227 h 417"/>
                  <a:gd name="T90" fmla="*/ 11 w 423"/>
                  <a:gd name="T91" fmla="*/ 168 h 417"/>
                  <a:gd name="T92" fmla="*/ 30 w 423"/>
                  <a:gd name="T93" fmla="*/ 113 h 417"/>
                  <a:gd name="T94" fmla="*/ 67 w 423"/>
                  <a:gd name="T95" fmla="*/ 67 h 417"/>
                  <a:gd name="T96" fmla="*/ 115 w 423"/>
                  <a:gd name="T97" fmla="*/ 30 h 417"/>
                  <a:gd name="T98" fmla="*/ 170 w 423"/>
                  <a:gd name="T99" fmla="*/ 11 h 4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3"/>
                  <a:gd name="T151" fmla="*/ 0 h 417"/>
                  <a:gd name="T152" fmla="*/ 423 w 423"/>
                  <a:gd name="T153" fmla="*/ 417 h 4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3" h="417">
                    <a:moveTo>
                      <a:pt x="360" y="62"/>
                    </a:moveTo>
                    <a:lnTo>
                      <a:pt x="344" y="47"/>
                    </a:lnTo>
                    <a:lnTo>
                      <a:pt x="327" y="34"/>
                    </a:lnTo>
                    <a:lnTo>
                      <a:pt x="309" y="23"/>
                    </a:lnTo>
                    <a:lnTo>
                      <a:pt x="292" y="15"/>
                    </a:lnTo>
                    <a:lnTo>
                      <a:pt x="272" y="7"/>
                    </a:lnTo>
                    <a:lnTo>
                      <a:pt x="253" y="3"/>
                    </a:lnTo>
                    <a:lnTo>
                      <a:pt x="231" y="0"/>
                    </a:lnTo>
                    <a:lnTo>
                      <a:pt x="211" y="0"/>
                    </a:lnTo>
                    <a:lnTo>
                      <a:pt x="189" y="0"/>
                    </a:lnTo>
                    <a:lnTo>
                      <a:pt x="168" y="3"/>
                    </a:lnTo>
                    <a:lnTo>
                      <a:pt x="148" y="7"/>
                    </a:lnTo>
                    <a:lnTo>
                      <a:pt x="130" y="15"/>
                    </a:lnTo>
                    <a:lnTo>
                      <a:pt x="111" y="23"/>
                    </a:lnTo>
                    <a:lnTo>
                      <a:pt x="94" y="34"/>
                    </a:lnTo>
                    <a:lnTo>
                      <a:pt x="78" y="47"/>
                    </a:lnTo>
                    <a:lnTo>
                      <a:pt x="63" y="62"/>
                    </a:lnTo>
                    <a:lnTo>
                      <a:pt x="47" y="77"/>
                    </a:lnTo>
                    <a:lnTo>
                      <a:pt x="35" y="94"/>
                    </a:lnTo>
                    <a:lnTo>
                      <a:pt x="16" y="129"/>
                    </a:lnTo>
                    <a:lnTo>
                      <a:pt x="8" y="147"/>
                    </a:lnTo>
                    <a:lnTo>
                      <a:pt x="3" y="167"/>
                    </a:lnTo>
                    <a:lnTo>
                      <a:pt x="0" y="208"/>
                    </a:lnTo>
                    <a:lnTo>
                      <a:pt x="0" y="229"/>
                    </a:lnTo>
                    <a:lnTo>
                      <a:pt x="3" y="249"/>
                    </a:lnTo>
                    <a:lnTo>
                      <a:pt x="8" y="268"/>
                    </a:lnTo>
                    <a:lnTo>
                      <a:pt x="16" y="288"/>
                    </a:lnTo>
                    <a:lnTo>
                      <a:pt x="24" y="305"/>
                    </a:lnTo>
                    <a:lnTo>
                      <a:pt x="35" y="323"/>
                    </a:lnTo>
                    <a:lnTo>
                      <a:pt x="47" y="339"/>
                    </a:lnTo>
                    <a:lnTo>
                      <a:pt x="63" y="355"/>
                    </a:lnTo>
                    <a:lnTo>
                      <a:pt x="78" y="369"/>
                    </a:lnTo>
                    <a:lnTo>
                      <a:pt x="94" y="381"/>
                    </a:lnTo>
                    <a:lnTo>
                      <a:pt x="111" y="391"/>
                    </a:lnTo>
                    <a:lnTo>
                      <a:pt x="130" y="401"/>
                    </a:lnTo>
                    <a:lnTo>
                      <a:pt x="148" y="407"/>
                    </a:lnTo>
                    <a:lnTo>
                      <a:pt x="168" y="413"/>
                    </a:lnTo>
                    <a:lnTo>
                      <a:pt x="189" y="416"/>
                    </a:lnTo>
                    <a:lnTo>
                      <a:pt x="211" y="417"/>
                    </a:lnTo>
                    <a:lnTo>
                      <a:pt x="231" y="416"/>
                    </a:lnTo>
                    <a:lnTo>
                      <a:pt x="241" y="414"/>
                    </a:lnTo>
                    <a:lnTo>
                      <a:pt x="253" y="413"/>
                    </a:lnTo>
                    <a:lnTo>
                      <a:pt x="262" y="409"/>
                    </a:lnTo>
                    <a:lnTo>
                      <a:pt x="272" y="407"/>
                    </a:lnTo>
                    <a:lnTo>
                      <a:pt x="292" y="401"/>
                    </a:lnTo>
                    <a:lnTo>
                      <a:pt x="293" y="399"/>
                    </a:lnTo>
                    <a:lnTo>
                      <a:pt x="295" y="398"/>
                    </a:lnTo>
                    <a:lnTo>
                      <a:pt x="300" y="396"/>
                    </a:lnTo>
                    <a:lnTo>
                      <a:pt x="309" y="391"/>
                    </a:lnTo>
                    <a:lnTo>
                      <a:pt x="327" y="381"/>
                    </a:lnTo>
                    <a:lnTo>
                      <a:pt x="335" y="374"/>
                    </a:lnTo>
                    <a:lnTo>
                      <a:pt x="344" y="369"/>
                    </a:lnTo>
                    <a:lnTo>
                      <a:pt x="360" y="355"/>
                    </a:lnTo>
                    <a:lnTo>
                      <a:pt x="367" y="346"/>
                    </a:lnTo>
                    <a:lnTo>
                      <a:pt x="371" y="342"/>
                    </a:lnTo>
                    <a:lnTo>
                      <a:pt x="375" y="339"/>
                    </a:lnTo>
                    <a:lnTo>
                      <a:pt x="387" y="323"/>
                    </a:lnTo>
                    <a:lnTo>
                      <a:pt x="397" y="305"/>
                    </a:lnTo>
                    <a:lnTo>
                      <a:pt x="402" y="296"/>
                    </a:lnTo>
                    <a:lnTo>
                      <a:pt x="404" y="291"/>
                    </a:lnTo>
                    <a:lnTo>
                      <a:pt x="405" y="289"/>
                    </a:lnTo>
                    <a:lnTo>
                      <a:pt x="408" y="288"/>
                    </a:lnTo>
                    <a:lnTo>
                      <a:pt x="413" y="268"/>
                    </a:lnTo>
                    <a:lnTo>
                      <a:pt x="415" y="258"/>
                    </a:lnTo>
                    <a:lnTo>
                      <a:pt x="419" y="249"/>
                    </a:lnTo>
                    <a:lnTo>
                      <a:pt x="422" y="229"/>
                    </a:lnTo>
                    <a:lnTo>
                      <a:pt x="423" y="208"/>
                    </a:lnTo>
                    <a:lnTo>
                      <a:pt x="422" y="187"/>
                    </a:lnTo>
                    <a:lnTo>
                      <a:pt x="419" y="167"/>
                    </a:lnTo>
                    <a:lnTo>
                      <a:pt x="413" y="147"/>
                    </a:lnTo>
                    <a:lnTo>
                      <a:pt x="408" y="129"/>
                    </a:lnTo>
                    <a:lnTo>
                      <a:pt x="397" y="111"/>
                    </a:lnTo>
                    <a:lnTo>
                      <a:pt x="387" y="94"/>
                    </a:lnTo>
                    <a:lnTo>
                      <a:pt x="375" y="77"/>
                    </a:lnTo>
                    <a:lnTo>
                      <a:pt x="360" y="62"/>
                    </a:lnTo>
                    <a:close/>
                    <a:moveTo>
                      <a:pt x="211" y="7"/>
                    </a:moveTo>
                    <a:lnTo>
                      <a:pt x="231" y="7"/>
                    </a:lnTo>
                    <a:lnTo>
                      <a:pt x="252" y="11"/>
                    </a:lnTo>
                    <a:lnTo>
                      <a:pt x="271" y="14"/>
                    </a:lnTo>
                    <a:lnTo>
                      <a:pt x="290" y="22"/>
                    </a:lnTo>
                    <a:lnTo>
                      <a:pt x="307" y="30"/>
                    </a:lnTo>
                    <a:lnTo>
                      <a:pt x="323" y="40"/>
                    </a:lnTo>
                    <a:lnTo>
                      <a:pt x="339" y="52"/>
                    </a:lnTo>
                    <a:lnTo>
                      <a:pt x="356" y="67"/>
                    </a:lnTo>
                    <a:lnTo>
                      <a:pt x="368" y="81"/>
                    </a:lnTo>
                    <a:lnTo>
                      <a:pt x="381" y="97"/>
                    </a:lnTo>
                    <a:lnTo>
                      <a:pt x="391" y="113"/>
                    </a:lnTo>
                    <a:lnTo>
                      <a:pt x="400" y="131"/>
                    </a:lnTo>
                    <a:lnTo>
                      <a:pt x="405" y="149"/>
                    </a:lnTo>
                    <a:lnTo>
                      <a:pt x="411" y="168"/>
                    </a:lnTo>
                    <a:lnTo>
                      <a:pt x="414" y="187"/>
                    </a:lnTo>
                    <a:lnTo>
                      <a:pt x="415" y="208"/>
                    </a:lnTo>
                    <a:lnTo>
                      <a:pt x="414" y="217"/>
                    </a:lnTo>
                    <a:lnTo>
                      <a:pt x="414" y="227"/>
                    </a:lnTo>
                    <a:lnTo>
                      <a:pt x="411" y="248"/>
                    </a:lnTo>
                    <a:lnTo>
                      <a:pt x="408" y="257"/>
                    </a:lnTo>
                    <a:lnTo>
                      <a:pt x="405" y="267"/>
                    </a:lnTo>
                    <a:lnTo>
                      <a:pt x="402" y="276"/>
                    </a:lnTo>
                    <a:lnTo>
                      <a:pt x="400" y="286"/>
                    </a:lnTo>
                    <a:lnTo>
                      <a:pt x="391" y="303"/>
                    </a:lnTo>
                    <a:lnTo>
                      <a:pt x="388" y="304"/>
                    </a:lnTo>
                    <a:lnTo>
                      <a:pt x="387" y="306"/>
                    </a:lnTo>
                    <a:lnTo>
                      <a:pt x="385" y="310"/>
                    </a:lnTo>
                    <a:lnTo>
                      <a:pt x="381" y="319"/>
                    </a:lnTo>
                    <a:lnTo>
                      <a:pt x="368" y="335"/>
                    </a:lnTo>
                    <a:lnTo>
                      <a:pt x="356" y="351"/>
                    </a:lnTo>
                    <a:lnTo>
                      <a:pt x="347" y="357"/>
                    </a:lnTo>
                    <a:lnTo>
                      <a:pt x="339" y="363"/>
                    </a:lnTo>
                    <a:lnTo>
                      <a:pt x="323" y="376"/>
                    </a:lnTo>
                    <a:lnTo>
                      <a:pt x="314" y="380"/>
                    </a:lnTo>
                    <a:lnTo>
                      <a:pt x="310" y="382"/>
                    </a:lnTo>
                    <a:lnTo>
                      <a:pt x="308" y="383"/>
                    </a:lnTo>
                    <a:lnTo>
                      <a:pt x="307" y="386"/>
                    </a:lnTo>
                    <a:lnTo>
                      <a:pt x="290" y="395"/>
                    </a:lnTo>
                    <a:lnTo>
                      <a:pt x="280" y="397"/>
                    </a:lnTo>
                    <a:lnTo>
                      <a:pt x="271" y="400"/>
                    </a:lnTo>
                    <a:lnTo>
                      <a:pt x="261" y="403"/>
                    </a:lnTo>
                    <a:lnTo>
                      <a:pt x="252" y="406"/>
                    </a:lnTo>
                    <a:lnTo>
                      <a:pt x="231" y="409"/>
                    </a:lnTo>
                    <a:lnTo>
                      <a:pt x="211" y="410"/>
                    </a:lnTo>
                    <a:lnTo>
                      <a:pt x="190" y="409"/>
                    </a:lnTo>
                    <a:lnTo>
                      <a:pt x="170" y="406"/>
                    </a:lnTo>
                    <a:lnTo>
                      <a:pt x="151" y="400"/>
                    </a:lnTo>
                    <a:lnTo>
                      <a:pt x="133" y="395"/>
                    </a:lnTo>
                    <a:lnTo>
                      <a:pt x="115" y="386"/>
                    </a:lnTo>
                    <a:lnTo>
                      <a:pt x="98" y="376"/>
                    </a:lnTo>
                    <a:lnTo>
                      <a:pt x="82" y="363"/>
                    </a:lnTo>
                    <a:lnTo>
                      <a:pt x="67" y="351"/>
                    </a:lnTo>
                    <a:lnTo>
                      <a:pt x="53" y="335"/>
                    </a:lnTo>
                    <a:lnTo>
                      <a:pt x="41" y="319"/>
                    </a:lnTo>
                    <a:lnTo>
                      <a:pt x="30" y="303"/>
                    </a:lnTo>
                    <a:lnTo>
                      <a:pt x="23" y="286"/>
                    </a:lnTo>
                    <a:lnTo>
                      <a:pt x="15" y="267"/>
                    </a:lnTo>
                    <a:lnTo>
                      <a:pt x="11" y="248"/>
                    </a:lnTo>
                    <a:lnTo>
                      <a:pt x="8" y="227"/>
                    </a:lnTo>
                    <a:lnTo>
                      <a:pt x="8" y="208"/>
                    </a:lnTo>
                    <a:lnTo>
                      <a:pt x="8" y="187"/>
                    </a:lnTo>
                    <a:lnTo>
                      <a:pt x="11" y="168"/>
                    </a:lnTo>
                    <a:lnTo>
                      <a:pt x="15" y="149"/>
                    </a:lnTo>
                    <a:lnTo>
                      <a:pt x="23" y="131"/>
                    </a:lnTo>
                    <a:lnTo>
                      <a:pt x="30" y="113"/>
                    </a:lnTo>
                    <a:lnTo>
                      <a:pt x="41" y="97"/>
                    </a:lnTo>
                    <a:lnTo>
                      <a:pt x="53" y="81"/>
                    </a:lnTo>
                    <a:lnTo>
                      <a:pt x="67" y="67"/>
                    </a:lnTo>
                    <a:lnTo>
                      <a:pt x="82" y="52"/>
                    </a:lnTo>
                    <a:lnTo>
                      <a:pt x="98" y="40"/>
                    </a:lnTo>
                    <a:lnTo>
                      <a:pt x="115" y="30"/>
                    </a:lnTo>
                    <a:lnTo>
                      <a:pt x="133" y="22"/>
                    </a:lnTo>
                    <a:lnTo>
                      <a:pt x="151" y="14"/>
                    </a:lnTo>
                    <a:lnTo>
                      <a:pt x="170" y="11"/>
                    </a:lnTo>
                    <a:lnTo>
                      <a:pt x="211" y="7"/>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3" name="Freeform 65"/>
              <p:cNvSpPr>
                <a:spLocks noEditPoints="1"/>
              </p:cNvSpPr>
              <p:nvPr/>
            </p:nvSpPr>
            <p:spPr bwMode="auto">
              <a:xfrm>
                <a:off x="2162" y="2069"/>
                <a:ext cx="82" cy="80"/>
              </a:xfrm>
              <a:custGeom>
                <a:avLst/>
                <a:gdLst>
                  <a:gd name="T0" fmla="*/ 315 w 407"/>
                  <a:gd name="T1" fmla="*/ 33 h 403"/>
                  <a:gd name="T2" fmla="*/ 263 w 407"/>
                  <a:gd name="T3" fmla="*/ 7 h 403"/>
                  <a:gd name="T4" fmla="*/ 203 w 407"/>
                  <a:gd name="T5" fmla="*/ 0 h 403"/>
                  <a:gd name="T6" fmla="*/ 125 w 407"/>
                  <a:gd name="T7" fmla="*/ 15 h 403"/>
                  <a:gd name="T8" fmla="*/ 74 w 407"/>
                  <a:gd name="T9" fmla="*/ 45 h 403"/>
                  <a:gd name="T10" fmla="*/ 33 w 407"/>
                  <a:gd name="T11" fmla="*/ 90 h 403"/>
                  <a:gd name="T12" fmla="*/ 7 w 407"/>
                  <a:gd name="T13" fmla="*/ 142 h 403"/>
                  <a:gd name="T14" fmla="*/ 0 w 407"/>
                  <a:gd name="T15" fmla="*/ 201 h 403"/>
                  <a:gd name="T16" fmla="*/ 7 w 407"/>
                  <a:gd name="T17" fmla="*/ 260 h 403"/>
                  <a:gd name="T18" fmla="*/ 33 w 407"/>
                  <a:gd name="T19" fmla="*/ 312 h 403"/>
                  <a:gd name="T20" fmla="*/ 74 w 407"/>
                  <a:gd name="T21" fmla="*/ 356 h 403"/>
                  <a:gd name="T22" fmla="*/ 125 w 407"/>
                  <a:gd name="T23" fmla="*/ 388 h 403"/>
                  <a:gd name="T24" fmla="*/ 182 w 407"/>
                  <a:gd name="T25" fmla="*/ 402 h 403"/>
                  <a:gd name="T26" fmla="*/ 244 w 407"/>
                  <a:gd name="T27" fmla="*/ 399 h 403"/>
                  <a:gd name="T28" fmla="*/ 272 w 407"/>
                  <a:gd name="T29" fmla="*/ 390 h 403"/>
                  <a:gd name="T30" fmla="*/ 300 w 407"/>
                  <a:gd name="T31" fmla="*/ 376 h 403"/>
                  <a:gd name="T32" fmla="*/ 315 w 407"/>
                  <a:gd name="T33" fmla="*/ 369 h 403"/>
                  <a:gd name="T34" fmla="*/ 348 w 407"/>
                  <a:gd name="T35" fmla="*/ 344 h 403"/>
                  <a:gd name="T36" fmla="*/ 377 w 407"/>
                  <a:gd name="T37" fmla="*/ 303 h 403"/>
                  <a:gd name="T38" fmla="*/ 383 w 407"/>
                  <a:gd name="T39" fmla="*/ 296 h 403"/>
                  <a:gd name="T40" fmla="*/ 397 w 407"/>
                  <a:gd name="T41" fmla="*/ 260 h 403"/>
                  <a:gd name="T42" fmla="*/ 406 w 407"/>
                  <a:gd name="T43" fmla="*/ 220 h 403"/>
                  <a:gd name="T44" fmla="*/ 406 w 407"/>
                  <a:gd name="T45" fmla="*/ 180 h 403"/>
                  <a:gd name="T46" fmla="*/ 392 w 407"/>
                  <a:gd name="T47" fmla="*/ 124 h 403"/>
                  <a:gd name="T48" fmla="*/ 360 w 407"/>
                  <a:gd name="T49" fmla="*/ 74 h 403"/>
                  <a:gd name="T50" fmla="*/ 222 w 407"/>
                  <a:gd name="T51" fmla="*/ 8 h 403"/>
                  <a:gd name="T52" fmla="*/ 278 w 407"/>
                  <a:gd name="T53" fmla="*/ 22 h 403"/>
                  <a:gd name="T54" fmla="*/ 327 w 407"/>
                  <a:gd name="T55" fmla="*/ 51 h 403"/>
                  <a:gd name="T56" fmla="*/ 366 w 407"/>
                  <a:gd name="T57" fmla="*/ 95 h 403"/>
                  <a:gd name="T58" fmla="*/ 391 w 407"/>
                  <a:gd name="T59" fmla="*/ 144 h 403"/>
                  <a:gd name="T60" fmla="*/ 400 w 407"/>
                  <a:gd name="T61" fmla="*/ 201 h 403"/>
                  <a:gd name="T62" fmla="*/ 396 w 407"/>
                  <a:gd name="T63" fmla="*/ 229 h 403"/>
                  <a:gd name="T64" fmla="*/ 391 w 407"/>
                  <a:gd name="T65" fmla="*/ 257 h 403"/>
                  <a:gd name="T66" fmla="*/ 374 w 407"/>
                  <a:gd name="T67" fmla="*/ 292 h 403"/>
                  <a:gd name="T68" fmla="*/ 366 w 407"/>
                  <a:gd name="T69" fmla="*/ 308 h 403"/>
                  <a:gd name="T70" fmla="*/ 327 w 407"/>
                  <a:gd name="T71" fmla="*/ 351 h 403"/>
                  <a:gd name="T72" fmla="*/ 297 w 407"/>
                  <a:gd name="T73" fmla="*/ 369 h 403"/>
                  <a:gd name="T74" fmla="*/ 278 w 407"/>
                  <a:gd name="T75" fmla="*/ 381 h 403"/>
                  <a:gd name="T76" fmla="*/ 241 w 407"/>
                  <a:gd name="T77" fmla="*/ 391 h 403"/>
                  <a:gd name="T78" fmla="*/ 222 w 407"/>
                  <a:gd name="T79" fmla="*/ 394 h 403"/>
                  <a:gd name="T80" fmla="*/ 183 w 407"/>
                  <a:gd name="T81" fmla="*/ 394 h 403"/>
                  <a:gd name="T82" fmla="*/ 128 w 407"/>
                  <a:gd name="T83" fmla="*/ 381 h 403"/>
                  <a:gd name="T84" fmla="*/ 79 w 407"/>
                  <a:gd name="T85" fmla="*/ 351 h 403"/>
                  <a:gd name="T86" fmla="*/ 39 w 407"/>
                  <a:gd name="T87" fmla="*/ 308 h 403"/>
                  <a:gd name="T88" fmla="*/ 15 w 407"/>
                  <a:gd name="T89" fmla="*/ 257 h 403"/>
                  <a:gd name="T90" fmla="*/ 8 w 407"/>
                  <a:gd name="T91" fmla="*/ 201 h 403"/>
                  <a:gd name="T92" fmla="*/ 29 w 407"/>
                  <a:gd name="T93" fmla="*/ 110 h 403"/>
                  <a:gd name="T94" fmla="*/ 65 w 407"/>
                  <a:gd name="T95" fmla="*/ 65 h 403"/>
                  <a:gd name="T96" fmla="*/ 110 w 407"/>
                  <a:gd name="T97" fmla="*/ 30 h 403"/>
                  <a:gd name="T98" fmla="*/ 164 w 407"/>
                  <a:gd name="T99" fmla="*/ 12 h 4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7"/>
                  <a:gd name="T151" fmla="*/ 0 h 403"/>
                  <a:gd name="T152" fmla="*/ 407 w 407"/>
                  <a:gd name="T153" fmla="*/ 403 h 4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7" h="403">
                    <a:moveTo>
                      <a:pt x="348" y="60"/>
                    </a:moveTo>
                    <a:lnTo>
                      <a:pt x="331" y="45"/>
                    </a:lnTo>
                    <a:lnTo>
                      <a:pt x="315" y="33"/>
                    </a:lnTo>
                    <a:lnTo>
                      <a:pt x="299" y="23"/>
                    </a:lnTo>
                    <a:lnTo>
                      <a:pt x="282" y="15"/>
                    </a:lnTo>
                    <a:lnTo>
                      <a:pt x="263" y="7"/>
                    </a:lnTo>
                    <a:lnTo>
                      <a:pt x="244" y="4"/>
                    </a:lnTo>
                    <a:lnTo>
                      <a:pt x="223" y="0"/>
                    </a:lnTo>
                    <a:lnTo>
                      <a:pt x="203" y="0"/>
                    </a:lnTo>
                    <a:lnTo>
                      <a:pt x="162" y="4"/>
                    </a:lnTo>
                    <a:lnTo>
                      <a:pt x="143" y="7"/>
                    </a:lnTo>
                    <a:lnTo>
                      <a:pt x="125" y="15"/>
                    </a:lnTo>
                    <a:lnTo>
                      <a:pt x="107" y="23"/>
                    </a:lnTo>
                    <a:lnTo>
                      <a:pt x="90" y="33"/>
                    </a:lnTo>
                    <a:lnTo>
                      <a:pt x="74" y="45"/>
                    </a:lnTo>
                    <a:lnTo>
                      <a:pt x="59" y="60"/>
                    </a:lnTo>
                    <a:lnTo>
                      <a:pt x="45" y="74"/>
                    </a:lnTo>
                    <a:lnTo>
                      <a:pt x="33" y="90"/>
                    </a:lnTo>
                    <a:lnTo>
                      <a:pt x="22" y="106"/>
                    </a:lnTo>
                    <a:lnTo>
                      <a:pt x="15" y="124"/>
                    </a:lnTo>
                    <a:lnTo>
                      <a:pt x="7" y="142"/>
                    </a:lnTo>
                    <a:lnTo>
                      <a:pt x="3" y="161"/>
                    </a:lnTo>
                    <a:lnTo>
                      <a:pt x="0" y="180"/>
                    </a:lnTo>
                    <a:lnTo>
                      <a:pt x="0" y="201"/>
                    </a:lnTo>
                    <a:lnTo>
                      <a:pt x="0" y="220"/>
                    </a:lnTo>
                    <a:lnTo>
                      <a:pt x="3" y="241"/>
                    </a:lnTo>
                    <a:lnTo>
                      <a:pt x="7" y="260"/>
                    </a:lnTo>
                    <a:lnTo>
                      <a:pt x="15" y="279"/>
                    </a:lnTo>
                    <a:lnTo>
                      <a:pt x="22" y="296"/>
                    </a:lnTo>
                    <a:lnTo>
                      <a:pt x="33" y="312"/>
                    </a:lnTo>
                    <a:lnTo>
                      <a:pt x="45" y="328"/>
                    </a:lnTo>
                    <a:lnTo>
                      <a:pt x="59" y="344"/>
                    </a:lnTo>
                    <a:lnTo>
                      <a:pt x="74" y="356"/>
                    </a:lnTo>
                    <a:lnTo>
                      <a:pt x="90" y="369"/>
                    </a:lnTo>
                    <a:lnTo>
                      <a:pt x="107" y="379"/>
                    </a:lnTo>
                    <a:lnTo>
                      <a:pt x="125" y="388"/>
                    </a:lnTo>
                    <a:lnTo>
                      <a:pt x="143" y="393"/>
                    </a:lnTo>
                    <a:lnTo>
                      <a:pt x="162" y="399"/>
                    </a:lnTo>
                    <a:lnTo>
                      <a:pt x="182" y="402"/>
                    </a:lnTo>
                    <a:lnTo>
                      <a:pt x="203" y="403"/>
                    </a:lnTo>
                    <a:lnTo>
                      <a:pt x="223" y="402"/>
                    </a:lnTo>
                    <a:lnTo>
                      <a:pt x="244" y="399"/>
                    </a:lnTo>
                    <a:lnTo>
                      <a:pt x="253" y="396"/>
                    </a:lnTo>
                    <a:lnTo>
                      <a:pt x="263" y="393"/>
                    </a:lnTo>
                    <a:lnTo>
                      <a:pt x="272" y="390"/>
                    </a:lnTo>
                    <a:lnTo>
                      <a:pt x="282" y="388"/>
                    </a:lnTo>
                    <a:lnTo>
                      <a:pt x="299" y="379"/>
                    </a:lnTo>
                    <a:lnTo>
                      <a:pt x="300" y="376"/>
                    </a:lnTo>
                    <a:lnTo>
                      <a:pt x="302" y="375"/>
                    </a:lnTo>
                    <a:lnTo>
                      <a:pt x="306" y="373"/>
                    </a:lnTo>
                    <a:lnTo>
                      <a:pt x="315" y="369"/>
                    </a:lnTo>
                    <a:lnTo>
                      <a:pt x="331" y="356"/>
                    </a:lnTo>
                    <a:lnTo>
                      <a:pt x="339" y="350"/>
                    </a:lnTo>
                    <a:lnTo>
                      <a:pt x="348" y="344"/>
                    </a:lnTo>
                    <a:lnTo>
                      <a:pt x="360" y="328"/>
                    </a:lnTo>
                    <a:lnTo>
                      <a:pt x="373" y="312"/>
                    </a:lnTo>
                    <a:lnTo>
                      <a:pt x="377" y="303"/>
                    </a:lnTo>
                    <a:lnTo>
                      <a:pt x="379" y="299"/>
                    </a:lnTo>
                    <a:lnTo>
                      <a:pt x="380" y="297"/>
                    </a:lnTo>
                    <a:lnTo>
                      <a:pt x="383" y="296"/>
                    </a:lnTo>
                    <a:lnTo>
                      <a:pt x="392" y="279"/>
                    </a:lnTo>
                    <a:lnTo>
                      <a:pt x="394" y="269"/>
                    </a:lnTo>
                    <a:lnTo>
                      <a:pt x="397" y="260"/>
                    </a:lnTo>
                    <a:lnTo>
                      <a:pt x="400" y="250"/>
                    </a:lnTo>
                    <a:lnTo>
                      <a:pt x="403" y="241"/>
                    </a:lnTo>
                    <a:lnTo>
                      <a:pt x="406" y="220"/>
                    </a:lnTo>
                    <a:lnTo>
                      <a:pt x="406" y="210"/>
                    </a:lnTo>
                    <a:lnTo>
                      <a:pt x="407" y="201"/>
                    </a:lnTo>
                    <a:lnTo>
                      <a:pt x="406" y="180"/>
                    </a:lnTo>
                    <a:lnTo>
                      <a:pt x="403" y="161"/>
                    </a:lnTo>
                    <a:lnTo>
                      <a:pt x="397" y="142"/>
                    </a:lnTo>
                    <a:lnTo>
                      <a:pt x="392" y="124"/>
                    </a:lnTo>
                    <a:lnTo>
                      <a:pt x="383" y="106"/>
                    </a:lnTo>
                    <a:lnTo>
                      <a:pt x="373" y="90"/>
                    </a:lnTo>
                    <a:lnTo>
                      <a:pt x="360" y="74"/>
                    </a:lnTo>
                    <a:lnTo>
                      <a:pt x="348" y="60"/>
                    </a:lnTo>
                    <a:close/>
                    <a:moveTo>
                      <a:pt x="203" y="8"/>
                    </a:moveTo>
                    <a:lnTo>
                      <a:pt x="222" y="8"/>
                    </a:lnTo>
                    <a:lnTo>
                      <a:pt x="241" y="12"/>
                    </a:lnTo>
                    <a:lnTo>
                      <a:pt x="259" y="15"/>
                    </a:lnTo>
                    <a:lnTo>
                      <a:pt x="278" y="22"/>
                    </a:lnTo>
                    <a:lnTo>
                      <a:pt x="294" y="30"/>
                    </a:lnTo>
                    <a:lnTo>
                      <a:pt x="311" y="40"/>
                    </a:lnTo>
                    <a:lnTo>
                      <a:pt x="327" y="51"/>
                    </a:lnTo>
                    <a:lnTo>
                      <a:pt x="342" y="65"/>
                    </a:lnTo>
                    <a:lnTo>
                      <a:pt x="355" y="79"/>
                    </a:lnTo>
                    <a:lnTo>
                      <a:pt x="366" y="95"/>
                    </a:lnTo>
                    <a:lnTo>
                      <a:pt x="376" y="110"/>
                    </a:lnTo>
                    <a:lnTo>
                      <a:pt x="385" y="127"/>
                    </a:lnTo>
                    <a:lnTo>
                      <a:pt x="391" y="144"/>
                    </a:lnTo>
                    <a:lnTo>
                      <a:pt x="395" y="162"/>
                    </a:lnTo>
                    <a:lnTo>
                      <a:pt x="398" y="181"/>
                    </a:lnTo>
                    <a:lnTo>
                      <a:pt x="400" y="201"/>
                    </a:lnTo>
                    <a:lnTo>
                      <a:pt x="398" y="210"/>
                    </a:lnTo>
                    <a:lnTo>
                      <a:pt x="398" y="220"/>
                    </a:lnTo>
                    <a:lnTo>
                      <a:pt x="396" y="229"/>
                    </a:lnTo>
                    <a:lnTo>
                      <a:pt x="395" y="234"/>
                    </a:lnTo>
                    <a:lnTo>
                      <a:pt x="395" y="239"/>
                    </a:lnTo>
                    <a:lnTo>
                      <a:pt x="391" y="257"/>
                    </a:lnTo>
                    <a:lnTo>
                      <a:pt x="385" y="275"/>
                    </a:lnTo>
                    <a:lnTo>
                      <a:pt x="376" y="291"/>
                    </a:lnTo>
                    <a:lnTo>
                      <a:pt x="374" y="292"/>
                    </a:lnTo>
                    <a:lnTo>
                      <a:pt x="373" y="295"/>
                    </a:lnTo>
                    <a:lnTo>
                      <a:pt x="370" y="299"/>
                    </a:lnTo>
                    <a:lnTo>
                      <a:pt x="366" y="308"/>
                    </a:lnTo>
                    <a:lnTo>
                      <a:pt x="355" y="323"/>
                    </a:lnTo>
                    <a:lnTo>
                      <a:pt x="342" y="338"/>
                    </a:lnTo>
                    <a:lnTo>
                      <a:pt x="327" y="351"/>
                    </a:lnTo>
                    <a:lnTo>
                      <a:pt x="311" y="362"/>
                    </a:lnTo>
                    <a:lnTo>
                      <a:pt x="302" y="366"/>
                    </a:lnTo>
                    <a:lnTo>
                      <a:pt x="297" y="369"/>
                    </a:lnTo>
                    <a:lnTo>
                      <a:pt x="295" y="370"/>
                    </a:lnTo>
                    <a:lnTo>
                      <a:pt x="294" y="372"/>
                    </a:lnTo>
                    <a:lnTo>
                      <a:pt x="278" y="381"/>
                    </a:lnTo>
                    <a:lnTo>
                      <a:pt x="268" y="383"/>
                    </a:lnTo>
                    <a:lnTo>
                      <a:pt x="259" y="387"/>
                    </a:lnTo>
                    <a:lnTo>
                      <a:pt x="241" y="391"/>
                    </a:lnTo>
                    <a:lnTo>
                      <a:pt x="236" y="391"/>
                    </a:lnTo>
                    <a:lnTo>
                      <a:pt x="231" y="392"/>
                    </a:lnTo>
                    <a:lnTo>
                      <a:pt x="222" y="394"/>
                    </a:lnTo>
                    <a:lnTo>
                      <a:pt x="212" y="394"/>
                    </a:lnTo>
                    <a:lnTo>
                      <a:pt x="203" y="396"/>
                    </a:lnTo>
                    <a:lnTo>
                      <a:pt x="183" y="394"/>
                    </a:lnTo>
                    <a:lnTo>
                      <a:pt x="164" y="391"/>
                    </a:lnTo>
                    <a:lnTo>
                      <a:pt x="145" y="387"/>
                    </a:lnTo>
                    <a:lnTo>
                      <a:pt x="128" y="381"/>
                    </a:lnTo>
                    <a:lnTo>
                      <a:pt x="110" y="372"/>
                    </a:lnTo>
                    <a:lnTo>
                      <a:pt x="94" y="362"/>
                    </a:lnTo>
                    <a:lnTo>
                      <a:pt x="79" y="351"/>
                    </a:lnTo>
                    <a:lnTo>
                      <a:pt x="65" y="338"/>
                    </a:lnTo>
                    <a:lnTo>
                      <a:pt x="50" y="323"/>
                    </a:lnTo>
                    <a:lnTo>
                      <a:pt x="39" y="308"/>
                    </a:lnTo>
                    <a:lnTo>
                      <a:pt x="29" y="291"/>
                    </a:lnTo>
                    <a:lnTo>
                      <a:pt x="21" y="275"/>
                    </a:lnTo>
                    <a:lnTo>
                      <a:pt x="15" y="257"/>
                    </a:lnTo>
                    <a:lnTo>
                      <a:pt x="11" y="239"/>
                    </a:lnTo>
                    <a:lnTo>
                      <a:pt x="8" y="220"/>
                    </a:lnTo>
                    <a:lnTo>
                      <a:pt x="8" y="201"/>
                    </a:lnTo>
                    <a:lnTo>
                      <a:pt x="11" y="162"/>
                    </a:lnTo>
                    <a:lnTo>
                      <a:pt x="21" y="127"/>
                    </a:lnTo>
                    <a:lnTo>
                      <a:pt x="29" y="110"/>
                    </a:lnTo>
                    <a:lnTo>
                      <a:pt x="39" y="95"/>
                    </a:lnTo>
                    <a:lnTo>
                      <a:pt x="50" y="79"/>
                    </a:lnTo>
                    <a:lnTo>
                      <a:pt x="65" y="65"/>
                    </a:lnTo>
                    <a:lnTo>
                      <a:pt x="79" y="51"/>
                    </a:lnTo>
                    <a:lnTo>
                      <a:pt x="94" y="40"/>
                    </a:lnTo>
                    <a:lnTo>
                      <a:pt x="110" y="30"/>
                    </a:lnTo>
                    <a:lnTo>
                      <a:pt x="128" y="22"/>
                    </a:lnTo>
                    <a:lnTo>
                      <a:pt x="145" y="15"/>
                    </a:lnTo>
                    <a:lnTo>
                      <a:pt x="164" y="12"/>
                    </a:lnTo>
                    <a:lnTo>
                      <a:pt x="203" y="8"/>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4" name="Freeform 66"/>
              <p:cNvSpPr>
                <a:spLocks noEditPoints="1"/>
              </p:cNvSpPr>
              <p:nvPr/>
            </p:nvSpPr>
            <p:spPr bwMode="auto">
              <a:xfrm>
                <a:off x="2164" y="2070"/>
                <a:ext cx="78" cy="78"/>
              </a:xfrm>
              <a:custGeom>
                <a:avLst/>
                <a:gdLst>
                  <a:gd name="T0" fmla="*/ 303 w 392"/>
                  <a:gd name="T1" fmla="*/ 32 h 388"/>
                  <a:gd name="T2" fmla="*/ 251 w 392"/>
                  <a:gd name="T3" fmla="*/ 7 h 388"/>
                  <a:gd name="T4" fmla="*/ 195 w 392"/>
                  <a:gd name="T5" fmla="*/ 0 h 388"/>
                  <a:gd name="T6" fmla="*/ 120 w 392"/>
                  <a:gd name="T7" fmla="*/ 14 h 388"/>
                  <a:gd name="T8" fmla="*/ 71 w 392"/>
                  <a:gd name="T9" fmla="*/ 43 h 388"/>
                  <a:gd name="T10" fmla="*/ 31 w 392"/>
                  <a:gd name="T11" fmla="*/ 87 h 388"/>
                  <a:gd name="T12" fmla="*/ 3 w 392"/>
                  <a:gd name="T13" fmla="*/ 154 h 388"/>
                  <a:gd name="T14" fmla="*/ 3 w 392"/>
                  <a:gd name="T15" fmla="*/ 231 h 388"/>
                  <a:gd name="T16" fmla="*/ 21 w 392"/>
                  <a:gd name="T17" fmla="*/ 283 h 388"/>
                  <a:gd name="T18" fmla="*/ 57 w 392"/>
                  <a:gd name="T19" fmla="*/ 330 h 388"/>
                  <a:gd name="T20" fmla="*/ 102 w 392"/>
                  <a:gd name="T21" fmla="*/ 364 h 388"/>
                  <a:gd name="T22" fmla="*/ 156 w 392"/>
                  <a:gd name="T23" fmla="*/ 383 h 388"/>
                  <a:gd name="T24" fmla="*/ 204 w 392"/>
                  <a:gd name="T25" fmla="*/ 386 h 388"/>
                  <a:gd name="T26" fmla="*/ 228 w 392"/>
                  <a:gd name="T27" fmla="*/ 383 h 388"/>
                  <a:gd name="T28" fmla="*/ 260 w 392"/>
                  <a:gd name="T29" fmla="*/ 375 h 388"/>
                  <a:gd name="T30" fmla="*/ 287 w 392"/>
                  <a:gd name="T31" fmla="*/ 362 h 388"/>
                  <a:gd name="T32" fmla="*/ 303 w 392"/>
                  <a:gd name="T33" fmla="*/ 354 h 388"/>
                  <a:gd name="T34" fmla="*/ 347 w 392"/>
                  <a:gd name="T35" fmla="*/ 315 h 388"/>
                  <a:gd name="T36" fmla="*/ 365 w 392"/>
                  <a:gd name="T37" fmla="*/ 287 h 388"/>
                  <a:gd name="T38" fmla="*/ 377 w 392"/>
                  <a:gd name="T39" fmla="*/ 267 h 388"/>
                  <a:gd name="T40" fmla="*/ 387 w 392"/>
                  <a:gd name="T41" fmla="*/ 226 h 388"/>
                  <a:gd name="T42" fmla="*/ 390 w 392"/>
                  <a:gd name="T43" fmla="*/ 202 h 388"/>
                  <a:gd name="T44" fmla="*/ 387 w 392"/>
                  <a:gd name="T45" fmla="*/ 154 h 388"/>
                  <a:gd name="T46" fmla="*/ 368 w 392"/>
                  <a:gd name="T47" fmla="*/ 102 h 388"/>
                  <a:gd name="T48" fmla="*/ 334 w 392"/>
                  <a:gd name="T49" fmla="*/ 57 h 388"/>
                  <a:gd name="T50" fmla="*/ 231 w 392"/>
                  <a:gd name="T51" fmla="*/ 11 h 388"/>
                  <a:gd name="T52" fmla="*/ 282 w 392"/>
                  <a:gd name="T53" fmla="*/ 28 h 388"/>
                  <a:gd name="T54" fmla="*/ 328 w 392"/>
                  <a:gd name="T55" fmla="*/ 63 h 388"/>
                  <a:gd name="T56" fmla="*/ 361 w 392"/>
                  <a:gd name="T57" fmla="*/ 106 h 388"/>
                  <a:gd name="T58" fmla="*/ 379 w 392"/>
                  <a:gd name="T59" fmla="*/ 156 h 388"/>
                  <a:gd name="T60" fmla="*/ 383 w 392"/>
                  <a:gd name="T61" fmla="*/ 211 h 388"/>
                  <a:gd name="T62" fmla="*/ 369 w 392"/>
                  <a:gd name="T63" fmla="*/ 264 h 388"/>
                  <a:gd name="T64" fmla="*/ 361 w 392"/>
                  <a:gd name="T65" fmla="*/ 279 h 388"/>
                  <a:gd name="T66" fmla="*/ 328 w 392"/>
                  <a:gd name="T67" fmla="*/ 325 h 388"/>
                  <a:gd name="T68" fmla="*/ 282 w 392"/>
                  <a:gd name="T69" fmla="*/ 357 h 388"/>
                  <a:gd name="T70" fmla="*/ 231 w 392"/>
                  <a:gd name="T71" fmla="*/ 375 h 388"/>
                  <a:gd name="T72" fmla="*/ 175 w 392"/>
                  <a:gd name="T73" fmla="*/ 379 h 388"/>
                  <a:gd name="T74" fmla="*/ 122 w 392"/>
                  <a:gd name="T75" fmla="*/ 365 h 388"/>
                  <a:gd name="T76" fmla="*/ 76 w 392"/>
                  <a:gd name="T77" fmla="*/ 337 h 388"/>
                  <a:gd name="T78" fmla="*/ 38 w 392"/>
                  <a:gd name="T79" fmla="*/ 294 h 388"/>
                  <a:gd name="T80" fmla="*/ 14 w 392"/>
                  <a:gd name="T81" fmla="*/ 246 h 388"/>
                  <a:gd name="T82" fmla="*/ 8 w 392"/>
                  <a:gd name="T83" fmla="*/ 193 h 388"/>
                  <a:gd name="T84" fmla="*/ 21 w 392"/>
                  <a:gd name="T85" fmla="*/ 123 h 388"/>
                  <a:gd name="T86" fmla="*/ 48 w 392"/>
                  <a:gd name="T87" fmla="*/ 77 h 388"/>
                  <a:gd name="T88" fmla="*/ 91 w 392"/>
                  <a:gd name="T89" fmla="*/ 38 h 388"/>
                  <a:gd name="T90" fmla="*/ 157 w 392"/>
                  <a:gd name="T91" fmla="*/ 11 h 3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2"/>
                  <a:gd name="T139" fmla="*/ 0 h 388"/>
                  <a:gd name="T140" fmla="*/ 392 w 392"/>
                  <a:gd name="T141" fmla="*/ 388 h 3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2" h="388">
                    <a:moveTo>
                      <a:pt x="334" y="57"/>
                    </a:moveTo>
                    <a:lnTo>
                      <a:pt x="319" y="43"/>
                    </a:lnTo>
                    <a:lnTo>
                      <a:pt x="303" y="32"/>
                    </a:lnTo>
                    <a:lnTo>
                      <a:pt x="286" y="22"/>
                    </a:lnTo>
                    <a:lnTo>
                      <a:pt x="270" y="14"/>
                    </a:lnTo>
                    <a:lnTo>
                      <a:pt x="251" y="7"/>
                    </a:lnTo>
                    <a:lnTo>
                      <a:pt x="233" y="4"/>
                    </a:lnTo>
                    <a:lnTo>
                      <a:pt x="214" y="0"/>
                    </a:lnTo>
                    <a:lnTo>
                      <a:pt x="195" y="0"/>
                    </a:lnTo>
                    <a:lnTo>
                      <a:pt x="156" y="4"/>
                    </a:lnTo>
                    <a:lnTo>
                      <a:pt x="137" y="7"/>
                    </a:lnTo>
                    <a:lnTo>
                      <a:pt x="120" y="14"/>
                    </a:lnTo>
                    <a:lnTo>
                      <a:pt x="102" y="22"/>
                    </a:lnTo>
                    <a:lnTo>
                      <a:pt x="86" y="32"/>
                    </a:lnTo>
                    <a:lnTo>
                      <a:pt x="71" y="43"/>
                    </a:lnTo>
                    <a:lnTo>
                      <a:pt x="57" y="57"/>
                    </a:lnTo>
                    <a:lnTo>
                      <a:pt x="42" y="71"/>
                    </a:lnTo>
                    <a:lnTo>
                      <a:pt x="31" y="87"/>
                    </a:lnTo>
                    <a:lnTo>
                      <a:pt x="21" y="102"/>
                    </a:lnTo>
                    <a:lnTo>
                      <a:pt x="13" y="119"/>
                    </a:lnTo>
                    <a:lnTo>
                      <a:pt x="3" y="154"/>
                    </a:lnTo>
                    <a:lnTo>
                      <a:pt x="0" y="193"/>
                    </a:lnTo>
                    <a:lnTo>
                      <a:pt x="0" y="212"/>
                    </a:lnTo>
                    <a:lnTo>
                      <a:pt x="3" y="231"/>
                    </a:lnTo>
                    <a:lnTo>
                      <a:pt x="7" y="249"/>
                    </a:lnTo>
                    <a:lnTo>
                      <a:pt x="13" y="267"/>
                    </a:lnTo>
                    <a:lnTo>
                      <a:pt x="21" y="283"/>
                    </a:lnTo>
                    <a:lnTo>
                      <a:pt x="31" y="300"/>
                    </a:lnTo>
                    <a:lnTo>
                      <a:pt x="42" y="315"/>
                    </a:lnTo>
                    <a:lnTo>
                      <a:pt x="57" y="330"/>
                    </a:lnTo>
                    <a:lnTo>
                      <a:pt x="71" y="343"/>
                    </a:lnTo>
                    <a:lnTo>
                      <a:pt x="86" y="354"/>
                    </a:lnTo>
                    <a:lnTo>
                      <a:pt x="102" y="364"/>
                    </a:lnTo>
                    <a:lnTo>
                      <a:pt x="120" y="373"/>
                    </a:lnTo>
                    <a:lnTo>
                      <a:pt x="137" y="379"/>
                    </a:lnTo>
                    <a:lnTo>
                      <a:pt x="156" y="383"/>
                    </a:lnTo>
                    <a:lnTo>
                      <a:pt x="175" y="386"/>
                    </a:lnTo>
                    <a:lnTo>
                      <a:pt x="195" y="388"/>
                    </a:lnTo>
                    <a:lnTo>
                      <a:pt x="204" y="386"/>
                    </a:lnTo>
                    <a:lnTo>
                      <a:pt x="214" y="386"/>
                    </a:lnTo>
                    <a:lnTo>
                      <a:pt x="223" y="384"/>
                    </a:lnTo>
                    <a:lnTo>
                      <a:pt x="228" y="383"/>
                    </a:lnTo>
                    <a:lnTo>
                      <a:pt x="233" y="383"/>
                    </a:lnTo>
                    <a:lnTo>
                      <a:pt x="251" y="379"/>
                    </a:lnTo>
                    <a:lnTo>
                      <a:pt x="260" y="375"/>
                    </a:lnTo>
                    <a:lnTo>
                      <a:pt x="270" y="373"/>
                    </a:lnTo>
                    <a:lnTo>
                      <a:pt x="286" y="364"/>
                    </a:lnTo>
                    <a:lnTo>
                      <a:pt x="287" y="362"/>
                    </a:lnTo>
                    <a:lnTo>
                      <a:pt x="289" y="361"/>
                    </a:lnTo>
                    <a:lnTo>
                      <a:pt x="294" y="358"/>
                    </a:lnTo>
                    <a:lnTo>
                      <a:pt x="303" y="354"/>
                    </a:lnTo>
                    <a:lnTo>
                      <a:pt x="319" y="343"/>
                    </a:lnTo>
                    <a:lnTo>
                      <a:pt x="334" y="330"/>
                    </a:lnTo>
                    <a:lnTo>
                      <a:pt x="347" y="315"/>
                    </a:lnTo>
                    <a:lnTo>
                      <a:pt x="358" y="300"/>
                    </a:lnTo>
                    <a:lnTo>
                      <a:pt x="362" y="291"/>
                    </a:lnTo>
                    <a:lnTo>
                      <a:pt x="365" y="287"/>
                    </a:lnTo>
                    <a:lnTo>
                      <a:pt x="366" y="284"/>
                    </a:lnTo>
                    <a:lnTo>
                      <a:pt x="368" y="283"/>
                    </a:lnTo>
                    <a:lnTo>
                      <a:pt x="377" y="267"/>
                    </a:lnTo>
                    <a:lnTo>
                      <a:pt x="383" y="249"/>
                    </a:lnTo>
                    <a:lnTo>
                      <a:pt x="387" y="231"/>
                    </a:lnTo>
                    <a:lnTo>
                      <a:pt x="387" y="226"/>
                    </a:lnTo>
                    <a:lnTo>
                      <a:pt x="388" y="221"/>
                    </a:lnTo>
                    <a:lnTo>
                      <a:pt x="390" y="212"/>
                    </a:lnTo>
                    <a:lnTo>
                      <a:pt x="390" y="202"/>
                    </a:lnTo>
                    <a:lnTo>
                      <a:pt x="392" y="193"/>
                    </a:lnTo>
                    <a:lnTo>
                      <a:pt x="390" y="173"/>
                    </a:lnTo>
                    <a:lnTo>
                      <a:pt x="387" y="154"/>
                    </a:lnTo>
                    <a:lnTo>
                      <a:pt x="383" y="136"/>
                    </a:lnTo>
                    <a:lnTo>
                      <a:pt x="377" y="119"/>
                    </a:lnTo>
                    <a:lnTo>
                      <a:pt x="368" y="102"/>
                    </a:lnTo>
                    <a:lnTo>
                      <a:pt x="358" y="87"/>
                    </a:lnTo>
                    <a:lnTo>
                      <a:pt x="347" y="71"/>
                    </a:lnTo>
                    <a:lnTo>
                      <a:pt x="334" y="57"/>
                    </a:lnTo>
                    <a:close/>
                    <a:moveTo>
                      <a:pt x="195" y="8"/>
                    </a:moveTo>
                    <a:lnTo>
                      <a:pt x="213" y="8"/>
                    </a:lnTo>
                    <a:lnTo>
                      <a:pt x="231" y="11"/>
                    </a:lnTo>
                    <a:lnTo>
                      <a:pt x="248" y="15"/>
                    </a:lnTo>
                    <a:lnTo>
                      <a:pt x="266" y="22"/>
                    </a:lnTo>
                    <a:lnTo>
                      <a:pt x="282" y="28"/>
                    </a:lnTo>
                    <a:lnTo>
                      <a:pt x="297" y="38"/>
                    </a:lnTo>
                    <a:lnTo>
                      <a:pt x="312" y="49"/>
                    </a:lnTo>
                    <a:lnTo>
                      <a:pt x="328" y="63"/>
                    </a:lnTo>
                    <a:lnTo>
                      <a:pt x="340" y="77"/>
                    </a:lnTo>
                    <a:lnTo>
                      <a:pt x="351" y="91"/>
                    </a:lnTo>
                    <a:lnTo>
                      <a:pt x="361" y="106"/>
                    </a:lnTo>
                    <a:lnTo>
                      <a:pt x="369" y="123"/>
                    </a:lnTo>
                    <a:lnTo>
                      <a:pt x="375" y="138"/>
                    </a:lnTo>
                    <a:lnTo>
                      <a:pt x="379" y="156"/>
                    </a:lnTo>
                    <a:lnTo>
                      <a:pt x="383" y="174"/>
                    </a:lnTo>
                    <a:lnTo>
                      <a:pt x="384" y="193"/>
                    </a:lnTo>
                    <a:lnTo>
                      <a:pt x="383" y="211"/>
                    </a:lnTo>
                    <a:lnTo>
                      <a:pt x="379" y="229"/>
                    </a:lnTo>
                    <a:lnTo>
                      <a:pt x="375" y="246"/>
                    </a:lnTo>
                    <a:lnTo>
                      <a:pt x="369" y="264"/>
                    </a:lnTo>
                    <a:lnTo>
                      <a:pt x="365" y="271"/>
                    </a:lnTo>
                    <a:lnTo>
                      <a:pt x="362" y="274"/>
                    </a:lnTo>
                    <a:lnTo>
                      <a:pt x="361" y="279"/>
                    </a:lnTo>
                    <a:lnTo>
                      <a:pt x="351" y="294"/>
                    </a:lnTo>
                    <a:lnTo>
                      <a:pt x="340" y="309"/>
                    </a:lnTo>
                    <a:lnTo>
                      <a:pt x="328" y="325"/>
                    </a:lnTo>
                    <a:lnTo>
                      <a:pt x="312" y="337"/>
                    </a:lnTo>
                    <a:lnTo>
                      <a:pt x="297" y="348"/>
                    </a:lnTo>
                    <a:lnTo>
                      <a:pt x="282" y="357"/>
                    </a:lnTo>
                    <a:lnTo>
                      <a:pt x="266" y="365"/>
                    </a:lnTo>
                    <a:lnTo>
                      <a:pt x="248" y="371"/>
                    </a:lnTo>
                    <a:lnTo>
                      <a:pt x="231" y="375"/>
                    </a:lnTo>
                    <a:lnTo>
                      <a:pt x="213" y="379"/>
                    </a:lnTo>
                    <a:lnTo>
                      <a:pt x="195" y="380"/>
                    </a:lnTo>
                    <a:lnTo>
                      <a:pt x="175" y="379"/>
                    </a:lnTo>
                    <a:lnTo>
                      <a:pt x="157" y="375"/>
                    </a:lnTo>
                    <a:lnTo>
                      <a:pt x="139" y="371"/>
                    </a:lnTo>
                    <a:lnTo>
                      <a:pt x="122" y="365"/>
                    </a:lnTo>
                    <a:lnTo>
                      <a:pt x="105" y="357"/>
                    </a:lnTo>
                    <a:lnTo>
                      <a:pt x="91" y="348"/>
                    </a:lnTo>
                    <a:lnTo>
                      <a:pt x="76" y="337"/>
                    </a:lnTo>
                    <a:lnTo>
                      <a:pt x="63" y="325"/>
                    </a:lnTo>
                    <a:lnTo>
                      <a:pt x="48" y="309"/>
                    </a:lnTo>
                    <a:lnTo>
                      <a:pt x="38" y="294"/>
                    </a:lnTo>
                    <a:lnTo>
                      <a:pt x="28" y="279"/>
                    </a:lnTo>
                    <a:lnTo>
                      <a:pt x="21" y="264"/>
                    </a:lnTo>
                    <a:lnTo>
                      <a:pt x="14" y="246"/>
                    </a:lnTo>
                    <a:lnTo>
                      <a:pt x="11" y="229"/>
                    </a:lnTo>
                    <a:lnTo>
                      <a:pt x="8" y="211"/>
                    </a:lnTo>
                    <a:lnTo>
                      <a:pt x="8" y="193"/>
                    </a:lnTo>
                    <a:lnTo>
                      <a:pt x="11" y="156"/>
                    </a:lnTo>
                    <a:lnTo>
                      <a:pt x="14" y="138"/>
                    </a:lnTo>
                    <a:lnTo>
                      <a:pt x="21" y="123"/>
                    </a:lnTo>
                    <a:lnTo>
                      <a:pt x="28" y="106"/>
                    </a:lnTo>
                    <a:lnTo>
                      <a:pt x="38" y="91"/>
                    </a:lnTo>
                    <a:lnTo>
                      <a:pt x="48" y="77"/>
                    </a:lnTo>
                    <a:lnTo>
                      <a:pt x="63" y="63"/>
                    </a:lnTo>
                    <a:lnTo>
                      <a:pt x="76" y="49"/>
                    </a:lnTo>
                    <a:lnTo>
                      <a:pt x="91" y="38"/>
                    </a:lnTo>
                    <a:lnTo>
                      <a:pt x="105" y="28"/>
                    </a:lnTo>
                    <a:lnTo>
                      <a:pt x="122" y="22"/>
                    </a:lnTo>
                    <a:lnTo>
                      <a:pt x="157" y="11"/>
                    </a:lnTo>
                    <a:lnTo>
                      <a:pt x="175" y="8"/>
                    </a:lnTo>
                    <a:lnTo>
                      <a:pt x="195" y="8"/>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5" name="Freeform 67"/>
              <p:cNvSpPr>
                <a:spLocks noEditPoints="1"/>
              </p:cNvSpPr>
              <p:nvPr/>
            </p:nvSpPr>
            <p:spPr bwMode="auto">
              <a:xfrm>
                <a:off x="2165" y="2072"/>
                <a:ext cx="76" cy="74"/>
              </a:xfrm>
              <a:custGeom>
                <a:avLst/>
                <a:gdLst>
                  <a:gd name="T0" fmla="*/ 289 w 376"/>
                  <a:gd name="T1" fmla="*/ 30 h 372"/>
                  <a:gd name="T2" fmla="*/ 240 w 376"/>
                  <a:gd name="T3" fmla="*/ 7 h 372"/>
                  <a:gd name="T4" fmla="*/ 187 w 376"/>
                  <a:gd name="T5" fmla="*/ 0 h 372"/>
                  <a:gd name="T6" fmla="*/ 114 w 376"/>
                  <a:gd name="T7" fmla="*/ 14 h 372"/>
                  <a:gd name="T8" fmla="*/ 68 w 376"/>
                  <a:gd name="T9" fmla="*/ 41 h 372"/>
                  <a:gd name="T10" fmla="*/ 30 w 376"/>
                  <a:gd name="T11" fmla="*/ 83 h 372"/>
                  <a:gd name="T12" fmla="*/ 6 w 376"/>
                  <a:gd name="T13" fmla="*/ 130 h 372"/>
                  <a:gd name="T14" fmla="*/ 0 w 376"/>
                  <a:gd name="T15" fmla="*/ 203 h 372"/>
                  <a:gd name="T16" fmla="*/ 13 w 376"/>
                  <a:gd name="T17" fmla="*/ 256 h 372"/>
                  <a:gd name="T18" fmla="*/ 40 w 376"/>
                  <a:gd name="T19" fmla="*/ 301 h 372"/>
                  <a:gd name="T20" fmla="*/ 83 w 376"/>
                  <a:gd name="T21" fmla="*/ 340 h 372"/>
                  <a:gd name="T22" fmla="*/ 131 w 376"/>
                  <a:gd name="T23" fmla="*/ 363 h 372"/>
                  <a:gd name="T24" fmla="*/ 187 w 376"/>
                  <a:gd name="T25" fmla="*/ 372 h 372"/>
                  <a:gd name="T26" fmla="*/ 240 w 376"/>
                  <a:gd name="T27" fmla="*/ 363 h 372"/>
                  <a:gd name="T28" fmla="*/ 289 w 376"/>
                  <a:gd name="T29" fmla="*/ 340 h 372"/>
                  <a:gd name="T30" fmla="*/ 332 w 376"/>
                  <a:gd name="T31" fmla="*/ 301 h 372"/>
                  <a:gd name="T32" fmla="*/ 354 w 376"/>
                  <a:gd name="T33" fmla="*/ 266 h 372"/>
                  <a:gd name="T34" fmla="*/ 367 w 376"/>
                  <a:gd name="T35" fmla="*/ 238 h 372"/>
                  <a:gd name="T36" fmla="*/ 376 w 376"/>
                  <a:gd name="T37" fmla="*/ 185 h 372"/>
                  <a:gd name="T38" fmla="*/ 367 w 376"/>
                  <a:gd name="T39" fmla="*/ 130 h 372"/>
                  <a:gd name="T40" fmla="*/ 343 w 376"/>
                  <a:gd name="T41" fmla="*/ 83 h 372"/>
                  <a:gd name="T42" fmla="*/ 187 w 376"/>
                  <a:gd name="T43" fmla="*/ 8 h 372"/>
                  <a:gd name="T44" fmla="*/ 239 w 376"/>
                  <a:gd name="T45" fmla="*/ 14 h 372"/>
                  <a:gd name="T46" fmla="*/ 287 w 376"/>
                  <a:gd name="T47" fmla="*/ 35 h 372"/>
                  <a:gd name="T48" fmla="*/ 327 w 376"/>
                  <a:gd name="T49" fmla="*/ 71 h 372"/>
                  <a:gd name="T50" fmla="*/ 354 w 376"/>
                  <a:gd name="T51" fmla="*/ 116 h 372"/>
                  <a:gd name="T52" fmla="*/ 367 w 376"/>
                  <a:gd name="T53" fmla="*/ 166 h 372"/>
                  <a:gd name="T54" fmla="*/ 367 w 376"/>
                  <a:gd name="T55" fmla="*/ 186 h 372"/>
                  <a:gd name="T56" fmla="*/ 367 w 376"/>
                  <a:gd name="T57" fmla="*/ 202 h 372"/>
                  <a:gd name="T58" fmla="*/ 358 w 376"/>
                  <a:gd name="T59" fmla="*/ 240 h 372"/>
                  <a:gd name="T60" fmla="*/ 350 w 376"/>
                  <a:gd name="T61" fmla="*/ 261 h 372"/>
                  <a:gd name="T62" fmla="*/ 338 w 376"/>
                  <a:gd name="T63" fmla="*/ 284 h 372"/>
                  <a:gd name="T64" fmla="*/ 302 w 376"/>
                  <a:gd name="T65" fmla="*/ 323 h 372"/>
                  <a:gd name="T66" fmla="*/ 271 w 376"/>
                  <a:gd name="T67" fmla="*/ 342 h 372"/>
                  <a:gd name="T68" fmla="*/ 257 w 376"/>
                  <a:gd name="T69" fmla="*/ 350 h 372"/>
                  <a:gd name="T70" fmla="*/ 204 w 376"/>
                  <a:gd name="T71" fmla="*/ 363 h 372"/>
                  <a:gd name="T72" fmla="*/ 188 w 376"/>
                  <a:gd name="T73" fmla="*/ 363 h 372"/>
                  <a:gd name="T74" fmla="*/ 168 w 376"/>
                  <a:gd name="T75" fmla="*/ 363 h 372"/>
                  <a:gd name="T76" fmla="*/ 116 w 376"/>
                  <a:gd name="T77" fmla="*/ 350 h 372"/>
                  <a:gd name="T78" fmla="*/ 72 w 376"/>
                  <a:gd name="T79" fmla="*/ 323 h 372"/>
                  <a:gd name="T80" fmla="*/ 36 w 376"/>
                  <a:gd name="T81" fmla="*/ 284 h 372"/>
                  <a:gd name="T82" fmla="*/ 13 w 376"/>
                  <a:gd name="T83" fmla="*/ 237 h 372"/>
                  <a:gd name="T84" fmla="*/ 8 w 376"/>
                  <a:gd name="T85" fmla="*/ 185 h 372"/>
                  <a:gd name="T86" fmla="*/ 36 w 376"/>
                  <a:gd name="T87" fmla="*/ 85 h 372"/>
                  <a:gd name="T88" fmla="*/ 72 w 376"/>
                  <a:gd name="T89" fmla="*/ 45 h 372"/>
                  <a:gd name="T90" fmla="*/ 132 w 376"/>
                  <a:gd name="T91" fmla="*/ 14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6"/>
                  <a:gd name="T139" fmla="*/ 0 h 372"/>
                  <a:gd name="T140" fmla="*/ 376 w 376"/>
                  <a:gd name="T141" fmla="*/ 372 h 3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6" h="372">
                    <a:moveTo>
                      <a:pt x="320" y="55"/>
                    </a:moveTo>
                    <a:lnTo>
                      <a:pt x="304" y="41"/>
                    </a:lnTo>
                    <a:lnTo>
                      <a:pt x="289" y="30"/>
                    </a:lnTo>
                    <a:lnTo>
                      <a:pt x="274" y="20"/>
                    </a:lnTo>
                    <a:lnTo>
                      <a:pt x="258" y="14"/>
                    </a:lnTo>
                    <a:lnTo>
                      <a:pt x="240" y="7"/>
                    </a:lnTo>
                    <a:lnTo>
                      <a:pt x="223" y="3"/>
                    </a:lnTo>
                    <a:lnTo>
                      <a:pt x="205" y="0"/>
                    </a:lnTo>
                    <a:lnTo>
                      <a:pt x="187" y="0"/>
                    </a:lnTo>
                    <a:lnTo>
                      <a:pt x="167" y="0"/>
                    </a:lnTo>
                    <a:lnTo>
                      <a:pt x="149" y="3"/>
                    </a:lnTo>
                    <a:lnTo>
                      <a:pt x="114" y="14"/>
                    </a:lnTo>
                    <a:lnTo>
                      <a:pt x="97" y="20"/>
                    </a:lnTo>
                    <a:lnTo>
                      <a:pt x="83" y="30"/>
                    </a:lnTo>
                    <a:lnTo>
                      <a:pt x="68" y="41"/>
                    </a:lnTo>
                    <a:lnTo>
                      <a:pt x="55" y="55"/>
                    </a:lnTo>
                    <a:lnTo>
                      <a:pt x="40" y="69"/>
                    </a:lnTo>
                    <a:lnTo>
                      <a:pt x="30" y="83"/>
                    </a:lnTo>
                    <a:lnTo>
                      <a:pt x="20" y="98"/>
                    </a:lnTo>
                    <a:lnTo>
                      <a:pt x="13" y="115"/>
                    </a:lnTo>
                    <a:lnTo>
                      <a:pt x="6" y="130"/>
                    </a:lnTo>
                    <a:lnTo>
                      <a:pt x="3" y="148"/>
                    </a:lnTo>
                    <a:lnTo>
                      <a:pt x="0" y="185"/>
                    </a:lnTo>
                    <a:lnTo>
                      <a:pt x="0" y="203"/>
                    </a:lnTo>
                    <a:lnTo>
                      <a:pt x="3" y="221"/>
                    </a:lnTo>
                    <a:lnTo>
                      <a:pt x="6" y="238"/>
                    </a:lnTo>
                    <a:lnTo>
                      <a:pt x="13" y="256"/>
                    </a:lnTo>
                    <a:lnTo>
                      <a:pt x="20" y="271"/>
                    </a:lnTo>
                    <a:lnTo>
                      <a:pt x="30" y="286"/>
                    </a:lnTo>
                    <a:lnTo>
                      <a:pt x="40" y="301"/>
                    </a:lnTo>
                    <a:lnTo>
                      <a:pt x="55" y="317"/>
                    </a:lnTo>
                    <a:lnTo>
                      <a:pt x="68" y="329"/>
                    </a:lnTo>
                    <a:lnTo>
                      <a:pt x="83" y="340"/>
                    </a:lnTo>
                    <a:lnTo>
                      <a:pt x="97" y="349"/>
                    </a:lnTo>
                    <a:lnTo>
                      <a:pt x="114" y="357"/>
                    </a:lnTo>
                    <a:lnTo>
                      <a:pt x="131" y="363"/>
                    </a:lnTo>
                    <a:lnTo>
                      <a:pt x="149" y="367"/>
                    </a:lnTo>
                    <a:lnTo>
                      <a:pt x="167" y="371"/>
                    </a:lnTo>
                    <a:lnTo>
                      <a:pt x="187" y="372"/>
                    </a:lnTo>
                    <a:lnTo>
                      <a:pt x="205" y="371"/>
                    </a:lnTo>
                    <a:lnTo>
                      <a:pt x="223" y="367"/>
                    </a:lnTo>
                    <a:lnTo>
                      <a:pt x="240" y="363"/>
                    </a:lnTo>
                    <a:lnTo>
                      <a:pt x="258" y="357"/>
                    </a:lnTo>
                    <a:lnTo>
                      <a:pt x="274" y="349"/>
                    </a:lnTo>
                    <a:lnTo>
                      <a:pt x="289" y="340"/>
                    </a:lnTo>
                    <a:lnTo>
                      <a:pt x="304" y="329"/>
                    </a:lnTo>
                    <a:lnTo>
                      <a:pt x="320" y="317"/>
                    </a:lnTo>
                    <a:lnTo>
                      <a:pt x="332" y="301"/>
                    </a:lnTo>
                    <a:lnTo>
                      <a:pt x="343" y="286"/>
                    </a:lnTo>
                    <a:lnTo>
                      <a:pt x="353" y="271"/>
                    </a:lnTo>
                    <a:lnTo>
                      <a:pt x="354" y="266"/>
                    </a:lnTo>
                    <a:lnTo>
                      <a:pt x="357" y="263"/>
                    </a:lnTo>
                    <a:lnTo>
                      <a:pt x="361" y="256"/>
                    </a:lnTo>
                    <a:lnTo>
                      <a:pt x="367" y="238"/>
                    </a:lnTo>
                    <a:lnTo>
                      <a:pt x="371" y="221"/>
                    </a:lnTo>
                    <a:lnTo>
                      <a:pt x="375" y="203"/>
                    </a:lnTo>
                    <a:lnTo>
                      <a:pt x="376" y="185"/>
                    </a:lnTo>
                    <a:lnTo>
                      <a:pt x="375" y="166"/>
                    </a:lnTo>
                    <a:lnTo>
                      <a:pt x="371" y="148"/>
                    </a:lnTo>
                    <a:lnTo>
                      <a:pt x="367" y="130"/>
                    </a:lnTo>
                    <a:lnTo>
                      <a:pt x="361" y="115"/>
                    </a:lnTo>
                    <a:lnTo>
                      <a:pt x="353" y="98"/>
                    </a:lnTo>
                    <a:lnTo>
                      <a:pt x="343" y="83"/>
                    </a:lnTo>
                    <a:lnTo>
                      <a:pt x="332" y="69"/>
                    </a:lnTo>
                    <a:lnTo>
                      <a:pt x="320" y="55"/>
                    </a:lnTo>
                    <a:close/>
                    <a:moveTo>
                      <a:pt x="187" y="8"/>
                    </a:moveTo>
                    <a:lnTo>
                      <a:pt x="204" y="8"/>
                    </a:lnTo>
                    <a:lnTo>
                      <a:pt x="222" y="10"/>
                    </a:lnTo>
                    <a:lnTo>
                      <a:pt x="239" y="14"/>
                    </a:lnTo>
                    <a:lnTo>
                      <a:pt x="257" y="20"/>
                    </a:lnTo>
                    <a:lnTo>
                      <a:pt x="271" y="26"/>
                    </a:lnTo>
                    <a:lnTo>
                      <a:pt x="287" y="35"/>
                    </a:lnTo>
                    <a:lnTo>
                      <a:pt x="302" y="45"/>
                    </a:lnTo>
                    <a:lnTo>
                      <a:pt x="316" y="58"/>
                    </a:lnTo>
                    <a:lnTo>
                      <a:pt x="327" y="71"/>
                    </a:lnTo>
                    <a:lnTo>
                      <a:pt x="338" y="85"/>
                    </a:lnTo>
                    <a:lnTo>
                      <a:pt x="347" y="100"/>
                    </a:lnTo>
                    <a:lnTo>
                      <a:pt x="354" y="116"/>
                    </a:lnTo>
                    <a:lnTo>
                      <a:pt x="360" y="131"/>
                    </a:lnTo>
                    <a:lnTo>
                      <a:pt x="364" y="148"/>
                    </a:lnTo>
                    <a:lnTo>
                      <a:pt x="367" y="166"/>
                    </a:lnTo>
                    <a:lnTo>
                      <a:pt x="368" y="185"/>
                    </a:lnTo>
                    <a:lnTo>
                      <a:pt x="367" y="185"/>
                    </a:lnTo>
                    <a:lnTo>
                      <a:pt x="367" y="186"/>
                    </a:lnTo>
                    <a:lnTo>
                      <a:pt x="367" y="189"/>
                    </a:lnTo>
                    <a:lnTo>
                      <a:pt x="367" y="193"/>
                    </a:lnTo>
                    <a:lnTo>
                      <a:pt x="367" y="202"/>
                    </a:lnTo>
                    <a:lnTo>
                      <a:pt x="364" y="220"/>
                    </a:lnTo>
                    <a:lnTo>
                      <a:pt x="360" y="237"/>
                    </a:lnTo>
                    <a:lnTo>
                      <a:pt x="358" y="240"/>
                    </a:lnTo>
                    <a:lnTo>
                      <a:pt x="357" y="245"/>
                    </a:lnTo>
                    <a:lnTo>
                      <a:pt x="354" y="254"/>
                    </a:lnTo>
                    <a:lnTo>
                      <a:pt x="350" y="261"/>
                    </a:lnTo>
                    <a:lnTo>
                      <a:pt x="348" y="264"/>
                    </a:lnTo>
                    <a:lnTo>
                      <a:pt x="347" y="268"/>
                    </a:lnTo>
                    <a:lnTo>
                      <a:pt x="338" y="284"/>
                    </a:lnTo>
                    <a:lnTo>
                      <a:pt x="327" y="298"/>
                    </a:lnTo>
                    <a:lnTo>
                      <a:pt x="316" y="312"/>
                    </a:lnTo>
                    <a:lnTo>
                      <a:pt x="302" y="323"/>
                    </a:lnTo>
                    <a:lnTo>
                      <a:pt x="294" y="328"/>
                    </a:lnTo>
                    <a:lnTo>
                      <a:pt x="287" y="334"/>
                    </a:lnTo>
                    <a:lnTo>
                      <a:pt x="271" y="342"/>
                    </a:lnTo>
                    <a:lnTo>
                      <a:pt x="267" y="344"/>
                    </a:lnTo>
                    <a:lnTo>
                      <a:pt x="263" y="346"/>
                    </a:lnTo>
                    <a:lnTo>
                      <a:pt x="257" y="350"/>
                    </a:lnTo>
                    <a:lnTo>
                      <a:pt x="239" y="356"/>
                    </a:lnTo>
                    <a:lnTo>
                      <a:pt x="222" y="360"/>
                    </a:lnTo>
                    <a:lnTo>
                      <a:pt x="204" y="363"/>
                    </a:lnTo>
                    <a:lnTo>
                      <a:pt x="195" y="363"/>
                    </a:lnTo>
                    <a:lnTo>
                      <a:pt x="191" y="363"/>
                    </a:lnTo>
                    <a:lnTo>
                      <a:pt x="188" y="363"/>
                    </a:lnTo>
                    <a:lnTo>
                      <a:pt x="187" y="363"/>
                    </a:lnTo>
                    <a:lnTo>
                      <a:pt x="187" y="364"/>
                    </a:lnTo>
                    <a:lnTo>
                      <a:pt x="168" y="363"/>
                    </a:lnTo>
                    <a:lnTo>
                      <a:pt x="150" y="360"/>
                    </a:lnTo>
                    <a:lnTo>
                      <a:pt x="132" y="356"/>
                    </a:lnTo>
                    <a:lnTo>
                      <a:pt x="116" y="350"/>
                    </a:lnTo>
                    <a:lnTo>
                      <a:pt x="101" y="342"/>
                    </a:lnTo>
                    <a:lnTo>
                      <a:pt x="86" y="334"/>
                    </a:lnTo>
                    <a:lnTo>
                      <a:pt x="72" y="323"/>
                    </a:lnTo>
                    <a:lnTo>
                      <a:pt x="59" y="312"/>
                    </a:lnTo>
                    <a:lnTo>
                      <a:pt x="46" y="298"/>
                    </a:lnTo>
                    <a:lnTo>
                      <a:pt x="36" y="284"/>
                    </a:lnTo>
                    <a:lnTo>
                      <a:pt x="27" y="268"/>
                    </a:lnTo>
                    <a:lnTo>
                      <a:pt x="20" y="254"/>
                    </a:lnTo>
                    <a:lnTo>
                      <a:pt x="13" y="237"/>
                    </a:lnTo>
                    <a:lnTo>
                      <a:pt x="10" y="220"/>
                    </a:lnTo>
                    <a:lnTo>
                      <a:pt x="8" y="202"/>
                    </a:lnTo>
                    <a:lnTo>
                      <a:pt x="8" y="185"/>
                    </a:lnTo>
                    <a:lnTo>
                      <a:pt x="10" y="148"/>
                    </a:lnTo>
                    <a:lnTo>
                      <a:pt x="20" y="116"/>
                    </a:lnTo>
                    <a:lnTo>
                      <a:pt x="36" y="85"/>
                    </a:lnTo>
                    <a:lnTo>
                      <a:pt x="46" y="71"/>
                    </a:lnTo>
                    <a:lnTo>
                      <a:pt x="59" y="58"/>
                    </a:lnTo>
                    <a:lnTo>
                      <a:pt x="72" y="45"/>
                    </a:lnTo>
                    <a:lnTo>
                      <a:pt x="86" y="35"/>
                    </a:lnTo>
                    <a:lnTo>
                      <a:pt x="116" y="20"/>
                    </a:lnTo>
                    <a:lnTo>
                      <a:pt x="132" y="14"/>
                    </a:lnTo>
                    <a:lnTo>
                      <a:pt x="150" y="10"/>
                    </a:lnTo>
                    <a:lnTo>
                      <a:pt x="187" y="8"/>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6" name="Freeform 68"/>
              <p:cNvSpPr>
                <a:spLocks noEditPoints="1"/>
              </p:cNvSpPr>
              <p:nvPr/>
            </p:nvSpPr>
            <p:spPr bwMode="auto">
              <a:xfrm>
                <a:off x="2167" y="2073"/>
                <a:ext cx="72" cy="72"/>
              </a:xfrm>
              <a:custGeom>
                <a:avLst/>
                <a:gdLst>
                  <a:gd name="T0" fmla="*/ 279 w 360"/>
                  <a:gd name="T1" fmla="*/ 27 h 356"/>
                  <a:gd name="T2" fmla="*/ 231 w 360"/>
                  <a:gd name="T3" fmla="*/ 6 h 356"/>
                  <a:gd name="T4" fmla="*/ 179 w 360"/>
                  <a:gd name="T5" fmla="*/ 0 h 356"/>
                  <a:gd name="T6" fmla="*/ 108 w 360"/>
                  <a:gd name="T7" fmla="*/ 12 h 356"/>
                  <a:gd name="T8" fmla="*/ 51 w 360"/>
                  <a:gd name="T9" fmla="*/ 50 h 356"/>
                  <a:gd name="T10" fmla="*/ 12 w 360"/>
                  <a:gd name="T11" fmla="*/ 108 h 356"/>
                  <a:gd name="T12" fmla="*/ 0 w 360"/>
                  <a:gd name="T13" fmla="*/ 194 h 356"/>
                  <a:gd name="T14" fmla="*/ 12 w 360"/>
                  <a:gd name="T15" fmla="*/ 246 h 356"/>
                  <a:gd name="T16" fmla="*/ 38 w 360"/>
                  <a:gd name="T17" fmla="*/ 290 h 356"/>
                  <a:gd name="T18" fmla="*/ 78 w 360"/>
                  <a:gd name="T19" fmla="*/ 326 h 356"/>
                  <a:gd name="T20" fmla="*/ 124 w 360"/>
                  <a:gd name="T21" fmla="*/ 348 h 356"/>
                  <a:gd name="T22" fmla="*/ 179 w 360"/>
                  <a:gd name="T23" fmla="*/ 356 h 356"/>
                  <a:gd name="T24" fmla="*/ 183 w 360"/>
                  <a:gd name="T25" fmla="*/ 355 h 356"/>
                  <a:gd name="T26" fmla="*/ 214 w 360"/>
                  <a:gd name="T27" fmla="*/ 352 h 356"/>
                  <a:gd name="T28" fmla="*/ 255 w 360"/>
                  <a:gd name="T29" fmla="*/ 338 h 356"/>
                  <a:gd name="T30" fmla="*/ 279 w 360"/>
                  <a:gd name="T31" fmla="*/ 326 h 356"/>
                  <a:gd name="T32" fmla="*/ 308 w 360"/>
                  <a:gd name="T33" fmla="*/ 304 h 356"/>
                  <a:gd name="T34" fmla="*/ 339 w 360"/>
                  <a:gd name="T35" fmla="*/ 260 h 356"/>
                  <a:gd name="T36" fmla="*/ 346 w 360"/>
                  <a:gd name="T37" fmla="*/ 246 h 356"/>
                  <a:gd name="T38" fmla="*/ 352 w 360"/>
                  <a:gd name="T39" fmla="*/ 229 h 356"/>
                  <a:gd name="T40" fmla="*/ 359 w 360"/>
                  <a:gd name="T41" fmla="*/ 185 h 356"/>
                  <a:gd name="T42" fmla="*/ 359 w 360"/>
                  <a:gd name="T43" fmla="*/ 177 h 356"/>
                  <a:gd name="T44" fmla="*/ 356 w 360"/>
                  <a:gd name="T45" fmla="*/ 140 h 356"/>
                  <a:gd name="T46" fmla="*/ 339 w 360"/>
                  <a:gd name="T47" fmla="*/ 92 h 356"/>
                  <a:gd name="T48" fmla="*/ 308 w 360"/>
                  <a:gd name="T49" fmla="*/ 50 h 356"/>
                  <a:gd name="T50" fmla="*/ 213 w 360"/>
                  <a:gd name="T51" fmla="*/ 8 h 356"/>
                  <a:gd name="T52" fmla="*/ 260 w 360"/>
                  <a:gd name="T53" fmla="*/ 25 h 356"/>
                  <a:gd name="T54" fmla="*/ 303 w 360"/>
                  <a:gd name="T55" fmla="*/ 57 h 356"/>
                  <a:gd name="T56" fmla="*/ 332 w 360"/>
                  <a:gd name="T57" fmla="*/ 97 h 356"/>
                  <a:gd name="T58" fmla="*/ 350 w 360"/>
                  <a:gd name="T59" fmla="*/ 143 h 356"/>
                  <a:gd name="T60" fmla="*/ 352 w 360"/>
                  <a:gd name="T61" fmla="*/ 193 h 356"/>
                  <a:gd name="T62" fmla="*/ 343 w 360"/>
                  <a:gd name="T63" fmla="*/ 229 h 356"/>
                  <a:gd name="T64" fmla="*/ 332 w 360"/>
                  <a:gd name="T65" fmla="*/ 256 h 356"/>
                  <a:gd name="T66" fmla="*/ 324 w 360"/>
                  <a:gd name="T67" fmla="*/ 271 h 356"/>
                  <a:gd name="T68" fmla="*/ 288 w 360"/>
                  <a:gd name="T69" fmla="*/ 310 h 356"/>
                  <a:gd name="T70" fmla="*/ 267 w 360"/>
                  <a:gd name="T71" fmla="*/ 323 h 356"/>
                  <a:gd name="T72" fmla="*/ 252 w 360"/>
                  <a:gd name="T73" fmla="*/ 331 h 356"/>
                  <a:gd name="T74" fmla="*/ 232 w 360"/>
                  <a:gd name="T75" fmla="*/ 339 h 356"/>
                  <a:gd name="T76" fmla="*/ 196 w 360"/>
                  <a:gd name="T77" fmla="*/ 348 h 356"/>
                  <a:gd name="T78" fmla="*/ 180 w 360"/>
                  <a:gd name="T79" fmla="*/ 348 h 356"/>
                  <a:gd name="T80" fmla="*/ 161 w 360"/>
                  <a:gd name="T81" fmla="*/ 348 h 356"/>
                  <a:gd name="T82" fmla="*/ 113 w 360"/>
                  <a:gd name="T83" fmla="*/ 336 h 356"/>
                  <a:gd name="T84" fmla="*/ 57 w 360"/>
                  <a:gd name="T85" fmla="*/ 299 h 356"/>
                  <a:gd name="T86" fmla="*/ 24 w 360"/>
                  <a:gd name="T87" fmla="*/ 256 h 356"/>
                  <a:gd name="T88" fmla="*/ 7 w 360"/>
                  <a:gd name="T89" fmla="*/ 210 h 356"/>
                  <a:gd name="T90" fmla="*/ 7 w 360"/>
                  <a:gd name="T91" fmla="*/ 143 h 356"/>
                  <a:gd name="T92" fmla="*/ 33 w 360"/>
                  <a:gd name="T93" fmla="*/ 83 h 356"/>
                  <a:gd name="T94" fmla="*/ 113 w 360"/>
                  <a:gd name="T95" fmla="*/ 18 h 356"/>
                  <a:gd name="T96" fmla="*/ 179 w 360"/>
                  <a:gd name="T97" fmla="*/ 6 h 3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356"/>
                  <a:gd name="T149" fmla="*/ 360 w 360"/>
                  <a:gd name="T150" fmla="*/ 356 h 3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356">
                    <a:moveTo>
                      <a:pt x="308" y="50"/>
                    </a:moveTo>
                    <a:lnTo>
                      <a:pt x="294" y="37"/>
                    </a:lnTo>
                    <a:lnTo>
                      <a:pt x="279" y="27"/>
                    </a:lnTo>
                    <a:lnTo>
                      <a:pt x="263" y="18"/>
                    </a:lnTo>
                    <a:lnTo>
                      <a:pt x="249" y="12"/>
                    </a:lnTo>
                    <a:lnTo>
                      <a:pt x="231" y="6"/>
                    </a:lnTo>
                    <a:lnTo>
                      <a:pt x="214" y="2"/>
                    </a:lnTo>
                    <a:lnTo>
                      <a:pt x="196" y="0"/>
                    </a:lnTo>
                    <a:lnTo>
                      <a:pt x="179" y="0"/>
                    </a:lnTo>
                    <a:lnTo>
                      <a:pt x="142" y="2"/>
                    </a:lnTo>
                    <a:lnTo>
                      <a:pt x="124" y="6"/>
                    </a:lnTo>
                    <a:lnTo>
                      <a:pt x="108" y="12"/>
                    </a:lnTo>
                    <a:lnTo>
                      <a:pt x="78" y="27"/>
                    </a:lnTo>
                    <a:lnTo>
                      <a:pt x="64" y="37"/>
                    </a:lnTo>
                    <a:lnTo>
                      <a:pt x="51" y="50"/>
                    </a:lnTo>
                    <a:lnTo>
                      <a:pt x="38" y="63"/>
                    </a:lnTo>
                    <a:lnTo>
                      <a:pt x="28" y="77"/>
                    </a:lnTo>
                    <a:lnTo>
                      <a:pt x="12" y="108"/>
                    </a:lnTo>
                    <a:lnTo>
                      <a:pt x="2" y="140"/>
                    </a:lnTo>
                    <a:lnTo>
                      <a:pt x="0" y="177"/>
                    </a:lnTo>
                    <a:lnTo>
                      <a:pt x="0" y="194"/>
                    </a:lnTo>
                    <a:lnTo>
                      <a:pt x="2" y="212"/>
                    </a:lnTo>
                    <a:lnTo>
                      <a:pt x="5" y="229"/>
                    </a:lnTo>
                    <a:lnTo>
                      <a:pt x="12" y="246"/>
                    </a:lnTo>
                    <a:lnTo>
                      <a:pt x="19" y="260"/>
                    </a:lnTo>
                    <a:lnTo>
                      <a:pt x="28" y="276"/>
                    </a:lnTo>
                    <a:lnTo>
                      <a:pt x="38" y="290"/>
                    </a:lnTo>
                    <a:lnTo>
                      <a:pt x="51" y="304"/>
                    </a:lnTo>
                    <a:lnTo>
                      <a:pt x="64" y="315"/>
                    </a:lnTo>
                    <a:lnTo>
                      <a:pt x="78" y="326"/>
                    </a:lnTo>
                    <a:lnTo>
                      <a:pt x="93" y="334"/>
                    </a:lnTo>
                    <a:lnTo>
                      <a:pt x="108" y="342"/>
                    </a:lnTo>
                    <a:lnTo>
                      <a:pt x="124" y="348"/>
                    </a:lnTo>
                    <a:lnTo>
                      <a:pt x="142" y="352"/>
                    </a:lnTo>
                    <a:lnTo>
                      <a:pt x="160" y="355"/>
                    </a:lnTo>
                    <a:lnTo>
                      <a:pt x="179" y="356"/>
                    </a:lnTo>
                    <a:lnTo>
                      <a:pt x="179" y="355"/>
                    </a:lnTo>
                    <a:lnTo>
                      <a:pt x="180" y="355"/>
                    </a:lnTo>
                    <a:lnTo>
                      <a:pt x="183" y="355"/>
                    </a:lnTo>
                    <a:lnTo>
                      <a:pt x="187" y="355"/>
                    </a:lnTo>
                    <a:lnTo>
                      <a:pt x="196" y="355"/>
                    </a:lnTo>
                    <a:lnTo>
                      <a:pt x="214" y="352"/>
                    </a:lnTo>
                    <a:lnTo>
                      <a:pt x="231" y="348"/>
                    </a:lnTo>
                    <a:lnTo>
                      <a:pt x="249" y="342"/>
                    </a:lnTo>
                    <a:lnTo>
                      <a:pt x="255" y="338"/>
                    </a:lnTo>
                    <a:lnTo>
                      <a:pt x="259" y="336"/>
                    </a:lnTo>
                    <a:lnTo>
                      <a:pt x="263" y="334"/>
                    </a:lnTo>
                    <a:lnTo>
                      <a:pt x="279" y="326"/>
                    </a:lnTo>
                    <a:lnTo>
                      <a:pt x="286" y="320"/>
                    </a:lnTo>
                    <a:lnTo>
                      <a:pt x="294" y="315"/>
                    </a:lnTo>
                    <a:lnTo>
                      <a:pt x="308" y="304"/>
                    </a:lnTo>
                    <a:lnTo>
                      <a:pt x="319" y="290"/>
                    </a:lnTo>
                    <a:lnTo>
                      <a:pt x="330" y="276"/>
                    </a:lnTo>
                    <a:lnTo>
                      <a:pt x="339" y="260"/>
                    </a:lnTo>
                    <a:lnTo>
                      <a:pt x="340" y="256"/>
                    </a:lnTo>
                    <a:lnTo>
                      <a:pt x="342" y="253"/>
                    </a:lnTo>
                    <a:lnTo>
                      <a:pt x="346" y="246"/>
                    </a:lnTo>
                    <a:lnTo>
                      <a:pt x="349" y="237"/>
                    </a:lnTo>
                    <a:lnTo>
                      <a:pt x="350" y="232"/>
                    </a:lnTo>
                    <a:lnTo>
                      <a:pt x="352" y="229"/>
                    </a:lnTo>
                    <a:lnTo>
                      <a:pt x="356" y="212"/>
                    </a:lnTo>
                    <a:lnTo>
                      <a:pt x="359" y="194"/>
                    </a:lnTo>
                    <a:lnTo>
                      <a:pt x="359" y="185"/>
                    </a:lnTo>
                    <a:lnTo>
                      <a:pt x="359" y="181"/>
                    </a:lnTo>
                    <a:lnTo>
                      <a:pt x="359" y="178"/>
                    </a:lnTo>
                    <a:lnTo>
                      <a:pt x="359" y="177"/>
                    </a:lnTo>
                    <a:lnTo>
                      <a:pt x="360" y="177"/>
                    </a:lnTo>
                    <a:lnTo>
                      <a:pt x="359" y="158"/>
                    </a:lnTo>
                    <a:lnTo>
                      <a:pt x="356" y="140"/>
                    </a:lnTo>
                    <a:lnTo>
                      <a:pt x="352" y="123"/>
                    </a:lnTo>
                    <a:lnTo>
                      <a:pt x="346" y="108"/>
                    </a:lnTo>
                    <a:lnTo>
                      <a:pt x="339" y="92"/>
                    </a:lnTo>
                    <a:lnTo>
                      <a:pt x="330" y="77"/>
                    </a:lnTo>
                    <a:lnTo>
                      <a:pt x="319" y="63"/>
                    </a:lnTo>
                    <a:lnTo>
                      <a:pt x="308" y="50"/>
                    </a:lnTo>
                    <a:close/>
                    <a:moveTo>
                      <a:pt x="179" y="6"/>
                    </a:moveTo>
                    <a:lnTo>
                      <a:pt x="196" y="6"/>
                    </a:lnTo>
                    <a:lnTo>
                      <a:pt x="213" y="8"/>
                    </a:lnTo>
                    <a:lnTo>
                      <a:pt x="229" y="11"/>
                    </a:lnTo>
                    <a:lnTo>
                      <a:pt x="245" y="18"/>
                    </a:lnTo>
                    <a:lnTo>
                      <a:pt x="260" y="25"/>
                    </a:lnTo>
                    <a:lnTo>
                      <a:pt x="275" y="34"/>
                    </a:lnTo>
                    <a:lnTo>
                      <a:pt x="288" y="44"/>
                    </a:lnTo>
                    <a:lnTo>
                      <a:pt x="303" y="57"/>
                    </a:lnTo>
                    <a:lnTo>
                      <a:pt x="314" y="70"/>
                    </a:lnTo>
                    <a:lnTo>
                      <a:pt x="324" y="83"/>
                    </a:lnTo>
                    <a:lnTo>
                      <a:pt x="332" y="97"/>
                    </a:lnTo>
                    <a:lnTo>
                      <a:pt x="340" y="112"/>
                    </a:lnTo>
                    <a:lnTo>
                      <a:pt x="345" y="127"/>
                    </a:lnTo>
                    <a:lnTo>
                      <a:pt x="350" y="143"/>
                    </a:lnTo>
                    <a:lnTo>
                      <a:pt x="352" y="159"/>
                    </a:lnTo>
                    <a:lnTo>
                      <a:pt x="353" y="177"/>
                    </a:lnTo>
                    <a:lnTo>
                      <a:pt x="352" y="193"/>
                    </a:lnTo>
                    <a:lnTo>
                      <a:pt x="350" y="210"/>
                    </a:lnTo>
                    <a:lnTo>
                      <a:pt x="345" y="226"/>
                    </a:lnTo>
                    <a:lnTo>
                      <a:pt x="343" y="229"/>
                    </a:lnTo>
                    <a:lnTo>
                      <a:pt x="342" y="233"/>
                    </a:lnTo>
                    <a:lnTo>
                      <a:pt x="340" y="242"/>
                    </a:lnTo>
                    <a:lnTo>
                      <a:pt x="332" y="256"/>
                    </a:lnTo>
                    <a:lnTo>
                      <a:pt x="327" y="263"/>
                    </a:lnTo>
                    <a:lnTo>
                      <a:pt x="325" y="266"/>
                    </a:lnTo>
                    <a:lnTo>
                      <a:pt x="324" y="271"/>
                    </a:lnTo>
                    <a:lnTo>
                      <a:pt x="314" y="284"/>
                    </a:lnTo>
                    <a:lnTo>
                      <a:pt x="303" y="299"/>
                    </a:lnTo>
                    <a:lnTo>
                      <a:pt x="288" y="310"/>
                    </a:lnTo>
                    <a:lnTo>
                      <a:pt x="275" y="320"/>
                    </a:lnTo>
                    <a:lnTo>
                      <a:pt x="270" y="321"/>
                    </a:lnTo>
                    <a:lnTo>
                      <a:pt x="267" y="323"/>
                    </a:lnTo>
                    <a:lnTo>
                      <a:pt x="260" y="328"/>
                    </a:lnTo>
                    <a:lnTo>
                      <a:pt x="255" y="329"/>
                    </a:lnTo>
                    <a:lnTo>
                      <a:pt x="252" y="331"/>
                    </a:lnTo>
                    <a:lnTo>
                      <a:pt x="245" y="336"/>
                    </a:lnTo>
                    <a:lnTo>
                      <a:pt x="236" y="338"/>
                    </a:lnTo>
                    <a:lnTo>
                      <a:pt x="232" y="339"/>
                    </a:lnTo>
                    <a:lnTo>
                      <a:pt x="229" y="341"/>
                    </a:lnTo>
                    <a:lnTo>
                      <a:pt x="213" y="346"/>
                    </a:lnTo>
                    <a:lnTo>
                      <a:pt x="196" y="348"/>
                    </a:lnTo>
                    <a:lnTo>
                      <a:pt x="187" y="348"/>
                    </a:lnTo>
                    <a:lnTo>
                      <a:pt x="183" y="348"/>
                    </a:lnTo>
                    <a:lnTo>
                      <a:pt x="180" y="348"/>
                    </a:lnTo>
                    <a:lnTo>
                      <a:pt x="179" y="348"/>
                    </a:lnTo>
                    <a:lnTo>
                      <a:pt x="179" y="349"/>
                    </a:lnTo>
                    <a:lnTo>
                      <a:pt x="161" y="348"/>
                    </a:lnTo>
                    <a:lnTo>
                      <a:pt x="144" y="346"/>
                    </a:lnTo>
                    <a:lnTo>
                      <a:pt x="128" y="341"/>
                    </a:lnTo>
                    <a:lnTo>
                      <a:pt x="113" y="336"/>
                    </a:lnTo>
                    <a:lnTo>
                      <a:pt x="83" y="320"/>
                    </a:lnTo>
                    <a:lnTo>
                      <a:pt x="69" y="310"/>
                    </a:lnTo>
                    <a:lnTo>
                      <a:pt x="57" y="299"/>
                    </a:lnTo>
                    <a:lnTo>
                      <a:pt x="43" y="284"/>
                    </a:lnTo>
                    <a:lnTo>
                      <a:pt x="33" y="271"/>
                    </a:lnTo>
                    <a:lnTo>
                      <a:pt x="24" y="256"/>
                    </a:lnTo>
                    <a:lnTo>
                      <a:pt x="17" y="242"/>
                    </a:lnTo>
                    <a:lnTo>
                      <a:pt x="11" y="226"/>
                    </a:lnTo>
                    <a:lnTo>
                      <a:pt x="7" y="210"/>
                    </a:lnTo>
                    <a:lnTo>
                      <a:pt x="5" y="193"/>
                    </a:lnTo>
                    <a:lnTo>
                      <a:pt x="5" y="177"/>
                    </a:lnTo>
                    <a:lnTo>
                      <a:pt x="7" y="143"/>
                    </a:lnTo>
                    <a:lnTo>
                      <a:pt x="17" y="112"/>
                    </a:lnTo>
                    <a:lnTo>
                      <a:pt x="24" y="97"/>
                    </a:lnTo>
                    <a:lnTo>
                      <a:pt x="33" y="83"/>
                    </a:lnTo>
                    <a:lnTo>
                      <a:pt x="57" y="57"/>
                    </a:lnTo>
                    <a:lnTo>
                      <a:pt x="83" y="34"/>
                    </a:lnTo>
                    <a:lnTo>
                      <a:pt x="113" y="18"/>
                    </a:lnTo>
                    <a:lnTo>
                      <a:pt x="128" y="11"/>
                    </a:lnTo>
                    <a:lnTo>
                      <a:pt x="144" y="8"/>
                    </a:lnTo>
                    <a:lnTo>
                      <a:pt x="179" y="6"/>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7" name="Freeform 69"/>
              <p:cNvSpPr>
                <a:spLocks noEditPoints="1"/>
              </p:cNvSpPr>
              <p:nvPr/>
            </p:nvSpPr>
            <p:spPr bwMode="auto">
              <a:xfrm>
                <a:off x="2168" y="2075"/>
                <a:ext cx="70" cy="68"/>
              </a:xfrm>
              <a:custGeom>
                <a:avLst/>
                <a:gdLst>
                  <a:gd name="T0" fmla="*/ 270 w 348"/>
                  <a:gd name="T1" fmla="*/ 28 h 343"/>
                  <a:gd name="T2" fmla="*/ 224 w 348"/>
                  <a:gd name="T3" fmla="*/ 5 h 343"/>
                  <a:gd name="T4" fmla="*/ 174 w 348"/>
                  <a:gd name="T5" fmla="*/ 0 h 343"/>
                  <a:gd name="T6" fmla="*/ 108 w 348"/>
                  <a:gd name="T7" fmla="*/ 12 h 343"/>
                  <a:gd name="T8" fmla="*/ 28 w 348"/>
                  <a:gd name="T9" fmla="*/ 77 h 343"/>
                  <a:gd name="T10" fmla="*/ 2 w 348"/>
                  <a:gd name="T11" fmla="*/ 137 h 343"/>
                  <a:gd name="T12" fmla="*/ 2 w 348"/>
                  <a:gd name="T13" fmla="*/ 204 h 343"/>
                  <a:gd name="T14" fmla="*/ 19 w 348"/>
                  <a:gd name="T15" fmla="*/ 250 h 343"/>
                  <a:gd name="T16" fmla="*/ 52 w 348"/>
                  <a:gd name="T17" fmla="*/ 293 h 343"/>
                  <a:gd name="T18" fmla="*/ 108 w 348"/>
                  <a:gd name="T19" fmla="*/ 330 h 343"/>
                  <a:gd name="T20" fmla="*/ 156 w 348"/>
                  <a:gd name="T21" fmla="*/ 342 h 343"/>
                  <a:gd name="T22" fmla="*/ 175 w 348"/>
                  <a:gd name="T23" fmla="*/ 342 h 343"/>
                  <a:gd name="T24" fmla="*/ 191 w 348"/>
                  <a:gd name="T25" fmla="*/ 342 h 343"/>
                  <a:gd name="T26" fmla="*/ 227 w 348"/>
                  <a:gd name="T27" fmla="*/ 333 h 343"/>
                  <a:gd name="T28" fmla="*/ 247 w 348"/>
                  <a:gd name="T29" fmla="*/ 325 h 343"/>
                  <a:gd name="T30" fmla="*/ 262 w 348"/>
                  <a:gd name="T31" fmla="*/ 317 h 343"/>
                  <a:gd name="T32" fmla="*/ 283 w 348"/>
                  <a:gd name="T33" fmla="*/ 304 h 343"/>
                  <a:gd name="T34" fmla="*/ 319 w 348"/>
                  <a:gd name="T35" fmla="*/ 265 h 343"/>
                  <a:gd name="T36" fmla="*/ 327 w 348"/>
                  <a:gd name="T37" fmla="*/ 250 h 343"/>
                  <a:gd name="T38" fmla="*/ 338 w 348"/>
                  <a:gd name="T39" fmla="*/ 223 h 343"/>
                  <a:gd name="T40" fmla="*/ 347 w 348"/>
                  <a:gd name="T41" fmla="*/ 187 h 343"/>
                  <a:gd name="T42" fmla="*/ 345 w 348"/>
                  <a:gd name="T43" fmla="*/ 137 h 343"/>
                  <a:gd name="T44" fmla="*/ 327 w 348"/>
                  <a:gd name="T45" fmla="*/ 91 h 343"/>
                  <a:gd name="T46" fmla="*/ 298 w 348"/>
                  <a:gd name="T47" fmla="*/ 51 h 343"/>
                  <a:gd name="T48" fmla="*/ 207 w 348"/>
                  <a:gd name="T49" fmla="*/ 10 h 343"/>
                  <a:gd name="T50" fmla="*/ 252 w 348"/>
                  <a:gd name="T51" fmla="*/ 25 h 343"/>
                  <a:gd name="T52" fmla="*/ 291 w 348"/>
                  <a:gd name="T53" fmla="*/ 57 h 343"/>
                  <a:gd name="T54" fmla="*/ 328 w 348"/>
                  <a:gd name="T55" fmla="*/ 108 h 343"/>
                  <a:gd name="T56" fmla="*/ 340 w 348"/>
                  <a:gd name="T57" fmla="*/ 171 h 343"/>
                  <a:gd name="T58" fmla="*/ 332 w 348"/>
                  <a:gd name="T59" fmla="*/ 218 h 343"/>
                  <a:gd name="T60" fmla="*/ 312 w 348"/>
                  <a:gd name="T61" fmla="*/ 261 h 343"/>
                  <a:gd name="T62" fmla="*/ 302 w 348"/>
                  <a:gd name="T63" fmla="*/ 273 h 343"/>
                  <a:gd name="T64" fmla="*/ 271 w 348"/>
                  <a:gd name="T65" fmla="*/ 302 h 343"/>
                  <a:gd name="T66" fmla="*/ 252 w 348"/>
                  <a:gd name="T67" fmla="*/ 315 h 343"/>
                  <a:gd name="T68" fmla="*/ 207 w 348"/>
                  <a:gd name="T69" fmla="*/ 332 h 343"/>
                  <a:gd name="T70" fmla="*/ 156 w 348"/>
                  <a:gd name="T71" fmla="*/ 334 h 343"/>
                  <a:gd name="T72" fmla="*/ 82 w 348"/>
                  <a:gd name="T73" fmla="*/ 307 h 343"/>
                  <a:gd name="T74" fmla="*/ 45 w 348"/>
                  <a:gd name="T75" fmla="*/ 273 h 343"/>
                  <a:gd name="T76" fmla="*/ 20 w 348"/>
                  <a:gd name="T77" fmla="*/ 234 h 343"/>
                  <a:gd name="T78" fmla="*/ 8 w 348"/>
                  <a:gd name="T79" fmla="*/ 187 h 343"/>
                  <a:gd name="T80" fmla="*/ 20 w 348"/>
                  <a:gd name="T81" fmla="*/ 108 h 343"/>
                  <a:gd name="T82" fmla="*/ 69 w 348"/>
                  <a:gd name="T83" fmla="*/ 44 h 343"/>
                  <a:gd name="T84" fmla="*/ 140 w 348"/>
                  <a:gd name="T85" fmla="*/ 10 h 3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
                  <a:gd name="T130" fmla="*/ 0 h 343"/>
                  <a:gd name="T131" fmla="*/ 348 w 348"/>
                  <a:gd name="T132" fmla="*/ 343 h 3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 h="343">
                    <a:moveTo>
                      <a:pt x="298" y="51"/>
                    </a:moveTo>
                    <a:lnTo>
                      <a:pt x="283" y="38"/>
                    </a:lnTo>
                    <a:lnTo>
                      <a:pt x="270" y="28"/>
                    </a:lnTo>
                    <a:lnTo>
                      <a:pt x="255" y="19"/>
                    </a:lnTo>
                    <a:lnTo>
                      <a:pt x="240" y="12"/>
                    </a:lnTo>
                    <a:lnTo>
                      <a:pt x="224" y="5"/>
                    </a:lnTo>
                    <a:lnTo>
                      <a:pt x="208" y="2"/>
                    </a:lnTo>
                    <a:lnTo>
                      <a:pt x="191" y="0"/>
                    </a:lnTo>
                    <a:lnTo>
                      <a:pt x="174" y="0"/>
                    </a:lnTo>
                    <a:lnTo>
                      <a:pt x="139" y="2"/>
                    </a:lnTo>
                    <a:lnTo>
                      <a:pt x="123" y="5"/>
                    </a:lnTo>
                    <a:lnTo>
                      <a:pt x="108" y="12"/>
                    </a:lnTo>
                    <a:lnTo>
                      <a:pt x="78" y="28"/>
                    </a:lnTo>
                    <a:lnTo>
                      <a:pt x="52" y="51"/>
                    </a:lnTo>
                    <a:lnTo>
                      <a:pt x="28" y="77"/>
                    </a:lnTo>
                    <a:lnTo>
                      <a:pt x="19" y="91"/>
                    </a:lnTo>
                    <a:lnTo>
                      <a:pt x="12" y="106"/>
                    </a:lnTo>
                    <a:lnTo>
                      <a:pt x="2" y="137"/>
                    </a:lnTo>
                    <a:lnTo>
                      <a:pt x="0" y="171"/>
                    </a:lnTo>
                    <a:lnTo>
                      <a:pt x="0" y="187"/>
                    </a:lnTo>
                    <a:lnTo>
                      <a:pt x="2" y="204"/>
                    </a:lnTo>
                    <a:lnTo>
                      <a:pt x="6" y="220"/>
                    </a:lnTo>
                    <a:lnTo>
                      <a:pt x="12" y="236"/>
                    </a:lnTo>
                    <a:lnTo>
                      <a:pt x="19" y="250"/>
                    </a:lnTo>
                    <a:lnTo>
                      <a:pt x="28" y="265"/>
                    </a:lnTo>
                    <a:lnTo>
                      <a:pt x="38" y="278"/>
                    </a:lnTo>
                    <a:lnTo>
                      <a:pt x="52" y="293"/>
                    </a:lnTo>
                    <a:lnTo>
                      <a:pt x="64" y="304"/>
                    </a:lnTo>
                    <a:lnTo>
                      <a:pt x="78" y="314"/>
                    </a:lnTo>
                    <a:lnTo>
                      <a:pt x="108" y="330"/>
                    </a:lnTo>
                    <a:lnTo>
                      <a:pt x="123" y="335"/>
                    </a:lnTo>
                    <a:lnTo>
                      <a:pt x="139" y="340"/>
                    </a:lnTo>
                    <a:lnTo>
                      <a:pt x="156" y="342"/>
                    </a:lnTo>
                    <a:lnTo>
                      <a:pt x="174" y="343"/>
                    </a:lnTo>
                    <a:lnTo>
                      <a:pt x="174" y="342"/>
                    </a:lnTo>
                    <a:lnTo>
                      <a:pt x="175" y="342"/>
                    </a:lnTo>
                    <a:lnTo>
                      <a:pt x="178" y="342"/>
                    </a:lnTo>
                    <a:lnTo>
                      <a:pt x="182" y="342"/>
                    </a:lnTo>
                    <a:lnTo>
                      <a:pt x="191" y="342"/>
                    </a:lnTo>
                    <a:lnTo>
                      <a:pt x="208" y="340"/>
                    </a:lnTo>
                    <a:lnTo>
                      <a:pt x="224" y="335"/>
                    </a:lnTo>
                    <a:lnTo>
                      <a:pt x="227" y="333"/>
                    </a:lnTo>
                    <a:lnTo>
                      <a:pt x="231" y="332"/>
                    </a:lnTo>
                    <a:lnTo>
                      <a:pt x="240" y="330"/>
                    </a:lnTo>
                    <a:lnTo>
                      <a:pt x="247" y="325"/>
                    </a:lnTo>
                    <a:lnTo>
                      <a:pt x="250" y="323"/>
                    </a:lnTo>
                    <a:lnTo>
                      <a:pt x="255" y="322"/>
                    </a:lnTo>
                    <a:lnTo>
                      <a:pt x="262" y="317"/>
                    </a:lnTo>
                    <a:lnTo>
                      <a:pt x="265" y="315"/>
                    </a:lnTo>
                    <a:lnTo>
                      <a:pt x="270" y="314"/>
                    </a:lnTo>
                    <a:lnTo>
                      <a:pt x="283" y="304"/>
                    </a:lnTo>
                    <a:lnTo>
                      <a:pt x="298" y="293"/>
                    </a:lnTo>
                    <a:lnTo>
                      <a:pt x="309" y="278"/>
                    </a:lnTo>
                    <a:lnTo>
                      <a:pt x="319" y="265"/>
                    </a:lnTo>
                    <a:lnTo>
                      <a:pt x="320" y="260"/>
                    </a:lnTo>
                    <a:lnTo>
                      <a:pt x="322" y="257"/>
                    </a:lnTo>
                    <a:lnTo>
                      <a:pt x="327" y="250"/>
                    </a:lnTo>
                    <a:lnTo>
                      <a:pt x="335" y="236"/>
                    </a:lnTo>
                    <a:lnTo>
                      <a:pt x="337" y="227"/>
                    </a:lnTo>
                    <a:lnTo>
                      <a:pt x="338" y="223"/>
                    </a:lnTo>
                    <a:lnTo>
                      <a:pt x="340" y="220"/>
                    </a:lnTo>
                    <a:lnTo>
                      <a:pt x="345" y="204"/>
                    </a:lnTo>
                    <a:lnTo>
                      <a:pt x="347" y="187"/>
                    </a:lnTo>
                    <a:lnTo>
                      <a:pt x="348" y="171"/>
                    </a:lnTo>
                    <a:lnTo>
                      <a:pt x="347" y="153"/>
                    </a:lnTo>
                    <a:lnTo>
                      <a:pt x="345" y="137"/>
                    </a:lnTo>
                    <a:lnTo>
                      <a:pt x="340" y="121"/>
                    </a:lnTo>
                    <a:lnTo>
                      <a:pt x="335" y="106"/>
                    </a:lnTo>
                    <a:lnTo>
                      <a:pt x="327" y="91"/>
                    </a:lnTo>
                    <a:lnTo>
                      <a:pt x="319" y="77"/>
                    </a:lnTo>
                    <a:lnTo>
                      <a:pt x="309" y="64"/>
                    </a:lnTo>
                    <a:lnTo>
                      <a:pt x="298" y="51"/>
                    </a:lnTo>
                    <a:close/>
                    <a:moveTo>
                      <a:pt x="174" y="7"/>
                    </a:moveTo>
                    <a:lnTo>
                      <a:pt x="190" y="7"/>
                    </a:lnTo>
                    <a:lnTo>
                      <a:pt x="207" y="10"/>
                    </a:lnTo>
                    <a:lnTo>
                      <a:pt x="222" y="13"/>
                    </a:lnTo>
                    <a:lnTo>
                      <a:pt x="238" y="20"/>
                    </a:lnTo>
                    <a:lnTo>
                      <a:pt x="252" y="25"/>
                    </a:lnTo>
                    <a:lnTo>
                      <a:pt x="265" y="34"/>
                    </a:lnTo>
                    <a:lnTo>
                      <a:pt x="277" y="44"/>
                    </a:lnTo>
                    <a:lnTo>
                      <a:pt x="291" y="57"/>
                    </a:lnTo>
                    <a:lnTo>
                      <a:pt x="302" y="68"/>
                    </a:lnTo>
                    <a:lnTo>
                      <a:pt x="312" y="80"/>
                    </a:lnTo>
                    <a:lnTo>
                      <a:pt x="328" y="108"/>
                    </a:lnTo>
                    <a:lnTo>
                      <a:pt x="337" y="139"/>
                    </a:lnTo>
                    <a:lnTo>
                      <a:pt x="339" y="154"/>
                    </a:lnTo>
                    <a:lnTo>
                      <a:pt x="340" y="171"/>
                    </a:lnTo>
                    <a:lnTo>
                      <a:pt x="339" y="187"/>
                    </a:lnTo>
                    <a:lnTo>
                      <a:pt x="337" y="204"/>
                    </a:lnTo>
                    <a:lnTo>
                      <a:pt x="332" y="218"/>
                    </a:lnTo>
                    <a:lnTo>
                      <a:pt x="328" y="234"/>
                    </a:lnTo>
                    <a:lnTo>
                      <a:pt x="320" y="248"/>
                    </a:lnTo>
                    <a:lnTo>
                      <a:pt x="312" y="261"/>
                    </a:lnTo>
                    <a:lnTo>
                      <a:pt x="309" y="263"/>
                    </a:lnTo>
                    <a:lnTo>
                      <a:pt x="307" y="267"/>
                    </a:lnTo>
                    <a:lnTo>
                      <a:pt x="302" y="273"/>
                    </a:lnTo>
                    <a:lnTo>
                      <a:pt x="291" y="287"/>
                    </a:lnTo>
                    <a:lnTo>
                      <a:pt x="277" y="297"/>
                    </a:lnTo>
                    <a:lnTo>
                      <a:pt x="271" y="302"/>
                    </a:lnTo>
                    <a:lnTo>
                      <a:pt x="267" y="304"/>
                    </a:lnTo>
                    <a:lnTo>
                      <a:pt x="265" y="307"/>
                    </a:lnTo>
                    <a:lnTo>
                      <a:pt x="252" y="315"/>
                    </a:lnTo>
                    <a:lnTo>
                      <a:pt x="238" y="323"/>
                    </a:lnTo>
                    <a:lnTo>
                      <a:pt x="222" y="327"/>
                    </a:lnTo>
                    <a:lnTo>
                      <a:pt x="207" y="332"/>
                    </a:lnTo>
                    <a:lnTo>
                      <a:pt x="190" y="334"/>
                    </a:lnTo>
                    <a:lnTo>
                      <a:pt x="174" y="335"/>
                    </a:lnTo>
                    <a:lnTo>
                      <a:pt x="156" y="334"/>
                    </a:lnTo>
                    <a:lnTo>
                      <a:pt x="140" y="332"/>
                    </a:lnTo>
                    <a:lnTo>
                      <a:pt x="110" y="323"/>
                    </a:lnTo>
                    <a:lnTo>
                      <a:pt x="82" y="307"/>
                    </a:lnTo>
                    <a:lnTo>
                      <a:pt x="69" y="297"/>
                    </a:lnTo>
                    <a:lnTo>
                      <a:pt x="57" y="287"/>
                    </a:lnTo>
                    <a:lnTo>
                      <a:pt x="45" y="273"/>
                    </a:lnTo>
                    <a:lnTo>
                      <a:pt x="35" y="261"/>
                    </a:lnTo>
                    <a:lnTo>
                      <a:pt x="26" y="248"/>
                    </a:lnTo>
                    <a:lnTo>
                      <a:pt x="20" y="234"/>
                    </a:lnTo>
                    <a:lnTo>
                      <a:pt x="14" y="218"/>
                    </a:lnTo>
                    <a:lnTo>
                      <a:pt x="10" y="204"/>
                    </a:lnTo>
                    <a:lnTo>
                      <a:pt x="8" y="187"/>
                    </a:lnTo>
                    <a:lnTo>
                      <a:pt x="8" y="171"/>
                    </a:lnTo>
                    <a:lnTo>
                      <a:pt x="10" y="139"/>
                    </a:lnTo>
                    <a:lnTo>
                      <a:pt x="20" y="108"/>
                    </a:lnTo>
                    <a:lnTo>
                      <a:pt x="35" y="80"/>
                    </a:lnTo>
                    <a:lnTo>
                      <a:pt x="57" y="57"/>
                    </a:lnTo>
                    <a:lnTo>
                      <a:pt x="69" y="44"/>
                    </a:lnTo>
                    <a:lnTo>
                      <a:pt x="82" y="34"/>
                    </a:lnTo>
                    <a:lnTo>
                      <a:pt x="110" y="20"/>
                    </a:lnTo>
                    <a:lnTo>
                      <a:pt x="140" y="10"/>
                    </a:lnTo>
                    <a:lnTo>
                      <a:pt x="156" y="7"/>
                    </a:lnTo>
                    <a:lnTo>
                      <a:pt x="174" y="7"/>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8" name="Freeform 70"/>
              <p:cNvSpPr>
                <a:spLocks noEditPoints="1"/>
              </p:cNvSpPr>
              <p:nvPr/>
            </p:nvSpPr>
            <p:spPr bwMode="auto">
              <a:xfrm>
                <a:off x="2170" y="2076"/>
                <a:ext cx="66" cy="66"/>
              </a:xfrm>
              <a:custGeom>
                <a:avLst/>
                <a:gdLst>
                  <a:gd name="T0" fmla="*/ 269 w 332"/>
                  <a:gd name="T1" fmla="*/ 37 h 328"/>
                  <a:gd name="T2" fmla="*/ 244 w 332"/>
                  <a:gd name="T3" fmla="*/ 18 h 328"/>
                  <a:gd name="T4" fmla="*/ 214 w 332"/>
                  <a:gd name="T5" fmla="*/ 6 h 328"/>
                  <a:gd name="T6" fmla="*/ 182 w 332"/>
                  <a:gd name="T7" fmla="*/ 0 h 328"/>
                  <a:gd name="T8" fmla="*/ 148 w 332"/>
                  <a:gd name="T9" fmla="*/ 0 h 328"/>
                  <a:gd name="T10" fmla="*/ 102 w 332"/>
                  <a:gd name="T11" fmla="*/ 13 h 328"/>
                  <a:gd name="T12" fmla="*/ 61 w 332"/>
                  <a:gd name="T13" fmla="*/ 37 h 328"/>
                  <a:gd name="T14" fmla="*/ 27 w 332"/>
                  <a:gd name="T15" fmla="*/ 73 h 328"/>
                  <a:gd name="T16" fmla="*/ 2 w 332"/>
                  <a:gd name="T17" fmla="*/ 132 h 328"/>
                  <a:gd name="T18" fmla="*/ 0 w 332"/>
                  <a:gd name="T19" fmla="*/ 180 h 328"/>
                  <a:gd name="T20" fmla="*/ 6 w 332"/>
                  <a:gd name="T21" fmla="*/ 211 h 328"/>
                  <a:gd name="T22" fmla="*/ 18 w 332"/>
                  <a:gd name="T23" fmla="*/ 241 h 328"/>
                  <a:gd name="T24" fmla="*/ 37 w 332"/>
                  <a:gd name="T25" fmla="*/ 266 h 328"/>
                  <a:gd name="T26" fmla="*/ 61 w 332"/>
                  <a:gd name="T27" fmla="*/ 290 h 328"/>
                  <a:gd name="T28" fmla="*/ 102 w 332"/>
                  <a:gd name="T29" fmla="*/ 316 h 328"/>
                  <a:gd name="T30" fmla="*/ 148 w 332"/>
                  <a:gd name="T31" fmla="*/ 327 h 328"/>
                  <a:gd name="T32" fmla="*/ 182 w 332"/>
                  <a:gd name="T33" fmla="*/ 327 h 328"/>
                  <a:gd name="T34" fmla="*/ 214 w 332"/>
                  <a:gd name="T35" fmla="*/ 320 h 328"/>
                  <a:gd name="T36" fmla="*/ 244 w 332"/>
                  <a:gd name="T37" fmla="*/ 308 h 328"/>
                  <a:gd name="T38" fmla="*/ 259 w 332"/>
                  <a:gd name="T39" fmla="*/ 297 h 328"/>
                  <a:gd name="T40" fmla="*/ 269 w 332"/>
                  <a:gd name="T41" fmla="*/ 290 h 328"/>
                  <a:gd name="T42" fmla="*/ 294 w 332"/>
                  <a:gd name="T43" fmla="*/ 266 h 328"/>
                  <a:gd name="T44" fmla="*/ 301 w 332"/>
                  <a:gd name="T45" fmla="*/ 256 h 328"/>
                  <a:gd name="T46" fmla="*/ 312 w 332"/>
                  <a:gd name="T47" fmla="*/ 241 h 328"/>
                  <a:gd name="T48" fmla="*/ 324 w 332"/>
                  <a:gd name="T49" fmla="*/ 211 h 328"/>
                  <a:gd name="T50" fmla="*/ 331 w 332"/>
                  <a:gd name="T51" fmla="*/ 180 h 328"/>
                  <a:gd name="T52" fmla="*/ 331 w 332"/>
                  <a:gd name="T53" fmla="*/ 147 h 328"/>
                  <a:gd name="T54" fmla="*/ 320 w 332"/>
                  <a:gd name="T55" fmla="*/ 101 h 328"/>
                  <a:gd name="T56" fmla="*/ 294 w 332"/>
                  <a:gd name="T57" fmla="*/ 61 h 328"/>
                  <a:gd name="T58" fmla="*/ 166 w 332"/>
                  <a:gd name="T59" fmla="*/ 8 h 328"/>
                  <a:gd name="T60" fmla="*/ 196 w 332"/>
                  <a:gd name="T61" fmla="*/ 11 h 328"/>
                  <a:gd name="T62" fmla="*/ 226 w 332"/>
                  <a:gd name="T63" fmla="*/ 20 h 328"/>
                  <a:gd name="T64" fmla="*/ 251 w 332"/>
                  <a:gd name="T65" fmla="*/ 34 h 328"/>
                  <a:gd name="T66" fmla="*/ 277 w 332"/>
                  <a:gd name="T67" fmla="*/ 55 h 328"/>
                  <a:gd name="T68" fmla="*/ 305 w 332"/>
                  <a:gd name="T69" fmla="*/ 91 h 328"/>
                  <a:gd name="T70" fmla="*/ 321 w 332"/>
                  <a:gd name="T71" fmla="*/ 133 h 328"/>
                  <a:gd name="T72" fmla="*/ 324 w 332"/>
                  <a:gd name="T73" fmla="*/ 164 h 328"/>
                  <a:gd name="T74" fmla="*/ 323 w 332"/>
                  <a:gd name="T75" fmla="*/ 179 h 328"/>
                  <a:gd name="T76" fmla="*/ 317 w 332"/>
                  <a:gd name="T77" fmla="*/ 209 h 328"/>
                  <a:gd name="T78" fmla="*/ 305 w 332"/>
                  <a:gd name="T79" fmla="*/ 236 h 328"/>
                  <a:gd name="T80" fmla="*/ 294 w 332"/>
                  <a:gd name="T81" fmla="*/ 252 h 328"/>
                  <a:gd name="T82" fmla="*/ 287 w 332"/>
                  <a:gd name="T83" fmla="*/ 262 h 328"/>
                  <a:gd name="T84" fmla="*/ 282 w 332"/>
                  <a:gd name="T85" fmla="*/ 268 h 328"/>
                  <a:gd name="T86" fmla="*/ 264 w 332"/>
                  <a:gd name="T87" fmla="*/ 284 h 328"/>
                  <a:gd name="T88" fmla="*/ 254 w 332"/>
                  <a:gd name="T89" fmla="*/ 291 h 328"/>
                  <a:gd name="T90" fmla="*/ 238 w 332"/>
                  <a:gd name="T91" fmla="*/ 302 h 328"/>
                  <a:gd name="T92" fmla="*/ 211 w 332"/>
                  <a:gd name="T93" fmla="*/ 314 h 328"/>
                  <a:gd name="T94" fmla="*/ 181 w 332"/>
                  <a:gd name="T95" fmla="*/ 320 h 328"/>
                  <a:gd name="T96" fmla="*/ 166 w 332"/>
                  <a:gd name="T97" fmla="*/ 321 h 328"/>
                  <a:gd name="T98" fmla="*/ 134 w 332"/>
                  <a:gd name="T99" fmla="*/ 318 h 328"/>
                  <a:gd name="T100" fmla="*/ 91 w 332"/>
                  <a:gd name="T101" fmla="*/ 302 h 328"/>
                  <a:gd name="T102" fmla="*/ 55 w 332"/>
                  <a:gd name="T103" fmla="*/ 274 h 328"/>
                  <a:gd name="T104" fmla="*/ 34 w 332"/>
                  <a:gd name="T105" fmla="*/ 250 h 328"/>
                  <a:gd name="T106" fmla="*/ 19 w 332"/>
                  <a:gd name="T107" fmla="*/ 224 h 328"/>
                  <a:gd name="T108" fmla="*/ 10 w 332"/>
                  <a:gd name="T109" fmla="*/ 195 h 328"/>
                  <a:gd name="T110" fmla="*/ 8 w 332"/>
                  <a:gd name="T111" fmla="*/ 164 h 328"/>
                  <a:gd name="T112" fmla="*/ 10 w 332"/>
                  <a:gd name="T113" fmla="*/ 133 h 328"/>
                  <a:gd name="T114" fmla="*/ 34 w 332"/>
                  <a:gd name="T115" fmla="*/ 79 h 328"/>
                  <a:gd name="T116" fmla="*/ 79 w 332"/>
                  <a:gd name="T117" fmla="*/ 34 h 328"/>
                  <a:gd name="T118" fmla="*/ 106 w 332"/>
                  <a:gd name="T119" fmla="*/ 20 h 328"/>
                  <a:gd name="T120" fmla="*/ 166 w 332"/>
                  <a:gd name="T121" fmla="*/ 8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2"/>
                  <a:gd name="T184" fmla="*/ 0 h 328"/>
                  <a:gd name="T185" fmla="*/ 332 w 332"/>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2" h="328">
                    <a:moveTo>
                      <a:pt x="283" y="50"/>
                    </a:moveTo>
                    <a:lnTo>
                      <a:pt x="269" y="37"/>
                    </a:lnTo>
                    <a:lnTo>
                      <a:pt x="257" y="27"/>
                    </a:lnTo>
                    <a:lnTo>
                      <a:pt x="244" y="18"/>
                    </a:lnTo>
                    <a:lnTo>
                      <a:pt x="230" y="13"/>
                    </a:lnTo>
                    <a:lnTo>
                      <a:pt x="214" y="6"/>
                    </a:lnTo>
                    <a:lnTo>
                      <a:pt x="199" y="3"/>
                    </a:lnTo>
                    <a:lnTo>
                      <a:pt x="182" y="0"/>
                    </a:lnTo>
                    <a:lnTo>
                      <a:pt x="166" y="0"/>
                    </a:lnTo>
                    <a:lnTo>
                      <a:pt x="148" y="0"/>
                    </a:lnTo>
                    <a:lnTo>
                      <a:pt x="132" y="3"/>
                    </a:lnTo>
                    <a:lnTo>
                      <a:pt x="102" y="13"/>
                    </a:lnTo>
                    <a:lnTo>
                      <a:pt x="74" y="27"/>
                    </a:lnTo>
                    <a:lnTo>
                      <a:pt x="61" y="37"/>
                    </a:lnTo>
                    <a:lnTo>
                      <a:pt x="49" y="50"/>
                    </a:lnTo>
                    <a:lnTo>
                      <a:pt x="27" y="73"/>
                    </a:lnTo>
                    <a:lnTo>
                      <a:pt x="12" y="101"/>
                    </a:lnTo>
                    <a:lnTo>
                      <a:pt x="2" y="132"/>
                    </a:lnTo>
                    <a:lnTo>
                      <a:pt x="0" y="164"/>
                    </a:lnTo>
                    <a:lnTo>
                      <a:pt x="0" y="180"/>
                    </a:lnTo>
                    <a:lnTo>
                      <a:pt x="2" y="197"/>
                    </a:lnTo>
                    <a:lnTo>
                      <a:pt x="6" y="211"/>
                    </a:lnTo>
                    <a:lnTo>
                      <a:pt x="12" y="227"/>
                    </a:lnTo>
                    <a:lnTo>
                      <a:pt x="18" y="241"/>
                    </a:lnTo>
                    <a:lnTo>
                      <a:pt x="27" y="254"/>
                    </a:lnTo>
                    <a:lnTo>
                      <a:pt x="37" y="266"/>
                    </a:lnTo>
                    <a:lnTo>
                      <a:pt x="49" y="280"/>
                    </a:lnTo>
                    <a:lnTo>
                      <a:pt x="61" y="290"/>
                    </a:lnTo>
                    <a:lnTo>
                      <a:pt x="74" y="300"/>
                    </a:lnTo>
                    <a:lnTo>
                      <a:pt x="102" y="316"/>
                    </a:lnTo>
                    <a:lnTo>
                      <a:pt x="132" y="325"/>
                    </a:lnTo>
                    <a:lnTo>
                      <a:pt x="148" y="327"/>
                    </a:lnTo>
                    <a:lnTo>
                      <a:pt x="166" y="328"/>
                    </a:lnTo>
                    <a:lnTo>
                      <a:pt x="182" y="327"/>
                    </a:lnTo>
                    <a:lnTo>
                      <a:pt x="199" y="325"/>
                    </a:lnTo>
                    <a:lnTo>
                      <a:pt x="214" y="320"/>
                    </a:lnTo>
                    <a:lnTo>
                      <a:pt x="230" y="316"/>
                    </a:lnTo>
                    <a:lnTo>
                      <a:pt x="244" y="308"/>
                    </a:lnTo>
                    <a:lnTo>
                      <a:pt x="257" y="300"/>
                    </a:lnTo>
                    <a:lnTo>
                      <a:pt x="259" y="297"/>
                    </a:lnTo>
                    <a:lnTo>
                      <a:pt x="263" y="295"/>
                    </a:lnTo>
                    <a:lnTo>
                      <a:pt x="269" y="290"/>
                    </a:lnTo>
                    <a:lnTo>
                      <a:pt x="283" y="280"/>
                    </a:lnTo>
                    <a:lnTo>
                      <a:pt x="294" y="266"/>
                    </a:lnTo>
                    <a:lnTo>
                      <a:pt x="299" y="260"/>
                    </a:lnTo>
                    <a:lnTo>
                      <a:pt x="301" y="256"/>
                    </a:lnTo>
                    <a:lnTo>
                      <a:pt x="304" y="254"/>
                    </a:lnTo>
                    <a:lnTo>
                      <a:pt x="312" y="241"/>
                    </a:lnTo>
                    <a:lnTo>
                      <a:pt x="320" y="227"/>
                    </a:lnTo>
                    <a:lnTo>
                      <a:pt x="324" y="211"/>
                    </a:lnTo>
                    <a:lnTo>
                      <a:pt x="329" y="197"/>
                    </a:lnTo>
                    <a:lnTo>
                      <a:pt x="331" y="180"/>
                    </a:lnTo>
                    <a:lnTo>
                      <a:pt x="332" y="164"/>
                    </a:lnTo>
                    <a:lnTo>
                      <a:pt x="331" y="147"/>
                    </a:lnTo>
                    <a:lnTo>
                      <a:pt x="329" y="132"/>
                    </a:lnTo>
                    <a:lnTo>
                      <a:pt x="320" y="101"/>
                    </a:lnTo>
                    <a:lnTo>
                      <a:pt x="304" y="73"/>
                    </a:lnTo>
                    <a:lnTo>
                      <a:pt x="294" y="61"/>
                    </a:lnTo>
                    <a:lnTo>
                      <a:pt x="283" y="50"/>
                    </a:lnTo>
                    <a:close/>
                    <a:moveTo>
                      <a:pt x="166" y="8"/>
                    </a:moveTo>
                    <a:lnTo>
                      <a:pt x="181" y="8"/>
                    </a:lnTo>
                    <a:lnTo>
                      <a:pt x="196" y="11"/>
                    </a:lnTo>
                    <a:lnTo>
                      <a:pt x="211" y="14"/>
                    </a:lnTo>
                    <a:lnTo>
                      <a:pt x="226" y="20"/>
                    </a:lnTo>
                    <a:lnTo>
                      <a:pt x="238" y="25"/>
                    </a:lnTo>
                    <a:lnTo>
                      <a:pt x="251" y="34"/>
                    </a:lnTo>
                    <a:lnTo>
                      <a:pt x="264" y="43"/>
                    </a:lnTo>
                    <a:lnTo>
                      <a:pt x="277" y="55"/>
                    </a:lnTo>
                    <a:lnTo>
                      <a:pt x="297" y="79"/>
                    </a:lnTo>
                    <a:lnTo>
                      <a:pt x="305" y="91"/>
                    </a:lnTo>
                    <a:lnTo>
                      <a:pt x="312" y="105"/>
                    </a:lnTo>
                    <a:lnTo>
                      <a:pt x="321" y="133"/>
                    </a:lnTo>
                    <a:lnTo>
                      <a:pt x="323" y="147"/>
                    </a:lnTo>
                    <a:lnTo>
                      <a:pt x="324" y="164"/>
                    </a:lnTo>
                    <a:lnTo>
                      <a:pt x="323" y="171"/>
                    </a:lnTo>
                    <a:lnTo>
                      <a:pt x="323" y="179"/>
                    </a:lnTo>
                    <a:lnTo>
                      <a:pt x="321" y="195"/>
                    </a:lnTo>
                    <a:lnTo>
                      <a:pt x="317" y="209"/>
                    </a:lnTo>
                    <a:lnTo>
                      <a:pt x="312" y="224"/>
                    </a:lnTo>
                    <a:lnTo>
                      <a:pt x="305" y="236"/>
                    </a:lnTo>
                    <a:lnTo>
                      <a:pt x="297" y="250"/>
                    </a:lnTo>
                    <a:lnTo>
                      <a:pt x="294" y="252"/>
                    </a:lnTo>
                    <a:lnTo>
                      <a:pt x="292" y="255"/>
                    </a:lnTo>
                    <a:lnTo>
                      <a:pt x="287" y="262"/>
                    </a:lnTo>
                    <a:lnTo>
                      <a:pt x="284" y="264"/>
                    </a:lnTo>
                    <a:lnTo>
                      <a:pt x="282" y="268"/>
                    </a:lnTo>
                    <a:lnTo>
                      <a:pt x="277" y="274"/>
                    </a:lnTo>
                    <a:lnTo>
                      <a:pt x="264" y="284"/>
                    </a:lnTo>
                    <a:lnTo>
                      <a:pt x="257" y="289"/>
                    </a:lnTo>
                    <a:lnTo>
                      <a:pt x="254" y="291"/>
                    </a:lnTo>
                    <a:lnTo>
                      <a:pt x="251" y="295"/>
                    </a:lnTo>
                    <a:lnTo>
                      <a:pt x="238" y="302"/>
                    </a:lnTo>
                    <a:lnTo>
                      <a:pt x="226" y="309"/>
                    </a:lnTo>
                    <a:lnTo>
                      <a:pt x="211" y="314"/>
                    </a:lnTo>
                    <a:lnTo>
                      <a:pt x="196" y="318"/>
                    </a:lnTo>
                    <a:lnTo>
                      <a:pt x="181" y="320"/>
                    </a:lnTo>
                    <a:lnTo>
                      <a:pt x="173" y="320"/>
                    </a:lnTo>
                    <a:lnTo>
                      <a:pt x="166" y="321"/>
                    </a:lnTo>
                    <a:lnTo>
                      <a:pt x="149" y="320"/>
                    </a:lnTo>
                    <a:lnTo>
                      <a:pt x="134" y="318"/>
                    </a:lnTo>
                    <a:lnTo>
                      <a:pt x="106" y="309"/>
                    </a:lnTo>
                    <a:lnTo>
                      <a:pt x="91" y="302"/>
                    </a:lnTo>
                    <a:lnTo>
                      <a:pt x="79" y="295"/>
                    </a:lnTo>
                    <a:lnTo>
                      <a:pt x="55" y="274"/>
                    </a:lnTo>
                    <a:lnTo>
                      <a:pt x="43" y="262"/>
                    </a:lnTo>
                    <a:lnTo>
                      <a:pt x="34" y="250"/>
                    </a:lnTo>
                    <a:lnTo>
                      <a:pt x="25" y="236"/>
                    </a:lnTo>
                    <a:lnTo>
                      <a:pt x="19" y="224"/>
                    </a:lnTo>
                    <a:lnTo>
                      <a:pt x="13" y="209"/>
                    </a:lnTo>
                    <a:lnTo>
                      <a:pt x="10" y="195"/>
                    </a:lnTo>
                    <a:lnTo>
                      <a:pt x="8" y="179"/>
                    </a:lnTo>
                    <a:lnTo>
                      <a:pt x="8" y="164"/>
                    </a:lnTo>
                    <a:lnTo>
                      <a:pt x="8" y="147"/>
                    </a:lnTo>
                    <a:lnTo>
                      <a:pt x="10" y="133"/>
                    </a:lnTo>
                    <a:lnTo>
                      <a:pt x="19" y="105"/>
                    </a:lnTo>
                    <a:lnTo>
                      <a:pt x="34" y="79"/>
                    </a:lnTo>
                    <a:lnTo>
                      <a:pt x="55" y="55"/>
                    </a:lnTo>
                    <a:lnTo>
                      <a:pt x="79" y="34"/>
                    </a:lnTo>
                    <a:lnTo>
                      <a:pt x="91" y="25"/>
                    </a:lnTo>
                    <a:lnTo>
                      <a:pt x="106" y="20"/>
                    </a:lnTo>
                    <a:lnTo>
                      <a:pt x="134" y="11"/>
                    </a:lnTo>
                    <a:lnTo>
                      <a:pt x="166" y="8"/>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29" name="Freeform 71"/>
              <p:cNvSpPr>
                <a:spLocks noEditPoints="1"/>
              </p:cNvSpPr>
              <p:nvPr/>
            </p:nvSpPr>
            <p:spPr bwMode="auto">
              <a:xfrm>
                <a:off x="2171" y="2078"/>
                <a:ext cx="63" cy="62"/>
              </a:xfrm>
              <a:custGeom>
                <a:avLst/>
                <a:gdLst>
                  <a:gd name="T0" fmla="*/ 256 w 316"/>
                  <a:gd name="T1" fmla="*/ 35 h 313"/>
                  <a:gd name="T2" fmla="*/ 230 w 316"/>
                  <a:gd name="T3" fmla="*/ 17 h 313"/>
                  <a:gd name="T4" fmla="*/ 203 w 316"/>
                  <a:gd name="T5" fmla="*/ 6 h 313"/>
                  <a:gd name="T6" fmla="*/ 173 w 316"/>
                  <a:gd name="T7" fmla="*/ 0 h 313"/>
                  <a:gd name="T8" fmla="*/ 126 w 316"/>
                  <a:gd name="T9" fmla="*/ 3 h 313"/>
                  <a:gd name="T10" fmla="*/ 83 w 316"/>
                  <a:gd name="T11" fmla="*/ 17 h 313"/>
                  <a:gd name="T12" fmla="*/ 47 w 316"/>
                  <a:gd name="T13" fmla="*/ 47 h 313"/>
                  <a:gd name="T14" fmla="*/ 11 w 316"/>
                  <a:gd name="T15" fmla="*/ 97 h 313"/>
                  <a:gd name="T16" fmla="*/ 0 w 316"/>
                  <a:gd name="T17" fmla="*/ 139 h 313"/>
                  <a:gd name="T18" fmla="*/ 0 w 316"/>
                  <a:gd name="T19" fmla="*/ 171 h 313"/>
                  <a:gd name="T20" fmla="*/ 5 w 316"/>
                  <a:gd name="T21" fmla="*/ 201 h 313"/>
                  <a:gd name="T22" fmla="*/ 17 w 316"/>
                  <a:gd name="T23" fmla="*/ 228 h 313"/>
                  <a:gd name="T24" fmla="*/ 35 w 316"/>
                  <a:gd name="T25" fmla="*/ 254 h 313"/>
                  <a:gd name="T26" fmla="*/ 71 w 316"/>
                  <a:gd name="T27" fmla="*/ 287 h 313"/>
                  <a:gd name="T28" fmla="*/ 98 w 316"/>
                  <a:gd name="T29" fmla="*/ 301 h 313"/>
                  <a:gd name="T30" fmla="*/ 141 w 316"/>
                  <a:gd name="T31" fmla="*/ 312 h 313"/>
                  <a:gd name="T32" fmla="*/ 165 w 316"/>
                  <a:gd name="T33" fmla="*/ 312 h 313"/>
                  <a:gd name="T34" fmla="*/ 188 w 316"/>
                  <a:gd name="T35" fmla="*/ 310 h 313"/>
                  <a:gd name="T36" fmla="*/ 218 w 316"/>
                  <a:gd name="T37" fmla="*/ 301 h 313"/>
                  <a:gd name="T38" fmla="*/ 243 w 316"/>
                  <a:gd name="T39" fmla="*/ 287 h 313"/>
                  <a:gd name="T40" fmla="*/ 249 w 316"/>
                  <a:gd name="T41" fmla="*/ 281 h 313"/>
                  <a:gd name="T42" fmla="*/ 269 w 316"/>
                  <a:gd name="T43" fmla="*/ 266 h 313"/>
                  <a:gd name="T44" fmla="*/ 276 w 316"/>
                  <a:gd name="T45" fmla="*/ 256 h 313"/>
                  <a:gd name="T46" fmla="*/ 284 w 316"/>
                  <a:gd name="T47" fmla="*/ 247 h 313"/>
                  <a:gd name="T48" fmla="*/ 289 w 316"/>
                  <a:gd name="T49" fmla="*/ 242 h 313"/>
                  <a:gd name="T50" fmla="*/ 304 w 316"/>
                  <a:gd name="T51" fmla="*/ 216 h 313"/>
                  <a:gd name="T52" fmla="*/ 313 w 316"/>
                  <a:gd name="T53" fmla="*/ 187 h 313"/>
                  <a:gd name="T54" fmla="*/ 315 w 316"/>
                  <a:gd name="T55" fmla="*/ 163 h 313"/>
                  <a:gd name="T56" fmla="*/ 315 w 316"/>
                  <a:gd name="T57" fmla="*/ 139 h 313"/>
                  <a:gd name="T58" fmla="*/ 304 w 316"/>
                  <a:gd name="T59" fmla="*/ 97 h 313"/>
                  <a:gd name="T60" fmla="*/ 289 w 316"/>
                  <a:gd name="T61" fmla="*/ 71 h 313"/>
                  <a:gd name="T62" fmla="*/ 158 w 316"/>
                  <a:gd name="T63" fmla="*/ 8 h 313"/>
                  <a:gd name="T64" fmla="*/ 188 w 316"/>
                  <a:gd name="T65" fmla="*/ 10 h 313"/>
                  <a:gd name="T66" fmla="*/ 217 w 316"/>
                  <a:gd name="T67" fmla="*/ 18 h 313"/>
                  <a:gd name="T68" fmla="*/ 242 w 316"/>
                  <a:gd name="T69" fmla="*/ 32 h 313"/>
                  <a:gd name="T70" fmla="*/ 266 w 316"/>
                  <a:gd name="T71" fmla="*/ 52 h 313"/>
                  <a:gd name="T72" fmla="*/ 297 w 316"/>
                  <a:gd name="T73" fmla="*/ 99 h 313"/>
                  <a:gd name="T74" fmla="*/ 305 w 316"/>
                  <a:gd name="T75" fmla="*/ 126 h 313"/>
                  <a:gd name="T76" fmla="*/ 309 w 316"/>
                  <a:gd name="T77" fmla="*/ 156 h 313"/>
                  <a:gd name="T78" fmla="*/ 307 w 316"/>
                  <a:gd name="T79" fmla="*/ 171 h 313"/>
                  <a:gd name="T80" fmla="*/ 302 w 316"/>
                  <a:gd name="T81" fmla="*/ 199 h 313"/>
                  <a:gd name="T82" fmla="*/ 291 w 316"/>
                  <a:gd name="T83" fmla="*/ 226 h 313"/>
                  <a:gd name="T84" fmla="*/ 275 w 316"/>
                  <a:gd name="T85" fmla="*/ 250 h 313"/>
                  <a:gd name="T86" fmla="*/ 254 w 316"/>
                  <a:gd name="T87" fmla="*/ 271 h 313"/>
                  <a:gd name="T88" fmla="*/ 229 w 316"/>
                  <a:gd name="T89" fmla="*/ 288 h 313"/>
                  <a:gd name="T90" fmla="*/ 202 w 316"/>
                  <a:gd name="T91" fmla="*/ 299 h 313"/>
                  <a:gd name="T92" fmla="*/ 173 w 316"/>
                  <a:gd name="T93" fmla="*/ 305 h 313"/>
                  <a:gd name="T94" fmla="*/ 158 w 316"/>
                  <a:gd name="T95" fmla="*/ 306 h 313"/>
                  <a:gd name="T96" fmla="*/ 128 w 316"/>
                  <a:gd name="T97" fmla="*/ 302 h 313"/>
                  <a:gd name="T98" fmla="*/ 100 w 316"/>
                  <a:gd name="T99" fmla="*/ 294 h 313"/>
                  <a:gd name="T100" fmla="*/ 74 w 316"/>
                  <a:gd name="T101" fmla="*/ 280 h 313"/>
                  <a:gd name="T102" fmla="*/ 51 w 316"/>
                  <a:gd name="T103" fmla="*/ 262 h 313"/>
                  <a:gd name="T104" fmla="*/ 31 w 316"/>
                  <a:gd name="T105" fmla="*/ 238 h 313"/>
                  <a:gd name="T106" fmla="*/ 18 w 316"/>
                  <a:gd name="T107" fmla="*/ 214 h 313"/>
                  <a:gd name="T108" fmla="*/ 10 w 316"/>
                  <a:gd name="T109" fmla="*/ 186 h 313"/>
                  <a:gd name="T110" fmla="*/ 8 w 316"/>
                  <a:gd name="T111" fmla="*/ 156 h 313"/>
                  <a:gd name="T112" fmla="*/ 12 w 316"/>
                  <a:gd name="T113" fmla="*/ 111 h 313"/>
                  <a:gd name="T114" fmla="*/ 31 w 316"/>
                  <a:gd name="T115" fmla="*/ 73 h 313"/>
                  <a:gd name="T116" fmla="*/ 62 w 316"/>
                  <a:gd name="T117" fmla="*/ 41 h 313"/>
                  <a:gd name="T118" fmla="*/ 100 w 316"/>
                  <a:gd name="T119" fmla="*/ 18 h 313"/>
                  <a:gd name="T120" fmla="*/ 158 w 316"/>
                  <a:gd name="T121" fmla="*/ 8 h 3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
                  <a:gd name="T184" fmla="*/ 0 h 313"/>
                  <a:gd name="T185" fmla="*/ 316 w 316"/>
                  <a:gd name="T186" fmla="*/ 313 h 3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 h="313">
                    <a:moveTo>
                      <a:pt x="269" y="47"/>
                    </a:moveTo>
                    <a:lnTo>
                      <a:pt x="256" y="35"/>
                    </a:lnTo>
                    <a:lnTo>
                      <a:pt x="243" y="26"/>
                    </a:lnTo>
                    <a:lnTo>
                      <a:pt x="230" y="17"/>
                    </a:lnTo>
                    <a:lnTo>
                      <a:pt x="218" y="12"/>
                    </a:lnTo>
                    <a:lnTo>
                      <a:pt x="203" y="6"/>
                    </a:lnTo>
                    <a:lnTo>
                      <a:pt x="188" y="3"/>
                    </a:lnTo>
                    <a:lnTo>
                      <a:pt x="173" y="0"/>
                    </a:lnTo>
                    <a:lnTo>
                      <a:pt x="158" y="0"/>
                    </a:lnTo>
                    <a:lnTo>
                      <a:pt x="126" y="3"/>
                    </a:lnTo>
                    <a:lnTo>
                      <a:pt x="98" y="12"/>
                    </a:lnTo>
                    <a:lnTo>
                      <a:pt x="83" y="17"/>
                    </a:lnTo>
                    <a:lnTo>
                      <a:pt x="71" y="26"/>
                    </a:lnTo>
                    <a:lnTo>
                      <a:pt x="47" y="47"/>
                    </a:lnTo>
                    <a:lnTo>
                      <a:pt x="26" y="71"/>
                    </a:lnTo>
                    <a:lnTo>
                      <a:pt x="11" y="97"/>
                    </a:lnTo>
                    <a:lnTo>
                      <a:pt x="2" y="125"/>
                    </a:lnTo>
                    <a:lnTo>
                      <a:pt x="0" y="139"/>
                    </a:lnTo>
                    <a:lnTo>
                      <a:pt x="0" y="156"/>
                    </a:lnTo>
                    <a:lnTo>
                      <a:pt x="0" y="171"/>
                    </a:lnTo>
                    <a:lnTo>
                      <a:pt x="2" y="187"/>
                    </a:lnTo>
                    <a:lnTo>
                      <a:pt x="5" y="201"/>
                    </a:lnTo>
                    <a:lnTo>
                      <a:pt x="11" y="216"/>
                    </a:lnTo>
                    <a:lnTo>
                      <a:pt x="17" y="228"/>
                    </a:lnTo>
                    <a:lnTo>
                      <a:pt x="26" y="242"/>
                    </a:lnTo>
                    <a:lnTo>
                      <a:pt x="35" y="254"/>
                    </a:lnTo>
                    <a:lnTo>
                      <a:pt x="47" y="266"/>
                    </a:lnTo>
                    <a:lnTo>
                      <a:pt x="71" y="287"/>
                    </a:lnTo>
                    <a:lnTo>
                      <a:pt x="83" y="294"/>
                    </a:lnTo>
                    <a:lnTo>
                      <a:pt x="98" y="301"/>
                    </a:lnTo>
                    <a:lnTo>
                      <a:pt x="126" y="310"/>
                    </a:lnTo>
                    <a:lnTo>
                      <a:pt x="141" y="312"/>
                    </a:lnTo>
                    <a:lnTo>
                      <a:pt x="158" y="313"/>
                    </a:lnTo>
                    <a:lnTo>
                      <a:pt x="165" y="312"/>
                    </a:lnTo>
                    <a:lnTo>
                      <a:pt x="173" y="312"/>
                    </a:lnTo>
                    <a:lnTo>
                      <a:pt x="188" y="310"/>
                    </a:lnTo>
                    <a:lnTo>
                      <a:pt x="203" y="306"/>
                    </a:lnTo>
                    <a:lnTo>
                      <a:pt x="218" y="301"/>
                    </a:lnTo>
                    <a:lnTo>
                      <a:pt x="230" y="294"/>
                    </a:lnTo>
                    <a:lnTo>
                      <a:pt x="243" y="287"/>
                    </a:lnTo>
                    <a:lnTo>
                      <a:pt x="246" y="283"/>
                    </a:lnTo>
                    <a:lnTo>
                      <a:pt x="249" y="281"/>
                    </a:lnTo>
                    <a:lnTo>
                      <a:pt x="256" y="276"/>
                    </a:lnTo>
                    <a:lnTo>
                      <a:pt x="269" y="266"/>
                    </a:lnTo>
                    <a:lnTo>
                      <a:pt x="274" y="260"/>
                    </a:lnTo>
                    <a:lnTo>
                      <a:pt x="276" y="256"/>
                    </a:lnTo>
                    <a:lnTo>
                      <a:pt x="279" y="254"/>
                    </a:lnTo>
                    <a:lnTo>
                      <a:pt x="284" y="247"/>
                    </a:lnTo>
                    <a:lnTo>
                      <a:pt x="286" y="244"/>
                    </a:lnTo>
                    <a:lnTo>
                      <a:pt x="289" y="242"/>
                    </a:lnTo>
                    <a:lnTo>
                      <a:pt x="297" y="228"/>
                    </a:lnTo>
                    <a:lnTo>
                      <a:pt x="304" y="216"/>
                    </a:lnTo>
                    <a:lnTo>
                      <a:pt x="309" y="201"/>
                    </a:lnTo>
                    <a:lnTo>
                      <a:pt x="313" y="187"/>
                    </a:lnTo>
                    <a:lnTo>
                      <a:pt x="315" y="171"/>
                    </a:lnTo>
                    <a:lnTo>
                      <a:pt x="315" y="163"/>
                    </a:lnTo>
                    <a:lnTo>
                      <a:pt x="316" y="156"/>
                    </a:lnTo>
                    <a:lnTo>
                      <a:pt x="315" y="139"/>
                    </a:lnTo>
                    <a:lnTo>
                      <a:pt x="313" y="125"/>
                    </a:lnTo>
                    <a:lnTo>
                      <a:pt x="304" y="97"/>
                    </a:lnTo>
                    <a:lnTo>
                      <a:pt x="297" y="83"/>
                    </a:lnTo>
                    <a:lnTo>
                      <a:pt x="289" y="71"/>
                    </a:lnTo>
                    <a:lnTo>
                      <a:pt x="269" y="47"/>
                    </a:lnTo>
                    <a:close/>
                    <a:moveTo>
                      <a:pt x="158" y="8"/>
                    </a:moveTo>
                    <a:lnTo>
                      <a:pt x="173" y="8"/>
                    </a:lnTo>
                    <a:lnTo>
                      <a:pt x="188" y="10"/>
                    </a:lnTo>
                    <a:lnTo>
                      <a:pt x="202" y="13"/>
                    </a:lnTo>
                    <a:lnTo>
                      <a:pt x="217" y="18"/>
                    </a:lnTo>
                    <a:lnTo>
                      <a:pt x="229" y="24"/>
                    </a:lnTo>
                    <a:lnTo>
                      <a:pt x="242" y="32"/>
                    </a:lnTo>
                    <a:lnTo>
                      <a:pt x="254" y="41"/>
                    </a:lnTo>
                    <a:lnTo>
                      <a:pt x="266" y="52"/>
                    </a:lnTo>
                    <a:lnTo>
                      <a:pt x="284" y="73"/>
                    </a:lnTo>
                    <a:lnTo>
                      <a:pt x="297" y="99"/>
                    </a:lnTo>
                    <a:lnTo>
                      <a:pt x="302" y="111"/>
                    </a:lnTo>
                    <a:lnTo>
                      <a:pt x="305" y="126"/>
                    </a:lnTo>
                    <a:lnTo>
                      <a:pt x="307" y="141"/>
                    </a:lnTo>
                    <a:lnTo>
                      <a:pt x="309" y="156"/>
                    </a:lnTo>
                    <a:lnTo>
                      <a:pt x="307" y="163"/>
                    </a:lnTo>
                    <a:lnTo>
                      <a:pt x="307" y="171"/>
                    </a:lnTo>
                    <a:lnTo>
                      <a:pt x="305" y="186"/>
                    </a:lnTo>
                    <a:lnTo>
                      <a:pt x="302" y="199"/>
                    </a:lnTo>
                    <a:lnTo>
                      <a:pt x="297" y="214"/>
                    </a:lnTo>
                    <a:lnTo>
                      <a:pt x="291" y="226"/>
                    </a:lnTo>
                    <a:lnTo>
                      <a:pt x="284" y="238"/>
                    </a:lnTo>
                    <a:lnTo>
                      <a:pt x="275" y="250"/>
                    </a:lnTo>
                    <a:lnTo>
                      <a:pt x="266" y="262"/>
                    </a:lnTo>
                    <a:lnTo>
                      <a:pt x="254" y="271"/>
                    </a:lnTo>
                    <a:lnTo>
                      <a:pt x="242" y="280"/>
                    </a:lnTo>
                    <a:lnTo>
                      <a:pt x="229" y="288"/>
                    </a:lnTo>
                    <a:lnTo>
                      <a:pt x="217" y="294"/>
                    </a:lnTo>
                    <a:lnTo>
                      <a:pt x="202" y="299"/>
                    </a:lnTo>
                    <a:lnTo>
                      <a:pt x="188" y="302"/>
                    </a:lnTo>
                    <a:lnTo>
                      <a:pt x="173" y="305"/>
                    </a:lnTo>
                    <a:lnTo>
                      <a:pt x="165" y="305"/>
                    </a:lnTo>
                    <a:lnTo>
                      <a:pt x="158" y="306"/>
                    </a:lnTo>
                    <a:lnTo>
                      <a:pt x="142" y="305"/>
                    </a:lnTo>
                    <a:lnTo>
                      <a:pt x="128" y="302"/>
                    </a:lnTo>
                    <a:lnTo>
                      <a:pt x="113" y="299"/>
                    </a:lnTo>
                    <a:lnTo>
                      <a:pt x="100" y="294"/>
                    </a:lnTo>
                    <a:lnTo>
                      <a:pt x="86" y="288"/>
                    </a:lnTo>
                    <a:lnTo>
                      <a:pt x="74" y="280"/>
                    </a:lnTo>
                    <a:lnTo>
                      <a:pt x="62" y="271"/>
                    </a:lnTo>
                    <a:lnTo>
                      <a:pt x="51" y="262"/>
                    </a:lnTo>
                    <a:lnTo>
                      <a:pt x="40" y="250"/>
                    </a:lnTo>
                    <a:lnTo>
                      <a:pt x="31" y="238"/>
                    </a:lnTo>
                    <a:lnTo>
                      <a:pt x="23" y="226"/>
                    </a:lnTo>
                    <a:lnTo>
                      <a:pt x="18" y="214"/>
                    </a:lnTo>
                    <a:lnTo>
                      <a:pt x="12" y="199"/>
                    </a:lnTo>
                    <a:lnTo>
                      <a:pt x="10" y="186"/>
                    </a:lnTo>
                    <a:lnTo>
                      <a:pt x="8" y="171"/>
                    </a:lnTo>
                    <a:lnTo>
                      <a:pt x="8" y="156"/>
                    </a:lnTo>
                    <a:lnTo>
                      <a:pt x="10" y="126"/>
                    </a:lnTo>
                    <a:lnTo>
                      <a:pt x="12" y="111"/>
                    </a:lnTo>
                    <a:lnTo>
                      <a:pt x="18" y="99"/>
                    </a:lnTo>
                    <a:lnTo>
                      <a:pt x="31" y="73"/>
                    </a:lnTo>
                    <a:lnTo>
                      <a:pt x="51" y="52"/>
                    </a:lnTo>
                    <a:lnTo>
                      <a:pt x="62" y="41"/>
                    </a:lnTo>
                    <a:lnTo>
                      <a:pt x="74" y="32"/>
                    </a:lnTo>
                    <a:lnTo>
                      <a:pt x="100" y="18"/>
                    </a:lnTo>
                    <a:lnTo>
                      <a:pt x="128" y="10"/>
                    </a:lnTo>
                    <a:lnTo>
                      <a:pt x="158" y="8"/>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0" name="Freeform 72"/>
              <p:cNvSpPr>
                <a:spLocks noEditPoints="1"/>
              </p:cNvSpPr>
              <p:nvPr/>
            </p:nvSpPr>
            <p:spPr bwMode="auto">
              <a:xfrm>
                <a:off x="2173" y="2079"/>
                <a:ext cx="60" cy="60"/>
              </a:xfrm>
              <a:custGeom>
                <a:avLst/>
                <a:gdLst>
                  <a:gd name="T0" fmla="*/ 246 w 301"/>
                  <a:gd name="T1" fmla="*/ 33 h 298"/>
                  <a:gd name="T2" fmla="*/ 221 w 301"/>
                  <a:gd name="T3" fmla="*/ 16 h 298"/>
                  <a:gd name="T4" fmla="*/ 194 w 301"/>
                  <a:gd name="T5" fmla="*/ 5 h 298"/>
                  <a:gd name="T6" fmla="*/ 165 w 301"/>
                  <a:gd name="T7" fmla="*/ 0 h 298"/>
                  <a:gd name="T8" fmla="*/ 120 w 301"/>
                  <a:gd name="T9" fmla="*/ 2 h 298"/>
                  <a:gd name="T10" fmla="*/ 66 w 301"/>
                  <a:gd name="T11" fmla="*/ 24 h 298"/>
                  <a:gd name="T12" fmla="*/ 43 w 301"/>
                  <a:gd name="T13" fmla="*/ 44 h 298"/>
                  <a:gd name="T14" fmla="*/ 10 w 301"/>
                  <a:gd name="T15" fmla="*/ 91 h 298"/>
                  <a:gd name="T16" fmla="*/ 2 w 301"/>
                  <a:gd name="T17" fmla="*/ 118 h 298"/>
                  <a:gd name="T18" fmla="*/ 0 w 301"/>
                  <a:gd name="T19" fmla="*/ 163 h 298"/>
                  <a:gd name="T20" fmla="*/ 4 w 301"/>
                  <a:gd name="T21" fmla="*/ 191 h 298"/>
                  <a:gd name="T22" fmla="*/ 15 w 301"/>
                  <a:gd name="T23" fmla="*/ 218 h 298"/>
                  <a:gd name="T24" fmla="*/ 32 w 301"/>
                  <a:gd name="T25" fmla="*/ 242 h 298"/>
                  <a:gd name="T26" fmla="*/ 54 w 301"/>
                  <a:gd name="T27" fmla="*/ 263 h 298"/>
                  <a:gd name="T28" fmla="*/ 78 w 301"/>
                  <a:gd name="T29" fmla="*/ 280 h 298"/>
                  <a:gd name="T30" fmla="*/ 105 w 301"/>
                  <a:gd name="T31" fmla="*/ 291 h 298"/>
                  <a:gd name="T32" fmla="*/ 134 w 301"/>
                  <a:gd name="T33" fmla="*/ 297 h 298"/>
                  <a:gd name="T34" fmla="*/ 157 w 301"/>
                  <a:gd name="T35" fmla="*/ 297 h 298"/>
                  <a:gd name="T36" fmla="*/ 180 w 301"/>
                  <a:gd name="T37" fmla="*/ 294 h 298"/>
                  <a:gd name="T38" fmla="*/ 209 w 301"/>
                  <a:gd name="T39" fmla="*/ 286 h 298"/>
                  <a:gd name="T40" fmla="*/ 234 w 301"/>
                  <a:gd name="T41" fmla="*/ 272 h 298"/>
                  <a:gd name="T42" fmla="*/ 258 w 301"/>
                  <a:gd name="T43" fmla="*/ 254 h 298"/>
                  <a:gd name="T44" fmla="*/ 276 w 301"/>
                  <a:gd name="T45" fmla="*/ 230 h 298"/>
                  <a:gd name="T46" fmla="*/ 289 w 301"/>
                  <a:gd name="T47" fmla="*/ 206 h 298"/>
                  <a:gd name="T48" fmla="*/ 297 w 301"/>
                  <a:gd name="T49" fmla="*/ 178 h 298"/>
                  <a:gd name="T50" fmla="*/ 299 w 301"/>
                  <a:gd name="T51" fmla="*/ 155 h 298"/>
                  <a:gd name="T52" fmla="*/ 299 w 301"/>
                  <a:gd name="T53" fmla="*/ 133 h 298"/>
                  <a:gd name="T54" fmla="*/ 294 w 301"/>
                  <a:gd name="T55" fmla="*/ 103 h 298"/>
                  <a:gd name="T56" fmla="*/ 276 w 301"/>
                  <a:gd name="T57" fmla="*/ 65 h 298"/>
                  <a:gd name="T58" fmla="*/ 150 w 301"/>
                  <a:gd name="T59" fmla="*/ 8 h 298"/>
                  <a:gd name="T60" fmla="*/ 178 w 301"/>
                  <a:gd name="T61" fmla="*/ 10 h 298"/>
                  <a:gd name="T62" fmla="*/ 204 w 301"/>
                  <a:gd name="T63" fmla="*/ 18 h 298"/>
                  <a:gd name="T64" fmla="*/ 228 w 301"/>
                  <a:gd name="T65" fmla="*/ 30 h 298"/>
                  <a:gd name="T66" fmla="*/ 251 w 301"/>
                  <a:gd name="T67" fmla="*/ 50 h 298"/>
                  <a:gd name="T68" fmla="*/ 268 w 301"/>
                  <a:gd name="T69" fmla="*/ 71 h 298"/>
                  <a:gd name="T70" fmla="*/ 286 w 301"/>
                  <a:gd name="T71" fmla="*/ 107 h 298"/>
                  <a:gd name="T72" fmla="*/ 292 w 301"/>
                  <a:gd name="T73" fmla="*/ 134 h 298"/>
                  <a:gd name="T74" fmla="*/ 292 w 301"/>
                  <a:gd name="T75" fmla="*/ 162 h 298"/>
                  <a:gd name="T76" fmla="*/ 287 w 301"/>
                  <a:gd name="T77" fmla="*/ 182 h 298"/>
                  <a:gd name="T78" fmla="*/ 281 w 301"/>
                  <a:gd name="T79" fmla="*/ 202 h 298"/>
                  <a:gd name="T80" fmla="*/ 268 w 301"/>
                  <a:gd name="T81" fmla="*/ 226 h 298"/>
                  <a:gd name="T82" fmla="*/ 251 w 301"/>
                  <a:gd name="T83" fmla="*/ 248 h 298"/>
                  <a:gd name="T84" fmla="*/ 228 w 301"/>
                  <a:gd name="T85" fmla="*/ 265 h 298"/>
                  <a:gd name="T86" fmla="*/ 204 w 301"/>
                  <a:gd name="T87" fmla="*/ 279 h 298"/>
                  <a:gd name="T88" fmla="*/ 184 w 301"/>
                  <a:gd name="T89" fmla="*/ 284 h 298"/>
                  <a:gd name="T90" fmla="*/ 164 w 301"/>
                  <a:gd name="T91" fmla="*/ 289 h 298"/>
                  <a:gd name="T92" fmla="*/ 134 w 301"/>
                  <a:gd name="T93" fmla="*/ 289 h 298"/>
                  <a:gd name="T94" fmla="*/ 106 w 301"/>
                  <a:gd name="T95" fmla="*/ 283 h 298"/>
                  <a:gd name="T96" fmla="*/ 70 w 301"/>
                  <a:gd name="T97" fmla="*/ 265 h 298"/>
                  <a:gd name="T98" fmla="*/ 49 w 301"/>
                  <a:gd name="T99" fmla="*/ 248 h 298"/>
                  <a:gd name="T100" fmla="*/ 30 w 301"/>
                  <a:gd name="T101" fmla="*/ 226 h 298"/>
                  <a:gd name="T102" fmla="*/ 18 w 301"/>
                  <a:gd name="T103" fmla="*/ 202 h 298"/>
                  <a:gd name="T104" fmla="*/ 10 w 301"/>
                  <a:gd name="T105" fmla="*/ 176 h 298"/>
                  <a:gd name="T106" fmla="*/ 8 w 301"/>
                  <a:gd name="T107" fmla="*/ 148 h 298"/>
                  <a:gd name="T108" fmla="*/ 18 w 301"/>
                  <a:gd name="T109" fmla="*/ 94 h 298"/>
                  <a:gd name="T110" fmla="*/ 49 w 301"/>
                  <a:gd name="T111" fmla="*/ 50 h 298"/>
                  <a:gd name="T112" fmla="*/ 94 w 301"/>
                  <a:gd name="T113" fmla="*/ 18 h 298"/>
                  <a:gd name="T114" fmla="*/ 150 w 301"/>
                  <a:gd name="T115" fmla="*/ 8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298"/>
                  <a:gd name="T176" fmla="*/ 301 w 301"/>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298">
                    <a:moveTo>
                      <a:pt x="258" y="44"/>
                    </a:moveTo>
                    <a:lnTo>
                      <a:pt x="246" y="33"/>
                    </a:lnTo>
                    <a:lnTo>
                      <a:pt x="234" y="24"/>
                    </a:lnTo>
                    <a:lnTo>
                      <a:pt x="221" y="16"/>
                    </a:lnTo>
                    <a:lnTo>
                      <a:pt x="209" y="10"/>
                    </a:lnTo>
                    <a:lnTo>
                      <a:pt x="194" y="5"/>
                    </a:lnTo>
                    <a:lnTo>
                      <a:pt x="180" y="2"/>
                    </a:lnTo>
                    <a:lnTo>
                      <a:pt x="165" y="0"/>
                    </a:lnTo>
                    <a:lnTo>
                      <a:pt x="150" y="0"/>
                    </a:lnTo>
                    <a:lnTo>
                      <a:pt x="120" y="2"/>
                    </a:lnTo>
                    <a:lnTo>
                      <a:pt x="92" y="10"/>
                    </a:lnTo>
                    <a:lnTo>
                      <a:pt x="66" y="24"/>
                    </a:lnTo>
                    <a:lnTo>
                      <a:pt x="54" y="33"/>
                    </a:lnTo>
                    <a:lnTo>
                      <a:pt x="43" y="44"/>
                    </a:lnTo>
                    <a:lnTo>
                      <a:pt x="23" y="65"/>
                    </a:lnTo>
                    <a:lnTo>
                      <a:pt x="10" y="91"/>
                    </a:lnTo>
                    <a:lnTo>
                      <a:pt x="4" y="103"/>
                    </a:lnTo>
                    <a:lnTo>
                      <a:pt x="2" y="118"/>
                    </a:lnTo>
                    <a:lnTo>
                      <a:pt x="0" y="148"/>
                    </a:lnTo>
                    <a:lnTo>
                      <a:pt x="0" y="163"/>
                    </a:lnTo>
                    <a:lnTo>
                      <a:pt x="2" y="178"/>
                    </a:lnTo>
                    <a:lnTo>
                      <a:pt x="4" y="191"/>
                    </a:lnTo>
                    <a:lnTo>
                      <a:pt x="10" y="206"/>
                    </a:lnTo>
                    <a:lnTo>
                      <a:pt x="15" y="218"/>
                    </a:lnTo>
                    <a:lnTo>
                      <a:pt x="23" y="230"/>
                    </a:lnTo>
                    <a:lnTo>
                      <a:pt x="32" y="242"/>
                    </a:lnTo>
                    <a:lnTo>
                      <a:pt x="43" y="254"/>
                    </a:lnTo>
                    <a:lnTo>
                      <a:pt x="54" y="263"/>
                    </a:lnTo>
                    <a:lnTo>
                      <a:pt x="66" y="272"/>
                    </a:lnTo>
                    <a:lnTo>
                      <a:pt x="78" y="280"/>
                    </a:lnTo>
                    <a:lnTo>
                      <a:pt x="92" y="286"/>
                    </a:lnTo>
                    <a:lnTo>
                      <a:pt x="105" y="291"/>
                    </a:lnTo>
                    <a:lnTo>
                      <a:pt x="120" y="294"/>
                    </a:lnTo>
                    <a:lnTo>
                      <a:pt x="134" y="297"/>
                    </a:lnTo>
                    <a:lnTo>
                      <a:pt x="150" y="298"/>
                    </a:lnTo>
                    <a:lnTo>
                      <a:pt x="157" y="297"/>
                    </a:lnTo>
                    <a:lnTo>
                      <a:pt x="165" y="297"/>
                    </a:lnTo>
                    <a:lnTo>
                      <a:pt x="180" y="294"/>
                    </a:lnTo>
                    <a:lnTo>
                      <a:pt x="194" y="291"/>
                    </a:lnTo>
                    <a:lnTo>
                      <a:pt x="209" y="286"/>
                    </a:lnTo>
                    <a:lnTo>
                      <a:pt x="221" y="280"/>
                    </a:lnTo>
                    <a:lnTo>
                      <a:pt x="234" y="272"/>
                    </a:lnTo>
                    <a:lnTo>
                      <a:pt x="246" y="263"/>
                    </a:lnTo>
                    <a:lnTo>
                      <a:pt x="258" y="254"/>
                    </a:lnTo>
                    <a:lnTo>
                      <a:pt x="267" y="242"/>
                    </a:lnTo>
                    <a:lnTo>
                      <a:pt x="276" y="230"/>
                    </a:lnTo>
                    <a:lnTo>
                      <a:pt x="283" y="218"/>
                    </a:lnTo>
                    <a:lnTo>
                      <a:pt x="289" y="206"/>
                    </a:lnTo>
                    <a:lnTo>
                      <a:pt x="294" y="191"/>
                    </a:lnTo>
                    <a:lnTo>
                      <a:pt x="297" y="178"/>
                    </a:lnTo>
                    <a:lnTo>
                      <a:pt x="299" y="163"/>
                    </a:lnTo>
                    <a:lnTo>
                      <a:pt x="299" y="155"/>
                    </a:lnTo>
                    <a:lnTo>
                      <a:pt x="301" y="148"/>
                    </a:lnTo>
                    <a:lnTo>
                      <a:pt x="299" y="133"/>
                    </a:lnTo>
                    <a:lnTo>
                      <a:pt x="297" y="118"/>
                    </a:lnTo>
                    <a:lnTo>
                      <a:pt x="294" y="103"/>
                    </a:lnTo>
                    <a:lnTo>
                      <a:pt x="289" y="91"/>
                    </a:lnTo>
                    <a:lnTo>
                      <a:pt x="276" y="65"/>
                    </a:lnTo>
                    <a:lnTo>
                      <a:pt x="258" y="44"/>
                    </a:lnTo>
                    <a:close/>
                    <a:moveTo>
                      <a:pt x="150" y="8"/>
                    </a:moveTo>
                    <a:lnTo>
                      <a:pt x="164" y="8"/>
                    </a:lnTo>
                    <a:lnTo>
                      <a:pt x="178" y="10"/>
                    </a:lnTo>
                    <a:lnTo>
                      <a:pt x="191" y="12"/>
                    </a:lnTo>
                    <a:lnTo>
                      <a:pt x="204" y="18"/>
                    </a:lnTo>
                    <a:lnTo>
                      <a:pt x="215" y="23"/>
                    </a:lnTo>
                    <a:lnTo>
                      <a:pt x="228" y="30"/>
                    </a:lnTo>
                    <a:lnTo>
                      <a:pt x="239" y="38"/>
                    </a:lnTo>
                    <a:lnTo>
                      <a:pt x="251" y="50"/>
                    </a:lnTo>
                    <a:lnTo>
                      <a:pt x="260" y="60"/>
                    </a:lnTo>
                    <a:lnTo>
                      <a:pt x="268" y="71"/>
                    </a:lnTo>
                    <a:lnTo>
                      <a:pt x="281" y="94"/>
                    </a:lnTo>
                    <a:lnTo>
                      <a:pt x="286" y="107"/>
                    </a:lnTo>
                    <a:lnTo>
                      <a:pt x="289" y="120"/>
                    </a:lnTo>
                    <a:lnTo>
                      <a:pt x="292" y="134"/>
                    </a:lnTo>
                    <a:lnTo>
                      <a:pt x="293" y="148"/>
                    </a:lnTo>
                    <a:lnTo>
                      <a:pt x="292" y="162"/>
                    </a:lnTo>
                    <a:lnTo>
                      <a:pt x="289" y="176"/>
                    </a:lnTo>
                    <a:lnTo>
                      <a:pt x="287" y="182"/>
                    </a:lnTo>
                    <a:lnTo>
                      <a:pt x="286" y="189"/>
                    </a:lnTo>
                    <a:lnTo>
                      <a:pt x="281" y="202"/>
                    </a:lnTo>
                    <a:lnTo>
                      <a:pt x="275" y="213"/>
                    </a:lnTo>
                    <a:lnTo>
                      <a:pt x="268" y="226"/>
                    </a:lnTo>
                    <a:lnTo>
                      <a:pt x="260" y="237"/>
                    </a:lnTo>
                    <a:lnTo>
                      <a:pt x="251" y="248"/>
                    </a:lnTo>
                    <a:lnTo>
                      <a:pt x="239" y="257"/>
                    </a:lnTo>
                    <a:lnTo>
                      <a:pt x="228" y="265"/>
                    </a:lnTo>
                    <a:lnTo>
                      <a:pt x="215" y="272"/>
                    </a:lnTo>
                    <a:lnTo>
                      <a:pt x="204" y="279"/>
                    </a:lnTo>
                    <a:lnTo>
                      <a:pt x="191" y="283"/>
                    </a:lnTo>
                    <a:lnTo>
                      <a:pt x="184" y="284"/>
                    </a:lnTo>
                    <a:lnTo>
                      <a:pt x="178" y="286"/>
                    </a:lnTo>
                    <a:lnTo>
                      <a:pt x="164" y="289"/>
                    </a:lnTo>
                    <a:lnTo>
                      <a:pt x="150" y="290"/>
                    </a:lnTo>
                    <a:lnTo>
                      <a:pt x="134" y="289"/>
                    </a:lnTo>
                    <a:lnTo>
                      <a:pt x="120" y="286"/>
                    </a:lnTo>
                    <a:lnTo>
                      <a:pt x="106" y="283"/>
                    </a:lnTo>
                    <a:lnTo>
                      <a:pt x="94" y="279"/>
                    </a:lnTo>
                    <a:lnTo>
                      <a:pt x="70" y="265"/>
                    </a:lnTo>
                    <a:lnTo>
                      <a:pt x="59" y="257"/>
                    </a:lnTo>
                    <a:lnTo>
                      <a:pt x="49" y="248"/>
                    </a:lnTo>
                    <a:lnTo>
                      <a:pt x="38" y="237"/>
                    </a:lnTo>
                    <a:lnTo>
                      <a:pt x="30" y="226"/>
                    </a:lnTo>
                    <a:lnTo>
                      <a:pt x="22" y="213"/>
                    </a:lnTo>
                    <a:lnTo>
                      <a:pt x="18" y="202"/>
                    </a:lnTo>
                    <a:lnTo>
                      <a:pt x="12" y="189"/>
                    </a:lnTo>
                    <a:lnTo>
                      <a:pt x="10" y="176"/>
                    </a:lnTo>
                    <a:lnTo>
                      <a:pt x="8" y="162"/>
                    </a:lnTo>
                    <a:lnTo>
                      <a:pt x="8" y="148"/>
                    </a:lnTo>
                    <a:lnTo>
                      <a:pt x="10" y="120"/>
                    </a:lnTo>
                    <a:lnTo>
                      <a:pt x="18" y="94"/>
                    </a:lnTo>
                    <a:lnTo>
                      <a:pt x="30" y="71"/>
                    </a:lnTo>
                    <a:lnTo>
                      <a:pt x="49" y="50"/>
                    </a:lnTo>
                    <a:lnTo>
                      <a:pt x="70" y="30"/>
                    </a:lnTo>
                    <a:lnTo>
                      <a:pt x="94" y="18"/>
                    </a:lnTo>
                    <a:lnTo>
                      <a:pt x="120" y="10"/>
                    </a:lnTo>
                    <a:lnTo>
                      <a:pt x="150" y="8"/>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1" name="Freeform 73"/>
              <p:cNvSpPr>
                <a:spLocks noEditPoints="1"/>
              </p:cNvSpPr>
              <p:nvPr/>
            </p:nvSpPr>
            <p:spPr bwMode="auto">
              <a:xfrm>
                <a:off x="2174" y="2081"/>
                <a:ext cx="57" cy="56"/>
              </a:xfrm>
              <a:custGeom>
                <a:avLst/>
                <a:gdLst>
                  <a:gd name="T0" fmla="*/ 231 w 285"/>
                  <a:gd name="T1" fmla="*/ 30 h 282"/>
                  <a:gd name="T2" fmla="*/ 207 w 285"/>
                  <a:gd name="T3" fmla="*/ 15 h 282"/>
                  <a:gd name="T4" fmla="*/ 183 w 285"/>
                  <a:gd name="T5" fmla="*/ 4 h 282"/>
                  <a:gd name="T6" fmla="*/ 156 w 285"/>
                  <a:gd name="T7" fmla="*/ 0 h 282"/>
                  <a:gd name="T8" fmla="*/ 112 w 285"/>
                  <a:gd name="T9" fmla="*/ 2 h 282"/>
                  <a:gd name="T10" fmla="*/ 62 w 285"/>
                  <a:gd name="T11" fmla="*/ 22 h 282"/>
                  <a:gd name="T12" fmla="*/ 22 w 285"/>
                  <a:gd name="T13" fmla="*/ 63 h 282"/>
                  <a:gd name="T14" fmla="*/ 2 w 285"/>
                  <a:gd name="T15" fmla="*/ 112 h 282"/>
                  <a:gd name="T16" fmla="*/ 0 w 285"/>
                  <a:gd name="T17" fmla="*/ 154 h 282"/>
                  <a:gd name="T18" fmla="*/ 4 w 285"/>
                  <a:gd name="T19" fmla="*/ 181 h 282"/>
                  <a:gd name="T20" fmla="*/ 14 w 285"/>
                  <a:gd name="T21" fmla="*/ 205 h 282"/>
                  <a:gd name="T22" fmla="*/ 30 w 285"/>
                  <a:gd name="T23" fmla="*/ 229 h 282"/>
                  <a:gd name="T24" fmla="*/ 51 w 285"/>
                  <a:gd name="T25" fmla="*/ 249 h 282"/>
                  <a:gd name="T26" fmla="*/ 86 w 285"/>
                  <a:gd name="T27" fmla="*/ 271 h 282"/>
                  <a:gd name="T28" fmla="*/ 112 w 285"/>
                  <a:gd name="T29" fmla="*/ 278 h 282"/>
                  <a:gd name="T30" fmla="*/ 142 w 285"/>
                  <a:gd name="T31" fmla="*/ 282 h 282"/>
                  <a:gd name="T32" fmla="*/ 170 w 285"/>
                  <a:gd name="T33" fmla="*/ 278 h 282"/>
                  <a:gd name="T34" fmla="*/ 183 w 285"/>
                  <a:gd name="T35" fmla="*/ 275 h 282"/>
                  <a:gd name="T36" fmla="*/ 207 w 285"/>
                  <a:gd name="T37" fmla="*/ 264 h 282"/>
                  <a:gd name="T38" fmla="*/ 231 w 285"/>
                  <a:gd name="T39" fmla="*/ 249 h 282"/>
                  <a:gd name="T40" fmla="*/ 252 w 285"/>
                  <a:gd name="T41" fmla="*/ 229 h 282"/>
                  <a:gd name="T42" fmla="*/ 267 w 285"/>
                  <a:gd name="T43" fmla="*/ 205 h 282"/>
                  <a:gd name="T44" fmla="*/ 278 w 285"/>
                  <a:gd name="T45" fmla="*/ 181 h 282"/>
                  <a:gd name="T46" fmla="*/ 281 w 285"/>
                  <a:gd name="T47" fmla="*/ 168 h 282"/>
                  <a:gd name="T48" fmla="*/ 285 w 285"/>
                  <a:gd name="T49" fmla="*/ 140 h 282"/>
                  <a:gd name="T50" fmla="*/ 281 w 285"/>
                  <a:gd name="T51" fmla="*/ 112 h 282"/>
                  <a:gd name="T52" fmla="*/ 273 w 285"/>
                  <a:gd name="T53" fmla="*/ 86 h 282"/>
                  <a:gd name="T54" fmla="*/ 252 w 285"/>
                  <a:gd name="T55" fmla="*/ 52 h 282"/>
                  <a:gd name="T56" fmla="*/ 142 w 285"/>
                  <a:gd name="T57" fmla="*/ 8 h 282"/>
                  <a:gd name="T58" fmla="*/ 168 w 285"/>
                  <a:gd name="T59" fmla="*/ 10 h 282"/>
                  <a:gd name="T60" fmla="*/ 194 w 285"/>
                  <a:gd name="T61" fmla="*/ 17 h 282"/>
                  <a:gd name="T62" fmla="*/ 226 w 285"/>
                  <a:gd name="T63" fmla="*/ 37 h 282"/>
                  <a:gd name="T64" fmla="*/ 253 w 285"/>
                  <a:gd name="T65" fmla="*/ 66 h 282"/>
                  <a:gd name="T66" fmla="*/ 273 w 285"/>
                  <a:gd name="T67" fmla="*/ 113 h 282"/>
                  <a:gd name="T68" fmla="*/ 277 w 285"/>
                  <a:gd name="T69" fmla="*/ 140 h 282"/>
                  <a:gd name="T70" fmla="*/ 276 w 285"/>
                  <a:gd name="T71" fmla="*/ 146 h 282"/>
                  <a:gd name="T72" fmla="*/ 273 w 285"/>
                  <a:gd name="T73" fmla="*/ 166 h 282"/>
                  <a:gd name="T74" fmla="*/ 253 w 285"/>
                  <a:gd name="T75" fmla="*/ 213 h 282"/>
                  <a:gd name="T76" fmla="*/ 247 w 285"/>
                  <a:gd name="T77" fmla="*/ 220 h 282"/>
                  <a:gd name="T78" fmla="*/ 245 w 285"/>
                  <a:gd name="T79" fmla="*/ 221 h 282"/>
                  <a:gd name="T80" fmla="*/ 238 w 285"/>
                  <a:gd name="T81" fmla="*/ 235 h 282"/>
                  <a:gd name="T82" fmla="*/ 224 w 285"/>
                  <a:gd name="T83" fmla="*/ 242 h 282"/>
                  <a:gd name="T84" fmla="*/ 223 w 285"/>
                  <a:gd name="T85" fmla="*/ 244 h 282"/>
                  <a:gd name="T86" fmla="*/ 216 w 285"/>
                  <a:gd name="T87" fmla="*/ 250 h 282"/>
                  <a:gd name="T88" fmla="*/ 180 w 285"/>
                  <a:gd name="T89" fmla="*/ 267 h 282"/>
                  <a:gd name="T90" fmla="*/ 168 w 285"/>
                  <a:gd name="T91" fmla="*/ 271 h 282"/>
                  <a:gd name="T92" fmla="*/ 148 w 285"/>
                  <a:gd name="T93" fmla="*/ 273 h 282"/>
                  <a:gd name="T94" fmla="*/ 142 w 285"/>
                  <a:gd name="T95" fmla="*/ 274 h 282"/>
                  <a:gd name="T96" fmla="*/ 114 w 285"/>
                  <a:gd name="T97" fmla="*/ 271 h 282"/>
                  <a:gd name="T98" fmla="*/ 67 w 285"/>
                  <a:gd name="T99" fmla="*/ 250 h 282"/>
                  <a:gd name="T100" fmla="*/ 38 w 285"/>
                  <a:gd name="T101" fmla="*/ 223 h 282"/>
                  <a:gd name="T102" fmla="*/ 18 w 285"/>
                  <a:gd name="T103" fmla="*/ 191 h 282"/>
                  <a:gd name="T104" fmla="*/ 7 w 285"/>
                  <a:gd name="T105" fmla="*/ 153 h 282"/>
                  <a:gd name="T106" fmla="*/ 10 w 285"/>
                  <a:gd name="T107" fmla="*/ 113 h 282"/>
                  <a:gd name="T108" fmla="*/ 30 w 285"/>
                  <a:gd name="T109" fmla="*/ 66 h 282"/>
                  <a:gd name="T110" fmla="*/ 67 w 285"/>
                  <a:gd name="T111" fmla="*/ 29 h 282"/>
                  <a:gd name="T112" fmla="*/ 114 w 285"/>
                  <a:gd name="T113" fmla="*/ 10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5"/>
                  <a:gd name="T172" fmla="*/ 0 h 282"/>
                  <a:gd name="T173" fmla="*/ 285 w 285"/>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5" h="282">
                    <a:moveTo>
                      <a:pt x="243" y="42"/>
                    </a:moveTo>
                    <a:lnTo>
                      <a:pt x="231" y="30"/>
                    </a:lnTo>
                    <a:lnTo>
                      <a:pt x="220" y="22"/>
                    </a:lnTo>
                    <a:lnTo>
                      <a:pt x="207" y="15"/>
                    </a:lnTo>
                    <a:lnTo>
                      <a:pt x="196" y="10"/>
                    </a:lnTo>
                    <a:lnTo>
                      <a:pt x="183" y="4"/>
                    </a:lnTo>
                    <a:lnTo>
                      <a:pt x="170" y="2"/>
                    </a:lnTo>
                    <a:lnTo>
                      <a:pt x="156" y="0"/>
                    </a:lnTo>
                    <a:lnTo>
                      <a:pt x="142" y="0"/>
                    </a:lnTo>
                    <a:lnTo>
                      <a:pt x="112" y="2"/>
                    </a:lnTo>
                    <a:lnTo>
                      <a:pt x="86" y="10"/>
                    </a:lnTo>
                    <a:lnTo>
                      <a:pt x="62" y="22"/>
                    </a:lnTo>
                    <a:lnTo>
                      <a:pt x="41" y="42"/>
                    </a:lnTo>
                    <a:lnTo>
                      <a:pt x="22" y="63"/>
                    </a:lnTo>
                    <a:lnTo>
                      <a:pt x="10" y="86"/>
                    </a:lnTo>
                    <a:lnTo>
                      <a:pt x="2" y="112"/>
                    </a:lnTo>
                    <a:lnTo>
                      <a:pt x="0" y="140"/>
                    </a:lnTo>
                    <a:lnTo>
                      <a:pt x="0" y="154"/>
                    </a:lnTo>
                    <a:lnTo>
                      <a:pt x="2" y="168"/>
                    </a:lnTo>
                    <a:lnTo>
                      <a:pt x="4" y="181"/>
                    </a:lnTo>
                    <a:lnTo>
                      <a:pt x="10" y="194"/>
                    </a:lnTo>
                    <a:lnTo>
                      <a:pt x="14" y="205"/>
                    </a:lnTo>
                    <a:lnTo>
                      <a:pt x="22" y="218"/>
                    </a:lnTo>
                    <a:lnTo>
                      <a:pt x="30" y="229"/>
                    </a:lnTo>
                    <a:lnTo>
                      <a:pt x="41" y="240"/>
                    </a:lnTo>
                    <a:lnTo>
                      <a:pt x="51" y="249"/>
                    </a:lnTo>
                    <a:lnTo>
                      <a:pt x="62" y="257"/>
                    </a:lnTo>
                    <a:lnTo>
                      <a:pt x="86" y="271"/>
                    </a:lnTo>
                    <a:lnTo>
                      <a:pt x="98" y="275"/>
                    </a:lnTo>
                    <a:lnTo>
                      <a:pt x="112" y="278"/>
                    </a:lnTo>
                    <a:lnTo>
                      <a:pt x="126" y="281"/>
                    </a:lnTo>
                    <a:lnTo>
                      <a:pt x="142" y="282"/>
                    </a:lnTo>
                    <a:lnTo>
                      <a:pt x="156" y="281"/>
                    </a:lnTo>
                    <a:lnTo>
                      <a:pt x="170" y="278"/>
                    </a:lnTo>
                    <a:lnTo>
                      <a:pt x="176" y="276"/>
                    </a:lnTo>
                    <a:lnTo>
                      <a:pt x="183" y="275"/>
                    </a:lnTo>
                    <a:lnTo>
                      <a:pt x="196" y="271"/>
                    </a:lnTo>
                    <a:lnTo>
                      <a:pt x="207" y="264"/>
                    </a:lnTo>
                    <a:lnTo>
                      <a:pt x="220" y="257"/>
                    </a:lnTo>
                    <a:lnTo>
                      <a:pt x="231" y="249"/>
                    </a:lnTo>
                    <a:lnTo>
                      <a:pt x="243" y="240"/>
                    </a:lnTo>
                    <a:lnTo>
                      <a:pt x="252" y="229"/>
                    </a:lnTo>
                    <a:lnTo>
                      <a:pt x="260" y="218"/>
                    </a:lnTo>
                    <a:lnTo>
                      <a:pt x="267" y="205"/>
                    </a:lnTo>
                    <a:lnTo>
                      <a:pt x="273" y="194"/>
                    </a:lnTo>
                    <a:lnTo>
                      <a:pt x="278" y="181"/>
                    </a:lnTo>
                    <a:lnTo>
                      <a:pt x="279" y="174"/>
                    </a:lnTo>
                    <a:lnTo>
                      <a:pt x="281" y="168"/>
                    </a:lnTo>
                    <a:lnTo>
                      <a:pt x="284" y="154"/>
                    </a:lnTo>
                    <a:lnTo>
                      <a:pt x="285" y="140"/>
                    </a:lnTo>
                    <a:lnTo>
                      <a:pt x="284" y="126"/>
                    </a:lnTo>
                    <a:lnTo>
                      <a:pt x="281" y="112"/>
                    </a:lnTo>
                    <a:lnTo>
                      <a:pt x="278" y="99"/>
                    </a:lnTo>
                    <a:lnTo>
                      <a:pt x="273" y="86"/>
                    </a:lnTo>
                    <a:lnTo>
                      <a:pt x="260" y="63"/>
                    </a:lnTo>
                    <a:lnTo>
                      <a:pt x="252" y="52"/>
                    </a:lnTo>
                    <a:lnTo>
                      <a:pt x="243" y="42"/>
                    </a:lnTo>
                    <a:close/>
                    <a:moveTo>
                      <a:pt x="142" y="8"/>
                    </a:moveTo>
                    <a:lnTo>
                      <a:pt x="154" y="8"/>
                    </a:lnTo>
                    <a:lnTo>
                      <a:pt x="168" y="10"/>
                    </a:lnTo>
                    <a:lnTo>
                      <a:pt x="180" y="12"/>
                    </a:lnTo>
                    <a:lnTo>
                      <a:pt x="194" y="17"/>
                    </a:lnTo>
                    <a:lnTo>
                      <a:pt x="216" y="29"/>
                    </a:lnTo>
                    <a:lnTo>
                      <a:pt x="226" y="37"/>
                    </a:lnTo>
                    <a:lnTo>
                      <a:pt x="238" y="47"/>
                    </a:lnTo>
                    <a:lnTo>
                      <a:pt x="253" y="66"/>
                    </a:lnTo>
                    <a:lnTo>
                      <a:pt x="267" y="90"/>
                    </a:lnTo>
                    <a:lnTo>
                      <a:pt x="273" y="113"/>
                    </a:lnTo>
                    <a:lnTo>
                      <a:pt x="276" y="127"/>
                    </a:lnTo>
                    <a:lnTo>
                      <a:pt x="277" y="140"/>
                    </a:lnTo>
                    <a:lnTo>
                      <a:pt x="276" y="143"/>
                    </a:lnTo>
                    <a:lnTo>
                      <a:pt x="276" y="146"/>
                    </a:lnTo>
                    <a:lnTo>
                      <a:pt x="276" y="153"/>
                    </a:lnTo>
                    <a:lnTo>
                      <a:pt x="273" y="166"/>
                    </a:lnTo>
                    <a:lnTo>
                      <a:pt x="267" y="191"/>
                    </a:lnTo>
                    <a:lnTo>
                      <a:pt x="253" y="213"/>
                    </a:lnTo>
                    <a:lnTo>
                      <a:pt x="249" y="218"/>
                    </a:lnTo>
                    <a:lnTo>
                      <a:pt x="247" y="220"/>
                    </a:lnTo>
                    <a:lnTo>
                      <a:pt x="245" y="220"/>
                    </a:lnTo>
                    <a:lnTo>
                      <a:pt x="245" y="221"/>
                    </a:lnTo>
                    <a:lnTo>
                      <a:pt x="245" y="223"/>
                    </a:lnTo>
                    <a:lnTo>
                      <a:pt x="238" y="235"/>
                    </a:lnTo>
                    <a:lnTo>
                      <a:pt x="226" y="242"/>
                    </a:lnTo>
                    <a:lnTo>
                      <a:pt x="224" y="242"/>
                    </a:lnTo>
                    <a:lnTo>
                      <a:pt x="223" y="242"/>
                    </a:lnTo>
                    <a:lnTo>
                      <a:pt x="223" y="244"/>
                    </a:lnTo>
                    <a:lnTo>
                      <a:pt x="221" y="246"/>
                    </a:lnTo>
                    <a:lnTo>
                      <a:pt x="216" y="250"/>
                    </a:lnTo>
                    <a:lnTo>
                      <a:pt x="194" y="264"/>
                    </a:lnTo>
                    <a:lnTo>
                      <a:pt x="180" y="267"/>
                    </a:lnTo>
                    <a:lnTo>
                      <a:pt x="174" y="268"/>
                    </a:lnTo>
                    <a:lnTo>
                      <a:pt x="168" y="271"/>
                    </a:lnTo>
                    <a:lnTo>
                      <a:pt x="154" y="273"/>
                    </a:lnTo>
                    <a:lnTo>
                      <a:pt x="148" y="273"/>
                    </a:lnTo>
                    <a:lnTo>
                      <a:pt x="144" y="273"/>
                    </a:lnTo>
                    <a:lnTo>
                      <a:pt x="142" y="274"/>
                    </a:lnTo>
                    <a:lnTo>
                      <a:pt x="128" y="273"/>
                    </a:lnTo>
                    <a:lnTo>
                      <a:pt x="114" y="271"/>
                    </a:lnTo>
                    <a:lnTo>
                      <a:pt x="91" y="264"/>
                    </a:lnTo>
                    <a:lnTo>
                      <a:pt x="67" y="250"/>
                    </a:lnTo>
                    <a:lnTo>
                      <a:pt x="48" y="235"/>
                    </a:lnTo>
                    <a:lnTo>
                      <a:pt x="38" y="223"/>
                    </a:lnTo>
                    <a:lnTo>
                      <a:pt x="30" y="213"/>
                    </a:lnTo>
                    <a:lnTo>
                      <a:pt x="18" y="191"/>
                    </a:lnTo>
                    <a:lnTo>
                      <a:pt x="10" y="166"/>
                    </a:lnTo>
                    <a:lnTo>
                      <a:pt x="7" y="153"/>
                    </a:lnTo>
                    <a:lnTo>
                      <a:pt x="7" y="140"/>
                    </a:lnTo>
                    <a:lnTo>
                      <a:pt x="10" y="113"/>
                    </a:lnTo>
                    <a:lnTo>
                      <a:pt x="18" y="90"/>
                    </a:lnTo>
                    <a:lnTo>
                      <a:pt x="30" y="66"/>
                    </a:lnTo>
                    <a:lnTo>
                      <a:pt x="48" y="47"/>
                    </a:lnTo>
                    <a:lnTo>
                      <a:pt x="67" y="29"/>
                    </a:lnTo>
                    <a:lnTo>
                      <a:pt x="91" y="17"/>
                    </a:lnTo>
                    <a:lnTo>
                      <a:pt x="114" y="10"/>
                    </a:lnTo>
                    <a:lnTo>
                      <a:pt x="142" y="8"/>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2" name="Freeform 74"/>
              <p:cNvSpPr>
                <a:spLocks noEditPoints="1"/>
              </p:cNvSpPr>
              <p:nvPr/>
            </p:nvSpPr>
            <p:spPr bwMode="auto">
              <a:xfrm>
                <a:off x="2176" y="2082"/>
                <a:ext cx="54" cy="54"/>
              </a:xfrm>
              <a:custGeom>
                <a:avLst/>
                <a:gdLst>
                  <a:gd name="T0" fmla="*/ 219 w 270"/>
                  <a:gd name="T1" fmla="*/ 29 h 266"/>
                  <a:gd name="T2" fmla="*/ 187 w 270"/>
                  <a:gd name="T3" fmla="*/ 9 h 266"/>
                  <a:gd name="T4" fmla="*/ 161 w 270"/>
                  <a:gd name="T5" fmla="*/ 2 h 266"/>
                  <a:gd name="T6" fmla="*/ 135 w 270"/>
                  <a:gd name="T7" fmla="*/ 0 h 266"/>
                  <a:gd name="T8" fmla="*/ 84 w 270"/>
                  <a:gd name="T9" fmla="*/ 9 h 266"/>
                  <a:gd name="T10" fmla="*/ 41 w 270"/>
                  <a:gd name="T11" fmla="*/ 39 h 266"/>
                  <a:gd name="T12" fmla="*/ 11 w 270"/>
                  <a:gd name="T13" fmla="*/ 82 h 266"/>
                  <a:gd name="T14" fmla="*/ 0 w 270"/>
                  <a:gd name="T15" fmla="*/ 132 h 266"/>
                  <a:gd name="T16" fmla="*/ 3 w 270"/>
                  <a:gd name="T17" fmla="*/ 158 h 266"/>
                  <a:gd name="T18" fmla="*/ 23 w 270"/>
                  <a:gd name="T19" fmla="*/ 205 h 266"/>
                  <a:gd name="T20" fmla="*/ 41 w 270"/>
                  <a:gd name="T21" fmla="*/ 227 h 266"/>
                  <a:gd name="T22" fmla="*/ 84 w 270"/>
                  <a:gd name="T23" fmla="*/ 256 h 266"/>
                  <a:gd name="T24" fmla="*/ 121 w 270"/>
                  <a:gd name="T25" fmla="*/ 265 h 266"/>
                  <a:gd name="T26" fmla="*/ 137 w 270"/>
                  <a:gd name="T27" fmla="*/ 265 h 266"/>
                  <a:gd name="T28" fmla="*/ 147 w 270"/>
                  <a:gd name="T29" fmla="*/ 265 h 266"/>
                  <a:gd name="T30" fmla="*/ 167 w 270"/>
                  <a:gd name="T31" fmla="*/ 260 h 266"/>
                  <a:gd name="T32" fmla="*/ 187 w 270"/>
                  <a:gd name="T33" fmla="*/ 256 h 266"/>
                  <a:gd name="T34" fmla="*/ 214 w 270"/>
                  <a:gd name="T35" fmla="*/ 238 h 266"/>
                  <a:gd name="T36" fmla="*/ 216 w 270"/>
                  <a:gd name="T37" fmla="*/ 234 h 266"/>
                  <a:gd name="T38" fmla="*/ 219 w 270"/>
                  <a:gd name="T39" fmla="*/ 234 h 266"/>
                  <a:gd name="T40" fmla="*/ 238 w 270"/>
                  <a:gd name="T41" fmla="*/ 215 h 266"/>
                  <a:gd name="T42" fmla="*/ 238 w 270"/>
                  <a:gd name="T43" fmla="*/ 212 h 266"/>
                  <a:gd name="T44" fmla="*/ 242 w 270"/>
                  <a:gd name="T45" fmla="*/ 210 h 266"/>
                  <a:gd name="T46" fmla="*/ 260 w 270"/>
                  <a:gd name="T47" fmla="*/ 183 h 266"/>
                  <a:gd name="T48" fmla="*/ 269 w 270"/>
                  <a:gd name="T49" fmla="*/ 145 h 266"/>
                  <a:gd name="T50" fmla="*/ 269 w 270"/>
                  <a:gd name="T51" fmla="*/ 135 h 266"/>
                  <a:gd name="T52" fmla="*/ 269 w 270"/>
                  <a:gd name="T53" fmla="*/ 119 h 266"/>
                  <a:gd name="T54" fmla="*/ 260 w 270"/>
                  <a:gd name="T55" fmla="*/ 82 h 266"/>
                  <a:gd name="T56" fmla="*/ 231 w 270"/>
                  <a:gd name="T57" fmla="*/ 39 h 266"/>
                  <a:gd name="T58" fmla="*/ 147 w 270"/>
                  <a:gd name="T59" fmla="*/ 5 h 266"/>
                  <a:gd name="T60" fmla="*/ 172 w 270"/>
                  <a:gd name="T61" fmla="*/ 10 h 266"/>
                  <a:gd name="T62" fmla="*/ 195 w 270"/>
                  <a:gd name="T63" fmla="*/ 19 h 266"/>
                  <a:gd name="T64" fmla="*/ 226 w 270"/>
                  <a:gd name="T65" fmla="*/ 43 h 266"/>
                  <a:gd name="T66" fmla="*/ 249 w 270"/>
                  <a:gd name="T67" fmla="*/ 72 h 266"/>
                  <a:gd name="T68" fmla="*/ 261 w 270"/>
                  <a:gd name="T69" fmla="*/ 107 h 266"/>
                  <a:gd name="T70" fmla="*/ 264 w 270"/>
                  <a:gd name="T71" fmla="*/ 132 h 266"/>
                  <a:gd name="T72" fmla="*/ 261 w 270"/>
                  <a:gd name="T73" fmla="*/ 157 h 266"/>
                  <a:gd name="T74" fmla="*/ 255 w 270"/>
                  <a:gd name="T75" fmla="*/ 174 h 266"/>
                  <a:gd name="T76" fmla="*/ 251 w 270"/>
                  <a:gd name="T77" fmla="*/ 185 h 266"/>
                  <a:gd name="T78" fmla="*/ 242 w 270"/>
                  <a:gd name="T79" fmla="*/ 202 h 266"/>
                  <a:gd name="T80" fmla="*/ 206 w 270"/>
                  <a:gd name="T81" fmla="*/ 238 h 266"/>
                  <a:gd name="T82" fmla="*/ 189 w 270"/>
                  <a:gd name="T83" fmla="*/ 246 h 266"/>
                  <a:gd name="T84" fmla="*/ 178 w 270"/>
                  <a:gd name="T85" fmla="*/ 250 h 266"/>
                  <a:gd name="T86" fmla="*/ 161 w 270"/>
                  <a:gd name="T87" fmla="*/ 256 h 266"/>
                  <a:gd name="T88" fmla="*/ 141 w 270"/>
                  <a:gd name="T89" fmla="*/ 258 h 266"/>
                  <a:gd name="T90" fmla="*/ 135 w 270"/>
                  <a:gd name="T91" fmla="*/ 259 h 266"/>
                  <a:gd name="T92" fmla="*/ 109 w 270"/>
                  <a:gd name="T93" fmla="*/ 256 h 266"/>
                  <a:gd name="T94" fmla="*/ 63 w 270"/>
                  <a:gd name="T95" fmla="*/ 238 h 266"/>
                  <a:gd name="T96" fmla="*/ 27 w 270"/>
                  <a:gd name="T97" fmla="*/ 202 h 266"/>
                  <a:gd name="T98" fmla="*/ 16 w 270"/>
                  <a:gd name="T99" fmla="*/ 181 h 266"/>
                  <a:gd name="T100" fmla="*/ 9 w 270"/>
                  <a:gd name="T101" fmla="*/ 157 h 266"/>
                  <a:gd name="T102" fmla="*/ 9 w 270"/>
                  <a:gd name="T103" fmla="*/ 107 h 266"/>
                  <a:gd name="T104" fmla="*/ 27 w 270"/>
                  <a:gd name="T105" fmla="*/ 62 h 266"/>
                  <a:gd name="T106" fmla="*/ 63 w 270"/>
                  <a:gd name="T107" fmla="*/ 26 h 266"/>
                  <a:gd name="T108" fmla="*/ 109 w 270"/>
                  <a:gd name="T109" fmla="*/ 8 h 2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
                  <a:gd name="T166" fmla="*/ 0 h 266"/>
                  <a:gd name="T167" fmla="*/ 270 w 270"/>
                  <a:gd name="T168" fmla="*/ 266 h 2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 h="266">
                    <a:moveTo>
                      <a:pt x="231" y="39"/>
                    </a:moveTo>
                    <a:lnTo>
                      <a:pt x="219" y="29"/>
                    </a:lnTo>
                    <a:lnTo>
                      <a:pt x="209" y="21"/>
                    </a:lnTo>
                    <a:lnTo>
                      <a:pt x="187" y="9"/>
                    </a:lnTo>
                    <a:lnTo>
                      <a:pt x="173" y="4"/>
                    </a:lnTo>
                    <a:lnTo>
                      <a:pt x="161" y="2"/>
                    </a:lnTo>
                    <a:lnTo>
                      <a:pt x="147" y="0"/>
                    </a:lnTo>
                    <a:lnTo>
                      <a:pt x="135" y="0"/>
                    </a:lnTo>
                    <a:lnTo>
                      <a:pt x="107" y="2"/>
                    </a:lnTo>
                    <a:lnTo>
                      <a:pt x="84" y="9"/>
                    </a:lnTo>
                    <a:lnTo>
                      <a:pt x="60" y="21"/>
                    </a:lnTo>
                    <a:lnTo>
                      <a:pt x="41" y="39"/>
                    </a:lnTo>
                    <a:lnTo>
                      <a:pt x="23" y="58"/>
                    </a:lnTo>
                    <a:lnTo>
                      <a:pt x="11" y="82"/>
                    </a:lnTo>
                    <a:lnTo>
                      <a:pt x="3" y="105"/>
                    </a:lnTo>
                    <a:lnTo>
                      <a:pt x="0" y="132"/>
                    </a:lnTo>
                    <a:lnTo>
                      <a:pt x="0" y="145"/>
                    </a:lnTo>
                    <a:lnTo>
                      <a:pt x="3" y="158"/>
                    </a:lnTo>
                    <a:lnTo>
                      <a:pt x="11" y="183"/>
                    </a:lnTo>
                    <a:lnTo>
                      <a:pt x="23" y="205"/>
                    </a:lnTo>
                    <a:lnTo>
                      <a:pt x="31" y="215"/>
                    </a:lnTo>
                    <a:lnTo>
                      <a:pt x="41" y="227"/>
                    </a:lnTo>
                    <a:lnTo>
                      <a:pt x="60" y="242"/>
                    </a:lnTo>
                    <a:lnTo>
                      <a:pt x="84" y="256"/>
                    </a:lnTo>
                    <a:lnTo>
                      <a:pt x="107" y="263"/>
                    </a:lnTo>
                    <a:lnTo>
                      <a:pt x="121" y="265"/>
                    </a:lnTo>
                    <a:lnTo>
                      <a:pt x="135" y="266"/>
                    </a:lnTo>
                    <a:lnTo>
                      <a:pt x="137" y="265"/>
                    </a:lnTo>
                    <a:lnTo>
                      <a:pt x="141" y="265"/>
                    </a:lnTo>
                    <a:lnTo>
                      <a:pt x="147" y="265"/>
                    </a:lnTo>
                    <a:lnTo>
                      <a:pt x="161" y="263"/>
                    </a:lnTo>
                    <a:lnTo>
                      <a:pt x="167" y="260"/>
                    </a:lnTo>
                    <a:lnTo>
                      <a:pt x="173" y="259"/>
                    </a:lnTo>
                    <a:lnTo>
                      <a:pt x="187" y="256"/>
                    </a:lnTo>
                    <a:lnTo>
                      <a:pt x="209" y="242"/>
                    </a:lnTo>
                    <a:lnTo>
                      <a:pt x="214" y="238"/>
                    </a:lnTo>
                    <a:lnTo>
                      <a:pt x="216" y="236"/>
                    </a:lnTo>
                    <a:lnTo>
                      <a:pt x="216" y="234"/>
                    </a:lnTo>
                    <a:lnTo>
                      <a:pt x="217" y="234"/>
                    </a:lnTo>
                    <a:lnTo>
                      <a:pt x="219" y="234"/>
                    </a:lnTo>
                    <a:lnTo>
                      <a:pt x="231" y="227"/>
                    </a:lnTo>
                    <a:lnTo>
                      <a:pt x="238" y="215"/>
                    </a:lnTo>
                    <a:lnTo>
                      <a:pt x="238" y="213"/>
                    </a:lnTo>
                    <a:lnTo>
                      <a:pt x="238" y="212"/>
                    </a:lnTo>
                    <a:lnTo>
                      <a:pt x="240" y="212"/>
                    </a:lnTo>
                    <a:lnTo>
                      <a:pt x="242" y="210"/>
                    </a:lnTo>
                    <a:lnTo>
                      <a:pt x="246" y="205"/>
                    </a:lnTo>
                    <a:lnTo>
                      <a:pt x="260" y="183"/>
                    </a:lnTo>
                    <a:lnTo>
                      <a:pt x="266" y="158"/>
                    </a:lnTo>
                    <a:lnTo>
                      <a:pt x="269" y="145"/>
                    </a:lnTo>
                    <a:lnTo>
                      <a:pt x="269" y="138"/>
                    </a:lnTo>
                    <a:lnTo>
                      <a:pt x="269" y="135"/>
                    </a:lnTo>
                    <a:lnTo>
                      <a:pt x="270" y="132"/>
                    </a:lnTo>
                    <a:lnTo>
                      <a:pt x="269" y="119"/>
                    </a:lnTo>
                    <a:lnTo>
                      <a:pt x="266" y="105"/>
                    </a:lnTo>
                    <a:lnTo>
                      <a:pt x="260" y="82"/>
                    </a:lnTo>
                    <a:lnTo>
                      <a:pt x="246" y="58"/>
                    </a:lnTo>
                    <a:lnTo>
                      <a:pt x="231" y="39"/>
                    </a:lnTo>
                    <a:close/>
                    <a:moveTo>
                      <a:pt x="135" y="5"/>
                    </a:moveTo>
                    <a:lnTo>
                      <a:pt x="147" y="5"/>
                    </a:lnTo>
                    <a:lnTo>
                      <a:pt x="161" y="8"/>
                    </a:lnTo>
                    <a:lnTo>
                      <a:pt x="172" y="10"/>
                    </a:lnTo>
                    <a:lnTo>
                      <a:pt x="185" y="14"/>
                    </a:lnTo>
                    <a:lnTo>
                      <a:pt x="195" y="19"/>
                    </a:lnTo>
                    <a:lnTo>
                      <a:pt x="206" y="26"/>
                    </a:lnTo>
                    <a:lnTo>
                      <a:pt x="226" y="43"/>
                    </a:lnTo>
                    <a:lnTo>
                      <a:pt x="242" y="62"/>
                    </a:lnTo>
                    <a:lnTo>
                      <a:pt x="249" y="72"/>
                    </a:lnTo>
                    <a:lnTo>
                      <a:pt x="254" y="83"/>
                    </a:lnTo>
                    <a:lnTo>
                      <a:pt x="261" y="107"/>
                    </a:lnTo>
                    <a:lnTo>
                      <a:pt x="263" y="119"/>
                    </a:lnTo>
                    <a:lnTo>
                      <a:pt x="264" y="132"/>
                    </a:lnTo>
                    <a:lnTo>
                      <a:pt x="263" y="144"/>
                    </a:lnTo>
                    <a:lnTo>
                      <a:pt x="261" y="157"/>
                    </a:lnTo>
                    <a:lnTo>
                      <a:pt x="257" y="168"/>
                    </a:lnTo>
                    <a:lnTo>
                      <a:pt x="255" y="174"/>
                    </a:lnTo>
                    <a:lnTo>
                      <a:pt x="254" y="181"/>
                    </a:lnTo>
                    <a:lnTo>
                      <a:pt x="251" y="185"/>
                    </a:lnTo>
                    <a:lnTo>
                      <a:pt x="249" y="191"/>
                    </a:lnTo>
                    <a:lnTo>
                      <a:pt x="242" y="202"/>
                    </a:lnTo>
                    <a:lnTo>
                      <a:pt x="226" y="222"/>
                    </a:lnTo>
                    <a:lnTo>
                      <a:pt x="206" y="238"/>
                    </a:lnTo>
                    <a:lnTo>
                      <a:pt x="195" y="243"/>
                    </a:lnTo>
                    <a:lnTo>
                      <a:pt x="189" y="246"/>
                    </a:lnTo>
                    <a:lnTo>
                      <a:pt x="185" y="249"/>
                    </a:lnTo>
                    <a:lnTo>
                      <a:pt x="178" y="250"/>
                    </a:lnTo>
                    <a:lnTo>
                      <a:pt x="172" y="252"/>
                    </a:lnTo>
                    <a:lnTo>
                      <a:pt x="161" y="256"/>
                    </a:lnTo>
                    <a:lnTo>
                      <a:pt x="147" y="258"/>
                    </a:lnTo>
                    <a:lnTo>
                      <a:pt x="141" y="258"/>
                    </a:lnTo>
                    <a:lnTo>
                      <a:pt x="137" y="258"/>
                    </a:lnTo>
                    <a:lnTo>
                      <a:pt x="135" y="259"/>
                    </a:lnTo>
                    <a:lnTo>
                      <a:pt x="122" y="258"/>
                    </a:lnTo>
                    <a:lnTo>
                      <a:pt x="109" y="256"/>
                    </a:lnTo>
                    <a:lnTo>
                      <a:pt x="86" y="249"/>
                    </a:lnTo>
                    <a:lnTo>
                      <a:pt x="63" y="238"/>
                    </a:lnTo>
                    <a:lnTo>
                      <a:pt x="44" y="222"/>
                    </a:lnTo>
                    <a:lnTo>
                      <a:pt x="27" y="202"/>
                    </a:lnTo>
                    <a:lnTo>
                      <a:pt x="21" y="191"/>
                    </a:lnTo>
                    <a:lnTo>
                      <a:pt x="16" y="181"/>
                    </a:lnTo>
                    <a:lnTo>
                      <a:pt x="12" y="168"/>
                    </a:lnTo>
                    <a:lnTo>
                      <a:pt x="9" y="157"/>
                    </a:lnTo>
                    <a:lnTo>
                      <a:pt x="7" y="132"/>
                    </a:lnTo>
                    <a:lnTo>
                      <a:pt x="9" y="107"/>
                    </a:lnTo>
                    <a:lnTo>
                      <a:pt x="16" y="83"/>
                    </a:lnTo>
                    <a:lnTo>
                      <a:pt x="27" y="62"/>
                    </a:lnTo>
                    <a:lnTo>
                      <a:pt x="44" y="43"/>
                    </a:lnTo>
                    <a:lnTo>
                      <a:pt x="63" y="26"/>
                    </a:lnTo>
                    <a:lnTo>
                      <a:pt x="86" y="14"/>
                    </a:lnTo>
                    <a:lnTo>
                      <a:pt x="109" y="8"/>
                    </a:lnTo>
                    <a:lnTo>
                      <a:pt x="135" y="5"/>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3" name="Freeform 75"/>
              <p:cNvSpPr>
                <a:spLocks noEditPoints="1"/>
              </p:cNvSpPr>
              <p:nvPr/>
            </p:nvSpPr>
            <p:spPr bwMode="auto">
              <a:xfrm>
                <a:off x="2177" y="2083"/>
                <a:ext cx="52" cy="51"/>
              </a:xfrm>
              <a:custGeom>
                <a:avLst/>
                <a:gdLst>
                  <a:gd name="T0" fmla="*/ 199 w 257"/>
                  <a:gd name="T1" fmla="*/ 21 h 254"/>
                  <a:gd name="T2" fmla="*/ 178 w 257"/>
                  <a:gd name="T3" fmla="*/ 9 h 254"/>
                  <a:gd name="T4" fmla="*/ 154 w 257"/>
                  <a:gd name="T5" fmla="*/ 3 h 254"/>
                  <a:gd name="T6" fmla="*/ 128 w 257"/>
                  <a:gd name="T7" fmla="*/ 0 h 254"/>
                  <a:gd name="T8" fmla="*/ 79 w 257"/>
                  <a:gd name="T9" fmla="*/ 9 h 254"/>
                  <a:gd name="T10" fmla="*/ 37 w 257"/>
                  <a:gd name="T11" fmla="*/ 38 h 254"/>
                  <a:gd name="T12" fmla="*/ 9 w 257"/>
                  <a:gd name="T13" fmla="*/ 78 h 254"/>
                  <a:gd name="T14" fmla="*/ 0 w 257"/>
                  <a:gd name="T15" fmla="*/ 127 h 254"/>
                  <a:gd name="T16" fmla="*/ 5 w 257"/>
                  <a:gd name="T17" fmla="*/ 163 h 254"/>
                  <a:gd name="T18" fmla="*/ 14 w 257"/>
                  <a:gd name="T19" fmla="*/ 186 h 254"/>
                  <a:gd name="T20" fmla="*/ 37 w 257"/>
                  <a:gd name="T21" fmla="*/ 217 h 254"/>
                  <a:gd name="T22" fmla="*/ 79 w 257"/>
                  <a:gd name="T23" fmla="*/ 244 h 254"/>
                  <a:gd name="T24" fmla="*/ 115 w 257"/>
                  <a:gd name="T25" fmla="*/ 253 h 254"/>
                  <a:gd name="T26" fmla="*/ 130 w 257"/>
                  <a:gd name="T27" fmla="*/ 253 h 254"/>
                  <a:gd name="T28" fmla="*/ 140 w 257"/>
                  <a:gd name="T29" fmla="*/ 253 h 254"/>
                  <a:gd name="T30" fmla="*/ 165 w 257"/>
                  <a:gd name="T31" fmla="*/ 247 h 254"/>
                  <a:gd name="T32" fmla="*/ 178 w 257"/>
                  <a:gd name="T33" fmla="*/ 244 h 254"/>
                  <a:gd name="T34" fmla="*/ 188 w 257"/>
                  <a:gd name="T35" fmla="*/ 238 h 254"/>
                  <a:gd name="T36" fmla="*/ 219 w 257"/>
                  <a:gd name="T37" fmla="*/ 217 h 254"/>
                  <a:gd name="T38" fmla="*/ 242 w 257"/>
                  <a:gd name="T39" fmla="*/ 186 h 254"/>
                  <a:gd name="T40" fmla="*/ 247 w 257"/>
                  <a:gd name="T41" fmla="*/ 176 h 254"/>
                  <a:gd name="T42" fmla="*/ 250 w 257"/>
                  <a:gd name="T43" fmla="*/ 163 h 254"/>
                  <a:gd name="T44" fmla="*/ 256 w 257"/>
                  <a:gd name="T45" fmla="*/ 139 h 254"/>
                  <a:gd name="T46" fmla="*/ 256 w 257"/>
                  <a:gd name="T47" fmla="*/ 114 h 254"/>
                  <a:gd name="T48" fmla="*/ 247 w 257"/>
                  <a:gd name="T49" fmla="*/ 78 h 254"/>
                  <a:gd name="T50" fmla="*/ 235 w 257"/>
                  <a:gd name="T51" fmla="*/ 57 h 254"/>
                  <a:gd name="T52" fmla="*/ 128 w 257"/>
                  <a:gd name="T53" fmla="*/ 8 h 254"/>
                  <a:gd name="T54" fmla="*/ 152 w 257"/>
                  <a:gd name="T55" fmla="*/ 11 h 254"/>
                  <a:gd name="T56" fmla="*/ 194 w 257"/>
                  <a:gd name="T57" fmla="*/ 29 h 254"/>
                  <a:gd name="T58" fmla="*/ 213 w 257"/>
                  <a:gd name="T59" fmla="*/ 44 h 254"/>
                  <a:gd name="T60" fmla="*/ 240 w 257"/>
                  <a:gd name="T61" fmla="*/ 81 h 254"/>
                  <a:gd name="T62" fmla="*/ 249 w 257"/>
                  <a:gd name="T63" fmla="*/ 127 h 254"/>
                  <a:gd name="T64" fmla="*/ 247 w 257"/>
                  <a:gd name="T65" fmla="*/ 141 h 254"/>
                  <a:gd name="T66" fmla="*/ 247 w 257"/>
                  <a:gd name="T67" fmla="*/ 151 h 254"/>
                  <a:gd name="T68" fmla="*/ 244 w 257"/>
                  <a:gd name="T69" fmla="*/ 158 h 254"/>
                  <a:gd name="T70" fmla="*/ 240 w 257"/>
                  <a:gd name="T71" fmla="*/ 172 h 254"/>
                  <a:gd name="T72" fmla="*/ 221 w 257"/>
                  <a:gd name="T73" fmla="*/ 201 h 254"/>
                  <a:gd name="T74" fmla="*/ 215 w 257"/>
                  <a:gd name="T75" fmla="*/ 208 h 254"/>
                  <a:gd name="T76" fmla="*/ 213 w 257"/>
                  <a:gd name="T77" fmla="*/ 209 h 254"/>
                  <a:gd name="T78" fmla="*/ 203 w 257"/>
                  <a:gd name="T79" fmla="*/ 218 h 254"/>
                  <a:gd name="T80" fmla="*/ 174 w 257"/>
                  <a:gd name="T81" fmla="*/ 237 h 254"/>
                  <a:gd name="T82" fmla="*/ 145 w 257"/>
                  <a:gd name="T83" fmla="*/ 244 h 254"/>
                  <a:gd name="T84" fmla="*/ 139 w 257"/>
                  <a:gd name="T85" fmla="*/ 245 h 254"/>
                  <a:gd name="T86" fmla="*/ 103 w 257"/>
                  <a:gd name="T87" fmla="*/ 244 h 254"/>
                  <a:gd name="T88" fmla="*/ 61 w 257"/>
                  <a:gd name="T89" fmla="*/ 226 h 254"/>
                  <a:gd name="T90" fmla="*/ 34 w 257"/>
                  <a:gd name="T91" fmla="*/ 201 h 254"/>
                  <a:gd name="T92" fmla="*/ 16 w 257"/>
                  <a:gd name="T93" fmla="*/ 172 h 254"/>
                  <a:gd name="T94" fmla="*/ 9 w 257"/>
                  <a:gd name="T95" fmla="*/ 151 h 254"/>
                  <a:gd name="T96" fmla="*/ 9 w 257"/>
                  <a:gd name="T97" fmla="*/ 103 h 254"/>
                  <a:gd name="T98" fmla="*/ 27 w 257"/>
                  <a:gd name="T99" fmla="*/ 61 h 254"/>
                  <a:gd name="T100" fmla="*/ 61 w 257"/>
                  <a:gd name="T101" fmla="*/ 29 h 254"/>
                  <a:gd name="T102" fmla="*/ 103 w 257"/>
                  <a:gd name="T103" fmla="*/ 11 h 2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7"/>
                  <a:gd name="T157" fmla="*/ 0 h 254"/>
                  <a:gd name="T158" fmla="*/ 257 w 257"/>
                  <a:gd name="T159" fmla="*/ 254 h 2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7" h="254">
                    <a:moveTo>
                      <a:pt x="219" y="38"/>
                    </a:moveTo>
                    <a:lnTo>
                      <a:pt x="199" y="21"/>
                    </a:lnTo>
                    <a:lnTo>
                      <a:pt x="188" y="14"/>
                    </a:lnTo>
                    <a:lnTo>
                      <a:pt x="178" y="9"/>
                    </a:lnTo>
                    <a:lnTo>
                      <a:pt x="165" y="5"/>
                    </a:lnTo>
                    <a:lnTo>
                      <a:pt x="154" y="3"/>
                    </a:lnTo>
                    <a:lnTo>
                      <a:pt x="140" y="0"/>
                    </a:lnTo>
                    <a:lnTo>
                      <a:pt x="128" y="0"/>
                    </a:lnTo>
                    <a:lnTo>
                      <a:pt x="102" y="3"/>
                    </a:lnTo>
                    <a:lnTo>
                      <a:pt x="79" y="9"/>
                    </a:lnTo>
                    <a:lnTo>
                      <a:pt x="56" y="21"/>
                    </a:lnTo>
                    <a:lnTo>
                      <a:pt x="37" y="38"/>
                    </a:lnTo>
                    <a:lnTo>
                      <a:pt x="20" y="57"/>
                    </a:lnTo>
                    <a:lnTo>
                      <a:pt x="9" y="78"/>
                    </a:lnTo>
                    <a:lnTo>
                      <a:pt x="2" y="102"/>
                    </a:lnTo>
                    <a:lnTo>
                      <a:pt x="0" y="127"/>
                    </a:lnTo>
                    <a:lnTo>
                      <a:pt x="2" y="152"/>
                    </a:lnTo>
                    <a:lnTo>
                      <a:pt x="5" y="163"/>
                    </a:lnTo>
                    <a:lnTo>
                      <a:pt x="9" y="176"/>
                    </a:lnTo>
                    <a:lnTo>
                      <a:pt x="14" y="186"/>
                    </a:lnTo>
                    <a:lnTo>
                      <a:pt x="20" y="197"/>
                    </a:lnTo>
                    <a:lnTo>
                      <a:pt x="37" y="217"/>
                    </a:lnTo>
                    <a:lnTo>
                      <a:pt x="56" y="233"/>
                    </a:lnTo>
                    <a:lnTo>
                      <a:pt x="79" y="244"/>
                    </a:lnTo>
                    <a:lnTo>
                      <a:pt x="102" y="251"/>
                    </a:lnTo>
                    <a:lnTo>
                      <a:pt x="115" y="253"/>
                    </a:lnTo>
                    <a:lnTo>
                      <a:pt x="128" y="254"/>
                    </a:lnTo>
                    <a:lnTo>
                      <a:pt x="130" y="253"/>
                    </a:lnTo>
                    <a:lnTo>
                      <a:pt x="134" y="253"/>
                    </a:lnTo>
                    <a:lnTo>
                      <a:pt x="140" y="253"/>
                    </a:lnTo>
                    <a:lnTo>
                      <a:pt x="154" y="251"/>
                    </a:lnTo>
                    <a:lnTo>
                      <a:pt x="165" y="247"/>
                    </a:lnTo>
                    <a:lnTo>
                      <a:pt x="171" y="245"/>
                    </a:lnTo>
                    <a:lnTo>
                      <a:pt x="178" y="244"/>
                    </a:lnTo>
                    <a:lnTo>
                      <a:pt x="182" y="241"/>
                    </a:lnTo>
                    <a:lnTo>
                      <a:pt x="188" y="238"/>
                    </a:lnTo>
                    <a:lnTo>
                      <a:pt x="199" y="233"/>
                    </a:lnTo>
                    <a:lnTo>
                      <a:pt x="219" y="217"/>
                    </a:lnTo>
                    <a:lnTo>
                      <a:pt x="235" y="197"/>
                    </a:lnTo>
                    <a:lnTo>
                      <a:pt x="242" y="186"/>
                    </a:lnTo>
                    <a:lnTo>
                      <a:pt x="244" y="180"/>
                    </a:lnTo>
                    <a:lnTo>
                      <a:pt x="247" y="176"/>
                    </a:lnTo>
                    <a:lnTo>
                      <a:pt x="248" y="169"/>
                    </a:lnTo>
                    <a:lnTo>
                      <a:pt x="250" y="163"/>
                    </a:lnTo>
                    <a:lnTo>
                      <a:pt x="254" y="152"/>
                    </a:lnTo>
                    <a:lnTo>
                      <a:pt x="256" y="139"/>
                    </a:lnTo>
                    <a:lnTo>
                      <a:pt x="257" y="127"/>
                    </a:lnTo>
                    <a:lnTo>
                      <a:pt x="256" y="114"/>
                    </a:lnTo>
                    <a:lnTo>
                      <a:pt x="254" y="102"/>
                    </a:lnTo>
                    <a:lnTo>
                      <a:pt x="247" y="78"/>
                    </a:lnTo>
                    <a:lnTo>
                      <a:pt x="242" y="67"/>
                    </a:lnTo>
                    <a:lnTo>
                      <a:pt x="235" y="57"/>
                    </a:lnTo>
                    <a:lnTo>
                      <a:pt x="219" y="38"/>
                    </a:lnTo>
                    <a:close/>
                    <a:moveTo>
                      <a:pt x="128" y="8"/>
                    </a:moveTo>
                    <a:lnTo>
                      <a:pt x="139" y="8"/>
                    </a:lnTo>
                    <a:lnTo>
                      <a:pt x="152" y="11"/>
                    </a:lnTo>
                    <a:lnTo>
                      <a:pt x="174" y="17"/>
                    </a:lnTo>
                    <a:lnTo>
                      <a:pt x="194" y="29"/>
                    </a:lnTo>
                    <a:lnTo>
                      <a:pt x="203" y="35"/>
                    </a:lnTo>
                    <a:lnTo>
                      <a:pt x="213" y="44"/>
                    </a:lnTo>
                    <a:lnTo>
                      <a:pt x="229" y="61"/>
                    </a:lnTo>
                    <a:lnTo>
                      <a:pt x="240" y="81"/>
                    </a:lnTo>
                    <a:lnTo>
                      <a:pt x="247" y="103"/>
                    </a:lnTo>
                    <a:lnTo>
                      <a:pt x="249" y="127"/>
                    </a:lnTo>
                    <a:lnTo>
                      <a:pt x="248" y="139"/>
                    </a:lnTo>
                    <a:lnTo>
                      <a:pt x="247" y="141"/>
                    </a:lnTo>
                    <a:lnTo>
                      <a:pt x="247" y="144"/>
                    </a:lnTo>
                    <a:lnTo>
                      <a:pt x="247" y="151"/>
                    </a:lnTo>
                    <a:lnTo>
                      <a:pt x="245" y="155"/>
                    </a:lnTo>
                    <a:lnTo>
                      <a:pt x="244" y="158"/>
                    </a:lnTo>
                    <a:lnTo>
                      <a:pt x="244" y="161"/>
                    </a:lnTo>
                    <a:lnTo>
                      <a:pt x="240" y="172"/>
                    </a:lnTo>
                    <a:lnTo>
                      <a:pt x="229" y="192"/>
                    </a:lnTo>
                    <a:lnTo>
                      <a:pt x="221" y="201"/>
                    </a:lnTo>
                    <a:lnTo>
                      <a:pt x="217" y="206"/>
                    </a:lnTo>
                    <a:lnTo>
                      <a:pt x="215" y="208"/>
                    </a:lnTo>
                    <a:lnTo>
                      <a:pt x="213" y="208"/>
                    </a:lnTo>
                    <a:lnTo>
                      <a:pt x="213" y="209"/>
                    </a:lnTo>
                    <a:lnTo>
                      <a:pt x="213" y="212"/>
                    </a:lnTo>
                    <a:lnTo>
                      <a:pt x="203" y="218"/>
                    </a:lnTo>
                    <a:lnTo>
                      <a:pt x="194" y="226"/>
                    </a:lnTo>
                    <a:lnTo>
                      <a:pt x="174" y="237"/>
                    </a:lnTo>
                    <a:lnTo>
                      <a:pt x="152" y="244"/>
                    </a:lnTo>
                    <a:lnTo>
                      <a:pt x="145" y="244"/>
                    </a:lnTo>
                    <a:lnTo>
                      <a:pt x="142" y="244"/>
                    </a:lnTo>
                    <a:lnTo>
                      <a:pt x="139" y="245"/>
                    </a:lnTo>
                    <a:lnTo>
                      <a:pt x="128" y="246"/>
                    </a:lnTo>
                    <a:lnTo>
                      <a:pt x="103" y="244"/>
                    </a:lnTo>
                    <a:lnTo>
                      <a:pt x="82" y="237"/>
                    </a:lnTo>
                    <a:lnTo>
                      <a:pt x="61" y="226"/>
                    </a:lnTo>
                    <a:lnTo>
                      <a:pt x="43" y="212"/>
                    </a:lnTo>
                    <a:lnTo>
                      <a:pt x="34" y="201"/>
                    </a:lnTo>
                    <a:lnTo>
                      <a:pt x="27" y="192"/>
                    </a:lnTo>
                    <a:lnTo>
                      <a:pt x="16" y="172"/>
                    </a:lnTo>
                    <a:lnTo>
                      <a:pt x="11" y="161"/>
                    </a:lnTo>
                    <a:lnTo>
                      <a:pt x="9" y="151"/>
                    </a:lnTo>
                    <a:lnTo>
                      <a:pt x="8" y="127"/>
                    </a:lnTo>
                    <a:lnTo>
                      <a:pt x="9" y="103"/>
                    </a:lnTo>
                    <a:lnTo>
                      <a:pt x="16" y="81"/>
                    </a:lnTo>
                    <a:lnTo>
                      <a:pt x="27" y="61"/>
                    </a:lnTo>
                    <a:lnTo>
                      <a:pt x="43" y="44"/>
                    </a:lnTo>
                    <a:lnTo>
                      <a:pt x="61" y="29"/>
                    </a:lnTo>
                    <a:lnTo>
                      <a:pt x="82" y="17"/>
                    </a:lnTo>
                    <a:lnTo>
                      <a:pt x="103" y="11"/>
                    </a:lnTo>
                    <a:lnTo>
                      <a:pt x="128" y="8"/>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4" name="Freeform 76"/>
              <p:cNvSpPr>
                <a:spLocks noEditPoints="1"/>
              </p:cNvSpPr>
              <p:nvPr/>
            </p:nvSpPr>
            <p:spPr bwMode="auto">
              <a:xfrm>
                <a:off x="2179" y="2085"/>
                <a:ext cx="48" cy="48"/>
              </a:xfrm>
              <a:custGeom>
                <a:avLst/>
                <a:gdLst>
                  <a:gd name="T0" fmla="*/ 195 w 241"/>
                  <a:gd name="T1" fmla="*/ 27 h 238"/>
                  <a:gd name="T2" fmla="*/ 166 w 241"/>
                  <a:gd name="T3" fmla="*/ 9 h 238"/>
                  <a:gd name="T4" fmla="*/ 131 w 241"/>
                  <a:gd name="T5" fmla="*/ 0 h 238"/>
                  <a:gd name="T6" fmla="*/ 95 w 241"/>
                  <a:gd name="T7" fmla="*/ 3 h 238"/>
                  <a:gd name="T8" fmla="*/ 53 w 241"/>
                  <a:gd name="T9" fmla="*/ 21 h 238"/>
                  <a:gd name="T10" fmla="*/ 19 w 241"/>
                  <a:gd name="T11" fmla="*/ 53 h 238"/>
                  <a:gd name="T12" fmla="*/ 1 w 241"/>
                  <a:gd name="T13" fmla="*/ 95 h 238"/>
                  <a:gd name="T14" fmla="*/ 1 w 241"/>
                  <a:gd name="T15" fmla="*/ 143 h 238"/>
                  <a:gd name="T16" fmla="*/ 8 w 241"/>
                  <a:gd name="T17" fmla="*/ 164 h 238"/>
                  <a:gd name="T18" fmla="*/ 26 w 241"/>
                  <a:gd name="T19" fmla="*/ 193 h 238"/>
                  <a:gd name="T20" fmla="*/ 53 w 241"/>
                  <a:gd name="T21" fmla="*/ 218 h 238"/>
                  <a:gd name="T22" fmla="*/ 95 w 241"/>
                  <a:gd name="T23" fmla="*/ 236 h 238"/>
                  <a:gd name="T24" fmla="*/ 131 w 241"/>
                  <a:gd name="T25" fmla="*/ 237 h 238"/>
                  <a:gd name="T26" fmla="*/ 137 w 241"/>
                  <a:gd name="T27" fmla="*/ 236 h 238"/>
                  <a:gd name="T28" fmla="*/ 166 w 241"/>
                  <a:gd name="T29" fmla="*/ 229 h 238"/>
                  <a:gd name="T30" fmla="*/ 195 w 241"/>
                  <a:gd name="T31" fmla="*/ 210 h 238"/>
                  <a:gd name="T32" fmla="*/ 205 w 241"/>
                  <a:gd name="T33" fmla="*/ 201 h 238"/>
                  <a:gd name="T34" fmla="*/ 207 w 241"/>
                  <a:gd name="T35" fmla="*/ 200 h 238"/>
                  <a:gd name="T36" fmla="*/ 213 w 241"/>
                  <a:gd name="T37" fmla="*/ 193 h 238"/>
                  <a:gd name="T38" fmla="*/ 232 w 241"/>
                  <a:gd name="T39" fmla="*/ 164 h 238"/>
                  <a:gd name="T40" fmla="*/ 236 w 241"/>
                  <a:gd name="T41" fmla="*/ 150 h 238"/>
                  <a:gd name="T42" fmla="*/ 239 w 241"/>
                  <a:gd name="T43" fmla="*/ 143 h 238"/>
                  <a:gd name="T44" fmla="*/ 239 w 241"/>
                  <a:gd name="T45" fmla="*/ 133 h 238"/>
                  <a:gd name="T46" fmla="*/ 241 w 241"/>
                  <a:gd name="T47" fmla="*/ 119 h 238"/>
                  <a:gd name="T48" fmla="*/ 232 w 241"/>
                  <a:gd name="T49" fmla="*/ 73 h 238"/>
                  <a:gd name="T50" fmla="*/ 205 w 241"/>
                  <a:gd name="T51" fmla="*/ 36 h 238"/>
                  <a:gd name="T52" fmla="*/ 143 w 241"/>
                  <a:gd name="T53" fmla="*/ 9 h 238"/>
                  <a:gd name="T54" fmla="*/ 164 w 241"/>
                  <a:gd name="T55" fmla="*/ 16 h 238"/>
                  <a:gd name="T56" fmla="*/ 191 w 241"/>
                  <a:gd name="T57" fmla="*/ 33 h 238"/>
                  <a:gd name="T58" fmla="*/ 213 w 241"/>
                  <a:gd name="T59" fmla="*/ 58 h 238"/>
                  <a:gd name="T60" fmla="*/ 231 w 241"/>
                  <a:gd name="T61" fmla="*/ 96 h 238"/>
                  <a:gd name="T62" fmla="*/ 232 w 241"/>
                  <a:gd name="T63" fmla="*/ 124 h 238"/>
                  <a:gd name="T64" fmla="*/ 231 w 241"/>
                  <a:gd name="T65" fmla="*/ 141 h 238"/>
                  <a:gd name="T66" fmla="*/ 228 w 241"/>
                  <a:gd name="T67" fmla="*/ 147 h 238"/>
                  <a:gd name="T68" fmla="*/ 225 w 241"/>
                  <a:gd name="T69" fmla="*/ 162 h 238"/>
                  <a:gd name="T70" fmla="*/ 216 w 241"/>
                  <a:gd name="T71" fmla="*/ 175 h 238"/>
                  <a:gd name="T72" fmla="*/ 207 w 241"/>
                  <a:gd name="T73" fmla="*/ 189 h 238"/>
                  <a:gd name="T74" fmla="*/ 191 w 241"/>
                  <a:gd name="T75" fmla="*/ 205 h 238"/>
                  <a:gd name="T76" fmla="*/ 177 w 241"/>
                  <a:gd name="T77" fmla="*/ 214 h 238"/>
                  <a:gd name="T78" fmla="*/ 164 w 241"/>
                  <a:gd name="T79" fmla="*/ 223 h 238"/>
                  <a:gd name="T80" fmla="*/ 149 w 241"/>
                  <a:gd name="T81" fmla="*/ 226 h 238"/>
                  <a:gd name="T82" fmla="*/ 143 w 241"/>
                  <a:gd name="T83" fmla="*/ 229 h 238"/>
                  <a:gd name="T84" fmla="*/ 97 w 241"/>
                  <a:gd name="T85" fmla="*/ 229 h 238"/>
                  <a:gd name="T86" fmla="*/ 57 w 241"/>
                  <a:gd name="T87" fmla="*/ 211 h 238"/>
                  <a:gd name="T88" fmla="*/ 33 w 241"/>
                  <a:gd name="T89" fmla="*/ 189 h 238"/>
                  <a:gd name="T90" fmla="*/ 16 w 241"/>
                  <a:gd name="T91" fmla="*/ 162 h 238"/>
                  <a:gd name="T92" fmla="*/ 9 w 241"/>
                  <a:gd name="T93" fmla="*/ 141 h 238"/>
                  <a:gd name="T94" fmla="*/ 9 w 241"/>
                  <a:gd name="T95" fmla="*/ 96 h 238"/>
                  <a:gd name="T96" fmla="*/ 26 w 241"/>
                  <a:gd name="T97" fmla="*/ 58 h 238"/>
                  <a:gd name="T98" fmla="*/ 57 w 241"/>
                  <a:gd name="T99" fmla="*/ 26 h 238"/>
                  <a:gd name="T100" fmla="*/ 97 w 241"/>
                  <a:gd name="T101" fmla="*/ 9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1"/>
                  <a:gd name="T154" fmla="*/ 0 h 238"/>
                  <a:gd name="T155" fmla="*/ 241 w 241"/>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1" h="238">
                    <a:moveTo>
                      <a:pt x="205" y="36"/>
                    </a:moveTo>
                    <a:lnTo>
                      <a:pt x="195" y="27"/>
                    </a:lnTo>
                    <a:lnTo>
                      <a:pt x="186" y="21"/>
                    </a:lnTo>
                    <a:lnTo>
                      <a:pt x="166" y="9"/>
                    </a:lnTo>
                    <a:lnTo>
                      <a:pt x="144" y="3"/>
                    </a:lnTo>
                    <a:lnTo>
                      <a:pt x="131" y="0"/>
                    </a:lnTo>
                    <a:lnTo>
                      <a:pt x="120" y="0"/>
                    </a:lnTo>
                    <a:lnTo>
                      <a:pt x="95" y="3"/>
                    </a:lnTo>
                    <a:lnTo>
                      <a:pt x="74" y="9"/>
                    </a:lnTo>
                    <a:lnTo>
                      <a:pt x="53" y="21"/>
                    </a:lnTo>
                    <a:lnTo>
                      <a:pt x="35" y="36"/>
                    </a:lnTo>
                    <a:lnTo>
                      <a:pt x="19" y="53"/>
                    </a:lnTo>
                    <a:lnTo>
                      <a:pt x="8" y="73"/>
                    </a:lnTo>
                    <a:lnTo>
                      <a:pt x="1" y="95"/>
                    </a:lnTo>
                    <a:lnTo>
                      <a:pt x="0" y="119"/>
                    </a:lnTo>
                    <a:lnTo>
                      <a:pt x="1" y="143"/>
                    </a:lnTo>
                    <a:lnTo>
                      <a:pt x="3" y="153"/>
                    </a:lnTo>
                    <a:lnTo>
                      <a:pt x="8" y="164"/>
                    </a:lnTo>
                    <a:lnTo>
                      <a:pt x="19" y="184"/>
                    </a:lnTo>
                    <a:lnTo>
                      <a:pt x="26" y="193"/>
                    </a:lnTo>
                    <a:lnTo>
                      <a:pt x="35" y="204"/>
                    </a:lnTo>
                    <a:lnTo>
                      <a:pt x="53" y="218"/>
                    </a:lnTo>
                    <a:lnTo>
                      <a:pt x="74" y="229"/>
                    </a:lnTo>
                    <a:lnTo>
                      <a:pt x="95" y="236"/>
                    </a:lnTo>
                    <a:lnTo>
                      <a:pt x="120" y="238"/>
                    </a:lnTo>
                    <a:lnTo>
                      <a:pt x="131" y="237"/>
                    </a:lnTo>
                    <a:lnTo>
                      <a:pt x="134" y="236"/>
                    </a:lnTo>
                    <a:lnTo>
                      <a:pt x="137" y="236"/>
                    </a:lnTo>
                    <a:lnTo>
                      <a:pt x="144" y="236"/>
                    </a:lnTo>
                    <a:lnTo>
                      <a:pt x="166" y="229"/>
                    </a:lnTo>
                    <a:lnTo>
                      <a:pt x="186" y="218"/>
                    </a:lnTo>
                    <a:lnTo>
                      <a:pt x="195" y="210"/>
                    </a:lnTo>
                    <a:lnTo>
                      <a:pt x="205" y="204"/>
                    </a:lnTo>
                    <a:lnTo>
                      <a:pt x="205" y="201"/>
                    </a:lnTo>
                    <a:lnTo>
                      <a:pt x="205" y="200"/>
                    </a:lnTo>
                    <a:lnTo>
                      <a:pt x="207" y="200"/>
                    </a:lnTo>
                    <a:lnTo>
                      <a:pt x="209" y="198"/>
                    </a:lnTo>
                    <a:lnTo>
                      <a:pt x="213" y="193"/>
                    </a:lnTo>
                    <a:lnTo>
                      <a:pt x="221" y="184"/>
                    </a:lnTo>
                    <a:lnTo>
                      <a:pt x="232" y="164"/>
                    </a:lnTo>
                    <a:lnTo>
                      <a:pt x="236" y="153"/>
                    </a:lnTo>
                    <a:lnTo>
                      <a:pt x="236" y="150"/>
                    </a:lnTo>
                    <a:lnTo>
                      <a:pt x="237" y="147"/>
                    </a:lnTo>
                    <a:lnTo>
                      <a:pt x="239" y="143"/>
                    </a:lnTo>
                    <a:lnTo>
                      <a:pt x="239" y="136"/>
                    </a:lnTo>
                    <a:lnTo>
                      <a:pt x="239" y="133"/>
                    </a:lnTo>
                    <a:lnTo>
                      <a:pt x="240" y="131"/>
                    </a:lnTo>
                    <a:lnTo>
                      <a:pt x="241" y="119"/>
                    </a:lnTo>
                    <a:lnTo>
                      <a:pt x="239" y="95"/>
                    </a:lnTo>
                    <a:lnTo>
                      <a:pt x="232" y="73"/>
                    </a:lnTo>
                    <a:lnTo>
                      <a:pt x="221" y="53"/>
                    </a:lnTo>
                    <a:lnTo>
                      <a:pt x="205" y="36"/>
                    </a:lnTo>
                    <a:close/>
                    <a:moveTo>
                      <a:pt x="120" y="8"/>
                    </a:moveTo>
                    <a:lnTo>
                      <a:pt x="143" y="9"/>
                    </a:lnTo>
                    <a:lnTo>
                      <a:pt x="153" y="12"/>
                    </a:lnTo>
                    <a:lnTo>
                      <a:pt x="164" y="16"/>
                    </a:lnTo>
                    <a:lnTo>
                      <a:pt x="183" y="26"/>
                    </a:lnTo>
                    <a:lnTo>
                      <a:pt x="191" y="33"/>
                    </a:lnTo>
                    <a:lnTo>
                      <a:pt x="200" y="42"/>
                    </a:lnTo>
                    <a:lnTo>
                      <a:pt x="213" y="58"/>
                    </a:lnTo>
                    <a:lnTo>
                      <a:pt x="225" y="77"/>
                    </a:lnTo>
                    <a:lnTo>
                      <a:pt x="231" y="96"/>
                    </a:lnTo>
                    <a:lnTo>
                      <a:pt x="234" y="119"/>
                    </a:lnTo>
                    <a:lnTo>
                      <a:pt x="232" y="124"/>
                    </a:lnTo>
                    <a:lnTo>
                      <a:pt x="232" y="129"/>
                    </a:lnTo>
                    <a:lnTo>
                      <a:pt x="231" y="141"/>
                    </a:lnTo>
                    <a:lnTo>
                      <a:pt x="229" y="145"/>
                    </a:lnTo>
                    <a:lnTo>
                      <a:pt x="228" y="147"/>
                    </a:lnTo>
                    <a:lnTo>
                      <a:pt x="228" y="151"/>
                    </a:lnTo>
                    <a:lnTo>
                      <a:pt x="225" y="162"/>
                    </a:lnTo>
                    <a:lnTo>
                      <a:pt x="219" y="171"/>
                    </a:lnTo>
                    <a:lnTo>
                      <a:pt x="216" y="175"/>
                    </a:lnTo>
                    <a:lnTo>
                      <a:pt x="213" y="181"/>
                    </a:lnTo>
                    <a:lnTo>
                      <a:pt x="207" y="189"/>
                    </a:lnTo>
                    <a:lnTo>
                      <a:pt x="200" y="198"/>
                    </a:lnTo>
                    <a:lnTo>
                      <a:pt x="191" y="205"/>
                    </a:lnTo>
                    <a:lnTo>
                      <a:pt x="183" y="211"/>
                    </a:lnTo>
                    <a:lnTo>
                      <a:pt x="177" y="214"/>
                    </a:lnTo>
                    <a:lnTo>
                      <a:pt x="173" y="217"/>
                    </a:lnTo>
                    <a:lnTo>
                      <a:pt x="164" y="223"/>
                    </a:lnTo>
                    <a:lnTo>
                      <a:pt x="153" y="226"/>
                    </a:lnTo>
                    <a:lnTo>
                      <a:pt x="149" y="226"/>
                    </a:lnTo>
                    <a:lnTo>
                      <a:pt x="147" y="227"/>
                    </a:lnTo>
                    <a:lnTo>
                      <a:pt x="143" y="229"/>
                    </a:lnTo>
                    <a:lnTo>
                      <a:pt x="120" y="232"/>
                    </a:lnTo>
                    <a:lnTo>
                      <a:pt x="97" y="229"/>
                    </a:lnTo>
                    <a:lnTo>
                      <a:pt x="76" y="223"/>
                    </a:lnTo>
                    <a:lnTo>
                      <a:pt x="57" y="211"/>
                    </a:lnTo>
                    <a:lnTo>
                      <a:pt x="42" y="198"/>
                    </a:lnTo>
                    <a:lnTo>
                      <a:pt x="33" y="189"/>
                    </a:lnTo>
                    <a:lnTo>
                      <a:pt x="26" y="181"/>
                    </a:lnTo>
                    <a:lnTo>
                      <a:pt x="16" y="162"/>
                    </a:lnTo>
                    <a:lnTo>
                      <a:pt x="11" y="151"/>
                    </a:lnTo>
                    <a:lnTo>
                      <a:pt x="9" y="141"/>
                    </a:lnTo>
                    <a:lnTo>
                      <a:pt x="8" y="119"/>
                    </a:lnTo>
                    <a:lnTo>
                      <a:pt x="9" y="96"/>
                    </a:lnTo>
                    <a:lnTo>
                      <a:pt x="16" y="77"/>
                    </a:lnTo>
                    <a:lnTo>
                      <a:pt x="26" y="58"/>
                    </a:lnTo>
                    <a:lnTo>
                      <a:pt x="42" y="42"/>
                    </a:lnTo>
                    <a:lnTo>
                      <a:pt x="57" y="26"/>
                    </a:lnTo>
                    <a:lnTo>
                      <a:pt x="76" y="16"/>
                    </a:lnTo>
                    <a:lnTo>
                      <a:pt x="97" y="9"/>
                    </a:lnTo>
                    <a:lnTo>
                      <a:pt x="120" y="8"/>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5" name="Freeform 77"/>
              <p:cNvSpPr>
                <a:spLocks noEditPoints="1"/>
              </p:cNvSpPr>
              <p:nvPr/>
            </p:nvSpPr>
            <p:spPr bwMode="auto">
              <a:xfrm>
                <a:off x="2180" y="2087"/>
                <a:ext cx="46" cy="44"/>
              </a:xfrm>
              <a:custGeom>
                <a:avLst/>
                <a:gdLst>
                  <a:gd name="T0" fmla="*/ 183 w 226"/>
                  <a:gd name="T1" fmla="*/ 25 h 224"/>
                  <a:gd name="T2" fmla="*/ 156 w 226"/>
                  <a:gd name="T3" fmla="*/ 8 h 224"/>
                  <a:gd name="T4" fmla="*/ 135 w 226"/>
                  <a:gd name="T5" fmla="*/ 1 h 224"/>
                  <a:gd name="T6" fmla="*/ 89 w 226"/>
                  <a:gd name="T7" fmla="*/ 1 h 224"/>
                  <a:gd name="T8" fmla="*/ 49 w 226"/>
                  <a:gd name="T9" fmla="*/ 18 h 224"/>
                  <a:gd name="T10" fmla="*/ 18 w 226"/>
                  <a:gd name="T11" fmla="*/ 50 h 224"/>
                  <a:gd name="T12" fmla="*/ 1 w 226"/>
                  <a:gd name="T13" fmla="*/ 88 h 224"/>
                  <a:gd name="T14" fmla="*/ 1 w 226"/>
                  <a:gd name="T15" fmla="*/ 133 h 224"/>
                  <a:gd name="T16" fmla="*/ 8 w 226"/>
                  <a:gd name="T17" fmla="*/ 154 h 224"/>
                  <a:gd name="T18" fmla="*/ 25 w 226"/>
                  <a:gd name="T19" fmla="*/ 181 h 224"/>
                  <a:gd name="T20" fmla="*/ 49 w 226"/>
                  <a:gd name="T21" fmla="*/ 203 h 224"/>
                  <a:gd name="T22" fmla="*/ 89 w 226"/>
                  <a:gd name="T23" fmla="*/ 221 h 224"/>
                  <a:gd name="T24" fmla="*/ 135 w 226"/>
                  <a:gd name="T25" fmla="*/ 221 h 224"/>
                  <a:gd name="T26" fmla="*/ 141 w 226"/>
                  <a:gd name="T27" fmla="*/ 218 h 224"/>
                  <a:gd name="T28" fmla="*/ 156 w 226"/>
                  <a:gd name="T29" fmla="*/ 215 h 224"/>
                  <a:gd name="T30" fmla="*/ 169 w 226"/>
                  <a:gd name="T31" fmla="*/ 206 h 224"/>
                  <a:gd name="T32" fmla="*/ 183 w 226"/>
                  <a:gd name="T33" fmla="*/ 197 h 224"/>
                  <a:gd name="T34" fmla="*/ 199 w 226"/>
                  <a:gd name="T35" fmla="*/ 181 h 224"/>
                  <a:gd name="T36" fmla="*/ 208 w 226"/>
                  <a:gd name="T37" fmla="*/ 167 h 224"/>
                  <a:gd name="T38" fmla="*/ 217 w 226"/>
                  <a:gd name="T39" fmla="*/ 154 h 224"/>
                  <a:gd name="T40" fmla="*/ 220 w 226"/>
                  <a:gd name="T41" fmla="*/ 139 h 224"/>
                  <a:gd name="T42" fmla="*/ 223 w 226"/>
                  <a:gd name="T43" fmla="*/ 133 h 224"/>
                  <a:gd name="T44" fmla="*/ 224 w 226"/>
                  <a:gd name="T45" fmla="*/ 116 h 224"/>
                  <a:gd name="T46" fmla="*/ 223 w 226"/>
                  <a:gd name="T47" fmla="*/ 88 h 224"/>
                  <a:gd name="T48" fmla="*/ 205 w 226"/>
                  <a:gd name="T49" fmla="*/ 50 h 224"/>
                  <a:gd name="T50" fmla="*/ 112 w 226"/>
                  <a:gd name="T51" fmla="*/ 8 h 224"/>
                  <a:gd name="T52" fmla="*/ 153 w 226"/>
                  <a:gd name="T53" fmla="*/ 15 h 224"/>
                  <a:gd name="T54" fmla="*/ 178 w 226"/>
                  <a:gd name="T55" fmla="*/ 29 h 224"/>
                  <a:gd name="T56" fmla="*/ 200 w 226"/>
                  <a:gd name="T57" fmla="*/ 53 h 224"/>
                  <a:gd name="T58" fmla="*/ 215 w 226"/>
                  <a:gd name="T59" fmla="*/ 90 h 224"/>
                  <a:gd name="T60" fmla="*/ 215 w 226"/>
                  <a:gd name="T61" fmla="*/ 132 h 224"/>
                  <a:gd name="T62" fmla="*/ 210 w 226"/>
                  <a:gd name="T63" fmla="*/ 151 h 224"/>
                  <a:gd name="T64" fmla="*/ 193 w 226"/>
                  <a:gd name="T65" fmla="*/ 176 h 224"/>
                  <a:gd name="T66" fmla="*/ 178 w 226"/>
                  <a:gd name="T67" fmla="*/ 191 h 224"/>
                  <a:gd name="T68" fmla="*/ 153 w 226"/>
                  <a:gd name="T69" fmla="*/ 208 h 224"/>
                  <a:gd name="T70" fmla="*/ 112 w 226"/>
                  <a:gd name="T71" fmla="*/ 216 h 224"/>
                  <a:gd name="T72" fmla="*/ 71 w 226"/>
                  <a:gd name="T73" fmla="*/ 208 h 224"/>
                  <a:gd name="T74" fmla="*/ 37 w 226"/>
                  <a:gd name="T75" fmla="*/ 185 h 224"/>
                  <a:gd name="T76" fmla="*/ 23 w 226"/>
                  <a:gd name="T77" fmla="*/ 169 h 224"/>
                  <a:gd name="T78" fmla="*/ 9 w 226"/>
                  <a:gd name="T79" fmla="*/ 132 h 224"/>
                  <a:gd name="T80" fmla="*/ 9 w 226"/>
                  <a:gd name="T81" fmla="*/ 90 h 224"/>
                  <a:gd name="T82" fmla="*/ 23 w 226"/>
                  <a:gd name="T83" fmla="*/ 53 h 224"/>
                  <a:gd name="T84" fmla="*/ 53 w 226"/>
                  <a:gd name="T85" fmla="*/ 24 h 224"/>
                  <a:gd name="T86" fmla="*/ 90 w 226"/>
                  <a:gd name="T87" fmla="*/ 9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6"/>
                  <a:gd name="T133" fmla="*/ 0 h 224"/>
                  <a:gd name="T134" fmla="*/ 226 w 226"/>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6" h="224">
                    <a:moveTo>
                      <a:pt x="192" y="34"/>
                    </a:moveTo>
                    <a:lnTo>
                      <a:pt x="183" y="25"/>
                    </a:lnTo>
                    <a:lnTo>
                      <a:pt x="175" y="18"/>
                    </a:lnTo>
                    <a:lnTo>
                      <a:pt x="156" y="8"/>
                    </a:lnTo>
                    <a:lnTo>
                      <a:pt x="145" y="4"/>
                    </a:lnTo>
                    <a:lnTo>
                      <a:pt x="135" y="1"/>
                    </a:lnTo>
                    <a:lnTo>
                      <a:pt x="112" y="0"/>
                    </a:lnTo>
                    <a:lnTo>
                      <a:pt x="89" y="1"/>
                    </a:lnTo>
                    <a:lnTo>
                      <a:pt x="68" y="8"/>
                    </a:lnTo>
                    <a:lnTo>
                      <a:pt x="49" y="18"/>
                    </a:lnTo>
                    <a:lnTo>
                      <a:pt x="34" y="34"/>
                    </a:lnTo>
                    <a:lnTo>
                      <a:pt x="18" y="50"/>
                    </a:lnTo>
                    <a:lnTo>
                      <a:pt x="8" y="69"/>
                    </a:lnTo>
                    <a:lnTo>
                      <a:pt x="1" y="88"/>
                    </a:lnTo>
                    <a:lnTo>
                      <a:pt x="0" y="111"/>
                    </a:lnTo>
                    <a:lnTo>
                      <a:pt x="1" y="133"/>
                    </a:lnTo>
                    <a:lnTo>
                      <a:pt x="3" y="143"/>
                    </a:lnTo>
                    <a:lnTo>
                      <a:pt x="8" y="154"/>
                    </a:lnTo>
                    <a:lnTo>
                      <a:pt x="18" y="173"/>
                    </a:lnTo>
                    <a:lnTo>
                      <a:pt x="25" y="181"/>
                    </a:lnTo>
                    <a:lnTo>
                      <a:pt x="34" y="190"/>
                    </a:lnTo>
                    <a:lnTo>
                      <a:pt x="49" y="203"/>
                    </a:lnTo>
                    <a:lnTo>
                      <a:pt x="68" y="215"/>
                    </a:lnTo>
                    <a:lnTo>
                      <a:pt x="89" y="221"/>
                    </a:lnTo>
                    <a:lnTo>
                      <a:pt x="112" y="224"/>
                    </a:lnTo>
                    <a:lnTo>
                      <a:pt x="135" y="221"/>
                    </a:lnTo>
                    <a:lnTo>
                      <a:pt x="139" y="219"/>
                    </a:lnTo>
                    <a:lnTo>
                      <a:pt x="141" y="218"/>
                    </a:lnTo>
                    <a:lnTo>
                      <a:pt x="145" y="218"/>
                    </a:lnTo>
                    <a:lnTo>
                      <a:pt x="156" y="215"/>
                    </a:lnTo>
                    <a:lnTo>
                      <a:pt x="165" y="209"/>
                    </a:lnTo>
                    <a:lnTo>
                      <a:pt x="169" y="206"/>
                    </a:lnTo>
                    <a:lnTo>
                      <a:pt x="175" y="203"/>
                    </a:lnTo>
                    <a:lnTo>
                      <a:pt x="183" y="197"/>
                    </a:lnTo>
                    <a:lnTo>
                      <a:pt x="192" y="190"/>
                    </a:lnTo>
                    <a:lnTo>
                      <a:pt x="199" y="181"/>
                    </a:lnTo>
                    <a:lnTo>
                      <a:pt x="205" y="173"/>
                    </a:lnTo>
                    <a:lnTo>
                      <a:pt x="208" y="167"/>
                    </a:lnTo>
                    <a:lnTo>
                      <a:pt x="211" y="163"/>
                    </a:lnTo>
                    <a:lnTo>
                      <a:pt x="217" y="154"/>
                    </a:lnTo>
                    <a:lnTo>
                      <a:pt x="220" y="143"/>
                    </a:lnTo>
                    <a:lnTo>
                      <a:pt x="220" y="139"/>
                    </a:lnTo>
                    <a:lnTo>
                      <a:pt x="221" y="137"/>
                    </a:lnTo>
                    <a:lnTo>
                      <a:pt x="223" y="133"/>
                    </a:lnTo>
                    <a:lnTo>
                      <a:pt x="224" y="121"/>
                    </a:lnTo>
                    <a:lnTo>
                      <a:pt x="224" y="116"/>
                    </a:lnTo>
                    <a:lnTo>
                      <a:pt x="226" y="111"/>
                    </a:lnTo>
                    <a:lnTo>
                      <a:pt x="223" y="88"/>
                    </a:lnTo>
                    <a:lnTo>
                      <a:pt x="217" y="69"/>
                    </a:lnTo>
                    <a:lnTo>
                      <a:pt x="205" y="50"/>
                    </a:lnTo>
                    <a:lnTo>
                      <a:pt x="192" y="34"/>
                    </a:lnTo>
                    <a:close/>
                    <a:moveTo>
                      <a:pt x="112" y="8"/>
                    </a:moveTo>
                    <a:lnTo>
                      <a:pt x="132" y="9"/>
                    </a:lnTo>
                    <a:lnTo>
                      <a:pt x="153" y="15"/>
                    </a:lnTo>
                    <a:lnTo>
                      <a:pt x="171" y="24"/>
                    </a:lnTo>
                    <a:lnTo>
                      <a:pt x="178" y="29"/>
                    </a:lnTo>
                    <a:lnTo>
                      <a:pt x="187" y="37"/>
                    </a:lnTo>
                    <a:lnTo>
                      <a:pt x="200" y="53"/>
                    </a:lnTo>
                    <a:lnTo>
                      <a:pt x="210" y="71"/>
                    </a:lnTo>
                    <a:lnTo>
                      <a:pt x="215" y="90"/>
                    </a:lnTo>
                    <a:lnTo>
                      <a:pt x="218" y="111"/>
                    </a:lnTo>
                    <a:lnTo>
                      <a:pt x="215" y="132"/>
                    </a:lnTo>
                    <a:lnTo>
                      <a:pt x="212" y="141"/>
                    </a:lnTo>
                    <a:lnTo>
                      <a:pt x="210" y="151"/>
                    </a:lnTo>
                    <a:lnTo>
                      <a:pt x="200" y="169"/>
                    </a:lnTo>
                    <a:lnTo>
                      <a:pt x="193" y="176"/>
                    </a:lnTo>
                    <a:lnTo>
                      <a:pt x="187" y="185"/>
                    </a:lnTo>
                    <a:lnTo>
                      <a:pt x="178" y="191"/>
                    </a:lnTo>
                    <a:lnTo>
                      <a:pt x="171" y="198"/>
                    </a:lnTo>
                    <a:lnTo>
                      <a:pt x="153" y="208"/>
                    </a:lnTo>
                    <a:lnTo>
                      <a:pt x="132" y="213"/>
                    </a:lnTo>
                    <a:lnTo>
                      <a:pt x="112" y="216"/>
                    </a:lnTo>
                    <a:lnTo>
                      <a:pt x="90" y="213"/>
                    </a:lnTo>
                    <a:lnTo>
                      <a:pt x="71" y="208"/>
                    </a:lnTo>
                    <a:lnTo>
                      <a:pt x="53" y="198"/>
                    </a:lnTo>
                    <a:lnTo>
                      <a:pt x="37" y="185"/>
                    </a:lnTo>
                    <a:lnTo>
                      <a:pt x="29" y="176"/>
                    </a:lnTo>
                    <a:lnTo>
                      <a:pt x="23" y="169"/>
                    </a:lnTo>
                    <a:lnTo>
                      <a:pt x="14" y="151"/>
                    </a:lnTo>
                    <a:lnTo>
                      <a:pt x="9" y="132"/>
                    </a:lnTo>
                    <a:lnTo>
                      <a:pt x="8" y="111"/>
                    </a:lnTo>
                    <a:lnTo>
                      <a:pt x="9" y="90"/>
                    </a:lnTo>
                    <a:lnTo>
                      <a:pt x="14" y="71"/>
                    </a:lnTo>
                    <a:lnTo>
                      <a:pt x="23" y="53"/>
                    </a:lnTo>
                    <a:lnTo>
                      <a:pt x="37" y="37"/>
                    </a:lnTo>
                    <a:lnTo>
                      <a:pt x="53" y="24"/>
                    </a:lnTo>
                    <a:lnTo>
                      <a:pt x="71" y="15"/>
                    </a:lnTo>
                    <a:lnTo>
                      <a:pt x="90" y="9"/>
                    </a:lnTo>
                    <a:lnTo>
                      <a:pt x="112" y="8"/>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6" name="Freeform 78"/>
              <p:cNvSpPr>
                <a:spLocks noEditPoints="1"/>
              </p:cNvSpPr>
              <p:nvPr/>
            </p:nvSpPr>
            <p:spPr bwMode="auto">
              <a:xfrm>
                <a:off x="2182" y="2088"/>
                <a:ext cx="42" cy="42"/>
              </a:xfrm>
              <a:custGeom>
                <a:avLst/>
                <a:gdLst>
                  <a:gd name="T0" fmla="*/ 170 w 210"/>
                  <a:gd name="T1" fmla="*/ 21 h 208"/>
                  <a:gd name="T2" fmla="*/ 145 w 210"/>
                  <a:gd name="T3" fmla="*/ 7 h 208"/>
                  <a:gd name="T4" fmla="*/ 104 w 210"/>
                  <a:gd name="T5" fmla="*/ 0 h 208"/>
                  <a:gd name="T6" fmla="*/ 63 w 210"/>
                  <a:gd name="T7" fmla="*/ 7 h 208"/>
                  <a:gd name="T8" fmla="*/ 29 w 210"/>
                  <a:gd name="T9" fmla="*/ 29 h 208"/>
                  <a:gd name="T10" fmla="*/ 6 w 210"/>
                  <a:gd name="T11" fmla="*/ 63 h 208"/>
                  <a:gd name="T12" fmla="*/ 0 w 210"/>
                  <a:gd name="T13" fmla="*/ 103 h 208"/>
                  <a:gd name="T14" fmla="*/ 6 w 210"/>
                  <a:gd name="T15" fmla="*/ 143 h 208"/>
                  <a:gd name="T16" fmla="*/ 21 w 210"/>
                  <a:gd name="T17" fmla="*/ 168 h 208"/>
                  <a:gd name="T18" fmla="*/ 45 w 210"/>
                  <a:gd name="T19" fmla="*/ 190 h 208"/>
                  <a:gd name="T20" fmla="*/ 82 w 210"/>
                  <a:gd name="T21" fmla="*/ 205 h 208"/>
                  <a:gd name="T22" fmla="*/ 124 w 210"/>
                  <a:gd name="T23" fmla="*/ 205 h 208"/>
                  <a:gd name="T24" fmla="*/ 163 w 210"/>
                  <a:gd name="T25" fmla="*/ 190 h 208"/>
                  <a:gd name="T26" fmla="*/ 179 w 210"/>
                  <a:gd name="T27" fmla="*/ 177 h 208"/>
                  <a:gd name="T28" fmla="*/ 192 w 210"/>
                  <a:gd name="T29" fmla="*/ 161 h 208"/>
                  <a:gd name="T30" fmla="*/ 204 w 210"/>
                  <a:gd name="T31" fmla="*/ 133 h 208"/>
                  <a:gd name="T32" fmla="*/ 210 w 210"/>
                  <a:gd name="T33" fmla="*/ 103 h 208"/>
                  <a:gd name="T34" fmla="*/ 202 w 210"/>
                  <a:gd name="T35" fmla="*/ 63 h 208"/>
                  <a:gd name="T36" fmla="*/ 179 w 210"/>
                  <a:gd name="T37" fmla="*/ 29 h 208"/>
                  <a:gd name="T38" fmla="*/ 9 w 210"/>
                  <a:gd name="T39" fmla="*/ 84 h 208"/>
                  <a:gd name="T40" fmla="*/ 22 w 210"/>
                  <a:gd name="T41" fmla="*/ 51 h 208"/>
                  <a:gd name="T42" fmla="*/ 50 w 210"/>
                  <a:gd name="T43" fmla="*/ 23 h 208"/>
                  <a:gd name="T44" fmla="*/ 84 w 210"/>
                  <a:gd name="T45" fmla="*/ 9 h 208"/>
                  <a:gd name="T46" fmla="*/ 123 w 210"/>
                  <a:gd name="T47" fmla="*/ 9 h 208"/>
                  <a:gd name="T48" fmla="*/ 158 w 210"/>
                  <a:gd name="T49" fmla="*/ 23 h 208"/>
                  <a:gd name="T50" fmla="*/ 185 w 210"/>
                  <a:gd name="T51" fmla="*/ 51 h 208"/>
                  <a:gd name="T52" fmla="*/ 200 w 210"/>
                  <a:gd name="T53" fmla="*/ 84 h 208"/>
                  <a:gd name="T54" fmla="*/ 200 w 210"/>
                  <a:gd name="T55" fmla="*/ 121 h 208"/>
                  <a:gd name="T56" fmla="*/ 189 w 210"/>
                  <a:gd name="T57" fmla="*/ 147 h 208"/>
                  <a:gd name="T58" fmla="*/ 174 w 210"/>
                  <a:gd name="T59" fmla="*/ 172 h 208"/>
                  <a:gd name="T60" fmla="*/ 149 w 210"/>
                  <a:gd name="T61" fmla="*/ 188 h 208"/>
                  <a:gd name="T62" fmla="*/ 123 w 210"/>
                  <a:gd name="T63" fmla="*/ 198 h 208"/>
                  <a:gd name="T64" fmla="*/ 113 w 210"/>
                  <a:gd name="T65" fmla="*/ 199 h 208"/>
                  <a:gd name="T66" fmla="*/ 84 w 210"/>
                  <a:gd name="T67" fmla="*/ 198 h 208"/>
                  <a:gd name="T68" fmla="*/ 50 w 210"/>
                  <a:gd name="T69" fmla="*/ 183 h 208"/>
                  <a:gd name="T70" fmla="*/ 22 w 210"/>
                  <a:gd name="T71" fmla="*/ 156 h 208"/>
                  <a:gd name="T72" fmla="*/ 9 w 210"/>
                  <a:gd name="T73" fmla="*/ 121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0"/>
                  <a:gd name="T112" fmla="*/ 0 h 208"/>
                  <a:gd name="T113" fmla="*/ 210 w 210"/>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0" h="208">
                    <a:moveTo>
                      <a:pt x="179" y="29"/>
                    </a:moveTo>
                    <a:lnTo>
                      <a:pt x="170" y="21"/>
                    </a:lnTo>
                    <a:lnTo>
                      <a:pt x="163" y="16"/>
                    </a:lnTo>
                    <a:lnTo>
                      <a:pt x="145" y="7"/>
                    </a:lnTo>
                    <a:lnTo>
                      <a:pt x="124" y="1"/>
                    </a:lnTo>
                    <a:lnTo>
                      <a:pt x="104" y="0"/>
                    </a:lnTo>
                    <a:lnTo>
                      <a:pt x="82" y="1"/>
                    </a:lnTo>
                    <a:lnTo>
                      <a:pt x="63" y="7"/>
                    </a:lnTo>
                    <a:lnTo>
                      <a:pt x="45" y="16"/>
                    </a:lnTo>
                    <a:lnTo>
                      <a:pt x="29" y="29"/>
                    </a:lnTo>
                    <a:lnTo>
                      <a:pt x="15" y="45"/>
                    </a:lnTo>
                    <a:lnTo>
                      <a:pt x="6" y="63"/>
                    </a:lnTo>
                    <a:lnTo>
                      <a:pt x="1" y="82"/>
                    </a:lnTo>
                    <a:lnTo>
                      <a:pt x="0" y="103"/>
                    </a:lnTo>
                    <a:lnTo>
                      <a:pt x="1" y="124"/>
                    </a:lnTo>
                    <a:lnTo>
                      <a:pt x="6" y="143"/>
                    </a:lnTo>
                    <a:lnTo>
                      <a:pt x="15" y="161"/>
                    </a:lnTo>
                    <a:lnTo>
                      <a:pt x="21" y="168"/>
                    </a:lnTo>
                    <a:lnTo>
                      <a:pt x="29" y="177"/>
                    </a:lnTo>
                    <a:lnTo>
                      <a:pt x="45" y="190"/>
                    </a:lnTo>
                    <a:lnTo>
                      <a:pt x="63" y="200"/>
                    </a:lnTo>
                    <a:lnTo>
                      <a:pt x="82" y="205"/>
                    </a:lnTo>
                    <a:lnTo>
                      <a:pt x="104" y="208"/>
                    </a:lnTo>
                    <a:lnTo>
                      <a:pt x="124" y="205"/>
                    </a:lnTo>
                    <a:lnTo>
                      <a:pt x="145" y="200"/>
                    </a:lnTo>
                    <a:lnTo>
                      <a:pt x="163" y="190"/>
                    </a:lnTo>
                    <a:lnTo>
                      <a:pt x="170" y="183"/>
                    </a:lnTo>
                    <a:lnTo>
                      <a:pt x="179" y="177"/>
                    </a:lnTo>
                    <a:lnTo>
                      <a:pt x="185" y="168"/>
                    </a:lnTo>
                    <a:lnTo>
                      <a:pt x="192" y="161"/>
                    </a:lnTo>
                    <a:lnTo>
                      <a:pt x="202" y="143"/>
                    </a:lnTo>
                    <a:lnTo>
                      <a:pt x="204" y="133"/>
                    </a:lnTo>
                    <a:lnTo>
                      <a:pt x="207" y="124"/>
                    </a:lnTo>
                    <a:lnTo>
                      <a:pt x="210" y="103"/>
                    </a:lnTo>
                    <a:lnTo>
                      <a:pt x="207" y="82"/>
                    </a:lnTo>
                    <a:lnTo>
                      <a:pt x="202" y="63"/>
                    </a:lnTo>
                    <a:lnTo>
                      <a:pt x="192" y="45"/>
                    </a:lnTo>
                    <a:lnTo>
                      <a:pt x="179" y="29"/>
                    </a:lnTo>
                    <a:close/>
                    <a:moveTo>
                      <a:pt x="8" y="103"/>
                    </a:moveTo>
                    <a:lnTo>
                      <a:pt x="9" y="84"/>
                    </a:lnTo>
                    <a:lnTo>
                      <a:pt x="14" y="67"/>
                    </a:lnTo>
                    <a:lnTo>
                      <a:pt x="22" y="51"/>
                    </a:lnTo>
                    <a:lnTo>
                      <a:pt x="36" y="36"/>
                    </a:lnTo>
                    <a:lnTo>
                      <a:pt x="50" y="23"/>
                    </a:lnTo>
                    <a:lnTo>
                      <a:pt x="67" y="15"/>
                    </a:lnTo>
                    <a:lnTo>
                      <a:pt x="84" y="9"/>
                    </a:lnTo>
                    <a:lnTo>
                      <a:pt x="104" y="8"/>
                    </a:lnTo>
                    <a:lnTo>
                      <a:pt x="123" y="9"/>
                    </a:lnTo>
                    <a:lnTo>
                      <a:pt x="141" y="15"/>
                    </a:lnTo>
                    <a:lnTo>
                      <a:pt x="158" y="23"/>
                    </a:lnTo>
                    <a:lnTo>
                      <a:pt x="174" y="36"/>
                    </a:lnTo>
                    <a:lnTo>
                      <a:pt x="185" y="51"/>
                    </a:lnTo>
                    <a:lnTo>
                      <a:pt x="194" y="67"/>
                    </a:lnTo>
                    <a:lnTo>
                      <a:pt x="200" y="84"/>
                    </a:lnTo>
                    <a:lnTo>
                      <a:pt x="202" y="103"/>
                    </a:lnTo>
                    <a:lnTo>
                      <a:pt x="200" y="121"/>
                    </a:lnTo>
                    <a:lnTo>
                      <a:pt x="194" y="139"/>
                    </a:lnTo>
                    <a:lnTo>
                      <a:pt x="189" y="147"/>
                    </a:lnTo>
                    <a:lnTo>
                      <a:pt x="185" y="156"/>
                    </a:lnTo>
                    <a:lnTo>
                      <a:pt x="174" y="172"/>
                    </a:lnTo>
                    <a:lnTo>
                      <a:pt x="158" y="183"/>
                    </a:lnTo>
                    <a:lnTo>
                      <a:pt x="149" y="188"/>
                    </a:lnTo>
                    <a:lnTo>
                      <a:pt x="141" y="192"/>
                    </a:lnTo>
                    <a:lnTo>
                      <a:pt x="123" y="198"/>
                    </a:lnTo>
                    <a:lnTo>
                      <a:pt x="118" y="198"/>
                    </a:lnTo>
                    <a:lnTo>
                      <a:pt x="113" y="199"/>
                    </a:lnTo>
                    <a:lnTo>
                      <a:pt x="104" y="200"/>
                    </a:lnTo>
                    <a:lnTo>
                      <a:pt x="84" y="198"/>
                    </a:lnTo>
                    <a:lnTo>
                      <a:pt x="67" y="192"/>
                    </a:lnTo>
                    <a:lnTo>
                      <a:pt x="50" y="183"/>
                    </a:lnTo>
                    <a:lnTo>
                      <a:pt x="36" y="172"/>
                    </a:lnTo>
                    <a:lnTo>
                      <a:pt x="22" y="156"/>
                    </a:lnTo>
                    <a:lnTo>
                      <a:pt x="14" y="139"/>
                    </a:lnTo>
                    <a:lnTo>
                      <a:pt x="9" y="121"/>
                    </a:lnTo>
                    <a:lnTo>
                      <a:pt x="8" y="103"/>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7" name="Freeform 79"/>
              <p:cNvSpPr>
                <a:spLocks noEditPoints="1"/>
              </p:cNvSpPr>
              <p:nvPr/>
            </p:nvSpPr>
            <p:spPr bwMode="auto">
              <a:xfrm>
                <a:off x="2184" y="2090"/>
                <a:ext cx="38" cy="38"/>
              </a:xfrm>
              <a:custGeom>
                <a:avLst/>
                <a:gdLst>
                  <a:gd name="T0" fmla="*/ 14 w 194"/>
                  <a:gd name="T1" fmla="*/ 43 h 192"/>
                  <a:gd name="T2" fmla="*/ 1 w 194"/>
                  <a:gd name="T3" fmla="*/ 76 h 192"/>
                  <a:gd name="T4" fmla="*/ 1 w 194"/>
                  <a:gd name="T5" fmla="*/ 113 h 192"/>
                  <a:gd name="T6" fmla="*/ 14 w 194"/>
                  <a:gd name="T7" fmla="*/ 148 h 192"/>
                  <a:gd name="T8" fmla="*/ 42 w 194"/>
                  <a:gd name="T9" fmla="*/ 175 h 192"/>
                  <a:gd name="T10" fmla="*/ 76 w 194"/>
                  <a:gd name="T11" fmla="*/ 190 h 192"/>
                  <a:gd name="T12" fmla="*/ 105 w 194"/>
                  <a:gd name="T13" fmla="*/ 191 h 192"/>
                  <a:gd name="T14" fmla="*/ 115 w 194"/>
                  <a:gd name="T15" fmla="*/ 190 h 192"/>
                  <a:gd name="T16" fmla="*/ 141 w 194"/>
                  <a:gd name="T17" fmla="*/ 180 h 192"/>
                  <a:gd name="T18" fmla="*/ 166 w 194"/>
                  <a:gd name="T19" fmla="*/ 164 h 192"/>
                  <a:gd name="T20" fmla="*/ 181 w 194"/>
                  <a:gd name="T21" fmla="*/ 139 h 192"/>
                  <a:gd name="T22" fmla="*/ 192 w 194"/>
                  <a:gd name="T23" fmla="*/ 113 h 192"/>
                  <a:gd name="T24" fmla="*/ 192 w 194"/>
                  <a:gd name="T25" fmla="*/ 76 h 192"/>
                  <a:gd name="T26" fmla="*/ 177 w 194"/>
                  <a:gd name="T27" fmla="*/ 43 h 192"/>
                  <a:gd name="T28" fmla="*/ 150 w 194"/>
                  <a:gd name="T29" fmla="*/ 15 h 192"/>
                  <a:gd name="T30" fmla="*/ 115 w 194"/>
                  <a:gd name="T31" fmla="*/ 1 h 192"/>
                  <a:gd name="T32" fmla="*/ 76 w 194"/>
                  <a:gd name="T33" fmla="*/ 1 h 192"/>
                  <a:gd name="T34" fmla="*/ 42 w 194"/>
                  <a:gd name="T35" fmla="*/ 15 h 192"/>
                  <a:gd name="T36" fmla="*/ 5 w 194"/>
                  <a:gd name="T37" fmla="*/ 95 h 192"/>
                  <a:gd name="T38" fmla="*/ 12 w 194"/>
                  <a:gd name="T39" fmla="*/ 61 h 192"/>
                  <a:gd name="T40" fmla="*/ 33 w 194"/>
                  <a:gd name="T41" fmla="*/ 34 h 192"/>
                  <a:gd name="T42" fmla="*/ 61 w 194"/>
                  <a:gd name="T43" fmla="*/ 12 h 192"/>
                  <a:gd name="T44" fmla="*/ 96 w 194"/>
                  <a:gd name="T45" fmla="*/ 6 h 192"/>
                  <a:gd name="T46" fmla="*/ 131 w 194"/>
                  <a:gd name="T47" fmla="*/ 12 h 192"/>
                  <a:gd name="T48" fmla="*/ 152 w 194"/>
                  <a:gd name="T49" fmla="*/ 26 h 192"/>
                  <a:gd name="T50" fmla="*/ 171 w 194"/>
                  <a:gd name="T51" fmla="*/ 46 h 192"/>
                  <a:gd name="T52" fmla="*/ 185 w 194"/>
                  <a:gd name="T53" fmla="*/ 76 h 192"/>
                  <a:gd name="T54" fmla="*/ 186 w 194"/>
                  <a:gd name="T55" fmla="*/ 95 h 192"/>
                  <a:gd name="T56" fmla="*/ 186 w 194"/>
                  <a:gd name="T57" fmla="*/ 99 h 192"/>
                  <a:gd name="T58" fmla="*/ 185 w 194"/>
                  <a:gd name="T59" fmla="*/ 112 h 192"/>
                  <a:gd name="T60" fmla="*/ 180 w 194"/>
                  <a:gd name="T61" fmla="*/ 129 h 192"/>
                  <a:gd name="T62" fmla="*/ 171 w 194"/>
                  <a:gd name="T63" fmla="*/ 144 h 192"/>
                  <a:gd name="T64" fmla="*/ 163 w 194"/>
                  <a:gd name="T65" fmla="*/ 151 h 192"/>
                  <a:gd name="T66" fmla="*/ 160 w 194"/>
                  <a:gd name="T67" fmla="*/ 158 h 192"/>
                  <a:gd name="T68" fmla="*/ 153 w 194"/>
                  <a:gd name="T69" fmla="*/ 162 h 192"/>
                  <a:gd name="T70" fmla="*/ 146 w 194"/>
                  <a:gd name="T71" fmla="*/ 169 h 192"/>
                  <a:gd name="T72" fmla="*/ 131 w 194"/>
                  <a:gd name="T73" fmla="*/ 178 h 192"/>
                  <a:gd name="T74" fmla="*/ 114 w 194"/>
                  <a:gd name="T75" fmla="*/ 183 h 192"/>
                  <a:gd name="T76" fmla="*/ 77 w 194"/>
                  <a:gd name="T77" fmla="*/ 183 h 192"/>
                  <a:gd name="T78" fmla="*/ 46 w 194"/>
                  <a:gd name="T79" fmla="*/ 169 h 192"/>
                  <a:gd name="T80" fmla="*/ 25 w 194"/>
                  <a:gd name="T81" fmla="*/ 150 h 192"/>
                  <a:gd name="T82" fmla="*/ 12 w 194"/>
                  <a:gd name="T83" fmla="*/ 129 h 192"/>
                  <a:gd name="T84" fmla="*/ 5 w 194"/>
                  <a:gd name="T85" fmla="*/ 95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4"/>
                  <a:gd name="T130" fmla="*/ 0 h 192"/>
                  <a:gd name="T131" fmla="*/ 194 w 194"/>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4" h="192">
                    <a:moveTo>
                      <a:pt x="28" y="28"/>
                    </a:moveTo>
                    <a:lnTo>
                      <a:pt x="14" y="43"/>
                    </a:lnTo>
                    <a:lnTo>
                      <a:pt x="6" y="59"/>
                    </a:lnTo>
                    <a:lnTo>
                      <a:pt x="1" y="76"/>
                    </a:lnTo>
                    <a:lnTo>
                      <a:pt x="0" y="95"/>
                    </a:lnTo>
                    <a:lnTo>
                      <a:pt x="1" y="113"/>
                    </a:lnTo>
                    <a:lnTo>
                      <a:pt x="6" y="131"/>
                    </a:lnTo>
                    <a:lnTo>
                      <a:pt x="14" y="148"/>
                    </a:lnTo>
                    <a:lnTo>
                      <a:pt x="28" y="164"/>
                    </a:lnTo>
                    <a:lnTo>
                      <a:pt x="42" y="175"/>
                    </a:lnTo>
                    <a:lnTo>
                      <a:pt x="59" y="184"/>
                    </a:lnTo>
                    <a:lnTo>
                      <a:pt x="76" y="190"/>
                    </a:lnTo>
                    <a:lnTo>
                      <a:pt x="96" y="192"/>
                    </a:lnTo>
                    <a:lnTo>
                      <a:pt x="105" y="191"/>
                    </a:lnTo>
                    <a:lnTo>
                      <a:pt x="110" y="190"/>
                    </a:lnTo>
                    <a:lnTo>
                      <a:pt x="115" y="190"/>
                    </a:lnTo>
                    <a:lnTo>
                      <a:pt x="133" y="184"/>
                    </a:lnTo>
                    <a:lnTo>
                      <a:pt x="141" y="180"/>
                    </a:lnTo>
                    <a:lnTo>
                      <a:pt x="150" y="175"/>
                    </a:lnTo>
                    <a:lnTo>
                      <a:pt x="166" y="164"/>
                    </a:lnTo>
                    <a:lnTo>
                      <a:pt x="177" y="148"/>
                    </a:lnTo>
                    <a:lnTo>
                      <a:pt x="181" y="139"/>
                    </a:lnTo>
                    <a:lnTo>
                      <a:pt x="186" y="131"/>
                    </a:lnTo>
                    <a:lnTo>
                      <a:pt x="192" y="113"/>
                    </a:lnTo>
                    <a:lnTo>
                      <a:pt x="194" y="95"/>
                    </a:lnTo>
                    <a:lnTo>
                      <a:pt x="192" y="76"/>
                    </a:lnTo>
                    <a:lnTo>
                      <a:pt x="186" y="59"/>
                    </a:lnTo>
                    <a:lnTo>
                      <a:pt x="177" y="43"/>
                    </a:lnTo>
                    <a:lnTo>
                      <a:pt x="166" y="28"/>
                    </a:lnTo>
                    <a:lnTo>
                      <a:pt x="150" y="15"/>
                    </a:lnTo>
                    <a:lnTo>
                      <a:pt x="133" y="7"/>
                    </a:lnTo>
                    <a:lnTo>
                      <a:pt x="115" y="1"/>
                    </a:lnTo>
                    <a:lnTo>
                      <a:pt x="96" y="0"/>
                    </a:lnTo>
                    <a:lnTo>
                      <a:pt x="76" y="1"/>
                    </a:lnTo>
                    <a:lnTo>
                      <a:pt x="59" y="7"/>
                    </a:lnTo>
                    <a:lnTo>
                      <a:pt x="42" y="15"/>
                    </a:lnTo>
                    <a:lnTo>
                      <a:pt x="28" y="28"/>
                    </a:lnTo>
                    <a:close/>
                    <a:moveTo>
                      <a:pt x="5" y="95"/>
                    </a:moveTo>
                    <a:lnTo>
                      <a:pt x="6" y="76"/>
                    </a:lnTo>
                    <a:lnTo>
                      <a:pt x="12" y="61"/>
                    </a:lnTo>
                    <a:lnTo>
                      <a:pt x="20" y="46"/>
                    </a:lnTo>
                    <a:lnTo>
                      <a:pt x="33" y="34"/>
                    </a:lnTo>
                    <a:lnTo>
                      <a:pt x="46" y="20"/>
                    </a:lnTo>
                    <a:lnTo>
                      <a:pt x="61" y="12"/>
                    </a:lnTo>
                    <a:lnTo>
                      <a:pt x="77" y="7"/>
                    </a:lnTo>
                    <a:lnTo>
                      <a:pt x="96" y="6"/>
                    </a:lnTo>
                    <a:lnTo>
                      <a:pt x="114" y="7"/>
                    </a:lnTo>
                    <a:lnTo>
                      <a:pt x="131" y="12"/>
                    </a:lnTo>
                    <a:lnTo>
                      <a:pt x="146" y="20"/>
                    </a:lnTo>
                    <a:lnTo>
                      <a:pt x="152" y="26"/>
                    </a:lnTo>
                    <a:lnTo>
                      <a:pt x="160" y="34"/>
                    </a:lnTo>
                    <a:lnTo>
                      <a:pt x="171" y="46"/>
                    </a:lnTo>
                    <a:lnTo>
                      <a:pt x="180" y="61"/>
                    </a:lnTo>
                    <a:lnTo>
                      <a:pt x="185" y="76"/>
                    </a:lnTo>
                    <a:lnTo>
                      <a:pt x="187" y="95"/>
                    </a:lnTo>
                    <a:lnTo>
                      <a:pt x="186" y="95"/>
                    </a:lnTo>
                    <a:lnTo>
                      <a:pt x="186" y="96"/>
                    </a:lnTo>
                    <a:lnTo>
                      <a:pt x="186" y="99"/>
                    </a:lnTo>
                    <a:lnTo>
                      <a:pt x="186" y="103"/>
                    </a:lnTo>
                    <a:lnTo>
                      <a:pt x="185" y="112"/>
                    </a:lnTo>
                    <a:lnTo>
                      <a:pt x="183" y="120"/>
                    </a:lnTo>
                    <a:lnTo>
                      <a:pt x="180" y="129"/>
                    </a:lnTo>
                    <a:lnTo>
                      <a:pt x="176" y="136"/>
                    </a:lnTo>
                    <a:lnTo>
                      <a:pt x="171" y="144"/>
                    </a:lnTo>
                    <a:lnTo>
                      <a:pt x="166" y="150"/>
                    </a:lnTo>
                    <a:lnTo>
                      <a:pt x="163" y="151"/>
                    </a:lnTo>
                    <a:lnTo>
                      <a:pt x="162" y="154"/>
                    </a:lnTo>
                    <a:lnTo>
                      <a:pt x="160" y="158"/>
                    </a:lnTo>
                    <a:lnTo>
                      <a:pt x="156" y="160"/>
                    </a:lnTo>
                    <a:lnTo>
                      <a:pt x="153" y="162"/>
                    </a:lnTo>
                    <a:lnTo>
                      <a:pt x="152" y="164"/>
                    </a:lnTo>
                    <a:lnTo>
                      <a:pt x="146" y="169"/>
                    </a:lnTo>
                    <a:lnTo>
                      <a:pt x="138" y="174"/>
                    </a:lnTo>
                    <a:lnTo>
                      <a:pt x="131" y="178"/>
                    </a:lnTo>
                    <a:lnTo>
                      <a:pt x="122" y="181"/>
                    </a:lnTo>
                    <a:lnTo>
                      <a:pt x="114" y="183"/>
                    </a:lnTo>
                    <a:lnTo>
                      <a:pt x="96" y="185"/>
                    </a:lnTo>
                    <a:lnTo>
                      <a:pt x="77" y="183"/>
                    </a:lnTo>
                    <a:lnTo>
                      <a:pt x="61" y="178"/>
                    </a:lnTo>
                    <a:lnTo>
                      <a:pt x="46" y="169"/>
                    </a:lnTo>
                    <a:lnTo>
                      <a:pt x="33" y="158"/>
                    </a:lnTo>
                    <a:lnTo>
                      <a:pt x="25" y="150"/>
                    </a:lnTo>
                    <a:lnTo>
                      <a:pt x="20" y="144"/>
                    </a:lnTo>
                    <a:lnTo>
                      <a:pt x="12" y="129"/>
                    </a:lnTo>
                    <a:lnTo>
                      <a:pt x="6" y="112"/>
                    </a:lnTo>
                    <a:lnTo>
                      <a:pt x="5" y="95"/>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8" name="Freeform 80"/>
              <p:cNvSpPr>
                <a:spLocks noEditPoints="1"/>
              </p:cNvSpPr>
              <p:nvPr/>
            </p:nvSpPr>
            <p:spPr bwMode="auto">
              <a:xfrm>
                <a:off x="2185" y="2091"/>
                <a:ext cx="36" cy="36"/>
              </a:xfrm>
              <a:custGeom>
                <a:avLst/>
                <a:gdLst>
                  <a:gd name="T0" fmla="*/ 15 w 182"/>
                  <a:gd name="T1" fmla="*/ 40 h 179"/>
                  <a:gd name="T2" fmla="*/ 1 w 182"/>
                  <a:gd name="T3" fmla="*/ 70 h 179"/>
                  <a:gd name="T4" fmla="*/ 1 w 182"/>
                  <a:gd name="T5" fmla="*/ 106 h 179"/>
                  <a:gd name="T6" fmla="*/ 15 w 182"/>
                  <a:gd name="T7" fmla="*/ 138 h 179"/>
                  <a:gd name="T8" fmla="*/ 28 w 182"/>
                  <a:gd name="T9" fmla="*/ 152 h 179"/>
                  <a:gd name="T10" fmla="*/ 56 w 182"/>
                  <a:gd name="T11" fmla="*/ 172 h 179"/>
                  <a:gd name="T12" fmla="*/ 91 w 182"/>
                  <a:gd name="T13" fmla="*/ 179 h 179"/>
                  <a:gd name="T14" fmla="*/ 117 w 182"/>
                  <a:gd name="T15" fmla="*/ 175 h 179"/>
                  <a:gd name="T16" fmla="*/ 133 w 182"/>
                  <a:gd name="T17" fmla="*/ 168 h 179"/>
                  <a:gd name="T18" fmla="*/ 147 w 182"/>
                  <a:gd name="T19" fmla="*/ 158 h 179"/>
                  <a:gd name="T20" fmla="*/ 151 w 182"/>
                  <a:gd name="T21" fmla="*/ 154 h 179"/>
                  <a:gd name="T22" fmla="*/ 157 w 182"/>
                  <a:gd name="T23" fmla="*/ 148 h 179"/>
                  <a:gd name="T24" fmla="*/ 161 w 182"/>
                  <a:gd name="T25" fmla="*/ 144 h 179"/>
                  <a:gd name="T26" fmla="*/ 171 w 182"/>
                  <a:gd name="T27" fmla="*/ 130 h 179"/>
                  <a:gd name="T28" fmla="*/ 178 w 182"/>
                  <a:gd name="T29" fmla="*/ 114 h 179"/>
                  <a:gd name="T30" fmla="*/ 181 w 182"/>
                  <a:gd name="T31" fmla="*/ 97 h 179"/>
                  <a:gd name="T32" fmla="*/ 181 w 182"/>
                  <a:gd name="T33" fmla="*/ 90 h 179"/>
                  <a:gd name="T34" fmla="*/ 182 w 182"/>
                  <a:gd name="T35" fmla="*/ 89 h 179"/>
                  <a:gd name="T36" fmla="*/ 175 w 182"/>
                  <a:gd name="T37" fmla="*/ 55 h 179"/>
                  <a:gd name="T38" fmla="*/ 155 w 182"/>
                  <a:gd name="T39" fmla="*/ 28 h 179"/>
                  <a:gd name="T40" fmla="*/ 141 w 182"/>
                  <a:gd name="T41" fmla="*/ 14 h 179"/>
                  <a:gd name="T42" fmla="*/ 109 w 182"/>
                  <a:gd name="T43" fmla="*/ 1 h 179"/>
                  <a:gd name="T44" fmla="*/ 72 w 182"/>
                  <a:gd name="T45" fmla="*/ 1 h 179"/>
                  <a:gd name="T46" fmla="*/ 41 w 182"/>
                  <a:gd name="T47" fmla="*/ 14 h 179"/>
                  <a:gd name="T48" fmla="*/ 8 w 182"/>
                  <a:gd name="T49" fmla="*/ 89 h 179"/>
                  <a:gd name="T50" fmla="*/ 14 w 182"/>
                  <a:gd name="T51" fmla="*/ 58 h 179"/>
                  <a:gd name="T52" fmla="*/ 32 w 182"/>
                  <a:gd name="T53" fmla="*/ 31 h 179"/>
                  <a:gd name="T54" fmla="*/ 59 w 182"/>
                  <a:gd name="T55" fmla="*/ 13 h 179"/>
                  <a:gd name="T56" fmla="*/ 91 w 182"/>
                  <a:gd name="T57" fmla="*/ 7 h 179"/>
                  <a:gd name="T58" fmla="*/ 123 w 182"/>
                  <a:gd name="T59" fmla="*/ 13 h 179"/>
                  <a:gd name="T60" fmla="*/ 143 w 182"/>
                  <a:gd name="T61" fmla="*/ 24 h 179"/>
                  <a:gd name="T62" fmla="*/ 160 w 182"/>
                  <a:gd name="T63" fmla="*/ 43 h 179"/>
                  <a:gd name="T64" fmla="*/ 172 w 182"/>
                  <a:gd name="T65" fmla="*/ 72 h 179"/>
                  <a:gd name="T66" fmla="*/ 172 w 182"/>
                  <a:gd name="T67" fmla="*/ 105 h 179"/>
                  <a:gd name="T68" fmla="*/ 160 w 182"/>
                  <a:gd name="T69" fmla="*/ 134 h 179"/>
                  <a:gd name="T70" fmla="*/ 151 w 182"/>
                  <a:gd name="T71" fmla="*/ 149 h 179"/>
                  <a:gd name="T72" fmla="*/ 136 w 182"/>
                  <a:gd name="T73" fmla="*/ 158 h 179"/>
                  <a:gd name="T74" fmla="*/ 107 w 182"/>
                  <a:gd name="T75" fmla="*/ 169 h 179"/>
                  <a:gd name="T76" fmla="*/ 74 w 182"/>
                  <a:gd name="T77" fmla="*/ 169 h 179"/>
                  <a:gd name="T78" fmla="*/ 44 w 182"/>
                  <a:gd name="T79" fmla="*/ 158 h 179"/>
                  <a:gd name="T80" fmla="*/ 25 w 182"/>
                  <a:gd name="T81" fmla="*/ 141 h 179"/>
                  <a:gd name="T82" fmla="*/ 14 w 182"/>
                  <a:gd name="T83" fmla="*/ 121 h 179"/>
                  <a:gd name="T84" fmla="*/ 8 w 182"/>
                  <a:gd name="T85" fmla="*/ 89 h 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
                  <a:gd name="T130" fmla="*/ 0 h 179"/>
                  <a:gd name="T131" fmla="*/ 182 w 182"/>
                  <a:gd name="T132" fmla="*/ 179 h 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 h="179">
                    <a:moveTo>
                      <a:pt x="28" y="28"/>
                    </a:moveTo>
                    <a:lnTo>
                      <a:pt x="15" y="40"/>
                    </a:lnTo>
                    <a:lnTo>
                      <a:pt x="7" y="55"/>
                    </a:lnTo>
                    <a:lnTo>
                      <a:pt x="1" y="70"/>
                    </a:lnTo>
                    <a:lnTo>
                      <a:pt x="0" y="89"/>
                    </a:lnTo>
                    <a:lnTo>
                      <a:pt x="1" y="106"/>
                    </a:lnTo>
                    <a:lnTo>
                      <a:pt x="7" y="123"/>
                    </a:lnTo>
                    <a:lnTo>
                      <a:pt x="15" y="138"/>
                    </a:lnTo>
                    <a:lnTo>
                      <a:pt x="20" y="144"/>
                    </a:lnTo>
                    <a:lnTo>
                      <a:pt x="28" y="152"/>
                    </a:lnTo>
                    <a:lnTo>
                      <a:pt x="41" y="163"/>
                    </a:lnTo>
                    <a:lnTo>
                      <a:pt x="56" y="172"/>
                    </a:lnTo>
                    <a:lnTo>
                      <a:pt x="72" y="177"/>
                    </a:lnTo>
                    <a:lnTo>
                      <a:pt x="91" y="179"/>
                    </a:lnTo>
                    <a:lnTo>
                      <a:pt x="109" y="177"/>
                    </a:lnTo>
                    <a:lnTo>
                      <a:pt x="117" y="175"/>
                    </a:lnTo>
                    <a:lnTo>
                      <a:pt x="126" y="172"/>
                    </a:lnTo>
                    <a:lnTo>
                      <a:pt x="133" y="168"/>
                    </a:lnTo>
                    <a:lnTo>
                      <a:pt x="141" y="163"/>
                    </a:lnTo>
                    <a:lnTo>
                      <a:pt x="147" y="158"/>
                    </a:lnTo>
                    <a:lnTo>
                      <a:pt x="148" y="156"/>
                    </a:lnTo>
                    <a:lnTo>
                      <a:pt x="151" y="154"/>
                    </a:lnTo>
                    <a:lnTo>
                      <a:pt x="155" y="152"/>
                    </a:lnTo>
                    <a:lnTo>
                      <a:pt x="157" y="148"/>
                    </a:lnTo>
                    <a:lnTo>
                      <a:pt x="158" y="145"/>
                    </a:lnTo>
                    <a:lnTo>
                      <a:pt x="161" y="144"/>
                    </a:lnTo>
                    <a:lnTo>
                      <a:pt x="166" y="138"/>
                    </a:lnTo>
                    <a:lnTo>
                      <a:pt x="171" y="130"/>
                    </a:lnTo>
                    <a:lnTo>
                      <a:pt x="175" y="123"/>
                    </a:lnTo>
                    <a:lnTo>
                      <a:pt x="178" y="114"/>
                    </a:lnTo>
                    <a:lnTo>
                      <a:pt x="180" y="106"/>
                    </a:lnTo>
                    <a:lnTo>
                      <a:pt x="181" y="97"/>
                    </a:lnTo>
                    <a:lnTo>
                      <a:pt x="181" y="93"/>
                    </a:lnTo>
                    <a:lnTo>
                      <a:pt x="181" y="90"/>
                    </a:lnTo>
                    <a:lnTo>
                      <a:pt x="181" y="89"/>
                    </a:lnTo>
                    <a:lnTo>
                      <a:pt x="182" y="89"/>
                    </a:lnTo>
                    <a:lnTo>
                      <a:pt x="180" y="70"/>
                    </a:lnTo>
                    <a:lnTo>
                      <a:pt x="175" y="55"/>
                    </a:lnTo>
                    <a:lnTo>
                      <a:pt x="166" y="40"/>
                    </a:lnTo>
                    <a:lnTo>
                      <a:pt x="155" y="28"/>
                    </a:lnTo>
                    <a:lnTo>
                      <a:pt x="147" y="20"/>
                    </a:lnTo>
                    <a:lnTo>
                      <a:pt x="141" y="14"/>
                    </a:lnTo>
                    <a:lnTo>
                      <a:pt x="126" y="6"/>
                    </a:lnTo>
                    <a:lnTo>
                      <a:pt x="109" y="1"/>
                    </a:lnTo>
                    <a:lnTo>
                      <a:pt x="91" y="0"/>
                    </a:lnTo>
                    <a:lnTo>
                      <a:pt x="72" y="1"/>
                    </a:lnTo>
                    <a:lnTo>
                      <a:pt x="56" y="6"/>
                    </a:lnTo>
                    <a:lnTo>
                      <a:pt x="41" y="14"/>
                    </a:lnTo>
                    <a:lnTo>
                      <a:pt x="28" y="28"/>
                    </a:lnTo>
                    <a:close/>
                    <a:moveTo>
                      <a:pt x="8" y="89"/>
                    </a:moveTo>
                    <a:lnTo>
                      <a:pt x="9" y="72"/>
                    </a:lnTo>
                    <a:lnTo>
                      <a:pt x="14" y="58"/>
                    </a:lnTo>
                    <a:lnTo>
                      <a:pt x="20" y="43"/>
                    </a:lnTo>
                    <a:lnTo>
                      <a:pt x="32" y="31"/>
                    </a:lnTo>
                    <a:lnTo>
                      <a:pt x="44" y="20"/>
                    </a:lnTo>
                    <a:lnTo>
                      <a:pt x="59" y="13"/>
                    </a:lnTo>
                    <a:lnTo>
                      <a:pt x="74" y="9"/>
                    </a:lnTo>
                    <a:lnTo>
                      <a:pt x="91" y="7"/>
                    </a:lnTo>
                    <a:lnTo>
                      <a:pt x="107" y="9"/>
                    </a:lnTo>
                    <a:lnTo>
                      <a:pt x="123" y="13"/>
                    </a:lnTo>
                    <a:lnTo>
                      <a:pt x="136" y="20"/>
                    </a:lnTo>
                    <a:lnTo>
                      <a:pt x="143" y="24"/>
                    </a:lnTo>
                    <a:lnTo>
                      <a:pt x="151" y="31"/>
                    </a:lnTo>
                    <a:lnTo>
                      <a:pt x="160" y="43"/>
                    </a:lnTo>
                    <a:lnTo>
                      <a:pt x="167" y="58"/>
                    </a:lnTo>
                    <a:lnTo>
                      <a:pt x="172" y="72"/>
                    </a:lnTo>
                    <a:lnTo>
                      <a:pt x="174" y="89"/>
                    </a:lnTo>
                    <a:lnTo>
                      <a:pt x="172" y="105"/>
                    </a:lnTo>
                    <a:lnTo>
                      <a:pt x="167" y="121"/>
                    </a:lnTo>
                    <a:lnTo>
                      <a:pt x="160" y="134"/>
                    </a:lnTo>
                    <a:lnTo>
                      <a:pt x="155" y="141"/>
                    </a:lnTo>
                    <a:lnTo>
                      <a:pt x="151" y="149"/>
                    </a:lnTo>
                    <a:lnTo>
                      <a:pt x="143" y="153"/>
                    </a:lnTo>
                    <a:lnTo>
                      <a:pt x="136" y="158"/>
                    </a:lnTo>
                    <a:lnTo>
                      <a:pt x="123" y="166"/>
                    </a:lnTo>
                    <a:lnTo>
                      <a:pt x="107" y="169"/>
                    </a:lnTo>
                    <a:lnTo>
                      <a:pt x="91" y="171"/>
                    </a:lnTo>
                    <a:lnTo>
                      <a:pt x="74" y="169"/>
                    </a:lnTo>
                    <a:lnTo>
                      <a:pt x="59" y="166"/>
                    </a:lnTo>
                    <a:lnTo>
                      <a:pt x="44" y="158"/>
                    </a:lnTo>
                    <a:lnTo>
                      <a:pt x="32" y="149"/>
                    </a:lnTo>
                    <a:lnTo>
                      <a:pt x="25" y="141"/>
                    </a:lnTo>
                    <a:lnTo>
                      <a:pt x="20" y="134"/>
                    </a:lnTo>
                    <a:lnTo>
                      <a:pt x="14" y="121"/>
                    </a:lnTo>
                    <a:lnTo>
                      <a:pt x="9" y="105"/>
                    </a:lnTo>
                    <a:lnTo>
                      <a:pt x="8" y="89"/>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39" name="Freeform 81"/>
              <p:cNvSpPr>
                <a:spLocks noEditPoints="1"/>
              </p:cNvSpPr>
              <p:nvPr/>
            </p:nvSpPr>
            <p:spPr bwMode="auto">
              <a:xfrm>
                <a:off x="2186" y="2092"/>
                <a:ext cx="33" cy="33"/>
              </a:xfrm>
              <a:custGeom>
                <a:avLst/>
                <a:gdLst>
                  <a:gd name="T0" fmla="*/ 12 w 166"/>
                  <a:gd name="T1" fmla="*/ 36 h 164"/>
                  <a:gd name="T2" fmla="*/ 1 w 166"/>
                  <a:gd name="T3" fmla="*/ 65 h 164"/>
                  <a:gd name="T4" fmla="*/ 1 w 166"/>
                  <a:gd name="T5" fmla="*/ 98 h 164"/>
                  <a:gd name="T6" fmla="*/ 12 w 166"/>
                  <a:gd name="T7" fmla="*/ 127 h 164"/>
                  <a:gd name="T8" fmla="*/ 24 w 166"/>
                  <a:gd name="T9" fmla="*/ 142 h 164"/>
                  <a:gd name="T10" fmla="*/ 51 w 166"/>
                  <a:gd name="T11" fmla="*/ 159 h 164"/>
                  <a:gd name="T12" fmla="*/ 83 w 166"/>
                  <a:gd name="T13" fmla="*/ 164 h 164"/>
                  <a:gd name="T14" fmla="*/ 115 w 166"/>
                  <a:gd name="T15" fmla="*/ 159 h 164"/>
                  <a:gd name="T16" fmla="*/ 135 w 166"/>
                  <a:gd name="T17" fmla="*/ 146 h 164"/>
                  <a:gd name="T18" fmla="*/ 147 w 166"/>
                  <a:gd name="T19" fmla="*/ 134 h 164"/>
                  <a:gd name="T20" fmla="*/ 159 w 166"/>
                  <a:gd name="T21" fmla="*/ 114 h 164"/>
                  <a:gd name="T22" fmla="*/ 166 w 166"/>
                  <a:gd name="T23" fmla="*/ 82 h 164"/>
                  <a:gd name="T24" fmla="*/ 159 w 166"/>
                  <a:gd name="T25" fmla="*/ 51 h 164"/>
                  <a:gd name="T26" fmla="*/ 143 w 166"/>
                  <a:gd name="T27" fmla="*/ 24 h 164"/>
                  <a:gd name="T28" fmla="*/ 128 w 166"/>
                  <a:gd name="T29" fmla="*/ 13 h 164"/>
                  <a:gd name="T30" fmla="*/ 99 w 166"/>
                  <a:gd name="T31" fmla="*/ 2 h 164"/>
                  <a:gd name="T32" fmla="*/ 66 w 166"/>
                  <a:gd name="T33" fmla="*/ 2 h 164"/>
                  <a:gd name="T34" fmla="*/ 36 w 166"/>
                  <a:gd name="T35" fmla="*/ 13 h 164"/>
                  <a:gd name="T36" fmla="*/ 8 w 166"/>
                  <a:gd name="T37" fmla="*/ 82 h 164"/>
                  <a:gd name="T38" fmla="*/ 14 w 166"/>
                  <a:gd name="T39" fmla="*/ 53 h 164"/>
                  <a:gd name="T40" fmla="*/ 30 w 166"/>
                  <a:gd name="T41" fmla="*/ 30 h 164"/>
                  <a:gd name="T42" fmla="*/ 54 w 166"/>
                  <a:gd name="T43" fmla="*/ 13 h 164"/>
                  <a:gd name="T44" fmla="*/ 83 w 166"/>
                  <a:gd name="T45" fmla="*/ 8 h 164"/>
                  <a:gd name="T46" fmla="*/ 112 w 166"/>
                  <a:gd name="T47" fmla="*/ 13 h 164"/>
                  <a:gd name="T48" fmla="*/ 125 w 166"/>
                  <a:gd name="T49" fmla="*/ 19 h 164"/>
                  <a:gd name="T50" fmla="*/ 145 w 166"/>
                  <a:gd name="T51" fmla="*/ 41 h 164"/>
                  <a:gd name="T52" fmla="*/ 156 w 166"/>
                  <a:gd name="T53" fmla="*/ 67 h 164"/>
                  <a:gd name="T54" fmla="*/ 157 w 166"/>
                  <a:gd name="T55" fmla="*/ 89 h 164"/>
                  <a:gd name="T56" fmla="*/ 156 w 166"/>
                  <a:gd name="T57" fmla="*/ 90 h 164"/>
                  <a:gd name="T58" fmla="*/ 156 w 166"/>
                  <a:gd name="T59" fmla="*/ 97 h 164"/>
                  <a:gd name="T60" fmla="*/ 148 w 166"/>
                  <a:gd name="T61" fmla="*/ 116 h 164"/>
                  <a:gd name="T62" fmla="*/ 140 w 166"/>
                  <a:gd name="T63" fmla="*/ 128 h 164"/>
                  <a:gd name="T64" fmla="*/ 130 w 166"/>
                  <a:gd name="T65" fmla="*/ 138 h 164"/>
                  <a:gd name="T66" fmla="*/ 118 w 166"/>
                  <a:gd name="T67" fmla="*/ 146 h 164"/>
                  <a:gd name="T68" fmla="*/ 108 w 166"/>
                  <a:gd name="T69" fmla="*/ 151 h 164"/>
                  <a:gd name="T70" fmla="*/ 104 w 166"/>
                  <a:gd name="T71" fmla="*/ 151 h 164"/>
                  <a:gd name="T72" fmla="*/ 98 w 166"/>
                  <a:gd name="T73" fmla="*/ 154 h 164"/>
                  <a:gd name="T74" fmla="*/ 91 w 166"/>
                  <a:gd name="T75" fmla="*/ 154 h 164"/>
                  <a:gd name="T76" fmla="*/ 90 w 166"/>
                  <a:gd name="T77" fmla="*/ 155 h 164"/>
                  <a:gd name="T78" fmla="*/ 67 w 166"/>
                  <a:gd name="T79" fmla="*/ 154 h 164"/>
                  <a:gd name="T80" fmla="*/ 40 w 166"/>
                  <a:gd name="T81" fmla="*/ 143 h 164"/>
                  <a:gd name="T82" fmla="*/ 20 w 166"/>
                  <a:gd name="T83" fmla="*/ 123 h 164"/>
                  <a:gd name="T84" fmla="*/ 14 w 166"/>
                  <a:gd name="T85" fmla="*/ 110 h 164"/>
                  <a:gd name="T86" fmla="*/ 8 w 166"/>
                  <a:gd name="T87" fmla="*/ 82 h 1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164"/>
                  <a:gd name="T134" fmla="*/ 166 w 166"/>
                  <a:gd name="T135" fmla="*/ 164 h 1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164">
                    <a:moveTo>
                      <a:pt x="24" y="24"/>
                    </a:moveTo>
                    <a:lnTo>
                      <a:pt x="12" y="36"/>
                    </a:lnTo>
                    <a:lnTo>
                      <a:pt x="6" y="51"/>
                    </a:lnTo>
                    <a:lnTo>
                      <a:pt x="1" y="65"/>
                    </a:lnTo>
                    <a:lnTo>
                      <a:pt x="0" y="82"/>
                    </a:lnTo>
                    <a:lnTo>
                      <a:pt x="1" y="98"/>
                    </a:lnTo>
                    <a:lnTo>
                      <a:pt x="6" y="114"/>
                    </a:lnTo>
                    <a:lnTo>
                      <a:pt x="12" y="127"/>
                    </a:lnTo>
                    <a:lnTo>
                      <a:pt x="17" y="134"/>
                    </a:lnTo>
                    <a:lnTo>
                      <a:pt x="24" y="142"/>
                    </a:lnTo>
                    <a:lnTo>
                      <a:pt x="36" y="151"/>
                    </a:lnTo>
                    <a:lnTo>
                      <a:pt x="51" y="159"/>
                    </a:lnTo>
                    <a:lnTo>
                      <a:pt x="66" y="162"/>
                    </a:lnTo>
                    <a:lnTo>
                      <a:pt x="83" y="164"/>
                    </a:lnTo>
                    <a:lnTo>
                      <a:pt x="99" y="162"/>
                    </a:lnTo>
                    <a:lnTo>
                      <a:pt x="115" y="159"/>
                    </a:lnTo>
                    <a:lnTo>
                      <a:pt x="128" y="151"/>
                    </a:lnTo>
                    <a:lnTo>
                      <a:pt x="135" y="146"/>
                    </a:lnTo>
                    <a:lnTo>
                      <a:pt x="143" y="142"/>
                    </a:lnTo>
                    <a:lnTo>
                      <a:pt x="147" y="134"/>
                    </a:lnTo>
                    <a:lnTo>
                      <a:pt x="152" y="127"/>
                    </a:lnTo>
                    <a:lnTo>
                      <a:pt x="159" y="114"/>
                    </a:lnTo>
                    <a:lnTo>
                      <a:pt x="164" y="98"/>
                    </a:lnTo>
                    <a:lnTo>
                      <a:pt x="166" y="82"/>
                    </a:lnTo>
                    <a:lnTo>
                      <a:pt x="164" y="65"/>
                    </a:lnTo>
                    <a:lnTo>
                      <a:pt x="159" y="51"/>
                    </a:lnTo>
                    <a:lnTo>
                      <a:pt x="152" y="36"/>
                    </a:lnTo>
                    <a:lnTo>
                      <a:pt x="143" y="24"/>
                    </a:lnTo>
                    <a:lnTo>
                      <a:pt x="135" y="17"/>
                    </a:lnTo>
                    <a:lnTo>
                      <a:pt x="128" y="13"/>
                    </a:lnTo>
                    <a:lnTo>
                      <a:pt x="115" y="6"/>
                    </a:lnTo>
                    <a:lnTo>
                      <a:pt x="99" y="2"/>
                    </a:lnTo>
                    <a:lnTo>
                      <a:pt x="83" y="0"/>
                    </a:lnTo>
                    <a:lnTo>
                      <a:pt x="66" y="2"/>
                    </a:lnTo>
                    <a:lnTo>
                      <a:pt x="51" y="6"/>
                    </a:lnTo>
                    <a:lnTo>
                      <a:pt x="36" y="13"/>
                    </a:lnTo>
                    <a:lnTo>
                      <a:pt x="24" y="24"/>
                    </a:lnTo>
                    <a:close/>
                    <a:moveTo>
                      <a:pt x="8" y="82"/>
                    </a:moveTo>
                    <a:lnTo>
                      <a:pt x="9" y="67"/>
                    </a:lnTo>
                    <a:lnTo>
                      <a:pt x="14" y="53"/>
                    </a:lnTo>
                    <a:lnTo>
                      <a:pt x="20" y="41"/>
                    </a:lnTo>
                    <a:lnTo>
                      <a:pt x="30" y="30"/>
                    </a:lnTo>
                    <a:lnTo>
                      <a:pt x="40" y="19"/>
                    </a:lnTo>
                    <a:lnTo>
                      <a:pt x="54" y="13"/>
                    </a:lnTo>
                    <a:lnTo>
                      <a:pt x="67" y="9"/>
                    </a:lnTo>
                    <a:lnTo>
                      <a:pt x="83" y="8"/>
                    </a:lnTo>
                    <a:lnTo>
                      <a:pt x="98" y="9"/>
                    </a:lnTo>
                    <a:lnTo>
                      <a:pt x="112" y="13"/>
                    </a:lnTo>
                    <a:lnTo>
                      <a:pt x="118" y="15"/>
                    </a:lnTo>
                    <a:lnTo>
                      <a:pt x="125" y="19"/>
                    </a:lnTo>
                    <a:lnTo>
                      <a:pt x="137" y="30"/>
                    </a:lnTo>
                    <a:lnTo>
                      <a:pt x="145" y="41"/>
                    </a:lnTo>
                    <a:lnTo>
                      <a:pt x="153" y="53"/>
                    </a:lnTo>
                    <a:lnTo>
                      <a:pt x="156" y="67"/>
                    </a:lnTo>
                    <a:lnTo>
                      <a:pt x="158" y="82"/>
                    </a:lnTo>
                    <a:lnTo>
                      <a:pt x="157" y="89"/>
                    </a:lnTo>
                    <a:lnTo>
                      <a:pt x="156" y="89"/>
                    </a:lnTo>
                    <a:lnTo>
                      <a:pt x="156" y="90"/>
                    </a:lnTo>
                    <a:lnTo>
                      <a:pt x="156" y="92"/>
                    </a:lnTo>
                    <a:lnTo>
                      <a:pt x="156" y="97"/>
                    </a:lnTo>
                    <a:lnTo>
                      <a:pt x="153" y="110"/>
                    </a:lnTo>
                    <a:lnTo>
                      <a:pt x="148" y="116"/>
                    </a:lnTo>
                    <a:lnTo>
                      <a:pt x="145" y="123"/>
                    </a:lnTo>
                    <a:lnTo>
                      <a:pt x="140" y="128"/>
                    </a:lnTo>
                    <a:lnTo>
                      <a:pt x="137" y="135"/>
                    </a:lnTo>
                    <a:lnTo>
                      <a:pt x="130" y="138"/>
                    </a:lnTo>
                    <a:lnTo>
                      <a:pt x="125" y="143"/>
                    </a:lnTo>
                    <a:lnTo>
                      <a:pt x="118" y="146"/>
                    </a:lnTo>
                    <a:lnTo>
                      <a:pt x="112" y="151"/>
                    </a:lnTo>
                    <a:lnTo>
                      <a:pt x="108" y="151"/>
                    </a:lnTo>
                    <a:lnTo>
                      <a:pt x="106" y="151"/>
                    </a:lnTo>
                    <a:lnTo>
                      <a:pt x="104" y="151"/>
                    </a:lnTo>
                    <a:lnTo>
                      <a:pt x="104" y="152"/>
                    </a:lnTo>
                    <a:lnTo>
                      <a:pt x="98" y="154"/>
                    </a:lnTo>
                    <a:lnTo>
                      <a:pt x="93" y="154"/>
                    </a:lnTo>
                    <a:lnTo>
                      <a:pt x="91" y="154"/>
                    </a:lnTo>
                    <a:lnTo>
                      <a:pt x="90" y="154"/>
                    </a:lnTo>
                    <a:lnTo>
                      <a:pt x="90" y="155"/>
                    </a:lnTo>
                    <a:lnTo>
                      <a:pt x="83" y="156"/>
                    </a:lnTo>
                    <a:lnTo>
                      <a:pt x="67" y="154"/>
                    </a:lnTo>
                    <a:lnTo>
                      <a:pt x="54" y="151"/>
                    </a:lnTo>
                    <a:lnTo>
                      <a:pt x="40" y="143"/>
                    </a:lnTo>
                    <a:lnTo>
                      <a:pt x="30" y="135"/>
                    </a:lnTo>
                    <a:lnTo>
                      <a:pt x="20" y="123"/>
                    </a:lnTo>
                    <a:lnTo>
                      <a:pt x="16" y="116"/>
                    </a:lnTo>
                    <a:lnTo>
                      <a:pt x="14" y="110"/>
                    </a:lnTo>
                    <a:lnTo>
                      <a:pt x="9" y="97"/>
                    </a:lnTo>
                    <a:lnTo>
                      <a:pt x="8" y="82"/>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0" name="Freeform 82"/>
              <p:cNvSpPr>
                <a:spLocks noEditPoints="1"/>
              </p:cNvSpPr>
              <p:nvPr/>
            </p:nvSpPr>
            <p:spPr bwMode="auto">
              <a:xfrm>
                <a:off x="2188" y="2094"/>
                <a:ext cx="30" cy="30"/>
              </a:xfrm>
              <a:custGeom>
                <a:avLst/>
                <a:gdLst>
                  <a:gd name="T0" fmla="*/ 12 w 150"/>
                  <a:gd name="T1" fmla="*/ 33 h 148"/>
                  <a:gd name="T2" fmla="*/ 1 w 150"/>
                  <a:gd name="T3" fmla="*/ 59 h 148"/>
                  <a:gd name="T4" fmla="*/ 1 w 150"/>
                  <a:gd name="T5" fmla="*/ 89 h 148"/>
                  <a:gd name="T6" fmla="*/ 8 w 150"/>
                  <a:gd name="T7" fmla="*/ 108 h 148"/>
                  <a:gd name="T8" fmla="*/ 22 w 150"/>
                  <a:gd name="T9" fmla="*/ 127 h 148"/>
                  <a:gd name="T10" fmla="*/ 46 w 150"/>
                  <a:gd name="T11" fmla="*/ 143 h 148"/>
                  <a:gd name="T12" fmla="*/ 75 w 150"/>
                  <a:gd name="T13" fmla="*/ 148 h 148"/>
                  <a:gd name="T14" fmla="*/ 82 w 150"/>
                  <a:gd name="T15" fmla="*/ 146 h 148"/>
                  <a:gd name="T16" fmla="*/ 85 w 150"/>
                  <a:gd name="T17" fmla="*/ 146 h 148"/>
                  <a:gd name="T18" fmla="*/ 96 w 150"/>
                  <a:gd name="T19" fmla="*/ 144 h 148"/>
                  <a:gd name="T20" fmla="*/ 98 w 150"/>
                  <a:gd name="T21" fmla="*/ 143 h 148"/>
                  <a:gd name="T22" fmla="*/ 104 w 150"/>
                  <a:gd name="T23" fmla="*/ 143 h 148"/>
                  <a:gd name="T24" fmla="*/ 117 w 150"/>
                  <a:gd name="T25" fmla="*/ 135 h 148"/>
                  <a:gd name="T26" fmla="*/ 129 w 150"/>
                  <a:gd name="T27" fmla="*/ 127 h 148"/>
                  <a:gd name="T28" fmla="*/ 137 w 150"/>
                  <a:gd name="T29" fmla="*/ 115 h 148"/>
                  <a:gd name="T30" fmla="*/ 145 w 150"/>
                  <a:gd name="T31" fmla="*/ 102 h 148"/>
                  <a:gd name="T32" fmla="*/ 148 w 150"/>
                  <a:gd name="T33" fmla="*/ 84 h 148"/>
                  <a:gd name="T34" fmla="*/ 148 w 150"/>
                  <a:gd name="T35" fmla="*/ 81 h 148"/>
                  <a:gd name="T36" fmla="*/ 150 w 150"/>
                  <a:gd name="T37" fmla="*/ 74 h 148"/>
                  <a:gd name="T38" fmla="*/ 145 w 150"/>
                  <a:gd name="T39" fmla="*/ 45 h 148"/>
                  <a:gd name="T40" fmla="*/ 129 w 150"/>
                  <a:gd name="T41" fmla="*/ 22 h 148"/>
                  <a:gd name="T42" fmla="*/ 110 w 150"/>
                  <a:gd name="T43" fmla="*/ 7 h 148"/>
                  <a:gd name="T44" fmla="*/ 90 w 150"/>
                  <a:gd name="T45" fmla="*/ 1 h 148"/>
                  <a:gd name="T46" fmla="*/ 59 w 150"/>
                  <a:gd name="T47" fmla="*/ 1 h 148"/>
                  <a:gd name="T48" fmla="*/ 32 w 150"/>
                  <a:gd name="T49" fmla="*/ 11 h 148"/>
                  <a:gd name="T50" fmla="*/ 8 w 150"/>
                  <a:gd name="T51" fmla="*/ 74 h 148"/>
                  <a:gd name="T52" fmla="*/ 12 w 150"/>
                  <a:gd name="T53" fmla="*/ 49 h 148"/>
                  <a:gd name="T54" fmla="*/ 28 w 150"/>
                  <a:gd name="T55" fmla="*/ 28 h 148"/>
                  <a:gd name="T56" fmla="*/ 49 w 150"/>
                  <a:gd name="T57" fmla="*/ 13 h 148"/>
                  <a:gd name="T58" fmla="*/ 75 w 150"/>
                  <a:gd name="T59" fmla="*/ 8 h 148"/>
                  <a:gd name="T60" fmla="*/ 101 w 150"/>
                  <a:gd name="T61" fmla="*/ 13 h 148"/>
                  <a:gd name="T62" fmla="*/ 123 w 150"/>
                  <a:gd name="T63" fmla="*/ 28 h 148"/>
                  <a:gd name="T64" fmla="*/ 137 w 150"/>
                  <a:gd name="T65" fmla="*/ 49 h 148"/>
                  <a:gd name="T66" fmla="*/ 142 w 150"/>
                  <a:gd name="T67" fmla="*/ 74 h 148"/>
                  <a:gd name="T68" fmla="*/ 141 w 150"/>
                  <a:gd name="T69" fmla="*/ 80 h 148"/>
                  <a:gd name="T70" fmla="*/ 138 w 150"/>
                  <a:gd name="T71" fmla="*/ 92 h 148"/>
                  <a:gd name="T72" fmla="*/ 131 w 150"/>
                  <a:gd name="T73" fmla="*/ 110 h 148"/>
                  <a:gd name="T74" fmla="*/ 112 w 150"/>
                  <a:gd name="T75" fmla="*/ 129 h 148"/>
                  <a:gd name="T76" fmla="*/ 87 w 150"/>
                  <a:gd name="T77" fmla="*/ 139 h 148"/>
                  <a:gd name="T78" fmla="*/ 77 w 150"/>
                  <a:gd name="T79" fmla="*/ 141 h 148"/>
                  <a:gd name="T80" fmla="*/ 62 w 150"/>
                  <a:gd name="T81" fmla="*/ 139 h 148"/>
                  <a:gd name="T82" fmla="*/ 38 w 150"/>
                  <a:gd name="T83" fmla="*/ 129 h 148"/>
                  <a:gd name="T84" fmla="*/ 18 w 150"/>
                  <a:gd name="T85" fmla="*/ 110 h 148"/>
                  <a:gd name="T86" fmla="*/ 9 w 150"/>
                  <a:gd name="T87" fmla="*/ 87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
                  <a:gd name="T133" fmla="*/ 0 h 148"/>
                  <a:gd name="T134" fmla="*/ 150 w 150"/>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 h="148">
                    <a:moveTo>
                      <a:pt x="22" y="22"/>
                    </a:moveTo>
                    <a:lnTo>
                      <a:pt x="12" y="33"/>
                    </a:lnTo>
                    <a:lnTo>
                      <a:pt x="6" y="45"/>
                    </a:lnTo>
                    <a:lnTo>
                      <a:pt x="1" y="59"/>
                    </a:lnTo>
                    <a:lnTo>
                      <a:pt x="0" y="74"/>
                    </a:lnTo>
                    <a:lnTo>
                      <a:pt x="1" y="89"/>
                    </a:lnTo>
                    <a:lnTo>
                      <a:pt x="6" y="102"/>
                    </a:lnTo>
                    <a:lnTo>
                      <a:pt x="8" y="108"/>
                    </a:lnTo>
                    <a:lnTo>
                      <a:pt x="12" y="115"/>
                    </a:lnTo>
                    <a:lnTo>
                      <a:pt x="22" y="127"/>
                    </a:lnTo>
                    <a:lnTo>
                      <a:pt x="32" y="135"/>
                    </a:lnTo>
                    <a:lnTo>
                      <a:pt x="46" y="143"/>
                    </a:lnTo>
                    <a:lnTo>
                      <a:pt x="59" y="146"/>
                    </a:lnTo>
                    <a:lnTo>
                      <a:pt x="75" y="148"/>
                    </a:lnTo>
                    <a:lnTo>
                      <a:pt x="82" y="147"/>
                    </a:lnTo>
                    <a:lnTo>
                      <a:pt x="82" y="146"/>
                    </a:lnTo>
                    <a:lnTo>
                      <a:pt x="83" y="146"/>
                    </a:lnTo>
                    <a:lnTo>
                      <a:pt x="85" y="146"/>
                    </a:lnTo>
                    <a:lnTo>
                      <a:pt x="90" y="146"/>
                    </a:lnTo>
                    <a:lnTo>
                      <a:pt x="96" y="144"/>
                    </a:lnTo>
                    <a:lnTo>
                      <a:pt x="96" y="143"/>
                    </a:lnTo>
                    <a:lnTo>
                      <a:pt x="98" y="143"/>
                    </a:lnTo>
                    <a:lnTo>
                      <a:pt x="100" y="143"/>
                    </a:lnTo>
                    <a:lnTo>
                      <a:pt x="104" y="143"/>
                    </a:lnTo>
                    <a:lnTo>
                      <a:pt x="110" y="138"/>
                    </a:lnTo>
                    <a:lnTo>
                      <a:pt x="117" y="135"/>
                    </a:lnTo>
                    <a:lnTo>
                      <a:pt x="122" y="130"/>
                    </a:lnTo>
                    <a:lnTo>
                      <a:pt x="129" y="127"/>
                    </a:lnTo>
                    <a:lnTo>
                      <a:pt x="132" y="120"/>
                    </a:lnTo>
                    <a:lnTo>
                      <a:pt x="137" y="115"/>
                    </a:lnTo>
                    <a:lnTo>
                      <a:pt x="140" y="108"/>
                    </a:lnTo>
                    <a:lnTo>
                      <a:pt x="145" y="102"/>
                    </a:lnTo>
                    <a:lnTo>
                      <a:pt x="148" y="89"/>
                    </a:lnTo>
                    <a:lnTo>
                      <a:pt x="148" y="84"/>
                    </a:lnTo>
                    <a:lnTo>
                      <a:pt x="148" y="82"/>
                    </a:lnTo>
                    <a:lnTo>
                      <a:pt x="148" y="81"/>
                    </a:lnTo>
                    <a:lnTo>
                      <a:pt x="149" y="81"/>
                    </a:lnTo>
                    <a:lnTo>
                      <a:pt x="150" y="74"/>
                    </a:lnTo>
                    <a:lnTo>
                      <a:pt x="148" y="59"/>
                    </a:lnTo>
                    <a:lnTo>
                      <a:pt x="145" y="45"/>
                    </a:lnTo>
                    <a:lnTo>
                      <a:pt x="137" y="33"/>
                    </a:lnTo>
                    <a:lnTo>
                      <a:pt x="129" y="22"/>
                    </a:lnTo>
                    <a:lnTo>
                      <a:pt x="117" y="11"/>
                    </a:lnTo>
                    <a:lnTo>
                      <a:pt x="110" y="7"/>
                    </a:lnTo>
                    <a:lnTo>
                      <a:pt x="104" y="5"/>
                    </a:lnTo>
                    <a:lnTo>
                      <a:pt x="90" y="1"/>
                    </a:lnTo>
                    <a:lnTo>
                      <a:pt x="75" y="0"/>
                    </a:lnTo>
                    <a:lnTo>
                      <a:pt x="59" y="1"/>
                    </a:lnTo>
                    <a:lnTo>
                      <a:pt x="46" y="5"/>
                    </a:lnTo>
                    <a:lnTo>
                      <a:pt x="32" y="11"/>
                    </a:lnTo>
                    <a:lnTo>
                      <a:pt x="22" y="22"/>
                    </a:lnTo>
                    <a:close/>
                    <a:moveTo>
                      <a:pt x="8" y="74"/>
                    </a:moveTo>
                    <a:lnTo>
                      <a:pt x="9" y="61"/>
                    </a:lnTo>
                    <a:lnTo>
                      <a:pt x="12" y="49"/>
                    </a:lnTo>
                    <a:lnTo>
                      <a:pt x="18" y="37"/>
                    </a:lnTo>
                    <a:lnTo>
                      <a:pt x="28" y="28"/>
                    </a:lnTo>
                    <a:lnTo>
                      <a:pt x="38" y="18"/>
                    </a:lnTo>
                    <a:lnTo>
                      <a:pt x="49" y="13"/>
                    </a:lnTo>
                    <a:lnTo>
                      <a:pt x="62" y="9"/>
                    </a:lnTo>
                    <a:lnTo>
                      <a:pt x="75" y="8"/>
                    </a:lnTo>
                    <a:lnTo>
                      <a:pt x="87" y="9"/>
                    </a:lnTo>
                    <a:lnTo>
                      <a:pt x="101" y="13"/>
                    </a:lnTo>
                    <a:lnTo>
                      <a:pt x="112" y="18"/>
                    </a:lnTo>
                    <a:lnTo>
                      <a:pt x="123" y="28"/>
                    </a:lnTo>
                    <a:lnTo>
                      <a:pt x="131" y="37"/>
                    </a:lnTo>
                    <a:lnTo>
                      <a:pt x="137" y="49"/>
                    </a:lnTo>
                    <a:lnTo>
                      <a:pt x="140" y="61"/>
                    </a:lnTo>
                    <a:lnTo>
                      <a:pt x="142" y="74"/>
                    </a:lnTo>
                    <a:lnTo>
                      <a:pt x="141" y="77"/>
                    </a:lnTo>
                    <a:lnTo>
                      <a:pt x="141" y="80"/>
                    </a:lnTo>
                    <a:lnTo>
                      <a:pt x="140" y="87"/>
                    </a:lnTo>
                    <a:lnTo>
                      <a:pt x="138" y="92"/>
                    </a:lnTo>
                    <a:lnTo>
                      <a:pt x="137" y="99"/>
                    </a:lnTo>
                    <a:lnTo>
                      <a:pt x="131" y="110"/>
                    </a:lnTo>
                    <a:lnTo>
                      <a:pt x="123" y="121"/>
                    </a:lnTo>
                    <a:lnTo>
                      <a:pt x="112" y="129"/>
                    </a:lnTo>
                    <a:lnTo>
                      <a:pt x="101" y="136"/>
                    </a:lnTo>
                    <a:lnTo>
                      <a:pt x="87" y="139"/>
                    </a:lnTo>
                    <a:lnTo>
                      <a:pt x="81" y="141"/>
                    </a:lnTo>
                    <a:lnTo>
                      <a:pt x="77" y="141"/>
                    </a:lnTo>
                    <a:lnTo>
                      <a:pt x="75" y="142"/>
                    </a:lnTo>
                    <a:lnTo>
                      <a:pt x="62" y="139"/>
                    </a:lnTo>
                    <a:lnTo>
                      <a:pt x="49" y="136"/>
                    </a:lnTo>
                    <a:lnTo>
                      <a:pt x="38" y="129"/>
                    </a:lnTo>
                    <a:lnTo>
                      <a:pt x="28" y="121"/>
                    </a:lnTo>
                    <a:lnTo>
                      <a:pt x="18" y="110"/>
                    </a:lnTo>
                    <a:lnTo>
                      <a:pt x="12" y="99"/>
                    </a:lnTo>
                    <a:lnTo>
                      <a:pt x="9" y="87"/>
                    </a:lnTo>
                    <a:lnTo>
                      <a:pt x="8" y="74"/>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1" name="Freeform 83"/>
              <p:cNvSpPr>
                <a:spLocks noEditPoints="1"/>
              </p:cNvSpPr>
              <p:nvPr/>
            </p:nvSpPr>
            <p:spPr bwMode="auto">
              <a:xfrm>
                <a:off x="2189" y="2096"/>
                <a:ext cx="27" cy="26"/>
              </a:xfrm>
              <a:custGeom>
                <a:avLst/>
                <a:gdLst>
                  <a:gd name="T0" fmla="*/ 10 w 134"/>
                  <a:gd name="T1" fmla="*/ 29 h 134"/>
                  <a:gd name="T2" fmla="*/ 1 w 134"/>
                  <a:gd name="T3" fmla="*/ 53 h 134"/>
                  <a:gd name="T4" fmla="*/ 1 w 134"/>
                  <a:gd name="T5" fmla="*/ 79 h 134"/>
                  <a:gd name="T6" fmla="*/ 10 w 134"/>
                  <a:gd name="T7" fmla="*/ 102 h 134"/>
                  <a:gd name="T8" fmla="*/ 30 w 134"/>
                  <a:gd name="T9" fmla="*/ 121 h 134"/>
                  <a:gd name="T10" fmla="*/ 54 w 134"/>
                  <a:gd name="T11" fmla="*/ 131 h 134"/>
                  <a:gd name="T12" fmla="*/ 69 w 134"/>
                  <a:gd name="T13" fmla="*/ 133 h 134"/>
                  <a:gd name="T14" fmla="*/ 79 w 134"/>
                  <a:gd name="T15" fmla="*/ 131 h 134"/>
                  <a:gd name="T16" fmla="*/ 104 w 134"/>
                  <a:gd name="T17" fmla="*/ 121 h 134"/>
                  <a:gd name="T18" fmla="*/ 123 w 134"/>
                  <a:gd name="T19" fmla="*/ 102 h 134"/>
                  <a:gd name="T20" fmla="*/ 130 w 134"/>
                  <a:gd name="T21" fmla="*/ 84 h 134"/>
                  <a:gd name="T22" fmla="*/ 133 w 134"/>
                  <a:gd name="T23" fmla="*/ 72 h 134"/>
                  <a:gd name="T24" fmla="*/ 134 w 134"/>
                  <a:gd name="T25" fmla="*/ 66 h 134"/>
                  <a:gd name="T26" fmla="*/ 129 w 134"/>
                  <a:gd name="T27" fmla="*/ 41 h 134"/>
                  <a:gd name="T28" fmla="*/ 115 w 134"/>
                  <a:gd name="T29" fmla="*/ 20 h 134"/>
                  <a:gd name="T30" fmla="*/ 93 w 134"/>
                  <a:gd name="T31" fmla="*/ 5 h 134"/>
                  <a:gd name="T32" fmla="*/ 67 w 134"/>
                  <a:gd name="T33" fmla="*/ 0 h 134"/>
                  <a:gd name="T34" fmla="*/ 41 w 134"/>
                  <a:gd name="T35" fmla="*/ 5 h 134"/>
                  <a:gd name="T36" fmla="*/ 20 w 134"/>
                  <a:gd name="T37" fmla="*/ 20 h 134"/>
                  <a:gd name="T38" fmla="*/ 16 w 134"/>
                  <a:gd name="T39" fmla="*/ 100 h 134"/>
                  <a:gd name="T40" fmla="*/ 8 w 134"/>
                  <a:gd name="T41" fmla="*/ 78 h 134"/>
                  <a:gd name="T42" fmla="*/ 11 w 134"/>
                  <a:gd name="T43" fmla="*/ 43 h 134"/>
                  <a:gd name="T44" fmla="*/ 42 w 134"/>
                  <a:gd name="T45" fmla="*/ 11 h 134"/>
                  <a:gd name="T46" fmla="*/ 67 w 134"/>
                  <a:gd name="T47" fmla="*/ 8 h 134"/>
                  <a:gd name="T48" fmla="*/ 91 w 134"/>
                  <a:gd name="T49" fmla="*/ 11 h 134"/>
                  <a:gd name="T50" fmla="*/ 111 w 134"/>
                  <a:gd name="T51" fmla="*/ 24 h 134"/>
                  <a:gd name="T52" fmla="*/ 122 w 134"/>
                  <a:gd name="T53" fmla="*/ 43 h 134"/>
                  <a:gd name="T54" fmla="*/ 127 w 134"/>
                  <a:gd name="T55" fmla="*/ 66 h 134"/>
                  <a:gd name="T56" fmla="*/ 123 w 134"/>
                  <a:gd name="T57" fmla="*/ 83 h 134"/>
                  <a:gd name="T58" fmla="*/ 119 w 134"/>
                  <a:gd name="T59" fmla="*/ 94 h 134"/>
                  <a:gd name="T60" fmla="*/ 113 w 134"/>
                  <a:gd name="T61" fmla="*/ 104 h 134"/>
                  <a:gd name="T62" fmla="*/ 105 w 134"/>
                  <a:gd name="T63" fmla="*/ 112 h 134"/>
                  <a:gd name="T64" fmla="*/ 95 w 134"/>
                  <a:gd name="T65" fmla="*/ 118 h 134"/>
                  <a:gd name="T66" fmla="*/ 84 w 134"/>
                  <a:gd name="T67" fmla="*/ 122 h 134"/>
                  <a:gd name="T68" fmla="*/ 67 w 134"/>
                  <a:gd name="T69" fmla="*/ 126 h 134"/>
                  <a:gd name="T70" fmla="*/ 42 w 134"/>
                  <a:gd name="T71" fmla="*/ 121 h 134"/>
                  <a:gd name="T72" fmla="*/ 23 w 134"/>
                  <a:gd name="T73" fmla="*/ 110 h 1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134"/>
                  <a:gd name="T113" fmla="*/ 134 w 134"/>
                  <a:gd name="T114" fmla="*/ 134 h 1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134">
                    <a:moveTo>
                      <a:pt x="20" y="20"/>
                    </a:moveTo>
                    <a:lnTo>
                      <a:pt x="10" y="29"/>
                    </a:lnTo>
                    <a:lnTo>
                      <a:pt x="4" y="41"/>
                    </a:lnTo>
                    <a:lnTo>
                      <a:pt x="1" y="53"/>
                    </a:lnTo>
                    <a:lnTo>
                      <a:pt x="0" y="66"/>
                    </a:lnTo>
                    <a:lnTo>
                      <a:pt x="1" y="79"/>
                    </a:lnTo>
                    <a:lnTo>
                      <a:pt x="4" y="91"/>
                    </a:lnTo>
                    <a:lnTo>
                      <a:pt x="10" y="102"/>
                    </a:lnTo>
                    <a:lnTo>
                      <a:pt x="20" y="113"/>
                    </a:lnTo>
                    <a:lnTo>
                      <a:pt x="30" y="121"/>
                    </a:lnTo>
                    <a:lnTo>
                      <a:pt x="41" y="128"/>
                    </a:lnTo>
                    <a:lnTo>
                      <a:pt x="54" y="131"/>
                    </a:lnTo>
                    <a:lnTo>
                      <a:pt x="67" y="134"/>
                    </a:lnTo>
                    <a:lnTo>
                      <a:pt x="69" y="133"/>
                    </a:lnTo>
                    <a:lnTo>
                      <a:pt x="73" y="133"/>
                    </a:lnTo>
                    <a:lnTo>
                      <a:pt x="79" y="131"/>
                    </a:lnTo>
                    <a:lnTo>
                      <a:pt x="93" y="128"/>
                    </a:lnTo>
                    <a:lnTo>
                      <a:pt x="104" y="121"/>
                    </a:lnTo>
                    <a:lnTo>
                      <a:pt x="115" y="113"/>
                    </a:lnTo>
                    <a:lnTo>
                      <a:pt x="123" y="102"/>
                    </a:lnTo>
                    <a:lnTo>
                      <a:pt x="129" y="91"/>
                    </a:lnTo>
                    <a:lnTo>
                      <a:pt x="130" y="84"/>
                    </a:lnTo>
                    <a:lnTo>
                      <a:pt x="132" y="79"/>
                    </a:lnTo>
                    <a:lnTo>
                      <a:pt x="133" y="72"/>
                    </a:lnTo>
                    <a:lnTo>
                      <a:pt x="133" y="69"/>
                    </a:lnTo>
                    <a:lnTo>
                      <a:pt x="134" y="66"/>
                    </a:lnTo>
                    <a:lnTo>
                      <a:pt x="132" y="53"/>
                    </a:lnTo>
                    <a:lnTo>
                      <a:pt x="129" y="41"/>
                    </a:lnTo>
                    <a:lnTo>
                      <a:pt x="123" y="29"/>
                    </a:lnTo>
                    <a:lnTo>
                      <a:pt x="115" y="20"/>
                    </a:lnTo>
                    <a:lnTo>
                      <a:pt x="104" y="10"/>
                    </a:lnTo>
                    <a:lnTo>
                      <a:pt x="93" y="5"/>
                    </a:lnTo>
                    <a:lnTo>
                      <a:pt x="79" y="1"/>
                    </a:lnTo>
                    <a:lnTo>
                      <a:pt x="67" y="0"/>
                    </a:lnTo>
                    <a:lnTo>
                      <a:pt x="54" y="1"/>
                    </a:lnTo>
                    <a:lnTo>
                      <a:pt x="41" y="5"/>
                    </a:lnTo>
                    <a:lnTo>
                      <a:pt x="30" y="10"/>
                    </a:lnTo>
                    <a:lnTo>
                      <a:pt x="20" y="20"/>
                    </a:lnTo>
                    <a:close/>
                    <a:moveTo>
                      <a:pt x="23" y="110"/>
                    </a:moveTo>
                    <a:lnTo>
                      <a:pt x="16" y="100"/>
                    </a:lnTo>
                    <a:lnTo>
                      <a:pt x="11" y="90"/>
                    </a:lnTo>
                    <a:lnTo>
                      <a:pt x="8" y="78"/>
                    </a:lnTo>
                    <a:lnTo>
                      <a:pt x="8" y="66"/>
                    </a:lnTo>
                    <a:lnTo>
                      <a:pt x="11" y="43"/>
                    </a:lnTo>
                    <a:lnTo>
                      <a:pt x="23" y="24"/>
                    </a:lnTo>
                    <a:lnTo>
                      <a:pt x="42" y="11"/>
                    </a:lnTo>
                    <a:lnTo>
                      <a:pt x="54" y="8"/>
                    </a:lnTo>
                    <a:lnTo>
                      <a:pt x="67" y="8"/>
                    </a:lnTo>
                    <a:lnTo>
                      <a:pt x="78" y="8"/>
                    </a:lnTo>
                    <a:lnTo>
                      <a:pt x="91" y="11"/>
                    </a:lnTo>
                    <a:lnTo>
                      <a:pt x="101" y="16"/>
                    </a:lnTo>
                    <a:lnTo>
                      <a:pt x="111" y="24"/>
                    </a:lnTo>
                    <a:lnTo>
                      <a:pt x="117" y="33"/>
                    </a:lnTo>
                    <a:lnTo>
                      <a:pt x="122" y="43"/>
                    </a:lnTo>
                    <a:lnTo>
                      <a:pt x="126" y="54"/>
                    </a:lnTo>
                    <a:lnTo>
                      <a:pt x="127" y="66"/>
                    </a:lnTo>
                    <a:lnTo>
                      <a:pt x="126" y="78"/>
                    </a:lnTo>
                    <a:lnTo>
                      <a:pt x="123" y="83"/>
                    </a:lnTo>
                    <a:lnTo>
                      <a:pt x="122" y="90"/>
                    </a:lnTo>
                    <a:lnTo>
                      <a:pt x="119" y="94"/>
                    </a:lnTo>
                    <a:lnTo>
                      <a:pt x="117" y="100"/>
                    </a:lnTo>
                    <a:lnTo>
                      <a:pt x="113" y="104"/>
                    </a:lnTo>
                    <a:lnTo>
                      <a:pt x="111" y="110"/>
                    </a:lnTo>
                    <a:lnTo>
                      <a:pt x="105" y="112"/>
                    </a:lnTo>
                    <a:lnTo>
                      <a:pt x="101" y="116"/>
                    </a:lnTo>
                    <a:lnTo>
                      <a:pt x="95" y="118"/>
                    </a:lnTo>
                    <a:lnTo>
                      <a:pt x="91" y="121"/>
                    </a:lnTo>
                    <a:lnTo>
                      <a:pt x="84" y="122"/>
                    </a:lnTo>
                    <a:lnTo>
                      <a:pt x="78" y="125"/>
                    </a:lnTo>
                    <a:lnTo>
                      <a:pt x="67" y="126"/>
                    </a:lnTo>
                    <a:lnTo>
                      <a:pt x="54" y="125"/>
                    </a:lnTo>
                    <a:lnTo>
                      <a:pt x="42" y="121"/>
                    </a:lnTo>
                    <a:lnTo>
                      <a:pt x="32" y="116"/>
                    </a:lnTo>
                    <a:lnTo>
                      <a:pt x="23" y="110"/>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2" name="Freeform 84"/>
              <p:cNvSpPr>
                <a:spLocks noEditPoints="1"/>
              </p:cNvSpPr>
              <p:nvPr/>
            </p:nvSpPr>
            <p:spPr bwMode="auto">
              <a:xfrm>
                <a:off x="2191" y="2097"/>
                <a:ext cx="24" cy="24"/>
              </a:xfrm>
              <a:custGeom>
                <a:avLst/>
                <a:gdLst>
                  <a:gd name="T0" fmla="*/ 0 w 119"/>
                  <a:gd name="T1" fmla="*/ 70 h 118"/>
                  <a:gd name="T2" fmla="*/ 8 w 119"/>
                  <a:gd name="T3" fmla="*/ 92 h 118"/>
                  <a:gd name="T4" fmla="*/ 24 w 119"/>
                  <a:gd name="T5" fmla="*/ 108 h 118"/>
                  <a:gd name="T6" fmla="*/ 46 w 119"/>
                  <a:gd name="T7" fmla="*/ 117 h 118"/>
                  <a:gd name="T8" fmla="*/ 70 w 119"/>
                  <a:gd name="T9" fmla="*/ 117 h 118"/>
                  <a:gd name="T10" fmla="*/ 83 w 119"/>
                  <a:gd name="T11" fmla="*/ 113 h 118"/>
                  <a:gd name="T12" fmla="*/ 93 w 119"/>
                  <a:gd name="T13" fmla="*/ 108 h 118"/>
                  <a:gd name="T14" fmla="*/ 103 w 119"/>
                  <a:gd name="T15" fmla="*/ 102 h 118"/>
                  <a:gd name="T16" fmla="*/ 109 w 119"/>
                  <a:gd name="T17" fmla="*/ 92 h 118"/>
                  <a:gd name="T18" fmla="*/ 114 w 119"/>
                  <a:gd name="T19" fmla="*/ 82 h 118"/>
                  <a:gd name="T20" fmla="*/ 118 w 119"/>
                  <a:gd name="T21" fmla="*/ 70 h 118"/>
                  <a:gd name="T22" fmla="*/ 118 w 119"/>
                  <a:gd name="T23" fmla="*/ 46 h 118"/>
                  <a:gd name="T24" fmla="*/ 109 w 119"/>
                  <a:gd name="T25" fmla="*/ 25 h 118"/>
                  <a:gd name="T26" fmla="*/ 93 w 119"/>
                  <a:gd name="T27" fmla="*/ 8 h 118"/>
                  <a:gd name="T28" fmla="*/ 70 w 119"/>
                  <a:gd name="T29" fmla="*/ 0 h 118"/>
                  <a:gd name="T30" fmla="*/ 46 w 119"/>
                  <a:gd name="T31" fmla="*/ 0 h 118"/>
                  <a:gd name="T32" fmla="*/ 15 w 119"/>
                  <a:gd name="T33" fmla="*/ 16 h 118"/>
                  <a:gd name="T34" fmla="*/ 0 w 119"/>
                  <a:gd name="T35" fmla="*/ 58 h 118"/>
                  <a:gd name="T36" fmla="*/ 14 w 119"/>
                  <a:gd name="T37" fmla="*/ 86 h 118"/>
                  <a:gd name="T38" fmla="*/ 6 w 119"/>
                  <a:gd name="T39" fmla="*/ 68 h 118"/>
                  <a:gd name="T40" fmla="*/ 6 w 119"/>
                  <a:gd name="T41" fmla="*/ 47 h 118"/>
                  <a:gd name="T42" fmla="*/ 22 w 119"/>
                  <a:gd name="T43" fmla="*/ 21 h 118"/>
                  <a:gd name="T44" fmla="*/ 48 w 119"/>
                  <a:gd name="T45" fmla="*/ 6 h 118"/>
                  <a:gd name="T46" fmla="*/ 69 w 119"/>
                  <a:gd name="T47" fmla="*/ 6 h 118"/>
                  <a:gd name="T48" fmla="*/ 88 w 119"/>
                  <a:gd name="T49" fmla="*/ 13 h 118"/>
                  <a:gd name="T50" fmla="*/ 103 w 119"/>
                  <a:gd name="T51" fmla="*/ 29 h 118"/>
                  <a:gd name="T52" fmla="*/ 112 w 119"/>
                  <a:gd name="T53" fmla="*/ 47 h 118"/>
                  <a:gd name="T54" fmla="*/ 112 w 119"/>
                  <a:gd name="T55" fmla="*/ 63 h 118"/>
                  <a:gd name="T56" fmla="*/ 110 w 119"/>
                  <a:gd name="T57" fmla="*/ 73 h 118"/>
                  <a:gd name="T58" fmla="*/ 109 w 119"/>
                  <a:gd name="T59" fmla="*/ 79 h 118"/>
                  <a:gd name="T60" fmla="*/ 105 w 119"/>
                  <a:gd name="T61" fmla="*/ 82 h 118"/>
                  <a:gd name="T62" fmla="*/ 97 w 119"/>
                  <a:gd name="T63" fmla="*/ 95 h 118"/>
                  <a:gd name="T64" fmla="*/ 79 w 119"/>
                  <a:gd name="T65" fmla="*/ 107 h 118"/>
                  <a:gd name="T66" fmla="*/ 74 w 119"/>
                  <a:gd name="T67" fmla="*/ 108 h 118"/>
                  <a:gd name="T68" fmla="*/ 64 w 119"/>
                  <a:gd name="T69" fmla="*/ 110 h 118"/>
                  <a:gd name="T70" fmla="*/ 48 w 119"/>
                  <a:gd name="T71" fmla="*/ 110 h 118"/>
                  <a:gd name="T72" fmla="*/ 30 w 119"/>
                  <a:gd name="T73" fmla="*/ 101 h 1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18"/>
                  <a:gd name="T113" fmla="*/ 119 w 119"/>
                  <a:gd name="T114" fmla="*/ 118 h 1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18">
                    <a:moveTo>
                      <a:pt x="0" y="58"/>
                    </a:moveTo>
                    <a:lnTo>
                      <a:pt x="0" y="70"/>
                    </a:lnTo>
                    <a:lnTo>
                      <a:pt x="3" y="82"/>
                    </a:lnTo>
                    <a:lnTo>
                      <a:pt x="8" y="92"/>
                    </a:lnTo>
                    <a:lnTo>
                      <a:pt x="15" y="102"/>
                    </a:lnTo>
                    <a:lnTo>
                      <a:pt x="24" y="108"/>
                    </a:lnTo>
                    <a:lnTo>
                      <a:pt x="34" y="113"/>
                    </a:lnTo>
                    <a:lnTo>
                      <a:pt x="46" y="117"/>
                    </a:lnTo>
                    <a:lnTo>
                      <a:pt x="59" y="118"/>
                    </a:lnTo>
                    <a:lnTo>
                      <a:pt x="70" y="117"/>
                    </a:lnTo>
                    <a:lnTo>
                      <a:pt x="76" y="114"/>
                    </a:lnTo>
                    <a:lnTo>
                      <a:pt x="83" y="113"/>
                    </a:lnTo>
                    <a:lnTo>
                      <a:pt x="87" y="110"/>
                    </a:lnTo>
                    <a:lnTo>
                      <a:pt x="93" y="108"/>
                    </a:lnTo>
                    <a:lnTo>
                      <a:pt x="97" y="104"/>
                    </a:lnTo>
                    <a:lnTo>
                      <a:pt x="103" y="102"/>
                    </a:lnTo>
                    <a:lnTo>
                      <a:pt x="105" y="96"/>
                    </a:lnTo>
                    <a:lnTo>
                      <a:pt x="109" y="92"/>
                    </a:lnTo>
                    <a:lnTo>
                      <a:pt x="111" y="86"/>
                    </a:lnTo>
                    <a:lnTo>
                      <a:pt x="114" y="82"/>
                    </a:lnTo>
                    <a:lnTo>
                      <a:pt x="115" y="75"/>
                    </a:lnTo>
                    <a:lnTo>
                      <a:pt x="118" y="70"/>
                    </a:lnTo>
                    <a:lnTo>
                      <a:pt x="119" y="58"/>
                    </a:lnTo>
                    <a:lnTo>
                      <a:pt x="118" y="46"/>
                    </a:lnTo>
                    <a:lnTo>
                      <a:pt x="114" y="35"/>
                    </a:lnTo>
                    <a:lnTo>
                      <a:pt x="109" y="25"/>
                    </a:lnTo>
                    <a:lnTo>
                      <a:pt x="103" y="16"/>
                    </a:lnTo>
                    <a:lnTo>
                      <a:pt x="93" y="8"/>
                    </a:lnTo>
                    <a:lnTo>
                      <a:pt x="83" y="3"/>
                    </a:lnTo>
                    <a:lnTo>
                      <a:pt x="70" y="0"/>
                    </a:lnTo>
                    <a:lnTo>
                      <a:pt x="59" y="0"/>
                    </a:lnTo>
                    <a:lnTo>
                      <a:pt x="46" y="0"/>
                    </a:lnTo>
                    <a:lnTo>
                      <a:pt x="34" y="3"/>
                    </a:lnTo>
                    <a:lnTo>
                      <a:pt x="15" y="16"/>
                    </a:lnTo>
                    <a:lnTo>
                      <a:pt x="3" y="35"/>
                    </a:lnTo>
                    <a:lnTo>
                      <a:pt x="0" y="58"/>
                    </a:lnTo>
                    <a:close/>
                    <a:moveTo>
                      <a:pt x="22" y="95"/>
                    </a:moveTo>
                    <a:lnTo>
                      <a:pt x="14" y="86"/>
                    </a:lnTo>
                    <a:lnTo>
                      <a:pt x="10" y="79"/>
                    </a:lnTo>
                    <a:lnTo>
                      <a:pt x="6" y="68"/>
                    </a:lnTo>
                    <a:lnTo>
                      <a:pt x="6" y="58"/>
                    </a:lnTo>
                    <a:lnTo>
                      <a:pt x="6" y="47"/>
                    </a:lnTo>
                    <a:lnTo>
                      <a:pt x="10" y="38"/>
                    </a:lnTo>
                    <a:lnTo>
                      <a:pt x="22" y="21"/>
                    </a:lnTo>
                    <a:lnTo>
                      <a:pt x="39" y="9"/>
                    </a:lnTo>
                    <a:lnTo>
                      <a:pt x="48" y="6"/>
                    </a:lnTo>
                    <a:lnTo>
                      <a:pt x="59" y="6"/>
                    </a:lnTo>
                    <a:lnTo>
                      <a:pt x="69" y="6"/>
                    </a:lnTo>
                    <a:lnTo>
                      <a:pt x="79" y="9"/>
                    </a:lnTo>
                    <a:lnTo>
                      <a:pt x="88" y="13"/>
                    </a:lnTo>
                    <a:lnTo>
                      <a:pt x="97" y="21"/>
                    </a:lnTo>
                    <a:lnTo>
                      <a:pt x="103" y="29"/>
                    </a:lnTo>
                    <a:lnTo>
                      <a:pt x="109" y="38"/>
                    </a:lnTo>
                    <a:lnTo>
                      <a:pt x="112" y="47"/>
                    </a:lnTo>
                    <a:lnTo>
                      <a:pt x="113" y="58"/>
                    </a:lnTo>
                    <a:lnTo>
                      <a:pt x="112" y="63"/>
                    </a:lnTo>
                    <a:lnTo>
                      <a:pt x="112" y="68"/>
                    </a:lnTo>
                    <a:lnTo>
                      <a:pt x="110" y="73"/>
                    </a:lnTo>
                    <a:lnTo>
                      <a:pt x="109" y="75"/>
                    </a:lnTo>
                    <a:lnTo>
                      <a:pt x="109" y="79"/>
                    </a:lnTo>
                    <a:lnTo>
                      <a:pt x="106" y="80"/>
                    </a:lnTo>
                    <a:lnTo>
                      <a:pt x="105" y="82"/>
                    </a:lnTo>
                    <a:lnTo>
                      <a:pt x="103" y="86"/>
                    </a:lnTo>
                    <a:lnTo>
                      <a:pt x="97" y="95"/>
                    </a:lnTo>
                    <a:lnTo>
                      <a:pt x="88" y="101"/>
                    </a:lnTo>
                    <a:lnTo>
                      <a:pt x="79" y="107"/>
                    </a:lnTo>
                    <a:lnTo>
                      <a:pt x="76" y="107"/>
                    </a:lnTo>
                    <a:lnTo>
                      <a:pt x="74" y="108"/>
                    </a:lnTo>
                    <a:lnTo>
                      <a:pt x="69" y="110"/>
                    </a:lnTo>
                    <a:lnTo>
                      <a:pt x="64" y="110"/>
                    </a:lnTo>
                    <a:lnTo>
                      <a:pt x="59" y="111"/>
                    </a:lnTo>
                    <a:lnTo>
                      <a:pt x="48" y="110"/>
                    </a:lnTo>
                    <a:lnTo>
                      <a:pt x="39" y="107"/>
                    </a:lnTo>
                    <a:lnTo>
                      <a:pt x="30" y="101"/>
                    </a:lnTo>
                    <a:lnTo>
                      <a:pt x="22" y="95"/>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3" name="Freeform 85"/>
              <p:cNvSpPr>
                <a:spLocks noEditPoints="1"/>
              </p:cNvSpPr>
              <p:nvPr/>
            </p:nvSpPr>
            <p:spPr bwMode="auto">
              <a:xfrm>
                <a:off x="2192" y="2098"/>
                <a:ext cx="22" cy="21"/>
              </a:xfrm>
              <a:custGeom>
                <a:avLst/>
                <a:gdLst>
                  <a:gd name="T0" fmla="*/ 0 w 107"/>
                  <a:gd name="T1" fmla="*/ 62 h 105"/>
                  <a:gd name="T2" fmla="*/ 8 w 107"/>
                  <a:gd name="T3" fmla="*/ 80 h 105"/>
                  <a:gd name="T4" fmla="*/ 24 w 107"/>
                  <a:gd name="T5" fmla="*/ 95 h 105"/>
                  <a:gd name="T6" fmla="*/ 42 w 107"/>
                  <a:gd name="T7" fmla="*/ 104 h 105"/>
                  <a:gd name="T8" fmla="*/ 58 w 107"/>
                  <a:gd name="T9" fmla="*/ 104 h 105"/>
                  <a:gd name="T10" fmla="*/ 68 w 107"/>
                  <a:gd name="T11" fmla="*/ 102 h 105"/>
                  <a:gd name="T12" fmla="*/ 73 w 107"/>
                  <a:gd name="T13" fmla="*/ 101 h 105"/>
                  <a:gd name="T14" fmla="*/ 91 w 107"/>
                  <a:gd name="T15" fmla="*/ 89 h 105"/>
                  <a:gd name="T16" fmla="*/ 99 w 107"/>
                  <a:gd name="T17" fmla="*/ 76 h 105"/>
                  <a:gd name="T18" fmla="*/ 103 w 107"/>
                  <a:gd name="T19" fmla="*/ 73 h 105"/>
                  <a:gd name="T20" fmla="*/ 104 w 107"/>
                  <a:gd name="T21" fmla="*/ 67 h 105"/>
                  <a:gd name="T22" fmla="*/ 106 w 107"/>
                  <a:gd name="T23" fmla="*/ 57 h 105"/>
                  <a:gd name="T24" fmla="*/ 106 w 107"/>
                  <a:gd name="T25" fmla="*/ 41 h 105"/>
                  <a:gd name="T26" fmla="*/ 97 w 107"/>
                  <a:gd name="T27" fmla="*/ 23 h 105"/>
                  <a:gd name="T28" fmla="*/ 82 w 107"/>
                  <a:gd name="T29" fmla="*/ 7 h 105"/>
                  <a:gd name="T30" fmla="*/ 63 w 107"/>
                  <a:gd name="T31" fmla="*/ 0 h 105"/>
                  <a:gd name="T32" fmla="*/ 42 w 107"/>
                  <a:gd name="T33" fmla="*/ 0 h 105"/>
                  <a:gd name="T34" fmla="*/ 16 w 107"/>
                  <a:gd name="T35" fmla="*/ 15 h 105"/>
                  <a:gd name="T36" fmla="*/ 0 w 107"/>
                  <a:gd name="T37" fmla="*/ 41 h 105"/>
                  <a:gd name="T38" fmla="*/ 22 w 107"/>
                  <a:gd name="T39" fmla="*/ 84 h 105"/>
                  <a:gd name="T40" fmla="*/ 12 w 107"/>
                  <a:gd name="T41" fmla="*/ 69 h 105"/>
                  <a:gd name="T42" fmla="*/ 8 w 107"/>
                  <a:gd name="T43" fmla="*/ 52 h 105"/>
                  <a:gd name="T44" fmla="*/ 22 w 107"/>
                  <a:gd name="T45" fmla="*/ 22 h 105"/>
                  <a:gd name="T46" fmla="*/ 36 w 107"/>
                  <a:gd name="T47" fmla="*/ 11 h 105"/>
                  <a:gd name="T48" fmla="*/ 61 w 107"/>
                  <a:gd name="T49" fmla="*/ 7 h 105"/>
                  <a:gd name="T50" fmla="*/ 77 w 107"/>
                  <a:gd name="T51" fmla="*/ 14 h 105"/>
                  <a:gd name="T52" fmla="*/ 90 w 107"/>
                  <a:gd name="T53" fmla="*/ 29 h 105"/>
                  <a:gd name="T54" fmla="*/ 98 w 107"/>
                  <a:gd name="T55" fmla="*/ 43 h 105"/>
                  <a:gd name="T56" fmla="*/ 98 w 107"/>
                  <a:gd name="T57" fmla="*/ 52 h 105"/>
                  <a:gd name="T58" fmla="*/ 98 w 107"/>
                  <a:gd name="T59" fmla="*/ 56 h 105"/>
                  <a:gd name="T60" fmla="*/ 95 w 107"/>
                  <a:gd name="T61" fmla="*/ 69 h 105"/>
                  <a:gd name="T62" fmla="*/ 88 w 107"/>
                  <a:gd name="T63" fmla="*/ 77 h 105"/>
                  <a:gd name="T64" fmla="*/ 85 w 107"/>
                  <a:gd name="T65" fmla="*/ 84 h 105"/>
                  <a:gd name="T66" fmla="*/ 78 w 107"/>
                  <a:gd name="T67" fmla="*/ 87 h 105"/>
                  <a:gd name="T68" fmla="*/ 70 w 107"/>
                  <a:gd name="T69" fmla="*/ 94 h 105"/>
                  <a:gd name="T70" fmla="*/ 57 w 107"/>
                  <a:gd name="T71" fmla="*/ 96 h 105"/>
                  <a:gd name="T72" fmla="*/ 53 w 107"/>
                  <a:gd name="T73" fmla="*/ 96 h 105"/>
                  <a:gd name="T74" fmla="*/ 44 w 107"/>
                  <a:gd name="T75" fmla="*/ 96 h 105"/>
                  <a:gd name="T76" fmla="*/ 28 w 107"/>
                  <a:gd name="T77" fmla="*/ 89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7"/>
                  <a:gd name="T118" fmla="*/ 0 h 105"/>
                  <a:gd name="T119" fmla="*/ 107 w 107"/>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7" h="105">
                    <a:moveTo>
                      <a:pt x="0" y="52"/>
                    </a:moveTo>
                    <a:lnTo>
                      <a:pt x="0" y="62"/>
                    </a:lnTo>
                    <a:lnTo>
                      <a:pt x="4" y="73"/>
                    </a:lnTo>
                    <a:lnTo>
                      <a:pt x="8" y="80"/>
                    </a:lnTo>
                    <a:lnTo>
                      <a:pt x="16" y="89"/>
                    </a:lnTo>
                    <a:lnTo>
                      <a:pt x="24" y="95"/>
                    </a:lnTo>
                    <a:lnTo>
                      <a:pt x="33" y="101"/>
                    </a:lnTo>
                    <a:lnTo>
                      <a:pt x="42" y="104"/>
                    </a:lnTo>
                    <a:lnTo>
                      <a:pt x="53" y="105"/>
                    </a:lnTo>
                    <a:lnTo>
                      <a:pt x="58" y="104"/>
                    </a:lnTo>
                    <a:lnTo>
                      <a:pt x="63" y="104"/>
                    </a:lnTo>
                    <a:lnTo>
                      <a:pt x="68" y="102"/>
                    </a:lnTo>
                    <a:lnTo>
                      <a:pt x="70" y="101"/>
                    </a:lnTo>
                    <a:lnTo>
                      <a:pt x="73" y="101"/>
                    </a:lnTo>
                    <a:lnTo>
                      <a:pt x="82" y="95"/>
                    </a:lnTo>
                    <a:lnTo>
                      <a:pt x="91" y="89"/>
                    </a:lnTo>
                    <a:lnTo>
                      <a:pt x="97" y="80"/>
                    </a:lnTo>
                    <a:lnTo>
                      <a:pt x="99" y="76"/>
                    </a:lnTo>
                    <a:lnTo>
                      <a:pt x="100" y="74"/>
                    </a:lnTo>
                    <a:lnTo>
                      <a:pt x="103" y="73"/>
                    </a:lnTo>
                    <a:lnTo>
                      <a:pt x="103" y="69"/>
                    </a:lnTo>
                    <a:lnTo>
                      <a:pt x="104" y="67"/>
                    </a:lnTo>
                    <a:lnTo>
                      <a:pt x="106" y="62"/>
                    </a:lnTo>
                    <a:lnTo>
                      <a:pt x="106" y="57"/>
                    </a:lnTo>
                    <a:lnTo>
                      <a:pt x="107" y="52"/>
                    </a:lnTo>
                    <a:lnTo>
                      <a:pt x="106" y="41"/>
                    </a:lnTo>
                    <a:lnTo>
                      <a:pt x="103" y="32"/>
                    </a:lnTo>
                    <a:lnTo>
                      <a:pt x="97" y="23"/>
                    </a:lnTo>
                    <a:lnTo>
                      <a:pt x="91" y="15"/>
                    </a:lnTo>
                    <a:lnTo>
                      <a:pt x="82" y="7"/>
                    </a:lnTo>
                    <a:lnTo>
                      <a:pt x="73" y="3"/>
                    </a:lnTo>
                    <a:lnTo>
                      <a:pt x="63" y="0"/>
                    </a:lnTo>
                    <a:lnTo>
                      <a:pt x="53" y="0"/>
                    </a:lnTo>
                    <a:lnTo>
                      <a:pt x="42" y="0"/>
                    </a:lnTo>
                    <a:lnTo>
                      <a:pt x="33" y="3"/>
                    </a:lnTo>
                    <a:lnTo>
                      <a:pt x="16" y="15"/>
                    </a:lnTo>
                    <a:lnTo>
                      <a:pt x="4" y="32"/>
                    </a:lnTo>
                    <a:lnTo>
                      <a:pt x="0" y="41"/>
                    </a:lnTo>
                    <a:lnTo>
                      <a:pt x="0" y="52"/>
                    </a:lnTo>
                    <a:close/>
                    <a:moveTo>
                      <a:pt x="22" y="84"/>
                    </a:moveTo>
                    <a:lnTo>
                      <a:pt x="15" y="76"/>
                    </a:lnTo>
                    <a:lnTo>
                      <a:pt x="12" y="69"/>
                    </a:lnTo>
                    <a:lnTo>
                      <a:pt x="8" y="60"/>
                    </a:lnTo>
                    <a:lnTo>
                      <a:pt x="8" y="52"/>
                    </a:lnTo>
                    <a:lnTo>
                      <a:pt x="12" y="35"/>
                    </a:lnTo>
                    <a:lnTo>
                      <a:pt x="22" y="22"/>
                    </a:lnTo>
                    <a:lnTo>
                      <a:pt x="28" y="14"/>
                    </a:lnTo>
                    <a:lnTo>
                      <a:pt x="36" y="11"/>
                    </a:lnTo>
                    <a:lnTo>
                      <a:pt x="53" y="7"/>
                    </a:lnTo>
                    <a:lnTo>
                      <a:pt x="61" y="7"/>
                    </a:lnTo>
                    <a:lnTo>
                      <a:pt x="70" y="11"/>
                    </a:lnTo>
                    <a:lnTo>
                      <a:pt x="77" y="14"/>
                    </a:lnTo>
                    <a:lnTo>
                      <a:pt x="85" y="22"/>
                    </a:lnTo>
                    <a:lnTo>
                      <a:pt x="90" y="29"/>
                    </a:lnTo>
                    <a:lnTo>
                      <a:pt x="95" y="35"/>
                    </a:lnTo>
                    <a:lnTo>
                      <a:pt x="98" y="43"/>
                    </a:lnTo>
                    <a:lnTo>
                      <a:pt x="99" y="52"/>
                    </a:lnTo>
                    <a:lnTo>
                      <a:pt x="98" y="52"/>
                    </a:lnTo>
                    <a:lnTo>
                      <a:pt x="98" y="53"/>
                    </a:lnTo>
                    <a:lnTo>
                      <a:pt x="98" y="56"/>
                    </a:lnTo>
                    <a:lnTo>
                      <a:pt x="98" y="60"/>
                    </a:lnTo>
                    <a:lnTo>
                      <a:pt x="95" y="69"/>
                    </a:lnTo>
                    <a:lnTo>
                      <a:pt x="90" y="76"/>
                    </a:lnTo>
                    <a:lnTo>
                      <a:pt x="88" y="77"/>
                    </a:lnTo>
                    <a:lnTo>
                      <a:pt x="87" y="79"/>
                    </a:lnTo>
                    <a:lnTo>
                      <a:pt x="85" y="84"/>
                    </a:lnTo>
                    <a:lnTo>
                      <a:pt x="80" y="86"/>
                    </a:lnTo>
                    <a:lnTo>
                      <a:pt x="78" y="87"/>
                    </a:lnTo>
                    <a:lnTo>
                      <a:pt x="77" y="89"/>
                    </a:lnTo>
                    <a:lnTo>
                      <a:pt x="70" y="94"/>
                    </a:lnTo>
                    <a:lnTo>
                      <a:pt x="61" y="96"/>
                    </a:lnTo>
                    <a:lnTo>
                      <a:pt x="57" y="96"/>
                    </a:lnTo>
                    <a:lnTo>
                      <a:pt x="54" y="96"/>
                    </a:lnTo>
                    <a:lnTo>
                      <a:pt x="53" y="96"/>
                    </a:lnTo>
                    <a:lnTo>
                      <a:pt x="53" y="97"/>
                    </a:lnTo>
                    <a:lnTo>
                      <a:pt x="44" y="96"/>
                    </a:lnTo>
                    <a:lnTo>
                      <a:pt x="36" y="94"/>
                    </a:lnTo>
                    <a:lnTo>
                      <a:pt x="28" y="89"/>
                    </a:lnTo>
                    <a:lnTo>
                      <a:pt x="22" y="84"/>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4" name="Freeform 86"/>
              <p:cNvSpPr>
                <a:spLocks noEditPoints="1"/>
              </p:cNvSpPr>
              <p:nvPr/>
            </p:nvSpPr>
            <p:spPr bwMode="auto">
              <a:xfrm>
                <a:off x="2194" y="2100"/>
                <a:ext cx="18" cy="18"/>
              </a:xfrm>
              <a:custGeom>
                <a:avLst/>
                <a:gdLst>
                  <a:gd name="T0" fmla="*/ 0 w 91"/>
                  <a:gd name="T1" fmla="*/ 53 h 90"/>
                  <a:gd name="T2" fmla="*/ 7 w 91"/>
                  <a:gd name="T3" fmla="*/ 69 h 90"/>
                  <a:gd name="T4" fmla="*/ 20 w 91"/>
                  <a:gd name="T5" fmla="*/ 82 h 90"/>
                  <a:gd name="T6" fmla="*/ 36 w 91"/>
                  <a:gd name="T7" fmla="*/ 89 h 90"/>
                  <a:gd name="T8" fmla="*/ 45 w 91"/>
                  <a:gd name="T9" fmla="*/ 89 h 90"/>
                  <a:gd name="T10" fmla="*/ 49 w 91"/>
                  <a:gd name="T11" fmla="*/ 89 h 90"/>
                  <a:gd name="T12" fmla="*/ 62 w 91"/>
                  <a:gd name="T13" fmla="*/ 87 h 90"/>
                  <a:gd name="T14" fmla="*/ 70 w 91"/>
                  <a:gd name="T15" fmla="*/ 80 h 90"/>
                  <a:gd name="T16" fmla="*/ 77 w 91"/>
                  <a:gd name="T17" fmla="*/ 77 h 90"/>
                  <a:gd name="T18" fmla="*/ 80 w 91"/>
                  <a:gd name="T19" fmla="*/ 70 h 90"/>
                  <a:gd name="T20" fmla="*/ 87 w 91"/>
                  <a:gd name="T21" fmla="*/ 62 h 90"/>
                  <a:gd name="T22" fmla="*/ 90 w 91"/>
                  <a:gd name="T23" fmla="*/ 49 h 90"/>
                  <a:gd name="T24" fmla="*/ 90 w 91"/>
                  <a:gd name="T25" fmla="*/ 45 h 90"/>
                  <a:gd name="T26" fmla="*/ 90 w 91"/>
                  <a:gd name="T27" fmla="*/ 36 h 90"/>
                  <a:gd name="T28" fmla="*/ 82 w 91"/>
                  <a:gd name="T29" fmla="*/ 22 h 90"/>
                  <a:gd name="T30" fmla="*/ 69 w 91"/>
                  <a:gd name="T31" fmla="*/ 7 h 90"/>
                  <a:gd name="T32" fmla="*/ 53 w 91"/>
                  <a:gd name="T33" fmla="*/ 0 h 90"/>
                  <a:gd name="T34" fmla="*/ 28 w 91"/>
                  <a:gd name="T35" fmla="*/ 4 h 90"/>
                  <a:gd name="T36" fmla="*/ 14 w 91"/>
                  <a:gd name="T37" fmla="*/ 15 h 90"/>
                  <a:gd name="T38" fmla="*/ 0 w 91"/>
                  <a:gd name="T39" fmla="*/ 45 h 90"/>
                  <a:gd name="T40" fmla="*/ 14 w 91"/>
                  <a:gd name="T41" fmla="*/ 64 h 90"/>
                  <a:gd name="T42" fmla="*/ 8 w 91"/>
                  <a:gd name="T43" fmla="*/ 52 h 90"/>
                  <a:gd name="T44" fmla="*/ 10 w 91"/>
                  <a:gd name="T45" fmla="*/ 31 h 90"/>
                  <a:gd name="T46" fmla="*/ 24 w 91"/>
                  <a:gd name="T47" fmla="*/ 14 h 90"/>
                  <a:gd name="T48" fmla="*/ 45 w 91"/>
                  <a:gd name="T49" fmla="*/ 8 h 90"/>
                  <a:gd name="T50" fmla="*/ 59 w 91"/>
                  <a:gd name="T51" fmla="*/ 11 h 90"/>
                  <a:gd name="T52" fmla="*/ 71 w 91"/>
                  <a:gd name="T53" fmla="*/ 21 h 90"/>
                  <a:gd name="T54" fmla="*/ 82 w 91"/>
                  <a:gd name="T55" fmla="*/ 37 h 90"/>
                  <a:gd name="T56" fmla="*/ 82 w 91"/>
                  <a:gd name="T57" fmla="*/ 52 h 90"/>
                  <a:gd name="T58" fmla="*/ 75 w 91"/>
                  <a:gd name="T59" fmla="*/ 64 h 90"/>
                  <a:gd name="T60" fmla="*/ 64 w 91"/>
                  <a:gd name="T61" fmla="*/ 76 h 90"/>
                  <a:gd name="T62" fmla="*/ 61 w 91"/>
                  <a:gd name="T63" fmla="*/ 76 h 90"/>
                  <a:gd name="T64" fmla="*/ 59 w 91"/>
                  <a:gd name="T65" fmla="*/ 79 h 90"/>
                  <a:gd name="T66" fmla="*/ 45 w 91"/>
                  <a:gd name="T67" fmla="*/ 82 h 90"/>
                  <a:gd name="T68" fmla="*/ 31 w 91"/>
                  <a:gd name="T69" fmla="*/ 79 h 90"/>
                  <a:gd name="T70" fmla="*/ 19 w 91"/>
                  <a:gd name="T71" fmla="*/ 71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1"/>
                  <a:gd name="T109" fmla="*/ 0 h 90"/>
                  <a:gd name="T110" fmla="*/ 91 w 9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1" h="90">
                    <a:moveTo>
                      <a:pt x="0" y="45"/>
                    </a:moveTo>
                    <a:lnTo>
                      <a:pt x="0" y="53"/>
                    </a:lnTo>
                    <a:lnTo>
                      <a:pt x="4" y="62"/>
                    </a:lnTo>
                    <a:lnTo>
                      <a:pt x="7" y="69"/>
                    </a:lnTo>
                    <a:lnTo>
                      <a:pt x="14" y="77"/>
                    </a:lnTo>
                    <a:lnTo>
                      <a:pt x="20" y="82"/>
                    </a:lnTo>
                    <a:lnTo>
                      <a:pt x="28" y="87"/>
                    </a:lnTo>
                    <a:lnTo>
                      <a:pt x="36" y="89"/>
                    </a:lnTo>
                    <a:lnTo>
                      <a:pt x="45" y="90"/>
                    </a:lnTo>
                    <a:lnTo>
                      <a:pt x="45" y="89"/>
                    </a:lnTo>
                    <a:lnTo>
                      <a:pt x="46" y="89"/>
                    </a:lnTo>
                    <a:lnTo>
                      <a:pt x="49" y="89"/>
                    </a:lnTo>
                    <a:lnTo>
                      <a:pt x="53" y="89"/>
                    </a:lnTo>
                    <a:lnTo>
                      <a:pt x="62" y="87"/>
                    </a:lnTo>
                    <a:lnTo>
                      <a:pt x="69" y="82"/>
                    </a:lnTo>
                    <a:lnTo>
                      <a:pt x="70" y="80"/>
                    </a:lnTo>
                    <a:lnTo>
                      <a:pt x="72" y="79"/>
                    </a:lnTo>
                    <a:lnTo>
                      <a:pt x="77" y="77"/>
                    </a:lnTo>
                    <a:lnTo>
                      <a:pt x="79" y="72"/>
                    </a:lnTo>
                    <a:lnTo>
                      <a:pt x="80" y="70"/>
                    </a:lnTo>
                    <a:lnTo>
                      <a:pt x="82" y="69"/>
                    </a:lnTo>
                    <a:lnTo>
                      <a:pt x="87" y="62"/>
                    </a:lnTo>
                    <a:lnTo>
                      <a:pt x="90" y="53"/>
                    </a:lnTo>
                    <a:lnTo>
                      <a:pt x="90" y="49"/>
                    </a:lnTo>
                    <a:lnTo>
                      <a:pt x="90" y="46"/>
                    </a:lnTo>
                    <a:lnTo>
                      <a:pt x="90" y="45"/>
                    </a:lnTo>
                    <a:lnTo>
                      <a:pt x="91" y="45"/>
                    </a:lnTo>
                    <a:lnTo>
                      <a:pt x="90" y="36"/>
                    </a:lnTo>
                    <a:lnTo>
                      <a:pt x="87" y="28"/>
                    </a:lnTo>
                    <a:lnTo>
                      <a:pt x="82" y="22"/>
                    </a:lnTo>
                    <a:lnTo>
                      <a:pt x="77" y="15"/>
                    </a:lnTo>
                    <a:lnTo>
                      <a:pt x="69" y="7"/>
                    </a:lnTo>
                    <a:lnTo>
                      <a:pt x="62" y="4"/>
                    </a:lnTo>
                    <a:lnTo>
                      <a:pt x="53" y="0"/>
                    </a:lnTo>
                    <a:lnTo>
                      <a:pt x="45" y="0"/>
                    </a:lnTo>
                    <a:lnTo>
                      <a:pt x="28" y="4"/>
                    </a:lnTo>
                    <a:lnTo>
                      <a:pt x="20" y="7"/>
                    </a:lnTo>
                    <a:lnTo>
                      <a:pt x="14" y="15"/>
                    </a:lnTo>
                    <a:lnTo>
                      <a:pt x="4" y="28"/>
                    </a:lnTo>
                    <a:lnTo>
                      <a:pt x="0" y="45"/>
                    </a:lnTo>
                    <a:close/>
                    <a:moveTo>
                      <a:pt x="19" y="71"/>
                    </a:moveTo>
                    <a:lnTo>
                      <a:pt x="14" y="64"/>
                    </a:lnTo>
                    <a:lnTo>
                      <a:pt x="10" y="59"/>
                    </a:lnTo>
                    <a:lnTo>
                      <a:pt x="8" y="52"/>
                    </a:lnTo>
                    <a:lnTo>
                      <a:pt x="8" y="45"/>
                    </a:lnTo>
                    <a:lnTo>
                      <a:pt x="10" y="31"/>
                    </a:lnTo>
                    <a:lnTo>
                      <a:pt x="19" y="21"/>
                    </a:lnTo>
                    <a:lnTo>
                      <a:pt x="24" y="14"/>
                    </a:lnTo>
                    <a:lnTo>
                      <a:pt x="31" y="11"/>
                    </a:lnTo>
                    <a:lnTo>
                      <a:pt x="45" y="8"/>
                    </a:lnTo>
                    <a:lnTo>
                      <a:pt x="52" y="8"/>
                    </a:lnTo>
                    <a:lnTo>
                      <a:pt x="59" y="11"/>
                    </a:lnTo>
                    <a:lnTo>
                      <a:pt x="64" y="14"/>
                    </a:lnTo>
                    <a:lnTo>
                      <a:pt x="71" y="21"/>
                    </a:lnTo>
                    <a:lnTo>
                      <a:pt x="80" y="31"/>
                    </a:lnTo>
                    <a:lnTo>
                      <a:pt x="82" y="37"/>
                    </a:lnTo>
                    <a:lnTo>
                      <a:pt x="83" y="45"/>
                    </a:lnTo>
                    <a:lnTo>
                      <a:pt x="82" y="52"/>
                    </a:lnTo>
                    <a:lnTo>
                      <a:pt x="80" y="59"/>
                    </a:lnTo>
                    <a:lnTo>
                      <a:pt x="75" y="64"/>
                    </a:lnTo>
                    <a:lnTo>
                      <a:pt x="71" y="71"/>
                    </a:lnTo>
                    <a:lnTo>
                      <a:pt x="64" y="76"/>
                    </a:lnTo>
                    <a:lnTo>
                      <a:pt x="62" y="76"/>
                    </a:lnTo>
                    <a:lnTo>
                      <a:pt x="61" y="76"/>
                    </a:lnTo>
                    <a:lnTo>
                      <a:pt x="61" y="77"/>
                    </a:lnTo>
                    <a:lnTo>
                      <a:pt x="59" y="79"/>
                    </a:lnTo>
                    <a:lnTo>
                      <a:pt x="52" y="81"/>
                    </a:lnTo>
                    <a:lnTo>
                      <a:pt x="45" y="82"/>
                    </a:lnTo>
                    <a:lnTo>
                      <a:pt x="37" y="81"/>
                    </a:lnTo>
                    <a:lnTo>
                      <a:pt x="31" y="79"/>
                    </a:lnTo>
                    <a:lnTo>
                      <a:pt x="24" y="76"/>
                    </a:lnTo>
                    <a:lnTo>
                      <a:pt x="19" y="71"/>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5" name="Freeform 87"/>
              <p:cNvSpPr>
                <a:spLocks noEditPoints="1"/>
              </p:cNvSpPr>
              <p:nvPr/>
            </p:nvSpPr>
            <p:spPr bwMode="auto">
              <a:xfrm>
                <a:off x="2195" y="2101"/>
                <a:ext cx="15" cy="15"/>
              </a:xfrm>
              <a:custGeom>
                <a:avLst/>
                <a:gdLst>
                  <a:gd name="T0" fmla="*/ 0 w 75"/>
                  <a:gd name="T1" fmla="*/ 37 h 74"/>
                  <a:gd name="T2" fmla="*/ 0 w 75"/>
                  <a:gd name="T3" fmla="*/ 44 h 74"/>
                  <a:gd name="T4" fmla="*/ 2 w 75"/>
                  <a:gd name="T5" fmla="*/ 51 h 74"/>
                  <a:gd name="T6" fmla="*/ 6 w 75"/>
                  <a:gd name="T7" fmla="*/ 56 h 74"/>
                  <a:gd name="T8" fmla="*/ 11 w 75"/>
                  <a:gd name="T9" fmla="*/ 63 h 74"/>
                  <a:gd name="T10" fmla="*/ 16 w 75"/>
                  <a:gd name="T11" fmla="*/ 68 h 74"/>
                  <a:gd name="T12" fmla="*/ 23 w 75"/>
                  <a:gd name="T13" fmla="*/ 71 h 74"/>
                  <a:gd name="T14" fmla="*/ 29 w 75"/>
                  <a:gd name="T15" fmla="*/ 73 h 74"/>
                  <a:gd name="T16" fmla="*/ 37 w 75"/>
                  <a:gd name="T17" fmla="*/ 74 h 74"/>
                  <a:gd name="T18" fmla="*/ 44 w 75"/>
                  <a:gd name="T19" fmla="*/ 73 h 74"/>
                  <a:gd name="T20" fmla="*/ 51 w 75"/>
                  <a:gd name="T21" fmla="*/ 71 h 74"/>
                  <a:gd name="T22" fmla="*/ 53 w 75"/>
                  <a:gd name="T23" fmla="*/ 69 h 74"/>
                  <a:gd name="T24" fmla="*/ 53 w 75"/>
                  <a:gd name="T25" fmla="*/ 68 h 74"/>
                  <a:gd name="T26" fmla="*/ 54 w 75"/>
                  <a:gd name="T27" fmla="*/ 68 h 74"/>
                  <a:gd name="T28" fmla="*/ 56 w 75"/>
                  <a:gd name="T29" fmla="*/ 68 h 74"/>
                  <a:gd name="T30" fmla="*/ 63 w 75"/>
                  <a:gd name="T31" fmla="*/ 63 h 74"/>
                  <a:gd name="T32" fmla="*/ 67 w 75"/>
                  <a:gd name="T33" fmla="*/ 56 h 74"/>
                  <a:gd name="T34" fmla="*/ 72 w 75"/>
                  <a:gd name="T35" fmla="*/ 51 h 74"/>
                  <a:gd name="T36" fmla="*/ 74 w 75"/>
                  <a:gd name="T37" fmla="*/ 44 h 74"/>
                  <a:gd name="T38" fmla="*/ 75 w 75"/>
                  <a:gd name="T39" fmla="*/ 37 h 74"/>
                  <a:gd name="T40" fmla="*/ 74 w 75"/>
                  <a:gd name="T41" fmla="*/ 29 h 74"/>
                  <a:gd name="T42" fmla="*/ 72 w 75"/>
                  <a:gd name="T43" fmla="*/ 23 h 74"/>
                  <a:gd name="T44" fmla="*/ 63 w 75"/>
                  <a:gd name="T45" fmla="*/ 13 h 74"/>
                  <a:gd name="T46" fmla="*/ 56 w 75"/>
                  <a:gd name="T47" fmla="*/ 6 h 74"/>
                  <a:gd name="T48" fmla="*/ 51 w 75"/>
                  <a:gd name="T49" fmla="*/ 3 h 74"/>
                  <a:gd name="T50" fmla="*/ 44 w 75"/>
                  <a:gd name="T51" fmla="*/ 0 h 74"/>
                  <a:gd name="T52" fmla="*/ 37 w 75"/>
                  <a:gd name="T53" fmla="*/ 0 h 74"/>
                  <a:gd name="T54" fmla="*/ 23 w 75"/>
                  <a:gd name="T55" fmla="*/ 3 h 74"/>
                  <a:gd name="T56" fmla="*/ 16 w 75"/>
                  <a:gd name="T57" fmla="*/ 6 h 74"/>
                  <a:gd name="T58" fmla="*/ 11 w 75"/>
                  <a:gd name="T59" fmla="*/ 13 h 74"/>
                  <a:gd name="T60" fmla="*/ 2 w 75"/>
                  <a:gd name="T61" fmla="*/ 23 h 74"/>
                  <a:gd name="T62" fmla="*/ 0 w 75"/>
                  <a:gd name="T63" fmla="*/ 37 h 74"/>
                  <a:gd name="T64" fmla="*/ 16 w 75"/>
                  <a:gd name="T65" fmla="*/ 60 h 74"/>
                  <a:gd name="T66" fmla="*/ 9 w 75"/>
                  <a:gd name="T67" fmla="*/ 49 h 74"/>
                  <a:gd name="T68" fmla="*/ 8 w 75"/>
                  <a:gd name="T69" fmla="*/ 37 h 74"/>
                  <a:gd name="T70" fmla="*/ 9 w 75"/>
                  <a:gd name="T71" fmla="*/ 26 h 74"/>
                  <a:gd name="T72" fmla="*/ 16 w 75"/>
                  <a:gd name="T73" fmla="*/ 16 h 74"/>
                  <a:gd name="T74" fmla="*/ 26 w 75"/>
                  <a:gd name="T75" fmla="*/ 9 h 74"/>
                  <a:gd name="T76" fmla="*/ 37 w 75"/>
                  <a:gd name="T77" fmla="*/ 8 h 74"/>
                  <a:gd name="T78" fmla="*/ 48 w 75"/>
                  <a:gd name="T79" fmla="*/ 9 h 74"/>
                  <a:gd name="T80" fmla="*/ 60 w 75"/>
                  <a:gd name="T81" fmla="*/ 16 h 74"/>
                  <a:gd name="T82" fmla="*/ 65 w 75"/>
                  <a:gd name="T83" fmla="*/ 26 h 74"/>
                  <a:gd name="T84" fmla="*/ 67 w 75"/>
                  <a:gd name="T85" fmla="*/ 37 h 74"/>
                  <a:gd name="T86" fmla="*/ 65 w 75"/>
                  <a:gd name="T87" fmla="*/ 49 h 74"/>
                  <a:gd name="T88" fmla="*/ 60 w 75"/>
                  <a:gd name="T89" fmla="*/ 60 h 74"/>
                  <a:gd name="T90" fmla="*/ 48 w 75"/>
                  <a:gd name="T91" fmla="*/ 65 h 74"/>
                  <a:gd name="T92" fmla="*/ 37 w 75"/>
                  <a:gd name="T93" fmla="*/ 68 h 74"/>
                  <a:gd name="T94" fmla="*/ 26 w 75"/>
                  <a:gd name="T95" fmla="*/ 65 h 74"/>
                  <a:gd name="T96" fmla="*/ 16 w 75"/>
                  <a:gd name="T97" fmla="*/ 6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74"/>
                  <a:gd name="T149" fmla="*/ 75 w 75"/>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74">
                    <a:moveTo>
                      <a:pt x="0" y="37"/>
                    </a:moveTo>
                    <a:lnTo>
                      <a:pt x="0" y="44"/>
                    </a:lnTo>
                    <a:lnTo>
                      <a:pt x="2" y="51"/>
                    </a:lnTo>
                    <a:lnTo>
                      <a:pt x="6" y="56"/>
                    </a:lnTo>
                    <a:lnTo>
                      <a:pt x="11" y="63"/>
                    </a:lnTo>
                    <a:lnTo>
                      <a:pt x="16" y="68"/>
                    </a:lnTo>
                    <a:lnTo>
                      <a:pt x="23" y="71"/>
                    </a:lnTo>
                    <a:lnTo>
                      <a:pt x="29" y="73"/>
                    </a:lnTo>
                    <a:lnTo>
                      <a:pt x="37" y="74"/>
                    </a:lnTo>
                    <a:lnTo>
                      <a:pt x="44" y="73"/>
                    </a:lnTo>
                    <a:lnTo>
                      <a:pt x="51" y="71"/>
                    </a:lnTo>
                    <a:lnTo>
                      <a:pt x="53" y="69"/>
                    </a:lnTo>
                    <a:lnTo>
                      <a:pt x="53" y="68"/>
                    </a:lnTo>
                    <a:lnTo>
                      <a:pt x="54" y="68"/>
                    </a:lnTo>
                    <a:lnTo>
                      <a:pt x="56" y="68"/>
                    </a:lnTo>
                    <a:lnTo>
                      <a:pt x="63" y="63"/>
                    </a:lnTo>
                    <a:lnTo>
                      <a:pt x="67" y="56"/>
                    </a:lnTo>
                    <a:lnTo>
                      <a:pt x="72" y="51"/>
                    </a:lnTo>
                    <a:lnTo>
                      <a:pt x="74" y="44"/>
                    </a:lnTo>
                    <a:lnTo>
                      <a:pt x="75" y="37"/>
                    </a:lnTo>
                    <a:lnTo>
                      <a:pt x="74" y="29"/>
                    </a:lnTo>
                    <a:lnTo>
                      <a:pt x="72" y="23"/>
                    </a:lnTo>
                    <a:lnTo>
                      <a:pt x="63" y="13"/>
                    </a:lnTo>
                    <a:lnTo>
                      <a:pt x="56" y="6"/>
                    </a:lnTo>
                    <a:lnTo>
                      <a:pt x="51" y="3"/>
                    </a:lnTo>
                    <a:lnTo>
                      <a:pt x="44" y="0"/>
                    </a:lnTo>
                    <a:lnTo>
                      <a:pt x="37" y="0"/>
                    </a:lnTo>
                    <a:lnTo>
                      <a:pt x="23" y="3"/>
                    </a:lnTo>
                    <a:lnTo>
                      <a:pt x="16" y="6"/>
                    </a:lnTo>
                    <a:lnTo>
                      <a:pt x="11" y="13"/>
                    </a:lnTo>
                    <a:lnTo>
                      <a:pt x="2" y="23"/>
                    </a:lnTo>
                    <a:lnTo>
                      <a:pt x="0" y="37"/>
                    </a:lnTo>
                    <a:close/>
                    <a:moveTo>
                      <a:pt x="16" y="60"/>
                    </a:moveTo>
                    <a:lnTo>
                      <a:pt x="9" y="49"/>
                    </a:lnTo>
                    <a:lnTo>
                      <a:pt x="8" y="37"/>
                    </a:lnTo>
                    <a:lnTo>
                      <a:pt x="9" y="26"/>
                    </a:lnTo>
                    <a:lnTo>
                      <a:pt x="16" y="16"/>
                    </a:lnTo>
                    <a:lnTo>
                      <a:pt x="26" y="9"/>
                    </a:lnTo>
                    <a:lnTo>
                      <a:pt x="37" y="8"/>
                    </a:lnTo>
                    <a:lnTo>
                      <a:pt x="48" y="9"/>
                    </a:lnTo>
                    <a:lnTo>
                      <a:pt x="60" y="16"/>
                    </a:lnTo>
                    <a:lnTo>
                      <a:pt x="65" y="26"/>
                    </a:lnTo>
                    <a:lnTo>
                      <a:pt x="67" y="37"/>
                    </a:lnTo>
                    <a:lnTo>
                      <a:pt x="65" y="49"/>
                    </a:lnTo>
                    <a:lnTo>
                      <a:pt x="60" y="60"/>
                    </a:lnTo>
                    <a:lnTo>
                      <a:pt x="48" y="65"/>
                    </a:lnTo>
                    <a:lnTo>
                      <a:pt x="37" y="68"/>
                    </a:lnTo>
                    <a:lnTo>
                      <a:pt x="26" y="65"/>
                    </a:lnTo>
                    <a:lnTo>
                      <a:pt x="16" y="60"/>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6" name="Freeform 88"/>
              <p:cNvSpPr>
                <a:spLocks noEditPoints="1"/>
              </p:cNvSpPr>
              <p:nvPr/>
            </p:nvSpPr>
            <p:spPr bwMode="auto">
              <a:xfrm>
                <a:off x="2197" y="2103"/>
                <a:ext cx="12" cy="12"/>
              </a:xfrm>
              <a:custGeom>
                <a:avLst/>
                <a:gdLst>
                  <a:gd name="T0" fmla="*/ 0 w 59"/>
                  <a:gd name="T1" fmla="*/ 29 h 60"/>
                  <a:gd name="T2" fmla="*/ 1 w 59"/>
                  <a:gd name="T3" fmla="*/ 41 h 60"/>
                  <a:gd name="T4" fmla="*/ 8 w 59"/>
                  <a:gd name="T5" fmla="*/ 52 h 60"/>
                  <a:gd name="T6" fmla="*/ 18 w 59"/>
                  <a:gd name="T7" fmla="*/ 57 h 60"/>
                  <a:gd name="T8" fmla="*/ 29 w 59"/>
                  <a:gd name="T9" fmla="*/ 60 h 60"/>
                  <a:gd name="T10" fmla="*/ 40 w 59"/>
                  <a:gd name="T11" fmla="*/ 57 h 60"/>
                  <a:gd name="T12" fmla="*/ 52 w 59"/>
                  <a:gd name="T13" fmla="*/ 52 h 60"/>
                  <a:gd name="T14" fmla="*/ 57 w 59"/>
                  <a:gd name="T15" fmla="*/ 41 h 60"/>
                  <a:gd name="T16" fmla="*/ 59 w 59"/>
                  <a:gd name="T17" fmla="*/ 29 h 60"/>
                  <a:gd name="T18" fmla="*/ 57 w 59"/>
                  <a:gd name="T19" fmla="*/ 18 h 60"/>
                  <a:gd name="T20" fmla="*/ 52 w 59"/>
                  <a:gd name="T21" fmla="*/ 8 h 60"/>
                  <a:gd name="T22" fmla="*/ 40 w 59"/>
                  <a:gd name="T23" fmla="*/ 1 h 60"/>
                  <a:gd name="T24" fmla="*/ 29 w 59"/>
                  <a:gd name="T25" fmla="*/ 0 h 60"/>
                  <a:gd name="T26" fmla="*/ 18 w 59"/>
                  <a:gd name="T27" fmla="*/ 1 h 60"/>
                  <a:gd name="T28" fmla="*/ 8 w 59"/>
                  <a:gd name="T29" fmla="*/ 8 h 60"/>
                  <a:gd name="T30" fmla="*/ 1 w 59"/>
                  <a:gd name="T31" fmla="*/ 18 h 60"/>
                  <a:gd name="T32" fmla="*/ 0 w 59"/>
                  <a:gd name="T33" fmla="*/ 29 h 60"/>
                  <a:gd name="T34" fmla="*/ 13 w 59"/>
                  <a:gd name="T35" fmla="*/ 45 h 60"/>
                  <a:gd name="T36" fmla="*/ 10 w 59"/>
                  <a:gd name="T37" fmla="*/ 41 h 60"/>
                  <a:gd name="T38" fmla="*/ 9 w 59"/>
                  <a:gd name="T39" fmla="*/ 37 h 60"/>
                  <a:gd name="T40" fmla="*/ 8 w 59"/>
                  <a:gd name="T41" fmla="*/ 29 h 60"/>
                  <a:gd name="T42" fmla="*/ 9 w 59"/>
                  <a:gd name="T43" fmla="*/ 20 h 60"/>
                  <a:gd name="T44" fmla="*/ 13 w 59"/>
                  <a:gd name="T45" fmla="*/ 15 h 60"/>
                  <a:gd name="T46" fmla="*/ 19 w 59"/>
                  <a:gd name="T47" fmla="*/ 9 h 60"/>
                  <a:gd name="T48" fmla="*/ 29 w 59"/>
                  <a:gd name="T49" fmla="*/ 8 h 60"/>
                  <a:gd name="T50" fmla="*/ 37 w 59"/>
                  <a:gd name="T51" fmla="*/ 9 h 60"/>
                  <a:gd name="T52" fmla="*/ 45 w 59"/>
                  <a:gd name="T53" fmla="*/ 15 h 60"/>
                  <a:gd name="T54" fmla="*/ 49 w 59"/>
                  <a:gd name="T55" fmla="*/ 20 h 60"/>
                  <a:gd name="T56" fmla="*/ 52 w 59"/>
                  <a:gd name="T57" fmla="*/ 29 h 60"/>
                  <a:gd name="T58" fmla="*/ 50 w 59"/>
                  <a:gd name="T59" fmla="*/ 29 h 60"/>
                  <a:gd name="T60" fmla="*/ 50 w 59"/>
                  <a:gd name="T61" fmla="*/ 30 h 60"/>
                  <a:gd name="T62" fmla="*/ 50 w 59"/>
                  <a:gd name="T63" fmla="*/ 33 h 60"/>
                  <a:gd name="T64" fmla="*/ 49 w 59"/>
                  <a:gd name="T65" fmla="*/ 37 h 60"/>
                  <a:gd name="T66" fmla="*/ 47 w 59"/>
                  <a:gd name="T67" fmla="*/ 41 h 60"/>
                  <a:gd name="T68" fmla="*/ 45 w 59"/>
                  <a:gd name="T69" fmla="*/ 45 h 60"/>
                  <a:gd name="T70" fmla="*/ 40 w 59"/>
                  <a:gd name="T71" fmla="*/ 47 h 60"/>
                  <a:gd name="T72" fmla="*/ 37 w 59"/>
                  <a:gd name="T73" fmla="*/ 50 h 60"/>
                  <a:gd name="T74" fmla="*/ 33 w 59"/>
                  <a:gd name="T75" fmla="*/ 51 h 60"/>
                  <a:gd name="T76" fmla="*/ 30 w 59"/>
                  <a:gd name="T77" fmla="*/ 51 h 60"/>
                  <a:gd name="T78" fmla="*/ 29 w 59"/>
                  <a:gd name="T79" fmla="*/ 51 h 60"/>
                  <a:gd name="T80" fmla="*/ 29 w 59"/>
                  <a:gd name="T81" fmla="*/ 52 h 60"/>
                  <a:gd name="T82" fmla="*/ 19 w 59"/>
                  <a:gd name="T83" fmla="*/ 50 h 60"/>
                  <a:gd name="T84" fmla="*/ 13 w 59"/>
                  <a:gd name="T85" fmla="*/ 45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60"/>
                  <a:gd name="T131" fmla="*/ 59 w 59"/>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60">
                    <a:moveTo>
                      <a:pt x="0" y="29"/>
                    </a:moveTo>
                    <a:lnTo>
                      <a:pt x="1" y="41"/>
                    </a:lnTo>
                    <a:lnTo>
                      <a:pt x="8" y="52"/>
                    </a:lnTo>
                    <a:lnTo>
                      <a:pt x="18" y="57"/>
                    </a:lnTo>
                    <a:lnTo>
                      <a:pt x="29" y="60"/>
                    </a:lnTo>
                    <a:lnTo>
                      <a:pt x="40" y="57"/>
                    </a:lnTo>
                    <a:lnTo>
                      <a:pt x="52" y="52"/>
                    </a:lnTo>
                    <a:lnTo>
                      <a:pt x="57" y="41"/>
                    </a:lnTo>
                    <a:lnTo>
                      <a:pt x="59" y="29"/>
                    </a:lnTo>
                    <a:lnTo>
                      <a:pt x="57" y="18"/>
                    </a:lnTo>
                    <a:lnTo>
                      <a:pt x="52" y="8"/>
                    </a:lnTo>
                    <a:lnTo>
                      <a:pt x="40" y="1"/>
                    </a:lnTo>
                    <a:lnTo>
                      <a:pt x="29" y="0"/>
                    </a:lnTo>
                    <a:lnTo>
                      <a:pt x="18" y="1"/>
                    </a:lnTo>
                    <a:lnTo>
                      <a:pt x="8" y="8"/>
                    </a:lnTo>
                    <a:lnTo>
                      <a:pt x="1" y="18"/>
                    </a:lnTo>
                    <a:lnTo>
                      <a:pt x="0" y="29"/>
                    </a:lnTo>
                    <a:close/>
                    <a:moveTo>
                      <a:pt x="13" y="45"/>
                    </a:moveTo>
                    <a:lnTo>
                      <a:pt x="10" y="41"/>
                    </a:lnTo>
                    <a:lnTo>
                      <a:pt x="9" y="37"/>
                    </a:lnTo>
                    <a:lnTo>
                      <a:pt x="8" y="29"/>
                    </a:lnTo>
                    <a:lnTo>
                      <a:pt x="9" y="20"/>
                    </a:lnTo>
                    <a:lnTo>
                      <a:pt x="13" y="15"/>
                    </a:lnTo>
                    <a:lnTo>
                      <a:pt x="19" y="9"/>
                    </a:lnTo>
                    <a:lnTo>
                      <a:pt x="29" y="8"/>
                    </a:lnTo>
                    <a:lnTo>
                      <a:pt x="37" y="9"/>
                    </a:lnTo>
                    <a:lnTo>
                      <a:pt x="45" y="15"/>
                    </a:lnTo>
                    <a:lnTo>
                      <a:pt x="49" y="20"/>
                    </a:lnTo>
                    <a:lnTo>
                      <a:pt x="52" y="29"/>
                    </a:lnTo>
                    <a:lnTo>
                      <a:pt x="50" y="29"/>
                    </a:lnTo>
                    <a:lnTo>
                      <a:pt x="50" y="30"/>
                    </a:lnTo>
                    <a:lnTo>
                      <a:pt x="50" y="33"/>
                    </a:lnTo>
                    <a:lnTo>
                      <a:pt x="49" y="37"/>
                    </a:lnTo>
                    <a:lnTo>
                      <a:pt x="47" y="41"/>
                    </a:lnTo>
                    <a:lnTo>
                      <a:pt x="45" y="45"/>
                    </a:lnTo>
                    <a:lnTo>
                      <a:pt x="40" y="47"/>
                    </a:lnTo>
                    <a:lnTo>
                      <a:pt x="37" y="50"/>
                    </a:lnTo>
                    <a:lnTo>
                      <a:pt x="33" y="51"/>
                    </a:lnTo>
                    <a:lnTo>
                      <a:pt x="30" y="51"/>
                    </a:lnTo>
                    <a:lnTo>
                      <a:pt x="29" y="51"/>
                    </a:lnTo>
                    <a:lnTo>
                      <a:pt x="29" y="52"/>
                    </a:lnTo>
                    <a:lnTo>
                      <a:pt x="19" y="50"/>
                    </a:lnTo>
                    <a:lnTo>
                      <a:pt x="13" y="45"/>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7" name="Freeform 89"/>
              <p:cNvSpPr>
                <a:spLocks noEditPoints="1"/>
              </p:cNvSpPr>
              <p:nvPr/>
            </p:nvSpPr>
            <p:spPr bwMode="auto">
              <a:xfrm>
                <a:off x="2199" y="2105"/>
                <a:ext cx="8" cy="8"/>
              </a:xfrm>
              <a:custGeom>
                <a:avLst/>
                <a:gdLst>
                  <a:gd name="T0" fmla="*/ 0 w 44"/>
                  <a:gd name="T1" fmla="*/ 21 h 44"/>
                  <a:gd name="T2" fmla="*/ 1 w 44"/>
                  <a:gd name="T3" fmla="*/ 29 h 44"/>
                  <a:gd name="T4" fmla="*/ 2 w 44"/>
                  <a:gd name="T5" fmla="*/ 33 h 44"/>
                  <a:gd name="T6" fmla="*/ 5 w 44"/>
                  <a:gd name="T7" fmla="*/ 37 h 44"/>
                  <a:gd name="T8" fmla="*/ 11 w 44"/>
                  <a:gd name="T9" fmla="*/ 42 h 44"/>
                  <a:gd name="T10" fmla="*/ 21 w 44"/>
                  <a:gd name="T11" fmla="*/ 44 h 44"/>
                  <a:gd name="T12" fmla="*/ 21 w 44"/>
                  <a:gd name="T13" fmla="*/ 43 h 44"/>
                  <a:gd name="T14" fmla="*/ 22 w 44"/>
                  <a:gd name="T15" fmla="*/ 43 h 44"/>
                  <a:gd name="T16" fmla="*/ 25 w 44"/>
                  <a:gd name="T17" fmla="*/ 43 h 44"/>
                  <a:gd name="T18" fmla="*/ 29 w 44"/>
                  <a:gd name="T19" fmla="*/ 42 h 44"/>
                  <a:gd name="T20" fmla="*/ 32 w 44"/>
                  <a:gd name="T21" fmla="*/ 39 h 44"/>
                  <a:gd name="T22" fmla="*/ 37 w 44"/>
                  <a:gd name="T23" fmla="*/ 37 h 44"/>
                  <a:gd name="T24" fmla="*/ 39 w 44"/>
                  <a:gd name="T25" fmla="*/ 33 h 44"/>
                  <a:gd name="T26" fmla="*/ 41 w 44"/>
                  <a:gd name="T27" fmla="*/ 29 h 44"/>
                  <a:gd name="T28" fmla="*/ 42 w 44"/>
                  <a:gd name="T29" fmla="*/ 25 h 44"/>
                  <a:gd name="T30" fmla="*/ 42 w 44"/>
                  <a:gd name="T31" fmla="*/ 22 h 44"/>
                  <a:gd name="T32" fmla="*/ 42 w 44"/>
                  <a:gd name="T33" fmla="*/ 21 h 44"/>
                  <a:gd name="T34" fmla="*/ 44 w 44"/>
                  <a:gd name="T35" fmla="*/ 21 h 44"/>
                  <a:gd name="T36" fmla="*/ 41 w 44"/>
                  <a:gd name="T37" fmla="*/ 12 h 44"/>
                  <a:gd name="T38" fmla="*/ 37 w 44"/>
                  <a:gd name="T39" fmla="*/ 7 h 44"/>
                  <a:gd name="T40" fmla="*/ 29 w 44"/>
                  <a:gd name="T41" fmla="*/ 1 h 44"/>
                  <a:gd name="T42" fmla="*/ 21 w 44"/>
                  <a:gd name="T43" fmla="*/ 0 h 44"/>
                  <a:gd name="T44" fmla="*/ 11 w 44"/>
                  <a:gd name="T45" fmla="*/ 1 h 44"/>
                  <a:gd name="T46" fmla="*/ 5 w 44"/>
                  <a:gd name="T47" fmla="*/ 7 h 44"/>
                  <a:gd name="T48" fmla="*/ 1 w 44"/>
                  <a:gd name="T49" fmla="*/ 12 h 44"/>
                  <a:gd name="T50" fmla="*/ 0 w 44"/>
                  <a:gd name="T51" fmla="*/ 21 h 44"/>
                  <a:gd name="T52" fmla="*/ 21 w 44"/>
                  <a:gd name="T53" fmla="*/ 7 h 44"/>
                  <a:gd name="T54" fmla="*/ 27 w 44"/>
                  <a:gd name="T55" fmla="*/ 8 h 44"/>
                  <a:gd name="T56" fmla="*/ 31 w 44"/>
                  <a:gd name="T57" fmla="*/ 12 h 44"/>
                  <a:gd name="T58" fmla="*/ 35 w 44"/>
                  <a:gd name="T59" fmla="*/ 16 h 44"/>
                  <a:gd name="T60" fmla="*/ 37 w 44"/>
                  <a:gd name="T61" fmla="*/ 21 h 44"/>
                  <a:gd name="T62" fmla="*/ 36 w 44"/>
                  <a:gd name="T63" fmla="*/ 24 h 44"/>
                  <a:gd name="T64" fmla="*/ 35 w 44"/>
                  <a:gd name="T65" fmla="*/ 24 h 44"/>
                  <a:gd name="T66" fmla="*/ 35 w 44"/>
                  <a:gd name="T67" fmla="*/ 25 h 44"/>
                  <a:gd name="T68" fmla="*/ 35 w 44"/>
                  <a:gd name="T69" fmla="*/ 27 h 44"/>
                  <a:gd name="T70" fmla="*/ 31 w 44"/>
                  <a:gd name="T71" fmla="*/ 31 h 44"/>
                  <a:gd name="T72" fmla="*/ 27 w 44"/>
                  <a:gd name="T73" fmla="*/ 35 h 44"/>
                  <a:gd name="T74" fmla="*/ 25 w 44"/>
                  <a:gd name="T75" fmla="*/ 35 h 44"/>
                  <a:gd name="T76" fmla="*/ 23 w 44"/>
                  <a:gd name="T77" fmla="*/ 35 h 44"/>
                  <a:gd name="T78" fmla="*/ 23 w 44"/>
                  <a:gd name="T79" fmla="*/ 36 h 44"/>
                  <a:gd name="T80" fmla="*/ 21 w 44"/>
                  <a:gd name="T81" fmla="*/ 37 h 44"/>
                  <a:gd name="T82" fmla="*/ 16 w 44"/>
                  <a:gd name="T83" fmla="*/ 35 h 44"/>
                  <a:gd name="T84" fmla="*/ 11 w 44"/>
                  <a:gd name="T85" fmla="*/ 31 h 44"/>
                  <a:gd name="T86" fmla="*/ 7 w 44"/>
                  <a:gd name="T87" fmla="*/ 27 h 44"/>
                  <a:gd name="T88" fmla="*/ 5 w 44"/>
                  <a:gd name="T89" fmla="*/ 21 h 44"/>
                  <a:gd name="T90" fmla="*/ 7 w 44"/>
                  <a:gd name="T91" fmla="*/ 16 h 44"/>
                  <a:gd name="T92" fmla="*/ 11 w 44"/>
                  <a:gd name="T93" fmla="*/ 12 h 44"/>
                  <a:gd name="T94" fmla="*/ 16 w 44"/>
                  <a:gd name="T95" fmla="*/ 8 h 44"/>
                  <a:gd name="T96" fmla="*/ 21 w 44"/>
                  <a:gd name="T97" fmla="*/ 7 h 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44"/>
                  <a:gd name="T149" fmla="*/ 44 w 44"/>
                  <a:gd name="T150" fmla="*/ 44 h 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44">
                    <a:moveTo>
                      <a:pt x="0" y="21"/>
                    </a:moveTo>
                    <a:lnTo>
                      <a:pt x="1" y="29"/>
                    </a:lnTo>
                    <a:lnTo>
                      <a:pt x="2" y="33"/>
                    </a:lnTo>
                    <a:lnTo>
                      <a:pt x="5" y="37"/>
                    </a:lnTo>
                    <a:lnTo>
                      <a:pt x="11" y="42"/>
                    </a:lnTo>
                    <a:lnTo>
                      <a:pt x="21" y="44"/>
                    </a:lnTo>
                    <a:lnTo>
                      <a:pt x="21" y="43"/>
                    </a:lnTo>
                    <a:lnTo>
                      <a:pt x="22" y="43"/>
                    </a:lnTo>
                    <a:lnTo>
                      <a:pt x="25" y="43"/>
                    </a:lnTo>
                    <a:lnTo>
                      <a:pt x="29" y="42"/>
                    </a:lnTo>
                    <a:lnTo>
                      <a:pt x="32" y="39"/>
                    </a:lnTo>
                    <a:lnTo>
                      <a:pt x="37" y="37"/>
                    </a:lnTo>
                    <a:lnTo>
                      <a:pt x="39" y="33"/>
                    </a:lnTo>
                    <a:lnTo>
                      <a:pt x="41" y="29"/>
                    </a:lnTo>
                    <a:lnTo>
                      <a:pt x="42" y="25"/>
                    </a:lnTo>
                    <a:lnTo>
                      <a:pt x="42" y="22"/>
                    </a:lnTo>
                    <a:lnTo>
                      <a:pt x="42" y="21"/>
                    </a:lnTo>
                    <a:lnTo>
                      <a:pt x="44" y="21"/>
                    </a:lnTo>
                    <a:lnTo>
                      <a:pt x="41" y="12"/>
                    </a:lnTo>
                    <a:lnTo>
                      <a:pt x="37" y="7"/>
                    </a:lnTo>
                    <a:lnTo>
                      <a:pt x="29" y="1"/>
                    </a:lnTo>
                    <a:lnTo>
                      <a:pt x="21" y="0"/>
                    </a:lnTo>
                    <a:lnTo>
                      <a:pt x="11" y="1"/>
                    </a:lnTo>
                    <a:lnTo>
                      <a:pt x="5" y="7"/>
                    </a:lnTo>
                    <a:lnTo>
                      <a:pt x="1" y="12"/>
                    </a:lnTo>
                    <a:lnTo>
                      <a:pt x="0" y="21"/>
                    </a:lnTo>
                    <a:close/>
                    <a:moveTo>
                      <a:pt x="21" y="7"/>
                    </a:moveTo>
                    <a:lnTo>
                      <a:pt x="27" y="8"/>
                    </a:lnTo>
                    <a:lnTo>
                      <a:pt x="31" y="12"/>
                    </a:lnTo>
                    <a:lnTo>
                      <a:pt x="35" y="16"/>
                    </a:lnTo>
                    <a:lnTo>
                      <a:pt x="37" y="21"/>
                    </a:lnTo>
                    <a:lnTo>
                      <a:pt x="36" y="24"/>
                    </a:lnTo>
                    <a:lnTo>
                      <a:pt x="35" y="24"/>
                    </a:lnTo>
                    <a:lnTo>
                      <a:pt x="35" y="25"/>
                    </a:lnTo>
                    <a:lnTo>
                      <a:pt x="35" y="27"/>
                    </a:lnTo>
                    <a:lnTo>
                      <a:pt x="31" y="31"/>
                    </a:lnTo>
                    <a:lnTo>
                      <a:pt x="27" y="35"/>
                    </a:lnTo>
                    <a:lnTo>
                      <a:pt x="25" y="35"/>
                    </a:lnTo>
                    <a:lnTo>
                      <a:pt x="23" y="35"/>
                    </a:lnTo>
                    <a:lnTo>
                      <a:pt x="23" y="36"/>
                    </a:lnTo>
                    <a:lnTo>
                      <a:pt x="21" y="37"/>
                    </a:lnTo>
                    <a:lnTo>
                      <a:pt x="16" y="35"/>
                    </a:lnTo>
                    <a:lnTo>
                      <a:pt x="11" y="31"/>
                    </a:lnTo>
                    <a:lnTo>
                      <a:pt x="7" y="27"/>
                    </a:lnTo>
                    <a:lnTo>
                      <a:pt x="5" y="21"/>
                    </a:lnTo>
                    <a:lnTo>
                      <a:pt x="7" y="16"/>
                    </a:lnTo>
                    <a:lnTo>
                      <a:pt x="11" y="12"/>
                    </a:lnTo>
                    <a:lnTo>
                      <a:pt x="16" y="8"/>
                    </a:lnTo>
                    <a:lnTo>
                      <a:pt x="21" y="7"/>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8" name="Freeform 90"/>
              <p:cNvSpPr>
                <a:spLocks noEditPoints="1"/>
              </p:cNvSpPr>
              <p:nvPr/>
            </p:nvSpPr>
            <p:spPr bwMode="auto">
              <a:xfrm>
                <a:off x="2200" y="2106"/>
                <a:ext cx="6" cy="6"/>
              </a:xfrm>
              <a:custGeom>
                <a:avLst/>
                <a:gdLst>
                  <a:gd name="T0" fmla="*/ 26 w 32"/>
                  <a:gd name="T1" fmla="*/ 5 h 30"/>
                  <a:gd name="T2" fmla="*/ 22 w 32"/>
                  <a:gd name="T3" fmla="*/ 1 h 30"/>
                  <a:gd name="T4" fmla="*/ 16 w 32"/>
                  <a:gd name="T5" fmla="*/ 0 h 30"/>
                  <a:gd name="T6" fmla="*/ 11 w 32"/>
                  <a:gd name="T7" fmla="*/ 1 h 30"/>
                  <a:gd name="T8" fmla="*/ 6 w 32"/>
                  <a:gd name="T9" fmla="*/ 5 h 30"/>
                  <a:gd name="T10" fmla="*/ 2 w 32"/>
                  <a:gd name="T11" fmla="*/ 9 h 30"/>
                  <a:gd name="T12" fmla="*/ 0 w 32"/>
                  <a:gd name="T13" fmla="*/ 14 h 30"/>
                  <a:gd name="T14" fmla="*/ 2 w 32"/>
                  <a:gd name="T15" fmla="*/ 20 h 30"/>
                  <a:gd name="T16" fmla="*/ 6 w 32"/>
                  <a:gd name="T17" fmla="*/ 24 h 30"/>
                  <a:gd name="T18" fmla="*/ 11 w 32"/>
                  <a:gd name="T19" fmla="*/ 28 h 30"/>
                  <a:gd name="T20" fmla="*/ 16 w 32"/>
                  <a:gd name="T21" fmla="*/ 30 h 30"/>
                  <a:gd name="T22" fmla="*/ 18 w 32"/>
                  <a:gd name="T23" fmla="*/ 29 h 30"/>
                  <a:gd name="T24" fmla="*/ 18 w 32"/>
                  <a:gd name="T25" fmla="*/ 28 h 30"/>
                  <a:gd name="T26" fmla="*/ 20 w 32"/>
                  <a:gd name="T27" fmla="*/ 28 h 30"/>
                  <a:gd name="T28" fmla="*/ 22 w 32"/>
                  <a:gd name="T29" fmla="*/ 28 h 30"/>
                  <a:gd name="T30" fmla="*/ 26 w 32"/>
                  <a:gd name="T31" fmla="*/ 24 h 30"/>
                  <a:gd name="T32" fmla="*/ 30 w 32"/>
                  <a:gd name="T33" fmla="*/ 20 h 30"/>
                  <a:gd name="T34" fmla="*/ 30 w 32"/>
                  <a:gd name="T35" fmla="*/ 18 h 30"/>
                  <a:gd name="T36" fmla="*/ 30 w 32"/>
                  <a:gd name="T37" fmla="*/ 17 h 30"/>
                  <a:gd name="T38" fmla="*/ 31 w 32"/>
                  <a:gd name="T39" fmla="*/ 17 h 30"/>
                  <a:gd name="T40" fmla="*/ 32 w 32"/>
                  <a:gd name="T41" fmla="*/ 14 h 30"/>
                  <a:gd name="T42" fmla="*/ 30 w 32"/>
                  <a:gd name="T43" fmla="*/ 9 h 30"/>
                  <a:gd name="T44" fmla="*/ 26 w 32"/>
                  <a:gd name="T45" fmla="*/ 5 h 30"/>
                  <a:gd name="T46" fmla="*/ 23 w 32"/>
                  <a:gd name="T47" fmla="*/ 9 h 30"/>
                  <a:gd name="T48" fmla="*/ 24 w 32"/>
                  <a:gd name="T49" fmla="*/ 14 h 30"/>
                  <a:gd name="T50" fmla="*/ 23 w 32"/>
                  <a:gd name="T51" fmla="*/ 14 h 30"/>
                  <a:gd name="T52" fmla="*/ 23 w 32"/>
                  <a:gd name="T53" fmla="*/ 15 h 30"/>
                  <a:gd name="T54" fmla="*/ 23 w 32"/>
                  <a:gd name="T55" fmla="*/ 18 h 30"/>
                  <a:gd name="T56" fmla="*/ 23 w 32"/>
                  <a:gd name="T57" fmla="*/ 21 h 30"/>
                  <a:gd name="T58" fmla="*/ 20 w 32"/>
                  <a:gd name="T59" fmla="*/ 21 h 30"/>
                  <a:gd name="T60" fmla="*/ 17 w 32"/>
                  <a:gd name="T61" fmla="*/ 21 h 30"/>
                  <a:gd name="T62" fmla="*/ 16 w 32"/>
                  <a:gd name="T63" fmla="*/ 21 h 30"/>
                  <a:gd name="T64" fmla="*/ 16 w 32"/>
                  <a:gd name="T65" fmla="*/ 22 h 30"/>
                  <a:gd name="T66" fmla="*/ 11 w 32"/>
                  <a:gd name="T67" fmla="*/ 21 h 30"/>
                  <a:gd name="T68" fmla="*/ 8 w 32"/>
                  <a:gd name="T69" fmla="*/ 18 h 30"/>
                  <a:gd name="T70" fmla="*/ 8 w 32"/>
                  <a:gd name="T71" fmla="*/ 14 h 30"/>
                  <a:gd name="T72" fmla="*/ 11 w 32"/>
                  <a:gd name="T73" fmla="*/ 9 h 30"/>
                  <a:gd name="T74" fmla="*/ 16 w 32"/>
                  <a:gd name="T75" fmla="*/ 6 h 30"/>
                  <a:gd name="T76" fmla="*/ 20 w 32"/>
                  <a:gd name="T77" fmla="*/ 6 h 30"/>
                  <a:gd name="T78" fmla="*/ 23 w 32"/>
                  <a:gd name="T79" fmla="*/ 9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30"/>
                  <a:gd name="T122" fmla="*/ 32 w 3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30">
                    <a:moveTo>
                      <a:pt x="26" y="5"/>
                    </a:moveTo>
                    <a:lnTo>
                      <a:pt x="22" y="1"/>
                    </a:lnTo>
                    <a:lnTo>
                      <a:pt x="16" y="0"/>
                    </a:lnTo>
                    <a:lnTo>
                      <a:pt x="11" y="1"/>
                    </a:lnTo>
                    <a:lnTo>
                      <a:pt x="6" y="5"/>
                    </a:lnTo>
                    <a:lnTo>
                      <a:pt x="2" y="9"/>
                    </a:lnTo>
                    <a:lnTo>
                      <a:pt x="0" y="14"/>
                    </a:lnTo>
                    <a:lnTo>
                      <a:pt x="2" y="20"/>
                    </a:lnTo>
                    <a:lnTo>
                      <a:pt x="6" y="24"/>
                    </a:lnTo>
                    <a:lnTo>
                      <a:pt x="11" y="28"/>
                    </a:lnTo>
                    <a:lnTo>
                      <a:pt x="16" y="30"/>
                    </a:lnTo>
                    <a:lnTo>
                      <a:pt x="18" y="29"/>
                    </a:lnTo>
                    <a:lnTo>
                      <a:pt x="18" y="28"/>
                    </a:lnTo>
                    <a:lnTo>
                      <a:pt x="20" y="28"/>
                    </a:lnTo>
                    <a:lnTo>
                      <a:pt x="22" y="28"/>
                    </a:lnTo>
                    <a:lnTo>
                      <a:pt x="26" y="24"/>
                    </a:lnTo>
                    <a:lnTo>
                      <a:pt x="30" y="20"/>
                    </a:lnTo>
                    <a:lnTo>
                      <a:pt x="30" y="18"/>
                    </a:lnTo>
                    <a:lnTo>
                      <a:pt x="30" y="17"/>
                    </a:lnTo>
                    <a:lnTo>
                      <a:pt x="31" y="17"/>
                    </a:lnTo>
                    <a:lnTo>
                      <a:pt x="32" y="14"/>
                    </a:lnTo>
                    <a:lnTo>
                      <a:pt x="30" y="9"/>
                    </a:lnTo>
                    <a:lnTo>
                      <a:pt x="26" y="5"/>
                    </a:lnTo>
                    <a:close/>
                    <a:moveTo>
                      <a:pt x="23" y="9"/>
                    </a:moveTo>
                    <a:lnTo>
                      <a:pt x="24" y="14"/>
                    </a:lnTo>
                    <a:lnTo>
                      <a:pt x="23" y="14"/>
                    </a:lnTo>
                    <a:lnTo>
                      <a:pt x="23" y="15"/>
                    </a:lnTo>
                    <a:lnTo>
                      <a:pt x="23" y="18"/>
                    </a:lnTo>
                    <a:lnTo>
                      <a:pt x="23" y="21"/>
                    </a:lnTo>
                    <a:lnTo>
                      <a:pt x="20" y="21"/>
                    </a:lnTo>
                    <a:lnTo>
                      <a:pt x="17" y="21"/>
                    </a:lnTo>
                    <a:lnTo>
                      <a:pt x="16" y="21"/>
                    </a:lnTo>
                    <a:lnTo>
                      <a:pt x="16" y="22"/>
                    </a:lnTo>
                    <a:lnTo>
                      <a:pt x="11" y="21"/>
                    </a:lnTo>
                    <a:lnTo>
                      <a:pt x="8" y="18"/>
                    </a:lnTo>
                    <a:lnTo>
                      <a:pt x="8" y="14"/>
                    </a:lnTo>
                    <a:lnTo>
                      <a:pt x="11" y="9"/>
                    </a:lnTo>
                    <a:lnTo>
                      <a:pt x="16" y="6"/>
                    </a:lnTo>
                    <a:lnTo>
                      <a:pt x="20" y="6"/>
                    </a:lnTo>
                    <a:lnTo>
                      <a:pt x="23" y="9"/>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49" name="Freeform 91"/>
              <p:cNvSpPr>
                <a:spLocks/>
              </p:cNvSpPr>
              <p:nvPr/>
            </p:nvSpPr>
            <p:spPr bwMode="auto">
              <a:xfrm>
                <a:off x="2201" y="2107"/>
                <a:ext cx="3" cy="3"/>
              </a:xfrm>
              <a:custGeom>
                <a:avLst/>
                <a:gdLst>
                  <a:gd name="T0" fmla="*/ 16 w 16"/>
                  <a:gd name="T1" fmla="*/ 8 h 16"/>
                  <a:gd name="T2" fmla="*/ 15 w 16"/>
                  <a:gd name="T3" fmla="*/ 3 h 16"/>
                  <a:gd name="T4" fmla="*/ 12 w 16"/>
                  <a:gd name="T5" fmla="*/ 0 h 16"/>
                  <a:gd name="T6" fmla="*/ 8 w 16"/>
                  <a:gd name="T7" fmla="*/ 0 h 16"/>
                  <a:gd name="T8" fmla="*/ 3 w 16"/>
                  <a:gd name="T9" fmla="*/ 3 h 16"/>
                  <a:gd name="T10" fmla="*/ 0 w 16"/>
                  <a:gd name="T11" fmla="*/ 8 h 16"/>
                  <a:gd name="T12" fmla="*/ 0 w 16"/>
                  <a:gd name="T13" fmla="*/ 12 h 16"/>
                  <a:gd name="T14" fmla="*/ 3 w 16"/>
                  <a:gd name="T15" fmla="*/ 15 h 16"/>
                  <a:gd name="T16" fmla="*/ 8 w 16"/>
                  <a:gd name="T17" fmla="*/ 16 h 16"/>
                  <a:gd name="T18" fmla="*/ 8 w 16"/>
                  <a:gd name="T19" fmla="*/ 15 h 16"/>
                  <a:gd name="T20" fmla="*/ 9 w 16"/>
                  <a:gd name="T21" fmla="*/ 15 h 16"/>
                  <a:gd name="T22" fmla="*/ 12 w 16"/>
                  <a:gd name="T23" fmla="*/ 15 h 16"/>
                  <a:gd name="T24" fmla="*/ 15 w 16"/>
                  <a:gd name="T25" fmla="*/ 15 h 16"/>
                  <a:gd name="T26" fmla="*/ 15 w 16"/>
                  <a:gd name="T27" fmla="*/ 12 h 16"/>
                  <a:gd name="T28" fmla="*/ 15 w 16"/>
                  <a:gd name="T29" fmla="*/ 9 h 16"/>
                  <a:gd name="T30" fmla="*/ 15 w 16"/>
                  <a:gd name="T31" fmla="*/ 8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3"/>
                    </a:lnTo>
                    <a:lnTo>
                      <a:pt x="12" y="0"/>
                    </a:lnTo>
                    <a:lnTo>
                      <a:pt x="8" y="0"/>
                    </a:lnTo>
                    <a:lnTo>
                      <a:pt x="3" y="3"/>
                    </a:lnTo>
                    <a:lnTo>
                      <a:pt x="0" y="8"/>
                    </a:lnTo>
                    <a:lnTo>
                      <a:pt x="0" y="12"/>
                    </a:lnTo>
                    <a:lnTo>
                      <a:pt x="3" y="15"/>
                    </a:lnTo>
                    <a:lnTo>
                      <a:pt x="8" y="16"/>
                    </a:lnTo>
                    <a:lnTo>
                      <a:pt x="8" y="15"/>
                    </a:lnTo>
                    <a:lnTo>
                      <a:pt x="9" y="15"/>
                    </a:lnTo>
                    <a:lnTo>
                      <a:pt x="12" y="15"/>
                    </a:lnTo>
                    <a:lnTo>
                      <a:pt x="15" y="15"/>
                    </a:lnTo>
                    <a:lnTo>
                      <a:pt x="15" y="12"/>
                    </a:lnTo>
                    <a:lnTo>
                      <a:pt x="15" y="9"/>
                    </a:lnTo>
                    <a:lnTo>
                      <a:pt x="15" y="8"/>
                    </a:lnTo>
                    <a:lnTo>
                      <a:pt x="16" y="8"/>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0" name="Freeform 92"/>
              <p:cNvSpPr>
                <a:spLocks/>
              </p:cNvSpPr>
              <p:nvPr/>
            </p:nvSpPr>
            <p:spPr bwMode="auto">
              <a:xfrm>
                <a:off x="2187" y="2063"/>
                <a:ext cx="32" cy="3"/>
              </a:xfrm>
              <a:custGeom>
                <a:avLst/>
                <a:gdLst>
                  <a:gd name="T0" fmla="*/ 77 w 159"/>
                  <a:gd name="T1" fmla="*/ 1 h 15"/>
                  <a:gd name="T2" fmla="*/ 97 w 159"/>
                  <a:gd name="T3" fmla="*/ 1 h 15"/>
                  <a:gd name="T4" fmla="*/ 119 w 159"/>
                  <a:gd name="T5" fmla="*/ 5 h 15"/>
                  <a:gd name="T6" fmla="*/ 139 w 159"/>
                  <a:gd name="T7" fmla="*/ 8 h 15"/>
                  <a:gd name="T8" fmla="*/ 159 w 159"/>
                  <a:gd name="T9" fmla="*/ 15 h 15"/>
                  <a:gd name="T10" fmla="*/ 139 w 159"/>
                  <a:gd name="T11" fmla="*/ 7 h 15"/>
                  <a:gd name="T12" fmla="*/ 120 w 159"/>
                  <a:gd name="T13" fmla="*/ 3 h 15"/>
                  <a:gd name="T14" fmla="*/ 79 w 159"/>
                  <a:gd name="T15" fmla="*/ 0 h 15"/>
                  <a:gd name="T16" fmla="*/ 57 w 159"/>
                  <a:gd name="T17" fmla="*/ 0 h 15"/>
                  <a:gd name="T18" fmla="*/ 37 w 159"/>
                  <a:gd name="T19" fmla="*/ 3 h 15"/>
                  <a:gd name="T20" fmla="*/ 18 w 159"/>
                  <a:gd name="T21" fmla="*/ 7 h 15"/>
                  <a:gd name="T22" fmla="*/ 0 w 159"/>
                  <a:gd name="T23" fmla="*/ 15 h 15"/>
                  <a:gd name="T24" fmla="*/ 37 w 159"/>
                  <a:gd name="T25" fmla="*/ 5 h 15"/>
                  <a:gd name="T26" fmla="*/ 56 w 159"/>
                  <a:gd name="T27" fmla="*/ 1 h 15"/>
                  <a:gd name="T28" fmla="*/ 77 w 159"/>
                  <a:gd name="T29" fmla="*/ 1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15"/>
                  <a:gd name="T47" fmla="*/ 159 w 159"/>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15">
                    <a:moveTo>
                      <a:pt x="77" y="1"/>
                    </a:moveTo>
                    <a:lnTo>
                      <a:pt x="97" y="1"/>
                    </a:lnTo>
                    <a:lnTo>
                      <a:pt x="119" y="5"/>
                    </a:lnTo>
                    <a:lnTo>
                      <a:pt x="139" y="8"/>
                    </a:lnTo>
                    <a:lnTo>
                      <a:pt x="159" y="15"/>
                    </a:lnTo>
                    <a:lnTo>
                      <a:pt x="139" y="7"/>
                    </a:lnTo>
                    <a:lnTo>
                      <a:pt x="120" y="3"/>
                    </a:lnTo>
                    <a:lnTo>
                      <a:pt x="79" y="0"/>
                    </a:lnTo>
                    <a:lnTo>
                      <a:pt x="57" y="0"/>
                    </a:lnTo>
                    <a:lnTo>
                      <a:pt x="37" y="3"/>
                    </a:lnTo>
                    <a:lnTo>
                      <a:pt x="18" y="7"/>
                    </a:lnTo>
                    <a:lnTo>
                      <a:pt x="0" y="15"/>
                    </a:lnTo>
                    <a:lnTo>
                      <a:pt x="37" y="5"/>
                    </a:lnTo>
                    <a:lnTo>
                      <a:pt x="56" y="1"/>
                    </a:lnTo>
                    <a:lnTo>
                      <a:pt x="77" y="1"/>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1" name="Freeform 93"/>
              <p:cNvSpPr>
                <a:spLocks/>
              </p:cNvSpPr>
              <p:nvPr/>
            </p:nvSpPr>
            <p:spPr bwMode="auto">
              <a:xfrm>
                <a:off x="2173" y="2063"/>
                <a:ext cx="59" cy="13"/>
              </a:xfrm>
              <a:custGeom>
                <a:avLst/>
                <a:gdLst>
                  <a:gd name="T0" fmla="*/ 232 w 297"/>
                  <a:gd name="T1" fmla="*/ 14 h 65"/>
                  <a:gd name="T2" fmla="*/ 212 w 297"/>
                  <a:gd name="T3" fmla="*/ 7 h 65"/>
                  <a:gd name="T4" fmla="*/ 192 w 297"/>
                  <a:gd name="T5" fmla="*/ 4 h 65"/>
                  <a:gd name="T6" fmla="*/ 170 w 297"/>
                  <a:gd name="T7" fmla="*/ 0 h 65"/>
                  <a:gd name="T8" fmla="*/ 150 w 297"/>
                  <a:gd name="T9" fmla="*/ 0 h 65"/>
                  <a:gd name="T10" fmla="*/ 129 w 297"/>
                  <a:gd name="T11" fmla="*/ 0 h 65"/>
                  <a:gd name="T12" fmla="*/ 110 w 297"/>
                  <a:gd name="T13" fmla="*/ 4 h 65"/>
                  <a:gd name="T14" fmla="*/ 73 w 297"/>
                  <a:gd name="T15" fmla="*/ 14 h 65"/>
                  <a:gd name="T16" fmla="*/ 51 w 297"/>
                  <a:gd name="T17" fmla="*/ 22 h 65"/>
                  <a:gd name="T18" fmla="*/ 33 w 297"/>
                  <a:gd name="T19" fmla="*/ 34 h 65"/>
                  <a:gd name="T20" fmla="*/ 15 w 297"/>
                  <a:gd name="T21" fmla="*/ 48 h 65"/>
                  <a:gd name="T22" fmla="*/ 0 w 297"/>
                  <a:gd name="T23" fmla="*/ 65 h 65"/>
                  <a:gd name="T24" fmla="*/ 32 w 297"/>
                  <a:gd name="T25" fmla="*/ 39 h 65"/>
                  <a:gd name="T26" fmla="*/ 49 w 297"/>
                  <a:gd name="T27" fmla="*/ 29 h 65"/>
                  <a:gd name="T28" fmla="*/ 68 w 297"/>
                  <a:gd name="T29" fmla="*/ 22 h 65"/>
                  <a:gd name="T30" fmla="*/ 107 w 297"/>
                  <a:gd name="T31" fmla="*/ 11 h 65"/>
                  <a:gd name="T32" fmla="*/ 128 w 297"/>
                  <a:gd name="T33" fmla="*/ 8 h 65"/>
                  <a:gd name="T34" fmla="*/ 150 w 297"/>
                  <a:gd name="T35" fmla="*/ 8 h 65"/>
                  <a:gd name="T36" fmla="*/ 169 w 297"/>
                  <a:gd name="T37" fmla="*/ 8 h 65"/>
                  <a:gd name="T38" fmla="*/ 189 w 297"/>
                  <a:gd name="T39" fmla="*/ 10 h 65"/>
                  <a:gd name="T40" fmla="*/ 209 w 297"/>
                  <a:gd name="T41" fmla="*/ 14 h 65"/>
                  <a:gd name="T42" fmla="*/ 228 w 297"/>
                  <a:gd name="T43" fmla="*/ 20 h 65"/>
                  <a:gd name="T44" fmla="*/ 244 w 297"/>
                  <a:gd name="T45" fmla="*/ 27 h 65"/>
                  <a:gd name="T46" fmla="*/ 262 w 297"/>
                  <a:gd name="T47" fmla="*/ 37 h 65"/>
                  <a:gd name="T48" fmla="*/ 279 w 297"/>
                  <a:gd name="T49" fmla="*/ 47 h 65"/>
                  <a:gd name="T50" fmla="*/ 297 w 297"/>
                  <a:gd name="T51" fmla="*/ 61 h 65"/>
                  <a:gd name="T52" fmla="*/ 280 w 297"/>
                  <a:gd name="T53" fmla="*/ 45 h 65"/>
                  <a:gd name="T54" fmla="*/ 265 w 297"/>
                  <a:gd name="T55" fmla="*/ 33 h 65"/>
                  <a:gd name="T56" fmla="*/ 248 w 297"/>
                  <a:gd name="T57" fmla="*/ 22 h 65"/>
                  <a:gd name="T58" fmla="*/ 232 w 297"/>
                  <a:gd name="T59" fmla="*/ 14 h 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65"/>
                  <a:gd name="T92" fmla="*/ 297 w 297"/>
                  <a:gd name="T93" fmla="*/ 65 h 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65">
                    <a:moveTo>
                      <a:pt x="232" y="14"/>
                    </a:moveTo>
                    <a:lnTo>
                      <a:pt x="212" y="7"/>
                    </a:lnTo>
                    <a:lnTo>
                      <a:pt x="192" y="4"/>
                    </a:lnTo>
                    <a:lnTo>
                      <a:pt x="170" y="0"/>
                    </a:lnTo>
                    <a:lnTo>
                      <a:pt x="150" y="0"/>
                    </a:lnTo>
                    <a:lnTo>
                      <a:pt x="129" y="0"/>
                    </a:lnTo>
                    <a:lnTo>
                      <a:pt x="110" y="4"/>
                    </a:lnTo>
                    <a:lnTo>
                      <a:pt x="73" y="14"/>
                    </a:lnTo>
                    <a:lnTo>
                      <a:pt x="51" y="22"/>
                    </a:lnTo>
                    <a:lnTo>
                      <a:pt x="33" y="34"/>
                    </a:lnTo>
                    <a:lnTo>
                      <a:pt x="15" y="48"/>
                    </a:lnTo>
                    <a:lnTo>
                      <a:pt x="0" y="65"/>
                    </a:lnTo>
                    <a:lnTo>
                      <a:pt x="32" y="39"/>
                    </a:lnTo>
                    <a:lnTo>
                      <a:pt x="49" y="29"/>
                    </a:lnTo>
                    <a:lnTo>
                      <a:pt x="68" y="22"/>
                    </a:lnTo>
                    <a:lnTo>
                      <a:pt x="107" y="11"/>
                    </a:lnTo>
                    <a:lnTo>
                      <a:pt x="128" y="8"/>
                    </a:lnTo>
                    <a:lnTo>
                      <a:pt x="150" y="8"/>
                    </a:lnTo>
                    <a:lnTo>
                      <a:pt x="169" y="8"/>
                    </a:lnTo>
                    <a:lnTo>
                      <a:pt x="189" y="10"/>
                    </a:lnTo>
                    <a:lnTo>
                      <a:pt x="209" y="14"/>
                    </a:lnTo>
                    <a:lnTo>
                      <a:pt x="228" y="20"/>
                    </a:lnTo>
                    <a:lnTo>
                      <a:pt x="244" y="27"/>
                    </a:lnTo>
                    <a:lnTo>
                      <a:pt x="262" y="37"/>
                    </a:lnTo>
                    <a:lnTo>
                      <a:pt x="279" y="47"/>
                    </a:lnTo>
                    <a:lnTo>
                      <a:pt x="297" y="61"/>
                    </a:lnTo>
                    <a:lnTo>
                      <a:pt x="280" y="45"/>
                    </a:lnTo>
                    <a:lnTo>
                      <a:pt x="265" y="33"/>
                    </a:lnTo>
                    <a:lnTo>
                      <a:pt x="248" y="22"/>
                    </a:lnTo>
                    <a:lnTo>
                      <a:pt x="232" y="14"/>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2" name="Freeform 94"/>
              <p:cNvSpPr>
                <a:spLocks/>
              </p:cNvSpPr>
              <p:nvPr/>
            </p:nvSpPr>
            <p:spPr bwMode="auto">
              <a:xfrm>
                <a:off x="2162" y="2064"/>
                <a:ext cx="82" cy="29"/>
              </a:xfrm>
              <a:custGeom>
                <a:avLst/>
                <a:gdLst>
                  <a:gd name="T0" fmla="*/ 355 w 406"/>
                  <a:gd name="T1" fmla="*/ 58 h 143"/>
                  <a:gd name="T2" fmla="*/ 349 w 406"/>
                  <a:gd name="T3" fmla="*/ 53 h 143"/>
                  <a:gd name="T4" fmla="*/ 331 w 406"/>
                  <a:gd name="T5" fmla="*/ 39 h 143"/>
                  <a:gd name="T6" fmla="*/ 314 w 406"/>
                  <a:gd name="T7" fmla="*/ 29 h 143"/>
                  <a:gd name="T8" fmla="*/ 296 w 406"/>
                  <a:gd name="T9" fmla="*/ 19 h 143"/>
                  <a:gd name="T10" fmla="*/ 280 w 406"/>
                  <a:gd name="T11" fmla="*/ 12 h 143"/>
                  <a:gd name="T12" fmla="*/ 261 w 406"/>
                  <a:gd name="T13" fmla="*/ 6 h 143"/>
                  <a:gd name="T14" fmla="*/ 241 w 406"/>
                  <a:gd name="T15" fmla="*/ 2 h 143"/>
                  <a:gd name="T16" fmla="*/ 221 w 406"/>
                  <a:gd name="T17" fmla="*/ 0 h 143"/>
                  <a:gd name="T18" fmla="*/ 202 w 406"/>
                  <a:gd name="T19" fmla="*/ 0 h 143"/>
                  <a:gd name="T20" fmla="*/ 180 w 406"/>
                  <a:gd name="T21" fmla="*/ 0 h 143"/>
                  <a:gd name="T22" fmla="*/ 159 w 406"/>
                  <a:gd name="T23" fmla="*/ 3 h 143"/>
                  <a:gd name="T24" fmla="*/ 120 w 406"/>
                  <a:gd name="T25" fmla="*/ 14 h 143"/>
                  <a:gd name="T26" fmla="*/ 101 w 406"/>
                  <a:gd name="T27" fmla="*/ 21 h 143"/>
                  <a:gd name="T28" fmla="*/ 84 w 406"/>
                  <a:gd name="T29" fmla="*/ 31 h 143"/>
                  <a:gd name="T30" fmla="*/ 52 w 406"/>
                  <a:gd name="T31" fmla="*/ 57 h 143"/>
                  <a:gd name="T32" fmla="*/ 49 w 406"/>
                  <a:gd name="T33" fmla="*/ 58 h 143"/>
                  <a:gd name="T34" fmla="*/ 33 w 406"/>
                  <a:gd name="T35" fmla="*/ 76 h 143"/>
                  <a:gd name="T36" fmla="*/ 20 w 406"/>
                  <a:gd name="T37" fmla="*/ 97 h 143"/>
                  <a:gd name="T38" fmla="*/ 8 w 406"/>
                  <a:gd name="T39" fmla="*/ 118 h 143"/>
                  <a:gd name="T40" fmla="*/ 0 w 406"/>
                  <a:gd name="T41" fmla="*/ 140 h 143"/>
                  <a:gd name="T42" fmla="*/ 19 w 406"/>
                  <a:gd name="T43" fmla="*/ 103 h 143"/>
                  <a:gd name="T44" fmla="*/ 32 w 406"/>
                  <a:gd name="T45" fmla="*/ 86 h 143"/>
                  <a:gd name="T46" fmla="*/ 48 w 406"/>
                  <a:gd name="T47" fmla="*/ 71 h 143"/>
                  <a:gd name="T48" fmla="*/ 81 w 406"/>
                  <a:gd name="T49" fmla="*/ 43 h 143"/>
                  <a:gd name="T50" fmla="*/ 118 w 406"/>
                  <a:gd name="T51" fmla="*/ 24 h 143"/>
                  <a:gd name="T52" fmla="*/ 157 w 406"/>
                  <a:gd name="T53" fmla="*/ 11 h 143"/>
                  <a:gd name="T54" fmla="*/ 179 w 406"/>
                  <a:gd name="T55" fmla="*/ 8 h 143"/>
                  <a:gd name="T56" fmla="*/ 202 w 406"/>
                  <a:gd name="T57" fmla="*/ 8 h 143"/>
                  <a:gd name="T58" fmla="*/ 223 w 406"/>
                  <a:gd name="T59" fmla="*/ 8 h 143"/>
                  <a:gd name="T60" fmla="*/ 245 w 406"/>
                  <a:gd name="T61" fmla="*/ 11 h 143"/>
                  <a:gd name="T62" fmla="*/ 265 w 406"/>
                  <a:gd name="T63" fmla="*/ 16 h 143"/>
                  <a:gd name="T64" fmla="*/ 285 w 406"/>
                  <a:gd name="T65" fmla="*/ 24 h 143"/>
                  <a:gd name="T66" fmla="*/ 303 w 406"/>
                  <a:gd name="T67" fmla="*/ 31 h 143"/>
                  <a:gd name="T68" fmla="*/ 322 w 406"/>
                  <a:gd name="T69" fmla="*/ 43 h 143"/>
                  <a:gd name="T70" fmla="*/ 339 w 406"/>
                  <a:gd name="T71" fmla="*/ 55 h 143"/>
                  <a:gd name="T72" fmla="*/ 357 w 406"/>
                  <a:gd name="T73" fmla="*/ 71 h 143"/>
                  <a:gd name="T74" fmla="*/ 372 w 406"/>
                  <a:gd name="T75" fmla="*/ 86 h 143"/>
                  <a:gd name="T76" fmla="*/ 385 w 406"/>
                  <a:gd name="T77" fmla="*/ 104 h 143"/>
                  <a:gd name="T78" fmla="*/ 396 w 406"/>
                  <a:gd name="T79" fmla="*/ 122 h 143"/>
                  <a:gd name="T80" fmla="*/ 406 w 406"/>
                  <a:gd name="T81" fmla="*/ 143 h 143"/>
                  <a:gd name="T82" fmla="*/ 396 w 406"/>
                  <a:gd name="T83" fmla="*/ 119 h 143"/>
                  <a:gd name="T84" fmla="*/ 384 w 406"/>
                  <a:gd name="T85" fmla="*/ 98 h 143"/>
                  <a:gd name="T86" fmla="*/ 369 w 406"/>
                  <a:gd name="T87" fmla="*/ 76 h 143"/>
                  <a:gd name="T88" fmla="*/ 355 w 406"/>
                  <a:gd name="T89" fmla="*/ 58 h 1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6"/>
                  <a:gd name="T136" fmla="*/ 0 h 143"/>
                  <a:gd name="T137" fmla="*/ 406 w 406"/>
                  <a:gd name="T138" fmla="*/ 143 h 1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6" h="143">
                    <a:moveTo>
                      <a:pt x="355" y="58"/>
                    </a:moveTo>
                    <a:lnTo>
                      <a:pt x="349" y="53"/>
                    </a:lnTo>
                    <a:lnTo>
                      <a:pt x="331" y="39"/>
                    </a:lnTo>
                    <a:lnTo>
                      <a:pt x="314" y="29"/>
                    </a:lnTo>
                    <a:lnTo>
                      <a:pt x="296" y="19"/>
                    </a:lnTo>
                    <a:lnTo>
                      <a:pt x="280" y="12"/>
                    </a:lnTo>
                    <a:lnTo>
                      <a:pt x="261" y="6"/>
                    </a:lnTo>
                    <a:lnTo>
                      <a:pt x="241" y="2"/>
                    </a:lnTo>
                    <a:lnTo>
                      <a:pt x="221" y="0"/>
                    </a:lnTo>
                    <a:lnTo>
                      <a:pt x="202" y="0"/>
                    </a:lnTo>
                    <a:lnTo>
                      <a:pt x="180" y="0"/>
                    </a:lnTo>
                    <a:lnTo>
                      <a:pt x="159" y="3"/>
                    </a:lnTo>
                    <a:lnTo>
                      <a:pt x="120" y="14"/>
                    </a:lnTo>
                    <a:lnTo>
                      <a:pt x="101" y="21"/>
                    </a:lnTo>
                    <a:lnTo>
                      <a:pt x="84" y="31"/>
                    </a:lnTo>
                    <a:lnTo>
                      <a:pt x="52" y="57"/>
                    </a:lnTo>
                    <a:lnTo>
                      <a:pt x="49" y="58"/>
                    </a:lnTo>
                    <a:lnTo>
                      <a:pt x="33" y="76"/>
                    </a:lnTo>
                    <a:lnTo>
                      <a:pt x="20" y="97"/>
                    </a:lnTo>
                    <a:lnTo>
                      <a:pt x="8" y="118"/>
                    </a:lnTo>
                    <a:lnTo>
                      <a:pt x="0" y="140"/>
                    </a:lnTo>
                    <a:lnTo>
                      <a:pt x="19" y="103"/>
                    </a:lnTo>
                    <a:lnTo>
                      <a:pt x="32" y="86"/>
                    </a:lnTo>
                    <a:lnTo>
                      <a:pt x="48" y="71"/>
                    </a:lnTo>
                    <a:lnTo>
                      <a:pt x="81" y="43"/>
                    </a:lnTo>
                    <a:lnTo>
                      <a:pt x="118" y="24"/>
                    </a:lnTo>
                    <a:lnTo>
                      <a:pt x="157" y="11"/>
                    </a:lnTo>
                    <a:lnTo>
                      <a:pt x="179" y="8"/>
                    </a:lnTo>
                    <a:lnTo>
                      <a:pt x="202" y="8"/>
                    </a:lnTo>
                    <a:lnTo>
                      <a:pt x="223" y="8"/>
                    </a:lnTo>
                    <a:lnTo>
                      <a:pt x="245" y="11"/>
                    </a:lnTo>
                    <a:lnTo>
                      <a:pt x="265" y="16"/>
                    </a:lnTo>
                    <a:lnTo>
                      <a:pt x="285" y="24"/>
                    </a:lnTo>
                    <a:lnTo>
                      <a:pt x="303" y="31"/>
                    </a:lnTo>
                    <a:lnTo>
                      <a:pt x="322" y="43"/>
                    </a:lnTo>
                    <a:lnTo>
                      <a:pt x="339" y="55"/>
                    </a:lnTo>
                    <a:lnTo>
                      <a:pt x="357" y="71"/>
                    </a:lnTo>
                    <a:lnTo>
                      <a:pt x="372" y="86"/>
                    </a:lnTo>
                    <a:lnTo>
                      <a:pt x="385" y="104"/>
                    </a:lnTo>
                    <a:lnTo>
                      <a:pt x="396" y="122"/>
                    </a:lnTo>
                    <a:lnTo>
                      <a:pt x="406" y="143"/>
                    </a:lnTo>
                    <a:lnTo>
                      <a:pt x="396" y="119"/>
                    </a:lnTo>
                    <a:lnTo>
                      <a:pt x="384" y="98"/>
                    </a:lnTo>
                    <a:lnTo>
                      <a:pt x="369" y="76"/>
                    </a:lnTo>
                    <a:lnTo>
                      <a:pt x="355" y="58"/>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3" name="Freeform 95"/>
              <p:cNvSpPr>
                <a:spLocks/>
              </p:cNvSpPr>
              <p:nvPr/>
            </p:nvSpPr>
            <p:spPr bwMode="auto">
              <a:xfrm>
                <a:off x="2162" y="2124"/>
                <a:ext cx="82" cy="30"/>
              </a:xfrm>
              <a:custGeom>
                <a:avLst/>
                <a:gdLst>
                  <a:gd name="T0" fmla="*/ 8 w 410"/>
                  <a:gd name="T1" fmla="*/ 27 h 150"/>
                  <a:gd name="T2" fmla="*/ 33 w 410"/>
                  <a:gd name="T3" fmla="*/ 70 h 150"/>
                  <a:gd name="T4" fmla="*/ 50 w 410"/>
                  <a:gd name="T5" fmla="*/ 92 h 150"/>
                  <a:gd name="T6" fmla="*/ 83 w 410"/>
                  <a:gd name="T7" fmla="*/ 116 h 150"/>
                  <a:gd name="T8" fmla="*/ 120 w 410"/>
                  <a:gd name="T9" fmla="*/ 135 h 150"/>
                  <a:gd name="T10" fmla="*/ 159 w 410"/>
                  <a:gd name="T11" fmla="*/ 145 h 150"/>
                  <a:gd name="T12" fmla="*/ 203 w 410"/>
                  <a:gd name="T13" fmla="*/ 150 h 150"/>
                  <a:gd name="T14" fmla="*/ 233 w 410"/>
                  <a:gd name="T15" fmla="*/ 146 h 150"/>
                  <a:gd name="T16" fmla="*/ 264 w 410"/>
                  <a:gd name="T17" fmla="*/ 141 h 150"/>
                  <a:gd name="T18" fmla="*/ 302 w 410"/>
                  <a:gd name="T19" fmla="*/ 127 h 150"/>
                  <a:gd name="T20" fmla="*/ 337 w 410"/>
                  <a:gd name="T21" fmla="*/ 107 h 150"/>
                  <a:gd name="T22" fmla="*/ 354 w 410"/>
                  <a:gd name="T23" fmla="*/ 95 h 150"/>
                  <a:gd name="T24" fmla="*/ 356 w 410"/>
                  <a:gd name="T25" fmla="*/ 92 h 150"/>
                  <a:gd name="T26" fmla="*/ 373 w 410"/>
                  <a:gd name="T27" fmla="*/ 71 h 150"/>
                  <a:gd name="T28" fmla="*/ 391 w 410"/>
                  <a:gd name="T29" fmla="*/ 42 h 150"/>
                  <a:gd name="T30" fmla="*/ 391 w 410"/>
                  <a:gd name="T31" fmla="*/ 39 h 150"/>
                  <a:gd name="T32" fmla="*/ 394 w 410"/>
                  <a:gd name="T33" fmla="*/ 36 h 150"/>
                  <a:gd name="T34" fmla="*/ 410 w 410"/>
                  <a:gd name="T35" fmla="*/ 0 h 150"/>
                  <a:gd name="T36" fmla="*/ 388 w 410"/>
                  <a:gd name="T37" fmla="*/ 41 h 150"/>
                  <a:gd name="T38" fmla="*/ 374 w 410"/>
                  <a:gd name="T39" fmla="*/ 60 h 150"/>
                  <a:gd name="T40" fmla="*/ 361 w 410"/>
                  <a:gd name="T41" fmla="*/ 73 h 150"/>
                  <a:gd name="T42" fmla="*/ 358 w 410"/>
                  <a:gd name="T43" fmla="*/ 76 h 150"/>
                  <a:gd name="T44" fmla="*/ 358 w 410"/>
                  <a:gd name="T45" fmla="*/ 79 h 150"/>
                  <a:gd name="T46" fmla="*/ 331 w 410"/>
                  <a:gd name="T47" fmla="*/ 99 h 150"/>
                  <a:gd name="T48" fmla="*/ 313 w 410"/>
                  <a:gd name="T49" fmla="*/ 110 h 150"/>
                  <a:gd name="T50" fmla="*/ 286 w 410"/>
                  <a:gd name="T51" fmla="*/ 126 h 150"/>
                  <a:gd name="T52" fmla="*/ 246 w 410"/>
                  <a:gd name="T53" fmla="*/ 137 h 150"/>
                  <a:gd name="T54" fmla="*/ 224 w 410"/>
                  <a:gd name="T55" fmla="*/ 141 h 150"/>
                  <a:gd name="T56" fmla="*/ 208 w 410"/>
                  <a:gd name="T57" fmla="*/ 141 h 150"/>
                  <a:gd name="T58" fmla="*/ 180 w 410"/>
                  <a:gd name="T59" fmla="*/ 141 h 150"/>
                  <a:gd name="T60" fmla="*/ 138 w 410"/>
                  <a:gd name="T61" fmla="*/ 132 h 150"/>
                  <a:gd name="T62" fmla="*/ 100 w 410"/>
                  <a:gd name="T63" fmla="*/ 116 h 150"/>
                  <a:gd name="T64" fmla="*/ 65 w 410"/>
                  <a:gd name="T65" fmla="*/ 94 h 150"/>
                  <a:gd name="T66" fmla="*/ 33 w 410"/>
                  <a:gd name="T67" fmla="*/ 61 h 150"/>
                  <a:gd name="T68" fmla="*/ 8 w 410"/>
                  <a:gd name="T69" fmla="*/ 24 h 1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150"/>
                  <a:gd name="T107" fmla="*/ 410 w 410"/>
                  <a:gd name="T108" fmla="*/ 150 h 1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150">
                    <a:moveTo>
                      <a:pt x="0" y="5"/>
                    </a:moveTo>
                    <a:lnTo>
                      <a:pt x="8" y="27"/>
                    </a:lnTo>
                    <a:lnTo>
                      <a:pt x="19" y="50"/>
                    </a:lnTo>
                    <a:lnTo>
                      <a:pt x="33" y="70"/>
                    </a:lnTo>
                    <a:lnTo>
                      <a:pt x="49" y="90"/>
                    </a:lnTo>
                    <a:lnTo>
                      <a:pt x="50" y="92"/>
                    </a:lnTo>
                    <a:lnTo>
                      <a:pt x="66" y="105"/>
                    </a:lnTo>
                    <a:lnTo>
                      <a:pt x="83" y="116"/>
                    </a:lnTo>
                    <a:lnTo>
                      <a:pt x="101" y="126"/>
                    </a:lnTo>
                    <a:lnTo>
                      <a:pt x="120" y="135"/>
                    </a:lnTo>
                    <a:lnTo>
                      <a:pt x="139" y="141"/>
                    </a:lnTo>
                    <a:lnTo>
                      <a:pt x="159" y="145"/>
                    </a:lnTo>
                    <a:lnTo>
                      <a:pt x="181" y="149"/>
                    </a:lnTo>
                    <a:lnTo>
                      <a:pt x="203" y="150"/>
                    </a:lnTo>
                    <a:lnTo>
                      <a:pt x="223" y="149"/>
                    </a:lnTo>
                    <a:lnTo>
                      <a:pt x="233" y="146"/>
                    </a:lnTo>
                    <a:lnTo>
                      <a:pt x="245" y="145"/>
                    </a:lnTo>
                    <a:lnTo>
                      <a:pt x="264" y="141"/>
                    </a:lnTo>
                    <a:lnTo>
                      <a:pt x="284" y="135"/>
                    </a:lnTo>
                    <a:lnTo>
                      <a:pt x="302" y="127"/>
                    </a:lnTo>
                    <a:lnTo>
                      <a:pt x="320" y="118"/>
                    </a:lnTo>
                    <a:lnTo>
                      <a:pt x="337" y="107"/>
                    </a:lnTo>
                    <a:lnTo>
                      <a:pt x="345" y="100"/>
                    </a:lnTo>
                    <a:lnTo>
                      <a:pt x="354" y="95"/>
                    </a:lnTo>
                    <a:lnTo>
                      <a:pt x="354" y="92"/>
                    </a:lnTo>
                    <a:lnTo>
                      <a:pt x="356" y="92"/>
                    </a:lnTo>
                    <a:lnTo>
                      <a:pt x="364" y="81"/>
                    </a:lnTo>
                    <a:lnTo>
                      <a:pt x="373" y="71"/>
                    </a:lnTo>
                    <a:lnTo>
                      <a:pt x="388" y="49"/>
                    </a:lnTo>
                    <a:lnTo>
                      <a:pt x="391" y="42"/>
                    </a:lnTo>
                    <a:lnTo>
                      <a:pt x="391" y="40"/>
                    </a:lnTo>
                    <a:lnTo>
                      <a:pt x="391" y="39"/>
                    </a:lnTo>
                    <a:lnTo>
                      <a:pt x="392" y="39"/>
                    </a:lnTo>
                    <a:lnTo>
                      <a:pt x="394" y="36"/>
                    </a:lnTo>
                    <a:lnTo>
                      <a:pt x="400" y="25"/>
                    </a:lnTo>
                    <a:lnTo>
                      <a:pt x="410" y="0"/>
                    </a:lnTo>
                    <a:lnTo>
                      <a:pt x="400" y="21"/>
                    </a:lnTo>
                    <a:lnTo>
                      <a:pt x="388" y="41"/>
                    </a:lnTo>
                    <a:lnTo>
                      <a:pt x="380" y="50"/>
                    </a:lnTo>
                    <a:lnTo>
                      <a:pt x="374" y="60"/>
                    </a:lnTo>
                    <a:lnTo>
                      <a:pt x="366" y="69"/>
                    </a:lnTo>
                    <a:lnTo>
                      <a:pt x="361" y="73"/>
                    </a:lnTo>
                    <a:lnTo>
                      <a:pt x="359" y="76"/>
                    </a:lnTo>
                    <a:lnTo>
                      <a:pt x="358" y="76"/>
                    </a:lnTo>
                    <a:lnTo>
                      <a:pt x="358" y="77"/>
                    </a:lnTo>
                    <a:lnTo>
                      <a:pt x="358" y="79"/>
                    </a:lnTo>
                    <a:lnTo>
                      <a:pt x="340" y="94"/>
                    </a:lnTo>
                    <a:lnTo>
                      <a:pt x="331" y="99"/>
                    </a:lnTo>
                    <a:lnTo>
                      <a:pt x="323" y="106"/>
                    </a:lnTo>
                    <a:lnTo>
                      <a:pt x="313" y="110"/>
                    </a:lnTo>
                    <a:lnTo>
                      <a:pt x="304" y="116"/>
                    </a:lnTo>
                    <a:lnTo>
                      <a:pt x="286" y="126"/>
                    </a:lnTo>
                    <a:lnTo>
                      <a:pt x="266" y="132"/>
                    </a:lnTo>
                    <a:lnTo>
                      <a:pt x="246" y="137"/>
                    </a:lnTo>
                    <a:lnTo>
                      <a:pt x="235" y="138"/>
                    </a:lnTo>
                    <a:lnTo>
                      <a:pt x="224" y="141"/>
                    </a:lnTo>
                    <a:lnTo>
                      <a:pt x="213" y="141"/>
                    </a:lnTo>
                    <a:lnTo>
                      <a:pt x="208" y="141"/>
                    </a:lnTo>
                    <a:lnTo>
                      <a:pt x="203" y="142"/>
                    </a:lnTo>
                    <a:lnTo>
                      <a:pt x="180" y="141"/>
                    </a:lnTo>
                    <a:lnTo>
                      <a:pt x="158" y="137"/>
                    </a:lnTo>
                    <a:lnTo>
                      <a:pt x="138" y="132"/>
                    </a:lnTo>
                    <a:lnTo>
                      <a:pt x="119" y="126"/>
                    </a:lnTo>
                    <a:lnTo>
                      <a:pt x="100" y="116"/>
                    </a:lnTo>
                    <a:lnTo>
                      <a:pt x="82" y="106"/>
                    </a:lnTo>
                    <a:lnTo>
                      <a:pt x="65" y="94"/>
                    </a:lnTo>
                    <a:lnTo>
                      <a:pt x="49" y="79"/>
                    </a:lnTo>
                    <a:lnTo>
                      <a:pt x="33" y="61"/>
                    </a:lnTo>
                    <a:lnTo>
                      <a:pt x="20" y="43"/>
                    </a:lnTo>
                    <a:lnTo>
                      <a:pt x="8" y="24"/>
                    </a:lnTo>
                    <a:lnTo>
                      <a:pt x="0" y="5"/>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4" name="Freeform 96"/>
              <p:cNvSpPr>
                <a:spLocks/>
              </p:cNvSpPr>
              <p:nvPr/>
            </p:nvSpPr>
            <p:spPr bwMode="auto">
              <a:xfrm>
                <a:off x="2185" y="2152"/>
                <a:ext cx="36" cy="4"/>
              </a:xfrm>
              <a:custGeom>
                <a:avLst/>
                <a:gdLst>
                  <a:gd name="T0" fmla="*/ 91 w 184"/>
                  <a:gd name="T1" fmla="*/ 18 h 21"/>
                  <a:gd name="T2" fmla="*/ 66 w 184"/>
                  <a:gd name="T3" fmla="*/ 16 h 21"/>
                  <a:gd name="T4" fmla="*/ 43 w 184"/>
                  <a:gd name="T5" fmla="*/ 13 h 21"/>
                  <a:gd name="T6" fmla="*/ 20 w 184"/>
                  <a:gd name="T7" fmla="*/ 7 h 21"/>
                  <a:gd name="T8" fmla="*/ 0 w 184"/>
                  <a:gd name="T9" fmla="*/ 0 h 21"/>
                  <a:gd name="T10" fmla="*/ 20 w 184"/>
                  <a:gd name="T11" fmla="*/ 7 h 21"/>
                  <a:gd name="T12" fmla="*/ 44 w 184"/>
                  <a:gd name="T13" fmla="*/ 15 h 21"/>
                  <a:gd name="T14" fmla="*/ 68 w 184"/>
                  <a:gd name="T15" fmla="*/ 19 h 21"/>
                  <a:gd name="T16" fmla="*/ 93 w 184"/>
                  <a:gd name="T17" fmla="*/ 21 h 21"/>
                  <a:gd name="T18" fmla="*/ 105 w 184"/>
                  <a:gd name="T19" fmla="*/ 20 h 21"/>
                  <a:gd name="T20" fmla="*/ 107 w 184"/>
                  <a:gd name="T21" fmla="*/ 19 h 21"/>
                  <a:gd name="T22" fmla="*/ 110 w 184"/>
                  <a:gd name="T23" fmla="*/ 19 h 21"/>
                  <a:gd name="T24" fmla="*/ 117 w 184"/>
                  <a:gd name="T25" fmla="*/ 19 h 21"/>
                  <a:gd name="T26" fmla="*/ 128 w 184"/>
                  <a:gd name="T27" fmla="*/ 16 h 21"/>
                  <a:gd name="T28" fmla="*/ 130 w 184"/>
                  <a:gd name="T29" fmla="*/ 15 h 21"/>
                  <a:gd name="T30" fmla="*/ 134 w 184"/>
                  <a:gd name="T31" fmla="*/ 15 h 21"/>
                  <a:gd name="T32" fmla="*/ 141 w 184"/>
                  <a:gd name="T33" fmla="*/ 15 h 21"/>
                  <a:gd name="T34" fmla="*/ 151 w 184"/>
                  <a:gd name="T35" fmla="*/ 11 h 21"/>
                  <a:gd name="T36" fmla="*/ 162 w 184"/>
                  <a:gd name="T37" fmla="*/ 7 h 21"/>
                  <a:gd name="T38" fmla="*/ 184 w 184"/>
                  <a:gd name="T39" fmla="*/ 0 h 21"/>
                  <a:gd name="T40" fmla="*/ 162 w 184"/>
                  <a:gd name="T41" fmla="*/ 7 h 21"/>
                  <a:gd name="T42" fmla="*/ 139 w 184"/>
                  <a:gd name="T43" fmla="*/ 13 h 21"/>
                  <a:gd name="T44" fmla="*/ 133 w 184"/>
                  <a:gd name="T45" fmla="*/ 13 h 21"/>
                  <a:gd name="T46" fmla="*/ 129 w 184"/>
                  <a:gd name="T47" fmla="*/ 13 h 21"/>
                  <a:gd name="T48" fmla="*/ 127 w 184"/>
                  <a:gd name="T49" fmla="*/ 14 h 21"/>
                  <a:gd name="T50" fmla="*/ 116 w 184"/>
                  <a:gd name="T51" fmla="*/ 16 h 21"/>
                  <a:gd name="T52" fmla="*/ 91 w 184"/>
                  <a:gd name="T53" fmla="*/ 18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21"/>
                  <a:gd name="T83" fmla="*/ 184 w 184"/>
                  <a:gd name="T84" fmla="*/ 21 h 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21">
                    <a:moveTo>
                      <a:pt x="91" y="18"/>
                    </a:moveTo>
                    <a:lnTo>
                      <a:pt x="66" y="16"/>
                    </a:lnTo>
                    <a:lnTo>
                      <a:pt x="43" y="13"/>
                    </a:lnTo>
                    <a:lnTo>
                      <a:pt x="20" y="7"/>
                    </a:lnTo>
                    <a:lnTo>
                      <a:pt x="0" y="0"/>
                    </a:lnTo>
                    <a:lnTo>
                      <a:pt x="20" y="7"/>
                    </a:lnTo>
                    <a:lnTo>
                      <a:pt x="44" y="15"/>
                    </a:lnTo>
                    <a:lnTo>
                      <a:pt x="68" y="19"/>
                    </a:lnTo>
                    <a:lnTo>
                      <a:pt x="93" y="21"/>
                    </a:lnTo>
                    <a:lnTo>
                      <a:pt x="105" y="20"/>
                    </a:lnTo>
                    <a:lnTo>
                      <a:pt x="107" y="19"/>
                    </a:lnTo>
                    <a:lnTo>
                      <a:pt x="110" y="19"/>
                    </a:lnTo>
                    <a:lnTo>
                      <a:pt x="117" y="19"/>
                    </a:lnTo>
                    <a:lnTo>
                      <a:pt x="128" y="16"/>
                    </a:lnTo>
                    <a:lnTo>
                      <a:pt x="130" y="15"/>
                    </a:lnTo>
                    <a:lnTo>
                      <a:pt x="134" y="15"/>
                    </a:lnTo>
                    <a:lnTo>
                      <a:pt x="141" y="15"/>
                    </a:lnTo>
                    <a:lnTo>
                      <a:pt x="151" y="11"/>
                    </a:lnTo>
                    <a:lnTo>
                      <a:pt x="162" y="7"/>
                    </a:lnTo>
                    <a:lnTo>
                      <a:pt x="184" y="0"/>
                    </a:lnTo>
                    <a:lnTo>
                      <a:pt x="162" y="7"/>
                    </a:lnTo>
                    <a:lnTo>
                      <a:pt x="139" y="13"/>
                    </a:lnTo>
                    <a:lnTo>
                      <a:pt x="133" y="13"/>
                    </a:lnTo>
                    <a:lnTo>
                      <a:pt x="129" y="13"/>
                    </a:lnTo>
                    <a:lnTo>
                      <a:pt x="127" y="14"/>
                    </a:lnTo>
                    <a:lnTo>
                      <a:pt x="116" y="16"/>
                    </a:lnTo>
                    <a:lnTo>
                      <a:pt x="91" y="18"/>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5" name="Freeform 97"/>
              <p:cNvSpPr>
                <a:spLocks/>
              </p:cNvSpPr>
              <p:nvPr/>
            </p:nvSpPr>
            <p:spPr bwMode="auto">
              <a:xfrm>
                <a:off x="2172" y="2142"/>
                <a:ext cx="61" cy="13"/>
              </a:xfrm>
              <a:custGeom>
                <a:avLst/>
                <a:gdLst>
                  <a:gd name="T0" fmla="*/ 62 w 304"/>
                  <a:gd name="T1" fmla="*/ 48 h 66"/>
                  <a:gd name="T2" fmla="*/ 82 w 304"/>
                  <a:gd name="T3" fmla="*/ 55 h 66"/>
                  <a:gd name="T4" fmla="*/ 105 w 304"/>
                  <a:gd name="T5" fmla="*/ 61 h 66"/>
                  <a:gd name="T6" fmla="*/ 128 w 304"/>
                  <a:gd name="T7" fmla="*/ 64 h 66"/>
                  <a:gd name="T8" fmla="*/ 153 w 304"/>
                  <a:gd name="T9" fmla="*/ 66 h 66"/>
                  <a:gd name="T10" fmla="*/ 178 w 304"/>
                  <a:gd name="T11" fmla="*/ 64 h 66"/>
                  <a:gd name="T12" fmla="*/ 189 w 304"/>
                  <a:gd name="T13" fmla="*/ 62 h 66"/>
                  <a:gd name="T14" fmla="*/ 191 w 304"/>
                  <a:gd name="T15" fmla="*/ 61 h 66"/>
                  <a:gd name="T16" fmla="*/ 195 w 304"/>
                  <a:gd name="T17" fmla="*/ 61 h 66"/>
                  <a:gd name="T18" fmla="*/ 201 w 304"/>
                  <a:gd name="T19" fmla="*/ 61 h 66"/>
                  <a:gd name="T20" fmla="*/ 224 w 304"/>
                  <a:gd name="T21" fmla="*/ 55 h 66"/>
                  <a:gd name="T22" fmla="*/ 246 w 304"/>
                  <a:gd name="T23" fmla="*/ 48 h 66"/>
                  <a:gd name="T24" fmla="*/ 253 w 304"/>
                  <a:gd name="T25" fmla="*/ 42 h 66"/>
                  <a:gd name="T26" fmla="*/ 261 w 304"/>
                  <a:gd name="T27" fmla="*/ 38 h 66"/>
                  <a:gd name="T28" fmla="*/ 268 w 304"/>
                  <a:gd name="T29" fmla="*/ 32 h 66"/>
                  <a:gd name="T30" fmla="*/ 275 w 304"/>
                  <a:gd name="T31" fmla="*/ 27 h 66"/>
                  <a:gd name="T32" fmla="*/ 289 w 304"/>
                  <a:gd name="T33" fmla="*/ 15 h 66"/>
                  <a:gd name="T34" fmla="*/ 296 w 304"/>
                  <a:gd name="T35" fmla="*/ 8 h 66"/>
                  <a:gd name="T36" fmla="*/ 297 w 304"/>
                  <a:gd name="T37" fmla="*/ 6 h 66"/>
                  <a:gd name="T38" fmla="*/ 299 w 304"/>
                  <a:gd name="T39" fmla="*/ 5 h 66"/>
                  <a:gd name="T40" fmla="*/ 304 w 304"/>
                  <a:gd name="T41" fmla="*/ 3 h 66"/>
                  <a:gd name="T42" fmla="*/ 295 w 304"/>
                  <a:gd name="T43" fmla="*/ 8 h 66"/>
                  <a:gd name="T44" fmla="*/ 287 w 304"/>
                  <a:gd name="T45" fmla="*/ 15 h 66"/>
                  <a:gd name="T46" fmla="*/ 270 w 304"/>
                  <a:gd name="T47" fmla="*/ 26 h 66"/>
                  <a:gd name="T48" fmla="*/ 252 w 304"/>
                  <a:gd name="T49" fmla="*/ 35 h 66"/>
                  <a:gd name="T50" fmla="*/ 234 w 304"/>
                  <a:gd name="T51" fmla="*/ 43 h 66"/>
                  <a:gd name="T52" fmla="*/ 214 w 304"/>
                  <a:gd name="T53" fmla="*/ 49 h 66"/>
                  <a:gd name="T54" fmla="*/ 195 w 304"/>
                  <a:gd name="T55" fmla="*/ 53 h 66"/>
                  <a:gd name="T56" fmla="*/ 183 w 304"/>
                  <a:gd name="T57" fmla="*/ 54 h 66"/>
                  <a:gd name="T58" fmla="*/ 173 w 304"/>
                  <a:gd name="T59" fmla="*/ 57 h 66"/>
                  <a:gd name="T60" fmla="*/ 153 w 304"/>
                  <a:gd name="T61" fmla="*/ 58 h 66"/>
                  <a:gd name="T62" fmla="*/ 131 w 304"/>
                  <a:gd name="T63" fmla="*/ 57 h 66"/>
                  <a:gd name="T64" fmla="*/ 109 w 304"/>
                  <a:gd name="T65" fmla="*/ 53 h 66"/>
                  <a:gd name="T66" fmla="*/ 89 w 304"/>
                  <a:gd name="T67" fmla="*/ 49 h 66"/>
                  <a:gd name="T68" fmla="*/ 70 w 304"/>
                  <a:gd name="T69" fmla="*/ 43 h 66"/>
                  <a:gd name="T70" fmla="*/ 51 w 304"/>
                  <a:gd name="T71" fmla="*/ 34 h 66"/>
                  <a:gd name="T72" fmla="*/ 33 w 304"/>
                  <a:gd name="T73" fmla="*/ 24 h 66"/>
                  <a:gd name="T74" fmla="*/ 16 w 304"/>
                  <a:gd name="T75" fmla="*/ 13 h 66"/>
                  <a:gd name="T76" fmla="*/ 0 w 304"/>
                  <a:gd name="T77" fmla="*/ 0 h 66"/>
                  <a:gd name="T78" fmla="*/ 14 w 304"/>
                  <a:gd name="T79" fmla="*/ 14 h 66"/>
                  <a:gd name="T80" fmla="*/ 30 w 304"/>
                  <a:gd name="T81" fmla="*/ 26 h 66"/>
                  <a:gd name="T82" fmla="*/ 45 w 304"/>
                  <a:gd name="T83" fmla="*/ 38 h 66"/>
                  <a:gd name="T84" fmla="*/ 62 w 304"/>
                  <a:gd name="T85" fmla="*/ 48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4"/>
                  <a:gd name="T130" fmla="*/ 0 h 66"/>
                  <a:gd name="T131" fmla="*/ 304 w 304"/>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4" h="66">
                    <a:moveTo>
                      <a:pt x="62" y="48"/>
                    </a:moveTo>
                    <a:lnTo>
                      <a:pt x="82" y="55"/>
                    </a:lnTo>
                    <a:lnTo>
                      <a:pt x="105" y="61"/>
                    </a:lnTo>
                    <a:lnTo>
                      <a:pt x="128" y="64"/>
                    </a:lnTo>
                    <a:lnTo>
                      <a:pt x="153" y="66"/>
                    </a:lnTo>
                    <a:lnTo>
                      <a:pt x="178" y="64"/>
                    </a:lnTo>
                    <a:lnTo>
                      <a:pt x="189" y="62"/>
                    </a:lnTo>
                    <a:lnTo>
                      <a:pt x="191" y="61"/>
                    </a:lnTo>
                    <a:lnTo>
                      <a:pt x="195" y="61"/>
                    </a:lnTo>
                    <a:lnTo>
                      <a:pt x="201" y="61"/>
                    </a:lnTo>
                    <a:lnTo>
                      <a:pt x="224" y="55"/>
                    </a:lnTo>
                    <a:lnTo>
                      <a:pt x="246" y="48"/>
                    </a:lnTo>
                    <a:lnTo>
                      <a:pt x="253" y="42"/>
                    </a:lnTo>
                    <a:lnTo>
                      <a:pt x="261" y="38"/>
                    </a:lnTo>
                    <a:lnTo>
                      <a:pt x="268" y="32"/>
                    </a:lnTo>
                    <a:lnTo>
                      <a:pt x="275" y="27"/>
                    </a:lnTo>
                    <a:lnTo>
                      <a:pt x="289" y="15"/>
                    </a:lnTo>
                    <a:lnTo>
                      <a:pt x="296" y="8"/>
                    </a:lnTo>
                    <a:lnTo>
                      <a:pt x="297" y="6"/>
                    </a:lnTo>
                    <a:lnTo>
                      <a:pt x="299" y="5"/>
                    </a:lnTo>
                    <a:lnTo>
                      <a:pt x="304" y="3"/>
                    </a:lnTo>
                    <a:lnTo>
                      <a:pt x="295" y="8"/>
                    </a:lnTo>
                    <a:lnTo>
                      <a:pt x="287" y="15"/>
                    </a:lnTo>
                    <a:lnTo>
                      <a:pt x="270" y="26"/>
                    </a:lnTo>
                    <a:lnTo>
                      <a:pt x="252" y="35"/>
                    </a:lnTo>
                    <a:lnTo>
                      <a:pt x="234" y="43"/>
                    </a:lnTo>
                    <a:lnTo>
                      <a:pt x="214" y="49"/>
                    </a:lnTo>
                    <a:lnTo>
                      <a:pt x="195" y="53"/>
                    </a:lnTo>
                    <a:lnTo>
                      <a:pt x="183" y="54"/>
                    </a:lnTo>
                    <a:lnTo>
                      <a:pt x="173" y="57"/>
                    </a:lnTo>
                    <a:lnTo>
                      <a:pt x="153" y="58"/>
                    </a:lnTo>
                    <a:lnTo>
                      <a:pt x="131" y="57"/>
                    </a:lnTo>
                    <a:lnTo>
                      <a:pt x="109" y="53"/>
                    </a:lnTo>
                    <a:lnTo>
                      <a:pt x="89" y="49"/>
                    </a:lnTo>
                    <a:lnTo>
                      <a:pt x="70" y="43"/>
                    </a:lnTo>
                    <a:lnTo>
                      <a:pt x="51" y="34"/>
                    </a:lnTo>
                    <a:lnTo>
                      <a:pt x="33" y="24"/>
                    </a:lnTo>
                    <a:lnTo>
                      <a:pt x="16" y="13"/>
                    </a:lnTo>
                    <a:lnTo>
                      <a:pt x="0" y="0"/>
                    </a:lnTo>
                    <a:lnTo>
                      <a:pt x="14" y="14"/>
                    </a:lnTo>
                    <a:lnTo>
                      <a:pt x="30" y="26"/>
                    </a:lnTo>
                    <a:lnTo>
                      <a:pt x="45" y="38"/>
                    </a:lnTo>
                    <a:lnTo>
                      <a:pt x="62" y="48"/>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6" name="Freeform 98"/>
              <p:cNvSpPr>
                <a:spLocks/>
              </p:cNvSpPr>
              <p:nvPr/>
            </p:nvSpPr>
            <p:spPr bwMode="auto">
              <a:xfrm>
                <a:off x="54" y="1085"/>
                <a:ext cx="6287" cy="4"/>
              </a:xfrm>
              <a:custGeom>
                <a:avLst/>
                <a:gdLst>
                  <a:gd name="T0" fmla="*/ 0 w 31433"/>
                  <a:gd name="T1" fmla="*/ 0 h 21"/>
                  <a:gd name="T2" fmla="*/ 0 w 31433"/>
                  <a:gd name="T3" fmla="*/ 14 h 21"/>
                  <a:gd name="T4" fmla="*/ 31433 w 31433"/>
                  <a:gd name="T5" fmla="*/ 21 h 21"/>
                  <a:gd name="T6" fmla="*/ 31433 w 31433"/>
                  <a:gd name="T7" fmla="*/ 9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4"/>
                    </a:lnTo>
                    <a:lnTo>
                      <a:pt x="31433" y="21"/>
                    </a:lnTo>
                    <a:lnTo>
                      <a:pt x="31433" y="9"/>
                    </a:lnTo>
                    <a:lnTo>
                      <a:pt x="0" y="0"/>
                    </a:lnTo>
                    <a:close/>
                  </a:path>
                </a:pathLst>
              </a:custGeom>
              <a:solidFill>
                <a:srgbClr val="C1D6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7" name="Freeform 99"/>
              <p:cNvSpPr>
                <a:spLocks/>
              </p:cNvSpPr>
              <p:nvPr/>
            </p:nvSpPr>
            <p:spPr bwMode="auto">
              <a:xfrm>
                <a:off x="54" y="1083"/>
                <a:ext cx="6287" cy="3"/>
              </a:xfrm>
              <a:custGeom>
                <a:avLst/>
                <a:gdLst>
                  <a:gd name="T0" fmla="*/ 0 w 31433"/>
                  <a:gd name="T1" fmla="*/ 0 h 17"/>
                  <a:gd name="T2" fmla="*/ 0 w 31433"/>
                  <a:gd name="T3" fmla="*/ 8 h 17"/>
                  <a:gd name="T4" fmla="*/ 31433 w 31433"/>
                  <a:gd name="T5" fmla="*/ 17 h 17"/>
                  <a:gd name="T6" fmla="*/ 31433 w 31433"/>
                  <a:gd name="T7" fmla="*/ 4 h 17"/>
                  <a:gd name="T8" fmla="*/ 30603 w 31433"/>
                  <a:gd name="T9" fmla="*/ 3 h 17"/>
                  <a:gd name="T10" fmla="*/ 30330 w 31433"/>
                  <a:gd name="T11" fmla="*/ 3 h 17"/>
                  <a:gd name="T12" fmla="*/ 29961 w 31433"/>
                  <a:gd name="T13" fmla="*/ 3 h 17"/>
                  <a:gd name="T14" fmla="*/ 15716 w 31433"/>
                  <a:gd name="T15" fmla="*/ 0 h 17"/>
                  <a:gd name="T16" fmla="*/ 0 w 31433"/>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33"/>
                  <a:gd name="T28" fmla="*/ 0 h 17"/>
                  <a:gd name="T29" fmla="*/ 31433 w 3143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33" h="17">
                    <a:moveTo>
                      <a:pt x="0" y="0"/>
                    </a:moveTo>
                    <a:lnTo>
                      <a:pt x="0" y="8"/>
                    </a:lnTo>
                    <a:lnTo>
                      <a:pt x="31433" y="17"/>
                    </a:lnTo>
                    <a:lnTo>
                      <a:pt x="31433" y="4"/>
                    </a:lnTo>
                    <a:lnTo>
                      <a:pt x="30603" y="3"/>
                    </a:lnTo>
                    <a:lnTo>
                      <a:pt x="30330" y="3"/>
                    </a:lnTo>
                    <a:lnTo>
                      <a:pt x="29961" y="3"/>
                    </a:lnTo>
                    <a:lnTo>
                      <a:pt x="15716" y="0"/>
                    </a:lnTo>
                    <a:lnTo>
                      <a:pt x="0" y="0"/>
                    </a:lnTo>
                    <a:close/>
                  </a:path>
                </a:pathLst>
              </a:custGeom>
              <a:solidFill>
                <a:srgbClr val="BFD5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8" name="Freeform 100"/>
              <p:cNvSpPr>
                <a:spLocks/>
              </p:cNvSpPr>
              <p:nvPr/>
            </p:nvSpPr>
            <p:spPr bwMode="auto">
              <a:xfrm>
                <a:off x="54" y="1090"/>
                <a:ext cx="6287" cy="4"/>
              </a:xfrm>
              <a:custGeom>
                <a:avLst/>
                <a:gdLst>
                  <a:gd name="T0" fmla="*/ 0 w 31433"/>
                  <a:gd name="T1" fmla="*/ 0 h 22"/>
                  <a:gd name="T2" fmla="*/ 0 w 31433"/>
                  <a:gd name="T3" fmla="*/ 15 h 22"/>
                  <a:gd name="T4" fmla="*/ 31433 w 31433"/>
                  <a:gd name="T5" fmla="*/ 22 h 22"/>
                  <a:gd name="T6" fmla="*/ 31433 w 31433"/>
                  <a:gd name="T7" fmla="*/ 9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5"/>
                    </a:lnTo>
                    <a:lnTo>
                      <a:pt x="31433" y="22"/>
                    </a:lnTo>
                    <a:lnTo>
                      <a:pt x="31433" y="9"/>
                    </a:lnTo>
                    <a:lnTo>
                      <a:pt x="0" y="0"/>
                    </a:lnTo>
                    <a:close/>
                  </a:path>
                </a:pathLst>
              </a:custGeom>
              <a:solidFill>
                <a:srgbClr val="C6D9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59" name="Freeform 101"/>
              <p:cNvSpPr>
                <a:spLocks/>
              </p:cNvSpPr>
              <p:nvPr/>
            </p:nvSpPr>
            <p:spPr bwMode="auto">
              <a:xfrm>
                <a:off x="54" y="1093"/>
                <a:ext cx="6287" cy="4"/>
              </a:xfrm>
              <a:custGeom>
                <a:avLst/>
                <a:gdLst>
                  <a:gd name="T0" fmla="*/ 0 w 31433"/>
                  <a:gd name="T1" fmla="*/ 0 h 21"/>
                  <a:gd name="T2" fmla="*/ 0 w 31433"/>
                  <a:gd name="T3" fmla="*/ 12 h 21"/>
                  <a:gd name="T4" fmla="*/ 31433 w 31433"/>
                  <a:gd name="T5" fmla="*/ 21 h 21"/>
                  <a:gd name="T6" fmla="*/ 31433 w 31433"/>
                  <a:gd name="T7" fmla="*/ 7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7"/>
                    </a:lnTo>
                    <a:lnTo>
                      <a:pt x="0" y="0"/>
                    </a:lnTo>
                    <a:close/>
                  </a:path>
                </a:pathLst>
              </a:custGeom>
              <a:solidFill>
                <a:srgbClr val="C8DB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0" name="Freeform 102"/>
              <p:cNvSpPr>
                <a:spLocks/>
              </p:cNvSpPr>
              <p:nvPr/>
            </p:nvSpPr>
            <p:spPr bwMode="auto">
              <a:xfrm>
                <a:off x="54" y="1100"/>
                <a:ext cx="6287" cy="5"/>
              </a:xfrm>
              <a:custGeom>
                <a:avLst/>
                <a:gdLst>
                  <a:gd name="T0" fmla="*/ 0 w 31433"/>
                  <a:gd name="T1" fmla="*/ 0 h 22"/>
                  <a:gd name="T2" fmla="*/ 0 w 31433"/>
                  <a:gd name="T3" fmla="*/ 14 h 22"/>
                  <a:gd name="T4" fmla="*/ 31433 w 31433"/>
                  <a:gd name="T5" fmla="*/ 22 h 22"/>
                  <a:gd name="T6" fmla="*/ 31433 w 31433"/>
                  <a:gd name="T7" fmla="*/ 9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4"/>
                    </a:lnTo>
                    <a:lnTo>
                      <a:pt x="31433" y="22"/>
                    </a:lnTo>
                    <a:lnTo>
                      <a:pt x="31433" y="9"/>
                    </a:lnTo>
                    <a:lnTo>
                      <a:pt x="0" y="0"/>
                    </a:lnTo>
                    <a:close/>
                  </a:path>
                </a:pathLst>
              </a:custGeom>
              <a:solidFill>
                <a:srgbClr val="CFDF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1" name="Freeform 103"/>
              <p:cNvSpPr>
                <a:spLocks/>
              </p:cNvSpPr>
              <p:nvPr/>
            </p:nvSpPr>
            <p:spPr bwMode="auto">
              <a:xfrm>
                <a:off x="54" y="1098"/>
                <a:ext cx="6287" cy="4"/>
              </a:xfrm>
              <a:custGeom>
                <a:avLst/>
                <a:gdLst>
                  <a:gd name="T0" fmla="*/ 0 w 31433"/>
                  <a:gd name="T1" fmla="*/ 0 h 22"/>
                  <a:gd name="T2" fmla="*/ 0 w 31433"/>
                  <a:gd name="T3" fmla="*/ 13 h 22"/>
                  <a:gd name="T4" fmla="*/ 31433 w 31433"/>
                  <a:gd name="T5" fmla="*/ 22 h 22"/>
                  <a:gd name="T6" fmla="*/ 31433 w 31433"/>
                  <a:gd name="T7" fmla="*/ 8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3"/>
                    </a:lnTo>
                    <a:lnTo>
                      <a:pt x="31433" y="22"/>
                    </a:lnTo>
                    <a:lnTo>
                      <a:pt x="31433" y="8"/>
                    </a:lnTo>
                    <a:lnTo>
                      <a:pt x="0" y="0"/>
                    </a:lnTo>
                    <a:close/>
                  </a:path>
                </a:pathLst>
              </a:custGeom>
              <a:solidFill>
                <a:srgbClr val="CDDD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2" name="Freeform 104"/>
              <p:cNvSpPr>
                <a:spLocks/>
              </p:cNvSpPr>
              <p:nvPr/>
            </p:nvSpPr>
            <p:spPr bwMode="auto">
              <a:xfrm>
                <a:off x="54" y="1095"/>
                <a:ext cx="6287" cy="4"/>
              </a:xfrm>
              <a:custGeom>
                <a:avLst/>
                <a:gdLst>
                  <a:gd name="T0" fmla="*/ 0 w 31433"/>
                  <a:gd name="T1" fmla="*/ 0 h 21"/>
                  <a:gd name="T2" fmla="*/ 0 w 31433"/>
                  <a:gd name="T3" fmla="*/ 13 h 21"/>
                  <a:gd name="T4" fmla="*/ 31433 w 31433"/>
                  <a:gd name="T5" fmla="*/ 21 h 21"/>
                  <a:gd name="T6" fmla="*/ 31433 w 31433"/>
                  <a:gd name="T7" fmla="*/ 9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3"/>
                    </a:lnTo>
                    <a:lnTo>
                      <a:pt x="31433" y="21"/>
                    </a:lnTo>
                    <a:lnTo>
                      <a:pt x="31433" y="9"/>
                    </a:lnTo>
                    <a:lnTo>
                      <a:pt x="0" y="0"/>
                    </a:lnTo>
                    <a:close/>
                  </a:path>
                </a:pathLst>
              </a:custGeom>
              <a:solidFill>
                <a:srgbClr val="CBDC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3" name="Freeform 105"/>
              <p:cNvSpPr>
                <a:spLocks/>
              </p:cNvSpPr>
              <p:nvPr/>
            </p:nvSpPr>
            <p:spPr bwMode="auto">
              <a:xfrm>
                <a:off x="54" y="1106"/>
                <a:ext cx="6287" cy="4"/>
              </a:xfrm>
              <a:custGeom>
                <a:avLst/>
                <a:gdLst>
                  <a:gd name="T0" fmla="*/ 0 w 31433"/>
                  <a:gd name="T1" fmla="*/ 0 h 21"/>
                  <a:gd name="T2" fmla="*/ 0 w 31433"/>
                  <a:gd name="T3" fmla="*/ 12 h 21"/>
                  <a:gd name="T4" fmla="*/ 31433 w 31433"/>
                  <a:gd name="T5" fmla="*/ 21 h 21"/>
                  <a:gd name="T6" fmla="*/ 31433 w 31433"/>
                  <a:gd name="T7" fmla="*/ 9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9"/>
                    </a:lnTo>
                    <a:lnTo>
                      <a:pt x="0" y="0"/>
                    </a:lnTo>
                    <a:close/>
                  </a:path>
                </a:pathLst>
              </a:custGeom>
              <a:solidFill>
                <a:srgbClr val="D3E2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4" name="Freeform 106"/>
              <p:cNvSpPr>
                <a:spLocks/>
              </p:cNvSpPr>
              <p:nvPr/>
            </p:nvSpPr>
            <p:spPr bwMode="auto">
              <a:xfrm>
                <a:off x="54" y="1108"/>
                <a:ext cx="6287" cy="4"/>
              </a:xfrm>
              <a:custGeom>
                <a:avLst/>
                <a:gdLst>
                  <a:gd name="T0" fmla="*/ 0 w 31433"/>
                  <a:gd name="T1" fmla="*/ 0 h 21"/>
                  <a:gd name="T2" fmla="*/ 0 w 31433"/>
                  <a:gd name="T3" fmla="*/ 13 h 21"/>
                  <a:gd name="T4" fmla="*/ 31433 w 31433"/>
                  <a:gd name="T5" fmla="*/ 21 h 21"/>
                  <a:gd name="T6" fmla="*/ 31433 w 31433"/>
                  <a:gd name="T7" fmla="*/ 9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3"/>
                    </a:lnTo>
                    <a:lnTo>
                      <a:pt x="31433" y="21"/>
                    </a:lnTo>
                    <a:lnTo>
                      <a:pt x="31433" y="9"/>
                    </a:lnTo>
                    <a:lnTo>
                      <a:pt x="0" y="0"/>
                    </a:lnTo>
                    <a:close/>
                  </a:path>
                </a:pathLst>
              </a:custGeom>
              <a:solidFill>
                <a:srgbClr val="D5E3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5" name="Freeform 107"/>
              <p:cNvSpPr>
                <a:spLocks/>
              </p:cNvSpPr>
              <p:nvPr/>
            </p:nvSpPr>
            <p:spPr bwMode="auto">
              <a:xfrm>
                <a:off x="54" y="1111"/>
                <a:ext cx="6287" cy="4"/>
              </a:xfrm>
              <a:custGeom>
                <a:avLst/>
                <a:gdLst>
                  <a:gd name="T0" fmla="*/ 0 w 31433"/>
                  <a:gd name="T1" fmla="*/ 0 h 23"/>
                  <a:gd name="T2" fmla="*/ 0 w 31433"/>
                  <a:gd name="T3" fmla="*/ 15 h 23"/>
                  <a:gd name="T4" fmla="*/ 31433 w 31433"/>
                  <a:gd name="T5" fmla="*/ 23 h 23"/>
                  <a:gd name="T6" fmla="*/ 31433 w 31433"/>
                  <a:gd name="T7" fmla="*/ 8 h 23"/>
                  <a:gd name="T8" fmla="*/ 0 w 31433"/>
                  <a:gd name="T9" fmla="*/ 0 h 23"/>
                  <a:gd name="T10" fmla="*/ 0 60000 65536"/>
                  <a:gd name="T11" fmla="*/ 0 60000 65536"/>
                  <a:gd name="T12" fmla="*/ 0 60000 65536"/>
                  <a:gd name="T13" fmla="*/ 0 60000 65536"/>
                  <a:gd name="T14" fmla="*/ 0 60000 65536"/>
                  <a:gd name="T15" fmla="*/ 0 w 31433"/>
                  <a:gd name="T16" fmla="*/ 0 h 23"/>
                  <a:gd name="T17" fmla="*/ 31433 w 31433"/>
                  <a:gd name="T18" fmla="*/ 23 h 23"/>
                </a:gdLst>
                <a:ahLst/>
                <a:cxnLst>
                  <a:cxn ang="T10">
                    <a:pos x="T0" y="T1"/>
                  </a:cxn>
                  <a:cxn ang="T11">
                    <a:pos x="T2" y="T3"/>
                  </a:cxn>
                  <a:cxn ang="T12">
                    <a:pos x="T4" y="T5"/>
                  </a:cxn>
                  <a:cxn ang="T13">
                    <a:pos x="T6" y="T7"/>
                  </a:cxn>
                  <a:cxn ang="T14">
                    <a:pos x="T8" y="T9"/>
                  </a:cxn>
                </a:cxnLst>
                <a:rect l="T15" t="T16" r="T17" b="T18"/>
                <a:pathLst>
                  <a:path w="31433" h="23">
                    <a:moveTo>
                      <a:pt x="0" y="0"/>
                    </a:moveTo>
                    <a:lnTo>
                      <a:pt x="0" y="15"/>
                    </a:lnTo>
                    <a:lnTo>
                      <a:pt x="31433" y="23"/>
                    </a:lnTo>
                    <a:lnTo>
                      <a:pt x="31433" y="8"/>
                    </a:lnTo>
                    <a:lnTo>
                      <a:pt x="0" y="0"/>
                    </a:lnTo>
                    <a:close/>
                  </a:path>
                </a:pathLst>
              </a:custGeom>
              <a:solidFill>
                <a:srgbClr val="D8E5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6" name="Freeform 108"/>
              <p:cNvSpPr>
                <a:spLocks/>
              </p:cNvSpPr>
              <p:nvPr/>
            </p:nvSpPr>
            <p:spPr bwMode="auto">
              <a:xfrm>
                <a:off x="54" y="1119"/>
                <a:ext cx="6287" cy="4"/>
              </a:xfrm>
              <a:custGeom>
                <a:avLst/>
                <a:gdLst>
                  <a:gd name="T0" fmla="*/ 0 w 31433"/>
                  <a:gd name="T1" fmla="*/ 0 h 21"/>
                  <a:gd name="T2" fmla="*/ 0 w 31433"/>
                  <a:gd name="T3" fmla="*/ 13 h 21"/>
                  <a:gd name="T4" fmla="*/ 31433 w 31433"/>
                  <a:gd name="T5" fmla="*/ 21 h 21"/>
                  <a:gd name="T6" fmla="*/ 31433 w 31433"/>
                  <a:gd name="T7" fmla="*/ 9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3"/>
                    </a:lnTo>
                    <a:lnTo>
                      <a:pt x="31433" y="21"/>
                    </a:lnTo>
                    <a:lnTo>
                      <a:pt x="31433" y="9"/>
                    </a:lnTo>
                    <a:lnTo>
                      <a:pt x="0" y="0"/>
                    </a:lnTo>
                    <a:close/>
                  </a:path>
                </a:pathLst>
              </a:custGeom>
              <a:solidFill>
                <a:srgbClr val="DFE9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7" name="Freeform 109"/>
              <p:cNvSpPr>
                <a:spLocks/>
              </p:cNvSpPr>
              <p:nvPr/>
            </p:nvSpPr>
            <p:spPr bwMode="auto">
              <a:xfrm>
                <a:off x="54" y="1116"/>
                <a:ext cx="6287" cy="5"/>
              </a:xfrm>
              <a:custGeom>
                <a:avLst/>
                <a:gdLst>
                  <a:gd name="T0" fmla="*/ 0 w 31433"/>
                  <a:gd name="T1" fmla="*/ 0 h 22"/>
                  <a:gd name="T2" fmla="*/ 0 w 31433"/>
                  <a:gd name="T3" fmla="*/ 13 h 22"/>
                  <a:gd name="T4" fmla="*/ 31433 w 31433"/>
                  <a:gd name="T5" fmla="*/ 22 h 22"/>
                  <a:gd name="T6" fmla="*/ 31433 w 31433"/>
                  <a:gd name="T7" fmla="*/ 9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3"/>
                    </a:lnTo>
                    <a:lnTo>
                      <a:pt x="31433" y="22"/>
                    </a:lnTo>
                    <a:lnTo>
                      <a:pt x="31433" y="9"/>
                    </a:lnTo>
                    <a:lnTo>
                      <a:pt x="0" y="0"/>
                    </a:lnTo>
                    <a:close/>
                  </a:path>
                </a:pathLst>
              </a:custGeom>
              <a:solidFill>
                <a:srgbClr val="DCE8F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8" name="Freeform 110"/>
              <p:cNvSpPr>
                <a:spLocks/>
              </p:cNvSpPr>
              <p:nvPr/>
            </p:nvSpPr>
            <p:spPr bwMode="auto">
              <a:xfrm>
                <a:off x="54" y="1114"/>
                <a:ext cx="6287" cy="4"/>
              </a:xfrm>
              <a:custGeom>
                <a:avLst/>
                <a:gdLst>
                  <a:gd name="T0" fmla="*/ 0 w 31433"/>
                  <a:gd name="T1" fmla="*/ 0 h 21"/>
                  <a:gd name="T2" fmla="*/ 0 w 31433"/>
                  <a:gd name="T3" fmla="*/ 12 h 21"/>
                  <a:gd name="T4" fmla="*/ 31433 w 31433"/>
                  <a:gd name="T5" fmla="*/ 21 h 21"/>
                  <a:gd name="T6" fmla="*/ 31433 w 31433"/>
                  <a:gd name="T7" fmla="*/ 8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8"/>
                    </a:lnTo>
                    <a:lnTo>
                      <a:pt x="0" y="0"/>
                    </a:lnTo>
                    <a:close/>
                  </a:path>
                </a:pathLst>
              </a:custGeom>
              <a:solidFill>
                <a:srgbClr val="DAE7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69" name="Freeform 111"/>
              <p:cNvSpPr>
                <a:spLocks/>
              </p:cNvSpPr>
              <p:nvPr/>
            </p:nvSpPr>
            <p:spPr bwMode="auto">
              <a:xfrm>
                <a:off x="54" y="1103"/>
                <a:ext cx="6287" cy="5"/>
              </a:xfrm>
              <a:custGeom>
                <a:avLst/>
                <a:gdLst>
                  <a:gd name="T0" fmla="*/ 0 w 31433"/>
                  <a:gd name="T1" fmla="*/ 0 h 22"/>
                  <a:gd name="T2" fmla="*/ 0 w 31433"/>
                  <a:gd name="T3" fmla="*/ 13 h 22"/>
                  <a:gd name="T4" fmla="*/ 31433 w 31433"/>
                  <a:gd name="T5" fmla="*/ 22 h 22"/>
                  <a:gd name="T6" fmla="*/ 31433 w 31433"/>
                  <a:gd name="T7" fmla="*/ 8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3"/>
                    </a:lnTo>
                    <a:lnTo>
                      <a:pt x="31433" y="22"/>
                    </a:lnTo>
                    <a:lnTo>
                      <a:pt x="31433" y="8"/>
                    </a:lnTo>
                    <a:lnTo>
                      <a:pt x="0" y="0"/>
                    </a:lnTo>
                    <a:close/>
                  </a:path>
                </a:pathLst>
              </a:custGeom>
              <a:solidFill>
                <a:srgbClr val="D1E0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0" name="Freeform 112"/>
              <p:cNvSpPr>
                <a:spLocks/>
              </p:cNvSpPr>
              <p:nvPr/>
            </p:nvSpPr>
            <p:spPr bwMode="auto">
              <a:xfrm>
                <a:off x="54" y="1127"/>
                <a:ext cx="6287" cy="4"/>
              </a:xfrm>
              <a:custGeom>
                <a:avLst/>
                <a:gdLst>
                  <a:gd name="T0" fmla="*/ 0 w 31433"/>
                  <a:gd name="T1" fmla="*/ 0 h 22"/>
                  <a:gd name="T2" fmla="*/ 0 w 31433"/>
                  <a:gd name="T3" fmla="*/ 13 h 22"/>
                  <a:gd name="T4" fmla="*/ 31433 w 31433"/>
                  <a:gd name="T5" fmla="*/ 22 h 22"/>
                  <a:gd name="T6" fmla="*/ 31433 w 31433"/>
                  <a:gd name="T7" fmla="*/ 8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3"/>
                    </a:lnTo>
                    <a:lnTo>
                      <a:pt x="31433" y="22"/>
                    </a:lnTo>
                    <a:lnTo>
                      <a:pt x="31433" y="8"/>
                    </a:lnTo>
                    <a:lnTo>
                      <a:pt x="0" y="0"/>
                    </a:lnTo>
                    <a:close/>
                  </a:path>
                </a:pathLst>
              </a:custGeom>
              <a:solidFill>
                <a:srgbClr val="E6EEF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1" name="Freeform 113"/>
              <p:cNvSpPr>
                <a:spLocks/>
              </p:cNvSpPr>
              <p:nvPr/>
            </p:nvSpPr>
            <p:spPr bwMode="auto">
              <a:xfrm>
                <a:off x="54" y="1124"/>
                <a:ext cx="6287" cy="4"/>
              </a:xfrm>
              <a:custGeom>
                <a:avLst/>
                <a:gdLst>
                  <a:gd name="T0" fmla="*/ 0 w 31433"/>
                  <a:gd name="T1" fmla="*/ 0 h 22"/>
                  <a:gd name="T2" fmla="*/ 0 w 31433"/>
                  <a:gd name="T3" fmla="*/ 14 h 22"/>
                  <a:gd name="T4" fmla="*/ 31433 w 31433"/>
                  <a:gd name="T5" fmla="*/ 22 h 22"/>
                  <a:gd name="T6" fmla="*/ 31433 w 31433"/>
                  <a:gd name="T7" fmla="*/ 9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4"/>
                    </a:lnTo>
                    <a:lnTo>
                      <a:pt x="31433" y="22"/>
                    </a:lnTo>
                    <a:lnTo>
                      <a:pt x="31433" y="9"/>
                    </a:lnTo>
                    <a:lnTo>
                      <a:pt x="0" y="0"/>
                    </a:lnTo>
                    <a:close/>
                  </a:path>
                </a:pathLst>
              </a:custGeom>
              <a:solidFill>
                <a:srgbClr val="E3ECF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2" name="Freeform 114"/>
              <p:cNvSpPr>
                <a:spLocks/>
              </p:cNvSpPr>
              <p:nvPr/>
            </p:nvSpPr>
            <p:spPr bwMode="auto">
              <a:xfrm>
                <a:off x="54" y="1137"/>
                <a:ext cx="6287" cy="5"/>
              </a:xfrm>
              <a:custGeom>
                <a:avLst/>
                <a:gdLst>
                  <a:gd name="T0" fmla="*/ 0 w 31433"/>
                  <a:gd name="T1" fmla="*/ 0 h 21"/>
                  <a:gd name="T2" fmla="*/ 0 w 31433"/>
                  <a:gd name="T3" fmla="*/ 12 h 21"/>
                  <a:gd name="T4" fmla="*/ 31433 w 31433"/>
                  <a:gd name="T5" fmla="*/ 21 h 21"/>
                  <a:gd name="T6" fmla="*/ 31433 w 31433"/>
                  <a:gd name="T7" fmla="*/ 8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8"/>
                    </a:lnTo>
                    <a:lnTo>
                      <a:pt x="0" y="0"/>
                    </a:lnTo>
                    <a:close/>
                  </a:path>
                </a:pathLst>
              </a:custGeom>
              <a:solidFill>
                <a:srgbClr val="EEF4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3" name="Freeform 115"/>
              <p:cNvSpPr>
                <a:spLocks/>
              </p:cNvSpPr>
              <p:nvPr/>
            </p:nvSpPr>
            <p:spPr bwMode="auto">
              <a:xfrm>
                <a:off x="54" y="1134"/>
                <a:ext cx="6287" cy="5"/>
              </a:xfrm>
              <a:custGeom>
                <a:avLst/>
                <a:gdLst>
                  <a:gd name="T0" fmla="*/ 0 w 31433"/>
                  <a:gd name="T1" fmla="*/ 0 h 23"/>
                  <a:gd name="T2" fmla="*/ 0 w 31433"/>
                  <a:gd name="T3" fmla="*/ 15 h 23"/>
                  <a:gd name="T4" fmla="*/ 31433 w 31433"/>
                  <a:gd name="T5" fmla="*/ 23 h 23"/>
                  <a:gd name="T6" fmla="*/ 31433 w 31433"/>
                  <a:gd name="T7" fmla="*/ 9 h 23"/>
                  <a:gd name="T8" fmla="*/ 0 w 31433"/>
                  <a:gd name="T9" fmla="*/ 0 h 23"/>
                  <a:gd name="T10" fmla="*/ 0 60000 65536"/>
                  <a:gd name="T11" fmla="*/ 0 60000 65536"/>
                  <a:gd name="T12" fmla="*/ 0 60000 65536"/>
                  <a:gd name="T13" fmla="*/ 0 60000 65536"/>
                  <a:gd name="T14" fmla="*/ 0 60000 65536"/>
                  <a:gd name="T15" fmla="*/ 0 w 31433"/>
                  <a:gd name="T16" fmla="*/ 0 h 23"/>
                  <a:gd name="T17" fmla="*/ 31433 w 31433"/>
                  <a:gd name="T18" fmla="*/ 23 h 23"/>
                </a:gdLst>
                <a:ahLst/>
                <a:cxnLst>
                  <a:cxn ang="T10">
                    <a:pos x="T0" y="T1"/>
                  </a:cxn>
                  <a:cxn ang="T11">
                    <a:pos x="T2" y="T3"/>
                  </a:cxn>
                  <a:cxn ang="T12">
                    <a:pos x="T4" y="T5"/>
                  </a:cxn>
                  <a:cxn ang="T13">
                    <a:pos x="T6" y="T7"/>
                  </a:cxn>
                  <a:cxn ang="T14">
                    <a:pos x="T8" y="T9"/>
                  </a:cxn>
                </a:cxnLst>
                <a:rect l="T15" t="T16" r="T17" b="T18"/>
                <a:pathLst>
                  <a:path w="31433" h="23">
                    <a:moveTo>
                      <a:pt x="0" y="0"/>
                    </a:moveTo>
                    <a:lnTo>
                      <a:pt x="0" y="15"/>
                    </a:lnTo>
                    <a:lnTo>
                      <a:pt x="31433" y="23"/>
                    </a:lnTo>
                    <a:lnTo>
                      <a:pt x="31433" y="9"/>
                    </a:lnTo>
                    <a:lnTo>
                      <a:pt x="0" y="0"/>
                    </a:lnTo>
                    <a:close/>
                  </a:path>
                </a:pathLst>
              </a:custGeom>
              <a:solidFill>
                <a:srgbClr val="ECF2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4" name="Freeform 116"/>
              <p:cNvSpPr>
                <a:spLocks/>
              </p:cNvSpPr>
              <p:nvPr/>
            </p:nvSpPr>
            <p:spPr bwMode="auto">
              <a:xfrm>
                <a:off x="54" y="1132"/>
                <a:ext cx="6287" cy="4"/>
              </a:xfrm>
              <a:custGeom>
                <a:avLst/>
                <a:gdLst>
                  <a:gd name="T0" fmla="*/ 0 w 31433"/>
                  <a:gd name="T1" fmla="*/ 0 h 21"/>
                  <a:gd name="T2" fmla="*/ 0 w 31433"/>
                  <a:gd name="T3" fmla="*/ 12 h 21"/>
                  <a:gd name="T4" fmla="*/ 31433 w 31433"/>
                  <a:gd name="T5" fmla="*/ 21 h 21"/>
                  <a:gd name="T6" fmla="*/ 31433 w 31433"/>
                  <a:gd name="T7" fmla="*/ 8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8"/>
                    </a:lnTo>
                    <a:lnTo>
                      <a:pt x="0" y="0"/>
                    </a:lnTo>
                    <a:close/>
                  </a:path>
                </a:pathLst>
              </a:custGeom>
              <a:solidFill>
                <a:srgbClr val="EAF1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5" name="Freeform 117"/>
              <p:cNvSpPr>
                <a:spLocks/>
              </p:cNvSpPr>
              <p:nvPr/>
            </p:nvSpPr>
            <p:spPr bwMode="auto">
              <a:xfrm>
                <a:off x="54" y="1129"/>
                <a:ext cx="6287" cy="5"/>
              </a:xfrm>
              <a:custGeom>
                <a:avLst/>
                <a:gdLst>
                  <a:gd name="T0" fmla="*/ 0 w 31433"/>
                  <a:gd name="T1" fmla="*/ 0 h 21"/>
                  <a:gd name="T2" fmla="*/ 0 w 31433"/>
                  <a:gd name="T3" fmla="*/ 13 h 21"/>
                  <a:gd name="T4" fmla="*/ 31433 w 31433"/>
                  <a:gd name="T5" fmla="*/ 21 h 21"/>
                  <a:gd name="T6" fmla="*/ 31433 w 31433"/>
                  <a:gd name="T7" fmla="*/ 9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3"/>
                    </a:lnTo>
                    <a:lnTo>
                      <a:pt x="31433" y="21"/>
                    </a:lnTo>
                    <a:lnTo>
                      <a:pt x="31433" y="9"/>
                    </a:lnTo>
                    <a:lnTo>
                      <a:pt x="0" y="0"/>
                    </a:lnTo>
                    <a:close/>
                  </a:path>
                </a:pathLst>
              </a:custGeom>
              <a:solidFill>
                <a:srgbClr val="E8EF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6" name="Freeform 118"/>
              <p:cNvSpPr>
                <a:spLocks/>
              </p:cNvSpPr>
              <p:nvPr/>
            </p:nvSpPr>
            <p:spPr bwMode="auto">
              <a:xfrm>
                <a:off x="54" y="1143"/>
                <a:ext cx="6287" cy="4"/>
              </a:xfrm>
              <a:custGeom>
                <a:avLst/>
                <a:gdLst>
                  <a:gd name="T0" fmla="*/ 0 w 31433"/>
                  <a:gd name="T1" fmla="*/ 0 h 21"/>
                  <a:gd name="T2" fmla="*/ 0 w 31433"/>
                  <a:gd name="T3" fmla="*/ 12 h 21"/>
                  <a:gd name="T4" fmla="*/ 31433 w 31433"/>
                  <a:gd name="T5" fmla="*/ 21 h 21"/>
                  <a:gd name="T6" fmla="*/ 31433 w 31433"/>
                  <a:gd name="T7" fmla="*/ 8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8"/>
                    </a:lnTo>
                    <a:lnTo>
                      <a:pt x="0" y="0"/>
                    </a:lnTo>
                    <a:close/>
                  </a:path>
                </a:pathLst>
              </a:custGeom>
              <a:solidFill>
                <a:srgbClr val="F3F7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7" name="Freeform 119"/>
              <p:cNvSpPr>
                <a:spLocks/>
              </p:cNvSpPr>
              <p:nvPr/>
            </p:nvSpPr>
            <p:spPr bwMode="auto">
              <a:xfrm>
                <a:off x="54" y="1145"/>
                <a:ext cx="6287" cy="5"/>
              </a:xfrm>
              <a:custGeom>
                <a:avLst/>
                <a:gdLst>
                  <a:gd name="T0" fmla="*/ 0 w 31433"/>
                  <a:gd name="T1" fmla="*/ 0 h 23"/>
                  <a:gd name="T2" fmla="*/ 0 w 31433"/>
                  <a:gd name="T3" fmla="*/ 15 h 23"/>
                  <a:gd name="T4" fmla="*/ 31433 w 31433"/>
                  <a:gd name="T5" fmla="*/ 23 h 23"/>
                  <a:gd name="T6" fmla="*/ 31433 w 31433"/>
                  <a:gd name="T7" fmla="*/ 9 h 23"/>
                  <a:gd name="T8" fmla="*/ 0 w 31433"/>
                  <a:gd name="T9" fmla="*/ 0 h 23"/>
                  <a:gd name="T10" fmla="*/ 0 60000 65536"/>
                  <a:gd name="T11" fmla="*/ 0 60000 65536"/>
                  <a:gd name="T12" fmla="*/ 0 60000 65536"/>
                  <a:gd name="T13" fmla="*/ 0 60000 65536"/>
                  <a:gd name="T14" fmla="*/ 0 60000 65536"/>
                  <a:gd name="T15" fmla="*/ 0 w 31433"/>
                  <a:gd name="T16" fmla="*/ 0 h 23"/>
                  <a:gd name="T17" fmla="*/ 31433 w 31433"/>
                  <a:gd name="T18" fmla="*/ 23 h 23"/>
                </a:gdLst>
                <a:ahLst/>
                <a:cxnLst>
                  <a:cxn ang="T10">
                    <a:pos x="T0" y="T1"/>
                  </a:cxn>
                  <a:cxn ang="T11">
                    <a:pos x="T2" y="T3"/>
                  </a:cxn>
                  <a:cxn ang="T12">
                    <a:pos x="T4" y="T5"/>
                  </a:cxn>
                  <a:cxn ang="T13">
                    <a:pos x="T6" y="T7"/>
                  </a:cxn>
                  <a:cxn ang="T14">
                    <a:pos x="T8" y="T9"/>
                  </a:cxn>
                </a:cxnLst>
                <a:rect l="T15" t="T16" r="T17" b="T18"/>
                <a:pathLst>
                  <a:path w="31433" h="23">
                    <a:moveTo>
                      <a:pt x="0" y="0"/>
                    </a:moveTo>
                    <a:lnTo>
                      <a:pt x="0" y="15"/>
                    </a:lnTo>
                    <a:lnTo>
                      <a:pt x="31433" y="23"/>
                    </a:lnTo>
                    <a:lnTo>
                      <a:pt x="31433" y="9"/>
                    </a:lnTo>
                    <a:lnTo>
                      <a:pt x="0" y="0"/>
                    </a:lnTo>
                    <a:close/>
                  </a:path>
                </a:pathLst>
              </a:custGeom>
              <a:solidFill>
                <a:srgbClr val="F5F8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8" name="Freeform 120"/>
              <p:cNvSpPr>
                <a:spLocks/>
              </p:cNvSpPr>
              <p:nvPr/>
            </p:nvSpPr>
            <p:spPr bwMode="auto">
              <a:xfrm>
                <a:off x="54" y="1153"/>
                <a:ext cx="6287" cy="4"/>
              </a:xfrm>
              <a:custGeom>
                <a:avLst/>
                <a:gdLst>
                  <a:gd name="T0" fmla="*/ 0 w 31433"/>
                  <a:gd name="T1" fmla="*/ 0 h 22"/>
                  <a:gd name="T2" fmla="*/ 0 w 31433"/>
                  <a:gd name="T3" fmla="*/ 14 h 22"/>
                  <a:gd name="T4" fmla="*/ 31433 w 31433"/>
                  <a:gd name="T5" fmla="*/ 22 h 22"/>
                  <a:gd name="T6" fmla="*/ 31433 w 31433"/>
                  <a:gd name="T7" fmla="*/ 9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4"/>
                    </a:lnTo>
                    <a:lnTo>
                      <a:pt x="31433" y="22"/>
                    </a:lnTo>
                    <a:lnTo>
                      <a:pt x="31433" y="9"/>
                    </a:lnTo>
                    <a:lnTo>
                      <a:pt x="0" y="0"/>
                    </a:lnTo>
                    <a:close/>
                  </a:path>
                </a:pathLst>
              </a:custGeom>
              <a:solidFill>
                <a:srgbClr val="FBFC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79" name="Freeform 121"/>
              <p:cNvSpPr>
                <a:spLocks/>
              </p:cNvSpPr>
              <p:nvPr/>
            </p:nvSpPr>
            <p:spPr bwMode="auto">
              <a:xfrm>
                <a:off x="54" y="1150"/>
                <a:ext cx="6287" cy="5"/>
              </a:xfrm>
              <a:custGeom>
                <a:avLst/>
                <a:gdLst>
                  <a:gd name="T0" fmla="*/ 0 w 31433"/>
                  <a:gd name="T1" fmla="*/ 0 h 21"/>
                  <a:gd name="T2" fmla="*/ 0 w 31433"/>
                  <a:gd name="T3" fmla="*/ 12 h 21"/>
                  <a:gd name="T4" fmla="*/ 31433 w 31433"/>
                  <a:gd name="T5" fmla="*/ 21 h 21"/>
                  <a:gd name="T6" fmla="*/ 31433 w 31433"/>
                  <a:gd name="T7" fmla="*/ 9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9"/>
                    </a:lnTo>
                    <a:lnTo>
                      <a:pt x="0" y="0"/>
                    </a:lnTo>
                    <a:close/>
                  </a:path>
                </a:pathLst>
              </a:custGeom>
              <a:solidFill>
                <a:srgbClr val="F9FB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0" name="Freeform 122"/>
              <p:cNvSpPr>
                <a:spLocks/>
              </p:cNvSpPr>
              <p:nvPr/>
            </p:nvSpPr>
            <p:spPr bwMode="auto">
              <a:xfrm>
                <a:off x="54" y="1148"/>
                <a:ext cx="6287" cy="4"/>
              </a:xfrm>
              <a:custGeom>
                <a:avLst/>
                <a:gdLst>
                  <a:gd name="T0" fmla="*/ 0 w 31433"/>
                  <a:gd name="T1" fmla="*/ 0 h 21"/>
                  <a:gd name="T2" fmla="*/ 0 w 31433"/>
                  <a:gd name="T3" fmla="*/ 12 h 21"/>
                  <a:gd name="T4" fmla="*/ 31433 w 31433"/>
                  <a:gd name="T5" fmla="*/ 21 h 21"/>
                  <a:gd name="T6" fmla="*/ 31433 w 31433"/>
                  <a:gd name="T7" fmla="*/ 8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8"/>
                    </a:lnTo>
                    <a:lnTo>
                      <a:pt x="0" y="0"/>
                    </a:lnTo>
                    <a:close/>
                  </a:path>
                </a:pathLst>
              </a:custGeom>
              <a:solidFill>
                <a:srgbClr val="F7FA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1" name="Freeform 123"/>
              <p:cNvSpPr>
                <a:spLocks/>
              </p:cNvSpPr>
              <p:nvPr/>
            </p:nvSpPr>
            <p:spPr bwMode="auto">
              <a:xfrm>
                <a:off x="54" y="1140"/>
                <a:ext cx="6287" cy="4"/>
              </a:xfrm>
              <a:custGeom>
                <a:avLst/>
                <a:gdLst>
                  <a:gd name="T0" fmla="*/ 0 w 31433"/>
                  <a:gd name="T1" fmla="*/ 0 h 22"/>
                  <a:gd name="T2" fmla="*/ 0 w 31433"/>
                  <a:gd name="T3" fmla="*/ 14 h 22"/>
                  <a:gd name="T4" fmla="*/ 31433 w 31433"/>
                  <a:gd name="T5" fmla="*/ 22 h 22"/>
                  <a:gd name="T6" fmla="*/ 31433 w 31433"/>
                  <a:gd name="T7" fmla="*/ 9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4"/>
                    </a:lnTo>
                    <a:lnTo>
                      <a:pt x="31433" y="22"/>
                    </a:lnTo>
                    <a:lnTo>
                      <a:pt x="31433" y="9"/>
                    </a:lnTo>
                    <a:lnTo>
                      <a:pt x="0" y="0"/>
                    </a:lnTo>
                    <a:close/>
                  </a:path>
                </a:pathLst>
              </a:custGeom>
              <a:solidFill>
                <a:srgbClr val="F0F5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2" name="Freeform 124"/>
              <p:cNvSpPr>
                <a:spLocks/>
              </p:cNvSpPr>
              <p:nvPr/>
            </p:nvSpPr>
            <p:spPr bwMode="auto">
              <a:xfrm>
                <a:off x="54" y="1121"/>
                <a:ext cx="6287" cy="5"/>
              </a:xfrm>
              <a:custGeom>
                <a:avLst/>
                <a:gdLst>
                  <a:gd name="T0" fmla="*/ 0 w 31433"/>
                  <a:gd name="T1" fmla="*/ 0 h 22"/>
                  <a:gd name="T2" fmla="*/ 0 w 31433"/>
                  <a:gd name="T3" fmla="*/ 13 h 22"/>
                  <a:gd name="T4" fmla="*/ 31433 w 31433"/>
                  <a:gd name="T5" fmla="*/ 22 h 22"/>
                  <a:gd name="T6" fmla="*/ 31433 w 31433"/>
                  <a:gd name="T7" fmla="*/ 8 h 22"/>
                  <a:gd name="T8" fmla="*/ 0 w 31433"/>
                  <a:gd name="T9" fmla="*/ 0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0" y="0"/>
                    </a:moveTo>
                    <a:lnTo>
                      <a:pt x="0" y="13"/>
                    </a:lnTo>
                    <a:lnTo>
                      <a:pt x="31433" y="22"/>
                    </a:lnTo>
                    <a:lnTo>
                      <a:pt x="31433" y="8"/>
                    </a:lnTo>
                    <a:lnTo>
                      <a:pt x="0" y="0"/>
                    </a:lnTo>
                    <a:close/>
                  </a:path>
                </a:pathLst>
              </a:custGeom>
              <a:solidFill>
                <a:srgbClr val="E1EB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3" name="Freeform 125"/>
              <p:cNvSpPr>
                <a:spLocks/>
              </p:cNvSpPr>
              <p:nvPr/>
            </p:nvSpPr>
            <p:spPr bwMode="auto">
              <a:xfrm>
                <a:off x="54" y="1087"/>
                <a:ext cx="6287" cy="5"/>
              </a:xfrm>
              <a:custGeom>
                <a:avLst/>
                <a:gdLst>
                  <a:gd name="T0" fmla="*/ 0 w 31433"/>
                  <a:gd name="T1" fmla="*/ 0 h 21"/>
                  <a:gd name="T2" fmla="*/ 0 w 31433"/>
                  <a:gd name="T3" fmla="*/ 12 h 21"/>
                  <a:gd name="T4" fmla="*/ 31433 w 31433"/>
                  <a:gd name="T5" fmla="*/ 21 h 21"/>
                  <a:gd name="T6" fmla="*/ 31433 w 31433"/>
                  <a:gd name="T7" fmla="*/ 7 h 21"/>
                  <a:gd name="T8" fmla="*/ 0 w 31433"/>
                  <a:gd name="T9" fmla="*/ 0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0" y="0"/>
                    </a:moveTo>
                    <a:lnTo>
                      <a:pt x="0" y="12"/>
                    </a:lnTo>
                    <a:lnTo>
                      <a:pt x="31433" y="21"/>
                    </a:lnTo>
                    <a:lnTo>
                      <a:pt x="31433" y="7"/>
                    </a:lnTo>
                    <a:lnTo>
                      <a:pt x="0" y="0"/>
                    </a:lnTo>
                    <a:close/>
                  </a:path>
                </a:pathLst>
              </a:custGeom>
              <a:solidFill>
                <a:srgbClr val="C4D8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4" name="Freeform 126"/>
              <p:cNvSpPr>
                <a:spLocks/>
              </p:cNvSpPr>
              <p:nvPr/>
            </p:nvSpPr>
            <p:spPr bwMode="auto">
              <a:xfrm>
                <a:off x="6175" y="1083"/>
                <a:ext cx="166" cy="1"/>
              </a:xfrm>
              <a:custGeom>
                <a:avLst/>
                <a:gdLst>
                  <a:gd name="T0" fmla="*/ 830 w 830"/>
                  <a:gd name="T1" fmla="*/ 4 h 4"/>
                  <a:gd name="T2" fmla="*/ 830 w 830"/>
                  <a:gd name="T3" fmla="*/ 0 h 4"/>
                  <a:gd name="T4" fmla="*/ 0 w 830"/>
                  <a:gd name="T5" fmla="*/ 3 h 4"/>
                  <a:gd name="T6" fmla="*/ 830 w 830"/>
                  <a:gd name="T7" fmla="*/ 4 h 4"/>
                  <a:gd name="T8" fmla="*/ 0 60000 65536"/>
                  <a:gd name="T9" fmla="*/ 0 60000 65536"/>
                  <a:gd name="T10" fmla="*/ 0 60000 65536"/>
                  <a:gd name="T11" fmla="*/ 0 60000 65536"/>
                  <a:gd name="T12" fmla="*/ 0 w 830"/>
                  <a:gd name="T13" fmla="*/ 0 h 4"/>
                  <a:gd name="T14" fmla="*/ 830 w 830"/>
                  <a:gd name="T15" fmla="*/ 4 h 4"/>
                </a:gdLst>
                <a:ahLst/>
                <a:cxnLst>
                  <a:cxn ang="T8">
                    <a:pos x="T0" y="T1"/>
                  </a:cxn>
                  <a:cxn ang="T9">
                    <a:pos x="T2" y="T3"/>
                  </a:cxn>
                  <a:cxn ang="T10">
                    <a:pos x="T4" y="T5"/>
                  </a:cxn>
                  <a:cxn ang="T11">
                    <a:pos x="T6" y="T7"/>
                  </a:cxn>
                </a:cxnLst>
                <a:rect l="T12" t="T13" r="T14" b="T15"/>
                <a:pathLst>
                  <a:path w="830" h="4">
                    <a:moveTo>
                      <a:pt x="830" y="4"/>
                    </a:moveTo>
                    <a:lnTo>
                      <a:pt x="830" y="0"/>
                    </a:lnTo>
                    <a:lnTo>
                      <a:pt x="0" y="3"/>
                    </a:lnTo>
                    <a:lnTo>
                      <a:pt x="830" y="4"/>
                    </a:lnTo>
                    <a:close/>
                  </a:path>
                </a:pathLst>
              </a:custGeom>
              <a:solidFill>
                <a:srgbClr val="BED4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5" name="Freeform 127"/>
              <p:cNvSpPr>
                <a:spLocks/>
              </p:cNvSpPr>
              <p:nvPr/>
            </p:nvSpPr>
            <p:spPr bwMode="auto">
              <a:xfrm>
                <a:off x="54" y="1156"/>
                <a:ext cx="6287" cy="4"/>
              </a:xfrm>
              <a:custGeom>
                <a:avLst/>
                <a:gdLst>
                  <a:gd name="T0" fmla="*/ 31433 w 31433"/>
                  <a:gd name="T1" fmla="*/ 8 h 21"/>
                  <a:gd name="T2" fmla="*/ 0 w 31433"/>
                  <a:gd name="T3" fmla="*/ 0 h 21"/>
                  <a:gd name="T4" fmla="*/ 0 w 31433"/>
                  <a:gd name="T5" fmla="*/ 12 h 21"/>
                  <a:gd name="T6" fmla="*/ 31433 w 31433"/>
                  <a:gd name="T7" fmla="*/ 21 h 21"/>
                  <a:gd name="T8" fmla="*/ 31433 w 31433"/>
                  <a:gd name="T9" fmla="*/ 8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8"/>
                    </a:moveTo>
                    <a:lnTo>
                      <a:pt x="0" y="0"/>
                    </a:lnTo>
                    <a:lnTo>
                      <a:pt x="0" y="12"/>
                    </a:lnTo>
                    <a:lnTo>
                      <a:pt x="31433" y="21"/>
                    </a:lnTo>
                    <a:lnTo>
                      <a:pt x="31433" y="8"/>
                    </a:lnTo>
                    <a:close/>
                  </a:path>
                </a:pathLst>
              </a:custGeom>
              <a:solidFill>
                <a:srgbClr val="FCFDF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6" name="Freeform 128"/>
              <p:cNvSpPr>
                <a:spLocks/>
              </p:cNvSpPr>
              <p:nvPr/>
            </p:nvSpPr>
            <p:spPr bwMode="auto">
              <a:xfrm>
                <a:off x="54" y="1158"/>
                <a:ext cx="6287" cy="5"/>
              </a:xfrm>
              <a:custGeom>
                <a:avLst/>
                <a:gdLst>
                  <a:gd name="T0" fmla="*/ 31433 w 31433"/>
                  <a:gd name="T1" fmla="*/ 24 h 24"/>
                  <a:gd name="T2" fmla="*/ 31433 w 31433"/>
                  <a:gd name="T3" fmla="*/ 9 h 24"/>
                  <a:gd name="T4" fmla="*/ 0 w 31433"/>
                  <a:gd name="T5" fmla="*/ 0 h 24"/>
                  <a:gd name="T6" fmla="*/ 0 w 31433"/>
                  <a:gd name="T7" fmla="*/ 15 h 24"/>
                  <a:gd name="T8" fmla="*/ 31433 w 31433"/>
                  <a:gd name="T9" fmla="*/ 24 h 24"/>
                  <a:gd name="T10" fmla="*/ 0 60000 65536"/>
                  <a:gd name="T11" fmla="*/ 0 60000 65536"/>
                  <a:gd name="T12" fmla="*/ 0 60000 65536"/>
                  <a:gd name="T13" fmla="*/ 0 60000 65536"/>
                  <a:gd name="T14" fmla="*/ 0 60000 65536"/>
                  <a:gd name="T15" fmla="*/ 0 w 31433"/>
                  <a:gd name="T16" fmla="*/ 0 h 24"/>
                  <a:gd name="T17" fmla="*/ 31433 w 31433"/>
                  <a:gd name="T18" fmla="*/ 24 h 24"/>
                </a:gdLst>
                <a:ahLst/>
                <a:cxnLst>
                  <a:cxn ang="T10">
                    <a:pos x="T0" y="T1"/>
                  </a:cxn>
                  <a:cxn ang="T11">
                    <a:pos x="T2" y="T3"/>
                  </a:cxn>
                  <a:cxn ang="T12">
                    <a:pos x="T4" y="T5"/>
                  </a:cxn>
                  <a:cxn ang="T13">
                    <a:pos x="T6" y="T7"/>
                  </a:cxn>
                  <a:cxn ang="T14">
                    <a:pos x="T8" y="T9"/>
                  </a:cxn>
                </a:cxnLst>
                <a:rect l="T15" t="T16" r="T17" b="T18"/>
                <a:pathLst>
                  <a:path w="31433" h="24">
                    <a:moveTo>
                      <a:pt x="31433" y="24"/>
                    </a:moveTo>
                    <a:lnTo>
                      <a:pt x="31433" y="9"/>
                    </a:lnTo>
                    <a:lnTo>
                      <a:pt x="0" y="0"/>
                    </a:lnTo>
                    <a:lnTo>
                      <a:pt x="0" y="15"/>
                    </a:lnTo>
                    <a:lnTo>
                      <a:pt x="31433" y="24"/>
                    </a:lnTo>
                    <a:close/>
                  </a:path>
                </a:pathLst>
              </a:custGeom>
              <a:solidFill>
                <a:srgbClr val="FDFEF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7" name="Freeform 129"/>
              <p:cNvSpPr>
                <a:spLocks/>
              </p:cNvSpPr>
              <p:nvPr/>
            </p:nvSpPr>
            <p:spPr bwMode="auto">
              <a:xfrm>
                <a:off x="54" y="1161"/>
                <a:ext cx="6287" cy="4"/>
              </a:xfrm>
              <a:custGeom>
                <a:avLst/>
                <a:gdLst>
                  <a:gd name="T0" fmla="*/ 31433 w 31433"/>
                  <a:gd name="T1" fmla="*/ 21 h 21"/>
                  <a:gd name="T2" fmla="*/ 31433 w 31433"/>
                  <a:gd name="T3" fmla="*/ 9 h 21"/>
                  <a:gd name="T4" fmla="*/ 0 w 31433"/>
                  <a:gd name="T5" fmla="*/ 0 h 21"/>
                  <a:gd name="T6" fmla="*/ 0 w 31433"/>
                  <a:gd name="T7" fmla="*/ 12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9"/>
                    </a:lnTo>
                    <a:lnTo>
                      <a:pt x="0" y="0"/>
                    </a:lnTo>
                    <a:lnTo>
                      <a:pt x="0" y="12"/>
                    </a:lnTo>
                    <a:lnTo>
                      <a:pt x="31433" y="21"/>
                    </a:lnTo>
                    <a:close/>
                  </a:path>
                </a:pathLst>
              </a:custGeom>
              <a:solidFill>
                <a:srgbClr val="FAFC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8" name="Freeform 130"/>
              <p:cNvSpPr>
                <a:spLocks/>
              </p:cNvSpPr>
              <p:nvPr/>
            </p:nvSpPr>
            <p:spPr bwMode="auto">
              <a:xfrm>
                <a:off x="54" y="1169"/>
                <a:ext cx="6287" cy="4"/>
              </a:xfrm>
              <a:custGeom>
                <a:avLst/>
                <a:gdLst>
                  <a:gd name="T0" fmla="*/ 31433 w 31433"/>
                  <a:gd name="T1" fmla="*/ 22 h 22"/>
                  <a:gd name="T2" fmla="*/ 31433 w 31433"/>
                  <a:gd name="T3" fmla="*/ 9 h 22"/>
                  <a:gd name="T4" fmla="*/ 0 w 31433"/>
                  <a:gd name="T5" fmla="*/ 0 h 22"/>
                  <a:gd name="T6" fmla="*/ 0 w 31433"/>
                  <a:gd name="T7" fmla="*/ 15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9"/>
                    </a:lnTo>
                    <a:lnTo>
                      <a:pt x="0" y="0"/>
                    </a:lnTo>
                    <a:lnTo>
                      <a:pt x="0" y="15"/>
                    </a:lnTo>
                    <a:lnTo>
                      <a:pt x="31433" y="22"/>
                    </a:lnTo>
                    <a:close/>
                  </a:path>
                </a:pathLst>
              </a:custGeom>
              <a:solidFill>
                <a:srgbClr val="F2F6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89" name="Freeform 131"/>
              <p:cNvSpPr>
                <a:spLocks/>
              </p:cNvSpPr>
              <p:nvPr/>
            </p:nvSpPr>
            <p:spPr bwMode="auto">
              <a:xfrm>
                <a:off x="54" y="1166"/>
                <a:ext cx="6287" cy="4"/>
              </a:xfrm>
              <a:custGeom>
                <a:avLst/>
                <a:gdLst>
                  <a:gd name="T0" fmla="*/ 31433 w 31433"/>
                  <a:gd name="T1" fmla="*/ 21 h 21"/>
                  <a:gd name="T2" fmla="*/ 31433 w 31433"/>
                  <a:gd name="T3" fmla="*/ 8 h 21"/>
                  <a:gd name="T4" fmla="*/ 0 w 31433"/>
                  <a:gd name="T5" fmla="*/ 0 h 21"/>
                  <a:gd name="T6" fmla="*/ 0 w 31433"/>
                  <a:gd name="T7" fmla="*/ 12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8"/>
                    </a:lnTo>
                    <a:lnTo>
                      <a:pt x="0" y="0"/>
                    </a:lnTo>
                    <a:lnTo>
                      <a:pt x="0" y="12"/>
                    </a:lnTo>
                    <a:lnTo>
                      <a:pt x="31433" y="21"/>
                    </a:lnTo>
                    <a:close/>
                  </a:path>
                </a:pathLst>
              </a:custGeom>
              <a:solidFill>
                <a:srgbClr val="F5F8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0" name="Freeform 132"/>
              <p:cNvSpPr>
                <a:spLocks/>
              </p:cNvSpPr>
              <p:nvPr/>
            </p:nvSpPr>
            <p:spPr bwMode="auto">
              <a:xfrm>
                <a:off x="54" y="1163"/>
                <a:ext cx="6287" cy="5"/>
              </a:xfrm>
              <a:custGeom>
                <a:avLst/>
                <a:gdLst>
                  <a:gd name="T0" fmla="*/ 31433 w 31433"/>
                  <a:gd name="T1" fmla="*/ 22 h 22"/>
                  <a:gd name="T2" fmla="*/ 31433 w 31433"/>
                  <a:gd name="T3" fmla="*/ 9 h 22"/>
                  <a:gd name="T4" fmla="*/ 0 w 31433"/>
                  <a:gd name="T5" fmla="*/ 0 h 22"/>
                  <a:gd name="T6" fmla="*/ 0 w 31433"/>
                  <a:gd name="T7" fmla="*/ 14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9"/>
                    </a:lnTo>
                    <a:lnTo>
                      <a:pt x="0" y="0"/>
                    </a:lnTo>
                    <a:lnTo>
                      <a:pt x="0" y="14"/>
                    </a:lnTo>
                    <a:lnTo>
                      <a:pt x="31433" y="22"/>
                    </a:lnTo>
                    <a:close/>
                  </a:path>
                </a:pathLst>
              </a:custGeom>
              <a:solidFill>
                <a:srgbClr val="F7FA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1" name="Freeform 133"/>
              <p:cNvSpPr>
                <a:spLocks/>
              </p:cNvSpPr>
              <p:nvPr/>
            </p:nvSpPr>
            <p:spPr bwMode="auto">
              <a:xfrm>
                <a:off x="54" y="1174"/>
                <a:ext cx="6287" cy="4"/>
              </a:xfrm>
              <a:custGeom>
                <a:avLst/>
                <a:gdLst>
                  <a:gd name="T0" fmla="*/ 31433 w 31433"/>
                  <a:gd name="T1" fmla="*/ 21 h 21"/>
                  <a:gd name="T2" fmla="*/ 31433 w 31433"/>
                  <a:gd name="T3" fmla="*/ 9 h 21"/>
                  <a:gd name="T4" fmla="*/ 0 w 31433"/>
                  <a:gd name="T5" fmla="*/ 0 h 21"/>
                  <a:gd name="T6" fmla="*/ 0 w 31433"/>
                  <a:gd name="T7" fmla="*/ 13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9"/>
                    </a:lnTo>
                    <a:lnTo>
                      <a:pt x="0" y="0"/>
                    </a:lnTo>
                    <a:lnTo>
                      <a:pt x="0" y="13"/>
                    </a:lnTo>
                    <a:lnTo>
                      <a:pt x="31433" y="21"/>
                    </a:lnTo>
                    <a:close/>
                  </a:path>
                </a:pathLst>
              </a:custGeom>
              <a:solidFill>
                <a:srgbClr val="EDF3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2" name="Freeform 134"/>
              <p:cNvSpPr>
                <a:spLocks/>
              </p:cNvSpPr>
              <p:nvPr/>
            </p:nvSpPr>
            <p:spPr bwMode="auto">
              <a:xfrm>
                <a:off x="54" y="1177"/>
                <a:ext cx="6287" cy="4"/>
              </a:xfrm>
              <a:custGeom>
                <a:avLst/>
                <a:gdLst>
                  <a:gd name="T0" fmla="*/ 31433 w 31433"/>
                  <a:gd name="T1" fmla="*/ 22 h 22"/>
                  <a:gd name="T2" fmla="*/ 31433 w 31433"/>
                  <a:gd name="T3" fmla="*/ 8 h 22"/>
                  <a:gd name="T4" fmla="*/ 0 w 31433"/>
                  <a:gd name="T5" fmla="*/ 0 h 22"/>
                  <a:gd name="T6" fmla="*/ 0 w 31433"/>
                  <a:gd name="T7" fmla="*/ 13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8"/>
                    </a:lnTo>
                    <a:lnTo>
                      <a:pt x="0" y="0"/>
                    </a:lnTo>
                    <a:lnTo>
                      <a:pt x="0" y="13"/>
                    </a:lnTo>
                    <a:lnTo>
                      <a:pt x="31433" y="22"/>
                    </a:lnTo>
                    <a:close/>
                  </a:path>
                </a:pathLst>
              </a:custGeom>
              <a:solidFill>
                <a:srgbClr val="EBF1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3" name="Freeform 135"/>
              <p:cNvSpPr>
                <a:spLocks/>
              </p:cNvSpPr>
              <p:nvPr/>
            </p:nvSpPr>
            <p:spPr bwMode="auto">
              <a:xfrm>
                <a:off x="54" y="1179"/>
                <a:ext cx="6287" cy="5"/>
              </a:xfrm>
              <a:custGeom>
                <a:avLst/>
                <a:gdLst>
                  <a:gd name="T0" fmla="*/ 31433 w 31433"/>
                  <a:gd name="T1" fmla="*/ 22 h 22"/>
                  <a:gd name="T2" fmla="*/ 31433 w 31433"/>
                  <a:gd name="T3" fmla="*/ 9 h 22"/>
                  <a:gd name="T4" fmla="*/ 0 w 31433"/>
                  <a:gd name="T5" fmla="*/ 0 h 22"/>
                  <a:gd name="T6" fmla="*/ 0 w 31433"/>
                  <a:gd name="T7" fmla="*/ 14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9"/>
                    </a:lnTo>
                    <a:lnTo>
                      <a:pt x="0" y="0"/>
                    </a:lnTo>
                    <a:lnTo>
                      <a:pt x="0" y="14"/>
                    </a:lnTo>
                    <a:lnTo>
                      <a:pt x="31433" y="22"/>
                    </a:lnTo>
                    <a:close/>
                  </a:path>
                </a:pathLst>
              </a:custGeom>
              <a:solidFill>
                <a:srgbClr val="E8EF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4" name="Freeform 136"/>
              <p:cNvSpPr>
                <a:spLocks/>
              </p:cNvSpPr>
              <p:nvPr/>
            </p:nvSpPr>
            <p:spPr bwMode="auto">
              <a:xfrm>
                <a:off x="54" y="1187"/>
                <a:ext cx="6287" cy="4"/>
              </a:xfrm>
              <a:custGeom>
                <a:avLst/>
                <a:gdLst>
                  <a:gd name="T0" fmla="*/ 31433 w 31433"/>
                  <a:gd name="T1" fmla="*/ 21 h 21"/>
                  <a:gd name="T2" fmla="*/ 31433 w 31433"/>
                  <a:gd name="T3" fmla="*/ 8 h 21"/>
                  <a:gd name="T4" fmla="*/ 0 w 31433"/>
                  <a:gd name="T5" fmla="*/ 0 h 21"/>
                  <a:gd name="T6" fmla="*/ 0 w 31433"/>
                  <a:gd name="T7" fmla="*/ 13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8"/>
                    </a:lnTo>
                    <a:lnTo>
                      <a:pt x="0" y="0"/>
                    </a:lnTo>
                    <a:lnTo>
                      <a:pt x="0" y="13"/>
                    </a:lnTo>
                    <a:lnTo>
                      <a:pt x="31433" y="21"/>
                    </a:lnTo>
                    <a:close/>
                  </a:path>
                </a:pathLst>
              </a:custGeom>
              <a:solidFill>
                <a:srgbClr val="DFEA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5" name="Freeform 137"/>
              <p:cNvSpPr>
                <a:spLocks/>
              </p:cNvSpPr>
              <p:nvPr/>
            </p:nvSpPr>
            <p:spPr bwMode="auto">
              <a:xfrm>
                <a:off x="54" y="1185"/>
                <a:ext cx="6287" cy="4"/>
              </a:xfrm>
              <a:custGeom>
                <a:avLst/>
                <a:gdLst>
                  <a:gd name="T0" fmla="*/ 31433 w 31433"/>
                  <a:gd name="T1" fmla="*/ 21 h 21"/>
                  <a:gd name="T2" fmla="*/ 31433 w 31433"/>
                  <a:gd name="T3" fmla="*/ 9 h 21"/>
                  <a:gd name="T4" fmla="*/ 0 w 31433"/>
                  <a:gd name="T5" fmla="*/ 0 h 21"/>
                  <a:gd name="T6" fmla="*/ 0 w 31433"/>
                  <a:gd name="T7" fmla="*/ 13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9"/>
                    </a:lnTo>
                    <a:lnTo>
                      <a:pt x="0" y="0"/>
                    </a:lnTo>
                    <a:lnTo>
                      <a:pt x="0" y="13"/>
                    </a:lnTo>
                    <a:lnTo>
                      <a:pt x="31433" y="21"/>
                    </a:lnTo>
                    <a:close/>
                  </a:path>
                </a:pathLst>
              </a:custGeom>
              <a:solidFill>
                <a:srgbClr val="E2ECF5"/>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6" name="Freeform 138"/>
              <p:cNvSpPr>
                <a:spLocks/>
              </p:cNvSpPr>
              <p:nvPr/>
            </p:nvSpPr>
            <p:spPr bwMode="auto">
              <a:xfrm>
                <a:off x="54" y="1182"/>
                <a:ext cx="6287" cy="4"/>
              </a:xfrm>
              <a:custGeom>
                <a:avLst/>
                <a:gdLst>
                  <a:gd name="T0" fmla="*/ 31433 w 31433"/>
                  <a:gd name="T1" fmla="*/ 22 h 22"/>
                  <a:gd name="T2" fmla="*/ 31433 w 31433"/>
                  <a:gd name="T3" fmla="*/ 8 h 22"/>
                  <a:gd name="T4" fmla="*/ 0 w 31433"/>
                  <a:gd name="T5" fmla="*/ 0 h 22"/>
                  <a:gd name="T6" fmla="*/ 0 w 31433"/>
                  <a:gd name="T7" fmla="*/ 13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8"/>
                    </a:lnTo>
                    <a:lnTo>
                      <a:pt x="0" y="0"/>
                    </a:lnTo>
                    <a:lnTo>
                      <a:pt x="0" y="13"/>
                    </a:lnTo>
                    <a:lnTo>
                      <a:pt x="31433" y="22"/>
                    </a:lnTo>
                    <a:close/>
                  </a:path>
                </a:pathLst>
              </a:custGeom>
              <a:solidFill>
                <a:srgbClr val="E5EDF6"/>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7" name="Freeform 139"/>
              <p:cNvSpPr>
                <a:spLocks/>
              </p:cNvSpPr>
              <p:nvPr/>
            </p:nvSpPr>
            <p:spPr bwMode="auto">
              <a:xfrm>
                <a:off x="54" y="1172"/>
                <a:ext cx="6287" cy="4"/>
              </a:xfrm>
              <a:custGeom>
                <a:avLst/>
                <a:gdLst>
                  <a:gd name="T0" fmla="*/ 31433 w 31433"/>
                  <a:gd name="T1" fmla="*/ 21 h 21"/>
                  <a:gd name="T2" fmla="*/ 31433 w 31433"/>
                  <a:gd name="T3" fmla="*/ 7 h 21"/>
                  <a:gd name="T4" fmla="*/ 0 w 31433"/>
                  <a:gd name="T5" fmla="*/ 0 h 21"/>
                  <a:gd name="T6" fmla="*/ 0 w 31433"/>
                  <a:gd name="T7" fmla="*/ 12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7"/>
                    </a:lnTo>
                    <a:lnTo>
                      <a:pt x="0" y="0"/>
                    </a:lnTo>
                    <a:lnTo>
                      <a:pt x="0" y="12"/>
                    </a:lnTo>
                    <a:lnTo>
                      <a:pt x="31433" y="21"/>
                    </a:lnTo>
                    <a:close/>
                  </a:path>
                </a:pathLst>
              </a:custGeom>
              <a:solidFill>
                <a:srgbClr val="F0F5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8" name="Freeform 140"/>
              <p:cNvSpPr>
                <a:spLocks/>
              </p:cNvSpPr>
              <p:nvPr/>
            </p:nvSpPr>
            <p:spPr bwMode="auto">
              <a:xfrm>
                <a:off x="54" y="1221"/>
                <a:ext cx="6287" cy="4"/>
              </a:xfrm>
              <a:custGeom>
                <a:avLst/>
                <a:gdLst>
                  <a:gd name="T0" fmla="*/ 30942 w 31433"/>
                  <a:gd name="T1" fmla="*/ 18 h 18"/>
                  <a:gd name="T2" fmla="*/ 31184 w 31433"/>
                  <a:gd name="T3" fmla="*/ 18 h 18"/>
                  <a:gd name="T4" fmla="*/ 31433 w 31433"/>
                  <a:gd name="T5" fmla="*/ 18 h 18"/>
                  <a:gd name="T6" fmla="*/ 31433 w 31433"/>
                  <a:gd name="T7" fmla="*/ 8 h 18"/>
                  <a:gd name="T8" fmla="*/ 0 w 31433"/>
                  <a:gd name="T9" fmla="*/ 0 h 18"/>
                  <a:gd name="T10" fmla="*/ 0 w 31433"/>
                  <a:gd name="T11" fmla="*/ 12 h 18"/>
                  <a:gd name="T12" fmla="*/ 1775 w 31433"/>
                  <a:gd name="T13" fmla="*/ 16 h 18"/>
                  <a:gd name="T14" fmla="*/ 18043 w 31433"/>
                  <a:gd name="T15" fmla="*/ 18 h 18"/>
                  <a:gd name="T16" fmla="*/ 24491 w 31433"/>
                  <a:gd name="T17" fmla="*/ 17 h 18"/>
                  <a:gd name="T18" fmla="*/ 30942 w 31433"/>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33"/>
                  <a:gd name="T31" fmla="*/ 0 h 18"/>
                  <a:gd name="T32" fmla="*/ 31433 w 31433"/>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33" h="18">
                    <a:moveTo>
                      <a:pt x="30942" y="18"/>
                    </a:moveTo>
                    <a:lnTo>
                      <a:pt x="31184" y="18"/>
                    </a:lnTo>
                    <a:lnTo>
                      <a:pt x="31433" y="18"/>
                    </a:lnTo>
                    <a:lnTo>
                      <a:pt x="31433" y="8"/>
                    </a:lnTo>
                    <a:lnTo>
                      <a:pt x="0" y="0"/>
                    </a:lnTo>
                    <a:lnTo>
                      <a:pt x="0" y="12"/>
                    </a:lnTo>
                    <a:lnTo>
                      <a:pt x="1775" y="16"/>
                    </a:lnTo>
                    <a:lnTo>
                      <a:pt x="18043" y="18"/>
                    </a:lnTo>
                    <a:lnTo>
                      <a:pt x="24491" y="17"/>
                    </a:lnTo>
                    <a:lnTo>
                      <a:pt x="30942" y="18"/>
                    </a:lnTo>
                    <a:close/>
                  </a:path>
                </a:pathLst>
              </a:custGeom>
              <a:solidFill>
                <a:srgbClr val="BCD3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0999" name="Freeform 141"/>
              <p:cNvSpPr>
                <a:spLocks/>
              </p:cNvSpPr>
              <p:nvPr/>
            </p:nvSpPr>
            <p:spPr bwMode="auto">
              <a:xfrm>
                <a:off x="54" y="1195"/>
                <a:ext cx="6287" cy="4"/>
              </a:xfrm>
              <a:custGeom>
                <a:avLst/>
                <a:gdLst>
                  <a:gd name="T0" fmla="*/ 31433 w 31433"/>
                  <a:gd name="T1" fmla="*/ 22 h 22"/>
                  <a:gd name="T2" fmla="*/ 31433 w 31433"/>
                  <a:gd name="T3" fmla="*/ 9 h 22"/>
                  <a:gd name="T4" fmla="*/ 0 w 31433"/>
                  <a:gd name="T5" fmla="*/ 0 h 22"/>
                  <a:gd name="T6" fmla="*/ 0 w 31433"/>
                  <a:gd name="T7" fmla="*/ 13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9"/>
                    </a:lnTo>
                    <a:lnTo>
                      <a:pt x="0" y="0"/>
                    </a:lnTo>
                    <a:lnTo>
                      <a:pt x="0" y="13"/>
                    </a:lnTo>
                    <a:lnTo>
                      <a:pt x="31433" y="22"/>
                    </a:lnTo>
                    <a:close/>
                  </a:path>
                </a:pathLst>
              </a:custGeom>
              <a:solidFill>
                <a:srgbClr val="D7E5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0" name="Freeform 142"/>
              <p:cNvSpPr>
                <a:spLocks/>
              </p:cNvSpPr>
              <p:nvPr/>
            </p:nvSpPr>
            <p:spPr bwMode="auto">
              <a:xfrm>
                <a:off x="54" y="1192"/>
                <a:ext cx="6287" cy="5"/>
              </a:xfrm>
              <a:custGeom>
                <a:avLst/>
                <a:gdLst>
                  <a:gd name="T0" fmla="*/ 31433 w 31433"/>
                  <a:gd name="T1" fmla="*/ 23 h 23"/>
                  <a:gd name="T2" fmla="*/ 31433 w 31433"/>
                  <a:gd name="T3" fmla="*/ 9 h 23"/>
                  <a:gd name="T4" fmla="*/ 0 w 31433"/>
                  <a:gd name="T5" fmla="*/ 0 h 23"/>
                  <a:gd name="T6" fmla="*/ 0 w 31433"/>
                  <a:gd name="T7" fmla="*/ 14 h 23"/>
                  <a:gd name="T8" fmla="*/ 31433 w 31433"/>
                  <a:gd name="T9" fmla="*/ 23 h 23"/>
                  <a:gd name="T10" fmla="*/ 0 60000 65536"/>
                  <a:gd name="T11" fmla="*/ 0 60000 65536"/>
                  <a:gd name="T12" fmla="*/ 0 60000 65536"/>
                  <a:gd name="T13" fmla="*/ 0 60000 65536"/>
                  <a:gd name="T14" fmla="*/ 0 60000 65536"/>
                  <a:gd name="T15" fmla="*/ 0 w 31433"/>
                  <a:gd name="T16" fmla="*/ 0 h 23"/>
                  <a:gd name="T17" fmla="*/ 31433 w 31433"/>
                  <a:gd name="T18" fmla="*/ 23 h 23"/>
                </a:gdLst>
                <a:ahLst/>
                <a:cxnLst>
                  <a:cxn ang="T10">
                    <a:pos x="T0" y="T1"/>
                  </a:cxn>
                  <a:cxn ang="T11">
                    <a:pos x="T2" y="T3"/>
                  </a:cxn>
                  <a:cxn ang="T12">
                    <a:pos x="T4" y="T5"/>
                  </a:cxn>
                  <a:cxn ang="T13">
                    <a:pos x="T6" y="T7"/>
                  </a:cxn>
                  <a:cxn ang="T14">
                    <a:pos x="T8" y="T9"/>
                  </a:cxn>
                </a:cxnLst>
                <a:rect l="T15" t="T16" r="T17" b="T18"/>
                <a:pathLst>
                  <a:path w="31433" h="23">
                    <a:moveTo>
                      <a:pt x="31433" y="23"/>
                    </a:moveTo>
                    <a:lnTo>
                      <a:pt x="31433" y="9"/>
                    </a:lnTo>
                    <a:lnTo>
                      <a:pt x="0" y="0"/>
                    </a:lnTo>
                    <a:lnTo>
                      <a:pt x="0" y="14"/>
                    </a:lnTo>
                    <a:lnTo>
                      <a:pt x="31433" y="23"/>
                    </a:lnTo>
                    <a:close/>
                  </a:path>
                </a:pathLst>
              </a:custGeom>
              <a:solidFill>
                <a:srgbClr val="DAE6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1" name="Freeform 143"/>
              <p:cNvSpPr>
                <a:spLocks/>
              </p:cNvSpPr>
              <p:nvPr/>
            </p:nvSpPr>
            <p:spPr bwMode="auto">
              <a:xfrm>
                <a:off x="54" y="1206"/>
                <a:ext cx="6287" cy="4"/>
              </a:xfrm>
              <a:custGeom>
                <a:avLst/>
                <a:gdLst>
                  <a:gd name="T0" fmla="*/ 31433 w 31433"/>
                  <a:gd name="T1" fmla="*/ 22 h 22"/>
                  <a:gd name="T2" fmla="*/ 31433 w 31433"/>
                  <a:gd name="T3" fmla="*/ 9 h 22"/>
                  <a:gd name="T4" fmla="*/ 0 w 31433"/>
                  <a:gd name="T5" fmla="*/ 0 h 22"/>
                  <a:gd name="T6" fmla="*/ 0 w 31433"/>
                  <a:gd name="T7" fmla="*/ 13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9"/>
                    </a:lnTo>
                    <a:lnTo>
                      <a:pt x="0" y="0"/>
                    </a:lnTo>
                    <a:lnTo>
                      <a:pt x="0" y="13"/>
                    </a:lnTo>
                    <a:lnTo>
                      <a:pt x="31433" y="22"/>
                    </a:lnTo>
                    <a:close/>
                  </a:path>
                </a:pathLst>
              </a:custGeom>
              <a:solidFill>
                <a:srgbClr val="CDDE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2" name="Freeform 144"/>
              <p:cNvSpPr>
                <a:spLocks/>
              </p:cNvSpPr>
              <p:nvPr/>
            </p:nvSpPr>
            <p:spPr bwMode="auto">
              <a:xfrm>
                <a:off x="54" y="1203"/>
                <a:ext cx="6287" cy="4"/>
              </a:xfrm>
              <a:custGeom>
                <a:avLst/>
                <a:gdLst>
                  <a:gd name="T0" fmla="*/ 31433 w 31433"/>
                  <a:gd name="T1" fmla="*/ 23 h 23"/>
                  <a:gd name="T2" fmla="*/ 31433 w 31433"/>
                  <a:gd name="T3" fmla="*/ 9 h 23"/>
                  <a:gd name="T4" fmla="*/ 0 w 31433"/>
                  <a:gd name="T5" fmla="*/ 0 h 23"/>
                  <a:gd name="T6" fmla="*/ 0 w 31433"/>
                  <a:gd name="T7" fmla="*/ 14 h 23"/>
                  <a:gd name="T8" fmla="*/ 31433 w 31433"/>
                  <a:gd name="T9" fmla="*/ 23 h 23"/>
                  <a:gd name="T10" fmla="*/ 0 60000 65536"/>
                  <a:gd name="T11" fmla="*/ 0 60000 65536"/>
                  <a:gd name="T12" fmla="*/ 0 60000 65536"/>
                  <a:gd name="T13" fmla="*/ 0 60000 65536"/>
                  <a:gd name="T14" fmla="*/ 0 60000 65536"/>
                  <a:gd name="T15" fmla="*/ 0 w 31433"/>
                  <a:gd name="T16" fmla="*/ 0 h 23"/>
                  <a:gd name="T17" fmla="*/ 31433 w 31433"/>
                  <a:gd name="T18" fmla="*/ 23 h 23"/>
                </a:gdLst>
                <a:ahLst/>
                <a:cxnLst>
                  <a:cxn ang="T10">
                    <a:pos x="T0" y="T1"/>
                  </a:cxn>
                  <a:cxn ang="T11">
                    <a:pos x="T2" y="T3"/>
                  </a:cxn>
                  <a:cxn ang="T12">
                    <a:pos x="T4" y="T5"/>
                  </a:cxn>
                  <a:cxn ang="T13">
                    <a:pos x="T6" y="T7"/>
                  </a:cxn>
                  <a:cxn ang="T14">
                    <a:pos x="T8" y="T9"/>
                  </a:cxn>
                </a:cxnLst>
                <a:rect l="T15" t="T16" r="T17" b="T18"/>
                <a:pathLst>
                  <a:path w="31433" h="23">
                    <a:moveTo>
                      <a:pt x="31433" y="23"/>
                    </a:moveTo>
                    <a:lnTo>
                      <a:pt x="31433" y="9"/>
                    </a:lnTo>
                    <a:lnTo>
                      <a:pt x="0" y="0"/>
                    </a:lnTo>
                    <a:lnTo>
                      <a:pt x="0" y="14"/>
                    </a:lnTo>
                    <a:lnTo>
                      <a:pt x="31433" y="23"/>
                    </a:lnTo>
                    <a:close/>
                  </a:path>
                </a:pathLst>
              </a:custGeom>
              <a:solidFill>
                <a:srgbClr val="D0DF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3" name="Freeform 145"/>
              <p:cNvSpPr>
                <a:spLocks/>
              </p:cNvSpPr>
              <p:nvPr/>
            </p:nvSpPr>
            <p:spPr bwMode="auto">
              <a:xfrm>
                <a:off x="54" y="1200"/>
                <a:ext cx="6287" cy="5"/>
              </a:xfrm>
              <a:custGeom>
                <a:avLst/>
                <a:gdLst>
                  <a:gd name="T0" fmla="*/ 31433 w 31433"/>
                  <a:gd name="T1" fmla="*/ 22 h 22"/>
                  <a:gd name="T2" fmla="*/ 31433 w 31433"/>
                  <a:gd name="T3" fmla="*/ 8 h 22"/>
                  <a:gd name="T4" fmla="*/ 0 w 31433"/>
                  <a:gd name="T5" fmla="*/ 0 h 22"/>
                  <a:gd name="T6" fmla="*/ 0 w 31433"/>
                  <a:gd name="T7" fmla="*/ 13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8"/>
                    </a:lnTo>
                    <a:lnTo>
                      <a:pt x="0" y="0"/>
                    </a:lnTo>
                    <a:lnTo>
                      <a:pt x="0" y="13"/>
                    </a:lnTo>
                    <a:lnTo>
                      <a:pt x="31433" y="22"/>
                    </a:lnTo>
                    <a:close/>
                  </a:path>
                </a:pathLst>
              </a:custGeom>
              <a:solidFill>
                <a:srgbClr val="D2E1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4" name="Freeform 146"/>
              <p:cNvSpPr>
                <a:spLocks/>
              </p:cNvSpPr>
              <p:nvPr/>
            </p:nvSpPr>
            <p:spPr bwMode="auto">
              <a:xfrm>
                <a:off x="54" y="1198"/>
                <a:ext cx="6287" cy="4"/>
              </a:xfrm>
              <a:custGeom>
                <a:avLst/>
                <a:gdLst>
                  <a:gd name="T0" fmla="*/ 31433 w 31433"/>
                  <a:gd name="T1" fmla="*/ 21 h 21"/>
                  <a:gd name="T2" fmla="*/ 31433 w 31433"/>
                  <a:gd name="T3" fmla="*/ 9 h 21"/>
                  <a:gd name="T4" fmla="*/ 0 w 31433"/>
                  <a:gd name="T5" fmla="*/ 0 h 21"/>
                  <a:gd name="T6" fmla="*/ 0 w 31433"/>
                  <a:gd name="T7" fmla="*/ 13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9"/>
                    </a:lnTo>
                    <a:lnTo>
                      <a:pt x="0" y="0"/>
                    </a:lnTo>
                    <a:lnTo>
                      <a:pt x="0" y="13"/>
                    </a:lnTo>
                    <a:lnTo>
                      <a:pt x="31433" y="21"/>
                    </a:lnTo>
                    <a:close/>
                  </a:path>
                </a:pathLst>
              </a:custGeom>
              <a:solidFill>
                <a:srgbClr val="D5E3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5" name="Freeform 147"/>
              <p:cNvSpPr>
                <a:spLocks/>
              </p:cNvSpPr>
              <p:nvPr/>
            </p:nvSpPr>
            <p:spPr bwMode="auto">
              <a:xfrm>
                <a:off x="54" y="1211"/>
                <a:ext cx="6287" cy="4"/>
              </a:xfrm>
              <a:custGeom>
                <a:avLst/>
                <a:gdLst>
                  <a:gd name="T0" fmla="*/ 31433 w 31433"/>
                  <a:gd name="T1" fmla="*/ 21 h 21"/>
                  <a:gd name="T2" fmla="*/ 31433 w 31433"/>
                  <a:gd name="T3" fmla="*/ 8 h 21"/>
                  <a:gd name="T4" fmla="*/ 0 w 31433"/>
                  <a:gd name="T5" fmla="*/ 0 h 21"/>
                  <a:gd name="T6" fmla="*/ 0 w 31433"/>
                  <a:gd name="T7" fmla="*/ 12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8"/>
                    </a:lnTo>
                    <a:lnTo>
                      <a:pt x="0" y="0"/>
                    </a:lnTo>
                    <a:lnTo>
                      <a:pt x="0" y="12"/>
                    </a:lnTo>
                    <a:lnTo>
                      <a:pt x="31433" y="21"/>
                    </a:lnTo>
                    <a:close/>
                  </a:path>
                </a:pathLst>
              </a:custGeom>
              <a:solidFill>
                <a:srgbClr val="C7DA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6" name="Freeform 148"/>
              <p:cNvSpPr>
                <a:spLocks/>
              </p:cNvSpPr>
              <p:nvPr/>
            </p:nvSpPr>
            <p:spPr bwMode="auto">
              <a:xfrm>
                <a:off x="54" y="1213"/>
                <a:ext cx="6287" cy="5"/>
              </a:xfrm>
              <a:custGeom>
                <a:avLst/>
                <a:gdLst>
                  <a:gd name="T0" fmla="*/ 31433 w 31433"/>
                  <a:gd name="T1" fmla="*/ 23 h 23"/>
                  <a:gd name="T2" fmla="*/ 31433 w 31433"/>
                  <a:gd name="T3" fmla="*/ 9 h 23"/>
                  <a:gd name="T4" fmla="*/ 0 w 31433"/>
                  <a:gd name="T5" fmla="*/ 0 h 23"/>
                  <a:gd name="T6" fmla="*/ 0 w 31433"/>
                  <a:gd name="T7" fmla="*/ 15 h 23"/>
                  <a:gd name="T8" fmla="*/ 31433 w 31433"/>
                  <a:gd name="T9" fmla="*/ 23 h 23"/>
                  <a:gd name="T10" fmla="*/ 0 60000 65536"/>
                  <a:gd name="T11" fmla="*/ 0 60000 65536"/>
                  <a:gd name="T12" fmla="*/ 0 60000 65536"/>
                  <a:gd name="T13" fmla="*/ 0 60000 65536"/>
                  <a:gd name="T14" fmla="*/ 0 60000 65536"/>
                  <a:gd name="T15" fmla="*/ 0 w 31433"/>
                  <a:gd name="T16" fmla="*/ 0 h 23"/>
                  <a:gd name="T17" fmla="*/ 31433 w 31433"/>
                  <a:gd name="T18" fmla="*/ 23 h 23"/>
                </a:gdLst>
                <a:ahLst/>
                <a:cxnLst>
                  <a:cxn ang="T10">
                    <a:pos x="T0" y="T1"/>
                  </a:cxn>
                  <a:cxn ang="T11">
                    <a:pos x="T2" y="T3"/>
                  </a:cxn>
                  <a:cxn ang="T12">
                    <a:pos x="T4" y="T5"/>
                  </a:cxn>
                  <a:cxn ang="T13">
                    <a:pos x="T6" y="T7"/>
                  </a:cxn>
                  <a:cxn ang="T14">
                    <a:pos x="T8" y="T9"/>
                  </a:cxn>
                </a:cxnLst>
                <a:rect l="T15" t="T16" r="T17" b="T18"/>
                <a:pathLst>
                  <a:path w="31433" h="23">
                    <a:moveTo>
                      <a:pt x="31433" y="23"/>
                    </a:moveTo>
                    <a:lnTo>
                      <a:pt x="31433" y="9"/>
                    </a:lnTo>
                    <a:lnTo>
                      <a:pt x="0" y="0"/>
                    </a:lnTo>
                    <a:lnTo>
                      <a:pt x="0" y="15"/>
                    </a:lnTo>
                    <a:lnTo>
                      <a:pt x="31433" y="23"/>
                    </a:lnTo>
                    <a:close/>
                  </a:path>
                </a:pathLst>
              </a:custGeom>
              <a:solidFill>
                <a:srgbClr val="C5D8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7" name="Freeform 149"/>
              <p:cNvSpPr>
                <a:spLocks/>
              </p:cNvSpPr>
              <p:nvPr/>
            </p:nvSpPr>
            <p:spPr bwMode="auto">
              <a:xfrm>
                <a:off x="54" y="1219"/>
                <a:ext cx="6287" cy="4"/>
              </a:xfrm>
              <a:custGeom>
                <a:avLst/>
                <a:gdLst>
                  <a:gd name="T0" fmla="*/ 31433 w 31433"/>
                  <a:gd name="T1" fmla="*/ 22 h 22"/>
                  <a:gd name="T2" fmla="*/ 31433 w 31433"/>
                  <a:gd name="T3" fmla="*/ 9 h 22"/>
                  <a:gd name="T4" fmla="*/ 0 w 31433"/>
                  <a:gd name="T5" fmla="*/ 0 h 22"/>
                  <a:gd name="T6" fmla="*/ 0 w 31433"/>
                  <a:gd name="T7" fmla="*/ 14 h 22"/>
                  <a:gd name="T8" fmla="*/ 31433 w 31433"/>
                  <a:gd name="T9" fmla="*/ 22 h 22"/>
                  <a:gd name="T10" fmla="*/ 0 60000 65536"/>
                  <a:gd name="T11" fmla="*/ 0 60000 65536"/>
                  <a:gd name="T12" fmla="*/ 0 60000 65536"/>
                  <a:gd name="T13" fmla="*/ 0 60000 65536"/>
                  <a:gd name="T14" fmla="*/ 0 60000 65536"/>
                  <a:gd name="T15" fmla="*/ 0 w 31433"/>
                  <a:gd name="T16" fmla="*/ 0 h 22"/>
                  <a:gd name="T17" fmla="*/ 31433 w 31433"/>
                  <a:gd name="T18" fmla="*/ 22 h 22"/>
                </a:gdLst>
                <a:ahLst/>
                <a:cxnLst>
                  <a:cxn ang="T10">
                    <a:pos x="T0" y="T1"/>
                  </a:cxn>
                  <a:cxn ang="T11">
                    <a:pos x="T2" y="T3"/>
                  </a:cxn>
                  <a:cxn ang="T12">
                    <a:pos x="T4" y="T5"/>
                  </a:cxn>
                  <a:cxn ang="T13">
                    <a:pos x="T6" y="T7"/>
                  </a:cxn>
                  <a:cxn ang="T14">
                    <a:pos x="T8" y="T9"/>
                  </a:cxn>
                </a:cxnLst>
                <a:rect l="T15" t="T16" r="T17" b="T18"/>
                <a:pathLst>
                  <a:path w="31433" h="22">
                    <a:moveTo>
                      <a:pt x="31433" y="22"/>
                    </a:moveTo>
                    <a:lnTo>
                      <a:pt x="31433" y="9"/>
                    </a:lnTo>
                    <a:lnTo>
                      <a:pt x="0" y="0"/>
                    </a:lnTo>
                    <a:lnTo>
                      <a:pt x="0" y="14"/>
                    </a:lnTo>
                    <a:lnTo>
                      <a:pt x="31433" y="22"/>
                    </a:lnTo>
                    <a:close/>
                  </a:path>
                </a:pathLst>
              </a:custGeom>
              <a:solidFill>
                <a:srgbClr val="BFD5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8" name="Freeform 150"/>
              <p:cNvSpPr>
                <a:spLocks/>
              </p:cNvSpPr>
              <p:nvPr/>
            </p:nvSpPr>
            <p:spPr bwMode="auto">
              <a:xfrm>
                <a:off x="54" y="1216"/>
                <a:ext cx="6287" cy="4"/>
              </a:xfrm>
              <a:custGeom>
                <a:avLst/>
                <a:gdLst>
                  <a:gd name="T0" fmla="*/ 31433 w 31433"/>
                  <a:gd name="T1" fmla="*/ 21 h 21"/>
                  <a:gd name="T2" fmla="*/ 31433 w 31433"/>
                  <a:gd name="T3" fmla="*/ 8 h 21"/>
                  <a:gd name="T4" fmla="*/ 0 w 31433"/>
                  <a:gd name="T5" fmla="*/ 0 h 21"/>
                  <a:gd name="T6" fmla="*/ 0 w 31433"/>
                  <a:gd name="T7" fmla="*/ 12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8"/>
                    </a:lnTo>
                    <a:lnTo>
                      <a:pt x="0" y="0"/>
                    </a:lnTo>
                    <a:lnTo>
                      <a:pt x="0" y="12"/>
                    </a:lnTo>
                    <a:lnTo>
                      <a:pt x="31433" y="21"/>
                    </a:lnTo>
                    <a:close/>
                  </a:path>
                </a:pathLst>
              </a:custGeom>
              <a:solidFill>
                <a:srgbClr val="C2D7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09" name="Freeform 151"/>
              <p:cNvSpPr>
                <a:spLocks/>
              </p:cNvSpPr>
              <p:nvPr/>
            </p:nvSpPr>
            <p:spPr bwMode="auto">
              <a:xfrm>
                <a:off x="54" y="1208"/>
                <a:ext cx="6287" cy="4"/>
              </a:xfrm>
              <a:custGeom>
                <a:avLst/>
                <a:gdLst>
                  <a:gd name="T0" fmla="*/ 31433 w 31433"/>
                  <a:gd name="T1" fmla="*/ 21 h 21"/>
                  <a:gd name="T2" fmla="*/ 31433 w 31433"/>
                  <a:gd name="T3" fmla="*/ 9 h 21"/>
                  <a:gd name="T4" fmla="*/ 0 w 31433"/>
                  <a:gd name="T5" fmla="*/ 0 h 21"/>
                  <a:gd name="T6" fmla="*/ 0 w 31433"/>
                  <a:gd name="T7" fmla="*/ 13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9"/>
                    </a:lnTo>
                    <a:lnTo>
                      <a:pt x="0" y="0"/>
                    </a:lnTo>
                    <a:lnTo>
                      <a:pt x="0" y="13"/>
                    </a:lnTo>
                    <a:lnTo>
                      <a:pt x="31433" y="21"/>
                    </a:lnTo>
                    <a:close/>
                  </a:path>
                </a:pathLst>
              </a:custGeom>
              <a:solidFill>
                <a:srgbClr val="CADC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10" name="Freeform 152"/>
              <p:cNvSpPr>
                <a:spLocks/>
              </p:cNvSpPr>
              <p:nvPr/>
            </p:nvSpPr>
            <p:spPr bwMode="auto">
              <a:xfrm>
                <a:off x="54" y="1190"/>
                <a:ext cx="6287" cy="4"/>
              </a:xfrm>
              <a:custGeom>
                <a:avLst/>
                <a:gdLst>
                  <a:gd name="T0" fmla="*/ 31433 w 31433"/>
                  <a:gd name="T1" fmla="*/ 21 h 21"/>
                  <a:gd name="T2" fmla="*/ 31433 w 31433"/>
                  <a:gd name="T3" fmla="*/ 8 h 21"/>
                  <a:gd name="T4" fmla="*/ 0 w 31433"/>
                  <a:gd name="T5" fmla="*/ 0 h 21"/>
                  <a:gd name="T6" fmla="*/ 0 w 31433"/>
                  <a:gd name="T7" fmla="*/ 12 h 21"/>
                  <a:gd name="T8" fmla="*/ 31433 w 31433"/>
                  <a:gd name="T9" fmla="*/ 21 h 21"/>
                  <a:gd name="T10" fmla="*/ 0 60000 65536"/>
                  <a:gd name="T11" fmla="*/ 0 60000 65536"/>
                  <a:gd name="T12" fmla="*/ 0 60000 65536"/>
                  <a:gd name="T13" fmla="*/ 0 60000 65536"/>
                  <a:gd name="T14" fmla="*/ 0 60000 65536"/>
                  <a:gd name="T15" fmla="*/ 0 w 31433"/>
                  <a:gd name="T16" fmla="*/ 0 h 21"/>
                  <a:gd name="T17" fmla="*/ 31433 w 31433"/>
                  <a:gd name="T18" fmla="*/ 21 h 21"/>
                </a:gdLst>
                <a:ahLst/>
                <a:cxnLst>
                  <a:cxn ang="T10">
                    <a:pos x="T0" y="T1"/>
                  </a:cxn>
                  <a:cxn ang="T11">
                    <a:pos x="T2" y="T3"/>
                  </a:cxn>
                  <a:cxn ang="T12">
                    <a:pos x="T4" y="T5"/>
                  </a:cxn>
                  <a:cxn ang="T13">
                    <a:pos x="T6" y="T7"/>
                  </a:cxn>
                  <a:cxn ang="T14">
                    <a:pos x="T8" y="T9"/>
                  </a:cxn>
                </a:cxnLst>
                <a:rect l="T15" t="T16" r="T17" b="T18"/>
                <a:pathLst>
                  <a:path w="31433" h="21">
                    <a:moveTo>
                      <a:pt x="31433" y="21"/>
                    </a:moveTo>
                    <a:lnTo>
                      <a:pt x="31433" y="8"/>
                    </a:lnTo>
                    <a:lnTo>
                      <a:pt x="0" y="0"/>
                    </a:lnTo>
                    <a:lnTo>
                      <a:pt x="0" y="12"/>
                    </a:lnTo>
                    <a:lnTo>
                      <a:pt x="31433" y="21"/>
                    </a:lnTo>
                    <a:close/>
                  </a:path>
                </a:pathLst>
              </a:custGeom>
              <a:solidFill>
                <a:srgbClr val="DDE8F3"/>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11" name="Freeform 153"/>
              <p:cNvSpPr>
                <a:spLocks/>
              </p:cNvSpPr>
              <p:nvPr/>
            </p:nvSpPr>
            <p:spPr bwMode="auto">
              <a:xfrm>
                <a:off x="54" y="1224"/>
                <a:ext cx="355" cy="1"/>
              </a:xfrm>
              <a:custGeom>
                <a:avLst/>
                <a:gdLst>
                  <a:gd name="T0" fmla="*/ 0 w 1775"/>
                  <a:gd name="T1" fmla="*/ 0 h 6"/>
                  <a:gd name="T2" fmla="*/ 0 w 1775"/>
                  <a:gd name="T3" fmla="*/ 6 h 6"/>
                  <a:gd name="T4" fmla="*/ 36 w 1775"/>
                  <a:gd name="T5" fmla="*/ 6 h 6"/>
                  <a:gd name="T6" fmla="*/ 55 w 1775"/>
                  <a:gd name="T7" fmla="*/ 6 h 6"/>
                  <a:gd name="T8" fmla="*/ 78 w 1775"/>
                  <a:gd name="T9" fmla="*/ 6 h 6"/>
                  <a:gd name="T10" fmla="*/ 91 w 1775"/>
                  <a:gd name="T11" fmla="*/ 6 h 6"/>
                  <a:gd name="T12" fmla="*/ 1775 w 1775"/>
                  <a:gd name="T13" fmla="*/ 4 h 6"/>
                  <a:gd name="T14" fmla="*/ 0 w 1775"/>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75"/>
                  <a:gd name="T25" fmla="*/ 0 h 6"/>
                  <a:gd name="T26" fmla="*/ 1775 w 177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5" h="6">
                    <a:moveTo>
                      <a:pt x="0" y="0"/>
                    </a:moveTo>
                    <a:lnTo>
                      <a:pt x="0" y="6"/>
                    </a:lnTo>
                    <a:lnTo>
                      <a:pt x="36" y="6"/>
                    </a:lnTo>
                    <a:lnTo>
                      <a:pt x="55" y="6"/>
                    </a:lnTo>
                    <a:lnTo>
                      <a:pt x="78" y="6"/>
                    </a:lnTo>
                    <a:lnTo>
                      <a:pt x="91" y="6"/>
                    </a:lnTo>
                    <a:lnTo>
                      <a:pt x="1775" y="4"/>
                    </a:lnTo>
                    <a:lnTo>
                      <a:pt x="0" y="0"/>
                    </a:lnTo>
                    <a:close/>
                  </a:path>
                </a:pathLst>
              </a:custGeom>
              <a:solidFill>
                <a:srgbClr val="BBD2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12" name="Freeform 154"/>
              <p:cNvSpPr>
                <a:spLocks/>
              </p:cNvSpPr>
              <p:nvPr/>
            </p:nvSpPr>
            <p:spPr bwMode="auto">
              <a:xfrm>
                <a:off x="54" y="1083"/>
                <a:ext cx="6287" cy="142"/>
              </a:xfrm>
              <a:custGeom>
                <a:avLst/>
                <a:gdLst>
                  <a:gd name="T0" fmla="*/ 0 w 31433"/>
                  <a:gd name="T1" fmla="*/ 710 h 710"/>
                  <a:gd name="T2" fmla="*/ 36 w 31433"/>
                  <a:gd name="T3" fmla="*/ 710 h 710"/>
                  <a:gd name="T4" fmla="*/ 55 w 31433"/>
                  <a:gd name="T5" fmla="*/ 710 h 710"/>
                  <a:gd name="T6" fmla="*/ 78 w 31433"/>
                  <a:gd name="T7" fmla="*/ 710 h 710"/>
                  <a:gd name="T8" fmla="*/ 91 w 31433"/>
                  <a:gd name="T9" fmla="*/ 710 h 710"/>
                  <a:gd name="T10" fmla="*/ 30942 w 31433"/>
                  <a:gd name="T11" fmla="*/ 710 h 710"/>
                  <a:gd name="T12" fmla="*/ 31184 w 31433"/>
                  <a:gd name="T13" fmla="*/ 710 h 710"/>
                  <a:gd name="T14" fmla="*/ 31433 w 31433"/>
                  <a:gd name="T15" fmla="*/ 710 h 710"/>
                  <a:gd name="T16" fmla="*/ 31433 w 31433"/>
                  <a:gd name="T17" fmla="*/ 0 h 7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33"/>
                  <a:gd name="T28" fmla="*/ 0 h 710"/>
                  <a:gd name="T29" fmla="*/ 31433 w 31433"/>
                  <a:gd name="T30" fmla="*/ 710 h 7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33" h="710">
                    <a:moveTo>
                      <a:pt x="0" y="710"/>
                    </a:moveTo>
                    <a:lnTo>
                      <a:pt x="36" y="710"/>
                    </a:lnTo>
                    <a:lnTo>
                      <a:pt x="55" y="710"/>
                    </a:lnTo>
                    <a:lnTo>
                      <a:pt x="78" y="710"/>
                    </a:lnTo>
                    <a:lnTo>
                      <a:pt x="91" y="710"/>
                    </a:lnTo>
                    <a:lnTo>
                      <a:pt x="30942" y="710"/>
                    </a:lnTo>
                    <a:lnTo>
                      <a:pt x="31184" y="710"/>
                    </a:lnTo>
                    <a:lnTo>
                      <a:pt x="31433" y="710"/>
                    </a:lnTo>
                    <a:lnTo>
                      <a:pt x="31433" y="0"/>
                    </a:lnTo>
                  </a:path>
                </a:pathLst>
              </a:custGeom>
              <a:noFill/>
              <a:ln w="14288">
                <a:solidFill>
                  <a:srgbClr val="333333"/>
                </a:solidFill>
                <a:round/>
                <a:headEnd/>
                <a:tailEnd/>
              </a:ln>
            </p:spPr>
            <p:txBody>
              <a:bodyPr>
                <a:prstTxWarp prst="textNoShape">
                  <a:avLst/>
                </a:prstTxWarp>
              </a:bodyPr>
              <a:lstStyle/>
              <a:p>
                <a:endParaRPr lang="en-US">
                  <a:latin typeface="Lucida Sans Unicode" pitchFamily="-110" charset="-52"/>
                </a:endParaRPr>
              </a:p>
            </p:txBody>
          </p:sp>
          <p:sp>
            <p:nvSpPr>
              <p:cNvPr id="81013" name="Freeform 155"/>
              <p:cNvSpPr>
                <a:spLocks/>
              </p:cNvSpPr>
              <p:nvPr/>
            </p:nvSpPr>
            <p:spPr bwMode="auto">
              <a:xfrm>
                <a:off x="54" y="1083"/>
                <a:ext cx="6287" cy="142"/>
              </a:xfrm>
              <a:custGeom>
                <a:avLst/>
                <a:gdLst>
                  <a:gd name="T0" fmla="*/ 31433 w 31433"/>
                  <a:gd name="T1" fmla="*/ 0 h 710"/>
                  <a:gd name="T2" fmla="*/ 0 w 31433"/>
                  <a:gd name="T3" fmla="*/ 0 h 710"/>
                  <a:gd name="T4" fmla="*/ 0 w 31433"/>
                  <a:gd name="T5" fmla="*/ 710 h 710"/>
                  <a:gd name="T6" fmla="*/ 0 60000 65536"/>
                  <a:gd name="T7" fmla="*/ 0 60000 65536"/>
                  <a:gd name="T8" fmla="*/ 0 60000 65536"/>
                  <a:gd name="T9" fmla="*/ 0 w 31433"/>
                  <a:gd name="T10" fmla="*/ 0 h 710"/>
                  <a:gd name="T11" fmla="*/ 31433 w 31433"/>
                  <a:gd name="T12" fmla="*/ 710 h 710"/>
                </a:gdLst>
                <a:ahLst/>
                <a:cxnLst>
                  <a:cxn ang="T6">
                    <a:pos x="T0" y="T1"/>
                  </a:cxn>
                  <a:cxn ang="T7">
                    <a:pos x="T2" y="T3"/>
                  </a:cxn>
                  <a:cxn ang="T8">
                    <a:pos x="T4" y="T5"/>
                  </a:cxn>
                </a:cxnLst>
                <a:rect l="T9" t="T10" r="T11" b="T12"/>
                <a:pathLst>
                  <a:path w="31433" h="710">
                    <a:moveTo>
                      <a:pt x="31433" y="0"/>
                    </a:moveTo>
                    <a:lnTo>
                      <a:pt x="0" y="0"/>
                    </a:lnTo>
                    <a:lnTo>
                      <a:pt x="0" y="710"/>
                    </a:lnTo>
                  </a:path>
                </a:pathLst>
              </a:custGeom>
              <a:noFill/>
              <a:ln w="14288">
                <a:solidFill>
                  <a:srgbClr val="FFFFFF"/>
                </a:solidFill>
                <a:round/>
                <a:headEnd/>
                <a:tailEnd/>
              </a:ln>
            </p:spPr>
            <p:txBody>
              <a:bodyPr>
                <a:prstTxWarp prst="textNoShape">
                  <a:avLst/>
                </a:prstTxWarp>
              </a:bodyPr>
              <a:lstStyle/>
              <a:p>
                <a:endParaRPr lang="en-US">
                  <a:latin typeface="Lucida Sans Unicode" pitchFamily="-110" charset="-52"/>
                </a:endParaRPr>
              </a:p>
            </p:txBody>
          </p:sp>
          <p:sp>
            <p:nvSpPr>
              <p:cNvPr id="81014" name="Rectangle 156"/>
              <p:cNvSpPr>
                <a:spLocks noChangeArrowheads="1"/>
              </p:cNvSpPr>
              <p:nvPr/>
            </p:nvSpPr>
            <p:spPr bwMode="auto">
              <a:xfrm>
                <a:off x="263" y="1107"/>
                <a:ext cx="247" cy="106"/>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latin typeface="Lucida Sans Unicode" pitchFamily="-110" charset="-52"/>
                  </a:rPr>
                  <a:t>Folder</a:t>
                </a:r>
                <a:endParaRPr lang="en-US" sz="3200" baseline="-25000">
                  <a:solidFill>
                    <a:srgbClr val="FFCC00"/>
                  </a:solidFill>
                  <a:latin typeface="Franklin Gothic Medium Cond" pitchFamily="34" charset="0"/>
                </a:endParaRPr>
              </a:p>
            </p:txBody>
          </p:sp>
          <p:sp>
            <p:nvSpPr>
              <p:cNvPr id="81015" name="Line 157"/>
              <p:cNvSpPr>
                <a:spLocks noChangeShapeType="1"/>
              </p:cNvSpPr>
              <p:nvPr/>
            </p:nvSpPr>
            <p:spPr bwMode="auto">
              <a:xfrm>
                <a:off x="2428" y="1092"/>
                <a:ext cx="1" cy="1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1016" name="Line 158"/>
              <p:cNvSpPr>
                <a:spLocks noChangeShapeType="1"/>
              </p:cNvSpPr>
              <p:nvPr/>
            </p:nvSpPr>
            <p:spPr bwMode="auto">
              <a:xfrm>
                <a:off x="2435" y="1092"/>
                <a:ext cx="1" cy="133"/>
              </a:xfrm>
              <a:prstGeom prst="line">
                <a:avLst/>
              </a:prstGeom>
              <a:noFill/>
              <a:ln w="12700">
                <a:solidFill>
                  <a:srgbClr val="999999"/>
                </a:solidFill>
                <a:round/>
                <a:headEnd/>
                <a:tailEnd/>
              </a:ln>
            </p:spPr>
            <p:txBody>
              <a:bodyPr>
                <a:prstTxWarp prst="textNoShape">
                  <a:avLst/>
                </a:prstTxWarp>
              </a:bodyPr>
              <a:lstStyle/>
              <a:p>
                <a:endParaRPr lang="en-US"/>
              </a:p>
            </p:txBody>
          </p:sp>
          <p:sp>
            <p:nvSpPr>
              <p:cNvPr id="81017" name="Line 159"/>
              <p:cNvSpPr>
                <a:spLocks noChangeShapeType="1"/>
              </p:cNvSpPr>
              <p:nvPr/>
            </p:nvSpPr>
            <p:spPr bwMode="auto">
              <a:xfrm>
                <a:off x="2554" y="1092"/>
                <a:ext cx="1" cy="1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1018" name="Line 160"/>
              <p:cNvSpPr>
                <a:spLocks noChangeShapeType="1"/>
              </p:cNvSpPr>
              <p:nvPr/>
            </p:nvSpPr>
            <p:spPr bwMode="auto">
              <a:xfrm>
                <a:off x="2561" y="1092"/>
                <a:ext cx="1" cy="133"/>
              </a:xfrm>
              <a:prstGeom prst="line">
                <a:avLst/>
              </a:prstGeom>
              <a:noFill/>
              <a:ln w="12700">
                <a:solidFill>
                  <a:srgbClr val="999999"/>
                </a:solidFill>
                <a:round/>
                <a:headEnd/>
                <a:tailEnd/>
              </a:ln>
            </p:spPr>
            <p:txBody>
              <a:bodyPr>
                <a:prstTxWarp prst="textNoShape">
                  <a:avLst/>
                </a:prstTxWarp>
              </a:bodyPr>
              <a:lstStyle/>
              <a:p>
                <a:endParaRPr lang="en-US"/>
              </a:p>
            </p:txBody>
          </p:sp>
          <p:sp>
            <p:nvSpPr>
              <p:cNvPr id="81019" name="Line 161"/>
              <p:cNvSpPr>
                <a:spLocks noChangeShapeType="1"/>
              </p:cNvSpPr>
              <p:nvPr/>
            </p:nvSpPr>
            <p:spPr bwMode="auto">
              <a:xfrm>
                <a:off x="2699" y="1092"/>
                <a:ext cx="1" cy="1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1020" name="Line 162"/>
              <p:cNvSpPr>
                <a:spLocks noChangeShapeType="1"/>
              </p:cNvSpPr>
              <p:nvPr/>
            </p:nvSpPr>
            <p:spPr bwMode="auto">
              <a:xfrm>
                <a:off x="2706" y="1092"/>
                <a:ext cx="1" cy="133"/>
              </a:xfrm>
              <a:prstGeom prst="line">
                <a:avLst/>
              </a:prstGeom>
              <a:noFill/>
              <a:ln w="12700">
                <a:solidFill>
                  <a:srgbClr val="999999"/>
                </a:solidFill>
                <a:round/>
                <a:headEnd/>
                <a:tailEnd/>
              </a:ln>
            </p:spPr>
            <p:txBody>
              <a:bodyPr>
                <a:prstTxWarp prst="textNoShape">
                  <a:avLst/>
                </a:prstTxWarp>
              </a:bodyPr>
              <a:lstStyle/>
              <a:p>
                <a:endParaRPr lang="en-US"/>
              </a:p>
            </p:txBody>
          </p:sp>
          <p:sp>
            <p:nvSpPr>
              <p:cNvPr id="81021" name="Line 163"/>
              <p:cNvSpPr>
                <a:spLocks noChangeShapeType="1"/>
              </p:cNvSpPr>
              <p:nvPr/>
            </p:nvSpPr>
            <p:spPr bwMode="auto">
              <a:xfrm>
                <a:off x="5179" y="1092"/>
                <a:ext cx="1" cy="1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1022" name="Line 164"/>
              <p:cNvSpPr>
                <a:spLocks noChangeShapeType="1"/>
              </p:cNvSpPr>
              <p:nvPr/>
            </p:nvSpPr>
            <p:spPr bwMode="auto">
              <a:xfrm>
                <a:off x="5186" y="1092"/>
                <a:ext cx="1" cy="133"/>
              </a:xfrm>
              <a:prstGeom prst="line">
                <a:avLst/>
              </a:prstGeom>
              <a:noFill/>
              <a:ln w="12700">
                <a:solidFill>
                  <a:srgbClr val="999999"/>
                </a:solidFill>
                <a:round/>
                <a:headEnd/>
                <a:tailEnd/>
              </a:ln>
            </p:spPr>
            <p:txBody>
              <a:bodyPr>
                <a:prstTxWarp prst="textNoShape">
                  <a:avLst/>
                </a:prstTxWarp>
              </a:bodyPr>
              <a:lstStyle/>
              <a:p>
                <a:endParaRPr lang="en-US"/>
              </a:p>
            </p:txBody>
          </p:sp>
          <p:sp>
            <p:nvSpPr>
              <p:cNvPr id="81023" name="Line 165"/>
              <p:cNvSpPr>
                <a:spLocks noChangeShapeType="1"/>
              </p:cNvSpPr>
              <p:nvPr/>
            </p:nvSpPr>
            <p:spPr bwMode="auto">
              <a:xfrm>
                <a:off x="6040" y="1092"/>
                <a:ext cx="1" cy="1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1024" name="Line 166"/>
              <p:cNvSpPr>
                <a:spLocks noChangeShapeType="1"/>
              </p:cNvSpPr>
              <p:nvPr/>
            </p:nvSpPr>
            <p:spPr bwMode="auto">
              <a:xfrm>
                <a:off x="6047" y="1092"/>
                <a:ext cx="1" cy="133"/>
              </a:xfrm>
              <a:prstGeom prst="line">
                <a:avLst/>
              </a:prstGeom>
              <a:noFill/>
              <a:ln w="12700">
                <a:solidFill>
                  <a:srgbClr val="999999"/>
                </a:solidFill>
                <a:round/>
                <a:headEnd/>
                <a:tailEnd/>
              </a:ln>
            </p:spPr>
            <p:txBody>
              <a:bodyPr>
                <a:prstTxWarp prst="textNoShape">
                  <a:avLst/>
                </a:prstTxWarp>
              </a:bodyPr>
              <a:lstStyle/>
              <a:p>
                <a:endParaRPr lang="en-US"/>
              </a:p>
            </p:txBody>
          </p:sp>
          <p:sp>
            <p:nvSpPr>
              <p:cNvPr id="81025" name="Line 167"/>
              <p:cNvSpPr>
                <a:spLocks noChangeShapeType="1"/>
              </p:cNvSpPr>
              <p:nvPr/>
            </p:nvSpPr>
            <p:spPr bwMode="auto">
              <a:xfrm flipV="1">
                <a:off x="6347" y="36"/>
                <a:ext cx="1" cy="4727"/>
              </a:xfrm>
              <a:prstGeom prst="line">
                <a:avLst/>
              </a:prstGeom>
              <a:noFill/>
              <a:ln w="6350">
                <a:solidFill>
                  <a:srgbClr val="000000"/>
                </a:solidFill>
                <a:round/>
                <a:headEnd/>
                <a:tailEnd/>
              </a:ln>
            </p:spPr>
            <p:txBody>
              <a:bodyPr>
                <a:prstTxWarp prst="textNoShape">
                  <a:avLst/>
                </a:prstTxWarp>
              </a:bodyPr>
              <a:lstStyle/>
              <a:p>
                <a:endParaRPr lang="en-US"/>
              </a:p>
            </p:txBody>
          </p:sp>
          <p:sp>
            <p:nvSpPr>
              <p:cNvPr id="81026" name="Line 168"/>
              <p:cNvSpPr>
                <a:spLocks noChangeShapeType="1"/>
              </p:cNvSpPr>
              <p:nvPr/>
            </p:nvSpPr>
            <p:spPr bwMode="auto">
              <a:xfrm flipV="1">
                <a:off x="49" y="34"/>
                <a:ext cx="1" cy="4727"/>
              </a:xfrm>
              <a:prstGeom prst="line">
                <a:avLst/>
              </a:prstGeom>
              <a:noFill/>
              <a:ln w="6350">
                <a:solidFill>
                  <a:srgbClr val="000000"/>
                </a:solidFill>
                <a:round/>
                <a:headEnd/>
                <a:tailEnd/>
              </a:ln>
            </p:spPr>
            <p:txBody>
              <a:bodyPr>
                <a:prstTxWarp prst="textNoShape">
                  <a:avLst/>
                </a:prstTxWarp>
              </a:bodyPr>
              <a:lstStyle/>
              <a:p>
                <a:endParaRPr lang="en-US"/>
              </a:p>
            </p:txBody>
          </p:sp>
          <p:sp>
            <p:nvSpPr>
              <p:cNvPr id="81027" name="Line 169"/>
              <p:cNvSpPr>
                <a:spLocks noChangeShapeType="1"/>
              </p:cNvSpPr>
              <p:nvPr/>
            </p:nvSpPr>
            <p:spPr bwMode="auto">
              <a:xfrm>
                <a:off x="50" y="33"/>
                <a:ext cx="6296" cy="2"/>
              </a:xfrm>
              <a:prstGeom prst="line">
                <a:avLst/>
              </a:prstGeom>
              <a:noFill/>
              <a:ln w="7938">
                <a:solidFill>
                  <a:srgbClr val="000000"/>
                </a:solidFill>
                <a:round/>
                <a:headEnd/>
                <a:tailEnd/>
              </a:ln>
            </p:spPr>
            <p:txBody>
              <a:bodyPr>
                <a:prstTxWarp prst="textNoShape">
                  <a:avLst/>
                </a:prstTxWarp>
              </a:bodyPr>
              <a:lstStyle/>
              <a:p>
                <a:endParaRPr lang="en-US"/>
              </a:p>
            </p:txBody>
          </p:sp>
          <p:sp>
            <p:nvSpPr>
              <p:cNvPr id="81028" name="Line 170"/>
              <p:cNvSpPr>
                <a:spLocks noChangeShapeType="1"/>
              </p:cNvSpPr>
              <p:nvPr/>
            </p:nvSpPr>
            <p:spPr bwMode="auto">
              <a:xfrm>
                <a:off x="50" y="4762"/>
                <a:ext cx="6296" cy="1"/>
              </a:xfrm>
              <a:prstGeom prst="line">
                <a:avLst/>
              </a:prstGeom>
              <a:noFill/>
              <a:ln w="7938">
                <a:solidFill>
                  <a:srgbClr val="000000"/>
                </a:solidFill>
                <a:round/>
                <a:headEnd/>
                <a:tailEnd/>
              </a:ln>
            </p:spPr>
            <p:txBody>
              <a:bodyPr>
                <a:prstTxWarp prst="textNoShape">
                  <a:avLst/>
                </a:prstTxWarp>
              </a:bodyPr>
              <a:lstStyle/>
              <a:p>
                <a:endParaRPr lang="en-US"/>
              </a:p>
            </p:txBody>
          </p:sp>
          <p:sp>
            <p:nvSpPr>
              <p:cNvPr id="81029" name="Rectangle 171"/>
              <p:cNvSpPr>
                <a:spLocks noChangeArrowheads="1"/>
              </p:cNvSpPr>
              <p:nvPr/>
            </p:nvSpPr>
            <p:spPr bwMode="auto">
              <a:xfrm>
                <a:off x="2172" y="1079"/>
                <a:ext cx="60" cy="14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latin typeface="Lucida Sans Unicode" pitchFamily="-110" charset="-52"/>
                  </a:rPr>
                  <a:t>x</a:t>
                </a:r>
                <a:endParaRPr lang="en-US" sz="3200" baseline="-25000">
                  <a:solidFill>
                    <a:srgbClr val="FFCC00"/>
                  </a:solidFill>
                  <a:latin typeface="Franklin Gothic Medium Cond" pitchFamily="34" charset="0"/>
                </a:endParaRPr>
              </a:p>
            </p:txBody>
          </p:sp>
          <p:sp>
            <p:nvSpPr>
              <p:cNvPr id="81030" name="Freeform 172"/>
              <p:cNvSpPr>
                <a:spLocks noEditPoints="1"/>
              </p:cNvSpPr>
              <p:nvPr/>
            </p:nvSpPr>
            <p:spPr bwMode="auto">
              <a:xfrm>
                <a:off x="167" y="3602"/>
                <a:ext cx="79" cy="61"/>
              </a:xfrm>
              <a:custGeom>
                <a:avLst/>
                <a:gdLst>
                  <a:gd name="T0" fmla="*/ 380 w 394"/>
                  <a:gd name="T1" fmla="*/ 41 h 306"/>
                  <a:gd name="T2" fmla="*/ 226 w 394"/>
                  <a:gd name="T3" fmla="*/ 40 h 306"/>
                  <a:gd name="T4" fmla="*/ 215 w 394"/>
                  <a:gd name="T5" fmla="*/ 39 h 306"/>
                  <a:gd name="T6" fmla="*/ 205 w 394"/>
                  <a:gd name="T7" fmla="*/ 34 h 306"/>
                  <a:gd name="T8" fmla="*/ 199 w 394"/>
                  <a:gd name="T9" fmla="*/ 16 h 306"/>
                  <a:gd name="T10" fmla="*/ 196 w 394"/>
                  <a:gd name="T11" fmla="*/ 7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3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3 h 306"/>
                  <a:gd name="T56" fmla="*/ 383 w 394"/>
                  <a:gd name="T57" fmla="*/ 66 h 306"/>
                  <a:gd name="T58" fmla="*/ 179 w 394"/>
                  <a:gd name="T59" fmla="*/ 10 h 306"/>
                  <a:gd name="T60" fmla="*/ 188 w 394"/>
                  <a:gd name="T61" fmla="*/ 16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4"/>
                    </a:lnTo>
                    <a:lnTo>
                      <a:pt x="202" y="25"/>
                    </a:lnTo>
                    <a:lnTo>
                      <a:pt x="199" y="16"/>
                    </a:lnTo>
                    <a:lnTo>
                      <a:pt x="197" y="11"/>
                    </a:lnTo>
                    <a:lnTo>
                      <a:pt x="196" y="7"/>
                    </a:lnTo>
                    <a:lnTo>
                      <a:pt x="193" y="4"/>
                    </a:lnTo>
                    <a:lnTo>
                      <a:pt x="192" y="3"/>
                    </a:lnTo>
                    <a:lnTo>
                      <a:pt x="183" y="0"/>
                    </a:lnTo>
                    <a:lnTo>
                      <a:pt x="178" y="0"/>
                    </a:lnTo>
                    <a:lnTo>
                      <a:pt x="171" y="0"/>
                    </a:lnTo>
                    <a:lnTo>
                      <a:pt x="90" y="0"/>
                    </a:lnTo>
                    <a:lnTo>
                      <a:pt x="74" y="0"/>
                    </a:lnTo>
                    <a:lnTo>
                      <a:pt x="67" y="3"/>
                    </a:lnTo>
                    <a:lnTo>
                      <a:pt x="62" y="7"/>
                    </a:lnTo>
                    <a:lnTo>
                      <a:pt x="59" y="20"/>
                    </a:lnTo>
                    <a:lnTo>
                      <a:pt x="57" y="27"/>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3"/>
                    </a:lnTo>
                    <a:lnTo>
                      <a:pt x="0" y="66"/>
                    </a:lnTo>
                    <a:lnTo>
                      <a:pt x="0" y="306"/>
                    </a:lnTo>
                    <a:lnTo>
                      <a:pt x="394" y="306"/>
                    </a:lnTo>
                    <a:lnTo>
                      <a:pt x="394" y="66"/>
                    </a:lnTo>
                    <a:lnTo>
                      <a:pt x="392" y="53"/>
                    </a:lnTo>
                    <a:lnTo>
                      <a:pt x="390" y="49"/>
                    </a:lnTo>
                    <a:lnTo>
                      <a:pt x="389" y="47"/>
                    </a:lnTo>
                    <a:close/>
                    <a:moveTo>
                      <a:pt x="383" y="66"/>
                    </a:moveTo>
                    <a:lnTo>
                      <a:pt x="383" y="296"/>
                    </a:lnTo>
                    <a:lnTo>
                      <a:pt x="12" y="295"/>
                    </a:lnTo>
                    <a:lnTo>
                      <a:pt x="12" y="66"/>
                    </a:lnTo>
                    <a:lnTo>
                      <a:pt x="12" y="58"/>
                    </a:lnTo>
                    <a:lnTo>
                      <a:pt x="15" y="53"/>
                    </a:lnTo>
                    <a:lnTo>
                      <a:pt x="21" y="50"/>
                    </a:lnTo>
                    <a:lnTo>
                      <a:pt x="28" y="50"/>
                    </a:lnTo>
                    <a:lnTo>
                      <a:pt x="367" y="50"/>
                    </a:lnTo>
                    <a:lnTo>
                      <a:pt x="373" y="50"/>
                    </a:lnTo>
                    <a:lnTo>
                      <a:pt x="379" y="53"/>
                    </a:lnTo>
                    <a:lnTo>
                      <a:pt x="382" y="58"/>
                    </a:lnTo>
                    <a:lnTo>
                      <a:pt x="383" y="66"/>
                    </a:lnTo>
                    <a:close/>
                    <a:moveTo>
                      <a:pt x="170" y="10"/>
                    </a:moveTo>
                    <a:lnTo>
                      <a:pt x="179" y="10"/>
                    </a:lnTo>
                    <a:lnTo>
                      <a:pt x="186" y="12"/>
                    </a:lnTo>
                    <a:lnTo>
                      <a:pt x="188" y="16"/>
                    </a:lnTo>
                    <a:lnTo>
                      <a:pt x="191" y="25"/>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31" name="Freeform 173"/>
              <p:cNvSpPr>
                <a:spLocks/>
              </p:cNvSpPr>
              <p:nvPr/>
            </p:nvSpPr>
            <p:spPr bwMode="auto">
              <a:xfrm>
                <a:off x="170" y="3612"/>
                <a:ext cx="74" cy="49"/>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32" name="Freeform 174"/>
              <p:cNvSpPr>
                <a:spLocks/>
              </p:cNvSpPr>
              <p:nvPr/>
            </p:nvSpPr>
            <p:spPr bwMode="auto">
              <a:xfrm>
                <a:off x="180" y="3604"/>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5 h 30"/>
                  <a:gd name="T22" fmla="*/ 124 w 132"/>
                  <a:gd name="T23" fmla="*/ 6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5"/>
                    </a:lnTo>
                    <a:lnTo>
                      <a:pt x="124" y="6"/>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33" name="Rectangle 175"/>
              <p:cNvSpPr>
                <a:spLocks noChangeArrowheads="1"/>
              </p:cNvSpPr>
              <p:nvPr/>
            </p:nvSpPr>
            <p:spPr bwMode="auto">
              <a:xfrm>
                <a:off x="56" y="3661"/>
                <a:ext cx="2074" cy="120"/>
              </a:xfrm>
              <a:prstGeom prst="rect">
                <a:avLst/>
              </a:prstGeom>
              <a:solidFill>
                <a:srgbClr val="FFFF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81034" name="Freeform 176"/>
              <p:cNvSpPr>
                <a:spLocks/>
              </p:cNvSpPr>
              <p:nvPr/>
            </p:nvSpPr>
            <p:spPr bwMode="auto">
              <a:xfrm>
                <a:off x="56" y="3661"/>
                <a:ext cx="2074" cy="120"/>
              </a:xfrm>
              <a:custGeom>
                <a:avLst/>
                <a:gdLst>
                  <a:gd name="T0" fmla="*/ 0 w 10367"/>
                  <a:gd name="T1" fmla="*/ 0 h 600"/>
                  <a:gd name="T2" fmla="*/ 0 w 10367"/>
                  <a:gd name="T3" fmla="*/ 600 h 600"/>
                  <a:gd name="T4" fmla="*/ 10367 w 10367"/>
                  <a:gd name="T5" fmla="*/ 600 h 600"/>
                  <a:gd name="T6" fmla="*/ 0 60000 65536"/>
                  <a:gd name="T7" fmla="*/ 0 60000 65536"/>
                  <a:gd name="T8" fmla="*/ 0 60000 65536"/>
                  <a:gd name="T9" fmla="*/ 0 w 10367"/>
                  <a:gd name="T10" fmla="*/ 0 h 600"/>
                  <a:gd name="T11" fmla="*/ 10367 w 10367"/>
                  <a:gd name="T12" fmla="*/ 600 h 600"/>
                </a:gdLst>
                <a:ahLst/>
                <a:cxnLst>
                  <a:cxn ang="T6">
                    <a:pos x="T0" y="T1"/>
                  </a:cxn>
                  <a:cxn ang="T7">
                    <a:pos x="T2" y="T3"/>
                  </a:cxn>
                  <a:cxn ang="T8">
                    <a:pos x="T4" y="T5"/>
                  </a:cxn>
                </a:cxnLst>
                <a:rect l="T9" t="T10" r="T11" b="T12"/>
                <a:pathLst>
                  <a:path w="10367" h="600">
                    <a:moveTo>
                      <a:pt x="0" y="0"/>
                    </a:moveTo>
                    <a:lnTo>
                      <a:pt x="0" y="600"/>
                    </a:lnTo>
                    <a:lnTo>
                      <a:pt x="10367" y="600"/>
                    </a:lnTo>
                  </a:path>
                </a:pathLst>
              </a:custGeom>
              <a:noFill/>
              <a:ln w="17463">
                <a:solidFill>
                  <a:srgbClr val="999999"/>
                </a:solidFill>
                <a:round/>
                <a:headEnd/>
                <a:tailEnd/>
              </a:ln>
            </p:spPr>
            <p:txBody>
              <a:bodyPr>
                <a:prstTxWarp prst="textNoShape">
                  <a:avLst/>
                </a:prstTxWarp>
              </a:bodyPr>
              <a:lstStyle/>
              <a:p>
                <a:endParaRPr lang="en-US">
                  <a:latin typeface="Lucida Sans Unicode" pitchFamily="-110" charset="-52"/>
                </a:endParaRPr>
              </a:p>
            </p:txBody>
          </p:sp>
          <p:sp>
            <p:nvSpPr>
              <p:cNvPr id="81035" name="Freeform 177"/>
              <p:cNvSpPr>
                <a:spLocks/>
              </p:cNvSpPr>
              <p:nvPr/>
            </p:nvSpPr>
            <p:spPr bwMode="auto">
              <a:xfrm>
                <a:off x="56" y="3661"/>
                <a:ext cx="2074" cy="120"/>
              </a:xfrm>
              <a:custGeom>
                <a:avLst/>
                <a:gdLst>
                  <a:gd name="T0" fmla="*/ 10367 w 10367"/>
                  <a:gd name="T1" fmla="*/ 600 h 600"/>
                  <a:gd name="T2" fmla="*/ 10367 w 10367"/>
                  <a:gd name="T3" fmla="*/ 0 h 600"/>
                  <a:gd name="T4" fmla="*/ 0 w 10367"/>
                  <a:gd name="T5" fmla="*/ 0 h 600"/>
                  <a:gd name="T6" fmla="*/ 0 60000 65536"/>
                  <a:gd name="T7" fmla="*/ 0 60000 65536"/>
                  <a:gd name="T8" fmla="*/ 0 60000 65536"/>
                  <a:gd name="T9" fmla="*/ 0 w 10367"/>
                  <a:gd name="T10" fmla="*/ 0 h 600"/>
                  <a:gd name="T11" fmla="*/ 10367 w 10367"/>
                  <a:gd name="T12" fmla="*/ 600 h 600"/>
                </a:gdLst>
                <a:ahLst/>
                <a:cxnLst>
                  <a:cxn ang="T6">
                    <a:pos x="T0" y="T1"/>
                  </a:cxn>
                  <a:cxn ang="T7">
                    <a:pos x="T2" y="T3"/>
                  </a:cxn>
                  <a:cxn ang="T8">
                    <a:pos x="T4" y="T5"/>
                  </a:cxn>
                </a:cxnLst>
                <a:rect l="T9" t="T10" r="T11" b="T12"/>
                <a:pathLst>
                  <a:path w="10367" h="600">
                    <a:moveTo>
                      <a:pt x="10367" y="600"/>
                    </a:moveTo>
                    <a:lnTo>
                      <a:pt x="10367" y="0"/>
                    </a:lnTo>
                    <a:lnTo>
                      <a:pt x="0" y="0"/>
                    </a:lnTo>
                  </a:path>
                </a:pathLst>
              </a:custGeom>
              <a:noFill/>
              <a:ln w="17463">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81036" name="Rectangle 178"/>
              <p:cNvSpPr>
                <a:spLocks noChangeArrowheads="1"/>
              </p:cNvSpPr>
              <p:nvPr/>
            </p:nvSpPr>
            <p:spPr bwMode="auto">
              <a:xfrm>
                <a:off x="52" y="3657"/>
                <a:ext cx="2082" cy="128"/>
              </a:xfrm>
              <a:prstGeom prst="rect">
                <a:avLst/>
              </a:prstGeom>
              <a:noFill/>
              <a:ln w="4763">
                <a:solidFill>
                  <a:srgbClr val="000066"/>
                </a:solidFill>
                <a:miter lim="800000"/>
                <a:headEnd/>
                <a:tailEnd/>
              </a:ln>
            </p:spPr>
            <p:txBody>
              <a:bodyPr>
                <a:prstTxWarp prst="textNoShape">
                  <a:avLst/>
                </a:prstTxWarp>
              </a:bodyPr>
              <a:lstStyle/>
              <a:p>
                <a:endParaRPr lang="en-US">
                  <a:latin typeface="Lucida Sans Unicode" pitchFamily="-110" charset="-52"/>
                </a:endParaRPr>
              </a:p>
            </p:txBody>
          </p:sp>
          <p:sp>
            <p:nvSpPr>
              <p:cNvPr id="81037" name="Freeform 179"/>
              <p:cNvSpPr>
                <a:spLocks/>
              </p:cNvSpPr>
              <p:nvPr/>
            </p:nvSpPr>
            <p:spPr bwMode="auto">
              <a:xfrm>
                <a:off x="86" y="3673"/>
                <a:ext cx="70" cy="94"/>
              </a:xfrm>
              <a:custGeom>
                <a:avLst/>
                <a:gdLst>
                  <a:gd name="T0" fmla="*/ 0 w 347"/>
                  <a:gd name="T1" fmla="*/ 241 h 472"/>
                  <a:gd name="T2" fmla="*/ 347 w 347"/>
                  <a:gd name="T3" fmla="*/ 472 h 472"/>
                  <a:gd name="T4" fmla="*/ 347 w 347"/>
                  <a:gd name="T5" fmla="*/ 0 h 472"/>
                  <a:gd name="T6" fmla="*/ 0 w 347"/>
                  <a:gd name="T7" fmla="*/ 241 h 472"/>
                  <a:gd name="T8" fmla="*/ 0 60000 65536"/>
                  <a:gd name="T9" fmla="*/ 0 60000 65536"/>
                  <a:gd name="T10" fmla="*/ 0 60000 65536"/>
                  <a:gd name="T11" fmla="*/ 0 60000 65536"/>
                  <a:gd name="T12" fmla="*/ 0 w 347"/>
                  <a:gd name="T13" fmla="*/ 0 h 472"/>
                  <a:gd name="T14" fmla="*/ 347 w 347"/>
                  <a:gd name="T15" fmla="*/ 472 h 472"/>
                </a:gdLst>
                <a:ahLst/>
                <a:cxnLst>
                  <a:cxn ang="T8">
                    <a:pos x="T0" y="T1"/>
                  </a:cxn>
                  <a:cxn ang="T9">
                    <a:pos x="T2" y="T3"/>
                  </a:cxn>
                  <a:cxn ang="T10">
                    <a:pos x="T4" y="T5"/>
                  </a:cxn>
                  <a:cxn ang="T11">
                    <a:pos x="T6" y="T7"/>
                  </a:cxn>
                </a:cxnLst>
                <a:rect l="T12" t="T13" r="T14" b="T15"/>
                <a:pathLst>
                  <a:path w="347" h="472">
                    <a:moveTo>
                      <a:pt x="0" y="241"/>
                    </a:moveTo>
                    <a:lnTo>
                      <a:pt x="347" y="472"/>
                    </a:lnTo>
                    <a:lnTo>
                      <a:pt x="347" y="0"/>
                    </a:lnTo>
                    <a:lnTo>
                      <a:pt x="0" y="241"/>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38" name="Freeform 180"/>
              <p:cNvSpPr>
                <a:spLocks/>
              </p:cNvSpPr>
              <p:nvPr/>
            </p:nvSpPr>
            <p:spPr bwMode="auto">
              <a:xfrm>
                <a:off x="83" y="3672"/>
                <a:ext cx="71" cy="96"/>
              </a:xfrm>
              <a:custGeom>
                <a:avLst/>
                <a:gdLst>
                  <a:gd name="T0" fmla="*/ 355 w 355"/>
                  <a:gd name="T1" fmla="*/ 5 h 481"/>
                  <a:gd name="T2" fmla="*/ 355 w 355"/>
                  <a:gd name="T3" fmla="*/ 0 h 481"/>
                  <a:gd name="T4" fmla="*/ 0 w 355"/>
                  <a:gd name="T5" fmla="*/ 246 h 481"/>
                  <a:gd name="T6" fmla="*/ 355 w 355"/>
                  <a:gd name="T7" fmla="*/ 481 h 481"/>
                  <a:gd name="T8" fmla="*/ 355 w 355"/>
                  <a:gd name="T9" fmla="*/ 477 h 481"/>
                  <a:gd name="T10" fmla="*/ 8 w 355"/>
                  <a:gd name="T11" fmla="*/ 246 h 481"/>
                  <a:gd name="T12" fmla="*/ 355 w 355"/>
                  <a:gd name="T13" fmla="*/ 5 h 481"/>
                  <a:gd name="T14" fmla="*/ 0 60000 65536"/>
                  <a:gd name="T15" fmla="*/ 0 60000 65536"/>
                  <a:gd name="T16" fmla="*/ 0 60000 65536"/>
                  <a:gd name="T17" fmla="*/ 0 60000 65536"/>
                  <a:gd name="T18" fmla="*/ 0 60000 65536"/>
                  <a:gd name="T19" fmla="*/ 0 60000 65536"/>
                  <a:gd name="T20" fmla="*/ 0 60000 65536"/>
                  <a:gd name="T21" fmla="*/ 0 w 355"/>
                  <a:gd name="T22" fmla="*/ 0 h 481"/>
                  <a:gd name="T23" fmla="*/ 355 w 355"/>
                  <a:gd name="T24" fmla="*/ 481 h 4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 h="481">
                    <a:moveTo>
                      <a:pt x="355" y="5"/>
                    </a:moveTo>
                    <a:lnTo>
                      <a:pt x="355" y="0"/>
                    </a:lnTo>
                    <a:lnTo>
                      <a:pt x="0" y="246"/>
                    </a:lnTo>
                    <a:lnTo>
                      <a:pt x="355" y="481"/>
                    </a:lnTo>
                    <a:lnTo>
                      <a:pt x="355" y="477"/>
                    </a:lnTo>
                    <a:lnTo>
                      <a:pt x="8" y="246"/>
                    </a:lnTo>
                    <a:lnTo>
                      <a:pt x="355" y="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39" name="Freeform 181"/>
              <p:cNvSpPr>
                <a:spLocks/>
              </p:cNvSpPr>
              <p:nvPr/>
            </p:nvSpPr>
            <p:spPr bwMode="auto">
              <a:xfrm>
                <a:off x="86" y="3672"/>
                <a:ext cx="71" cy="96"/>
              </a:xfrm>
              <a:custGeom>
                <a:avLst/>
                <a:gdLst>
                  <a:gd name="T0" fmla="*/ 355 w 355"/>
                  <a:gd name="T1" fmla="*/ 0 h 481"/>
                  <a:gd name="T2" fmla="*/ 355 w 355"/>
                  <a:gd name="T3" fmla="*/ 481 h 481"/>
                  <a:gd name="T4" fmla="*/ 347 w 355"/>
                  <a:gd name="T5" fmla="*/ 477 h 481"/>
                  <a:gd name="T6" fmla="*/ 0 w 355"/>
                  <a:gd name="T7" fmla="*/ 246 h 481"/>
                  <a:gd name="T8" fmla="*/ 347 w 355"/>
                  <a:gd name="T9" fmla="*/ 5 h 481"/>
                  <a:gd name="T10" fmla="*/ 355 w 355"/>
                  <a:gd name="T11" fmla="*/ 0 h 481"/>
                  <a:gd name="T12" fmla="*/ 0 60000 65536"/>
                  <a:gd name="T13" fmla="*/ 0 60000 65536"/>
                  <a:gd name="T14" fmla="*/ 0 60000 65536"/>
                  <a:gd name="T15" fmla="*/ 0 60000 65536"/>
                  <a:gd name="T16" fmla="*/ 0 60000 65536"/>
                  <a:gd name="T17" fmla="*/ 0 60000 65536"/>
                  <a:gd name="T18" fmla="*/ 0 w 355"/>
                  <a:gd name="T19" fmla="*/ 0 h 481"/>
                  <a:gd name="T20" fmla="*/ 355 w 355"/>
                  <a:gd name="T21" fmla="*/ 481 h 481"/>
                </a:gdLst>
                <a:ahLst/>
                <a:cxnLst>
                  <a:cxn ang="T12">
                    <a:pos x="T0" y="T1"/>
                  </a:cxn>
                  <a:cxn ang="T13">
                    <a:pos x="T2" y="T3"/>
                  </a:cxn>
                  <a:cxn ang="T14">
                    <a:pos x="T4" y="T5"/>
                  </a:cxn>
                  <a:cxn ang="T15">
                    <a:pos x="T6" y="T7"/>
                  </a:cxn>
                  <a:cxn ang="T16">
                    <a:pos x="T8" y="T9"/>
                  </a:cxn>
                  <a:cxn ang="T17">
                    <a:pos x="T10" y="T11"/>
                  </a:cxn>
                </a:cxnLst>
                <a:rect l="T18" t="T19" r="T20" b="T21"/>
                <a:pathLst>
                  <a:path w="355" h="481">
                    <a:moveTo>
                      <a:pt x="355" y="0"/>
                    </a:moveTo>
                    <a:lnTo>
                      <a:pt x="355" y="481"/>
                    </a:lnTo>
                    <a:lnTo>
                      <a:pt x="347" y="477"/>
                    </a:lnTo>
                    <a:lnTo>
                      <a:pt x="0" y="246"/>
                    </a:lnTo>
                    <a:lnTo>
                      <a:pt x="347" y="5"/>
                    </a:lnTo>
                    <a:lnTo>
                      <a:pt x="355" y="0"/>
                    </a:lnTo>
                  </a:path>
                </a:pathLst>
              </a:custGeom>
              <a:noFill/>
              <a:ln w="9525">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81040" name="Freeform 182"/>
              <p:cNvSpPr>
                <a:spLocks/>
              </p:cNvSpPr>
              <p:nvPr/>
            </p:nvSpPr>
            <p:spPr bwMode="auto">
              <a:xfrm>
                <a:off x="131" y="3683"/>
                <a:ext cx="14" cy="79"/>
              </a:xfrm>
              <a:custGeom>
                <a:avLst/>
                <a:gdLst>
                  <a:gd name="T0" fmla="*/ 10 w 70"/>
                  <a:gd name="T1" fmla="*/ 0 h 397"/>
                  <a:gd name="T2" fmla="*/ 0 w 70"/>
                  <a:gd name="T3" fmla="*/ 8 h 397"/>
                  <a:gd name="T4" fmla="*/ 13 w 70"/>
                  <a:gd name="T5" fmla="*/ 29 h 397"/>
                  <a:gd name="T6" fmla="*/ 25 w 70"/>
                  <a:gd name="T7" fmla="*/ 52 h 397"/>
                  <a:gd name="T8" fmla="*/ 35 w 70"/>
                  <a:gd name="T9" fmla="*/ 76 h 397"/>
                  <a:gd name="T10" fmla="*/ 44 w 70"/>
                  <a:gd name="T11" fmla="*/ 102 h 397"/>
                  <a:gd name="T12" fmla="*/ 50 w 70"/>
                  <a:gd name="T13" fmla="*/ 128 h 397"/>
                  <a:gd name="T14" fmla="*/ 56 w 70"/>
                  <a:gd name="T15" fmla="*/ 156 h 397"/>
                  <a:gd name="T16" fmla="*/ 59 w 70"/>
                  <a:gd name="T17" fmla="*/ 185 h 397"/>
                  <a:gd name="T18" fmla="*/ 60 w 70"/>
                  <a:gd name="T19" fmla="*/ 215 h 397"/>
                  <a:gd name="T20" fmla="*/ 59 w 70"/>
                  <a:gd name="T21" fmla="*/ 226 h 397"/>
                  <a:gd name="T22" fmla="*/ 59 w 70"/>
                  <a:gd name="T23" fmla="*/ 239 h 397"/>
                  <a:gd name="T24" fmla="*/ 57 w 70"/>
                  <a:gd name="T25" fmla="*/ 262 h 397"/>
                  <a:gd name="T26" fmla="*/ 53 w 70"/>
                  <a:gd name="T27" fmla="*/ 285 h 397"/>
                  <a:gd name="T28" fmla="*/ 49 w 70"/>
                  <a:gd name="T29" fmla="*/ 308 h 397"/>
                  <a:gd name="T30" fmla="*/ 42 w 70"/>
                  <a:gd name="T31" fmla="*/ 330 h 397"/>
                  <a:gd name="T32" fmla="*/ 35 w 70"/>
                  <a:gd name="T33" fmla="*/ 351 h 397"/>
                  <a:gd name="T34" fmla="*/ 28 w 70"/>
                  <a:gd name="T35" fmla="*/ 371 h 397"/>
                  <a:gd name="T36" fmla="*/ 19 w 70"/>
                  <a:gd name="T37" fmla="*/ 391 h 397"/>
                  <a:gd name="T38" fmla="*/ 30 w 70"/>
                  <a:gd name="T39" fmla="*/ 397 h 397"/>
                  <a:gd name="T40" fmla="*/ 39 w 70"/>
                  <a:gd name="T41" fmla="*/ 376 h 397"/>
                  <a:gd name="T42" fmla="*/ 42 w 70"/>
                  <a:gd name="T43" fmla="*/ 365 h 397"/>
                  <a:gd name="T44" fmla="*/ 47 w 70"/>
                  <a:gd name="T45" fmla="*/ 354 h 397"/>
                  <a:gd name="T46" fmla="*/ 53 w 70"/>
                  <a:gd name="T47" fmla="*/ 332 h 397"/>
                  <a:gd name="T48" fmla="*/ 60 w 70"/>
                  <a:gd name="T49" fmla="*/ 311 h 397"/>
                  <a:gd name="T50" fmla="*/ 60 w 70"/>
                  <a:gd name="T51" fmla="*/ 304 h 397"/>
                  <a:gd name="T52" fmla="*/ 60 w 70"/>
                  <a:gd name="T53" fmla="*/ 301 h 397"/>
                  <a:gd name="T54" fmla="*/ 61 w 70"/>
                  <a:gd name="T55" fmla="*/ 298 h 397"/>
                  <a:gd name="T56" fmla="*/ 64 w 70"/>
                  <a:gd name="T57" fmla="*/ 287 h 397"/>
                  <a:gd name="T58" fmla="*/ 64 w 70"/>
                  <a:gd name="T59" fmla="*/ 280 h 397"/>
                  <a:gd name="T60" fmla="*/ 64 w 70"/>
                  <a:gd name="T61" fmla="*/ 277 h 397"/>
                  <a:gd name="T62" fmla="*/ 65 w 70"/>
                  <a:gd name="T63" fmla="*/ 275 h 397"/>
                  <a:gd name="T64" fmla="*/ 67 w 70"/>
                  <a:gd name="T65" fmla="*/ 263 h 397"/>
                  <a:gd name="T66" fmla="*/ 69 w 70"/>
                  <a:gd name="T67" fmla="*/ 239 h 397"/>
                  <a:gd name="T68" fmla="*/ 69 w 70"/>
                  <a:gd name="T69" fmla="*/ 226 h 397"/>
                  <a:gd name="T70" fmla="*/ 70 w 70"/>
                  <a:gd name="T71" fmla="*/ 215 h 397"/>
                  <a:gd name="T72" fmla="*/ 69 w 70"/>
                  <a:gd name="T73" fmla="*/ 184 h 397"/>
                  <a:gd name="T74" fmla="*/ 66 w 70"/>
                  <a:gd name="T75" fmla="*/ 155 h 397"/>
                  <a:gd name="T76" fmla="*/ 60 w 70"/>
                  <a:gd name="T77" fmla="*/ 125 h 397"/>
                  <a:gd name="T78" fmla="*/ 55 w 70"/>
                  <a:gd name="T79" fmla="*/ 98 h 397"/>
                  <a:gd name="T80" fmla="*/ 46 w 70"/>
                  <a:gd name="T81" fmla="*/ 72 h 397"/>
                  <a:gd name="T82" fmla="*/ 35 w 70"/>
                  <a:gd name="T83" fmla="*/ 47 h 397"/>
                  <a:gd name="T84" fmla="*/ 23 w 70"/>
                  <a:gd name="T85" fmla="*/ 22 h 397"/>
                  <a:gd name="T86" fmla="*/ 10 w 70"/>
                  <a:gd name="T87" fmla="*/ 0 h 3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397"/>
                  <a:gd name="T134" fmla="*/ 70 w 70"/>
                  <a:gd name="T135" fmla="*/ 397 h 3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397">
                    <a:moveTo>
                      <a:pt x="10" y="0"/>
                    </a:moveTo>
                    <a:lnTo>
                      <a:pt x="0" y="8"/>
                    </a:lnTo>
                    <a:lnTo>
                      <a:pt x="13" y="29"/>
                    </a:lnTo>
                    <a:lnTo>
                      <a:pt x="25" y="52"/>
                    </a:lnTo>
                    <a:lnTo>
                      <a:pt x="35" y="76"/>
                    </a:lnTo>
                    <a:lnTo>
                      <a:pt x="44" y="102"/>
                    </a:lnTo>
                    <a:lnTo>
                      <a:pt x="50" y="128"/>
                    </a:lnTo>
                    <a:lnTo>
                      <a:pt x="56" y="156"/>
                    </a:lnTo>
                    <a:lnTo>
                      <a:pt x="59" y="185"/>
                    </a:lnTo>
                    <a:lnTo>
                      <a:pt x="60" y="215"/>
                    </a:lnTo>
                    <a:lnTo>
                      <a:pt x="59" y="226"/>
                    </a:lnTo>
                    <a:lnTo>
                      <a:pt x="59" y="239"/>
                    </a:lnTo>
                    <a:lnTo>
                      <a:pt x="57" y="262"/>
                    </a:lnTo>
                    <a:lnTo>
                      <a:pt x="53" y="285"/>
                    </a:lnTo>
                    <a:lnTo>
                      <a:pt x="49" y="308"/>
                    </a:lnTo>
                    <a:lnTo>
                      <a:pt x="42" y="330"/>
                    </a:lnTo>
                    <a:lnTo>
                      <a:pt x="35" y="351"/>
                    </a:lnTo>
                    <a:lnTo>
                      <a:pt x="28" y="371"/>
                    </a:lnTo>
                    <a:lnTo>
                      <a:pt x="19" y="391"/>
                    </a:lnTo>
                    <a:lnTo>
                      <a:pt x="30" y="397"/>
                    </a:lnTo>
                    <a:lnTo>
                      <a:pt x="39" y="376"/>
                    </a:lnTo>
                    <a:lnTo>
                      <a:pt x="42" y="365"/>
                    </a:lnTo>
                    <a:lnTo>
                      <a:pt x="47" y="354"/>
                    </a:lnTo>
                    <a:lnTo>
                      <a:pt x="53" y="332"/>
                    </a:lnTo>
                    <a:lnTo>
                      <a:pt x="60" y="311"/>
                    </a:lnTo>
                    <a:lnTo>
                      <a:pt x="60" y="304"/>
                    </a:lnTo>
                    <a:lnTo>
                      <a:pt x="60" y="301"/>
                    </a:lnTo>
                    <a:lnTo>
                      <a:pt x="61" y="298"/>
                    </a:lnTo>
                    <a:lnTo>
                      <a:pt x="64" y="287"/>
                    </a:lnTo>
                    <a:lnTo>
                      <a:pt x="64" y="280"/>
                    </a:lnTo>
                    <a:lnTo>
                      <a:pt x="64" y="277"/>
                    </a:lnTo>
                    <a:lnTo>
                      <a:pt x="65" y="275"/>
                    </a:lnTo>
                    <a:lnTo>
                      <a:pt x="67" y="263"/>
                    </a:lnTo>
                    <a:lnTo>
                      <a:pt x="69" y="239"/>
                    </a:lnTo>
                    <a:lnTo>
                      <a:pt x="69" y="226"/>
                    </a:lnTo>
                    <a:lnTo>
                      <a:pt x="70" y="215"/>
                    </a:lnTo>
                    <a:lnTo>
                      <a:pt x="69" y="184"/>
                    </a:lnTo>
                    <a:lnTo>
                      <a:pt x="66" y="155"/>
                    </a:lnTo>
                    <a:lnTo>
                      <a:pt x="60" y="125"/>
                    </a:lnTo>
                    <a:lnTo>
                      <a:pt x="55" y="98"/>
                    </a:lnTo>
                    <a:lnTo>
                      <a:pt x="46" y="72"/>
                    </a:lnTo>
                    <a:lnTo>
                      <a:pt x="35" y="47"/>
                    </a:lnTo>
                    <a:lnTo>
                      <a:pt x="23" y="22"/>
                    </a:lnTo>
                    <a:lnTo>
                      <a:pt x="10" y="0"/>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81041" name="Freeform 183"/>
              <p:cNvSpPr>
                <a:spLocks/>
              </p:cNvSpPr>
              <p:nvPr/>
            </p:nvSpPr>
            <p:spPr bwMode="auto">
              <a:xfrm>
                <a:off x="126" y="3687"/>
                <a:ext cx="13" cy="72"/>
              </a:xfrm>
              <a:custGeom>
                <a:avLst/>
                <a:gdLst>
                  <a:gd name="T0" fmla="*/ 9 w 68"/>
                  <a:gd name="T1" fmla="*/ 0 h 357"/>
                  <a:gd name="T2" fmla="*/ 0 w 68"/>
                  <a:gd name="T3" fmla="*/ 6 h 357"/>
                  <a:gd name="T4" fmla="*/ 12 w 68"/>
                  <a:gd name="T5" fmla="*/ 25 h 357"/>
                  <a:gd name="T6" fmla="*/ 24 w 68"/>
                  <a:gd name="T7" fmla="*/ 46 h 357"/>
                  <a:gd name="T8" fmla="*/ 34 w 68"/>
                  <a:gd name="T9" fmla="*/ 67 h 357"/>
                  <a:gd name="T10" fmla="*/ 43 w 68"/>
                  <a:gd name="T11" fmla="*/ 91 h 357"/>
                  <a:gd name="T12" fmla="*/ 49 w 68"/>
                  <a:gd name="T13" fmla="*/ 115 h 357"/>
                  <a:gd name="T14" fmla="*/ 53 w 68"/>
                  <a:gd name="T15" fmla="*/ 140 h 357"/>
                  <a:gd name="T16" fmla="*/ 57 w 68"/>
                  <a:gd name="T17" fmla="*/ 166 h 357"/>
                  <a:gd name="T18" fmla="*/ 58 w 68"/>
                  <a:gd name="T19" fmla="*/ 194 h 357"/>
                  <a:gd name="T20" fmla="*/ 57 w 68"/>
                  <a:gd name="T21" fmla="*/ 214 h 357"/>
                  <a:gd name="T22" fmla="*/ 55 w 68"/>
                  <a:gd name="T23" fmla="*/ 236 h 357"/>
                  <a:gd name="T24" fmla="*/ 51 w 68"/>
                  <a:gd name="T25" fmla="*/ 256 h 357"/>
                  <a:gd name="T26" fmla="*/ 49 w 68"/>
                  <a:gd name="T27" fmla="*/ 266 h 357"/>
                  <a:gd name="T28" fmla="*/ 48 w 68"/>
                  <a:gd name="T29" fmla="*/ 277 h 357"/>
                  <a:gd name="T30" fmla="*/ 42 w 68"/>
                  <a:gd name="T31" fmla="*/ 295 h 357"/>
                  <a:gd name="T32" fmla="*/ 36 w 68"/>
                  <a:gd name="T33" fmla="*/ 314 h 357"/>
                  <a:gd name="T34" fmla="*/ 28 w 68"/>
                  <a:gd name="T35" fmla="*/ 332 h 357"/>
                  <a:gd name="T36" fmla="*/ 20 w 68"/>
                  <a:gd name="T37" fmla="*/ 350 h 357"/>
                  <a:gd name="T38" fmla="*/ 29 w 68"/>
                  <a:gd name="T39" fmla="*/ 357 h 357"/>
                  <a:gd name="T40" fmla="*/ 29 w 68"/>
                  <a:gd name="T41" fmla="*/ 354 h 357"/>
                  <a:gd name="T42" fmla="*/ 30 w 68"/>
                  <a:gd name="T43" fmla="*/ 351 h 357"/>
                  <a:gd name="T44" fmla="*/ 32 w 68"/>
                  <a:gd name="T45" fmla="*/ 347 h 357"/>
                  <a:gd name="T46" fmla="*/ 37 w 68"/>
                  <a:gd name="T47" fmla="*/ 338 h 357"/>
                  <a:gd name="T48" fmla="*/ 45 w 68"/>
                  <a:gd name="T49" fmla="*/ 320 h 357"/>
                  <a:gd name="T50" fmla="*/ 51 w 68"/>
                  <a:gd name="T51" fmla="*/ 300 h 357"/>
                  <a:gd name="T52" fmla="*/ 58 w 68"/>
                  <a:gd name="T53" fmla="*/ 281 h 357"/>
                  <a:gd name="T54" fmla="*/ 59 w 68"/>
                  <a:gd name="T55" fmla="*/ 269 h 357"/>
                  <a:gd name="T56" fmla="*/ 61 w 68"/>
                  <a:gd name="T57" fmla="*/ 259 h 357"/>
                  <a:gd name="T58" fmla="*/ 62 w 68"/>
                  <a:gd name="T59" fmla="*/ 248 h 357"/>
                  <a:gd name="T60" fmla="*/ 65 w 68"/>
                  <a:gd name="T61" fmla="*/ 238 h 357"/>
                  <a:gd name="T62" fmla="*/ 67 w 68"/>
                  <a:gd name="T63" fmla="*/ 216 h 357"/>
                  <a:gd name="T64" fmla="*/ 67 w 68"/>
                  <a:gd name="T65" fmla="*/ 204 h 357"/>
                  <a:gd name="T66" fmla="*/ 67 w 68"/>
                  <a:gd name="T67" fmla="*/ 199 h 357"/>
                  <a:gd name="T68" fmla="*/ 68 w 68"/>
                  <a:gd name="T69" fmla="*/ 194 h 357"/>
                  <a:gd name="T70" fmla="*/ 67 w 68"/>
                  <a:gd name="T71" fmla="*/ 165 h 357"/>
                  <a:gd name="T72" fmla="*/ 64 w 68"/>
                  <a:gd name="T73" fmla="*/ 138 h 357"/>
                  <a:gd name="T74" fmla="*/ 58 w 68"/>
                  <a:gd name="T75" fmla="*/ 111 h 357"/>
                  <a:gd name="T76" fmla="*/ 52 w 68"/>
                  <a:gd name="T77" fmla="*/ 88 h 357"/>
                  <a:gd name="T78" fmla="*/ 43 w 68"/>
                  <a:gd name="T79" fmla="*/ 63 h 357"/>
                  <a:gd name="T80" fmla="*/ 33 w 68"/>
                  <a:gd name="T81" fmla="*/ 40 h 357"/>
                  <a:gd name="T82" fmla="*/ 21 w 68"/>
                  <a:gd name="T83" fmla="*/ 19 h 357"/>
                  <a:gd name="T84" fmla="*/ 9 w 68"/>
                  <a:gd name="T85" fmla="*/ 0 h 3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357"/>
                  <a:gd name="T131" fmla="*/ 68 w 68"/>
                  <a:gd name="T132" fmla="*/ 357 h 3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357">
                    <a:moveTo>
                      <a:pt x="9" y="0"/>
                    </a:moveTo>
                    <a:lnTo>
                      <a:pt x="0" y="6"/>
                    </a:lnTo>
                    <a:lnTo>
                      <a:pt x="12" y="25"/>
                    </a:lnTo>
                    <a:lnTo>
                      <a:pt x="24" y="46"/>
                    </a:lnTo>
                    <a:lnTo>
                      <a:pt x="34" y="67"/>
                    </a:lnTo>
                    <a:lnTo>
                      <a:pt x="43" y="91"/>
                    </a:lnTo>
                    <a:lnTo>
                      <a:pt x="49" y="115"/>
                    </a:lnTo>
                    <a:lnTo>
                      <a:pt x="53" y="140"/>
                    </a:lnTo>
                    <a:lnTo>
                      <a:pt x="57" y="166"/>
                    </a:lnTo>
                    <a:lnTo>
                      <a:pt x="58" y="194"/>
                    </a:lnTo>
                    <a:lnTo>
                      <a:pt x="57" y="214"/>
                    </a:lnTo>
                    <a:lnTo>
                      <a:pt x="55" y="236"/>
                    </a:lnTo>
                    <a:lnTo>
                      <a:pt x="51" y="256"/>
                    </a:lnTo>
                    <a:lnTo>
                      <a:pt x="49" y="266"/>
                    </a:lnTo>
                    <a:lnTo>
                      <a:pt x="48" y="277"/>
                    </a:lnTo>
                    <a:lnTo>
                      <a:pt x="42" y="295"/>
                    </a:lnTo>
                    <a:lnTo>
                      <a:pt x="36" y="314"/>
                    </a:lnTo>
                    <a:lnTo>
                      <a:pt x="28" y="332"/>
                    </a:lnTo>
                    <a:lnTo>
                      <a:pt x="20" y="350"/>
                    </a:lnTo>
                    <a:lnTo>
                      <a:pt x="29" y="357"/>
                    </a:lnTo>
                    <a:lnTo>
                      <a:pt x="29" y="354"/>
                    </a:lnTo>
                    <a:lnTo>
                      <a:pt x="30" y="351"/>
                    </a:lnTo>
                    <a:lnTo>
                      <a:pt x="32" y="347"/>
                    </a:lnTo>
                    <a:lnTo>
                      <a:pt x="37" y="338"/>
                    </a:lnTo>
                    <a:lnTo>
                      <a:pt x="45" y="320"/>
                    </a:lnTo>
                    <a:lnTo>
                      <a:pt x="51" y="300"/>
                    </a:lnTo>
                    <a:lnTo>
                      <a:pt x="58" y="281"/>
                    </a:lnTo>
                    <a:lnTo>
                      <a:pt x="59" y="269"/>
                    </a:lnTo>
                    <a:lnTo>
                      <a:pt x="61" y="259"/>
                    </a:lnTo>
                    <a:lnTo>
                      <a:pt x="62" y="248"/>
                    </a:lnTo>
                    <a:lnTo>
                      <a:pt x="65" y="238"/>
                    </a:lnTo>
                    <a:lnTo>
                      <a:pt x="67" y="216"/>
                    </a:lnTo>
                    <a:lnTo>
                      <a:pt x="67" y="204"/>
                    </a:lnTo>
                    <a:lnTo>
                      <a:pt x="67" y="199"/>
                    </a:lnTo>
                    <a:lnTo>
                      <a:pt x="68" y="194"/>
                    </a:lnTo>
                    <a:lnTo>
                      <a:pt x="67" y="165"/>
                    </a:lnTo>
                    <a:lnTo>
                      <a:pt x="64" y="138"/>
                    </a:lnTo>
                    <a:lnTo>
                      <a:pt x="58" y="111"/>
                    </a:lnTo>
                    <a:lnTo>
                      <a:pt x="52" y="88"/>
                    </a:lnTo>
                    <a:lnTo>
                      <a:pt x="43" y="63"/>
                    </a:lnTo>
                    <a:lnTo>
                      <a:pt x="33" y="40"/>
                    </a:lnTo>
                    <a:lnTo>
                      <a:pt x="21" y="19"/>
                    </a:lnTo>
                    <a:lnTo>
                      <a:pt x="9" y="0"/>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31952" name="Group 184"/>
            <p:cNvGrpSpPr>
              <a:grpSpLocks/>
            </p:cNvGrpSpPr>
            <p:nvPr/>
          </p:nvGrpSpPr>
          <p:grpSpPr bwMode="auto">
            <a:xfrm>
              <a:off x="46" y="2530"/>
              <a:ext cx="6136" cy="1247"/>
              <a:chOff x="77" y="2531"/>
              <a:chExt cx="6136" cy="1239"/>
            </a:xfrm>
          </p:grpSpPr>
          <p:sp>
            <p:nvSpPr>
              <p:cNvPr id="32514" name="Freeform 185"/>
              <p:cNvSpPr>
                <a:spLocks/>
              </p:cNvSpPr>
              <p:nvPr/>
            </p:nvSpPr>
            <p:spPr bwMode="auto">
              <a:xfrm>
                <a:off x="128" y="3686"/>
                <a:ext cx="13" cy="74"/>
              </a:xfrm>
              <a:custGeom>
                <a:avLst/>
                <a:gdLst>
                  <a:gd name="T0" fmla="*/ 10 w 69"/>
                  <a:gd name="T1" fmla="*/ 0 h 372"/>
                  <a:gd name="T2" fmla="*/ 0 w 69"/>
                  <a:gd name="T3" fmla="*/ 8 h 372"/>
                  <a:gd name="T4" fmla="*/ 12 w 69"/>
                  <a:gd name="T5" fmla="*/ 27 h 372"/>
                  <a:gd name="T6" fmla="*/ 24 w 69"/>
                  <a:gd name="T7" fmla="*/ 48 h 372"/>
                  <a:gd name="T8" fmla="*/ 34 w 69"/>
                  <a:gd name="T9" fmla="*/ 71 h 372"/>
                  <a:gd name="T10" fmla="*/ 43 w 69"/>
                  <a:gd name="T11" fmla="*/ 96 h 372"/>
                  <a:gd name="T12" fmla="*/ 49 w 69"/>
                  <a:gd name="T13" fmla="*/ 119 h 372"/>
                  <a:gd name="T14" fmla="*/ 55 w 69"/>
                  <a:gd name="T15" fmla="*/ 146 h 372"/>
                  <a:gd name="T16" fmla="*/ 58 w 69"/>
                  <a:gd name="T17" fmla="*/ 173 h 372"/>
                  <a:gd name="T18" fmla="*/ 59 w 69"/>
                  <a:gd name="T19" fmla="*/ 202 h 372"/>
                  <a:gd name="T20" fmla="*/ 58 w 69"/>
                  <a:gd name="T21" fmla="*/ 207 h 372"/>
                  <a:gd name="T22" fmla="*/ 58 w 69"/>
                  <a:gd name="T23" fmla="*/ 212 h 372"/>
                  <a:gd name="T24" fmla="*/ 58 w 69"/>
                  <a:gd name="T25" fmla="*/ 224 h 372"/>
                  <a:gd name="T26" fmla="*/ 56 w 69"/>
                  <a:gd name="T27" fmla="*/ 246 h 372"/>
                  <a:gd name="T28" fmla="*/ 53 w 69"/>
                  <a:gd name="T29" fmla="*/ 256 h 372"/>
                  <a:gd name="T30" fmla="*/ 52 w 69"/>
                  <a:gd name="T31" fmla="*/ 267 h 372"/>
                  <a:gd name="T32" fmla="*/ 50 w 69"/>
                  <a:gd name="T33" fmla="*/ 277 h 372"/>
                  <a:gd name="T34" fmla="*/ 49 w 69"/>
                  <a:gd name="T35" fmla="*/ 289 h 372"/>
                  <a:gd name="T36" fmla="*/ 42 w 69"/>
                  <a:gd name="T37" fmla="*/ 308 h 372"/>
                  <a:gd name="T38" fmla="*/ 36 w 69"/>
                  <a:gd name="T39" fmla="*/ 328 h 372"/>
                  <a:gd name="T40" fmla="*/ 28 w 69"/>
                  <a:gd name="T41" fmla="*/ 346 h 372"/>
                  <a:gd name="T42" fmla="*/ 23 w 69"/>
                  <a:gd name="T43" fmla="*/ 355 h 372"/>
                  <a:gd name="T44" fmla="*/ 21 w 69"/>
                  <a:gd name="T45" fmla="*/ 359 h 372"/>
                  <a:gd name="T46" fmla="*/ 20 w 69"/>
                  <a:gd name="T47" fmla="*/ 362 h 372"/>
                  <a:gd name="T48" fmla="*/ 20 w 69"/>
                  <a:gd name="T49" fmla="*/ 365 h 372"/>
                  <a:gd name="T50" fmla="*/ 30 w 69"/>
                  <a:gd name="T51" fmla="*/ 372 h 372"/>
                  <a:gd name="T52" fmla="*/ 38 w 69"/>
                  <a:gd name="T53" fmla="*/ 352 h 372"/>
                  <a:gd name="T54" fmla="*/ 38 w 69"/>
                  <a:gd name="T55" fmla="*/ 348 h 372"/>
                  <a:gd name="T56" fmla="*/ 39 w 69"/>
                  <a:gd name="T57" fmla="*/ 346 h 372"/>
                  <a:gd name="T58" fmla="*/ 41 w 69"/>
                  <a:gd name="T59" fmla="*/ 341 h 372"/>
                  <a:gd name="T60" fmla="*/ 46 w 69"/>
                  <a:gd name="T61" fmla="*/ 332 h 372"/>
                  <a:gd name="T62" fmla="*/ 52 w 69"/>
                  <a:gd name="T63" fmla="*/ 312 h 372"/>
                  <a:gd name="T64" fmla="*/ 59 w 69"/>
                  <a:gd name="T65" fmla="*/ 292 h 372"/>
                  <a:gd name="T66" fmla="*/ 62 w 69"/>
                  <a:gd name="T67" fmla="*/ 270 h 372"/>
                  <a:gd name="T68" fmla="*/ 64 w 69"/>
                  <a:gd name="T69" fmla="*/ 258 h 372"/>
                  <a:gd name="T70" fmla="*/ 66 w 69"/>
                  <a:gd name="T71" fmla="*/ 248 h 372"/>
                  <a:gd name="T72" fmla="*/ 68 w 69"/>
                  <a:gd name="T73" fmla="*/ 225 h 372"/>
                  <a:gd name="T74" fmla="*/ 69 w 69"/>
                  <a:gd name="T75" fmla="*/ 202 h 372"/>
                  <a:gd name="T76" fmla="*/ 68 w 69"/>
                  <a:gd name="T77" fmla="*/ 173 h 372"/>
                  <a:gd name="T78" fmla="*/ 65 w 69"/>
                  <a:gd name="T79" fmla="*/ 145 h 372"/>
                  <a:gd name="T80" fmla="*/ 59 w 69"/>
                  <a:gd name="T81" fmla="*/ 118 h 372"/>
                  <a:gd name="T82" fmla="*/ 53 w 69"/>
                  <a:gd name="T83" fmla="*/ 93 h 372"/>
                  <a:gd name="T84" fmla="*/ 44 w 69"/>
                  <a:gd name="T85" fmla="*/ 68 h 372"/>
                  <a:gd name="T86" fmla="*/ 34 w 69"/>
                  <a:gd name="T87" fmla="*/ 44 h 372"/>
                  <a:gd name="T88" fmla="*/ 22 w 69"/>
                  <a:gd name="T89" fmla="*/ 21 h 372"/>
                  <a:gd name="T90" fmla="*/ 10 w 69"/>
                  <a:gd name="T91" fmla="*/ 0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
                  <a:gd name="T139" fmla="*/ 0 h 372"/>
                  <a:gd name="T140" fmla="*/ 69 w 69"/>
                  <a:gd name="T141" fmla="*/ 372 h 3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 h="372">
                    <a:moveTo>
                      <a:pt x="10" y="0"/>
                    </a:moveTo>
                    <a:lnTo>
                      <a:pt x="0" y="8"/>
                    </a:lnTo>
                    <a:lnTo>
                      <a:pt x="12" y="27"/>
                    </a:lnTo>
                    <a:lnTo>
                      <a:pt x="24" y="48"/>
                    </a:lnTo>
                    <a:lnTo>
                      <a:pt x="34" y="71"/>
                    </a:lnTo>
                    <a:lnTo>
                      <a:pt x="43" y="96"/>
                    </a:lnTo>
                    <a:lnTo>
                      <a:pt x="49" y="119"/>
                    </a:lnTo>
                    <a:lnTo>
                      <a:pt x="55" y="146"/>
                    </a:lnTo>
                    <a:lnTo>
                      <a:pt x="58" y="173"/>
                    </a:lnTo>
                    <a:lnTo>
                      <a:pt x="59" y="202"/>
                    </a:lnTo>
                    <a:lnTo>
                      <a:pt x="58" y="207"/>
                    </a:lnTo>
                    <a:lnTo>
                      <a:pt x="58" y="212"/>
                    </a:lnTo>
                    <a:lnTo>
                      <a:pt x="58" y="224"/>
                    </a:lnTo>
                    <a:lnTo>
                      <a:pt x="56" y="246"/>
                    </a:lnTo>
                    <a:lnTo>
                      <a:pt x="53" y="256"/>
                    </a:lnTo>
                    <a:lnTo>
                      <a:pt x="52" y="267"/>
                    </a:lnTo>
                    <a:lnTo>
                      <a:pt x="50" y="277"/>
                    </a:lnTo>
                    <a:lnTo>
                      <a:pt x="49" y="289"/>
                    </a:lnTo>
                    <a:lnTo>
                      <a:pt x="42" y="308"/>
                    </a:lnTo>
                    <a:lnTo>
                      <a:pt x="36" y="328"/>
                    </a:lnTo>
                    <a:lnTo>
                      <a:pt x="28" y="346"/>
                    </a:lnTo>
                    <a:lnTo>
                      <a:pt x="23" y="355"/>
                    </a:lnTo>
                    <a:lnTo>
                      <a:pt x="21" y="359"/>
                    </a:lnTo>
                    <a:lnTo>
                      <a:pt x="20" y="362"/>
                    </a:lnTo>
                    <a:lnTo>
                      <a:pt x="20" y="365"/>
                    </a:lnTo>
                    <a:lnTo>
                      <a:pt x="30" y="372"/>
                    </a:lnTo>
                    <a:lnTo>
                      <a:pt x="38" y="352"/>
                    </a:lnTo>
                    <a:lnTo>
                      <a:pt x="38" y="348"/>
                    </a:lnTo>
                    <a:lnTo>
                      <a:pt x="39" y="346"/>
                    </a:lnTo>
                    <a:lnTo>
                      <a:pt x="41" y="341"/>
                    </a:lnTo>
                    <a:lnTo>
                      <a:pt x="46" y="332"/>
                    </a:lnTo>
                    <a:lnTo>
                      <a:pt x="52" y="312"/>
                    </a:lnTo>
                    <a:lnTo>
                      <a:pt x="59" y="292"/>
                    </a:lnTo>
                    <a:lnTo>
                      <a:pt x="62" y="270"/>
                    </a:lnTo>
                    <a:lnTo>
                      <a:pt x="64" y="258"/>
                    </a:lnTo>
                    <a:lnTo>
                      <a:pt x="66" y="248"/>
                    </a:lnTo>
                    <a:lnTo>
                      <a:pt x="68" y="225"/>
                    </a:lnTo>
                    <a:lnTo>
                      <a:pt x="69" y="202"/>
                    </a:lnTo>
                    <a:lnTo>
                      <a:pt x="68" y="173"/>
                    </a:lnTo>
                    <a:lnTo>
                      <a:pt x="65" y="145"/>
                    </a:lnTo>
                    <a:lnTo>
                      <a:pt x="59" y="118"/>
                    </a:lnTo>
                    <a:lnTo>
                      <a:pt x="53" y="93"/>
                    </a:lnTo>
                    <a:lnTo>
                      <a:pt x="44" y="68"/>
                    </a:lnTo>
                    <a:lnTo>
                      <a:pt x="34" y="44"/>
                    </a:lnTo>
                    <a:lnTo>
                      <a:pt x="22" y="21"/>
                    </a:lnTo>
                    <a:lnTo>
                      <a:pt x="10" y="0"/>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5" name="Freeform 186"/>
              <p:cNvSpPr>
                <a:spLocks/>
              </p:cNvSpPr>
              <p:nvPr/>
            </p:nvSpPr>
            <p:spPr bwMode="auto">
              <a:xfrm>
                <a:off x="130" y="3685"/>
                <a:ext cx="13" cy="76"/>
              </a:xfrm>
              <a:custGeom>
                <a:avLst/>
                <a:gdLst>
                  <a:gd name="T0" fmla="*/ 8 w 68"/>
                  <a:gd name="T1" fmla="*/ 0 h 383"/>
                  <a:gd name="T2" fmla="*/ 0 w 68"/>
                  <a:gd name="T3" fmla="*/ 5 h 383"/>
                  <a:gd name="T4" fmla="*/ 12 w 68"/>
                  <a:gd name="T5" fmla="*/ 26 h 383"/>
                  <a:gd name="T6" fmla="*/ 24 w 68"/>
                  <a:gd name="T7" fmla="*/ 49 h 383"/>
                  <a:gd name="T8" fmla="*/ 34 w 68"/>
                  <a:gd name="T9" fmla="*/ 73 h 383"/>
                  <a:gd name="T10" fmla="*/ 43 w 68"/>
                  <a:gd name="T11" fmla="*/ 98 h 383"/>
                  <a:gd name="T12" fmla="*/ 49 w 68"/>
                  <a:gd name="T13" fmla="*/ 123 h 383"/>
                  <a:gd name="T14" fmla="*/ 55 w 68"/>
                  <a:gd name="T15" fmla="*/ 150 h 383"/>
                  <a:gd name="T16" fmla="*/ 58 w 68"/>
                  <a:gd name="T17" fmla="*/ 178 h 383"/>
                  <a:gd name="T18" fmla="*/ 59 w 68"/>
                  <a:gd name="T19" fmla="*/ 207 h 383"/>
                  <a:gd name="T20" fmla="*/ 58 w 68"/>
                  <a:gd name="T21" fmla="*/ 230 h 383"/>
                  <a:gd name="T22" fmla="*/ 56 w 68"/>
                  <a:gd name="T23" fmla="*/ 253 h 383"/>
                  <a:gd name="T24" fmla="*/ 54 w 68"/>
                  <a:gd name="T25" fmla="*/ 263 h 383"/>
                  <a:gd name="T26" fmla="*/ 52 w 68"/>
                  <a:gd name="T27" fmla="*/ 275 h 383"/>
                  <a:gd name="T28" fmla="*/ 49 w 68"/>
                  <a:gd name="T29" fmla="*/ 297 h 383"/>
                  <a:gd name="T30" fmla="*/ 42 w 68"/>
                  <a:gd name="T31" fmla="*/ 317 h 383"/>
                  <a:gd name="T32" fmla="*/ 36 w 68"/>
                  <a:gd name="T33" fmla="*/ 337 h 383"/>
                  <a:gd name="T34" fmla="*/ 31 w 68"/>
                  <a:gd name="T35" fmla="*/ 346 h 383"/>
                  <a:gd name="T36" fmla="*/ 29 w 68"/>
                  <a:gd name="T37" fmla="*/ 351 h 383"/>
                  <a:gd name="T38" fmla="*/ 28 w 68"/>
                  <a:gd name="T39" fmla="*/ 353 h 383"/>
                  <a:gd name="T40" fmla="*/ 28 w 68"/>
                  <a:gd name="T41" fmla="*/ 357 h 383"/>
                  <a:gd name="T42" fmla="*/ 20 w 68"/>
                  <a:gd name="T43" fmla="*/ 377 h 383"/>
                  <a:gd name="T44" fmla="*/ 27 w 68"/>
                  <a:gd name="T45" fmla="*/ 383 h 383"/>
                  <a:gd name="T46" fmla="*/ 36 w 68"/>
                  <a:gd name="T47" fmla="*/ 363 h 383"/>
                  <a:gd name="T48" fmla="*/ 43 w 68"/>
                  <a:gd name="T49" fmla="*/ 343 h 383"/>
                  <a:gd name="T50" fmla="*/ 50 w 68"/>
                  <a:gd name="T51" fmla="*/ 322 h 383"/>
                  <a:gd name="T52" fmla="*/ 57 w 68"/>
                  <a:gd name="T53" fmla="*/ 300 h 383"/>
                  <a:gd name="T54" fmla="*/ 61 w 68"/>
                  <a:gd name="T55" fmla="*/ 277 h 383"/>
                  <a:gd name="T56" fmla="*/ 65 w 68"/>
                  <a:gd name="T57" fmla="*/ 254 h 383"/>
                  <a:gd name="T58" fmla="*/ 67 w 68"/>
                  <a:gd name="T59" fmla="*/ 231 h 383"/>
                  <a:gd name="T60" fmla="*/ 67 w 68"/>
                  <a:gd name="T61" fmla="*/ 218 h 383"/>
                  <a:gd name="T62" fmla="*/ 68 w 68"/>
                  <a:gd name="T63" fmla="*/ 207 h 383"/>
                  <a:gd name="T64" fmla="*/ 67 w 68"/>
                  <a:gd name="T65" fmla="*/ 177 h 383"/>
                  <a:gd name="T66" fmla="*/ 64 w 68"/>
                  <a:gd name="T67" fmla="*/ 148 h 383"/>
                  <a:gd name="T68" fmla="*/ 58 w 68"/>
                  <a:gd name="T69" fmla="*/ 120 h 383"/>
                  <a:gd name="T70" fmla="*/ 52 w 68"/>
                  <a:gd name="T71" fmla="*/ 94 h 383"/>
                  <a:gd name="T72" fmla="*/ 43 w 68"/>
                  <a:gd name="T73" fmla="*/ 68 h 383"/>
                  <a:gd name="T74" fmla="*/ 33 w 68"/>
                  <a:gd name="T75" fmla="*/ 44 h 383"/>
                  <a:gd name="T76" fmla="*/ 21 w 68"/>
                  <a:gd name="T77" fmla="*/ 21 h 383"/>
                  <a:gd name="T78" fmla="*/ 8 w 68"/>
                  <a:gd name="T79" fmla="*/ 0 h 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383"/>
                  <a:gd name="T122" fmla="*/ 68 w 68"/>
                  <a:gd name="T123" fmla="*/ 383 h 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383">
                    <a:moveTo>
                      <a:pt x="8" y="0"/>
                    </a:moveTo>
                    <a:lnTo>
                      <a:pt x="0" y="5"/>
                    </a:lnTo>
                    <a:lnTo>
                      <a:pt x="12" y="26"/>
                    </a:lnTo>
                    <a:lnTo>
                      <a:pt x="24" y="49"/>
                    </a:lnTo>
                    <a:lnTo>
                      <a:pt x="34" y="73"/>
                    </a:lnTo>
                    <a:lnTo>
                      <a:pt x="43" y="98"/>
                    </a:lnTo>
                    <a:lnTo>
                      <a:pt x="49" y="123"/>
                    </a:lnTo>
                    <a:lnTo>
                      <a:pt x="55" y="150"/>
                    </a:lnTo>
                    <a:lnTo>
                      <a:pt x="58" y="178"/>
                    </a:lnTo>
                    <a:lnTo>
                      <a:pt x="59" y="207"/>
                    </a:lnTo>
                    <a:lnTo>
                      <a:pt x="58" y="230"/>
                    </a:lnTo>
                    <a:lnTo>
                      <a:pt x="56" y="253"/>
                    </a:lnTo>
                    <a:lnTo>
                      <a:pt x="54" y="263"/>
                    </a:lnTo>
                    <a:lnTo>
                      <a:pt x="52" y="275"/>
                    </a:lnTo>
                    <a:lnTo>
                      <a:pt x="49" y="297"/>
                    </a:lnTo>
                    <a:lnTo>
                      <a:pt x="42" y="317"/>
                    </a:lnTo>
                    <a:lnTo>
                      <a:pt x="36" y="337"/>
                    </a:lnTo>
                    <a:lnTo>
                      <a:pt x="31" y="346"/>
                    </a:lnTo>
                    <a:lnTo>
                      <a:pt x="29" y="351"/>
                    </a:lnTo>
                    <a:lnTo>
                      <a:pt x="28" y="353"/>
                    </a:lnTo>
                    <a:lnTo>
                      <a:pt x="28" y="357"/>
                    </a:lnTo>
                    <a:lnTo>
                      <a:pt x="20" y="377"/>
                    </a:lnTo>
                    <a:lnTo>
                      <a:pt x="27" y="383"/>
                    </a:lnTo>
                    <a:lnTo>
                      <a:pt x="36" y="363"/>
                    </a:lnTo>
                    <a:lnTo>
                      <a:pt x="43" y="343"/>
                    </a:lnTo>
                    <a:lnTo>
                      <a:pt x="50" y="322"/>
                    </a:lnTo>
                    <a:lnTo>
                      <a:pt x="57" y="300"/>
                    </a:lnTo>
                    <a:lnTo>
                      <a:pt x="61" y="277"/>
                    </a:lnTo>
                    <a:lnTo>
                      <a:pt x="65" y="254"/>
                    </a:lnTo>
                    <a:lnTo>
                      <a:pt x="67" y="231"/>
                    </a:lnTo>
                    <a:lnTo>
                      <a:pt x="67" y="218"/>
                    </a:lnTo>
                    <a:lnTo>
                      <a:pt x="68" y="207"/>
                    </a:lnTo>
                    <a:lnTo>
                      <a:pt x="67" y="177"/>
                    </a:lnTo>
                    <a:lnTo>
                      <a:pt x="64" y="148"/>
                    </a:lnTo>
                    <a:lnTo>
                      <a:pt x="58" y="120"/>
                    </a:lnTo>
                    <a:lnTo>
                      <a:pt x="52" y="94"/>
                    </a:lnTo>
                    <a:lnTo>
                      <a:pt x="43" y="68"/>
                    </a:lnTo>
                    <a:lnTo>
                      <a:pt x="33" y="44"/>
                    </a:lnTo>
                    <a:lnTo>
                      <a:pt x="21" y="21"/>
                    </a:lnTo>
                    <a:lnTo>
                      <a:pt x="8" y="0"/>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6" name="Freeform 187"/>
              <p:cNvSpPr>
                <a:spLocks/>
              </p:cNvSpPr>
              <p:nvPr/>
            </p:nvSpPr>
            <p:spPr bwMode="auto">
              <a:xfrm>
                <a:off x="137" y="3679"/>
                <a:ext cx="11" cy="28"/>
              </a:xfrm>
              <a:custGeom>
                <a:avLst/>
                <a:gdLst>
                  <a:gd name="T0" fmla="*/ 10 w 55"/>
                  <a:gd name="T1" fmla="*/ 0 h 139"/>
                  <a:gd name="T2" fmla="*/ 0 w 55"/>
                  <a:gd name="T3" fmla="*/ 5 h 139"/>
                  <a:gd name="T4" fmla="*/ 16 w 55"/>
                  <a:gd name="T5" fmla="*/ 36 h 139"/>
                  <a:gd name="T6" fmla="*/ 32 w 55"/>
                  <a:gd name="T7" fmla="*/ 69 h 139"/>
                  <a:gd name="T8" fmla="*/ 45 w 55"/>
                  <a:gd name="T9" fmla="*/ 103 h 139"/>
                  <a:gd name="T10" fmla="*/ 55 w 55"/>
                  <a:gd name="T11" fmla="*/ 139 h 139"/>
                  <a:gd name="T12" fmla="*/ 55 w 55"/>
                  <a:gd name="T13" fmla="*/ 100 h 139"/>
                  <a:gd name="T14" fmla="*/ 46 w 55"/>
                  <a:gd name="T15" fmla="*/ 73 h 139"/>
                  <a:gd name="T16" fmla="*/ 36 w 55"/>
                  <a:gd name="T17" fmla="*/ 47 h 139"/>
                  <a:gd name="T18" fmla="*/ 23 w 55"/>
                  <a:gd name="T19" fmla="*/ 22 h 139"/>
                  <a:gd name="T20" fmla="*/ 10 w 55"/>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39"/>
                  <a:gd name="T35" fmla="*/ 55 w 55"/>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39">
                    <a:moveTo>
                      <a:pt x="10" y="0"/>
                    </a:moveTo>
                    <a:lnTo>
                      <a:pt x="0" y="5"/>
                    </a:lnTo>
                    <a:lnTo>
                      <a:pt x="16" y="36"/>
                    </a:lnTo>
                    <a:lnTo>
                      <a:pt x="32" y="69"/>
                    </a:lnTo>
                    <a:lnTo>
                      <a:pt x="45" y="103"/>
                    </a:lnTo>
                    <a:lnTo>
                      <a:pt x="55" y="139"/>
                    </a:lnTo>
                    <a:lnTo>
                      <a:pt x="55" y="100"/>
                    </a:lnTo>
                    <a:lnTo>
                      <a:pt x="46" y="73"/>
                    </a:lnTo>
                    <a:lnTo>
                      <a:pt x="36" y="47"/>
                    </a:lnTo>
                    <a:lnTo>
                      <a:pt x="23" y="22"/>
                    </a:lnTo>
                    <a:lnTo>
                      <a:pt x="10" y="0"/>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7" name="Freeform 188"/>
              <p:cNvSpPr>
                <a:spLocks/>
              </p:cNvSpPr>
              <p:nvPr/>
            </p:nvSpPr>
            <p:spPr bwMode="auto">
              <a:xfrm>
                <a:off x="139" y="3678"/>
                <a:ext cx="9" cy="21"/>
              </a:xfrm>
              <a:custGeom>
                <a:avLst/>
                <a:gdLst>
                  <a:gd name="T0" fmla="*/ 9 w 45"/>
                  <a:gd name="T1" fmla="*/ 0 h 106"/>
                  <a:gd name="T2" fmla="*/ 0 w 45"/>
                  <a:gd name="T3" fmla="*/ 6 h 106"/>
                  <a:gd name="T4" fmla="*/ 13 w 45"/>
                  <a:gd name="T5" fmla="*/ 28 h 106"/>
                  <a:gd name="T6" fmla="*/ 26 w 45"/>
                  <a:gd name="T7" fmla="*/ 53 h 106"/>
                  <a:gd name="T8" fmla="*/ 36 w 45"/>
                  <a:gd name="T9" fmla="*/ 79 h 106"/>
                  <a:gd name="T10" fmla="*/ 45 w 45"/>
                  <a:gd name="T11" fmla="*/ 106 h 106"/>
                  <a:gd name="T12" fmla="*/ 45 w 45"/>
                  <a:gd name="T13" fmla="*/ 73 h 106"/>
                  <a:gd name="T14" fmla="*/ 28 w 45"/>
                  <a:gd name="T15" fmla="*/ 36 h 106"/>
                  <a:gd name="T16" fmla="*/ 9 w 45"/>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06"/>
                  <a:gd name="T29" fmla="*/ 45 w 45"/>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06">
                    <a:moveTo>
                      <a:pt x="9" y="0"/>
                    </a:moveTo>
                    <a:lnTo>
                      <a:pt x="0" y="6"/>
                    </a:lnTo>
                    <a:lnTo>
                      <a:pt x="13" y="28"/>
                    </a:lnTo>
                    <a:lnTo>
                      <a:pt x="26" y="53"/>
                    </a:lnTo>
                    <a:lnTo>
                      <a:pt x="36" y="79"/>
                    </a:lnTo>
                    <a:lnTo>
                      <a:pt x="45" y="106"/>
                    </a:lnTo>
                    <a:lnTo>
                      <a:pt x="45" y="73"/>
                    </a:lnTo>
                    <a:lnTo>
                      <a:pt x="28" y="36"/>
                    </a:lnTo>
                    <a:lnTo>
                      <a:pt x="9" y="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8" name="Freeform 189"/>
              <p:cNvSpPr>
                <a:spLocks/>
              </p:cNvSpPr>
              <p:nvPr/>
            </p:nvSpPr>
            <p:spPr bwMode="auto">
              <a:xfrm>
                <a:off x="142" y="3676"/>
                <a:ext cx="6" cy="11"/>
              </a:xfrm>
              <a:custGeom>
                <a:avLst/>
                <a:gdLst>
                  <a:gd name="T0" fmla="*/ 27 w 27"/>
                  <a:gd name="T1" fmla="*/ 57 h 57"/>
                  <a:gd name="T2" fmla="*/ 27 w 27"/>
                  <a:gd name="T3" fmla="*/ 31 h 57"/>
                  <a:gd name="T4" fmla="*/ 9 w 27"/>
                  <a:gd name="T5" fmla="*/ 0 h 57"/>
                  <a:gd name="T6" fmla="*/ 0 w 27"/>
                  <a:gd name="T7" fmla="*/ 5 h 57"/>
                  <a:gd name="T8" fmla="*/ 13 w 27"/>
                  <a:gd name="T9" fmla="*/ 30 h 57"/>
                  <a:gd name="T10" fmla="*/ 27 w 27"/>
                  <a:gd name="T11" fmla="*/ 57 h 57"/>
                  <a:gd name="T12" fmla="*/ 0 60000 65536"/>
                  <a:gd name="T13" fmla="*/ 0 60000 65536"/>
                  <a:gd name="T14" fmla="*/ 0 60000 65536"/>
                  <a:gd name="T15" fmla="*/ 0 60000 65536"/>
                  <a:gd name="T16" fmla="*/ 0 60000 65536"/>
                  <a:gd name="T17" fmla="*/ 0 60000 65536"/>
                  <a:gd name="T18" fmla="*/ 0 w 27"/>
                  <a:gd name="T19" fmla="*/ 0 h 57"/>
                  <a:gd name="T20" fmla="*/ 27 w 2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7" h="57">
                    <a:moveTo>
                      <a:pt x="27" y="57"/>
                    </a:moveTo>
                    <a:lnTo>
                      <a:pt x="27" y="31"/>
                    </a:lnTo>
                    <a:lnTo>
                      <a:pt x="9" y="0"/>
                    </a:lnTo>
                    <a:lnTo>
                      <a:pt x="0" y="5"/>
                    </a:lnTo>
                    <a:lnTo>
                      <a:pt x="13" y="30"/>
                    </a:lnTo>
                    <a:lnTo>
                      <a:pt x="27" y="57"/>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9" name="Freeform 190"/>
              <p:cNvSpPr>
                <a:spLocks/>
              </p:cNvSpPr>
              <p:nvPr/>
            </p:nvSpPr>
            <p:spPr bwMode="auto">
              <a:xfrm>
                <a:off x="146" y="3673"/>
                <a:ext cx="2" cy="5"/>
              </a:xfrm>
              <a:custGeom>
                <a:avLst/>
                <a:gdLst>
                  <a:gd name="T0" fmla="*/ 0 w 9"/>
                  <a:gd name="T1" fmla="*/ 8 h 23"/>
                  <a:gd name="T2" fmla="*/ 9 w 9"/>
                  <a:gd name="T3" fmla="*/ 23 h 23"/>
                  <a:gd name="T4" fmla="*/ 9 w 9"/>
                  <a:gd name="T5" fmla="*/ 0 h 23"/>
                  <a:gd name="T6" fmla="*/ 0 w 9"/>
                  <a:gd name="T7" fmla="*/ 8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0" y="8"/>
                    </a:moveTo>
                    <a:lnTo>
                      <a:pt x="9" y="23"/>
                    </a:lnTo>
                    <a:lnTo>
                      <a:pt x="9" y="0"/>
                    </a:lnTo>
                    <a:lnTo>
                      <a:pt x="0" y="8"/>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0" name="Freeform 191"/>
              <p:cNvSpPr>
                <a:spLocks/>
              </p:cNvSpPr>
              <p:nvPr/>
            </p:nvSpPr>
            <p:spPr bwMode="auto">
              <a:xfrm>
                <a:off x="144" y="3675"/>
                <a:ext cx="4" cy="7"/>
              </a:xfrm>
              <a:custGeom>
                <a:avLst/>
                <a:gdLst>
                  <a:gd name="T0" fmla="*/ 18 w 18"/>
                  <a:gd name="T1" fmla="*/ 15 h 37"/>
                  <a:gd name="T2" fmla="*/ 9 w 18"/>
                  <a:gd name="T3" fmla="*/ 0 h 37"/>
                  <a:gd name="T4" fmla="*/ 0 w 18"/>
                  <a:gd name="T5" fmla="*/ 6 h 37"/>
                  <a:gd name="T6" fmla="*/ 18 w 18"/>
                  <a:gd name="T7" fmla="*/ 37 h 37"/>
                  <a:gd name="T8" fmla="*/ 18 w 18"/>
                  <a:gd name="T9" fmla="*/ 15 h 37"/>
                  <a:gd name="T10" fmla="*/ 0 60000 65536"/>
                  <a:gd name="T11" fmla="*/ 0 60000 65536"/>
                  <a:gd name="T12" fmla="*/ 0 60000 65536"/>
                  <a:gd name="T13" fmla="*/ 0 60000 65536"/>
                  <a:gd name="T14" fmla="*/ 0 60000 65536"/>
                  <a:gd name="T15" fmla="*/ 0 w 18"/>
                  <a:gd name="T16" fmla="*/ 0 h 37"/>
                  <a:gd name="T17" fmla="*/ 18 w 18"/>
                  <a:gd name="T18" fmla="*/ 37 h 37"/>
                </a:gdLst>
                <a:ahLst/>
                <a:cxnLst>
                  <a:cxn ang="T10">
                    <a:pos x="T0" y="T1"/>
                  </a:cxn>
                  <a:cxn ang="T11">
                    <a:pos x="T2" y="T3"/>
                  </a:cxn>
                  <a:cxn ang="T12">
                    <a:pos x="T4" y="T5"/>
                  </a:cxn>
                  <a:cxn ang="T13">
                    <a:pos x="T6" y="T7"/>
                  </a:cxn>
                  <a:cxn ang="T14">
                    <a:pos x="T8" y="T9"/>
                  </a:cxn>
                </a:cxnLst>
                <a:rect l="T15" t="T16" r="T17" b="T18"/>
                <a:pathLst>
                  <a:path w="18" h="37">
                    <a:moveTo>
                      <a:pt x="18" y="15"/>
                    </a:moveTo>
                    <a:lnTo>
                      <a:pt x="9" y="0"/>
                    </a:lnTo>
                    <a:lnTo>
                      <a:pt x="0" y="6"/>
                    </a:lnTo>
                    <a:lnTo>
                      <a:pt x="18" y="37"/>
                    </a:lnTo>
                    <a:lnTo>
                      <a:pt x="18" y="15"/>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1" name="Freeform 192"/>
              <p:cNvSpPr>
                <a:spLocks/>
              </p:cNvSpPr>
              <p:nvPr/>
            </p:nvSpPr>
            <p:spPr bwMode="auto">
              <a:xfrm>
                <a:off x="135" y="3680"/>
                <a:ext cx="13" cy="85"/>
              </a:xfrm>
              <a:custGeom>
                <a:avLst/>
                <a:gdLst>
                  <a:gd name="T0" fmla="*/ 9 w 64"/>
                  <a:gd name="T1" fmla="*/ 0 h 422"/>
                  <a:gd name="T2" fmla="*/ 0 w 64"/>
                  <a:gd name="T3" fmla="*/ 7 h 422"/>
                  <a:gd name="T4" fmla="*/ 14 w 64"/>
                  <a:gd name="T5" fmla="*/ 31 h 422"/>
                  <a:gd name="T6" fmla="*/ 27 w 64"/>
                  <a:gd name="T7" fmla="*/ 55 h 422"/>
                  <a:gd name="T8" fmla="*/ 37 w 64"/>
                  <a:gd name="T9" fmla="*/ 81 h 422"/>
                  <a:gd name="T10" fmla="*/ 47 w 64"/>
                  <a:gd name="T11" fmla="*/ 109 h 422"/>
                  <a:gd name="T12" fmla="*/ 52 w 64"/>
                  <a:gd name="T13" fmla="*/ 136 h 422"/>
                  <a:gd name="T14" fmla="*/ 58 w 64"/>
                  <a:gd name="T15" fmla="*/ 165 h 422"/>
                  <a:gd name="T16" fmla="*/ 61 w 64"/>
                  <a:gd name="T17" fmla="*/ 196 h 422"/>
                  <a:gd name="T18" fmla="*/ 62 w 64"/>
                  <a:gd name="T19" fmla="*/ 228 h 422"/>
                  <a:gd name="T20" fmla="*/ 61 w 64"/>
                  <a:gd name="T21" fmla="*/ 253 h 422"/>
                  <a:gd name="T22" fmla="*/ 59 w 64"/>
                  <a:gd name="T23" fmla="*/ 279 h 422"/>
                  <a:gd name="T24" fmla="*/ 57 w 64"/>
                  <a:gd name="T25" fmla="*/ 290 h 422"/>
                  <a:gd name="T26" fmla="*/ 56 w 64"/>
                  <a:gd name="T27" fmla="*/ 292 h 422"/>
                  <a:gd name="T28" fmla="*/ 56 w 64"/>
                  <a:gd name="T29" fmla="*/ 296 h 422"/>
                  <a:gd name="T30" fmla="*/ 56 w 64"/>
                  <a:gd name="T31" fmla="*/ 302 h 422"/>
                  <a:gd name="T32" fmla="*/ 51 w 64"/>
                  <a:gd name="T33" fmla="*/ 327 h 422"/>
                  <a:gd name="T34" fmla="*/ 45 w 64"/>
                  <a:gd name="T35" fmla="*/ 349 h 422"/>
                  <a:gd name="T36" fmla="*/ 38 w 64"/>
                  <a:gd name="T37" fmla="*/ 372 h 422"/>
                  <a:gd name="T38" fmla="*/ 29 w 64"/>
                  <a:gd name="T39" fmla="*/ 393 h 422"/>
                  <a:gd name="T40" fmla="*/ 20 w 64"/>
                  <a:gd name="T41" fmla="*/ 416 h 422"/>
                  <a:gd name="T42" fmla="*/ 28 w 64"/>
                  <a:gd name="T43" fmla="*/ 422 h 422"/>
                  <a:gd name="T44" fmla="*/ 38 w 64"/>
                  <a:gd name="T45" fmla="*/ 398 h 422"/>
                  <a:gd name="T46" fmla="*/ 48 w 64"/>
                  <a:gd name="T47" fmla="*/ 373 h 422"/>
                  <a:gd name="T48" fmla="*/ 56 w 64"/>
                  <a:gd name="T49" fmla="*/ 346 h 422"/>
                  <a:gd name="T50" fmla="*/ 59 w 64"/>
                  <a:gd name="T51" fmla="*/ 333 h 422"/>
                  <a:gd name="T52" fmla="*/ 64 w 64"/>
                  <a:gd name="T53" fmla="*/ 320 h 422"/>
                  <a:gd name="T54" fmla="*/ 64 w 64"/>
                  <a:gd name="T55" fmla="*/ 134 h 422"/>
                  <a:gd name="T56" fmla="*/ 54 w 64"/>
                  <a:gd name="T57" fmla="*/ 98 h 422"/>
                  <a:gd name="T58" fmla="*/ 41 w 64"/>
                  <a:gd name="T59" fmla="*/ 64 h 422"/>
                  <a:gd name="T60" fmla="*/ 25 w 64"/>
                  <a:gd name="T61" fmla="*/ 31 h 422"/>
                  <a:gd name="T62" fmla="*/ 9 w 64"/>
                  <a:gd name="T63" fmla="*/ 0 h 4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22"/>
                  <a:gd name="T98" fmla="*/ 64 w 64"/>
                  <a:gd name="T99" fmla="*/ 422 h 4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22">
                    <a:moveTo>
                      <a:pt x="9" y="0"/>
                    </a:moveTo>
                    <a:lnTo>
                      <a:pt x="0" y="7"/>
                    </a:lnTo>
                    <a:lnTo>
                      <a:pt x="14" y="31"/>
                    </a:lnTo>
                    <a:lnTo>
                      <a:pt x="27" y="55"/>
                    </a:lnTo>
                    <a:lnTo>
                      <a:pt x="37" y="81"/>
                    </a:lnTo>
                    <a:lnTo>
                      <a:pt x="47" y="109"/>
                    </a:lnTo>
                    <a:lnTo>
                      <a:pt x="52" y="136"/>
                    </a:lnTo>
                    <a:lnTo>
                      <a:pt x="58" y="165"/>
                    </a:lnTo>
                    <a:lnTo>
                      <a:pt x="61" y="196"/>
                    </a:lnTo>
                    <a:lnTo>
                      <a:pt x="62" y="228"/>
                    </a:lnTo>
                    <a:lnTo>
                      <a:pt x="61" y="253"/>
                    </a:lnTo>
                    <a:lnTo>
                      <a:pt x="59" y="279"/>
                    </a:lnTo>
                    <a:lnTo>
                      <a:pt x="57" y="290"/>
                    </a:lnTo>
                    <a:lnTo>
                      <a:pt x="56" y="292"/>
                    </a:lnTo>
                    <a:lnTo>
                      <a:pt x="56" y="296"/>
                    </a:lnTo>
                    <a:lnTo>
                      <a:pt x="56" y="302"/>
                    </a:lnTo>
                    <a:lnTo>
                      <a:pt x="51" y="327"/>
                    </a:lnTo>
                    <a:lnTo>
                      <a:pt x="45" y="349"/>
                    </a:lnTo>
                    <a:lnTo>
                      <a:pt x="38" y="372"/>
                    </a:lnTo>
                    <a:lnTo>
                      <a:pt x="29" y="393"/>
                    </a:lnTo>
                    <a:lnTo>
                      <a:pt x="20" y="416"/>
                    </a:lnTo>
                    <a:lnTo>
                      <a:pt x="28" y="422"/>
                    </a:lnTo>
                    <a:lnTo>
                      <a:pt x="38" y="398"/>
                    </a:lnTo>
                    <a:lnTo>
                      <a:pt x="48" y="373"/>
                    </a:lnTo>
                    <a:lnTo>
                      <a:pt x="56" y="346"/>
                    </a:lnTo>
                    <a:lnTo>
                      <a:pt x="59" y="333"/>
                    </a:lnTo>
                    <a:lnTo>
                      <a:pt x="64" y="320"/>
                    </a:lnTo>
                    <a:lnTo>
                      <a:pt x="64" y="134"/>
                    </a:lnTo>
                    <a:lnTo>
                      <a:pt x="54" y="98"/>
                    </a:lnTo>
                    <a:lnTo>
                      <a:pt x="41" y="64"/>
                    </a:lnTo>
                    <a:lnTo>
                      <a:pt x="25" y="31"/>
                    </a:lnTo>
                    <a:lnTo>
                      <a:pt x="9" y="0"/>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2" name="Freeform 193"/>
              <p:cNvSpPr>
                <a:spLocks/>
              </p:cNvSpPr>
              <p:nvPr/>
            </p:nvSpPr>
            <p:spPr bwMode="auto">
              <a:xfrm>
                <a:off x="141" y="3677"/>
                <a:ext cx="7" cy="16"/>
              </a:xfrm>
              <a:custGeom>
                <a:avLst/>
                <a:gdLst>
                  <a:gd name="T0" fmla="*/ 9 w 36"/>
                  <a:gd name="T1" fmla="*/ 0 h 80"/>
                  <a:gd name="T2" fmla="*/ 0 w 36"/>
                  <a:gd name="T3" fmla="*/ 7 h 80"/>
                  <a:gd name="T4" fmla="*/ 19 w 36"/>
                  <a:gd name="T5" fmla="*/ 43 h 80"/>
                  <a:gd name="T6" fmla="*/ 36 w 36"/>
                  <a:gd name="T7" fmla="*/ 80 h 80"/>
                  <a:gd name="T8" fmla="*/ 36 w 36"/>
                  <a:gd name="T9" fmla="*/ 52 h 80"/>
                  <a:gd name="T10" fmla="*/ 22 w 36"/>
                  <a:gd name="T11" fmla="*/ 25 h 80"/>
                  <a:gd name="T12" fmla="*/ 9 w 36"/>
                  <a:gd name="T13" fmla="*/ 0 h 80"/>
                  <a:gd name="T14" fmla="*/ 0 60000 65536"/>
                  <a:gd name="T15" fmla="*/ 0 60000 65536"/>
                  <a:gd name="T16" fmla="*/ 0 60000 65536"/>
                  <a:gd name="T17" fmla="*/ 0 60000 65536"/>
                  <a:gd name="T18" fmla="*/ 0 60000 65536"/>
                  <a:gd name="T19" fmla="*/ 0 60000 65536"/>
                  <a:gd name="T20" fmla="*/ 0 60000 65536"/>
                  <a:gd name="T21" fmla="*/ 0 w 36"/>
                  <a:gd name="T22" fmla="*/ 0 h 80"/>
                  <a:gd name="T23" fmla="*/ 36 w 36"/>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80">
                    <a:moveTo>
                      <a:pt x="9" y="0"/>
                    </a:moveTo>
                    <a:lnTo>
                      <a:pt x="0" y="7"/>
                    </a:lnTo>
                    <a:lnTo>
                      <a:pt x="19" y="43"/>
                    </a:lnTo>
                    <a:lnTo>
                      <a:pt x="36" y="80"/>
                    </a:lnTo>
                    <a:lnTo>
                      <a:pt x="36" y="52"/>
                    </a:lnTo>
                    <a:lnTo>
                      <a:pt x="22" y="25"/>
                    </a:lnTo>
                    <a:lnTo>
                      <a:pt x="9" y="0"/>
                    </a:lnTo>
                    <a:close/>
                  </a:path>
                </a:pathLst>
              </a:custGeom>
              <a:solidFill>
                <a:srgbClr val="6793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3" name="Freeform 194"/>
              <p:cNvSpPr>
                <a:spLocks/>
              </p:cNvSpPr>
              <p:nvPr/>
            </p:nvSpPr>
            <p:spPr bwMode="auto">
              <a:xfrm>
                <a:off x="133" y="3682"/>
                <a:ext cx="14" cy="82"/>
              </a:xfrm>
              <a:custGeom>
                <a:avLst/>
                <a:gdLst>
                  <a:gd name="T0" fmla="*/ 9 w 71"/>
                  <a:gd name="T1" fmla="*/ 0 h 409"/>
                  <a:gd name="T2" fmla="*/ 0 w 71"/>
                  <a:gd name="T3" fmla="*/ 6 h 409"/>
                  <a:gd name="T4" fmla="*/ 13 w 71"/>
                  <a:gd name="T5" fmla="*/ 28 h 409"/>
                  <a:gd name="T6" fmla="*/ 25 w 71"/>
                  <a:gd name="T7" fmla="*/ 53 h 409"/>
                  <a:gd name="T8" fmla="*/ 36 w 71"/>
                  <a:gd name="T9" fmla="*/ 78 h 409"/>
                  <a:gd name="T10" fmla="*/ 45 w 71"/>
                  <a:gd name="T11" fmla="*/ 104 h 409"/>
                  <a:gd name="T12" fmla="*/ 50 w 71"/>
                  <a:gd name="T13" fmla="*/ 131 h 409"/>
                  <a:gd name="T14" fmla="*/ 56 w 71"/>
                  <a:gd name="T15" fmla="*/ 161 h 409"/>
                  <a:gd name="T16" fmla="*/ 59 w 71"/>
                  <a:gd name="T17" fmla="*/ 190 h 409"/>
                  <a:gd name="T18" fmla="*/ 60 w 71"/>
                  <a:gd name="T19" fmla="*/ 221 h 409"/>
                  <a:gd name="T20" fmla="*/ 59 w 71"/>
                  <a:gd name="T21" fmla="*/ 232 h 409"/>
                  <a:gd name="T22" fmla="*/ 59 w 71"/>
                  <a:gd name="T23" fmla="*/ 245 h 409"/>
                  <a:gd name="T24" fmla="*/ 57 w 71"/>
                  <a:gd name="T25" fmla="*/ 269 h 409"/>
                  <a:gd name="T26" fmla="*/ 55 w 71"/>
                  <a:gd name="T27" fmla="*/ 281 h 409"/>
                  <a:gd name="T28" fmla="*/ 54 w 71"/>
                  <a:gd name="T29" fmla="*/ 283 h 409"/>
                  <a:gd name="T30" fmla="*/ 54 w 71"/>
                  <a:gd name="T31" fmla="*/ 286 h 409"/>
                  <a:gd name="T32" fmla="*/ 54 w 71"/>
                  <a:gd name="T33" fmla="*/ 293 h 409"/>
                  <a:gd name="T34" fmla="*/ 51 w 71"/>
                  <a:gd name="T35" fmla="*/ 304 h 409"/>
                  <a:gd name="T36" fmla="*/ 50 w 71"/>
                  <a:gd name="T37" fmla="*/ 307 h 409"/>
                  <a:gd name="T38" fmla="*/ 50 w 71"/>
                  <a:gd name="T39" fmla="*/ 310 h 409"/>
                  <a:gd name="T40" fmla="*/ 50 w 71"/>
                  <a:gd name="T41" fmla="*/ 317 h 409"/>
                  <a:gd name="T42" fmla="*/ 43 w 71"/>
                  <a:gd name="T43" fmla="*/ 338 h 409"/>
                  <a:gd name="T44" fmla="*/ 37 w 71"/>
                  <a:gd name="T45" fmla="*/ 360 h 409"/>
                  <a:gd name="T46" fmla="*/ 32 w 71"/>
                  <a:gd name="T47" fmla="*/ 371 h 409"/>
                  <a:gd name="T48" fmla="*/ 29 w 71"/>
                  <a:gd name="T49" fmla="*/ 382 h 409"/>
                  <a:gd name="T50" fmla="*/ 20 w 71"/>
                  <a:gd name="T51" fmla="*/ 403 h 409"/>
                  <a:gd name="T52" fmla="*/ 29 w 71"/>
                  <a:gd name="T53" fmla="*/ 409 h 409"/>
                  <a:gd name="T54" fmla="*/ 38 w 71"/>
                  <a:gd name="T55" fmla="*/ 386 h 409"/>
                  <a:gd name="T56" fmla="*/ 47 w 71"/>
                  <a:gd name="T57" fmla="*/ 365 h 409"/>
                  <a:gd name="T58" fmla="*/ 54 w 71"/>
                  <a:gd name="T59" fmla="*/ 342 h 409"/>
                  <a:gd name="T60" fmla="*/ 60 w 71"/>
                  <a:gd name="T61" fmla="*/ 320 h 409"/>
                  <a:gd name="T62" fmla="*/ 65 w 71"/>
                  <a:gd name="T63" fmla="*/ 295 h 409"/>
                  <a:gd name="T64" fmla="*/ 65 w 71"/>
                  <a:gd name="T65" fmla="*/ 289 h 409"/>
                  <a:gd name="T66" fmla="*/ 65 w 71"/>
                  <a:gd name="T67" fmla="*/ 285 h 409"/>
                  <a:gd name="T68" fmla="*/ 66 w 71"/>
                  <a:gd name="T69" fmla="*/ 283 h 409"/>
                  <a:gd name="T70" fmla="*/ 68 w 71"/>
                  <a:gd name="T71" fmla="*/ 272 h 409"/>
                  <a:gd name="T72" fmla="*/ 70 w 71"/>
                  <a:gd name="T73" fmla="*/ 246 h 409"/>
                  <a:gd name="T74" fmla="*/ 71 w 71"/>
                  <a:gd name="T75" fmla="*/ 221 h 409"/>
                  <a:gd name="T76" fmla="*/ 70 w 71"/>
                  <a:gd name="T77" fmla="*/ 189 h 409"/>
                  <a:gd name="T78" fmla="*/ 67 w 71"/>
                  <a:gd name="T79" fmla="*/ 158 h 409"/>
                  <a:gd name="T80" fmla="*/ 61 w 71"/>
                  <a:gd name="T81" fmla="*/ 129 h 409"/>
                  <a:gd name="T82" fmla="*/ 56 w 71"/>
                  <a:gd name="T83" fmla="*/ 102 h 409"/>
                  <a:gd name="T84" fmla="*/ 46 w 71"/>
                  <a:gd name="T85" fmla="*/ 74 h 409"/>
                  <a:gd name="T86" fmla="*/ 36 w 71"/>
                  <a:gd name="T87" fmla="*/ 48 h 409"/>
                  <a:gd name="T88" fmla="*/ 23 w 71"/>
                  <a:gd name="T89" fmla="*/ 24 h 409"/>
                  <a:gd name="T90" fmla="*/ 9 w 71"/>
                  <a:gd name="T91" fmla="*/ 0 h 4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409"/>
                  <a:gd name="T140" fmla="*/ 71 w 71"/>
                  <a:gd name="T141" fmla="*/ 409 h 4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409">
                    <a:moveTo>
                      <a:pt x="9" y="0"/>
                    </a:moveTo>
                    <a:lnTo>
                      <a:pt x="0" y="6"/>
                    </a:lnTo>
                    <a:lnTo>
                      <a:pt x="13" y="28"/>
                    </a:lnTo>
                    <a:lnTo>
                      <a:pt x="25" y="53"/>
                    </a:lnTo>
                    <a:lnTo>
                      <a:pt x="36" y="78"/>
                    </a:lnTo>
                    <a:lnTo>
                      <a:pt x="45" y="104"/>
                    </a:lnTo>
                    <a:lnTo>
                      <a:pt x="50" y="131"/>
                    </a:lnTo>
                    <a:lnTo>
                      <a:pt x="56" y="161"/>
                    </a:lnTo>
                    <a:lnTo>
                      <a:pt x="59" y="190"/>
                    </a:lnTo>
                    <a:lnTo>
                      <a:pt x="60" y="221"/>
                    </a:lnTo>
                    <a:lnTo>
                      <a:pt x="59" y="232"/>
                    </a:lnTo>
                    <a:lnTo>
                      <a:pt x="59" y="245"/>
                    </a:lnTo>
                    <a:lnTo>
                      <a:pt x="57" y="269"/>
                    </a:lnTo>
                    <a:lnTo>
                      <a:pt x="55" y="281"/>
                    </a:lnTo>
                    <a:lnTo>
                      <a:pt x="54" y="283"/>
                    </a:lnTo>
                    <a:lnTo>
                      <a:pt x="54" y="286"/>
                    </a:lnTo>
                    <a:lnTo>
                      <a:pt x="54" y="293"/>
                    </a:lnTo>
                    <a:lnTo>
                      <a:pt x="51" y="304"/>
                    </a:lnTo>
                    <a:lnTo>
                      <a:pt x="50" y="307"/>
                    </a:lnTo>
                    <a:lnTo>
                      <a:pt x="50" y="310"/>
                    </a:lnTo>
                    <a:lnTo>
                      <a:pt x="50" y="317"/>
                    </a:lnTo>
                    <a:lnTo>
                      <a:pt x="43" y="338"/>
                    </a:lnTo>
                    <a:lnTo>
                      <a:pt x="37" y="360"/>
                    </a:lnTo>
                    <a:lnTo>
                      <a:pt x="32" y="371"/>
                    </a:lnTo>
                    <a:lnTo>
                      <a:pt x="29" y="382"/>
                    </a:lnTo>
                    <a:lnTo>
                      <a:pt x="20" y="403"/>
                    </a:lnTo>
                    <a:lnTo>
                      <a:pt x="29" y="409"/>
                    </a:lnTo>
                    <a:lnTo>
                      <a:pt x="38" y="386"/>
                    </a:lnTo>
                    <a:lnTo>
                      <a:pt x="47" y="365"/>
                    </a:lnTo>
                    <a:lnTo>
                      <a:pt x="54" y="342"/>
                    </a:lnTo>
                    <a:lnTo>
                      <a:pt x="60" y="320"/>
                    </a:lnTo>
                    <a:lnTo>
                      <a:pt x="65" y="295"/>
                    </a:lnTo>
                    <a:lnTo>
                      <a:pt x="65" y="289"/>
                    </a:lnTo>
                    <a:lnTo>
                      <a:pt x="65" y="285"/>
                    </a:lnTo>
                    <a:lnTo>
                      <a:pt x="66" y="283"/>
                    </a:lnTo>
                    <a:lnTo>
                      <a:pt x="68" y="272"/>
                    </a:lnTo>
                    <a:lnTo>
                      <a:pt x="70" y="246"/>
                    </a:lnTo>
                    <a:lnTo>
                      <a:pt x="71" y="221"/>
                    </a:lnTo>
                    <a:lnTo>
                      <a:pt x="70" y="189"/>
                    </a:lnTo>
                    <a:lnTo>
                      <a:pt x="67" y="158"/>
                    </a:lnTo>
                    <a:lnTo>
                      <a:pt x="61" y="129"/>
                    </a:lnTo>
                    <a:lnTo>
                      <a:pt x="56" y="102"/>
                    </a:lnTo>
                    <a:lnTo>
                      <a:pt x="46" y="74"/>
                    </a:lnTo>
                    <a:lnTo>
                      <a:pt x="36" y="48"/>
                    </a:lnTo>
                    <a:lnTo>
                      <a:pt x="23" y="24"/>
                    </a:lnTo>
                    <a:lnTo>
                      <a:pt x="9" y="0"/>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4" name="Freeform 195"/>
              <p:cNvSpPr>
                <a:spLocks/>
              </p:cNvSpPr>
              <p:nvPr/>
            </p:nvSpPr>
            <p:spPr bwMode="auto">
              <a:xfrm>
                <a:off x="118" y="3692"/>
                <a:ext cx="13" cy="62"/>
              </a:xfrm>
              <a:custGeom>
                <a:avLst/>
                <a:gdLst>
                  <a:gd name="T0" fmla="*/ 20 w 65"/>
                  <a:gd name="T1" fmla="*/ 302 h 307"/>
                  <a:gd name="T2" fmla="*/ 29 w 65"/>
                  <a:gd name="T3" fmla="*/ 307 h 307"/>
                  <a:gd name="T4" fmla="*/ 37 w 65"/>
                  <a:gd name="T5" fmla="*/ 292 h 307"/>
                  <a:gd name="T6" fmla="*/ 44 w 65"/>
                  <a:gd name="T7" fmla="*/ 276 h 307"/>
                  <a:gd name="T8" fmla="*/ 47 w 65"/>
                  <a:gd name="T9" fmla="*/ 267 h 307"/>
                  <a:gd name="T10" fmla="*/ 48 w 65"/>
                  <a:gd name="T11" fmla="*/ 262 h 307"/>
                  <a:gd name="T12" fmla="*/ 50 w 65"/>
                  <a:gd name="T13" fmla="*/ 259 h 307"/>
                  <a:gd name="T14" fmla="*/ 56 w 65"/>
                  <a:gd name="T15" fmla="*/ 243 h 307"/>
                  <a:gd name="T16" fmla="*/ 56 w 65"/>
                  <a:gd name="T17" fmla="*/ 238 h 307"/>
                  <a:gd name="T18" fmla="*/ 57 w 65"/>
                  <a:gd name="T19" fmla="*/ 233 h 307"/>
                  <a:gd name="T20" fmla="*/ 59 w 65"/>
                  <a:gd name="T21" fmla="*/ 224 h 307"/>
                  <a:gd name="T22" fmla="*/ 62 w 65"/>
                  <a:gd name="T23" fmla="*/ 206 h 307"/>
                  <a:gd name="T24" fmla="*/ 62 w 65"/>
                  <a:gd name="T25" fmla="*/ 196 h 307"/>
                  <a:gd name="T26" fmla="*/ 64 w 65"/>
                  <a:gd name="T27" fmla="*/ 187 h 307"/>
                  <a:gd name="T28" fmla="*/ 65 w 65"/>
                  <a:gd name="T29" fmla="*/ 169 h 307"/>
                  <a:gd name="T30" fmla="*/ 64 w 65"/>
                  <a:gd name="T31" fmla="*/ 146 h 307"/>
                  <a:gd name="T32" fmla="*/ 61 w 65"/>
                  <a:gd name="T33" fmla="*/ 123 h 307"/>
                  <a:gd name="T34" fmla="*/ 52 w 65"/>
                  <a:gd name="T35" fmla="*/ 82 h 307"/>
                  <a:gd name="T36" fmla="*/ 37 w 65"/>
                  <a:gd name="T37" fmla="*/ 42 h 307"/>
                  <a:gd name="T38" fmla="*/ 27 w 65"/>
                  <a:gd name="T39" fmla="*/ 24 h 307"/>
                  <a:gd name="T40" fmla="*/ 15 w 65"/>
                  <a:gd name="T41" fmla="*/ 9 h 307"/>
                  <a:gd name="T42" fmla="*/ 9 w 65"/>
                  <a:gd name="T43" fmla="*/ 0 h 307"/>
                  <a:gd name="T44" fmla="*/ 0 w 65"/>
                  <a:gd name="T45" fmla="*/ 6 h 307"/>
                  <a:gd name="T46" fmla="*/ 9 w 65"/>
                  <a:gd name="T47" fmla="*/ 18 h 307"/>
                  <a:gd name="T48" fmla="*/ 19 w 65"/>
                  <a:gd name="T49" fmla="*/ 33 h 307"/>
                  <a:gd name="T50" fmla="*/ 28 w 65"/>
                  <a:gd name="T51" fmla="*/ 50 h 307"/>
                  <a:gd name="T52" fmla="*/ 35 w 65"/>
                  <a:gd name="T53" fmla="*/ 67 h 307"/>
                  <a:gd name="T54" fmla="*/ 42 w 65"/>
                  <a:gd name="T55" fmla="*/ 86 h 307"/>
                  <a:gd name="T56" fmla="*/ 51 w 65"/>
                  <a:gd name="T57" fmla="*/ 125 h 307"/>
                  <a:gd name="T58" fmla="*/ 53 w 65"/>
                  <a:gd name="T59" fmla="*/ 147 h 307"/>
                  <a:gd name="T60" fmla="*/ 55 w 65"/>
                  <a:gd name="T61" fmla="*/ 169 h 307"/>
                  <a:gd name="T62" fmla="*/ 53 w 65"/>
                  <a:gd name="T63" fmla="*/ 169 h 307"/>
                  <a:gd name="T64" fmla="*/ 53 w 65"/>
                  <a:gd name="T65" fmla="*/ 170 h 307"/>
                  <a:gd name="T66" fmla="*/ 53 w 65"/>
                  <a:gd name="T67" fmla="*/ 173 h 307"/>
                  <a:gd name="T68" fmla="*/ 53 w 65"/>
                  <a:gd name="T69" fmla="*/ 177 h 307"/>
                  <a:gd name="T70" fmla="*/ 53 w 65"/>
                  <a:gd name="T71" fmla="*/ 186 h 307"/>
                  <a:gd name="T72" fmla="*/ 52 w 65"/>
                  <a:gd name="T73" fmla="*/ 204 h 307"/>
                  <a:gd name="T74" fmla="*/ 50 w 65"/>
                  <a:gd name="T75" fmla="*/ 212 h 307"/>
                  <a:gd name="T76" fmla="*/ 49 w 65"/>
                  <a:gd name="T77" fmla="*/ 221 h 307"/>
                  <a:gd name="T78" fmla="*/ 46 w 65"/>
                  <a:gd name="T79" fmla="*/ 239 h 307"/>
                  <a:gd name="T80" fmla="*/ 40 w 65"/>
                  <a:gd name="T81" fmla="*/ 255 h 307"/>
                  <a:gd name="T82" fmla="*/ 38 w 65"/>
                  <a:gd name="T83" fmla="*/ 258 h 307"/>
                  <a:gd name="T84" fmla="*/ 37 w 65"/>
                  <a:gd name="T85" fmla="*/ 262 h 307"/>
                  <a:gd name="T86" fmla="*/ 34 w 65"/>
                  <a:gd name="T87" fmla="*/ 271 h 307"/>
                  <a:gd name="T88" fmla="*/ 30 w 65"/>
                  <a:gd name="T89" fmla="*/ 278 h 307"/>
                  <a:gd name="T90" fmla="*/ 28 w 65"/>
                  <a:gd name="T91" fmla="*/ 281 h 307"/>
                  <a:gd name="T92" fmla="*/ 27 w 65"/>
                  <a:gd name="T93" fmla="*/ 286 h 307"/>
                  <a:gd name="T94" fmla="*/ 20 w 65"/>
                  <a:gd name="T95" fmla="*/ 302 h 3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307"/>
                  <a:gd name="T146" fmla="*/ 65 w 65"/>
                  <a:gd name="T147" fmla="*/ 307 h 3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307">
                    <a:moveTo>
                      <a:pt x="20" y="302"/>
                    </a:moveTo>
                    <a:lnTo>
                      <a:pt x="29" y="307"/>
                    </a:lnTo>
                    <a:lnTo>
                      <a:pt x="37" y="292"/>
                    </a:lnTo>
                    <a:lnTo>
                      <a:pt x="44" y="276"/>
                    </a:lnTo>
                    <a:lnTo>
                      <a:pt x="47" y="267"/>
                    </a:lnTo>
                    <a:lnTo>
                      <a:pt x="48" y="262"/>
                    </a:lnTo>
                    <a:lnTo>
                      <a:pt x="50" y="259"/>
                    </a:lnTo>
                    <a:lnTo>
                      <a:pt x="56" y="243"/>
                    </a:lnTo>
                    <a:lnTo>
                      <a:pt x="56" y="238"/>
                    </a:lnTo>
                    <a:lnTo>
                      <a:pt x="57" y="233"/>
                    </a:lnTo>
                    <a:lnTo>
                      <a:pt x="59" y="224"/>
                    </a:lnTo>
                    <a:lnTo>
                      <a:pt x="62" y="206"/>
                    </a:lnTo>
                    <a:lnTo>
                      <a:pt x="62" y="196"/>
                    </a:lnTo>
                    <a:lnTo>
                      <a:pt x="64" y="187"/>
                    </a:lnTo>
                    <a:lnTo>
                      <a:pt x="65" y="169"/>
                    </a:lnTo>
                    <a:lnTo>
                      <a:pt x="64" y="146"/>
                    </a:lnTo>
                    <a:lnTo>
                      <a:pt x="61" y="123"/>
                    </a:lnTo>
                    <a:lnTo>
                      <a:pt x="52" y="82"/>
                    </a:lnTo>
                    <a:lnTo>
                      <a:pt x="37" y="42"/>
                    </a:lnTo>
                    <a:lnTo>
                      <a:pt x="27" y="24"/>
                    </a:lnTo>
                    <a:lnTo>
                      <a:pt x="15" y="9"/>
                    </a:lnTo>
                    <a:lnTo>
                      <a:pt x="9" y="0"/>
                    </a:lnTo>
                    <a:lnTo>
                      <a:pt x="0" y="6"/>
                    </a:lnTo>
                    <a:lnTo>
                      <a:pt x="9" y="18"/>
                    </a:lnTo>
                    <a:lnTo>
                      <a:pt x="19" y="33"/>
                    </a:lnTo>
                    <a:lnTo>
                      <a:pt x="28" y="50"/>
                    </a:lnTo>
                    <a:lnTo>
                      <a:pt x="35" y="67"/>
                    </a:lnTo>
                    <a:lnTo>
                      <a:pt x="42" y="86"/>
                    </a:lnTo>
                    <a:lnTo>
                      <a:pt x="51" y="125"/>
                    </a:lnTo>
                    <a:lnTo>
                      <a:pt x="53" y="147"/>
                    </a:lnTo>
                    <a:lnTo>
                      <a:pt x="55" y="169"/>
                    </a:lnTo>
                    <a:lnTo>
                      <a:pt x="53" y="169"/>
                    </a:lnTo>
                    <a:lnTo>
                      <a:pt x="53" y="170"/>
                    </a:lnTo>
                    <a:lnTo>
                      <a:pt x="53" y="173"/>
                    </a:lnTo>
                    <a:lnTo>
                      <a:pt x="53" y="177"/>
                    </a:lnTo>
                    <a:lnTo>
                      <a:pt x="53" y="186"/>
                    </a:lnTo>
                    <a:lnTo>
                      <a:pt x="52" y="204"/>
                    </a:lnTo>
                    <a:lnTo>
                      <a:pt x="50" y="212"/>
                    </a:lnTo>
                    <a:lnTo>
                      <a:pt x="49" y="221"/>
                    </a:lnTo>
                    <a:lnTo>
                      <a:pt x="46" y="239"/>
                    </a:lnTo>
                    <a:lnTo>
                      <a:pt x="40" y="255"/>
                    </a:lnTo>
                    <a:lnTo>
                      <a:pt x="38" y="258"/>
                    </a:lnTo>
                    <a:lnTo>
                      <a:pt x="37" y="262"/>
                    </a:lnTo>
                    <a:lnTo>
                      <a:pt x="34" y="271"/>
                    </a:lnTo>
                    <a:lnTo>
                      <a:pt x="30" y="278"/>
                    </a:lnTo>
                    <a:lnTo>
                      <a:pt x="28" y="281"/>
                    </a:lnTo>
                    <a:lnTo>
                      <a:pt x="27" y="286"/>
                    </a:lnTo>
                    <a:lnTo>
                      <a:pt x="20" y="302"/>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5" name="Freeform 196"/>
              <p:cNvSpPr>
                <a:spLocks/>
              </p:cNvSpPr>
              <p:nvPr/>
            </p:nvSpPr>
            <p:spPr bwMode="auto">
              <a:xfrm>
                <a:off x="117" y="3693"/>
                <a:ext cx="12" cy="60"/>
              </a:xfrm>
              <a:custGeom>
                <a:avLst/>
                <a:gdLst>
                  <a:gd name="T0" fmla="*/ 20 w 64"/>
                  <a:gd name="T1" fmla="*/ 290 h 296"/>
                  <a:gd name="T2" fmla="*/ 29 w 64"/>
                  <a:gd name="T3" fmla="*/ 296 h 296"/>
                  <a:gd name="T4" fmla="*/ 36 w 64"/>
                  <a:gd name="T5" fmla="*/ 280 h 296"/>
                  <a:gd name="T6" fmla="*/ 37 w 64"/>
                  <a:gd name="T7" fmla="*/ 275 h 296"/>
                  <a:gd name="T8" fmla="*/ 39 w 64"/>
                  <a:gd name="T9" fmla="*/ 272 h 296"/>
                  <a:gd name="T10" fmla="*/ 43 w 64"/>
                  <a:gd name="T11" fmla="*/ 265 h 296"/>
                  <a:gd name="T12" fmla="*/ 46 w 64"/>
                  <a:gd name="T13" fmla="*/ 256 h 296"/>
                  <a:gd name="T14" fmla="*/ 47 w 64"/>
                  <a:gd name="T15" fmla="*/ 252 h 296"/>
                  <a:gd name="T16" fmla="*/ 49 w 64"/>
                  <a:gd name="T17" fmla="*/ 249 h 296"/>
                  <a:gd name="T18" fmla="*/ 55 w 64"/>
                  <a:gd name="T19" fmla="*/ 233 h 296"/>
                  <a:gd name="T20" fmla="*/ 58 w 64"/>
                  <a:gd name="T21" fmla="*/ 215 h 296"/>
                  <a:gd name="T22" fmla="*/ 59 w 64"/>
                  <a:gd name="T23" fmla="*/ 206 h 296"/>
                  <a:gd name="T24" fmla="*/ 61 w 64"/>
                  <a:gd name="T25" fmla="*/ 198 h 296"/>
                  <a:gd name="T26" fmla="*/ 62 w 64"/>
                  <a:gd name="T27" fmla="*/ 180 h 296"/>
                  <a:gd name="T28" fmla="*/ 62 w 64"/>
                  <a:gd name="T29" fmla="*/ 171 h 296"/>
                  <a:gd name="T30" fmla="*/ 62 w 64"/>
                  <a:gd name="T31" fmla="*/ 167 h 296"/>
                  <a:gd name="T32" fmla="*/ 62 w 64"/>
                  <a:gd name="T33" fmla="*/ 164 h 296"/>
                  <a:gd name="T34" fmla="*/ 62 w 64"/>
                  <a:gd name="T35" fmla="*/ 163 h 296"/>
                  <a:gd name="T36" fmla="*/ 64 w 64"/>
                  <a:gd name="T37" fmla="*/ 163 h 296"/>
                  <a:gd name="T38" fmla="*/ 62 w 64"/>
                  <a:gd name="T39" fmla="*/ 141 h 296"/>
                  <a:gd name="T40" fmla="*/ 60 w 64"/>
                  <a:gd name="T41" fmla="*/ 119 h 296"/>
                  <a:gd name="T42" fmla="*/ 51 w 64"/>
                  <a:gd name="T43" fmla="*/ 80 h 296"/>
                  <a:gd name="T44" fmla="*/ 44 w 64"/>
                  <a:gd name="T45" fmla="*/ 61 h 296"/>
                  <a:gd name="T46" fmla="*/ 37 w 64"/>
                  <a:gd name="T47" fmla="*/ 44 h 296"/>
                  <a:gd name="T48" fmla="*/ 28 w 64"/>
                  <a:gd name="T49" fmla="*/ 27 h 296"/>
                  <a:gd name="T50" fmla="*/ 18 w 64"/>
                  <a:gd name="T51" fmla="*/ 12 h 296"/>
                  <a:gd name="T52" fmla="*/ 9 w 64"/>
                  <a:gd name="T53" fmla="*/ 0 h 296"/>
                  <a:gd name="T54" fmla="*/ 0 w 64"/>
                  <a:gd name="T55" fmla="*/ 7 h 296"/>
                  <a:gd name="T56" fmla="*/ 10 w 64"/>
                  <a:gd name="T57" fmla="*/ 21 h 296"/>
                  <a:gd name="T58" fmla="*/ 28 w 64"/>
                  <a:gd name="T59" fmla="*/ 51 h 296"/>
                  <a:gd name="T60" fmla="*/ 36 w 64"/>
                  <a:gd name="T61" fmla="*/ 68 h 296"/>
                  <a:gd name="T62" fmla="*/ 42 w 64"/>
                  <a:gd name="T63" fmla="*/ 86 h 296"/>
                  <a:gd name="T64" fmla="*/ 47 w 64"/>
                  <a:gd name="T65" fmla="*/ 104 h 296"/>
                  <a:gd name="T66" fmla="*/ 50 w 64"/>
                  <a:gd name="T67" fmla="*/ 123 h 296"/>
                  <a:gd name="T68" fmla="*/ 52 w 64"/>
                  <a:gd name="T69" fmla="*/ 142 h 296"/>
                  <a:gd name="T70" fmla="*/ 53 w 64"/>
                  <a:gd name="T71" fmla="*/ 163 h 296"/>
                  <a:gd name="T72" fmla="*/ 51 w 64"/>
                  <a:gd name="T73" fmla="*/ 197 h 296"/>
                  <a:gd name="T74" fmla="*/ 48 w 64"/>
                  <a:gd name="T75" fmla="*/ 213 h 296"/>
                  <a:gd name="T76" fmla="*/ 46 w 64"/>
                  <a:gd name="T77" fmla="*/ 220 h 296"/>
                  <a:gd name="T78" fmla="*/ 44 w 64"/>
                  <a:gd name="T79" fmla="*/ 229 h 296"/>
                  <a:gd name="T80" fmla="*/ 41 w 64"/>
                  <a:gd name="T81" fmla="*/ 236 h 296"/>
                  <a:gd name="T82" fmla="*/ 39 w 64"/>
                  <a:gd name="T83" fmla="*/ 244 h 296"/>
                  <a:gd name="T84" fmla="*/ 33 w 64"/>
                  <a:gd name="T85" fmla="*/ 260 h 296"/>
                  <a:gd name="T86" fmla="*/ 27 w 64"/>
                  <a:gd name="T87" fmla="*/ 274 h 296"/>
                  <a:gd name="T88" fmla="*/ 20 w 64"/>
                  <a:gd name="T89" fmla="*/ 290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
                  <a:gd name="T136" fmla="*/ 0 h 296"/>
                  <a:gd name="T137" fmla="*/ 64 w 64"/>
                  <a:gd name="T138" fmla="*/ 296 h 2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 h="296">
                    <a:moveTo>
                      <a:pt x="20" y="290"/>
                    </a:moveTo>
                    <a:lnTo>
                      <a:pt x="29" y="296"/>
                    </a:lnTo>
                    <a:lnTo>
                      <a:pt x="36" y="280"/>
                    </a:lnTo>
                    <a:lnTo>
                      <a:pt x="37" y="275"/>
                    </a:lnTo>
                    <a:lnTo>
                      <a:pt x="39" y="272"/>
                    </a:lnTo>
                    <a:lnTo>
                      <a:pt x="43" y="265"/>
                    </a:lnTo>
                    <a:lnTo>
                      <a:pt x="46" y="256"/>
                    </a:lnTo>
                    <a:lnTo>
                      <a:pt x="47" y="252"/>
                    </a:lnTo>
                    <a:lnTo>
                      <a:pt x="49" y="249"/>
                    </a:lnTo>
                    <a:lnTo>
                      <a:pt x="55" y="233"/>
                    </a:lnTo>
                    <a:lnTo>
                      <a:pt x="58" y="215"/>
                    </a:lnTo>
                    <a:lnTo>
                      <a:pt x="59" y="206"/>
                    </a:lnTo>
                    <a:lnTo>
                      <a:pt x="61" y="198"/>
                    </a:lnTo>
                    <a:lnTo>
                      <a:pt x="62" y="180"/>
                    </a:lnTo>
                    <a:lnTo>
                      <a:pt x="62" y="171"/>
                    </a:lnTo>
                    <a:lnTo>
                      <a:pt x="62" y="167"/>
                    </a:lnTo>
                    <a:lnTo>
                      <a:pt x="62" y="164"/>
                    </a:lnTo>
                    <a:lnTo>
                      <a:pt x="62" y="163"/>
                    </a:lnTo>
                    <a:lnTo>
                      <a:pt x="64" y="163"/>
                    </a:lnTo>
                    <a:lnTo>
                      <a:pt x="62" y="141"/>
                    </a:lnTo>
                    <a:lnTo>
                      <a:pt x="60" y="119"/>
                    </a:lnTo>
                    <a:lnTo>
                      <a:pt x="51" y="80"/>
                    </a:lnTo>
                    <a:lnTo>
                      <a:pt x="44" y="61"/>
                    </a:lnTo>
                    <a:lnTo>
                      <a:pt x="37" y="44"/>
                    </a:lnTo>
                    <a:lnTo>
                      <a:pt x="28" y="27"/>
                    </a:lnTo>
                    <a:lnTo>
                      <a:pt x="18" y="12"/>
                    </a:lnTo>
                    <a:lnTo>
                      <a:pt x="9" y="0"/>
                    </a:lnTo>
                    <a:lnTo>
                      <a:pt x="0" y="7"/>
                    </a:lnTo>
                    <a:lnTo>
                      <a:pt x="10" y="21"/>
                    </a:lnTo>
                    <a:lnTo>
                      <a:pt x="28" y="51"/>
                    </a:lnTo>
                    <a:lnTo>
                      <a:pt x="36" y="68"/>
                    </a:lnTo>
                    <a:lnTo>
                      <a:pt x="42" y="86"/>
                    </a:lnTo>
                    <a:lnTo>
                      <a:pt x="47" y="104"/>
                    </a:lnTo>
                    <a:lnTo>
                      <a:pt x="50" y="123"/>
                    </a:lnTo>
                    <a:lnTo>
                      <a:pt x="52" y="142"/>
                    </a:lnTo>
                    <a:lnTo>
                      <a:pt x="53" y="163"/>
                    </a:lnTo>
                    <a:lnTo>
                      <a:pt x="51" y="197"/>
                    </a:lnTo>
                    <a:lnTo>
                      <a:pt x="48" y="213"/>
                    </a:lnTo>
                    <a:lnTo>
                      <a:pt x="46" y="220"/>
                    </a:lnTo>
                    <a:lnTo>
                      <a:pt x="44" y="229"/>
                    </a:lnTo>
                    <a:lnTo>
                      <a:pt x="41" y="236"/>
                    </a:lnTo>
                    <a:lnTo>
                      <a:pt x="39" y="244"/>
                    </a:lnTo>
                    <a:lnTo>
                      <a:pt x="33" y="260"/>
                    </a:lnTo>
                    <a:lnTo>
                      <a:pt x="27" y="274"/>
                    </a:lnTo>
                    <a:lnTo>
                      <a:pt x="20" y="290"/>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6" name="Freeform 197"/>
              <p:cNvSpPr>
                <a:spLocks/>
              </p:cNvSpPr>
              <p:nvPr/>
            </p:nvSpPr>
            <p:spPr bwMode="auto">
              <a:xfrm>
                <a:off x="114" y="3695"/>
                <a:ext cx="13" cy="56"/>
              </a:xfrm>
              <a:custGeom>
                <a:avLst/>
                <a:gdLst>
                  <a:gd name="T0" fmla="*/ 22 w 64"/>
                  <a:gd name="T1" fmla="*/ 276 h 283"/>
                  <a:gd name="T2" fmla="*/ 31 w 64"/>
                  <a:gd name="T3" fmla="*/ 283 h 283"/>
                  <a:gd name="T4" fmla="*/ 38 w 64"/>
                  <a:gd name="T5" fmla="*/ 267 h 283"/>
                  <a:gd name="T6" fmla="*/ 44 w 64"/>
                  <a:gd name="T7" fmla="*/ 253 h 283"/>
                  <a:gd name="T8" fmla="*/ 50 w 64"/>
                  <a:gd name="T9" fmla="*/ 237 h 283"/>
                  <a:gd name="T10" fmla="*/ 52 w 64"/>
                  <a:gd name="T11" fmla="*/ 229 h 283"/>
                  <a:gd name="T12" fmla="*/ 55 w 64"/>
                  <a:gd name="T13" fmla="*/ 222 h 283"/>
                  <a:gd name="T14" fmla="*/ 57 w 64"/>
                  <a:gd name="T15" fmla="*/ 213 h 283"/>
                  <a:gd name="T16" fmla="*/ 59 w 64"/>
                  <a:gd name="T17" fmla="*/ 206 h 283"/>
                  <a:gd name="T18" fmla="*/ 62 w 64"/>
                  <a:gd name="T19" fmla="*/ 190 h 283"/>
                  <a:gd name="T20" fmla="*/ 64 w 64"/>
                  <a:gd name="T21" fmla="*/ 156 h 283"/>
                  <a:gd name="T22" fmla="*/ 63 w 64"/>
                  <a:gd name="T23" fmla="*/ 135 h 283"/>
                  <a:gd name="T24" fmla="*/ 61 w 64"/>
                  <a:gd name="T25" fmla="*/ 116 h 283"/>
                  <a:gd name="T26" fmla="*/ 58 w 64"/>
                  <a:gd name="T27" fmla="*/ 97 h 283"/>
                  <a:gd name="T28" fmla="*/ 53 w 64"/>
                  <a:gd name="T29" fmla="*/ 79 h 283"/>
                  <a:gd name="T30" fmla="*/ 47 w 64"/>
                  <a:gd name="T31" fmla="*/ 61 h 283"/>
                  <a:gd name="T32" fmla="*/ 39 w 64"/>
                  <a:gd name="T33" fmla="*/ 44 h 283"/>
                  <a:gd name="T34" fmla="*/ 21 w 64"/>
                  <a:gd name="T35" fmla="*/ 14 h 283"/>
                  <a:gd name="T36" fmla="*/ 11 w 64"/>
                  <a:gd name="T37" fmla="*/ 0 h 283"/>
                  <a:gd name="T38" fmla="*/ 0 w 64"/>
                  <a:gd name="T39" fmla="*/ 7 h 283"/>
                  <a:gd name="T40" fmla="*/ 14 w 64"/>
                  <a:gd name="T41" fmla="*/ 25 h 283"/>
                  <a:gd name="T42" fmla="*/ 23 w 64"/>
                  <a:gd name="T43" fmla="*/ 37 h 283"/>
                  <a:gd name="T44" fmla="*/ 31 w 64"/>
                  <a:gd name="T45" fmla="*/ 52 h 283"/>
                  <a:gd name="T46" fmla="*/ 38 w 64"/>
                  <a:gd name="T47" fmla="*/ 66 h 283"/>
                  <a:gd name="T48" fmla="*/ 44 w 64"/>
                  <a:gd name="T49" fmla="*/ 83 h 283"/>
                  <a:gd name="T50" fmla="*/ 49 w 64"/>
                  <a:gd name="T51" fmla="*/ 100 h 283"/>
                  <a:gd name="T52" fmla="*/ 52 w 64"/>
                  <a:gd name="T53" fmla="*/ 118 h 283"/>
                  <a:gd name="T54" fmla="*/ 54 w 64"/>
                  <a:gd name="T55" fmla="*/ 136 h 283"/>
                  <a:gd name="T56" fmla="*/ 55 w 64"/>
                  <a:gd name="T57" fmla="*/ 156 h 283"/>
                  <a:gd name="T58" fmla="*/ 54 w 64"/>
                  <a:gd name="T59" fmla="*/ 172 h 283"/>
                  <a:gd name="T60" fmla="*/ 53 w 64"/>
                  <a:gd name="T61" fmla="*/ 172 h 283"/>
                  <a:gd name="T62" fmla="*/ 53 w 64"/>
                  <a:gd name="T63" fmla="*/ 173 h 283"/>
                  <a:gd name="T64" fmla="*/ 53 w 64"/>
                  <a:gd name="T65" fmla="*/ 175 h 283"/>
                  <a:gd name="T66" fmla="*/ 53 w 64"/>
                  <a:gd name="T67" fmla="*/ 180 h 283"/>
                  <a:gd name="T68" fmla="*/ 53 w 64"/>
                  <a:gd name="T69" fmla="*/ 189 h 283"/>
                  <a:gd name="T70" fmla="*/ 50 w 64"/>
                  <a:gd name="T71" fmla="*/ 204 h 283"/>
                  <a:gd name="T72" fmla="*/ 47 w 64"/>
                  <a:gd name="T73" fmla="*/ 220 h 283"/>
                  <a:gd name="T74" fmla="*/ 41 w 64"/>
                  <a:gd name="T75" fmla="*/ 234 h 283"/>
                  <a:gd name="T76" fmla="*/ 38 w 64"/>
                  <a:gd name="T77" fmla="*/ 240 h 283"/>
                  <a:gd name="T78" fmla="*/ 35 w 64"/>
                  <a:gd name="T79" fmla="*/ 248 h 283"/>
                  <a:gd name="T80" fmla="*/ 29 w 64"/>
                  <a:gd name="T81" fmla="*/ 262 h 283"/>
                  <a:gd name="T82" fmla="*/ 22 w 64"/>
                  <a:gd name="T83" fmla="*/ 276 h 2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283"/>
                  <a:gd name="T128" fmla="*/ 64 w 64"/>
                  <a:gd name="T129" fmla="*/ 283 h 2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283">
                    <a:moveTo>
                      <a:pt x="22" y="276"/>
                    </a:moveTo>
                    <a:lnTo>
                      <a:pt x="31" y="283"/>
                    </a:lnTo>
                    <a:lnTo>
                      <a:pt x="38" y="267"/>
                    </a:lnTo>
                    <a:lnTo>
                      <a:pt x="44" y="253"/>
                    </a:lnTo>
                    <a:lnTo>
                      <a:pt x="50" y="237"/>
                    </a:lnTo>
                    <a:lnTo>
                      <a:pt x="52" y="229"/>
                    </a:lnTo>
                    <a:lnTo>
                      <a:pt x="55" y="222"/>
                    </a:lnTo>
                    <a:lnTo>
                      <a:pt x="57" y="213"/>
                    </a:lnTo>
                    <a:lnTo>
                      <a:pt x="59" y="206"/>
                    </a:lnTo>
                    <a:lnTo>
                      <a:pt x="62" y="190"/>
                    </a:lnTo>
                    <a:lnTo>
                      <a:pt x="64" y="156"/>
                    </a:lnTo>
                    <a:lnTo>
                      <a:pt x="63" y="135"/>
                    </a:lnTo>
                    <a:lnTo>
                      <a:pt x="61" y="116"/>
                    </a:lnTo>
                    <a:lnTo>
                      <a:pt x="58" y="97"/>
                    </a:lnTo>
                    <a:lnTo>
                      <a:pt x="53" y="79"/>
                    </a:lnTo>
                    <a:lnTo>
                      <a:pt x="47" y="61"/>
                    </a:lnTo>
                    <a:lnTo>
                      <a:pt x="39" y="44"/>
                    </a:lnTo>
                    <a:lnTo>
                      <a:pt x="21" y="14"/>
                    </a:lnTo>
                    <a:lnTo>
                      <a:pt x="11" y="0"/>
                    </a:lnTo>
                    <a:lnTo>
                      <a:pt x="0" y="7"/>
                    </a:lnTo>
                    <a:lnTo>
                      <a:pt x="14" y="25"/>
                    </a:lnTo>
                    <a:lnTo>
                      <a:pt x="23" y="37"/>
                    </a:lnTo>
                    <a:lnTo>
                      <a:pt x="31" y="52"/>
                    </a:lnTo>
                    <a:lnTo>
                      <a:pt x="38" y="66"/>
                    </a:lnTo>
                    <a:lnTo>
                      <a:pt x="44" y="83"/>
                    </a:lnTo>
                    <a:lnTo>
                      <a:pt x="49" y="100"/>
                    </a:lnTo>
                    <a:lnTo>
                      <a:pt x="52" y="118"/>
                    </a:lnTo>
                    <a:lnTo>
                      <a:pt x="54" y="136"/>
                    </a:lnTo>
                    <a:lnTo>
                      <a:pt x="55" y="156"/>
                    </a:lnTo>
                    <a:lnTo>
                      <a:pt x="54" y="172"/>
                    </a:lnTo>
                    <a:lnTo>
                      <a:pt x="53" y="172"/>
                    </a:lnTo>
                    <a:lnTo>
                      <a:pt x="53" y="173"/>
                    </a:lnTo>
                    <a:lnTo>
                      <a:pt x="53" y="175"/>
                    </a:lnTo>
                    <a:lnTo>
                      <a:pt x="53" y="180"/>
                    </a:lnTo>
                    <a:lnTo>
                      <a:pt x="53" y="189"/>
                    </a:lnTo>
                    <a:lnTo>
                      <a:pt x="50" y="204"/>
                    </a:lnTo>
                    <a:lnTo>
                      <a:pt x="47" y="220"/>
                    </a:lnTo>
                    <a:lnTo>
                      <a:pt x="41" y="234"/>
                    </a:lnTo>
                    <a:lnTo>
                      <a:pt x="38" y="240"/>
                    </a:lnTo>
                    <a:lnTo>
                      <a:pt x="35" y="248"/>
                    </a:lnTo>
                    <a:lnTo>
                      <a:pt x="29" y="262"/>
                    </a:lnTo>
                    <a:lnTo>
                      <a:pt x="22" y="276"/>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7" name="Freeform 198"/>
              <p:cNvSpPr>
                <a:spLocks/>
              </p:cNvSpPr>
              <p:nvPr/>
            </p:nvSpPr>
            <p:spPr bwMode="auto">
              <a:xfrm>
                <a:off x="122" y="3689"/>
                <a:ext cx="13" cy="67"/>
              </a:xfrm>
              <a:custGeom>
                <a:avLst/>
                <a:gdLst>
                  <a:gd name="T0" fmla="*/ 19 w 66"/>
                  <a:gd name="T1" fmla="*/ 328 h 334"/>
                  <a:gd name="T2" fmla="*/ 28 w 66"/>
                  <a:gd name="T3" fmla="*/ 334 h 334"/>
                  <a:gd name="T4" fmla="*/ 36 w 66"/>
                  <a:gd name="T5" fmla="*/ 316 h 334"/>
                  <a:gd name="T6" fmla="*/ 39 w 66"/>
                  <a:gd name="T7" fmla="*/ 307 h 334"/>
                  <a:gd name="T8" fmla="*/ 43 w 66"/>
                  <a:gd name="T9" fmla="*/ 299 h 334"/>
                  <a:gd name="T10" fmla="*/ 50 w 66"/>
                  <a:gd name="T11" fmla="*/ 281 h 334"/>
                  <a:gd name="T12" fmla="*/ 56 w 66"/>
                  <a:gd name="T13" fmla="*/ 263 h 334"/>
                  <a:gd name="T14" fmla="*/ 59 w 66"/>
                  <a:gd name="T15" fmla="*/ 243 h 334"/>
                  <a:gd name="T16" fmla="*/ 59 w 66"/>
                  <a:gd name="T17" fmla="*/ 237 h 334"/>
                  <a:gd name="T18" fmla="*/ 60 w 66"/>
                  <a:gd name="T19" fmla="*/ 233 h 334"/>
                  <a:gd name="T20" fmla="*/ 63 w 66"/>
                  <a:gd name="T21" fmla="*/ 224 h 334"/>
                  <a:gd name="T22" fmla="*/ 65 w 66"/>
                  <a:gd name="T23" fmla="*/ 203 h 334"/>
                  <a:gd name="T24" fmla="*/ 66 w 66"/>
                  <a:gd name="T25" fmla="*/ 183 h 334"/>
                  <a:gd name="T26" fmla="*/ 65 w 66"/>
                  <a:gd name="T27" fmla="*/ 156 h 334"/>
                  <a:gd name="T28" fmla="*/ 61 w 66"/>
                  <a:gd name="T29" fmla="*/ 132 h 334"/>
                  <a:gd name="T30" fmla="*/ 57 w 66"/>
                  <a:gd name="T31" fmla="*/ 108 h 334"/>
                  <a:gd name="T32" fmla="*/ 51 w 66"/>
                  <a:gd name="T33" fmla="*/ 86 h 334"/>
                  <a:gd name="T34" fmla="*/ 43 w 66"/>
                  <a:gd name="T35" fmla="*/ 63 h 334"/>
                  <a:gd name="T36" fmla="*/ 33 w 66"/>
                  <a:gd name="T37" fmla="*/ 42 h 334"/>
                  <a:gd name="T38" fmla="*/ 22 w 66"/>
                  <a:gd name="T39" fmla="*/ 22 h 334"/>
                  <a:gd name="T40" fmla="*/ 10 w 66"/>
                  <a:gd name="T41" fmla="*/ 4 h 334"/>
                  <a:gd name="T42" fmla="*/ 9 w 66"/>
                  <a:gd name="T43" fmla="*/ 0 h 334"/>
                  <a:gd name="T44" fmla="*/ 0 w 66"/>
                  <a:gd name="T45" fmla="*/ 8 h 334"/>
                  <a:gd name="T46" fmla="*/ 3 w 66"/>
                  <a:gd name="T47" fmla="*/ 14 h 334"/>
                  <a:gd name="T48" fmla="*/ 15 w 66"/>
                  <a:gd name="T49" fmla="*/ 31 h 334"/>
                  <a:gd name="T50" fmla="*/ 27 w 66"/>
                  <a:gd name="T51" fmla="*/ 50 h 334"/>
                  <a:gd name="T52" fmla="*/ 36 w 66"/>
                  <a:gd name="T53" fmla="*/ 70 h 334"/>
                  <a:gd name="T54" fmla="*/ 43 w 66"/>
                  <a:gd name="T55" fmla="*/ 91 h 334"/>
                  <a:gd name="T56" fmla="*/ 49 w 66"/>
                  <a:gd name="T57" fmla="*/ 113 h 334"/>
                  <a:gd name="T58" fmla="*/ 54 w 66"/>
                  <a:gd name="T59" fmla="*/ 135 h 334"/>
                  <a:gd name="T60" fmla="*/ 56 w 66"/>
                  <a:gd name="T61" fmla="*/ 159 h 334"/>
                  <a:gd name="T62" fmla="*/ 57 w 66"/>
                  <a:gd name="T63" fmla="*/ 183 h 334"/>
                  <a:gd name="T64" fmla="*/ 56 w 66"/>
                  <a:gd name="T65" fmla="*/ 192 h 334"/>
                  <a:gd name="T66" fmla="*/ 56 w 66"/>
                  <a:gd name="T67" fmla="*/ 202 h 334"/>
                  <a:gd name="T68" fmla="*/ 54 w 66"/>
                  <a:gd name="T69" fmla="*/ 223 h 334"/>
                  <a:gd name="T70" fmla="*/ 51 w 66"/>
                  <a:gd name="T71" fmla="*/ 231 h 334"/>
                  <a:gd name="T72" fmla="*/ 50 w 66"/>
                  <a:gd name="T73" fmla="*/ 236 h 334"/>
                  <a:gd name="T74" fmla="*/ 50 w 66"/>
                  <a:gd name="T75" fmla="*/ 242 h 334"/>
                  <a:gd name="T76" fmla="*/ 48 w 66"/>
                  <a:gd name="T77" fmla="*/ 251 h 334"/>
                  <a:gd name="T78" fmla="*/ 47 w 66"/>
                  <a:gd name="T79" fmla="*/ 255 h 334"/>
                  <a:gd name="T80" fmla="*/ 47 w 66"/>
                  <a:gd name="T81" fmla="*/ 261 h 334"/>
                  <a:gd name="T82" fmla="*/ 45 w 66"/>
                  <a:gd name="T83" fmla="*/ 264 h 334"/>
                  <a:gd name="T84" fmla="*/ 43 w 66"/>
                  <a:gd name="T85" fmla="*/ 269 h 334"/>
                  <a:gd name="T86" fmla="*/ 41 w 66"/>
                  <a:gd name="T87" fmla="*/ 278 h 334"/>
                  <a:gd name="T88" fmla="*/ 34 w 66"/>
                  <a:gd name="T89" fmla="*/ 295 h 334"/>
                  <a:gd name="T90" fmla="*/ 27 w 66"/>
                  <a:gd name="T91" fmla="*/ 311 h 334"/>
                  <a:gd name="T92" fmla="*/ 22 w 66"/>
                  <a:gd name="T93" fmla="*/ 319 h 334"/>
                  <a:gd name="T94" fmla="*/ 19 w 66"/>
                  <a:gd name="T95" fmla="*/ 328 h 3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
                  <a:gd name="T145" fmla="*/ 0 h 334"/>
                  <a:gd name="T146" fmla="*/ 66 w 66"/>
                  <a:gd name="T147" fmla="*/ 334 h 3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 h="334">
                    <a:moveTo>
                      <a:pt x="19" y="328"/>
                    </a:moveTo>
                    <a:lnTo>
                      <a:pt x="28" y="334"/>
                    </a:lnTo>
                    <a:lnTo>
                      <a:pt x="36" y="316"/>
                    </a:lnTo>
                    <a:lnTo>
                      <a:pt x="39" y="307"/>
                    </a:lnTo>
                    <a:lnTo>
                      <a:pt x="43" y="299"/>
                    </a:lnTo>
                    <a:lnTo>
                      <a:pt x="50" y="281"/>
                    </a:lnTo>
                    <a:lnTo>
                      <a:pt x="56" y="263"/>
                    </a:lnTo>
                    <a:lnTo>
                      <a:pt x="59" y="243"/>
                    </a:lnTo>
                    <a:lnTo>
                      <a:pt x="59" y="237"/>
                    </a:lnTo>
                    <a:lnTo>
                      <a:pt x="60" y="233"/>
                    </a:lnTo>
                    <a:lnTo>
                      <a:pt x="63" y="224"/>
                    </a:lnTo>
                    <a:lnTo>
                      <a:pt x="65" y="203"/>
                    </a:lnTo>
                    <a:lnTo>
                      <a:pt x="66" y="183"/>
                    </a:lnTo>
                    <a:lnTo>
                      <a:pt x="65" y="156"/>
                    </a:lnTo>
                    <a:lnTo>
                      <a:pt x="61" y="132"/>
                    </a:lnTo>
                    <a:lnTo>
                      <a:pt x="57" y="108"/>
                    </a:lnTo>
                    <a:lnTo>
                      <a:pt x="51" y="86"/>
                    </a:lnTo>
                    <a:lnTo>
                      <a:pt x="43" y="63"/>
                    </a:lnTo>
                    <a:lnTo>
                      <a:pt x="33" y="42"/>
                    </a:lnTo>
                    <a:lnTo>
                      <a:pt x="22" y="22"/>
                    </a:lnTo>
                    <a:lnTo>
                      <a:pt x="10" y="4"/>
                    </a:lnTo>
                    <a:lnTo>
                      <a:pt x="9" y="0"/>
                    </a:lnTo>
                    <a:lnTo>
                      <a:pt x="0" y="8"/>
                    </a:lnTo>
                    <a:lnTo>
                      <a:pt x="3" y="14"/>
                    </a:lnTo>
                    <a:lnTo>
                      <a:pt x="15" y="31"/>
                    </a:lnTo>
                    <a:lnTo>
                      <a:pt x="27" y="50"/>
                    </a:lnTo>
                    <a:lnTo>
                      <a:pt x="36" y="70"/>
                    </a:lnTo>
                    <a:lnTo>
                      <a:pt x="43" y="91"/>
                    </a:lnTo>
                    <a:lnTo>
                      <a:pt x="49" y="113"/>
                    </a:lnTo>
                    <a:lnTo>
                      <a:pt x="54" y="135"/>
                    </a:lnTo>
                    <a:lnTo>
                      <a:pt x="56" y="159"/>
                    </a:lnTo>
                    <a:lnTo>
                      <a:pt x="57" y="183"/>
                    </a:lnTo>
                    <a:lnTo>
                      <a:pt x="56" y="192"/>
                    </a:lnTo>
                    <a:lnTo>
                      <a:pt x="56" y="202"/>
                    </a:lnTo>
                    <a:lnTo>
                      <a:pt x="54" y="223"/>
                    </a:lnTo>
                    <a:lnTo>
                      <a:pt x="51" y="231"/>
                    </a:lnTo>
                    <a:lnTo>
                      <a:pt x="50" y="236"/>
                    </a:lnTo>
                    <a:lnTo>
                      <a:pt x="50" y="242"/>
                    </a:lnTo>
                    <a:lnTo>
                      <a:pt x="48" y="251"/>
                    </a:lnTo>
                    <a:lnTo>
                      <a:pt x="47" y="255"/>
                    </a:lnTo>
                    <a:lnTo>
                      <a:pt x="47" y="261"/>
                    </a:lnTo>
                    <a:lnTo>
                      <a:pt x="45" y="264"/>
                    </a:lnTo>
                    <a:lnTo>
                      <a:pt x="43" y="269"/>
                    </a:lnTo>
                    <a:lnTo>
                      <a:pt x="41" y="278"/>
                    </a:lnTo>
                    <a:lnTo>
                      <a:pt x="34" y="295"/>
                    </a:lnTo>
                    <a:lnTo>
                      <a:pt x="27" y="311"/>
                    </a:lnTo>
                    <a:lnTo>
                      <a:pt x="22" y="319"/>
                    </a:lnTo>
                    <a:lnTo>
                      <a:pt x="19" y="328"/>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8" name="Freeform 199"/>
              <p:cNvSpPr>
                <a:spLocks/>
              </p:cNvSpPr>
              <p:nvPr/>
            </p:nvSpPr>
            <p:spPr bwMode="auto">
              <a:xfrm>
                <a:off x="124" y="3688"/>
                <a:ext cx="13" cy="69"/>
              </a:xfrm>
              <a:custGeom>
                <a:avLst/>
                <a:gdLst>
                  <a:gd name="T0" fmla="*/ 19 w 67"/>
                  <a:gd name="T1" fmla="*/ 339 h 344"/>
                  <a:gd name="T2" fmla="*/ 29 w 67"/>
                  <a:gd name="T3" fmla="*/ 344 h 344"/>
                  <a:gd name="T4" fmla="*/ 37 w 67"/>
                  <a:gd name="T5" fmla="*/ 326 h 344"/>
                  <a:gd name="T6" fmla="*/ 45 w 67"/>
                  <a:gd name="T7" fmla="*/ 308 h 344"/>
                  <a:gd name="T8" fmla="*/ 51 w 67"/>
                  <a:gd name="T9" fmla="*/ 289 h 344"/>
                  <a:gd name="T10" fmla="*/ 57 w 67"/>
                  <a:gd name="T11" fmla="*/ 271 h 344"/>
                  <a:gd name="T12" fmla="*/ 58 w 67"/>
                  <a:gd name="T13" fmla="*/ 260 h 344"/>
                  <a:gd name="T14" fmla="*/ 60 w 67"/>
                  <a:gd name="T15" fmla="*/ 250 h 344"/>
                  <a:gd name="T16" fmla="*/ 64 w 67"/>
                  <a:gd name="T17" fmla="*/ 230 h 344"/>
                  <a:gd name="T18" fmla="*/ 66 w 67"/>
                  <a:gd name="T19" fmla="*/ 208 h 344"/>
                  <a:gd name="T20" fmla="*/ 67 w 67"/>
                  <a:gd name="T21" fmla="*/ 188 h 344"/>
                  <a:gd name="T22" fmla="*/ 66 w 67"/>
                  <a:gd name="T23" fmla="*/ 160 h 344"/>
                  <a:gd name="T24" fmla="*/ 62 w 67"/>
                  <a:gd name="T25" fmla="*/ 134 h 344"/>
                  <a:gd name="T26" fmla="*/ 58 w 67"/>
                  <a:gd name="T27" fmla="*/ 109 h 344"/>
                  <a:gd name="T28" fmla="*/ 52 w 67"/>
                  <a:gd name="T29" fmla="*/ 85 h 344"/>
                  <a:gd name="T30" fmla="*/ 43 w 67"/>
                  <a:gd name="T31" fmla="*/ 61 h 344"/>
                  <a:gd name="T32" fmla="*/ 33 w 67"/>
                  <a:gd name="T33" fmla="*/ 40 h 344"/>
                  <a:gd name="T34" fmla="*/ 21 w 67"/>
                  <a:gd name="T35" fmla="*/ 19 h 344"/>
                  <a:gd name="T36" fmla="*/ 9 w 67"/>
                  <a:gd name="T37" fmla="*/ 0 h 344"/>
                  <a:gd name="T38" fmla="*/ 0 w 67"/>
                  <a:gd name="T39" fmla="*/ 5 h 344"/>
                  <a:gd name="T40" fmla="*/ 1 w 67"/>
                  <a:gd name="T41" fmla="*/ 9 h 344"/>
                  <a:gd name="T42" fmla="*/ 13 w 67"/>
                  <a:gd name="T43" fmla="*/ 27 h 344"/>
                  <a:gd name="T44" fmla="*/ 24 w 67"/>
                  <a:gd name="T45" fmla="*/ 47 h 344"/>
                  <a:gd name="T46" fmla="*/ 34 w 67"/>
                  <a:gd name="T47" fmla="*/ 68 h 344"/>
                  <a:gd name="T48" fmla="*/ 42 w 67"/>
                  <a:gd name="T49" fmla="*/ 91 h 344"/>
                  <a:gd name="T50" fmla="*/ 48 w 67"/>
                  <a:gd name="T51" fmla="*/ 113 h 344"/>
                  <a:gd name="T52" fmla="*/ 52 w 67"/>
                  <a:gd name="T53" fmla="*/ 137 h 344"/>
                  <a:gd name="T54" fmla="*/ 56 w 67"/>
                  <a:gd name="T55" fmla="*/ 161 h 344"/>
                  <a:gd name="T56" fmla="*/ 57 w 67"/>
                  <a:gd name="T57" fmla="*/ 188 h 344"/>
                  <a:gd name="T58" fmla="*/ 56 w 67"/>
                  <a:gd name="T59" fmla="*/ 208 h 344"/>
                  <a:gd name="T60" fmla="*/ 54 w 67"/>
                  <a:gd name="T61" fmla="*/ 229 h 344"/>
                  <a:gd name="T62" fmla="*/ 51 w 67"/>
                  <a:gd name="T63" fmla="*/ 238 h 344"/>
                  <a:gd name="T64" fmla="*/ 50 w 67"/>
                  <a:gd name="T65" fmla="*/ 242 h 344"/>
                  <a:gd name="T66" fmla="*/ 50 w 67"/>
                  <a:gd name="T67" fmla="*/ 248 h 344"/>
                  <a:gd name="T68" fmla="*/ 47 w 67"/>
                  <a:gd name="T69" fmla="*/ 268 h 344"/>
                  <a:gd name="T70" fmla="*/ 41 w 67"/>
                  <a:gd name="T71" fmla="*/ 286 h 344"/>
                  <a:gd name="T72" fmla="*/ 34 w 67"/>
                  <a:gd name="T73" fmla="*/ 304 h 344"/>
                  <a:gd name="T74" fmla="*/ 30 w 67"/>
                  <a:gd name="T75" fmla="*/ 312 h 344"/>
                  <a:gd name="T76" fmla="*/ 27 w 67"/>
                  <a:gd name="T77" fmla="*/ 321 h 344"/>
                  <a:gd name="T78" fmla="*/ 19 w 67"/>
                  <a:gd name="T79" fmla="*/ 339 h 3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344"/>
                  <a:gd name="T122" fmla="*/ 67 w 67"/>
                  <a:gd name="T123" fmla="*/ 344 h 3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344">
                    <a:moveTo>
                      <a:pt x="19" y="339"/>
                    </a:moveTo>
                    <a:lnTo>
                      <a:pt x="29" y="344"/>
                    </a:lnTo>
                    <a:lnTo>
                      <a:pt x="37" y="326"/>
                    </a:lnTo>
                    <a:lnTo>
                      <a:pt x="45" y="308"/>
                    </a:lnTo>
                    <a:lnTo>
                      <a:pt x="51" y="289"/>
                    </a:lnTo>
                    <a:lnTo>
                      <a:pt x="57" y="271"/>
                    </a:lnTo>
                    <a:lnTo>
                      <a:pt x="58" y="260"/>
                    </a:lnTo>
                    <a:lnTo>
                      <a:pt x="60" y="250"/>
                    </a:lnTo>
                    <a:lnTo>
                      <a:pt x="64" y="230"/>
                    </a:lnTo>
                    <a:lnTo>
                      <a:pt x="66" y="208"/>
                    </a:lnTo>
                    <a:lnTo>
                      <a:pt x="67" y="188"/>
                    </a:lnTo>
                    <a:lnTo>
                      <a:pt x="66" y="160"/>
                    </a:lnTo>
                    <a:lnTo>
                      <a:pt x="62" y="134"/>
                    </a:lnTo>
                    <a:lnTo>
                      <a:pt x="58" y="109"/>
                    </a:lnTo>
                    <a:lnTo>
                      <a:pt x="52" y="85"/>
                    </a:lnTo>
                    <a:lnTo>
                      <a:pt x="43" y="61"/>
                    </a:lnTo>
                    <a:lnTo>
                      <a:pt x="33" y="40"/>
                    </a:lnTo>
                    <a:lnTo>
                      <a:pt x="21" y="19"/>
                    </a:lnTo>
                    <a:lnTo>
                      <a:pt x="9" y="0"/>
                    </a:lnTo>
                    <a:lnTo>
                      <a:pt x="0" y="5"/>
                    </a:lnTo>
                    <a:lnTo>
                      <a:pt x="1" y="9"/>
                    </a:lnTo>
                    <a:lnTo>
                      <a:pt x="13" y="27"/>
                    </a:lnTo>
                    <a:lnTo>
                      <a:pt x="24" y="47"/>
                    </a:lnTo>
                    <a:lnTo>
                      <a:pt x="34" y="68"/>
                    </a:lnTo>
                    <a:lnTo>
                      <a:pt x="42" y="91"/>
                    </a:lnTo>
                    <a:lnTo>
                      <a:pt x="48" y="113"/>
                    </a:lnTo>
                    <a:lnTo>
                      <a:pt x="52" y="137"/>
                    </a:lnTo>
                    <a:lnTo>
                      <a:pt x="56" y="161"/>
                    </a:lnTo>
                    <a:lnTo>
                      <a:pt x="57" y="188"/>
                    </a:lnTo>
                    <a:lnTo>
                      <a:pt x="56" y="208"/>
                    </a:lnTo>
                    <a:lnTo>
                      <a:pt x="54" y="229"/>
                    </a:lnTo>
                    <a:lnTo>
                      <a:pt x="51" y="238"/>
                    </a:lnTo>
                    <a:lnTo>
                      <a:pt x="50" y="242"/>
                    </a:lnTo>
                    <a:lnTo>
                      <a:pt x="50" y="248"/>
                    </a:lnTo>
                    <a:lnTo>
                      <a:pt x="47" y="268"/>
                    </a:lnTo>
                    <a:lnTo>
                      <a:pt x="41" y="286"/>
                    </a:lnTo>
                    <a:lnTo>
                      <a:pt x="34" y="304"/>
                    </a:lnTo>
                    <a:lnTo>
                      <a:pt x="30" y="312"/>
                    </a:lnTo>
                    <a:lnTo>
                      <a:pt x="27" y="321"/>
                    </a:lnTo>
                    <a:lnTo>
                      <a:pt x="19" y="339"/>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29" name="Freeform 200"/>
              <p:cNvSpPr>
                <a:spLocks/>
              </p:cNvSpPr>
              <p:nvPr/>
            </p:nvSpPr>
            <p:spPr bwMode="auto">
              <a:xfrm>
                <a:off x="120" y="3691"/>
                <a:ext cx="14" cy="64"/>
              </a:xfrm>
              <a:custGeom>
                <a:avLst/>
                <a:gdLst>
                  <a:gd name="T0" fmla="*/ 20 w 67"/>
                  <a:gd name="T1" fmla="*/ 313 h 320"/>
                  <a:gd name="T2" fmla="*/ 29 w 67"/>
                  <a:gd name="T3" fmla="*/ 320 h 320"/>
                  <a:gd name="T4" fmla="*/ 32 w 67"/>
                  <a:gd name="T5" fmla="*/ 311 h 320"/>
                  <a:gd name="T6" fmla="*/ 37 w 67"/>
                  <a:gd name="T7" fmla="*/ 303 h 320"/>
                  <a:gd name="T8" fmla="*/ 44 w 67"/>
                  <a:gd name="T9" fmla="*/ 287 h 320"/>
                  <a:gd name="T10" fmla="*/ 51 w 67"/>
                  <a:gd name="T11" fmla="*/ 270 h 320"/>
                  <a:gd name="T12" fmla="*/ 53 w 67"/>
                  <a:gd name="T13" fmla="*/ 261 h 320"/>
                  <a:gd name="T14" fmla="*/ 55 w 67"/>
                  <a:gd name="T15" fmla="*/ 256 h 320"/>
                  <a:gd name="T16" fmla="*/ 57 w 67"/>
                  <a:gd name="T17" fmla="*/ 253 h 320"/>
                  <a:gd name="T18" fmla="*/ 57 w 67"/>
                  <a:gd name="T19" fmla="*/ 247 h 320"/>
                  <a:gd name="T20" fmla="*/ 58 w 67"/>
                  <a:gd name="T21" fmla="*/ 243 h 320"/>
                  <a:gd name="T22" fmla="*/ 60 w 67"/>
                  <a:gd name="T23" fmla="*/ 234 h 320"/>
                  <a:gd name="T24" fmla="*/ 60 w 67"/>
                  <a:gd name="T25" fmla="*/ 228 h 320"/>
                  <a:gd name="T26" fmla="*/ 61 w 67"/>
                  <a:gd name="T27" fmla="*/ 223 h 320"/>
                  <a:gd name="T28" fmla="*/ 64 w 67"/>
                  <a:gd name="T29" fmla="*/ 215 h 320"/>
                  <a:gd name="T30" fmla="*/ 66 w 67"/>
                  <a:gd name="T31" fmla="*/ 194 h 320"/>
                  <a:gd name="T32" fmla="*/ 66 w 67"/>
                  <a:gd name="T33" fmla="*/ 184 h 320"/>
                  <a:gd name="T34" fmla="*/ 67 w 67"/>
                  <a:gd name="T35" fmla="*/ 175 h 320"/>
                  <a:gd name="T36" fmla="*/ 66 w 67"/>
                  <a:gd name="T37" fmla="*/ 151 h 320"/>
                  <a:gd name="T38" fmla="*/ 64 w 67"/>
                  <a:gd name="T39" fmla="*/ 127 h 320"/>
                  <a:gd name="T40" fmla="*/ 59 w 67"/>
                  <a:gd name="T41" fmla="*/ 105 h 320"/>
                  <a:gd name="T42" fmla="*/ 53 w 67"/>
                  <a:gd name="T43" fmla="*/ 83 h 320"/>
                  <a:gd name="T44" fmla="*/ 46 w 67"/>
                  <a:gd name="T45" fmla="*/ 62 h 320"/>
                  <a:gd name="T46" fmla="*/ 37 w 67"/>
                  <a:gd name="T47" fmla="*/ 42 h 320"/>
                  <a:gd name="T48" fmla="*/ 25 w 67"/>
                  <a:gd name="T49" fmla="*/ 23 h 320"/>
                  <a:gd name="T50" fmla="*/ 13 w 67"/>
                  <a:gd name="T51" fmla="*/ 6 h 320"/>
                  <a:gd name="T52" fmla="*/ 10 w 67"/>
                  <a:gd name="T53" fmla="*/ 0 h 320"/>
                  <a:gd name="T54" fmla="*/ 0 w 67"/>
                  <a:gd name="T55" fmla="*/ 6 h 320"/>
                  <a:gd name="T56" fmla="*/ 6 w 67"/>
                  <a:gd name="T57" fmla="*/ 15 h 320"/>
                  <a:gd name="T58" fmla="*/ 18 w 67"/>
                  <a:gd name="T59" fmla="*/ 30 h 320"/>
                  <a:gd name="T60" fmla="*/ 28 w 67"/>
                  <a:gd name="T61" fmla="*/ 48 h 320"/>
                  <a:gd name="T62" fmla="*/ 43 w 67"/>
                  <a:gd name="T63" fmla="*/ 88 h 320"/>
                  <a:gd name="T64" fmla="*/ 52 w 67"/>
                  <a:gd name="T65" fmla="*/ 129 h 320"/>
                  <a:gd name="T66" fmla="*/ 55 w 67"/>
                  <a:gd name="T67" fmla="*/ 152 h 320"/>
                  <a:gd name="T68" fmla="*/ 56 w 67"/>
                  <a:gd name="T69" fmla="*/ 175 h 320"/>
                  <a:gd name="T70" fmla="*/ 55 w 67"/>
                  <a:gd name="T71" fmla="*/ 193 h 320"/>
                  <a:gd name="T72" fmla="*/ 53 w 67"/>
                  <a:gd name="T73" fmla="*/ 202 h 320"/>
                  <a:gd name="T74" fmla="*/ 53 w 67"/>
                  <a:gd name="T75" fmla="*/ 212 h 320"/>
                  <a:gd name="T76" fmla="*/ 50 w 67"/>
                  <a:gd name="T77" fmla="*/ 230 h 320"/>
                  <a:gd name="T78" fmla="*/ 48 w 67"/>
                  <a:gd name="T79" fmla="*/ 239 h 320"/>
                  <a:gd name="T80" fmla="*/ 47 w 67"/>
                  <a:gd name="T81" fmla="*/ 244 h 320"/>
                  <a:gd name="T82" fmla="*/ 47 w 67"/>
                  <a:gd name="T83" fmla="*/ 249 h 320"/>
                  <a:gd name="T84" fmla="*/ 41 w 67"/>
                  <a:gd name="T85" fmla="*/ 265 h 320"/>
                  <a:gd name="T86" fmla="*/ 39 w 67"/>
                  <a:gd name="T87" fmla="*/ 268 h 320"/>
                  <a:gd name="T88" fmla="*/ 38 w 67"/>
                  <a:gd name="T89" fmla="*/ 273 h 320"/>
                  <a:gd name="T90" fmla="*/ 35 w 67"/>
                  <a:gd name="T91" fmla="*/ 282 h 320"/>
                  <a:gd name="T92" fmla="*/ 28 w 67"/>
                  <a:gd name="T93" fmla="*/ 298 h 320"/>
                  <a:gd name="T94" fmla="*/ 20 w 67"/>
                  <a:gd name="T95" fmla="*/ 313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
                  <a:gd name="T145" fmla="*/ 0 h 320"/>
                  <a:gd name="T146" fmla="*/ 67 w 67"/>
                  <a:gd name="T147" fmla="*/ 320 h 3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 h="320">
                    <a:moveTo>
                      <a:pt x="20" y="313"/>
                    </a:moveTo>
                    <a:lnTo>
                      <a:pt x="29" y="320"/>
                    </a:lnTo>
                    <a:lnTo>
                      <a:pt x="32" y="311"/>
                    </a:lnTo>
                    <a:lnTo>
                      <a:pt x="37" y="303"/>
                    </a:lnTo>
                    <a:lnTo>
                      <a:pt x="44" y="287"/>
                    </a:lnTo>
                    <a:lnTo>
                      <a:pt x="51" y="270"/>
                    </a:lnTo>
                    <a:lnTo>
                      <a:pt x="53" y="261"/>
                    </a:lnTo>
                    <a:lnTo>
                      <a:pt x="55" y="256"/>
                    </a:lnTo>
                    <a:lnTo>
                      <a:pt x="57" y="253"/>
                    </a:lnTo>
                    <a:lnTo>
                      <a:pt x="57" y="247"/>
                    </a:lnTo>
                    <a:lnTo>
                      <a:pt x="58" y="243"/>
                    </a:lnTo>
                    <a:lnTo>
                      <a:pt x="60" y="234"/>
                    </a:lnTo>
                    <a:lnTo>
                      <a:pt x="60" y="228"/>
                    </a:lnTo>
                    <a:lnTo>
                      <a:pt x="61" y="223"/>
                    </a:lnTo>
                    <a:lnTo>
                      <a:pt x="64" y="215"/>
                    </a:lnTo>
                    <a:lnTo>
                      <a:pt x="66" y="194"/>
                    </a:lnTo>
                    <a:lnTo>
                      <a:pt x="66" y="184"/>
                    </a:lnTo>
                    <a:lnTo>
                      <a:pt x="67" y="175"/>
                    </a:lnTo>
                    <a:lnTo>
                      <a:pt x="66" y="151"/>
                    </a:lnTo>
                    <a:lnTo>
                      <a:pt x="64" y="127"/>
                    </a:lnTo>
                    <a:lnTo>
                      <a:pt x="59" y="105"/>
                    </a:lnTo>
                    <a:lnTo>
                      <a:pt x="53" y="83"/>
                    </a:lnTo>
                    <a:lnTo>
                      <a:pt x="46" y="62"/>
                    </a:lnTo>
                    <a:lnTo>
                      <a:pt x="37" y="42"/>
                    </a:lnTo>
                    <a:lnTo>
                      <a:pt x="25" y="23"/>
                    </a:lnTo>
                    <a:lnTo>
                      <a:pt x="13" y="6"/>
                    </a:lnTo>
                    <a:lnTo>
                      <a:pt x="10" y="0"/>
                    </a:lnTo>
                    <a:lnTo>
                      <a:pt x="0" y="6"/>
                    </a:lnTo>
                    <a:lnTo>
                      <a:pt x="6" y="15"/>
                    </a:lnTo>
                    <a:lnTo>
                      <a:pt x="18" y="30"/>
                    </a:lnTo>
                    <a:lnTo>
                      <a:pt x="28" y="48"/>
                    </a:lnTo>
                    <a:lnTo>
                      <a:pt x="43" y="88"/>
                    </a:lnTo>
                    <a:lnTo>
                      <a:pt x="52" y="129"/>
                    </a:lnTo>
                    <a:lnTo>
                      <a:pt x="55" y="152"/>
                    </a:lnTo>
                    <a:lnTo>
                      <a:pt x="56" y="175"/>
                    </a:lnTo>
                    <a:lnTo>
                      <a:pt x="55" y="193"/>
                    </a:lnTo>
                    <a:lnTo>
                      <a:pt x="53" y="202"/>
                    </a:lnTo>
                    <a:lnTo>
                      <a:pt x="53" y="212"/>
                    </a:lnTo>
                    <a:lnTo>
                      <a:pt x="50" y="230"/>
                    </a:lnTo>
                    <a:lnTo>
                      <a:pt x="48" y="239"/>
                    </a:lnTo>
                    <a:lnTo>
                      <a:pt x="47" y="244"/>
                    </a:lnTo>
                    <a:lnTo>
                      <a:pt x="47" y="249"/>
                    </a:lnTo>
                    <a:lnTo>
                      <a:pt x="41" y="265"/>
                    </a:lnTo>
                    <a:lnTo>
                      <a:pt x="39" y="268"/>
                    </a:lnTo>
                    <a:lnTo>
                      <a:pt x="38" y="273"/>
                    </a:lnTo>
                    <a:lnTo>
                      <a:pt x="35" y="282"/>
                    </a:lnTo>
                    <a:lnTo>
                      <a:pt x="28" y="298"/>
                    </a:lnTo>
                    <a:lnTo>
                      <a:pt x="20" y="313"/>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0" name="Freeform 201"/>
              <p:cNvSpPr>
                <a:spLocks/>
              </p:cNvSpPr>
              <p:nvPr/>
            </p:nvSpPr>
            <p:spPr bwMode="auto">
              <a:xfrm>
                <a:off x="84" y="3713"/>
                <a:ext cx="7" cy="15"/>
              </a:xfrm>
              <a:custGeom>
                <a:avLst/>
                <a:gdLst>
                  <a:gd name="T0" fmla="*/ 37 w 37"/>
                  <a:gd name="T1" fmla="*/ 0 h 77"/>
                  <a:gd name="T2" fmla="*/ 10 w 37"/>
                  <a:gd name="T3" fmla="*/ 19 h 77"/>
                  <a:gd name="T4" fmla="*/ 4 w 37"/>
                  <a:gd name="T5" fmla="*/ 29 h 77"/>
                  <a:gd name="T6" fmla="*/ 2 w 37"/>
                  <a:gd name="T7" fmla="*/ 41 h 77"/>
                  <a:gd name="T8" fmla="*/ 0 w 37"/>
                  <a:gd name="T9" fmla="*/ 67 h 77"/>
                  <a:gd name="T10" fmla="*/ 0 w 37"/>
                  <a:gd name="T11" fmla="*/ 69 h 77"/>
                  <a:gd name="T12" fmla="*/ 11 w 37"/>
                  <a:gd name="T13" fmla="*/ 77 h 77"/>
                  <a:gd name="T14" fmla="*/ 10 w 37"/>
                  <a:gd name="T15" fmla="*/ 67 h 77"/>
                  <a:gd name="T16" fmla="*/ 10 w 37"/>
                  <a:gd name="T17" fmla="*/ 50 h 77"/>
                  <a:gd name="T18" fmla="*/ 13 w 37"/>
                  <a:gd name="T19" fmla="*/ 36 h 77"/>
                  <a:gd name="T20" fmla="*/ 19 w 37"/>
                  <a:gd name="T21" fmla="*/ 21 h 77"/>
                  <a:gd name="T22" fmla="*/ 27 w 37"/>
                  <a:gd name="T23" fmla="*/ 10 h 77"/>
                  <a:gd name="T24" fmla="*/ 37 w 37"/>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77"/>
                  <a:gd name="T41" fmla="*/ 37 w 37"/>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77">
                    <a:moveTo>
                      <a:pt x="37" y="0"/>
                    </a:moveTo>
                    <a:lnTo>
                      <a:pt x="10" y="19"/>
                    </a:lnTo>
                    <a:lnTo>
                      <a:pt x="4" y="29"/>
                    </a:lnTo>
                    <a:lnTo>
                      <a:pt x="2" y="41"/>
                    </a:lnTo>
                    <a:lnTo>
                      <a:pt x="0" y="67"/>
                    </a:lnTo>
                    <a:lnTo>
                      <a:pt x="0" y="69"/>
                    </a:lnTo>
                    <a:lnTo>
                      <a:pt x="11" y="77"/>
                    </a:lnTo>
                    <a:lnTo>
                      <a:pt x="10" y="67"/>
                    </a:lnTo>
                    <a:lnTo>
                      <a:pt x="10" y="50"/>
                    </a:lnTo>
                    <a:lnTo>
                      <a:pt x="13" y="36"/>
                    </a:lnTo>
                    <a:lnTo>
                      <a:pt x="19" y="21"/>
                    </a:lnTo>
                    <a:lnTo>
                      <a:pt x="27" y="10"/>
                    </a:lnTo>
                    <a:lnTo>
                      <a:pt x="37" y="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1" name="Freeform 202"/>
              <p:cNvSpPr>
                <a:spLocks/>
              </p:cNvSpPr>
              <p:nvPr/>
            </p:nvSpPr>
            <p:spPr bwMode="auto">
              <a:xfrm>
                <a:off x="86" y="3710"/>
                <a:ext cx="24" cy="30"/>
              </a:xfrm>
              <a:custGeom>
                <a:avLst/>
                <a:gdLst>
                  <a:gd name="T0" fmla="*/ 27 w 120"/>
                  <a:gd name="T1" fmla="*/ 12 h 148"/>
                  <a:gd name="T2" fmla="*/ 17 w 120"/>
                  <a:gd name="T3" fmla="*/ 22 h 148"/>
                  <a:gd name="T4" fmla="*/ 9 w 120"/>
                  <a:gd name="T5" fmla="*/ 33 h 148"/>
                  <a:gd name="T6" fmla="*/ 3 w 120"/>
                  <a:gd name="T7" fmla="*/ 48 h 148"/>
                  <a:gd name="T8" fmla="*/ 0 w 120"/>
                  <a:gd name="T9" fmla="*/ 62 h 148"/>
                  <a:gd name="T10" fmla="*/ 0 w 120"/>
                  <a:gd name="T11" fmla="*/ 79 h 148"/>
                  <a:gd name="T12" fmla="*/ 1 w 120"/>
                  <a:gd name="T13" fmla="*/ 89 h 148"/>
                  <a:gd name="T14" fmla="*/ 11 w 120"/>
                  <a:gd name="T15" fmla="*/ 95 h 148"/>
                  <a:gd name="T16" fmla="*/ 9 w 120"/>
                  <a:gd name="T17" fmla="*/ 87 h 148"/>
                  <a:gd name="T18" fmla="*/ 9 w 120"/>
                  <a:gd name="T19" fmla="*/ 79 h 148"/>
                  <a:gd name="T20" fmla="*/ 12 w 120"/>
                  <a:gd name="T21" fmla="*/ 53 h 148"/>
                  <a:gd name="T22" fmla="*/ 17 w 120"/>
                  <a:gd name="T23" fmla="*/ 41 h 148"/>
                  <a:gd name="T24" fmla="*/ 24 w 120"/>
                  <a:gd name="T25" fmla="*/ 31 h 148"/>
                  <a:gd name="T26" fmla="*/ 31 w 120"/>
                  <a:gd name="T27" fmla="*/ 22 h 148"/>
                  <a:gd name="T28" fmla="*/ 39 w 120"/>
                  <a:gd name="T29" fmla="*/ 16 h 148"/>
                  <a:gd name="T30" fmla="*/ 48 w 120"/>
                  <a:gd name="T31" fmla="*/ 13 h 148"/>
                  <a:gd name="T32" fmla="*/ 59 w 120"/>
                  <a:gd name="T33" fmla="*/ 12 h 148"/>
                  <a:gd name="T34" fmla="*/ 68 w 120"/>
                  <a:gd name="T35" fmla="*/ 13 h 148"/>
                  <a:gd name="T36" fmla="*/ 77 w 120"/>
                  <a:gd name="T37" fmla="*/ 16 h 148"/>
                  <a:gd name="T38" fmla="*/ 85 w 120"/>
                  <a:gd name="T39" fmla="*/ 22 h 148"/>
                  <a:gd name="T40" fmla="*/ 94 w 120"/>
                  <a:gd name="T41" fmla="*/ 31 h 148"/>
                  <a:gd name="T42" fmla="*/ 100 w 120"/>
                  <a:gd name="T43" fmla="*/ 41 h 148"/>
                  <a:gd name="T44" fmla="*/ 104 w 120"/>
                  <a:gd name="T45" fmla="*/ 53 h 148"/>
                  <a:gd name="T46" fmla="*/ 107 w 120"/>
                  <a:gd name="T47" fmla="*/ 66 h 148"/>
                  <a:gd name="T48" fmla="*/ 109 w 120"/>
                  <a:gd name="T49" fmla="*/ 79 h 148"/>
                  <a:gd name="T50" fmla="*/ 107 w 120"/>
                  <a:gd name="T51" fmla="*/ 81 h 148"/>
                  <a:gd name="T52" fmla="*/ 107 w 120"/>
                  <a:gd name="T53" fmla="*/ 85 h 148"/>
                  <a:gd name="T54" fmla="*/ 107 w 120"/>
                  <a:gd name="T55" fmla="*/ 92 h 148"/>
                  <a:gd name="T56" fmla="*/ 105 w 120"/>
                  <a:gd name="T57" fmla="*/ 97 h 148"/>
                  <a:gd name="T58" fmla="*/ 104 w 120"/>
                  <a:gd name="T59" fmla="*/ 104 h 148"/>
                  <a:gd name="T60" fmla="*/ 100 w 120"/>
                  <a:gd name="T61" fmla="*/ 115 h 148"/>
                  <a:gd name="T62" fmla="*/ 94 w 120"/>
                  <a:gd name="T63" fmla="*/ 126 h 148"/>
                  <a:gd name="T64" fmla="*/ 89 w 120"/>
                  <a:gd name="T65" fmla="*/ 130 h 148"/>
                  <a:gd name="T66" fmla="*/ 86 w 120"/>
                  <a:gd name="T67" fmla="*/ 134 h 148"/>
                  <a:gd name="T68" fmla="*/ 82 w 120"/>
                  <a:gd name="T69" fmla="*/ 136 h 148"/>
                  <a:gd name="T70" fmla="*/ 79 w 120"/>
                  <a:gd name="T71" fmla="*/ 138 h 148"/>
                  <a:gd name="T72" fmla="*/ 78 w 120"/>
                  <a:gd name="T73" fmla="*/ 140 h 148"/>
                  <a:gd name="T74" fmla="*/ 88 w 120"/>
                  <a:gd name="T75" fmla="*/ 148 h 148"/>
                  <a:gd name="T76" fmla="*/ 95 w 120"/>
                  <a:gd name="T77" fmla="*/ 142 h 148"/>
                  <a:gd name="T78" fmla="*/ 102 w 120"/>
                  <a:gd name="T79" fmla="*/ 135 h 148"/>
                  <a:gd name="T80" fmla="*/ 110 w 120"/>
                  <a:gd name="T81" fmla="*/ 122 h 148"/>
                  <a:gd name="T82" fmla="*/ 115 w 120"/>
                  <a:gd name="T83" fmla="*/ 108 h 148"/>
                  <a:gd name="T84" fmla="*/ 115 w 120"/>
                  <a:gd name="T85" fmla="*/ 104 h 148"/>
                  <a:gd name="T86" fmla="*/ 115 w 120"/>
                  <a:gd name="T87" fmla="*/ 102 h 148"/>
                  <a:gd name="T88" fmla="*/ 115 w 120"/>
                  <a:gd name="T89" fmla="*/ 101 h 148"/>
                  <a:gd name="T90" fmla="*/ 116 w 120"/>
                  <a:gd name="T91" fmla="*/ 101 h 148"/>
                  <a:gd name="T92" fmla="*/ 119 w 120"/>
                  <a:gd name="T93" fmla="*/ 94 h 148"/>
                  <a:gd name="T94" fmla="*/ 119 w 120"/>
                  <a:gd name="T95" fmla="*/ 86 h 148"/>
                  <a:gd name="T96" fmla="*/ 120 w 120"/>
                  <a:gd name="T97" fmla="*/ 79 h 148"/>
                  <a:gd name="T98" fmla="*/ 119 w 120"/>
                  <a:gd name="T99" fmla="*/ 62 h 148"/>
                  <a:gd name="T100" fmla="*/ 115 w 120"/>
                  <a:gd name="T101" fmla="*/ 48 h 148"/>
                  <a:gd name="T102" fmla="*/ 110 w 120"/>
                  <a:gd name="T103" fmla="*/ 33 h 148"/>
                  <a:gd name="T104" fmla="*/ 102 w 120"/>
                  <a:gd name="T105" fmla="*/ 22 h 148"/>
                  <a:gd name="T106" fmla="*/ 92 w 120"/>
                  <a:gd name="T107" fmla="*/ 12 h 148"/>
                  <a:gd name="T108" fmla="*/ 86 w 120"/>
                  <a:gd name="T109" fmla="*/ 7 h 148"/>
                  <a:gd name="T110" fmla="*/ 82 w 120"/>
                  <a:gd name="T111" fmla="*/ 5 h 148"/>
                  <a:gd name="T112" fmla="*/ 70 w 120"/>
                  <a:gd name="T113" fmla="*/ 1 h 148"/>
                  <a:gd name="T114" fmla="*/ 59 w 120"/>
                  <a:gd name="T115" fmla="*/ 0 h 148"/>
                  <a:gd name="T116" fmla="*/ 46 w 120"/>
                  <a:gd name="T117" fmla="*/ 1 h 148"/>
                  <a:gd name="T118" fmla="*/ 34 w 120"/>
                  <a:gd name="T119" fmla="*/ 5 h 148"/>
                  <a:gd name="T120" fmla="*/ 27 w 120"/>
                  <a:gd name="T121" fmla="*/ 12 h 1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
                  <a:gd name="T184" fmla="*/ 0 h 148"/>
                  <a:gd name="T185" fmla="*/ 120 w 120"/>
                  <a:gd name="T186" fmla="*/ 148 h 1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 h="148">
                    <a:moveTo>
                      <a:pt x="27" y="12"/>
                    </a:moveTo>
                    <a:lnTo>
                      <a:pt x="17" y="22"/>
                    </a:lnTo>
                    <a:lnTo>
                      <a:pt x="9" y="33"/>
                    </a:lnTo>
                    <a:lnTo>
                      <a:pt x="3" y="48"/>
                    </a:lnTo>
                    <a:lnTo>
                      <a:pt x="0" y="62"/>
                    </a:lnTo>
                    <a:lnTo>
                      <a:pt x="0" y="79"/>
                    </a:lnTo>
                    <a:lnTo>
                      <a:pt x="1" y="89"/>
                    </a:lnTo>
                    <a:lnTo>
                      <a:pt x="11" y="95"/>
                    </a:lnTo>
                    <a:lnTo>
                      <a:pt x="9" y="87"/>
                    </a:lnTo>
                    <a:lnTo>
                      <a:pt x="9" y="79"/>
                    </a:lnTo>
                    <a:lnTo>
                      <a:pt x="12" y="53"/>
                    </a:lnTo>
                    <a:lnTo>
                      <a:pt x="17" y="41"/>
                    </a:lnTo>
                    <a:lnTo>
                      <a:pt x="24" y="31"/>
                    </a:lnTo>
                    <a:lnTo>
                      <a:pt x="31" y="22"/>
                    </a:lnTo>
                    <a:lnTo>
                      <a:pt x="39" y="16"/>
                    </a:lnTo>
                    <a:lnTo>
                      <a:pt x="48" y="13"/>
                    </a:lnTo>
                    <a:lnTo>
                      <a:pt x="59" y="12"/>
                    </a:lnTo>
                    <a:lnTo>
                      <a:pt x="68" y="13"/>
                    </a:lnTo>
                    <a:lnTo>
                      <a:pt x="77" y="16"/>
                    </a:lnTo>
                    <a:lnTo>
                      <a:pt x="85" y="22"/>
                    </a:lnTo>
                    <a:lnTo>
                      <a:pt x="94" y="31"/>
                    </a:lnTo>
                    <a:lnTo>
                      <a:pt x="100" y="41"/>
                    </a:lnTo>
                    <a:lnTo>
                      <a:pt x="104" y="53"/>
                    </a:lnTo>
                    <a:lnTo>
                      <a:pt x="107" y="66"/>
                    </a:lnTo>
                    <a:lnTo>
                      <a:pt x="109" y="79"/>
                    </a:lnTo>
                    <a:lnTo>
                      <a:pt x="107" y="81"/>
                    </a:lnTo>
                    <a:lnTo>
                      <a:pt x="107" y="85"/>
                    </a:lnTo>
                    <a:lnTo>
                      <a:pt x="107" y="92"/>
                    </a:lnTo>
                    <a:lnTo>
                      <a:pt x="105" y="97"/>
                    </a:lnTo>
                    <a:lnTo>
                      <a:pt x="104" y="104"/>
                    </a:lnTo>
                    <a:lnTo>
                      <a:pt x="100" y="115"/>
                    </a:lnTo>
                    <a:lnTo>
                      <a:pt x="94" y="126"/>
                    </a:lnTo>
                    <a:lnTo>
                      <a:pt x="89" y="130"/>
                    </a:lnTo>
                    <a:lnTo>
                      <a:pt x="86" y="134"/>
                    </a:lnTo>
                    <a:lnTo>
                      <a:pt x="82" y="136"/>
                    </a:lnTo>
                    <a:lnTo>
                      <a:pt x="79" y="138"/>
                    </a:lnTo>
                    <a:lnTo>
                      <a:pt x="78" y="140"/>
                    </a:lnTo>
                    <a:lnTo>
                      <a:pt x="88" y="148"/>
                    </a:lnTo>
                    <a:lnTo>
                      <a:pt x="95" y="142"/>
                    </a:lnTo>
                    <a:lnTo>
                      <a:pt x="102" y="135"/>
                    </a:lnTo>
                    <a:lnTo>
                      <a:pt x="110" y="122"/>
                    </a:lnTo>
                    <a:lnTo>
                      <a:pt x="115" y="108"/>
                    </a:lnTo>
                    <a:lnTo>
                      <a:pt x="115" y="104"/>
                    </a:lnTo>
                    <a:lnTo>
                      <a:pt x="115" y="102"/>
                    </a:lnTo>
                    <a:lnTo>
                      <a:pt x="115" y="101"/>
                    </a:lnTo>
                    <a:lnTo>
                      <a:pt x="116" y="101"/>
                    </a:lnTo>
                    <a:lnTo>
                      <a:pt x="119" y="94"/>
                    </a:lnTo>
                    <a:lnTo>
                      <a:pt x="119" y="86"/>
                    </a:lnTo>
                    <a:lnTo>
                      <a:pt x="120" y="79"/>
                    </a:lnTo>
                    <a:lnTo>
                      <a:pt x="119" y="62"/>
                    </a:lnTo>
                    <a:lnTo>
                      <a:pt x="115" y="48"/>
                    </a:lnTo>
                    <a:lnTo>
                      <a:pt x="110" y="33"/>
                    </a:lnTo>
                    <a:lnTo>
                      <a:pt x="102" y="22"/>
                    </a:lnTo>
                    <a:lnTo>
                      <a:pt x="92" y="12"/>
                    </a:lnTo>
                    <a:lnTo>
                      <a:pt x="86" y="7"/>
                    </a:lnTo>
                    <a:lnTo>
                      <a:pt x="82" y="5"/>
                    </a:lnTo>
                    <a:lnTo>
                      <a:pt x="70" y="1"/>
                    </a:lnTo>
                    <a:lnTo>
                      <a:pt x="59" y="0"/>
                    </a:lnTo>
                    <a:lnTo>
                      <a:pt x="46" y="1"/>
                    </a:lnTo>
                    <a:lnTo>
                      <a:pt x="34" y="5"/>
                    </a:lnTo>
                    <a:lnTo>
                      <a:pt x="27" y="12"/>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2" name="Freeform 203"/>
              <p:cNvSpPr>
                <a:spLocks/>
              </p:cNvSpPr>
              <p:nvPr/>
            </p:nvSpPr>
            <p:spPr bwMode="auto">
              <a:xfrm>
                <a:off x="98" y="3705"/>
                <a:ext cx="15" cy="37"/>
              </a:xfrm>
              <a:custGeom>
                <a:avLst/>
                <a:gdLst>
                  <a:gd name="T0" fmla="*/ 14 w 75"/>
                  <a:gd name="T1" fmla="*/ 0 h 185"/>
                  <a:gd name="T2" fmla="*/ 0 w 75"/>
                  <a:gd name="T3" fmla="*/ 10 h 185"/>
                  <a:gd name="T4" fmla="*/ 11 w 75"/>
                  <a:gd name="T5" fmla="*/ 11 h 185"/>
                  <a:gd name="T6" fmla="*/ 22 w 75"/>
                  <a:gd name="T7" fmla="*/ 17 h 185"/>
                  <a:gd name="T8" fmla="*/ 32 w 75"/>
                  <a:gd name="T9" fmla="*/ 25 h 185"/>
                  <a:gd name="T10" fmla="*/ 43 w 75"/>
                  <a:gd name="T11" fmla="*/ 37 h 185"/>
                  <a:gd name="T12" fmla="*/ 51 w 75"/>
                  <a:gd name="T13" fmla="*/ 50 h 185"/>
                  <a:gd name="T14" fmla="*/ 59 w 75"/>
                  <a:gd name="T15" fmla="*/ 66 h 185"/>
                  <a:gd name="T16" fmla="*/ 63 w 75"/>
                  <a:gd name="T17" fmla="*/ 83 h 185"/>
                  <a:gd name="T18" fmla="*/ 65 w 75"/>
                  <a:gd name="T19" fmla="*/ 103 h 185"/>
                  <a:gd name="T20" fmla="*/ 63 w 75"/>
                  <a:gd name="T21" fmla="*/ 121 h 185"/>
                  <a:gd name="T22" fmla="*/ 60 w 75"/>
                  <a:gd name="T23" fmla="*/ 129 h 185"/>
                  <a:gd name="T24" fmla="*/ 59 w 75"/>
                  <a:gd name="T25" fmla="*/ 138 h 185"/>
                  <a:gd name="T26" fmla="*/ 51 w 75"/>
                  <a:gd name="T27" fmla="*/ 154 h 185"/>
                  <a:gd name="T28" fmla="*/ 47 w 75"/>
                  <a:gd name="T29" fmla="*/ 160 h 185"/>
                  <a:gd name="T30" fmla="*/ 45 w 75"/>
                  <a:gd name="T31" fmla="*/ 164 h 185"/>
                  <a:gd name="T32" fmla="*/ 43 w 75"/>
                  <a:gd name="T33" fmla="*/ 168 h 185"/>
                  <a:gd name="T34" fmla="*/ 39 w 75"/>
                  <a:gd name="T35" fmla="*/ 173 h 185"/>
                  <a:gd name="T36" fmla="*/ 34 w 75"/>
                  <a:gd name="T37" fmla="*/ 178 h 185"/>
                  <a:gd name="T38" fmla="*/ 45 w 75"/>
                  <a:gd name="T39" fmla="*/ 185 h 185"/>
                  <a:gd name="T40" fmla="*/ 51 w 75"/>
                  <a:gd name="T41" fmla="*/ 177 h 185"/>
                  <a:gd name="T42" fmla="*/ 56 w 75"/>
                  <a:gd name="T43" fmla="*/ 168 h 185"/>
                  <a:gd name="T44" fmla="*/ 60 w 75"/>
                  <a:gd name="T45" fmla="*/ 160 h 185"/>
                  <a:gd name="T46" fmla="*/ 64 w 75"/>
                  <a:gd name="T47" fmla="*/ 151 h 185"/>
                  <a:gd name="T48" fmla="*/ 68 w 75"/>
                  <a:gd name="T49" fmla="*/ 144 h 185"/>
                  <a:gd name="T50" fmla="*/ 70 w 75"/>
                  <a:gd name="T51" fmla="*/ 134 h 185"/>
                  <a:gd name="T52" fmla="*/ 73 w 75"/>
                  <a:gd name="T53" fmla="*/ 125 h 185"/>
                  <a:gd name="T54" fmla="*/ 74 w 75"/>
                  <a:gd name="T55" fmla="*/ 113 h 185"/>
                  <a:gd name="T56" fmla="*/ 74 w 75"/>
                  <a:gd name="T57" fmla="*/ 108 h 185"/>
                  <a:gd name="T58" fmla="*/ 75 w 75"/>
                  <a:gd name="T59" fmla="*/ 103 h 185"/>
                  <a:gd name="T60" fmla="*/ 73 w 75"/>
                  <a:gd name="T61" fmla="*/ 81 h 185"/>
                  <a:gd name="T62" fmla="*/ 68 w 75"/>
                  <a:gd name="T63" fmla="*/ 62 h 185"/>
                  <a:gd name="T64" fmla="*/ 60 w 75"/>
                  <a:gd name="T65" fmla="*/ 43 h 185"/>
                  <a:gd name="T66" fmla="*/ 51 w 75"/>
                  <a:gd name="T67" fmla="*/ 28 h 185"/>
                  <a:gd name="T68" fmla="*/ 42 w 75"/>
                  <a:gd name="T69" fmla="*/ 17 h 185"/>
                  <a:gd name="T70" fmla="*/ 33 w 75"/>
                  <a:gd name="T71" fmla="*/ 9 h 185"/>
                  <a:gd name="T72" fmla="*/ 23 w 75"/>
                  <a:gd name="T73" fmla="*/ 3 h 185"/>
                  <a:gd name="T74" fmla="*/ 14 w 75"/>
                  <a:gd name="T75" fmla="*/ 0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185"/>
                  <a:gd name="T116" fmla="*/ 75 w 75"/>
                  <a:gd name="T117" fmla="*/ 185 h 1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185">
                    <a:moveTo>
                      <a:pt x="14" y="0"/>
                    </a:moveTo>
                    <a:lnTo>
                      <a:pt x="0" y="10"/>
                    </a:lnTo>
                    <a:lnTo>
                      <a:pt x="11" y="11"/>
                    </a:lnTo>
                    <a:lnTo>
                      <a:pt x="22" y="17"/>
                    </a:lnTo>
                    <a:lnTo>
                      <a:pt x="32" y="25"/>
                    </a:lnTo>
                    <a:lnTo>
                      <a:pt x="43" y="37"/>
                    </a:lnTo>
                    <a:lnTo>
                      <a:pt x="51" y="50"/>
                    </a:lnTo>
                    <a:lnTo>
                      <a:pt x="59" y="66"/>
                    </a:lnTo>
                    <a:lnTo>
                      <a:pt x="63" y="83"/>
                    </a:lnTo>
                    <a:lnTo>
                      <a:pt x="65" y="103"/>
                    </a:lnTo>
                    <a:lnTo>
                      <a:pt x="63" y="121"/>
                    </a:lnTo>
                    <a:lnTo>
                      <a:pt x="60" y="129"/>
                    </a:lnTo>
                    <a:lnTo>
                      <a:pt x="59" y="138"/>
                    </a:lnTo>
                    <a:lnTo>
                      <a:pt x="51" y="154"/>
                    </a:lnTo>
                    <a:lnTo>
                      <a:pt x="47" y="160"/>
                    </a:lnTo>
                    <a:lnTo>
                      <a:pt x="45" y="164"/>
                    </a:lnTo>
                    <a:lnTo>
                      <a:pt x="43" y="168"/>
                    </a:lnTo>
                    <a:lnTo>
                      <a:pt x="39" y="173"/>
                    </a:lnTo>
                    <a:lnTo>
                      <a:pt x="34" y="178"/>
                    </a:lnTo>
                    <a:lnTo>
                      <a:pt x="45" y="185"/>
                    </a:lnTo>
                    <a:lnTo>
                      <a:pt x="51" y="177"/>
                    </a:lnTo>
                    <a:lnTo>
                      <a:pt x="56" y="168"/>
                    </a:lnTo>
                    <a:lnTo>
                      <a:pt x="60" y="160"/>
                    </a:lnTo>
                    <a:lnTo>
                      <a:pt x="64" y="151"/>
                    </a:lnTo>
                    <a:lnTo>
                      <a:pt x="68" y="144"/>
                    </a:lnTo>
                    <a:lnTo>
                      <a:pt x="70" y="134"/>
                    </a:lnTo>
                    <a:lnTo>
                      <a:pt x="73" y="125"/>
                    </a:lnTo>
                    <a:lnTo>
                      <a:pt x="74" y="113"/>
                    </a:lnTo>
                    <a:lnTo>
                      <a:pt x="74" y="108"/>
                    </a:lnTo>
                    <a:lnTo>
                      <a:pt x="75" y="103"/>
                    </a:lnTo>
                    <a:lnTo>
                      <a:pt x="73" y="81"/>
                    </a:lnTo>
                    <a:lnTo>
                      <a:pt x="68" y="62"/>
                    </a:lnTo>
                    <a:lnTo>
                      <a:pt x="60" y="43"/>
                    </a:lnTo>
                    <a:lnTo>
                      <a:pt x="51" y="28"/>
                    </a:lnTo>
                    <a:lnTo>
                      <a:pt x="42" y="17"/>
                    </a:lnTo>
                    <a:lnTo>
                      <a:pt x="33" y="9"/>
                    </a:lnTo>
                    <a:lnTo>
                      <a:pt x="23" y="3"/>
                    </a:lnTo>
                    <a:lnTo>
                      <a:pt x="14" y="0"/>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3" name="Freeform 204"/>
              <p:cNvSpPr>
                <a:spLocks/>
              </p:cNvSpPr>
              <p:nvPr/>
            </p:nvSpPr>
            <p:spPr bwMode="auto">
              <a:xfrm>
                <a:off x="92" y="3707"/>
                <a:ext cx="19" cy="34"/>
              </a:xfrm>
              <a:custGeom>
                <a:avLst/>
                <a:gdLst>
                  <a:gd name="T0" fmla="*/ 30 w 95"/>
                  <a:gd name="T1" fmla="*/ 0 h 168"/>
                  <a:gd name="T2" fmla="*/ 0 w 95"/>
                  <a:gd name="T3" fmla="*/ 19 h 168"/>
                  <a:gd name="T4" fmla="*/ 12 w 95"/>
                  <a:gd name="T5" fmla="*/ 15 h 168"/>
                  <a:gd name="T6" fmla="*/ 25 w 95"/>
                  <a:gd name="T7" fmla="*/ 14 h 168"/>
                  <a:gd name="T8" fmla="*/ 36 w 95"/>
                  <a:gd name="T9" fmla="*/ 15 h 168"/>
                  <a:gd name="T10" fmla="*/ 48 w 95"/>
                  <a:gd name="T11" fmla="*/ 19 h 168"/>
                  <a:gd name="T12" fmla="*/ 52 w 95"/>
                  <a:gd name="T13" fmla="*/ 21 h 168"/>
                  <a:gd name="T14" fmla="*/ 58 w 95"/>
                  <a:gd name="T15" fmla="*/ 26 h 168"/>
                  <a:gd name="T16" fmla="*/ 68 w 95"/>
                  <a:gd name="T17" fmla="*/ 36 h 168"/>
                  <a:gd name="T18" fmla="*/ 76 w 95"/>
                  <a:gd name="T19" fmla="*/ 47 h 168"/>
                  <a:gd name="T20" fmla="*/ 81 w 95"/>
                  <a:gd name="T21" fmla="*/ 62 h 168"/>
                  <a:gd name="T22" fmla="*/ 85 w 95"/>
                  <a:gd name="T23" fmla="*/ 76 h 168"/>
                  <a:gd name="T24" fmla="*/ 86 w 95"/>
                  <a:gd name="T25" fmla="*/ 93 h 168"/>
                  <a:gd name="T26" fmla="*/ 85 w 95"/>
                  <a:gd name="T27" fmla="*/ 100 h 168"/>
                  <a:gd name="T28" fmla="*/ 85 w 95"/>
                  <a:gd name="T29" fmla="*/ 108 h 168"/>
                  <a:gd name="T30" fmla="*/ 82 w 95"/>
                  <a:gd name="T31" fmla="*/ 115 h 168"/>
                  <a:gd name="T32" fmla="*/ 81 w 95"/>
                  <a:gd name="T33" fmla="*/ 115 h 168"/>
                  <a:gd name="T34" fmla="*/ 81 w 95"/>
                  <a:gd name="T35" fmla="*/ 116 h 168"/>
                  <a:gd name="T36" fmla="*/ 81 w 95"/>
                  <a:gd name="T37" fmla="*/ 118 h 168"/>
                  <a:gd name="T38" fmla="*/ 81 w 95"/>
                  <a:gd name="T39" fmla="*/ 122 h 168"/>
                  <a:gd name="T40" fmla="*/ 76 w 95"/>
                  <a:gd name="T41" fmla="*/ 136 h 168"/>
                  <a:gd name="T42" fmla="*/ 68 w 95"/>
                  <a:gd name="T43" fmla="*/ 149 h 168"/>
                  <a:gd name="T44" fmla="*/ 61 w 95"/>
                  <a:gd name="T45" fmla="*/ 156 h 168"/>
                  <a:gd name="T46" fmla="*/ 54 w 95"/>
                  <a:gd name="T47" fmla="*/ 162 h 168"/>
                  <a:gd name="T48" fmla="*/ 64 w 95"/>
                  <a:gd name="T49" fmla="*/ 168 h 168"/>
                  <a:gd name="T50" fmla="*/ 69 w 95"/>
                  <a:gd name="T51" fmla="*/ 163 h 168"/>
                  <a:gd name="T52" fmla="*/ 73 w 95"/>
                  <a:gd name="T53" fmla="*/ 158 h 168"/>
                  <a:gd name="T54" fmla="*/ 75 w 95"/>
                  <a:gd name="T55" fmla="*/ 154 h 168"/>
                  <a:gd name="T56" fmla="*/ 77 w 95"/>
                  <a:gd name="T57" fmla="*/ 150 h 168"/>
                  <a:gd name="T58" fmla="*/ 81 w 95"/>
                  <a:gd name="T59" fmla="*/ 144 h 168"/>
                  <a:gd name="T60" fmla="*/ 89 w 95"/>
                  <a:gd name="T61" fmla="*/ 128 h 168"/>
                  <a:gd name="T62" fmla="*/ 90 w 95"/>
                  <a:gd name="T63" fmla="*/ 119 h 168"/>
                  <a:gd name="T64" fmla="*/ 93 w 95"/>
                  <a:gd name="T65" fmla="*/ 111 h 168"/>
                  <a:gd name="T66" fmla="*/ 95 w 95"/>
                  <a:gd name="T67" fmla="*/ 93 h 168"/>
                  <a:gd name="T68" fmla="*/ 93 w 95"/>
                  <a:gd name="T69" fmla="*/ 73 h 168"/>
                  <a:gd name="T70" fmla="*/ 89 w 95"/>
                  <a:gd name="T71" fmla="*/ 56 h 168"/>
                  <a:gd name="T72" fmla="*/ 81 w 95"/>
                  <a:gd name="T73" fmla="*/ 40 h 168"/>
                  <a:gd name="T74" fmla="*/ 73 w 95"/>
                  <a:gd name="T75" fmla="*/ 27 h 168"/>
                  <a:gd name="T76" fmla="*/ 62 w 95"/>
                  <a:gd name="T77" fmla="*/ 15 h 168"/>
                  <a:gd name="T78" fmla="*/ 52 w 95"/>
                  <a:gd name="T79" fmla="*/ 7 h 168"/>
                  <a:gd name="T80" fmla="*/ 41 w 95"/>
                  <a:gd name="T81" fmla="*/ 1 h 168"/>
                  <a:gd name="T82" fmla="*/ 30 w 95"/>
                  <a:gd name="T83" fmla="*/ 0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168"/>
                  <a:gd name="T128" fmla="*/ 95 w 95"/>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168">
                    <a:moveTo>
                      <a:pt x="30" y="0"/>
                    </a:moveTo>
                    <a:lnTo>
                      <a:pt x="0" y="19"/>
                    </a:lnTo>
                    <a:lnTo>
                      <a:pt x="12" y="15"/>
                    </a:lnTo>
                    <a:lnTo>
                      <a:pt x="25" y="14"/>
                    </a:lnTo>
                    <a:lnTo>
                      <a:pt x="36" y="15"/>
                    </a:lnTo>
                    <a:lnTo>
                      <a:pt x="48" y="19"/>
                    </a:lnTo>
                    <a:lnTo>
                      <a:pt x="52" y="21"/>
                    </a:lnTo>
                    <a:lnTo>
                      <a:pt x="58" y="26"/>
                    </a:lnTo>
                    <a:lnTo>
                      <a:pt x="68" y="36"/>
                    </a:lnTo>
                    <a:lnTo>
                      <a:pt x="76" y="47"/>
                    </a:lnTo>
                    <a:lnTo>
                      <a:pt x="81" y="62"/>
                    </a:lnTo>
                    <a:lnTo>
                      <a:pt x="85" y="76"/>
                    </a:lnTo>
                    <a:lnTo>
                      <a:pt x="86" y="93"/>
                    </a:lnTo>
                    <a:lnTo>
                      <a:pt x="85" y="100"/>
                    </a:lnTo>
                    <a:lnTo>
                      <a:pt x="85" y="108"/>
                    </a:lnTo>
                    <a:lnTo>
                      <a:pt x="82" y="115"/>
                    </a:lnTo>
                    <a:lnTo>
                      <a:pt x="81" y="115"/>
                    </a:lnTo>
                    <a:lnTo>
                      <a:pt x="81" y="116"/>
                    </a:lnTo>
                    <a:lnTo>
                      <a:pt x="81" y="118"/>
                    </a:lnTo>
                    <a:lnTo>
                      <a:pt x="81" y="122"/>
                    </a:lnTo>
                    <a:lnTo>
                      <a:pt x="76" y="136"/>
                    </a:lnTo>
                    <a:lnTo>
                      <a:pt x="68" y="149"/>
                    </a:lnTo>
                    <a:lnTo>
                      <a:pt x="61" y="156"/>
                    </a:lnTo>
                    <a:lnTo>
                      <a:pt x="54" y="162"/>
                    </a:lnTo>
                    <a:lnTo>
                      <a:pt x="64" y="168"/>
                    </a:lnTo>
                    <a:lnTo>
                      <a:pt x="69" y="163"/>
                    </a:lnTo>
                    <a:lnTo>
                      <a:pt x="73" y="158"/>
                    </a:lnTo>
                    <a:lnTo>
                      <a:pt x="75" y="154"/>
                    </a:lnTo>
                    <a:lnTo>
                      <a:pt x="77" y="150"/>
                    </a:lnTo>
                    <a:lnTo>
                      <a:pt x="81" y="144"/>
                    </a:lnTo>
                    <a:lnTo>
                      <a:pt x="89" y="128"/>
                    </a:lnTo>
                    <a:lnTo>
                      <a:pt x="90" y="119"/>
                    </a:lnTo>
                    <a:lnTo>
                      <a:pt x="93" y="111"/>
                    </a:lnTo>
                    <a:lnTo>
                      <a:pt x="95" y="93"/>
                    </a:lnTo>
                    <a:lnTo>
                      <a:pt x="93" y="73"/>
                    </a:lnTo>
                    <a:lnTo>
                      <a:pt x="89" y="56"/>
                    </a:lnTo>
                    <a:lnTo>
                      <a:pt x="81" y="40"/>
                    </a:lnTo>
                    <a:lnTo>
                      <a:pt x="73" y="27"/>
                    </a:lnTo>
                    <a:lnTo>
                      <a:pt x="62" y="15"/>
                    </a:lnTo>
                    <a:lnTo>
                      <a:pt x="52" y="7"/>
                    </a:lnTo>
                    <a:lnTo>
                      <a:pt x="41" y="1"/>
                    </a:lnTo>
                    <a:lnTo>
                      <a:pt x="30" y="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4" name="Freeform 205"/>
              <p:cNvSpPr>
                <a:spLocks/>
              </p:cNvSpPr>
              <p:nvPr/>
            </p:nvSpPr>
            <p:spPr bwMode="auto">
              <a:xfrm>
                <a:off x="87" y="3713"/>
                <a:ext cx="20" cy="25"/>
              </a:xfrm>
              <a:custGeom>
                <a:avLst/>
                <a:gdLst>
                  <a:gd name="T0" fmla="*/ 50 w 100"/>
                  <a:gd name="T1" fmla="*/ 0 h 128"/>
                  <a:gd name="T2" fmla="*/ 39 w 100"/>
                  <a:gd name="T3" fmla="*/ 1 h 128"/>
                  <a:gd name="T4" fmla="*/ 30 w 100"/>
                  <a:gd name="T5" fmla="*/ 4 h 128"/>
                  <a:gd name="T6" fmla="*/ 22 w 100"/>
                  <a:gd name="T7" fmla="*/ 10 h 128"/>
                  <a:gd name="T8" fmla="*/ 15 w 100"/>
                  <a:gd name="T9" fmla="*/ 19 h 128"/>
                  <a:gd name="T10" fmla="*/ 8 w 100"/>
                  <a:gd name="T11" fmla="*/ 29 h 128"/>
                  <a:gd name="T12" fmla="*/ 3 w 100"/>
                  <a:gd name="T13" fmla="*/ 41 h 128"/>
                  <a:gd name="T14" fmla="*/ 0 w 100"/>
                  <a:gd name="T15" fmla="*/ 67 h 128"/>
                  <a:gd name="T16" fmla="*/ 0 w 100"/>
                  <a:gd name="T17" fmla="*/ 75 h 128"/>
                  <a:gd name="T18" fmla="*/ 2 w 100"/>
                  <a:gd name="T19" fmla="*/ 83 h 128"/>
                  <a:gd name="T20" fmla="*/ 15 w 100"/>
                  <a:gd name="T21" fmla="*/ 92 h 128"/>
                  <a:gd name="T22" fmla="*/ 12 w 100"/>
                  <a:gd name="T23" fmla="*/ 85 h 128"/>
                  <a:gd name="T24" fmla="*/ 11 w 100"/>
                  <a:gd name="T25" fmla="*/ 80 h 128"/>
                  <a:gd name="T26" fmla="*/ 10 w 100"/>
                  <a:gd name="T27" fmla="*/ 67 h 128"/>
                  <a:gd name="T28" fmla="*/ 12 w 100"/>
                  <a:gd name="T29" fmla="*/ 46 h 128"/>
                  <a:gd name="T30" fmla="*/ 21 w 100"/>
                  <a:gd name="T31" fmla="*/ 29 h 128"/>
                  <a:gd name="T32" fmla="*/ 33 w 100"/>
                  <a:gd name="T33" fmla="*/ 17 h 128"/>
                  <a:gd name="T34" fmla="*/ 50 w 100"/>
                  <a:gd name="T35" fmla="*/ 13 h 128"/>
                  <a:gd name="T36" fmla="*/ 57 w 100"/>
                  <a:gd name="T37" fmla="*/ 13 h 128"/>
                  <a:gd name="T38" fmla="*/ 65 w 100"/>
                  <a:gd name="T39" fmla="*/ 17 h 128"/>
                  <a:gd name="T40" fmla="*/ 72 w 100"/>
                  <a:gd name="T41" fmla="*/ 21 h 128"/>
                  <a:gd name="T42" fmla="*/ 78 w 100"/>
                  <a:gd name="T43" fmla="*/ 29 h 128"/>
                  <a:gd name="T44" fmla="*/ 83 w 100"/>
                  <a:gd name="T45" fmla="*/ 37 h 128"/>
                  <a:gd name="T46" fmla="*/ 86 w 100"/>
                  <a:gd name="T47" fmla="*/ 46 h 128"/>
                  <a:gd name="T48" fmla="*/ 88 w 100"/>
                  <a:gd name="T49" fmla="*/ 56 h 128"/>
                  <a:gd name="T50" fmla="*/ 89 w 100"/>
                  <a:gd name="T51" fmla="*/ 67 h 128"/>
                  <a:gd name="T52" fmla="*/ 88 w 100"/>
                  <a:gd name="T53" fmla="*/ 72 h 128"/>
                  <a:gd name="T54" fmla="*/ 88 w 100"/>
                  <a:gd name="T55" fmla="*/ 77 h 128"/>
                  <a:gd name="T56" fmla="*/ 86 w 100"/>
                  <a:gd name="T57" fmla="*/ 87 h 128"/>
                  <a:gd name="T58" fmla="*/ 84 w 100"/>
                  <a:gd name="T59" fmla="*/ 91 h 128"/>
                  <a:gd name="T60" fmla="*/ 83 w 100"/>
                  <a:gd name="T61" fmla="*/ 95 h 128"/>
                  <a:gd name="T62" fmla="*/ 78 w 100"/>
                  <a:gd name="T63" fmla="*/ 104 h 128"/>
                  <a:gd name="T64" fmla="*/ 72 w 100"/>
                  <a:gd name="T65" fmla="*/ 110 h 128"/>
                  <a:gd name="T66" fmla="*/ 67 w 100"/>
                  <a:gd name="T67" fmla="*/ 114 h 128"/>
                  <a:gd name="T68" fmla="*/ 60 w 100"/>
                  <a:gd name="T69" fmla="*/ 117 h 128"/>
                  <a:gd name="T70" fmla="*/ 55 w 100"/>
                  <a:gd name="T71" fmla="*/ 119 h 128"/>
                  <a:gd name="T72" fmla="*/ 69 w 100"/>
                  <a:gd name="T73" fmla="*/ 128 h 128"/>
                  <a:gd name="T74" fmla="*/ 70 w 100"/>
                  <a:gd name="T75" fmla="*/ 126 h 128"/>
                  <a:gd name="T76" fmla="*/ 73 w 100"/>
                  <a:gd name="T77" fmla="*/ 124 h 128"/>
                  <a:gd name="T78" fmla="*/ 77 w 100"/>
                  <a:gd name="T79" fmla="*/ 122 h 128"/>
                  <a:gd name="T80" fmla="*/ 80 w 100"/>
                  <a:gd name="T81" fmla="*/ 118 h 128"/>
                  <a:gd name="T82" fmla="*/ 85 w 100"/>
                  <a:gd name="T83" fmla="*/ 114 h 128"/>
                  <a:gd name="T84" fmla="*/ 91 w 100"/>
                  <a:gd name="T85" fmla="*/ 103 h 128"/>
                  <a:gd name="T86" fmla="*/ 95 w 100"/>
                  <a:gd name="T87" fmla="*/ 92 h 128"/>
                  <a:gd name="T88" fmla="*/ 96 w 100"/>
                  <a:gd name="T89" fmla="*/ 85 h 128"/>
                  <a:gd name="T90" fmla="*/ 98 w 100"/>
                  <a:gd name="T91" fmla="*/ 80 h 128"/>
                  <a:gd name="T92" fmla="*/ 98 w 100"/>
                  <a:gd name="T93" fmla="*/ 73 h 128"/>
                  <a:gd name="T94" fmla="*/ 98 w 100"/>
                  <a:gd name="T95" fmla="*/ 69 h 128"/>
                  <a:gd name="T96" fmla="*/ 100 w 100"/>
                  <a:gd name="T97" fmla="*/ 67 h 128"/>
                  <a:gd name="T98" fmla="*/ 98 w 100"/>
                  <a:gd name="T99" fmla="*/ 54 h 128"/>
                  <a:gd name="T100" fmla="*/ 95 w 100"/>
                  <a:gd name="T101" fmla="*/ 41 h 128"/>
                  <a:gd name="T102" fmla="*/ 91 w 100"/>
                  <a:gd name="T103" fmla="*/ 29 h 128"/>
                  <a:gd name="T104" fmla="*/ 85 w 100"/>
                  <a:gd name="T105" fmla="*/ 19 h 128"/>
                  <a:gd name="T106" fmla="*/ 76 w 100"/>
                  <a:gd name="T107" fmla="*/ 10 h 128"/>
                  <a:gd name="T108" fmla="*/ 68 w 100"/>
                  <a:gd name="T109" fmla="*/ 4 h 128"/>
                  <a:gd name="T110" fmla="*/ 59 w 100"/>
                  <a:gd name="T111" fmla="*/ 1 h 128"/>
                  <a:gd name="T112" fmla="*/ 50 w 100"/>
                  <a:gd name="T113" fmla="*/ 0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
                  <a:gd name="T172" fmla="*/ 0 h 128"/>
                  <a:gd name="T173" fmla="*/ 100 w 100"/>
                  <a:gd name="T174" fmla="*/ 128 h 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 h="128">
                    <a:moveTo>
                      <a:pt x="50" y="0"/>
                    </a:moveTo>
                    <a:lnTo>
                      <a:pt x="39" y="1"/>
                    </a:lnTo>
                    <a:lnTo>
                      <a:pt x="30" y="4"/>
                    </a:lnTo>
                    <a:lnTo>
                      <a:pt x="22" y="10"/>
                    </a:lnTo>
                    <a:lnTo>
                      <a:pt x="15" y="19"/>
                    </a:lnTo>
                    <a:lnTo>
                      <a:pt x="8" y="29"/>
                    </a:lnTo>
                    <a:lnTo>
                      <a:pt x="3" y="41"/>
                    </a:lnTo>
                    <a:lnTo>
                      <a:pt x="0" y="67"/>
                    </a:lnTo>
                    <a:lnTo>
                      <a:pt x="0" y="75"/>
                    </a:lnTo>
                    <a:lnTo>
                      <a:pt x="2" y="83"/>
                    </a:lnTo>
                    <a:lnTo>
                      <a:pt x="15" y="92"/>
                    </a:lnTo>
                    <a:lnTo>
                      <a:pt x="12" y="85"/>
                    </a:lnTo>
                    <a:lnTo>
                      <a:pt x="11" y="80"/>
                    </a:lnTo>
                    <a:lnTo>
                      <a:pt x="10" y="67"/>
                    </a:lnTo>
                    <a:lnTo>
                      <a:pt x="12" y="46"/>
                    </a:lnTo>
                    <a:lnTo>
                      <a:pt x="21" y="29"/>
                    </a:lnTo>
                    <a:lnTo>
                      <a:pt x="33" y="17"/>
                    </a:lnTo>
                    <a:lnTo>
                      <a:pt x="50" y="13"/>
                    </a:lnTo>
                    <a:lnTo>
                      <a:pt x="57" y="13"/>
                    </a:lnTo>
                    <a:lnTo>
                      <a:pt x="65" y="17"/>
                    </a:lnTo>
                    <a:lnTo>
                      <a:pt x="72" y="21"/>
                    </a:lnTo>
                    <a:lnTo>
                      <a:pt x="78" y="29"/>
                    </a:lnTo>
                    <a:lnTo>
                      <a:pt x="83" y="37"/>
                    </a:lnTo>
                    <a:lnTo>
                      <a:pt x="86" y="46"/>
                    </a:lnTo>
                    <a:lnTo>
                      <a:pt x="88" y="56"/>
                    </a:lnTo>
                    <a:lnTo>
                      <a:pt x="89" y="67"/>
                    </a:lnTo>
                    <a:lnTo>
                      <a:pt x="88" y="72"/>
                    </a:lnTo>
                    <a:lnTo>
                      <a:pt x="88" y="77"/>
                    </a:lnTo>
                    <a:lnTo>
                      <a:pt x="86" y="87"/>
                    </a:lnTo>
                    <a:lnTo>
                      <a:pt x="84" y="91"/>
                    </a:lnTo>
                    <a:lnTo>
                      <a:pt x="83" y="95"/>
                    </a:lnTo>
                    <a:lnTo>
                      <a:pt x="78" y="104"/>
                    </a:lnTo>
                    <a:lnTo>
                      <a:pt x="72" y="110"/>
                    </a:lnTo>
                    <a:lnTo>
                      <a:pt x="67" y="114"/>
                    </a:lnTo>
                    <a:lnTo>
                      <a:pt x="60" y="117"/>
                    </a:lnTo>
                    <a:lnTo>
                      <a:pt x="55" y="119"/>
                    </a:lnTo>
                    <a:lnTo>
                      <a:pt x="69" y="128"/>
                    </a:lnTo>
                    <a:lnTo>
                      <a:pt x="70" y="126"/>
                    </a:lnTo>
                    <a:lnTo>
                      <a:pt x="73" y="124"/>
                    </a:lnTo>
                    <a:lnTo>
                      <a:pt x="77" y="122"/>
                    </a:lnTo>
                    <a:lnTo>
                      <a:pt x="80" y="118"/>
                    </a:lnTo>
                    <a:lnTo>
                      <a:pt x="85" y="114"/>
                    </a:lnTo>
                    <a:lnTo>
                      <a:pt x="91" y="103"/>
                    </a:lnTo>
                    <a:lnTo>
                      <a:pt x="95" y="92"/>
                    </a:lnTo>
                    <a:lnTo>
                      <a:pt x="96" y="85"/>
                    </a:lnTo>
                    <a:lnTo>
                      <a:pt x="98" y="80"/>
                    </a:lnTo>
                    <a:lnTo>
                      <a:pt x="98" y="73"/>
                    </a:lnTo>
                    <a:lnTo>
                      <a:pt x="98" y="69"/>
                    </a:lnTo>
                    <a:lnTo>
                      <a:pt x="100" y="67"/>
                    </a:lnTo>
                    <a:lnTo>
                      <a:pt x="98" y="54"/>
                    </a:lnTo>
                    <a:lnTo>
                      <a:pt x="95" y="41"/>
                    </a:lnTo>
                    <a:lnTo>
                      <a:pt x="91" y="29"/>
                    </a:lnTo>
                    <a:lnTo>
                      <a:pt x="85" y="19"/>
                    </a:lnTo>
                    <a:lnTo>
                      <a:pt x="76" y="10"/>
                    </a:lnTo>
                    <a:lnTo>
                      <a:pt x="68" y="4"/>
                    </a:lnTo>
                    <a:lnTo>
                      <a:pt x="59" y="1"/>
                    </a:lnTo>
                    <a:lnTo>
                      <a:pt x="50" y="0"/>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5" name="Freeform 206"/>
              <p:cNvSpPr>
                <a:spLocks noEditPoints="1"/>
              </p:cNvSpPr>
              <p:nvPr/>
            </p:nvSpPr>
            <p:spPr bwMode="auto">
              <a:xfrm>
                <a:off x="89" y="3715"/>
                <a:ext cx="16" cy="21"/>
              </a:xfrm>
              <a:custGeom>
                <a:avLst/>
                <a:gdLst>
                  <a:gd name="T0" fmla="*/ 40 w 79"/>
                  <a:gd name="T1" fmla="*/ 0 h 106"/>
                  <a:gd name="T2" fmla="*/ 23 w 79"/>
                  <a:gd name="T3" fmla="*/ 4 h 106"/>
                  <a:gd name="T4" fmla="*/ 11 w 79"/>
                  <a:gd name="T5" fmla="*/ 16 h 106"/>
                  <a:gd name="T6" fmla="*/ 2 w 79"/>
                  <a:gd name="T7" fmla="*/ 33 h 106"/>
                  <a:gd name="T8" fmla="*/ 0 w 79"/>
                  <a:gd name="T9" fmla="*/ 54 h 106"/>
                  <a:gd name="T10" fmla="*/ 1 w 79"/>
                  <a:gd name="T11" fmla="*/ 67 h 106"/>
                  <a:gd name="T12" fmla="*/ 2 w 79"/>
                  <a:gd name="T13" fmla="*/ 72 h 106"/>
                  <a:gd name="T14" fmla="*/ 5 w 79"/>
                  <a:gd name="T15" fmla="*/ 79 h 106"/>
                  <a:gd name="T16" fmla="*/ 45 w 79"/>
                  <a:gd name="T17" fmla="*/ 106 h 106"/>
                  <a:gd name="T18" fmla="*/ 50 w 79"/>
                  <a:gd name="T19" fmla="*/ 104 h 106"/>
                  <a:gd name="T20" fmla="*/ 57 w 79"/>
                  <a:gd name="T21" fmla="*/ 101 h 106"/>
                  <a:gd name="T22" fmla="*/ 62 w 79"/>
                  <a:gd name="T23" fmla="*/ 97 h 106"/>
                  <a:gd name="T24" fmla="*/ 68 w 79"/>
                  <a:gd name="T25" fmla="*/ 91 h 106"/>
                  <a:gd name="T26" fmla="*/ 73 w 79"/>
                  <a:gd name="T27" fmla="*/ 82 h 106"/>
                  <a:gd name="T28" fmla="*/ 74 w 79"/>
                  <a:gd name="T29" fmla="*/ 78 h 106"/>
                  <a:gd name="T30" fmla="*/ 76 w 79"/>
                  <a:gd name="T31" fmla="*/ 74 h 106"/>
                  <a:gd name="T32" fmla="*/ 78 w 79"/>
                  <a:gd name="T33" fmla="*/ 64 h 106"/>
                  <a:gd name="T34" fmla="*/ 78 w 79"/>
                  <a:gd name="T35" fmla="*/ 59 h 106"/>
                  <a:gd name="T36" fmla="*/ 79 w 79"/>
                  <a:gd name="T37" fmla="*/ 54 h 106"/>
                  <a:gd name="T38" fmla="*/ 78 w 79"/>
                  <a:gd name="T39" fmla="*/ 43 h 106"/>
                  <a:gd name="T40" fmla="*/ 76 w 79"/>
                  <a:gd name="T41" fmla="*/ 33 h 106"/>
                  <a:gd name="T42" fmla="*/ 73 w 79"/>
                  <a:gd name="T43" fmla="*/ 24 h 106"/>
                  <a:gd name="T44" fmla="*/ 68 w 79"/>
                  <a:gd name="T45" fmla="*/ 16 h 106"/>
                  <a:gd name="T46" fmla="*/ 62 w 79"/>
                  <a:gd name="T47" fmla="*/ 8 h 106"/>
                  <a:gd name="T48" fmla="*/ 55 w 79"/>
                  <a:gd name="T49" fmla="*/ 4 h 106"/>
                  <a:gd name="T50" fmla="*/ 47 w 79"/>
                  <a:gd name="T51" fmla="*/ 0 h 106"/>
                  <a:gd name="T52" fmla="*/ 40 w 79"/>
                  <a:gd name="T53" fmla="*/ 0 h 106"/>
                  <a:gd name="T54" fmla="*/ 10 w 79"/>
                  <a:gd name="T55" fmla="*/ 54 h 106"/>
                  <a:gd name="T56" fmla="*/ 12 w 79"/>
                  <a:gd name="T57" fmla="*/ 37 h 106"/>
                  <a:gd name="T58" fmla="*/ 19 w 79"/>
                  <a:gd name="T59" fmla="*/ 25 h 106"/>
                  <a:gd name="T60" fmla="*/ 22 w 79"/>
                  <a:gd name="T61" fmla="*/ 19 h 106"/>
                  <a:gd name="T62" fmla="*/ 28 w 79"/>
                  <a:gd name="T63" fmla="*/ 16 h 106"/>
                  <a:gd name="T64" fmla="*/ 40 w 79"/>
                  <a:gd name="T65" fmla="*/ 14 h 106"/>
                  <a:gd name="T66" fmla="*/ 45 w 79"/>
                  <a:gd name="T67" fmla="*/ 14 h 106"/>
                  <a:gd name="T68" fmla="*/ 50 w 79"/>
                  <a:gd name="T69" fmla="*/ 16 h 106"/>
                  <a:gd name="T70" fmla="*/ 55 w 79"/>
                  <a:gd name="T71" fmla="*/ 19 h 106"/>
                  <a:gd name="T72" fmla="*/ 60 w 79"/>
                  <a:gd name="T73" fmla="*/ 25 h 106"/>
                  <a:gd name="T74" fmla="*/ 67 w 79"/>
                  <a:gd name="T75" fmla="*/ 37 h 106"/>
                  <a:gd name="T76" fmla="*/ 69 w 79"/>
                  <a:gd name="T77" fmla="*/ 54 h 106"/>
                  <a:gd name="T78" fmla="*/ 68 w 79"/>
                  <a:gd name="T79" fmla="*/ 61 h 106"/>
                  <a:gd name="T80" fmla="*/ 67 w 79"/>
                  <a:gd name="T81" fmla="*/ 61 h 106"/>
                  <a:gd name="T82" fmla="*/ 67 w 79"/>
                  <a:gd name="T83" fmla="*/ 62 h 106"/>
                  <a:gd name="T84" fmla="*/ 67 w 79"/>
                  <a:gd name="T85" fmla="*/ 64 h 106"/>
                  <a:gd name="T86" fmla="*/ 67 w 79"/>
                  <a:gd name="T87" fmla="*/ 69 h 106"/>
                  <a:gd name="T88" fmla="*/ 60 w 79"/>
                  <a:gd name="T89" fmla="*/ 82 h 106"/>
                  <a:gd name="T90" fmla="*/ 55 w 79"/>
                  <a:gd name="T91" fmla="*/ 87 h 106"/>
                  <a:gd name="T92" fmla="*/ 50 w 79"/>
                  <a:gd name="T93" fmla="*/ 91 h 106"/>
                  <a:gd name="T94" fmla="*/ 45 w 79"/>
                  <a:gd name="T95" fmla="*/ 94 h 106"/>
                  <a:gd name="T96" fmla="*/ 40 w 79"/>
                  <a:gd name="T97" fmla="*/ 95 h 106"/>
                  <a:gd name="T98" fmla="*/ 33 w 79"/>
                  <a:gd name="T99" fmla="*/ 94 h 106"/>
                  <a:gd name="T100" fmla="*/ 28 w 79"/>
                  <a:gd name="T101" fmla="*/ 91 h 106"/>
                  <a:gd name="T102" fmla="*/ 22 w 79"/>
                  <a:gd name="T103" fmla="*/ 87 h 106"/>
                  <a:gd name="T104" fmla="*/ 19 w 79"/>
                  <a:gd name="T105" fmla="*/ 82 h 106"/>
                  <a:gd name="T106" fmla="*/ 12 w 79"/>
                  <a:gd name="T107" fmla="*/ 69 h 106"/>
                  <a:gd name="T108" fmla="*/ 10 w 79"/>
                  <a:gd name="T109" fmla="*/ 61 h 106"/>
                  <a:gd name="T110" fmla="*/ 10 w 79"/>
                  <a:gd name="T111" fmla="*/ 54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
                  <a:gd name="T169" fmla="*/ 0 h 106"/>
                  <a:gd name="T170" fmla="*/ 79 w 79"/>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 h="106">
                    <a:moveTo>
                      <a:pt x="40" y="0"/>
                    </a:moveTo>
                    <a:lnTo>
                      <a:pt x="23" y="4"/>
                    </a:lnTo>
                    <a:lnTo>
                      <a:pt x="11" y="16"/>
                    </a:lnTo>
                    <a:lnTo>
                      <a:pt x="2" y="33"/>
                    </a:lnTo>
                    <a:lnTo>
                      <a:pt x="0" y="54"/>
                    </a:lnTo>
                    <a:lnTo>
                      <a:pt x="1" y="67"/>
                    </a:lnTo>
                    <a:lnTo>
                      <a:pt x="2" y="72"/>
                    </a:lnTo>
                    <a:lnTo>
                      <a:pt x="5" y="79"/>
                    </a:lnTo>
                    <a:lnTo>
                      <a:pt x="45" y="106"/>
                    </a:lnTo>
                    <a:lnTo>
                      <a:pt x="50" y="104"/>
                    </a:lnTo>
                    <a:lnTo>
                      <a:pt x="57" y="101"/>
                    </a:lnTo>
                    <a:lnTo>
                      <a:pt x="62" y="97"/>
                    </a:lnTo>
                    <a:lnTo>
                      <a:pt x="68" y="91"/>
                    </a:lnTo>
                    <a:lnTo>
                      <a:pt x="73" y="82"/>
                    </a:lnTo>
                    <a:lnTo>
                      <a:pt x="74" y="78"/>
                    </a:lnTo>
                    <a:lnTo>
                      <a:pt x="76" y="74"/>
                    </a:lnTo>
                    <a:lnTo>
                      <a:pt x="78" y="64"/>
                    </a:lnTo>
                    <a:lnTo>
                      <a:pt x="78" y="59"/>
                    </a:lnTo>
                    <a:lnTo>
                      <a:pt x="79" y="54"/>
                    </a:lnTo>
                    <a:lnTo>
                      <a:pt x="78" y="43"/>
                    </a:lnTo>
                    <a:lnTo>
                      <a:pt x="76" y="33"/>
                    </a:lnTo>
                    <a:lnTo>
                      <a:pt x="73" y="24"/>
                    </a:lnTo>
                    <a:lnTo>
                      <a:pt x="68" y="16"/>
                    </a:lnTo>
                    <a:lnTo>
                      <a:pt x="62" y="8"/>
                    </a:lnTo>
                    <a:lnTo>
                      <a:pt x="55" y="4"/>
                    </a:lnTo>
                    <a:lnTo>
                      <a:pt x="47" y="0"/>
                    </a:lnTo>
                    <a:lnTo>
                      <a:pt x="40" y="0"/>
                    </a:lnTo>
                    <a:close/>
                    <a:moveTo>
                      <a:pt x="10" y="54"/>
                    </a:moveTo>
                    <a:lnTo>
                      <a:pt x="12" y="37"/>
                    </a:lnTo>
                    <a:lnTo>
                      <a:pt x="19" y="25"/>
                    </a:lnTo>
                    <a:lnTo>
                      <a:pt x="22" y="19"/>
                    </a:lnTo>
                    <a:lnTo>
                      <a:pt x="28" y="16"/>
                    </a:lnTo>
                    <a:lnTo>
                      <a:pt x="40" y="14"/>
                    </a:lnTo>
                    <a:lnTo>
                      <a:pt x="45" y="14"/>
                    </a:lnTo>
                    <a:lnTo>
                      <a:pt x="50" y="16"/>
                    </a:lnTo>
                    <a:lnTo>
                      <a:pt x="55" y="19"/>
                    </a:lnTo>
                    <a:lnTo>
                      <a:pt x="60" y="25"/>
                    </a:lnTo>
                    <a:lnTo>
                      <a:pt x="67" y="37"/>
                    </a:lnTo>
                    <a:lnTo>
                      <a:pt x="69" y="54"/>
                    </a:lnTo>
                    <a:lnTo>
                      <a:pt x="68" y="61"/>
                    </a:lnTo>
                    <a:lnTo>
                      <a:pt x="67" y="61"/>
                    </a:lnTo>
                    <a:lnTo>
                      <a:pt x="67" y="62"/>
                    </a:lnTo>
                    <a:lnTo>
                      <a:pt x="67" y="64"/>
                    </a:lnTo>
                    <a:lnTo>
                      <a:pt x="67" y="69"/>
                    </a:lnTo>
                    <a:lnTo>
                      <a:pt x="60" y="82"/>
                    </a:lnTo>
                    <a:lnTo>
                      <a:pt x="55" y="87"/>
                    </a:lnTo>
                    <a:lnTo>
                      <a:pt x="50" y="91"/>
                    </a:lnTo>
                    <a:lnTo>
                      <a:pt x="45" y="94"/>
                    </a:lnTo>
                    <a:lnTo>
                      <a:pt x="40" y="95"/>
                    </a:lnTo>
                    <a:lnTo>
                      <a:pt x="33" y="94"/>
                    </a:lnTo>
                    <a:lnTo>
                      <a:pt x="28" y="91"/>
                    </a:lnTo>
                    <a:lnTo>
                      <a:pt x="22" y="87"/>
                    </a:lnTo>
                    <a:lnTo>
                      <a:pt x="19" y="82"/>
                    </a:lnTo>
                    <a:lnTo>
                      <a:pt x="12" y="69"/>
                    </a:lnTo>
                    <a:lnTo>
                      <a:pt x="10" y="61"/>
                    </a:lnTo>
                    <a:lnTo>
                      <a:pt x="10" y="54"/>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6" name="Freeform 207"/>
              <p:cNvSpPr>
                <a:spLocks noEditPoints="1"/>
              </p:cNvSpPr>
              <p:nvPr/>
            </p:nvSpPr>
            <p:spPr bwMode="auto">
              <a:xfrm>
                <a:off x="91" y="3718"/>
                <a:ext cx="12" cy="16"/>
              </a:xfrm>
              <a:custGeom>
                <a:avLst/>
                <a:gdLst>
                  <a:gd name="T0" fmla="*/ 9 w 59"/>
                  <a:gd name="T1" fmla="*/ 11 h 81"/>
                  <a:gd name="T2" fmla="*/ 2 w 59"/>
                  <a:gd name="T3" fmla="*/ 23 h 81"/>
                  <a:gd name="T4" fmla="*/ 0 w 59"/>
                  <a:gd name="T5" fmla="*/ 40 h 81"/>
                  <a:gd name="T6" fmla="*/ 0 w 59"/>
                  <a:gd name="T7" fmla="*/ 47 h 81"/>
                  <a:gd name="T8" fmla="*/ 2 w 59"/>
                  <a:gd name="T9" fmla="*/ 55 h 81"/>
                  <a:gd name="T10" fmla="*/ 9 w 59"/>
                  <a:gd name="T11" fmla="*/ 68 h 81"/>
                  <a:gd name="T12" fmla="*/ 12 w 59"/>
                  <a:gd name="T13" fmla="*/ 73 h 81"/>
                  <a:gd name="T14" fmla="*/ 18 w 59"/>
                  <a:gd name="T15" fmla="*/ 77 h 81"/>
                  <a:gd name="T16" fmla="*/ 23 w 59"/>
                  <a:gd name="T17" fmla="*/ 80 h 81"/>
                  <a:gd name="T18" fmla="*/ 30 w 59"/>
                  <a:gd name="T19" fmla="*/ 81 h 81"/>
                  <a:gd name="T20" fmla="*/ 35 w 59"/>
                  <a:gd name="T21" fmla="*/ 80 h 81"/>
                  <a:gd name="T22" fmla="*/ 40 w 59"/>
                  <a:gd name="T23" fmla="*/ 77 h 81"/>
                  <a:gd name="T24" fmla="*/ 45 w 59"/>
                  <a:gd name="T25" fmla="*/ 73 h 81"/>
                  <a:gd name="T26" fmla="*/ 50 w 59"/>
                  <a:gd name="T27" fmla="*/ 68 h 81"/>
                  <a:gd name="T28" fmla="*/ 57 w 59"/>
                  <a:gd name="T29" fmla="*/ 55 h 81"/>
                  <a:gd name="T30" fmla="*/ 57 w 59"/>
                  <a:gd name="T31" fmla="*/ 50 h 81"/>
                  <a:gd name="T32" fmla="*/ 57 w 59"/>
                  <a:gd name="T33" fmla="*/ 48 h 81"/>
                  <a:gd name="T34" fmla="*/ 57 w 59"/>
                  <a:gd name="T35" fmla="*/ 47 h 81"/>
                  <a:gd name="T36" fmla="*/ 58 w 59"/>
                  <a:gd name="T37" fmla="*/ 47 h 81"/>
                  <a:gd name="T38" fmla="*/ 59 w 59"/>
                  <a:gd name="T39" fmla="*/ 40 h 81"/>
                  <a:gd name="T40" fmla="*/ 57 w 59"/>
                  <a:gd name="T41" fmla="*/ 23 h 81"/>
                  <a:gd name="T42" fmla="*/ 50 w 59"/>
                  <a:gd name="T43" fmla="*/ 11 h 81"/>
                  <a:gd name="T44" fmla="*/ 45 w 59"/>
                  <a:gd name="T45" fmla="*/ 5 h 81"/>
                  <a:gd name="T46" fmla="*/ 40 w 59"/>
                  <a:gd name="T47" fmla="*/ 2 h 81"/>
                  <a:gd name="T48" fmla="*/ 35 w 59"/>
                  <a:gd name="T49" fmla="*/ 0 h 81"/>
                  <a:gd name="T50" fmla="*/ 30 w 59"/>
                  <a:gd name="T51" fmla="*/ 0 h 81"/>
                  <a:gd name="T52" fmla="*/ 18 w 59"/>
                  <a:gd name="T53" fmla="*/ 2 h 81"/>
                  <a:gd name="T54" fmla="*/ 12 w 59"/>
                  <a:gd name="T55" fmla="*/ 5 h 81"/>
                  <a:gd name="T56" fmla="*/ 9 w 59"/>
                  <a:gd name="T57" fmla="*/ 11 h 81"/>
                  <a:gd name="T58" fmla="*/ 30 w 59"/>
                  <a:gd name="T59" fmla="*/ 67 h 81"/>
                  <a:gd name="T60" fmla="*/ 22 w 59"/>
                  <a:gd name="T61" fmla="*/ 65 h 81"/>
                  <a:gd name="T62" fmla="*/ 16 w 59"/>
                  <a:gd name="T63" fmla="*/ 59 h 81"/>
                  <a:gd name="T64" fmla="*/ 12 w 59"/>
                  <a:gd name="T65" fmla="*/ 54 h 81"/>
                  <a:gd name="T66" fmla="*/ 11 w 59"/>
                  <a:gd name="T67" fmla="*/ 49 h 81"/>
                  <a:gd name="T68" fmla="*/ 10 w 59"/>
                  <a:gd name="T69" fmla="*/ 40 h 81"/>
                  <a:gd name="T70" fmla="*/ 11 w 59"/>
                  <a:gd name="T71" fmla="*/ 29 h 81"/>
                  <a:gd name="T72" fmla="*/ 16 w 59"/>
                  <a:gd name="T73" fmla="*/ 20 h 81"/>
                  <a:gd name="T74" fmla="*/ 22 w 59"/>
                  <a:gd name="T75" fmla="*/ 14 h 81"/>
                  <a:gd name="T76" fmla="*/ 30 w 59"/>
                  <a:gd name="T77" fmla="*/ 13 h 81"/>
                  <a:gd name="T78" fmla="*/ 37 w 59"/>
                  <a:gd name="T79" fmla="*/ 14 h 81"/>
                  <a:gd name="T80" fmla="*/ 44 w 59"/>
                  <a:gd name="T81" fmla="*/ 20 h 81"/>
                  <a:gd name="T82" fmla="*/ 48 w 59"/>
                  <a:gd name="T83" fmla="*/ 29 h 81"/>
                  <a:gd name="T84" fmla="*/ 50 w 59"/>
                  <a:gd name="T85" fmla="*/ 40 h 81"/>
                  <a:gd name="T86" fmla="*/ 48 w 59"/>
                  <a:gd name="T87" fmla="*/ 49 h 81"/>
                  <a:gd name="T88" fmla="*/ 46 w 59"/>
                  <a:gd name="T89" fmla="*/ 54 h 81"/>
                  <a:gd name="T90" fmla="*/ 44 w 59"/>
                  <a:gd name="T91" fmla="*/ 59 h 81"/>
                  <a:gd name="T92" fmla="*/ 37 w 59"/>
                  <a:gd name="T93" fmla="*/ 65 h 81"/>
                  <a:gd name="T94" fmla="*/ 30 w 59"/>
                  <a:gd name="T95" fmla="*/ 67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
                  <a:gd name="T145" fmla="*/ 0 h 81"/>
                  <a:gd name="T146" fmla="*/ 59 w 59"/>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 h="81">
                    <a:moveTo>
                      <a:pt x="9" y="11"/>
                    </a:moveTo>
                    <a:lnTo>
                      <a:pt x="2" y="23"/>
                    </a:lnTo>
                    <a:lnTo>
                      <a:pt x="0" y="40"/>
                    </a:lnTo>
                    <a:lnTo>
                      <a:pt x="0" y="47"/>
                    </a:lnTo>
                    <a:lnTo>
                      <a:pt x="2" y="55"/>
                    </a:lnTo>
                    <a:lnTo>
                      <a:pt x="9" y="68"/>
                    </a:lnTo>
                    <a:lnTo>
                      <a:pt x="12" y="73"/>
                    </a:lnTo>
                    <a:lnTo>
                      <a:pt x="18" y="77"/>
                    </a:lnTo>
                    <a:lnTo>
                      <a:pt x="23" y="80"/>
                    </a:lnTo>
                    <a:lnTo>
                      <a:pt x="30" y="81"/>
                    </a:lnTo>
                    <a:lnTo>
                      <a:pt x="35" y="80"/>
                    </a:lnTo>
                    <a:lnTo>
                      <a:pt x="40" y="77"/>
                    </a:lnTo>
                    <a:lnTo>
                      <a:pt x="45" y="73"/>
                    </a:lnTo>
                    <a:lnTo>
                      <a:pt x="50" y="68"/>
                    </a:lnTo>
                    <a:lnTo>
                      <a:pt x="57" y="55"/>
                    </a:lnTo>
                    <a:lnTo>
                      <a:pt x="57" y="50"/>
                    </a:lnTo>
                    <a:lnTo>
                      <a:pt x="57" y="48"/>
                    </a:lnTo>
                    <a:lnTo>
                      <a:pt x="57" y="47"/>
                    </a:lnTo>
                    <a:lnTo>
                      <a:pt x="58" y="47"/>
                    </a:lnTo>
                    <a:lnTo>
                      <a:pt x="59" y="40"/>
                    </a:lnTo>
                    <a:lnTo>
                      <a:pt x="57" y="23"/>
                    </a:lnTo>
                    <a:lnTo>
                      <a:pt x="50" y="11"/>
                    </a:lnTo>
                    <a:lnTo>
                      <a:pt x="45" y="5"/>
                    </a:lnTo>
                    <a:lnTo>
                      <a:pt x="40" y="2"/>
                    </a:lnTo>
                    <a:lnTo>
                      <a:pt x="35" y="0"/>
                    </a:lnTo>
                    <a:lnTo>
                      <a:pt x="30" y="0"/>
                    </a:lnTo>
                    <a:lnTo>
                      <a:pt x="18" y="2"/>
                    </a:lnTo>
                    <a:lnTo>
                      <a:pt x="12" y="5"/>
                    </a:lnTo>
                    <a:lnTo>
                      <a:pt x="9" y="11"/>
                    </a:lnTo>
                    <a:close/>
                    <a:moveTo>
                      <a:pt x="30" y="67"/>
                    </a:moveTo>
                    <a:lnTo>
                      <a:pt x="22" y="65"/>
                    </a:lnTo>
                    <a:lnTo>
                      <a:pt x="16" y="59"/>
                    </a:lnTo>
                    <a:lnTo>
                      <a:pt x="12" y="54"/>
                    </a:lnTo>
                    <a:lnTo>
                      <a:pt x="11" y="49"/>
                    </a:lnTo>
                    <a:lnTo>
                      <a:pt x="10" y="40"/>
                    </a:lnTo>
                    <a:lnTo>
                      <a:pt x="11" y="29"/>
                    </a:lnTo>
                    <a:lnTo>
                      <a:pt x="16" y="20"/>
                    </a:lnTo>
                    <a:lnTo>
                      <a:pt x="22" y="14"/>
                    </a:lnTo>
                    <a:lnTo>
                      <a:pt x="30" y="13"/>
                    </a:lnTo>
                    <a:lnTo>
                      <a:pt x="37" y="14"/>
                    </a:lnTo>
                    <a:lnTo>
                      <a:pt x="44" y="20"/>
                    </a:lnTo>
                    <a:lnTo>
                      <a:pt x="48" y="29"/>
                    </a:lnTo>
                    <a:lnTo>
                      <a:pt x="50" y="40"/>
                    </a:lnTo>
                    <a:lnTo>
                      <a:pt x="48" y="49"/>
                    </a:lnTo>
                    <a:lnTo>
                      <a:pt x="46" y="54"/>
                    </a:lnTo>
                    <a:lnTo>
                      <a:pt x="44" y="59"/>
                    </a:lnTo>
                    <a:lnTo>
                      <a:pt x="37" y="65"/>
                    </a:lnTo>
                    <a:lnTo>
                      <a:pt x="30" y="67"/>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7" name="Freeform 208"/>
              <p:cNvSpPr>
                <a:spLocks noEditPoints="1"/>
              </p:cNvSpPr>
              <p:nvPr/>
            </p:nvSpPr>
            <p:spPr bwMode="auto">
              <a:xfrm>
                <a:off x="93" y="3721"/>
                <a:ext cx="8" cy="10"/>
              </a:xfrm>
              <a:custGeom>
                <a:avLst/>
                <a:gdLst>
                  <a:gd name="T0" fmla="*/ 6 w 40"/>
                  <a:gd name="T1" fmla="*/ 46 h 54"/>
                  <a:gd name="T2" fmla="*/ 12 w 40"/>
                  <a:gd name="T3" fmla="*/ 52 h 54"/>
                  <a:gd name="T4" fmla="*/ 20 w 40"/>
                  <a:gd name="T5" fmla="*/ 54 h 54"/>
                  <a:gd name="T6" fmla="*/ 27 w 40"/>
                  <a:gd name="T7" fmla="*/ 52 h 54"/>
                  <a:gd name="T8" fmla="*/ 34 w 40"/>
                  <a:gd name="T9" fmla="*/ 46 h 54"/>
                  <a:gd name="T10" fmla="*/ 36 w 40"/>
                  <a:gd name="T11" fmla="*/ 41 h 54"/>
                  <a:gd name="T12" fmla="*/ 38 w 40"/>
                  <a:gd name="T13" fmla="*/ 36 h 54"/>
                  <a:gd name="T14" fmla="*/ 40 w 40"/>
                  <a:gd name="T15" fmla="*/ 27 h 54"/>
                  <a:gd name="T16" fmla="*/ 38 w 40"/>
                  <a:gd name="T17" fmla="*/ 16 h 54"/>
                  <a:gd name="T18" fmla="*/ 34 w 40"/>
                  <a:gd name="T19" fmla="*/ 7 h 54"/>
                  <a:gd name="T20" fmla="*/ 27 w 40"/>
                  <a:gd name="T21" fmla="*/ 1 h 54"/>
                  <a:gd name="T22" fmla="*/ 20 w 40"/>
                  <a:gd name="T23" fmla="*/ 0 h 54"/>
                  <a:gd name="T24" fmla="*/ 12 w 40"/>
                  <a:gd name="T25" fmla="*/ 1 h 54"/>
                  <a:gd name="T26" fmla="*/ 6 w 40"/>
                  <a:gd name="T27" fmla="*/ 7 h 54"/>
                  <a:gd name="T28" fmla="*/ 1 w 40"/>
                  <a:gd name="T29" fmla="*/ 16 h 54"/>
                  <a:gd name="T30" fmla="*/ 0 w 40"/>
                  <a:gd name="T31" fmla="*/ 27 h 54"/>
                  <a:gd name="T32" fmla="*/ 1 w 40"/>
                  <a:gd name="T33" fmla="*/ 36 h 54"/>
                  <a:gd name="T34" fmla="*/ 2 w 40"/>
                  <a:gd name="T35" fmla="*/ 41 h 54"/>
                  <a:gd name="T36" fmla="*/ 6 w 40"/>
                  <a:gd name="T37" fmla="*/ 46 h 54"/>
                  <a:gd name="T38" fmla="*/ 26 w 40"/>
                  <a:gd name="T39" fmla="*/ 36 h 54"/>
                  <a:gd name="T40" fmla="*/ 24 w 40"/>
                  <a:gd name="T41" fmla="*/ 37 h 54"/>
                  <a:gd name="T42" fmla="*/ 22 w 40"/>
                  <a:gd name="T43" fmla="*/ 40 h 54"/>
                  <a:gd name="T44" fmla="*/ 20 w 40"/>
                  <a:gd name="T45" fmla="*/ 41 h 54"/>
                  <a:gd name="T46" fmla="*/ 16 w 40"/>
                  <a:gd name="T47" fmla="*/ 40 h 54"/>
                  <a:gd name="T48" fmla="*/ 13 w 40"/>
                  <a:gd name="T49" fmla="*/ 36 h 54"/>
                  <a:gd name="T50" fmla="*/ 10 w 40"/>
                  <a:gd name="T51" fmla="*/ 32 h 54"/>
                  <a:gd name="T52" fmla="*/ 9 w 40"/>
                  <a:gd name="T53" fmla="*/ 27 h 54"/>
                  <a:gd name="T54" fmla="*/ 10 w 40"/>
                  <a:gd name="T55" fmla="*/ 22 h 54"/>
                  <a:gd name="T56" fmla="*/ 13 w 40"/>
                  <a:gd name="T57" fmla="*/ 18 h 54"/>
                  <a:gd name="T58" fmla="*/ 16 w 40"/>
                  <a:gd name="T59" fmla="*/ 15 h 54"/>
                  <a:gd name="T60" fmla="*/ 20 w 40"/>
                  <a:gd name="T61" fmla="*/ 14 h 54"/>
                  <a:gd name="T62" fmla="*/ 22 w 40"/>
                  <a:gd name="T63" fmla="*/ 15 h 54"/>
                  <a:gd name="T64" fmla="*/ 26 w 40"/>
                  <a:gd name="T65" fmla="*/ 18 h 54"/>
                  <a:gd name="T66" fmla="*/ 29 w 40"/>
                  <a:gd name="T67" fmla="*/ 22 h 54"/>
                  <a:gd name="T68" fmla="*/ 30 w 40"/>
                  <a:gd name="T69" fmla="*/ 27 h 54"/>
                  <a:gd name="T70" fmla="*/ 29 w 40"/>
                  <a:gd name="T71" fmla="*/ 32 h 54"/>
                  <a:gd name="T72" fmla="*/ 26 w 40"/>
                  <a:gd name="T73" fmla="*/ 36 h 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54"/>
                  <a:gd name="T113" fmla="*/ 40 w 40"/>
                  <a:gd name="T114" fmla="*/ 54 h 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54">
                    <a:moveTo>
                      <a:pt x="6" y="46"/>
                    </a:moveTo>
                    <a:lnTo>
                      <a:pt x="12" y="52"/>
                    </a:lnTo>
                    <a:lnTo>
                      <a:pt x="20" y="54"/>
                    </a:lnTo>
                    <a:lnTo>
                      <a:pt x="27" y="52"/>
                    </a:lnTo>
                    <a:lnTo>
                      <a:pt x="34" y="46"/>
                    </a:lnTo>
                    <a:lnTo>
                      <a:pt x="36" y="41"/>
                    </a:lnTo>
                    <a:lnTo>
                      <a:pt x="38" y="36"/>
                    </a:lnTo>
                    <a:lnTo>
                      <a:pt x="40" y="27"/>
                    </a:lnTo>
                    <a:lnTo>
                      <a:pt x="38" y="16"/>
                    </a:lnTo>
                    <a:lnTo>
                      <a:pt x="34" y="7"/>
                    </a:lnTo>
                    <a:lnTo>
                      <a:pt x="27" y="1"/>
                    </a:lnTo>
                    <a:lnTo>
                      <a:pt x="20" y="0"/>
                    </a:lnTo>
                    <a:lnTo>
                      <a:pt x="12" y="1"/>
                    </a:lnTo>
                    <a:lnTo>
                      <a:pt x="6" y="7"/>
                    </a:lnTo>
                    <a:lnTo>
                      <a:pt x="1" y="16"/>
                    </a:lnTo>
                    <a:lnTo>
                      <a:pt x="0" y="27"/>
                    </a:lnTo>
                    <a:lnTo>
                      <a:pt x="1" y="36"/>
                    </a:lnTo>
                    <a:lnTo>
                      <a:pt x="2" y="41"/>
                    </a:lnTo>
                    <a:lnTo>
                      <a:pt x="6" y="46"/>
                    </a:lnTo>
                    <a:close/>
                    <a:moveTo>
                      <a:pt x="26" y="36"/>
                    </a:moveTo>
                    <a:lnTo>
                      <a:pt x="24" y="37"/>
                    </a:lnTo>
                    <a:lnTo>
                      <a:pt x="22" y="40"/>
                    </a:lnTo>
                    <a:lnTo>
                      <a:pt x="20" y="41"/>
                    </a:lnTo>
                    <a:lnTo>
                      <a:pt x="16" y="40"/>
                    </a:lnTo>
                    <a:lnTo>
                      <a:pt x="13" y="36"/>
                    </a:lnTo>
                    <a:lnTo>
                      <a:pt x="10" y="32"/>
                    </a:lnTo>
                    <a:lnTo>
                      <a:pt x="9" y="27"/>
                    </a:lnTo>
                    <a:lnTo>
                      <a:pt x="10" y="22"/>
                    </a:lnTo>
                    <a:lnTo>
                      <a:pt x="13" y="18"/>
                    </a:lnTo>
                    <a:lnTo>
                      <a:pt x="16" y="15"/>
                    </a:lnTo>
                    <a:lnTo>
                      <a:pt x="20" y="14"/>
                    </a:lnTo>
                    <a:lnTo>
                      <a:pt x="22" y="15"/>
                    </a:lnTo>
                    <a:lnTo>
                      <a:pt x="26" y="18"/>
                    </a:lnTo>
                    <a:lnTo>
                      <a:pt x="29" y="22"/>
                    </a:lnTo>
                    <a:lnTo>
                      <a:pt x="30" y="27"/>
                    </a:lnTo>
                    <a:lnTo>
                      <a:pt x="29" y="32"/>
                    </a:lnTo>
                    <a:lnTo>
                      <a:pt x="26" y="36"/>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8" name="Freeform 209"/>
              <p:cNvSpPr>
                <a:spLocks/>
              </p:cNvSpPr>
              <p:nvPr/>
            </p:nvSpPr>
            <p:spPr bwMode="auto">
              <a:xfrm>
                <a:off x="95" y="3723"/>
                <a:ext cx="4" cy="6"/>
              </a:xfrm>
              <a:custGeom>
                <a:avLst/>
                <a:gdLst>
                  <a:gd name="T0" fmla="*/ 11 w 21"/>
                  <a:gd name="T1" fmla="*/ 27 h 27"/>
                  <a:gd name="T2" fmla="*/ 13 w 21"/>
                  <a:gd name="T3" fmla="*/ 26 h 27"/>
                  <a:gd name="T4" fmla="*/ 15 w 21"/>
                  <a:gd name="T5" fmla="*/ 23 h 27"/>
                  <a:gd name="T6" fmla="*/ 17 w 21"/>
                  <a:gd name="T7" fmla="*/ 22 h 27"/>
                  <a:gd name="T8" fmla="*/ 20 w 21"/>
                  <a:gd name="T9" fmla="*/ 18 h 27"/>
                  <a:gd name="T10" fmla="*/ 21 w 21"/>
                  <a:gd name="T11" fmla="*/ 13 h 27"/>
                  <a:gd name="T12" fmla="*/ 20 w 21"/>
                  <a:gd name="T13" fmla="*/ 8 h 27"/>
                  <a:gd name="T14" fmla="*/ 17 w 21"/>
                  <a:gd name="T15" fmla="*/ 4 h 27"/>
                  <a:gd name="T16" fmla="*/ 13 w 21"/>
                  <a:gd name="T17" fmla="*/ 1 h 27"/>
                  <a:gd name="T18" fmla="*/ 11 w 21"/>
                  <a:gd name="T19" fmla="*/ 0 h 27"/>
                  <a:gd name="T20" fmla="*/ 7 w 21"/>
                  <a:gd name="T21" fmla="*/ 1 h 27"/>
                  <a:gd name="T22" fmla="*/ 4 w 21"/>
                  <a:gd name="T23" fmla="*/ 4 h 27"/>
                  <a:gd name="T24" fmla="*/ 1 w 21"/>
                  <a:gd name="T25" fmla="*/ 8 h 27"/>
                  <a:gd name="T26" fmla="*/ 0 w 21"/>
                  <a:gd name="T27" fmla="*/ 13 h 27"/>
                  <a:gd name="T28" fmla="*/ 1 w 21"/>
                  <a:gd name="T29" fmla="*/ 18 h 27"/>
                  <a:gd name="T30" fmla="*/ 4 w 21"/>
                  <a:gd name="T31" fmla="*/ 22 h 27"/>
                  <a:gd name="T32" fmla="*/ 7 w 21"/>
                  <a:gd name="T33" fmla="*/ 26 h 27"/>
                  <a:gd name="T34" fmla="*/ 11 w 21"/>
                  <a:gd name="T35" fmla="*/ 27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7"/>
                  <a:gd name="T56" fmla="*/ 21 w 2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7">
                    <a:moveTo>
                      <a:pt x="11" y="27"/>
                    </a:moveTo>
                    <a:lnTo>
                      <a:pt x="13" y="26"/>
                    </a:lnTo>
                    <a:lnTo>
                      <a:pt x="15" y="23"/>
                    </a:lnTo>
                    <a:lnTo>
                      <a:pt x="17" y="22"/>
                    </a:lnTo>
                    <a:lnTo>
                      <a:pt x="20" y="18"/>
                    </a:lnTo>
                    <a:lnTo>
                      <a:pt x="21" y="13"/>
                    </a:lnTo>
                    <a:lnTo>
                      <a:pt x="20" y="8"/>
                    </a:lnTo>
                    <a:lnTo>
                      <a:pt x="17" y="4"/>
                    </a:lnTo>
                    <a:lnTo>
                      <a:pt x="13" y="1"/>
                    </a:lnTo>
                    <a:lnTo>
                      <a:pt x="11" y="0"/>
                    </a:lnTo>
                    <a:lnTo>
                      <a:pt x="7" y="1"/>
                    </a:lnTo>
                    <a:lnTo>
                      <a:pt x="4" y="4"/>
                    </a:lnTo>
                    <a:lnTo>
                      <a:pt x="1" y="8"/>
                    </a:lnTo>
                    <a:lnTo>
                      <a:pt x="0" y="13"/>
                    </a:lnTo>
                    <a:lnTo>
                      <a:pt x="1" y="18"/>
                    </a:lnTo>
                    <a:lnTo>
                      <a:pt x="4" y="22"/>
                    </a:lnTo>
                    <a:lnTo>
                      <a:pt x="7" y="26"/>
                    </a:lnTo>
                    <a:lnTo>
                      <a:pt x="11" y="27"/>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39" name="Freeform 210"/>
              <p:cNvSpPr>
                <a:spLocks/>
              </p:cNvSpPr>
              <p:nvPr/>
            </p:nvSpPr>
            <p:spPr bwMode="auto">
              <a:xfrm>
                <a:off x="81" y="3716"/>
                <a:ext cx="5" cy="10"/>
              </a:xfrm>
              <a:custGeom>
                <a:avLst/>
                <a:gdLst>
                  <a:gd name="T0" fmla="*/ 22 w 22"/>
                  <a:gd name="T1" fmla="*/ 0 h 50"/>
                  <a:gd name="T2" fmla="*/ 6 w 22"/>
                  <a:gd name="T3" fmla="*/ 10 h 50"/>
                  <a:gd name="T4" fmla="*/ 1 w 22"/>
                  <a:gd name="T5" fmla="*/ 26 h 50"/>
                  <a:gd name="T6" fmla="*/ 0 w 22"/>
                  <a:gd name="T7" fmla="*/ 44 h 50"/>
                  <a:gd name="T8" fmla="*/ 12 w 22"/>
                  <a:gd name="T9" fmla="*/ 50 h 50"/>
                  <a:gd name="T10" fmla="*/ 12 w 22"/>
                  <a:gd name="T11" fmla="*/ 48 h 50"/>
                  <a:gd name="T12" fmla="*/ 14 w 22"/>
                  <a:gd name="T13" fmla="*/ 22 h 50"/>
                  <a:gd name="T14" fmla="*/ 16 w 22"/>
                  <a:gd name="T15" fmla="*/ 10 h 50"/>
                  <a:gd name="T16" fmla="*/ 22 w 22"/>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0"/>
                  <a:gd name="T29" fmla="*/ 22 w 2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0">
                    <a:moveTo>
                      <a:pt x="22" y="0"/>
                    </a:moveTo>
                    <a:lnTo>
                      <a:pt x="6" y="10"/>
                    </a:lnTo>
                    <a:lnTo>
                      <a:pt x="1" y="26"/>
                    </a:lnTo>
                    <a:lnTo>
                      <a:pt x="0" y="44"/>
                    </a:lnTo>
                    <a:lnTo>
                      <a:pt x="12" y="50"/>
                    </a:lnTo>
                    <a:lnTo>
                      <a:pt x="12" y="48"/>
                    </a:lnTo>
                    <a:lnTo>
                      <a:pt x="14" y="22"/>
                    </a:lnTo>
                    <a:lnTo>
                      <a:pt x="16" y="10"/>
                    </a:lnTo>
                    <a:lnTo>
                      <a:pt x="22" y="0"/>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0" name="Freeform 211"/>
              <p:cNvSpPr>
                <a:spLocks/>
              </p:cNvSpPr>
              <p:nvPr/>
            </p:nvSpPr>
            <p:spPr bwMode="auto">
              <a:xfrm>
                <a:off x="77" y="3722"/>
                <a:ext cx="1" cy="1"/>
              </a:xfrm>
              <a:custGeom>
                <a:avLst/>
                <a:gdLst>
                  <a:gd name="T0" fmla="*/ 3 w 3"/>
                  <a:gd name="T1" fmla="*/ 5 h 5"/>
                  <a:gd name="T2" fmla="*/ 3 w 3"/>
                  <a:gd name="T3" fmla="*/ 0 h 5"/>
                  <a:gd name="T4" fmla="*/ 0 w 3"/>
                  <a:gd name="T5" fmla="*/ 2 h 5"/>
                  <a:gd name="T6" fmla="*/ 3 w 3"/>
                  <a:gd name="T7" fmla="*/ 5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5"/>
                    </a:moveTo>
                    <a:lnTo>
                      <a:pt x="3" y="0"/>
                    </a:lnTo>
                    <a:lnTo>
                      <a:pt x="0" y="2"/>
                    </a:lnTo>
                    <a:lnTo>
                      <a:pt x="3" y="5"/>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1" name="Freeform 212"/>
              <p:cNvSpPr>
                <a:spLocks/>
              </p:cNvSpPr>
              <p:nvPr/>
            </p:nvSpPr>
            <p:spPr bwMode="auto">
              <a:xfrm>
                <a:off x="78" y="3720"/>
                <a:ext cx="2" cy="4"/>
              </a:xfrm>
              <a:custGeom>
                <a:avLst/>
                <a:gdLst>
                  <a:gd name="T0" fmla="*/ 0 w 12"/>
                  <a:gd name="T1" fmla="*/ 7 h 18"/>
                  <a:gd name="T2" fmla="*/ 0 w 12"/>
                  <a:gd name="T3" fmla="*/ 12 h 18"/>
                  <a:gd name="T4" fmla="*/ 8 w 12"/>
                  <a:gd name="T5" fmla="*/ 18 h 18"/>
                  <a:gd name="T6" fmla="*/ 12 w 12"/>
                  <a:gd name="T7" fmla="*/ 0 h 18"/>
                  <a:gd name="T8" fmla="*/ 0 w 12"/>
                  <a:gd name="T9" fmla="*/ 7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0" y="7"/>
                    </a:moveTo>
                    <a:lnTo>
                      <a:pt x="0" y="12"/>
                    </a:lnTo>
                    <a:lnTo>
                      <a:pt x="8" y="18"/>
                    </a:lnTo>
                    <a:lnTo>
                      <a:pt x="12" y="0"/>
                    </a:lnTo>
                    <a:lnTo>
                      <a:pt x="0" y="7"/>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2" name="Freeform 213"/>
              <p:cNvSpPr>
                <a:spLocks/>
              </p:cNvSpPr>
              <p:nvPr/>
            </p:nvSpPr>
            <p:spPr bwMode="auto">
              <a:xfrm>
                <a:off x="79" y="3718"/>
                <a:ext cx="3" cy="7"/>
              </a:xfrm>
              <a:custGeom>
                <a:avLst/>
                <a:gdLst>
                  <a:gd name="T0" fmla="*/ 4 w 16"/>
                  <a:gd name="T1" fmla="*/ 9 h 34"/>
                  <a:gd name="T2" fmla="*/ 0 w 16"/>
                  <a:gd name="T3" fmla="*/ 27 h 34"/>
                  <a:gd name="T4" fmla="*/ 10 w 16"/>
                  <a:gd name="T5" fmla="*/ 34 h 34"/>
                  <a:gd name="T6" fmla="*/ 11 w 16"/>
                  <a:gd name="T7" fmla="*/ 16 h 34"/>
                  <a:gd name="T8" fmla="*/ 16 w 16"/>
                  <a:gd name="T9" fmla="*/ 0 h 34"/>
                  <a:gd name="T10" fmla="*/ 4 w 16"/>
                  <a:gd name="T11" fmla="*/ 9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4" y="9"/>
                    </a:moveTo>
                    <a:lnTo>
                      <a:pt x="0" y="27"/>
                    </a:lnTo>
                    <a:lnTo>
                      <a:pt x="10" y="34"/>
                    </a:lnTo>
                    <a:lnTo>
                      <a:pt x="11" y="16"/>
                    </a:lnTo>
                    <a:lnTo>
                      <a:pt x="16" y="0"/>
                    </a:lnTo>
                    <a:lnTo>
                      <a:pt x="4" y="9"/>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3" name="Freeform 214"/>
              <p:cNvSpPr>
                <a:spLocks/>
              </p:cNvSpPr>
              <p:nvPr/>
            </p:nvSpPr>
            <p:spPr bwMode="auto">
              <a:xfrm>
                <a:off x="110" y="3698"/>
                <a:ext cx="13" cy="51"/>
              </a:xfrm>
              <a:custGeom>
                <a:avLst/>
                <a:gdLst>
                  <a:gd name="T0" fmla="*/ 24 w 65"/>
                  <a:gd name="T1" fmla="*/ 251 h 257"/>
                  <a:gd name="T2" fmla="*/ 33 w 65"/>
                  <a:gd name="T3" fmla="*/ 257 h 257"/>
                  <a:gd name="T4" fmla="*/ 40 w 65"/>
                  <a:gd name="T5" fmla="*/ 243 h 257"/>
                  <a:gd name="T6" fmla="*/ 46 w 65"/>
                  <a:gd name="T7" fmla="*/ 231 h 257"/>
                  <a:gd name="T8" fmla="*/ 51 w 65"/>
                  <a:gd name="T9" fmla="*/ 216 h 257"/>
                  <a:gd name="T10" fmla="*/ 56 w 65"/>
                  <a:gd name="T11" fmla="*/ 203 h 257"/>
                  <a:gd name="T12" fmla="*/ 60 w 65"/>
                  <a:gd name="T13" fmla="*/ 187 h 257"/>
                  <a:gd name="T14" fmla="*/ 60 w 65"/>
                  <a:gd name="T15" fmla="*/ 183 h 257"/>
                  <a:gd name="T16" fmla="*/ 60 w 65"/>
                  <a:gd name="T17" fmla="*/ 180 h 257"/>
                  <a:gd name="T18" fmla="*/ 60 w 65"/>
                  <a:gd name="T19" fmla="*/ 179 h 257"/>
                  <a:gd name="T20" fmla="*/ 61 w 65"/>
                  <a:gd name="T21" fmla="*/ 179 h 257"/>
                  <a:gd name="T22" fmla="*/ 63 w 65"/>
                  <a:gd name="T23" fmla="*/ 173 h 257"/>
                  <a:gd name="T24" fmla="*/ 64 w 65"/>
                  <a:gd name="T25" fmla="*/ 157 h 257"/>
                  <a:gd name="T26" fmla="*/ 64 w 65"/>
                  <a:gd name="T27" fmla="*/ 149 h 257"/>
                  <a:gd name="T28" fmla="*/ 65 w 65"/>
                  <a:gd name="T29" fmla="*/ 142 h 257"/>
                  <a:gd name="T30" fmla="*/ 64 w 65"/>
                  <a:gd name="T31" fmla="*/ 124 h 257"/>
                  <a:gd name="T32" fmla="*/ 62 w 65"/>
                  <a:gd name="T33" fmla="*/ 107 h 257"/>
                  <a:gd name="T34" fmla="*/ 55 w 65"/>
                  <a:gd name="T35" fmla="*/ 75 h 257"/>
                  <a:gd name="T36" fmla="*/ 49 w 65"/>
                  <a:gd name="T37" fmla="*/ 59 h 257"/>
                  <a:gd name="T38" fmla="*/ 42 w 65"/>
                  <a:gd name="T39" fmla="*/ 46 h 257"/>
                  <a:gd name="T40" fmla="*/ 26 w 65"/>
                  <a:gd name="T41" fmla="*/ 20 h 257"/>
                  <a:gd name="T42" fmla="*/ 17 w 65"/>
                  <a:gd name="T43" fmla="*/ 9 h 257"/>
                  <a:gd name="T44" fmla="*/ 9 w 65"/>
                  <a:gd name="T45" fmla="*/ 0 h 257"/>
                  <a:gd name="T46" fmla="*/ 0 w 65"/>
                  <a:gd name="T47" fmla="*/ 6 h 257"/>
                  <a:gd name="T48" fmla="*/ 20 w 65"/>
                  <a:gd name="T49" fmla="*/ 29 h 257"/>
                  <a:gd name="T50" fmla="*/ 35 w 65"/>
                  <a:gd name="T51" fmla="*/ 52 h 257"/>
                  <a:gd name="T52" fmla="*/ 46 w 65"/>
                  <a:gd name="T53" fmla="*/ 80 h 257"/>
                  <a:gd name="T54" fmla="*/ 50 w 65"/>
                  <a:gd name="T55" fmla="*/ 94 h 257"/>
                  <a:gd name="T56" fmla="*/ 53 w 65"/>
                  <a:gd name="T57" fmla="*/ 110 h 257"/>
                  <a:gd name="T58" fmla="*/ 55 w 65"/>
                  <a:gd name="T59" fmla="*/ 142 h 257"/>
                  <a:gd name="T60" fmla="*/ 53 w 65"/>
                  <a:gd name="T61" fmla="*/ 171 h 257"/>
                  <a:gd name="T62" fmla="*/ 50 w 65"/>
                  <a:gd name="T63" fmla="*/ 185 h 257"/>
                  <a:gd name="T64" fmla="*/ 47 w 65"/>
                  <a:gd name="T65" fmla="*/ 199 h 257"/>
                  <a:gd name="T66" fmla="*/ 45 w 65"/>
                  <a:gd name="T67" fmla="*/ 202 h 257"/>
                  <a:gd name="T68" fmla="*/ 44 w 65"/>
                  <a:gd name="T69" fmla="*/ 202 h 257"/>
                  <a:gd name="T70" fmla="*/ 44 w 65"/>
                  <a:gd name="T71" fmla="*/ 203 h 257"/>
                  <a:gd name="T72" fmla="*/ 44 w 65"/>
                  <a:gd name="T73" fmla="*/ 205 h 257"/>
                  <a:gd name="T74" fmla="*/ 42 w 65"/>
                  <a:gd name="T75" fmla="*/ 212 h 257"/>
                  <a:gd name="T76" fmla="*/ 37 w 65"/>
                  <a:gd name="T77" fmla="*/ 225 h 257"/>
                  <a:gd name="T78" fmla="*/ 31 w 65"/>
                  <a:gd name="T79" fmla="*/ 238 h 257"/>
                  <a:gd name="T80" fmla="*/ 24 w 65"/>
                  <a:gd name="T81" fmla="*/ 251 h 2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
                  <a:gd name="T124" fmla="*/ 0 h 257"/>
                  <a:gd name="T125" fmla="*/ 65 w 65"/>
                  <a:gd name="T126" fmla="*/ 257 h 2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 h="257">
                    <a:moveTo>
                      <a:pt x="24" y="251"/>
                    </a:moveTo>
                    <a:lnTo>
                      <a:pt x="33" y="257"/>
                    </a:lnTo>
                    <a:lnTo>
                      <a:pt x="40" y="243"/>
                    </a:lnTo>
                    <a:lnTo>
                      <a:pt x="46" y="231"/>
                    </a:lnTo>
                    <a:lnTo>
                      <a:pt x="51" y="216"/>
                    </a:lnTo>
                    <a:lnTo>
                      <a:pt x="56" y="203"/>
                    </a:lnTo>
                    <a:lnTo>
                      <a:pt x="60" y="187"/>
                    </a:lnTo>
                    <a:lnTo>
                      <a:pt x="60" y="183"/>
                    </a:lnTo>
                    <a:lnTo>
                      <a:pt x="60" y="180"/>
                    </a:lnTo>
                    <a:lnTo>
                      <a:pt x="60" y="179"/>
                    </a:lnTo>
                    <a:lnTo>
                      <a:pt x="61" y="179"/>
                    </a:lnTo>
                    <a:lnTo>
                      <a:pt x="63" y="173"/>
                    </a:lnTo>
                    <a:lnTo>
                      <a:pt x="64" y="157"/>
                    </a:lnTo>
                    <a:lnTo>
                      <a:pt x="64" y="149"/>
                    </a:lnTo>
                    <a:lnTo>
                      <a:pt x="65" y="142"/>
                    </a:lnTo>
                    <a:lnTo>
                      <a:pt x="64" y="124"/>
                    </a:lnTo>
                    <a:lnTo>
                      <a:pt x="62" y="107"/>
                    </a:lnTo>
                    <a:lnTo>
                      <a:pt x="55" y="75"/>
                    </a:lnTo>
                    <a:lnTo>
                      <a:pt x="49" y="59"/>
                    </a:lnTo>
                    <a:lnTo>
                      <a:pt x="42" y="46"/>
                    </a:lnTo>
                    <a:lnTo>
                      <a:pt x="26" y="20"/>
                    </a:lnTo>
                    <a:lnTo>
                      <a:pt x="17" y="9"/>
                    </a:lnTo>
                    <a:lnTo>
                      <a:pt x="9" y="0"/>
                    </a:lnTo>
                    <a:lnTo>
                      <a:pt x="0" y="6"/>
                    </a:lnTo>
                    <a:lnTo>
                      <a:pt x="20" y="29"/>
                    </a:lnTo>
                    <a:lnTo>
                      <a:pt x="35" y="52"/>
                    </a:lnTo>
                    <a:lnTo>
                      <a:pt x="46" y="80"/>
                    </a:lnTo>
                    <a:lnTo>
                      <a:pt x="50" y="94"/>
                    </a:lnTo>
                    <a:lnTo>
                      <a:pt x="53" y="110"/>
                    </a:lnTo>
                    <a:lnTo>
                      <a:pt x="55" y="142"/>
                    </a:lnTo>
                    <a:lnTo>
                      <a:pt x="53" y="171"/>
                    </a:lnTo>
                    <a:lnTo>
                      <a:pt x="50" y="185"/>
                    </a:lnTo>
                    <a:lnTo>
                      <a:pt x="47" y="199"/>
                    </a:lnTo>
                    <a:lnTo>
                      <a:pt x="45" y="202"/>
                    </a:lnTo>
                    <a:lnTo>
                      <a:pt x="44" y="202"/>
                    </a:lnTo>
                    <a:lnTo>
                      <a:pt x="44" y="203"/>
                    </a:lnTo>
                    <a:lnTo>
                      <a:pt x="44" y="205"/>
                    </a:lnTo>
                    <a:lnTo>
                      <a:pt x="42" y="212"/>
                    </a:lnTo>
                    <a:lnTo>
                      <a:pt x="37" y="225"/>
                    </a:lnTo>
                    <a:lnTo>
                      <a:pt x="31" y="238"/>
                    </a:lnTo>
                    <a:lnTo>
                      <a:pt x="24" y="251"/>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4" name="Freeform 215"/>
              <p:cNvSpPr>
                <a:spLocks/>
              </p:cNvSpPr>
              <p:nvPr/>
            </p:nvSpPr>
            <p:spPr bwMode="auto">
              <a:xfrm>
                <a:off x="108" y="3699"/>
                <a:ext cx="13" cy="49"/>
              </a:xfrm>
              <a:custGeom>
                <a:avLst/>
                <a:gdLst>
                  <a:gd name="T0" fmla="*/ 25 w 66"/>
                  <a:gd name="T1" fmla="*/ 237 h 245"/>
                  <a:gd name="T2" fmla="*/ 35 w 66"/>
                  <a:gd name="T3" fmla="*/ 245 h 245"/>
                  <a:gd name="T4" fmla="*/ 42 w 66"/>
                  <a:gd name="T5" fmla="*/ 232 h 245"/>
                  <a:gd name="T6" fmla="*/ 48 w 66"/>
                  <a:gd name="T7" fmla="*/ 219 h 245"/>
                  <a:gd name="T8" fmla="*/ 53 w 66"/>
                  <a:gd name="T9" fmla="*/ 206 h 245"/>
                  <a:gd name="T10" fmla="*/ 55 w 66"/>
                  <a:gd name="T11" fmla="*/ 199 h 245"/>
                  <a:gd name="T12" fmla="*/ 55 w 66"/>
                  <a:gd name="T13" fmla="*/ 197 h 245"/>
                  <a:gd name="T14" fmla="*/ 55 w 66"/>
                  <a:gd name="T15" fmla="*/ 196 h 245"/>
                  <a:gd name="T16" fmla="*/ 56 w 66"/>
                  <a:gd name="T17" fmla="*/ 196 h 245"/>
                  <a:gd name="T18" fmla="*/ 58 w 66"/>
                  <a:gd name="T19" fmla="*/ 193 h 245"/>
                  <a:gd name="T20" fmla="*/ 61 w 66"/>
                  <a:gd name="T21" fmla="*/ 179 h 245"/>
                  <a:gd name="T22" fmla="*/ 64 w 66"/>
                  <a:gd name="T23" fmla="*/ 165 h 245"/>
                  <a:gd name="T24" fmla="*/ 66 w 66"/>
                  <a:gd name="T25" fmla="*/ 136 h 245"/>
                  <a:gd name="T26" fmla="*/ 64 w 66"/>
                  <a:gd name="T27" fmla="*/ 104 h 245"/>
                  <a:gd name="T28" fmla="*/ 61 w 66"/>
                  <a:gd name="T29" fmla="*/ 88 h 245"/>
                  <a:gd name="T30" fmla="*/ 57 w 66"/>
                  <a:gd name="T31" fmla="*/ 74 h 245"/>
                  <a:gd name="T32" fmla="*/ 46 w 66"/>
                  <a:gd name="T33" fmla="*/ 46 h 245"/>
                  <a:gd name="T34" fmla="*/ 31 w 66"/>
                  <a:gd name="T35" fmla="*/ 23 h 245"/>
                  <a:gd name="T36" fmla="*/ 11 w 66"/>
                  <a:gd name="T37" fmla="*/ 0 h 245"/>
                  <a:gd name="T38" fmla="*/ 0 w 66"/>
                  <a:gd name="T39" fmla="*/ 7 h 245"/>
                  <a:gd name="T40" fmla="*/ 11 w 66"/>
                  <a:gd name="T41" fmla="*/ 18 h 245"/>
                  <a:gd name="T42" fmla="*/ 24 w 66"/>
                  <a:gd name="T43" fmla="*/ 33 h 245"/>
                  <a:gd name="T44" fmla="*/ 37 w 66"/>
                  <a:gd name="T45" fmla="*/ 54 h 245"/>
                  <a:gd name="T46" fmla="*/ 42 w 66"/>
                  <a:gd name="T47" fmla="*/ 66 h 245"/>
                  <a:gd name="T48" fmla="*/ 47 w 66"/>
                  <a:gd name="T49" fmla="*/ 79 h 245"/>
                  <a:gd name="T50" fmla="*/ 49 w 66"/>
                  <a:gd name="T51" fmla="*/ 91 h 245"/>
                  <a:gd name="T52" fmla="*/ 53 w 66"/>
                  <a:gd name="T53" fmla="*/ 106 h 245"/>
                  <a:gd name="T54" fmla="*/ 55 w 66"/>
                  <a:gd name="T55" fmla="*/ 136 h 245"/>
                  <a:gd name="T56" fmla="*/ 54 w 66"/>
                  <a:gd name="T57" fmla="*/ 150 h 245"/>
                  <a:gd name="T58" fmla="*/ 53 w 66"/>
                  <a:gd name="T59" fmla="*/ 156 h 245"/>
                  <a:gd name="T60" fmla="*/ 53 w 66"/>
                  <a:gd name="T61" fmla="*/ 164 h 245"/>
                  <a:gd name="T62" fmla="*/ 49 w 66"/>
                  <a:gd name="T63" fmla="*/ 178 h 245"/>
                  <a:gd name="T64" fmla="*/ 47 w 66"/>
                  <a:gd name="T65" fmla="*/ 191 h 245"/>
                  <a:gd name="T66" fmla="*/ 42 w 66"/>
                  <a:gd name="T67" fmla="*/ 202 h 245"/>
                  <a:gd name="T68" fmla="*/ 37 w 66"/>
                  <a:gd name="T69" fmla="*/ 215 h 245"/>
                  <a:gd name="T70" fmla="*/ 30 w 66"/>
                  <a:gd name="T71" fmla="*/ 226 h 245"/>
                  <a:gd name="T72" fmla="*/ 25 w 66"/>
                  <a:gd name="T73" fmla="*/ 237 h 2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245"/>
                  <a:gd name="T113" fmla="*/ 66 w 66"/>
                  <a:gd name="T114" fmla="*/ 245 h 2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245">
                    <a:moveTo>
                      <a:pt x="25" y="237"/>
                    </a:moveTo>
                    <a:lnTo>
                      <a:pt x="35" y="245"/>
                    </a:lnTo>
                    <a:lnTo>
                      <a:pt x="42" y="232"/>
                    </a:lnTo>
                    <a:lnTo>
                      <a:pt x="48" y="219"/>
                    </a:lnTo>
                    <a:lnTo>
                      <a:pt x="53" y="206"/>
                    </a:lnTo>
                    <a:lnTo>
                      <a:pt x="55" y="199"/>
                    </a:lnTo>
                    <a:lnTo>
                      <a:pt x="55" y="197"/>
                    </a:lnTo>
                    <a:lnTo>
                      <a:pt x="55" y="196"/>
                    </a:lnTo>
                    <a:lnTo>
                      <a:pt x="56" y="196"/>
                    </a:lnTo>
                    <a:lnTo>
                      <a:pt x="58" y="193"/>
                    </a:lnTo>
                    <a:lnTo>
                      <a:pt x="61" y="179"/>
                    </a:lnTo>
                    <a:lnTo>
                      <a:pt x="64" y="165"/>
                    </a:lnTo>
                    <a:lnTo>
                      <a:pt x="66" y="136"/>
                    </a:lnTo>
                    <a:lnTo>
                      <a:pt x="64" y="104"/>
                    </a:lnTo>
                    <a:lnTo>
                      <a:pt x="61" y="88"/>
                    </a:lnTo>
                    <a:lnTo>
                      <a:pt x="57" y="74"/>
                    </a:lnTo>
                    <a:lnTo>
                      <a:pt x="46" y="46"/>
                    </a:lnTo>
                    <a:lnTo>
                      <a:pt x="31" y="23"/>
                    </a:lnTo>
                    <a:lnTo>
                      <a:pt x="11" y="0"/>
                    </a:lnTo>
                    <a:lnTo>
                      <a:pt x="0" y="7"/>
                    </a:lnTo>
                    <a:lnTo>
                      <a:pt x="11" y="18"/>
                    </a:lnTo>
                    <a:lnTo>
                      <a:pt x="24" y="33"/>
                    </a:lnTo>
                    <a:lnTo>
                      <a:pt x="37" y="54"/>
                    </a:lnTo>
                    <a:lnTo>
                      <a:pt x="42" y="66"/>
                    </a:lnTo>
                    <a:lnTo>
                      <a:pt x="47" y="79"/>
                    </a:lnTo>
                    <a:lnTo>
                      <a:pt x="49" y="91"/>
                    </a:lnTo>
                    <a:lnTo>
                      <a:pt x="53" y="106"/>
                    </a:lnTo>
                    <a:lnTo>
                      <a:pt x="55" y="136"/>
                    </a:lnTo>
                    <a:lnTo>
                      <a:pt x="54" y="150"/>
                    </a:lnTo>
                    <a:lnTo>
                      <a:pt x="53" y="156"/>
                    </a:lnTo>
                    <a:lnTo>
                      <a:pt x="53" y="164"/>
                    </a:lnTo>
                    <a:lnTo>
                      <a:pt x="49" y="178"/>
                    </a:lnTo>
                    <a:lnTo>
                      <a:pt x="47" y="191"/>
                    </a:lnTo>
                    <a:lnTo>
                      <a:pt x="42" y="202"/>
                    </a:lnTo>
                    <a:lnTo>
                      <a:pt x="37" y="215"/>
                    </a:lnTo>
                    <a:lnTo>
                      <a:pt x="30" y="226"/>
                    </a:lnTo>
                    <a:lnTo>
                      <a:pt x="25" y="237"/>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5" name="Freeform 216"/>
              <p:cNvSpPr>
                <a:spLocks/>
              </p:cNvSpPr>
              <p:nvPr/>
            </p:nvSpPr>
            <p:spPr bwMode="auto">
              <a:xfrm>
                <a:off x="106" y="3700"/>
                <a:ext cx="13" cy="46"/>
              </a:xfrm>
              <a:custGeom>
                <a:avLst/>
                <a:gdLst>
                  <a:gd name="T0" fmla="*/ 26 w 65"/>
                  <a:gd name="T1" fmla="*/ 225 h 230"/>
                  <a:gd name="T2" fmla="*/ 35 w 65"/>
                  <a:gd name="T3" fmla="*/ 230 h 230"/>
                  <a:gd name="T4" fmla="*/ 40 w 65"/>
                  <a:gd name="T5" fmla="*/ 219 h 230"/>
                  <a:gd name="T6" fmla="*/ 47 w 65"/>
                  <a:gd name="T7" fmla="*/ 208 h 230"/>
                  <a:gd name="T8" fmla="*/ 52 w 65"/>
                  <a:gd name="T9" fmla="*/ 195 h 230"/>
                  <a:gd name="T10" fmla="*/ 57 w 65"/>
                  <a:gd name="T11" fmla="*/ 184 h 230"/>
                  <a:gd name="T12" fmla="*/ 59 w 65"/>
                  <a:gd name="T13" fmla="*/ 171 h 230"/>
                  <a:gd name="T14" fmla="*/ 63 w 65"/>
                  <a:gd name="T15" fmla="*/ 157 h 230"/>
                  <a:gd name="T16" fmla="*/ 63 w 65"/>
                  <a:gd name="T17" fmla="*/ 149 h 230"/>
                  <a:gd name="T18" fmla="*/ 64 w 65"/>
                  <a:gd name="T19" fmla="*/ 143 h 230"/>
                  <a:gd name="T20" fmla="*/ 65 w 65"/>
                  <a:gd name="T21" fmla="*/ 129 h 230"/>
                  <a:gd name="T22" fmla="*/ 63 w 65"/>
                  <a:gd name="T23" fmla="*/ 99 h 230"/>
                  <a:gd name="T24" fmla="*/ 59 w 65"/>
                  <a:gd name="T25" fmla="*/ 84 h 230"/>
                  <a:gd name="T26" fmla="*/ 57 w 65"/>
                  <a:gd name="T27" fmla="*/ 72 h 230"/>
                  <a:gd name="T28" fmla="*/ 52 w 65"/>
                  <a:gd name="T29" fmla="*/ 59 h 230"/>
                  <a:gd name="T30" fmla="*/ 47 w 65"/>
                  <a:gd name="T31" fmla="*/ 47 h 230"/>
                  <a:gd name="T32" fmla="*/ 34 w 65"/>
                  <a:gd name="T33" fmla="*/ 26 h 230"/>
                  <a:gd name="T34" fmla="*/ 21 w 65"/>
                  <a:gd name="T35" fmla="*/ 11 h 230"/>
                  <a:gd name="T36" fmla="*/ 10 w 65"/>
                  <a:gd name="T37" fmla="*/ 0 h 230"/>
                  <a:gd name="T38" fmla="*/ 0 w 65"/>
                  <a:gd name="T39" fmla="*/ 8 h 230"/>
                  <a:gd name="T40" fmla="*/ 13 w 65"/>
                  <a:gd name="T41" fmla="*/ 19 h 230"/>
                  <a:gd name="T42" fmla="*/ 27 w 65"/>
                  <a:gd name="T43" fmla="*/ 35 h 230"/>
                  <a:gd name="T44" fmla="*/ 39 w 65"/>
                  <a:gd name="T45" fmla="*/ 54 h 230"/>
                  <a:gd name="T46" fmla="*/ 48 w 65"/>
                  <a:gd name="T47" fmla="*/ 78 h 230"/>
                  <a:gd name="T48" fmla="*/ 54 w 65"/>
                  <a:gd name="T49" fmla="*/ 101 h 230"/>
                  <a:gd name="T50" fmla="*/ 56 w 65"/>
                  <a:gd name="T51" fmla="*/ 129 h 230"/>
                  <a:gd name="T52" fmla="*/ 55 w 65"/>
                  <a:gd name="T53" fmla="*/ 131 h 230"/>
                  <a:gd name="T54" fmla="*/ 55 w 65"/>
                  <a:gd name="T55" fmla="*/ 135 h 230"/>
                  <a:gd name="T56" fmla="*/ 55 w 65"/>
                  <a:gd name="T57" fmla="*/ 142 h 230"/>
                  <a:gd name="T58" fmla="*/ 54 w 65"/>
                  <a:gd name="T59" fmla="*/ 155 h 230"/>
                  <a:gd name="T60" fmla="*/ 48 w 65"/>
                  <a:gd name="T61" fmla="*/ 180 h 230"/>
                  <a:gd name="T62" fmla="*/ 44 w 65"/>
                  <a:gd name="T63" fmla="*/ 190 h 230"/>
                  <a:gd name="T64" fmla="*/ 39 w 65"/>
                  <a:gd name="T65" fmla="*/ 201 h 230"/>
                  <a:gd name="T66" fmla="*/ 33 w 65"/>
                  <a:gd name="T67" fmla="*/ 211 h 230"/>
                  <a:gd name="T68" fmla="*/ 27 w 65"/>
                  <a:gd name="T69" fmla="*/ 222 h 230"/>
                  <a:gd name="T70" fmla="*/ 26 w 65"/>
                  <a:gd name="T71" fmla="*/ 225 h 2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230"/>
                  <a:gd name="T110" fmla="*/ 65 w 65"/>
                  <a:gd name="T111" fmla="*/ 230 h 2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230">
                    <a:moveTo>
                      <a:pt x="26" y="225"/>
                    </a:moveTo>
                    <a:lnTo>
                      <a:pt x="35" y="230"/>
                    </a:lnTo>
                    <a:lnTo>
                      <a:pt x="40" y="219"/>
                    </a:lnTo>
                    <a:lnTo>
                      <a:pt x="47" y="208"/>
                    </a:lnTo>
                    <a:lnTo>
                      <a:pt x="52" y="195"/>
                    </a:lnTo>
                    <a:lnTo>
                      <a:pt x="57" y="184"/>
                    </a:lnTo>
                    <a:lnTo>
                      <a:pt x="59" y="171"/>
                    </a:lnTo>
                    <a:lnTo>
                      <a:pt x="63" y="157"/>
                    </a:lnTo>
                    <a:lnTo>
                      <a:pt x="63" y="149"/>
                    </a:lnTo>
                    <a:lnTo>
                      <a:pt x="64" y="143"/>
                    </a:lnTo>
                    <a:lnTo>
                      <a:pt x="65" y="129"/>
                    </a:lnTo>
                    <a:lnTo>
                      <a:pt x="63" y="99"/>
                    </a:lnTo>
                    <a:lnTo>
                      <a:pt x="59" y="84"/>
                    </a:lnTo>
                    <a:lnTo>
                      <a:pt x="57" y="72"/>
                    </a:lnTo>
                    <a:lnTo>
                      <a:pt x="52" y="59"/>
                    </a:lnTo>
                    <a:lnTo>
                      <a:pt x="47" y="47"/>
                    </a:lnTo>
                    <a:lnTo>
                      <a:pt x="34" y="26"/>
                    </a:lnTo>
                    <a:lnTo>
                      <a:pt x="21" y="11"/>
                    </a:lnTo>
                    <a:lnTo>
                      <a:pt x="10" y="0"/>
                    </a:lnTo>
                    <a:lnTo>
                      <a:pt x="0" y="8"/>
                    </a:lnTo>
                    <a:lnTo>
                      <a:pt x="13" y="19"/>
                    </a:lnTo>
                    <a:lnTo>
                      <a:pt x="27" y="35"/>
                    </a:lnTo>
                    <a:lnTo>
                      <a:pt x="39" y="54"/>
                    </a:lnTo>
                    <a:lnTo>
                      <a:pt x="48" y="78"/>
                    </a:lnTo>
                    <a:lnTo>
                      <a:pt x="54" y="101"/>
                    </a:lnTo>
                    <a:lnTo>
                      <a:pt x="56" y="129"/>
                    </a:lnTo>
                    <a:lnTo>
                      <a:pt x="55" y="131"/>
                    </a:lnTo>
                    <a:lnTo>
                      <a:pt x="55" y="135"/>
                    </a:lnTo>
                    <a:lnTo>
                      <a:pt x="55" y="142"/>
                    </a:lnTo>
                    <a:lnTo>
                      <a:pt x="54" y="155"/>
                    </a:lnTo>
                    <a:lnTo>
                      <a:pt x="48" y="180"/>
                    </a:lnTo>
                    <a:lnTo>
                      <a:pt x="44" y="190"/>
                    </a:lnTo>
                    <a:lnTo>
                      <a:pt x="39" y="201"/>
                    </a:lnTo>
                    <a:lnTo>
                      <a:pt x="33" y="211"/>
                    </a:lnTo>
                    <a:lnTo>
                      <a:pt x="27" y="222"/>
                    </a:lnTo>
                    <a:lnTo>
                      <a:pt x="26" y="225"/>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6" name="Freeform 217"/>
              <p:cNvSpPr>
                <a:spLocks/>
              </p:cNvSpPr>
              <p:nvPr/>
            </p:nvSpPr>
            <p:spPr bwMode="auto">
              <a:xfrm>
                <a:off x="104" y="3702"/>
                <a:ext cx="13" cy="43"/>
              </a:xfrm>
              <a:custGeom>
                <a:avLst/>
                <a:gdLst>
                  <a:gd name="T0" fmla="*/ 31 w 68"/>
                  <a:gd name="T1" fmla="*/ 205 h 217"/>
                  <a:gd name="T2" fmla="*/ 29 w 68"/>
                  <a:gd name="T3" fmla="*/ 210 h 217"/>
                  <a:gd name="T4" fmla="*/ 38 w 68"/>
                  <a:gd name="T5" fmla="*/ 217 h 217"/>
                  <a:gd name="T6" fmla="*/ 39 w 68"/>
                  <a:gd name="T7" fmla="*/ 214 h 217"/>
                  <a:gd name="T8" fmla="*/ 45 w 68"/>
                  <a:gd name="T9" fmla="*/ 203 h 217"/>
                  <a:gd name="T10" fmla="*/ 51 w 68"/>
                  <a:gd name="T11" fmla="*/ 193 h 217"/>
                  <a:gd name="T12" fmla="*/ 56 w 68"/>
                  <a:gd name="T13" fmla="*/ 182 h 217"/>
                  <a:gd name="T14" fmla="*/ 60 w 68"/>
                  <a:gd name="T15" fmla="*/ 172 h 217"/>
                  <a:gd name="T16" fmla="*/ 66 w 68"/>
                  <a:gd name="T17" fmla="*/ 147 h 217"/>
                  <a:gd name="T18" fmla="*/ 67 w 68"/>
                  <a:gd name="T19" fmla="*/ 134 h 217"/>
                  <a:gd name="T20" fmla="*/ 67 w 68"/>
                  <a:gd name="T21" fmla="*/ 127 h 217"/>
                  <a:gd name="T22" fmla="*/ 67 w 68"/>
                  <a:gd name="T23" fmla="*/ 123 h 217"/>
                  <a:gd name="T24" fmla="*/ 68 w 68"/>
                  <a:gd name="T25" fmla="*/ 121 h 217"/>
                  <a:gd name="T26" fmla="*/ 66 w 68"/>
                  <a:gd name="T27" fmla="*/ 93 h 217"/>
                  <a:gd name="T28" fmla="*/ 60 w 68"/>
                  <a:gd name="T29" fmla="*/ 70 h 217"/>
                  <a:gd name="T30" fmla="*/ 51 w 68"/>
                  <a:gd name="T31" fmla="*/ 46 h 217"/>
                  <a:gd name="T32" fmla="*/ 39 w 68"/>
                  <a:gd name="T33" fmla="*/ 27 h 217"/>
                  <a:gd name="T34" fmla="*/ 25 w 68"/>
                  <a:gd name="T35" fmla="*/ 11 h 217"/>
                  <a:gd name="T36" fmla="*/ 12 w 68"/>
                  <a:gd name="T37" fmla="*/ 0 h 217"/>
                  <a:gd name="T38" fmla="*/ 0 w 68"/>
                  <a:gd name="T39" fmla="*/ 9 h 217"/>
                  <a:gd name="T40" fmla="*/ 15 w 68"/>
                  <a:gd name="T41" fmla="*/ 20 h 217"/>
                  <a:gd name="T42" fmla="*/ 31 w 68"/>
                  <a:gd name="T43" fmla="*/ 36 h 217"/>
                  <a:gd name="T44" fmla="*/ 42 w 68"/>
                  <a:gd name="T45" fmla="*/ 54 h 217"/>
                  <a:gd name="T46" fmla="*/ 51 w 68"/>
                  <a:gd name="T47" fmla="*/ 75 h 217"/>
                  <a:gd name="T48" fmla="*/ 56 w 68"/>
                  <a:gd name="T49" fmla="*/ 97 h 217"/>
                  <a:gd name="T50" fmla="*/ 58 w 68"/>
                  <a:gd name="T51" fmla="*/ 121 h 217"/>
                  <a:gd name="T52" fmla="*/ 56 w 68"/>
                  <a:gd name="T53" fmla="*/ 144 h 217"/>
                  <a:gd name="T54" fmla="*/ 51 w 68"/>
                  <a:gd name="T55" fmla="*/ 166 h 217"/>
                  <a:gd name="T56" fmla="*/ 42 w 68"/>
                  <a:gd name="T57" fmla="*/ 186 h 217"/>
                  <a:gd name="T58" fmla="*/ 37 w 68"/>
                  <a:gd name="T59" fmla="*/ 195 h 217"/>
                  <a:gd name="T60" fmla="*/ 33 w 68"/>
                  <a:gd name="T61" fmla="*/ 200 h 217"/>
                  <a:gd name="T62" fmla="*/ 31 w 68"/>
                  <a:gd name="T63" fmla="*/ 205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217"/>
                  <a:gd name="T98" fmla="*/ 68 w 68"/>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217">
                    <a:moveTo>
                      <a:pt x="31" y="205"/>
                    </a:moveTo>
                    <a:lnTo>
                      <a:pt x="29" y="210"/>
                    </a:lnTo>
                    <a:lnTo>
                      <a:pt x="38" y="217"/>
                    </a:lnTo>
                    <a:lnTo>
                      <a:pt x="39" y="214"/>
                    </a:lnTo>
                    <a:lnTo>
                      <a:pt x="45" y="203"/>
                    </a:lnTo>
                    <a:lnTo>
                      <a:pt x="51" y="193"/>
                    </a:lnTo>
                    <a:lnTo>
                      <a:pt x="56" y="182"/>
                    </a:lnTo>
                    <a:lnTo>
                      <a:pt x="60" y="172"/>
                    </a:lnTo>
                    <a:lnTo>
                      <a:pt x="66" y="147"/>
                    </a:lnTo>
                    <a:lnTo>
                      <a:pt x="67" y="134"/>
                    </a:lnTo>
                    <a:lnTo>
                      <a:pt x="67" y="127"/>
                    </a:lnTo>
                    <a:lnTo>
                      <a:pt x="67" y="123"/>
                    </a:lnTo>
                    <a:lnTo>
                      <a:pt x="68" y="121"/>
                    </a:lnTo>
                    <a:lnTo>
                      <a:pt x="66" y="93"/>
                    </a:lnTo>
                    <a:lnTo>
                      <a:pt x="60" y="70"/>
                    </a:lnTo>
                    <a:lnTo>
                      <a:pt x="51" y="46"/>
                    </a:lnTo>
                    <a:lnTo>
                      <a:pt x="39" y="27"/>
                    </a:lnTo>
                    <a:lnTo>
                      <a:pt x="25" y="11"/>
                    </a:lnTo>
                    <a:lnTo>
                      <a:pt x="12" y="0"/>
                    </a:lnTo>
                    <a:lnTo>
                      <a:pt x="0" y="9"/>
                    </a:lnTo>
                    <a:lnTo>
                      <a:pt x="15" y="20"/>
                    </a:lnTo>
                    <a:lnTo>
                      <a:pt x="31" y="36"/>
                    </a:lnTo>
                    <a:lnTo>
                      <a:pt x="42" y="54"/>
                    </a:lnTo>
                    <a:lnTo>
                      <a:pt x="51" y="75"/>
                    </a:lnTo>
                    <a:lnTo>
                      <a:pt x="56" y="97"/>
                    </a:lnTo>
                    <a:lnTo>
                      <a:pt x="58" y="121"/>
                    </a:lnTo>
                    <a:lnTo>
                      <a:pt x="56" y="144"/>
                    </a:lnTo>
                    <a:lnTo>
                      <a:pt x="51" y="166"/>
                    </a:lnTo>
                    <a:lnTo>
                      <a:pt x="42" y="186"/>
                    </a:lnTo>
                    <a:lnTo>
                      <a:pt x="37" y="195"/>
                    </a:lnTo>
                    <a:lnTo>
                      <a:pt x="33" y="200"/>
                    </a:lnTo>
                    <a:lnTo>
                      <a:pt x="31" y="205"/>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7" name="Freeform 218"/>
              <p:cNvSpPr>
                <a:spLocks/>
              </p:cNvSpPr>
              <p:nvPr/>
            </p:nvSpPr>
            <p:spPr bwMode="auto">
              <a:xfrm>
                <a:off x="101" y="3704"/>
                <a:ext cx="14" cy="40"/>
              </a:xfrm>
              <a:custGeom>
                <a:avLst/>
                <a:gdLst>
                  <a:gd name="T0" fmla="*/ 42 w 71"/>
                  <a:gd name="T1" fmla="*/ 201 h 201"/>
                  <a:gd name="T2" fmla="*/ 44 w 71"/>
                  <a:gd name="T3" fmla="*/ 196 h 201"/>
                  <a:gd name="T4" fmla="*/ 46 w 71"/>
                  <a:gd name="T5" fmla="*/ 191 h 201"/>
                  <a:gd name="T6" fmla="*/ 50 w 71"/>
                  <a:gd name="T7" fmla="*/ 186 h 201"/>
                  <a:gd name="T8" fmla="*/ 55 w 71"/>
                  <a:gd name="T9" fmla="*/ 177 h 201"/>
                  <a:gd name="T10" fmla="*/ 64 w 71"/>
                  <a:gd name="T11" fmla="*/ 157 h 201"/>
                  <a:gd name="T12" fmla="*/ 69 w 71"/>
                  <a:gd name="T13" fmla="*/ 135 h 201"/>
                  <a:gd name="T14" fmla="*/ 71 w 71"/>
                  <a:gd name="T15" fmla="*/ 112 h 201"/>
                  <a:gd name="T16" fmla="*/ 69 w 71"/>
                  <a:gd name="T17" fmla="*/ 88 h 201"/>
                  <a:gd name="T18" fmla="*/ 64 w 71"/>
                  <a:gd name="T19" fmla="*/ 66 h 201"/>
                  <a:gd name="T20" fmla="*/ 55 w 71"/>
                  <a:gd name="T21" fmla="*/ 45 h 201"/>
                  <a:gd name="T22" fmla="*/ 44 w 71"/>
                  <a:gd name="T23" fmla="*/ 27 h 201"/>
                  <a:gd name="T24" fmla="*/ 28 w 71"/>
                  <a:gd name="T25" fmla="*/ 11 h 201"/>
                  <a:gd name="T26" fmla="*/ 13 w 71"/>
                  <a:gd name="T27" fmla="*/ 0 h 201"/>
                  <a:gd name="T28" fmla="*/ 0 w 71"/>
                  <a:gd name="T29" fmla="*/ 9 h 201"/>
                  <a:gd name="T30" fmla="*/ 9 w 71"/>
                  <a:gd name="T31" fmla="*/ 12 h 201"/>
                  <a:gd name="T32" fmla="*/ 19 w 71"/>
                  <a:gd name="T33" fmla="*/ 18 h 201"/>
                  <a:gd name="T34" fmla="*/ 28 w 71"/>
                  <a:gd name="T35" fmla="*/ 26 h 201"/>
                  <a:gd name="T36" fmla="*/ 37 w 71"/>
                  <a:gd name="T37" fmla="*/ 37 h 201"/>
                  <a:gd name="T38" fmla="*/ 46 w 71"/>
                  <a:gd name="T39" fmla="*/ 52 h 201"/>
                  <a:gd name="T40" fmla="*/ 54 w 71"/>
                  <a:gd name="T41" fmla="*/ 71 h 201"/>
                  <a:gd name="T42" fmla="*/ 59 w 71"/>
                  <a:gd name="T43" fmla="*/ 90 h 201"/>
                  <a:gd name="T44" fmla="*/ 61 w 71"/>
                  <a:gd name="T45" fmla="*/ 112 h 201"/>
                  <a:gd name="T46" fmla="*/ 60 w 71"/>
                  <a:gd name="T47" fmla="*/ 117 h 201"/>
                  <a:gd name="T48" fmla="*/ 60 w 71"/>
                  <a:gd name="T49" fmla="*/ 122 h 201"/>
                  <a:gd name="T50" fmla="*/ 59 w 71"/>
                  <a:gd name="T51" fmla="*/ 134 h 201"/>
                  <a:gd name="T52" fmla="*/ 56 w 71"/>
                  <a:gd name="T53" fmla="*/ 143 h 201"/>
                  <a:gd name="T54" fmla="*/ 54 w 71"/>
                  <a:gd name="T55" fmla="*/ 153 h 201"/>
                  <a:gd name="T56" fmla="*/ 50 w 71"/>
                  <a:gd name="T57" fmla="*/ 160 h 201"/>
                  <a:gd name="T58" fmla="*/ 46 w 71"/>
                  <a:gd name="T59" fmla="*/ 169 h 201"/>
                  <a:gd name="T60" fmla="*/ 42 w 71"/>
                  <a:gd name="T61" fmla="*/ 177 h 201"/>
                  <a:gd name="T62" fmla="*/ 37 w 71"/>
                  <a:gd name="T63" fmla="*/ 186 h 201"/>
                  <a:gd name="T64" fmla="*/ 31 w 71"/>
                  <a:gd name="T65" fmla="*/ 194 h 201"/>
                  <a:gd name="T66" fmla="*/ 42 w 71"/>
                  <a:gd name="T67" fmla="*/ 201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201"/>
                  <a:gd name="T104" fmla="*/ 71 w 71"/>
                  <a:gd name="T105" fmla="*/ 201 h 2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201">
                    <a:moveTo>
                      <a:pt x="42" y="201"/>
                    </a:moveTo>
                    <a:lnTo>
                      <a:pt x="44" y="196"/>
                    </a:lnTo>
                    <a:lnTo>
                      <a:pt x="46" y="191"/>
                    </a:lnTo>
                    <a:lnTo>
                      <a:pt x="50" y="186"/>
                    </a:lnTo>
                    <a:lnTo>
                      <a:pt x="55" y="177"/>
                    </a:lnTo>
                    <a:lnTo>
                      <a:pt x="64" y="157"/>
                    </a:lnTo>
                    <a:lnTo>
                      <a:pt x="69" y="135"/>
                    </a:lnTo>
                    <a:lnTo>
                      <a:pt x="71" y="112"/>
                    </a:lnTo>
                    <a:lnTo>
                      <a:pt x="69" y="88"/>
                    </a:lnTo>
                    <a:lnTo>
                      <a:pt x="64" y="66"/>
                    </a:lnTo>
                    <a:lnTo>
                      <a:pt x="55" y="45"/>
                    </a:lnTo>
                    <a:lnTo>
                      <a:pt x="44" y="27"/>
                    </a:lnTo>
                    <a:lnTo>
                      <a:pt x="28" y="11"/>
                    </a:lnTo>
                    <a:lnTo>
                      <a:pt x="13" y="0"/>
                    </a:lnTo>
                    <a:lnTo>
                      <a:pt x="0" y="9"/>
                    </a:lnTo>
                    <a:lnTo>
                      <a:pt x="9" y="12"/>
                    </a:lnTo>
                    <a:lnTo>
                      <a:pt x="19" y="18"/>
                    </a:lnTo>
                    <a:lnTo>
                      <a:pt x="28" y="26"/>
                    </a:lnTo>
                    <a:lnTo>
                      <a:pt x="37" y="37"/>
                    </a:lnTo>
                    <a:lnTo>
                      <a:pt x="46" y="52"/>
                    </a:lnTo>
                    <a:lnTo>
                      <a:pt x="54" y="71"/>
                    </a:lnTo>
                    <a:lnTo>
                      <a:pt x="59" y="90"/>
                    </a:lnTo>
                    <a:lnTo>
                      <a:pt x="61" y="112"/>
                    </a:lnTo>
                    <a:lnTo>
                      <a:pt x="60" y="117"/>
                    </a:lnTo>
                    <a:lnTo>
                      <a:pt x="60" y="122"/>
                    </a:lnTo>
                    <a:lnTo>
                      <a:pt x="59" y="134"/>
                    </a:lnTo>
                    <a:lnTo>
                      <a:pt x="56" y="143"/>
                    </a:lnTo>
                    <a:lnTo>
                      <a:pt x="54" y="153"/>
                    </a:lnTo>
                    <a:lnTo>
                      <a:pt x="50" y="160"/>
                    </a:lnTo>
                    <a:lnTo>
                      <a:pt x="46" y="169"/>
                    </a:lnTo>
                    <a:lnTo>
                      <a:pt x="42" y="177"/>
                    </a:lnTo>
                    <a:lnTo>
                      <a:pt x="37" y="186"/>
                    </a:lnTo>
                    <a:lnTo>
                      <a:pt x="31" y="194"/>
                    </a:lnTo>
                    <a:lnTo>
                      <a:pt x="42" y="201"/>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8" name="Freeform 219"/>
              <p:cNvSpPr>
                <a:spLocks/>
              </p:cNvSpPr>
              <p:nvPr/>
            </p:nvSpPr>
            <p:spPr bwMode="auto">
              <a:xfrm>
                <a:off x="112" y="3696"/>
                <a:ext cx="13" cy="54"/>
              </a:xfrm>
              <a:custGeom>
                <a:avLst/>
                <a:gdLst>
                  <a:gd name="T0" fmla="*/ 56 w 66"/>
                  <a:gd name="T1" fmla="*/ 149 h 269"/>
                  <a:gd name="T2" fmla="*/ 55 w 66"/>
                  <a:gd name="T3" fmla="*/ 156 h 269"/>
                  <a:gd name="T4" fmla="*/ 55 w 66"/>
                  <a:gd name="T5" fmla="*/ 164 h 269"/>
                  <a:gd name="T6" fmla="*/ 54 w 66"/>
                  <a:gd name="T7" fmla="*/ 180 h 269"/>
                  <a:gd name="T8" fmla="*/ 52 w 66"/>
                  <a:gd name="T9" fmla="*/ 186 h 269"/>
                  <a:gd name="T10" fmla="*/ 51 w 66"/>
                  <a:gd name="T11" fmla="*/ 186 h 269"/>
                  <a:gd name="T12" fmla="*/ 51 w 66"/>
                  <a:gd name="T13" fmla="*/ 187 h 269"/>
                  <a:gd name="T14" fmla="*/ 51 w 66"/>
                  <a:gd name="T15" fmla="*/ 190 h 269"/>
                  <a:gd name="T16" fmla="*/ 51 w 66"/>
                  <a:gd name="T17" fmla="*/ 194 h 269"/>
                  <a:gd name="T18" fmla="*/ 47 w 66"/>
                  <a:gd name="T19" fmla="*/ 210 h 269"/>
                  <a:gd name="T20" fmla="*/ 42 w 66"/>
                  <a:gd name="T21" fmla="*/ 223 h 269"/>
                  <a:gd name="T22" fmla="*/ 37 w 66"/>
                  <a:gd name="T23" fmla="*/ 238 h 269"/>
                  <a:gd name="T24" fmla="*/ 31 w 66"/>
                  <a:gd name="T25" fmla="*/ 250 h 269"/>
                  <a:gd name="T26" fmla="*/ 24 w 66"/>
                  <a:gd name="T27" fmla="*/ 264 h 269"/>
                  <a:gd name="T28" fmla="*/ 33 w 66"/>
                  <a:gd name="T29" fmla="*/ 269 h 269"/>
                  <a:gd name="T30" fmla="*/ 40 w 66"/>
                  <a:gd name="T31" fmla="*/ 255 h 269"/>
                  <a:gd name="T32" fmla="*/ 46 w 66"/>
                  <a:gd name="T33" fmla="*/ 241 h 269"/>
                  <a:gd name="T34" fmla="*/ 49 w 66"/>
                  <a:gd name="T35" fmla="*/ 233 h 269"/>
                  <a:gd name="T36" fmla="*/ 52 w 66"/>
                  <a:gd name="T37" fmla="*/ 227 h 269"/>
                  <a:gd name="T38" fmla="*/ 58 w 66"/>
                  <a:gd name="T39" fmla="*/ 213 h 269"/>
                  <a:gd name="T40" fmla="*/ 61 w 66"/>
                  <a:gd name="T41" fmla="*/ 197 h 269"/>
                  <a:gd name="T42" fmla="*/ 64 w 66"/>
                  <a:gd name="T43" fmla="*/ 182 h 269"/>
                  <a:gd name="T44" fmla="*/ 64 w 66"/>
                  <a:gd name="T45" fmla="*/ 173 h 269"/>
                  <a:gd name="T46" fmla="*/ 64 w 66"/>
                  <a:gd name="T47" fmla="*/ 168 h 269"/>
                  <a:gd name="T48" fmla="*/ 64 w 66"/>
                  <a:gd name="T49" fmla="*/ 166 h 269"/>
                  <a:gd name="T50" fmla="*/ 64 w 66"/>
                  <a:gd name="T51" fmla="*/ 165 h 269"/>
                  <a:gd name="T52" fmla="*/ 65 w 66"/>
                  <a:gd name="T53" fmla="*/ 165 h 269"/>
                  <a:gd name="T54" fmla="*/ 66 w 66"/>
                  <a:gd name="T55" fmla="*/ 149 h 269"/>
                  <a:gd name="T56" fmla="*/ 65 w 66"/>
                  <a:gd name="T57" fmla="*/ 129 h 269"/>
                  <a:gd name="T58" fmla="*/ 63 w 66"/>
                  <a:gd name="T59" fmla="*/ 111 h 269"/>
                  <a:gd name="T60" fmla="*/ 60 w 66"/>
                  <a:gd name="T61" fmla="*/ 93 h 269"/>
                  <a:gd name="T62" fmla="*/ 55 w 66"/>
                  <a:gd name="T63" fmla="*/ 76 h 269"/>
                  <a:gd name="T64" fmla="*/ 49 w 66"/>
                  <a:gd name="T65" fmla="*/ 59 h 269"/>
                  <a:gd name="T66" fmla="*/ 42 w 66"/>
                  <a:gd name="T67" fmla="*/ 45 h 269"/>
                  <a:gd name="T68" fmla="*/ 34 w 66"/>
                  <a:gd name="T69" fmla="*/ 30 h 269"/>
                  <a:gd name="T70" fmla="*/ 25 w 66"/>
                  <a:gd name="T71" fmla="*/ 18 h 269"/>
                  <a:gd name="T72" fmla="*/ 11 w 66"/>
                  <a:gd name="T73" fmla="*/ 0 h 269"/>
                  <a:gd name="T74" fmla="*/ 0 w 66"/>
                  <a:gd name="T75" fmla="*/ 7 h 269"/>
                  <a:gd name="T76" fmla="*/ 8 w 66"/>
                  <a:gd name="T77" fmla="*/ 16 h 269"/>
                  <a:gd name="T78" fmla="*/ 17 w 66"/>
                  <a:gd name="T79" fmla="*/ 27 h 269"/>
                  <a:gd name="T80" fmla="*/ 33 w 66"/>
                  <a:gd name="T81" fmla="*/ 53 h 269"/>
                  <a:gd name="T82" fmla="*/ 40 w 66"/>
                  <a:gd name="T83" fmla="*/ 66 h 269"/>
                  <a:gd name="T84" fmla="*/ 46 w 66"/>
                  <a:gd name="T85" fmla="*/ 82 h 269"/>
                  <a:gd name="T86" fmla="*/ 53 w 66"/>
                  <a:gd name="T87" fmla="*/ 114 h 269"/>
                  <a:gd name="T88" fmla="*/ 55 w 66"/>
                  <a:gd name="T89" fmla="*/ 131 h 269"/>
                  <a:gd name="T90" fmla="*/ 56 w 66"/>
                  <a:gd name="T91" fmla="*/ 149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6"/>
                  <a:gd name="T139" fmla="*/ 0 h 269"/>
                  <a:gd name="T140" fmla="*/ 66 w 66"/>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6" h="269">
                    <a:moveTo>
                      <a:pt x="56" y="149"/>
                    </a:moveTo>
                    <a:lnTo>
                      <a:pt x="55" y="156"/>
                    </a:lnTo>
                    <a:lnTo>
                      <a:pt x="55" y="164"/>
                    </a:lnTo>
                    <a:lnTo>
                      <a:pt x="54" y="180"/>
                    </a:lnTo>
                    <a:lnTo>
                      <a:pt x="52" y="186"/>
                    </a:lnTo>
                    <a:lnTo>
                      <a:pt x="51" y="186"/>
                    </a:lnTo>
                    <a:lnTo>
                      <a:pt x="51" y="187"/>
                    </a:lnTo>
                    <a:lnTo>
                      <a:pt x="51" y="190"/>
                    </a:lnTo>
                    <a:lnTo>
                      <a:pt x="51" y="194"/>
                    </a:lnTo>
                    <a:lnTo>
                      <a:pt x="47" y="210"/>
                    </a:lnTo>
                    <a:lnTo>
                      <a:pt x="42" y="223"/>
                    </a:lnTo>
                    <a:lnTo>
                      <a:pt x="37" y="238"/>
                    </a:lnTo>
                    <a:lnTo>
                      <a:pt x="31" y="250"/>
                    </a:lnTo>
                    <a:lnTo>
                      <a:pt x="24" y="264"/>
                    </a:lnTo>
                    <a:lnTo>
                      <a:pt x="33" y="269"/>
                    </a:lnTo>
                    <a:lnTo>
                      <a:pt x="40" y="255"/>
                    </a:lnTo>
                    <a:lnTo>
                      <a:pt x="46" y="241"/>
                    </a:lnTo>
                    <a:lnTo>
                      <a:pt x="49" y="233"/>
                    </a:lnTo>
                    <a:lnTo>
                      <a:pt x="52" y="227"/>
                    </a:lnTo>
                    <a:lnTo>
                      <a:pt x="58" y="213"/>
                    </a:lnTo>
                    <a:lnTo>
                      <a:pt x="61" y="197"/>
                    </a:lnTo>
                    <a:lnTo>
                      <a:pt x="64" y="182"/>
                    </a:lnTo>
                    <a:lnTo>
                      <a:pt x="64" y="173"/>
                    </a:lnTo>
                    <a:lnTo>
                      <a:pt x="64" y="168"/>
                    </a:lnTo>
                    <a:lnTo>
                      <a:pt x="64" y="166"/>
                    </a:lnTo>
                    <a:lnTo>
                      <a:pt x="64" y="165"/>
                    </a:lnTo>
                    <a:lnTo>
                      <a:pt x="65" y="165"/>
                    </a:lnTo>
                    <a:lnTo>
                      <a:pt x="66" y="149"/>
                    </a:lnTo>
                    <a:lnTo>
                      <a:pt x="65" y="129"/>
                    </a:lnTo>
                    <a:lnTo>
                      <a:pt x="63" y="111"/>
                    </a:lnTo>
                    <a:lnTo>
                      <a:pt x="60" y="93"/>
                    </a:lnTo>
                    <a:lnTo>
                      <a:pt x="55" y="76"/>
                    </a:lnTo>
                    <a:lnTo>
                      <a:pt x="49" y="59"/>
                    </a:lnTo>
                    <a:lnTo>
                      <a:pt x="42" y="45"/>
                    </a:lnTo>
                    <a:lnTo>
                      <a:pt x="34" y="30"/>
                    </a:lnTo>
                    <a:lnTo>
                      <a:pt x="25" y="18"/>
                    </a:lnTo>
                    <a:lnTo>
                      <a:pt x="11" y="0"/>
                    </a:lnTo>
                    <a:lnTo>
                      <a:pt x="0" y="7"/>
                    </a:lnTo>
                    <a:lnTo>
                      <a:pt x="8" y="16"/>
                    </a:lnTo>
                    <a:lnTo>
                      <a:pt x="17" y="27"/>
                    </a:lnTo>
                    <a:lnTo>
                      <a:pt x="33" y="53"/>
                    </a:lnTo>
                    <a:lnTo>
                      <a:pt x="40" y="66"/>
                    </a:lnTo>
                    <a:lnTo>
                      <a:pt x="46" y="82"/>
                    </a:lnTo>
                    <a:lnTo>
                      <a:pt x="53" y="114"/>
                    </a:lnTo>
                    <a:lnTo>
                      <a:pt x="55" y="131"/>
                    </a:lnTo>
                    <a:lnTo>
                      <a:pt x="56" y="149"/>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49" name="Freeform 220"/>
              <p:cNvSpPr>
                <a:spLocks/>
              </p:cNvSpPr>
              <p:nvPr/>
            </p:nvSpPr>
            <p:spPr bwMode="auto">
              <a:xfrm>
                <a:off x="142" y="3753"/>
                <a:ext cx="6" cy="14"/>
              </a:xfrm>
              <a:custGeom>
                <a:avLst/>
                <a:gdLst>
                  <a:gd name="T0" fmla="*/ 27 w 27"/>
                  <a:gd name="T1" fmla="*/ 31 h 73"/>
                  <a:gd name="T2" fmla="*/ 27 w 27"/>
                  <a:gd name="T3" fmla="*/ 0 h 73"/>
                  <a:gd name="T4" fmla="*/ 20 w 27"/>
                  <a:gd name="T5" fmla="*/ 17 h 73"/>
                  <a:gd name="T6" fmla="*/ 14 w 27"/>
                  <a:gd name="T7" fmla="*/ 34 h 73"/>
                  <a:gd name="T8" fmla="*/ 6 w 27"/>
                  <a:gd name="T9" fmla="*/ 50 h 73"/>
                  <a:gd name="T10" fmla="*/ 0 w 27"/>
                  <a:gd name="T11" fmla="*/ 67 h 73"/>
                  <a:gd name="T12" fmla="*/ 9 w 27"/>
                  <a:gd name="T13" fmla="*/ 73 h 73"/>
                  <a:gd name="T14" fmla="*/ 18 w 27"/>
                  <a:gd name="T15" fmla="*/ 52 h 73"/>
                  <a:gd name="T16" fmla="*/ 27 w 27"/>
                  <a:gd name="T17" fmla="*/ 31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73"/>
                  <a:gd name="T29" fmla="*/ 27 w 27"/>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73">
                    <a:moveTo>
                      <a:pt x="27" y="31"/>
                    </a:moveTo>
                    <a:lnTo>
                      <a:pt x="27" y="0"/>
                    </a:lnTo>
                    <a:lnTo>
                      <a:pt x="20" y="17"/>
                    </a:lnTo>
                    <a:lnTo>
                      <a:pt x="14" y="34"/>
                    </a:lnTo>
                    <a:lnTo>
                      <a:pt x="6" y="50"/>
                    </a:lnTo>
                    <a:lnTo>
                      <a:pt x="0" y="67"/>
                    </a:lnTo>
                    <a:lnTo>
                      <a:pt x="9" y="73"/>
                    </a:lnTo>
                    <a:lnTo>
                      <a:pt x="18" y="52"/>
                    </a:lnTo>
                    <a:lnTo>
                      <a:pt x="27" y="31"/>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0" name="Freeform 221"/>
              <p:cNvSpPr>
                <a:spLocks/>
              </p:cNvSpPr>
              <p:nvPr/>
            </p:nvSpPr>
            <p:spPr bwMode="auto">
              <a:xfrm>
                <a:off x="146" y="3765"/>
                <a:ext cx="2" cy="5"/>
              </a:xfrm>
              <a:custGeom>
                <a:avLst/>
                <a:gdLst>
                  <a:gd name="T0" fmla="*/ 8 w 8"/>
                  <a:gd name="T1" fmla="*/ 0 h 24"/>
                  <a:gd name="T2" fmla="*/ 3 w 8"/>
                  <a:gd name="T3" fmla="*/ 9 h 24"/>
                  <a:gd name="T4" fmla="*/ 0 w 8"/>
                  <a:gd name="T5" fmla="*/ 17 h 24"/>
                  <a:gd name="T6" fmla="*/ 8 w 8"/>
                  <a:gd name="T7" fmla="*/ 24 h 24"/>
                  <a:gd name="T8" fmla="*/ 8 w 8"/>
                  <a:gd name="T9" fmla="*/ 0 h 24"/>
                  <a:gd name="T10" fmla="*/ 0 60000 65536"/>
                  <a:gd name="T11" fmla="*/ 0 60000 65536"/>
                  <a:gd name="T12" fmla="*/ 0 60000 65536"/>
                  <a:gd name="T13" fmla="*/ 0 60000 65536"/>
                  <a:gd name="T14" fmla="*/ 0 60000 65536"/>
                  <a:gd name="T15" fmla="*/ 0 w 8"/>
                  <a:gd name="T16" fmla="*/ 0 h 24"/>
                  <a:gd name="T17" fmla="*/ 8 w 8"/>
                  <a:gd name="T18" fmla="*/ 24 h 24"/>
                </a:gdLst>
                <a:ahLst/>
                <a:cxnLst>
                  <a:cxn ang="T10">
                    <a:pos x="T0" y="T1"/>
                  </a:cxn>
                  <a:cxn ang="T11">
                    <a:pos x="T2" y="T3"/>
                  </a:cxn>
                  <a:cxn ang="T12">
                    <a:pos x="T4" y="T5"/>
                  </a:cxn>
                  <a:cxn ang="T13">
                    <a:pos x="T6" y="T7"/>
                  </a:cxn>
                  <a:cxn ang="T14">
                    <a:pos x="T8" y="T9"/>
                  </a:cxn>
                </a:cxnLst>
                <a:rect l="T15" t="T16" r="T17" b="T18"/>
                <a:pathLst>
                  <a:path w="8" h="24">
                    <a:moveTo>
                      <a:pt x="8" y="0"/>
                    </a:moveTo>
                    <a:lnTo>
                      <a:pt x="3" y="9"/>
                    </a:lnTo>
                    <a:lnTo>
                      <a:pt x="0" y="17"/>
                    </a:lnTo>
                    <a:lnTo>
                      <a:pt x="8" y="24"/>
                    </a:lnTo>
                    <a:lnTo>
                      <a:pt x="8" y="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1" name="Freeform 222"/>
              <p:cNvSpPr>
                <a:spLocks/>
              </p:cNvSpPr>
              <p:nvPr/>
            </p:nvSpPr>
            <p:spPr bwMode="auto">
              <a:xfrm>
                <a:off x="144" y="3759"/>
                <a:ext cx="4" cy="9"/>
              </a:xfrm>
              <a:custGeom>
                <a:avLst/>
                <a:gdLst>
                  <a:gd name="T0" fmla="*/ 10 w 18"/>
                  <a:gd name="T1" fmla="*/ 47 h 47"/>
                  <a:gd name="T2" fmla="*/ 13 w 18"/>
                  <a:gd name="T3" fmla="*/ 39 h 47"/>
                  <a:gd name="T4" fmla="*/ 18 w 18"/>
                  <a:gd name="T5" fmla="*/ 30 h 47"/>
                  <a:gd name="T6" fmla="*/ 18 w 18"/>
                  <a:gd name="T7" fmla="*/ 0 h 47"/>
                  <a:gd name="T8" fmla="*/ 9 w 18"/>
                  <a:gd name="T9" fmla="*/ 21 h 47"/>
                  <a:gd name="T10" fmla="*/ 0 w 18"/>
                  <a:gd name="T11" fmla="*/ 42 h 47"/>
                  <a:gd name="T12" fmla="*/ 10 w 18"/>
                  <a:gd name="T13" fmla="*/ 47 h 47"/>
                  <a:gd name="T14" fmla="*/ 0 60000 65536"/>
                  <a:gd name="T15" fmla="*/ 0 60000 65536"/>
                  <a:gd name="T16" fmla="*/ 0 60000 65536"/>
                  <a:gd name="T17" fmla="*/ 0 60000 65536"/>
                  <a:gd name="T18" fmla="*/ 0 60000 65536"/>
                  <a:gd name="T19" fmla="*/ 0 60000 65536"/>
                  <a:gd name="T20" fmla="*/ 0 60000 65536"/>
                  <a:gd name="T21" fmla="*/ 0 w 18"/>
                  <a:gd name="T22" fmla="*/ 0 h 47"/>
                  <a:gd name="T23" fmla="*/ 18 w 1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47">
                    <a:moveTo>
                      <a:pt x="10" y="47"/>
                    </a:moveTo>
                    <a:lnTo>
                      <a:pt x="13" y="39"/>
                    </a:lnTo>
                    <a:lnTo>
                      <a:pt x="18" y="30"/>
                    </a:lnTo>
                    <a:lnTo>
                      <a:pt x="18" y="0"/>
                    </a:lnTo>
                    <a:lnTo>
                      <a:pt x="9" y="21"/>
                    </a:lnTo>
                    <a:lnTo>
                      <a:pt x="0" y="42"/>
                    </a:lnTo>
                    <a:lnTo>
                      <a:pt x="10" y="47"/>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2" name="Freeform 223"/>
              <p:cNvSpPr>
                <a:spLocks/>
              </p:cNvSpPr>
              <p:nvPr/>
            </p:nvSpPr>
            <p:spPr bwMode="auto">
              <a:xfrm>
                <a:off x="141" y="3744"/>
                <a:ext cx="7" cy="22"/>
              </a:xfrm>
              <a:custGeom>
                <a:avLst/>
                <a:gdLst>
                  <a:gd name="T0" fmla="*/ 9 w 36"/>
                  <a:gd name="T1" fmla="*/ 108 h 108"/>
                  <a:gd name="T2" fmla="*/ 15 w 36"/>
                  <a:gd name="T3" fmla="*/ 91 h 108"/>
                  <a:gd name="T4" fmla="*/ 23 w 36"/>
                  <a:gd name="T5" fmla="*/ 75 h 108"/>
                  <a:gd name="T6" fmla="*/ 29 w 36"/>
                  <a:gd name="T7" fmla="*/ 58 h 108"/>
                  <a:gd name="T8" fmla="*/ 36 w 36"/>
                  <a:gd name="T9" fmla="*/ 41 h 108"/>
                  <a:gd name="T10" fmla="*/ 36 w 36"/>
                  <a:gd name="T11" fmla="*/ 0 h 108"/>
                  <a:gd name="T12" fmla="*/ 31 w 36"/>
                  <a:gd name="T13" fmla="*/ 13 h 108"/>
                  <a:gd name="T14" fmla="*/ 28 w 36"/>
                  <a:gd name="T15" fmla="*/ 26 h 108"/>
                  <a:gd name="T16" fmla="*/ 20 w 36"/>
                  <a:gd name="T17" fmla="*/ 53 h 108"/>
                  <a:gd name="T18" fmla="*/ 10 w 36"/>
                  <a:gd name="T19" fmla="*/ 78 h 108"/>
                  <a:gd name="T20" fmla="*/ 0 w 36"/>
                  <a:gd name="T21" fmla="*/ 102 h 108"/>
                  <a:gd name="T22" fmla="*/ 9 w 36"/>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108"/>
                  <a:gd name="T38" fmla="*/ 36 w 36"/>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108">
                    <a:moveTo>
                      <a:pt x="9" y="108"/>
                    </a:moveTo>
                    <a:lnTo>
                      <a:pt x="15" y="91"/>
                    </a:lnTo>
                    <a:lnTo>
                      <a:pt x="23" y="75"/>
                    </a:lnTo>
                    <a:lnTo>
                      <a:pt x="29" y="58"/>
                    </a:lnTo>
                    <a:lnTo>
                      <a:pt x="36" y="41"/>
                    </a:lnTo>
                    <a:lnTo>
                      <a:pt x="36" y="0"/>
                    </a:lnTo>
                    <a:lnTo>
                      <a:pt x="31" y="13"/>
                    </a:lnTo>
                    <a:lnTo>
                      <a:pt x="28" y="26"/>
                    </a:lnTo>
                    <a:lnTo>
                      <a:pt x="20" y="53"/>
                    </a:lnTo>
                    <a:lnTo>
                      <a:pt x="10" y="78"/>
                    </a:lnTo>
                    <a:lnTo>
                      <a:pt x="0" y="102"/>
                    </a:lnTo>
                    <a:lnTo>
                      <a:pt x="9" y="108"/>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3" name="Freeform 224"/>
              <p:cNvSpPr>
                <a:spLocks/>
              </p:cNvSpPr>
              <p:nvPr/>
            </p:nvSpPr>
            <p:spPr bwMode="auto">
              <a:xfrm>
                <a:off x="77" y="3673"/>
                <a:ext cx="71" cy="97"/>
              </a:xfrm>
              <a:custGeom>
                <a:avLst/>
                <a:gdLst>
                  <a:gd name="T0" fmla="*/ 0 w 354"/>
                  <a:gd name="T1" fmla="*/ 245 h 483"/>
                  <a:gd name="T2" fmla="*/ 354 w 354"/>
                  <a:gd name="T3" fmla="*/ 0 h 483"/>
                  <a:gd name="T4" fmla="*/ 354 w 354"/>
                  <a:gd name="T5" fmla="*/ 483 h 483"/>
                  <a:gd name="T6" fmla="*/ 0 w 354"/>
                  <a:gd name="T7" fmla="*/ 245 h 483"/>
                  <a:gd name="T8" fmla="*/ 0 60000 65536"/>
                  <a:gd name="T9" fmla="*/ 0 60000 65536"/>
                  <a:gd name="T10" fmla="*/ 0 60000 65536"/>
                  <a:gd name="T11" fmla="*/ 0 60000 65536"/>
                  <a:gd name="T12" fmla="*/ 0 w 354"/>
                  <a:gd name="T13" fmla="*/ 0 h 483"/>
                  <a:gd name="T14" fmla="*/ 354 w 354"/>
                  <a:gd name="T15" fmla="*/ 483 h 483"/>
                </a:gdLst>
                <a:ahLst/>
                <a:cxnLst>
                  <a:cxn ang="T8">
                    <a:pos x="T0" y="T1"/>
                  </a:cxn>
                  <a:cxn ang="T9">
                    <a:pos x="T2" y="T3"/>
                  </a:cxn>
                  <a:cxn ang="T10">
                    <a:pos x="T4" y="T5"/>
                  </a:cxn>
                  <a:cxn ang="T11">
                    <a:pos x="T6" y="T7"/>
                  </a:cxn>
                </a:cxnLst>
                <a:rect l="T12" t="T13" r="T14" b="T15"/>
                <a:pathLst>
                  <a:path w="354" h="483">
                    <a:moveTo>
                      <a:pt x="0" y="245"/>
                    </a:moveTo>
                    <a:lnTo>
                      <a:pt x="354" y="0"/>
                    </a:lnTo>
                    <a:lnTo>
                      <a:pt x="354" y="483"/>
                    </a:lnTo>
                    <a:lnTo>
                      <a:pt x="0" y="245"/>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554" name="Freeform 225"/>
              <p:cNvSpPr>
                <a:spLocks/>
              </p:cNvSpPr>
              <p:nvPr/>
            </p:nvSpPr>
            <p:spPr bwMode="auto">
              <a:xfrm>
                <a:off x="2026" y="3674"/>
                <a:ext cx="7" cy="94"/>
              </a:xfrm>
              <a:custGeom>
                <a:avLst/>
                <a:gdLst>
                  <a:gd name="T0" fmla="*/ 39 w 39"/>
                  <a:gd name="T1" fmla="*/ 26 h 471"/>
                  <a:gd name="T2" fmla="*/ 0 w 39"/>
                  <a:gd name="T3" fmla="*/ 0 h 471"/>
                  <a:gd name="T4" fmla="*/ 0 w 39"/>
                  <a:gd name="T5" fmla="*/ 471 h 471"/>
                  <a:gd name="T6" fmla="*/ 39 w 39"/>
                  <a:gd name="T7" fmla="*/ 443 h 471"/>
                  <a:gd name="T8" fmla="*/ 39 w 39"/>
                  <a:gd name="T9" fmla="*/ 26 h 471"/>
                  <a:gd name="T10" fmla="*/ 0 60000 65536"/>
                  <a:gd name="T11" fmla="*/ 0 60000 65536"/>
                  <a:gd name="T12" fmla="*/ 0 60000 65536"/>
                  <a:gd name="T13" fmla="*/ 0 60000 65536"/>
                  <a:gd name="T14" fmla="*/ 0 60000 65536"/>
                  <a:gd name="T15" fmla="*/ 0 w 39"/>
                  <a:gd name="T16" fmla="*/ 0 h 471"/>
                  <a:gd name="T17" fmla="*/ 39 w 39"/>
                  <a:gd name="T18" fmla="*/ 471 h 471"/>
                </a:gdLst>
                <a:ahLst/>
                <a:cxnLst>
                  <a:cxn ang="T10">
                    <a:pos x="T0" y="T1"/>
                  </a:cxn>
                  <a:cxn ang="T11">
                    <a:pos x="T2" y="T3"/>
                  </a:cxn>
                  <a:cxn ang="T12">
                    <a:pos x="T4" y="T5"/>
                  </a:cxn>
                  <a:cxn ang="T13">
                    <a:pos x="T6" y="T7"/>
                  </a:cxn>
                  <a:cxn ang="T14">
                    <a:pos x="T8" y="T9"/>
                  </a:cxn>
                </a:cxnLst>
                <a:rect l="T15" t="T16" r="T17" b="T18"/>
                <a:pathLst>
                  <a:path w="39" h="471">
                    <a:moveTo>
                      <a:pt x="39" y="26"/>
                    </a:moveTo>
                    <a:lnTo>
                      <a:pt x="0" y="0"/>
                    </a:lnTo>
                    <a:lnTo>
                      <a:pt x="0" y="471"/>
                    </a:lnTo>
                    <a:lnTo>
                      <a:pt x="39" y="443"/>
                    </a:lnTo>
                    <a:lnTo>
                      <a:pt x="39" y="2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5" name="Freeform 226"/>
              <p:cNvSpPr>
                <a:spLocks/>
              </p:cNvSpPr>
              <p:nvPr/>
            </p:nvSpPr>
            <p:spPr bwMode="auto">
              <a:xfrm>
                <a:off x="2027" y="3673"/>
                <a:ext cx="6" cy="5"/>
              </a:xfrm>
              <a:custGeom>
                <a:avLst/>
                <a:gdLst>
                  <a:gd name="T0" fmla="*/ 0 w 31"/>
                  <a:gd name="T1" fmla="*/ 0 h 27"/>
                  <a:gd name="T2" fmla="*/ 0 w 31"/>
                  <a:gd name="T3" fmla="*/ 6 h 27"/>
                  <a:gd name="T4" fmla="*/ 31 w 31"/>
                  <a:gd name="T5" fmla="*/ 27 h 27"/>
                  <a:gd name="T6" fmla="*/ 31 w 31"/>
                  <a:gd name="T7" fmla="*/ 20 h 27"/>
                  <a:gd name="T8" fmla="*/ 0 w 31"/>
                  <a:gd name="T9" fmla="*/ 0 h 27"/>
                  <a:gd name="T10" fmla="*/ 0 60000 65536"/>
                  <a:gd name="T11" fmla="*/ 0 60000 65536"/>
                  <a:gd name="T12" fmla="*/ 0 60000 65536"/>
                  <a:gd name="T13" fmla="*/ 0 60000 65536"/>
                  <a:gd name="T14" fmla="*/ 0 60000 65536"/>
                  <a:gd name="T15" fmla="*/ 0 w 31"/>
                  <a:gd name="T16" fmla="*/ 0 h 27"/>
                  <a:gd name="T17" fmla="*/ 31 w 31"/>
                  <a:gd name="T18" fmla="*/ 27 h 27"/>
                </a:gdLst>
                <a:ahLst/>
                <a:cxnLst>
                  <a:cxn ang="T10">
                    <a:pos x="T0" y="T1"/>
                  </a:cxn>
                  <a:cxn ang="T11">
                    <a:pos x="T2" y="T3"/>
                  </a:cxn>
                  <a:cxn ang="T12">
                    <a:pos x="T4" y="T5"/>
                  </a:cxn>
                  <a:cxn ang="T13">
                    <a:pos x="T6" y="T7"/>
                  </a:cxn>
                  <a:cxn ang="T14">
                    <a:pos x="T8" y="T9"/>
                  </a:cxn>
                </a:cxnLst>
                <a:rect l="T15" t="T16" r="T17" b="T18"/>
                <a:pathLst>
                  <a:path w="31" h="27">
                    <a:moveTo>
                      <a:pt x="0" y="0"/>
                    </a:moveTo>
                    <a:lnTo>
                      <a:pt x="0" y="6"/>
                    </a:lnTo>
                    <a:lnTo>
                      <a:pt x="31" y="27"/>
                    </a:lnTo>
                    <a:lnTo>
                      <a:pt x="31" y="20"/>
                    </a:lnTo>
                    <a:lnTo>
                      <a:pt x="0"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6" name="Freeform 227"/>
              <p:cNvSpPr>
                <a:spLocks/>
              </p:cNvSpPr>
              <p:nvPr/>
            </p:nvSpPr>
            <p:spPr bwMode="auto">
              <a:xfrm>
                <a:off x="2027" y="3764"/>
                <a:ext cx="6" cy="5"/>
              </a:xfrm>
              <a:custGeom>
                <a:avLst/>
                <a:gdLst>
                  <a:gd name="T0" fmla="*/ 31 w 31"/>
                  <a:gd name="T1" fmla="*/ 6 h 26"/>
                  <a:gd name="T2" fmla="*/ 31 w 31"/>
                  <a:gd name="T3" fmla="*/ 0 h 26"/>
                  <a:gd name="T4" fmla="*/ 0 w 31"/>
                  <a:gd name="T5" fmla="*/ 21 h 26"/>
                  <a:gd name="T6" fmla="*/ 0 w 31"/>
                  <a:gd name="T7" fmla="*/ 26 h 26"/>
                  <a:gd name="T8" fmla="*/ 31 w 31"/>
                  <a:gd name="T9" fmla="*/ 6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31" y="6"/>
                    </a:moveTo>
                    <a:lnTo>
                      <a:pt x="31" y="0"/>
                    </a:lnTo>
                    <a:lnTo>
                      <a:pt x="0" y="21"/>
                    </a:lnTo>
                    <a:lnTo>
                      <a:pt x="0" y="26"/>
                    </a:lnTo>
                    <a:lnTo>
                      <a:pt x="31" y="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7" name="Freeform 228"/>
              <p:cNvSpPr>
                <a:spLocks/>
              </p:cNvSpPr>
              <p:nvPr/>
            </p:nvSpPr>
            <p:spPr bwMode="auto">
              <a:xfrm>
                <a:off x="2024" y="3673"/>
                <a:ext cx="9" cy="96"/>
              </a:xfrm>
              <a:custGeom>
                <a:avLst/>
                <a:gdLst>
                  <a:gd name="T0" fmla="*/ 46 w 46"/>
                  <a:gd name="T1" fmla="*/ 32 h 482"/>
                  <a:gd name="T2" fmla="*/ 7 w 46"/>
                  <a:gd name="T3" fmla="*/ 6 h 482"/>
                  <a:gd name="T4" fmla="*/ 0 w 46"/>
                  <a:gd name="T5" fmla="*/ 0 h 482"/>
                  <a:gd name="T6" fmla="*/ 0 w 46"/>
                  <a:gd name="T7" fmla="*/ 482 h 482"/>
                  <a:gd name="T8" fmla="*/ 7 w 46"/>
                  <a:gd name="T9" fmla="*/ 477 h 482"/>
                  <a:gd name="T10" fmla="*/ 46 w 46"/>
                  <a:gd name="T11" fmla="*/ 449 h 482"/>
                  <a:gd name="T12" fmla="*/ 0 60000 65536"/>
                  <a:gd name="T13" fmla="*/ 0 60000 65536"/>
                  <a:gd name="T14" fmla="*/ 0 60000 65536"/>
                  <a:gd name="T15" fmla="*/ 0 60000 65536"/>
                  <a:gd name="T16" fmla="*/ 0 60000 65536"/>
                  <a:gd name="T17" fmla="*/ 0 60000 65536"/>
                  <a:gd name="T18" fmla="*/ 0 w 46"/>
                  <a:gd name="T19" fmla="*/ 0 h 482"/>
                  <a:gd name="T20" fmla="*/ 46 w 46"/>
                  <a:gd name="T21" fmla="*/ 482 h 482"/>
                </a:gdLst>
                <a:ahLst/>
                <a:cxnLst>
                  <a:cxn ang="T12">
                    <a:pos x="T0" y="T1"/>
                  </a:cxn>
                  <a:cxn ang="T13">
                    <a:pos x="T2" y="T3"/>
                  </a:cxn>
                  <a:cxn ang="T14">
                    <a:pos x="T4" y="T5"/>
                  </a:cxn>
                  <a:cxn ang="T15">
                    <a:pos x="T6" y="T7"/>
                  </a:cxn>
                  <a:cxn ang="T16">
                    <a:pos x="T8" y="T9"/>
                  </a:cxn>
                  <a:cxn ang="T17">
                    <a:pos x="T10" y="T11"/>
                  </a:cxn>
                </a:cxnLst>
                <a:rect l="T18" t="T19" r="T20" b="T21"/>
                <a:pathLst>
                  <a:path w="46" h="482">
                    <a:moveTo>
                      <a:pt x="46" y="32"/>
                    </a:moveTo>
                    <a:lnTo>
                      <a:pt x="7" y="6"/>
                    </a:lnTo>
                    <a:lnTo>
                      <a:pt x="0" y="0"/>
                    </a:lnTo>
                    <a:lnTo>
                      <a:pt x="0" y="482"/>
                    </a:lnTo>
                    <a:lnTo>
                      <a:pt x="7" y="477"/>
                    </a:lnTo>
                    <a:lnTo>
                      <a:pt x="46" y="449"/>
                    </a:lnTo>
                  </a:path>
                </a:pathLst>
              </a:custGeom>
              <a:noFill/>
              <a:ln w="9525">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558" name="Freeform 229"/>
              <p:cNvSpPr>
                <a:spLocks/>
              </p:cNvSpPr>
              <p:nvPr/>
            </p:nvSpPr>
            <p:spPr bwMode="auto">
              <a:xfrm>
                <a:off x="2033" y="3674"/>
                <a:ext cx="6" cy="15"/>
              </a:xfrm>
              <a:custGeom>
                <a:avLst/>
                <a:gdLst>
                  <a:gd name="T0" fmla="*/ 27 w 27"/>
                  <a:gd name="T1" fmla="*/ 7 h 74"/>
                  <a:gd name="T2" fmla="*/ 18 w 27"/>
                  <a:gd name="T3" fmla="*/ 0 h 74"/>
                  <a:gd name="T4" fmla="*/ 0 w 27"/>
                  <a:gd name="T5" fmla="*/ 40 h 74"/>
                  <a:gd name="T6" fmla="*/ 0 w 27"/>
                  <a:gd name="T7" fmla="*/ 74 h 74"/>
                  <a:gd name="T8" fmla="*/ 11 w 27"/>
                  <a:gd name="T9" fmla="*/ 39 h 74"/>
                  <a:gd name="T10" fmla="*/ 27 w 27"/>
                  <a:gd name="T11" fmla="*/ 7 h 74"/>
                  <a:gd name="T12" fmla="*/ 0 60000 65536"/>
                  <a:gd name="T13" fmla="*/ 0 60000 65536"/>
                  <a:gd name="T14" fmla="*/ 0 60000 65536"/>
                  <a:gd name="T15" fmla="*/ 0 60000 65536"/>
                  <a:gd name="T16" fmla="*/ 0 60000 65536"/>
                  <a:gd name="T17" fmla="*/ 0 60000 65536"/>
                  <a:gd name="T18" fmla="*/ 0 w 27"/>
                  <a:gd name="T19" fmla="*/ 0 h 74"/>
                  <a:gd name="T20" fmla="*/ 27 w 2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27" h="74">
                    <a:moveTo>
                      <a:pt x="27" y="7"/>
                    </a:moveTo>
                    <a:lnTo>
                      <a:pt x="18" y="0"/>
                    </a:lnTo>
                    <a:lnTo>
                      <a:pt x="0" y="40"/>
                    </a:lnTo>
                    <a:lnTo>
                      <a:pt x="0" y="74"/>
                    </a:lnTo>
                    <a:lnTo>
                      <a:pt x="11" y="39"/>
                    </a:lnTo>
                    <a:lnTo>
                      <a:pt x="27" y="7"/>
                    </a:lnTo>
                    <a:close/>
                  </a:path>
                </a:pathLst>
              </a:custGeom>
              <a:solidFill>
                <a:srgbClr val="6D97B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59" name="Freeform 230"/>
              <p:cNvSpPr>
                <a:spLocks/>
              </p:cNvSpPr>
              <p:nvPr/>
            </p:nvSpPr>
            <p:spPr bwMode="auto">
              <a:xfrm>
                <a:off x="2033" y="3677"/>
                <a:ext cx="13" cy="84"/>
              </a:xfrm>
              <a:custGeom>
                <a:avLst/>
                <a:gdLst>
                  <a:gd name="T0" fmla="*/ 45 w 64"/>
                  <a:gd name="T1" fmla="*/ 6 h 420"/>
                  <a:gd name="T2" fmla="*/ 36 w 64"/>
                  <a:gd name="T3" fmla="*/ 0 h 420"/>
                  <a:gd name="T4" fmla="*/ 23 w 64"/>
                  <a:gd name="T5" fmla="*/ 25 h 420"/>
                  <a:gd name="T6" fmla="*/ 13 w 64"/>
                  <a:gd name="T7" fmla="*/ 51 h 420"/>
                  <a:gd name="T8" fmla="*/ 5 w 64"/>
                  <a:gd name="T9" fmla="*/ 78 h 420"/>
                  <a:gd name="T10" fmla="*/ 0 w 64"/>
                  <a:gd name="T11" fmla="*/ 107 h 420"/>
                  <a:gd name="T12" fmla="*/ 0 w 64"/>
                  <a:gd name="T13" fmla="*/ 281 h 420"/>
                  <a:gd name="T14" fmla="*/ 7 w 64"/>
                  <a:gd name="T15" fmla="*/ 318 h 420"/>
                  <a:gd name="T16" fmla="*/ 20 w 64"/>
                  <a:gd name="T17" fmla="*/ 354 h 420"/>
                  <a:gd name="T18" fmla="*/ 36 w 64"/>
                  <a:gd name="T19" fmla="*/ 388 h 420"/>
                  <a:gd name="T20" fmla="*/ 45 w 64"/>
                  <a:gd name="T21" fmla="*/ 403 h 420"/>
                  <a:gd name="T22" fmla="*/ 56 w 64"/>
                  <a:gd name="T23" fmla="*/ 420 h 420"/>
                  <a:gd name="T24" fmla="*/ 64 w 64"/>
                  <a:gd name="T25" fmla="*/ 414 h 420"/>
                  <a:gd name="T26" fmla="*/ 48 w 64"/>
                  <a:gd name="T27" fmla="*/ 390 h 420"/>
                  <a:gd name="T28" fmla="*/ 36 w 64"/>
                  <a:gd name="T29" fmla="*/ 365 h 420"/>
                  <a:gd name="T30" fmla="*/ 24 w 64"/>
                  <a:gd name="T31" fmla="*/ 338 h 420"/>
                  <a:gd name="T32" fmla="*/ 16 w 64"/>
                  <a:gd name="T33" fmla="*/ 312 h 420"/>
                  <a:gd name="T34" fmla="*/ 9 w 64"/>
                  <a:gd name="T35" fmla="*/ 283 h 420"/>
                  <a:gd name="T36" fmla="*/ 4 w 64"/>
                  <a:gd name="T37" fmla="*/ 255 h 420"/>
                  <a:gd name="T38" fmla="*/ 1 w 64"/>
                  <a:gd name="T39" fmla="*/ 225 h 420"/>
                  <a:gd name="T40" fmla="*/ 1 w 64"/>
                  <a:gd name="T41" fmla="*/ 194 h 420"/>
                  <a:gd name="T42" fmla="*/ 1 w 64"/>
                  <a:gd name="T43" fmla="*/ 168 h 420"/>
                  <a:gd name="T44" fmla="*/ 3 w 64"/>
                  <a:gd name="T45" fmla="*/ 143 h 420"/>
                  <a:gd name="T46" fmla="*/ 11 w 64"/>
                  <a:gd name="T47" fmla="*/ 95 h 420"/>
                  <a:gd name="T48" fmla="*/ 24 w 64"/>
                  <a:gd name="T49" fmla="*/ 49 h 420"/>
                  <a:gd name="T50" fmla="*/ 33 w 64"/>
                  <a:gd name="T51" fmla="*/ 26 h 420"/>
                  <a:gd name="T52" fmla="*/ 45 w 64"/>
                  <a:gd name="T53" fmla="*/ 6 h 4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420"/>
                  <a:gd name="T83" fmla="*/ 64 w 64"/>
                  <a:gd name="T84" fmla="*/ 420 h 4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420">
                    <a:moveTo>
                      <a:pt x="45" y="6"/>
                    </a:moveTo>
                    <a:lnTo>
                      <a:pt x="36" y="0"/>
                    </a:lnTo>
                    <a:lnTo>
                      <a:pt x="23" y="25"/>
                    </a:lnTo>
                    <a:lnTo>
                      <a:pt x="13" y="51"/>
                    </a:lnTo>
                    <a:lnTo>
                      <a:pt x="5" y="78"/>
                    </a:lnTo>
                    <a:lnTo>
                      <a:pt x="0" y="107"/>
                    </a:lnTo>
                    <a:lnTo>
                      <a:pt x="0" y="281"/>
                    </a:lnTo>
                    <a:lnTo>
                      <a:pt x="7" y="318"/>
                    </a:lnTo>
                    <a:lnTo>
                      <a:pt x="20" y="354"/>
                    </a:lnTo>
                    <a:lnTo>
                      <a:pt x="36" y="388"/>
                    </a:lnTo>
                    <a:lnTo>
                      <a:pt x="45" y="403"/>
                    </a:lnTo>
                    <a:lnTo>
                      <a:pt x="56" y="420"/>
                    </a:lnTo>
                    <a:lnTo>
                      <a:pt x="64" y="414"/>
                    </a:lnTo>
                    <a:lnTo>
                      <a:pt x="48" y="390"/>
                    </a:lnTo>
                    <a:lnTo>
                      <a:pt x="36" y="365"/>
                    </a:lnTo>
                    <a:lnTo>
                      <a:pt x="24" y="338"/>
                    </a:lnTo>
                    <a:lnTo>
                      <a:pt x="16" y="312"/>
                    </a:lnTo>
                    <a:lnTo>
                      <a:pt x="9" y="283"/>
                    </a:lnTo>
                    <a:lnTo>
                      <a:pt x="4" y="255"/>
                    </a:lnTo>
                    <a:lnTo>
                      <a:pt x="1" y="225"/>
                    </a:lnTo>
                    <a:lnTo>
                      <a:pt x="1" y="194"/>
                    </a:lnTo>
                    <a:lnTo>
                      <a:pt x="1" y="168"/>
                    </a:lnTo>
                    <a:lnTo>
                      <a:pt x="3" y="143"/>
                    </a:lnTo>
                    <a:lnTo>
                      <a:pt x="11" y="95"/>
                    </a:lnTo>
                    <a:lnTo>
                      <a:pt x="24" y="49"/>
                    </a:lnTo>
                    <a:lnTo>
                      <a:pt x="33" y="26"/>
                    </a:lnTo>
                    <a:lnTo>
                      <a:pt x="45" y="6"/>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0" name="Freeform 231"/>
              <p:cNvSpPr>
                <a:spLocks/>
              </p:cNvSpPr>
              <p:nvPr/>
            </p:nvSpPr>
            <p:spPr bwMode="auto">
              <a:xfrm>
                <a:off x="2034" y="3678"/>
                <a:ext cx="14" cy="81"/>
              </a:xfrm>
              <a:custGeom>
                <a:avLst/>
                <a:gdLst>
                  <a:gd name="T0" fmla="*/ 54 w 72"/>
                  <a:gd name="T1" fmla="*/ 7 h 408"/>
                  <a:gd name="T2" fmla="*/ 44 w 72"/>
                  <a:gd name="T3" fmla="*/ 0 h 408"/>
                  <a:gd name="T4" fmla="*/ 32 w 72"/>
                  <a:gd name="T5" fmla="*/ 20 h 408"/>
                  <a:gd name="T6" fmla="*/ 23 w 72"/>
                  <a:gd name="T7" fmla="*/ 43 h 408"/>
                  <a:gd name="T8" fmla="*/ 10 w 72"/>
                  <a:gd name="T9" fmla="*/ 89 h 408"/>
                  <a:gd name="T10" fmla="*/ 2 w 72"/>
                  <a:gd name="T11" fmla="*/ 137 h 408"/>
                  <a:gd name="T12" fmla="*/ 0 w 72"/>
                  <a:gd name="T13" fmla="*/ 162 h 408"/>
                  <a:gd name="T14" fmla="*/ 0 w 72"/>
                  <a:gd name="T15" fmla="*/ 188 h 408"/>
                  <a:gd name="T16" fmla="*/ 0 w 72"/>
                  <a:gd name="T17" fmla="*/ 219 h 408"/>
                  <a:gd name="T18" fmla="*/ 3 w 72"/>
                  <a:gd name="T19" fmla="*/ 249 h 408"/>
                  <a:gd name="T20" fmla="*/ 8 w 72"/>
                  <a:gd name="T21" fmla="*/ 277 h 408"/>
                  <a:gd name="T22" fmla="*/ 15 w 72"/>
                  <a:gd name="T23" fmla="*/ 306 h 408"/>
                  <a:gd name="T24" fmla="*/ 23 w 72"/>
                  <a:gd name="T25" fmla="*/ 332 h 408"/>
                  <a:gd name="T26" fmla="*/ 35 w 72"/>
                  <a:gd name="T27" fmla="*/ 359 h 408"/>
                  <a:gd name="T28" fmla="*/ 47 w 72"/>
                  <a:gd name="T29" fmla="*/ 384 h 408"/>
                  <a:gd name="T30" fmla="*/ 63 w 72"/>
                  <a:gd name="T31" fmla="*/ 408 h 408"/>
                  <a:gd name="T32" fmla="*/ 72 w 72"/>
                  <a:gd name="T33" fmla="*/ 402 h 408"/>
                  <a:gd name="T34" fmla="*/ 57 w 72"/>
                  <a:gd name="T35" fmla="*/ 378 h 408"/>
                  <a:gd name="T36" fmla="*/ 45 w 72"/>
                  <a:gd name="T37" fmla="*/ 355 h 408"/>
                  <a:gd name="T38" fmla="*/ 33 w 72"/>
                  <a:gd name="T39" fmla="*/ 329 h 408"/>
                  <a:gd name="T40" fmla="*/ 26 w 72"/>
                  <a:gd name="T41" fmla="*/ 303 h 408"/>
                  <a:gd name="T42" fmla="*/ 18 w 72"/>
                  <a:gd name="T43" fmla="*/ 275 h 408"/>
                  <a:gd name="T44" fmla="*/ 14 w 72"/>
                  <a:gd name="T45" fmla="*/ 247 h 408"/>
                  <a:gd name="T46" fmla="*/ 11 w 72"/>
                  <a:gd name="T47" fmla="*/ 218 h 408"/>
                  <a:gd name="T48" fmla="*/ 11 w 72"/>
                  <a:gd name="T49" fmla="*/ 188 h 408"/>
                  <a:gd name="T50" fmla="*/ 13 w 72"/>
                  <a:gd name="T51" fmla="*/ 138 h 408"/>
                  <a:gd name="T52" fmla="*/ 15 w 72"/>
                  <a:gd name="T53" fmla="*/ 113 h 408"/>
                  <a:gd name="T54" fmla="*/ 21 w 72"/>
                  <a:gd name="T55" fmla="*/ 91 h 408"/>
                  <a:gd name="T56" fmla="*/ 35 w 72"/>
                  <a:gd name="T57" fmla="*/ 47 h 408"/>
                  <a:gd name="T58" fmla="*/ 42 w 72"/>
                  <a:gd name="T59" fmla="*/ 26 h 408"/>
                  <a:gd name="T60" fmla="*/ 54 w 72"/>
                  <a:gd name="T61" fmla="*/ 7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408"/>
                  <a:gd name="T95" fmla="*/ 72 w 72"/>
                  <a:gd name="T96" fmla="*/ 408 h 4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408">
                    <a:moveTo>
                      <a:pt x="54" y="7"/>
                    </a:moveTo>
                    <a:lnTo>
                      <a:pt x="44" y="0"/>
                    </a:lnTo>
                    <a:lnTo>
                      <a:pt x="32" y="20"/>
                    </a:lnTo>
                    <a:lnTo>
                      <a:pt x="23" y="43"/>
                    </a:lnTo>
                    <a:lnTo>
                      <a:pt x="10" y="89"/>
                    </a:lnTo>
                    <a:lnTo>
                      <a:pt x="2" y="137"/>
                    </a:lnTo>
                    <a:lnTo>
                      <a:pt x="0" y="162"/>
                    </a:lnTo>
                    <a:lnTo>
                      <a:pt x="0" y="188"/>
                    </a:lnTo>
                    <a:lnTo>
                      <a:pt x="0" y="219"/>
                    </a:lnTo>
                    <a:lnTo>
                      <a:pt x="3" y="249"/>
                    </a:lnTo>
                    <a:lnTo>
                      <a:pt x="8" y="277"/>
                    </a:lnTo>
                    <a:lnTo>
                      <a:pt x="15" y="306"/>
                    </a:lnTo>
                    <a:lnTo>
                      <a:pt x="23" y="332"/>
                    </a:lnTo>
                    <a:lnTo>
                      <a:pt x="35" y="359"/>
                    </a:lnTo>
                    <a:lnTo>
                      <a:pt x="47" y="384"/>
                    </a:lnTo>
                    <a:lnTo>
                      <a:pt x="63" y="408"/>
                    </a:lnTo>
                    <a:lnTo>
                      <a:pt x="72" y="402"/>
                    </a:lnTo>
                    <a:lnTo>
                      <a:pt x="57" y="378"/>
                    </a:lnTo>
                    <a:lnTo>
                      <a:pt x="45" y="355"/>
                    </a:lnTo>
                    <a:lnTo>
                      <a:pt x="33" y="329"/>
                    </a:lnTo>
                    <a:lnTo>
                      <a:pt x="26" y="303"/>
                    </a:lnTo>
                    <a:lnTo>
                      <a:pt x="18" y="275"/>
                    </a:lnTo>
                    <a:lnTo>
                      <a:pt x="14" y="247"/>
                    </a:lnTo>
                    <a:lnTo>
                      <a:pt x="11" y="218"/>
                    </a:lnTo>
                    <a:lnTo>
                      <a:pt x="11" y="188"/>
                    </a:lnTo>
                    <a:lnTo>
                      <a:pt x="13" y="138"/>
                    </a:lnTo>
                    <a:lnTo>
                      <a:pt x="15" y="113"/>
                    </a:lnTo>
                    <a:lnTo>
                      <a:pt x="21" y="91"/>
                    </a:lnTo>
                    <a:lnTo>
                      <a:pt x="35" y="47"/>
                    </a:lnTo>
                    <a:lnTo>
                      <a:pt x="42" y="26"/>
                    </a:lnTo>
                    <a:lnTo>
                      <a:pt x="54" y="7"/>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1" name="Freeform 232"/>
              <p:cNvSpPr>
                <a:spLocks/>
              </p:cNvSpPr>
              <p:nvPr/>
            </p:nvSpPr>
            <p:spPr bwMode="auto">
              <a:xfrm>
                <a:off x="2036" y="3679"/>
                <a:ext cx="14" cy="79"/>
              </a:xfrm>
              <a:custGeom>
                <a:avLst/>
                <a:gdLst>
                  <a:gd name="T0" fmla="*/ 52 w 71"/>
                  <a:gd name="T1" fmla="*/ 5 h 395"/>
                  <a:gd name="T2" fmla="*/ 43 w 71"/>
                  <a:gd name="T3" fmla="*/ 0 h 395"/>
                  <a:gd name="T4" fmla="*/ 31 w 71"/>
                  <a:gd name="T5" fmla="*/ 19 h 395"/>
                  <a:gd name="T6" fmla="*/ 24 w 71"/>
                  <a:gd name="T7" fmla="*/ 40 h 395"/>
                  <a:gd name="T8" fmla="*/ 10 w 71"/>
                  <a:gd name="T9" fmla="*/ 84 h 395"/>
                  <a:gd name="T10" fmla="*/ 4 w 71"/>
                  <a:gd name="T11" fmla="*/ 106 h 395"/>
                  <a:gd name="T12" fmla="*/ 2 w 71"/>
                  <a:gd name="T13" fmla="*/ 131 h 395"/>
                  <a:gd name="T14" fmla="*/ 0 w 71"/>
                  <a:gd name="T15" fmla="*/ 181 h 395"/>
                  <a:gd name="T16" fmla="*/ 0 w 71"/>
                  <a:gd name="T17" fmla="*/ 211 h 395"/>
                  <a:gd name="T18" fmla="*/ 3 w 71"/>
                  <a:gd name="T19" fmla="*/ 240 h 395"/>
                  <a:gd name="T20" fmla="*/ 7 w 71"/>
                  <a:gd name="T21" fmla="*/ 268 h 395"/>
                  <a:gd name="T22" fmla="*/ 15 w 71"/>
                  <a:gd name="T23" fmla="*/ 296 h 395"/>
                  <a:gd name="T24" fmla="*/ 22 w 71"/>
                  <a:gd name="T25" fmla="*/ 322 h 395"/>
                  <a:gd name="T26" fmla="*/ 34 w 71"/>
                  <a:gd name="T27" fmla="*/ 348 h 395"/>
                  <a:gd name="T28" fmla="*/ 46 w 71"/>
                  <a:gd name="T29" fmla="*/ 371 h 395"/>
                  <a:gd name="T30" fmla="*/ 61 w 71"/>
                  <a:gd name="T31" fmla="*/ 395 h 395"/>
                  <a:gd name="T32" fmla="*/ 71 w 71"/>
                  <a:gd name="T33" fmla="*/ 388 h 395"/>
                  <a:gd name="T34" fmla="*/ 56 w 71"/>
                  <a:gd name="T35" fmla="*/ 366 h 395"/>
                  <a:gd name="T36" fmla="*/ 44 w 71"/>
                  <a:gd name="T37" fmla="*/ 343 h 395"/>
                  <a:gd name="T38" fmla="*/ 33 w 71"/>
                  <a:gd name="T39" fmla="*/ 318 h 395"/>
                  <a:gd name="T40" fmla="*/ 25 w 71"/>
                  <a:gd name="T41" fmla="*/ 294 h 395"/>
                  <a:gd name="T42" fmla="*/ 17 w 71"/>
                  <a:gd name="T43" fmla="*/ 267 h 395"/>
                  <a:gd name="T44" fmla="*/ 13 w 71"/>
                  <a:gd name="T45" fmla="*/ 240 h 395"/>
                  <a:gd name="T46" fmla="*/ 10 w 71"/>
                  <a:gd name="T47" fmla="*/ 211 h 395"/>
                  <a:gd name="T48" fmla="*/ 10 w 71"/>
                  <a:gd name="T49" fmla="*/ 181 h 395"/>
                  <a:gd name="T50" fmla="*/ 10 w 71"/>
                  <a:gd name="T51" fmla="*/ 156 h 395"/>
                  <a:gd name="T52" fmla="*/ 12 w 71"/>
                  <a:gd name="T53" fmla="*/ 132 h 395"/>
                  <a:gd name="T54" fmla="*/ 15 w 71"/>
                  <a:gd name="T55" fmla="*/ 108 h 395"/>
                  <a:gd name="T56" fmla="*/ 20 w 71"/>
                  <a:gd name="T57" fmla="*/ 87 h 395"/>
                  <a:gd name="T58" fmla="*/ 25 w 71"/>
                  <a:gd name="T59" fmla="*/ 65 h 395"/>
                  <a:gd name="T60" fmla="*/ 33 w 71"/>
                  <a:gd name="T61" fmla="*/ 45 h 395"/>
                  <a:gd name="T62" fmla="*/ 52 w 71"/>
                  <a:gd name="T63" fmla="*/ 5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395"/>
                  <a:gd name="T98" fmla="*/ 71 w 71"/>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395">
                    <a:moveTo>
                      <a:pt x="52" y="5"/>
                    </a:moveTo>
                    <a:lnTo>
                      <a:pt x="43" y="0"/>
                    </a:lnTo>
                    <a:lnTo>
                      <a:pt x="31" y="19"/>
                    </a:lnTo>
                    <a:lnTo>
                      <a:pt x="24" y="40"/>
                    </a:lnTo>
                    <a:lnTo>
                      <a:pt x="10" y="84"/>
                    </a:lnTo>
                    <a:lnTo>
                      <a:pt x="4" y="106"/>
                    </a:lnTo>
                    <a:lnTo>
                      <a:pt x="2" y="131"/>
                    </a:lnTo>
                    <a:lnTo>
                      <a:pt x="0" y="181"/>
                    </a:lnTo>
                    <a:lnTo>
                      <a:pt x="0" y="211"/>
                    </a:lnTo>
                    <a:lnTo>
                      <a:pt x="3" y="240"/>
                    </a:lnTo>
                    <a:lnTo>
                      <a:pt x="7" y="268"/>
                    </a:lnTo>
                    <a:lnTo>
                      <a:pt x="15" y="296"/>
                    </a:lnTo>
                    <a:lnTo>
                      <a:pt x="22" y="322"/>
                    </a:lnTo>
                    <a:lnTo>
                      <a:pt x="34" y="348"/>
                    </a:lnTo>
                    <a:lnTo>
                      <a:pt x="46" y="371"/>
                    </a:lnTo>
                    <a:lnTo>
                      <a:pt x="61" y="395"/>
                    </a:lnTo>
                    <a:lnTo>
                      <a:pt x="71" y="388"/>
                    </a:lnTo>
                    <a:lnTo>
                      <a:pt x="56" y="366"/>
                    </a:lnTo>
                    <a:lnTo>
                      <a:pt x="44" y="343"/>
                    </a:lnTo>
                    <a:lnTo>
                      <a:pt x="33" y="318"/>
                    </a:lnTo>
                    <a:lnTo>
                      <a:pt x="25" y="294"/>
                    </a:lnTo>
                    <a:lnTo>
                      <a:pt x="17" y="267"/>
                    </a:lnTo>
                    <a:lnTo>
                      <a:pt x="13" y="240"/>
                    </a:lnTo>
                    <a:lnTo>
                      <a:pt x="10" y="211"/>
                    </a:lnTo>
                    <a:lnTo>
                      <a:pt x="10" y="181"/>
                    </a:lnTo>
                    <a:lnTo>
                      <a:pt x="10" y="156"/>
                    </a:lnTo>
                    <a:lnTo>
                      <a:pt x="12" y="132"/>
                    </a:lnTo>
                    <a:lnTo>
                      <a:pt x="15" y="108"/>
                    </a:lnTo>
                    <a:lnTo>
                      <a:pt x="20" y="87"/>
                    </a:lnTo>
                    <a:lnTo>
                      <a:pt x="25" y="65"/>
                    </a:lnTo>
                    <a:lnTo>
                      <a:pt x="33" y="45"/>
                    </a:lnTo>
                    <a:lnTo>
                      <a:pt x="52" y="5"/>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2" name="Freeform 233"/>
              <p:cNvSpPr>
                <a:spLocks/>
              </p:cNvSpPr>
              <p:nvPr/>
            </p:nvSpPr>
            <p:spPr bwMode="auto">
              <a:xfrm>
                <a:off x="2038" y="3680"/>
                <a:ext cx="14" cy="77"/>
              </a:xfrm>
              <a:custGeom>
                <a:avLst/>
                <a:gdLst>
                  <a:gd name="T0" fmla="*/ 51 w 70"/>
                  <a:gd name="T1" fmla="*/ 6 h 383"/>
                  <a:gd name="T2" fmla="*/ 42 w 70"/>
                  <a:gd name="T3" fmla="*/ 0 h 383"/>
                  <a:gd name="T4" fmla="*/ 23 w 70"/>
                  <a:gd name="T5" fmla="*/ 40 h 383"/>
                  <a:gd name="T6" fmla="*/ 15 w 70"/>
                  <a:gd name="T7" fmla="*/ 60 h 383"/>
                  <a:gd name="T8" fmla="*/ 10 w 70"/>
                  <a:gd name="T9" fmla="*/ 82 h 383"/>
                  <a:gd name="T10" fmla="*/ 5 w 70"/>
                  <a:gd name="T11" fmla="*/ 103 h 383"/>
                  <a:gd name="T12" fmla="*/ 2 w 70"/>
                  <a:gd name="T13" fmla="*/ 127 h 383"/>
                  <a:gd name="T14" fmla="*/ 0 w 70"/>
                  <a:gd name="T15" fmla="*/ 151 h 383"/>
                  <a:gd name="T16" fmla="*/ 0 w 70"/>
                  <a:gd name="T17" fmla="*/ 176 h 383"/>
                  <a:gd name="T18" fmla="*/ 0 w 70"/>
                  <a:gd name="T19" fmla="*/ 206 h 383"/>
                  <a:gd name="T20" fmla="*/ 3 w 70"/>
                  <a:gd name="T21" fmla="*/ 235 h 383"/>
                  <a:gd name="T22" fmla="*/ 7 w 70"/>
                  <a:gd name="T23" fmla="*/ 262 h 383"/>
                  <a:gd name="T24" fmla="*/ 15 w 70"/>
                  <a:gd name="T25" fmla="*/ 289 h 383"/>
                  <a:gd name="T26" fmla="*/ 23 w 70"/>
                  <a:gd name="T27" fmla="*/ 313 h 383"/>
                  <a:gd name="T28" fmla="*/ 34 w 70"/>
                  <a:gd name="T29" fmla="*/ 338 h 383"/>
                  <a:gd name="T30" fmla="*/ 46 w 70"/>
                  <a:gd name="T31" fmla="*/ 361 h 383"/>
                  <a:gd name="T32" fmla="*/ 61 w 70"/>
                  <a:gd name="T33" fmla="*/ 383 h 383"/>
                  <a:gd name="T34" fmla="*/ 70 w 70"/>
                  <a:gd name="T35" fmla="*/ 376 h 383"/>
                  <a:gd name="T36" fmla="*/ 55 w 70"/>
                  <a:gd name="T37" fmla="*/ 354 h 383"/>
                  <a:gd name="T38" fmla="*/ 43 w 70"/>
                  <a:gd name="T39" fmla="*/ 331 h 383"/>
                  <a:gd name="T40" fmla="*/ 33 w 70"/>
                  <a:gd name="T41" fmla="*/ 308 h 383"/>
                  <a:gd name="T42" fmla="*/ 25 w 70"/>
                  <a:gd name="T43" fmla="*/ 284 h 383"/>
                  <a:gd name="T44" fmla="*/ 17 w 70"/>
                  <a:gd name="T45" fmla="*/ 258 h 383"/>
                  <a:gd name="T46" fmla="*/ 14 w 70"/>
                  <a:gd name="T47" fmla="*/ 233 h 383"/>
                  <a:gd name="T48" fmla="*/ 10 w 70"/>
                  <a:gd name="T49" fmla="*/ 205 h 383"/>
                  <a:gd name="T50" fmla="*/ 10 w 70"/>
                  <a:gd name="T51" fmla="*/ 176 h 383"/>
                  <a:gd name="T52" fmla="*/ 10 w 70"/>
                  <a:gd name="T53" fmla="*/ 152 h 383"/>
                  <a:gd name="T54" fmla="*/ 12 w 70"/>
                  <a:gd name="T55" fmla="*/ 129 h 383"/>
                  <a:gd name="T56" fmla="*/ 20 w 70"/>
                  <a:gd name="T57" fmla="*/ 86 h 383"/>
                  <a:gd name="T58" fmla="*/ 33 w 70"/>
                  <a:gd name="T59" fmla="*/ 44 h 383"/>
                  <a:gd name="T60" fmla="*/ 40 w 70"/>
                  <a:gd name="T61" fmla="*/ 24 h 383"/>
                  <a:gd name="T62" fmla="*/ 51 w 70"/>
                  <a:gd name="T63" fmla="*/ 6 h 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383"/>
                  <a:gd name="T98" fmla="*/ 70 w 70"/>
                  <a:gd name="T99" fmla="*/ 383 h 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383">
                    <a:moveTo>
                      <a:pt x="51" y="6"/>
                    </a:moveTo>
                    <a:lnTo>
                      <a:pt x="42" y="0"/>
                    </a:lnTo>
                    <a:lnTo>
                      <a:pt x="23" y="40"/>
                    </a:lnTo>
                    <a:lnTo>
                      <a:pt x="15" y="60"/>
                    </a:lnTo>
                    <a:lnTo>
                      <a:pt x="10" y="82"/>
                    </a:lnTo>
                    <a:lnTo>
                      <a:pt x="5" y="103"/>
                    </a:lnTo>
                    <a:lnTo>
                      <a:pt x="2" y="127"/>
                    </a:lnTo>
                    <a:lnTo>
                      <a:pt x="0" y="151"/>
                    </a:lnTo>
                    <a:lnTo>
                      <a:pt x="0" y="176"/>
                    </a:lnTo>
                    <a:lnTo>
                      <a:pt x="0" y="206"/>
                    </a:lnTo>
                    <a:lnTo>
                      <a:pt x="3" y="235"/>
                    </a:lnTo>
                    <a:lnTo>
                      <a:pt x="7" y="262"/>
                    </a:lnTo>
                    <a:lnTo>
                      <a:pt x="15" y="289"/>
                    </a:lnTo>
                    <a:lnTo>
                      <a:pt x="23" y="313"/>
                    </a:lnTo>
                    <a:lnTo>
                      <a:pt x="34" y="338"/>
                    </a:lnTo>
                    <a:lnTo>
                      <a:pt x="46" y="361"/>
                    </a:lnTo>
                    <a:lnTo>
                      <a:pt x="61" y="383"/>
                    </a:lnTo>
                    <a:lnTo>
                      <a:pt x="70" y="376"/>
                    </a:lnTo>
                    <a:lnTo>
                      <a:pt x="55" y="354"/>
                    </a:lnTo>
                    <a:lnTo>
                      <a:pt x="43" y="331"/>
                    </a:lnTo>
                    <a:lnTo>
                      <a:pt x="33" y="308"/>
                    </a:lnTo>
                    <a:lnTo>
                      <a:pt x="25" y="284"/>
                    </a:lnTo>
                    <a:lnTo>
                      <a:pt x="17" y="258"/>
                    </a:lnTo>
                    <a:lnTo>
                      <a:pt x="14" y="233"/>
                    </a:lnTo>
                    <a:lnTo>
                      <a:pt x="10" y="205"/>
                    </a:lnTo>
                    <a:lnTo>
                      <a:pt x="10" y="176"/>
                    </a:lnTo>
                    <a:lnTo>
                      <a:pt x="10" y="152"/>
                    </a:lnTo>
                    <a:lnTo>
                      <a:pt x="12" y="129"/>
                    </a:lnTo>
                    <a:lnTo>
                      <a:pt x="20" y="86"/>
                    </a:lnTo>
                    <a:lnTo>
                      <a:pt x="33" y="44"/>
                    </a:lnTo>
                    <a:lnTo>
                      <a:pt x="40" y="24"/>
                    </a:lnTo>
                    <a:lnTo>
                      <a:pt x="51" y="6"/>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3" name="Freeform 234"/>
              <p:cNvSpPr>
                <a:spLocks/>
              </p:cNvSpPr>
              <p:nvPr/>
            </p:nvSpPr>
            <p:spPr bwMode="auto">
              <a:xfrm>
                <a:off x="2033" y="3673"/>
                <a:ext cx="4" cy="9"/>
              </a:xfrm>
              <a:custGeom>
                <a:avLst/>
                <a:gdLst>
                  <a:gd name="T0" fmla="*/ 0 w 18"/>
                  <a:gd name="T1" fmla="*/ 19 h 47"/>
                  <a:gd name="T2" fmla="*/ 0 w 18"/>
                  <a:gd name="T3" fmla="*/ 47 h 47"/>
                  <a:gd name="T4" fmla="*/ 18 w 18"/>
                  <a:gd name="T5" fmla="*/ 7 h 47"/>
                  <a:gd name="T6" fmla="*/ 9 w 18"/>
                  <a:gd name="T7" fmla="*/ 0 h 47"/>
                  <a:gd name="T8" fmla="*/ 0 w 18"/>
                  <a:gd name="T9" fmla="*/ 19 h 47"/>
                  <a:gd name="T10" fmla="*/ 0 60000 65536"/>
                  <a:gd name="T11" fmla="*/ 0 60000 65536"/>
                  <a:gd name="T12" fmla="*/ 0 60000 65536"/>
                  <a:gd name="T13" fmla="*/ 0 60000 65536"/>
                  <a:gd name="T14" fmla="*/ 0 60000 65536"/>
                  <a:gd name="T15" fmla="*/ 0 w 18"/>
                  <a:gd name="T16" fmla="*/ 0 h 47"/>
                  <a:gd name="T17" fmla="*/ 18 w 18"/>
                  <a:gd name="T18" fmla="*/ 47 h 47"/>
                </a:gdLst>
                <a:ahLst/>
                <a:cxnLst>
                  <a:cxn ang="T10">
                    <a:pos x="T0" y="T1"/>
                  </a:cxn>
                  <a:cxn ang="T11">
                    <a:pos x="T2" y="T3"/>
                  </a:cxn>
                  <a:cxn ang="T12">
                    <a:pos x="T4" y="T5"/>
                  </a:cxn>
                  <a:cxn ang="T13">
                    <a:pos x="T6" y="T7"/>
                  </a:cxn>
                  <a:cxn ang="T14">
                    <a:pos x="T8" y="T9"/>
                  </a:cxn>
                </a:cxnLst>
                <a:rect l="T15" t="T16" r="T17" b="T18"/>
                <a:pathLst>
                  <a:path w="18" h="47">
                    <a:moveTo>
                      <a:pt x="0" y="19"/>
                    </a:moveTo>
                    <a:lnTo>
                      <a:pt x="0" y="47"/>
                    </a:lnTo>
                    <a:lnTo>
                      <a:pt x="18" y="7"/>
                    </a:lnTo>
                    <a:lnTo>
                      <a:pt x="9" y="0"/>
                    </a:lnTo>
                    <a:lnTo>
                      <a:pt x="0" y="19"/>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4" name="Freeform 235"/>
              <p:cNvSpPr>
                <a:spLocks/>
              </p:cNvSpPr>
              <p:nvPr/>
            </p:nvSpPr>
            <p:spPr bwMode="auto">
              <a:xfrm>
                <a:off x="2033" y="3676"/>
                <a:ext cx="8" cy="22"/>
              </a:xfrm>
              <a:custGeom>
                <a:avLst/>
                <a:gdLst>
                  <a:gd name="T0" fmla="*/ 27 w 36"/>
                  <a:gd name="T1" fmla="*/ 0 h 112"/>
                  <a:gd name="T2" fmla="*/ 11 w 36"/>
                  <a:gd name="T3" fmla="*/ 32 h 112"/>
                  <a:gd name="T4" fmla="*/ 0 w 36"/>
                  <a:gd name="T5" fmla="*/ 67 h 112"/>
                  <a:gd name="T6" fmla="*/ 0 w 36"/>
                  <a:gd name="T7" fmla="*/ 112 h 112"/>
                  <a:gd name="T8" fmla="*/ 5 w 36"/>
                  <a:gd name="T9" fmla="*/ 83 h 112"/>
                  <a:gd name="T10" fmla="*/ 13 w 36"/>
                  <a:gd name="T11" fmla="*/ 56 h 112"/>
                  <a:gd name="T12" fmla="*/ 23 w 36"/>
                  <a:gd name="T13" fmla="*/ 30 h 112"/>
                  <a:gd name="T14" fmla="*/ 36 w 36"/>
                  <a:gd name="T15" fmla="*/ 5 h 112"/>
                  <a:gd name="T16" fmla="*/ 27 w 36"/>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12"/>
                  <a:gd name="T29" fmla="*/ 36 w 36"/>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12">
                    <a:moveTo>
                      <a:pt x="27" y="0"/>
                    </a:moveTo>
                    <a:lnTo>
                      <a:pt x="11" y="32"/>
                    </a:lnTo>
                    <a:lnTo>
                      <a:pt x="0" y="67"/>
                    </a:lnTo>
                    <a:lnTo>
                      <a:pt x="0" y="112"/>
                    </a:lnTo>
                    <a:lnTo>
                      <a:pt x="5" y="83"/>
                    </a:lnTo>
                    <a:lnTo>
                      <a:pt x="13" y="56"/>
                    </a:lnTo>
                    <a:lnTo>
                      <a:pt x="23" y="30"/>
                    </a:lnTo>
                    <a:lnTo>
                      <a:pt x="36" y="5"/>
                    </a:lnTo>
                    <a:lnTo>
                      <a:pt x="27" y="0"/>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5" name="Freeform 236"/>
              <p:cNvSpPr>
                <a:spLocks/>
              </p:cNvSpPr>
              <p:nvPr/>
            </p:nvSpPr>
            <p:spPr bwMode="auto">
              <a:xfrm>
                <a:off x="2033" y="3672"/>
                <a:ext cx="1" cy="1"/>
              </a:xfrm>
              <a:custGeom>
                <a:avLst/>
                <a:gdLst>
                  <a:gd name="T0" fmla="*/ 0 w 1"/>
                  <a:gd name="T1" fmla="*/ 1 h 1"/>
                  <a:gd name="T2" fmla="*/ 1 w 1"/>
                  <a:gd name="T3" fmla="*/ 0 h 1"/>
                  <a:gd name="T4" fmla="*/ 0 w 1"/>
                  <a:gd name="T5" fmla="*/ 0 h 1"/>
                  <a:gd name="T6" fmla="*/ 0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1" y="0"/>
                    </a:lnTo>
                    <a:lnTo>
                      <a:pt x="0" y="0"/>
                    </a:lnTo>
                    <a:lnTo>
                      <a:pt x="0" y="1"/>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6" name="Freeform 237"/>
              <p:cNvSpPr>
                <a:spLocks/>
              </p:cNvSpPr>
              <p:nvPr/>
            </p:nvSpPr>
            <p:spPr bwMode="auto">
              <a:xfrm>
                <a:off x="2033" y="3672"/>
                <a:ext cx="2" cy="5"/>
              </a:xfrm>
              <a:custGeom>
                <a:avLst/>
                <a:gdLst>
                  <a:gd name="T0" fmla="*/ 1 w 9"/>
                  <a:gd name="T1" fmla="*/ 0 h 24"/>
                  <a:gd name="T2" fmla="*/ 0 w 9"/>
                  <a:gd name="T3" fmla="*/ 1 h 24"/>
                  <a:gd name="T4" fmla="*/ 0 w 9"/>
                  <a:gd name="T5" fmla="*/ 24 h 24"/>
                  <a:gd name="T6" fmla="*/ 9 w 9"/>
                  <a:gd name="T7" fmla="*/ 5 h 24"/>
                  <a:gd name="T8" fmla="*/ 1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1" y="0"/>
                    </a:moveTo>
                    <a:lnTo>
                      <a:pt x="0" y="1"/>
                    </a:lnTo>
                    <a:lnTo>
                      <a:pt x="0" y="24"/>
                    </a:lnTo>
                    <a:lnTo>
                      <a:pt x="9" y="5"/>
                    </a:lnTo>
                    <a:lnTo>
                      <a:pt x="1" y="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7" name="Freeform 238"/>
              <p:cNvSpPr>
                <a:spLocks/>
              </p:cNvSpPr>
              <p:nvPr/>
            </p:nvSpPr>
            <p:spPr bwMode="auto">
              <a:xfrm>
                <a:off x="2042" y="3683"/>
                <a:ext cx="13" cy="71"/>
              </a:xfrm>
              <a:custGeom>
                <a:avLst/>
                <a:gdLst>
                  <a:gd name="T0" fmla="*/ 50 w 69"/>
                  <a:gd name="T1" fmla="*/ 5 h 358"/>
                  <a:gd name="T2" fmla="*/ 41 w 69"/>
                  <a:gd name="T3" fmla="*/ 0 h 358"/>
                  <a:gd name="T4" fmla="*/ 30 w 69"/>
                  <a:gd name="T5" fmla="*/ 16 h 358"/>
                  <a:gd name="T6" fmla="*/ 23 w 69"/>
                  <a:gd name="T7" fmla="*/ 35 h 358"/>
                  <a:gd name="T8" fmla="*/ 10 w 69"/>
                  <a:gd name="T9" fmla="*/ 75 h 358"/>
                  <a:gd name="T10" fmla="*/ 5 w 69"/>
                  <a:gd name="T11" fmla="*/ 95 h 358"/>
                  <a:gd name="T12" fmla="*/ 2 w 69"/>
                  <a:gd name="T13" fmla="*/ 117 h 358"/>
                  <a:gd name="T14" fmla="*/ 0 w 69"/>
                  <a:gd name="T15" fmla="*/ 163 h 358"/>
                  <a:gd name="T16" fmla="*/ 0 w 69"/>
                  <a:gd name="T17" fmla="*/ 190 h 358"/>
                  <a:gd name="T18" fmla="*/ 4 w 69"/>
                  <a:gd name="T19" fmla="*/ 217 h 358"/>
                  <a:gd name="T20" fmla="*/ 7 w 69"/>
                  <a:gd name="T21" fmla="*/ 243 h 358"/>
                  <a:gd name="T22" fmla="*/ 15 w 69"/>
                  <a:gd name="T23" fmla="*/ 269 h 358"/>
                  <a:gd name="T24" fmla="*/ 23 w 69"/>
                  <a:gd name="T25" fmla="*/ 291 h 358"/>
                  <a:gd name="T26" fmla="*/ 34 w 69"/>
                  <a:gd name="T27" fmla="*/ 315 h 358"/>
                  <a:gd name="T28" fmla="*/ 46 w 69"/>
                  <a:gd name="T29" fmla="*/ 336 h 358"/>
                  <a:gd name="T30" fmla="*/ 61 w 69"/>
                  <a:gd name="T31" fmla="*/ 358 h 358"/>
                  <a:gd name="T32" fmla="*/ 69 w 69"/>
                  <a:gd name="T33" fmla="*/ 352 h 358"/>
                  <a:gd name="T34" fmla="*/ 54 w 69"/>
                  <a:gd name="T35" fmla="*/ 331 h 358"/>
                  <a:gd name="T36" fmla="*/ 43 w 69"/>
                  <a:gd name="T37" fmla="*/ 311 h 358"/>
                  <a:gd name="T38" fmla="*/ 33 w 69"/>
                  <a:gd name="T39" fmla="*/ 288 h 358"/>
                  <a:gd name="T40" fmla="*/ 25 w 69"/>
                  <a:gd name="T41" fmla="*/ 266 h 358"/>
                  <a:gd name="T42" fmla="*/ 17 w 69"/>
                  <a:gd name="T43" fmla="*/ 241 h 358"/>
                  <a:gd name="T44" fmla="*/ 14 w 69"/>
                  <a:gd name="T45" fmla="*/ 216 h 358"/>
                  <a:gd name="T46" fmla="*/ 10 w 69"/>
                  <a:gd name="T47" fmla="*/ 189 h 358"/>
                  <a:gd name="T48" fmla="*/ 10 w 69"/>
                  <a:gd name="T49" fmla="*/ 163 h 358"/>
                  <a:gd name="T50" fmla="*/ 13 w 69"/>
                  <a:gd name="T51" fmla="*/ 120 h 358"/>
                  <a:gd name="T52" fmla="*/ 19 w 69"/>
                  <a:gd name="T53" fmla="*/ 78 h 358"/>
                  <a:gd name="T54" fmla="*/ 24 w 69"/>
                  <a:gd name="T55" fmla="*/ 58 h 358"/>
                  <a:gd name="T56" fmla="*/ 32 w 69"/>
                  <a:gd name="T57" fmla="*/ 40 h 358"/>
                  <a:gd name="T58" fmla="*/ 50 w 69"/>
                  <a:gd name="T59" fmla="*/ 5 h 3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358"/>
                  <a:gd name="T92" fmla="*/ 69 w 69"/>
                  <a:gd name="T93" fmla="*/ 358 h 3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358">
                    <a:moveTo>
                      <a:pt x="50" y="5"/>
                    </a:moveTo>
                    <a:lnTo>
                      <a:pt x="41" y="0"/>
                    </a:lnTo>
                    <a:lnTo>
                      <a:pt x="30" y="16"/>
                    </a:lnTo>
                    <a:lnTo>
                      <a:pt x="23" y="35"/>
                    </a:lnTo>
                    <a:lnTo>
                      <a:pt x="10" y="75"/>
                    </a:lnTo>
                    <a:lnTo>
                      <a:pt x="5" y="95"/>
                    </a:lnTo>
                    <a:lnTo>
                      <a:pt x="2" y="117"/>
                    </a:lnTo>
                    <a:lnTo>
                      <a:pt x="0" y="163"/>
                    </a:lnTo>
                    <a:lnTo>
                      <a:pt x="0" y="190"/>
                    </a:lnTo>
                    <a:lnTo>
                      <a:pt x="4" y="217"/>
                    </a:lnTo>
                    <a:lnTo>
                      <a:pt x="7" y="243"/>
                    </a:lnTo>
                    <a:lnTo>
                      <a:pt x="15" y="269"/>
                    </a:lnTo>
                    <a:lnTo>
                      <a:pt x="23" y="291"/>
                    </a:lnTo>
                    <a:lnTo>
                      <a:pt x="34" y="315"/>
                    </a:lnTo>
                    <a:lnTo>
                      <a:pt x="46" y="336"/>
                    </a:lnTo>
                    <a:lnTo>
                      <a:pt x="61" y="358"/>
                    </a:lnTo>
                    <a:lnTo>
                      <a:pt x="69" y="352"/>
                    </a:lnTo>
                    <a:lnTo>
                      <a:pt x="54" y="331"/>
                    </a:lnTo>
                    <a:lnTo>
                      <a:pt x="43" y="311"/>
                    </a:lnTo>
                    <a:lnTo>
                      <a:pt x="33" y="288"/>
                    </a:lnTo>
                    <a:lnTo>
                      <a:pt x="25" y="266"/>
                    </a:lnTo>
                    <a:lnTo>
                      <a:pt x="17" y="241"/>
                    </a:lnTo>
                    <a:lnTo>
                      <a:pt x="14" y="216"/>
                    </a:lnTo>
                    <a:lnTo>
                      <a:pt x="10" y="189"/>
                    </a:lnTo>
                    <a:lnTo>
                      <a:pt x="10" y="163"/>
                    </a:lnTo>
                    <a:lnTo>
                      <a:pt x="13" y="120"/>
                    </a:lnTo>
                    <a:lnTo>
                      <a:pt x="19" y="78"/>
                    </a:lnTo>
                    <a:lnTo>
                      <a:pt x="24" y="58"/>
                    </a:lnTo>
                    <a:lnTo>
                      <a:pt x="32" y="40"/>
                    </a:lnTo>
                    <a:lnTo>
                      <a:pt x="50" y="5"/>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8" name="Freeform 239"/>
              <p:cNvSpPr>
                <a:spLocks/>
              </p:cNvSpPr>
              <p:nvPr/>
            </p:nvSpPr>
            <p:spPr bwMode="auto">
              <a:xfrm>
                <a:off x="2044" y="3684"/>
                <a:ext cx="13" cy="69"/>
              </a:xfrm>
              <a:custGeom>
                <a:avLst/>
                <a:gdLst>
                  <a:gd name="T0" fmla="*/ 49 w 68"/>
                  <a:gd name="T1" fmla="*/ 6 h 347"/>
                  <a:gd name="T2" fmla="*/ 40 w 68"/>
                  <a:gd name="T3" fmla="*/ 0 h 347"/>
                  <a:gd name="T4" fmla="*/ 22 w 68"/>
                  <a:gd name="T5" fmla="*/ 35 h 347"/>
                  <a:gd name="T6" fmla="*/ 14 w 68"/>
                  <a:gd name="T7" fmla="*/ 53 h 347"/>
                  <a:gd name="T8" fmla="*/ 9 w 68"/>
                  <a:gd name="T9" fmla="*/ 73 h 347"/>
                  <a:gd name="T10" fmla="*/ 3 w 68"/>
                  <a:gd name="T11" fmla="*/ 115 h 347"/>
                  <a:gd name="T12" fmla="*/ 0 w 68"/>
                  <a:gd name="T13" fmla="*/ 158 h 347"/>
                  <a:gd name="T14" fmla="*/ 0 w 68"/>
                  <a:gd name="T15" fmla="*/ 184 h 347"/>
                  <a:gd name="T16" fmla="*/ 4 w 68"/>
                  <a:gd name="T17" fmla="*/ 211 h 347"/>
                  <a:gd name="T18" fmla="*/ 7 w 68"/>
                  <a:gd name="T19" fmla="*/ 236 h 347"/>
                  <a:gd name="T20" fmla="*/ 15 w 68"/>
                  <a:gd name="T21" fmla="*/ 261 h 347"/>
                  <a:gd name="T22" fmla="*/ 23 w 68"/>
                  <a:gd name="T23" fmla="*/ 283 h 347"/>
                  <a:gd name="T24" fmla="*/ 33 w 68"/>
                  <a:gd name="T25" fmla="*/ 306 h 347"/>
                  <a:gd name="T26" fmla="*/ 44 w 68"/>
                  <a:gd name="T27" fmla="*/ 326 h 347"/>
                  <a:gd name="T28" fmla="*/ 59 w 68"/>
                  <a:gd name="T29" fmla="*/ 347 h 347"/>
                  <a:gd name="T30" fmla="*/ 68 w 68"/>
                  <a:gd name="T31" fmla="*/ 339 h 347"/>
                  <a:gd name="T32" fmla="*/ 67 w 68"/>
                  <a:gd name="T33" fmla="*/ 338 h 347"/>
                  <a:gd name="T34" fmla="*/ 52 w 68"/>
                  <a:gd name="T35" fmla="*/ 318 h 347"/>
                  <a:gd name="T36" fmla="*/ 41 w 68"/>
                  <a:gd name="T37" fmla="*/ 298 h 347"/>
                  <a:gd name="T38" fmla="*/ 31 w 68"/>
                  <a:gd name="T39" fmla="*/ 276 h 347"/>
                  <a:gd name="T40" fmla="*/ 24 w 68"/>
                  <a:gd name="T41" fmla="*/ 255 h 347"/>
                  <a:gd name="T42" fmla="*/ 17 w 68"/>
                  <a:gd name="T43" fmla="*/ 231 h 347"/>
                  <a:gd name="T44" fmla="*/ 14 w 68"/>
                  <a:gd name="T45" fmla="*/ 208 h 347"/>
                  <a:gd name="T46" fmla="*/ 10 w 68"/>
                  <a:gd name="T47" fmla="*/ 183 h 347"/>
                  <a:gd name="T48" fmla="*/ 10 w 68"/>
                  <a:gd name="T49" fmla="*/ 158 h 347"/>
                  <a:gd name="T50" fmla="*/ 10 w 68"/>
                  <a:gd name="T51" fmla="*/ 136 h 347"/>
                  <a:gd name="T52" fmla="*/ 13 w 68"/>
                  <a:gd name="T53" fmla="*/ 116 h 347"/>
                  <a:gd name="T54" fmla="*/ 19 w 68"/>
                  <a:gd name="T55" fmla="*/ 77 h 347"/>
                  <a:gd name="T56" fmla="*/ 31 w 68"/>
                  <a:gd name="T57" fmla="*/ 39 h 347"/>
                  <a:gd name="T58" fmla="*/ 38 w 68"/>
                  <a:gd name="T59" fmla="*/ 22 h 347"/>
                  <a:gd name="T60" fmla="*/ 49 w 68"/>
                  <a:gd name="T61" fmla="*/ 6 h 3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
                  <a:gd name="T94" fmla="*/ 0 h 347"/>
                  <a:gd name="T95" fmla="*/ 68 w 68"/>
                  <a:gd name="T96" fmla="*/ 347 h 3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 h="347">
                    <a:moveTo>
                      <a:pt x="49" y="6"/>
                    </a:moveTo>
                    <a:lnTo>
                      <a:pt x="40" y="0"/>
                    </a:lnTo>
                    <a:lnTo>
                      <a:pt x="22" y="35"/>
                    </a:lnTo>
                    <a:lnTo>
                      <a:pt x="14" y="53"/>
                    </a:lnTo>
                    <a:lnTo>
                      <a:pt x="9" y="73"/>
                    </a:lnTo>
                    <a:lnTo>
                      <a:pt x="3" y="115"/>
                    </a:lnTo>
                    <a:lnTo>
                      <a:pt x="0" y="158"/>
                    </a:lnTo>
                    <a:lnTo>
                      <a:pt x="0" y="184"/>
                    </a:lnTo>
                    <a:lnTo>
                      <a:pt x="4" y="211"/>
                    </a:lnTo>
                    <a:lnTo>
                      <a:pt x="7" y="236"/>
                    </a:lnTo>
                    <a:lnTo>
                      <a:pt x="15" y="261"/>
                    </a:lnTo>
                    <a:lnTo>
                      <a:pt x="23" y="283"/>
                    </a:lnTo>
                    <a:lnTo>
                      <a:pt x="33" y="306"/>
                    </a:lnTo>
                    <a:lnTo>
                      <a:pt x="44" y="326"/>
                    </a:lnTo>
                    <a:lnTo>
                      <a:pt x="59" y="347"/>
                    </a:lnTo>
                    <a:lnTo>
                      <a:pt x="68" y="339"/>
                    </a:lnTo>
                    <a:lnTo>
                      <a:pt x="67" y="338"/>
                    </a:lnTo>
                    <a:lnTo>
                      <a:pt x="52" y="318"/>
                    </a:lnTo>
                    <a:lnTo>
                      <a:pt x="41" y="298"/>
                    </a:lnTo>
                    <a:lnTo>
                      <a:pt x="31" y="276"/>
                    </a:lnTo>
                    <a:lnTo>
                      <a:pt x="24" y="255"/>
                    </a:lnTo>
                    <a:lnTo>
                      <a:pt x="17" y="231"/>
                    </a:lnTo>
                    <a:lnTo>
                      <a:pt x="14" y="208"/>
                    </a:lnTo>
                    <a:lnTo>
                      <a:pt x="10" y="183"/>
                    </a:lnTo>
                    <a:lnTo>
                      <a:pt x="10" y="158"/>
                    </a:lnTo>
                    <a:lnTo>
                      <a:pt x="10" y="136"/>
                    </a:lnTo>
                    <a:lnTo>
                      <a:pt x="13" y="116"/>
                    </a:lnTo>
                    <a:lnTo>
                      <a:pt x="19" y="77"/>
                    </a:lnTo>
                    <a:lnTo>
                      <a:pt x="31" y="39"/>
                    </a:lnTo>
                    <a:lnTo>
                      <a:pt x="38" y="22"/>
                    </a:lnTo>
                    <a:lnTo>
                      <a:pt x="49" y="6"/>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69" name="Freeform 240"/>
              <p:cNvSpPr>
                <a:spLocks/>
              </p:cNvSpPr>
              <p:nvPr/>
            </p:nvSpPr>
            <p:spPr bwMode="auto">
              <a:xfrm>
                <a:off x="2046" y="3685"/>
                <a:ext cx="13" cy="67"/>
              </a:xfrm>
              <a:custGeom>
                <a:avLst/>
                <a:gdLst>
                  <a:gd name="T0" fmla="*/ 48 w 68"/>
                  <a:gd name="T1" fmla="*/ 7 h 333"/>
                  <a:gd name="T2" fmla="*/ 39 w 68"/>
                  <a:gd name="T3" fmla="*/ 0 h 333"/>
                  <a:gd name="T4" fmla="*/ 28 w 68"/>
                  <a:gd name="T5" fmla="*/ 16 h 333"/>
                  <a:gd name="T6" fmla="*/ 21 w 68"/>
                  <a:gd name="T7" fmla="*/ 33 h 333"/>
                  <a:gd name="T8" fmla="*/ 9 w 68"/>
                  <a:gd name="T9" fmla="*/ 71 h 333"/>
                  <a:gd name="T10" fmla="*/ 3 w 68"/>
                  <a:gd name="T11" fmla="*/ 110 h 333"/>
                  <a:gd name="T12" fmla="*/ 0 w 68"/>
                  <a:gd name="T13" fmla="*/ 130 h 333"/>
                  <a:gd name="T14" fmla="*/ 0 w 68"/>
                  <a:gd name="T15" fmla="*/ 152 h 333"/>
                  <a:gd name="T16" fmla="*/ 0 w 68"/>
                  <a:gd name="T17" fmla="*/ 177 h 333"/>
                  <a:gd name="T18" fmla="*/ 4 w 68"/>
                  <a:gd name="T19" fmla="*/ 202 h 333"/>
                  <a:gd name="T20" fmla="*/ 7 w 68"/>
                  <a:gd name="T21" fmla="*/ 225 h 333"/>
                  <a:gd name="T22" fmla="*/ 14 w 68"/>
                  <a:gd name="T23" fmla="*/ 249 h 333"/>
                  <a:gd name="T24" fmla="*/ 21 w 68"/>
                  <a:gd name="T25" fmla="*/ 270 h 333"/>
                  <a:gd name="T26" fmla="*/ 31 w 68"/>
                  <a:gd name="T27" fmla="*/ 292 h 333"/>
                  <a:gd name="T28" fmla="*/ 42 w 68"/>
                  <a:gd name="T29" fmla="*/ 312 h 333"/>
                  <a:gd name="T30" fmla="*/ 57 w 68"/>
                  <a:gd name="T31" fmla="*/ 332 h 333"/>
                  <a:gd name="T32" fmla="*/ 58 w 68"/>
                  <a:gd name="T33" fmla="*/ 333 h 333"/>
                  <a:gd name="T34" fmla="*/ 68 w 68"/>
                  <a:gd name="T35" fmla="*/ 328 h 333"/>
                  <a:gd name="T36" fmla="*/ 63 w 68"/>
                  <a:gd name="T37" fmla="*/ 321 h 333"/>
                  <a:gd name="T38" fmla="*/ 50 w 68"/>
                  <a:gd name="T39" fmla="*/ 302 h 333"/>
                  <a:gd name="T40" fmla="*/ 40 w 68"/>
                  <a:gd name="T41" fmla="*/ 284 h 333"/>
                  <a:gd name="T42" fmla="*/ 31 w 68"/>
                  <a:gd name="T43" fmla="*/ 264 h 333"/>
                  <a:gd name="T44" fmla="*/ 24 w 68"/>
                  <a:gd name="T45" fmla="*/ 243 h 333"/>
                  <a:gd name="T46" fmla="*/ 17 w 68"/>
                  <a:gd name="T47" fmla="*/ 221 h 333"/>
                  <a:gd name="T48" fmla="*/ 14 w 68"/>
                  <a:gd name="T49" fmla="*/ 200 h 333"/>
                  <a:gd name="T50" fmla="*/ 12 w 68"/>
                  <a:gd name="T51" fmla="*/ 176 h 333"/>
                  <a:gd name="T52" fmla="*/ 12 w 68"/>
                  <a:gd name="T53" fmla="*/ 152 h 333"/>
                  <a:gd name="T54" fmla="*/ 14 w 68"/>
                  <a:gd name="T55" fmla="*/ 111 h 333"/>
                  <a:gd name="T56" fmla="*/ 21 w 68"/>
                  <a:gd name="T57" fmla="*/ 74 h 333"/>
                  <a:gd name="T58" fmla="*/ 32 w 68"/>
                  <a:gd name="T59" fmla="*/ 39 h 333"/>
                  <a:gd name="T60" fmla="*/ 48 w 68"/>
                  <a:gd name="T61" fmla="*/ 7 h 3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
                  <a:gd name="T94" fmla="*/ 0 h 333"/>
                  <a:gd name="T95" fmla="*/ 68 w 68"/>
                  <a:gd name="T96" fmla="*/ 333 h 3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 h="333">
                    <a:moveTo>
                      <a:pt x="48" y="7"/>
                    </a:moveTo>
                    <a:lnTo>
                      <a:pt x="39" y="0"/>
                    </a:lnTo>
                    <a:lnTo>
                      <a:pt x="28" y="16"/>
                    </a:lnTo>
                    <a:lnTo>
                      <a:pt x="21" y="33"/>
                    </a:lnTo>
                    <a:lnTo>
                      <a:pt x="9" y="71"/>
                    </a:lnTo>
                    <a:lnTo>
                      <a:pt x="3" y="110"/>
                    </a:lnTo>
                    <a:lnTo>
                      <a:pt x="0" y="130"/>
                    </a:lnTo>
                    <a:lnTo>
                      <a:pt x="0" y="152"/>
                    </a:lnTo>
                    <a:lnTo>
                      <a:pt x="0" y="177"/>
                    </a:lnTo>
                    <a:lnTo>
                      <a:pt x="4" y="202"/>
                    </a:lnTo>
                    <a:lnTo>
                      <a:pt x="7" y="225"/>
                    </a:lnTo>
                    <a:lnTo>
                      <a:pt x="14" y="249"/>
                    </a:lnTo>
                    <a:lnTo>
                      <a:pt x="21" y="270"/>
                    </a:lnTo>
                    <a:lnTo>
                      <a:pt x="31" y="292"/>
                    </a:lnTo>
                    <a:lnTo>
                      <a:pt x="42" y="312"/>
                    </a:lnTo>
                    <a:lnTo>
                      <a:pt x="57" y="332"/>
                    </a:lnTo>
                    <a:lnTo>
                      <a:pt x="58" y="333"/>
                    </a:lnTo>
                    <a:lnTo>
                      <a:pt x="68" y="328"/>
                    </a:lnTo>
                    <a:lnTo>
                      <a:pt x="63" y="321"/>
                    </a:lnTo>
                    <a:lnTo>
                      <a:pt x="50" y="302"/>
                    </a:lnTo>
                    <a:lnTo>
                      <a:pt x="40" y="284"/>
                    </a:lnTo>
                    <a:lnTo>
                      <a:pt x="31" y="264"/>
                    </a:lnTo>
                    <a:lnTo>
                      <a:pt x="24" y="243"/>
                    </a:lnTo>
                    <a:lnTo>
                      <a:pt x="17" y="221"/>
                    </a:lnTo>
                    <a:lnTo>
                      <a:pt x="14" y="200"/>
                    </a:lnTo>
                    <a:lnTo>
                      <a:pt x="12" y="176"/>
                    </a:lnTo>
                    <a:lnTo>
                      <a:pt x="12" y="152"/>
                    </a:lnTo>
                    <a:lnTo>
                      <a:pt x="14" y="111"/>
                    </a:lnTo>
                    <a:lnTo>
                      <a:pt x="21" y="74"/>
                    </a:lnTo>
                    <a:lnTo>
                      <a:pt x="32" y="39"/>
                    </a:lnTo>
                    <a:lnTo>
                      <a:pt x="48" y="7"/>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0" name="Freeform 241"/>
              <p:cNvSpPr>
                <a:spLocks/>
              </p:cNvSpPr>
              <p:nvPr/>
            </p:nvSpPr>
            <p:spPr bwMode="auto">
              <a:xfrm>
                <a:off x="2050" y="3687"/>
                <a:ext cx="13" cy="62"/>
              </a:xfrm>
              <a:custGeom>
                <a:avLst/>
                <a:gdLst>
                  <a:gd name="T0" fmla="*/ 44 w 65"/>
                  <a:gd name="T1" fmla="*/ 6 h 308"/>
                  <a:gd name="T2" fmla="*/ 36 w 65"/>
                  <a:gd name="T3" fmla="*/ 0 h 308"/>
                  <a:gd name="T4" fmla="*/ 20 w 65"/>
                  <a:gd name="T5" fmla="*/ 30 h 308"/>
                  <a:gd name="T6" fmla="*/ 13 w 65"/>
                  <a:gd name="T7" fmla="*/ 46 h 308"/>
                  <a:gd name="T8" fmla="*/ 9 w 65"/>
                  <a:gd name="T9" fmla="*/ 64 h 308"/>
                  <a:gd name="T10" fmla="*/ 2 w 65"/>
                  <a:gd name="T11" fmla="*/ 101 h 308"/>
                  <a:gd name="T12" fmla="*/ 0 w 65"/>
                  <a:gd name="T13" fmla="*/ 140 h 308"/>
                  <a:gd name="T14" fmla="*/ 0 w 65"/>
                  <a:gd name="T15" fmla="*/ 163 h 308"/>
                  <a:gd name="T16" fmla="*/ 2 w 65"/>
                  <a:gd name="T17" fmla="*/ 185 h 308"/>
                  <a:gd name="T18" fmla="*/ 5 w 65"/>
                  <a:gd name="T19" fmla="*/ 206 h 308"/>
                  <a:gd name="T20" fmla="*/ 12 w 65"/>
                  <a:gd name="T21" fmla="*/ 227 h 308"/>
                  <a:gd name="T22" fmla="*/ 18 w 65"/>
                  <a:gd name="T23" fmla="*/ 246 h 308"/>
                  <a:gd name="T24" fmla="*/ 27 w 65"/>
                  <a:gd name="T25" fmla="*/ 265 h 308"/>
                  <a:gd name="T26" fmla="*/ 37 w 65"/>
                  <a:gd name="T27" fmla="*/ 282 h 308"/>
                  <a:gd name="T28" fmla="*/ 49 w 65"/>
                  <a:gd name="T29" fmla="*/ 300 h 308"/>
                  <a:gd name="T30" fmla="*/ 56 w 65"/>
                  <a:gd name="T31" fmla="*/ 308 h 308"/>
                  <a:gd name="T32" fmla="*/ 65 w 65"/>
                  <a:gd name="T33" fmla="*/ 302 h 308"/>
                  <a:gd name="T34" fmla="*/ 56 w 65"/>
                  <a:gd name="T35" fmla="*/ 291 h 308"/>
                  <a:gd name="T36" fmla="*/ 43 w 65"/>
                  <a:gd name="T37" fmla="*/ 274 h 308"/>
                  <a:gd name="T38" fmla="*/ 34 w 65"/>
                  <a:gd name="T39" fmla="*/ 257 h 308"/>
                  <a:gd name="T40" fmla="*/ 27 w 65"/>
                  <a:gd name="T41" fmla="*/ 239 h 308"/>
                  <a:gd name="T42" fmla="*/ 21 w 65"/>
                  <a:gd name="T43" fmla="*/ 221 h 308"/>
                  <a:gd name="T44" fmla="*/ 15 w 65"/>
                  <a:gd name="T45" fmla="*/ 201 h 308"/>
                  <a:gd name="T46" fmla="*/ 12 w 65"/>
                  <a:gd name="T47" fmla="*/ 182 h 308"/>
                  <a:gd name="T48" fmla="*/ 10 w 65"/>
                  <a:gd name="T49" fmla="*/ 161 h 308"/>
                  <a:gd name="T50" fmla="*/ 10 w 65"/>
                  <a:gd name="T51" fmla="*/ 140 h 308"/>
                  <a:gd name="T52" fmla="*/ 11 w 65"/>
                  <a:gd name="T53" fmla="*/ 103 h 308"/>
                  <a:gd name="T54" fmla="*/ 18 w 65"/>
                  <a:gd name="T55" fmla="*/ 69 h 308"/>
                  <a:gd name="T56" fmla="*/ 29 w 65"/>
                  <a:gd name="T57" fmla="*/ 36 h 308"/>
                  <a:gd name="T58" fmla="*/ 44 w 65"/>
                  <a:gd name="T59" fmla="*/ 6 h 3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308"/>
                  <a:gd name="T92" fmla="*/ 65 w 65"/>
                  <a:gd name="T93" fmla="*/ 308 h 3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308">
                    <a:moveTo>
                      <a:pt x="44" y="6"/>
                    </a:moveTo>
                    <a:lnTo>
                      <a:pt x="36" y="0"/>
                    </a:lnTo>
                    <a:lnTo>
                      <a:pt x="20" y="30"/>
                    </a:lnTo>
                    <a:lnTo>
                      <a:pt x="13" y="46"/>
                    </a:lnTo>
                    <a:lnTo>
                      <a:pt x="9" y="64"/>
                    </a:lnTo>
                    <a:lnTo>
                      <a:pt x="2" y="101"/>
                    </a:lnTo>
                    <a:lnTo>
                      <a:pt x="0" y="140"/>
                    </a:lnTo>
                    <a:lnTo>
                      <a:pt x="0" y="163"/>
                    </a:lnTo>
                    <a:lnTo>
                      <a:pt x="2" y="185"/>
                    </a:lnTo>
                    <a:lnTo>
                      <a:pt x="5" y="206"/>
                    </a:lnTo>
                    <a:lnTo>
                      <a:pt x="12" y="227"/>
                    </a:lnTo>
                    <a:lnTo>
                      <a:pt x="18" y="246"/>
                    </a:lnTo>
                    <a:lnTo>
                      <a:pt x="27" y="265"/>
                    </a:lnTo>
                    <a:lnTo>
                      <a:pt x="37" y="282"/>
                    </a:lnTo>
                    <a:lnTo>
                      <a:pt x="49" y="300"/>
                    </a:lnTo>
                    <a:lnTo>
                      <a:pt x="56" y="308"/>
                    </a:lnTo>
                    <a:lnTo>
                      <a:pt x="65" y="302"/>
                    </a:lnTo>
                    <a:lnTo>
                      <a:pt x="56" y="291"/>
                    </a:lnTo>
                    <a:lnTo>
                      <a:pt x="43" y="274"/>
                    </a:lnTo>
                    <a:lnTo>
                      <a:pt x="34" y="257"/>
                    </a:lnTo>
                    <a:lnTo>
                      <a:pt x="27" y="239"/>
                    </a:lnTo>
                    <a:lnTo>
                      <a:pt x="21" y="221"/>
                    </a:lnTo>
                    <a:lnTo>
                      <a:pt x="15" y="201"/>
                    </a:lnTo>
                    <a:lnTo>
                      <a:pt x="12" y="182"/>
                    </a:lnTo>
                    <a:lnTo>
                      <a:pt x="10" y="161"/>
                    </a:lnTo>
                    <a:lnTo>
                      <a:pt x="10" y="140"/>
                    </a:lnTo>
                    <a:lnTo>
                      <a:pt x="11" y="103"/>
                    </a:lnTo>
                    <a:lnTo>
                      <a:pt x="18" y="69"/>
                    </a:lnTo>
                    <a:lnTo>
                      <a:pt x="29" y="36"/>
                    </a:lnTo>
                    <a:lnTo>
                      <a:pt x="44" y="6"/>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1" name="Freeform 242"/>
              <p:cNvSpPr>
                <a:spLocks/>
              </p:cNvSpPr>
              <p:nvPr/>
            </p:nvSpPr>
            <p:spPr bwMode="auto">
              <a:xfrm>
                <a:off x="2048" y="3686"/>
                <a:ext cx="13" cy="65"/>
              </a:xfrm>
              <a:custGeom>
                <a:avLst/>
                <a:gdLst>
                  <a:gd name="T0" fmla="*/ 45 w 65"/>
                  <a:gd name="T1" fmla="*/ 5 h 321"/>
                  <a:gd name="T2" fmla="*/ 36 w 65"/>
                  <a:gd name="T3" fmla="*/ 0 h 321"/>
                  <a:gd name="T4" fmla="*/ 20 w 65"/>
                  <a:gd name="T5" fmla="*/ 32 h 321"/>
                  <a:gd name="T6" fmla="*/ 9 w 65"/>
                  <a:gd name="T7" fmla="*/ 67 h 321"/>
                  <a:gd name="T8" fmla="*/ 2 w 65"/>
                  <a:gd name="T9" fmla="*/ 104 h 321"/>
                  <a:gd name="T10" fmla="*/ 0 w 65"/>
                  <a:gd name="T11" fmla="*/ 145 h 321"/>
                  <a:gd name="T12" fmla="*/ 0 w 65"/>
                  <a:gd name="T13" fmla="*/ 169 h 321"/>
                  <a:gd name="T14" fmla="*/ 2 w 65"/>
                  <a:gd name="T15" fmla="*/ 193 h 321"/>
                  <a:gd name="T16" fmla="*/ 5 w 65"/>
                  <a:gd name="T17" fmla="*/ 214 h 321"/>
                  <a:gd name="T18" fmla="*/ 12 w 65"/>
                  <a:gd name="T19" fmla="*/ 236 h 321"/>
                  <a:gd name="T20" fmla="*/ 19 w 65"/>
                  <a:gd name="T21" fmla="*/ 257 h 321"/>
                  <a:gd name="T22" fmla="*/ 28 w 65"/>
                  <a:gd name="T23" fmla="*/ 277 h 321"/>
                  <a:gd name="T24" fmla="*/ 38 w 65"/>
                  <a:gd name="T25" fmla="*/ 295 h 321"/>
                  <a:gd name="T26" fmla="*/ 51 w 65"/>
                  <a:gd name="T27" fmla="*/ 314 h 321"/>
                  <a:gd name="T28" fmla="*/ 56 w 65"/>
                  <a:gd name="T29" fmla="*/ 321 h 321"/>
                  <a:gd name="T30" fmla="*/ 65 w 65"/>
                  <a:gd name="T31" fmla="*/ 313 h 321"/>
                  <a:gd name="T32" fmla="*/ 58 w 65"/>
                  <a:gd name="T33" fmla="*/ 305 h 321"/>
                  <a:gd name="T34" fmla="*/ 46 w 65"/>
                  <a:gd name="T35" fmla="*/ 287 h 321"/>
                  <a:gd name="T36" fmla="*/ 36 w 65"/>
                  <a:gd name="T37" fmla="*/ 270 h 321"/>
                  <a:gd name="T38" fmla="*/ 27 w 65"/>
                  <a:gd name="T39" fmla="*/ 251 h 321"/>
                  <a:gd name="T40" fmla="*/ 21 w 65"/>
                  <a:gd name="T41" fmla="*/ 232 h 321"/>
                  <a:gd name="T42" fmla="*/ 14 w 65"/>
                  <a:gd name="T43" fmla="*/ 211 h 321"/>
                  <a:gd name="T44" fmla="*/ 11 w 65"/>
                  <a:gd name="T45" fmla="*/ 190 h 321"/>
                  <a:gd name="T46" fmla="*/ 9 w 65"/>
                  <a:gd name="T47" fmla="*/ 168 h 321"/>
                  <a:gd name="T48" fmla="*/ 9 w 65"/>
                  <a:gd name="T49" fmla="*/ 145 h 321"/>
                  <a:gd name="T50" fmla="*/ 11 w 65"/>
                  <a:gd name="T51" fmla="*/ 106 h 321"/>
                  <a:gd name="T52" fmla="*/ 18 w 65"/>
                  <a:gd name="T53" fmla="*/ 69 h 321"/>
                  <a:gd name="T54" fmla="*/ 22 w 65"/>
                  <a:gd name="T55" fmla="*/ 51 h 321"/>
                  <a:gd name="T56" fmla="*/ 29 w 65"/>
                  <a:gd name="T57" fmla="*/ 35 h 321"/>
                  <a:gd name="T58" fmla="*/ 45 w 65"/>
                  <a:gd name="T59" fmla="*/ 5 h 3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321"/>
                  <a:gd name="T92" fmla="*/ 65 w 65"/>
                  <a:gd name="T93" fmla="*/ 321 h 3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321">
                    <a:moveTo>
                      <a:pt x="45" y="5"/>
                    </a:moveTo>
                    <a:lnTo>
                      <a:pt x="36" y="0"/>
                    </a:lnTo>
                    <a:lnTo>
                      <a:pt x="20" y="32"/>
                    </a:lnTo>
                    <a:lnTo>
                      <a:pt x="9" y="67"/>
                    </a:lnTo>
                    <a:lnTo>
                      <a:pt x="2" y="104"/>
                    </a:lnTo>
                    <a:lnTo>
                      <a:pt x="0" y="145"/>
                    </a:lnTo>
                    <a:lnTo>
                      <a:pt x="0" y="169"/>
                    </a:lnTo>
                    <a:lnTo>
                      <a:pt x="2" y="193"/>
                    </a:lnTo>
                    <a:lnTo>
                      <a:pt x="5" y="214"/>
                    </a:lnTo>
                    <a:lnTo>
                      <a:pt x="12" y="236"/>
                    </a:lnTo>
                    <a:lnTo>
                      <a:pt x="19" y="257"/>
                    </a:lnTo>
                    <a:lnTo>
                      <a:pt x="28" y="277"/>
                    </a:lnTo>
                    <a:lnTo>
                      <a:pt x="38" y="295"/>
                    </a:lnTo>
                    <a:lnTo>
                      <a:pt x="51" y="314"/>
                    </a:lnTo>
                    <a:lnTo>
                      <a:pt x="56" y="321"/>
                    </a:lnTo>
                    <a:lnTo>
                      <a:pt x="65" y="313"/>
                    </a:lnTo>
                    <a:lnTo>
                      <a:pt x="58" y="305"/>
                    </a:lnTo>
                    <a:lnTo>
                      <a:pt x="46" y="287"/>
                    </a:lnTo>
                    <a:lnTo>
                      <a:pt x="36" y="270"/>
                    </a:lnTo>
                    <a:lnTo>
                      <a:pt x="27" y="251"/>
                    </a:lnTo>
                    <a:lnTo>
                      <a:pt x="21" y="232"/>
                    </a:lnTo>
                    <a:lnTo>
                      <a:pt x="14" y="211"/>
                    </a:lnTo>
                    <a:lnTo>
                      <a:pt x="11" y="190"/>
                    </a:lnTo>
                    <a:lnTo>
                      <a:pt x="9" y="168"/>
                    </a:lnTo>
                    <a:lnTo>
                      <a:pt x="9" y="145"/>
                    </a:lnTo>
                    <a:lnTo>
                      <a:pt x="11" y="106"/>
                    </a:lnTo>
                    <a:lnTo>
                      <a:pt x="18" y="69"/>
                    </a:lnTo>
                    <a:lnTo>
                      <a:pt x="22" y="51"/>
                    </a:lnTo>
                    <a:lnTo>
                      <a:pt x="29" y="35"/>
                    </a:lnTo>
                    <a:lnTo>
                      <a:pt x="45" y="5"/>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2" name="Freeform 243"/>
              <p:cNvSpPr>
                <a:spLocks/>
              </p:cNvSpPr>
              <p:nvPr/>
            </p:nvSpPr>
            <p:spPr bwMode="auto">
              <a:xfrm>
                <a:off x="2040" y="3681"/>
                <a:ext cx="14" cy="74"/>
              </a:xfrm>
              <a:custGeom>
                <a:avLst/>
                <a:gdLst>
                  <a:gd name="T0" fmla="*/ 50 w 70"/>
                  <a:gd name="T1" fmla="*/ 7 h 370"/>
                  <a:gd name="T2" fmla="*/ 41 w 70"/>
                  <a:gd name="T3" fmla="*/ 0 h 370"/>
                  <a:gd name="T4" fmla="*/ 30 w 70"/>
                  <a:gd name="T5" fmla="*/ 18 h 370"/>
                  <a:gd name="T6" fmla="*/ 23 w 70"/>
                  <a:gd name="T7" fmla="*/ 38 h 370"/>
                  <a:gd name="T8" fmla="*/ 10 w 70"/>
                  <a:gd name="T9" fmla="*/ 80 h 370"/>
                  <a:gd name="T10" fmla="*/ 2 w 70"/>
                  <a:gd name="T11" fmla="*/ 123 h 370"/>
                  <a:gd name="T12" fmla="*/ 0 w 70"/>
                  <a:gd name="T13" fmla="*/ 146 h 370"/>
                  <a:gd name="T14" fmla="*/ 0 w 70"/>
                  <a:gd name="T15" fmla="*/ 170 h 370"/>
                  <a:gd name="T16" fmla="*/ 0 w 70"/>
                  <a:gd name="T17" fmla="*/ 199 h 370"/>
                  <a:gd name="T18" fmla="*/ 4 w 70"/>
                  <a:gd name="T19" fmla="*/ 227 h 370"/>
                  <a:gd name="T20" fmla="*/ 7 w 70"/>
                  <a:gd name="T21" fmla="*/ 252 h 370"/>
                  <a:gd name="T22" fmla="*/ 15 w 70"/>
                  <a:gd name="T23" fmla="*/ 278 h 370"/>
                  <a:gd name="T24" fmla="*/ 23 w 70"/>
                  <a:gd name="T25" fmla="*/ 302 h 370"/>
                  <a:gd name="T26" fmla="*/ 33 w 70"/>
                  <a:gd name="T27" fmla="*/ 325 h 370"/>
                  <a:gd name="T28" fmla="*/ 45 w 70"/>
                  <a:gd name="T29" fmla="*/ 348 h 370"/>
                  <a:gd name="T30" fmla="*/ 60 w 70"/>
                  <a:gd name="T31" fmla="*/ 370 h 370"/>
                  <a:gd name="T32" fmla="*/ 70 w 70"/>
                  <a:gd name="T33" fmla="*/ 365 h 370"/>
                  <a:gd name="T34" fmla="*/ 55 w 70"/>
                  <a:gd name="T35" fmla="*/ 343 h 370"/>
                  <a:gd name="T36" fmla="*/ 43 w 70"/>
                  <a:gd name="T37" fmla="*/ 322 h 370"/>
                  <a:gd name="T38" fmla="*/ 32 w 70"/>
                  <a:gd name="T39" fmla="*/ 298 h 370"/>
                  <a:gd name="T40" fmla="*/ 24 w 70"/>
                  <a:gd name="T41" fmla="*/ 276 h 370"/>
                  <a:gd name="T42" fmla="*/ 16 w 70"/>
                  <a:gd name="T43" fmla="*/ 250 h 370"/>
                  <a:gd name="T44" fmla="*/ 13 w 70"/>
                  <a:gd name="T45" fmla="*/ 224 h 370"/>
                  <a:gd name="T46" fmla="*/ 9 w 70"/>
                  <a:gd name="T47" fmla="*/ 197 h 370"/>
                  <a:gd name="T48" fmla="*/ 9 w 70"/>
                  <a:gd name="T49" fmla="*/ 170 h 370"/>
                  <a:gd name="T50" fmla="*/ 11 w 70"/>
                  <a:gd name="T51" fmla="*/ 124 h 370"/>
                  <a:gd name="T52" fmla="*/ 14 w 70"/>
                  <a:gd name="T53" fmla="*/ 102 h 370"/>
                  <a:gd name="T54" fmla="*/ 19 w 70"/>
                  <a:gd name="T55" fmla="*/ 82 h 370"/>
                  <a:gd name="T56" fmla="*/ 32 w 70"/>
                  <a:gd name="T57" fmla="*/ 42 h 370"/>
                  <a:gd name="T58" fmla="*/ 39 w 70"/>
                  <a:gd name="T59" fmla="*/ 23 h 370"/>
                  <a:gd name="T60" fmla="*/ 50 w 70"/>
                  <a:gd name="T61" fmla="*/ 7 h 3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0"/>
                  <a:gd name="T94" fmla="*/ 0 h 370"/>
                  <a:gd name="T95" fmla="*/ 70 w 70"/>
                  <a:gd name="T96" fmla="*/ 370 h 3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0" h="370">
                    <a:moveTo>
                      <a:pt x="50" y="7"/>
                    </a:moveTo>
                    <a:lnTo>
                      <a:pt x="41" y="0"/>
                    </a:lnTo>
                    <a:lnTo>
                      <a:pt x="30" y="18"/>
                    </a:lnTo>
                    <a:lnTo>
                      <a:pt x="23" y="38"/>
                    </a:lnTo>
                    <a:lnTo>
                      <a:pt x="10" y="80"/>
                    </a:lnTo>
                    <a:lnTo>
                      <a:pt x="2" y="123"/>
                    </a:lnTo>
                    <a:lnTo>
                      <a:pt x="0" y="146"/>
                    </a:lnTo>
                    <a:lnTo>
                      <a:pt x="0" y="170"/>
                    </a:lnTo>
                    <a:lnTo>
                      <a:pt x="0" y="199"/>
                    </a:lnTo>
                    <a:lnTo>
                      <a:pt x="4" y="227"/>
                    </a:lnTo>
                    <a:lnTo>
                      <a:pt x="7" y="252"/>
                    </a:lnTo>
                    <a:lnTo>
                      <a:pt x="15" y="278"/>
                    </a:lnTo>
                    <a:lnTo>
                      <a:pt x="23" y="302"/>
                    </a:lnTo>
                    <a:lnTo>
                      <a:pt x="33" y="325"/>
                    </a:lnTo>
                    <a:lnTo>
                      <a:pt x="45" y="348"/>
                    </a:lnTo>
                    <a:lnTo>
                      <a:pt x="60" y="370"/>
                    </a:lnTo>
                    <a:lnTo>
                      <a:pt x="70" y="365"/>
                    </a:lnTo>
                    <a:lnTo>
                      <a:pt x="55" y="343"/>
                    </a:lnTo>
                    <a:lnTo>
                      <a:pt x="43" y="322"/>
                    </a:lnTo>
                    <a:lnTo>
                      <a:pt x="32" y="298"/>
                    </a:lnTo>
                    <a:lnTo>
                      <a:pt x="24" y="276"/>
                    </a:lnTo>
                    <a:lnTo>
                      <a:pt x="16" y="250"/>
                    </a:lnTo>
                    <a:lnTo>
                      <a:pt x="13" y="224"/>
                    </a:lnTo>
                    <a:lnTo>
                      <a:pt x="9" y="197"/>
                    </a:lnTo>
                    <a:lnTo>
                      <a:pt x="9" y="170"/>
                    </a:lnTo>
                    <a:lnTo>
                      <a:pt x="11" y="124"/>
                    </a:lnTo>
                    <a:lnTo>
                      <a:pt x="14" y="102"/>
                    </a:lnTo>
                    <a:lnTo>
                      <a:pt x="19" y="82"/>
                    </a:lnTo>
                    <a:lnTo>
                      <a:pt x="32" y="42"/>
                    </a:lnTo>
                    <a:lnTo>
                      <a:pt x="39" y="23"/>
                    </a:lnTo>
                    <a:lnTo>
                      <a:pt x="50" y="7"/>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3" name="Freeform 244"/>
              <p:cNvSpPr>
                <a:spLocks/>
              </p:cNvSpPr>
              <p:nvPr/>
            </p:nvSpPr>
            <p:spPr bwMode="auto">
              <a:xfrm>
                <a:off x="2033" y="3759"/>
                <a:ext cx="4" cy="8"/>
              </a:xfrm>
              <a:custGeom>
                <a:avLst/>
                <a:gdLst>
                  <a:gd name="T0" fmla="*/ 9 w 20"/>
                  <a:gd name="T1" fmla="*/ 40 h 40"/>
                  <a:gd name="T2" fmla="*/ 20 w 20"/>
                  <a:gd name="T3" fmla="*/ 34 h 40"/>
                  <a:gd name="T4" fmla="*/ 0 w 20"/>
                  <a:gd name="T5" fmla="*/ 0 h 40"/>
                  <a:gd name="T6" fmla="*/ 0 w 20"/>
                  <a:gd name="T7" fmla="*/ 25 h 40"/>
                  <a:gd name="T8" fmla="*/ 9 w 20"/>
                  <a:gd name="T9" fmla="*/ 40 h 40"/>
                  <a:gd name="T10" fmla="*/ 0 60000 65536"/>
                  <a:gd name="T11" fmla="*/ 0 60000 65536"/>
                  <a:gd name="T12" fmla="*/ 0 60000 65536"/>
                  <a:gd name="T13" fmla="*/ 0 60000 65536"/>
                  <a:gd name="T14" fmla="*/ 0 60000 65536"/>
                  <a:gd name="T15" fmla="*/ 0 w 20"/>
                  <a:gd name="T16" fmla="*/ 0 h 40"/>
                  <a:gd name="T17" fmla="*/ 20 w 20"/>
                  <a:gd name="T18" fmla="*/ 40 h 40"/>
                </a:gdLst>
                <a:ahLst/>
                <a:cxnLst>
                  <a:cxn ang="T10">
                    <a:pos x="T0" y="T1"/>
                  </a:cxn>
                  <a:cxn ang="T11">
                    <a:pos x="T2" y="T3"/>
                  </a:cxn>
                  <a:cxn ang="T12">
                    <a:pos x="T4" y="T5"/>
                  </a:cxn>
                  <a:cxn ang="T13">
                    <a:pos x="T6" y="T7"/>
                  </a:cxn>
                  <a:cxn ang="T14">
                    <a:pos x="T8" y="T9"/>
                  </a:cxn>
                </a:cxnLst>
                <a:rect l="T15" t="T16" r="T17" b="T18"/>
                <a:pathLst>
                  <a:path w="20" h="40">
                    <a:moveTo>
                      <a:pt x="9" y="40"/>
                    </a:moveTo>
                    <a:lnTo>
                      <a:pt x="20" y="34"/>
                    </a:lnTo>
                    <a:lnTo>
                      <a:pt x="0" y="0"/>
                    </a:lnTo>
                    <a:lnTo>
                      <a:pt x="0" y="25"/>
                    </a:lnTo>
                    <a:lnTo>
                      <a:pt x="9" y="40"/>
                    </a:lnTo>
                    <a:close/>
                  </a:path>
                </a:pathLst>
              </a:custGeom>
              <a:solidFill>
                <a:srgbClr val="5D8BAE"/>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4" name="Freeform 245"/>
              <p:cNvSpPr>
                <a:spLocks/>
              </p:cNvSpPr>
              <p:nvPr/>
            </p:nvSpPr>
            <p:spPr bwMode="auto">
              <a:xfrm>
                <a:off x="2033" y="3764"/>
                <a:ext cx="2" cy="4"/>
              </a:xfrm>
              <a:custGeom>
                <a:avLst/>
                <a:gdLst>
                  <a:gd name="T0" fmla="*/ 0 w 9"/>
                  <a:gd name="T1" fmla="*/ 20 h 20"/>
                  <a:gd name="T2" fmla="*/ 9 w 9"/>
                  <a:gd name="T3" fmla="*/ 15 h 20"/>
                  <a:gd name="T4" fmla="*/ 0 w 9"/>
                  <a:gd name="T5" fmla="*/ 0 h 20"/>
                  <a:gd name="T6" fmla="*/ 0 w 9"/>
                  <a:gd name="T7" fmla="*/ 20 h 20"/>
                  <a:gd name="T8" fmla="*/ 0 60000 65536"/>
                  <a:gd name="T9" fmla="*/ 0 60000 65536"/>
                  <a:gd name="T10" fmla="*/ 0 60000 65536"/>
                  <a:gd name="T11" fmla="*/ 0 60000 65536"/>
                  <a:gd name="T12" fmla="*/ 0 w 9"/>
                  <a:gd name="T13" fmla="*/ 0 h 20"/>
                  <a:gd name="T14" fmla="*/ 9 w 9"/>
                  <a:gd name="T15" fmla="*/ 20 h 20"/>
                </a:gdLst>
                <a:ahLst/>
                <a:cxnLst>
                  <a:cxn ang="T8">
                    <a:pos x="T0" y="T1"/>
                  </a:cxn>
                  <a:cxn ang="T9">
                    <a:pos x="T2" y="T3"/>
                  </a:cxn>
                  <a:cxn ang="T10">
                    <a:pos x="T4" y="T5"/>
                  </a:cxn>
                  <a:cxn ang="T11">
                    <a:pos x="T6" y="T7"/>
                  </a:cxn>
                </a:cxnLst>
                <a:rect l="T12" t="T13" r="T14" b="T15"/>
                <a:pathLst>
                  <a:path w="9" h="20">
                    <a:moveTo>
                      <a:pt x="0" y="20"/>
                    </a:moveTo>
                    <a:lnTo>
                      <a:pt x="9" y="15"/>
                    </a:lnTo>
                    <a:lnTo>
                      <a:pt x="0" y="0"/>
                    </a:lnTo>
                    <a:lnTo>
                      <a:pt x="0" y="20"/>
                    </a:lnTo>
                    <a:close/>
                  </a:path>
                </a:pathLst>
              </a:custGeom>
              <a:solidFill>
                <a:srgbClr val="5787A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5" name="Freeform 246"/>
              <p:cNvSpPr>
                <a:spLocks/>
              </p:cNvSpPr>
              <p:nvPr/>
            </p:nvSpPr>
            <p:spPr bwMode="auto">
              <a:xfrm>
                <a:off x="2033" y="3733"/>
                <a:ext cx="12" cy="29"/>
              </a:xfrm>
              <a:custGeom>
                <a:avLst/>
                <a:gdLst>
                  <a:gd name="T0" fmla="*/ 45 w 56"/>
                  <a:gd name="T1" fmla="*/ 145 h 145"/>
                  <a:gd name="T2" fmla="*/ 56 w 56"/>
                  <a:gd name="T3" fmla="*/ 139 h 145"/>
                  <a:gd name="T4" fmla="*/ 45 w 56"/>
                  <a:gd name="T5" fmla="*/ 122 h 145"/>
                  <a:gd name="T6" fmla="*/ 36 w 56"/>
                  <a:gd name="T7" fmla="*/ 107 h 145"/>
                  <a:gd name="T8" fmla="*/ 20 w 56"/>
                  <a:gd name="T9" fmla="*/ 73 h 145"/>
                  <a:gd name="T10" fmla="*/ 7 w 56"/>
                  <a:gd name="T11" fmla="*/ 37 h 145"/>
                  <a:gd name="T12" fmla="*/ 0 w 56"/>
                  <a:gd name="T13" fmla="*/ 0 h 145"/>
                  <a:gd name="T14" fmla="*/ 0 w 56"/>
                  <a:gd name="T15" fmla="*/ 46 h 145"/>
                  <a:gd name="T16" fmla="*/ 7 w 56"/>
                  <a:gd name="T17" fmla="*/ 72 h 145"/>
                  <a:gd name="T18" fmla="*/ 19 w 56"/>
                  <a:gd name="T19" fmla="*/ 98 h 145"/>
                  <a:gd name="T20" fmla="*/ 30 w 56"/>
                  <a:gd name="T21" fmla="*/ 121 h 145"/>
                  <a:gd name="T22" fmla="*/ 45 w 56"/>
                  <a:gd name="T23" fmla="*/ 145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145"/>
                  <a:gd name="T38" fmla="*/ 56 w 56"/>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145">
                    <a:moveTo>
                      <a:pt x="45" y="145"/>
                    </a:moveTo>
                    <a:lnTo>
                      <a:pt x="56" y="139"/>
                    </a:lnTo>
                    <a:lnTo>
                      <a:pt x="45" y="122"/>
                    </a:lnTo>
                    <a:lnTo>
                      <a:pt x="36" y="107"/>
                    </a:lnTo>
                    <a:lnTo>
                      <a:pt x="20" y="73"/>
                    </a:lnTo>
                    <a:lnTo>
                      <a:pt x="7" y="37"/>
                    </a:lnTo>
                    <a:lnTo>
                      <a:pt x="0" y="0"/>
                    </a:lnTo>
                    <a:lnTo>
                      <a:pt x="0" y="46"/>
                    </a:lnTo>
                    <a:lnTo>
                      <a:pt x="7" y="72"/>
                    </a:lnTo>
                    <a:lnTo>
                      <a:pt x="19" y="98"/>
                    </a:lnTo>
                    <a:lnTo>
                      <a:pt x="30" y="121"/>
                    </a:lnTo>
                    <a:lnTo>
                      <a:pt x="45" y="145"/>
                    </a:lnTo>
                    <a:close/>
                  </a:path>
                </a:pathLst>
              </a:custGeom>
              <a:solidFill>
                <a:srgbClr val="72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6" name="Freeform 247"/>
              <p:cNvSpPr>
                <a:spLocks/>
              </p:cNvSpPr>
              <p:nvPr/>
            </p:nvSpPr>
            <p:spPr bwMode="auto">
              <a:xfrm>
                <a:off x="2033" y="3742"/>
                <a:ext cx="9" cy="21"/>
              </a:xfrm>
              <a:custGeom>
                <a:avLst/>
                <a:gdLst>
                  <a:gd name="T0" fmla="*/ 38 w 45"/>
                  <a:gd name="T1" fmla="*/ 105 h 105"/>
                  <a:gd name="T2" fmla="*/ 45 w 45"/>
                  <a:gd name="T3" fmla="*/ 99 h 105"/>
                  <a:gd name="T4" fmla="*/ 30 w 45"/>
                  <a:gd name="T5" fmla="*/ 75 h 105"/>
                  <a:gd name="T6" fmla="*/ 19 w 45"/>
                  <a:gd name="T7" fmla="*/ 52 h 105"/>
                  <a:gd name="T8" fmla="*/ 7 w 45"/>
                  <a:gd name="T9" fmla="*/ 26 h 105"/>
                  <a:gd name="T10" fmla="*/ 0 w 45"/>
                  <a:gd name="T11" fmla="*/ 0 h 105"/>
                  <a:gd name="T12" fmla="*/ 0 w 45"/>
                  <a:gd name="T13" fmla="*/ 31 h 105"/>
                  <a:gd name="T14" fmla="*/ 6 w 45"/>
                  <a:gd name="T15" fmla="*/ 49 h 105"/>
                  <a:gd name="T16" fmla="*/ 15 w 45"/>
                  <a:gd name="T17" fmla="*/ 68 h 105"/>
                  <a:gd name="T18" fmla="*/ 25 w 45"/>
                  <a:gd name="T19" fmla="*/ 86 h 105"/>
                  <a:gd name="T20" fmla="*/ 38 w 45"/>
                  <a:gd name="T21" fmla="*/ 10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05"/>
                  <a:gd name="T35" fmla="*/ 45 w 45"/>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05">
                    <a:moveTo>
                      <a:pt x="38" y="105"/>
                    </a:moveTo>
                    <a:lnTo>
                      <a:pt x="45" y="99"/>
                    </a:lnTo>
                    <a:lnTo>
                      <a:pt x="30" y="75"/>
                    </a:lnTo>
                    <a:lnTo>
                      <a:pt x="19" y="52"/>
                    </a:lnTo>
                    <a:lnTo>
                      <a:pt x="7" y="26"/>
                    </a:lnTo>
                    <a:lnTo>
                      <a:pt x="0" y="0"/>
                    </a:lnTo>
                    <a:lnTo>
                      <a:pt x="0" y="31"/>
                    </a:lnTo>
                    <a:lnTo>
                      <a:pt x="6" y="49"/>
                    </a:lnTo>
                    <a:lnTo>
                      <a:pt x="15" y="68"/>
                    </a:lnTo>
                    <a:lnTo>
                      <a:pt x="25" y="86"/>
                    </a:lnTo>
                    <a:lnTo>
                      <a:pt x="38" y="105"/>
                    </a:lnTo>
                    <a:close/>
                  </a:path>
                </a:pathLst>
              </a:custGeom>
              <a:solidFill>
                <a:srgbClr val="6D97B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7" name="Freeform 248"/>
              <p:cNvSpPr>
                <a:spLocks/>
              </p:cNvSpPr>
              <p:nvPr/>
            </p:nvSpPr>
            <p:spPr bwMode="auto">
              <a:xfrm>
                <a:off x="2033" y="3748"/>
                <a:ext cx="8" cy="16"/>
              </a:xfrm>
              <a:custGeom>
                <a:avLst/>
                <a:gdLst>
                  <a:gd name="T0" fmla="*/ 27 w 38"/>
                  <a:gd name="T1" fmla="*/ 81 h 81"/>
                  <a:gd name="T2" fmla="*/ 38 w 38"/>
                  <a:gd name="T3" fmla="*/ 74 h 81"/>
                  <a:gd name="T4" fmla="*/ 25 w 38"/>
                  <a:gd name="T5" fmla="*/ 55 h 81"/>
                  <a:gd name="T6" fmla="*/ 15 w 38"/>
                  <a:gd name="T7" fmla="*/ 37 h 81"/>
                  <a:gd name="T8" fmla="*/ 6 w 38"/>
                  <a:gd name="T9" fmla="*/ 18 h 81"/>
                  <a:gd name="T10" fmla="*/ 0 w 38"/>
                  <a:gd name="T11" fmla="*/ 0 h 81"/>
                  <a:gd name="T12" fmla="*/ 0 w 38"/>
                  <a:gd name="T13" fmla="*/ 31 h 81"/>
                  <a:gd name="T14" fmla="*/ 12 w 38"/>
                  <a:gd name="T15" fmla="*/ 56 h 81"/>
                  <a:gd name="T16" fmla="*/ 27 w 38"/>
                  <a:gd name="T17" fmla="*/ 81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1"/>
                  <a:gd name="T29" fmla="*/ 38 w 38"/>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1">
                    <a:moveTo>
                      <a:pt x="27" y="81"/>
                    </a:moveTo>
                    <a:lnTo>
                      <a:pt x="38" y="74"/>
                    </a:lnTo>
                    <a:lnTo>
                      <a:pt x="25" y="55"/>
                    </a:lnTo>
                    <a:lnTo>
                      <a:pt x="15" y="37"/>
                    </a:lnTo>
                    <a:lnTo>
                      <a:pt x="6" y="18"/>
                    </a:lnTo>
                    <a:lnTo>
                      <a:pt x="0" y="0"/>
                    </a:lnTo>
                    <a:lnTo>
                      <a:pt x="0" y="31"/>
                    </a:lnTo>
                    <a:lnTo>
                      <a:pt x="12" y="56"/>
                    </a:lnTo>
                    <a:lnTo>
                      <a:pt x="27" y="81"/>
                    </a:lnTo>
                    <a:close/>
                  </a:path>
                </a:pathLst>
              </a:custGeom>
              <a:solidFill>
                <a:srgbClr val="6793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8" name="Freeform 249"/>
              <p:cNvSpPr>
                <a:spLocks/>
              </p:cNvSpPr>
              <p:nvPr/>
            </p:nvSpPr>
            <p:spPr bwMode="auto">
              <a:xfrm>
                <a:off x="2033" y="3754"/>
                <a:ext cx="6" cy="12"/>
              </a:xfrm>
              <a:custGeom>
                <a:avLst/>
                <a:gdLst>
                  <a:gd name="T0" fmla="*/ 27 w 27"/>
                  <a:gd name="T1" fmla="*/ 50 h 57"/>
                  <a:gd name="T2" fmla="*/ 12 w 27"/>
                  <a:gd name="T3" fmla="*/ 25 h 57"/>
                  <a:gd name="T4" fmla="*/ 0 w 27"/>
                  <a:gd name="T5" fmla="*/ 0 h 57"/>
                  <a:gd name="T6" fmla="*/ 0 w 27"/>
                  <a:gd name="T7" fmla="*/ 23 h 57"/>
                  <a:gd name="T8" fmla="*/ 20 w 27"/>
                  <a:gd name="T9" fmla="*/ 57 h 57"/>
                  <a:gd name="T10" fmla="*/ 27 w 27"/>
                  <a:gd name="T11" fmla="*/ 50 h 57"/>
                  <a:gd name="T12" fmla="*/ 0 60000 65536"/>
                  <a:gd name="T13" fmla="*/ 0 60000 65536"/>
                  <a:gd name="T14" fmla="*/ 0 60000 65536"/>
                  <a:gd name="T15" fmla="*/ 0 60000 65536"/>
                  <a:gd name="T16" fmla="*/ 0 60000 65536"/>
                  <a:gd name="T17" fmla="*/ 0 60000 65536"/>
                  <a:gd name="T18" fmla="*/ 0 w 27"/>
                  <a:gd name="T19" fmla="*/ 0 h 57"/>
                  <a:gd name="T20" fmla="*/ 27 w 27"/>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27" h="57">
                    <a:moveTo>
                      <a:pt x="27" y="50"/>
                    </a:moveTo>
                    <a:lnTo>
                      <a:pt x="12" y="25"/>
                    </a:lnTo>
                    <a:lnTo>
                      <a:pt x="0" y="0"/>
                    </a:lnTo>
                    <a:lnTo>
                      <a:pt x="0" y="23"/>
                    </a:lnTo>
                    <a:lnTo>
                      <a:pt x="20" y="57"/>
                    </a:lnTo>
                    <a:lnTo>
                      <a:pt x="27" y="5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79" name="Freeform 250"/>
              <p:cNvSpPr>
                <a:spLocks/>
              </p:cNvSpPr>
              <p:nvPr/>
            </p:nvSpPr>
            <p:spPr bwMode="auto">
              <a:xfrm>
                <a:off x="2054" y="3690"/>
                <a:ext cx="13" cy="56"/>
              </a:xfrm>
              <a:custGeom>
                <a:avLst/>
                <a:gdLst>
                  <a:gd name="T0" fmla="*/ 44 w 66"/>
                  <a:gd name="T1" fmla="*/ 6 h 283"/>
                  <a:gd name="T2" fmla="*/ 35 w 66"/>
                  <a:gd name="T3" fmla="*/ 0 h 283"/>
                  <a:gd name="T4" fmla="*/ 19 w 66"/>
                  <a:gd name="T5" fmla="*/ 29 h 283"/>
                  <a:gd name="T6" fmla="*/ 8 w 66"/>
                  <a:gd name="T7" fmla="*/ 59 h 283"/>
                  <a:gd name="T8" fmla="*/ 1 w 66"/>
                  <a:gd name="T9" fmla="*/ 91 h 283"/>
                  <a:gd name="T10" fmla="*/ 0 w 66"/>
                  <a:gd name="T11" fmla="*/ 128 h 283"/>
                  <a:gd name="T12" fmla="*/ 0 w 66"/>
                  <a:gd name="T13" fmla="*/ 148 h 283"/>
                  <a:gd name="T14" fmla="*/ 2 w 66"/>
                  <a:gd name="T15" fmla="*/ 167 h 283"/>
                  <a:gd name="T16" fmla="*/ 4 w 66"/>
                  <a:gd name="T17" fmla="*/ 185 h 283"/>
                  <a:gd name="T18" fmla="*/ 10 w 66"/>
                  <a:gd name="T19" fmla="*/ 204 h 283"/>
                  <a:gd name="T20" fmla="*/ 16 w 66"/>
                  <a:gd name="T21" fmla="*/ 221 h 283"/>
                  <a:gd name="T22" fmla="*/ 23 w 66"/>
                  <a:gd name="T23" fmla="*/ 237 h 283"/>
                  <a:gd name="T24" fmla="*/ 32 w 66"/>
                  <a:gd name="T25" fmla="*/ 253 h 283"/>
                  <a:gd name="T26" fmla="*/ 44 w 66"/>
                  <a:gd name="T27" fmla="*/ 270 h 283"/>
                  <a:gd name="T28" fmla="*/ 55 w 66"/>
                  <a:gd name="T29" fmla="*/ 283 h 283"/>
                  <a:gd name="T30" fmla="*/ 66 w 66"/>
                  <a:gd name="T31" fmla="*/ 277 h 283"/>
                  <a:gd name="T32" fmla="*/ 57 w 66"/>
                  <a:gd name="T33" fmla="*/ 268 h 283"/>
                  <a:gd name="T34" fmla="*/ 50 w 66"/>
                  <a:gd name="T35" fmla="*/ 260 h 283"/>
                  <a:gd name="T36" fmla="*/ 40 w 66"/>
                  <a:gd name="T37" fmla="*/ 245 h 283"/>
                  <a:gd name="T38" fmla="*/ 32 w 66"/>
                  <a:gd name="T39" fmla="*/ 231 h 283"/>
                  <a:gd name="T40" fmla="*/ 24 w 66"/>
                  <a:gd name="T41" fmla="*/ 215 h 283"/>
                  <a:gd name="T42" fmla="*/ 20 w 66"/>
                  <a:gd name="T43" fmla="*/ 199 h 283"/>
                  <a:gd name="T44" fmla="*/ 14 w 66"/>
                  <a:gd name="T45" fmla="*/ 181 h 283"/>
                  <a:gd name="T46" fmla="*/ 12 w 66"/>
                  <a:gd name="T47" fmla="*/ 164 h 283"/>
                  <a:gd name="T48" fmla="*/ 10 w 66"/>
                  <a:gd name="T49" fmla="*/ 146 h 283"/>
                  <a:gd name="T50" fmla="*/ 10 w 66"/>
                  <a:gd name="T51" fmla="*/ 128 h 283"/>
                  <a:gd name="T52" fmla="*/ 11 w 66"/>
                  <a:gd name="T53" fmla="*/ 94 h 283"/>
                  <a:gd name="T54" fmla="*/ 18 w 66"/>
                  <a:gd name="T55" fmla="*/ 62 h 283"/>
                  <a:gd name="T56" fmla="*/ 28 w 66"/>
                  <a:gd name="T57" fmla="*/ 32 h 283"/>
                  <a:gd name="T58" fmla="*/ 44 w 66"/>
                  <a:gd name="T59" fmla="*/ 6 h 2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283"/>
                  <a:gd name="T92" fmla="*/ 66 w 66"/>
                  <a:gd name="T93" fmla="*/ 283 h 2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283">
                    <a:moveTo>
                      <a:pt x="44" y="6"/>
                    </a:moveTo>
                    <a:lnTo>
                      <a:pt x="35" y="0"/>
                    </a:lnTo>
                    <a:lnTo>
                      <a:pt x="19" y="29"/>
                    </a:lnTo>
                    <a:lnTo>
                      <a:pt x="8" y="59"/>
                    </a:lnTo>
                    <a:lnTo>
                      <a:pt x="1" y="91"/>
                    </a:lnTo>
                    <a:lnTo>
                      <a:pt x="0" y="128"/>
                    </a:lnTo>
                    <a:lnTo>
                      <a:pt x="0" y="148"/>
                    </a:lnTo>
                    <a:lnTo>
                      <a:pt x="2" y="167"/>
                    </a:lnTo>
                    <a:lnTo>
                      <a:pt x="4" y="185"/>
                    </a:lnTo>
                    <a:lnTo>
                      <a:pt x="10" y="204"/>
                    </a:lnTo>
                    <a:lnTo>
                      <a:pt x="16" y="221"/>
                    </a:lnTo>
                    <a:lnTo>
                      <a:pt x="23" y="237"/>
                    </a:lnTo>
                    <a:lnTo>
                      <a:pt x="32" y="253"/>
                    </a:lnTo>
                    <a:lnTo>
                      <a:pt x="44" y="270"/>
                    </a:lnTo>
                    <a:lnTo>
                      <a:pt x="55" y="283"/>
                    </a:lnTo>
                    <a:lnTo>
                      <a:pt x="66" y="277"/>
                    </a:lnTo>
                    <a:lnTo>
                      <a:pt x="57" y="268"/>
                    </a:lnTo>
                    <a:lnTo>
                      <a:pt x="50" y="260"/>
                    </a:lnTo>
                    <a:lnTo>
                      <a:pt x="40" y="245"/>
                    </a:lnTo>
                    <a:lnTo>
                      <a:pt x="32" y="231"/>
                    </a:lnTo>
                    <a:lnTo>
                      <a:pt x="24" y="215"/>
                    </a:lnTo>
                    <a:lnTo>
                      <a:pt x="20" y="199"/>
                    </a:lnTo>
                    <a:lnTo>
                      <a:pt x="14" y="181"/>
                    </a:lnTo>
                    <a:lnTo>
                      <a:pt x="12" y="164"/>
                    </a:lnTo>
                    <a:lnTo>
                      <a:pt x="10" y="146"/>
                    </a:lnTo>
                    <a:lnTo>
                      <a:pt x="10" y="128"/>
                    </a:lnTo>
                    <a:lnTo>
                      <a:pt x="11" y="94"/>
                    </a:lnTo>
                    <a:lnTo>
                      <a:pt x="18" y="62"/>
                    </a:lnTo>
                    <a:lnTo>
                      <a:pt x="28" y="32"/>
                    </a:lnTo>
                    <a:lnTo>
                      <a:pt x="44" y="6"/>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0" name="Freeform 251"/>
              <p:cNvSpPr>
                <a:spLocks/>
              </p:cNvSpPr>
              <p:nvPr/>
            </p:nvSpPr>
            <p:spPr bwMode="auto">
              <a:xfrm>
                <a:off x="2074" y="3703"/>
                <a:ext cx="20" cy="26"/>
              </a:xfrm>
              <a:custGeom>
                <a:avLst/>
                <a:gdLst>
                  <a:gd name="T0" fmla="*/ 10 w 100"/>
                  <a:gd name="T1" fmla="*/ 62 h 130"/>
                  <a:gd name="T2" fmla="*/ 12 w 100"/>
                  <a:gd name="T3" fmla="*/ 41 h 130"/>
                  <a:gd name="T4" fmla="*/ 15 w 100"/>
                  <a:gd name="T5" fmla="*/ 32 h 130"/>
                  <a:gd name="T6" fmla="*/ 21 w 100"/>
                  <a:gd name="T7" fmla="*/ 25 h 130"/>
                  <a:gd name="T8" fmla="*/ 31 w 100"/>
                  <a:gd name="T9" fmla="*/ 14 h 130"/>
                  <a:gd name="T10" fmla="*/ 45 w 100"/>
                  <a:gd name="T11" fmla="*/ 9 h 130"/>
                  <a:gd name="T12" fmla="*/ 31 w 100"/>
                  <a:gd name="T13" fmla="*/ 0 h 130"/>
                  <a:gd name="T14" fmla="*/ 22 w 100"/>
                  <a:gd name="T15" fmla="*/ 5 h 130"/>
                  <a:gd name="T16" fmla="*/ 14 w 100"/>
                  <a:gd name="T17" fmla="*/ 14 h 130"/>
                  <a:gd name="T18" fmla="*/ 6 w 100"/>
                  <a:gd name="T19" fmla="*/ 24 h 130"/>
                  <a:gd name="T20" fmla="*/ 3 w 100"/>
                  <a:gd name="T21" fmla="*/ 37 h 130"/>
                  <a:gd name="T22" fmla="*/ 0 w 100"/>
                  <a:gd name="T23" fmla="*/ 62 h 130"/>
                  <a:gd name="T24" fmla="*/ 0 w 100"/>
                  <a:gd name="T25" fmla="*/ 75 h 130"/>
                  <a:gd name="T26" fmla="*/ 3 w 100"/>
                  <a:gd name="T27" fmla="*/ 87 h 130"/>
                  <a:gd name="T28" fmla="*/ 6 w 100"/>
                  <a:gd name="T29" fmla="*/ 98 h 130"/>
                  <a:gd name="T30" fmla="*/ 14 w 100"/>
                  <a:gd name="T31" fmla="*/ 111 h 130"/>
                  <a:gd name="T32" fmla="*/ 21 w 100"/>
                  <a:gd name="T33" fmla="*/ 119 h 130"/>
                  <a:gd name="T34" fmla="*/ 30 w 100"/>
                  <a:gd name="T35" fmla="*/ 124 h 130"/>
                  <a:gd name="T36" fmla="*/ 39 w 100"/>
                  <a:gd name="T37" fmla="*/ 128 h 130"/>
                  <a:gd name="T38" fmla="*/ 49 w 100"/>
                  <a:gd name="T39" fmla="*/ 130 h 130"/>
                  <a:gd name="T40" fmla="*/ 58 w 100"/>
                  <a:gd name="T41" fmla="*/ 128 h 130"/>
                  <a:gd name="T42" fmla="*/ 63 w 100"/>
                  <a:gd name="T43" fmla="*/ 125 h 130"/>
                  <a:gd name="T44" fmla="*/ 65 w 100"/>
                  <a:gd name="T45" fmla="*/ 124 h 130"/>
                  <a:gd name="T46" fmla="*/ 68 w 100"/>
                  <a:gd name="T47" fmla="*/ 124 h 130"/>
                  <a:gd name="T48" fmla="*/ 69 w 100"/>
                  <a:gd name="T49" fmla="*/ 122 h 130"/>
                  <a:gd name="T50" fmla="*/ 72 w 100"/>
                  <a:gd name="T51" fmla="*/ 121 h 130"/>
                  <a:gd name="T52" fmla="*/ 76 w 100"/>
                  <a:gd name="T53" fmla="*/ 119 h 130"/>
                  <a:gd name="T54" fmla="*/ 79 w 100"/>
                  <a:gd name="T55" fmla="*/ 114 h 130"/>
                  <a:gd name="T56" fmla="*/ 84 w 100"/>
                  <a:gd name="T57" fmla="*/ 111 h 130"/>
                  <a:gd name="T58" fmla="*/ 86 w 100"/>
                  <a:gd name="T59" fmla="*/ 104 h 130"/>
                  <a:gd name="T60" fmla="*/ 86 w 100"/>
                  <a:gd name="T61" fmla="*/ 102 h 130"/>
                  <a:gd name="T62" fmla="*/ 86 w 100"/>
                  <a:gd name="T63" fmla="*/ 101 h 130"/>
                  <a:gd name="T64" fmla="*/ 87 w 100"/>
                  <a:gd name="T65" fmla="*/ 101 h 130"/>
                  <a:gd name="T66" fmla="*/ 89 w 100"/>
                  <a:gd name="T67" fmla="*/ 98 h 130"/>
                  <a:gd name="T68" fmla="*/ 95 w 100"/>
                  <a:gd name="T69" fmla="*/ 87 h 130"/>
                  <a:gd name="T70" fmla="*/ 96 w 100"/>
                  <a:gd name="T71" fmla="*/ 80 h 130"/>
                  <a:gd name="T72" fmla="*/ 98 w 100"/>
                  <a:gd name="T73" fmla="*/ 75 h 130"/>
                  <a:gd name="T74" fmla="*/ 98 w 100"/>
                  <a:gd name="T75" fmla="*/ 68 h 130"/>
                  <a:gd name="T76" fmla="*/ 98 w 100"/>
                  <a:gd name="T77" fmla="*/ 65 h 130"/>
                  <a:gd name="T78" fmla="*/ 100 w 100"/>
                  <a:gd name="T79" fmla="*/ 62 h 130"/>
                  <a:gd name="T80" fmla="*/ 98 w 100"/>
                  <a:gd name="T81" fmla="*/ 45 h 130"/>
                  <a:gd name="T82" fmla="*/ 84 w 100"/>
                  <a:gd name="T83" fmla="*/ 36 h 130"/>
                  <a:gd name="T84" fmla="*/ 87 w 100"/>
                  <a:gd name="T85" fmla="*/ 48 h 130"/>
                  <a:gd name="T86" fmla="*/ 89 w 100"/>
                  <a:gd name="T87" fmla="*/ 62 h 130"/>
                  <a:gd name="T88" fmla="*/ 88 w 100"/>
                  <a:gd name="T89" fmla="*/ 67 h 130"/>
                  <a:gd name="T90" fmla="*/ 88 w 100"/>
                  <a:gd name="T91" fmla="*/ 73 h 130"/>
                  <a:gd name="T92" fmla="*/ 86 w 100"/>
                  <a:gd name="T93" fmla="*/ 83 h 130"/>
                  <a:gd name="T94" fmla="*/ 84 w 100"/>
                  <a:gd name="T95" fmla="*/ 86 h 130"/>
                  <a:gd name="T96" fmla="*/ 83 w 100"/>
                  <a:gd name="T97" fmla="*/ 91 h 130"/>
                  <a:gd name="T98" fmla="*/ 78 w 100"/>
                  <a:gd name="T99" fmla="*/ 100 h 130"/>
                  <a:gd name="T100" fmla="*/ 70 w 100"/>
                  <a:gd name="T101" fmla="*/ 106 h 130"/>
                  <a:gd name="T102" fmla="*/ 64 w 100"/>
                  <a:gd name="T103" fmla="*/ 112 h 130"/>
                  <a:gd name="T104" fmla="*/ 59 w 100"/>
                  <a:gd name="T105" fmla="*/ 113 h 130"/>
                  <a:gd name="T106" fmla="*/ 56 w 100"/>
                  <a:gd name="T107" fmla="*/ 115 h 130"/>
                  <a:gd name="T108" fmla="*/ 49 w 100"/>
                  <a:gd name="T109" fmla="*/ 116 h 130"/>
                  <a:gd name="T110" fmla="*/ 40 w 100"/>
                  <a:gd name="T111" fmla="*/ 115 h 130"/>
                  <a:gd name="T112" fmla="*/ 33 w 100"/>
                  <a:gd name="T113" fmla="*/ 112 h 130"/>
                  <a:gd name="T114" fmla="*/ 27 w 100"/>
                  <a:gd name="T115" fmla="*/ 106 h 130"/>
                  <a:gd name="T116" fmla="*/ 21 w 100"/>
                  <a:gd name="T117" fmla="*/ 100 h 130"/>
                  <a:gd name="T118" fmla="*/ 15 w 100"/>
                  <a:gd name="T119" fmla="*/ 91 h 130"/>
                  <a:gd name="T120" fmla="*/ 12 w 100"/>
                  <a:gd name="T121" fmla="*/ 83 h 130"/>
                  <a:gd name="T122" fmla="*/ 10 w 100"/>
                  <a:gd name="T123" fmla="*/ 73 h 130"/>
                  <a:gd name="T124" fmla="*/ 10 w 100"/>
                  <a:gd name="T125" fmla="*/ 62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
                  <a:gd name="T190" fmla="*/ 0 h 130"/>
                  <a:gd name="T191" fmla="*/ 100 w 100"/>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 h="130">
                    <a:moveTo>
                      <a:pt x="10" y="62"/>
                    </a:moveTo>
                    <a:lnTo>
                      <a:pt x="12" y="41"/>
                    </a:lnTo>
                    <a:lnTo>
                      <a:pt x="15" y="32"/>
                    </a:lnTo>
                    <a:lnTo>
                      <a:pt x="21" y="25"/>
                    </a:lnTo>
                    <a:lnTo>
                      <a:pt x="31" y="14"/>
                    </a:lnTo>
                    <a:lnTo>
                      <a:pt x="45" y="9"/>
                    </a:lnTo>
                    <a:lnTo>
                      <a:pt x="31" y="0"/>
                    </a:lnTo>
                    <a:lnTo>
                      <a:pt x="22" y="5"/>
                    </a:lnTo>
                    <a:lnTo>
                      <a:pt x="14" y="14"/>
                    </a:lnTo>
                    <a:lnTo>
                      <a:pt x="6" y="24"/>
                    </a:lnTo>
                    <a:lnTo>
                      <a:pt x="3" y="37"/>
                    </a:lnTo>
                    <a:lnTo>
                      <a:pt x="0" y="62"/>
                    </a:lnTo>
                    <a:lnTo>
                      <a:pt x="0" y="75"/>
                    </a:lnTo>
                    <a:lnTo>
                      <a:pt x="3" y="87"/>
                    </a:lnTo>
                    <a:lnTo>
                      <a:pt x="6" y="98"/>
                    </a:lnTo>
                    <a:lnTo>
                      <a:pt x="14" y="111"/>
                    </a:lnTo>
                    <a:lnTo>
                      <a:pt x="21" y="119"/>
                    </a:lnTo>
                    <a:lnTo>
                      <a:pt x="30" y="124"/>
                    </a:lnTo>
                    <a:lnTo>
                      <a:pt x="39" y="128"/>
                    </a:lnTo>
                    <a:lnTo>
                      <a:pt x="49" y="130"/>
                    </a:lnTo>
                    <a:lnTo>
                      <a:pt x="58" y="128"/>
                    </a:lnTo>
                    <a:lnTo>
                      <a:pt x="63" y="125"/>
                    </a:lnTo>
                    <a:lnTo>
                      <a:pt x="65" y="124"/>
                    </a:lnTo>
                    <a:lnTo>
                      <a:pt x="68" y="124"/>
                    </a:lnTo>
                    <a:lnTo>
                      <a:pt x="69" y="122"/>
                    </a:lnTo>
                    <a:lnTo>
                      <a:pt x="72" y="121"/>
                    </a:lnTo>
                    <a:lnTo>
                      <a:pt x="76" y="119"/>
                    </a:lnTo>
                    <a:lnTo>
                      <a:pt x="79" y="114"/>
                    </a:lnTo>
                    <a:lnTo>
                      <a:pt x="84" y="111"/>
                    </a:lnTo>
                    <a:lnTo>
                      <a:pt x="86" y="104"/>
                    </a:lnTo>
                    <a:lnTo>
                      <a:pt x="86" y="102"/>
                    </a:lnTo>
                    <a:lnTo>
                      <a:pt x="86" y="101"/>
                    </a:lnTo>
                    <a:lnTo>
                      <a:pt x="87" y="101"/>
                    </a:lnTo>
                    <a:lnTo>
                      <a:pt x="89" y="98"/>
                    </a:lnTo>
                    <a:lnTo>
                      <a:pt x="95" y="87"/>
                    </a:lnTo>
                    <a:lnTo>
                      <a:pt x="96" y="80"/>
                    </a:lnTo>
                    <a:lnTo>
                      <a:pt x="98" y="75"/>
                    </a:lnTo>
                    <a:lnTo>
                      <a:pt x="98" y="68"/>
                    </a:lnTo>
                    <a:lnTo>
                      <a:pt x="98" y="65"/>
                    </a:lnTo>
                    <a:lnTo>
                      <a:pt x="100" y="62"/>
                    </a:lnTo>
                    <a:lnTo>
                      <a:pt x="98" y="45"/>
                    </a:lnTo>
                    <a:lnTo>
                      <a:pt x="84" y="36"/>
                    </a:lnTo>
                    <a:lnTo>
                      <a:pt x="87" y="48"/>
                    </a:lnTo>
                    <a:lnTo>
                      <a:pt x="89" y="62"/>
                    </a:lnTo>
                    <a:lnTo>
                      <a:pt x="88" y="67"/>
                    </a:lnTo>
                    <a:lnTo>
                      <a:pt x="88" y="73"/>
                    </a:lnTo>
                    <a:lnTo>
                      <a:pt x="86" y="83"/>
                    </a:lnTo>
                    <a:lnTo>
                      <a:pt x="84" y="86"/>
                    </a:lnTo>
                    <a:lnTo>
                      <a:pt x="83" y="91"/>
                    </a:lnTo>
                    <a:lnTo>
                      <a:pt x="78" y="100"/>
                    </a:lnTo>
                    <a:lnTo>
                      <a:pt x="70" y="106"/>
                    </a:lnTo>
                    <a:lnTo>
                      <a:pt x="64" y="112"/>
                    </a:lnTo>
                    <a:lnTo>
                      <a:pt x="59" y="113"/>
                    </a:lnTo>
                    <a:lnTo>
                      <a:pt x="56" y="115"/>
                    </a:lnTo>
                    <a:lnTo>
                      <a:pt x="49" y="116"/>
                    </a:lnTo>
                    <a:lnTo>
                      <a:pt x="40" y="115"/>
                    </a:lnTo>
                    <a:lnTo>
                      <a:pt x="33" y="112"/>
                    </a:lnTo>
                    <a:lnTo>
                      <a:pt x="27" y="106"/>
                    </a:lnTo>
                    <a:lnTo>
                      <a:pt x="21" y="100"/>
                    </a:lnTo>
                    <a:lnTo>
                      <a:pt x="15" y="91"/>
                    </a:lnTo>
                    <a:lnTo>
                      <a:pt x="12" y="83"/>
                    </a:lnTo>
                    <a:lnTo>
                      <a:pt x="10" y="73"/>
                    </a:lnTo>
                    <a:lnTo>
                      <a:pt x="10" y="62"/>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1" name="Freeform 252"/>
              <p:cNvSpPr>
                <a:spLocks noEditPoints="1"/>
              </p:cNvSpPr>
              <p:nvPr/>
            </p:nvSpPr>
            <p:spPr bwMode="auto">
              <a:xfrm>
                <a:off x="2076" y="3705"/>
                <a:ext cx="16" cy="21"/>
              </a:xfrm>
              <a:custGeom>
                <a:avLst/>
                <a:gdLst>
                  <a:gd name="T0" fmla="*/ 11 w 79"/>
                  <a:gd name="T1" fmla="*/ 16 h 107"/>
                  <a:gd name="T2" fmla="*/ 5 w 79"/>
                  <a:gd name="T3" fmla="*/ 23 h 107"/>
                  <a:gd name="T4" fmla="*/ 2 w 79"/>
                  <a:gd name="T5" fmla="*/ 32 h 107"/>
                  <a:gd name="T6" fmla="*/ 0 w 79"/>
                  <a:gd name="T7" fmla="*/ 53 h 107"/>
                  <a:gd name="T8" fmla="*/ 0 w 79"/>
                  <a:gd name="T9" fmla="*/ 64 h 107"/>
                  <a:gd name="T10" fmla="*/ 2 w 79"/>
                  <a:gd name="T11" fmla="*/ 74 h 107"/>
                  <a:gd name="T12" fmla="*/ 5 w 79"/>
                  <a:gd name="T13" fmla="*/ 82 h 107"/>
                  <a:gd name="T14" fmla="*/ 11 w 79"/>
                  <a:gd name="T15" fmla="*/ 91 h 107"/>
                  <a:gd name="T16" fmla="*/ 17 w 79"/>
                  <a:gd name="T17" fmla="*/ 97 h 107"/>
                  <a:gd name="T18" fmla="*/ 23 w 79"/>
                  <a:gd name="T19" fmla="*/ 103 h 107"/>
                  <a:gd name="T20" fmla="*/ 30 w 79"/>
                  <a:gd name="T21" fmla="*/ 106 h 107"/>
                  <a:gd name="T22" fmla="*/ 39 w 79"/>
                  <a:gd name="T23" fmla="*/ 107 h 107"/>
                  <a:gd name="T24" fmla="*/ 46 w 79"/>
                  <a:gd name="T25" fmla="*/ 106 h 107"/>
                  <a:gd name="T26" fmla="*/ 49 w 79"/>
                  <a:gd name="T27" fmla="*/ 104 h 107"/>
                  <a:gd name="T28" fmla="*/ 54 w 79"/>
                  <a:gd name="T29" fmla="*/ 103 h 107"/>
                  <a:gd name="T30" fmla="*/ 60 w 79"/>
                  <a:gd name="T31" fmla="*/ 97 h 107"/>
                  <a:gd name="T32" fmla="*/ 68 w 79"/>
                  <a:gd name="T33" fmla="*/ 91 h 107"/>
                  <a:gd name="T34" fmla="*/ 73 w 79"/>
                  <a:gd name="T35" fmla="*/ 82 h 107"/>
                  <a:gd name="T36" fmla="*/ 74 w 79"/>
                  <a:gd name="T37" fmla="*/ 77 h 107"/>
                  <a:gd name="T38" fmla="*/ 76 w 79"/>
                  <a:gd name="T39" fmla="*/ 74 h 107"/>
                  <a:gd name="T40" fmla="*/ 78 w 79"/>
                  <a:gd name="T41" fmla="*/ 64 h 107"/>
                  <a:gd name="T42" fmla="*/ 78 w 79"/>
                  <a:gd name="T43" fmla="*/ 58 h 107"/>
                  <a:gd name="T44" fmla="*/ 79 w 79"/>
                  <a:gd name="T45" fmla="*/ 53 h 107"/>
                  <a:gd name="T46" fmla="*/ 77 w 79"/>
                  <a:gd name="T47" fmla="*/ 39 h 107"/>
                  <a:gd name="T48" fmla="*/ 74 w 79"/>
                  <a:gd name="T49" fmla="*/ 27 h 107"/>
                  <a:gd name="T50" fmla="*/ 35 w 79"/>
                  <a:gd name="T51" fmla="*/ 0 h 107"/>
                  <a:gd name="T52" fmla="*/ 21 w 79"/>
                  <a:gd name="T53" fmla="*/ 5 h 107"/>
                  <a:gd name="T54" fmla="*/ 11 w 79"/>
                  <a:gd name="T55" fmla="*/ 16 h 107"/>
                  <a:gd name="T56" fmla="*/ 10 w 79"/>
                  <a:gd name="T57" fmla="*/ 53 h 107"/>
                  <a:gd name="T58" fmla="*/ 10 w 79"/>
                  <a:gd name="T59" fmla="*/ 44 h 107"/>
                  <a:gd name="T60" fmla="*/ 12 w 79"/>
                  <a:gd name="T61" fmla="*/ 38 h 107"/>
                  <a:gd name="T62" fmla="*/ 19 w 79"/>
                  <a:gd name="T63" fmla="*/ 25 h 107"/>
                  <a:gd name="T64" fmla="*/ 27 w 79"/>
                  <a:gd name="T65" fmla="*/ 15 h 107"/>
                  <a:gd name="T66" fmla="*/ 39 w 79"/>
                  <a:gd name="T67" fmla="*/ 13 h 107"/>
                  <a:gd name="T68" fmla="*/ 45 w 79"/>
                  <a:gd name="T69" fmla="*/ 13 h 107"/>
                  <a:gd name="T70" fmla="*/ 50 w 79"/>
                  <a:gd name="T71" fmla="*/ 15 h 107"/>
                  <a:gd name="T72" fmla="*/ 55 w 79"/>
                  <a:gd name="T73" fmla="*/ 19 h 107"/>
                  <a:gd name="T74" fmla="*/ 60 w 79"/>
                  <a:gd name="T75" fmla="*/ 25 h 107"/>
                  <a:gd name="T76" fmla="*/ 67 w 79"/>
                  <a:gd name="T77" fmla="*/ 38 h 107"/>
                  <a:gd name="T78" fmla="*/ 68 w 79"/>
                  <a:gd name="T79" fmla="*/ 44 h 107"/>
                  <a:gd name="T80" fmla="*/ 69 w 79"/>
                  <a:gd name="T81" fmla="*/ 53 h 107"/>
                  <a:gd name="T82" fmla="*/ 68 w 79"/>
                  <a:gd name="T83" fmla="*/ 60 h 107"/>
                  <a:gd name="T84" fmla="*/ 67 w 79"/>
                  <a:gd name="T85" fmla="*/ 60 h 107"/>
                  <a:gd name="T86" fmla="*/ 67 w 79"/>
                  <a:gd name="T87" fmla="*/ 61 h 107"/>
                  <a:gd name="T88" fmla="*/ 67 w 79"/>
                  <a:gd name="T89" fmla="*/ 64 h 107"/>
                  <a:gd name="T90" fmla="*/ 67 w 79"/>
                  <a:gd name="T91" fmla="*/ 68 h 107"/>
                  <a:gd name="T92" fmla="*/ 64 w 79"/>
                  <a:gd name="T93" fmla="*/ 75 h 107"/>
                  <a:gd name="T94" fmla="*/ 60 w 79"/>
                  <a:gd name="T95" fmla="*/ 82 h 107"/>
                  <a:gd name="T96" fmla="*/ 55 w 79"/>
                  <a:gd name="T97" fmla="*/ 86 h 107"/>
                  <a:gd name="T98" fmla="*/ 50 w 79"/>
                  <a:gd name="T99" fmla="*/ 91 h 107"/>
                  <a:gd name="T100" fmla="*/ 45 w 79"/>
                  <a:gd name="T101" fmla="*/ 93 h 107"/>
                  <a:gd name="T102" fmla="*/ 41 w 79"/>
                  <a:gd name="T103" fmla="*/ 93 h 107"/>
                  <a:gd name="T104" fmla="*/ 39 w 79"/>
                  <a:gd name="T105" fmla="*/ 94 h 107"/>
                  <a:gd name="T106" fmla="*/ 32 w 79"/>
                  <a:gd name="T107" fmla="*/ 93 h 107"/>
                  <a:gd name="T108" fmla="*/ 27 w 79"/>
                  <a:gd name="T109" fmla="*/ 91 h 107"/>
                  <a:gd name="T110" fmla="*/ 19 w 79"/>
                  <a:gd name="T111" fmla="*/ 82 h 107"/>
                  <a:gd name="T112" fmla="*/ 14 w 79"/>
                  <a:gd name="T113" fmla="*/ 75 h 107"/>
                  <a:gd name="T114" fmla="*/ 12 w 79"/>
                  <a:gd name="T115" fmla="*/ 68 h 107"/>
                  <a:gd name="T116" fmla="*/ 10 w 79"/>
                  <a:gd name="T117" fmla="*/ 60 h 107"/>
                  <a:gd name="T118" fmla="*/ 10 w 79"/>
                  <a:gd name="T119" fmla="*/ 53 h 1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
                  <a:gd name="T181" fmla="*/ 0 h 107"/>
                  <a:gd name="T182" fmla="*/ 79 w 79"/>
                  <a:gd name="T183" fmla="*/ 107 h 1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 h="107">
                    <a:moveTo>
                      <a:pt x="11" y="16"/>
                    </a:moveTo>
                    <a:lnTo>
                      <a:pt x="5" y="23"/>
                    </a:lnTo>
                    <a:lnTo>
                      <a:pt x="2" y="32"/>
                    </a:lnTo>
                    <a:lnTo>
                      <a:pt x="0" y="53"/>
                    </a:lnTo>
                    <a:lnTo>
                      <a:pt x="0" y="64"/>
                    </a:lnTo>
                    <a:lnTo>
                      <a:pt x="2" y="74"/>
                    </a:lnTo>
                    <a:lnTo>
                      <a:pt x="5" y="82"/>
                    </a:lnTo>
                    <a:lnTo>
                      <a:pt x="11" y="91"/>
                    </a:lnTo>
                    <a:lnTo>
                      <a:pt x="17" y="97"/>
                    </a:lnTo>
                    <a:lnTo>
                      <a:pt x="23" y="103"/>
                    </a:lnTo>
                    <a:lnTo>
                      <a:pt x="30" y="106"/>
                    </a:lnTo>
                    <a:lnTo>
                      <a:pt x="39" y="107"/>
                    </a:lnTo>
                    <a:lnTo>
                      <a:pt x="46" y="106"/>
                    </a:lnTo>
                    <a:lnTo>
                      <a:pt x="49" y="104"/>
                    </a:lnTo>
                    <a:lnTo>
                      <a:pt x="54" y="103"/>
                    </a:lnTo>
                    <a:lnTo>
                      <a:pt x="60" y="97"/>
                    </a:lnTo>
                    <a:lnTo>
                      <a:pt x="68" y="91"/>
                    </a:lnTo>
                    <a:lnTo>
                      <a:pt x="73" y="82"/>
                    </a:lnTo>
                    <a:lnTo>
                      <a:pt x="74" y="77"/>
                    </a:lnTo>
                    <a:lnTo>
                      <a:pt x="76" y="74"/>
                    </a:lnTo>
                    <a:lnTo>
                      <a:pt x="78" y="64"/>
                    </a:lnTo>
                    <a:lnTo>
                      <a:pt x="78" y="58"/>
                    </a:lnTo>
                    <a:lnTo>
                      <a:pt x="79" y="53"/>
                    </a:lnTo>
                    <a:lnTo>
                      <a:pt x="77" y="39"/>
                    </a:lnTo>
                    <a:lnTo>
                      <a:pt x="74" y="27"/>
                    </a:lnTo>
                    <a:lnTo>
                      <a:pt x="35" y="0"/>
                    </a:lnTo>
                    <a:lnTo>
                      <a:pt x="21" y="5"/>
                    </a:lnTo>
                    <a:lnTo>
                      <a:pt x="11" y="16"/>
                    </a:lnTo>
                    <a:close/>
                    <a:moveTo>
                      <a:pt x="10" y="53"/>
                    </a:moveTo>
                    <a:lnTo>
                      <a:pt x="10" y="44"/>
                    </a:lnTo>
                    <a:lnTo>
                      <a:pt x="12" y="38"/>
                    </a:lnTo>
                    <a:lnTo>
                      <a:pt x="19" y="25"/>
                    </a:lnTo>
                    <a:lnTo>
                      <a:pt x="27" y="15"/>
                    </a:lnTo>
                    <a:lnTo>
                      <a:pt x="39" y="13"/>
                    </a:lnTo>
                    <a:lnTo>
                      <a:pt x="45" y="13"/>
                    </a:lnTo>
                    <a:lnTo>
                      <a:pt x="50" y="15"/>
                    </a:lnTo>
                    <a:lnTo>
                      <a:pt x="55" y="19"/>
                    </a:lnTo>
                    <a:lnTo>
                      <a:pt x="60" y="25"/>
                    </a:lnTo>
                    <a:lnTo>
                      <a:pt x="67" y="38"/>
                    </a:lnTo>
                    <a:lnTo>
                      <a:pt x="68" y="44"/>
                    </a:lnTo>
                    <a:lnTo>
                      <a:pt x="69" y="53"/>
                    </a:lnTo>
                    <a:lnTo>
                      <a:pt x="68" y="60"/>
                    </a:lnTo>
                    <a:lnTo>
                      <a:pt x="67" y="60"/>
                    </a:lnTo>
                    <a:lnTo>
                      <a:pt x="67" y="61"/>
                    </a:lnTo>
                    <a:lnTo>
                      <a:pt x="67" y="64"/>
                    </a:lnTo>
                    <a:lnTo>
                      <a:pt x="67" y="68"/>
                    </a:lnTo>
                    <a:lnTo>
                      <a:pt x="64" y="75"/>
                    </a:lnTo>
                    <a:lnTo>
                      <a:pt x="60" y="82"/>
                    </a:lnTo>
                    <a:lnTo>
                      <a:pt x="55" y="86"/>
                    </a:lnTo>
                    <a:lnTo>
                      <a:pt x="50" y="91"/>
                    </a:lnTo>
                    <a:lnTo>
                      <a:pt x="45" y="93"/>
                    </a:lnTo>
                    <a:lnTo>
                      <a:pt x="41" y="93"/>
                    </a:lnTo>
                    <a:lnTo>
                      <a:pt x="39" y="94"/>
                    </a:lnTo>
                    <a:lnTo>
                      <a:pt x="32" y="93"/>
                    </a:lnTo>
                    <a:lnTo>
                      <a:pt x="27" y="91"/>
                    </a:lnTo>
                    <a:lnTo>
                      <a:pt x="19" y="82"/>
                    </a:lnTo>
                    <a:lnTo>
                      <a:pt x="14" y="75"/>
                    </a:lnTo>
                    <a:lnTo>
                      <a:pt x="12" y="68"/>
                    </a:lnTo>
                    <a:lnTo>
                      <a:pt x="10" y="60"/>
                    </a:lnTo>
                    <a:lnTo>
                      <a:pt x="10" y="53"/>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2" name="Freeform 253"/>
              <p:cNvSpPr>
                <a:spLocks noEditPoints="1"/>
              </p:cNvSpPr>
              <p:nvPr/>
            </p:nvSpPr>
            <p:spPr bwMode="auto">
              <a:xfrm>
                <a:off x="2078" y="3707"/>
                <a:ext cx="12" cy="17"/>
              </a:xfrm>
              <a:custGeom>
                <a:avLst/>
                <a:gdLst>
                  <a:gd name="T0" fmla="*/ 9 w 59"/>
                  <a:gd name="T1" fmla="*/ 12 h 81"/>
                  <a:gd name="T2" fmla="*/ 2 w 59"/>
                  <a:gd name="T3" fmla="*/ 25 h 81"/>
                  <a:gd name="T4" fmla="*/ 0 w 59"/>
                  <a:gd name="T5" fmla="*/ 31 h 81"/>
                  <a:gd name="T6" fmla="*/ 0 w 59"/>
                  <a:gd name="T7" fmla="*/ 40 h 81"/>
                  <a:gd name="T8" fmla="*/ 0 w 59"/>
                  <a:gd name="T9" fmla="*/ 47 h 81"/>
                  <a:gd name="T10" fmla="*/ 2 w 59"/>
                  <a:gd name="T11" fmla="*/ 55 h 81"/>
                  <a:gd name="T12" fmla="*/ 4 w 59"/>
                  <a:gd name="T13" fmla="*/ 62 h 81"/>
                  <a:gd name="T14" fmla="*/ 9 w 59"/>
                  <a:gd name="T15" fmla="*/ 69 h 81"/>
                  <a:gd name="T16" fmla="*/ 17 w 59"/>
                  <a:gd name="T17" fmla="*/ 78 h 81"/>
                  <a:gd name="T18" fmla="*/ 22 w 59"/>
                  <a:gd name="T19" fmla="*/ 80 h 81"/>
                  <a:gd name="T20" fmla="*/ 29 w 59"/>
                  <a:gd name="T21" fmla="*/ 81 h 81"/>
                  <a:gd name="T22" fmla="*/ 31 w 59"/>
                  <a:gd name="T23" fmla="*/ 80 h 81"/>
                  <a:gd name="T24" fmla="*/ 35 w 59"/>
                  <a:gd name="T25" fmla="*/ 80 h 81"/>
                  <a:gd name="T26" fmla="*/ 40 w 59"/>
                  <a:gd name="T27" fmla="*/ 78 h 81"/>
                  <a:gd name="T28" fmla="*/ 45 w 59"/>
                  <a:gd name="T29" fmla="*/ 73 h 81"/>
                  <a:gd name="T30" fmla="*/ 50 w 59"/>
                  <a:gd name="T31" fmla="*/ 69 h 81"/>
                  <a:gd name="T32" fmla="*/ 54 w 59"/>
                  <a:gd name="T33" fmla="*/ 62 h 81"/>
                  <a:gd name="T34" fmla="*/ 57 w 59"/>
                  <a:gd name="T35" fmla="*/ 55 h 81"/>
                  <a:gd name="T36" fmla="*/ 57 w 59"/>
                  <a:gd name="T37" fmla="*/ 51 h 81"/>
                  <a:gd name="T38" fmla="*/ 57 w 59"/>
                  <a:gd name="T39" fmla="*/ 48 h 81"/>
                  <a:gd name="T40" fmla="*/ 57 w 59"/>
                  <a:gd name="T41" fmla="*/ 47 h 81"/>
                  <a:gd name="T42" fmla="*/ 58 w 59"/>
                  <a:gd name="T43" fmla="*/ 47 h 81"/>
                  <a:gd name="T44" fmla="*/ 59 w 59"/>
                  <a:gd name="T45" fmla="*/ 40 h 81"/>
                  <a:gd name="T46" fmla="*/ 58 w 59"/>
                  <a:gd name="T47" fmla="*/ 31 h 81"/>
                  <a:gd name="T48" fmla="*/ 57 w 59"/>
                  <a:gd name="T49" fmla="*/ 25 h 81"/>
                  <a:gd name="T50" fmla="*/ 50 w 59"/>
                  <a:gd name="T51" fmla="*/ 12 h 81"/>
                  <a:gd name="T52" fmla="*/ 45 w 59"/>
                  <a:gd name="T53" fmla="*/ 6 h 81"/>
                  <a:gd name="T54" fmla="*/ 40 w 59"/>
                  <a:gd name="T55" fmla="*/ 2 h 81"/>
                  <a:gd name="T56" fmla="*/ 35 w 59"/>
                  <a:gd name="T57" fmla="*/ 0 h 81"/>
                  <a:gd name="T58" fmla="*/ 29 w 59"/>
                  <a:gd name="T59" fmla="*/ 0 h 81"/>
                  <a:gd name="T60" fmla="*/ 17 w 59"/>
                  <a:gd name="T61" fmla="*/ 2 h 81"/>
                  <a:gd name="T62" fmla="*/ 9 w 59"/>
                  <a:gd name="T63" fmla="*/ 12 h 81"/>
                  <a:gd name="T64" fmla="*/ 29 w 59"/>
                  <a:gd name="T65" fmla="*/ 14 h 81"/>
                  <a:gd name="T66" fmla="*/ 36 w 59"/>
                  <a:gd name="T67" fmla="*/ 15 h 81"/>
                  <a:gd name="T68" fmla="*/ 39 w 59"/>
                  <a:gd name="T69" fmla="*/ 17 h 81"/>
                  <a:gd name="T70" fmla="*/ 44 w 59"/>
                  <a:gd name="T71" fmla="*/ 21 h 81"/>
                  <a:gd name="T72" fmla="*/ 48 w 59"/>
                  <a:gd name="T73" fmla="*/ 30 h 81"/>
                  <a:gd name="T74" fmla="*/ 50 w 59"/>
                  <a:gd name="T75" fmla="*/ 40 h 81"/>
                  <a:gd name="T76" fmla="*/ 48 w 59"/>
                  <a:gd name="T77" fmla="*/ 49 h 81"/>
                  <a:gd name="T78" fmla="*/ 46 w 59"/>
                  <a:gd name="T79" fmla="*/ 54 h 81"/>
                  <a:gd name="T80" fmla="*/ 44 w 59"/>
                  <a:gd name="T81" fmla="*/ 60 h 81"/>
                  <a:gd name="T82" fmla="*/ 39 w 59"/>
                  <a:gd name="T83" fmla="*/ 62 h 81"/>
                  <a:gd name="T84" fmla="*/ 37 w 59"/>
                  <a:gd name="T85" fmla="*/ 63 h 81"/>
                  <a:gd name="T86" fmla="*/ 36 w 59"/>
                  <a:gd name="T87" fmla="*/ 65 h 81"/>
                  <a:gd name="T88" fmla="*/ 29 w 59"/>
                  <a:gd name="T89" fmla="*/ 67 h 81"/>
                  <a:gd name="T90" fmla="*/ 21 w 59"/>
                  <a:gd name="T91" fmla="*/ 65 h 81"/>
                  <a:gd name="T92" fmla="*/ 16 w 59"/>
                  <a:gd name="T93" fmla="*/ 60 h 81"/>
                  <a:gd name="T94" fmla="*/ 12 w 59"/>
                  <a:gd name="T95" fmla="*/ 54 h 81"/>
                  <a:gd name="T96" fmla="*/ 11 w 59"/>
                  <a:gd name="T97" fmla="*/ 49 h 81"/>
                  <a:gd name="T98" fmla="*/ 10 w 59"/>
                  <a:gd name="T99" fmla="*/ 40 h 81"/>
                  <a:gd name="T100" fmla="*/ 11 w 59"/>
                  <a:gd name="T101" fmla="*/ 30 h 81"/>
                  <a:gd name="T102" fmla="*/ 16 w 59"/>
                  <a:gd name="T103" fmla="*/ 21 h 81"/>
                  <a:gd name="T104" fmla="*/ 21 w 59"/>
                  <a:gd name="T105" fmla="*/ 15 h 81"/>
                  <a:gd name="T106" fmla="*/ 29 w 59"/>
                  <a:gd name="T107" fmla="*/ 14 h 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
                  <a:gd name="T163" fmla="*/ 0 h 81"/>
                  <a:gd name="T164" fmla="*/ 59 w 59"/>
                  <a:gd name="T165" fmla="*/ 81 h 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 h="81">
                    <a:moveTo>
                      <a:pt x="9" y="12"/>
                    </a:moveTo>
                    <a:lnTo>
                      <a:pt x="2" y="25"/>
                    </a:lnTo>
                    <a:lnTo>
                      <a:pt x="0" y="31"/>
                    </a:lnTo>
                    <a:lnTo>
                      <a:pt x="0" y="40"/>
                    </a:lnTo>
                    <a:lnTo>
                      <a:pt x="0" y="47"/>
                    </a:lnTo>
                    <a:lnTo>
                      <a:pt x="2" y="55"/>
                    </a:lnTo>
                    <a:lnTo>
                      <a:pt x="4" y="62"/>
                    </a:lnTo>
                    <a:lnTo>
                      <a:pt x="9" y="69"/>
                    </a:lnTo>
                    <a:lnTo>
                      <a:pt x="17" y="78"/>
                    </a:lnTo>
                    <a:lnTo>
                      <a:pt x="22" y="80"/>
                    </a:lnTo>
                    <a:lnTo>
                      <a:pt x="29" y="81"/>
                    </a:lnTo>
                    <a:lnTo>
                      <a:pt x="31" y="80"/>
                    </a:lnTo>
                    <a:lnTo>
                      <a:pt x="35" y="80"/>
                    </a:lnTo>
                    <a:lnTo>
                      <a:pt x="40" y="78"/>
                    </a:lnTo>
                    <a:lnTo>
                      <a:pt x="45" y="73"/>
                    </a:lnTo>
                    <a:lnTo>
                      <a:pt x="50" y="69"/>
                    </a:lnTo>
                    <a:lnTo>
                      <a:pt x="54" y="62"/>
                    </a:lnTo>
                    <a:lnTo>
                      <a:pt x="57" y="55"/>
                    </a:lnTo>
                    <a:lnTo>
                      <a:pt x="57" y="51"/>
                    </a:lnTo>
                    <a:lnTo>
                      <a:pt x="57" y="48"/>
                    </a:lnTo>
                    <a:lnTo>
                      <a:pt x="57" y="47"/>
                    </a:lnTo>
                    <a:lnTo>
                      <a:pt x="58" y="47"/>
                    </a:lnTo>
                    <a:lnTo>
                      <a:pt x="59" y="40"/>
                    </a:lnTo>
                    <a:lnTo>
                      <a:pt x="58" y="31"/>
                    </a:lnTo>
                    <a:lnTo>
                      <a:pt x="57" y="25"/>
                    </a:lnTo>
                    <a:lnTo>
                      <a:pt x="50" y="12"/>
                    </a:lnTo>
                    <a:lnTo>
                      <a:pt x="45" y="6"/>
                    </a:lnTo>
                    <a:lnTo>
                      <a:pt x="40" y="2"/>
                    </a:lnTo>
                    <a:lnTo>
                      <a:pt x="35" y="0"/>
                    </a:lnTo>
                    <a:lnTo>
                      <a:pt x="29" y="0"/>
                    </a:lnTo>
                    <a:lnTo>
                      <a:pt x="17" y="2"/>
                    </a:lnTo>
                    <a:lnTo>
                      <a:pt x="9" y="12"/>
                    </a:lnTo>
                    <a:close/>
                    <a:moveTo>
                      <a:pt x="29" y="14"/>
                    </a:moveTo>
                    <a:lnTo>
                      <a:pt x="36" y="15"/>
                    </a:lnTo>
                    <a:lnTo>
                      <a:pt x="39" y="17"/>
                    </a:lnTo>
                    <a:lnTo>
                      <a:pt x="44" y="21"/>
                    </a:lnTo>
                    <a:lnTo>
                      <a:pt x="48" y="30"/>
                    </a:lnTo>
                    <a:lnTo>
                      <a:pt x="50" y="40"/>
                    </a:lnTo>
                    <a:lnTo>
                      <a:pt x="48" y="49"/>
                    </a:lnTo>
                    <a:lnTo>
                      <a:pt x="46" y="54"/>
                    </a:lnTo>
                    <a:lnTo>
                      <a:pt x="44" y="60"/>
                    </a:lnTo>
                    <a:lnTo>
                      <a:pt x="39" y="62"/>
                    </a:lnTo>
                    <a:lnTo>
                      <a:pt x="37" y="63"/>
                    </a:lnTo>
                    <a:lnTo>
                      <a:pt x="36" y="65"/>
                    </a:lnTo>
                    <a:lnTo>
                      <a:pt x="29" y="67"/>
                    </a:lnTo>
                    <a:lnTo>
                      <a:pt x="21" y="65"/>
                    </a:lnTo>
                    <a:lnTo>
                      <a:pt x="16" y="60"/>
                    </a:lnTo>
                    <a:lnTo>
                      <a:pt x="12" y="54"/>
                    </a:lnTo>
                    <a:lnTo>
                      <a:pt x="11" y="49"/>
                    </a:lnTo>
                    <a:lnTo>
                      <a:pt x="10" y="40"/>
                    </a:lnTo>
                    <a:lnTo>
                      <a:pt x="11" y="30"/>
                    </a:lnTo>
                    <a:lnTo>
                      <a:pt x="16" y="21"/>
                    </a:lnTo>
                    <a:lnTo>
                      <a:pt x="21" y="15"/>
                    </a:lnTo>
                    <a:lnTo>
                      <a:pt x="29" y="14"/>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3" name="Freeform 254"/>
              <p:cNvSpPr>
                <a:spLocks noEditPoints="1"/>
              </p:cNvSpPr>
              <p:nvPr/>
            </p:nvSpPr>
            <p:spPr bwMode="auto">
              <a:xfrm>
                <a:off x="2080" y="3710"/>
                <a:ext cx="8" cy="11"/>
              </a:xfrm>
              <a:custGeom>
                <a:avLst/>
                <a:gdLst>
                  <a:gd name="T0" fmla="*/ 34 w 40"/>
                  <a:gd name="T1" fmla="*/ 7 h 53"/>
                  <a:gd name="T2" fmla="*/ 29 w 40"/>
                  <a:gd name="T3" fmla="*/ 3 h 53"/>
                  <a:gd name="T4" fmla="*/ 26 w 40"/>
                  <a:gd name="T5" fmla="*/ 1 h 53"/>
                  <a:gd name="T6" fmla="*/ 19 w 40"/>
                  <a:gd name="T7" fmla="*/ 0 h 53"/>
                  <a:gd name="T8" fmla="*/ 11 w 40"/>
                  <a:gd name="T9" fmla="*/ 1 h 53"/>
                  <a:gd name="T10" fmla="*/ 6 w 40"/>
                  <a:gd name="T11" fmla="*/ 7 h 53"/>
                  <a:gd name="T12" fmla="*/ 1 w 40"/>
                  <a:gd name="T13" fmla="*/ 16 h 53"/>
                  <a:gd name="T14" fmla="*/ 0 w 40"/>
                  <a:gd name="T15" fmla="*/ 26 h 53"/>
                  <a:gd name="T16" fmla="*/ 1 w 40"/>
                  <a:gd name="T17" fmla="*/ 35 h 53"/>
                  <a:gd name="T18" fmla="*/ 2 w 40"/>
                  <a:gd name="T19" fmla="*/ 40 h 53"/>
                  <a:gd name="T20" fmla="*/ 6 w 40"/>
                  <a:gd name="T21" fmla="*/ 46 h 53"/>
                  <a:gd name="T22" fmla="*/ 11 w 40"/>
                  <a:gd name="T23" fmla="*/ 51 h 53"/>
                  <a:gd name="T24" fmla="*/ 19 w 40"/>
                  <a:gd name="T25" fmla="*/ 53 h 53"/>
                  <a:gd name="T26" fmla="*/ 26 w 40"/>
                  <a:gd name="T27" fmla="*/ 51 h 53"/>
                  <a:gd name="T28" fmla="*/ 27 w 40"/>
                  <a:gd name="T29" fmla="*/ 49 h 53"/>
                  <a:gd name="T30" fmla="*/ 29 w 40"/>
                  <a:gd name="T31" fmla="*/ 48 h 53"/>
                  <a:gd name="T32" fmla="*/ 34 w 40"/>
                  <a:gd name="T33" fmla="*/ 46 h 53"/>
                  <a:gd name="T34" fmla="*/ 36 w 40"/>
                  <a:gd name="T35" fmla="*/ 40 h 53"/>
                  <a:gd name="T36" fmla="*/ 38 w 40"/>
                  <a:gd name="T37" fmla="*/ 35 h 53"/>
                  <a:gd name="T38" fmla="*/ 40 w 40"/>
                  <a:gd name="T39" fmla="*/ 26 h 53"/>
                  <a:gd name="T40" fmla="*/ 38 w 40"/>
                  <a:gd name="T41" fmla="*/ 16 h 53"/>
                  <a:gd name="T42" fmla="*/ 34 w 40"/>
                  <a:gd name="T43" fmla="*/ 7 h 53"/>
                  <a:gd name="T44" fmla="*/ 13 w 40"/>
                  <a:gd name="T45" fmla="*/ 17 h 53"/>
                  <a:gd name="T46" fmla="*/ 16 w 40"/>
                  <a:gd name="T47" fmla="*/ 14 h 53"/>
                  <a:gd name="T48" fmla="*/ 19 w 40"/>
                  <a:gd name="T49" fmla="*/ 13 h 53"/>
                  <a:gd name="T50" fmla="*/ 22 w 40"/>
                  <a:gd name="T51" fmla="*/ 14 h 53"/>
                  <a:gd name="T52" fmla="*/ 26 w 40"/>
                  <a:gd name="T53" fmla="*/ 17 h 53"/>
                  <a:gd name="T54" fmla="*/ 29 w 40"/>
                  <a:gd name="T55" fmla="*/ 21 h 53"/>
                  <a:gd name="T56" fmla="*/ 30 w 40"/>
                  <a:gd name="T57" fmla="*/ 26 h 53"/>
                  <a:gd name="T58" fmla="*/ 29 w 40"/>
                  <a:gd name="T59" fmla="*/ 31 h 53"/>
                  <a:gd name="T60" fmla="*/ 26 w 40"/>
                  <a:gd name="T61" fmla="*/ 35 h 53"/>
                  <a:gd name="T62" fmla="*/ 24 w 40"/>
                  <a:gd name="T63" fmla="*/ 37 h 53"/>
                  <a:gd name="T64" fmla="*/ 22 w 40"/>
                  <a:gd name="T65" fmla="*/ 39 h 53"/>
                  <a:gd name="T66" fmla="*/ 20 w 40"/>
                  <a:gd name="T67" fmla="*/ 39 h 53"/>
                  <a:gd name="T68" fmla="*/ 19 w 40"/>
                  <a:gd name="T69" fmla="*/ 39 h 53"/>
                  <a:gd name="T70" fmla="*/ 19 w 40"/>
                  <a:gd name="T71" fmla="*/ 40 h 53"/>
                  <a:gd name="T72" fmla="*/ 16 w 40"/>
                  <a:gd name="T73" fmla="*/ 39 h 53"/>
                  <a:gd name="T74" fmla="*/ 13 w 40"/>
                  <a:gd name="T75" fmla="*/ 35 h 53"/>
                  <a:gd name="T76" fmla="*/ 10 w 40"/>
                  <a:gd name="T77" fmla="*/ 31 h 53"/>
                  <a:gd name="T78" fmla="*/ 9 w 40"/>
                  <a:gd name="T79" fmla="*/ 26 h 53"/>
                  <a:gd name="T80" fmla="*/ 10 w 40"/>
                  <a:gd name="T81" fmla="*/ 21 h 53"/>
                  <a:gd name="T82" fmla="*/ 13 w 40"/>
                  <a:gd name="T83" fmla="*/ 17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53"/>
                  <a:gd name="T128" fmla="*/ 40 w 40"/>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53">
                    <a:moveTo>
                      <a:pt x="34" y="7"/>
                    </a:moveTo>
                    <a:lnTo>
                      <a:pt x="29" y="3"/>
                    </a:lnTo>
                    <a:lnTo>
                      <a:pt x="26" y="1"/>
                    </a:lnTo>
                    <a:lnTo>
                      <a:pt x="19" y="0"/>
                    </a:lnTo>
                    <a:lnTo>
                      <a:pt x="11" y="1"/>
                    </a:lnTo>
                    <a:lnTo>
                      <a:pt x="6" y="7"/>
                    </a:lnTo>
                    <a:lnTo>
                      <a:pt x="1" y="16"/>
                    </a:lnTo>
                    <a:lnTo>
                      <a:pt x="0" y="26"/>
                    </a:lnTo>
                    <a:lnTo>
                      <a:pt x="1" y="35"/>
                    </a:lnTo>
                    <a:lnTo>
                      <a:pt x="2" y="40"/>
                    </a:lnTo>
                    <a:lnTo>
                      <a:pt x="6" y="46"/>
                    </a:lnTo>
                    <a:lnTo>
                      <a:pt x="11" y="51"/>
                    </a:lnTo>
                    <a:lnTo>
                      <a:pt x="19" y="53"/>
                    </a:lnTo>
                    <a:lnTo>
                      <a:pt x="26" y="51"/>
                    </a:lnTo>
                    <a:lnTo>
                      <a:pt x="27" y="49"/>
                    </a:lnTo>
                    <a:lnTo>
                      <a:pt x="29" y="48"/>
                    </a:lnTo>
                    <a:lnTo>
                      <a:pt x="34" y="46"/>
                    </a:lnTo>
                    <a:lnTo>
                      <a:pt x="36" y="40"/>
                    </a:lnTo>
                    <a:lnTo>
                      <a:pt x="38" y="35"/>
                    </a:lnTo>
                    <a:lnTo>
                      <a:pt x="40" y="26"/>
                    </a:lnTo>
                    <a:lnTo>
                      <a:pt x="38" y="16"/>
                    </a:lnTo>
                    <a:lnTo>
                      <a:pt x="34" y="7"/>
                    </a:lnTo>
                    <a:close/>
                    <a:moveTo>
                      <a:pt x="13" y="17"/>
                    </a:moveTo>
                    <a:lnTo>
                      <a:pt x="16" y="14"/>
                    </a:lnTo>
                    <a:lnTo>
                      <a:pt x="19" y="13"/>
                    </a:lnTo>
                    <a:lnTo>
                      <a:pt x="22" y="14"/>
                    </a:lnTo>
                    <a:lnTo>
                      <a:pt x="26" y="17"/>
                    </a:lnTo>
                    <a:lnTo>
                      <a:pt x="29" y="21"/>
                    </a:lnTo>
                    <a:lnTo>
                      <a:pt x="30" y="26"/>
                    </a:lnTo>
                    <a:lnTo>
                      <a:pt x="29" y="31"/>
                    </a:lnTo>
                    <a:lnTo>
                      <a:pt x="26" y="35"/>
                    </a:lnTo>
                    <a:lnTo>
                      <a:pt x="24" y="37"/>
                    </a:lnTo>
                    <a:lnTo>
                      <a:pt x="22" y="39"/>
                    </a:lnTo>
                    <a:lnTo>
                      <a:pt x="20" y="39"/>
                    </a:lnTo>
                    <a:lnTo>
                      <a:pt x="19" y="39"/>
                    </a:lnTo>
                    <a:lnTo>
                      <a:pt x="19" y="40"/>
                    </a:lnTo>
                    <a:lnTo>
                      <a:pt x="16" y="39"/>
                    </a:lnTo>
                    <a:lnTo>
                      <a:pt x="13" y="35"/>
                    </a:lnTo>
                    <a:lnTo>
                      <a:pt x="10" y="31"/>
                    </a:lnTo>
                    <a:lnTo>
                      <a:pt x="9" y="26"/>
                    </a:lnTo>
                    <a:lnTo>
                      <a:pt x="10" y="21"/>
                    </a:lnTo>
                    <a:lnTo>
                      <a:pt x="13" y="17"/>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4" name="Freeform 255"/>
              <p:cNvSpPr>
                <a:spLocks/>
              </p:cNvSpPr>
              <p:nvPr/>
            </p:nvSpPr>
            <p:spPr bwMode="auto">
              <a:xfrm>
                <a:off x="2082" y="3713"/>
                <a:ext cx="4" cy="5"/>
              </a:xfrm>
              <a:custGeom>
                <a:avLst/>
                <a:gdLst>
                  <a:gd name="T0" fmla="*/ 10 w 21"/>
                  <a:gd name="T1" fmla="*/ 0 h 27"/>
                  <a:gd name="T2" fmla="*/ 7 w 21"/>
                  <a:gd name="T3" fmla="*/ 1 h 27"/>
                  <a:gd name="T4" fmla="*/ 4 w 21"/>
                  <a:gd name="T5" fmla="*/ 4 h 27"/>
                  <a:gd name="T6" fmla="*/ 1 w 21"/>
                  <a:gd name="T7" fmla="*/ 8 h 27"/>
                  <a:gd name="T8" fmla="*/ 0 w 21"/>
                  <a:gd name="T9" fmla="*/ 13 h 27"/>
                  <a:gd name="T10" fmla="*/ 1 w 21"/>
                  <a:gd name="T11" fmla="*/ 18 h 27"/>
                  <a:gd name="T12" fmla="*/ 4 w 21"/>
                  <a:gd name="T13" fmla="*/ 22 h 27"/>
                  <a:gd name="T14" fmla="*/ 7 w 21"/>
                  <a:gd name="T15" fmla="*/ 26 h 27"/>
                  <a:gd name="T16" fmla="*/ 10 w 21"/>
                  <a:gd name="T17" fmla="*/ 27 h 27"/>
                  <a:gd name="T18" fmla="*/ 10 w 21"/>
                  <a:gd name="T19" fmla="*/ 26 h 27"/>
                  <a:gd name="T20" fmla="*/ 11 w 21"/>
                  <a:gd name="T21" fmla="*/ 26 h 27"/>
                  <a:gd name="T22" fmla="*/ 13 w 21"/>
                  <a:gd name="T23" fmla="*/ 26 h 27"/>
                  <a:gd name="T24" fmla="*/ 15 w 21"/>
                  <a:gd name="T25" fmla="*/ 24 h 27"/>
                  <a:gd name="T26" fmla="*/ 17 w 21"/>
                  <a:gd name="T27" fmla="*/ 22 h 27"/>
                  <a:gd name="T28" fmla="*/ 20 w 21"/>
                  <a:gd name="T29" fmla="*/ 18 h 27"/>
                  <a:gd name="T30" fmla="*/ 21 w 21"/>
                  <a:gd name="T31" fmla="*/ 13 h 27"/>
                  <a:gd name="T32" fmla="*/ 20 w 21"/>
                  <a:gd name="T33" fmla="*/ 8 h 27"/>
                  <a:gd name="T34" fmla="*/ 17 w 21"/>
                  <a:gd name="T35" fmla="*/ 4 h 27"/>
                  <a:gd name="T36" fmla="*/ 13 w 21"/>
                  <a:gd name="T37" fmla="*/ 1 h 27"/>
                  <a:gd name="T38" fmla="*/ 10 w 21"/>
                  <a:gd name="T39" fmla="*/ 0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
                  <a:gd name="T61" fmla="*/ 0 h 27"/>
                  <a:gd name="T62" fmla="*/ 21 w 21"/>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 h="27">
                    <a:moveTo>
                      <a:pt x="10" y="0"/>
                    </a:moveTo>
                    <a:lnTo>
                      <a:pt x="7" y="1"/>
                    </a:lnTo>
                    <a:lnTo>
                      <a:pt x="4" y="4"/>
                    </a:lnTo>
                    <a:lnTo>
                      <a:pt x="1" y="8"/>
                    </a:lnTo>
                    <a:lnTo>
                      <a:pt x="0" y="13"/>
                    </a:lnTo>
                    <a:lnTo>
                      <a:pt x="1" y="18"/>
                    </a:lnTo>
                    <a:lnTo>
                      <a:pt x="4" y="22"/>
                    </a:lnTo>
                    <a:lnTo>
                      <a:pt x="7" y="26"/>
                    </a:lnTo>
                    <a:lnTo>
                      <a:pt x="10" y="27"/>
                    </a:lnTo>
                    <a:lnTo>
                      <a:pt x="10" y="26"/>
                    </a:lnTo>
                    <a:lnTo>
                      <a:pt x="11" y="26"/>
                    </a:lnTo>
                    <a:lnTo>
                      <a:pt x="13" y="26"/>
                    </a:lnTo>
                    <a:lnTo>
                      <a:pt x="15" y="24"/>
                    </a:lnTo>
                    <a:lnTo>
                      <a:pt x="17" y="22"/>
                    </a:lnTo>
                    <a:lnTo>
                      <a:pt x="20" y="18"/>
                    </a:lnTo>
                    <a:lnTo>
                      <a:pt x="21" y="13"/>
                    </a:lnTo>
                    <a:lnTo>
                      <a:pt x="20" y="8"/>
                    </a:lnTo>
                    <a:lnTo>
                      <a:pt x="17" y="4"/>
                    </a:lnTo>
                    <a:lnTo>
                      <a:pt x="13" y="1"/>
                    </a:lnTo>
                    <a:lnTo>
                      <a:pt x="10" y="0"/>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5" name="Freeform 256"/>
              <p:cNvSpPr>
                <a:spLocks/>
              </p:cNvSpPr>
              <p:nvPr/>
            </p:nvSpPr>
            <p:spPr bwMode="auto">
              <a:xfrm>
                <a:off x="2072" y="3702"/>
                <a:ext cx="24" cy="29"/>
              </a:xfrm>
              <a:custGeom>
                <a:avLst/>
                <a:gdLst>
                  <a:gd name="T0" fmla="*/ 13 w 120"/>
                  <a:gd name="T1" fmla="*/ 44 h 149"/>
                  <a:gd name="T2" fmla="*/ 24 w 120"/>
                  <a:gd name="T3" fmla="*/ 21 h 149"/>
                  <a:gd name="T4" fmla="*/ 41 w 120"/>
                  <a:gd name="T5" fmla="*/ 7 h 149"/>
                  <a:gd name="T6" fmla="*/ 16 w 120"/>
                  <a:gd name="T7" fmla="*/ 13 h 149"/>
                  <a:gd name="T8" fmla="*/ 3 w 120"/>
                  <a:gd name="T9" fmla="*/ 38 h 149"/>
                  <a:gd name="T10" fmla="*/ 0 w 120"/>
                  <a:gd name="T11" fmla="*/ 69 h 149"/>
                  <a:gd name="T12" fmla="*/ 3 w 120"/>
                  <a:gd name="T13" fmla="*/ 100 h 149"/>
                  <a:gd name="T14" fmla="*/ 16 w 120"/>
                  <a:gd name="T15" fmla="*/ 127 h 149"/>
                  <a:gd name="T16" fmla="*/ 36 w 120"/>
                  <a:gd name="T17" fmla="*/ 144 h 149"/>
                  <a:gd name="T18" fmla="*/ 59 w 120"/>
                  <a:gd name="T19" fmla="*/ 149 h 149"/>
                  <a:gd name="T20" fmla="*/ 65 w 120"/>
                  <a:gd name="T21" fmla="*/ 148 h 149"/>
                  <a:gd name="T22" fmla="*/ 74 w 120"/>
                  <a:gd name="T23" fmla="*/ 145 h 149"/>
                  <a:gd name="T24" fmla="*/ 75 w 120"/>
                  <a:gd name="T25" fmla="*/ 144 h 149"/>
                  <a:gd name="T26" fmla="*/ 84 w 120"/>
                  <a:gd name="T27" fmla="*/ 141 h 149"/>
                  <a:gd name="T28" fmla="*/ 102 w 120"/>
                  <a:gd name="T29" fmla="*/ 127 h 149"/>
                  <a:gd name="T30" fmla="*/ 115 w 120"/>
                  <a:gd name="T31" fmla="*/ 100 h 149"/>
                  <a:gd name="T32" fmla="*/ 119 w 120"/>
                  <a:gd name="T33" fmla="*/ 76 h 149"/>
                  <a:gd name="T34" fmla="*/ 120 w 120"/>
                  <a:gd name="T35" fmla="*/ 59 h 149"/>
                  <a:gd name="T36" fmla="*/ 110 w 120"/>
                  <a:gd name="T37" fmla="*/ 69 h 149"/>
                  <a:gd name="T38" fmla="*/ 108 w 120"/>
                  <a:gd name="T39" fmla="*/ 75 h 149"/>
                  <a:gd name="T40" fmla="*/ 106 w 120"/>
                  <a:gd name="T41" fmla="*/ 87 h 149"/>
                  <a:gd name="T42" fmla="*/ 99 w 120"/>
                  <a:gd name="T43" fmla="*/ 105 h 149"/>
                  <a:gd name="T44" fmla="*/ 96 w 120"/>
                  <a:gd name="T45" fmla="*/ 108 h 149"/>
                  <a:gd name="T46" fmla="*/ 96 w 120"/>
                  <a:gd name="T47" fmla="*/ 111 h 149"/>
                  <a:gd name="T48" fmla="*/ 89 w 120"/>
                  <a:gd name="T49" fmla="*/ 121 h 149"/>
                  <a:gd name="T50" fmla="*/ 82 w 120"/>
                  <a:gd name="T51" fmla="*/ 128 h 149"/>
                  <a:gd name="T52" fmla="*/ 78 w 120"/>
                  <a:gd name="T53" fmla="*/ 131 h 149"/>
                  <a:gd name="T54" fmla="*/ 73 w 120"/>
                  <a:gd name="T55" fmla="*/ 132 h 149"/>
                  <a:gd name="T56" fmla="*/ 59 w 120"/>
                  <a:gd name="T57" fmla="*/ 137 h 149"/>
                  <a:gd name="T58" fmla="*/ 40 w 120"/>
                  <a:gd name="T59" fmla="*/ 131 h 149"/>
                  <a:gd name="T60" fmla="*/ 24 w 120"/>
                  <a:gd name="T61" fmla="*/ 118 h 149"/>
                  <a:gd name="T62" fmla="*/ 13 w 120"/>
                  <a:gd name="T63" fmla="*/ 94 h 149"/>
                  <a:gd name="T64" fmla="*/ 10 w 120"/>
                  <a:gd name="T65" fmla="*/ 69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49"/>
                  <a:gd name="T101" fmla="*/ 120 w 120"/>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49">
                    <a:moveTo>
                      <a:pt x="10" y="69"/>
                    </a:moveTo>
                    <a:lnTo>
                      <a:pt x="13" y="44"/>
                    </a:lnTo>
                    <a:lnTo>
                      <a:pt x="16" y="31"/>
                    </a:lnTo>
                    <a:lnTo>
                      <a:pt x="24" y="21"/>
                    </a:lnTo>
                    <a:lnTo>
                      <a:pt x="32" y="12"/>
                    </a:lnTo>
                    <a:lnTo>
                      <a:pt x="41" y="7"/>
                    </a:lnTo>
                    <a:lnTo>
                      <a:pt x="31" y="0"/>
                    </a:lnTo>
                    <a:lnTo>
                      <a:pt x="16" y="13"/>
                    </a:lnTo>
                    <a:lnTo>
                      <a:pt x="9" y="25"/>
                    </a:lnTo>
                    <a:lnTo>
                      <a:pt x="3" y="38"/>
                    </a:lnTo>
                    <a:lnTo>
                      <a:pt x="0" y="53"/>
                    </a:lnTo>
                    <a:lnTo>
                      <a:pt x="0" y="69"/>
                    </a:lnTo>
                    <a:lnTo>
                      <a:pt x="0" y="84"/>
                    </a:lnTo>
                    <a:lnTo>
                      <a:pt x="3" y="100"/>
                    </a:lnTo>
                    <a:lnTo>
                      <a:pt x="9" y="113"/>
                    </a:lnTo>
                    <a:lnTo>
                      <a:pt x="16" y="127"/>
                    </a:lnTo>
                    <a:lnTo>
                      <a:pt x="25" y="136"/>
                    </a:lnTo>
                    <a:lnTo>
                      <a:pt x="36" y="144"/>
                    </a:lnTo>
                    <a:lnTo>
                      <a:pt x="47" y="147"/>
                    </a:lnTo>
                    <a:lnTo>
                      <a:pt x="59" y="149"/>
                    </a:lnTo>
                    <a:lnTo>
                      <a:pt x="61" y="148"/>
                    </a:lnTo>
                    <a:lnTo>
                      <a:pt x="65" y="148"/>
                    </a:lnTo>
                    <a:lnTo>
                      <a:pt x="71" y="147"/>
                    </a:lnTo>
                    <a:lnTo>
                      <a:pt x="74" y="145"/>
                    </a:lnTo>
                    <a:lnTo>
                      <a:pt x="74" y="144"/>
                    </a:lnTo>
                    <a:lnTo>
                      <a:pt x="75" y="144"/>
                    </a:lnTo>
                    <a:lnTo>
                      <a:pt x="77" y="144"/>
                    </a:lnTo>
                    <a:lnTo>
                      <a:pt x="84" y="141"/>
                    </a:lnTo>
                    <a:lnTo>
                      <a:pt x="93" y="136"/>
                    </a:lnTo>
                    <a:lnTo>
                      <a:pt x="102" y="127"/>
                    </a:lnTo>
                    <a:lnTo>
                      <a:pt x="110" y="113"/>
                    </a:lnTo>
                    <a:lnTo>
                      <a:pt x="115" y="100"/>
                    </a:lnTo>
                    <a:lnTo>
                      <a:pt x="119" y="84"/>
                    </a:lnTo>
                    <a:lnTo>
                      <a:pt x="119" y="76"/>
                    </a:lnTo>
                    <a:lnTo>
                      <a:pt x="120" y="69"/>
                    </a:lnTo>
                    <a:lnTo>
                      <a:pt x="120" y="59"/>
                    </a:lnTo>
                    <a:lnTo>
                      <a:pt x="108" y="52"/>
                    </a:lnTo>
                    <a:lnTo>
                      <a:pt x="110" y="69"/>
                    </a:lnTo>
                    <a:lnTo>
                      <a:pt x="108" y="72"/>
                    </a:lnTo>
                    <a:lnTo>
                      <a:pt x="108" y="75"/>
                    </a:lnTo>
                    <a:lnTo>
                      <a:pt x="108" y="82"/>
                    </a:lnTo>
                    <a:lnTo>
                      <a:pt x="106" y="87"/>
                    </a:lnTo>
                    <a:lnTo>
                      <a:pt x="105" y="94"/>
                    </a:lnTo>
                    <a:lnTo>
                      <a:pt x="99" y="105"/>
                    </a:lnTo>
                    <a:lnTo>
                      <a:pt x="97" y="108"/>
                    </a:lnTo>
                    <a:lnTo>
                      <a:pt x="96" y="108"/>
                    </a:lnTo>
                    <a:lnTo>
                      <a:pt x="96" y="109"/>
                    </a:lnTo>
                    <a:lnTo>
                      <a:pt x="96" y="111"/>
                    </a:lnTo>
                    <a:lnTo>
                      <a:pt x="94" y="118"/>
                    </a:lnTo>
                    <a:lnTo>
                      <a:pt x="89" y="121"/>
                    </a:lnTo>
                    <a:lnTo>
                      <a:pt x="86" y="126"/>
                    </a:lnTo>
                    <a:lnTo>
                      <a:pt x="82" y="128"/>
                    </a:lnTo>
                    <a:lnTo>
                      <a:pt x="79" y="129"/>
                    </a:lnTo>
                    <a:lnTo>
                      <a:pt x="78" y="131"/>
                    </a:lnTo>
                    <a:lnTo>
                      <a:pt x="75" y="131"/>
                    </a:lnTo>
                    <a:lnTo>
                      <a:pt x="73" y="132"/>
                    </a:lnTo>
                    <a:lnTo>
                      <a:pt x="68" y="135"/>
                    </a:lnTo>
                    <a:lnTo>
                      <a:pt x="59" y="137"/>
                    </a:lnTo>
                    <a:lnTo>
                      <a:pt x="49" y="135"/>
                    </a:lnTo>
                    <a:lnTo>
                      <a:pt x="40" y="131"/>
                    </a:lnTo>
                    <a:lnTo>
                      <a:pt x="31" y="126"/>
                    </a:lnTo>
                    <a:lnTo>
                      <a:pt x="24" y="118"/>
                    </a:lnTo>
                    <a:lnTo>
                      <a:pt x="16" y="105"/>
                    </a:lnTo>
                    <a:lnTo>
                      <a:pt x="13" y="94"/>
                    </a:lnTo>
                    <a:lnTo>
                      <a:pt x="10" y="82"/>
                    </a:lnTo>
                    <a:lnTo>
                      <a:pt x="10" y="69"/>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6" name="Freeform 257"/>
              <p:cNvSpPr>
                <a:spLocks/>
              </p:cNvSpPr>
              <p:nvPr/>
            </p:nvSpPr>
            <p:spPr bwMode="auto">
              <a:xfrm>
                <a:off x="2058" y="3693"/>
                <a:ext cx="13" cy="51"/>
              </a:xfrm>
              <a:custGeom>
                <a:avLst/>
                <a:gdLst>
                  <a:gd name="T0" fmla="*/ 43 w 66"/>
                  <a:gd name="T1" fmla="*/ 6 h 256"/>
                  <a:gd name="T2" fmla="*/ 34 w 66"/>
                  <a:gd name="T3" fmla="*/ 0 h 256"/>
                  <a:gd name="T4" fmla="*/ 18 w 66"/>
                  <a:gd name="T5" fmla="*/ 25 h 256"/>
                  <a:gd name="T6" fmla="*/ 8 w 66"/>
                  <a:gd name="T7" fmla="*/ 53 h 256"/>
                  <a:gd name="T8" fmla="*/ 1 w 66"/>
                  <a:gd name="T9" fmla="*/ 82 h 256"/>
                  <a:gd name="T10" fmla="*/ 0 w 66"/>
                  <a:gd name="T11" fmla="*/ 114 h 256"/>
                  <a:gd name="T12" fmla="*/ 0 w 66"/>
                  <a:gd name="T13" fmla="*/ 131 h 256"/>
                  <a:gd name="T14" fmla="*/ 2 w 66"/>
                  <a:gd name="T15" fmla="*/ 148 h 256"/>
                  <a:gd name="T16" fmla="*/ 4 w 66"/>
                  <a:gd name="T17" fmla="*/ 164 h 256"/>
                  <a:gd name="T18" fmla="*/ 9 w 66"/>
                  <a:gd name="T19" fmla="*/ 181 h 256"/>
                  <a:gd name="T20" fmla="*/ 13 w 66"/>
                  <a:gd name="T21" fmla="*/ 194 h 256"/>
                  <a:gd name="T22" fmla="*/ 21 w 66"/>
                  <a:gd name="T23" fmla="*/ 209 h 256"/>
                  <a:gd name="T24" fmla="*/ 29 w 66"/>
                  <a:gd name="T25" fmla="*/ 222 h 256"/>
                  <a:gd name="T26" fmla="*/ 39 w 66"/>
                  <a:gd name="T27" fmla="*/ 237 h 256"/>
                  <a:gd name="T28" fmla="*/ 56 w 66"/>
                  <a:gd name="T29" fmla="*/ 256 h 256"/>
                  <a:gd name="T30" fmla="*/ 66 w 66"/>
                  <a:gd name="T31" fmla="*/ 249 h 256"/>
                  <a:gd name="T32" fmla="*/ 55 w 66"/>
                  <a:gd name="T33" fmla="*/ 239 h 256"/>
                  <a:gd name="T34" fmla="*/ 45 w 66"/>
                  <a:gd name="T35" fmla="*/ 228 h 256"/>
                  <a:gd name="T36" fmla="*/ 36 w 66"/>
                  <a:gd name="T37" fmla="*/ 214 h 256"/>
                  <a:gd name="T38" fmla="*/ 29 w 66"/>
                  <a:gd name="T39" fmla="*/ 202 h 256"/>
                  <a:gd name="T40" fmla="*/ 22 w 66"/>
                  <a:gd name="T41" fmla="*/ 189 h 256"/>
                  <a:gd name="T42" fmla="*/ 18 w 66"/>
                  <a:gd name="T43" fmla="*/ 175 h 256"/>
                  <a:gd name="T44" fmla="*/ 13 w 66"/>
                  <a:gd name="T45" fmla="*/ 159 h 256"/>
                  <a:gd name="T46" fmla="*/ 11 w 66"/>
                  <a:gd name="T47" fmla="*/ 145 h 256"/>
                  <a:gd name="T48" fmla="*/ 10 w 66"/>
                  <a:gd name="T49" fmla="*/ 114 h 256"/>
                  <a:gd name="T50" fmla="*/ 11 w 66"/>
                  <a:gd name="T51" fmla="*/ 83 h 256"/>
                  <a:gd name="T52" fmla="*/ 18 w 66"/>
                  <a:gd name="T53" fmla="*/ 55 h 256"/>
                  <a:gd name="T54" fmla="*/ 27 w 66"/>
                  <a:gd name="T55" fmla="*/ 29 h 256"/>
                  <a:gd name="T56" fmla="*/ 43 w 66"/>
                  <a:gd name="T57" fmla="*/ 6 h 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56"/>
                  <a:gd name="T89" fmla="*/ 66 w 66"/>
                  <a:gd name="T90" fmla="*/ 256 h 2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56">
                    <a:moveTo>
                      <a:pt x="43" y="6"/>
                    </a:moveTo>
                    <a:lnTo>
                      <a:pt x="34" y="0"/>
                    </a:lnTo>
                    <a:lnTo>
                      <a:pt x="18" y="25"/>
                    </a:lnTo>
                    <a:lnTo>
                      <a:pt x="8" y="53"/>
                    </a:lnTo>
                    <a:lnTo>
                      <a:pt x="1" y="82"/>
                    </a:lnTo>
                    <a:lnTo>
                      <a:pt x="0" y="114"/>
                    </a:lnTo>
                    <a:lnTo>
                      <a:pt x="0" y="131"/>
                    </a:lnTo>
                    <a:lnTo>
                      <a:pt x="2" y="148"/>
                    </a:lnTo>
                    <a:lnTo>
                      <a:pt x="4" y="164"/>
                    </a:lnTo>
                    <a:lnTo>
                      <a:pt x="9" y="181"/>
                    </a:lnTo>
                    <a:lnTo>
                      <a:pt x="13" y="194"/>
                    </a:lnTo>
                    <a:lnTo>
                      <a:pt x="21" y="209"/>
                    </a:lnTo>
                    <a:lnTo>
                      <a:pt x="29" y="222"/>
                    </a:lnTo>
                    <a:lnTo>
                      <a:pt x="39" y="237"/>
                    </a:lnTo>
                    <a:lnTo>
                      <a:pt x="56" y="256"/>
                    </a:lnTo>
                    <a:lnTo>
                      <a:pt x="66" y="249"/>
                    </a:lnTo>
                    <a:lnTo>
                      <a:pt x="55" y="239"/>
                    </a:lnTo>
                    <a:lnTo>
                      <a:pt x="45" y="228"/>
                    </a:lnTo>
                    <a:lnTo>
                      <a:pt x="36" y="214"/>
                    </a:lnTo>
                    <a:lnTo>
                      <a:pt x="29" y="202"/>
                    </a:lnTo>
                    <a:lnTo>
                      <a:pt x="22" y="189"/>
                    </a:lnTo>
                    <a:lnTo>
                      <a:pt x="18" y="175"/>
                    </a:lnTo>
                    <a:lnTo>
                      <a:pt x="13" y="159"/>
                    </a:lnTo>
                    <a:lnTo>
                      <a:pt x="11" y="145"/>
                    </a:lnTo>
                    <a:lnTo>
                      <a:pt x="10" y="114"/>
                    </a:lnTo>
                    <a:lnTo>
                      <a:pt x="11" y="83"/>
                    </a:lnTo>
                    <a:lnTo>
                      <a:pt x="18" y="55"/>
                    </a:lnTo>
                    <a:lnTo>
                      <a:pt x="27" y="29"/>
                    </a:lnTo>
                    <a:lnTo>
                      <a:pt x="43" y="6"/>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7" name="Freeform 258"/>
              <p:cNvSpPr>
                <a:spLocks/>
              </p:cNvSpPr>
              <p:nvPr/>
            </p:nvSpPr>
            <p:spPr bwMode="auto">
              <a:xfrm>
                <a:off x="2060" y="3694"/>
                <a:ext cx="13" cy="48"/>
              </a:xfrm>
              <a:custGeom>
                <a:avLst/>
                <a:gdLst>
                  <a:gd name="T0" fmla="*/ 43 w 66"/>
                  <a:gd name="T1" fmla="*/ 5 h 243"/>
                  <a:gd name="T2" fmla="*/ 33 w 66"/>
                  <a:gd name="T3" fmla="*/ 0 h 243"/>
                  <a:gd name="T4" fmla="*/ 17 w 66"/>
                  <a:gd name="T5" fmla="*/ 23 h 243"/>
                  <a:gd name="T6" fmla="*/ 8 w 66"/>
                  <a:gd name="T7" fmla="*/ 49 h 243"/>
                  <a:gd name="T8" fmla="*/ 1 w 66"/>
                  <a:gd name="T9" fmla="*/ 77 h 243"/>
                  <a:gd name="T10" fmla="*/ 0 w 66"/>
                  <a:gd name="T11" fmla="*/ 108 h 243"/>
                  <a:gd name="T12" fmla="*/ 1 w 66"/>
                  <a:gd name="T13" fmla="*/ 139 h 243"/>
                  <a:gd name="T14" fmla="*/ 3 w 66"/>
                  <a:gd name="T15" fmla="*/ 153 h 243"/>
                  <a:gd name="T16" fmla="*/ 8 w 66"/>
                  <a:gd name="T17" fmla="*/ 169 h 243"/>
                  <a:gd name="T18" fmla="*/ 12 w 66"/>
                  <a:gd name="T19" fmla="*/ 183 h 243"/>
                  <a:gd name="T20" fmla="*/ 19 w 66"/>
                  <a:gd name="T21" fmla="*/ 196 h 243"/>
                  <a:gd name="T22" fmla="*/ 26 w 66"/>
                  <a:gd name="T23" fmla="*/ 208 h 243"/>
                  <a:gd name="T24" fmla="*/ 35 w 66"/>
                  <a:gd name="T25" fmla="*/ 222 h 243"/>
                  <a:gd name="T26" fmla="*/ 45 w 66"/>
                  <a:gd name="T27" fmla="*/ 233 h 243"/>
                  <a:gd name="T28" fmla="*/ 56 w 66"/>
                  <a:gd name="T29" fmla="*/ 243 h 243"/>
                  <a:gd name="T30" fmla="*/ 66 w 66"/>
                  <a:gd name="T31" fmla="*/ 235 h 243"/>
                  <a:gd name="T32" fmla="*/ 54 w 66"/>
                  <a:gd name="T33" fmla="*/ 224 h 243"/>
                  <a:gd name="T34" fmla="*/ 43 w 66"/>
                  <a:gd name="T35" fmla="*/ 212 h 243"/>
                  <a:gd name="T36" fmla="*/ 28 w 66"/>
                  <a:gd name="T37" fmla="*/ 188 h 243"/>
                  <a:gd name="T38" fmla="*/ 22 w 66"/>
                  <a:gd name="T39" fmla="*/ 176 h 243"/>
                  <a:gd name="T40" fmla="*/ 19 w 66"/>
                  <a:gd name="T41" fmla="*/ 165 h 243"/>
                  <a:gd name="T42" fmla="*/ 15 w 66"/>
                  <a:gd name="T43" fmla="*/ 150 h 243"/>
                  <a:gd name="T44" fmla="*/ 12 w 66"/>
                  <a:gd name="T45" fmla="*/ 137 h 243"/>
                  <a:gd name="T46" fmla="*/ 11 w 66"/>
                  <a:gd name="T47" fmla="*/ 108 h 243"/>
                  <a:gd name="T48" fmla="*/ 12 w 66"/>
                  <a:gd name="T49" fmla="*/ 78 h 243"/>
                  <a:gd name="T50" fmla="*/ 19 w 66"/>
                  <a:gd name="T51" fmla="*/ 52 h 243"/>
                  <a:gd name="T52" fmla="*/ 28 w 66"/>
                  <a:gd name="T53" fmla="*/ 27 h 243"/>
                  <a:gd name="T54" fmla="*/ 43 w 66"/>
                  <a:gd name="T55" fmla="*/ 5 h 2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243"/>
                  <a:gd name="T86" fmla="*/ 66 w 66"/>
                  <a:gd name="T87" fmla="*/ 243 h 2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243">
                    <a:moveTo>
                      <a:pt x="43" y="5"/>
                    </a:moveTo>
                    <a:lnTo>
                      <a:pt x="33" y="0"/>
                    </a:lnTo>
                    <a:lnTo>
                      <a:pt x="17" y="23"/>
                    </a:lnTo>
                    <a:lnTo>
                      <a:pt x="8" y="49"/>
                    </a:lnTo>
                    <a:lnTo>
                      <a:pt x="1" y="77"/>
                    </a:lnTo>
                    <a:lnTo>
                      <a:pt x="0" y="108"/>
                    </a:lnTo>
                    <a:lnTo>
                      <a:pt x="1" y="139"/>
                    </a:lnTo>
                    <a:lnTo>
                      <a:pt x="3" y="153"/>
                    </a:lnTo>
                    <a:lnTo>
                      <a:pt x="8" y="169"/>
                    </a:lnTo>
                    <a:lnTo>
                      <a:pt x="12" y="183"/>
                    </a:lnTo>
                    <a:lnTo>
                      <a:pt x="19" y="196"/>
                    </a:lnTo>
                    <a:lnTo>
                      <a:pt x="26" y="208"/>
                    </a:lnTo>
                    <a:lnTo>
                      <a:pt x="35" y="222"/>
                    </a:lnTo>
                    <a:lnTo>
                      <a:pt x="45" y="233"/>
                    </a:lnTo>
                    <a:lnTo>
                      <a:pt x="56" y="243"/>
                    </a:lnTo>
                    <a:lnTo>
                      <a:pt x="66" y="235"/>
                    </a:lnTo>
                    <a:lnTo>
                      <a:pt x="54" y="224"/>
                    </a:lnTo>
                    <a:lnTo>
                      <a:pt x="43" y="212"/>
                    </a:lnTo>
                    <a:lnTo>
                      <a:pt x="28" y="188"/>
                    </a:lnTo>
                    <a:lnTo>
                      <a:pt x="22" y="176"/>
                    </a:lnTo>
                    <a:lnTo>
                      <a:pt x="19" y="165"/>
                    </a:lnTo>
                    <a:lnTo>
                      <a:pt x="15" y="150"/>
                    </a:lnTo>
                    <a:lnTo>
                      <a:pt x="12" y="137"/>
                    </a:lnTo>
                    <a:lnTo>
                      <a:pt x="11" y="108"/>
                    </a:lnTo>
                    <a:lnTo>
                      <a:pt x="12" y="78"/>
                    </a:lnTo>
                    <a:lnTo>
                      <a:pt x="19" y="52"/>
                    </a:lnTo>
                    <a:lnTo>
                      <a:pt x="28" y="27"/>
                    </a:lnTo>
                    <a:lnTo>
                      <a:pt x="43" y="5"/>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8" name="Freeform 259"/>
              <p:cNvSpPr>
                <a:spLocks/>
              </p:cNvSpPr>
              <p:nvPr/>
            </p:nvSpPr>
            <p:spPr bwMode="auto">
              <a:xfrm>
                <a:off x="2062" y="3695"/>
                <a:ext cx="13" cy="46"/>
              </a:xfrm>
              <a:custGeom>
                <a:avLst/>
                <a:gdLst>
                  <a:gd name="T0" fmla="*/ 41 w 65"/>
                  <a:gd name="T1" fmla="*/ 7 h 230"/>
                  <a:gd name="T2" fmla="*/ 32 w 65"/>
                  <a:gd name="T3" fmla="*/ 0 h 230"/>
                  <a:gd name="T4" fmla="*/ 17 w 65"/>
                  <a:gd name="T5" fmla="*/ 22 h 230"/>
                  <a:gd name="T6" fmla="*/ 8 w 65"/>
                  <a:gd name="T7" fmla="*/ 47 h 230"/>
                  <a:gd name="T8" fmla="*/ 1 w 65"/>
                  <a:gd name="T9" fmla="*/ 73 h 230"/>
                  <a:gd name="T10" fmla="*/ 0 w 65"/>
                  <a:gd name="T11" fmla="*/ 103 h 230"/>
                  <a:gd name="T12" fmla="*/ 1 w 65"/>
                  <a:gd name="T13" fmla="*/ 132 h 230"/>
                  <a:gd name="T14" fmla="*/ 4 w 65"/>
                  <a:gd name="T15" fmla="*/ 145 h 230"/>
                  <a:gd name="T16" fmla="*/ 8 w 65"/>
                  <a:gd name="T17" fmla="*/ 160 h 230"/>
                  <a:gd name="T18" fmla="*/ 11 w 65"/>
                  <a:gd name="T19" fmla="*/ 171 h 230"/>
                  <a:gd name="T20" fmla="*/ 17 w 65"/>
                  <a:gd name="T21" fmla="*/ 183 h 230"/>
                  <a:gd name="T22" fmla="*/ 32 w 65"/>
                  <a:gd name="T23" fmla="*/ 207 h 230"/>
                  <a:gd name="T24" fmla="*/ 43 w 65"/>
                  <a:gd name="T25" fmla="*/ 219 h 230"/>
                  <a:gd name="T26" fmla="*/ 55 w 65"/>
                  <a:gd name="T27" fmla="*/ 230 h 230"/>
                  <a:gd name="T28" fmla="*/ 65 w 65"/>
                  <a:gd name="T29" fmla="*/ 222 h 230"/>
                  <a:gd name="T30" fmla="*/ 52 w 65"/>
                  <a:gd name="T31" fmla="*/ 211 h 230"/>
                  <a:gd name="T32" fmla="*/ 38 w 65"/>
                  <a:gd name="T33" fmla="*/ 198 h 230"/>
                  <a:gd name="T34" fmla="*/ 31 w 65"/>
                  <a:gd name="T35" fmla="*/ 187 h 230"/>
                  <a:gd name="T36" fmla="*/ 25 w 65"/>
                  <a:gd name="T37" fmla="*/ 176 h 230"/>
                  <a:gd name="T38" fmla="*/ 17 w 65"/>
                  <a:gd name="T39" fmla="*/ 154 h 230"/>
                  <a:gd name="T40" fmla="*/ 11 w 65"/>
                  <a:gd name="T41" fmla="*/ 129 h 230"/>
                  <a:gd name="T42" fmla="*/ 10 w 65"/>
                  <a:gd name="T43" fmla="*/ 103 h 230"/>
                  <a:gd name="T44" fmla="*/ 11 w 65"/>
                  <a:gd name="T45" fmla="*/ 75 h 230"/>
                  <a:gd name="T46" fmla="*/ 17 w 65"/>
                  <a:gd name="T47" fmla="*/ 52 h 230"/>
                  <a:gd name="T48" fmla="*/ 25 w 65"/>
                  <a:gd name="T49" fmla="*/ 28 h 230"/>
                  <a:gd name="T50" fmla="*/ 38 w 65"/>
                  <a:gd name="T51" fmla="*/ 9 h 230"/>
                  <a:gd name="T52" fmla="*/ 41 w 65"/>
                  <a:gd name="T53" fmla="*/ 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230"/>
                  <a:gd name="T83" fmla="*/ 65 w 65"/>
                  <a:gd name="T84" fmla="*/ 230 h 2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230">
                    <a:moveTo>
                      <a:pt x="41" y="7"/>
                    </a:moveTo>
                    <a:lnTo>
                      <a:pt x="32" y="0"/>
                    </a:lnTo>
                    <a:lnTo>
                      <a:pt x="17" y="22"/>
                    </a:lnTo>
                    <a:lnTo>
                      <a:pt x="8" y="47"/>
                    </a:lnTo>
                    <a:lnTo>
                      <a:pt x="1" y="73"/>
                    </a:lnTo>
                    <a:lnTo>
                      <a:pt x="0" y="103"/>
                    </a:lnTo>
                    <a:lnTo>
                      <a:pt x="1" y="132"/>
                    </a:lnTo>
                    <a:lnTo>
                      <a:pt x="4" y="145"/>
                    </a:lnTo>
                    <a:lnTo>
                      <a:pt x="8" y="160"/>
                    </a:lnTo>
                    <a:lnTo>
                      <a:pt x="11" y="171"/>
                    </a:lnTo>
                    <a:lnTo>
                      <a:pt x="17" y="183"/>
                    </a:lnTo>
                    <a:lnTo>
                      <a:pt x="32" y="207"/>
                    </a:lnTo>
                    <a:lnTo>
                      <a:pt x="43" y="219"/>
                    </a:lnTo>
                    <a:lnTo>
                      <a:pt x="55" y="230"/>
                    </a:lnTo>
                    <a:lnTo>
                      <a:pt x="65" y="222"/>
                    </a:lnTo>
                    <a:lnTo>
                      <a:pt x="52" y="211"/>
                    </a:lnTo>
                    <a:lnTo>
                      <a:pt x="38" y="198"/>
                    </a:lnTo>
                    <a:lnTo>
                      <a:pt x="31" y="187"/>
                    </a:lnTo>
                    <a:lnTo>
                      <a:pt x="25" y="176"/>
                    </a:lnTo>
                    <a:lnTo>
                      <a:pt x="17" y="154"/>
                    </a:lnTo>
                    <a:lnTo>
                      <a:pt x="11" y="129"/>
                    </a:lnTo>
                    <a:lnTo>
                      <a:pt x="10" y="103"/>
                    </a:lnTo>
                    <a:lnTo>
                      <a:pt x="11" y="75"/>
                    </a:lnTo>
                    <a:lnTo>
                      <a:pt x="17" y="52"/>
                    </a:lnTo>
                    <a:lnTo>
                      <a:pt x="25" y="28"/>
                    </a:lnTo>
                    <a:lnTo>
                      <a:pt x="38" y="9"/>
                    </a:lnTo>
                    <a:lnTo>
                      <a:pt x="41" y="7"/>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89" name="Freeform 260"/>
              <p:cNvSpPr>
                <a:spLocks/>
              </p:cNvSpPr>
              <p:nvPr/>
            </p:nvSpPr>
            <p:spPr bwMode="auto">
              <a:xfrm>
                <a:off x="2064" y="3696"/>
                <a:ext cx="13" cy="43"/>
              </a:xfrm>
              <a:custGeom>
                <a:avLst/>
                <a:gdLst>
                  <a:gd name="T0" fmla="*/ 31 w 68"/>
                  <a:gd name="T1" fmla="*/ 0 h 215"/>
                  <a:gd name="T2" fmla="*/ 28 w 68"/>
                  <a:gd name="T3" fmla="*/ 2 h 215"/>
                  <a:gd name="T4" fmla="*/ 15 w 68"/>
                  <a:gd name="T5" fmla="*/ 21 h 215"/>
                  <a:gd name="T6" fmla="*/ 7 w 68"/>
                  <a:gd name="T7" fmla="*/ 45 h 215"/>
                  <a:gd name="T8" fmla="*/ 1 w 68"/>
                  <a:gd name="T9" fmla="*/ 68 h 215"/>
                  <a:gd name="T10" fmla="*/ 0 w 68"/>
                  <a:gd name="T11" fmla="*/ 96 h 215"/>
                  <a:gd name="T12" fmla="*/ 1 w 68"/>
                  <a:gd name="T13" fmla="*/ 122 h 215"/>
                  <a:gd name="T14" fmla="*/ 7 w 68"/>
                  <a:gd name="T15" fmla="*/ 147 h 215"/>
                  <a:gd name="T16" fmla="*/ 15 w 68"/>
                  <a:gd name="T17" fmla="*/ 169 h 215"/>
                  <a:gd name="T18" fmla="*/ 21 w 68"/>
                  <a:gd name="T19" fmla="*/ 180 h 215"/>
                  <a:gd name="T20" fmla="*/ 28 w 68"/>
                  <a:gd name="T21" fmla="*/ 191 h 215"/>
                  <a:gd name="T22" fmla="*/ 42 w 68"/>
                  <a:gd name="T23" fmla="*/ 204 h 215"/>
                  <a:gd name="T24" fmla="*/ 55 w 68"/>
                  <a:gd name="T25" fmla="*/ 215 h 215"/>
                  <a:gd name="T26" fmla="*/ 68 w 68"/>
                  <a:gd name="T27" fmla="*/ 209 h 215"/>
                  <a:gd name="T28" fmla="*/ 51 w 68"/>
                  <a:gd name="T29" fmla="*/ 197 h 215"/>
                  <a:gd name="T30" fmla="*/ 36 w 68"/>
                  <a:gd name="T31" fmla="*/ 182 h 215"/>
                  <a:gd name="T32" fmla="*/ 24 w 68"/>
                  <a:gd name="T33" fmla="*/ 163 h 215"/>
                  <a:gd name="T34" fmla="*/ 16 w 68"/>
                  <a:gd name="T35" fmla="*/ 142 h 215"/>
                  <a:gd name="T36" fmla="*/ 10 w 68"/>
                  <a:gd name="T37" fmla="*/ 120 h 215"/>
                  <a:gd name="T38" fmla="*/ 9 w 68"/>
                  <a:gd name="T39" fmla="*/ 96 h 215"/>
                  <a:gd name="T40" fmla="*/ 10 w 68"/>
                  <a:gd name="T41" fmla="*/ 72 h 215"/>
                  <a:gd name="T42" fmla="*/ 16 w 68"/>
                  <a:gd name="T43" fmla="*/ 50 h 215"/>
                  <a:gd name="T44" fmla="*/ 24 w 68"/>
                  <a:gd name="T45" fmla="*/ 29 h 215"/>
                  <a:gd name="T46" fmla="*/ 36 w 68"/>
                  <a:gd name="T47" fmla="*/ 11 h 215"/>
                  <a:gd name="T48" fmla="*/ 40 w 68"/>
                  <a:gd name="T49" fmla="*/ 7 h 215"/>
                  <a:gd name="T50" fmla="*/ 31 w 68"/>
                  <a:gd name="T51" fmla="*/ 0 h 2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215"/>
                  <a:gd name="T80" fmla="*/ 68 w 68"/>
                  <a:gd name="T81" fmla="*/ 215 h 2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215">
                    <a:moveTo>
                      <a:pt x="31" y="0"/>
                    </a:moveTo>
                    <a:lnTo>
                      <a:pt x="28" y="2"/>
                    </a:lnTo>
                    <a:lnTo>
                      <a:pt x="15" y="21"/>
                    </a:lnTo>
                    <a:lnTo>
                      <a:pt x="7" y="45"/>
                    </a:lnTo>
                    <a:lnTo>
                      <a:pt x="1" y="68"/>
                    </a:lnTo>
                    <a:lnTo>
                      <a:pt x="0" y="96"/>
                    </a:lnTo>
                    <a:lnTo>
                      <a:pt x="1" y="122"/>
                    </a:lnTo>
                    <a:lnTo>
                      <a:pt x="7" y="147"/>
                    </a:lnTo>
                    <a:lnTo>
                      <a:pt x="15" y="169"/>
                    </a:lnTo>
                    <a:lnTo>
                      <a:pt x="21" y="180"/>
                    </a:lnTo>
                    <a:lnTo>
                      <a:pt x="28" y="191"/>
                    </a:lnTo>
                    <a:lnTo>
                      <a:pt x="42" y="204"/>
                    </a:lnTo>
                    <a:lnTo>
                      <a:pt x="55" y="215"/>
                    </a:lnTo>
                    <a:lnTo>
                      <a:pt x="68" y="209"/>
                    </a:lnTo>
                    <a:lnTo>
                      <a:pt x="51" y="197"/>
                    </a:lnTo>
                    <a:lnTo>
                      <a:pt x="36" y="182"/>
                    </a:lnTo>
                    <a:lnTo>
                      <a:pt x="24" y="163"/>
                    </a:lnTo>
                    <a:lnTo>
                      <a:pt x="16" y="142"/>
                    </a:lnTo>
                    <a:lnTo>
                      <a:pt x="10" y="120"/>
                    </a:lnTo>
                    <a:lnTo>
                      <a:pt x="9" y="96"/>
                    </a:lnTo>
                    <a:lnTo>
                      <a:pt x="10" y="72"/>
                    </a:lnTo>
                    <a:lnTo>
                      <a:pt x="16" y="50"/>
                    </a:lnTo>
                    <a:lnTo>
                      <a:pt x="24" y="29"/>
                    </a:lnTo>
                    <a:lnTo>
                      <a:pt x="36" y="11"/>
                    </a:lnTo>
                    <a:lnTo>
                      <a:pt x="40" y="7"/>
                    </a:lnTo>
                    <a:lnTo>
                      <a:pt x="31" y="0"/>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0" name="Freeform 261"/>
              <p:cNvSpPr>
                <a:spLocks/>
              </p:cNvSpPr>
              <p:nvPr/>
            </p:nvSpPr>
            <p:spPr bwMode="auto">
              <a:xfrm>
                <a:off x="2066" y="3698"/>
                <a:ext cx="14" cy="40"/>
              </a:xfrm>
              <a:custGeom>
                <a:avLst/>
                <a:gdLst>
                  <a:gd name="T0" fmla="*/ 31 w 71"/>
                  <a:gd name="T1" fmla="*/ 0 h 202"/>
                  <a:gd name="T2" fmla="*/ 27 w 71"/>
                  <a:gd name="T3" fmla="*/ 4 h 202"/>
                  <a:gd name="T4" fmla="*/ 15 w 71"/>
                  <a:gd name="T5" fmla="*/ 22 h 202"/>
                  <a:gd name="T6" fmla="*/ 7 w 71"/>
                  <a:gd name="T7" fmla="*/ 43 h 202"/>
                  <a:gd name="T8" fmla="*/ 1 w 71"/>
                  <a:gd name="T9" fmla="*/ 65 h 202"/>
                  <a:gd name="T10" fmla="*/ 0 w 71"/>
                  <a:gd name="T11" fmla="*/ 89 h 202"/>
                  <a:gd name="T12" fmla="*/ 1 w 71"/>
                  <a:gd name="T13" fmla="*/ 113 h 202"/>
                  <a:gd name="T14" fmla="*/ 7 w 71"/>
                  <a:gd name="T15" fmla="*/ 135 h 202"/>
                  <a:gd name="T16" fmla="*/ 15 w 71"/>
                  <a:gd name="T17" fmla="*/ 156 h 202"/>
                  <a:gd name="T18" fmla="*/ 27 w 71"/>
                  <a:gd name="T19" fmla="*/ 175 h 202"/>
                  <a:gd name="T20" fmla="*/ 42 w 71"/>
                  <a:gd name="T21" fmla="*/ 190 h 202"/>
                  <a:gd name="T22" fmla="*/ 59 w 71"/>
                  <a:gd name="T23" fmla="*/ 202 h 202"/>
                  <a:gd name="T24" fmla="*/ 71 w 71"/>
                  <a:gd name="T25" fmla="*/ 193 h 202"/>
                  <a:gd name="T26" fmla="*/ 60 w 71"/>
                  <a:gd name="T27" fmla="*/ 188 h 202"/>
                  <a:gd name="T28" fmla="*/ 51 w 71"/>
                  <a:gd name="T29" fmla="*/ 183 h 202"/>
                  <a:gd name="T30" fmla="*/ 42 w 71"/>
                  <a:gd name="T31" fmla="*/ 175 h 202"/>
                  <a:gd name="T32" fmla="*/ 34 w 71"/>
                  <a:gd name="T33" fmla="*/ 165 h 202"/>
                  <a:gd name="T34" fmla="*/ 27 w 71"/>
                  <a:gd name="T35" fmla="*/ 156 h 202"/>
                  <a:gd name="T36" fmla="*/ 23 w 71"/>
                  <a:gd name="T37" fmla="*/ 148 h 202"/>
                  <a:gd name="T38" fmla="*/ 16 w 71"/>
                  <a:gd name="T39" fmla="*/ 130 h 202"/>
                  <a:gd name="T40" fmla="*/ 13 w 71"/>
                  <a:gd name="T41" fmla="*/ 120 h 202"/>
                  <a:gd name="T42" fmla="*/ 12 w 71"/>
                  <a:gd name="T43" fmla="*/ 111 h 202"/>
                  <a:gd name="T44" fmla="*/ 10 w 71"/>
                  <a:gd name="T45" fmla="*/ 89 h 202"/>
                  <a:gd name="T46" fmla="*/ 12 w 71"/>
                  <a:gd name="T47" fmla="*/ 67 h 202"/>
                  <a:gd name="T48" fmla="*/ 16 w 71"/>
                  <a:gd name="T49" fmla="*/ 48 h 202"/>
                  <a:gd name="T50" fmla="*/ 23 w 71"/>
                  <a:gd name="T51" fmla="*/ 30 h 202"/>
                  <a:gd name="T52" fmla="*/ 34 w 71"/>
                  <a:gd name="T53" fmla="*/ 15 h 202"/>
                  <a:gd name="T54" fmla="*/ 42 w 71"/>
                  <a:gd name="T55" fmla="*/ 6 h 202"/>
                  <a:gd name="T56" fmla="*/ 31 w 71"/>
                  <a:gd name="T57" fmla="*/ 0 h 20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202"/>
                  <a:gd name="T89" fmla="*/ 71 w 71"/>
                  <a:gd name="T90" fmla="*/ 202 h 20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202">
                    <a:moveTo>
                      <a:pt x="31" y="0"/>
                    </a:moveTo>
                    <a:lnTo>
                      <a:pt x="27" y="4"/>
                    </a:lnTo>
                    <a:lnTo>
                      <a:pt x="15" y="22"/>
                    </a:lnTo>
                    <a:lnTo>
                      <a:pt x="7" y="43"/>
                    </a:lnTo>
                    <a:lnTo>
                      <a:pt x="1" y="65"/>
                    </a:lnTo>
                    <a:lnTo>
                      <a:pt x="0" y="89"/>
                    </a:lnTo>
                    <a:lnTo>
                      <a:pt x="1" y="113"/>
                    </a:lnTo>
                    <a:lnTo>
                      <a:pt x="7" y="135"/>
                    </a:lnTo>
                    <a:lnTo>
                      <a:pt x="15" y="156"/>
                    </a:lnTo>
                    <a:lnTo>
                      <a:pt x="27" y="175"/>
                    </a:lnTo>
                    <a:lnTo>
                      <a:pt x="42" y="190"/>
                    </a:lnTo>
                    <a:lnTo>
                      <a:pt x="59" y="202"/>
                    </a:lnTo>
                    <a:lnTo>
                      <a:pt x="71" y="193"/>
                    </a:lnTo>
                    <a:lnTo>
                      <a:pt x="60" y="188"/>
                    </a:lnTo>
                    <a:lnTo>
                      <a:pt x="51" y="183"/>
                    </a:lnTo>
                    <a:lnTo>
                      <a:pt x="42" y="175"/>
                    </a:lnTo>
                    <a:lnTo>
                      <a:pt x="34" y="165"/>
                    </a:lnTo>
                    <a:lnTo>
                      <a:pt x="27" y="156"/>
                    </a:lnTo>
                    <a:lnTo>
                      <a:pt x="23" y="148"/>
                    </a:lnTo>
                    <a:lnTo>
                      <a:pt x="16" y="130"/>
                    </a:lnTo>
                    <a:lnTo>
                      <a:pt x="13" y="120"/>
                    </a:lnTo>
                    <a:lnTo>
                      <a:pt x="12" y="111"/>
                    </a:lnTo>
                    <a:lnTo>
                      <a:pt x="10" y="89"/>
                    </a:lnTo>
                    <a:lnTo>
                      <a:pt x="12" y="67"/>
                    </a:lnTo>
                    <a:lnTo>
                      <a:pt x="16" y="48"/>
                    </a:lnTo>
                    <a:lnTo>
                      <a:pt x="23" y="30"/>
                    </a:lnTo>
                    <a:lnTo>
                      <a:pt x="34" y="15"/>
                    </a:lnTo>
                    <a:lnTo>
                      <a:pt x="42" y="6"/>
                    </a:lnTo>
                    <a:lnTo>
                      <a:pt x="31" y="0"/>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1" name="Freeform 262"/>
              <p:cNvSpPr>
                <a:spLocks/>
              </p:cNvSpPr>
              <p:nvPr/>
            </p:nvSpPr>
            <p:spPr bwMode="auto">
              <a:xfrm>
                <a:off x="2070" y="3700"/>
                <a:ext cx="19" cy="34"/>
              </a:xfrm>
              <a:custGeom>
                <a:avLst/>
                <a:gdLst>
                  <a:gd name="T0" fmla="*/ 42 w 95"/>
                  <a:gd name="T1" fmla="*/ 7 h 170"/>
                  <a:gd name="T2" fmla="*/ 32 w 95"/>
                  <a:gd name="T3" fmla="*/ 0 h 170"/>
                  <a:gd name="T4" fmla="*/ 22 w 95"/>
                  <a:gd name="T5" fmla="*/ 11 h 170"/>
                  <a:gd name="T6" fmla="*/ 12 w 95"/>
                  <a:gd name="T7" fmla="*/ 24 h 170"/>
                  <a:gd name="T8" fmla="*/ 5 w 95"/>
                  <a:gd name="T9" fmla="*/ 39 h 170"/>
                  <a:gd name="T10" fmla="*/ 2 w 95"/>
                  <a:gd name="T11" fmla="*/ 56 h 170"/>
                  <a:gd name="T12" fmla="*/ 0 w 95"/>
                  <a:gd name="T13" fmla="*/ 76 h 170"/>
                  <a:gd name="T14" fmla="*/ 2 w 95"/>
                  <a:gd name="T15" fmla="*/ 94 h 170"/>
                  <a:gd name="T16" fmla="*/ 5 w 95"/>
                  <a:gd name="T17" fmla="*/ 112 h 170"/>
                  <a:gd name="T18" fmla="*/ 12 w 95"/>
                  <a:gd name="T19" fmla="*/ 128 h 170"/>
                  <a:gd name="T20" fmla="*/ 22 w 95"/>
                  <a:gd name="T21" fmla="*/ 143 h 170"/>
                  <a:gd name="T22" fmla="*/ 31 w 95"/>
                  <a:gd name="T23" fmla="*/ 153 h 170"/>
                  <a:gd name="T24" fmla="*/ 42 w 95"/>
                  <a:gd name="T25" fmla="*/ 162 h 170"/>
                  <a:gd name="T26" fmla="*/ 53 w 95"/>
                  <a:gd name="T27" fmla="*/ 166 h 170"/>
                  <a:gd name="T28" fmla="*/ 67 w 95"/>
                  <a:gd name="T29" fmla="*/ 170 h 170"/>
                  <a:gd name="T30" fmla="*/ 95 w 95"/>
                  <a:gd name="T31" fmla="*/ 148 h 170"/>
                  <a:gd name="T32" fmla="*/ 88 w 95"/>
                  <a:gd name="T33" fmla="*/ 151 h 170"/>
                  <a:gd name="T34" fmla="*/ 86 w 95"/>
                  <a:gd name="T35" fmla="*/ 151 h 170"/>
                  <a:gd name="T36" fmla="*/ 85 w 95"/>
                  <a:gd name="T37" fmla="*/ 151 h 170"/>
                  <a:gd name="T38" fmla="*/ 85 w 95"/>
                  <a:gd name="T39" fmla="*/ 152 h 170"/>
                  <a:gd name="T40" fmla="*/ 82 w 95"/>
                  <a:gd name="T41" fmla="*/ 154 h 170"/>
                  <a:gd name="T42" fmla="*/ 76 w 95"/>
                  <a:gd name="T43" fmla="*/ 155 h 170"/>
                  <a:gd name="T44" fmla="*/ 72 w 95"/>
                  <a:gd name="T45" fmla="*/ 155 h 170"/>
                  <a:gd name="T46" fmla="*/ 70 w 95"/>
                  <a:gd name="T47" fmla="*/ 156 h 170"/>
                  <a:gd name="T48" fmla="*/ 58 w 95"/>
                  <a:gd name="T49" fmla="*/ 154 h 170"/>
                  <a:gd name="T50" fmla="*/ 47 w 95"/>
                  <a:gd name="T51" fmla="*/ 151 h 170"/>
                  <a:gd name="T52" fmla="*/ 36 w 95"/>
                  <a:gd name="T53" fmla="*/ 143 h 170"/>
                  <a:gd name="T54" fmla="*/ 27 w 95"/>
                  <a:gd name="T55" fmla="*/ 134 h 170"/>
                  <a:gd name="T56" fmla="*/ 20 w 95"/>
                  <a:gd name="T57" fmla="*/ 120 h 170"/>
                  <a:gd name="T58" fmla="*/ 14 w 95"/>
                  <a:gd name="T59" fmla="*/ 107 h 170"/>
                  <a:gd name="T60" fmla="*/ 11 w 95"/>
                  <a:gd name="T61" fmla="*/ 91 h 170"/>
                  <a:gd name="T62" fmla="*/ 11 w 95"/>
                  <a:gd name="T63" fmla="*/ 76 h 170"/>
                  <a:gd name="T64" fmla="*/ 11 w 95"/>
                  <a:gd name="T65" fmla="*/ 60 h 170"/>
                  <a:gd name="T66" fmla="*/ 14 w 95"/>
                  <a:gd name="T67" fmla="*/ 45 h 170"/>
                  <a:gd name="T68" fmla="*/ 20 w 95"/>
                  <a:gd name="T69" fmla="*/ 32 h 170"/>
                  <a:gd name="T70" fmla="*/ 27 w 95"/>
                  <a:gd name="T71" fmla="*/ 20 h 170"/>
                  <a:gd name="T72" fmla="*/ 42 w 95"/>
                  <a:gd name="T73" fmla="*/ 7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170"/>
                  <a:gd name="T113" fmla="*/ 95 w 95"/>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170">
                    <a:moveTo>
                      <a:pt x="42" y="7"/>
                    </a:moveTo>
                    <a:lnTo>
                      <a:pt x="32" y="0"/>
                    </a:lnTo>
                    <a:lnTo>
                      <a:pt x="22" y="11"/>
                    </a:lnTo>
                    <a:lnTo>
                      <a:pt x="12" y="24"/>
                    </a:lnTo>
                    <a:lnTo>
                      <a:pt x="5" y="39"/>
                    </a:lnTo>
                    <a:lnTo>
                      <a:pt x="2" y="56"/>
                    </a:lnTo>
                    <a:lnTo>
                      <a:pt x="0" y="76"/>
                    </a:lnTo>
                    <a:lnTo>
                      <a:pt x="2" y="94"/>
                    </a:lnTo>
                    <a:lnTo>
                      <a:pt x="5" y="112"/>
                    </a:lnTo>
                    <a:lnTo>
                      <a:pt x="12" y="128"/>
                    </a:lnTo>
                    <a:lnTo>
                      <a:pt x="22" y="143"/>
                    </a:lnTo>
                    <a:lnTo>
                      <a:pt x="31" y="153"/>
                    </a:lnTo>
                    <a:lnTo>
                      <a:pt x="42" y="162"/>
                    </a:lnTo>
                    <a:lnTo>
                      <a:pt x="53" y="166"/>
                    </a:lnTo>
                    <a:lnTo>
                      <a:pt x="67" y="170"/>
                    </a:lnTo>
                    <a:lnTo>
                      <a:pt x="95" y="148"/>
                    </a:lnTo>
                    <a:lnTo>
                      <a:pt x="88" y="151"/>
                    </a:lnTo>
                    <a:lnTo>
                      <a:pt x="86" y="151"/>
                    </a:lnTo>
                    <a:lnTo>
                      <a:pt x="85" y="151"/>
                    </a:lnTo>
                    <a:lnTo>
                      <a:pt x="85" y="152"/>
                    </a:lnTo>
                    <a:lnTo>
                      <a:pt x="82" y="154"/>
                    </a:lnTo>
                    <a:lnTo>
                      <a:pt x="76" y="155"/>
                    </a:lnTo>
                    <a:lnTo>
                      <a:pt x="72" y="155"/>
                    </a:lnTo>
                    <a:lnTo>
                      <a:pt x="70" y="156"/>
                    </a:lnTo>
                    <a:lnTo>
                      <a:pt x="58" y="154"/>
                    </a:lnTo>
                    <a:lnTo>
                      <a:pt x="47" y="151"/>
                    </a:lnTo>
                    <a:lnTo>
                      <a:pt x="36" y="143"/>
                    </a:lnTo>
                    <a:lnTo>
                      <a:pt x="27" y="134"/>
                    </a:lnTo>
                    <a:lnTo>
                      <a:pt x="20" y="120"/>
                    </a:lnTo>
                    <a:lnTo>
                      <a:pt x="14" y="107"/>
                    </a:lnTo>
                    <a:lnTo>
                      <a:pt x="11" y="91"/>
                    </a:lnTo>
                    <a:lnTo>
                      <a:pt x="11" y="76"/>
                    </a:lnTo>
                    <a:lnTo>
                      <a:pt x="11" y="60"/>
                    </a:lnTo>
                    <a:lnTo>
                      <a:pt x="14" y="45"/>
                    </a:lnTo>
                    <a:lnTo>
                      <a:pt x="20" y="32"/>
                    </a:lnTo>
                    <a:lnTo>
                      <a:pt x="27" y="20"/>
                    </a:lnTo>
                    <a:lnTo>
                      <a:pt x="42" y="7"/>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2" name="Freeform 263"/>
              <p:cNvSpPr>
                <a:spLocks/>
              </p:cNvSpPr>
              <p:nvPr/>
            </p:nvSpPr>
            <p:spPr bwMode="auto">
              <a:xfrm>
                <a:off x="2068" y="3699"/>
                <a:ext cx="15" cy="37"/>
              </a:xfrm>
              <a:custGeom>
                <a:avLst/>
                <a:gdLst>
                  <a:gd name="T0" fmla="*/ 32 w 77"/>
                  <a:gd name="T1" fmla="*/ 18 h 187"/>
                  <a:gd name="T2" fmla="*/ 42 w 77"/>
                  <a:gd name="T3" fmla="*/ 7 h 187"/>
                  <a:gd name="T4" fmla="*/ 32 w 77"/>
                  <a:gd name="T5" fmla="*/ 0 h 187"/>
                  <a:gd name="T6" fmla="*/ 24 w 77"/>
                  <a:gd name="T7" fmla="*/ 9 h 187"/>
                  <a:gd name="T8" fmla="*/ 13 w 77"/>
                  <a:gd name="T9" fmla="*/ 24 h 187"/>
                  <a:gd name="T10" fmla="*/ 6 w 77"/>
                  <a:gd name="T11" fmla="*/ 42 h 187"/>
                  <a:gd name="T12" fmla="*/ 2 w 77"/>
                  <a:gd name="T13" fmla="*/ 61 h 187"/>
                  <a:gd name="T14" fmla="*/ 0 w 77"/>
                  <a:gd name="T15" fmla="*/ 83 h 187"/>
                  <a:gd name="T16" fmla="*/ 2 w 77"/>
                  <a:gd name="T17" fmla="*/ 105 h 187"/>
                  <a:gd name="T18" fmla="*/ 3 w 77"/>
                  <a:gd name="T19" fmla="*/ 114 h 187"/>
                  <a:gd name="T20" fmla="*/ 6 w 77"/>
                  <a:gd name="T21" fmla="*/ 124 h 187"/>
                  <a:gd name="T22" fmla="*/ 13 w 77"/>
                  <a:gd name="T23" fmla="*/ 142 h 187"/>
                  <a:gd name="T24" fmla="*/ 17 w 77"/>
                  <a:gd name="T25" fmla="*/ 150 h 187"/>
                  <a:gd name="T26" fmla="*/ 24 w 77"/>
                  <a:gd name="T27" fmla="*/ 159 h 187"/>
                  <a:gd name="T28" fmla="*/ 32 w 77"/>
                  <a:gd name="T29" fmla="*/ 169 h 187"/>
                  <a:gd name="T30" fmla="*/ 41 w 77"/>
                  <a:gd name="T31" fmla="*/ 177 h 187"/>
                  <a:gd name="T32" fmla="*/ 50 w 77"/>
                  <a:gd name="T33" fmla="*/ 182 h 187"/>
                  <a:gd name="T34" fmla="*/ 61 w 77"/>
                  <a:gd name="T35" fmla="*/ 187 h 187"/>
                  <a:gd name="T36" fmla="*/ 77 w 77"/>
                  <a:gd name="T37" fmla="*/ 177 h 187"/>
                  <a:gd name="T38" fmla="*/ 63 w 77"/>
                  <a:gd name="T39" fmla="*/ 173 h 187"/>
                  <a:gd name="T40" fmla="*/ 52 w 77"/>
                  <a:gd name="T41" fmla="*/ 169 h 187"/>
                  <a:gd name="T42" fmla="*/ 41 w 77"/>
                  <a:gd name="T43" fmla="*/ 160 h 187"/>
                  <a:gd name="T44" fmla="*/ 32 w 77"/>
                  <a:gd name="T45" fmla="*/ 150 h 187"/>
                  <a:gd name="T46" fmla="*/ 22 w 77"/>
                  <a:gd name="T47" fmla="*/ 135 h 187"/>
                  <a:gd name="T48" fmla="*/ 15 w 77"/>
                  <a:gd name="T49" fmla="*/ 119 h 187"/>
                  <a:gd name="T50" fmla="*/ 12 w 77"/>
                  <a:gd name="T51" fmla="*/ 101 h 187"/>
                  <a:gd name="T52" fmla="*/ 10 w 77"/>
                  <a:gd name="T53" fmla="*/ 83 h 187"/>
                  <a:gd name="T54" fmla="*/ 12 w 77"/>
                  <a:gd name="T55" fmla="*/ 63 h 187"/>
                  <a:gd name="T56" fmla="*/ 15 w 77"/>
                  <a:gd name="T57" fmla="*/ 46 h 187"/>
                  <a:gd name="T58" fmla="*/ 22 w 77"/>
                  <a:gd name="T59" fmla="*/ 31 h 187"/>
                  <a:gd name="T60" fmla="*/ 32 w 77"/>
                  <a:gd name="T61" fmla="*/ 18 h 1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187"/>
                  <a:gd name="T95" fmla="*/ 77 w 77"/>
                  <a:gd name="T96" fmla="*/ 187 h 1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187">
                    <a:moveTo>
                      <a:pt x="32" y="18"/>
                    </a:moveTo>
                    <a:lnTo>
                      <a:pt x="42" y="7"/>
                    </a:lnTo>
                    <a:lnTo>
                      <a:pt x="32" y="0"/>
                    </a:lnTo>
                    <a:lnTo>
                      <a:pt x="24" y="9"/>
                    </a:lnTo>
                    <a:lnTo>
                      <a:pt x="13" y="24"/>
                    </a:lnTo>
                    <a:lnTo>
                      <a:pt x="6" y="42"/>
                    </a:lnTo>
                    <a:lnTo>
                      <a:pt x="2" y="61"/>
                    </a:lnTo>
                    <a:lnTo>
                      <a:pt x="0" y="83"/>
                    </a:lnTo>
                    <a:lnTo>
                      <a:pt x="2" y="105"/>
                    </a:lnTo>
                    <a:lnTo>
                      <a:pt x="3" y="114"/>
                    </a:lnTo>
                    <a:lnTo>
                      <a:pt x="6" y="124"/>
                    </a:lnTo>
                    <a:lnTo>
                      <a:pt x="13" y="142"/>
                    </a:lnTo>
                    <a:lnTo>
                      <a:pt x="17" y="150"/>
                    </a:lnTo>
                    <a:lnTo>
                      <a:pt x="24" y="159"/>
                    </a:lnTo>
                    <a:lnTo>
                      <a:pt x="32" y="169"/>
                    </a:lnTo>
                    <a:lnTo>
                      <a:pt x="41" y="177"/>
                    </a:lnTo>
                    <a:lnTo>
                      <a:pt x="50" y="182"/>
                    </a:lnTo>
                    <a:lnTo>
                      <a:pt x="61" y="187"/>
                    </a:lnTo>
                    <a:lnTo>
                      <a:pt x="77" y="177"/>
                    </a:lnTo>
                    <a:lnTo>
                      <a:pt x="63" y="173"/>
                    </a:lnTo>
                    <a:lnTo>
                      <a:pt x="52" y="169"/>
                    </a:lnTo>
                    <a:lnTo>
                      <a:pt x="41" y="160"/>
                    </a:lnTo>
                    <a:lnTo>
                      <a:pt x="32" y="150"/>
                    </a:lnTo>
                    <a:lnTo>
                      <a:pt x="22" y="135"/>
                    </a:lnTo>
                    <a:lnTo>
                      <a:pt x="15" y="119"/>
                    </a:lnTo>
                    <a:lnTo>
                      <a:pt x="12" y="101"/>
                    </a:lnTo>
                    <a:lnTo>
                      <a:pt x="10" y="83"/>
                    </a:lnTo>
                    <a:lnTo>
                      <a:pt x="12" y="63"/>
                    </a:lnTo>
                    <a:lnTo>
                      <a:pt x="15" y="46"/>
                    </a:lnTo>
                    <a:lnTo>
                      <a:pt x="22" y="31"/>
                    </a:lnTo>
                    <a:lnTo>
                      <a:pt x="32" y="18"/>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3" name="Freeform 264"/>
              <p:cNvSpPr>
                <a:spLocks/>
              </p:cNvSpPr>
              <p:nvPr/>
            </p:nvSpPr>
            <p:spPr bwMode="auto">
              <a:xfrm>
                <a:off x="2052" y="3689"/>
                <a:ext cx="13" cy="59"/>
              </a:xfrm>
              <a:custGeom>
                <a:avLst/>
                <a:gdLst>
                  <a:gd name="T0" fmla="*/ 10 w 65"/>
                  <a:gd name="T1" fmla="*/ 134 h 296"/>
                  <a:gd name="T2" fmla="*/ 11 w 65"/>
                  <a:gd name="T3" fmla="*/ 97 h 296"/>
                  <a:gd name="T4" fmla="*/ 18 w 65"/>
                  <a:gd name="T5" fmla="*/ 65 h 296"/>
                  <a:gd name="T6" fmla="*/ 29 w 65"/>
                  <a:gd name="T7" fmla="*/ 35 h 296"/>
                  <a:gd name="T8" fmla="*/ 45 w 65"/>
                  <a:gd name="T9" fmla="*/ 6 h 296"/>
                  <a:gd name="T10" fmla="*/ 34 w 65"/>
                  <a:gd name="T11" fmla="*/ 0 h 296"/>
                  <a:gd name="T12" fmla="*/ 19 w 65"/>
                  <a:gd name="T13" fmla="*/ 30 h 296"/>
                  <a:gd name="T14" fmla="*/ 8 w 65"/>
                  <a:gd name="T15" fmla="*/ 63 h 296"/>
                  <a:gd name="T16" fmla="*/ 1 w 65"/>
                  <a:gd name="T17" fmla="*/ 97 h 296"/>
                  <a:gd name="T18" fmla="*/ 0 w 65"/>
                  <a:gd name="T19" fmla="*/ 134 h 296"/>
                  <a:gd name="T20" fmla="*/ 0 w 65"/>
                  <a:gd name="T21" fmla="*/ 155 h 296"/>
                  <a:gd name="T22" fmla="*/ 2 w 65"/>
                  <a:gd name="T23" fmla="*/ 176 h 296"/>
                  <a:gd name="T24" fmla="*/ 5 w 65"/>
                  <a:gd name="T25" fmla="*/ 195 h 296"/>
                  <a:gd name="T26" fmla="*/ 11 w 65"/>
                  <a:gd name="T27" fmla="*/ 215 h 296"/>
                  <a:gd name="T28" fmla="*/ 17 w 65"/>
                  <a:gd name="T29" fmla="*/ 233 h 296"/>
                  <a:gd name="T30" fmla="*/ 24 w 65"/>
                  <a:gd name="T31" fmla="*/ 251 h 296"/>
                  <a:gd name="T32" fmla="*/ 33 w 65"/>
                  <a:gd name="T33" fmla="*/ 268 h 296"/>
                  <a:gd name="T34" fmla="*/ 46 w 65"/>
                  <a:gd name="T35" fmla="*/ 285 h 296"/>
                  <a:gd name="T36" fmla="*/ 55 w 65"/>
                  <a:gd name="T37" fmla="*/ 296 h 296"/>
                  <a:gd name="T38" fmla="*/ 65 w 65"/>
                  <a:gd name="T39" fmla="*/ 289 h 296"/>
                  <a:gd name="T40" fmla="*/ 54 w 65"/>
                  <a:gd name="T41" fmla="*/ 276 h 296"/>
                  <a:gd name="T42" fmla="*/ 42 w 65"/>
                  <a:gd name="T43" fmla="*/ 259 h 296"/>
                  <a:gd name="T44" fmla="*/ 33 w 65"/>
                  <a:gd name="T45" fmla="*/ 243 h 296"/>
                  <a:gd name="T46" fmla="*/ 26 w 65"/>
                  <a:gd name="T47" fmla="*/ 227 h 296"/>
                  <a:gd name="T48" fmla="*/ 20 w 65"/>
                  <a:gd name="T49" fmla="*/ 210 h 296"/>
                  <a:gd name="T50" fmla="*/ 14 w 65"/>
                  <a:gd name="T51" fmla="*/ 191 h 296"/>
                  <a:gd name="T52" fmla="*/ 12 w 65"/>
                  <a:gd name="T53" fmla="*/ 173 h 296"/>
                  <a:gd name="T54" fmla="*/ 10 w 65"/>
                  <a:gd name="T55" fmla="*/ 154 h 296"/>
                  <a:gd name="T56" fmla="*/ 10 w 65"/>
                  <a:gd name="T57" fmla="*/ 134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296"/>
                  <a:gd name="T89" fmla="*/ 65 w 65"/>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296">
                    <a:moveTo>
                      <a:pt x="10" y="134"/>
                    </a:moveTo>
                    <a:lnTo>
                      <a:pt x="11" y="97"/>
                    </a:lnTo>
                    <a:lnTo>
                      <a:pt x="18" y="65"/>
                    </a:lnTo>
                    <a:lnTo>
                      <a:pt x="29" y="35"/>
                    </a:lnTo>
                    <a:lnTo>
                      <a:pt x="45" y="6"/>
                    </a:lnTo>
                    <a:lnTo>
                      <a:pt x="34" y="0"/>
                    </a:lnTo>
                    <a:lnTo>
                      <a:pt x="19" y="30"/>
                    </a:lnTo>
                    <a:lnTo>
                      <a:pt x="8" y="63"/>
                    </a:lnTo>
                    <a:lnTo>
                      <a:pt x="1" y="97"/>
                    </a:lnTo>
                    <a:lnTo>
                      <a:pt x="0" y="134"/>
                    </a:lnTo>
                    <a:lnTo>
                      <a:pt x="0" y="155"/>
                    </a:lnTo>
                    <a:lnTo>
                      <a:pt x="2" y="176"/>
                    </a:lnTo>
                    <a:lnTo>
                      <a:pt x="5" y="195"/>
                    </a:lnTo>
                    <a:lnTo>
                      <a:pt x="11" y="215"/>
                    </a:lnTo>
                    <a:lnTo>
                      <a:pt x="17" y="233"/>
                    </a:lnTo>
                    <a:lnTo>
                      <a:pt x="24" y="251"/>
                    </a:lnTo>
                    <a:lnTo>
                      <a:pt x="33" y="268"/>
                    </a:lnTo>
                    <a:lnTo>
                      <a:pt x="46" y="285"/>
                    </a:lnTo>
                    <a:lnTo>
                      <a:pt x="55" y="296"/>
                    </a:lnTo>
                    <a:lnTo>
                      <a:pt x="65" y="289"/>
                    </a:lnTo>
                    <a:lnTo>
                      <a:pt x="54" y="276"/>
                    </a:lnTo>
                    <a:lnTo>
                      <a:pt x="42" y="259"/>
                    </a:lnTo>
                    <a:lnTo>
                      <a:pt x="33" y="243"/>
                    </a:lnTo>
                    <a:lnTo>
                      <a:pt x="26" y="227"/>
                    </a:lnTo>
                    <a:lnTo>
                      <a:pt x="20" y="210"/>
                    </a:lnTo>
                    <a:lnTo>
                      <a:pt x="14" y="191"/>
                    </a:lnTo>
                    <a:lnTo>
                      <a:pt x="12" y="173"/>
                    </a:lnTo>
                    <a:lnTo>
                      <a:pt x="10" y="154"/>
                    </a:lnTo>
                    <a:lnTo>
                      <a:pt x="10" y="134"/>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4" name="Freeform 265"/>
              <p:cNvSpPr>
                <a:spLocks/>
              </p:cNvSpPr>
              <p:nvPr/>
            </p:nvSpPr>
            <p:spPr bwMode="auto">
              <a:xfrm>
                <a:off x="2056" y="3691"/>
                <a:ext cx="13" cy="54"/>
              </a:xfrm>
              <a:custGeom>
                <a:avLst/>
                <a:gdLst>
                  <a:gd name="T0" fmla="*/ 34 w 65"/>
                  <a:gd name="T1" fmla="*/ 0 h 271"/>
                  <a:gd name="T2" fmla="*/ 18 w 65"/>
                  <a:gd name="T3" fmla="*/ 26 h 271"/>
                  <a:gd name="T4" fmla="*/ 8 w 65"/>
                  <a:gd name="T5" fmla="*/ 56 h 271"/>
                  <a:gd name="T6" fmla="*/ 1 w 65"/>
                  <a:gd name="T7" fmla="*/ 88 h 271"/>
                  <a:gd name="T8" fmla="*/ 0 w 65"/>
                  <a:gd name="T9" fmla="*/ 122 h 271"/>
                  <a:gd name="T10" fmla="*/ 0 w 65"/>
                  <a:gd name="T11" fmla="*/ 140 h 271"/>
                  <a:gd name="T12" fmla="*/ 2 w 65"/>
                  <a:gd name="T13" fmla="*/ 158 h 271"/>
                  <a:gd name="T14" fmla="*/ 4 w 65"/>
                  <a:gd name="T15" fmla="*/ 175 h 271"/>
                  <a:gd name="T16" fmla="*/ 10 w 65"/>
                  <a:gd name="T17" fmla="*/ 193 h 271"/>
                  <a:gd name="T18" fmla="*/ 14 w 65"/>
                  <a:gd name="T19" fmla="*/ 209 h 271"/>
                  <a:gd name="T20" fmla="*/ 22 w 65"/>
                  <a:gd name="T21" fmla="*/ 225 h 271"/>
                  <a:gd name="T22" fmla="*/ 30 w 65"/>
                  <a:gd name="T23" fmla="*/ 239 h 271"/>
                  <a:gd name="T24" fmla="*/ 40 w 65"/>
                  <a:gd name="T25" fmla="*/ 254 h 271"/>
                  <a:gd name="T26" fmla="*/ 47 w 65"/>
                  <a:gd name="T27" fmla="*/ 262 h 271"/>
                  <a:gd name="T28" fmla="*/ 56 w 65"/>
                  <a:gd name="T29" fmla="*/ 271 h 271"/>
                  <a:gd name="T30" fmla="*/ 65 w 65"/>
                  <a:gd name="T31" fmla="*/ 264 h 271"/>
                  <a:gd name="T32" fmla="*/ 48 w 65"/>
                  <a:gd name="T33" fmla="*/ 245 h 271"/>
                  <a:gd name="T34" fmla="*/ 38 w 65"/>
                  <a:gd name="T35" fmla="*/ 230 h 271"/>
                  <a:gd name="T36" fmla="*/ 30 w 65"/>
                  <a:gd name="T37" fmla="*/ 217 h 271"/>
                  <a:gd name="T38" fmla="*/ 22 w 65"/>
                  <a:gd name="T39" fmla="*/ 202 h 271"/>
                  <a:gd name="T40" fmla="*/ 18 w 65"/>
                  <a:gd name="T41" fmla="*/ 189 h 271"/>
                  <a:gd name="T42" fmla="*/ 13 w 65"/>
                  <a:gd name="T43" fmla="*/ 172 h 271"/>
                  <a:gd name="T44" fmla="*/ 11 w 65"/>
                  <a:gd name="T45" fmla="*/ 156 h 271"/>
                  <a:gd name="T46" fmla="*/ 9 w 65"/>
                  <a:gd name="T47" fmla="*/ 139 h 271"/>
                  <a:gd name="T48" fmla="*/ 9 w 65"/>
                  <a:gd name="T49" fmla="*/ 122 h 271"/>
                  <a:gd name="T50" fmla="*/ 10 w 65"/>
                  <a:gd name="T51" fmla="*/ 90 h 271"/>
                  <a:gd name="T52" fmla="*/ 17 w 65"/>
                  <a:gd name="T53" fmla="*/ 61 h 271"/>
                  <a:gd name="T54" fmla="*/ 27 w 65"/>
                  <a:gd name="T55" fmla="*/ 33 h 271"/>
                  <a:gd name="T56" fmla="*/ 43 w 65"/>
                  <a:gd name="T57" fmla="*/ 8 h 271"/>
                  <a:gd name="T58" fmla="*/ 34 w 65"/>
                  <a:gd name="T59" fmla="*/ 0 h 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5"/>
                  <a:gd name="T91" fmla="*/ 0 h 271"/>
                  <a:gd name="T92" fmla="*/ 65 w 65"/>
                  <a:gd name="T93" fmla="*/ 271 h 2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5" h="271">
                    <a:moveTo>
                      <a:pt x="34" y="0"/>
                    </a:moveTo>
                    <a:lnTo>
                      <a:pt x="18" y="26"/>
                    </a:lnTo>
                    <a:lnTo>
                      <a:pt x="8" y="56"/>
                    </a:lnTo>
                    <a:lnTo>
                      <a:pt x="1" y="88"/>
                    </a:lnTo>
                    <a:lnTo>
                      <a:pt x="0" y="122"/>
                    </a:lnTo>
                    <a:lnTo>
                      <a:pt x="0" y="140"/>
                    </a:lnTo>
                    <a:lnTo>
                      <a:pt x="2" y="158"/>
                    </a:lnTo>
                    <a:lnTo>
                      <a:pt x="4" y="175"/>
                    </a:lnTo>
                    <a:lnTo>
                      <a:pt x="10" y="193"/>
                    </a:lnTo>
                    <a:lnTo>
                      <a:pt x="14" y="209"/>
                    </a:lnTo>
                    <a:lnTo>
                      <a:pt x="22" y="225"/>
                    </a:lnTo>
                    <a:lnTo>
                      <a:pt x="30" y="239"/>
                    </a:lnTo>
                    <a:lnTo>
                      <a:pt x="40" y="254"/>
                    </a:lnTo>
                    <a:lnTo>
                      <a:pt x="47" y="262"/>
                    </a:lnTo>
                    <a:lnTo>
                      <a:pt x="56" y="271"/>
                    </a:lnTo>
                    <a:lnTo>
                      <a:pt x="65" y="264"/>
                    </a:lnTo>
                    <a:lnTo>
                      <a:pt x="48" y="245"/>
                    </a:lnTo>
                    <a:lnTo>
                      <a:pt x="38" y="230"/>
                    </a:lnTo>
                    <a:lnTo>
                      <a:pt x="30" y="217"/>
                    </a:lnTo>
                    <a:lnTo>
                      <a:pt x="22" y="202"/>
                    </a:lnTo>
                    <a:lnTo>
                      <a:pt x="18" y="189"/>
                    </a:lnTo>
                    <a:lnTo>
                      <a:pt x="13" y="172"/>
                    </a:lnTo>
                    <a:lnTo>
                      <a:pt x="11" y="156"/>
                    </a:lnTo>
                    <a:lnTo>
                      <a:pt x="9" y="139"/>
                    </a:lnTo>
                    <a:lnTo>
                      <a:pt x="9" y="122"/>
                    </a:lnTo>
                    <a:lnTo>
                      <a:pt x="10" y="90"/>
                    </a:lnTo>
                    <a:lnTo>
                      <a:pt x="17" y="61"/>
                    </a:lnTo>
                    <a:lnTo>
                      <a:pt x="27" y="33"/>
                    </a:lnTo>
                    <a:lnTo>
                      <a:pt x="43" y="8"/>
                    </a:lnTo>
                    <a:lnTo>
                      <a:pt x="34" y="0"/>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5" name="Freeform 266"/>
              <p:cNvSpPr>
                <a:spLocks/>
              </p:cNvSpPr>
              <p:nvPr/>
            </p:nvSpPr>
            <p:spPr bwMode="auto">
              <a:xfrm>
                <a:off x="2090" y="3713"/>
                <a:ext cx="8" cy="16"/>
              </a:xfrm>
              <a:custGeom>
                <a:avLst/>
                <a:gdLst>
                  <a:gd name="T0" fmla="*/ 0 w 36"/>
                  <a:gd name="T1" fmla="*/ 77 h 77"/>
                  <a:gd name="T2" fmla="*/ 27 w 36"/>
                  <a:gd name="T3" fmla="*/ 59 h 77"/>
                  <a:gd name="T4" fmla="*/ 28 w 36"/>
                  <a:gd name="T5" fmla="*/ 52 h 77"/>
                  <a:gd name="T6" fmla="*/ 30 w 36"/>
                  <a:gd name="T7" fmla="*/ 46 h 77"/>
                  <a:gd name="T8" fmla="*/ 33 w 36"/>
                  <a:gd name="T9" fmla="*/ 35 h 77"/>
                  <a:gd name="T10" fmla="*/ 33 w 36"/>
                  <a:gd name="T11" fmla="*/ 28 h 77"/>
                  <a:gd name="T12" fmla="*/ 33 w 36"/>
                  <a:gd name="T13" fmla="*/ 25 h 77"/>
                  <a:gd name="T14" fmla="*/ 35 w 36"/>
                  <a:gd name="T15" fmla="*/ 23 h 77"/>
                  <a:gd name="T16" fmla="*/ 35 w 36"/>
                  <a:gd name="T17" fmla="*/ 16 h 77"/>
                  <a:gd name="T18" fmla="*/ 35 w 36"/>
                  <a:gd name="T19" fmla="*/ 13 h 77"/>
                  <a:gd name="T20" fmla="*/ 36 w 36"/>
                  <a:gd name="T21" fmla="*/ 10 h 77"/>
                  <a:gd name="T22" fmla="*/ 36 w 36"/>
                  <a:gd name="T23" fmla="*/ 7 h 77"/>
                  <a:gd name="T24" fmla="*/ 27 w 36"/>
                  <a:gd name="T25" fmla="*/ 0 h 77"/>
                  <a:gd name="T26" fmla="*/ 27 w 36"/>
                  <a:gd name="T27" fmla="*/ 10 h 77"/>
                  <a:gd name="T28" fmla="*/ 26 w 36"/>
                  <a:gd name="T29" fmla="*/ 17 h 77"/>
                  <a:gd name="T30" fmla="*/ 26 w 36"/>
                  <a:gd name="T31" fmla="*/ 25 h 77"/>
                  <a:gd name="T32" fmla="*/ 22 w 36"/>
                  <a:gd name="T33" fmla="*/ 41 h 77"/>
                  <a:gd name="T34" fmla="*/ 17 w 36"/>
                  <a:gd name="T35" fmla="*/ 54 h 77"/>
                  <a:gd name="T36" fmla="*/ 9 w 36"/>
                  <a:gd name="T37" fmla="*/ 68 h 77"/>
                  <a:gd name="T38" fmla="*/ 0 w 36"/>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77"/>
                  <a:gd name="T62" fmla="*/ 36 w 36"/>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77">
                    <a:moveTo>
                      <a:pt x="0" y="77"/>
                    </a:moveTo>
                    <a:lnTo>
                      <a:pt x="27" y="59"/>
                    </a:lnTo>
                    <a:lnTo>
                      <a:pt x="28" y="52"/>
                    </a:lnTo>
                    <a:lnTo>
                      <a:pt x="30" y="46"/>
                    </a:lnTo>
                    <a:lnTo>
                      <a:pt x="33" y="35"/>
                    </a:lnTo>
                    <a:lnTo>
                      <a:pt x="33" y="28"/>
                    </a:lnTo>
                    <a:lnTo>
                      <a:pt x="33" y="25"/>
                    </a:lnTo>
                    <a:lnTo>
                      <a:pt x="35" y="23"/>
                    </a:lnTo>
                    <a:lnTo>
                      <a:pt x="35" y="16"/>
                    </a:lnTo>
                    <a:lnTo>
                      <a:pt x="35" y="13"/>
                    </a:lnTo>
                    <a:lnTo>
                      <a:pt x="36" y="10"/>
                    </a:lnTo>
                    <a:lnTo>
                      <a:pt x="36" y="7"/>
                    </a:lnTo>
                    <a:lnTo>
                      <a:pt x="27" y="0"/>
                    </a:lnTo>
                    <a:lnTo>
                      <a:pt x="27" y="10"/>
                    </a:lnTo>
                    <a:lnTo>
                      <a:pt x="26" y="17"/>
                    </a:lnTo>
                    <a:lnTo>
                      <a:pt x="26" y="25"/>
                    </a:lnTo>
                    <a:lnTo>
                      <a:pt x="22" y="41"/>
                    </a:lnTo>
                    <a:lnTo>
                      <a:pt x="17" y="54"/>
                    </a:lnTo>
                    <a:lnTo>
                      <a:pt x="9" y="68"/>
                    </a:lnTo>
                    <a:lnTo>
                      <a:pt x="0" y="77"/>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6" name="Freeform 267"/>
              <p:cNvSpPr>
                <a:spLocks/>
              </p:cNvSpPr>
              <p:nvPr/>
            </p:nvSpPr>
            <p:spPr bwMode="auto">
              <a:xfrm>
                <a:off x="2101" y="3718"/>
                <a:ext cx="3" cy="3"/>
              </a:xfrm>
              <a:custGeom>
                <a:avLst/>
                <a:gdLst>
                  <a:gd name="T0" fmla="*/ 0 w 13"/>
                  <a:gd name="T1" fmla="*/ 18 h 18"/>
                  <a:gd name="T2" fmla="*/ 12 w 13"/>
                  <a:gd name="T3" fmla="*/ 11 h 18"/>
                  <a:gd name="T4" fmla="*/ 13 w 13"/>
                  <a:gd name="T5" fmla="*/ 6 h 18"/>
                  <a:gd name="T6" fmla="*/ 3 w 13"/>
                  <a:gd name="T7" fmla="*/ 0 h 18"/>
                  <a:gd name="T8" fmla="*/ 2 w 13"/>
                  <a:gd name="T9" fmla="*/ 9 h 18"/>
                  <a:gd name="T10" fmla="*/ 0 w 13"/>
                  <a:gd name="T11" fmla="*/ 18 h 18"/>
                  <a:gd name="T12" fmla="*/ 0 60000 65536"/>
                  <a:gd name="T13" fmla="*/ 0 60000 65536"/>
                  <a:gd name="T14" fmla="*/ 0 60000 65536"/>
                  <a:gd name="T15" fmla="*/ 0 60000 65536"/>
                  <a:gd name="T16" fmla="*/ 0 60000 65536"/>
                  <a:gd name="T17" fmla="*/ 0 60000 65536"/>
                  <a:gd name="T18" fmla="*/ 0 w 13"/>
                  <a:gd name="T19" fmla="*/ 0 h 18"/>
                  <a:gd name="T20" fmla="*/ 13 w 1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 h="18">
                    <a:moveTo>
                      <a:pt x="0" y="18"/>
                    </a:moveTo>
                    <a:lnTo>
                      <a:pt x="12" y="11"/>
                    </a:lnTo>
                    <a:lnTo>
                      <a:pt x="13" y="6"/>
                    </a:lnTo>
                    <a:lnTo>
                      <a:pt x="3" y="0"/>
                    </a:lnTo>
                    <a:lnTo>
                      <a:pt x="2" y="9"/>
                    </a:lnTo>
                    <a:lnTo>
                      <a:pt x="0" y="18"/>
                    </a:lnTo>
                    <a:close/>
                  </a:path>
                </a:pathLst>
              </a:custGeom>
              <a:solidFill>
                <a:srgbClr val="CCDAE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7" name="Freeform 268"/>
              <p:cNvSpPr>
                <a:spLocks/>
              </p:cNvSpPr>
              <p:nvPr/>
            </p:nvSpPr>
            <p:spPr bwMode="auto">
              <a:xfrm>
                <a:off x="2099" y="3716"/>
                <a:ext cx="3" cy="7"/>
              </a:xfrm>
              <a:custGeom>
                <a:avLst/>
                <a:gdLst>
                  <a:gd name="T0" fmla="*/ 0 w 15"/>
                  <a:gd name="T1" fmla="*/ 34 h 34"/>
                  <a:gd name="T2" fmla="*/ 12 w 15"/>
                  <a:gd name="T3" fmla="*/ 25 h 34"/>
                  <a:gd name="T4" fmla="*/ 14 w 15"/>
                  <a:gd name="T5" fmla="*/ 16 h 34"/>
                  <a:gd name="T6" fmla="*/ 15 w 15"/>
                  <a:gd name="T7" fmla="*/ 7 h 34"/>
                  <a:gd name="T8" fmla="*/ 5 w 15"/>
                  <a:gd name="T9" fmla="*/ 0 h 34"/>
                  <a:gd name="T10" fmla="*/ 4 w 15"/>
                  <a:gd name="T11" fmla="*/ 0 h 34"/>
                  <a:gd name="T12" fmla="*/ 4 w 15"/>
                  <a:gd name="T13" fmla="*/ 1 h 34"/>
                  <a:gd name="T14" fmla="*/ 4 w 15"/>
                  <a:gd name="T15" fmla="*/ 3 h 34"/>
                  <a:gd name="T16" fmla="*/ 4 w 15"/>
                  <a:gd name="T17" fmla="*/ 8 h 34"/>
                  <a:gd name="T18" fmla="*/ 4 w 15"/>
                  <a:gd name="T19" fmla="*/ 17 h 34"/>
                  <a:gd name="T20" fmla="*/ 2 w 15"/>
                  <a:gd name="T21" fmla="*/ 25 h 34"/>
                  <a:gd name="T22" fmla="*/ 0 w 15"/>
                  <a:gd name="T23" fmla="*/ 34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4"/>
                  <a:gd name="T38" fmla="*/ 15 w 1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4">
                    <a:moveTo>
                      <a:pt x="0" y="34"/>
                    </a:moveTo>
                    <a:lnTo>
                      <a:pt x="12" y="25"/>
                    </a:lnTo>
                    <a:lnTo>
                      <a:pt x="14" y="16"/>
                    </a:lnTo>
                    <a:lnTo>
                      <a:pt x="15" y="7"/>
                    </a:lnTo>
                    <a:lnTo>
                      <a:pt x="5" y="0"/>
                    </a:lnTo>
                    <a:lnTo>
                      <a:pt x="4" y="0"/>
                    </a:lnTo>
                    <a:lnTo>
                      <a:pt x="4" y="1"/>
                    </a:lnTo>
                    <a:lnTo>
                      <a:pt x="4" y="3"/>
                    </a:lnTo>
                    <a:lnTo>
                      <a:pt x="4" y="8"/>
                    </a:lnTo>
                    <a:lnTo>
                      <a:pt x="4" y="17"/>
                    </a:lnTo>
                    <a:lnTo>
                      <a:pt x="2" y="25"/>
                    </a:lnTo>
                    <a:lnTo>
                      <a:pt x="0" y="34"/>
                    </a:lnTo>
                    <a:close/>
                  </a:path>
                </a:pathLst>
              </a:custGeom>
              <a:solidFill>
                <a:srgbClr val="D2DF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8" name="Freeform 269"/>
              <p:cNvSpPr>
                <a:spLocks/>
              </p:cNvSpPr>
              <p:nvPr/>
            </p:nvSpPr>
            <p:spPr bwMode="auto">
              <a:xfrm>
                <a:off x="2096" y="3715"/>
                <a:ext cx="4" cy="10"/>
              </a:xfrm>
              <a:custGeom>
                <a:avLst/>
                <a:gdLst>
                  <a:gd name="T0" fmla="*/ 0 w 20"/>
                  <a:gd name="T1" fmla="*/ 52 h 52"/>
                  <a:gd name="T2" fmla="*/ 15 w 20"/>
                  <a:gd name="T3" fmla="*/ 41 h 52"/>
                  <a:gd name="T4" fmla="*/ 17 w 20"/>
                  <a:gd name="T5" fmla="*/ 32 h 52"/>
                  <a:gd name="T6" fmla="*/ 19 w 20"/>
                  <a:gd name="T7" fmla="*/ 24 h 52"/>
                  <a:gd name="T8" fmla="*/ 19 w 20"/>
                  <a:gd name="T9" fmla="*/ 15 h 52"/>
                  <a:gd name="T10" fmla="*/ 19 w 20"/>
                  <a:gd name="T11" fmla="*/ 10 h 52"/>
                  <a:gd name="T12" fmla="*/ 19 w 20"/>
                  <a:gd name="T13" fmla="*/ 8 h 52"/>
                  <a:gd name="T14" fmla="*/ 19 w 20"/>
                  <a:gd name="T15" fmla="*/ 7 h 52"/>
                  <a:gd name="T16" fmla="*/ 20 w 20"/>
                  <a:gd name="T17" fmla="*/ 7 h 52"/>
                  <a:gd name="T18" fmla="*/ 9 w 20"/>
                  <a:gd name="T19" fmla="*/ 0 h 52"/>
                  <a:gd name="T20" fmla="*/ 9 w 20"/>
                  <a:gd name="T21" fmla="*/ 3 h 52"/>
                  <a:gd name="T22" fmla="*/ 8 w 20"/>
                  <a:gd name="T23" fmla="*/ 6 h 52"/>
                  <a:gd name="T24" fmla="*/ 8 w 20"/>
                  <a:gd name="T25" fmla="*/ 9 h 52"/>
                  <a:gd name="T26" fmla="*/ 8 w 20"/>
                  <a:gd name="T27" fmla="*/ 16 h 52"/>
                  <a:gd name="T28" fmla="*/ 6 w 20"/>
                  <a:gd name="T29" fmla="*/ 18 h 52"/>
                  <a:gd name="T30" fmla="*/ 6 w 20"/>
                  <a:gd name="T31" fmla="*/ 21 h 52"/>
                  <a:gd name="T32" fmla="*/ 6 w 20"/>
                  <a:gd name="T33" fmla="*/ 28 h 52"/>
                  <a:gd name="T34" fmla="*/ 3 w 20"/>
                  <a:gd name="T35" fmla="*/ 39 h 52"/>
                  <a:gd name="T36" fmla="*/ 1 w 20"/>
                  <a:gd name="T37" fmla="*/ 45 h 52"/>
                  <a:gd name="T38" fmla="*/ 0 w 20"/>
                  <a:gd name="T39" fmla="*/ 5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52"/>
                  <a:gd name="T62" fmla="*/ 20 w 20"/>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52">
                    <a:moveTo>
                      <a:pt x="0" y="52"/>
                    </a:moveTo>
                    <a:lnTo>
                      <a:pt x="15" y="41"/>
                    </a:lnTo>
                    <a:lnTo>
                      <a:pt x="17" y="32"/>
                    </a:lnTo>
                    <a:lnTo>
                      <a:pt x="19" y="24"/>
                    </a:lnTo>
                    <a:lnTo>
                      <a:pt x="19" y="15"/>
                    </a:lnTo>
                    <a:lnTo>
                      <a:pt x="19" y="10"/>
                    </a:lnTo>
                    <a:lnTo>
                      <a:pt x="19" y="8"/>
                    </a:lnTo>
                    <a:lnTo>
                      <a:pt x="19" y="7"/>
                    </a:lnTo>
                    <a:lnTo>
                      <a:pt x="20" y="7"/>
                    </a:lnTo>
                    <a:lnTo>
                      <a:pt x="9" y="0"/>
                    </a:lnTo>
                    <a:lnTo>
                      <a:pt x="9" y="3"/>
                    </a:lnTo>
                    <a:lnTo>
                      <a:pt x="8" y="6"/>
                    </a:lnTo>
                    <a:lnTo>
                      <a:pt x="8" y="9"/>
                    </a:lnTo>
                    <a:lnTo>
                      <a:pt x="8" y="16"/>
                    </a:lnTo>
                    <a:lnTo>
                      <a:pt x="6" y="18"/>
                    </a:lnTo>
                    <a:lnTo>
                      <a:pt x="6" y="21"/>
                    </a:lnTo>
                    <a:lnTo>
                      <a:pt x="6" y="28"/>
                    </a:lnTo>
                    <a:lnTo>
                      <a:pt x="3" y="39"/>
                    </a:lnTo>
                    <a:lnTo>
                      <a:pt x="1" y="45"/>
                    </a:lnTo>
                    <a:lnTo>
                      <a:pt x="0" y="52"/>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99" name="Freeform 270"/>
              <p:cNvSpPr>
                <a:spLocks/>
              </p:cNvSpPr>
              <p:nvPr/>
            </p:nvSpPr>
            <p:spPr bwMode="auto">
              <a:xfrm>
                <a:off x="2104" y="3719"/>
                <a:ext cx="1" cy="1"/>
              </a:xfrm>
              <a:custGeom>
                <a:avLst/>
                <a:gdLst>
                  <a:gd name="T0" fmla="*/ 3 w 3"/>
                  <a:gd name="T1" fmla="*/ 1 h 5"/>
                  <a:gd name="T2" fmla="*/ 1 w 3"/>
                  <a:gd name="T3" fmla="*/ 0 h 5"/>
                  <a:gd name="T4" fmla="*/ 0 w 3"/>
                  <a:gd name="T5" fmla="*/ 5 h 5"/>
                  <a:gd name="T6" fmla="*/ 3 w 3"/>
                  <a:gd name="T7" fmla="*/ 1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1"/>
                    </a:moveTo>
                    <a:lnTo>
                      <a:pt x="1" y="0"/>
                    </a:lnTo>
                    <a:lnTo>
                      <a:pt x="0" y="5"/>
                    </a:lnTo>
                    <a:lnTo>
                      <a:pt x="3" y="1"/>
                    </a:lnTo>
                    <a:close/>
                  </a:path>
                </a:pathLst>
              </a:custGeom>
              <a:solidFill>
                <a:srgbClr val="C8D8E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0" name="Freeform 271"/>
              <p:cNvSpPr>
                <a:spLocks/>
              </p:cNvSpPr>
              <p:nvPr/>
            </p:nvSpPr>
            <p:spPr bwMode="auto">
              <a:xfrm>
                <a:off x="2033" y="3672"/>
                <a:ext cx="71" cy="96"/>
              </a:xfrm>
              <a:custGeom>
                <a:avLst/>
                <a:gdLst>
                  <a:gd name="T0" fmla="*/ 0 w 354"/>
                  <a:gd name="T1" fmla="*/ 481 h 481"/>
                  <a:gd name="T2" fmla="*/ 0 w 354"/>
                  <a:gd name="T3" fmla="*/ 0 h 481"/>
                  <a:gd name="T4" fmla="*/ 354 w 354"/>
                  <a:gd name="T5" fmla="*/ 236 h 481"/>
                  <a:gd name="T6" fmla="*/ 0 w 354"/>
                  <a:gd name="T7" fmla="*/ 481 h 481"/>
                  <a:gd name="T8" fmla="*/ 0 60000 65536"/>
                  <a:gd name="T9" fmla="*/ 0 60000 65536"/>
                  <a:gd name="T10" fmla="*/ 0 60000 65536"/>
                  <a:gd name="T11" fmla="*/ 0 60000 65536"/>
                  <a:gd name="T12" fmla="*/ 0 w 354"/>
                  <a:gd name="T13" fmla="*/ 0 h 481"/>
                  <a:gd name="T14" fmla="*/ 354 w 354"/>
                  <a:gd name="T15" fmla="*/ 481 h 481"/>
                </a:gdLst>
                <a:ahLst/>
                <a:cxnLst>
                  <a:cxn ang="T8">
                    <a:pos x="T0" y="T1"/>
                  </a:cxn>
                  <a:cxn ang="T9">
                    <a:pos x="T2" y="T3"/>
                  </a:cxn>
                  <a:cxn ang="T10">
                    <a:pos x="T4" y="T5"/>
                  </a:cxn>
                  <a:cxn ang="T11">
                    <a:pos x="T6" y="T7"/>
                  </a:cxn>
                </a:cxnLst>
                <a:rect l="T12" t="T13" r="T14" b="T15"/>
                <a:pathLst>
                  <a:path w="354" h="481">
                    <a:moveTo>
                      <a:pt x="0" y="481"/>
                    </a:moveTo>
                    <a:lnTo>
                      <a:pt x="0" y="0"/>
                    </a:lnTo>
                    <a:lnTo>
                      <a:pt x="354" y="236"/>
                    </a:lnTo>
                    <a:lnTo>
                      <a:pt x="0" y="481"/>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601" name="Freeform 272"/>
              <p:cNvSpPr>
                <a:spLocks noEditPoints="1"/>
              </p:cNvSpPr>
              <p:nvPr/>
            </p:nvSpPr>
            <p:spPr bwMode="auto">
              <a:xfrm>
                <a:off x="287" y="3679"/>
                <a:ext cx="74" cy="86"/>
              </a:xfrm>
              <a:custGeom>
                <a:avLst/>
                <a:gdLst>
                  <a:gd name="T0" fmla="*/ 132 w 370"/>
                  <a:gd name="T1" fmla="*/ 6 h 430"/>
                  <a:gd name="T2" fmla="*/ 82 w 370"/>
                  <a:gd name="T3" fmla="*/ 34 h 430"/>
                  <a:gd name="T4" fmla="*/ 14 w 370"/>
                  <a:gd name="T5" fmla="*/ 132 h 430"/>
                  <a:gd name="T6" fmla="*/ 0 w 370"/>
                  <a:gd name="T7" fmla="*/ 194 h 430"/>
                  <a:gd name="T8" fmla="*/ 4 w 370"/>
                  <a:gd name="T9" fmla="*/ 260 h 430"/>
                  <a:gd name="T10" fmla="*/ 21 w 370"/>
                  <a:gd name="T11" fmla="*/ 318 h 430"/>
                  <a:gd name="T12" fmla="*/ 54 w 370"/>
                  <a:gd name="T13" fmla="*/ 371 h 430"/>
                  <a:gd name="T14" fmla="*/ 98 w 370"/>
                  <a:gd name="T15" fmla="*/ 409 h 430"/>
                  <a:gd name="T16" fmla="*/ 149 w 370"/>
                  <a:gd name="T17" fmla="*/ 428 h 430"/>
                  <a:gd name="T18" fmla="*/ 203 w 370"/>
                  <a:gd name="T19" fmla="*/ 429 h 430"/>
                  <a:gd name="T20" fmla="*/ 206 w 370"/>
                  <a:gd name="T21" fmla="*/ 428 h 430"/>
                  <a:gd name="T22" fmla="*/ 235 w 370"/>
                  <a:gd name="T23" fmla="*/ 425 h 430"/>
                  <a:gd name="T24" fmla="*/ 270 w 370"/>
                  <a:gd name="T25" fmla="*/ 408 h 430"/>
                  <a:gd name="T26" fmla="*/ 286 w 370"/>
                  <a:gd name="T27" fmla="*/ 400 h 430"/>
                  <a:gd name="T28" fmla="*/ 316 w 370"/>
                  <a:gd name="T29" fmla="*/ 371 h 430"/>
                  <a:gd name="T30" fmla="*/ 339 w 370"/>
                  <a:gd name="T31" fmla="*/ 337 h 430"/>
                  <a:gd name="T32" fmla="*/ 362 w 370"/>
                  <a:gd name="T33" fmla="*/ 280 h 430"/>
                  <a:gd name="T34" fmla="*/ 369 w 370"/>
                  <a:gd name="T35" fmla="*/ 227 h 430"/>
                  <a:gd name="T36" fmla="*/ 369 w 370"/>
                  <a:gd name="T37" fmla="*/ 194 h 430"/>
                  <a:gd name="T38" fmla="*/ 356 w 370"/>
                  <a:gd name="T39" fmla="*/ 132 h 430"/>
                  <a:gd name="T40" fmla="*/ 328 w 370"/>
                  <a:gd name="T41" fmla="*/ 78 h 430"/>
                  <a:gd name="T42" fmla="*/ 283 w 370"/>
                  <a:gd name="T43" fmla="*/ 31 h 430"/>
                  <a:gd name="T44" fmla="*/ 218 w 370"/>
                  <a:gd name="T45" fmla="*/ 3 h 430"/>
                  <a:gd name="T46" fmla="*/ 6 w 370"/>
                  <a:gd name="T47" fmla="*/ 195 h 430"/>
                  <a:gd name="T48" fmla="*/ 26 w 370"/>
                  <a:gd name="T49" fmla="*/ 116 h 430"/>
                  <a:gd name="T50" fmla="*/ 60 w 370"/>
                  <a:gd name="T51" fmla="*/ 68 h 430"/>
                  <a:gd name="T52" fmla="*/ 117 w 370"/>
                  <a:gd name="T53" fmla="*/ 21 h 430"/>
                  <a:gd name="T54" fmla="*/ 186 w 370"/>
                  <a:gd name="T55" fmla="*/ 5 h 430"/>
                  <a:gd name="T56" fmla="*/ 236 w 370"/>
                  <a:gd name="T57" fmla="*/ 13 h 430"/>
                  <a:gd name="T58" fmla="*/ 283 w 370"/>
                  <a:gd name="T59" fmla="*/ 40 h 430"/>
                  <a:gd name="T60" fmla="*/ 324 w 370"/>
                  <a:gd name="T61" fmla="*/ 82 h 430"/>
                  <a:gd name="T62" fmla="*/ 352 w 370"/>
                  <a:gd name="T63" fmla="*/ 135 h 430"/>
                  <a:gd name="T64" fmla="*/ 364 w 370"/>
                  <a:gd name="T65" fmla="*/ 195 h 430"/>
                  <a:gd name="T66" fmla="*/ 362 w 370"/>
                  <a:gd name="T67" fmla="*/ 258 h 430"/>
                  <a:gd name="T68" fmla="*/ 347 w 370"/>
                  <a:gd name="T69" fmla="*/ 305 h 430"/>
                  <a:gd name="T70" fmla="*/ 324 w 370"/>
                  <a:gd name="T71" fmla="*/ 348 h 430"/>
                  <a:gd name="T72" fmla="*/ 304 w 370"/>
                  <a:gd name="T73" fmla="*/ 372 h 430"/>
                  <a:gd name="T74" fmla="*/ 268 w 370"/>
                  <a:gd name="T75" fmla="*/ 402 h 430"/>
                  <a:gd name="T76" fmla="*/ 244 w 370"/>
                  <a:gd name="T77" fmla="*/ 415 h 430"/>
                  <a:gd name="T78" fmla="*/ 220 w 370"/>
                  <a:gd name="T79" fmla="*/ 424 h 430"/>
                  <a:gd name="T80" fmla="*/ 189 w 370"/>
                  <a:gd name="T81" fmla="*/ 427 h 430"/>
                  <a:gd name="T82" fmla="*/ 186 w 370"/>
                  <a:gd name="T83" fmla="*/ 428 h 430"/>
                  <a:gd name="T84" fmla="*/ 133 w 370"/>
                  <a:gd name="T85" fmla="*/ 418 h 430"/>
                  <a:gd name="T86" fmla="*/ 87 w 370"/>
                  <a:gd name="T87" fmla="*/ 392 h 430"/>
                  <a:gd name="T88" fmla="*/ 46 w 370"/>
                  <a:gd name="T89" fmla="*/ 348 h 430"/>
                  <a:gd name="T90" fmla="*/ 20 w 370"/>
                  <a:gd name="T91" fmla="*/ 297 h 430"/>
                  <a:gd name="T92" fmla="*/ 6 w 370"/>
                  <a:gd name="T93" fmla="*/ 237 h 4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0"/>
                  <a:gd name="T142" fmla="*/ 0 h 430"/>
                  <a:gd name="T143" fmla="*/ 370 w 370"/>
                  <a:gd name="T144" fmla="*/ 430 h 4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0" h="430">
                    <a:moveTo>
                      <a:pt x="187" y="0"/>
                    </a:moveTo>
                    <a:lnTo>
                      <a:pt x="150" y="3"/>
                    </a:lnTo>
                    <a:lnTo>
                      <a:pt x="132" y="6"/>
                    </a:lnTo>
                    <a:lnTo>
                      <a:pt x="116" y="13"/>
                    </a:lnTo>
                    <a:lnTo>
                      <a:pt x="98" y="22"/>
                    </a:lnTo>
                    <a:lnTo>
                      <a:pt x="82" y="34"/>
                    </a:lnTo>
                    <a:lnTo>
                      <a:pt x="54" y="62"/>
                    </a:lnTo>
                    <a:lnTo>
                      <a:pt x="31" y="95"/>
                    </a:lnTo>
                    <a:lnTo>
                      <a:pt x="14" y="132"/>
                    </a:lnTo>
                    <a:lnTo>
                      <a:pt x="7" y="151"/>
                    </a:lnTo>
                    <a:lnTo>
                      <a:pt x="4" y="172"/>
                    </a:lnTo>
                    <a:lnTo>
                      <a:pt x="0" y="194"/>
                    </a:lnTo>
                    <a:lnTo>
                      <a:pt x="0" y="217"/>
                    </a:lnTo>
                    <a:lnTo>
                      <a:pt x="0" y="238"/>
                    </a:lnTo>
                    <a:lnTo>
                      <a:pt x="4" y="260"/>
                    </a:lnTo>
                    <a:lnTo>
                      <a:pt x="7" y="280"/>
                    </a:lnTo>
                    <a:lnTo>
                      <a:pt x="14" y="300"/>
                    </a:lnTo>
                    <a:lnTo>
                      <a:pt x="21" y="318"/>
                    </a:lnTo>
                    <a:lnTo>
                      <a:pt x="31" y="337"/>
                    </a:lnTo>
                    <a:lnTo>
                      <a:pt x="41" y="354"/>
                    </a:lnTo>
                    <a:lnTo>
                      <a:pt x="54" y="371"/>
                    </a:lnTo>
                    <a:lnTo>
                      <a:pt x="68" y="386"/>
                    </a:lnTo>
                    <a:lnTo>
                      <a:pt x="82" y="399"/>
                    </a:lnTo>
                    <a:lnTo>
                      <a:pt x="98" y="409"/>
                    </a:lnTo>
                    <a:lnTo>
                      <a:pt x="115" y="419"/>
                    </a:lnTo>
                    <a:lnTo>
                      <a:pt x="131" y="425"/>
                    </a:lnTo>
                    <a:lnTo>
                      <a:pt x="149" y="428"/>
                    </a:lnTo>
                    <a:lnTo>
                      <a:pt x="167" y="429"/>
                    </a:lnTo>
                    <a:lnTo>
                      <a:pt x="187" y="430"/>
                    </a:lnTo>
                    <a:lnTo>
                      <a:pt x="203" y="429"/>
                    </a:lnTo>
                    <a:lnTo>
                      <a:pt x="203" y="428"/>
                    </a:lnTo>
                    <a:lnTo>
                      <a:pt x="204" y="428"/>
                    </a:lnTo>
                    <a:lnTo>
                      <a:pt x="206" y="428"/>
                    </a:lnTo>
                    <a:lnTo>
                      <a:pt x="210" y="428"/>
                    </a:lnTo>
                    <a:lnTo>
                      <a:pt x="219" y="428"/>
                    </a:lnTo>
                    <a:lnTo>
                      <a:pt x="235" y="425"/>
                    </a:lnTo>
                    <a:lnTo>
                      <a:pt x="253" y="420"/>
                    </a:lnTo>
                    <a:lnTo>
                      <a:pt x="269" y="410"/>
                    </a:lnTo>
                    <a:lnTo>
                      <a:pt x="270" y="408"/>
                    </a:lnTo>
                    <a:lnTo>
                      <a:pt x="272" y="407"/>
                    </a:lnTo>
                    <a:lnTo>
                      <a:pt x="277" y="405"/>
                    </a:lnTo>
                    <a:lnTo>
                      <a:pt x="286" y="400"/>
                    </a:lnTo>
                    <a:lnTo>
                      <a:pt x="292" y="392"/>
                    </a:lnTo>
                    <a:lnTo>
                      <a:pt x="300" y="386"/>
                    </a:lnTo>
                    <a:lnTo>
                      <a:pt x="316" y="371"/>
                    </a:lnTo>
                    <a:lnTo>
                      <a:pt x="321" y="362"/>
                    </a:lnTo>
                    <a:lnTo>
                      <a:pt x="328" y="354"/>
                    </a:lnTo>
                    <a:lnTo>
                      <a:pt x="339" y="337"/>
                    </a:lnTo>
                    <a:lnTo>
                      <a:pt x="348" y="318"/>
                    </a:lnTo>
                    <a:lnTo>
                      <a:pt x="356" y="300"/>
                    </a:lnTo>
                    <a:lnTo>
                      <a:pt x="362" y="280"/>
                    </a:lnTo>
                    <a:lnTo>
                      <a:pt x="366" y="260"/>
                    </a:lnTo>
                    <a:lnTo>
                      <a:pt x="369" y="238"/>
                    </a:lnTo>
                    <a:lnTo>
                      <a:pt x="369" y="227"/>
                    </a:lnTo>
                    <a:lnTo>
                      <a:pt x="369" y="222"/>
                    </a:lnTo>
                    <a:lnTo>
                      <a:pt x="370" y="217"/>
                    </a:lnTo>
                    <a:lnTo>
                      <a:pt x="369" y="194"/>
                    </a:lnTo>
                    <a:lnTo>
                      <a:pt x="366" y="172"/>
                    </a:lnTo>
                    <a:lnTo>
                      <a:pt x="362" y="151"/>
                    </a:lnTo>
                    <a:lnTo>
                      <a:pt x="356" y="132"/>
                    </a:lnTo>
                    <a:lnTo>
                      <a:pt x="348" y="113"/>
                    </a:lnTo>
                    <a:lnTo>
                      <a:pt x="339" y="95"/>
                    </a:lnTo>
                    <a:lnTo>
                      <a:pt x="328" y="78"/>
                    </a:lnTo>
                    <a:lnTo>
                      <a:pt x="316" y="62"/>
                    </a:lnTo>
                    <a:lnTo>
                      <a:pt x="299" y="45"/>
                    </a:lnTo>
                    <a:lnTo>
                      <a:pt x="283" y="31"/>
                    </a:lnTo>
                    <a:lnTo>
                      <a:pt x="266" y="18"/>
                    </a:lnTo>
                    <a:lnTo>
                      <a:pt x="250" y="11"/>
                    </a:lnTo>
                    <a:lnTo>
                      <a:pt x="218" y="3"/>
                    </a:lnTo>
                    <a:lnTo>
                      <a:pt x="187" y="0"/>
                    </a:lnTo>
                    <a:close/>
                    <a:moveTo>
                      <a:pt x="6" y="217"/>
                    </a:moveTo>
                    <a:lnTo>
                      <a:pt x="6" y="195"/>
                    </a:lnTo>
                    <a:lnTo>
                      <a:pt x="9" y="174"/>
                    </a:lnTo>
                    <a:lnTo>
                      <a:pt x="20" y="135"/>
                    </a:lnTo>
                    <a:lnTo>
                      <a:pt x="26" y="116"/>
                    </a:lnTo>
                    <a:lnTo>
                      <a:pt x="36" y="99"/>
                    </a:lnTo>
                    <a:lnTo>
                      <a:pt x="46" y="82"/>
                    </a:lnTo>
                    <a:lnTo>
                      <a:pt x="60" y="68"/>
                    </a:lnTo>
                    <a:lnTo>
                      <a:pt x="72" y="52"/>
                    </a:lnTo>
                    <a:lnTo>
                      <a:pt x="87" y="40"/>
                    </a:lnTo>
                    <a:lnTo>
                      <a:pt x="117" y="21"/>
                    </a:lnTo>
                    <a:lnTo>
                      <a:pt x="150" y="8"/>
                    </a:lnTo>
                    <a:lnTo>
                      <a:pt x="167" y="5"/>
                    </a:lnTo>
                    <a:lnTo>
                      <a:pt x="186" y="5"/>
                    </a:lnTo>
                    <a:lnTo>
                      <a:pt x="203" y="5"/>
                    </a:lnTo>
                    <a:lnTo>
                      <a:pt x="220" y="8"/>
                    </a:lnTo>
                    <a:lnTo>
                      <a:pt x="236" y="13"/>
                    </a:lnTo>
                    <a:lnTo>
                      <a:pt x="253" y="21"/>
                    </a:lnTo>
                    <a:lnTo>
                      <a:pt x="268" y="29"/>
                    </a:lnTo>
                    <a:lnTo>
                      <a:pt x="283" y="40"/>
                    </a:lnTo>
                    <a:lnTo>
                      <a:pt x="297" y="52"/>
                    </a:lnTo>
                    <a:lnTo>
                      <a:pt x="311" y="68"/>
                    </a:lnTo>
                    <a:lnTo>
                      <a:pt x="324" y="82"/>
                    </a:lnTo>
                    <a:lnTo>
                      <a:pt x="335" y="99"/>
                    </a:lnTo>
                    <a:lnTo>
                      <a:pt x="344" y="116"/>
                    </a:lnTo>
                    <a:lnTo>
                      <a:pt x="352" y="135"/>
                    </a:lnTo>
                    <a:lnTo>
                      <a:pt x="357" y="154"/>
                    </a:lnTo>
                    <a:lnTo>
                      <a:pt x="362" y="174"/>
                    </a:lnTo>
                    <a:lnTo>
                      <a:pt x="364" y="195"/>
                    </a:lnTo>
                    <a:lnTo>
                      <a:pt x="365" y="217"/>
                    </a:lnTo>
                    <a:lnTo>
                      <a:pt x="364" y="237"/>
                    </a:lnTo>
                    <a:lnTo>
                      <a:pt x="362" y="258"/>
                    </a:lnTo>
                    <a:lnTo>
                      <a:pt x="357" y="277"/>
                    </a:lnTo>
                    <a:lnTo>
                      <a:pt x="352" y="297"/>
                    </a:lnTo>
                    <a:lnTo>
                      <a:pt x="347" y="305"/>
                    </a:lnTo>
                    <a:lnTo>
                      <a:pt x="344" y="314"/>
                    </a:lnTo>
                    <a:lnTo>
                      <a:pt x="335" y="332"/>
                    </a:lnTo>
                    <a:lnTo>
                      <a:pt x="324" y="348"/>
                    </a:lnTo>
                    <a:lnTo>
                      <a:pt x="317" y="356"/>
                    </a:lnTo>
                    <a:lnTo>
                      <a:pt x="311" y="365"/>
                    </a:lnTo>
                    <a:lnTo>
                      <a:pt x="304" y="372"/>
                    </a:lnTo>
                    <a:lnTo>
                      <a:pt x="297" y="380"/>
                    </a:lnTo>
                    <a:lnTo>
                      <a:pt x="283" y="392"/>
                    </a:lnTo>
                    <a:lnTo>
                      <a:pt x="268" y="402"/>
                    </a:lnTo>
                    <a:lnTo>
                      <a:pt x="260" y="407"/>
                    </a:lnTo>
                    <a:lnTo>
                      <a:pt x="253" y="412"/>
                    </a:lnTo>
                    <a:lnTo>
                      <a:pt x="244" y="415"/>
                    </a:lnTo>
                    <a:lnTo>
                      <a:pt x="240" y="416"/>
                    </a:lnTo>
                    <a:lnTo>
                      <a:pt x="236" y="418"/>
                    </a:lnTo>
                    <a:lnTo>
                      <a:pt x="220" y="424"/>
                    </a:lnTo>
                    <a:lnTo>
                      <a:pt x="203" y="427"/>
                    </a:lnTo>
                    <a:lnTo>
                      <a:pt x="194" y="427"/>
                    </a:lnTo>
                    <a:lnTo>
                      <a:pt x="189" y="427"/>
                    </a:lnTo>
                    <a:lnTo>
                      <a:pt x="187" y="427"/>
                    </a:lnTo>
                    <a:lnTo>
                      <a:pt x="186" y="427"/>
                    </a:lnTo>
                    <a:lnTo>
                      <a:pt x="186" y="428"/>
                    </a:lnTo>
                    <a:lnTo>
                      <a:pt x="167" y="427"/>
                    </a:lnTo>
                    <a:lnTo>
                      <a:pt x="150" y="424"/>
                    </a:lnTo>
                    <a:lnTo>
                      <a:pt x="133" y="418"/>
                    </a:lnTo>
                    <a:lnTo>
                      <a:pt x="117" y="412"/>
                    </a:lnTo>
                    <a:lnTo>
                      <a:pt x="101" y="402"/>
                    </a:lnTo>
                    <a:lnTo>
                      <a:pt x="87" y="392"/>
                    </a:lnTo>
                    <a:lnTo>
                      <a:pt x="72" y="380"/>
                    </a:lnTo>
                    <a:lnTo>
                      <a:pt x="60" y="365"/>
                    </a:lnTo>
                    <a:lnTo>
                      <a:pt x="46" y="348"/>
                    </a:lnTo>
                    <a:lnTo>
                      <a:pt x="36" y="332"/>
                    </a:lnTo>
                    <a:lnTo>
                      <a:pt x="26" y="314"/>
                    </a:lnTo>
                    <a:lnTo>
                      <a:pt x="20" y="297"/>
                    </a:lnTo>
                    <a:lnTo>
                      <a:pt x="13" y="277"/>
                    </a:lnTo>
                    <a:lnTo>
                      <a:pt x="9" y="258"/>
                    </a:lnTo>
                    <a:lnTo>
                      <a:pt x="6" y="237"/>
                    </a:lnTo>
                    <a:lnTo>
                      <a:pt x="6" y="217"/>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2" name="Freeform 273"/>
              <p:cNvSpPr>
                <a:spLocks noEditPoints="1"/>
              </p:cNvSpPr>
              <p:nvPr/>
            </p:nvSpPr>
            <p:spPr bwMode="auto">
              <a:xfrm>
                <a:off x="288" y="3680"/>
                <a:ext cx="72" cy="84"/>
              </a:xfrm>
              <a:custGeom>
                <a:avLst/>
                <a:gdLst>
                  <a:gd name="T0" fmla="*/ 30 w 359"/>
                  <a:gd name="T1" fmla="*/ 94 h 423"/>
                  <a:gd name="T2" fmla="*/ 3 w 359"/>
                  <a:gd name="T3" fmla="*/ 169 h 423"/>
                  <a:gd name="T4" fmla="*/ 0 w 359"/>
                  <a:gd name="T5" fmla="*/ 232 h 423"/>
                  <a:gd name="T6" fmla="*/ 14 w 359"/>
                  <a:gd name="T7" fmla="*/ 292 h 423"/>
                  <a:gd name="T8" fmla="*/ 40 w 359"/>
                  <a:gd name="T9" fmla="*/ 343 h 423"/>
                  <a:gd name="T10" fmla="*/ 81 w 359"/>
                  <a:gd name="T11" fmla="*/ 387 h 423"/>
                  <a:gd name="T12" fmla="*/ 127 w 359"/>
                  <a:gd name="T13" fmla="*/ 413 h 423"/>
                  <a:gd name="T14" fmla="*/ 180 w 359"/>
                  <a:gd name="T15" fmla="*/ 423 h 423"/>
                  <a:gd name="T16" fmla="*/ 183 w 359"/>
                  <a:gd name="T17" fmla="*/ 422 h 423"/>
                  <a:gd name="T18" fmla="*/ 214 w 359"/>
                  <a:gd name="T19" fmla="*/ 419 h 423"/>
                  <a:gd name="T20" fmla="*/ 238 w 359"/>
                  <a:gd name="T21" fmla="*/ 410 h 423"/>
                  <a:gd name="T22" fmla="*/ 262 w 359"/>
                  <a:gd name="T23" fmla="*/ 397 h 423"/>
                  <a:gd name="T24" fmla="*/ 298 w 359"/>
                  <a:gd name="T25" fmla="*/ 367 h 423"/>
                  <a:gd name="T26" fmla="*/ 318 w 359"/>
                  <a:gd name="T27" fmla="*/ 343 h 423"/>
                  <a:gd name="T28" fmla="*/ 341 w 359"/>
                  <a:gd name="T29" fmla="*/ 300 h 423"/>
                  <a:gd name="T30" fmla="*/ 356 w 359"/>
                  <a:gd name="T31" fmla="*/ 253 h 423"/>
                  <a:gd name="T32" fmla="*/ 358 w 359"/>
                  <a:gd name="T33" fmla="*/ 190 h 423"/>
                  <a:gd name="T34" fmla="*/ 346 w 359"/>
                  <a:gd name="T35" fmla="*/ 130 h 423"/>
                  <a:gd name="T36" fmla="*/ 318 w 359"/>
                  <a:gd name="T37" fmla="*/ 77 h 423"/>
                  <a:gd name="T38" fmla="*/ 277 w 359"/>
                  <a:gd name="T39" fmla="*/ 35 h 423"/>
                  <a:gd name="T40" fmla="*/ 230 w 359"/>
                  <a:gd name="T41" fmla="*/ 8 h 423"/>
                  <a:gd name="T42" fmla="*/ 180 w 359"/>
                  <a:gd name="T43" fmla="*/ 0 h 423"/>
                  <a:gd name="T44" fmla="*/ 111 w 359"/>
                  <a:gd name="T45" fmla="*/ 16 h 423"/>
                  <a:gd name="T46" fmla="*/ 54 w 359"/>
                  <a:gd name="T47" fmla="*/ 63 h 423"/>
                  <a:gd name="T48" fmla="*/ 12 w 359"/>
                  <a:gd name="T49" fmla="*/ 150 h 423"/>
                  <a:gd name="T50" fmla="*/ 57 w 359"/>
                  <a:gd name="T51" fmla="*/ 67 h 423"/>
                  <a:gd name="T52" fmla="*/ 97 w 359"/>
                  <a:gd name="T53" fmla="*/ 30 h 423"/>
                  <a:gd name="T54" fmla="*/ 144 w 359"/>
                  <a:gd name="T55" fmla="*/ 11 h 423"/>
                  <a:gd name="T56" fmla="*/ 197 w 359"/>
                  <a:gd name="T57" fmla="*/ 8 h 423"/>
                  <a:gd name="T58" fmla="*/ 246 w 359"/>
                  <a:gd name="T59" fmla="*/ 22 h 423"/>
                  <a:gd name="T60" fmla="*/ 287 w 359"/>
                  <a:gd name="T61" fmla="*/ 53 h 423"/>
                  <a:gd name="T62" fmla="*/ 323 w 359"/>
                  <a:gd name="T63" fmla="*/ 98 h 423"/>
                  <a:gd name="T64" fmla="*/ 349 w 359"/>
                  <a:gd name="T65" fmla="*/ 171 h 423"/>
                  <a:gd name="T66" fmla="*/ 351 w 359"/>
                  <a:gd name="T67" fmla="*/ 232 h 423"/>
                  <a:gd name="T68" fmla="*/ 341 w 359"/>
                  <a:gd name="T69" fmla="*/ 281 h 423"/>
                  <a:gd name="T70" fmla="*/ 331 w 359"/>
                  <a:gd name="T71" fmla="*/ 308 h 423"/>
                  <a:gd name="T72" fmla="*/ 313 w 359"/>
                  <a:gd name="T73" fmla="*/ 340 h 423"/>
                  <a:gd name="T74" fmla="*/ 295 w 359"/>
                  <a:gd name="T75" fmla="*/ 359 h 423"/>
                  <a:gd name="T76" fmla="*/ 274 w 359"/>
                  <a:gd name="T77" fmla="*/ 381 h 423"/>
                  <a:gd name="T78" fmla="*/ 246 w 359"/>
                  <a:gd name="T79" fmla="*/ 400 h 423"/>
                  <a:gd name="T80" fmla="*/ 229 w 359"/>
                  <a:gd name="T81" fmla="*/ 405 h 423"/>
                  <a:gd name="T82" fmla="*/ 197 w 359"/>
                  <a:gd name="T83" fmla="*/ 414 h 423"/>
                  <a:gd name="T84" fmla="*/ 181 w 359"/>
                  <a:gd name="T85" fmla="*/ 414 h 423"/>
                  <a:gd name="T86" fmla="*/ 161 w 359"/>
                  <a:gd name="T87" fmla="*/ 414 h 423"/>
                  <a:gd name="T88" fmla="*/ 112 w 359"/>
                  <a:gd name="T89" fmla="*/ 400 h 423"/>
                  <a:gd name="T90" fmla="*/ 70 w 359"/>
                  <a:gd name="T91" fmla="*/ 368 h 423"/>
                  <a:gd name="T92" fmla="*/ 34 w 359"/>
                  <a:gd name="T93" fmla="*/ 324 h 423"/>
                  <a:gd name="T94" fmla="*/ 12 w 359"/>
                  <a:gd name="T95" fmla="*/ 272 h 423"/>
                  <a:gd name="T96" fmla="*/ 7 w 359"/>
                  <a:gd name="T97" fmla="*/ 212 h 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9"/>
                  <a:gd name="T148" fmla="*/ 0 h 423"/>
                  <a:gd name="T149" fmla="*/ 359 w 359"/>
                  <a:gd name="T150" fmla="*/ 423 h 4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9" h="423">
                    <a:moveTo>
                      <a:pt x="54" y="63"/>
                    </a:moveTo>
                    <a:lnTo>
                      <a:pt x="40" y="77"/>
                    </a:lnTo>
                    <a:lnTo>
                      <a:pt x="30" y="94"/>
                    </a:lnTo>
                    <a:lnTo>
                      <a:pt x="20" y="111"/>
                    </a:lnTo>
                    <a:lnTo>
                      <a:pt x="14" y="130"/>
                    </a:lnTo>
                    <a:lnTo>
                      <a:pt x="3" y="169"/>
                    </a:lnTo>
                    <a:lnTo>
                      <a:pt x="0" y="190"/>
                    </a:lnTo>
                    <a:lnTo>
                      <a:pt x="0" y="212"/>
                    </a:lnTo>
                    <a:lnTo>
                      <a:pt x="0" y="232"/>
                    </a:lnTo>
                    <a:lnTo>
                      <a:pt x="3" y="253"/>
                    </a:lnTo>
                    <a:lnTo>
                      <a:pt x="7" y="272"/>
                    </a:lnTo>
                    <a:lnTo>
                      <a:pt x="14" y="292"/>
                    </a:lnTo>
                    <a:lnTo>
                      <a:pt x="20" y="309"/>
                    </a:lnTo>
                    <a:lnTo>
                      <a:pt x="30" y="327"/>
                    </a:lnTo>
                    <a:lnTo>
                      <a:pt x="40" y="343"/>
                    </a:lnTo>
                    <a:lnTo>
                      <a:pt x="54" y="360"/>
                    </a:lnTo>
                    <a:lnTo>
                      <a:pt x="66" y="375"/>
                    </a:lnTo>
                    <a:lnTo>
                      <a:pt x="81" y="387"/>
                    </a:lnTo>
                    <a:lnTo>
                      <a:pt x="95" y="397"/>
                    </a:lnTo>
                    <a:lnTo>
                      <a:pt x="111" y="407"/>
                    </a:lnTo>
                    <a:lnTo>
                      <a:pt x="127" y="413"/>
                    </a:lnTo>
                    <a:lnTo>
                      <a:pt x="144" y="419"/>
                    </a:lnTo>
                    <a:lnTo>
                      <a:pt x="161" y="422"/>
                    </a:lnTo>
                    <a:lnTo>
                      <a:pt x="180" y="423"/>
                    </a:lnTo>
                    <a:lnTo>
                      <a:pt x="180" y="422"/>
                    </a:lnTo>
                    <a:lnTo>
                      <a:pt x="181" y="422"/>
                    </a:lnTo>
                    <a:lnTo>
                      <a:pt x="183" y="422"/>
                    </a:lnTo>
                    <a:lnTo>
                      <a:pt x="188" y="422"/>
                    </a:lnTo>
                    <a:lnTo>
                      <a:pt x="197" y="422"/>
                    </a:lnTo>
                    <a:lnTo>
                      <a:pt x="214" y="419"/>
                    </a:lnTo>
                    <a:lnTo>
                      <a:pt x="230" y="413"/>
                    </a:lnTo>
                    <a:lnTo>
                      <a:pt x="234" y="411"/>
                    </a:lnTo>
                    <a:lnTo>
                      <a:pt x="238" y="410"/>
                    </a:lnTo>
                    <a:lnTo>
                      <a:pt x="247" y="407"/>
                    </a:lnTo>
                    <a:lnTo>
                      <a:pt x="254" y="402"/>
                    </a:lnTo>
                    <a:lnTo>
                      <a:pt x="262" y="397"/>
                    </a:lnTo>
                    <a:lnTo>
                      <a:pt x="277" y="387"/>
                    </a:lnTo>
                    <a:lnTo>
                      <a:pt x="291" y="375"/>
                    </a:lnTo>
                    <a:lnTo>
                      <a:pt x="298" y="367"/>
                    </a:lnTo>
                    <a:lnTo>
                      <a:pt x="305" y="360"/>
                    </a:lnTo>
                    <a:lnTo>
                      <a:pt x="311" y="351"/>
                    </a:lnTo>
                    <a:lnTo>
                      <a:pt x="318" y="343"/>
                    </a:lnTo>
                    <a:lnTo>
                      <a:pt x="329" y="327"/>
                    </a:lnTo>
                    <a:lnTo>
                      <a:pt x="338" y="309"/>
                    </a:lnTo>
                    <a:lnTo>
                      <a:pt x="341" y="300"/>
                    </a:lnTo>
                    <a:lnTo>
                      <a:pt x="346" y="292"/>
                    </a:lnTo>
                    <a:lnTo>
                      <a:pt x="351" y="272"/>
                    </a:lnTo>
                    <a:lnTo>
                      <a:pt x="356" y="253"/>
                    </a:lnTo>
                    <a:lnTo>
                      <a:pt x="358" y="232"/>
                    </a:lnTo>
                    <a:lnTo>
                      <a:pt x="359" y="212"/>
                    </a:lnTo>
                    <a:lnTo>
                      <a:pt x="358" y="190"/>
                    </a:lnTo>
                    <a:lnTo>
                      <a:pt x="356" y="169"/>
                    </a:lnTo>
                    <a:lnTo>
                      <a:pt x="351" y="149"/>
                    </a:lnTo>
                    <a:lnTo>
                      <a:pt x="346" y="130"/>
                    </a:lnTo>
                    <a:lnTo>
                      <a:pt x="338" y="111"/>
                    </a:lnTo>
                    <a:lnTo>
                      <a:pt x="329" y="94"/>
                    </a:lnTo>
                    <a:lnTo>
                      <a:pt x="318" y="77"/>
                    </a:lnTo>
                    <a:lnTo>
                      <a:pt x="305" y="63"/>
                    </a:lnTo>
                    <a:lnTo>
                      <a:pt x="291" y="47"/>
                    </a:lnTo>
                    <a:lnTo>
                      <a:pt x="277" y="35"/>
                    </a:lnTo>
                    <a:lnTo>
                      <a:pt x="262" y="24"/>
                    </a:lnTo>
                    <a:lnTo>
                      <a:pt x="247" y="16"/>
                    </a:lnTo>
                    <a:lnTo>
                      <a:pt x="230" y="8"/>
                    </a:lnTo>
                    <a:lnTo>
                      <a:pt x="214" y="3"/>
                    </a:lnTo>
                    <a:lnTo>
                      <a:pt x="197" y="0"/>
                    </a:lnTo>
                    <a:lnTo>
                      <a:pt x="180" y="0"/>
                    </a:lnTo>
                    <a:lnTo>
                      <a:pt x="161" y="0"/>
                    </a:lnTo>
                    <a:lnTo>
                      <a:pt x="144" y="3"/>
                    </a:lnTo>
                    <a:lnTo>
                      <a:pt x="111" y="16"/>
                    </a:lnTo>
                    <a:lnTo>
                      <a:pt x="81" y="35"/>
                    </a:lnTo>
                    <a:lnTo>
                      <a:pt x="66" y="47"/>
                    </a:lnTo>
                    <a:lnTo>
                      <a:pt x="54" y="63"/>
                    </a:lnTo>
                    <a:close/>
                    <a:moveTo>
                      <a:pt x="7" y="212"/>
                    </a:moveTo>
                    <a:lnTo>
                      <a:pt x="9" y="171"/>
                    </a:lnTo>
                    <a:lnTo>
                      <a:pt x="12" y="150"/>
                    </a:lnTo>
                    <a:lnTo>
                      <a:pt x="19" y="132"/>
                    </a:lnTo>
                    <a:lnTo>
                      <a:pt x="34" y="98"/>
                    </a:lnTo>
                    <a:lnTo>
                      <a:pt x="57" y="67"/>
                    </a:lnTo>
                    <a:lnTo>
                      <a:pt x="70" y="53"/>
                    </a:lnTo>
                    <a:lnTo>
                      <a:pt x="83" y="40"/>
                    </a:lnTo>
                    <a:lnTo>
                      <a:pt x="97" y="30"/>
                    </a:lnTo>
                    <a:lnTo>
                      <a:pt x="112" y="22"/>
                    </a:lnTo>
                    <a:lnTo>
                      <a:pt x="127" y="15"/>
                    </a:lnTo>
                    <a:lnTo>
                      <a:pt x="144" y="11"/>
                    </a:lnTo>
                    <a:lnTo>
                      <a:pt x="161" y="8"/>
                    </a:lnTo>
                    <a:lnTo>
                      <a:pt x="180" y="8"/>
                    </a:lnTo>
                    <a:lnTo>
                      <a:pt x="197" y="8"/>
                    </a:lnTo>
                    <a:lnTo>
                      <a:pt x="213" y="11"/>
                    </a:lnTo>
                    <a:lnTo>
                      <a:pt x="229" y="15"/>
                    </a:lnTo>
                    <a:lnTo>
                      <a:pt x="246" y="22"/>
                    </a:lnTo>
                    <a:lnTo>
                      <a:pt x="259" y="30"/>
                    </a:lnTo>
                    <a:lnTo>
                      <a:pt x="274" y="40"/>
                    </a:lnTo>
                    <a:lnTo>
                      <a:pt x="287" y="53"/>
                    </a:lnTo>
                    <a:lnTo>
                      <a:pt x="302" y="67"/>
                    </a:lnTo>
                    <a:lnTo>
                      <a:pt x="313" y="82"/>
                    </a:lnTo>
                    <a:lnTo>
                      <a:pt x="323" y="98"/>
                    </a:lnTo>
                    <a:lnTo>
                      <a:pt x="339" y="132"/>
                    </a:lnTo>
                    <a:lnTo>
                      <a:pt x="345" y="150"/>
                    </a:lnTo>
                    <a:lnTo>
                      <a:pt x="349" y="171"/>
                    </a:lnTo>
                    <a:lnTo>
                      <a:pt x="351" y="191"/>
                    </a:lnTo>
                    <a:lnTo>
                      <a:pt x="353" y="212"/>
                    </a:lnTo>
                    <a:lnTo>
                      <a:pt x="351" y="232"/>
                    </a:lnTo>
                    <a:lnTo>
                      <a:pt x="349" y="253"/>
                    </a:lnTo>
                    <a:lnTo>
                      <a:pt x="345" y="272"/>
                    </a:lnTo>
                    <a:lnTo>
                      <a:pt x="341" y="281"/>
                    </a:lnTo>
                    <a:lnTo>
                      <a:pt x="339" y="291"/>
                    </a:lnTo>
                    <a:lnTo>
                      <a:pt x="335" y="299"/>
                    </a:lnTo>
                    <a:lnTo>
                      <a:pt x="331" y="308"/>
                    </a:lnTo>
                    <a:lnTo>
                      <a:pt x="327" y="315"/>
                    </a:lnTo>
                    <a:lnTo>
                      <a:pt x="323" y="324"/>
                    </a:lnTo>
                    <a:lnTo>
                      <a:pt x="313" y="340"/>
                    </a:lnTo>
                    <a:lnTo>
                      <a:pt x="302" y="356"/>
                    </a:lnTo>
                    <a:lnTo>
                      <a:pt x="298" y="358"/>
                    </a:lnTo>
                    <a:lnTo>
                      <a:pt x="295" y="359"/>
                    </a:lnTo>
                    <a:lnTo>
                      <a:pt x="294" y="361"/>
                    </a:lnTo>
                    <a:lnTo>
                      <a:pt x="287" y="368"/>
                    </a:lnTo>
                    <a:lnTo>
                      <a:pt x="274" y="381"/>
                    </a:lnTo>
                    <a:lnTo>
                      <a:pt x="266" y="385"/>
                    </a:lnTo>
                    <a:lnTo>
                      <a:pt x="259" y="391"/>
                    </a:lnTo>
                    <a:lnTo>
                      <a:pt x="246" y="400"/>
                    </a:lnTo>
                    <a:lnTo>
                      <a:pt x="237" y="402"/>
                    </a:lnTo>
                    <a:lnTo>
                      <a:pt x="232" y="403"/>
                    </a:lnTo>
                    <a:lnTo>
                      <a:pt x="229" y="405"/>
                    </a:lnTo>
                    <a:lnTo>
                      <a:pt x="213" y="411"/>
                    </a:lnTo>
                    <a:lnTo>
                      <a:pt x="204" y="412"/>
                    </a:lnTo>
                    <a:lnTo>
                      <a:pt x="197" y="414"/>
                    </a:lnTo>
                    <a:lnTo>
                      <a:pt x="188" y="414"/>
                    </a:lnTo>
                    <a:lnTo>
                      <a:pt x="183" y="414"/>
                    </a:lnTo>
                    <a:lnTo>
                      <a:pt x="181" y="414"/>
                    </a:lnTo>
                    <a:lnTo>
                      <a:pt x="180" y="414"/>
                    </a:lnTo>
                    <a:lnTo>
                      <a:pt x="180" y="415"/>
                    </a:lnTo>
                    <a:lnTo>
                      <a:pt x="161" y="414"/>
                    </a:lnTo>
                    <a:lnTo>
                      <a:pt x="144" y="411"/>
                    </a:lnTo>
                    <a:lnTo>
                      <a:pt x="127" y="405"/>
                    </a:lnTo>
                    <a:lnTo>
                      <a:pt x="112" y="400"/>
                    </a:lnTo>
                    <a:lnTo>
                      <a:pt x="97" y="391"/>
                    </a:lnTo>
                    <a:lnTo>
                      <a:pt x="83" y="381"/>
                    </a:lnTo>
                    <a:lnTo>
                      <a:pt x="70" y="368"/>
                    </a:lnTo>
                    <a:lnTo>
                      <a:pt x="57" y="356"/>
                    </a:lnTo>
                    <a:lnTo>
                      <a:pt x="44" y="340"/>
                    </a:lnTo>
                    <a:lnTo>
                      <a:pt x="34" y="324"/>
                    </a:lnTo>
                    <a:lnTo>
                      <a:pt x="25" y="308"/>
                    </a:lnTo>
                    <a:lnTo>
                      <a:pt x="19" y="291"/>
                    </a:lnTo>
                    <a:lnTo>
                      <a:pt x="12" y="272"/>
                    </a:lnTo>
                    <a:lnTo>
                      <a:pt x="9" y="253"/>
                    </a:lnTo>
                    <a:lnTo>
                      <a:pt x="7" y="232"/>
                    </a:lnTo>
                    <a:lnTo>
                      <a:pt x="7" y="212"/>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3" name="Freeform 274"/>
              <p:cNvSpPr>
                <a:spLocks noEditPoints="1"/>
              </p:cNvSpPr>
              <p:nvPr/>
            </p:nvSpPr>
            <p:spPr bwMode="auto">
              <a:xfrm>
                <a:off x="289" y="3681"/>
                <a:ext cx="69" cy="82"/>
              </a:xfrm>
              <a:custGeom>
                <a:avLst/>
                <a:gdLst>
                  <a:gd name="T0" fmla="*/ 12 w 346"/>
                  <a:gd name="T1" fmla="*/ 124 h 407"/>
                  <a:gd name="T2" fmla="*/ 0 w 346"/>
                  <a:gd name="T3" fmla="*/ 204 h 407"/>
                  <a:gd name="T4" fmla="*/ 5 w 346"/>
                  <a:gd name="T5" fmla="*/ 264 h 407"/>
                  <a:gd name="T6" fmla="*/ 27 w 346"/>
                  <a:gd name="T7" fmla="*/ 316 h 407"/>
                  <a:gd name="T8" fmla="*/ 63 w 346"/>
                  <a:gd name="T9" fmla="*/ 360 h 407"/>
                  <a:gd name="T10" fmla="*/ 105 w 346"/>
                  <a:gd name="T11" fmla="*/ 392 h 407"/>
                  <a:gd name="T12" fmla="*/ 154 w 346"/>
                  <a:gd name="T13" fmla="*/ 406 h 407"/>
                  <a:gd name="T14" fmla="*/ 174 w 346"/>
                  <a:gd name="T15" fmla="*/ 406 h 407"/>
                  <a:gd name="T16" fmla="*/ 190 w 346"/>
                  <a:gd name="T17" fmla="*/ 406 h 407"/>
                  <a:gd name="T18" fmla="*/ 222 w 346"/>
                  <a:gd name="T19" fmla="*/ 397 h 407"/>
                  <a:gd name="T20" fmla="*/ 239 w 346"/>
                  <a:gd name="T21" fmla="*/ 392 h 407"/>
                  <a:gd name="T22" fmla="*/ 267 w 346"/>
                  <a:gd name="T23" fmla="*/ 373 h 407"/>
                  <a:gd name="T24" fmla="*/ 288 w 346"/>
                  <a:gd name="T25" fmla="*/ 351 h 407"/>
                  <a:gd name="T26" fmla="*/ 306 w 346"/>
                  <a:gd name="T27" fmla="*/ 332 h 407"/>
                  <a:gd name="T28" fmla="*/ 324 w 346"/>
                  <a:gd name="T29" fmla="*/ 300 h 407"/>
                  <a:gd name="T30" fmla="*/ 334 w 346"/>
                  <a:gd name="T31" fmla="*/ 273 h 407"/>
                  <a:gd name="T32" fmla="*/ 344 w 346"/>
                  <a:gd name="T33" fmla="*/ 224 h 407"/>
                  <a:gd name="T34" fmla="*/ 342 w 346"/>
                  <a:gd name="T35" fmla="*/ 163 h 407"/>
                  <a:gd name="T36" fmla="*/ 316 w 346"/>
                  <a:gd name="T37" fmla="*/ 90 h 407"/>
                  <a:gd name="T38" fmla="*/ 280 w 346"/>
                  <a:gd name="T39" fmla="*/ 45 h 407"/>
                  <a:gd name="T40" fmla="*/ 239 w 346"/>
                  <a:gd name="T41" fmla="*/ 14 h 407"/>
                  <a:gd name="T42" fmla="*/ 190 w 346"/>
                  <a:gd name="T43" fmla="*/ 0 h 407"/>
                  <a:gd name="T44" fmla="*/ 137 w 346"/>
                  <a:gd name="T45" fmla="*/ 3 h 407"/>
                  <a:gd name="T46" fmla="*/ 90 w 346"/>
                  <a:gd name="T47" fmla="*/ 22 h 407"/>
                  <a:gd name="T48" fmla="*/ 50 w 346"/>
                  <a:gd name="T49" fmla="*/ 59 h 407"/>
                  <a:gd name="T50" fmla="*/ 9 w 346"/>
                  <a:gd name="T51" fmla="*/ 164 h 407"/>
                  <a:gd name="T52" fmla="*/ 23 w 346"/>
                  <a:gd name="T53" fmla="*/ 110 h 407"/>
                  <a:gd name="T54" fmla="*/ 55 w 346"/>
                  <a:gd name="T55" fmla="*/ 65 h 407"/>
                  <a:gd name="T56" fmla="*/ 93 w 346"/>
                  <a:gd name="T57" fmla="*/ 29 h 407"/>
                  <a:gd name="T58" fmla="*/ 173 w 346"/>
                  <a:gd name="T59" fmla="*/ 8 h 407"/>
                  <a:gd name="T60" fmla="*/ 220 w 346"/>
                  <a:gd name="T61" fmla="*/ 14 h 407"/>
                  <a:gd name="T62" fmla="*/ 264 w 346"/>
                  <a:gd name="T63" fmla="*/ 39 h 407"/>
                  <a:gd name="T64" fmla="*/ 301 w 346"/>
                  <a:gd name="T65" fmla="*/ 78 h 407"/>
                  <a:gd name="T66" fmla="*/ 326 w 346"/>
                  <a:gd name="T67" fmla="*/ 128 h 407"/>
                  <a:gd name="T68" fmla="*/ 338 w 346"/>
                  <a:gd name="T69" fmla="*/ 183 h 407"/>
                  <a:gd name="T70" fmla="*/ 338 w 346"/>
                  <a:gd name="T71" fmla="*/ 223 h 407"/>
                  <a:gd name="T72" fmla="*/ 326 w 346"/>
                  <a:gd name="T73" fmla="*/ 278 h 407"/>
                  <a:gd name="T74" fmla="*/ 311 w 346"/>
                  <a:gd name="T75" fmla="*/ 311 h 407"/>
                  <a:gd name="T76" fmla="*/ 276 w 346"/>
                  <a:gd name="T77" fmla="*/ 355 h 407"/>
                  <a:gd name="T78" fmla="*/ 249 w 346"/>
                  <a:gd name="T79" fmla="*/ 376 h 407"/>
                  <a:gd name="T80" fmla="*/ 205 w 346"/>
                  <a:gd name="T81" fmla="*/ 395 h 407"/>
                  <a:gd name="T82" fmla="*/ 173 w 346"/>
                  <a:gd name="T83" fmla="*/ 399 h 407"/>
                  <a:gd name="T84" fmla="*/ 122 w 346"/>
                  <a:gd name="T85" fmla="*/ 390 h 407"/>
                  <a:gd name="T86" fmla="*/ 80 w 346"/>
                  <a:gd name="T87" fmla="*/ 366 h 407"/>
                  <a:gd name="T88" fmla="*/ 42 w 346"/>
                  <a:gd name="T89" fmla="*/ 326 h 407"/>
                  <a:gd name="T90" fmla="*/ 18 w 346"/>
                  <a:gd name="T91" fmla="*/ 278 h 407"/>
                  <a:gd name="T92" fmla="*/ 7 w 346"/>
                  <a:gd name="T93" fmla="*/ 223 h 4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6"/>
                  <a:gd name="T142" fmla="*/ 0 h 407"/>
                  <a:gd name="T143" fmla="*/ 346 w 346"/>
                  <a:gd name="T144" fmla="*/ 407 h 4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6" h="407">
                    <a:moveTo>
                      <a:pt x="50" y="59"/>
                    </a:moveTo>
                    <a:lnTo>
                      <a:pt x="27" y="90"/>
                    </a:lnTo>
                    <a:lnTo>
                      <a:pt x="12" y="124"/>
                    </a:lnTo>
                    <a:lnTo>
                      <a:pt x="5" y="142"/>
                    </a:lnTo>
                    <a:lnTo>
                      <a:pt x="2" y="163"/>
                    </a:lnTo>
                    <a:lnTo>
                      <a:pt x="0" y="204"/>
                    </a:lnTo>
                    <a:lnTo>
                      <a:pt x="0" y="224"/>
                    </a:lnTo>
                    <a:lnTo>
                      <a:pt x="2" y="245"/>
                    </a:lnTo>
                    <a:lnTo>
                      <a:pt x="5" y="264"/>
                    </a:lnTo>
                    <a:lnTo>
                      <a:pt x="12" y="283"/>
                    </a:lnTo>
                    <a:lnTo>
                      <a:pt x="18" y="300"/>
                    </a:lnTo>
                    <a:lnTo>
                      <a:pt x="27" y="316"/>
                    </a:lnTo>
                    <a:lnTo>
                      <a:pt x="37" y="332"/>
                    </a:lnTo>
                    <a:lnTo>
                      <a:pt x="50" y="348"/>
                    </a:lnTo>
                    <a:lnTo>
                      <a:pt x="63" y="360"/>
                    </a:lnTo>
                    <a:lnTo>
                      <a:pt x="76" y="373"/>
                    </a:lnTo>
                    <a:lnTo>
                      <a:pt x="90" y="383"/>
                    </a:lnTo>
                    <a:lnTo>
                      <a:pt x="105" y="392"/>
                    </a:lnTo>
                    <a:lnTo>
                      <a:pt x="120" y="397"/>
                    </a:lnTo>
                    <a:lnTo>
                      <a:pt x="137" y="403"/>
                    </a:lnTo>
                    <a:lnTo>
                      <a:pt x="154" y="406"/>
                    </a:lnTo>
                    <a:lnTo>
                      <a:pt x="173" y="407"/>
                    </a:lnTo>
                    <a:lnTo>
                      <a:pt x="173" y="406"/>
                    </a:lnTo>
                    <a:lnTo>
                      <a:pt x="174" y="406"/>
                    </a:lnTo>
                    <a:lnTo>
                      <a:pt x="176" y="406"/>
                    </a:lnTo>
                    <a:lnTo>
                      <a:pt x="181" y="406"/>
                    </a:lnTo>
                    <a:lnTo>
                      <a:pt x="190" y="406"/>
                    </a:lnTo>
                    <a:lnTo>
                      <a:pt x="197" y="404"/>
                    </a:lnTo>
                    <a:lnTo>
                      <a:pt x="206" y="403"/>
                    </a:lnTo>
                    <a:lnTo>
                      <a:pt x="222" y="397"/>
                    </a:lnTo>
                    <a:lnTo>
                      <a:pt x="225" y="395"/>
                    </a:lnTo>
                    <a:lnTo>
                      <a:pt x="230" y="394"/>
                    </a:lnTo>
                    <a:lnTo>
                      <a:pt x="239" y="392"/>
                    </a:lnTo>
                    <a:lnTo>
                      <a:pt x="252" y="383"/>
                    </a:lnTo>
                    <a:lnTo>
                      <a:pt x="259" y="377"/>
                    </a:lnTo>
                    <a:lnTo>
                      <a:pt x="267" y="373"/>
                    </a:lnTo>
                    <a:lnTo>
                      <a:pt x="280" y="360"/>
                    </a:lnTo>
                    <a:lnTo>
                      <a:pt x="287" y="353"/>
                    </a:lnTo>
                    <a:lnTo>
                      <a:pt x="288" y="351"/>
                    </a:lnTo>
                    <a:lnTo>
                      <a:pt x="291" y="350"/>
                    </a:lnTo>
                    <a:lnTo>
                      <a:pt x="295" y="348"/>
                    </a:lnTo>
                    <a:lnTo>
                      <a:pt x="306" y="332"/>
                    </a:lnTo>
                    <a:lnTo>
                      <a:pt x="316" y="316"/>
                    </a:lnTo>
                    <a:lnTo>
                      <a:pt x="320" y="307"/>
                    </a:lnTo>
                    <a:lnTo>
                      <a:pt x="324" y="300"/>
                    </a:lnTo>
                    <a:lnTo>
                      <a:pt x="328" y="291"/>
                    </a:lnTo>
                    <a:lnTo>
                      <a:pt x="332" y="283"/>
                    </a:lnTo>
                    <a:lnTo>
                      <a:pt x="334" y="273"/>
                    </a:lnTo>
                    <a:lnTo>
                      <a:pt x="338" y="264"/>
                    </a:lnTo>
                    <a:lnTo>
                      <a:pt x="342" y="245"/>
                    </a:lnTo>
                    <a:lnTo>
                      <a:pt x="344" y="224"/>
                    </a:lnTo>
                    <a:lnTo>
                      <a:pt x="346" y="204"/>
                    </a:lnTo>
                    <a:lnTo>
                      <a:pt x="344" y="183"/>
                    </a:lnTo>
                    <a:lnTo>
                      <a:pt x="342" y="163"/>
                    </a:lnTo>
                    <a:lnTo>
                      <a:pt x="338" y="142"/>
                    </a:lnTo>
                    <a:lnTo>
                      <a:pt x="332" y="124"/>
                    </a:lnTo>
                    <a:lnTo>
                      <a:pt x="316" y="90"/>
                    </a:lnTo>
                    <a:lnTo>
                      <a:pt x="306" y="74"/>
                    </a:lnTo>
                    <a:lnTo>
                      <a:pt x="295" y="59"/>
                    </a:lnTo>
                    <a:lnTo>
                      <a:pt x="280" y="45"/>
                    </a:lnTo>
                    <a:lnTo>
                      <a:pt x="267" y="32"/>
                    </a:lnTo>
                    <a:lnTo>
                      <a:pt x="252" y="22"/>
                    </a:lnTo>
                    <a:lnTo>
                      <a:pt x="239" y="14"/>
                    </a:lnTo>
                    <a:lnTo>
                      <a:pt x="222" y="7"/>
                    </a:lnTo>
                    <a:lnTo>
                      <a:pt x="206" y="3"/>
                    </a:lnTo>
                    <a:lnTo>
                      <a:pt x="190" y="0"/>
                    </a:lnTo>
                    <a:lnTo>
                      <a:pt x="173" y="0"/>
                    </a:lnTo>
                    <a:lnTo>
                      <a:pt x="154" y="0"/>
                    </a:lnTo>
                    <a:lnTo>
                      <a:pt x="137" y="3"/>
                    </a:lnTo>
                    <a:lnTo>
                      <a:pt x="120" y="7"/>
                    </a:lnTo>
                    <a:lnTo>
                      <a:pt x="105" y="14"/>
                    </a:lnTo>
                    <a:lnTo>
                      <a:pt x="90" y="22"/>
                    </a:lnTo>
                    <a:lnTo>
                      <a:pt x="76" y="32"/>
                    </a:lnTo>
                    <a:lnTo>
                      <a:pt x="63" y="45"/>
                    </a:lnTo>
                    <a:lnTo>
                      <a:pt x="50" y="59"/>
                    </a:lnTo>
                    <a:close/>
                    <a:moveTo>
                      <a:pt x="7" y="204"/>
                    </a:moveTo>
                    <a:lnTo>
                      <a:pt x="7" y="183"/>
                    </a:lnTo>
                    <a:lnTo>
                      <a:pt x="9" y="164"/>
                    </a:lnTo>
                    <a:lnTo>
                      <a:pt x="12" y="145"/>
                    </a:lnTo>
                    <a:lnTo>
                      <a:pt x="18" y="128"/>
                    </a:lnTo>
                    <a:lnTo>
                      <a:pt x="23" y="110"/>
                    </a:lnTo>
                    <a:lnTo>
                      <a:pt x="32" y="94"/>
                    </a:lnTo>
                    <a:lnTo>
                      <a:pt x="42" y="78"/>
                    </a:lnTo>
                    <a:lnTo>
                      <a:pt x="55" y="65"/>
                    </a:lnTo>
                    <a:lnTo>
                      <a:pt x="66" y="50"/>
                    </a:lnTo>
                    <a:lnTo>
                      <a:pt x="80" y="39"/>
                    </a:lnTo>
                    <a:lnTo>
                      <a:pt x="93" y="29"/>
                    </a:lnTo>
                    <a:lnTo>
                      <a:pt x="108" y="21"/>
                    </a:lnTo>
                    <a:lnTo>
                      <a:pt x="138" y="11"/>
                    </a:lnTo>
                    <a:lnTo>
                      <a:pt x="173" y="8"/>
                    </a:lnTo>
                    <a:lnTo>
                      <a:pt x="188" y="8"/>
                    </a:lnTo>
                    <a:lnTo>
                      <a:pt x="205" y="11"/>
                    </a:lnTo>
                    <a:lnTo>
                      <a:pt x="220" y="14"/>
                    </a:lnTo>
                    <a:lnTo>
                      <a:pt x="236" y="21"/>
                    </a:lnTo>
                    <a:lnTo>
                      <a:pt x="249" y="29"/>
                    </a:lnTo>
                    <a:lnTo>
                      <a:pt x="264" y="39"/>
                    </a:lnTo>
                    <a:lnTo>
                      <a:pt x="276" y="50"/>
                    </a:lnTo>
                    <a:lnTo>
                      <a:pt x="289" y="65"/>
                    </a:lnTo>
                    <a:lnTo>
                      <a:pt x="301" y="78"/>
                    </a:lnTo>
                    <a:lnTo>
                      <a:pt x="311" y="94"/>
                    </a:lnTo>
                    <a:lnTo>
                      <a:pt x="319" y="110"/>
                    </a:lnTo>
                    <a:lnTo>
                      <a:pt x="326" y="128"/>
                    </a:lnTo>
                    <a:lnTo>
                      <a:pt x="331" y="145"/>
                    </a:lnTo>
                    <a:lnTo>
                      <a:pt x="335" y="164"/>
                    </a:lnTo>
                    <a:lnTo>
                      <a:pt x="338" y="183"/>
                    </a:lnTo>
                    <a:lnTo>
                      <a:pt x="339" y="204"/>
                    </a:lnTo>
                    <a:lnTo>
                      <a:pt x="338" y="213"/>
                    </a:lnTo>
                    <a:lnTo>
                      <a:pt x="338" y="223"/>
                    </a:lnTo>
                    <a:lnTo>
                      <a:pt x="335" y="242"/>
                    </a:lnTo>
                    <a:lnTo>
                      <a:pt x="331" y="260"/>
                    </a:lnTo>
                    <a:lnTo>
                      <a:pt x="326" y="278"/>
                    </a:lnTo>
                    <a:lnTo>
                      <a:pt x="319" y="294"/>
                    </a:lnTo>
                    <a:lnTo>
                      <a:pt x="314" y="302"/>
                    </a:lnTo>
                    <a:lnTo>
                      <a:pt x="311" y="311"/>
                    </a:lnTo>
                    <a:lnTo>
                      <a:pt x="301" y="326"/>
                    </a:lnTo>
                    <a:lnTo>
                      <a:pt x="289" y="342"/>
                    </a:lnTo>
                    <a:lnTo>
                      <a:pt x="276" y="355"/>
                    </a:lnTo>
                    <a:lnTo>
                      <a:pt x="264" y="366"/>
                    </a:lnTo>
                    <a:lnTo>
                      <a:pt x="256" y="370"/>
                    </a:lnTo>
                    <a:lnTo>
                      <a:pt x="249" y="376"/>
                    </a:lnTo>
                    <a:lnTo>
                      <a:pt x="236" y="385"/>
                    </a:lnTo>
                    <a:lnTo>
                      <a:pt x="220" y="390"/>
                    </a:lnTo>
                    <a:lnTo>
                      <a:pt x="205" y="395"/>
                    </a:lnTo>
                    <a:lnTo>
                      <a:pt x="196" y="396"/>
                    </a:lnTo>
                    <a:lnTo>
                      <a:pt x="188" y="398"/>
                    </a:lnTo>
                    <a:lnTo>
                      <a:pt x="173" y="399"/>
                    </a:lnTo>
                    <a:lnTo>
                      <a:pt x="155" y="398"/>
                    </a:lnTo>
                    <a:lnTo>
                      <a:pt x="138" y="395"/>
                    </a:lnTo>
                    <a:lnTo>
                      <a:pt x="122" y="390"/>
                    </a:lnTo>
                    <a:lnTo>
                      <a:pt x="108" y="385"/>
                    </a:lnTo>
                    <a:lnTo>
                      <a:pt x="93" y="376"/>
                    </a:lnTo>
                    <a:lnTo>
                      <a:pt x="80" y="366"/>
                    </a:lnTo>
                    <a:lnTo>
                      <a:pt x="66" y="355"/>
                    </a:lnTo>
                    <a:lnTo>
                      <a:pt x="55" y="342"/>
                    </a:lnTo>
                    <a:lnTo>
                      <a:pt x="42" y="326"/>
                    </a:lnTo>
                    <a:lnTo>
                      <a:pt x="32" y="311"/>
                    </a:lnTo>
                    <a:lnTo>
                      <a:pt x="23" y="294"/>
                    </a:lnTo>
                    <a:lnTo>
                      <a:pt x="18" y="278"/>
                    </a:lnTo>
                    <a:lnTo>
                      <a:pt x="12" y="260"/>
                    </a:lnTo>
                    <a:lnTo>
                      <a:pt x="9" y="242"/>
                    </a:lnTo>
                    <a:lnTo>
                      <a:pt x="7" y="223"/>
                    </a:lnTo>
                    <a:lnTo>
                      <a:pt x="7" y="204"/>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4" name="Freeform 275"/>
              <p:cNvSpPr>
                <a:spLocks noEditPoints="1"/>
              </p:cNvSpPr>
              <p:nvPr/>
            </p:nvSpPr>
            <p:spPr bwMode="auto">
              <a:xfrm>
                <a:off x="291" y="3683"/>
                <a:ext cx="66" cy="78"/>
              </a:xfrm>
              <a:custGeom>
                <a:avLst/>
                <a:gdLst>
                  <a:gd name="T0" fmla="*/ 25 w 332"/>
                  <a:gd name="T1" fmla="*/ 86 h 391"/>
                  <a:gd name="T2" fmla="*/ 5 w 332"/>
                  <a:gd name="T3" fmla="*/ 137 h 391"/>
                  <a:gd name="T4" fmla="*/ 0 w 332"/>
                  <a:gd name="T5" fmla="*/ 196 h 391"/>
                  <a:gd name="T6" fmla="*/ 5 w 332"/>
                  <a:gd name="T7" fmla="*/ 252 h 391"/>
                  <a:gd name="T8" fmla="*/ 25 w 332"/>
                  <a:gd name="T9" fmla="*/ 303 h 391"/>
                  <a:gd name="T10" fmla="*/ 59 w 332"/>
                  <a:gd name="T11" fmla="*/ 347 h 391"/>
                  <a:gd name="T12" fmla="*/ 101 w 332"/>
                  <a:gd name="T13" fmla="*/ 377 h 391"/>
                  <a:gd name="T14" fmla="*/ 148 w 332"/>
                  <a:gd name="T15" fmla="*/ 390 h 391"/>
                  <a:gd name="T16" fmla="*/ 189 w 332"/>
                  <a:gd name="T17" fmla="*/ 388 h 391"/>
                  <a:gd name="T18" fmla="*/ 229 w 332"/>
                  <a:gd name="T19" fmla="*/ 377 h 391"/>
                  <a:gd name="T20" fmla="*/ 257 w 332"/>
                  <a:gd name="T21" fmla="*/ 358 h 391"/>
                  <a:gd name="T22" fmla="*/ 294 w 332"/>
                  <a:gd name="T23" fmla="*/ 318 h 391"/>
                  <a:gd name="T24" fmla="*/ 312 w 332"/>
                  <a:gd name="T25" fmla="*/ 286 h 391"/>
                  <a:gd name="T26" fmla="*/ 328 w 332"/>
                  <a:gd name="T27" fmla="*/ 234 h 391"/>
                  <a:gd name="T28" fmla="*/ 332 w 332"/>
                  <a:gd name="T29" fmla="*/ 196 h 391"/>
                  <a:gd name="T30" fmla="*/ 324 w 332"/>
                  <a:gd name="T31" fmla="*/ 137 h 391"/>
                  <a:gd name="T32" fmla="*/ 304 w 332"/>
                  <a:gd name="T33" fmla="*/ 86 h 391"/>
                  <a:gd name="T34" fmla="*/ 269 w 332"/>
                  <a:gd name="T35" fmla="*/ 42 h 391"/>
                  <a:gd name="T36" fmla="*/ 229 w 332"/>
                  <a:gd name="T37" fmla="*/ 13 h 391"/>
                  <a:gd name="T38" fmla="*/ 181 w 332"/>
                  <a:gd name="T39" fmla="*/ 0 h 391"/>
                  <a:gd name="T40" fmla="*/ 101 w 332"/>
                  <a:gd name="T41" fmla="*/ 13 h 391"/>
                  <a:gd name="T42" fmla="*/ 59 w 332"/>
                  <a:gd name="T43" fmla="*/ 42 h 391"/>
                  <a:gd name="T44" fmla="*/ 6 w 332"/>
                  <a:gd name="T45" fmla="*/ 176 h 391"/>
                  <a:gd name="T46" fmla="*/ 23 w 332"/>
                  <a:gd name="T47" fmla="*/ 106 h 391"/>
                  <a:gd name="T48" fmla="*/ 77 w 332"/>
                  <a:gd name="T49" fmla="*/ 38 h 391"/>
                  <a:gd name="T50" fmla="*/ 117 w 332"/>
                  <a:gd name="T51" fmla="*/ 14 h 391"/>
                  <a:gd name="T52" fmla="*/ 180 w 332"/>
                  <a:gd name="T53" fmla="*/ 8 h 391"/>
                  <a:gd name="T54" fmla="*/ 226 w 332"/>
                  <a:gd name="T55" fmla="*/ 21 h 391"/>
                  <a:gd name="T56" fmla="*/ 264 w 332"/>
                  <a:gd name="T57" fmla="*/ 49 h 391"/>
                  <a:gd name="T58" fmla="*/ 306 w 332"/>
                  <a:gd name="T59" fmla="*/ 106 h 391"/>
                  <a:gd name="T60" fmla="*/ 324 w 332"/>
                  <a:gd name="T61" fmla="*/ 176 h 391"/>
                  <a:gd name="T62" fmla="*/ 322 w 332"/>
                  <a:gd name="T63" fmla="*/ 232 h 391"/>
                  <a:gd name="T64" fmla="*/ 306 w 332"/>
                  <a:gd name="T65" fmla="*/ 283 h 391"/>
                  <a:gd name="T66" fmla="*/ 288 w 332"/>
                  <a:gd name="T67" fmla="*/ 313 h 391"/>
                  <a:gd name="T68" fmla="*/ 252 w 332"/>
                  <a:gd name="T69" fmla="*/ 352 h 391"/>
                  <a:gd name="T70" fmla="*/ 226 w 332"/>
                  <a:gd name="T71" fmla="*/ 369 h 391"/>
                  <a:gd name="T72" fmla="*/ 180 w 332"/>
                  <a:gd name="T73" fmla="*/ 382 h 391"/>
                  <a:gd name="T74" fmla="*/ 149 w 332"/>
                  <a:gd name="T75" fmla="*/ 382 h 391"/>
                  <a:gd name="T76" fmla="*/ 104 w 332"/>
                  <a:gd name="T77" fmla="*/ 369 h 391"/>
                  <a:gd name="T78" fmla="*/ 65 w 332"/>
                  <a:gd name="T79" fmla="*/ 341 h 391"/>
                  <a:gd name="T80" fmla="*/ 32 w 332"/>
                  <a:gd name="T81" fmla="*/ 298 h 391"/>
                  <a:gd name="T82" fmla="*/ 12 w 332"/>
                  <a:gd name="T83" fmla="*/ 249 h 391"/>
                  <a:gd name="T84" fmla="*/ 6 w 332"/>
                  <a:gd name="T85" fmla="*/ 196 h 3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91"/>
                  <a:gd name="T131" fmla="*/ 332 w 332"/>
                  <a:gd name="T132" fmla="*/ 391 h 3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91">
                    <a:moveTo>
                      <a:pt x="48" y="57"/>
                    </a:moveTo>
                    <a:lnTo>
                      <a:pt x="35" y="70"/>
                    </a:lnTo>
                    <a:lnTo>
                      <a:pt x="25" y="86"/>
                    </a:lnTo>
                    <a:lnTo>
                      <a:pt x="16" y="102"/>
                    </a:lnTo>
                    <a:lnTo>
                      <a:pt x="11" y="120"/>
                    </a:lnTo>
                    <a:lnTo>
                      <a:pt x="5" y="137"/>
                    </a:lnTo>
                    <a:lnTo>
                      <a:pt x="2" y="156"/>
                    </a:lnTo>
                    <a:lnTo>
                      <a:pt x="0" y="175"/>
                    </a:lnTo>
                    <a:lnTo>
                      <a:pt x="0" y="196"/>
                    </a:lnTo>
                    <a:lnTo>
                      <a:pt x="0" y="215"/>
                    </a:lnTo>
                    <a:lnTo>
                      <a:pt x="2" y="234"/>
                    </a:lnTo>
                    <a:lnTo>
                      <a:pt x="5" y="252"/>
                    </a:lnTo>
                    <a:lnTo>
                      <a:pt x="11" y="270"/>
                    </a:lnTo>
                    <a:lnTo>
                      <a:pt x="16" y="286"/>
                    </a:lnTo>
                    <a:lnTo>
                      <a:pt x="25" y="303"/>
                    </a:lnTo>
                    <a:lnTo>
                      <a:pt x="35" y="318"/>
                    </a:lnTo>
                    <a:lnTo>
                      <a:pt x="48" y="334"/>
                    </a:lnTo>
                    <a:lnTo>
                      <a:pt x="59" y="347"/>
                    </a:lnTo>
                    <a:lnTo>
                      <a:pt x="73" y="358"/>
                    </a:lnTo>
                    <a:lnTo>
                      <a:pt x="86" y="368"/>
                    </a:lnTo>
                    <a:lnTo>
                      <a:pt x="101" y="377"/>
                    </a:lnTo>
                    <a:lnTo>
                      <a:pt x="115" y="382"/>
                    </a:lnTo>
                    <a:lnTo>
                      <a:pt x="131" y="387"/>
                    </a:lnTo>
                    <a:lnTo>
                      <a:pt x="148" y="390"/>
                    </a:lnTo>
                    <a:lnTo>
                      <a:pt x="166" y="391"/>
                    </a:lnTo>
                    <a:lnTo>
                      <a:pt x="181" y="390"/>
                    </a:lnTo>
                    <a:lnTo>
                      <a:pt x="189" y="388"/>
                    </a:lnTo>
                    <a:lnTo>
                      <a:pt x="198" y="387"/>
                    </a:lnTo>
                    <a:lnTo>
                      <a:pt x="213" y="382"/>
                    </a:lnTo>
                    <a:lnTo>
                      <a:pt x="229" y="377"/>
                    </a:lnTo>
                    <a:lnTo>
                      <a:pt x="242" y="368"/>
                    </a:lnTo>
                    <a:lnTo>
                      <a:pt x="249" y="362"/>
                    </a:lnTo>
                    <a:lnTo>
                      <a:pt x="257" y="358"/>
                    </a:lnTo>
                    <a:lnTo>
                      <a:pt x="269" y="347"/>
                    </a:lnTo>
                    <a:lnTo>
                      <a:pt x="282" y="334"/>
                    </a:lnTo>
                    <a:lnTo>
                      <a:pt x="294" y="318"/>
                    </a:lnTo>
                    <a:lnTo>
                      <a:pt x="304" y="303"/>
                    </a:lnTo>
                    <a:lnTo>
                      <a:pt x="307" y="294"/>
                    </a:lnTo>
                    <a:lnTo>
                      <a:pt x="312" y="286"/>
                    </a:lnTo>
                    <a:lnTo>
                      <a:pt x="319" y="270"/>
                    </a:lnTo>
                    <a:lnTo>
                      <a:pt x="324" y="252"/>
                    </a:lnTo>
                    <a:lnTo>
                      <a:pt x="328" y="234"/>
                    </a:lnTo>
                    <a:lnTo>
                      <a:pt x="331" y="215"/>
                    </a:lnTo>
                    <a:lnTo>
                      <a:pt x="331" y="205"/>
                    </a:lnTo>
                    <a:lnTo>
                      <a:pt x="332" y="196"/>
                    </a:lnTo>
                    <a:lnTo>
                      <a:pt x="331" y="175"/>
                    </a:lnTo>
                    <a:lnTo>
                      <a:pt x="328" y="156"/>
                    </a:lnTo>
                    <a:lnTo>
                      <a:pt x="324" y="137"/>
                    </a:lnTo>
                    <a:lnTo>
                      <a:pt x="319" y="120"/>
                    </a:lnTo>
                    <a:lnTo>
                      <a:pt x="312" y="102"/>
                    </a:lnTo>
                    <a:lnTo>
                      <a:pt x="304" y="86"/>
                    </a:lnTo>
                    <a:lnTo>
                      <a:pt x="294" y="70"/>
                    </a:lnTo>
                    <a:lnTo>
                      <a:pt x="282" y="57"/>
                    </a:lnTo>
                    <a:lnTo>
                      <a:pt x="269" y="42"/>
                    </a:lnTo>
                    <a:lnTo>
                      <a:pt x="257" y="31"/>
                    </a:lnTo>
                    <a:lnTo>
                      <a:pt x="242" y="21"/>
                    </a:lnTo>
                    <a:lnTo>
                      <a:pt x="229" y="13"/>
                    </a:lnTo>
                    <a:lnTo>
                      <a:pt x="213" y="6"/>
                    </a:lnTo>
                    <a:lnTo>
                      <a:pt x="198" y="3"/>
                    </a:lnTo>
                    <a:lnTo>
                      <a:pt x="181" y="0"/>
                    </a:lnTo>
                    <a:lnTo>
                      <a:pt x="166" y="0"/>
                    </a:lnTo>
                    <a:lnTo>
                      <a:pt x="131" y="3"/>
                    </a:lnTo>
                    <a:lnTo>
                      <a:pt x="101" y="13"/>
                    </a:lnTo>
                    <a:lnTo>
                      <a:pt x="86" y="21"/>
                    </a:lnTo>
                    <a:lnTo>
                      <a:pt x="73" y="31"/>
                    </a:lnTo>
                    <a:lnTo>
                      <a:pt x="59" y="42"/>
                    </a:lnTo>
                    <a:lnTo>
                      <a:pt x="48" y="57"/>
                    </a:lnTo>
                    <a:close/>
                    <a:moveTo>
                      <a:pt x="6" y="196"/>
                    </a:moveTo>
                    <a:lnTo>
                      <a:pt x="6" y="176"/>
                    </a:lnTo>
                    <a:lnTo>
                      <a:pt x="9" y="158"/>
                    </a:lnTo>
                    <a:lnTo>
                      <a:pt x="17" y="123"/>
                    </a:lnTo>
                    <a:lnTo>
                      <a:pt x="23" y="106"/>
                    </a:lnTo>
                    <a:lnTo>
                      <a:pt x="32" y="92"/>
                    </a:lnTo>
                    <a:lnTo>
                      <a:pt x="53" y="64"/>
                    </a:lnTo>
                    <a:lnTo>
                      <a:pt x="77" y="38"/>
                    </a:lnTo>
                    <a:lnTo>
                      <a:pt x="89" y="28"/>
                    </a:lnTo>
                    <a:lnTo>
                      <a:pt x="104" y="21"/>
                    </a:lnTo>
                    <a:lnTo>
                      <a:pt x="117" y="14"/>
                    </a:lnTo>
                    <a:lnTo>
                      <a:pt x="133" y="11"/>
                    </a:lnTo>
                    <a:lnTo>
                      <a:pt x="166" y="8"/>
                    </a:lnTo>
                    <a:lnTo>
                      <a:pt x="180" y="8"/>
                    </a:lnTo>
                    <a:lnTo>
                      <a:pt x="196" y="11"/>
                    </a:lnTo>
                    <a:lnTo>
                      <a:pt x="211" y="14"/>
                    </a:lnTo>
                    <a:lnTo>
                      <a:pt x="226" y="21"/>
                    </a:lnTo>
                    <a:lnTo>
                      <a:pt x="239" y="28"/>
                    </a:lnTo>
                    <a:lnTo>
                      <a:pt x="252" y="38"/>
                    </a:lnTo>
                    <a:lnTo>
                      <a:pt x="264" y="49"/>
                    </a:lnTo>
                    <a:lnTo>
                      <a:pt x="278" y="64"/>
                    </a:lnTo>
                    <a:lnTo>
                      <a:pt x="298" y="92"/>
                    </a:lnTo>
                    <a:lnTo>
                      <a:pt x="306" y="106"/>
                    </a:lnTo>
                    <a:lnTo>
                      <a:pt x="313" y="123"/>
                    </a:lnTo>
                    <a:lnTo>
                      <a:pt x="322" y="158"/>
                    </a:lnTo>
                    <a:lnTo>
                      <a:pt x="324" y="176"/>
                    </a:lnTo>
                    <a:lnTo>
                      <a:pt x="325" y="196"/>
                    </a:lnTo>
                    <a:lnTo>
                      <a:pt x="324" y="214"/>
                    </a:lnTo>
                    <a:lnTo>
                      <a:pt x="322" y="232"/>
                    </a:lnTo>
                    <a:lnTo>
                      <a:pt x="317" y="249"/>
                    </a:lnTo>
                    <a:lnTo>
                      <a:pt x="313" y="267"/>
                    </a:lnTo>
                    <a:lnTo>
                      <a:pt x="306" y="283"/>
                    </a:lnTo>
                    <a:lnTo>
                      <a:pt x="298" y="298"/>
                    </a:lnTo>
                    <a:lnTo>
                      <a:pt x="293" y="305"/>
                    </a:lnTo>
                    <a:lnTo>
                      <a:pt x="288" y="313"/>
                    </a:lnTo>
                    <a:lnTo>
                      <a:pt x="278" y="329"/>
                    </a:lnTo>
                    <a:lnTo>
                      <a:pt x="264" y="341"/>
                    </a:lnTo>
                    <a:lnTo>
                      <a:pt x="252" y="352"/>
                    </a:lnTo>
                    <a:lnTo>
                      <a:pt x="239" y="361"/>
                    </a:lnTo>
                    <a:lnTo>
                      <a:pt x="232" y="365"/>
                    </a:lnTo>
                    <a:lnTo>
                      <a:pt x="226" y="369"/>
                    </a:lnTo>
                    <a:lnTo>
                      <a:pt x="211" y="375"/>
                    </a:lnTo>
                    <a:lnTo>
                      <a:pt x="196" y="379"/>
                    </a:lnTo>
                    <a:lnTo>
                      <a:pt x="180" y="382"/>
                    </a:lnTo>
                    <a:lnTo>
                      <a:pt x="172" y="382"/>
                    </a:lnTo>
                    <a:lnTo>
                      <a:pt x="166" y="384"/>
                    </a:lnTo>
                    <a:lnTo>
                      <a:pt x="149" y="382"/>
                    </a:lnTo>
                    <a:lnTo>
                      <a:pt x="133" y="379"/>
                    </a:lnTo>
                    <a:lnTo>
                      <a:pt x="117" y="375"/>
                    </a:lnTo>
                    <a:lnTo>
                      <a:pt x="104" y="369"/>
                    </a:lnTo>
                    <a:lnTo>
                      <a:pt x="89" y="361"/>
                    </a:lnTo>
                    <a:lnTo>
                      <a:pt x="77" y="352"/>
                    </a:lnTo>
                    <a:lnTo>
                      <a:pt x="65" y="341"/>
                    </a:lnTo>
                    <a:lnTo>
                      <a:pt x="53" y="329"/>
                    </a:lnTo>
                    <a:lnTo>
                      <a:pt x="41" y="313"/>
                    </a:lnTo>
                    <a:lnTo>
                      <a:pt x="32" y="298"/>
                    </a:lnTo>
                    <a:lnTo>
                      <a:pt x="23" y="283"/>
                    </a:lnTo>
                    <a:lnTo>
                      <a:pt x="17" y="267"/>
                    </a:lnTo>
                    <a:lnTo>
                      <a:pt x="12" y="249"/>
                    </a:lnTo>
                    <a:lnTo>
                      <a:pt x="9" y="232"/>
                    </a:lnTo>
                    <a:lnTo>
                      <a:pt x="6" y="214"/>
                    </a:lnTo>
                    <a:lnTo>
                      <a:pt x="6" y="196"/>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5" name="Freeform 276"/>
              <p:cNvSpPr>
                <a:spLocks noEditPoints="1"/>
              </p:cNvSpPr>
              <p:nvPr/>
            </p:nvSpPr>
            <p:spPr bwMode="auto">
              <a:xfrm>
                <a:off x="292" y="3685"/>
                <a:ext cx="64" cy="75"/>
              </a:xfrm>
              <a:custGeom>
                <a:avLst/>
                <a:gdLst>
                  <a:gd name="T0" fmla="*/ 17 w 319"/>
                  <a:gd name="T1" fmla="*/ 98 h 376"/>
                  <a:gd name="T2" fmla="*/ 0 w 319"/>
                  <a:gd name="T3" fmla="*/ 168 h 376"/>
                  <a:gd name="T4" fmla="*/ 3 w 319"/>
                  <a:gd name="T5" fmla="*/ 224 h 376"/>
                  <a:gd name="T6" fmla="*/ 17 w 319"/>
                  <a:gd name="T7" fmla="*/ 275 h 376"/>
                  <a:gd name="T8" fmla="*/ 47 w 319"/>
                  <a:gd name="T9" fmla="*/ 321 h 376"/>
                  <a:gd name="T10" fmla="*/ 83 w 319"/>
                  <a:gd name="T11" fmla="*/ 353 h 376"/>
                  <a:gd name="T12" fmla="*/ 127 w 319"/>
                  <a:gd name="T13" fmla="*/ 371 h 376"/>
                  <a:gd name="T14" fmla="*/ 166 w 319"/>
                  <a:gd name="T15" fmla="*/ 374 h 376"/>
                  <a:gd name="T16" fmla="*/ 205 w 319"/>
                  <a:gd name="T17" fmla="*/ 367 h 376"/>
                  <a:gd name="T18" fmla="*/ 233 w 319"/>
                  <a:gd name="T19" fmla="*/ 353 h 376"/>
                  <a:gd name="T20" fmla="*/ 272 w 319"/>
                  <a:gd name="T21" fmla="*/ 321 h 376"/>
                  <a:gd name="T22" fmla="*/ 292 w 319"/>
                  <a:gd name="T23" fmla="*/ 290 h 376"/>
                  <a:gd name="T24" fmla="*/ 311 w 319"/>
                  <a:gd name="T25" fmla="*/ 241 h 376"/>
                  <a:gd name="T26" fmla="*/ 319 w 319"/>
                  <a:gd name="T27" fmla="*/ 188 h 376"/>
                  <a:gd name="T28" fmla="*/ 307 w 319"/>
                  <a:gd name="T29" fmla="*/ 115 h 376"/>
                  <a:gd name="T30" fmla="*/ 272 w 319"/>
                  <a:gd name="T31" fmla="*/ 56 h 376"/>
                  <a:gd name="T32" fmla="*/ 233 w 319"/>
                  <a:gd name="T33" fmla="*/ 20 h 376"/>
                  <a:gd name="T34" fmla="*/ 190 w 319"/>
                  <a:gd name="T35" fmla="*/ 3 h 376"/>
                  <a:gd name="T36" fmla="*/ 127 w 319"/>
                  <a:gd name="T37" fmla="*/ 3 h 376"/>
                  <a:gd name="T38" fmla="*/ 83 w 319"/>
                  <a:gd name="T39" fmla="*/ 20 h 376"/>
                  <a:gd name="T40" fmla="*/ 7 w 319"/>
                  <a:gd name="T41" fmla="*/ 188 h 376"/>
                  <a:gd name="T42" fmla="*/ 17 w 319"/>
                  <a:gd name="T43" fmla="*/ 117 h 376"/>
                  <a:gd name="T44" fmla="*/ 74 w 319"/>
                  <a:gd name="T45" fmla="*/ 35 h 376"/>
                  <a:gd name="T46" fmla="*/ 143 w 319"/>
                  <a:gd name="T47" fmla="*/ 7 h 376"/>
                  <a:gd name="T48" fmla="*/ 190 w 319"/>
                  <a:gd name="T49" fmla="*/ 10 h 376"/>
                  <a:gd name="T50" fmla="*/ 230 w 319"/>
                  <a:gd name="T51" fmla="*/ 26 h 376"/>
                  <a:gd name="T52" fmla="*/ 269 w 319"/>
                  <a:gd name="T53" fmla="*/ 59 h 376"/>
                  <a:gd name="T54" fmla="*/ 301 w 319"/>
                  <a:gd name="T55" fmla="*/ 117 h 376"/>
                  <a:gd name="T56" fmla="*/ 311 w 319"/>
                  <a:gd name="T57" fmla="*/ 169 h 376"/>
                  <a:gd name="T58" fmla="*/ 311 w 319"/>
                  <a:gd name="T59" fmla="*/ 189 h 376"/>
                  <a:gd name="T60" fmla="*/ 311 w 319"/>
                  <a:gd name="T61" fmla="*/ 205 h 376"/>
                  <a:gd name="T62" fmla="*/ 306 w 319"/>
                  <a:gd name="T63" fmla="*/ 240 h 376"/>
                  <a:gd name="T64" fmla="*/ 287 w 319"/>
                  <a:gd name="T65" fmla="*/ 287 h 376"/>
                  <a:gd name="T66" fmla="*/ 256 w 319"/>
                  <a:gd name="T67" fmla="*/ 327 h 376"/>
                  <a:gd name="T68" fmla="*/ 244 w 319"/>
                  <a:gd name="T69" fmla="*/ 337 h 376"/>
                  <a:gd name="T70" fmla="*/ 218 w 319"/>
                  <a:gd name="T71" fmla="*/ 354 h 376"/>
                  <a:gd name="T72" fmla="*/ 190 w 319"/>
                  <a:gd name="T73" fmla="*/ 364 h 376"/>
                  <a:gd name="T74" fmla="*/ 160 w 319"/>
                  <a:gd name="T75" fmla="*/ 368 h 376"/>
                  <a:gd name="T76" fmla="*/ 114 w 319"/>
                  <a:gd name="T77" fmla="*/ 360 h 376"/>
                  <a:gd name="T78" fmla="*/ 74 w 319"/>
                  <a:gd name="T79" fmla="*/ 337 h 376"/>
                  <a:gd name="T80" fmla="*/ 40 w 319"/>
                  <a:gd name="T81" fmla="*/ 302 h 376"/>
                  <a:gd name="T82" fmla="*/ 17 w 319"/>
                  <a:gd name="T83" fmla="*/ 257 h 376"/>
                  <a:gd name="T84" fmla="*/ 7 w 319"/>
                  <a:gd name="T85" fmla="*/ 205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376"/>
                  <a:gd name="T131" fmla="*/ 319 w 319"/>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376">
                    <a:moveTo>
                      <a:pt x="47" y="56"/>
                    </a:moveTo>
                    <a:lnTo>
                      <a:pt x="26" y="84"/>
                    </a:lnTo>
                    <a:lnTo>
                      <a:pt x="17" y="98"/>
                    </a:lnTo>
                    <a:lnTo>
                      <a:pt x="11" y="115"/>
                    </a:lnTo>
                    <a:lnTo>
                      <a:pt x="3" y="150"/>
                    </a:lnTo>
                    <a:lnTo>
                      <a:pt x="0" y="168"/>
                    </a:lnTo>
                    <a:lnTo>
                      <a:pt x="0" y="188"/>
                    </a:lnTo>
                    <a:lnTo>
                      <a:pt x="0" y="206"/>
                    </a:lnTo>
                    <a:lnTo>
                      <a:pt x="3" y="224"/>
                    </a:lnTo>
                    <a:lnTo>
                      <a:pt x="6" y="241"/>
                    </a:lnTo>
                    <a:lnTo>
                      <a:pt x="11" y="259"/>
                    </a:lnTo>
                    <a:lnTo>
                      <a:pt x="17" y="275"/>
                    </a:lnTo>
                    <a:lnTo>
                      <a:pt x="26" y="290"/>
                    </a:lnTo>
                    <a:lnTo>
                      <a:pt x="35" y="305"/>
                    </a:lnTo>
                    <a:lnTo>
                      <a:pt x="47" y="321"/>
                    </a:lnTo>
                    <a:lnTo>
                      <a:pt x="59" y="333"/>
                    </a:lnTo>
                    <a:lnTo>
                      <a:pt x="71" y="344"/>
                    </a:lnTo>
                    <a:lnTo>
                      <a:pt x="83" y="353"/>
                    </a:lnTo>
                    <a:lnTo>
                      <a:pt x="98" y="361"/>
                    </a:lnTo>
                    <a:lnTo>
                      <a:pt x="111" y="367"/>
                    </a:lnTo>
                    <a:lnTo>
                      <a:pt x="127" y="371"/>
                    </a:lnTo>
                    <a:lnTo>
                      <a:pt x="143" y="374"/>
                    </a:lnTo>
                    <a:lnTo>
                      <a:pt x="160" y="376"/>
                    </a:lnTo>
                    <a:lnTo>
                      <a:pt x="166" y="374"/>
                    </a:lnTo>
                    <a:lnTo>
                      <a:pt x="174" y="374"/>
                    </a:lnTo>
                    <a:lnTo>
                      <a:pt x="190" y="371"/>
                    </a:lnTo>
                    <a:lnTo>
                      <a:pt x="205" y="367"/>
                    </a:lnTo>
                    <a:lnTo>
                      <a:pt x="220" y="361"/>
                    </a:lnTo>
                    <a:lnTo>
                      <a:pt x="226" y="357"/>
                    </a:lnTo>
                    <a:lnTo>
                      <a:pt x="233" y="353"/>
                    </a:lnTo>
                    <a:lnTo>
                      <a:pt x="246" y="344"/>
                    </a:lnTo>
                    <a:lnTo>
                      <a:pt x="258" y="333"/>
                    </a:lnTo>
                    <a:lnTo>
                      <a:pt x="272" y="321"/>
                    </a:lnTo>
                    <a:lnTo>
                      <a:pt x="282" y="305"/>
                    </a:lnTo>
                    <a:lnTo>
                      <a:pt x="287" y="297"/>
                    </a:lnTo>
                    <a:lnTo>
                      <a:pt x="292" y="290"/>
                    </a:lnTo>
                    <a:lnTo>
                      <a:pt x="300" y="275"/>
                    </a:lnTo>
                    <a:lnTo>
                      <a:pt x="307" y="259"/>
                    </a:lnTo>
                    <a:lnTo>
                      <a:pt x="311" y="241"/>
                    </a:lnTo>
                    <a:lnTo>
                      <a:pt x="316" y="224"/>
                    </a:lnTo>
                    <a:lnTo>
                      <a:pt x="318" y="206"/>
                    </a:lnTo>
                    <a:lnTo>
                      <a:pt x="319" y="188"/>
                    </a:lnTo>
                    <a:lnTo>
                      <a:pt x="318" y="168"/>
                    </a:lnTo>
                    <a:lnTo>
                      <a:pt x="316" y="150"/>
                    </a:lnTo>
                    <a:lnTo>
                      <a:pt x="307" y="115"/>
                    </a:lnTo>
                    <a:lnTo>
                      <a:pt x="300" y="98"/>
                    </a:lnTo>
                    <a:lnTo>
                      <a:pt x="292" y="84"/>
                    </a:lnTo>
                    <a:lnTo>
                      <a:pt x="272" y="56"/>
                    </a:lnTo>
                    <a:lnTo>
                      <a:pt x="258" y="41"/>
                    </a:lnTo>
                    <a:lnTo>
                      <a:pt x="246" y="30"/>
                    </a:lnTo>
                    <a:lnTo>
                      <a:pt x="233" y="20"/>
                    </a:lnTo>
                    <a:lnTo>
                      <a:pt x="220" y="13"/>
                    </a:lnTo>
                    <a:lnTo>
                      <a:pt x="205" y="6"/>
                    </a:lnTo>
                    <a:lnTo>
                      <a:pt x="190" y="3"/>
                    </a:lnTo>
                    <a:lnTo>
                      <a:pt x="174" y="0"/>
                    </a:lnTo>
                    <a:lnTo>
                      <a:pt x="160" y="0"/>
                    </a:lnTo>
                    <a:lnTo>
                      <a:pt x="127" y="3"/>
                    </a:lnTo>
                    <a:lnTo>
                      <a:pt x="111" y="6"/>
                    </a:lnTo>
                    <a:lnTo>
                      <a:pt x="98" y="13"/>
                    </a:lnTo>
                    <a:lnTo>
                      <a:pt x="83" y="20"/>
                    </a:lnTo>
                    <a:lnTo>
                      <a:pt x="71" y="30"/>
                    </a:lnTo>
                    <a:lnTo>
                      <a:pt x="47" y="56"/>
                    </a:lnTo>
                    <a:close/>
                    <a:moveTo>
                      <a:pt x="7" y="188"/>
                    </a:moveTo>
                    <a:lnTo>
                      <a:pt x="9" y="151"/>
                    </a:lnTo>
                    <a:lnTo>
                      <a:pt x="11" y="133"/>
                    </a:lnTo>
                    <a:lnTo>
                      <a:pt x="17" y="117"/>
                    </a:lnTo>
                    <a:lnTo>
                      <a:pt x="31" y="87"/>
                    </a:lnTo>
                    <a:lnTo>
                      <a:pt x="51" y="59"/>
                    </a:lnTo>
                    <a:lnTo>
                      <a:pt x="74" y="35"/>
                    </a:lnTo>
                    <a:lnTo>
                      <a:pt x="100" y="20"/>
                    </a:lnTo>
                    <a:lnTo>
                      <a:pt x="128" y="10"/>
                    </a:lnTo>
                    <a:lnTo>
                      <a:pt x="143" y="7"/>
                    </a:lnTo>
                    <a:lnTo>
                      <a:pt x="160" y="7"/>
                    </a:lnTo>
                    <a:lnTo>
                      <a:pt x="174" y="7"/>
                    </a:lnTo>
                    <a:lnTo>
                      <a:pt x="190" y="10"/>
                    </a:lnTo>
                    <a:lnTo>
                      <a:pt x="203" y="13"/>
                    </a:lnTo>
                    <a:lnTo>
                      <a:pt x="218" y="20"/>
                    </a:lnTo>
                    <a:lnTo>
                      <a:pt x="230" y="26"/>
                    </a:lnTo>
                    <a:lnTo>
                      <a:pt x="244" y="35"/>
                    </a:lnTo>
                    <a:lnTo>
                      <a:pt x="256" y="46"/>
                    </a:lnTo>
                    <a:lnTo>
                      <a:pt x="269" y="59"/>
                    </a:lnTo>
                    <a:lnTo>
                      <a:pt x="287" y="87"/>
                    </a:lnTo>
                    <a:lnTo>
                      <a:pt x="294" y="102"/>
                    </a:lnTo>
                    <a:lnTo>
                      <a:pt x="301" y="117"/>
                    </a:lnTo>
                    <a:lnTo>
                      <a:pt x="306" y="133"/>
                    </a:lnTo>
                    <a:lnTo>
                      <a:pt x="309" y="151"/>
                    </a:lnTo>
                    <a:lnTo>
                      <a:pt x="311" y="169"/>
                    </a:lnTo>
                    <a:lnTo>
                      <a:pt x="312" y="188"/>
                    </a:lnTo>
                    <a:lnTo>
                      <a:pt x="311" y="188"/>
                    </a:lnTo>
                    <a:lnTo>
                      <a:pt x="311" y="189"/>
                    </a:lnTo>
                    <a:lnTo>
                      <a:pt x="311" y="192"/>
                    </a:lnTo>
                    <a:lnTo>
                      <a:pt x="311" y="196"/>
                    </a:lnTo>
                    <a:lnTo>
                      <a:pt x="311" y="205"/>
                    </a:lnTo>
                    <a:lnTo>
                      <a:pt x="309" y="223"/>
                    </a:lnTo>
                    <a:lnTo>
                      <a:pt x="307" y="231"/>
                    </a:lnTo>
                    <a:lnTo>
                      <a:pt x="306" y="240"/>
                    </a:lnTo>
                    <a:lnTo>
                      <a:pt x="301" y="257"/>
                    </a:lnTo>
                    <a:lnTo>
                      <a:pt x="294" y="271"/>
                    </a:lnTo>
                    <a:lnTo>
                      <a:pt x="287" y="287"/>
                    </a:lnTo>
                    <a:lnTo>
                      <a:pt x="278" y="302"/>
                    </a:lnTo>
                    <a:lnTo>
                      <a:pt x="269" y="316"/>
                    </a:lnTo>
                    <a:lnTo>
                      <a:pt x="256" y="327"/>
                    </a:lnTo>
                    <a:lnTo>
                      <a:pt x="249" y="332"/>
                    </a:lnTo>
                    <a:lnTo>
                      <a:pt x="246" y="334"/>
                    </a:lnTo>
                    <a:lnTo>
                      <a:pt x="244" y="337"/>
                    </a:lnTo>
                    <a:lnTo>
                      <a:pt x="230" y="346"/>
                    </a:lnTo>
                    <a:lnTo>
                      <a:pt x="224" y="350"/>
                    </a:lnTo>
                    <a:lnTo>
                      <a:pt x="218" y="354"/>
                    </a:lnTo>
                    <a:lnTo>
                      <a:pt x="210" y="357"/>
                    </a:lnTo>
                    <a:lnTo>
                      <a:pt x="203" y="360"/>
                    </a:lnTo>
                    <a:lnTo>
                      <a:pt x="190" y="364"/>
                    </a:lnTo>
                    <a:lnTo>
                      <a:pt x="174" y="367"/>
                    </a:lnTo>
                    <a:lnTo>
                      <a:pt x="166" y="367"/>
                    </a:lnTo>
                    <a:lnTo>
                      <a:pt x="160" y="368"/>
                    </a:lnTo>
                    <a:lnTo>
                      <a:pt x="143" y="367"/>
                    </a:lnTo>
                    <a:lnTo>
                      <a:pt x="128" y="364"/>
                    </a:lnTo>
                    <a:lnTo>
                      <a:pt x="114" y="360"/>
                    </a:lnTo>
                    <a:lnTo>
                      <a:pt x="100" y="354"/>
                    </a:lnTo>
                    <a:lnTo>
                      <a:pt x="87" y="346"/>
                    </a:lnTo>
                    <a:lnTo>
                      <a:pt x="74" y="337"/>
                    </a:lnTo>
                    <a:lnTo>
                      <a:pt x="62" y="327"/>
                    </a:lnTo>
                    <a:lnTo>
                      <a:pt x="51" y="316"/>
                    </a:lnTo>
                    <a:lnTo>
                      <a:pt x="40" y="302"/>
                    </a:lnTo>
                    <a:lnTo>
                      <a:pt x="31" y="287"/>
                    </a:lnTo>
                    <a:lnTo>
                      <a:pt x="23" y="271"/>
                    </a:lnTo>
                    <a:lnTo>
                      <a:pt x="17" y="257"/>
                    </a:lnTo>
                    <a:lnTo>
                      <a:pt x="11" y="240"/>
                    </a:lnTo>
                    <a:lnTo>
                      <a:pt x="9" y="223"/>
                    </a:lnTo>
                    <a:lnTo>
                      <a:pt x="7" y="205"/>
                    </a:lnTo>
                    <a:lnTo>
                      <a:pt x="7" y="188"/>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6" name="Freeform 277"/>
              <p:cNvSpPr>
                <a:spLocks noEditPoints="1"/>
              </p:cNvSpPr>
              <p:nvPr/>
            </p:nvSpPr>
            <p:spPr bwMode="auto">
              <a:xfrm>
                <a:off x="293" y="3686"/>
                <a:ext cx="61" cy="72"/>
              </a:xfrm>
              <a:custGeom>
                <a:avLst/>
                <a:gdLst>
                  <a:gd name="T0" fmla="*/ 24 w 305"/>
                  <a:gd name="T1" fmla="*/ 80 h 361"/>
                  <a:gd name="T2" fmla="*/ 4 w 305"/>
                  <a:gd name="T3" fmla="*/ 126 h 361"/>
                  <a:gd name="T4" fmla="*/ 0 w 305"/>
                  <a:gd name="T5" fmla="*/ 181 h 361"/>
                  <a:gd name="T6" fmla="*/ 2 w 305"/>
                  <a:gd name="T7" fmla="*/ 216 h 361"/>
                  <a:gd name="T8" fmla="*/ 10 w 305"/>
                  <a:gd name="T9" fmla="*/ 250 h 361"/>
                  <a:gd name="T10" fmla="*/ 24 w 305"/>
                  <a:gd name="T11" fmla="*/ 280 h 361"/>
                  <a:gd name="T12" fmla="*/ 44 w 305"/>
                  <a:gd name="T13" fmla="*/ 309 h 361"/>
                  <a:gd name="T14" fmla="*/ 67 w 305"/>
                  <a:gd name="T15" fmla="*/ 330 h 361"/>
                  <a:gd name="T16" fmla="*/ 93 w 305"/>
                  <a:gd name="T17" fmla="*/ 347 h 361"/>
                  <a:gd name="T18" fmla="*/ 121 w 305"/>
                  <a:gd name="T19" fmla="*/ 357 h 361"/>
                  <a:gd name="T20" fmla="*/ 153 w 305"/>
                  <a:gd name="T21" fmla="*/ 361 h 361"/>
                  <a:gd name="T22" fmla="*/ 167 w 305"/>
                  <a:gd name="T23" fmla="*/ 360 h 361"/>
                  <a:gd name="T24" fmla="*/ 196 w 305"/>
                  <a:gd name="T25" fmla="*/ 353 h 361"/>
                  <a:gd name="T26" fmla="*/ 211 w 305"/>
                  <a:gd name="T27" fmla="*/ 347 h 361"/>
                  <a:gd name="T28" fmla="*/ 223 w 305"/>
                  <a:gd name="T29" fmla="*/ 339 h 361"/>
                  <a:gd name="T30" fmla="*/ 239 w 305"/>
                  <a:gd name="T31" fmla="*/ 327 h 361"/>
                  <a:gd name="T32" fmla="*/ 249 w 305"/>
                  <a:gd name="T33" fmla="*/ 320 h 361"/>
                  <a:gd name="T34" fmla="*/ 271 w 305"/>
                  <a:gd name="T35" fmla="*/ 295 h 361"/>
                  <a:gd name="T36" fmla="*/ 287 w 305"/>
                  <a:gd name="T37" fmla="*/ 264 h 361"/>
                  <a:gd name="T38" fmla="*/ 299 w 305"/>
                  <a:gd name="T39" fmla="*/ 233 h 361"/>
                  <a:gd name="T40" fmla="*/ 302 w 305"/>
                  <a:gd name="T41" fmla="*/ 216 h 361"/>
                  <a:gd name="T42" fmla="*/ 304 w 305"/>
                  <a:gd name="T43" fmla="*/ 189 h 361"/>
                  <a:gd name="T44" fmla="*/ 304 w 305"/>
                  <a:gd name="T45" fmla="*/ 182 h 361"/>
                  <a:gd name="T46" fmla="*/ 305 w 305"/>
                  <a:gd name="T47" fmla="*/ 181 h 361"/>
                  <a:gd name="T48" fmla="*/ 302 w 305"/>
                  <a:gd name="T49" fmla="*/ 144 h 361"/>
                  <a:gd name="T50" fmla="*/ 294 w 305"/>
                  <a:gd name="T51" fmla="*/ 110 h 361"/>
                  <a:gd name="T52" fmla="*/ 280 w 305"/>
                  <a:gd name="T53" fmla="*/ 80 h 361"/>
                  <a:gd name="T54" fmla="*/ 249 w 305"/>
                  <a:gd name="T55" fmla="*/ 39 h 361"/>
                  <a:gd name="T56" fmla="*/ 223 w 305"/>
                  <a:gd name="T57" fmla="*/ 19 h 361"/>
                  <a:gd name="T58" fmla="*/ 196 w 305"/>
                  <a:gd name="T59" fmla="*/ 6 h 361"/>
                  <a:gd name="T60" fmla="*/ 167 w 305"/>
                  <a:gd name="T61" fmla="*/ 0 h 361"/>
                  <a:gd name="T62" fmla="*/ 136 w 305"/>
                  <a:gd name="T63" fmla="*/ 0 h 361"/>
                  <a:gd name="T64" fmla="*/ 93 w 305"/>
                  <a:gd name="T65" fmla="*/ 13 h 361"/>
                  <a:gd name="T66" fmla="*/ 44 w 305"/>
                  <a:gd name="T67" fmla="*/ 52 h 361"/>
                  <a:gd name="T68" fmla="*/ 7 w 305"/>
                  <a:gd name="T69" fmla="*/ 146 h 361"/>
                  <a:gd name="T70" fmla="*/ 28 w 305"/>
                  <a:gd name="T71" fmla="*/ 83 h 361"/>
                  <a:gd name="T72" fmla="*/ 70 w 305"/>
                  <a:gd name="T73" fmla="*/ 34 h 361"/>
                  <a:gd name="T74" fmla="*/ 122 w 305"/>
                  <a:gd name="T75" fmla="*/ 9 h 361"/>
                  <a:gd name="T76" fmla="*/ 166 w 305"/>
                  <a:gd name="T77" fmla="*/ 7 h 361"/>
                  <a:gd name="T78" fmla="*/ 194 w 305"/>
                  <a:gd name="T79" fmla="*/ 13 h 361"/>
                  <a:gd name="T80" fmla="*/ 220 w 305"/>
                  <a:gd name="T81" fmla="*/ 25 h 361"/>
                  <a:gd name="T82" fmla="*/ 244 w 305"/>
                  <a:gd name="T83" fmla="*/ 44 h 361"/>
                  <a:gd name="T84" fmla="*/ 274 w 305"/>
                  <a:gd name="T85" fmla="*/ 83 h 361"/>
                  <a:gd name="T86" fmla="*/ 288 w 305"/>
                  <a:gd name="T87" fmla="*/ 114 h 361"/>
                  <a:gd name="T88" fmla="*/ 296 w 305"/>
                  <a:gd name="T89" fmla="*/ 146 h 361"/>
                  <a:gd name="T90" fmla="*/ 300 w 305"/>
                  <a:gd name="T91" fmla="*/ 181 h 361"/>
                  <a:gd name="T92" fmla="*/ 296 w 305"/>
                  <a:gd name="T93" fmla="*/ 214 h 361"/>
                  <a:gd name="T94" fmla="*/ 288 w 305"/>
                  <a:gd name="T95" fmla="*/ 246 h 361"/>
                  <a:gd name="T96" fmla="*/ 277 w 305"/>
                  <a:gd name="T97" fmla="*/ 268 h 361"/>
                  <a:gd name="T98" fmla="*/ 274 w 305"/>
                  <a:gd name="T99" fmla="*/ 275 h 361"/>
                  <a:gd name="T100" fmla="*/ 256 w 305"/>
                  <a:gd name="T101" fmla="*/ 303 h 361"/>
                  <a:gd name="T102" fmla="*/ 232 w 305"/>
                  <a:gd name="T103" fmla="*/ 325 h 361"/>
                  <a:gd name="T104" fmla="*/ 209 w 305"/>
                  <a:gd name="T105" fmla="*/ 342 h 361"/>
                  <a:gd name="T106" fmla="*/ 194 w 305"/>
                  <a:gd name="T107" fmla="*/ 347 h 361"/>
                  <a:gd name="T108" fmla="*/ 166 w 305"/>
                  <a:gd name="T109" fmla="*/ 354 h 361"/>
                  <a:gd name="T110" fmla="*/ 137 w 305"/>
                  <a:gd name="T111" fmla="*/ 354 h 361"/>
                  <a:gd name="T112" fmla="*/ 109 w 305"/>
                  <a:gd name="T113" fmla="*/ 347 h 361"/>
                  <a:gd name="T114" fmla="*/ 82 w 305"/>
                  <a:gd name="T115" fmla="*/ 334 h 361"/>
                  <a:gd name="T116" fmla="*/ 58 w 305"/>
                  <a:gd name="T117" fmla="*/ 315 h 361"/>
                  <a:gd name="T118" fmla="*/ 37 w 305"/>
                  <a:gd name="T119" fmla="*/ 289 h 361"/>
                  <a:gd name="T120" fmla="*/ 20 w 305"/>
                  <a:gd name="T121" fmla="*/ 261 h 361"/>
                  <a:gd name="T122" fmla="*/ 9 w 305"/>
                  <a:gd name="T123" fmla="*/ 229 h 361"/>
                  <a:gd name="T124" fmla="*/ 4 w 305"/>
                  <a:gd name="T125" fmla="*/ 197 h 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5"/>
                  <a:gd name="T190" fmla="*/ 0 h 361"/>
                  <a:gd name="T191" fmla="*/ 305 w 305"/>
                  <a:gd name="T192" fmla="*/ 361 h 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5" h="361">
                    <a:moveTo>
                      <a:pt x="44" y="52"/>
                    </a:moveTo>
                    <a:lnTo>
                      <a:pt x="24" y="80"/>
                    </a:lnTo>
                    <a:lnTo>
                      <a:pt x="10" y="110"/>
                    </a:lnTo>
                    <a:lnTo>
                      <a:pt x="4" y="126"/>
                    </a:lnTo>
                    <a:lnTo>
                      <a:pt x="2" y="144"/>
                    </a:lnTo>
                    <a:lnTo>
                      <a:pt x="0" y="181"/>
                    </a:lnTo>
                    <a:lnTo>
                      <a:pt x="0" y="198"/>
                    </a:lnTo>
                    <a:lnTo>
                      <a:pt x="2" y="216"/>
                    </a:lnTo>
                    <a:lnTo>
                      <a:pt x="4" y="233"/>
                    </a:lnTo>
                    <a:lnTo>
                      <a:pt x="10" y="250"/>
                    </a:lnTo>
                    <a:lnTo>
                      <a:pt x="16" y="264"/>
                    </a:lnTo>
                    <a:lnTo>
                      <a:pt x="24" y="280"/>
                    </a:lnTo>
                    <a:lnTo>
                      <a:pt x="33" y="295"/>
                    </a:lnTo>
                    <a:lnTo>
                      <a:pt x="44" y="309"/>
                    </a:lnTo>
                    <a:lnTo>
                      <a:pt x="55" y="320"/>
                    </a:lnTo>
                    <a:lnTo>
                      <a:pt x="67" y="330"/>
                    </a:lnTo>
                    <a:lnTo>
                      <a:pt x="80" y="339"/>
                    </a:lnTo>
                    <a:lnTo>
                      <a:pt x="93" y="347"/>
                    </a:lnTo>
                    <a:lnTo>
                      <a:pt x="107" y="353"/>
                    </a:lnTo>
                    <a:lnTo>
                      <a:pt x="121" y="357"/>
                    </a:lnTo>
                    <a:lnTo>
                      <a:pt x="136" y="360"/>
                    </a:lnTo>
                    <a:lnTo>
                      <a:pt x="153" y="361"/>
                    </a:lnTo>
                    <a:lnTo>
                      <a:pt x="159" y="360"/>
                    </a:lnTo>
                    <a:lnTo>
                      <a:pt x="167" y="360"/>
                    </a:lnTo>
                    <a:lnTo>
                      <a:pt x="183" y="357"/>
                    </a:lnTo>
                    <a:lnTo>
                      <a:pt x="196" y="353"/>
                    </a:lnTo>
                    <a:lnTo>
                      <a:pt x="203" y="350"/>
                    </a:lnTo>
                    <a:lnTo>
                      <a:pt x="211" y="347"/>
                    </a:lnTo>
                    <a:lnTo>
                      <a:pt x="217" y="343"/>
                    </a:lnTo>
                    <a:lnTo>
                      <a:pt x="223" y="339"/>
                    </a:lnTo>
                    <a:lnTo>
                      <a:pt x="237" y="330"/>
                    </a:lnTo>
                    <a:lnTo>
                      <a:pt x="239" y="327"/>
                    </a:lnTo>
                    <a:lnTo>
                      <a:pt x="242" y="325"/>
                    </a:lnTo>
                    <a:lnTo>
                      <a:pt x="249" y="320"/>
                    </a:lnTo>
                    <a:lnTo>
                      <a:pt x="262" y="309"/>
                    </a:lnTo>
                    <a:lnTo>
                      <a:pt x="271" y="295"/>
                    </a:lnTo>
                    <a:lnTo>
                      <a:pt x="280" y="280"/>
                    </a:lnTo>
                    <a:lnTo>
                      <a:pt x="287" y="264"/>
                    </a:lnTo>
                    <a:lnTo>
                      <a:pt x="294" y="250"/>
                    </a:lnTo>
                    <a:lnTo>
                      <a:pt x="299" y="233"/>
                    </a:lnTo>
                    <a:lnTo>
                      <a:pt x="300" y="224"/>
                    </a:lnTo>
                    <a:lnTo>
                      <a:pt x="302" y="216"/>
                    </a:lnTo>
                    <a:lnTo>
                      <a:pt x="304" y="198"/>
                    </a:lnTo>
                    <a:lnTo>
                      <a:pt x="304" y="189"/>
                    </a:lnTo>
                    <a:lnTo>
                      <a:pt x="304" y="185"/>
                    </a:lnTo>
                    <a:lnTo>
                      <a:pt x="304" y="182"/>
                    </a:lnTo>
                    <a:lnTo>
                      <a:pt x="304" y="181"/>
                    </a:lnTo>
                    <a:lnTo>
                      <a:pt x="305" y="181"/>
                    </a:lnTo>
                    <a:lnTo>
                      <a:pt x="304" y="162"/>
                    </a:lnTo>
                    <a:lnTo>
                      <a:pt x="302" y="144"/>
                    </a:lnTo>
                    <a:lnTo>
                      <a:pt x="299" y="126"/>
                    </a:lnTo>
                    <a:lnTo>
                      <a:pt x="294" y="110"/>
                    </a:lnTo>
                    <a:lnTo>
                      <a:pt x="287" y="95"/>
                    </a:lnTo>
                    <a:lnTo>
                      <a:pt x="280" y="80"/>
                    </a:lnTo>
                    <a:lnTo>
                      <a:pt x="262" y="52"/>
                    </a:lnTo>
                    <a:lnTo>
                      <a:pt x="249" y="39"/>
                    </a:lnTo>
                    <a:lnTo>
                      <a:pt x="237" y="28"/>
                    </a:lnTo>
                    <a:lnTo>
                      <a:pt x="223" y="19"/>
                    </a:lnTo>
                    <a:lnTo>
                      <a:pt x="211" y="13"/>
                    </a:lnTo>
                    <a:lnTo>
                      <a:pt x="196" y="6"/>
                    </a:lnTo>
                    <a:lnTo>
                      <a:pt x="183" y="3"/>
                    </a:lnTo>
                    <a:lnTo>
                      <a:pt x="167" y="0"/>
                    </a:lnTo>
                    <a:lnTo>
                      <a:pt x="153" y="0"/>
                    </a:lnTo>
                    <a:lnTo>
                      <a:pt x="136" y="0"/>
                    </a:lnTo>
                    <a:lnTo>
                      <a:pt x="121" y="3"/>
                    </a:lnTo>
                    <a:lnTo>
                      <a:pt x="93" y="13"/>
                    </a:lnTo>
                    <a:lnTo>
                      <a:pt x="67" y="28"/>
                    </a:lnTo>
                    <a:lnTo>
                      <a:pt x="44" y="52"/>
                    </a:lnTo>
                    <a:close/>
                    <a:moveTo>
                      <a:pt x="4" y="181"/>
                    </a:moveTo>
                    <a:lnTo>
                      <a:pt x="7" y="146"/>
                    </a:lnTo>
                    <a:lnTo>
                      <a:pt x="15" y="114"/>
                    </a:lnTo>
                    <a:lnTo>
                      <a:pt x="28" y="83"/>
                    </a:lnTo>
                    <a:lnTo>
                      <a:pt x="48" y="58"/>
                    </a:lnTo>
                    <a:lnTo>
                      <a:pt x="70" y="34"/>
                    </a:lnTo>
                    <a:lnTo>
                      <a:pt x="95" y="19"/>
                    </a:lnTo>
                    <a:lnTo>
                      <a:pt x="122" y="9"/>
                    </a:lnTo>
                    <a:lnTo>
                      <a:pt x="153" y="7"/>
                    </a:lnTo>
                    <a:lnTo>
                      <a:pt x="166" y="7"/>
                    </a:lnTo>
                    <a:lnTo>
                      <a:pt x="181" y="9"/>
                    </a:lnTo>
                    <a:lnTo>
                      <a:pt x="194" y="13"/>
                    </a:lnTo>
                    <a:lnTo>
                      <a:pt x="209" y="19"/>
                    </a:lnTo>
                    <a:lnTo>
                      <a:pt x="220" y="25"/>
                    </a:lnTo>
                    <a:lnTo>
                      <a:pt x="232" y="34"/>
                    </a:lnTo>
                    <a:lnTo>
                      <a:pt x="244" y="44"/>
                    </a:lnTo>
                    <a:lnTo>
                      <a:pt x="256" y="58"/>
                    </a:lnTo>
                    <a:lnTo>
                      <a:pt x="274" y="83"/>
                    </a:lnTo>
                    <a:lnTo>
                      <a:pt x="282" y="98"/>
                    </a:lnTo>
                    <a:lnTo>
                      <a:pt x="288" y="114"/>
                    </a:lnTo>
                    <a:lnTo>
                      <a:pt x="293" y="130"/>
                    </a:lnTo>
                    <a:lnTo>
                      <a:pt x="296" y="146"/>
                    </a:lnTo>
                    <a:lnTo>
                      <a:pt x="299" y="163"/>
                    </a:lnTo>
                    <a:lnTo>
                      <a:pt x="300" y="181"/>
                    </a:lnTo>
                    <a:lnTo>
                      <a:pt x="299" y="197"/>
                    </a:lnTo>
                    <a:lnTo>
                      <a:pt x="296" y="214"/>
                    </a:lnTo>
                    <a:lnTo>
                      <a:pt x="293" y="229"/>
                    </a:lnTo>
                    <a:lnTo>
                      <a:pt x="288" y="246"/>
                    </a:lnTo>
                    <a:lnTo>
                      <a:pt x="282" y="261"/>
                    </a:lnTo>
                    <a:lnTo>
                      <a:pt x="277" y="268"/>
                    </a:lnTo>
                    <a:lnTo>
                      <a:pt x="275" y="271"/>
                    </a:lnTo>
                    <a:lnTo>
                      <a:pt x="274" y="275"/>
                    </a:lnTo>
                    <a:lnTo>
                      <a:pt x="265" y="289"/>
                    </a:lnTo>
                    <a:lnTo>
                      <a:pt x="256" y="303"/>
                    </a:lnTo>
                    <a:lnTo>
                      <a:pt x="244" y="315"/>
                    </a:lnTo>
                    <a:lnTo>
                      <a:pt x="232" y="325"/>
                    </a:lnTo>
                    <a:lnTo>
                      <a:pt x="220" y="334"/>
                    </a:lnTo>
                    <a:lnTo>
                      <a:pt x="209" y="342"/>
                    </a:lnTo>
                    <a:lnTo>
                      <a:pt x="201" y="344"/>
                    </a:lnTo>
                    <a:lnTo>
                      <a:pt x="194" y="347"/>
                    </a:lnTo>
                    <a:lnTo>
                      <a:pt x="181" y="352"/>
                    </a:lnTo>
                    <a:lnTo>
                      <a:pt x="166" y="354"/>
                    </a:lnTo>
                    <a:lnTo>
                      <a:pt x="153" y="355"/>
                    </a:lnTo>
                    <a:lnTo>
                      <a:pt x="137" y="354"/>
                    </a:lnTo>
                    <a:lnTo>
                      <a:pt x="122" y="352"/>
                    </a:lnTo>
                    <a:lnTo>
                      <a:pt x="109" y="347"/>
                    </a:lnTo>
                    <a:lnTo>
                      <a:pt x="95" y="342"/>
                    </a:lnTo>
                    <a:lnTo>
                      <a:pt x="82" y="334"/>
                    </a:lnTo>
                    <a:lnTo>
                      <a:pt x="70" y="325"/>
                    </a:lnTo>
                    <a:lnTo>
                      <a:pt x="58" y="315"/>
                    </a:lnTo>
                    <a:lnTo>
                      <a:pt x="48" y="303"/>
                    </a:lnTo>
                    <a:lnTo>
                      <a:pt x="37" y="289"/>
                    </a:lnTo>
                    <a:lnTo>
                      <a:pt x="28" y="275"/>
                    </a:lnTo>
                    <a:lnTo>
                      <a:pt x="20" y="261"/>
                    </a:lnTo>
                    <a:lnTo>
                      <a:pt x="15" y="246"/>
                    </a:lnTo>
                    <a:lnTo>
                      <a:pt x="9" y="229"/>
                    </a:lnTo>
                    <a:lnTo>
                      <a:pt x="7" y="214"/>
                    </a:lnTo>
                    <a:lnTo>
                      <a:pt x="4" y="197"/>
                    </a:lnTo>
                    <a:lnTo>
                      <a:pt x="4" y="181"/>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7" name="Freeform 278"/>
              <p:cNvSpPr>
                <a:spLocks noEditPoints="1"/>
              </p:cNvSpPr>
              <p:nvPr/>
            </p:nvSpPr>
            <p:spPr bwMode="auto">
              <a:xfrm>
                <a:off x="294" y="3687"/>
                <a:ext cx="59" cy="70"/>
              </a:xfrm>
              <a:custGeom>
                <a:avLst/>
                <a:gdLst>
                  <a:gd name="T0" fmla="*/ 24 w 296"/>
                  <a:gd name="T1" fmla="*/ 76 h 348"/>
                  <a:gd name="T2" fmla="*/ 3 w 296"/>
                  <a:gd name="T3" fmla="*/ 139 h 348"/>
                  <a:gd name="T4" fmla="*/ 0 w 296"/>
                  <a:gd name="T5" fmla="*/ 190 h 348"/>
                  <a:gd name="T6" fmla="*/ 5 w 296"/>
                  <a:gd name="T7" fmla="*/ 222 h 348"/>
                  <a:gd name="T8" fmla="*/ 16 w 296"/>
                  <a:gd name="T9" fmla="*/ 254 h 348"/>
                  <a:gd name="T10" fmla="*/ 33 w 296"/>
                  <a:gd name="T11" fmla="*/ 282 h 348"/>
                  <a:gd name="T12" fmla="*/ 54 w 296"/>
                  <a:gd name="T13" fmla="*/ 308 h 348"/>
                  <a:gd name="T14" fmla="*/ 78 w 296"/>
                  <a:gd name="T15" fmla="*/ 327 h 348"/>
                  <a:gd name="T16" fmla="*/ 105 w 296"/>
                  <a:gd name="T17" fmla="*/ 340 h 348"/>
                  <a:gd name="T18" fmla="*/ 133 w 296"/>
                  <a:gd name="T19" fmla="*/ 347 h 348"/>
                  <a:gd name="T20" fmla="*/ 162 w 296"/>
                  <a:gd name="T21" fmla="*/ 347 h 348"/>
                  <a:gd name="T22" fmla="*/ 190 w 296"/>
                  <a:gd name="T23" fmla="*/ 340 h 348"/>
                  <a:gd name="T24" fmla="*/ 205 w 296"/>
                  <a:gd name="T25" fmla="*/ 335 h 348"/>
                  <a:gd name="T26" fmla="*/ 228 w 296"/>
                  <a:gd name="T27" fmla="*/ 318 h 348"/>
                  <a:gd name="T28" fmla="*/ 252 w 296"/>
                  <a:gd name="T29" fmla="*/ 296 h 348"/>
                  <a:gd name="T30" fmla="*/ 270 w 296"/>
                  <a:gd name="T31" fmla="*/ 268 h 348"/>
                  <a:gd name="T32" fmla="*/ 273 w 296"/>
                  <a:gd name="T33" fmla="*/ 261 h 348"/>
                  <a:gd name="T34" fmla="*/ 284 w 296"/>
                  <a:gd name="T35" fmla="*/ 239 h 348"/>
                  <a:gd name="T36" fmla="*/ 292 w 296"/>
                  <a:gd name="T37" fmla="*/ 207 h 348"/>
                  <a:gd name="T38" fmla="*/ 296 w 296"/>
                  <a:gd name="T39" fmla="*/ 174 h 348"/>
                  <a:gd name="T40" fmla="*/ 292 w 296"/>
                  <a:gd name="T41" fmla="*/ 139 h 348"/>
                  <a:gd name="T42" fmla="*/ 284 w 296"/>
                  <a:gd name="T43" fmla="*/ 107 h 348"/>
                  <a:gd name="T44" fmla="*/ 270 w 296"/>
                  <a:gd name="T45" fmla="*/ 76 h 348"/>
                  <a:gd name="T46" fmla="*/ 240 w 296"/>
                  <a:gd name="T47" fmla="*/ 37 h 348"/>
                  <a:gd name="T48" fmla="*/ 216 w 296"/>
                  <a:gd name="T49" fmla="*/ 18 h 348"/>
                  <a:gd name="T50" fmla="*/ 190 w 296"/>
                  <a:gd name="T51" fmla="*/ 6 h 348"/>
                  <a:gd name="T52" fmla="*/ 162 w 296"/>
                  <a:gd name="T53" fmla="*/ 0 h 348"/>
                  <a:gd name="T54" fmla="*/ 118 w 296"/>
                  <a:gd name="T55" fmla="*/ 2 h 348"/>
                  <a:gd name="T56" fmla="*/ 66 w 296"/>
                  <a:gd name="T57" fmla="*/ 27 h 348"/>
                  <a:gd name="T58" fmla="*/ 7 w 296"/>
                  <a:gd name="T59" fmla="*/ 174 h 348"/>
                  <a:gd name="T60" fmla="*/ 9 w 296"/>
                  <a:gd name="T61" fmla="*/ 140 h 348"/>
                  <a:gd name="T62" fmla="*/ 31 w 296"/>
                  <a:gd name="T63" fmla="*/ 82 h 348"/>
                  <a:gd name="T64" fmla="*/ 50 w 296"/>
                  <a:gd name="T65" fmla="*/ 57 h 348"/>
                  <a:gd name="T66" fmla="*/ 70 w 296"/>
                  <a:gd name="T67" fmla="*/ 35 h 348"/>
                  <a:gd name="T68" fmla="*/ 119 w 296"/>
                  <a:gd name="T69" fmla="*/ 10 h 348"/>
                  <a:gd name="T70" fmla="*/ 149 w 296"/>
                  <a:gd name="T71" fmla="*/ 8 h 348"/>
                  <a:gd name="T72" fmla="*/ 177 w 296"/>
                  <a:gd name="T73" fmla="*/ 10 h 348"/>
                  <a:gd name="T74" fmla="*/ 203 w 296"/>
                  <a:gd name="T75" fmla="*/ 20 h 348"/>
                  <a:gd name="T76" fmla="*/ 226 w 296"/>
                  <a:gd name="T77" fmla="*/ 35 h 348"/>
                  <a:gd name="T78" fmla="*/ 247 w 296"/>
                  <a:gd name="T79" fmla="*/ 57 h 348"/>
                  <a:gd name="T80" fmla="*/ 264 w 296"/>
                  <a:gd name="T81" fmla="*/ 82 h 348"/>
                  <a:gd name="T82" fmla="*/ 282 w 296"/>
                  <a:gd name="T83" fmla="*/ 125 h 348"/>
                  <a:gd name="T84" fmla="*/ 288 w 296"/>
                  <a:gd name="T85" fmla="*/ 156 h 348"/>
                  <a:gd name="T86" fmla="*/ 288 w 296"/>
                  <a:gd name="T87" fmla="*/ 190 h 348"/>
                  <a:gd name="T88" fmla="*/ 283 w 296"/>
                  <a:gd name="T89" fmla="*/ 213 h 348"/>
                  <a:gd name="T90" fmla="*/ 282 w 296"/>
                  <a:gd name="T91" fmla="*/ 215 h 348"/>
                  <a:gd name="T92" fmla="*/ 282 w 296"/>
                  <a:gd name="T93" fmla="*/ 221 h 348"/>
                  <a:gd name="T94" fmla="*/ 271 w 296"/>
                  <a:gd name="T95" fmla="*/ 250 h 348"/>
                  <a:gd name="T96" fmla="*/ 260 w 296"/>
                  <a:gd name="T97" fmla="*/ 271 h 348"/>
                  <a:gd name="T98" fmla="*/ 247 w 296"/>
                  <a:gd name="T99" fmla="*/ 291 h 348"/>
                  <a:gd name="T100" fmla="*/ 231 w 296"/>
                  <a:gd name="T101" fmla="*/ 307 h 348"/>
                  <a:gd name="T102" fmla="*/ 219 w 296"/>
                  <a:gd name="T103" fmla="*/ 316 h 348"/>
                  <a:gd name="T104" fmla="*/ 203 w 296"/>
                  <a:gd name="T105" fmla="*/ 328 h 348"/>
                  <a:gd name="T106" fmla="*/ 177 w 296"/>
                  <a:gd name="T107" fmla="*/ 337 h 348"/>
                  <a:gd name="T108" fmla="*/ 149 w 296"/>
                  <a:gd name="T109" fmla="*/ 340 h 348"/>
                  <a:gd name="T110" fmla="*/ 119 w 296"/>
                  <a:gd name="T111" fmla="*/ 337 h 348"/>
                  <a:gd name="T112" fmla="*/ 70 w 296"/>
                  <a:gd name="T113" fmla="*/ 312 h 348"/>
                  <a:gd name="T114" fmla="*/ 50 w 296"/>
                  <a:gd name="T115" fmla="*/ 291 h 348"/>
                  <a:gd name="T116" fmla="*/ 31 w 296"/>
                  <a:gd name="T117" fmla="*/ 265 h 348"/>
                  <a:gd name="T118" fmla="*/ 17 w 296"/>
                  <a:gd name="T119" fmla="*/ 237 h 348"/>
                  <a:gd name="T120" fmla="*/ 9 w 296"/>
                  <a:gd name="T121" fmla="*/ 207 h 348"/>
                  <a:gd name="T122" fmla="*/ 7 w 296"/>
                  <a:gd name="T123" fmla="*/ 174 h 3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6"/>
                  <a:gd name="T187" fmla="*/ 0 h 348"/>
                  <a:gd name="T188" fmla="*/ 296 w 296"/>
                  <a:gd name="T189" fmla="*/ 348 h 3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6" h="348">
                    <a:moveTo>
                      <a:pt x="44" y="51"/>
                    </a:moveTo>
                    <a:lnTo>
                      <a:pt x="24" y="76"/>
                    </a:lnTo>
                    <a:lnTo>
                      <a:pt x="11" y="107"/>
                    </a:lnTo>
                    <a:lnTo>
                      <a:pt x="3" y="139"/>
                    </a:lnTo>
                    <a:lnTo>
                      <a:pt x="0" y="174"/>
                    </a:lnTo>
                    <a:lnTo>
                      <a:pt x="0" y="190"/>
                    </a:lnTo>
                    <a:lnTo>
                      <a:pt x="3" y="207"/>
                    </a:lnTo>
                    <a:lnTo>
                      <a:pt x="5" y="222"/>
                    </a:lnTo>
                    <a:lnTo>
                      <a:pt x="11" y="239"/>
                    </a:lnTo>
                    <a:lnTo>
                      <a:pt x="16" y="254"/>
                    </a:lnTo>
                    <a:lnTo>
                      <a:pt x="24" y="268"/>
                    </a:lnTo>
                    <a:lnTo>
                      <a:pt x="33" y="282"/>
                    </a:lnTo>
                    <a:lnTo>
                      <a:pt x="44" y="296"/>
                    </a:lnTo>
                    <a:lnTo>
                      <a:pt x="54" y="308"/>
                    </a:lnTo>
                    <a:lnTo>
                      <a:pt x="66" y="318"/>
                    </a:lnTo>
                    <a:lnTo>
                      <a:pt x="78" y="327"/>
                    </a:lnTo>
                    <a:lnTo>
                      <a:pt x="91" y="335"/>
                    </a:lnTo>
                    <a:lnTo>
                      <a:pt x="105" y="340"/>
                    </a:lnTo>
                    <a:lnTo>
                      <a:pt x="118" y="345"/>
                    </a:lnTo>
                    <a:lnTo>
                      <a:pt x="133" y="347"/>
                    </a:lnTo>
                    <a:lnTo>
                      <a:pt x="149" y="348"/>
                    </a:lnTo>
                    <a:lnTo>
                      <a:pt x="162" y="347"/>
                    </a:lnTo>
                    <a:lnTo>
                      <a:pt x="177" y="345"/>
                    </a:lnTo>
                    <a:lnTo>
                      <a:pt x="190" y="340"/>
                    </a:lnTo>
                    <a:lnTo>
                      <a:pt x="197" y="337"/>
                    </a:lnTo>
                    <a:lnTo>
                      <a:pt x="205" y="335"/>
                    </a:lnTo>
                    <a:lnTo>
                      <a:pt x="216" y="327"/>
                    </a:lnTo>
                    <a:lnTo>
                      <a:pt x="228" y="318"/>
                    </a:lnTo>
                    <a:lnTo>
                      <a:pt x="240" y="308"/>
                    </a:lnTo>
                    <a:lnTo>
                      <a:pt x="252" y="296"/>
                    </a:lnTo>
                    <a:lnTo>
                      <a:pt x="261" y="282"/>
                    </a:lnTo>
                    <a:lnTo>
                      <a:pt x="270" y="268"/>
                    </a:lnTo>
                    <a:lnTo>
                      <a:pt x="271" y="264"/>
                    </a:lnTo>
                    <a:lnTo>
                      <a:pt x="273" y="261"/>
                    </a:lnTo>
                    <a:lnTo>
                      <a:pt x="278" y="254"/>
                    </a:lnTo>
                    <a:lnTo>
                      <a:pt x="284" y="239"/>
                    </a:lnTo>
                    <a:lnTo>
                      <a:pt x="289" y="222"/>
                    </a:lnTo>
                    <a:lnTo>
                      <a:pt x="292" y="207"/>
                    </a:lnTo>
                    <a:lnTo>
                      <a:pt x="295" y="190"/>
                    </a:lnTo>
                    <a:lnTo>
                      <a:pt x="296" y="174"/>
                    </a:lnTo>
                    <a:lnTo>
                      <a:pt x="295" y="156"/>
                    </a:lnTo>
                    <a:lnTo>
                      <a:pt x="292" y="139"/>
                    </a:lnTo>
                    <a:lnTo>
                      <a:pt x="289" y="123"/>
                    </a:lnTo>
                    <a:lnTo>
                      <a:pt x="284" y="107"/>
                    </a:lnTo>
                    <a:lnTo>
                      <a:pt x="278" y="91"/>
                    </a:lnTo>
                    <a:lnTo>
                      <a:pt x="270" y="76"/>
                    </a:lnTo>
                    <a:lnTo>
                      <a:pt x="252" y="51"/>
                    </a:lnTo>
                    <a:lnTo>
                      <a:pt x="240" y="37"/>
                    </a:lnTo>
                    <a:lnTo>
                      <a:pt x="228" y="27"/>
                    </a:lnTo>
                    <a:lnTo>
                      <a:pt x="216" y="18"/>
                    </a:lnTo>
                    <a:lnTo>
                      <a:pt x="205" y="12"/>
                    </a:lnTo>
                    <a:lnTo>
                      <a:pt x="190" y="6"/>
                    </a:lnTo>
                    <a:lnTo>
                      <a:pt x="177" y="2"/>
                    </a:lnTo>
                    <a:lnTo>
                      <a:pt x="162" y="0"/>
                    </a:lnTo>
                    <a:lnTo>
                      <a:pt x="149" y="0"/>
                    </a:lnTo>
                    <a:lnTo>
                      <a:pt x="118" y="2"/>
                    </a:lnTo>
                    <a:lnTo>
                      <a:pt x="91" y="12"/>
                    </a:lnTo>
                    <a:lnTo>
                      <a:pt x="66" y="27"/>
                    </a:lnTo>
                    <a:lnTo>
                      <a:pt x="44" y="51"/>
                    </a:lnTo>
                    <a:close/>
                    <a:moveTo>
                      <a:pt x="7" y="174"/>
                    </a:moveTo>
                    <a:lnTo>
                      <a:pt x="7" y="156"/>
                    </a:lnTo>
                    <a:lnTo>
                      <a:pt x="9" y="140"/>
                    </a:lnTo>
                    <a:lnTo>
                      <a:pt x="17" y="110"/>
                    </a:lnTo>
                    <a:lnTo>
                      <a:pt x="31" y="82"/>
                    </a:lnTo>
                    <a:lnTo>
                      <a:pt x="39" y="69"/>
                    </a:lnTo>
                    <a:lnTo>
                      <a:pt x="50" y="57"/>
                    </a:lnTo>
                    <a:lnTo>
                      <a:pt x="59" y="45"/>
                    </a:lnTo>
                    <a:lnTo>
                      <a:pt x="70" y="35"/>
                    </a:lnTo>
                    <a:lnTo>
                      <a:pt x="94" y="20"/>
                    </a:lnTo>
                    <a:lnTo>
                      <a:pt x="119" y="10"/>
                    </a:lnTo>
                    <a:lnTo>
                      <a:pt x="133" y="8"/>
                    </a:lnTo>
                    <a:lnTo>
                      <a:pt x="149" y="8"/>
                    </a:lnTo>
                    <a:lnTo>
                      <a:pt x="162" y="8"/>
                    </a:lnTo>
                    <a:lnTo>
                      <a:pt x="177" y="10"/>
                    </a:lnTo>
                    <a:lnTo>
                      <a:pt x="189" y="14"/>
                    </a:lnTo>
                    <a:lnTo>
                      <a:pt x="203" y="20"/>
                    </a:lnTo>
                    <a:lnTo>
                      <a:pt x="214" y="26"/>
                    </a:lnTo>
                    <a:lnTo>
                      <a:pt x="226" y="35"/>
                    </a:lnTo>
                    <a:lnTo>
                      <a:pt x="236" y="45"/>
                    </a:lnTo>
                    <a:lnTo>
                      <a:pt x="247" y="57"/>
                    </a:lnTo>
                    <a:lnTo>
                      <a:pt x="256" y="69"/>
                    </a:lnTo>
                    <a:lnTo>
                      <a:pt x="264" y="82"/>
                    </a:lnTo>
                    <a:lnTo>
                      <a:pt x="278" y="110"/>
                    </a:lnTo>
                    <a:lnTo>
                      <a:pt x="282" y="125"/>
                    </a:lnTo>
                    <a:lnTo>
                      <a:pt x="286" y="140"/>
                    </a:lnTo>
                    <a:lnTo>
                      <a:pt x="288" y="156"/>
                    </a:lnTo>
                    <a:lnTo>
                      <a:pt x="289" y="174"/>
                    </a:lnTo>
                    <a:lnTo>
                      <a:pt x="288" y="190"/>
                    </a:lnTo>
                    <a:lnTo>
                      <a:pt x="286" y="207"/>
                    </a:lnTo>
                    <a:lnTo>
                      <a:pt x="283" y="213"/>
                    </a:lnTo>
                    <a:lnTo>
                      <a:pt x="282" y="213"/>
                    </a:lnTo>
                    <a:lnTo>
                      <a:pt x="282" y="215"/>
                    </a:lnTo>
                    <a:lnTo>
                      <a:pt x="282" y="217"/>
                    </a:lnTo>
                    <a:lnTo>
                      <a:pt x="282" y="221"/>
                    </a:lnTo>
                    <a:lnTo>
                      <a:pt x="278" y="237"/>
                    </a:lnTo>
                    <a:lnTo>
                      <a:pt x="271" y="250"/>
                    </a:lnTo>
                    <a:lnTo>
                      <a:pt x="264" y="265"/>
                    </a:lnTo>
                    <a:lnTo>
                      <a:pt x="260" y="271"/>
                    </a:lnTo>
                    <a:lnTo>
                      <a:pt x="256" y="277"/>
                    </a:lnTo>
                    <a:lnTo>
                      <a:pt x="247" y="291"/>
                    </a:lnTo>
                    <a:lnTo>
                      <a:pt x="236" y="302"/>
                    </a:lnTo>
                    <a:lnTo>
                      <a:pt x="231" y="307"/>
                    </a:lnTo>
                    <a:lnTo>
                      <a:pt x="226" y="312"/>
                    </a:lnTo>
                    <a:lnTo>
                      <a:pt x="219" y="316"/>
                    </a:lnTo>
                    <a:lnTo>
                      <a:pt x="214" y="320"/>
                    </a:lnTo>
                    <a:lnTo>
                      <a:pt x="203" y="328"/>
                    </a:lnTo>
                    <a:lnTo>
                      <a:pt x="189" y="332"/>
                    </a:lnTo>
                    <a:lnTo>
                      <a:pt x="177" y="337"/>
                    </a:lnTo>
                    <a:lnTo>
                      <a:pt x="162" y="339"/>
                    </a:lnTo>
                    <a:lnTo>
                      <a:pt x="149" y="340"/>
                    </a:lnTo>
                    <a:lnTo>
                      <a:pt x="133" y="339"/>
                    </a:lnTo>
                    <a:lnTo>
                      <a:pt x="119" y="337"/>
                    </a:lnTo>
                    <a:lnTo>
                      <a:pt x="94" y="328"/>
                    </a:lnTo>
                    <a:lnTo>
                      <a:pt x="70" y="312"/>
                    </a:lnTo>
                    <a:lnTo>
                      <a:pt x="59" y="302"/>
                    </a:lnTo>
                    <a:lnTo>
                      <a:pt x="50" y="291"/>
                    </a:lnTo>
                    <a:lnTo>
                      <a:pt x="39" y="277"/>
                    </a:lnTo>
                    <a:lnTo>
                      <a:pt x="31" y="265"/>
                    </a:lnTo>
                    <a:lnTo>
                      <a:pt x="23" y="250"/>
                    </a:lnTo>
                    <a:lnTo>
                      <a:pt x="17" y="237"/>
                    </a:lnTo>
                    <a:lnTo>
                      <a:pt x="12" y="221"/>
                    </a:lnTo>
                    <a:lnTo>
                      <a:pt x="9" y="207"/>
                    </a:lnTo>
                    <a:lnTo>
                      <a:pt x="7" y="190"/>
                    </a:lnTo>
                    <a:lnTo>
                      <a:pt x="7" y="174"/>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8" name="Freeform 279"/>
              <p:cNvSpPr>
                <a:spLocks noEditPoints="1"/>
              </p:cNvSpPr>
              <p:nvPr/>
            </p:nvSpPr>
            <p:spPr bwMode="auto">
              <a:xfrm>
                <a:off x="295" y="3689"/>
                <a:ext cx="57" cy="66"/>
              </a:xfrm>
              <a:custGeom>
                <a:avLst/>
                <a:gdLst>
                  <a:gd name="T0" fmla="*/ 24 w 282"/>
                  <a:gd name="T1" fmla="*/ 74 h 332"/>
                  <a:gd name="T2" fmla="*/ 0 w 282"/>
                  <a:gd name="T3" fmla="*/ 148 h 332"/>
                  <a:gd name="T4" fmla="*/ 2 w 282"/>
                  <a:gd name="T5" fmla="*/ 199 h 332"/>
                  <a:gd name="T6" fmla="*/ 16 w 282"/>
                  <a:gd name="T7" fmla="*/ 242 h 332"/>
                  <a:gd name="T8" fmla="*/ 43 w 282"/>
                  <a:gd name="T9" fmla="*/ 283 h 332"/>
                  <a:gd name="T10" fmla="*/ 87 w 282"/>
                  <a:gd name="T11" fmla="*/ 320 h 332"/>
                  <a:gd name="T12" fmla="*/ 142 w 282"/>
                  <a:gd name="T13" fmla="*/ 332 h 332"/>
                  <a:gd name="T14" fmla="*/ 182 w 282"/>
                  <a:gd name="T15" fmla="*/ 324 h 332"/>
                  <a:gd name="T16" fmla="*/ 212 w 282"/>
                  <a:gd name="T17" fmla="*/ 308 h 332"/>
                  <a:gd name="T18" fmla="*/ 229 w 282"/>
                  <a:gd name="T19" fmla="*/ 294 h 332"/>
                  <a:gd name="T20" fmla="*/ 253 w 282"/>
                  <a:gd name="T21" fmla="*/ 263 h 332"/>
                  <a:gd name="T22" fmla="*/ 271 w 282"/>
                  <a:gd name="T23" fmla="*/ 229 h 332"/>
                  <a:gd name="T24" fmla="*/ 275 w 282"/>
                  <a:gd name="T25" fmla="*/ 207 h 332"/>
                  <a:gd name="T26" fmla="*/ 279 w 282"/>
                  <a:gd name="T27" fmla="*/ 199 h 332"/>
                  <a:gd name="T28" fmla="*/ 281 w 282"/>
                  <a:gd name="T29" fmla="*/ 148 h 332"/>
                  <a:gd name="T30" fmla="*/ 271 w 282"/>
                  <a:gd name="T31" fmla="*/ 102 h 332"/>
                  <a:gd name="T32" fmla="*/ 240 w 282"/>
                  <a:gd name="T33" fmla="*/ 49 h 332"/>
                  <a:gd name="T34" fmla="*/ 207 w 282"/>
                  <a:gd name="T35" fmla="*/ 18 h 332"/>
                  <a:gd name="T36" fmla="*/ 170 w 282"/>
                  <a:gd name="T37" fmla="*/ 2 h 332"/>
                  <a:gd name="T38" fmla="*/ 126 w 282"/>
                  <a:gd name="T39" fmla="*/ 0 h 332"/>
                  <a:gd name="T40" fmla="*/ 63 w 282"/>
                  <a:gd name="T41" fmla="*/ 27 h 332"/>
                  <a:gd name="T42" fmla="*/ 7 w 282"/>
                  <a:gd name="T43" fmla="*/ 166 h 332"/>
                  <a:gd name="T44" fmla="*/ 22 w 282"/>
                  <a:gd name="T45" fmla="*/ 91 h 332"/>
                  <a:gd name="T46" fmla="*/ 66 w 282"/>
                  <a:gd name="T47" fmla="*/ 34 h 332"/>
                  <a:gd name="T48" fmla="*/ 142 w 282"/>
                  <a:gd name="T49" fmla="*/ 8 h 332"/>
                  <a:gd name="T50" fmla="*/ 192 w 282"/>
                  <a:gd name="T51" fmla="*/ 19 h 332"/>
                  <a:gd name="T52" fmla="*/ 224 w 282"/>
                  <a:gd name="T53" fmla="*/ 43 h 332"/>
                  <a:gd name="T54" fmla="*/ 252 w 282"/>
                  <a:gd name="T55" fmla="*/ 79 h 332"/>
                  <a:gd name="T56" fmla="*/ 272 w 282"/>
                  <a:gd name="T57" fmla="*/ 134 h 332"/>
                  <a:gd name="T58" fmla="*/ 274 w 282"/>
                  <a:gd name="T59" fmla="*/ 173 h 332"/>
                  <a:gd name="T60" fmla="*/ 270 w 282"/>
                  <a:gd name="T61" fmla="*/ 203 h 332"/>
                  <a:gd name="T62" fmla="*/ 269 w 282"/>
                  <a:gd name="T63" fmla="*/ 207 h 332"/>
                  <a:gd name="T64" fmla="*/ 265 w 282"/>
                  <a:gd name="T65" fmla="*/ 218 h 332"/>
                  <a:gd name="T66" fmla="*/ 265 w 282"/>
                  <a:gd name="T67" fmla="*/ 226 h 332"/>
                  <a:gd name="T68" fmla="*/ 247 w 282"/>
                  <a:gd name="T69" fmla="*/ 257 h 332"/>
                  <a:gd name="T70" fmla="*/ 224 w 282"/>
                  <a:gd name="T71" fmla="*/ 287 h 332"/>
                  <a:gd name="T72" fmla="*/ 202 w 282"/>
                  <a:gd name="T73" fmla="*/ 305 h 332"/>
                  <a:gd name="T74" fmla="*/ 154 w 282"/>
                  <a:gd name="T75" fmla="*/ 323 h 332"/>
                  <a:gd name="T76" fmla="*/ 142 w 282"/>
                  <a:gd name="T77" fmla="*/ 324 h 332"/>
                  <a:gd name="T78" fmla="*/ 90 w 282"/>
                  <a:gd name="T79" fmla="*/ 312 h 332"/>
                  <a:gd name="T80" fmla="*/ 47 w 282"/>
                  <a:gd name="T81" fmla="*/ 277 h 332"/>
                  <a:gd name="T82" fmla="*/ 22 w 282"/>
                  <a:gd name="T83" fmla="*/ 238 h 332"/>
                  <a:gd name="T84" fmla="*/ 9 w 282"/>
                  <a:gd name="T85" fmla="*/ 196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332"/>
                  <a:gd name="T131" fmla="*/ 282 w 282"/>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332">
                    <a:moveTo>
                      <a:pt x="43" y="49"/>
                    </a:moveTo>
                    <a:lnTo>
                      <a:pt x="32" y="61"/>
                    </a:lnTo>
                    <a:lnTo>
                      <a:pt x="24" y="74"/>
                    </a:lnTo>
                    <a:lnTo>
                      <a:pt x="10" y="102"/>
                    </a:lnTo>
                    <a:lnTo>
                      <a:pt x="2" y="132"/>
                    </a:lnTo>
                    <a:lnTo>
                      <a:pt x="0" y="148"/>
                    </a:lnTo>
                    <a:lnTo>
                      <a:pt x="0" y="166"/>
                    </a:lnTo>
                    <a:lnTo>
                      <a:pt x="0" y="182"/>
                    </a:lnTo>
                    <a:lnTo>
                      <a:pt x="2" y="199"/>
                    </a:lnTo>
                    <a:lnTo>
                      <a:pt x="5" y="213"/>
                    </a:lnTo>
                    <a:lnTo>
                      <a:pt x="10" y="229"/>
                    </a:lnTo>
                    <a:lnTo>
                      <a:pt x="16" y="242"/>
                    </a:lnTo>
                    <a:lnTo>
                      <a:pt x="24" y="257"/>
                    </a:lnTo>
                    <a:lnTo>
                      <a:pt x="32" y="269"/>
                    </a:lnTo>
                    <a:lnTo>
                      <a:pt x="43" y="283"/>
                    </a:lnTo>
                    <a:lnTo>
                      <a:pt x="52" y="294"/>
                    </a:lnTo>
                    <a:lnTo>
                      <a:pt x="63" y="304"/>
                    </a:lnTo>
                    <a:lnTo>
                      <a:pt x="87" y="320"/>
                    </a:lnTo>
                    <a:lnTo>
                      <a:pt x="112" y="329"/>
                    </a:lnTo>
                    <a:lnTo>
                      <a:pt x="126" y="331"/>
                    </a:lnTo>
                    <a:lnTo>
                      <a:pt x="142" y="332"/>
                    </a:lnTo>
                    <a:lnTo>
                      <a:pt x="155" y="331"/>
                    </a:lnTo>
                    <a:lnTo>
                      <a:pt x="170" y="329"/>
                    </a:lnTo>
                    <a:lnTo>
                      <a:pt x="182" y="324"/>
                    </a:lnTo>
                    <a:lnTo>
                      <a:pt x="196" y="320"/>
                    </a:lnTo>
                    <a:lnTo>
                      <a:pt x="207" y="312"/>
                    </a:lnTo>
                    <a:lnTo>
                      <a:pt x="212" y="308"/>
                    </a:lnTo>
                    <a:lnTo>
                      <a:pt x="219" y="304"/>
                    </a:lnTo>
                    <a:lnTo>
                      <a:pt x="224" y="299"/>
                    </a:lnTo>
                    <a:lnTo>
                      <a:pt x="229" y="294"/>
                    </a:lnTo>
                    <a:lnTo>
                      <a:pt x="240" y="283"/>
                    </a:lnTo>
                    <a:lnTo>
                      <a:pt x="249" y="269"/>
                    </a:lnTo>
                    <a:lnTo>
                      <a:pt x="253" y="263"/>
                    </a:lnTo>
                    <a:lnTo>
                      <a:pt x="257" y="257"/>
                    </a:lnTo>
                    <a:lnTo>
                      <a:pt x="264" y="242"/>
                    </a:lnTo>
                    <a:lnTo>
                      <a:pt x="271" y="229"/>
                    </a:lnTo>
                    <a:lnTo>
                      <a:pt x="275" y="213"/>
                    </a:lnTo>
                    <a:lnTo>
                      <a:pt x="275" y="209"/>
                    </a:lnTo>
                    <a:lnTo>
                      <a:pt x="275" y="207"/>
                    </a:lnTo>
                    <a:lnTo>
                      <a:pt x="275" y="205"/>
                    </a:lnTo>
                    <a:lnTo>
                      <a:pt x="276" y="205"/>
                    </a:lnTo>
                    <a:lnTo>
                      <a:pt x="279" y="199"/>
                    </a:lnTo>
                    <a:lnTo>
                      <a:pt x="281" y="182"/>
                    </a:lnTo>
                    <a:lnTo>
                      <a:pt x="282" y="166"/>
                    </a:lnTo>
                    <a:lnTo>
                      <a:pt x="281" y="148"/>
                    </a:lnTo>
                    <a:lnTo>
                      <a:pt x="279" y="132"/>
                    </a:lnTo>
                    <a:lnTo>
                      <a:pt x="275" y="117"/>
                    </a:lnTo>
                    <a:lnTo>
                      <a:pt x="271" y="102"/>
                    </a:lnTo>
                    <a:lnTo>
                      <a:pt x="257" y="74"/>
                    </a:lnTo>
                    <a:lnTo>
                      <a:pt x="249" y="61"/>
                    </a:lnTo>
                    <a:lnTo>
                      <a:pt x="240" y="49"/>
                    </a:lnTo>
                    <a:lnTo>
                      <a:pt x="229" y="37"/>
                    </a:lnTo>
                    <a:lnTo>
                      <a:pt x="219" y="27"/>
                    </a:lnTo>
                    <a:lnTo>
                      <a:pt x="207" y="18"/>
                    </a:lnTo>
                    <a:lnTo>
                      <a:pt x="196" y="12"/>
                    </a:lnTo>
                    <a:lnTo>
                      <a:pt x="182" y="6"/>
                    </a:lnTo>
                    <a:lnTo>
                      <a:pt x="170" y="2"/>
                    </a:lnTo>
                    <a:lnTo>
                      <a:pt x="155" y="0"/>
                    </a:lnTo>
                    <a:lnTo>
                      <a:pt x="142" y="0"/>
                    </a:lnTo>
                    <a:lnTo>
                      <a:pt x="126" y="0"/>
                    </a:lnTo>
                    <a:lnTo>
                      <a:pt x="112" y="2"/>
                    </a:lnTo>
                    <a:lnTo>
                      <a:pt x="87" y="12"/>
                    </a:lnTo>
                    <a:lnTo>
                      <a:pt x="63" y="27"/>
                    </a:lnTo>
                    <a:lnTo>
                      <a:pt x="52" y="37"/>
                    </a:lnTo>
                    <a:lnTo>
                      <a:pt x="43" y="49"/>
                    </a:lnTo>
                    <a:close/>
                    <a:moveTo>
                      <a:pt x="7" y="166"/>
                    </a:moveTo>
                    <a:lnTo>
                      <a:pt x="9" y="134"/>
                    </a:lnTo>
                    <a:lnTo>
                      <a:pt x="17" y="106"/>
                    </a:lnTo>
                    <a:lnTo>
                      <a:pt x="22" y="91"/>
                    </a:lnTo>
                    <a:lnTo>
                      <a:pt x="29" y="79"/>
                    </a:lnTo>
                    <a:lnTo>
                      <a:pt x="47" y="55"/>
                    </a:lnTo>
                    <a:lnTo>
                      <a:pt x="66" y="34"/>
                    </a:lnTo>
                    <a:lnTo>
                      <a:pt x="90" y="19"/>
                    </a:lnTo>
                    <a:lnTo>
                      <a:pt x="114" y="10"/>
                    </a:lnTo>
                    <a:lnTo>
                      <a:pt x="142" y="8"/>
                    </a:lnTo>
                    <a:lnTo>
                      <a:pt x="154" y="8"/>
                    </a:lnTo>
                    <a:lnTo>
                      <a:pt x="167" y="10"/>
                    </a:lnTo>
                    <a:lnTo>
                      <a:pt x="192" y="19"/>
                    </a:lnTo>
                    <a:lnTo>
                      <a:pt x="202" y="25"/>
                    </a:lnTo>
                    <a:lnTo>
                      <a:pt x="214" y="34"/>
                    </a:lnTo>
                    <a:lnTo>
                      <a:pt x="224" y="43"/>
                    </a:lnTo>
                    <a:lnTo>
                      <a:pt x="235" y="55"/>
                    </a:lnTo>
                    <a:lnTo>
                      <a:pt x="244" y="66"/>
                    </a:lnTo>
                    <a:lnTo>
                      <a:pt x="252" y="79"/>
                    </a:lnTo>
                    <a:lnTo>
                      <a:pt x="258" y="91"/>
                    </a:lnTo>
                    <a:lnTo>
                      <a:pt x="265" y="106"/>
                    </a:lnTo>
                    <a:lnTo>
                      <a:pt x="272" y="134"/>
                    </a:lnTo>
                    <a:lnTo>
                      <a:pt x="274" y="149"/>
                    </a:lnTo>
                    <a:lnTo>
                      <a:pt x="275" y="166"/>
                    </a:lnTo>
                    <a:lnTo>
                      <a:pt x="274" y="173"/>
                    </a:lnTo>
                    <a:lnTo>
                      <a:pt x="274" y="181"/>
                    </a:lnTo>
                    <a:lnTo>
                      <a:pt x="272" y="196"/>
                    </a:lnTo>
                    <a:lnTo>
                      <a:pt x="270" y="203"/>
                    </a:lnTo>
                    <a:lnTo>
                      <a:pt x="269" y="203"/>
                    </a:lnTo>
                    <a:lnTo>
                      <a:pt x="269" y="204"/>
                    </a:lnTo>
                    <a:lnTo>
                      <a:pt x="269" y="207"/>
                    </a:lnTo>
                    <a:lnTo>
                      <a:pt x="269" y="211"/>
                    </a:lnTo>
                    <a:lnTo>
                      <a:pt x="266" y="218"/>
                    </a:lnTo>
                    <a:lnTo>
                      <a:pt x="265" y="218"/>
                    </a:lnTo>
                    <a:lnTo>
                      <a:pt x="265" y="219"/>
                    </a:lnTo>
                    <a:lnTo>
                      <a:pt x="265" y="221"/>
                    </a:lnTo>
                    <a:lnTo>
                      <a:pt x="265" y="226"/>
                    </a:lnTo>
                    <a:lnTo>
                      <a:pt x="258" y="238"/>
                    </a:lnTo>
                    <a:lnTo>
                      <a:pt x="252" y="251"/>
                    </a:lnTo>
                    <a:lnTo>
                      <a:pt x="247" y="257"/>
                    </a:lnTo>
                    <a:lnTo>
                      <a:pt x="244" y="264"/>
                    </a:lnTo>
                    <a:lnTo>
                      <a:pt x="235" y="277"/>
                    </a:lnTo>
                    <a:lnTo>
                      <a:pt x="224" y="287"/>
                    </a:lnTo>
                    <a:lnTo>
                      <a:pt x="218" y="292"/>
                    </a:lnTo>
                    <a:lnTo>
                      <a:pt x="214" y="297"/>
                    </a:lnTo>
                    <a:lnTo>
                      <a:pt x="202" y="305"/>
                    </a:lnTo>
                    <a:lnTo>
                      <a:pt x="192" y="312"/>
                    </a:lnTo>
                    <a:lnTo>
                      <a:pt x="167" y="321"/>
                    </a:lnTo>
                    <a:lnTo>
                      <a:pt x="154" y="323"/>
                    </a:lnTo>
                    <a:lnTo>
                      <a:pt x="147" y="323"/>
                    </a:lnTo>
                    <a:lnTo>
                      <a:pt x="144" y="323"/>
                    </a:lnTo>
                    <a:lnTo>
                      <a:pt x="142" y="324"/>
                    </a:lnTo>
                    <a:lnTo>
                      <a:pt x="127" y="323"/>
                    </a:lnTo>
                    <a:lnTo>
                      <a:pt x="114" y="321"/>
                    </a:lnTo>
                    <a:lnTo>
                      <a:pt x="90" y="312"/>
                    </a:lnTo>
                    <a:lnTo>
                      <a:pt x="78" y="305"/>
                    </a:lnTo>
                    <a:lnTo>
                      <a:pt x="66" y="297"/>
                    </a:lnTo>
                    <a:lnTo>
                      <a:pt x="47" y="277"/>
                    </a:lnTo>
                    <a:lnTo>
                      <a:pt x="37" y="264"/>
                    </a:lnTo>
                    <a:lnTo>
                      <a:pt x="29" y="251"/>
                    </a:lnTo>
                    <a:lnTo>
                      <a:pt x="22" y="238"/>
                    </a:lnTo>
                    <a:lnTo>
                      <a:pt x="17" y="226"/>
                    </a:lnTo>
                    <a:lnTo>
                      <a:pt x="11" y="211"/>
                    </a:lnTo>
                    <a:lnTo>
                      <a:pt x="9" y="196"/>
                    </a:lnTo>
                    <a:lnTo>
                      <a:pt x="7" y="181"/>
                    </a:lnTo>
                    <a:lnTo>
                      <a:pt x="7" y="166"/>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09" name="Freeform 280"/>
              <p:cNvSpPr>
                <a:spLocks noEditPoints="1"/>
              </p:cNvSpPr>
              <p:nvPr/>
            </p:nvSpPr>
            <p:spPr bwMode="auto">
              <a:xfrm>
                <a:off x="297" y="3691"/>
                <a:ext cx="53" cy="63"/>
              </a:xfrm>
              <a:custGeom>
                <a:avLst/>
                <a:gdLst>
                  <a:gd name="T0" fmla="*/ 15 w 268"/>
                  <a:gd name="T1" fmla="*/ 83 h 316"/>
                  <a:gd name="T2" fmla="*/ 0 w 268"/>
                  <a:gd name="T3" fmla="*/ 158 h 316"/>
                  <a:gd name="T4" fmla="*/ 4 w 268"/>
                  <a:gd name="T5" fmla="*/ 203 h 316"/>
                  <a:gd name="T6" fmla="*/ 22 w 268"/>
                  <a:gd name="T7" fmla="*/ 243 h 316"/>
                  <a:gd name="T8" fmla="*/ 59 w 268"/>
                  <a:gd name="T9" fmla="*/ 289 h 316"/>
                  <a:gd name="T10" fmla="*/ 107 w 268"/>
                  <a:gd name="T11" fmla="*/ 313 h 316"/>
                  <a:gd name="T12" fmla="*/ 137 w 268"/>
                  <a:gd name="T13" fmla="*/ 315 h 316"/>
                  <a:gd name="T14" fmla="*/ 160 w 268"/>
                  <a:gd name="T15" fmla="*/ 313 h 316"/>
                  <a:gd name="T16" fmla="*/ 207 w 268"/>
                  <a:gd name="T17" fmla="*/ 289 h 316"/>
                  <a:gd name="T18" fmla="*/ 228 w 268"/>
                  <a:gd name="T19" fmla="*/ 269 h 316"/>
                  <a:gd name="T20" fmla="*/ 245 w 268"/>
                  <a:gd name="T21" fmla="*/ 243 h 316"/>
                  <a:gd name="T22" fmla="*/ 258 w 268"/>
                  <a:gd name="T23" fmla="*/ 213 h 316"/>
                  <a:gd name="T24" fmla="*/ 259 w 268"/>
                  <a:gd name="T25" fmla="*/ 210 h 316"/>
                  <a:gd name="T26" fmla="*/ 262 w 268"/>
                  <a:gd name="T27" fmla="*/ 196 h 316"/>
                  <a:gd name="T28" fmla="*/ 265 w 268"/>
                  <a:gd name="T29" fmla="*/ 188 h 316"/>
                  <a:gd name="T30" fmla="*/ 268 w 268"/>
                  <a:gd name="T31" fmla="*/ 158 h 316"/>
                  <a:gd name="T32" fmla="*/ 258 w 268"/>
                  <a:gd name="T33" fmla="*/ 98 h 316"/>
                  <a:gd name="T34" fmla="*/ 237 w 268"/>
                  <a:gd name="T35" fmla="*/ 58 h 316"/>
                  <a:gd name="T36" fmla="*/ 207 w 268"/>
                  <a:gd name="T37" fmla="*/ 26 h 316"/>
                  <a:gd name="T38" fmla="*/ 160 w 268"/>
                  <a:gd name="T39" fmla="*/ 2 h 316"/>
                  <a:gd name="T40" fmla="*/ 107 w 268"/>
                  <a:gd name="T41" fmla="*/ 2 h 316"/>
                  <a:gd name="T42" fmla="*/ 40 w 268"/>
                  <a:gd name="T43" fmla="*/ 47 h 316"/>
                  <a:gd name="T44" fmla="*/ 9 w 268"/>
                  <a:gd name="T45" fmla="*/ 127 h 316"/>
                  <a:gd name="T46" fmla="*/ 34 w 268"/>
                  <a:gd name="T47" fmla="*/ 60 h 316"/>
                  <a:gd name="T48" fmla="*/ 84 w 268"/>
                  <a:gd name="T49" fmla="*/ 18 h 316"/>
                  <a:gd name="T50" fmla="*/ 147 w 268"/>
                  <a:gd name="T51" fmla="*/ 8 h 316"/>
                  <a:gd name="T52" fmla="*/ 184 w 268"/>
                  <a:gd name="T53" fmla="*/ 18 h 316"/>
                  <a:gd name="T54" fmla="*/ 214 w 268"/>
                  <a:gd name="T55" fmla="*/ 39 h 316"/>
                  <a:gd name="T56" fmla="*/ 240 w 268"/>
                  <a:gd name="T57" fmla="*/ 73 h 316"/>
                  <a:gd name="T58" fmla="*/ 260 w 268"/>
                  <a:gd name="T59" fmla="*/ 141 h 316"/>
                  <a:gd name="T60" fmla="*/ 260 w 268"/>
                  <a:gd name="T61" fmla="*/ 173 h 316"/>
                  <a:gd name="T62" fmla="*/ 253 w 268"/>
                  <a:gd name="T63" fmla="*/ 208 h 316"/>
                  <a:gd name="T64" fmla="*/ 251 w 268"/>
                  <a:gd name="T65" fmla="*/ 211 h 316"/>
                  <a:gd name="T66" fmla="*/ 248 w 268"/>
                  <a:gd name="T67" fmla="*/ 218 h 316"/>
                  <a:gd name="T68" fmla="*/ 246 w 268"/>
                  <a:gd name="T69" fmla="*/ 228 h 316"/>
                  <a:gd name="T70" fmla="*/ 228 w 268"/>
                  <a:gd name="T71" fmla="*/ 258 h 316"/>
                  <a:gd name="T72" fmla="*/ 205 w 268"/>
                  <a:gd name="T73" fmla="*/ 283 h 316"/>
                  <a:gd name="T74" fmla="*/ 172 w 268"/>
                  <a:gd name="T75" fmla="*/ 302 h 316"/>
                  <a:gd name="T76" fmla="*/ 140 w 268"/>
                  <a:gd name="T77" fmla="*/ 307 h 316"/>
                  <a:gd name="T78" fmla="*/ 121 w 268"/>
                  <a:gd name="T79" fmla="*/ 307 h 316"/>
                  <a:gd name="T80" fmla="*/ 84 w 268"/>
                  <a:gd name="T81" fmla="*/ 297 h 316"/>
                  <a:gd name="T82" fmla="*/ 44 w 268"/>
                  <a:gd name="T83" fmla="*/ 265 h 316"/>
                  <a:gd name="T84" fmla="*/ 20 w 268"/>
                  <a:gd name="T85" fmla="*/ 228 h 316"/>
                  <a:gd name="T86" fmla="*/ 9 w 268"/>
                  <a:gd name="T87" fmla="*/ 187 h 3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8"/>
                  <a:gd name="T133" fmla="*/ 0 h 316"/>
                  <a:gd name="T134" fmla="*/ 268 w 268"/>
                  <a:gd name="T135" fmla="*/ 316 h 3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8" h="316">
                    <a:moveTo>
                      <a:pt x="40" y="47"/>
                    </a:moveTo>
                    <a:lnTo>
                      <a:pt x="22" y="71"/>
                    </a:lnTo>
                    <a:lnTo>
                      <a:pt x="15" y="83"/>
                    </a:lnTo>
                    <a:lnTo>
                      <a:pt x="10" y="98"/>
                    </a:lnTo>
                    <a:lnTo>
                      <a:pt x="2" y="126"/>
                    </a:lnTo>
                    <a:lnTo>
                      <a:pt x="0" y="158"/>
                    </a:lnTo>
                    <a:lnTo>
                      <a:pt x="0" y="173"/>
                    </a:lnTo>
                    <a:lnTo>
                      <a:pt x="2" y="188"/>
                    </a:lnTo>
                    <a:lnTo>
                      <a:pt x="4" y="203"/>
                    </a:lnTo>
                    <a:lnTo>
                      <a:pt x="10" y="218"/>
                    </a:lnTo>
                    <a:lnTo>
                      <a:pt x="15" y="230"/>
                    </a:lnTo>
                    <a:lnTo>
                      <a:pt x="22" y="243"/>
                    </a:lnTo>
                    <a:lnTo>
                      <a:pt x="30" y="256"/>
                    </a:lnTo>
                    <a:lnTo>
                      <a:pt x="40" y="269"/>
                    </a:lnTo>
                    <a:lnTo>
                      <a:pt x="59" y="289"/>
                    </a:lnTo>
                    <a:lnTo>
                      <a:pt x="71" y="297"/>
                    </a:lnTo>
                    <a:lnTo>
                      <a:pt x="83" y="304"/>
                    </a:lnTo>
                    <a:lnTo>
                      <a:pt x="107" y="313"/>
                    </a:lnTo>
                    <a:lnTo>
                      <a:pt x="120" y="315"/>
                    </a:lnTo>
                    <a:lnTo>
                      <a:pt x="135" y="316"/>
                    </a:lnTo>
                    <a:lnTo>
                      <a:pt x="137" y="315"/>
                    </a:lnTo>
                    <a:lnTo>
                      <a:pt x="140" y="315"/>
                    </a:lnTo>
                    <a:lnTo>
                      <a:pt x="147" y="315"/>
                    </a:lnTo>
                    <a:lnTo>
                      <a:pt x="160" y="313"/>
                    </a:lnTo>
                    <a:lnTo>
                      <a:pt x="185" y="304"/>
                    </a:lnTo>
                    <a:lnTo>
                      <a:pt x="195" y="297"/>
                    </a:lnTo>
                    <a:lnTo>
                      <a:pt x="207" y="289"/>
                    </a:lnTo>
                    <a:lnTo>
                      <a:pt x="211" y="284"/>
                    </a:lnTo>
                    <a:lnTo>
                      <a:pt x="217" y="279"/>
                    </a:lnTo>
                    <a:lnTo>
                      <a:pt x="228" y="269"/>
                    </a:lnTo>
                    <a:lnTo>
                      <a:pt x="237" y="256"/>
                    </a:lnTo>
                    <a:lnTo>
                      <a:pt x="240" y="249"/>
                    </a:lnTo>
                    <a:lnTo>
                      <a:pt x="245" y="243"/>
                    </a:lnTo>
                    <a:lnTo>
                      <a:pt x="251" y="230"/>
                    </a:lnTo>
                    <a:lnTo>
                      <a:pt x="258" y="218"/>
                    </a:lnTo>
                    <a:lnTo>
                      <a:pt x="258" y="213"/>
                    </a:lnTo>
                    <a:lnTo>
                      <a:pt x="258" y="211"/>
                    </a:lnTo>
                    <a:lnTo>
                      <a:pt x="258" y="210"/>
                    </a:lnTo>
                    <a:lnTo>
                      <a:pt x="259" y="210"/>
                    </a:lnTo>
                    <a:lnTo>
                      <a:pt x="262" y="203"/>
                    </a:lnTo>
                    <a:lnTo>
                      <a:pt x="262" y="199"/>
                    </a:lnTo>
                    <a:lnTo>
                      <a:pt x="262" y="196"/>
                    </a:lnTo>
                    <a:lnTo>
                      <a:pt x="262" y="195"/>
                    </a:lnTo>
                    <a:lnTo>
                      <a:pt x="263" y="195"/>
                    </a:lnTo>
                    <a:lnTo>
                      <a:pt x="265" y="188"/>
                    </a:lnTo>
                    <a:lnTo>
                      <a:pt x="267" y="173"/>
                    </a:lnTo>
                    <a:lnTo>
                      <a:pt x="267" y="165"/>
                    </a:lnTo>
                    <a:lnTo>
                      <a:pt x="268" y="158"/>
                    </a:lnTo>
                    <a:lnTo>
                      <a:pt x="267" y="141"/>
                    </a:lnTo>
                    <a:lnTo>
                      <a:pt x="265" y="126"/>
                    </a:lnTo>
                    <a:lnTo>
                      <a:pt x="258" y="98"/>
                    </a:lnTo>
                    <a:lnTo>
                      <a:pt x="251" y="83"/>
                    </a:lnTo>
                    <a:lnTo>
                      <a:pt x="245" y="71"/>
                    </a:lnTo>
                    <a:lnTo>
                      <a:pt x="237" y="58"/>
                    </a:lnTo>
                    <a:lnTo>
                      <a:pt x="228" y="47"/>
                    </a:lnTo>
                    <a:lnTo>
                      <a:pt x="217" y="35"/>
                    </a:lnTo>
                    <a:lnTo>
                      <a:pt x="207" y="26"/>
                    </a:lnTo>
                    <a:lnTo>
                      <a:pt x="195" y="17"/>
                    </a:lnTo>
                    <a:lnTo>
                      <a:pt x="185" y="11"/>
                    </a:lnTo>
                    <a:lnTo>
                      <a:pt x="160" y="2"/>
                    </a:lnTo>
                    <a:lnTo>
                      <a:pt x="147" y="0"/>
                    </a:lnTo>
                    <a:lnTo>
                      <a:pt x="135" y="0"/>
                    </a:lnTo>
                    <a:lnTo>
                      <a:pt x="107" y="2"/>
                    </a:lnTo>
                    <a:lnTo>
                      <a:pt x="83" y="11"/>
                    </a:lnTo>
                    <a:lnTo>
                      <a:pt x="59" y="26"/>
                    </a:lnTo>
                    <a:lnTo>
                      <a:pt x="40" y="47"/>
                    </a:lnTo>
                    <a:close/>
                    <a:moveTo>
                      <a:pt x="7" y="158"/>
                    </a:moveTo>
                    <a:lnTo>
                      <a:pt x="7" y="141"/>
                    </a:lnTo>
                    <a:lnTo>
                      <a:pt x="9" y="127"/>
                    </a:lnTo>
                    <a:lnTo>
                      <a:pt x="16" y="99"/>
                    </a:lnTo>
                    <a:lnTo>
                      <a:pt x="27" y="73"/>
                    </a:lnTo>
                    <a:lnTo>
                      <a:pt x="34" y="60"/>
                    </a:lnTo>
                    <a:lnTo>
                      <a:pt x="44" y="50"/>
                    </a:lnTo>
                    <a:lnTo>
                      <a:pt x="63" y="31"/>
                    </a:lnTo>
                    <a:lnTo>
                      <a:pt x="84" y="18"/>
                    </a:lnTo>
                    <a:lnTo>
                      <a:pt x="108" y="10"/>
                    </a:lnTo>
                    <a:lnTo>
                      <a:pt x="135" y="8"/>
                    </a:lnTo>
                    <a:lnTo>
                      <a:pt x="147" y="8"/>
                    </a:lnTo>
                    <a:lnTo>
                      <a:pt x="160" y="10"/>
                    </a:lnTo>
                    <a:lnTo>
                      <a:pt x="172" y="12"/>
                    </a:lnTo>
                    <a:lnTo>
                      <a:pt x="184" y="18"/>
                    </a:lnTo>
                    <a:lnTo>
                      <a:pt x="194" y="23"/>
                    </a:lnTo>
                    <a:lnTo>
                      <a:pt x="205" y="31"/>
                    </a:lnTo>
                    <a:lnTo>
                      <a:pt x="214" y="39"/>
                    </a:lnTo>
                    <a:lnTo>
                      <a:pt x="224" y="50"/>
                    </a:lnTo>
                    <a:lnTo>
                      <a:pt x="232" y="60"/>
                    </a:lnTo>
                    <a:lnTo>
                      <a:pt x="240" y="73"/>
                    </a:lnTo>
                    <a:lnTo>
                      <a:pt x="251" y="99"/>
                    </a:lnTo>
                    <a:lnTo>
                      <a:pt x="258" y="127"/>
                    </a:lnTo>
                    <a:lnTo>
                      <a:pt x="260" y="141"/>
                    </a:lnTo>
                    <a:lnTo>
                      <a:pt x="262" y="158"/>
                    </a:lnTo>
                    <a:lnTo>
                      <a:pt x="260" y="165"/>
                    </a:lnTo>
                    <a:lnTo>
                      <a:pt x="260" y="173"/>
                    </a:lnTo>
                    <a:lnTo>
                      <a:pt x="258" y="187"/>
                    </a:lnTo>
                    <a:lnTo>
                      <a:pt x="255" y="201"/>
                    </a:lnTo>
                    <a:lnTo>
                      <a:pt x="253" y="208"/>
                    </a:lnTo>
                    <a:lnTo>
                      <a:pt x="251" y="208"/>
                    </a:lnTo>
                    <a:lnTo>
                      <a:pt x="251" y="209"/>
                    </a:lnTo>
                    <a:lnTo>
                      <a:pt x="251" y="211"/>
                    </a:lnTo>
                    <a:lnTo>
                      <a:pt x="251" y="215"/>
                    </a:lnTo>
                    <a:lnTo>
                      <a:pt x="249" y="218"/>
                    </a:lnTo>
                    <a:lnTo>
                      <a:pt x="248" y="218"/>
                    </a:lnTo>
                    <a:lnTo>
                      <a:pt x="248" y="219"/>
                    </a:lnTo>
                    <a:lnTo>
                      <a:pt x="248" y="221"/>
                    </a:lnTo>
                    <a:lnTo>
                      <a:pt x="246" y="228"/>
                    </a:lnTo>
                    <a:lnTo>
                      <a:pt x="240" y="241"/>
                    </a:lnTo>
                    <a:lnTo>
                      <a:pt x="232" y="252"/>
                    </a:lnTo>
                    <a:lnTo>
                      <a:pt x="228" y="258"/>
                    </a:lnTo>
                    <a:lnTo>
                      <a:pt x="224" y="265"/>
                    </a:lnTo>
                    <a:lnTo>
                      <a:pt x="214" y="274"/>
                    </a:lnTo>
                    <a:lnTo>
                      <a:pt x="205" y="283"/>
                    </a:lnTo>
                    <a:lnTo>
                      <a:pt x="194" y="291"/>
                    </a:lnTo>
                    <a:lnTo>
                      <a:pt x="184" y="297"/>
                    </a:lnTo>
                    <a:lnTo>
                      <a:pt x="172" y="302"/>
                    </a:lnTo>
                    <a:lnTo>
                      <a:pt x="160" y="305"/>
                    </a:lnTo>
                    <a:lnTo>
                      <a:pt x="147" y="307"/>
                    </a:lnTo>
                    <a:lnTo>
                      <a:pt x="140" y="307"/>
                    </a:lnTo>
                    <a:lnTo>
                      <a:pt x="137" y="307"/>
                    </a:lnTo>
                    <a:lnTo>
                      <a:pt x="135" y="309"/>
                    </a:lnTo>
                    <a:lnTo>
                      <a:pt x="121" y="307"/>
                    </a:lnTo>
                    <a:lnTo>
                      <a:pt x="108" y="305"/>
                    </a:lnTo>
                    <a:lnTo>
                      <a:pt x="95" y="302"/>
                    </a:lnTo>
                    <a:lnTo>
                      <a:pt x="84" y="297"/>
                    </a:lnTo>
                    <a:lnTo>
                      <a:pt x="73" y="291"/>
                    </a:lnTo>
                    <a:lnTo>
                      <a:pt x="63" y="283"/>
                    </a:lnTo>
                    <a:lnTo>
                      <a:pt x="44" y="265"/>
                    </a:lnTo>
                    <a:lnTo>
                      <a:pt x="34" y="252"/>
                    </a:lnTo>
                    <a:lnTo>
                      <a:pt x="27" y="241"/>
                    </a:lnTo>
                    <a:lnTo>
                      <a:pt x="20" y="228"/>
                    </a:lnTo>
                    <a:lnTo>
                      <a:pt x="16" y="215"/>
                    </a:lnTo>
                    <a:lnTo>
                      <a:pt x="11" y="201"/>
                    </a:lnTo>
                    <a:lnTo>
                      <a:pt x="9" y="187"/>
                    </a:lnTo>
                    <a:lnTo>
                      <a:pt x="7" y="173"/>
                    </a:lnTo>
                    <a:lnTo>
                      <a:pt x="7" y="158"/>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0" name="Freeform 281"/>
              <p:cNvSpPr>
                <a:spLocks noEditPoints="1"/>
              </p:cNvSpPr>
              <p:nvPr/>
            </p:nvSpPr>
            <p:spPr bwMode="auto">
              <a:xfrm>
                <a:off x="298" y="3692"/>
                <a:ext cx="51" cy="60"/>
              </a:xfrm>
              <a:custGeom>
                <a:avLst/>
                <a:gdLst>
                  <a:gd name="T0" fmla="*/ 27 w 255"/>
                  <a:gd name="T1" fmla="*/ 52 h 301"/>
                  <a:gd name="T2" fmla="*/ 9 w 255"/>
                  <a:gd name="T3" fmla="*/ 91 h 301"/>
                  <a:gd name="T4" fmla="*/ 0 w 255"/>
                  <a:gd name="T5" fmla="*/ 133 h 301"/>
                  <a:gd name="T6" fmla="*/ 0 w 255"/>
                  <a:gd name="T7" fmla="*/ 165 h 301"/>
                  <a:gd name="T8" fmla="*/ 4 w 255"/>
                  <a:gd name="T9" fmla="*/ 193 h 301"/>
                  <a:gd name="T10" fmla="*/ 13 w 255"/>
                  <a:gd name="T11" fmla="*/ 220 h 301"/>
                  <a:gd name="T12" fmla="*/ 27 w 255"/>
                  <a:gd name="T13" fmla="*/ 244 h 301"/>
                  <a:gd name="T14" fmla="*/ 56 w 255"/>
                  <a:gd name="T15" fmla="*/ 275 h 301"/>
                  <a:gd name="T16" fmla="*/ 77 w 255"/>
                  <a:gd name="T17" fmla="*/ 289 h 301"/>
                  <a:gd name="T18" fmla="*/ 101 w 255"/>
                  <a:gd name="T19" fmla="*/ 297 h 301"/>
                  <a:gd name="T20" fmla="*/ 128 w 255"/>
                  <a:gd name="T21" fmla="*/ 301 h 301"/>
                  <a:gd name="T22" fmla="*/ 133 w 255"/>
                  <a:gd name="T23" fmla="*/ 299 h 301"/>
                  <a:gd name="T24" fmla="*/ 153 w 255"/>
                  <a:gd name="T25" fmla="*/ 297 h 301"/>
                  <a:gd name="T26" fmla="*/ 177 w 255"/>
                  <a:gd name="T27" fmla="*/ 289 h 301"/>
                  <a:gd name="T28" fmla="*/ 198 w 255"/>
                  <a:gd name="T29" fmla="*/ 275 h 301"/>
                  <a:gd name="T30" fmla="*/ 217 w 255"/>
                  <a:gd name="T31" fmla="*/ 257 h 301"/>
                  <a:gd name="T32" fmla="*/ 225 w 255"/>
                  <a:gd name="T33" fmla="*/ 244 h 301"/>
                  <a:gd name="T34" fmla="*/ 239 w 255"/>
                  <a:gd name="T35" fmla="*/ 220 h 301"/>
                  <a:gd name="T36" fmla="*/ 241 w 255"/>
                  <a:gd name="T37" fmla="*/ 211 h 301"/>
                  <a:gd name="T38" fmla="*/ 242 w 255"/>
                  <a:gd name="T39" fmla="*/ 210 h 301"/>
                  <a:gd name="T40" fmla="*/ 244 w 255"/>
                  <a:gd name="T41" fmla="*/ 203 h 301"/>
                  <a:gd name="T42" fmla="*/ 244 w 255"/>
                  <a:gd name="T43" fmla="*/ 200 h 301"/>
                  <a:gd name="T44" fmla="*/ 248 w 255"/>
                  <a:gd name="T45" fmla="*/ 193 h 301"/>
                  <a:gd name="T46" fmla="*/ 253 w 255"/>
                  <a:gd name="T47" fmla="*/ 165 h 301"/>
                  <a:gd name="T48" fmla="*/ 255 w 255"/>
                  <a:gd name="T49" fmla="*/ 150 h 301"/>
                  <a:gd name="T50" fmla="*/ 251 w 255"/>
                  <a:gd name="T51" fmla="*/ 119 h 301"/>
                  <a:gd name="T52" fmla="*/ 233 w 255"/>
                  <a:gd name="T53" fmla="*/ 65 h 301"/>
                  <a:gd name="T54" fmla="*/ 217 w 255"/>
                  <a:gd name="T55" fmla="*/ 42 h 301"/>
                  <a:gd name="T56" fmla="*/ 198 w 255"/>
                  <a:gd name="T57" fmla="*/ 23 h 301"/>
                  <a:gd name="T58" fmla="*/ 177 w 255"/>
                  <a:gd name="T59" fmla="*/ 10 h 301"/>
                  <a:gd name="T60" fmla="*/ 153 w 255"/>
                  <a:gd name="T61" fmla="*/ 2 h 301"/>
                  <a:gd name="T62" fmla="*/ 128 w 255"/>
                  <a:gd name="T63" fmla="*/ 0 h 301"/>
                  <a:gd name="T64" fmla="*/ 77 w 255"/>
                  <a:gd name="T65" fmla="*/ 10 h 301"/>
                  <a:gd name="T66" fmla="*/ 37 w 255"/>
                  <a:gd name="T67" fmla="*/ 42 h 301"/>
                  <a:gd name="T68" fmla="*/ 8 w 255"/>
                  <a:gd name="T69" fmla="*/ 120 h 301"/>
                  <a:gd name="T70" fmla="*/ 26 w 255"/>
                  <a:gd name="T71" fmla="*/ 70 h 301"/>
                  <a:gd name="T72" fmla="*/ 59 w 255"/>
                  <a:gd name="T73" fmla="*/ 30 h 301"/>
                  <a:gd name="T74" fmla="*/ 102 w 255"/>
                  <a:gd name="T75" fmla="*/ 10 h 301"/>
                  <a:gd name="T76" fmla="*/ 139 w 255"/>
                  <a:gd name="T77" fmla="*/ 8 h 301"/>
                  <a:gd name="T78" fmla="*/ 174 w 255"/>
                  <a:gd name="T79" fmla="*/ 18 h 301"/>
                  <a:gd name="T80" fmla="*/ 203 w 255"/>
                  <a:gd name="T81" fmla="*/ 38 h 301"/>
                  <a:gd name="T82" fmla="*/ 228 w 255"/>
                  <a:gd name="T83" fmla="*/ 70 h 301"/>
                  <a:gd name="T84" fmla="*/ 246 w 255"/>
                  <a:gd name="T85" fmla="*/ 120 h 301"/>
                  <a:gd name="T86" fmla="*/ 247 w 255"/>
                  <a:gd name="T87" fmla="*/ 164 h 301"/>
                  <a:gd name="T88" fmla="*/ 246 w 255"/>
                  <a:gd name="T89" fmla="*/ 178 h 301"/>
                  <a:gd name="T90" fmla="*/ 242 w 255"/>
                  <a:gd name="T91" fmla="*/ 191 h 301"/>
                  <a:gd name="T92" fmla="*/ 233 w 255"/>
                  <a:gd name="T93" fmla="*/ 215 h 301"/>
                  <a:gd name="T94" fmla="*/ 230 w 255"/>
                  <a:gd name="T95" fmla="*/ 217 h 301"/>
                  <a:gd name="T96" fmla="*/ 230 w 255"/>
                  <a:gd name="T97" fmla="*/ 221 h 301"/>
                  <a:gd name="T98" fmla="*/ 220 w 255"/>
                  <a:gd name="T99" fmla="*/ 239 h 301"/>
                  <a:gd name="T100" fmla="*/ 203 w 255"/>
                  <a:gd name="T101" fmla="*/ 260 h 301"/>
                  <a:gd name="T102" fmla="*/ 174 w 255"/>
                  <a:gd name="T103" fmla="*/ 281 h 301"/>
                  <a:gd name="T104" fmla="*/ 151 w 255"/>
                  <a:gd name="T105" fmla="*/ 289 h 301"/>
                  <a:gd name="T106" fmla="*/ 128 w 255"/>
                  <a:gd name="T107" fmla="*/ 293 h 301"/>
                  <a:gd name="T108" fmla="*/ 102 w 255"/>
                  <a:gd name="T109" fmla="*/ 289 h 301"/>
                  <a:gd name="T110" fmla="*/ 81 w 255"/>
                  <a:gd name="T111" fmla="*/ 281 h 301"/>
                  <a:gd name="T112" fmla="*/ 50 w 255"/>
                  <a:gd name="T113" fmla="*/ 260 h 301"/>
                  <a:gd name="T114" fmla="*/ 32 w 255"/>
                  <a:gd name="T115" fmla="*/ 239 h 301"/>
                  <a:gd name="T116" fmla="*/ 19 w 255"/>
                  <a:gd name="T117" fmla="*/ 215 h 301"/>
                  <a:gd name="T118" fmla="*/ 10 w 255"/>
                  <a:gd name="T119" fmla="*/ 191 h 301"/>
                  <a:gd name="T120" fmla="*/ 6 w 255"/>
                  <a:gd name="T121" fmla="*/ 150 h 3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5"/>
                  <a:gd name="T184" fmla="*/ 0 h 301"/>
                  <a:gd name="T185" fmla="*/ 255 w 255"/>
                  <a:gd name="T186" fmla="*/ 301 h 3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5" h="301">
                    <a:moveTo>
                      <a:pt x="37" y="42"/>
                    </a:moveTo>
                    <a:lnTo>
                      <a:pt x="27" y="52"/>
                    </a:lnTo>
                    <a:lnTo>
                      <a:pt x="20" y="65"/>
                    </a:lnTo>
                    <a:lnTo>
                      <a:pt x="9" y="91"/>
                    </a:lnTo>
                    <a:lnTo>
                      <a:pt x="2" y="119"/>
                    </a:lnTo>
                    <a:lnTo>
                      <a:pt x="0" y="133"/>
                    </a:lnTo>
                    <a:lnTo>
                      <a:pt x="0" y="150"/>
                    </a:lnTo>
                    <a:lnTo>
                      <a:pt x="0" y="165"/>
                    </a:lnTo>
                    <a:lnTo>
                      <a:pt x="2" y="179"/>
                    </a:lnTo>
                    <a:lnTo>
                      <a:pt x="4" y="193"/>
                    </a:lnTo>
                    <a:lnTo>
                      <a:pt x="9" y="207"/>
                    </a:lnTo>
                    <a:lnTo>
                      <a:pt x="13" y="220"/>
                    </a:lnTo>
                    <a:lnTo>
                      <a:pt x="20" y="233"/>
                    </a:lnTo>
                    <a:lnTo>
                      <a:pt x="27" y="244"/>
                    </a:lnTo>
                    <a:lnTo>
                      <a:pt x="37" y="257"/>
                    </a:lnTo>
                    <a:lnTo>
                      <a:pt x="56" y="275"/>
                    </a:lnTo>
                    <a:lnTo>
                      <a:pt x="66" y="283"/>
                    </a:lnTo>
                    <a:lnTo>
                      <a:pt x="77" y="289"/>
                    </a:lnTo>
                    <a:lnTo>
                      <a:pt x="88" y="294"/>
                    </a:lnTo>
                    <a:lnTo>
                      <a:pt x="101" y="297"/>
                    </a:lnTo>
                    <a:lnTo>
                      <a:pt x="114" y="299"/>
                    </a:lnTo>
                    <a:lnTo>
                      <a:pt x="128" y="301"/>
                    </a:lnTo>
                    <a:lnTo>
                      <a:pt x="130" y="299"/>
                    </a:lnTo>
                    <a:lnTo>
                      <a:pt x="133" y="299"/>
                    </a:lnTo>
                    <a:lnTo>
                      <a:pt x="140" y="299"/>
                    </a:lnTo>
                    <a:lnTo>
                      <a:pt x="153" y="297"/>
                    </a:lnTo>
                    <a:lnTo>
                      <a:pt x="165" y="294"/>
                    </a:lnTo>
                    <a:lnTo>
                      <a:pt x="177" y="289"/>
                    </a:lnTo>
                    <a:lnTo>
                      <a:pt x="187" y="283"/>
                    </a:lnTo>
                    <a:lnTo>
                      <a:pt x="198" y="275"/>
                    </a:lnTo>
                    <a:lnTo>
                      <a:pt x="207" y="266"/>
                    </a:lnTo>
                    <a:lnTo>
                      <a:pt x="217" y="257"/>
                    </a:lnTo>
                    <a:lnTo>
                      <a:pt x="221" y="250"/>
                    </a:lnTo>
                    <a:lnTo>
                      <a:pt x="225" y="244"/>
                    </a:lnTo>
                    <a:lnTo>
                      <a:pt x="233" y="233"/>
                    </a:lnTo>
                    <a:lnTo>
                      <a:pt x="239" y="220"/>
                    </a:lnTo>
                    <a:lnTo>
                      <a:pt x="241" y="213"/>
                    </a:lnTo>
                    <a:lnTo>
                      <a:pt x="241" y="211"/>
                    </a:lnTo>
                    <a:lnTo>
                      <a:pt x="241" y="210"/>
                    </a:lnTo>
                    <a:lnTo>
                      <a:pt x="242" y="210"/>
                    </a:lnTo>
                    <a:lnTo>
                      <a:pt x="244" y="207"/>
                    </a:lnTo>
                    <a:lnTo>
                      <a:pt x="244" y="203"/>
                    </a:lnTo>
                    <a:lnTo>
                      <a:pt x="244" y="201"/>
                    </a:lnTo>
                    <a:lnTo>
                      <a:pt x="244" y="200"/>
                    </a:lnTo>
                    <a:lnTo>
                      <a:pt x="246" y="200"/>
                    </a:lnTo>
                    <a:lnTo>
                      <a:pt x="248" y="193"/>
                    </a:lnTo>
                    <a:lnTo>
                      <a:pt x="251" y="179"/>
                    </a:lnTo>
                    <a:lnTo>
                      <a:pt x="253" y="165"/>
                    </a:lnTo>
                    <a:lnTo>
                      <a:pt x="253" y="157"/>
                    </a:lnTo>
                    <a:lnTo>
                      <a:pt x="255" y="150"/>
                    </a:lnTo>
                    <a:lnTo>
                      <a:pt x="253" y="133"/>
                    </a:lnTo>
                    <a:lnTo>
                      <a:pt x="251" y="119"/>
                    </a:lnTo>
                    <a:lnTo>
                      <a:pt x="244" y="91"/>
                    </a:lnTo>
                    <a:lnTo>
                      <a:pt x="233" y="65"/>
                    </a:lnTo>
                    <a:lnTo>
                      <a:pt x="225" y="52"/>
                    </a:lnTo>
                    <a:lnTo>
                      <a:pt x="217" y="42"/>
                    </a:lnTo>
                    <a:lnTo>
                      <a:pt x="207" y="31"/>
                    </a:lnTo>
                    <a:lnTo>
                      <a:pt x="198" y="23"/>
                    </a:lnTo>
                    <a:lnTo>
                      <a:pt x="187" y="15"/>
                    </a:lnTo>
                    <a:lnTo>
                      <a:pt x="177" y="10"/>
                    </a:lnTo>
                    <a:lnTo>
                      <a:pt x="165" y="4"/>
                    </a:lnTo>
                    <a:lnTo>
                      <a:pt x="153" y="2"/>
                    </a:lnTo>
                    <a:lnTo>
                      <a:pt x="140" y="0"/>
                    </a:lnTo>
                    <a:lnTo>
                      <a:pt x="128" y="0"/>
                    </a:lnTo>
                    <a:lnTo>
                      <a:pt x="101" y="2"/>
                    </a:lnTo>
                    <a:lnTo>
                      <a:pt x="77" y="10"/>
                    </a:lnTo>
                    <a:lnTo>
                      <a:pt x="56" y="23"/>
                    </a:lnTo>
                    <a:lnTo>
                      <a:pt x="37" y="42"/>
                    </a:lnTo>
                    <a:close/>
                    <a:moveTo>
                      <a:pt x="6" y="150"/>
                    </a:moveTo>
                    <a:lnTo>
                      <a:pt x="8" y="120"/>
                    </a:lnTo>
                    <a:lnTo>
                      <a:pt x="14" y="94"/>
                    </a:lnTo>
                    <a:lnTo>
                      <a:pt x="26" y="70"/>
                    </a:lnTo>
                    <a:lnTo>
                      <a:pt x="41" y="49"/>
                    </a:lnTo>
                    <a:lnTo>
                      <a:pt x="59" y="30"/>
                    </a:lnTo>
                    <a:lnTo>
                      <a:pt x="81" y="18"/>
                    </a:lnTo>
                    <a:lnTo>
                      <a:pt x="102" y="10"/>
                    </a:lnTo>
                    <a:lnTo>
                      <a:pt x="128" y="8"/>
                    </a:lnTo>
                    <a:lnTo>
                      <a:pt x="139" y="8"/>
                    </a:lnTo>
                    <a:lnTo>
                      <a:pt x="151" y="10"/>
                    </a:lnTo>
                    <a:lnTo>
                      <a:pt x="174" y="18"/>
                    </a:lnTo>
                    <a:lnTo>
                      <a:pt x="194" y="30"/>
                    </a:lnTo>
                    <a:lnTo>
                      <a:pt x="203" y="38"/>
                    </a:lnTo>
                    <a:lnTo>
                      <a:pt x="213" y="49"/>
                    </a:lnTo>
                    <a:lnTo>
                      <a:pt x="228" y="70"/>
                    </a:lnTo>
                    <a:lnTo>
                      <a:pt x="239" y="94"/>
                    </a:lnTo>
                    <a:lnTo>
                      <a:pt x="246" y="120"/>
                    </a:lnTo>
                    <a:lnTo>
                      <a:pt x="248" y="150"/>
                    </a:lnTo>
                    <a:lnTo>
                      <a:pt x="247" y="164"/>
                    </a:lnTo>
                    <a:lnTo>
                      <a:pt x="246" y="170"/>
                    </a:lnTo>
                    <a:lnTo>
                      <a:pt x="246" y="178"/>
                    </a:lnTo>
                    <a:lnTo>
                      <a:pt x="243" y="184"/>
                    </a:lnTo>
                    <a:lnTo>
                      <a:pt x="242" y="191"/>
                    </a:lnTo>
                    <a:lnTo>
                      <a:pt x="239" y="204"/>
                    </a:lnTo>
                    <a:lnTo>
                      <a:pt x="233" y="215"/>
                    </a:lnTo>
                    <a:lnTo>
                      <a:pt x="231" y="217"/>
                    </a:lnTo>
                    <a:lnTo>
                      <a:pt x="230" y="217"/>
                    </a:lnTo>
                    <a:lnTo>
                      <a:pt x="230" y="219"/>
                    </a:lnTo>
                    <a:lnTo>
                      <a:pt x="230" y="221"/>
                    </a:lnTo>
                    <a:lnTo>
                      <a:pt x="228" y="228"/>
                    </a:lnTo>
                    <a:lnTo>
                      <a:pt x="220" y="239"/>
                    </a:lnTo>
                    <a:lnTo>
                      <a:pt x="213" y="251"/>
                    </a:lnTo>
                    <a:lnTo>
                      <a:pt x="203" y="260"/>
                    </a:lnTo>
                    <a:lnTo>
                      <a:pt x="194" y="268"/>
                    </a:lnTo>
                    <a:lnTo>
                      <a:pt x="174" y="281"/>
                    </a:lnTo>
                    <a:lnTo>
                      <a:pt x="162" y="286"/>
                    </a:lnTo>
                    <a:lnTo>
                      <a:pt x="151" y="289"/>
                    </a:lnTo>
                    <a:lnTo>
                      <a:pt x="139" y="292"/>
                    </a:lnTo>
                    <a:lnTo>
                      <a:pt x="128" y="293"/>
                    </a:lnTo>
                    <a:lnTo>
                      <a:pt x="114" y="292"/>
                    </a:lnTo>
                    <a:lnTo>
                      <a:pt x="102" y="289"/>
                    </a:lnTo>
                    <a:lnTo>
                      <a:pt x="91" y="286"/>
                    </a:lnTo>
                    <a:lnTo>
                      <a:pt x="81" y="281"/>
                    </a:lnTo>
                    <a:lnTo>
                      <a:pt x="59" y="268"/>
                    </a:lnTo>
                    <a:lnTo>
                      <a:pt x="50" y="260"/>
                    </a:lnTo>
                    <a:lnTo>
                      <a:pt x="41" y="251"/>
                    </a:lnTo>
                    <a:lnTo>
                      <a:pt x="32" y="239"/>
                    </a:lnTo>
                    <a:lnTo>
                      <a:pt x="26" y="228"/>
                    </a:lnTo>
                    <a:lnTo>
                      <a:pt x="19" y="215"/>
                    </a:lnTo>
                    <a:lnTo>
                      <a:pt x="14" y="204"/>
                    </a:lnTo>
                    <a:lnTo>
                      <a:pt x="10" y="191"/>
                    </a:lnTo>
                    <a:lnTo>
                      <a:pt x="8" y="178"/>
                    </a:lnTo>
                    <a:lnTo>
                      <a:pt x="6" y="150"/>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1" name="Freeform 282"/>
              <p:cNvSpPr>
                <a:spLocks noEditPoints="1"/>
              </p:cNvSpPr>
              <p:nvPr/>
            </p:nvSpPr>
            <p:spPr bwMode="auto">
              <a:xfrm>
                <a:off x="299" y="3694"/>
                <a:ext cx="49" cy="57"/>
              </a:xfrm>
              <a:custGeom>
                <a:avLst/>
                <a:gdLst>
                  <a:gd name="T0" fmla="*/ 20 w 242"/>
                  <a:gd name="T1" fmla="*/ 62 h 285"/>
                  <a:gd name="T2" fmla="*/ 2 w 242"/>
                  <a:gd name="T3" fmla="*/ 112 h 285"/>
                  <a:gd name="T4" fmla="*/ 2 w 242"/>
                  <a:gd name="T5" fmla="*/ 170 h 285"/>
                  <a:gd name="T6" fmla="*/ 8 w 242"/>
                  <a:gd name="T7" fmla="*/ 196 h 285"/>
                  <a:gd name="T8" fmla="*/ 20 w 242"/>
                  <a:gd name="T9" fmla="*/ 220 h 285"/>
                  <a:gd name="T10" fmla="*/ 35 w 242"/>
                  <a:gd name="T11" fmla="*/ 243 h 285"/>
                  <a:gd name="T12" fmla="*/ 53 w 242"/>
                  <a:gd name="T13" fmla="*/ 260 h 285"/>
                  <a:gd name="T14" fmla="*/ 85 w 242"/>
                  <a:gd name="T15" fmla="*/ 278 h 285"/>
                  <a:gd name="T16" fmla="*/ 108 w 242"/>
                  <a:gd name="T17" fmla="*/ 284 h 285"/>
                  <a:gd name="T18" fmla="*/ 133 w 242"/>
                  <a:gd name="T19" fmla="*/ 284 h 285"/>
                  <a:gd name="T20" fmla="*/ 156 w 242"/>
                  <a:gd name="T21" fmla="*/ 278 h 285"/>
                  <a:gd name="T22" fmla="*/ 188 w 242"/>
                  <a:gd name="T23" fmla="*/ 260 h 285"/>
                  <a:gd name="T24" fmla="*/ 207 w 242"/>
                  <a:gd name="T25" fmla="*/ 243 h 285"/>
                  <a:gd name="T26" fmla="*/ 222 w 242"/>
                  <a:gd name="T27" fmla="*/ 220 h 285"/>
                  <a:gd name="T28" fmla="*/ 224 w 242"/>
                  <a:gd name="T29" fmla="*/ 211 h 285"/>
                  <a:gd name="T30" fmla="*/ 225 w 242"/>
                  <a:gd name="T31" fmla="*/ 209 h 285"/>
                  <a:gd name="T32" fmla="*/ 233 w 242"/>
                  <a:gd name="T33" fmla="*/ 196 h 285"/>
                  <a:gd name="T34" fmla="*/ 237 w 242"/>
                  <a:gd name="T35" fmla="*/ 176 h 285"/>
                  <a:gd name="T36" fmla="*/ 240 w 242"/>
                  <a:gd name="T37" fmla="*/ 162 h 285"/>
                  <a:gd name="T38" fmla="*/ 242 w 242"/>
                  <a:gd name="T39" fmla="*/ 142 h 285"/>
                  <a:gd name="T40" fmla="*/ 233 w 242"/>
                  <a:gd name="T41" fmla="*/ 86 h 285"/>
                  <a:gd name="T42" fmla="*/ 207 w 242"/>
                  <a:gd name="T43" fmla="*/ 41 h 285"/>
                  <a:gd name="T44" fmla="*/ 188 w 242"/>
                  <a:gd name="T45" fmla="*/ 22 h 285"/>
                  <a:gd name="T46" fmla="*/ 145 w 242"/>
                  <a:gd name="T47" fmla="*/ 2 h 285"/>
                  <a:gd name="T48" fmla="*/ 122 w 242"/>
                  <a:gd name="T49" fmla="*/ 0 h 285"/>
                  <a:gd name="T50" fmla="*/ 75 w 242"/>
                  <a:gd name="T51" fmla="*/ 10 h 285"/>
                  <a:gd name="T52" fmla="*/ 35 w 242"/>
                  <a:gd name="T53" fmla="*/ 41 h 285"/>
                  <a:gd name="T54" fmla="*/ 8 w 242"/>
                  <a:gd name="T55" fmla="*/ 114 h 285"/>
                  <a:gd name="T56" fmla="*/ 25 w 242"/>
                  <a:gd name="T57" fmla="*/ 66 h 285"/>
                  <a:gd name="T58" fmla="*/ 58 w 242"/>
                  <a:gd name="T59" fmla="*/ 29 h 285"/>
                  <a:gd name="T60" fmla="*/ 98 w 242"/>
                  <a:gd name="T61" fmla="*/ 10 h 285"/>
                  <a:gd name="T62" fmla="*/ 132 w 242"/>
                  <a:gd name="T63" fmla="*/ 7 h 285"/>
                  <a:gd name="T64" fmla="*/ 153 w 242"/>
                  <a:gd name="T65" fmla="*/ 12 h 285"/>
                  <a:gd name="T66" fmla="*/ 173 w 242"/>
                  <a:gd name="T67" fmla="*/ 21 h 285"/>
                  <a:gd name="T68" fmla="*/ 201 w 242"/>
                  <a:gd name="T69" fmla="*/ 47 h 285"/>
                  <a:gd name="T70" fmla="*/ 226 w 242"/>
                  <a:gd name="T71" fmla="*/ 89 h 285"/>
                  <a:gd name="T72" fmla="*/ 235 w 242"/>
                  <a:gd name="T73" fmla="*/ 142 h 285"/>
                  <a:gd name="T74" fmla="*/ 234 w 242"/>
                  <a:gd name="T75" fmla="*/ 148 h 285"/>
                  <a:gd name="T76" fmla="*/ 233 w 242"/>
                  <a:gd name="T77" fmla="*/ 168 h 285"/>
                  <a:gd name="T78" fmla="*/ 215 w 242"/>
                  <a:gd name="T79" fmla="*/ 215 h 285"/>
                  <a:gd name="T80" fmla="*/ 201 w 242"/>
                  <a:gd name="T81" fmla="*/ 236 h 285"/>
                  <a:gd name="T82" fmla="*/ 183 w 242"/>
                  <a:gd name="T83" fmla="*/ 253 h 285"/>
                  <a:gd name="T84" fmla="*/ 164 w 242"/>
                  <a:gd name="T85" fmla="*/ 267 h 285"/>
                  <a:gd name="T86" fmla="*/ 150 w 242"/>
                  <a:gd name="T87" fmla="*/ 270 h 285"/>
                  <a:gd name="T88" fmla="*/ 143 w 242"/>
                  <a:gd name="T89" fmla="*/ 273 h 285"/>
                  <a:gd name="T90" fmla="*/ 126 w 242"/>
                  <a:gd name="T91" fmla="*/ 276 h 285"/>
                  <a:gd name="T92" fmla="*/ 109 w 242"/>
                  <a:gd name="T93" fmla="*/ 276 h 285"/>
                  <a:gd name="T94" fmla="*/ 78 w 242"/>
                  <a:gd name="T95" fmla="*/ 267 h 285"/>
                  <a:gd name="T96" fmla="*/ 49 w 242"/>
                  <a:gd name="T97" fmla="*/ 245 h 285"/>
                  <a:gd name="T98" fmla="*/ 32 w 242"/>
                  <a:gd name="T99" fmla="*/ 225 h 285"/>
                  <a:gd name="T100" fmla="*/ 15 w 242"/>
                  <a:gd name="T101" fmla="*/ 193 h 285"/>
                  <a:gd name="T102" fmla="*/ 7 w 242"/>
                  <a:gd name="T103" fmla="*/ 142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2"/>
                  <a:gd name="T157" fmla="*/ 0 h 285"/>
                  <a:gd name="T158" fmla="*/ 242 w 242"/>
                  <a:gd name="T159" fmla="*/ 285 h 2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2" h="285">
                    <a:moveTo>
                      <a:pt x="35" y="41"/>
                    </a:moveTo>
                    <a:lnTo>
                      <a:pt x="20" y="62"/>
                    </a:lnTo>
                    <a:lnTo>
                      <a:pt x="8" y="86"/>
                    </a:lnTo>
                    <a:lnTo>
                      <a:pt x="2" y="112"/>
                    </a:lnTo>
                    <a:lnTo>
                      <a:pt x="0" y="142"/>
                    </a:lnTo>
                    <a:lnTo>
                      <a:pt x="2" y="170"/>
                    </a:lnTo>
                    <a:lnTo>
                      <a:pt x="4" y="183"/>
                    </a:lnTo>
                    <a:lnTo>
                      <a:pt x="8" y="196"/>
                    </a:lnTo>
                    <a:lnTo>
                      <a:pt x="13" y="207"/>
                    </a:lnTo>
                    <a:lnTo>
                      <a:pt x="20" y="220"/>
                    </a:lnTo>
                    <a:lnTo>
                      <a:pt x="26" y="231"/>
                    </a:lnTo>
                    <a:lnTo>
                      <a:pt x="35" y="243"/>
                    </a:lnTo>
                    <a:lnTo>
                      <a:pt x="44" y="252"/>
                    </a:lnTo>
                    <a:lnTo>
                      <a:pt x="53" y="260"/>
                    </a:lnTo>
                    <a:lnTo>
                      <a:pt x="75" y="273"/>
                    </a:lnTo>
                    <a:lnTo>
                      <a:pt x="85" y="278"/>
                    </a:lnTo>
                    <a:lnTo>
                      <a:pt x="96" y="281"/>
                    </a:lnTo>
                    <a:lnTo>
                      <a:pt x="108" y="284"/>
                    </a:lnTo>
                    <a:lnTo>
                      <a:pt x="122" y="285"/>
                    </a:lnTo>
                    <a:lnTo>
                      <a:pt x="133" y="284"/>
                    </a:lnTo>
                    <a:lnTo>
                      <a:pt x="145" y="281"/>
                    </a:lnTo>
                    <a:lnTo>
                      <a:pt x="156" y="278"/>
                    </a:lnTo>
                    <a:lnTo>
                      <a:pt x="168" y="273"/>
                    </a:lnTo>
                    <a:lnTo>
                      <a:pt x="188" y="260"/>
                    </a:lnTo>
                    <a:lnTo>
                      <a:pt x="197" y="252"/>
                    </a:lnTo>
                    <a:lnTo>
                      <a:pt x="207" y="243"/>
                    </a:lnTo>
                    <a:lnTo>
                      <a:pt x="214" y="231"/>
                    </a:lnTo>
                    <a:lnTo>
                      <a:pt x="222" y="220"/>
                    </a:lnTo>
                    <a:lnTo>
                      <a:pt x="224" y="213"/>
                    </a:lnTo>
                    <a:lnTo>
                      <a:pt x="224" y="211"/>
                    </a:lnTo>
                    <a:lnTo>
                      <a:pt x="224" y="209"/>
                    </a:lnTo>
                    <a:lnTo>
                      <a:pt x="225" y="209"/>
                    </a:lnTo>
                    <a:lnTo>
                      <a:pt x="227" y="207"/>
                    </a:lnTo>
                    <a:lnTo>
                      <a:pt x="233" y="196"/>
                    </a:lnTo>
                    <a:lnTo>
                      <a:pt x="236" y="183"/>
                    </a:lnTo>
                    <a:lnTo>
                      <a:pt x="237" y="176"/>
                    </a:lnTo>
                    <a:lnTo>
                      <a:pt x="240" y="170"/>
                    </a:lnTo>
                    <a:lnTo>
                      <a:pt x="240" y="162"/>
                    </a:lnTo>
                    <a:lnTo>
                      <a:pt x="241" y="156"/>
                    </a:lnTo>
                    <a:lnTo>
                      <a:pt x="242" y="142"/>
                    </a:lnTo>
                    <a:lnTo>
                      <a:pt x="240" y="112"/>
                    </a:lnTo>
                    <a:lnTo>
                      <a:pt x="233" y="86"/>
                    </a:lnTo>
                    <a:lnTo>
                      <a:pt x="222" y="62"/>
                    </a:lnTo>
                    <a:lnTo>
                      <a:pt x="207" y="41"/>
                    </a:lnTo>
                    <a:lnTo>
                      <a:pt x="197" y="30"/>
                    </a:lnTo>
                    <a:lnTo>
                      <a:pt x="188" y="22"/>
                    </a:lnTo>
                    <a:lnTo>
                      <a:pt x="168" y="10"/>
                    </a:lnTo>
                    <a:lnTo>
                      <a:pt x="145" y="2"/>
                    </a:lnTo>
                    <a:lnTo>
                      <a:pt x="133" y="0"/>
                    </a:lnTo>
                    <a:lnTo>
                      <a:pt x="122" y="0"/>
                    </a:lnTo>
                    <a:lnTo>
                      <a:pt x="96" y="2"/>
                    </a:lnTo>
                    <a:lnTo>
                      <a:pt x="75" y="10"/>
                    </a:lnTo>
                    <a:lnTo>
                      <a:pt x="53" y="22"/>
                    </a:lnTo>
                    <a:lnTo>
                      <a:pt x="35" y="41"/>
                    </a:lnTo>
                    <a:close/>
                    <a:moveTo>
                      <a:pt x="7" y="142"/>
                    </a:moveTo>
                    <a:lnTo>
                      <a:pt x="8" y="114"/>
                    </a:lnTo>
                    <a:lnTo>
                      <a:pt x="15" y="89"/>
                    </a:lnTo>
                    <a:lnTo>
                      <a:pt x="25" y="66"/>
                    </a:lnTo>
                    <a:lnTo>
                      <a:pt x="41" y="47"/>
                    </a:lnTo>
                    <a:lnTo>
                      <a:pt x="58" y="29"/>
                    </a:lnTo>
                    <a:lnTo>
                      <a:pt x="78" y="16"/>
                    </a:lnTo>
                    <a:lnTo>
                      <a:pt x="98" y="10"/>
                    </a:lnTo>
                    <a:lnTo>
                      <a:pt x="122" y="7"/>
                    </a:lnTo>
                    <a:lnTo>
                      <a:pt x="132" y="7"/>
                    </a:lnTo>
                    <a:lnTo>
                      <a:pt x="143" y="10"/>
                    </a:lnTo>
                    <a:lnTo>
                      <a:pt x="153" y="12"/>
                    </a:lnTo>
                    <a:lnTo>
                      <a:pt x="164" y="16"/>
                    </a:lnTo>
                    <a:lnTo>
                      <a:pt x="173" y="21"/>
                    </a:lnTo>
                    <a:lnTo>
                      <a:pt x="183" y="29"/>
                    </a:lnTo>
                    <a:lnTo>
                      <a:pt x="201" y="47"/>
                    </a:lnTo>
                    <a:lnTo>
                      <a:pt x="215" y="66"/>
                    </a:lnTo>
                    <a:lnTo>
                      <a:pt x="226" y="89"/>
                    </a:lnTo>
                    <a:lnTo>
                      <a:pt x="233" y="114"/>
                    </a:lnTo>
                    <a:lnTo>
                      <a:pt x="235" y="142"/>
                    </a:lnTo>
                    <a:lnTo>
                      <a:pt x="234" y="144"/>
                    </a:lnTo>
                    <a:lnTo>
                      <a:pt x="234" y="148"/>
                    </a:lnTo>
                    <a:lnTo>
                      <a:pt x="234" y="154"/>
                    </a:lnTo>
                    <a:lnTo>
                      <a:pt x="233" y="168"/>
                    </a:lnTo>
                    <a:lnTo>
                      <a:pt x="226" y="193"/>
                    </a:lnTo>
                    <a:lnTo>
                      <a:pt x="215" y="215"/>
                    </a:lnTo>
                    <a:lnTo>
                      <a:pt x="208" y="225"/>
                    </a:lnTo>
                    <a:lnTo>
                      <a:pt x="201" y="236"/>
                    </a:lnTo>
                    <a:lnTo>
                      <a:pt x="192" y="245"/>
                    </a:lnTo>
                    <a:lnTo>
                      <a:pt x="183" y="253"/>
                    </a:lnTo>
                    <a:lnTo>
                      <a:pt x="173" y="260"/>
                    </a:lnTo>
                    <a:lnTo>
                      <a:pt x="164" y="267"/>
                    </a:lnTo>
                    <a:lnTo>
                      <a:pt x="153" y="270"/>
                    </a:lnTo>
                    <a:lnTo>
                      <a:pt x="150" y="270"/>
                    </a:lnTo>
                    <a:lnTo>
                      <a:pt x="147" y="271"/>
                    </a:lnTo>
                    <a:lnTo>
                      <a:pt x="143" y="273"/>
                    </a:lnTo>
                    <a:lnTo>
                      <a:pt x="132" y="276"/>
                    </a:lnTo>
                    <a:lnTo>
                      <a:pt x="126" y="276"/>
                    </a:lnTo>
                    <a:lnTo>
                      <a:pt x="122" y="277"/>
                    </a:lnTo>
                    <a:lnTo>
                      <a:pt x="109" y="276"/>
                    </a:lnTo>
                    <a:lnTo>
                      <a:pt x="98" y="273"/>
                    </a:lnTo>
                    <a:lnTo>
                      <a:pt x="78" y="267"/>
                    </a:lnTo>
                    <a:lnTo>
                      <a:pt x="58" y="253"/>
                    </a:lnTo>
                    <a:lnTo>
                      <a:pt x="49" y="245"/>
                    </a:lnTo>
                    <a:lnTo>
                      <a:pt x="41" y="236"/>
                    </a:lnTo>
                    <a:lnTo>
                      <a:pt x="32" y="225"/>
                    </a:lnTo>
                    <a:lnTo>
                      <a:pt x="25" y="215"/>
                    </a:lnTo>
                    <a:lnTo>
                      <a:pt x="15" y="193"/>
                    </a:lnTo>
                    <a:lnTo>
                      <a:pt x="8" y="168"/>
                    </a:lnTo>
                    <a:lnTo>
                      <a:pt x="7" y="142"/>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2" name="Freeform 283"/>
              <p:cNvSpPr>
                <a:spLocks noEditPoints="1"/>
              </p:cNvSpPr>
              <p:nvPr/>
            </p:nvSpPr>
            <p:spPr bwMode="auto">
              <a:xfrm>
                <a:off x="301" y="3695"/>
                <a:ext cx="45" cy="54"/>
              </a:xfrm>
              <a:custGeom>
                <a:avLst/>
                <a:gdLst>
                  <a:gd name="T0" fmla="*/ 18 w 228"/>
                  <a:gd name="T1" fmla="*/ 59 h 270"/>
                  <a:gd name="T2" fmla="*/ 1 w 228"/>
                  <a:gd name="T3" fmla="*/ 107 h 270"/>
                  <a:gd name="T4" fmla="*/ 1 w 228"/>
                  <a:gd name="T5" fmla="*/ 161 h 270"/>
                  <a:gd name="T6" fmla="*/ 18 w 228"/>
                  <a:gd name="T7" fmla="*/ 208 h 270"/>
                  <a:gd name="T8" fmla="*/ 34 w 228"/>
                  <a:gd name="T9" fmla="*/ 229 h 270"/>
                  <a:gd name="T10" fmla="*/ 51 w 228"/>
                  <a:gd name="T11" fmla="*/ 246 h 270"/>
                  <a:gd name="T12" fmla="*/ 91 w 228"/>
                  <a:gd name="T13" fmla="*/ 266 h 270"/>
                  <a:gd name="T14" fmla="*/ 115 w 228"/>
                  <a:gd name="T15" fmla="*/ 270 h 270"/>
                  <a:gd name="T16" fmla="*/ 125 w 228"/>
                  <a:gd name="T17" fmla="*/ 269 h 270"/>
                  <a:gd name="T18" fmla="*/ 140 w 228"/>
                  <a:gd name="T19" fmla="*/ 264 h 270"/>
                  <a:gd name="T20" fmla="*/ 146 w 228"/>
                  <a:gd name="T21" fmla="*/ 263 h 270"/>
                  <a:gd name="T22" fmla="*/ 166 w 228"/>
                  <a:gd name="T23" fmla="*/ 253 h 270"/>
                  <a:gd name="T24" fmla="*/ 185 w 228"/>
                  <a:gd name="T25" fmla="*/ 238 h 270"/>
                  <a:gd name="T26" fmla="*/ 201 w 228"/>
                  <a:gd name="T27" fmla="*/ 218 h 270"/>
                  <a:gd name="T28" fmla="*/ 219 w 228"/>
                  <a:gd name="T29" fmla="*/ 186 h 270"/>
                  <a:gd name="T30" fmla="*/ 227 w 228"/>
                  <a:gd name="T31" fmla="*/ 147 h 270"/>
                  <a:gd name="T32" fmla="*/ 227 w 228"/>
                  <a:gd name="T33" fmla="*/ 137 h 270"/>
                  <a:gd name="T34" fmla="*/ 226 w 228"/>
                  <a:gd name="T35" fmla="*/ 107 h 270"/>
                  <a:gd name="T36" fmla="*/ 208 w 228"/>
                  <a:gd name="T37" fmla="*/ 59 h 270"/>
                  <a:gd name="T38" fmla="*/ 176 w 228"/>
                  <a:gd name="T39" fmla="*/ 22 h 270"/>
                  <a:gd name="T40" fmla="*/ 157 w 228"/>
                  <a:gd name="T41" fmla="*/ 9 h 270"/>
                  <a:gd name="T42" fmla="*/ 136 w 228"/>
                  <a:gd name="T43" fmla="*/ 3 h 270"/>
                  <a:gd name="T44" fmla="*/ 115 w 228"/>
                  <a:gd name="T45" fmla="*/ 0 h 270"/>
                  <a:gd name="T46" fmla="*/ 71 w 228"/>
                  <a:gd name="T47" fmla="*/ 9 h 270"/>
                  <a:gd name="T48" fmla="*/ 34 w 228"/>
                  <a:gd name="T49" fmla="*/ 40 h 270"/>
                  <a:gd name="T50" fmla="*/ 7 w 228"/>
                  <a:gd name="T51" fmla="*/ 108 h 270"/>
                  <a:gd name="T52" fmla="*/ 23 w 228"/>
                  <a:gd name="T53" fmla="*/ 63 h 270"/>
                  <a:gd name="T54" fmla="*/ 53 w 228"/>
                  <a:gd name="T55" fmla="*/ 26 h 270"/>
                  <a:gd name="T56" fmla="*/ 91 w 228"/>
                  <a:gd name="T57" fmla="*/ 8 h 270"/>
                  <a:gd name="T58" fmla="*/ 125 w 228"/>
                  <a:gd name="T59" fmla="*/ 6 h 270"/>
                  <a:gd name="T60" fmla="*/ 156 w 228"/>
                  <a:gd name="T61" fmla="*/ 15 h 270"/>
                  <a:gd name="T62" fmla="*/ 182 w 228"/>
                  <a:gd name="T63" fmla="*/ 34 h 270"/>
                  <a:gd name="T64" fmla="*/ 204 w 228"/>
                  <a:gd name="T65" fmla="*/ 63 h 270"/>
                  <a:gd name="T66" fmla="*/ 221 w 228"/>
                  <a:gd name="T67" fmla="*/ 108 h 270"/>
                  <a:gd name="T68" fmla="*/ 221 w 228"/>
                  <a:gd name="T69" fmla="*/ 160 h 270"/>
                  <a:gd name="T70" fmla="*/ 216 w 228"/>
                  <a:gd name="T71" fmla="*/ 177 h 270"/>
                  <a:gd name="T72" fmla="*/ 211 w 228"/>
                  <a:gd name="T73" fmla="*/ 188 h 270"/>
                  <a:gd name="T74" fmla="*/ 204 w 228"/>
                  <a:gd name="T75" fmla="*/ 205 h 270"/>
                  <a:gd name="T76" fmla="*/ 191 w 228"/>
                  <a:gd name="T77" fmla="*/ 226 h 270"/>
                  <a:gd name="T78" fmla="*/ 178 w 228"/>
                  <a:gd name="T79" fmla="*/ 237 h 270"/>
                  <a:gd name="T80" fmla="*/ 156 w 228"/>
                  <a:gd name="T81" fmla="*/ 253 h 270"/>
                  <a:gd name="T82" fmla="*/ 125 w 228"/>
                  <a:gd name="T83" fmla="*/ 262 h 270"/>
                  <a:gd name="T84" fmla="*/ 115 w 228"/>
                  <a:gd name="T85" fmla="*/ 263 h 270"/>
                  <a:gd name="T86" fmla="*/ 91 w 228"/>
                  <a:gd name="T87" fmla="*/ 260 h 270"/>
                  <a:gd name="T88" fmla="*/ 53 w 228"/>
                  <a:gd name="T89" fmla="*/ 242 h 270"/>
                  <a:gd name="T90" fmla="*/ 23 w 228"/>
                  <a:gd name="T91" fmla="*/ 205 h 270"/>
                  <a:gd name="T92" fmla="*/ 14 w 228"/>
                  <a:gd name="T93" fmla="*/ 183 h 270"/>
                  <a:gd name="T94" fmla="*/ 7 w 228"/>
                  <a:gd name="T95" fmla="*/ 160 h 2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8"/>
                  <a:gd name="T145" fmla="*/ 0 h 270"/>
                  <a:gd name="T146" fmla="*/ 228 w 228"/>
                  <a:gd name="T147" fmla="*/ 270 h 2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8" h="270">
                    <a:moveTo>
                      <a:pt x="34" y="40"/>
                    </a:moveTo>
                    <a:lnTo>
                      <a:pt x="18" y="59"/>
                    </a:lnTo>
                    <a:lnTo>
                      <a:pt x="8" y="82"/>
                    </a:lnTo>
                    <a:lnTo>
                      <a:pt x="1" y="107"/>
                    </a:lnTo>
                    <a:lnTo>
                      <a:pt x="0" y="135"/>
                    </a:lnTo>
                    <a:lnTo>
                      <a:pt x="1" y="161"/>
                    </a:lnTo>
                    <a:lnTo>
                      <a:pt x="8" y="186"/>
                    </a:lnTo>
                    <a:lnTo>
                      <a:pt x="18" y="208"/>
                    </a:lnTo>
                    <a:lnTo>
                      <a:pt x="25" y="218"/>
                    </a:lnTo>
                    <a:lnTo>
                      <a:pt x="34" y="229"/>
                    </a:lnTo>
                    <a:lnTo>
                      <a:pt x="42" y="238"/>
                    </a:lnTo>
                    <a:lnTo>
                      <a:pt x="51" y="246"/>
                    </a:lnTo>
                    <a:lnTo>
                      <a:pt x="71" y="260"/>
                    </a:lnTo>
                    <a:lnTo>
                      <a:pt x="91" y="266"/>
                    </a:lnTo>
                    <a:lnTo>
                      <a:pt x="102" y="269"/>
                    </a:lnTo>
                    <a:lnTo>
                      <a:pt x="115" y="270"/>
                    </a:lnTo>
                    <a:lnTo>
                      <a:pt x="119" y="269"/>
                    </a:lnTo>
                    <a:lnTo>
                      <a:pt x="125" y="269"/>
                    </a:lnTo>
                    <a:lnTo>
                      <a:pt x="136" y="266"/>
                    </a:lnTo>
                    <a:lnTo>
                      <a:pt x="140" y="264"/>
                    </a:lnTo>
                    <a:lnTo>
                      <a:pt x="143" y="263"/>
                    </a:lnTo>
                    <a:lnTo>
                      <a:pt x="146" y="263"/>
                    </a:lnTo>
                    <a:lnTo>
                      <a:pt x="157" y="260"/>
                    </a:lnTo>
                    <a:lnTo>
                      <a:pt x="166" y="253"/>
                    </a:lnTo>
                    <a:lnTo>
                      <a:pt x="176" y="246"/>
                    </a:lnTo>
                    <a:lnTo>
                      <a:pt x="185" y="238"/>
                    </a:lnTo>
                    <a:lnTo>
                      <a:pt x="194" y="229"/>
                    </a:lnTo>
                    <a:lnTo>
                      <a:pt x="201" y="218"/>
                    </a:lnTo>
                    <a:lnTo>
                      <a:pt x="208" y="208"/>
                    </a:lnTo>
                    <a:lnTo>
                      <a:pt x="219" y="186"/>
                    </a:lnTo>
                    <a:lnTo>
                      <a:pt x="226" y="161"/>
                    </a:lnTo>
                    <a:lnTo>
                      <a:pt x="227" y="147"/>
                    </a:lnTo>
                    <a:lnTo>
                      <a:pt x="227" y="141"/>
                    </a:lnTo>
                    <a:lnTo>
                      <a:pt x="227" y="137"/>
                    </a:lnTo>
                    <a:lnTo>
                      <a:pt x="228" y="135"/>
                    </a:lnTo>
                    <a:lnTo>
                      <a:pt x="226" y="107"/>
                    </a:lnTo>
                    <a:lnTo>
                      <a:pt x="219" y="82"/>
                    </a:lnTo>
                    <a:lnTo>
                      <a:pt x="208" y="59"/>
                    </a:lnTo>
                    <a:lnTo>
                      <a:pt x="194" y="40"/>
                    </a:lnTo>
                    <a:lnTo>
                      <a:pt x="176" y="22"/>
                    </a:lnTo>
                    <a:lnTo>
                      <a:pt x="166" y="14"/>
                    </a:lnTo>
                    <a:lnTo>
                      <a:pt x="157" y="9"/>
                    </a:lnTo>
                    <a:lnTo>
                      <a:pt x="146" y="5"/>
                    </a:lnTo>
                    <a:lnTo>
                      <a:pt x="136" y="3"/>
                    </a:lnTo>
                    <a:lnTo>
                      <a:pt x="125" y="0"/>
                    </a:lnTo>
                    <a:lnTo>
                      <a:pt x="115" y="0"/>
                    </a:lnTo>
                    <a:lnTo>
                      <a:pt x="91" y="3"/>
                    </a:lnTo>
                    <a:lnTo>
                      <a:pt x="71" y="9"/>
                    </a:lnTo>
                    <a:lnTo>
                      <a:pt x="51" y="22"/>
                    </a:lnTo>
                    <a:lnTo>
                      <a:pt x="34" y="40"/>
                    </a:lnTo>
                    <a:close/>
                    <a:moveTo>
                      <a:pt x="6" y="135"/>
                    </a:moveTo>
                    <a:lnTo>
                      <a:pt x="7" y="108"/>
                    </a:lnTo>
                    <a:lnTo>
                      <a:pt x="14" y="85"/>
                    </a:lnTo>
                    <a:lnTo>
                      <a:pt x="23" y="63"/>
                    </a:lnTo>
                    <a:lnTo>
                      <a:pt x="37" y="44"/>
                    </a:lnTo>
                    <a:lnTo>
                      <a:pt x="53" y="26"/>
                    </a:lnTo>
                    <a:lnTo>
                      <a:pt x="72" y="15"/>
                    </a:lnTo>
                    <a:lnTo>
                      <a:pt x="91" y="8"/>
                    </a:lnTo>
                    <a:lnTo>
                      <a:pt x="115" y="6"/>
                    </a:lnTo>
                    <a:lnTo>
                      <a:pt x="125" y="6"/>
                    </a:lnTo>
                    <a:lnTo>
                      <a:pt x="136" y="8"/>
                    </a:lnTo>
                    <a:lnTo>
                      <a:pt x="156" y="15"/>
                    </a:lnTo>
                    <a:lnTo>
                      <a:pt x="174" y="26"/>
                    </a:lnTo>
                    <a:lnTo>
                      <a:pt x="182" y="34"/>
                    </a:lnTo>
                    <a:lnTo>
                      <a:pt x="191" y="44"/>
                    </a:lnTo>
                    <a:lnTo>
                      <a:pt x="204" y="63"/>
                    </a:lnTo>
                    <a:lnTo>
                      <a:pt x="215" y="85"/>
                    </a:lnTo>
                    <a:lnTo>
                      <a:pt x="221" y="108"/>
                    </a:lnTo>
                    <a:lnTo>
                      <a:pt x="224" y="135"/>
                    </a:lnTo>
                    <a:lnTo>
                      <a:pt x="221" y="160"/>
                    </a:lnTo>
                    <a:lnTo>
                      <a:pt x="218" y="171"/>
                    </a:lnTo>
                    <a:lnTo>
                      <a:pt x="216" y="177"/>
                    </a:lnTo>
                    <a:lnTo>
                      <a:pt x="215" y="183"/>
                    </a:lnTo>
                    <a:lnTo>
                      <a:pt x="211" y="188"/>
                    </a:lnTo>
                    <a:lnTo>
                      <a:pt x="209" y="194"/>
                    </a:lnTo>
                    <a:lnTo>
                      <a:pt x="204" y="205"/>
                    </a:lnTo>
                    <a:lnTo>
                      <a:pt x="198" y="215"/>
                    </a:lnTo>
                    <a:lnTo>
                      <a:pt x="191" y="226"/>
                    </a:lnTo>
                    <a:lnTo>
                      <a:pt x="182" y="234"/>
                    </a:lnTo>
                    <a:lnTo>
                      <a:pt x="178" y="237"/>
                    </a:lnTo>
                    <a:lnTo>
                      <a:pt x="174" y="242"/>
                    </a:lnTo>
                    <a:lnTo>
                      <a:pt x="156" y="253"/>
                    </a:lnTo>
                    <a:lnTo>
                      <a:pt x="136" y="260"/>
                    </a:lnTo>
                    <a:lnTo>
                      <a:pt x="125" y="262"/>
                    </a:lnTo>
                    <a:lnTo>
                      <a:pt x="119" y="262"/>
                    </a:lnTo>
                    <a:lnTo>
                      <a:pt x="115" y="263"/>
                    </a:lnTo>
                    <a:lnTo>
                      <a:pt x="102" y="262"/>
                    </a:lnTo>
                    <a:lnTo>
                      <a:pt x="91" y="260"/>
                    </a:lnTo>
                    <a:lnTo>
                      <a:pt x="72" y="253"/>
                    </a:lnTo>
                    <a:lnTo>
                      <a:pt x="53" y="242"/>
                    </a:lnTo>
                    <a:lnTo>
                      <a:pt x="37" y="226"/>
                    </a:lnTo>
                    <a:lnTo>
                      <a:pt x="23" y="205"/>
                    </a:lnTo>
                    <a:lnTo>
                      <a:pt x="17" y="194"/>
                    </a:lnTo>
                    <a:lnTo>
                      <a:pt x="14" y="183"/>
                    </a:lnTo>
                    <a:lnTo>
                      <a:pt x="9" y="171"/>
                    </a:lnTo>
                    <a:lnTo>
                      <a:pt x="7" y="160"/>
                    </a:lnTo>
                    <a:lnTo>
                      <a:pt x="6" y="135"/>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3" name="Freeform 284"/>
              <p:cNvSpPr>
                <a:spLocks noEditPoints="1"/>
              </p:cNvSpPr>
              <p:nvPr/>
            </p:nvSpPr>
            <p:spPr bwMode="auto">
              <a:xfrm>
                <a:off x="302" y="3696"/>
                <a:ext cx="44" cy="52"/>
              </a:xfrm>
              <a:custGeom>
                <a:avLst/>
                <a:gdLst>
                  <a:gd name="T0" fmla="*/ 17 w 218"/>
                  <a:gd name="T1" fmla="*/ 57 h 257"/>
                  <a:gd name="T2" fmla="*/ 1 w 218"/>
                  <a:gd name="T3" fmla="*/ 102 h 257"/>
                  <a:gd name="T4" fmla="*/ 1 w 218"/>
                  <a:gd name="T5" fmla="*/ 154 h 257"/>
                  <a:gd name="T6" fmla="*/ 8 w 218"/>
                  <a:gd name="T7" fmla="*/ 177 h 257"/>
                  <a:gd name="T8" fmla="*/ 17 w 218"/>
                  <a:gd name="T9" fmla="*/ 199 h 257"/>
                  <a:gd name="T10" fmla="*/ 47 w 218"/>
                  <a:gd name="T11" fmla="*/ 236 h 257"/>
                  <a:gd name="T12" fmla="*/ 85 w 218"/>
                  <a:gd name="T13" fmla="*/ 254 h 257"/>
                  <a:gd name="T14" fmla="*/ 109 w 218"/>
                  <a:gd name="T15" fmla="*/ 257 h 257"/>
                  <a:gd name="T16" fmla="*/ 119 w 218"/>
                  <a:gd name="T17" fmla="*/ 256 h 257"/>
                  <a:gd name="T18" fmla="*/ 150 w 218"/>
                  <a:gd name="T19" fmla="*/ 247 h 257"/>
                  <a:gd name="T20" fmla="*/ 172 w 218"/>
                  <a:gd name="T21" fmla="*/ 231 h 257"/>
                  <a:gd name="T22" fmla="*/ 185 w 218"/>
                  <a:gd name="T23" fmla="*/ 220 h 257"/>
                  <a:gd name="T24" fmla="*/ 198 w 218"/>
                  <a:gd name="T25" fmla="*/ 199 h 257"/>
                  <a:gd name="T26" fmla="*/ 205 w 218"/>
                  <a:gd name="T27" fmla="*/ 182 h 257"/>
                  <a:gd name="T28" fmla="*/ 210 w 218"/>
                  <a:gd name="T29" fmla="*/ 171 h 257"/>
                  <a:gd name="T30" fmla="*/ 215 w 218"/>
                  <a:gd name="T31" fmla="*/ 154 h 257"/>
                  <a:gd name="T32" fmla="*/ 215 w 218"/>
                  <a:gd name="T33" fmla="*/ 102 h 257"/>
                  <a:gd name="T34" fmla="*/ 198 w 218"/>
                  <a:gd name="T35" fmla="*/ 57 h 257"/>
                  <a:gd name="T36" fmla="*/ 176 w 218"/>
                  <a:gd name="T37" fmla="*/ 28 h 257"/>
                  <a:gd name="T38" fmla="*/ 150 w 218"/>
                  <a:gd name="T39" fmla="*/ 9 h 257"/>
                  <a:gd name="T40" fmla="*/ 119 w 218"/>
                  <a:gd name="T41" fmla="*/ 0 h 257"/>
                  <a:gd name="T42" fmla="*/ 85 w 218"/>
                  <a:gd name="T43" fmla="*/ 2 h 257"/>
                  <a:gd name="T44" fmla="*/ 47 w 218"/>
                  <a:gd name="T45" fmla="*/ 20 h 257"/>
                  <a:gd name="T46" fmla="*/ 7 w 218"/>
                  <a:gd name="T47" fmla="*/ 129 h 257"/>
                  <a:gd name="T48" fmla="*/ 13 w 218"/>
                  <a:gd name="T49" fmla="*/ 83 h 257"/>
                  <a:gd name="T50" fmla="*/ 36 w 218"/>
                  <a:gd name="T51" fmla="*/ 44 h 257"/>
                  <a:gd name="T52" fmla="*/ 68 w 218"/>
                  <a:gd name="T53" fmla="*/ 17 h 257"/>
                  <a:gd name="T54" fmla="*/ 109 w 218"/>
                  <a:gd name="T55" fmla="*/ 8 h 257"/>
                  <a:gd name="T56" fmla="*/ 128 w 218"/>
                  <a:gd name="T57" fmla="*/ 10 h 257"/>
                  <a:gd name="T58" fmla="*/ 147 w 218"/>
                  <a:gd name="T59" fmla="*/ 17 h 257"/>
                  <a:gd name="T60" fmla="*/ 164 w 218"/>
                  <a:gd name="T61" fmla="*/ 28 h 257"/>
                  <a:gd name="T62" fmla="*/ 181 w 218"/>
                  <a:gd name="T63" fmla="*/ 44 h 257"/>
                  <a:gd name="T64" fmla="*/ 203 w 218"/>
                  <a:gd name="T65" fmla="*/ 83 h 257"/>
                  <a:gd name="T66" fmla="*/ 211 w 218"/>
                  <a:gd name="T67" fmla="*/ 129 h 257"/>
                  <a:gd name="T68" fmla="*/ 209 w 218"/>
                  <a:gd name="T69" fmla="*/ 143 h 257"/>
                  <a:gd name="T70" fmla="*/ 209 w 218"/>
                  <a:gd name="T71" fmla="*/ 153 h 257"/>
                  <a:gd name="T72" fmla="*/ 193 w 218"/>
                  <a:gd name="T73" fmla="*/ 195 h 257"/>
                  <a:gd name="T74" fmla="*/ 183 w 218"/>
                  <a:gd name="T75" fmla="*/ 209 h 257"/>
                  <a:gd name="T76" fmla="*/ 172 w 218"/>
                  <a:gd name="T77" fmla="*/ 221 h 257"/>
                  <a:gd name="T78" fmla="*/ 164 w 218"/>
                  <a:gd name="T79" fmla="*/ 229 h 257"/>
                  <a:gd name="T80" fmla="*/ 150 w 218"/>
                  <a:gd name="T81" fmla="*/ 237 h 257"/>
                  <a:gd name="T82" fmla="*/ 147 w 218"/>
                  <a:gd name="T83" fmla="*/ 240 h 257"/>
                  <a:gd name="T84" fmla="*/ 141 w 218"/>
                  <a:gd name="T85" fmla="*/ 241 h 257"/>
                  <a:gd name="T86" fmla="*/ 128 w 218"/>
                  <a:gd name="T87" fmla="*/ 247 h 257"/>
                  <a:gd name="T88" fmla="*/ 118 w 218"/>
                  <a:gd name="T89" fmla="*/ 248 h 257"/>
                  <a:gd name="T90" fmla="*/ 87 w 218"/>
                  <a:gd name="T91" fmla="*/ 247 h 257"/>
                  <a:gd name="T92" fmla="*/ 50 w 218"/>
                  <a:gd name="T93" fmla="*/ 229 h 257"/>
                  <a:gd name="T94" fmla="*/ 28 w 218"/>
                  <a:gd name="T95" fmla="*/ 204 h 257"/>
                  <a:gd name="T96" fmla="*/ 13 w 218"/>
                  <a:gd name="T97" fmla="*/ 175 h 257"/>
                  <a:gd name="T98" fmla="*/ 7 w 218"/>
                  <a:gd name="T99" fmla="*/ 129 h 2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57"/>
                  <a:gd name="T152" fmla="*/ 218 w 218"/>
                  <a:gd name="T153" fmla="*/ 257 h 2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57">
                    <a:moveTo>
                      <a:pt x="31" y="38"/>
                    </a:moveTo>
                    <a:lnTo>
                      <a:pt x="17" y="57"/>
                    </a:lnTo>
                    <a:lnTo>
                      <a:pt x="8" y="79"/>
                    </a:lnTo>
                    <a:lnTo>
                      <a:pt x="1" y="102"/>
                    </a:lnTo>
                    <a:lnTo>
                      <a:pt x="0" y="129"/>
                    </a:lnTo>
                    <a:lnTo>
                      <a:pt x="1" y="154"/>
                    </a:lnTo>
                    <a:lnTo>
                      <a:pt x="3" y="165"/>
                    </a:lnTo>
                    <a:lnTo>
                      <a:pt x="8" y="177"/>
                    </a:lnTo>
                    <a:lnTo>
                      <a:pt x="11" y="188"/>
                    </a:lnTo>
                    <a:lnTo>
                      <a:pt x="17" y="199"/>
                    </a:lnTo>
                    <a:lnTo>
                      <a:pt x="31" y="220"/>
                    </a:lnTo>
                    <a:lnTo>
                      <a:pt x="47" y="236"/>
                    </a:lnTo>
                    <a:lnTo>
                      <a:pt x="66" y="247"/>
                    </a:lnTo>
                    <a:lnTo>
                      <a:pt x="85" y="254"/>
                    </a:lnTo>
                    <a:lnTo>
                      <a:pt x="96" y="256"/>
                    </a:lnTo>
                    <a:lnTo>
                      <a:pt x="109" y="257"/>
                    </a:lnTo>
                    <a:lnTo>
                      <a:pt x="113" y="256"/>
                    </a:lnTo>
                    <a:lnTo>
                      <a:pt x="119" y="256"/>
                    </a:lnTo>
                    <a:lnTo>
                      <a:pt x="130" y="254"/>
                    </a:lnTo>
                    <a:lnTo>
                      <a:pt x="150" y="247"/>
                    </a:lnTo>
                    <a:lnTo>
                      <a:pt x="168" y="236"/>
                    </a:lnTo>
                    <a:lnTo>
                      <a:pt x="172" y="231"/>
                    </a:lnTo>
                    <a:lnTo>
                      <a:pt x="176" y="228"/>
                    </a:lnTo>
                    <a:lnTo>
                      <a:pt x="185" y="220"/>
                    </a:lnTo>
                    <a:lnTo>
                      <a:pt x="192" y="209"/>
                    </a:lnTo>
                    <a:lnTo>
                      <a:pt x="198" y="199"/>
                    </a:lnTo>
                    <a:lnTo>
                      <a:pt x="203" y="188"/>
                    </a:lnTo>
                    <a:lnTo>
                      <a:pt x="205" y="182"/>
                    </a:lnTo>
                    <a:lnTo>
                      <a:pt x="209" y="177"/>
                    </a:lnTo>
                    <a:lnTo>
                      <a:pt x="210" y="171"/>
                    </a:lnTo>
                    <a:lnTo>
                      <a:pt x="212" y="165"/>
                    </a:lnTo>
                    <a:lnTo>
                      <a:pt x="215" y="154"/>
                    </a:lnTo>
                    <a:lnTo>
                      <a:pt x="218" y="129"/>
                    </a:lnTo>
                    <a:lnTo>
                      <a:pt x="215" y="102"/>
                    </a:lnTo>
                    <a:lnTo>
                      <a:pt x="209" y="79"/>
                    </a:lnTo>
                    <a:lnTo>
                      <a:pt x="198" y="57"/>
                    </a:lnTo>
                    <a:lnTo>
                      <a:pt x="185" y="38"/>
                    </a:lnTo>
                    <a:lnTo>
                      <a:pt x="176" y="28"/>
                    </a:lnTo>
                    <a:lnTo>
                      <a:pt x="168" y="20"/>
                    </a:lnTo>
                    <a:lnTo>
                      <a:pt x="150" y="9"/>
                    </a:lnTo>
                    <a:lnTo>
                      <a:pt x="130" y="2"/>
                    </a:lnTo>
                    <a:lnTo>
                      <a:pt x="119" y="0"/>
                    </a:lnTo>
                    <a:lnTo>
                      <a:pt x="109" y="0"/>
                    </a:lnTo>
                    <a:lnTo>
                      <a:pt x="85" y="2"/>
                    </a:lnTo>
                    <a:lnTo>
                      <a:pt x="66" y="9"/>
                    </a:lnTo>
                    <a:lnTo>
                      <a:pt x="47" y="20"/>
                    </a:lnTo>
                    <a:lnTo>
                      <a:pt x="31" y="38"/>
                    </a:lnTo>
                    <a:close/>
                    <a:moveTo>
                      <a:pt x="7" y="129"/>
                    </a:moveTo>
                    <a:lnTo>
                      <a:pt x="8" y="104"/>
                    </a:lnTo>
                    <a:lnTo>
                      <a:pt x="13" y="83"/>
                    </a:lnTo>
                    <a:lnTo>
                      <a:pt x="22" y="62"/>
                    </a:lnTo>
                    <a:lnTo>
                      <a:pt x="36" y="44"/>
                    </a:lnTo>
                    <a:lnTo>
                      <a:pt x="50" y="28"/>
                    </a:lnTo>
                    <a:lnTo>
                      <a:pt x="68" y="17"/>
                    </a:lnTo>
                    <a:lnTo>
                      <a:pt x="87" y="10"/>
                    </a:lnTo>
                    <a:lnTo>
                      <a:pt x="109" y="8"/>
                    </a:lnTo>
                    <a:lnTo>
                      <a:pt x="118" y="8"/>
                    </a:lnTo>
                    <a:lnTo>
                      <a:pt x="128" y="10"/>
                    </a:lnTo>
                    <a:lnTo>
                      <a:pt x="137" y="12"/>
                    </a:lnTo>
                    <a:lnTo>
                      <a:pt x="147" y="17"/>
                    </a:lnTo>
                    <a:lnTo>
                      <a:pt x="155" y="21"/>
                    </a:lnTo>
                    <a:lnTo>
                      <a:pt x="164" y="28"/>
                    </a:lnTo>
                    <a:lnTo>
                      <a:pt x="172" y="35"/>
                    </a:lnTo>
                    <a:lnTo>
                      <a:pt x="181" y="44"/>
                    </a:lnTo>
                    <a:lnTo>
                      <a:pt x="193" y="62"/>
                    </a:lnTo>
                    <a:lnTo>
                      <a:pt x="203" y="83"/>
                    </a:lnTo>
                    <a:lnTo>
                      <a:pt x="209" y="104"/>
                    </a:lnTo>
                    <a:lnTo>
                      <a:pt x="211" y="129"/>
                    </a:lnTo>
                    <a:lnTo>
                      <a:pt x="210" y="140"/>
                    </a:lnTo>
                    <a:lnTo>
                      <a:pt x="209" y="143"/>
                    </a:lnTo>
                    <a:lnTo>
                      <a:pt x="209" y="146"/>
                    </a:lnTo>
                    <a:lnTo>
                      <a:pt x="209" y="153"/>
                    </a:lnTo>
                    <a:lnTo>
                      <a:pt x="203" y="175"/>
                    </a:lnTo>
                    <a:lnTo>
                      <a:pt x="193" y="195"/>
                    </a:lnTo>
                    <a:lnTo>
                      <a:pt x="186" y="204"/>
                    </a:lnTo>
                    <a:lnTo>
                      <a:pt x="183" y="209"/>
                    </a:lnTo>
                    <a:lnTo>
                      <a:pt x="181" y="214"/>
                    </a:lnTo>
                    <a:lnTo>
                      <a:pt x="172" y="221"/>
                    </a:lnTo>
                    <a:lnTo>
                      <a:pt x="167" y="225"/>
                    </a:lnTo>
                    <a:lnTo>
                      <a:pt x="164" y="229"/>
                    </a:lnTo>
                    <a:lnTo>
                      <a:pt x="155" y="235"/>
                    </a:lnTo>
                    <a:lnTo>
                      <a:pt x="150" y="237"/>
                    </a:lnTo>
                    <a:lnTo>
                      <a:pt x="148" y="238"/>
                    </a:lnTo>
                    <a:lnTo>
                      <a:pt x="147" y="240"/>
                    </a:lnTo>
                    <a:lnTo>
                      <a:pt x="143" y="240"/>
                    </a:lnTo>
                    <a:lnTo>
                      <a:pt x="141" y="241"/>
                    </a:lnTo>
                    <a:lnTo>
                      <a:pt x="137" y="244"/>
                    </a:lnTo>
                    <a:lnTo>
                      <a:pt x="128" y="247"/>
                    </a:lnTo>
                    <a:lnTo>
                      <a:pt x="122" y="247"/>
                    </a:lnTo>
                    <a:lnTo>
                      <a:pt x="118" y="248"/>
                    </a:lnTo>
                    <a:lnTo>
                      <a:pt x="109" y="249"/>
                    </a:lnTo>
                    <a:lnTo>
                      <a:pt x="87" y="247"/>
                    </a:lnTo>
                    <a:lnTo>
                      <a:pt x="68" y="240"/>
                    </a:lnTo>
                    <a:lnTo>
                      <a:pt x="50" y="229"/>
                    </a:lnTo>
                    <a:lnTo>
                      <a:pt x="36" y="214"/>
                    </a:lnTo>
                    <a:lnTo>
                      <a:pt x="28" y="204"/>
                    </a:lnTo>
                    <a:lnTo>
                      <a:pt x="22" y="195"/>
                    </a:lnTo>
                    <a:lnTo>
                      <a:pt x="13" y="175"/>
                    </a:lnTo>
                    <a:lnTo>
                      <a:pt x="8" y="153"/>
                    </a:lnTo>
                    <a:lnTo>
                      <a:pt x="7" y="129"/>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4" name="Freeform 285"/>
              <p:cNvSpPr>
                <a:spLocks noEditPoints="1"/>
              </p:cNvSpPr>
              <p:nvPr/>
            </p:nvSpPr>
            <p:spPr bwMode="auto">
              <a:xfrm>
                <a:off x="303" y="3698"/>
                <a:ext cx="41" cy="48"/>
              </a:xfrm>
              <a:custGeom>
                <a:avLst/>
                <a:gdLst>
                  <a:gd name="T0" fmla="*/ 15 w 204"/>
                  <a:gd name="T1" fmla="*/ 54 h 241"/>
                  <a:gd name="T2" fmla="*/ 1 w 204"/>
                  <a:gd name="T3" fmla="*/ 96 h 241"/>
                  <a:gd name="T4" fmla="*/ 1 w 204"/>
                  <a:gd name="T5" fmla="*/ 145 h 241"/>
                  <a:gd name="T6" fmla="*/ 15 w 204"/>
                  <a:gd name="T7" fmla="*/ 187 h 241"/>
                  <a:gd name="T8" fmla="*/ 29 w 204"/>
                  <a:gd name="T9" fmla="*/ 206 h 241"/>
                  <a:gd name="T10" fmla="*/ 61 w 204"/>
                  <a:gd name="T11" fmla="*/ 232 h 241"/>
                  <a:gd name="T12" fmla="*/ 102 w 204"/>
                  <a:gd name="T13" fmla="*/ 241 h 241"/>
                  <a:gd name="T14" fmla="*/ 115 w 204"/>
                  <a:gd name="T15" fmla="*/ 239 h 241"/>
                  <a:gd name="T16" fmla="*/ 130 w 204"/>
                  <a:gd name="T17" fmla="*/ 236 h 241"/>
                  <a:gd name="T18" fmla="*/ 136 w 204"/>
                  <a:gd name="T19" fmla="*/ 232 h 241"/>
                  <a:gd name="T20" fmla="*/ 141 w 204"/>
                  <a:gd name="T21" fmla="*/ 230 h 241"/>
                  <a:gd name="T22" fmla="*/ 148 w 204"/>
                  <a:gd name="T23" fmla="*/ 227 h 241"/>
                  <a:gd name="T24" fmla="*/ 160 w 204"/>
                  <a:gd name="T25" fmla="*/ 217 h 241"/>
                  <a:gd name="T26" fmla="*/ 174 w 204"/>
                  <a:gd name="T27" fmla="*/ 206 h 241"/>
                  <a:gd name="T28" fmla="*/ 179 w 204"/>
                  <a:gd name="T29" fmla="*/ 196 h 241"/>
                  <a:gd name="T30" fmla="*/ 196 w 204"/>
                  <a:gd name="T31" fmla="*/ 167 h 241"/>
                  <a:gd name="T32" fmla="*/ 202 w 204"/>
                  <a:gd name="T33" fmla="*/ 138 h 241"/>
                  <a:gd name="T34" fmla="*/ 203 w 204"/>
                  <a:gd name="T35" fmla="*/ 132 h 241"/>
                  <a:gd name="T36" fmla="*/ 202 w 204"/>
                  <a:gd name="T37" fmla="*/ 96 h 241"/>
                  <a:gd name="T38" fmla="*/ 186 w 204"/>
                  <a:gd name="T39" fmla="*/ 54 h 241"/>
                  <a:gd name="T40" fmla="*/ 165 w 204"/>
                  <a:gd name="T41" fmla="*/ 27 h 241"/>
                  <a:gd name="T42" fmla="*/ 148 w 204"/>
                  <a:gd name="T43" fmla="*/ 13 h 241"/>
                  <a:gd name="T44" fmla="*/ 130 w 204"/>
                  <a:gd name="T45" fmla="*/ 4 h 241"/>
                  <a:gd name="T46" fmla="*/ 111 w 204"/>
                  <a:gd name="T47" fmla="*/ 0 h 241"/>
                  <a:gd name="T48" fmla="*/ 80 w 204"/>
                  <a:gd name="T49" fmla="*/ 2 h 241"/>
                  <a:gd name="T50" fmla="*/ 43 w 204"/>
                  <a:gd name="T51" fmla="*/ 20 h 241"/>
                  <a:gd name="T52" fmla="*/ 5 w 204"/>
                  <a:gd name="T53" fmla="*/ 121 h 241"/>
                  <a:gd name="T54" fmla="*/ 12 w 204"/>
                  <a:gd name="T55" fmla="*/ 76 h 241"/>
                  <a:gd name="T56" fmla="*/ 34 w 204"/>
                  <a:gd name="T57" fmla="*/ 41 h 241"/>
                  <a:gd name="T58" fmla="*/ 65 w 204"/>
                  <a:gd name="T59" fmla="*/ 16 h 241"/>
                  <a:gd name="T60" fmla="*/ 102 w 204"/>
                  <a:gd name="T61" fmla="*/ 8 h 241"/>
                  <a:gd name="T62" fmla="*/ 139 w 204"/>
                  <a:gd name="T63" fmla="*/ 16 h 241"/>
                  <a:gd name="T64" fmla="*/ 161 w 204"/>
                  <a:gd name="T65" fmla="*/ 32 h 241"/>
                  <a:gd name="T66" fmla="*/ 180 w 204"/>
                  <a:gd name="T67" fmla="*/ 57 h 241"/>
                  <a:gd name="T68" fmla="*/ 195 w 204"/>
                  <a:gd name="T69" fmla="*/ 98 h 241"/>
                  <a:gd name="T70" fmla="*/ 196 w 204"/>
                  <a:gd name="T71" fmla="*/ 126 h 241"/>
                  <a:gd name="T72" fmla="*/ 195 w 204"/>
                  <a:gd name="T73" fmla="*/ 142 h 241"/>
                  <a:gd name="T74" fmla="*/ 191 w 204"/>
                  <a:gd name="T75" fmla="*/ 149 h 241"/>
                  <a:gd name="T76" fmla="*/ 189 w 204"/>
                  <a:gd name="T77" fmla="*/ 164 h 241"/>
                  <a:gd name="T78" fmla="*/ 180 w 204"/>
                  <a:gd name="T79" fmla="*/ 183 h 241"/>
                  <a:gd name="T80" fmla="*/ 177 w 204"/>
                  <a:gd name="T81" fmla="*/ 186 h 241"/>
                  <a:gd name="T82" fmla="*/ 169 w 204"/>
                  <a:gd name="T83" fmla="*/ 200 h 241"/>
                  <a:gd name="T84" fmla="*/ 154 w 204"/>
                  <a:gd name="T85" fmla="*/ 213 h 241"/>
                  <a:gd name="T86" fmla="*/ 121 w 204"/>
                  <a:gd name="T87" fmla="*/ 231 h 241"/>
                  <a:gd name="T88" fmla="*/ 111 w 204"/>
                  <a:gd name="T89" fmla="*/ 232 h 241"/>
                  <a:gd name="T90" fmla="*/ 81 w 204"/>
                  <a:gd name="T91" fmla="*/ 231 h 241"/>
                  <a:gd name="T92" fmla="*/ 48 w 204"/>
                  <a:gd name="T93" fmla="*/ 213 h 241"/>
                  <a:gd name="T94" fmla="*/ 26 w 204"/>
                  <a:gd name="T95" fmla="*/ 191 h 241"/>
                  <a:gd name="T96" fmla="*/ 15 w 204"/>
                  <a:gd name="T97" fmla="*/ 173 h 241"/>
                  <a:gd name="T98" fmla="*/ 6 w 204"/>
                  <a:gd name="T99" fmla="*/ 142 h 2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
                  <a:gd name="T151" fmla="*/ 0 h 241"/>
                  <a:gd name="T152" fmla="*/ 204 w 204"/>
                  <a:gd name="T153" fmla="*/ 241 h 2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 h="241">
                    <a:moveTo>
                      <a:pt x="29" y="36"/>
                    </a:moveTo>
                    <a:lnTo>
                      <a:pt x="15" y="54"/>
                    </a:lnTo>
                    <a:lnTo>
                      <a:pt x="6" y="75"/>
                    </a:lnTo>
                    <a:lnTo>
                      <a:pt x="1" y="96"/>
                    </a:lnTo>
                    <a:lnTo>
                      <a:pt x="0" y="121"/>
                    </a:lnTo>
                    <a:lnTo>
                      <a:pt x="1" y="145"/>
                    </a:lnTo>
                    <a:lnTo>
                      <a:pt x="6" y="167"/>
                    </a:lnTo>
                    <a:lnTo>
                      <a:pt x="15" y="187"/>
                    </a:lnTo>
                    <a:lnTo>
                      <a:pt x="21" y="196"/>
                    </a:lnTo>
                    <a:lnTo>
                      <a:pt x="29" y="206"/>
                    </a:lnTo>
                    <a:lnTo>
                      <a:pt x="43" y="221"/>
                    </a:lnTo>
                    <a:lnTo>
                      <a:pt x="61" y="232"/>
                    </a:lnTo>
                    <a:lnTo>
                      <a:pt x="80" y="239"/>
                    </a:lnTo>
                    <a:lnTo>
                      <a:pt x="102" y="241"/>
                    </a:lnTo>
                    <a:lnTo>
                      <a:pt x="111" y="240"/>
                    </a:lnTo>
                    <a:lnTo>
                      <a:pt x="115" y="239"/>
                    </a:lnTo>
                    <a:lnTo>
                      <a:pt x="121" y="239"/>
                    </a:lnTo>
                    <a:lnTo>
                      <a:pt x="130" y="236"/>
                    </a:lnTo>
                    <a:lnTo>
                      <a:pt x="134" y="233"/>
                    </a:lnTo>
                    <a:lnTo>
                      <a:pt x="136" y="232"/>
                    </a:lnTo>
                    <a:lnTo>
                      <a:pt x="140" y="232"/>
                    </a:lnTo>
                    <a:lnTo>
                      <a:pt x="141" y="230"/>
                    </a:lnTo>
                    <a:lnTo>
                      <a:pt x="143" y="229"/>
                    </a:lnTo>
                    <a:lnTo>
                      <a:pt x="148" y="227"/>
                    </a:lnTo>
                    <a:lnTo>
                      <a:pt x="157" y="221"/>
                    </a:lnTo>
                    <a:lnTo>
                      <a:pt x="160" y="217"/>
                    </a:lnTo>
                    <a:lnTo>
                      <a:pt x="165" y="213"/>
                    </a:lnTo>
                    <a:lnTo>
                      <a:pt x="174" y="206"/>
                    </a:lnTo>
                    <a:lnTo>
                      <a:pt x="176" y="201"/>
                    </a:lnTo>
                    <a:lnTo>
                      <a:pt x="179" y="196"/>
                    </a:lnTo>
                    <a:lnTo>
                      <a:pt x="186" y="187"/>
                    </a:lnTo>
                    <a:lnTo>
                      <a:pt x="196" y="167"/>
                    </a:lnTo>
                    <a:lnTo>
                      <a:pt x="202" y="145"/>
                    </a:lnTo>
                    <a:lnTo>
                      <a:pt x="202" y="138"/>
                    </a:lnTo>
                    <a:lnTo>
                      <a:pt x="202" y="135"/>
                    </a:lnTo>
                    <a:lnTo>
                      <a:pt x="203" y="132"/>
                    </a:lnTo>
                    <a:lnTo>
                      <a:pt x="204" y="121"/>
                    </a:lnTo>
                    <a:lnTo>
                      <a:pt x="202" y="96"/>
                    </a:lnTo>
                    <a:lnTo>
                      <a:pt x="196" y="75"/>
                    </a:lnTo>
                    <a:lnTo>
                      <a:pt x="186" y="54"/>
                    </a:lnTo>
                    <a:lnTo>
                      <a:pt x="174" y="36"/>
                    </a:lnTo>
                    <a:lnTo>
                      <a:pt x="165" y="27"/>
                    </a:lnTo>
                    <a:lnTo>
                      <a:pt x="157" y="20"/>
                    </a:lnTo>
                    <a:lnTo>
                      <a:pt x="148" y="13"/>
                    </a:lnTo>
                    <a:lnTo>
                      <a:pt x="140" y="9"/>
                    </a:lnTo>
                    <a:lnTo>
                      <a:pt x="130" y="4"/>
                    </a:lnTo>
                    <a:lnTo>
                      <a:pt x="121" y="2"/>
                    </a:lnTo>
                    <a:lnTo>
                      <a:pt x="111" y="0"/>
                    </a:lnTo>
                    <a:lnTo>
                      <a:pt x="102" y="0"/>
                    </a:lnTo>
                    <a:lnTo>
                      <a:pt x="80" y="2"/>
                    </a:lnTo>
                    <a:lnTo>
                      <a:pt x="61" y="9"/>
                    </a:lnTo>
                    <a:lnTo>
                      <a:pt x="43" y="20"/>
                    </a:lnTo>
                    <a:lnTo>
                      <a:pt x="29" y="36"/>
                    </a:lnTo>
                    <a:close/>
                    <a:moveTo>
                      <a:pt x="5" y="121"/>
                    </a:moveTo>
                    <a:lnTo>
                      <a:pt x="6" y="98"/>
                    </a:lnTo>
                    <a:lnTo>
                      <a:pt x="12" y="76"/>
                    </a:lnTo>
                    <a:lnTo>
                      <a:pt x="21" y="57"/>
                    </a:lnTo>
                    <a:lnTo>
                      <a:pt x="34" y="41"/>
                    </a:lnTo>
                    <a:lnTo>
                      <a:pt x="48" y="26"/>
                    </a:lnTo>
                    <a:lnTo>
                      <a:pt x="65" y="16"/>
                    </a:lnTo>
                    <a:lnTo>
                      <a:pt x="81" y="9"/>
                    </a:lnTo>
                    <a:lnTo>
                      <a:pt x="102" y="8"/>
                    </a:lnTo>
                    <a:lnTo>
                      <a:pt x="121" y="9"/>
                    </a:lnTo>
                    <a:lnTo>
                      <a:pt x="139" y="16"/>
                    </a:lnTo>
                    <a:lnTo>
                      <a:pt x="154" y="26"/>
                    </a:lnTo>
                    <a:lnTo>
                      <a:pt x="161" y="32"/>
                    </a:lnTo>
                    <a:lnTo>
                      <a:pt x="169" y="41"/>
                    </a:lnTo>
                    <a:lnTo>
                      <a:pt x="180" y="57"/>
                    </a:lnTo>
                    <a:lnTo>
                      <a:pt x="189" y="76"/>
                    </a:lnTo>
                    <a:lnTo>
                      <a:pt x="195" y="98"/>
                    </a:lnTo>
                    <a:lnTo>
                      <a:pt x="197" y="121"/>
                    </a:lnTo>
                    <a:lnTo>
                      <a:pt x="196" y="126"/>
                    </a:lnTo>
                    <a:lnTo>
                      <a:pt x="196" y="131"/>
                    </a:lnTo>
                    <a:lnTo>
                      <a:pt x="195" y="142"/>
                    </a:lnTo>
                    <a:lnTo>
                      <a:pt x="193" y="147"/>
                    </a:lnTo>
                    <a:lnTo>
                      <a:pt x="191" y="149"/>
                    </a:lnTo>
                    <a:lnTo>
                      <a:pt x="191" y="153"/>
                    </a:lnTo>
                    <a:lnTo>
                      <a:pt x="189" y="164"/>
                    </a:lnTo>
                    <a:lnTo>
                      <a:pt x="185" y="173"/>
                    </a:lnTo>
                    <a:lnTo>
                      <a:pt x="180" y="183"/>
                    </a:lnTo>
                    <a:lnTo>
                      <a:pt x="178" y="184"/>
                    </a:lnTo>
                    <a:lnTo>
                      <a:pt x="177" y="186"/>
                    </a:lnTo>
                    <a:lnTo>
                      <a:pt x="175" y="191"/>
                    </a:lnTo>
                    <a:lnTo>
                      <a:pt x="169" y="200"/>
                    </a:lnTo>
                    <a:lnTo>
                      <a:pt x="161" y="206"/>
                    </a:lnTo>
                    <a:lnTo>
                      <a:pt x="154" y="213"/>
                    </a:lnTo>
                    <a:lnTo>
                      <a:pt x="139" y="224"/>
                    </a:lnTo>
                    <a:lnTo>
                      <a:pt x="121" y="231"/>
                    </a:lnTo>
                    <a:lnTo>
                      <a:pt x="115" y="231"/>
                    </a:lnTo>
                    <a:lnTo>
                      <a:pt x="111" y="232"/>
                    </a:lnTo>
                    <a:lnTo>
                      <a:pt x="102" y="233"/>
                    </a:lnTo>
                    <a:lnTo>
                      <a:pt x="81" y="231"/>
                    </a:lnTo>
                    <a:lnTo>
                      <a:pt x="65" y="224"/>
                    </a:lnTo>
                    <a:lnTo>
                      <a:pt x="48" y="213"/>
                    </a:lnTo>
                    <a:lnTo>
                      <a:pt x="34" y="200"/>
                    </a:lnTo>
                    <a:lnTo>
                      <a:pt x="26" y="191"/>
                    </a:lnTo>
                    <a:lnTo>
                      <a:pt x="21" y="183"/>
                    </a:lnTo>
                    <a:lnTo>
                      <a:pt x="15" y="173"/>
                    </a:lnTo>
                    <a:lnTo>
                      <a:pt x="12" y="164"/>
                    </a:lnTo>
                    <a:lnTo>
                      <a:pt x="6" y="142"/>
                    </a:lnTo>
                    <a:lnTo>
                      <a:pt x="5" y="121"/>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5" name="Freeform 286"/>
              <p:cNvSpPr>
                <a:spLocks noEditPoints="1"/>
              </p:cNvSpPr>
              <p:nvPr/>
            </p:nvSpPr>
            <p:spPr bwMode="auto">
              <a:xfrm>
                <a:off x="304" y="3700"/>
                <a:ext cx="39" cy="45"/>
              </a:xfrm>
              <a:custGeom>
                <a:avLst/>
                <a:gdLst>
                  <a:gd name="T0" fmla="*/ 16 w 192"/>
                  <a:gd name="T1" fmla="*/ 49 h 225"/>
                  <a:gd name="T2" fmla="*/ 1 w 192"/>
                  <a:gd name="T3" fmla="*/ 90 h 225"/>
                  <a:gd name="T4" fmla="*/ 1 w 192"/>
                  <a:gd name="T5" fmla="*/ 134 h 225"/>
                  <a:gd name="T6" fmla="*/ 10 w 192"/>
                  <a:gd name="T7" fmla="*/ 165 h 225"/>
                  <a:gd name="T8" fmla="*/ 21 w 192"/>
                  <a:gd name="T9" fmla="*/ 183 h 225"/>
                  <a:gd name="T10" fmla="*/ 43 w 192"/>
                  <a:gd name="T11" fmla="*/ 205 h 225"/>
                  <a:gd name="T12" fmla="*/ 76 w 192"/>
                  <a:gd name="T13" fmla="*/ 223 h 225"/>
                  <a:gd name="T14" fmla="*/ 106 w 192"/>
                  <a:gd name="T15" fmla="*/ 224 h 225"/>
                  <a:gd name="T16" fmla="*/ 116 w 192"/>
                  <a:gd name="T17" fmla="*/ 223 h 225"/>
                  <a:gd name="T18" fmla="*/ 149 w 192"/>
                  <a:gd name="T19" fmla="*/ 205 h 225"/>
                  <a:gd name="T20" fmla="*/ 164 w 192"/>
                  <a:gd name="T21" fmla="*/ 192 h 225"/>
                  <a:gd name="T22" fmla="*/ 172 w 192"/>
                  <a:gd name="T23" fmla="*/ 178 h 225"/>
                  <a:gd name="T24" fmla="*/ 175 w 192"/>
                  <a:gd name="T25" fmla="*/ 175 h 225"/>
                  <a:gd name="T26" fmla="*/ 184 w 192"/>
                  <a:gd name="T27" fmla="*/ 156 h 225"/>
                  <a:gd name="T28" fmla="*/ 186 w 192"/>
                  <a:gd name="T29" fmla="*/ 141 h 225"/>
                  <a:gd name="T30" fmla="*/ 190 w 192"/>
                  <a:gd name="T31" fmla="*/ 134 h 225"/>
                  <a:gd name="T32" fmla="*/ 191 w 192"/>
                  <a:gd name="T33" fmla="*/ 118 h 225"/>
                  <a:gd name="T34" fmla="*/ 190 w 192"/>
                  <a:gd name="T35" fmla="*/ 90 h 225"/>
                  <a:gd name="T36" fmla="*/ 175 w 192"/>
                  <a:gd name="T37" fmla="*/ 49 h 225"/>
                  <a:gd name="T38" fmla="*/ 156 w 192"/>
                  <a:gd name="T39" fmla="*/ 24 h 225"/>
                  <a:gd name="T40" fmla="*/ 134 w 192"/>
                  <a:gd name="T41" fmla="*/ 8 h 225"/>
                  <a:gd name="T42" fmla="*/ 97 w 192"/>
                  <a:gd name="T43" fmla="*/ 0 h 225"/>
                  <a:gd name="T44" fmla="*/ 60 w 192"/>
                  <a:gd name="T45" fmla="*/ 8 h 225"/>
                  <a:gd name="T46" fmla="*/ 29 w 192"/>
                  <a:gd name="T47" fmla="*/ 33 h 225"/>
                  <a:gd name="T48" fmla="*/ 8 w 192"/>
                  <a:gd name="T49" fmla="*/ 91 h 225"/>
                  <a:gd name="T50" fmla="*/ 20 w 192"/>
                  <a:gd name="T51" fmla="*/ 54 h 225"/>
                  <a:gd name="T52" fmla="*/ 46 w 192"/>
                  <a:gd name="T53" fmla="*/ 23 h 225"/>
                  <a:gd name="T54" fmla="*/ 78 w 192"/>
                  <a:gd name="T55" fmla="*/ 9 h 225"/>
                  <a:gd name="T56" fmla="*/ 114 w 192"/>
                  <a:gd name="T57" fmla="*/ 9 h 225"/>
                  <a:gd name="T58" fmla="*/ 146 w 192"/>
                  <a:gd name="T59" fmla="*/ 23 h 225"/>
                  <a:gd name="T60" fmla="*/ 171 w 192"/>
                  <a:gd name="T61" fmla="*/ 54 h 225"/>
                  <a:gd name="T62" fmla="*/ 183 w 192"/>
                  <a:gd name="T63" fmla="*/ 91 h 225"/>
                  <a:gd name="T64" fmla="*/ 183 w 192"/>
                  <a:gd name="T65" fmla="*/ 133 h 225"/>
                  <a:gd name="T66" fmla="*/ 171 w 192"/>
                  <a:gd name="T67" fmla="*/ 172 h 225"/>
                  <a:gd name="T68" fmla="*/ 167 w 192"/>
                  <a:gd name="T69" fmla="*/ 175 h 225"/>
                  <a:gd name="T70" fmla="*/ 161 w 192"/>
                  <a:gd name="T71" fmla="*/ 188 h 225"/>
                  <a:gd name="T72" fmla="*/ 154 w 192"/>
                  <a:gd name="T73" fmla="*/ 192 h 225"/>
                  <a:gd name="T74" fmla="*/ 146 w 192"/>
                  <a:gd name="T75" fmla="*/ 201 h 225"/>
                  <a:gd name="T76" fmla="*/ 121 w 192"/>
                  <a:gd name="T77" fmla="*/ 212 h 225"/>
                  <a:gd name="T78" fmla="*/ 114 w 192"/>
                  <a:gd name="T79" fmla="*/ 215 h 225"/>
                  <a:gd name="T80" fmla="*/ 100 w 192"/>
                  <a:gd name="T81" fmla="*/ 216 h 225"/>
                  <a:gd name="T82" fmla="*/ 97 w 192"/>
                  <a:gd name="T83" fmla="*/ 216 h 225"/>
                  <a:gd name="T84" fmla="*/ 78 w 192"/>
                  <a:gd name="T85" fmla="*/ 215 h 225"/>
                  <a:gd name="T86" fmla="*/ 46 w 192"/>
                  <a:gd name="T87" fmla="*/ 201 h 225"/>
                  <a:gd name="T88" fmla="*/ 20 w 192"/>
                  <a:gd name="T89" fmla="*/ 172 h 225"/>
                  <a:gd name="T90" fmla="*/ 8 w 192"/>
                  <a:gd name="T91" fmla="*/ 133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225"/>
                  <a:gd name="T140" fmla="*/ 192 w 192"/>
                  <a:gd name="T141" fmla="*/ 225 h 2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225">
                    <a:moveTo>
                      <a:pt x="29" y="33"/>
                    </a:moveTo>
                    <a:lnTo>
                      <a:pt x="16" y="49"/>
                    </a:lnTo>
                    <a:lnTo>
                      <a:pt x="7" y="68"/>
                    </a:lnTo>
                    <a:lnTo>
                      <a:pt x="1" y="90"/>
                    </a:lnTo>
                    <a:lnTo>
                      <a:pt x="0" y="113"/>
                    </a:lnTo>
                    <a:lnTo>
                      <a:pt x="1" y="134"/>
                    </a:lnTo>
                    <a:lnTo>
                      <a:pt x="7" y="156"/>
                    </a:lnTo>
                    <a:lnTo>
                      <a:pt x="10" y="165"/>
                    </a:lnTo>
                    <a:lnTo>
                      <a:pt x="16" y="175"/>
                    </a:lnTo>
                    <a:lnTo>
                      <a:pt x="21" y="183"/>
                    </a:lnTo>
                    <a:lnTo>
                      <a:pt x="29" y="192"/>
                    </a:lnTo>
                    <a:lnTo>
                      <a:pt x="43" y="205"/>
                    </a:lnTo>
                    <a:lnTo>
                      <a:pt x="60" y="216"/>
                    </a:lnTo>
                    <a:lnTo>
                      <a:pt x="76" y="223"/>
                    </a:lnTo>
                    <a:lnTo>
                      <a:pt x="97" y="225"/>
                    </a:lnTo>
                    <a:lnTo>
                      <a:pt x="106" y="224"/>
                    </a:lnTo>
                    <a:lnTo>
                      <a:pt x="110" y="223"/>
                    </a:lnTo>
                    <a:lnTo>
                      <a:pt x="116" y="223"/>
                    </a:lnTo>
                    <a:lnTo>
                      <a:pt x="134" y="216"/>
                    </a:lnTo>
                    <a:lnTo>
                      <a:pt x="149" y="205"/>
                    </a:lnTo>
                    <a:lnTo>
                      <a:pt x="156" y="198"/>
                    </a:lnTo>
                    <a:lnTo>
                      <a:pt x="164" y="192"/>
                    </a:lnTo>
                    <a:lnTo>
                      <a:pt x="170" y="183"/>
                    </a:lnTo>
                    <a:lnTo>
                      <a:pt x="172" y="178"/>
                    </a:lnTo>
                    <a:lnTo>
                      <a:pt x="173" y="176"/>
                    </a:lnTo>
                    <a:lnTo>
                      <a:pt x="175" y="175"/>
                    </a:lnTo>
                    <a:lnTo>
                      <a:pt x="180" y="165"/>
                    </a:lnTo>
                    <a:lnTo>
                      <a:pt x="184" y="156"/>
                    </a:lnTo>
                    <a:lnTo>
                      <a:pt x="186" y="145"/>
                    </a:lnTo>
                    <a:lnTo>
                      <a:pt x="186" y="141"/>
                    </a:lnTo>
                    <a:lnTo>
                      <a:pt x="188" y="139"/>
                    </a:lnTo>
                    <a:lnTo>
                      <a:pt x="190" y="134"/>
                    </a:lnTo>
                    <a:lnTo>
                      <a:pt x="191" y="123"/>
                    </a:lnTo>
                    <a:lnTo>
                      <a:pt x="191" y="118"/>
                    </a:lnTo>
                    <a:lnTo>
                      <a:pt x="192" y="113"/>
                    </a:lnTo>
                    <a:lnTo>
                      <a:pt x="190" y="90"/>
                    </a:lnTo>
                    <a:lnTo>
                      <a:pt x="184" y="68"/>
                    </a:lnTo>
                    <a:lnTo>
                      <a:pt x="175" y="49"/>
                    </a:lnTo>
                    <a:lnTo>
                      <a:pt x="164" y="33"/>
                    </a:lnTo>
                    <a:lnTo>
                      <a:pt x="156" y="24"/>
                    </a:lnTo>
                    <a:lnTo>
                      <a:pt x="149" y="18"/>
                    </a:lnTo>
                    <a:lnTo>
                      <a:pt x="134" y="8"/>
                    </a:lnTo>
                    <a:lnTo>
                      <a:pt x="116" y="1"/>
                    </a:lnTo>
                    <a:lnTo>
                      <a:pt x="97" y="0"/>
                    </a:lnTo>
                    <a:lnTo>
                      <a:pt x="76" y="1"/>
                    </a:lnTo>
                    <a:lnTo>
                      <a:pt x="60" y="8"/>
                    </a:lnTo>
                    <a:lnTo>
                      <a:pt x="43" y="18"/>
                    </a:lnTo>
                    <a:lnTo>
                      <a:pt x="29" y="33"/>
                    </a:lnTo>
                    <a:close/>
                    <a:moveTo>
                      <a:pt x="7" y="113"/>
                    </a:moveTo>
                    <a:lnTo>
                      <a:pt x="8" y="91"/>
                    </a:lnTo>
                    <a:lnTo>
                      <a:pt x="12" y="72"/>
                    </a:lnTo>
                    <a:lnTo>
                      <a:pt x="20" y="54"/>
                    </a:lnTo>
                    <a:lnTo>
                      <a:pt x="33" y="38"/>
                    </a:lnTo>
                    <a:lnTo>
                      <a:pt x="46" y="23"/>
                    </a:lnTo>
                    <a:lnTo>
                      <a:pt x="62" y="14"/>
                    </a:lnTo>
                    <a:lnTo>
                      <a:pt x="78" y="9"/>
                    </a:lnTo>
                    <a:lnTo>
                      <a:pt x="97" y="8"/>
                    </a:lnTo>
                    <a:lnTo>
                      <a:pt x="114" y="9"/>
                    </a:lnTo>
                    <a:lnTo>
                      <a:pt x="130" y="14"/>
                    </a:lnTo>
                    <a:lnTo>
                      <a:pt x="146" y="23"/>
                    </a:lnTo>
                    <a:lnTo>
                      <a:pt x="161" y="38"/>
                    </a:lnTo>
                    <a:lnTo>
                      <a:pt x="171" y="54"/>
                    </a:lnTo>
                    <a:lnTo>
                      <a:pt x="179" y="72"/>
                    </a:lnTo>
                    <a:lnTo>
                      <a:pt x="183" y="91"/>
                    </a:lnTo>
                    <a:lnTo>
                      <a:pt x="185" y="113"/>
                    </a:lnTo>
                    <a:lnTo>
                      <a:pt x="183" y="133"/>
                    </a:lnTo>
                    <a:lnTo>
                      <a:pt x="179" y="154"/>
                    </a:lnTo>
                    <a:lnTo>
                      <a:pt x="171" y="172"/>
                    </a:lnTo>
                    <a:lnTo>
                      <a:pt x="169" y="173"/>
                    </a:lnTo>
                    <a:lnTo>
                      <a:pt x="167" y="175"/>
                    </a:lnTo>
                    <a:lnTo>
                      <a:pt x="165" y="179"/>
                    </a:lnTo>
                    <a:lnTo>
                      <a:pt x="161" y="188"/>
                    </a:lnTo>
                    <a:lnTo>
                      <a:pt x="156" y="191"/>
                    </a:lnTo>
                    <a:lnTo>
                      <a:pt x="154" y="192"/>
                    </a:lnTo>
                    <a:lnTo>
                      <a:pt x="153" y="194"/>
                    </a:lnTo>
                    <a:lnTo>
                      <a:pt x="146" y="201"/>
                    </a:lnTo>
                    <a:lnTo>
                      <a:pt x="130" y="210"/>
                    </a:lnTo>
                    <a:lnTo>
                      <a:pt x="121" y="212"/>
                    </a:lnTo>
                    <a:lnTo>
                      <a:pt x="117" y="213"/>
                    </a:lnTo>
                    <a:lnTo>
                      <a:pt x="114" y="215"/>
                    </a:lnTo>
                    <a:lnTo>
                      <a:pt x="105" y="216"/>
                    </a:lnTo>
                    <a:lnTo>
                      <a:pt x="100" y="216"/>
                    </a:lnTo>
                    <a:lnTo>
                      <a:pt x="98" y="216"/>
                    </a:lnTo>
                    <a:lnTo>
                      <a:pt x="97" y="216"/>
                    </a:lnTo>
                    <a:lnTo>
                      <a:pt x="97" y="218"/>
                    </a:lnTo>
                    <a:lnTo>
                      <a:pt x="78" y="215"/>
                    </a:lnTo>
                    <a:lnTo>
                      <a:pt x="62" y="210"/>
                    </a:lnTo>
                    <a:lnTo>
                      <a:pt x="46" y="201"/>
                    </a:lnTo>
                    <a:lnTo>
                      <a:pt x="33" y="188"/>
                    </a:lnTo>
                    <a:lnTo>
                      <a:pt x="20" y="172"/>
                    </a:lnTo>
                    <a:lnTo>
                      <a:pt x="12" y="154"/>
                    </a:lnTo>
                    <a:lnTo>
                      <a:pt x="8" y="133"/>
                    </a:lnTo>
                    <a:lnTo>
                      <a:pt x="7" y="113"/>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6" name="Freeform 287"/>
              <p:cNvSpPr>
                <a:spLocks noEditPoints="1"/>
              </p:cNvSpPr>
              <p:nvPr/>
            </p:nvSpPr>
            <p:spPr bwMode="auto">
              <a:xfrm>
                <a:off x="306" y="3701"/>
                <a:ext cx="35" cy="42"/>
              </a:xfrm>
              <a:custGeom>
                <a:avLst/>
                <a:gdLst>
                  <a:gd name="T0" fmla="*/ 13 w 178"/>
                  <a:gd name="T1" fmla="*/ 46 h 210"/>
                  <a:gd name="T2" fmla="*/ 1 w 178"/>
                  <a:gd name="T3" fmla="*/ 83 h 210"/>
                  <a:gd name="T4" fmla="*/ 1 w 178"/>
                  <a:gd name="T5" fmla="*/ 125 h 210"/>
                  <a:gd name="T6" fmla="*/ 13 w 178"/>
                  <a:gd name="T7" fmla="*/ 164 h 210"/>
                  <a:gd name="T8" fmla="*/ 39 w 178"/>
                  <a:gd name="T9" fmla="*/ 193 h 210"/>
                  <a:gd name="T10" fmla="*/ 71 w 178"/>
                  <a:gd name="T11" fmla="*/ 207 h 210"/>
                  <a:gd name="T12" fmla="*/ 90 w 178"/>
                  <a:gd name="T13" fmla="*/ 208 h 210"/>
                  <a:gd name="T14" fmla="*/ 93 w 178"/>
                  <a:gd name="T15" fmla="*/ 208 h 210"/>
                  <a:gd name="T16" fmla="*/ 107 w 178"/>
                  <a:gd name="T17" fmla="*/ 207 h 210"/>
                  <a:gd name="T18" fmla="*/ 114 w 178"/>
                  <a:gd name="T19" fmla="*/ 204 h 210"/>
                  <a:gd name="T20" fmla="*/ 139 w 178"/>
                  <a:gd name="T21" fmla="*/ 193 h 210"/>
                  <a:gd name="T22" fmla="*/ 147 w 178"/>
                  <a:gd name="T23" fmla="*/ 184 h 210"/>
                  <a:gd name="T24" fmla="*/ 154 w 178"/>
                  <a:gd name="T25" fmla="*/ 180 h 210"/>
                  <a:gd name="T26" fmla="*/ 160 w 178"/>
                  <a:gd name="T27" fmla="*/ 167 h 210"/>
                  <a:gd name="T28" fmla="*/ 164 w 178"/>
                  <a:gd name="T29" fmla="*/ 164 h 210"/>
                  <a:gd name="T30" fmla="*/ 176 w 178"/>
                  <a:gd name="T31" fmla="*/ 125 h 210"/>
                  <a:gd name="T32" fmla="*/ 176 w 178"/>
                  <a:gd name="T33" fmla="*/ 83 h 210"/>
                  <a:gd name="T34" fmla="*/ 164 w 178"/>
                  <a:gd name="T35" fmla="*/ 46 h 210"/>
                  <a:gd name="T36" fmla="*/ 139 w 178"/>
                  <a:gd name="T37" fmla="*/ 15 h 210"/>
                  <a:gd name="T38" fmla="*/ 107 w 178"/>
                  <a:gd name="T39" fmla="*/ 1 h 210"/>
                  <a:gd name="T40" fmla="*/ 71 w 178"/>
                  <a:gd name="T41" fmla="*/ 1 h 210"/>
                  <a:gd name="T42" fmla="*/ 39 w 178"/>
                  <a:gd name="T43" fmla="*/ 15 h 210"/>
                  <a:gd name="T44" fmla="*/ 90 w 178"/>
                  <a:gd name="T45" fmla="*/ 202 h 210"/>
                  <a:gd name="T46" fmla="*/ 57 w 178"/>
                  <a:gd name="T47" fmla="*/ 194 h 210"/>
                  <a:gd name="T48" fmla="*/ 30 w 178"/>
                  <a:gd name="T49" fmla="*/ 174 h 210"/>
                  <a:gd name="T50" fmla="*/ 14 w 178"/>
                  <a:gd name="T51" fmla="*/ 149 h 210"/>
                  <a:gd name="T52" fmla="*/ 8 w 178"/>
                  <a:gd name="T53" fmla="*/ 123 h 210"/>
                  <a:gd name="T54" fmla="*/ 8 w 178"/>
                  <a:gd name="T55" fmla="*/ 85 h 210"/>
                  <a:gd name="T56" fmla="*/ 19 w 178"/>
                  <a:gd name="T57" fmla="*/ 50 h 210"/>
                  <a:gd name="T58" fmla="*/ 43 w 178"/>
                  <a:gd name="T59" fmla="*/ 22 h 210"/>
                  <a:gd name="T60" fmla="*/ 73 w 178"/>
                  <a:gd name="T61" fmla="*/ 9 h 210"/>
                  <a:gd name="T62" fmla="*/ 105 w 178"/>
                  <a:gd name="T63" fmla="*/ 9 h 210"/>
                  <a:gd name="T64" fmla="*/ 135 w 178"/>
                  <a:gd name="T65" fmla="*/ 22 h 210"/>
                  <a:gd name="T66" fmla="*/ 157 w 178"/>
                  <a:gd name="T67" fmla="*/ 50 h 210"/>
                  <a:gd name="T68" fmla="*/ 169 w 178"/>
                  <a:gd name="T69" fmla="*/ 85 h 210"/>
                  <a:gd name="T70" fmla="*/ 169 w 178"/>
                  <a:gd name="T71" fmla="*/ 123 h 210"/>
                  <a:gd name="T72" fmla="*/ 160 w 178"/>
                  <a:gd name="T73" fmla="*/ 149 h 210"/>
                  <a:gd name="T74" fmla="*/ 148 w 178"/>
                  <a:gd name="T75" fmla="*/ 174 h 210"/>
                  <a:gd name="T76" fmla="*/ 121 w 178"/>
                  <a:gd name="T77" fmla="*/ 194 h 210"/>
                  <a:gd name="T78" fmla="*/ 90 w 178"/>
                  <a:gd name="T79" fmla="*/ 202 h 2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8"/>
                  <a:gd name="T121" fmla="*/ 0 h 210"/>
                  <a:gd name="T122" fmla="*/ 178 w 178"/>
                  <a:gd name="T123" fmla="*/ 210 h 2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8" h="210">
                    <a:moveTo>
                      <a:pt x="26" y="30"/>
                    </a:moveTo>
                    <a:lnTo>
                      <a:pt x="13" y="46"/>
                    </a:lnTo>
                    <a:lnTo>
                      <a:pt x="5" y="64"/>
                    </a:lnTo>
                    <a:lnTo>
                      <a:pt x="1" y="83"/>
                    </a:lnTo>
                    <a:lnTo>
                      <a:pt x="0" y="105"/>
                    </a:lnTo>
                    <a:lnTo>
                      <a:pt x="1" y="125"/>
                    </a:lnTo>
                    <a:lnTo>
                      <a:pt x="5" y="146"/>
                    </a:lnTo>
                    <a:lnTo>
                      <a:pt x="13" y="164"/>
                    </a:lnTo>
                    <a:lnTo>
                      <a:pt x="26" y="180"/>
                    </a:lnTo>
                    <a:lnTo>
                      <a:pt x="39" y="193"/>
                    </a:lnTo>
                    <a:lnTo>
                      <a:pt x="55" y="202"/>
                    </a:lnTo>
                    <a:lnTo>
                      <a:pt x="71" y="207"/>
                    </a:lnTo>
                    <a:lnTo>
                      <a:pt x="90" y="210"/>
                    </a:lnTo>
                    <a:lnTo>
                      <a:pt x="90" y="208"/>
                    </a:lnTo>
                    <a:lnTo>
                      <a:pt x="91" y="208"/>
                    </a:lnTo>
                    <a:lnTo>
                      <a:pt x="93" y="208"/>
                    </a:lnTo>
                    <a:lnTo>
                      <a:pt x="98" y="208"/>
                    </a:lnTo>
                    <a:lnTo>
                      <a:pt x="107" y="207"/>
                    </a:lnTo>
                    <a:lnTo>
                      <a:pt x="110" y="205"/>
                    </a:lnTo>
                    <a:lnTo>
                      <a:pt x="114" y="204"/>
                    </a:lnTo>
                    <a:lnTo>
                      <a:pt x="123" y="202"/>
                    </a:lnTo>
                    <a:lnTo>
                      <a:pt x="139" y="193"/>
                    </a:lnTo>
                    <a:lnTo>
                      <a:pt x="146" y="186"/>
                    </a:lnTo>
                    <a:lnTo>
                      <a:pt x="147" y="184"/>
                    </a:lnTo>
                    <a:lnTo>
                      <a:pt x="149" y="183"/>
                    </a:lnTo>
                    <a:lnTo>
                      <a:pt x="154" y="180"/>
                    </a:lnTo>
                    <a:lnTo>
                      <a:pt x="158" y="171"/>
                    </a:lnTo>
                    <a:lnTo>
                      <a:pt x="160" y="167"/>
                    </a:lnTo>
                    <a:lnTo>
                      <a:pt x="162" y="165"/>
                    </a:lnTo>
                    <a:lnTo>
                      <a:pt x="164" y="164"/>
                    </a:lnTo>
                    <a:lnTo>
                      <a:pt x="172" y="146"/>
                    </a:lnTo>
                    <a:lnTo>
                      <a:pt x="176" y="125"/>
                    </a:lnTo>
                    <a:lnTo>
                      <a:pt x="178" y="105"/>
                    </a:lnTo>
                    <a:lnTo>
                      <a:pt x="176" y="83"/>
                    </a:lnTo>
                    <a:lnTo>
                      <a:pt x="172" y="64"/>
                    </a:lnTo>
                    <a:lnTo>
                      <a:pt x="164" y="46"/>
                    </a:lnTo>
                    <a:lnTo>
                      <a:pt x="154" y="30"/>
                    </a:lnTo>
                    <a:lnTo>
                      <a:pt x="139" y="15"/>
                    </a:lnTo>
                    <a:lnTo>
                      <a:pt x="123" y="6"/>
                    </a:lnTo>
                    <a:lnTo>
                      <a:pt x="107" y="1"/>
                    </a:lnTo>
                    <a:lnTo>
                      <a:pt x="90" y="0"/>
                    </a:lnTo>
                    <a:lnTo>
                      <a:pt x="71" y="1"/>
                    </a:lnTo>
                    <a:lnTo>
                      <a:pt x="55" y="6"/>
                    </a:lnTo>
                    <a:lnTo>
                      <a:pt x="39" y="15"/>
                    </a:lnTo>
                    <a:lnTo>
                      <a:pt x="26" y="30"/>
                    </a:lnTo>
                    <a:close/>
                    <a:moveTo>
                      <a:pt x="90" y="202"/>
                    </a:moveTo>
                    <a:lnTo>
                      <a:pt x="73" y="199"/>
                    </a:lnTo>
                    <a:lnTo>
                      <a:pt x="57" y="194"/>
                    </a:lnTo>
                    <a:lnTo>
                      <a:pt x="43" y="185"/>
                    </a:lnTo>
                    <a:lnTo>
                      <a:pt x="30" y="174"/>
                    </a:lnTo>
                    <a:lnTo>
                      <a:pt x="19" y="158"/>
                    </a:lnTo>
                    <a:lnTo>
                      <a:pt x="14" y="149"/>
                    </a:lnTo>
                    <a:lnTo>
                      <a:pt x="12" y="141"/>
                    </a:lnTo>
                    <a:lnTo>
                      <a:pt x="8" y="123"/>
                    </a:lnTo>
                    <a:lnTo>
                      <a:pt x="7" y="105"/>
                    </a:lnTo>
                    <a:lnTo>
                      <a:pt x="8" y="85"/>
                    </a:lnTo>
                    <a:lnTo>
                      <a:pt x="12" y="67"/>
                    </a:lnTo>
                    <a:lnTo>
                      <a:pt x="19" y="50"/>
                    </a:lnTo>
                    <a:lnTo>
                      <a:pt x="30" y="36"/>
                    </a:lnTo>
                    <a:lnTo>
                      <a:pt x="43" y="22"/>
                    </a:lnTo>
                    <a:lnTo>
                      <a:pt x="57" y="14"/>
                    </a:lnTo>
                    <a:lnTo>
                      <a:pt x="73" y="9"/>
                    </a:lnTo>
                    <a:lnTo>
                      <a:pt x="90" y="7"/>
                    </a:lnTo>
                    <a:lnTo>
                      <a:pt x="105" y="9"/>
                    </a:lnTo>
                    <a:lnTo>
                      <a:pt x="121" y="14"/>
                    </a:lnTo>
                    <a:lnTo>
                      <a:pt x="135" y="22"/>
                    </a:lnTo>
                    <a:lnTo>
                      <a:pt x="148" y="36"/>
                    </a:lnTo>
                    <a:lnTo>
                      <a:pt x="157" y="50"/>
                    </a:lnTo>
                    <a:lnTo>
                      <a:pt x="165" y="67"/>
                    </a:lnTo>
                    <a:lnTo>
                      <a:pt x="169" y="85"/>
                    </a:lnTo>
                    <a:lnTo>
                      <a:pt x="172" y="105"/>
                    </a:lnTo>
                    <a:lnTo>
                      <a:pt x="169" y="123"/>
                    </a:lnTo>
                    <a:lnTo>
                      <a:pt x="165" y="141"/>
                    </a:lnTo>
                    <a:lnTo>
                      <a:pt x="160" y="149"/>
                    </a:lnTo>
                    <a:lnTo>
                      <a:pt x="157" y="158"/>
                    </a:lnTo>
                    <a:lnTo>
                      <a:pt x="148" y="174"/>
                    </a:lnTo>
                    <a:lnTo>
                      <a:pt x="135" y="185"/>
                    </a:lnTo>
                    <a:lnTo>
                      <a:pt x="121" y="194"/>
                    </a:lnTo>
                    <a:lnTo>
                      <a:pt x="105" y="199"/>
                    </a:lnTo>
                    <a:lnTo>
                      <a:pt x="90" y="202"/>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7" name="Freeform 288"/>
              <p:cNvSpPr>
                <a:spLocks noEditPoints="1"/>
              </p:cNvSpPr>
              <p:nvPr/>
            </p:nvSpPr>
            <p:spPr bwMode="auto">
              <a:xfrm>
                <a:off x="307" y="3703"/>
                <a:ext cx="33" cy="39"/>
              </a:xfrm>
              <a:custGeom>
                <a:avLst/>
                <a:gdLst>
                  <a:gd name="T0" fmla="*/ 36 w 165"/>
                  <a:gd name="T1" fmla="*/ 178 h 195"/>
                  <a:gd name="T2" fmla="*/ 66 w 165"/>
                  <a:gd name="T3" fmla="*/ 192 h 195"/>
                  <a:gd name="T4" fmla="*/ 98 w 165"/>
                  <a:gd name="T5" fmla="*/ 192 h 195"/>
                  <a:gd name="T6" fmla="*/ 128 w 165"/>
                  <a:gd name="T7" fmla="*/ 178 h 195"/>
                  <a:gd name="T8" fmla="*/ 150 w 165"/>
                  <a:gd name="T9" fmla="*/ 151 h 195"/>
                  <a:gd name="T10" fmla="*/ 158 w 165"/>
                  <a:gd name="T11" fmla="*/ 134 h 195"/>
                  <a:gd name="T12" fmla="*/ 165 w 165"/>
                  <a:gd name="T13" fmla="*/ 98 h 195"/>
                  <a:gd name="T14" fmla="*/ 158 w 165"/>
                  <a:gd name="T15" fmla="*/ 60 h 195"/>
                  <a:gd name="T16" fmla="*/ 141 w 165"/>
                  <a:gd name="T17" fmla="*/ 29 h 195"/>
                  <a:gd name="T18" fmla="*/ 114 w 165"/>
                  <a:gd name="T19" fmla="*/ 7 h 195"/>
                  <a:gd name="T20" fmla="*/ 83 w 165"/>
                  <a:gd name="T21" fmla="*/ 0 h 195"/>
                  <a:gd name="T22" fmla="*/ 50 w 165"/>
                  <a:gd name="T23" fmla="*/ 7 h 195"/>
                  <a:gd name="T24" fmla="*/ 23 w 165"/>
                  <a:gd name="T25" fmla="*/ 29 h 195"/>
                  <a:gd name="T26" fmla="*/ 5 w 165"/>
                  <a:gd name="T27" fmla="*/ 60 h 195"/>
                  <a:gd name="T28" fmla="*/ 0 w 165"/>
                  <a:gd name="T29" fmla="*/ 98 h 195"/>
                  <a:gd name="T30" fmla="*/ 5 w 165"/>
                  <a:gd name="T31" fmla="*/ 134 h 195"/>
                  <a:gd name="T32" fmla="*/ 12 w 165"/>
                  <a:gd name="T33" fmla="*/ 151 h 195"/>
                  <a:gd name="T34" fmla="*/ 83 w 165"/>
                  <a:gd name="T35" fmla="*/ 189 h 195"/>
                  <a:gd name="T36" fmla="*/ 52 w 165"/>
                  <a:gd name="T37" fmla="*/ 181 h 195"/>
                  <a:gd name="T38" fmla="*/ 29 w 165"/>
                  <a:gd name="T39" fmla="*/ 161 h 195"/>
                  <a:gd name="T40" fmla="*/ 18 w 165"/>
                  <a:gd name="T41" fmla="*/ 146 h 195"/>
                  <a:gd name="T42" fmla="*/ 11 w 165"/>
                  <a:gd name="T43" fmla="*/ 132 h 195"/>
                  <a:gd name="T44" fmla="*/ 6 w 165"/>
                  <a:gd name="T45" fmla="*/ 115 h 195"/>
                  <a:gd name="T46" fmla="*/ 6 w 165"/>
                  <a:gd name="T47" fmla="*/ 79 h 195"/>
                  <a:gd name="T48" fmla="*/ 18 w 165"/>
                  <a:gd name="T49" fmla="*/ 47 h 195"/>
                  <a:gd name="T50" fmla="*/ 39 w 165"/>
                  <a:gd name="T51" fmla="*/ 22 h 195"/>
                  <a:gd name="T52" fmla="*/ 66 w 165"/>
                  <a:gd name="T53" fmla="*/ 8 h 195"/>
                  <a:gd name="T54" fmla="*/ 97 w 165"/>
                  <a:gd name="T55" fmla="*/ 8 h 195"/>
                  <a:gd name="T56" fmla="*/ 124 w 165"/>
                  <a:gd name="T57" fmla="*/ 22 h 195"/>
                  <a:gd name="T58" fmla="*/ 146 w 165"/>
                  <a:gd name="T59" fmla="*/ 47 h 195"/>
                  <a:gd name="T60" fmla="*/ 157 w 165"/>
                  <a:gd name="T61" fmla="*/ 79 h 195"/>
                  <a:gd name="T62" fmla="*/ 158 w 165"/>
                  <a:gd name="T63" fmla="*/ 98 h 195"/>
                  <a:gd name="T64" fmla="*/ 158 w 165"/>
                  <a:gd name="T65" fmla="*/ 102 h 195"/>
                  <a:gd name="T66" fmla="*/ 157 w 165"/>
                  <a:gd name="T67" fmla="*/ 115 h 195"/>
                  <a:gd name="T68" fmla="*/ 153 w 165"/>
                  <a:gd name="T69" fmla="*/ 132 h 195"/>
                  <a:gd name="T70" fmla="*/ 147 w 165"/>
                  <a:gd name="T71" fmla="*/ 142 h 195"/>
                  <a:gd name="T72" fmla="*/ 141 w 165"/>
                  <a:gd name="T73" fmla="*/ 153 h 195"/>
                  <a:gd name="T74" fmla="*/ 130 w 165"/>
                  <a:gd name="T75" fmla="*/ 167 h 195"/>
                  <a:gd name="T76" fmla="*/ 124 w 165"/>
                  <a:gd name="T77" fmla="*/ 172 h 195"/>
                  <a:gd name="T78" fmla="*/ 112 w 165"/>
                  <a:gd name="T79" fmla="*/ 181 h 195"/>
                  <a:gd name="T80" fmla="*/ 97 w 165"/>
                  <a:gd name="T81" fmla="*/ 187 h 195"/>
                  <a:gd name="T82" fmla="*/ 91 w 165"/>
                  <a:gd name="T83" fmla="*/ 187 h 195"/>
                  <a:gd name="T84" fmla="*/ 89 w 165"/>
                  <a:gd name="T85" fmla="*/ 188 h 1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
                  <a:gd name="T130" fmla="*/ 0 h 195"/>
                  <a:gd name="T131" fmla="*/ 165 w 165"/>
                  <a:gd name="T132" fmla="*/ 195 h 1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 h="195">
                    <a:moveTo>
                      <a:pt x="23" y="167"/>
                    </a:moveTo>
                    <a:lnTo>
                      <a:pt x="36" y="178"/>
                    </a:lnTo>
                    <a:lnTo>
                      <a:pt x="50" y="187"/>
                    </a:lnTo>
                    <a:lnTo>
                      <a:pt x="66" y="192"/>
                    </a:lnTo>
                    <a:lnTo>
                      <a:pt x="83" y="195"/>
                    </a:lnTo>
                    <a:lnTo>
                      <a:pt x="98" y="192"/>
                    </a:lnTo>
                    <a:lnTo>
                      <a:pt x="114" y="187"/>
                    </a:lnTo>
                    <a:lnTo>
                      <a:pt x="128" y="178"/>
                    </a:lnTo>
                    <a:lnTo>
                      <a:pt x="141" y="167"/>
                    </a:lnTo>
                    <a:lnTo>
                      <a:pt x="150" y="151"/>
                    </a:lnTo>
                    <a:lnTo>
                      <a:pt x="153" y="142"/>
                    </a:lnTo>
                    <a:lnTo>
                      <a:pt x="158" y="134"/>
                    </a:lnTo>
                    <a:lnTo>
                      <a:pt x="162" y="116"/>
                    </a:lnTo>
                    <a:lnTo>
                      <a:pt x="165" y="98"/>
                    </a:lnTo>
                    <a:lnTo>
                      <a:pt x="162" y="78"/>
                    </a:lnTo>
                    <a:lnTo>
                      <a:pt x="158" y="60"/>
                    </a:lnTo>
                    <a:lnTo>
                      <a:pt x="150" y="43"/>
                    </a:lnTo>
                    <a:lnTo>
                      <a:pt x="141" y="29"/>
                    </a:lnTo>
                    <a:lnTo>
                      <a:pt x="128" y="15"/>
                    </a:lnTo>
                    <a:lnTo>
                      <a:pt x="114" y="7"/>
                    </a:lnTo>
                    <a:lnTo>
                      <a:pt x="98" y="2"/>
                    </a:lnTo>
                    <a:lnTo>
                      <a:pt x="83" y="0"/>
                    </a:lnTo>
                    <a:lnTo>
                      <a:pt x="66" y="2"/>
                    </a:lnTo>
                    <a:lnTo>
                      <a:pt x="50" y="7"/>
                    </a:lnTo>
                    <a:lnTo>
                      <a:pt x="36" y="15"/>
                    </a:lnTo>
                    <a:lnTo>
                      <a:pt x="23" y="29"/>
                    </a:lnTo>
                    <a:lnTo>
                      <a:pt x="12" y="43"/>
                    </a:lnTo>
                    <a:lnTo>
                      <a:pt x="5" y="60"/>
                    </a:lnTo>
                    <a:lnTo>
                      <a:pt x="1" y="78"/>
                    </a:lnTo>
                    <a:lnTo>
                      <a:pt x="0" y="98"/>
                    </a:lnTo>
                    <a:lnTo>
                      <a:pt x="1" y="116"/>
                    </a:lnTo>
                    <a:lnTo>
                      <a:pt x="5" y="134"/>
                    </a:lnTo>
                    <a:lnTo>
                      <a:pt x="7" y="142"/>
                    </a:lnTo>
                    <a:lnTo>
                      <a:pt x="12" y="151"/>
                    </a:lnTo>
                    <a:lnTo>
                      <a:pt x="23" y="167"/>
                    </a:lnTo>
                    <a:close/>
                    <a:moveTo>
                      <a:pt x="83" y="189"/>
                    </a:moveTo>
                    <a:lnTo>
                      <a:pt x="66" y="187"/>
                    </a:lnTo>
                    <a:lnTo>
                      <a:pt x="52" y="181"/>
                    </a:lnTo>
                    <a:lnTo>
                      <a:pt x="39" y="172"/>
                    </a:lnTo>
                    <a:lnTo>
                      <a:pt x="29" y="161"/>
                    </a:lnTo>
                    <a:lnTo>
                      <a:pt x="22" y="153"/>
                    </a:lnTo>
                    <a:lnTo>
                      <a:pt x="18" y="146"/>
                    </a:lnTo>
                    <a:lnTo>
                      <a:pt x="13" y="139"/>
                    </a:lnTo>
                    <a:lnTo>
                      <a:pt x="11" y="132"/>
                    </a:lnTo>
                    <a:lnTo>
                      <a:pt x="7" y="123"/>
                    </a:lnTo>
                    <a:lnTo>
                      <a:pt x="6" y="115"/>
                    </a:lnTo>
                    <a:lnTo>
                      <a:pt x="5" y="98"/>
                    </a:lnTo>
                    <a:lnTo>
                      <a:pt x="6" y="79"/>
                    </a:lnTo>
                    <a:lnTo>
                      <a:pt x="11" y="62"/>
                    </a:lnTo>
                    <a:lnTo>
                      <a:pt x="18" y="47"/>
                    </a:lnTo>
                    <a:lnTo>
                      <a:pt x="29" y="34"/>
                    </a:lnTo>
                    <a:lnTo>
                      <a:pt x="39" y="22"/>
                    </a:lnTo>
                    <a:lnTo>
                      <a:pt x="52" y="14"/>
                    </a:lnTo>
                    <a:lnTo>
                      <a:pt x="66" y="8"/>
                    </a:lnTo>
                    <a:lnTo>
                      <a:pt x="83" y="7"/>
                    </a:lnTo>
                    <a:lnTo>
                      <a:pt x="97" y="8"/>
                    </a:lnTo>
                    <a:lnTo>
                      <a:pt x="112" y="14"/>
                    </a:lnTo>
                    <a:lnTo>
                      <a:pt x="124" y="22"/>
                    </a:lnTo>
                    <a:lnTo>
                      <a:pt x="137" y="34"/>
                    </a:lnTo>
                    <a:lnTo>
                      <a:pt x="146" y="47"/>
                    </a:lnTo>
                    <a:lnTo>
                      <a:pt x="153" y="62"/>
                    </a:lnTo>
                    <a:lnTo>
                      <a:pt x="157" y="79"/>
                    </a:lnTo>
                    <a:lnTo>
                      <a:pt x="159" y="98"/>
                    </a:lnTo>
                    <a:lnTo>
                      <a:pt x="158" y="98"/>
                    </a:lnTo>
                    <a:lnTo>
                      <a:pt x="158" y="99"/>
                    </a:lnTo>
                    <a:lnTo>
                      <a:pt x="158" y="102"/>
                    </a:lnTo>
                    <a:lnTo>
                      <a:pt x="158" y="106"/>
                    </a:lnTo>
                    <a:lnTo>
                      <a:pt x="157" y="115"/>
                    </a:lnTo>
                    <a:lnTo>
                      <a:pt x="155" y="123"/>
                    </a:lnTo>
                    <a:lnTo>
                      <a:pt x="153" y="132"/>
                    </a:lnTo>
                    <a:lnTo>
                      <a:pt x="149" y="139"/>
                    </a:lnTo>
                    <a:lnTo>
                      <a:pt x="147" y="142"/>
                    </a:lnTo>
                    <a:lnTo>
                      <a:pt x="146" y="146"/>
                    </a:lnTo>
                    <a:lnTo>
                      <a:pt x="141" y="153"/>
                    </a:lnTo>
                    <a:lnTo>
                      <a:pt x="137" y="161"/>
                    </a:lnTo>
                    <a:lnTo>
                      <a:pt x="130" y="167"/>
                    </a:lnTo>
                    <a:lnTo>
                      <a:pt x="126" y="169"/>
                    </a:lnTo>
                    <a:lnTo>
                      <a:pt x="124" y="172"/>
                    </a:lnTo>
                    <a:lnTo>
                      <a:pt x="117" y="177"/>
                    </a:lnTo>
                    <a:lnTo>
                      <a:pt x="112" y="181"/>
                    </a:lnTo>
                    <a:lnTo>
                      <a:pt x="104" y="183"/>
                    </a:lnTo>
                    <a:lnTo>
                      <a:pt x="97" y="187"/>
                    </a:lnTo>
                    <a:lnTo>
                      <a:pt x="93" y="187"/>
                    </a:lnTo>
                    <a:lnTo>
                      <a:pt x="91" y="187"/>
                    </a:lnTo>
                    <a:lnTo>
                      <a:pt x="89" y="187"/>
                    </a:lnTo>
                    <a:lnTo>
                      <a:pt x="89" y="188"/>
                    </a:lnTo>
                    <a:lnTo>
                      <a:pt x="83" y="189"/>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8" name="Freeform 289"/>
              <p:cNvSpPr>
                <a:spLocks noEditPoints="1"/>
              </p:cNvSpPr>
              <p:nvPr/>
            </p:nvSpPr>
            <p:spPr bwMode="auto">
              <a:xfrm>
                <a:off x="308" y="3704"/>
                <a:ext cx="31" cy="36"/>
              </a:xfrm>
              <a:custGeom>
                <a:avLst/>
                <a:gdLst>
                  <a:gd name="T0" fmla="*/ 34 w 154"/>
                  <a:gd name="T1" fmla="*/ 165 h 182"/>
                  <a:gd name="T2" fmla="*/ 61 w 154"/>
                  <a:gd name="T3" fmla="*/ 180 h 182"/>
                  <a:gd name="T4" fmla="*/ 84 w 154"/>
                  <a:gd name="T5" fmla="*/ 181 h 182"/>
                  <a:gd name="T6" fmla="*/ 86 w 154"/>
                  <a:gd name="T7" fmla="*/ 180 h 182"/>
                  <a:gd name="T8" fmla="*/ 92 w 154"/>
                  <a:gd name="T9" fmla="*/ 180 h 182"/>
                  <a:gd name="T10" fmla="*/ 107 w 154"/>
                  <a:gd name="T11" fmla="*/ 174 h 182"/>
                  <a:gd name="T12" fmla="*/ 119 w 154"/>
                  <a:gd name="T13" fmla="*/ 165 h 182"/>
                  <a:gd name="T14" fmla="*/ 125 w 154"/>
                  <a:gd name="T15" fmla="*/ 160 h 182"/>
                  <a:gd name="T16" fmla="*/ 136 w 154"/>
                  <a:gd name="T17" fmla="*/ 146 h 182"/>
                  <a:gd name="T18" fmla="*/ 142 w 154"/>
                  <a:gd name="T19" fmla="*/ 135 h 182"/>
                  <a:gd name="T20" fmla="*/ 148 w 154"/>
                  <a:gd name="T21" fmla="*/ 125 h 182"/>
                  <a:gd name="T22" fmla="*/ 152 w 154"/>
                  <a:gd name="T23" fmla="*/ 108 h 182"/>
                  <a:gd name="T24" fmla="*/ 153 w 154"/>
                  <a:gd name="T25" fmla="*/ 95 h 182"/>
                  <a:gd name="T26" fmla="*/ 153 w 154"/>
                  <a:gd name="T27" fmla="*/ 91 h 182"/>
                  <a:gd name="T28" fmla="*/ 152 w 154"/>
                  <a:gd name="T29" fmla="*/ 72 h 182"/>
                  <a:gd name="T30" fmla="*/ 141 w 154"/>
                  <a:gd name="T31" fmla="*/ 40 h 182"/>
                  <a:gd name="T32" fmla="*/ 119 w 154"/>
                  <a:gd name="T33" fmla="*/ 15 h 182"/>
                  <a:gd name="T34" fmla="*/ 92 w 154"/>
                  <a:gd name="T35" fmla="*/ 1 h 182"/>
                  <a:gd name="T36" fmla="*/ 61 w 154"/>
                  <a:gd name="T37" fmla="*/ 1 h 182"/>
                  <a:gd name="T38" fmla="*/ 34 w 154"/>
                  <a:gd name="T39" fmla="*/ 15 h 182"/>
                  <a:gd name="T40" fmla="*/ 13 w 154"/>
                  <a:gd name="T41" fmla="*/ 40 h 182"/>
                  <a:gd name="T42" fmla="*/ 1 w 154"/>
                  <a:gd name="T43" fmla="*/ 72 h 182"/>
                  <a:gd name="T44" fmla="*/ 1 w 154"/>
                  <a:gd name="T45" fmla="*/ 108 h 182"/>
                  <a:gd name="T46" fmla="*/ 6 w 154"/>
                  <a:gd name="T47" fmla="*/ 125 h 182"/>
                  <a:gd name="T48" fmla="*/ 13 w 154"/>
                  <a:gd name="T49" fmla="*/ 139 h 182"/>
                  <a:gd name="T50" fmla="*/ 24 w 154"/>
                  <a:gd name="T51" fmla="*/ 154 h 182"/>
                  <a:gd name="T52" fmla="*/ 63 w 154"/>
                  <a:gd name="T53" fmla="*/ 172 h 182"/>
                  <a:gd name="T54" fmla="*/ 37 w 154"/>
                  <a:gd name="T55" fmla="*/ 160 h 182"/>
                  <a:gd name="T56" fmla="*/ 17 w 154"/>
                  <a:gd name="T57" fmla="*/ 136 h 182"/>
                  <a:gd name="T58" fmla="*/ 8 w 154"/>
                  <a:gd name="T59" fmla="*/ 107 h 182"/>
                  <a:gd name="T60" fmla="*/ 8 w 154"/>
                  <a:gd name="T61" fmla="*/ 74 h 182"/>
                  <a:gd name="T62" fmla="*/ 17 w 154"/>
                  <a:gd name="T63" fmla="*/ 44 h 182"/>
                  <a:gd name="T64" fmla="*/ 37 w 154"/>
                  <a:gd name="T65" fmla="*/ 20 h 182"/>
                  <a:gd name="T66" fmla="*/ 63 w 154"/>
                  <a:gd name="T67" fmla="*/ 9 h 182"/>
                  <a:gd name="T68" fmla="*/ 90 w 154"/>
                  <a:gd name="T69" fmla="*/ 9 h 182"/>
                  <a:gd name="T70" fmla="*/ 109 w 154"/>
                  <a:gd name="T71" fmla="*/ 16 h 182"/>
                  <a:gd name="T72" fmla="*/ 121 w 154"/>
                  <a:gd name="T73" fmla="*/ 25 h 182"/>
                  <a:gd name="T74" fmla="*/ 136 w 154"/>
                  <a:gd name="T75" fmla="*/ 44 h 182"/>
                  <a:gd name="T76" fmla="*/ 146 w 154"/>
                  <a:gd name="T77" fmla="*/ 74 h 182"/>
                  <a:gd name="T78" fmla="*/ 146 w 154"/>
                  <a:gd name="T79" fmla="*/ 107 h 182"/>
                  <a:gd name="T80" fmla="*/ 136 w 154"/>
                  <a:gd name="T81" fmla="*/ 136 h 182"/>
                  <a:gd name="T82" fmla="*/ 129 w 154"/>
                  <a:gd name="T83" fmla="*/ 146 h 182"/>
                  <a:gd name="T84" fmla="*/ 121 w 154"/>
                  <a:gd name="T85" fmla="*/ 155 h 182"/>
                  <a:gd name="T86" fmla="*/ 109 w 154"/>
                  <a:gd name="T87" fmla="*/ 163 h 182"/>
                  <a:gd name="T88" fmla="*/ 90 w 154"/>
                  <a:gd name="T89" fmla="*/ 172 h 182"/>
                  <a:gd name="T90" fmla="*/ 80 w 154"/>
                  <a:gd name="T91" fmla="*/ 173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4"/>
                  <a:gd name="T139" fmla="*/ 0 h 182"/>
                  <a:gd name="T140" fmla="*/ 154 w 154"/>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4" h="182">
                    <a:moveTo>
                      <a:pt x="24" y="154"/>
                    </a:moveTo>
                    <a:lnTo>
                      <a:pt x="34" y="165"/>
                    </a:lnTo>
                    <a:lnTo>
                      <a:pt x="47" y="174"/>
                    </a:lnTo>
                    <a:lnTo>
                      <a:pt x="61" y="180"/>
                    </a:lnTo>
                    <a:lnTo>
                      <a:pt x="78" y="182"/>
                    </a:lnTo>
                    <a:lnTo>
                      <a:pt x="84" y="181"/>
                    </a:lnTo>
                    <a:lnTo>
                      <a:pt x="84" y="180"/>
                    </a:lnTo>
                    <a:lnTo>
                      <a:pt x="86" y="180"/>
                    </a:lnTo>
                    <a:lnTo>
                      <a:pt x="88" y="180"/>
                    </a:lnTo>
                    <a:lnTo>
                      <a:pt x="92" y="180"/>
                    </a:lnTo>
                    <a:lnTo>
                      <a:pt x="99" y="176"/>
                    </a:lnTo>
                    <a:lnTo>
                      <a:pt x="107" y="174"/>
                    </a:lnTo>
                    <a:lnTo>
                      <a:pt x="112" y="170"/>
                    </a:lnTo>
                    <a:lnTo>
                      <a:pt x="119" y="165"/>
                    </a:lnTo>
                    <a:lnTo>
                      <a:pt x="121" y="162"/>
                    </a:lnTo>
                    <a:lnTo>
                      <a:pt x="125" y="160"/>
                    </a:lnTo>
                    <a:lnTo>
                      <a:pt x="132" y="154"/>
                    </a:lnTo>
                    <a:lnTo>
                      <a:pt x="136" y="146"/>
                    </a:lnTo>
                    <a:lnTo>
                      <a:pt x="141" y="139"/>
                    </a:lnTo>
                    <a:lnTo>
                      <a:pt x="142" y="135"/>
                    </a:lnTo>
                    <a:lnTo>
                      <a:pt x="144" y="132"/>
                    </a:lnTo>
                    <a:lnTo>
                      <a:pt x="148" y="125"/>
                    </a:lnTo>
                    <a:lnTo>
                      <a:pt x="150" y="116"/>
                    </a:lnTo>
                    <a:lnTo>
                      <a:pt x="152" y="108"/>
                    </a:lnTo>
                    <a:lnTo>
                      <a:pt x="153" y="99"/>
                    </a:lnTo>
                    <a:lnTo>
                      <a:pt x="153" y="95"/>
                    </a:lnTo>
                    <a:lnTo>
                      <a:pt x="153" y="92"/>
                    </a:lnTo>
                    <a:lnTo>
                      <a:pt x="153" y="91"/>
                    </a:lnTo>
                    <a:lnTo>
                      <a:pt x="154" y="91"/>
                    </a:lnTo>
                    <a:lnTo>
                      <a:pt x="152" y="72"/>
                    </a:lnTo>
                    <a:lnTo>
                      <a:pt x="148" y="55"/>
                    </a:lnTo>
                    <a:lnTo>
                      <a:pt x="141" y="40"/>
                    </a:lnTo>
                    <a:lnTo>
                      <a:pt x="132" y="27"/>
                    </a:lnTo>
                    <a:lnTo>
                      <a:pt x="119" y="15"/>
                    </a:lnTo>
                    <a:lnTo>
                      <a:pt x="107" y="7"/>
                    </a:lnTo>
                    <a:lnTo>
                      <a:pt x="92" y="1"/>
                    </a:lnTo>
                    <a:lnTo>
                      <a:pt x="78" y="0"/>
                    </a:lnTo>
                    <a:lnTo>
                      <a:pt x="61" y="1"/>
                    </a:lnTo>
                    <a:lnTo>
                      <a:pt x="47" y="7"/>
                    </a:lnTo>
                    <a:lnTo>
                      <a:pt x="34" y="15"/>
                    </a:lnTo>
                    <a:lnTo>
                      <a:pt x="24" y="27"/>
                    </a:lnTo>
                    <a:lnTo>
                      <a:pt x="13" y="40"/>
                    </a:lnTo>
                    <a:lnTo>
                      <a:pt x="6" y="55"/>
                    </a:lnTo>
                    <a:lnTo>
                      <a:pt x="1" y="72"/>
                    </a:lnTo>
                    <a:lnTo>
                      <a:pt x="0" y="91"/>
                    </a:lnTo>
                    <a:lnTo>
                      <a:pt x="1" y="108"/>
                    </a:lnTo>
                    <a:lnTo>
                      <a:pt x="2" y="116"/>
                    </a:lnTo>
                    <a:lnTo>
                      <a:pt x="6" y="125"/>
                    </a:lnTo>
                    <a:lnTo>
                      <a:pt x="8" y="132"/>
                    </a:lnTo>
                    <a:lnTo>
                      <a:pt x="13" y="139"/>
                    </a:lnTo>
                    <a:lnTo>
                      <a:pt x="17" y="146"/>
                    </a:lnTo>
                    <a:lnTo>
                      <a:pt x="24" y="154"/>
                    </a:lnTo>
                    <a:close/>
                    <a:moveTo>
                      <a:pt x="78" y="174"/>
                    </a:moveTo>
                    <a:lnTo>
                      <a:pt x="63" y="172"/>
                    </a:lnTo>
                    <a:lnTo>
                      <a:pt x="50" y="167"/>
                    </a:lnTo>
                    <a:lnTo>
                      <a:pt x="37" y="160"/>
                    </a:lnTo>
                    <a:lnTo>
                      <a:pt x="27" y="151"/>
                    </a:lnTo>
                    <a:lnTo>
                      <a:pt x="17" y="136"/>
                    </a:lnTo>
                    <a:lnTo>
                      <a:pt x="11" y="123"/>
                    </a:lnTo>
                    <a:lnTo>
                      <a:pt x="8" y="107"/>
                    </a:lnTo>
                    <a:lnTo>
                      <a:pt x="7" y="91"/>
                    </a:lnTo>
                    <a:lnTo>
                      <a:pt x="8" y="74"/>
                    </a:lnTo>
                    <a:lnTo>
                      <a:pt x="11" y="59"/>
                    </a:lnTo>
                    <a:lnTo>
                      <a:pt x="17" y="44"/>
                    </a:lnTo>
                    <a:lnTo>
                      <a:pt x="27" y="32"/>
                    </a:lnTo>
                    <a:lnTo>
                      <a:pt x="37" y="20"/>
                    </a:lnTo>
                    <a:lnTo>
                      <a:pt x="50" y="14"/>
                    </a:lnTo>
                    <a:lnTo>
                      <a:pt x="63" y="9"/>
                    </a:lnTo>
                    <a:lnTo>
                      <a:pt x="78" y="8"/>
                    </a:lnTo>
                    <a:lnTo>
                      <a:pt x="90" y="9"/>
                    </a:lnTo>
                    <a:lnTo>
                      <a:pt x="103" y="14"/>
                    </a:lnTo>
                    <a:lnTo>
                      <a:pt x="109" y="16"/>
                    </a:lnTo>
                    <a:lnTo>
                      <a:pt x="116" y="20"/>
                    </a:lnTo>
                    <a:lnTo>
                      <a:pt x="121" y="25"/>
                    </a:lnTo>
                    <a:lnTo>
                      <a:pt x="128" y="32"/>
                    </a:lnTo>
                    <a:lnTo>
                      <a:pt x="136" y="44"/>
                    </a:lnTo>
                    <a:lnTo>
                      <a:pt x="143" y="59"/>
                    </a:lnTo>
                    <a:lnTo>
                      <a:pt x="146" y="74"/>
                    </a:lnTo>
                    <a:lnTo>
                      <a:pt x="148" y="91"/>
                    </a:lnTo>
                    <a:lnTo>
                      <a:pt x="146" y="107"/>
                    </a:lnTo>
                    <a:lnTo>
                      <a:pt x="143" y="123"/>
                    </a:lnTo>
                    <a:lnTo>
                      <a:pt x="136" y="136"/>
                    </a:lnTo>
                    <a:lnTo>
                      <a:pt x="132" y="143"/>
                    </a:lnTo>
                    <a:lnTo>
                      <a:pt x="129" y="146"/>
                    </a:lnTo>
                    <a:lnTo>
                      <a:pt x="128" y="151"/>
                    </a:lnTo>
                    <a:lnTo>
                      <a:pt x="121" y="155"/>
                    </a:lnTo>
                    <a:lnTo>
                      <a:pt x="116" y="160"/>
                    </a:lnTo>
                    <a:lnTo>
                      <a:pt x="109" y="163"/>
                    </a:lnTo>
                    <a:lnTo>
                      <a:pt x="103" y="167"/>
                    </a:lnTo>
                    <a:lnTo>
                      <a:pt x="90" y="172"/>
                    </a:lnTo>
                    <a:lnTo>
                      <a:pt x="83" y="173"/>
                    </a:lnTo>
                    <a:lnTo>
                      <a:pt x="80" y="173"/>
                    </a:lnTo>
                    <a:lnTo>
                      <a:pt x="78" y="174"/>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19" name="Freeform 290"/>
              <p:cNvSpPr>
                <a:spLocks noEditPoints="1"/>
              </p:cNvSpPr>
              <p:nvPr/>
            </p:nvSpPr>
            <p:spPr bwMode="auto">
              <a:xfrm>
                <a:off x="310" y="3706"/>
                <a:ext cx="28" cy="33"/>
              </a:xfrm>
              <a:custGeom>
                <a:avLst/>
                <a:gdLst>
                  <a:gd name="T0" fmla="*/ 30 w 141"/>
                  <a:gd name="T1" fmla="*/ 152 h 166"/>
                  <a:gd name="T2" fmla="*/ 56 w 141"/>
                  <a:gd name="T3" fmla="*/ 164 h 166"/>
                  <a:gd name="T4" fmla="*/ 73 w 141"/>
                  <a:gd name="T5" fmla="*/ 165 h 166"/>
                  <a:gd name="T6" fmla="*/ 83 w 141"/>
                  <a:gd name="T7" fmla="*/ 164 h 166"/>
                  <a:gd name="T8" fmla="*/ 102 w 141"/>
                  <a:gd name="T9" fmla="*/ 155 h 166"/>
                  <a:gd name="T10" fmla="*/ 114 w 141"/>
                  <a:gd name="T11" fmla="*/ 147 h 166"/>
                  <a:gd name="T12" fmla="*/ 122 w 141"/>
                  <a:gd name="T13" fmla="*/ 138 h 166"/>
                  <a:gd name="T14" fmla="*/ 129 w 141"/>
                  <a:gd name="T15" fmla="*/ 128 h 166"/>
                  <a:gd name="T16" fmla="*/ 139 w 141"/>
                  <a:gd name="T17" fmla="*/ 99 h 166"/>
                  <a:gd name="T18" fmla="*/ 139 w 141"/>
                  <a:gd name="T19" fmla="*/ 66 h 166"/>
                  <a:gd name="T20" fmla="*/ 129 w 141"/>
                  <a:gd name="T21" fmla="*/ 36 h 166"/>
                  <a:gd name="T22" fmla="*/ 114 w 141"/>
                  <a:gd name="T23" fmla="*/ 17 h 166"/>
                  <a:gd name="T24" fmla="*/ 102 w 141"/>
                  <a:gd name="T25" fmla="*/ 8 h 166"/>
                  <a:gd name="T26" fmla="*/ 83 w 141"/>
                  <a:gd name="T27" fmla="*/ 1 h 166"/>
                  <a:gd name="T28" fmla="*/ 56 w 141"/>
                  <a:gd name="T29" fmla="*/ 1 h 166"/>
                  <a:gd name="T30" fmla="*/ 30 w 141"/>
                  <a:gd name="T31" fmla="*/ 12 h 166"/>
                  <a:gd name="T32" fmla="*/ 10 w 141"/>
                  <a:gd name="T33" fmla="*/ 36 h 166"/>
                  <a:gd name="T34" fmla="*/ 1 w 141"/>
                  <a:gd name="T35" fmla="*/ 66 h 166"/>
                  <a:gd name="T36" fmla="*/ 1 w 141"/>
                  <a:gd name="T37" fmla="*/ 99 h 166"/>
                  <a:gd name="T38" fmla="*/ 10 w 141"/>
                  <a:gd name="T39" fmla="*/ 128 h 166"/>
                  <a:gd name="T40" fmla="*/ 71 w 141"/>
                  <a:gd name="T41" fmla="*/ 158 h 166"/>
                  <a:gd name="T42" fmla="*/ 45 w 141"/>
                  <a:gd name="T43" fmla="*/ 153 h 166"/>
                  <a:gd name="T44" fmla="*/ 25 w 141"/>
                  <a:gd name="T45" fmla="*/ 136 h 166"/>
                  <a:gd name="T46" fmla="*/ 11 w 141"/>
                  <a:gd name="T47" fmla="*/ 111 h 166"/>
                  <a:gd name="T48" fmla="*/ 7 w 141"/>
                  <a:gd name="T49" fmla="*/ 83 h 166"/>
                  <a:gd name="T50" fmla="*/ 11 w 141"/>
                  <a:gd name="T51" fmla="*/ 54 h 166"/>
                  <a:gd name="T52" fmla="*/ 25 w 141"/>
                  <a:gd name="T53" fmla="*/ 29 h 166"/>
                  <a:gd name="T54" fmla="*/ 45 w 141"/>
                  <a:gd name="T55" fmla="*/ 12 h 166"/>
                  <a:gd name="T56" fmla="*/ 71 w 141"/>
                  <a:gd name="T57" fmla="*/ 8 h 166"/>
                  <a:gd name="T58" fmla="*/ 95 w 141"/>
                  <a:gd name="T59" fmla="*/ 12 h 166"/>
                  <a:gd name="T60" fmla="*/ 105 w 141"/>
                  <a:gd name="T61" fmla="*/ 19 h 166"/>
                  <a:gd name="T62" fmla="*/ 123 w 141"/>
                  <a:gd name="T63" fmla="*/ 40 h 166"/>
                  <a:gd name="T64" fmla="*/ 132 w 141"/>
                  <a:gd name="T65" fmla="*/ 67 h 166"/>
                  <a:gd name="T66" fmla="*/ 134 w 141"/>
                  <a:gd name="T67" fmla="*/ 90 h 166"/>
                  <a:gd name="T68" fmla="*/ 132 w 141"/>
                  <a:gd name="T69" fmla="*/ 91 h 166"/>
                  <a:gd name="T70" fmla="*/ 132 w 141"/>
                  <a:gd name="T71" fmla="*/ 98 h 166"/>
                  <a:gd name="T72" fmla="*/ 127 w 141"/>
                  <a:gd name="T73" fmla="*/ 113 h 166"/>
                  <a:gd name="T74" fmla="*/ 126 w 141"/>
                  <a:gd name="T75" fmla="*/ 115 h 166"/>
                  <a:gd name="T76" fmla="*/ 123 w 141"/>
                  <a:gd name="T77" fmla="*/ 124 h 166"/>
                  <a:gd name="T78" fmla="*/ 116 w 141"/>
                  <a:gd name="T79" fmla="*/ 136 h 166"/>
                  <a:gd name="T80" fmla="*/ 105 w 141"/>
                  <a:gd name="T81" fmla="*/ 145 h 166"/>
                  <a:gd name="T82" fmla="*/ 102 w 141"/>
                  <a:gd name="T83" fmla="*/ 145 h 166"/>
                  <a:gd name="T84" fmla="*/ 100 w 141"/>
                  <a:gd name="T85" fmla="*/ 148 h 166"/>
                  <a:gd name="T86" fmla="*/ 89 w 141"/>
                  <a:gd name="T87" fmla="*/ 154 h 166"/>
                  <a:gd name="T88" fmla="*/ 76 w 141"/>
                  <a:gd name="T89" fmla="*/ 157 h 166"/>
                  <a:gd name="T90" fmla="*/ 71 w 141"/>
                  <a:gd name="T91" fmla="*/ 158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1"/>
                  <a:gd name="T139" fmla="*/ 0 h 166"/>
                  <a:gd name="T140" fmla="*/ 141 w 141"/>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1" h="166">
                    <a:moveTo>
                      <a:pt x="20" y="143"/>
                    </a:moveTo>
                    <a:lnTo>
                      <a:pt x="30" y="152"/>
                    </a:lnTo>
                    <a:lnTo>
                      <a:pt x="43" y="159"/>
                    </a:lnTo>
                    <a:lnTo>
                      <a:pt x="56" y="164"/>
                    </a:lnTo>
                    <a:lnTo>
                      <a:pt x="71" y="166"/>
                    </a:lnTo>
                    <a:lnTo>
                      <a:pt x="73" y="165"/>
                    </a:lnTo>
                    <a:lnTo>
                      <a:pt x="76" y="165"/>
                    </a:lnTo>
                    <a:lnTo>
                      <a:pt x="83" y="164"/>
                    </a:lnTo>
                    <a:lnTo>
                      <a:pt x="96" y="159"/>
                    </a:lnTo>
                    <a:lnTo>
                      <a:pt x="102" y="155"/>
                    </a:lnTo>
                    <a:lnTo>
                      <a:pt x="109" y="152"/>
                    </a:lnTo>
                    <a:lnTo>
                      <a:pt x="114" y="147"/>
                    </a:lnTo>
                    <a:lnTo>
                      <a:pt x="121" y="143"/>
                    </a:lnTo>
                    <a:lnTo>
                      <a:pt x="122" y="138"/>
                    </a:lnTo>
                    <a:lnTo>
                      <a:pt x="125" y="135"/>
                    </a:lnTo>
                    <a:lnTo>
                      <a:pt x="129" y="128"/>
                    </a:lnTo>
                    <a:lnTo>
                      <a:pt x="136" y="115"/>
                    </a:lnTo>
                    <a:lnTo>
                      <a:pt x="139" y="99"/>
                    </a:lnTo>
                    <a:lnTo>
                      <a:pt x="141" y="83"/>
                    </a:lnTo>
                    <a:lnTo>
                      <a:pt x="139" y="66"/>
                    </a:lnTo>
                    <a:lnTo>
                      <a:pt x="136" y="51"/>
                    </a:lnTo>
                    <a:lnTo>
                      <a:pt x="129" y="36"/>
                    </a:lnTo>
                    <a:lnTo>
                      <a:pt x="121" y="24"/>
                    </a:lnTo>
                    <a:lnTo>
                      <a:pt x="114" y="17"/>
                    </a:lnTo>
                    <a:lnTo>
                      <a:pt x="109" y="12"/>
                    </a:lnTo>
                    <a:lnTo>
                      <a:pt x="102" y="8"/>
                    </a:lnTo>
                    <a:lnTo>
                      <a:pt x="96" y="6"/>
                    </a:lnTo>
                    <a:lnTo>
                      <a:pt x="83" y="1"/>
                    </a:lnTo>
                    <a:lnTo>
                      <a:pt x="71" y="0"/>
                    </a:lnTo>
                    <a:lnTo>
                      <a:pt x="56" y="1"/>
                    </a:lnTo>
                    <a:lnTo>
                      <a:pt x="43" y="6"/>
                    </a:lnTo>
                    <a:lnTo>
                      <a:pt x="30" y="12"/>
                    </a:lnTo>
                    <a:lnTo>
                      <a:pt x="20" y="24"/>
                    </a:lnTo>
                    <a:lnTo>
                      <a:pt x="10" y="36"/>
                    </a:lnTo>
                    <a:lnTo>
                      <a:pt x="4" y="51"/>
                    </a:lnTo>
                    <a:lnTo>
                      <a:pt x="1" y="66"/>
                    </a:lnTo>
                    <a:lnTo>
                      <a:pt x="0" y="83"/>
                    </a:lnTo>
                    <a:lnTo>
                      <a:pt x="1" y="99"/>
                    </a:lnTo>
                    <a:lnTo>
                      <a:pt x="4" y="115"/>
                    </a:lnTo>
                    <a:lnTo>
                      <a:pt x="10" y="128"/>
                    </a:lnTo>
                    <a:lnTo>
                      <a:pt x="20" y="143"/>
                    </a:lnTo>
                    <a:close/>
                    <a:moveTo>
                      <a:pt x="71" y="158"/>
                    </a:moveTo>
                    <a:lnTo>
                      <a:pt x="57" y="156"/>
                    </a:lnTo>
                    <a:lnTo>
                      <a:pt x="45" y="153"/>
                    </a:lnTo>
                    <a:lnTo>
                      <a:pt x="34" y="145"/>
                    </a:lnTo>
                    <a:lnTo>
                      <a:pt x="25" y="136"/>
                    </a:lnTo>
                    <a:lnTo>
                      <a:pt x="17" y="124"/>
                    </a:lnTo>
                    <a:lnTo>
                      <a:pt x="11" y="111"/>
                    </a:lnTo>
                    <a:lnTo>
                      <a:pt x="8" y="98"/>
                    </a:lnTo>
                    <a:lnTo>
                      <a:pt x="7" y="83"/>
                    </a:lnTo>
                    <a:lnTo>
                      <a:pt x="8" y="67"/>
                    </a:lnTo>
                    <a:lnTo>
                      <a:pt x="11" y="54"/>
                    </a:lnTo>
                    <a:lnTo>
                      <a:pt x="17" y="40"/>
                    </a:lnTo>
                    <a:lnTo>
                      <a:pt x="25" y="29"/>
                    </a:lnTo>
                    <a:lnTo>
                      <a:pt x="34" y="19"/>
                    </a:lnTo>
                    <a:lnTo>
                      <a:pt x="45" y="12"/>
                    </a:lnTo>
                    <a:lnTo>
                      <a:pt x="57" y="9"/>
                    </a:lnTo>
                    <a:lnTo>
                      <a:pt x="71" y="8"/>
                    </a:lnTo>
                    <a:lnTo>
                      <a:pt x="83" y="9"/>
                    </a:lnTo>
                    <a:lnTo>
                      <a:pt x="95" y="12"/>
                    </a:lnTo>
                    <a:lnTo>
                      <a:pt x="100" y="15"/>
                    </a:lnTo>
                    <a:lnTo>
                      <a:pt x="105" y="19"/>
                    </a:lnTo>
                    <a:lnTo>
                      <a:pt x="116" y="29"/>
                    </a:lnTo>
                    <a:lnTo>
                      <a:pt x="123" y="40"/>
                    </a:lnTo>
                    <a:lnTo>
                      <a:pt x="129" y="54"/>
                    </a:lnTo>
                    <a:lnTo>
                      <a:pt x="132" y="67"/>
                    </a:lnTo>
                    <a:lnTo>
                      <a:pt x="135" y="83"/>
                    </a:lnTo>
                    <a:lnTo>
                      <a:pt x="134" y="90"/>
                    </a:lnTo>
                    <a:lnTo>
                      <a:pt x="132" y="90"/>
                    </a:lnTo>
                    <a:lnTo>
                      <a:pt x="132" y="91"/>
                    </a:lnTo>
                    <a:lnTo>
                      <a:pt x="132" y="93"/>
                    </a:lnTo>
                    <a:lnTo>
                      <a:pt x="132" y="98"/>
                    </a:lnTo>
                    <a:lnTo>
                      <a:pt x="129" y="111"/>
                    </a:lnTo>
                    <a:lnTo>
                      <a:pt x="127" y="113"/>
                    </a:lnTo>
                    <a:lnTo>
                      <a:pt x="126" y="113"/>
                    </a:lnTo>
                    <a:lnTo>
                      <a:pt x="126" y="115"/>
                    </a:lnTo>
                    <a:lnTo>
                      <a:pt x="126" y="117"/>
                    </a:lnTo>
                    <a:lnTo>
                      <a:pt x="123" y="124"/>
                    </a:lnTo>
                    <a:lnTo>
                      <a:pt x="119" y="129"/>
                    </a:lnTo>
                    <a:lnTo>
                      <a:pt x="116" y="136"/>
                    </a:lnTo>
                    <a:lnTo>
                      <a:pt x="110" y="140"/>
                    </a:lnTo>
                    <a:lnTo>
                      <a:pt x="105" y="145"/>
                    </a:lnTo>
                    <a:lnTo>
                      <a:pt x="103" y="145"/>
                    </a:lnTo>
                    <a:lnTo>
                      <a:pt x="102" y="145"/>
                    </a:lnTo>
                    <a:lnTo>
                      <a:pt x="102" y="146"/>
                    </a:lnTo>
                    <a:lnTo>
                      <a:pt x="100" y="148"/>
                    </a:lnTo>
                    <a:lnTo>
                      <a:pt x="95" y="153"/>
                    </a:lnTo>
                    <a:lnTo>
                      <a:pt x="89" y="154"/>
                    </a:lnTo>
                    <a:lnTo>
                      <a:pt x="83" y="156"/>
                    </a:lnTo>
                    <a:lnTo>
                      <a:pt x="76" y="157"/>
                    </a:lnTo>
                    <a:lnTo>
                      <a:pt x="73" y="157"/>
                    </a:lnTo>
                    <a:lnTo>
                      <a:pt x="71" y="158"/>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0" name="Freeform 291"/>
              <p:cNvSpPr>
                <a:spLocks noEditPoints="1"/>
              </p:cNvSpPr>
              <p:nvPr/>
            </p:nvSpPr>
            <p:spPr bwMode="auto">
              <a:xfrm>
                <a:off x="311" y="3707"/>
                <a:ext cx="26" cy="30"/>
              </a:xfrm>
              <a:custGeom>
                <a:avLst/>
                <a:gdLst>
                  <a:gd name="T0" fmla="*/ 27 w 128"/>
                  <a:gd name="T1" fmla="*/ 137 h 150"/>
                  <a:gd name="T2" fmla="*/ 50 w 128"/>
                  <a:gd name="T3" fmla="*/ 148 h 150"/>
                  <a:gd name="T4" fmla="*/ 66 w 128"/>
                  <a:gd name="T5" fmla="*/ 149 h 150"/>
                  <a:gd name="T6" fmla="*/ 76 w 128"/>
                  <a:gd name="T7" fmla="*/ 148 h 150"/>
                  <a:gd name="T8" fmla="*/ 88 w 128"/>
                  <a:gd name="T9" fmla="*/ 145 h 150"/>
                  <a:gd name="T10" fmla="*/ 95 w 128"/>
                  <a:gd name="T11" fmla="*/ 138 h 150"/>
                  <a:gd name="T12" fmla="*/ 96 w 128"/>
                  <a:gd name="T13" fmla="*/ 137 h 150"/>
                  <a:gd name="T14" fmla="*/ 103 w 128"/>
                  <a:gd name="T15" fmla="*/ 132 h 150"/>
                  <a:gd name="T16" fmla="*/ 112 w 128"/>
                  <a:gd name="T17" fmla="*/ 121 h 150"/>
                  <a:gd name="T18" fmla="*/ 119 w 128"/>
                  <a:gd name="T19" fmla="*/ 109 h 150"/>
                  <a:gd name="T20" fmla="*/ 119 w 128"/>
                  <a:gd name="T21" fmla="*/ 105 h 150"/>
                  <a:gd name="T22" fmla="*/ 122 w 128"/>
                  <a:gd name="T23" fmla="*/ 103 h 150"/>
                  <a:gd name="T24" fmla="*/ 125 w 128"/>
                  <a:gd name="T25" fmla="*/ 85 h 150"/>
                  <a:gd name="T26" fmla="*/ 125 w 128"/>
                  <a:gd name="T27" fmla="*/ 82 h 150"/>
                  <a:gd name="T28" fmla="*/ 128 w 128"/>
                  <a:gd name="T29" fmla="*/ 75 h 150"/>
                  <a:gd name="T30" fmla="*/ 122 w 128"/>
                  <a:gd name="T31" fmla="*/ 46 h 150"/>
                  <a:gd name="T32" fmla="*/ 109 w 128"/>
                  <a:gd name="T33" fmla="*/ 21 h 150"/>
                  <a:gd name="T34" fmla="*/ 93 w 128"/>
                  <a:gd name="T35" fmla="*/ 7 h 150"/>
                  <a:gd name="T36" fmla="*/ 76 w 128"/>
                  <a:gd name="T37" fmla="*/ 1 h 150"/>
                  <a:gd name="T38" fmla="*/ 50 w 128"/>
                  <a:gd name="T39" fmla="*/ 1 h 150"/>
                  <a:gd name="T40" fmla="*/ 27 w 128"/>
                  <a:gd name="T41" fmla="*/ 11 h 150"/>
                  <a:gd name="T42" fmla="*/ 10 w 128"/>
                  <a:gd name="T43" fmla="*/ 32 h 150"/>
                  <a:gd name="T44" fmla="*/ 1 w 128"/>
                  <a:gd name="T45" fmla="*/ 59 h 150"/>
                  <a:gd name="T46" fmla="*/ 1 w 128"/>
                  <a:gd name="T47" fmla="*/ 90 h 150"/>
                  <a:gd name="T48" fmla="*/ 10 w 128"/>
                  <a:gd name="T49" fmla="*/ 116 h 150"/>
                  <a:gd name="T50" fmla="*/ 64 w 128"/>
                  <a:gd name="T51" fmla="*/ 142 h 150"/>
                  <a:gd name="T52" fmla="*/ 41 w 128"/>
                  <a:gd name="T53" fmla="*/ 137 h 150"/>
                  <a:gd name="T54" fmla="*/ 23 w 128"/>
                  <a:gd name="T55" fmla="*/ 122 h 150"/>
                  <a:gd name="T56" fmla="*/ 10 w 128"/>
                  <a:gd name="T57" fmla="*/ 100 h 150"/>
                  <a:gd name="T58" fmla="*/ 6 w 128"/>
                  <a:gd name="T59" fmla="*/ 75 h 150"/>
                  <a:gd name="T60" fmla="*/ 10 w 128"/>
                  <a:gd name="T61" fmla="*/ 48 h 150"/>
                  <a:gd name="T62" fmla="*/ 23 w 128"/>
                  <a:gd name="T63" fmla="*/ 27 h 150"/>
                  <a:gd name="T64" fmla="*/ 41 w 128"/>
                  <a:gd name="T65" fmla="*/ 12 h 150"/>
                  <a:gd name="T66" fmla="*/ 64 w 128"/>
                  <a:gd name="T67" fmla="*/ 8 h 150"/>
                  <a:gd name="T68" fmla="*/ 85 w 128"/>
                  <a:gd name="T69" fmla="*/ 12 h 150"/>
                  <a:gd name="T70" fmla="*/ 98 w 128"/>
                  <a:gd name="T71" fmla="*/ 21 h 150"/>
                  <a:gd name="T72" fmla="*/ 111 w 128"/>
                  <a:gd name="T73" fmla="*/ 37 h 150"/>
                  <a:gd name="T74" fmla="*/ 120 w 128"/>
                  <a:gd name="T75" fmla="*/ 61 h 150"/>
                  <a:gd name="T76" fmla="*/ 120 w 128"/>
                  <a:gd name="T77" fmla="*/ 77 h 150"/>
                  <a:gd name="T78" fmla="*/ 120 w 128"/>
                  <a:gd name="T79" fmla="*/ 87 h 150"/>
                  <a:gd name="T80" fmla="*/ 116 w 128"/>
                  <a:gd name="T81" fmla="*/ 100 h 150"/>
                  <a:gd name="T82" fmla="*/ 104 w 128"/>
                  <a:gd name="T83" fmla="*/ 122 h 150"/>
                  <a:gd name="T84" fmla="*/ 101 w 128"/>
                  <a:gd name="T85" fmla="*/ 122 h 150"/>
                  <a:gd name="T86" fmla="*/ 98 w 128"/>
                  <a:gd name="T87" fmla="*/ 126 h 150"/>
                  <a:gd name="T88" fmla="*/ 85 w 128"/>
                  <a:gd name="T89" fmla="*/ 137 h 150"/>
                  <a:gd name="T90" fmla="*/ 70 w 128"/>
                  <a:gd name="T91" fmla="*/ 140 h 150"/>
                  <a:gd name="T92" fmla="*/ 64 w 128"/>
                  <a:gd name="T93" fmla="*/ 142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
                  <a:gd name="T142" fmla="*/ 0 h 150"/>
                  <a:gd name="T143" fmla="*/ 128 w 128"/>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 h="150">
                    <a:moveTo>
                      <a:pt x="18" y="128"/>
                    </a:moveTo>
                    <a:lnTo>
                      <a:pt x="27" y="137"/>
                    </a:lnTo>
                    <a:lnTo>
                      <a:pt x="38" y="145"/>
                    </a:lnTo>
                    <a:lnTo>
                      <a:pt x="50" y="148"/>
                    </a:lnTo>
                    <a:lnTo>
                      <a:pt x="64" y="150"/>
                    </a:lnTo>
                    <a:lnTo>
                      <a:pt x="66" y="149"/>
                    </a:lnTo>
                    <a:lnTo>
                      <a:pt x="69" y="149"/>
                    </a:lnTo>
                    <a:lnTo>
                      <a:pt x="76" y="148"/>
                    </a:lnTo>
                    <a:lnTo>
                      <a:pt x="82" y="146"/>
                    </a:lnTo>
                    <a:lnTo>
                      <a:pt x="88" y="145"/>
                    </a:lnTo>
                    <a:lnTo>
                      <a:pt x="93" y="140"/>
                    </a:lnTo>
                    <a:lnTo>
                      <a:pt x="95" y="138"/>
                    </a:lnTo>
                    <a:lnTo>
                      <a:pt x="95" y="137"/>
                    </a:lnTo>
                    <a:lnTo>
                      <a:pt x="96" y="137"/>
                    </a:lnTo>
                    <a:lnTo>
                      <a:pt x="98" y="137"/>
                    </a:lnTo>
                    <a:lnTo>
                      <a:pt x="103" y="132"/>
                    </a:lnTo>
                    <a:lnTo>
                      <a:pt x="109" y="128"/>
                    </a:lnTo>
                    <a:lnTo>
                      <a:pt x="112" y="121"/>
                    </a:lnTo>
                    <a:lnTo>
                      <a:pt x="116" y="116"/>
                    </a:lnTo>
                    <a:lnTo>
                      <a:pt x="119" y="109"/>
                    </a:lnTo>
                    <a:lnTo>
                      <a:pt x="119" y="107"/>
                    </a:lnTo>
                    <a:lnTo>
                      <a:pt x="119" y="105"/>
                    </a:lnTo>
                    <a:lnTo>
                      <a:pt x="120" y="105"/>
                    </a:lnTo>
                    <a:lnTo>
                      <a:pt x="122" y="103"/>
                    </a:lnTo>
                    <a:lnTo>
                      <a:pt x="125" y="90"/>
                    </a:lnTo>
                    <a:lnTo>
                      <a:pt x="125" y="85"/>
                    </a:lnTo>
                    <a:lnTo>
                      <a:pt x="125" y="83"/>
                    </a:lnTo>
                    <a:lnTo>
                      <a:pt x="125" y="82"/>
                    </a:lnTo>
                    <a:lnTo>
                      <a:pt x="127" y="82"/>
                    </a:lnTo>
                    <a:lnTo>
                      <a:pt x="128" y="75"/>
                    </a:lnTo>
                    <a:lnTo>
                      <a:pt x="125" y="59"/>
                    </a:lnTo>
                    <a:lnTo>
                      <a:pt x="122" y="46"/>
                    </a:lnTo>
                    <a:lnTo>
                      <a:pt x="116" y="32"/>
                    </a:lnTo>
                    <a:lnTo>
                      <a:pt x="109" y="21"/>
                    </a:lnTo>
                    <a:lnTo>
                      <a:pt x="98" y="11"/>
                    </a:lnTo>
                    <a:lnTo>
                      <a:pt x="93" y="7"/>
                    </a:lnTo>
                    <a:lnTo>
                      <a:pt x="88" y="4"/>
                    </a:lnTo>
                    <a:lnTo>
                      <a:pt x="76" y="1"/>
                    </a:lnTo>
                    <a:lnTo>
                      <a:pt x="64" y="0"/>
                    </a:lnTo>
                    <a:lnTo>
                      <a:pt x="50" y="1"/>
                    </a:lnTo>
                    <a:lnTo>
                      <a:pt x="38" y="4"/>
                    </a:lnTo>
                    <a:lnTo>
                      <a:pt x="27" y="11"/>
                    </a:lnTo>
                    <a:lnTo>
                      <a:pt x="18" y="21"/>
                    </a:lnTo>
                    <a:lnTo>
                      <a:pt x="10" y="32"/>
                    </a:lnTo>
                    <a:lnTo>
                      <a:pt x="4" y="46"/>
                    </a:lnTo>
                    <a:lnTo>
                      <a:pt x="1" y="59"/>
                    </a:lnTo>
                    <a:lnTo>
                      <a:pt x="0" y="75"/>
                    </a:lnTo>
                    <a:lnTo>
                      <a:pt x="1" y="90"/>
                    </a:lnTo>
                    <a:lnTo>
                      <a:pt x="4" y="103"/>
                    </a:lnTo>
                    <a:lnTo>
                      <a:pt x="10" y="116"/>
                    </a:lnTo>
                    <a:lnTo>
                      <a:pt x="18" y="128"/>
                    </a:lnTo>
                    <a:close/>
                    <a:moveTo>
                      <a:pt x="64" y="142"/>
                    </a:moveTo>
                    <a:lnTo>
                      <a:pt x="51" y="140"/>
                    </a:lnTo>
                    <a:lnTo>
                      <a:pt x="41" y="137"/>
                    </a:lnTo>
                    <a:lnTo>
                      <a:pt x="31" y="130"/>
                    </a:lnTo>
                    <a:lnTo>
                      <a:pt x="23" y="122"/>
                    </a:lnTo>
                    <a:lnTo>
                      <a:pt x="15" y="111"/>
                    </a:lnTo>
                    <a:lnTo>
                      <a:pt x="10" y="100"/>
                    </a:lnTo>
                    <a:lnTo>
                      <a:pt x="6" y="87"/>
                    </a:lnTo>
                    <a:lnTo>
                      <a:pt x="6" y="75"/>
                    </a:lnTo>
                    <a:lnTo>
                      <a:pt x="6" y="61"/>
                    </a:lnTo>
                    <a:lnTo>
                      <a:pt x="10" y="48"/>
                    </a:lnTo>
                    <a:lnTo>
                      <a:pt x="15" y="37"/>
                    </a:lnTo>
                    <a:lnTo>
                      <a:pt x="23" y="27"/>
                    </a:lnTo>
                    <a:lnTo>
                      <a:pt x="31" y="18"/>
                    </a:lnTo>
                    <a:lnTo>
                      <a:pt x="41" y="12"/>
                    </a:lnTo>
                    <a:lnTo>
                      <a:pt x="51" y="9"/>
                    </a:lnTo>
                    <a:lnTo>
                      <a:pt x="64" y="8"/>
                    </a:lnTo>
                    <a:lnTo>
                      <a:pt x="74" y="9"/>
                    </a:lnTo>
                    <a:lnTo>
                      <a:pt x="85" y="12"/>
                    </a:lnTo>
                    <a:lnTo>
                      <a:pt x="94" y="18"/>
                    </a:lnTo>
                    <a:lnTo>
                      <a:pt x="98" y="21"/>
                    </a:lnTo>
                    <a:lnTo>
                      <a:pt x="104" y="27"/>
                    </a:lnTo>
                    <a:lnTo>
                      <a:pt x="111" y="37"/>
                    </a:lnTo>
                    <a:lnTo>
                      <a:pt x="116" y="48"/>
                    </a:lnTo>
                    <a:lnTo>
                      <a:pt x="120" y="61"/>
                    </a:lnTo>
                    <a:lnTo>
                      <a:pt x="121" y="75"/>
                    </a:lnTo>
                    <a:lnTo>
                      <a:pt x="120" y="77"/>
                    </a:lnTo>
                    <a:lnTo>
                      <a:pt x="120" y="81"/>
                    </a:lnTo>
                    <a:lnTo>
                      <a:pt x="120" y="87"/>
                    </a:lnTo>
                    <a:lnTo>
                      <a:pt x="118" y="93"/>
                    </a:lnTo>
                    <a:lnTo>
                      <a:pt x="116" y="100"/>
                    </a:lnTo>
                    <a:lnTo>
                      <a:pt x="111" y="111"/>
                    </a:lnTo>
                    <a:lnTo>
                      <a:pt x="104" y="122"/>
                    </a:lnTo>
                    <a:lnTo>
                      <a:pt x="102" y="122"/>
                    </a:lnTo>
                    <a:lnTo>
                      <a:pt x="101" y="122"/>
                    </a:lnTo>
                    <a:lnTo>
                      <a:pt x="101" y="123"/>
                    </a:lnTo>
                    <a:lnTo>
                      <a:pt x="98" y="126"/>
                    </a:lnTo>
                    <a:lnTo>
                      <a:pt x="94" y="130"/>
                    </a:lnTo>
                    <a:lnTo>
                      <a:pt x="85" y="137"/>
                    </a:lnTo>
                    <a:lnTo>
                      <a:pt x="74" y="140"/>
                    </a:lnTo>
                    <a:lnTo>
                      <a:pt x="70" y="140"/>
                    </a:lnTo>
                    <a:lnTo>
                      <a:pt x="68" y="141"/>
                    </a:lnTo>
                    <a:lnTo>
                      <a:pt x="64" y="142"/>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1" name="Freeform 292"/>
              <p:cNvSpPr>
                <a:spLocks noEditPoints="1"/>
              </p:cNvSpPr>
              <p:nvPr/>
            </p:nvSpPr>
            <p:spPr bwMode="auto">
              <a:xfrm>
                <a:off x="312" y="3709"/>
                <a:ext cx="23" cy="27"/>
              </a:xfrm>
              <a:custGeom>
                <a:avLst/>
                <a:gdLst>
                  <a:gd name="T0" fmla="*/ 25 w 115"/>
                  <a:gd name="T1" fmla="*/ 122 h 134"/>
                  <a:gd name="T2" fmla="*/ 45 w 115"/>
                  <a:gd name="T3" fmla="*/ 132 h 134"/>
                  <a:gd name="T4" fmla="*/ 62 w 115"/>
                  <a:gd name="T5" fmla="*/ 133 h 134"/>
                  <a:gd name="T6" fmla="*/ 68 w 115"/>
                  <a:gd name="T7" fmla="*/ 132 h 134"/>
                  <a:gd name="T8" fmla="*/ 88 w 115"/>
                  <a:gd name="T9" fmla="*/ 122 h 134"/>
                  <a:gd name="T10" fmla="*/ 95 w 115"/>
                  <a:gd name="T11" fmla="*/ 115 h 134"/>
                  <a:gd name="T12" fmla="*/ 96 w 115"/>
                  <a:gd name="T13" fmla="*/ 114 h 134"/>
                  <a:gd name="T14" fmla="*/ 105 w 115"/>
                  <a:gd name="T15" fmla="*/ 103 h 134"/>
                  <a:gd name="T16" fmla="*/ 112 w 115"/>
                  <a:gd name="T17" fmla="*/ 85 h 134"/>
                  <a:gd name="T18" fmla="*/ 114 w 115"/>
                  <a:gd name="T19" fmla="*/ 73 h 134"/>
                  <a:gd name="T20" fmla="*/ 115 w 115"/>
                  <a:gd name="T21" fmla="*/ 67 h 134"/>
                  <a:gd name="T22" fmla="*/ 110 w 115"/>
                  <a:gd name="T23" fmla="*/ 40 h 134"/>
                  <a:gd name="T24" fmla="*/ 98 w 115"/>
                  <a:gd name="T25" fmla="*/ 19 h 134"/>
                  <a:gd name="T26" fmla="*/ 88 w 115"/>
                  <a:gd name="T27" fmla="*/ 10 h 134"/>
                  <a:gd name="T28" fmla="*/ 68 w 115"/>
                  <a:gd name="T29" fmla="*/ 1 h 134"/>
                  <a:gd name="T30" fmla="*/ 45 w 115"/>
                  <a:gd name="T31" fmla="*/ 1 h 134"/>
                  <a:gd name="T32" fmla="*/ 25 w 115"/>
                  <a:gd name="T33" fmla="*/ 10 h 134"/>
                  <a:gd name="T34" fmla="*/ 9 w 115"/>
                  <a:gd name="T35" fmla="*/ 29 h 134"/>
                  <a:gd name="T36" fmla="*/ 0 w 115"/>
                  <a:gd name="T37" fmla="*/ 53 h 134"/>
                  <a:gd name="T38" fmla="*/ 0 w 115"/>
                  <a:gd name="T39" fmla="*/ 79 h 134"/>
                  <a:gd name="T40" fmla="*/ 9 w 115"/>
                  <a:gd name="T41" fmla="*/ 103 h 134"/>
                  <a:gd name="T42" fmla="*/ 95 w 115"/>
                  <a:gd name="T43" fmla="*/ 111 h 134"/>
                  <a:gd name="T44" fmla="*/ 77 w 115"/>
                  <a:gd name="T45" fmla="*/ 122 h 134"/>
                  <a:gd name="T46" fmla="*/ 71 w 115"/>
                  <a:gd name="T47" fmla="*/ 123 h 134"/>
                  <a:gd name="T48" fmla="*/ 58 w 115"/>
                  <a:gd name="T49" fmla="*/ 127 h 134"/>
                  <a:gd name="T50" fmla="*/ 36 w 115"/>
                  <a:gd name="T51" fmla="*/ 122 h 134"/>
                  <a:gd name="T52" fmla="*/ 21 w 115"/>
                  <a:gd name="T53" fmla="*/ 111 h 134"/>
                  <a:gd name="T54" fmla="*/ 11 w 115"/>
                  <a:gd name="T55" fmla="*/ 91 h 134"/>
                  <a:gd name="T56" fmla="*/ 7 w 115"/>
                  <a:gd name="T57" fmla="*/ 67 h 134"/>
                  <a:gd name="T58" fmla="*/ 11 w 115"/>
                  <a:gd name="T59" fmla="*/ 42 h 134"/>
                  <a:gd name="T60" fmla="*/ 27 w 115"/>
                  <a:gd name="T61" fmla="*/ 16 h 134"/>
                  <a:gd name="T62" fmla="*/ 58 w 115"/>
                  <a:gd name="T63" fmla="*/ 8 h 134"/>
                  <a:gd name="T64" fmla="*/ 77 w 115"/>
                  <a:gd name="T65" fmla="*/ 11 h 134"/>
                  <a:gd name="T66" fmla="*/ 95 w 115"/>
                  <a:gd name="T67" fmla="*/ 23 h 134"/>
                  <a:gd name="T68" fmla="*/ 105 w 115"/>
                  <a:gd name="T69" fmla="*/ 42 h 134"/>
                  <a:gd name="T70" fmla="*/ 108 w 115"/>
                  <a:gd name="T71" fmla="*/ 67 h 134"/>
                  <a:gd name="T72" fmla="*/ 105 w 115"/>
                  <a:gd name="T73" fmla="*/ 91 h 134"/>
                  <a:gd name="T74" fmla="*/ 97 w 115"/>
                  <a:gd name="T75" fmla="*/ 105 h 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
                  <a:gd name="T115" fmla="*/ 0 h 134"/>
                  <a:gd name="T116" fmla="*/ 115 w 115"/>
                  <a:gd name="T117" fmla="*/ 134 h 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 h="134">
                    <a:moveTo>
                      <a:pt x="17" y="114"/>
                    </a:moveTo>
                    <a:lnTo>
                      <a:pt x="25" y="122"/>
                    </a:lnTo>
                    <a:lnTo>
                      <a:pt x="35" y="129"/>
                    </a:lnTo>
                    <a:lnTo>
                      <a:pt x="45" y="132"/>
                    </a:lnTo>
                    <a:lnTo>
                      <a:pt x="58" y="134"/>
                    </a:lnTo>
                    <a:lnTo>
                      <a:pt x="62" y="133"/>
                    </a:lnTo>
                    <a:lnTo>
                      <a:pt x="64" y="132"/>
                    </a:lnTo>
                    <a:lnTo>
                      <a:pt x="68" y="132"/>
                    </a:lnTo>
                    <a:lnTo>
                      <a:pt x="79" y="129"/>
                    </a:lnTo>
                    <a:lnTo>
                      <a:pt x="88" y="122"/>
                    </a:lnTo>
                    <a:lnTo>
                      <a:pt x="92" y="118"/>
                    </a:lnTo>
                    <a:lnTo>
                      <a:pt x="95" y="115"/>
                    </a:lnTo>
                    <a:lnTo>
                      <a:pt x="95" y="114"/>
                    </a:lnTo>
                    <a:lnTo>
                      <a:pt x="96" y="114"/>
                    </a:lnTo>
                    <a:lnTo>
                      <a:pt x="98" y="114"/>
                    </a:lnTo>
                    <a:lnTo>
                      <a:pt x="105" y="103"/>
                    </a:lnTo>
                    <a:lnTo>
                      <a:pt x="110" y="92"/>
                    </a:lnTo>
                    <a:lnTo>
                      <a:pt x="112" y="85"/>
                    </a:lnTo>
                    <a:lnTo>
                      <a:pt x="114" y="79"/>
                    </a:lnTo>
                    <a:lnTo>
                      <a:pt x="114" y="73"/>
                    </a:lnTo>
                    <a:lnTo>
                      <a:pt x="114" y="69"/>
                    </a:lnTo>
                    <a:lnTo>
                      <a:pt x="115" y="67"/>
                    </a:lnTo>
                    <a:lnTo>
                      <a:pt x="114" y="53"/>
                    </a:lnTo>
                    <a:lnTo>
                      <a:pt x="110" y="40"/>
                    </a:lnTo>
                    <a:lnTo>
                      <a:pt x="105" y="29"/>
                    </a:lnTo>
                    <a:lnTo>
                      <a:pt x="98" y="19"/>
                    </a:lnTo>
                    <a:lnTo>
                      <a:pt x="92" y="13"/>
                    </a:lnTo>
                    <a:lnTo>
                      <a:pt x="88" y="10"/>
                    </a:lnTo>
                    <a:lnTo>
                      <a:pt x="79" y="4"/>
                    </a:lnTo>
                    <a:lnTo>
                      <a:pt x="68" y="1"/>
                    </a:lnTo>
                    <a:lnTo>
                      <a:pt x="58" y="0"/>
                    </a:lnTo>
                    <a:lnTo>
                      <a:pt x="45" y="1"/>
                    </a:lnTo>
                    <a:lnTo>
                      <a:pt x="35" y="4"/>
                    </a:lnTo>
                    <a:lnTo>
                      <a:pt x="25" y="10"/>
                    </a:lnTo>
                    <a:lnTo>
                      <a:pt x="17" y="19"/>
                    </a:lnTo>
                    <a:lnTo>
                      <a:pt x="9" y="29"/>
                    </a:lnTo>
                    <a:lnTo>
                      <a:pt x="4" y="40"/>
                    </a:lnTo>
                    <a:lnTo>
                      <a:pt x="0" y="53"/>
                    </a:lnTo>
                    <a:lnTo>
                      <a:pt x="0" y="67"/>
                    </a:lnTo>
                    <a:lnTo>
                      <a:pt x="0" y="79"/>
                    </a:lnTo>
                    <a:lnTo>
                      <a:pt x="4" y="92"/>
                    </a:lnTo>
                    <a:lnTo>
                      <a:pt x="9" y="103"/>
                    </a:lnTo>
                    <a:lnTo>
                      <a:pt x="17" y="114"/>
                    </a:lnTo>
                    <a:close/>
                    <a:moveTo>
                      <a:pt x="95" y="111"/>
                    </a:moveTo>
                    <a:lnTo>
                      <a:pt x="86" y="117"/>
                    </a:lnTo>
                    <a:lnTo>
                      <a:pt x="77" y="122"/>
                    </a:lnTo>
                    <a:lnTo>
                      <a:pt x="73" y="122"/>
                    </a:lnTo>
                    <a:lnTo>
                      <a:pt x="71" y="123"/>
                    </a:lnTo>
                    <a:lnTo>
                      <a:pt x="67" y="126"/>
                    </a:lnTo>
                    <a:lnTo>
                      <a:pt x="58" y="127"/>
                    </a:lnTo>
                    <a:lnTo>
                      <a:pt x="46" y="126"/>
                    </a:lnTo>
                    <a:lnTo>
                      <a:pt x="36" y="122"/>
                    </a:lnTo>
                    <a:lnTo>
                      <a:pt x="27" y="117"/>
                    </a:lnTo>
                    <a:lnTo>
                      <a:pt x="21" y="111"/>
                    </a:lnTo>
                    <a:lnTo>
                      <a:pt x="14" y="101"/>
                    </a:lnTo>
                    <a:lnTo>
                      <a:pt x="11" y="91"/>
                    </a:lnTo>
                    <a:lnTo>
                      <a:pt x="7" y="78"/>
                    </a:lnTo>
                    <a:lnTo>
                      <a:pt x="7" y="67"/>
                    </a:lnTo>
                    <a:lnTo>
                      <a:pt x="7" y="54"/>
                    </a:lnTo>
                    <a:lnTo>
                      <a:pt x="11" y="42"/>
                    </a:lnTo>
                    <a:lnTo>
                      <a:pt x="21" y="23"/>
                    </a:lnTo>
                    <a:lnTo>
                      <a:pt x="27" y="16"/>
                    </a:lnTo>
                    <a:lnTo>
                      <a:pt x="36" y="11"/>
                    </a:lnTo>
                    <a:lnTo>
                      <a:pt x="58" y="8"/>
                    </a:lnTo>
                    <a:lnTo>
                      <a:pt x="67" y="8"/>
                    </a:lnTo>
                    <a:lnTo>
                      <a:pt x="77" y="11"/>
                    </a:lnTo>
                    <a:lnTo>
                      <a:pt x="86" y="16"/>
                    </a:lnTo>
                    <a:lnTo>
                      <a:pt x="95" y="23"/>
                    </a:lnTo>
                    <a:lnTo>
                      <a:pt x="100" y="32"/>
                    </a:lnTo>
                    <a:lnTo>
                      <a:pt x="105" y="42"/>
                    </a:lnTo>
                    <a:lnTo>
                      <a:pt x="107" y="54"/>
                    </a:lnTo>
                    <a:lnTo>
                      <a:pt x="108" y="67"/>
                    </a:lnTo>
                    <a:lnTo>
                      <a:pt x="107" y="78"/>
                    </a:lnTo>
                    <a:lnTo>
                      <a:pt x="105" y="91"/>
                    </a:lnTo>
                    <a:lnTo>
                      <a:pt x="100" y="101"/>
                    </a:lnTo>
                    <a:lnTo>
                      <a:pt x="97" y="105"/>
                    </a:lnTo>
                    <a:lnTo>
                      <a:pt x="95" y="111"/>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2" name="Freeform 293"/>
              <p:cNvSpPr>
                <a:spLocks noEditPoints="1"/>
              </p:cNvSpPr>
              <p:nvPr/>
            </p:nvSpPr>
            <p:spPr bwMode="auto">
              <a:xfrm>
                <a:off x="314" y="3710"/>
                <a:ext cx="20" cy="24"/>
              </a:xfrm>
              <a:custGeom>
                <a:avLst/>
                <a:gdLst>
                  <a:gd name="T0" fmla="*/ 60 w 101"/>
                  <a:gd name="T1" fmla="*/ 118 h 119"/>
                  <a:gd name="T2" fmla="*/ 66 w 101"/>
                  <a:gd name="T3" fmla="*/ 114 h 119"/>
                  <a:gd name="T4" fmla="*/ 79 w 101"/>
                  <a:gd name="T5" fmla="*/ 109 h 119"/>
                  <a:gd name="T6" fmla="*/ 90 w 101"/>
                  <a:gd name="T7" fmla="*/ 97 h 119"/>
                  <a:gd name="T8" fmla="*/ 98 w 101"/>
                  <a:gd name="T9" fmla="*/ 83 h 119"/>
                  <a:gd name="T10" fmla="*/ 101 w 101"/>
                  <a:gd name="T11" fmla="*/ 59 h 119"/>
                  <a:gd name="T12" fmla="*/ 98 w 101"/>
                  <a:gd name="T13" fmla="*/ 34 h 119"/>
                  <a:gd name="T14" fmla="*/ 88 w 101"/>
                  <a:gd name="T15" fmla="*/ 15 h 119"/>
                  <a:gd name="T16" fmla="*/ 70 w 101"/>
                  <a:gd name="T17" fmla="*/ 3 h 119"/>
                  <a:gd name="T18" fmla="*/ 51 w 101"/>
                  <a:gd name="T19" fmla="*/ 0 h 119"/>
                  <a:gd name="T20" fmla="*/ 20 w 101"/>
                  <a:gd name="T21" fmla="*/ 8 h 119"/>
                  <a:gd name="T22" fmla="*/ 4 w 101"/>
                  <a:gd name="T23" fmla="*/ 34 h 119"/>
                  <a:gd name="T24" fmla="*/ 0 w 101"/>
                  <a:gd name="T25" fmla="*/ 59 h 119"/>
                  <a:gd name="T26" fmla="*/ 4 w 101"/>
                  <a:gd name="T27" fmla="*/ 83 h 119"/>
                  <a:gd name="T28" fmla="*/ 14 w 101"/>
                  <a:gd name="T29" fmla="*/ 103 h 119"/>
                  <a:gd name="T30" fmla="*/ 29 w 101"/>
                  <a:gd name="T31" fmla="*/ 114 h 119"/>
                  <a:gd name="T32" fmla="*/ 51 w 101"/>
                  <a:gd name="T33" fmla="*/ 119 h 119"/>
                  <a:gd name="T34" fmla="*/ 78 w 101"/>
                  <a:gd name="T35" fmla="*/ 98 h 119"/>
                  <a:gd name="T36" fmla="*/ 74 w 101"/>
                  <a:gd name="T37" fmla="*/ 102 h 119"/>
                  <a:gd name="T38" fmla="*/ 59 w 101"/>
                  <a:gd name="T39" fmla="*/ 111 h 119"/>
                  <a:gd name="T40" fmla="*/ 52 w 101"/>
                  <a:gd name="T41" fmla="*/ 111 h 119"/>
                  <a:gd name="T42" fmla="*/ 51 w 101"/>
                  <a:gd name="T43" fmla="*/ 112 h 119"/>
                  <a:gd name="T44" fmla="*/ 33 w 101"/>
                  <a:gd name="T45" fmla="*/ 107 h 119"/>
                  <a:gd name="T46" fmla="*/ 18 w 101"/>
                  <a:gd name="T47" fmla="*/ 96 h 119"/>
                  <a:gd name="T48" fmla="*/ 8 w 101"/>
                  <a:gd name="T49" fmla="*/ 78 h 119"/>
                  <a:gd name="T50" fmla="*/ 5 w 101"/>
                  <a:gd name="T51" fmla="*/ 59 h 119"/>
                  <a:gd name="T52" fmla="*/ 18 w 101"/>
                  <a:gd name="T53" fmla="*/ 21 h 119"/>
                  <a:gd name="T54" fmla="*/ 41 w 101"/>
                  <a:gd name="T55" fmla="*/ 5 h 119"/>
                  <a:gd name="T56" fmla="*/ 59 w 101"/>
                  <a:gd name="T57" fmla="*/ 5 h 119"/>
                  <a:gd name="T58" fmla="*/ 74 w 101"/>
                  <a:gd name="T59" fmla="*/ 13 h 119"/>
                  <a:gd name="T60" fmla="*/ 88 w 101"/>
                  <a:gd name="T61" fmla="*/ 29 h 119"/>
                  <a:gd name="T62" fmla="*/ 94 w 101"/>
                  <a:gd name="T63" fmla="*/ 48 h 119"/>
                  <a:gd name="T64" fmla="*/ 94 w 101"/>
                  <a:gd name="T65" fmla="*/ 68 h 119"/>
                  <a:gd name="T66" fmla="*/ 88 w 101"/>
                  <a:gd name="T67" fmla="*/ 87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
                  <a:gd name="T103" fmla="*/ 0 h 119"/>
                  <a:gd name="T104" fmla="*/ 101 w 10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 h="119">
                    <a:moveTo>
                      <a:pt x="51" y="119"/>
                    </a:moveTo>
                    <a:lnTo>
                      <a:pt x="60" y="118"/>
                    </a:lnTo>
                    <a:lnTo>
                      <a:pt x="64" y="115"/>
                    </a:lnTo>
                    <a:lnTo>
                      <a:pt x="66" y="114"/>
                    </a:lnTo>
                    <a:lnTo>
                      <a:pt x="70" y="114"/>
                    </a:lnTo>
                    <a:lnTo>
                      <a:pt x="79" y="109"/>
                    </a:lnTo>
                    <a:lnTo>
                      <a:pt x="88" y="103"/>
                    </a:lnTo>
                    <a:lnTo>
                      <a:pt x="90" y="97"/>
                    </a:lnTo>
                    <a:lnTo>
                      <a:pt x="93" y="93"/>
                    </a:lnTo>
                    <a:lnTo>
                      <a:pt x="98" y="83"/>
                    </a:lnTo>
                    <a:lnTo>
                      <a:pt x="100" y="70"/>
                    </a:lnTo>
                    <a:lnTo>
                      <a:pt x="101" y="59"/>
                    </a:lnTo>
                    <a:lnTo>
                      <a:pt x="100" y="46"/>
                    </a:lnTo>
                    <a:lnTo>
                      <a:pt x="98" y="34"/>
                    </a:lnTo>
                    <a:lnTo>
                      <a:pt x="93" y="24"/>
                    </a:lnTo>
                    <a:lnTo>
                      <a:pt x="88" y="15"/>
                    </a:lnTo>
                    <a:lnTo>
                      <a:pt x="79" y="8"/>
                    </a:lnTo>
                    <a:lnTo>
                      <a:pt x="70" y="3"/>
                    </a:lnTo>
                    <a:lnTo>
                      <a:pt x="60" y="0"/>
                    </a:lnTo>
                    <a:lnTo>
                      <a:pt x="51" y="0"/>
                    </a:lnTo>
                    <a:lnTo>
                      <a:pt x="29" y="3"/>
                    </a:lnTo>
                    <a:lnTo>
                      <a:pt x="20" y="8"/>
                    </a:lnTo>
                    <a:lnTo>
                      <a:pt x="14" y="15"/>
                    </a:lnTo>
                    <a:lnTo>
                      <a:pt x="4" y="34"/>
                    </a:lnTo>
                    <a:lnTo>
                      <a:pt x="0" y="46"/>
                    </a:lnTo>
                    <a:lnTo>
                      <a:pt x="0" y="59"/>
                    </a:lnTo>
                    <a:lnTo>
                      <a:pt x="0" y="70"/>
                    </a:lnTo>
                    <a:lnTo>
                      <a:pt x="4" y="83"/>
                    </a:lnTo>
                    <a:lnTo>
                      <a:pt x="7" y="93"/>
                    </a:lnTo>
                    <a:lnTo>
                      <a:pt x="14" y="103"/>
                    </a:lnTo>
                    <a:lnTo>
                      <a:pt x="20" y="109"/>
                    </a:lnTo>
                    <a:lnTo>
                      <a:pt x="29" y="114"/>
                    </a:lnTo>
                    <a:lnTo>
                      <a:pt x="39" y="118"/>
                    </a:lnTo>
                    <a:lnTo>
                      <a:pt x="51" y="119"/>
                    </a:lnTo>
                    <a:close/>
                    <a:moveTo>
                      <a:pt x="82" y="96"/>
                    </a:moveTo>
                    <a:lnTo>
                      <a:pt x="78" y="98"/>
                    </a:lnTo>
                    <a:lnTo>
                      <a:pt x="75" y="100"/>
                    </a:lnTo>
                    <a:lnTo>
                      <a:pt x="74" y="102"/>
                    </a:lnTo>
                    <a:lnTo>
                      <a:pt x="68" y="107"/>
                    </a:lnTo>
                    <a:lnTo>
                      <a:pt x="59" y="111"/>
                    </a:lnTo>
                    <a:lnTo>
                      <a:pt x="54" y="111"/>
                    </a:lnTo>
                    <a:lnTo>
                      <a:pt x="52" y="111"/>
                    </a:lnTo>
                    <a:lnTo>
                      <a:pt x="51" y="111"/>
                    </a:lnTo>
                    <a:lnTo>
                      <a:pt x="51" y="112"/>
                    </a:lnTo>
                    <a:lnTo>
                      <a:pt x="41" y="111"/>
                    </a:lnTo>
                    <a:lnTo>
                      <a:pt x="33" y="107"/>
                    </a:lnTo>
                    <a:lnTo>
                      <a:pt x="25" y="102"/>
                    </a:lnTo>
                    <a:lnTo>
                      <a:pt x="18" y="96"/>
                    </a:lnTo>
                    <a:lnTo>
                      <a:pt x="11" y="87"/>
                    </a:lnTo>
                    <a:lnTo>
                      <a:pt x="8" y="78"/>
                    </a:lnTo>
                    <a:lnTo>
                      <a:pt x="5" y="68"/>
                    </a:lnTo>
                    <a:lnTo>
                      <a:pt x="5" y="59"/>
                    </a:lnTo>
                    <a:lnTo>
                      <a:pt x="8" y="38"/>
                    </a:lnTo>
                    <a:lnTo>
                      <a:pt x="18" y="21"/>
                    </a:lnTo>
                    <a:lnTo>
                      <a:pt x="33" y="9"/>
                    </a:lnTo>
                    <a:lnTo>
                      <a:pt x="41" y="5"/>
                    </a:lnTo>
                    <a:lnTo>
                      <a:pt x="51" y="5"/>
                    </a:lnTo>
                    <a:lnTo>
                      <a:pt x="59" y="5"/>
                    </a:lnTo>
                    <a:lnTo>
                      <a:pt x="68" y="9"/>
                    </a:lnTo>
                    <a:lnTo>
                      <a:pt x="74" y="13"/>
                    </a:lnTo>
                    <a:lnTo>
                      <a:pt x="82" y="21"/>
                    </a:lnTo>
                    <a:lnTo>
                      <a:pt x="88" y="29"/>
                    </a:lnTo>
                    <a:lnTo>
                      <a:pt x="92" y="38"/>
                    </a:lnTo>
                    <a:lnTo>
                      <a:pt x="94" y="48"/>
                    </a:lnTo>
                    <a:lnTo>
                      <a:pt x="96" y="59"/>
                    </a:lnTo>
                    <a:lnTo>
                      <a:pt x="94" y="68"/>
                    </a:lnTo>
                    <a:lnTo>
                      <a:pt x="92" y="78"/>
                    </a:lnTo>
                    <a:lnTo>
                      <a:pt x="88" y="87"/>
                    </a:lnTo>
                    <a:lnTo>
                      <a:pt x="82" y="96"/>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3" name="Freeform 294"/>
              <p:cNvSpPr>
                <a:spLocks noEditPoints="1"/>
              </p:cNvSpPr>
              <p:nvPr/>
            </p:nvSpPr>
            <p:spPr bwMode="auto">
              <a:xfrm>
                <a:off x="315" y="3711"/>
                <a:ext cx="18" cy="22"/>
              </a:xfrm>
              <a:custGeom>
                <a:avLst/>
                <a:gdLst>
                  <a:gd name="T0" fmla="*/ 46 w 91"/>
                  <a:gd name="T1" fmla="*/ 106 h 107"/>
                  <a:gd name="T2" fmla="*/ 49 w 91"/>
                  <a:gd name="T3" fmla="*/ 106 h 107"/>
                  <a:gd name="T4" fmla="*/ 63 w 91"/>
                  <a:gd name="T5" fmla="*/ 102 h 107"/>
                  <a:gd name="T6" fmla="*/ 70 w 91"/>
                  <a:gd name="T7" fmla="*/ 95 h 107"/>
                  <a:gd name="T8" fmla="*/ 77 w 91"/>
                  <a:gd name="T9" fmla="*/ 91 h 107"/>
                  <a:gd name="T10" fmla="*/ 87 w 91"/>
                  <a:gd name="T11" fmla="*/ 73 h 107"/>
                  <a:gd name="T12" fmla="*/ 91 w 91"/>
                  <a:gd name="T13" fmla="*/ 54 h 107"/>
                  <a:gd name="T14" fmla="*/ 87 w 91"/>
                  <a:gd name="T15" fmla="*/ 33 h 107"/>
                  <a:gd name="T16" fmla="*/ 77 w 91"/>
                  <a:gd name="T17" fmla="*/ 16 h 107"/>
                  <a:gd name="T18" fmla="*/ 63 w 91"/>
                  <a:gd name="T19" fmla="*/ 4 h 107"/>
                  <a:gd name="T20" fmla="*/ 46 w 91"/>
                  <a:gd name="T21" fmla="*/ 0 h 107"/>
                  <a:gd name="T22" fmla="*/ 28 w 91"/>
                  <a:gd name="T23" fmla="*/ 4 h 107"/>
                  <a:gd name="T24" fmla="*/ 3 w 91"/>
                  <a:gd name="T25" fmla="*/ 33 h 107"/>
                  <a:gd name="T26" fmla="*/ 0 w 91"/>
                  <a:gd name="T27" fmla="*/ 63 h 107"/>
                  <a:gd name="T28" fmla="*/ 6 w 91"/>
                  <a:gd name="T29" fmla="*/ 82 h 107"/>
                  <a:gd name="T30" fmla="*/ 20 w 91"/>
                  <a:gd name="T31" fmla="*/ 97 h 107"/>
                  <a:gd name="T32" fmla="*/ 36 w 91"/>
                  <a:gd name="T33" fmla="*/ 106 h 107"/>
                  <a:gd name="T34" fmla="*/ 73 w 91"/>
                  <a:gd name="T35" fmla="*/ 86 h 107"/>
                  <a:gd name="T36" fmla="*/ 59 w 91"/>
                  <a:gd name="T37" fmla="*/ 96 h 107"/>
                  <a:gd name="T38" fmla="*/ 46 w 91"/>
                  <a:gd name="T39" fmla="*/ 99 h 107"/>
                  <a:gd name="T40" fmla="*/ 31 w 91"/>
                  <a:gd name="T41" fmla="*/ 96 h 107"/>
                  <a:gd name="T42" fmla="*/ 19 w 91"/>
                  <a:gd name="T43" fmla="*/ 86 h 107"/>
                  <a:gd name="T44" fmla="*/ 9 w 91"/>
                  <a:gd name="T45" fmla="*/ 71 h 107"/>
                  <a:gd name="T46" fmla="*/ 6 w 91"/>
                  <a:gd name="T47" fmla="*/ 54 h 107"/>
                  <a:gd name="T48" fmla="*/ 19 w 91"/>
                  <a:gd name="T49" fmla="*/ 23 h 107"/>
                  <a:gd name="T50" fmla="*/ 31 w 91"/>
                  <a:gd name="T51" fmla="*/ 11 h 107"/>
                  <a:gd name="T52" fmla="*/ 59 w 91"/>
                  <a:gd name="T53" fmla="*/ 11 h 107"/>
                  <a:gd name="T54" fmla="*/ 73 w 91"/>
                  <a:gd name="T55" fmla="*/ 23 h 107"/>
                  <a:gd name="T56" fmla="*/ 80 w 91"/>
                  <a:gd name="T57" fmla="*/ 37 h 107"/>
                  <a:gd name="T58" fmla="*/ 84 w 91"/>
                  <a:gd name="T59" fmla="*/ 54 h 107"/>
                  <a:gd name="T60" fmla="*/ 83 w 91"/>
                  <a:gd name="T61" fmla="*/ 55 h 107"/>
                  <a:gd name="T62" fmla="*/ 83 w 91"/>
                  <a:gd name="T63" fmla="*/ 62 h 107"/>
                  <a:gd name="T64" fmla="*/ 77 w 91"/>
                  <a:gd name="T65" fmla="*/ 78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07"/>
                  <a:gd name="T101" fmla="*/ 91 w 91"/>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07">
                    <a:moveTo>
                      <a:pt x="46" y="107"/>
                    </a:moveTo>
                    <a:lnTo>
                      <a:pt x="46" y="106"/>
                    </a:lnTo>
                    <a:lnTo>
                      <a:pt x="47" y="106"/>
                    </a:lnTo>
                    <a:lnTo>
                      <a:pt x="49" y="106"/>
                    </a:lnTo>
                    <a:lnTo>
                      <a:pt x="54" y="106"/>
                    </a:lnTo>
                    <a:lnTo>
                      <a:pt x="63" y="102"/>
                    </a:lnTo>
                    <a:lnTo>
                      <a:pt x="69" y="97"/>
                    </a:lnTo>
                    <a:lnTo>
                      <a:pt x="70" y="95"/>
                    </a:lnTo>
                    <a:lnTo>
                      <a:pt x="73" y="93"/>
                    </a:lnTo>
                    <a:lnTo>
                      <a:pt x="77" y="91"/>
                    </a:lnTo>
                    <a:lnTo>
                      <a:pt x="83" y="82"/>
                    </a:lnTo>
                    <a:lnTo>
                      <a:pt x="87" y="73"/>
                    </a:lnTo>
                    <a:lnTo>
                      <a:pt x="89" y="63"/>
                    </a:lnTo>
                    <a:lnTo>
                      <a:pt x="91" y="54"/>
                    </a:lnTo>
                    <a:lnTo>
                      <a:pt x="89" y="43"/>
                    </a:lnTo>
                    <a:lnTo>
                      <a:pt x="87" y="33"/>
                    </a:lnTo>
                    <a:lnTo>
                      <a:pt x="83" y="24"/>
                    </a:lnTo>
                    <a:lnTo>
                      <a:pt x="77" y="16"/>
                    </a:lnTo>
                    <a:lnTo>
                      <a:pt x="69" y="8"/>
                    </a:lnTo>
                    <a:lnTo>
                      <a:pt x="63" y="4"/>
                    </a:lnTo>
                    <a:lnTo>
                      <a:pt x="54" y="0"/>
                    </a:lnTo>
                    <a:lnTo>
                      <a:pt x="46" y="0"/>
                    </a:lnTo>
                    <a:lnTo>
                      <a:pt x="36" y="0"/>
                    </a:lnTo>
                    <a:lnTo>
                      <a:pt x="28" y="4"/>
                    </a:lnTo>
                    <a:lnTo>
                      <a:pt x="13" y="16"/>
                    </a:lnTo>
                    <a:lnTo>
                      <a:pt x="3" y="33"/>
                    </a:lnTo>
                    <a:lnTo>
                      <a:pt x="0" y="54"/>
                    </a:lnTo>
                    <a:lnTo>
                      <a:pt x="0" y="63"/>
                    </a:lnTo>
                    <a:lnTo>
                      <a:pt x="3" y="73"/>
                    </a:lnTo>
                    <a:lnTo>
                      <a:pt x="6" y="82"/>
                    </a:lnTo>
                    <a:lnTo>
                      <a:pt x="13" y="91"/>
                    </a:lnTo>
                    <a:lnTo>
                      <a:pt x="20" y="97"/>
                    </a:lnTo>
                    <a:lnTo>
                      <a:pt x="28" y="102"/>
                    </a:lnTo>
                    <a:lnTo>
                      <a:pt x="36" y="106"/>
                    </a:lnTo>
                    <a:lnTo>
                      <a:pt x="46" y="107"/>
                    </a:lnTo>
                    <a:close/>
                    <a:moveTo>
                      <a:pt x="73" y="86"/>
                    </a:moveTo>
                    <a:lnTo>
                      <a:pt x="66" y="91"/>
                    </a:lnTo>
                    <a:lnTo>
                      <a:pt x="59" y="96"/>
                    </a:lnTo>
                    <a:lnTo>
                      <a:pt x="52" y="98"/>
                    </a:lnTo>
                    <a:lnTo>
                      <a:pt x="46" y="99"/>
                    </a:lnTo>
                    <a:lnTo>
                      <a:pt x="38" y="98"/>
                    </a:lnTo>
                    <a:lnTo>
                      <a:pt x="31" y="96"/>
                    </a:lnTo>
                    <a:lnTo>
                      <a:pt x="24" y="91"/>
                    </a:lnTo>
                    <a:lnTo>
                      <a:pt x="19" y="86"/>
                    </a:lnTo>
                    <a:lnTo>
                      <a:pt x="12" y="78"/>
                    </a:lnTo>
                    <a:lnTo>
                      <a:pt x="9" y="71"/>
                    </a:lnTo>
                    <a:lnTo>
                      <a:pt x="6" y="62"/>
                    </a:lnTo>
                    <a:lnTo>
                      <a:pt x="6" y="54"/>
                    </a:lnTo>
                    <a:lnTo>
                      <a:pt x="9" y="37"/>
                    </a:lnTo>
                    <a:lnTo>
                      <a:pt x="19" y="23"/>
                    </a:lnTo>
                    <a:lnTo>
                      <a:pt x="24" y="15"/>
                    </a:lnTo>
                    <a:lnTo>
                      <a:pt x="31" y="11"/>
                    </a:lnTo>
                    <a:lnTo>
                      <a:pt x="46" y="8"/>
                    </a:lnTo>
                    <a:lnTo>
                      <a:pt x="59" y="11"/>
                    </a:lnTo>
                    <a:lnTo>
                      <a:pt x="66" y="15"/>
                    </a:lnTo>
                    <a:lnTo>
                      <a:pt x="73" y="23"/>
                    </a:lnTo>
                    <a:lnTo>
                      <a:pt x="77" y="29"/>
                    </a:lnTo>
                    <a:lnTo>
                      <a:pt x="80" y="37"/>
                    </a:lnTo>
                    <a:lnTo>
                      <a:pt x="83" y="45"/>
                    </a:lnTo>
                    <a:lnTo>
                      <a:pt x="84" y="54"/>
                    </a:lnTo>
                    <a:lnTo>
                      <a:pt x="83" y="54"/>
                    </a:lnTo>
                    <a:lnTo>
                      <a:pt x="83" y="55"/>
                    </a:lnTo>
                    <a:lnTo>
                      <a:pt x="83" y="58"/>
                    </a:lnTo>
                    <a:lnTo>
                      <a:pt x="83" y="62"/>
                    </a:lnTo>
                    <a:lnTo>
                      <a:pt x="80" y="71"/>
                    </a:lnTo>
                    <a:lnTo>
                      <a:pt x="77" y="78"/>
                    </a:lnTo>
                    <a:lnTo>
                      <a:pt x="73" y="86"/>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4" name="Freeform 295"/>
              <p:cNvSpPr>
                <a:spLocks noEditPoints="1"/>
              </p:cNvSpPr>
              <p:nvPr/>
            </p:nvSpPr>
            <p:spPr bwMode="auto">
              <a:xfrm>
                <a:off x="316" y="3713"/>
                <a:ext cx="15" cy="18"/>
              </a:xfrm>
              <a:custGeom>
                <a:avLst/>
                <a:gdLst>
                  <a:gd name="T0" fmla="*/ 46 w 78"/>
                  <a:gd name="T1" fmla="*/ 90 h 91"/>
                  <a:gd name="T2" fmla="*/ 60 w 78"/>
                  <a:gd name="T3" fmla="*/ 83 h 91"/>
                  <a:gd name="T4" fmla="*/ 71 w 78"/>
                  <a:gd name="T5" fmla="*/ 70 h 91"/>
                  <a:gd name="T6" fmla="*/ 77 w 78"/>
                  <a:gd name="T7" fmla="*/ 54 h 91"/>
                  <a:gd name="T8" fmla="*/ 77 w 78"/>
                  <a:gd name="T9" fmla="*/ 47 h 91"/>
                  <a:gd name="T10" fmla="*/ 78 w 78"/>
                  <a:gd name="T11" fmla="*/ 46 h 91"/>
                  <a:gd name="T12" fmla="*/ 74 w 78"/>
                  <a:gd name="T13" fmla="*/ 29 h 91"/>
                  <a:gd name="T14" fmla="*/ 67 w 78"/>
                  <a:gd name="T15" fmla="*/ 15 h 91"/>
                  <a:gd name="T16" fmla="*/ 53 w 78"/>
                  <a:gd name="T17" fmla="*/ 3 h 91"/>
                  <a:gd name="T18" fmla="*/ 25 w 78"/>
                  <a:gd name="T19" fmla="*/ 3 h 91"/>
                  <a:gd name="T20" fmla="*/ 13 w 78"/>
                  <a:gd name="T21" fmla="*/ 15 h 91"/>
                  <a:gd name="T22" fmla="*/ 0 w 78"/>
                  <a:gd name="T23" fmla="*/ 46 h 91"/>
                  <a:gd name="T24" fmla="*/ 3 w 78"/>
                  <a:gd name="T25" fmla="*/ 63 h 91"/>
                  <a:gd name="T26" fmla="*/ 13 w 78"/>
                  <a:gd name="T27" fmla="*/ 78 h 91"/>
                  <a:gd name="T28" fmla="*/ 25 w 78"/>
                  <a:gd name="T29" fmla="*/ 88 h 91"/>
                  <a:gd name="T30" fmla="*/ 40 w 78"/>
                  <a:gd name="T31" fmla="*/ 91 h 91"/>
                  <a:gd name="T32" fmla="*/ 55 w 78"/>
                  <a:gd name="T33" fmla="*/ 76 h 91"/>
                  <a:gd name="T34" fmla="*/ 45 w 78"/>
                  <a:gd name="T35" fmla="*/ 82 h 91"/>
                  <a:gd name="T36" fmla="*/ 40 w 78"/>
                  <a:gd name="T37" fmla="*/ 83 h 91"/>
                  <a:gd name="T38" fmla="*/ 27 w 78"/>
                  <a:gd name="T39" fmla="*/ 80 h 91"/>
                  <a:gd name="T40" fmla="*/ 17 w 78"/>
                  <a:gd name="T41" fmla="*/ 72 h 91"/>
                  <a:gd name="T42" fmla="*/ 9 w 78"/>
                  <a:gd name="T43" fmla="*/ 60 h 91"/>
                  <a:gd name="T44" fmla="*/ 7 w 78"/>
                  <a:gd name="T45" fmla="*/ 46 h 91"/>
                  <a:gd name="T46" fmla="*/ 12 w 78"/>
                  <a:gd name="T47" fmla="*/ 25 h 91"/>
                  <a:gd name="T48" fmla="*/ 27 w 78"/>
                  <a:gd name="T49" fmla="*/ 10 h 91"/>
                  <a:gd name="T50" fmla="*/ 45 w 78"/>
                  <a:gd name="T51" fmla="*/ 8 h 91"/>
                  <a:gd name="T52" fmla="*/ 55 w 78"/>
                  <a:gd name="T53" fmla="*/ 14 h 91"/>
                  <a:gd name="T54" fmla="*/ 64 w 78"/>
                  <a:gd name="T55" fmla="*/ 25 h 91"/>
                  <a:gd name="T56" fmla="*/ 70 w 78"/>
                  <a:gd name="T57" fmla="*/ 38 h 91"/>
                  <a:gd name="T58" fmla="*/ 70 w 78"/>
                  <a:gd name="T59" fmla="*/ 53 h 91"/>
                  <a:gd name="T60" fmla="*/ 65 w 78"/>
                  <a:gd name="T61" fmla="*/ 62 h 91"/>
                  <a:gd name="T62" fmla="*/ 64 w 78"/>
                  <a:gd name="T63" fmla="*/ 63 h 91"/>
                  <a:gd name="T64" fmla="*/ 61 w 78"/>
                  <a:gd name="T65" fmla="*/ 72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1"/>
                  <a:gd name="T101" fmla="*/ 78 w 78"/>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1">
                    <a:moveTo>
                      <a:pt x="40" y="91"/>
                    </a:moveTo>
                    <a:lnTo>
                      <a:pt x="46" y="90"/>
                    </a:lnTo>
                    <a:lnTo>
                      <a:pt x="53" y="88"/>
                    </a:lnTo>
                    <a:lnTo>
                      <a:pt x="60" y="83"/>
                    </a:lnTo>
                    <a:lnTo>
                      <a:pt x="67" y="78"/>
                    </a:lnTo>
                    <a:lnTo>
                      <a:pt x="71" y="70"/>
                    </a:lnTo>
                    <a:lnTo>
                      <a:pt x="74" y="63"/>
                    </a:lnTo>
                    <a:lnTo>
                      <a:pt x="77" y="54"/>
                    </a:lnTo>
                    <a:lnTo>
                      <a:pt x="77" y="50"/>
                    </a:lnTo>
                    <a:lnTo>
                      <a:pt x="77" y="47"/>
                    </a:lnTo>
                    <a:lnTo>
                      <a:pt x="77" y="46"/>
                    </a:lnTo>
                    <a:lnTo>
                      <a:pt x="78" y="46"/>
                    </a:lnTo>
                    <a:lnTo>
                      <a:pt x="77" y="37"/>
                    </a:lnTo>
                    <a:lnTo>
                      <a:pt x="74" y="29"/>
                    </a:lnTo>
                    <a:lnTo>
                      <a:pt x="71" y="21"/>
                    </a:lnTo>
                    <a:lnTo>
                      <a:pt x="67" y="15"/>
                    </a:lnTo>
                    <a:lnTo>
                      <a:pt x="60" y="7"/>
                    </a:lnTo>
                    <a:lnTo>
                      <a:pt x="53" y="3"/>
                    </a:lnTo>
                    <a:lnTo>
                      <a:pt x="40" y="0"/>
                    </a:lnTo>
                    <a:lnTo>
                      <a:pt x="25" y="3"/>
                    </a:lnTo>
                    <a:lnTo>
                      <a:pt x="18" y="7"/>
                    </a:lnTo>
                    <a:lnTo>
                      <a:pt x="13" y="15"/>
                    </a:lnTo>
                    <a:lnTo>
                      <a:pt x="3" y="29"/>
                    </a:lnTo>
                    <a:lnTo>
                      <a:pt x="0" y="46"/>
                    </a:lnTo>
                    <a:lnTo>
                      <a:pt x="0" y="54"/>
                    </a:lnTo>
                    <a:lnTo>
                      <a:pt x="3" y="63"/>
                    </a:lnTo>
                    <a:lnTo>
                      <a:pt x="6" y="70"/>
                    </a:lnTo>
                    <a:lnTo>
                      <a:pt x="13" y="78"/>
                    </a:lnTo>
                    <a:lnTo>
                      <a:pt x="18" y="83"/>
                    </a:lnTo>
                    <a:lnTo>
                      <a:pt x="25" y="88"/>
                    </a:lnTo>
                    <a:lnTo>
                      <a:pt x="32" y="90"/>
                    </a:lnTo>
                    <a:lnTo>
                      <a:pt x="40" y="91"/>
                    </a:lnTo>
                    <a:close/>
                    <a:moveTo>
                      <a:pt x="61" y="72"/>
                    </a:moveTo>
                    <a:lnTo>
                      <a:pt x="55" y="76"/>
                    </a:lnTo>
                    <a:lnTo>
                      <a:pt x="51" y="80"/>
                    </a:lnTo>
                    <a:lnTo>
                      <a:pt x="45" y="82"/>
                    </a:lnTo>
                    <a:lnTo>
                      <a:pt x="42" y="82"/>
                    </a:lnTo>
                    <a:lnTo>
                      <a:pt x="40" y="83"/>
                    </a:lnTo>
                    <a:lnTo>
                      <a:pt x="33" y="82"/>
                    </a:lnTo>
                    <a:lnTo>
                      <a:pt x="27" y="80"/>
                    </a:lnTo>
                    <a:lnTo>
                      <a:pt x="22" y="76"/>
                    </a:lnTo>
                    <a:lnTo>
                      <a:pt x="17" y="72"/>
                    </a:lnTo>
                    <a:lnTo>
                      <a:pt x="12" y="65"/>
                    </a:lnTo>
                    <a:lnTo>
                      <a:pt x="9" y="60"/>
                    </a:lnTo>
                    <a:lnTo>
                      <a:pt x="7" y="53"/>
                    </a:lnTo>
                    <a:lnTo>
                      <a:pt x="7" y="46"/>
                    </a:lnTo>
                    <a:lnTo>
                      <a:pt x="9" y="32"/>
                    </a:lnTo>
                    <a:lnTo>
                      <a:pt x="12" y="25"/>
                    </a:lnTo>
                    <a:lnTo>
                      <a:pt x="17" y="20"/>
                    </a:lnTo>
                    <a:lnTo>
                      <a:pt x="27" y="10"/>
                    </a:lnTo>
                    <a:lnTo>
                      <a:pt x="40" y="8"/>
                    </a:lnTo>
                    <a:lnTo>
                      <a:pt x="45" y="8"/>
                    </a:lnTo>
                    <a:lnTo>
                      <a:pt x="51" y="10"/>
                    </a:lnTo>
                    <a:lnTo>
                      <a:pt x="55" y="14"/>
                    </a:lnTo>
                    <a:lnTo>
                      <a:pt x="61" y="20"/>
                    </a:lnTo>
                    <a:lnTo>
                      <a:pt x="64" y="25"/>
                    </a:lnTo>
                    <a:lnTo>
                      <a:pt x="68" y="32"/>
                    </a:lnTo>
                    <a:lnTo>
                      <a:pt x="70" y="38"/>
                    </a:lnTo>
                    <a:lnTo>
                      <a:pt x="71" y="46"/>
                    </a:lnTo>
                    <a:lnTo>
                      <a:pt x="70" y="53"/>
                    </a:lnTo>
                    <a:lnTo>
                      <a:pt x="68" y="60"/>
                    </a:lnTo>
                    <a:lnTo>
                      <a:pt x="65" y="62"/>
                    </a:lnTo>
                    <a:lnTo>
                      <a:pt x="64" y="62"/>
                    </a:lnTo>
                    <a:lnTo>
                      <a:pt x="64" y="63"/>
                    </a:lnTo>
                    <a:lnTo>
                      <a:pt x="64" y="65"/>
                    </a:lnTo>
                    <a:lnTo>
                      <a:pt x="61" y="72"/>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5" name="Freeform 296"/>
              <p:cNvSpPr>
                <a:spLocks noEditPoints="1"/>
              </p:cNvSpPr>
              <p:nvPr/>
            </p:nvSpPr>
            <p:spPr bwMode="auto">
              <a:xfrm>
                <a:off x="317" y="3715"/>
                <a:ext cx="13" cy="15"/>
              </a:xfrm>
              <a:custGeom>
                <a:avLst/>
                <a:gdLst>
                  <a:gd name="T0" fmla="*/ 33 w 64"/>
                  <a:gd name="T1" fmla="*/ 75 h 75"/>
                  <a:gd name="T2" fmla="*/ 35 w 64"/>
                  <a:gd name="T3" fmla="*/ 74 h 75"/>
                  <a:gd name="T4" fmla="*/ 38 w 64"/>
                  <a:gd name="T5" fmla="*/ 74 h 75"/>
                  <a:gd name="T6" fmla="*/ 44 w 64"/>
                  <a:gd name="T7" fmla="*/ 72 h 75"/>
                  <a:gd name="T8" fmla="*/ 48 w 64"/>
                  <a:gd name="T9" fmla="*/ 68 h 75"/>
                  <a:gd name="T10" fmla="*/ 54 w 64"/>
                  <a:gd name="T11" fmla="*/ 64 h 75"/>
                  <a:gd name="T12" fmla="*/ 57 w 64"/>
                  <a:gd name="T13" fmla="*/ 57 h 75"/>
                  <a:gd name="T14" fmla="*/ 57 w 64"/>
                  <a:gd name="T15" fmla="*/ 55 h 75"/>
                  <a:gd name="T16" fmla="*/ 57 w 64"/>
                  <a:gd name="T17" fmla="*/ 54 h 75"/>
                  <a:gd name="T18" fmla="*/ 58 w 64"/>
                  <a:gd name="T19" fmla="*/ 54 h 75"/>
                  <a:gd name="T20" fmla="*/ 61 w 64"/>
                  <a:gd name="T21" fmla="*/ 52 h 75"/>
                  <a:gd name="T22" fmla="*/ 63 w 64"/>
                  <a:gd name="T23" fmla="*/ 45 h 75"/>
                  <a:gd name="T24" fmla="*/ 64 w 64"/>
                  <a:gd name="T25" fmla="*/ 38 h 75"/>
                  <a:gd name="T26" fmla="*/ 63 w 64"/>
                  <a:gd name="T27" fmla="*/ 30 h 75"/>
                  <a:gd name="T28" fmla="*/ 61 w 64"/>
                  <a:gd name="T29" fmla="*/ 24 h 75"/>
                  <a:gd name="T30" fmla="*/ 57 w 64"/>
                  <a:gd name="T31" fmla="*/ 17 h 75"/>
                  <a:gd name="T32" fmla="*/ 54 w 64"/>
                  <a:gd name="T33" fmla="*/ 12 h 75"/>
                  <a:gd name="T34" fmla="*/ 48 w 64"/>
                  <a:gd name="T35" fmla="*/ 6 h 75"/>
                  <a:gd name="T36" fmla="*/ 44 w 64"/>
                  <a:gd name="T37" fmla="*/ 2 h 75"/>
                  <a:gd name="T38" fmla="*/ 38 w 64"/>
                  <a:gd name="T39" fmla="*/ 0 h 75"/>
                  <a:gd name="T40" fmla="*/ 33 w 64"/>
                  <a:gd name="T41" fmla="*/ 0 h 75"/>
                  <a:gd name="T42" fmla="*/ 20 w 64"/>
                  <a:gd name="T43" fmla="*/ 2 h 75"/>
                  <a:gd name="T44" fmla="*/ 10 w 64"/>
                  <a:gd name="T45" fmla="*/ 12 h 75"/>
                  <a:gd name="T46" fmla="*/ 5 w 64"/>
                  <a:gd name="T47" fmla="*/ 17 h 75"/>
                  <a:gd name="T48" fmla="*/ 2 w 64"/>
                  <a:gd name="T49" fmla="*/ 24 h 75"/>
                  <a:gd name="T50" fmla="*/ 0 w 64"/>
                  <a:gd name="T51" fmla="*/ 38 h 75"/>
                  <a:gd name="T52" fmla="*/ 0 w 64"/>
                  <a:gd name="T53" fmla="*/ 45 h 75"/>
                  <a:gd name="T54" fmla="*/ 2 w 64"/>
                  <a:gd name="T55" fmla="*/ 52 h 75"/>
                  <a:gd name="T56" fmla="*/ 5 w 64"/>
                  <a:gd name="T57" fmla="*/ 57 h 75"/>
                  <a:gd name="T58" fmla="*/ 10 w 64"/>
                  <a:gd name="T59" fmla="*/ 64 h 75"/>
                  <a:gd name="T60" fmla="*/ 15 w 64"/>
                  <a:gd name="T61" fmla="*/ 68 h 75"/>
                  <a:gd name="T62" fmla="*/ 20 w 64"/>
                  <a:gd name="T63" fmla="*/ 72 h 75"/>
                  <a:gd name="T64" fmla="*/ 26 w 64"/>
                  <a:gd name="T65" fmla="*/ 74 h 75"/>
                  <a:gd name="T66" fmla="*/ 33 w 64"/>
                  <a:gd name="T67" fmla="*/ 75 h 75"/>
                  <a:gd name="T68" fmla="*/ 51 w 64"/>
                  <a:gd name="T69" fmla="*/ 59 h 75"/>
                  <a:gd name="T70" fmla="*/ 42 w 64"/>
                  <a:gd name="T71" fmla="*/ 65 h 75"/>
                  <a:gd name="T72" fmla="*/ 33 w 64"/>
                  <a:gd name="T73" fmla="*/ 67 h 75"/>
                  <a:gd name="T74" fmla="*/ 23 w 64"/>
                  <a:gd name="T75" fmla="*/ 65 h 75"/>
                  <a:gd name="T76" fmla="*/ 14 w 64"/>
                  <a:gd name="T77" fmla="*/ 59 h 75"/>
                  <a:gd name="T78" fmla="*/ 8 w 64"/>
                  <a:gd name="T79" fmla="*/ 48 h 75"/>
                  <a:gd name="T80" fmla="*/ 7 w 64"/>
                  <a:gd name="T81" fmla="*/ 38 h 75"/>
                  <a:gd name="T82" fmla="*/ 8 w 64"/>
                  <a:gd name="T83" fmla="*/ 26 h 75"/>
                  <a:gd name="T84" fmla="*/ 14 w 64"/>
                  <a:gd name="T85" fmla="*/ 16 h 75"/>
                  <a:gd name="T86" fmla="*/ 23 w 64"/>
                  <a:gd name="T87" fmla="*/ 9 h 75"/>
                  <a:gd name="T88" fmla="*/ 33 w 64"/>
                  <a:gd name="T89" fmla="*/ 8 h 75"/>
                  <a:gd name="T90" fmla="*/ 42 w 64"/>
                  <a:gd name="T91" fmla="*/ 9 h 75"/>
                  <a:gd name="T92" fmla="*/ 51 w 64"/>
                  <a:gd name="T93" fmla="*/ 16 h 75"/>
                  <a:gd name="T94" fmla="*/ 55 w 64"/>
                  <a:gd name="T95" fmla="*/ 26 h 75"/>
                  <a:gd name="T96" fmla="*/ 57 w 64"/>
                  <a:gd name="T97" fmla="*/ 38 h 75"/>
                  <a:gd name="T98" fmla="*/ 56 w 64"/>
                  <a:gd name="T99" fmla="*/ 43 h 75"/>
                  <a:gd name="T100" fmla="*/ 55 w 64"/>
                  <a:gd name="T101" fmla="*/ 45 h 75"/>
                  <a:gd name="T102" fmla="*/ 55 w 64"/>
                  <a:gd name="T103" fmla="*/ 48 h 75"/>
                  <a:gd name="T104" fmla="*/ 51 w 64"/>
                  <a:gd name="T105" fmla="*/ 59 h 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
                  <a:gd name="T160" fmla="*/ 0 h 75"/>
                  <a:gd name="T161" fmla="*/ 64 w 64"/>
                  <a:gd name="T162" fmla="*/ 75 h 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 h="75">
                    <a:moveTo>
                      <a:pt x="33" y="75"/>
                    </a:moveTo>
                    <a:lnTo>
                      <a:pt x="35" y="74"/>
                    </a:lnTo>
                    <a:lnTo>
                      <a:pt x="38" y="74"/>
                    </a:lnTo>
                    <a:lnTo>
                      <a:pt x="44" y="72"/>
                    </a:lnTo>
                    <a:lnTo>
                      <a:pt x="48" y="68"/>
                    </a:lnTo>
                    <a:lnTo>
                      <a:pt x="54" y="64"/>
                    </a:lnTo>
                    <a:lnTo>
                      <a:pt x="57" y="57"/>
                    </a:lnTo>
                    <a:lnTo>
                      <a:pt x="57" y="55"/>
                    </a:lnTo>
                    <a:lnTo>
                      <a:pt x="57" y="54"/>
                    </a:lnTo>
                    <a:lnTo>
                      <a:pt x="58" y="54"/>
                    </a:lnTo>
                    <a:lnTo>
                      <a:pt x="61" y="52"/>
                    </a:lnTo>
                    <a:lnTo>
                      <a:pt x="63" y="45"/>
                    </a:lnTo>
                    <a:lnTo>
                      <a:pt x="64" y="38"/>
                    </a:lnTo>
                    <a:lnTo>
                      <a:pt x="63" y="30"/>
                    </a:lnTo>
                    <a:lnTo>
                      <a:pt x="61" y="24"/>
                    </a:lnTo>
                    <a:lnTo>
                      <a:pt x="57" y="17"/>
                    </a:lnTo>
                    <a:lnTo>
                      <a:pt x="54" y="12"/>
                    </a:lnTo>
                    <a:lnTo>
                      <a:pt x="48" y="6"/>
                    </a:lnTo>
                    <a:lnTo>
                      <a:pt x="44" y="2"/>
                    </a:lnTo>
                    <a:lnTo>
                      <a:pt x="38" y="0"/>
                    </a:lnTo>
                    <a:lnTo>
                      <a:pt x="33" y="0"/>
                    </a:lnTo>
                    <a:lnTo>
                      <a:pt x="20" y="2"/>
                    </a:lnTo>
                    <a:lnTo>
                      <a:pt x="10" y="12"/>
                    </a:lnTo>
                    <a:lnTo>
                      <a:pt x="5" y="17"/>
                    </a:lnTo>
                    <a:lnTo>
                      <a:pt x="2" y="24"/>
                    </a:lnTo>
                    <a:lnTo>
                      <a:pt x="0" y="38"/>
                    </a:lnTo>
                    <a:lnTo>
                      <a:pt x="0" y="45"/>
                    </a:lnTo>
                    <a:lnTo>
                      <a:pt x="2" y="52"/>
                    </a:lnTo>
                    <a:lnTo>
                      <a:pt x="5" y="57"/>
                    </a:lnTo>
                    <a:lnTo>
                      <a:pt x="10" y="64"/>
                    </a:lnTo>
                    <a:lnTo>
                      <a:pt x="15" y="68"/>
                    </a:lnTo>
                    <a:lnTo>
                      <a:pt x="20" y="72"/>
                    </a:lnTo>
                    <a:lnTo>
                      <a:pt x="26" y="74"/>
                    </a:lnTo>
                    <a:lnTo>
                      <a:pt x="33" y="75"/>
                    </a:lnTo>
                    <a:close/>
                    <a:moveTo>
                      <a:pt x="51" y="59"/>
                    </a:moveTo>
                    <a:lnTo>
                      <a:pt x="42" y="65"/>
                    </a:lnTo>
                    <a:lnTo>
                      <a:pt x="33" y="67"/>
                    </a:lnTo>
                    <a:lnTo>
                      <a:pt x="23" y="65"/>
                    </a:lnTo>
                    <a:lnTo>
                      <a:pt x="14" y="59"/>
                    </a:lnTo>
                    <a:lnTo>
                      <a:pt x="8" y="48"/>
                    </a:lnTo>
                    <a:lnTo>
                      <a:pt x="7" y="38"/>
                    </a:lnTo>
                    <a:lnTo>
                      <a:pt x="8" y="26"/>
                    </a:lnTo>
                    <a:lnTo>
                      <a:pt x="14" y="16"/>
                    </a:lnTo>
                    <a:lnTo>
                      <a:pt x="23" y="9"/>
                    </a:lnTo>
                    <a:lnTo>
                      <a:pt x="33" y="8"/>
                    </a:lnTo>
                    <a:lnTo>
                      <a:pt x="42" y="9"/>
                    </a:lnTo>
                    <a:lnTo>
                      <a:pt x="51" y="16"/>
                    </a:lnTo>
                    <a:lnTo>
                      <a:pt x="55" y="26"/>
                    </a:lnTo>
                    <a:lnTo>
                      <a:pt x="57" y="38"/>
                    </a:lnTo>
                    <a:lnTo>
                      <a:pt x="56" y="43"/>
                    </a:lnTo>
                    <a:lnTo>
                      <a:pt x="55" y="45"/>
                    </a:lnTo>
                    <a:lnTo>
                      <a:pt x="55" y="48"/>
                    </a:lnTo>
                    <a:lnTo>
                      <a:pt x="51" y="59"/>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6" name="Freeform 297"/>
              <p:cNvSpPr>
                <a:spLocks noEditPoints="1"/>
              </p:cNvSpPr>
              <p:nvPr/>
            </p:nvSpPr>
            <p:spPr bwMode="auto">
              <a:xfrm>
                <a:off x="319" y="3716"/>
                <a:ext cx="10" cy="12"/>
              </a:xfrm>
              <a:custGeom>
                <a:avLst/>
                <a:gdLst>
                  <a:gd name="T0" fmla="*/ 26 w 50"/>
                  <a:gd name="T1" fmla="*/ 59 h 59"/>
                  <a:gd name="T2" fmla="*/ 35 w 50"/>
                  <a:gd name="T3" fmla="*/ 57 h 59"/>
                  <a:gd name="T4" fmla="*/ 44 w 50"/>
                  <a:gd name="T5" fmla="*/ 51 h 59"/>
                  <a:gd name="T6" fmla="*/ 48 w 50"/>
                  <a:gd name="T7" fmla="*/ 40 h 59"/>
                  <a:gd name="T8" fmla="*/ 48 w 50"/>
                  <a:gd name="T9" fmla="*/ 37 h 59"/>
                  <a:gd name="T10" fmla="*/ 49 w 50"/>
                  <a:gd name="T11" fmla="*/ 35 h 59"/>
                  <a:gd name="T12" fmla="*/ 50 w 50"/>
                  <a:gd name="T13" fmla="*/ 30 h 59"/>
                  <a:gd name="T14" fmla="*/ 48 w 50"/>
                  <a:gd name="T15" fmla="*/ 18 h 59"/>
                  <a:gd name="T16" fmla="*/ 44 w 50"/>
                  <a:gd name="T17" fmla="*/ 8 h 59"/>
                  <a:gd name="T18" fmla="*/ 35 w 50"/>
                  <a:gd name="T19" fmla="*/ 1 h 59"/>
                  <a:gd name="T20" fmla="*/ 26 w 50"/>
                  <a:gd name="T21" fmla="*/ 0 h 59"/>
                  <a:gd name="T22" fmla="*/ 16 w 50"/>
                  <a:gd name="T23" fmla="*/ 1 h 59"/>
                  <a:gd name="T24" fmla="*/ 7 w 50"/>
                  <a:gd name="T25" fmla="*/ 8 h 59"/>
                  <a:gd name="T26" fmla="*/ 1 w 50"/>
                  <a:gd name="T27" fmla="*/ 18 h 59"/>
                  <a:gd name="T28" fmla="*/ 0 w 50"/>
                  <a:gd name="T29" fmla="*/ 30 h 59"/>
                  <a:gd name="T30" fmla="*/ 1 w 50"/>
                  <a:gd name="T31" fmla="*/ 40 h 59"/>
                  <a:gd name="T32" fmla="*/ 7 w 50"/>
                  <a:gd name="T33" fmla="*/ 51 h 59"/>
                  <a:gd name="T34" fmla="*/ 16 w 50"/>
                  <a:gd name="T35" fmla="*/ 57 h 59"/>
                  <a:gd name="T36" fmla="*/ 26 w 50"/>
                  <a:gd name="T37" fmla="*/ 59 h 59"/>
                  <a:gd name="T38" fmla="*/ 39 w 50"/>
                  <a:gd name="T39" fmla="*/ 46 h 59"/>
                  <a:gd name="T40" fmla="*/ 32 w 50"/>
                  <a:gd name="T41" fmla="*/ 49 h 59"/>
                  <a:gd name="T42" fmla="*/ 26 w 50"/>
                  <a:gd name="T43" fmla="*/ 51 h 59"/>
                  <a:gd name="T44" fmla="*/ 18 w 50"/>
                  <a:gd name="T45" fmla="*/ 49 h 59"/>
                  <a:gd name="T46" fmla="*/ 12 w 50"/>
                  <a:gd name="T47" fmla="*/ 46 h 59"/>
                  <a:gd name="T48" fmla="*/ 9 w 50"/>
                  <a:gd name="T49" fmla="*/ 41 h 59"/>
                  <a:gd name="T50" fmla="*/ 8 w 50"/>
                  <a:gd name="T51" fmla="*/ 38 h 59"/>
                  <a:gd name="T52" fmla="*/ 7 w 50"/>
                  <a:gd name="T53" fmla="*/ 30 h 59"/>
                  <a:gd name="T54" fmla="*/ 8 w 50"/>
                  <a:gd name="T55" fmla="*/ 20 h 59"/>
                  <a:gd name="T56" fmla="*/ 12 w 50"/>
                  <a:gd name="T57" fmla="*/ 14 h 59"/>
                  <a:gd name="T58" fmla="*/ 18 w 50"/>
                  <a:gd name="T59" fmla="*/ 9 h 59"/>
                  <a:gd name="T60" fmla="*/ 26 w 50"/>
                  <a:gd name="T61" fmla="*/ 8 h 59"/>
                  <a:gd name="T62" fmla="*/ 32 w 50"/>
                  <a:gd name="T63" fmla="*/ 9 h 59"/>
                  <a:gd name="T64" fmla="*/ 39 w 50"/>
                  <a:gd name="T65" fmla="*/ 14 h 59"/>
                  <a:gd name="T66" fmla="*/ 43 w 50"/>
                  <a:gd name="T67" fmla="*/ 20 h 59"/>
                  <a:gd name="T68" fmla="*/ 44 w 50"/>
                  <a:gd name="T69" fmla="*/ 30 h 59"/>
                  <a:gd name="T70" fmla="*/ 43 w 50"/>
                  <a:gd name="T71" fmla="*/ 30 h 59"/>
                  <a:gd name="T72" fmla="*/ 43 w 50"/>
                  <a:gd name="T73" fmla="*/ 31 h 59"/>
                  <a:gd name="T74" fmla="*/ 43 w 50"/>
                  <a:gd name="T75" fmla="*/ 34 h 59"/>
                  <a:gd name="T76" fmla="*/ 43 w 50"/>
                  <a:gd name="T77" fmla="*/ 38 h 59"/>
                  <a:gd name="T78" fmla="*/ 40 w 50"/>
                  <a:gd name="T79" fmla="*/ 41 h 59"/>
                  <a:gd name="T80" fmla="*/ 39 w 50"/>
                  <a:gd name="T81" fmla="*/ 46 h 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
                  <a:gd name="T124" fmla="*/ 0 h 59"/>
                  <a:gd name="T125" fmla="*/ 50 w 50"/>
                  <a:gd name="T126" fmla="*/ 59 h 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 h="59">
                    <a:moveTo>
                      <a:pt x="26" y="59"/>
                    </a:moveTo>
                    <a:lnTo>
                      <a:pt x="35" y="57"/>
                    </a:lnTo>
                    <a:lnTo>
                      <a:pt x="44" y="51"/>
                    </a:lnTo>
                    <a:lnTo>
                      <a:pt x="48" y="40"/>
                    </a:lnTo>
                    <a:lnTo>
                      <a:pt x="48" y="37"/>
                    </a:lnTo>
                    <a:lnTo>
                      <a:pt x="49" y="35"/>
                    </a:lnTo>
                    <a:lnTo>
                      <a:pt x="50" y="30"/>
                    </a:lnTo>
                    <a:lnTo>
                      <a:pt x="48" y="18"/>
                    </a:lnTo>
                    <a:lnTo>
                      <a:pt x="44" y="8"/>
                    </a:lnTo>
                    <a:lnTo>
                      <a:pt x="35" y="1"/>
                    </a:lnTo>
                    <a:lnTo>
                      <a:pt x="26" y="0"/>
                    </a:lnTo>
                    <a:lnTo>
                      <a:pt x="16" y="1"/>
                    </a:lnTo>
                    <a:lnTo>
                      <a:pt x="7" y="8"/>
                    </a:lnTo>
                    <a:lnTo>
                      <a:pt x="1" y="18"/>
                    </a:lnTo>
                    <a:lnTo>
                      <a:pt x="0" y="30"/>
                    </a:lnTo>
                    <a:lnTo>
                      <a:pt x="1" y="40"/>
                    </a:lnTo>
                    <a:lnTo>
                      <a:pt x="7" y="51"/>
                    </a:lnTo>
                    <a:lnTo>
                      <a:pt x="16" y="57"/>
                    </a:lnTo>
                    <a:lnTo>
                      <a:pt x="26" y="59"/>
                    </a:lnTo>
                    <a:close/>
                    <a:moveTo>
                      <a:pt x="39" y="46"/>
                    </a:moveTo>
                    <a:lnTo>
                      <a:pt x="32" y="49"/>
                    </a:lnTo>
                    <a:lnTo>
                      <a:pt x="26" y="51"/>
                    </a:lnTo>
                    <a:lnTo>
                      <a:pt x="18" y="49"/>
                    </a:lnTo>
                    <a:lnTo>
                      <a:pt x="12" y="46"/>
                    </a:lnTo>
                    <a:lnTo>
                      <a:pt x="9" y="41"/>
                    </a:lnTo>
                    <a:lnTo>
                      <a:pt x="8" y="38"/>
                    </a:lnTo>
                    <a:lnTo>
                      <a:pt x="7" y="30"/>
                    </a:lnTo>
                    <a:lnTo>
                      <a:pt x="8" y="20"/>
                    </a:lnTo>
                    <a:lnTo>
                      <a:pt x="12" y="14"/>
                    </a:lnTo>
                    <a:lnTo>
                      <a:pt x="18" y="9"/>
                    </a:lnTo>
                    <a:lnTo>
                      <a:pt x="26" y="8"/>
                    </a:lnTo>
                    <a:lnTo>
                      <a:pt x="32" y="9"/>
                    </a:lnTo>
                    <a:lnTo>
                      <a:pt x="39" y="14"/>
                    </a:lnTo>
                    <a:lnTo>
                      <a:pt x="43" y="20"/>
                    </a:lnTo>
                    <a:lnTo>
                      <a:pt x="44" y="30"/>
                    </a:lnTo>
                    <a:lnTo>
                      <a:pt x="43" y="30"/>
                    </a:lnTo>
                    <a:lnTo>
                      <a:pt x="43" y="31"/>
                    </a:lnTo>
                    <a:lnTo>
                      <a:pt x="43" y="34"/>
                    </a:lnTo>
                    <a:lnTo>
                      <a:pt x="43" y="38"/>
                    </a:lnTo>
                    <a:lnTo>
                      <a:pt x="40" y="41"/>
                    </a:lnTo>
                    <a:lnTo>
                      <a:pt x="39" y="46"/>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7" name="Freeform 298"/>
              <p:cNvSpPr>
                <a:spLocks noEditPoints="1"/>
              </p:cNvSpPr>
              <p:nvPr/>
            </p:nvSpPr>
            <p:spPr bwMode="auto">
              <a:xfrm>
                <a:off x="320" y="3718"/>
                <a:ext cx="7" cy="8"/>
              </a:xfrm>
              <a:custGeom>
                <a:avLst/>
                <a:gdLst>
                  <a:gd name="T0" fmla="*/ 19 w 37"/>
                  <a:gd name="T1" fmla="*/ 43 h 43"/>
                  <a:gd name="T2" fmla="*/ 25 w 37"/>
                  <a:gd name="T3" fmla="*/ 41 h 43"/>
                  <a:gd name="T4" fmla="*/ 32 w 37"/>
                  <a:gd name="T5" fmla="*/ 38 h 43"/>
                  <a:gd name="T6" fmla="*/ 33 w 37"/>
                  <a:gd name="T7" fmla="*/ 33 h 43"/>
                  <a:gd name="T8" fmla="*/ 36 w 37"/>
                  <a:gd name="T9" fmla="*/ 30 h 43"/>
                  <a:gd name="T10" fmla="*/ 36 w 37"/>
                  <a:gd name="T11" fmla="*/ 26 h 43"/>
                  <a:gd name="T12" fmla="*/ 36 w 37"/>
                  <a:gd name="T13" fmla="*/ 23 h 43"/>
                  <a:gd name="T14" fmla="*/ 36 w 37"/>
                  <a:gd name="T15" fmla="*/ 22 h 43"/>
                  <a:gd name="T16" fmla="*/ 37 w 37"/>
                  <a:gd name="T17" fmla="*/ 22 h 43"/>
                  <a:gd name="T18" fmla="*/ 36 w 37"/>
                  <a:gd name="T19" fmla="*/ 12 h 43"/>
                  <a:gd name="T20" fmla="*/ 32 w 37"/>
                  <a:gd name="T21" fmla="*/ 6 h 43"/>
                  <a:gd name="T22" fmla="*/ 25 w 37"/>
                  <a:gd name="T23" fmla="*/ 1 h 43"/>
                  <a:gd name="T24" fmla="*/ 19 w 37"/>
                  <a:gd name="T25" fmla="*/ 0 h 43"/>
                  <a:gd name="T26" fmla="*/ 11 w 37"/>
                  <a:gd name="T27" fmla="*/ 1 h 43"/>
                  <a:gd name="T28" fmla="*/ 5 w 37"/>
                  <a:gd name="T29" fmla="*/ 6 h 43"/>
                  <a:gd name="T30" fmla="*/ 1 w 37"/>
                  <a:gd name="T31" fmla="*/ 12 h 43"/>
                  <a:gd name="T32" fmla="*/ 0 w 37"/>
                  <a:gd name="T33" fmla="*/ 22 h 43"/>
                  <a:gd name="T34" fmla="*/ 1 w 37"/>
                  <a:gd name="T35" fmla="*/ 30 h 43"/>
                  <a:gd name="T36" fmla="*/ 2 w 37"/>
                  <a:gd name="T37" fmla="*/ 33 h 43"/>
                  <a:gd name="T38" fmla="*/ 5 w 37"/>
                  <a:gd name="T39" fmla="*/ 38 h 43"/>
                  <a:gd name="T40" fmla="*/ 11 w 37"/>
                  <a:gd name="T41" fmla="*/ 41 h 43"/>
                  <a:gd name="T42" fmla="*/ 19 w 37"/>
                  <a:gd name="T43" fmla="*/ 43 h 43"/>
                  <a:gd name="T44" fmla="*/ 5 w 37"/>
                  <a:gd name="T45" fmla="*/ 22 h 43"/>
                  <a:gd name="T46" fmla="*/ 6 w 37"/>
                  <a:gd name="T47" fmla="*/ 15 h 43"/>
                  <a:gd name="T48" fmla="*/ 10 w 37"/>
                  <a:gd name="T49" fmla="*/ 12 h 43"/>
                  <a:gd name="T50" fmla="*/ 13 w 37"/>
                  <a:gd name="T51" fmla="*/ 8 h 43"/>
                  <a:gd name="T52" fmla="*/ 19 w 37"/>
                  <a:gd name="T53" fmla="*/ 6 h 43"/>
                  <a:gd name="T54" fmla="*/ 22 w 37"/>
                  <a:gd name="T55" fmla="*/ 8 h 43"/>
                  <a:gd name="T56" fmla="*/ 27 w 37"/>
                  <a:gd name="T57" fmla="*/ 12 h 43"/>
                  <a:gd name="T58" fmla="*/ 30 w 37"/>
                  <a:gd name="T59" fmla="*/ 15 h 43"/>
                  <a:gd name="T60" fmla="*/ 32 w 37"/>
                  <a:gd name="T61" fmla="*/ 22 h 43"/>
                  <a:gd name="T62" fmla="*/ 30 w 37"/>
                  <a:gd name="T63" fmla="*/ 27 h 43"/>
                  <a:gd name="T64" fmla="*/ 28 w 37"/>
                  <a:gd name="T65" fmla="*/ 29 h 43"/>
                  <a:gd name="T66" fmla="*/ 27 w 37"/>
                  <a:gd name="T67" fmla="*/ 29 h 43"/>
                  <a:gd name="T68" fmla="*/ 27 w 37"/>
                  <a:gd name="T69" fmla="*/ 30 h 43"/>
                  <a:gd name="T70" fmla="*/ 27 w 37"/>
                  <a:gd name="T71" fmla="*/ 32 h 43"/>
                  <a:gd name="T72" fmla="*/ 22 w 37"/>
                  <a:gd name="T73" fmla="*/ 36 h 43"/>
                  <a:gd name="T74" fmla="*/ 20 w 37"/>
                  <a:gd name="T75" fmla="*/ 37 h 43"/>
                  <a:gd name="T76" fmla="*/ 19 w 37"/>
                  <a:gd name="T77" fmla="*/ 37 h 43"/>
                  <a:gd name="T78" fmla="*/ 19 w 37"/>
                  <a:gd name="T79" fmla="*/ 38 h 43"/>
                  <a:gd name="T80" fmla="*/ 13 w 37"/>
                  <a:gd name="T81" fmla="*/ 36 h 43"/>
                  <a:gd name="T82" fmla="*/ 10 w 37"/>
                  <a:gd name="T83" fmla="*/ 32 h 43"/>
                  <a:gd name="T84" fmla="*/ 6 w 37"/>
                  <a:gd name="T85" fmla="*/ 27 h 43"/>
                  <a:gd name="T86" fmla="*/ 5 w 37"/>
                  <a:gd name="T87" fmla="*/ 22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
                  <a:gd name="T133" fmla="*/ 0 h 43"/>
                  <a:gd name="T134" fmla="*/ 37 w 37"/>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 h="43">
                    <a:moveTo>
                      <a:pt x="19" y="43"/>
                    </a:moveTo>
                    <a:lnTo>
                      <a:pt x="25" y="41"/>
                    </a:lnTo>
                    <a:lnTo>
                      <a:pt x="32" y="38"/>
                    </a:lnTo>
                    <a:lnTo>
                      <a:pt x="33" y="33"/>
                    </a:lnTo>
                    <a:lnTo>
                      <a:pt x="36" y="30"/>
                    </a:lnTo>
                    <a:lnTo>
                      <a:pt x="36" y="26"/>
                    </a:lnTo>
                    <a:lnTo>
                      <a:pt x="36" y="23"/>
                    </a:lnTo>
                    <a:lnTo>
                      <a:pt x="36" y="22"/>
                    </a:lnTo>
                    <a:lnTo>
                      <a:pt x="37" y="22"/>
                    </a:lnTo>
                    <a:lnTo>
                      <a:pt x="36" y="12"/>
                    </a:lnTo>
                    <a:lnTo>
                      <a:pt x="32" y="6"/>
                    </a:lnTo>
                    <a:lnTo>
                      <a:pt x="25" y="1"/>
                    </a:lnTo>
                    <a:lnTo>
                      <a:pt x="19" y="0"/>
                    </a:lnTo>
                    <a:lnTo>
                      <a:pt x="11" y="1"/>
                    </a:lnTo>
                    <a:lnTo>
                      <a:pt x="5" y="6"/>
                    </a:lnTo>
                    <a:lnTo>
                      <a:pt x="1" y="12"/>
                    </a:lnTo>
                    <a:lnTo>
                      <a:pt x="0" y="22"/>
                    </a:lnTo>
                    <a:lnTo>
                      <a:pt x="1" y="30"/>
                    </a:lnTo>
                    <a:lnTo>
                      <a:pt x="2" y="33"/>
                    </a:lnTo>
                    <a:lnTo>
                      <a:pt x="5" y="38"/>
                    </a:lnTo>
                    <a:lnTo>
                      <a:pt x="11" y="41"/>
                    </a:lnTo>
                    <a:lnTo>
                      <a:pt x="19" y="43"/>
                    </a:lnTo>
                    <a:close/>
                    <a:moveTo>
                      <a:pt x="5" y="22"/>
                    </a:moveTo>
                    <a:lnTo>
                      <a:pt x="6" y="15"/>
                    </a:lnTo>
                    <a:lnTo>
                      <a:pt x="10" y="12"/>
                    </a:lnTo>
                    <a:lnTo>
                      <a:pt x="13" y="8"/>
                    </a:lnTo>
                    <a:lnTo>
                      <a:pt x="19" y="6"/>
                    </a:lnTo>
                    <a:lnTo>
                      <a:pt x="22" y="8"/>
                    </a:lnTo>
                    <a:lnTo>
                      <a:pt x="27" y="12"/>
                    </a:lnTo>
                    <a:lnTo>
                      <a:pt x="30" y="15"/>
                    </a:lnTo>
                    <a:lnTo>
                      <a:pt x="32" y="22"/>
                    </a:lnTo>
                    <a:lnTo>
                      <a:pt x="30" y="27"/>
                    </a:lnTo>
                    <a:lnTo>
                      <a:pt x="28" y="29"/>
                    </a:lnTo>
                    <a:lnTo>
                      <a:pt x="27" y="29"/>
                    </a:lnTo>
                    <a:lnTo>
                      <a:pt x="27" y="30"/>
                    </a:lnTo>
                    <a:lnTo>
                      <a:pt x="27" y="32"/>
                    </a:lnTo>
                    <a:lnTo>
                      <a:pt x="22" y="36"/>
                    </a:lnTo>
                    <a:lnTo>
                      <a:pt x="20" y="37"/>
                    </a:lnTo>
                    <a:lnTo>
                      <a:pt x="19" y="37"/>
                    </a:lnTo>
                    <a:lnTo>
                      <a:pt x="19" y="38"/>
                    </a:lnTo>
                    <a:lnTo>
                      <a:pt x="13" y="36"/>
                    </a:lnTo>
                    <a:lnTo>
                      <a:pt x="10" y="32"/>
                    </a:lnTo>
                    <a:lnTo>
                      <a:pt x="6" y="27"/>
                    </a:lnTo>
                    <a:lnTo>
                      <a:pt x="5" y="22"/>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8" name="Freeform 299"/>
              <p:cNvSpPr>
                <a:spLocks noEditPoints="1"/>
              </p:cNvSpPr>
              <p:nvPr/>
            </p:nvSpPr>
            <p:spPr bwMode="auto">
              <a:xfrm>
                <a:off x="321" y="3719"/>
                <a:ext cx="5" cy="6"/>
              </a:xfrm>
              <a:custGeom>
                <a:avLst/>
                <a:gdLst>
                  <a:gd name="T0" fmla="*/ 5 w 27"/>
                  <a:gd name="T1" fmla="*/ 6 h 32"/>
                  <a:gd name="T2" fmla="*/ 1 w 27"/>
                  <a:gd name="T3" fmla="*/ 9 h 32"/>
                  <a:gd name="T4" fmla="*/ 0 w 27"/>
                  <a:gd name="T5" fmla="*/ 16 h 32"/>
                  <a:gd name="T6" fmla="*/ 1 w 27"/>
                  <a:gd name="T7" fmla="*/ 21 h 32"/>
                  <a:gd name="T8" fmla="*/ 5 w 27"/>
                  <a:gd name="T9" fmla="*/ 26 h 32"/>
                  <a:gd name="T10" fmla="*/ 8 w 27"/>
                  <a:gd name="T11" fmla="*/ 30 h 32"/>
                  <a:gd name="T12" fmla="*/ 14 w 27"/>
                  <a:gd name="T13" fmla="*/ 32 h 32"/>
                  <a:gd name="T14" fmla="*/ 14 w 27"/>
                  <a:gd name="T15" fmla="*/ 31 h 32"/>
                  <a:gd name="T16" fmla="*/ 15 w 27"/>
                  <a:gd name="T17" fmla="*/ 31 h 32"/>
                  <a:gd name="T18" fmla="*/ 17 w 27"/>
                  <a:gd name="T19" fmla="*/ 30 h 32"/>
                  <a:gd name="T20" fmla="*/ 22 w 27"/>
                  <a:gd name="T21" fmla="*/ 26 h 32"/>
                  <a:gd name="T22" fmla="*/ 22 w 27"/>
                  <a:gd name="T23" fmla="*/ 24 h 32"/>
                  <a:gd name="T24" fmla="*/ 22 w 27"/>
                  <a:gd name="T25" fmla="*/ 23 h 32"/>
                  <a:gd name="T26" fmla="*/ 23 w 27"/>
                  <a:gd name="T27" fmla="*/ 23 h 32"/>
                  <a:gd name="T28" fmla="*/ 25 w 27"/>
                  <a:gd name="T29" fmla="*/ 21 h 32"/>
                  <a:gd name="T30" fmla="*/ 27 w 27"/>
                  <a:gd name="T31" fmla="*/ 16 h 32"/>
                  <a:gd name="T32" fmla="*/ 25 w 27"/>
                  <a:gd name="T33" fmla="*/ 9 h 32"/>
                  <a:gd name="T34" fmla="*/ 22 w 27"/>
                  <a:gd name="T35" fmla="*/ 6 h 32"/>
                  <a:gd name="T36" fmla="*/ 17 w 27"/>
                  <a:gd name="T37" fmla="*/ 2 h 32"/>
                  <a:gd name="T38" fmla="*/ 14 w 27"/>
                  <a:gd name="T39" fmla="*/ 0 h 32"/>
                  <a:gd name="T40" fmla="*/ 8 w 27"/>
                  <a:gd name="T41" fmla="*/ 2 h 32"/>
                  <a:gd name="T42" fmla="*/ 5 w 27"/>
                  <a:gd name="T43" fmla="*/ 6 h 32"/>
                  <a:gd name="T44" fmla="*/ 8 w 27"/>
                  <a:gd name="T45" fmla="*/ 9 h 32"/>
                  <a:gd name="T46" fmla="*/ 14 w 27"/>
                  <a:gd name="T47" fmla="*/ 8 h 32"/>
                  <a:gd name="T48" fmla="*/ 18 w 27"/>
                  <a:gd name="T49" fmla="*/ 9 h 32"/>
                  <a:gd name="T50" fmla="*/ 19 w 27"/>
                  <a:gd name="T51" fmla="*/ 12 h 32"/>
                  <a:gd name="T52" fmla="*/ 20 w 27"/>
                  <a:gd name="T53" fmla="*/ 16 h 32"/>
                  <a:gd name="T54" fmla="*/ 19 w 27"/>
                  <a:gd name="T55" fmla="*/ 18 h 32"/>
                  <a:gd name="T56" fmla="*/ 18 w 27"/>
                  <a:gd name="T57" fmla="*/ 18 h 32"/>
                  <a:gd name="T58" fmla="*/ 18 w 27"/>
                  <a:gd name="T59" fmla="*/ 20 h 32"/>
                  <a:gd name="T60" fmla="*/ 18 w 27"/>
                  <a:gd name="T61" fmla="*/ 22 h 32"/>
                  <a:gd name="T62" fmla="*/ 16 w 27"/>
                  <a:gd name="T63" fmla="*/ 23 h 32"/>
                  <a:gd name="T64" fmla="*/ 14 w 27"/>
                  <a:gd name="T65" fmla="*/ 24 h 32"/>
                  <a:gd name="T66" fmla="*/ 8 w 27"/>
                  <a:gd name="T67" fmla="*/ 22 h 32"/>
                  <a:gd name="T68" fmla="*/ 7 w 27"/>
                  <a:gd name="T69" fmla="*/ 16 h 32"/>
                  <a:gd name="T70" fmla="*/ 8 w 27"/>
                  <a:gd name="T71" fmla="*/ 9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32"/>
                  <a:gd name="T110" fmla="*/ 27 w 27"/>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32">
                    <a:moveTo>
                      <a:pt x="5" y="6"/>
                    </a:moveTo>
                    <a:lnTo>
                      <a:pt x="1" y="9"/>
                    </a:lnTo>
                    <a:lnTo>
                      <a:pt x="0" y="16"/>
                    </a:lnTo>
                    <a:lnTo>
                      <a:pt x="1" y="21"/>
                    </a:lnTo>
                    <a:lnTo>
                      <a:pt x="5" y="26"/>
                    </a:lnTo>
                    <a:lnTo>
                      <a:pt x="8" y="30"/>
                    </a:lnTo>
                    <a:lnTo>
                      <a:pt x="14" y="32"/>
                    </a:lnTo>
                    <a:lnTo>
                      <a:pt x="14" y="31"/>
                    </a:lnTo>
                    <a:lnTo>
                      <a:pt x="15" y="31"/>
                    </a:lnTo>
                    <a:lnTo>
                      <a:pt x="17" y="30"/>
                    </a:lnTo>
                    <a:lnTo>
                      <a:pt x="22" y="26"/>
                    </a:lnTo>
                    <a:lnTo>
                      <a:pt x="22" y="24"/>
                    </a:lnTo>
                    <a:lnTo>
                      <a:pt x="22" y="23"/>
                    </a:lnTo>
                    <a:lnTo>
                      <a:pt x="23" y="23"/>
                    </a:lnTo>
                    <a:lnTo>
                      <a:pt x="25" y="21"/>
                    </a:lnTo>
                    <a:lnTo>
                      <a:pt x="27" y="16"/>
                    </a:lnTo>
                    <a:lnTo>
                      <a:pt x="25" y="9"/>
                    </a:lnTo>
                    <a:lnTo>
                      <a:pt x="22" y="6"/>
                    </a:lnTo>
                    <a:lnTo>
                      <a:pt x="17" y="2"/>
                    </a:lnTo>
                    <a:lnTo>
                      <a:pt x="14" y="0"/>
                    </a:lnTo>
                    <a:lnTo>
                      <a:pt x="8" y="2"/>
                    </a:lnTo>
                    <a:lnTo>
                      <a:pt x="5" y="6"/>
                    </a:lnTo>
                    <a:close/>
                    <a:moveTo>
                      <a:pt x="8" y="9"/>
                    </a:moveTo>
                    <a:lnTo>
                      <a:pt x="14" y="8"/>
                    </a:lnTo>
                    <a:lnTo>
                      <a:pt x="18" y="9"/>
                    </a:lnTo>
                    <a:lnTo>
                      <a:pt x="19" y="12"/>
                    </a:lnTo>
                    <a:lnTo>
                      <a:pt x="20" y="16"/>
                    </a:lnTo>
                    <a:lnTo>
                      <a:pt x="19" y="18"/>
                    </a:lnTo>
                    <a:lnTo>
                      <a:pt x="18" y="18"/>
                    </a:lnTo>
                    <a:lnTo>
                      <a:pt x="18" y="20"/>
                    </a:lnTo>
                    <a:lnTo>
                      <a:pt x="18" y="22"/>
                    </a:lnTo>
                    <a:lnTo>
                      <a:pt x="16" y="23"/>
                    </a:lnTo>
                    <a:lnTo>
                      <a:pt x="14" y="24"/>
                    </a:lnTo>
                    <a:lnTo>
                      <a:pt x="8" y="22"/>
                    </a:lnTo>
                    <a:lnTo>
                      <a:pt x="7" y="16"/>
                    </a:lnTo>
                    <a:lnTo>
                      <a:pt x="8" y="9"/>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29" name="Freeform 300"/>
              <p:cNvSpPr>
                <a:spLocks/>
              </p:cNvSpPr>
              <p:nvPr/>
            </p:nvSpPr>
            <p:spPr bwMode="auto">
              <a:xfrm>
                <a:off x="322" y="3721"/>
                <a:ext cx="3" cy="3"/>
              </a:xfrm>
              <a:custGeom>
                <a:avLst/>
                <a:gdLst>
                  <a:gd name="T0" fmla="*/ 7 w 13"/>
                  <a:gd name="T1" fmla="*/ 0 h 16"/>
                  <a:gd name="T2" fmla="*/ 1 w 13"/>
                  <a:gd name="T3" fmla="*/ 1 h 16"/>
                  <a:gd name="T4" fmla="*/ 0 w 13"/>
                  <a:gd name="T5" fmla="*/ 8 h 16"/>
                  <a:gd name="T6" fmla="*/ 1 w 13"/>
                  <a:gd name="T7" fmla="*/ 14 h 16"/>
                  <a:gd name="T8" fmla="*/ 7 w 13"/>
                  <a:gd name="T9" fmla="*/ 16 h 16"/>
                  <a:gd name="T10" fmla="*/ 9 w 13"/>
                  <a:gd name="T11" fmla="*/ 15 h 16"/>
                  <a:gd name="T12" fmla="*/ 11 w 13"/>
                  <a:gd name="T13" fmla="*/ 14 h 16"/>
                  <a:gd name="T14" fmla="*/ 11 w 13"/>
                  <a:gd name="T15" fmla="*/ 12 h 16"/>
                  <a:gd name="T16" fmla="*/ 11 w 13"/>
                  <a:gd name="T17" fmla="*/ 10 h 16"/>
                  <a:gd name="T18" fmla="*/ 12 w 13"/>
                  <a:gd name="T19" fmla="*/ 10 h 16"/>
                  <a:gd name="T20" fmla="*/ 13 w 13"/>
                  <a:gd name="T21" fmla="*/ 8 h 16"/>
                  <a:gd name="T22" fmla="*/ 12 w 13"/>
                  <a:gd name="T23" fmla="*/ 4 h 16"/>
                  <a:gd name="T24" fmla="*/ 11 w 13"/>
                  <a:gd name="T25" fmla="*/ 1 h 16"/>
                  <a:gd name="T26" fmla="*/ 7 w 13"/>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6"/>
                  <a:gd name="T44" fmla="*/ 13 w 13"/>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6">
                    <a:moveTo>
                      <a:pt x="7" y="0"/>
                    </a:moveTo>
                    <a:lnTo>
                      <a:pt x="1" y="1"/>
                    </a:lnTo>
                    <a:lnTo>
                      <a:pt x="0" y="8"/>
                    </a:lnTo>
                    <a:lnTo>
                      <a:pt x="1" y="14"/>
                    </a:lnTo>
                    <a:lnTo>
                      <a:pt x="7" y="16"/>
                    </a:lnTo>
                    <a:lnTo>
                      <a:pt x="9" y="15"/>
                    </a:lnTo>
                    <a:lnTo>
                      <a:pt x="11" y="14"/>
                    </a:lnTo>
                    <a:lnTo>
                      <a:pt x="11" y="12"/>
                    </a:lnTo>
                    <a:lnTo>
                      <a:pt x="11" y="10"/>
                    </a:lnTo>
                    <a:lnTo>
                      <a:pt x="12" y="10"/>
                    </a:lnTo>
                    <a:lnTo>
                      <a:pt x="13" y="8"/>
                    </a:lnTo>
                    <a:lnTo>
                      <a:pt x="12" y="4"/>
                    </a:lnTo>
                    <a:lnTo>
                      <a:pt x="11" y="1"/>
                    </a:lnTo>
                    <a:lnTo>
                      <a:pt x="7" y="0"/>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0" name="Freeform 301"/>
              <p:cNvSpPr>
                <a:spLocks/>
              </p:cNvSpPr>
              <p:nvPr/>
            </p:nvSpPr>
            <p:spPr bwMode="auto">
              <a:xfrm>
                <a:off x="284" y="3706"/>
                <a:ext cx="2" cy="32"/>
              </a:xfrm>
              <a:custGeom>
                <a:avLst/>
                <a:gdLst>
                  <a:gd name="T0" fmla="*/ 1 w 13"/>
                  <a:gd name="T1" fmla="*/ 82 h 160"/>
                  <a:gd name="T2" fmla="*/ 1 w 13"/>
                  <a:gd name="T3" fmla="*/ 60 h 160"/>
                  <a:gd name="T4" fmla="*/ 3 w 13"/>
                  <a:gd name="T5" fmla="*/ 39 h 160"/>
                  <a:gd name="T6" fmla="*/ 13 w 13"/>
                  <a:gd name="T7" fmla="*/ 0 h 160"/>
                  <a:gd name="T8" fmla="*/ 3 w 13"/>
                  <a:gd name="T9" fmla="*/ 38 h 160"/>
                  <a:gd name="T10" fmla="*/ 0 w 13"/>
                  <a:gd name="T11" fmla="*/ 80 h 160"/>
                  <a:gd name="T12" fmla="*/ 0 w 13"/>
                  <a:gd name="T13" fmla="*/ 100 h 160"/>
                  <a:gd name="T14" fmla="*/ 3 w 13"/>
                  <a:gd name="T15" fmla="*/ 121 h 160"/>
                  <a:gd name="T16" fmla="*/ 7 w 13"/>
                  <a:gd name="T17" fmla="*/ 141 h 160"/>
                  <a:gd name="T18" fmla="*/ 13 w 13"/>
                  <a:gd name="T19" fmla="*/ 160 h 160"/>
                  <a:gd name="T20" fmla="*/ 7 w 13"/>
                  <a:gd name="T21" fmla="*/ 141 h 160"/>
                  <a:gd name="T22" fmla="*/ 3 w 13"/>
                  <a:gd name="T23" fmla="*/ 121 h 160"/>
                  <a:gd name="T24" fmla="*/ 1 w 13"/>
                  <a:gd name="T25" fmla="*/ 101 h 160"/>
                  <a:gd name="T26" fmla="*/ 1 w 13"/>
                  <a:gd name="T27" fmla="*/ 82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60"/>
                  <a:gd name="T44" fmla="*/ 13 w 13"/>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60">
                    <a:moveTo>
                      <a:pt x="1" y="82"/>
                    </a:moveTo>
                    <a:lnTo>
                      <a:pt x="1" y="60"/>
                    </a:lnTo>
                    <a:lnTo>
                      <a:pt x="3" y="39"/>
                    </a:lnTo>
                    <a:lnTo>
                      <a:pt x="13" y="0"/>
                    </a:lnTo>
                    <a:lnTo>
                      <a:pt x="3" y="38"/>
                    </a:lnTo>
                    <a:lnTo>
                      <a:pt x="0" y="80"/>
                    </a:lnTo>
                    <a:lnTo>
                      <a:pt x="0" y="100"/>
                    </a:lnTo>
                    <a:lnTo>
                      <a:pt x="3" y="121"/>
                    </a:lnTo>
                    <a:lnTo>
                      <a:pt x="7" y="141"/>
                    </a:lnTo>
                    <a:lnTo>
                      <a:pt x="13" y="160"/>
                    </a:lnTo>
                    <a:lnTo>
                      <a:pt x="7" y="141"/>
                    </a:lnTo>
                    <a:lnTo>
                      <a:pt x="3" y="121"/>
                    </a:lnTo>
                    <a:lnTo>
                      <a:pt x="1" y="101"/>
                    </a:lnTo>
                    <a:lnTo>
                      <a:pt x="1" y="82"/>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1" name="Freeform 302"/>
              <p:cNvSpPr>
                <a:spLocks/>
              </p:cNvSpPr>
              <p:nvPr/>
            </p:nvSpPr>
            <p:spPr bwMode="auto">
              <a:xfrm>
                <a:off x="284" y="3693"/>
                <a:ext cx="11" cy="59"/>
              </a:xfrm>
              <a:custGeom>
                <a:avLst/>
                <a:gdLst>
                  <a:gd name="T0" fmla="*/ 12 w 56"/>
                  <a:gd name="T1" fmla="*/ 65 h 298"/>
                  <a:gd name="T2" fmla="*/ 2 w 56"/>
                  <a:gd name="T3" fmla="*/ 104 h 298"/>
                  <a:gd name="T4" fmla="*/ 0 w 56"/>
                  <a:gd name="T5" fmla="*/ 125 h 298"/>
                  <a:gd name="T6" fmla="*/ 0 w 56"/>
                  <a:gd name="T7" fmla="*/ 147 h 298"/>
                  <a:gd name="T8" fmla="*/ 0 w 56"/>
                  <a:gd name="T9" fmla="*/ 166 h 298"/>
                  <a:gd name="T10" fmla="*/ 2 w 56"/>
                  <a:gd name="T11" fmla="*/ 186 h 298"/>
                  <a:gd name="T12" fmla="*/ 6 w 56"/>
                  <a:gd name="T13" fmla="*/ 206 h 298"/>
                  <a:gd name="T14" fmla="*/ 12 w 56"/>
                  <a:gd name="T15" fmla="*/ 225 h 298"/>
                  <a:gd name="T16" fmla="*/ 19 w 56"/>
                  <a:gd name="T17" fmla="*/ 244 h 298"/>
                  <a:gd name="T18" fmla="*/ 29 w 56"/>
                  <a:gd name="T19" fmla="*/ 263 h 298"/>
                  <a:gd name="T20" fmla="*/ 42 w 56"/>
                  <a:gd name="T21" fmla="*/ 281 h 298"/>
                  <a:gd name="T22" fmla="*/ 56 w 56"/>
                  <a:gd name="T23" fmla="*/ 298 h 298"/>
                  <a:gd name="T24" fmla="*/ 44 w 56"/>
                  <a:gd name="T25" fmla="*/ 280 h 298"/>
                  <a:gd name="T26" fmla="*/ 34 w 56"/>
                  <a:gd name="T27" fmla="*/ 263 h 298"/>
                  <a:gd name="T28" fmla="*/ 25 w 56"/>
                  <a:gd name="T29" fmla="*/ 245 h 298"/>
                  <a:gd name="T30" fmla="*/ 19 w 56"/>
                  <a:gd name="T31" fmla="*/ 227 h 298"/>
                  <a:gd name="T32" fmla="*/ 12 w 56"/>
                  <a:gd name="T33" fmla="*/ 207 h 298"/>
                  <a:gd name="T34" fmla="*/ 9 w 56"/>
                  <a:gd name="T35" fmla="*/ 188 h 298"/>
                  <a:gd name="T36" fmla="*/ 7 w 56"/>
                  <a:gd name="T37" fmla="*/ 167 h 298"/>
                  <a:gd name="T38" fmla="*/ 7 w 56"/>
                  <a:gd name="T39" fmla="*/ 147 h 298"/>
                  <a:gd name="T40" fmla="*/ 9 w 56"/>
                  <a:gd name="T41" fmla="*/ 106 h 298"/>
                  <a:gd name="T42" fmla="*/ 18 w 56"/>
                  <a:gd name="T43" fmla="*/ 69 h 298"/>
                  <a:gd name="T44" fmla="*/ 24 w 56"/>
                  <a:gd name="T45" fmla="*/ 49 h 298"/>
                  <a:gd name="T46" fmla="*/ 31 w 56"/>
                  <a:gd name="T47" fmla="*/ 33 h 298"/>
                  <a:gd name="T48" fmla="*/ 53 w 56"/>
                  <a:gd name="T49" fmla="*/ 0 h 298"/>
                  <a:gd name="T50" fmla="*/ 29 w 56"/>
                  <a:gd name="T51" fmla="*/ 30 h 298"/>
                  <a:gd name="T52" fmla="*/ 12 w 56"/>
                  <a:gd name="T53" fmla="*/ 65 h 2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298"/>
                  <a:gd name="T83" fmla="*/ 56 w 56"/>
                  <a:gd name="T84" fmla="*/ 298 h 2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298">
                    <a:moveTo>
                      <a:pt x="12" y="65"/>
                    </a:moveTo>
                    <a:lnTo>
                      <a:pt x="2" y="104"/>
                    </a:lnTo>
                    <a:lnTo>
                      <a:pt x="0" y="125"/>
                    </a:lnTo>
                    <a:lnTo>
                      <a:pt x="0" y="147"/>
                    </a:lnTo>
                    <a:lnTo>
                      <a:pt x="0" y="166"/>
                    </a:lnTo>
                    <a:lnTo>
                      <a:pt x="2" y="186"/>
                    </a:lnTo>
                    <a:lnTo>
                      <a:pt x="6" y="206"/>
                    </a:lnTo>
                    <a:lnTo>
                      <a:pt x="12" y="225"/>
                    </a:lnTo>
                    <a:lnTo>
                      <a:pt x="19" y="244"/>
                    </a:lnTo>
                    <a:lnTo>
                      <a:pt x="29" y="263"/>
                    </a:lnTo>
                    <a:lnTo>
                      <a:pt x="42" y="281"/>
                    </a:lnTo>
                    <a:lnTo>
                      <a:pt x="56" y="298"/>
                    </a:lnTo>
                    <a:lnTo>
                      <a:pt x="44" y="280"/>
                    </a:lnTo>
                    <a:lnTo>
                      <a:pt x="34" y="263"/>
                    </a:lnTo>
                    <a:lnTo>
                      <a:pt x="25" y="245"/>
                    </a:lnTo>
                    <a:lnTo>
                      <a:pt x="19" y="227"/>
                    </a:lnTo>
                    <a:lnTo>
                      <a:pt x="12" y="207"/>
                    </a:lnTo>
                    <a:lnTo>
                      <a:pt x="9" y="188"/>
                    </a:lnTo>
                    <a:lnTo>
                      <a:pt x="7" y="167"/>
                    </a:lnTo>
                    <a:lnTo>
                      <a:pt x="7" y="147"/>
                    </a:lnTo>
                    <a:lnTo>
                      <a:pt x="9" y="106"/>
                    </a:lnTo>
                    <a:lnTo>
                      <a:pt x="18" y="69"/>
                    </a:lnTo>
                    <a:lnTo>
                      <a:pt x="24" y="49"/>
                    </a:lnTo>
                    <a:lnTo>
                      <a:pt x="31" y="33"/>
                    </a:lnTo>
                    <a:lnTo>
                      <a:pt x="53" y="0"/>
                    </a:lnTo>
                    <a:lnTo>
                      <a:pt x="29" y="30"/>
                    </a:lnTo>
                    <a:lnTo>
                      <a:pt x="12" y="65"/>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2" name="Freeform 303"/>
              <p:cNvSpPr>
                <a:spLocks/>
              </p:cNvSpPr>
              <p:nvPr/>
            </p:nvSpPr>
            <p:spPr bwMode="auto">
              <a:xfrm>
                <a:off x="285" y="3681"/>
                <a:ext cx="25" cy="82"/>
              </a:xfrm>
              <a:custGeom>
                <a:avLst/>
                <a:gdLst>
                  <a:gd name="T0" fmla="*/ 50 w 122"/>
                  <a:gd name="T1" fmla="*/ 51 h 406"/>
                  <a:gd name="T2" fmla="*/ 47 w 122"/>
                  <a:gd name="T3" fmla="*/ 54 h 406"/>
                  <a:gd name="T4" fmla="*/ 46 w 122"/>
                  <a:gd name="T5" fmla="*/ 57 h 406"/>
                  <a:gd name="T6" fmla="*/ 24 w 122"/>
                  <a:gd name="T7" fmla="*/ 90 h 406"/>
                  <a:gd name="T8" fmla="*/ 17 w 122"/>
                  <a:gd name="T9" fmla="*/ 106 h 406"/>
                  <a:gd name="T10" fmla="*/ 11 w 122"/>
                  <a:gd name="T11" fmla="*/ 126 h 406"/>
                  <a:gd name="T12" fmla="*/ 2 w 122"/>
                  <a:gd name="T13" fmla="*/ 163 h 406"/>
                  <a:gd name="T14" fmla="*/ 0 w 122"/>
                  <a:gd name="T15" fmla="*/ 204 h 406"/>
                  <a:gd name="T16" fmla="*/ 0 w 122"/>
                  <a:gd name="T17" fmla="*/ 224 h 406"/>
                  <a:gd name="T18" fmla="*/ 2 w 122"/>
                  <a:gd name="T19" fmla="*/ 245 h 406"/>
                  <a:gd name="T20" fmla="*/ 5 w 122"/>
                  <a:gd name="T21" fmla="*/ 264 h 406"/>
                  <a:gd name="T22" fmla="*/ 12 w 122"/>
                  <a:gd name="T23" fmla="*/ 284 h 406"/>
                  <a:gd name="T24" fmla="*/ 18 w 122"/>
                  <a:gd name="T25" fmla="*/ 302 h 406"/>
                  <a:gd name="T26" fmla="*/ 27 w 122"/>
                  <a:gd name="T27" fmla="*/ 320 h 406"/>
                  <a:gd name="T28" fmla="*/ 37 w 122"/>
                  <a:gd name="T29" fmla="*/ 337 h 406"/>
                  <a:gd name="T30" fmla="*/ 49 w 122"/>
                  <a:gd name="T31" fmla="*/ 355 h 406"/>
                  <a:gd name="T32" fmla="*/ 50 w 122"/>
                  <a:gd name="T33" fmla="*/ 357 h 406"/>
                  <a:gd name="T34" fmla="*/ 66 w 122"/>
                  <a:gd name="T35" fmla="*/ 371 h 406"/>
                  <a:gd name="T36" fmla="*/ 84 w 122"/>
                  <a:gd name="T37" fmla="*/ 386 h 406"/>
                  <a:gd name="T38" fmla="*/ 102 w 122"/>
                  <a:gd name="T39" fmla="*/ 396 h 406"/>
                  <a:gd name="T40" fmla="*/ 121 w 122"/>
                  <a:gd name="T41" fmla="*/ 406 h 406"/>
                  <a:gd name="T42" fmla="*/ 104 w 122"/>
                  <a:gd name="T43" fmla="*/ 396 h 406"/>
                  <a:gd name="T44" fmla="*/ 88 w 122"/>
                  <a:gd name="T45" fmla="*/ 386 h 406"/>
                  <a:gd name="T46" fmla="*/ 74 w 122"/>
                  <a:gd name="T47" fmla="*/ 373 h 406"/>
                  <a:gd name="T48" fmla="*/ 60 w 122"/>
                  <a:gd name="T49" fmla="*/ 358 h 406"/>
                  <a:gd name="T50" fmla="*/ 47 w 122"/>
                  <a:gd name="T51" fmla="*/ 341 h 406"/>
                  <a:gd name="T52" fmla="*/ 37 w 122"/>
                  <a:gd name="T53" fmla="*/ 324 h 406"/>
                  <a:gd name="T54" fmla="*/ 27 w 122"/>
                  <a:gd name="T55" fmla="*/ 305 h 406"/>
                  <a:gd name="T56" fmla="*/ 20 w 122"/>
                  <a:gd name="T57" fmla="*/ 287 h 406"/>
                  <a:gd name="T58" fmla="*/ 13 w 122"/>
                  <a:gd name="T59" fmla="*/ 267 h 406"/>
                  <a:gd name="T60" fmla="*/ 10 w 122"/>
                  <a:gd name="T61" fmla="*/ 247 h 406"/>
                  <a:gd name="T62" fmla="*/ 6 w 122"/>
                  <a:gd name="T63" fmla="*/ 225 h 406"/>
                  <a:gd name="T64" fmla="*/ 6 w 122"/>
                  <a:gd name="T65" fmla="*/ 204 h 406"/>
                  <a:gd name="T66" fmla="*/ 6 w 122"/>
                  <a:gd name="T67" fmla="*/ 181 h 406"/>
                  <a:gd name="T68" fmla="*/ 10 w 122"/>
                  <a:gd name="T69" fmla="*/ 159 h 406"/>
                  <a:gd name="T70" fmla="*/ 13 w 122"/>
                  <a:gd name="T71" fmla="*/ 138 h 406"/>
                  <a:gd name="T72" fmla="*/ 20 w 122"/>
                  <a:gd name="T73" fmla="*/ 119 h 406"/>
                  <a:gd name="T74" fmla="*/ 37 w 122"/>
                  <a:gd name="T75" fmla="*/ 82 h 406"/>
                  <a:gd name="T76" fmla="*/ 60 w 122"/>
                  <a:gd name="T77" fmla="*/ 49 h 406"/>
                  <a:gd name="T78" fmla="*/ 88 w 122"/>
                  <a:gd name="T79" fmla="*/ 21 h 406"/>
                  <a:gd name="T80" fmla="*/ 104 w 122"/>
                  <a:gd name="T81" fmla="*/ 9 h 406"/>
                  <a:gd name="T82" fmla="*/ 122 w 122"/>
                  <a:gd name="T83" fmla="*/ 0 h 406"/>
                  <a:gd name="T84" fmla="*/ 102 w 122"/>
                  <a:gd name="T85" fmla="*/ 9 h 406"/>
                  <a:gd name="T86" fmla="*/ 84 w 122"/>
                  <a:gd name="T87" fmla="*/ 21 h 406"/>
                  <a:gd name="T88" fmla="*/ 66 w 122"/>
                  <a:gd name="T89" fmla="*/ 35 h 406"/>
                  <a:gd name="T90" fmla="*/ 50 w 122"/>
                  <a:gd name="T91" fmla="*/ 51 h 4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
                  <a:gd name="T139" fmla="*/ 0 h 406"/>
                  <a:gd name="T140" fmla="*/ 122 w 122"/>
                  <a:gd name="T141" fmla="*/ 406 h 4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 h="406">
                    <a:moveTo>
                      <a:pt x="50" y="51"/>
                    </a:moveTo>
                    <a:lnTo>
                      <a:pt x="47" y="54"/>
                    </a:lnTo>
                    <a:lnTo>
                      <a:pt x="46" y="57"/>
                    </a:lnTo>
                    <a:lnTo>
                      <a:pt x="24" y="90"/>
                    </a:lnTo>
                    <a:lnTo>
                      <a:pt x="17" y="106"/>
                    </a:lnTo>
                    <a:lnTo>
                      <a:pt x="11" y="126"/>
                    </a:lnTo>
                    <a:lnTo>
                      <a:pt x="2" y="163"/>
                    </a:lnTo>
                    <a:lnTo>
                      <a:pt x="0" y="204"/>
                    </a:lnTo>
                    <a:lnTo>
                      <a:pt x="0" y="224"/>
                    </a:lnTo>
                    <a:lnTo>
                      <a:pt x="2" y="245"/>
                    </a:lnTo>
                    <a:lnTo>
                      <a:pt x="5" y="264"/>
                    </a:lnTo>
                    <a:lnTo>
                      <a:pt x="12" y="284"/>
                    </a:lnTo>
                    <a:lnTo>
                      <a:pt x="18" y="302"/>
                    </a:lnTo>
                    <a:lnTo>
                      <a:pt x="27" y="320"/>
                    </a:lnTo>
                    <a:lnTo>
                      <a:pt x="37" y="337"/>
                    </a:lnTo>
                    <a:lnTo>
                      <a:pt x="49" y="355"/>
                    </a:lnTo>
                    <a:lnTo>
                      <a:pt x="50" y="357"/>
                    </a:lnTo>
                    <a:lnTo>
                      <a:pt x="66" y="371"/>
                    </a:lnTo>
                    <a:lnTo>
                      <a:pt x="84" y="386"/>
                    </a:lnTo>
                    <a:lnTo>
                      <a:pt x="102" y="396"/>
                    </a:lnTo>
                    <a:lnTo>
                      <a:pt x="121" y="406"/>
                    </a:lnTo>
                    <a:lnTo>
                      <a:pt x="104" y="396"/>
                    </a:lnTo>
                    <a:lnTo>
                      <a:pt x="88" y="386"/>
                    </a:lnTo>
                    <a:lnTo>
                      <a:pt x="74" y="373"/>
                    </a:lnTo>
                    <a:lnTo>
                      <a:pt x="60" y="358"/>
                    </a:lnTo>
                    <a:lnTo>
                      <a:pt x="47" y="341"/>
                    </a:lnTo>
                    <a:lnTo>
                      <a:pt x="37" y="324"/>
                    </a:lnTo>
                    <a:lnTo>
                      <a:pt x="27" y="305"/>
                    </a:lnTo>
                    <a:lnTo>
                      <a:pt x="20" y="287"/>
                    </a:lnTo>
                    <a:lnTo>
                      <a:pt x="13" y="267"/>
                    </a:lnTo>
                    <a:lnTo>
                      <a:pt x="10" y="247"/>
                    </a:lnTo>
                    <a:lnTo>
                      <a:pt x="6" y="225"/>
                    </a:lnTo>
                    <a:lnTo>
                      <a:pt x="6" y="204"/>
                    </a:lnTo>
                    <a:lnTo>
                      <a:pt x="6" y="181"/>
                    </a:lnTo>
                    <a:lnTo>
                      <a:pt x="10" y="159"/>
                    </a:lnTo>
                    <a:lnTo>
                      <a:pt x="13" y="138"/>
                    </a:lnTo>
                    <a:lnTo>
                      <a:pt x="20" y="119"/>
                    </a:lnTo>
                    <a:lnTo>
                      <a:pt x="37" y="82"/>
                    </a:lnTo>
                    <a:lnTo>
                      <a:pt x="60" y="49"/>
                    </a:lnTo>
                    <a:lnTo>
                      <a:pt x="88" y="21"/>
                    </a:lnTo>
                    <a:lnTo>
                      <a:pt x="104" y="9"/>
                    </a:lnTo>
                    <a:lnTo>
                      <a:pt x="122" y="0"/>
                    </a:lnTo>
                    <a:lnTo>
                      <a:pt x="102" y="9"/>
                    </a:lnTo>
                    <a:lnTo>
                      <a:pt x="84" y="21"/>
                    </a:lnTo>
                    <a:lnTo>
                      <a:pt x="66" y="35"/>
                    </a:lnTo>
                    <a:lnTo>
                      <a:pt x="50" y="51"/>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3" name="Freeform 304"/>
              <p:cNvSpPr>
                <a:spLocks/>
              </p:cNvSpPr>
              <p:nvPr/>
            </p:nvSpPr>
            <p:spPr bwMode="auto">
              <a:xfrm>
                <a:off x="337" y="3681"/>
                <a:ext cx="25" cy="82"/>
              </a:xfrm>
              <a:custGeom>
                <a:avLst/>
                <a:gdLst>
                  <a:gd name="T0" fmla="*/ 3 w 126"/>
                  <a:gd name="T1" fmla="*/ 409 h 409"/>
                  <a:gd name="T2" fmla="*/ 21 w 126"/>
                  <a:gd name="T3" fmla="*/ 400 h 409"/>
                  <a:gd name="T4" fmla="*/ 30 w 126"/>
                  <a:gd name="T5" fmla="*/ 395 h 409"/>
                  <a:gd name="T6" fmla="*/ 40 w 126"/>
                  <a:gd name="T7" fmla="*/ 390 h 409"/>
                  <a:gd name="T8" fmla="*/ 58 w 126"/>
                  <a:gd name="T9" fmla="*/ 376 h 409"/>
                  <a:gd name="T10" fmla="*/ 76 w 126"/>
                  <a:gd name="T11" fmla="*/ 360 h 409"/>
                  <a:gd name="T12" fmla="*/ 76 w 126"/>
                  <a:gd name="T13" fmla="*/ 359 h 409"/>
                  <a:gd name="T14" fmla="*/ 78 w 126"/>
                  <a:gd name="T15" fmla="*/ 359 h 409"/>
                  <a:gd name="T16" fmla="*/ 88 w 126"/>
                  <a:gd name="T17" fmla="*/ 341 h 409"/>
                  <a:gd name="T18" fmla="*/ 93 w 126"/>
                  <a:gd name="T19" fmla="*/ 332 h 409"/>
                  <a:gd name="T20" fmla="*/ 95 w 126"/>
                  <a:gd name="T21" fmla="*/ 327 h 409"/>
                  <a:gd name="T22" fmla="*/ 96 w 126"/>
                  <a:gd name="T23" fmla="*/ 325 h 409"/>
                  <a:gd name="T24" fmla="*/ 98 w 126"/>
                  <a:gd name="T25" fmla="*/ 324 h 409"/>
                  <a:gd name="T26" fmla="*/ 106 w 126"/>
                  <a:gd name="T27" fmla="*/ 306 h 409"/>
                  <a:gd name="T28" fmla="*/ 114 w 126"/>
                  <a:gd name="T29" fmla="*/ 288 h 409"/>
                  <a:gd name="T30" fmla="*/ 119 w 126"/>
                  <a:gd name="T31" fmla="*/ 268 h 409"/>
                  <a:gd name="T32" fmla="*/ 123 w 126"/>
                  <a:gd name="T33" fmla="*/ 248 h 409"/>
                  <a:gd name="T34" fmla="*/ 125 w 126"/>
                  <a:gd name="T35" fmla="*/ 226 h 409"/>
                  <a:gd name="T36" fmla="*/ 126 w 126"/>
                  <a:gd name="T37" fmla="*/ 206 h 409"/>
                  <a:gd name="T38" fmla="*/ 125 w 126"/>
                  <a:gd name="T39" fmla="*/ 184 h 409"/>
                  <a:gd name="T40" fmla="*/ 123 w 126"/>
                  <a:gd name="T41" fmla="*/ 163 h 409"/>
                  <a:gd name="T42" fmla="*/ 114 w 126"/>
                  <a:gd name="T43" fmla="*/ 124 h 409"/>
                  <a:gd name="T44" fmla="*/ 107 w 126"/>
                  <a:gd name="T45" fmla="*/ 105 h 409"/>
                  <a:gd name="T46" fmla="*/ 100 w 126"/>
                  <a:gd name="T47" fmla="*/ 88 h 409"/>
                  <a:gd name="T48" fmla="*/ 79 w 126"/>
                  <a:gd name="T49" fmla="*/ 56 h 409"/>
                  <a:gd name="T50" fmla="*/ 78 w 126"/>
                  <a:gd name="T51" fmla="*/ 53 h 409"/>
                  <a:gd name="T52" fmla="*/ 68 w 126"/>
                  <a:gd name="T53" fmla="*/ 43 h 409"/>
                  <a:gd name="T54" fmla="*/ 59 w 126"/>
                  <a:gd name="T55" fmla="*/ 36 h 409"/>
                  <a:gd name="T56" fmla="*/ 40 w 126"/>
                  <a:gd name="T57" fmla="*/ 21 h 409"/>
                  <a:gd name="T58" fmla="*/ 20 w 126"/>
                  <a:gd name="T59" fmla="*/ 9 h 409"/>
                  <a:gd name="T60" fmla="*/ 0 w 126"/>
                  <a:gd name="T61" fmla="*/ 0 h 409"/>
                  <a:gd name="T62" fmla="*/ 16 w 126"/>
                  <a:gd name="T63" fmla="*/ 7 h 409"/>
                  <a:gd name="T64" fmla="*/ 33 w 126"/>
                  <a:gd name="T65" fmla="*/ 20 h 409"/>
                  <a:gd name="T66" fmla="*/ 49 w 126"/>
                  <a:gd name="T67" fmla="*/ 34 h 409"/>
                  <a:gd name="T68" fmla="*/ 66 w 126"/>
                  <a:gd name="T69" fmla="*/ 51 h 409"/>
                  <a:gd name="T70" fmla="*/ 78 w 126"/>
                  <a:gd name="T71" fmla="*/ 67 h 409"/>
                  <a:gd name="T72" fmla="*/ 89 w 126"/>
                  <a:gd name="T73" fmla="*/ 84 h 409"/>
                  <a:gd name="T74" fmla="*/ 98 w 126"/>
                  <a:gd name="T75" fmla="*/ 102 h 409"/>
                  <a:gd name="T76" fmla="*/ 106 w 126"/>
                  <a:gd name="T77" fmla="*/ 121 h 409"/>
                  <a:gd name="T78" fmla="*/ 112 w 126"/>
                  <a:gd name="T79" fmla="*/ 140 h 409"/>
                  <a:gd name="T80" fmla="*/ 116 w 126"/>
                  <a:gd name="T81" fmla="*/ 161 h 409"/>
                  <a:gd name="T82" fmla="*/ 119 w 126"/>
                  <a:gd name="T83" fmla="*/ 183 h 409"/>
                  <a:gd name="T84" fmla="*/ 120 w 126"/>
                  <a:gd name="T85" fmla="*/ 206 h 409"/>
                  <a:gd name="T86" fmla="*/ 119 w 126"/>
                  <a:gd name="T87" fmla="*/ 211 h 409"/>
                  <a:gd name="T88" fmla="*/ 119 w 126"/>
                  <a:gd name="T89" fmla="*/ 216 h 409"/>
                  <a:gd name="T90" fmla="*/ 119 w 126"/>
                  <a:gd name="T91" fmla="*/ 227 h 409"/>
                  <a:gd name="T92" fmla="*/ 116 w 126"/>
                  <a:gd name="T93" fmla="*/ 249 h 409"/>
                  <a:gd name="T94" fmla="*/ 112 w 126"/>
                  <a:gd name="T95" fmla="*/ 269 h 409"/>
                  <a:gd name="T96" fmla="*/ 106 w 126"/>
                  <a:gd name="T97" fmla="*/ 289 h 409"/>
                  <a:gd name="T98" fmla="*/ 98 w 126"/>
                  <a:gd name="T99" fmla="*/ 307 h 409"/>
                  <a:gd name="T100" fmla="*/ 89 w 126"/>
                  <a:gd name="T101" fmla="*/ 326 h 409"/>
                  <a:gd name="T102" fmla="*/ 78 w 126"/>
                  <a:gd name="T103" fmla="*/ 343 h 409"/>
                  <a:gd name="T104" fmla="*/ 71 w 126"/>
                  <a:gd name="T105" fmla="*/ 351 h 409"/>
                  <a:gd name="T106" fmla="*/ 66 w 126"/>
                  <a:gd name="T107" fmla="*/ 360 h 409"/>
                  <a:gd name="T108" fmla="*/ 50 w 126"/>
                  <a:gd name="T109" fmla="*/ 375 h 409"/>
                  <a:gd name="T110" fmla="*/ 42 w 126"/>
                  <a:gd name="T111" fmla="*/ 381 h 409"/>
                  <a:gd name="T112" fmla="*/ 36 w 126"/>
                  <a:gd name="T113" fmla="*/ 389 h 409"/>
                  <a:gd name="T114" fmla="*/ 27 w 126"/>
                  <a:gd name="T115" fmla="*/ 394 h 409"/>
                  <a:gd name="T116" fmla="*/ 22 w 126"/>
                  <a:gd name="T117" fmla="*/ 396 h 409"/>
                  <a:gd name="T118" fmla="*/ 20 w 126"/>
                  <a:gd name="T119" fmla="*/ 397 h 409"/>
                  <a:gd name="T120" fmla="*/ 19 w 126"/>
                  <a:gd name="T121" fmla="*/ 399 h 409"/>
                  <a:gd name="T122" fmla="*/ 3 w 126"/>
                  <a:gd name="T123" fmla="*/ 409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409"/>
                  <a:gd name="T188" fmla="*/ 126 w 126"/>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409">
                    <a:moveTo>
                      <a:pt x="3" y="409"/>
                    </a:moveTo>
                    <a:lnTo>
                      <a:pt x="21" y="400"/>
                    </a:lnTo>
                    <a:lnTo>
                      <a:pt x="30" y="395"/>
                    </a:lnTo>
                    <a:lnTo>
                      <a:pt x="40" y="390"/>
                    </a:lnTo>
                    <a:lnTo>
                      <a:pt x="58" y="376"/>
                    </a:lnTo>
                    <a:lnTo>
                      <a:pt x="76" y="360"/>
                    </a:lnTo>
                    <a:lnTo>
                      <a:pt x="76" y="359"/>
                    </a:lnTo>
                    <a:lnTo>
                      <a:pt x="78" y="359"/>
                    </a:lnTo>
                    <a:lnTo>
                      <a:pt x="88" y="341"/>
                    </a:lnTo>
                    <a:lnTo>
                      <a:pt x="93" y="332"/>
                    </a:lnTo>
                    <a:lnTo>
                      <a:pt x="95" y="327"/>
                    </a:lnTo>
                    <a:lnTo>
                      <a:pt x="96" y="325"/>
                    </a:lnTo>
                    <a:lnTo>
                      <a:pt x="98" y="324"/>
                    </a:lnTo>
                    <a:lnTo>
                      <a:pt x="106" y="306"/>
                    </a:lnTo>
                    <a:lnTo>
                      <a:pt x="114" y="288"/>
                    </a:lnTo>
                    <a:lnTo>
                      <a:pt x="119" y="268"/>
                    </a:lnTo>
                    <a:lnTo>
                      <a:pt x="123" y="248"/>
                    </a:lnTo>
                    <a:lnTo>
                      <a:pt x="125" y="226"/>
                    </a:lnTo>
                    <a:lnTo>
                      <a:pt x="126" y="206"/>
                    </a:lnTo>
                    <a:lnTo>
                      <a:pt x="125" y="184"/>
                    </a:lnTo>
                    <a:lnTo>
                      <a:pt x="123" y="163"/>
                    </a:lnTo>
                    <a:lnTo>
                      <a:pt x="114" y="124"/>
                    </a:lnTo>
                    <a:lnTo>
                      <a:pt x="107" y="105"/>
                    </a:lnTo>
                    <a:lnTo>
                      <a:pt x="100" y="88"/>
                    </a:lnTo>
                    <a:lnTo>
                      <a:pt x="79" y="56"/>
                    </a:lnTo>
                    <a:lnTo>
                      <a:pt x="78" y="53"/>
                    </a:lnTo>
                    <a:lnTo>
                      <a:pt x="68" y="43"/>
                    </a:lnTo>
                    <a:lnTo>
                      <a:pt x="59" y="36"/>
                    </a:lnTo>
                    <a:lnTo>
                      <a:pt x="40" y="21"/>
                    </a:lnTo>
                    <a:lnTo>
                      <a:pt x="20" y="9"/>
                    </a:lnTo>
                    <a:lnTo>
                      <a:pt x="0" y="0"/>
                    </a:lnTo>
                    <a:lnTo>
                      <a:pt x="16" y="7"/>
                    </a:lnTo>
                    <a:lnTo>
                      <a:pt x="33" y="20"/>
                    </a:lnTo>
                    <a:lnTo>
                      <a:pt x="49" y="34"/>
                    </a:lnTo>
                    <a:lnTo>
                      <a:pt x="66" y="51"/>
                    </a:lnTo>
                    <a:lnTo>
                      <a:pt x="78" y="67"/>
                    </a:lnTo>
                    <a:lnTo>
                      <a:pt x="89" y="84"/>
                    </a:lnTo>
                    <a:lnTo>
                      <a:pt x="98" y="102"/>
                    </a:lnTo>
                    <a:lnTo>
                      <a:pt x="106" y="121"/>
                    </a:lnTo>
                    <a:lnTo>
                      <a:pt x="112" y="140"/>
                    </a:lnTo>
                    <a:lnTo>
                      <a:pt x="116" y="161"/>
                    </a:lnTo>
                    <a:lnTo>
                      <a:pt x="119" y="183"/>
                    </a:lnTo>
                    <a:lnTo>
                      <a:pt x="120" y="206"/>
                    </a:lnTo>
                    <a:lnTo>
                      <a:pt x="119" y="211"/>
                    </a:lnTo>
                    <a:lnTo>
                      <a:pt x="119" y="216"/>
                    </a:lnTo>
                    <a:lnTo>
                      <a:pt x="119" y="227"/>
                    </a:lnTo>
                    <a:lnTo>
                      <a:pt x="116" y="249"/>
                    </a:lnTo>
                    <a:lnTo>
                      <a:pt x="112" y="269"/>
                    </a:lnTo>
                    <a:lnTo>
                      <a:pt x="106" y="289"/>
                    </a:lnTo>
                    <a:lnTo>
                      <a:pt x="98" y="307"/>
                    </a:lnTo>
                    <a:lnTo>
                      <a:pt x="89" y="326"/>
                    </a:lnTo>
                    <a:lnTo>
                      <a:pt x="78" y="343"/>
                    </a:lnTo>
                    <a:lnTo>
                      <a:pt x="71" y="351"/>
                    </a:lnTo>
                    <a:lnTo>
                      <a:pt x="66" y="360"/>
                    </a:lnTo>
                    <a:lnTo>
                      <a:pt x="50" y="375"/>
                    </a:lnTo>
                    <a:lnTo>
                      <a:pt x="42" y="381"/>
                    </a:lnTo>
                    <a:lnTo>
                      <a:pt x="36" y="389"/>
                    </a:lnTo>
                    <a:lnTo>
                      <a:pt x="27" y="394"/>
                    </a:lnTo>
                    <a:lnTo>
                      <a:pt x="22" y="396"/>
                    </a:lnTo>
                    <a:lnTo>
                      <a:pt x="20" y="397"/>
                    </a:lnTo>
                    <a:lnTo>
                      <a:pt x="19" y="399"/>
                    </a:lnTo>
                    <a:lnTo>
                      <a:pt x="3" y="409"/>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4" name="Freeform 305"/>
              <p:cNvSpPr>
                <a:spLocks/>
              </p:cNvSpPr>
              <p:nvPr/>
            </p:nvSpPr>
            <p:spPr bwMode="auto">
              <a:xfrm>
                <a:off x="360" y="3704"/>
                <a:ext cx="4" cy="36"/>
              </a:xfrm>
              <a:custGeom>
                <a:avLst/>
                <a:gdLst>
                  <a:gd name="T0" fmla="*/ 14 w 18"/>
                  <a:gd name="T1" fmla="*/ 93 h 184"/>
                  <a:gd name="T2" fmla="*/ 13 w 18"/>
                  <a:gd name="T3" fmla="*/ 104 h 184"/>
                  <a:gd name="T4" fmla="*/ 13 w 18"/>
                  <a:gd name="T5" fmla="*/ 117 h 184"/>
                  <a:gd name="T6" fmla="*/ 11 w 18"/>
                  <a:gd name="T7" fmla="*/ 128 h 184"/>
                  <a:gd name="T8" fmla="*/ 10 w 18"/>
                  <a:gd name="T9" fmla="*/ 130 h 184"/>
                  <a:gd name="T10" fmla="*/ 10 w 18"/>
                  <a:gd name="T11" fmla="*/ 134 h 184"/>
                  <a:gd name="T12" fmla="*/ 10 w 18"/>
                  <a:gd name="T13" fmla="*/ 140 h 184"/>
                  <a:gd name="T14" fmla="*/ 5 w 18"/>
                  <a:gd name="T15" fmla="*/ 162 h 184"/>
                  <a:gd name="T16" fmla="*/ 0 w 18"/>
                  <a:gd name="T17" fmla="*/ 184 h 184"/>
                  <a:gd name="T18" fmla="*/ 7 w 18"/>
                  <a:gd name="T19" fmla="*/ 162 h 184"/>
                  <a:gd name="T20" fmla="*/ 13 w 18"/>
                  <a:gd name="T21" fmla="*/ 139 h 184"/>
                  <a:gd name="T22" fmla="*/ 13 w 18"/>
                  <a:gd name="T23" fmla="*/ 132 h 184"/>
                  <a:gd name="T24" fmla="*/ 13 w 18"/>
                  <a:gd name="T25" fmla="*/ 129 h 184"/>
                  <a:gd name="T26" fmla="*/ 14 w 18"/>
                  <a:gd name="T27" fmla="*/ 127 h 184"/>
                  <a:gd name="T28" fmla="*/ 16 w 18"/>
                  <a:gd name="T29" fmla="*/ 116 h 184"/>
                  <a:gd name="T30" fmla="*/ 18 w 18"/>
                  <a:gd name="T31" fmla="*/ 91 h 184"/>
                  <a:gd name="T32" fmla="*/ 16 w 18"/>
                  <a:gd name="T33" fmla="*/ 66 h 184"/>
                  <a:gd name="T34" fmla="*/ 13 w 18"/>
                  <a:gd name="T35" fmla="*/ 43 h 184"/>
                  <a:gd name="T36" fmla="*/ 7 w 18"/>
                  <a:gd name="T37" fmla="*/ 20 h 184"/>
                  <a:gd name="T38" fmla="*/ 0 w 18"/>
                  <a:gd name="T39" fmla="*/ 0 h 184"/>
                  <a:gd name="T40" fmla="*/ 5 w 18"/>
                  <a:gd name="T41" fmla="*/ 20 h 184"/>
                  <a:gd name="T42" fmla="*/ 10 w 18"/>
                  <a:gd name="T43" fmla="*/ 44 h 184"/>
                  <a:gd name="T44" fmla="*/ 13 w 18"/>
                  <a:gd name="T45" fmla="*/ 67 h 184"/>
                  <a:gd name="T46" fmla="*/ 14 w 18"/>
                  <a:gd name="T47" fmla="*/ 93 h 1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
                  <a:gd name="T73" fmla="*/ 0 h 184"/>
                  <a:gd name="T74" fmla="*/ 18 w 18"/>
                  <a:gd name="T75" fmla="*/ 184 h 1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 h="184">
                    <a:moveTo>
                      <a:pt x="14" y="93"/>
                    </a:moveTo>
                    <a:lnTo>
                      <a:pt x="13" y="104"/>
                    </a:lnTo>
                    <a:lnTo>
                      <a:pt x="13" y="117"/>
                    </a:lnTo>
                    <a:lnTo>
                      <a:pt x="11" y="128"/>
                    </a:lnTo>
                    <a:lnTo>
                      <a:pt x="10" y="130"/>
                    </a:lnTo>
                    <a:lnTo>
                      <a:pt x="10" y="134"/>
                    </a:lnTo>
                    <a:lnTo>
                      <a:pt x="10" y="140"/>
                    </a:lnTo>
                    <a:lnTo>
                      <a:pt x="5" y="162"/>
                    </a:lnTo>
                    <a:lnTo>
                      <a:pt x="0" y="184"/>
                    </a:lnTo>
                    <a:lnTo>
                      <a:pt x="7" y="162"/>
                    </a:lnTo>
                    <a:lnTo>
                      <a:pt x="13" y="139"/>
                    </a:lnTo>
                    <a:lnTo>
                      <a:pt x="13" y="132"/>
                    </a:lnTo>
                    <a:lnTo>
                      <a:pt x="13" y="129"/>
                    </a:lnTo>
                    <a:lnTo>
                      <a:pt x="14" y="127"/>
                    </a:lnTo>
                    <a:lnTo>
                      <a:pt x="16" y="116"/>
                    </a:lnTo>
                    <a:lnTo>
                      <a:pt x="18" y="91"/>
                    </a:lnTo>
                    <a:lnTo>
                      <a:pt x="16" y="66"/>
                    </a:lnTo>
                    <a:lnTo>
                      <a:pt x="13" y="43"/>
                    </a:lnTo>
                    <a:lnTo>
                      <a:pt x="7" y="20"/>
                    </a:lnTo>
                    <a:lnTo>
                      <a:pt x="0" y="0"/>
                    </a:lnTo>
                    <a:lnTo>
                      <a:pt x="5" y="20"/>
                    </a:lnTo>
                    <a:lnTo>
                      <a:pt x="10" y="44"/>
                    </a:lnTo>
                    <a:lnTo>
                      <a:pt x="13" y="67"/>
                    </a:lnTo>
                    <a:lnTo>
                      <a:pt x="14" y="93"/>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5" name="Freeform 306"/>
              <p:cNvSpPr>
                <a:spLocks/>
              </p:cNvSpPr>
              <p:nvPr/>
            </p:nvSpPr>
            <p:spPr bwMode="auto">
              <a:xfrm>
                <a:off x="352" y="3692"/>
                <a:ext cx="11" cy="61"/>
              </a:xfrm>
              <a:custGeom>
                <a:avLst/>
                <a:gdLst>
                  <a:gd name="T0" fmla="*/ 41 w 55"/>
                  <a:gd name="T1" fmla="*/ 241 h 303"/>
                  <a:gd name="T2" fmla="*/ 46 w 55"/>
                  <a:gd name="T3" fmla="*/ 219 h 303"/>
                  <a:gd name="T4" fmla="*/ 51 w 55"/>
                  <a:gd name="T5" fmla="*/ 197 h 303"/>
                  <a:gd name="T6" fmla="*/ 51 w 55"/>
                  <a:gd name="T7" fmla="*/ 191 h 303"/>
                  <a:gd name="T8" fmla="*/ 51 w 55"/>
                  <a:gd name="T9" fmla="*/ 187 h 303"/>
                  <a:gd name="T10" fmla="*/ 52 w 55"/>
                  <a:gd name="T11" fmla="*/ 185 h 303"/>
                  <a:gd name="T12" fmla="*/ 54 w 55"/>
                  <a:gd name="T13" fmla="*/ 174 h 303"/>
                  <a:gd name="T14" fmla="*/ 54 w 55"/>
                  <a:gd name="T15" fmla="*/ 161 h 303"/>
                  <a:gd name="T16" fmla="*/ 55 w 55"/>
                  <a:gd name="T17" fmla="*/ 150 h 303"/>
                  <a:gd name="T18" fmla="*/ 54 w 55"/>
                  <a:gd name="T19" fmla="*/ 124 h 303"/>
                  <a:gd name="T20" fmla="*/ 51 w 55"/>
                  <a:gd name="T21" fmla="*/ 101 h 303"/>
                  <a:gd name="T22" fmla="*/ 46 w 55"/>
                  <a:gd name="T23" fmla="*/ 77 h 303"/>
                  <a:gd name="T24" fmla="*/ 41 w 55"/>
                  <a:gd name="T25" fmla="*/ 57 h 303"/>
                  <a:gd name="T26" fmla="*/ 23 w 55"/>
                  <a:gd name="T27" fmla="*/ 27 h 303"/>
                  <a:gd name="T28" fmla="*/ 11 w 55"/>
                  <a:gd name="T29" fmla="*/ 12 h 303"/>
                  <a:gd name="T30" fmla="*/ 1 w 55"/>
                  <a:gd name="T31" fmla="*/ 0 h 303"/>
                  <a:gd name="T32" fmla="*/ 22 w 55"/>
                  <a:gd name="T33" fmla="*/ 32 h 303"/>
                  <a:gd name="T34" fmla="*/ 29 w 55"/>
                  <a:gd name="T35" fmla="*/ 49 h 303"/>
                  <a:gd name="T36" fmla="*/ 36 w 55"/>
                  <a:gd name="T37" fmla="*/ 68 h 303"/>
                  <a:gd name="T38" fmla="*/ 45 w 55"/>
                  <a:gd name="T39" fmla="*/ 107 h 303"/>
                  <a:gd name="T40" fmla="*/ 47 w 55"/>
                  <a:gd name="T41" fmla="*/ 128 h 303"/>
                  <a:gd name="T42" fmla="*/ 48 w 55"/>
                  <a:gd name="T43" fmla="*/ 150 h 303"/>
                  <a:gd name="T44" fmla="*/ 47 w 55"/>
                  <a:gd name="T45" fmla="*/ 170 h 303"/>
                  <a:gd name="T46" fmla="*/ 45 w 55"/>
                  <a:gd name="T47" fmla="*/ 192 h 303"/>
                  <a:gd name="T48" fmla="*/ 41 w 55"/>
                  <a:gd name="T49" fmla="*/ 212 h 303"/>
                  <a:gd name="T50" fmla="*/ 36 w 55"/>
                  <a:gd name="T51" fmla="*/ 232 h 303"/>
                  <a:gd name="T52" fmla="*/ 28 w 55"/>
                  <a:gd name="T53" fmla="*/ 250 h 303"/>
                  <a:gd name="T54" fmla="*/ 20 w 55"/>
                  <a:gd name="T55" fmla="*/ 268 h 303"/>
                  <a:gd name="T56" fmla="*/ 18 w 55"/>
                  <a:gd name="T57" fmla="*/ 269 h 303"/>
                  <a:gd name="T58" fmla="*/ 17 w 55"/>
                  <a:gd name="T59" fmla="*/ 271 h 303"/>
                  <a:gd name="T60" fmla="*/ 15 w 55"/>
                  <a:gd name="T61" fmla="*/ 276 h 303"/>
                  <a:gd name="T62" fmla="*/ 10 w 55"/>
                  <a:gd name="T63" fmla="*/ 285 h 303"/>
                  <a:gd name="T64" fmla="*/ 0 w 55"/>
                  <a:gd name="T65" fmla="*/ 303 h 303"/>
                  <a:gd name="T66" fmla="*/ 11 w 55"/>
                  <a:gd name="T67" fmla="*/ 287 h 303"/>
                  <a:gd name="T68" fmla="*/ 23 w 55"/>
                  <a:gd name="T69" fmla="*/ 272 h 303"/>
                  <a:gd name="T70" fmla="*/ 32 w 55"/>
                  <a:gd name="T71" fmla="*/ 257 h 303"/>
                  <a:gd name="T72" fmla="*/ 41 w 55"/>
                  <a:gd name="T73" fmla="*/ 241 h 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303"/>
                  <a:gd name="T113" fmla="*/ 55 w 55"/>
                  <a:gd name="T114" fmla="*/ 303 h 3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303">
                    <a:moveTo>
                      <a:pt x="41" y="241"/>
                    </a:moveTo>
                    <a:lnTo>
                      <a:pt x="46" y="219"/>
                    </a:lnTo>
                    <a:lnTo>
                      <a:pt x="51" y="197"/>
                    </a:lnTo>
                    <a:lnTo>
                      <a:pt x="51" y="191"/>
                    </a:lnTo>
                    <a:lnTo>
                      <a:pt x="51" y="187"/>
                    </a:lnTo>
                    <a:lnTo>
                      <a:pt x="52" y="185"/>
                    </a:lnTo>
                    <a:lnTo>
                      <a:pt x="54" y="174"/>
                    </a:lnTo>
                    <a:lnTo>
                      <a:pt x="54" y="161"/>
                    </a:lnTo>
                    <a:lnTo>
                      <a:pt x="55" y="150"/>
                    </a:lnTo>
                    <a:lnTo>
                      <a:pt x="54" y="124"/>
                    </a:lnTo>
                    <a:lnTo>
                      <a:pt x="51" y="101"/>
                    </a:lnTo>
                    <a:lnTo>
                      <a:pt x="46" y="77"/>
                    </a:lnTo>
                    <a:lnTo>
                      <a:pt x="41" y="57"/>
                    </a:lnTo>
                    <a:lnTo>
                      <a:pt x="23" y="27"/>
                    </a:lnTo>
                    <a:lnTo>
                      <a:pt x="11" y="12"/>
                    </a:lnTo>
                    <a:lnTo>
                      <a:pt x="1" y="0"/>
                    </a:lnTo>
                    <a:lnTo>
                      <a:pt x="22" y="32"/>
                    </a:lnTo>
                    <a:lnTo>
                      <a:pt x="29" y="49"/>
                    </a:lnTo>
                    <a:lnTo>
                      <a:pt x="36" y="68"/>
                    </a:lnTo>
                    <a:lnTo>
                      <a:pt x="45" y="107"/>
                    </a:lnTo>
                    <a:lnTo>
                      <a:pt x="47" y="128"/>
                    </a:lnTo>
                    <a:lnTo>
                      <a:pt x="48" y="150"/>
                    </a:lnTo>
                    <a:lnTo>
                      <a:pt x="47" y="170"/>
                    </a:lnTo>
                    <a:lnTo>
                      <a:pt x="45" y="192"/>
                    </a:lnTo>
                    <a:lnTo>
                      <a:pt x="41" y="212"/>
                    </a:lnTo>
                    <a:lnTo>
                      <a:pt x="36" y="232"/>
                    </a:lnTo>
                    <a:lnTo>
                      <a:pt x="28" y="250"/>
                    </a:lnTo>
                    <a:lnTo>
                      <a:pt x="20" y="268"/>
                    </a:lnTo>
                    <a:lnTo>
                      <a:pt x="18" y="269"/>
                    </a:lnTo>
                    <a:lnTo>
                      <a:pt x="17" y="271"/>
                    </a:lnTo>
                    <a:lnTo>
                      <a:pt x="15" y="276"/>
                    </a:lnTo>
                    <a:lnTo>
                      <a:pt x="10" y="285"/>
                    </a:lnTo>
                    <a:lnTo>
                      <a:pt x="0" y="303"/>
                    </a:lnTo>
                    <a:lnTo>
                      <a:pt x="11" y="287"/>
                    </a:lnTo>
                    <a:lnTo>
                      <a:pt x="23" y="272"/>
                    </a:lnTo>
                    <a:lnTo>
                      <a:pt x="32" y="257"/>
                    </a:lnTo>
                    <a:lnTo>
                      <a:pt x="41" y="241"/>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6" name="Freeform 307"/>
              <p:cNvSpPr>
                <a:spLocks noEditPoints="1"/>
              </p:cNvSpPr>
              <p:nvPr/>
            </p:nvSpPr>
            <p:spPr bwMode="auto">
              <a:xfrm>
                <a:off x="2745" y="2531"/>
                <a:ext cx="47" cy="65"/>
              </a:xfrm>
              <a:custGeom>
                <a:avLst/>
                <a:gdLst>
                  <a:gd name="T0" fmla="*/ 235 w 235"/>
                  <a:gd name="T1" fmla="*/ 86 h 322"/>
                  <a:gd name="T2" fmla="*/ 151 w 235"/>
                  <a:gd name="T3" fmla="*/ 0 h 322"/>
                  <a:gd name="T4" fmla="*/ 0 w 235"/>
                  <a:gd name="T5" fmla="*/ 0 h 322"/>
                  <a:gd name="T6" fmla="*/ 0 w 235"/>
                  <a:gd name="T7" fmla="*/ 322 h 322"/>
                  <a:gd name="T8" fmla="*/ 235 w 235"/>
                  <a:gd name="T9" fmla="*/ 322 h 322"/>
                  <a:gd name="T10" fmla="*/ 235 w 235"/>
                  <a:gd name="T11" fmla="*/ 86 h 322"/>
                  <a:gd name="T12" fmla="*/ 151 w 235"/>
                  <a:gd name="T13" fmla="*/ 15 h 322"/>
                  <a:gd name="T14" fmla="*/ 221 w 235"/>
                  <a:gd name="T15" fmla="*/ 86 h 322"/>
                  <a:gd name="T16" fmla="*/ 151 w 235"/>
                  <a:gd name="T17" fmla="*/ 86 h 322"/>
                  <a:gd name="T18" fmla="*/ 151 w 235"/>
                  <a:gd name="T19" fmla="*/ 15 h 322"/>
                  <a:gd name="T20" fmla="*/ 12 w 235"/>
                  <a:gd name="T21" fmla="*/ 10 h 322"/>
                  <a:gd name="T22" fmla="*/ 139 w 235"/>
                  <a:gd name="T23" fmla="*/ 10 h 322"/>
                  <a:gd name="T24" fmla="*/ 139 w 235"/>
                  <a:gd name="T25" fmla="*/ 97 h 322"/>
                  <a:gd name="T26" fmla="*/ 225 w 235"/>
                  <a:gd name="T27" fmla="*/ 97 h 322"/>
                  <a:gd name="T28" fmla="*/ 225 w 235"/>
                  <a:gd name="T29" fmla="*/ 312 h 322"/>
                  <a:gd name="T30" fmla="*/ 12 w 235"/>
                  <a:gd name="T31" fmla="*/ 312 h 322"/>
                  <a:gd name="T32" fmla="*/ 12 w 235"/>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22"/>
                  <a:gd name="T53" fmla="*/ 235 w 235"/>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22">
                    <a:moveTo>
                      <a:pt x="235" y="86"/>
                    </a:moveTo>
                    <a:lnTo>
                      <a:pt x="151" y="0"/>
                    </a:lnTo>
                    <a:lnTo>
                      <a:pt x="0" y="0"/>
                    </a:lnTo>
                    <a:lnTo>
                      <a:pt x="0" y="322"/>
                    </a:lnTo>
                    <a:lnTo>
                      <a:pt x="235" y="322"/>
                    </a:lnTo>
                    <a:lnTo>
                      <a:pt x="235" y="86"/>
                    </a:lnTo>
                    <a:close/>
                    <a:moveTo>
                      <a:pt x="151" y="15"/>
                    </a:moveTo>
                    <a:lnTo>
                      <a:pt x="221" y="86"/>
                    </a:lnTo>
                    <a:lnTo>
                      <a:pt x="151" y="86"/>
                    </a:lnTo>
                    <a:lnTo>
                      <a:pt x="151" y="15"/>
                    </a:lnTo>
                    <a:close/>
                    <a:moveTo>
                      <a:pt x="12" y="10"/>
                    </a:moveTo>
                    <a:lnTo>
                      <a:pt x="139" y="10"/>
                    </a:lnTo>
                    <a:lnTo>
                      <a:pt x="139" y="97"/>
                    </a:lnTo>
                    <a:lnTo>
                      <a:pt x="225" y="97"/>
                    </a:lnTo>
                    <a:lnTo>
                      <a:pt x="225"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37" name="Rectangle 308"/>
              <p:cNvSpPr>
                <a:spLocks noChangeArrowheads="1"/>
              </p:cNvSpPr>
              <p:nvPr/>
            </p:nvSpPr>
            <p:spPr bwMode="auto">
              <a:xfrm>
                <a:off x="2753" y="2557"/>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638" name="Rectangle 309"/>
              <p:cNvSpPr>
                <a:spLocks noChangeArrowheads="1"/>
              </p:cNvSpPr>
              <p:nvPr/>
            </p:nvSpPr>
            <p:spPr bwMode="auto">
              <a:xfrm>
                <a:off x="2753" y="2566"/>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639" name="Rectangle 310"/>
              <p:cNvSpPr>
                <a:spLocks noChangeArrowheads="1"/>
              </p:cNvSpPr>
              <p:nvPr/>
            </p:nvSpPr>
            <p:spPr bwMode="auto">
              <a:xfrm>
                <a:off x="2753" y="2540"/>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640" name="Rectangle 311"/>
              <p:cNvSpPr>
                <a:spLocks noChangeArrowheads="1"/>
              </p:cNvSpPr>
              <p:nvPr/>
            </p:nvSpPr>
            <p:spPr bwMode="auto">
              <a:xfrm>
                <a:off x="2753" y="2549"/>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641" name="Rectangle 312"/>
              <p:cNvSpPr>
                <a:spLocks noChangeArrowheads="1"/>
              </p:cNvSpPr>
              <p:nvPr/>
            </p:nvSpPr>
            <p:spPr bwMode="auto">
              <a:xfrm>
                <a:off x="2753" y="2575"/>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642" name="Rectangle 313"/>
              <p:cNvSpPr>
                <a:spLocks noChangeArrowheads="1"/>
              </p:cNvSpPr>
              <p:nvPr/>
            </p:nvSpPr>
            <p:spPr bwMode="auto">
              <a:xfrm>
                <a:off x="2753" y="258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643" name="Freeform 314"/>
              <p:cNvSpPr>
                <a:spLocks/>
              </p:cNvSpPr>
              <p:nvPr/>
            </p:nvSpPr>
            <p:spPr bwMode="auto">
              <a:xfrm>
                <a:off x="2306" y="2594"/>
                <a:ext cx="3901" cy="124"/>
              </a:xfrm>
              <a:custGeom>
                <a:avLst/>
                <a:gdLst>
                  <a:gd name="T0" fmla="*/ 1136 w 19506"/>
                  <a:gd name="T1" fmla="*/ 0 h 621"/>
                  <a:gd name="T2" fmla="*/ 0 w 19506"/>
                  <a:gd name="T3" fmla="*/ 0 h 621"/>
                  <a:gd name="T4" fmla="*/ 0 w 19506"/>
                  <a:gd name="T5" fmla="*/ 621 h 621"/>
                  <a:gd name="T6" fmla="*/ 19506 w 19506"/>
                  <a:gd name="T7" fmla="*/ 621 h 621"/>
                  <a:gd name="T8" fmla="*/ 19506 w 19506"/>
                  <a:gd name="T9" fmla="*/ 0 h 621"/>
                  <a:gd name="T10" fmla="*/ 10403 w 19506"/>
                  <a:gd name="T11" fmla="*/ 0 h 621"/>
                  <a:gd name="T12" fmla="*/ 1136 w 19506"/>
                  <a:gd name="T13" fmla="*/ 0 h 621"/>
                  <a:gd name="T14" fmla="*/ 0 60000 65536"/>
                  <a:gd name="T15" fmla="*/ 0 60000 65536"/>
                  <a:gd name="T16" fmla="*/ 0 60000 65536"/>
                  <a:gd name="T17" fmla="*/ 0 60000 65536"/>
                  <a:gd name="T18" fmla="*/ 0 60000 65536"/>
                  <a:gd name="T19" fmla="*/ 0 60000 65536"/>
                  <a:gd name="T20" fmla="*/ 0 60000 65536"/>
                  <a:gd name="T21" fmla="*/ 0 w 19506"/>
                  <a:gd name="T22" fmla="*/ 0 h 621"/>
                  <a:gd name="T23" fmla="*/ 19506 w 19506"/>
                  <a:gd name="T24" fmla="*/ 621 h 6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506" h="621">
                    <a:moveTo>
                      <a:pt x="1136" y="0"/>
                    </a:moveTo>
                    <a:lnTo>
                      <a:pt x="0" y="0"/>
                    </a:lnTo>
                    <a:lnTo>
                      <a:pt x="0" y="621"/>
                    </a:lnTo>
                    <a:lnTo>
                      <a:pt x="19506" y="621"/>
                    </a:lnTo>
                    <a:lnTo>
                      <a:pt x="19506" y="0"/>
                    </a:lnTo>
                    <a:lnTo>
                      <a:pt x="10403" y="0"/>
                    </a:lnTo>
                    <a:lnTo>
                      <a:pt x="1136" y="0"/>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44" name="Freeform 315"/>
              <p:cNvSpPr>
                <a:spLocks/>
              </p:cNvSpPr>
              <p:nvPr/>
            </p:nvSpPr>
            <p:spPr bwMode="auto">
              <a:xfrm>
                <a:off x="2306" y="2594"/>
                <a:ext cx="3901" cy="124"/>
              </a:xfrm>
              <a:custGeom>
                <a:avLst/>
                <a:gdLst>
                  <a:gd name="T0" fmla="*/ 0 w 19506"/>
                  <a:gd name="T1" fmla="*/ 0 h 621"/>
                  <a:gd name="T2" fmla="*/ 0 w 19506"/>
                  <a:gd name="T3" fmla="*/ 621 h 621"/>
                  <a:gd name="T4" fmla="*/ 19506 w 19506"/>
                  <a:gd name="T5" fmla="*/ 621 h 621"/>
                  <a:gd name="T6" fmla="*/ 0 60000 65536"/>
                  <a:gd name="T7" fmla="*/ 0 60000 65536"/>
                  <a:gd name="T8" fmla="*/ 0 60000 65536"/>
                  <a:gd name="T9" fmla="*/ 0 w 19506"/>
                  <a:gd name="T10" fmla="*/ 0 h 621"/>
                  <a:gd name="T11" fmla="*/ 19506 w 19506"/>
                  <a:gd name="T12" fmla="*/ 621 h 621"/>
                </a:gdLst>
                <a:ahLst/>
                <a:cxnLst>
                  <a:cxn ang="T6">
                    <a:pos x="T0" y="T1"/>
                  </a:cxn>
                  <a:cxn ang="T7">
                    <a:pos x="T2" y="T3"/>
                  </a:cxn>
                  <a:cxn ang="T8">
                    <a:pos x="T4" y="T5"/>
                  </a:cxn>
                </a:cxnLst>
                <a:rect l="T9" t="T10" r="T11" b="T12"/>
                <a:pathLst>
                  <a:path w="19506" h="621">
                    <a:moveTo>
                      <a:pt x="0" y="0"/>
                    </a:moveTo>
                    <a:lnTo>
                      <a:pt x="0" y="621"/>
                    </a:lnTo>
                    <a:lnTo>
                      <a:pt x="19506" y="621"/>
                    </a:lnTo>
                  </a:path>
                </a:pathLst>
              </a:custGeom>
              <a:noFill/>
              <a:ln w="19050">
                <a:solidFill>
                  <a:srgbClr val="999999"/>
                </a:solidFill>
                <a:round/>
                <a:headEnd/>
                <a:tailEnd/>
              </a:ln>
            </p:spPr>
            <p:txBody>
              <a:bodyPr>
                <a:prstTxWarp prst="textNoShape">
                  <a:avLst/>
                </a:prstTxWarp>
              </a:bodyPr>
              <a:lstStyle/>
              <a:p>
                <a:endParaRPr lang="en-US">
                  <a:latin typeface="Lucida Sans Unicode" pitchFamily="-110" charset="-52"/>
                </a:endParaRPr>
              </a:p>
            </p:txBody>
          </p:sp>
          <p:sp>
            <p:nvSpPr>
              <p:cNvPr id="32645" name="Freeform 316"/>
              <p:cNvSpPr>
                <a:spLocks/>
              </p:cNvSpPr>
              <p:nvPr/>
            </p:nvSpPr>
            <p:spPr bwMode="auto">
              <a:xfrm>
                <a:off x="4386" y="2594"/>
                <a:ext cx="1821" cy="124"/>
              </a:xfrm>
              <a:custGeom>
                <a:avLst/>
                <a:gdLst>
                  <a:gd name="T0" fmla="*/ 9103 w 9103"/>
                  <a:gd name="T1" fmla="*/ 621 h 621"/>
                  <a:gd name="T2" fmla="*/ 9103 w 9103"/>
                  <a:gd name="T3" fmla="*/ 0 h 621"/>
                  <a:gd name="T4" fmla="*/ 0 w 9103"/>
                  <a:gd name="T5" fmla="*/ 0 h 621"/>
                  <a:gd name="T6" fmla="*/ 0 60000 65536"/>
                  <a:gd name="T7" fmla="*/ 0 60000 65536"/>
                  <a:gd name="T8" fmla="*/ 0 60000 65536"/>
                  <a:gd name="T9" fmla="*/ 0 w 9103"/>
                  <a:gd name="T10" fmla="*/ 0 h 621"/>
                  <a:gd name="T11" fmla="*/ 9103 w 9103"/>
                  <a:gd name="T12" fmla="*/ 621 h 621"/>
                </a:gdLst>
                <a:ahLst/>
                <a:cxnLst>
                  <a:cxn ang="T6">
                    <a:pos x="T0" y="T1"/>
                  </a:cxn>
                  <a:cxn ang="T7">
                    <a:pos x="T2" y="T3"/>
                  </a:cxn>
                  <a:cxn ang="T8">
                    <a:pos x="T4" y="T5"/>
                  </a:cxn>
                </a:cxnLst>
                <a:rect l="T9" t="T10" r="T11" b="T12"/>
                <a:pathLst>
                  <a:path w="9103" h="621">
                    <a:moveTo>
                      <a:pt x="9103" y="621"/>
                    </a:moveTo>
                    <a:lnTo>
                      <a:pt x="9103" y="0"/>
                    </a:lnTo>
                    <a:lnTo>
                      <a:pt x="0" y="0"/>
                    </a:lnTo>
                  </a:path>
                </a:pathLst>
              </a:custGeom>
              <a:noFill/>
              <a:ln w="19050">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646" name="Line 317"/>
              <p:cNvSpPr>
                <a:spLocks noChangeShapeType="1"/>
              </p:cNvSpPr>
              <p:nvPr/>
            </p:nvSpPr>
            <p:spPr bwMode="auto">
              <a:xfrm flipH="1">
                <a:off x="2533" y="2594"/>
                <a:ext cx="1853" cy="1"/>
              </a:xfrm>
              <a:prstGeom prst="line">
                <a:avLst/>
              </a:prstGeom>
              <a:noFill/>
              <a:ln w="19050">
                <a:solidFill>
                  <a:srgbClr val="CCCCCC"/>
                </a:solidFill>
                <a:round/>
                <a:headEnd/>
                <a:tailEnd/>
              </a:ln>
            </p:spPr>
            <p:txBody>
              <a:bodyPr>
                <a:prstTxWarp prst="textNoShape">
                  <a:avLst/>
                </a:prstTxWarp>
              </a:bodyPr>
              <a:lstStyle/>
              <a:p>
                <a:endParaRPr lang="en-US"/>
              </a:p>
            </p:txBody>
          </p:sp>
          <p:sp>
            <p:nvSpPr>
              <p:cNvPr id="32647" name="Line 318"/>
              <p:cNvSpPr>
                <a:spLocks noChangeShapeType="1"/>
              </p:cNvSpPr>
              <p:nvPr/>
            </p:nvSpPr>
            <p:spPr bwMode="auto">
              <a:xfrm flipH="1">
                <a:off x="2306" y="2594"/>
                <a:ext cx="227" cy="1"/>
              </a:xfrm>
              <a:prstGeom prst="line">
                <a:avLst/>
              </a:prstGeom>
              <a:noFill/>
              <a:ln w="19050">
                <a:solidFill>
                  <a:srgbClr val="CCCCCC"/>
                </a:solidFill>
                <a:round/>
                <a:headEnd/>
                <a:tailEnd/>
              </a:ln>
            </p:spPr>
            <p:txBody>
              <a:bodyPr>
                <a:prstTxWarp prst="textNoShape">
                  <a:avLst/>
                </a:prstTxWarp>
              </a:bodyPr>
              <a:lstStyle/>
              <a:p>
                <a:endParaRPr lang="en-US"/>
              </a:p>
            </p:txBody>
          </p:sp>
          <p:sp>
            <p:nvSpPr>
              <p:cNvPr id="32648" name="Freeform 319"/>
              <p:cNvSpPr>
                <a:spLocks/>
              </p:cNvSpPr>
              <p:nvPr/>
            </p:nvSpPr>
            <p:spPr bwMode="auto">
              <a:xfrm>
                <a:off x="2533" y="2588"/>
                <a:ext cx="1853" cy="1"/>
              </a:xfrm>
              <a:custGeom>
                <a:avLst/>
                <a:gdLst>
                  <a:gd name="T0" fmla="*/ 9267 w 9267"/>
                  <a:gd name="T1" fmla="*/ 0 h 1"/>
                  <a:gd name="T2" fmla="*/ 9220 w 9267"/>
                  <a:gd name="T3" fmla="*/ 0 h 1"/>
                  <a:gd name="T4" fmla="*/ 9042 w 9267"/>
                  <a:gd name="T5" fmla="*/ 0 h 1"/>
                  <a:gd name="T6" fmla="*/ 8116 w 9267"/>
                  <a:gd name="T7" fmla="*/ 0 h 1"/>
                  <a:gd name="T8" fmla="*/ 7529 w 9267"/>
                  <a:gd name="T9" fmla="*/ 0 h 1"/>
                  <a:gd name="T10" fmla="*/ 4826 w 9267"/>
                  <a:gd name="T11" fmla="*/ 0 h 1"/>
                  <a:gd name="T12" fmla="*/ 4756 w 9267"/>
                  <a:gd name="T13" fmla="*/ 0 h 1"/>
                  <a:gd name="T14" fmla="*/ 4579 w 9267"/>
                  <a:gd name="T15" fmla="*/ 0 h 1"/>
                  <a:gd name="T16" fmla="*/ 4239 w 9267"/>
                  <a:gd name="T17" fmla="*/ 0 h 1"/>
                  <a:gd name="T18" fmla="*/ 362 w 9267"/>
                  <a:gd name="T19" fmla="*/ 0 h 1"/>
                  <a:gd name="T20" fmla="*/ 0 w 9267"/>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67"/>
                  <a:gd name="T34" fmla="*/ 0 h 1"/>
                  <a:gd name="T35" fmla="*/ 9267 w 9267"/>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67" h="1">
                    <a:moveTo>
                      <a:pt x="9267" y="0"/>
                    </a:moveTo>
                    <a:lnTo>
                      <a:pt x="9220" y="0"/>
                    </a:lnTo>
                    <a:lnTo>
                      <a:pt x="9042" y="0"/>
                    </a:lnTo>
                    <a:lnTo>
                      <a:pt x="8116" y="0"/>
                    </a:lnTo>
                    <a:lnTo>
                      <a:pt x="7529" y="0"/>
                    </a:lnTo>
                    <a:lnTo>
                      <a:pt x="4826" y="0"/>
                    </a:lnTo>
                    <a:lnTo>
                      <a:pt x="4756" y="0"/>
                    </a:lnTo>
                    <a:lnTo>
                      <a:pt x="4579" y="0"/>
                    </a:lnTo>
                    <a:lnTo>
                      <a:pt x="4239" y="0"/>
                    </a:lnTo>
                    <a:lnTo>
                      <a:pt x="362" y="0"/>
                    </a:lnTo>
                    <a:lnTo>
                      <a:pt x="0" y="0"/>
                    </a:lnTo>
                  </a:path>
                </a:pathLst>
              </a:custGeom>
              <a:noFill/>
              <a:ln w="4763">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649" name="Freeform 320"/>
              <p:cNvSpPr>
                <a:spLocks/>
              </p:cNvSpPr>
              <p:nvPr/>
            </p:nvSpPr>
            <p:spPr bwMode="auto">
              <a:xfrm>
                <a:off x="4386" y="2588"/>
                <a:ext cx="1827" cy="135"/>
              </a:xfrm>
              <a:custGeom>
                <a:avLst/>
                <a:gdLst>
                  <a:gd name="T0" fmla="*/ 0 w 9133"/>
                  <a:gd name="T1" fmla="*/ 675 h 675"/>
                  <a:gd name="T2" fmla="*/ 9133 w 9133"/>
                  <a:gd name="T3" fmla="*/ 675 h 675"/>
                  <a:gd name="T4" fmla="*/ 9133 w 9133"/>
                  <a:gd name="T5" fmla="*/ 0 h 675"/>
                  <a:gd name="T6" fmla="*/ 7706 w 9133"/>
                  <a:gd name="T7" fmla="*/ 0 h 675"/>
                  <a:gd name="T8" fmla="*/ 7057 w 9133"/>
                  <a:gd name="T9" fmla="*/ 0 h 675"/>
                  <a:gd name="T10" fmla="*/ 4080 w 9133"/>
                  <a:gd name="T11" fmla="*/ 0 h 675"/>
                  <a:gd name="T12" fmla="*/ 3696 w 9133"/>
                  <a:gd name="T13" fmla="*/ 0 h 675"/>
                  <a:gd name="T14" fmla="*/ 3290 w 9133"/>
                  <a:gd name="T15" fmla="*/ 0 h 675"/>
                  <a:gd name="T16" fmla="*/ 3244 w 9133"/>
                  <a:gd name="T17" fmla="*/ 0 h 675"/>
                  <a:gd name="T18" fmla="*/ 3065 w 9133"/>
                  <a:gd name="T19" fmla="*/ 0 h 675"/>
                  <a:gd name="T20" fmla="*/ 0 w 9133"/>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33"/>
                  <a:gd name="T34" fmla="*/ 0 h 675"/>
                  <a:gd name="T35" fmla="*/ 9133 w 9133"/>
                  <a:gd name="T36" fmla="*/ 675 h 6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33" h="675">
                    <a:moveTo>
                      <a:pt x="0" y="675"/>
                    </a:moveTo>
                    <a:lnTo>
                      <a:pt x="9133" y="675"/>
                    </a:lnTo>
                    <a:lnTo>
                      <a:pt x="9133" y="0"/>
                    </a:lnTo>
                    <a:lnTo>
                      <a:pt x="7706" y="0"/>
                    </a:lnTo>
                    <a:lnTo>
                      <a:pt x="7057" y="0"/>
                    </a:lnTo>
                    <a:lnTo>
                      <a:pt x="4080" y="0"/>
                    </a:lnTo>
                    <a:lnTo>
                      <a:pt x="3696" y="0"/>
                    </a:lnTo>
                    <a:lnTo>
                      <a:pt x="3290" y="0"/>
                    </a:lnTo>
                    <a:lnTo>
                      <a:pt x="3244" y="0"/>
                    </a:lnTo>
                    <a:lnTo>
                      <a:pt x="3065" y="0"/>
                    </a:lnTo>
                    <a:lnTo>
                      <a:pt x="0" y="0"/>
                    </a:lnTo>
                  </a:path>
                </a:pathLst>
              </a:custGeom>
              <a:noFill/>
              <a:ln w="4763">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650" name="Line 321"/>
              <p:cNvSpPr>
                <a:spLocks noChangeShapeType="1"/>
              </p:cNvSpPr>
              <p:nvPr/>
            </p:nvSpPr>
            <p:spPr bwMode="auto">
              <a:xfrm>
                <a:off x="2533" y="2723"/>
                <a:ext cx="1853" cy="1"/>
              </a:xfrm>
              <a:prstGeom prst="line">
                <a:avLst/>
              </a:prstGeom>
              <a:noFill/>
              <a:ln w="4763">
                <a:solidFill>
                  <a:srgbClr val="000066"/>
                </a:solidFill>
                <a:round/>
                <a:headEnd/>
                <a:tailEnd/>
              </a:ln>
            </p:spPr>
            <p:txBody>
              <a:bodyPr>
                <a:prstTxWarp prst="textNoShape">
                  <a:avLst/>
                </a:prstTxWarp>
              </a:bodyPr>
              <a:lstStyle/>
              <a:p>
                <a:endParaRPr lang="en-US"/>
              </a:p>
            </p:txBody>
          </p:sp>
          <p:sp>
            <p:nvSpPr>
              <p:cNvPr id="32651" name="Freeform 322"/>
              <p:cNvSpPr>
                <a:spLocks/>
              </p:cNvSpPr>
              <p:nvPr/>
            </p:nvSpPr>
            <p:spPr bwMode="auto">
              <a:xfrm>
                <a:off x="2300" y="2588"/>
                <a:ext cx="233" cy="135"/>
              </a:xfrm>
              <a:custGeom>
                <a:avLst/>
                <a:gdLst>
                  <a:gd name="T0" fmla="*/ 1167 w 1167"/>
                  <a:gd name="T1" fmla="*/ 0 h 675"/>
                  <a:gd name="T2" fmla="*/ 1155 w 1167"/>
                  <a:gd name="T3" fmla="*/ 0 h 675"/>
                  <a:gd name="T4" fmla="*/ 0 w 1167"/>
                  <a:gd name="T5" fmla="*/ 0 h 675"/>
                  <a:gd name="T6" fmla="*/ 0 w 1167"/>
                  <a:gd name="T7" fmla="*/ 675 h 675"/>
                  <a:gd name="T8" fmla="*/ 1167 w 1167"/>
                  <a:gd name="T9" fmla="*/ 675 h 675"/>
                  <a:gd name="T10" fmla="*/ 0 60000 65536"/>
                  <a:gd name="T11" fmla="*/ 0 60000 65536"/>
                  <a:gd name="T12" fmla="*/ 0 60000 65536"/>
                  <a:gd name="T13" fmla="*/ 0 60000 65536"/>
                  <a:gd name="T14" fmla="*/ 0 60000 65536"/>
                  <a:gd name="T15" fmla="*/ 0 w 1167"/>
                  <a:gd name="T16" fmla="*/ 0 h 675"/>
                  <a:gd name="T17" fmla="*/ 1167 w 1167"/>
                  <a:gd name="T18" fmla="*/ 675 h 675"/>
                </a:gdLst>
                <a:ahLst/>
                <a:cxnLst>
                  <a:cxn ang="T10">
                    <a:pos x="T0" y="T1"/>
                  </a:cxn>
                  <a:cxn ang="T11">
                    <a:pos x="T2" y="T3"/>
                  </a:cxn>
                  <a:cxn ang="T12">
                    <a:pos x="T4" y="T5"/>
                  </a:cxn>
                  <a:cxn ang="T13">
                    <a:pos x="T6" y="T7"/>
                  </a:cxn>
                  <a:cxn ang="T14">
                    <a:pos x="T8" y="T9"/>
                  </a:cxn>
                </a:cxnLst>
                <a:rect l="T15" t="T16" r="T17" b="T18"/>
                <a:pathLst>
                  <a:path w="1167" h="675">
                    <a:moveTo>
                      <a:pt x="1167" y="0"/>
                    </a:moveTo>
                    <a:lnTo>
                      <a:pt x="1155" y="0"/>
                    </a:lnTo>
                    <a:lnTo>
                      <a:pt x="0" y="0"/>
                    </a:lnTo>
                    <a:lnTo>
                      <a:pt x="0" y="675"/>
                    </a:lnTo>
                    <a:lnTo>
                      <a:pt x="1167" y="675"/>
                    </a:lnTo>
                  </a:path>
                </a:pathLst>
              </a:custGeom>
              <a:noFill/>
              <a:ln w="4763">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652" name="Freeform 323"/>
              <p:cNvSpPr>
                <a:spLocks/>
              </p:cNvSpPr>
              <p:nvPr/>
            </p:nvSpPr>
            <p:spPr bwMode="auto">
              <a:xfrm>
                <a:off x="2338" y="2605"/>
                <a:ext cx="85" cy="100"/>
              </a:xfrm>
              <a:custGeom>
                <a:avLst/>
                <a:gdLst>
                  <a:gd name="T0" fmla="*/ 425 w 425"/>
                  <a:gd name="T1" fmla="*/ 7 h 500"/>
                  <a:gd name="T2" fmla="*/ 425 w 425"/>
                  <a:gd name="T3" fmla="*/ 0 h 500"/>
                  <a:gd name="T4" fmla="*/ 0 w 425"/>
                  <a:gd name="T5" fmla="*/ 255 h 500"/>
                  <a:gd name="T6" fmla="*/ 425 w 425"/>
                  <a:gd name="T7" fmla="*/ 500 h 500"/>
                  <a:gd name="T8" fmla="*/ 425 w 425"/>
                  <a:gd name="T9" fmla="*/ 494 h 500"/>
                  <a:gd name="T10" fmla="*/ 9 w 425"/>
                  <a:gd name="T11" fmla="*/ 255 h 500"/>
                  <a:gd name="T12" fmla="*/ 425 w 425"/>
                  <a:gd name="T13" fmla="*/ 7 h 500"/>
                  <a:gd name="T14" fmla="*/ 0 60000 65536"/>
                  <a:gd name="T15" fmla="*/ 0 60000 65536"/>
                  <a:gd name="T16" fmla="*/ 0 60000 65536"/>
                  <a:gd name="T17" fmla="*/ 0 60000 65536"/>
                  <a:gd name="T18" fmla="*/ 0 60000 65536"/>
                  <a:gd name="T19" fmla="*/ 0 60000 65536"/>
                  <a:gd name="T20" fmla="*/ 0 60000 65536"/>
                  <a:gd name="T21" fmla="*/ 0 w 425"/>
                  <a:gd name="T22" fmla="*/ 0 h 500"/>
                  <a:gd name="T23" fmla="*/ 425 w 425"/>
                  <a:gd name="T24" fmla="*/ 500 h 5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00">
                    <a:moveTo>
                      <a:pt x="425" y="7"/>
                    </a:moveTo>
                    <a:lnTo>
                      <a:pt x="425" y="0"/>
                    </a:lnTo>
                    <a:lnTo>
                      <a:pt x="0" y="255"/>
                    </a:lnTo>
                    <a:lnTo>
                      <a:pt x="425" y="500"/>
                    </a:lnTo>
                    <a:lnTo>
                      <a:pt x="425" y="494"/>
                    </a:lnTo>
                    <a:lnTo>
                      <a:pt x="9" y="255"/>
                    </a:lnTo>
                    <a:lnTo>
                      <a:pt x="425" y="7"/>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53" name="Freeform 324"/>
              <p:cNvSpPr>
                <a:spLocks/>
              </p:cNvSpPr>
              <p:nvPr/>
            </p:nvSpPr>
            <p:spPr bwMode="auto">
              <a:xfrm>
                <a:off x="2342" y="2606"/>
                <a:ext cx="83" cy="98"/>
              </a:xfrm>
              <a:custGeom>
                <a:avLst/>
                <a:gdLst>
                  <a:gd name="T0" fmla="*/ 0 w 415"/>
                  <a:gd name="T1" fmla="*/ 248 h 487"/>
                  <a:gd name="T2" fmla="*/ 415 w 415"/>
                  <a:gd name="T3" fmla="*/ 487 h 487"/>
                  <a:gd name="T4" fmla="*/ 415 w 415"/>
                  <a:gd name="T5" fmla="*/ 0 h 487"/>
                  <a:gd name="T6" fmla="*/ 0 w 415"/>
                  <a:gd name="T7" fmla="*/ 248 h 487"/>
                  <a:gd name="T8" fmla="*/ 0 60000 65536"/>
                  <a:gd name="T9" fmla="*/ 0 60000 65536"/>
                  <a:gd name="T10" fmla="*/ 0 60000 65536"/>
                  <a:gd name="T11" fmla="*/ 0 60000 65536"/>
                  <a:gd name="T12" fmla="*/ 0 w 415"/>
                  <a:gd name="T13" fmla="*/ 0 h 487"/>
                  <a:gd name="T14" fmla="*/ 415 w 415"/>
                  <a:gd name="T15" fmla="*/ 487 h 487"/>
                </a:gdLst>
                <a:ahLst/>
                <a:cxnLst>
                  <a:cxn ang="T8">
                    <a:pos x="T0" y="T1"/>
                  </a:cxn>
                  <a:cxn ang="T9">
                    <a:pos x="T2" y="T3"/>
                  </a:cxn>
                  <a:cxn ang="T10">
                    <a:pos x="T4" y="T5"/>
                  </a:cxn>
                  <a:cxn ang="T11">
                    <a:pos x="T6" y="T7"/>
                  </a:cxn>
                </a:cxnLst>
                <a:rect l="T12" t="T13" r="T14" b="T15"/>
                <a:pathLst>
                  <a:path w="415" h="487">
                    <a:moveTo>
                      <a:pt x="0" y="248"/>
                    </a:moveTo>
                    <a:lnTo>
                      <a:pt x="415" y="487"/>
                    </a:lnTo>
                    <a:lnTo>
                      <a:pt x="415" y="0"/>
                    </a:lnTo>
                    <a:lnTo>
                      <a:pt x="0" y="248"/>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54" name="Freeform 325"/>
              <p:cNvSpPr>
                <a:spLocks/>
              </p:cNvSpPr>
              <p:nvPr/>
            </p:nvSpPr>
            <p:spPr bwMode="auto">
              <a:xfrm>
                <a:off x="2342" y="2605"/>
                <a:ext cx="85" cy="100"/>
              </a:xfrm>
              <a:custGeom>
                <a:avLst/>
                <a:gdLst>
                  <a:gd name="T0" fmla="*/ 424 w 424"/>
                  <a:gd name="T1" fmla="*/ 0 h 500"/>
                  <a:gd name="T2" fmla="*/ 424 w 424"/>
                  <a:gd name="T3" fmla="*/ 500 h 500"/>
                  <a:gd name="T4" fmla="*/ 415 w 424"/>
                  <a:gd name="T5" fmla="*/ 494 h 500"/>
                  <a:gd name="T6" fmla="*/ 0 w 424"/>
                  <a:gd name="T7" fmla="*/ 255 h 500"/>
                  <a:gd name="T8" fmla="*/ 415 w 424"/>
                  <a:gd name="T9" fmla="*/ 7 h 500"/>
                  <a:gd name="T10" fmla="*/ 424 w 424"/>
                  <a:gd name="T11" fmla="*/ 0 h 500"/>
                  <a:gd name="T12" fmla="*/ 0 60000 65536"/>
                  <a:gd name="T13" fmla="*/ 0 60000 65536"/>
                  <a:gd name="T14" fmla="*/ 0 60000 65536"/>
                  <a:gd name="T15" fmla="*/ 0 60000 65536"/>
                  <a:gd name="T16" fmla="*/ 0 60000 65536"/>
                  <a:gd name="T17" fmla="*/ 0 60000 65536"/>
                  <a:gd name="T18" fmla="*/ 0 w 424"/>
                  <a:gd name="T19" fmla="*/ 0 h 500"/>
                  <a:gd name="T20" fmla="*/ 424 w 424"/>
                  <a:gd name="T21" fmla="*/ 500 h 500"/>
                </a:gdLst>
                <a:ahLst/>
                <a:cxnLst>
                  <a:cxn ang="T12">
                    <a:pos x="T0" y="T1"/>
                  </a:cxn>
                  <a:cxn ang="T13">
                    <a:pos x="T2" y="T3"/>
                  </a:cxn>
                  <a:cxn ang="T14">
                    <a:pos x="T4" y="T5"/>
                  </a:cxn>
                  <a:cxn ang="T15">
                    <a:pos x="T6" y="T7"/>
                  </a:cxn>
                  <a:cxn ang="T16">
                    <a:pos x="T8" y="T9"/>
                  </a:cxn>
                  <a:cxn ang="T17">
                    <a:pos x="T10" y="T11"/>
                  </a:cxn>
                </a:cxnLst>
                <a:rect l="T18" t="T19" r="T20" b="T21"/>
                <a:pathLst>
                  <a:path w="424" h="500">
                    <a:moveTo>
                      <a:pt x="424" y="0"/>
                    </a:moveTo>
                    <a:lnTo>
                      <a:pt x="424" y="500"/>
                    </a:lnTo>
                    <a:lnTo>
                      <a:pt x="415" y="494"/>
                    </a:lnTo>
                    <a:lnTo>
                      <a:pt x="0" y="255"/>
                    </a:lnTo>
                    <a:lnTo>
                      <a:pt x="415" y="7"/>
                    </a:lnTo>
                    <a:lnTo>
                      <a:pt x="424" y="0"/>
                    </a:lnTo>
                  </a:path>
                </a:pathLst>
              </a:custGeom>
              <a:noFill/>
              <a:ln w="9525">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655" name="Freeform 326"/>
              <p:cNvSpPr>
                <a:spLocks/>
              </p:cNvSpPr>
              <p:nvPr/>
            </p:nvSpPr>
            <p:spPr bwMode="auto">
              <a:xfrm>
                <a:off x="2391" y="2619"/>
                <a:ext cx="17" cy="77"/>
              </a:xfrm>
              <a:custGeom>
                <a:avLst/>
                <a:gdLst>
                  <a:gd name="T0" fmla="*/ 12 w 83"/>
                  <a:gd name="T1" fmla="*/ 0 h 385"/>
                  <a:gd name="T2" fmla="*/ 0 w 83"/>
                  <a:gd name="T3" fmla="*/ 8 h 385"/>
                  <a:gd name="T4" fmla="*/ 16 w 83"/>
                  <a:gd name="T5" fmla="*/ 28 h 385"/>
                  <a:gd name="T6" fmla="*/ 30 w 83"/>
                  <a:gd name="T7" fmla="*/ 50 h 385"/>
                  <a:gd name="T8" fmla="*/ 43 w 83"/>
                  <a:gd name="T9" fmla="*/ 73 h 385"/>
                  <a:gd name="T10" fmla="*/ 53 w 83"/>
                  <a:gd name="T11" fmla="*/ 99 h 385"/>
                  <a:gd name="T12" fmla="*/ 61 w 83"/>
                  <a:gd name="T13" fmla="*/ 123 h 385"/>
                  <a:gd name="T14" fmla="*/ 66 w 83"/>
                  <a:gd name="T15" fmla="*/ 150 h 385"/>
                  <a:gd name="T16" fmla="*/ 70 w 83"/>
                  <a:gd name="T17" fmla="*/ 178 h 385"/>
                  <a:gd name="T18" fmla="*/ 71 w 83"/>
                  <a:gd name="T19" fmla="*/ 209 h 385"/>
                  <a:gd name="T20" fmla="*/ 70 w 83"/>
                  <a:gd name="T21" fmla="*/ 231 h 385"/>
                  <a:gd name="T22" fmla="*/ 67 w 83"/>
                  <a:gd name="T23" fmla="*/ 254 h 385"/>
                  <a:gd name="T24" fmla="*/ 63 w 83"/>
                  <a:gd name="T25" fmla="*/ 275 h 385"/>
                  <a:gd name="T26" fmla="*/ 58 w 83"/>
                  <a:gd name="T27" fmla="*/ 297 h 385"/>
                  <a:gd name="T28" fmla="*/ 52 w 83"/>
                  <a:gd name="T29" fmla="*/ 318 h 385"/>
                  <a:gd name="T30" fmla="*/ 44 w 83"/>
                  <a:gd name="T31" fmla="*/ 338 h 385"/>
                  <a:gd name="T32" fmla="*/ 35 w 83"/>
                  <a:gd name="T33" fmla="*/ 357 h 385"/>
                  <a:gd name="T34" fmla="*/ 25 w 83"/>
                  <a:gd name="T35" fmla="*/ 377 h 385"/>
                  <a:gd name="T36" fmla="*/ 35 w 83"/>
                  <a:gd name="T37" fmla="*/ 385 h 385"/>
                  <a:gd name="T38" fmla="*/ 39 w 83"/>
                  <a:gd name="T39" fmla="*/ 374 h 385"/>
                  <a:gd name="T40" fmla="*/ 42 w 83"/>
                  <a:gd name="T41" fmla="*/ 368 h 385"/>
                  <a:gd name="T42" fmla="*/ 45 w 83"/>
                  <a:gd name="T43" fmla="*/ 364 h 385"/>
                  <a:gd name="T44" fmla="*/ 55 w 83"/>
                  <a:gd name="T45" fmla="*/ 343 h 385"/>
                  <a:gd name="T46" fmla="*/ 58 w 83"/>
                  <a:gd name="T47" fmla="*/ 332 h 385"/>
                  <a:gd name="T48" fmla="*/ 63 w 83"/>
                  <a:gd name="T49" fmla="*/ 322 h 385"/>
                  <a:gd name="T50" fmla="*/ 71 w 83"/>
                  <a:gd name="T51" fmla="*/ 302 h 385"/>
                  <a:gd name="T52" fmla="*/ 75 w 83"/>
                  <a:gd name="T53" fmla="*/ 278 h 385"/>
                  <a:gd name="T54" fmla="*/ 80 w 83"/>
                  <a:gd name="T55" fmla="*/ 256 h 385"/>
                  <a:gd name="T56" fmla="*/ 82 w 83"/>
                  <a:gd name="T57" fmla="*/ 232 h 385"/>
                  <a:gd name="T58" fmla="*/ 82 w 83"/>
                  <a:gd name="T59" fmla="*/ 220 h 385"/>
                  <a:gd name="T60" fmla="*/ 83 w 83"/>
                  <a:gd name="T61" fmla="*/ 209 h 385"/>
                  <a:gd name="T62" fmla="*/ 82 w 83"/>
                  <a:gd name="T63" fmla="*/ 178 h 385"/>
                  <a:gd name="T64" fmla="*/ 79 w 83"/>
                  <a:gd name="T65" fmla="*/ 149 h 385"/>
                  <a:gd name="T66" fmla="*/ 73 w 83"/>
                  <a:gd name="T67" fmla="*/ 121 h 385"/>
                  <a:gd name="T68" fmla="*/ 65 w 83"/>
                  <a:gd name="T69" fmla="*/ 95 h 385"/>
                  <a:gd name="T70" fmla="*/ 55 w 83"/>
                  <a:gd name="T71" fmla="*/ 69 h 385"/>
                  <a:gd name="T72" fmla="*/ 43 w 83"/>
                  <a:gd name="T73" fmla="*/ 45 h 385"/>
                  <a:gd name="T74" fmla="*/ 28 w 83"/>
                  <a:gd name="T75" fmla="*/ 21 h 385"/>
                  <a:gd name="T76" fmla="*/ 12 w 83"/>
                  <a:gd name="T77" fmla="*/ 0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
                  <a:gd name="T118" fmla="*/ 0 h 385"/>
                  <a:gd name="T119" fmla="*/ 83 w 83"/>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 h="385">
                    <a:moveTo>
                      <a:pt x="12" y="0"/>
                    </a:moveTo>
                    <a:lnTo>
                      <a:pt x="0" y="8"/>
                    </a:lnTo>
                    <a:lnTo>
                      <a:pt x="16" y="28"/>
                    </a:lnTo>
                    <a:lnTo>
                      <a:pt x="30" y="50"/>
                    </a:lnTo>
                    <a:lnTo>
                      <a:pt x="43" y="73"/>
                    </a:lnTo>
                    <a:lnTo>
                      <a:pt x="53" y="99"/>
                    </a:lnTo>
                    <a:lnTo>
                      <a:pt x="61" y="123"/>
                    </a:lnTo>
                    <a:lnTo>
                      <a:pt x="66" y="150"/>
                    </a:lnTo>
                    <a:lnTo>
                      <a:pt x="70" y="178"/>
                    </a:lnTo>
                    <a:lnTo>
                      <a:pt x="71" y="209"/>
                    </a:lnTo>
                    <a:lnTo>
                      <a:pt x="70" y="231"/>
                    </a:lnTo>
                    <a:lnTo>
                      <a:pt x="67" y="254"/>
                    </a:lnTo>
                    <a:lnTo>
                      <a:pt x="63" y="275"/>
                    </a:lnTo>
                    <a:lnTo>
                      <a:pt x="58" y="297"/>
                    </a:lnTo>
                    <a:lnTo>
                      <a:pt x="52" y="318"/>
                    </a:lnTo>
                    <a:lnTo>
                      <a:pt x="44" y="338"/>
                    </a:lnTo>
                    <a:lnTo>
                      <a:pt x="35" y="357"/>
                    </a:lnTo>
                    <a:lnTo>
                      <a:pt x="25" y="377"/>
                    </a:lnTo>
                    <a:lnTo>
                      <a:pt x="35" y="385"/>
                    </a:lnTo>
                    <a:lnTo>
                      <a:pt x="39" y="374"/>
                    </a:lnTo>
                    <a:lnTo>
                      <a:pt x="42" y="368"/>
                    </a:lnTo>
                    <a:lnTo>
                      <a:pt x="45" y="364"/>
                    </a:lnTo>
                    <a:lnTo>
                      <a:pt x="55" y="343"/>
                    </a:lnTo>
                    <a:lnTo>
                      <a:pt x="58" y="332"/>
                    </a:lnTo>
                    <a:lnTo>
                      <a:pt x="63" y="322"/>
                    </a:lnTo>
                    <a:lnTo>
                      <a:pt x="71" y="302"/>
                    </a:lnTo>
                    <a:lnTo>
                      <a:pt x="75" y="278"/>
                    </a:lnTo>
                    <a:lnTo>
                      <a:pt x="80" y="256"/>
                    </a:lnTo>
                    <a:lnTo>
                      <a:pt x="82" y="232"/>
                    </a:lnTo>
                    <a:lnTo>
                      <a:pt x="82" y="220"/>
                    </a:lnTo>
                    <a:lnTo>
                      <a:pt x="83" y="209"/>
                    </a:lnTo>
                    <a:lnTo>
                      <a:pt x="82" y="178"/>
                    </a:lnTo>
                    <a:lnTo>
                      <a:pt x="79" y="149"/>
                    </a:lnTo>
                    <a:lnTo>
                      <a:pt x="73" y="121"/>
                    </a:lnTo>
                    <a:lnTo>
                      <a:pt x="65" y="95"/>
                    </a:lnTo>
                    <a:lnTo>
                      <a:pt x="55" y="69"/>
                    </a:lnTo>
                    <a:lnTo>
                      <a:pt x="43" y="45"/>
                    </a:lnTo>
                    <a:lnTo>
                      <a:pt x="28" y="21"/>
                    </a:lnTo>
                    <a:lnTo>
                      <a:pt x="12" y="0"/>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56" name="Freeform 327"/>
              <p:cNvSpPr>
                <a:spLocks/>
              </p:cNvSpPr>
              <p:nvPr/>
            </p:nvSpPr>
            <p:spPr bwMode="auto">
              <a:xfrm>
                <a:off x="2389" y="2621"/>
                <a:ext cx="17" cy="73"/>
              </a:xfrm>
              <a:custGeom>
                <a:avLst/>
                <a:gdLst>
                  <a:gd name="T0" fmla="*/ 11 w 82"/>
                  <a:gd name="T1" fmla="*/ 0 h 369"/>
                  <a:gd name="T2" fmla="*/ 0 w 82"/>
                  <a:gd name="T3" fmla="*/ 6 h 369"/>
                  <a:gd name="T4" fmla="*/ 14 w 82"/>
                  <a:gd name="T5" fmla="*/ 25 h 369"/>
                  <a:gd name="T6" fmla="*/ 29 w 82"/>
                  <a:gd name="T7" fmla="*/ 47 h 369"/>
                  <a:gd name="T8" fmla="*/ 41 w 82"/>
                  <a:gd name="T9" fmla="*/ 69 h 369"/>
                  <a:gd name="T10" fmla="*/ 51 w 82"/>
                  <a:gd name="T11" fmla="*/ 94 h 369"/>
                  <a:gd name="T12" fmla="*/ 59 w 82"/>
                  <a:gd name="T13" fmla="*/ 119 h 369"/>
                  <a:gd name="T14" fmla="*/ 65 w 82"/>
                  <a:gd name="T15" fmla="*/ 144 h 369"/>
                  <a:gd name="T16" fmla="*/ 68 w 82"/>
                  <a:gd name="T17" fmla="*/ 171 h 369"/>
                  <a:gd name="T18" fmla="*/ 69 w 82"/>
                  <a:gd name="T19" fmla="*/ 201 h 369"/>
                  <a:gd name="T20" fmla="*/ 68 w 82"/>
                  <a:gd name="T21" fmla="*/ 205 h 369"/>
                  <a:gd name="T22" fmla="*/ 68 w 82"/>
                  <a:gd name="T23" fmla="*/ 211 h 369"/>
                  <a:gd name="T24" fmla="*/ 68 w 82"/>
                  <a:gd name="T25" fmla="*/ 222 h 369"/>
                  <a:gd name="T26" fmla="*/ 66 w 82"/>
                  <a:gd name="T27" fmla="*/ 244 h 369"/>
                  <a:gd name="T28" fmla="*/ 64 w 82"/>
                  <a:gd name="T29" fmla="*/ 254 h 369"/>
                  <a:gd name="T30" fmla="*/ 63 w 82"/>
                  <a:gd name="T31" fmla="*/ 266 h 369"/>
                  <a:gd name="T32" fmla="*/ 58 w 82"/>
                  <a:gd name="T33" fmla="*/ 287 h 369"/>
                  <a:gd name="T34" fmla="*/ 51 w 82"/>
                  <a:gd name="T35" fmla="*/ 306 h 369"/>
                  <a:gd name="T36" fmla="*/ 44 w 82"/>
                  <a:gd name="T37" fmla="*/ 326 h 369"/>
                  <a:gd name="T38" fmla="*/ 35 w 82"/>
                  <a:gd name="T39" fmla="*/ 344 h 369"/>
                  <a:gd name="T40" fmla="*/ 29 w 82"/>
                  <a:gd name="T41" fmla="*/ 353 h 369"/>
                  <a:gd name="T42" fmla="*/ 25 w 82"/>
                  <a:gd name="T43" fmla="*/ 363 h 369"/>
                  <a:gd name="T44" fmla="*/ 36 w 82"/>
                  <a:gd name="T45" fmla="*/ 369 h 369"/>
                  <a:gd name="T46" fmla="*/ 46 w 82"/>
                  <a:gd name="T47" fmla="*/ 349 h 369"/>
                  <a:gd name="T48" fmla="*/ 55 w 82"/>
                  <a:gd name="T49" fmla="*/ 330 h 369"/>
                  <a:gd name="T50" fmla="*/ 63 w 82"/>
                  <a:gd name="T51" fmla="*/ 310 h 369"/>
                  <a:gd name="T52" fmla="*/ 69 w 82"/>
                  <a:gd name="T53" fmla="*/ 289 h 369"/>
                  <a:gd name="T54" fmla="*/ 74 w 82"/>
                  <a:gd name="T55" fmla="*/ 267 h 369"/>
                  <a:gd name="T56" fmla="*/ 78 w 82"/>
                  <a:gd name="T57" fmla="*/ 246 h 369"/>
                  <a:gd name="T58" fmla="*/ 81 w 82"/>
                  <a:gd name="T59" fmla="*/ 223 h 369"/>
                  <a:gd name="T60" fmla="*/ 82 w 82"/>
                  <a:gd name="T61" fmla="*/ 201 h 369"/>
                  <a:gd name="T62" fmla="*/ 81 w 82"/>
                  <a:gd name="T63" fmla="*/ 170 h 369"/>
                  <a:gd name="T64" fmla="*/ 77 w 82"/>
                  <a:gd name="T65" fmla="*/ 142 h 369"/>
                  <a:gd name="T66" fmla="*/ 72 w 82"/>
                  <a:gd name="T67" fmla="*/ 115 h 369"/>
                  <a:gd name="T68" fmla="*/ 64 w 82"/>
                  <a:gd name="T69" fmla="*/ 91 h 369"/>
                  <a:gd name="T70" fmla="*/ 54 w 82"/>
                  <a:gd name="T71" fmla="*/ 65 h 369"/>
                  <a:gd name="T72" fmla="*/ 41 w 82"/>
                  <a:gd name="T73" fmla="*/ 42 h 369"/>
                  <a:gd name="T74" fmla="*/ 27 w 82"/>
                  <a:gd name="T75" fmla="*/ 20 h 369"/>
                  <a:gd name="T76" fmla="*/ 11 w 82"/>
                  <a:gd name="T77" fmla="*/ 0 h 3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369"/>
                  <a:gd name="T119" fmla="*/ 82 w 82"/>
                  <a:gd name="T120" fmla="*/ 369 h 3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369">
                    <a:moveTo>
                      <a:pt x="11" y="0"/>
                    </a:moveTo>
                    <a:lnTo>
                      <a:pt x="0" y="6"/>
                    </a:lnTo>
                    <a:lnTo>
                      <a:pt x="14" y="25"/>
                    </a:lnTo>
                    <a:lnTo>
                      <a:pt x="29" y="47"/>
                    </a:lnTo>
                    <a:lnTo>
                      <a:pt x="41" y="69"/>
                    </a:lnTo>
                    <a:lnTo>
                      <a:pt x="51" y="94"/>
                    </a:lnTo>
                    <a:lnTo>
                      <a:pt x="59" y="119"/>
                    </a:lnTo>
                    <a:lnTo>
                      <a:pt x="65" y="144"/>
                    </a:lnTo>
                    <a:lnTo>
                      <a:pt x="68" y="171"/>
                    </a:lnTo>
                    <a:lnTo>
                      <a:pt x="69" y="201"/>
                    </a:lnTo>
                    <a:lnTo>
                      <a:pt x="68" y="205"/>
                    </a:lnTo>
                    <a:lnTo>
                      <a:pt x="68" y="211"/>
                    </a:lnTo>
                    <a:lnTo>
                      <a:pt x="68" y="222"/>
                    </a:lnTo>
                    <a:lnTo>
                      <a:pt x="66" y="244"/>
                    </a:lnTo>
                    <a:lnTo>
                      <a:pt x="64" y="254"/>
                    </a:lnTo>
                    <a:lnTo>
                      <a:pt x="63" y="266"/>
                    </a:lnTo>
                    <a:lnTo>
                      <a:pt x="58" y="287"/>
                    </a:lnTo>
                    <a:lnTo>
                      <a:pt x="51" y="306"/>
                    </a:lnTo>
                    <a:lnTo>
                      <a:pt x="44" y="326"/>
                    </a:lnTo>
                    <a:lnTo>
                      <a:pt x="35" y="344"/>
                    </a:lnTo>
                    <a:lnTo>
                      <a:pt x="29" y="353"/>
                    </a:lnTo>
                    <a:lnTo>
                      <a:pt x="25" y="363"/>
                    </a:lnTo>
                    <a:lnTo>
                      <a:pt x="36" y="369"/>
                    </a:lnTo>
                    <a:lnTo>
                      <a:pt x="46" y="349"/>
                    </a:lnTo>
                    <a:lnTo>
                      <a:pt x="55" y="330"/>
                    </a:lnTo>
                    <a:lnTo>
                      <a:pt x="63" y="310"/>
                    </a:lnTo>
                    <a:lnTo>
                      <a:pt x="69" y="289"/>
                    </a:lnTo>
                    <a:lnTo>
                      <a:pt x="74" y="267"/>
                    </a:lnTo>
                    <a:lnTo>
                      <a:pt x="78" y="246"/>
                    </a:lnTo>
                    <a:lnTo>
                      <a:pt x="81" y="223"/>
                    </a:lnTo>
                    <a:lnTo>
                      <a:pt x="82" y="201"/>
                    </a:lnTo>
                    <a:lnTo>
                      <a:pt x="81" y="170"/>
                    </a:lnTo>
                    <a:lnTo>
                      <a:pt x="77" y="142"/>
                    </a:lnTo>
                    <a:lnTo>
                      <a:pt x="72" y="115"/>
                    </a:lnTo>
                    <a:lnTo>
                      <a:pt x="64" y="91"/>
                    </a:lnTo>
                    <a:lnTo>
                      <a:pt x="54" y="65"/>
                    </a:lnTo>
                    <a:lnTo>
                      <a:pt x="41" y="42"/>
                    </a:lnTo>
                    <a:lnTo>
                      <a:pt x="27" y="20"/>
                    </a:lnTo>
                    <a:lnTo>
                      <a:pt x="11" y="0"/>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57" name="Freeform 328"/>
              <p:cNvSpPr>
                <a:spLocks/>
              </p:cNvSpPr>
              <p:nvPr/>
            </p:nvSpPr>
            <p:spPr bwMode="auto">
              <a:xfrm>
                <a:off x="2394" y="2618"/>
                <a:ext cx="16" cy="79"/>
              </a:xfrm>
              <a:custGeom>
                <a:avLst/>
                <a:gdLst>
                  <a:gd name="T0" fmla="*/ 9 w 82"/>
                  <a:gd name="T1" fmla="*/ 0 h 398"/>
                  <a:gd name="T2" fmla="*/ 0 w 82"/>
                  <a:gd name="T3" fmla="*/ 6 h 398"/>
                  <a:gd name="T4" fmla="*/ 16 w 82"/>
                  <a:gd name="T5" fmla="*/ 27 h 398"/>
                  <a:gd name="T6" fmla="*/ 31 w 82"/>
                  <a:gd name="T7" fmla="*/ 51 h 398"/>
                  <a:gd name="T8" fmla="*/ 43 w 82"/>
                  <a:gd name="T9" fmla="*/ 75 h 398"/>
                  <a:gd name="T10" fmla="*/ 53 w 82"/>
                  <a:gd name="T11" fmla="*/ 101 h 398"/>
                  <a:gd name="T12" fmla="*/ 61 w 82"/>
                  <a:gd name="T13" fmla="*/ 127 h 398"/>
                  <a:gd name="T14" fmla="*/ 67 w 82"/>
                  <a:gd name="T15" fmla="*/ 155 h 398"/>
                  <a:gd name="T16" fmla="*/ 70 w 82"/>
                  <a:gd name="T17" fmla="*/ 184 h 398"/>
                  <a:gd name="T18" fmla="*/ 71 w 82"/>
                  <a:gd name="T19" fmla="*/ 215 h 398"/>
                  <a:gd name="T20" fmla="*/ 70 w 82"/>
                  <a:gd name="T21" fmla="*/ 226 h 398"/>
                  <a:gd name="T22" fmla="*/ 70 w 82"/>
                  <a:gd name="T23" fmla="*/ 238 h 398"/>
                  <a:gd name="T24" fmla="*/ 68 w 82"/>
                  <a:gd name="T25" fmla="*/ 262 h 398"/>
                  <a:gd name="T26" fmla="*/ 63 w 82"/>
                  <a:gd name="T27" fmla="*/ 284 h 398"/>
                  <a:gd name="T28" fmla="*/ 59 w 82"/>
                  <a:gd name="T29" fmla="*/ 308 h 398"/>
                  <a:gd name="T30" fmla="*/ 51 w 82"/>
                  <a:gd name="T31" fmla="*/ 328 h 398"/>
                  <a:gd name="T32" fmla="*/ 46 w 82"/>
                  <a:gd name="T33" fmla="*/ 338 h 398"/>
                  <a:gd name="T34" fmla="*/ 43 w 82"/>
                  <a:gd name="T35" fmla="*/ 349 h 398"/>
                  <a:gd name="T36" fmla="*/ 33 w 82"/>
                  <a:gd name="T37" fmla="*/ 370 h 398"/>
                  <a:gd name="T38" fmla="*/ 30 w 82"/>
                  <a:gd name="T39" fmla="*/ 374 h 398"/>
                  <a:gd name="T40" fmla="*/ 27 w 82"/>
                  <a:gd name="T41" fmla="*/ 380 h 398"/>
                  <a:gd name="T42" fmla="*/ 23 w 82"/>
                  <a:gd name="T43" fmla="*/ 391 h 398"/>
                  <a:gd name="T44" fmla="*/ 33 w 82"/>
                  <a:gd name="T45" fmla="*/ 398 h 398"/>
                  <a:gd name="T46" fmla="*/ 44 w 82"/>
                  <a:gd name="T47" fmla="*/ 376 h 398"/>
                  <a:gd name="T48" fmla="*/ 49 w 82"/>
                  <a:gd name="T49" fmla="*/ 365 h 398"/>
                  <a:gd name="T50" fmla="*/ 51 w 82"/>
                  <a:gd name="T51" fmla="*/ 359 h 398"/>
                  <a:gd name="T52" fmla="*/ 54 w 82"/>
                  <a:gd name="T53" fmla="*/ 355 h 398"/>
                  <a:gd name="T54" fmla="*/ 62 w 82"/>
                  <a:gd name="T55" fmla="*/ 332 h 398"/>
                  <a:gd name="T56" fmla="*/ 66 w 82"/>
                  <a:gd name="T57" fmla="*/ 321 h 398"/>
                  <a:gd name="T58" fmla="*/ 70 w 82"/>
                  <a:gd name="T59" fmla="*/ 311 h 398"/>
                  <a:gd name="T60" fmla="*/ 74 w 82"/>
                  <a:gd name="T61" fmla="*/ 288 h 398"/>
                  <a:gd name="T62" fmla="*/ 79 w 82"/>
                  <a:gd name="T63" fmla="*/ 264 h 398"/>
                  <a:gd name="T64" fmla="*/ 81 w 82"/>
                  <a:gd name="T65" fmla="*/ 239 h 398"/>
                  <a:gd name="T66" fmla="*/ 82 w 82"/>
                  <a:gd name="T67" fmla="*/ 215 h 398"/>
                  <a:gd name="T68" fmla="*/ 80 w 82"/>
                  <a:gd name="T69" fmla="*/ 183 h 398"/>
                  <a:gd name="T70" fmla="*/ 77 w 82"/>
                  <a:gd name="T71" fmla="*/ 154 h 398"/>
                  <a:gd name="T72" fmla="*/ 71 w 82"/>
                  <a:gd name="T73" fmla="*/ 125 h 398"/>
                  <a:gd name="T74" fmla="*/ 63 w 82"/>
                  <a:gd name="T75" fmla="*/ 98 h 398"/>
                  <a:gd name="T76" fmla="*/ 53 w 82"/>
                  <a:gd name="T77" fmla="*/ 71 h 398"/>
                  <a:gd name="T78" fmla="*/ 41 w 82"/>
                  <a:gd name="T79" fmla="*/ 46 h 398"/>
                  <a:gd name="T80" fmla="*/ 26 w 82"/>
                  <a:gd name="T81" fmla="*/ 23 h 398"/>
                  <a:gd name="T82" fmla="*/ 9 w 82"/>
                  <a:gd name="T83" fmla="*/ 0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398"/>
                  <a:gd name="T128" fmla="*/ 82 w 82"/>
                  <a:gd name="T129" fmla="*/ 398 h 3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398">
                    <a:moveTo>
                      <a:pt x="9" y="0"/>
                    </a:moveTo>
                    <a:lnTo>
                      <a:pt x="0" y="6"/>
                    </a:lnTo>
                    <a:lnTo>
                      <a:pt x="16" y="27"/>
                    </a:lnTo>
                    <a:lnTo>
                      <a:pt x="31" y="51"/>
                    </a:lnTo>
                    <a:lnTo>
                      <a:pt x="43" y="75"/>
                    </a:lnTo>
                    <a:lnTo>
                      <a:pt x="53" y="101"/>
                    </a:lnTo>
                    <a:lnTo>
                      <a:pt x="61" y="127"/>
                    </a:lnTo>
                    <a:lnTo>
                      <a:pt x="67" y="155"/>
                    </a:lnTo>
                    <a:lnTo>
                      <a:pt x="70" y="184"/>
                    </a:lnTo>
                    <a:lnTo>
                      <a:pt x="71" y="215"/>
                    </a:lnTo>
                    <a:lnTo>
                      <a:pt x="70" y="226"/>
                    </a:lnTo>
                    <a:lnTo>
                      <a:pt x="70" y="238"/>
                    </a:lnTo>
                    <a:lnTo>
                      <a:pt x="68" y="262"/>
                    </a:lnTo>
                    <a:lnTo>
                      <a:pt x="63" y="284"/>
                    </a:lnTo>
                    <a:lnTo>
                      <a:pt x="59" y="308"/>
                    </a:lnTo>
                    <a:lnTo>
                      <a:pt x="51" y="328"/>
                    </a:lnTo>
                    <a:lnTo>
                      <a:pt x="46" y="338"/>
                    </a:lnTo>
                    <a:lnTo>
                      <a:pt x="43" y="349"/>
                    </a:lnTo>
                    <a:lnTo>
                      <a:pt x="33" y="370"/>
                    </a:lnTo>
                    <a:lnTo>
                      <a:pt x="30" y="374"/>
                    </a:lnTo>
                    <a:lnTo>
                      <a:pt x="27" y="380"/>
                    </a:lnTo>
                    <a:lnTo>
                      <a:pt x="23" y="391"/>
                    </a:lnTo>
                    <a:lnTo>
                      <a:pt x="33" y="398"/>
                    </a:lnTo>
                    <a:lnTo>
                      <a:pt x="44" y="376"/>
                    </a:lnTo>
                    <a:lnTo>
                      <a:pt x="49" y="365"/>
                    </a:lnTo>
                    <a:lnTo>
                      <a:pt x="51" y="359"/>
                    </a:lnTo>
                    <a:lnTo>
                      <a:pt x="54" y="355"/>
                    </a:lnTo>
                    <a:lnTo>
                      <a:pt x="62" y="332"/>
                    </a:lnTo>
                    <a:lnTo>
                      <a:pt x="66" y="321"/>
                    </a:lnTo>
                    <a:lnTo>
                      <a:pt x="70" y="311"/>
                    </a:lnTo>
                    <a:lnTo>
                      <a:pt x="74" y="288"/>
                    </a:lnTo>
                    <a:lnTo>
                      <a:pt x="79" y="264"/>
                    </a:lnTo>
                    <a:lnTo>
                      <a:pt x="81" y="239"/>
                    </a:lnTo>
                    <a:lnTo>
                      <a:pt x="82" y="215"/>
                    </a:lnTo>
                    <a:lnTo>
                      <a:pt x="80" y="183"/>
                    </a:lnTo>
                    <a:lnTo>
                      <a:pt x="77" y="154"/>
                    </a:lnTo>
                    <a:lnTo>
                      <a:pt x="71" y="125"/>
                    </a:lnTo>
                    <a:lnTo>
                      <a:pt x="63" y="98"/>
                    </a:lnTo>
                    <a:lnTo>
                      <a:pt x="53" y="71"/>
                    </a:lnTo>
                    <a:lnTo>
                      <a:pt x="41" y="46"/>
                    </a:lnTo>
                    <a:lnTo>
                      <a:pt x="26" y="23"/>
                    </a:lnTo>
                    <a:lnTo>
                      <a:pt x="9" y="0"/>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58" name="Freeform 329"/>
              <p:cNvSpPr>
                <a:spLocks/>
              </p:cNvSpPr>
              <p:nvPr/>
            </p:nvSpPr>
            <p:spPr bwMode="auto">
              <a:xfrm>
                <a:off x="2396" y="2616"/>
                <a:ext cx="17" cy="82"/>
              </a:xfrm>
              <a:custGeom>
                <a:avLst/>
                <a:gdLst>
                  <a:gd name="T0" fmla="*/ 13 w 86"/>
                  <a:gd name="T1" fmla="*/ 0 h 411"/>
                  <a:gd name="T2" fmla="*/ 0 w 86"/>
                  <a:gd name="T3" fmla="*/ 8 h 411"/>
                  <a:gd name="T4" fmla="*/ 17 w 86"/>
                  <a:gd name="T5" fmla="*/ 31 h 411"/>
                  <a:gd name="T6" fmla="*/ 32 w 86"/>
                  <a:gd name="T7" fmla="*/ 54 h 411"/>
                  <a:gd name="T8" fmla="*/ 44 w 86"/>
                  <a:gd name="T9" fmla="*/ 79 h 411"/>
                  <a:gd name="T10" fmla="*/ 54 w 86"/>
                  <a:gd name="T11" fmla="*/ 106 h 411"/>
                  <a:gd name="T12" fmla="*/ 62 w 86"/>
                  <a:gd name="T13" fmla="*/ 133 h 411"/>
                  <a:gd name="T14" fmla="*/ 68 w 86"/>
                  <a:gd name="T15" fmla="*/ 162 h 411"/>
                  <a:gd name="T16" fmla="*/ 71 w 86"/>
                  <a:gd name="T17" fmla="*/ 191 h 411"/>
                  <a:gd name="T18" fmla="*/ 73 w 86"/>
                  <a:gd name="T19" fmla="*/ 223 h 411"/>
                  <a:gd name="T20" fmla="*/ 72 w 86"/>
                  <a:gd name="T21" fmla="*/ 247 h 411"/>
                  <a:gd name="T22" fmla="*/ 70 w 86"/>
                  <a:gd name="T23" fmla="*/ 272 h 411"/>
                  <a:gd name="T24" fmla="*/ 65 w 86"/>
                  <a:gd name="T25" fmla="*/ 296 h 411"/>
                  <a:gd name="T26" fmla="*/ 61 w 86"/>
                  <a:gd name="T27" fmla="*/ 319 h 411"/>
                  <a:gd name="T28" fmla="*/ 57 w 86"/>
                  <a:gd name="T29" fmla="*/ 329 h 411"/>
                  <a:gd name="T30" fmla="*/ 53 w 86"/>
                  <a:gd name="T31" fmla="*/ 340 h 411"/>
                  <a:gd name="T32" fmla="*/ 45 w 86"/>
                  <a:gd name="T33" fmla="*/ 363 h 411"/>
                  <a:gd name="T34" fmla="*/ 42 w 86"/>
                  <a:gd name="T35" fmla="*/ 367 h 411"/>
                  <a:gd name="T36" fmla="*/ 40 w 86"/>
                  <a:gd name="T37" fmla="*/ 373 h 411"/>
                  <a:gd name="T38" fmla="*/ 35 w 86"/>
                  <a:gd name="T39" fmla="*/ 384 h 411"/>
                  <a:gd name="T40" fmla="*/ 24 w 86"/>
                  <a:gd name="T41" fmla="*/ 406 h 411"/>
                  <a:gd name="T42" fmla="*/ 36 w 86"/>
                  <a:gd name="T43" fmla="*/ 411 h 411"/>
                  <a:gd name="T44" fmla="*/ 48 w 86"/>
                  <a:gd name="T45" fmla="*/ 389 h 411"/>
                  <a:gd name="T46" fmla="*/ 52 w 86"/>
                  <a:gd name="T47" fmla="*/ 378 h 411"/>
                  <a:gd name="T48" fmla="*/ 54 w 86"/>
                  <a:gd name="T49" fmla="*/ 372 h 411"/>
                  <a:gd name="T50" fmla="*/ 58 w 86"/>
                  <a:gd name="T51" fmla="*/ 367 h 411"/>
                  <a:gd name="T52" fmla="*/ 65 w 86"/>
                  <a:gd name="T53" fmla="*/ 345 h 411"/>
                  <a:gd name="T54" fmla="*/ 73 w 86"/>
                  <a:gd name="T55" fmla="*/ 323 h 411"/>
                  <a:gd name="T56" fmla="*/ 78 w 86"/>
                  <a:gd name="T57" fmla="*/ 298 h 411"/>
                  <a:gd name="T58" fmla="*/ 82 w 86"/>
                  <a:gd name="T59" fmla="*/ 273 h 411"/>
                  <a:gd name="T60" fmla="*/ 85 w 86"/>
                  <a:gd name="T61" fmla="*/ 247 h 411"/>
                  <a:gd name="T62" fmla="*/ 86 w 86"/>
                  <a:gd name="T63" fmla="*/ 223 h 411"/>
                  <a:gd name="T64" fmla="*/ 83 w 86"/>
                  <a:gd name="T65" fmla="*/ 190 h 411"/>
                  <a:gd name="T66" fmla="*/ 80 w 86"/>
                  <a:gd name="T67" fmla="*/ 160 h 411"/>
                  <a:gd name="T68" fmla="*/ 74 w 86"/>
                  <a:gd name="T69" fmla="*/ 129 h 411"/>
                  <a:gd name="T70" fmla="*/ 67 w 86"/>
                  <a:gd name="T71" fmla="*/ 101 h 411"/>
                  <a:gd name="T72" fmla="*/ 57 w 86"/>
                  <a:gd name="T73" fmla="*/ 73 h 411"/>
                  <a:gd name="T74" fmla="*/ 44 w 86"/>
                  <a:gd name="T75" fmla="*/ 47 h 411"/>
                  <a:gd name="T76" fmla="*/ 30 w 86"/>
                  <a:gd name="T77" fmla="*/ 23 h 411"/>
                  <a:gd name="T78" fmla="*/ 13 w 86"/>
                  <a:gd name="T79" fmla="*/ 0 h 4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
                  <a:gd name="T121" fmla="*/ 0 h 411"/>
                  <a:gd name="T122" fmla="*/ 86 w 86"/>
                  <a:gd name="T123" fmla="*/ 411 h 4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 h="411">
                    <a:moveTo>
                      <a:pt x="13" y="0"/>
                    </a:moveTo>
                    <a:lnTo>
                      <a:pt x="0" y="8"/>
                    </a:lnTo>
                    <a:lnTo>
                      <a:pt x="17" y="31"/>
                    </a:lnTo>
                    <a:lnTo>
                      <a:pt x="32" y="54"/>
                    </a:lnTo>
                    <a:lnTo>
                      <a:pt x="44" y="79"/>
                    </a:lnTo>
                    <a:lnTo>
                      <a:pt x="54" y="106"/>
                    </a:lnTo>
                    <a:lnTo>
                      <a:pt x="62" y="133"/>
                    </a:lnTo>
                    <a:lnTo>
                      <a:pt x="68" y="162"/>
                    </a:lnTo>
                    <a:lnTo>
                      <a:pt x="71" y="191"/>
                    </a:lnTo>
                    <a:lnTo>
                      <a:pt x="73" y="223"/>
                    </a:lnTo>
                    <a:lnTo>
                      <a:pt x="72" y="247"/>
                    </a:lnTo>
                    <a:lnTo>
                      <a:pt x="70" y="272"/>
                    </a:lnTo>
                    <a:lnTo>
                      <a:pt x="65" y="296"/>
                    </a:lnTo>
                    <a:lnTo>
                      <a:pt x="61" y="319"/>
                    </a:lnTo>
                    <a:lnTo>
                      <a:pt x="57" y="329"/>
                    </a:lnTo>
                    <a:lnTo>
                      <a:pt x="53" y="340"/>
                    </a:lnTo>
                    <a:lnTo>
                      <a:pt x="45" y="363"/>
                    </a:lnTo>
                    <a:lnTo>
                      <a:pt x="42" y="367"/>
                    </a:lnTo>
                    <a:lnTo>
                      <a:pt x="40" y="373"/>
                    </a:lnTo>
                    <a:lnTo>
                      <a:pt x="35" y="384"/>
                    </a:lnTo>
                    <a:lnTo>
                      <a:pt x="24" y="406"/>
                    </a:lnTo>
                    <a:lnTo>
                      <a:pt x="36" y="411"/>
                    </a:lnTo>
                    <a:lnTo>
                      <a:pt x="48" y="389"/>
                    </a:lnTo>
                    <a:lnTo>
                      <a:pt x="52" y="378"/>
                    </a:lnTo>
                    <a:lnTo>
                      <a:pt x="54" y="372"/>
                    </a:lnTo>
                    <a:lnTo>
                      <a:pt x="58" y="367"/>
                    </a:lnTo>
                    <a:lnTo>
                      <a:pt x="65" y="345"/>
                    </a:lnTo>
                    <a:lnTo>
                      <a:pt x="73" y="323"/>
                    </a:lnTo>
                    <a:lnTo>
                      <a:pt x="78" y="298"/>
                    </a:lnTo>
                    <a:lnTo>
                      <a:pt x="82" y="273"/>
                    </a:lnTo>
                    <a:lnTo>
                      <a:pt x="85" y="247"/>
                    </a:lnTo>
                    <a:lnTo>
                      <a:pt x="86" y="223"/>
                    </a:lnTo>
                    <a:lnTo>
                      <a:pt x="83" y="190"/>
                    </a:lnTo>
                    <a:lnTo>
                      <a:pt x="80" y="160"/>
                    </a:lnTo>
                    <a:lnTo>
                      <a:pt x="74" y="129"/>
                    </a:lnTo>
                    <a:lnTo>
                      <a:pt x="67" y="101"/>
                    </a:lnTo>
                    <a:lnTo>
                      <a:pt x="57" y="73"/>
                    </a:lnTo>
                    <a:lnTo>
                      <a:pt x="44" y="47"/>
                    </a:lnTo>
                    <a:lnTo>
                      <a:pt x="30" y="23"/>
                    </a:lnTo>
                    <a:lnTo>
                      <a:pt x="13" y="0"/>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59" name="Freeform 330"/>
              <p:cNvSpPr>
                <a:spLocks/>
              </p:cNvSpPr>
              <p:nvPr/>
            </p:nvSpPr>
            <p:spPr bwMode="auto">
              <a:xfrm>
                <a:off x="2402" y="2613"/>
                <a:ext cx="13" cy="28"/>
              </a:xfrm>
              <a:custGeom>
                <a:avLst/>
                <a:gdLst>
                  <a:gd name="T0" fmla="*/ 11 w 65"/>
                  <a:gd name="T1" fmla="*/ 0 h 144"/>
                  <a:gd name="T2" fmla="*/ 0 w 65"/>
                  <a:gd name="T3" fmla="*/ 6 h 144"/>
                  <a:gd name="T4" fmla="*/ 21 w 65"/>
                  <a:gd name="T5" fmla="*/ 37 h 144"/>
                  <a:gd name="T6" fmla="*/ 39 w 65"/>
                  <a:gd name="T7" fmla="*/ 72 h 144"/>
                  <a:gd name="T8" fmla="*/ 54 w 65"/>
                  <a:gd name="T9" fmla="*/ 107 h 144"/>
                  <a:gd name="T10" fmla="*/ 65 w 65"/>
                  <a:gd name="T11" fmla="*/ 144 h 144"/>
                  <a:gd name="T12" fmla="*/ 65 w 65"/>
                  <a:gd name="T13" fmla="*/ 104 h 144"/>
                  <a:gd name="T14" fmla="*/ 55 w 65"/>
                  <a:gd name="T15" fmla="*/ 76 h 144"/>
                  <a:gd name="T16" fmla="*/ 43 w 65"/>
                  <a:gd name="T17" fmla="*/ 50 h 144"/>
                  <a:gd name="T18" fmla="*/ 28 w 65"/>
                  <a:gd name="T19" fmla="*/ 24 h 144"/>
                  <a:gd name="T20" fmla="*/ 11 w 65"/>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44"/>
                  <a:gd name="T35" fmla="*/ 65 w 65"/>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44">
                    <a:moveTo>
                      <a:pt x="11" y="0"/>
                    </a:moveTo>
                    <a:lnTo>
                      <a:pt x="0" y="6"/>
                    </a:lnTo>
                    <a:lnTo>
                      <a:pt x="21" y="37"/>
                    </a:lnTo>
                    <a:lnTo>
                      <a:pt x="39" y="72"/>
                    </a:lnTo>
                    <a:lnTo>
                      <a:pt x="54" y="107"/>
                    </a:lnTo>
                    <a:lnTo>
                      <a:pt x="65" y="144"/>
                    </a:lnTo>
                    <a:lnTo>
                      <a:pt x="65" y="104"/>
                    </a:lnTo>
                    <a:lnTo>
                      <a:pt x="55" y="76"/>
                    </a:lnTo>
                    <a:lnTo>
                      <a:pt x="43" y="50"/>
                    </a:lnTo>
                    <a:lnTo>
                      <a:pt x="28" y="24"/>
                    </a:lnTo>
                    <a:lnTo>
                      <a:pt x="11" y="0"/>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0" name="Freeform 331"/>
              <p:cNvSpPr>
                <a:spLocks/>
              </p:cNvSpPr>
              <p:nvPr/>
            </p:nvSpPr>
            <p:spPr bwMode="auto">
              <a:xfrm>
                <a:off x="2405" y="2611"/>
                <a:ext cx="10" cy="22"/>
              </a:xfrm>
              <a:custGeom>
                <a:avLst/>
                <a:gdLst>
                  <a:gd name="T0" fmla="*/ 12 w 54"/>
                  <a:gd name="T1" fmla="*/ 0 h 110"/>
                  <a:gd name="T2" fmla="*/ 0 w 54"/>
                  <a:gd name="T3" fmla="*/ 6 h 110"/>
                  <a:gd name="T4" fmla="*/ 17 w 54"/>
                  <a:gd name="T5" fmla="*/ 30 h 110"/>
                  <a:gd name="T6" fmla="*/ 32 w 54"/>
                  <a:gd name="T7" fmla="*/ 56 h 110"/>
                  <a:gd name="T8" fmla="*/ 44 w 54"/>
                  <a:gd name="T9" fmla="*/ 82 h 110"/>
                  <a:gd name="T10" fmla="*/ 54 w 54"/>
                  <a:gd name="T11" fmla="*/ 110 h 110"/>
                  <a:gd name="T12" fmla="*/ 54 w 54"/>
                  <a:gd name="T13" fmla="*/ 76 h 110"/>
                  <a:gd name="T14" fmla="*/ 34 w 54"/>
                  <a:gd name="T15" fmla="*/ 37 h 110"/>
                  <a:gd name="T16" fmla="*/ 12 w 54"/>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110"/>
                  <a:gd name="T29" fmla="*/ 54 w 54"/>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110">
                    <a:moveTo>
                      <a:pt x="12" y="0"/>
                    </a:moveTo>
                    <a:lnTo>
                      <a:pt x="0" y="6"/>
                    </a:lnTo>
                    <a:lnTo>
                      <a:pt x="17" y="30"/>
                    </a:lnTo>
                    <a:lnTo>
                      <a:pt x="32" y="56"/>
                    </a:lnTo>
                    <a:lnTo>
                      <a:pt x="44" y="82"/>
                    </a:lnTo>
                    <a:lnTo>
                      <a:pt x="54" y="110"/>
                    </a:lnTo>
                    <a:lnTo>
                      <a:pt x="54" y="76"/>
                    </a:lnTo>
                    <a:lnTo>
                      <a:pt x="34" y="37"/>
                    </a:lnTo>
                    <a:lnTo>
                      <a:pt x="12" y="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1" name="Freeform 332"/>
              <p:cNvSpPr>
                <a:spLocks/>
              </p:cNvSpPr>
              <p:nvPr/>
            </p:nvSpPr>
            <p:spPr bwMode="auto">
              <a:xfrm>
                <a:off x="2409" y="2609"/>
                <a:ext cx="6" cy="12"/>
              </a:xfrm>
              <a:custGeom>
                <a:avLst/>
                <a:gdLst>
                  <a:gd name="T0" fmla="*/ 32 w 32"/>
                  <a:gd name="T1" fmla="*/ 59 h 59"/>
                  <a:gd name="T2" fmla="*/ 32 w 32"/>
                  <a:gd name="T3" fmla="*/ 33 h 59"/>
                  <a:gd name="T4" fmla="*/ 11 w 32"/>
                  <a:gd name="T5" fmla="*/ 0 h 59"/>
                  <a:gd name="T6" fmla="*/ 0 w 32"/>
                  <a:gd name="T7" fmla="*/ 7 h 59"/>
                  <a:gd name="T8" fmla="*/ 16 w 32"/>
                  <a:gd name="T9" fmla="*/ 32 h 59"/>
                  <a:gd name="T10" fmla="*/ 32 w 32"/>
                  <a:gd name="T11" fmla="*/ 59 h 59"/>
                  <a:gd name="T12" fmla="*/ 0 60000 65536"/>
                  <a:gd name="T13" fmla="*/ 0 60000 65536"/>
                  <a:gd name="T14" fmla="*/ 0 60000 65536"/>
                  <a:gd name="T15" fmla="*/ 0 60000 65536"/>
                  <a:gd name="T16" fmla="*/ 0 60000 65536"/>
                  <a:gd name="T17" fmla="*/ 0 60000 65536"/>
                  <a:gd name="T18" fmla="*/ 0 w 32"/>
                  <a:gd name="T19" fmla="*/ 0 h 59"/>
                  <a:gd name="T20" fmla="*/ 32 w 3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2" h="59">
                    <a:moveTo>
                      <a:pt x="32" y="59"/>
                    </a:moveTo>
                    <a:lnTo>
                      <a:pt x="32" y="33"/>
                    </a:lnTo>
                    <a:lnTo>
                      <a:pt x="11" y="0"/>
                    </a:lnTo>
                    <a:lnTo>
                      <a:pt x="0" y="7"/>
                    </a:lnTo>
                    <a:lnTo>
                      <a:pt x="16" y="32"/>
                    </a:lnTo>
                    <a:lnTo>
                      <a:pt x="32" y="59"/>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2" name="Freeform 333"/>
              <p:cNvSpPr>
                <a:spLocks/>
              </p:cNvSpPr>
              <p:nvPr/>
            </p:nvSpPr>
            <p:spPr bwMode="auto">
              <a:xfrm>
                <a:off x="2413" y="2606"/>
                <a:ext cx="2" cy="5"/>
              </a:xfrm>
              <a:custGeom>
                <a:avLst/>
                <a:gdLst>
                  <a:gd name="T0" fmla="*/ 0 w 11"/>
                  <a:gd name="T1" fmla="*/ 8 h 22"/>
                  <a:gd name="T2" fmla="*/ 11 w 11"/>
                  <a:gd name="T3" fmla="*/ 22 h 22"/>
                  <a:gd name="T4" fmla="*/ 11 w 11"/>
                  <a:gd name="T5" fmla="*/ 0 h 22"/>
                  <a:gd name="T6" fmla="*/ 0 w 11"/>
                  <a:gd name="T7" fmla="*/ 8 h 22"/>
                  <a:gd name="T8" fmla="*/ 0 60000 65536"/>
                  <a:gd name="T9" fmla="*/ 0 60000 65536"/>
                  <a:gd name="T10" fmla="*/ 0 60000 65536"/>
                  <a:gd name="T11" fmla="*/ 0 60000 65536"/>
                  <a:gd name="T12" fmla="*/ 0 w 11"/>
                  <a:gd name="T13" fmla="*/ 0 h 22"/>
                  <a:gd name="T14" fmla="*/ 11 w 11"/>
                  <a:gd name="T15" fmla="*/ 22 h 22"/>
                </a:gdLst>
                <a:ahLst/>
                <a:cxnLst>
                  <a:cxn ang="T8">
                    <a:pos x="T0" y="T1"/>
                  </a:cxn>
                  <a:cxn ang="T9">
                    <a:pos x="T2" y="T3"/>
                  </a:cxn>
                  <a:cxn ang="T10">
                    <a:pos x="T4" y="T5"/>
                  </a:cxn>
                  <a:cxn ang="T11">
                    <a:pos x="T6" y="T7"/>
                  </a:cxn>
                </a:cxnLst>
                <a:rect l="T12" t="T13" r="T14" b="T15"/>
                <a:pathLst>
                  <a:path w="11" h="22">
                    <a:moveTo>
                      <a:pt x="0" y="8"/>
                    </a:moveTo>
                    <a:lnTo>
                      <a:pt x="11" y="22"/>
                    </a:lnTo>
                    <a:lnTo>
                      <a:pt x="11" y="0"/>
                    </a:lnTo>
                    <a:lnTo>
                      <a:pt x="0" y="8"/>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3" name="Freeform 334"/>
              <p:cNvSpPr>
                <a:spLocks/>
              </p:cNvSpPr>
              <p:nvPr/>
            </p:nvSpPr>
            <p:spPr bwMode="auto">
              <a:xfrm>
                <a:off x="2411" y="2608"/>
                <a:ext cx="4" cy="7"/>
              </a:xfrm>
              <a:custGeom>
                <a:avLst/>
                <a:gdLst>
                  <a:gd name="T0" fmla="*/ 21 w 21"/>
                  <a:gd name="T1" fmla="*/ 14 h 38"/>
                  <a:gd name="T2" fmla="*/ 10 w 21"/>
                  <a:gd name="T3" fmla="*/ 0 h 38"/>
                  <a:gd name="T4" fmla="*/ 0 w 21"/>
                  <a:gd name="T5" fmla="*/ 5 h 38"/>
                  <a:gd name="T6" fmla="*/ 21 w 21"/>
                  <a:gd name="T7" fmla="*/ 38 h 38"/>
                  <a:gd name="T8" fmla="*/ 21 w 21"/>
                  <a:gd name="T9" fmla="*/ 14 h 38"/>
                  <a:gd name="T10" fmla="*/ 0 60000 65536"/>
                  <a:gd name="T11" fmla="*/ 0 60000 65536"/>
                  <a:gd name="T12" fmla="*/ 0 60000 65536"/>
                  <a:gd name="T13" fmla="*/ 0 60000 65536"/>
                  <a:gd name="T14" fmla="*/ 0 60000 65536"/>
                  <a:gd name="T15" fmla="*/ 0 w 21"/>
                  <a:gd name="T16" fmla="*/ 0 h 38"/>
                  <a:gd name="T17" fmla="*/ 21 w 21"/>
                  <a:gd name="T18" fmla="*/ 38 h 38"/>
                </a:gdLst>
                <a:ahLst/>
                <a:cxnLst>
                  <a:cxn ang="T10">
                    <a:pos x="T0" y="T1"/>
                  </a:cxn>
                  <a:cxn ang="T11">
                    <a:pos x="T2" y="T3"/>
                  </a:cxn>
                  <a:cxn ang="T12">
                    <a:pos x="T4" y="T5"/>
                  </a:cxn>
                  <a:cxn ang="T13">
                    <a:pos x="T6" y="T7"/>
                  </a:cxn>
                  <a:cxn ang="T14">
                    <a:pos x="T8" y="T9"/>
                  </a:cxn>
                </a:cxnLst>
                <a:rect l="T15" t="T16" r="T17" b="T18"/>
                <a:pathLst>
                  <a:path w="21" h="38">
                    <a:moveTo>
                      <a:pt x="21" y="14"/>
                    </a:moveTo>
                    <a:lnTo>
                      <a:pt x="10" y="0"/>
                    </a:lnTo>
                    <a:lnTo>
                      <a:pt x="0" y="5"/>
                    </a:lnTo>
                    <a:lnTo>
                      <a:pt x="21" y="38"/>
                    </a:lnTo>
                    <a:lnTo>
                      <a:pt x="21" y="14"/>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4" name="Freeform 335"/>
              <p:cNvSpPr>
                <a:spLocks/>
              </p:cNvSpPr>
              <p:nvPr/>
            </p:nvSpPr>
            <p:spPr bwMode="auto">
              <a:xfrm>
                <a:off x="2400" y="2614"/>
                <a:ext cx="15" cy="87"/>
              </a:xfrm>
              <a:custGeom>
                <a:avLst/>
                <a:gdLst>
                  <a:gd name="T0" fmla="*/ 10 w 75"/>
                  <a:gd name="T1" fmla="*/ 0 h 436"/>
                  <a:gd name="T2" fmla="*/ 0 w 75"/>
                  <a:gd name="T3" fmla="*/ 7 h 436"/>
                  <a:gd name="T4" fmla="*/ 17 w 75"/>
                  <a:gd name="T5" fmla="*/ 30 h 436"/>
                  <a:gd name="T6" fmla="*/ 31 w 75"/>
                  <a:gd name="T7" fmla="*/ 56 h 436"/>
                  <a:gd name="T8" fmla="*/ 44 w 75"/>
                  <a:gd name="T9" fmla="*/ 83 h 436"/>
                  <a:gd name="T10" fmla="*/ 55 w 75"/>
                  <a:gd name="T11" fmla="*/ 111 h 436"/>
                  <a:gd name="T12" fmla="*/ 63 w 75"/>
                  <a:gd name="T13" fmla="*/ 139 h 436"/>
                  <a:gd name="T14" fmla="*/ 68 w 75"/>
                  <a:gd name="T15" fmla="*/ 170 h 436"/>
                  <a:gd name="T16" fmla="*/ 72 w 75"/>
                  <a:gd name="T17" fmla="*/ 201 h 436"/>
                  <a:gd name="T18" fmla="*/ 74 w 75"/>
                  <a:gd name="T19" fmla="*/ 235 h 436"/>
                  <a:gd name="T20" fmla="*/ 73 w 75"/>
                  <a:gd name="T21" fmla="*/ 237 h 436"/>
                  <a:gd name="T22" fmla="*/ 73 w 75"/>
                  <a:gd name="T23" fmla="*/ 240 h 436"/>
                  <a:gd name="T24" fmla="*/ 73 w 75"/>
                  <a:gd name="T25" fmla="*/ 247 h 436"/>
                  <a:gd name="T26" fmla="*/ 73 w 75"/>
                  <a:gd name="T27" fmla="*/ 260 h 436"/>
                  <a:gd name="T28" fmla="*/ 71 w 75"/>
                  <a:gd name="T29" fmla="*/ 287 h 436"/>
                  <a:gd name="T30" fmla="*/ 66 w 75"/>
                  <a:gd name="T31" fmla="*/ 312 h 436"/>
                  <a:gd name="T32" fmla="*/ 64 w 75"/>
                  <a:gd name="T33" fmla="*/ 318 h 436"/>
                  <a:gd name="T34" fmla="*/ 63 w 75"/>
                  <a:gd name="T35" fmla="*/ 324 h 436"/>
                  <a:gd name="T36" fmla="*/ 61 w 75"/>
                  <a:gd name="T37" fmla="*/ 338 h 436"/>
                  <a:gd name="T38" fmla="*/ 56 w 75"/>
                  <a:gd name="T39" fmla="*/ 349 h 436"/>
                  <a:gd name="T40" fmla="*/ 54 w 75"/>
                  <a:gd name="T41" fmla="*/ 355 h 436"/>
                  <a:gd name="T42" fmla="*/ 53 w 75"/>
                  <a:gd name="T43" fmla="*/ 361 h 436"/>
                  <a:gd name="T44" fmla="*/ 44 w 75"/>
                  <a:gd name="T45" fmla="*/ 385 h 436"/>
                  <a:gd name="T46" fmla="*/ 34 w 75"/>
                  <a:gd name="T47" fmla="*/ 407 h 436"/>
                  <a:gd name="T48" fmla="*/ 22 w 75"/>
                  <a:gd name="T49" fmla="*/ 430 h 436"/>
                  <a:gd name="T50" fmla="*/ 33 w 75"/>
                  <a:gd name="T51" fmla="*/ 436 h 436"/>
                  <a:gd name="T52" fmla="*/ 38 w 75"/>
                  <a:gd name="T53" fmla="*/ 422 h 436"/>
                  <a:gd name="T54" fmla="*/ 45 w 75"/>
                  <a:gd name="T55" fmla="*/ 410 h 436"/>
                  <a:gd name="T56" fmla="*/ 50 w 75"/>
                  <a:gd name="T57" fmla="*/ 396 h 436"/>
                  <a:gd name="T58" fmla="*/ 57 w 75"/>
                  <a:gd name="T59" fmla="*/ 384 h 436"/>
                  <a:gd name="T60" fmla="*/ 67 w 75"/>
                  <a:gd name="T61" fmla="*/ 357 h 436"/>
                  <a:gd name="T62" fmla="*/ 75 w 75"/>
                  <a:gd name="T63" fmla="*/ 330 h 436"/>
                  <a:gd name="T64" fmla="*/ 75 w 75"/>
                  <a:gd name="T65" fmla="*/ 138 h 436"/>
                  <a:gd name="T66" fmla="*/ 64 w 75"/>
                  <a:gd name="T67" fmla="*/ 101 h 436"/>
                  <a:gd name="T68" fmla="*/ 49 w 75"/>
                  <a:gd name="T69" fmla="*/ 66 h 436"/>
                  <a:gd name="T70" fmla="*/ 31 w 75"/>
                  <a:gd name="T71" fmla="*/ 31 h 436"/>
                  <a:gd name="T72" fmla="*/ 10 w 75"/>
                  <a:gd name="T73" fmla="*/ 0 h 4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436"/>
                  <a:gd name="T113" fmla="*/ 75 w 75"/>
                  <a:gd name="T114" fmla="*/ 436 h 4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436">
                    <a:moveTo>
                      <a:pt x="10" y="0"/>
                    </a:moveTo>
                    <a:lnTo>
                      <a:pt x="0" y="7"/>
                    </a:lnTo>
                    <a:lnTo>
                      <a:pt x="17" y="30"/>
                    </a:lnTo>
                    <a:lnTo>
                      <a:pt x="31" y="56"/>
                    </a:lnTo>
                    <a:lnTo>
                      <a:pt x="44" y="83"/>
                    </a:lnTo>
                    <a:lnTo>
                      <a:pt x="55" y="111"/>
                    </a:lnTo>
                    <a:lnTo>
                      <a:pt x="63" y="139"/>
                    </a:lnTo>
                    <a:lnTo>
                      <a:pt x="68" y="170"/>
                    </a:lnTo>
                    <a:lnTo>
                      <a:pt x="72" y="201"/>
                    </a:lnTo>
                    <a:lnTo>
                      <a:pt x="74" y="235"/>
                    </a:lnTo>
                    <a:lnTo>
                      <a:pt x="73" y="237"/>
                    </a:lnTo>
                    <a:lnTo>
                      <a:pt x="73" y="240"/>
                    </a:lnTo>
                    <a:lnTo>
                      <a:pt x="73" y="247"/>
                    </a:lnTo>
                    <a:lnTo>
                      <a:pt x="73" y="260"/>
                    </a:lnTo>
                    <a:lnTo>
                      <a:pt x="71" y="287"/>
                    </a:lnTo>
                    <a:lnTo>
                      <a:pt x="66" y="312"/>
                    </a:lnTo>
                    <a:lnTo>
                      <a:pt x="64" y="318"/>
                    </a:lnTo>
                    <a:lnTo>
                      <a:pt x="63" y="324"/>
                    </a:lnTo>
                    <a:lnTo>
                      <a:pt x="61" y="338"/>
                    </a:lnTo>
                    <a:lnTo>
                      <a:pt x="56" y="349"/>
                    </a:lnTo>
                    <a:lnTo>
                      <a:pt x="54" y="355"/>
                    </a:lnTo>
                    <a:lnTo>
                      <a:pt x="53" y="361"/>
                    </a:lnTo>
                    <a:lnTo>
                      <a:pt x="44" y="385"/>
                    </a:lnTo>
                    <a:lnTo>
                      <a:pt x="34" y="407"/>
                    </a:lnTo>
                    <a:lnTo>
                      <a:pt x="22" y="430"/>
                    </a:lnTo>
                    <a:lnTo>
                      <a:pt x="33" y="436"/>
                    </a:lnTo>
                    <a:lnTo>
                      <a:pt x="38" y="422"/>
                    </a:lnTo>
                    <a:lnTo>
                      <a:pt x="45" y="410"/>
                    </a:lnTo>
                    <a:lnTo>
                      <a:pt x="50" y="396"/>
                    </a:lnTo>
                    <a:lnTo>
                      <a:pt x="57" y="384"/>
                    </a:lnTo>
                    <a:lnTo>
                      <a:pt x="67" y="357"/>
                    </a:lnTo>
                    <a:lnTo>
                      <a:pt x="75" y="330"/>
                    </a:lnTo>
                    <a:lnTo>
                      <a:pt x="75" y="138"/>
                    </a:lnTo>
                    <a:lnTo>
                      <a:pt x="64" y="101"/>
                    </a:lnTo>
                    <a:lnTo>
                      <a:pt x="49" y="66"/>
                    </a:lnTo>
                    <a:lnTo>
                      <a:pt x="31" y="31"/>
                    </a:lnTo>
                    <a:lnTo>
                      <a:pt x="10" y="0"/>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5" name="Freeform 336"/>
              <p:cNvSpPr>
                <a:spLocks/>
              </p:cNvSpPr>
              <p:nvPr/>
            </p:nvSpPr>
            <p:spPr bwMode="auto">
              <a:xfrm>
                <a:off x="2407" y="2610"/>
                <a:ext cx="8" cy="17"/>
              </a:xfrm>
              <a:custGeom>
                <a:avLst/>
                <a:gdLst>
                  <a:gd name="T0" fmla="*/ 10 w 42"/>
                  <a:gd name="T1" fmla="*/ 0 h 82"/>
                  <a:gd name="T2" fmla="*/ 0 w 42"/>
                  <a:gd name="T3" fmla="*/ 6 h 82"/>
                  <a:gd name="T4" fmla="*/ 22 w 42"/>
                  <a:gd name="T5" fmla="*/ 43 h 82"/>
                  <a:gd name="T6" fmla="*/ 42 w 42"/>
                  <a:gd name="T7" fmla="*/ 82 h 82"/>
                  <a:gd name="T8" fmla="*/ 42 w 42"/>
                  <a:gd name="T9" fmla="*/ 52 h 82"/>
                  <a:gd name="T10" fmla="*/ 26 w 42"/>
                  <a:gd name="T11" fmla="*/ 25 h 82"/>
                  <a:gd name="T12" fmla="*/ 10 w 42"/>
                  <a:gd name="T13" fmla="*/ 0 h 82"/>
                  <a:gd name="T14" fmla="*/ 0 60000 65536"/>
                  <a:gd name="T15" fmla="*/ 0 60000 65536"/>
                  <a:gd name="T16" fmla="*/ 0 60000 65536"/>
                  <a:gd name="T17" fmla="*/ 0 60000 65536"/>
                  <a:gd name="T18" fmla="*/ 0 60000 65536"/>
                  <a:gd name="T19" fmla="*/ 0 60000 65536"/>
                  <a:gd name="T20" fmla="*/ 0 60000 65536"/>
                  <a:gd name="T21" fmla="*/ 0 w 42"/>
                  <a:gd name="T22" fmla="*/ 0 h 82"/>
                  <a:gd name="T23" fmla="*/ 42 w 42"/>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82">
                    <a:moveTo>
                      <a:pt x="10" y="0"/>
                    </a:moveTo>
                    <a:lnTo>
                      <a:pt x="0" y="6"/>
                    </a:lnTo>
                    <a:lnTo>
                      <a:pt x="22" y="43"/>
                    </a:lnTo>
                    <a:lnTo>
                      <a:pt x="42" y="82"/>
                    </a:lnTo>
                    <a:lnTo>
                      <a:pt x="42" y="52"/>
                    </a:lnTo>
                    <a:lnTo>
                      <a:pt x="26" y="25"/>
                    </a:lnTo>
                    <a:lnTo>
                      <a:pt x="10" y="0"/>
                    </a:lnTo>
                    <a:close/>
                  </a:path>
                </a:pathLst>
              </a:custGeom>
              <a:solidFill>
                <a:srgbClr val="6793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6" name="Freeform 337"/>
              <p:cNvSpPr>
                <a:spLocks/>
              </p:cNvSpPr>
              <p:nvPr/>
            </p:nvSpPr>
            <p:spPr bwMode="auto">
              <a:xfrm>
                <a:off x="2398" y="2615"/>
                <a:ext cx="17" cy="85"/>
              </a:xfrm>
              <a:custGeom>
                <a:avLst/>
                <a:gdLst>
                  <a:gd name="T0" fmla="*/ 11 w 85"/>
                  <a:gd name="T1" fmla="*/ 0 h 423"/>
                  <a:gd name="T2" fmla="*/ 0 w 85"/>
                  <a:gd name="T3" fmla="*/ 5 h 423"/>
                  <a:gd name="T4" fmla="*/ 17 w 85"/>
                  <a:gd name="T5" fmla="*/ 28 h 423"/>
                  <a:gd name="T6" fmla="*/ 31 w 85"/>
                  <a:gd name="T7" fmla="*/ 52 h 423"/>
                  <a:gd name="T8" fmla="*/ 44 w 85"/>
                  <a:gd name="T9" fmla="*/ 78 h 423"/>
                  <a:gd name="T10" fmla="*/ 54 w 85"/>
                  <a:gd name="T11" fmla="*/ 106 h 423"/>
                  <a:gd name="T12" fmla="*/ 61 w 85"/>
                  <a:gd name="T13" fmla="*/ 134 h 423"/>
                  <a:gd name="T14" fmla="*/ 67 w 85"/>
                  <a:gd name="T15" fmla="*/ 165 h 423"/>
                  <a:gd name="T16" fmla="*/ 70 w 85"/>
                  <a:gd name="T17" fmla="*/ 195 h 423"/>
                  <a:gd name="T18" fmla="*/ 73 w 85"/>
                  <a:gd name="T19" fmla="*/ 228 h 423"/>
                  <a:gd name="T20" fmla="*/ 72 w 85"/>
                  <a:gd name="T21" fmla="*/ 252 h 423"/>
                  <a:gd name="T22" fmla="*/ 69 w 85"/>
                  <a:gd name="T23" fmla="*/ 278 h 423"/>
                  <a:gd name="T24" fmla="*/ 65 w 85"/>
                  <a:gd name="T25" fmla="*/ 303 h 423"/>
                  <a:gd name="T26" fmla="*/ 60 w 85"/>
                  <a:gd name="T27" fmla="*/ 328 h 423"/>
                  <a:gd name="T28" fmla="*/ 52 w 85"/>
                  <a:gd name="T29" fmla="*/ 350 h 423"/>
                  <a:gd name="T30" fmla="*/ 45 w 85"/>
                  <a:gd name="T31" fmla="*/ 372 h 423"/>
                  <a:gd name="T32" fmla="*/ 41 w 85"/>
                  <a:gd name="T33" fmla="*/ 377 h 423"/>
                  <a:gd name="T34" fmla="*/ 39 w 85"/>
                  <a:gd name="T35" fmla="*/ 383 h 423"/>
                  <a:gd name="T36" fmla="*/ 35 w 85"/>
                  <a:gd name="T37" fmla="*/ 394 h 423"/>
                  <a:gd name="T38" fmla="*/ 23 w 85"/>
                  <a:gd name="T39" fmla="*/ 416 h 423"/>
                  <a:gd name="T40" fmla="*/ 33 w 85"/>
                  <a:gd name="T41" fmla="*/ 423 h 423"/>
                  <a:gd name="T42" fmla="*/ 45 w 85"/>
                  <a:gd name="T43" fmla="*/ 400 h 423"/>
                  <a:gd name="T44" fmla="*/ 55 w 85"/>
                  <a:gd name="T45" fmla="*/ 378 h 423"/>
                  <a:gd name="T46" fmla="*/ 64 w 85"/>
                  <a:gd name="T47" fmla="*/ 354 h 423"/>
                  <a:gd name="T48" fmla="*/ 65 w 85"/>
                  <a:gd name="T49" fmla="*/ 348 h 423"/>
                  <a:gd name="T50" fmla="*/ 67 w 85"/>
                  <a:gd name="T51" fmla="*/ 342 h 423"/>
                  <a:gd name="T52" fmla="*/ 72 w 85"/>
                  <a:gd name="T53" fmla="*/ 331 h 423"/>
                  <a:gd name="T54" fmla="*/ 74 w 85"/>
                  <a:gd name="T55" fmla="*/ 317 h 423"/>
                  <a:gd name="T56" fmla="*/ 75 w 85"/>
                  <a:gd name="T57" fmla="*/ 311 h 423"/>
                  <a:gd name="T58" fmla="*/ 77 w 85"/>
                  <a:gd name="T59" fmla="*/ 305 h 423"/>
                  <a:gd name="T60" fmla="*/ 82 w 85"/>
                  <a:gd name="T61" fmla="*/ 280 h 423"/>
                  <a:gd name="T62" fmla="*/ 84 w 85"/>
                  <a:gd name="T63" fmla="*/ 253 h 423"/>
                  <a:gd name="T64" fmla="*/ 84 w 85"/>
                  <a:gd name="T65" fmla="*/ 240 h 423"/>
                  <a:gd name="T66" fmla="*/ 84 w 85"/>
                  <a:gd name="T67" fmla="*/ 233 h 423"/>
                  <a:gd name="T68" fmla="*/ 84 w 85"/>
                  <a:gd name="T69" fmla="*/ 230 h 423"/>
                  <a:gd name="T70" fmla="*/ 85 w 85"/>
                  <a:gd name="T71" fmla="*/ 228 h 423"/>
                  <a:gd name="T72" fmla="*/ 83 w 85"/>
                  <a:gd name="T73" fmla="*/ 194 h 423"/>
                  <a:gd name="T74" fmla="*/ 79 w 85"/>
                  <a:gd name="T75" fmla="*/ 163 h 423"/>
                  <a:gd name="T76" fmla="*/ 74 w 85"/>
                  <a:gd name="T77" fmla="*/ 132 h 423"/>
                  <a:gd name="T78" fmla="*/ 66 w 85"/>
                  <a:gd name="T79" fmla="*/ 104 h 423"/>
                  <a:gd name="T80" fmla="*/ 55 w 85"/>
                  <a:gd name="T81" fmla="*/ 76 h 423"/>
                  <a:gd name="T82" fmla="*/ 42 w 85"/>
                  <a:gd name="T83" fmla="*/ 49 h 423"/>
                  <a:gd name="T84" fmla="*/ 28 w 85"/>
                  <a:gd name="T85" fmla="*/ 23 h 423"/>
                  <a:gd name="T86" fmla="*/ 11 w 85"/>
                  <a:gd name="T87" fmla="*/ 0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423"/>
                  <a:gd name="T134" fmla="*/ 85 w 85"/>
                  <a:gd name="T135" fmla="*/ 423 h 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423">
                    <a:moveTo>
                      <a:pt x="11" y="0"/>
                    </a:moveTo>
                    <a:lnTo>
                      <a:pt x="0" y="5"/>
                    </a:lnTo>
                    <a:lnTo>
                      <a:pt x="17" y="28"/>
                    </a:lnTo>
                    <a:lnTo>
                      <a:pt x="31" y="52"/>
                    </a:lnTo>
                    <a:lnTo>
                      <a:pt x="44" y="78"/>
                    </a:lnTo>
                    <a:lnTo>
                      <a:pt x="54" y="106"/>
                    </a:lnTo>
                    <a:lnTo>
                      <a:pt x="61" y="134"/>
                    </a:lnTo>
                    <a:lnTo>
                      <a:pt x="67" y="165"/>
                    </a:lnTo>
                    <a:lnTo>
                      <a:pt x="70" y="195"/>
                    </a:lnTo>
                    <a:lnTo>
                      <a:pt x="73" y="228"/>
                    </a:lnTo>
                    <a:lnTo>
                      <a:pt x="72" y="252"/>
                    </a:lnTo>
                    <a:lnTo>
                      <a:pt x="69" y="278"/>
                    </a:lnTo>
                    <a:lnTo>
                      <a:pt x="65" y="303"/>
                    </a:lnTo>
                    <a:lnTo>
                      <a:pt x="60" y="328"/>
                    </a:lnTo>
                    <a:lnTo>
                      <a:pt x="52" y="350"/>
                    </a:lnTo>
                    <a:lnTo>
                      <a:pt x="45" y="372"/>
                    </a:lnTo>
                    <a:lnTo>
                      <a:pt x="41" y="377"/>
                    </a:lnTo>
                    <a:lnTo>
                      <a:pt x="39" y="383"/>
                    </a:lnTo>
                    <a:lnTo>
                      <a:pt x="35" y="394"/>
                    </a:lnTo>
                    <a:lnTo>
                      <a:pt x="23" y="416"/>
                    </a:lnTo>
                    <a:lnTo>
                      <a:pt x="33" y="423"/>
                    </a:lnTo>
                    <a:lnTo>
                      <a:pt x="45" y="400"/>
                    </a:lnTo>
                    <a:lnTo>
                      <a:pt x="55" y="378"/>
                    </a:lnTo>
                    <a:lnTo>
                      <a:pt x="64" y="354"/>
                    </a:lnTo>
                    <a:lnTo>
                      <a:pt x="65" y="348"/>
                    </a:lnTo>
                    <a:lnTo>
                      <a:pt x="67" y="342"/>
                    </a:lnTo>
                    <a:lnTo>
                      <a:pt x="72" y="331"/>
                    </a:lnTo>
                    <a:lnTo>
                      <a:pt x="74" y="317"/>
                    </a:lnTo>
                    <a:lnTo>
                      <a:pt x="75" y="311"/>
                    </a:lnTo>
                    <a:lnTo>
                      <a:pt x="77" y="305"/>
                    </a:lnTo>
                    <a:lnTo>
                      <a:pt x="82" y="280"/>
                    </a:lnTo>
                    <a:lnTo>
                      <a:pt x="84" y="253"/>
                    </a:lnTo>
                    <a:lnTo>
                      <a:pt x="84" y="240"/>
                    </a:lnTo>
                    <a:lnTo>
                      <a:pt x="84" y="233"/>
                    </a:lnTo>
                    <a:lnTo>
                      <a:pt x="84" y="230"/>
                    </a:lnTo>
                    <a:lnTo>
                      <a:pt x="85" y="228"/>
                    </a:lnTo>
                    <a:lnTo>
                      <a:pt x="83" y="194"/>
                    </a:lnTo>
                    <a:lnTo>
                      <a:pt x="79" y="163"/>
                    </a:lnTo>
                    <a:lnTo>
                      <a:pt x="74" y="132"/>
                    </a:lnTo>
                    <a:lnTo>
                      <a:pt x="66" y="104"/>
                    </a:lnTo>
                    <a:lnTo>
                      <a:pt x="55" y="76"/>
                    </a:lnTo>
                    <a:lnTo>
                      <a:pt x="42" y="49"/>
                    </a:lnTo>
                    <a:lnTo>
                      <a:pt x="28" y="23"/>
                    </a:lnTo>
                    <a:lnTo>
                      <a:pt x="11" y="0"/>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7" name="Freeform 338"/>
              <p:cNvSpPr>
                <a:spLocks/>
              </p:cNvSpPr>
              <p:nvPr/>
            </p:nvSpPr>
            <p:spPr bwMode="auto">
              <a:xfrm>
                <a:off x="2331" y="2656"/>
                <a:ext cx="1" cy="1"/>
              </a:xfrm>
              <a:custGeom>
                <a:avLst/>
                <a:gdLst>
                  <a:gd name="T0" fmla="*/ 4 w 4"/>
                  <a:gd name="T1" fmla="*/ 6 h 6"/>
                  <a:gd name="T2" fmla="*/ 4 w 4"/>
                  <a:gd name="T3" fmla="*/ 0 h 6"/>
                  <a:gd name="T4" fmla="*/ 0 w 4"/>
                  <a:gd name="T5" fmla="*/ 2 h 6"/>
                  <a:gd name="T6" fmla="*/ 4 w 4"/>
                  <a:gd name="T7" fmla="*/ 6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6"/>
                    </a:moveTo>
                    <a:lnTo>
                      <a:pt x="4" y="0"/>
                    </a:lnTo>
                    <a:lnTo>
                      <a:pt x="0" y="2"/>
                    </a:lnTo>
                    <a:lnTo>
                      <a:pt x="4" y="6"/>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8" name="Freeform 339"/>
              <p:cNvSpPr>
                <a:spLocks/>
              </p:cNvSpPr>
              <p:nvPr/>
            </p:nvSpPr>
            <p:spPr bwMode="auto">
              <a:xfrm>
                <a:off x="2332" y="2655"/>
                <a:ext cx="2" cy="4"/>
              </a:xfrm>
              <a:custGeom>
                <a:avLst/>
                <a:gdLst>
                  <a:gd name="T0" fmla="*/ 0 w 13"/>
                  <a:gd name="T1" fmla="*/ 7 h 20"/>
                  <a:gd name="T2" fmla="*/ 0 w 13"/>
                  <a:gd name="T3" fmla="*/ 13 h 20"/>
                  <a:gd name="T4" fmla="*/ 11 w 13"/>
                  <a:gd name="T5" fmla="*/ 20 h 20"/>
                  <a:gd name="T6" fmla="*/ 13 w 13"/>
                  <a:gd name="T7" fmla="*/ 0 h 20"/>
                  <a:gd name="T8" fmla="*/ 0 w 13"/>
                  <a:gd name="T9" fmla="*/ 7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7"/>
                    </a:moveTo>
                    <a:lnTo>
                      <a:pt x="0" y="13"/>
                    </a:lnTo>
                    <a:lnTo>
                      <a:pt x="11" y="20"/>
                    </a:lnTo>
                    <a:lnTo>
                      <a:pt x="13" y="0"/>
                    </a:lnTo>
                    <a:lnTo>
                      <a:pt x="0" y="7"/>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69" name="Freeform 340"/>
              <p:cNvSpPr>
                <a:spLocks/>
              </p:cNvSpPr>
              <p:nvPr/>
            </p:nvSpPr>
            <p:spPr bwMode="auto">
              <a:xfrm>
                <a:off x="2334" y="2653"/>
                <a:ext cx="3" cy="7"/>
              </a:xfrm>
              <a:custGeom>
                <a:avLst/>
                <a:gdLst>
                  <a:gd name="T0" fmla="*/ 2 w 18"/>
                  <a:gd name="T1" fmla="*/ 9 h 34"/>
                  <a:gd name="T2" fmla="*/ 0 w 18"/>
                  <a:gd name="T3" fmla="*/ 29 h 34"/>
                  <a:gd name="T4" fmla="*/ 12 w 18"/>
                  <a:gd name="T5" fmla="*/ 34 h 34"/>
                  <a:gd name="T6" fmla="*/ 13 w 18"/>
                  <a:gd name="T7" fmla="*/ 16 h 34"/>
                  <a:gd name="T8" fmla="*/ 18 w 18"/>
                  <a:gd name="T9" fmla="*/ 0 h 34"/>
                  <a:gd name="T10" fmla="*/ 2 w 18"/>
                  <a:gd name="T11" fmla="*/ 9 h 34"/>
                  <a:gd name="T12" fmla="*/ 0 60000 65536"/>
                  <a:gd name="T13" fmla="*/ 0 60000 65536"/>
                  <a:gd name="T14" fmla="*/ 0 60000 65536"/>
                  <a:gd name="T15" fmla="*/ 0 60000 65536"/>
                  <a:gd name="T16" fmla="*/ 0 60000 65536"/>
                  <a:gd name="T17" fmla="*/ 0 60000 65536"/>
                  <a:gd name="T18" fmla="*/ 0 w 18"/>
                  <a:gd name="T19" fmla="*/ 0 h 34"/>
                  <a:gd name="T20" fmla="*/ 18 w 1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8" h="34">
                    <a:moveTo>
                      <a:pt x="2" y="9"/>
                    </a:moveTo>
                    <a:lnTo>
                      <a:pt x="0" y="29"/>
                    </a:lnTo>
                    <a:lnTo>
                      <a:pt x="12" y="34"/>
                    </a:lnTo>
                    <a:lnTo>
                      <a:pt x="13" y="16"/>
                    </a:lnTo>
                    <a:lnTo>
                      <a:pt x="18" y="0"/>
                    </a:lnTo>
                    <a:lnTo>
                      <a:pt x="2" y="9"/>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0" name="Freeform 341"/>
              <p:cNvSpPr>
                <a:spLocks/>
              </p:cNvSpPr>
              <p:nvPr/>
            </p:nvSpPr>
            <p:spPr bwMode="auto">
              <a:xfrm>
                <a:off x="2336" y="2651"/>
                <a:ext cx="5" cy="10"/>
              </a:xfrm>
              <a:custGeom>
                <a:avLst/>
                <a:gdLst>
                  <a:gd name="T0" fmla="*/ 12 w 25"/>
                  <a:gd name="T1" fmla="*/ 53 h 53"/>
                  <a:gd name="T2" fmla="*/ 12 w 25"/>
                  <a:gd name="T3" fmla="*/ 50 h 53"/>
                  <a:gd name="T4" fmla="*/ 12 w 25"/>
                  <a:gd name="T5" fmla="*/ 35 h 53"/>
                  <a:gd name="T6" fmla="*/ 15 w 25"/>
                  <a:gd name="T7" fmla="*/ 23 h 53"/>
                  <a:gd name="T8" fmla="*/ 18 w 25"/>
                  <a:gd name="T9" fmla="*/ 10 h 53"/>
                  <a:gd name="T10" fmla="*/ 25 w 25"/>
                  <a:gd name="T11" fmla="*/ 0 h 53"/>
                  <a:gd name="T12" fmla="*/ 6 w 25"/>
                  <a:gd name="T13" fmla="*/ 11 h 53"/>
                  <a:gd name="T14" fmla="*/ 1 w 25"/>
                  <a:gd name="T15" fmla="*/ 27 h 53"/>
                  <a:gd name="T16" fmla="*/ 0 w 25"/>
                  <a:gd name="T17" fmla="*/ 45 h 53"/>
                  <a:gd name="T18" fmla="*/ 12 w 25"/>
                  <a:gd name="T19" fmla="*/ 53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53"/>
                  <a:gd name="T32" fmla="*/ 25 w 2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53">
                    <a:moveTo>
                      <a:pt x="12" y="53"/>
                    </a:moveTo>
                    <a:lnTo>
                      <a:pt x="12" y="50"/>
                    </a:lnTo>
                    <a:lnTo>
                      <a:pt x="12" y="35"/>
                    </a:lnTo>
                    <a:lnTo>
                      <a:pt x="15" y="23"/>
                    </a:lnTo>
                    <a:lnTo>
                      <a:pt x="18" y="10"/>
                    </a:lnTo>
                    <a:lnTo>
                      <a:pt x="25" y="0"/>
                    </a:lnTo>
                    <a:lnTo>
                      <a:pt x="6" y="11"/>
                    </a:lnTo>
                    <a:lnTo>
                      <a:pt x="1" y="27"/>
                    </a:lnTo>
                    <a:lnTo>
                      <a:pt x="0" y="45"/>
                    </a:lnTo>
                    <a:lnTo>
                      <a:pt x="12" y="53"/>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1" name="Freeform 342"/>
              <p:cNvSpPr>
                <a:spLocks/>
              </p:cNvSpPr>
              <p:nvPr/>
            </p:nvSpPr>
            <p:spPr bwMode="auto">
              <a:xfrm>
                <a:off x="2339" y="2647"/>
                <a:ext cx="9" cy="16"/>
              </a:xfrm>
              <a:custGeom>
                <a:avLst/>
                <a:gdLst>
                  <a:gd name="T0" fmla="*/ 0 w 45"/>
                  <a:gd name="T1" fmla="*/ 70 h 81"/>
                  <a:gd name="T2" fmla="*/ 0 w 45"/>
                  <a:gd name="T3" fmla="*/ 73 h 81"/>
                  <a:gd name="T4" fmla="*/ 14 w 45"/>
                  <a:gd name="T5" fmla="*/ 81 h 81"/>
                  <a:gd name="T6" fmla="*/ 13 w 45"/>
                  <a:gd name="T7" fmla="*/ 70 h 81"/>
                  <a:gd name="T8" fmla="*/ 14 w 45"/>
                  <a:gd name="T9" fmla="*/ 53 h 81"/>
                  <a:gd name="T10" fmla="*/ 17 w 45"/>
                  <a:gd name="T11" fmla="*/ 38 h 81"/>
                  <a:gd name="T12" fmla="*/ 23 w 45"/>
                  <a:gd name="T13" fmla="*/ 24 h 81"/>
                  <a:gd name="T14" fmla="*/ 33 w 45"/>
                  <a:gd name="T15" fmla="*/ 11 h 81"/>
                  <a:gd name="T16" fmla="*/ 45 w 45"/>
                  <a:gd name="T17" fmla="*/ 0 h 81"/>
                  <a:gd name="T18" fmla="*/ 13 w 45"/>
                  <a:gd name="T19" fmla="*/ 20 h 81"/>
                  <a:gd name="T20" fmla="*/ 6 w 45"/>
                  <a:gd name="T21" fmla="*/ 30 h 81"/>
                  <a:gd name="T22" fmla="*/ 3 w 45"/>
                  <a:gd name="T23" fmla="*/ 43 h 81"/>
                  <a:gd name="T24" fmla="*/ 0 w 45"/>
                  <a:gd name="T25" fmla="*/ 55 h 81"/>
                  <a:gd name="T26" fmla="*/ 0 w 45"/>
                  <a:gd name="T27" fmla="*/ 7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81"/>
                  <a:gd name="T44" fmla="*/ 45 w 45"/>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81">
                    <a:moveTo>
                      <a:pt x="0" y="70"/>
                    </a:moveTo>
                    <a:lnTo>
                      <a:pt x="0" y="73"/>
                    </a:lnTo>
                    <a:lnTo>
                      <a:pt x="14" y="81"/>
                    </a:lnTo>
                    <a:lnTo>
                      <a:pt x="13" y="70"/>
                    </a:lnTo>
                    <a:lnTo>
                      <a:pt x="14" y="53"/>
                    </a:lnTo>
                    <a:lnTo>
                      <a:pt x="17" y="38"/>
                    </a:lnTo>
                    <a:lnTo>
                      <a:pt x="23" y="24"/>
                    </a:lnTo>
                    <a:lnTo>
                      <a:pt x="33" y="11"/>
                    </a:lnTo>
                    <a:lnTo>
                      <a:pt x="45" y="0"/>
                    </a:lnTo>
                    <a:lnTo>
                      <a:pt x="13" y="20"/>
                    </a:lnTo>
                    <a:lnTo>
                      <a:pt x="6" y="30"/>
                    </a:lnTo>
                    <a:lnTo>
                      <a:pt x="3" y="43"/>
                    </a:lnTo>
                    <a:lnTo>
                      <a:pt x="0" y="55"/>
                    </a:lnTo>
                    <a:lnTo>
                      <a:pt x="0" y="7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2" name="Freeform 343"/>
              <p:cNvSpPr>
                <a:spLocks/>
              </p:cNvSpPr>
              <p:nvPr/>
            </p:nvSpPr>
            <p:spPr bwMode="auto">
              <a:xfrm>
                <a:off x="2341" y="2644"/>
                <a:ext cx="29" cy="31"/>
              </a:xfrm>
              <a:custGeom>
                <a:avLst/>
                <a:gdLst>
                  <a:gd name="T0" fmla="*/ 0 w 143"/>
                  <a:gd name="T1" fmla="*/ 82 h 152"/>
                  <a:gd name="T2" fmla="*/ 1 w 143"/>
                  <a:gd name="T3" fmla="*/ 93 h 152"/>
                  <a:gd name="T4" fmla="*/ 13 w 143"/>
                  <a:gd name="T5" fmla="*/ 98 h 152"/>
                  <a:gd name="T6" fmla="*/ 10 w 143"/>
                  <a:gd name="T7" fmla="*/ 89 h 152"/>
                  <a:gd name="T8" fmla="*/ 10 w 143"/>
                  <a:gd name="T9" fmla="*/ 82 h 152"/>
                  <a:gd name="T10" fmla="*/ 11 w 143"/>
                  <a:gd name="T11" fmla="*/ 67 h 152"/>
                  <a:gd name="T12" fmla="*/ 14 w 143"/>
                  <a:gd name="T13" fmla="*/ 55 h 152"/>
                  <a:gd name="T14" fmla="*/ 20 w 143"/>
                  <a:gd name="T15" fmla="*/ 42 h 152"/>
                  <a:gd name="T16" fmla="*/ 29 w 143"/>
                  <a:gd name="T17" fmla="*/ 32 h 152"/>
                  <a:gd name="T18" fmla="*/ 37 w 143"/>
                  <a:gd name="T19" fmla="*/ 22 h 152"/>
                  <a:gd name="T20" fmla="*/ 47 w 143"/>
                  <a:gd name="T21" fmla="*/ 17 h 152"/>
                  <a:gd name="T22" fmla="*/ 58 w 143"/>
                  <a:gd name="T23" fmla="*/ 13 h 152"/>
                  <a:gd name="T24" fmla="*/ 70 w 143"/>
                  <a:gd name="T25" fmla="*/ 12 h 152"/>
                  <a:gd name="T26" fmla="*/ 82 w 143"/>
                  <a:gd name="T27" fmla="*/ 13 h 152"/>
                  <a:gd name="T28" fmla="*/ 93 w 143"/>
                  <a:gd name="T29" fmla="*/ 17 h 152"/>
                  <a:gd name="T30" fmla="*/ 102 w 143"/>
                  <a:gd name="T31" fmla="*/ 22 h 152"/>
                  <a:gd name="T32" fmla="*/ 112 w 143"/>
                  <a:gd name="T33" fmla="*/ 32 h 152"/>
                  <a:gd name="T34" fmla="*/ 120 w 143"/>
                  <a:gd name="T35" fmla="*/ 42 h 152"/>
                  <a:gd name="T36" fmla="*/ 125 w 143"/>
                  <a:gd name="T37" fmla="*/ 55 h 152"/>
                  <a:gd name="T38" fmla="*/ 129 w 143"/>
                  <a:gd name="T39" fmla="*/ 67 h 152"/>
                  <a:gd name="T40" fmla="*/ 131 w 143"/>
                  <a:gd name="T41" fmla="*/ 82 h 152"/>
                  <a:gd name="T42" fmla="*/ 130 w 143"/>
                  <a:gd name="T43" fmla="*/ 84 h 152"/>
                  <a:gd name="T44" fmla="*/ 130 w 143"/>
                  <a:gd name="T45" fmla="*/ 87 h 152"/>
                  <a:gd name="T46" fmla="*/ 129 w 143"/>
                  <a:gd name="T47" fmla="*/ 94 h 152"/>
                  <a:gd name="T48" fmla="*/ 125 w 143"/>
                  <a:gd name="T49" fmla="*/ 107 h 152"/>
                  <a:gd name="T50" fmla="*/ 120 w 143"/>
                  <a:gd name="T51" fmla="*/ 119 h 152"/>
                  <a:gd name="T52" fmla="*/ 115 w 143"/>
                  <a:gd name="T53" fmla="*/ 124 h 152"/>
                  <a:gd name="T54" fmla="*/ 112 w 143"/>
                  <a:gd name="T55" fmla="*/ 131 h 152"/>
                  <a:gd name="T56" fmla="*/ 103 w 143"/>
                  <a:gd name="T57" fmla="*/ 139 h 152"/>
                  <a:gd name="T58" fmla="*/ 94 w 143"/>
                  <a:gd name="T59" fmla="*/ 146 h 152"/>
                  <a:gd name="T60" fmla="*/ 106 w 143"/>
                  <a:gd name="T61" fmla="*/ 152 h 152"/>
                  <a:gd name="T62" fmla="*/ 113 w 143"/>
                  <a:gd name="T63" fmla="*/ 147 h 152"/>
                  <a:gd name="T64" fmla="*/ 121 w 143"/>
                  <a:gd name="T65" fmla="*/ 140 h 152"/>
                  <a:gd name="T66" fmla="*/ 130 w 143"/>
                  <a:gd name="T67" fmla="*/ 127 h 152"/>
                  <a:gd name="T68" fmla="*/ 138 w 143"/>
                  <a:gd name="T69" fmla="*/ 113 h 152"/>
                  <a:gd name="T70" fmla="*/ 141 w 143"/>
                  <a:gd name="T71" fmla="*/ 97 h 152"/>
                  <a:gd name="T72" fmla="*/ 143 w 143"/>
                  <a:gd name="T73" fmla="*/ 82 h 152"/>
                  <a:gd name="T74" fmla="*/ 141 w 143"/>
                  <a:gd name="T75" fmla="*/ 65 h 152"/>
                  <a:gd name="T76" fmla="*/ 138 w 143"/>
                  <a:gd name="T77" fmla="*/ 50 h 152"/>
                  <a:gd name="T78" fmla="*/ 130 w 143"/>
                  <a:gd name="T79" fmla="*/ 36 h 152"/>
                  <a:gd name="T80" fmla="*/ 121 w 143"/>
                  <a:gd name="T81" fmla="*/ 23 h 152"/>
                  <a:gd name="T82" fmla="*/ 114 w 143"/>
                  <a:gd name="T83" fmla="*/ 17 h 152"/>
                  <a:gd name="T84" fmla="*/ 108 w 143"/>
                  <a:gd name="T85" fmla="*/ 12 h 152"/>
                  <a:gd name="T86" fmla="*/ 97 w 143"/>
                  <a:gd name="T87" fmla="*/ 5 h 152"/>
                  <a:gd name="T88" fmla="*/ 84 w 143"/>
                  <a:gd name="T89" fmla="*/ 1 h 152"/>
                  <a:gd name="T90" fmla="*/ 70 w 143"/>
                  <a:gd name="T91" fmla="*/ 0 h 152"/>
                  <a:gd name="T92" fmla="*/ 55 w 143"/>
                  <a:gd name="T93" fmla="*/ 1 h 152"/>
                  <a:gd name="T94" fmla="*/ 41 w 143"/>
                  <a:gd name="T95" fmla="*/ 6 h 152"/>
                  <a:gd name="T96" fmla="*/ 32 w 143"/>
                  <a:gd name="T97" fmla="*/ 12 h 152"/>
                  <a:gd name="T98" fmla="*/ 20 w 143"/>
                  <a:gd name="T99" fmla="*/ 23 h 152"/>
                  <a:gd name="T100" fmla="*/ 10 w 143"/>
                  <a:gd name="T101" fmla="*/ 36 h 152"/>
                  <a:gd name="T102" fmla="*/ 4 w 143"/>
                  <a:gd name="T103" fmla="*/ 50 h 152"/>
                  <a:gd name="T104" fmla="*/ 1 w 143"/>
                  <a:gd name="T105" fmla="*/ 65 h 152"/>
                  <a:gd name="T106" fmla="*/ 0 w 143"/>
                  <a:gd name="T107" fmla="*/ 82 h 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3"/>
                  <a:gd name="T163" fmla="*/ 0 h 152"/>
                  <a:gd name="T164" fmla="*/ 143 w 143"/>
                  <a:gd name="T165" fmla="*/ 152 h 1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3" h="152">
                    <a:moveTo>
                      <a:pt x="0" y="82"/>
                    </a:moveTo>
                    <a:lnTo>
                      <a:pt x="1" y="93"/>
                    </a:lnTo>
                    <a:lnTo>
                      <a:pt x="13" y="98"/>
                    </a:lnTo>
                    <a:lnTo>
                      <a:pt x="10" y="89"/>
                    </a:lnTo>
                    <a:lnTo>
                      <a:pt x="10" y="82"/>
                    </a:lnTo>
                    <a:lnTo>
                      <a:pt x="11" y="67"/>
                    </a:lnTo>
                    <a:lnTo>
                      <a:pt x="14" y="55"/>
                    </a:lnTo>
                    <a:lnTo>
                      <a:pt x="20" y="42"/>
                    </a:lnTo>
                    <a:lnTo>
                      <a:pt x="29" y="32"/>
                    </a:lnTo>
                    <a:lnTo>
                      <a:pt x="37" y="22"/>
                    </a:lnTo>
                    <a:lnTo>
                      <a:pt x="47" y="17"/>
                    </a:lnTo>
                    <a:lnTo>
                      <a:pt x="58" y="13"/>
                    </a:lnTo>
                    <a:lnTo>
                      <a:pt x="70" y="12"/>
                    </a:lnTo>
                    <a:lnTo>
                      <a:pt x="82" y="13"/>
                    </a:lnTo>
                    <a:lnTo>
                      <a:pt x="93" y="17"/>
                    </a:lnTo>
                    <a:lnTo>
                      <a:pt x="102" y="22"/>
                    </a:lnTo>
                    <a:lnTo>
                      <a:pt x="112" y="32"/>
                    </a:lnTo>
                    <a:lnTo>
                      <a:pt x="120" y="42"/>
                    </a:lnTo>
                    <a:lnTo>
                      <a:pt x="125" y="55"/>
                    </a:lnTo>
                    <a:lnTo>
                      <a:pt x="129" y="67"/>
                    </a:lnTo>
                    <a:lnTo>
                      <a:pt x="131" y="82"/>
                    </a:lnTo>
                    <a:lnTo>
                      <a:pt x="130" y="84"/>
                    </a:lnTo>
                    <a:lnTo>
                      <a:pt x="130" y="87"/>
                    </a:lnTo>
                    <a:lnTo>
                      <a:pt x="129" y="94"/>
                    </a:lnTo>
                    <a:lnTo>
                      <a:pt x="125" y="107"/>
                    </a:lnTo>
                    <a:lnTo>
                      <a:pt x="120" y="119"/>
                    </a:lnTo>
                    <a:lnTo>
                      <a:pt x="115" y="124"/>
                    </a:lnTo>
                    <a:lnTo>
                      <a:pt x="112" y="131"/>
                    </a:lnTo>
                    <a:lnTo>
                      <a:pt x="103" y="139"/>
                    </a:lnTo>
                    <a:lnTo>
                      <a:pt x="94" y="146"/>
                    </a:lnTo>
                    <a:lnTo>
                      <a:pt x="106" y="152"/>
                    </a:lnTo>
                    <a:lnTo>
                      <a:pt x="113" y="147"/>
                    </a:lnTo>
                    <a:lnTo>
                      <a:pt x="121" y="140"/>
                    </a:lnTo>
                    <a:lnTo>
                      <a:pt x="130" y="127"/>
                    </a:lnTo>
                    <a:lnTo>
                      <a:pt x="138" y="113"/>
                    </a:lnTo>
                    <a:lnTo>
                      <a:pt x="141" y="97"/>
                    </a:lnTo>
                    <a:lnTo>
                      <a:pt x="143" y="82"/>
                    </a:lnTo>
                    <a:lnTo>
                      <a:pt x="141" y="65"/>
                    </a:lnTo>
                    <a:lnTo>
                      <a:pt x="138" y="50"/>
                    </a:lnTo>
                    <a:lnTo>
                      <a:pt x="130" y="36"/>
                    </a:lnTo>
                    <a:lnTo>
                      <a:pt x="121" y="23"/>
                    </a:lnTo>
                    <a:lnTo>
                      <a:pt x="114" y="17"/>
                    </a:lnTo>
                    <a:lnTo>
                      <a:pt x="108" y="12"/>
                    </a:lnTo>
                    <a:lnTo>
                      <a:pt x="97" y="5"/>
                    </a:lnTo>
                    <a:lnTo>
                      <a:pt x="84" y="1"/>
                    </a:lnTo>
                    <a:lnTo>
                      <a:pt x="70" y="0"/>
                    </a:lnTo>
                    <a:lnTo>
                      <a:pt x="55" y="1"/>
                    </a:lnTo>
                    <a:lnTo>
                      <a:pt x="41" y="6"/>
                    </a:lnTo>
                    <a:lnTo>
                      <a:pt x="32" y="12"/>
                    </a:lnTo>
                    <a:lnTo>
                      <a:pt x="20" y="23"/>
                    </a:lnTo>
                    <a:lnTo>
                      <a:pt x="10" y="36"/>
                    </a:lnTo>
                    <a:lnTo>
                      <a:pt x="4" y="50"/>
                    </a:lnTo>
                    <a:lnTo>
                      <a:pt x="1" y="65"/>
                    </a:lnTo>
                    <a:lnTo>
                      <a:pt x="0" y="82"/>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3" name="Freeform 344"/>
              <p:cNvSpPr>
                <a:spLocks/>
              </p:cNvSpPr>
              <p:nvPr/>
            </p:nvSpPr>
            <p:spPr bwMode="auto">
              <a:xfrm>
                <a:off x="2380" y="2626"/>
                <a:ext cx="16" cy="63"/>
              </a:xfrm>
              <a:custGeom>
                <a:avLst/>
                <a:gdLst>
                  <a:gd name="T0" fmla="*/ 25 w 79"/>
                  <a:gd name="T1" fmla="*/ 312 h 317"/>
                  <a:gd name="T2" fmla="*/ 36 w 79"/>
                  <a:gd name="T3" fmla="*/ 317 h 317"/>
                  <a:gd name="T4" fmla="*/ 45 w 79"/>
                  <a:gd name="T5" fmla="*/ 300 h 317"/>
                  <a:gd name="T6" fmla="*/ 54 w 79"/>
                  <a:gd name="T7" fmla="*/ 285 h 317"/>
                  <a:gd name="T8" fmla="*/ 61 w 79"/>
                  <a:gd name="T9" fmla="*/ 268 h 317"/>
                  <a:gd name="T10" fmla="*/ 67 w 79"/>
                  <a:gd name="T11" fmla="*/ 251 h 317"/>
                  <a:gd name="T12" fmla="*/ 72 w 79"/>
                  <a:gd name="T13" fmla="*/ 232 h 317"/>
                  <a:gd name="T14" fmla="*/ 72 w 79"/>
                  <a:gd name="T15" fmla="*/ 226 h 317"/>
                  <a:gd name="T16" fmla="*/ 73 w 79"/>
                  <a:gd name="T17" fmla="*/ 222 h 317"/>
                  <a:gd name="T18" fmla="*/ 75 w 79"/>
                  <a:gd name="T19" fmla="*/ 213 h 317"/>
                  <a:gd name="T20" fmla="*/ 77 w 79"/>
                  <a:gd name="T21" fmla="*/ 193 h 317"/>
                  <a:gd name="T22" fmla="*/ 77 w 79"/>
                  <a:gd name="T23" fmla="*/ 183 h 317"/>
                  <a:gd name="T24" fmla="*/ 79 w 79"/>
                  <a:gd name="T25" fmla="*/ 174 h 317"/>
                  <a:gd name="T26" fmla="*/ 77 w 79"/>
                  <a:gd name="T27" fmla="*/ 149 h 317"/>
                  <a:gd name="T28" fmla="*/ 74 w 79"/>
                  <a:gd name="T29" fmla="*/ 126 h 317"/>
                  <a:gd name="T30" fmla="*/ 68 w 79"/>
                  <a:gd name="T31" fmla="*/ 104 h 317"/>
                  <a:gd name="T32" fmla="*/ 63 w 79"/>
                  <a:gd name="T33" fmla="*/ 84 h 317"/>
                  <a:gd name="T34" fmla="*/ 54 w 79"/>
                  <a:gd name="T35" fmla="*/ 62 h 317"/>
                  <a:gd name="T36" fmla="*/ 44 w 79"/>
                  <a:gd name="T37" fmla="*/ 43 h 317"/>
                  <a:gd name="T38" fmla="*/ 31 w 79"/>
                  <a:gd name="T39" fmla="*/ 25 h 317"/>
                  <a:gd name="T40" fmla="*/ 19 w 79"/>
                  <a:gd name="T41" fmla="*/ 9 h 317"/>
                  <a:gd name="T42" fmla="*/ 11 w 79"/>
                  <a:gd name="T43" fmla="*/ 0 h 317"/>
                  <a:gd name="T44" fmla="*/ 0 w 79"/>
                  <a:gd name="T45" fmla="*/ 5 h 317"/>
                  <a:gd name="T46" fmla="*/ 2 w 79"/>
                  <a:gd name="T47" fmla="*/ 7 h 317"/>
                  <a:gd name="T48" fmla="*/ 3 w 79"/>
                  <a:gd name="T49" fmla="*/ 9 h 317"/>
                  <a:gd name="T50" fmla="*/ 6 w 79"/>
                  <a:gd name="T51" fmla="*/ 11 h 317"/>
                  <a:gd name="T52" fmla="*/ 11 w 79"/>
                  <a:gd name="T53" fmla="*/ 18 h 317"/>
                  <a:gd name="T54" fmla="*/ 23 w 79"/>
                  <a:gd name="T55" fmla="*/ 33 h 317"/>
                  <a:gd name="T56" fmla="*/ 35 w 79"/>
                  <a:gd name="T57" fmla="*/ 51 h 317"/>
                  <a:gd name="T58" fmla="*/ 44 w 79"/>
                  <a:gd name="T59" fmla="*/ 69 h 317"/>
                  <a:gd name="T60" fmla="*/ 52 w 79"/>
                  <a:gd name="T61" fmla="*/ 88 h 317"/>
                  <a:gd name="T62" fmla="*/ 57 w 79"/>
                  <a:gd name="T63" fmla="*/ 107 h 317"/>
                  <a:gd name="T64" fmla="*/ 62 w 79"/>
                  <a:gd name="T65" fmla="*/ 129 h 317"/>
                  <a:gd name="T66" fmla="*/ 65 w 79"/>
                  <a:gd name="T67" fmla="*/ 150 h 317"/>
                  <a:gd name="T68" fmla="*/ 66 w 79"/>
                  <a:gd name="T69" fmla="*/ 174 h 317"/>
                  <a:gd name="T70" fmla="*/ 65 w 79"/>
                  <a:gd name="T71" fmla="*/ 192 h 317"/>
                  <a:gd name="T72" fmla="*/ 63 w 79"/>
                  <a:gd name="T73" fmla="*/ 211 h 317"/>
                  <a:gd name="T74" fmla="*/ 59 w 79"/>
                  <a:gd name="T75" fmla="*/ 229 h 317"/>
                  <a:gd name="T76" fmla="*/ 55 w 79"/>
                  <a:gd name="T77" fmla="*/ 247 h 317"/>
                  <a:gd name="T78" fmla="*/ 48 w 79"/>
                  <a:gd name="T79" fmla="*/ 262 h 317"/>
                  <a:gd name="T80" fmla="*/ 41 w 79"/>
                  <a:gd name="T81" fmla="*/ 279 h 317"/>
                  <a:gd name="T82" fmla="*/ 34 w 79"/>
                  <a:gd name="T83" fmla="*/ 295 h 317"/>
                  <a:gd name="T84" fmla="*/ 25 w 79"/>
                  <a:gd name="T85" fmla="*/ 312 h 3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
                  <a:gd name="T130" fmla="*/ 0 h 317"/>
                  <a:gd name="T131" fmla="*/ 79 w 79"/>
                  <a:gd name="T132" fmla="*/ 317 h 3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 h="317">
                    <a:moveTo>
                      <a:pt x="25" y="312"/>
                    </a:moveTo>
                    <a:lnTo>
                      <a:pt x="36" y="317"/>
                    </a:lnTo>
                    <a:lnTo>
                      <a:pt x="45" y="300"/>
                    </a:lnTo>
                    <a:lnTo>
                      <a:pt x="54" y="285"/>
                    </a:lnTo>
                    <a:lnTo>
                      <a:pt x="61" y="268"/>
                    </a:lnTo>
                    <a:lnTo>
                      <a:pt x="67" y="251"/>
                    </a:lnTo>
                    <a:lnTo>
                      <a:pt x="72" y="232"/>
                    </a:lnTo>
                    <a:lnTo>
                      <a:pt x="72" y="226"/>
                    </a:lnTo>
                    <a:lnTo>
                      <a:pt x="73" y="222"/>
                    </a:lnTo>
                    <a:lnTo>
                      <a:pt x="75" y="213"/>
                    </a:lnTo>
                    <a:lnTo>
                      <a:pt x="77" y="193"/>
                    </a:lnTo>
                    <a:lnTo>
                      <a:pt x="77" y="183"/>
                    </a:lnTo>
                    <a:lnTo>
                      <a:pt x="79" y="174"/>
                    </a:lnTo>
                    <a:lnTo>
                      <a:pt x="77" y="149"/>
                    </a:lnTo>
                    <a:lnTo>
                      <a:pt x="74" y="126"/>
                    </a:lnTo>
                    <a:lnTo>
                      <a:pt x="68" y="104"/>
                    </a:lnTo>
                    <a:lnTo>
                      <a:pt x="63" y="84"/>
                    </a:lnTo>
                    <a:lnTo>
                      <a:pt x="54" y="62"/>
                    </a:lnTo>
                    <a:lnTo>
                      <a:pt x="44" y="43"/>
                    </a:lnTo>
                    <a:lnTo>
                      <a:pt x="31" y="25"/>
                    </a:lnTo>
                    <a:lnTo>
                      <a:pt x="19" y="9"/>
                    </a:lnTo>
                    <a:lnTo>
                      <a:pt x="11" y="0"/>
                    </a:lnTo>
                    <a:lnTo>
                      <a:pt x="0" y="5"/>
                    </a:lnTo>
                    <a:lnTo>
                      <a:pt x="2" y="7"/>
                    </a:lnTo>
                    <a:lnTo>
                      <a:pt x="3" y="9"/>
                    </a:lnTo>
                    <a:lnTo>
                      <a:pt x="6" y="11"/>
                    </a:lnTo>
                    <a:lnTo>
                      <a:pt x="11" y="18"/>
                    </a:lnTo>
                    <a:lnTo>
                      <a:pt x="23" y="33"/>
                    </a:lnTo>
                    <a:lnTo>
                      <a:pt x="35" y="51"/>
                    </a:lnTo>
                    <a:lnTo>
                      <a:pt x="44" y="69"/>
                    </a:lnTo>
                    <a:lnTo>
                      <a:pt x="52" y="88"/>
                    </a:lnTo>
                    <a:lnTo>
                      <a:pt x="57" y="107"/>
                    </a:lnTo>
                    <a:lnTo>
                      <a:pt x="62" y="129"/>
                    </a:lnTo>
                    <a:lnTo>
                      <a:pt x="65" y="150"/>
                    </a:lnTo>
                    <a:lnTo>
                      <a:pt x="66" y="174"/>
                    </a:lnTo>
                    <a:lnTo>
                      <a:pt x="65" y="192"/>
                    </a:lnTo>
                    <a:lnTo>
                      <a:pt x="63" y="211"/>
                    </a:lnTo>
                    <a:lnTo>
                      <a:pt x="59" y="229"/>
                    </a:lnTo>
                    <a:lnTo>
                      <a:pt x="55" y="247"/>
                    </a:lnTo>
                    <a:lnTo>
                      <a:pt x="48" y="262"/>
                    </a:lnTo>
                    <a:lnTo>
                      <a:pt x="41" y="279"/>
                    </a:lnTo>
                    <a:lnTo>
                      <a:pt x="34" y="295"/>
                    </a:lnTo>
                    <a:lnTo>
                      <a:pt x="25" y="312"/>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4" name="Freeform 345"/>
              <p:cNvSpPr>
                <a:spLocks/>
              </p:cNvSpPr>
              <p:nvPr/>
            </p:nvSpPr>
            <p:spPr bwMode="auto">
              <a:xfrm>
                <a:off x="2376" y="2629"/>
                <a:ext cx="15" cy="58"/>
              </a:xfrm>
              <a:custGeom>
                <a:avLst/>
                <a:gdLst>
                  <a:gd name="T0" fmla="*/ 26 w 77"/>
                  <a:gd name="T1" fmla="*/ 286 h 292"/>
                  <a:gd name="T2" fmla="*/ 38 w 77"/>
                  <a:gd name="T3" fmla="*/ 292 h 292"/>
                  <a:gd name="T4" fmla="*/ 45 w 77"/>
                  <a:gd name="T5" fmla="*/ 276 h 292"/>
                  <a:gd name="T6" fmla="*/ 46 w 77"/>
                  <a:gd name="T7" fmla="*/ 272 h 292"/>
                  <a:gd name="T8" fmla="*/ 49 w 77"/>
                  <a:gd name="T9" fmla="*/ 268 h 292"/>
                  <a:gd name="T10" fmla="*/ 53 w 77"/>
                  <a:gd name="T11" fmla="*/ 262 h 292"/>
                  <a:gd name="T12" fmla="*/ 67 w 77"/>
                  <a:gd name="T13" fmla="*/ 230 h 292"/>
                  <a:gd name="T14" fmla="*/ 70 w 77"/>
                  <a:gd name="T15" fmla="*/ 212 h 292"/>
                  <a:gd name="T16" fmla="*/ 71 w 77"/>
                  <a:gd name="T17" fmla="*/ 203 h 292"/>
                  <a:gd name="T18" fmla="*/ 73 w 77"/>
                  <a:gd name="T19" fmla="*/ 195 h 292"/>
                  <a:gd name="T20" fmla="*/ 76 w 77"/>
                  <a:gd name="T21" fmla="*/ 177 h 292"/>
                  <a:gd name="T22" fmla="*/ 76 w 77"/>
                  <a:gd name="T23" fmla="*/ 168 h 292"/>
                  <a:gd name="T24" fmla="*/ 76 w 77"/>
                  <a:gd name="T25" fmla="*/ 164 h 292"/>
                  <a:gd name="T26" fmla="*/ 76 w 77"/>
                  <a:gd name="T27" fmla="*/ 162 h 292"/>
                  <a:gd name="T28" fmla="*/ 76 w 77"/>
                  <a:gd name="T29" fmla="*/ 161 h 292"/>
                  <a:gd name="T30" fmla="*/ 77 w 77"/>
                  <a:gd name="T31" fmla="*/ 161 h 292"/>
                  <a:gd name="T32" fmla="*/ 76 w 77"/>
                  <a:gd name="T33" fmla="*/ 139 h 292"/>
                  <a:gd name="T34" fmla="*/ 73 w 77"/>
                  <a:gd name="T35" fmla="*/ 119 h 292"/>
                  <a:gd name="T36" fmla="*/ 69 w 77"/>
                  <a:gd name="T37" fmla="*/ 99 h 292"/>
                  <a:gd name="T38" fmla="*/ 63 w 77"/>
                  <a:gd name="T39" fmla="*/ 81 h 292"/>
                  <a:gd name="T40" fmla="*/ 55 w 77"/>
                  <a:gd name="T41" fmla="*/ 63 h 292"/>
                  <a:gd name="T42" fmla="*/ 46 w 77"/>
                  <a:gd name="T43" fmla="*/ 46 h 292"/>
                  <a:gd name="T44" fmla="*/ 36 w 77"/>
                  <a:gd name="T45" fmla="*/ 29 h 292"/>
                  <a:gd name="T46" fmla="*/ 25 w 77"/>
                  <a:gd name="T47" fmla="*/ 15 h 292"/>
                  <a:gd name="T48" fmla="*/ 13 w 77"/>
                  <a:gd name="T49" fmla="*/ 0 h 292"/>
                  <a:gd name="T50" fmla="*/ 0 w 77"/>
                  <a:gd name="T51" fmla="*/ 7 h 292"/>
                  <a:gd name="T52" fmla="*/ 17 w 77"/>
                  <a:gd name="T53" fmla="*/ 25 h 292"/>
                  <a:gd name="T54" fmla="*/ 29 w 77"/>
                  <a:gd name="T55" fmla="*/ 38 h 292"/>
                  <a:gd name="T56" fmla="*/ 39 w 77"/>
                  <a:gd name="T57" fmla="*/ 54 h 292"/>
                  <a:gd name="T58" fmla="*/ 54 w 77"/>
                  <a:gd name="T59" fmla="*/ 87 h 292"/>
                  <a:gd name="T60" fmla="*/ 63 w 77"/>
                  <a:gd name="T61" fmla="*/ 121 h 292"/>
                  <a:gd name="T62" fmla="*/ 66 w 77"/>
                  <a:gd name="T63" fmla="*/ 140 h 292"/>
                  <a:gd name="T64" fmla="*/ 67 w 77"/>
                  <a:gd name="T65" fmla="*/ 161 h 292"/>
                  <a:gd name="T66" fmla="*/ 66 w 77"/>
                  <a:gd name="T67" fmla="*/ 161 h 292"/>
                  <a:gd name="T68" fmla="*/ 66 w 77"/>
                  <a:gd name="T69" fmla="*/ 162 h 292"/>
                  <a:gd name="T70" fmla="*/ 66 w 77"/>
                  <a:gd name="T71" fmla="*/ 164 h 292"/>
                  <a:gd name="T72" fmla="*/ 66 w 77"/>
                  <a:gd name="T73" fmla="*/ 168 h 292"/>
                  <a:gd name="T74" fmla="*/ 66 w 77"/>
                  <a:gd name="T75" fmla="*/ 177 h 292"/>
                  <a:gd name="T76" fmla="*/ 63 w 77"/>
                  <a:gd name="T77" fmla="*/ 195 h 292"/>
                  <a:gd name="T78" fmla="*/ 60 w 77"/>
                  <a:gd name="T79" fmla="*/ 211 h 292"/>
                  <a:gd name="T80" fmla="*/ 58 w 77"/>
                  <a:gd name="T81" fmla="*/ 219 h 292"/>
                  <a:gd name="T82" fmla="*/ 57 w 77"/>
                  <a:gd name="T83" fmla="*/ 228 h 292"/>
                  <a:gd name="T84" fmla="*/ 50 w 77"/>
                  <a:gd name="T85" fmla="*/ 243 h 292"/>
                  <a:gd name="T86" fmla="*/ 43 w 77"/>
                  <a:gd name="T87" fmla="*/ 258 h 292"/>
                  <a:gd name="T88" fmla="*/ 35 w 77"/>
                  <a:gd name="T89" fmla="*/ 272 h 292"/>
                  <a:gd name="T90" fmla="*/ 26 w 77"/>
                  <a:gd name="T91" fmla="*/ 286 h 2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292"/>
                  <a:gd name="T140" fmla="*/ 77 w 77"/>
                  <a:gd name="T141" fmla="*/ 292 h 2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292">
                    <a:moveTo>
                      <a:pt x="26" y="286"/>
                    </a:moveTo>
                    <a:lnTo>
                      <a:pt x="38" y="292"/>
                    </a:lnTo>
                    <a:lnTo>
                      <a:pt x="45" y="276"/>
                    </a:lnTo>
                    <a:lnTo>
                      <a:pt x="46" y="272"/>
                    </a:lnTo>
                    <a:lnTo>
                      <a:pt x="49" y="268"/>
                    </a:lnTo>
                    <a:lnTo>
                      <a:pt x="53" y="262"/>
                    </a:lnTo>
                    <a:lnTo>
                      <a:pt x="67" y="230"/>
                    </a:lnTo>
                    <a:lnTo>
                      <a:pt x="70" y="212"/>
                    </a:lnTo>
                    <a:lnTo>
                      <a:pt x="71" y="203"/>
                    </a:lnTo>
                    <a:lnTo>
                      <a:pt x="73" y="195"/>
                    </a:lnTo>
                    <a:lnTo>
                      <a:pt x="76" y="177"/>
                    </a:lnTo>
                    <a:lnTo>
                      <a:pt x="76" y="168"/>
                    </a:lnTo>
                    <a:lnTo>
                      <a:pt x="76" y="164"/>
                    </a:lnTo>
                    <a:lnTo>
                      <a:pt x="76" y="162"/>
                    </a:lnTo>
                    <a:lnTo>
                      <a:pt x="76" y="161"/>
                    </a:lnTo>
                    <a:lnTo>
                      <a:pt x="77" y="161"/>
                    </a:lnTo>
                    <a:lnTo>
                      <a:pt x="76" y="139"/>
                    </a:lnTo>
                    <a:lnTo>
                      <a:pt x="73" y="119"/>
                    </a:lnTo>
                    <a:lnTo>
                      <a:pt x="69" y="99"/>
                    </a:lnTo>
                    <a:lnTo>
                      <a:pt x="63" y="81"/>
                    </a:lnTo>
                    <a:lnTo>
                      <a:pt x="55" y="63"/>
                    </a:lnTo>
                    <a:lnTo>
                      <a:pt x="46" y="46"/>
                    </a:lnTo>
                    <a:lnTo>
                      <a:pt x="36" y="29"/>
                    </a:lnTo>
                    <a:lnTo>
                      <a:pt x="25" y="15"/>
                    </a:lnTo>
                    <a:lnTo>
                      <a:pt x="13" y="0"/>
                    </a:lnTo>
                    <a:lnTo>
                      <a:pt x="0" y="7"/>
                    </a:lnTo>
                    <a:lnTo>
                      <a:pt x="17" y="25"/>
                    </a:lnTo>
                    <a:lnTo>
                      <a:pt x="29" y="38"/>
                    </a:lnTo>
                    <a:lnTo>
                      <a:pt x="39" y="54"/>
                    </a:lnTo>
                    <a:lnTo>
                      <a:pt x="54" y="87"/>
                    </a:lnTo>
                    <a:lnTo>
                      <a:pt x="63" y="121"/>
                    </a:lnTo>
                    <a:lnTo>
                      <a:pt x="66" y="140"/>
                    </a:lnTo>
                    <a:lnTo>
                      <a:pt x="67" y="161"/>
                    </a:lnTo>
                    <a:lnTo>
                      <a:pt x="66" y="161"/>
                    </a:lnTo>
                    <a:lnTo>
                      <a:pt x="66" y="162"/>
                    </a:lnTo>
                    <a:lnTo>
                      <a:pt x="66" y="164"/>
                    </a:lnTo>
                    <a:lnTo>
                      <a:pt x="66" y="168"/>
                    </a:lnTo>
                    <a:lnTo>
                      <a:pt x="66" y="177"/>
                    </a:lnTo>
                    <a:lnTo>
                      <a:pt x="63" y="195"/>
                    </a:lnTo>
                    <a:lnTo>
                      <a:pt x="60" y="211"/>
                    </a:lnTo>
                    <a:lnTo>
                      <a:pt x="58" y="219"/>
                    </a:lnTo>
                    <a:lnTo>
                      <a:pt x="57" y="228"/>
                    </a:lnTo>
                    <a:lnTo>
                      <a:pt x="50" y="243"/>
                    </a:lnTo>
                    <a:lnTo>
                      <a:pt x="43" y="258"/>
                    </a:lnTo>
                    <a:lnTo>
                      <a:pt x="35" y="272"/>
                    </a:lnTo>
                    <a:lnTo>
                      <a:pt x="26" y="286"/>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5" name="Freeform 346"/>
              <p:cNvSpPr>
                <a:spLocks/>
              </p:cNvSpPr>
              <p:nvPr/>
            </p:nvSpPr>
            <p:spPr bwMode="auto">
              <a:xfrm>
                <a:off x="2378" y="2627"/>
                <a:ext cx="15" cy="61"/>
              </a:xfrm>
              <a:custGeom>
                <a:avLst/>
                <a:gdLst>
                  <a:gd name="T0" fmla="*/ 25 w 76"/>
                  <a:gd name="T1" fmla="*/ 300 h 307"/>
                  <a:gd name="T2" fmla="*/ 35 w 76"/>
                  <a:gd name="T3" fmla="*/ 307 h 307"/>
                  <a:gd name="T4" fmla="*/ 44 w 76"/>
                  <a:gd name="T5" fmla="*/ 290 h 307"/>
                  <a:gd name="T6" fmla="*/ 51 w 76"/>
                  <a:gd name="T7" fmla="*/ 274 h 307"/>
                  <a:gd name="T8" fmla="*/ 58 w 76"/>
                  <a:gd name="T9" fmla="*/ 257 h 307"/>
                  <a:gd name="T10" fmla="*/ 65 w 76"/>
                  <a:gd name="T11" fmla="*/ 242 h 307"/>
                  <a:gd name="T12" fmla="*/ 69 w 76"/>
                  <a:gd name="T13" fmla="*/ 224 h 307"/>
                  <a:gd name="T14" fmla="*/ 73 w 76"/>
                  <a:gd name="T15" fmla="*/ 206 h 307"/>
                  <a:gd name="T16" fmla="*/ 75 w 76"/>
                  <a:gd name="T17" fmla="*/ 187 h 307"/>
                  <a:gd name="T18" fmla="*/ 76 w 76"/>
                  <a:gd name="T19" fmla="*/ 169 h 307"/>
                  <a:gd name="T20" fmla="*/ 75 w 76"/>
                  <a:gd name="T21" fmla="*/ 145 h 307"/>
                  <a:gd name="T22" fmla="*/ 72 w 76"/>
                  <a:gd name="T23" fmla="*/ 124 h 307"/>
                  <a:gd name="T24" fmla="*/ 67 w 76"/>
                  <a:gd name="T25" fmla="*/ 102 h 307"/>
                  <a:gd name="T26" fmla="*/ 62 w 76"/>
                  <a:gd name="T27" fmla="*/ 83 h 307"/>
                  <a:gd name="T28" fmla="*/ 54 w 76"/>
                  <a:gd name="T29" fmla="*/ 64 h 307"/>
                  <a:gd name="T30" fmla="*/ 45 w 76"/>
                  <a:gd name="T31" fmla="*/ 46 h 307"/>
                  <a:gd name="T32" fmla="*/ 33 w 76"/>
                  <a:gd name="T33" fmla="*/ 28 h 307"/>
                  <a:gd name="T34" fmla="*/ 21 w 76"/>
                  <a:gd name="T35" fmla="*/ 13 h 307"/>
                  <a:gd name="T36" fmla="*/ 16 w 76"/>
                  <a:gd name="T37" fmla="*/ 6 h 307"/>
                  <a:gd name="T38" fmla="*/ 13 w 76"/>
                  <a:gd name="T39" fmla="*/ 4 h 307"/>
                  <a:gd name="T40" fmla="*/ 12 w 76"/>
                  <a:gd name="T41" fmla="*/ 2 h 307"/>
                  <a:gd name="T42" fmla="*/ 10 w 76"/>
                  <a:gd name="T43" fmla="*/ 0 h 307"/>
                  <a:gd name="T44" fmla="*/ 0 w 76"/>
                  <a:gd name="T45" fmla="*/ 8 h 307"/>
                  <a:gd name="T46" fmla="*/ 12 w 76"/>
                  <a:gd name="T47" fmla="*/ 23 h 307"/>
                  <a:gd name="T48" fmla="*/ 23 w 76"/>
                  <a:gd name="T49" fmla="*/ 37 h 307"/>
                  <a:gd name="T50" fmla="*/ 33 w 76"/>
                  <a:gd name="T51" fmla="*/ 54 h 307"/>
                  <a:gd name="T52" fmla="*/ 42 w 76"/>
                  <a:gd name="T53" fmla="*/ 71 h 307"/>
                  <a:gd name="T54" fmla="*/ 50 w 76"/>
                  <a:gd name="T55" fmla="*/ 89 h 307"/>
                  <a:gd name="T56" fmla="*/ 56 w 76"/>
                  <a:gd name="T57" fmla="*/ 107 h 307"/>
                  <a:gd name="T58" fmla="*/ 60 w 76"/>
                  <a:gd name="T59" fmla="*/ 127 h 307"/>
                  <a:gd name="T60" fmla="*/ 63 w 76"/>
                  <a:gd name="T61" fmla="*/ 147 h 307"/>
                  <a:gd name="T62" fmla="*/ 64 w 76"/>
                  <a:gd name="T63" fmla="*/ 169 h 307"/>
                  <a:gd name="T64" fmla="*/ 63 w 76"/>
                  <a:gd name="T65" fmla="*/ 169 h 307"/>
                  <a:gd name="T66" fmla="*/ 63 w 76"/>
                  <a:gd name="T67" fmla="*/ 170 h 307"/>
                  <a:gd name="T68" fmla="*/ 63 w 76"/>
                  <a:gd name="T69" fmla="*/ 172 h 307"/>
                  <a:gd name="T70" fmla="*/ 63 w 76"/>
                  <a:gd name="T71" fmla="*/ 176 h 307"/>
                  <a:gd name="T72" fmla="*/ 63 w 76"/>
                  <a:gd name="T73" fmla="*/ 185 h 307"/>
                  <a:gd name="T74" fmla="*/ 60 w 76"/>
                  <a:gd name="T75" fmla="*/ 203 h 307"/>
                  <a:gd name="T76" fmla="*/ 58 w 76"/>
                  <a:gd name="T77" fmla="*/ 211 h 307"/>
                  <a:gd name="T78" fmla="*/ 57 w 76"/>
                  <a:gd name="T79" fmla="*/ 220 h 307"/>
                  <a:gd name="T80" fmla="*/ 54 w 76"/>
                  <a:gd name="T81" fmla="*/ 238 h 307"/>
                  <a:gd name="T82" fmla="*/ 40 w 76"/>
                  <a:gd name="T83" fmla="*/ 270 h 307"/>
                  <a:gd name="T84" fmla="*/ 36 w 76"/>
                  <a:gd name="T85" fmla="*/ 276 h 307"/>
                  <a:gd name="T86" fmla="*/ 33 w 76"/>
                  <a:gd name="T87" fmla="*/ 280 h 307"/>
                  <a:gd name="T88" fmla="*/ 32 w 76"/>
                  <a:gd name="T89" fmla="*/ 284 h 307"/>
                  <a:gd name="T90" fmla="*/ 25 w 76"/>
                  <a:gd name="T91" fmla="*/ 300 h 3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307"/>
                  <a:gd name="T140" fmla="*/ 76 w 76"/>
                  <a:gd name="T141" fmla="*/ 307 h 3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307">
                    <a:moveTo>
                      <a:pt x="25" y="300"/>
                    </a:moveTo>
                    <a:lnTo>
                      <a:pt x="35" y="307"/>
                    </a:lnTo>
                    <a:lnTo>
                      <a:pt x="44" y="290"/>
                    </a:lnTo>
                    <a:lnTo>
                      <a:pt x="51" y="274"/>
                    </a:lnTo>
                    <a:lnTo>
                      <a:pt x="58" y="257"/>
                    </a:lnTo>
                    <a:lnTo>
                      <a:pt x="65" y="242"/>
                    </a:lnTo>
                    <a:lnTo>
                      <a:pt x="69" y="224"/>
                    </a:lnTo>
                    <a:lnTo>
                      <a:pt x="73" y="206"/>
                    </a:lnTo>
                    <a:lnTo>
                      <a:pt x="75" y="187"/>
                    </a:lnTo>
                    <a:lnTo>
                      <a:pt x="76" y="169"/>
                    </a:lnTo>
                    <a:lnTo>
                      <a:pt x="75" y="145"/>
                    </a:lnTo>
                    <a:lnTo>
                      <a:pt x="72" y="124"/>
                    </a:lnTo>
                    <a:lnTo>
                      <a:pt x="67" y="102"/>
                    </a:lnTo>
                    <a:lnTo>
                      <a:pt x="62" y="83"/>
                    </a:lnTo>
                    <a:lnTo>
                      <a:pt x="54" y="64"/>
                    </a:lnTo>
                    <a:lnTo>
                      <a:pt x="45" y="46"/>
                    </a:lnTo>
                    <a:lnTo>
                      <a:pt x="33" y="28"/>
                    </a:lnTo>
                    <a:lnTo>
                      <a:pt x="21" y="13"/>
                    </a:lnTo>
                    <a:lnTo>
                      <a:pt x="16" y="6"/>
                    </a:lnTo>
                    <a:lnTo>
                      <a:pt x="13" y="4"/>
                    </a:lnTo>
                    <a:lnTo>
                      <a:pt x="12" y="2"/>
                    </a:lnTo>
                    <a:lnTo>
                      <a:pt x="10" y="0"/>
                    </a:lnTo>
                    <a:lnTo>
                      <a:pt x="0" y="8"/>
                    </a:lnTo>
                    <a:lnTo>
                      <a:pt x="12" y="23"/>
                    </a:lnTo>
                    <a:lnTo>
                      <a:pt x="23" y="37"/>
                    </a:lnTo>
                    <a:lnTo>
                      <a:pt x="33" y="54"/>
                    </a:lnTo>
                    <a:lnTo>
                      <a:pt x="42" y="71"/>
                    </a:lnTo>
                    <a:lnTo>
                      <a:pt x="50" y="89"/>
                    </a:lnTo>
                    <a:lnTo>
                      <a:pt x="56" y="107"/>
                    </a:lnTo>
                    <a:lnTo>
                      <a:pt x="60" y="127"/>
                    </a:lnTo>
                    <a:lnTo>
                      <a:pt x="63" y="147"/>
                    </a:lnTo>
                    <a:lnTo>
                      <a:pt x="64" y="169"/>
                    </a:lnTo>
                    <a:lnTo>
                      <a:pt x="63" y="169"/>
                    </a:lnTo>
                    <a:lnTo>
                      <a:pt x="63" y="170"/>
                    </a:lnTo>
                    <a:lnTo>
                      <a:pt x="63" y="172"/>
                    </a:lnTo>
                    <a:lnTo>
                      <a:pt x="63" y="176"/>
                    </a:lnTo>
                    <a:lnTo>
                      <a:pt x="63" y="185"/>
                    </a:lnTo>
                    <a:lnTo>
                      <a:pt x="60" y="203"/>
                    </a:lnTo>
                    <a:lnTo>
                      <a:pt x="58" y="211"/>
                    </a:lnTo>
                    <a:lnTo>
                      <a:pt x="57" y="220"/>
                    </a:lnTo>
                    <a:lnTo>
                      <a:pt x="54" y="238"/>
                    </a:lnTo>
                    <a:lnTo>
                      <a:pt x="40" y="270"/>
                    </a:lnTo>
                    <a:lnTo>
                      <a:pt x="36" y="276"/>
                    </a:lnTo>
                    <a:lnTo>
                      <a:pt x="33" y="280"/>
                    </a:lnTo>
                    <a:lnTo>
                      <a:pt x="32" y="284"/>
                    </a:lnTo>
                    <a:lnTo>
                      <a:pt x="25" y="300"/>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6" name="Freeform 347"/>
              <p:cNvSpPr>
                <a:spLocks/>
              </p:cNvSpPr>
              <p:nvPr/>
            </p:nvSpPr>
            <p:spPr bwMode="auto">
              <a:xfrm>
                <a:off x="2385" y="2623"/>
                <a:ext cx="16" cy="69"/>
              </a:xfrm>
              <a:custGeom>
                <a:avLst/>
                <a:gdLst>
                  <a:gd name="T0" fmla="*/ 24 w 79"/>
                  <a:gd name="T1" fmla="*/ 339 h 345"/>
                  <a:gd name="T2" fmla="*/ 34 w 79"/>
                  <a:gd name="T3" fmla="*/ 345 h 345"/>
                  <a:gd name="T4" fmla="*/ 44 w 79"/>
                  <a:gd name="T5" fmla="*/ 327 h 345"/>
                  <a:gd name="T6" fmla="*/ 53 w 79"/>
                  <a:gd name="T7" fmla="*/ 309 h 345"/>
                  <a:gd name="T8" fmla="*/ 53 w 79"/>
                  <a:gd name="T9" fmla="*/ 305 h 345"/>
                  <a:gd name="T10" fmla="*/ 54 w 79"/>
                  <a:gd name="T11" fmla="*/ 303 h 345"/>
                  <a:gd name="T12" fmla="*/ 57 w 79"/>
                  <a:gd name="T13" fmla="*/ 299 h 345"/>
                  <a:gd name="T14" fmla="*/ 61 w 79"/>
                  <a:gd name="T15" fmla="*/ 290 h 345"/>
                  <a:gd name="T16" fmla="*/ 68 w 79"/>
                  <a:gd name="T17" fmla="*/ 272 h 345"/>
                  <a:gd name="T18" fmla="*/ 72 w 79"/>
                  <a:gd name="T19" fmla="*/ 251 h 345"/>
                  <a:gd name="T20" fmla="*/ 76 w 79"/>
                  <a:gd name="T21" fmla="*/ 231 h 345"/>
                  <a:gd name="T22" fmla="*/ 78 w 79"/>
                  <a:gd name="T23" fmla="*/ 210 h 345"/>
                  <a:gd name="T24" fmla="*/ 78 w 79"/>
                  <a:gd name="T25" fmla="*/ 199 h 345"/>
                  <a:gd name="T26" fmla="*/ 78 w 79"/>
                  <a:gd name="T27" fmla="*/ 193 h 345"/>
                  <a:gd name="T28" fmla="*/ 79 w 79"/>
                  <a:gd name="T29" fmla="*/ 189 h 345"/>
                  <a:gd name="T30" fmla="*/ 78 w 79"/>
                  <a:gd name="T31" fmla="*/ 162 h 345"/>
                  <a:gd name="T32" fmla="*/ 75 w 79"/>
                  <a:gd name="T33" fmla="*/ 136 h 345"/>
                  <a:gd name="T34" fmla="*/ 69 w 79"/>
                  <a:gd name="T35" fmla="*/ 111 h 345"/>
                  <a:gd name="T36" fmla="*/ 62 w 79"/>
                  <a:gd name="T37" fmla="*/ 88 h 345"/>
                  <a:gd name="T38" fmla="*/ 52 w 79"/>
                  <a:gd name="T39" fmla="*/ 64 h 345"/>
                  <a:gd name="T40" fmla="*/ 41 w 79"/>
                  <a:gd name="T41" fmla="*/ 43 h 345"/>
                  <a:gd name="T42" fmla="*/ 27 w 79"/>
                  <a:gd name="T43" fmla="*/ 22 h 345"/>
                  <a:gd name="T44" fmla="*/ 13 w 79"/>
                  <a:gd name="T45" fmla="*/ 3 h 345"/>
                  <a:gd name="T46" fmla="*/ 12 w 79"/>
                  <a:gd name="T47" fmla="*/ 0 h 345"/>
                  <a:gd name="T48" fmla="*/ 0 w 79"/>
                  <a:gd name="T49" fmla="*/ 8 h 345"/>
                  <a:gd name="T50" fmla="*/ 5 w 79"/>
                  <a:gd name="T51" fmla="*/ 15 h 345"/>
                  <a:gd name="T52" fmla="*/ 20 w 79"/>
                  <a:gd name="T53" fmla="*/ 33 h 345"/>
                  <a:gd name="T54" fmla="*/ 32 w 79"/>
                  <a:gd name="T55" fmla="*/ 52 h 345"/>
                  <a:gd name="T56" fmla="*/ 42 w 79"/>
                  <a:gd name="T57" fmla="*/ 72 h 345"/>
                  <a:gd name="T58" fmla="*/ 52 w 79"/>
                  <a:gd name="T59" fmla="*/ 93 h 345"/>
                  <a:gd name="T60" fmla="*/ 58 w 79"/>
                  <a:gd name="T61" fmla="*/ 115 h 345"/>
                  <a:gd name="T62" fmla="*/ 63 w 79"/>
                  <a:gd name="T63" fmla="*/ 138 h 345"/>
                  <a:gd name="T64" fmla="*/ 67 w 79"/>
                  <a:gd name="T65" fmla="*/ 163 h 345"/>
                  <a:gd name="T66" fmla="*/ 68 w 79"/>
                  <a:gd name="T67" fmla="*/ 189 h 345"/>
                  <a:gd name="T68" fmla="*/ 67 w 79"/>
                  <a:gd name="T69" fmla="*/ 209 h 345"/>
                  <a:gd name="T70" fmla="*/ 64 w 79"/>
                  <a:gd name="T71" fmla="*/ 229 h 345"/>
                  <a:gd name="T72" fmla="*/ 62 w 79"/>
                  <a:gd name="T73" fmla="*/ 238 h 345"/>
                  <a:gd name="T74" fmla="*/ 61 w 79"/>
                  <a:gd name="T75" fmla="*/ 242 h 345"/>
                  <a:gd name="T76" fmla="*/ 61 w 79"/>
                  <a:gd name="T77" fmla="*/ 248 h 345"/>
                  <a:gd name="T78" fmla="*/ 57 w 79"/>
                  <a:gd name="T79" fmla="*/ 268 h 345"/>
                  <a:gd name="T80" fmla="*/ 50 w 79"/>
                  <a:gd name="T81" fmla="*/ 286 h 345"/>
                  <a:gd name="T82" fmla="*/ 42 w 79"/>
                  <a:gd name="T83" fmla="*/ 304 h 345"/>
                  <a:gd name="T84" fmla="*/ 33 w 79"/>
                  <a:gd name="T85" fmla="*/ 321 h 345"/>
                  <a:gd name="T86" fmla="*/ 24 w 79"/>
                  <a:gd name="T87" fmla="*/ 339 h 3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345"/>
                  <a:gd name="T134" fmla="*/ 79 w 79"/>
                  <a:gd name="T135" fmla="*/ 345 h 3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345">
                    <a:moveTo>
                      <a:pt x="24" y="339"/>
                    </a:moveTo>
                    <a:lnTo>
                      <a:pt x="34" y="345"/>
                    </a:lnTo>
                    <a:lnTo>
                      <a:pt x="44" y="327"/>
                    </a:lnTo>
                    <a:lnTo>
                      <a:pt x="53" y="309"/>
                    </a:lnTo>
                    <a:lnTo>
                      <a:pt x="53" y="305"/>
                    </a:lnTo>
                    <a:lnTo>
                      <a:pt x="54" y="303"/>
                    </a:lnTo>
                    <a:lnTo>
                      <a:pt x="57" y="299"/>
                    </a:lnTo>
                    <a:lnTo>
                      <a:pt x="61" y="290"/>
                    </a:lnTo>
                    <a:lnTo>
                      <a:pt x="68" y="272"/>
                    </a:lnTo>
                    <a:lnTo>
                      <a:pt x="72" y="251"/>
                    </a:lnTo>
                    <a:lnTo>
                      <a:pt x="76" y="231"/>
                    </a:lnTo>
                    <a:lnTo>
                      <a:pt x="78" y="210"/>
                    </a:lnTo>
                    <a:lnTo>
                      <a:pt x="78" y="199"/>
                    </a:lnTo>
                    <a:lnTo>
                      <a:pt x="78" y="193"/>
                    </a:lnTo>
                    <a:lnTo>
                      <a:pt x="79" y="189"/>
                    </a:lnTo>
                    <a:lnTo>
                      <a:pt x="78" y="162"/>
                    </a:lnTo>
                    <a:lnTo>
                      <a:pt x="75" y="136"/>
                    </a:lnTo>
                    <a:lnTo>
                      <a:pt x="69" y="111"/>
                    </a:lnTo>
                    <a:lnTo>
                      <a:pt x="62" y="88"/>
                    </a:lnTo>
                    <a:lnTo>
                      <a:pt x="52" y="64"/>
                    </a:lnTo>
                    <a:lnTo>
                      <a:pt x="41" y="43"/>
                    </a:lnTo>
                    <a:lnTo>
                      <a:pt x="27" y="22"/>
                    </a:lnTo>
                    <a:lnTo>
                      <a:pt x="13" y="3"/>
                    </a:lnTo>
                    <a:lnTo>
                      <a:pt x="12" y="0"/>
                    </a:lnTo>
                    <a:lnTo>
                      <a:pt x="0" y="8"/>
                    </a:lnTo>
                    <a:lnTo>
                      <a:pt x="5" y="15"/>
                    </a:lnTo>
                    <a:lnTo>
                      <a:pt x="20" y="33"/>
                    </a:lnTo>
                    <a:lnTo>
                      <a:pt x="32" y="52"/>
                    </a:lnTo>
                    <a:lnTo>
                      <a:pt x="42" y="72"/>
                    </a:lnTo>
                    <a:lnTo>
                      <a:pt x="52" y="93"/>
                    </a:lnTo>
                    <a:lnTo>
                      <a:pt x="58" y="115"/>
                    </a:lnTo>
                    <a:lnTo>
                      <a:pt x="63" y="138"/>
                    </a:lnTo>
                    <a:lnTo>
                      <a:pt x="67" y="163"/>
                    </a:lnTo>
                    <a:lnTo>
                      <a:pt x="68" y="189"/>
                    </a:lnTo>
                    <a:lnTo>
                      <a:pt x="67" y="209"/>
                    </a:lnTo>
                    <a:lnTo>
                      <a:pt x="64" y="229"/>
                    </a:lnTo>
                    <a:lnTo>
                      <a:pt x="62" y="238"/>
                    </a:lnTo>
                    <a:lnTo>
                      <a:pt x="61" y="242"/>
                    </a:lnTo>
                    <a:lnTo>
                      <a:pt x="61" y="248"/>
                    </a:lnTo>
                    <a:lnTo>
                      <a:pt x="57" y="268"/>
                    </a:lnTo>
                    <a:lnTo>
                      <a:pt x="50" y="286"/>
                    </a:lnTo>
                    <a:lnTo>
                      <a:pt x="42" y="304"/>
                    </a:lnTo>
                    <a:lnTo>
                      <a:pt x="33" y="321"/>
                    </a:lnTo>
                    <a:lnTo>
                      <a:pt x="24" y="339"/>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7" name="Freeform 348"/>
              <p:cNvSpPr>
                <a:spLocks/>
              </p:cNvSpPr>
              <p:nvPr/>
            </p:nvSpPr>
            <p:spPr bwMode="auto">
              <a:xfrm>
                <a:off x="2387" y="2622"/>
                <a:ext cx="16" cy="71"/>
              </a:xfrm>
              <a:custGeom>
                <a:avLst/>
                <a:gdLst>
                  <a:gd name="T0" fmla="*/ 22 w 79"/>
                  <a:gd name="T1" fmla="*/ 351 h 357"/>
                  <a:gd name="T2" fmla="*/ 35 w 79"/>
                  <a:gd name="T3" fmla="*/ 357 h 357"/>
                  <a:gd name="T4" fmla="*/ 39 w 79"/>
                  <a:gd name="T5" fmla="*/ 347 h 357"/>
                  <a:gd name="T6" fmla="*/ 45 w 79"/>
                  <a:gd name="T7" fmla="*/ 338 h 357"/>
                  <a:gd name="T8" fmla="*/ 54 w 79"/>
                  <a:gd name="T9" fmla="*/ 320 h 357"/>
                  <a:gd name="T10" fmla="*/ 61 w 79"/>
                  <a:gd name="T11" fmla="*/ 300 h 357"/>
                  <a:gd name="T12" fmla="*/ 68 w 79"/>
                  <a:gd name="T13" fmla="*/ 281 h 357"/>
                  <a:gd name="T14" fmla="*/ 73 w 79"/>
                  <a:gd name="T15" fmla="*/ 260 h 357"/>
                  <a:gd name="T16" fmla="*/ 74 w 79"/>
                  <a:gd name="T17" fmla="*/ 248 h 357"/>
                  <a:gd name="T18" fmla="*/ 76 w 79"/>
                  <a:gd name="T19" fmla="*/ 238 h 357"/>
                  <a:gd name="T20" fmla="*/ 78 w 79"/>
                  <a:gd name="T21" fmla="*/ 216 h 357"/>
                  <a:gd name="T22" fmla="*/ 78 w 79"/>
                  <a:gd name="T23" fmla="*/ 205 h 357"/>
                  <a:gd name="T24" fmla="*/ 78 w 79"/>
                  <a:gd name="T25" fmla="*/ 199 h 357"/>
                  <a:gd name="T26" fmla="*/ 79 w 79"/>
                  <a:gd name="T27" fmla="*/ 195 h 357"/>
                  <a:gd name="T28" fmla="*/ 78 w 79"/>
                  <a:gd name="T29" fmla="*/ 165 h 357"/>
                  <a:gd name="T30" fmla="*/ 75 w 79"/>
                  <a:gd name="T31" fmla="*/ 138 h 357"/>
                  <a:gd name="T32" fmla="*/ 69 w 79"/>
                  <a:gd name="T33" fmla="*/ 113 h 357"/>
                  <a:gd name="T34" fmla="*/ 61 w 79"/>
                  <a:gd name="T35" fmla="*/ 88 h 357"/>
                  <a:gd name="T36" fmla="*/ 51 w 79"/>
                  <a:gd name="T37" fmla="*/ 63 h 357"/>
                  <a:gd name="T38" fmla="*/ 39 w 79"/>
                  <a:gd name="T39" fmla="*/ 41 h 357"/>
                  <a:gd name="T40" fmla="*/ 24 w 79"/>
                  <a:gd name="T41" fmla="*/ 19 h 357"/>
                  <a:gd name="T42" fmla="*/ 10 w 79"/>
                  <a:gd name="T43" fmla="*/ 0 h 357"/>
                  <a:gd name="T44" fmla="*/ 0 w 79"/>
                  <a:gd name="T45" fmla="*/ 6 h 357"/>
                  <a:gd name="T46" fmla="*/ 1 w 79"/>
                  <a:gd name="T47" fmla="*/ 9 h 357"/>
                  <a:gd name="T48" fmla="*/ 15 w 79"/>
                  <a:gd name="T49" fmla="*/ 28 h 357"/>
                  <a:gd name="T50" fmla="*/ 29 w 79"/>
                  <a:gd name="T51" fmla="*/ 49 h 357"/>
                  <a:gd name="T52" fmla="*/ 40 w 79"/>
                  <a:gd name="T53" fmla="*/ 70 h 357"/>
                  <a:gd name="T54" fmla="*/ 50 w 79"/>
                  <a:gd name="T55" fmla="*/ 94 h 357"/>
                  <a:gd name="T56" fmla="*/ 57 w 79"/>
                  <a:gd name="T57" fmla="*/ 117 h 357"/>
                  <a:gd name="T58" fmla="*/ 63 w 79"/>
                  <a:gd name="T59" fmla="*/ 142 h 357"/>
                  <a:gd name="T60" fmla="*/ 66 w 79"/>
                  <a:gd name="T61" fmla="*/ 168 h 357"/>
                  <a:gd name="T62" fmla="*/ 67 w 79"/>
                  <a:gd name="T63" fmla="*/ 195 h 357"/>
                  <a:gd name="T64" fmla="*/ 66 w 79"/>
                  <a:gd name="T65" fmla="*/ 199 h 357"/>
                  <a:gd name="T66" fmla="*/ 66 w 79"/>
                  <a:gd name="T67" fmla="*/ 205 h 357"/>
                  <a:gd name="T68" fmla="*/ 66 w 79"/>
                  <a:gd name="T69" fmla="*/ 216 h 357"/>
                  <a:gd name="T70" fmla="*/ 64 w 79"/>
                  <a:gd name="T71" fmla="*/ 237 h 357"/>
                  <a:gd name="T72" fmla="*/ 60 w 79"/>
                  <a:gd name="T73" fmla="*/ 257 h 357"/>
                  <a:gd name="T74" fmla="*/ 56 w 79"/>
                  <a:gd name="T75" fmla="*/ 278 h 357"/>
                  <a:gd name="T76" fmla="*/ 49 w 79"/>
                  <a:gd name="T77" fmla="*/ 296 h 357"/>
                  <a:gd name="T78" fmla="*/ 45 w 79"/>
                  <a:gd name="T79" fmla="*/ 305 h 357"/>
                  <a:gd name="T80" fmla="*/ 42 w 79"/>
                  <a:gd name="T81" fmla="*/ 309 h 357"/>
                  <a:gd name="T82" fmla="*/ 41 w 79"/>
                  <a:gd name="T83" fmla="*/ 311 h 357"/>
                  <a:gd name="T84" fmla="*/ 41 w 79"/>
                  <a:gd name="T85" fmla="*/ 315 h 357"/>
                  <a:gd name="T86" fmla="*/ 32 w 79"/>
                  <a:gd name="T87" fmla="*/ 333 h 357"/>
                  <a:gd name="T88" fmla="*/ 22 w 79"/>
                  <a:gd name="T89" fmla="*/ 351 h 3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357"/>
                  <a:gd name="T137" fmla="*/ 79 w 79"/>
                  <a:gd name="T138" fmla="*/ 357 h 3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357">
                    <a:moveTo>
                      <a:pt x="22" y="351"/>
                    </a:moveTo>
                    <a:lnTo>
                      <a:pt x="35" y="357"/>
                    </a:lnTo>
                    <a:lnTo>
                      <a:pt x="39" y="347"/>
                    </a:lnTo>
                    <a:lnTo>
                      <a:pt x="45" y="338"/>
                    </a:lnTo>
                    <a:lnTo>
                      <a:pt x="54" y="320"/>
                    </a:lnTo>
                    <a:lnTo>
                      <a:pt x="61" y="300"/>
                    </a:lnTo>
                    <a:lnTo>
                      <a:pt x="68" y="281"/>
                    </a:lnTo>
                    <a:lnTo>
                      <a:pt x="73" y="260"/>
                    </a:lnTo>
                    <a:lnTo>
                      <a:pt x="74" y="248"/>
                    </a:lnTo>
                    <a:lnTo>
                      <a:pt x="76" y="238"/>
                    </a:lnTo>
                    <a:lnTo>
                      <a:pt x="78" y="216"/>
                    </a:lnTo>
                    <a:lnTo>
                      <a:pt x="78" y="205"/>
                    </a:lnTo>
                    <a:lnTo>
                      <a:pt x="78" y="199"/>
                    </a:lnTo>
                    <a:lnTo>
                      <a:pt x="79" y="195"/>
                    </a:lnTo>
                    <a:lnTo>
                      <a:pt x="78" y="165"/>
                    </a:lnTo>
                    <a:lnTo>
                      <a:pt x="75" y="138"/>
                    </a:lnTo>
                    <a:lnTo>
                      <a:pt x="69" y="113"/>
                    </a:lnTo>
                    <a:lnTo>
                      <a:pt x="61" y="88"/>
                    </a:lnTo>
                    <a:lnTo>
                      <a:pt x="51" y="63"/>
                    </a:lnTo>
                    <a:lnTo>
                      <a:pt x="39" y="41"/>
                    </a:lnTo>
                    <a:lnTo>
                      <a:pt x="24" y="19"/>
                    </a:lnTo>
                    <a:lnTo>
                      <a:pt x="10" y="0"/>
                    </a:lnTo>
                    <a:lnTo>
                      <a:pt x="0" y="6"/>
                    </a:lnTo>
                    <a:lnTo>
                      <a:pt x="1" y="9"/>
                    </a:lnTo>
                    <a:lnTo>
                      <a:pt x="15" y="28"/>
                    </a:lnTo>
                    <a:lnTo>
                      <a:pt x="29" y="49"/>
                    </a:lnTo>
                    <a:lnTo>
                      <a:pt x="40" y="70"/>
                    </a:lnTo>
                    <a:lnTo>
                      <a:pt x="50" y="94"/>
                    </a:lnTo>
                    <a:lnTo>
                      <a:pt x="57" y="117"/>
                    </a:lnTo>
                    <a:lnTo>
                      <a:pt x="63" y="142"/>
                    </a:lnTo>
                    <a:lnTo>
                      <a:pt x="66" y="168"/>
                    </a:lnTo>
                    <a:lnTo>
                      <a:pt x="67" y="195"/>
                    </a:lnTo>
                    <a:lnTo>
                      <a:pt x="66" y="199"/>
                    </a:lnTo>
                    <a:lnTo>
                      <a:pt x="66" y="205"/>
                    </a:lnTo>
                    <a:lnTo>
                      <a:pt x="66" y="216"/>
                    </a:lnTo>
                    <a:lnTo>
                      <a:pt x="64" y="237"/>
                    </a:lnTo>
                    <a:lnTo>
                      <a:pt x="60" y="257"/>
                    </a:lnTo>
                    <a:lnTo>
                      <a:pt x="56" y="278"/>
                    </a:lnTo>
                    <a:lnTo>
                      <a:pt x="49" y="296"/>
                    </a:lnTo>
                    <a:lnTo>
                      <a:pt x="45" y="305"/>
                    </a:lnTo>
                    <a:lnTo>
                      <a:pt x="42" y="309"/>
                    </a:lnTo>
                    <a:lnTo>
                      <a:pt x="41" y="311"/>
                    </a:lnTo>
                    <a:lnTo>
                      <a:pt x="41" y="315"/>
                    </a:lnTo>
                    <a:lnTo>
                      <a:pt x="32" y="333"/>
                    </a:lnTo>
                    <a:lnTo>
                      <a:pt x="22" y="351"/>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8" name="Freeform 349"/>
              <p:cNvSpPr>
                <a:spLocks/>
              </p:cNvSpPr>
              <p:nvPr/>
            </p:nvSpPr>
            <p:spPr bwMode="auto">
              <a:xfrm>
                <a:off x="2382" y="2625"/>
                <a:ext cx="16" cy="66"/>
              </a:xfrm>
              <a:custGeom>
                <a:avLst/>
                <a:gdLst>
                  <a:gd name="T0" fmla="*/ 25 w 80"/>
                  <a:gd name="T1" fmla="*/ 324 h 331"/>
                  <a:gd name="T2" fmla="*/ 36 w 80"/>
                  <a:gd name="T3" fmla="*/ 331 h 331"/>
                  <a:gd name="T4" fmla="*/ 45 w 80"/>
                  <a:gd name="T5" fmla="*/ 313 h 331"/>
                  <a:gd name="T6" fmla="*/ 54 w 80"/>
                  <a:gd name="T7" fmla="*/ 296 h 331"/>
                  <a:gd name="T8" fmla="*/ 62 w 80"/>
                  <a:gd name="T9" fmla="*/ 278 h 331"/>
                  <a:gd name="T10" fmla="*/ 69 w 80"/>
                  <a:gd name="T11" fmla="*/ 260 h 331"/>
                  <a:gd name="T12" fmla="*/ 73 w 80"/>
                  <a:gd name="T13" fmla="*/ 240 h 331"/>
                  <a:gd name="T14" fmla="*/ 73 w 80"/>
                  <a:gd name="T15" fmla="*/ 234 h 331"/>
                  <a:gd name="T16" fmla="*/ 74 w 80"/>
                  <a:gd name="T17" fmla="*/ 230 h 331"/>
                  <a:gd name="T18" fmla="*/ 76 w 80"/>
                  <a:gd name="T19" fmla="*/ 221 h 331"/>
                  <a:gd name="T20" fmla="*/ 79 w 80"/>
                  <a:gd name="T21" fmla="*/ 201 h 331"/>
                  <a:gd name="T22" fmla="*/ 80 w 80"/>
                  <a:gd name="T23" fmla="*/ 181 h 331"/>
                  <a:gd name="T24" fmla="*/ 79 w 80"/>
                  <a:gd name="T25" fmla="*/ 155 h 331"/>
                  <a:gd name="T26" fmla="*/ 75 w 80"/>
                  <a:gd name="T27" fmla="*/ 130 h 331"/>
                  <a:gd name="T28" fmla="*/ 70 w 80"/>
                  <a:gd name="T29" fmla="*/ 107 h 331"/>
                  <a:gd name="T30" fmla="*/ 64 w 80"/>
                  <a:gd name="T31" fmla="*/ 85 h 331"/>
                  <a:gd name="T32" fmla="*/ 54 w 80"/>
                  <a:gd name="T33" fmla="*/ 64 h 331"/>
                  <a:gd name="T34" fmla="*/ 44 w 80"/>
                  <a:gd name="T35" fmla="*/ 44 h 331"/>
                  <a:gd name="T36" fmla="*/ 32 w 80"/>
                  <a:gd name="T37" fmla="*/ 25 h 331"/>
                  <a:gd name="T38" fmla="*/ 17 w 80"/>
                  <a:gd name="T39" fmla="*/ 7 h 331"/>
                  <a:gd name="T40" fmla="*/ 12 w 80"/>
                  <a:gd name="T41" fmla="*/ 0 h 331"/>
                  <a:gd name="T42" fmla="*/ 0 w 80"/>
                  <a:gd name="T43" fmla="*/ 7 h 331"/>
                  <a:gd name="T44" fmla="*/ 8 w 80"/>
                  <a:gd name="T45" fmla="*/ 16 h 331"/>
                  <a:gd name="T46" fmla="*/ 20 w 80"/>
                  <a:gd name="T47" fmla="*/ 32 h 331"/>
                  <a:gd name="T48" fmla="*/ 33 w 80"/>
                  <a:gd name="T49" fmla="*/ 50 h 331"/>
                  <a:gd name="T50" fmla="*/ 43 w 80"/>
                  <a:gd name="T51" fmla="*/ 69 h 331"/>
                  <a:gd name="T52" fmla="*/ 52 w 80"/>
                  <a:gd name="T53" fmla="*/ 91 h 331"/>
                  <a:gd name="T54" fmla="*/ 57 w 80"/>
                  <a:gd name="T55" fmla="*/ 111 h 331"/>
                  <a:gd name="T56" fmla="*/ 63 w 80"/>
                  <a:gd name="T57" fmla="*/ 133 h 331"/>
                  <a:gd name="T58" fmla="*/ 66 w 80"/>
                  <a:gd name="T59" fmla="*/ 156 h 331"/>
                  <a:gd name="T60" fmla="*/ 68 w 80"/>
                  <a:gd name="T61" fmla="*/ 181 h 331"/>
                  <a:gd name="T62" fmla="*/ 66 w 80"/>
                  <a:gd name="T63" fmla="*/ 190 h 331"/>
                  <a:gd name="T64" fmla="*/ 66 w 80"/>
                  <a:gd name="T65" fmla="*/ 200 h 331"/>
                  <a:gd name="T66" fmla="*/ 64 w 80"/>
                  <a:gd name="T67" fmla="*/ 220 h 331"/>
                  <a:gd name="T68" fmla="*/ 62 w 80"/>
                  <a:gd name="T69" fmla="*/ 229 h 331"/>
                  <a:gd name="T70" fmla="*/ 61 w 80"/>
                  <a:gd name="T71" fmla="*/ 233 h 331"/>
                  <a:gd name="T72" fmla="*/ 61 w 80"/>
                  <a:gd name="T73" fmla="*/ 239 h 331"/>
                  <a:gd name="T74" fmla="*/ 56 w 80"/>
                  <a:gd name="T75" fmla="*/ 258 h 331"/>
                  <a:gd name="T76" fmla="*/ 50 w 80"/>
                  <a:gd name="T77" fmla="*/ 275 h 331"/>
                  <a:gd name="T78" fmla="*/ 43 w 80"/>
                  <a:gd name="T79" fmla="*/ 292 h 331"/>
                  <a:gd name="T80" fmla="*/ 34 w 80"/>
                  <a:gd name="T81" fmla="*/ 307 h 331"/>
                  <a:gd name="T82" fmla="*/ 25 w 80"/>
                  <a:gd name="T83" fmla="*/ 324 h 3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
                  <a:gd name="T127" fmla="*/ 0 h 331"/>
                  <a:gd name="T128" fmla="*/ 80 w 80"/>
                  <a:gd name="T129" fmla="*/ 331 h 3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 h="331">
                    <a:moveTo>
                      <a:pt x="25" y="324"/>
                    </a:moveTo>
                    <a:lnTo>
                      <a:pt x="36" y="331"/>
                    </a:lnTo>
                    <a:lnTo>
                      <a:pt x="45" y="313"/>
                    </a:lnTo>
                    <a:lnTo>
                      <a:pt x="54" y="296"/>
                    </a:lnTo>
                    <a:lnTo>
                      <a:pt x="62" y="278"/>
                    </a:lnTo>
                    <a:lnTo>
                      <a:pt x="69" y="260"/>
                    </a:lnTo>
                    <a:lnTo>
                      <a:pt x="73" y="240"/>
                    </a:lnTo>
                    <a:lnTo>
                      <a:pt x="73" y="234"/>
                    </a:lnTo>
                    <a:lnTo>
                      <a:pt x="74" y="230"/>
                    </a:lnTo>
                    <a:lnTo>
                      <a:pt x="76" y="221"/>
                    </a:lnTo>
                    <a:lnTo>
                      <a:pt x="79" y="201"/>
                    </a:lnTo>
                    <a:lnTo>
                      <a:pt x="80" y="181"/>
                    </a:lnTo>
                    <a:lnTo>
                      <a:pt x="79" y="155"/>
                    </a:lnTo>
                    <a:lnTo>
                      <a:pt x="75" y="130"/>
                    </a:lnTo>
                    <a:lnTo>
                      <a:pt x="70" y="107"/>
                    </a:lnTo>
                    <a:lnTo>
                      <a:pt x="64" y="85"/>
                    </a:lnTo>
                    <a:lnTo>
                      <a:pt x="54" y="64"/>
                    </a:lnTo>
                    <a:lnTo>
                      <a:pt x="44" y="44"/>
                    </a:lnTo>
                    <a:lnTo>
                      <a:pt x="32" y="25"/>
                    </a:lnTo>
                    <a:lnTo>
                      <a:pt x="17" y="7"/>
                    </a:lnTo>
                    <a:lnTo>
                      <a:pt x="12" y="0"/>
                    </a:lnTo>
                    <a:lnTo>
                      <a:pt x="0" y="7"/>
                    </a:lnTo>
                    <a:lnTo>
                      <a:pt x="8" y="16"/>
                    </a:lnTo>
                    <a:lnTo>
                      <a:pt x="20" y="32"/>
                    </a:lnTo>
                    <a:lnTo>
                      <a:pt x="33" y="50"/>
                    </a:lnTo>
                    <a:lnTo>
                      <a:pt x="43" y="69"/>
                    </a:lnTo>
                    <a:lnTo>
                      <a:pt x="52" y="91"/>
                    </a:lnTo>
                    <a:lnTo>
                      <a:pt x="57" y="111"/>
                    </a:lnTo>
                    <a:lnTo>
                      <a:pt x="63" y="133"/>
                    </a:lnTo>
                    <a:lnTo>
                      <a:pt x="66" y="156"/>
                    </a:lnTo>
                    <a:lnTo>
                      <a:pt x="68" y="181"/>
                    </a:lnTo>
                    <a:lnTo>
                      <a:pt x="66" y="190"/>
                    </a:lnTo>
                    <a:lnTo>
                      <a:pt x="66" y="200"/>
                    </a:lnTo>
                    <a:lnTo>
                      <a:pt x="64" y="220"/>
                    </a:lnTo>
                    <a:lnTo>
                      <a:pt x="62" y="229"/>
                    </a:lnTo>
                    <a:lnTo>
                      <a:pt x="61" y="233"/>
                    </a:lnTo>
                    <a:lnTo>
                      <a:pt x="61" y="239"/>
                    </a:lnTo>
                    <a:lnTo>
                      <a:pt x="56" y="258"/>
                    </a:lnTo>
                    <a:lnTo>
                      <a:pt x="50" y="275"/>
                    </a:lnTo>
                    <a:lnTo>
                      <a:pt x="43" y="292"/>
                    </a:lnTo>
                    <a:lnTo>
                      <a:pt x="34" y="307"/>
                    </a:lnTo>
                    <a:lnTo>
                      <a:pt x="25" y="324"/>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79" name="Freeform 350"/>
              <p:cNvSpPr>
                <a:spLocks/>
              </p:cNvSpPr>
              <p:nvPr/>
            </p:nvSpPr>
            <p:spPr bwMode="auto">
              <a:xfrm>
                <a:off x="2414" y="2701"/>
                <a:ext cx="1" cy="5"/>
              </a:xfrm>
              <a:custGeom>
                <a:avLst/>
                <a:gdLst>
                  <a:gd name="T0" fmla="*/ 9 w 9"/>
                  <a:gd name="T1" fmla="*/ 0 h 24"/>
                  <a:gd name="T2" fmla="*/ 5 w 9"/>
                  <a:gd name="T3" fmla="*/ 10 h 24"/>
                  <a:gd name="T4" fmla="*/ 0 w 9"/>
                  <a:gd name="T5" fmla="*/ 19 h 24"/>
                  <a:gd name="T6" fmla="*/ 9 w 9"/>
                  <a:gd name="T7" fmla="*/ 24 h 24"/>
                  <a:gd name="T8" fmla="*/ 9 w 9"/>
                  <a:gd name="T9" fmla="*/ 0 h 24"/>
                  <a:gd name="T10" fmla="*/ 0 60000 65536"/>
                  <a:gd name="T11" fmla="*/ 0 60000 65536"/>
                  <a:gd name="T12" fmla="*/ 0 60000 65536"/>
                  <a:gd name="T13" fmla="*/ 0 60000 65536"/>
                  <a:gd name="T14" fmla="*/ 0 60000 65536"/>
                  <a:gd name="T15" fmla="*/ 0 w 9"/>
                  <a:gd name="T16" fmla="*/ 0 h 24"/>
                  <a:gd name="T17" fmla="*/ 9 w 9"/>
                  <a:gd name="T18" fmla="*/ 24 h 24"/>
                </a:gdLst>
                <a:ahLst/>
                <a:cxnLst>
                  <a:cxn ang="T10">
                    <a:pos x="T0" y="T1"/>
                  </a:cxn>
                  <a:cxn ang="T11">
                    <a:pos x="T2" y="T3"/>
                  </a:cxn>
                  <a:cxn ang="T12">
                    <a:pos x="T4" y="T5"/>
                  </a:cxn>
                  <a:cxn ang="T13">
                    <a:pos x="T6" y="T7"/>
                  </a:cxn>
                  <a:cxn ang="T14">
                    <a:pos x="T8" y="T9"/>
                  </a:cxn>
                </a:cxnLst>
                <a:rect l="T15" t="T16" r="T17" b="T18"/>
                <a:pathLst>
                  <a:path w="9" h="24">
                    <a:moveTo>
                      <a:pt x="9" y="0"/>
                    </a:moveTo>
                    <a:lnTo>
                      <a:pt x="5" y="10"/>
                    </a:lnTo>
                    <a:lnTo>
                      <a:pt x="0" y="19"/>
                    </a:lnTo>
                    <a:lnTo>
                      <a:pt x="9" y="24"/>
                    </a:lnTo>
                    <a:lnTo>
                      <a:pt x="9" y="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0" name="Freeform 351"/>
              <p:cNvSpPr>
                <a:spLocks/>
              </p:cNvSpPr>
              <p:nvPr/>
            </p:nvSpPr>
            <p:spPr bwMode="auto">
              <a:xfrm>
                <a:off x="2411" y="2695"/>
                <a:ext cx="4" cy="10"/>
              </a:xfrm>
              <a:custGeom>
                <a:avLst/>
                <a:gdLst>
                  <a:gd name="T0" fmla="*/ 12 w 21"/>
                  <a:gd name="T1" fmla="*/ 51 h 51"/>
                  <a:gd name="T2" fmla="*/ 17 w 21"/>
                  <a:gd name="T3" fmla="*/ 42 h 51"/>
                  <a:gd name="T4" fmla="*/ 21 w 21"/>
                  <a:gd name="T5" fmla="*/ 32 h 51"/>
                  <a:gd name="T6" fmla="*/ 21 w 21"/>
                  <a:gd name="T7" fmla="*/ 0 h 51"/>
                  <a:gd name="T8" fmla="*/ 11 w 21"/>
                  <a:gd name="T9" fmla="*/ 23 h 51"/>
                  <a:gd name="T10" fmla="*/ 0 w 21"/>
                  <a:gd name="T11" fmla="*/ 44 h 51"/>
                  <a:gd name="T12" fmla="*/ 12 w 21"/>
                  <a:gd name="T13" fmla="*/ 51 h 51"/>
                  <a:gd name="T14" fmla="*/ 0 60000 65536"/>
                  <a:gd name="T15" fmla="*/ 0 60000 65536"/>
                  <a:gd name="T16" fmla="*/ 0 60000 65536"/>
                  <a:gd name="T17" fmla="*/ 0 60000 65536"/>
                  <a:gd name="T18" fmla="*/ 0 60000 65536"/>
                  <a:gd name="T19" fmla="*/ 0 60000 65536"/>
                  <a:gd name="T20" fmla="*/ 0 60000 65536"/>
                  <a:gd name="T21" fmla="*/ 0 w 21"/>
                  <a:gd name="T22" fmla="*/ 0 h 51"/>
                  <a:gd name="T23" fmla="*/ 21 w 21"/>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51">
                    <a:moveTo>
                      <a:pt x="12" y="51"/>
                    </a:moveTo>
                    <a:lnTo>
                      <a:pt x="17" y="42"/>
                    </a:lnTo>
                    <a:lnTo>
                      <a:pt x="21" y="32"/>
                    </a:lnTo>
                    <a:lnTo>
                      <a:pt x="21" y="0"/>
                    </a:lnTo>
                    <a:lnTo>
                      <a:pt x="11" y="23"/>
                    </a:lnTo>
                    <a:lnTo>
                      <a:pt x="0" y="44"/>
                    </a:lnTo>
                    <a:lnTo>
                      <a:pt x="12" y="51"/>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1" name="Freeform 352"/>
              <p:cNvSpPr>
                <a:spLocks/>
              </p:cNvSpPr>
              <p:nvPr/>
            </p:nvSpPr>
            <p:spPr bwMode="auto">
              <a:xfrm>
                <a:off x="2409" y="2688"/>
                <a:ext cx="6" cy="15"/>
              </a:xfrm>
              <a:custGeom>
                <a:avLst/>
                <a:gdLst>
                  <a:gd name="T0" fmla="*/ 0 w 32"/>
                  <a:gd name="T1" fmla="*/ 69 h 75"/>
                  <a:gd name="T2" fmla="*/ 11 w 32"/>
                  <a:gd name="T3" fmla="*/ 75 h 75"/>
                  <a:gd name="T4" fmla="*/ 22 w 32"/>
                  <a:gd name="T5" fmla="*/ 54 h 75"/>
                  <a:gd name="T6" fmla="*/ 32 w 32"/>
                  <a:gd name="T7" fmla="*/ 31 h 75"/>
                  <a:gd name="T8" fmla="*/ 32 w 32"/>
                  <a:gd name="T9" fmla="*/ 0 h 75"/>
                  <a:gd name="T10" fmla="*/ 28 w 32"/>
                  <a:gd name="T11" fmla="*/ 8 h 75"/>
                  <a:gd name="T12" fmla="*/ 24 w 32"/>
                  <a:gd name="T13" fmla="*/ 17 h 75"/>
                  <a:gd name="T14" fmla="*/ 18 w 32"/>
                  <a:gd name="T15" fmla="*/ 34 h 75"/>
                  <a:gd name="T16" fmla="*/ 9 w 32"/>
                  <a:gd name="T17" fmla="*/ 51 h 75"/>
                  <a:gd name="T18" fmla="*/ 0 w 32"/>
                  <a:gd name="T19" fmla="*/ 69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75"/>
                  <a:gd name="T32" fmla="*/ 32 w 3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75">
                    <a:moveTo>
                      <a:pt x="0" y="69"/>
                    </a:moveTo>
                    <a:lnTo>
                      <a:pt x="11" y="75"/>
                    </a:lnTo>
                    <a:lnTo>
                      <a:pt x="22" y="54"/>
                    </a:lnTo>
                    <a:lnTo>
                      <a:pt x="32" y="31"/>
                    </a:lnTo>
                    <a:lnTo>
                      <a:pt x="32" y="0"/>
                    </a:lnTo>
                    <a:lnTo>
                      <a:pt x="28" y="8"/>
                    </a:lnTo>
                    <a:lnTo>
                      <a:pt x="24" y="17"/>
                    </a:lnTo>
                    <a:lnTo>
                      <a:pt x="18" y="34"/>
                    </a:lnTo>
                    <a:lnTo>
                      <a:pt x="9" y="51"/>
                    </a:lnTo>
                    <a:lnTo>
                      <a:pt x="0" y="69"/>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2" name="Freeform 353"/>
              <p:cNvSpPr>
                <a:spLocks/>
              </p:cNvSpPr>
              <p:nvPr/>
            </p:nvSpPr>
            <p:spPr bwMode="auto">
              <a:xfrm>
                <a:off x="2407" y="2680"/>
                <a:ext cx="8" cy="22"/>
              </a:xfrm>
              <a:custGeom>
                <a:avLst/>
                <a:gdLst>
                  <a:gd name="T0" fmla="*/ 10 w 42"/>
                  <a:gd name="T1" fmla="*/ 112 h 112"/>
                  <a:gd name="T2" fmla="*/ 19 w 42"/>
                  <a:gd name="T3" fmla="*/ 94 h 112"/>
                  <a:gd name="T4" fmla="*/ 28 w 42"/>
                  <a:gd name="T5" fmla="*/ 77 h 112"/>
                  <a:gd name="T6" fmla="*/ 34 w 42"/>
                  <a:gd name="T7" fmla="*/ 60 h 112"/>
                  <a:gd name="T8" fmla="*/ 38 w 42"/>
                  <a:gd name="T9" fmla="*/ 51 h 112"/>
                  <a:gd name="T10" fmla="*/ 42 w 42"/>
                  <a:gd name="T11" fmla="*/ 43 h 112"/>
                  <a:gd name="T12" fmla="*/ 42 w 42"/>
                  <a:gd name="T13" fmla="*/ 0 h 112"/>
                  <a:gd name="T14" fmla="*/ 34 w 42"/>
                  <a:gd name="T15" fmla="*/ 27 h 112"/>
                  <a:gd name="T16" fmla="*/ 24 w 42"/>
                  <a:gd name="T17" fmla="*/ 54 h 112"/>
                  <a:gd name="T18" fmla="*/ 17 w 42"/>
                  <a:gd name="T19" fmla="*/ 66 h 112"/>
                  <a:gd name="T20" fmla="*/ 12 w 42"/>
                  <a:gd name="T21" fmla="*/ 80 h 112"/>
                  <a:gd name="T22" fmla="*/ 5 w 42"/>
                  <a:gd name="T23" fmla="*/ 92 h 112"/>
                  <a:gd name="T24" fmla="*/ 0 w 42"/>
                  <a:gd name="T25" fmla="*/ 106 h 112"/>
                  <a:gd name="T26" fmla="*/ 10 w 42"/>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12"/>
                  <a:gd name="T44" fmla="*/ 42 w 42"/>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12">
                    <a:moveTo>
                      <a:pt x="10" y="112"/>
                    </a:moveTo>
                    <a:lnTo>
                      <a:pt x="19" y="94"/>
                    </a:lnTo>
                    <a:lnTo>
                      <a:pt x="28" y="77"/>
                    </a:lnTo>
                    <a:lnTo>
                      <a:pt x="34" y="60"/>
                    </a:lnTo>
                    <a:lnTo>
                      <a:pt x="38" y="51"/>
                    </a:lnTo>
                    <a:lnTo>
                      <a:pt x="42" y="43"/>
                    </a:lnTo>
                    <a:lnTo>
                      <a:pt x="42" y="0"/>
                    </a:lnTo>
                    <a:lnTo>
                      <a:pt x="34" y="27"/>
                    </a:lnTo>
                    <a:lnTo>
                      <a:pt x="24" y="54"/>
                    </a:lnTo>
                    <a:lnTo>
                      <a:pt x="17" y="66"/>
                    </a:lnTo>
                    <a:lnTo>
                      <a:pt x="12" y="80"/>
                    </a:lnTo>
                    <a:lnTo>
                      <a:pt x="5" y="92"/>
                    </a:lnTo>
                    <a:lnTo>
                      <a:pt x="0" y="106"/>
                    </a:lnTo>
                    <a:lnTo>
                      <a:pt x="10" y="112"/>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3" name="Freeform 354"/>
              <p:cNvSpPr>
                <a:spLocks/>
              </p:cNvSpPr>
              <p:nvPr/>
            </p:nvSpPr>
            <p:spPr bwMode="auto">
              <a:xfrm>
                <a:off x="2356" y="2639"/>
                <a:ext cx="18" cy="39"/>
              </a:xfrm>
              <a:custGeom>
                <a:avLst/>
                <a:gdLst>
                  <a:gd name="T0" fmla="*/ 18 w 90"/>
                  <a:gd name="T1" fmla="*/ 0 h 192"/>
                  <a:gd name="T2" fmla="*/ 0 w 90"/>
                  <a:gd name="T3" fmla="*/ 11 h 192"/>
                  <a:gd name="T4" fmla="*/ 13 w 90"/>
                  <a:gd name="T5" fmla="*/ 12 h 192"/>
                  <a:gd name="T6" fmla="*/ 28 w 90"/>
                  <a:gd name="T7" fmla="*/ 18 h 192"/>
                  <a:gd name="T8" fmla="*/ 34 w 90"/>
                  <a:gd name="T9" fmla="*/ 21 h 192"/>
                  <a:gd name="T10" fmla="*/ 40 w 90"/>
                  <a:gd name="T11" fmla="*/ 27 h 192"/>
                  <a:gd name="T12" fmla="*/ 53 w 90"/>
                  <a:gd name="T13" fmla="*/ 39 h 192"/>
                  <a:gd name="T14" fmla="*/ 63 w 90"/>
                  <a:gd name="T15" fmla="*/ 53 h 192"/>
                  <a:gd name="T16" fmla="*/ 71 w 90"/>
                  <a:gd name="T17" fmla="*/ 70 h 192"/>
                  <a:gd name="T18" fmla="*/ 75 w 90"/>
                  <a:gd name="T19" fmla="*/ 86 h 192"/>
                  <a:gd name="T20" fmla="*/ 77 w 90"/>
                  <a:gd name="T21" fmla="*/ 107 h 192"/>
                  <a:gd name="T22" fmla="*/ 76 w 90"/>
                  <a:gd name="T23" fmla="*/ 116 h 192"/>
                  <a:gd name="T24" fmla="*/ 75 w 90"/>
                  <a:gd name="T25" fmla="*/ 120 h 192"/>
                  <a:gd name="T26" fmla="*/ 75 w 90"/>
                  <a:gd name="T27" fmla="*/ 126 h 192"/>
                  <a:gd name="T28" fmla="*/ 71 w 90"/>
                  <a:gd name="T29" fmla="*/ 144 h 192"/>
                  <a:gd name="T30" fmla="*/ 63 w 90"/>
                  <a:gd name="T31" fmla="*/ 159 h 192"/>
                  <a:gd name="T32" fmla="*/ 53 w 90"/>
                  <a:gd name="T33" fmla="*/ 175 h 192"/>
                  <a:gd name="T34" fmla="*/ 47 w 90"/>
                  <a:gd name="T35" fmla="*/ 180 h 192"/>
                  <a:gd name="T36" fmla="*/ 43 w 90"/>
                  <a:gd name="T37" fmla="*/ 185 h 192"/>
                  <a:gd name="T38" fmla="*/ 55 w 90"/>
                  <a:gd name="T39" fmla="*/ 192 h 192"/>
                  <a:gd name="T40" fmla="*/ 57 w 90"/>
                  <a:gd name="T41" fmla="*/ 187 h 192"/>
                  <a:gd name="T42" fmla="*/ 62 w 90"/>
                  <a:gd name="T43" fmla="*/ 184 h 192"/>
                  <a:gd name="T44" fmla="*/ 67 w 90"/>
                  <a:gd name="T45" fmla="*/ 175 h 192"/>
                  <a:gd name="T46" fmla="*/ 70 w 90"/>
                  <a:gd name="T47" fmla="*/ 171 h 192"/>
                  <a:gd name="T48" fmla="*/ 71 w 90"/>
                  <a:gd name="T49" fmla="*/ 168 h 192"/>
                  <a:gd name="T50" fmla="*/ 73 w 90"/>
                  <a:gd name="T51" fmla="*/ 167 h 192"/>
                  <a:gd name="T52" fmla="*/ 77 w 90"/>
                  <a:gd name="T53" fmla="*/ 157 h 192"/>
                  <a:gd name="T54" fmla="*/ 82 w 90"/>
                  <a:gd name="T55" fmla="*/ 148 h 192"/>
                  <a:gd name="T56" fmla="*/ 87 w 90"/>
                  <a:gd name="T57" fmla="*/ 128 h 192"/>
                  <a:gd name="T58" fmla="*/ 89 w 90"/>
                  <a:gd name="T59" fmla="*/ 117 h 192"/>
                  <a:gd name="T60" fmla="*/ 89 w 90"/>
                  <a:gd name="T61" fmla="*/ 111 h 192"/>
                  <a:gd name="T62" fmla="*/ 90 w 90"/>
                  <a:gd name="T63" fmla="*/ 107 h 192"/>
                  <a:gd name="T64" fmla="*/ 87 w 90"/>
                  <a:gd name="T65" fmla="*/ 83 h 192"/>
                  <a:gd name="T66" fmla="*/ 82 w 90"/>
                  <a:gd name="T67" fmla="*/ 64 h 192"/>
                  <a:gd name="T68" fmla="*/ 73 w 90"/>
                  <a:gd name="T69" fmla="*/ 45 h 192"/>
                  <a:gd name="T70" fmla="*/ 62 w 90"/>
                  <a:gd name="T71" fmla="*/ 29 h 192"/>
                  <a:gd name="T72" fmla="*/ 52 w 90"/>
                  <a:gd name="T73" fmla="*/ 18 h 192"/>
                  <a:gd name="T74" fmla="*/ 41 w 90"/>
                  <a:gd name="T75" fmla="*/ 10 h 192"/>
                  <a:gd name="T76" fmla="*/ 29 w 90"/>
                  <a:gd name="T77" fmla="*/ 3 h 192"/>
                  <a:gd name="T78" fmla="*/ 18 w 90"/>
                  <a:gd name="T79" fmla="*/ 0 h 1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
                  <a:gd name="T121" fmla="*/ 0 h 192"/>
                  <a:gd name="T122" fmla="*/ 90 w 90"/>
                  <a:gd name="T123" fmla="*/ 192 h 1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 h="192">
                    <a:moveTo>
                      <a:pt x="18" y="0"/>
                    </a:moveTo>
                    <a:lnTo>
                      <a:pt x="0" y="11"/>
                    </a:lnTo>
                    <a:lnTo>
                      <a:pt x="13" y="12"/>
                    </a:lnTo>
                    <a:lnTo>
                      <a:pt x="28" y="18"/>
                    </a:lnTo>
                    <a:lnTo>
                      <a:pt x="34" y="21"/>
                    </a:lnTo>
                    <a:lnTo>
                      <a:pt x="40" y="27"/>
                    </a:lnTo>
                    <a:lnTo>
                      <a:pt x="53" y="39"/>
                    </a:lnTo>
                    <a:lnTo>
                      <a:pt x="63" y="53"/>
                    </a:lnTo>
                    <a:lnTo>
                      <a:pt x="71" y="70"/>
                    </a:lnTo>
                    <a:lnTo>
                      <a:pt x="75" y="86"/>
                    </a:lnTo>
                    <a:lnTo>
                      <a:pt x="77" y="107"/>
                    </a:lnTo>
                    <a:lnTo>
                      <a:pt x="76" y="116"/>
                    </a:lnTo>
                    <a:lnTo>
                      <a:pt x="75" y="120"/>
                    </a:lnTo>
                    <a:lnTo>
                      <a:pt x="75" y="126"/>
                    </a:lnTo>
                    <a:lnTo>
                      <a:pt x="71" y="144"/>
                    </a:lnTo>
                    <a:lnTo>
                      <a:pt x="63" y="159"/>
                    </a:lnTo>
                    <a:lnTo>
                      <a:pt x="53" y="175"/>
                    </a:lnTo>
                    <a:lnTo>
                      <a:pt x="47" y="180"/>
                    </a:lnTo>
                    <a:lnTo>
                      <a:pt x="43" y="185"/>
                    </a:lnTo>
                    <a:lnTo>
                      <a:pt x="55" y="192"/>
                    </a:lnTo>
                    <a:lnTo>
                      <a:pt x="57" y="187"/>
                    </a:lnTo>
                    <a:lnTo>
                      <a:pt x="62" y="184"/>
                    </a:lnTo>
                    <a:lnTo>
                      <a:pt x="67" y="175"/>
                    </a:lnTo>
                    <a:lnTo>
                      <a:pt x="70" y="171"/>
                    </a:lnTo>
                    <a:lnTo>
                      <a:pt x="71" y="168"/>
                    </a:lnTo>
                    <a:lnTo>
                      <a:pt x="73" y="167"/>
                    </a:lnTo>
                    <a:lnTo>
                      <a:pt x="77" y="157"/>
                    </a:lnTo>
                    <a:lnTo>
                      <a:pt x="82" y="148"/>
                    </a:lnTo>
                    <a:lnTo>
                      <a:pt x="87" y="128"/>
                    </a:lnTo>
                    <a:lnTo>
                      <a:pt x="89" y="117"/>
                    </a:lnTo>
                    <a:lnTo>
                      <a:pt x="89" y="111"/>
                    </a:lnTo>
                    <a:lnTo>
                      <a:pt x="90" y="107"/>
                    </a:lnTo>
                    <a:lnTo>
                      <a:pt x="87" y="83"/>
                    </a:lnTo>
                    <a:lnTo>
                      <a:pt x="82" y="64"/>
                    </a:lnTo>
                    <a:lnTo>
                      <a:pt x="73" y="45"/>
                    </a:lnTo>
                    <a:lnTo>
                      <a:pt x="62" y="29"/>
                    </a:lnTo>
                    <a:lnTo>
                      <a:pt x="52" y="18"/>
                    </a:lnTo>
                    <a:lnTo>
                      <a:pt x="41" y="10"/>
                    </a:lnTo>
                    <a:lnTo>
                      <a:pt x="29" y="3"/>
                    </a:lnTo>
                    <a:lnTo>
                      <a:pt x="18" y="0"/>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4" name="Freeform 355"/>
              <p:cNvSpPr>
                <a:spLocks/>
              </p:cNvSpPr>
              <p:nvPr/>
            </p:nvSpPr>
            <p:spPr bwMode="auto">
              <a:xfrm>
                <a:off x="2349" y="2642"/>
                <a:ext cx="23" cy="34"/>
              </a:xfrm>
              <a:custGeom>
                <a:avLst/>
                <a:gdLst>
                  <a:gd name="T0" fmla="*/ 35 w 112"/>
                  <a:gd name="T1" fmla="*/ 0 h 174"/>
                  <a:gd name="T2" fmla="*/ 0 w 112"/>
                  <a:gd name="T3" fmla="*/ 20 h 174"/>
                  <a:gd name="T4" fmla="*/ 14 w 112"/>
                  <a:gd name="T5" fmla="*/ 15 h 174"/>
                  <a:gd name="T6" fmla="*/ 29 w 112"/>
                  <a:gd name="T7" fmla="*/ 14 h 174"/>
                  <a:gd name="T8" fmla="*/ 43 w 112"/>
                  <a:gd name="T9" fmla="*/ 15 h 174"/>
                  <a:gd name="T10" fmla="*/ 56 w 112"/>
                  <a:gd name="T11" fmla="*/ 19 h 174"/>
                  <a:gd name="T12" fmla="*/ 67 w 112"/>
                  <a:gd name="T13" fmla="*/ 26 h 174"/>
                  <a:gd name="T14" fmla="*/ 73 w 112"/>
                  <a:gd name="T15" fmla="*/ 31 h 174"/>
                  <a:gd name="T16" fmla="*/ 80 w 112"/>
                  <a:gd name="T17" fmla="*/ 37 h 174"/>
                  <a:gd name="T18" fmla="*/ 89 w 112"/>
                  <a:gd name="T19" fmla="*/ 50 h 174"/>
                  <a:gd name="T20" fmla="*/ 97 w 112"/>
                  <a:gd name="T21" fmla="*/ 64 h 174"/>
                  <a:gd name="T22" fmla="*/ 100 w 112"/>
                  <a:gd name="T23" fmla="*/ 79 h 174"/>
                  <a:gd name="T24" fmla="*/ 102 w 112"/>
                  <a:gd name="T25" fmla="*/ 96 h 174"/>
                  <a:gd name="T26" fmla="*/ 100 w 112"/>
                  <a:gd name="T27" fmla="*/ 111 h 174"/>
                  <a:gd name="T28" fmla="*/ 97 w 112"/>
                  <a:gd name="T29" fmla="*/ 127 h 174"/>
                  <a:gd name="T30" fmla="*/ 89 w 112"/>
                  <a:gd name="T31" fmla="*/ 141 h 174"/>
                  <a:gd name="T32" fmla="*/ 80 w 112"/>
                  <a:gd name="T33" fmla="*/ 154 h 174"/>
                  <a:gd name="T34" fmla="*/ 72 w 112"/>
                  <a:gd name="T35" fmla="*/ 161 h 174"/>
                  <a:gd name="T36" fmla="*/ 65 w 112"/>
                  <a:gd name="T37" fmla="*/ 166 h 174"/>
                  <a:gd name="T38" fmla="*/ 78 w 112"/>
                  <a:gd name="T39" fmla="*/ 174 h 174"/>
                  <a:gd name="T40" fmla="*/ 82 w 112"/>
                  <a:gd name="T41" fmla="*/ 169 h 174"/>
                  <a:gd name="T42" fmla="*/ 88 w 112"/>
                  <a:gd name="T43" fmla="*/ 164 h 174"/>
                  <a:gd name="T44" fmla="*/ 98 w 112"/>
                  <a:gd name="T45" fmla="*/ 148 h 174"/>
                  <a:gd name="T46" fmla="*/ 106 w 112"/>
                  <a:gd name="T47" fmla="*/ 133 h 174"/>
                  <a:gd name="T48" fmla="*/ 110 w 112"/>
                  <a:gd name="T49" fmla="*/ 115 h 174"/>
                  <a:gd name="T50" fmla="*/ 110 w 112"/>
                  <a:gd name="T51" fmla="*/ 109 h 174"/>
                  <a:gd name="T52" fmla="*/ 111 w 112"/>
                  <a:gd name="T53" fmla="*/ 105 h 174"/>
                  <a:gd name="T54" fmla="*/ 112 w 112"/>
                  <a:gd name="T55" fmla="*/ 96 h 174"/>
                  <a:gd name="T56" fmla="*/ 110 w 112"/>
                  <a:gd name="T57" fmla="*/ 75 h 174"/>
                  <a:gd name="T58" fmla="*/ 106 w 112"/>
                  <a:gd name="T59" fmla="*/ 59 h 174"/>
                  <a:gd name="T60" fmla="*/ 98 w 112"/>
                  <a:gd name="T61" fmla="*/ 42 h 174"/>
                  <a:gd name="T62" fmla="*/ 88 w 112"/>
                  <a:gd name="T63" fmla="*/ 28 h 174"/>
                  <a:gd name="T64" fmla="*/ 75 w 112"/>
                  <a:gd name="T65" fmla="*/ 16 h 174"/>
                  <a:gd name="T66" fmla="*/ 69 w 112"/>
                  <a:gd name="T67" fmla="*/ 10 h 174"/>
                  <a:gd name="T68" fmla="*/ 63 w 112"/>
                  <a:gd name="T69" fmla="*/ 7 h 174"/>
                  <a:gd name="T70" fmla="*/ 48 w 112"/>
                  <a:gd name="T71" fmla="*/ 1 h 174"/>
                  <a:gd name="T72" fmla="*/ 35 w 112"/>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74"/>
                  <a:gd name="T113" fmla="*/ 112 w 112"/>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74">
                    <a:moveTo>
                      <a:pt x="35" y="0"/>
                    </a:moveTo>
                    <a:lnTo>
                      <a:pt x="0" y="20"/>
                    </a:lnTo>
                    <a:lnTo>
                      <a:pt x="14" y="15"/>
                    </a:lnTo>
                    <a:lnTo>
                      <a:pt x="29" y="14"/>
                    </a:lnTo>
                    <a:lnTo>
                      <a:pt x="43" y="15"/>
                    </a:lnTo>
                    <a:lnTo>
                      <a:pt x="56" y="19"/>
                    </a:lnTo>
                    <a:lnTo>
                      <a:pt x="67" y="26"/>
                    </a:lnTo>
                    <a:lnTo>
                      <a:pt x="73" y="31"/>
                    </a:lnTo>
                    <a:lnTo>
                      <a:pt x="80" y="37"/>
                    </a:lnTo>
                    <a:lnTo>
                      <a:pt x="89" y="50"/>
                    </a:lnTo>
                    <a:lnTo>
                      <a:pt x="97" y="64"/>
                    </a:lnTo>
                    <a:lnTo>
                      <a:pt x="100" y="79"/>
                    </a:lnTo>
                    <a:lnTo>
                      <a:pt x="102" y="96"/>
                    </a:lnTo>
                    <a:lnTo>
                      <a:pt x="100" y="111"/>
                    </a:lnTo>
                    <a:lnTo>
                      <a:pt x="97" y="127"/>
                    </a:lnTo>
                    <a:lnTo>
                      <a:pt x="89" y="141"/>
                    </a:lnTo>
                    <a:lnTo>
                      <a:pt x="80" y="154"/>
                    </a:lnTo>
                    <a:lnTo>
                      <a:pt x="72" y="161"/>
                    </a:lnTo>
                    <a:lnTo>
                      <a:pt x="65" y="166"/>
                    </a:lnTo>
                    <a:lnTo>
                      <a:pt x="78" y="174"/>
                    </a:lnTo>
                    <a:lnTo>
                      <a:pt x="82" y="169"/>
                    </a:lnTo>
                    <a:lnTo>
                      <a:pt x="88" y="164"/>
                    </a:lnTo>
                    <a:lnTo>
                      <a:pt x="98" y="148"/>
                    </a:lnTo>
                    <a:lnTo>
                      <a:pt x="106" y="133"/>
                    </a:lnTo>
                    <a:lnTo>
                      <a:pt x="110" y="115"/>
                    </a:lnTo>
                    <a:lnTo>
                      <a:pt x="110" y="109"/>
                    </a:lnTo>
                    <a:lnTo>
                      <a:pt x="111" y="105"/>
                    </a:lnTo>
                    <a:lnTo>
                      <a:pt x="112" y="96"/>
                    </a:lnTo>
                    <a:lnTo>
                      <a:pt x="110" y="75"/>
                    </a:lnTo>
                    <a:lnTo>
                      <a:pt x="106" y="59"/>
                    </a:lnTo>
                    <a:lnTo>
                      <a:pt x="98" y="42"/>
                    </a:lnTo>
                    <a:lnTo>
                      <a:pt x="88" y="28"/>
                    </a:lnTo>
                    <a:lnTo>
                      <a:pt x="75" y="16"/>
                    </a:lnTo>
                    <a:lnTo>
                      <a:pt x="69" y="10"/>
                    </a:lnTo>
                    <a:lnTo>
                      <a:pt x="63" y="7"/>
                    </a:lnTo>
                    <a:lnTo>
                      <a:pt x="48" y="1"/>
                    </a:lnTo>
                    <a:lnTo>
                      <a:pt x="35" y="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5" name="Freeform 356"/>
              <p:cNvSpPr>
                <a:spLocks/>
              </p:cNvSpPr>
              <p:nvPr/>
            </p:nvSpPr>
            <p:spPr bwMode="auto">
              <a:xfrm>
                <a:off x="2343" y="2647"/>
                <a:ext cx="24" cy="27"/>
              </a:xfrm>
              <a:custGeom>
                <a:avLst/>
                <a:gdLst>
                  <a:gd name="T0" fmla="*/ 60 w 121"/>
                  <a:gd name="T1" fmla="*/ 0 h 134"/>
                  <a:gd name="T2" fmla="*/ 48 w 121"/>
                  <a:gd name="T3" fmla="*/ 1 h 134"/>
                  <a:gd name="T4" fmla="*/ 37 w 121"/>
                  <a:gd name="T5" fmla="*/ 5 h 134"/>
                  <a:gd name="T6" fmla="*/ 27 w 121"/>
                  <a:gd name="T7" fmla="*/ 10 h 134"/>
                  <a:gd name="T8" fmla="*/ 19 w 121"/>
                  <a:gd name="T9" fmla="*/ 20 h 134"/>
                  <a:gd name="T10" fmla="*/ 10 w 121"/>
                  <a:gd name="T11" fmla="*/ 30 h 134"/>
                  <a:gd name="T12" fmla="*/ 4 w 121"/>
                  <a:gd name="T13" fmla="*/ 43 h 134"/>
                  <a:gd name="T14" fmla="*/ 1 w 121"/>
                  <a:gd name="T15" fmla="*/ 55 h 134"/>
                  <a:gd name="T16" fmla="*/ 0 w 121"/>
                  <a:gd name="T17" fmla="*/ 70 h 134"/>
                  <a:gd name="T18" fmla="*/ 0 w 121"/>
                  <a:gd name="T19" fmla="*/ 77 h 134"/>
                  <a:gd name="T20" fmla="*/ 3 w 121"/>
                  <a:gd name="T21" fmla="*/ 86 h 134"/>
                  <a:gd name="T22" fmla="*/ 19 w 121"/>
                  <a:gd name="T23" fmla="*/ 97 h 134"/>
                  <a:gd name="T24" fmla="*/ 13 w 121"/>
                  <a:gd name="T25" fmla="*/ 84 h 134"/>
                  <a:gd name="T26" fmla="*/ 12 w 121"/>
                  <a:gd name="T27" fmla="*/ 70 h 134"/>
                  <a:gd name="T28" fmla="*/ 15 w 121"/>
                  <a:gd name="T29" fmla="*/ 48 h 134"/>
                  <a:gd name="T30" fmla="*/ 19 w 121"/>
                  <a:gd name="T31" fmla="*/ 39 h 134"/>
                  <a:gd name="T32" fmla="*/ 27 w 121"/>
                  <a:gd name="T33" fmla="*/ 31 h 134"/>
                  <a:gd name="T34" fmla="*/ 33 w 121"/>
                  <a:gd name="T35" fmla="*/ 24 h 134"/>
                  <a:gd name="T36" fmla="*/ 41 w 121"/>
                  <a:gd name="T37" fmla="*/ 18 h 134"/>
                  <a:gd name="T38" fmla="*/ 60 w 121"/>
                  <a:gd name="T39" fmla="*/ 15 h 134"/>
                  <a:gd name="T40" fmla="*/ 69 w 121"/>
                  <a:gd name="T41" fmla="*/ 15 h 134"/>
                  <a:gd name="T42" fmla="*/ 78 w 121"/>
                  <a:gd name="T43" fmla="*/ 18 h 134"/>
                  <a:gd name="T44" fmla="*/ 86 w 121"/>
                  <a:gd name="T45" fmla="*/ 24 h 134"/>
                  <a:gd name="T46" fmla="*/ 94 w 121"/>
                  <a:gd name="T47" fmla="*/ 31 h 134"/>
                  <a:gd name="T48" fmla="*/ 100 w 121"/>
                  <a:gd name="T49" fmla="*/ 39 h 134"/>
                  <a:gd name="T50" fmla="*/ 104 w 121"/>
                  <a:gd name="T51" fmla="*/ 48 h 134"/>
                  <a:gd name="T52" fmla="*/ 107 w 121"/>
                  <a:gd name="T53" fmla="*/ 58 h 134"/>
                  <a:gd name="T54" fmla="*/ 109 w 121"/>
                  <a:gd name="T55" fmla="*/ 70 h 134"/>
                  <a:gd name="T56" fmla="*/ 107 w 121"/>
                  <a:gd name="T57" fmla="*/ 74 h 134"/>
                  <a:gd name="T58" fmla="*/ 107 w 121"/>
                  <a:gd name="T59" fmla="*/ 80 h 134"/>
                  <a:gd name="T60" fmla="*/ 104 w 121"/>
                  <a:gd name="T61" fmla="*/ 91 h 134"/>
                  <a:gd name="T62" fmla="*/ 100 w 121"/>
                  <a:gd name="T63" fmla="*/ 100 h 134"/>
                  <a:gd name="T64" fmla="*/ 94 w 121"/>
                  <a:gd name="T65" fmla="*/ 109 h 134"/>
                  <a:gd name="T66" fmla="*/ 87 w 121"/>
                  <a:gd name="T67" fmla="*/ 115 h 134"/>
                  <a:gd name="T68" fmla="*/ 81 w 121"/>
                  <a:gd name="T69" fmla="*/ 119 h 134"/>
                  <a:gd name="T70" fmla="*/ 73 w 121"/>
                  <a:gd name="T71" fmla="*/ 121 h 134"/>
                  <a:gd name="T72" fmla="*/ 66 w 121"/>
                  <a:gd name="T73" fmla="*/ 123 h 134"/>
                  <a:gd name="T74" fmla="*/ 84 w 121"/>
                  <a:gd name="T75" fmla="*/ 134 h 134"/>
                  <a:gd name="T76" fmla="*/ 93 w 121"/>
                  <a:gd name="T77" fmla="*/ 127 h 134"/>
                  <a:gd name="T78" fmla="*/ 102 w 121"/>
                  <a:gd name="T79" fmla="*/ 119 h 134"/>
                  <a:gd name="T80" fmla="*/ 105 w 121"/>
                  <a:gd name="T81" fmla="*/ 112 h 134"/>
                  <a:gd name="T82" fmla="*/ 110 w 121"/>
                  <a:gd name="T83" fmla="*/ 107 h 134"/>
                  <a:gd name="T84" fmla="*/ 115 w 121"/>
                  <a:gd name="T85" fmla="*/ 95 h 134"/>
                  <a:gd name="T86" fmla="*/ 119 w 121"/>
                  <a:gd name="T87" fmla="*/ 82 h 134"/>
                  <a:gd name="T88" fmla="*/ 120 w 121"/>
                  <a:gd name="T89" fmla="*/ 75 h 134"/>
                  <a:gd name="T90" fmla="*/ 120 w 121"/>
                  <a:gd name="T91" fmla="*/ 72 h 134"/>
                  <a:gd name="T92" fmla="*/ 121 w 121"/>
                  <a:gd name="T93" fmla="*/ 70 h 134"/>
                  <a:gd name="T94" fmla="*/ 119 w 121"/>
                  <a:gd name="T95" fmla="*/ 55 h 134"/>
                  <a:gd name="T96" fmla="*/ 115 w 121"/>
                  <a:gd name="T97" fmla="*/ 43 h 134"/>
                  <a:gd name="T98" fmla="*/ 110 w 121"/>
                  <a:gd name="T99" fmla="*/ 30 h 134"/>
                  <a:gd name="T100" fmla="*/ 102 w 121"/>
                  <a:gd name="T101" fmla="*/ 20 h 134"/>
                  <a:gd name="T102" fmla="*/ 92 w 121"/>
                  <a:gd name="T103" fmla="*/ 10 h 134"/>
                  <a:gd name="T104" fmla="*/ 83 w 121"/>
                  <a:gd name="T105" fmla="*/ 5 h 134"/>
                  <a:gd name="T106" fmla="*/ 72 w 121"/>
                  <a:gd name="T107" fmla="*/ 1 h 134"/>
                  <a:gd name="T108" fmla="*/ 60 w 121"/>
                  <a:gd name="T109" fmla="*/ 0 h 1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134"/>
                  <a:gd name="T167" fmla="*/ 121 w 121"/>
                  <a:gd name="T168" fmla="*/ 134 h 1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134">
                    <a:moveTo>
                      <a:pt x="60" y="0"/>
                    </a:moveTo>
                    <a:lnTo>
                      <a:pt x="48" y="1"/>
                    </a:lnTo>
                    <a:lnTo>
                      <a:pt x="37" y="5"/>
                    </a:lnTo>
                    <a:lnTo>
                      <a:pt x="27" y="10"/>
                    </a:lnTo>
                    <a:lnTo>
                      <a:pt x="19" y="20"/>
                    </a:lnTo>
                    <a:lnTo>
                      <a:pt x="10" y="30"/>
                    </a:lnTo>
                    <a:lnTo>
                      <a:pt x="4" y="43"/>
                    </a:lnTo>
                    <a:lnTo>
                      <a:pt x="1" y="55"/>
                    </a:lnTo>
                    <a:lnTo>
                      <a:pt x="0" y="70"/>
                    </a:lnTo>
                    <a:lnTo>
                      <a:pt x="0" y="77"/>
                    </a:lnTo>
                    <a:lnTo>
                      <a:pt x="3" y="86"/>
                    </a:lnTo>
                    <a:lnTo>
                      <a:pt x="19" y="97"/>
                    </a:lnTo>
                    <a:lnTo>
                      <a:pt x="13" y="84"/>
                    </a:lnTo>
                    <a:lnTo>
                      <a:pt x="12" y="70"/>
                    </a:lnTo>
                    <a:lnTo>
                      <a:pt x="15" y="48"/>
                    </a:lnTo>
                    <a:lnTo>
                      <a:pt x="19" y="39"/>
                    </a:lnTo>
                    <a:lnTo>
                      <a:pt x="27" y="31"/>
                    </a:lnTo>
                    <a:lnTo>
                      <a:pt x="33" y="24"/>
                    </a:lnTo>
                    <a:lnTo>
                      <a:pt x="41" y="18"/>
                    </a:lnTo>
                    <a:lnTo>
                      <a:pt x="60" y="15"/>
                    </a:lnTo>
                    <a:lnTo>
                      <a:pt x="69" y="15"/>
                    </a:lnTo>
                    <a:lnTo>
                      <a:pt x="78" y="18"/>
                    </a:lnTo>
                    <a:lnTo>
                      <a:pt x="86" y="24"/>
                    </a:lnTo>
                    <a:lnTo>
                      <a:pt x="94" y="31"/>
                    </a:lnTo>
                    <a:lnTo>
                      <a:pt x="100" y="39"/>
                    </a:lnTo>
                    <a:lnTo>
                      <a:pt x="104" y="48"/>
                    </a:lnTo>
                    <a:lnTo>
                      <a:pt x="107" y="58"/>
                    </a:lnTo>
                    <a:lnTo>
                      <a:pt x="109" y="70"/>
                    </a:lnTo>
                    <a:lnTo>
                      <a:pt x="107" y="74"/>
                    </a:lnTo>
                    <a:lnTo>
                      <a:pt x="107" y="80"/>
                    </a:lnTo>
                    <a:lnTo>
                      <a:pt x="104" y="91"/>
                    </a:lnTo>
                    <a:lnTo>
                      <a:pt x="100" y="100"/>
                    </a:lnTo>
                    <a:lnTo>
                      <a:pt x="94" y="109"/>
                    </a:lnTo>
                    <a:lnTo>
                      <a:pt x="87" y="115"/>
                    </a:lnTo>
                    <a:lnTo>
                      <a:pt x="81" y="119"/>
                    </a:lnTo>
                    <a:lnTo>
                      <a:pt x="73" y="121"/>
                    </a:lnTo>
                    <a:lnTo>
                      <a:pt x="66" y="123"/>
                    </a:lnTo>
                    <a:lnTo>
                      <a:pt x="84" y="134"/>
                    </a:lnTo>
                    <a:lnTo>
                      <a:pt x="93" y="127"/>
                    </a:lnTo>
                    <a:lnTo>
                      <a:pt x="102" y="119"/>
                    </a:lnTo>
                    <a:lnTo>
                      <a:pt x="105" y="112"/>
                    </a:lnTo>
                    <a:lnTo>
                      <a:pt x="110" y="107"/>
                    </a:lnTo>
                    <a:lnTo>
                      <a:pt x="115" y="95"/>
                    </a:lnTo>
                    <a:lnTo>
                      <a:pt x="119" y="82"/>
                    </a:lnTo>
                    <a:lnTo>
                      <a:pt x="120" y="75"/>
                    </a:lnTo>
                    <a:lnTo>
                      <a:pt x="120" y="72"/>
                    </a:lnTo>
                    <a:lnTo>
                      <a:pt x="121" y="70"/>
                    </a:lnTo>
                    <a:lnTo>
                      <a:pt x="119" y="55"/>
                    </a:lnTo>
                    <a:lnTo>
                      <a:pt x="115" y="43"/>
                    </a:lnTo>
                    <a:lnTo>
                      <a:pt x="110" y="30"/>
                    </a:lnTo>
                    <a:lnTo>
                      <a:pt x="102" y="20"/>
                    </a:lnTo>
                    <a:lnTo>
                      <a:pt x="92" y="10"/>
                    </a:lnTo>
                    <a:lnTo>
                      <a:pt x="83" y="5"/>
                    </a:lnTo>
                    <a:lnTo>
                      <a:pt x="72" y="1"/>
                    </a:lnTo>
                    <a:lnTo>
                      <a:pt x="60" y="0"/>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6" name="Freeform 357"/>
              <p:cNvSpPr>
                <a:spLocks noEditPoints="1"/>
              </p:cNvSpPr>
              <p:nvPr/>
            </p:nvSpPr>
            <p:spPr bwMode="auto">
              <a:xfrm>
                <a:off x="2346" y="2650"/>
                <a:ext cx="19" cy="21"/>
              </a:xfrm>
              <a:custGeom>
                <a:avLst/>
                <a:gdLst>
                  <a:gd name="T0" fmla="*/ 48 w 97"/>
                  <a:gd name="T1" fmla="*/ 0 h 108"/>
                  <a:gd name="T2" fmla="*/ 29 w 97"/>
                  <a:gd name="T3" fmla="*/ 3 h 108"/>
                  <a:gd name="T4" fmla="*/ 21 w 97"/>
                  <a:gd name="T5" fmla="*/ 9 h 108"/>
                  <a:gd name="T6" fmla="*/ 15 w 97"/>
                  <a:gd name="T7" fmla="*/ 16 h 108"/>
                  <a:gd name="T8" fmla="*/ 7 w 97"/>
                  <a:gd name="T9" fmla="*/ 24 h 108"/>
                  <a:gd name="T10" fmla="*/ 3 w 97"/>
                  <a:gd name="T11" fmla="*/ 33 h 108"/>
                  <a:gd name="T12" fmla="*/ 0 w 97"/>
                  <a:gd name="T13" fmla="*/ 55 h 108"/>
                  <a:gd name="T14" fmla="*/ 1 w 97"/>
                  <a:gd name="T15" fmla="*/ 69 h 108"/>
                  <a:gd name="T16" fmla="*/ 7 w 97"/>
                  <a:gd name="T17" fmla="*/ 82 h 108"/>
                  <a:gd name="T18" fmla="*/ 54 w 97"/>
                  <a:gd name="T19" fmla="*/ 108 h 108"/>
                  <a:gd name="T20" fmla="*/ 61 w 97"/>
                  <a:gd name="T21" fmla="*/ 106 h 108"/>
                  <a:gd name="T22" fmla="*/ 69 w 97"/>
                  <a:gd name="T23" fmla="*/ 104 h 108"/>
                  <a:gd name="T24" fmla="*/ 75 w 97"/>
                  <a:gd name="T25" fmla="*/ 100 h 108"/>
                  <a:gd name="T26" fmla="*/ 82 w 97"/>
                  <a:gd name="T27" fmla="*/ 94 h 108"/>
                  <a:gd name="T28" fmla="*/ 88 w 97"/>
                  <a:gd name="T29" fmla="*/ 85 h 108"/>
                  <a:gd name="T30" fmla="*/ 92 w 97"/>
                  <a:gd name="T31" fmla="*/ 76 h 108"/>
                  <a:gd name="T32" fmla="*/ 95 w 97"/>
                  <a:gd name="T33" fmla="*/ 65 h 108"/>
                  <a:gd name="T34" fmla="*/ 95 w 97"/>
                  <a:gd name="T35" fmla="*/ 59 h 108"/>
                  <a:gd name="T36" fmla="*/ 97 w 97"/>
                  <a:gd name="T37" fmla="*/ 55 h 108"/>
                  <a:gd name="T38" fmla="*/ 95 w 97"/>
                  <a:gd name="T39" fmla="*/ 43 h 108"/>
                  <a:gd name="T40" fmla="*/ 92 w 97"/>
                  <a:gd name="T41" fmla="*/ 33 h 108"/>
                  <a:gd name="T42" fmla="*/ 88 w 97"/>
                  <a:gd name="T43" fmla="*/ 24 h 108"/>
                  <a:gd name="T44" fmla="*/ 82 w 97"/>
                  <a:gd name="T45" fmla="*/ 16 h 108"/>
                  <a:gd name="T46" fmla="*/ 74 w 97"/>
                  <a:gd name="T47" fmla="*/ 9 h 108"/>
                  <a:gd name="T48" fmla="*/ 66 w 97"/>
                  <a:gd name="T49" fmla="*/ 3 h 108"/>
                  <a:gd name="T50" fmla="*/ 57 w 97"/>
                  <a:gd name="T51" fmla="*/ 0 h 108"/>
                  <a:gd name="T52" fmla="*/ 48 w 97"/>
                  <a:gd name="T53" fmla="*/ 0 h 108"/>
                  <a:gd name="T54" fmla="*/ 12 w 97"/>
                  <a:gd name="T55" fmla="*/ 55 h 108"/>
                  <a:gd name="T56" fmla="*/ 15 w 97"/>
                  <a:gd name="T57" fmla="*/ 38 h 108"/>
                  <a:gd name="T58" fmla="*/ 24 w 97"/>
                  <a:gd name="T59" fmla="*/ 25 h 108"/>
                  <a:gd name="T60" fmla="*/ 34 w 97"/>
                  <a:gd name="T61" fmla="*/ 15 h 108"/>
                  <a:gd name="T62" fmla="*/ 48 w 97"/>
                  <a:gd name="T63" fmla="*/ 13 h 108"/>
                  <a:gd name="T64" fmla="*/ 55 w 97"/>
                  <a:gd name="T65" fmla="*/ 13 h 108"/>
                  <a:gd name="T66" fmla="*/ 62 w 97"/>
                  <a:gd name="T67" fmla="*/ 15 h 108"/>
                  <a:gd name="T68" fmla="*/ 67 w 97"/>
                  <a:gd name="T69" fmla="*/ 19 h 108"/>
                  <a:gd name="T70" fmla="*/ 73 w 97"/>
                  <a:gd name="T71" fmla="*/ 25 h 108"/>
                  <a:gd name="T72" fmla="*/ 78 w 97"/>
                  <a:gd name="T73" fmla="*/ 31 h 108"/>
                  <a:gd name="T74" fmla="*/ 81 w 97"/>
                  <a:gd name="T75" fmla="*/ 38 h 108"/>
                  <a:gd name="T76" fmla="*/ 83 w 97"/>
                  <a:gd name="T77" fmla="*/ 46 h 108"/>
                  <a:gd name="T78" fmla="*/ 84 w 97"/>
                  <a:gd name="T79" fmla="*/ 55 h 108"/>
                  <a:gd name="T80" fmla="*/ 83 w 97"/>
                  <a:gd name="T81" fmla="*/ 61 h 108"/>
                  <a:gd name="T82" fmla="*/ 81 w 97"/>
                  <a:gd name="T83" fmla="*/ 69 h 108"/>
                  <a:gd name="T84" fmla="*/ 78 w 97"/>
                  <a:gd name="T85" fmla="*/ 76 h 108"/>
                  <a:gd name="T86" fmla="*/ 73 w 97"/>
                  <a:gd name="T87" fmla="*/ 84 h 108"/>
                  <a:gd name="T88" fmla="*/ 67 w 97"/>
                  <a:gd name="T89" fmla="*/ 88 h 108"/>
                  <a:gd name="T90" fmla="*/ 62 w 97"/>
                  <a:gd name="T91" fmla="*/ 93 h 108"/>
                  <a:gd name="T92" fmla="*/ 55 w 97"/>
                  <a:gd name="T93" fmla="*/ 95 h 108"/>
                  <a:gd name="T94" fmla="*/ 48 w 97"/>
                  <a:gd name="T95" fmla="*/ 96 h 108"/>
                  <a:gd name="T96" fmla="*/ 40 w 97"/>
                  <a:gd name="T97" fmla="*/ 95 h 108"/>
                  <a:gd name="T98" fmla="*/ 34 w 97"/>
                  <a:gd name="T99" fmla="*/ 93 h 108"/>
                  <a:gd name="T100" fmla="*/ 24 w 97"/>
                  <a:gd name="T101" fmla="*/ 84 h 108"/>
                  <a:gd name="T102" fmla="*/ 18 w 97"/>
                  <a:gd name="T103" fmla="*/ 76 h 108"/>
                  <a:gd name="T104" fmla="*/ 15 w 97"/>
                  <a:gd name="T105" fmla="*/ 69 h 108"/>
                  <a:gd name="T106" fmla="*/ 12 w 97"/>
                  <a:gd name="T107" fmla="*/ 61 h 108"/>
                  <a:gd name="T108" fmla="*/ 12 w 97"/>
                  <a:gd name="T109" fmla="*/ 55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108"/>
                  <a:gd name="T167" fmla="*/ 97 w 97"/>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108">
                    <a:moveTo>
                      <a:pt x="48" y="0"/>
                    </a:moveTo>
                    <a:lnTo>
                      <a:pt x="29" y="3"/>
                    </a:lnTo>
                    <a:lnTo>
                      <a:pt x="21" y="9"/>
                    </a:lnTo>
                    <a:lnTo>
                      <a:pt x="15" y="16"/>
                    </a:lnTo>
                    <a:lnTo>
                      <a:pt x="7" y="24"/>
                    </a:lnTo>
                    <a:lnTo>
                      <a:pt x="3" y="33"/>
                    </a:lnTo>
                    <a:lnTo>
                      <a:pt x="0" y="55"/>
                    </a:lnTo>
                    <a:lnTo>
                      <a:pt x="1" y="69"/>
                    </a:lnTo>
                    <a:lnTo>
                      <a:pt x="7" y="82"/>
                    </a:lnTo>
                    <a:lnTo>
                      <a:pt x="54" y="108"/>
                    </a:lnTo>
                    <a:lnTo>
                      <a:pt x="61" y="106"/>
                    </a:lnTo>
                    <a:lnTo>
                      <a:pt x="69" y="104"/>
                    </a:lnTo>
                    <a:lnTo>
                      <a:pt x="75" y="100"/>
                    </a:lnTo>
                    <a:lnTo>
                      <a:pt x="82" y="94"/>
                    </a:lnTo>
                    <a:lnTo>
                      <a:pt x="88" y="85"/>
                    </a:lnTo>
                    <a:lnTo>
                      <a:pt x="92" y="76"/>
                    </a:lnTo>
                    <a:lnTo>
                      <a:pt x="95" y="65"/>
                    </a:lnTo>
                    <a:lnTo>
                      <a:pt x="95" y="59"/>
                    </a:lnTo>
                    <a:lnTo>
                      <a:pt x="97" y="55"/>
                    </a:lnTo>
                    <a:lnTo>
                      <a:pt x="95" y="43"/>
                    </a:lnTo>
                    <a:lnTo>
                      <a:pt x="92" y="33"/>
                    </a:lnTo>
                    <a:lnTo>
                      <a:pt x="88" y="24"/>
                    </a:lnTo>
                    <a:lnTo>
                      <a:pt x="82" y="16"/>
                    </a:lnTo>
                    <a:lnTo>
                      <a:pt x="74" y="9"/>
                    </a:lnTo>
                    <a:lnTo>
                      <a:pt x="66" y="3"/>
                    </a:lnTo>
                    <a:lnTo>
                      <a:pt x="57" y="0"/>
                    </a:lnTo>
                    <a:lnTo>
                      <a:pt x="48" y="0"/>
                    </a:lnTo>
                    <a:close/>
                    <a:moveTo>
                      <a:pt x="12" y="55"/>
                    </a:moveTo>
                    <a:lnTo>
                      <a:pt x="15" y="38"/>
                    </a:lnTo>
                    <a:lnTo>
                      <a:pt x="24" y="25"/>
                    </a:lnTo>
                    <a:lnTo>
                      <a:pt x="34" y="15"/>
                    </a:lnTo>
                    <a:lnTo>
                      <a:pt x="48" y="13"/>
                    </a:lnTo>
                    <a:lnTo>
                      <a:pt x="55" y="13"/>
                    </a:lnTo>
                    <a:lnTo>
                      <a:pt x="62" y="15"/>
                    </a:lnTo>
                    <a:lnTo>
                      <a:pt x="67" y="19"/>
                    </a:lnTo>
                    <a:lnTo>
                      <a:pt x="73" y="25"/>
                    </a:lnTo>
                    <a:lnTo>
                      <a:pt x="78" y="31"/>
                    </a:lnTo>
                    <a:lnTo>
                      <a:pt x="81" y="38"/>
                    </a:lnTo>
                    <a:lnTo>
                      <a:pt x="83" y="46"/>
                    </a:lnTo>
                    <a:lnTo>
                      <a:pt x="84" y="55"/>
                    </a:lnTo>
                    <a:lnTo>
                      <a:pt x="83" y="61"/>
                    </a:lnTo>
                    <a:lnTo>
                      <a:pt x="81" y="69"/>
                    </a:lnTo>
                    <a:lnTo>
                      <a:pt x="78" y="76"/>
                    </a:lnTo>
                    <a:lnTo>
                      <a:pt x="73" y="84"/>
                    </a:lnTo>
                    <a:lnTo>
                      <a:pt x="67" y="88"/>
                    </a:lnTo>
                    <a:lnTo>
                      <a:pt x="62" y="93"/>
                    </a:lnTo>
                    <a:lnTo>
                      <a:pt x="55" y="95"/>
                    </a:lnTo>
                    <a:lnTo>
                      <a:pt x="48" y="96"/>
                    </a:lnTo>
                    <a:lnTo>
                      <a:pt x="40" y="95"/>
                    </a:lnTo>
                    <a:lnTo>
                      <a:pt x="34" y="93"/>
                    </a:lnTo>
                    <a:lnTo>
                      <a:pt x="24" y="84"/>
                    </a:lnTo>
                    <a:lnTo>
                      <a:pt x="18" y="76"/>
                    </a:lnTo>
                    <a:lnTo>
                      <a:pt x="15" y="69"/>
                    </a:lnTo>
                    <a:lnTo>
                      <a:pt x="12" y="61"/>
                    </a:lnTo>
                    <a:lnTo>
                      <a:pt x="12" y="55"/>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7" name="Freeform 358"/>
              <p:cNvSpPr>
                <a:spLocks noEditPoints="1"/>
              </p:cNvSpPr>
              <p:nvPr/>
            </p:nvSpPr>
            <p:spPr bwMode="auto">
              <a:xfrm>
                <a:off x="2348" y="2652"/>
                <a:ext cx="14" cy="17"/>
              </a:xfrm>
              <a:custGeom>
                <a:avLst/>
                <a:gdLst>
                  <a:gd name="T0" fmla="*/ 12 w 72"/>
                  <a:gd name="T1" fmla="*/ 12 h 83"/>
                  <a:gd name="T2" fmla="*/ 3 w 72"/>
                  <a:gd name="T3" fmla="*/ 25 h 83"/>
                  <a:gd name="T4" fmla="*/ 0 w 72"/>
                  <a:gd name="T5" fmla="*/ 42 h 83"/>
                  <a:gd name="T6" fmla="*/ 0 w 72"/>
                  <a:gd name="T7" fmla="*/ 48 h 83"/>
                  <a:gd name="T8" fmla="*/ 3 w 72"/>
                  <a:gd name="T9" fmla="*/ 56 h 83"/>
                  <a:gd name="T10" fmla="*/ 6 w 72"/>
                  <a:gd name="T11" fmla="*/ 63 h 83"/>
                  <a:gd name="T12" fmla="*/ 12 w 72"/>
                  <a:gd name="T13" fmla="*/ 71 h 83"/>
                  <a:gd name="T14" fmla="*/ 22 w 72"/>
                  <a:gd name="T15" fmla="*/ 80 h 83"/>
                  <a:gd name="T16" fmla="*/ 28 w 72"/>
                  <a:gd name="T17" fmla="*/ 82 h 83"/>
                  <a:gd name="T18" fmla="*/ 36 w 72"/>
                  <a:gd name="T19" fmla="*/ 83 h 83"/>
                  <a:gd name="T20" fmla="*/ 43 w 72"/>
                  <a:gd name="T21" fmla="*/ 82 h 83"/>
                  <a:gd name="T22" fmla="*/ 50 w 72"/>
                  <a:gd name="T23" fmla="*/ 80 h 83"/>
                  <a:gd name="T24" fmla="*/ 55 w 72"/>
                  <a:gd name="T25" fmla="*/ 75 h 83"/>
                  <a:gd name="T26" fmla="*/ 61 w 72"/>
                  <a:gd name="T27" fmla="*/ 71 h 83"/>
                  <a:gd name="T28" fmla="*/ 66 w 72"/>
                  <a:gd name="T29" fmla="*/ 63 h 83"/>
                  <a:gd name="T30" fmla="*/ 69 w 72"/>
                  <a:gd name="T31" fmla="*/ 56 h 83"/>
                  <a:gd name="T32" fmla="*/ 71 w 72"/>
                  <a:gd name="T33" fmla="*/ 48 h 83"/>
                  <a:gd name="T34" fmla="*/ 72 w 72"/>
                  <a:gd name="T35" fmla="*/ 42 h 83"/>
                  <a:gd name="T36" fmla="*/ 71 w 72"/>
                  <a:gd name="T37" fmla="*/ 33 h 83"/>
                  <a:gd name="T38" fmla="*/ 69 w 72"/>
                  <a:gd name="T39" fmla="*/ 25 h 83"/>
                  <a:gd name="T40" fmla="*/ 66 w 72"/>
                  <a:gd name="T41" fmla="*/ 18 h 83"/>
                  <a:gd name="T42" fmla="*/ 61 w 72"/>
                  <a:gd name="T43" fmla="*/ 12 h 83"/>
                  <a:gd name="T44" fmla="*/ 55 w 72"/>
                  <a:gd name="T45" fmla="*/ 6 h 83"/>
                  <a:gd name="T46" fmla="*/ 50 w 72"/>
                  <a:gd name="T47" fmla="*/ 2 h 83"/>
                  <a:gd name="T48" fmla="*/ 43 w 72"/>
                  <a:gd name="T49" fmla="*/ 0 h 83"/>
                  <a:gd name="T50" fmla="*/ 36 w 72"/>
                  <a:gd name="T51" fmla="*/ 0 h 83"/>
                  <a:gd name="T52" fmla="*/ 22 w 72"/>
                  <a:gd name="T53" fmla="*/ 2 h 83"/>
                  <a:gd name="T54" fmla="*/ 12 w 72"/>
                  <a:gd name="T55" fmla="*/ 12 h 83"/>
                  <a:gd name="T56" fmla="*/ 36 w 72"/>
                  <a:gd name="T57" fmla="*/ 70 h 83"/>
                  <a:gd name="T58" fmla="*/ 27 w 72"/>
                  <a:gd name="T59" fmla="*/ 67 h 83"/>
                  <a:gd name="T60" fmla="*/ 19 w 72"/>
                  <a:gd name="T61" fmla="*/ 62 h 83"/>
                  <a:gd name="T62" fmla="*/ 14 w 72"/>
                  <a:gd name="T63" fmla="*/ 52 h 83"/>
                  <a:gd name="T64" fmla="*/ 13 w 72"/>
                  <a:gd name="T65" fmla="*/ 42 h 83"/>
                  <a:gd name="T66" fmla="*/ 14 w 72"/>
                  <a:gd name="T67" fmla="*/ 30 h 83"/>
                  <a:gd name="T68" fmla="*/ 19 w 72"/>
                  <a:gd name="T69" fmla="*/ 21 h 83"/>
                  <a:gd name="T70" fmla="*/ 27 w 72"/>
                  <a:gd name="T71" fmla="*/ 15 h 83"/>
                  <a:gd name="T72" fmla="*/ 36 w 72"/>
                  <a:gd name="T73" fmla="*/ 14 h 83"/>
                  <a:gd name="T74" fmla="*/ 44 w 72"/>
                  <a:gd name="T75" fmla="*/ 15 h 83"/>
                  <a:gd name="T76" fmla="*/ 53 w 72"/>
                  <a:gd name="T77" fmla="*/ 21 h 83"/>
                  <a:gd name="T78" fmla="*/ 59 w 72"/>
                  <a:gd name="T79" fmla="*/ 30 h 83"/>
                  <a:gd name="T80" fmla="*/ 61 w 72"/>
                  <a:gd name="T81" fmla="*/ 42 h 83"/>
                  <a:gd name="T82" fmla="*/ 60 w 72"/>
                  <a:gd name="T83" fmla="*/ 46 h 83"/>
                  <a:gd name="T84" fmla="*/ 59 w 72"/>
                  <a:gd name="T85" fmla="*/ 48 h 83"/>
                  <a:gd name="T86" fmla="*/ 59 w 72"/>
                  <a:gd name="T87" fmla="*/ 52 h 83"/>
                  <a:gd name="T88" fmla="*/ 55 w 72"/>
                  <a:gd name="T89" fmla="*/ 56 h 83"/>
                  <a:gd name="T90" fmla="*/ 53 w 72"/>
                  <a:gd name="T91" fmla="*/ 62 h 83"/>
                  <a:gd name="T92" fmla="*/ 44 w 72"/>
                  <a:gd name="T93" fmla="*/ 67 h 83"/>
                  <a:gd name="T94" fmla="*/ 40 w 72"/>
                  <a:gd name="T95" fmla="*/ 69 h 83"/>
                  <a:gd name="T96" fmla="*/ 37 w 72"/>
                  <a:gd name="T97" fmla="*/ 69 h 83"/>
                  <a:gd name="T98" fmla="*/ 36 w 72"/>
                  <a:gd name="T99" fmla="*/ 69 h 83"/>
                  <a:gd name="T100" fmla="*/ 36 w 72"/>
                  <a:gd name="T101" fmla="*/ 70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83"/>
                  <a:gd name="T155" fmla="*/ 72 w 72"/>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83">
                    <a:moveTo>
                      <a:pt x="12" y="12"/>
                    </a:moveTo>
                    <a:lnTo>
                      <a:pt x="3" y="25"/>
                    </a:lnTo>
                    <a:lnTo>
                      <a:pt x="0" y="42"/>
                    </a:lnTo>
                    <a:lnTo>
                      <a:pt x="0" y="48"/>
                    </a:lnTo>
                    <a:lnTo>
                      <a:pt x="3" y="56"/>
                    </a:lnTo>
                    <a:lnTo>
                      <a:pt x="6" y="63"/>
                    </a:lnTo>
                    <a:lnTo>
                      <a:pt x="12" y="71"/>
                    </a:lnTo>
                    <a:lnTo>
                      <a:pt x="22" y="80"/>
                    </a:lnTo>
                    <a:lnTo>
                      <a:pt x="28" y="82"/>
                    </a:lnTo>
                    <a:lnTo>
                      <a:pt x="36" y="83"/>
                    </a:lnTo>
                    <a:lnTo>
                      <a:pt x="43" y="82"/>
                    </a:lnTo>
                    <a:lnTo>
                      <a:pt x="50" y="80"/>
                    </a:lnTo>
                    <a:lnTo>
                      <a:pt x="55" y="75"/>
                    </a:lnTo>
                    <a:lnTo>
                      <a:pt x="61" y="71"/>
                    </a:lnTo>
                    <a:lnTo>
                      <a:pt x="66" y="63"/>
                    </a:lnTo>
                    <a:lnTo>
                      <a:pt x="69" y="56"/>
                    </a:lnTo>
                    <a:lnTo>
                      <a:pt x="71" y="48"/>
                    </a:lnTo>
                    <a:lnTo>
                      <a:pt x="72" y="42"/>
                    </a:lnTo>
                    <a:lnTo>
                      <a:pt x="71" y="33"/>
                    </a:lnTo>
                    <a:lnTo>
                      <a:pt x="69" y="25"/>
                    </a:lnTo>
                    <a:lnTo>
                      <a:pt x="66" y="18"/>
                    </a:lnTo>
                    <a:lnTo>
                      <a:pt x="61" y="12"/>
                    </a:lnTo>
                    <a:lnTo>
                      <a:pt x="55" y="6"/>
                    </a:lnTo>
                    <a:lnTo>
                      <a:pt x="50" y="2"/>
                    </a:lnTo>
                    <a:lnTo>
                      <a:pt x="43" y="0"/>
                    </a:lnTo>
                    <a:lnTo>
                      <a:pt x="36" y="0"/>
                    </a:lnTo>
                    <a:lnTo>
                      <a:pt x="22" y="2"/>
                    </a:lnTo>
                    <a:lnTo>
                      <a:pt x="12" y="12"/>
                    </a:lnTo>
                    <a:close/>
                    <a:moveTo>
                      <a:pt x="36" y="70"/>
                    </a:moveTo>
                    <a:lnTo>
                      <a:pt x="27" y="67"/>
                    </a:lnTo>
                    <a:lnTo>
                      <a:pt x="19" y="62"/>
                    </a:lnTo>
                    <a:lnTo>
                      <a:pt x="14" y="52"/>
                    </a:lnTo>
                    <a:lnTo>
                      <a:pt x="13" y="42"/>
                    </a:lnTo>
                    <a:lnTo>
                      <a:pt x="14" y="30"/>
                    </a:lnTo>
                    <a:lnTo>
                      <a:pt x="19" y="21"/>
                    </a:lnTo>
                    <a:lnTo>
                      <a:pt x="27" y="15"/>
                    </a:lnTo>
                    <a:lnTo>
                      <a:pt x="36" y="14"/>
                    </a:lnTo>
                    <a:lnTo>
                      <a:pt x="44" y="15"/>
                    </a:lnTo>
                    <a:lnTo>
                      <a:pt x="53" y="21"/>
                    </a:lnTo>
                    <a:lnTo>
                      <a:pt x="59" y="30"/>
                    </a:lnTo>
                    <a:lnTo>
                      <a:pt x="61" y="42"/>
                    </a:lnTo>
                    <a:lnTo>
                      <a:pt x="60" y="46"/>
                    </a:lnTo>
                    <a:lnTo>
                      <a:pt x="59" y="48"/>
                    </a:lnTo>
                    <a:lnTo>
                      <a:pt x="59" y="52"/>
                    </a:lnTo>
                    <a:lnTo>
                      <a:pt x="55" y="56"/>
                    </a:lnTo>
                    <a:lnTo>
                      <a:pt x="53" y="62"/>
                    </a:lnTo>
                    <a:lnTo>
                      <a:pt x="44" y="67"/>
                    </a:lnTo>
                    <a:lnTo>
                      <a:pt x="40" y="69"/>
                    </a:lnTo>
                    <a:lnTo>
                      <a:pt x="37" y="69"/>
                    </a:lnTo>
                    <a:lnTo>
                      <a:pt x="36" y="69"/>
                    </a:lnTo>
                    <a:lnTo>
                      <a:pt x="36" y="70"/>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8" name="Freeform 359"/>
              <p:cNvSpPr>
                <a:spLocks noEditPoints="1"/>
              </p:cNvSpPr>
              <p:nvPr/>
            </p:nvSpPr>
            <p:spPr bwMode="auto">
              <a:xfrm>
                <a:off x="2351" y="2655"/>
                <a:ext cx="9" cy="11"/>
              </a:xfrm>
              <a:custGeom>
                <a:avLst/>
                <a:gdLst>
                  <a:gd name="T0" fmla="*/ 6 w 48"/>
                  <a:gd name="T1" fmla="*/ 48 h 56"/>
                  <a:gd name="T2" fmla="*/ 14 w 48"/>
                  <a:gd name="T3" fmla="*/ 53 h 56"/>
                  <a:gd name="T4" fmla="*/ 23 w 48"/>
                  <a:gd name="T5" fmla="*/ 56 h 56"/>
                  <a:gd name="T6" fmla="*/ 23 w 48"/>
                  <a:gd name="T7" fmla="*/ 55 h 56"/>
                  <a:gd name="T8" fmla="*/ 24 w 48"/>
                  <a:gd name="T9" fmla="*/ 55 h 56"/>
                  <a:gd name="T10" fmla="*/ 27 w 48"/>
                  <a:gd name="T11" fmla="*/ 55 h 56"/>
                  <a:gd name="T12" fmla="*/ 31 w 48"/>
                  <a:gd name="T13" fmla="*/ 53 h 56"/>
                  <a:gd name="T14" fmla="*/ 40 w 48"/>
                  <a:gd name="T15" fmla="*/ 48 h 56"/>
                  <a:gd name="T16" fmla="*/ 42 w 48"/>
                  <a:gd name="T17" fmla="*/ 42 h 56"/>
                  <a:gd name="T18" fmla="*/ 46 w 48"/>
                  <a:gd name="T19" fmla="*/ 38 h 56"/>
                  <a:gd name="T20" fmla="*/ 46 w 48"/>
                  <a:gd name="T21" fmla="*/ 34 h 56"/>
                  <a:gd name="T22" fmla="*/ 47 w 48"/>
                  <a:gd name="T23" fmla="*/ 32 h 56"/>
                  <a:gd name="T24" fmla="*/ 48 w 48"/>
                  <a:gd name="T25" fmla="*/ 28 h 56"/>
                  <a:gd name="T26" fmla="*/ 46 w 48"/>
                  <a:gd name="T27" fmla="*/ 16 h 56"/>
                  <a:gd name="T28" fmla="*/ 40 w 48"/>
                  <a:gd name="T29" fmla="*/ 7 h 56"/>
                  <a:gd name="T30" fmla="*/ 31 w 48"/>
                  <a:gd name="T31" fmla="*/ 1 h 56"/>
                  <a:gd name="T32" fmla="*/ 23 w 48"/>
                  <a:gd name="T33" fmla="*/ 0 h 56"/>
                  <a:gd name="T34" fmla="*/ 14 w 48"/>
                  <a:gd name="T35" fmla="*/ 1 h 56"/>
                  <a:gd name="T36" fmla="*/ 6 w 48"/>
                  <a:gd name="T37" fmla="*/ 7 h 56"/>
                  <a:gd name="T38" fmla="*/ 1 w 48"/>
                  <a:gd name="T39" fmla="*/ 16 h 56"/>
                  <a:gd name="T40" fmla="*/ 0 w 48"/>
                  <a:gd name="T41" fmla="*/ 28 h 56"/>
                  <a:gd name="T42" fmla="*/ 1 w 48"/>
                  <a:gd name="T43" fmla="*/ 38 h 56"/>
                  <a:gd name="T44" fmla="*/ 6 w 48"/>
                  <a:gd name="T45" fmla="*/ 48 h 56"/>
                  <a:gd name="T46" fmla="*/ 31 w 48"/>
                  <a:gd name="T47" fmla="*/ 37 h 56"/>
                  <a:gd name="T48" fmla="*/ 27 w 48"/>
                  <a:gd name="T49" fmla="*/ 40 h 56"/>
                  <a:gd name="T50" fmla="*/ 24 w 48"/>
                  <a:gd name="T51" fmla="*/ 41 h 56"/>
                  <a:gd name="T52" fmla="*/ 23 w 48"/>
                  <a:gd name="T53" fmla="*/ 41 h 56"/>
                  <a:gd name="T54" fmla="*/ 23 w 48"/>
                  <a:gd name="T55" fmla="*/ 42 h 56"/>
                  <a:gd name="T56" fmla="*/ 19 w 48"/>
                  <a:gd name="T57" fmla="*/ 40 h 56"/>
                  <a:gd name="T58" fmla="*/ 15 w 48"/>
                  <a:gd name="T59" fmla="*/ 37 h 56"/>
                  <a:gd name="T60" fmla="*/ 12 w 48"/>
                  <a:gd name="T61" fmla="*/ 33 h 56"/>
                  <a:gd name="T62" fmla="*/ 11 w 48"/>
                  <a:gd name="T63" fmla="*/ 28 h 56"/>
                  <a:gd name="T64" fmla="*/ 12 w 48"/>
                  <a:gd name="T65" fmla="*/ 22 h 56"/>
                  <a:gd name="T66" fmla="*/ 15 w 48"/>
                  <a:gd name="T67" fmla="*/ 19 h 56"/>
                  <a:gd name="T68" fmla="*/ 19 w 48"/>
                  <a:gd name="T69" fmla="*/ 15 h 56"/>
                  <a:gd name="T70" fmla="*/ 23 w 48"/>
                  <a:gd name="T71" fmla="*/ 14 h 56"/>
                  <a:gd name="T72" fmla="*/ 27 w 48"/>
                  <a:gd name="T73" fmla="*/ 15 h 56"/>
                  <a:gd name="T74" fmla="*/ 31 w 48"/>
                  <a:gd name="T75" fmla="*/ 19 h 56"/>
                  <a:gd name="T76" fmla="*/ 35 w 48"/>
                  <a:gd name="T77" fmla="*/ 22 h 56"/>
                  <a:gd name="T78" fmla="*/ 36 w 48"/>
                  <a:gd name="T79" fmla="*/ 28 h 56"/>
                  <a:gd name="T80" fmla="*/ 35 w 48"/>
                  <a:gd name="T81" fmla="*/ 30 h 56"/>
                  <a:gd name="T82" fmla="*/ 35 w 48"/>
                  <a:gd name="T83" fmla="*/ 33 h 56"/>
                  <a:gd name="T84" fmla="*/ 32 w 48"/>
                  <a:gd name="T85" fmla="*/ 34 h 56"/>
                  <a:gd name="T86" fmla="*/ 31 w 48"/>
                  <a:gd name="T87" fmla="*/ 37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56"/>
                  <a:gd name="T134" fmla="*/ 48 w 4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56">
                    <a:moveTo>
                      <a:pt x="6" y="48"/>
                    </a:moveTo>
                    <a:lnTo>
                      <a:pt x="14" y="53"/>
                    </a:lnTo>
                    <a:lnTo>
                      <a:pt x="23" y="56"/>
                    </a:lnTo>
                    <a:lnTo>
                      <a:pt x="23" y="55"/>
                    </a:lnTo>
                    <a:lnTo>
                      <a:pt x="24" y="55"/>
                    </a:lnTo>
                    <a:lnTo>
                      <a:pt x="27" y="55"/>
                    </a:lnTo>
                    <a:lnTo>
                      <a:pt x="31" y="53"/>
                    </a:lnTo>
                    <a:lnTo>
                      <a:pt x="40" y="48"/>
                    </a:lnTo>
                    <a:lnTo>
                      <a:pt x="42" y="42"/>
                    </a:lnTo>
                    <a:lnTo>
                      <a:pt x="46" y="38"/>
                    </a:lnTo>
                    <a:lnTo>
                      <a:pt x="46" y="34"/>
                    </a:lnTo>
                    <a:lnTo>
                      <a:pt x="47" y="32"/>
                    </a:lnTo>
                    <a:lnTo>
                      <a:pt x="48" y="28"/>
                    </a:lnTo>
                    <a:lnTo>
                      <a:pt x="46" y="16"/>
                    </a:lnTo>
                    <a:lnTo>
                      <a:pt x="40" y="7"/>
                    </a:lnTo>
                    <a:lnTo>
                      <a:pt x="31" y="1"/>
                    </a:lnTo>
                    <a:lnTo>
                      <a:pt x="23" y="0"/>
                    </a:lnTo>
                    <a:lnTo>
                      <a:pt x="14" y="1"/>
                    </a:lnTo>
                    <a:lnTo>
                      <a:pt x="6" y="7"/>
                    </a:lnTo>
                    <a:lnTo>
                      <a:pt x="1" y="16"/>
                    </a:lnTo>
                    <a:lnTo>
                      <a:pt x="0" y="28"/>
                    </a:lnTo>
                    <a:lnTo>
                      <a:pt x="1" y="38"/>
                    </a:lnTo>
                    <a:lnTo>
                      <a:pt x="6" y="48"/>
                    </a:lnTo>
                    <a:close/>
                    <a:moveTo>
                      <a:pt x="31" y="37"/>
                    </a:moveTo>
                    <a:lnTo>
                      <a:pt x="27" y="40"/>
                    </a:lnTo>
                    <a:lnTo>
                      <a:pt x="24" y="41"/>
                    </a:lnTo>
                    <a:lnTo>
                      <a:pt x="23" y="41"/>
                    </a:lnTo>
                    <a:lnTo>
                      <a:pt x="23" y="42"/>
                    </a:lnTo>
                    <a:lnTo>
                      <a:pt x="19" y="40"/>
                    </a:lnTo>
                    <a:lnTo>
                      <a:pt x="15" y="37"/>
                    </a:lnTo>
                    <a:lnTo>
                      <a:pt x="12" y="33"/>
                    </a:lnTo>
                    <a:lnTo>
                      <a:pt x="11" y="28"/>
                    </a:lnTo>
                    <a:lnTo>
                      <a:pt x="12" y="22"/>
                    </a:lnTo>
                    <a:lnTo>
                      <a:pt x="15" y="19"/>
                    </a:lnTo>
                    <a:lnTo>
                      <a:pt x="19" y="15"/>
                    </a:lnTo>
                    <a:lnTo>
                      <a:pt x="23" y="14"/>
                    </a:lnTo>
                    <a:lnTo>
                      <a:pt x="27" y="15"/>
                    </a:lnTo>
                    <a:lnTo>
                      <a:pt x="31" y="19"/>
                    </a:lnTo>
                    <a:lnTo>
                      <a:pt x="35" y="22"/>
                    </a:lnTo>
                    <a:lnTo>
                      <a:pt x="36" y="28"/>
                    </a:lnTo>
                    <a:lnTo>
                      <a:pt x="35" y="30"/>
                    </a:lnTo>
                    <a:lnTo>
                      <a:pt x="35" y="33"/>
                    </a:lnTo>
                    <a:lnTo>
                      <a:pt x="32" y="34"/>
                    </a:lnTo>
                    <a:lnTo>
                      <a:pt x="31" y="37"/>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89" name="Freeform 360"/>
              <p:cNvSpPr>
                <a:spLocks/>
              </p:cNvSpPr>
              <p:nvPr/>
            </p:nvSpPr>
            <p:spPr bwMode="auto">
              <a:xfrm>
                <a:off x="2353" y="2658"/>
                <a:ext cx="5" cy="6"/>
              </a:xfrm>
              <a:custGeom>
                <a:avLst/>
                <a:gdLst>
                  <a:gd name="T0" fmla="*/ 12 w 25"/>
                  <a:gd name="T1" fmla="*/ 28 h 28"/>
                  <a:gd name="T2" fmla="*/ 12 w 25"/>
                  <a:gd name="T3" fmla="*/ 27 h 28"/>
                  <a:gd name="T4" fmla="*/ 13 w 25"/>
                  <a:gd name="T5" fmla="*/ 27 h 28"/>
                  <a:gd name="T6" fmla="*/ 16 w 25"/>
                  <a:gd name="T7" fmla="*/ 26 h 28"/>
                  <a:gd name="T8" fmla="*/ 20 w 25"/>
                  <a:gd name="T9" fmla="*/ 23 h 28"/>
                  <a:gd name="T10" fmla="*/ 21 w 25"/>
                  <a:gd name="T11" fmla="*/ 20 h 28"/>
                  <a:gd name="T12" fmla="*/ 24 w 25"/>
                  <a:gd name="T13" fmla="*/ 19 h 28"/>
                  <a:gd name="T14" fmla="*/ 24 w 25"/>
                  <a:gd name="T15" fmla="*/ 16 h 28"/>
                  <a:gd name="T16" fmla="*/ 25 w 25"/>
                  <a:gd name="T17" fmla="*/ 14 h 28"/>
                  <a:gd name="T18" fmla="*/ 24 w 25"/>
                  <a:gd name="T19" fmla="*/ 8 h 28"/>
                  <a:gd name="T20" fmla="*/ 20 w 25"/>
                  <a:gd name="T21" fmla="*/ 5 h 28"/>
                  <a:gd name="T22" fmla="*/ 16 w 25"/>
                  <a:gd name="T23" fmla="*/ 1 h 28"/>
                  <a:gd name="T24" fmla="*/ 12 w 25"/>
                  <a:gd name="T25" fmla="*/ 0 h 28"/>
                  <a:gd name="T26" fmla="*/ 8 w 25"/>
                  <a:gd name="T27" fmla="*/ 1 h 28"/>
                  <a:gd name="T28" fmla="*/ 4 w 25"/>
                  <a:gd name="T29" fmla="*/ 5 h 28"/>
                  <a:gd name="T30" fmla="*/ 1 w 25"/>
                  <a:gd name="T31" fmla="*/ 8 h 28"/>
                  <a:gd name="T32" fmla="*/ 0 w 25"/>
                  <a:gd name="T33" fmla="*/ 14 h 28"/>
                  <a:gd name="T34" fmla="*/ 1 w 25"/>
                  <a:gd name="T35" fmla="*/ 19 h 28"/>
                  <a:gd name="T36" fmla="*/ 4 w 25"/>
                  <a:gd name="T37" fmla="*/ 23 h 28"/>
                  <a:gd name="T38" fmla="*/ 8 w 25"/>
                  <a:gd name="T39" fmla="*/ 26 h 28"/>
                  <a:gd name="T40" fmla="*/ 12 w 25"/>
                  <a:gd name="T41" fmla="*/ 28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12" y="28"/>
                    </a:moveTo>
                    <a:lnTo>
                      <a:pt x="12" y="27"/>
                    </a:lnTo>
                    <a:lnTo>
                      <a:pt x="13" y="27"/>
                    </a:lnTo>
                    <a:lnTo>
                      <a:pt x="16" y="26"/>
                    </a:lnTo>
                    <a:lnTo>
                      <a:pt x="20" y="23"/>
                    </a:lnTo>
                    <a:lnTo>
                      <a:pt x="21" y="20"/>
                    </a:lnTo>
                    <a:lnTo>
                      <a:pt x="24" y="19"/>
                    </a:lnTo>
                    <a:lnTo>
                      <a:pt x="24" y="16"/>
                    </a:lnTo>
                    <a:lnTo>
                      <a:pt x="25" y="14"/>
                    </a:lnTo>
                    <a:lnTo>
                      <a:pt x="24" y="8"/>
                    </a:lnTo>
                    <a:lnTo>
                      <a:pt x="20" y="5"/>
                    </a:lnTo>
                    <a:lnTo>
                      <a:pt x="16" y="1"/>
                    </a:lnTo>
                    <a:lnTo>
                      <a:pt x="12" y="0"/>
                    </a:lnTo>
                    <a:lnTo>
                      <a:pt x="8" y="1"/>
                    </a:lnTo>
                    <a:lnTo>
                      <a:pt x="4" y="5"/>
                    </a:lnTo>
                    <a:lnTo>
                      <a:pt x="1" y="8"/>
                    </a:lnTo>
                    <a:lnTo>
                      <a:pt x="0" y="14"/>
                    </a:lnTo>
                    <a:lnTo>
                      <a:pt x="1" y="19"/>
                    </a:lnTo>
                    <a:lnTo>
                      <a:pt x="4" y="23"/>
                    </a:lnTo>
                    <a:lnTo>
                      <a:pt x="8" y="26"/>
                    </a:lnTo>
                    <a:lnTo>
                      <a:pt x="12" y="28"/>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0" name="Freeform 361"/>
              <p:cNvSpPr>
                <a:spLocks/>
              </p:cNvSpPr>
              <p:nvPr/>
            </p:nvSpPr>
            <p:spPr bwMode="auto">
              <a:xfrm>
                <a:off x="2363" y="2636"/>
                <a:ext cx="16" cy="44"/>
              </a:xfrm>
              <a:custGeom>
                <a:avLst/>
                <a:gdLst>
                  <a:gd name="T0" fmla="*/ 15 w 82"/>
                  <a:gd name="T1" fmla="*/ 0 h 223"/>
                  <a:gd name="T2" fmla="*/ 0 w 82"/>
                  <a:gd name="T3" fmla="*/ 9 h 223"/>
                  <a:gd name="T4" fmla="*/ 9 w 82"/>
                  <a:gd name="T5" fmla="*/ 13 h 223"/>
                  <a:gd name="T6" fmla="*/ 20 w 82"/>
                  <a:gd name="T7" fmla="*/ 20 h 223"/>
                  <a:gd name="T8" fmla="*/ 38 w 82"/>
                  <a:gd name="T9" fmla="*/ 37 h 223"/>
                  <a:gd name="T10" fmla="*/ 51 w 82"/>
                  <a:gd name="T11" fmla="*/ 55 h 223"/>
                  <a:gd name="T12" fmla="*/ 61 w 82"/>
                  <a:gd name="T13" fmla="*/ 76 h 223"/>
                  <a:gd name="T14" fmla="*/ 68 w 82"/>
                  <a:gd name="T15" fmla="*/ 99 h 223"/>
                  <a:gd name="T16" fmla="*/ 70 w 82"/>
                  <a:gd name="T17" fmla="*/ 125 h 223"/>
                  <a:gd name="T18" fmla="*/ 69 w 82"/>
                  <a:gd name="T19" fmla="*/ 136 h 223"/>
                  <a:gd name="T20" fmla="*/ 68 w 82"/>
                  <a:gd name="T21" fmla="*/ 138 h 223"/>
                  <a:gd name="T22" fmla="*/ 68 w 82"/>
                  <a:gd name="T23" fmla="*/ 141 h 223"/>
                  <a:gd name="T24" fmla="*/ 68 w 82"/>
                  <a:gd name="T25" fmla="*/ 148 h 223"/>
                  <a:gd name="T26" fmla="*/ 64 w 82"/>
                  <a:gd name="T27" fmla="*/ 159 h 223"/>
                  <a:gd name="T28" fmla="*/ 62 w 82"/>
                  <a:gd name="T29" fmla="*/ 165 h 223"/>
                  <a:gd name="T30" fmla="*/ 61 w 82"/>
                  <a:gd name="T31" fmla="*/ 172 h 223"/>
                  <a:gd name="T32" fmla="*/ 58 w 82"/>
                  <a:gd name="T33" fmla="*/ 176 h 223"/>
                  <a:gd name="T34" fmla="*/ 55 w 82"/>
                  <a:gd name="T35" fmla="*/ 182 h 223"/>
                  <a:gd name="T36" fmla="*/ 51 w 82"/>
                  <a:gd name="T37" fmla="*/ 193 h 223"/>
                  <a:gd name="T38" fmla="*/ 38 w 82"/>
                  <a:gd name="T39" fmla="*/ 213 h 223"/>
                  <a:gd name="T40" fmla="*/ 35 w 82"/>
                  <a:gd name="T41" fmla="*/ 218 h 223"/>
                  <a:gd name="T42" fmla="*/ 45 w 82"/>
                  <a:gd name="T43" fmla="*/ 223 h 223"/>
                  <a:gd name="T44" fmla="*/ 45 w 82"/>
                  <a:gd name="T45" fmla="*/ 222 h 223"/>
                  <a:gd name="T46" fmla="*/ 48 w 82"/>
                  <a:gd name="T47" fmla="*/ 222 h 223"/>
                  <a:gd name="T48" fmla="*/ 54 w 82"/>
                  <a:gd name="T49" fmla="*/ 211 h 223"/>
                  <a:gd name="T50" fmla="*/ 54 w 82"/>
                  <a:gd name="T51" fmla="*/ 209 h 223"/>
                  <a:gd name="T52" fmla="*/ 54 w 82"/>
                  <a:gd name="T53" fmla="*/ 208 h 223"/>
                  <a:gd name="T54" fmla="*/ 55 w 82"/>
                  <a:gd name="T55" fmla="*/ 208 h 223"/>
                  <a:gd name="T56" fmla="*/ 58 w 82"/>
                  <a:gd name="T57" fmla="*/ 205 h 223"/>
                  <a:gd name="T58" fmla="*/ 62 w 82"/>
                  <a:gd name="T59" fmla="*/ 201 h 223"/>
                  <a:gd name="T60" fmla="*/ 64 w 82"/>
                  <a:gd name="T61" fmla="*/ 194 h 223"/>
                  <a:gd name="T62" fmla="*/ 64 w 82"/>
                  <a:gd name="T63" fmla="*/ 192 h 223"/>
                  <a:gd name="T64" fmla="*/ 64 w 82"/>
                  <a:gd name="T65" fmla="*/ 191 h 223"/>
                  <a:gd name="T66" fmla="*/ 66 w 82"/>
                  <a:gd name="T67" fmla="*/ 191 h 223"/>
                  <a:gd name="T68" fmla="*/ 68 w 82"/>
                  <a:gd name="T69" fmla="*/ 189 h 223"/>
                  <a:gd name="T70" fmla="*/ 73 w 82"/>
                  <a:gd name="T71" fmla="*/ 177 h 223"/>
                  <a:gd name="T72" fmla="*/ 77 w 82"/>
                  <a:gd name="T73" fmla="*/ 164 h 223"/>
                  <a:gd name="T74" fmla="*/ 78 w 82"/>
                  <a:gd name="T75" fmla="*/ 157 h 223"/>
                  <a:gd name="T76" fmla="*/ 80 w 82"/>
                  <a:gd name="T77" fmla="*/ 152 h 223"/>
                  <a:gd name="T78" fmla="*/ 82 w 82"/>
                  <a:gd name="T79" fmla="*/ 125 h 223"/>
                  <a:gd name="T80" fmla="*/ 80 w 82"/>
                  <a:gd name="T81" fmla="*/ 97 h 223"/>
                  <a:gd name="T82" fmla="*/ 73 w 82"/>
                  <a:gd name="T83" fmla="*/ 71 h 223"/>
                  <a:gd name="T84" fmla="*/ 62 w 82"/>
                  <a:gd name="T85" fmla="*/ 47 h 223"/>
                  <a:gd name="T86" fmla="*/ 48 w 82"/>
                  <a:gd name="T87" fmla="*/ 28 h 223"/>
                  <a:gd name="T88" fmla="*/ 31 w 82"/>
                  <a:gd name="T89" fmla="*/ 11 h 223"/>
                  <a:gd name="T90" fmla="*/ 15 w 82"/>
                  <a:gd name="T91" fmla="*/ 0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223"/>
                  <a:gd name="T140" fmla="*/ 82 w 82"/>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223">
                    <a:moveTo>
                      <a:pt x="15" y="0"/>
                    </a:moveTo>
                    <a:lnTo>
                      <a:pt x="0" y="9"/>
                    </a:lnTo>
                    <a:lnTo>
                      <a:pt x="9" y="13"/>
                    </a:lnTo>
                    <a:lnTo>
                      <a:pt x="20" y="20"/>
                    </a:lnTo>
                    <a:lnTo>
                      <a:pt x="38" y="37"/>
                    </a:lnTo>
                    <a:lnTo>
                      <a:pt x="51" y="55"/>
                    </a:lnTo>
                    <a:lnTo>
                      <a:pt x="61" y="76"/>
                    </a:lnTo>
                    <a:lnTo>
                      <a:pt x="68" y="99"/>
                    </a:lnTo>
                    <a:lnTo>
                      <a:pt x="70" y="125"/>
                    </a:lnTo>
                    <a:lnTo>
                      <a:pt x="69" y="136"/>
                    </a:lnTo>
                    <a:lnTo>
                      <a:pt x="68" y="138"/>
                    </a:lnTo>
                    <a:lnTo>
                      <a:pt x="68" y="141"/>
                    </a:lnTo>
                    <a:lnTo>
                      <a:pt x="68" y="148"/>
                    </a:lnTo>
                    <a:lnTo>
                      <a:pt x="64" y="159"/>
                    </a:lnTo>
                    <a:lnTo>
                      <a:pt x="62" y="165"/>
                    </a:lnTo>
                    <a:lnTo>
                      <a:pt x="61" y="172"/>
                    </a:lnTo>
                    <a:lnTo>
                      <a:pt x="58" y="176"/>
                    </a:lnTo>
                    <a:lnTo>
                      <a:pt x="55" y="182"/>
                    </a:lnTo>
                    <a:lnTo>
                      <a:pt x="51" y="193"/>
                    </a:lnTo>
                    <a:lnTo>
                      <a:pt x="38" y="213"/>
                    </a:lnTo>
                    <a:lnTo>
                      <a:pt x="35" y="218"/>
                    </a:lnTo>
                    <a:lnTo>
                      <a:pt x="45" y="223"/>
                    </a:lnTo>
                    <a:lnTo>
                      <a:pt x="45" y="222"/>
                    </a:lnTo>
                    <a:lnTo>
                      <a:pt x="48" y="222"/>
                    </a:lnTo>
                    <a:lnTo>
                      <a:pt x="54" y="211"/>
                    </a:lnTo>
                    <a:lnTo>
                      <a:pt x="54" y="209"/>
                    </a:lnTo>
                    <a:lnTo>
                      <a:pt x="54" y="208"/>
                    </a:lnTo>
                    <a:lnTo>
                      <a:pt x="55" y="208"/>
                    </a:lnTo>
                    <a:lnTo>
                      <a:pt x="58" y="205"/>
                    </a:lnTo>
                    <a:lnTo>
                      <a:pt x="62" y="201"/>
                    </a:lnTo>
                    <a:lnTo>
                      <a:pt x="64" y="194"/>
                    </a:lnTo>
                    <a:lnTo>
                      <a:pt x="64" y="192"/>
                    </a:lnTo>
                    <a:lnTo>
                      <a:pt x="64" y="191"/>
                    </a:lnTo>
                    <a:lnTo>
                      <a:pt x="66" y="191"/>
                    </a:lnTo>
                    <a:lnTo>
                      <a:pt x="68" y="189"/>
                    </a:lnTo>
                    <a:lnTo>
                      <a:pt x="73" y="177"/>
                    </a:lnTo>
                    <a:lnTo>
                      <a:pt x="77" y="164"/>
                    </a:lnTo>
                    <a:lnTo>
                      <a:pt x="78" y="157"/>
                    </a:lnTo>
                    <a:lnTo>
                      <a:pt x="80" y="152"/>
                    </a:lnTo>
                    <a:lnTo>
                      <a:pt x="82" y="125"/>
                    </a:lnTo>
                    <a:lnTo>
                      <a:pt x="80" y="97"/>
                    </a:lnTo>
                    <a:lnTo>
                      <a:pt x="73" y="71"/>
                    </a:lnTo>
                    <a:lnTo>
                      <a:pt x="62" y="47"/>
                    </a:lnTo>
                    <a:lnTo>
                      <a:pt x="48" y="28"/>
                    </a:lnTo>
                    <a:lnTo>
                      <a:pt x="31" y="11"/>
                    </a:lnTo>
                    <a:lnTo>
                      <a:pt x="15" y="0"/>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1" name="Freeform 362"/>
              <p:cNvSpPr>
                <a:spLocks/>
              </p:cNvSpPr>
              <p:nvPr/>
            </p:nvSpPr>
            <p:spPr bwMode="auto">
              <a:xfrm>
                <a:off x="2366" y="2634"/>
                <a:ext cx="16" cy="48"/>
              </a:xfrm>
              <a:custGeom>
                <a:avLst/>
                <a:gdLst>
                  <a:gd name="T0" fmla="*/ 12 w 79"/>
                  <a:gd name="T1" fmla="*/ 0 h 238"/>
                  <a:gd name="T2" fmla="*/ 0 w 79"/>
                  <a:gd name="T3" fmla="*/ 8 h 238"/>
                  <a:gd name="T4" fmla="*/ 16 w 79"/>
                  <a:gd name="T5" fmla="*/ 19 h 238"/>
                  <a:gd name="T6" fmla="*/ 33 w 79"/>
                  <a:gd name="T7" fmla="*/ 36 h 238"/>
                  <a:gd name="T8" fmla="*/ 47 w 79"/>
                  <a:gd name="T9" fmla="*/ 55 h 238"/>
                  <a:gd name="T10" fmla="*/ 58 w 79"/>
                  <a:gd name="T11" fmla="*/ 79 h 238"/>
                  <a:gd name="T12" fmla="*/ 65 w 79"/>
                  <a:gd name="T13" fmla="*/ 105 h 238"/>
                  <a:gd name="T14" fmla="*/ 67 w 79"/>
                  <a:gd name="T15" fmla="*/ 133 h 238"/>
                  <a:gd name="T16" fmla="*/ 65 w 79"/>
                  <a:gd name="T17" fmla="*/ 160 h 238"/>
                  <a:gd name="T18" fmla="*/ 63 w 79"/>
                  <a:gd name="T19" fmla="*/ 165 h 238"/>
                  <a:gd name="T20" fmla="*/ 62 w 79"/>
                  <a:gd name="T21" fmla="*/ 172 h 238"/>
                  <a:gd name="T22" fmla="*/ 58 w 79"/>
                  <a:gd name="T23" fmla="*/ 185 h 238"/>
                  <a:gd name="T24" fmla="*/ 53 w 79"/>
                  <a:gd name="T25" fmla="*/ 197 h 238"/>
                  <a:gd name="T26" fmla="*/ 51 w 79"/>
                  <a:gd name="T27" fmla="*/ 199 h 238"/>
                  <a:gd name="T28" fmla="*/ 49 w 79"/>
                  <a:gd name="T29" fmla="*/ 199 h 238"/>
                  <a:gd name="T30" fmla="*/ 49 w 79"/>
                  <a:gd name="T31" fmla="*/ 200 h 238"/>
                  <a:gd name="T32" fmla="*/ 49 w 79"/>
                  <a:gd name="T33" fmla="*/ 202 h 238"/>
                  <a:gd name="T34" fmla="*/ 47 w 79"/>
                  <a:gd name="T35" fmla="*/ 209 h 238"/>
                  <a:gd name="T36" fmla="*/ 43 w 79"/>
                  <a:gd name="T37" fmla="*/ 213 h 238"/>
                  <a:gd name="T38" fmla="*/ 40 w 79"/>
                  <a:gd name="T39" fmla="*/ 216 h 238"/>
                  <a:gd name="T40" fmla="*/ 39 w 79"/>
                  <a:gd name="T41" fmla="*/ 216 h 238"/>
                  <a:gd name="T42" fmla="*/ 39 w 79"/>
                  <a:gd name="T43" fmla="*/ 217 h 238"/>
                  <a:gd name="T44" fmla="*/ 39 w 79"/>
                  <a:gd name="T45" fmla="*/ 219 h 238"/>
                  <a:gd name="T46" fmla="*/ 33 w 79"/>
                  <a:gd name="T47" fmla="*/ 230 h 238"/>
                  <a:gd name="T48" fmla="*/ 30 w 79"/>
                  <a:gd name="T49" fmla="*/ 230 h 238"/>
                  <a:gd name="T50" fmla="*/ 30 w 79"/>
                  <a:gd name="T51" fmla="*/ 231 h 238"/>
                  <a:gd name="T52" fmla="*/ 42 w 79"/>
                  <a:gd name="T53" fmla="*/ 238 h 238"/>
                  <a:gd name="T54" fmla="*/ 45 w 79"/>
                  <a:gd name="T55" fmla="*/ 231 h 238"/>
                  <a:gd name="T56" fmla="*/ 49 w 79"/>
                  <a:gd name="T57" fmla="*/ 226 h 238"/>
                  <a:gd name="T58" fmla="*/ 57 w 79"/>
                  <a:gd name="T59" fmla="*/ 215 h 238"/>
                  <a:gd name="T60" fmla="*/ 60 w 79"/>
                  <a:gd name="T61" fmla="*/ 208 h 238"/>
                  <a:gd name="T62" fmla="*/ 60 w 79"/>
                  <a:gd name="T63" fmla="*/ 206 h 238"/>
                  <a:gd name="T64" fmla="*/ 60 w 79"/>
                  <a:gd name="T65" fmla="*/ 204 h 238"/>
                  <a:gd name="T66" fmla="*/ 61 w 79"/>
                  <a:gd name="T67" fmla="*/ 204 h 238"/>
                  <a:gd name="T68" fmla="*/ 63 w 79"/>
                  <a:gd name="T69" fmla="*/ 202 h 238"/>
                  <a:gd name="T70" fmla="*/ 65 w 79"/>
                  <a:gd name="T71" fmla="*/ 195 h 238"/>
                  <a:gd name="T72" fmla="*/ 65 w 79"/>
                  <a:gd name="T73" fmla="*/ 193 h 238"/>
                  <a:gd name="T74" fmla="*/ 65 w 79"/>
                  <a:gd name="T75" fmla="*/ 192 h 238"/>
                  <a:gd name="T76" fmla="*/ 66 w 79"/>
                  <a:gd name="T77" fmla="*/ 192 h 238"/>
                  <a:gd name="T78" fmla="*/ 69 w 79"/>
                  <a:gd name="T79" fmla="*/ 190 h 238"/>
                  <a:gd name="T80" fmla="*/ 69 w 79"/>
                  <a:gd name="T81" fmla="*/ 185 h 238"/>
                  <a:gd name="T82" fmla="*/ 69 w 79"/>
                  <a:gd name="T83" fmla="*/ 183 h 238"/>
                  <a:gd name="T84" fmla="*/ 69 w 79"/>
                  <a:gd name="T85" fmla="*/ 182 h 238"/>
                  <a:gd name="T86" fmla="*/ 70 w 79"/>
                  <a:gd name="T87" fmla="*/ 182 h 238"/>
                  <a:gd name="T88" fmla="*/ 72 w 79"/>
                  <a:gd name="T89" fmla="*/ 175 h 238"/>
                  <a:gd name="T90" fmla="*/ 75 w 79"/>
                  <a:gd name="T91" fmla="*/ 162 h 238"/>
                  <a:gd name="T92" fmla="*/ 78 w 79"/>
                  <a:gd name="T93" fmla="*/ 147 h 238"/>
                  <a:gd name="T94" fmla="*/ 78 w 79"/>
                  <a:gd name="T95" fmla="*/ 139 h 238"/>
                  <a:gd name="T96" fmla="*/ 79 w 79"/>
                  <a:gd name="T97" fmla="*/ 133 h 238"/>
                  <a:gd name="T98" fmla="*/ 78 w 79"/>
                  <a:gd name="T99" fmla="*/ 117 h 238"/>
                  <a:gd name="T100" fmla="*/ 75 w 79"/>
                  <a:gd name="T101" fmla="*/ 102 h 238"/>
                  <a:gd name="T102" fmla="*/ 69 w 79"/>
                  <a:gd name="T103" fmla="*/ 74 h 238"/>
                  <a:gd name="T104" fmla="*/ 55 w 79"/>
                  <a:gd name="T105" fmla="*/ 48 h 238"/>
                  <a:gd name="T106" fmla="*/ 47 w 79"/>
                  <a:gd name="T107" fmla="*/ 36 h 238"/>
                  <a:gd name="T108" fmla="*/ 39 w 79"/>
                  <a:gd name="T109" fmla="*/ 26 h 238"/>
                  <a:gd name="T110" fmla="*/ 26 w 79"/>
                  <a:gd name="T111" fmla="*/ 11 h 238"/>
                  <a:gd name="T112" fmla="*/ 12 w 79"/>
                  <a:gd name="T113" fmla="*/ 0 h 2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238"/>
                  <a:gd name="T173" fmla="*/ 79 w 79"/>
                  <a:gd name="T174" fmla="*/ 238 h 2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238">
                    <a:moveTo>
                      <a:pt x="12" y="0"/>
                    </a:moveTo>
                    <a:lnTo>
                      <a:pt x="0" y="8"/>
                    </a:lnTo>
                    <a:lnTo>
                      <a:pt x="16" y="19"/>
                    </a:lnTo>
                    <a:lnTo>
                      <a:pt x="33" y="36"/>
                    </a:lnTo>
                    <a:lnTo>
                      <a:pt x="47" y="55"/>
                    </a:lnTo>
                    <a:lnTo>
                      <a:pt x="58" y="79"/>
                    </a:lnTo>
                    <a:lnTo>
                      <a:pt x="65" y="105"/>
                    </a:lnTo>
                    <a:lnTo>
                      <a:pt x="67" y="133"/>
                    </a:lnTo>
                    <a:lnTo>
                      <a:pt x="65" y="160"/>
                    </a:lnTo>
                    <a:lnTo>
                      <a:pt x="63" y="165"/>
                    </a:lnTo>
                    <a:lnTo>
                      <a:pt x="62" y="172"/>
                    </a:lnTo>
                    <a:lnTo>
                      <a:pt x="58" y="185"/>
                    </a:lnTo>
                    <a:lnTo>
                      <a:pt x="53" y="197"/>
                    </a:lnTo>
                    <a:lnTo>
                      <a:pt x="51" y="199"/>
                    </a:lnTo>
                    <a:lnTo>
                      <a:pt x="49" y="199"/>
                    </a:lnTo>
                    <a:lnTo>
                      <a:pt x="49" y="200"/>
                    </a:lnTo>
                    <a:lnTo>
                      <a:pt x="49" y="202"/>
                    </a:lnTo>
                    <a:lnTo>
                      <a:pt x="47" y="209"/>
                    </a:lnTo>
                    <a:lnTo>
                      <a:pt x="43" y="213"/>
                    </a:lnTo>
                    <a:lnTo>
                      <a:pt x="40" y="216"/>
                    </a:lnTo>
                    <a:lnTo>
                      <a:pt x="39" y="216"/>
                    </a:lnTo>
                    <a:lnTo>
                      <a:pt x="39" y="217"/>
                    </a:lnTo>
                    <a:lnTo>
                      <a:pt x="39" y="219"/>
                    </a:lnTo>
                    <a:lnTo>
                      <a:pt x="33" y="230"/>
                    </a:lnTo>
                    <a:lnTo>
                      <a:pt x="30" y="230"/>
                    </a:lnTo>
                    <a:lnTo>
                      <a:pt x="30" y="231"/>
                    </a:lnTo>
                    <a:lnTo>
                      <a:pt x="42" y="238"/>
                    </a:lnTo>
                    <a:lnTo>
                      <a:pt x="45" y="231"/>
                    </a:lnTo>
                    <a:lnTo>
                      <a:pt x="49" y="226"/>
                    </a:lnTo>
                    <a:lnTo>
                      <a:pt x="57" y="215"/>
                    </a:lnTo>
                    <a:lnTo>
                      <a:pt x="60" y="208"/>
                    </a:lnTo>
                    <a:lnTo>
                      <a:pt x="60" y="206"/>
                    </a:lnTo>
                    <a:lnTo>
                      <a:pt x="60" y="204"/>
                    </a:lnTo>
                    <a:lnTo>
                      <a:pt x="61" y="204"/>
                    </a:lnTo>
                    <a:lnTo>
                      <a:pt x="63" y="202"/>
                    </a:lnTo>
                    <a:lnTo>
                      <a:pt x="65" y="195"/>
                    </a:lnTo>
                    <a:lnTo>
                      <a:pt x="65" y="193"/>
                    </a:lnTo>
                    <a:lnTo>
                      <a:pt x="65" y="192"/>
                    </a:lnTo>
                    <a:lnTo>
                      <a:pt x="66" y="192"/>
                    </a:lnTo>
                    <a:lnTo>
                      <a:pt x="69" y="190"/>
                    </a:lnTo>
                    <a:lnTo>
                      <a:pt x="69" y="185"/>
                    </a:lnTo>
                    <a:lnTo>
                      <a:pt x="69" y="183"/>
                    </a:lnTo>
                    <a:lnTo>
                      <a:pt x="69" y="182"/>
                    </a:lnTo>
                    <a:lnTo>
                      <a:pt x="70" y="182"/>
                    </a:lnTo>
                    <a:lnTo>
                      <a:pt x="72" y="175"/>
                    </a:lnTo>
                    <a:lnTo>
                      <a:pt x="75" y="162"/>
                    </a:lnTo>
                    <a:lnTo>
                      <a:pt x="78" y="147"/>
                    </a:lnTo>
                    <a:lnTo>
                      <a:pt x="78" y="139"/>
                    </a:lnTo>
                    <a:lnTo>
                      <a:pt x="79" y="133"/>
                    </a:lnTo>
                    <a:lnTo>
                      <a:pt x="78" y="117"/>
                    </a:lnTo>
                    <a:lnTo>
                      <a:pt x="75" y="102"/>
                    </a:lnTo>
                    <a:lnTo>
                      <a:pt x="69" y="74"/>
                    </a:lnTo>
                    <a:lnTo>
                      <a:pt x="55" y="48"/>
                    </a:lnTo>
                    <a:lnTo>
                      <a:pt x="47" y="36"/>
                    </a:lnTo>
                    <a:lnTo>
                      <a:pt x="39" y="26"/>
                    </a:lnTo>
                    <a:lnTo>
                      <a:pt x="26" y="11"/>
                    </a:lnTo>
                    <a:lnTo>
                      <a:pt x="12" y="0"/>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2" name="Freeform 363"/>
              <p:cNvSpPr>
                <a:spLocks/>
              </p:cNvSpPr>
              <p:nvPr/>
            </p:nvSpPr>
            <p:spPr bwMode="auto">
              <a:xfrm>
                <a:off x="2371" y="2632"/>
                <a:ext cx="15" cy="53"/>
              </a:xfrm>
              <a:custGeom>
                <a:avLst/>
                <a:gdLst>
                  <a:gd name="T0" fmla="*/ 0 w 77"/>
                  <a:gd name="T1" fmla="*/ 5 h 265"/>
                  <a:gd name="T2" fmla="*/ 23 w 77"/>
                  <a:gd name="T3" fmla="*/ 29 h 265"/>
                  <a:gd name="T4" fmla="*/ 32 w 77"/>
                  <a:gd name="T5" fmla="*/ 41 h 265"/>
                  <a:gd name="T6" fmla="*/ 40 w 77"/>
                  <a:gd name="T7" fmla="*/ 55 h 265"/>
                  <a:gd name="T8" fmla="*/ 54 w 77"/>
                  <a:gd name="T9" fmla="*/ 83 h 265"/>
                  <a:gd name="T10" fmla="*/ 58 w 77"/>
                  <a:gd name="T11" fmla="*/ 97 h 265"/>
                  <a:gd name="T12" fmla="*/ 62 w 77"/>
                  <a:gd name="T13" fmla="*/ 113 h 265"/>
                  <a:gd name="T14" fmla="*/ 64 w 77"/>
                  <a:gd name="T15" fmla="*/ 129 h 265"/>
                  <a:gd name="T16" fmla="*/ 65 w 77"/>
                  <a:gd name="T17" fmla="*/ 146 h 265"/>
                  <a:gd name="T18" fmla="*/ 64 w 77"/>
                  <a:gd name="T19" fmla="*/ 152 h 265"/>
                  <a:gd name="T20" fmla="*/ 64 w 77"/>
                  <a:gd name="T21" fmla="*/ 160 h 265"/>
                  <a:gd name="T22" fmla="*/ 62 w 77"/>
                  <a:gd name="T23" fmla="*/ 176 h 265"/>
                  <a:gd name="T24" fmla="*/ 59 w 77"/>
                  <a:gd name="T25" fmla="*/ 183 h 265"/>
                  <a:gd name="T26" fmla="*/ 58 w 77"/>
                  <a:gd name="T27" fmla="*/ 183 h 265"/>
                  <a:gd name="T28" fmla="*/ 58 w 77"/>
                  <a:gd name="T29" fmla="*/ 184 h 265"/>
                  <a:gd name="T30" fmla="*/ 58 w 77"/>
                  <a:gd name="T31" fmla="*/ 186 h 265"/>
                  <a:gd name="T32" fmla="*/ 58 w 77"/>
                  <a:gd name="T33" fmla="*/ 191 h 265"/>
                  <a:gd name="T34" fmla="*/ 55 w 77"/>
                  <a:gd name="T35" fmla="*/ 206 h 265"/>
                  <a:gd name="T36" fmla="*/ 44 w 77"/>
                  <a:gd name="T37" fmla="*/ 233 h 265"/>
                  <a:gd name="T38" fmla="*/ 39 w 77"/>
                  <a:gd name="T39" fmla="*/ 239 h 265"/>
                  <a:gd name="T40" fmla="*/ 36 w 77"/>
                  <a:gd name="T41" fmla="*/ 246 h 265"/>
                  <a:gd name="T42" fmla="*/ 28 w 77"/>
                  <a:gd name="T43" fmla="*/ 259 h 265"/>
                  <a:gd name="T44" fmla="*/ 38 w 77"/>
                  <a:gd name="T45" fmla="*/ 265 h 265"/>
                  <a:gd name="T46" fmla="*/ 39 w 77"/>
                  <a:gd name="T47" fmla="*/ 260 h 265"/>
                  <a:gd name="T48" fmla="*/ 41 w 77"/>
                  <a:gd name="T49" fmla="*/ 257 h 265"/>
                  <a:gd name="T50" fmla="*/ 46 w 77"/>
                  <a:gd name="T51" fmla="*/ 250 h 265"/>
                  <a:gd name="T52" fmla="*/ 54 w 77"/>
                  <a:gd name="T53" fmla="*/ 237 h 265"/>
                  <a:gd name="T54" fmla="*/ 61 w 77"/>
                  <a:gd name="T55" fmla="*/ 222 h 265"/>
                  <a:gd name="T56" fmla="*/ 67 w 77"/>
                  <a:gd name="T57" fmla="*/ 208 h 265"/>
                  <a:gd name="T58" fmla="*/ 71 w 77"/>
                  <a:gd name="T59" fmla="*/ 193 h 265"/>
                  <a:gd name="T60" fmla="*/ 71 w 77"/>
                  <a:gd name="T61" fmla="*/ 188 h 265"/>
                  <a:gd name="T62" fmla="*/ 71 w 77"/>
                  <a:gd name="T63" fmla="*/ 186 h 265"/>
                  <a:gd name="T64" fmla="*/ 71 w 77"/>
                  <a:gd name="T65" fmla="*/ 185 h 265"/>
                  <a:gd name="T66" fmla="*/ 72 w 77"/>
                  <a:gd name="T67" fmla="*/ 185 h 265"/>
                  <a:gd name="T68" fmla="*/ 74 w 77"/>
                  <a:gd name="T69" fmla="*/ 178 h 265"/>
                  <a:gd name="T70" fmla="*/ 76 w 77"/>
                  <a:gd name="T71" fmla="*/ 161 h 265"/>
                  <a:gd name="T72" fmla="*/ 77 w 77"/>
                  <a:gd name="T73" fmla="*/ 146 h 265"/>
                  <a:gd name="T74" fmla="*/ 76 w 77"/>
                  <a:gd name="T75" fmla="*/ 127 h 265"/>
                  <a:gd name="T76" fmla="*/ 74 w 77"/>
                  <a:gd name="T77" fmla="*/ 109 h 265"/>
                  <a:gd name="T78" fmla="*/ 65 w 77"/>
                  <a:gd name="T79" fmla="*/ 76 h 265"/>
                  <a:gd name="T80" fmla="*/ 58 w 77"/>
                  <a:gd name="T81" fmla="*/ 60 h 265"/>
                  <a:gd name="T82" fmla="*/ 50 w 77"/>
                  <a:gd name="T83" fmla="*/ 46 h 265"/>
                  <a:gd name="T84" fmla="*/ 41 w 77"/>
                  <a:gd name="T85" fmla="*/ 31 h 265"/>
                  <a:gd name="T86" fmla="*/ 31 w 77"/>
                  <a:gd name="T87" fmla="*/ 19 h 265"/>
                  <a:gd name="T88" fmla="*/ 11 w 77"/>
                  <a:gd name="T89" fmla="*/ 0 h 265"/>
                  <a:gd name="T90" fmla="*/ 0 w 77"/>
                  <a:gd name="T91" fmla="*/ 5 h 2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265"/>
                  <a:gd name="T140" fmla="*/ 77 w 77"/>
                  <a:gd name="T141" fmla="*/ 265 h 2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265">
                    <a:moveTo>
                      <a:pt x="0" y="5"/>
                    </a:moveTo>
                    <a:lnTo>
                      <a:pt x="23" y="29"/>
                    </a:lnTo>
                    <a:lnTo>
                      <a:pt x="32" y="41"/>
                    </a:lnTo>
                    <a:lnTo>
                      <a:pt x="40" y="55"/>
                    </a:lnTo>
                    <a:lnTo>
                      <a:pt x="54" y="83"/>
                    </a:lnTo>
                    <a:lnTo>
                      <a:pt x="58" y="97"/>
                    </a:lnTo>
                    <a:lnTo>
                      <a:pt x="62" y="113"/>
                    </a:lnTo>
                    <a:lnTo>
                      <a:pt x="64" y="129"/>
                    </a:lnTo>
                    <a:lnTo>
                      <a:pt x="65" y="146"/>
                    </a:lnTo>
                    <a:lnTo>
                      <a:pt x="64" y="152"/>
                    </a:lnTo>
                    <a:lnTo>
                      <a:pt x="64" y="160"/>
                    </a:lnTo>
                    <a:lnTo>
                      <a:pt x="62" y="176"/>
                    </a:lnTo>
                    <a:lnTo>
                      <a:pt x="59" y="183"/>
                    </a:lnTo>
                    <a:lnTo>
                      <a:pt x="58" y="183"/>
                    </a:lnTo>
                    <a:lnTo>
                      <a:pt x="58" y="184"/>
                    </a:lnTo>
                    <a:lnTo>
                      <a:pt x="58" y="186"/>
                    </a:lnTo>
                    <a:lnTo>
                      <a:pt x="58" y="191"/>
                    </a:lnTo>
                    <a:lnTo>
                      <a:pt x="55" y="206"/>
                    </a:lnTo>
                    <a:lnTo>
                      <a:pt x="44" y="233"/>
                    </a:lnTo>
                    <a:lnTo>
                      <a:pt x="39" y="239"/>
                    </a:lnTo>
                    <a:lnTo>
                      <a:pt x="36" y="246"/>
                    </a:lnTo>
                    <a:lnTo>
                      <a:pt x="28" y="259"/>
                    </a:lnTo>
                    <a:lnTo>
                      <a:pt x="38" y="265"/>
                    </a:lnTo>
                    <a:lnTo>
                      <a:pt x="39" y="260"/>
                    </a:lnTo>
                    <a:lnTo>
                      <a:pt x="41" y="257"/>
                    </a:lnTo>
                    <a:lnTo>
                      <a:pt x="46" y="250"/>
                    </a:lnTo>
                    <a:lnTo>
                      <a:pt x="54" y="237"/>
                    </a:lnTo>
                    <a:lnTo>
                      <a:pt x="61" y="222"/>
                    </a:lnTo>
                    <a:lnTo>
                      <a:pt x="67" y="208"/>
                    </a:lnTo>
                    <a:lnTo>
                      <a:pt x="71" y="193"/>
                    </a:lnTo>
                    <a:lnTo>
                      <a:pt x="71" y="188"/>
                    </a:lnTo>
                    <a:lnTo>
                      <a:pt x="71" y="186"/>
                    </a:lnTo>
                    <a:lnTo>
                      <a:pt x="71" y="185"/>
                    </a:lnTo>
                    <a:lnTo>
                      <a:pt x="72" y="185"/>
                    </a:lnTo>
                    <a:lnTo>
                      <a:pt x="74" y="178"/>
                    </a:lnTo>
                    <a:lnTo>
                      <a:pt x="76" y="161"/>
                    </a:lnTo>
                    <a:lnTo>
                      <a:pt x="77" y="146"/>
                    </a:lnTo>
                    <a:lnTo>
                      <a:pt x="76" y="127"/>
                    </a:lnTo>
                    <a:lnTo>
                      <a:pt x="74" y="109"/>
                    </a:lnTo>
                    <a:lnTo>
                      <a:pt x="65" y="76"/>
                    </a:lnTo>
                    <a:lnTo>
                      <a:pt x="58" y="60"/>
                    </a:lnTo>
                    <a:lnTo>
                      <a:pt x="50" y="46"/>
                    </a:lnTo>
                    <a:lnTo>
                      <a:pt x="41" y="31"/>
                    </a:lnTo>
                    <a:lnTo>
                      <a:pt x="31" y="19"/>
                    </a:lnTo>
                    <a:lnTo>
                      <a:pt x="11" y="0"/>
                    </a:lnTo>
                    <a:lnTo>
                      <a:pt x="0" y="5"/>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3" name="Freeform 364"/>
              <p:cNvSpPr>
                <a:spLocks/>
              </p:cNvSpPr>
              <p:nvPr/>
            </p:nvSpPr>
            <p:spPr bwMode="auto">
              <a:xfrm>
                <a:off x="2368" y="2633"/>
                <a:ext cx="16" cy="50"/>
              </a:xfrm>
              <a:custGeom>
                <a:avLst/>
                <a:gdLst>
                  <a:gd name="T0" fmla="*/ 37 w 79"/>
                  <a:gd name="T1" fmla="*/ 24 h 254"/>
                  <a:gd name="T2" fmla="*/ 14 w 79"/>
                  <a:gd name="T3" fmla="*/ 0 h 254"/>
                  <a:gd name="T4" fmla="*/ 0 w 79"/>
                  <a:gd name="T5" fmla="*/ 8 h 254"/>
                  <a:gd name="T6" fmla="*/ 14 w 79"/>
                  <a:gd name="T7" fmla="*/ 19 h 254"/>
                  <a:gd name="T8" fmla="*/ 27 w 79"/>
                  <a:gd name="T9" fmla="*/ 34 h 254"/>
                  <a:gd name="T10" fmla="*/ 35 w 79"/>
                  <a:gd name="T11" fmla="*/ 44 h 254"/>
                  <a:gd name="T12" fmla="*/ 43 w 79"/>
                  <a:gd name="T13" fmla="*/ 56 h 254"/>
                  <a:gd name="T14" fmla="*/ 57 w 79"/>
                  <a:gd name="T15" fmla="*/ 82 h 254"/>
                  <a:gd name="T16" fmla="*/ 63 w 79"/>
                  <a:gd name="T17" fmla="*/ 110 h 254"/>
                  <a:gd name="T18" fmla="*/ 66 w 79"/>
                  <a:gd name="T19" fmla="*/ 125 h 254"/>
                  <a:gd name="T20" fmla="*/ 67 w 79"/>
                  <a:gd name="T21" fmla="*/ 141 h 254"/>
                  <a:gd name="T22" fmla="*/ 66 w 79"/>
                  <a:gd name="T23" fmla="*/ 147 h 254"/>
                  <a:gd name="T24" fmla="*/ 66 w 79"/>
                  <a:gd name="T25" fmla="*/ 155 h 254"/>
                  <a:gd name="T26" fmla="*/ 63 w 79"/>
                  <a:gd name="T27" fmla="*/ 170 h 254"/>
                  <a:gd name="T28" fmla="*/ 60 w 79"/>
                  <a:gd name="T29" fmla="*/ 183 h 254"/>
                  <a:gd name="T30" fmla="*/ 58 w 79"/>
                  <a:gd name="T31" fmla="*/ 190 h 254"/>
                  <a:gd name="T32" fmla="*/ 57 w 79"/>
                  <a:gd name="T33" fmla="*/ 190 h 254"/>
                  <a:gd name="T34" fmla="*/ 57 w 79"/>
                  <a:gd name="T35" fmla="*/ 191 h 254"/>
                  <a:gd name="T36" fmla="*/ 57 w 79"/>
                  <a:gd name="T37" fmla="*/ 193 h 254"/>
                  <a:gd name="T38" fmla="*/ 57 w 79"/>
                  <a:gd name="T39" fmla="*/ 198 h 254"/>
                  <a:gd name="T40" fmla="*/ 54 w 79"/>
                  <a:gd name="T41" fmla="*/ 200 h 254"/>
                  <a:gd name="T42" fmla="*/ 53 w 79"/>
                  <a:gd name="T43" fmla="*/ 200 h 254"/>
                  <a:gd name="T44" fmla="*/ 53 w 79"/>
                  <a:gd name="T45" fmla="*/ 201 h 254"/>
                  <a:gd name="T46" fmla="*/ 53 w 79"/>
                  <a:gd name="T47" fmla="*/ 203 h 254"/>
                  <a:gd name="T48" fmla="*/ 51 w 79"/>
                  <a:gd name="T49" fmla="*/ 210 h 254"/>
                  <a:gd name="T50" fmla="*/ 49 w 79"/>
                  <a:gd name="T51" fmla="*/ 212 h 254"/>
                  <a:gd name="T52" fmla="*/ 48 w 79"/>
                  <a:gd name="T53" fmla="*/ 212 h 254"/>
                  <a:gd name="T54" fmla="*/ 48 w 79"/>
                  <a:gd name="T55" fmla="*/ 214 h 254"/>
                  <a:gd name="T56" fmla="*/ 48 w 79"/>
                  <a:gd name="T57" fmla="*/ 216 h 254"/>
                  <a:gd name="T58" fmla="*/ 45 w 79"/>
                  <a:gd name="T59" fmla="*/ 223 h 254"/>
                  <a:gd name="T60" fmla="*/ 37 w 79"/>
                  <a:gd name="T61" fmla="*/ 234 h 254"/>
                  <a:gd name="T62" fmla="*/ 33 w 79"/>
                  <a:gd name="T63" fmla="*/ 239 h 254"/>
                  <a:gd name="T64" fmla="*/ 30 w 79"/>
                  <a:gd name="T65" fmla="*/ 246 h 254"/>
                  <a:gd name="T66" fmla="*/ 42 w 79"/>
                  <a:gd name="T67" fmla="*/ 254 h 254"/>
                  <a:gd name="T68" fmla="*/ 50 w 79"/>
                  <a:gd name="T69" fmla="*/ 241 h 254"/>
                  <a:gd name="T70" fmla="*/ 53 w 79"/>
                  <a:gd name="T71" fmla="*/ 234 h 254"/>
                  <a:gd name="T72" fmla="*/ 58 w 79"/>
                  <a:gd name="T73" fmla="*/ 228 h 254"/>
                  <a:gd name="T74" fmla="*/ 69 w 79"/>
                  <a:gd name="T75" fmla="*/ 201 h 254"/>
                  <a:gd name="T76" fmla="*/ 72 w 79"/>
                  <a:gd name="T77" fmla="*/ 186 h 254"/>
                  <a:gd name="T78" fmla="*/ 72 w 79"/>
                  <a:gd name="T79" fmla="*/ 181 h 254"/>
                  <a:gd name="T80" fmla="*/ 72 w 79"/>
                  <a:gd name="T81" fmla="*/ 179 h 254"/>
                  <a:gd name="T82" fmla="*/ 72 w 79"/>
                  <a:gd name="T83" fmla="*/ 178 h 254"/>
                  <a:gd name="T84" fmla="*/ 73 w 79"/>
                  <a:gd name="T85" fmla="*/ 178 h 254"/>
                  <a:gd name="T86" fmla="*/ 76 w 79"/>
                  <a:gd name="T87" fmla="*/ 171 h 254"/>
                  <a:gd name="T88" fmla="*/ 78 w 79"/>
                  <a:gd name="T89" fmla="*/ 155 h 254"/>
                  <a:gd name="T90" fmla="*/ 78 w 79"/>
                  <a:gd name="T91" fmla="*/ 147 h 254"/>
                  <a:gd name="T92" fmla="*/ 79 w 79"/>
                  <a:gd name="T93" fmla="*/ 141 h 254"/>
                  <a:gd name="T94" fmla="*/ 78 w 79"/>
                  <a:gd name="T95" fmla="*/ 124 h 254"/>
                  <a:gd name="T96" fmla="*/ 76 w 79"/>
                  <a:gd name="T97" fmla="*/ 108 h 254"/>
                  <a:gd name="T98" fmla="*/ 72 w 79"/>
                  <a:gd name="T99" fmla="*/ 92 h 254"/>
                  <a:gd name="T100" fmla="*/ 68 w 79"/>
                  <a:gd name="T101" fmla="*/ 78 h 254"/>
                  <a:gd name="T102" fmla="*/ 54 w 79"/>
                  <a:gd name="T103" fmla="*/ 50 h 254"/>
                  <a:gd name="T104" fmla="*/ 46 w 79"/>
                  <a:gd name="T105" fmla="*/ 36 h 254"/>
                  <a:gd name="T106" fmla="*/ 37 w 79"/>
                  <a:gd name="T107" fmla="*/ 24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254"/>
                  <a:gd name="T164" fmla="*/ 79 w 79"/>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254">
                    <a:moveTo>
                      <a:pt x="37" y="24"/>
                    </a:moveTo>
                    <a:lnTo>
                      <a:pt x="14" y="0"/>
                    </a:lnTo>
                    <a:lnTo>
                      <a:pt x="0" y="8"/>
                    </a:lnTo>
                    <a:lnTo>
                      <a:pt x="14" y="19"/>
                    </a:lnTo>
                    <a:lnTo>
                      <a:pt x="27" y="34"/>
                    </a:lnTo>
                    <a:lnTo>
                      <a:pt x="35" y="44"/>
                    </a:lnTo>
                    <a:lnTo>
                      <a:pt x="43" y="56"/>
                    </a:lnTo>
                    <a:lnTo>
                      <a:pt x="57" y="82"/>
                    </a:lnTo>
                    <a:lnTo>
                      <a:pt x="63" y="110"/>
                    </a:lnTo>
                    <a:lnTo>
                      <a:pt x="66" y="125"/>
                    </a:lnTo>
                    <a:lnTo>
                      <a:pt x="67" y="141"/>
                    </a:lnTo>
                    <a:lnTo>
                      <a:pt x="66" y="147"/>
                    </a:lnTo>
                    <a:lnTo>
                      <a:pt x="66" y="155"/>
                    </a:lnTo>
                    <a:lnTo>
                      <a:pt x="63" y="170"/>
                    </a:lnTo>
                    <a:lnTo>
                      <a:pt x="60" y="183"/>
                    </a:lnTo>
                    <a:lnTo>
                      <a:pt x="58" y="190"/>
                    </a:lnTo>
                    <a:lnTo>
                      <a:pt x="57" y="190"/>
                    </a:lnTo>
                    <a:lnTo>
                      <a:pt x="57" y="191"/>
                    </a:lnTo>
                    <a:lnTo>
                      <a:pt x="57" y="193"/>
                    </a:lnTo>
                    <a:lnTo>
                      <a:pt x="57" y="198"/>
                    </a:lnTo>
                    <a:lnTo>
                      <a:pt x="54" y="200"/>
                    </a:lnTo>
                    <a:lnTo>
                      <a:pt x="53" y="200"/>
                    </a:lnTo>
                    <a:lnTo>
                      <a:pt x="53" y="201"/>
                    </a:lnTo>
                    <a:lnTo>
                      <a:pt x="53" y="203"/>
                    </a:lnTo>
                    <a:lnTo>
                      <a:pt x="51" y="210"/>
                    </a:lnTo>
                    <a:lnTo>
                      <a:pt x="49" y="212"/>
                    </a:lnTo>
                    <a:lnTo>
                      <a:pt x="48" y="212"/>
                    </a:lnTo>
                    <a:lnTo>
                      <a:pt x="48" y="214"/>
                    </a:lnTo>
                    <a:lnTo>
                      <a:pt x="48" y="216"/>
                    </a:lnTo>
                    <a:lnTo>
                      <a:pt x="45" y="223"/>
                    </a:lnTo>
                    <a:lnTo>
                      <a:pt x="37" y="234"/>
                    </a:lnTo>
                    <a:lnTo>
                      <a:pt x="33" y="239"/>
                    </a:lnTo>
                    <a:lnTo>
                      <a:pt x="30" y="246"/>
                    </a:lnTo>
                    <a:lnTo>
                      <a:pt x="42" y="254"/>
                    </a:lnTo>
                    <a:lnTo>
                      <a:pt x="50" y="241"/>
                    </a:lnTo>
                    <a:lnTo>
                      <a:pt x="53" y="234"/>
                    </a:lnTo>
                    <a:lnTo>
                      <a:pt x="58" y="228"/>
                    </a:lnTo>
                    <a:lnTo>
                      <a:pt x="69" y="201"/>
                    </a:lnTo>
                    <a:lnTo>
                      <a:pt x="72" y="186"/>
                    </a:lnTo>
                    <a:lnTo>
                      <a:pt x="72" y="181"/>
                    </a:lnTo>
                    <a:lnTo>
                      <a:pt x="72" y="179"/>
                    </a:lnTo>
                    <a:lnTo>
                      <a:pt x="72" y="178"/>
                    </a:lnTo>
                    <a:lnTo>
                      <a:pt x="73" y="178"/>
                    </a:lnTo>
                    <a:lnTo>
                      <a:pt x="76" y="171"/>
                    </a:lnTo>
                    <a:lnTo>
                      <a:pt x="78" y="155"/>
                    </a:lnTo>
                    <a:lnTo>
                      <a:pt x="78" y="147"/>
                    </a:lnTo>
                    <a:lnTo>
                      <a:pt x="79" y="141"/>
                    </a:lnTo>
                    <a:lnTo>
                      <a:pt x="78" y="124"/>
                    </a:lnTo>
                    <a:lnTo>
                      <a:pt x="76" y="108"/>
                    </a:lnTo>
                    <a:lnTo>
                      <a:pt x="72" y="92"/>
                    </a:lnTo>
                    <a:lnTo>
                      <a:pt x="68" y="78"/>
                    </a:lnTo>
                    <a:lnTo>
                      <a:pt x="54" y="50"/>
                    </a:lnTo>
                    <a:lnTo>
                      <a:pt x="46" y="36"/>
                    </a:lnTo>
                    <a:lnTo>
                      <a:pt x="37" y="24"/>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4" name="Freeform 365"/>
              <p:cNvSpPr>
                <a:spLocks/>
              </p:cNvSpPr>
              <p:nvPr/>
            </p:nvSpPr>
            <p:spPr bwMode="auto">
              <a:xfrm>
                <a:off x="2373" y="2630"/>
                <a:ext cx="16" cy="56"/>
              </a:xfrm>
              <a:custGeom>
                <a:avLst/>
                <a:gdLst>
                  <a:gd name="T0" fmla="*/ 0 w 79"/>
                  <a:gd name="T1" fmla="*/ 8 h 279"/>
                  <a:gd name="T2" fmla="*/ 20 w 79"/>
                  <a:gd name="T3" fmla="*/ 27 h 279"/>
                  <a:gd name="T4" fmla="*/ 30 w 79"/>
                  <a:gd name="T5" fmla="*/ 39 h 279"/>
                  <a:gd name="T6" fmla="*/ 39 w 79"/>
                  <a:gd name="T7" fmla="*/ 54 h 279"/>
                  <a:gd name="T8" fmla="*/ 47 w 79"/>
                  <a:gd name="T9" fmla="*/ 68 h 279"/>
                  <a:gd name="T10" fmla="*/ 54 w 79"/>
                  <a:gd name="T11" fmla="*/ 84 h 279"/>
                  <a:gd name="T12" fmla="*/ 63 w 79"/>
                  <a:gd name="T13" fmla="*/ 117 h 279"/>
                  <a:gd name="T14" fmla="*/ 65 w 79"/>
                  <a:gd name="T15" fmla="*/ 135 h 279"/>
                  <a:gd name="T16" fmla="*/ 66 w 79"/>
                  <a:gd name="T17" fmla="*/ 154 h 279"/>
                  <a:gd name="T18" fmla="*/ 65 w 79"/>
                  <a:gd name="T19" fmla="*/ 169 h 279"/>
                  <a:gd name="T20" fmla="*/ 63 w 79"/>
                  <a:gd name="T21" fmla="*/ 186 h 279"/>
                  <a:gd name="T22" fmla="*/ 61 w 79"/>
                  <a:gd name="T23" fmla="*/ 193 h 279"/>
                  <a:gd name="T24" fmla="*/ 60 w 79"/>
                  <a:gd name="T25" fmla="*/ 193 h 279"/>
                  <a:gd name="T26" fmla="*/ 60 w 79"/>
                  <a:gd name="T27" fmla="*/ 194 h 279"/>
                  <a:gd name="T28" fmla="*/ 60 w 79"/>
                  <a:gd name="T29" fmla="*/ 196 h 279"/>
                  <a:gd name="T30" fmla="*/ 60 w 79"/>
                  <a:gd name="T31" fmla="*/ 201 h 279"/>
                  <a:gd name="T32" fmla="*/ 56 w 79"/>
                  <a:gd name="T33" fmla="*/ 216 h 279"/>
                  <a:gd name="T34" fmla="*/ 50 w 79"/>
                  <a:gd name="T35" fmla="*/ 230 h 279"/>
                  <a:gd name="T36" fmla="*/ 43 w 79"/>
                  <a:gd name="T37" fmla="*/ 245 h 279"/>
                  <a:gd name="T38" fmla="*/ 35 w 79"/>
                  <a:gd name="T39" fmla="*/ 258 h 279"/>
                  <a:gd name="T40" fmla="*/ 30 w 79"/>
                  <a:gd name="T41" fmla="*/ 265 h 279"/>
                  <a:gd name="T42" fmla="*/ 28 w 79"/>
                  <a:gd name="T43" fmla="*/ 268 h 279"/>
                  <a:gd name="T44" fmla="*/ 27 w 79"/>
                  <a:gd name="T45" fmla="*/ 273 h 279"/>
                  <a:gd name="T46" fmla="*/ 38 w 79"/>
                  <a:gd name="T47" fmla="*/ 279 h 279"/>
                  <a:gd name="T48" fmla="*/ 47 w 79"/>
                  <a:gd name="T49" fmla="*/ 265 h 279"/>
                  <a:gd name="T50" fmla="*/ 55 w 79"/>
                  <a:gd name="T51" fmla="*/ 251 h 279"/>
                  <a:gd name="T52" fmla="*/ 62 w 79"/>
                  <a:gd name="T53" fmla="*/ 236 h 279"/>
                  <a:gd name="T54" fmla="*/ 69 w 79"/>
                  <a:gd name="T55" fmla="*/ 221 h 279"/>
                  <a:gd name="T56" fmla="*/ 70 w 79"/>
                  <a:gd name="T57" fmla="*/ 212 h 279"/>
                  <a:gd name="T58" fmla="*/ 72 w 79"/>
                  <a:gd name="T59" fmla="*/ 204 h 279"/>
                  <a:gd name="T60" fmla="*/ 75 w 79"/>
                  <a:gd name="T61" fmla="*/ 188 h 279"/>
                  <a:gd name="T62" fmla="*/ 78 w 79"/>
                  <a:gd name="T63" fmla="*/ 170 h 279"/>
                  <a:gd name="T64" fmla="*/ 78 w 79"/>
                  <a:gd name="T65" fmla="*/ 161 h 279"/>
                  <a:gd name="T66" fmla="*/ 78 w 79"/>
                  <a:gd name="T67" fmla="*/ 157 h 279"/>
                  <a:gd name="T68" fmla="*/ 78 w 79"/>
                  <a:gd name="T69" fmla="*/ 155 h 279"/>
                  <a:gd name="T70" fmla="*/ 78 w 79"/>
                  <a:gd name="T71" fmla="*/ 154 h 279"/>
                  <a:gd name="T72" fmla="*/ 79 w 79"/>
                  <a:gd name="T73" fmla="*/ 154 h 279"/>
                  <a:gd name="T74" fmla="*/ 78 w 79"/>
                  <a:gd name="T75" fmla="*/ 133 h 279"/>
                  <a:gd name="T76" fmla="*/ 75 w 79"/>
                  <a:gd name="T77" fmla="*/ 114 h 279"/>
                  <a:gd name="T78" fmla="*/ 66 w 79"/>
                  <a:gd name="T79" fmla="*/ 80 h 279"/>
                  <a:gd name="T80" fmla="*/ 51 w 79"/>
                  <a:gd name="T81" fmla="*/ 47 h 279"/>
                  <a:gd name="T82" fmla="*/ 41 w 79"/>
                  <a:gd name="T83" fmla="*/ 31 h 279"/>
                  <a:gd name="T84" fmla="*/ 29 w 79"/>
                  <a:gd name="T85" fmla="*/ 18 h 279"/>
                  <a:gd name="T86" fmla="*/ 12 w 79"/>
                  <a:gd name="T87" fmla="*/ 0 h 279"/>
                  <a:gd name="T88" fmla="*/ 0 w 79"/>
                  <a:gd name="T89" fmla="*/ 8 h 2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9"/>
                  <a:gd name="T136" fmla="*/ 0 h 279"/>
                  <a:gd name="T137" fmla="*/ 79 w 79"/>
                  <a:gd name="T138" fmla="*/ 279 h 2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9" h="279">
                    <a:moveTo>
                      <a:pt x="0" y="8"/>
                    </a:moveTo>
                    <a:lnTo>
                      <a:pt x="20" y="27"/>
                    </a:lnTo>
                    <a:lnTo>
                      <a:pt x="30" y="39"/>
                    </a:lnTo>
                    <a:lnTo>
                      <a:pt x="39" y="54"/>
                    </a:lnTo>
                    <a:lnTo>
                      <a:pt x="47" y="68"/>
                    </a:lnTo>
                    <a:lnTo>
                      <a:pt x="54" y="84"/>
                    </a:lnTo>
                    <a:lnTo>
                      <a:pt x="63" y="117"/>
                    </a:lnTo>
                    <a:lnTo>
                      <a:pt x="65" y="135"/>
                    </a:lnTo>
                    <a:lnTo>
                      <a:pt x="66" y="154"/>
                    </a:lnTo>
                    <a:lnTo>
                      <a:pt x="65" y="169"/>
                    </a:lnTo>
                    <a:lnTo>
                      <a:pt x="63" y="186"/>
                    </a:lnTo>
                    <a:lnTo>
                      <a:pt x="61" y="193"/>
                    </a:lnTo>
                    <a:lnTo>
                      <a:pt x="60" y="193"/>
                    </a:lnTo>
                    <a:lnTo>
                      <a:pt x="60" y="194"/>
                    </a:lnTo>
                    <a:lnTo>
                      <a:pt x="60" y="196"/>
                    </a:lnTo>
                    <a:lnTo>
                      <a:pt x="60" y="201"/>
                    </a:lnTo>
                    <a:lnTo>
                      <a:pt x="56" y="216"/>
                    </a:lnTo>
                    <a:lnTo>
                      <a:pt x="50" y="230"/>
                    </a:lnTo>
                    <a:lnTo>
                      <a:pt x="43" y="245"/>
                    </a:lnTo>
                    <a:lnTo>
                      <a:pt x="35" y="258"/>
                    </a:lnTo>
                    <a:lnTo>
                      <a:pt x="30" y="265"/>
                    </a:lnTo>
                    <a:lnTo>
                      <a:pt x="28" y="268"/>
                    </a:lnTo>
                    <a:lnTo>
                      <a:pt x="27" y="273"/>
                    </a:lnTo>
                    <a:lnTo>
                      <a:pt x="38" y="279"/>
                    </a:lnTo>
                    <a:lnTo>
                      <a:pt x="47" y="265"/>
                    </a:lnTo>
                    <a:lnTo>
                      <a:pt x="55" y="251"/>
                    </a:lnTo>
                    <a:lnTo>
                      <a:pt x="62" y="236"/>
                    </a:lnTo>
                    <a:lnTo>
                      <a:pt x="69" y="221"/>
                    </a:lnTo>
                    <a:lnTo>
                      <a:pt x="70" y="212"/>
                    </a:lnTo>
                    <a:lnTo>
                      <a:pt x="72" y="204"/>
                    </a:lnTo>
                    <a:lnTo>
                      <a:pt x="75" y="188"/>
                    </a:lnTo>
                    <a:lnTo>
                      <a:pt x="78" y="170"/>
                    </a:lnTo>
                    <a:lnTo>
                      <a:pt x="78" y="161"/>
                    </a:lnTo>
                    <a:lnTo>
                      <a:pt x="78" y="157"/>
                    </a:lnTo>
                    <a:lnTo>
                      <a:pt x="78" y="155"/>
                    </a:lnTo>
                    <a:lnTo>
                      <a:pt x="78" y="154"/>
                    </a:lnTo>
                    <a:lnTo>
                      <a:pt x="79" y="154"/>
                    </a:lnTo>
                    <a:lnTo>
                      <a:pt x="78" y="133"/>
                    </a:lnTo>
                    <a:lnTo>
                      <a:pt x="75" y="114"/>
                    </a:lnTo>
                    <a:lnTo>
                      <a:pt x="66" y="80"/>
                    </a:lnTo>
                    <a:lnTo>
                      <a:pt x="51" y="47"/>
                    </a:lnTo>
                    <a:lnTo>
                      <a:pt x="41" y="31"/>
                    </a:lnTo>
                    <a:lnTo>
                      <a:pt x="29" y="18"/>
                    </a:lnTo>
                    <a:lnTo>
                      <a:pt x="12" y="0"/>
                    </a:lnTo>
                    <a:lnTo>
                      <a:pt x="0" y="8"/>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5" name="Freeform 366"/>
              <p:cNvSpPr>
                <a:spLocks/>
              </p:cNvSpPr>
              <p:nvPr/>
            </p:nvSpPr>
            <p:spPr bwMode="auto">
              <a:xfrm>
                <a:off x="2360" y="2638"/>
                <a:ext cx="17" cy="41"/>
              </a:xfrm>
              <a:custGeom>
                <a:avLst/>
                <a:gdLst>
                  <a:gd name="T0" fmla="*/ 52 w 84"/>
                  <a:gd name="T1" fmla="*/ 28 h 209"/>
                  <a:gd name="T2" fmla="*/ 34 w 84"/>
                  <a:gd name="T3" fmla="*/ 11 h 209"/>
                  <a:gd name="T4" fmla="*/ 23 w 84"/>
                  <a:gd name="T5" fmla="*/ 4 h 209"/>
                  <a:gd name="T6" fmla="*/ 14 w 84"/>
                  <a:gd name="T7" fmla="*/ 0 h 209"/>
                  <a:gd name="T8" fmla="*/ 0 w 84"/>
                  <a:gd name="T9" fmla="*/ 9 h 209"/>
                  <a:gd name="T10" fmla="*/ 11 w 84"/>
                  <a:gd name="T11" fmla="*/ 12 h 209"/>
                  <a:gd name="T12" fmla="*/ 23 w 84"/>
                  <a:gd name="T13" fmla="*/ 19 h 209"/>
                  <a:gd name="T14" fmla="*/ 34 w 84"/>
                  <a:gd name="T15" fmla="*/ 27 h 209"/>
                  <a:gd name="T16" fmla="*/ 44 w 84"/>
                  <a:gd name="T17" fmla="*/ 38 h 209"/>
                  <a:gd name="T18" fmla="*/ 55 w 84"/>
                  <a:gd name="T19" fmla="*/ 54 h 209"/>
                  <a:gd name="T20" fmla="*/ 64 w 84"/>
                  <a:gd name="T21" fmla="*/ 73 h 209"/>
                  <a:gd name="T22" fmla="*/ 69 w 84"/>
                  <a:gd name="T23" fmla="*/ 92 h 209"/>
                  <a:gd name="T24" fmla="*/ 72 w 84"/>
                  <a:gd name="T25" fmla="*/ 116 h 209"/>
                  <a:gd name="T26" fmla="*/ 71 w 84"/>
                  <a:gd name="T27" fmla="*/ 120 h 209"/>
                  <a:gd name="T28" fmla="*/ 71 w 84"/>
                  <a:gd name="T29" fmla="*/ 126 h 209"/>
                  <a:gd name="T30" fmla="*/ 69 w 84"/>
                  <a:gd name="T31" fmla="*/ 137 h 209"/>
                  <a:gd name="T32" fmla="*/ 64 w 84"/>
                  <a:gd name="T33" fmla="*/ 157 h 209"/>
                  <a:gd name="T34" fmla="*/ 59 w 84"/>
                  <a:gd name="T35" fmla="*/ 166 h 209"/>
                  <a:gd name="T36" fmla="*/ 55 w 84"/>
                  <a:gd name="T37" fmla="*/ 176 h 209"/>
                  <a:gd name="T38" fmla="*/ 53 w 84"/>
                  <a:gd name="T39" fmla="*/ 177 h 209"/>
                  <a:gd name="T40" fmla="*/ 52 w 84"/>
                  <a:gd name="T41" fmla="*/ 180 h 209"/>
                  <a:gd name="T42" fmla="*/ 49 w 84"/>
                  <a:gd name="T43" fmla="*/ 184 h 209"/>
                  <a:gd name="T44" fmla="*/ 44 w 84"/>
                  <a:gd name="T45" fmla="*/ 193 h 209"/>
                  <a:gd name="T46" fmla="*/ 39 w 84"/>
                  <a:gd name="T47" fmla="*/ 196 h 209"/>
                  <a:gd name="T48" fmla="*/ 37 w 84"/>
                  <a:gd name="T49" fmla="*/ 201 h 209"/>
                  <a:gd name="T50" fmla="*/ 49 w 84"/>
                  <a:gd name="T51" fmla="*/ 209 h 209"/>
                  <a:gd name="T52" fmla="*/ 52 w 84"/>
                  <a:gd name="T53" fmla="*/ 204 h 209"/>
                  <a:gd name="T54" fmla="*/ 65 w 84"/>
                  <a:gd name="T55" fmla="*/ 184 h 209"/>
                  <a:gd name="T56" fmla="*/ 69 w 84"/>
                  <a:gd name="T57" fmla="*/ 173 h 209"/>
                  <a:gd name="T58" fmla="*/ 72 w 84"/>
                  <a:gd name="T59" fmla="*/ 167 h 209"/>
                  <a:gd name="T60" fmla="*/ 75 w 84"/>
                  <a:gd name="T61" fmla="*/ 163 h 209"/>
                  <a:gd name="T62" fmla="*/ 76 w 84"/>
                  <a:gd name="T63" fmla="*/ 156 h 209"/>
                  <a:gd name="T64" fmla="*/ 78 w 84"/>
                  <a:gd name="T65" fmla="*/ 150 h 209"/>
                  <a:gd name="T66" fmla="*/ 82 w 84"/>
                  <a:gd name="T67" fmla="*/ 139 h 209"/>
                  <a:gd name="T68" fmla="*/ 82 w 84"/>
                  <a:gd name="T69" fmla="*/ 132 h 209"/>
                  <a:gd name="T70" fmla="*/ 82 w 84"/>
                  <a:gd name="T71" fmla="*/ 129 h 209"/>
                  <a:gd name="T72" fmla="*/ 83 w 84"/>
                  <a:gd name="T73" fmla="*/ 127 h 209"/>
                  <a:gd name="T74" fmla="*/ 84 w 84"/>
                  <a:gd name="T75" fmla="*/ 116 h 209"/>
                  <a:gd name="T76" fmla="*/ 82 w 84"/>
                  <a:gd name="T77" fmla="*/ 90 h 209"/>
                  <a:gd name="T78" fmla="*/ 75 w 84"/>
                  <a:gd name="T79" fmla="*/ 67 h 209"/>
                  <a:gd name="T80" fmla="*/ 65 w 84"/>
                  <a:gd name="T81" fmla="*/ 46 h 209"/>
                  <a:gd name="T82" fmla="*/ 52 w 84"/>
                  <a:gd name="T83" fmla="*/ 28 h 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209"/>
                  <a:gd name="T128" fmla="*/ 84 w 84"/>
                  <a:gd name="T129" fmla="*/ 209 h 2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 h="209">
                    <a:moveTo>
                      <a:pt x="52" y="28"/>
                    </a:moveTo>
                    <a:lnTo>
                      <a:pt x="34" y="11"/>
                    </a:lnTo>
                    <a:lnTo>
                      <a:pt x="23" y="4"/>
                    </a:lnTo>
                    <a:lnTo>
                      <a:pt x="14" y="0"/>
                    </a:lnTo>
                    <a:lnTo>
                      <a:pt x="0" y="9"/>
                    </a:lnTo>
                    <a:lnTo>
                      <a:pt x="11" y="12"/>
                    </a:lnTo>
                    <a:lnTo>
                      <a:pt x="23" y="19"/>
                    </a:lnTo>
                    <a:lnTo>
                      <a:pt x="34" y="27"/>
                    </a:lnTo>
                    <a:lnTo>
                      <a:pt x="44" y="38"/>
                    </a:lnTo>
                    <a:lnTo>
                      <a:pt x="55" y="54"/>
                    </a:lnTo>
                    <a:lnTo>
                      <a:pt x="64" y="73"/>
                    </a:lnTo>
                    <a:lnTo>
                      <a:pt x="69" y="92"/>
                    </a:lnTo>
                    <a:lnTo>
                      <a:pt x="72" y="116"/>
                    </a:lnTo>
                    <a:lnTo>
                      <a:pt x="71" y="120"/>
                    </a:lnTo>
                    <a:lnTo>
                      <a:pt x="71" y="126"/>
                    </a:lnTo>
                    <a:lnTo>
                      <a:pt x="69" y="137"/>
                    </a:lnTo>
                    <a:lnTo>
                      <a:pt x="64" y="157"/>
                    </a:lnTo>
                    <a:lnTo>
                      <a:pt x="59" y="166"/>
                    </a:lnTo>
                    <a:lnTo>
                      <a:pt x="55" y="176"/>
                    </a:lnTo>
                    <a:lnTo>
                      <a:pt x="53" y="177"/>
                    </a:lnTo>
                    <a:lnTo>
                      <a:pt x="52" y="180"/>
                    </a:lnTo>
                    <a:lnTo>
                      <a:pt x="49" y="184"/>
                    </a:lnTo>
                    <a:lnTo>
                      <a:pt x="44" y="193"/>
                    </a:lnTo>
                    <a:lnTo>
                      <a:pt x="39" y="196"/>
                    </a:lnTo>
                    <a:lnTo>
                      <a:pt x="37" y="201"/>
                    </a:lnTo>
                    <a:lnTo>
                      <a:pt x="49" y="209"/>
                    </a:lnTo>
                    <a:lnTo>
                      <a:pt x="52" y="204"/>
                    </a:lnTo>
                    <a:lnTo>
                      <a:pt x="65" y="184"/>
                    </a:lnTo>
                    <a:lnTo>
                      <a:pt x="69" y="173"/>
                    </a:lnTo>
                    <a:lnTo>
                      <a:pt x="72" y="167"/>
                    </a:lnTo>
                    <a:lnTo>
                      <a:pt x="75" y="163"/>
                    </a:lnTo>
                    <a:lnTo>
                      <a:pt x="76" y="156"/>
                    </a:lnTo>
                    <a:lnTo>
                      <a:pt x="78" y="150"/>
                    </a:lnTo>
                    <a:lnTo>
                      <a:pt x="82" y="139"/>
                    </a:lnTo>
                    <a:lnTo>
                      <a:pt x="82" y="132"/>
                    </a:lnTo>
                    <a:lnTo>
                      <a:pt x="82" y="129"/>
                    </a:lnTo>
                    <a:lnTo>
                      <a:pt x="83" y="127"/>
                    </a:lnTo>
                    <a:lnTo>
                      <a:pt x="84" y="116"/>
                    </a:lnTo>
                    <a:lnTo>
                      <a:pt x="82" y="90"/>
                    </a:lnTo>
                    <a:lnTo>
                      <a:pt x="75" y="67"/>
                    </a:lnTo>
                    <a:lnTo>
                      <a:pt x="65" y="46"/>
                    </a:lnTo>
                    <a:lnTo>
                      <a:pt x="52" y="28"/>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6" name="Freeform 367"/>
              <p:cNvSpPr>
                <a:spLocks/>
              </p:cNvSpPr>
              <p:nvPr/>
            </p:nvSpPr>
            <p:spPr bwMode="auto">
              <a:xfrm>
                <a:off x="2331" y="2606"/>
                <a:ext cx="84" cy="100"/>
              </a:xfrm>
              <a:custGeom>
                <a:avLst/>
                <a:gdLst>
                  <a:gd name="T0" fmla="*/ 0 w 423"/>
                  <a:gd name="T1" fmla="*/ 252 h 498"/>
                  <a:gd name="T2" fmla="*/ 423 w 423"/>
                  <a:gd name="T3" fmla="*/ 0 h 498"/>
                  <a:gd name="T4" fmla="*/ 423 w 423"/>
                  <a:gd name="T5" fmla="*/ 498 h 498"/>
                  <a:gd name="T6" fmla="*/ 0 w 423"/>
                  <a:gd name="T7" fmla="*/ 252 h 498"/>
                  <a:gd name="T8" fmla="*/ 0 60000 65536"/>
                  <a:gd name="T9" fmla="*/ 0 60000 65536"/>
                  <a:gd name="T10" fmla="*/ 0 60000 65536"/>
                  <a:gd name="T11" fmla="*/ 0 60000 65536"/>
                  <a:gd name="T12" fmla="*/ 0 w 423"/>
                  <a:gd name="T13" fmla="*/ 0 h 498"/>
                  <a:gd name="T14" fmla="*/ 423 w 423"/>
                  <a:gd name="T15" fmla="*/ 498 h 498"/>
                </a:gdLst>
                <a:ahLst/>
                <a:cxnLst>
                  <a:cxn ang="T8">
                    <a:pos x="T0" y="T1"/>
                  </a:cxn>
                  <a:cxn ang="T9">
                    <a:pos x="T2" y="T3"/>
                  </a:cxn>
                  <a:cxn ang="T10">
                    <a:pos x="T4" y="T5"/>
                  </a:cxn>
                  <a:cxn ang="T11">
                    <a:pos x="T6" y="T7"/>
                  </a:cxn>
                </a:cxnLst>
                <a:rect l="T12" t="T13" r="T14" b="T15"/>
                <a:pathLst>
                  <a:path w="423" h="498">
                    <a:moveTo>
                      <a:pt x="0" y="252"/>
                    </a:moveTo>
                    <a:lnTo>
                      <a:pt x="423" y="0"/>
                    </a:lnTo>
                    <a:lnTo>
                      <a:pt x="423" y="498"/>
                    </a:lnTo>
                    <a:lnTo>
                      <a:pt x="0" y="252"/>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697" name="Freeform 368"/>
              <p:cNvSpPr>
                <a:spLocks/>
              </p:cNvSpPr>
              <p:nvPr/>
            </p:nvSpPr>
            <p:spPr bwMode="auto">
              <a:xfrm>
                <a:off x="6082" y="2607"/>
                <a:ext cx="10" cy="98"/>
              </a:xfrm>
              <a:custGeom>
                <a:avLst/>
                <a:gdLst>
                  <a:gd name="T0" fmla="*/ 47 w 47"/>
                  <a:gd name="T1" fmla="*/ 26 h 489"/>
                  <a:gd name="T2" fmla="*/ 0 w 47"/>
                  <a:gd name="T3" fmla="*/ 0 h 489"/>
                  <a:gd name="T4" fmla="*/ 0 w 47"/>
                  <a:gd name="T5" fmla="*/ 489 h 489"/>
                  <a:gd name="T6" fmla="*/ 47 w 47"/>
                  <a:gd name="T7" fmla="*/ 458 h 489"/>
                  <a:gd name="T8" fmla="*/ 47 w 47"/>
                  <a:gd name="T9" fmla="*/ 26 h 489"/>
                  <a:gd name="T10" fmla="*/ 0 60000 65536"/>
                  <a:gd name="T11" fmla="*/ 0 60000 65536"/>
                  <a:gd name="T12" fmla="*/ 0 60000 65536"/>
                  <a:gd name="T13" fmla="*/ 0 60000 65536"/>
                  <a:gd name="T14" fmla="*/ 0 60000 65536"/>
                  <a:gd name="T15" fmla="*/ 0 w 47"/>
                  <a:gd name="T16" fmla="*/ 0 h 489"/>
                  <a:gd name="T17" fmla="*/ 47 w 47"/>
                  <a:gd name="T18" fmla="*/ 489 h 489"/>
                </a:gdLst>
                <a:ahLst/>
                <a:cxnLst>
                  <a:cxn ang="T10">
                    <a:pos x="T0" y="T1"/>
                  </a:cxn>
                  <a:cxn ang="T11">
                    <a:pos x="T2" y="T3"/>
                  </a:cxn>
                  <a:cxn ang="T12">
                    <a:pos x="T4" y="T5"/>
                  </a:cxn>
                  <a:cxn ang="T13">
                    <a:pos x="T6" y="T7"/>
                  </a:cxn>
                  <a:cxn ang="T14">
                    <a:pos x="T8" y="T9"/>
                  </a:cxn>
                </a:cxnLst>
                <a:rect l="T15" t="T16" r="T17" b="T18"/>
                <a:pathLst>
                  <a:path w="47" h="489">
                    <a:moveTo>
                      <a:pt x="47" y="26"/>
                    </a:moveTo>
                    <a:lnTo>
                      <a:pt x="0" y="0"/>
                    </a:lnTo>
                    <a:lnTo>
                      <a:pt x="0" y="489"/>
                    </a:lnTo>
                    <a:lnTo>
                      <a:pt x="47" y="458"/>
                    </a:lnTo>
                    <a:lnTo>
                      <a:pt x="47" y="2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8" name="Freeform 369"/>
              <p:cNvSpPr>
                <a:spLocks/>
              </p:cNvSpPr>
              <p:nvPr/>
            </p:nvSpPr>
            <p:spPr bwMode="auto">
              <a:xfrm>
                <a:off x="6084" y="2606"/>
                <a:ext cx="8" cy="5"/>
              </a:xfrm>
              <a:custGeom>
                <a:avLst/>
                <a:gdLst>
                  <a:gd name="T0" fmla="*/ 0 w 37"/>
                  <a:gd name="T1" fmla="*/ 0 h 28"/>
                  <a:gd name="T2" fmla="*/ 0 w 37"/>
                  <a:gd name="T3" fmla="*/ 6 h 28"/>
                  <a:gd name="T4" fmla="*/ 37 w 37"/>
                  <a:gd name="T5" fmla="*/ 28 h 28"/>
                  <a:gd name="T6" fmla="*/ 37 w 37"/>
                  <a:gd name="T7" fmla="*/ 22 h 28"/>
                  <a:gd name="T8" fmla="*/ 0 w 37"/>
                  <a:gd name="T9" fmla="*/ 0 h 28"/>
                  <a:gd name="T10" fmla="*/ 0 60000 65536"/>
                  <a:gd name="T11" fmla="*/ 0 60000 65536"/>
                  <a:gd name="T12" fmla="*/ 0 60000 65536"/>
                  <a:gd name="T13" fmla="*/ 0 60000 65536"/>
                  <a:gd name="T14" fmla="*/ 0 60000 65536"/>
                  <a:gd name="T15" fmla="*/ 0 w 37"/>
                  <a:gd name="T16" fmla="*/ 0 h 28"/>
                  <a:gd name="T17" fmla="*/ 37 w 37"/>
                  <a:gd name="T18" fmla="*/ 28 h 28"/>
                </a:gdLst>
                <a:ahLst/>
                <a:cxnLst>
                  <a:cxn ang="T10">
                    <a:pos x="T0" y="T1"/>
                  </a:cxn>
                  <a:cxn ang="T11">
                    <a:pos x="T2" y="T3"/>
                  </a:cxn>
                  <a:cxn ang="T12">
                    <a:pos x="T4" y="T5"/>
                  </a:cxn>
                  <a:cxn ang="T13">
                    <a:pos x="T6" y="T7"/>
                  </a:cxn>
                  <a:cxn ang="T14">
                    <a:pos x="T8" y="T9"/>
                  </a:cxn>
                </a:cxnLst>
                <a:rect l="T15" t="T16" r="T17" b="T18"/>
                <a:pathLst>
                  <a:path w="37" h="28">
                    <a:moveTo>
                      <a:pt x="0" y="0"/>
                    </a:moveTo>
                    <a:lnTo>
                      <a:pt x="0" y="6"/>
                    </a:lnTo>
                    <a:lnTo>
                      <a:pt x="37" y="28"/>
                    </a:lnTo>
                    <a:lnTo>
                      <a:pt x="37" y="22"/>
                    </a:lnTo>
                    <a:lnTo>
                      <a:pt x="0"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699" name="Freeform 370"/>
              <p:cNvSpPr>
                <a:spLocks/>
              </p:cNvSpPr>
              <p:nvPr/>
            </p:nvSpPr>
            <p:spPr bwMode="auto">
              <a:xfrm>
                <a:off x="6084" y="2700"/>
                <a:ext cx="8" cy="6"/>
              </a:xfrm>
              <a:custGeom>
                <a:avLst/>
                <a:gdLst>
                  <a:gd name="T0" fmla="*/ 0 w 37"/>
                  <a:gd name="T1" fmla="*/ 24 h 28"/>
                  <a:gd name="T2" fmla="*/ 0 w 37"/>
                  <a:gd name="T3" fmla="*/ 28 h 28"/>
                  <a:gd name="T4" fmla="*/ 37 w 37"/>
                  <a:gd name="T5" fmla="*/ 6 h 28"/>
                  <a:gd name="T6" fmla="*/ 37 w 37"/>
                  <a:gd name="T7" fmla="*/ 0 h 28"/>
                  <a:gd name="T8" fmla="*/ 0 w 37"/>
                  <a:gd name="T9" fmla="*/ 24 h 28"/>
                  <a:gd name="T10" fmla="*/ 0 60000 65536"/>
                  <a:gd name="T11" fmla="*/ 0 60000 65536"/>
                  <a:gd name="T12" fmla="*/ 0 60000 65536"/>
                  <a:gd name="T13" fmla="*/ 0 60000 65536"/>
                  <a:gd name="T14" fmla="*/ 0 60000 65536"/>
                  <a:gd name="T15" fmla="*/ 0 w 37"/>
                  <a:gd name="T16" fmla="*/ 0 h 28"/>
                  <a:gd name="T17" fmla="*/ 37 w 37"/>
                  <a:gd name="T18" fmla="*/ 28 h 28"/>
                </a:gdLst>
                <a:ahLst/>
                <a:cxnLst>
                  <a:cxn ang="T10">
                    <a:pos x="T0" y="T1"/>
                  </a:cxn>
                  <a:cxn ang="T11">
                    <a:pos x="T2" y="T3"/>
                  </a:cxn>
                  <a:cxn ang="T12">
                    <a:pos x="T4" y="T5"/>
                  </a:cxn>
                  <a:cxn ang="T13">
                    <a:pos x="T6" y="T7"/>
                  </a:cxn>
                  <a:cxn ang="T14">
                    <a:pos x="T8" y="T9"/>
                  </a:cxn>
                </a:cxnLst>
                <a:rect l="T15" t="T16" r="T17" b="T18"/>
                <a:pathLst>
                  <a:path w="37" h="28">
                    <a:moveTo>
                      <a:pt x="0" y="24"/>
                    </a:moveTo>
                    <a:lnTo>
                      <a:pt x="0" y="28"/>
                    </a:lnTo>
                    <a:lnTo>
                      <a:pt x="37" y="6"/>
                    </a:lnTo>
                    <a:lnTo>
                      <a:pt x="37" y="0"/>
                    </a:lnTo>
                    <a:lnTo>
                      <a:pt x="0" y="24"/>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0" name="Freeform 371"/>
              <p:cNvSpPr>
                <a:spLocks/>
              </p:cNvSpPr>
              <p:nvPr/>
            </p:nvSpPr>
            <p:spPr bwMode="auto">
              <a:xfrm>
                <a:off x="6081" y="2606"/>
                <a:ext cx="11" cy="100"/>
              </a:xfrm>
              <a:custGeom>
                <a:avLst/>
                <a:gdLst>
                  <a:gd name="T0" fmla="*/ 56 w 56"/>
                  <a:gd name="T1" fmla="*/ 464 h 499"/>
                  <a:gd name="T2" fmla="*/ 9 w 56"/>
                  <a:gd name="T3" fmla="*/ 495 h 499"/>
                  <a:gd name="T4" fmla="*/ 0 w 56"/>
                  <a:gd name="T5" fmla="*/ 499 h 499"/>
                  <a:gd name="T6" fmla="*/ 0 w 56"/>
                  <a:gd name="T7" fmla="*/ 0 h 499"/>
                  <a:gd name="T8" fmla="*/ 9 w 56"/>
                  <a:gd name="T9" fmla="*/ 6 h 499"/>
                  <a:gd name="T10" fmla="*/ 56 w 56"/>
                  <a:gd name="T11" fmla="*/ 32 h 499"/>
                  <a:gd name="T12" fmla="*/ 0 60000 65536"/>
                  <a:gd name="T13" fmla="*/ 0 60000 65536"/>
                  <a:gd name="T14" fmla="*/ 0 60000 65536"/>
                  <a:gd name="T15" fmla="*/ 0 60000 65536"/>
                  <a:gd name="T16" fmla="*/ 0 60000 65536"/>
                  <a:gd name="T17" fmla="*/ 0 60000 65536"/>
                  <a:gd name="T18" fmla="*/ 0 w 56"/>
                  <a:gd name="T19" fmla="*/ 0 h 499"/>
                  <a:gd name="T20" fmla="*/ 56 w 56"/>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56" h="499">
                    <a:moveTo>
                      <a:pt x="56" y="464"/>
                    </a:moveTo>
                    <a:lnTo>
                      <a:pt x="9" y="495"/>
                    </a:lnTo>
                    <a:lnTo>
                      <a:pt x="0" y="499"/>
                    </a:lnTo>
                    <a:lnTo>
                      <a:pt x="0" y="0"/>
                    </a:lnTo>
                    <a:lnTo>
                      <a:pt x="9" y="6"/>
                    </a:lnTo>
                    <a:lnTo>
                      <a:pt x="56" y="32"/>
                    </a:lnTo>
                  </a:path>
                </a:pathLst>
              </a:custGeom>
              <a:noFill/>
              <a:ln w="9525">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701" name="Freeform 372"/>
              <p:cNvSpPr>
                <a:spLocks/>
              </p:cNvSpPr>
              <p:nvPr/>
            </p:nvSpPr>
            <p:spPr bwMode="auto">
              <a:xfrm>
                <a:off x="6092" y="2605"/>
                <a:ext cx="1" cy="1"/>
              </a:xfrm>
              <a:custGeom>
                <a:avLst/>
                <a:gdLst>
                  <a:gd name="T0" fmla="*/ 0 w 2"/>
                  <a:gd name="T1" fmla="*/ 1 h 1"/>
                  <a:gd name="T2" fmla="*/ 2 w 2"/>
                  <a:gd name="T3" fmla="*/ 0 h 1"/>
                  <a:gd name="T4" fmla="*/ 0 w 2"/>
                  <a:gd name="T5" fmla="*/ 0 h 1"/>
                  <a:gd name="T6" fmla="*/ 0 w 2"/>
                  <a:gd name="T7" fmla="*/ 1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2" y="0"/>
                    </a:lnTo>
                    <a:lnTo>
                      <a:pt x="0" y="0"/>
                    </a:lnTo>
                    <a:lnTo>
                      <a:pt x="0" y="1"/>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2" name="Freeform 373"/>
              <p:cNvSpPr>
                <a:spLocks/>
              </p:cNvSpPr>
              <p:nvPr/>
            </p:nvSpPr>
            <p:spPr bwMode="auto">
              <a:xfrm>
                <a:off x="6092" y="2605"/>
                <a:ext cx="2" cy="5"/>
              </a:xfrm>
              <a:custGeom>
                <a:avLst/>
                <a:gdLst>
                  <a:gd name="T0" fmla="*/ 2 w 11"/>
                  <a:gd name="T1" fmla="*/ 0 h 25"/>
                  <a:gd name="T2" fmla="*/ 0 w 11"/>
                  <a:gd name="T3" fmla="*/ 1 h 25"/>
                  <a:gd name="T4" fmla="*/ 0 w 11"/>
                  <a:gd name="T5" fmla="*/ 25 h 25"/>
                  <a:gd name="T6" fmla="*/ 11 w 11"/>
                  <a:gd name="T7" fmla="*/ 6 h 25"/>
                  <a:gd name="T8" fmla="*/ 2 w 11"/>
                  <a:gd name="T9" fmla="*/ 0 h 25"/>
                  <a:gd name="T10" fmla="*/ 0 60000 65536"/>
                  <a:gd name="T11" fmla="*/ 0 60000 65536"/>
                  <a:gd name="T12" fmla="*/ 0 60000 65536"/>
                  <a:gd name="T13" fmla="*/ 0 60000 65536"/>
                  <a:gd name="T14" fmla="*/ 0 60000 65536"/>
                  <a:gd name="T15" fmla="*/ 0 w 11"/>
                  <a:gd name="T16" fmla="*/ 0 h 25"/>
                  <a:gd name="T17" fmla="*/ 11 w 11"/>
                  <a:gd name="T18" fmla="*/ 25 h 25"/>
                </a:gdLst>
                <a:ahLst/>
                <a:cxnLst>
                  <a:cxn ang="T10">
                    <a:pos x="T0" y="T1"/>
                  </a:cxn>
                  <a:cxn ang="T11">
                    <a:pos x="T2" y="T3"/>
                  </a:cxn>
                  <a:cxn ang="T12">
                    <a:pos x="T4" y="T5"/>
                  </a:cxn>
                  <a:cxn ang="T13">
                    <a:pos x="T6" y="T7"/>
                  </a:cxn>
                  <a:cxn ang="T14">
                    <a:pos x="T8" y="T9"/>
                  </a:cxn>
                </a:cxnLst>
                <a:rect l="T15" t="T16" r="T17" b="T18"/>
                <a:pathLst>
                  <a:path w="11" h="25">
                    <a:moveTo>
                      <a:pt x="2" y="0"/>
                    </a:moveTo>
                    <a:lnTo>
                      <a:pt x="0" y="1"/>
                    </a:lnTo>
                    <a:lnTo>
                      <a:pt x="0" y="25"/>
                    </a:lnTo>
                    <a:lnTo>
                      <a:pt x="11" y="6"/>
                    </a:lnTo>
                    <a:lnTo>
                      <a:pt x="2" y="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3" name="Freeform 374"/>
              <p:cNvSpPr>
                <a:spLocks/>
              </p:cNvSpPr>
              <p:nvPr/>
            </p:nvSpPr>
            <p:spPr bwMode="auto">
              <a:xfrm>
                <a:off x="6092" y="2606"/>
                <a:ext cx="4" cy="10"/>
              </a:xfrm>
              <a:custGeom>
                <a:avLst/>
                <a:gdLst>
                  <a:gd name="T0" fmla="*/ 0 w 22"/>
                  <a:gd name="T1" fmla="*/ 19 h 49"/>
                  <a:gd name="T2" fmla="*/ 0 w 22"/>
                  <a:gd name="T3" fmla="*/ 49 h 49"/>
                  <a:gd name="T4" fmla="*/ 22 w 22"/>
                  <a:gd name="T5" fmla="*/ 7 h 49"/>
                  <a:gd name="T6" fmla="*/ 11 w 22"/>
                  <a:gd name="T7" fmla="*/ 0 h 49"/>
                  <a:gd name="T8" fmla="*/ 0 w 22"/>
                  <a:gd name="T9" fmla="*/ 19 h 49"/>
                  <a:gd name="T10" fmla="*/ 0 60000 65536"/>
                  <a:gd name="T11" fmla="*/ 0 60000 65536"/>
                  <a:gd name="T12" fmla="*/ 0 60000 65536"/>
                  <a:gd name="T13" fmla="*/ 0 60000 65536"/>
                  <a:gd name="T14" fmla="*/ 0 60000 65536"/>
                  <a:gd name="T15" fmla="*/ 0 w 22"/>
                  <a:gd name="T16" fmla="*/ 0 h 49"/>
                  <a:gd name="T17" fmla="*/ 22 w 22"/>
                  <a:gd name="T18" fmla="*/ 49 h 49"/>
                </a:gdLst>
                <a:ahLst/>
                <a:cxnLst>
                  <a:cxn ang="T10">
                    <a:pos x="T0" y="T1"/>
                  </a:cxn>
                  <a:cxn ang="T11">
                    <a:pos x="T2" y="T3"/>
                  </a:cxn>
                  <a:cxn ang="T12">
                    <a:pos x="T4" y="T5"/>
                  </a:cxn>
                  <a:cxn ang="T13">
                    <a:pos x="T6" y="T7"/>
                  </a:cxn>
                  <a:cxn ang="T14">
                    <a:pos x="T8" y="T9"/>
                  </a:cxn>
                </a:cxnLst>
                <a:rect l="T15" t="T16" r="T17" b="T18"/>
                <a:pathLst>
                  <a:path w="22" h="49">
                    <a:moveTo>
                      <a:pt x="0" y="19"/>
                    </a:moveTo>
                    <a:lnTo>
                      <a:pt x="0" y="49"/>
                    </a:lnTo>
                    <a:lnTo>
                      <a:pt x="22" y="7"/>
                    </a:lnTo>
                    <a:lnTo>
                      <a:pt x="11" y="0"/>
                    </a:lnTo>
                    <a:lnTo>
                      <a:pt x="0" y="19"/>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4" name="Freeform 375"/>
              <p:cNvSpPr>
                <a:spLocks/>
              </p:cNvSpPr>
              <p:nvPr/>
            </p:nvSpPr>
            <p:spPr bwMode="auto">
              <a:xfrm>
                <a:off x="6092" y="2607"/>
                <a:ext cx="6" cy="16"/>
              </a:xfrm>
              <a:custGeom>
                <a:avLst/>
                <a:gdLst>
                  <a:gd name="T0" fmla="*/ 22 w 33"/>
                  <a:gd name="T1" fmla="*/ 0 h 77"/>
                  <a:gd name="T2" fmla="*/ 0 w 33"/>
                  <a:gd name="T3" fmla="*/ 42 h 77"/>
                  <a:gd name="T4" fmla="*/ 0 w 33"/>
                  <a:gd name="T5" fmla="*/ 77 h 77"/>
                  <a:gd name="T6" fmla="*/ 14 w 33"/>
                  <a:gd name="T7" fmla="*/ 40 h 77"/>
                  <a:gd name="T8" fmla="*/ 33 w 33"/>
                  <a:gd name="T9" fmla="*/ 7 h 77"/>
                  <a:gd name="T10" fmla="*/ 22 w 33"/>
                  <a:gd name="T11" fmla="*/ 0 h 77"/>
                  <a:gd name="T12" fmla="*/ 0 60000 65536"/>
                  <a:gd name="T13" fmla="*/ 0 60000 65536"/>
                  <a:gd name="T14" fmla="*/ 0 60000 65536"/>
                  <a:gd name="T15" fmla="*/ 0 60000 65536"/>
                  <a:gd name="T16" fmla="*/ 0 60000 65536"/>
                  <a:gd name="T17" fmla="*/ 0 60000 65536"/>
                  <a:gd name="T18" fmla="*/ 0 w 33"/>
                  <a:gd name="T19" fmla="*/ 0 h 77"/>
                  <a:gd name="T20" fmla="*/ 33 w 33"/>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33" h="77">
                    <a:moveTo>
                      <a:pt x="22" y="0"/>
                    </a:moveTo>
                    <a:lnTo>
                      <a:pt x="0" y="42"/>
                    </a:lnTo>
                    <a:lnTo>
                      <a:pt x="0" y="77"/>
                    </a:lnTo>
                    <a:lnTo>
                      <a:pt x="14" y="40"/>
                    </a:lnTo>
                    <a:lnTo>
                      <a:pt x="33" y="7"/>
                    </a:lnTo>
                    <a:lnTo>
                      <a:pt x="22" y="0"/>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5" name="Freeform 376"/>
              <p:cNvSpPr>
                <a:spLocks/>
              </p:cNvSpPr>
              <p:nvPr/>
            </p:nvSpPr>
            <p:spPr bwMode="auto">
              <a:xfrm>
                <a:off x="6092" y="2609"/>
                <a:ext cx="8" cy="23"/>
              </a:xfrm>
              <a:custGeom>
                <a:avLst/>
                <a:gdLst>
                  <a:gd name="T0" fmla="*/ 33 w 43"/>
                  <a:gd name="T1" fmla="*/ 0 h 116"/>
                  <a:gd name="T2" fmla="*/ 14 w 43"/>
                  <a:gd name="T3" fmla="*/ 33 h 116"/>
                  <a:gd name="T4" fmla="*/ 0 w 43"/>
                  <a:gd name="T5" fmla="*/ 70 h 116"/>
                  <a:gd name="T6" fmla="*/ 0 w 43"/>
                  <a:gd name="T7" fmla="*/ 116 h 116"/>
                  <a:gd name="T8" fmla="*/ 6 w 43"/>
                  <a:gd name="T9" fmla="*/ 87 h 116"/>
                  <a:gd name="T10" fmla="*/ 16 w 43"/>
                  <a:gd name="T11" fmla="*/ 59 h 116"/>
                  <a:gd name="T12" fmla="*/ 29 w 43"/>
                  <a:gd name="T13" fmla="*/ 32 h 116"/>
                  <a:gd name="T14" fmla="*/ 43 w 43"/>
                  <a:gd name="T15" fmla="*/ 6 h 116"/>
                  <a:gd name="T16" fmla="*/ 33 w 43"/>
                  <a:gd name="T17" fmla="*/ 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16"/>
                  <a:gd name="T29" fmla="*/ 43 w 43"/>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16">
                    <a:moveTo>
                      <a:pt x="33" y="0"/>
                    </a:moveTo>
                    <a:lnTo>
                      <a:pt x="14" y="33"/>
                    </a:lnTo>
                    <a:lnTo>
                      <a:pt x="0" y="70"/>
                    </a:lnTo>
                    <a:lnTo>
                      <a:pt x="0" y="116"/>
                    </a:lnTo>
                    <a:lnTo>
                      <a:pt x="6" y="87"/>
                    </a:lnTo>
                    <a:lnTo>
                      <a:pt x="16" y="59"/>
                    </a:lnTo>
                    <a:lnTo>
                      <a:pt x="29" y="32"/>
                    </a:lnTo>
                    <a:lnTo>
                      <a:pt x="43" y="6"/>
                    </a:lnTo>
                    <a:lnTo>
                      <a:pt x="33" y="0"/>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6" name="Freeform 377"/>
              <p:cNvSpPr>
                <a:spLocks/>
              </p:cNvSpPr>
              <p:nvPr/>
            </p:nvSpPr>
            <p:spPr bwMode="auto">
              <a:xfrm>
                <a:off x="6092" y="2610"/>
                <a:ext cx="15" cy="87"/>
              </a:xfrm>
              <a:custGeom>
                <a:avLst/>
                <a:gdLst>
                  <a:gd name="T0" fmla="*/ 54 w 76"/>
                  <a:gd name="T1" fmla="*/ 7 h 434"/>
                  <a:gd name="T2" fmla="*/ 43 w 76"/>
                  <a:gd name="T3" fmla="*/ 0 h 434"/>
                  <a:gd name="T4" fmla="*/ 29 w 76"/>
                  <a:gd name="T5" fmla="*/ 26 h 434"/>
                  <a:gd name="T6" fmla="*/ 16 w 76"/>
                  <a:gd name="T7" fmla="*/ 53 h 434"/>
                  <a:gd name="T8" fmla="*/ 6 w 76"/>
                  <a:gd name="T9" fmla="*/ 81 h 434"/>
                  <a:gd name="T10" fmla="*/ 0 w 76"/>
                  <a:gd name="T11" fmla="*/ 110 h 434"/>
                  <a:gd name="T12" fmla="*/ 0 w 76"/>
                  <a:gd name="T13" fmla="*/ 291 h 434"/>
                  <a:gd name="T14" fmla="*/ 9 w 76"/>
                  <a:gd name="T15" fmla="*/ 329 h 434"/>
                  <a:gd name="T16" fmla="*/ 16 w 76"/>
                  <a:gd name="T17" fmla="*/ 347 h 434"/>
                  <a:gd name="T18" fmla="*/ 25 w 76"/>
                  <a:gd name="T19" fmla="*/ 366 h 434"/>
                  <a:gd name="T20" fmla="*/ 33 w 76"/>
                  <a:gd name="T21" fmla="*/ 383 h 434"/>
                  <a:gd name="T22" fmla="*/ 43 w 76"/>
                  <a:gd name="T23" fmla="*/ 401 h 434"/>
                  <a:gd name="T24" fmla="*/ 67 w 76"/>
                  <a:gd name="T25" fmla="*/ 434 h 434"/>
                  <a:gd name="T26" fmla="*/ 76 w 76"/>
                  <a:gd name="T27" fmla="*/ 427 h 434"/>
                  <a:gd name="T28" fmla="*/ 57 w 76"/>
                  <a:gd name="T29" fmla="*/ 402 h 434"/>
                  <a:gd name="T30" fmla="*/ 42 w 76"/>
                  <a:gd name="T31" fmla="*/ 376 h 434"/>
                  <a:gd name="T32" fmla="*/ 30 w 76"/>
                  <a:gd name="T33" fmla="*/ 349 h 434"/>
                  <a:gd name="T34" fmla="*/ 20 w 76"/>
                  <a:gd name="T35" fmla="*/ 322 h 434"/>
                  <a:gd name="T36" fmla="*/ 12 w 76"/>
                  <a:gd name="T37" fmla="*/ 293 h 434"/>
                  <a:gd name="T38" fmla="*/ 6 w 76"/>
                  <a:gd name="T39" fmla="*/ 264 h 434"/>
                  <a:gd name="T40" fmla="*/ 3 w 76"/>
                  <a:gd name="T41" fmla="*/ 232 h 434"/>
                  <a:gd name="T42" fmla="*/ 2 w 76"/>
                  <a:gd name="T43" fmla="*/ 201 h 434"/>
                  <a:gd name="T44" fmla="*/ 2 w 76"/>
                  <a:gd name="T45" fmla="*/ 173 h 434"/>
                  <a:gd name="T46" fmla="*/ 4 w 76"/>
                  <a:gd name="T47" fmla="*/ 147 h 434"/>
                  <a:gd name="T48" fmla="*/ 14 w 76"/>
                  <a:gd name="T49" fmla="*/ 96 h 434"/>
                  <a:gd name="T50" fmla="*/ 21 w 76"/>
                  <a:gd name="T51" fmla="*/ 72 h 434"/>
                  <a:gd name="T52" fmla="*/ 31 w 76"/>
                  <a:gd name="T53" fmla="*/ 49 h 434"/>
                  <a:gd name="T54" fmla="*/ 41 w 76"/>
                  <a:gd name="T55" fmla="*/ 27 h 434"/>
                  <a:gd name="T56" fmla="*/ 54 w 76"/>
                  <a:gd name="T57" fmla="*/ 7 h 4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434"/>
                  <a:gd name="T89" fmla="*/ 76 w 76"/>
                  <a:gd name="T90" fmla="*/ 434 h 4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434">
                    <a:moveTo>
                      <a:pt x="54" y="7"/>
                    </a:moveTo>
                    <a:lnTo>
                      <a:pt x="43" y="0"/>
                    </a:lnTo>
                    <a:lnTo>
                      <a:pt x="29" y="26"/>
                    </a:lnTo>
                    <a:lnTo>
                      <a:pt x="16" y="53"/>
                    </a:lnTo>
                    <a:lnTo>
                      <a:pt x="6" y="81"/>
                    </a:lnTo>
                    <a:lnTo>
                      <a:pt x="0" y="110"/>
                    </a:lnTo>
                    <a:lnTo>
                      <a:pt x="0" y="291"/>
                    </a:lnTo>
                    <a:lnTo>
                      <a:pt x="9" y="329"/>
                    </a:lnTo>
                    <a:lnTo>
                      <a:pt x="16" y="347"/>
                    </a:lnTo>
                    <a:lnTo>
                      <a:pt x="25" y="366"/>
                    </a:lnTo>
                    <a:lnTo>
                      <a:pt x="33" y="383"/>
                    </a:lnTo>
                    <a:lnTo>
                      <a:pt x="43" y="401"/>
                    </a:lnTo>
                    <a:lnTo>
                      <a:pt x="67" y="434"/>
                    </a:lnTo>
                    <a:lnTo>
                      <a:pt x="76" y="427"/>
                    </a:lnTo>
                    <a:lnTo>
                      <a:pt x="57" y="402"/>
                    </a:lnTo>
                    <a:lnTo>
                      <a:pt x="42" y="376"/>
                    </a:lnTo>
                    <a:lnTo>
                      <a:pt x="30" y="349"/>
                    </a:lnTo>
                    <a:lnTo>
                      <a:pt x="20" y="322"/>
                    </a:lnTo>
                    <a:lnTo>
                      <a:pt x="12" y="293"/>
                    </a:lnTo>
                    <a:lnTo>
                      <a:pt x="6" y="264"/>
                    </a:lnTo>
                    <a:lnTo>
                      <a:pt x="3" y="232"/>
                    </a:lnTo>
                    <a:lnTo>
                      <a:pt x="2" y="201"/>
                    </a:lnTo>
                    <a:lnTo>
                      <a:pt x="2" y="173"/>
                    </a:lnTo>
                    <a:lnTo>
                      <a:pt x="4" y="147"/>
                    </a:lnTo>
                    <a:lnTo>
                      <a:pt x="14" y="96"/>
                    </a:lnTo>
                    <a:lnTo>
                      <a:pt x="21" y="72"/>
                    </a:lnTo>
                    <a:lnTo>
                      <a:pt x="31" y="49"/>
                    </a:lnTo>
                    <a:lnTo>
                      <a:pt x="41" y="27"/>
                    </a:lnTo>
                    <a:lnTo>
                      <a:pt x="54" y="7"/>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7" name="Freeform 378"/>
              <p:cNvSpPr>
                <a:spLocks/>
              </p:cNvSpPr>
              <p:nvPr/>
            </p:nvSpPr>
            <p:spPr bwMode="auto">
              <a:xfrm>
                <a:off x="6092" y="2611"/>
                <a:ext cx="17" cy="84"/>
              </a:xfrm>
              <a:custGeom>
                <a:avLst/>
                <a:gdLst>
                  <a:gd name="T0" fmla="*/ 62 w 85"/>
                  <a:gd name="T1" fmla="*/ 5 h 420"/>
                  <a:gd name="T2" fmla="*/ 52 w 85"/>
                  <a:gd name="T3" fmla="*/ 0 h 420"/>
                  <a:gd name="T4" fmla="*/ 39 w 85"/>
                  <a:gd name="T5" fmla="*/ 20 h 420"/>
                  <a:gd name="T6" fmla="*/ 29 w 85"/>
                  <a:gd name="T7" fmla="*/ 42 h 420"/>
                  <a:gd name="T8" fmla="*/ 19 w 85"/>
                  <a:gd name="T9" fmla="*/ 65 h 420"/>
                  <a:gd name="T10" fmla="*/ 12 w 85"/>
                  <a:gd name="T11" fmla="*/ 89 h 420"/>
                  <a:gd name="T12" fmla="*/ 2 w 85"/>
                  <a:gd name="T13" fmla="*/ 140 h 420"/>
                  <a:gd name="T14" fmla="*/ 0 w 85"/>
                  <a:gd name="T15" fmla="*/ 166 h 420"/>
                  <a:gd name="T16" fmla="*/ 0 w 85"/>
                  <a:gd name="T17" fmla="*/ 194 h 420"/>
                  <a:gd name="T18" fmla="*/ 1 w 85"/>
                  <a:gd name="T19" fmla="*/ 225 h 420"/>
                  <a:gd name="T20" fmla="*/ 4 w 85"/>
                  <a:gd name="T21" fmla="*/ 257 h 420"/>
                  <a:gd name="T22" fmla="*/ 10 w 85"/>
                  <a:gd name="T23" fmla="*/ 286 h 420"/>
                  <a:gd name="T24" fmla="*/ 18 w 85"/>
                  <a:gd name="T25" fmla="*/ 315 h 420"/>
                  <a:gd name="T26" fmla="*/ 28 w 85"/>
                  <a:gd name="T27" fmla="*/ 342 h 420"/>
                  <a:gd name="T28" fmla="*/ 40 w 85"/>
                  <a:gd name="T29" fmla="*/ 369 h 420"/>
                  <a:gd name="T30" fmla="*/ 55 w 85"/>
                  <a:gd name="T31" fmla="*/ 395 h 420"/>
                  <a:gd name="T32" fmla="*/ 74 w 85"/>
                  <a:gd name="T33" fmla="*/ 420 h 420"/>
                  <a:gd name="T34" fmla="*/ 85 w 85"/>
                  <a:gd name="T35" fmla="*/ 415 h 420"/>
                  <a:gd name="T36" fmla="*/ 67 w 85"/>
                  <a:gd name="T37" fmla="*/ 390 h 420"/>
                  <a:gd name="T38" fmla="*/ 52 w 85"/>
                  <a:gd name="T39" fmla="*/ 365 h 420"/>
                  <a:gd name="T40" fmla="*/ 40 w 85"/>
                  <a:gd name="T41" fmla="*/ 339 h 420"/>
                  <a:gd name="T42" fmla="*/ 30 w 85"/>
                  <a:gd name="T43" fmla="*/ 313 h 420"/>
                  <a:gd name="T44" fmla="*/ 22 w 85"/>
                  <a:gd name="T45" fmla="*/ 284 h 420"/>
                  <a:gd name="T46" fmla="*/ 16 w 85"/>
                  <a:gd name="T47" fmla="*/ 254 h 420"/>
                  <a:gd name="T48" fmla="*/ 13 w 85"/>
                  <a:gd name="T49" fmla="*/ 224 h 420"/>
                  <a:gd name="T50" fmla="*/ 12 w 85"/>
                  <a:gd name="T51" fmla="*/ 194 h 420"/>
                  <a:gd name="T52" fmla="*/ 14 w 85"/>
                  <a:gd name="T53" fmla="*/ 141 h 420"/>
                  <a:gd name="T54" fmla="*/ 24 w 85"/>
                  <a:gd name="T55" fmla="*/ 93 h 420"/>
                  <a:gd name="T56" fmla="*/ 39 w 85"/>
                  <a:gd name="T57" fmla="*/ 47 h 420"/>
                  <a:gd name="T58" fmla="*/ 62 w 85"/>
                  <a:gd name="T59" fmla="*/ 5 h 4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420"/>
                  <a:gd name="T92" fmla="*/ 85 w 85"/>
                  <a:gd name="T93" fmla="*/ 420 h 4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420">
                    <a:moveTo>
                      <a:pt x="62" y="5"/>
                    </a:moveTo>
                    <a:lnTo>
                      <a:pt x="52" y="0"/>
                    </a:lnTo>
                    <a:lnTo>
                      <a:pt x="39" y="20"/>
                    </a:lnTo>
                    <a:lnTo>
                      <a:pt x="29" y="42"/>
                    </a:lnTo>
                    <a:lnTo>
                      <a:pt x="19" y="65"/>
                    </a:lnTo>
                    <a:lnTo>
                      <a:pt x="12" y="89"/>
                    </a:lnTo>
                    <a:lnTo>
                      <a:pt x="2" y="140"/>
                    </a:lnTo>
                    <a:lnTo>
                      <a:pt x="0" y="166"/>
                    </a:lnTo>
                    <a:lnTo>
                      <a:pt x="0" y="194"/>
                    </a:lnTo>
                    <a:lnTo>
                      <a:pt x="1" y="225"/>
                    </a:lnTo>
                    <a:lnTo>
                      <a:pt x="4" y="257"/>
                    </a:lnTo>
                    <a:lnTo>
                      <a:pt x="10" y="286"/>
                    </a:lnTo>
                    <a:lnTo>
                      <a:pt x="18" y="315"/>
                    </a:lnTo>
                    <a:lnTo>
                      <a:pt x="28" y="342"/>
                    </a:lnTo>
                    <a:lnTo>
                      <a:pt x="40" y="369"/>
                    </a:lnTo>
                    <a:lnTo>
                      <a:pt x="55" y="395"/>
                    </a:lnTo>
                    <a:lnTo>
                      <a:pt x="74" y="420"/>
                    </a:lnTo>
                    <a:lnTo>
                      <a:pt x="85" y="415"/>
                    </a:lnTo>
                    <a:lnTo>
                      <a:pt x="67" y="390"/>
                    </a:lnTo>
                    <a:lnTo>
                      <a:pt x="52" y="365"/>
                    </a:lnTo>
                    <a:lnTo>
                      <a:pt x="40" y="339"/>
                    </a:lnTo>
                    <a:lnTo>
                      <a:pt x="30" y="313"/>
                    </a:lnTo>
                    <a:lnTo>
                      <a:pt x="22" y="284"/>
                    </a:lnTo>
                    <a:lnTo>
                      <a:pt x="16" y="254"/>
                    </a:lnTo>
                    <a:lnTo>
                      <a:pt x="13" y="224"/>
                    </a:lnTo>
                    <a:lnTo>
                      <a:pt x="12" y="194"/>
                    </a:lnTo>
                    <a:lnTo>
                      <a:pt x="14" y="141"/>
                    </a:lnTo>
                    <a:lnTo>
                      <a:pt x="24" y="93"/>
                    </a:lnTo>
                    <a:lnTo>
                      <a:pt x="39" y="47"/>
                    </a:lnTo>
                    <a:lnTo>
                      <a:pt x="62" y="5"/>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8" name="Freeform 379"/>
              <p:cNvSpPr>
                <a:spLocks/>
              </p:cNvSpPr>
              <p:nvPr/>
            </p:nvSpPr>
            <p:spPr bwMode="auto">
              <a:xfrm>
                <a:off x="6097" y="2614"/>
                <a:ext cx="17" cy="79"/>
              </a:xfrm>
              <a:custGeom>
                <a:avLst/>
                <a:gdLst>
                  <a:gd name="T0" fmla="*/ 61 w 83"/>
                  <a:gd name="T1" fmla="*/ 5 h 395"/>
                  <a:gd name="T2" fmla="*/ 50 w 83"/>
                  <a:gd name="T3" fmla="*/ 0 h 395"/>
                  <a:gd name="T4" fmla="*/ 37 w 83"/>
                  <a:gd name="T5" fmla="*/ 19 h 395"/>
                  <a:gd name="T6" fmla="*/ 27 w 83"/>
                  <a:gd name="T7" fmla="*/ 40 h 395"/>
                  <a:gd name="T8" fmla="*/ 13 w 83"/>
                  <a:gd name="T9" fmla="*/ 84 h 395"/>
                  <a:gd name="T10" fmla="*/ 6 w 83"/>
                  <a:gd name="T11" fmla="*/ 107 h 395"/>
                  <a:gd name="T12" fmla="*/ 3 w 83"/>
                  <a:gd name="T13" fmla="*/ 131 h 395"/>
                  <a:gd name="T14" fmla="*/ 0 w 83"/>
                  <a:gd name="T15" fmla="*/ 182 h 395"/>
                  <a:gd name="T16" fmla="*/ 1 w 83"/>
                  <a:gd name="T17" fmla="*/ 211 h 395"/>
                  <a:gd name="T18" fmla="*/ 5 w 83"/>
                  <a:gd name="T19" fmla="*/ 240 h 395"/>
                  <a:gd name="T20" fmla="*/ 10 w 83"/>
                  <a:gd name="T21" fmla="*/ 268 h 395"/>
                  <a:gd name="T22" fmla="*/ 18 w 83"/>
                  <a:gd name="T23" fmla="*/ 296 h 395"/>
                  <a:gd name="T24" fmla="*/ 28 w 83"/>
                  <a:gd name="T25" fmla="*/ 322 h 395"/>
                  <a:gd name="T26" fmla="*/ 41 w 83"/>
                  <a:gd name="T27" fmla="*/ 348 h 395"/>
                  <a:gd name="T28" fmla="*/ 55 w 83"/>
                  <a:gd name="T29" fmla="*/ 371 h 395"/>
                  <a:gd name="T30" fmla="*/ 63 w 83"/>
                  <a:gd name="T31" fmla="*/ 383 h 395"/>
                  <a:gd name="T32" fmla="*/ 73 w 83"/>
                  <a:gd name="T33" fmla="*/ 395 h 395"/>
                  <a:gd name="T34" fmla="*/ 83 w 83"/>
                  <a:gd name="T35" fmla="*/ 388 h 395"/>
                  <a:gd name="T36" fmla="*/ 67 w 83"/>
                  <a:gd name="T37" fmla="*/ 365 h 395"/>
                  <a:gd name="T38" fmla="*/ 52 w 83"/>
                  <a:gd name="T39" fmla="*/ 342 h 395"/>
                  <a:gd name="T40" fmla="*/ 40 w 83"/>
                  <a:gd name="T41" fmla="*/ 318 h 395"/>
                  <a:gd name="T42" fmla="*/ 30 w 83"/>
                  <a:gd name="T43" fmla="*/ 293 h 395"/>
                  <a:gd name="T44" fmla="*/ 22 w 83"/>
                  <a:gd name="T45" fmla="*/ 266 h 395"/>
                  <a:gd name="T46" fmla="*/ 16 w 83"/>
                  <a:gd name="T47" fmla="*/ 239 h 395"/>
                  <a:gd name="T48" fmla="*/ 13 w 83"/>
                  <a:gd name="T49" fmla="*/ 210 h 395"/>
                  <a:gd name="T50" fmla="*/ 13 w 83"/>
                  <a:gd name="T51" fmla="*/ 182 h 395"/>
                  <a:gd name="T52" fmla="*/ 15 w 83"/>
                  <a:gd name="T53" fmla="*/ 133 h 395"/>
                  <a:gd name="T54" fmla="*/ 24 w 83"/>
                  <a:gd name="T55" fmla="*/ 87 h 395"/>
                  <a:gd name="T56" fmla="*/ 30 w 83"/>
                  <a:gd name="T57" fmla="*/ 65 h 395"/>
                  <a:gd name="T58" fmla="*/ 38 w 83"/>
                  <a:gd name="T59" fmla="*/ 45 h 395"/>
                  <a:gd name="T60" fmla="*/ 61 w 83"/>
                  <a:gd name="T61" fmla="*/ 5 h 39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
                  <a:gd name="T94" fmla="*/ 0 h 395"/>
                  <a:gd name="T95" fmla="*/ 83 w 83"/>
                  <a:gd name="T96" fmla="*/ 395 h 39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 h="395">
                    <a:moveTo>
                      <a:pt x="61" y="5"/>
                    </a:moveTo>
                    <a:lnTo>
                      <a:pt x="50" y="0"/>
                    </a:lnTo>
                    <a:lnTo>
                      <a:pt x="37" y="19"/>
                    </a:lnTo>
                    <a:lnTo>
                      <a:pt x="27" y="40"/>
                    </a:lnTo>
                    <a:lnTo>
                      <a:pt x="13" y="84"/>
                    </a:lnTo>
                    <a:lnTo>
                      <a:pt x="6" y="107"/>
                    </a:lnTo>
                    <a:lnTo>
                      <a:pt x="3" y="131"/>
                    </a:lnTo>
                    <a:lnTo>
                      <a:pt x="0" y="182"/>
                    </a:lnTo>
                    <a:lnTo>
                      <a:pt x="1" y="211"/>
                    </a:lnTo>
                    <a:lnTo>
                      <a:pt x="5" y="240"/>
                    </a:lnTo>
                    <a:lnTo>
                      <a:pt x="10" y="268"/>
                    </a:lnTo>
                    <a:lnTo>
                      <a:pt x="18" y="296"/>
                    </a:lnTo>
                    <a:lnTo>
                      <a:pt x="28" y="322"/>
                    </a:lnTo>
                    <a:lnTo>
                      <a:pt x="41" y="348"/>
                    </a:lnTo>
                    <a:lnTo>
                      <a:pt x="55" y="371"/>
                    </a:lnTo>
                    <a:lnTo>
                      <a:pt x="63" y="383"/>
                    </a:lnTo>
                    <a:lnTo>
                      <a:pt x="73" y="395"/>
                    </a:lnTo>
                    <a:lnTo>
                      <a:pt x="83" y="388"/>
                    </a:lnTo>
                    <a:lnTo>
                      <a:pt x="67" y="365"/>
                    </a:lnTo>
                    <a:lnTo>
                      <a:pt x="52" y="342"/>
                    </a:lnTo>
                    <a:lnTo>
                      <a:pt x="40" y="318"/>
                    </a:lnTo>
                    <a:lnTo>
                      <a:pt x="30" y="293"/>
                    </a:lnTo>
                    <a:lnTo>
                      <a:pt x="22" y="266"/>
                    </a:lnTo>
                    <a:lnTo>
                      <a:pt x="16" y="239"/>
                    </a:lnTo>
                    <a:lnTo>
                      <a:pt x="13" y="210"/>
                    </a:lnTo>
                    <a:lnTo>
                      <a:pt x="13" y="182"/>
                    </a:lnTo>
                    <a:lnTo>
                      <a:pt x="15" y="133"/>
                    </a:lnTo>
                    <a:lnTo>
                      <a:pt x="24" y="87"/>
                    </a:lnTo>
                    <a:lnTo>
                      <a:pt x="30" y="65"/>
                    </a:lnTo>
                    <a:lnTo>
                      <a:pt x="38" y="45"/>
                    </a:lnTo>
                    <a:lnTo>
                      <a:pt x="61" y="5"/>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09" name="Freeform 380"/>
              <p:cNvSpPr>
                <a:spLocks/>
              </p:cNvSpPr>
              <p:nvPr/>
            </p:nvSpPr>
            <p:spPr bwMode="auto">
              <a:xfrm>
                <a:off x="6102" y="2616"/>
                <a:ext cx="16" cy="74"/>
              </a:xfrm>
              <a:custGeom>
                <a:avLst/>
                <a:gdLst>
                  <a:gd name="T0" fmla="*/ 58 w 82"/>
                  <a:gd name="T1" fmla="*/ 6 h 371"/>
                  <a:gd name="T2" fmla="*/ 47 w 82"/>
                  <a:gd name="T3" fmla="*/ 0 h 371"/>
                  <a:gd name="T4" fmla="*/ 26 w 82"/>
                  <a:gd name="T5" fmla="*/ 37 h 371"/>
                  <a:gd name="T6" fmla="*/ 17 w 82"/>
                  <a:gd name="T7" fmla="*/ 56 h 371"/>
                  <a:gd name="T8" fmla="*/ 11 w 82"/>
                  <a:gd name="T9" fmla="*/ 78 h 371"/>
                  <a:gd name="T10" fmla="*/ 2 w 82"/>
                  <a:gd name="T11" fmla="*/ 121 h 371"/>
                  <a:gd name="T12" fmla="*/ 0 w 82"/>
                  <a:gd name="T13" fmla="*/ 170 h 371"/>
                  <a:gd name="T14" fmla="*/ 1 w 82"/>
                  <a:gd name="T15" fmla="*/ 198 h 371"/>
                  <a:gd name="T16" fmla="*/ 4 w 82"/>
                  <a:gd name="T17" fmla="*/ 226 h 371"/>
                  <a:gd name="T18" fmla="*/ 10 w 82"/>
                  <a:gd name="T19" fmla="*/ 253 h 371"/>
                  <a:gd name="T20" fmla="*/ 18 w 82"/>
                  <a:gd name="T21" fmla="*/ 279 h 371"/>
                  <a:gd name="T22" fmla="*/ 28 w 82"/>
                  <a:gd name="T23" fmla="*/ 302 h 371"/>
                  <a:gd name="T24" fmla="*/ 40 w 82"/>
                  <a:gd name="T25" fmla="*/ 326 h 371"/>
                  <a:gd name="T26" fmla="*/ 55 w 82"/>
                  <a:gd name="T27" fmla="*/ 348 h 371"/>
                  <a:gd name="T28" fmla="*/ 72 w 82"/>
                  <a:gd name="T29" fmla="*/ 371 h 371"/>
                  <a:gd name="T30" fmla="*/ 82 w 82"/>
                  <a:gd name="T31" fmla="*/ 364 h 371"/>
                  <a:gd name="T32" fmla="*/ 65 w 82"/>
                  <a:gd name="T33" fmla="*/ 343 h 371"/>
                  <a:gd name="T34" fmla="*/ 50 w 82"/>
                  <a:gd name="T35" fmla="*/ 321 h 371"/>
                  <a:gd name="T36" fmla="*/ 38 w 82"/>
                  <a:gd name="T37" fmla="*/ 298 h 371"/>
                  <a:gd name="T38" fmla="*/ 29 w 82"/>
                  <a:gd name="T39" fmla="*/ 275 h 371"/>
                  <a:gd name="T40" fmla="*/ 21 w 82"/>
                  <a:gd name="T41" fmla="*/ 249 h 371"/>
                  <a:gd name="T42" fmla="*/ 16 w 82"/>
                  <a:gd name="T43" fmla="*/ 224 h 371"/>
                  <a:gd name="T44" fmla="*/ 12 w 82"/>
                  <a:gd name="T45" fmla="*/ 197 h 371"/>
                  <a:gd name="T46" fmla="*/ 12 w 82"/>
                  <a:gd name="T47" fmla="*/ 170 h 371"/>
                  <a:gd name="T48" fmla="*/ 14 w 82"/>
                  <a:gd name="T49" fmla="*/ 124 h 371"/>
                  <a:gd name="T50" fmla="*/ 23 w 82"/>
                  <a:gd name="T51" fmla="*/ 82 h 371"/>
                  <a:gd name="T52" fmla="*/ 37 w 82"/>
                  <a:gd name="T53" fmla="*/ 43 h 371"/>
                  <a:gd name="T54" fmla="*/ 58 w 82"/>
                  <a:gd name="T55" fmla="*/ 6 h 3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371"/>
                  <a:gd name="T86" fmla="*/ 82 w 82"/>
                  <a:gd name="T87" fmla="*/ 371 h 3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371">
                    <a:moveTo>
                      <a:pt x="58" y="6"/>
                    </a:moveTo>
                    <a:lnTo>
                      <a:pt x="47" y="0"/>
                    </a:lnTo>
                    <a:lnTo>
                      <a:pt x="26" y="37"/>
                    </a:lnTo>
                    <a:lnTo>
                      <a:pt x="17" y="56"/>
                    </a:lnTo>
                    <a:lnTo>
                      <a:pt x="11" y="78"/>
                    </a:lnTo>
                    <a:lnTo>
                      <a:pt x="2" y="121"/>
                    </a:lnTo>
                    <a:lnTo>
                      <a:pt x="0" y="170"/>
                    </a:lnTo>
                    <a:lnTo>
                      <a:pt x="1" y="198"/>
                    </a:lnTo>
                    <a:lnTo>
                      <a:pt x="4" y="226"/>
                    </a:lnTo>
                    <a:lnTo>
                      <a:pt x="10" y="253"/>
                    </a:lnTo>
                    <a:lnTo>
                      <a:pt x="18" y="279"/>
                    </a:lnTo>
                    <a:lnTo>
                      <a:pt x="28" y="302"/>
                    </a:lnTo>
                    <a:lnTo>
                      <a:pt x="40" y="326"/>
                    </a:lnTo>
                    <a:lnTo>
                      <a:pt x="55" y="348"/>
                    </a:lnTo>
                    <a:lnTo>
                      <a:pt x="72" y="371"/>
                    </a:lnTo>
                    <a:lnTo>
                      <a:pt x="82" y="364"/>
                    </a:lnTo>
                    <a:lnTo>
                      <a:pt x="65" y="343"/>
                    </a:lnTo>
                    <a:lnTo>
                      <a:pt x="50" y="321"/>
                    </a:lnTo>
                    <a:lnTo>
                      <a:pt x="38" y="298"/>
                    </a:lnTo>
                    <a:lnTo>
                      <a:pt x="29" y="275"/>
                    </a:lnTo>
                    <a:lnTo>
                      <a:pt x="21" y="249"/>
                    </a:lnTo>
                    <a:lnTo>
                      <a:pt x="16" y="224"/>
                    </a:lnTo>
                    <a:lnTo>
                      <a:pt x="12" y="197"/>
                    </a:lnTo>
                    <a:lnTo>
                      <a:pt x="12" y="170"/>
                    </a:lnTo>
                    <a:lnTo>
                      <a:pt x="14" y="124"/>
                    </a:lnTo>
                    <a:lnTo>
                      <a:pt x="23" y="82"/>
                    </a:lnTo>
                    <a:lnTo>
                      <a:pt x="37" y="43"/>
                    </a:lnTo>
                    <a:lnTo>
                      <a:pt x="58" y="6"/>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0" name="Freeform 381"/>
              <p:cNvSpPr>
                <a:spLocks/>
              </p:cNvSpPr>
              <p:nvPr/>
            </p:nvSpPr>
            <p:spPr bwMode="auto">
              <a:xfrm>
                <a:off x="6107" y="2619"/>
                <a:ext cx="16" cy="68"/>
              </a:xfrm>
              <a:custGeom>
                <a:avLst/>
                <a:gdLst>
                  <a:gd name="T0" fmla="*/ 55 w 79"/>
                  <a:gd name="T1" fmla="*/ 5 h 343"/>
                  <a:gd name="T2" fmla="*/ 44 w 79"/>
                  <a:gd name="T3" fmla="*/ 0 h 343"/>
                  <a:gd name="T4" fmla="*/ 24 w 79"/>
                  <a:gd name="T5" fmla="*/ 34 h 343"/>
                  <a:gd name="T6" fmla="*/ 16 w 79"/>
                  <a:gd name="T7" fmla="*/ 52 h 343"/>
                  <a:gd name="T8" fmla="*/ 11 w 79"/>
                  <a:gd name="T9" fmla="*/ 73 h 343"/>
                  <a:gd name="T10" fmla="*/ 5 w 79"/>
                  <a:gd name="T11" fmla="*/ 92 h 343"/>
                  <a:gd name="T12" fmla="*/ 2 w 79"/>
                  <a:gd name="T13" fmla="*/ 113 h 343"/>
                  <a:gd name="T14" fmla="*/ 0 w 79"/>
                  <a:gd name="T15" fmla="*/ 157 h 343"/>
                  <a:gd name="T16" fmla="*/ 0 w 79"/>
                  <a:gd name="T17" fmla="*/ 183 h 343"/>
                  <a:gd name="T18" fmla="*/ 3 w 79"/>
                  <a:gd name="T19" fmla="*/ 208 h 343"/>
                  <a:gd name="T20" fmla="*/ 7 w 79"/>
                  <a:gd name="T21" fmla="*/ 232 h 343"/>
                  <a:gd name="T22" fmla="*/ 15 w 79"/>
                  <a:gd name="T23" fmla="*/ 257 h 343"/>
                  <a:gd name="T24" fmla="*/ 23 w 79"/>
                  <a:gd name="T25" fmla="*/ 278 h 343"/>
                  <a:gd name="T26" fmla="*/ 36 w 79"/>
                  <a:gd name="T27" fmla="*/ 300 h 343"/>
                  <a:gd name="T28" fmla="*/ 49 w 79"/>
                  <a:gd name="T29" fmla="*/ 321 h 343"/>
                  <a:gd name="T30" fmla="*/ 66 w 79"/>
                  <a:gd name="T31" fmla="*/ 342 h 343"/>
                  <a:gd name="T32" fmla="*/ 67 w 79"/>
                  <a:gd name="T33" fmla="*/ 343 h 343"/>
                  <a:gd name="T34" fmla="*/ 79 w 79"/>
                  <a:gd name="T35" fmla="*/ 337 h 343"/>
                  <a:gd name="T36" fmla="*/ 74 w 79"/>
                  <a:gd name="T37" fmla="*/ 331 h 343"/>
                  <a:gd name="T38" fmla="*/ 58 w 79"/>
                  <a:gd name="T39" fmla="*/ 312 h 343"/>
                  <a:gd name="T40" fmla="*/ 46 w 79"/>
                  <a:gd name="T41" fmla="*/ 293 h 343"/>
                  <a:gd name="T42" fmla="*/ 34 w 79"/>
                  <a:gd name="T43" fmla="*/ 271 h 343"/>
                  <a:gd name="T44" fmla="*/ 27 w 79"/>
                  <a:gd name="T45" fmla="*/ 251 h 343"/>
                  <a:gd name="T46" fmla="*/ 19 w 79"/>
                  <a:gd name="T47" fmla="*/ 227 h 343"/>
                  <a:gd name="T48" fmla="*/ 15 w 79"/>
                  <a:gd name="T49" fmla="*/ 205 h 343"/>
                  <a:gd name="T50" fmla="*/ 12 w 79"/>
                  <a:gd name="T51" fmla="*/ 180 h 343"/>
                  <a:gd name="T52" fmla="*/ 12 w 79"/>
                  <a:gd name="T53" fmla="*/ 157 h 343"/>
                  <a:gd name="T54" fmla="*/ 14 w 79"/>
                  <a:gd name="T55" fmla="*/ 115 h 343"/>
                  <a:gd name="T56" fmla="*/ 22 w 79"/>
                  <a:gd name="T57" fmla="*/ 76 h 343"/>
                  <a:gd name="T58" fmla="*/ 36 w 79"/>
                  <a:gd name="T59" fmla="*/ 39 h 343"/>
                  <a:gd name="T60" fmla="*/ 43 w 79"/>
                  <a:gd name="T61" fmla="*/ 21 h 343"/>
                  <a:gd name="T62" fmla="*/ 55 w 79"/>
                  <a:gd name="T63" fmla="*/ 5 h 3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
                  <a:gd name="T97" fmla="*/ 0 h 343"/>
                  <a:gd name="T98" fmla="*/ 79 w 79"/>
                  <a:gd name="T99" fmla="*/ 343 h 3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 h="343">
                    <a:moveTo>
                      <a:pt x="55" y="5"/>
                    </a:moveTo>
                    <a:lnTo>
                      <a:pt x="44" y="0"/>
                    </a:lnTo>
                    <a:lnTo>
                      <a:pt x="24" y="34"/>
                    </a:lnTo>
                    <a:lnTo>
                      <a:pt x="16" y="52"/>
                    </a:lnTo>
                    <a:lnTo>
                      <a:pt x="11" y="73"/>
                    </a:lnTo>
                    <a:lnTo>
                      <a:pt x="5" y="92"/>
                    </a:lnTo>
                    <a:lnTo>
                      <a:pt x="2" y="113"/>
                    </a:lnTo>
                    <a:lnTo>
                      <a:pt x="0" y="157"/>
                    </a:lnTo>
                    <a:lnTo>
                      <a:pt x="0" y="183"/>
                    </a:lnTo>
                    <a:lnTo>
                      <a:pt x="3" y="208"/>
                    </a:lnTo>
                    <a:lnTo>
                      <a:pt x="7" y="232"/>
                    </a:lnTo>
                    <a:lnTo>
                      <a:pt x="15" y="257"/>
                    </a:lnTo>
                    <a:lnTo>
                      <a:pt x="23" y="278"/>
                    </a:lnTo>
                    <a:lnTo>
                      <a:pt x="36" y="300"/>
                    </a:lnTo>
                    <a:lnTo>
                      <a:pt x="49" y="321"/>
                    </a:lnTo>
                    <a:lnTo>
                      <a:pt x="66" y="342"/>
                    </a:lnTo>
                    <a:lnTo>
                      <a:pt x="67" y="343"/>
                    </a:lnTo>
                    <a:lnTo>
                      <a:pt x="79" y="337"/>
                    </a:lnTo>
                    <a:lnTo>
                      <a:pt x="74" y="331"/>
                    </a:lnTo>
                    <a:lnTo>
                      <a:pt x="58" y="312"/>
                    </a:lnTo>
                    <a:lnTo>
                      <a:pt x="46" y="293"/>
                    </a:lnTo>
                    <a:lnTo>
                      <a:pt x="34" y="271"/>
                    </a:lnTo>
                    <a:lnTo>
                      <a:pt x="27" y="251"/>
                    </a:lnTo>
                    <a:lnTo>
                      <a:pt x="19" y="227"/>
                    </a:lnTo>
                    <a:lnTo>
                      <a:pt x="15" y="205"/>
                    </a:lnTo>
                    <a:lnTo>
                      <a:pt x="12" y="180"/>
                    </a:lnTo>
                    <a:lnTo>
                      <a:pt x="12" y="157"/>
                    </a:lnTo>
                    <a:lnTo>
                      <a:pt x="14" y="115"/>
                    </a:lnTo>
                    <a:lnTo>
                      <a:pt x="22" y="76"/>
                    </a:lnTo>
                    <a:lnTo>
                      <a:pt x="36" y="39"/>
                    </a:lnTo>
                    <a:lnTo>
                      <a:pt x="43" y="21"/>
                    </a:lnTo>
                    <a:lnTo>
                      <a:pt x="55" y="5"/>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1" name="Freeform 382"/>
              <p:cNvSpPr>
                <a:spLocks/>
              </p:cNvSpPr>
              <p:nvPr/>
            </p:nvSpPr>
            <p:spPr bwMode="auto">
              <a:xfrm>
                <a:off x="6111" y="2621"/>
                <a:ext cx="16" cy="64"/>
              </a:xfrm>
              <a:custGeom>
                <a:avLst/>
                <a:gdLst>
                  <a:gd name="T0" fmla="*/ 54 w 79"/>
                  <a:gd name="T1" fmla="*/ 6 h 318"/>
                  <a:gd name="T2" fmla="*/ 44 w 79"/>
                  <a:gd name="T3" fmla="*/ 0 h 318"/>
                  <a:gd name="T4" fmla="*/ 33 w 79"/>
                  <a:gd name="T5" fmla="*/ 15 h 318"/>
                  <a:gd name="T6" fmla="*/ 24 w 79"/>
                  <a:gd name="T7" fmla="*/ 31 h 318"/>
                  <a:gd name="T8" fmla="*/ 10 w 79"/>
                  <a:gd name="T9" fmla="*/ 66 h 318"/>
                  <a:gd name="T10" fmla="*/ 2 w 79"/>
                  <a:gd name="T11" fmla="*/ 103 h 318"/>
                  <a:gd name="T12" fmla="*/ 0 w 79"/>
                  <a:gd name="T13" fmla="*/ 145 h 318"/>
                  <a:gd name="T14" fmla="*/ 0 w 79"/>
                  <a:gd name="T15" fmla="*/ 167 h 318"/>
                  <a:gd name="T16" fmla="*/ 3 w 79"/>
                  <a:gd name="T17" fmla="*/ 191 h 318"/>
                  <a:gd name="T18" fmla="*/ 7 w 79"/>
                  <a:gd name="T19" fmla="*/ 212 h 318"/>
                  <a:gd name="T20" fmla="*/ 15 w 79"/>
                  <a:gd name="T21" fmla="*/ 235 h 318"/>
                  <a:gd name="T22" fmla="*/ 22 w 79"/>
                  <a:gd name="T23" fmla="*/ 254 h 318"/>
                  <a:gd name="T24" fmla="*/ 34 w 79"/>
                  <a:gd name="T25" fmla="*/ 274 h 318"/>
                  <a:gd name="T26" fmla="*/ 46 w 79"/>
                  <a:gd name="T27" fmla="*/ 292 h 318"/>
                  <a:gd name="T28" fmla="*/ 61 w 79"/>
                  <a:gd name="T29" fmla="*/ 310 h 318"/>
                  <a:gd name="T30" fmla="*/ 69 w 79"/>
                  <a:gd name="T31" fmla="*/ 318 h 318"/>
                  <a:gd name="T32" fmla="*/ 79 w 79"/>
                  <a:gd name="T33" fmla="*/ 312 h 318"/>
                  <a:gd name="T34" fmla="*/ 69 w 79"/>
                  <a:gd name="T35" fmla="*/ 301 h 318"/>
                  <a:gd name="T36" fmla="*/ 54 w 79"/>
                  <a:gd name="T37" fmla="*/ 283 h 318"/>
                  <a:gd name="T38" fmla="*/ 43 w 79"/>
                  <a:gd name="T39" fmla="*/ 266 h 318"/>
                  <a:gd name="T40" fmla="*/ 33 w 79"/>
                  <a:gd name="T41" fmla="*/ 247 h 318"/>
                  <a:gd name="T42" fmla="*/ 26 w 79"/>
                  <a:gd name="T43" fmla="*/ 229 h 318"/>
                  <a:gd name="T44" fmla="*/ 19 w 79"/>
                  <a:gd name="T45" fmla="*/ 208 h 318"/>
                  <a:gd name="T46" fmla="*/ 16 w 79"/>
                  <a:gd name="T47" fmla="*/ 187 h 318"/>
                  <a:gd name="T48" fmla="*/ 12 w 79"/>
                  <a:gd name="T49" fmla="*/ 166 h 318"/>
                  <a:gd name="T50" fmla="*/ 12 w 79"/>
                  <a:gd name="T51" fmla="*/ 145 h 318"/>
                  <a:gd name="T52" fmla="*/ 15 w 79"/>
                  <a:gd name="T53" fmla="*/ 105 h 318"/>
                  <a:gd name="T54" fmla="*/ 22 w 79"/>
                  <a:gd name="T55" fmla="*/ 71 h 318"/>
                  <a:gd name="T56" fmla="*/ 35 w 79"/>
                  <a:gd name="T57" fmla="*/ 36 h 318"/>
                  <a:gd name="T58" fmla="*/ 54 w 79"/>
                  <a:gd name="T59" fmla="*/ 6 h 3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318"/>
                  <a:gd name="T92" fmla="*/ 79 w 79"/>
                  <a:gd name="T93" fmla="*/ 318 h 3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318">
                    <a:moveTo>
                      <a:pt x="54" y="6"/>
                    </a:moveTo>
                    <a:lnTo>
                      <a:pt x="44" y="0"/>
                    </a:lnTo>
                    <a:lnTo>
                      <a:pt x="33" y="15"/>
                    </a:lnTo>
                    <a:lnTo>
                      <a:pt x="24" y="31"/>
                    </a:lnTo>
                    <a:lnTo>
                      <a:pt x="10" y="66"/>
                    </a:lnTo>
                    <a:lnTo>
                      <a:pt x="2" y="103"/>
                    </a:lnTo>
                    <a:lnTo>
                      <a:pt x="0" y="145"/>
                    </a:lnTo>
                    <a:lnTo>
                      <a:pt x="0" y="167"/>
                    </a:lnTo>
                    <a:lnTo>
                      <a:pt x="3" y="191"/>
                    </a:lnTo>
                    <a:lnTo>
                      <a:pt x="7" y="212"/>
                    </a:lnTo>
                    <a:lnTo>
                      <a:pt x="15" y="235"/>
                    </a:lnTo>
                    <a:lnTo>
                      <a:pt x="22" y="254"/>
                    </a:lnTo>
                    <a:lnTo>
                      <a:pt x="34" y="274"/>
                    </a:lnTo>
                    <a:lnTo>
                      <a:pt x="46" y="292"/>
                    </a:lnTo>
                    <a:lnTo>
                      <a:pt x="61" y="310"/>
                    </a:lnTo>
                    <a:lnTo>
                      <a:pt x="69" y="318"/>
                    </a:lnTo>
                    <a:lnTo>
                      <a:pt x="79" y="312"/>
                    </a:lnTo>
                    <a:lnTo>
                      <a:pt x="69" y="301"/>
                    </a:lnTo>
                    <a:lnTo>
                      <a:pt x="54" y="283"/>
                    </a:lnTo>
                    <a:lnTo>
                      <a:pt x="43" y="266"/>
                    </a:lnTo>
                    <a:lnTo>
                      <a:pt x="33" y="247"/>
                    </a:lnTo>
                    <a:lnTo>
                      <a:pt x="26" y="229"/>
                    </a:lnTo>
                    <a:lnTo>
                      <a:pt x="19" y="208"/>
                    </a:lnTo>
                    <a:lnTo>
                      <a:pt x="16" y="187"/>
                    </a:lnTo>
                    <a:lnTo>
                      <a:pt x="12" y="166"/>
                    </a:lnTo>
                    <a:lnTo>
                      <a:pt x="12" y="145"/>
                    </a:lnTo>
                    <a:lnTo>
                      <a:pt x="15" y="105"/>
                    </a:lnTo>
                    <a:lnTo>
                      <a:pt x="22" y="71"/>
                    </a:lnTo>
                    <a:lnTo>
                      <a:pt x="35" y="36"/>
                    </a:lnTo>
                    <a:lnTo>
                      <a:pt x="54" y="6"/>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2" name="Freeform 383"/>
              <p:cNvSpPr>
                <a:spLocks/>
              </p:cNvSpPr>
              <p:nvPr/>
            </p:nvSpPr>
            <p:spPr bwMode="auto">
              <a:xfrm>
                <a:off x="6109" y="2620"/>
                <a:ext cx="16" cy="66"/>
              </a:xfrm>
              <a:custGeom>
                <a:avLst/>
                <a:gdLst>
                  <a:gd name="T0" fmla="*/ 54 w 79"/>
                  <a:gd name="T1" fmla="*/ 7 h 332"/>
                  <a:gd name="T2" fmla="*/ 43 w 79"/>
                  <a:gd name="T3" fmla="*/ 0 h 332"/>
                  <a:gd name="T4" fmla="*/ 31 w 79"/>
                  <a:gd name="T5" fmla="*/ 16 h 332"/>
                  <a:gd name="T6" fmla="*/ 24 w 79"/>
                  <a:gd name="T7" fmla="*/ 34 h 332"/>
                  <a:gd name="T8" fmla="*/ 10 w 79"/>
                  <a:gd name="T9" fmla="*/ 71 h 332"/>
                  <a:gd name="T10" fmla="*/ 2 w 79"/>
                  <a:gd name="T11" fmla="*/ 110 h 332"/>
                  <a:gd name="T12" fmla="*/ 0 w 79"/>
                  <a:gd name="T13" fmla="*/ 152 h 332"/>
                  <a:gd name="T14" fmla="*/ 0 w 79"/>
                  <a:gd name="T15" fmla="*/ 175 h 332"/>
                  <a:gd name="T16" fmla="*/ 3 w 79"/>
                  <a:gd name="T17" fmla="*/ 200 h 332"/>
                  <a:gd name="T18" fmla="*/ 7 w 79"/>
                  <a:gd name="T19" fmla="*/ 222 h 332"/>
                  <a:gd name="T20" fmla="*/ 15 w 79"/>
                  <a:gd name="T21" fmla="*/ 246 h 332"/>
                  <a:gd name="T22" fmla="*/ 22 w 79"/>
                  <a:gd name="T23" fmla="*/ 266 h 332"/>
                  <a:gd name="T24" fmla="*/ 34 w 79"/>
                  <a:gd name="T25" fmla="*/ 288 h 332"/>
                  <a:gd name="T26" fmla="*/ 46 w 79"/>
                  <a:gd name="T27" fmla="*/ 307 h 332"/>
                  <a:gd name="T28" fmla="*/ 62 w 79"/>
                  <a:gd name="T29" fmla="*/ 326 h 332"/>
                  <a:gd name="T30" fmla="*/ 67 w 79"/>
                  <a:gd name="T31" fmla="*/ 332 h 332"/>
                  <a:gd name="T32" fmla="*/ 79 w 79"/>
                  <a:gd name="T33" fmla="*/ 325 h 332"/>
                  <a:gd name="T34" fmla="*/ 71 w 79"/>
                  <a:gd name="T35" fmla="*/ 317 h 332"/>
                  <a:gd name="T36" fmla="*/ 56 w 79"/>
                  <a:gd name="T37" fmla="*/ 299 h 332"/>
                  <a:gd name="T38" fmla="*/ 44 w 79"/>
                  <a:gd name="T39" fmla="*/ 281 h 332"/>
                  <a:gd name="T40" fmla="*/ 32 w 79"/>
                  <a:gd name="T41" fmla="*/ 261 h 332"/>
                  <a:gd name="T42" fmla="*/ 25 w 79"/>
                  <a:gd name="T43" fmla="*/ 242 h 332"/>
                  <a:gd name="T44" fmla="*/ 17 w 79"/>
                  <a:gd name="T45" fmla="*/ 219 h 332"/>
                  <a:gd name="T46" fmla="*/ 13 w 79"/>
                  <a:gd name="T47" fmla="*/ 198 h 332"/>
                  <a:gd name="T48" fmla="*/ 10 w 79"/>
                  <a:gd name="T49" fmla="*/ 174 h 332"/>
                  <a:gd name="T50" fmla="*/ 10 w 79"/>
                  <a:gd name="T51" fmla="*/ 152 h 332"/>
                  <a:gd name="T52" fmla="*/ 12 w 79"/>
                  <a:gd name="T53" fmla="*/ 110 h 332"/>
                  <a:gd name="T54" fmla="*/ 20 w 79"/>
                  <a:gd name="T55" fmla="*/ 73 h 332"/>
                  <a:gd name="T56" fmla="*/ 34 w 79"/>
                  <a:gd name="T57" fmla="*/ 38 h 332"/>
                  <a:gd name="T58" fmla="*/ 43 w 79"/>
                  <a:gd name="T59" fmla="*/ 22 h 332"/>
                  <a:gd name="T60" fmla="*/ 54 w 79"/>
                  <a:gd name="T61" fmla="*/ 7 h 3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32"/>
                  <a:gd name="T95" fmla="*/ 79 w 79"/>
                  <a:gd name="T96" fmla="*/ 332 h 3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32">
                    <a:moveTo>
                      <a:pt x="54" y="7"/>
                    </a:moveTo>
                    <a:lnTo>
                      <a:pt x="43" y="0"/>
                    </a:lnTo>
                    <a:lnTo>
                      <a:pt x="31" y="16"/>
                    </a:lnTo>
                    <a:lnTo>
                      <a:pt x="24" y="34"/>
                    </a:lnTo>
                    <a:lnTo>
                      <a:pt x="10" y="71"/>
                    </a:lnTo>
                    <a:lnTo>
                      <a:pt x="2" y="110"/>
                    </a:lnTo>
                    <a:lnTo>
                      <a:pt x="0" y="152"/>
                    </a:lnTo>
                    <a:lnTo>
                      <a:pt x="0" y="175"/>
                    </a:lnTo>
                    <a:lnTo>
                      <a:pt x="3" y="200"/>
                    </a:lnTo>
                    <a:lnTo>
                      <a:pt x="7" y="222"/>
                    </a:lnTo>
                    <a:lnTo>
                      <a:pt x="15" y="246"/>
                    </a:lnTo>
                    <a:lnTo>
                      <a:pt x="22" y="266"/>
                    </a:lnTo>
                    <a:lnTo>
                      <a:pt x="34" y="288"/>
                    </a:lnTo>
                    <a:lnTo>
                      <a:pt x="46" y="307"/>
                    </a:lnTo>
                    <a:lnTo>
                      <a:pt x="62" y="326"/>
                    </a:lnTo>
                    <a:lnTo>
                      <a:pt x="67" y="332"/>
                    </a:lnTo>
                    <a:lnTo>
                      <a:pt x="79" y="325"/>
                    </a:lnTo>
                    <a:lnTo>
                      <a:pt x="71" y="317"/>
                    </a:lnTo>
                    <a:lnTo>
                      <a:pt x="56" y="299"/>
                    </a:lnTo>
                    <a:lnTo>
                      <a:pt x="44" y="281"/>
                    </a:lnTo>
                    <a:lnTo>
                      <a:pt x="32" y="261"/>
                    </a:lnTo>
                    <a:lnTo>
                      <a:pt x="25" y="242"/>
                    </a:lnTo>
                    <a:lnTo>
                      <a:pt x="17" y="219"/>
                    </a:lnTo>
                    <a:lnTo>
                      <a:pt x="13" y="198"/>
                    </a:lnTo>
                    <a:lnTo>
                      <a:pt x="10" y="174"/>
                    </a:lnTo>
                    <a:lnTo>
                      <a:pt x="10" y="152"/>
                    </a:lnTo>
                    <a:lnTo>
                      <a:pt x="12" y="110"/>
                    </a:lnTo>
                    <a:lnTo>
                      <a:pt x="20" y="73"/>
                    </a:lnTo>
                    <a:lnTo>
                      <a:pt x="34" y="38"/>
                    </a:lnTo>
                    <a:lnTo>
                      <a:pt x="43" y="22"/>
                    </a:lnTo>
                    <a:lnTo>
                      <a:pt x="54" y="7"/>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713" name="Freeform 384"/>
              <p:cNvSpPr>
                <a:spLocks/>
              </p:cNvSpPr>
              <p:nvPr/>
            </p:nvSpPr>
            <p:spPr bwMode="auto">
              <a:xfrm>
                <a:off x="6100" y="2615"/>
                <a:ext cx="16" cy="76"/>
              </a:xfrm>
              <a:custGeom>
                <a:avLst/>
                <a:gdLst>
                  <a:gd name="T0" fmla="*/ 58 w 83"/>
                  <a:gd name="T1" fmla="*/ 7 h 383"/>
                  <a:gd name="T2" fmla="*/ 48 w 83"/>
                  <a:gd name="T3" fmla="*/ 0 h 383"/>
                  <a:gd name="T4" fmla="*/ 25 w 83"/>
                  <a:gd name="T5" fmla="*/ 40 h 383"/>
                  <a:gd name="T6" fmla="*/ 17 w 83"/>
                  <a:gd name="T7" fmla="*/ 60 h 383"/>
                  <a:gd name="T8" fmla="*/ 11 w 83"/>
                  <a:gd name="T9" fmla="*/ 82 h 383"/>
                  <a:gd name="T10" fmla="*/ 2 w 83"/>
                  <a:gd name="T11" fmla="*/ 128 h 383"/>
                  <a:gd name="T12" fmla="*/ 0 w 83"/>
                  <a:gd name="T13" fmla="*/ 177 h 383"/>
                  <a:gd name="T14" fmla="*/ 0 w 83"/>
                  <a:gd name="T15" fmla="*/ 205 h 383"/>
                  <a:gd name="T16" fmla="*/ 3 w 83"/>
                  <a:gd name="T17" fmla="*/ 234 h 383"/>
                  <a:gd name="T18" fmla="*/ 9 w 83"/>
                  <a:gd name="T19" fmla="*/ 261 h 383"/>
                  <a:gd name="T20" fmla="*/ 17 w 83"/>
                  <a:gd name="T21" fmla="*/ 288 h 383"/>
                  <a:gd name="T22" fmla="*/ 27 w 83"/>
                  <a:gd name="T23" fmla="*/ 313 h 383"/>
                  <a:gd name="T24" fmla="*/ 39 w 83"/>
                  <a:gd name="T25" fmla="*/ 337 h 383"/>
                  <a:gd name="T26" fmla="*/ 54 w 83"/>
                  <a:gd name="T27" fmla="*/ 360 h 383"/>
                  <a:gd name="T28" fmla="*/ 70 w 83"/>
                  <a:gd name="T29" fmla="*/ 383 h 383"/>
                  <a:gd name="T30" fmla="*/ 83 w 83"/>
                  <a:gd name="T31" fmla="*/ 378 h 383"/>
                  <a:gd name="T32" fmla="*/ 66 w 83"/>
                  <a:gd name="T33" fmla="*/ 355 h 383"/>
                  <a:gd name="T34" fmla="*/ 51 w 83"/>
                  <a:gd name="T35" fmla="*/ 333 h 383"/>
                  <a:gd name="T36" fmla="*/ 39 w 83"/>
                  <a:gd name="T37" fmla="*/ 309 h 383"/>
                  <a:gd name="T38" fmla="*/ 29 w 83"/>
                  <a:gd name="T39" fmla="*/ 286 h 383"/>
                  <a:gd name="T40" fmla="*/ 21 w 83"/>
                  <a:gd name="T41" fmla="*/ 260 h 383"/>
                  <a:gd name="T42" fmla="*/ 15 w 83"/>
                  <a:gd name="T43" fmla="*/ 233 h 383"/>
                  <a:gd name="T44" fmla="*/ 12 w 83"/>
                  <a:gd name="T45" fmla="*/ 205 h 383"/>
                  <a:gd name="T46" fmla="*/ 11 w 83"/>
                  <a:gd name="T47" fmla="*/ 177 h 383"/>
                  <a:gd name="T48" fmla="*/ 13 w 83"/>
                  <a:gd name="T49" fmla="*/ 128 h 383"/>
                  <a:gd name="T50" fmla="*/ 22 w 83"/>
                  <a:gd name="T51" fmla="*/ 85 h 383"/>
                  <a:gd name="T52" fmla="*/ 28 w 83"/>
                  <a:gd name="T53" fmla="*/ 63 h 383"/>
                  <a:gd name="T54" fmla="*/ 37 w 83"/>
                  <a:gd name="T55" fmla="*/ 44 h 383"/>
                  <a:gd name="T56" fmla="*/ 58 w 83"/>
                  <a:gd name="T57" fmla="*/ 7 h 3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
                  <a:gd name="T88" fmla="*/ 0 h 383"/>
                  <a:gd name="T89" fmla="*/ 83 w 83"/>
                  <a:gd name="T90" fmla="*/ 383 h 3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 h="383">
                    <a:moveTo>
                      <a:pt x="58" y="7"/>
                    </a:moveTo>
                    <a:lnTo>
                      <a:pt x="48" y="0"/>
                    </a:lnTo>
                    <a:lnTo>
                      <a:pt x="25" y="40"/>
                    </a:lnTo>
                    <a:lnTo>
                      <a:pt x="17" y="60"/>
                    </a:lnTo>
                    <a:lnTo>
                      <a:pt x="11" y="82"/>
                    </a:lnTo>
                    <a:lnTo>
                      <a:pt x="2" y="128"/>
                    </a:lnTo>
                    <a:lnTo>
                      <a:pt x="0" y="177"/>
                    </a:lnTo>
                    <a:lnTo>
                      <a:pt x="0" y="205"/>
                    </a:lnTo>
                    <a:lnTo>
                      <a:pt x="3" y="234"/>
                    </a:lnTo>
                    <a:lnTo>
                      <a:pt x="9" y="261"/>
                    </a:lnTo>
                    <a:lnTo>
                      <a:pt x="17" y="288"/>
                    </a:lnTo>
                    <a:lnTo>
                      <a:pt x="27" y="313"/>
                    </a:lnTo>
                    <a:lnTo>
                      <a:pt x="39" y="337"/>
                    </a:lnTo>
                    <a:lnTo>
                      <a:pt x="54" y="360"/>
                    </a:lnTo>
                    <a:lnTo>
                      <a:pt x="70" y="383"/>
                    </a:lnTo>
                    <a:lnTo>
                      <a:pt x="83" y="378"/>
                    </a:lnTo>
                    <a:lnTo>
                      <a:pt x="66" y="355"/>
                    </a:lnTo>
                    <a:lnTo>
                      <a:pt x="51" y="333"/>
                    </a:lnTo>
                    <a:lnTo>
                      <a:pt x="39" y="309"/>
                    </a:lnTo>
                    <a:lnTo>
                      <a:pt x="29" y="286"/>
                    </a:lnTo>
                    <a:lnTo>
                      <a:pt x="21" y="260"/>
                    </a:lnTo>
                    <a:lnTo>
                      <a:pt x="15" y="233"/>
                    </a:lnTo>
                    <a:lnTo>
                      <a:pt x="12" y="205"/>
                    </a:lnTo>
                    <a:lnTo>
                      <a:pt x="11" y="177"/>
                    </a:lnTo>
                    <a:lnTo>
                      <a:pt x="13" y="128"/>
                    </a:lnTo>
                    <a:lnTo>
                      <a:pt x="22" y="85"/>
                    </a:lnTo>
                    <a:lnTo>
                      <a:pt x="28" y="63"/>
                    </a:lnTo>
                    <a:lnTo>
                      <a:pt x="37" y="44"/>
                    </a:lnTo>
                    <a:lnTo>
                      <a:pt x="58" y="7"/>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31953" name="Group 385"/>
            <p:cNvGrpSpPr>
              <a:grpSpLocks/>
            </p:cNvGrpSpPr>
            <p:nvPr/>
          </p:nvGrpSpPr>
          <p:grpSpPr bwMode="auto">
            <a:xfrm>
              <a:off x="2239" y="1079"/>
              <a:ext cx="4077" cy="3700"/>
              <a:chOff x="2270" y="1088"/>
              <a:chExt cx="4077" cy="3678"/>
            </a:xfrm>
          </p:grpSpPr>
          <p:sp>
            <p:nvSpPr>
              <p:cNvPr id="32314" name="Freeform 386"/>
              <p:cNvSpPr>
                <a:spLocks/>
              </p:cNvSpPr>
              <p:nvPr/>
            </p:nvSpPr>
            <p:spPr bwMode="auto">
              <a:xfrm>
                <a:off x="6104" y="2617"/>
                <a:ext cx="16" cy="72"/>
              </a:xfrm>
              <a:custGeom>
                <a:avLst/>
                <a:gdLst>
                  <a:gd name="T0" fmla="*/ 57 w 80"/>
                  <a:gd name="T1" fmla="*/ 7 h 358"/>
                  <a:gd name="T2" fmla="*/ 46 w 80"/>
                  <a:gd name="T3" fmla="*/ 0 h 358"/>
                  <a:gd name="T4" fmla="*/ 25 w 80"/>
                  <a:gd name="T5" fmla="*/ 37 h 358"/>
                  <a:gd name="T6" fmla="*/ 11 w 80"/>
                  <a:gd name="T7" fmla="*/ 76 h 358"/>
                  <a:gd name="T8" fmla="*/ 2 w 80"/>
                  <a:gd name="T9" fmla="*/ 118 h 358"/>
                  <a:gd name="T10" fmla="*/ 0 w 80"/>
                  <a:gd name="T11" fmla="*/ 164 h 358"/>
                  <a:gd name="T12" fmla="*/ 0 w 80"/>
                  <a:gd name="T13" fmla="*/ 191 h 358"/>
                  <a:gd name="T14" fmla="*/ 4 w 80"/>
                  <a:gd name="T15" fmla="*/ 218 h 358"/>
                  <a:gd name="T16" fmla="*/ 9 w 80"/>
                  <a:gd name="T17" fmla="*/ 243 h 358"/>
                  <a:gd name="T18" fmla="*/ 17 w 80"/>
                  <a:gd name="T19" fmla="*/ 269 h 358"/>
                  <a:gd name="T20" fmla="*/ 26 w 80"/>
                  <a:gd name="T21" fmla="*/ 292 h 358"/>
                  <a:gd name="T22" fmla="*/ 38 w 80"/>
                  <a:gd name="T23" fmla="*/ 315 h 358"/>
                  <a:gd name="T24" fmla="*/ 53 w 80"/>
                  <a:gd name="T25" fmla="*/ 337 h 358"/>
                  <a:gd name="T26" fmla="*/ 70 w 80"/>
                  <a:gd name="T27" fmla="*/ 358 h 358"/>
                  <a:gd name="T28" fmla="*/ 80 w 80"/>
                  <a:gd name="T29" fmla="*/ 350 h 358"/>
                  <a:gd name="T30" fmla="*/ 79 w 80"/>
                  <a:gd name="T31" fmla="*/ 349 h 358"/>
                  <a:gd name="T32" fmla="*/ 62 w 80"/>
                  <a:gd name="T33" fmla="*/ 328 h 358"/>
                  <a:gd name="T34" fmla="*/ 49 w 80"/>
                  <a:gd name="T35" fmla="*/ 307 h 358"/>
                  <a:gd name="T36" fmla="*/ 36 w 80"/>
                  <a:gd name="T37" fmla="*/ 285 h 358"/>
                  <a:gd name="T38" fmla="*/ 28 w 80"/>
                  <a:gd name="T39" fmla="*/ 264 h 358"/>
                  <a:gd name="T40" fmla="*/ 20 w 80"/>
                  <a:gd name="T41" fmla="*/ 239 h 358"/>
                  <a:gd name="T42" fmla="*/ 16 w 80"/>
                  <a:gd name="T43" fmla="*/ 215 h 358"/>
                  <a:gd name="T44" fmla="*/ 13 w 80"/>
                  <a:gd name="T45" fmla="*/ 190 h 358"/>
                  <a:gd name="T46" fmla="*/ 13 w 80"/>
                  <a:gd name="T47" fmla="*/ 164 h 358"/>
                  <a:gd name="T48" fmla="*/ 15 w 80"/>
                  <a:gd name="T49" fmla="*/ 120 h 358"/>
                  <a:gd name="T50" fmla="*/ 18 w 80"/>
                  <a:gd name="T51" fmla="*/ 99 h 358"/>
                  <a:gd name="T52" fmla="*/ 24 w 80"/>
                  <a:gd name="T53" fmla="*/ 80 h 358"/>
                  <a:gd name="T54" fmla="*/ 29 w 80"/>
                  <a:gd name="T55" fmla="*/ 59 h 358"/>
                  <a:gd name="T56" fmla="*/ 37 w 80"/>
                  <a:gd name="T57" fmla="*/ 41 h 358"/>
                  <a:gd name="T58" fmla="*/ 57 w 80"/>
                  <a:gd name="T59" fmla="*/ 7 h 3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358"/>
                  <a:gd name="T92" fmla="*/ 80 w 80"/>
                  <a:gd name="T93" fmla="*/ 358 h 3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358">
                    <a:moveTo>
                      <a:pt x="57" y="7"/>
                    </a:moveTo>
                    <a:lnTo>
                      <a:pt x="46" y="0"/>
                    </a:lnTo>
                    <a:lnTo>
                      <a:pt x="25" y="37"/>
                    </a:lnTo>
                    <a:lnTo>
                      <a:pt x="11" y="76"/>
                    </a:lnTo>
                    <a:lnTo>
                      <a:pt x="2" y="118"/>
                    </a:lnTo>
                    <a:lnTo>
                      <a:pt x="0" y="164"/>
                    </a:lnTo>
                    <a:lnTo>
                      <a:pt x="0" y="191"/>
                    </a:lnTo>
                    <a:lnTo>
                      <a:pt x="4" y="218"/>
                    </a:lnTo>
                    <a:lnTo>
                      <a:pt x="9" y="243"/>
                    </a:lnTo>
                    <a:lnTo>
                      <a:pt x="17" y="269"/>
                    </a:lnTo>
                    <a:lnTo>
                      <a:pt x="26" y="292"/>
                    </a:lnTo>
                    <a:lnTo>
                      <a:pt x="38" y="315"/>
                    </a:lnTo>
                    <a:lnTo>
                      <a:pt x="53" y="337"/>
                    </a:lnTo>
                    <a:lnTo>
                      <a:pt x="70" y="358"/>
                    </a:lnTo>
                    <a:lnTo>
                      <a:pt x="80" y="350"/>
                    </a:lnTo>
                    <a:lnTo>
                      <a:pt x="79" y="349"/>
                    </a:lnTo>
                    <a:lnTo>
                      <a:pt x="62" y="328"/>
                    </a:lnTo>
                    <a:lnTo>
                      <a:pt x="49" y="307"/>
                    </a:lnTo>
                    <a:lnTo>
                      <a:pt x="36" y="285"/>
                    </a:lnTo>
                    <a:lnTo>
                      <a:pt x="28" y="264"/>
                    </a:lnTo>
                    <a:lnTo>
                      <a:pt x="20" y="239"/>
                    </a:lnTo>
                    <a:lnTo>
                      <a:pt x="16" y="215"/>
                    </a:lnTo>
                    <a:lnTo>
                      <a:pt x="13" y="190"/>
                    </a:lnTo>
                    <a:lnTo>
                      <a:pt x="13" y="164"/>
                    </a:lnTo>
                    <a:lnTo>
                      <a:pt x="15" y="120"/>
                    </a:lnTo>
                    <a:lnTo>
                      <a:pt x="18" y="99"/>
                    </a:lnTo>
                    <a:lnTo>
                      <a:pt x="24" y="80"/>
                    </a:lnTo>
                    <a:lnTo>
                      <a:pt x="29" y="59"/>
                    </a:lnTo>
                    <a:lnTo>
                      <a:pt x="37" y="41"/>
                    </a:lnTo>
                    <a:lnTo>
                      <a:pt x="57" y="7"/>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5" name="Freeform 387"/>
              <p:cNvSpPr>
                <a:spLocks/>
              </p:cNvSpPr>
              <p:nvPr/>
            </p:nvSpPr>
            <p:spPr bwMode="auto">
              <a:xfrm>
                <a:off x="6095" y="2612"/>
                <a:ext cx="17" cy="82"/>
              </a:xfrm>
              <a:custGeom>
                <a:avLst/>
                <a:gdLst>
                  <a:gd name="T0" fmla="*/ 62 w 85"/>
                  <a:gd name="T1" fmla="*/ 7 h 410"/>
                  <a:gd name="T2" fmla="*/ 50 w 85"/>
                  <a:gd name="T3" fmla="*/ 0 h 410"/>
                  <a:gd name="T4" fmla="*/ 27 w 85"/>
                  <a:gd name="T5" fmla="*/ 42 h 410"/>
                  <a:gd name="T6" fmla="*/ 12 w 85"/>
                  <a:gd name="T7" fmla="*/ 88 h 410"/>
                  <a:gd name="T8" fmla="*/ 2 w 85"/>
                  <a:gd name="T9" fmla="*/ 136 h 410"/>
                  <a:gd name="T10" fmla="*/ 0 w 85"/>
                  <a:gd name="T11" fmla="*/ 189 h 410"/>
                  <a:gd name="T12" fmla="*/ 1 w 85"/>
                  <a:gd name="T13" fmla="*/ 219 h 410"/>
                  <a:gd name="T14" fmla="*/ 4 w 85"/>
                  <a:gd name="T15" fmla="*/ 249 h 410"/>
                  <a:gd name="T16" fmla="*/ 10 w 85"/>
                  <a:gd name="T17" fmla="*/ 279 h 410"/>
                  <a:gd name="T18" fmla="*/ 18 w 85"/>
                  <a:gd name="T19" fmla="*/ 308 h 410"/>
                  <a:gd name="T20" fmla="*/ 28 w 85"/>
                  <a:gd name="T21" fmla="*/ 334 h 410"/>
                  <a:gd name="T22" fmla="*/ 40 w 85"/>
                  <a:gd name="T23" fmla="*/ 360 h 410"/>
                  <a:gd name="T24" fmla="*/ 55 w 85"/>
                  <a:gd name="T25" fmla="*/ 385 h 410"/>
                  <a:gd name="T26" fmla="*/ 73 w 85"/>
                  <a:gd name="T27" fmla="*/ 410 h 410"/>
                  <a:gd name="T28" fmla="*/ 85 w 85"/>
                  <a:gd name="T29" fmla="*/ 402 h 410"/>
                  <a:gd name="T30" fmla="*/ 75 w 85"/>
                  <a:gd name="T31" fmla="*/ 390 h 410"/>
                  <a:gd name="T32" fmla="*/ 67 w 85"/>
                  <a:gd name="T33" fmla="*/ 378 h 410"/>
                  <a:gd name="T34" fmla="*/ 53 w 85"/>
                  <a:gd name="T35" fmla="*/ 355 h 410"/>
                  <a:gd name="T36" fmla="*/ 40 w 85"/>
                  <a:gd name="T37" fmla="*/ 329 h 410"/>
                  <a:gd name="T38" fmla="*/ 30 w 85"/>
                  <a:gd name="T39" fmla="*/ 303 h 410"/>
                  <a:gd name="T40" fmla="*/ 22 w 85"/>
                  <a:gd name="T41" fmla="*/ 275 h 410"/>
                  <a:gd name="T42" fmla="*/ 17 w 85"/>
                  <a:gd name="T43" fmla="*/ 247 h 410"/>
                  <a:gd name="T44" fmla="*/ 13 w 85"/>
                  <a:gd name="T45" fmla="*/ 218 h 410"/>
                  <a:gd name="T46" fmla="*/ 12 w 85"/>
                  <a:gd name="T47" fmla="*/ 189 h 410"/>
                  <a:gd name="T48" fmla="*/ 15 w 85"/>
                  <a:gd name="T49" fmla="*/ 138 h 410"/>
                  <a:gd name="T50" fmla="*/ 18 w 85"/>
                  <a:gd name="T51" fmla="*/ 114 h 410"/>
                  <a:gd name="T52" fmla="*/ 25 w 85"/>
                  <a:gd name="T53" fmla="*/ 91 h 410"/>
                  <a:gd name="T54" fmla="*/ 39 w 85"/>
                  <a:gd name="T55" fmla="*/ 47 h 410"/>
                  <a:gd name="T56" fmla="*/ 49 w 85"/>
                  <a:gd name="T57" fmla="*/ 26 h 410"/>
                  <a:gd name="T58" fmla="*/ 62 w 85"/>
                  <a:gd name="T59" fmla="*/ 7 h 4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5"/>
                  <a:gd name="T91" fmla="*/ 0 h 410"/>
                  <a:gd name="T92" fmla="*/ 85 w 85"/>
                  <a:gd name="T93" fmla="*/ 410 h 4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5" h="410">
                    <a:moveTo>
                      <a:pt x="62" y="7"/>
                    </a:moveTo>
                    <a:lnTo>
                      <a:pt x="50" y="0"/>
                    </a:lnTo>
                    <a:lnTo>
                      <a:pt x="27" y="42"/>
                    </a:lnTo>
                    <a:lnTo>
                      <a:pt x="12" y="88"/>
                    </a:lnTo>
                    <a:lnTo>
                      <a:pt x="2" y="136"/>
                    </a:lnTo>
                    <a:lnTo>
                      <a:pt x="0" y="189"/>
                    </a:lnTo>
                    <a:lnTo>
                      <a:pt x="1" y="219"/>
                    </a:lnTo>
                    <a:lnTo>
                      <a:pt x="4" y="249"/>
                    </a:lnTo>
                    <a:lnTo>
                      <a:pt x="10" y="279"/>
                    </a:lnTo>
                    <a:lnTo>
                      <a:pt x="18" y="308"/>
                    </a:lnTo>
                    <a:lnTo>
                      <a:pt x="28" y="334"/>
                    </a:lnTo>
                    <a:lnTo>
                      <a:pt x="40" y="360"/>
                    </a:lnTo>
                    <a:lnTo>
                      <a:pt x="55" y="385"/>
                    </a:lnTo>
                    <a:lnTo>
                      <a:pt x="73" y="410"/>
                    </a:lnTo>
                    <a:lnTo>
                      <a:pt x="85" y="402"/>
                    </a:lnTo>
                    <a:lnTo>
                      <a:pt x="75" y="390"/>
                    </a:lnTo>
                    <a:lnTo>
                      <a:pt x="67" y="378"/>
                    </a:lnTo>
                    <a:lnTo>
                      <a:pt x="53" y="355"/>
                    </a:lnTo>
                    <a:lnTo>
                      <a:pt x="40" y="329"/>
                    </a:lnTo>
                    <a:lnTo>
                      <a:pt x="30" y="303"/>
                    </a:lnTo>
                    <a:lnTo>
                      <a:pt x="22" y="275"/>
                    </a:lnTo>
                    <a:lnTo>
                      <a:pt x="17" y="247"/>
                    </a:lnTo>
                    <a:lnTo>
                      <a:pt x="13" y="218"/>
                    </a:lnTo>
                    <a:lnTo>
                      <a:pt x="12" y="189"/>
                    </a:lnTo>
                    <a:lnTo>
                      <a:pt x="15" y="138"/>
                    </a:lnTo>
                    <a:lnTo>
                      <a:pt x="18" y="114"/>
                    </a:lnTo>
                    <a:lnTo>
                      <a:pt x="25" y="91"/>
                    </a:lnTo>
                    <a:lnTo>
                      <a:pt x="39" y="47"/>
                    </a:lnTo>
                    <a:lnTo>
                      <a:pt x="49" y="26"/>
                    </a:lnTo>
                    <a:lnTo>
                      <a:pt x="62" y="7"/>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6" name="Freeform 388"/>
              <p:cNvSpPr>
                <a:spLocks/>
              </p:cNvSpPr>
              <p:nvPr/>
            </p:nvSpPr>
            <p:spPr bwMode="auto">
              <a:xfrm>
                <a:off x="6114" y="2622"/>
                <a:ext cx="15" cy="61"/>
              </a:xfrm>
              <a:custGeom>
                <a:avLst/>
                <a:gdLst>
                  <a:gd name="T0" fmla="*/ 13 w 79"/>
                  <a:gd name="T1" fmla="*/ 139 h 306"/>
                  <a:gd name="T2" fmla="*/ 15 w 79"/>
                  <a:gd name="T3" fmla="*/ 102 h 306"/>
                  <a:gd name="T4" fmla="*/ 23 w 79"/>
                  <a:gd name="T5" fmla="*/ 67 h 306"/>
                  <a:gd name="T6" fmla="*/ 35 w 79"/>
                  <a:gd name="T7" fmla="*/ 34 h 306"/>
                  <a:gd name="T8" fmla="*/ 54 w 79"/>
                  <a:gd name="T9" fmla="*/ 6 h 306"/>
                  <a:gd name="T10" fmla="*/ 42 w 79"/>
                  <a:gd name="T11" fmla="*/ 0 h 306"/>
                  <a:gd name="T12" fmla="*/ 23 w 79"/>
                  <a:gd name="T13" fmla="*/ 30 h 306"/>
                  <a:gd name="T14" fmla="*/ 10 w 79"/>
                  <a:gd name="T15" fmla="*/ 65 h 306"/>
                  <a:gd name="T16" fmla="*/ 3 w 79"/>
                  <a:gd name="T17" fmla="*/ 99 h 306"/>
                  <a:gd name="T18" fmla="*/ 0 w 79"/>
                  <a:gd name="T19" fmla="*/ 139 h 306"/>
                  <a:gd name="T20" fmla="*/ 0 w 79"/>
                  <a:gd name="T21" fmla="*/ 160 h 306"/>
                  <a:gd name="T22" fmla="*/ 4 w 79"/>
                  <a:gd name="T23" fmla="*/ 181 h 306"/>
                  <a:gd name="T24" fmla="*/ 7 w 79"/>
                  <a:gd name="T25" fmla="*/ 202 h 306"/>
                  <a:gd name="T26" fmla="*/ 14 w 79"/>
                  <a:gd name="T27" fmla="*/ 223 h 306"/>
                  <a:gd name="T28" fmla="*/ 21 w 79"/>
                  <a:gd name="T29" fmla="*/ 241 h 306"/>
                  <a:gd name="T30" fmla="*/ 31 w 79"/>
                  <a:gd name="T31" fmla="*/ 260 h 306"/>
                  <a:gd name="T32" fmla="*/ 42 w 79"/>
                  <a:gd name="T33" fmla="*/ 277 h 306"/>
                  <a:gd name="T34" fmla="*/ 57 w 79"/>
                  <a:gd name="T35" fmla="*/ 295 h 306"/>
                  <a:gd name="T36" fmla="*/ 67 w 79"/>
                  <a:gd name="T37" fmla="*/ 306 h 306"/>
                  <a:gd name="T38" fmla="*/ 79 w 79"/>
                  <a:gd name="T39" fmla="*/ 299 h 306"/>
                  <a:gd name="T40" fmla="*/ 65 w 79"/>
                  <a:gd name="T41" fmla="*/ 286 h 306"/>
                  <a:gd name="T42" fmla="*/ 52 w 79"/>
                  <a:gd name="T43" fmla="*/ 269 h 306"/>
                  <a:gd name="T44" fmla="*/ 42 w 79"/>
                  <a:gd name="T45" fmla="*/ 252 h 306"/>
                  <a:gd name="T46" fmla="*/ 32 w 79"/>
                  <a:gd name="T47" fmla="*/ 234 h 306"/>
                  <a:gd name="T48" fmla="*/ 25 w 79"/>
                  <a:gd name="T49" fmla="*/ 217 h 306"/>
                  <a:gd name="T50" fmla="*/ 18 w 79"/>
                  <a:gd name="T51" fmla="*/ 198 h 306"/>
                  <a:gd name="T52" fmla="*/ 15 w 79"/>
                  <a:gd name="T53" fmla="*/ 179 h 306"/>
                  <a:gd name="T54" fmla="*/ 13 w 79"/>
                  <a:gd name="T55" fmla="*/ 159 h 306"/>
                  <a:gd name="T56" fmla="*/ 13 w 79"/>
                  <a:gd name="T57" fmla="*/ 139 h 3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306"/>
                  <a:gd name="T89" fmla="*/ 79 w 79"/>
                  <a:gd name="T90" fmla="*/ 306 h 3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306">
                    <a:moveTo>
                      <a:pt x="13" y="139"/>
                    </a:moveTo>
                    <a:lnTo>
                      <a:pt x="15" y="102"/>
                    </a:lnTo>
                    <a:lnTo>
                      <a:pt x="23" y="67"/>
                    </a:lnTo>
                    <a:lnTo>
                      <a:pt x="35" y="34"/>
                    </a:lnTo>
                    <a:lnTo>
                      <a:pt x="54" y="6"/>
                    </a:lnTo>
                    <a:lnTo>
                      <a:pt x="42" y="0"/>
                    </a:lnTo>
                    <a:lnTo>
                      <a:pt x="23" y="30"/>
                    </a:lnTo>
                    <a:lnTo>
                      <a:pt x="10" y="65"/>
                    </a:lnTo>
                    <a:lnTo>
                      <a:pt x="3" y="99"/>
                    </a:lnTo>
                    <a:lnTo>
                      <a:pt x="0" y="139"/>
                    </a:lnTo>
                    <a:lnTo>
                      <a:pt x="0" y="160"/>
                    </a:lnTo>
                    <a:lnTo>
                      <a:pt x="4" y="181"/>
                    </a:lnTo>
                    <a:lnTo>
                      <a:pt x="7" y="202"/>
                    </a:lnTo>
                    <a:lnTo>
                      <a:pt x="14" y="223"/>
                    </a:lnTo>
                    <a:lnTo>
                      <a:pt x="21" y="241"/>
                    </a:lnTo>
                    <a:lnTo>
                      <a:pt x="31" y="260"/>
                    </a:lnTo>
                    <a:lnTo>
                      <a:pt x="42" y="277"/>
                    </a:lnTo>
                    <a:lnTo>
                      <a:pt x="57" y="295"/>
                    </a:lnTo>
                    <a:lnTo>
                      <a:pt x="67" y="306"/>
                    </a:lnTo>
                    <a:lnTo>
                      <a:pt x="79" y="299"/>
                    </a:lnTo>
                    <a:lnTo>
                      <a:pt x="65" y="286"/>
                    </a:lnTo>
                    <a:lnTo>
                      <a:pt x="52" y="269"/>
                    </a:lnTo>
                    <a:lnTo>
                      <a:pt x="42" y="252"/>
                    </a:lnTo>
                    <a:lnTo>
                      <a:pt x="32" y="234"/>
                    </a:lnTo>
                    <a:lnTo>
                      <a:pt x="25" y="217"/>
                    </a:lnTo>
                    <a:lnTo>
                      <a:pt x="18" y="198"/>
                    </a:lnTo>
                    <a:lnTo>
                      <a:pt x="15" y="179"/>
                    </a:lnTo>
                    <a:lnTo>
                      <a:pt x="13" y="159"/>
                    </a:lnTo>
                    <a:lnTo>
                      <a:pt x="13" y="139"/>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7" name="Freeform 389"/>
              <p:cNvSpPr>
                <a:spLocks/>
              </p:cNvSpPr>
              <p:nvPr/>
            </p:nvSpPr>
            <p:spPr bwMode="auto">
              <a:xfrm>
                <a:off x="6116" y="2623"/>
                <a:ext cx="16" cy="59"/>
              </a:xfrm>
              <a:custGeom>
                <a:avLst/>
                <a:gdLst>
                  <a:gd name="T0" fmla="*/ 41 w 78"/>
                  <a:gd name="T1" fmla="*/ 0 h 293"/>
                  <a:gd name="T2" fmla="*/ 22 w 78"/>
                  <a:gd name="T3" fmla="*/ 28 h 293"/>
                  <a:gd name="T4" fmla="*/ 10 w 78"/>
                  <a:gd name="T5" fmla="*/ 61 h 293"/>
                  <a:gd name="T6" fmla="*/ 2 w 78"/>
                  <a:gd name="T7" fmla="*/ 96 h 293"/>
                  <a:gd name="T8" fmla="*/ 0 w 78"/>
                  <a:gd name="T9" fmla="*/ 133 h 293"/>
                  <a:gd name="T10" fmla="*/ 0 w 78"/>
                  <a:gd name="T11" fmla="*/ 153 h 293"/>
                  <a:gd name="T12" fmla="*/ 2 w 78"/>
                  <a:gd name="T13" fmla="*/ 173 h 293"/>
                  <a:gd name="T14" fmla="*/ 5 w 78"/>
                  <a:gd name="T15" fmla="*/ 192 h 293"/>
                  <a:gd name="T16" fmla="*/ 12 w 78"/>
                  <a:gd name="T17" fmla="*/ 211 h 293"/>
                  <a:gd name="T18" fmla="*/ 19 w 78"/>
                  <a:gd name="T19" fmla="*/ 228 h 293"/>
                  <a:gd name="T20" fmla="*/ 29 w 78"/>
                  <a:gd name="T21" fmla="*/ 246 h 293"/>
                  <a:gd name="T22" fmla="*/ 39 w 78"/>
                  <a:gd name="T23" fmla="*/ 263 h 293"/>
                  <a:gd name="T24" fmla="*/ 52 w 78"/>
                  <a:gd name="T25" fmla="*/ 280 h 293"/>
                  <a:gd name="T26" fmla="*/ 66 w 78"/>
                  <a:gd name="T27" fmla="*/ 293 h 293"/>
                  <a:gd name="T28" fmla="*/ 78 w 78"/>
                  <a:gd name="T29" fmla="*/ 285 h 293"/>
                  <a:gd name="T30" fmla="*/ 68 w 78"/>
                  <a:gd name="T31" fmla="*/ 276 h 293"/>
                  <a:gd name="T32" fmla="*/ 60 w 78"/>
                  <a:gd name="T33" fmla="*/ 269 h 293"/>
                  <a:gd name="T34" fmla="*/ 48 w 78"/>
                  <a:gd name="T35" fmla="*/ 253 h 293"/>
                  <a:gd name="T36" fmla="*/ 38 w 78"/>
                  <a:gd name="T37" fmla="*/ 238 h 293"/>
                  <a:gd name="T38" fmla="*/ 29 w 78"/>
                  <a:gd name="T39" fmla="*/ 223 h 293"/>
                  <a:gd name="T40" fmla="*/ 23 w 78"/>
                  <a:gd name="T41" fmla="*/ 207 h 293"/>
                  <a:gd name="T42" fmla="*/ 18 w 78"/>
                  <a:gd name="T43" fmla="*/ 189 h 293"/>
                  <a:gd name="T44" fmla="*/ 14 w 78"/>
                  <a:gd name="T45" fmla="*/ 171 h 293"/>
                  <a:gd name="T46" fmla="*/ 12 w 78"/>
                  <a:gd name="T47" fmla="*/ 152 h 293"/>
                  <a:gd name="T48" fmla="*/ 12 w 78"/>
                  <a:gd name="T49" fmla="*/ 133 h 293"/>
                  <a:gd name="T50" fmla="*/ 12 w 78"/>
                  <a:gd name="T51" fmla="*/ 114 h 293"/>
                  <a:gd name="T52" fmla="*/ 14 w 78"/>
                  <a:gd name="T53" fmla="*/ 97 h 293"/>
                  <a:gd name="T54" fmla="*/ 22 w 78"/>
                  <a:gd name="T55" fmla="*/ 64 h 293"/>
                  <a:gd name="T56" fmla="*/ 35 w 78"/>
                  <a:gd name="T57" fmla="*/ 34 h 293"/>
                  <a:gd name="T58" fmla="*/ 52 w 78"/>
                  <a:gd name="T59" fmla="*/ 6 h 293"/>
                  <a:gd name="T60" fmla="*/ 41 w 78"/>
                  <a:gd name="T61" fmla="*/ 0 h 2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293"/>
                  <a:gd name="T95" fmla="*/ 78 w 78"/>
                  <a:gd name="T96" fmla="*/ 293 h 2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293">
                    <a:moveTo>
                      <a:pt x="41" y="0"/>
                    </a:moveTo>
                    <a:lnTo>
                      <a:pt x="22" y="28"/>
                    </a:lnTo>
                    <a:lnTo>
                      <a:pt x="10" y="61"/>
                    </a:lnTo>
                    <a:lnTo>
                      <a:pt x="2" y="96"/>
                    </a:lnTo>
                    <a:lnTo>
                      <a:pt x="0" y="133"/>
                    </a:lnTo>
                    <a:lnTo>
                      <a:pt x="0" y="153"/>
                    </a:lnTo>
                    <a:lnTo>
                      <a:pt x="2" y="173"/>
                    </a:lnTo>
                    <a:lnTo>
                      <a:pt x="5" y="192"/>
                    </a:lnTo>
                    <a:lnTo>
                      <a:pt x="12" y="211"/>
                    </a:lnTo>
                    <a:lnTo>
                      <a:pt x="19" y="228"/>
                    </a:lnTo>
                    <a:lnTo>
                      <a:pt x="29" y="246"/>
                    </a:lnTo>
                    <a:lnTo>
                      <a:pt x="39" y="263"/>
                    </a:lnTo>
                    <a:lnTo>
                      <a:pt x="52" y="280"/>
                    </a:lnTo>
                    <a:lnTo>
                      <a:pt x="66" y="293"/>
                    </a:lnTo>
                    <a:lnTo>
                      <a:pt x="78" y="285"/>
                    </a:lnTo>
                    <a:lnTo>
                      <a:pt x="68" y="276"/>
                    </a:lnTo>
                    <a:lnTo>
                      <a:pt x="60" y="269"/>
                    </a:lnTo>
                    <a:lnTo>
                      <a:pt x="48" y="253"/>
                    </a:lnTo>
                    <a:lnTo>
                      <a:pt x="38" y="238"/>
                    </a:lnTo>
                    <a:lnTo>
                      <a:pt x="29" y="223"/>
                    </a:lnTo>
                    <a:lnTo>
                      <a:pt x="23" y="207"/>
                    </a:lnTo>
                    <a:lnTo>
                      <a:pt x="18" y="189"/>
                    </a:lnTo>
                    <a:lnTo>
                      <a:pt x="14" y="171"/>
                    </a:lnTo>
                    <a:lnTo>
                      <a:pt x="12" y="152"/>
                    </a:lnTo>
                    <a:lnTo>
                      <a:pt x="12" y="133"/>
                    </a:lnTo>
                    <a:lnTo>
                      <a:pt x="12" y="114"/>
                    </a:lnTo>
                    <a:lnTo>
                      <a:pt x="14" y="97"/>
                    </a:lnTo>
                    <a:lnTo>
                      <a:pt x="22" y="64"/>
                    </a:lnTo>
                    <a:lnTo>
                      <a:pt x="35" y="34"/>
                    </a:lnTo>
                    <a:lnTo>
                      <a:pt x="52" y="6"/>
                    </a:lnTo>
                    <a:lnTo>
                      <a:pt x="41" y="0"/>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8" name="Freeform 390"/>
              <p:cNvSpPr>
                <a:spLocks/>
              </p:cNvSpPr>
              <p:nvPr/>
            </p:nvSpPr>
            <p:spPr bwMode="auto">
              <a:xfrm>
                <a:off x="6092" y="2677"/>
                <a:ext cx="11" cy="22"/>
              </a:xfrm>
              <a:custGeom>
                <a:avLst/>
                <a:gdLst>
                  <a:gd name="T0" fmla="*/ 0 w 54"/>
                  <a:gd name="T1" fmla="*/ 0 h 109"/>
                  <a:gd name="T2" fmla="*/ 0 w 54"/>
                  <a:gd name="T3" fmla="*/ 32 h 109"/>
                  <a:gd name="T4" fmla="*/ 8 w 54"/>
                  <a:gd name="T5" fmla="*/ 51 h 109"/>
                  <a:gd name="T6" fmla="*/ 20 w 54"/>
                  <a:gd name="T7" fmla="*/ 72 h 109"/>
                  <a:gd name="T8" fmla="*/ 31 w 54"/>
                  <a:gd name="T9" fmla="*/ 89 h 109"/>
                  <a:gd name="T10" fmla="*/ 45 w 54"/>
                  <a:gd name="T11" fmla="*/ 109 h 109"/>
                  <a:gd name="T12" fmla="*/ 54 w 54"/>
                  <a:gd name="T13" fmla="*/ 102 h 109"/>
                  <a:gd name="T14" fmla="*/ 38 w 54"/>
                  <a:gd name="T15" fmla="*/ 77 h 109"/>
                  <a:gd name="T16" fmla="*/ 23 w 54"/>
                  <a:gd name="T17" fmla="*/ 52 h 109"/>
                  <a:gd name="T18" fmla="*/ 11 w 54"/>
                  <a:gd name="T19" fmla="*/ 27 h 109"/>
                  <a:gd name="T20" fmla="*/ 0 w 5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09"/>
                  <a:gd name="T35" fmla="*/ 54 w 5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09">
                    <a:moveTo>
                      <a:pt x="0" y="0"/>
                    </a:moveTo>
                    <a:lnTo>
                      <a:pt x="0" y="32"/>
                    </a:lnTo>
                    <a:lnTo>
                      <a:pt x="8" y="51"/>
                    </a:lnTo>
                    <a:lnTo>
                      <a:pt x="20" y="72"/>
                    </a:lnTo>
                    <a:lnTo>
                      <a:pt x="31" y="89"/>
                    </a:lnTo>
                    <a:lnTo>
                      <a:pt x="45" y="109"/>
                    </a:lnTo>
                    <a:lnTo>
                      <a:pt x="54" y="102"/>
                    </a:lnTo>
                    <a:lnTo>
                      <a:pt x="38" y="77"/>
                    </a:lnTo>
                    <a:lnTo>
                      <a:pt x="23" y="52"/>
                    </a:lnTo>
                    <a:lnTo>
                      <a:pt x="11" y="27"/>
                    </a:lnTo>
                    <a:lnTo>
                      <a:pt x="0" y="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9" name="Freeform 391"/>
              <p:cNvSpPr>
                <a:spLocks/>
              </p:cNvSpPr>
              <p:nvPr/>
            </p:nvSpPr>
            <p:spPr bwMode="auto">
              <a:xfrm>
                <a:off x="6092" y="2668"/>
                <a:ext cx="13" cy="30"/>
              </a:xfrm>
              <a:custGeom>
                <a:avLst/>
                <a:gdLst>
                  <a:gd name="T0" fmla="*/ 0 w 67"/>
                  <a:gd name="T1" fmla="*/ 0 h 149"/>
                  <a:gd name="T2" fmla="*/ 0 w 67"/>
                  <a:gd name="T3" fmla="*/ 47 h 149"/>
                  <a:gd name="T4" fmla="*/ 11 w 67"/>
                  <a:gd name="T5" fmla="*/ 74 h 149"/>
                  <a:gd name="T6" fmla="*/ 23 w 67"/>
                  <a:gd name="T7" fmla="*/ 99 h 149"/>
                  <a:gd name="T8" fmla="*/ 38 w 67"/>
                  <a:gd name="T9" fmla="*/ 124 h 149"/>
                  <a:gd name="T10" fmla="*/ 54 w 67"/>
                  <a:gd name="T11" fmla="*/ 149 h 149"/>
                  <a:gd name="T12" fmla="*/ 67 w 67"/>
                  <a:gd name="T13" fmla="*/ 143 h 149"/>
                  <a:gd name="T14" fmla="*/ 43 w 67"/>
                  <a:gd name="T15" fmla="*/ 110 h 149"/>
                  <a:gd name="T16" fmla="*/ 33 w 67"/>
                  <a:gd name="T17" fmla="*/ 92 h 149"/>
                  <a:gd name="T18" fmla="*/ 25 w 67"/>
                  <a:gd name="T19" fmla="*/ 75 h 149"/>
                  <a:gd name="T20" fmla="*/ 16 w 67"/>
                  <a:gd name="T21" fmla="*/ 56 h 149"/>
                  <a:gd name="T22" fmla="*/ 9 w 67"/>
                  <a:gd name="T23" fmla="*/ 38 h 149"/>
                  <a:gd name="T24" fmla="*/ 0 w 67"/>
                  <a:gd name="T25" fmla="*/ 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49"/>
                  <a:gd name="T41" fmla="*/ 67 w 67"/>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49">
                    <a:moveTo>
                      <a:pt x="0" y="0"/>
                    </a:moveTo>
                    <a:lnTo>
                      <a:pt x="0" y="47"/>
                    </a:lnTo>
                    <a:lnTo>
                      <a:pt x="11" y="74"/>
                    </a:lnTo>
                    <a:lnTo>
                      <a:pt x="23" y="99"/>
                    </a:lnTo>
                    <a:lnTo>
                      <a:pt x="38" y="124"/>
                    </a:lnTo>
                    <a:lnTo>
                      <a:pt x="54" y="149"/>
                    </a:lnTo>
                    <a:lnTo>
                      <a:pt x="67" y="143"/>
                    </a:lnTo>
                    <a:lnTo>
                      <a:pt x="43" y="110"/>
                    </a:lnTo>
                    <a:lnTo>
                      <a:pt x="33" y="92"/>
                    </a:lnTo>
                    <a:lnTo>
                      <a:pt x="25" y="75"/>
                    </a:lnTo>
                    <a:lnTo>
                      <a:pt x="16" y="56"/>
                    </a:lnTo>
                    <a:lnTo>
                      <a:pt x="9" y="38"/>
                    </a:lnTo>
                    <a:lnTo>
                      <a:pt x="0" y="0"/>
                    </a:lnTo>
                    <a:close/>
                  </a:path>
                </a:pathLst>
              </a:custGeom>
              <a:solidFill>
                <a:srgbClr val="72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0" name="Freeform 392"/>
              <p:cNvSpPr>
                <a:spLocks/>
              </p:cNvSpPr>
              <p:nvPr/>
            </p:nvSpPr>
            <p:spPr bwMode="auto">
              <a:xfrm>
                <a:off x="6119" y="2625"/>
                <a:ext cx="15" cy="55"/>
              </a:xfrm>
              <a:custGeom>
                <a:avLst/>
                <a:gdLst>
                  <a:gd name="T0" fmla="*/ 66 w 78"/>
                  <a:gd name="T1" fmla="*/ 279 h 279"/>
                  <a:gd name="T2" fmla="*/ 78 w 78"/>
                  <a:gd name="T3" fmla="*/ 274 h 279"/>
                  <a:gd name="T4" fmla="*/ 57 w 78"/>
                  <a:gd name="T5" fmla="*/ 254 h 279"/>
                  <a:gd name="T6" fmla="*/ 45 w 78"/>
                  <a:gd name="T7" fmla="*/ 239 h 279"/>
                  <a:gd name="T8" fmla="*/ 36 w 78"/>
                  <a:gd name="T9" fmla="*/ 226 h 279"/>
                  <a:gd name="T10" fmla="*/ 28 w 78"/>
                  <a:gd name="T11" fmla="*/ 210 h 279"/>
                  <a:gd name="T12" fmla="*/ 23 w 78"/>
                  <a:gd name="T13" fmla="*/ 195 h 279"/>
                  <a:gd name="T14" fmla="*/ 17 w 78"/>
                  <a:gd name="T15" fmla="*/ 178 h 279"/>
                  <a:gd name="T16" fmla="*/ 14 w 78"/>
                  <a:gd name="T17" fmla="*/ 162 h 279"/>
                  <a:gd name="T18" fmla="*/ 11 w 78"/>
                  <a:gd name="T19" fmla="*/ 144 h 279"/>
                  <a:gd name="T20" fmla="*/ 11 w 78"/>
                  <a:gd name="T21" fmla="*/ 127 h 279"/>
                  <a:gd name="T22" fmla="*/ 14 w 78"/>
                  <a:gd name="T23" fmla="*/ 93 h 279"/>
                  <a:gd name="T24" fmla="*/ 21 w 78"/>
                  <a:gd name="T25" fmla="*/ 63 h 279"/>
                  <a:gd name="T26" fmla="*/ 34 w 78"/>
                  <a:gd name="T27" fmla="*/ 34 h 279"/>
                  <a:gd name="T28" fmla="*/ 52 w 78"/>
                  <a:gd name="T29" fmla="*/ 8 h 279"/>
                  <a:gd name="T30" fmla="*/ 40 w 78"/>
                  <a:gd name="T31" fmla="*/ 0 h 279"/>
                  <a:gd name="T32" fmla="*/ 23 w 78"/>
                  <a:gd name="T33" fmla="*/ 28 h 279"/>
                  <a:gd name="T34" fmla="*/ 10 w 78"/>
                  <a:gd name="T35" fmla="*/ 58 h 279"/>
                  <a:gd name="T36" fmla="*/ 2 w 78"/>
                  <a:gd name="T37" fmla="*/ 91 h 279"/>
                  <a:gd name="T38" fmla="*/ 0 w 78"/>
                  <a:gd name="T39" fmla="*/ 108 h 279"/>
                  <a:gd name="T40" fmla="*/ 0 w 78"/>
                  <a:gd name="T41" fmla="*/ 127 h 279"/>
                  <a:gd name="T42" fmla="*/ 0 w 78"/>
                  <a:gd name="T43" fmla="*/ 146 h 279"/>
                  <a:gd name="T44" fmla="*/ 2 w 78"/>
                  <a:gd name="T45" fmla="*/ 165 h 279"/>
                  <a:gd name="T46" fmla="*/ 6 w 78"/>
                  <a:gd name="T47" fmla="*/ 183 h 279"/>
                  <a:gd name="T48" fmla="*/ 11 w 78"/>
                  <a:gd name="T49" fmla="*/ 201 h 279"/>
                  <a:gd name="T50" fmla="*/ 17 w 78"/>
                  <a:gd name="T51" fmla="*/ 217 h 279"/>
                  <a:gd name="T52" fmla="*/ 26 w 78"/>
                  <a:gd name="T53" fmla="*/ 232 h 279"/>
                  <a:gd name="T54" fmla="*/ 36 w 78"/>
                  <a:gd name="T55" fmla="*/ 247 h 279"/>
                  <a:gd name="T56" fmla="*/ 48 w 78"/>
                  <a:gd name="T57" fmla="*/ 263 h 279"/>
                  <a:gd name="T58" fmla="*/ 56 w 78"/>
                  <a:gd name="T59" fmla="*/ 270 h 279"/>
                  <a:gd name="T60" fmla="*/ 66 w 78"/>
                  <a:gd name="T61" fmla="*/ 279 h 2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279"/>
                  <a:gd name="T95" fmla="*/ 78 w 78"/>
                  <a:gd name="T96" fmla="*/ 279 h 2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279">
                    <a:moveTo>
                      <a:pt x="66" y="279"/>
                    </a:moveTo>
                    <a:lnTo>
                      <a:pt x="78" y="274"/>
                    </a:lnTo>
                    <a:lnTo>
                      <a:pt x="57" y="254"/>
                    </a:lnTo>
                    <a:lnTo>
                      <a:pt x="45" y="239"/>
                    </a:lnTo>
                    <a:lnTo>
                      <a:pt x="36" y="226"/>
                    </a:lnTo>
                    <a:lnTo>
                      <a:pt x="28" y="210"/>
                    </a:lnTo>
                    <a:lnTo>
                      <a:pt x="23" y="195"/>
                    </a:lnTo>
                    <a:lnTo>
                      <a:pt x="17" y="178"/>
                    </a:lnTo>
                    <a:lnTo>
                      <a:pt x="14" y="162"/>
                    </a:lnTo>
                    <a:lnTo>
                      <a:pt x="11" y="144"/>
                    </a:lnTo>
                    <a:lnTo>
                      <a:pt x="11" y="127"/>
                    </a:lnTo>
                    <a:lnTo>
                      <a:pt x="14" y="93"/>
                    </a:lnTo>
                    <a:lnTo>
                      <a:pt x="21" y="63"/>
                    </a:lnTo>
                    <a:lnTo>
                      <a:pt x="34" y="34"/>
                    </a:lnTo>
                    <a:lnTo>
                      <a:pt x="52" y="8"/>
                    </a:lnTo>
                    <a:lnTo>
                      <a:pt x="40" y="0"/>
                    </a:lnTo>
                    <a:lnTo>
                      <a:pt x="23" y="28"/>
                    </a:lnTo>
                    <a:lnTo>
                      <a:pt x="10" y="58"/>
                    </a:lnTo>
                    <a:lnTo>
                      <a:pt x="2" y="91"/>
                    </a:lnTo>
                    <a:lnTo>
                      <a:pt x="0" y="108"/>
                    </a:lnTo>
                    <a:lnTo>
                      <a:pt x="0" y="127"/>
                    </a:lnTo>
                    <a:lnTo>
                      <a:pt x="0" y="146"/>
                    </a:lnTo>
                    <a:lnTo>
                      <a:pt x="2" y="165"/>
                    </a:lnTo>
                    <a:lnTo>
                      <a:pt x="6" y="183"/>
                    </a:lnTo>
                    <a:lnTo>
                      <a:pt x="11" y="201"/>
                    </a:lnTo>
                    <a:lnTo>
                      <a:pt x="17" y="217"/>
                    </a:lnTo>
                    <a:lnTo>
                      <a:pt x="26" y="232"/>
                    </a:lnTo>
                    <a:lnTo>
                      <a:pt x="36" y="247"/>
                    </a:lnTo>
                    <a:lnTo>
                      <a:pt x="48" y="263"/>
                    </a:lnTo>
                    <a:lnTo>
                      <a:pt x="56" y="270"/>
                    </a:lnTo>
                    <a:lnTo>
                      <a:pt x="66" y="279"/>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1" name="Freeform 393"/>
              <p:cNvSpPr>
                <a:spLocks/>
              </p:cNvSpPr>
              <p:nvPr/>
            </p:nvSpPr>
            <p:spPr bwMode="auto">
              <a:xfrm>
                <a:off x="6126" y="2629"/>
                <a:ext cx="16" cy="47"/>
              </a:xfrm>
              <a:custGeom>
                <a:avLst/>
                <a:gdLst>
                  <a:gd name="T0" fmla="*/ 66 w 79"/>
                  <a:gd name="T1" fmla="*/ 238 h 238"/>
                  <a:gd name="T2" fmla="*/ 79 w 79"/>
                  <a:gd name="T3" fmla="*/ 230 h 238"/>
                  <a:gd name="T4" fmla="*/ 62 w 79"/>
                  <a:gd name="T5" fmla="*/ 219 h 238"/>
                  <a:gd name="T6" fmla="*/ 46 w 79"/>
                  <a:gd name="T7" fmla="*/ 204 h 238"/>
                  <a:gd name="T8" fmla="*/ 37 w 79"/>
                  <a:gd name="T9" fmla="*/ 193 h 238"/>
                  <a:gd name="T10" fmla="*/ 30 w 79"/>
                  <a:gd name="T11" fmla="*/ 183 h 238"/>
                  <a:gd name="T12" fmla="*/ 20 w 79"/>
                  <a:gd name="T13" fmla="*/ 159 h 238"/>
                  <a:gd name="T14" fmla="*/ 16 w 79"/>
                  <a:gd name="T15" fmla="*/ 146 h 238"/>
                  <a:gd name="T16" fmla="*/ 13 w 79"/>
                  <a:gd name="T17" fmla="*/ 134 h 238"/>
                  <a:gd name="T18" fmla="*/ 12 w 79"/>
                  <a:gd name="T19" fmla="*/ 107 h 238"/>
                  <a:gd name="T20" fmla="*/ 13 w 79"/>
                  <a:gd name="T21" fmla="*/ 79 h 238"/>
                  <a:gd name="T22" fmla="*/ 20 w 79"/>
                  <a:gd name="T23" fmla="*/ 53 h 238"/>
                  <a:gd name="T24" fmla="*/ 30 w 79"/>
                  <a:gd name="T25" fmla="*/ 29 h 238"/>
                  <a:gd name="T26" fmla="*/ 46 w 79"/>
                  <a:gd name="T27" fmla="*/ 9 h 238"/>
                  <a:gd name="T28" fmla="*/ 49 w 79"/>
                  <a:gd name="T29" fmla="*/ 7 h 238"/>
                  <a:gd name="T30" fmla="*/ 38 w 79"/>
                  <a:gd name="T31" fmla="*/ 0 h 238"/>
                  <a:gd name="T32" fmla="*/ 28 w 79"/>
                  <a:gd name="T33" fmla="*/ 10 h 238"/>
                  <a:gd name="T34" fmla="*/ 20 w 79"/>
                  <a:gd name="T35" fmla="*/ 23 h 238"/>
                  <a:gd name="T36" fmla="*/ 9 w 79"/>
                  <a:gd name="T37" fmla="*/ 48 h 238"/>
                  <a:gd name="T38" fmla="*/ 2 w 79"/>
                  <a:gd name="T39" fmla="*/ 76 h 238"/>
                  <a:gd name="T40" fmla="*/ 0 w 79"/>
                  <a:gd name="T41" fmla="*/ 107 h 238"/>
                  <a:gd name="T42" fmla="*/ 0 w 79"/>
                  <a:gd name="T43" fmla="*/ 121 h 238"/>
                  <a:gd name="T44" fmla="*/ 2 w 79"/>
                  <a:gd name="T45" fmla="*/ 136 h 238"/>
                  <a:gd name="T46" fmla="*/ 4 w 79"/>
                  <a:gd name="T47" fmla="*/ 149 h 238"/>
                  <a:gd name="T48" fmla="*/ 9 w 79"/>
                  <a:gd name="T49" fmla="*/ 164 h 238"/>
                  <a:gd name="T50" fmla="*/ 13 w 79"/>
                  <a:gd name="T51" fmla="*/ 176 h 238"/>
                  <a:gd name="T52" fmla="*/ 20 w 79"/>
                  <a:gd name="T53" fmla="*/ 190 h 238"/>
                  <a:gd name="T54" fmla="*/ 28 w 79"/>
                  <a:gd name="T55" fmla="*/ 201 h 238"/>
                  <a:gd name="T56" fmla="*/ 38 w 79"/>
                  <a:gd name="T57" fmla="*/ 213 h 238"/>
                  <a:gd name="T58" fmla="*/ 51 w 79"/>
                  <a:gd name="T59" fmla="*/ 227 h 238"/>
                  <a:gd name="T60" fmla="*/ 66 w 79"/>
                  <a:gd name="T61" fmla="*/ 238 h 2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238"/>
                  <a:gd name="T95" fmla="*/ 79 w 79"/>
                  <a:gd name="T96" fmla="*/ 238 h 2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238">
                    <a:moveTo>
                      <a:pt x="66" y="238"/>
                    </a:moveTo>
                    <a:lnTo>
                      <a:pt x="79" y="230"/>
                    </a:lnTo>
                    <a:lnTo>
                      <a:pt x="62" y="219"/>
                    </a:lnTo>
                    <a:lnTo>
                      <a:pt x="46" y="204"/>
                    </a:lnTo>
                    <a:lnTo>
                      <a:pt x="37" y="193"/>
                    </a:lnTo>
                    <a:lnTo>
                      <a:pt x="30" y="183"/>
                    </a:lnTo>
                    <a:lnTo>
                      <a:pt x="20" y="159"/>
                    </a:lnTo>
                    <a:lnTo>
                      <a:pt x="16" y="146"/>
                    </a:lnTo>
                    <a:lnTo>
                      <a:pt x="13" y="134"/>
                    </a:lnTo>
                    <a:lnTo>
                      <a:pt x="12" y="107"/>
                    </a:lnTo>
                    <a:lnTo>
                      <a:pt x="13" y="79"/>
                    </a:lnTo>
                    <a:lnTo>
                      <a:pt x="20" y="53"/>
                    </a:lnTo>
                    <a:lnTo>
                      <a:pt x="30" y="29"/>
                    </a:lnTo>
                    <a:lnTo>
                      <a:pt x="46" y="9"/>
                    </a:lnTo>
                    <a:lnTo>
                      <a:pt x="49" y="7"/>
                    </a:lnTo>
                    <a:lnTo>
                      <a:pt x="38" y="0"/>
                    </a:lnTo>
                    <a:lnTo>
                      <a:pt x="28" y="10"/>
                    </a:lnTo>
                    <a:lnTo>
                      <a:pt x="20" y="23"/>
                    </a:lnTo>
                    <a:lnTo>
                      <a:pt x="9" y="48"/>
                    </a:lnTo>
                    <a:lnTo>
                      <a:pt x="2" y="76"/>
                    </a:lnTo>
                    <a:lnTo>
                      <a:pt x="0" y="107"/>
                    </a:lnTo>
                    <a:lnTo>
                      <a:pt x="0" y="121"/>
                    </a:lnTo>
                    <a:lnTo>
                      <a:pt x="2" y="136"/>
                    </a:lnTo>
                    <a:lnTo>
                      <a:pt x="4" y="149"/>
                    </a:lnTo>
                    <a:lnTo>
                      <a:pt x="9" y="164"/>
                    </a:lnTo>
                    <a:lnTo>
                      <a:pt x="13" y="176"/>
                    </a:lnTo>
                    <a:lnTo>
                      <a:pt x="20" y="190"/>
                    </a:lnTo>
                    <a:lnTo>
                      <a:pt x="28" y="201"/>
                    </a:lnTo>
                    <a:lnTo>
                      <a:pt x="38" y="213"/>
                    </a:lnTo>
                    <a:lnTo>
                      <a:pt x="51" y="227"/>
                    </a:lnTo>
                    <a:lnTo>
                      <a:pt x="66" y="238"/>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2" name="Freeform 394"/>
              <p:cNvSpPr>
                <a:spLocks/>
              </p:cNvSpPr>
              <p:nvPr/>
            </p:nvSpPr>
            <p:spPr bwMode="auto">
              <a:xfrm>
                <a:off x="6123" y="2627"/>
                <a:ext cx="16" cy="51"/>
              </a:xfrm>
              <a:custGeom>
                <a:avLst/>
                <a:gdLst>
                  <a:gd name="T0" fmla="*/ 78 w 78"/>
                  <a:gd name="T1" fmla="*/ 244 h 252"/>
                  <a:gd name="T2" fmla="*/ 63 w 78"/>
                  <a:gd name="T3" fmla="*/ 233 h 252"/>
                  <a:gd name="T4" fmla="*/ 50 w 78"/>
                  <a:gd name="T5" fmla="*/ 219 h 252"/>
                  <a:gd name="T6" fmla="*/ 40 w 78"/>
                  <a:gd name="T7" fmla="*/ 207 h 252"/>
                  <a:gd name="T8" fmla="*/ 32 w 78"/>
                  <a:gd name="T9" fmla="*/ 196 h 252"/>
                  <a:gd name="T10" fmla="*/ 25 w 78"/>
                  <a:gd name="T11" fmla="*/ 182 h 252"/>
                  <a:gd name="T12" fmla="*/ 21 w 78"/>
                  <a:gd name="T13" fmla="*/ 170 h 252"/>
                  <a:gd name="T14" fmla="*/ 16 w 78"/>
                  <a:gd name="T15" fmla="*/ 155 h 252"/>
                  <a:gd name="T16" fmla="*/ 14 w 78"/>
                  <a:gd name="T17" fmla="*/ 142 h 252"/>
                  <a:gd name="T18" fmla="*/ 12 w 78"/>
                  <a:gd name="T19" fmla="*/ 127 h 252"/>
                  <a:gd name="T20" fmla="*/ 12 w 78"/>
                  <a:gd name="T21" fmla="*/ 113 h 252"/>
                  <a:gd name="T22" fmla="*/ 14 w 78"/>
                  <a:gd name="T23" fmla="*/ 82 h 252"/>
                  <a:gd name="T24" fmla="*/ 21 w 78"/>
                  <a:gd name="T25" fmla="*/ 54 h 252"/>
                  <a:gd name="T26" fmla="*/ 32 w 78"/>
                  <a:gd name="T27" fmla="*/ 29 h 252"/>
                  <a:gd name="T28" fmla="*/ 40 w 78"/>
                  <a:gd name="T29" fmla="*/ 16 h 252"/>
                  <a:gd name="T30" fmla="*/ 50 w 78"/>
                  <a:gd name="T31" fmla="*/ 6 h 252"/>
                  <a:gd name="T32" fmla="*/ 38 w 78"/>
                  <a:gd name="T33" fmla="*/ 0 h 252"/>
                  <a:gd name="T34" fmla="*/ 20 w 78"/>
                  <a:gd name="T35" fmla="*/ 24 h 252"/>
                  <a:gd name="T36" fmla="*/ 9 w 78"/>
                  <a:gd name="T37" fmla="*/ 52 h 252"/>
                  <a:gd name="T38" fmla="*/ 2 w 78"/>
                  <a:gd name="T39" fmla="*/ 80 h 252"/>
                  <a:gd name="T40" fmla="*/ 0 w 78"/>
                  <a:gd name="T41" fmla="*/ 113 h 252"/>
                  <a:gd name="T42" fmla="*/ 0 w 78"/>
                  <a:gd name="T43" fmla="*/ 128 h 252"/>
                  <a:gd name="T44" fmla="*/ 2 w 78"/>
                  <a:gd name="T45" fmla="*/ 145 h 252"/>
                  <a:gd name="T46" fmla="*/ 4 w 78"/>
                  <a:gd name="T47" fmla="*/ 160 h 252"/>
                  <a:gd name="T48" fmla="*/ 10 w 78"/>
                  <a:gd name="T49" fmla="*/ 176 h 252"/>
                  <a:gd name="T50" fmla="*/ 14 w 78"/>
                  <a:gd name="T51" fmla="*/ 189 h 252"/>
                  <a:gd name="T52" fmla="*/ 22 w 78"/>
                  <a:gd name="T53" fmla="*/ 204 h 252"/>
                  <a:gd name="T54" fmla="*/ 30 w 78"/>
                  <a:gd name="T55" fmla="*/ 217 h 252"/>
                  <a:gd name="T56" fmla="*/ 41 w 78"/>
                  <a:gd name="T57" fmla="*/ 231 h 252"/>
                  <a:gd name="T58" fmla="*/ 52 w 78"/>
                  <a:gd name="T59" fmla="*/ 242 h 252"/>
                  <a:gd name="T60" fmla="*/ 66 w 78"/>
                  <a:gd name="T61" fmla="*/ 252 h 252"/>
                  <a:gd name="T62" fmla="*/ 78 w 78"/>
                  <a:gd name="T63" fmla="*/ 244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252"/>
                  <a:gd name="T98" fmla="*/ 78 w 78"/>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252">
                    <a:moveTo>
                      <a:pt x="78" y="244"/>
                    </a:moveTo>
                    <a:lnTo>
                      <a:pt x="63" y="233"/>
                    </a:lnTo>
                    <a:lnTo>
                      <a:pt x="50" y="219"/>
                    </a:lnTo>
                    <a:lnTo>
                      <a:pt x="40" y="207"/>
                    </a:lnTo>
                    <a:lnTo>
                      <a:pt x="32" y="196"/>
                    </a:lnTo>
                    <a:lnTo>
                      <a:pt x="25" y="182"/>
                    </a:lnTo>
                    <a:lnTo>
                      <a:pt x="21" y="170"/>
                    </a:lnTo>
                    <a:lnTo>
                      <a:pt x="16" y="155"/>
                    </a:lnTo>
                    <a:lnTo>
                      <a:pt x="14" y="142"/>
                    </a:lnTo>
                    <a:lnTo>
                      <a:pt x="12" y="127"/>
                    </a:lnTo>
                    <a:lnTo>
                      <a:pt x="12" y="113"/>
                    </a:lnTo>
                    <a:lnTo>
                      <a:pt x="14" y="82"/>
                    </a:lnTo>
                    <a:lnTo>
                      <a:pt x="21" y="54"/>
                    </a:lnTo>
                    <a:lnTo>
                      <a:pt x="32" y="29"/>
                    </a:lnTo>
                    <a:lnTo>
                      <a:pt x="40" y="16"/>
                    </a:lnTo>
                    <a:lnTo>
                      <a:pt x="50" y="6"/>
                    </a:lnTo>
                    <a:lnTo>
                      <a:pt x="38" y="0"/>
                    </a:lnTo>
                    <a:lnTo>
                      <a:pt x="20" y="24"/>
                    </a:lnTo>
                    <a:lnTo>
                      <a:pt x="9" y="52"/>
                    </a:lnTo>
                    <a:lnTo>
                      <a:pt x="2" y="80"/>
                    </a:lnTo>
                    <a:lnTo>
                      <a:pt x="0" y="113"/>
                    </a:lnTo>
                    <a:lnTo>
                      <a:pt x="0" y="128"/>
                    </a:lnTo>
                    <a:lnTo>
                      <a:pt x="2" y="145"/>
                    </a:lnTo>
                    <a:lnTo>
                      <a:pt x="4" y="160"/>
                    </a:lnTo>
                    <a:lnTo>
                      <a:pt x="10" y="176"/>
                    </a:lnTo>
                    <a:lnTo>
                      <a:pt x="14" y="189"/>
                    </a:lnTo>
                    <a:lnTo>
                      <a:pt x="22" y="204"/>
                    </a:lnTo>
                    <a:lnTo>
                      <a:pt x="30" y="217"/>
                    </a:lnTo>
                    <a:lnTo>
                      <a:pt x="41" y="231"/>
                    </a:lnTo>
                    <a:lnTo>
                      <a:pt x="52" y="242"/>
                    </a:lnTo>
                    <a:lnTo>
                      <a:pt x="66" y="252"/>
                    </a:lnTo>
                    <a:lnTo>
                      <a:pt x="78" y="244"/>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3" name="Freeform 395"/>
              <p:cNvSpPr>
                <a:spLocks/>
              </p:cNvSpPr>
              <p:nvPr/>
            </p:nvSpPr>
            <p:spPr bwMode="auto">
              <a:xfrm>
                <a:off x="6121" y="2626"/>
                <a:ext cx="16" cy="53"/>
              </a:xfrm>
              <a:custGeom>
                <a:avLst/>
                <a:gdLst>
                  <a:gd name="T0" fmla="*/ 79 w 79"/>
                  <a:gd name="T1" fmla="*/ 258 h 266"/>
                  <a:gd name="T2" fmla="*/ 65 w 79"/>
                  <a:gd name="T3" fmla="*/ 248 h 266"/>
                  <a:gd name="T4" fmla="*/ 54 w 79"/>
                  <a:gd name="T5" fmla="*/ 237 h 266"/>
                  <a:gd name="T6" fmla="*/ 43 w 79"/>
                  <a:gd name="T7" fmla="*/ 223 h 266"/>
                  <a:gd name="T8" fmla="*/ 35 w 79"/>
                  <a:gd name="T9" fmla="*/ 210 h 266"/>
                  <a:gd name="T10" fmla="*/ 27 w 79"/>
                  <a:gd name="T11" fmla="*/ 195 h 266"/>
                  <a:gd name="T12" fmla="*/ 23 w 79"/>
                  <a:gd name="T13" fmla="*/ 182 h 266"/>
                  <a:gd name="T14" fmla="*/ 17 w 79"/>
                  <a:gd name="T15" fmla="*/ 166 h 266"/>
                  <a:gd name="T16" fmla="*/ 15 w 79"/>
                  <a:gd name="T17" fmla="*/ 151 h 266"/>
                  <a:gd name="T18" fmla="*/ 13 w 79"/>
                  <a:gd name="T19" fmla="*/ 134 h 266"/>
                  <a:gd name="T20" fmla="*/ 13 w 79"/>
                  <a:gd name="T21" fmla="*/ 119 h 266"/>
                  <a:gd name="T22" fmla="*/ 15 w 79"/>
                  <a:gd name="T23" fmla="*/ 86 h 266"/>
                  <a:gd name="T24" fmla="*/ 22 w 79"/>
                  <a:gd name="T25" fmla="*/ 58 h 266"/>
                  <a:gd name="T26" fmla="*/ 33 w 79"/>
                  <a:gd name="T27" fmla="*/ 30 h 266"/>
                  <a:gd name="T28" fmla="*/ 51 w 79"/>
                  <a:gd name="T29" fmla="*/ 6 h 266"/>
                  <a:gd name="T30" fmla="*/ 41 w 79"/>
                  <a:gd name="T31" fmla="*/ 0 h 266"/>
                  <a:gd name="T32" fmla="*/ 23 w 79"/>
                  <a:gd name="T33" fmla="*/ 26 h 266"/>
                  <a:gd name="T34" fmla="*/ 10 w 79"/>
                  <a:gd name="T35" fmla="*/ 55 h 266"/>
                  <a:gd name="T36" fmla="*/ 3 w 79"/>
                  <a:gd name="T37" fmla="*/ 85 h 266"/>
                  <a:gd name="T38" fmla="*/ 0 w 79"/>
                  <a:gd name="T39" fmla="*/ 119 h 266"/>
                  <a:gd name="T40" fmla="*/ 0 w 79"/>
                  <a:gd name="T41" fmla="*/ 136 h 266"/>
                  <a:gd name="T42" fmla="*/ 3 w 79"/>
                  <a:gd name="T43" fmla="*/ 154 h 266"/>
                  <a:gd name="T44" fmla="*/ 6 w 79"/>
                  <a:gd name="T45" fmla="*/ 170 h 266"/>
                  <a:gd name="T46" fmla="*/ 12 w 79"/>
                  <a:gd name="T47" fmla="*/ 187 h 266"/>
                  <a:gd name="T48" fmla="*/ 17 w 79"/>
                  <a:gd name="T49" fmla="*/ 202 h 266"/>
                  <a:gd name="T50" fmla="*/ 25 w 79"/>
                  <a:gd name="T51" fmla="*/ 218 h 266"/>
                  <a:gd name="T52" fmla="*/ 34 w 79"/>
                  <a:gd name="T53" fmla="*/ 231 h 266"/>
                  <a:gd name="T54" fmla="*/ 46 w 79"/>
                  <a:gd name="T55" fmla="*/ 246 h 266"/>
                  <a:gd name="T56" fmla="*/ 67 w 79"/>
                  <a:gd name="T57" fmla="*/ 266 h 266"/>
                  <a:gd name="T58" fmla="*/ 79 w 79"/>
                  <a:gd name="T59" fmla="*/ 258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266"/>
                  <a:gd name="T92" fmla="*/ 79 w 79"/>
                  <a:gd name="T93" fmla="*/ 266 h 2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266">
                    <a:moveTo>
                      <a:pt x="79" y="258"/>
                    </a:moveTo>
                    <a:lnTo>
                      <a:pt x="65" y="248"/>
                    </a:lnTo>
                    <a:lnTo>
                      <a:pt x="54" y="237"/>
                    </a:lnTo>
                    <a:lnTo>
                      <a:pt x="43" y="223"/>
                    </a:lnTo>
                    <a:lnTo>
                      <a:pt x="35" y="210"/>
                    </a:lnTo>
                    <a:lnTo>
                      <a:pt x="27" y="195"/>
                    </a:lnTo>
                    <a:lnTo>
                      <a:pt x="23" y="182"/>
                    </a:lnTo>
                    <a:lnTo>
                      <a:pt x="17" y="166"/>
                    </a:lnTo>
                    <a:lnTo>
                      <a:pt x="15" y="151"/>
                    </a:lnTo>
                    <a:lnTo>
                      <a:pt x="13" y="134"/>
                    </a:lnTo>
                    <a:lnTo>
                      <a:pt x="13" y="119"/>
                    </a:lnTo>
                    <a:lnTo>
                      <a:pt x="15" y="86"/>
                    </a:lnTo>
                    <a:lnTo>
                      <a:pt x="22" y="58"/>
                    </a:lnTo>
                    <a:lnTo>
                      <a:pt x="33" y="30"/>
                    </a:lnTo>
                    <a:lnTo>
                      <a:pt x="51" y="6"/>
                    </a:lnTo>
                    <a:lnTo>
                      <a:pt x="41" y="0"/>
                    </a:lnTo>
                    <a:lnTo>
                      <a:pt x="23" y="26"/>
                    </a:lnTo>
                    <a:lnTo>
                      <a:pt x="10" y="55"/>
                    </a:lnTo>
                    <a:lnTo>
                      <a:pt x="3" y="85"/>
                    </a:lnTo>
                    <a:lnTo>
                      <a:pt x="0" y="119"/>
                    </a:lnTo>
                    <a:lnTo>
                      <a:pt x="0" y="136"/>
                    </a:lnTo>
                    <a:lnTo>
                      <a:pt x="3" y="154"/>
                    </a:lnTo>
                    <a:lnTo>
                      <a:pt x="6" y="170"/>
                    </a:lnTo>
                    <a:lnTo>
                      <a:pt x="12" y="187"/>
                    </a:lnTo>
                    <a:lnTo>
                      <a:pt x="17" y="202"/>
                    </a:lnTo>
                    <a:lnTo>
                      <a:pt x="25" y="218"/>
                    </a:lnTo>
                    <a:lnTo>
                      <a:pt x="34" y="231"/>
                    </a:lnTo>
                    <a:lnTo>
                      <a:pt x="46" y="246"/>
                    </a:lnTo>
                    <a:lnTo>
                      <a:pt x="67" y="266"/>
                    </a:lnTo>
                    <a:lnTo>
                      <a:pt x="79" y="258"/>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4" name="Freeform 396"/>
              <p:cNvSpPr>
                <a:spLocks/>
              </p:cNvSpPr>
              <p:nvPr/>
            </p:nvSpPr>
            <p:spPr bwMode="auto">
              <a:xfrm>
                <a:off x="6131" y="2632"/>
                <a:ext cx="16" cy="41"/>
              </a:xfrm>
              <a:custGeom>
                <a:avLst/>
                <a:gdLst>
                  <a:gd name="T0" fmla="*/ 69 w 84"/>
                  <a:gd name="T1" fmla="*/ 207 h 207"/>
                  <a:gd name="T2" fmla="*/ 84 w 84"/>
                  <a:gd name="T3" fmla="*/ 198 h 207"/>
                  <a:gd name="T4" fmla="*/ 70 w 84"/>
                  <a:gd name="T5" fmla="*/ 193 h 207"/>
                  <a:gd name="T6" fmla="*/ 59 w 84"/>
                  <a:gd name="T7" fmla="*/ 187 h 207"/>
                  <a:gd name="T8" fmla="*/ 48 w 84"/>
                  <a:gd name="T9" fmla="*/ 179 h 207"/>
                  <a:gd name="T10" fmla="*/ 39 w 84"/>
                  <a:gd name="T11" fmla="*/ 169 h 207"/>
                  <a:gd name="T12" fmla="*/ 27 w 84"/>
                  <a:gd name="T13" fmla="*/ 152 h 207"/>
                  <a:gd name="T14" fmla="*/ 19 w 84"/>
                  <a:gd name="T15" fmla="*/ 133 h 207"/>
                  <a:gd name="T16" fmla="*/ 13 w 84"/>
                  <a:gd name="T17" fmla="*/ 113 h 207"/>
                  <a:gd name="T18" fmla="*/ 12 w 84"/>
                  <a:gd name="T19" fmla="*/ 92 h 207"/>
                  <a:gd name="T20" fmla="*/ 13 w 84"/>
                  <a:gd name="T21" fmla="*/ 68 h 207"/>
                  <a:gd name="T22" fmla="*/ 19 w 84"/>
                  <a:gd name="T23" fmla="*/ 49 h 207"/>
                  <a:gd name="T24" fmla="*/ 27 w 84"/>
                  <a:gd name="T25" fmla="*/ 30 h 207"/>
                  <a:gd name="T26" fmla="*/ 39 w 84"/>
                  <a:gd name="T27" fmla="*/ 14 h 207"/>
                  <a:gd name="T28" fmla="*/ 49 w 84"/>
                  <a:gd name="T29" fmla="*/ 5 h 207"/>
                  <a:gd name="T30" fmla="*/ 37 w 84"/>
                  <a:gd name="T31" fmla="*/ 0 h 207"/>
                  <a:gd name="T32" fmla="*/ 33 w 84"/>
                  <a:gd name="T33" fmla="*/ 1 h 207"/>
                  <a:gd name="T34" fmla="*/ 32 w 84"/>
                  <a:gd name="T35" fmla="*/ 4 h 207"/>
                  <a:gd name="T36" fmla="*/ 16 w 84"/>
                  <a:gd name="T37" fmla="*/ 22 h 207"/>
                  <a:gd name="T38" fmla="*/ 7 w 84"/>
                  <a:gd name="T39" fmla="*/ 43 h 207"/>
                  <a:gd name="T40" fmla="*/ 1 w 84"/>
                  <a:gd name="T41" fmla="*/ 66 h 207"/>
                  <a:gd name="T42" fmla="*/ 0 w 84"/>
                  <a:gd name="T43" fmla="*/ 92 h 207"/>
                  <a:gd name="T44" fmla="*/ 1 w 84"/>
                  <a:gd name="T45" fmla="*/ 115 h 207"/>
                  <a:gd name="T46" fmla="*/ 7 w 84"/>
                  <a:gd name="T47" fmla="*/ 138 h 207"/>
                  <a:gd name="T48" fmla="*/ 11 w 84"/>
                  <a:gd name="T49" fmla="*/ 148 h 207"/>
                  <a:gd name="T50" fmla="*/ 16 w 84"/>
                  <a:gd name="T51" fmla="*/ 159 h 207"/>
                  <a:gd name="T52" fmla="*/ 32 w 84"/>
                  <a:gd name="T53" fmla="*/ 179 h 207"/>
                  <a:gd name="T54" fmla="*/ 49 w 84"/>
                  <a:gd name="T55" fmla="*/ 195 h 207"/>
                  <a:gd name="T56" fmla="*/ 58 w 84"/>
                  <a:gd name="T57" fmla="*/ 202 h 207"/>
                  <a:gd name="T58" fmla="*/ 69 w 84"/>
                  <a:gd name="T59" fmla="*/ 207 h 2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207"/>
                  <a:gd name="T92" fmla="*/ 84 w 84"/>
                  <a:gd name="T93" fmla="*/ 207 h 2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207">
                    <a:moveTo>
                      <a:pt x="69" y="207"/>
                    </a:moveTo>
                    <a:lnTo>
                      <a:pt x="84" y="198"/>
                    </a:lnTo>
                    <a:lnTo>
                      <a:pt x="70" y="193"/>
                    </a:lnTo>
                    <a:lnTo>
                      <a:pt x="59" y="187"/>
                    </a:lnTo>
                    <a:lnTo>
                      <a:pt x="48" y="179"/>
                    </a:lnTo>
                    <a:lnTo>
                      <a:pt x="39" y="169"/>
                    </a:lnTo>
                    <a:lnTo>
                      <a:pt x="27" y="152"/>
                    </a:lnTo>
                    <a:lnTo>
                      <a:pt x="19" y="133"/>
                    </a:lnTo>
                    <a:lnTo>
                      <a:pt x="13" y="113"/>
                    </a:lnTo>
                    <a:lnTo>
                      <a:pt x="12" y="92"/>
                    </a:lnTo>
                    <a:lnTo>
                      <a:pt x="13" y="68"/>
                    </a:lnTo>
                    <a:lnTo>
                      <a:pt x="19" y="49"/>
                    </a:lnTo>
                    <a:lnTo>
                      <a:pt x="27" y="30"/>
                    </a:lnTo>
                    <a:lnTo>
                      <a:pt x="39" y="14"/>
                    </a:lnTo>
                    <a:lnTo>
                      <a:pt x="49" y="5"/>
                    </a:lnTo>
                    <a:lnTo>
                      <a:pt x="37" y="0"/>
                    </a:lnTo>
                    <a:lnTo>
                      <a:pt x="33" y="1"/>
                    </a:lnTo>
                    <a:lnTo>
                      <a:pt x="32" y="4"/>
                    </a:lnTo>
                    <a:lnTo>
                      <a:pt x="16" y="22"/>
                    </a:lnTo>
                    <a:lnTo>
                      <a:pt x="7" y="43"/>
                    </a:lnTo>
                    <a:lnTo>
                      <a:pt x="1" y="66"/>
                    </a:lnTo>
                    <a:lnTo>
                      <a:pt x="0" y="92"/>
                    </a:lnTo>
                    <a:lnTo>
                      <a:pt x="1" y="115"/>
                    </a:lnTo>
                    <a:lnTo>
                      <a:pt x="7" y="138"/>
                    </a:lnTo>
                    <a:lnTo>
                      <a:pt x="11" y="148"/>
                    </a:lnTo>
                    <a:lnTo>
                      <a:pt x="16" y="159"/>
                    </a:lnTo>
                    <a:lnTo>
                      <a:pt x="32" y="179"/>
                    </a:lnTo>
                    <a:lnTo>
                      <a:pt x="49" y="195"/>
                    </a:lnTo>
                    <a:lnTo>
                      <a:pt x="58" y="202"/>
                    </a:lnTo>
                    <a:lnTo>
                      <a:pt x="69" y="207"/>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5" name="Freeform 397"/>
              <p:cNvSpPr>
                <a:spLocks/>
              </p:cNvSpPr>
              <p:nvPr/>
            </p:nvSpPr>
            <p:spPr bwMode="auto">
              <a:xfrm>
                <a:off x="6140" y="2637"/>
                <a:ext cx="24" cy="27"/>
              </a:xfrm>
              <a:custGeom>
                <a:avLst/>
                <a:gdLst>
                  <a:gd name="T0" fmla="*/ 50 w 121"/>
                  <a:gd name="T1" fmla="*/ 120 h 134"/>
                  <a:gd name="T2" fmla="*/ 33 w 121"/>
                  <a:gd name="T3" fmla="*/ 111 h 134"/>
                  <a:gd name="T4" fmla="*/ 19 w 121"/>
                  <a:gd name="T5" fmla="*/ 94 h 134"/>
                  <a:gd name="T6" fmla="*/ 12 w 121"/>
                  <a:gd name="T7" fmla="*/ 75 h 134"/>
                  <a:gd name="T8" fmla="*/ 12 w 121"/>
                  <a:gd name="T9" fmla="*/ 52 h 134"/>
                  <a:gd name="T10" fmla="*/ 19 w 121"/>
                  <a:gd name="T11" fmla="*/ 33 h 134"/>
                  <a:gd name="T12" fmla="*/ 39 w 121"/>
                  <a:gd name="T13" fmla="*/ 14 h 134"/>
                  <a:gd name="T14" fmla="*/ 39 w 121"/>
                  <a:gd name="T15" fmla="*/ 0 h 134"/>
                  <a:gd name="T16" fmla="*/ 19 w 121"/>
                  <a:gd name="T17" fmla="*/ 15 h 134"/>
                  <a:gd name="T18" fmla="*/ 4 w 121"/>
                  <a:gd name="T19" fmla="*/ 38 h 134"/>
                  <a:gd name="T20" fmla="*/ 0 w 121"/>
                  <a:gd name="T21" fmla="*/ 65 h 134"/>
                  <a:gd name="T22" fmla="*/ 4 w 121"/>
                  <a:gd name="T23" fmla="*/ 91 h 134"/>
                  <a:gd name="T24" fmla="*/ 13 w 121"/>
                  <a:gd name="T25" fmla="*/ 107 h 134"/>
                  <a:gd name="T26" fmla="*/ 27 w 121"/>
                  <a:gd name="T27" fmla="*/ 122 h 134"/>
                  <a:gd name="T28" fmla="*/ 48 w 121"/>
                  <a:gd name="T29" fmla="*/ 132 h 134"/>
                  <a:gd name="T30" fmla="*/ 72 w 121"/>
                  <a:gd name="T31" fmla="*/ 132 h 134"/>
                  <a:gd name="T32" fmla="*/ 92 w 121"/>
                  <a:gd name="T33" fmla="*/ 122 h 134"/>
                  <a:gd name="T34" fmla="*/ 98 w 121"/>
                  <a:gd name="T35" fmla="*/ 115 h 134"/>
                  <a:gd name="T36" fmla="*/ 100 w 121"/>
                  <a:gd name="T37" fmla="*/ 114 h 134"/>
                  <a:gd name="T38" fmla="*/ 105 w 121"/>
                  <a:gd name="T39" fmla="*/ 107 h 134"/>
                  <a:gd name="T40" fmla="*/ 115 w 121"/>
                  <a:gd name="T41" fmla="*/ 91 h 134"/>
                  <a:gd name="T42" fmla="*/ 120 w 121"/>
                  <a:gd name="T43" fmla="*/ 70 h 134"/>
                  <a:gd name="T44" fmla="*/ 121 w 121"/>
                  <a:gd name="T45" fmla="*/ 65 h 134"/>
                  <a:gd name="T46" fmla="*/ 102 w 121"/>
                  <a:gd name="T47" fmla="*/ 37 h 134"/>
                  <a:gd name="T48" fmla="*/ 109 w 121"/>
                  <a:gd name="T49" fmla="*/ 65 h 134"/>
                  <a:gd name="T50" fmla="*/ 107 w 121"/>
                  <a:gd name="T51" fmla="*/ 75 h 134"/>
                  <a:gd name="T52" fmla="*/ 104 w 121"/>
                  <a:gd name="T53" fmla="*/ 82 h 134"/>
                  <a:gd name="T54" fmla="*/ 100 w 121"/>
                  <a:gd name="T55" fmla="*/ 94 h 134"/>
                  <a:gd name="T56" fmla="*/ 90 w 121"/>
                  <a:gd name="T57" fmla="*/ 106 h 134"/>
                  <a:gd name="T58" fmla="*/ 82 w 121"/>
                  <a:gd name="T59" fmla="*/ 113 h 134"/>
                  <a:gd name="T60" fmla="*/ 78 w 121"/>
                  <a:gd name="T61" fmla="*/ 116 h 134"/>
                  <a:gd name="T62" fmla="*/ 60 w 121"/>
                  <a:gd name="T63" fmla="*/ 121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134"/>
                  <a:gd name="T98" fmla="*/ 121 w 121"/>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134">
                    <a:moveTo>
                      <a:pt x="60" y="121"/>
                    </a:moveTo>
                    <a:lnTo>
                      <a:pt x="50" y="120"/>
                    </a:lnTo>
                    <a:lnTo>
                      <a:pt x="41" y="116"/>
                    </a:lnTo>
                    <a:lnTo>
                      <a:pt x="33" y="111"/>
                    </a:lnTo>
                    <a:lnTo>
                      <a:pt x="27" y="103"/>
                    </a:lnTo>
                    <a:lnTo>
                      <a:pt x="19" y="94"/>
                    </a:lnTo>
                    <a:lnTo>
                      <a:pt x="15" y="85"/>
                    </a:lnTo>
                    <a:lnTo>
                      <a:pt x="12" y="75"/>
                    </a:lnTo>
                    <a:lnTo>
                      <a:pt x="12" y="65"/>
                    </a:lnTo>
                    <a:lnTo>
                      <a:pt x="12" y="52"/>
                    </a:lnTo>
                    <a:lnTo>
                      <a:pt x="15" y="42"/>
                    </a:lnTo>
                    <a:lnTo>
                      <a:pt x="19" y="33"/>
                    </a:lnTo>
                    <a:lnTo>
                      <a:pt x="27" y="27"/>
                    </a:lnTo>
                    <a:lnTo>
                      <a:pt x="39" y="14"/>
                    </a:lnTo>
                    <a:lnTo>
                      <a:pt x="54" y="10"/>
                    </a:lnTo>
                    <a:lnTo>
                      <a:pt x="39" y="0"/>
                    </a:lnTo>
                    <a:lnTo>
                      <a:pt x="28" y="5"/>
                    </a:lnTo>
                    <a:lnTo>
                      <a:pt x="19" y="15"/>
                    </a:lnTo>
                    <a:lnTo>
                      <a:pt x="10" y="25"/>
                    </a:lnTo>
                    <a:lnTo>
                      <a:pt x="4" y="38"/>
                    </a:lnTo>
                    <a:lnTo>
                      <a:pt x="1" y="50"/>
                    </a:lnTo>
                    <a:lnTo>
                      <a:pt x="0" y="65"/>
                    </a:lnTo>
                    <a:lnTo>
                      <a:pt x="1" y="77"/>
                    </a:lnTo>
                    <a:lnTo>
                      <a:pt x="4" y="91"/>
                    </a:lnTo>
                    <a:lnTo>
                      <a:pt x="10" y="102"/>
                    </a:lnTo>
                    <a:lnTo>
                      <a:pt x="13" y="107"/>
                    </a:lnTo>
                    <a:lnTo>
                      <a:pt x="19" y="114"/>
                    </a:lnTo>
                    <a:lnTo>
                      <a:pt x="27" y="122"/>
                    </a:lnTo>
                    <a:lnTo>
                      <a:pt x="37" y="129"/>
                    </a:lnTo>
                    <a:lnTo>
                      <a:pt x="48" y="132"/>
                    </a:lnTo>
                    <a:lnTo>
                      <a:pt x="60" y="134"/>
                    </a:lnTo>
                    <a:lnTo>
                      <a:pt x="72" y="132"/>
                    </a:lnTo>
                    <a:lnTo>
                      <a:pt x="83" y="129"/>
                    </a:lnTo>
                    <a:lnTo>
                      <a:pt x="92" y="122"/>
                    </a:lnTo>
                    <a:lnTo>
                      <a:pt x="96" y="117"/>
                    </a:lnTo>
                    <a:lnTo>
                      <a:pt x="98" y="115"/>
                    </a:lnTo>
                    <a:lnTo>
                      <a:pt x="98" y="114"/>
                    </a:lnTo>
                    <a:lnTo>
                      <a:pt x="100" y="114"/>
                    </a:lnTo>
                    <a:lnTo>
                      <a:pt x="102" y="114"/>
                    </a:lnTo>
                    <a:lnTo>
                      <a:pt x="105" y="107"/>
                    </a:lnTo>
                    <a:lnTo>
                      <a:pt x="110" y="102"/>
                    </a:lnTo>
                    <a:lnTo>
                      <a:pt x="115" y="91"/>
                    </a:lnTo>
                    <a:lnTo>
                      <a:pt x="119" y="77"/>
                    </a:lnTo>
                    <a:lnTo>
                      <a:pt x="120" y="70"/>
                    </a:lnTo>
                    <a:lnTo>
                      <a:pt x="120" y="67"/>
                    </a:lnTo>
                    <a:lnTo>
                      <a:pt x="121" y="65"/>
                    </a:lnTo>
                    <a:lnTo>
                      <a:pt x="119" y="47"/>
                    </a:lnTo>
                    <a:lnTo>
                      <a:pt x="102" y="37"/>
                    </a:lnTo>
                    <a:lnTo>
                      <a:pt x="106" y="49"/>
                    </a:lnTo>
                    <a:lnTo>
                      <a:pt x="109" y="65"/>
                    </a:lnTo>
                    <a:lnTo>
                      <a:pt x="107" y="69"/>
                    </a:lnTo>
                    <a:lnTo>
                      <a:pt x="107" y="75"/>
                    </a:lnTo>
                    <a:lnTo>
                      <a:pt x="105" y="79"/>
                    </a:lnTo>
                    <a:lnTo>
                      <a:pt x="104" y="82"/>
                    </a:lnTo>
                    <a:lnTo>
                      <a:pt x="104" y="85"/>
                    </a:lnTo>
                    <a:lnTo>
                      <a:pt x="100" y="94"/>
                    </a:lnTo>
                    <a:lnTo>
                      <a:pt x="94" y="103"/>
                    </a:lnTo>
                    <a:lnTo>
                      <a:pt x="90" y="106"/>
                    </a:lnTo>
                    <a:lnTo>
                      <a:pt x="86" y="111"/>
                    </a:lnTo>
                    <a:lnTo>
                      <a:pt x="82" y="113"/>
                    </a:lnTo>
                    <a:lnTo>
                      <a:pt x="79" y="114"/>
                    </a:lnTo>
                    <a:lnTo>
                      <a:pt x="78" y="116"/>
                    </a:lnTo>
                    <a:lnTo>
                      <a:pt x="69" y="120"/>
                    </a:lnTo>
                    <a:lnTo>
                      <a:pt x="60" y="121"/>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6" name="Freeform 398"/>
              <p:cNvSpPr>
                <a:spLocks noEditPoints="1"/>
              </p:cNvSpPr>
              <p:nvPr/>
            </p:nvSpPr>
            <p:spPr bwMode="auto">
              <a:xfrm>
                <a:off x="6142" y="2639"/>
                <a:ext cx="20" cy="22"/>
              </a:xfrm>
              <a:custGeom>
                <a:avLst/>
                <a:gdLst>
                  <a:gd name="T0" fmla="*/ 15 w 97"/>
                  <a:gd name="T1" fmla="*/ 93 h 111"/>
                  <a:gd name="T2" fmla="*/ 21 w 97"/>
                  <a:gd name="T3" fmla="*/ 101 h 111"/>
                  <a:gd name="T4" fmla="*/ 29 w 97"/>
                  <a:gd name="T5" fmla="*/ 106 h 111"/>
                  <a:gd name="T6" fmla="*/ 38 w 97"/>
                  <a:gd name="T7" fmla="*/ 110 h 111"/>
                  <a:gd name="T8" fmla="*/ 48 w 97"/>
                  <a:gd name="T9" fmla="*/ 111 h 111"/>
                  <a:gd name="T10" fmla="*/ 57 w 97"/>
                  <a:gd name="T11" fmla="*/ 110 h 111"/>
                  <a:gd name="T12" fmla="*/ 66 w 97"/>
                  <a:gd name="T13" fmla="*/ 106 h 111"/>
                  <a:gd name="T14" fmla="*/ 67 w 97"/>
                  <a:gd name="T15" fmla="*/ 104 h 111"/>
                  <a:gd name="T16" fmla="*/ 70 w 97"/>
                  <a:gd name="T17" fmla="*/ 103 h 111"/>
                  <a:gd name="T18" fmla="*/ 74 w 97"/>
                  <a:gd name="T19" fmla="*/ 101 h 111"/>
                  <a:gd name="T20" fmla="*/ 78 w 97"/>
                  <a:gd name="T21" fmla="*/ 96 h 111"/>
                  <a:gd name="T22" fmla="*/ 82 w 97"/>
                  <a:gd name="T23" fmla="*/ 93 h 111"/>
                  <a:gd name="T24" fmla="*/ 88 w 97"/>
                  <a:gd name="T25" fmla="*/ 84 h 111"/>
                  <a:gd name="T26" fmla="*/ 92 w 97"/>
                  <a:gd name="T27" fmla="*/ 75 h 111"/>
                  <a:gd name="T28" fmla="*/ 92 w 97"/>
                  <a:gd name="T29" fmla="*/ 72 h 111"/>
                  <a:gd name="T30" fmla="*/ 93 w 97"/>
                  <a:gd name="T31" fmla="*/ 69 h 111"/>
                  <a:gd name="T32" fmla="*/ 95 w 97"/>
                  <a:gd name="T33" fmla="*/ 65 h 111"/>
                  <a:gd name="T34" fmla="*/ 95 w 97"/>
                  <a:gd name="T35" fmla="*/ 59 h 111"/>
                  <a:gd name="T36" fmla="*/ 97 w 97"/>
                  <a:gd name="T37" fmla="*/ 55 h 111"/>
                  <a:gd name="T38" fmla="*/ 94 w 97"/>
                  <a:gd name="T39" fmla="*/ 39 h 111"/>
                  <a:gd name="T40" fmla="*/ 90 w 97"/>
                  <a:gd name="T41" fmla="*/ 27 h 111"/>
                  <a:gd name="T42" fmla="*/ 42 w 97"/>
                  <a:gd name="T43" fmla="*/ 0 h 111"/>
                  <a:gd name="T44" fmla="*/ 27 w 97"/>
                  <a:gd name="T45" fmla="*/ 4 h 111"/>
                  <a:gd name="T46" fmla="*/ 15 w 97"/>
                  <a:gd name="T47" fmla="*/ 17 h 111"/>
                  <a:gd name="T48" fmla="*/ 7 w 97"/>
                  <a:gd name="T49" fmla="*/ 23 h 111"/>
                  <a:gd name="T50" fmla="*/ 3 w 97"/>
                  <a:gd name="T51" fmla="*/ 32 h 111"/>
                  <a:gd name="T52" fmla="*/ 0 w 97"/>
                  <a:gd name="T53" fmla="*/ 42 h 111"/>
                  <a:gd name="T54" fmla="*/ 0 w 97"/>
                  <a:gd name="T55" fmla="*/ 55 h 111"/>
                  <a:gd name="T56" fmla="*/ 0 w 97"/>
                  <a:gd name="T57" fmla="*/ 65 h 111"/>
                  <a:gd name="T58" fmla="*/ 3 w 97"/>
                  <a:gd name="T59" fmla="*/ 75 h 111"/>
                  <a:gd name="T60" fmla="*/ 7 w 97"/>
                  <a:gd name="T61" fmla="*/ 84 h 111"/>
                  <a:gd name="T62" fmla="*/ 15 w 97"/>
                  <a:gd name="T63" fmla="*/ 93 h 111"/>
                  <a:gd name="T64" fmla="*/ 48 w 97"/>
                  <a:gd name="T65" fmla="*/ 96 h 111"/>
                  <a:gd name="T66" fmla="*/ 40 w 97"/>
                  <a:gd name="T67" fmla="*/ 95 h 111"/>
                  <a:gd name="T68" fmla="*/ 34 w 97"/>
                  <a:gd name="T69" fmla="*/ 93 h 111"/>
                  <a:gd name="T70" fmla="*/ 24 w 97"/>
                  <a:gd name="T71" fmla="*/ 84 h 111"/>
                  <a:gd name="T72" fmla="*/ 18 w 97"/>
                  <a:gd name="T73" fmla="*/ 76 h 111"/>
                  <a:gd name="T74" fmla="*/ 15 w 97"/>
                  <a:gd name="T75" fmla="*/ 69 h 111"/>
                  <a:gd name="T76" fmla="*/ 12 w 97"/>
                  <a:gd name="T77" fmla="*/ 61 h 111"/>
                  <a:gd name="T78" fmla="*/ 12 w 97"/>
                  <a:gd name="T79" fmla="*/ 55 h 111"/>
                  <a:gd name="T80" fmla="*/ 15 w 97"/>
                  <a:gd name="T81" fmla="*/ 38 h 111"/>
                  <a:gd name="T82" fmla="*/ 24 w 97"/>
                  <a:gd name="T83" fmla="*/ 26 h 111"/>
                  <a:gd name="T84" fmla="*/ 34 w 97"/>
                  <a:gd name="T85" fmla="*/ 15 h 111"/>
                  <a:gd name="T86" fmla="*/ 48 w 97"/>
                  <a:gd name="T87" fmla="*/ 13 h 111"/>
                  <a:gd name="T88" fmla="*/ 55 w 97"/>
                  <a:gd name="T89" fmla="*/ 13 h 111"/>
                  <a:gd name="T90" fmla="*/ 62 w 97"/>
                  <a:gd name="T91" fmla="*/ 15 h 111"/>
                  <a:gd name="T92" fmla="*/ 67 w 97"/>
                  <a:gd name="T93" fmla="*/ 19 h 111"/>
                  <a:gd name="T94" fmla="*/ 73 w 97"/>
                  <a:gd name="T95" fmla="*/ 26 h 111"/>
                  <a:gd name="T96" fmla="*/ 78 w 97"/>
                  <a:gd name="T97" fmla="*/ 31 h 111"/>
                  <a:gd name="T98" fmla="*/ 81 w 97"/>
                  <a:gd name="T99" fmla="*/ 38 h 111"/>
                  <a:gd name="T100" fmla="*/ 83 w 97"/>
                  <a:gd name="T101" fmla="*/ 46 h 111"/>
                  <a:gd name="T102" fmla="*/ 84 w 97"/>
                  <a:gd name="T103" fmla="*/ 55 h 111"/>
                  <a:gd name="T104" fmla="*/ 83 w 97"/>
                  <a:gd name="T105" fmla="*/ 61 h 111"/>
                  <a:gd name="T106" fmla="*/ 81 w 97"/>
                  <a:gd name="T107" fmla="*/ 69 h 111"/>
                  <a:gd name="T108" fmla="*/ 78 w 97"/>
                  <a:gd name="T109" fmla="*/ 76 h 111"/>
                  <a:gd name="T110" fmla="*/ 73 w 97"/>
                  <a:gd name="T111" fmla="*/ 84 h 111"/>
                  <a:gd name="T112" fmla="*/ 67 w 97"/>
                  <a:gd name="T113" fmla="*/ 88 h 111"/>
                  <a:gd name="T114" fmla="*/ 62 w 97"/>
                  <a:gd name="T115" fmla="*/ 93 h 111"/>
                  <a:gd name="T116" fmla="*/ 55 w 97"/>
                  <a:gd name="T117" fmla="*/ 95 h 111"/>
                  <a:gd name="T118" fmla="*/ 48 w 97"/>
                  <a:gd name="T119" fmla="*/ 96 h 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
                  <a:gd name="T181" fmla="*/ 0 h 111"/>
                  <a:gd name="T182" fmla="*/ 97 w 97"/>
                  <a:gd name="T183" fmla="*/ 111 h 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 h="111">
                    <a:moveTo>
                      <a:pt x="15" y="93"/>
                    </a:moveTo>
                    <a:lnTo>
                      <a:pt x="21" y="101"/>
                    </a:lnTo>
                    <a:lnTo>
                      <a:pt x="29" y="106"/>
                    </a:lnTo>
                    <a:lnTo>
                      <a:pt x="38" y="110"/>
                    </a:lnTo>
                    <a:lnTo>
                      <a:pt x="48" y="111"/>
                    </a:lnTo>
                    <a:lnTo>
                      <a:pt x="57" y="110"/>
                    </a:lnTo>
                    <a:lnTo>
                      <a:pt x="66" y="106"/>
                    </a:lnTo>
                    <a:lnTo>
                      <a:pt x="67" y="104"/>
                    </a:lnTo>
                    <a:lnTo>
                      <a:pt x="70" y="103"/>
                    </a:lnTo>
                    <a:lnTo>
                      <a:pt x="74" y="101"/>
                    </a:lnTo>
                    <a:lnTo>
                      <a:pt x="78" y="96"/>
                    </a:lnTo>
                    <a:lnTo>
                      <a:pt x="82" y="93"/>
                    </a:lnTo>
                    <a:lnTo>
                      <a:pt x="88" y="84"/>
                    </a:lnTo>
                    <a:lnTo>
                      <a:pt x="92" y="75"/>
                    </a:lnTo>
                    <a:lnTo>
                      <a:pt x="92" y="72"/>
                    </a:lnTo>
                    <a:lnTo>
                      <a:pt x="93" y="69"/>
                    </a:lnTo>
                    <a:lnTo>
                      <a:pt x="95" y="65"/>
                    </a:lnTo>
                    <a:lnTo>
                      <a:pt x="95" y="59"/>
                    </a:lnTo>
                    <a:lnTo>
                      <a:pt x="97" y="55"/>
                    </a:lnTo>
                    <a:lnTo>
                      <a:pt x="94" y="39"/>
                    </a:lnTo>
                    <a:lnTo>
                      <a:pt x="90" y="27"/>
                    </a:lnTo>
                    <a:lnTo>
                      <a:pt x="42" y="0"/>
                    </a:lnTo>
                    <a:lnTo>
                      <a:pt x="27" y="4"/>
                    </a:lnTo>
                    <a:lnTo>
                      <a:pt x="15" y="17"/>
                    </a:lnTo>
                    <a:lnTo>
                      <a:pt x="7" y="23"/>
                    </a:lnTo>
                    <a:lnTo>
                      <a:pt x="3" y="32"/>
                    </a:lnTo>
                    <a:lnTo>
                      <a:pt x="0" y="42"/>
                    </a:lnTo>
                    <a:lnTo>
                      <a:pt x="0" y="55"/>
                    </a:lnTo>
                    <a:lnTo>
                      <a:pt x="0" y="65"/>
                    </a:lnTo>
                    <a:lnTo>
                      <a:pt x="3" y="75"/>
                    </a:lnTo>
                    <a:lnTo>
                      <a:pt x="7" y="84"/>
                    </a:lnTo>
                    <a:lnTo>
                      <a:pt x="15" y="93"/>
                    </a:lnTo>
                    <a:close/>
                    <a:moveTo>
                      <a:pt x="48" y="96"/>
                    </a:moveTo>
                    <a:lnTo>
                      <a:pt x="40" y="95"/>
                    </a:lnTo>
                    <a:lnTo>
                      <a:pt x="34" y="93"/>
                    </a:lnTo>
                    <a:lnTo>
                      <a:pt x="24" y="84"/>
                    </a:lnTo>
                    <a:lnTo>
                      <a:pt x="18" y="76"/>
                    </a:lnTo>
                    <a:lnTo>
                      <a:pt x="15" y="69"/>
                    </a:lnTo>
                    <a:lnTo>
                      <a:pt x="12" y="61"/>
                    </a:lnTo>
                    <a:lnTo>
                      <a:pt x="12" y="55"/>
                    </a:lnTo>
                    <a:lnTo>
                      <a:pt x="15" y="38"/>
                    </a:lnTo>
                    <a:lnTo>
                      <a:pt x="24" y="26"/>
                    </a:lnTo>
                    <a:lnTo>
                      <a:pt x="34" y="15"/>
                    </a:lnTo>
                    <a:lnTo>
                      <a:pt x="48" y="13"/>
                    </a:lnTo>
                    <a:lnTo>
                      <a:pt x="55" y="13"/>
                    </a:lnTo>
                    <a:lnTo>
                      <a:pt x="62" y="15"/>
                    </a:lnTo>
                    <a:lnTo>
                      <a:pt x="67" y="19"/>
                    </a:lnTo>
                    <a:lnTo>
                      <a:pt x="73" y="26"/>
                    </a:lnTo>
                    <a:lnTo>
                      <a:pt x="78" y="31"/>
                    </a:lnTo>
                    <a:lnTo>
                      <a:pt x="81" y="38"/>
                    </a:lnTo>
                    <a:lnTo>
                      <a:pt x="83" y="46"/>
                    </a:lnTo>
                    <a:lnTo>
                      <a:pt x="84" y="55"/>
                    </a:lnTo>
                    <a:lnTo>
                      <a:pt x="83" y="61"/>
                    </a:lnTo>
                    <a:lnTo>
                      <a:pt x="81" y="69"/>
                    </a:lnTo>
                    <a:lnTo>
                      <a:pt x="78" y="76"/>
                    </a:lnTo>
                    <a:lnTo>
                      <a:pt x="73" y="84"/>
                    </a:lnTo>
                    <a:lnTo>
                      <a:pt x="67" y="88"/>
                    </a:lnTo>
                    <a:lnTo>
                      <a:pt x="62" y="93"/>
                    </a:lnTo>
                    <a:lnTo>
                      <a:pt x="55" y="95"/>
                    </a:lnTo>
                    <a:lnTo>
                      <a:pt x="48" y="96"/>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7" name="Freeform 399"/>
              <p:cNvSpPr>
                <a:spLocks noEditPoints="1"/>
              </p:cNvSpPr>
              <p:nvPr/>
            </p:nvSpPr>
            <p:spPr bwMode="auto">
              <a:xfrm>
                <a:off x="6145" y="2642"/>
                <a:ext cx="14" cy="16"/>
              </a:xfrm>
              <a:custGeom>
                <a:avLst/>
                <a:gdLst>
                  <a:gd name="T0" fmla="*/ 12 w 72"/>
                  <a:gd name="T1" fmla="*/ 71 h 83"/>
                  <a:gd name="T2" fmla="*/ 22 w 72"/>
                  <a:gd name="T3" fmla="*/ 80 h 83"/>
                  <a:gd name="T4" fmla="*/ 28 w 72"/>
                  <a:gd name="T5" fmla="*/ 82 h 83"/>
                  <a:gd name="T6" fmla="*/ 36 w 72"/>
                  <a:gd name="T7" fmla="*/ 83 h 83"/>
                  <a:gd name="T8" fmla="*/ 43 w 72"/>
                  <a:gd name="T9" fmla="*/ 82 h 83"/>
                  <a:gd name="T10" fmla="*/ 50 w 72"/>
                  <a:gd name="T11" fmla="*/ 80 h 83"/>
                  <a:gd name="T12" fmla="*/ 55 w 72"/>
                  <a:gd name="T13" fmla="*/ 75 h 83"/>
                  <a:gd name="T14" fmla="*/ 61 w 72"/>
                  <a:gd name="T15" fmla="*/ 71 h 83"/>
                  <a:gd name="T16" fmla="*/ 66 w 72"/>
                  <a:gd name="T17" fmla="*/ 63 h 83"/>
                  <a:gd name="T18" fmla="*/ 69 w 72"/>
                  <a:gd name="T19" fmla="*/ 56 h 83"/>
                  <a:gd name="T20" fmla="*/ 71 w 72"/>
                  <a:gd name="T21" fmla="*/ 48 h 83"/>
                  <a:gd name="T22" fmla="*/ 72 w 72"/>
                  <a:gd name="T23" fmla="*/ 42 h 83"/>
                  <a:gd name="T24" fmla="*/ 71 w 72"/>
                  <a:gd name="T25" fmla="*/ 33 h 83"/>
                  <a:gd name="T26" fmla="*/ 69 w 72"/>
                  <a:gd name="T27" fmla="*/ 25 h 83"/>
                  <a:gd name="T28" fmla="*/ 66 w 72"/>
                  <a:gd name="T29" fmla="*/ 18 h 83"/>
                  <a:gd name="T30" fmla="*/ 61 w 72"/>
                  <a:gd name="T31" fmla="*/ 13 h 83"/>
                  <a:gd name="T32" fmla="*/ 55 w 72"/>
                  <a:gd name="T33" fmla="*/ 6 h 83"/>
                  <a:gd name="T34" fmla="*/ 50 w 72"/>
                  <a:gd name="T35" fmla="*/ 2 h 83"/>
                  <a:gd name="T36" fmla="*/ 43 w 72"/>
                  <a:gd name="T37" fmla="*/ 0 h 83"/>
                  <a:gd name="T38" fmla="*/ 36 w 72"/>
                  <a:gd name="T39" fmla="*/ 0 h 83"/>
                  <a:gd name="T40" fmla="*/ 22 w 72"/>
                  <a:gd name="T41" fmla="*/ 2 h 83"/>
                  <a:gd name="T42" fmla="*/ 12 w 72"/>
                  <a:gd name="T43" fmla="*/ 13 h 83"/>
                  <a:gd name="T44" fmla="*/ 3 w 72"/>
                  <a:gd name="T45" fmla="*/ 25 h 83"/>
                  <a:gd name="T46" fmla="*/ 0 w 72"/>
                  <a:gd name="T47" fmla="*/ 42 h 83"/>
                  <a:gd name="T48" fmla="*/ 0 w 72"/>
                  <a:gd name="T49" fmla="*/ 48 h 83"/>
                  <a:gd name="T50" fmla="*/ 3 w 72"/>
                  <a:gd name="T51" fmla="*/ 56 h 83"/>
                  <a:gd name="T52" fmla="*/ 6 w 72"/>
                  <a:gd name="T53" fmla="*/ 63 h 83"/>
                  <a:gd name="T54" fmla="*/ 12 w 72"/>
                  <a:gd name="T55" fmla="*/ 71 h 83"/>
                  <a:gd name="T56" fmla="*/ 19 w 72"/>
                  <a:gd name="T57" fmla="*/ 22 h 83"/>
                  <a:gd name="T58" fmla="*/ 27 w 72"/>
                  <a:gd name="T59" fmla="*/ 15 h 83"/>
                  <a:gd name="T60" fmla="*/ 36 w 72"/>
                  <a:gd name="T61" fmla="*/ 14 h 83"/>
                  <a:gd name="T62" fmla="*/ 44 w 72"/>
                  <a:gd name="T63" fmla="*/ 15 h 83"/>
                  <a:gd name="T64" fmla="*/ 53 w 72"/>
                  <a:gd name="T65" fmla="*/ 22 h 83"/>
                  <a:gd name="T66" fmla="*/ 59 w 72"/>
                  <a:gd name="T67" fmla="*/ 31 h 83"/>
                  <a:gd name="T68" fmla="*/ 61 w 72"/>
                  <a:gd name="T69" fmla="*/ 42 h 83"/>
                  <a:gd name="T70" fmla="*/ 60 w 72"/>
                  <a:gd name="T71" fmla="*/ 46 h 83"/>
                  <a:gd name="T72" fmla="*/ 59 w 72"/>
                  <a:gd name="T73" fmla="*/ 48 h 83"/>
                  <a:gd name="T74" fmla="*/ 59 w 72"/>
                  <a:gd name="T75" fmla="*/ 52 h 83"/>
                  <a:gd name="T76" fmla="*/ 55 w 72"/>
                  <a:gd name="T77" fmla="*/ 56 h 83"/>
                  <a:gd name="T78" fmla="*/ 53 w 72"/>
                  <a:gd name="T79" fmla="*/ 62 h 83"/>
                  <a:gd name="T80" fmla="*/ 44 w 72"/>
                  <a:gd name="T81" fmla="*/ 68 h 83"/>
                  <a:gd name="T82" fmla="*/ 40 w 72"/>
                  <a:gd name="T83" fmla="*/ 69 h 83"/>
                  <a:gd name="T84" fmla="*/ 37 w 72"/>
                  <a:gd name="T85" fmla="*/ 69 h 83"/>
                  <a:gd name="T86" fmla="*/ 36 w 72"/>
                  <a:gd name="T87" fmla="*/ 69 h 83"/>
                  <a:gd name="T88" fmla="*/ 36 w 72"/>
                  <a:gd name="T89" fmla="*/ 70 h 83"/>
                  <a:gd name="T90" fmla="*/ 27 w 72"/>
                  <a:gd name="T91" fmla="*/ 68 h 83"/>
                  <a:gd name="T92" fmla="*/ 19 w 72"/>
                  <a:gd name="T93" fmla="*/ 62 h 83"/>
                  <a:gd name="T94" fmla="*/ 14 w 72"/>
                  <a:gd name="T95" fmla="*/ 52 h 83"/>
                  <a:gd name="T96" fmla="*/ 13 w 72"/>
                  <a:gd name="T97" fmla="*/ 42 h 83"/>
                  <a:gd name="T98" fmla="*/ 14 w 72"/>
                  <a:gd name="T99" fmla="*/ 31 h 83"/>
                  <a:gd name="T100" fmla="*/ 19 w 72"/>
                  <a:gd name="T101" fmla="*/ 22 h 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83"/>
                  <a:gd name="T155" fmla="*/ 72 w 72"/>
                  <a:gd name="T156" fmla="*/ 83 h 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83">
                    <a:moveTo>
                      <a:pt x="12" y="71"/>
                    </a:moveTo>
                    <a:lnTo>
                      <a:pt x="22" y="80"/>
                    </a:lnTo>
                    <a:lnTo>
                      <a:pt x="28" y="82"/>
                    </a:lnTo>
                    <a:lnTo>
                      <a:pt x="36" y="83"/>
                    </a:lnTo>
                    <a:lnTo>
                      <a:pt x="43" y="82"/>
                    </a:lnTo>
                    <a:lnTo>
                      <a:pt x="50" y="80"/>
                    </a:lnTo>
                    <a:lnTo>
                      <a:pt x="55" y="75"/>
                    </a:lnTo>
                    <a:lnTo>
                      <a:pt x="61" y="71"/>
                    </a:lnTo>
                    <a:lnTo>
                      <a:pt x="66" y="63"/>
                    </a:lnTo>
                    <a:lnTo>
                      <a:pt x="69" y="56"/>
                    </a:lnTo>
                    <a:lnTo>
                      <a:pt x="71" y="48"/>
                    </a:lnTo>
                    <a:lnTo>
                      <a:pt x="72" y="42"/>
                    </a:lnTo>
                    <a:lnTo>
                      <a:pt x="71" y="33"/>
                    </a:lnTo>
                    <a:lnTo>
                      <a:pt x="69" y="25"/>
                    </a:lnTo>
                    <a:lnTo>
                      <a:pt x="66" y="18"/>
                    </a:lnTo>
                    <a:lnTo>
                      <a:pt x="61" y="13"/>
                    </a:lnTo>
                    <a:lnTo>
                      <a:pt x="55" y="6"/>
                    </a:lnTo>
                    <a:lnTo>
                      <a:pt x="50" y="2"/>
                    </a:lnTo>
                    <a:lnTo>
                      <a:pt x="43" y="0"/>
                    </a:lnTo>
                    <a:lnTo>
                      <a:pt x="36" y="0"/>
                    </a:lnTo>
                    <a:lnTo>
                      <a:pt x="22" y="2"/>
                    </a:lnTo>
                    <a:lnTo>
                      <a:pt x="12" y="13"/>
                    </a:lnTo>
                    <a:lnTo>
                      <a:pt x="3" y="25"/>
                    </a:lnTo>
                    <a:lnTo>
                      <a:pt x="0" y="42"/>
                    </a:lnTo>
                    <a:lnTo>
                      <a:pt x="0" y="48"/>
                    </a:lnTo>
                    <a:lnTo>
                      <a:pt x="3" y="56"/>
                    </a:lnTo>
                    <a:lnTo>
                      <a:pt x="6" y="63"/>
                    </a:lnTo>
                    <a:lnTo>
                      <a:pt x="12" y="71"/>
                    </a:lnTo>
                    <a:close/>
                    <a:moveTo>
                      <a:pt x="19" y="22"/>
                    </a:moveTo>
                    <a:lnTo>
                      <a:pt x="27" y="15"/>
                    </a:lnTo>
                    <a:lnTo>
                      <a:pt x="36" y="14"/>
                    </a:lnTo>
                    <a:lnTo>
                      <a:pt x="44" y="15"/>
                    </a:lnTo>
                    <a:lnTo>
                      <a:pt x="53" y="22"/>
                    </a:lnTo>
                    <a:lnTo>
                      <a:pt x="59" y="31"/>
                    </a:lnTo>
                    <a:lnTo>
                      <a:pt x="61" y="42"/>
                    </a:lnTo>
                    <a:lnTo>
                      <a:pt x="60" y="46"/>
                    </a:lnTo>
                    <a:lnTo>
                      <a:pt x="59" y="48"/>
                    </a:lnTo>
                    <a:lnTo>
                      <a:pt x="59" y="52"/>
                    </a:lnTo>
                    <a:lnTo>
                      <a:pt x="55" y="56"/>
                    </a:lnTo>
                    <a:lnTo>
                      <a:pt x="53" y="62"/>
                    </a:lnTo>
                    <a:lnTo>
                      <a:pt x="44" y="68"/>
                    </a:lnTo>
                    <a:lnTo>
                      <a:pt x="40" y="69"/>
                    </a:lnTo>
                    <a:lnTo>
                      <a:pt x="37" y="69"/>
                    </a:lnTo>
                    <a:lnTo>
                      <a:pt x="36" y="69"/>
                    </a:lnTo>
                    <a:lnTo>
                      <a:pt x="36" y="70"/>
                    </a:lnTo>
                    <a:lnTo>
                      <a:pt x="27" y="68"/>
                    </a:lnTo>
                    <a:lnTo>
                      <a:pt x="19" y="62"/>
                    </a:lnTo>
                    <a:lnTo>
                      <a:pt x="14" y="52"/>
                    </a:lnTo>
                    <a:lnTo>
                      <a:pt x="13" y="42"/>
                    </a:lnTo>
                    <a:lnTo>
                      <a:pt x="14" y="31"/>
                    </a:lnTo>
                    <a:lnTo>
                      <a:pt x="19" y="22"/>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8" name="Freeform 400"/>
              <p:cNvSpPr>
                <a:spLocks noEditPoints="1"/>
              </p:cNvSpPr>
              <p:nvPr/>
            </p:nvSpPr>
            <p:spPr bwMode="auto">
              <a:xfrm>
                <a:off x="6147" y="2644"/>
                <a:ext cx="10" cy="12"/>
              </a:xfrm>
              <a:custGeom>
                <a:avLst/>
                <a:gdLst>
                  <a:gd name="T0" fmla="*/ 23 w 48"/>
                  <a:gd name="T1" fmla="*/ 0 h 56"/>
                  <a:gd name="T2" fmla="*/ 14 w 48"/>
                  <a:gd name="T3" fmla="*/ 1 h 56"/>
                  <a:gd name="T4" fmla="*/ 6 w 48"/>
                  <a:gd name="T5" fmla="*/ 8 h 56"/>
                  <a:gd name="T6" fmla="*/ 1 w 48"/>
                  <a:gd name="T7" fmla="*/ 17 h 56"/>
                  <a:gd name="T8" fmla="*/ 0 w 48"/>
                  <a:gd name="T9" fmla="*/ 28 h 56"/>
                  <a:gd name="T10" fmla="*/ 1 w 48"/>
                  <a:gd name="T11" fmla="*/ 38 h 56"/>
                  <a:gd name="T12" fmla="*/ 6 w 48"/>
                  <a:gd name="T13" fmla="*/ 48 h 56"/>
                  <a:gd name="T14" fmla="*/ 14 w 48"/>
                  <a:gd name="T15" fmla="*/ 54 h 56"/>
                  <a:gd name="T16" fmla="*/ 23 w 48"/>
                  <a:gd name="T17" fmla="*/ 56 h 56"/>
                  <a:gd name="T18" fmla="*/ 23 w 48"/>
                  <a:gd name="T19" fmla="*/ 55 h 56"/>
                  <a:gd name="T20" fmla="*/ 24 w 48"/>
                  <a:gd name="T21" fmla="*/ 55 h 56"/>
                  <a:gd name="T22" fmla="*/ 27 w 48"/>
                  <a:gd name="T23" fmla="*/ 55 h 56"/>
                  <a:gd name="T24" fmla="*/ 31 w 48"/>
                  <a:gd name="T25" fmla="*/ 54 h 56"/>
                  <a:gd name="T26" fmla="*/ 40 w 48"/>
                  <a:gd name="T27" fmla="*/ 48 h 56"/>
                  <a:gd name="T28" fmla="*/ 42 w 48"/>
                  <a:gd name="T29" fmla="*/ 42 h 56"/>
                  <a:gd name="T30" fmla="*/ 46 w 48"/>
                  <a:gd name="T31" fmla="*/ 38 h 56"/>
                  <a:gd name="T32" fmla="*/ 46 w 48"/>
                  <a:gd name="T33" fmla="*/ 34 h 56"/>
                  <a:gd name="T34" fmla="*/ 47 w 48"/>
                  <a:gd name="T35" fmla="*/ 32 h 56"/>
                  <a:gd name="T36" fmla="*/ 48 w 48"/>
                  <a:gd name="T37" fmla="*/ 28 h 56"/>
                  <a:gd name="T38" fmla="*/ 46 w 48"/>
                  <a:gd name="T39" fmla="*/ 17 h 56"/>
                  <a:gd name="T40" fmla="*/ 40 w 48"/>
                  <a:gd name="T41" fmla="*/ 8 h 56"/>
                  <a:gd name="T42" fmla="*/ 31 w 48"/>
                  <a:gd name="T43" fmla="*/ 1 h 56"/>
                  <a:gd name="T44" fmla="*/ 23 w 48"/>
                  <a:gd name="T45" fmla="*/ 0 h 56"/>
                  <a:gd name="T46" fmla="*/ 23 w 48"/>
                  <a:gd name="T47" fmla="*/ 41 h 56"/>
                  <a:gd name="T48" fmla="*/ 19 w 48"/>
                  <a:gd name="T49" fmla="*/ 40 h 56"/>
                  <a:gd name="T50" fmla="*/ 15 w 48"/>
                  <a:gd name="T51" fmla="*/ 37 h 56"/>
                  <a:gd name="T52" fmla="*/ 12 w 48"/>
                  <a:gd name="T53" fmla="*/ 33 h 56"/>
                  <a:gd name="T54" fmla="*/ 11 w 48"/>
                  <a:gd name="T55" fmla="*/ 28 h 56"/>
                  <a:gd name="T56" fmla="*/ 12 w 48"/>
                  <a:gd name="T57" fmla="*/ 22 h 56"/>
                  <a:gd name="T58" fmla="*/ 15 w 48"/>
                  <a:gd name="T59" fmla="*/ 19 h 56"/>
                  <a:gd name="T60" fmla="*/ 19 w 48"/>
                  <a:gd name="T61" fmla="*/ 15 h 56"/>
                  <a:gd name="T62" fmla="*/ 23 w 48"/>
                  <a:gd name="T63" fmla="*/ 14 h 56"/>
                  <a:gd name="T64" fmla="*/ 27 w 48"/>
                  <a:gd name="T65" fmla="*/ 15 h 56"/>
                  <a:gd name="T66" fmla="*/ 31 w 48"/>
                  <a:gd name="T67" fmla="*/ 19 h 56"/>
                  <a:gd name="T68" fmla="*/ 35 w 48"/>
                  <a:gd name="T69" fmla="*/ 22 h 56"/>
                  <a:gd name="T70" fmla="*/ 36 w 48"/>
                  <a:gd name="T71" fmla="*/ 28 h 56"/>
                  <a:gd name="T72" fmla="*/ 35 w 48"/>
                  <a:gd name="T73" fmla="*/ 30 h 56"/>
                  <a:gd name="T74" fmla="*/ 35 w 48"/>
                  <a:gd name="T75" fmla="*/ 33 h 56"/>
                  <a:gd name="T76" fmla="*/ 32 w 48"/>
                  <a:gd name="T77" fmla="*/ 34 h 56"/>
                  <a:gd name="T78" fmla="*/ 31 w 48"/>
                  <a:gd name="T79" fmla="*/ 37 h 56"/>
                  <a:gd name="T80" fmla="*/ 27 w 48"/>
                  <a:gd name="T81" fmla="*/ 40 h 56"/>
                  <a:gd name="T82" fmla="*/ 24 w 48"/>
                  <a:gd name="T83" fmla="*/ 40 h 56"/>
                  <a:gd name="T84" fmla="*/ 23 w 48"/>
                  <a:gd name="T85" fmla="*/ 40 h 56"/>
                  <a:gd name="T86" fmla="*/ 23 w 48"/>
                  <a:gd name="T87" fmla="*/ 41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56"/>
                  <a:gd name="T134" fmla="*/ 48 w 48"/>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56">
                    <a:moveTo>
                      <a:pt x="23" y="0"/>
                    </a:moveTo>
                    <a:lnTo>
                      <a:pt x="14" y="1"/>
                    </a:lnTo>
                    <a:lnTo>
                      <a:pt x="6" y="8"/>
                    </a:lnTo>
                    <a:lnTo>
                      <a:pt x="1" y="17"/>
                    </a:lnTo>
                    <a:lnTo>
                      <a:pt x="0" y="28"/>
                    </a:lnTo>
                    <a:lnTo>
                      <a:pt x="1" y="38"/>
                    </a:lnTo>
                    <a:lnTo>
                      <a:pt x="6" y="48"/>
                    </a:lnTo>
                    <a:lnTo>
                      <a:pt x="14" y="54"/>
                    </a:lnTo>
                    <a:lnTo>
                      <a:pt x="23" y="56"/>
                    </a:lnTo>
                    <a:lnTo>
                      <a:pt x="23" y="55"/>
                    </a:lnTo>
                    <a:lnTo>
                      <a:pt x="24" y="55"/>
                    </a:lnTo>
                    <a:lnTo>
                      <a:pt x="27" y="55"/>
                    </a:lnTo>
                    <a:lnTo>
                      <a:pt x="31" y="54"/>
                    </a:lnTo>
                    <a:lnTo>
                      <a:pt x="40" y="48"/>
                    </a:lnTo>
                    <a:lnTo>
                      <a:pt x="42" y="42"/>
                    </a:lnTo>
                    <a:lnTo>
                      <a:pt x="46" y="38"/>
                    </a:lnTo>
                    <a:lnTo>
                      <a:pt x="46" y="34"/>
                    </a:lnTo>
                    <a:lnTo>
                      <a:pt x="47" y="32"/>
                    </a:lnTo>
                    <a:lnTo>
                      <a:pt x="48" y="28"/>
                    </a:lnTo>
                    <a:lnTo>
                      <a:pt x="46" y="17"/>
                    </a:lnTo>
                    <a:lnTo>
                      <a:pt x="40" y="8"/>
                    </a:lnTo>
                    <a:lnTo>
                      <a:pt x="31" y="1"/>
                    </a:lnTo>
                    <a:lnTo>
                      <a:pt x="23" y="0"/>
                    </a:lnTo>
                    <a:close/>
                    <a:moveTo>
                      <a:pt x="23" y="41"/>
                    </a:moveTo>
                    <a:lnTo>
                      <a:pt x="19" y="40"/>
                    </a:lnTo>
                    <a:lnTo>
                      <a:pt x="15" y="37"/>
                    </a:lnTo>
                    <a:lnTo>
                      <a:pt x="12" y="33"/>
                    </a:lnTo>
                    <a:lnTo>
                      <a:pt x="11" y="28"/>
                    </a:lnTo>
                    <a:lnTo>
                      <a:pt x="12" y="22"/>
                    </a:lnTo>
                    <a:lnTo>
                      <a:pt x="15" y="19"/>
                    </a:lnTo>
                    <a:lnTo>
                      <a:pt x="19" y="15"/>
                    </a:lnTo>
                    <a:lnTo>
                      <a:pt x="23" y="14"/>
                    </a:lnTo>
                    <a:lnTo>
                      <a:pt x="27" y="15"/>
                    </a:lnTo>
                    <a:lnTo>
                      <a:pt x="31" y="19"/>
                    </a:lnTo>
                    <a:lnTo>
                      <a:pt x="35" y="22"/>
                    </a:lnTo>
                    <a:lnTo>
                      <a:pt x="36" y="28"/>
                    </a:lnTo>
                    <a:lnTo>
                      <a:pt x="35" y="30"/>
                    </a:lnTo>
                    <a:lnTo>
                      <a:pt x="35" y="33"/>
                    </a:lnTo>
                    <a:lnTo>
                      <a:pt x="32" y="34"/>
                    </a:lnTo>
                    <a:lnTo>
                      <a:pt x="31" y="37"/>
                    </a:lnTo>
                    <a:lnTo>
                      <a:pt x="27" y="40"/>
                    </a:lnTo>
                    <a:lnTo>
                      <a:pt x="24" y="40"/>
                    </a:lnTo>
                    <a:lnTo>
                      <a:pt x="23" y="40"/>
                    </a:lnTo>
                    <a:lnTo>
                      <a:pt x="23" y="41"/>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29" name="Freeform 401"/>
              <p:cNvSpPr>
                <a:spLocks/>
              </p:cNvSpPr>
              <p:nvPr/>
            </p:nvSpPr>
            <p:spPr bwMode="auto">
              <a:xfrm>
                <a:off x="6150" y="2647"/>
                <a:ext cx="5" cy="6"/>
              </a:xfrm>
              <a:custGeom>
                <a:avLst/>
                <a:gdLst>
                  <a:gd name="T0" fmla="*/ 4 w 25"/>
                  <a:gd name="T1" fmla="*/ 23 h 27"/>
                  <a:gd name="T2" fmla="*/ 8 w 25"/>
                  <a:gd name="T3" fmla="*/ 26 h 27"/>
                  <a:gd name="T4" fmla="*/ 12 w 25"/>
                  <a:gd name="T5" fmla="*/ 27 h 27"/>
                  <a:gd name="T6" fmla="*/ 12 w 25"/>
                  <a:gd name="T7" fmla="*/ 26 h 27"/>
                  <a:gd name="T8" fmla="*/ 13 w 25"/>
                  <a:gd name="T9" fmla="*/ 26 h 27"/>
                  <a:gd name="T10" fmla="*/ 16 w 25"/>
                  <a:gd name="T11" fmla="*/ 26 h 27"/>
                  <a:gd name="T12" fmla="*/ 20 w 25"/>
                  <a:gd name="T13" fmla="*/ 23 h 27"/>
                  <a:gd name="T14" fmla="*/ 21 w 25"/>
                  <a:gd name="T15" fmla="*/ 20 h 27"/>
                  <a:gd name="T16" fmla="*/ 24 w 25"/>
                  <a:gd name="T17" fmla="*/ 19 h 27"/>
                  <a:gd name="T18" fmla="*/ 24 w 25"/>
                  <a:gd name="T19" fmla="*/ 16 h 27"/>
                  <a:gd name="T20" fmla="*/ 25 w 25"/>
                  <a:gd name="T21" fmla="*/ 14 h 27"/>
                  <a:gd name="T22" fmla="*/ 24 w 25"/>
                  <a:gd name="T23" fmla="*/ 8 h 27"/>
                  <a:gd name="T24" fmla="*/ 20 w 25"/>
                  <a:gd name="T25" fmla="*/ 5 h 27"/>
                  <a:gd name="T26" fmla="*/ 16 w 25"/>
                  <a:gd name="T27" fmla="*/ 1 h 27"/>
                  <a:gd name="T28" fmla="*/ 12 w 25"/>
                  <a:gd name="T29" fmla="*/ 0 h 27"/>
                  <a:gd name="T30" fmla="*/ 8 w 25"/>
                  <a:gd name="T31" fmla="*/ 1 h 27"/>
                  <a:gd name="T32" fmla="*/ 4 w 25"/>
                  <a:gd name="T33" fmla="*/ 5 h 27"/>
                  <a:gd name="T34" fmla="*/ 1 w 25"/>
                  <a:gd name="T35" fmla="*/ 8 h 27"/>
                  <a:gd name="T36" fmla="*/ 0 w 25"/>
                  <a:gd name="T37" fmla="*/ 14 h 27"/>
                  <a:gd name="T38" fmla="*/ 1 w 25"/>
                  <a:gd name="T39" fmla="*/ 19 h 27"/>
                  <a:gd name="T40" fmla="*/ 4 w 25"/>
                  <a:gd name="T41" fmla="*/ 23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7"/>
                  <a:gd name="T65" fmla="*/ 25 w 25"/>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7">
                    <a:moveTo>
                      <a:pt x="4" y="23"/>
                    </a:moveTo>
                    <a:lnTo>
                      <a:pt x="8" y="26"/>
                    </a:lnTo>
                    <a:lnTo>
                      <a:pt x="12" y="27"/>
                    </a:lnTo>
                    <a:lnTo>
                      <a:pt x="12" y="26"/>
                    </a:lnTo>
                    <a:lnTo>
                      <a:pt x="13" y="26"/>
                    </a:lnTo>
                    <a:lnTo>
                      <a:pt x="16" y="26"/>
                    </a:lnTo>
                    <a:lnTo>
                      <a:pt x="20" y="23"/>
                    </a:lnTo>
                    <a:lnTo>
                      <a:pt x="21" y="20"/>
                    </a:lnTo>
                    <a:lnTo>
                      <a:pt x="24" y="19"/>
                    </a:lnTo>
                    <a:lnTo>
                      <a:pt x="24" y="16"/>
                    </a:lnTo>
                    <a:lnTo>
                      <a:pt x="25" y="14"/>
                    </a:lnTo>
                    <a:lnTo>
                      <a:pt x="24" y="8"/>
                    </a:lnTo>
                    <a:lnTo>
                      <a:pt x="20" y="5"/>
                    </a:lnTo>
                    <a:lnTo>
                      <a:pt x="16" y="1"/>
                    </a:lnTo>
                    <a:lnTo>
                      <a:pt x="12" y="0"/>
                    </a:lnTo>
                    <a:lnTo>
                      <a:pt x="8" y="1"/>
                    </a:lnTo>
                    <a:lnTo>
                      <a:pt x="4" y="5"/>
                    </a:lnTo>
                    <a:lnTo>
                      <a:pt x="1" y="8"/>
                    </a:lnTo>
                    <a:lnTo>
                      <a:pt x="0" y="14"/>
                    </a:lnTo>
                    <a:lnTo>
                      <a:pt x="1" y="19"/>
                    </a:lnTo>
                    <a:lnTo>
                      <a:pt x="4" y="23"/>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0" name="Freeform 402"/>
              <p:cNvSpPr>
                <a:spLocks/>
              </p:cNvSpPr>
              <p:nvPr/>
            </p:nvSpPr>
            <p:spPr bwMode="auto">
              <a:xfrm>
                <a:off x="6138" y="2635"/>
                <a:ext cx="29" cy="31"/>
              </a:xfrm>
              <a:custGeom>
                <a:avLst/>
                <a:gdLst>
                  <a:gd name="T0" fmla="*/ 100 w 143"/>
                  <a:gd name="T1" fmla="*/ 147 h 155"/>
                  <a:gd name="T2" fmla="*/ 111 w 143"/>
                  <a:gd name="T3" fmla="*/ 141 h 155"/>
                  <a:gd name="T4" fmla="*/ 115 w 143"/>
                  <a:gd name="T5" fmla="*/ 137 h 155"/>
                  <a:gd name="T6" fmla="*/ 121 w 143"/>
                  <a:gd name="T7" fmla="*/ 131 h 155"/>
                  <a:gd name="T8" fmla="*/ 130 w 143"/>
                  <a:gd name="T9" fmla="*/ 118 h 155"/>
                  <a:gd name="T10" fmla="*/ 138 w 143"/>
                  <a:gd name="T11" fmla="*/ 104 h 155"/>
                  <a:gd name="T12" fmla="*/ 141 w 143"/>
                  <a:gd name="T13" fmla="*/ 88 h 155"/>
                  <a:gd name="T14" fmla="*/ 143 w 143"/>
                  <a:gd name="T15" fmla="*/ 73 h 155"/>
                  <a:gd name="T16" fmla="*/ 143 w 143"/>
                  <a:gd name="T17" fmla="*/ 62 h 155"/>
                  <a:gd name="T18" fmla="*/ 129 w 143"/>
                  <a:gd name="T19" fmla="*/ 55 h 155"/>
                  <a:gd name="T20" fmla="*/ 131 w 143"/>
                  <a:gd name="T21" fmla="*/ 73 h 155"/>
                  <a:gd name="T22" fmla="*/ 130 w 143"/>
                  <a:gd name="T23" fmla="*/ 75 h 155"/>
                  <a:gd name="T24" fmla="*/ 130 w 143"/>
                  <a:gd name="T25" fmla="*/ 78 h 155"/>
                  <a:gd name="T26" fmla="*/ 129 w 143"/>
                  <a:gd name="T27" fmla="*/ 85 h 155"/>
                  <a:gd name="T28" fmla="*/ 125 w 143"/>
                  <a:gd name="T29" fmla="*/ 99 h 155"/>
                  <a:gd name="T30" fmla="*/ 120 w 143"/>
                  <a:gd name="T31" fmla="*/ 110 h 155"/>
                  <a:gd name="T32" fmla="*/ 115 w 143"/>
                  <a:gd name="T33" fmla="*/ 115 h 155"/>
                  <a:gd name="T34" fmla="*/ 112 w 143"/>
                  <a:gd name="T35" fmla="*/ 122 h 155"/>
                  <a:gd name="T36" fmla="*/ 110 w 143"/>
                  <a:gd name="T37" fmla="*/ 122 h 155"/>
                  <a:gd name="T38" fmla="*/ 108 w 143"/>
                  <a:gd name="T39" fmla="*/ 122 h 155"/>
                  <a:gd name="T40" fmla="*/ 108 w 143"/>
                  <a:gd name="T41" fmla="*/ 123 h 155"/>
                  <a:gd name="T42" fmla="*/ 106 w 143"/>
                  <a:gd name="T43" fmla="*/ 125 h 155"/>
                  <a:gd name="T44" fmla="*/ 102 w 143"/>
                  <a:gd name="T45" fmla="*/ 130 h 155"/>
                  <a:gd name="T46" fmla="*/ 93 w 143"/>
                  <a:gd name="T47" fmla="*/ 137 h 155"/>
                  <a:gd name="T48" fmla="*/ 82 w 143"/>
                  <a:gd name="T49" fmla="*/ 140 h 155"/>
                  <a:gd name="T50" fmla="*/ 70 w 143"/>
                  <a:gd name="T51" fmla="*/ 142 h 155"/>
                  <a:gd name="T52" fmla="*/ 58 w 143"/>
                  <a:gd name="T53" fmla="*/ 140 h 155"/>
                  <a:gd name="T54" fmla="*/ 47 w 143"/>
                  <a:gd name="T55" fmla="*/ 137 h 155"/>
                  <a:gd name="T56" fmla="*/ 37 w 143"/>
                  <a:gd name="T57" fmla="*/ 130 h 155"/>
                  <a:gd name="T58" fmla="*/ 29 w 143"/>
                  <a:gd name="T59" fmla="*/ 122 h 155"/>
                  <a:gd name="T60" fmla="*/ 23 w 143"/>
                  <a:gd name="T61" fmla="*/ 115 h 155"/>
                  <a:gd name="T62" fmla="*/ 20 w 143"/>
                  <a:gd name="T63" fmla="*/ 110 h 155"/>
                  <a:gd name="T64" fmla="*/ 14 w 143"/>
                  <a:gd name="T65" fmla="*/ 99 h 155"/>
                  <a:gd name="T66" fmla="*/ 11 w 143"/>
                  <a:gd name="T67" fmla="*/ 85 h 155"/>
                  <a:gd name="T68" fmla="*/ 10 w 143"/>
                  <a:gd name="T69" fmla="*/ 73 h 155"/>
                  <a:gd name="T70" fmla="*/ 11 w 143"/>
                  <a:gd name="T71" fmla="*/ 58 h 155"/>
                  <a:gd name="T72" fmla="*/ 14 w 143"/>
                  <a:gd name="T73" fmla="*/ 46 h 155"/>
                  <a:gd name="T74" fmla="*/ 20 w 143"/>
                  <a:gd name="T75" fmla="*/ 33 h 155"/>
                  <a:gd name="T76" fmla="*/ 29 w 143"/>
                  <a:gd name="T77" fmla="*/ 23 h 155"/>
                  <a:gd name="T78" fmla="*/ 38 w 143"/>
                  <a:gd name="T79" fmla="*/ 13 h 155"/>
                  <a:gd name="T80" fmla="*/ 49 w 143"/>
                  <a:gd name="T81" fmla="*/ 8 h 155"/>
                  <a:gd name="T82" fmla="*/ 37 w 143"/>
                  <a:gd name="T83" fmla="*/ 0 h 155"/>
                  <a:gd name="T84" fmla="*/ 20 w 143"/>
                  <a:gd name="T85" fmla="*/ 14 h 155"/>
                  <a:gd name="T86" fmla="*/ 10 w 143"/>
                  <a:gd name="T87" fmla="*/ 27 h 155"/>
                  <a:gd name="T88" fmla="*/ 4 w 143"/>
                  <a:gd name="T89" fmla="*/ 41 h 155"/>
                  <a:gd name="T90" fmla="*/ 1 w 143"/>
                  <a:gd name="T91" fmla="*/ 56 h 155"/>
                  <a:gd name="T92" fmla="*/ 0 w 143"/>
                  <a:gd name="T93" fmla="*/ 73 h 155"/>
                  <a:gd name="T94" fmla="*/ 1 w 143"/>
                  <a:gd name="T95" fmla="*/ 88 h 155"/>
                  <a:gd name="T96" fmla="*/ 4 w 143"/>
                  <a:gd name="T97" fmla="*/ 104 h 155"/>
                  <a:gd name="T98" fmla="*/ 10 w 143"/>
                  <a:gd name="T99" fmla="*/ 118 h 155"/>
                  <a:gd name="T100" fmla="*/ 20 w 143"/>
                  <a:gd name="T101" fmla="*/ 131 h 155"/>
                  <a:gd name="T102" fmla="*/ 30 w 143"/>
                  <a:gd name="T103" fmla="*/ 140 h 155"/>
                  <a:gd name="T104" fmla="*/ 42 w 143"/>
                  <a:gd name="T105" fmla="*/ 148 h 155"/>
                  <a:gd name="T106" fmla="*/ 56 w 143"/>
                  <a:gd name="T107" fmla="*/ 152 h 155"/>
                  <a:gd name="T108" fmla="*/ 70 w 143"/>
                  <a:gd name="T109" fmla="*/ 155 h 155"/>
                  <a:gd name="T110" fmla="*/ 77 w 143"/>
                  <a:gd name="T111" fmla="*/ 154 h 155"/>
                  <a:gd name="T112" fmla="*/ 77 w 143"/>
                  <a:gd name="T113" fmla="*/ 152 h 155"/>
                  <a:gd name="T114" fmla="*/ 78 w 143"/>
                  <a:gd name="T115" fmla="*/ 152 h 155"/>
                  <a:gd name="T116" fmla="*/ 80 w 143"/>
                  <a:gd name="T117" fmla="*/ 152 h 155"/>
                  <a:gd name="T118" fmla="*/ 85 w 143"/>
                  <a:gd name="T119" fmla="*/ 152 h 155"/>
                  <a:gd name="T120" fmla="*/ 92 w 143"/>
                  <a:gd name="T121" fmla="*/ 149 h 155"/>
                  <a:gd name="T122" fmla="*/ 100 w 143"/>
                  <a:gd name="T123" fmla="*/ 1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
                  <a:gd name="T187" fmla="*/ 0 h 155"/>
                  <a:gd name="T188" fmla="*/ 143 w 143"/>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 h="155">
                    <a:moveTo>
                      <a:pt x="100" y="147"/>
                    </a:moveTo>
                    <a:lnTo>
                      <a:pt x="111" y="141"/>
                    </a:lnTo>
                    <a:lnTo>
                      <a:pt x="115" y="137"/>
                    </a:lnTo>
                    <a:lnTo>
                      <a:pt x="121" y="131"/>
                    </a:lnTo>
                    <a:lnTo>
                      <a:pt x="130" y="118"/>
                    </a:lnTo>
                    <a:lnTo>
                      <a:pt x="138" y="104"/>
                    </a:lnTo>
                    <a:lnTo>
                      <a:pt x="141" y="88"/>
                    </a:lnTo>
                    <a:lnTo>
                      <a:pt x="143" y="73"/>
                    </a:lnTo>
                    <a:lnTo>
                      <a:pt x="143" y="62"/>
                    </a:lnTo>
                    <a:lnTo>
                      <a:pt x="129" y="55"/>
                    </a:lnTo>
                    <a:lnTo>
                      <a:pt x="131" y="73"/>
                    </a:lnTo>
                    <a:lnTo>
                      <a:pt x="130" y="75"/>
                    </a:lnTo>
                    <a:lnTo>
                      <a:pt x="130" y="78"/>
                    </a:lnTo>
                    <a:lnTo>
                      <a:pt x="129" y="85"/>
                    </a:lnTo>
                    <a:lnTo>
                      <a:pt x="125" y="99"/>
                    </a:lnTo>
                    <a:lnTo>
                      <a:pt x="120" y="110"/>
                    </a:lnTo>
                    <a:lnTo>
                      <a:pt x="115" y="115"/>
                    </a:lnTo>
                    <a:lnTo>
                      <a:pt x="112" y="122"/>
                    </a:lnTo>
                    <a:lnTo>
                      <a:pt x="110" y="122"/>
                    </a:lnTo>
                    <a:lnTo>
                      <a:pt x="108" y="122"/>
                    </a:lnTo>
                    <a:lnTo>
                      <a:pt x="108" y="123"/>
                    </a:lnTo>
                    <a:lnTo>
                      <a:pt x="106" y="125"/>
                    </a:lnTo>
                    <a:lnTo>
                      <a:pt x="102" y="130"/>
                    </a:lnTo>
                    <a:lnTo>
                      <a:pt x="93" y="137"/>
                    </a:lnTo>
                    <a:lnTo>
                      <a:pt x="82" y="140"/>
                    </a:lnTo>
                    <a:lnTo>
                      <a:pt x="70" y="142"/>
                    </a:lnTo>
                    <a:lnTo>
                      <a:pt x="58" y="140"/>
                    </a:lnTo>
                    <a:lnTo>
                      <a:pt x="47" y="137"/>
                    </a:lnTo>
                    <a:lnTo>
                      <a:pt x="37" y="130"/>
                    </a:lnTo>
                    <a:lnTo>
                      <a:pt x="29" y="122"/>
                    </a:lnTo>
                    <a:lnTo>
                      <a:pt x="23" y="115"/>
                    </a:lnTo>
                    <a:lnTo>
                      <a:pt x="20" y="110"/>
                    </a:lnTo>
                    <a:lnTo>
                      <a:pt x="14" y="99"/>
                    </a:lnTo>
                    <a:lnTo>
                      <a:pt x="11" y="85"/>
                    </a:lnTo>
                    <a:lnTo>
                      <a:pt x="10" y="73"/>
                    </a:lnTo>
                    <a:lnTo>
                      <a:pt x="11" y="58"/>
                    </a:lnTo>
                    <a:lnTo>
                      <a:pt x="14" y="46"/>
                    </a:lnTo>
                    <a:lnTo>
                      <a:pt x="20" y="33"/>
                    </a:lnTo>
                    <a:lnTo>
                      <a:pt x="29" y="23"/>
                    </a:lnTo>
                    <a:lnTo>
                      <a:pt x="38" y="13"/>
                    </a:lnTo>
                    <a:lnTo>
                      <a:pt x="49" y="8"/>
                    </a:lnTo>
                    <a:lnTo>
                      <a:pt x="37" y="0"/>
                    </a:lnTo>
                    <a:lnTo>
                      <a:pt x="20" y="14"/>
                    </a:lnTo>
                    <a:lnTo>
                      <a:pt x="10" y="27"/>
                    </a:lnTo>
                    <a:lnTo>
                      <a:pt x="4" y="41"/>
                    </a:lnTo>
                    <a:lnTo>
                      <a:pt x="1" y="56"/>
                    </a:lnTo>
                    <a:lnTo>
                      <a:pt x="0" y="73"/>
                    </a:lnTo>
                    <a:lnTo>
                      <a:pt x="1" y="88"/>
                    </a:lnTo>
                    <a:lnTo>
                      <a:pt x="4" y="104"/>
                    </a:lnTo>
                    <a:lnTo>
                      <a:pt x="10" y="118"/>
                    </a:lnTo>
                    <a:lnTo>
                      <a:pt x="20" y="131"/>
                    </a:lnTo>
                    <a:lnTo>
                      <a:pt x="30" y="140"/>
                    </a:lnTo>
                    <a:lnTo>
                      <a:pt x="42" y="148"/>
                    </a:lnTo>
                    <a:lnTo>
                      <a:pt x="56" y="152"/>
                    </a:lnTo>
                    <a:lnTo>
                      <a:pt x="70" y="155"/>
                    </a:lnTo>
                    <a:lnTo>
                      <a:pt x="77" y="154"/>
                    </a:lnTo>
                    <a:lnTo>
                      <a:pt x="77" y="152"/>
                    </a:lnTo>
                    <a:lnTo>
                      <a:pt x="78" y="152"/>
                    </a:lnTo>
                    <a:lnTo>
                      <a:pt x="80" y="152"/>
                    </a:lnTo>
                    <a:lnTo>
                      <a:pt x="85" y="152"/>
                    </a:lnTo>
                    <a:lnTo>
                      <a:pt x="92" y="149"/>
                    </a:lnTo>
                    <a:lnTo>
                      <a:pt x="100" y="147"/>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1" name="Freeform 403"/>
              <p:cNvSpPr>
                <a:spLocks/>
              </p:cNvSpPr>
              <p:nvPr/>
            </p:nvSpPr>
            <p:spPr bwMode="auto">
              <a:xfrm>
                <a:off x="6160" y="2648"/>
                <a:ext cx="9" cy="16"/>
              </a:xfrm>
              <a:custGeom>
                <a:avLst/>
                <a:gdLst>
                  <a:gd name="T0" fmla="*/ 10 w 42"/>
                  <a:gd name="T1" fmla="*/ 69 h 79"/>
                  <a:gd name="T2" fmla="*/ 4 w 42"/>
                  <a:gd name="T3" fmla="*/ 75 h 79"/>
                  <a:gd name="T4" fmla="*/ 0 w 42"/>
                  <a:gd name="T5" fmla="*/ 79 h 79"/>
                  <a:gd name="T6" fmla="*/ 32 w 42"/>
                  <a:gd name="T7" fmla="*/ 60 h 79"/>
                  <a:gd name="T8" fmla="*/ 33 w 42"/>
                  <a:gd name="T9" fmla="*/ 53 h 79"/>
                  <a:gd name="T10" fmla="*/ 36 w 42"/>
                  <a:gd name="T11" fmla="*/ 48 h 79"/>
                  <a:gd name="T12" fmla="*/ 39 w 42"/>
                  <a:gd name="T13" fmla="*/ 37 h 79"/>
                  <a:gd name="T14" fmla="*/ 41 w 42"/>
                  <a:gd name="T15" fmla="*/ 23 h 79"/>
                  <a:gd name="T16" fmla="*/ 41 w 42"/>
                  <a:gd name="T17" fmla="*/ 16 h 79"/>
                  <a:gd name="T18" fmla="*/ 41 w 42"/>
                  <a:gd name="T19" fmla="*/ 13 h 79"/>
                  <a:gd name="T20" fmla="*/ 42 w 42"/>
                  <a:gd name="T21" fmla="*/ 11 h 79"/>
                  <a:gd name="T22" fmla="*/ 42 w 42"/>
                  <a:gd name="T23" fmla="*/ 7 h 79"/>
                  <a:gd name="T24" fmla="*/ 32 w 42"/>
                  <a:gd name="T25" fmla="*/ 0 h 79"/>
                  <a:gd name="T26" fmla="*/ 32 w 42"/>
                  <a:gd name="T27" fmla="*/ 11 h 79"/>
                  <a:gd name="T28" fmla="*/ 30 w 42"/>
                  <a:gd name="T29" fmla="*/ 26 h 79"/>
                  <a:gd name="T30" fmla="*/ 27 w 42"/>
                  <a:gd name="T31" fmla="*/ 42 h 79"/>
                  <a:gd name="T32" fmla="*/ 19 w 42"/>
                  <a:gd name="T33" fmla="*/ 56 h 79"/>
                  <a:gd name="T34" fmla="*/ 10 w 42"/>
                  <a:gd name="T35" fmla="*/ 69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79"/>
                  <a:gd name="T56" fmla="*/ 42 w 42"/>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79">
                    <a:moveTo>
                      <a:pt x="10" y="69"/>
                    </a:moveTo>
                    <a:lnTo>
                      <a:pt x="4" y="75"/>
                    </a:lnTo>
                    <a:lnTo>
                      <a:pt x="0" y="79"/>
                    </a:lnTo>
                    <a:lnTo>
                      <a:pt x="32" y="60"/>
                    </a:lnTo>
                    <a:lnTo>
                      <a:pt x="33" y="53"/>
                    </a:lnTo>
                    <a:lnTo>
                      <a:pt x="36" y="48"/>
                    </a:lnTo>
                    <a:lnTo>
                      <a:pt x="39" y="37"/>
                    </a:lnTo>
                    <a:lnTo>
                      <a:pt x="41" y="23"/>
                    </a:lnTo>
                    <a:lnTo>
                      <a:pt x="41" y="16"/>
                    </a:lnTo>
                    <a:lnTo>
                      <a:pt x="41" y="13"/>
                    </a:lnTo>
                    <a:lnTo>
                      <a:pt x="42" y="11"/>
                    </a:lnTo>
                    <a:lnTo>
                      <a:pt x="42" y="7"/>
                    </a:lnTo>
                    <a:lnTo>
                      <a:pt x="32" y="0"/>
                    </a:lnTo>
                    <a:lnTo>
                      <a:pt x="32" y="11"/>
                    </a:lnTo>
                    <a:lnTo>
                      <a:pt x="30" y="26"/>
                    </a:lnTo>
                    <a:lnTo>
                      <a:pt x="27" y="42"/>
                    </a:lnTo>
                    <a:lnTo>
                      <a:pt x="19" y="56"/>
                    </a:lnTo>
                    <a:lnTo>
                      <a:pt x="10" y="69"/>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2" name="Freeform 404"/>
              <p:cNvSpPr>
                <a:spLocks/>
              </p:cNvSpPr>
              <p:nvPr/>
            </p:nvSpPr>
            <p:spPr bwMode="auto">
              <a:xfrm>
                <a:off x="6135" y="2634"/>
                <a:ext cx="23" cy="35"/>
              </a:xfrm>
              <a:custGeom>
                <a:avLst/>
                <a:gdLst>
                  <a:gd name="T0" fmla="*/ 113 w 113"/>
                  <a:gd name="T1" fmla="*/ 153 h 174"/>
                  <a:gd name="T2" fmla="*/ 105 w 113"/>
                  <a:gd name="T3" fmla="*/ 155 h 174"/>
                  <a:gd name="T4" fmla="*/ 98 w 113"/>
                  <a:gd name="T5" fmla="*/ 158 h 174"/>
                  <a:gd name="T6" fmla="*/ 93 w 113"/>
                  <a:gd name="T7" fmla="*/ 158 h 174"/>
                  <a:gd name="T8" fmla="*/ 91 w 113"/>
                  <a:gd name="T9" fmla="*/ 158 h 174"/>
                  <a:gd name="T10" fmla="*/ 90 w 113"/>
                  <a:gd name="T11" fmla="*/ 158 h 174"/>
                  <a:gd name="T12" fmla="*/ 90 w 113"/>
                  <a:gd name="T13" fmla="*/ 160 h 174"/>
                  <a:gd name="T14" fmla="*/ 83 w 113"/>
                  <a:gd name="T15" fmla="*/ 161 h 174"/>
                  <a:gd name="T16" fmla="*/ 69 w 113"/>
                  <a:gd name="T17" fmla="*/ 158 h 174"/>
                  <a:gd name="T18" fmla="*/ 55 w 113"/>
                  <a:gd name="T19" fmla="*/ 154 h 174"/>
                  <a:gd name="T20" fmla="*/ 43 w 113"/>
                  <a:gd name="T21" fmla="*/ 146 h 174"/>
                  <a:gd name="T22" fmla="*/ 33 w 113"/>
                  <a:gd name="T23" fmla="*/ 137 h 174"/>
                  <a:gd name="T24" fmla="*/ 23 w 113"/>
                  <a:gd name="T25" fmla="*/ 124 h 174"/>
                  <a:gd name="T26" fmla="*/ 17 w 113"/>
                  <a:gd name="T27" fmla="*/ 110 h 174"/>
                  <a:gd name="T28" fmla="*/ 14 w 113"/>
                  <a:gd name="T29" fmla="*/ 94 h 174"/>
                  <a:gd name="T30" fmla="*/ 13 w 113"/>
                  <a:gd name="T31" fmla="*/ 79 h 174"/>
                  <a:gd name="T32" fmla="*/ 14 w 113"/>
                  <a:gd name="T33" fmla="*/ 62 h 174"/>
                  <a:gd name="T34" fmla="*/ 17 w 113"/>
                  <a:gd name="T35" fmla="*/ 47 h 174"/>
                  <a:gd name="T36" fmla="*/ 23 w 113"/>
                  <a:gd name="T37" fmla="*/ 33 h 174"/>
                  <a:gd name="T38" fmla="*/ 33 w 113"/>
                  <a:gd name="T39" fmla="*/ 20 h 174"/>
                  <a:gd name="T40" fmla="*/ 50 w 113"/>
                  <a:gd name="T41" fmla="*/ 6 h 174"/>
                  <a:gd name="T42" fmla="*/ 37 w 113"/>
                  <a:gd name="T43" fmla="*/ 0 h 174"/>
                  <a:gd name="T44" fmla="*/ 25 w 113"/>
                  <a:gd name="T45" fmla="*/ 11 h 174"/>
                  <a:gd name="T46" fmla="*/ 14 w 113"/>
                  <a:gd name="T47" fmla="*/ 25 h 174"/>
                  <a:gd name="T48" fmla="*/ 6 w 113"/>
                  <a:gd name="T49" fmla="*/ 42 h 174"/>
                  <a:gd name="T50" fmla="*/ 1 w 113"/>
                  <a:gd name="T51" fmla="*/ 59 h 174"/>
                  <a:gd name="T52" fmla="*/ 0 w 113"/>
                  <a:gd name="T53" fmla="*/ 79 h 174"/>
                  <a:gd name="T54" fmla="*/ 1 w 113"/>
                  <a:gd name="T55" fmla="*/ 98 h 174"/>
                  <a:gd name="T56" fmla="*/ 6 w 113"/>
                  <a:gd name="T57" fmla="*/ 116 h 174"/>
                  <a:gd name="T58" fmla="*/ 14 w 113"/>
                  <a:gd name="T59" fmla="*/ 131 h 174"/>
                  <a:gd name="T60" fmla="*/ 25 w 113"/>
                  <a:gd name="T61" fmla="*/ 147 h 174"/>
                  <a:gd name="T62" fmla="*/ 36 w 113"/>
                  <a:gd name="T63" fmla="*/ 157 h 174"/>
                  <a:gd name="T64" fmla="*/ 50 w 113"/>
                  <a:gd name="T65" fmla="*/ 166 h 174"/>
                  <a:gd name="T66" fmla="*/ 63 w 113"/>
                  <a:gd name="T67" fmla="*/ 171 h 174"/>
                  <a:gd name="T68" fmla="*/ 79 w 113"/>
                  <a:gd name="T69" fmla="*/ 174 h 174"/>
                  <a:gd name="T70" fmla="*/ 113 w 113"/>
                  <a:gd name="T71" fmla="*/ 153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
                  <a:gd name="T109" fmla="*/ 0 h 174"/>
                  <a:gd name="T110" fmla="*/ 113 w 113"/>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 h="174">
                    <a:moveTo>
                      <a:pt x="113" y="153"/>
                    </a:moveTo>
                    <a:lnTo>
                      <a:pt x="105" y="155"/>
                    </a:lnTo>
                    <a:lnTo>
                      <a:pt x="98" y="158"/>
                    </a:lnTo>
                    <a:lnTo>
                      <a:pt x="93" y="158"/>
                    </a:lnTo>
                    <a:lnTo>
                      <a:pt x="91" y="158"/>
                    </a:lnTo>
                    <a:lnTo>
                      <a:pt x="90" y="158"/>
                    </a:lnTo>
                    <a:lnTo>
                      <a:pt x="90" y="160"/>
                    </a:lnTo>
                    <a:lnTo>
                      <a:pt x="83" y="161"/>
                    </a:lnTo>
                    <a:lnTo>
                      <a:pt x="69" y="158"/>
                    </a:lnTo>
                    <a:lnTo>
                      <a:pt x="55" y="154"/>
                    </a:lnTo>
                    <a:lnTo>
                      <a:pt x="43" y="146"/>
                    </a:lnTo>
                    <a:lnTo>
                      <a:pt x="33" y="137"/>
                    </a:lnTo>
                    <a:lnTo>
                      <a:pt x="23" y="124"/>
                    </a:lnTo>
                    <a:lnTo>
                      <a:pt x="17" y="110"/>
                    </a:lnTo>
                    <a:lnTo>
                      <a:pt x="14" y="94"/>
                    </a:lnTo>
                    <a:lnTo>
                      <a:pt x="13" y="79"/>
                    </a:lnTo>
                    <a:lnTo>
                      <a:pt x="14" y="62"/>
                    </a:lnTo>
                    <a:lnTo>
                      <a:pt x="17" y="47"/>
                    </a:lnTo>
                    <a:lnTo>
                      <a:pt x="23" y="33"/>
                    </a:lnTo>
                    <a:lnTo>
                      <a:pt x="33" y="20"/>
                    </a:lnTo>
                    <a:lnTo>
                      <a:pt x="50" y="6"/>
                    </a:lnTo>
                    <a:lnTo>
                      <a:pt x="37" y="0"/>
                    </a:lnTo>
                    <a:lnTo>
                      <a:pt x="25" y="11"/>
                    </a:lnTo>
                    <a:lnTo>
                      <a:pt x="14" y="25"/>
                    </a:lnTo>
                    <a:lnTo>
                      <a:pt x="6" y="42"/>
                    </a:lnTo>
                    <a:lnTo>
                      <a:pt x="1" y="59"/>
                    </a:lnTo>
                    <a:lnTo>
                      <a:pt x="0" y="79"/>
                    </a:lnTo>
                    <a:lnTo>
                      <a:pt x="1" y="98"/>
                    </a:lnTo>
                    <a:lnTo>
                      <a:pt x="6" y="116"/>
                    </a:lnTo>
                    <a:lnTo>
                      <a:pt x="14" y="131"/>
                    </a:lnTo>
                    <a:lnTo>
                      <a:pt x="25" y="147"/>
                    </a:lnTo>
                    <a:lnTo>
                      <a:pt x="36" y="157"/>
                    </a:lnTo>
                    <a:lnTo>
                      <a:pt x="50" y="166"/>
                    </a:lnTo>
                    <a:lnTo>
                      <a:pt x="63" y="171"/>
                    </a:lnTo>
                    <a:lnTo>
                      <a:pt x="79" y="174"/>
                    </a:lnTo>
                    <a:lnTo>
                      <a:pt x="113" y="153"/>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3" name="Freeform 405"/>
              <p:cNvSpPr>
                <a:spLocks/>
              </p:cNvSpPr>
              <p:nvPr/>
            </p:nvSpPr>
            <p:spPr bwMode="auto">
              <a:xfrm>
                <a:off x="6128" y="2630"/>
                <a:ext cx="16" cy="45"/>
              </a:xfrm>
              <a:custGeom>
                <a:avLst/>
                <a:gdLst>
                  <a:gd name="T0" fmla="*/ 34 w 81"/>
                  <a:gd name="T1" fmla="*/ 197 h 223"/>
                  <a:gd name="T2" fmla="*/ 50 w 81"/>
                  <a:gd name="T3" fmla="*/ 212 h 223"/>
                  <a:gd name="T4" fmla="*/ 67 w 81"/>
                  <a:gd name="T5" fmla="*/ 223 h 223"/>
                  <a:gd name="T6" fmla="*/ 81 w 81"/>
                  <a:gd name="T7" fmla="*/ 215 h 223"/>
                  <a:gd name="T8" fmla="*/ 70 w 81"/>
                  <a:gd name="T9" fmla="*/ 210 h 223"/>
                  <a:gd name="T10" fmla="*/ 61 w 81"/>
                  <a:gd name="T11" fmla="*/ 203 h 223"/>
                  <a:gd name="T12" fmla="*/ 44 w 81"/>
                  <a:gd name="T13" fmla="*/ 187 h 223"/>
                  <a:gd name="T14" fmla="*/ 28 w 81"/>
                  <a:gd name="T15" fmla="*/ 167 h 223"/>
                  <a:gd name="T16" fmla="*/ 23 w 81"/>
                  <a:gd name="T17" fmla="*/ 156 h 223"/>
                  <a:gd name="T18" fmla="*/ 19 w 81"/>
                  <a:gd name="T19" fmla="*/ 146 h 223"/>
                  <a:gd name="T20" fmla="*/ 13 w 81"/>
                  <a:gd name="T21" fmla="*/ 123 h 223"/>
                  <a:gd name="T22" fmla="*/ 12 w 81"/>
                  <a:gd name="T23" fmla="*/ 100 h 223"/>
                  <a:gd name="T24" fmla="*/ 13 w 81"/>
                  <a:gd name="T25" fmla="*/ 74 h 223"/>
                  <a:gd name="T26" fmla="*/ 19 w 81"/>
                  <a:gd name="T27" fmla="*/ 51 h 223"/>
                  <a:gd name="T28" fmla="*/ 28 w 81"/>
                  <a:gd name="T29" fmla="*/ 30 h 223"/>
                  <a:gd name="T30" fmla="*/ 44 w 81"/>
                  <a:gd name="T31" fmla="*/ 12 h 223"/>
                  <a:gd name="T32" fmla="*/ 45 w 81"/>
                  <a:gd name="T33" fmla="*/ 9 h 223"/>
                  <a:gd name="T34" fmla="*/ 49 w 81"/>
                  <a:gd name="T35" fmla="*/ 8 h 223"/>
                  <a:gd name="T36" fmla="*/ 37 w 81"/>
                  <a:gd name="T37" fmla="*/ 0 h 223"/>
                  <a:gd name="T38" fmla="*/ 34 w 81"/>
                  <a:gd name="T39" fmla="*/ 2 h 223"/>
                  <a:gd name="T40" fmla="*/ 18 w 81"/>
                  <a:gd name="T41" fmla="*/ 22 h 223"/>
                  <a:gd name="T42" fmla="*/ 8 w 81"/>
                  <a:gd name="T43" fmla="*/ 46 h 223"/>
                  <a:gd name="T44" fmla="*/ 1 w 81"/>
                  <a:gd name="T45" fmla="*/ 72 h 223"/>
                  <a:gd name="T46" fmla="*/ 0 w 81"/>
                  <a:gd name="T47" fmla="*/ 100 h 223"/>
                  <a:gd name="T48" fmla="*/ 1 w 81"/>
                  <a:gd name="T49" fmla="*/ 127 h 223"/>
                  <a:gd name="T50" fmla="*/ 4 w 81"/>
                  <a:gd name="T51" fmla="*/ 139 h 223"/>
                  <a:gd name="T52" fmla="*/ 8 w 81"/>
                  <a:gd name="T53" fmla="*/ 152 h 223"/>
                  <a:gd name="T54" fmla="*/ 18 w 81"/>
                  <a:gd name="T55" fmla="*/ 176 h 223"/>
                  <a:gd name="T56" fmla="*/ 25 w 81"/>
                  <a:gd name="T57" fmla="*/ 186 h 223"/>
                  <a:gd name="T58" fmla="*/ 34 w 81"/>
                  <a:gd name="T59" fmla="*/ 197 h 2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1"/>
                  <a:gd name="T91" fmla="*/ 0 h 223"/>
                  <a:gd name="T92" fmla="*/ 81 w 81"/>
                  <a:gd name="T93" fmla="*/ 223 h 2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1" h="223">
                    <a:moveTo>
                      <a:pt x="34" y="197"/>
                    </a:moveTo>
                    <a:lnTo>
                      <a:pt x="50" y="212"/>
                    </a:lnTo>
                    <a:lnTo>
                      <a:pt x="67" y="223"/>
                    </a:lnTo>
                    <a:lnTo>
                      <a:pt x="81" y="215"/>
                    </a:lnTo>
                    <a:lnTo>
                      <a:pt x="70" y="210"/>
                    </a:lnTo>
                    <a:lnTo>
                      <a:pt x="61" y="203"/>
                    </a:lnTo>
                    <a:lnTo>
                      <a:pt x="44" y="187"/>
                    </a:lnTo>
                    <a:lnTo>
                      <a:pt x="28" y="167"/>
                    </a:lnTo>
                    <a:lnTo>
                      <a:pt x="23" y="156"/>
                    </a:lnTo>
                    <a:lnTo>
                      <a:pt x="19" y="146"/>
                    </a:lnTo>
                    <a:lnTo>
                      <a:pt x="13" y="123"/>
                    </a:lnTo>
                    <a:lnTo>
                      <a:pt x="12" y="100"/>
                    </a:lnTo>
                    <a:lnTo>
                      <a:pt x="13" y="74"/>
                    </a:lnTo>
                    <a:lnTo>
                      <a:pt x="19" y="51"/>
                    </a:lnTo>
                    <a:lnTo>
                      <a:pt x="28" y="30"/>
                    </a:lnTo>
                    <a:lnTo>
                      <a:pt x="44" y="12"/>
                    </a:lnTo>
                    <a:lnTo>
                      <a:pt x="45" y="9"/>
                    </a:lnTo>
                    <a:lnTo>
                      <a:pt x="49" y="8"/>
                    </a:lnTo>
                    <a:lnTo>
                      <a:pt x="37" y="0"/>
                    </a:lnTo>
                    <a:lnTo>
                      <a:pt x="34" y="2"/>
                    </a:lnTo>
                    <a:lnTo>
                      <a:pt x="18" y="22"/>
                    </a:lnTo>
                    <a:lnTo>
                      <a:pt x="8" y="46"/>
                    </a:lnTo>
                    <a:lnTo>
                      <a:pt x="1" y="72"/>
                    </a:lnTo>
                    <a:lnTo>
                      <a:pt x="0" y="100"/>
                    </a:lnTo>
                    <a:lnTo>
                      <a:pt x="1" y="127"/>
                    </a:lnTo>
                    <a:lnTo>
                      <a:pt x="4" y="139"/>
                    </a:lnTo>
                    <a:lnTo>
                      <a:pt x="8" y="152"/>
                    </a:lnTo>
                    <a:lnTo>
                      <a:pt x="18" y="176"/>
                    </a:lnTo>
                    <a:lnTo>
                      <a:pt x="25" y="186"/>
                    </a:lnTo>
                    <a:lnTo>
                      <a:pt x="34" y="197"/>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4" name="Freeform 406"/>
              <p:cNvSpPr>
                <a:spLocks/>
              </p:cNvSpPr>
              <p:nvPr/>
            </p:nvSpPr>
            <p:spPr bwMode="auto">
              <a:xfrm>
                <a:off x="6133" y="2633"/>
                <a:ext cx="18" cy="38"/>
              </a:xfrm>
              <a:custGeom>
                <a:avLst/>
                <a:gdLst>
                  <a:gd name="T0" fmla="*/ 27 w 91"/>
                  <a:gd name="T1" fmla="*/ 164 h 193"/>
                  <a:gd name="T2" fmla="*/ 36 w 91"/>
                  <a:gd name="T3" fmla="*/ 174 h 193"/>
                  <a:gd name="T4" fmla="*/ 47 w 91"/>
                  <a:gd name="T5" fmla="*/ 182 h 193"/>
                  <a:gd name="T6" fmla="*/ 58 w 91"/>
                  <a:gd name="T7" fmla="*/ 188 h 193"/>
                  <a:gd name="T8" fmla="*/ 72 w 91"/>
                  <a:gd name="T9" fmla="*/ 193 h 193"/>
                  <a:gd name="T10" fmla="*/ 91 w 91"/>
                  <a:gd name="T11" fmla="*/ 182 h 193"/>
                  <a:gd name="T12" fmla="*/ 75 w 91"/>
                  <a:gd name="T13" fmla="*/ 179 h 193"/>
                  <a:gd name="T14" fmla="*/ 62 w 91"/>
                  <a:gd name="T15" fmla="*/ 174 h 193"/>
                  <a:gd name="T16" fmla="*/ 48 w 91"/>
                  <a:gd name="T17" fmla="*/ 165 h 193"/>
                  <a:gd name="T18" fmla="*/ 37 w 91"/>
                  <a:gd name="T19" fmla="*/ 155 h 193"/>
                  <a:gd name="T20" fmla="*/ 26 w 91"/>
                  <a:gd name="T21" fmla="*/ 139 h 193"/>
                  <a:gd name="T22" fmla="*/ 18 w 91"/>
                  <a:gd name="T23" fmla="*/ 124 h 193"/>
                  <a:gd name="T24" fmla="*/ 13 w 91"/>
                  <a:gd name="T25" fmla="*/ 106 h 193"/>
                  <a:gd name="T26" fmla="*/ 12 w 91"/>
                  <a:gd name="T27" fmla="*/ 87 h 193"/>
                  <a:gd name="T28" fmla="*/ 13 w 91"/>
                  <a:gd name="T29" fmla="*/ 67 h 193"/>
                  <a:gd name="T30" fmla="*/ 18 w 91"/>
                  <a:gd name="T31" fmla="*/ 50 h 193"/>
                  <a:gd name="T32" fmla="*/ 26 w 91"/>
                  <a:gd name="T33" fmla="*/ 33 h 193"/>
                  <a:gd name="T34" fmla="*/ 37 w 91"/>
                  <a:gd name="T35" fmla="*/ 19 h 193"/>
                  <a:gd name="T36" fmla="*/ 49 w 91"/>
                  <a:gd name="T37" fmla="*/ 8 h 193"/>
                  <a:gd name="T38" fmla="*/ 37 w 91"/>
                  <a:gd name="T39" fmla="*/ 0 h 193"/>
                  <a:gd name="T40" fmla="*/ 27 w 91"/>
                  <a:gd name="T41" fmla="*/ 9 h 193"/>
                  <a:gd name="T42" fmla="*/ 15 w 91"/>
                  <a:gd name="T43" fmla="*/ 25 h 193"/>
                  <a:gd name="T44" fmla="*/ 7 w 91"/>
                  <a:gd name="T45" fmla="*/ 44 h 193"/>
                  <a:gd name="T46" fmla="*/ 1 w 91"/>
                  <a:gd name="T47" fmla="*/ 63 h 193"/>
                  <a:gd name="T48" fmla="*/ 0 w 91"/>
                  <a:gd name="T49" fmla="*/ 87 h 193"/>
                  <a:gd name="T50" fmla="*/ 1 w 91"/>
                  <a:gd name="T51" fmla="*/ 108 h 193"/>
                  <a:gd name="T52" fmla="*/ 7 w 91"/>
                  <a:gd name="T53" fmla="*/ 128 h 193"/>
                  <a:gd name="T54" fmla="*/ 15 w 91"/>
                  <a:gd name="T55" fmla="*/ 147 h 193"/>
                  <a:gd name="T56" fmla="*/ 27 w 91"/>
                  <a:gd name="T57" fmla="*/ 164 h 1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193"/>
                  <a:gd name="T89" fmla="*/ 91 w 91"/>
                  <a:gd name="T90" fmla="*/ 193 h 1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193">
                    <a:moveTo>
                      <a:pt x="27" y="164"/>
                    </a:moveTo>
                    <a:lnTo>
                      <a:pt x="36" y="174"/>
                    </a:lnTo>
                    <a:lnTo>
                      <a:pt x="47" y="182"/>
                    </a:lnTo>
                    <a:lnTo>
                      <a:pt x="58" y="188"/>
                    </a:lnTo>
                    <a:lnTo>
                      <a:pt x="72" y="193"/>
                    </a:lnTo>
                    <a:lnTo>
                      <a:pt x="91" y="182"/>
                    </a:lnTo>
                    <a:lnTo>
                      <a:pt x="75" y="179"/>
                    </a:lnTo>
                    <a:lnTo>
                      <a:pt x="62" y="174"/>
                    </a:lnTo>
                    <a:lnTo>
                      <a:pt x="48" y="165"/>
                    </a:lnTo>
                    <a:lnTo>
                      <a:pt x="37" y="155"/>
                    </a:lnTo>
                    <a:lnTo>
                      <a:pt x="26" y="139"/>
                    </a:lnTo>
                    <a:lnTo>
                      <a:pt x="18" y="124"/>
                    </a:lnTo>
                    <a:lnTo>
                      <a:pt x="13" y="106"/>
                    </a:lnTo>
                    <a:lnTo>
                      <a:pt x="12" y="87"/>
                    </a:lnTo>
                    <a:lnTo>
                      <a:pt x="13" y="67"/>
                    </a:lnTo>
                    <a:lnTo>
                      <a:pt x="18" y="50"/>
                    </a:lnTo>
                    <a:lnTo>
                      <a:pt x="26" y="33"/>
                    </a:lnTo>
                    <a:lnTo>
                      <a:pt x="37" y="19"/>
                    </a:lnTo>
                    <a:lnTo>
                      <a:pt x="49" y="8"/>
                    </a:lnTo>
                    <a:lnTo>
                      <a:pt x="37" y="0"/>
                    </a:lnTo>
                    <a:lnTo>
                      <a:pt x="27" y="9"/>
                    </a:lnTo>
                    <a:lnTo>
                      <a:pt x="15" y="25"/>
                    </a:lnTo>
                    <a:lnTo>
                      <a:pt x="7" y="44"/>
                    </a:lnTo>
                    <a:lnTo>
                      <a:pt x="1" y="63"/>
                    </a:lnTo>
                    <a:lnTo>
                      <a:pt x="0" y="87"/>
                    </a:lnTo>
                    <a:lnTo>
                      <a:pt x="1" y="108"/>
                    </a:lnTo>
                    <a:lnTo>
                      <a:pt x="7" y="128"/>
                    </a:lnTo>
                    <a:lnTo>
                      <a:pt x="15" y="147"/>
                    </a:lnTo>
                    <a:lnTo>
                      <a:pt x="27" y="164"/>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5" name="Freeform 407"/>
              <p:cNvSpPr>
                <a:spLocks/>
              </p:cNvSpPr>
              <p:nvPr/>
            </p:nvSpPr>
            <p:spPr bwMode="auto">
              <a:xfrm>
                <a:off x="6092" y="2695"/>
                <a:ext cx="4" cy="8"/>
              </a:xfrm>
              <a:custGeom>
                <a:avLst/>
                <a:gdLst>
                  <a:gd name="T0" fmla="*/ 0 w 23"/>
                  <a:gd name="T1" fmla="*/ 0 h 41"/>
                  <a:gd name="T2" fmla="*/ 0 w 23"/>
                  <a:gd name="T3" fmla="*/ 25 h 41"/>
                  <a:gd name="T4" fmla="*/ 11 w 23"/>
                  <a:gd name="T5" fmla="*/ 41 h 41"/>
                  <a:gd name="T6" fmla="*/ 23 w 23"/>
                  <a:gd name="T7" fmla="*/ 34 h 41"/>
                  <a:gd name="T8" fmla="*/ 0 w 23"/>
                  <a:gd name="T9" fmla="*/ 0 h 41"/>
                  <a:gd name="T10" fmla="*/ 0 60000 65536"/>
                  <a:gd name="T11" fmla="*/ 0 60000 65536"/>
                  <a:gd name="T12" fmla="*/ 0 60000 65536"/>
                  <a:gd name="T13" fmla="*/ 0 60000 65536"/>
                  <a:gd name="T14" fmla="*/ 0 60000 65536"/>
                  <a:gd name="T15" fmla="*/ 0 w 23"/>
                  <a:gd name="T16" fmla="*/ 0 h 41"/>
                  <a:gd name="T17" fmla="*/ 23 w 23"/>
                  <a:gd name="T18" fmla="*/ 41 h 41"/>
                </a:gdLst>
                <a:ahLst/>
                <a:cxnLst>
                  <a:cxn ang="T10">
                    <a:pos x="T0" y="T1"/>
                  </a:cxn>
                  <a:cxn ang="T11">
                    <a:pos x="T2" y="T3"/>
                  </a:cxn>
                  <a:cxn ang="T12">
                    <a:pos x="T4" y="T5"/>
                  </a:cxn>
                  <a:cxn ang="T13">
                    <a:pos x="T6" y="T7"/>
                  </a:cxn>
                  <a:cxn ang="T14">
                    <a:pos x="T8" y="T9"/>
                  </a:cxn>
                </a:cxnLst>
                <a:rect l="T15" t="T16" r="T17" b="T18"/>
                <a:pathLst>
                  <a:path w="23" h="41">
                    <a:moveTo>
                      <a:pt x="0" y="0"/>
                    </a:moveTo>
                    <a:lnTo>
                      <a:pt x="0" y="25"/>
                    </a:lnTo>
                    <a:lnTo>
                      <a:pt x="11" y="41"/>
                    </a:lnTo>
                    <a:lnTo>
                      <a:pt x="23" y="34"/>
                    </a:lnTo>
                    <a:lnTo>
                      <a:pt x="0" y="0"/>
                    </a:lnTo>
                    <a:close/>
                  </a:path>
                </a:pathLst>
              </a:custGeom>
              <a:solidFill>
                <a:srgbClr val="5C8BA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6" name="Freeform 408"/>
              <p:cNvSpPr>
                <a:spLocks/>
              </p:cNvSpPr>
              <p:nvPr/>
            </p:nvSpPr>
            <p:spPr bwMode="auto">
              <a:xfrm>
                <a:off x="6092" y="2690"/>
                <a:ext cx="6" cy="12"/>
              </a:xfrm>
              <a:custGeom>
                <a:avLst/>
                <a:gdLst>
                  <a:gd name="T0" fmla="*/ 0 w 33"/>
                  <a:gd name="T1" fmla="*/ 0 h 58"/>
                  <a:gd name="T2" fmla="*/ 0 w 33"/>
                  <a:gd name="T3" fmla="*/ 24 h 58"/>
                  <a:gd name="T4" fmla="*/ 23 w 33"/>
                  <a:gd name="T5" fmla="*/ 58 h 58"/>
                  <a:gd name="T6" fmla="*/ 33 w 33"/>
                  <a:gd name="T7" fmla="*/ 52 h 58"/>
                  <a:gd name="T8" fmla="*/ 23 w 33"/>
                  <a:gd name="T9" fmla="*/ 39 h 58"/>
                  <a:gd name="T10" fmla="*/ 15 w 33"/>
                  <a:gd name="T11" fmla="*/ 27 h 58"/>
                  <a:gd name="T12" fmla="*/ 0 w 33"/>
                  <a:gd name="T13" fmla="*/ 0 h 58"/>
                  <a:gd name="T14" fmla="*/ 0 60000 65536"/>
                  <a:gd name="T15" fmla="*/ 0 60000 65536"/>
                  <a:gd name="T16" fmla="*/ 0 60000 65536"/>
                  <a:gd name="T17" fmla="*/ 0 60000 65536"/>
                  <a:gd name="T18" fmla="*/ 0 60000 65536"/>
                  <a:gd name="T19" fmla="*/ 0 60000 65536"/>
                  <a:gd name="T20" fmla="*/ 0 60000 65536"/>
                  <a:gd name="T21" fmla="*/ 0 w 33"/>
                  <a:gd name="T22" fmla="*/ 0 h 58"/>
                  <a:gd name="T23" fmla="*/ 33 w 33"/>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8">
                    <a:moveTo>
                      <a:pt x="0" y="0"/>
                    </a:moveTo>
                    <a:lnTo>
                      <a:pt x="0" y="24"/>
                    </a:lnTo>
                    <a:lnTo>
                      <a:pt x="23" y="58"/>
                    </a:lnTo>
                    <a:lnTo>
                      <a:pt x="33" y="52"/>
                    </a:lnTo>
                    <a:lnTo>
                      <a:pt x="23" y="39"/>
                    </a:lnTo>
                    <a:lnTo>
                      <a:pt x="15" y="27"/>
                    </a:lnTo>
                    <a:lnTo>
                      <a:pt x="0" y="0"/>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7" name="Freeform 409"/>
              <p:cNvSpPr>
                <a:spLocks/>
              </p:cNvSpPr>
              <p:nvPr/>
            </p:nvSpPr>
            <p:spPr bwMode="auto">
              <a:xfrm>
                <a:off x="6092" y="2684"/>
                <a:ext cx="9" cy="17"/>
              </a:xfrm>
              <a:custGeom>
                <a:avLst/>
                <a:gdLst>
                  <a:gd name="T0" fmla="*/ 0 w 45"/>
                  <a:gd name="T1" fmla="*/ 32 h 84"/>
                  <a:gd name="T2" fmla="*/ 15 w 45"/>
                  <a:gd name="T3" fmla="*/ 59 h 84"/>
                  <a:gd name="T4" fmla="*/ 23 w 45"/>
                  <a:gd name="T5" fmla="*/ 71 h 84"/>
                  <a:gd name="T6" fmla="*/ 33 w 45"/>
                  <a:gd name="T7" fmla="*/ 84 h 84"/>
                  <a:gd name="T8" fmla="*/ 45 w 45"/>
                  <a:gd name="T9" fmla="*/ 77 h 84"/>
                  <a:gd name="T10" fmla="*/ 31 w 45"/>
                  <a:gd name="T11" fmla="*/ 57 h 84"/>
                  <a:gd name="T12" fmla="*/ 20 w 45"/>
                  <a:gd name="T13" fmla="*/ 40 h 84"/>
                  <a:gd name="T14" fmla="*/ 8 w 45"/>
                  <a:gd name="T15" fmla="*/ 19 h 84"/>
                  <a:gd name="T16" fmla="*/ 0 w 45"/>
                  <a:gd name="T17" fmla="*/ 0 h 84"/>
                  <a:gd name="T18" fmla="*/ 0 w 45"/>
                  <a:gd name="T19" fmla="*/ 32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84"/>
                  <a:gd name="T32" fmla="*/ 45 w 4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84">
                    <a:moveTo>
                      <a:pt x="0" y="32"/>
                    </a:moveTo>
                    <a:lnTo>
                      <a:pt x="15" y="59"/>
                    </a:lnTo>
                    <a:lnTo>
                      <a:pt x="23" y="71"/>
                    </a:lnTo>
                    <a:lnTo>
                      <a:pt x="33" y="84"/>
                    </a:lnTo>
                    <a:lnTo>
                      <a:pt x="45" y="77"/>
                    </a:lnTo>
                    <a:lnTo>
                      <a:pt x="31" y="57"/>
                    </a:lnTo>
                    <a:lnTo>
                      <a:pt x="20" y="40"/>
                    </a:lnTo>
                    <a:lnTo>
                      <a:pt x="8" y="19"/>
                    </a:lnTo>
                    <a:lnTo>
                      <a:pt x="0" y="0"/>
                    </a:lnTo>
                    <a:lnTo>
                      <a:pt x="0" y="32"/>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8" name="Freeform 410"/>
              <p:cNvSpPr>
                <a:spLocks/>
              </p:cNvSpPr>
              <p:nvPr/>
            </p:nvSpPr>
            <p:spPr bwMode="auto">
              <a:xfrm>
                <a:off x="6092" y="2700"/>
                <a:ext cx="2" cy="4"/>
              </a:xfrm>
              <a:custGeom>
                <a:avLst/>
                <a:gdLst>
                  <a:gd name="T0" fmla="*/ 0 w 11"/>
                  <a:gd name="T1" fmla="*/ 21 h 21"/>
                  <a:gd name="T2" fmla="*/ 11 w 11"/>
                  <a:gd name="T3" fmla="*/ 16 h 21"/>
                  <a:gd name="T4" fmla="*/ 0 w 11"/>
                  <a:gd name="T5" fmla="*/ 0 h 21"/>
                  <a:gd name="T6" fmla="*/ 0 w 11"/>
                  <a:gd name="T7" fmla="*/ 21 h 21"/>
                  <a:gd name="T8" fmla="*/ 0 60000 65536"/>
                  <a:gd name="T9" fmla="*/ 0 60000 65536"/>
                  <a:gd name="T10" fmla="*/ 0 60000 65536"/>
                  <a:gd name="T11" fmla="*/ 0 60000 65536"/>
                  <a:gd name="T12" fmla="*/ 0 w 11"/>
                  <a:gd name="T13" fmla="*/ 0 h 21"/>
                  <a:gd name="T14" fmla="*/ 11 w 11"/>
                  <a:gd name="T15" fmla="*/ 21 h 21"/>
                </a:gdLst>
                <a:ahLst/>
                <a:cxnLst>
                  <a:cxn ang="T8">
                    <a:pos x="T0" y="T1"/>
                  </a:cxn>
                  <a:cxn ang="T9">
                    <a:pos x="T2" y="T3"/>
                  </a:cxn>
                  <a:cxn ang="T10">
                    <a:pos x="T4" y="T5"/>
                  </a:cxn>
                  <a:cxn ang="T11">
                    <a:pos x="T6" y="T7"/>
                  </a:cxn>
                </a:cxnLst>
                <a:rect l="T12" t="T13" r="T14" b="T15"/>
                <a:pathLst>
                  <a:path w="11" h="21">
                    <a:moveTo>
                      <a:pt x="0" y="21"/>
                    </a:moveTo>
                    <a:lnTo>
                      <a:pt x="11" y="16"/>
                    </a:lnTo>
                    <a:lnTo>
                      <a:pt x="0" y="0"/>
                    </a:lnTo>
                    <a:lnTo>
                      <a:pt x="0" y="21"/>
                    </a:lnTo>
                    <a:close/>
                  </a:path>
                </a:pathLst>
              </a:custGeom>
              <a:solidFill>
                <a:srgbClr val="5787A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39" name="Freeform 411"/>
              <p:cNvSpPr>
                <a:spLocks/>
              </p:cNvSpPr>
              <p:nvPr/>
            </p:nvSpPr>
            <p:spPr bwMode="auto">
              <a:xfrm>
                <a:off x="6167" y="2649"/>
                <a:ext cx="4" cy="11"/>
              </a:xfrm>
              <a:custGeom>
                <a:avLst/>
                <a:gdLst>
                  <a:gd name="T0" fmla="*/ 23 w 23"/>
                  <a:gd name="T1" fmla="*/ 7 h 53"/>
                  <a:gd name="T2" fmla="*/ 10 w 23"/>
                  <a:gd name="T3" fmla="*/ 0 h 53"/>
                  <a:gd name="T4" fmla="*/ 10 w 23"/>
                  <a:gd name="T5" fmla="*/ 4 h 53"/>
                  <a:gd name="T6" fmla="*/ 9 w 23"/>
                  <a:gd name="T7" fmla="*/ 6 h 53"/>
                  <a:gd name="T8" fmla="*/ 9 w 23"/>
                  <a:gd name="T9" fmla="*/ 9 h 53"/>
                  <a:gd name="T10" fmla="*/ 9 w 23"/>
                  <a:gd name="T11" fmla="*/ 16 h 53"/>
                  <a:gd name="T12" fmla="*/ 7 w 23"/>
                  <a:gd name="T13" fmla="*/ 30 h 53"/>
                  <a:gd name="T14" fmla="*/ 4 w 23"/>
                  <a:gd name="T15" fmla="*/ 41 h 53"/>
                  <a:gd name="T16" fmla="*/ 1 w 23"/>
                  <a:gd name="T17" fmla="*/ 46 h 53"/>
                  <a:gd name="T18" fmla="*/ 0 w 23"/>
                  <a:gd name="T19" fmla="*/ 53 h 53"/>
                  <a:gd name="T20" fmla="*/ 18 w 23"/>
                  <a:gd name="T21" fmla="*/ 42 h 53"/>
                  <a:gd name="T22" fmla="*/ 19 w 23"/>
                  <a:gd name="T23" fmla="*/ 33 h 53"/>
                  <a:gd name="T24" fmla="*/ 22 w 23"/>
                  <a:gd name="T25" fmla="*/ 25 h 53"/>
                  <a:gd name="T26" fmla="*/ 22 w 23"/>
                  <a:gd name="T27" fmla="*/ 16 h 53"/>
                  <a:gd name="T28" fmla="*/ 23 w 23"/>
                  <a:gd name="T29" fmla="*/ 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53"/>
                  <a:gd name="T47" fmla="*/ 23 w 23"/>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53">
                    <a:moveTo>
                      <a:pt x="23" y="7"/>
                    </a:moveTo>
                    <a:lnTo>
                      <a:pt x="10" y="0"/>
                    </a:lnTo>
                    <a:lnTo>
                      <a:pt x="10" y="4"/>
                    </a:lnTo>
                    <a:lnTo>
                      <a:pt x="9" y="6"/>
                    </a:lnTo>
                    <a:lnTo>
                      <a:pt x="9" y="9"/>
                    </a:lnTo>
                    <a:lnTo>
                      <a:pt x="9" y="16"/>
                    </a:lnTo>
                    <a:lnTo>
                      <a:pt x="7" y="30"/>
                    </a:lnTo>
                    <a:lnTo>
                      <a:pt x="4" y="41"/>
                    </a:lnTo>
                    <a:lnTo>
                      <a:pt x="1" y="46"/>
                    </a:lnTo>
                    <a:lnTo>
                      <a:pt x="0" y="53"/>
                    </a:lnTo>
                    <a:lnTo>
                      <a:pt x="18" y="42"/>
                    </a:lnTo>
                    <a:lnTo>
                      <a:pt x="19" y="33"/>
                    </a:lnTo>
                    <a:lnTo>
                      <a:pt x="22" y="25"/>
                    </a:lnTo>
                    <a:lnTo>
                      <a:pt x="22" y="16"/>
                    </a:lnTo>
                    <a:lnTo>
                      <a:pt x="23" y="7"/>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0" name="Freeform 412"/>
              <p:cNvSpPr>
                <a:spLocks/>
              </p:cNvSpPr>
              <p:nvPr/>
            </p:nvSpPr>
            <p:spPr bwMode="auto">
              <a:xfrm>
                <a:off x="6173" y="2652"/>
                <a:ext cx="3" cy="4"/>
              </a:xfrm>
              <a:custGeom>
                <a:avLst/>
                <a:gdLst>
                  <a:gd name="T0" fmla="*/ 15 w 15"/>
                  <a:gd name="T1" fmla="*/ 6 h 18"/>
                  <a:gd name="T2" fmla="*/ 3 w 15"/>
                  <a:gd name="T3" fmla="*/ 0 h 18"/>
                  <a:gd name="T4" fmla="*/ 2 w 15"/>
                  <a:gd name="T5" fmla="*/ 9 h 18"/>
                  <a:gd name="T6" fmla="*/ 0 w 15"/>
                  <a:gd name="T7" fmla="*/ 18 h 18"/>
                  <a:gd name="T8" fmla="*/ 14 w 15"/>
                  <a:gd name="T9" fmla="*/ 10 h 18"/>
                  <a:gd name="T10" fmla="*/ 15 w 15"/>
                  <a:gd name="T11" fmla="*/ 6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15" y="6"/>
                    </a:moveTo>
                    <a:lnTo>
                      <a:pt x="3" y="0"/>
                    </a:lnTo>
                    <a:lnTo>
                      <a:pt x="2" y="9"/>
                    </a:lnTo>
                    <a:lnTo>
                      <a:pt x="0" y="18"/>
                    </a:lnTo>
                    <a:lnTo>
                      <a:pt x="14" y="10"/>
                    </a:lnTo>
                    <a:lnTo>
                      <a:pt x="15" y="6"/>
                    </a:lnTo>
                    <a:close/>
                  </a:path>
                </a:pathLst>
              </a:custGeom>
              <a:solidFill>
                <a:srgbClr val="CCDAE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1" name="Freeform 413"/>
              <p:cNvSpPr>
                <a:spLocks/>
              </p:cNvSpPr>
              <p:nvPr/>
            </p:nvSpPr>
            <p:spPr bwMode="auto">
              <a:xfrm>
                <a:off x="6176" y="2653"/>
                <a:ext cx="1" cy="1"/>
              </a:xfrm>
              <a:custGeom>
                <a:avLst/>
                <a:gdLst>
                  <a:gd name="T0" fmla="*/ 5 w 5"/>
                  <a:gd name="T1" fmla="*/ 2 h 4"/>
                  <a:gd name="T2" fmla="*/ 1 w 5"/>
                  <a:gd name="T3" fmla="*/ 0 h 4"/>
                  <a:gd name="T4" fmla="*/ 0 w 5"/>
                  <a:gd name="T5" fmla="*/ 4 h 4"/>
                  <a:gd name="T6" fmla="*/ 5 w 5"/>
                  <a:gd name="T7" fmla="*/ 2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2"/>
                    </a:moveTo>
                    <a:lnTo>
                      <a:pt x="1" y="0"/>
                    </a:lnTo>
                    <a:lnTo>
                      <a:pt x="0" y="4"/>
                    </a:lnTo>
                    <a:lnTo>
                      <a:pt x="5" y="2"/>
                    </a:lnTo>
                    <a:close/>
                  </a:path>
                </a:pathLst>
              </a:custGeom>
              <a:solidFill>
                <a:srgbClr val="C8D8E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2" name="Freeform 414"/>
              <p:cNvSpPr>
                <a:spLocks/>
              </p:cNvSpPr>
              <p:nvPr/>
            </p:nvSpPr>
            <p:spPr bwMode="auto">
              <a:xfrm>
                <a:off x="6170" y="2651"/>
                <a:ext cx="4" cy="7"/>
              </a:xfrm>
              <a:custGeom>
                <a:avLst/>
                <a:gdLst>
                  <a:gd name="T0" fmla="*/ 17 w 17"/>
                  <a:gd name="T1" fmla="*/ 8 h 35"/>
                  <a:gd name="T2" fmla="*/ 5 w 17"/>
                  <a:gd name="T3" fmla="*/ 0 h 35"/>
                  <a:gd name="T4" fmla="*/ 4 w 17"/>
                  <a:gd name="T5" fmla="*/ 9 h 35"/>
                  <a:gd name="T6" fmla="*/ 4 w 17"/>
                  <a:gd name="T7" fmla="*/ 18 h 35"/>
                  <a:gd name="T8" fmla="*/ 1 w 17"/>
                  <a:gd name="T9" fmla="*/ 26 h 35"/>
                  <a:gd name="T10" fmla="*/ 0 w 17"/>
                  <a:gd name="T11" fmla="*/ 35 h 35"/>
                  <a:gd name="T12" fmla="*/ 14 w 17"/>
                  <a:gd name="T13" fmla="*/ 26 h 35"/>
                  <a:gd name="T14" fmla="*/ 16 w 17"/>
                  <a:gd name="T15" fmla="*/ 17 h 35"/>
                  <a:gd name="T16" fmla="*/ 17 w 17"/>
                  <a:gd name="T17" fmla="*/ 8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5"/>
                  <a:gd name="T29" fmla="*/ 17 w 1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5">
                    <a:moveTo>
                      <a:pt x="17" y="8"/>
                    </a:moveTo>
                    <a:lnTo>
                      <a:pt x="5" y="0"/>
                    </a:lnTo>
                    <a:lnTo>
                      <a:pt x="4" y="9"/>
                    </a:lnTo>
                    <a:lnTo>
                      <a:pt x="4" y="18"/>
                    </a:lnTo>
                    <a:lnTo>
                      <a:pt x="1" y="26"/>
                    </a:lnTo>
                    <a:lnTo>
                      <a:pt x="0" y="35"/>
                    </a:lnTo>
                    <a:lnTo>
                      <a:pt x="14" y="26"/>
                    </a:lnTo>
                    <a:lnTo>
                      <a:pt x="16" y="17"/>
                    </a:lnTo>
                    <a:lnTo>
                      <a:pt x="17" y="8"/>
                    </a:lnTo>
                    <a:close/>
                  </a:path>
                </a:pathLst>
              </a:custGeom>
              <a:solidFill>
                <a:srgbClr val="D1DE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3" name="Freeform 415"/>
              <p:cNvSpPr>
                <a:spLocks/>
              </p:cNvSpPr>
              <p:nvPr/>
            </p:nvSpPr>
            <p:spPr bwMode="auto">
              <a:xfrm>
                <a:off x="6092" y="2605"/>
                <a:ext cx="85" cy="99"/>
              </a:xfrm>
              <a:custGeom>
                <a:avLst/>
                <a:gdLst>
                  <a:gd name="T0" fmla="*/ 0 w 425"/>
                  <a:gd name="T1" fmla="*/ 498 h 498"/>
                  <a:gd name="T2" fmla="*/ 0 w 425"/>
                  <a:gd name="T3" fmla="*/ 0 h 498"/>
                  <a:gd name="T4" fmla="*/ 425 w 425"/>
                  <a:gd name="T5" fmla="*/ 246 h 498"/>
                  <a:gd name="T6" fmla="*/ 0 w 425"/>
                  <a:gd name="T7" fmla="*/ 498 h 498"/>
                  <a:gd name="T8" fmla="*/ 0 60000 65536"/>
                  <a:gd name="T9" fmla="*/ 0 60000 65536"/>
                  <a:gd name="T10" fmla="*/ 0 60000 65536"/>
                  <a:gd name="T11" fmla="*/ 0 60000 65536"/>
                  <a:gd name="T12" fmla="*/ 0 w 425"/>
                  <a:gd name="T13" fmla="*/ 0 h 498"/>
                  <a:gd name="T14" fmla="*/ 425 w 425"/>
                  <a:gd name="T15" fmla="*/ 498 h 498"/>
                </a:gdLst>
                <a:ahLst/>
                <a:cxnLst>
                  <a:cxn ang="T8">
                    <a:pos x="T0" y="T1"/>
                  </a:cxn>
                  <a:cxn ang="T9">
                    <a:pos x="T2" y="T3"/>
                  </a:cxn>
                  <a:cxn ang="T10">
                    <a:pos x="T4" y="T5"/>
                  </a:cxn>
                  <a:cxn ang="T11">
                    <a:pos x="T6" y="T7"/>
                  </a:cxn>
                </a:cxnLst>
                <a:rect l="T12" t="T13" r="T14" b="T15"/>
                <a:pathLst>
                  <a:path w="425" h="498">
                    <a:moveTo>
                      <a:pt x="0" y="498"/>
                    </a:moveTo>
                    <a:lnTo>
                      <a:pt x="0" y="0"/>
                    </a:lnTo>
                    <a:lnTo>
                      <a:pt x="425" y="246"/>
                    </a:lnTo>
                    <a:lnTo>
                      <a:pt x="0" y="498"/>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344" name="Freeform 416"/>
              <p:cNvSpPr>
                <a:spLocks noEditPoints="1"/>
              </p:cNvSpPr>
              <p:nvPr/>
            </p:nvSpPr>
            <p:spPr bwMode="auto">
              <a:xfrm>
                <a:off x="2438" y="2613"/>
                <a:ext cx="87" cy="87"/>
              </a:xfrm>
              <a:custGeom>
                <a:avLst/>
                <a:gdLst>
                  <a:gd name="T0" fmla="*/ 427 w 431"/>
                  <a:gd name="T1" fmla="*/ 176 h 435"/>
                  <a:gd name="T2" fmla="*/ 397 w 431"/>
                  <a:gd name="T3" fmla="*/ 97 h 435"/>
                  <a:gd name="T4" fmla="*/ 351 w 431"/>
                  <a:gd name="T5" fmla="*/ 47 h 435"/>
                  <a:gd name="T6" fmla="*/ 297 w 431"/>
                  <a:gd name="T7" fmla="*/ 15 h 435"/>
                  <a:gd name="T8" fmla="*/ 235 w 431"/>
                  <a:gd name="T9" fmla="*/ 0 h 435"/>
                  <a:gd name="T10" fmla="*/ 169 w 431"/>
                  <a:gd name="T11" fmla="*/ 3 h 435"/>
                  <a:gd name="T12" fmla="*/ 76 w 431"/>
                  <a:gd name="T13" fmla="*/ 47 h 435"/>
                  <a:gd name="T14" fmla="*/ 31 w 431"/>
                  <a:gd name="T15" fmla="*/ 96 h 435"/>
                  <a:gd name="T16" fmla="*/ 5 w 431"/>
                  <a:gd name="T17" fmla="*/ 153 h 435"/>
                  <a:gd name="T18" fmla="*/ 1 w 431"/>
                  <a:gd name="T19" fmla="*/ 220 h 435"/>
                  <a:gd name="T20" fmla="*/ 5 w 431"/>
                  <a:gd name="T21" fmla="*/ 277 h 435"/>
                  <a:gd name="T22" fmla="*/ 31 w 431"/>
                  <a:gd name="T23" fmla="*/ 336 h 435"/>
                  <a:gd name="T24" fmla="*/ 76 w 431"/>
                  <a:gd name="T25" fmla="*/ 387 h 435"/>
                  <a:gd name="T26" fmla="*/ 130 w 431"/>
                  <a:gd name="T27" fmla="*/ 419 h 435"/>
                  <a:gd name="T28" fmla="*/ 190 w 431"/>
                  <a:gd name="T29" fmla="*/ 434 h 435"/>
                  <a:gd name="T30" fmla="*/ 224 w 431"/>
                  <a:gd name="T31" fmla="*/ 434 h 435"/>
                  <a:gd name="T32" fmla="*/ 257 w 431"/>
                  <a:gd name="T33" fmla="*/ 431 h 435"/>
                  <a:gd name="T34" fmla="*/ 315 w 431"/>
                  <a:gd name="T35" fmla="*/ 409 h 435"/>
                  <a:gd name="T36" fmla="*/ 342 w 431"/>
                  <a:gd name="T37" fmla="*/ 392 h 435"/>
                  <a:gd name="T38" fmla="*/ 369 w 431"/>
                  <a:gd name="T39" fmla="*/ 370 h 435"/>
                  <a:gd name="T40" fmla="*/ 372 w 431"/>
                  <a:gd name="T41" fmla="*/ 367 h 435"/>
                  <a:gd name="T42" fmla="*/ 391 w 431"/>
                  <a:gd name="T43" fmla="*/ 343 h 435"/>
                  <a:gd name="T44" fmla="*/ 407 w 431"/>
                  <a:gd name="T45" fmla="*/ 317 h 435"/>
                  <a:gd name="T46" fmla="*/ 427 w 431"/>
                  <a:gd name="T47" fmla="*/ 257 h 435"/>
                  <a:gd name="T48" fmla="*/ 214 w 431"/>
                  <a:gd name="T49" fmla="*/ 6 h 435"/>
                  <a:gd name="T50" fmla="*/ 275 w 431"/>
                  <a:gd name="T51" fmla="*/ 14 h 435"/>
                  <a:gd name="T52" fmla="*/ 330 w 431"/>
                  <a:gd name="T53" fmla="*/ 41 h 435"/>
                  <a:gd name="T54" fmla="*/ 378 w 431"/>
                  <a:gd name="T55" fmla="*/ 84 h 435"/>
                  <a:gd name="T56" fmla="*/ 410 w 431"/>
                  <a:gd name="T57" fmla="*/ 136 h 435"/>
                  <a:gd name="T58" fmla="*/ 425 w 431"/>
                  <a:gd name="T59" fmla="*/ 195 h 435"/>
                  <a:gd name="T60" fmla="*/ 423 w 431"/>
                  <a:gd name="T61" fmla="*/ 248 h 435"/>
                  <a:gd name="T62" fmla="*/ 416 w 431"/>
                  <a:gd name="T63" fmla="*/ 278 h 435"/>
                  <a:gd name="T64" fmla="*/ 407 w 431"/>
                  <a:gd name="T65" fmla="*/ 301 h 435"/>
                  <a:gd name="T66" fmla="*/ 390 w 431"/>
                  <a:gd name="T67" fmla="*/ 333 h 435"/>
                  <a:gd name="T68" fmla="*/ 373 w 431"/>
                  <a:gd name="T69" fmla="*/ 353 h 435"/>
                  <a:gd name="T70" fmla="*/ 354 w 431"/>
                  <a:gd name="T71" fmla="*/ 373 h 435"/>
                  <a:gd name="T72" fmla="*/ 338 w 431"/>
                  <a:gd name="T73" fmla="*/ 387 h 435"/>
                  <a:gd name="T74" fmla="*/ 303 w 431"/>
                  <a:gd name="T75" fmla="*/ 408 h 435"/>
                  <a:gd name="T76" fmla="*/ 295 w 431"/>
                  <a:gd name="T77" fmla="*/ 414 h 435"/>
                  <a:gd name="T78" fmla="*/ 256 w 431"/>
                  <a:gd name="T79" fmla="*/ 425 h 435"/>
                  <a:gd name="T80" fmla="*/ 214 w 431"/>
                  <a:gd name="T81" fmla="*/ 429 h 435"/>
                  <a:gd name="T82" fmla="*/ 151 w 431"/>
                  <a:gd name="T83" fmla="*/ 419 h 435"/>
                  <a:gd name="T84" fmla="*/ 97 w 431"/>
                  <a:gd name="T85" fmla="*/ 394 h 435"/>
                  <a:gd name="T86" fmla="*/ 50 w 431"/>
                  <a:gd name="T87" fmla="*/ 350 h 435"/>
                  <a:gd name="T88" fmla="*/ 19 w 431"/>
                  <a:gd name="T89" fmla="*/ 298 h 435"/>
                  <a:gd name="T90" fmla="*/ 3 w 431"/>
                  <a:gd name="T91" fmla="*/ 237 h 435"/>
                  <a:gd name="T92" fmla="*/ 6 w 431"/>
                  <a:gd name="T93" fmla="*/ 175 h 435"/>
                  <a:gd name="T94" fmla="*/ 27 w 431"/>
                  <a:gd name="T95" fmla="*/ 117 h 435"/>
                  <a:gd name="T96" fmla="*/ 66 w 431"/>
                  <a:gd name="T97" fmla="*/ 69 h 435"/>
                  <a:gd name="T98" fmla="*/ 114 w 431"/>
                  <a:gd name="T99" fmla="*/ 30 h 435"/>
                  <a:gd name="T100" fmla="*/ 171 w 431"/>
                  <a:gd name="T101" fmla="*/ 10 h 4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1"/>
                  <a:gd name="T154" fmla="*/ 0 h 435"/>
                  <a:gd name="T155" fmla="*/ 431 w 431"/>
                  <a:gd name="T156" fmla="*/ 435 h 4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1" h="435">
                    <a:moveTo>
                      <a:pt x="431" y="220"/>
                    </a:moveTo>
                    <a:lnTo>
                      <a:pt x="430" y="197"/>
                    </a:lnTo>
                    <a:lnTo>
                      <a:pt x="427" y="176"/>
                    </a:lnTo>
                    <a:lnTo>
                      <a:pt x="418" y="136"/>
                    </a:lnTo>
                    <a:lnTo>
                      <a:pt x="408" y="115"/>
                    </a:lnTo>
                    <a:lnTo>
                      <a:pt x="397" y="97"/>
                    </a:lnTo>
                    <a:lnTo>
                      <a:pt x="384" y="79"/>
                    </a:lnTo>
                    <a:lnTo>
                      <a:pt x="369" y="63"/>
                    </a:lnTo>
                    <a:lnTo>
                      <a:pt x="351" y="47"/>
                    </a:lnTo>
                    <a:lnTo>
                      <a:pt x="334" y="34"/>
                    </a:lnTo>
                    <a:lnTo>
                      <a:pt x="315" y="23"/>
                    </a:lnTo>
                    <a:lnTo>
                      <a:pt x="297" y="15"/>
                    </a:lnTo>
                    <a:lnTo>
                      <a:pt x="277" y="7"/>
                    </a:lnTo>
                    <a:lnTo>
                      <a:pt x="257" y="3"/>
                    </a:lnTo>
                    <a:lnTo>
                      <a:pt x="235" y="0"/>
                    </a:lnTo>
                    <a:lnTo>
                      <a:pt x="214" y="0"/>
                    </a:lnTo>
                    <a:lnTo>
                      <a:pt x="190" y="0"/>
                    </a:lnTo>
                    <a:lnTo>
                      <a:pt x="169" y="3"/>
                    </a:lnTo>
                    <a:lnTo>
                      <a:pt x="130" y="15"/>
                    </a:lnTo>
                    <a:lnTo>
                      <a:pt x="93" y="34"/>
                    </a:lnTo>
                    <a:lnTo>
                      <a:pt x="76" y="47"/>
                    </a:lnTo>
                    <a:lnTo>
                      <a:pt x="60" y="63"/>
                    </a:lnTo>
                    <a:lnTo>
                      <a:pt x="43" y="79"/>
                    </a:lnTo>
                    <a:lnTo>
                      <a:pt x="31" y="96"/>
                    </a:lnTo>
                    <a:lnTo>
                      <a:pt x="20" y="114"/>
                    </a:lnTo>
                    <a:lnTo>
                      <a:pt x="12" y="134"/>
                    </a:lnTo>
                    <a:lnTo>
                      <a:pt x="5" y="153"/>
                    </a:lnTo>
                    <a:lnTo>
                      <a:pt x="2" y="175"/>
                    </a:lnTo>
                    <a:lnTo>
                      <a:pt x="0" y="196"/>
                    </a:lnTo>
                    <a:lnTo>
                      <a:pt x="1" y="220"/>
                    </a:lnTo>
                    <a:lnTo>
                      <a:pt x="0" y="239"/>
                    </a:lnTo>
                    <a:lnTo>
                      <a:pt x="2" y="259"/>
                    </a:lnTo>
                    <a:lnTo>
                      <a:pt x="5" y="277"/>
                    </a:lnTo>
                    <a:lnTo>
                      <a:pt x="11" y="297"/>
                    </a:lnTo>
                    <a:lnTo>
                      <a:pt x="19" y="316"/>
                    </a:lnTo>
                    <a:lnTo>
                      <a:pt x="31" y="336"/>
                    </a:lnTo>
                    <a:lnTo>
                      <a:pt x="43" y="354"/>
                    </a:lnTo>
                    <a:lnTo>
                      <a:pt x="60" y="372"/>
                    </a:lnTo>
                    <a:lnTo>
                      <a:pt x="76" y="387"/>
                    </a:lnTo>
                    <a:lnTo>
                      <a:pt x="93" y="399"/>
                    </a:lnTo>
                    <a:lnTo>
                      <a:pt x="111" y="409"/>
                    </a:lnTo>
                    <a:lnTo>
                      <a:pt x="130" y="419"/>
                    </a:lnTo>
                    <a:lnTo>
                      <a:pt x="149" y="425"/>
                    </a:lnTo>
                    <a:lnTo>
                      <a:pt x="169" y="431"/>
                    </a:lnTo>
                    <a:lnTo>
                      <a:pt x="190" y="434"/>
                    </a:lnTo>
                    <a:lnTo>
                      <a:pt x="214" y="435"/>
                    </a:lnTo>
                    <a:lnTo>
                      <a:pt x="219" y="434"/>
                    </a:lnTo>
                    <a:lnTo>
                      <a:pt x="224" y="434"/>
                    </a:lnTo>
                    <a:lnTo>
                      <a:pt x="235" y="434"/>
                    </a:lnTo>
                    <a:lnTo>
                      <a:pt x="245" y="432"/>
                    </a:lnTo>
                    <a:lnTo>
                      <a:pt x="257" y="431"/>
                    </a:lnTo>
                    <a:lnTo>
                      <a:pt x="277" y="425"/>
                    </a:lnTo>
                    <a:lnTo>
                      <a:pt x="297" y="419"/>
                    </a:lnTo>
                    <a:lnTo>
                      <a:pt x="315" y="409"/>
                    </a:lnTo>
                    <a:lnTo>
                      <a:pt x="324" y="404"/>
                    </a:lnTo>
                    <a:lnTo>
                      <a:pt x="334" y="399"/>
                    </a:lnTo>
                    <a:lnTo>
                      <a:pt x="342" y="392"/>
                    </a:lnTo>
                    <a:lnTo>
                      <a:pt x="351" y="387"/>
                    </a:lnTo>
                    <a:lnTo>
                      <a:pt x="369" y="372"/>
                    </a:lnTo>
                    <a:lnTo>
                      <a:pt x="369" y="370"/>
                    </a:lnTo>
                    <a:lnTo>
                      <a:pt x="369" y="369"/>
                    </a:lnTo>
                    <a:lnTo>
                      <a:pt x="370" y="369"/>
                    </a:lnTo>
                    <a:lnTo>
                      <a:pt x="372" y="367"/>
                    </a:lnTo>
                    <a:lnTo>
                      <a:pt x="377" y="362"/>
                    </a:lnTo>
                    <a:lnTo>
                      <a:pt x="385" y="353"/>
                    </a:lnTo>
                    <a:lnTo>
                      <a:pt x="391" y="343"/>
                    </a:lnTo>
                    <a:lnTo>
                      <a:pt x="399" y="334"/>
                    </a:lnTo>
                    <a:lnTo>
                      <a:pt x="405" y="323"/>
                    </a:lnTo>
                    <a:lnTo>
                      <a:pt x="407" y="317"/>
                    </a:lnTo>
                    <a:lnTo>
                      <a:pt x="410" y="313"/>
                    </a:lnTo>
                    <a:lnTo>
                      <a:pt x="421" y="292"/>
                    </a:lnTo>
                    <a:lnTo>
                      <a:pt x="427" y="257"/>
                    </a:lnTo>
                    <a:lnTo>
                      <a:pt x="430" y="237"/>
                    </a:lnTo>
                    <a:lnTo>
                      <a:pt x="431" y="220"/>
                    </a:lnTo>
                    <a:close/>
                    <a:moveTo>
                      <a:pt x="214" y="6"/>
                    </a:moveTo>
                    <a:lnTo>
                      <a:pt x="234" y="6"/>
                    </a:lnTo>
                    <a:lnTo>
                      <a:pt x="256" y="10"/>
                    </a:lnTo>
                    <a:lnTo>
                      <a:pt x="275" y="14"/>
                    </a:lnTo>
                    <a:lnTo>
                      <a:pt x="295" y="22"/>
                    </a:lnTo>
                    <a:lnTo>
                      <a:pt x="312" y="30"/>
                    </a:lnTo>
                    <a:lnTo>
                      <a:pt x="330" y="41"/>
                    </a:lnTo>
                    <a:lnTo>
                      <a:pt x="347" y="53"/>
                    </a:lnTo>
                    <a:lnTo>
                      <a:pt x="363" y="69"/>
                    </a:lnTo>
                    <a:lnTo>
                      <a:pt x="378" y="84"/>
                    </a:lnTo>
                    <a:lnTo>
                      <a:pt x="390" y="101"/>
                    </a:lnTo>
                    <a:lnTo>
                      <a:pt x="400" y="117"/>
                    </a:lnTo>
                    <a:lnTo>
                      <a:pt x="410" y="136"/>
                    </a:lnTo>
                    <a:lnTo>
                      <a:pt x="416" y="154"/>
                    </a:lnTo>
                    <a:lnTo>
                      <a:pt x="422" y="175"/>
                    </a:lnTo>
                    <a:lnTo>
                      <a:pt x="425" y="195"/>
                    </a:lnTo>
                    <a:lnTo>
                      <a:pt x="426" y="217"/>
                    </a:lnTo>
                    <a:lnTo>
                      <a:pt x="425" y="237"/>
                    </a:lnTo>
                    <a:lnTo>
                      <a:pt x="423" y="248"/>
                    </a:lnTo>
                    <a:lnTo>
                      <a:pt x="422" y="259"/>
                    </a:lnTo>
                    <a:lnTo>
                      <a:pt x="418" y="268"/>
                    </a:lnTo>
                    <a:lnTo>
                      <a:pt x="416" y="278"/>
                    </a:lnTo>
                    <a:lnTo>
                      <a:pt x="410" y="298"/>
                    </a:lnTo>
                    <a:lnTo>
                      <a:pt x="408" y="299"/>
                    </a:lnTo>
                    <a:lnTo>
                      <a:pt x="407" y="301"/>
                    </a:lnTo>
                    <a:lnTo>
                      <a:pt x="405" y="306"/>
                    </a:lnTo>
                    <a:lnTo>
                      <a:pt x="400" y="315"/>
                    </a:lnTo>
                    <a:lnTo>
                      <a:pt x="390" y="333"/>
                    </a:lnTo>
                    <a:lnTo>
                      <a:pt x="384" y="341"/>
                    </a:lnTo>
                    <a:lnTo>
                      <a:pt x="378" y="350"/>
                    </a:lnTo>
                    <a:lnTo>
                      <a:pt x="373" y="353"/>
                    </a:lnTo>
                    <a:lnTo>
                      <a:pt x="370" y="358"/>
                    </a:lnTo>
                    <a:lnTo>
                      <a:pt x="363" y="367"/>
                    </a:lnTo>
                    <a:lnTo>
                      <a:pt x="354" y="373"/>
                    </a:lnTo>
                    <a:lnTo>
                      <a:pt x="350" y="377"/>
                    </a:lnTo>
                    <a:lnTo>
                      <a:pt x="347" y="381"/>
                    </a:lnTo>
                    <a:lnTo>
                      <a:pt x="338" y="387"/>
                    </a:lnTo>
                    <a:lnTo>
                      <a:pt x="330" y="394"/>
                    </a:lnTo>
                    <a:lnTo>
                      <a:pt x="312" y="404"/>
                    </a:lnTo>
                    <a:lnTo>
                      <a:pt x="303" y="408"/>
                    </a:lnTo>
                    <a:lnTo>
                      <a:pt x="298" y="410"/>
                    </a:lnTo>
                    <a:lnTo>
                      <a:pt x="296" y="411"/>
                    </a:lnTo>
                    <a:lnTo>
                      <a:pt x="295" y="414"/>
                    </a:lnTo>
                    <a:lnTo>
                      <a:pt x="275" y="419"/>
                    </a:lnTo>
                    <a:lnTo>
                      <a:pt x="265" y="422"/>
                    </a:lnTo>
                    <a:lnTo>
                      <a:pt x="256" y="425"/>
                    </a:lnTo>
                    <a:lnTo>
                      <a:pt x="244" y="426"/>
                    </a:lnTo>
                    <a:lnTo>
                      <a:pt x="234" y="428"/>
                    </a:lnTo>
                    <a:lnTo>
                      <a:pt x="214" y="429"/>
                    </a:lnTo>
                    <a:lnTo>
                      <a:pt x="192" y="428"/>
                    </a:lnTo>
                    <a:lnTo>
                      <a:pt x="171" y="425"/>
                    </a:lnTo>
                    <a:lnTo>
                      <a:pt x="151" y="419"/>
                    </a:lnTo>
                    <a:lnTo>
                      <a:pt x="133" y="414"/>
                    </a:lnTo>
                    <a:lnTo>
                      <a:pt x="114" y="404"/>
                    </a:lnTo>
                    <a:lnTo>
                      <a:pt x="97" y="394"/>
                    </a:lnTo>
                    <a:lnTo>
                      <a:pt x="80" y="381"/>
                    </a:lnTo>
                    <a:lnTo>
                      <a:pt x="66" y="367"/>
                    </a:lnTo>
                    <a:lnTo>
                      <a:pt x="50" y="350"/>
                    </a:lnTo>
                    <a:lnTo>
                      <a:pt x="38" y="333"/>
                    </a:lnTo>
                    <a:lnTo>
                      <a:pt x="27" y="315"/>
                    </a:lnTo>
                    <a:lnTo>
                      <a:pt x="19" y="298"/>
                    </a:lnTo>
                    <a:lnTo>
                      <a:pt x="11" y="278"/>
                    </a:lnTo>
                    <a:lnTo>
                      <a:pt x="6" y="259"/>
                    </a:lnTo>
                    <a:lnTo>
                      <a:pt x="3" y="237"/>
                    </a:lnTo>
                    <a:lnTo>
                      <a:pt x="3" y="217"/>
                    </a:lnTo>
                    <a:lnTo>
                      <a:pt x="3" y="195"/>
                    </a:lnTo>
                    <a:lnTo>
                      <a:pt x="6" y="175"/>
                    </a:lnTo>
                    <a:lnTo>
                      <a:pt x="11" y="154"/>
                    </a:lnTo>
                    <a:lnTo>
                      <a:pt x="19" y="136"/>
                    </a:lnTo>
                    <a:lnTo>
                      <a:pt x="27" y="117"/>
                    </a:lnTo>
                    <a:lnTo>
                      <a:pt x="38" y="101"/>
                    </a:lnTo>
                    <a:lnTo>
                      <a:pt x="50" y="84"/>
                    </a:lnTo>
                    <a:lnTo>
                      <a:pt x="66" y="69"/>
                    </a:lnTo>
                    <a:lnTo>
                      <a:pt x="80" y="53"/>
                    </a:lnTo>
                    <a:lnTo>
                      <a:pt x="97" y="41"/>
                    </a:lnTo>
                    <a:lnTo>
                      <a:pt x="114" y="30"/>
                    </a:lnTo>
                    <a:lnTo>
                      <a:pt x="133" y="22"/>
                    </a:lnTo>
                    <a:lnTo>
                      <a:pt x="151" y="14"/>
                    </a:lnTo>
                    <a:lnTo>
                      <a:pt x="171" y="10"/>
                    </a:lnTo>
                    <a:lnTo>
                      <a:pt x="192" y="6"/>
                    </a:lnTo>
                    <a:lnTo>
                      <a:pt x="214" y="6"/>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5" name="Freeform 417"/>
              <p:cNvSpPr>
                <a:spLocks noEditPoints="1"/>
              </p:cNvSpPr>
              <p:nvPr/>
            </p:nvSpPr>
            <p:spPr bwMode="auto">
              <a:xfrm>
                <a:off x="2439" y="2614"/>
                <a:ext cx="85" cy="85"/>
              </a:xfrm>
              <a:custGeom>
                <a:avLst/>
                <a:gdLst>
                  <a:gd name="T0" fmla="*/ 327 w 423"/>
                  <a:gd name="T1" fmla="*/ 35 h 423"/>
                  <a:gd name="T2" fmla="*/ 272 w 423"/>
                  <a:gd name="T3" fmla="*/ 8 h 423"/>
                  <a:gd name="T4" fmla="*/ 211 w 423"/>
                  <a:gd name="T5" fmla="*/ 0 h 423"/>
                  <a:gd name="T6" fmla="*/ 148 w 423"/>
                  <a:gd name="T7" fmla="*/ 8 h 423"/>
                  <a:gd name="T8" fmla="*/ 94 w 423"/>
                  <a:gd name="T9" fmla="*/ 35 h 423"/>
                  <a:gd name="T10" fmla="*/ 47 w 423"/>
                  <a:gd name="T11" fmla="*/ 78 h 423"/>
                  <a:gd name="T12" fmla="*/ 16 w 423"/>
                  <a:gd name="T13" fmla="*/ 130 h 423"/>
                  <a:gd name="T14" fmla="*/ 0 w 423"/>
                  <a:gd name="T15" fmla="*/ 189 h 423"/>
                  <a:gd name="T16" fmla="*/ 3 w 423"/>
                  <a:gd name="T17" fmla="*/ 253 h 423"/>
                  <a:gd name="T18" fmla="*/ 24 w 423"/>
                  <a:gd name="T19" fmla="*/ 309 h 423"/>
                  <a:gd name="T20" fmla="*/ 63 w 423"/>
                  <a:gd name="T21" fmla="*/ 361 h 423"/>
                  <a:gd name="T22" fmla="*/ 111 w 423"/>
                  <a:gd name="T23" fmla="*/ 398 h 423"/>
                  <a:gd name="T24" fmla="*/ 168 w 423"/>
                  <a:gd name="T25" fmla="*/ 419 h 423"/>
                  <a:gd name="T26" fmla="*/ 231 w 423"/>
                  <a:gd name="T27" fmla="*/ 422 h 423"/>
                  <a:gd name="T28" fmla="*/ 262 w 423"/>
                  <a:gd name="T29" fmla="*/ 416 h 423"/>
                  <a:gd name="T30" fmla="*/ 293 w 423"/>
                  <a:gd name="T31" fmla="*/ 405 h 423"/>
                  <a:gd name="T32" fmla="*/ 309 w 423"/>
                  <a:gd name="T33" fmla="*/ 398 h 423"/>
                  <a:gd name="T34" fmla="*/ 344 w 423"/>
                  <a:gd name="T35" fmla="*/ 375 h 423"/>
                  <a:gd name="T36" fmla="*/ 360 w 423"/>
                  <a:gd name="T37" fmla="*/ 361 h 423"/>
                  <a:gd name="T38" fmla="*/ 375 w 423"/>
                  <a:gd name="T39" fmla="*/ 344 h 423"/>
                  <a:gd name="T40" fmla="*/ 397 w 423"/>
                  <a:gd name="T41" fmla="*/ 309 h 423"/>
                  <a:gd name="T42" fmla="*/ 405 w 423"/>
                  <a:gd name="T43" fmla="*/ 293 h 423"/>
                  <a:gd name="T44" fmla="*/ 415 w 423"/>
                  <a:gd name="T45" fmla="*/ 262 h 423"/>
                  <a:gd name="T46" fmla="*/ 422 w 423"/>
                  <a:gd name="T47" fmla="*/ 231 h 423"/>
                  <a:gd name="T48" fmla="*/ 419 w 423"/>
                  <a:gd name="T49" fmla="*/ 169 h 423"/>
                  <a:gd name="T50" fmla="*/ 397 w 423"/>
                  <a:gd name="T51" fmla="*/ 111 h 423"/>
                  <a:gd name="T52" fmla="*/ 360 w 423"/>
                  <a:gd name="T53" fmla="*/ 63 h 423"/>
                  <a:gd name="T54" fmla="*/ 251 w 423"/>
                  <a:gd name="T55" fmla="*/ 11 h 423"/>
                  <a:gd name="T56" fmla="*/ 306 w 423"/>
                  <a:gd name="T57" fmla="*/ 31 h 423"/>
                  <a:gd name="T58" fmla="*/ 356 w 423"/>
                  <a:gd name="T59" fmla="*/ 68 h 423"/>
                  <a:gd name="T60" fmla="*/ 391 w 423"/>
                  <a:gd name="T61" fmla="*/ 115 h 423"/>
                  <a:gd name="T62" fmla="*/ 411 w 423"/>
                  <a:gd name="T63" fmla="*/ 170 h 423"/>
                  <a:gd name="T64" fmla="*/ 414 w 423"/>
                  <a:gd name="T65" fmla="*/ 231 h 423"/>
                  <a:gd name="T66" fmla="*/ 405 w 423"/>
                  <a:gd name="T67" fmla="*/ 271 h 423"/>
                  <a:gd name="T68" fmla="*/ 391 w 423"/>
                  <a:gd name="T69" fmla="*/ 307 h 423"/>
                  <a:gd name="T70" fmla="*/ 385 w 423"/>
                  <a:gd name="T71" fmla="*/ 315 h 423"/>
                  <a:gd name="T72" fmla="*/ 361 w 423"/>
                  <a:gd name="T73" fmla="*/ 347 h 423"/>
                  <a:gd name="T74" fmla="*/ 339 w 423"/>
                  <a:gd name="T75" fmla="*/ 368 h 423"/>
                  <a:gd name="T76" fmla="*/ 310 w 423"/>
                  <a:gd name="T77" fmla="*/ 388 h 423"/>
                  <a:gd name="T78" fmla="*/ 290 w 423"/>
                  <a:gd name="T79" fmla="*/ 400 h 423"/>
                  <a:gd name="T80" fmla="*/ 260 w 423"/>
                  <a:gd name="T81" fmla="*/ 408 h 423"/>
                  <a:gd name="T82" fmla="*/ 211 w 423"/>
                  <a:gd name="T83" fmla="*/ 416 h 423"/>
                  <a:gd name="T84" fmla="*/ 150 w 423"/>
                  <a:gd name="T85" fmla="*/ 405 h 423"/>
                  <a:gd name="T86" fmla="*/ 98 w 423"/>
                  <a:gd name="T87" fmla="*/ 381 h 423"/>
                  <a:gd name="T88" fmla="*/ 53 w 423"/>
                  <a:gd name="T89" fmla="*/ 339 h 423"/>
                  <a:gd name="T90" fmla="*/ 22 w 423"/>
                  <a:gd name="T91" fmla="*/ 290 h 423"/>
                  <a:gd name="T92" fmla="*/ 8 w 423"/>
                  <a:gd name="T93" fmla="*/ 231 h 423"/>
                  <a:gd name="T94" fmla="*/ 15 w 423"/>
                  <a:gd name="T95" fmla="*/ 151 h 423"/>
                  <a:gd name="T96" fmla="*/ 40 w 423"/>
                  <a:gd name="T97" fmla="*/ 98 h 423"/>
                  <a:gd name="T98" fmla="*/ 82 w 423"/>
                  <a:gd name="T99" fmla="*/ 53 h 423"/>
                  <a:gd name="T100" fmla="*/ 132 w 423"/>
                  <a:gd name="T101" fmla="*/ 23 h 423"/>
                  <a:gd name="T102" fmla="*/ 211 w 423"/>
                  <a:gd name="T103" fmla="*/ 8 h 4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3"/>
                  <a:gd name="T157" fmla="*/ 0 h 423"/>
                  <a:gd name="T158" fmla="*/ 423 w 423"/>
                  <a:gd name="T159" fmla="*/ 423 h 4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3" h="423">
                    <a:moveTo>
                      <a:pt x="360" y="63"/>
                    </a:moveTo>
                    <a:lnTo>
                      <a:pt x="344" y="47"/>
                    </a:lnTo>
                    <a:lnTo>
                      <a:pt x="327" y="35"/>
                    </a:lnTo>
                    <a:lnTo>
                      <a:pt x="309" y="24"/>
                    </a:lnTo>
                    <a:lnTo>
                      <a:pt x="292" y="16"/>
                    </a:lnTo>
                    <a:lnTo>
                      <a:pt x="272" y="8"/>
                    </a:lnTo>
                    <a:lnTo>
                      <a:pt x="253" y="4"/>
                    </a:lnTo>
                    <a:lnTo>
                      <a:pt x="231" y="0"/>
                    </a:lnTo>
                    <a:lnTo>
                      <a:pt x="211" y="0"/>
                    </a:lnTo>
                    <a:lnTo>
                      <a:pt x="189" y="0"/>
                    </a:lnTo>
                    <a:lnTo>
                      <a:pt x="168" y="4"/>
                    </a:lnTo>
                    <a:lnTo>
                      <a:pt x="148" y="8"/>
                    </a:lnTo>
                    <a:lnTo>
                      <a:pt x="130" y="16"/>
                    </a:lnTo>
                    <a:lnTo>
                      <a:pt x="111" y="24"/>
                    </a:lnTo>
                    <a:lnTo>
                      <a:pt x="94" y="35"/>
                    </a:lnTo>
                    <a:lnTo>
                      <a:pt x="77" y="47"/>
                    </a:lnTo>
                    <a:lnTo>
                      <a:pt x="63" y="63"/>
                    </a:lnTo>
                    <a:lnTo>
                      <a:pt x="47" y="78"/>
                    </a:lnTo>
                    <a:lnTo>
                      <a:pt x="35" y="95"/>
                    </a:lnTo>
                    <a:lnTo>
                      <a:pt x="24" y="111"/>
                    </a:lnTo>
                    <a:lnTo>
                      <a:pt x="16" y="130"/>
                    </a:lnTo>
                    <a:lnTo>
                      <a:pt x="8" y="148"/>
                    </a:lnTo>
                    <a:lnTo>
                      <a:pt x="3" y="169"/>
                    </a:lnTo>
                    <a:lnTo>
                      <a:pt x="0" y="189"/>
                    </a:lnTo>
                    <a:lnTo>
                      <a:pt x="0" y="211"/>
                    </a:lnTo>
                    <a:lnTo>
                      <a:pt x="0" y="231"/>
                    </a:lnTo>
                    <a:lnTo>
                      <a:pt x="3" y="253"/>
                    </a:lnTo>
                    <a:lnTo>
                      <a:pt x="8" y="272"/>
                    </a:lnTo>
                    <a:lnTo>
                      <a:pt x="16" y="292"/>
                    </a:lnTo>
                    <a:lnTo>
                      <a:pt x="24" y="309"/>
                    </a:lnTo>
                    <a:lnTo>
                      <a:pt x="35" y="327"/>
                    </a:lnTo>
                    <a:lnTo>
                      <a:pt x="47" y="344"/>
                    </a:lnTo>
                    <a:lnTo>
                      <a:pt x="63" y="361"/>
                    </a:lnTo>
                    <a:lnTo>
                      <a:pt x="77" y="375"/>
                    </a:lnTo>
                    <a:lnTo>
                      <a:pt x="94" y="388"/>
                    </a:lnTo>
                    <a:lnTo>
                      <a:pt x="111" y="398"/>
                    </a:lnTo>
                    <a:lnTo>
                      <a:pt x="130" y="408"/>
                    </a:lnTo>
                    <a:lnTo>
                      <a:pt x="148" y="413"/>
                    </a:lnTo>
                    <a:lnTo>
                      <a:pt x="168" y="419"/>
                    </a:lnTo>
                    <a:lnTo>
                      <a:pt x="189" y="422"/>
                    </a:lnTo>
                    <a:lnTo>
                      <a:pt x="211" y="423"/>
                    </a:lnTo>
                    <a:lnTo>
                      <a:pt x="231" y="422"/>
                    </a:lnTo>
                    <a:lnTo>
                      <a:pt x="241" y="420"/>
                    </a:lnTo>
                    <a:lnTo>
                      <a:pt x="253" y="419"/>
                    </a:lnTo>
                    <a:lnTo>
                      <a:pt x="262" y="416"/>
                    </a:lnTo>
                    <a:lnTo>
                      <a:pt x="272" y="413"/>
                    </a:lnTo>
                    <a:lnTo>
                      <a:pt x="292" y="408"/>
                    </a:lnTo>
                    <a:lnTo>
                      <a:pt x="293" y="405"/>
                    </a:lnTo>
                    <a:lnTo>
                      <a:pt x="295" y="404"/>
                    </a:lnTo>
                    <a:lnTo>
                      <a:pt x="300" y="402"/>
                    </a:lnTo>
                    <a:lnTo>
                      <a:pt x="309" y="398"/>
                    </a:lnTo>
                    <a:lnTo>
                      <a:pt x="327" y="388"/>
                    </a:lnTo>
                    <a:lnTo>
                      <a:pt x="335" y="381"/>
                    </a:lnTo>
                    <a:lnTo>
                      <a:pt x="344" y="375"/>
                    </a:lnTo>
                    <a:lnTo>
                      <a:pt x="347" y="371"/>
                    </a:lnTo>
                    <a:lnTo>
                      <a:pt x="351" y="367"/>
                    </a:lnTo>
                    <a:lnTo>
                      <a:pt x="360" y="361"/>
                    </a:lnTo>
                    <a:lnTo>
                      <a:pt x="367" y="352"/>
                    </a:lnTo>
                    <a:lnTo>
                      <a:pt x="370" y="347"/>
                    </a:lnTo>
                    <a:lnTo>
                      <a:pt x="375" y="344"/>
                    </a:lnTo>
                    <a:lnTo>
                      <a:pt x="381" y="335"/>
                    </a:lnTo>
                    <a:lnTo>
                      <a:pt x="387" y="327"/>
                    </a:lnTo>
                    <a:lnTo>
                      <a:pt x="397" y="309"/>
                    </a:lnTo>
                    <a:lnTo>
                      <a:pt x="402" y="300"/>
                    </a:lnTo>
                    <a:lnTo>
                      <a:pt x="404" y="295"/>
                    </a:lnTo>
                    <a:lnTo>
                      <a:pt x="405" y="293"/>
                    </a:lnTo>
                    <a:lnTo>
                      <a:pt x="407" y="292"/>
                    </a:lnTo>
                    <a:lnTo>
                      <a:pt x="413" y="272"/>
                    </a:lnTo>
                    <a:lnTo>
                      <a:pt x="415" y="262"/>
                    </a:lnTo>
                    <a:lnTo>
                      <a:pt x="419" y="253"/>
                    </a:lnTo>
                    <a:lnTo>
                      <a:pt x="420" y="242"/>
                    </a:lnTo>
                    <a:lnTo>
                      <a:pt x="422" y="231"/>
                    </a:lnTo>
                    <a:lnTo>
                      <a:pt x="423" y="211"/>
                    </a:lnTo>
                    <a:lnTo>
                      <a:pt x="422" y="189"/>
                    </a:lnTo>
                    <a:lnTo>
                      <a:pt x="419" y="169"/>
                    </a:lnTo>
                    <a:lnTo>
                      <a:pt x="413" y="148"/>
                    </a:lnTo>
                    <a:lnTo>
                      <a:pt x="407" y="130"/>
                    </a:lnTo>
                    <a:lnTo>
                      <a:pt x="397" y="111"/>
                    </a:lnTo>
                    <a:lnTo>
                      <a:pt x="387" y="95"/>
                    </a:lnTo>
                    <a:lnTo>
                      <a:pt x="375" y="78"/>
                    </a:lnTo>
                    <a:lnTo>
                      <a:pt x="360" y="63"/>
                    </a:lnTo>
                    <a:close/>
                    <a:moveTo>
                      <a:pt x="211" y="8"/>
                    </a:moveTo>
                    <a:lnTo>
                      <a:pt x="231" y="8"/>
                    </a:lnTo>
                    <a:lnTo>
                      <a:pt x="251" y="11"/>
                    </a:lnTo>
                    <a:lnTo>
                      <a:pt x="271" y="15"/>
                    </a:lnTo>
                    <a:lnTo>
                      <a:pt x="290" y="23"/>
                    </a:lnTo>
                    <a:lnTo>
                      <a:pt x="306" y="31"/>
                    </a:lnTo>
                    <a:lnTo>
                      <a:pt x="323" y="41"/>
                    </a:lnTo>
                    <a:lnTo>
                      <a:pt x="339" y="53"/>
                    </a:lnTo>
                    <a:lnTo>
                      <a:pt x="356" y="68"/>
                    </a:lnTo>
                    <a:lnTo>
                      <a:pt x="368" y="82"/>
                    </a:lnTo>
                    <a:lnTo>
                      <a:pt x="381" y="98"/>
                    </a:lnTo>
                    <a:lnTo>
                      <a:pt x="391" y="115"/>
                    </a:lnTo>
                    <a:lnTo>
                      <a:pt x="400" y="133"/>
                    </a:lnTo>
                    <a:lnTo>
                      <a:pt x="405" y="151"/>
                    </a:lnTo>
                    <a:lnTo>
                      <a:pt x="411" y="170"/>
                    </a:lnTo>
                    <a:lnTo>
                      <a:pt x="414" y="190"/>
                    </a:lnTo>
                    <a:lnTo>
                      <a:pt x="415" y="211"/>
                    </a:lnTo>
                    <a:lnTo>
                      <a:pt x="414" y="231"/>
                    </a:lnTo>
                    <a:lnTo>
                      <a:pt x="411" y="252"/>
                    </a:lnTo>
                    <a:lnTo>
                      <a:pt x="407" y="261"/>
                    </a:lnTo>
                    <a:lnTo>
                      <a:pt x="405" y="271"/>
                    </a:lnTo>
                    <a:lnTo>
                      <a:pt x="402" y="280"/>
                    </a:lnTo>
                    <a:lnTo>
                      <a:pt x="400" y="290"/>
                    </a:lnTo>
                    <a:lnTo>
                      <a:pt x="391" y="307"/>
                    </a:lnTo>
                    <a:lnTo>
                      <a:pt x="388" y="308"/>
                    </a:lnTo>
                    <a:lnTo>
                      <a:pt x="387" y="310"/>
                    </a:lnTo>
                    <a:lnTo>
                      <a:pt x="385" y="315"/>
                    </a:lnTo>
                    <a:lnTo>
                      <a:pt x="381" y="324"/>
                    </a:lnTo>
                    <a:lnTo>
                      <a:pt x="368" y="339"/>
                    </a:lnTo>
                    <a:lnTo>
                      <a:pt x="361" y="347"/>
                    </a:lnTo>
                    <a:lnTo>
                      <a:pt x="356" y="356"/>
                    </a:lnTo>
                    <a:lnTo>
                      <a:pt x="347" y="362"/>
                    </a:lnTo>
                    <a:lnTo>
                      <a:pt x="339" y="368"/>
                    </a:lnTo>
                    <a:lnTo>
                      <a:pt x="323" y="381"/>
                    </a:lnTo>
                    <a:lnTo>
                      <a:pt x="314" y="385"/>
                    </a:lnTo>
                    <a:lnTo>
                      <a:pt x="310" y="388"/>
                    </a:lnTo>
                    <a:lnTo>
                      <a:pt x="308" y="389"/>
                    </a:lnTo>
                    <a:lnTo>
                      <a:pt x="306" y="391"/>
                    </a:lnTo>
                    <a:lnTo>
                      <a:pt x="290" y="400"/>
                    </a:lnTo>
                    <a:lnTo>
                      <a:pt x="280" y="402"/>
                    </a:lnTo>
                    <a:lnTo>
                      <a:pt x="271" y="405"/>
                    </a:lnTo>
                    <a:lnTo>
                      <a:pt x="260" y="408"/>
                    </a:lnTo>
                    <a:lnTo>
                      <a:pt x="251" y="411"/>
                    </a:lnTo>
                    <a:lnTo>
                      <a:pt x="231" y="414"/>
                    </a:lnTo>
                    <a:lnTo>
                      <a:pt x="211" y="416"/>
                    </a:lnTo>
                    <a:lnTo>
                      <a:pt x="190" y="414"/>
                    </a:lnTo>
                    <a:lnTo>
                      <a:pt x="170" y="411"/>
                    </a:lnTo>
                    <a:lnTo>
                      <a:pt x="150" y="405"/>
                    </a:lnTo>
                    <a:lnTo>
                      <a:pt x="132" y="400"/>
                    </a:lnTo>
                    <a:lnTo>
                      <a:pt x="115" y="391"/>
                    </a:lnTo>
                    <a:lnTo>
                      <a:pt x="98" y="381"/>
                    </a:lnTo>
                    <a:lnTo>
                      <a:pt x="82" y="368"/>
                    </a:lnTo>
                    <a:lnTo>
                      <a:pt x="67" y="356"/>
                    </a:lnTo>
                    <a:lnTo>
                      <a:pt x="53" y="339"/>
                    </a:lnTo>
                    <a:lnTo>
                      <a:pt x="40" y="324"/>
                    </a:lnTo>
                    <a:lnTo>
                      <a:pt x="30" y="307"/>
                    </a:lnTo>
                    <a:lnTo>
                      <a:pt x="22" y="290"/>
                    </a:lnTo>
                    <a:lnTo>
                      <a:pt x="15" y="271"/>
                    </a:lnTo>
                    <a:lnTo>
                      <a:pt x="11" y="252"/>
                    </a:lnTo>
                    <a:lnTo>
                      <a:pt x="8" y="231"/>
                    </a:lnTo>
                    <a:lnTo>
                      <a:pt x="8" y="211"/>
                    </a:lnTo>
                    <a:lnTo>
                      <a:pt x="11" y="170"/>
                    </a:lnTo>
                    <a:lnTo>
                      <a:pt x="15" y="151"/>
                    </a:lnTo>
                    <a:lnTo>
                      <a:pt x="22" y="133"/>
                    </a:lnTo>
                    <a:lnTo>
                      <a:pt x="30" y="115"/>
                    </a:lnTo>
                    <a:lnTo>
                      <a:pt x="40" y="98"/>
                    </a:lnTo>
                    <a:lnTo>
                      <a:pt x="53" y="82"/>
                    </a:lnTo>
                    <a:lnTo>
                      <a:pt x="67" y="68"/>
                    </a:lnTo>
                    <a:lnTo>
                      <a:pt x="82" y="53"/>
                    </a:lnTo>
                    <a:lnTo>
                      <a:pt x="98" y="41"/>
                    </a:lnTo>
                    <a:lnTo>
                      <a:pt x="115" y="31"/>
                    </a:lnTo>
                    <a:lnTo>
                      <a:pt x="132" y="23"/>
                    </a:lnTo>
                    <a:lnTo>
                      <a:pt x="150" y="15"/>
                    </a:lnTo>
                    <a:lnTo>
                      <a:pt x="170" y="11"/>
                    </a:lnTo>
                    <a:lnTo>
                      <a:pt x="211" y="8"/>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6" name="Freeform 418"/>
              <p:cNvSpPr>
                <a:spLocks noEditPoints="1"/>
              </p:cNvSpPr>
              <p:nvPr/>
            </p:nvSpPr>
            <p:spPr bwMode="auto">
              <a:xfrm>
                <a:off x="2441" y="2616"/>
                <a:ext cx="81" cy="81"/>
              </a:xfrm>
              <a:custGeom>
                <a:avLst/>
                <a:gdLst>
                  <a:gd name="T0" fmla="*/ 315 w 407"/>
                  <a:gd name="T1" fmla="*/ 33 h 408"/>
                  <a:gd name="T2" fmla="*/ 263 w 407"/>
                  <a:gd name="T3" fmla="*/ 7 h 408"/>
                  <a:gd name="T4" fmla="*/ 203 w 407"/>
                  <a:gd name="T5" fmla="*/ 0 h 408"/>
                  <a:gd name="T6" fmla="*/ 124 w 407"/>
                  <a:gd name="T7" fmla="*/ 15 h 408"/>
                  <a:gd name="T8" fmla="*/ 74 w 407"/>
                  <a:gd name="T9" fmla="*/ 45 h 408"/>
                  <a:gd name="T10" fmla="*/ 32 w 407"/>
                  <a:gd name="T11" fmla="*/ 90 h 408"/>
                  <a:gd name="T12" fmla="*/ 7 w 407"/>
                  <a:gd name="T13" fmla="*/ 143 h 408"/>
                  <a:gd name="T14" fmla="*/ 0 w 407"/>
                  <a:gd name="T15" fmla="*/ 223 h 408"/>
                  <a:gd name="T16" fmla="*/ 14 w 407"/>
                  <a:gd name="T17" fmla="*/ 282 h 408"/>
                  <a:gd name="T18" fmla="*/ 45 w 407"/>
                  <a:gd name="T19" fmla="*/ 331 h 408"/>
                  <a:gd name="T20" fmla="*/ 90 w 407"/>
                  <a:gd name="T21" fmla="*/ 373 h 408"/>
                  <a:gd name="T22" fmla="*/ 142 w 407"/>
                  <a:gd name="T23" fmla="*/ 397 h 408"/>
                  <a:gd name="T24" fmla="*/ 203 w 407"/>
                  <a:gd name="T25" fmla="*/ 408 h 408"/>
                  <a:gd name="T26" fmla="*/ 252 w 407"/>
                  <a:gd name="T27" fmla="*/ 400 h 408"/>
                  <a:gd name="T28" fmla="*/ 282 w 407"/>
                  <a:gd name="T29" fmla="*/ 392 h 408"/>
                  <a:gd name="T30" fmla="*/ 302 w 407"/>
                  <a:gd name="T31" fmla="*/ 380 h 408"/>
                  <a:gd name="T32" fmla="*/ 331 w 407"/>
                  <a:gd name="T33" fmla="*/ 360 h 408"/>
                  <a:gd name="T34" fmla="*/ 353 w 407"/>
                  <a:gd name="T35" fmla="*/ 339 h 408"/>
                  <a:gd name="T36" fmla="*/ 377 w 407"/>
                  <a:gd name="T37" fmla="*/ 307 h 408"/>
                  <a:gd name="T38" fmla="*/ 383 w 407"/>
                  <a:gd name="T39" fmla="*/ 299 h 408"/>
                  <a:gd name="T40" fmla="*/ 397 w 407"/>
                  <a:gd name="T41" fmla="*/ 263 h 408"/>
                  <a:gd name="T42" fmla="*/ 406 w 407"/>
                  <a:gd name="T43" fmla="*/ 223 h 408"/>
                  <a:gd name="T44" fmla="*/ 403 w 407"/>
                  <a:gd name="T45" fmla="*/ 162 h 408"/>
                  <a:gd name="T46" fmla="*/ 383 w 407"/>
                  <a:gd name="T47" fmla="*/ 107 h 408"/>
                  <a:gd name="T48" fmla="*/ 348 w 407"/>
                  <a:gd name="T49" fmla="*/ 60 h 408"/>
                  <a:gd name="T50" fmla="*/ 241 w 407"/>
                  <a:gd name="T51" fmla="*/ 11 h 408"/>
                  <a:gd name="T52" fmla="*/ 294 w 407"/>
                  <a:gd name="T53" fmla="*/ 29 h 408"/>
                  <a:gd name="T54" fmla="*/ 342 w 407"/>
                  <a:gd name="T55" fmla="*/ 65 h 408"/>
                  <a:gd name="T56" fmla="*/ 376 w 407"/>
                  <a:gd name="T57" fmla="*/ 110 h 408"/>
                  <a:gd name="T58" fmla="*/ 395 w 407"/>
                  <a:gd name="T59" fmla="*/ 164 h 408"/>
                  <a:gd name="T60" fmla="*/ 398 w 407"/>
                  <a:gd name="T61" fmla="*/ 212 h 408"/>
                  <a:gd name="T62" fmla="*/ 395 w 407"/>
                  <a:gd name="T63" fmla="*/ 236 h 408"/>
                  <a:gd name="T64" fmla="*/ 387 w 407"/>
                  <a:gd name="T65" fmla="*/ 268 h 408"/>
                  <a:gd name="T66" fmla="*/ 374 w 407"/>
                  <a:gd name="T67" fmla="*/ 295 h 408"/>
                  <a:gd name="T68" fmla="*/ 366 w 407"/>
                  <a:gd name="T69" fmla="*/ 311 h 408"/>
                  <a:gd name="T70" fmla="*/ 327 w 407"/>
                  <a:gd name="T71" fmla="*/ 355 h 408"/>
                  <a:gd name="T72" fmla="*/ 297 w 407"/>
                  <a:gd name="T73" fmla="*/ 373 h 408"/>
                  <a:gd name="T74" fmla="*/ 278 w 407"/>
                  <a:gd name="T75" fmla="*/ 385 h 408"/>
                  <a:gd name="T76" fmla="*/ 241 w 407"/>
                  <a:gd name="T77" fmla="*/ 395 h 408"/>
                  <a:gd name="T78" fmla="*/ 222 w 407"/>
                  <a:gd name="T79" fmla="*/ 399 h 408"/>
                  <a:gd name="T80" fmla="*/ 183 w 407"/>
                  <a:gd name="T81" fmla="*/ 399 h 408"/>
                  <a:gd name="T82" fmla="*/ 128 w 407"/>
                  <a:gd name="T83" fmla="*/ 385 h 408"/>
                  <a:gd name="T84" fmla="*/ 78 w 407"/>
                  <a:gd name="T85" fmla="*/ 355 h 408"/>
                  <a:gd name="T86" fmla="*/ 39 w 407"/>
                  <a:gd name="T87" fmla="*/ 311 h 408"/>
                  <a:gd name="T88" fmla="*/ 14 w 407"/>
                  <a:gd name="T89" fmla="*/ 259 h 408"/>
                  <a:gd name="T90" fmla="*/ 8 w 407"/>
                  <a:gd name="T91" fmla="*/ 203 h 408"/>
                  <a:gd name="T92" fmla="*/ 21 w 407"/>
                  <a:gd name="T93" fmla="*/ 128 h 408"/>
                  <a:gd name="T94" fmla="*/ 50 w 407"/>
                  <a:gd name="T95" fmla="*/ 79 h 408"/>
                  <a:gd name="T96" fmla="*/ 94 w 407"/>
                  <a:gd name="T97" fmla="*/ 39 h 408"/>
                  <a:gd name="T98" fmla="*/ 145 w 407"/>
                  <a:gd name="T99" fmla="*/ 15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7"/>
                  <a:gd name="T151" fmla="*/ 0 h 408"/>
                  <a:gd name="T152" fmla="*/ 407 w 407"/>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7" h="408">
                    <a:moveTo>
                      <a:pt x="348" y="60"/>
                    </a:moveTo>
                    <a:lnTo>
                      <a:pt x="331" y="45"/>
                    </a:lnTo>
                    <a:lnTo>
                      <a:pt x="315" y="33"/>
                    </a:lnTo>
                    <a:lnTo>
                      <a:pt x="298" y="23"/>
                    </a:lnTo>
                    <a:lnTo>
                      <a:pt x="282" y="15"/>
                    </a:lnTo>
                    <a:lnTo>
                      <a:pt x="263" y="7"/>
                    </a:lnTo>
                    <a:lnTo>
                      <a:pt x="243" y="3"/>
                    </a:lnTo>
                    <a:lnTo>
                      <a:pt x="223" y="0"/>
                    </a:lnTo>
                    <a:lnTo>
                      <a:pt x="203" y="0"/>
                    </a:lnTo>
                    <a:lnTo>
                      <a:pt x="162" y="3"/>
                    </a:lnTo>
                    <a:lnTo>
                      <a:pt x="142" y="7"/>
                    </a:lnTo>
                    <a:lnTo>
                      <a:pt x="124" y="15"/>
                    </a:lnTo>
                    <a:lnTo>
                      <a:pt x="107" y="23"/>
                    </a:lnTo>
                    <a:lnTo>
                      <a:pt x="90" y="33"/>
                    </a:lnTo>
                    <a:lnTo>
                      <a:pt x="74" y="45"/>
                    </a:lnTo>
                    <a:lnTo>
                      <a:pt x="59" y="60"/>
                    </a:lnTo>
                    <a:lnTo>
                      <a:pt x="45" y="74"/>
                    </a:lnTo>
                    <a:lnTo>
                      <a:pt x="32" y="90"/>
                    </a:lnTo>
                    <a:lnTo>
                      <a:pt x="22" y="107"/>
                    </a:lnTo>
                    <a:lnTo>
                      <a:pt x="14" y="125"/>
                    </a:lnTo>
                    <a:lnTo>
                      <a:pt x="7" y="143"/>
                    </a:lnTo>
                    <a:lnTo>
                      <a:pt x="3" y="162"/>
                    </a:lnTo>
                    <a:lnTo>
                      <a:pt x="0" y="203"/>
                    </a:lnTo>
                    <a:lnTo>
                      <a:pt x="0" y="223"/>
                    </a:lnTo>
                    <a:lnTo>
                      <a:pt x="3" y="244"/>
                    </a:lnTo>
                    <a:lnTo>
                      <a:pt x="7" y="263"/>
                    </a:lnTo>
                    <a:lnTo>
                      <a:pt x="14" y="282"/>
                    </a:lnTo>
                    <a:lnTo>
                      <a:pt x="22" y="299"/>
                    </a:lnTo>
                    <a:lnTo>
                      <a:pt x="32" y="316"/>
                    </a:lnTo>
                    <a:lnTo>
                      <a:pt x="45" y="331"/>
                    </a:lnTo>
                    <a:lnTo>
                      <a:pt x="59" y="348"/>
                    </a:lnTo>
                    <a:lnTo>
                      <a:pt x="74" y="360"/>
                    </a:lnTo>
                    <a:lnTo>
                      <a:pt x="90" y="373"/>
                    </a:lnTo>
                    <a:lnTo>
                      <a:pt x="107" y="383"/>
                    </a:lnTo>
                    <a:lnTo>
                      <a:pt x="124" y="392"/>
                    </a:lnTo>
                    <a:lnTo>
                      <a:pt x="142" y="397"/>
                    </a:lnTo>
                    <a:lnTo>
                      <a:pt x="162" y="403"/>
                    </a:lnTo>
                    <a:lnTo>
                      <a:pt x="182" y="406"/>
                    </a:lnTo>
                    <a:lnTo>
                      <a:pt x="203" y="408"/>
                    </a:lnTo>
                    <a:lnTo>
                      <a:pt x="223" y="406"/>
                    </a:lnTo>
                    <a:lnTo>
                      <a:pt x="243" y="403"/>
                    </a:lnTo>
                    <a:lnTo>
                      <a:pt x="252" y="400"/>
                    </a:lnTo>
                    <a:lnTo>
                      <a:pt x="263" y="397"/>
                    </a:lnTo>
                    <a:lnTo>
                      <a:pt x="272" y="394"/>
                    </a:lnTo>
                    <a:lnTo>
                      <a:pt x="282" y="392"/>
                    </a:lnTo>
                    <a:lnTo>
                      <a:pt x="298" y="383"/>
                    </a:lnTo>
                    <a:lnTo>
                      <a:pt x="300" y="381"/>
                    </a:lnTo>
                    <a:lnTo>
                      <a:pt x="302" y="380"/>
                    </a:lnTo>
                    <a:lnTo>
                      <a:pt x="306" y="377"/>
                    </a:lnTo>
                    <a:lnTo>
                      <a:pt x="315" y="373"/>
                    </a:lnTo>
                    <a:lnTo>
                      <a:pt x="331" y="360"/>
                    </a:lnTo>
                    <a:lnTo>
                      <a:pt x="339" y="354"/>
                    </a:lnTo>
                    <a:lnTo>
                      <a:pt x="348" y="348"/>
                    </a:lnTo>
                    <a:lnTo>
                      <a:pt x="353" y="339"/>
                    </a:lnTo>
                    <a:lnTo>
                      <a:pt x="360" y="331"/>
                    </a:lnTo>
                    <a:lnTo>
                      <a:pt x="373" y="316"/>
                    </a:lnTo>
                    <a:lnTo>
                      <a:pt x="377" y="307"/>
                    </a:lnTo>
                    <a:lnTo>
                      <a:pt x="379" y="302"/>
                    </a:lnTo>
                    <a:lnTo>
                      <a:pt x="380" y="300"/>
                    </a:lnTo>
                    <a:lnTo>
                      <a:pt x="383" y="299"/>
                    </a:lnTo>
                    <a:lnTo>
                      <a:pt x="392" y="282"/>
                    </a:lnTo>
                    <a:lnTo>
                      <a:pt x="394" y="272"/>
                    </a:lnTo>
                    <a:lnTo>
                      <a:pt x="397" y="263"/>
                    </a:lnTo>
                    <a:lnTo>
                      <a:pt x="399" y="253"/>
                    </a:lnTo>
                    <a:lnTo>
                      <a:pt x="403" y="244"/>
                    </a:lnTo>
                    <a:lnTo>
                      <a:pt x="406" y="223"/>
                    </a:lnTo>
                    <a:lnTo>
                      <a:pt x="407" y="203"/>
                    </a:lnTo>
                    <a:lnTo>
                      <a:pt x="406" y="182"/>
                    </a:lnTo>
                    <a:lnTo>
                      <a:pt x="403" y="162"/>
                    </a:lnTo>
                    <a:lnTo>
                      <a:pt x="397" y="143"/>
                    </a:lnTo>
                    <a:lnTo>
                      <a:pt x="392" y="125"/>
                    </a:lnTo>
                    <a:lnTo>
                      <a:pt x="383" y="107"/>
                    </a:lnTo>
                    <a:lnTo>
                      <a:pt x="373" y="90"/>
                    </a:lnTo>
                    <a:lnTo>
                      <a:pt x="360" y="74"/>
                    </a:lnTo>
                    <a:lnTo>
                      <a:pt x="348" y="60"/>
                    </a:lnTo>
                    <a:close/>
                    <a:moveTo>
                      <a:pt x="203" y="8"/>
                    </a:moveTo>
                    <a:lnTo>
                      <a:pt x="222" y="8"/>
                    </a:lnTo>
                    <a:lnTo>
                      <a:pt x="241" y="11"/>
                    </a:lnTo>
                    <a:lnTo>
                      <a:pt x="259" y="15"/>
                    </a:lnTo>
                    <a:lnTo>
                      <a:pt x="278" y="21"/>
                    </a:lnTo>
                    <a:lnTo>
                      <a:pt x="294" y="29"/>
                    </a:lnTo>
                    <a:lnTo>
                      <a:pt x="311" y="39"/>
                    </a:lnTo>
                    <a:lnTo>
                      <a:pt x="327" y="51"/>
                    </a:lnTo>
                    <a:lnTo>
                      <a:pt x="342" y="65"/>
                    </a:lnTo>
                    <a:lnTo>
                      <a:pt x="355" y="79"/>
                    </a:lnTo>
                    <a:lnTo>
                      <a:pt x="366" y="94"/>
                    </a:lnTo>
                    <a:lnTo>
                      <a:pt x="376" y="110"/>
                    </a:lnTo>
                    <a:lnTo>
                      <a:pt x="385" y="128"/>
                    </a:lnTo>
                    <a:lnTo>
                      <a:pt x="391" y="145"/>
                    </a:lnTo>
                    <a:lnTo>
                      <a:pt x="395" y="164"/>
                    </a:lnTo>
                    <a:lnTo>
                      <a:pt x="398" y="183"/>
                    </a:lnTo>
                    <a:lnTo>
                      <a:pt x="399" y="203"/>
                    </a:lnTo>
                    <a:lnTo>
                      <a:pt x="398" y="212"/>
                    </a:lnTo>
                    <a:lnTo>
                      <a:pt x="398" y="222"/>
                    </a:lnTo>
                    <a:lnTo>
                      <a:pt x="396" y="231"/>
                    </a:lnTo>
                    <a:lnTo>
                      <a:pt x="395" y="236"/>
                    </a:lnTo>
                    <a:lnTo>
                      <a:pt x="395" y="241"/>
                    </a:lnTo>
                    <a:lnTo>
                      <a:pt x="391" y="259"/>
                    </a:lnTo>
                    <a:lnTo>
                      <a:pt x="387" y="268"/>
                    </a:lnTo>
                    <a:lnTo>
                      <a:pt x="385" y="278"/>
                    </a:lnTo>
                    <a:lnTo>
                      <a:pt x="376" y="294"/>
                    </a:lnTo>
                    <a:lnTo>
                      <a:pt x="374" y="295"/>
                    </a:lnTo>
                    <a:lnTo>
                      <a:pt x="373" y="298"/>
                    </a:lnTo>
                    <a:lnTo>
                      <a:pt x="370" y="302"/>
                    </a:lnTo>
                    <a:lnTo>
                      <a:pt x="366" y="311"/>
                    </a:lnTo>
                    <a:lnTo>
                      <a:pt x="355" y="327"/>
                    </a:lnTo>
                    <a:lnTo>
                      <a:pt x="342" y="342"/>
                    </a:lnTo>
                    <a:lnTo>
                      <a:pt x="327" y="355"/>
                    </a:lnTo>
                    <a:lnTo>
                      <a:pt x="311" y="366"/>
                    </a:lnTo>
                    <a:lnTo>
                      <a:pt x="302" y="371"/>
                    </a:lnTo>
                    <a:lnTo>
                      <a:pt x="297" y="373"/>
                    </a:lnTo>
                    <a:lnTo>
                      <a:pt x="295" y="374"/>
                    </a:lnTo>
                    <a:lnTo>
                      <a:pt x="294" y="376"/>
                    </a:lnTo>
                    <a:lnTo>
                      <a:pt x="278" y="385"/>
                    </a:lnTo>
                    <a:lnTo>
                      <a:pt x="268" y="387"/>
                    </a:lnTo>
                    <a:lnTo>
                      <a:pt x="259" y="391"/>
                    </a:lnTo>
                    <a:lnTo>
                      <a:pt x="241" y="395"/>
                    </a:lnTo>
                    <a:lnTo>
                      <a:pt x="236" y="395"/>
                    </a:lnTo>
                    <a:lnTo>
                      <a:pt x="231" y="396"/>
                    </a:lnTo>
                    <a:lnTo>
                      <a:pt x="222" y="399"/>
                    </a:lnTo>
                    <a:lnTo>
                      <a:pt x="212" y="399"/>
                    </a:lnTo>
                    <a:lnTo>
                      <a:pt x="203" y="400"/>
                    </a:lnTo>
                    <a:lnTo>
                      <a:pt x="183" y="399"/>
                    </a:lnTo>
                    <a:lnTo>
                      <a:pt x="164" y="395"/>
                    </a:lnTo>
                    <a:lnTo>
                      <a:pt x="145" y="391"/>
                    </a:lnTo>
                    <a:lnTo>
                      <a:pt x="128" y="385"/>
                    </a:lnTo>
                    <a:lnTo>
                      <a:pt x="110" y="376"/>
                    </a:lnTo>
                    <a:lnTo>
                      <a:pt x="94" y="366"/>
                    </a:lnTo>
                    <a:lnTo>
                      <a:pt x="78" y="355"/>
                    </a:lnTo>
                    <a:lnTo>
                      <a:pt x="65" y="342"/>
                    </a:lnTo>
                    <a:lnTo>
                      <a:pt x="50" y="327"/>
                    </a:lnTo>
                    <a:lnTo>
                      <a:pt x="39" y="311"/>
                    </a:lnTo>
                    <a:lnTo>
                      <a:pt x="29" y="294"/>
                    </a:lnTo>
                    <a:lnTo>
                      <a:pt x="21" y="278"/>
                    </a:lnTo>
                    <a:lnTo>
                      <a:pt x="14" y="259"/>
                    </a:lnTo>
                    <a:lnTo>
                      <a:pt x="11" y="241"/>
                    </a:lnTo>
                    <a:lnTo>
                      <a:pt x="8" y="222"/>
                    </a:lnTo>
                    <a:lnTo>
                      <a:pt x="8" y="203"/>
                    </a:lnTo>
                    <a:lnTo>
                      <a:pt x="11" y="164"/>
                    </a:lnTo>
                    <a:lnTo>
                      <a:pt x="14" y="145"/>
                    </a:lnTo>
                    <a:lnTo>
                      <a:pt x="21" y="128"/>
                    </a:lnTo>
                    <a:lnTo>
                      <a:pt x="29" y="110"/>
                    </a:lnTo>
                    <a:lnTo>
                      <a:pt x="39" y="94"/>
                    </a:lnTo>
                    <a:lnTo>
                      <a:pt x="50" y="79"/>
                    </a:lnTo>
                    <a:lnTo>
                      <a:pt x="65" y="65"/>
                    </a:lnTo>
                    <a:lnTo>
                      <a:pt x="78" y="51"/>
                    </a:lnTo>
                    <a:lnTo>
                      <a:pt x="94" y="39"/>
                    </a:lnTo>
                    <a:lnTo>
                      <a:pt x="110" y="29"/>
                    </a:lnTo>
                    <a:lnTo>
                      <a:pt x="128" y="21"/>
                    </a:lnTo>
                    <a:lnTo>
                      <a:pt x="145" y="15"/>
                    </a:lnTo>
                    <a:lnTo>
                      <a:pt x="164" y="11"/>
                    </a:lnTo>
                    <a:lnTo>
                      <a:pt x="203" y="8"/>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7" name="Freeform 419"/>
              <p:cNvSpPr>
                <a:spLocks noEditPoints="1"/>
              </p:cNvSpPr>
              <p:nvPr/>
            </p:nvSpPr>
            <p:spPr bwMode="auto">
              <a:xfrm>
                <a:off x="2442" y="2617"/>
                <a:ext cx="78" cy="79"/>
              </a:xfrm>
              <a:custGeom>
                <a:avLst/>
                <a:gdLst>
                  <a:gd name="T0" fmla="*/ 303 w 391"/>
                  <a:gd name="T1" fmla="*/ 31 h 392"/>
                  <a:gd name="T2" fmla="*/ 251 w 391"/>
                  <a:gd name="T3" fmla="*/ 7 h 392"/>
                  <a:gd name="T4" fmla="*/ 195 w 391"/>
                  <a:gd name="T5" fmla="*/ 0 h 392"/>
                  <a:gd name="T6" fmla="*/ 120 w 391"/>
                  <a:gd name="T7" fmla="*/ 13 h 392"/>
                  <a:gd name="T8" fmla="*/ 70 w 391"/>
                  <a:gd name="T9" fmla="*/ 43 h 392"/>
                  <a:gd name="T10" fmla="*/ 31 w 391"/>
                  <a:gd name="T11" fmla="*/ 86 h 392"/>
                  <a:gd name="T12" fmla="*/ 6 w 391"/>
                  <a:gd name="T13" fmla="*/ 137 h 392"/>
                  <a:gd name="T14" fmla="*/ 0 w 391"/>
                  <a:gd name="T15" fmla="*/ 214 h 392"/>
                  <a:gd name="T16" fmla="*/ 13 w 391"/>
                  <a:gd name="T17" fmla="*/ 270 h 392"/>
                  <a:gd name="T18" fmla="*/ 42 w 391"/>
                  <a:gd name="T19" fmla="*/ 319 h 392"/>
                  <a:gd name="T20" fmla="*/ 86 w 391"/>
                  <a:gd name="T21" fmla="*/ 358 h 392"/>
                  <a:gd name="T22" fmla="*/ 137 w 391"/>
                  <a:gd name="T23" fmla="*/ 383 h 392"/>
                  <a:gd name="T24" fmla="*/ 195 w 391"/>
                  <a:gd name="T25" fmla="*/ 392 h 392"/>
                  <a:gd name="T26" fmla="*/ 223 w 391"/>
                  <a:gd name="T27" fmla="*/ 388 h 392"/>
                  <a:gd name="T28" fmla="*/ 251 w 391"/>
                  <a:gd name="T29" fmla="*/ 383 h 392"/>
                  <a:gd name="T30" fmla="*/ 286 w 391"/>
                  <a:gd name="T31" fmla="*/ 368 h 392"/>
                  <a:gd name="T32" fmla="*/ 294 w 391"/>
                  <a:gd name="T33" fmla="*/ 363 h 392"/>
                  <a:gd name="T34" fmla="*/ 334 w 391"/>
                  <a:gd name="T35" fmla="*/ 334 h 392"/>
                  <a:gd name="T36" fmla="*/ 362 w 391"/>
                  <a:gd name="T37" fmla="*/ 294 h 392"/>
                  <a:gd name="T38" fmla="*/ 368 w 391"/>
                  <a:gd name="T39" fmla="*/ 286 h 392"/>
                  <a:gd name="T40" fmla="*/ 383 w 391"/>
                  <a:gd name="T41" fmla="*/ 251 h 392"/>
                  <a:gd name="T42" fmla="*/ 388 w 391"/>
                  <a:gd name="T43" fmla="*/ 223 h 392"/>
                  <a:gd name="T44" fmla="*/ 391 w 391"/>
                  <a:gd name="T45" fmla="*/ 195 h 392"/>
                  <a:gd name="T46" fmla="*/ 383 w 391"/>
                  <a:gd name="T47" fmla="*/ 137 h 392"/>
                  <a:gd name="T48" fmla="*/ 358 w 391"/>
                  <a:gd name="T49" fmla="*/ 86 h 392"/>
                  <a:gd name="T50" fmla="*/ 195 w 391"/>
                  <a:gd name="T51" fmla="*/ 8 h 392"/>
                  <a:gd name="T52" fmla="*/ 248 w 391"/>
                  <a:gd name="T53" fmla="*/ 15 h 392"/>
                  <a:gd name="T54" fmla="*/ 297 w 391"/>
                  <a:gd name="T55" fmla="*/ 38 h 392"/>
                  <a:gd name="T56" fmla="*/ 340 w 391"/>
                  <a:gd name="T57" fmla="*/ 76 h 392"/>
                  <a:gd name="T58" fmla="*/ 369 w 391"/>
                  <a:gd name="T59" fmla="*/ 123 h 392"/>
                  <a:gd name="T60" fmla="*/ 383 w 391"/>
                  <a:gd name="T61" fmla="*/ 176 h 392"/>
                  <a:gd name="T62" fmla="*/ 380 w 391"/>
                  <a:gd name="T63" fmla="*/ 222 h 392"/>
                  <a:gd name="T64" fmla="*/ 375 w 391"/>
                  <a:gd name="T65" fmla="*/ 249 h 392"/>
                  <a:gd name="T66" fmla="*/ 351 w 391"/>
                  <a:gd name="T67" fmla="*/ 299 h 392"/>
                  <a:gd name="T68" fmla="*/ 312 w 391"/>
                  <a:gd name="T69" fmla="*/ 341 h 392"/>
                  <a:gd name="T70" fmla="*/ 266 w 391"/>
                  <a:gd name="T71" fmla="*/ 369 h 392"/>
                  <a:gd name="T72" fmla="*/ 213 w 391"/>
                  <a:gd name="T73" fmla="*/ 383 h 392"/>
                  <a:gd name="T74" fmla="*/ 157 w 391"/>
                  <a:gd name="T75" fmla="*/ 379 h 392"/>
                  <a:gd name="T76" fmla="*/ 105 w 391"/>
                  <a:gd name="T77" fmla="*/ 361 h 392"/>
                  <a:gd name="T78" fmla="*/ 63 w 391"/>
                  <a:gd name="T79" fmla="*/ 329 h 392"/>
                  <a:gd name="T80" fmla="*/ 28 w 391"/>
                  <a:gd name="T81" fmla="*/ 283 h 392"/>
                  <a:gd name="T82" fmla="*/ 11 w 391"/>
                  <a:gd name="T83" fmla="*/ 232 h 392"/>
                  <a:gd name="T84" fmla="*/ 11 w 391"/>
                  <a:gd name="T85" fmla="*/ 158 h 392"/>
                  <a:gd name="T86" fmla="*/ 48 w 391"/>
                  <a:gd name="T87" fmla="*/ 76 h 392"/>
                  <a:gd name="T88" fmla="*/ 91 w 391"/>
                  <a:gd name="T89" fmla="*/ 38 h 392"/>
                  <a:gd name="T90" fmla="*/ 157 w 391"/>
                  <a:gd name="T91" fmla="*/ 11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
                  <a:gd name="T139" fmla="*/ 0 h 392"/>
                  <a:gd name="T140" fmla="*/ 391 w 391"/>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 h="392">
                    <a:moveTo>
                      <a:pt x="334" y="57"/>
                    </a:moveTo>
                    <a:lnTo>
                      <a:pt x="319" y="43"/>
                    </a:lnTo>
                    <a:lnTo>
                      <a:pt x="303" y="31"/>
                    </a:lnTo>
                    <a:lnTo>
                      <a:pt x="286" y="21"/>
                    </a:lnTo>
                    <a:lnTo>
                      <a:pt x="270" y="13"/>
                    </a:lnTo>
                    <a:lnTo>
                      <a:pt x="251" y="7"/>
                    </a:lnTo>
                    <a:lnTo>
                      <a:pt x="233" y="3"/>
                    </a:lnTo>
                    <a:lnTo>
                      <a:pt x="214" y="0"/>
                    </a:lnTo>
                    <a:lnTo>
                      <a:pt x="195" y="0"/>
                    </a:lnTo>
                    <a:lnTo>
                      <a:pt x="156" y="3"/>
                    </a:lnTo>
                    <a:lnTo>
                      <a:pt x="137" y="7"/>
                    </a:lnTo>
                    <a:lnTo>
                      <a:pt x="120" y="13"/>
                    </a:lnTo>
                    <a:lnTo>
                      <a:pt x="102" y="21"/>
                    </a:lnTo>
                    <a:lnTo>
                      <a:pt x="86" y="31"/>
                    </a:lnTo>
                    <a:lnTo>
                      <a:pt x="70" y="43"/>
                    </a:lnTo>
                    <a:lnTo>
                      <a:pt x="57" y="57"/>
                    </a:lnTo>
                    <a:lnTo>
                      <a:pt x="42" y="71"/>
                    </a:lnTo>
                    <a:lnTo>
                      <a:pt x="31" y="86"/>
                    </a:lnTo>
                    <a:lnTo>
                      <a:pt x="21" y="102"/>
                    </a:lnTo>
                    <a:lnTo>
                      <a:pt x="13" y="120"/>
                    </a:lnTo>
                    <a:lnTo>
                      <a:pt x="6" y="137"/>
                    </a:lnTo>
                    <a:lnTo>
                      <a:pt x="3" y="156"/>
                    </a:lnTo>
                    <a:lnTo>
                      <a:pt x="0" y="195"/>
                    </a:lnTo>
                    <a:lnTo>
                      <a:pt x="0" y="214"/>
                    </a:lnTo>
                    <a:lnTo>
                      <a:pt x="3" y="233"/>
                    </a:lnTo>
                    <a:lnTo>
                      <a:pt x="6" y="251"/>
                    </a:lnTo>
                    <a:lnTo>
                      <a:pt x="13" y="270"/>
                    </a:lnTo>
                    <a:lnTo>
                      <a:pt x="21" y="286"/>
                    </a:lnTo>
                    <a:lnTo>
                      <a:pt x="31" y="303"/>
                    </a:lnTo>
                    <a:lnTo>
                      <a:pt x="42" y="319"/>
                    </a:lnTo>
                    <a:lnTo>
                      <a:pt x="57" y="334"/>
                    </a:lnTo>
                    <a:lnTo>
                      <a:pt x="70" y="347"/>
                    </a:lnTo>
                    <a:lnTo>
                      <a:pt x="86" y="358"/>
                    </a:lnTo>
                    <a:lnTo>
                      <a:pt x="102" y="368"/>
                    </a:lnTo>
                    <a:lnTo>
                      <a:pt x="120" y="377"/>
                    </a:lnTo>
                    <a:lnTo>
                      <a:pt x="137" y="383"/>
                    </a:lnTo>
                    <a:lnTo>
                      <a:pt x="156" y="387"/>
                    </a:lnTo>
                    <a:lnTo>
                      <a:pt x="175" y="391"/>
                    </a:lnTo>
                    <a:lnTo>
                      <a:pt x="195" y="392"/>
                    </a:lnTo>
                    <a:lnTo>
                      <a:pt x="204" y="391"/>
                    </a:lnTo>
                    <a:lnTo>
                      <a:pt x="214" y="391"/>
                    </a:lnTo>
                    <a:lnTo>
                      <a:pt x="223" y="388"/>
                    </a:lnTo>
                    <a:lnTo>
                      <a:pt x="228" y="387"/>
                    </a:lnTo>
                    <a:lnTo>
                      <a:pt x="233" y="387"/>
                    </a:lnTo>
                    <a:lnTo>
                      <a:pt x="251" y="383"/>
                    </a:lnTo>
                    <a:lnTo>
                      <a:pt x="260" y="379"/>
                    </a:lnTo>
                    <a:lnTo>
                      <a:pt x="270" y="377"/>
                    </a:lnTo>
                    <a:lnTo>
                      <a:pt x="286" y="368"/>
                    </a:lnTo>
                    <a:lnTo>
                      <a:pt x="287" y="366"/>
                    </a:lnTo>
                    <a:lnTo>
                      <a:pt x="289" y="365"/>
                    </a:lnTo>
                    <a:lnTo>
                      <a:pt x="294" y="363"/>
                    </a:lnTo>
                    <a:lnTo>
                      <a:pt x="303" y="358"/>
                    </a:lnTo>
                    <a:lnTo>
                      <a:pt x="319" y="347"/>
                    </a:lnTo>
                    <a:lnTo>
                      <a:pt x="334" y="334"/>
                    </a:lnTo>
                    <a:lnTo>
                      <a:pt x="347" y="319"/>
                    </a:lnTo>
                    <a:lnTo>
                      <a:pt x="358" y="303"/>
                    </a:lnTo>
                    <a:lnTo>
                      <a:pt x="362" y="294"/>
                    </a:lnTo>
                    <a:lnTo>
                      <a:pt x="365" y="290"/>
                    </a:lnTo>
                    <a:lnTo>
                      <a:pt x="366" y="287"/>
                    </a:lnTo>
                    <a:lnTo>
                      <a:pt x="368" y="286"/>
                    </a:lnTo>
                    <a:lnTo>
                      <a:pt x="377" y="270"/>
                    </a:lnTo>
                    <a:lnTo>
                      <a:pt x="379" y="260"/>
                    </a:lnTo>
                    <a:lnTo>
                      <a:pt x="383" y="251"/>
                    </a:lnTo>
                    <a:lnTo>
                      <a:pt x="387" y="233"/>
                    </a:lnTo>
                    <a:lnTo>
                      <a:pt x="387" y="228"/>
                    </a:lnTo>
                    <a:lnTo>
                      <a:pt x="388" y="223"/>
                    </a:lnTo>
                    <a:lnTo>
                      <a:pt x="390" y="214"/>
                    </a:lnTo>
                    <a:lnTo>
                      <a:pt x="390" y="204"/>
                    </a:lnTo>
                    <a:lnTo>
                      <a:pt x="391" y="195"/>
                    </a:lnTo>
                    <a:lnTo>
                      <a:pt x="390" y="175"/>
                    </a:lnTo>
                    <a:lnTo>
                      <a:pt x="387" y="156"/>
                    </a:lnTo>
                    <a:lnTo>
                      <a:pt x="383" y="137"/>
                    </a:lnTo>
                    <a:lnTo>
                      <a:pt x="377" y="120"/>
                    </a:lnTo>
                    <a:lnTo>
                      <a:pt x="368" y="102"/>
                    </a:lnTo>
                    <a:lnTo>
                      <a:pt x="358" y="86"/>
                    </a:lnTo>
                    <a:lnTo>
                      <a:pt x="347" y="71"/>
                    </a:lnTo>
                    <a:lnTo>
                      <a:pt x="334" y="57"/>
                    </a:lnTo>
                    <a:close/>
                    <a:moveTo>
                      <a:pt x="195" y="8"/>
                    </a:moveTo>
                    <a:lnTo>
                      <a:pt x="213" y="8"/>
                    </a:lnTo>
                    <a:lnTo>
                      <a:pt x="231" y="11"/>
                    </a:lnTo>
                    <a:lnTo>
                      <a:pt x="248" y="15"/>
                    </a:lnTo>
                    <a:lnTo>
                      <a:pt x="266" y="21"/>
                    </a:lnTo>
                    <a:lnTo>
                      <a:pt x="281" y="28"/>
                    </a:lnTo>
                    <a:lnTo>
                      <a:pt x="297" y="38"/>
                    </a:lnTo>
                    <a:lnTo>
                      <a:pt x="312" y="48"/>
                    </a:lnTo>
                    <a:lnTo>
                      <a:pt x="328" y="63"/>
                    </a:lnTo>
                    <a:lnTo>
                      <a:pt x="340" y="76"/>
                    </a:lnTo>
                    <a:lnTo>
                      <a:pt x="351" y="91"/>
                    </a:lnTo>
                    <a:lnTo>
                      <a:pt x="361" y="107"/>
                    </a:lnTo>
                    <a:lnTo>
                      <a:pt x="369" y="123"/>
                    </a:lnTo>
                    <a:lnTo>
                      <a:pt x="375" y="140"/>
                    </a:lnTo>
                    <a:lnTo>
                      <a:pt x="379" y="158"/>
                    </a:lnTo>
                    <a:lnTo>
                      <a:pt x="383" y="176"/>
                    </a:lnTo>
                    <a:lnTo>
                      <a:pt x="384" y="195"/>
                    </a:lnTo>
                    <a:lnTo>
                      <a:pt x="383" y="213"/>
                    </a:lnTo>
                    <a:lnTo>
                      <a:pt x="380" y="222"/>
                    </a:lnTo>
                    <a:lnTo>
                      <a:pt x="379" y="227"/>
                    </a:lnTo>
                    <a:lnTo>
                      <a:pt x="379" y="232"/>
                    </a:lnTo>
                    <a:lnTo>
                      <a:pt x="375" y="249"/>
                    </a:lnTo>
                    <a:lnTo>
                      <a:pt x="369" y="267"/>
                    </a:lnTo>
                    <a:lnTo>
                      <a:pt x="361" y="283"/>
                    </a:lnTo>
                    <a:lnTo>
                      <a:pt x="351" y="299"/>
                    </a:lnTo>
                    <a:lnTo>
                      <a:pt x="340" y="313"/>
                    </a:lnTo>
                    <a:lnTo>
                      <a:pt x="328" y="329"/>
                    </a:lnTo>
                    <a:lnTo>
                      <a:pt x="312" y="341"/>
                    </a:lnTo>
                    <a:lnTo>
                      <a:pt x="297" y="352"/>
                    </a:lnTo>
                    <a:lnTo>
                      <a:pt x="281" y="361"/>
                    </a:lnTo>
                    <a:lnTo>
                      <a:pt x="266" y="369"/>
                    </a:lnTo>
                    <a:lnTo>
                      <a:pt x="248" y="375"/>
                    </a:lnTo>
                    <a:lnTo>
                      <a:pt x="231" y="379"/>
                    </a:lnTo>
                    <a:lnTo>
                      <a:pt x="213" y="383"/>
                    </a:lnTo>
                    <a:lnTo>
                      <a:pt x="195" y="384"/>
                    </a:lnTo>
                    <a:lnTo>
                      <a:pt x="175" y="383"/>
                    </a:lnTo>
                    <a:lnTo>
                      <a:pt x="157" y="379"/>
                    </a:lnTo>
                    <a:lnTo>
                      <a:pt x="139" y="375"/>
                    </a:lnTo>
                    <a:lnTo>
                      <a:pt x="122" y="369"/>
                    </a:lnTo>
                    <a:lnTo>
                      <a:pt x="105" y="361"/>
                    </a:lnTo>
                    <a:lnTo>
                      <a:pt x="91" y="352"/>
                    </a:lnTo>
                    <a:lnTo>
                      <a:pt x="76" y="341"/>
                    </a:lnTo>
                    <a:lnTo>
                      <a:pt x="63" y="329"/>
                    </a:lnTo>
                    <a:lnTo>
                      <a:pt x="48" y="313"/>
                    </a:lnTo>
                    <a:lnTo>
                      <a:pt x="38" y="299"/>
                    </a:lnTo>
                    <a:lnTo>
                      <a:pt x="28" y="283"/>
                    </a:lnTo>
                    <a:lnTo>
                      <a:pt x="21" y="267"/>
                    </a:lnTo>
                    <a:lnTo>
                      <a:pt x="14" y="249"/>
                    </a:lnTo>
                    <a:lnTo>
                      <a:pt x="11" y="232"/>
                    </a:lnTo>
                    <a:lnTo>
                      <a:pt x="8" y="213"/>
                    </a:lnTo>
                    <a:lnTo>
                      <a:pt x="8" y="195"/>
                    </a:lnTo>
                    <a:lnTo>
                      <a:pt x="11" y="158"/>
                    </a:lnTo>
                    <a:lnTo>
                      <a:pt x="21" y="123"/>
                    </a:lnTo>
                    <a:lnTo>
                      <a:pt x="38" y="91"/>
                    </a:lnTo>
                    <a:lnTo>
                      <a:pt x="48" y="76"/>
                    </a:lnTo>
                    <a:lnTo>
                      <a:pt x="63" y="63"/>
                    </a:lnTo>
                    <a:lnTo>
                      <a:pt x="76" y="48"/>
                    </a:lnTo>
                    <a:lnTo>
                      <a:pt x="91" y="38"/>
                    </a:lnTo>
                    <a:lnTo>
                      <a:pt x="105" y="28"/>
                    </a:lnTo>
                    <a:lnTo>
                      <a:pt x="122" y="21"/>
                    </a:lnTo>
                    <a:lnTo>
                      <a:pt x="157" y="11"/>
                    </a:lnTo>
                    <a:lnTo>
                      <a:pt x="175" y="8"/>
                    </a:lnTo>
                    <a:lnTo>
                      <a:pt x="195" y="8"/>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8" name="Freeform 420"/>
              <p:cNvSpPr>
                <a:spLocks noEditPoints="1"/>
              </p:cNvSpPr>
              <p:nvPr/>
            </p:nvSpPr>
            <p:spPr bwMode="auto">
              <a:xfrm>
                <a:off x="2444" y="2619"/>
                <a:ext cx="75" cy="75"/>
              </a:xfrm>
              <a:custGeom>
                <a:avLst/>
                <a:gdLst>
                  <a:gd name="T0" fmla="*/ 289 w 376"/>
                  <a:gd name="T1" fmla="*/ 30 h 376"/>
                  <a:gd name="T2" fmla="*/ 240 w 376"/>
                  <a:gd name="T3" fmla="*/ 7 h 376"/>
                  <a:gd name="T4" fmla="*/ 187 w 376"/>
                  <a:gd name="T5" fmla="*/ 0 h 376"/>
                  <a:gd name="T6" fmla="*/ 114 w 376"/>
                  <a:gd name="T7" fmla="*/ 13 h 376"/>
                  <a:gd name="T8" fmla="*/ 68 w 376"/>
                  <a:gd name="T9" fmla="*/ 40 h 376"/>
                  <a:gd name="T10" fmla="*/ 30 w 376"/>
                  <a:gd name="T11" fmla="*/ 83 h 376"/>
                  <a:gd name="T12" fmla="*/ 0 w 376"/>
                  <a:gd name="T13" fmla="*/ 187 h 376"/>
                  <a:gd name="T14" fmla="*/ 6 w 376"/>
                  <a:gd name="T15" fmla="*/ 241 h 376"/>
                  <a:gd name="T16" fmla="*/ 30 w 376"/>
                  <a:gd name="T17" fmla="*/ 291 h 376"/>
                  <a:gd name="T18" fmla="*/ 68 w 376"/>
                  <a:gd name="T19" fmla="*/ 333 h 376"/>
                  <a:gd name="T20" fmla="*/ 114 w 376"/>
                  <a:gd name="T21" fmla="*/ 361 h 376"/>
                  <a:gd name="T22" fmla="*/ 167 w 376"/>
                  <a:gd name="T23" fmla="*/ 375 h 376"/>
                  <a:gd name="T24" fmla="*/ 223 w 376"/>
                  <a:gd name="T25" fmla="*/ 371 h 376"/>
                  <a:gd name="T26" fmla="*/ 273 w 376"/>
                  <a:gd name="T27" fmla="*/ 353 h 376"/>
                  <a:gd name="T28" fmla="*/ 320 w 376"/>
                  <a:gd name="T29" fmla="*/ 321 h 376"/>
                  <a:gd name="T30" fmla="*/ 353 w 376"/>
                  <a:gd name="T31" fmla="*/ 275 h 376"/>
                  <a:gd name="T32" fmla="*/ 371 w 376"/>
                  <a:gd name="T33" fmla="*/ 224 h 376"/>
                  <a:gd name="T34" fmla="*/ 375 w 376"/>
                  <a:gd name="T35" fmla="*/ 205 h 376"/>
                  <a:gd name="T36" fmla="*/ 371 w 376"/>
                  <a:gd name="T37" fmla="*/ 150 h 376"/>
                  <a:gd name="T38" fmla="*/ 353 w 376"/>
                  <a:gd name="T39" fmla="*/ 99 h 376"/>
                  <a:gd name="T40" fmla="*/ 320 w 376"/>
                  <a:gd name="T41" fmla="*/ 55 h 376"/>
                  <a:gd name="T42" fmla="*/ 222 w 376"/>
                  <a:gd name="T43" fmla="*/ 10 h 376"/>
                  <a:gd name="T44" fmla="*/ 271 w 376"/>
                  <a:gd name="T45" fmla="*/ 27 h 376"/>
                  <a:gd name="T46" fmla="*/ 316 w 376"/>
                  <a:gd name="T47" fmla="*/ 59 h 376"/>
                  <a:gd name="T48" fmla="*/ 346 w 376"/>
                  <a:gd name="T49" fmla="*/ 101 h 376"/>
                  <a:gd name="T50" fmla="*/ 364 w 376"/>
                  <a:gd name="T51" fmla="*/ 150 h 376"/>
                  <a:gd name="T52" fmla="*/ 367 w 376"/>
                  <a:gd name="T53" fmla="*/ 187 h 376"/>
                  <a:gd name="T54" fmla="*/ 367 w 376"/>
                  <a:gd name="T55" fmla="*/ 195 h 376"/>
                  <a:gd name="T56" fmla="*/ 360 w 376"/>
                  <a:gd name="T57" fmla="*/ 239 h 376"/>
                  <a:gd name="T58" fmla="*/ 348 w 376"/>
                  <a:gd name="T59" fmla="*/ 267 h 376"/>
                  <a:gd name="T60" fmla="*/ 332 w 376"/>
                  <a:gd name="T61" fmla="*/ 294 h 376"/>
                  <a:gd name="T62" fmla="*/ 302 w 376"/>
                  <a:gd name="T63" fmla="*/ 328 h 376"/>
                  <a:gd name="T64" fmla="*/ 271 w 376"/>
                  <a:gd name="T65" fmla="*/ 347 h 376"/>
                  <a:gd name="T66" fmla="*/ 257 w 376"/>
                  <a:gd name="T67" fmla="*/ 355 h 376"/>
                  <a:gd name="T68" fmla="*/ 204 w 376"/>
                  <a:gd name="T69" fmla="*/ 367 h 376"/>
                  <a:gd name="T70" fmla="*/ 188 w 376"/>
                  <a:gd name="T71" fmla="*/ 367 h 376"/>
                  <a:gd name="T72" fmla="*/ 168 w 376"/>
                  <a:gd name="T73" fmla="*/ 367 h 376"/>
                  <a:gd name="T74" fmla="*/ 116 w 376"/>
                  <a:gd name="T75" fmla="*/ 355 h 376"/>
                  <a:gd name="T76" fmla="*/ 71 w 376"/>
                  <a:gd name="T77" fmla="*/ 328 h 376"/>
                  <a:gd name="T78" fmla="*/ 36 w 376"/>
                  <a:gd name="T79" fmla="*/ 287 h 376"/>
                  <a:gd name="T80" fmla="*/ 13 w 376"/>
                  <a:gd name="T81" fmla="*/ 239 h 376"/>
                  <a:gd name="T82" fmla="*/ 7 w 376"/>
                  <a:gd name="T83" fmla="*/ 187 h 376"/>
                  <a:gd name="T84" fmla="*/ 20 w 376"/>
                  <a:gd name="T85" fmla="*/ 117 h 376"/>
                  <a:gd name="T86" fmla="*/ 59 w 376"/>
                  <a:gd name="T87" fmla="*/ 59 h 376"/>
                  <a:gd name="T88" fmla="*/ 116 w 376"/>
                  <a:gd name="T89" fmla="*/ 20 h 376"/>
                  <a:gd name="T90" fmla="*/ 187 w 376"/>
                  <a:gd name="T91" fmla="*/ 8 h 3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6"/>
                  <a:gd name="T139" fmla="*/ 0 h 376"/>
                  <a:gd name="T140" fmla="*/ 376 w 376"/>
                  <a:gd name="T141" fmla="*/ 376 h 3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6" h="376">
                    <a:moveTo>
                      <a:pt x="320" y="55"/>
                    </a:moveTo>
                    <a:lnTo>
                      <a:pt x="304" y="40"/>
                    </a:lnTo>
                    <a:lnTo>
                      <a:pt x="289" y="30"/>
                    </a:lnTo>
                    <a:lnTo>
                      <a:pt x="273" y="20"/>
                    </a:lnTo>
                    <a:lnTo>
                      <a:pt x="258" y="13"/>
                    </a:lnTo>
                    <a:lnTo>
                      <a:pt x="240" y="7"/>
                    </a:lnTo>
                    <a:lnTo>
                      <a:pt x="223" y="3"/>
                    </a:lnTo>
                    <a:lnTo>
                      <a:pt x="205" y="0"/>
                    </a:lnTo>
                    <a:lnTo>
                      <a:pt x="187" y="0"/>
                    </a:lnTo>
                    <a:lnTo>
                      <a:pt x="167" y="0"/>
                    </a:lnTo>
                    <a:lnTo>
                      <a:pt x="149" y="3"/>
                    </a:lnTo>
                    <a:lnTo>
                      <a:pt x="114" y="13"/>
                    </a:lnTo>
                    <a:lnTo>
                      <a:pt x="97" y="20"/>
                    </a:lnTo>
                    <a:lnTo>
                      <a:pt x="83" y="30"/>
                    </a:lnTo>
                    <a:lnTo>
                      <a:pt x="68" y="40"/>
                    </a:lnTo>
                    <a:lnTo>
                      <a:pt x="55" y="55"/>
                    </a:lnTo>
                    <a:lnTo>
                      <a:pt x="40" y="68"/>
                    </a:lnTo>
                    <a:lnTo>
                      <a:pt x="30" y="83"/>
                    </a:lnTo>
                    <a:lnTo>
                      <a:pt x="13" y="115"/>
                    </a:lnTo>
                    <a:lnTo>
                      <a:pt x="3" y="150"/>
                    </a:lnTo>
                    <a:lnTo>
                      <a:pt x="0" y="187"/>
                    </a:lnTo>
                    <a:lnTo>
                      <a:pt x="0" y="205"/>
                    </a:lnTo>
                    <a:lnTo>
                      <a:pt x="3" y="224"/>
                    </a:lnTo>
                    <a:lnTo>
                      <a:pt x="6" y="241"/>
                    </a:lnTo>
                    <a:lnTo>
                      <a:pt x="13" y="259"/>
                    </a:lnTo>
                    <a:lnTo>
                      <a:pt x="20" y="275"/>
                    </a:lnTo>
                    <a:lnTo>
                      <a:pt x="30" y="291"/>
                    </a:lnTo>
                    <a:lnTo>
                      <a:pt x="40" y="305"/>
                    </a:lnTo>
                    <a:lnTo>
                      <a:pt x="55" y="321"/>
                    </a:lnTo>
                    <a:lnTo>
                      <a:pt x="68" y="333"/>
                    </a:lnTo>
                    <a:lnTo>
                      <a:pt x="83" y="344"/>
                    </a:lnTo>
                    <a:lnTo>
                      <a:pt x="97" y="353"/>
                    </a:lnTo>
                    <a:lnTo>
                      <a:pt x="114" y="361"/>
                    </a:lnTo>
                    <a:lnTo>
                      <a:pt x="131" y="367"/>
                    </a:lnTo>
                    <a:lnTo>
                      <a:pt x="149" y="371"/>
                    </a:lnTo>
                    <a:lnTo>
                      <a:pt x="167" y="375"/>
                    </a:lnTo>
                    <a:lnTo>
                      <a:pt x="187" y="376"/>
                    </a:lnTo>
                    <a:lnTo>
                      <a:pt x="205" y="375"/>
                    </a:lnTo>
                    <a:lnTo>
                      <a:pt x="223" y="371"/>
                    </a:lnTo>
                    <a:lnTo>
                      <a:pt x="240" y="367"/>
                    </a:lnTo>
                    <a:lnTo>
                      <a:pt x="258" y="361"/>
                    </a:lnTo>
                    <a:lnTo>
                      <a:pt x="273" y="353"/>
                    </a:lnTo>
                    <a:lnTo>
                      <a:pt x="289" y="344"/>
                    </a:lnTo>
                    <a:lnTo>
                      <a:pt x="304" y="333"/>
                    </a:lnTo>
                    <a:lnTo>
                      <a:pt x="320" y="321"/>
                    </a:lnTo>
                    <a:lnTo>
                      <a:pt x="332" y="305"/>
                    </a:lnTo>
                    <a:lnTo>
                      <a:pt x="343" y="291"/>
                    </a:lnTo>
                    <a:lnTo>
                      <a:pt x="353" y="275"/>
                    </a:lnTo>
                    <a:lnTo>
                      <a:pt x="361" y="259"/>
                    </a:lnTo>
                    <a:lnTo>
                      <a:pt x="367" y="241"/>
                    </a:lnTo>
                    <a:lnTo>
                      <a:pt x="371" y="224"/>
                    </a:lnTo>
                    <a:lnTo>
                      <a:pt x="371" y="219"/>
                    </a:lnTo>
                    <a:lnTo>
                      <a:pt x="372" y="214"/>
                    </a:lnTo>
                    <a:lnTo>
                      <a:pt x="375" y="205"/>
                    </a:lnTo>
                    <a:lnTo>
                      <a:pt x="376" y="187"/>
                    </a:lnTo>
                    <a:lnTo>
                      <a:pt x="375" y="168"/>
                    </a:lnTo>
                    <a:lnTo>
                      <a:pt x="371" y="150"/>
                    </a:lnTo>
                    <a:lnTo>
                      <a:pt x="367" y="132"/>
                    </a:lnTo>
                    <a:lnTo>
                      <a:pt x="361" y="115"/>
                    </a:lnTo>
                    <a:lnTo>
                      <a:pt x="353" y="99"/>
                    </a:lnTo>
                    <a:lnTo>
                      <a:pt x="343" y="83"/>
                    </a:lnTo>
                    <a:lnTo>
                      <a:pt x="332" y="68"/>
                    </a:lnTo>
                    <a:lnTo>
                      <a:pt x="320" y="55"/>
                    </a:lnTo>
                    <a:close/>
                    <a:moveTo>
                      <a:pt x="187" y="8"/>
                    </a:moveTo>
                    <a:lnTo>
                      <a:pt x="204" y="8"/>
                    </a:lnTo>
                    <a:lnTo>
                      <a:pt x="222" y="10"/>
                    </a:lnTo>
                    <a:lnTo>
                      <a:pt x="239" y="13"/>
                    </a:lnTo>
                    <a:lnTo>
                      <a:pt x="257" y="20"/>
                    </a:lnTo>
                    <a:lnTo>
                      <a:pt x="271" y="27"/>
                    </a:lnTo>
                    <a:lnTo>
                      <a:pt x="287" y="36"/>
                    </a:lnTo>
                    <a:lnTo>
                      <a:pt x="302" y="46"/>
                    </a:lnTo>
                    <a:lnTo>
                      <a:pt x="316" y="59"/>
                    </a:lnTo>
                    <a:lnTo>
                      <a:pt x="327" y="72"/>
                    </a:lnTo>
                    <a:lnTo>
                      <a:pt x="337" y="86"/>
                    </a:lnTo>
                    <a:lnTo>
                      <a:pt x="346" y="101"/>
                    </a:lnTo>
                    <a:lnTo>
                      <a:pt x="354" y="117"/>
                    </a:lnTo>
                    <a:lnTo>
                      <a:pt x="360" y="132"/>
                    </a:lnTo>
                    <a:lnTo>
                      <a:pt x="364" y="150"/>
                    </a:lnTo>
                    <a:lnTo>
                      <a:pt x="367" y="168"/>
                    </a:lnTo>
                    <a:lnTo>
                      <a:pt x="368" y="187"/>
                    </a:lnTo>
                    <a:lnTo>
                      <a:pt x="367" y="187"/>
                    </a:lnTo>
                    <a:lnTo>
                      <a:pt x="367" y="188"/>
                    </a:lnTo>
                    <a:lnTo>
                      <a:pt x="367" y="191"/>
                    </a:lnTo>
                    <a:lnTo>
                      <a:pt x="367" y="195"/>
                    </a:lnTo>
                    <a:lnTo>
                      <a:pt x="367" y="204"/>
                    </a:lnTo>
                    <a:lnTo>
                      <a:pt x="364" y="222"/>
                    </a:lnTo>
                    <a:lnTo>
                      <a:pt x="360" y="239"/>
                    </a:lnTo>
                    <a:lnTo>
                      <a:pt x="354" y="257"/>
                    </a:lnTo>
                    <a:lnTo>
                      <a:pt x="350" y="264"/>
                    </a:lnTo>
                    <a:lnTo>
                      <a:pt x="348" y="267"/>
                    </a:lnTo>
                    <a:lnTo>
                      <a:pt x="346" y="271"/>
                    </a:lnTo>
                    <a:lnTo>
                      <a:pt x="337" y="287"/>
                    </a:lnTo>
                    <a:lnTo>
                      <a:pt x="332" y="294"/>
                    </a:lnTo>
                    <a:lnTo>
                      <a:pt x="327" y="302"/>
                    </a:lnTo>
                    <a:lnTo>
                      <a:pt x="316" y="316"/>
                    </a:lnTo>
                    <a:lnTo>
                      <a:pt x="302" y="328"/>
                    </a:lnTo>
                    <a:lnTo>
                      <a:pt x="294" y="332"/>
                    </a:lnTo>
                    <a:lnTo>
                      <a:pt x="287" y="338"/>
                    </a:lnTo>
                    <a:lnTo>
                      <a:pt x="271" y="347"/>
                    </a:lnTo>
                    <a:lnTo>
                      <a:pt x="267" y="348"/>
                    </a:lnTo>
                    <a:lnTo>
                      <a:pt x="263" y="350"/>
                    </a:lnTo>
                    <a:lnTo>
                      <a:pt x="257" y="355"/>
                    </a:lnTo>
                    <a:lnTo>
                      <a:pt x="239" y="360"/>
                    </a:lnTo>
                    <a:lnTo>
                      <a:pt x="222" y="365"/>
                    </a:lnTo>
                    <a:lnTo>
                      <a:pt x="204" y="367"/>
                    </a:lnTo>
                    <a:lnTo>
                      <a:pt x="195" y="367"/>
                    </a:lnTo>
                    <a:lnTo>
                      <a:pt x="190" y="367"/>
                    </a:lnTo>
                    <a:lnTo>
                      <a:pt x="188" y="367"/>
                    </a:lnTo>
                    <a:lnTo>
                      <a:pt x="187" y="367"/>
                    </a:lnTo>
                    <a:lnTo>
                      <a:pt x="187" y="368"/>
                    </a:lnTo>
                    <a:lnTo>
                      <a:pt x="168" y="367"/>
                    </a:lnTo>
                    <a:lnTo>
                      <a:pt x="150" y="365"/>
                    </a:lnTo>
                    <a:lnTo>
                      <a:pt x="132" y="360"/>
                    </a:lnTo>
                    <a:lnTo>
                      <a:pt x="116" y="355"/>
                    </a:lnTo>
                    <a:lnTo>
                      <a:pt x="101" y="347"/>
                    </a:lnTo>
                    <a:lnTo>
                      <a:pt x="86" y="338"/>
                    </a:lnTo>
                    <a:lnTo>
                      <a:pt x="71" y="328"/>
                    </a:lnTo>
                    <a:lnTo>
                      <a:pt x="59" y="316"/>
                    </a:lnTo>
                    <a:lnTo>
                      <a:pt x="46" y="302"/>
                    </a:lnTo>
                    <a:lnTo>
                      <a:pt x="36" y="287"/>
                    </a:lnTo>
                    <a:lnTo>
                      <a:pt x="27" y="271"/>
                    </a:lnTo>
                    <a:lnTo>
                      <a:pt x="20" y="257"/>
                    </a:lnTo>
                    <a:lnTo>
                      <a:pt x="13" y="239"/>
                    </a:lnTo>
                    <a:lnTo>
                      <a:pt x="10" y="222"/>
                    </a:lnTo>
                    <a:lnTo>
                      <a:pt x="7" y="204"/>
                    </a:lnTo>
                    <a:lnTo>
                      <a:pt x="7" y="187"/>
                    </a:lnTo>
                    <a:lnTo>
                      <a:pt x="10" y="150"/>
                    </a:lnTo>
                    <a:lnTo>
                      <a:pt x="13" y="132"/>
                    </a:lnTo>
                    <a:lnTo>
                      <a:pt x="20" y="117"/>
                    </a:lnTo>
                    <a:lnTo>
                      <a:pt x="36" y="86"/>
                    </a:lnTo>
                    <a:lnTo>
                      <a:pt x="46" y="72"/>
                    </a:lnTo>
                    <a:lnTo>
                      <a:pt x="59" y="59"/>
                    </a:lnTo>
                    <a:lnTo>
                      <a:pt x="71" y="46"/>
                    </a:lnTo>
                    <a:lnTo>
                      <a:pt x="86" y="36"/>
                    </a:lnTo>
                    <a:lnTo>
                      <a:pt x="116" y="20"/>
                    </a:lnTo>
                    <a:lnTo>
                      <a:pt x="132" y="13"/>
                    </a:lnTo>
                    <a:lnTo>
                      <a:pt x="150" y="10"/>
                    </a:lnTo>
                    <a:lnTo>
                      <a:pt x="187" y="8"/>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49" name="Freeform 421"/>
              <p:cNvSpPr>
                <a:spLocks noEditPoints="1"/>
              </p:cNvSpPr>
              <p:nvPr/>
            </p:nvSpPr>
            <p:spPr bwMode="auto">
              <a:xfrm>
                <a:off x="2445" y="2621"/>
                <a:ext cx="72" cy="72"/>
              </a:xfrm>
              <a:custGeom>
                <a:avLst/>
                <a:gdLst>
                  <a:gd name="T0" fmla="*/ 280 w 361"/>
                  <a:gd name="T1" fmla="*/ 28 h 360"/>
                  <a:gd name="T2" fmla="*/ 232 w 361"/>
                  <a:gd name="T3" fmla="*/ 5 h 360"/>
                  <a:gd name="T4" fmla="*/ 180 w 361"/>
                  <a:gd name="T5" fmla="*/ 0 h 360"/>
                  <a:gd name="T6" fmla="*/ 109 w 361"/>
                  <a:gd name="T7" fmla="*/ 12 h 360"/>
                  <a:gd name="T8" fmla="*/ 52 w 361"/>
                  <a:gd name="T9" fmla="*/ 51 h 360"/>
                  <a:gd name="T10" fmla="*/ 13 w 361"/>
                  <a:gd name="T11" fmla="*/ 109 h 360"/>
                  <a:gd name="T12" fmla="*/ 0 w 361"/>
                  <a:gd name="T13" fmla="*/ 179 h 360"/>
                  <a:gd name="T14" fmla="*/ 6 w 361"/>
                  <a:gd name="T15" fmla="*/ 231 h 360"/>
                  <a:gd name="T16" fmla="*/ 29 w 361"/>
                  <a:gd name="T17" fmla="*/ 279 h 360"/>
                  <a:gd name="T18" fmla="*/ 64 w 361"/>
                  <a:gd name="T19" fmla="*/ 320 h 360"/>
                  <a:gd name="T20" fmla="*/ 109 w 361"/>
                  <a:gd name="T21" fmla="*/ 347 h 360"/>
                  <a:gd name="T22" fmla="*/ 161 w 361"/>
                  <a:gd name="T23" fmla="*/ 359 h 360"/>
                  <a:gd name="T24" fmla="*/ 181 w 361"/>
                  <a:gd name="T25" fmla="*/ 359 h 360"/>
                  <a:gd name="T26" fmla="*/ 197 w 361"/>
                  <a:gd name="T27" fmla="*/ 359 h 360"/>
                  <a:gd name="T28" fmla="*/ 250 w 361"/>
                  <a:gd name="T29" fmla="*/ 347 h 360"/>
                  <a:gd name="T30" fmla="*/ 264 w 361"/>
                  <a:gd name="T31" fmla="*/ 339 h 360"/>
                  <a:gd name="T32" fmla="*/ 295 w 361"/>
                  <a:gd name="T33" fmla="*/ 320 h 360"/>
                  <a:gd name="T34" fmla="*/ 325 w 361"/>
                  <a:gd name="T35" fmla="*/ 286 h 360"/>
                  <a:gd name="T36" fmla="*/ 341 w 361"/>
                  <a:gd name="T37" fmla="*/ 259 h 360"/>
                  <a:gd name="T38" fmla="*/ 353 w 361"/>
                  <a:gd name="T39" fmla="*/ 231 h 360"/>
                  <a:gd name="T40" fmla="*/ 360 w 361"/>
                  <a:gd name="T41" fmla="*/ 187 h 360"/>
                  <a:gd name="T42" fmla="*/ 360 w 361"/>
                  <a:gd name="T43" fmla="*/ 179 h 360"/>
                  <a:gd name="T44" fmla="*/ 357 w 361"/>
                  <a:gd name="T45" fmla="*/ 142 h 360"/>
                  <a:gd name="T46" fmla="*/ 339 w 361"/>
                  <a:gd name="T47" fmla="*/ 93 h 360"/>
                  <a:gd name="T48" fmla="*/ 309 w 361"/>
                  <a:gd name="T49" fmla="*/ 51 h 360"/>
                  <a:gd name="T50" fmla="*/ 214 w 361"/>
                  <a:gd name="T51" fmla="*/ 8 h 360"/>
                  <a:gd name="T52" fmla="*/ 261 w 361"/>
                  <a:gd name="T53" fmla="*/ 24 h 360"/>
                  <a:gd name="T54" fmla="*/ 304 w 361"/>
                  <a:gd name="T55" fmla="*/ 57 h 360"/>
                  <a:gd name="T56" fmla="*/ 341 w 361"/>
                  <a:gd name="T57" fmla="*/ 113 h 360"/>
                  <a:gd name="T58" fmla="*/ 353 w 361"/>
                  <a:gd name="T59" fmla="*/ 161 h 360"/>
                  <a:gd name="T60" fmla="*/ 353 w 361"/>
                  <a:gd name="T61" fmla="*/ 180 h 360"/>
                  <a:gd name="T62" fmla="*/ 353 w 361"/>
                  <a:gd name="T63" fmla="*/ 196 h 360"/>
                  <a:gd name="T64" fmla="*/ 344 w 361"/>
                  <a:gd name="T65" fmla="*/ 232 h 360"/>
                  <a:gd name="T66" fmla="*/ 336 w 361"/>
                  <a:gd name="T67" fmla="*/ 252 h 360"/>
                  <a:gd name="T68" fmla="*/ 328 w 361"/>
                  <a:gd name="T69" fmla="*/ 267 h 360"/>
                  <a:gd name="T70" fmla="*/ 315 w 361"/>
                  <a:gd name="T71" fmla="*/ 288 h 360"/>
                  <a:gd name="T72" fmla="*/ 275 w 361"/>
                  <a:gd name="T73" fmla="*/ 324 h 360"/>
                  <a:gd name="T74" fmla="*/ 253 w 361"/>
                  <a:gd name="T75" fmla="*/ 336 h 360"/>
                  <a:gd name="T76" fmla="*/ 233 w 361"/>
                  <a:gd name="T77" fmla="*/ 344 h 360"/>
                  <a:gd name="T78" fmla="*/ 197 w 361"/>
                  <a:gd name="T79" fmla="*/ 353 h 360"/>
                  <a:gd name="T80" fmla="*/ 181 w 361"/>
                  <a:gd name="T81" fmla="*/ 353 h 360"/>
                  <a:gd name="T82" fmla="*/ 162 w 361"/>
                  <a:gd name="T83" fmla="*/ 353 h 360"/>
                  <a:gd name="T84" fmla="*/ 114 w 361"/>
                  <a:gd name="T85" fmla="*/ 341 h 360"/>
                  <a:gd name="T86" fmla="*/ 70 w 361"/>
                  <a:gd name="T87" fmla="*/ 314 h 360"/>
                  <a:gd name="T88" fmla="*/ 34 w 361"/>
                  <a:gd name="T89" fmla="*/ 275 h 360"/>
                  <a:gd name="T90" fmla="*/ 12 w 361"/>
                  <a:gd name="T91" fmla="*/ 229 h 360"/>
                  <a:gd name="T92" fmla="*/ 6 w 361"/>
                  <a:gd name="T93" fmla="*/ 179 h 360"/>
                  <a:gd name="T94" fmla="*/ 18 w 361"/>
                  <a:gd name="T95" fmla="*/ 113 h 360"/>
                  <a:gd name="T96" fmla="*/ 84 w 361"/>
                  <a:gd name="T97" fmla="*/ 33 h 360"/>
                  <a:gd name="T98" fmla="*/ 145 w 361"/>
                  <a:gd name="T99" fmla="*/ 8 h 3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60"/>
                  <a:gd name="T152" fmla="*/ 361 w 361"/>
                  <a:gd name="T153" fmla="*/ 360 h 3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60">
                    <a:moveTo>
                      <a:pt x="309" y="51"/>
                    </a:moveTo>
                    <a:lnTo>
                      <a:pt x="295" y="38"/>
                    </a:lnTo>
                    <a:lnTo>
                      <a:pt x="280" y="28"/>
                    </a:lnTo>
                    <a:lnTo>
                      <a:pt x="264" y="19"/>
                    </a:lnTo>
                    <a:lnTo>
                      <a:pt x="250" y="12"/>
                    </a:lnTo>
                    <a:lnTo>
                      <a:pt x="232" y="5"/>
                    </a:lnTo>
                    <a:lnTo>
                      <a:pt x="215" y="2"/>
                    </a:lnTo>
                    <a:lnTo>
                      <a:pt x="197" y="0"/>
                    </a:lnTo>
                    <a:lnTo>
                      <a:pt x="180" y="0"/>
                    </a:lnTo>
                    <a:lnTo>
                      <a:pt x="143" y="2"/>
                    </a:lnTo>
                    <a:lnTo>
                      <a:pt x="125" y="5"/>
                    </a:lnTo>
                    <a:lnTo>
                      <a:pt x="109" y="12"/>
                    </a:lnTo>
                    <a:lnTo>
                      <a:pt x="79" y="28"/>
                    </a:lnTo>
                    <a:lnTo>
                      <a:pt x="64" y="38"/>
                    </a:lnTo>
                    <a:lnTo>
                      <a:pt x="52" y="51"/>
                    </a:lnTo>
                    <a:lnTo>
                      <a:pt x="39" y="64"/>
                    </a:lnTo>
                    <a:lnTo>
                      <a:pt x="29" y="78"/>
                    </a:lnTo>
                    <a:lnTo>
                      <a:pt x="13" y="109"/>
                    </a:lnTo>
                    <a:lnTo>
                      <a:pt x="6" y="124"/>
                    </a:lnTo>
                    <a:lnTo>
                      <a:pt x="3" y="142"/>
                    </a:lnTo>
                    <a:lnTo>
                      <a:pt x="0" y="179"/>
                    </a:lnTo>
                    <a:lnTo>
                      <a:pt x="0" y="196"/>
                    </a:lnTo>
                    <a:lnTo>
                      <a:pt x="3" y="214"/>
                    </a:lnTo>
                    <a:lnTo>
                      <a:pt x="6" y="231"/>
                    </a:lnTo>
                    <a:lnTo>
                      <a:pt x="13" y="249"/>
                    </a:lnTo>
                    <a:lnTo>
                      <a:pt x="20" y="263"/>
                    </a:lnTo>
                    <a:lnTo>
                      <a:pt x="29" y="279"/>
                    </a:lnTo>
                    <a:lnTo>
                      <a:pt x="39" y="294"/>
                    </a:lnTo>
                    <a:lnTo>
                      <a:pt x="52" y="308"/>
                    </a:lnTo>
                    <a:lnTo>
                      <a:pt x="64" y="320"/>
                    </a:lnTo>
                    <a:lnTo>
                      <a:pt x="79" y="330"/>
                    </a:lnTo>
                    <a:lnTo>
                      <a:pt x="94" y="339"/>
                    </a:lnTo>
                    <a:lnTo>
                      <a:pt x="109" y="347"/>
                    </a:lnTo>
                    <a:lnTo>
                      <a:pt x="125" y="352"/>
                    </a:lnTo>
                    <a:lnTo>
                      <a:pt x="143" y="357"/>
                    </a:lnTo>
                    <a:lnTo>
                      <a:pt x="161" y="359"/>
                    </a:lnTo>
                    <a:lnTo>
                      <a:pt x="180" y="360"/>
                    </a:lnTo>
                    <a:lnTo>
                      <a:pt x="180" y="359"/>
                    </a:lnTo>
                    <a:lnTo>
                      <a:pt x="181" y="359"/>
                    </a:lnTo>
                    <a:lnTo>
                      <a:pt x="183" y="359"/>
                    </a:lnTo>
                    <a:lnTo>
                      <a:pt x="188" y="359"/>
                    </a:lnTo>
                    <a:lnTo>
                      <a:pt x="197" y="359"/>
                    </a:lnTo>
                    <a:lnTo>
                      <a:pt x="215" y="357"/>
                    </a:lnTo>
                    <a:lnTo>
                      <a:pt x="232" y="352"/>
                    </a:lnTo>
                    <a:lnTo>
                      <a:pt x="250" y="347"/>
                    </a:lnTo>
                    <a:lnTo>
                      <a:pt x="256" y="342"/>
                    </a:lnTo>
                    <a:lnTo>
                      <a:pt x="260" y="340"/>
                    </a:lnTo>
                    <a:lnTo>
                      <a:pt x="264" y="339"/>
                    </a:lnTo>
                    <a:lnTo>
                      <a:pt x="280" y="330"/>
                    </a:lnTo>
                    <a:lnTo>
                      <a:pt x="287" y="324"/>
                    </a:lnTo>
                    <a:lnTo>
                      <a:pt x="295" y="320"/>
                    </a:lnTo>
                    <a:lnTo>
                      <a:pt x="309" y="308"/>
                    </a:lnTo>
                    <a:lnTo>
                      <a:pt x="320" y="294"/>
                    </a:lnTo>
                    <a:lnTo>
                      <a:pt x="325" y="286"/>
                    </a:lnTo>
                    <a:lnTo>
                      <a:pt x="330" y="279"/>
                    </a:lnTo>
                    <a:lnTo>
                      <a:pt x="339" y="263"/>
                    </a:lnTo>
                    <a:lnTo>
                      <a:pt x="341" y="259"/>
                    </a:lnTo>
                    <a:lnTo>
                      <a:pt x="343" y="256"/>
                    </a:lnTo>
                    <a:lnTo>
                      <a:pt x="347" y="249"/>
                    </a:lnTo>
                    <a:lnTo>
                      <a:pt x="353" y="231"/>
                    </a:lnTo>
                    <a:lnTo>
                      <a:pt x="357" y="214"/>
                    </a:lnTo>
                    <a:lnTo>
                      <a:pt x="360" y="196"/>
                    </a:lnTo>
                    <a:lnTo>
                      <a:pt x="360" y="187"/>
                    </a:lnTo>
                    <a:lnTo>
                      <a:pt x="360" y="183"/>
                    </a:lnTo>
                    <a:lnTo>
                      <a:pt x="360" y="180"/>
                    </a:lnTo>
                    <a:lnTo>
                      <a:pt x="360" y="179"/>
                    </a:lnTo>
                    <a:lnTo>
                      <a:pt x="361" y="179"/>
                    </a:lnTo>
                    <a:lnTo>
                      <a:pt x="360" y="160"/>
                    </a:lnTo>
                    <a:lnTo>
                      <a:pt x="357" y="142"/>
                    </a:lnTo>
                    <a:lnTo>
                      <a:pt x="353" y="124"/>
                    </a:lnTo>
                    <a:lnTo>
                      <a:pt x="347" y="109"/>
                    </a:lnTo>
                    <a:lnTo>
                      <a:pt x="339" y="93"/>
                    </a:lnTo>
                    <a:lnTo>
                      <a:pt x="330" y="78"/>
                    </a:lnTo>
                    <a:lnTo>
                      <a:pt x="320" y="64"/>
                    </a:lnTo>
                    <a:lnTo>
                      <a:pt x="309" y="51"/>
                    </a:lnTo>
                    <a:close/>
                    <a:moveTo>
                      <a:pt x="180" y="5"/>
                    </a:moveTo>
                    <a:lnTo>
                      <a:pt x="197" y="5"/>
                    </a:lnTo>
                    <a:lnTo>
                      <a:pt x="214" y="8"/>
                    </a:lnTo>
                    <a:lnTo>
                      <a:pt x="229" y="11"/>
                    </a:lnTo>
                    <a:lnTo>
                      <a:pt x="246" y="18"/>
                    </a:lnTo>
                    <a:lnTo>
                      <a:pt x="261" y="24"/>
                    </a:lnTo>
                    <a:lnTo>
                      <a:pt x="275" y="33"/>
                    </a:lnTo>
                    <a:lnTo>
                      <a:pt x="289" y="43"/>
                    </a:lnTo>
                    <a:lnTo>
                      <a:pt x="304" y="57"/>
                    </a:lnTo>
                    <a:lnTo>
                      <a:pt x="315" y="69"/>
                    </a:lnTo>
                    <a:lnTo>
                      <a:pt x="325" y="83"/>
                    </a:lnTo>
                    <a:lnTo>
                      <a:pt x="341" y="113"/>
                    </a:lnTo>
                    <a:lnTo>
                      <a:pt x="346" y="128"/>
                    </a:lnTo>
                    <a:lnTo>
                      <a:pt x="351" y="144"/>
                    </a:lnTo>
                    <a:lnTo>
                      <a:pt x="353" y="161"/>
                    </a:lnTo>
                    <a:lnTo>
                      <a:pt x="354" y="179"/>
                    </a:lnTo>
                    <a:lnTo>
                      <a:pt x="353" y="179"/>
                    </a:lnTo>
                    <a:lnTo>
                      <a:pt x="353" y="180"/>
                    </a:lnTo>
                    <a:lnTo>
                      <a:pt x="353" y="183"/>
                    </a:lnTo>
                    <a:lnTo>
                      <a:pt x="353" y="187"/>
                    </a:lnTo>
                    <a:lnTo>
                      <a:pt x="353" y="196"/>
                    </a:lnTo>
                    <a:lnTo>
                      <a:pt x="351" y="213"/>
                    </a:lnTo>
                    <a:lnTo>
                      <a:pt x="346" y="229"/>
                    </a:lnTo>
                    <a:lnTo>
                      <a:pt x="344" y="232"/>
                    </a:lnTo>
                    <a:lnTo>
                      <a:pt x="343" y="237"/>
                    </a:lnTo>
                    <a:lnTo>
                      <a:pt x="341" y="246"/>
                    </a:lnTo>
                    <a:lnTo>
                      <a:pt x="336" y="252"/>
                    </a:lnTo>
                    <a:lnTo>
                      <a:pt x="334" y="256"/>
                    </a:lnTo>
                    <a:lnTo>
                      <a:pt x="333" y="260"/>
                    </a:lnTo>
                    <a:lnTo>
                      <a:pt x="328" y="267"/>
                    </a:lnTo>
                    <a:lnTo>
                      <a:pt x="326" y="270"/>
                    </a:lnTo>
                    <a:lnTo>
                      <a:pt x="325" y="275"/>
                    </a:lnTo>
                    <a:lnTo>
                      <a:pt x="315" y="288"/>
                    </a:lnTo>
                    <a:lnTo>
                      <a:pt x="304" y="303"/>
                    </a:lnTo>
                    <a:lnTo>
                      <a:pt x="289" y="314"/>
                    </a:lnTo>
                    <a:lnTo>
                      <a:pt x="275" y="324"/>
                    </a:lnTo>
                    <a:lnTo>
                      <a:pt x="261" y="333"/>
                    </a:lnTo>
                    <a:lnTo>
                      <a:pt x="256" y="334"/>
                    </a:lnTo>
                    <a:lnTo>
                      <a:pt x="253" y="336"/>
                    </a:lnTo>
                    <a:lnTo>
                      <a:pt x="246" y="341"/>
                    </a:lnTo>
                    <a:lnTo>
                      <a:pt x="237" y="343"/>
                    </a:lnTo>
                    <a:lnTo>
                      <a:pt x="233" y="344"/>
                    </a:lnTo>
                    <a:lnTo>
                      <a:pt x="229" y="347"/>
                    </a:lnTo>
                    <a:lnTo>
                      <a:pt x="214" y="351"/>
                    </a:lnTo>
                    <a:lnTo>
                      <a:pt x="197" y="353"/>
                    </a:lnTo>
                    <a:lnTo>
                      <a:pt x="188" y="353"/>
                    </a:lnTo>
                    <a:lnTo>
                      <a:pt x="183" y="353"/>
                    </a:lnTo>
                    <a:lnTo>
                      <a:pt x="181" y="353"/>
                    </a:lnTo>
                    <a:lnTo>
                      <a:pt x="180" y="353"/>
                    </a:lnTo>
                    <a:lnTo>
                      <a:pt x="180" y="354"/>
                    </a:lnTo>
                    <a:lnTo>
                      <a:pt x="162" y="353"/>
                    </a:lnTo>
                    <a:lnTo>
                      <a:pt x="145" y="351"/>
                    </a:lnTo>
                    <a:lnTo>
                      <a:pt x="128" y="347"/>
                    </a:lnTo>
                    <a:lnTo>
                      <a:pt x="114" y="341"/>
                    </a:lnTo>
                    <a:lnTo>
                      <a:pt x="98" y="333"/>
                    </a:lnTo>
                    <a:lnTo>
                      <a:pt x="84" y="324"/>
                    </a:lnTo>
                    <a:lnTo>
                      <a:pt x="70" y="314"/>
                    </a:lnTo>
                    <a:lnTo>
                      <a:pt x="58" y="303"/>
                    </a:lnTo>
                    <a:lnTo>
                      <a:pt x="44" y="288"/>
                    </a:lnTo>
                    <a:lnTo>
                      <a:pt x="34" y="275"/>
                    </a:lnTo>
                    <a:lnTo>
                      <a:pt x="25" y="260"/>
                    </a:lnTo>
                    <a:lnTo>
                      <a:pt x="18" y="246"/>
                    </a:lnTo>
                    <a:lnTo>
                      <a:pt x="12" y="229"/>
                    </a:lnTo>
                    <a:lnTo>
                      <a:pt x="8" y="213"/>
                    </a:lnTo>
                    <a:lnTo>
                      <a:pt x="6" y="196"/>
                    </a:lnTo>
                    <a:lnTo>
                      <a:pt x="6" y="179"/>
                    </a:lnTo>
                    <a:lnTo>
                      <a:pt x="8" y="144"/>
                    </a:lnTo>
                    <a:lnTo>
                      <a:pt x="12" y="128"/>
                    </a:lnTo>
                    <a:lnTo>
                      <a:pt x="18" y="113"/>
                    </a:lnTo>
                    <a:lnTo>
                      <a:pt x="34" y="83"/>
                    </a:lnTo>
                    <a:lnTo>
                      <a:pt x="58" y="57"/>
                    </a:lnTo>
                    <a:lnTo>
                      <a:pt x="84" y="33"/>
                    </a:lnTo>
                    <a:lnTo>
                      <a:pt x="114" y="18"/>
                    </a:lnTo>
                    <a:lnTo>
                      <a:pt x="128" y="11"/>
                    </a:lnTo>
                    <a:lnTo>
                      <a:pt x="145" y="8"/>
                    </a:lnTo>
                    <a:lnTo>
                      <a:pt x="180" y="5"/>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0" name="Freeform 422"/>
              <p:cNvSpPr>
                <a:spLocks noEditPoints="1"/>
              </p:cNvSpPr>
              <p:nvPr/>
            </p:nvSpPr>
            <p:spPr bwMode="auto">
              <a:xfrm>
                <a:off x="2446" y="2622"/>
                <a:ext cx="70" cy="69"/>
              </a:xfrm>
              <a:custGeom>
                <a:avLst/>
                <a:gdLst>
                  <a:gd name="T0" fmla="*/ 269 w 348"/>
                  <a:gd name="T1" fmla="*/ 28 h 349"/>
                  <a:gd name="T2" fmla="*/ 223 w 348"/>
                  <a:gd name="T3" fmla="*/ 6 h 349"/>
                  <a:gd name="T4" fmla="*/ 174 w 348"/>
                  <a:gd name="T5" fmla="*/ 0 h 349"/>
                  <a:gd name="T6" fmla="*/ 108 w 348"/>
                  <a:gd name="T7" fmla="*/ 13 h 349"/>
                  <a:gd name="T8" fmla="*/ 28 w 348"/>
                  <a:gd name="T9" fmla="*/ 78 h 349"/>
                  <a:gd name="T10" fmla="*/ 2 w 348"/>
                  <a:gd name="T11" fmla="*/ 139 h 349"/>
                  <a:gd name="T12" fmla="*/ 2 w 348"/>
                  <a:gd name="T13" fmla="*/ 208 h 349"/>
                  <a:gd name="T14" fmla="*/ 19 w 348"/>
                  <a:gd name="T15" fmla="*/ 255 h 349"/>
                  <a:gd name="T16" fmla="*/ 52 w 348"/>
                  <a:gd name="T17" fmla="*/ 298 h 349"/>
                  <a:gd name="T18" fmla="*/ 92 w 348"/>
                  <a:gd name="T19" fmla="*/ 328 h 349"/>
                  <a:gd name="T20" fmla="*/ 139 w 348"/>
                  <a:gd name="T21" fmla="*/ 346 h 349"/>
                  <a:gd name="T22" fmla="*/ 174 w 348"/>
                  <a:gd name="T23" fmla="*/ 348 h 349"/>
                  <a:gd name="T24" fmla="*/ 182 w 348"/>
                  <a:gd name="T25" fmla="*/ 348 h 349"/>
                  <a:gd name="T26" fmla="*/ 223 w 348"/>
                  <a:gd name="T27" fmla="*/ 342 h 349"/>
                  <a:gd name="T28" fmla="*/ 240 w 348"/>
                  <a:gd name="T29" fmla="*/ 336 h 349"/>
                  <a:gd name="T30" fmla="*/ 255 w 348"/>
                  <a:gd name="T31" fmla="*/ 328 h 349"/>
                  <a:gd name="T32" fmla="*/ 298 w 348"/>
                  <a:gd name="T33" fmla="*/ 298 h 349"/>
                  <a:gd name="T34" fmla="*/ 320 w 348"/>
                  <a:gd name="T35" fmla="*/ 265 h 349"/>
                  <a:gd name="T36" fmla="*/ 328 w 348"/>
                  <a:gd name="T37" fmla="*/ 251 h 349"/>
                  <a:gd name="T38" fmla="*/ 337 w 348"/>
                  <a:gd name="T39" fmla="*/ 232 h 349"/>
                  <a:gd name="T40" fmla="*/ 345 w 348"/>
                  <a:gd name="T41" fmla="*/ 208 h 349"/>
                  <a:gd name="T42" fmla="*/ 347 w 348"/>
                  <a:gd name="T43" fmla="*/ 178 h 349"/>
                  <a:gd name="T44" fmla="*/ 348 w 348"/>
                  <a:gd name="T45" fmla="*/ 174 h 349"/>
                  <a:gd name="T46" fmla="*/ 340 w 348"/>
                  <a:gd name="T47" fmla="*/ 123 h 349"/>
                  <a:gd name="T48" fmla="*/ 309 w 348"/>
                  <a:gd name="T49" fmla="*/ 64 h 349"/>
                  <a:gd name="T50" fmla="*/ 190 w 348"/>
                  <a:gd name="T51" fmla="*/ 8 h 349"/>
                  <a:gd name="T52" fmla="*/ 238 w 348"/>
                  <a:gd name="T53" fmla="*/ 20 h 349"/>
                  <a:gd name="T54" fmla="*/ 277 w 348"/>
                  <a:gd name="T55" fmla="*/ 45 h 349"/>
                  <a:gd name="T56" fmla="*/ 312 w 348"/>
                  <a:gd name="T57" fmla="*/ 82 h 349"/>
                  <a:gd name="T58" fmla="*/ 339 w 348"/>
                  <a:gd name="T59" fmla="*/ 156 h 349"/>
                  <a:gd name="T60" fmla="*/ 337 w 348"/>
                  <a:gd name="T61" fmla="*/ 207 h 349"/>
                  <a:gd name="T62" fmla="*/ 320 w 348"/>
                  <a:gd name="T63" fmla="*/ 252 h 349"/>
                  <a:gd name="T64" fmla="*/ 312 w 348"/>
                  <a:gd name="T65" fmla="*/ 266 h 349"/>
                  <a:gd name="T66" fmla="*/ 302 w 348"/>
                  <a:gd name="T67" fmla="*/ 279 h 349"/>
                  <a:gd name="T68" fmla="*/ 271 w 348"/>
                  <a:gd name="T69" fmla="*/ 308 h 349"/>
                  <a:gd name="T70" fmla="*/ 252 w 348"/>
                  <a:gd name="T71" fmla="*/ 321 h 349"/>
                  <a:gd name="T72" fmla="*/ 207 w 348"/>
                  <a:gd name="T73" fmla="*/ 338 h 349"/>
                  <a:gd name="T74" fmla="*/ 156 w 348"/>
                  <a:gd name="T75" fmla="*/ 340 h 349"/>
                  <a:gd name="T76" fmla="*/ 82 w 348"/>
                  <a:gd name="T77" fmla="*/ 313 h 349"/>
                  <a:gd name="T78" fmla="*/ 45 w 348"/>
                  <a:gd name="T79" fmla="*/ 279 h 349"/>
                  <a:gd name="T80" fmla="*/ 20 w 348"/>
                  <a:gd name="T81" fmla="*/ 238 h 349"/>
                  <a:gd name="T82" fmla="*/ 8 w 348"/>
                  <a:gd name="T83" fmla="*/ 190 h 349"/>
                  <a:gd name="T84" fmla="*/ 10 w 348"/>
                  <a:gd name="T85" fmla="*/ 141 h 349"/>
                  <a:gd name="T86" fmla="*/ 45 w 348"/>
                  <a:gd name="T87" fmla="*/ 69 h 349"/>
                  <a:gd name="T88" fmla="*/ 82 w 348"/>
                  <a:gd name="T89" fmla="*/ 35 h 349"/>
                  <a:gd name="T90" fmla="*/ 156 w 348"/>
                  <a:gd name="T91" fmla="*/ 8 h 3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349"/>
                  <a:gd name="T140" fmla="*/ 348 w 348"/>
                  <a:gd name="T141" fmla="*/ 349 h 3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349">
                    <a:moveTo>
                      <a:pt x="298" y="52"/>
                    </a:moveTo>
                    <a:lnTo>
                      <a:pt x="283" y="38"/>
                    </a:lnTo>
                    <a:lnTo>
                      <a:pt x="269" y="28"/>
                    </a:lnTo>
                    <a:lnTo>
                      <a:pt x="255" y="19"/>
                    </a:lnTo>
                    <a:lnTo>
                      <a:pt x="240" y="13"/>
                    </a:lnTo>
                    <a:lnTo>
                      <a:pt x="223" y="6"/>
                    </a:lnTo>
                    <a:lnTo>
                      <a:pt x="208" y="3"/>
                    </a:lnTo>
                    <a:lnTo>
                      <a:pt x="191" y="0"/>
                    </a:lnTo>
                    <a:lnTo>
                      <a:pt x="174" y="0"/>
                    </a:lnTo>
                    <a:lnTo>
                      <a:pt x="139" y="3"/>
                    </a:lnTo>
                    <a:lnTo>
                      <a:pt x="122" y="6"/>
                    </a:lnTo>
                    <a:lnTo>
                      <a:pt x="108" y="13"/>
                    </a:lnTo>
                    <a:lnTo>
                      <a:pt x="78" y="28"/>
                    </a:lnTo>
                    <a:lnTo>
                      <a:pt x="52" y="52"/>
                    </a:lnTo>
                    <a:lnTo>
                      <a:pt x="28" y="78"/>
                    </a:lnTo>
                    <a:lnTo>
                      <a:pt x="12" y="108"/>
                    </a:lnTo>
                    <a:lnTo>
                      <a:pt x="6" y="123"/>
                    </a:lnTo>
                    <a:lnTo>
                      <a:pt x="2" y="139"/>
                    </a:lnTo>
                    <a:lnTo>
                      <a:pt x="0" y="174"/>
                    </a:lnTo>
                    <a:lnTo>
                      <a:pt x="0" y="191"/>
                    </a:lnTo>
                    <a:lnTo>
                      <a:pt x="2" y="208"/>
                    </a:lnTo>
                    <a:lnTo>
                      <a:pt x="6" y="224"/>
                    </a:lnTo>
                    <a:lnTo>
                      <a:pt x="12" y="241"/>
                    </a:lnTo>
                    <a:lnTo>
                      <a:pt x="19" y="255"/>
                    </a:lnTo>
                    <a:lnTo>
                      <a:pt x="28" y="270"/>
                    </a:lnTo>
                    <a:lnTo>
                      <a:pt x="38" y="283"/>
                    </a:lnTo>
                    <a:lnTo>
                      <a:pt x="52" y="298"/>
                    </a:lnTo>
                    <a:lnTo>
                      <a:pt x="64" y="309"/>
                    </a:lnTo>
                    <a:lnTo>
                      <a:pt x="78" y="319"/>
                    </a:lnTo>
                    <a:lnTo>
                      <a:pt x="92" y="328"/>
                    </a:lnTo>
                    <a:lnTo>
                      <a:pt x="108" y="336"/>
                    </a:lnTo>
                    <a:lnTo>
                      <a:pt x="122" y="342"/>
                    </a:lnTo>
                    <a:lnTo>
                      <a:pt x="139" y="346"/>
                    </a:lnTo>
                    <a:lnTo>
                      <a:pt x="156" y="348"/>
                    </a:lnTo>
                    <a:lnTo>
                      <a:pt x="174" y="349"/>
                    </a:lnTo>
                    <a:lnTo>
                      <a:pt x="174" y="348"/>
                    </a:lnTo>
                    <a:lnTo>
                      <a:pt x="175" y="348"/>
                    </a:lnTo>
                    <a:lnTo>
                      <a:pt x="177" y="348"/>
                    </a:lnTo>
                    <a:lnTo>
                      <a:pt x="182" y="348"/>
                    </a:lnTo>
                    <a:lnTo>
                      <a:pt x="191" y="348"/>
                    </a:lnTo>
                    <a:lnTo>
                      <a:pt x="208" y="346"/>
                    </a:lnTo>
                    <a:lnTo>
                      <a:pt x="223" y="342"/>
                    </a:lnTo>
                    <a:lnTo>
                      <a:pt x="227" y="339"/>
                    </a:lnTo>
                    <a:lnTo>
                      <a:pt x="231" y="338"/>
                    </a:lnTo>
                    <a:lnTo>
                      <a:pt x="240" y="336"/>
                    </a:lnTo>
                    <a:lnTo>
                      <a:pt x="247" y="331"/>
                    </a:lnTo>
                    <a:lnTo>
                      <a:pt x="250" y="329"/>
                    </a:lnTo>
                    <a:lnTo>
                      <a:pt x="255" y="328"/>
                    </a:lnTo>
                    <a:lnTo>
                      <a:pt x="269" y="319"/>
                    </a:lnTo>
                    <a:lnTo>
                      <a:pt x="283" y="309"/>
                    </a:lnTo>
                    <a:lnTo>
                      <a:pt x="298" y="298"/>
                    </a:lnTo>
                    <a:lnTo>
                      <a:pt x="309" y="283"/>
                    </a:lnTo>
                    <a:lnTo>
                      <a:pt x="319" y="270"/>
                    </a:lnTo>
                    <a:lnTo>
                      <a:pt x="320" y="265"/>
                    </a:lnTo>
                    <a:lnTo>
                      <a:pt x="322" y="262"/>
                    </a:lnTo>
                    <a:lnTo>
                      <a:pt x="327" y="255"/>
                    </a:lnTo>
                    <a:lnTo>
                      <a:pt x="328" y="251"/>
                    </a:lnTo>
                    <a:lnTo>
                      <a:pt x="330" y="247"/>
                    </a:lnTo>
                    <a:lnTo>
                      <a:pt x="335" y="241"/>
                    </a:lnTo>
                    <a:lnTo>
                      <a:pt x="337" y="232"/>
                    </a:lnTo>
                    <a:lnTo>
                      <a:pt x="338" y="227"/>
                    </a:lnTo>
                    <a:lnTo>
                      <a:pt x="340" y="224"/>
                    </a:lnTo>
                    <a:lnTo>
                      <a:pt x="345" y="208"/>
                    </a:lnTo>
                    <a:lnTo>
                      <a:pt x="347" y="191"/>
                    </a:lnTo>
                    <a:lnTo>
                      <a:pt x="347" y="182"/>
                    </a:lnTo>
                    <a:lnTo>
                      <a:pt x="347" y="178"/>
                    </a:lnTo>
                    <a:lnTo>
                      <a:pt x="347" y="175"/>
                    </a:lnTo>
                    <a:lnTo>
                      <a:pt x="347" y="174"/>
                    </a:lnTo>
                    <a:lnTo>
                      <a:pt x="348" y="174"/>
                    </a:lnTo>
                    <a:lnTo>
                      <a:pt x="347" y="156"/>
                    </a:lnTo>
                    <a:lnTo>
                      <a:pt x="345" y="139"/>
                    </a:lnTo>
                    <a:lnTo>
                      <a:pt x="340" y="123"/>
                    </a:lnTo>
                    <a:lnTo>
                      <a:pt x="335" y="108"/>
                    </a:lnTo>
                    <a:lnTo>
                      <a:pt x="319" y="78"/>
                    </a:lnTo>
                    <a:lnTo>
                      <a:pt x="309" y="64"/>
                    </a:lnTo>
                    <a:lnTo>
                      <a:pt x="298" y="52"/>
                    </a:lnTo>
                    <a:close/>
                    <a:moveTo>
                      <a:pt x="174" y="8"/>
                    </a:moveTo>
                    <a:lnTo>
                      <a:pt x="190" y="8"/>
                    </a:lnTo>
                    <a:lnTo>
                      <a:pt x="207" y="10"/>
                    </a:lnTo>
                    <a:lnTo>
                      <a:pt x="222" y="14"/>
                    </a:lnTo>
                    <a:lnTo>
                      <a:pt x="238" y="20"/>
                    </a:lnTo>
                    <a:lnTo>
                      <a:pt x="252" y="26"/>
                    </a:lnTo>
                    <a:lnTo>
                      <a:pt x="265" y="35"/>
                    </a:lnTo>
                    <a:lnTo>
                      <a:pt x="277" y="45"/>
                    </a:lnTo>
                    <a:lnTo>
                      <a:pt x="291" y="58"/>
                    </a:lnTo>
                    <a:lnTo>
                      <a:pt x="302" y="69"/>
                    </a:lnTo>
                    <a:lnTo>
                      <a:pt x="312" y="82"/>
                    </a:lnTo>
                    <a:lnTo>
                      <a:pt x="328" y="110"/>
                    </a:lnTo>
                    <a:lnTo>
                      <a:pt x="337" y="141"/>
                    </a:lnTo>
                    <a:lnTo>
                      <a:pt x="339" y="156"/>
                    </a:lnTo>
                    <a:lnTo>
                      <a:pt x="340" y="174"/>
                    </a:lnTo>
                    <a:lnTo>
                      <a:pt x="339" y="190"/>
                    </a:lnTo>
                    <a:lnTo>
                      <a:pt x="337" y="207"/>
                    </a:lnTo>
                    <a:lnTo>
                      <a:pt x="332" y="223"/>
                    </a:lnTo>
                    <a:lnTo>
                      <a:pt x="328" y="238"/>
                    </a:lnTo>
                    <a:lnTo>
                      <a:pt x="320" y="252"/>
                    </a:lnTo>
                    <a:lnTo>
                      <a:pt x="315" y="258"/>
                    </a:lnTo>
                    <a:lnTo>
                      <a:pt x="313" y="262"/>
                    </a:lnTo>
                    <a:lnTo>
                      <a:pt x="312" y="266"/>
                    </a:lnTo>
                    <a:lnTo>
                      <a:pt x="309" y="269"/>
                    </a:lnTo>
                    <a:lnTo>
                      <a:pt x="307" y="272"/>
                    </a:lnTo>
                    <a:lnTo>
                      <a:pt x="302" y="279"/>
                    </a:lnTo>
                    <a:lnTo>
                      <a:pt x="291" y="292"/>
                    </a:lnTo>
                    <a:lnTo>
                      <a:pt x="277" y="303"/>
                    </a:lnTo>
                    <a:lnTo>
                      <a:pt x="271" y="308"/>
                    </a:lnTo>
                    <a:lnTo>
                      <a:pt x="267" y="310"/>
                    </a:lnTo>
                    <a:lnTo>
                      <a:pt x="265" y="313"/>
                    </a:lnTo>
                    <a:lnTo>
                      <a:pt x="252" y="321"/>
                    </a:lnTo>
                    <a:lnTo>
                      <a:pt x="238" y="329"/>
                    </a:lnTo>
                    <a:lnTo>
                      <a:pt x="222" y="334"/>
                    </a:lnTo>
                    <a:lnTo>
                      <a:pt x="207" y="338"/>
                    </a:lnTo>
                    <a:lnTo>
                      <a:pt x="190" y="340"/>
                    </a:lnTo>
                    <a:lnTo>
                      <a:pt x="174" y="342"/>
                    </a:lnTo>
                    <a:lnTo>
                      <a:pt x="156" y="340"/>
                    </a:lnTo>
                    <a:lnTo>
                      <a:pt x="140" y="338"/>
                    </a:lnTo>
                    <a:lnTo>
                      <a:pt x="110" y="329"/>
                    </a:lnTo>
                    <a:lnTo>
                      <a:pt x="82" y="313"/>
                    </a:lnTo>
                    <a:lnTo>
                      <a:pt x="69" y="303"/>
                    </a:lnTo>
                    <a:lnTo>
                      <a:pt x="57" y="292"/>
                    </a:lnTo>
                    <a:lnTo>
                      <a:pt x="45" y="279"/>
                    </a:lnTo>
                    <a:lnTo>
                      <a:pt x="35" y="266"/>
                    </a:lnTo>
                    <a:lnTo>
                      <a:pt x="26" y="252"/>
                    </a:lnTo>
                    <a:lnTo>
                      <a:pt x="20" y="238"/>
                    </a:lnTo>
                    <a:lnTo>
                      <a:pt x="14" y="223"/>
                    </a:lnTo>
                    <a:lnTo>
                      <a:pt x="10" y="207"/>
                    </a:lnTo>
                    <a:lnTo>
                      <a:pt x="8" y="190"/>
                    </a:lnTo>
                    <a:lnTo>
                      <a:pt x="8" y="174"/>
                    </a:lnTo>
                    <a:lnTo>
                      <a:pt x="8" y="156"/>
                    </a:lnTo>
                    <a:lnTo>
                      <a:pt x="10" y="141"/>
                    </a:lnTo>
                    <a:lnTo>
                      <a:pt x="20" y="110"/>
                    </a:lnTo>
                    <a:lnTo>
                      <a:pt x="35" y="82"/>
                    </a:lnTo>
                    <a:lnTo>
                      <a:pt x="45" y="69"/>
                    </a:lnTo>
                    <a:lnTo>
                      <a:pt x="57" y="58"/>
                    </a:lnTo>
                    <a:lnTo>
                      <a:pt x="69" y="45"/>
                    </a:lnTo>
                    <a:lnTo>
                      <a:pt x="82" y="35"/>
                    </a:lnTo>
                    <a:lnTo>
                      <a:pt x="110" y="20"/>
                    </a:lnTo>
                    <a:lnTo>
                      <a:pt x="140" y="10"/>
                    </a:lnTo>
                    <a:lnTo>
                      <a:pt x="156" y="8"/>
                    </a:lnTo>
                    <a:lnTo>
                      <a:pt x="174" y="8"/>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1" name="Freeform 423"/>
              <p:cNvSpPr>
                <a:spLocks noEditPoints="1"/>
              </p:cNvSpPr>
              <p:nvPr/>
            </p:nvSpPr>
            <p:spPr bwMode="auto">
              <a:xfrm>
                <a:off x="2448" y="2623"/>
                <a:ext cx="66" cy="67"/>
              </a:xfrm>
              <a:custGeom>
                <a:avLst/>
                <a:gdLst>
                  <a:gd name="T0" fmla="*/ 269 w 332"/>
                  <a:gd name="T1" fmla="*/ 37 h 334"/>
                  <a:gd name="T2" fmla="*/ 244 w 332"/>
                  <a:gd name="T3" fmla="*/ 18 h 334"/>
                  <a:gd name="T4" fmla="*/ 214 w 332"/>
                  <a:gd name="T5" fmla="*/ 6 h 334"/>
                  <a:gd name="T6" fmla="*/ 182 w 332"/>
                  <a:gd name="T7" fmla="*/ 0 h 334"/>
                  <a:gd name="T8" fmla="*/ 148 w 332"/>
                  <a:gd name="T9" fmla="*/ 0 h 334"/>
                  <a:gd name="T10" fmla="*/ 102 w 332"/>
                  <a:gd name="T11" fmla="*/ 12 h 334"/>
                  <a:gd name="T12" fmla="*/ 61 w 332"/>
                  <a:gd name="T13" fmla="*/ 37 h 334"/>
                  <a:gd name="T14" fmla="*/ 37 w 332"/>
                  <a:gd name="T15" fmla="*/ 61 h 334"/>
                  <a:gd name="T16" fmla="*/ 12 w 332"/>
                  <a:gd name="T17" fmla="*/ 102 h 334"/>
                  <a:gd name="T18" fmla="*/ 0 w 332"/>
                  <a:gd name="T19" fmla="*/ 148 h 334"/>
                  <a:gd name="T20" fmla="*/ 0 w 332"/>
                  <a:gd name="T21" fmla="*/ 182 h 334"/>
                  <a:gd name="T22" fmla="*/ 6 w 332"/>
                  <a:gd name="T23" fmla="*/ 215 h 334"/>
                  <a:gd name="T24" fmla="*/ 18 w 332"/>
                  <a:gd name="T25" fmla="*/ 244 h 334"/>
                  <a:gd name="T26" fmla="*/ 37 w 332"/>
                  <a:gd name="T27" fmla="*/ 271 h 334"/>
                  <a:gd name="T28" fmla="*/ 61 w 332"/>
                  <a:gd name="T29" fmla="*/ 295 h 334"/>
                  <a:gd name="T30" fmla="*/ 102 w 332"/>
                  <a:gd name="T31" fmla="*/ 321 h 334"/>
                  <a:gd name="T32" fmla="*/ 148 w 332"/>
                  <a:gd name="T33" fmla="*/ 332 h 334"/>
                  <a:gd name="T34" fmla="*/ 182 w 332"/>
                  <a:gd name="T35" fmla="*/ 332 h 334"/>
                  <a:gd name="T36" fmla="*/ 214 w 332"/>
                  <a:gd name="T37" fmla="*/ 326 h 334"/>
                  <a:gd name="T38" fmla="*/ 244 w 332"/>
                  <a:gd name="T39" fmla="*/ 313 h 334"/>
                  <a:gd name="T40" fmla="*/ 259 w 332"/>
                  <a:gd name="T41" fmla="*/ 302 h 334"/>
                  <a:gd name="T42" fmla="*/ 269 w 332"/>
                  <a:gd name="T43" fmla="*/ 295 h 334"/>
                  <a:gd name="T44" fmla="*/ 294 w 332"/>
                  <a:gd name="T45" fmla="*/ 271 h 334"/>
                  <a:gd name="T46" fmla="*/ 301 w 332"/>
                  <a:gd name="T47" fmla="*/ 261 h 334"/>
                  <a:gd name="T48" fmla="*/ 305 w 332"/>
                  <a:gd name="T49" fmla="*/ 254 h 334"/>
                  <a:gd name="T50" fmla="*/ 312 w 332"/>
                  <a:gd name="T51" fmla="*/ 244 h 334"/>
                  <a:gd name="T52" fmla="*/ 324 w 332"/>
                  <a:gd name="T53" fmla="*/ 215 h 334"/>
                  <a:gd name="T54" fmla="*/ 331 w 332"/>
                  <a:gd name="T55" fmla="*/ 182 h 334"/>
                  <a:gd name="T56" fmla="*/ 331 w 332"/>
                  <a:gd name="T57" fmla="*/ 148 h 334"/>
                  <a:gd name="T58" fmla="*/ 320 w 332"/>
                  <a:gd name="T59" fmla="*/ 102 h 334"/>
                  <a:gd name="T60" fmla="*/ 294 w 332"/>
                  <a:gd name="T61" fmla="*/ 61 h 334"/>
                  <a:gd name="T62" fmla="*/ 166 w 332"/>
                  <a:gd name="T63" fmla="*/ 8 h 334"/>
                  <a:gd name="T64" fmla="*/ 196 w 332"/>
                  <a:gd name="T65" fmla="*/ 10 h 334"/>
                  <a:gd name="T66" fmla="*/ 226 w 332"/>
                  <a:gd name="T67" fmla="*/ 19 h 334"/>
                  <a:gd name="T68" fmla="*/ 251 w 332"/>
                  <a:gd name="T69" fmla="*/ 34 h 334"/>
                  <a:gd name="T70" fmla="*/ 277 w 332"/>
                  <a:gd name="T71" fmla="*/ 56 h 334"/>
                  <a:gd name="T72" fmla="*/ 305 w 332"/>
                  <a:gd name="T73" fmla="*/ 92 h 334"/>
                  <a:gd name="T74" fmla="*/ 321 w 332"/>
                  <a:gd name="T75" fmla="*/ 134 h 334"/>
                  <a:gd name="T76" fmla="*/ 324 w 332"/>
                  <a:gd name="T77" fmla="*/ 166 h 334"/>
                  <a:gd name="T78" fmla="*/ 323 w 332"/>
                  <a:gd name="T79" fmla="*/ 181 h 334"/>
                  <a:gd name="T80" fmla="*/ 316 w 332"/>
                  <a:gd name="T81" fmla="*/ 211 h 334"/>
                  <a:gd name="T82" fmla="*/ 305 w 332"/>
                  <a:gd name="T83" fmla="*/ 239 h 334"/>
                  <a:gd name="T84" fmla="*/ 294 w 332"/>
                  <a:gd name="T85" fmla="*/ 255 h 334"/>
                  <a:gd name="T86" fmla="*/ 287 w 332"/>
                  <a:gd name="T87" fmla="*/ 265 h 334"/>
                  <a:gd name="T88" fmla="*/ 282 w 332"/>
                  <a:gd name="T89" fmla="*/ 271 h 334"/>
                  <a:gd name="T90" fmla="*/ 264 w 332"/>
                  <a:gd name="T91" fmla="*/ 288 h 334"/>
                  <a:gd name="T92" fmla="*/ 254 w 332"/>
                  <a:gd name="T93" fmla="*/ 294 h 334"/>
                  <a:gd name="T94" fmla="*/ 238 w 332"/>
                  <a:gd name="T95" fmla="*/ 305 h 334"/>
                  <a:gd name="T96" fmla="*/ 226 w 332"/>
                  <a:gd name="T97" fmla="*/ 313 h 334"/>
                  <a:gd name="T98" fmla="*/ 196 w 332"/>
                  <a:gd name="T99" fmla="*/ 322 h 334"/>
                  <a:gd name="T100" fmla="*/ 173 w 332"/>
                  <a:gd name="T101" fmla="*/ 325 h 334"/>
                  <a:gd name="T102" fmla="*/ 149 w 332"/>
                  <a:gd name="T103" fmla="*/ 325 h 334"/>
                  <a:gd name="T104" fmla="*/ 105 w 332"/>
                  <a:gd name="T105" fmla="*/ 313 h 334"/>
                  <a:gd name="T106" fmla="*/ 79 w 332"/>
                  <a:gd name="T107" fmla="*/ 298 h 334"/>
                  <a:gd name="T108" fmla="*/ 43 w 332"/>
                  <a:gd name="T109" fmla="*/ 265 h 334"/>
                  <a:gd name="T110" fmla="*/ 25 w 332"/>
                  <a:gd name="T111" fmla="*/ 239 h 334"/>
                  <a:gd name="T112" fmla="*/ 13 w 332"/>
                  <a:gd name="T113" fmla="*/ 211 h 334"/>
                  <a:gd name="T114" fmla="*/ 8 w 332"/>
                  <a:gd name="T115" fmla="*/ 181 h 334"/>
                  <a:gd name="T116" fmla="*/ 10 w 332"/>
                  <a:gd name="T117" fmla="*/ 134 h 334"/>
                  <a:gd name="T118" fmla="*/ 34 w 332"/>
                  <a:gd name="T119" fmla="*/ 80 h 334"/>
                  <a:gd name="T120" fmla="*/ 79 w 332"/>
                  <a:gd name="T121" fmla="*/ 34 h 334"/>
                  <a:gd name="T122" fmla="*/ 105 w 332"/>
                  <a:gd name="T123" fmla="*/ 19 h 334"/>
                  <a:gd name="T124" fmla="*/ 166 w 332"/>
                  <a:gd name="T125" fmla="*/ 8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334"/>
                  <a:gd name="T191" fmla="*/ 332 w 332"/>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334">
                    <a:moveTo>
                      <a:pt x="283" y="50"/>
                    </a:moveTo>
                    <a:lnTo>
                      <a:pt x="269" y="37"/>
                    </a:lnTo>
                    <a:lnTo>
                      <a:pt x="257" y="27"/>
                    </a:lnTo>
                    <a:lnTo>
                      <a:pt x="244" y="18"/>
                    </a:lnTo>
                    <a:lnTo>
                      <a:pt x="230" y="12"/>
                    </a:lnTo>
                    <a:lnTo>
                      <a:pt x="214" y="6"/>
                    </a:lnTo>
                    <a:lnTo>
                      <a:pt x="199" y="2"/>
                    </a:lnTo>
                    <a:lnTo>
                      <a:pt x="182" y="0"/>
                    </a:lnTo>
                    <a:lnTo>
                      <a:pt x="166" y="0"/>
                    </a:lnTo>
                    <a:lnTo>
                      <a:pt x="148" y="0"/>
                    </a:lnTo>
                    <a:lnTo>
                      <a:pt x="132" y="2"/>
                    </a:lnTo>
                    <a:lnTo>
                      <a:pt x="102" y="12"/>
                    </a:lnTo>
                    <a:lnTo>
                      <a:pt x="74" y="27"/>
                    </a:lnTo>
                    <a:lnTo>
                      <a:pt x="61" y="37"/>
                    </a:lnTo>
                    <a:lnTo>
                      <a:pt x="49" y="50"/>
                    </a:lnTo>
                    <a:lnTo>
                      <a:pt x="37" y="61"/>
                    </a:lnTo>
                    <a:lnTo>
                      <a:pt x="27" y="74"/>
                    </a:lnTo>
                    <a:lnTo>
                      <a:pt x="12" y="102"/>
                    </a:lnTo>
                    <a:lnTo>
                      <a:pt x="2" y="133"/>
                    </a:lnTo>
                    <a:lnTo>
                      <a:pt x="0" y="148"/>
                    </a:lnTo>
                    <a:lnTo>
                      <a:pt x="0" y="166"/>
                    </a:lnTo>
                    <a:lnTo>
                      <a:pt x="0" y="182"/>
                    </a:lnTo>
                    <a:lnTo>
                      <a:pt x="2" y="199"/>
                    </a:lnTo>
                    <a:lnTo>
                      <a:pt x="6" y="215"/>
                    </a:lnTo>
                    <a:lnTo>
                      <a:pt x="12" y="230"/>
                    </a:lnTo>
                    <a:lnTo>
                      <a:pt x="18" y="244"/>
                    </a:lnTo>
                    <a:lnTo>
                      <a:pt x="27" y="258"/>
                    </a:lnTo>
                    <a:lnTo>
                      <a:pt x="37" y="271"/>
                    </a:lnTo>
                    <a:lnTo>
                      <a:pt x="49" y="284"/>
                    </a:lnTo>
                    <a:lnTo>
                      <a:pt x="61" y="295"/>
                    </a:lnTo>
                    <a:lnTo>
                      <a:pt x="74" y="305"/>
                    </a:lnTo>
                    <a:lnTo>
                      <a:pt x="102" y="321"/>
                    </a:lnTo>
                    <a:lnTo>
                      <a:pt x="132" y="330"/>
                    </a:lnTo>
                    <a:lnTo>
                      <a:pt x="148" y="332"/>
                    </a:lnTo>
                    <a:lnTo>
                      <a:pt x="166" y="334"/>
                    </a:lnTo>
                    <a:lnTo>
                      <a:pt x="182" y="332"/>
                    </a:lnTo>
                    <a:lnTo>
                      <a:pt x="199" y="330"/>
                    </a:lnTo>
                    <a:lnTo>
                      <a:pt x="214" y="326"/>
                    </a:lnTo>
                    <a:lnTo>
                      <a:pt x="230" y="321"/>
                    </a:lnTo>
                    <a:lnTo>
                      <a:pt x="244" y="313"/>
                    </a:lnTo>
                    <a:lnTo>
                      <a:pt x="257" y="305"/>
                    </a:lnTo>
                    <a:lnTo>
                      <a:pt x="259" y="302"/>
                    </a:lnTo>
                    <a:lnTo>
                      <a:pt x="263" y="300"/>
                    </a:lnTo>
                    <a:lnTo>
                      <a:pt x="269" y="295"/>
                    </a:lnTo>
                    <a:lnTo>
                      <a:pt x="283" y="284"/>
                    </a:lnTo>
                    <a:lnTo>
                      <a:pt x="294" y="271"/>
                    </a:lnTo>
                    <a:lnTo>
                      <a:pt x="299" y="264"/>
                    </a:lnTo>
                    <a:lnTo>
                      <a:pt x="301" y="261"/>
                    </a:lnTo>
                    <a:lnTo>
                      <a:pt x="304" y="258"/>
                    </a:lnTo>
                    <a:lnTo>
                      <a:pt x="305" y="254"/>
                    </a:lnTo>
                    <a:lnTo>
                      <a:pt x="307" y="250"/>
                    </a:lnTo>
                    <a:lnTo>
                      <a:pt x="312" y="244"/>
                    </a:lnTo>
                    <a:lnTo>
                      <a:pt x="320" y="230"/>
                    </a:lnTo>
                    <a:lnTo>
                      <a:pt x="324" y="215"/>
                    </a:lnTo>
                    <a:lnTo>
                      <a:pt x="329" y="199"/>
                    </a:lnTo>
                    <a:lnTo>
                      <a:pt x="331" y="182"/>
                    </a:lnTo>
                    <a:lnTo>
                      <a:pt x="332" y="166"/>
                    </a:lnTo>
                    <a:lnTo>
                      <a:pt x="331" y="148"/>
                    </a:lnTo>
                    <a:lnTo>
                      <a:pt x="329" y="133"/>
                    </a:lnTo>
                    <a:lnTo>
                      <a:pt x="320" y="102"/>
                    </a:lnTo>
                    <a:lnTo>
                      <a:pt x="304" y="74"/>
                    </a:lnTo>
                    <a:lnTo>
                      <a:pt x="294" y="61"/>
                    </a:lnTo>
                    <a:lnTo>
                      <a:pt x="283" y="50"/>
                    </a:lnTo>
                    <a:close/>
                    <a:moveTo>
                      <a:pt x="166" y="8"/>
                    </a:moveTo>
                    <a:lnTo>
                      <a:pt x="181" y="8"/>
                    </a:lnTo>
                    <a:lnTo>
                      <a:pt x="196" y="10"/>
                    </a:lnTo>
                    <a:lnTo>
                      <a:pt x="211" y="14"/>
                    </a:lnTo>
                    <a:lnTo>
                      <a:pt x="226" y="19"/>
                    </a:lnTo>
                    <a:lnTo>
                      <a:pt x="238" y="25"/>
                    </a:lnTo>
                    <a:lnTo>
                      <a:pt x="251" y="34"/>
                    </a:lnTo>
                    <a:lnTo>
                      <a:pt x="264" y="44"/>
                    </a:lnTo>
                    <a:lnTo>
                      <a:pt x="277" y="56"/>
                    </a:lnTo>
                    <a:lnTo>
                      <a:pt x="297" y="80"/>
                    </a:lnTo>
                    <a:lnTo>
                      <a:pt x="305" y="92"/>
                    </a:lnTo>
                    <a:lnTo>
                      <a:pt x="312" y="106"/>
                    </a:lnTo>
                    <a:lnTo>
                      <a:pt x="321" y="134"/>
                    </a:lnTo>
                    <a:lnTo>
                      <a:pt x="323" y="149"/>
                    </a:lnTo>
                    <a:lnTo>
                      <a:pt x="324" y="166"/>
                    </a:lnTo>
                    <a:lnTo>
                      <a:pt x="323" y="173"/>
                    </a:lnTo>
                    <a:lnTo>
                      <a:pt x="323" y="181"/>
                    </a:lnTo>
                    <a:lnTo>
                      <a:pt x="321" y="197"/>
                    </a:lnTo>
                    <a:lnTo>
                      <a:pt x="316" y="211"/>
                    </a:lnTo>
                    <a:lnTo>
                      <a:pt x="312" y="227"/>
                    </a:lnTo>
                    <a:lnTo>
                      <a:pt x="305" y="239"/>
                    </a:lnTo>
                    <a:lnTo>
                      <a:pt x="297" y="253"/>
                    </a:lnTo>
                    <a:lnTo>
                      <a:pt x="294" y="255"/>
                    </a:lnTo>
                    <a:lnTo>
                      <a:pt x="292" y="258"/>
                    </a:lnTo>
                    <a:lnTo>
                      <a:pt x="287" y="265"/>
                    </a:lnTo>
                    <a:lnTo>
                      <a:pt x="284" y="267"/>
                    </a:lnTo>
                    <a:lnTo>
                      <a:pt x="282" y="271"/>
                    </a:lnTo>
                    <a:lnTo>
                      <a:pt x="277" y="277"/>
                    </a:lnTo>
                    <a:lnTo>
                      <a:pt x="264" y="288"/>
                    </a:lnTo>
                    <a:lnTo>
                      <a:pt x="257" y="292"/>
                    </a:lnTo>
                    <a:lnTo>
                      <a:pt x="254" y="294"/>
                    </a:lnTo>
                    <a:lnTo>
                      <a:pt x="251" y="298"/>
                    </a:lnTo>
                    <a:lnTo>
                      <a:pt x="238" y="305"/>
                    </a:lnTo>
                    <a:lnTo>
                      <a:pt x="231" y="309"/>
                    </a:lnTo>
                    <a:lnTo>
                      <a:pt x="226" y="313"/>
                    </a:lnTo>
                    <a:lnTo>
                      <a:pt x="211" y="318"/>
                    </a:lnTo>
                    <a:lnTo>
                      <a:pt x="196" y="322"/>
                    </a:lnTo>
                    <a:lnTo>
                      <a:pt x="181" y="325"/>
                    </a:lnTo>
                    <a:lnTo>
                      <a:pt x="173" y="325"/>
                    </a:lnTo>
                    <a:lnTo>
                      <a:pt x="166" y="326"/>
                    </a:lnTo>
                    <a:lnTo>
                      <a:pt x="149" y="325"/>
                    </a:lnTo>
                    <a:lnTo>
                      <a:pt x="134" y="322"/>
                    </a:lnTo>
                    <a:lnTo>
                      <a:pt x="105" y="313"/>
                    </a:lnTo>
                    <a:lnTo>
                      <a:pt x="91" y="305"/>
                    </a:lnTo>
                    <a:lnTo>
                      <a:pt x="79" y="298"/>
                    </a:lnTo>
                    <a:lnTo>
                      <a:pt x="55" y="277"/>
                    </a:lnTo>
                    <a:lnTo>
                      <a:pt x="43" y="265"/>
                    </a:lnTo>
                    <a:lnTo>
                      <a:pt x="34" y="253"/>
                    </a:lnTo>
                    <a:lnTo>
                      <a:pt x="25" y="239"/>
                    </a:lnTo>
                    <a:lnTo>
                      <a:pt x="19" y="227"/>
                    </a:lnTo>
                    <a:lnTo>
                      <a:pt x="13" y="211"/>
                    </a:lnTo>
                    <a:lnTo>
                      <a:pt x="10" y="197"/>
                    </a:lnTo>
                    <a:lnTo>
                      <a:pt x="8" y="181"/>
                    </a:lnTo>
                    <a:lnTo>
                      <a:pt x="8" y="166"/>
                    </a:lnTo>
                    <a:lnTo>
                      <a:pt x="10" y="134"/>
                    </a:lnTo>
                    <a:lnTo>
                      <a:pt x="19" y="106"/>
                    </a:lnTo>
                    <a:lnTo>
                      <a:pt x="34" y="80"/>
                    </a:lnTo>
                    <a:lnTo>
                      <a:pt x="55" y="56"/>
                    </a:lnTo>
                    <a:lnTo>
                      <a:pt x="79" y="34"/>
                    </a:lnTo>
                    <a:lnTo>
                      <a:pt x="91" y="25"/>
                    </a:lnTo>
                    <a:lnTo>
                      <a:pt x="105" y="19"/>
                    </a:lnTo>
                    <a:lnTo>
                      <a:pt x="134" y="10"/>
                    </a:lnTo>
                    <a:lnTo>
                      <a:pt x="166" y="8"/>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2" name="Freeform 424"/>
              <p:cNvSpPr>
                <a:spLocks noEditPoints="1"/>
              </p:cNvSpPr>
              <p:nvPr/>
            </p:nvSpPr>
            <p:spPr bwMode="auto">
              <a:xfrm>
                <a:off x="2450" y="2625"/>
                <a:ext cx="63" cy="63"/>
              </a:xfrm>
              <a:custGeom>
                <a:avLst/>
                <a:gdLst>
                  <a:gd name="T0" fmla="*/ 256 w 316"/>
                  <a:gd name="T1" fmla="*/ 36 h 318"/>
                  <a:gd name="T2" fmla="*/ 230 w 316"/>
                  <a:gd name="T3" fmla="*/ 17 h 318"/>
                  <a:gd name="T4" fmla="*/ 203 w 316"/>
                  <a:gd name="T5" fmla="*/ 6 h 318"/>
                  <a:gd name="T6" fmla="*/ 173 w 316"/>
                  <a:gd name="T7" fmla="*/ 0 h 318"/>
                  <a:gd name="T8" fmla="*/ 126 w 316"/>
                  <a:gd name="T9" fmla="*/ 2 h 318"/>
                  <a:gd name="T10" fmla="*/ 83 w 316"/>
                  <a:gd name="T11" fmla="*/ 17 h 318"/>
                  <a:gd name="T12" fmla="*/ 47 w 316"/>
                  <a:gd name="T13" fmla="*/ 48 h 318"/>
                  <a:gd name="T14" fmla="*/ 11 w 316"/>
                  <a:gd name="T15" fmla="*/ 98 h 318"/>
                  <a:gd name="T16" fmla="*/ 0 w 316"/>
                  <a:gd name="T17" fmla="*/ 158 h 318"/>
                  <a:gd name="T18" fmla="*/ 2 w 316"/>
                  <a:gd name="T19" fmla="*/ 189 h 318"/>
                  <a:gd name="T20" fmla="*/ 11 w 316"/>
                  <a:gd name="T21" fmla="*/ 219 h 318"/>
                  <a:gd name="T22" fmla="*/ 26 w 316"/>
                  <a:gd name="T23" fmla="*/ 245 h 318"/>
                  <a:gd name="T24" fmla="*/ 47 w 316"/>
                  <a:gd name="T25" fmla="*/ 269 h 318"/>
                  <a:gd name="T26" fmla="*/ 83 w 316"/>
                  <a:gd name="T27" fmla="*/ 297 h 318"/>
                  <a:gd name="T28" fmla="*/ 126 w 316"/>
                  <a:gd name="T29" fmla="*/ 314 h 318"/>
                  <a:gd name="T30" fmla="*/ 158 w 316"/>
                  <a:gd name="T31" fmla="*/ 318 h 318"/>
                  <a:gd name="T32" fmla="*/ 173 w 316"/>
                  <a:gd name="T33" fmla="*/ 317 h 318"/>
                  <a:gd name="T34" fmla="*/ 203 w 316"/>
                  <a:gd name="T35" fmla="*/ 310 h 318"/>
                  <a:gd name="T36" fmla="*/ 223 w 316"/>
                  <a:gd name="T37" fmla="*/ 301 h 318"/>
                  <a:gd name="T38" fmla="*/ 243 w 316"/>
                  <a:gd name="T39" fmla="*/ 290 h 318"/>
                  <a:gd name="T40" fmla="*/ 249 w 316"/>
                  <a:gd name="T41" fmla="*/ 284 h 318"/>
                  <a:gd name="T42" fmla="*/ 269 w 316"/>
                  <a:gd name="T43" fmla="*/ 269 h 318"/>
                  <a:gd name="T44" fmla="*/ 276 w 316"/>
                  <a:gd name="T45" fmla="*/ 259 h 318"/>
                  <a:gd name="T46" fmla="*/ 284 w 316"/>
                  <a:gd name="T47" fmla="*/ 250 h 318"/>
                  <a:gd name="T48" fmla="*/ 289 w 316"/>
                  <a:gd name="T49" fmla="*/ 245 h 318"/>
                  <a:gd name="T50" fmla="*/ 304 w 316"/>
                  <a:gd name="T51" fmla="*/ 219 h 318"/>
                  <a:gd name="T52" fmla="*/ 313 w 316"/>
                  <a:gd name="T53" fmla="*/ 189 h 318"/>
                  <a:gd name="T54" fmla="*/ 315 w 316"/>
                  <a:gd name="T55" fmla="*/ 165 h 318"/>
                  <a:gd name="T56" fmla="*/ 315 w 316"/>
                  <a:gd name="T57" fmla="*/ 141 h 318"/>
                  <a:gd name="T58" fmla="*/ 304 w 316"/>
                  <a:gd name="T59" fmla="*/ 98 h 318"/>
                  <a:gd name="T60" fmla="*/ 289 w 316"/>
                  <a:gd name="T61" fmla="*/ 72 h 318"/>
                  <a:gd name="T62" fmla="*/ 158 w 316"/>
                  <a:gd name="T63" fmla="*/ 8 h 318"/>
                  <a:gd name="T64" fmla="*/ 188 w 316"/>
                  <a:gd name="T65" fmla="*/ 10 h 318"/>
                  <a:gd name="T66" fmla="*/ 216 w 316"/>
                  <a:gd name="T67" fmla="*/ 18 h 318"/>
                  <a:gd name="T68" fmla="*/ 242 w 316"/>
                  <a:gd name="T69" fmla="*/ 31 h 318"/>
                  <a:gd name="T70" fmla="*/ 266 w 316"/>
                  <a:gd name="T71" fmla="*/ 52 h 318"/>
                  <a:gd name="T72" fmla="*/ 284 w 316"/>
                  <a:gd name="T73" fmla="*/ 74 h 318"/>
                  <a:gd name="T74" fmla="*/ 302 w 316"/>
                  <a:gd name="T75" fmla="*/ 113 h 318"/>
                  <a:gd name="T76" fmla="*/ 307 w 316"/>
                  <a:gd name="T77" fmla="*/ 143 h 318"/>
                  <a:gd name="T78" fmla="*/ 307 w 316"/>
                  <a:gd name="T79" fmla="*/ 165 h 318"/>
                  <a:gd name="T80" fmla="*/ 305 w 316"/>
                  <a:gd name="T81" fmla="*/ 189 h 318"/>
                  <a:gd name="T82" fmla="*/ 297 w 316"/>
                  <a:gd name="T83" fmla="*/ 217 h 318"/>
                  <a:gd name="T84" fmla="*/ 284 w 316"/>
                  <a:gd name="T85" fmla="*/ 242 h 318"/>
                  <a:gd name="T86" fmla="*/ 266 w 316"/>
                  <a:gd name="T87" fmla="*/ 266 h 318"/>
                  <a:gd name="T88" fmla="*/ 242 w 316"/>
                  <a:gd name="T89" fmla="*/ 284 h 318"/>
                  <a:gd name="T90" fmla="*/ 216 w 316"/>
                  <a:gd name="T91" fmla="*/ 299 h 318"/>
                  <a:gd name="T92" fmla="*/ 188 w 316"/>
                  <a:gd name="T93" fmla="*/ 306 h 318"/>
                  <a:gd name="T94" fmla="*/ 165 w 316"/>
                  <a:gd name="T95" fmla="*/ 309 h 318"/>
                  <a:gd name="T96" fmla="*/ 142 w 316"/>
                  <a:gd name="T97" fmla="*/ 309 h 318"/>
                  <a:gd name="T98" fmla="*/ 113 w 316"/>
                  <a:gd name="T99" fmla="*/ 303 h 318"/>
                  <a:gd name="T100" fmla="*/ 86 w 316"/>
                  <a:gd name="T101" fmla="*/ 292 h 318"/>
                  <a:gd name="T102" fmla="*/ 62 w 316"/>
                  <a:gd name="T103" fmla="*/ 275 h 318"/>
                  <a:gd name="T104" fmla="*/ 40 w 316"/>
                  <a:gd name="T105" fmla="*/ 254 h 318"/>
                  <a:gd name="T106" fmla="*/ 23 w 316"/>
                  <a:gd name="T107" fmla="*/ 229 h 318"/>
                  <a:gd name="T108" fmla="*/ 12 w 316"/>
                  <a:gd name="T109" fmla="*/ 202 h 318"/>
                  <a:gd name="T110" fmla="*/ 8 w 316"/>
                  <a:gd name="T111" fmla="*/ 173 h 318"/>
                  <a:gd name="T112" fmla="*/ 10 w 316"/>
                  <a:gd name="T113" fmla="*/ 128 h 318"/>
                  <a:gd name="T114" fmla="*/ 31 w 316"/>
                  <a:gd name="T115" fmla="*/ 74 h 318"/>
                  <a:gd name="T116" fmla="*/ 51 w 316"/>
                  <a:gd name="T117" fmla="*/ 52 h 318"/>
                  <a:gd name="T118" fmla="*/ 74 w 316"/>
                  <a:gd name="T119" fmla="*/ 31 h 318"/>
                  <a:gd name="T120" fmla="*/ 128 w 316"/>
                  <a:gd name="T121" fmla="*/ 10 h 3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
                  <a:gd name="T184" fmla="*/ 0 h 318"/>
                  <a:gd name="T185" fmla="*/ 316 w 316"/>
                  <a:gd name="T186" fmla="*/ 318 h 3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 h="318">
                    <a:moveTo>
                      <a:pt x="269" y="48"/>
                    </a:moveTo>
                    <a:lnTo>
                      <a:pt x="256" y="36"/>
                    </a:lnTo>
                    <a:lnTo>
                      <a:pt x="243" y="26"/>
                    </a:lnTo>
                    <a:lnTo>
                      <a:pt x="230" y="17"/>
                    </a:lnTo>
                    <a:lnTo>
                      <a:pt x="218" y="11"/>
                    </a:lnTo>
                    <a:lnTo>
                      <a:pt x="203" y="6"/>
                    </a:lnTo>
                    <a:lnTo>
                      <a:pt x="188" y="2"/>
                    </a:lnTo>
                    <a:lnTo>
                      <a:pt x="173" y="0"/>
                    </a:lnTo>
                    <a:lnTo>
                      <a:pt x="158" y="0"/>
                    </a:lnTo>
                    <a:lnTo>
                      <a:pt x="126" y="2"/>
                    </a:lnTo>
                    <a:lnTo>
                      <a:pt x="97" y="11"/>
                    </a:lnTo>
                    <a:lnTo>
                      <a:pt x="83" y="17"/>
                    </a:lnTo>
                    <a:lnTo>
                      <a:pt x="71" y="26"/>
                    </a:lnTo>
                    <a:lnTo>
                      <a:pt x="47" y="48"/>
                    </a:lnTo>
                    <a:lnTo>
                      <a:pt x="26" y="72"/>
                    </a:lnTo>
                    <a:lnTo>
                      <a:pt x="11" y="98"/>
                    </a:lnTo>
                    <a:lnTo>
                      <a:pt x="2" y="126"/>
                    </a:lnTo>
                    <a:lnTo>
                      <a:pt x="0" y="158"/>
                    </a:lnTo>
                    <a:lnTo>
                      <a:pt x="0" y="173"/>
                    </a:lnTo>
                    <a:lnTo>
                      <a:pt x="2" y="189"/>
                    </a:lnTo>
                    <a:lnTo>
                      <a:pt x="5" y="203"/>
                    </a:lnTo>
                    <a:lnTo>
                      <a:pt x="11" y="219"/>
                    </a:lnTo>
                    <a:lnTo>
                      <a:pt x="17" y="231"/>
                    </a:lnTo>
                    <a:lnTo>
                      <a:pt x="26" y="245"/>
                    </a:lnTo>
                    <a:lnTo>
                      <a:pt x="35" y="257"/>
                    </a:lnTo>
                    <a:lnTo>
                      <a:pt x="47" y="269"/>
                    </a:lnTo>
                    <a:lnTo>
                      <a:pt x="71" y="290"/>
                    </a:lnTo>
                    <a:lnTo>
                      <a:pt x="83" y="297"/>
                    </a:lnTo>
                    <a:lnTo>
                      <a:pt x="97" y="305"/>
                    </a:lnTo>
                    <a:lnTo>
                      <a:pt x="126" y="314"/>
                    </a:lnTo>
                    <a:lnTo>
                      <a:pt x="141" y="317"/>
                    </a:lnTo>
                    <a:lnTo>
                      <a:pt x="158" y="318"/>
                    </a:lnTo>
                    <a:lnTo>
                      <a:pt x="165" y="317"/>
                    </a:lnTo>
                    <a:lnTo>
                      <a:pt x="173" y="317"/>
                    </a:lnTo>
                    <a:lnTo>
                      <a:pt x="188" y="314"/>
                    </a:lnTo>
                    <a:lnTo>
                      <a:pt x="203" y="310"/>
                    </a:lnTo>
                    <a:lnTo>
                      <a:pt x="218" y="305"/>
                    </a:lnTo>
                    <a:lnTo>
                      <a:pt x="223" y="301"/>
                    </a:lnTo>
                    <a:lnTo>
                      <a:pt x="230" y="297"/>
                    </a:lnTo>
                    <a:lnTo>
                      <a:pt x="243" y="290"/>
                    </a:lnTo>
                    <a:lnTo>
                      <a:pt x="246" y="286"/>
                    </a:lnTo>
                    <a:lnTo>
                      <a:pt x="249" y="284"/>
                    </a:lnTo>
                    <a:lnTo>
                      <a:pt x="256" y="280"/>
                    </a:lnTo>
                    <a:lnTo>
                      <a:pt x="269" y="269"/>
                    </a:lnTo>
                    <a:lnTo>
                      <a:pt x="274" y="263"/>
                    </a:lnTo>
                    <a:lnTo>
                      <a:pt x="276" y="259"/>
                    </a:lnTo>
                    <a:lnTo>
                      <a:pt x="279" y="257"/>
                    </a:lnTo>
                    <a:lnTo>
                      <a:pt x="284" y="250"/>
                    </a:lnTo>
                    <a:lnTo>
                      <a:pt x="286" y="247"/>
                    </a:lnTo>
                    <a:lnTo>
                      <a:pt x="289" y="245"/>
                    </a:lnTo>
                    <a:lnTo>
                      <a:pt x="297" y="231"/>
                    </a:lnTo>
                    <a:lnTo>
                      <a:pt x="304" y="219"/>
                    </a:lnTo>
                    <a:lnTo>
                      <a:pt x="308" y="203"/>
                    </a:lnTo>
                    <a:lnTo>
                      <a:pt x="313" y="189"/>
                    </a:lnTo>
                    <a:lnTo>
                      <a:pt x="315" y="173"/>
                    </a:lnTo>
                    <a:lnTo>
                      <a:pt x="315" y="165"/>
                    </a:lnTo>
                    <a:lnTo>
                      <a:pt x="316" y="158"/>
                    </a:lnTo>
                    <a:lnTo>
                      <a:pt x="315" y="141"/>
                    </a:lnTo>
                    <a:lnTo>
                      <a:pt x="313" y="126"/>
                    </a:lnTo>
                    <a:lnTo>
                      <a:pt x="304" y="98"/>
                    </a:lnTo>
                    <a:lnTo>
                      <a:pt x="297" y="84"/>
                    </a:lnTo>
                    <a:lnTo>
                      <a:pt x="289" y="72"/>
                    </a:lnTo>
                    <a:lnTo>
                      <a:pt x="269" y="48"/>
                    </a:lnTo>
                    <a:close/>
                    <a:moveTo>
                      <a:pt x="158" y="8"/>
                    </a:moveTo>
                    <a:lnTo>
                      <a:pt x="173" y="8"/>
                    </a:lnTo>
                    <a:lnTo>
                      <a:pt x="188" y="10"/>
                    </a:lnTo>
                    <a:lnTo>
                      <a:pt x="202" y="12"/>
                    </a:lnTo>
                    <a:lnTo>
                      <a:pt x="216" y="18"/>
                    </a:lnTo>
                    <a:lnTo>
                      <a:pt x="229" y="24"/>
                    </a:lnTo>
                    <a:lnTo>
                      <a:pt x="242" y="31"/>
                    </a:lnTo>
                    <a:lnTo>
                      <a:pt x="253" y="40"/>
                    </a:lnTo>
                    <a:lnTo>
                      <a:pt x="266" y="52"/>
                    </a:lnTo>
                    <a:lnTo>
                      <a:pt x="275" y="62"/>
                    </a:lnTo>
                    <a:lnTo>
                      <a:pt x="284" y="74"/>
                    </a:lnTo>
                    <a:lnTo>
                      <a:pt x="297" y="100"/>
                    </a:lnTo>
                    <a:lnTo>
                      <a:pt x="302" y="113"/>
                    </a:lnTo>
                    <a:lnTo>
                      <a:pt x="305" y="128"/>
                    </a:lnTo>
                    <a:lnTo>
                      <a:pt x="307" y="143"/>
                    </a:lnTo>
                    <a:lnTo>
                      <a:pt x="308" y="158"/>
                    </a:lnTo>
                    <a:lnTo>
                      <a:pt x="307" y="165"/>
                    </a:lnTo>
                    <a:lnTo>
                      <a:pt x="307" y="173"/>
                    </a:lnTo>
                    <a:lnTo>
                      <a:pt x="305" y="189"/>
                    </a:lnTo>
                    <a:lnTo>
                      <a:pt x="302" y="202"/>
                    </a:lnTo>
                    <a:lnTo>
                      <a:pt x="297" y="217"/>
                    </a:lnTo>
                    <a:lnTo>
                      <a:pt x="291" y="229"/>
                    </a:lnTo>
                    <a:lnTo>
                      <a:pt x="284" y="242"/>
                    </a:lnTo>
                    <a:lnTo>
                      <a:pt x="275" y="254"/>
                    </a:lnTo>
                    <a:lnTo>
                      <a:pt x="266" y="266"/>
                    </a:lnTo>
                    <a:lnTo>
                      <a:pt x="253" y="275"/>
                    </a:lnTo>
                    <a:lnTo>
                      <a:pt x="242" y="284"/>
                    </a:lnTo>
                    <a:lnTo>
                      <a:pt x="229" y="292"/>
                    </a:lnTo>
                    <a:lnTo>
                      <a:pt x="216" y="299"/>
                    </a:lnTo>
                    <a:lnTo>
                      <a:pt x="202" y="303"/>
                    </a:lnTo>
                    <a:lnTo>
                      <a:pt x="188" y="306"/>
                    </a:lnTo>
                    <a:lnTo>
                      <a:pt x="173" y="309"/>
                    </a:lnTo>
                    <a:lnTo>
                      <a:pt x="165" y="309"/>
                    </a:lnTo>
                    <a:lnTo>
                      <a:pt x="158" y="310"/>
                    </a:lnTo>
                    <a:lnTo>
                      <a:pt x="142" y="309"/>
                    </a:lnTo>
                    <a:lnTo>
                      <a:pt x="128" y="306"/>
                    </a:lnTo>
                    <a:lnTo>
                      <a:pt x="113" y="303"/>
                    </a:lnTo>
                    <a:lnTo>
                      <a:pt x="100" y="299"/>
                    </a:lnTo>
                    <a:lnTo>
                      <a:pt x="86" y="292"/>
                    </a:lnTo>
                    <a:lnTo>
                      <a:pt x="74" y="284"/>
                    </a:lnTo>
                    <a:lnTo>
                      <a:pt x="62" y="275"/>
                    </a:lnTo>
                    <a:lnTo>
                      <a:pt x="51" y="266"/>
                    </a:lnTo>
                    <a:lnTo>
                      <a:pt x="40" y="254"/>
                    </a:lnTo>
                    <a:lnTo>
                      <a:pt x="31" y="242"/>
                    </a:lnTo>
                    <a:lnTo>
                      <a:pt x="23" y="229"/>
                    </a:lnTo>
                    <a:lnTo>
                      <a:pt x="18" y="217"/>
                    </a:lnTo>
                    <a:lnTo>
                      <a:pt x="12" y="202"/>
                    </a:lnTo>
                    <a:lnTo>
                      <a:pt x="10" y="189"/>
                    </a:lnTo>
                    <a:lnTo>
                      <a:pt x="8" y="173"/>
                    </a:lnTo>
                    <a:lnTo>
                      <a:pt x="8" y="158"/>
                    </a:lnTo>
                    <a:lnTo>
                      <a:pt x="10" y="128"/>
                    </a:lnTo>
                    <a:lnTo>
                      <a:pt x="18" y="100"/>
                    </a:lnTo>
                    <a:lnTo>
                      <a:pt x="31" y="74"/>
                    </a:lnTo>
                    <a:lnTo>
                      <a:pt x="40" y="62"/>
                    </a:lnTo>
                    <a:lnTo>
                      <a:pt x="51" y="52"/>
                    </a:lnTo>
                    <a:lnTo>
                      <a:pt x="62" y="40"/>
                    </a:lnTo>
                    <a:lnTo>
                      <a:pt x="74" y="31"/>
                    </a:lnTo>
                    <a:lnTo>
                      <a:pt x="100" y="18"/>
                    </a:lnTo>
                    <a:lnTo>
                      <a:pt x="128" y="10"/>
                    </a:lnTo>
                    <a:lnTo>
                      <a:pt x="158" y="8"/>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3" name="Freeform 425"/>
              <p:cNvSpPr>
                <a:spLocks noEditPoints="1"/>
              </p:cNvSpPr>
              <p:nvPr/>
            </p:nvSpPr>
            <p:spPr bwMode="auto">
              <a:xfrm>
                <a:off x="2451" y="2626"/>
                <a:ext cx="60" cy="61"/>
              </a:xfrm>
              <a:custGeom>
                <a:avLst/>
                <a:gdLst>
                  <a:gd name="T0" fmla="*/ 245 w 300"/>
                  <a:gd name="T1" fmla="*/ 32 h 302"/>
                  <a:gd name="T2" fmla="*/ 221 w 300"/>
                  <a:gd name="T3" fmla="*/ 16 h 302"/>
                  <a:gd name="T4" fmla="*/ 194 w 300"/>
                  <a:gd name="T5" fmla="*/ 4 h 302"/>
                  <a:gd name="T6" fmla="*/ 165 w 300"/>
                  <a:gd name="T7" fmla="*/ 0 h 302"/>
                  <a:gd name="T8" fmla="*/ 120 w 300"/>
                  <a:gd name="T9" fmla="*/ 2 h 302"/>
                  <a:gd name="T10" fmla="*/ 66 w 300"/>
                  <a:gd name="T11" fmla="*/ 23 h 302"/>
                  <a:gd name="T12" fmla="*/ 43 w 300"/>
                  <a:gd name="T13" fmla="*/ 44 h 302"/>
                  <a:gd name="T14" fmla="*/ 23 w 300"/>
                  <a:gd name="T15" fmla="*/ 66 h 302"/>
                  <a:gd name="T16" fmla="*/ 2 w 300"/>
                  <a:gd name="T17" fmla="*/ 120 h 302"/>
                  <a:gd name="T18" fmla="*/ 0 w 300"/>
                  <a:gd name="T19" fmla="*/ 165 h 302"/>
                  <a:gd name="T20" fmla="*/ 4 w 300"/>
                  <a:gd name="T21" fmla="*/ 194 h 302"/>
                  <a:gd name="T22" fmla="*/ 15 w 300"/>
                  <a:gd name="T23" fmla="*/ 221 h 302"/>
                  <a:gd name="T24" fmla="*/ 32 w 300"/>
                  <a:gd name="T25" fmla="*/ 246 h 302"/>
                  <a:gd name="T26" fmla="*/ 54 w 300"/>
                  <a:gd name="T27" fmla="*/ 267 h 302"/>
                  <a:gd name="T28" fmla="*/ 78 w 300"/>
                  <a:gd name="T29" fmla="*/ 284 h 302"/>
                  <a:gd name="T30" fmla="*/ 105 w 300"/>
                  <a:gd name="T31" fmla="*/ 295 h 302"/>
                  <a:gd name="T32" fmla="*/ 134 w 300"/>
                  <a:gd name="T33" fmla="*/ 301 h 302"/>
                  <a:gd name="T34" fmla="*/ 157 w 300"/>
                  <a:gd name="T35" fmla="*/ 301 h 302"/>
                  <a:gd name="T36" fmla="*/ 180 w 300"/>
                  <a:gd name="T37" fmla="*/ 298 h 302"/>
                  <a:gd name="T38" fmla="*/ 208 w 300"/>
                  <a:gd name="T39" fmla="*/ 291 h 302"/>
                  <a:gd name="T40" fmla="*/ 234 w 300"/>
                  <a:gd name="T41" fmla="*/ 276 h 302"/>
                  <a:gd name="T42" fmla="*/ 258 w 300"/>
                  <a:gd name="T43" fmla="*/ 258 h 302"/>
                  <a:gd name="T44" fmla="*/ 276 w 300"/>
                  <a:gd name="T45" fmla="*/ 234 h 302"/>
                  <a:gd name="T46" fmla="*/ 289 w 300"/>
                  <a:gd name="T47" fmla="*/ 209 h 302"/>
                  <a:gd name="T48" fmla="*/ 297 w 300"/>
                  <a:gd name="T49" fmla="*/ 181 h 302"/>
                  <a:gd name="T50" fmla="*/ 299 w 300"/>
                  <a:gd name="T51" fmla="*/ 157 h 302"/>
                  <a:gd name="T52" fmla="*/ 299 w 300"/>
                  <a:gd name="T53" fmla="*/ 135 h 302"/>
                  <a:gd name="T54" fmla="*/ 294 w 300"/>
                  <a:gd name="T55" fmla="*/ 105 h 302"/>
                  <a:gd name="T56" fmla="*/ 276 w 300"/>
                  <a:gd name="T57" fmla="*/ 66 h 302"/>
                  <a:gd name="T58" fmla="*/ 258 w 300"/>
                  <a:gd name="T59" fmla="*/ 44 h 302"/>
                  <a:gd name="T60" fmla="*/ 164 w 300"/>
                  <a:gd name="T61" fmla="*/ 8 h 302"/>
                  <a:gd name="T62" fmla="*/ 190 w 300"/>
                  <a:gd name="T63" fmla="*/ 12 h 302"/>
                  <a:gd name="T64" fmla="*/ 215 w 300"/>
                  <a:gd name="T65" fmla="*/ 23 h 302"/>
                  <a:gd name="T66" fmla="*/ 239 w 300"/>
                  <a:gd name="T67" fmla="*/ 39 h 302"/>
                  <a:gd name="T68" fmla="*/ 260 w 300"/>
                  <a:gd name="T69" fmla="*/ 60 h 302"/>
                  <a:gd name="T70" fmla="*/ 281 w 300"/>
                  <a:gd name="T71" fmla="*/ 95 h 302"/>
                  <a:gd name="T72" fmla="*/ 289 w 300"/>
                  <a:gd name="T73" fmla="*/ 121 h 302"/>
                  <a:gd name="T74" fmla="*/ 293 w 300"/>
                  <a:gd name="T75" fmla="*/ 150 h 302"/>
                  <a:gd name="T76" fmla="*/ 289 w 300"/>
                  <a:gd name="T77" fmla="*/ 178 h 302"/>
                  <a:gd name="T78" fmla="*/ 286 w 300"/>
                  <a:gd name="T79" fmla="*/ 191 h 302"/>
                  <a:gd name="T80" fmla="*/ 275 w 300"/>
                  <a:gd name="T81" fmla="*/ 215 h 302"/>
                  <a:gd name="T82" fmla="*/ 260 w 300"/>
                  <a:gd name="T83" fmla="*/ 239 h 302"/>
                  <a:gd name="T84" fmla="*/ 239 w 300"/>
                  <a:gd name="T85" fmla="*/ 260 h 302"/>
                  <a:gd name="T86" fmla="*/ 215 w 300"/>
                  <a:gd name="T87" fmla="*/ 275 h 302"/>
                  <a:gd name="T88" fmla="*/ 190 w 300"/>
                  <a:gd name="T89" fmla="*/ 286 h 302"/>
                  <a:gd name="T90" fmla="*/ 178 w 300"/>
                  <a:gd name="T91" fmla="*/ 289 h 302"/>
                  <a:gd name="T92" fmla="*/ 150 w 300"/>
                  <a:gd name="T93" fmla="*/ 293 h 302"/>
                  <a:gd name="T94" fmla="*/ 120 w 300"/>
                  <a:gd name="T95" fmla="*/ 289 h 302"/>
                  <a:gd name="T96" fmla="*/ 94 w 300"/>
                  <a:gd name="T97" fmla="*/ 282 h 302"/>
                  <a:gd name="T98" fmla="*/ 59 w 300"/>
                  <a:gd name="T99" fmla="*/ 260 h 302"/>
                  <a:gd name="T100" fmla="*/ 38 w 300"/>
                  <a:gd name="T101" fmla="*/ 239 h 302"/>
                  <a:gd name="T102" fmla="*/ 22 w 300"/>
                  <a:gd name="T103" fmla="*/ 215 h 302"/>
                  <a:gd name="T104" fmla="*/ 12 w 300"/>
                  <a:gd name="T105" fmla="*/ 191 h 302"/>
                  <a:gd name="T106" fmla="*/ 7 w 300"/>
                  <a:gd name="T107" fmla="*/ 164 h 302"/>
                  <a:gd name="T108" fmla="*/ 10 w 300"/>
                  <a:gd name="T109" fmla="*/ 121 h 302"/>
                  <a:gd name="T110" fmla="*/ 30 w 300"/>
                  <a:gd name="T111" fmla="*/ 72 h 302"/>
                  <a:gd name="T112" fmla="*/ 70 w 300"/>
                  <a:gd name="T113" fmla="*/ 31 h 302"/>
                  <a:gd name="T114" fmla="*/ 120 w 300"/>
                  <a:gd name="T115" fmla="*/ 10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0"/>
                  <a:gd name="T175" fmla="*/ 0 h 302"/>
                  <a:gd name="T176" fmla="*/ 300 w 300"/>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0" h="302">
                    <a:moveTo>
                      <a:pt x="258" y="44"/>
                    </a:moveTo>
                    <a:lnTo>
                      <a:pt x="245" y="32"/>
                    </a:lnTo>
                    <a:lnTo>
                      <a:pt x="234" y="23"/>
                    </a:lnTo>
                    <a:lnTo>
                      <a:pt x="221" y="16"/>
                    </a:lnTo>
                    <a:lnTo>
                      <a:pt x="208" y="10"/>
                    </a:lnTo>
                    <a:lnTo>
                      <a:pt x="194" y="4"/>
                    </a:lnTo>
                    <a:lnTo>
                      <a:pt x="180" y="2"/>
                    </a:lnTo>
                    <a:lnTo>
                      <a:pt x="165" y="0"/>
                    </a:lnTo>
                    <a:lnTo>
                      <a:pt x="150" y="0"/>
                    </a:lnTo>
                    <a:lnTo>
                      <a:pt x="120" y="2"/>
                    </a:lnTo>
                    <a:lnTo>
                      <a:pt x="92" y="10"/>
                    </a:lnTo>
                    <a:lnTo>
                      <a:pt x="66" y="23"/>
                    </a:lnTo>
                    <a:lnTo>
                      <a:pt x="54" y="32"/>
                    </a:lnTo>
                    <a:lnTo>
                      <a:pt x="43" y="44"/>
                    </a:lnTo>
                    <a:lnTo>
                      <a:pt x="32" y="54"/>
                    </a:lnTo>
                    <a:lnTo>
                      <a:pt x="23" y="66"/>
                    </a:lnTo>
                    <a:lnTo>
                      <a:pt x="10" y="92"/>
                    </a:lnTo>
                    <a:lnTo>
                      <a:pt x="2" y="120"/>
                    </a:lnTo>
                    <a:lnTo>
                      <a:pt x="0" y="150"/>
                    </a:lnTo>
                    <a:lnTo>
                      <a:pt x="0" y="165"/>
                    </a:lnTo>
                    <a:lnTo>
                      <a:pt x="2" y="181"/>
                    </a:lnTo>
                    <a:lnTo>
                      <a:pt x="4" y="194"/>
                    </a:lnTo>
                    <a:lnTo>
                      <a:pt x="10" y="209"/>
                    </a:lnTo>
                    <a:lnTo>
                      <a:pt x="15" y="221"/>
                    </a:lnTo>
                    <a:lnTo>
                      <a:pt x="23" y="234"/>
                    </a:lnTo>
                    <a:lnTo>
                      <a:pt x="32" y="246"/>
                    </a:lnTo>
                    <a:lnTo>
                      <a:pt x="43" y="258"/>
                    </a:lnTo>
                    <a:lnTo>
                      <a:pt x="54" y="267"/>
                    </a:lnTo>
                    <a:lnTo>
                      <a:pt x="66" y="276"/>
                    </a:lnTo>
                    <a:lnTo>
                      <a:pt x="78" y="284"/>
                    </a:lnTo>
                    <a:lnTo>
                      <a:pt x="92" y="291"/>
                    </a:lnTo>
                    <a:lnTo>
                      <a:pt x="105" y="295"/>
                    </a:lnTo>
                    <a:lnTo>
                      <a:pt x="120" y="298"/>
                    </a:lnTo>
                    <a:lnTo>
                      <a:pt x="134" y="301"/>
                    </a:lnTo>
                    <a:lnTo>
                      <a:pt x="150" y="302"/>
                    </a:lnTo>
                    <a:lnTo>
                      <a:pt x="157" y="301"/>
                    </a:lnTo>
                    <a:lnTo>
                      <a:pt x="165" y="301"/>
                    </a:lnTo>
                    <a:lnTo>
                      <a:pt x="180" y="298"/>
                    </a:lnTo>
                    <a:lnTo>
                      <a:pt x="194" y="295"/>
                    </a:lnTo>
                    <a:lnTo>
                      <a:pt x="208" y="291"/>
                    </a:lnTo>
                    <a:lnTo>
                      <a:pt x="221" y="284"/>
                    </a:lnTo>
                    <a:lnTo>
                      <a:pt x="234" y="276"/>
                    </a:lnTo>
                    <a:lnTo>
                      <a:pt x="245" y="267"/>
                    </a:lnTo>
                    <a:lnTo>
                      <a:pt x="258" y="258"/>
                    </a:lnTo>
                    <a:lnTo>
                      <a:pt x="267" y="246"/>
                    </a:lnTo>
                    <a:lnTo>
                      <a:pt x="276" y="234"/>
                    </a:lnTo>
                    <a:lnTo>
                      <a:pt x="283" y="221"/>
                    </a:lnTo>
                    <a:lnTo>
                      <a:pt x="289" y="209"/>
                    </a:lnTo>
                    <a:lnTo>
                      <a:pt x="294" y="194"/>
                    </a:lnTo>
                    <a:lnTo>
                      <a:pt x="297" y="181"/>
                    </a:lnTo>
                    <a:lnTo>
                      <a:pt x="299" y="165"/>
                    </a:lnTo>
                    <a:lnTo>
                      <a:pt x="299" y="157"/>
                    </a:lnTo>
                    <a:lnTo>
                      <a:pt x="300" y="150"/>
                    </a:lnTo>
                    <a:lnTo>
                      <a:pt x="299" y="135"/>
                    </a:lnTo>
                    <a:lnTo>
                      <a:pt x="297" y="120"/>
                    </a:lnTo>
                    <a:lnTo>
                      <a:pt x="294" y="105"/>
                    </a:lnTo>
                    <a:lnTo>
                      <a:pt x="289" y="92"/>
                    </a:lnTo>
                    <a:lnTo>
                      <a:pt x="276" y="66"/>
                    </a:lnTo>
                    <a:lnTo>
                      <a:pt x="267" y="54"/>
                    </a:lnTo>
                    <a:lnTo>
                      <a:pt x="258" y="44"/>
                    </a:lnTo>
                    <a:close/>
                    <a:moveTo>
                      <a:pt x="150" y="8"/>
                    </a:moveTo>
                    <a:lnTo>
                      <a:pt x="164" y="8"/>
                    </a:lnTo>
                    <a:lnTo>
                      <a:pt x="178" y="10"/>
                    </a:lnTo>
                    <a:lnTo>
                      <a:pt x="190" y="12"/>
                    </a:lnTo>
                    <a:lnTo>
                      <a:pt x="204" y="18"/>
                    </a:lnTo>
                    <a:lnTo>
                      <a:pt x="215" y="23"/>
                    </a:lnTo>
                    <a:lnTo>
                      <a:pt x="228" y="31"/>
                    </a:lnTo>
                    <a:lnTo>
                      <a:pt x="239" y="39"/>
                    </a:lnTo>
                    <a:lnTo>
                      <a:pt x="251" y="50"/>
                    </a:lnTo>
                    <a:lnTo>
                      <a:pt x="260" y="60"/>
                    </a:lnTo>
                    <a:lnTo>
                      <a:pt x="268" y="72"/>
                    </a:lnTo>
                    <a:lnTo>
                      <a:pt x="281" y="95"/>
                    </a:lnTo>
                    <a:lnTo>
                      <a:pt x="286" y="108"/>
                    </a:lnTo>
                    <a:lnTo>
                      <a:pt x="289" y="121"/>
                    </a:lnTo>
                    <a:lnTo>
                      <a:pt x="291" y="135"/>
                    </a:lnTo>
                    <a:lnTo>
                      <a:pt x="293" y="150"/>
                    </a:lnTo>
                    <a:lnTo>
                      <a:pt x="291" y="164"/>
                    </a:lnTo>
                    <a:lnTo>
                      <a:pt x="289" y="178"/>
                    </a:lnTo>
                    <a:lnTo>
                      <a:pt x="287" y="184"/>
                    </a:lnTo>
                    <a:lnTo>
                      <a:pt x="286" y="191"/>
                    </a:lnTo>
                    <a:lnTo>
                      <a:pt x="281" y="204"/>
                    </a:lnTo>
                    <a:lnTo>
                      <a:pt x="275" y="215"/>
                    </a:lnTo>
                    <a:lnTo>
                      <a:pt x="268" y="228"/>
                    </a:lnTo>
                    <a:lnTo>
                      <a:pt x="260" y="239"/>
                    </a:lnTo>
                    <a:lnTo>
                      <a:pt x="251" y="251"/>
                    </a:lnTo>
                    <a:lnTo>
                      <a:pt x="239" y="260"/>
                    </a:lnTo>
                    <a:lnTo>
                      <a:pt x="228" y="268"/>
                    </a:lnTo>
                    <a:lnTo>
                      <a:pt x="215" y="275"/>
                    </a:lnTo>
                    <a:lnTo>
                      <a:pt x="204" y="282"/>
                    </a:lnTo>
                    <a:lnTo>
                      <a:pt x="190" y="286"/>
                    </a:lnTo>
                    <a:lnTo>
                      <a:pt x="184" y="287"/>
                    </a:lnTo>
                    <a:lnTo>
                      <a:pt x="178" y="289"/>
                    </a:lnTo>
                    <a:lnTo>
                      <a:pt x="164" y="292"/>
                    </a:lnTo>
                    <a:lnTo>
                      <a:pt x="150" y="293"/>
                    </a:lnTo>
                    <a:lnTo>
                      <a:pt x="134" y="292"/>
                    </a:lnTo>
                    <a:lnTo>
                      <a:pt x="120" y="289"/>
                    </a:lnTo>
                    <a:lnTo>
                      <a:pt x="106" y="286"/>
                    </a:lnTo>
                    <a:lnTo>
                      <a:pt x="94" y="282"/>
                    </a:lnTo>
                    <a:lnTo>
                      <a:pt x="70" y="268"/>
                    </a:lnTo>
                    <a:lnTo>
                      <a:pt x="59" y="260"/>
                    </a:lnTo>
                    <a:lnTo>
                      <a:pt x="49" y="251"/>
                    </a:lnTo>
                    <a:lnTo>
                      <a:pt x="38" y="239"/>
                    </a:lnTo>
                    <a:lnTo>
                      <a:pt x="30" y="228"/>
                    </a:lnTo>
                    <a:lnTo>
                      <a:pt x="22" y="215"/>
                    </a:lnTo>
                    <a:lnTo>
                      <a:pt x="18" y="204"/>
                    </a:lnTo>
                    <a:lnTo>
                      <a:pt x="12" y="191"/>
                    </a:lnTo>
                    <a:lnTo>
                      <a:pt x="10" y="178"/>
                    </a:lnTo>
                    <a:lnTo>
                      <a:pt x="7" y="164"/>
                    </a:lnTo>
                    <a:lnTo>
                      <a:pt x="7" y="150"/>
                    </a:lnTo>
                    <a:lnTo>
                      <a:pt x="10" y="121"/>
                    </a:lnTo>
                    <a:lnTo>
                      <a:pt x="18" y="95"/>
                    </a:lnTo>
                    <a:lnTo>
                      <a:pt x="30" y="72"/>
                    </a:lnTo>
                    <a:lnTo>
                      <a:pt x="49" y="50"/>
                    </a:lnTo>
                    <a:lnTo>
                      <a:pt x="70" y="31"/>
                    </a:lnTo>
                    <a:lnTo>
                      <a:pt x="94" y="18"/>
                    </a:lnTo>
                    <a:lnTo>
                      <a:pt x="120" y="10"/>
                    </a:lnTo>
                    <a:lnTo>
                      <a:pt x="150" y="8"/>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4" name="Freeform 426"/>
              <p:cNvSpPr>
                <a:spLocks noEditPoints="1"/>
              </p:cNvSpPr>
              <p:nvPr/>
            </p:nvSpPr>
            <p:spPr bwMode="auto">
              <a:xfrm>
                <a:off x="2453" y="2628"/>
                <a:ext cx="57" cy="57"/>
              </a:xfrm>
              <a:custGeom>
                <a:avLst/>
                <a:gdLst>
                  <a:gd name="T0" fmla="*/ 232 w 286"/>
                  <a:gd name="T1" fmla="*/ 31 h 285"/>
                  <a:gd name="T2" fmla="*/ 208 w 286"/>
                  <a:gd name="T3" fmla="*/ 15 h 285"/>
                  <a:gd name="T4" fmla="*/ 183 w 286"/>
                  <a:gd name="T5" fmla="*/ 4 h 285"/>
                  <a:gd name="T6" fmla="*/ 157 w 286"/>
                  <a:gd name="T7" fmla="*/ 0 h 285"/>
                  <a:gd name="T8" fmla="*/ 113 w 286"/>
                  <a:gd name="T9" fmla="*/ 2 h 285"/>
                  <a:gd name="T10" fmla="*/ 63 w 286"/>
                  <a:gd name="T11" fmla="*/ 23 h 285"/>
                  <a:gd name="T12" fmla="*/ 23 w 286"/>
                  <a:gd name="T13" fmla="*/ 64 h 285"/>
                  <a:gd name="T14" fmla="*/ 3 w 286"/>
                  <a:gd name="T15" fmla="*/ 113 h 285"/>
                  <a:gd name="T16" fmla="*/ 0 w 286"/>
                  <a:gd name="T17" fmla="*/ 156 h 285"/>
                  <a:gd name="T18" fmla="*/ 5 w 286"/>
                  <a:gd name="T19" fmla="*/ 183 h 285"/>
                  <a:gd name="T20" fmla="*/ 15 w 286"/>
                  <a:gd name="T21" fmla="*/ 207 h 285"/>
                  <a:gd name="T22" fmla="*/ 31 w 286"/>
                  <a:gd name="T23" fmla="*/ 231 h 285"/>
                  <a:gd name="T24" fmla="*/ 52 w 286"/>
                  <a:gd name="T25" fmla="*/ 252 h 285"/>
                  <a:gd name="T26" fmla="*/ 87 w 286"/>
                  <a:gd name="T27" fmla="*/ 274 h 285"/>
                  <a:gd name="T28" fmla="*/ 113 w 286"/>
                  <a:gd name="T29" fmla="*/ 281 h 285"/>
                  <a:gd name="T30" fmla="*/ 143 w 286"/>
                  <a:gd name="T31" fmla="*/ 285 h 285"/>
                  <a:gd name="T32" fmla="*/ 171 w 286"/>
                  <a:gd name="T33" fmla="*/ 281 h 285"/>
                  <a:gd name="T34" fmla="*/ 183 w 286"/>
                  <a:gd name="T35" fmla="*/ 278 h 285"/>
                  <a:gd name="T36" fmla="*/ 208 w 286"/>
                  <a:gd name="T37" fmla="*/ 267 h 285"/>
                  <a:gd name="T38" fmla="*/ 232 w 286"/>
                  <a:gd name="T39" fmla="*/ 252 h 285"/>
                  <a:gd name="T40" fmla="*/ 253 w 286"/>
                  <a:gd name="T41" fmla="*/ 231 h 285"/>
                  <a:gd name="T42" fmla="*/ 268 w 286"/>
                  <a:gd name="T43" fmla="*/ 207 h 285"/>
                  <a:gd name="T44" fmla="*/ 279 w 286"/>
                  <a:gd name="T45" fmla="*/ 183 h 285"/>
                  <a:gd name="T46" fmla="*/ 282 w 286"/>
                  <a:gd name="T47" fmla="*/ 170 h 285"/>
                  <a:gd name="T48" fmla="*/ 286 w 286"/>
                  <a:gd name="T49" fmla="*/ 142 h 285"/>
                  <a:gd name="T50" fmla="*/ 282 w 286"/>
                  <a:gd name="T51" fmla="*/ 113 h 285"/>
                  <a:gd name="T52" fmla="*/ 274 w 286"/>
                  <a:gd name="T53" fmla="*/ 87 h 285"/>
                  <a:gd name="T54" fmla="*/ 253 w 286"/>
                  <a:gd name="T55" fmla="*/ 52 h 285"/>
                  <a:gd name="T56" fmla="*/ 143 w 286"/>
                  <a:gd name="T57" fmla="*/ 9 h 285"/>
                  <a:gd name="T58" fmla="*/ 169 w 286"/>
                  <a:gd name="T59" fmla="*/ 11 h 285"/>
                  <a:gd name="T60" fmla="*/ 195 w 286"/>
                  <a:gd name="T61" fmla="*/ 18 h 285"/>
                  <a:gd name="T62" fmla="*/ 227 w 286"/>
                  <a:gd name="T63" fmla="*/ 38 h 285"/>
                  <a:gd name="T64" fmla="*/ 254 w 286"/>
                  <a:gd name="T65" fmla="*/ 67 h 285"/>
                  <a:gd name="T66" fmla="*/ 274 w 286"/>
                  <a:gd name="T67" fmla="*/ 114 h 285"/>
                  <a:gd name="T68" fmla="*/ 278 w 286"/>
                  <a:gd name="T69" fmla="*/ 142 h 285"/>
                  <a:gd name="T70" fmla="*/ 277 w 286"/>
                  <a:gd name="T71" fmla="*/ 148 h 285"/>
                  <a:gd name="T72" fmla="*/ 274 w 286"/>
                  <a:gd name="T73" fmla="*/ 168 h 285"/>
                  <a:gd name="T74" fmla="*/ 271 w 286"/>
                  <a:gd name="T75" fmla="*/ 180 h 285"/>
                  <a:gd name="T76" fmla="*/ 254 w 286"/>
                  <a:gd name="T77" fmla="*/ 216 h 285"/>
                  <a:gd name="T78" fmla="*/ 247 w 286"/>
                  <a:gd name="T79" fmla="*/ 223 h 285"/>
                  <a:gd name="T80" fmla="*/ 246 w 286"/>
                  <a:gd name="T81" fmla="*/ 224 h 285"/>
                  <a:gd name="T82" fmla="*/ 238 w 286"/>
                  <a:gd name="T83" fmla="*/ 238 h 285"/>
                  <a:gd name="T84" fmla="*/ 225 w 286"/>
                  <a:gd name="T85" fmla="*/ 246 h 285"/>
                  <a:gd name="T86" fmla="*/ 224 w 286"/>
                  <a:gd name="T87" fmla="*/ 247 h 285"/>
                  <a:gd name="T88" fmla="*/ 217 w 286"/>
                  <a:gd name="T89" fmla="*/ 253 h 285"/>
                  <a:gd name="T90" fmla="*/ 181 w 286"/>
                  <a:gd name="T91" fmla="*/ 270 h 285"/>
                  <a:gd name="T92" fmla="*/ 169 w 286"/>
                  <a:gd name="T93" fmla="*/ 274 h 285"/>
                  <a:gd name="T94" fmla="*/ 149 w 286"/>
                  <a:gd name="T95" fmla="*/ 276 h 285"/>
                  <a:gd name="T96" fmla="*/ 143 w 286"/>
                  <a:gd name="T97" fmla="*/ 277 h 285"/>
                  <a:gd name="T98" fmla="*/ 115 w 286"/>
                  <a:gd name="T99" fmla="*/ 274 h 285"/>
                  <a:gd name="T100" fmla="*/ 68 w 286"/>
                  <a:gd name="T101" fmla="*/ 253 h 285"/>
                  <a:gd name="T102" fmla="*/ 39 w 286"/>
                  <a:gd name="T103" fmla="*/ 226 h 285"/>
                  <a:gd name="T104" fmla="*/ 18 w 286"/>
                  <a:gd name="T105" fmla="*/ 194 h 285"/>
                  <a:gd name="T106" fmla="*/ 11 w 286"/>
                  <a:gd name="T107" fmla="*/ 168 h 285"/>
                  <a:gd name="T108" fmla="*/ 8 w 286"/>
                  <a:gd name="T109" fmla="*/ 142 h 285"/>
                  <a:gd name="T110" fmla="*/ 18 w 286"/>
                  <a:gd name="T111" fmla="*/ 91 h 285"/>
                  <a:gd name="T112" fmla="*/ 49 w 286"/>
                  <a:gd name="T113" fmla="*/ 48 h 285"/>
                  <a:gd name="T114" fmla="*/ 91 w 286"/>
                  <a:gd name="T115" fmla="*/ 18 h 285"/>
                  <a:gd name="T116" fmla="*/ 143 w 286"/>
                  <a:gd name="T117" fmla="*/ 9 h 2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6"/>
                  <a:gd name="T178" fmla="*/ 0 h 285"/>
                  <a:gd name="T179" fmla="*/ 286 w 286"/>
                  <a:gd name="T180" fmla="*/ 285 h 2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6" h="285">
                    <a:moveTo>
                      <a:pt x="244" y="42"/>
                    </a:moveTo>
                    <a:lnTo>
                      <a:pt x="232" y="31"/>
                    </a:lnTo>
                    <a:lnTo>
                      <a:pt x="221" y="23"/>
                    </a:lnTo>
                    <a:lnTo>
                      <a:pt x="208" y="15"/>
                    </a:lnTo>
                    <a:lnTo>
                      <a:pt x="197" y="10"/>
                    </a:lnTo>
                    <a:lnTo>
                      <a:pt x="183" y="4"/>
                    </a:lnTo>
                    <a:lnTo>
                      <a:pt x="171" y="2"/>
                    </a:lnTo>
                    <a:lnTo>
                      <a:pt x="157" y="0"/>
                    </a:lnTo>
                    <a:lnTo>
                      <a:pt x="143" y="0"/>
                    </a:lnTo>
                    <a:lnTo>
                      <a:pt x="113" y="2"/>
                    </a:lnTo>
                    <a:lnTo>
                      <a:pt x="87" y="10"/>
                    </a:lnTo>
                    <a:lnTo>
                      <a:pt x="63" y="23"/>
                    </a:lnTo>
                    <a:lnTo>
                      <a:pt x="42" y="42"/>
                    </a:lnTo>
                    <a:lnTo>
                      <a:pt x="23" y="64"/>
                    </a:lnTo>
                    <a:lnTo>
                      <a:pt x="11" y="87"/>
                    </a:lnTo>
                    <a:lnTo>
                      <a:pt x="3" y="113"/>
                    </a:lnTo>
                    <a:lnTo>
                      <a:pt x="0" y="142"/>
                    </a:lnTo>
                    <a:lnTo>
                      <a:pt x="0" y="156"/>
                    </a:lnTo>
                    <a:lnTo>
                      <a:pt x="3" y="170"/>
                    </a:lnTo>
                    <a:lnTo>
                      <a:pt x="5" y="183"/>
                    </a:lnTo>
                    <a:lnTo>
                      <a:pt x="11" y="196"/>
                    </a:lnTo>
                    <a:lnTo>
                      <a:pt x="15" y="207"/>
                    </a:lnTo>
                    <a:lnTo>
                      <a:pt x="23" y="220"/>
                    </a:lnTo>
                    <a:lnTo>
                      <a:pt x="31" y="231"/>
                    </a:lnTo>
                    <a:lnTo>
                      <a:pt x="42" y="243"/>
                    </a:lnTo>
                    <a:lnTo>
                      <a:pt x="52" y="252"/>
                    </a:lnTo>
                    <a:lnTo>
                      <a:pt x="63" y="260"/>
                    </a:lnTo>
                    <a:lnTo>
                      <a:pt x="87" y="274"/>
                    </a:lnTo>
                    <a:lnTo>
                      <a:pt x="99" y="278"/>
                    </a:lnTo>
                    <a:lnTo>
                      <a:pt x="113" y="281"/>
                    </a:lnTo>
                    <a:lnTo>
                      <a:pt x="127" y="284"/>
                    </a:lnTo>
                    <a:lnTo>
                      <a:pt x="143" y="285"/>
                    </a:lnTo>
                    <a:lnTo>
                      <a:pt x="157" y="284"/>
                    </a:lnTo>
                    <a:lnTo>
                      <a:pt x="171" y="281"/>
                    </a:lnTo>
                    <a:lnTo>
                      <a:pt x="177" y="279"/>
                    </a:lnTo>
                    <a:lnTo>
                      <a:pt x="183" y="278"/>
                    </a:lnTo>
                    <a:lnTo>
                      <a:pt x="197" y="274"/>
                    </a:lnTo>
                    <a:lnTo>
                      <a:pt x="208" y="267"/>
                    </a:lnTo>
                    <a:lnTo>
                      <a:pt x="221" y="260"/>
                    </a:lnTo>
                    <a:lnTo>
                      <a:pt x="232" y="252"/>
                    </a:lnTo>
                    <a:lnTo>
                      <a:pt x="244" y="243"/>
                    </a:lnTo>
                    <a:lnTo>
                      <a:pt x="253" y="231"/>
                    </a:lnTo>
                    <a:lnTo>
                      <a:pt x="261" y="220"/>
                    </a:lnTo>
                    <a:lnTo>
                      <a:pt x="268" y="207"/>
                    </a:lnTo>
                    <a:lnTo>
                      <a:pt x="274" y="196"/>
                    </a:lnTo>
                    <a:lnTo>
                      <a:pt x="279" y="183"/>
                    </a:lnTo>
                    <a:lnTo>
                      <a:pt x="280" y="176"/>
                    </a:lnTo>
                    <a:lnTo>
                      <a:pt x="282" y="170"/>
                    </a:lnTo>
                    <a:lnTo>
                      <a:pt x="284" y="156"/>
                    </a:lnTo>
                    <a:lnTo>
                      <a:pt x="286" y="142"/>
                    </a:lnTo>
                    <a:lnTo>
                      <a:pt x="284" y="127"/>
                    </a:lnTo>
                    <a:lnTo>
                      <a:pt x="282" y="113"/>
                    </a:lnTo>
                    <a:lnTo>
                      <a:pt x="279" y="100"/>
                    </a:lnTo>
                    <a:lnTo>
                      <a:pt x="274" y="87"/>
                    </a:lnTo>
                    <a:lnTo>
                      <a:pt x="261" y="64"/>
                    </a:lnTo>
                    <a:lnTo>
                      <a:pt x="253" y="52"/>
                    </a:lnTo>
                    <a:lnTo>
                      <a:pt x="244" y="42"/>
                    </a:lnTo>
                    <a:close/>
                    <a:moveTo>
                      <a:pt x="143" y="9"/>
                    </a:moveTo>
                    <a:lnTo>
                      <a:pt x="155" y="9"/>
                    </a:lnTo>
                    <a:lnTo>
                      <a:pt x="169" y="11"/>
                    </a:lnTo>
                    <a:lnTo>
                      <a:pt x="181" y="13"/>
                    </a:lnTo>
                    <a:lnTo>
                      <a:pt x="195" y="18"/>
                    </a:lnTo>
                    <a:lnTo>
                      <a:pt x="217" y="30"/>
                    </a:lnTo>
                    <a:lnTo>
                      <a:pt x="227" y="38"/>
                    </a:lnTo>
                    <a:lnTo>
                      <a:pt x="238" y="48"/>
                    </a:lnTo>
                    <a:lnTo>
                      <a:pt x="254" y="67"/>
                    </a:lnTo>
                    <a:lnTo>
                      <a:pt x="268" y="91"/>
                    </a:lnTo>
                    <a:lnTo>
                      <a:pt x="274" y="114"/>
                    </a:lnTo>
                    <a:lnTo>
                      <a:pt x="277" y="128"/>
                    </a:lnTo>
                    <a:lnTo>
                      <a:pt x="278" y="142"/>
                    </a:lnTo>
                    <a:lnTo>
                      <a:pt x="277" y="145"/>
                    </a:lnTo>
                    <a:lnTo>
                      <a:pt x="277" y="148"/>
                    </a:lnTo>
                    <a:lnTo>
                      <a:pt x="277" y="155"/>
                    </a:lnTo>
                    <a:lnTo>
                      <a:pt x="274" y="168"/>
                    </a:lnTo>
                    <a:lnTo>
                      <a:pt x="272" y="174"/>
                    </a:lnTo>
                    <a:lnTo>
                      <a:pt x="271" y="180"/>
                    </a:lnTo>
                    <a:lnTo>
                      <a:pt x="268" y="194"/>
                    </a:lnTo>
                    <a:lnTo>
                      <a:pt x="254" y="216"/>
                    </a:lnTo>
                    <a:lnTo>
                      <a:pt x="250" y="221"/>
                    </a:lnTo>
                    <a:lnTo>
                      <a:pt x="247" y="223"/>
                    </a:lnTo>
                    <a:lnTo>
                      <a:pt x="246" y="223"/>
                    </a:lnTo>
                    <a:lnTo>
                      <a:pt x="246" y="224"/>
                    </a:lnTo>
                    <a:lnTo>
                      <a:pt x="246" y="226"/>
                    </a:lnTo>
                    <a:lnTo>
                      <a:pt x="238" y="238"/>
                    </a:lnTo>
                    <a:lnTo>
                      <a:pt x="227" y="246"/>
                    </a:lnTo>
                    <a:lnTo>
                      <a:pt x="225" y="246"/>
                    </a:lnTo>
                    <a:lnTo>
                      <a:pt x="224" y="246"/>
                    </a:lnTo>
                    <a:lnTo>
                      <a:pt x="224" y="247"/>
                    </a:lnTo>
                    <a:lnTo>
                      <a:pt x="222" y="249"/>
                    </a:lnTo>
                    <a:lnTo>
                      <a:pt x="217" y="253"/>
                    </a:lnTo>
                    <a:lnTo>
                      <a:pt x="195" y="267"/>
                    </a:lnTo>
                    <a:lnTo>
                      <a:pt x="181" y="270"/>
                    </a:lnTo>
                    <a:lnTo>
                      <a:pt x="174" y="271"/>
                    </a:lnTo>
                    <a:lnTo>
                      <a:pt x="169" y="274"/>
                    </a:lnTo>
                    <a:lnTo>
                      <a:pt x="155" y="276"/>
                    </a:lnTo>
                    <a:lnTo>
                      <a:pt x="149" y="276"/>
                    </a:lnTo>
                    <a:lnTo>
                      <a:pt x="145" y="276"/>
                    </a:lnTo>
                    <a:lnTo>
                      <a:pt x="143" y="277"/>
                    </a:lnTo>
                    <a:lnTo>
                      <a:pt x="128" y="276"/>
                    </a:lnTo>
                    <a:lnTo>
                      <a:pt x="115" y="274"/>
                    </a:lnTo>
                    <a:lnTo>
                      <a:pt x="91" y="267"/>
                    </a:lnTo>
                    <a:lnTo>
                      <a:pt x="68" y="253"/>
                    </a:lnTo>
                    <a:lnTo>
                      <a:pt x="49" y="238"/>
                    </a:lnTo>
                    <a:lnTo>
                      <a:pt x="39" y="226"/>
                    </a:lnTo>
                    <a:lnTo>
                      <a:pt x="31" y="216"/>
                    </a:lnTo>
                    <a:lnTo>
                      <a:pt x="18" y="194"/>
                    </a:lnTo>
                    <a:lnTo>
                      <a:pt x="13" y="180"/>
                    </a:lnTo>
                    <a:lnTo>
                      <a:pt x="11" y="168"/>
                    </a:lnTo>
                    <a:lnTo>
                      <a:pt x="8" y="155"/>
                    </a:lnTo>
                    <a:lnTo>
                      <a:pt x="8" y="142"/>
                    </a:lnTo>
                    <a:lnTo>
                      <a:pt x="11" y="114"/>
                    </a:lnTo>
                    <a:lnTo>
                      <a:pt x="18" y="91"/>
                    </a:lnTo>
                    <a:lnTo>
                      <a:pt x="31" y="67"/>
                    </a:lnTo>
                    <a:lnTo>
                      <a:pt x="49" y="48"/>
                    </a:lnTo>
                    <a:lnTo>
                      <a:pt x="68" y="30"/>
                    </a:lnTo>
                    <a:lnTo>
                      <a:pt x="91" y="18"/>
                    </a:lnTo>
                    <a:lnTo>
                      <a:pt x="115" y="11"/>
                    </a:lnTo>
                    <a:lnTo>
                      <a:pt x="143" y="9"/>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5" name="Freeform 427"/>
              <p:cNvSpPr>
                <a:spLocks noEditPoints="1"/>
              </p:cNvSpPr>
              <p:nvPr/>
            </p:nvSpPr>
            <p:spPr bwMode="auto">
              <a:xfrm>
                <a:off x="2454" y="2630"/>
                <a:ext cx="54" cy="53"/>
              </a:xfrm>
              <a:custGeom>
                <a:avLst/>
                <a:gdLst>
                  <a:gd name="T0" fmla="*/ 219 w 270"/>
                  <a:gd name="T1" fmla="*/ 29 h 268"/>
                  <a:gd name="T2" fmla="*/ 187 w 270"/>
                  <a:gd name="T3" fmla="*/ 9 h 268"/>
                  <a:gd name="T4" fmla="*/ 161 w 270"/>
                  <a:gd name="T5" fmla="*/ 2 h 268"/>
                  <a:gd name="T6" fmla="*/ 135 w 270"/>
                  <a:gd name="T7" fmla="*/ 0 h 268"/>
                  <a:gd name="T8" fmla="*/ 83 w 270"/>
                  <a:gd name="T9" fmla="*/ 9 h 268"/>
                  <a:gd name="T10" fmla="*/ 41 w 270"/>
                  <a:gd name="T11" fmla="*/ 39 h 268"/>
                  <a:gd name="T12" fmla="*/ 10 w 270"/>
                  <a:gd name="T13" fmla="*/ 82 h 268"/>
                  <a:gd name="T14" fmla="*/ 0 w 270"/>
                  <a:gd name="T15" fmla="*/ 133 h 268"/>
                  <a:gd name="T16" fmla="*/ 3 w 270"/>
                  <a:gd name="T17" fmla="*/ 159 h 268"/>
                  <a:gd name="T18" fmla="*/ 10 w 270"/>
                  <a:gd name="T19" fmla="*/ 185 h 268"/>
                  <a:gd name="T20" fmla="*/ 31 w 270"/>
                  <a:gd name="T21" fmla="*/ 217 h 268"/>
                  <a:gd name="T22" fmla="*/ 60 w 270"/>
                  <a:gd name="T23" fmla="*/ 244 h 268"/>
                  <a:gd name="T24" fmla="*/ 107 w 270"/>
                  <a:gd name="T25" fmla="*/ 265 h 268"/>
                  <a:gd name="T26" fmla="*/ 135 w 270"/>
                  <a:gd name="T27" fmla="*/ 268 h 268"/>
                  <a:gd name="T28" fmla="*/ 141 w 270"/>
                  <a:gd name="T29" fmla="*/ 267 h 268"/>
                  <a:gd name="T30" fmla="*/ 161 w 270"/>
                  <a:gd name="T31" fmla="*/ 265 h 268"/>
                  <a:gd name="T32" fmla="*/ 173 w 270"/>
                  <a:gd name="T33" fmla="*/ 261 h 268"/>
                  <a:gd name="T34" fmla="*/ 209 w 270"/>
                  <a:gd name="T35" fmla="*/ 244 h 268"/>
                  <a:gd name="T36" fmla="*/ 216 w 270"/>
                  <a:gd name="T37" fmla="*/ 238 h 268"/>
                  <a:gd name="T38" fmla="*/ 217 w 270"/>
                  <a:gd name="T39" fmla="*/ 237 h 268"/>
                  <a:gd name="T40" fmla="*/ 230 w 270"/>
                  <a:gd name="T41" fmla="*/ 229 h 268"/>
                  <a:gd name="T42" fmla="*/ 238 w 270"/>
                  <a:gd name="T43" fmla="*/ 215 h 268"/>
                  <a:gd name="T44" fmla="*/ 239 w 270"/>
                  <a:gd name="T45" fmla="*/ 214 h 268"/>
                  <a:gd name="T46" fmla="*/ 246 w 270"/>
                  <a:gd name="T47" fmla="*/ 207 h 268"/>
                  <a:gd name="T48" fmla="*/ 263 w 270"/>
                  <a:gd name="T49" fmla="*/ 171 h 268"/>
                  <a:gd name="T50" fmla="*/ 266 w 270"/>
                  <a:gd name="T51" fmla="*/ 159 h 268"/>
                  <a:gd name="T52" fmla="*/ 269 w 270"/>
                  <a:gd name="T53" fmla="*/ 139 h 268"/>
                  <a:gd name="T54" fmla="*/ 270 w 270"/>
                  <a:gd name="T55" fmla="*/ 133 h 268"/>
                  <a:gd name="T56" fmla="*/ 266 w 270"/>
                  <a:gd name="T57" fmla="*/ 105 h 268"/>
                  <a:gd name="T58" fmla="*/ 246 w 270"/>
                  <a:gd name="T59" fmla="*/ 58 h 268"/>
                  <a:gd name="T60" fmla="*/ 135 w 270"/>
                  <a:gd name="T61" fmla="*/ 5 h 268"/>
                  <a:gd name="T62" fmla="*/ 161 w 270"/>
                  <a:gd name="T63" fmla="*/ 8 h 268"/>
                  <a:gd name="T64" fmla="*/ 184 w 270"/>
                  <a:gd name="T65" fmla="*/ 14 h 268"/>
                  <a:gd name="T66" fmla="*/ 206 w 270"/>
                  <a:gd name="T67" fmla="*/ 26 h 268"/>
                  <a:gd name="T68" fmla="*/ 242 w 270"/>
                  <a:gd name="T69" fmla="*/ 61 h 268"/>
                  <a:gd name="T70" fmla="*/ 254 w 270"/>
                  <a:gd name="T71" fmla="*/ 84 h 268"/>
                  <a:gd name="T72" fmla="*/ 263 w 270"/>
                  <a:gd name="T73" fmla="*/ 120 h 268"/>
                  <a:gd name="T74" fmla="*/ 263 w 270"/>
                  <a:gd name="T75" fmla="*/ 136 h 268"/>
                  <a:gd name="T76" fmla="*/ 263 w 270"/>
                  <a:gd name="T77" fmla="*/ 146 h 268"/>
                  <a:gd name="T78" fmla="*/ 257 w 270"/>
                  <a:gd name="T79" fmla="*/ 170 h 268"/>
                  <a:gd name="T80" fmla="*/ 254 w 270"/>
                  <a:gd name="T81" fmla="*/ 183 h 268"/>
                  <a:gd name="T82" fmla="*/ 248 w 270"/>
                  <a:gd name="T83" fmla="*/ 193 h 268"/>
                  <a:gd name="T84" fmla="*/ 237 w 270"/>
                  <a:gd name="T85" fmla="*/ 208 h 268"/>
                  <a:gd name="T86" fmla="*/ 234 w 270"/>
                  <a:gd name="T87" fmla="*/ 211 h 268"/>
                  <a:gd name="T88" fmla="*/ 234 w 270"/>
                  <a:gd name="T89" fmla="*/ 214 h 268"/>
                  <a:gd name="T90" fmla="*/ 206 w 270"/>
                  <a:gd name="T91" fmla="*/ 241 h 268"/>
                  <a:gd name="T92" fmla="*/ 189 w 270"/>
                  <a:gd name="T93" fmla="*/ 249 h 268"/>
                  <a:gd name="T94" fmla="*/ 178 w 270"/>
                  <a:gd name="T95" fmla="*/ 253 h 268"/>
                  <a:gd name="T96" fmla="*/ 161 w 270"/>
                  <a:gd name="T97" fmla="*/ 259 h 268"/>
                  <a:gd name="T98" fmla="*/ 141 w 270"/>
                  <a:gd name="T99" fmla="*/ 261 h 268"/>
                  <a:gd name="T100" fmla="*/ 135 w 270"/>
                  <a:gd name="T101" fmla="*/ 262 h 268"/>
                  <a:gd name="T102" fmla="*/ 109 w 270"/>
                  <a:gd name="T103" fmla="*/ 259 h 268"/>
                  <a:gd name="T104" fmla="*/ 63 w 270"/>
                  <a:gd name="T105" fmla="*/ 241 h 268"/>
                  <a:gd name="T106" fmla="*/ 34 w 270"/>
                  <a:gd name="T107" fmla="*/ 214 h 268"/>
                  <a:gd name="T108" fmla="*/ 21 w 270"/>
                  <a:gd name="T109" fmla="*/ 193 h 268"/>
                  <a:gd name="T110" fmla="*/ 12 w 270"/>
                  <a:gd name="T111" fmla="*/ 170 h 268"/>
                  <a:gd name="T112" fmla="*/ 7 w 270"/>
                  <a:gd name="T113" fmla="*/ 146 h 268"/>
                  <a:gd name="T114" fmla="*/ 9 w 270"/>
                  <a:gd name="T115" fmla="*/ 107 h 268"/>
                  <a:gd name="T116" fmla="*/ 27 w 270"/>
                  <a:gd name="T117" fmla="*/ 61 h 268"/>
                  <a:gd name="T118" fmla="*/ 63 w 270"/>
                  <a:gd name="T119" fmla="*/ 26 h 268"/>
                  <a:gd name="T120" fmla="*/ 109 w 270"/>
                  <a:gd name="T121" fmla="*/ 8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0"/>
                  <a:gd name="T184" fmla="*/ 0 h 268"/>
                  <a:gd name="T185" fmla="*/ 270 w 270"/>
                  <a:gd name="T186" fmla="*/ 268 h 2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0" h="268">
                    <a:moveTo>
                      <a:pt x="230" y="39"/>
                    </a:moveTo>
                    <a:lnTo>
                      <a:pt x="219" y="29"/>
                    </a:lnTo>
                    <a:lnTo>
                      <a:pt x="209" y="21"/>
                    </a:lnTo>
                    <a:lnTo>
                      <a:pt x="187" y="9"/>
                    </a:lnTo>
                    <a:lnTo>
                      <a:pt x="173" y="4"/>
                    </a:lnTo>
                    <a:lnTo>
                      <a:pt x="161" y="2"/>
                    </a:lnTo>
                    <a:lnTo>
                      <a:pt x="147" y="0"/>
                    </a:lnTo>
                    <a:lnTo>
                      <a:pt x="135" y="0"/>
                    </a:lnTo>
                    <a:lnTo>
                      <a:pt x="107" y="2"/>
                    </a:lnTo>
                    <a:lnTo>
                      <a:pt x="83" y="9"/>
                    </a:lnTo>
                    <a:lnTo>
                      <a:pt x="60" y="21"/>
                    </a:lnTo>
                    <a:lnTo>
                      <a:pt x="41" y="39"/>
                    </a:lnTo>
                    <a:lnTo>
                      <a:pt x="23" y="58"/>
                    </a:lnTo>
                    <a:lnTo>
                      <a:pt x="10" y="82"/>
                    </a:lnTo>
                    <a:lnTo>
                      <a:pt x="3" y="105"/>
                    </a:lnTo>
                    <a:lnTo>
                      <a:pt x="0" y="133"/>
                    </a:lnTo>
                    <a:lnTo>
                      <a:pt x="0" y="146"/>
                    </a:lnTo>
                    <a:lnTo>
                      <a:pt x="3" y="159"/>
                    </a:lnTo>
                    <a:lnTo>
                      <a:pt x="5" y="171"/>
                    </a:lnTo>
                    <a:lnTo>
                      <a:pt x="10" y="185"/>
                    </a:lnTo>
                    <a:lnTo>
                      <a:pt x="23" y="207"/>
                    </a:lnTo>
                    <a:lnTo>
                      <a:pt x="31" y="217"/>
                    </a:lnTo>
                    <a:lnTo>
                      <a:pt x="41" y="229"/>
                    </a:lnTo>
                    <a:lnTo>
                      <a:pt x="60" y="244"/>
                    </a:lnTo>
                    <a:lnTo>
                      <a:pt x="83" y="258"/>
                    </a:lnTo>
                    <a:lnTo>
                      <a:pt x="107" y="265"/>
                    </a:lnTo>
                    <a:lnTo>
                      <a:pt x="120" y="267"/>
                    </a:lnTo>
                    <a:lnTo>
                      <a:pt x="135" y="268"/>
                    </a:lnTo>
                    <a:lnTo>
                      <a:pt x="137" y="267"/>
                    </a:lnTo>
                    <a:lnTo>
                      <a:pt x="141" y="267"/>
                    </a:lnTo>
                    <a:lnTo>
                      <a:pt x="147" y="267"/>
                    </a:lnTo>
                    <a:lnTo>
                      <a:pt x="161" y="265"/>
                    </a:lnTo>
                    <a:lnTo>
                      <a:pt x="166" y="262"/>
                    </a:lnTo>
                    <a:lnTo>
                      <a:pt x="173" y="261"/>
                    </a:lnTo>
                    <a:lnTo>
                      <a:pt x="187" y="258"/>
                    </a:lnTo>
                    <a:lnTo>
                      <a:pt x="209" y="244"/>
                    </a:lnTo>
                    <a:lnTo>
                      <a:pt x="214" y="240"/>
                    </a:lnTo>
                    <a:lnTo>
                      <a:pt x="216" y="238"/>
                    </a:lnTo>
                    <a:lnTo>
                      <a:pt x="216" y="237"/>
                    </a:lnTo>
                    <a:lnTo>
                      <a:pt x="217" y="237"/>
                    </a:lnTo>
                    <a:lnTo>
                      <a:pt x="219" y="237"/>
                    </a:lnTo>
                    <a:lnTo>
                      <a:pt x="230" y="229"/>
                    </a:lnTo>
                    <a:lnTo>
                      <a:pt x="238" y="217"/>
                    </a:lnTo>
                    <a:lnTo>
                      <a:pt x="238" y="215"/>
                    </a:lnTo>
                    <a:lnTo>
                      <a:pt x="238" y="214"/>
                    </a:lnTo>
                    <a:lnTo>
                      <a:pt x="239" y="214"/>
                    </a:lnTo>
                    <a:lnTo>
                      <a:pt x="242" y="212"/>
                    </a:lnTo>
                    <a:lnTo>
                      <a:pt x="246" y="207"/>
                    </a:lnTo>
                    <a:lnTo>
                      <a:pt x="260" y="185"/>
                    </a:lnTo>
                    <a:lnTo>
                      <a:pt x="263" y="171"/>
                    </a:lnTo>
                    <a:lnTo>
                      <a:pt x="264" y="165"/>
                    </a:lnTo>
                    <a:lnTo>
                      <a:pt x="266" y="159"/>
                    </a:lnTo>
                    <a:lnTo>
                      <a:pt x="269" y="146"/>
                    </a:lnTo>
                    <a:lnTo>
                      <a:pt x="269" y="139"/>
                    </a:lnTo>
                    <a:lnTo>
                      <a:pt x="269" y="136"/>
                    </a:lnTo>
                    <a:lnTo>
                      <a:pt x="270" y="133"/>
                    </a:lnTo>
                    <a:lnTo>
                      <a:pt x="269" y="119"/>
                    </a:lnTo>
                    <a:lnTo>
                      <a:pt x="266" y="105"/>
                    </a:lnTo>
                    <a:lnTo>
                      <a:pt x="260" y="82"/>
                    </a:lnTo>
                    <a:lnTo>
                      <a:pt x="246" y="58"/>
                    </a:lnTo>
                    <a:lnTo>
                      <a:pt x="230" y="39"/>
                    </a:lnTo>
                    <a:close/>
                    <a:moveTo>
                      <a:pt x="135" y="5"/>
                    </a:moveTo>
                    <a:lnTo>
                      <a:pt x="147" y="5"/>
                    </a:lnTo>
                    <a:lnTo>
                      <a:pt x="161" y="8"/>
                    </a:lnTo>
                    <a:lnTo>
                      <a:pt x="172" y="10"/>
                    </a:lnTo>
                    <a:lnTo>
                      <a:pt x="184" y="14"/>
                    </a:lnTo>
                    <a:lnTo>
                      <a:pt x="195" y="19"/>
                    </a:lnTo>
                    <a:lnTo>
                      <a:pt x="206" y="26"/>
                    </a:lnTo>
                    <a:lnTo>
                      <a:pt x="226" y="42"/>
                    </a:lnTo>
                    <a:lnTo>
                      <a:pt x="242" y="61"/>
                    </a:lnTo>
                    <a:lnTo>
                      <a:pt x="248" y="73"/>
                    </a:lnTo>
                    <a:lnTo>
                      <a:pt x="254" y="84"/>
                    </a:lnTo>
                    <a:lnTo>
                      <a:pt x="261" y="107"/>
                    </a:lnTo>
                    <a:lnTo>
                      <a:pt x="263" y="120"/>
                    </a:lnTo>
                    <a:lnTo>
                      <a:pt x="264" y="133"/>
                    </a:lnTo>
                    <a:lnTo>
                      <a:pt x="263" y="136"/>
                    </a:lnTo>
                    <a:lnTo>
                      <a:pt x="263" y="139"/>
                    </a:lnTo>
                    <a:lnTo>
                      <a:pt x="263" y="146"/>
                    </a:lnTo>
                    <a:lnTo>
                      <a:pt x="261" y="159"/>
                    </a:lnTo>
                    <a:lnTo>
                      <a:pt x="257" y="170"/>
                    </a:lnTo>
                    <a:lnTo>
                      <a:pt x="255" y="176"/>
                    </a:lnTo>
                    <a:lnTo>
                      <a:pt x="254" y="183"/>
                    </a:lnTo>
                    <a:lnTo>
                      <a:pt x="251" y="187"/>
                    </a:lnTo>
                    <a:lnTo>
                      <a:pt x="248" y="193"/>
                    </a:lnTo>
                    <a:lnTo>
                      <a:pt x="242" y="204"/>
                    </a:lnTo>
                    <a:lnTo>
                      <a:pt x="237" y="208"/>
                    </a:lnTo>
                    <a:lnTo>
                      <a:pt x="235" y="211"/>
                    </a:lnTo>
                    <a:lnTo>
                      <a:pt x="234" y="211"/>
                    </a:lnTo>
                    <a:lnTo>
                      <a:pt x="234" y="212"/>
                    </a:lnTo>
                    <a:lnTo>
                      <a:pt x="234" y="214"/>
                    </a:lnTo>
                    <a:lnTo>
                      <a:pt x="226" y="225"/>
                    </a:lnTo>
                    <a:lnTo>
                      <a:pt x="206" y="241"/>
                    </a:lnTo>
                    <a:lnTo>
                      <a:pt x="195" y="247"/>
                    </a:lnTo>
                    <a:lnTo>
                      <a:pt x="189" y="249"/>
                    </a:lnTo>
                    <a:lnTo>
                      <a:pt x="184" y="252"/>
                    </a:lnTo>
                    <a:lnTo>
                      <a:pt x="178" y="253"/>
                    </a:lnTo>
                    <a:lnTo>
                      <a:pt x="172" y="256"/>
                    </a:lnTo>
                    <a:lnTo>
                      <a:pt x="161" y="259"/>
                    </a:lnTo>
                    <a:lnTo>
                      <a:pt x="147" y="261"/>
                    </a:lnTo>
                    <a:lnTo>
                      <a:pt x="141" y="261"/>
                    </a:lnTo>
                    <a:lnTo>
                      <a:pt x="137" y="261"/>
                    </a:lnTo>
                    <a:lnTo>
                      <a:pt x="135" y="262"/>
                    </a:lnTo>
                    <a:lnTo>
                      <a:pt x="122" y="261"/>
                    </a:lnTo>
                    <a:lnTo>
                      <a:pt x="109" y="259"/>
                    </a:lnTo>
                    <a:lnTo>
                      <a:pt x="86" y="252"/>
                    </a:lnTo>
                    <a:lnTo>
                      <a:pt x="63" y="241"/>
                    </a:lnTo>
                    <a:lnTo>
                      <a:pt x="44" y="225"/>
                    </a:lnTo>
                    <a:lnTo>
                      <a:pt x="34" y="214"/>
                    </a:lnTo>
                    <a:lnTo>
                      <a:pt x="27" y="204"/>
                    </a:lnTo>
                    <a:lnTo>
                      <a:pt x="21" y="193"/>
                    </a:lnTo>
                    <a:lnTo>
                      <a:pt x="16" y="183"/>
                    </a:lnTo>
                    <a:lnTo>
                      <a:pt x="12" y="170"/>
                    </a:lnTo>
                    <a:lnTo>
                      <a:pt x="9" y="159"/>
                    </a:lnTo>
                    <a:lnTo>
                      <a:pt x="7" y="146"/>
                    </a:lnTo>
                    <a:lnTo>
                      <a:pt x="7" y="133"/>
                    </a:lnTo>
                    <a:lnTo>
                      <a:pt x="9" y="107"/>
                    </a:lnTo>
                    <a:lnTo>
                      <a:pt x="16" y="84"/>
                    </a:lnTo>
                    <a:lnTo>
                      <a:pt x="27" y="61"/>
                    </a:lnTo>
                    <a:lnTo>
                      <a:pt x="44" y="42"/>
                    </a:lnTo>
                    <a:lnTo>
                      <a:pt x="63" y="26"/>
                    </a:lnTo>
                    <a:lnTo>
                      <a:pt x="86" y="14"/>
                    </a:lnTo>
                    <a:lnTo>
                      <a:pt x="109" y="8"/>
                    </a:lnTo>
                    <a:lnTo>
                      <a:pt x="135" y="5"/>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6" name="Freeform 428"/>
              <p:cNvSpPr>
                <a:spLocks noEditPoints="1"/>
              </p:cNvSpPr>
              <p:nvPr/>
            </p:nvSpPr>
            <p:spPr bwMode="auto">
              <a:xfrm>
                <a:off x="2456" y="2631"/>
                <a:ext cx="51" cy="51"/>
              </a:xfrm>
              <a:custGeom>
                <a:avLst/>
                <a:gdLst>
                  <a:gd name="T0" fmla="*/ 199 w 257"/>
                  <a:gd name="T1" fmla="*/ 21 h 257"/>
                  <a:gd name="T2" fmla="*/ 177 w 257"/>
                  <a:gd name="T3" fmla="*/ 9 h 257"/>
                  <a:gd name="T4" fmla="*/ 154 w 257"/>
                  <a:gd name="T5" fmla="*/ 3 h 257"/>
                  <a:gd name="T6" fmla="*/ 128 w 257"/>
                  <a:gd name="T7" fmla="*/ 0 h 257"/>
                  <a:gd name="T8" fmla="*/ 79 w 257"/>
                  <a:gd name="T9" fmla="*/ 9 h 257"/>
                  <a:gd name="T10" fmla="*/ 37 w 257"/>
                  <a:gd name="T11" fmla="*/ 37 h 257"/>
                  <a:gd name="T12" fmla="*/ 9 w 257"/>
                  <a:gd name="T13" fmla="*/ 79 h 257"/>
                  <a:gd name="T14" fmla="*/ 0 w 257"/>
                  <a:gd name="T15" fmla="*/ 128 h 257"/>
                  <a:gd name="T16" fmla="*/ 2 w 257"/>
                  <a:gd name="T17" fmla="*/ 154 h 257"/>
                  <a:gd name="T18" fmla="*/ 9 w 257"/>
                  <a:gd name="T19" fmla="*/ 178 h 257"/>
                  <a:gd name="T20" fmla="*/ 20 w 257"/>
                  <a:gd name="T21" fmla="*/ 199 h 257"/>
                  <a:gd name="T22" fmla="*/ 37 w 257"/>
                  <a:gd name="T23" fmla="*/ 220 h 257"/>
                  <a:gd name="T24" fmla="*/ 79 w 257"/>
                  <a:gd name="T25" fmla="*/ 247 h 257"/>
                  <a:gd name="T26" fmla="*/ 115 w 257"/>
                  <a:gd name="T27" fmla="*/ 256 h 257"/>
                  <a:gd name="T28" fmla="*/ 130 w 257"/>
                  <a:gd name="T29" fmla="*/ 256 h 257"/>
                  <a:gd name="T30" fmla="*/ 140 w 257"/>
                  <a:gd name="T31" fmla="*/ 256 h 257"/>
                  <a:gd name="T32" fmla="*/ 165 w 257"/>
                  <a:gd name="T33" fmla="*/ 251 h 257"/>
                  <a:gd name="T34" fmla="*/ 177 w 257"/>
                  <a:gd name="T35" fmla="*/ 247 h 257"/>
                  <a:gd name="T36" fmla="*/ 188 w 257"/>
                  <a:gd name="T37" fmla="*/ 242 h 257"/>
                  <a:gd name="T38" fmla="*/ 219 w 257"/>
                  <a:gd name="T39" fmla="*/ 220 h 257"/>
                  <a:gd name="T40" fmla="*/ 227 w 257"/>
                  <a:gd name="T41" fmla="*/ 207 h 257"/>
                  <a:gd name="T42" fmla="*/ 228 w 257"/>
                  <a:gd name="T43" fmla="*/ 206 h 257"/>
                  <a:gd name="T44" fmla="*/ 235 w 257"/>
                  <a:gd name="T45" fmla="*/ 199 h 257"/>
                  <a:gd name="T46" fmla="*/ 244 w 257"/>
                  <a:gd name="T47" fmla="*/ 182 h 257"/>
                  <a:gd name="T48" fmla="*/ 248 w 257"/>
                  <a:gd name="T49" fmla="*/ 171 h 257"/>
                  <a:gd name="T50" fmla="*/ 254 w 257"/>
                  <a:gd name="T51" fmla="*/ 154 h 257"/>
                  <a:gd name="T52" fmla="*/ 256 w 257"/>
                  <a:gd name="T53" fmla="*/ 134 h 257"/>
                  <a:gd name="T54" fmla="*/ 257 w 257"/>
                  <a:gd name="T55" fmla="*/ 128 h 257"/>
                  <a:gd name="T56" fmla="*/ 254 w 257"/>
                  <a:gd name="T57" fmla="*/ 102 h 257"/>
                  <a:gd name="T58" fmla="*/ 241 w 257"/>
                  <a:gd name="T59" fmla="*/ 68 h 257"/>
                  <a:gd name="T60" fmla="*/ 219 w 257"/>
                  <a:gd name="T61" fmla="*/ 37 h 257"/>
                  <a:gd name="T62" fmla="*/ 139 w 257"/>
                  <a:gd name="T63" fmla="*/ 8 h 257"/>
                  <a:gd name="T64" fmla="*/ 174 w 257"/>
                  <a:gd name="T65" fmla="*/ 17 h 257"/>
                  <a:gd name="T66" fmla="*/ 203 w 257"/>
                  <a:gd name="T67" fmla="*/ 35 h 257"/>
                  <a:gd name="T68" fmla="*/ 229 w 257"/>
                  <a:gd name="T69" fmla="*/ 61 h 257"/>
                  <a:gd name="T70" fmla="*/ 247 w 257"/>
                  <a:gd name="T71" fmla="*/ 104 h 257"/>
                  <a:gd name="T72" fmla="*/ 248 w 257"/>
                  <a:gd name="T73" fmla="*/ 140 h 257"/>
                  <a:gd name="T74" fmla="*/ 247 w 257"/>
                  <a:gd name="T75" fmla="*/ 145 h 257"/>
                  <a:gd name="T76" fmla="*/ 240 w 257"/>
                  <a:gd name="T77" fmla="*/ 174 h 257"/>
                  <a:gd name="T78" fmla="*/ 221 w 257"/>
                  <a:gd name="T79" fmla="*/ 203 h 257"/>
                  <a:gd name="T80" fmla="*/ 214 w 257"/>
                  <a:gd name="T81" fmla="*/ 210 h 257"/>
                  <a:gd name="T82" fmla="*/ 213 w 257"/>
                  <a:gd name="T83" fmla="*/ 211 h 257"/>
                  <a:gd name="T84" fmla="*/ 211 w 257"/>
                  <a:gd name="T85" fmla="*/ 214 h 257"/>
                  <a:gd name="T86" fmla="*/ 210 w 257"/>
                  <a:gd name="T87" fmla="*/ 215 h 257"/>
                  <a:gd name="T88" fmla="*/ 203 w 257"/>
                  <a:gd name="T89" fmla="*/ 221 h 257"/>
                  <a:gd name="T90" fmla="*/ 174 w 257"/>
                  <a:gd name="T91" fmla="*/ 241 h 257"/>
                  <a:gd name="T92" fmla="*/ 145 w 257"/>
                  <a:gd name="T93" fmla="*/ 247 h 257"/>
                  <a:gd name="T94" fmla="*/ 139 w 257"/>
                  <a:gd name="T95" fmla="*/ 248 h 257"/>
                  <a:gd name="T96" fmla="*/ 103 w 257"/>
                  <a:gd name="T97" fmla="*/ 247 h 257"/>
                  <a:gd name="T98" fmla="*/ 61 w 257"/>
                  <a:gd name="T99" fmla="*/ 229 h 257"/>
                  <a:gd name="T100" fmla="*/ 34 w 257"/>
                  <a:gd name="T101" fmla="*/ 203 h 257"/>
                  <a:gd name="T102" fmla="*/ 16 w 257"/>
                  <a:gd name="T103" fmla="*/ 174 h 257"/>
                  <a:gd name="T104" fmla="*/ 8 w 257"/>
                  <a:gd name="T105" fmla="*/ 128 h 257"/>
                  <a:gd name="T106" fmla="*/ 16 w 257"/>
                  <a:gd name="T107" fmla="*/ 82 h 257"/>
                  <a:gd name="T108" fmla="*/ 43 w 257"/>
                  <a:gd name="T109" fmla="*/ 44 h 257"/>
                  <a:gd name="T110" fmla="*/ 82 w 257"/>
                  <a:gd name="T111" fmla="*/ 17 h 257"/>
                  <a:gd name="T112" fmla="*/ 128 w 257"/>
                  <a:gd name="T113" fmla="*/ 8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257"/>
                  <a:gd name="T173" fmla="*/ 257 w 257"/>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257">
                    <a:moveTo>
                      <a:pt x="219" y="37"/>
                    </a:moveTo>
                    <a:lnTo>
                      <a:pt x="199" y="21"/>
                    </a:lnTo>
                    <a:lnTo>
                      <a:pt x="188" y="14"/>
                    </a:lnTo>
                    <a:lnTo>
                      <a:pt x="177" y="9"/>
                    </a:lnTo>
                    <a:lnTo>
                      <a:pt x="165" y="5"/>
                    </a:lnTo>
                    <a:lnTo>
                      <a:pt x="154" y="3"/>
                    </a:lnTo>
                    <a:lnTo>
                      <a:pt x="140" y="0"/>
                    </a:lnTo>
                    <a:lnTo>
                      <a:pt x="128" y="0"/>
                    </a:lnTo>
                    <a:lnTo>
                      <a:pt x="102" y="3"/>
                    </a:lnTo>
                    <a:lnTo>
                      <a:pt x="79" y="9"/>
                    </a:lnTo>
                    <a:lnTo>
                      <a:pt x="56" y="21"/>
                    </a:lnTo>
                    <a:lnTo>
                      <a:pt x="37" y="37"/>
                    </a:lnTo>
                    <a:lnTo>
                      <a:pt x="20" y="56"/>
                    </a:lnTo>
                    <a:lnTo>
                      <a:pt x="9" y="79"/>
                    </a:lnTo>
                    <a:lnTo>
                      <a:pt x="2" y="102"/>
                    </a:lnTo>
                    <a:lnTo>
                      <a:pt x="0" y="128"/>
                    </a:lnTo>
                    <a:lnTo>
                      <a:pt x="0" y="141"/>
                    </a:lnTo>
                    <a:lnTo>
                      <a:pt x="2" y="154"/>
                    </a:lnTo>
                    <a:lnTo>
                      <a:pt x="5" y="165"/>
                    </a:lnTo>
                    <a:lnTo>
                      <a:pt x="9" y="178"/>
                    </a:lnTo>
                    <a:lnTo>
                      <a:pt x="14" y="188"/>
                    </a:lnTo>
                    <a:lnTo>
                      <a:pt x="20" y="199"/>
                    </a:lnTo>
                    <a:lnTo>
                      <a:pt x="27" y="209"/>
                    </a:lnTo>
                    <a:lnTo>
                      <a:pt x="37" y="220"/>
                    </a:lnTo>
                    <a:lnTo>
                      <a:pt x="56" y="236"/>
                    </a:lnTo>
                    <a:lnTo>
                      <a:pt x="79" y="247"/>
                    </a:lnTo>
                    <a:lnTo>
                      <a:pt x="102" y="254"/>
                    </a:lnTo>
                    <a:lnTo>
                      <a:pt x="115" y="256"/>
                    </a:lnTo>
                    <a:lnTo>
                      <a:pt x="128" y="257"/>
                    </a:lnTo>
                    <a:lnTo>
                      <a:pt x="130" y="256"/>
                    </a:lnTo>
                    <a:lnTo>
                      <a:pt x="134" y="256"/>
                    </a:lnTo>
                    <a:lnTo>
                      <a:pt x="140" y="256"/>
                    </a:lnTo>
                    <a:lnTo>
                      <a:pt x="154" y="254"/>
                    </a:lnTo>
                    <a:lnTo>
                      <a:pt x="165" y="251"/>
                    </a:lnTo>
                    <a:lnTo>
                      <a:pt x="171" y="248"/>
                    </a:lnTo>
                    <a:lnTo>
                      <a:pt x="177" y="247"/>
                    </a:lnTo>
                    <a:lnTo>
                      <a:pt x="182" y="244"/>
                    </a:lnTo>
                    <a:lnTo>
                      <a:pt x="188" y="242"/>
                    </a:lnTo>
                    <a:lnTo>
                      <a:pt x="199" y="236"/>
                    </a:lnTo>
                    <a:lnTo>
                      <a:pt x="219" y="220"/>
                    </a:lnTo>
                    <a:lnTo>
                      <a:pt x="227" y="209"/>
                    </a:lnTo>
                    <a:lnTo>
                      <a:pt x="227" y="207"/>
                    </a:lnTo>
                    <a:lnTo>
                      <a:pt x="227" y="206"/>
                    </a:lnTo>
                    <a:lnTo>
                      <a:pt x="228" y="206"/>
                    </a:lnTo>
                    <a:lnTo>
                      <a:pt x="230" y="203"/>
                    </a:lnTo>
                    <a:lnTo>
                      <a:pt x="235" y="199"/>
                    </a:lnTo>
                    <a:lnTo>
                      <a:pt x="241" y="188"/>
                    </a:lnTo>
                    <a:lnTo>
                      <a:pt x="244" y="182"/>
                    </a:lnTo>
                    <a:lnTo>
                      <a:pt x="247" y="178"/>
                    </a:lnTo>
                    <a:lnTo>
                      <a:pt x="248" y="171"/>
                    </a:lnTo>
                    <a:lnTo>
                      <a:pt x="250" y="165"/>
                    </a:lnTo>
                    <a:lnTo>
                      <a:pt x="254" y="154"/>
                    </a:lnTo>
                    <a:lnTo>
                      <a:pt x="256" y="141"/>
                    </a:lnTo>
                    <a:lnTo>
                      <a:pt x="256" y="134"/>
                    </a:lnTo>
                    <a:lnTo>
                      <a:pt x="256" y="131"/>
                    </a:lnTo>
                    <a:lnTo>
                      <a:pt x="257" y="128"/>
                    </a:lnTo>
                    <a:lnTo>
                      <a:pt x="256" y="115"/>
                    </a:lnTo>
                    <a:lnTo>
                      <a:pt x="254" y="102"/>
                    </a:lnTo>
                    <a:lnTo>
                      <a:pt x="247" y="79"/>
                    </a:lnTo>
                    <a:lnTo>
                      <a:pt x="241" y="68"/>
                    </a:lnTo>
                    <a:lnTo>
                      <a:pt x="235" y="56"/>
                    </a:lnTo>
                    <a:lnTo>
                      <a:pt x="219" y="37"/>
                    </a:lnTo>
                    <a:close/>
                    <a:moveTo>
                      <a:pt x="128" y="8"/>
                    </a:moveTo>
                    <a:lnTo>
                      <a:pt x="139" y="8"/>
                    </a:lnTo>
                    <a:lnTo>
                      <a:pt x="152" y="10"/>
                    </a:lnTo>
                    <a:lnTo>
                      <a:pt x="174" y="17"/>
                    </a:lnTo>
                    <a:lnTo>
                      <a:pt x="194" y="28"/>
                    </a:lnTo>
                    <a:lnTo>
                      <a:pt x="203" y="35"/>
                    </a:lnTo>
                    <a:lnTo>
                      <a:pt x="213" y="44"/>
                    </a:lnTo>
                    <a:lnTo>
                      <a:pt x="229" y="61"/>
                    </a:lnTo>
                    <a:lnTo>
                      <a:pt x="240" y="82"/>
                    </a:lnTo>
                    <a:lnTo>
                      <a:pt x="247" y="104"/>
                    </a:lnTo>
                    <a:lnTo>
                      <a:pt x="249" y="128"/>
                    </a:lnTo>
                    <a:lnTo>
                      <a:pt x="248" y="140"/>
                    </a:lnTo>
                    <a:lnTo>
                      <a:pt x="247" y="142"/>
                    </a:lnTo>
                    <a:lnTo>
                      <a:pt x="247" y="145"/>
                    </a:lnTo>
                    <a:lnTo>
                      <a:pt x="247" y="152"/>
                    </a:lnTo>
                    <a:lnTo>
                      <a:pt x="240" y="174"/>
                    </a:lnTo>
                    <a:lnTo>
                      <a:pt x="229" y="195"/>
                    </a:lnTo>
                    <a:lnTo>
                      <a:pt x="221" y="203"/>
                    </a:lnTo>
                    <a:lnTo>
                      <a:pt x="217" y="208"/>
                    </a:lnTo>
                    <a:lnTo>
                      <a:pt x="214" y="210"/>
                    </a:lnTo>
                    <a:lnTo>
                      <a:pt x="213" y="210"/>
                    </a:lnTo>
                    <a:lnTo>
                      <a:pt x="213" y="211"/>
                    </a:lnTo>
                    <a:lnTo>
                      <a:pt x="213" y="214"/>
                    </a:lnTo>
                    <a:lnTo>
                      <a:pt x="211" y="214"/>
                    </a:lnTo>
                    <a:lnTo>
                      <a:pt x="210" y="214"/>
                    </a:lnTo>
                    <a:lnTo>
                      <a:pt x="210" y="215"/>
                    </a:lnTo>
                    <a:lnTo>
                      <a:pt x="208" y="217"/>
                    </a:lnTo>
                    <a:lnTo>
                      <a:pt x="203" y="221"/>
                    </a:lnTo>
                    <a:lnTo>
                      <a:pt x="194" y="229"/>
                    </a:lnTo>
                    <a:lnTo>
                      <a:pt x="174" y="241"/>
                    </a:lnTo>
                    <a:lnTo>
                      <a:pt x="152" y="247"/>
                    </a:lnTo>
                    <a:lnTo>
                      <a:pt x="145" y="247"/>
                    </a:lnTo>
                    <a:lnTo>
                      <a:pt x="142" y="247"/>
                    </a:lnTo>
                    <a:lnTo>
                      <a:pt x="139" y="248"/>
                    </a:lnTo>
                    <a:lnTo>
                      <a:pt x="128" y="250"/>
                    </a:lnTo>
                    <a:lnTo>
                      <a:pt x="103" y="247"/>
                    </a:lnTo>
                    <a:lnTo>
                      <a:pt x="82" y="241"/>
                    </a:lnTo>
                    <a:lnTo>
                      <a:pt x="61" y="229"/>
                    </a:lnTo>
                    <a:lnTo>
                      <a:pt x="43" y="214"/>
                    </a:lnTo>
                    <a:lnTo>
                      <a:pt x="34" y="203"/>
                    </a:lnTo>
                    <a:lnTo>
                      <a:pt x="27" y="195"/>
                    </a:lnTo>
                    <a:lnTo>
                      <a:pt x="16" y="174"/>
                    </a:lnTo>
                    <a:lnTo>
                      <a:pt x="9" y="152"/>
                    </a:lnTo>
                    <a:lnTo>
                      <a:pt x="8" y="128"/>
                    </a:lnTo>
                    <a:lnTo>
                      <a:pt x="9" y="104"/>
                    </a:lnTo>
                    <a:lnTo>
                      <a:pt x="16" y="82"/>
                    </a:lnTo>
                    <a:lnTo>
                      <a:pt x="27" y="61"/>
                    </a:lnTo>
                    <a:lnTo>
                      <a:pt x="43" y="44"/>
                    </a:lnTo>
                    <a:lnTo>
                      <a:pt x="61" y="28"/>
                    </a:lnTo>
                    <a:lnTo>
                      <a:pt x="82" y="17"/>
                    </a:lnTo>
                    <a:lnTo>
                      <a:pt x="103" y="10"/>
                    </a:lnTo>
                    <a:lnTo>
                      <a:pt x="128" y="8"/>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7" name="Freeform 429"/>
              <p:cNvSpPr>
                <a:spLocks noEditPoints="1"/>
              </p:cNvSpPr>
              <p:nvPr/>
            </p:nvSpPr>
            <p:spPr bwMode="auto">
              <a:xfrm>
                <a:off x="2457" y="2632"/>
                <a:ext cx="48" cy="49"/>
              </a:xfrm>
              <a:custGeom>
                <a:avLst/>
                <a:gdLst>
                  <a:gd name="T0" fmla="*/ 195 w 241"/>
                  <a:gd name="T1" fmla="*/ 27 h 242"/>
                  <a:gd name="T2" fmla="*/ 166 w 241"/>
                  <a:gd name="T3" fmla="*/ 9 h 242"/>
                  <a:gd name="T4" fmla="*/ 131 w 241"/>
                  <a:gd name="T5" fmla="*/ 0 h 242"/>
                  <a:gd name="T6" fmla="*/ 95 w 241"/>
                  <a:gd name="T7" fmla="*/ 2 h 242"/>
                  <a:gd name="T8" fmla="*/ 53 w 241"/>
                  <a:gd name="T9" fmla="*/ 20 h 242"/>
                  <a:gd name="T10" fmla="*/ 19 w 241"/>
                  <a:gd name="T11" fmla="*/ 53 h 242"/>
                  <a:gd name="T12" fmla="*/ 1 w 241"/>
                  <a:gd name="T13" fmla="*/ 96 h 242"/>
                  <a:gd name="T14" fmla="*/ 1 w 241"/>
                  <a:gd name="T15" fmla="*/ 144 h 242"/>
                  <a:gd name="T16" fmla="*/ 19 w 241"/>
                  <a:gd name="T17" fmla="*/ 187 h 242"/>
                  <a:gd name="T18" fmla="*/ 35 w 241"/>
                  <a:gd name="T19" fmla="*/ 206 h 242"/>
                  <a:gd name="T20" fmla="*/ 74 w 241"/>
                  <a:gd name="T21" fmla="*/ 233 h 242"/>
                  <a:gd name="T22" fmla="*/ 120 w 241"/>
                  <a:gd name="T23" fmla="*/ 242 h 242"/>
                  <a:gd name="T24" fmla="*/ 134 w 241"/>
                  <a:gd name="T25" fmla="*/ 239 h 242"/>
                  <a:gd name="T26" fmla="*/ 144 w 241"/>
                  <a:gd name="T27" fmla="*/ 239 h 242"/>
                  <a:gd name="T28" fmla="*/ 186 w 241"/>
                  <a:gd name="T29" fmla="*/ 221 h 242"/>
                  <a:gd name="T30" fmla="*/ 200 w 241"/>
                  <a:gd name="T31" fmla="*/ 209 h 242"/>
                  <a:gd name="T32" fmla="*/ 202 w 241"/>
                  <a:gd name="T33" fmla="*/ 206 h 242"/>
                  <a:gd name="T34" fmla="*/ 205 w 241"/>
                  <a:gd name="T35" fmla="*/ 206 h 242"/>
                  <a:gd name="T36" fmla="*/ 205 w 241"/>
                  <a:gd name="T37" fmla="*/ 202 h 242"/>
                  <a:gd name="T38" fmla="*/ 209 w 241"/>
                  <a:gd name="T39" fmla="*/ 200 h 242"/>
                  <a:gd name="T40" fmla="*/ 221 w 241"/>
                  <a:gd name="T41" fmla="*/ 187 h 242"/>
                  <a:gd name="T42" fmla="*/ 239 w 241"/>
                  <a:gd name="T43" fmla="*/ 144 h 242"/>
                  <a:gd name="T44" fmla="*/ 239 w 241"/>
                  <a:gd name="T45" fmla="*/ 134 h 242"/>
                  <a:gd name="T46" fmla="*/ 241 w 241"/>
                  <a:gd name="T47" fmla="*/ 120 h 242"/>
                  <a:gd name="T48" fmla="*/ 232 w 241"/>
                  <a:gd name="T49" fmla="*/ 74 h 242"/>
                  <a:gd name="T50" fmla="*/ 205 w 241"/>
                  <a:gd name="T51" fmla="*/ 36 h 242"/>
                  <a:gd name="T52" fmla="*/ 143 w 241"/>
                  <a:gd name="T53" fmla="*/ 9 h 242"/>
                  <a:gd name="T54" fmla="*/ 164 w 241"/>
                  <a:gd name="T55" fmla="*/ 16 h 242"/>
                  <a:gd name="T56" fmla="*/ 191 w 241"/>
                  <a:gd name="T57" fmla="*/ 33 h 242"/>
                  <a:gd name="T58" fmla="*/ 213 w 241"/>
                  <a:gd name="T59" fmla="*/ 57 h 242"/>
                  <a:gd name="T60" fmla="*/ 231 w 241"/>
                  <a:gd name="T61" fmla="*/ 97 h 242"/>
                  <a:gd name="T62" fmla="*/ 231 w 241"/>
                  <a:gd name="T63" fmla="*/ 143 h 242"/>
                  <a:gd name="T64" fmla="*/ 228 w 241"/>
                  <a:gd name="T65" fmla="*/ 149 h 242"/>
                  <a:gd name="T66" fmla="*/ 224 w 241"/>
                  <a:gd name="T67" fmla="*/ 164 h 242"/>
                  <a:gd name="T68" fmla="*/ 215 w 241"/>
                  <a:gd name="T69" fmla="*/ 178 h 242"/>
                  <a:gd name="T70" fmla="*/ 206 w 241"/>
                  <a:gd name="T71" fmla="*/ 191 h 242"/>
                  <a:gd name="T72" fmla="*/ 191 w 241"/>
                  <a:gd name="T73" fmla="*/ 207 h 242"/>
                  <a:gd name="T74" fmla="*/ 177 w 241"/>
                  <a:gd name="T75" fmla="*/ 216 h 242"/>
                  <a:gd name="T76" fmla="*/ 164 w 241"/>
                  <a:gd name="T77" fmla="*/ 225 h 242"/>
                  <a:gd name="T78" fmla="*/ 149 w 241"/>
                  <a:gd name="T79" fmla="*/ 228 h 242"/>
                  <a:gd name="T80" fmla="*/ 143 w 241"/>
                  <a:gd name="T81" fmla="*/ 231 h 242"/>
                  <a:gd name="T82" fmla="*/ 96 w 241"/>
                  <a:gd name="T83" fmla="*/ 231 h 242"/>
                  <a:gd name="T84" fmla="*/ 57 w 241"/>
                  <a:gd name="T85" fmla="*/ 213 h 242"/>
                  <a:gd name="T86" fmla="*/ 33 w 241"/>
                  <a:gd name="T87" fmla="*/ 191 h 242"/>
                  <a:gd name="T88" fmla="*/ 16 w 241"/>
                  <a:gd name="T89" fmla="*/ 164 h 242"/>
                  <a:gd name="T90" fmla="*/ 9 w 241"/>
                  <a:gd name="T91" fmla="*/ 143 h 242"/>
                  <a:gd name="T92" fmla="*/ 9 w 241"/>
                  <a:gd name="T93" fmla="*/ 97 h 242"/>
                  <a:gd name="T94" fmla="*/ 26 w 241"/>
                  <a:gd name="T95" fmla="*/ 57 h 242"/>
                  <a:gd name="T96" fmla="*/ 57 w 241"/>
                  <a:gd name="T97" fmla="*/ 26 h 242"/>
                  <a:gd name="T98" fmla="*/ 96 w 241"/>
                  <a:gd name="T99" fmla="*/ 9 h 2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
                  <a:gd name="T151" fmla="*/ 0 h 242"/>
                  <a:gd name="T152" fmla="*/ 241 w 241"/>
                  <a:gd name="T153" fmla="*/ 242 h 2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 h="242">
                    <a:moveTo>
                      <a:pt x="205" y="36"/>
                    </a:moveTo>
                    <a:lnTo>
                      <a:pt x="195" y="27"/>
                    </a:lnTo>
                    <a:lnTo>
                      <a:pt x="186" y="20"/>
                    </a:lnTo>
                    <a:lnTo>
                      <a:pt x="166" y="9"/>
                    </a:lnTo>
                    <a:lnTo>
                      <a:pt x="144" y="2"/>
                    </a:lnTo>
                    <a:lnTo>
                      <a:pt x="131" y="0"/>
                    </a:lnTo>
                    <a:lnTo>
                      <a:pt x="120" y="0"/>
                    </a:lnTo>
                    <a:lnTo>
                      <a:pt x="95" y="2"/>
                    </a:lnTo>
                    <a:lnTo>
                      <a:pt x="74" y="9"/>
                    </a:lnTo>
                    <a:lnTo>
                      <a:pt x="53" y="20"/>
                    </a:lnTo>
                    <a:lnTo>
                      <a:pt x="35" y="36"/>
                    </a:lnTo>
                    <a:lnTo>
                      <a:pt x="19" y="53"/>
                    </a:lnTo>
                    <a:lnTo>
                      <a:pt x="8" y="74"/>
                    </a:lnTo>
                    <a:lnTo>
                      <a:pt x="1" y="96"/>
                    </a:lnTo>
                    <a:lnTo>
                      <a:pt x="0" y="120"/>
                    </a:lnTo>
                    <a:lnTo>
                      <a:pt x="1" y="144"/>
                    </a:lnTo>
                    <a:lnTo>
                      <a:pt x="8" y="166"/>
                    </a:lnTo>
                    <a:lnTo>
                      <a:pt x="19" y="187"/>
                    </a:lnTo>
                    <a:lnTo>
                      <a:pt x="26" y="195"/>
                    </a:lnTo>
                    <a:lnTo>
                      <a:pt x="35" y="206"/>
                    </a:lnTo>
                    <a:lnTo>
                      <a:pt x="53" y="221"/>
                    </a:lnTo>
                    <a:lnTo>
                      <a:pt x="74" y="233"/>
                    </a:lnTo>
                    <a:lnTo>
                      <a:pt x="95" y="239"/>
                    </a:lnTo>
                    <a:lnTo>
                      <a:pt x="120" y="242"/>
                    </a:lnTo>
                    <a:lnTo>
                      <a:pt x="131" y="240"/>
                    </a:lnTo>
                    <a:lnTo>
                      <a:pt x="134" y="239"/>
                    </a:lnTo>
                    <a:lnTo>
                      <a:pt x="137" y="239"/>
                    </a:lnTo>
                    <a:lnTo>
                      <a:pt x="144" y="239"/>
                    </a:lnTo>
                    <a:lnTo>
                      <a:pt x="166" y="233"/>
                    </a:lnTo>
                    <a:lnTo>
                      <a:pt x="186" y="221"/>
                    </a:lnTo>
                    <a:lnTo>
                      <a:pt x="195" y="213"/>
                    </a:lnTo>
                    <a:lnTo>
                      <a:pt x="200" y="209"/>
                    </a:lnTo>
                    <a:lnTo>
                      <a:pt x="202" y="207"/>
                    </a:lnTo>
                    <a:lnTo>
                      <a:pt x="202" y="206"/>
                    </a:lnTo>
                    <a:lnTo>
                      <a:pt x="203" y="206"/>
                    </a:lnTo>
                    <a:lnTo>
                      <a:pt x="205" y="206"/>
                    </a:lnTo>
                    <a:lnTo>
                      <a:pt x="205" y="203"/>
                    </a:lnTo>
                    <a:lnTo>
                      <a:pt x="205" y="202"/>
                    </a:lnTo>
                    <a:lnTo>
                      <a:pt x="206" y="202"/>
                    </a:lnTo>
                    <a:lnTo>
                      <a:pt x="209" y="200"/>
                    </a:lnTo>
                    <a:lnTo>
                      <a:pt x="213" y="195"/>
                    </a:lnTo>
                    <a:lnTo>
                      <a:pt x="221" y="187"/>
                    </a:lnTo>
                    <a:lnTo>
                      <a:pt x="232" y="166"/>
                    </a:lnTo>
                    <a:lnTo>
                      <a:pt x="239" y="144"/>
                    </a:lnTo>
                    <a:lnTo>
                      <a:pt x="239" y="137"/>
                    </a:lnTo>
                    <a:lnTo>
                      <a:pt x="239" y="134"/>
                    </a:lnTo>
                    <a:lnTo>
                      <a:pt x="240" y="132"/>
                    </a:lnTo>
                    <a:lnTo>
                      <a:pt x="241" y="120"/>
                    </a:lnTo>
                    <a:lnTo>
                      <a:pt x="239" y="96"/>
                    </a:lnTo>
                    <a:lnTo>
                      <a:pt x="232" y="74"/>
                    </a:lnTo>
                    <a:lnTo>
                      <a:pt x="221" y="53"/>
                    </a:lnTo>
                    <a:lnTo>
                      <a:pt x="205" y="36"/>
                    </a:lnTo>
                    <a:close/>
                    <a:moveTo>
                      <a:pt x="120" y="8"/>
                    </a:moveTo>
                    <a:lnTo>
                      <a:pt x="143" y="9"/>
                    </a:lnTo>
                    <a:lnTo>
                      <a:pt x="153" y="11"/>
                    </a:lnTo>
                    <a:lnTo>
                      <a:pt x="164" y="16"/>
                    </a:lnTo>
                    <a:lnTo>
                      <a:pt x="183" y="26"/>
                    </a:lnTo>
                    <a:lnTo>
                      <a:pt x="191" y="33"/>
                    </a:lnTo>
                    <a:lnTo>
                      <a:pt x="200" y="42"/>
                    </a:lnTo>
                    <a:lnTo>
                      <a:pt x="213" y="57"/>
                    </a:lnTo>
                    <a:lnTo>
                      <a:pt x="224" y="77"/>
                    </a:lnTo>
                    <a:lnTo>
                      <a:pt x="231" y="97"/>
                    </a:lnTo>
                    <a:lnTo>
                      <a:pt x="233" y="120"/>
                    </a:lnTo>
                    <a:lnTo>
                      <a:pt x="231" y="143"/>
                    </a:lnTo>
                    <a:lnTo>
                      <a:pt x="229" y="147"/>
                    </a:lnTo>
                    <a:lnTo>
                      <a:pt x="228" y="149"/>
                    </a:lnTo>
                    <a:lnTo>
                      <a:pt x="228" y="153"/>
                    </a:lnTo>
                    <a:lnTo>
                      <a:pt x="224" y="164"/>
                    </a:lnTo>
                    <a:lnTo>
                      <a:pt x="219" y="173"/>
                    </a:lnTo>
                    <a:lnTo>
                      <a:pt x="215" y="178"/>
                    </a:lnTo>
                    <a:lnTo>
                      <a:pt x="213" y="183"/>
                    </a:lnTo>
                    <a:lnTo>
                      <a:pt x="206" y="191"/>
                    </a:lnTo>
                    <a:lnTo>
                      <a:pt x="200" y="200"/>
                    </a:lnTo>
                    <a:lnTo>
                      <a:pt x="191" y="207"/>
                    </a:lnTo>
                    <a:lnTo>
                      <a:pt x="183" y="213"/>
                    </a:lnTo>
                    <a:lnTo>
                      <a:pt x="177" y="216"/>
                    </a:lnTo>
                    <a:lnTo>
                      <a:pt x="173" y="219"/>
                    </a:lnTo>
                    <a:lnTo>
                      <a:pt x="164" y="225"/>
                    </a:lnTo>
                    <a:lnTo>
                      <a:pt x="153" y="228"/>
                    </a:lnTo>
                    <a:lnTo>
                      <a:pt x="149" y="228"/>
                    </a:lnTo>
                    <a:lnTo>
                      <a:pt x="147" y="229"/>
                    </a:lnTo>
                    <a:lnTo>
                      <a:pt x="143" y="231"/>
                    </a:lnTo>
                    <a:lnTo>
                      <a:pt x="120" y="234"/>
                    </a:lnTo>
                    <a:lnTo>
                      <a:pt x="96" y="231"/>
                    </a:lnTo>
                    <a:lnTo>
                      <a:pt x="76" y="225"/>
                    </a:lnTo>
                    <a:lnTo>
                      <a:pt x="57" y="213"/>
                    </a:lnTo>
                    <a:lnTo>
                      <a:pt x="41" y="200"/>
                    </a:lnTo>
                    <a:lnTo>
                      <a:pt x="33" y="191"/>
                    </a:lnTo>
                    <a:lnTo>
                      <a:pt x="26" y="183"/>
                    </a:lnTo>
                    <a:lnTo>
                      <a:pt x="16" y="164"/>
                    </a:lnTo>
                    <a:lnTo>
                      <a:pt x="11" y="153"/>
                    </a:lnTo>
                    <a:lnTo>
                      <a:pt x="9" y="143"/>
                    </a:lnTo>
                    <a:lnTo>
                      <a:pt x="8" y="120"/>
                    </a:lnTo>
                    <a:lnTo>
                      <a:pt x="9" y="97"/>
                    </a:lnTo>
                    <a:lnTo>
                      <a:pt x="16" y="77"/>
                    </a:lnTo>
                    <a:lnTo>
                      <a:pt x="26" y="57"/>
                    </a:lnTo>
                    <a:lnTo>
                      <a:pt x="41" y="42"/>
                    </a:lnTo>
                    <a:lnTo>
                      <a:pt x="57" y="26"/>
                    </a:lnTo>
                    <a:lnTo>
                      <a:pt x="76" y="16"/>
                    </a:lnTo>
                    <a:lnTo>
                      <a:pt x="96" y="9"/>
                    </a:lnTo>
                    <a:lnTo>
                      <a:pt x="120" y="8"/>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8" name="Freeform 430"/>
              <p:cNvSpPr>
                <a:spLocks noEditPoints="1"/>
              </p:cNvSpPr>
              <p:nvPr/>
            </p:nvSpPr>
            <p:spPr bwMode="auto">
              <a:xfrm>
                <a:off x="2459" y="2634"/>
                <a:ext cx="45" cy="45"/>
              </a:xfrm>
              <a:custGeom>
                <a:avLst/>
                <a:gdLst>
                  <a:gd name="T0" fmla="*/ 183 w 225"/>
                  <a:gd name="T1" fmla="*/ 25 h 226"/>
                  <a:gd name="T2" fmla="*/ 156 w 225"/>
                  <a:gd name="T3" fmla="*/ 8 h 226"/>
                  <a:gd name="T4" fmla="*/ 135 w 225"/>
                  <a:gd name="T5" fmla="*/ 1 h 226"/>
                  <a:gd name="T6" fmla="*/ 88 w 225"/>
                  <a:gd name="T7" fmla="*/ 1 h 226"/>
                  <a:gd name="T8" fmla="*/ 49 w 225"/>
                  <a:gd name="T9" fmla="*/ 18 h 226"/>
                  <a:gd name="T10" fmla="*/ 18 w 225"/>
                  <a:gd name="T11" fmla="*/ 49 h 226"/>
                  <a:gd name="T12" fmla="*/ 1 w 225"/>
                  <a:gd name="T13" fmla="*/ 89 h 226"/>
                  <a:gd name="T14" fmla="*/ 1 w 225"/>
                  <a:gd name="T15" fmla="*/ 135 h 226"/>
                  <a:gd name="T16" fmla="*/ 8 w 225"/>
                  <a:gd name="T17" fmla="*/ 156 h 226"/>
                  <a:gd name="T18" fmla="*/ 25 w 225"/>
                  <a:gd name="T19" fmla="*/ 183 h 226"/>
                  <a:gd name="T20" fmla="*/ 49 w 225"/>
                  <a:gd name="T21" fmla="*/ 205 h 226"/>
                  <a:gd name="T22" fmla="*/ 88 w 225"/>
                  <a:gd name="T23" fmla="*/ 223 h 226"/>
                  <a:gd name="T24" fmla="*/ 135 w 225"/>
                  <a:gd name="T25" fmla="*/ 223 h 226"/>
                  <a:gd name="T26" fmla="*/ 141 w 225"/>
                  <a:gd name="T27" fmla="*/ 220 h 226"/>
                  <a:gd name="T28" fmla="*/ 156 w 225"/>
                  <a:gd name="T29" fmla="*/ 217 h 226"/>
                  <a:gd name="T30" fmla="*/ 169 w 225"/>
                  <a:gd name="T31" fmla="*/ 208 h 226"/>
                  <a:gd name="T32" fmla="*/ 183 w 225"/>
                  <a:gd name="T33" fmla="*/ 199 h 226"/>
                  <a:gd name="T34" fmla="*/ 198 w 225"/>
                  <a:gd name="T35" fmla="*/ 183 h 226"/>
                  <a:gd name="T36" fmla="*/ 207 w 225"/>
                  <a:gd name="T37" fmla="*/ 170 h 226"/>
                  <a:gd name="T38" fmla="*/ 216 w 225"/>
                  <a:gd name="T39" fmla="*/ 156 h 226"/>
                  <a:gd name="T40" fmla="*/ 220 w 225"/>
                  <a:gd name="T41" fmla="*/ 141 h 226"/>
                  <a:gd name="T42" fmla="*/ 223 w 225"/>
                  <a:gd name="T43" fmla="*/ 135 h 226"/>
                  <a:gd name="T44" fmla="*/ 223 w 225"/>
                  <a:gd name="T45" fmla="*/ 89 h 226"/>
                  <a:gd name="T46" fmla="*/ 205 w 225"/>
                  <a:gd name="T47" fmla="*/ 49 h 226"/>
                  <a:gd name="T48" fmla="*/ 112 w 225"/>
                  <a:gd name="T49" fmla="*/ 8 h 226"/>
                  <a:gd name="T50" fmla="*/ 152 w 225"/>
                  <a:gd name="T51" fmla="*/ 15 h 226"/>
                  <a:gd name="T52" fmla="*/ 178 w 225"/>
                  <a:gd name="T53" fmla="*/ 29 h 226"/>
                  <a:gd name="T54" fmla="*/ 200 w 225"/>
                  <a:gd name="T55" fmla="*/ 53 h 226"/>
                  <a:gd name="T56" fmla="*/ 215 w 225"/>
                  <a:gd name="T57" fmla="*/ 91 h 226"/>
                  <a:gd name="T58" fmla="*/ 215 w 225"/>
                  <a:gd name="T59" fmla="*/ 132 h 226"/>
                  <a:gd name="T60" fmla="*/ 200 w 225"/>
                  <a:gd name="T61" fmla="*/ 171 h 226"/>
                  <a:gd name="T62" fmla="*/ 187 w 225"/>
                  <a:gd name="T63" fmla="*/ 187 h 226"/>
                  <a:gd name="T64" fmla="*/ 170 w 225"/>
                  <a:gd name="T65" fmla="*/ 200 h 226"/>
                  <a:gd name="T66" fmla="*/ 132 w 225"/>
                  <a:gd name="T67" fmla="*/ 216 h 226"/>
                  <a:gd name="T68" fmla="*/ 90 w 225"/>
                  <a:gd name="T69" fmla="*/ 216 h 226"/>
                  <a:gd name="T70" fmla="*/ 53 w 225"/>
                  <a:gd name="T71" fmla="*/ 200 h 226"/>
                  <a:gd name="T72" fmla="*/ 29 w 225"/>
                  <a:gd name="T73" fmla="*/ 179 h 226"/>
                  <a:gd name="T74" fmla="*/ 14 w 225"/>
                  <a:gd name="T75" fmla="*/ 153 h 226"/>
                  <a:gd name="T76" fmla="*/ 8 w 225"/>
                  <a:gd name="T77" fmla="*/ 112 h 226"/>
                  <a:gd name="T78" fmla="*/ 14 w 225"/>
                  <a:gd name="T79" fmla="*/ 72 h 226"/>
                  <a:gd name="T80" fmla="*/ 37 w 225"/>
                  <a:gd name="T81" fmla="*/ 37 h 226"/>
                  <a:gd name="T82" fmla="*/ 71 w 225"/>
                  <a:gd name="T83" fmla="*/ 15 h 226"/>
                  <a:gd name="T84" fmla="*/ 112 w 225"/>
                  <a:gd name="T85" fmla="*/ 8 h 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5"/>
                  <a:gd name="T130" fmla="*/ 0 h 226"/>
                  <a:gd name="T131" fmla="*/ 225 w 225"/>
                  <a:gd name="T132" fmla="*/ 226 h 2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5" h="226">
                    <a:moveTo>
                      <a:pt x="192" y="34"/>
                    </a:moveTo>
                    <a:lnTo>
                      <a:pt x="183" y="25"/>
                    </a:lnTo>
                    <a:lnTo>
                      <a:pt x="175" y="18"/>
                    </a:lnTo>
                    <a:lnTo>
                      <a:pt x="156" y="8"/>
                    </a:lnTo>
                    <a:lnTo>
                      <a:pt x="145" y="3"/>
                    </a:lnTo>
                    <a:lnTo>
                      <a:pt x="135" y="1"/>
                    </a:lnTo>
                    <a:lnTo>
                      <a:pt x="112" y="0"/>
                    </a:lnTo>
                    <a:lnTo>
                      <a:pt x="88" y="1"/>
                    </a:lnTo>
                    <a:lnTo>
                      <a:pt x="68" y="8"/>
                    </a:lnTo>
                    <a:lnTo>
                      <a:pt x="49" y="18"/>
                    </a:lnTo>
                    <a:lnTo>
                      <a:pt x="33" y="34"/>
                    </a:lnTo>
                    <a:lnTo>
                      <a:pt x="18" y="49"/>
                    </a:lnTo>
                    <a:lnTo>
                      <a:pt x="8" y="69"/>
                    </a:lnTo>
                    <a:lnTo>
                      <a:pt x="1" y="89"/>
                    </a:lnTo>
                    <a:lnTo>
                      <a:pt x="0" y="112"/>
                    </a:lnTo>
                    <a:lnTo>
                      <a:pt x="1" y="135"/>
                    </a:lnTo>
                    <a:lnTo>
                      <a:pt x="3" y="145"/>
                    </a:lnTo>
                    <a:lnTo>
                      <a:pt x="8" y="156"/>
                    </a:lnTo>
                    <a:lnTo>
                      <a:pt x="18" y="175"/>
                    </a:lnTo>
                    <a:lnTo>
                      <a:pt x="25" y="183"/>
                    </a:lnTo>
                    <a:lnTo>
                      <a:pt x="33" y="192"/>
                    </a:lnTo>
                    <a:lnTo>
                      <a:pt x="49" y="205"/>
                    </a:lnTo>
                    <a:lnTo>
                      <a:pt x="68" y="217"/>
                    </a:lnTo>
                    <a:lnTo>
                      <a:pt x="88" y="223"/>
                    </a:lnTo>
                    <a:lnTo>
                      <a:pt x="112" y="226"/>
                    </a:lnTo>
                    <a:lnTo>
                      <a:pt x="135" y="223"/>
                    </a:lnTo>
                    <a:lnTo>
                      <a:pt x="139" y="221"/>
                    </a:lnTo>
                    <a:lnTo>
                      <a:pt x="141" y="220"/>
                    </a:lnTo>
                    <a:lnTo>
                      <a:pt x="145" y="220"/>
                    </a:lnTo>
                    <a:lnTo>
                      <a:pt x="156" y="217"/>
                    </a:lnTo>
                    <a:lnTo>
                      <a:pt x="165" y="211"/>
                    </a:lnTo>
                    <a:lnTo>
                      <a:pt x="169" y="208"/>
                    </a:lnTo>
                    <a:lnTo>
                      <a:pt x="175" y="205"/>
                    </a:lnTo>
                    <a:lnTo>
                      <a:pt x="183" y="199"/>
                    </a:lnTo>
                    <a:lnTo>
                      <a:pt x="192" y="192"/>
                    </a:lnTo>
                    <a:lnTo>
                      <a:pt x="198" y="183"/>
                    </a:lnTo>
                    <a:lnTo>
                      <a:pt x="205" y="175"/>
                    </a:lnTo>
                    <a:lnTo>
                      <a:pt x="207" y="170"/>
                    </a:lnTo>
                    <a:lnTo>
                      <a:pt x="211" y="165"/>
                    </a:lnTo>
                    <a:lnTo>
                      <a:pt x="216" y="156"/>
                    </a:lnTo>
                    <a:lnTo>
                      <a:pt x="220" y="145"/>
                    </a:lnTo>
                    <a:lnTo>
                      <a:pt x="220" y="141"/>
                    </a:lnTo>
                    <a:lnTo>
                      <a:pt x="221" y="139"/>
                    </a:lnTo>
                    <a:lnTo>
                      <a:pt x="223" y="135"/>
                    </a:lnTo>
                    <a:lnTo>
                      <a:pt x="225" y="112"/>
                    </a:lnTo>
                    <a:lnTo>
                      <a:pt x="223" y="89"/>
                    </a:lnTo>
                    <a:lnTo>
                      <a:pt x="216" y="69"/>
                    </a:lnTo>
                    <a:lnTo>
                      <a:pt x="205" y="49"/>
                    </a:lnTo>
                    <a:lnTo>
                      <a:pt x="192" y="34"/>
                    </a:lnTo>
                    <a:close/>
                    <a:moveTo>
                      <a:pt x="112" y="8"/>
                    </a:moveTo>
                    <a:lnTo>
                      <a:pt x="132" y="9"/>
                    </a:lnTo>
                    <a:lnTo>
                      <a:pt x="152" y="15"/>
                    </a:lnTo>
                    <a:lnTo>
                      <a:pt x="170" y="24"/>
                    </a:lnTo>
                    <a:lnTo>
                      <a:pt x="178" y="29"/>
                    </a:lnTo>
                    <a:lnTo>
                      <a:pt x="187" y="37"/>
                    </a:lnTo>
                    <a:lnTo>
                      <a:pt x="200" y="53"/>
                    </a:lnTo>
                    <a:lnTo>
                      <a:pt x="210" y="72"/>
                    </a:lnTo>
                    <a:lnTo>
                      <a:pt x="215" y="91"/>
                    </a:lnTo>
                    <a:lnTo>
                      <a:pt x="218" y="112"/>
                    </a:lnTo>
                    <a:lnTo>
                      <a:pt x="215" y="132"/>
                    </a:lnTo>
                    <a:lnTo>
                      <a:pt x="210" y="153"/>
                    </a:lnTo>
                    <a:lnTo>
                      <a:pt x="200" y="171"/>
                    </a:lnTo>
                    <a:lnTo>
                      <a:pt x="193" y="179"/>
                    </a:lnTo>
                    <a:lnTo>
                      <a:pt x="187" y="187"/>
                    </a:lnTo>
                    <a:lnTo>
                      <a:pt x="178" y="193"/>
                    </a:lnTo>
                    <a:lnTo>
                      <a:pt x="170" y="200"/>
                    </a:lnTo>
                    <a:lnTo>
                      <a:pt x="152" y="210"/>
                    </a:lnTo>
                    <a:lnTo>
                      <a:pt x="132" y="216"/>
                    </a:lnTo>
                    <a:lnTo>
                      <a:pt x="112" y="218"/>
                    </a:lnTo>
                    <a:lnTo>
                      <a:pt x="90" y="216"/>
                    </a:lnTo>
                    <a:lnTo>
                      <a:pt x="71" y="210"/>
                    </a:lnTo>
                    <a:lnTo>
                      <a:pt x="53" y="200"/>
                    </a:lnTo>
                    <a:lnTo>
                      <a:pt x="37" y="187"/>
                    </a:lnTo>
                    <a:lnTo>
                      <a:pt x="29" y="179"/>
                    </a:lnTo>
                    <a:lnTo>
                      <a:pt x="23" y="171"/>
                    </a:lnTo>
                    <a:lnTo>
                      <a:pt x="14" y="153"/>
                    </a:lnTo>
                    <a:lnTo>
                      <a:pt x="9" y="132"/>
                    </a:lnTo>
                    <a:lnTo>
                      <a:pt x="8" y="112"/>
                    </a:lnTo>
                    <a:lnTo>
                      <a:pt x="9" y="91"/>
                    </a:lnTo>
                    <a:lnTo>
                      <a:pt x="14" y="72"/>
                    </a:lnTo>
                    <a:lnTo>
                      <a:pt x="23" y="53"/>
                    </a:lnTo>
                    <a:lnTo>
                      <a:pt x="37" y="37"/>
                    </a:lnTo>
                    <a:lnTo>
                      <a:pt x="53" y="24"/>
                    </a:lnTo>
                    <a:lnTo>
                      <a:pt x="71" y="15"/>
                    </a:lnTo>
                    <a:lnTo>
                      <a:pt x="90" y="9"/>
                    </a:lnTo>
                    <a:lnTo>
                      <a:pt x="112" y="8"/>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59" name="Freeform 431"/>
              <p:cNvSpPr>
                <a:spLocks noEditPoints="1"/>
              </p:cNvSpPr>
              <p:nvPr/>
            </p:nvSpPr>
            <p:spPr bwMode="auto">
              <a:xfrm>
                <a:off x="2460" y="2636"/>
                <a:ext cx="42" cy="42"/>
              </a:xfrm>
              <a:custGeom>
                <a:avLst/>
                <a:gdLst>
                  <a:gd name="T0" fmla="*/ 170 w 210"/>
                  <a:gd name="T1" fmla="*/ 21 h 210"/>
                  <a:gd name="T2" fmla="*/ 144 w 210"/>
                  <a:gd name="T3" fmla="*/ 7 h 210"/>
                  <a:gd name="T4" fmla="*/ 104 w 210"/>
                  <a:gd name="T5" fmla="*/ 0 h 210"/>
                  <a:gd name="T6" fmla="*/ 63 w 210"/>
                  <a:gd name="T7" fmla="*/ 7 h 210"/>
                  <a:gd name="T8" fmla="*/ 29 w 210"/>
                  <a:gd name="T9" fmla="*/ 29 h 210"/>
                  <a:gd name="T10" fmla="*/ 6 w 210"/>
                  <a:gd name="T11" fmla="*/ 64 h 210"/>
                  <a:gd name="T12" fmla="*/ 0 w 210"/>
                  <a:gd name="T13" fmla="*/ 104 h 210"/>
                  <a:gd name="T14" fmla="*/ 6 w 210"/>
                  <a:gd name="T15" fmla="*/ 145 h 210"/>
                  <a:gd name="T16" fmla="*/ 21 w 210"/>
                  <a:gd name="T17" fmla="*/ 171 h 210"/>
                  <a:gd name="T18" fmla="*/ 45 w 210"/>
                  <a:gd name="T19" fmla="*/ 192 h 210"/>
                  <a:gd name="T20" fmla="*/ 82 w 210"/>
                  <a:gd name="T21" fmla="*/ 208 h 210"/>
                  <a:gd name="T22" fmla="*/ 124 w 210"/>
                  <a:gd name="T23" fmla="*/ 208 h 210"/>
                  <a:gd name="T24" fmla="*/ 162 w 210"/>
                  <a:gd name="T25" fmla="*/ 192 h 210"/>
                  <a:gd name="T26" fmla="*/ 179 w 210"/>
                  <a:gd name="T27" fmla="*/ 179 h 210"/>
                  <a:gd name="T28" fmla="*/ 192 w 210"/>
                  <a:gd name="T29" fmla="*/ 163 h 210"/>
                  <a:gd name="T30" fmla="*/ 207 w 210"/>
                  <a:gd name="T31" fmla="*/ 124 h 210"/>
                  <a:gd name="T32" fmla="*/ 207 w 210"/>
                  <a:gd name="T33" fmla="*/ 83 h 210"/>
                  <a:gd name="T34" fmla="*/ 192 w 210"/>
                  <a:gd name="T35" fmla="*/ 45 h 210"/>
                  <a:gd name="T36" fmla="*/ 8 w 210"/>
                  <a:gd name="T37" fmla="*/ 104 h 210"/>
                  <a:gd name="T38" fmla="*/ 14 w 210"/>
                  <a:gd name="T39" fmla="*/ 67 h 210"/>
                  <a:gd name="T40" fmla="*/ 36 w 210"/>
                  <a:gd name="T41" fmla="*/ 36 h 210"/>
                  <a:gd name="T42" fmla="*/ 67 w 210"/>
                  <a:gd name="T43" fmla="*/ 14 h 210"/>
                  <a:gd name="T44" fmla="*/ 104 w 210"/>
                  <a:gd name="T45" fmla="*/ 8 h 210"/>
                  <a:gd name="T46" fmla="*/ 141 w 210"/>
                  <a:gd name="T47" fmla="*/ 14 h 210"/>
                  <a:gd name="T48" fmla="*/ 174 w 210"/>
                  <a:gd name="T49" fmla="*/ 36 h 210"/>
                  <a:gd name="T50" fmla="*/ 194 w 210"/>
                  <a:gd name="T51" fmla="*/ 67 h 210"/>
                  <a:gd name="T52" fmla="*/ 202 w 210"/>
                  <a:gd name="T53" fmla="*/ 104 h 210"/>
                  <a:gd name="T54" fmla="*/ 199 w 210"/>
                  <a:gd name="T55" fmla="*/ 118 h 210"/>
                  <a:gd name="T56" fmla="*/ 194 w 210"/>
                  <a:gd name="T57" fmla="*/ 141 h 210"/>
                  <a:gd name="T58" fmla="*/ 185 w 210"/>
                  <a:gd name="T59" fmla="*/ 158 h 210"/>
                  <a:gd name="T60" fmla="*/ 158 w 210"/>
                  <a:gd name="T61" fmla="*/ 185 h 210"/>
                  <a:gd name="T62" fmla="*/ 141 w 210"/>
                  <a:gd name="T63" fmla="*/ 194 h 210"/>
                  <a:gd name="T64" fmla="*/ 118 w 210"/>
                  <a:gd name="T65" fmla="*/ 200 h 210"/>
                  <a:gd name="T66" fmla="*/ 104 w 210"/>
                  <a:gd name="T67" fmla="*/ 202 h 210"/>
                  <a:gd name="T68" fmla="*/ 67 w 210"/>
                  <a:gd name="T69" fmla="*/ 194 h 210"/>
                  <a:gd name="T70" fmla="*/ 36 w 210"/>
                  <a:gd name="T71" fmla="*/ 174 h 210"/>
                  <a:gd name="T72" fmla="*/ 14 w 210"/>
                  <a:gd name="T73" fmla="*/ 141 h 210"/>
                  <a:gd name="T74" fmla="*/ 8 w 210"/>
                  <a:gd name="T75" fmla="*/ 104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
                  <a:gd name="T115" fmla="*/ 0 h 210"/>
                  <a:gd name="T116" fmla="*/ 210 w 210"/>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 h="210">
                    <a:moveTo>
                      <a:pt x="179" y="29"/>
                    </a:moveTo>
                    <a:lnTo>
                      <a:pt x="170" y="21"/>
                    </a:lnTo>
                    <a:lnTo>
                      <a:pt x="162" y="16"/>
                    </a:lnTo>
                    <a:lnTo>
                      <a:pt x="144" y="7"/>
                    </a:lnTo>
                    <a:lnTo>
                      <a:pt x="124" y="1"/>
                    </a:lnTo>
                    <a:lnTo>
                      <a:pt x="104" y="0"/>
                    </a:lnTo>
                    <a:lnTo>
                      <a:pt x="82" y="1"/>
                    </a:lnTo>
                    <a:lnTo>
                      <a:pt x="63" y="7"/>
                    </a:lnTo>
                    <a:lnTo>
                      <a:pt x="45" y="16"/>
                    </a:lnTo>
                    <a:lnTo>
                      <a:pt x="29" y="29"/>
                    </a:lnTo>
                    <a:lnTo>
                      <a:pt x="15" y="45"/>
                    </a:lnTo>
                    <a:lnTo>
                      <a:pt x="6" y="64"/>
                    </a:lnTo>
                    <a:lnTo>
                      <a:pt x="1" y="83"/>
                    </a:lnTo>
                    <a:lnTo>
                      <a:pt x="0" y="104"/>
                    </a:lnTo>
                    <a:lnTo>
                      <a:pt x="1" y="124"/>
                    </a:lnTo>
                    <a:lnTo>
                      <a:pt x="6" y="145"/>
                    </a:lnTo>
                    <a:lnTo>
                      <a:pt x="15" y="163"/>
                    </a:lnTo>
                    <a:lnTo>
                      <a:pt x="21" y="171"/>
                    </a:lnTo>
                    <a:lnTo>
                      <a:pt x="29" y="179"/>
                    </a:lnTo>
                    <a:lnTo>
                      <a:pt x="45" y="192"/>
                    </a:lnTo>
                    <a:lnTo>
                      <a:pt x="63" y="202"/>
                    </a:lnTo>
                    <a:lnTo>
                      <a:pt x="82" y="208"/>
                    </a:lnTo>
                    <a:lnTo>
                      <a:pt x="104" y="210"/>
                    </a:lnTo>
                    <a:lnTo>
                      <a:pt x="124" y="208"/>
                    </a:lnTo>
                    <a:lnTo>
                      <a:pt x="144" y="202"/>
                    </a:lnTo>
                    <a:lnTo>
                      <a:pt x="162" y="192"/>
                    </a:lnTo>
                    <a:lnTo>
                      <a:pt x="170" y="185"/>
                    </a:lnTo>
                    <a:lnTo>
                      <a:pt x="179" y="179"/>
                    </a:lnTo>
                    <a:lnTo>
                      <a:pt x="185" y="171"/>
                    </a:lnTo>
                    <a:lnTo>
                      <a:pt x="192" y="163"/>
                    </a:lnTo>
                    <a:lnTo>
                      <a:pt x="202" y="145"/>
                    </a:lnTo>
                    <a:lnTo>
                      <a:pt x="207" y="124"/>
                    </a:lnTo>
                    <a:lnTo>
                      <a:pt x="210" y="104"/>
                    </a:lnTo>
                    <a:lnTo>
                      <a:pt x="207" y="83"/>
                    </a:lnTo>
                    <a:lnTo>
                      <a:pt x="202" y="64"/>
                    </a:lnTo>
                    <a:lnTo>
                      <a:pt x="192" y="45"/>
                    </a:lnTo>
                    <a:lnTo>
                      <a:pt x="179" y="29"/>
                    </a:lnTo>
                    <a:close/>
                    <a:moveTo>
                      <a:pt x="8" y="104"/>
                    </a:moveTo>
                    <a:lnTo>
                      <a:pt x="9" y="84"/>
                    </a:lnTo>
                    <a:lnTo>
                      <a:pt x="14" y="67"/>
                    </a:lnTo>
                    <a:lnTo>
                      <a:pt x="22" y="50"/>
                    </a:lnTo>
                    <a:lnTo>
                      <a:pt x="36" y="36"/>
                    </a:lnTo>
                    <a:lnTo>
                      <a:pt x="50" y="22"/>
                    </a:lnTo>
                    <a:lnTo>
                      <a:pt x="67" y="14"/>
                    </a:lnTo>
                    <a:lnTo>
                      <a:pt x="84" y="9"/>
                    </a:lnTo>
                    <a:lnTo>
                      <a:pt x="104" y="8"/>
                    </a:lnTo>
                    <a:lnTo>
                      <a:pt x="123" y="9"/>
                    </a:lnTo>
                    <a:lnTo>
                      <a:pt x="141" y="14"/>
                    </a:lnTo>
                    <a:lnTo>
                      <a:pt x="158" y="22"/>
                    </a:lnTo>
                    <a:lnTo>
                      <a:pt x="174" y="36"/>
                    </a:lnTo>
                    <a:lnTo>
                      <a:pt x="185" y="50"/>
                    </a:lnTo>
                    <a:lnTo>
                      <a:pt x="194" y="67"/>
                    </a:lnTo>
                    <a:lnTo>
                      <a:pt x="199" y="84"/>
                    </a:lnTo>
                    <a:lnTo>
                      <a:pt x="202" y="104"/>
                    </a:lnTo>
                    <a:lnTo>
                      <a:pt x="201" y="113"/>
                    </a:lnTo>
                    <a:lnTo>
                      <a:pt x="199" y="118"/>
                    </a:lnTo>
                    <a:lnTo>
                      <a:pt x="199" y="123"/>
                    </a:lnTo>
                    <a:lnTo>
                      <a:pt x="194" y="141"/>
                    </a:lnTo>
                    <a:lnTo>
                      <a:pt x="189" y="149"/>
                    </a:lnTo>
                    <a:lnTo>
                      <a:pt x="185" y="158"/>
                    </a:lnTo>
                    <a:lnTo>
                      <a:pt x="174" y="174"/>
                    </a:lnTo>
                    <a:lnTo>
                      <a:pt x="158" y="185"/>
                    </a:lnTo>
                    <a:lnTo>
                      <a:pt x="149" y="190"/>
                    </a:lnTo>
                    <a:lnTo>
                      <a:pt x="141" y="194"/>
                    </a:lnTo>
                    <a:lnTo>
                      <a:pt x="123" y="200"/>
                    </a:lnTo>
                    <a:lnTo>
                      <a:pt x="118" y="200"/>
                    </a:lnTo>
                    <a:lnTo>
                      <a:pt x="113" y="201"/>
                    </a:lnTo>
                    <a:lnTo>
                      <a:pt x="104" y="202"/>
                    </a:lnTo>
                    <a:lnTo>
                      <a:pt x="84" y="200"/>
                    </a:lnTo>
                    <a:lnTo>
                      <a:pt x="67" y="194"/>
                    </a:lnTo>
                    <a:lnTo>
                      <a:pt x="50" y="185"/>
                    </a:lnTo>
                    <a:lnTo>
                      <a:pt x="36" y="174"/>
                    </a:lnTo>
                    <a:lnTo>
                      <a:pt x="22" y="158"/>
                    </a:lnTo>
                    <a:lnTo>
                      <a:pt x="14" y="141"/>
                    </a:lnTo>
                    <a:lnTo>
                      <a:pt x="9" y="123"/>
                    </a:lnTo>
                    <a:lnTo>
                      <a:pt x="8" y="104"/>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0" name="Freeform 432"/>
              <p:cNvSpPr>
                <a:spLocks noEditPoints="1"/>
              </p:cNvSpPr>
              <p:nvPr/>
            </p:nvSpPr>
            <p:spPr bwMode="auto">
              <a:xfrm>
                <a:off x="2462" y="2637"/>
                <a:ext cx="39" cy="39"/>
              </a:xfrm>
              <a:custGeom>
                <a:avLst/>
                <a:gdLst>
                  <a:gd name="T0" fmla="*/ 14 w 194"/>
                  <a:gd name="T1" fmla="*/ 42 h 194"/>
                  <a:gd name="T2" fmla="*/ 1 w 194"/>
                  <a:gd name="T3" fmla="*/ 76 h 194"/>
                  <a:gd name="T4" fmla="*/ 1 w 194"/>
                  <a:gd name="T5" fmla="*/ 115 h 194"/>
                  <a:gd name="T6" fmla="*/ 14 w 194"/>
                  <a:gd name="T7" fmla="*/ 150 h 194"/>
                  <a:gd name="T8" fmla="*/ 42 w 194"/>
                  <a:gd name="T9" fmla="*/ 177 h 194"/>
                  <a:gd name="T10" fmla="*/ 76 w 194"/>
                  <a:gd name="T11" fmla="*/ 192 h 194"/>
                  <a:gd name="T12" fmla="*/ 105 w 194"/>
                  <a:gd name="T13" fmla="*/ 193 h 194"/>
                  <a:gd name="T14" fmla="*/ 115 w 194"/>
                  <a:gd name="T15" fmla="*/ 192 h 194"/>
                  <a:gd name="T16" fmla="*/ 141 w 194"/>
                  <a:gd name="T17" fmla="*/ 182 h 194"/>
                  <a:gd name="T18" fmla="*/ 166 w 194"/>
                  <a:gd name="T19" fmla="*/ 166 h 194"/>
                  <a:gd name="T20" fmla="*/ 181 w 194"/>
                  <a:gd name="T21" fmla="*/ 141 h 194"/>
                  <a:gd name="T22" fmla="*/ 191 w 194"/>
                  <a:gd name="T23" fmla="*/ 115 h 194"/>
                  <a:gd name="T24" fmla="*/ 193 w 194"/>
                  <a:gd name="T25" fmla="*/ 105 h 194"/>
                  <a:gd name="T26" fmla="*/ 191 w 194"/>
                  <a:gd name="T27" fmla="*/ 76 h 194"/>
                  <a:gd name="T28" fmla="*/ 177 w 194"/>
                  <a:gd name="T29" fmla="*/ 42 h 194"/>
                  <a:gd name="T30" fmla="*/ 150 w 194"/>
                  <a:gd name="T31" fmla="*/ 14 h 194"/>
                  <a:gd name="T32" fmla="*/ 115 w 194"/>
                  <a:gd name="T33" fmla="*/ 1 h 194"/>
                  <a:gd name="T34" fmla="*/ 76 w 194"/>
                  <a:gd name="T35" fmla="*/ 1 h 194"/>
                  <a:gd name="T36" fmla="*/ 42 w 194"/>
                  <a:gd name="T37" fmla="*/ 14 h 194"/>
                  <a:gd name="T38" fmla="*/ 5 w 194"/>
                  <a:gd name="T39" fmla="*/ 96 h 194"/>
                  <a:gd name="T40" fmla="*/ 12 w 194"/>
                  <a:gd name="T41" fmla="*/ 61 h 194"/>
                  <a:gd name="T42" fmla="*/ 33 w 194"/>
                  <a:gd name="T43" fmla="*/ 33 h 194"/>
                  <a:gd name="T44" fmla="*/ 61 w 194"/>
                  <a:gd name="T45" fmla="*/ 12 h 194"/>
                  <a:gd name="T46" fmla="*/ 96 w 194"/>
                  <a:gd name="T47" fmla="*/ 5 h 194"/>
                  <a:gd name="T48" fmla="*/ 131 w 194"/>
                  <a:gd name="T49" fmla="*/ 12 h 194"/>
                  <a:gd name="T50" fmla="*/ 152 w 194"/>
                  <a:gd name="T51" fmla="*/ 26 h 194"/>
                  <a:gd name="T52" fmla="*/ 171 w 194"/>
                  <a:gd name="T53" fmla="*/ 46 h 194"/>
                  <a:gd name="T54" fmla="*/ 185 w 194"/>
                  <a:gd name="T55" fmla="*/ 77 h 194"/>
                  <a:gd name="T56" fmla="*/ 185 w 194"/>
                  <a:gd name="T57" fmla="*/ 114 h 194"/>
                  <a:gd name="T58" fmla="*/ 180 w 194"/>
                  <a:gd name="T59" fmla="*/ 131 h 194"/>
                  <a:gd name="T60" fmla="*/ 171 w 194"/>
                  <a:gd name="T61" fmla="*/ 146 h 194"/>
                  <a:gd name="T62" fmla="*/ 163 w 194"/>
                  <a:gd name="T63" fmla="*/ 154 h 194"/>
                  <a:gd name="T64" fmla="*/ 160 w 194"/>
                  <a:gd name="T65" fmla="*/ 160 h 194"/>
                  <a:gd name="T66" fmla="*/ 153 w 194"/>
                  <a:gd name="T67" fmla="*/ 164 h 194"/>
                  <a:gd name="T68" fmla="*/ 145 w 194"/>
                  <a:gd name="T69" fmla="*/ 171 h 194"/>
                  <a:gd name="T70" fmla="*/ 131 w 194"/>
                  <a:gd name="T71" fmla="*/ 180 h 194"/>
                  <a:gd name="T72" fmla="*/ 117 w 194"/>
                  <a:gd name="T73" fmla="*/ 184 h 194"/>
                  <a:gd name="T74" fmla="*/ 96 w 194"/>
                  <a:gd name="T75" fmla="*/ 188 h 194"/>
                  <a:gd name="T76" fmla="*/ 61 w 194"/>
                  <a:gd name="T77" fmla="*/ 180 h 194"/>
                  <a:gd name="T78" fmla="*/ 33 w 194"/>
                  <a:gd name="T79" fmla="*/ 160 h 194"/>
                  <a:gd name="T80" fmla="*/ 20 w 194"/>
                  <a:gd name="T81" fmla="*/ 146 h 194"/>
                  <a:gd name="T82" fmla="*/ 6 w 194"/>
                  <a:gd name="T83" fmla="*/ 114 h 1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94"/>
                  <a:gd name="T128" fmla="*/ 194 w 194"/>
                  <a:gd name="T129" fmla="*/ 194 h 1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94">
                    <a:moveTo>
                      <a:pt x="28" y="28"/>
                    </a:moveTo>
                    <a:lnTo>
                      <a:pt x="14" y="42"/>
                    </a:lnTo>
                    <a:lnTo>
                      <a:pt x="6" y="59"/>
                    </a:lnTo>
                    <a:lnTo>
                      <a:pt x="1" y="76"/>
                    </a:lnTo>
                    <a:lnTo>
                      <a:pt x="0" y="96"/>
                    </a:lnTo>
                    <a:lnTo>
                      <a:pt x="1" y="115"/>
                    </a:lnTo>
                    <a:lnTo>
                      <a:pt x="6" y="133"/>
                    </a:lnTo>
                    <a:lnTo>
                      <a:pt x="14" y="150"/>
                    </a:lnTo>
                    <a:lnTo>
                      <a:pt x="28" y="166"/>
                    </a:lnTo>
                    <a:lnTo>
                      <a:pt x="42" y="177"/>
                    </a:lnTo>
                    <a:lnTo>
                      <a:pt x="59" y="186"/>
                    </a:lnTo>
                    <a:lnTo>
                      <a:pt x="76" y="192"/>
                    </a:lnTo>
                    <a:lnTo>
                      <a:pt x="96" y="194"/>
                    </a:lnTo>
                    <a:lnTo>
                      <a:pt x="105" y="193"/>
                    </a:lnTo>
                    <a:lnTo>
                      <a:pt x="110" y="192"/>
                    </a:lnTo>
                    <a:lnTo>
                      <a:pt x="115" y="192"/>
                    </a:lnTo>
                    <a:lnTo>
                      <a:pt x="133" y="186"/>
                    </a:lnTo>
                    <a:lnTo>
                      <a:pt x="141" y="182"/>
                    </a:lnTo>
                    <a:lnTo>
                      <a:pt x="150" y="177"/>
                    </a:lnTo>
                    <a:lnTo>
                      <a:pt x="166" y="166"/>
                    </a:lnTo>
                    <a:lnTo>
                      <a:pt x="177" y="150"/>
                    </a:lnTo>
                    <a:lnTo>
                      <a:pt x="181" y="141"/>
                    </a:lnTo>
                    <a:lnTo>
                      <a:pt x="186" y="133"/>
                    </a:lnTo>
                    <a:lnTo>
                      <a:pt x="191" y="115"/>
                    </a:lnTo>
                    <a:lnTo>
                      <a:pt x="191" y="110"/>
                    </a:lnTo>
                    <a:lnTo>
                      <a:pt x="193" y="105"/>
                    </a:lnTo>
                    <a:lnTo>
                      <a:pt x="194" y="96"/>
                    </a:lnTo>
                    <a:lnTo>
                      <a:pt x="191" y="76"/>
                    </a:lnTo>
                    <a:lnTo>
                      <a:pt x="186" y="59"/>
                    </a:lnTo>
                    <a:lnTo>
                      <a:pt x="177" y="42"/>
                    </a:lnTo>
                    <a:lnTo>
                      <a:pt x="166" y="28"/>
                    </a:lnTo>
                    <a:lnTo>
                      <a:pt x="150" y="14"/>
                    </a:lnTo>
                    <a:lnTo>
                      <a:pt x="133" y="6"/>
                    </a:lnTo>
                    <a:lnTo>
                      <a:pt x="115" y="1"/>
                    </a:lnTo>
                    <a:lnTo>
                      <a:pt x="96" y="0"/>
                    </a:lnTo>
                    <a:lnTo>
                      <a:pt x="76" y="1"/>
                    </a:lnTo>
                    <a:lnTo>
                      <a:pt x="59" y="6"/>
                    </a:lnTo>
                    <a:lnTo>
                      <a:pt x="42" y="14"/>
                    </a:lnTo>
                    <a:lnTo>
                      <a:pt x="28" y="28"/>
                    </a:lnTo>
                    <a:close/>
                    <a:moveTo>
                      <a:pt x="5" y="96"/>
                    </a:moveTo>
                    <a:lnTo>
                      <a:pt x="6" y="77"/>
                    </a:lnTo>
                    <a:lnTo>
                      <a:pt x="12" y="61"/>
                    </a:lnTo>
                    <a:lnTo>
                      <a:pt x="20" y="46"/>
                    </a:lnTo>
                    <a:lnTo>
                      <a:pt x="33" y="33"/>
                    </a:lnTo>
                    <a:lnTo>
                      <a:pt x="46" y="20"/>
                    </a:lnTo>
                    <a:lnTo>
                      <a:pt x="61" y="12"/>
                    </a:lnTo>
                    <a:lnTo>
                      <a:pt x="77" y="6"/>
                    </a:lnTo>
                    <a:lnTo>
                      <a:pt x="96" y="5"/>
                    </a:lnTo>
                    <a:lnTo>
                      <a:pt x="114" y="6"/>
                    </a:lnTo>
                    <a:lnTo>
                      <a:pt x="131" y="12"/>
                    </a:lnTo>
                    <a:lnTo>
                      <a:pt x="145" y="20"/>
                    </a:lnTo>
                    <a:lnTo>
                      <a:pt x="152" y="26"/>
                    </a:lnTo>
                    <a:lnTo>
                      <a:pt x="160" y="33"/>
                    </a:lnTo>
                    <a:lnTo>
                      <a:pt x="171" y="46"/>
                    </a:lnTo>
                    <a:lnTo>
                      <a:pt x="180" y="61"/>
                    </a:lnTo>
                    <a:lnTo>
                      <a:pt x="185" y="77"/>
                    </a:lnTo>
                    <a:lnTo>
                      <a:pt x="187" y="96"/>
                    </a:lnTo>
                    <a:lnTo>
                      <a:pt x="185" y="114"/>
                    </a:lnTo>
                    <a:lnTo>
                      <a:pt x="182" y="122"/>
                    </a:lnTo>
                    <a:lnTo>
                      <a:pt x="180" y="131"/>
                    </a:lnTo>
                    <a:lnTo>
                      <a:pt x="176" y="138"/>
                    </a:lnTo>
                    <a:lnTo>
                      <a:pt x="171" y="146"/>
                    </a:lnTo>
                    <a:lnTo>
                      <a:pt x="166" y="152"/>
                    </a:lnTo>
                    <a:lnTo>
                      <a:pt x="163" y="154"/>
                    </a:lnTo>
                    <a:lnTo>
                      <a:pt x="162" y="156"/>
                    </a:lnTo>
                    <a:lnTo>
                      <a:pt x="160" y="160"/>
                    </a:lnTo>
                    <a:lnTo>
                      <a:pt x="156" y="163"/>
                    </a:lnTo>
                    <a:lnTo>
                      <a:pt x="153" y="164"/>
                    </a:lnTo>
                    <a:lnTo>
                      <a:pt x="152" y="166"/>
                    </a:lnTo>
                    <a:lnTo>
                      <a:pt x="145" y="171"/>
                    </a:lnTo>
                    <a:lnTo>
                      <a:pt x="138" y="176"/>
                    </a:lnTo>
                    <a:lnTo>
                      <a:pt x="131" y="180"/>
                    </a:lnTo>
                    <a:lnTo>
                      <a:pt x="122" y="183"/>
                    </a:lnTo>
                    <a:lnTo>
                      <a:pt x="117" y="184"/>
                    </a:lnTo>
                    <a:lnTo>
                      <a:pt x="114" y="186"/>
                    </a:lnTo>
                    <a:lnTo>
                      <a:pt x="96" y="188"/>
                    </a:lnTo>
                    <a:lnTo>
                      <a:pt x="77" y="186"/>
                    </a:lnTo>
                    <a:lnTo>
                      <a:pt x="61" y="180"/>
                    </a:lnTo>
                    <a:lnTo>
                      <a:pt x="46" y="171"/>
                    </a:lnTo>
                    <a:lnTo>
                      <a:pt x="33" y="160"/>
                    </a:lnTo>
                    <a:lnTo>
                      <a:pt x="25" y="152"/>
                    </a:lnTo>
                    <a:lnTo>
                      <a:pt x="20" y="146"/>
                    </a:lnTo>
                    <a:lnTo>
                      <a:pt x="12" y="131"/>
                    </a:lnTo>
                    <a:lnTo>
                      <a:pt x="6" y="114"/>
                    </a:lnTo>
                    <a:lnTo>
                      <a:pt x="5" y="96"/>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1" name="Freeform 433"/>
              <p:cNvSpPr>
                <a:spLocks noEditPoints="1"/>
              </p:cNvSpPr>
              <p:nvPr/>
            </p:nvSpPr>
            <p:spPr bwMode="auto">
              <a:xfrm>
                <a:off x="2463" y="2638"/>
                <a:ext cx="36" cy="37"/>
              </a:xfrm>
              <a:custGeom>
                <a:avLst/>
                <a:gdLst>
                  <a:gd name="T0" fmla="*/ 15 w 182"/>
                  <a:gd name="T1" fmla="*/ 41 h 183"/>
                  <a:gd name="T2" fmla="*/ 1 w 182"/>
                  <a:gd name="T3" fmla="*/ 72 h 183"/>
                  <a:gd name="T4" fmla="*/ 1 w 182"/>
                  <a:gd name="T5" fmla="*/ 109 h 183"/>
                  <a:gd name="T6" fmla="*/ 15 w 182"/>
                  <a:gd name="T7" fmla="*/ 141 h 183"/>
                  <a:gd name="T8" fmla="*/ 28 w 182"/>
                  <a:gd name="T9" fmla="*/ 155 h 183"/>
                  <a:gd name="T10" fmla="*/ 56 w 182"/>
                  <a:gd name="T11" fmla="*/ 175 h 183"/>
                  <a:gd name="T12" fmla="*/ 91 w 182"/>
                  <a:gd name="T13" fmla="*/ 183 h 183"/>
                  <a:gd name="T14" fmla="*/ 112 w 182"/>
                  <a:gd name="T15" fmla="*/ 179 h 183"/>
                  <a:gd name="T16" fmla="*/ 126 w 182"/>
                  <a:gd name="T17" fmla="*/ 175 h 183"/>
                  <a:gd name="T18" fmla="*/ 140 w 182"/>
                  <a:gd name="T19" fmla="*/ 166 h 183"/>
                  <a:gd name="T20" fmla="*/ 148 w 182"/>
                  <a:gd name="T21" fmla="*/ 159 h 183"/>
                  <a:gd name="T22" fmla="*/ 155 w 182"/>
                  <a:gd name="T23" fmla="*/ 155 h 183"/>
                  <a:gd name="T24" fmla="*/ 158 w 182"/>
                  <a:gd name="T25" fmla="*/ 149 h 183"/>
                  <a:gd name="T26" fmla="*/ 166 w 182"/>
                  <a:gd name="T27" fmla="*/ 141 h 183"/>
                  <a:gd name="T28" fmla="*/ 175 w 182"/>
                  <a:gd name="T29" fmla="*/ 126 h 183"/>
                  <a:gd name="T30" fmla="*/ 180 w 182"/>
                  <a:gd name="T31" fmla="*/ 109 h 183"/>
                  <a:gd name="T32" fmla="*/ 180 w 182"/>
                  <a:gd name="T33" fmla="*/ 72 h 183"/>
                  <a:gd name="T34" fmla="*/ 166 w 182"/>
                  <a:gd name="T35" fmla="*/ 41 h 183"/>
                  <a:gd name="T36" fmla="*/ 147 w 182"/>
                  <a:gd name="T37" fmla="*/ 21 h 183"/>
                  <a:gd name="T38" fmla="*/ 126 w 182"/>
                  <a:gd name="T39" fmla="*/ 7 h 183"/>
                  <a:gd name="T40" fmla="*/ 91 w 182"/>
                  <a:gd name="T41" fmla="*/ 0 h 183"/>
                  <a:gd name="T42" fmla="*/ 56 w 182"/>
                  <a:gd name="T43" fmla="*/ 7 h 183"/>
                  <a:gd name="T44" fmla="*/ 28 w 182"/>
                  <a:gd name="T45" fmla="*/ 28 h 183"/>
                  <a:gd name="T46" fmla="*/ 9 w 182"/>
                  <a:gd name="T47" fmla="*/ 74 h 183"/>
                  <a:gd name="T48" fmla="*/ 20 w 182"/>
                  <a:gd name="T49" fmla="*/ 45 h 183"/>
                  <a:gd name="T50" fmla="*/ 44 w 182"/>
                  <a:gd name="T51" fmla="*/ 22 h 183"/>
                  <a:gd name="T52" fmla="*/ 74 w 182"/>
                  <a:gd name="T53" fmla="*/ 9 h 183"/>
                  <a:gd name="T54" fmla="*/ 107 w 182"/>
                  <a:gd name="T55" fmla="*/ 9 h 183"/>
                  <a:gd name="T56" fmla="*/ 136 w 182"/>
                  <a:gd name="T57" fmla="*/ 22 h 183"/>
                  <a:gd name="T58" fmla="*/ 151 w 182"/>
                  <a:gd name="T59" fmla="*/ 33 h 183"/>
                  <a:gd name="T60" fmla="*/ 167 w 182"/>
                  <a:gd name="T61" fmla="*/ 60 h 183"/>
                  <a:gd name="T62" fmla="*/ 174 w 182"/>
                  <a:gd name="T63" fmla="*/ 91 h 183"/>
                  <a:gd name="T64" fmla="*/ 167 w 182"/>
                  <a:gd name="T65" fmla="*/ 123 h 183"/>
                  <a:gd name="T66" fmla="*/ 155 w 182"/>
                  <a:gd name="T67" fmla="*/ 143 h 183"/>
                  <a:gd name="T68" fmla="*/ 143 w 182"/>
                  <a:gd name="T69" fmla="*/ 155 h 183"/>
                  <a:gd name="T70" fmla="*/ 122 w 182"/>
                  <a:gd name="T71" fmla="*/ 169 h 183"/>
                  <a:gd name="T72" fmla="*/ 91 w 182"/>
                  <a:gd name="T73" fmla="*/ 175 h 183"/>
                  <a:gd name="T74" fmla="*/ 59 w 182"/>
                  <a:gd name="T75" fmla="*/ 169 h 183"/>
                  <a:gd name="T76" fmla="*/ 32 w 182"/>
                  <a:gd name="T77" fmla="*/ 151 h 183"/>
                  <a:gd name="T78" fmla="*/ 20 w 182"/>
                  <a:gd name="T79" fmla="*/ 136 h 183"/>
                  <a:gd name="T80" fmla="*/ 9 w 182"/>
                  <a:gd name="T81" fmla="*/ 107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183"/>
                  <a:gd name="T125" fmla="*/ 182 w 182"/>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183">
                    <a:moveTo>
                      <a:pt x="28" y="28"/>
                    </a:moveTo>
                    <a:lnTo>
                      <a:pt x="15" y="41"/>
                    </a:lnTo>
                    <a:lnTo>
                      <a:pt x="7" y="56"/>
                    </a:lnTo>
                    <a:lnTo>
                      <a:pt x="1" y="72"/>
                    </a:lnTo>
                    <a:lnTo>
                      <a:pt x="0" y="91"/>
                    </a:lnTo>
                    <a:lnTo>
                      <a:pt x="1" y="109"/>
                    </a:lnTo>
                    <a:lnTo>
                      <a:pt x="7" y="126"/>
                    </a:lnTo>
                    <a:lnTo>
                      <a:pt x="15" y="141"/>
                    </a:lnTo>
                    <a:lnTo>
                      <a:pt x="20" y="147"/>
                    </a:lnTo>
                    <a:lnTo>
                      <a:pt x="28" y="155"/>
                    </a:lnTo>
                    <a:lnTo>
                      <a:pt x="41" y="166"/>
                    </a:lnTo>
                    <a:lnTo>
                      <a:pt x="56" y="175"/>
                    </a:lnTo>
                    <a:lnTo>
                      <a:pt x="72" y="181"/>
                    </a:lnTo>
                    <a:lnTo>
                      <a:pt x="91" y="183"/>
                    </a:lnTo>
                    <a:lnTo>
                      <a:pt x="109" y="181"/>
                    </a:lnTo>
                    <a:lnTo>
                      <a:pt x="112" y="179"/>
                    </a:lnTo>
                    <a:lnTo>
                      <a:pt x="117" y="178"/>
                    </a:lnTo>
                    <a:lnTo>
                      <a:pt x="126" y="175"/>
                    </a:lnTo>
                    <a:lnTo>
                      <a:pt x="133" y="171"/>
                    </a:lnTo>
                    <a:lnTo>
                      <a:pt x="140" y="166"/>
                    </a:lnTo>
                    <a:lnTo>
                      <a:pt x="147" y="161"/>
                    </a:lnTo>
                    <a:lnTo>
                      <a:pt x="148" y="159"/>
                    </a:lnTo>
                    <a:lnTo>
                      <a:pt x="151" y="158"/>
                    </a:lnTo>
                    <a:lnTo>
                      <a:pt x="155" y="155"/>
                    </a:lnTo>
                    <a:lnTo>
                      <a:pt x="157" y="151"/>
                    </a:lnTo>
                    <a:lnTo>
                      <a:pt x="158" y="149"/>
                    </a:lnTo>
                    <a:lnTo>
                      <a:pt x="161" y="147"/>
                    </a:lnTo>
                    <a:lnTo>
                      <a:pt x="166" y="141"/>
                    </a:lnTo>
                    <a:lnTo>
                      <a:pt x="171" y="133"/>
                    </a:lnTo>
                    <a:lnTo>
                      <a:pt x="175" y="126"/>
                    </a:lnTo>
                    <a:lnTo>
                      <a:pt x="177" y="117"/>
                    </a:lnTo>
                    <a:lnTo>
                      <a:pt x="180" y="109"/>
                    </a:lnTo>
                    <a:lnTo>
                      <a:pt x="182" y="91"/>
                    </a:lnTo>
                    <a:lnTo>
                      <a:pt x="180" y="72"/>
                    </a:lnTo>
                    <a:lnTo>
                      <a:pt x="175" y="56"/>
                    </a:lnTo>
                    <a:lnTo>
                      <a:pt x="166" y="41"/>
                    </a:lnTo>
                    <a:lnTo>
                      <a:pt x="155" y="28"/>
                    </a:lnTo>
                    <a:lnTo>
                      <a:pt x="147" y="21"/>
                    </a:lnTo>
                    <a:lnTo>
                      <a:pt x="140" y="15"/>
                    </a:lnTo>
                    <a:lnTo>
                      <a:pt x="126" y="7"/>
                    </a:lnTo>
                    <a:lnTo>
                      <a:pt x="109" y="1"/>
                    </a:lnTo>
                    <a:lnTo>
                      <a:pt x="91" y="0"/>
                    </a:lnTo>
                    <a:lnTo>
                      <a:pt x="72" y="1"/>
                    </a:lnTo>
                    <a:lnTo>
                      <a:pt x="56" y="7"/>
                    </a:lnTo>
                    <a:lnTo>
                      <a:pt x="41" y="15"/>
                    </a:lnTo>
                    <a:lnTo>
                      <a:pt x="28" y="28"/>
                    </a:lnTo>
                    <a:close/>
                    <a:moveTo>
                      <a:pt x="8" y="91"/>
                    </a:moveTo>
                    <a:lnTo>
                      <a:pt x="9" y="74"/>
                    </a:lnTo>
                    <a:lnTo>
                      <a:pt x="14" y="60"/>
                    </a:lnTo>
                    <a:lnTo>
                      <a:pt x="20" y="45"/>
                    </a:lnTo>
                    <a:lnTo>
                      <a:pt x="32" y="33"/>
                    </a:lnTo>
                    <a:lnTo>
                      <a:pt x="44" y="22"/>
                    </a:lnTo>
                    <a:lnTo>
                      <a:pt x="59" y="14"/>
                    </a:lnTo>
                    <a:lnTo>
                      <a:pt x="74" y="9"/>
                    </a:lnTo>
                    <a:lnTo>
                      <a:pt x="91" y="8"/>
                    </a:lnTo>
                    <a:lnTo>
                      <a:pt x="107" y="9"/>
                    </a:lnTo>
                    <a:lnTo>
                      <a:pt x="122" y="14"/>
                    </a:lnTo>
                    <a:lnTo>
                      <a:pt x="136" y="22"/>
                    </a:lnTo>
                    <a:lnTo>
                      <a:pt x="143" y="26"/>
                    </a:lnTo>
                    <a:lnTo>
                      <a:pt x="151" y="33"/>
                    </a:lnTo>
                    <a:lnTo>
                      <a:pt x="160" y="45"/>
                    </a:lnTo>
                    <a:lnTo>
                      <a:pt x="167" y="60"/>
                    </a:lnTo>
                    <a:lnTo>
                      <a:pt x="172" y="74"/>
                    </a:lnTo>
                    <a:lnTo>
                      <a:pt x="174" y="91"/>
                    </a:lnTo>
                    <a:lnTo>
                      <a:pt x="172" y="107"/>
                    </a:lnTo>
                    <a:lnTo>
                      <a:pt x="167" y="123"/>
                    </a:lnTo>
                    <a:lnTo>
                      <a:pt x="160" y="136"/>
                    </a:lnTo>
                    <a:lnTo>
                      <a:pt x="155" y="143"/>
                    </a:lnTo>
                    <a:lnTo>
                      <a:pt x="151" y="151"/>
                    </a:lnTo>
                    <a:lnTo>
                      <a:pt x="143" y="155"/>
                    </a:lnTo>
                    <a:lnTo>
                      <a:pt x="136" y="161"/>
                    </a:lnTo>
                    <a:lnTo>
                      <a:pt x="122" y="169"/>
                    </a:lnTo>
                    <a:lnTo>
                      <a:pt x="107" y="173"/>
                    </a:lnTo>
                    <a:lnTo>
                      <a:pt x="91" y="175"/>
                    </a:lnTo>
                    <a:lnTo>
                      <a:pt x="74" y="173"/>
                    </a:lnTo>
                    <a:lnTo>
                      <a:pt x="59" y="169"/>
                    </a:lnTo>
                    <a:lnTo>
                      <a:pt x="44" y="161"/>
                    </a:lnTo>
                    <a:lnTo>
                      <a:pt x="32" y="151"/>
                    </a:lnTo>
                    <a:lnTo>
                      <a:pt x="25" y="143"/>
                    </a:lnTo>
                    <a:lnTo>
                      <a:pt x="20" y="136"/>
                    </a:lnTo>
                    <a:lnTo>
                      <a:pt x="14" y="123"/>
                    </a:lnTo>
                    <a:lnTo>
                      <a:pt x="9" y="107"/>
                    </a:lnTo>
                    <a:lnTo>
                      <a:pt x="8" y="91"/>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2" name="Freeform 434"/>
              <p:cNvSpPr>
                <a:spLocks noEditPoints="1"/>
              </p:cNvSpPr>
              <p:nvPr/>
            </p:nvSpPr>
            <p:spPr bwMode="auto">
              <a:xfrm>
                <a:off x="2465" y="2640"/>
                <a:ext cx="33" cy="33"/>
              </a:xfrm>
              <a:custGeom>
                <a:avLst/>
                <a:gdLst>
                  <a:gd name="T0" fmla="*/ 12 w 166"/>
                  <a:gd name="T1" fmla="*/ 37 h 167"/>
                  <a:gd name="T2" fmla="*/ 1 w 166"/>
                  <a:gd name="T3" fmla="*/ 66 h 167"/>
                  <a:gd name="T4" fmla="*/ 1 w 166"/>
                  <a:gd name="T5" fmla="*/ 99 h 167"/>
                  <a:gd name="T6" fmla="*/ 12 w 166"/>
                  <a:gd name="T7" fmla="*/ 128 h 167"/>
                  <a:gd name="T8" fmla="*/ 24 w 166"/>
                  <a:gd name="T9" fmla="*/ 143 h 167"/>
                  <a:gd name="T10" fmla="*/ 51 w 166"/>
                  <a:gd name="T11" fmla="*/ 161 h 167"/>
                  <a:gd name="T12" fmla="*/ 83 w 166"/>
                  <a:gd name="T13" fmla="*/ 167 h 167"/>
                  <a:gd name="T14" fmla="*/ 114 w 166"/>
                  <a:gd name="T15" fmla="*/ 161 h 167"/>
                  <a:gd name="T16" fmla="*/ 135 w 166"/>
                  <a:gd name="T17" fmla="*/ 147 h 167"/>
                  <a:gd name="T18" fmla="*/ 147 w 166"/>
                  <a:gd name="T19" fmla="*/ 135 h 167"/>
                  <a:gd name="T20" fmla="*/ 159 w 166"/>
                  <a:gd name="T21" fmla="*/ 115 h 167"/>
                  <a:gd name="T22" fmla="*/ 166 w 166"/>
                  <a:gd name="T23" fmla="*/ 83 h 167"/>
                  <a:gd name="T24" fmla="*/ 159 w 166"/>
                  <a:gd name="T25" fmla="*/ 52 h 167"/>
                  <a:gd name="T26" fmla="*/ 143 w 166"/>
                  <a:gd name="T27" fmla="*/ 25 h 167"/>
                  <a:gd name="T28" fmla="*/ 128 w 166"/>
                  <a:gd name="T29" fmla="*/ 14 h 167"/>
                  <a:gd name="T30" fmla="*/ 99 w 166"/>
                  <a:gd name="T31" fmla="*/ 1 h 167"/>
                  <a:gd name="T32" fmla="*/ 66 w 166"/>
                  <a:gd name="T33" fmla="*/ 1 h 167"/>
                  <a:gd name="T34" fmla="*/ 36 w 166"/>
                  <a:gd name="T35" fmla="*/ 14 h 167"/>
                  <a:gd name="T36" fmla="*/ 8 w 166"/>
                  <a:gd name="T37" fmla="*/ 83 h 167"/>
                  <a:gd name="T38" fmla="*/ 13 w 166"/>
                  <a:gd name="T39" fmla="*/ 54 h 167"/>
                  <a:gd name="T40" fmla="*/ 30 w 166"/>
                  <a:gd name="T41" fmla="*/ 31 h 167"/>
                  <a:gd name="T42" fmla="*/ 54 w 166"/>
                  <a:gd name="T43" fmla="*/ 14 h 167"/>
                  <a:gd name="T44" fmla="*/ 83 w 166"/>
                  <a:gd name="T45" fmla="*/ 8 h 167"/>
                  <a:gd name="T46" fmla="*/ 104 w 166"/>
                  <a:gd name="T47" fmla="*/ 10 h 167"/>
                  <a:gd name="T48" fmla="*/ 118 w 166"/>
                  <a:gd name="T49" fmla="*/ 16 h 167"/>
                  <a:gd name="T50" fmla="*/ 137 w 166"/>
                  <a:gd name="T51" fmla="*/ 31 h 167"/>
                  <a:gd name="T52" fmla="*/ 153 w 166"/>
                  <a:gd name="T53" fmla="*/ 54 h 167"/>
                  <a:gd name="T54" fmla="*/ 158 w 166"/>
                  <a:gd name="T55" fmla="*/ 83 h 167"/>
                  <a:gd name="T56" fmla="*/ 156 w 166"/>
                  <a:gd name="T57" fmla="*/ 90 h 167"/>
                  <a:gd name="T58" fmla="*/ 156 w 166"/>
                  <a:gd name="T59" fmla="*/ 93 h 167"/>
                  <a:gd name="T60" fmla="*/ 154 w 166"/>
                  <a:gd name="T61" fmla="*/ 105 h 167"/>
                  <a:gd name="T62" fmla="*/ 153 w 166"/>
                  <a:gd name="T63" fmla="*/ 106 h 167"/>
                  <a:gd name="T64" fmla="*/ 153 w 166"/>
                  <a:gd name="T65" fmla="*/ 112 h 167"/>
                  <a:gd name="T66" fmla="*/ 145 w 166"/>
                  <a:gd name="T67" fmla="*/ 125 h 167"/>
                  <a:gd name="T68" fmla="*/ 137 w 166"/>
                  <a:gd name="T69" fmla="*/ 137 h 167"/>
                  <a:gd name="T70" fmla="*/ 125 w 166"/>
                  <a:gd name="T71" fmla="*/ 145 h 167"/>
                  <a:gd name="T72" fmla="*/ 112 w 166"/>
                  <a:gd name="T73" fmla="*/ 153 h 167"/>
                  <a:gd name="T74" fmla="*/ 106 w 166"/>
                  <a:gd name="T75" fmla="*/ 153 h 167"/>
                  <a:gd name="T76" fmla="*/ 104 w 166"/>
                  <a:gd name="T77" fmla="*/ 154 h 167"/>
                  <a:gd name="T78" fmla="*/ 93 w 166"/>
                  <a:gd name="T79" fmla="*/ 156 h 167"/>
                  <a:gd name="T80" fmla="*/ 90 w 166"/>
                  <a:gd name="T81" fmla="*/ 156 h 167"/>
                  <a:gd name="T82" fmla="*/ 83 w 166"/>
                  <a:gd name="T83" fmla="*/ 158 h 167"/>
                  <a:gd name="T84" fmla="*/ 54 w 166"/>
                  <a:gd name="T85" fmla="*/ 153 h 167"/>
                  <a:gd name="T86" fmla="*/ 30 w 166"/>
                  <a:gd name="T87" fmla="*/ 137 h 167"/>
                  <a:gd name="T88" fmla="*/ 16 w 166"/>
                  <a:gd name="T89" fmla="*/ 118 h 167"/>
                  <a:gd name="T90" fmla="*/ 10 w 166"/>
                  <a:gd name="T91" fmla="*/ 105 h 167"/>
                  <a:gd name="T92" fmla="*/ 8 w 166"/>
                  <a:gd name="T93" fmla="*/ 83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167"/>
                  <a:gd name="T143" fmla="*/ 166 w 166"/>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167">
                    <a:moveTo>
                      <a:pt x="24" y="25"/>
                    </a:moveTo>
                    <a:lnTo>
                      <a:pt x="12" y="37"/>
                    </a:lnTo>
                    <a:lnTo>
                      <a:pt x="6" y="52"/>
                    </a:lnTo>
                    <a:lnTo>
                      <a:pt x="1" y="66"/>
                    </a:lnTo>
                    <a:lnTo>
                      <a:pt x="0" y="83"/>
                    </a:lnTo>
                    <a:lnTo>
                      <a:pt x="1" y="99"/>
                    </a:lnTo>
                    <a:lnTo>
                      <a:pt x="6" y="115"/>
                    </a:lnTo>
                    <a:lnTo>
                      <a:pt x="12" y="128"/>
                    </a:lnTo>
                    <a:lnTo>
                      <a:pt x="17" y="135"/>
                    </a:lnTo>
                    <a:lnTo>
                      <a:pt x="24" y="143"/>
                    </a:lnTo>
                    <a:lnTo>
                      <a:pt x="36" y="153"/>
                    </a:lnTo>
                    <a:lnTo>
                      <a:pt x="51" y="161"/>
                    </a:lnTo>
                    <a:lnTo>
                      <a:pt x="66" y="165"/>
                    </a:lnTo>
                    <a:lnTo>
                      <a:pt x="83" y="167"/>
                    </a:lnTo>
                    <a:lnTo>
                      <a:pt x="99" y="165"/>
                    </a:lnTo>
                    <a:lnTo>
                      <a:pt x="114" y="161"/>
                    </a:lnTo>
                    <a:lnTo>
                      <a:pt x="128" y="153"/>
                    </a:lnTo>
                    <a:lnTo>
                      <a:pt x="135" y="147"/>
                    </a:lnTo>
                    <a:lnTo>
                      <a:pt x="143" y="143"/>
                    </a:lnTo>
                    <a:lnTo>
                      <a:pt x="147" y="135"/>
                    </a:lnTo>
                    <a:lnTo>
                      <a:pt x="152" y="128"/>
                    </a:lnTo>
                    <a:lnTo>
                      <a:pt x="159" y="115"/>
                    </a:lnTo>
                    <a:lnTo>
                      <a:pt x="164" y="99"/>
                    </a:lnTo>
                    <a:lnTo>
                      <a:pt x="166" y="83"/>
                    </a:lnTo>
                    <a:lnTo>
                      <a:pt x="164" y="66"/>
                    </a:lnTo>
                    <a:lnTo>
                      <a:pt x="159" y="52"/>
                    </a:lnTo>
                    <a:lnTo>
                      <a:pt x="152" y="37"/>
                    </a:lnTo>
                    <a:lnTo>
                      <a:pt x="143" y="25"/>
                    </a:lnTo>
                    <a:lnTo>
                      <a:pt x="135" y="18"/>
                    </a:lnTo>
                    <a:lnTo>
                      <a:pt x="128" y="14"/>
                    </a:lnTo>
                    <a:lnTo>
                      <a:pt x="114" y="6"/>
                    </a:lnTo>
                    <a:lnTo>
                      <a:pt x="99" y="1"/>
                    </a:lnTo>
                    <a:lnTo>
                      <a:pt x="83" y="0"/>
                    </a:lnTo>
                    <a:lnTo>
                      <a:pt x="66" y="1"/>
                    </a:lnTo>
                    <a:lnTo>
                      <a:pt x="51" y="6"/>
                    </a:lnTo>
                    <a:lnTo>
                      <a:pt x="36" y="14"/>
                    </a:lnTo>
                    <a:lnTo>
                      <a:pt x="24" y="25"/>
                    </a:lnTo>
                    <a:close/>
                    <a:moveTo>
                      <a:pt x="8" y="83"/>
                    </a:moveTo>
                    <a:lnTo>
                      <a:pt x="9" y="68"/>
                    </a:lnTo>
                    <a:lnTo>
                      <a:pt x="13" y="54"/>
                    </a:lnTo>
                    <a:lnTo>
                      <a:pt x="20" y="41"/>
                    </a:lnTo>
                    <a:lnTo>
                      <a:pt x="30" y="31"/>
                    </a:lnTo>
                    <a:lnTo>
                      <a:pt x="40" y="20"/>
                    </a:lnTo>
                    <a:lnTo>
                      <a:pt x="54" y="14"/>
                    </a:lnTo>
                    <a:lnTo>
                      <a:pt x="67" y="9"/>
                    </a:lnTo>
                    <a:lnTo>
                      <a:pt x="83" y="8"/>
                    </a:lnTo>
                    <a:lnTo>
                      <a:pt x="98" y="9"/>
                    </a:lnTo>
                    <a:lnTo>
                      <a:pt x="104" y="10"/>
                    </a:lnTo>
                    <a:lnTo>
                      <a:pt x="112" y="14"/>
                    </a:lnTo>
                    <a:lnTo>
                      <a:pt x="118" y="16"/>
                    </a:lnTo>
                    <a:lnTo>
                      <a:pt x="125" y="20"/>
                    </a:lnTo>
                    <a:lnTo>
                      <a:pt x="137" y="31"/>
                    </a:lnTo>
                    <a:lnTo>
                      <a:pt x="145" y="41"/>
                    </a:lnTo>
                    <a:lnTo>
                      <a:pt x="153" y="54"/>
                    </a:lnTo>
                    <a:lnTo>
                      <a:pt x="156" y="68"/>
                    </a:lnTo>
                    <a:lnTo>
                      <a:pt x="158" y="83"/>
                    </a:lnTo>
                    <a:lnTo>
                      <a:pt x="157" y="90"/>
                    </a:lnTo>
                    <a:lnTo>
                      <a:pt x="156" y="90"/>
                    </a:lnTo>
                    <a:lnTo>
                      <a:pt x="156" y="91"/>
                    </a:lnTo>
                    <a:lnTo>
                      <a:pt x="156" y="93"/>
                    </a:lnTo>
                    <a:lnTo>
                      <a:pt x="156" y="98"/>
                    </a:lnTo>
                    <a:lnTo>
                      <a:pt x="154" y="105"/>
                    </a:lnTo>
                    <a:lnTo>
                      <a:pt x="153" y="105"/>
                    </a:lnTo>
                    <a:lnTo>
                      <a:pt x="153" y="106"/>
                    </a:lnTo>
                    <a:lnTo>
                      <a:pt x="153" y="108"/>
                    </a:lnTo>
                    <a:lnTo>
                      <a:pt x="153" y="112"/>
                    </a:lnTo>
                    <a:lnTo>
                      <a:pt x="148" y="118"/>
                    </a:lnTo>
                    <a:lnTo>
                      <a:pt x="145" y="125"/>
                    </a:lnTo>
                    <a:lnTo>
                      <a:pt x="140" y="130"/>
                    </a:lnTo>
                    <a:lnTo>
                      <a:pt x="137" y="137"/>
                    </a:lnTo>
                    <a:lnTo>
                      <a:pt x="130" y="141"/>
                    </a:lnTo>
                    <a:lnTo>
                      <a:pt x="125" y="145"/>
                    </a:lnTo>
                    <a:lnTo>
                      <a:pt x="118" y="148"/>
                    </a:lnTo>
                    <a:lnTo>
                      <a:pt x="112" y="153"/>
                    </a:lnTo>
                    <a:lnTo>
                      <a:pt x="108" y="153"/>
                    </a:lnTo>
                    <a:lnTo>
                      <a:pt x="106" y="153"/>
                    </a:lnTo>
                    <a:lnTo>
                      <a:pt x="104" y="153"/>
                    </a:lnTo>
                    <a:lnTo>
                      <a:pt x="104" y="154"/>
                    </a:lnTo>
                    <a:lnTo>
                      <a:pt x="98" y="156"/>
                    </a:lnTo>
                    <a:lnTo>
                      <a:pt x="93" y="156"/>
                    </a:lnTo>
                    <a:lnTo>
                      <a:pt x="91" y="156"/>
                    </a:lnTo>
                    <a:lnTo>
                      <a:pt x="90" y="156"/>
                    </a:lnTo>
                    <a:lnTo>
                      <a:pt x="90" y="157"/>
                    </a:lnTo>
                    <a:lnTo>
                      <a:pt x="83" y="158"/>
                    </a:lnTo>
                    <a:lnTo>
                      <a:pt x="67" y="156"/>
                    </a:lnTo>
                    <a:lnTo>
                      <a:pt x="54" y="153"/>
                    </a:lnTo>
                    <a:lnTo>
                      <a:pt x="40" y="145"/>
                    </a:lnTo>
                    <a:lnTo>
                      <a:pt x="30" y="137"/>
                    </a:lnTo>
                    <a:lnTo>
                      <a:pt x="20" y="125"/>
                    </a:lnTo>
                    <a:lnTo>
                      <a:pt x="16" y="118"/>
                    </a:lnTo>
                    <a:lnTo>
                      <a:pt x="13" y="112"/>
                    </a:lnTo>
                    <a:lnTo>
                      <a:pt x="10" y="105"/>
                    </a:lnTo>
                    <a:lnTo>
                      <a:pt x="9" y="98"/>
                    </a:lnTo>
                    <a:lnTo>
                      <a:pt x="8" y="83"/>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3" name="Freeform 435"/>
              <p:cNvSpPr>
                <a:spLocks noEditPoints="1"/>
              </p:cNvSpPr>
              <p:nvPr/>
            </p:nvSpPr>
            <p:spPr bwMode="auto">
              <a:xfrm>
                <a:off x="2466" y="2641"/>
                <a:ext cx="30" cy="30"/>
              </a:xfrm>
              <a:custGeom>
                <a:avLst/>
                <a:gdLst>
                  <a:gd name="T0" fmla="*/ 12 w 150"/>
                  <a:gd name="T1" fmla="*/ 33 h 150"/>
                  <a:gd name="T2" fmla="*/ 1 w 150"/>
                  <a:gd name="T3" fmla="*/ 60 h 150"/>
                  <a:gd name="T4" fmla="*/ 1 w 150"/>
                  <a:gd name="T5" fmla="*/ 90 h 150"/>
                  <a:gd name="T6" fmla="*/ 5 w 150"/>
                  <a:gd name="T7" fmla="*/ 104 h 150"/>
                  <a:gd name="T8" fmla="*/ 12 w 150"/>
                  <a:gd name="T9" fmla="*/ 117 h 150"/>
                  <a:gd name="T10" fmla="*/ 32 w 150"/>
                  <a:gd name="T11" fmla="*/ 137 h 150"/>
                  <a:gd name="T12" fmla="*/ 59 w 150"/>
                  <a:gd name="T13" fmla="*/ 148 h 150"/>
                  <a:gd name="T14" fmla="*/ 82 w 150"/>
                  <a:gd name="T15" fmla="*/ 149 h 150"/>
                  <a:gd name="T16" fmla="*/ 83 w 150"/>
                  <a:gd name="T17" fmla="*/ 148 h 150"/>
                  <a:gd name="T18" fmla="*/ 90 w 150"/>
                  <a:gd name="T19" fmla="*/ 148 h 150"/>
                  <a:gd name="T20" fmla="*/ 96 w 150"/>
                  <a:gd name="T21" fmla="*/ 145 h 150"/>
                  <a:gd name="T22" fmla="*/ 100 w 150"/>
                  <a:gd name="T23" fmla="*/ 145 h 150"/>
                  <a:gd name="T24" fmla="*/ 110 w 150"/>
                  <a:gd name="T25" fmla="*/ 140 h 150"/>
                  <a:gd name="T26" fmla="*/ 122 w 150"/>
                  <a:gd name="T27" fmla="*/ 133 h 150"/>
                  <a:gd name="T28" fmla="*/ 132 w 150"/>
                  <a:gd name="T29" fmla="*/ 122 h 150"/>
                  <a:gd name="T30" fmla="*/ 140 w 150"/>
                  <a:gd name="T31" fmla="*/ 110 h 150"/>
                  <a:gd name="T32" fmla="*/ 145 w 150"/>
                  <a:gd name="T33" fmla="*/ 100 h 150"/>
                  <a:gd name="T34" fmla="*/ 145 w 150"/>
                  <a:gd name="T35" fmla="*/ 97 h 150"/>
                  <a:gd name="T36" fmla="*/ 148 w 150"/>
                  <a:gd name="T37" fmla="*/ 90 h 150"/>
                  <a:gd name="T38" fmla="*/ 148 w 150"/>
                  <a:gd name="T39" fmla="*/ 83 h 150"/>
                  <a:gd name="T40" fmla="*/ 149 w 150"/>
                  <a:gd name="T41" fmla="*/ 82 h 150"/>
                  <a:gd name="T42" fmla="*/ 148 w 150"/>
                  <a:gd name="T43" fmla="*/ 60 h 150"/>
                  <a:gd name="T44" fmla="*/ 137 w 150"/>
                  <a:gd name="T45" fmla="*/ 33 h 150"/>
                  <a:gd name="T46" fmla="*/ 117 w 150"/>
                  <a:gd name="T47" fmla="*/ 12 h 150"/>
                  <a:gd name="T48" fmla="*/ 104 w 150"/>
                  <a:gd name="T49" fmla="*/ 6 h 150"/>
                  <a:gd name="T50" fmla="*/ 90 w 150"/>
                  <a:gd name="T51" fmla="*/ 1 h 150"/>
                  <a:gd name="T52" fmla="*/ 59 w 150"/>
                  <a:gd name="T53" fmla="*/ 1 h 150"/>
                  <a:gd name="T54" fmla="*/ 32 w 150"/>
                  <a:gd name="T55" fmla="*/ 12 h 150"/>
                  <a:gd name="T56" fmla="*/ 8 w 150"/>
                  <a:gd name="T57" fmla="*/ 75 h 150"/>
                  <a:gd name="T58" fmla="*/ 12 w 150"/>
                  <a:gd name="T59" fmla="*/ 49 h 150"/>
                  <a:gd name="T60" fmla="*/ 28 w 150"/>
                  <a:gd name="T61" fmla="*/ 28 h 150"/>
                  <a:gd name="T62" fmla="*/ 49 w 150"/>
                  <a:gd name="T63" fmla="*/ 12 h 150"/>
                  <a:gd name="T64" fmla="*/ 75 w 150"/>
                  <a:gd name="T65" fmla="*/ 8 h 150"/>
                  <a:gd name="T66" fmla="*/ 101 w 150"/>
                  <a:gd name="T67" fmla="*/ 12 h 150"/>
                  <a:gd name="T68" fmla="*/ 123 w 150"/>
                  <a:gd name="T69" fmla="*/ 28 h 150"/>
                  <a:gd name="T70" fmla="*/ 137 w 150"/>
                  <a:gd name="T71" fmla="*/ 49 h 150"/>
                  <a:gd name="T72" fmla="*/ 142 w 150"/>
                  <a:gd name="T73" fmla="*/ 75 h 150"/>
                  <a:gd name="T74" fmla="*/ 141 w 150"/>
                  <a:gd name="T75" fmla="*/ 81 h 150"/>
                  <a:gd name="T76" fmla="*/ 137 w 150"/>
                  <a:gd name="T77" fmla="*/ 101 h 150"/>
                  <a:gd name="T78" fmla="*/ 123 w 150"/>
                  <a:gd name="T79" fmla="*/ 124 h 150"/>
                  <a:gd name="T80" fmla="*/ 101 w 150"/>
                  <a:gd name="T81" fmla="*/ 137 h 150"/>
                  <a:gd name="T82" fmla="*/ 81 w 150"/>
                  <a:gd name="T83" fmla="*/ 142 h 150"/>
                  <a:gd name="T84" fmla="*/ 75 w 150"/>
                  <a:gd name="T85" fmla="*/ 143 h 150"/>
                  <a:gd name="T86" fmla="*/ 49 w 150"/>
                  <a:gd name="T87" fmla="*/ 137 h 150"/>
                  <a:gd name="T88" fmla="*/ 28 w 150"/>
                  <a:gd name="T89" fmla="*/ 124 h 150"/>
                  <a:gd name="T90" fmla="*/ 12 w 150"/>
                  <a:gd name="T91" fmla="*/ 101 h 150"/>
                  <a:gd name="T92" fmla="*/ 8 w 150"/>
                  <a:gd name="T93" fmla="*/ 75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150"/>
                  <a:gd name="T143" fmla="*/ 150 w 150"/>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150">
                    <a:moveTo>
                      <a:pt x="22" y="23"/>
                    </a:moveTo>
                    <a:lnTo>
                      <a:pt x="12" y="33"/>
                    </a:lnTo>
                    <a:lnTo>
                      <a:pt x="5" y="46"/>
                    </a:lnTo>
                    <a:lnTo>
                      <a:pt x="1" y="60"/>
                    </a:lnTo>
                    <a:lnTo>
                      <a:pt x="0" y="75"/>
                    </a:lnTo>
                    <a:lnTo>
                      <a:pt x="1" y="90"/>
                    </a:lnTo>
                    <a:lnTo>
                      <a:pt x="2" y="97"/>
                    </a:lnTo>
                    <a:lnTo>
                      <a:pt x="5" y="104"/>
                    </a:lnTo>
                    <a:lnTo>
                      <a:pt x="8" y="110"/>
                    </a:lnTo>
                    <a:lnTo>
                      <a:pt x="12" y="117"/>
                    </a:lnTo>
                    <a:lnTo>
                      <a:pt x="22" y="129"/>
                    </a:lnTo>
                    <a:lnTo>
                      <a:pt x="32" y="137"/>
                    </a:lnTo>
                    <a:lnTo>
                      <a:pt x="46" y="145"/>
                    </a:lnTo>
                    <a:lnTo>
                      <a:pt x="59" y="148"/>
                    </a:lnTo>
                    <a:lnTo>
                      <a:pt x="75" y="150"/>
                    </a:lnTo>
                    <a:lnTo>
                      <a:pt x="82" y="149"/>
                    </a:lnTo>
                    <a:lnTo>
                      <a:pt x="82" y="148"/>
                    </a:lnTo>
                    <a:lnTo>
                      <a:pt x="83" y="148"/>
                    </a:lnTo>
                    <a:lnTo>
                      <a:pt x="85" y="148"/>
                    </a:lnTo>
                    <a:lnTo>
                      <a:pt x="90" y="148"/>
                    </a:lnTo>
                    <a:lnTo>
                      <a:pt x="96" y="146"/>
                    </a:lnTo>
                    <a:lnTo>
                      <a:pt x="96" y="145"/>
                    </a:lnTo>
                    <a:lnTo>
                      <a:pt x="98" y="145"/>
                    </a:lnTo>
                    <a:lnTo>
                      <a:pt x="100" y="145"/>
                    </a:lnTo>
                    <a:lnTo>
                      <a:pt x="104" y="145"/>
                    </a:lnTo>
                    <a:lnTo>
                      <a:pt x="110" y="140"/>
                    </a:lnTo>
                    <a:lnTo>
                      <a:pt x="117" y="137"/>
                    </a:lnTo>
                    <a:lnTo>
                      <a:pt x="122" y="133"/>
                    </a:lnTo>
                    <a:lnTo>
                      <a:pt x="129" y="129"/>
                    </a:lnTo>
                    <a:lnTo>
                      <a:pt x="132" y="122"/>
                    </a:lnTo>
                    <a:lnTo>
                      <a:pt x="137" y="117"/>
                    </a:lnTo>
                    <a:lnTo>
                      <a:pt x="140" y="110"/>
                    </a:lnTo>
                    <a:lnTo>
                      <a:pt x="145" y="104"/>
                    </a:lnTo>
                    <a:lnTo>
                      <a:pt x="145" y="100"/>
                    </a:lnTo>
                    <a:lnTo>
                      <a:pt x="145" y="98"/>
                    </a:lnTo>
                    <a:lnTo>
                      <a:pt x="145" y="97"/>
                    </a:lnTo>
                    <a:lnTo>
                      <a:pt x="146" y="97"/>
                    </a:lnTo>
                    <a:lnTo>
                      <a:pt x="148" y="90"/>
                    </a:lnTo>
                    <a:lnTo>
                      <a:pt x="148" y="85"/>
                    </a:lnTo>
                    <a:lnTo>
                      <a:pt x="148" y="83"/>
                    </a:lnTo>
                    <a:lnTo>
                      <a:pt x="148" y="82"/>
                    </a:lnTo>
                    <a:lnTo>
                      <a:pt x="149" y="82"/>
                    </a:lnTo>
                    <a:lnTo>
                      <a:pt x="150" y="75"/>
                    </a:lnTo>
                    <a:lnTo>
                      <a:pt x="148" y="60"/>
                    </a:lnTo>
                    <a:lnTo>
                      <a:pt x="145" y="46"/>
                    </a:lnTo>
                    <a:lnTo>
                      <a:pt x="137" y="33"/>
                    </a:lnTo>
                    <a:lnTo>
                      <a:pt x="129" y="23"/>
                    </a:lnTo>
                    <a:lnTo>
                      <a:pt x="117" y="12"/>
                    </a:lnTo>
                    <a:lnTo>
                      <a:pt x="110" y="8"/>
                    </a:lnTo>
                    <a:lnTo>
                      <a:pt x="104" y="6"/>
                    </a:lnTo>
                    <a:lnTo>
                      <a:pt x="96" y="2"/>
                    </a:lnTo>
                    <a:lnTo>
                      <a:pt x="90" y="1"/>
                    </a:lnTo>
                    <a:lnTo>
                      <a:pt x="75" y="0"/>
                    </a:lnTo>
                    <a:lnTo>
                      <a:pt x="59" y="1"/>
                    </a:lnTo>
                    <a:lnTo>
                      <a:pt x="46" y="6"/>
                    </a:lnTo>
                    <a:lnTo>
                      <a:pt x="32" y="12"/>
                    </a:lnTo>
                    <a:lnTo>
                      <a:pt x="22" y="23"/>
                    </a:lnTo>
                    <a:close/>
                    <a:moveTo>
                      <a:pt x="8" y="75"/>
                    </a:moveTo>
                    <a:lnTo>
                      <a:pt x="9" y="62"/>
                    </a:lnTo>
                    <a:lnTo>
                      <a:pt x="12" y="49"/>
                    </a:lnTo>
                    <a:lnTo>
                      <a:pt x="18" y="38"/>
                    </a:lnTo>
                    <a:lnTo>
                      <a:pt x="28" y="28"/>
                    </a:lnTo>
                    <a:lnTo>
                      <a:pt x="38" y="18"/>
                    </a:lnTo>
                    <a:lnTo>
                      <a:pt x="49" y="12"/>
                    </a:lnTo>
                    <a:lnTo>
                      <a:pt x="62" y="9"/>
                    </a:lnTo>
                    <a:lnTo>
                      <a:pt x="75" y="8"/>
                    </a:lnTo>
                    <a:lnTo>
                      <a:pt x="87" y="9"/>
                    </a:lnTo>
                    <a:lnTo>
                      <a:pt x="101" y="12"/>
                    </a:lnTo>
                    <a:lnTo>
                      <a:pt x="112" y="18"/>
                    </a:lnTo>
                    <a:lnTo>
                      <a:pt x="123" y="28"/>
                    </a:lnTo>
                    <a:lnTo>
                      <a:pt x="131" y="38"/>
                    </a:lnTo>
                    <a:lnTo>
                      <a:pt x="137" y="49"/>
                    </a:lnTo>
                    <a:lnTo>
                      <a:pt x="140" y="62"/>
                    </a:lnTo>
                    <a:lnTo>
                      <a:pt x="142" y="75"/>
                    </a:lnTo>
                    <a:lnTo>
                      <a:pt x="141" y="78"/>
                    </a:lnTo>
                    <a:lnTo>
                      <a:pt x="141" y="81"/>
                    </a:lnTo>
                    <a:lnTo>
                      <a:pt x="140" y="88"/>
                    </a:lnTo>
                    <a:lnTo>
                      <a:pt x="137" y="101"/>
                    </a:lnTo>
                    <a:lnTo>
                      <a:pt x="131" y="112"/>
                    </a:lnTo>
                    <a:lnTo>
                      <a:pt x="123" y="124"/>
                    </a:lnTo>
                    <a:lnTo>
                      <a:pt x="112" y="131"/>
                    </a:lnTo>
                    <a:lnTo>
                      <a:pt x="101" y="137"/>
                    </a:lnTo>
                    <a:lnTo>
                      <a:pt x="87" y="140"/>
                    </a:lnTo>
                    <a:lnTo>
                      <a:pt x="81" y="142"/>
                    </a:lnTo>
                    <a:lnTo>
                      <a:pt x="77" y="142"/>
                    </a:lnTo>
                    <a:lnTo>
                      <a:pt x="75" y="143"/>
                    </a:lnTo>
                    <a:lnTo>
                      <a:pt x="62" y="140"/>
                    </a:lnTo>
                    <a:lnTo>
                      <a:pt x="49" y="137"/>
                    </a:lnTo>
                    <a:lnTo>
                      <a:pt x="38" y="131"/>
                    </a:lnTo>
                    <a:lnTo>
                      <a:pt x="28" y="124"/>
                    </a:lnTo>
                    <a:lnTo>
                      <a:pt x="18" y="112"/>
                    </a:lnTo>
                    <a:lnTo>
                      <a:pt x="12" y="101"/>
                    </a:lnTo>
                    <a:lnTo>
                      <a:pt x="9" y="88"/>
                    </a:lnTo>
                    <a:lnTo>
                      <a:pt x="8" y="75"/>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4" name="Freeform 436"/>
              <p:cNvSpPr>
                <a:spLocks noEditPoints="1"/>
              </p:cNvSpPr>
              <p:nvPr/>
            </p:nvSpPr>
            <p:spPr bwMode="auto">
              <a:xfrm>
                <a:off x="2468" y="2643"/>
                <a:ext cx="27" cy="27"/>
              </a:xfrm>
              <a:custGeom>
                <a:avLst/>
                <a:gdLst>
                  <a:gd name="T0" fmla="*/ 10 w 134"/>
                  <a:gd name="T1" fmla="*/ 30 h 135"/>
                  <a:gd name="T2" fmla="*/ 1 w 134"/>
                  <a:gd name="T3" fmla="*/ 54 h 135"/>
                  <a:gd name="T4" fmla="*/ 1 w 134"/>
                  <a:gd name="T5" fmla="*/ 80 h 135"/>
                  <a:gd name="T6" fmla="*/ 10 w 134"/>
                  <a:gd name="T7" fmla="*/ 104 h 135"/>
                  <a:gd name="T8" fmla="*/ 30 w 134"/>
                  <a:gd name="T9" fmla="*/ 123 h 135"/>
                  <a:gd name="T10" fmla="*/ 54 w 134"/>
                  <a:gd name="T11" fmla="*/ 132 h 135"/>
                  <a:gd name="T12" fmla="*/ 69 w 134"/>
                  <a:gd name="T13" fmla="*/ 134 h 135"/>
                  <a:gd name="T14" fmla="*/ 79 w 134"/>
                  <a:gd name="T15" fmla="*/ 132 h 135"/>
                  <a:gd name="T16" fmla="*/ 104 w 134"/>
                  <a:gd name="T17" fmla="*/ 123 h 135"/>
                  <a:gd name="T18" fmla="*/ 123 w 134"/>
                  <a:gd name="T19" fmla="*/ 104 h 135"/>
                  <a:gd name="T20" fmla="*/ 132 w 134"/>
                  <a:gd name="T21" fmla="*/ 80 h 135"/>
                  <a:gd name="T22" fmla="*/ 133 w 134"/>
                  <a:gd name="T23" fmla="*/ 70 h 135"/>
                  <a:gd name="T24" fmla="*/ 132 w 134"/>
                  <a:gd name="T25" fmla="*/ 54 h 135"/>
                  <a:gd name="T26" fmla="*/ 123 w 134"/>
                  <a:gd name="T27" fmla="*/ 30 h 135"/>
                  <a:gd name="T28" fmla="*/ 104 w 134"/>
                  <a:gd name="T29" fmla="*/ 10 h 135"/>
                  <a:gd name="T30" fmla="*/ 79 w 134"/>
                  <a:gd name="T31" fmla="*/ 1 h 135"/>
                  <a:gd name="T32" fmla="*/ 54 w 134"/>
                  <a:gd name="T33" fmla="*/ 1 h 135"/>
                  <a:gd name="T34" fmla="*/ 30 w 134"/>
                  <a:gd name="T35" fmla="*/ 10 h 135"/>
                  <a:gd name="T36" fmla="*/ 23 w 134"/>
                  <a:gd name="T37" fmla="*/ 111 h 135"/>
                  <a:gd name="T38" fmla="*/ 11 w 134"/>
                  <a:gd name="T39" fmla="*/ 91 h 135"/>
                  <a:gd name="T40" fmla="*/ 8 w 134"/>
                  <a:gd name="T41" fmla="*/ 67 h 135"/>
                  <a:gd name="T42" fmla="*/ 23 w 134"/>
                  <a:gd name="T43" fmla="*/ 25 h 135"/>
                  <a:gd name="T44" fmla="*/ 54 w 134"/>
                  <a:gd name="T45" fmla="*/ 9 h 135"/>
                  <a:gd name="T46" fmla="*/ 78 w 134"/>
                  <a:gd name="T47" fmla="*/ 9 h 135"/>
                  <a:gd name="T48" fmla="*/ 101 w 134"/>
                  <a:gd name="T49" fmla="*/ 17 h 135"/>
                  <a:gd name="T50" fmla="*/ 116 w 134"/>
                  <a:gd name="T51" fmla="*/ 34 h 135"/>
                  <a:gd name="T52" fmla="*/ 125 w 134"/>
                  <a:gd name="T53" fmla="*/ 55 h 135"/>
                  <a:gd name="T54" fmla="*/ 125 w 134"/>
                  <a:gd name="T55" fmla="*/ 79 h 135"/>
                  <a:gd name="T56" fmla="*/ 122 w 134"/>
                  <a:gd name="T57" fmla="*/ 91 h 135"/>
                  <a:gd name="T58" fmla="*/ 116 w 134"/>
                  <a:gd name="T59" fmla="*/ 101 h 135"/>
                  <a:gd name="T60" fmla="*/ 111 w 134"/>
                  <a:gd name="T61" fmla="*/ 111 h 135"/>
                  <a:gd name="T62" fmla="*/ 101 w 134"/>
                  <a:gd name="T63" fmla="*/ 117 h 135"/>
                  <a:gd name="T64" fmla="*/ 91 w 134"/>
                  <a:gd name="T65" fmla="*/ 122 h 135"/>
                  <a:gd name="T66" fmla="*/ 78 w 134"/>
                  <a:gd name="T67" fmla="*/ 126 h 135"/>
                  <a:gd name="T68" fmla="*/ 54 w 134"/>
                  <a:gd name="T69" fmla="*/ 126 h 135"/>
                  <a:gd name="T70" fmla="*/ 32 w 134"/>
                  <a:gd name="T71" fmla="*/ 11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135"/>
                  <a:gd name="T110" fmla="*/ 134 w 134"/>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135">
                    <a:moveTo>
                      <a:pt x="20" y="20"/>
                    </a:moveTo>
                    <a:lnTo>
                      <a:pt x="10" y="30"/>
                    </a:lnTo>
                    <a:lnTo>
                      <a:pt x="4" y="41"/>
                    </a:lnTo>
                    <a:lnTo>
                      <a:pt x="1" y="54"/>
                    </a:lnTo>
                    <a:lnTo>
                      <a:pt x="0" y="67"/>
                    </a:lnTo>
                    <a:lnTo>
                      <a:pt x="1" y="80"/>
                    </a:lnTo>
                    <a:lnTo>
                      <a:pt x="4" y="93"/>
                    </a:lnTo>
                    <a:lnTo>
                      <a:pt x="10" y="104"/>
                    </a:lnTo>
                    <a:lnTo>
                      <a:pt x="20" y="116"/>
                    </a:lnTo>
                    <a:lnTo>
                      <a:pt x="30" y="123"/>
                    </a:lnTo>
                    <a:lnTo>
                      <a:pt x="41" y="129"/>
                    </a:lnTo>
                    <a:lnTo>
                      <a:pt x="54" y="132"/>
                    </a:lnTo>
                    <a:lnTo>
                      <a:pt x="67" y="135"/>
                    </a:lnTo>
                    <a:lnTo>
                      <a:pt x="69" y="134"/>
                    </a:lnTo>
                    <a:lnTo>
                      <a:pt x="73" y="134"/>
                    </a:lnTo>
                    <a:lnTo>
                      <a:pt x="79" y="132"/>
                    </a:lnTo>
                    <a:lnTo>
                      <a:pt x="93" y="129"/>
                    </a:lnTo>
                    <a:lnTo>
                      <a:pt x="104" y="123"/>
                    </a:lnTo>
                    <a:lnTo>
                      <a:pt x="115" y="116"/>
                    </a:lnTo>
                    <a:lnTo>
                      <a:pt x="123" y="104"/>
                    </a:lnTo>
                    <a:lnTo>
                      <a:pt x="129" y="93"/>
                    </a:lnTo>
                    <a:lnTo>
                      <a:pt x="132" y="80"/>
                    </a:lnTo>
                    <a:lnTo>
                      <a:pt x="133" y="73"/>
                    </a:lnTo>
                    <a:lnTo>
                      <a:pt x="133" y="70"/>
                    </a:lnTo>
                    <a:lnTo>
                      <a:pt x="134" y="67"/>
                    </a:lnTo>
                    <a:lnTo>
                      <a:pt x="132" y="54"/>
                    </a:lnTo>
                    <a:lnTo>
                      <a:pt x="129" y="41"/>
                    </a:lnTo>
                    <a:lnTo>
                      <a:pt x="123" y="30"/>
                    </a:lnTo>
                    <a:lnTo>
                      <a:pt x="115" y="20"/>
                    </a:lnTo>
                    <a:lnTo>
                      <a:pt x="104" y="10"/>
                    </a:lnTo>
                    <a:lnTo>
                      <a:pt x="93" y="4"/>
                    </a:lnTo>
                    <a:lnTo>
                      <a:pt x="79" y="1"/>
                    </a:lnTo>
                    <a:lnTo>
                      <a:pt x="67" y="0"/>
                    </a:lnTo>
                    <a:lnTo>
                      <a:pt x="54" y="1"/>
                    </a:lnTo>
                    <a:lnTo>
                      <a:pt x="41" y="4"/>
                    </a:lnTo>
                    <a:lnTo>
                      <a:pt x="30" y="10"/>
                    </a:lnTo>
                    <a:lnTo>
                      <a:pt x="20" y="20"/>
                    </a:lnTo>
                    <a:close/>
                    <a:moveTo>
                      <a:pt x="23" y="111"/>
                    </a:moveTo>
                    <a:lnTo>
                      <a:pt x="15" y="101"/>
                    </a:lnTo>
                    <a:lnTo>
                      <a:pt x="11" y="91"/>
                    </a:lnTo>
                    <a:lnTo>
                      <a:pt x="8" y="79"/>
                    </a:lnTo>
                    <a:lnTo>
                      <a:pt x="8" y="67"/>
                    </a:lnTo>
                    <a:lnTo>
                      <a:pt x="11" y="44"/>
                    </a:lnTo>
                    <a:lnTo>
                      <a:pt x="23" y="25"/>
                    </a:lnTo>
                    <a:lnTo>
                      <a:pt x="42" y="12"/>
                    </a:lnTo>
                    <a:lnTo>
                      <a:pt x="54" y="9"/>
                    </a:lnTo>
                    <a:lnTo>
                      <a:pt x="67" y="9"/>
                    </a:lnTo>
                    <a:lnTo>
                      <a:pt x="78" y="9"/>
                    </a:lnTo>
                    <a:lnTo>
                      <a:pt x="91" y="12"/>
                    </a:lnTo>
                    <a:lnTo>
                      <a:pt x="101" y="17"/>
                    </a:lnTo>
                    <a:lnTo>
                      <a:pt x="111" y="25"/>
                    </a:lnTo>
                    <a:lnTo>
                      <a:pt x="116" y="34"/>
                    </a:lnTo>
                    <a:lnTo>
                      <a:pt x="122" y="44"/>
                    </a:lnTo>
                    <a:lnTo>
                      <a:pt x="125" y="55"/>
                    </a:lnTo>
                    <a:lnTo>
                      <a:pt x="127" y="67"/>
                    </a:lnTo>
                    <a:lnTo>
                      <a:pt x="125" y="79"/>
                    </a:lnTo>
                    <a:lnTo>
                      <a:pt x="123" y="84"/>
                    </a:lnTo>
                    <a:lnTo>
                      <a:pt x="122" y="91"/>
                    </a:lnTo>
                    <a:lnTo>
                      <a:pt x="119" y="95"/>
                    </a:lnTo>
                    <a:lnTo>
                      <a:pt x="116" y="101"/>
                    </a:lnTo>
                    <a:lnTo>
                      <a:pt x="113" y="105"/>
                    </a:lnTo>
                    <a:lnTo>
                      <a:pt x="111" y="111"/>
                    </a:lnTo>
                    <a:lnTo>
                      <a:pt x="105" y="113"/>
                    </a:lnTo>
                    <a:lnTo>
                      <a:pt x="101" y="117"/>
                    </a:lnTo>
                    <a:lnTo>
                      <a:pt x="95" y="119"/>
                    </a:lnTo>
                    <a:lnTo>
                      <a:pt x="91" y="122"/>
                    </a:lnTo>
                    <a:lnTo>
                      <a:pt x="84" y="123"/>
                    </a:lnTo>
                    <a:lnTo>
                      <a:pt x="78" y="126"/>
                    </a:lnTo>
                    <a:lnTo>
                      <a:pt x="67" y="127"/>
                    </a:lnTo>
                    <a:lnTo>
                      <a:pt x="54" y="126"/>
                    </a:lnTo>
                    <a:lnTo>
                      <a:pt x="42" y="122"/>
                    </a:lnTo>
                    <a:lnTo>
                      <a:pt x="32" y="117"/>
                    </a:lnTo>
                    <a:lnTo>
                      <a:pt x="23" y="111"/>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5" name="Freeform 437"/>
              <p:cNvSpPr>
                <a:spLocks noEditPoints="1"/>
              </p:cNvSpPr>
              <p:nvPr/>
            </p:nvSpPr>
            <p:spPr bwMode="auto">
              <a:xfrm>
                <a:off x="2469" y="2645"/>
                <a:ext cx="24" cy="23"/>
              </a:xfrm>
              <a:custGeom>
                <a:avLst/>
                <a:gdLst>
                  <a:gd name="T0" fmla="*/ 0 w 119"/>
                  <a:gd name="T1" fmla="*/ 70 h 118"/>
                  <a:gd name="T2" fmla="*/ 7 w 119"/>
                  <a:gd name="T3" fmla="*/ 92 h 118"/>
                  <a:gd name="T4" fmla="*/ 24 w 119"/>
                  <a:gd name="T5" fmla="*/ 108 h 118"/>
                  <a:gd name="T6" fmla="*/ 46 w 119"/>
                  <a:gd name="T7" fmla="*/ 117 h 118"/>
                  <a:gd name="T8" fmla="*/ 70 w 119"/>
                  <a:gd name="T9" fmla="*/ 117 h 118"/>
                  <a:gd name="T10" fmla="*/ 83 w 119"/>
                  <a:gd name="T11" fmla="*/ 113 h 118"/>
                  <a:gd name="T12" fmla="*/ 93 w 119"/>
                  <a:gd name="T13" fmla="*/ 108 h 118"/>
                  <a:gd name="T14" fmla="*/ 103 w 119"/>
                  <a:gd name="T15" fmla="*/ 102 h 118"/>
                  <a:gd name="T16" fmla="*/ 108 w 119"/>
                  <a:gd name="T17" fmla="*/ 92 h 118"/>
                  <a:gd name="T18" fmla="*/ 114 w 119"/>
                  <a:gd name="T19" fmla="*/ 82 h 118"/>
                  <a:gd name="T20" fmla="*/ 117 w 119"/>
                  <a:gd name="T21" fmla="*/ 70 h 118"/>
                  <a:gd name="T22" fmla="*/ 117 w 119"/>
                  <a:gd name="T23" fmla="*/ 46 h 118"/>
                  <a:gd name="T24" fmla="*/ 108 w 119"/>
                  <a:gd name="T25" fmla="*/ 25 h 118"/>
                  <a:gd name="T26" fmla="*/ 93 w 119"/>
                  <a:gd name="T27" fmla="*/ 8 h 118"/>
                  <a:gd name="T28" fmla="*/ 70 w 119"/>
                  <a:gd name="T29" fmla="*/ 0 h 118"/>
                  <a:gd name="T30" fmla="*/ 46 w 119"/>
                  <a:gd name="T31" fmla="*/ 0 h 118"/>
                  <a:gd name="T32" fmla="*/ 15 w 119"/>
                  <a:gd name="T33" fmla="*/ 16 h 118"/>
                  <a:gd name="T34" fmla="*/ 0 w 119"/>
                  <a:gd name="T35" fmla="*/ 58 h 118"/>
                  <a:gd name="T36" fmla="*/ 14 w 119"/>
                  <a:gd name="T37" fmla="*/ 87 h 118"/>
                  <a:gd name="T38" fmla="*/ 6 w 119"/>
                  <a:gd name="T39" fmla="*/ 68 h 118"/>
                  <a:gd name="T40" fmla="*/ 6 w 119"/>
                  <a:gd name="T41" fmla="*/ 47 h 118"/>
                  <a:gd name="T42" fmla="*/ 22 w 119"/>
                  <a:gd name="T43" fmla="*/ 21 h 118"/>
                  <a:gd name="T44" fmla="*/ 48 w 119"/>
                  <a:gd name="T45" fmla="*/ 6 h 118"/>
                  <a:gd name="T46" fmla="*/ 69 w 119"/>
                  <a:gd name="T47" fmla="*/ 6 h 118"/>
                  <a:gd name="T48" fmla="*/ 88 w 119"/>
                  <a:gd name="T49" fmla="*/ 13 h 118"/>
                  <a:gd name="T50" fmla="*/ 103 w 119"/>
                  <a:gd name="T51" fmla="*/ 29 h 118"/>
                  <a:gd name="T52" fmla="*/ 112 w 119"/>
                  <a:gd name="T53" fmla="*/ 47 h 118"/>
                  <a:gd name="T54" fmla="*/ 112 w 119"/>
                  <a:gd name="T55" fmla="*/ 63 h 118"/>
                  <a:gd name="T56" fmla="*/ 110 w 119"/>
                  <a:gd name="T57" fmla="*/ 73 h 118"/>
                  <a:gd name="T58" fmla="*/ 108 w 119"/>
                  <a:gd name="T59" fmla="*/ 78 h 118"/>
                  <a:gd name="T60" fmla="*/ 97 w 119"/>
                  <a:gd name="T61" fmla="*/ 96 h 118"/>
                  <a:gd name="T62" fmla="*/ 79 w 119"/>
                  <a:gd name="T63" fmla="*/ 108 h 118"/>
                  <a:gd name="T64" fmla="*/ 74 w 119"/>
                  <a:gd name="T65" fmla="*/ 109 h 118"/>
                  <a:gd name="T66" fmla="*/ 64 w 119"/>
                  <a:gd name="T67" fmla="*/ 111 h 118"/>
                  <a:gd name="T68" fmla="*/ 48 w 119"/>
                  <a:gd name="T69" fmla="*/ 111 h 118"/>
                  <a:gd name="T70" fmla="*/ 30 w 119"/>
                  <a:gd name="T71" fmla="*/ 102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118"/>
                  <a:gd name="T110" fmla="*/ 119 w 119"/>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118">
                    <a:moveTo>
                      <a:pt x="0" y="58"/>
                    </a:moveTo>
                    <a:lnTo>
                      <a:pt x="0" y="70"/>
                    </a:lnTo>
                    <a:lnTo>
                      <a:pt x="3" y="82"/>
                    </a:lnTo>
                    <a:lnTo>
                      <a:pt x="7" y="92"/>
                    </a:lnTo>
                    <a:lnTo>
                      <a:pt x="15" y="102"/>
                    </a:lnTo>
                    <a:lnTo>
                      <a:pt x="24" y="108"/>
                    </a:lnTo>
                    <a:lnTo>
                      <a:pt x="34" y="113"/>
                    </a:lnTo>
                    <a:lnTo>
                      <a:pt x="46" y="117"/>
                    </a:lnTo>
                    <a:lnTo>
                      <a:pt x="59" y="118"/>
                    </a:lnTo>
                    <a:lnTo>
                      <a:pt x="70" y="117"/>
                    </a:lnTo>
                    <a:lnTo>
                      <a:pt x="76" y="114"/>
                    </a:lnTo>
                    <a:lnTo>
                      <a:pt x="83" y="113"/>
                    </a:lnTo>
                    <a:lnTo>
                      <a:pt x="87" y="110"/>
                    </a:lnTo>
                    <a:lnTo>
                      <a:pt x="93" y="108"/>
                    </a:lnTo>
                    <a:lnTo>
                      <a:pt x="97" y="104"/>
                    </a:lnTo>
                    <a:lnTo>
                      <a:pt x="103" y="102"/>
                    </a:lnTo>
                    <a:lnTo>
                      <a:pt x="105" y="96"/>
                    </a:lnTo>
                    <a:lnTo>
                      <a:pt x="108" y="92"/>
                    </a:lnTo>
                    <a:lnTo>
                      <a:pt x="111" y="86"/>
                    </a:lnTo>
                    <a:lnTo>
                      <a:pt x="114" y="82"/>
                    </a:lnTo>
                    <a:lnTo>
                      <a:pt x="115" y="75"/>
                    </a:lnTo>
                    <a:lnTo>
                      <a:pt x="117" y="70"/>
                    </a:lnTo>
                    <a:lnTo>
                      <a:pt x="119" y="58"/>
                    </a:lnTo>
                    <a:lnTo>
                      <a:pt x="117" y="46"/>
                    </a:lnTo>
                    <a:lnTo>
                      <a:pt x="114" y="35"/>
                    </a:lnTo>
                    <a:lnTo>
                      <a:pt x="108" y="25"/>
                    </a:lnTo>
                    <a:lnTo>
                      <a:pt x="103" y="16"/>
                    </a:lnTo>
                    <a:lnTo>
                      <a:pt x="93" y="8"/>
                    </a:lnTo>
                    <a:lnTo>
                      <a:pt x="83" y="3"/>
                    </a:lnTo>
                    <a:lnTo>
                      <a:pt x="70" y="0"/>
                    </a:lnTo>
                    <a:lnTo>
                      <a:pt x="59" y="0"/>
                    </a:lnTo>
                    <a:lnTo>
                      <a:pt x="46" y="0"/>
                    </a:lnTo>
                    <a:lnTo>
                      <a:pt x="34" y="3"/>
                    </a:lnTo>
                    <a:lnTo>
                      <a:pt x="15" y="16"/>
                    </a:lnTo>
                    <a:lnTo>
                      <a:pt x="3" y="35"/>
                    </a:lnTo>
                    <a:lnTo>
                      <a:pt x="0" y="58"/>
                    </a:lnTo>
                    <a:close/>
                    <a:moveTo>
                      <a:pt x="22" y="96"/>
                    </a:moveTo>
                    <a:lnTo>
                      <a:pt x="14" y="87"/>
                    </a:lnTo>
                    <a:lnTo>
                      <a:pt x="10" y="78"/>
                    </a:lnTo>
                    <a:lnTo>
                      <a:pt x="6" y="68"/>
                    </a:lnTo>
                    <a:lnTo>
                      <a:pt x="6" y="58"/>
                    </a:lnTo>
                    <a:lnTo>
                      <a:pt x="6" y="47"/>
                    </a:lnTo>
                    <a:lnTo>
                      <a:pt x="10" y="38"/>
                    </a:lnTo>
                    <a:lnTo>
                      <a:pt x="22" y="21"/>
                    </a:lnTo>
                    <a:lnTo>
                      <a:pt x="39" y="9"/>
                    </a:lnTo>
                    <a:lnTo>
                      <a:pt x="48" y="6"/>
                    </a:lnTo>
                    <a:lnTo>
                      <a:pt x="59" y="6"/>
                    </a:lnTo>
                    <a:lnTo>
                      <a:pt x="69" y="6"/>
                    </a:lnTo>
                    <a:lnTo>
                      <a:pt x="79" y="9"/>
                    </a:lnTo>
                    <a:lnTo>
                      <a:pt x="88" y="13"/>
                    </a:lnTo>
                    <a:lnTo>
                      <a:pt x="97" y="21"/>
                    </a:lnTo>
                    <a:lnTo>
                      <a:pt x="103" y="29"/>
                    </a:lnTo>
                    <a:lnTo>
                      <a:pt x="108" y="38"/>
                    </a:lnTo>
                    <a:lnTo>
                      <a:pt x="112" y="47"/>
                    </a:lnTo>
                    <a:lnTo>
                      <a:pt x="113" y="58"/>
                    </a:lnTo>
                    <a:lnTo>
                      <a:pt x="112" y="63"/>
                    </a:lnTo>
                    <a:lnTo>
                      <a:pt x="112" y="68"/>
                    </a:lnTo>
                    <a:lnTo>
                      <a:pt x="110" y="73"/>
                    </a:lnTo>
                    <a:lnTo>
                      <a:pt x="108" y="75"/>
                    </a:lnTo>
                    <a:lnTo>
                      <a:pt x="108" y="78"/>
                    </a:lnTo>
                    <a:lnTo>
                      <a:pt x="103" y="87"/>
                    </a:lnTo>
                    <a:lnTo>
                      <a:pt x="97" y="96"/>
                    </a:lnTo>
                    <a:lnTo>
                      <a:pt x="88" y="102"/>
                    </a:lnTo>
                    <a:lnTo>
                      <a:pt x="79" y="108"/>
                    </a:lnTo>
                    <a:lnTo>
                      <a:pt x="76" y="108"/>
                    </a:lnTo>
                    <a:lnTo>
                      <a:pt x="74" y="109"/>
                    </a:lnTo>
                    <a:lnTo>
                      <a:pt x="69" y="111"/>
                    </a:lnTo>
                    <a:lnTo>
                      <a:pt x="64" y="111"/>
                    </a:lnTo>
                    <a:lnTo>
                      <a:pt x="59" y="112"/>
                    </a:lnTo>
                    <a:lnTo>
                      <a:pt x="48" y="111"/>
                    </a:lnTo>
                    <a:lnTo>
                      <a:pt x="39" y="108"/>
                    </a:lnTo>
                    <a:lnTo>
                      <a:pt x="30" y="102"/>
                    </a:lnTo>
                    <a:lnTo>
                      <a:pt x="22" y="96"/>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6" name="Freeform 438"/>
              <p:cNvSpPr>
                <a:spLocks noEditPoints="1"/>
              </p:cNvSpPr>
              <p:nvPr/>
            </p:nvSpPr>
            <p:spPr bwMode="auto">
              <a:xfrm>
                <a:off x="2471" y="2646"/>
                <a:ext cx="21" cy="21"/>
              </a:xfrm>
              <a:custGeom>
                <a:avLst/>
                <a:gdLst>
                  <a:gd name="T0" fmla="*/ 0 w 107"/>
                  <a:gd name="T1" fmla="*/ 62 h 106"/>
                  <a:gd name="T2" fmla="*/ 8 w 107"/>
                  <a:gd name="T3" fmla="*/ 81 h 106"/>
                  <a:gd name="T4" fmla="*/ 24 w 107"/>
                  <a:gd name="T5" fmla="*/ 96 h 106"/>
                  <a:gd name="T6" fmla="*/ 42 w 107"/>
                  <a:gd name="T7" fmla="*/ 105 h 106"/>
                  <a:gd name="T8" fmla="*/ 58 w 107"/>
                  <a:gd name="T9" fmla="*/ 105 h 106"/>
                  <a:gd name="T10" fmla="*/ 68 w 107"/>
                  <a:gd name="T11" fmla="*/ 103 h 106"/>
                  <a:gd name="T12" fmla="*/ 73 w 107"/>
                  <a:gd name="T13" fmla="*/ 102 h 106"/>
                  <a:gd name="T14" fmla="*/ 91 w 107"/>
                  <a:gd name="T15" fmla="*/ 90 h 106"/>
                  <a:gd name="T16" fmla="*/ 102 w 107"/>
                  <a:gd name="T17" fmla="*/ 72 h 106"/>
                  <a:gd name="T18" fmla="*/ 104 w 107"/>
                  <a:gd name="T19" fmla="*/ 67 h 106"/>
                  <a:gd name="T20" fmla="*/ 106 w 107"/>
                  <a:gd name="T21" fmla="*/ 57 h 106"/>
                  <a:gd name="T22" fmla="*/ 106 w 107"/>
                  <a:gd name="T23" fmla="*/ 41 h 106"/>
                  <a:gd name="T24" fmla="*/ 97 w 107"/>
                  <a:gd name="T25" fmla="*/ 23 h 106"/>
                  <a:gd name="T26" fmla="*/ 82 w 107"/>
                  <a:gd name="T27" fmla="*/ 7 h 106"/>
                  <a:gd name="T28" fmla="*/ 63 w 107"/>
                  <a:gd name="T29" fmla="*/ 0 h 106"/>
                  <a:gd name="T30" fmla="*/ 42 w 107"/>
                  <a:gd name="T31" fmla="*/ 0 h 106"/>
                  <a:gd name="T32" fmla="*/ 16 w 107"/>
                  <a:gd name="T33" fmla="*/ 15 h 106"/>
                  <a:gd name="T34" fmla="*/ 0 w 107"/>
                  <a:gd name="T35" fmla="*/ 41 h 106"/>
                  <a:gd name="T36" fmla="*/ 22 w 107"/>
                  <a:gd name="T37" fmla="*/ 85 h 106"/>
                  <a:gd name="T38" fmla="*/ 8 w 107"/>
                  <a:gd name="T39" fmla="*/ 60 h 106"/>
                  <a:gd name="T40" fmla="*/ 12 w 107"/>
                  <a:gd name="T41" fmla="*/ 35 h 106"/>
                  <a:gd name="T42" fmla="*/ 36 w 107"/>
                  <a:gd name="T43" fmla="*/ 11 h 106"/>
                  <a:gd name="T44" fmla="*/ 61 w 107"/>
                  <a:gd name="T45" fmla="*/ 7 h 106"/>
                  <a:gd name="T46" fmla="*/ 77 w 107"/>
                  <a:gd name="T47" fmla="*/ 14 h 106"/>
                  <a:gd name="T48" fmla="*/ 90 w 107"/>
                  <a:gd name="T49" fmla="*/ 28 h 106"/>
                  <a:gd name="T50" fmla="*/ 98 w 107"/>
                  <a:gd name="T51" fmla="*/ 43 h 106"/>
                  <a:gd name="T52" fmla="*/ 98 w 107"/>
                  <a:gd name="T53" fmla="*/ 52 h 106"/>
                  <a:gd name="T54" fmla="*/ 98 w 107"/>
                  <a:gd name="T55" fmla="*/ 56 h 106"/>
                  <a:gd name="T56" fmla="*/ 95 w 107"/>
                  <a:gd name="T57" fmla="*/ 69 h 106"/>
                  <a:gd name="T58" fmla="*/ 84 w 107"/>
                  <a:gd name="T59" fmla="*/ 85 h 106"/>
                  <a:gd name="T60" fmla="*/ 78 w 107"/>
                  <a:gd name="T61" fmla="*/ 88 h 106"/>
                  <a:gd name="T62" fmla="*/ 70 w 107"/>
                  <a:gd name="T63" fmla="*/ 95 h 106"/>
                  <a:gd name="T64" fmla="*/ 56 w 107"/>
                  <a:gd name="T65" fmla="*/ 97 h 106"/>
                  <a:gd name="T66" fmla="*/ 53 w 107"/>
                  <a:gd name="T67" fmla="*/ 97 h 106"/>
                  <a:gd name="T68" fmla="*/ 44 w 107"/>
                  <a:gd name="T69" fmla="*/ 97 h 106"/>
                  <a:gd name="T70" fmla="*/ 28 w 107"/>
                  <a:gd name="T71" fmla="*/ 90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6"/>
                  <a:gd name="T110" fmla="*/ 107 w 107"/>
                  <a:gd name="T111" fmla="*/ 106 h 1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6">
                    <a:moveTo>
                      <a:pt x="0" y="52"/>
                    </a:moveTo>
                    <a:lnTo>
                      <a:pt x="0" y="62"/>
                    </a:lnTo>
                    <a:lnTo>
                      <a:pt x="4" y="72"/>
                    </a:lnTo>
                    <a:lnTo>
                      <a:pt x="8" y="81"/>
                    </a:lnTo>
                    <a:lnTo>
                      <a:pt x="16" y="90"/>
                    </a:lnTo>
                    <a:lnTo>
                      <a:pt x="24" y="96"/>
                    </a:lnTo>
                    <a:lnTo>
                      <a:pt x="33" y="102"/>
                    </a:lnTo>
                    <a:lnTo>
                      <a:pt x="42" y="105"/>
                    </a:lnTo>
                    <a:lnTo>
                      <a:pt x="53" y="106"/>
                    </a:lnTo>
                    <a:lnTo>
                      <a:pt x="58" y="105"/>
                    </a:lnTo>
                    <a:lnTo>
                      <a:pt x="63" y="105"/>
                    </a:lnTo>
                    <a:lnTo>
                      <a:pt x="68" y="103"/>
                    </a:lnTo>
                    <a:lnTo>
                      <a:pt x="70" y="102"/>
                    </a:lnTo>
                    <a:lnTo>
                      <a:pt x="73" y="102"/>
                    </a:lnTo>
                    <a:lnTo>
                      <a:pt x="82" y="96"/>
                    </a:lnTo>
                    <a:lnTo>
                      <a:pt x="91" y="90"/>
                    </a:lnTo>
                    <a:lnTo>
                      <a:pt x="97" y="81"/>
                    </a:lnTo>
                    <a:lnTo>
                      <a:pt x="102" y="72"/>
                    </a:lnTo>
                    <a:lnTo>
                      <a:pt x="102" y="69"/>
                    </a:lnTo>
                    <a:lnTo>
                      <a:pt x="104" y="67"/>
                    </a:lnTo>
                    <a:lnTo>
                      <a:pt x="106" y="62"/>
                    </a:lnTo>
                    <a:lnTo>
                      <a:pt x="106" y="57"/>
                    </a:lnTo>
                    <a:lnTo>
                      <a:pt x="107" y="52"/>
                    </a:lnTo>
                    <a:lnTo>
                      <a:pt x="106" y="41"/>
                    </a:lnTo>
                    <a:lnTo>
                      <a:pt x="102" y="32"/>
                    </a:lnTo>
                    <a:lnTo>
                      <a:pt x="97" y="23"/>
                    </a:lnTo>
                    <a:lnTo>
                      <a:pt x="91" y="15"/>
                    </a:lnTo>
                    <a:lnTo>
                      <a:pt x="82" y="7"/>
                    </a:lnTo>
                    <a:lnTo>
                      <a:pt x="73" y="3"/>
                    </a:lnTo>
                    <a:lnTo>
                      <a:pt x="63" y="0"/>
                    </a:lnTo>
                    <a:lnTo>
                      <a:pt x="53" y="0"/>
                    </a:lnTo>
                    <a:lnTo>
                      <a:pt x="42" y="0"/>
                    </a:lnTo>
                    <a:lnTo>
                      <a:pt x="33" y="3"/>
                    </a:lnTo>
                    <a:lnTo>
                      <a:pt x="16" y="15"/>
                    </a:lnTo>
                    <a:lnTo>
                      <a:pt x="4" y="32"/>
                    </a:lnTo>
                    <a:lnTo>
                      <a:pt x="0" y="41"/>
                    </a:lnTo>
                    <a:lnTo>
                      <a:pt x="0" y="52"/>
                    </a:lnTo>
                    <a:close/>
                    <a:moveTo>
                      <a:pt x="22" y="85"/>
                    </a:moveTo>
                    <a:lnTo>
                      <a:pt x="12" y="69"/>
                    </a:lnTo>
                    <a:lnTo>
                      <a:pt x="8" y="60"/>
                    </a:lnTo>
                    <a:lnTo>
                      <a:pt x="8" y="52"/>
                    </a:lnTo>
                    <a:lnTo>
                      <a:pt x="12" y="35"/>
                    </a:lnTo>
                    <a:lnTo>
                      <a:pt x="22" y="21"/>
                    </a:lnTo>
                    <a:lnTo>
                      <a:pt x="36" y="11"/>
                    </a:lnTo>
                    <a:lnTo>
                      <a:pt x="53" y="7"/>
                    </a:lnTo>
                    <a:lnTo>
                      <a:pt x="61" y="7"/>
                    </a:lnTo>
                    <a:lnTo>
                      <a:pt x="70" y="11"/>
                    </a:lnTo>
                    <a:lnTo>
                      <a:pt x="77" y="14"/>
                    </a:lnTo>
                    <a:lnTo>
                      <a:pt x="84" y="21"/>
                    </a:lnTo>
                    <a:lnTo>
                      <a:pt x="90" y="28"/>
                    </a:lnTo>
                    <a:lnTo>
                      <a:pt x="95" y="35"/>
                    </a:lnTo>
                    <a:lnTo>
                      <a:pt x="98" y="43"/>
                    </a:lnTo>
                    <a:lnTo>
                      <a:pt x="99" y="52"/>
                    </a:lnTo>
                    <a:lnTo>
                      <a:pt x="98" y="52"/>
                    </a:lnTo>
                    <a:lnTo>
                      <a:pt x="98" y="53"/>
                    </a:lnTo>
                    <a:lnTo>
                      <a:pt x="98" y="56"/>
                    </a:lnTo>
                    <a:lnTo>
                      <a:pt x="98" y="60"/>
                    </a:lnTo>
                    <a:lnTo>
                      <a:pt x="95" y="69"/>
                    </a:lnTo>
                    <a:lnTo>
                      <a:pt x="90" y="76"/>
                    </a:lnTo>
                    <a:lnTo>
                      <a:pt x="84" y="85"/>
                    </a:lnTo>
                    <a:lnTo>
                      <a:pt x="80" y="87"/>
                    </a:lnTo>
                    <a:lnTo>
                      <a:pt x="78" y="88"/>
                    </a:lnTo>
                    <a:lnTo>
                      <a:pt x="77" y="90"/>
                    </a:lnTo>
                    <a:lnTo>
                      <a:pt x="70" y="95"/>
                    </a:lnTo>
                    <a:lnTo>
                      <a:pt x="61" y="97"/>
                    </a:lnTo>
                    <a:lnTo>
                      <a:pt x="56" y="97"/>
                    </a:lnTo>
                    <a:lnTo>
                      <a:pt x="54" y="97"/>
                    </a:lnTo>
                    <a:lnTo>
                      <a:pt x="53" y="97"/>
                    </a:lnTo>
                    <a:lnTo>
                      <a:pt x="53" y="98"/>
                    </a:lnTo>
                    <a:lnTo>
                      <a:pt x="44" y="97"/>
                    </a:lnTo>
                    <a:lnTo>
                      <a:pt x="36" y="95"/>
                    </a:lnTo>
                    <a:lnTo>
                      <a:pt x="28" y="90"/>
                    </a:lnTo>
                    <a:lnTo>
                      <a:pt x="22" y="85"/>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7" name="Freeform 439"/>
              <p:cNvSpPr>
                <a:spLocks noEditPoints="1"/>
              </p:cNvSpPr>
              <p:nvPr/>
            </p:nvSpPr>
            <p:spPr bwMode="auto">
              <a:xfrm>
                <a:off x="2472" y="2647"/>
                <a:ext cx="18" cy="19"/>
              </a:xfrm>
              <a:custGeom>
                <a:avLst/>
                <a:gdLst>
                  <a:gd name="T0" fmla="*/ 0 w 91"/>
                  <a:gd name="T1" fmla="*/ 53 h 91"/>
                  <a:gd name="T2" fmla="*/ 14 w 91"/>
                  <a:gd name="T3" fmla="*/ 78 h 91"/>
                  <a:gd name="T4" fmla="*/ 28 w 91"/>
                  <a:gd name="T5" fmla="*/ 88 h 91"/>
                  <a:gd name="T6" fmla="*/ 45 w 91"/>
                  <a:gd name="T7" fmla="*/ 91 h 91"/>
                  <a:gd name="T8" fmla="*/ 46 w 91"/>
                  <a:gd name="T9" fmla="*/ 90 h 91"/>
                  <a:gd name="T10" fmla="*/ 53 w 91"/>
                  <a:gd name="T11" fmla="*/ 90 h 91"/>
                  <a:gd name="T12" fmla="*/ 69 w 91"/>
                  <a:gd name="T13" fmla="*/ 83 h 91"/>
                  <a:gd name="T14" fmla="*/ 72 w 91"/>
                  <a:gd name="T15" fmla="*/ 80 h 91"/>
                  <a:gd name="T16" fmla="*/ 82 w 91"/>
                  <a:gd name="T17" fmla="*/ 69 h 91"/>
                  <a:gd name="T18" fmla="*/ 90 w 91"/>
                  <a:gd name="T19" fmla="*/ 53 h 91"/>
                  <a:gd name="T20" fmla="*/ 90 w 91"/>
                  <a:gd name="T21" fmla="*/ 46 h 91"/>
                  <a:gd name="T22" fmla="*/ 91 w 91"/>
                  <a:gd name="T23" fmla="*/ 45 h 91"/>
                  <a:gd name="T24" fmla="*/ 87 w 91"/>
                  <a:gd name="T25" fmla="*/ 28 h 91"/>
                  <a:gd name="T26" fmla="*/ 76 w 91"/>
                  <a:gd name="T27" fmla="*/ 14 h 91"/>
                  <a:gd name="T28" fmla="*/ 62 w 91"/>
                  <a:gd name="T29" fmla="*/ 4 h 91"/>
                  <a:gd name="T30" fmla="*/ 45 w 91"/>
                  <a:gd name="T31" fmla="*/ 0 h 91"/>
                  <a:gd name="T32" fmla="*/ 14 w 91"/>
                  <a:gd name="T33" fmla="*/ 14 h 91"/>
                  <a:gd name="T34" fmla="*/ 0 w 91"/>
                  <a:gd name="T35" fmla="*/ 45 h 91"/>
                  <a:gd name="T36" fmla="*/ 14 w 91"/>
                  <a:gd name="T37" fmla="*/ 65 h 91"/>
                  <a:gd name="T38" fmla="*/ 8 w 91"/>
                  <a:gd name="T39" fmla="*/ 52 h 91"/>
                  <a:gd name="T40" fmla="*/ 10 w 91"/>
                  <a:gd name="T41" fmla="*/ 31 h 91"/>
                  <a:gd name="T42" fmla="*/ 24 w 91"/>
                  <a:gd name="T43" fmla="*/ 14 h 91"/>
                  <a:gd name="T44" fmla="*/ 45 w 91"/>
                  <a:gd name="T45" fmla="*/ 8 h 91"/>
                  <a:gd name="T46" fmla="*/ 59 w 91"/>
                  <a:gd name="T47" fmla="*/ 10 h 91"/>
                  <a:gd name="T48" fmla="*/ 71 w 91"/>
                  <a:gd name="T49" fmla="*/ 21 h 91"/>
                  <a:gd name="T50" fmla="*/ 82 w 91"/>
                  <a:gd name="T51" fmla="*/ 37 h 91"/>
                  <a:gd name="T52" fmla="*/ 82 w 91"/>
                  <a:gd name="T53" fmla="*/ 52 h 91"/>
                  <a:gd name="T54" fmla="*/ 75 w 91"/>
                  <a:gd name="T55" fmla="*/ 65 h 91"/>
                  <a:gd name="T56" fmla="*/ 64 w 91"/>
                  <a:gd name="T57" fmla="*/ 76 h 91"/>
                  <a:gd name="T58" fmla="*/ 52 w 91"/>
                  <a:gd name="T59" fmla="*/ 82 h 91"/>
                  <a:gd name="T60" fmla="*/ 37 w 91"/>
                  <a:gd name="T61" fmla="*/ 82 h 91"/>
                  <a:gd name="T62" fmla="*/ 24 w 91"/>
                  <a:gd name="T63" fmla="*/ 76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91"/>
                  <a:gd name="T98" fmla="*/ 91 w 91"/>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91">
                    <a:moveTo>
                      <a:pt x="0" y="45"/>
                    </a:moveTo>
                    <a:lnTo>
                      <a:pt x="0" y="53"/>
                    </a:lnTo>
                    <a:lnTo>
                      <a:pt x="4" y="62"/>
                    </a:lnTo>
                    <a:lnTo>
                      <a:pt x="14" y="78"/>
                    </a:lnTo>
                    <a:lnTo>
                      <a:pt x="20" y="83"/>
                    </a:lnTo>
                    <a:lnTo>
                      <a:pt x="28" y="88"/>
                    </a:lnTo>
                    <a:lnTo>
                      <a:pt x="36" y="90"/>
                    </a:lnTo>
                    <a:lnTo>
                      <a:pt x="45" y="91"/>
                    </a:lnTo>
                    <a:lnTo>
                      <a:pt x="45" y="90"/>
                    </a:lnTo>
                    <a:lnTo>
                      <a:pt x="46" y="90"/>
                    </a:lnTo>
                    <a:lnTo>
                      <a:pt x="48" y="90"/>
                    </a:lnTo>
                    <a:lnTo>
                      <a:pt x="53" y="90"/>
                    </a:lnTo>
                    <a:lnTo>
                      <a:pt x="62" y="88"/>
                    </a:lnTo>
                    <a:lnTo>
                      <a:pt x="69" y="83"/>
                    </a:lnTo>
                    <a:lnTo>
                      <a:pt x="70" y="81"/>
                    </a:lnTo>
                    <a:lnTo>
                      <a:pt x="72" y="80"/>
                    </a:lnTo>
                    <a:lnTo>
                      <a:pt x="76" y="78"/>
                    </a:lnTo>
                    <a:lnTo>
                      <a:pt x="82" y="69"/>
                    </a:lnTo>
                    <a:lnTo>
                      <a:pt x="87" y="62"/>
                    </a:lnTo>
                    <a:lnTo>
                      <a:pt x="90" y="53"/>
                    </a:lnTo>
                    <a:lnTo>
                      <a:pt x="90" y="49"/>
                    </a:lnTo>
                    <a:lnTo>
                      <a:pt x="90" y="46"/>
                    </a:lnTo>
                    <a:lnTo>
                      <a:pt x="90" y="45"/>
                    </a:lnTo>
                    <a:lnTo>
                      <a:pt x="91" y="45"/>
                    </a:lnTo>
                    <a:lnTo>
                      <a:pt x="90" y="36"/>
                    </a:lnTo>
                    <a:lnTo>
                      <a:pt x="87" y="28"/>
                    </a:lnTo>
                    <a:lnTo>
                      <a:pt x="82" y="21"/>
                    </a:lnTo>
                    <a:lnTo>
                      <a:pt x="76" y="14"/>
                    </a:lnTo>
                    <a:lnTo>
                      <a:pt x="69" y="7"/>
                    </a:lnTo>
                    <a:lnTo>
                      <a:pt x="62" y="4"/>
                    </a:lnTo>
                    <a:lnTo>
                      <a:pt x="53" y="0"/>
                    </a:lnTo>
                    <a:lnTo>
                      <a:pt x="45" y="0"/>
                    </a:lnTo>
                    <a:lnTo>
                      <a:pt x="28" y="4"/>
                    </a:lnTo>
                    <a:lnTo>
                      <a:pt x="14" y="14"/>
                    </a:lnTo>
                    <a:lnTo>
                      <a:pt x="4" y="28"/>
                    </a:lnTo>
                    <a:lnTo>
                      <a:pt x="0" y="45"/>
                    </a:lnTo>
                    <a:close/>
                    <a:moveTo>
                      <a:pt x="19" y="71"/>
                    </a:moveTo>
                    <a:lnTo>
                      <a:pt x="14" y="65"/>
                    </a:lnTo>
                    <a:lnTo>
                      <a:pt x="10" y="60"/>
                    </a:lnTo>
                    <a:lnTo>
                      <a:pt x="8" y="52"/>
                    </a:lnTo>
                    <a:lnTo>
                      <a:pt x="8" y="45"/>
                    </a:lnTo>
                    <a:lnTo>
                      <a:pt x="10" y="31"/>
                    </a:lnTo>
                    <a:lnTo>
                      <a:pt x="19" y="21"/>
                    </a:lnTo>
                    <a:lnTo>
                      <a:pt x="24" y="14"/>
                    </a:lnTo>
                    <a:lnTo>
                      <a:pt x="30" y="10"/>
                    </a:lnTo>
                    <a:lnTo>
                      <a:pt x="45" y="8"/>
                    </a:lnTo>
                    <a:lnTo>
                      <a:pt x="52" y="8"/>
                    </a:lnTo>
                    <a:lnTo>
                      <a:pt x="59" y="10"/>
                    </a:lnTo>
                    <a:lnTo>
                      <a:pt x="64" y="14"/>
                    </a:lnTo>
                    <a:lnTo>
                      <a:pt x="71" y="21"/>
                    </a:lnTo>
                    <a:lnTo>
                      <a:pt x="80" y="31"/>
                    </a:lnTo>
                    <a:lnTo>
                      <a:pt x="82" y="37"/>
                    </a:lnTo>
                    <a:lnTo>
                      <a:pt x="83" y="45"/>
                    </a:lnTo>
                    <a:lnTo>
                      <a:pt x="82" y="52"/>
                    </a:lnTo>
                    <a:lnTo>
                      <a:pt x="80" y="60"/>
                    </a:lnTo>
                    <a:lnTo>
                      <a:pt x="75" y="65"/>
                    </a:lnTo>
                    <a:lnTo>
                      <a:pt x="71" y="71"/>
                    </a:lnTo>
                    <a:lnTo>
                      <a:pt x="64" y="76"/>
                    </a:lnTo>
                    <a:lnTo>
                      <a:pt x="59" y="80"/>
                    </a:lnTo>
                    <a:lnTo>
                      <a:pt x="52" y="82"/>
                    </a:lnTo>
                    <a:lnTo>
                      <a:pt x="45" y="83"/>
                    </a:lnTo>
                    <a:lnTo>
                      <a:pt x="37" y="82"/>
                    </a:lnTo>
                    <a:lnTo>
                      <a:pt x="30" y="80"/>
                    </a:lnTo>
                    <a:lnTo>
                      <a:pt x="24" y="76"/>
                    </a:lnTo>
                    <a:lnTo>
                      <a:pt x="19" y="71"/>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8" name="Freeform 440"/>
              <p:cNvSpPr>
                <a:spLocks noEditPoints="1"/>
              </p:cNvSpPr>
              <p:nvPr/>
            </p:nvSpPr>
            <p:spPr bwMode="auto">
              <a:xfrm>
                <a:off x="2474" y="2649"/>
                <a:ext cx="15" cy="15"/>
              </a:xfrm>
              <a:custGeom>
                <a:avLst/>
                <a:gdLst>
                  <a:gd name="T0" fmla="*/ 0 w 75"/>
                  <a:gd name="T1" fmla="*/ 37 h 75"/>
                  <a:gd name="T2" fmla="*/ 0 w 75"/>
                  <a:gd name="T3" fmla="*/ 44 h 75"/>
                  <a:gd name="T4" fmla="*/ 2 w 75"/>
                  <a:gd name="T5" fmla="*/ 52 h 75"/>
                  <a:gd name="T6" fmla="*/ 6 w 75"/>
                  <a:gd name="T7" fmla="*/ 57 h 75"/>
                  <a:gd name="T8" fmla="*/ 11 w 75"/>
                  <a:gd name="T9" fmla="*/ 63 h 75"/>
                  <a:gd name="T10" fmla="*/ 16 w 75"/>
                  <a:gd name="T11" fmla="*/ 68 h 75"/>
                  <a:gd name="T12" fmla="*/ 22 w 75"/>
                  <a:gd name="T13" fmla="*/ 72 h 75"/>
                  <a:gd name="T14" fmla="*/ 29 w 75"/>
                  <a:gd name="T15" fmla="*/ 74 h 75"/>
                  <a:gd name="T16" fmla="*/ 37 w 75"/>
                  <a:gd name="T17" fmla="*/ 75 h 75"/>
                  <a:gd name="T18" fmla="*/ 44 w 75"/>
                  <a:gd name="T19" fmla="*/ 74 h 75"/>
                  <a:gd name="T20" fmla="*/ 51 w 75"/>
                  <a:gd name="T21" fmla="*/ 72 h 75"/>
                  <a:gd name="T22" fmla="*/ 56 w 75"/>
                  <a:gd name="T23" fmla="*/ 68 h 75"/>
                  <a:gd name="T24" fmla="*/ 63 w 75"/>
                  <a:gd name="T25" fmla="*/ 63 h 75"/>
                  <a:gd name="T26" fmla="*/ 67 w 75"/>
                  <a:gd name="T27" fmla="*/ 57 h 75"/>
                  <a:gd name="T28" fmla="*/ 72 w 75"/>
                  <a:gd name="T29" fmla="*/ 52 h 75"/>
                  <a:gd name="T30" fmla="*/ 74 w 75"/>
                  <a:gd name="T31" fmla="*/ 44 h 75"/>
                  <a:gd name="T32" fmla="*/ 75 w 75"/>
                  <a:gd name="T33" fmla="*/ 37 h 75"/>
                  <a:gd name="T34" fmla="*/ 74 w 75"/>
                  <a:gd name="T35" fmla="*/ 29 h 75"/>
                  <a:gd name="T36" fmla="*/ 72 w 75"/>
                  <a:gd name="T37" fmla="*/ 23 h 75"/>
                  <a:gd name="T38" fmla="*/ 63 w 75"/>
                  <a:gd name="T39" fmla="*/ 13 h 75"/>
                  <a:gd name="T40" fmla="*/ 56 w 75"/>
                  <a:gd name="T41" fmla="*/ 6 h 75"/>
                  <a:gd name="T42" fmla="*/ 51 w 75"/>
                  <a:gd name="T43" fmla="*/ 2 h 75"/>
                  <a:gd name="T44" fmla="*/ 44 w 75"/>
                  <a:gd name="T45" fmla="*/ 0 h 75"/>
                  <a:gd name="T46" fmla="*/ 37 w 75"/>
                  <a:gd name="T47" fmla="*/ 0 h 75"/>
                  <a:gd name="T48" fmla="*/ 22 w 75"/>
                  <a:gd name="T49" fmla="*/ 2 h 75"/>
                  <a:gd name="T50" fmla="*/ 16 w 75"/>
                  <a:gd name="T51" fmla="*/ 6 h 75"/>
                  <a:gd name="T52" fmla="*/ 11 w 75"/>
                  <a:gd name="T53" fmla="*/ 13 h 75"/>
                  <a:gd name="T54" fmla="*/ 2 w 75"/>
                  <a:gd name="T55" fmla="*/ 23 h 75"/>
                  <a:gd name="T56" fmla="*/ 0 w 75"/>
                  <a:gd name="T57" fmla="*/ 37 h 75"/>
                  <a:gd name="T58" fmla="*/ 16 w 75"/>
                  <a:gd name="T59" fmla="*/ 60 h 75"/>
                  <a:gd name="T60" fmla="*/ 9 w 75"/>
                  <a:gd name="T61" fmla="*/ 49 h 75"/>
                  <a:gd name="T62" fmla="*/ 8 w 75"/>
                  <a:gd name="T63" fmla="*/ 37 h 75"/>
                  <a:gd name="T64" fmla="*/ 9 w 75"/>
                  <a:gd name="T65" fmla="*/ 26 h 75"/>
                  <a:gd name="T66" fmla="*/ 16 w 75"/>
                  <a:gd name="T67" fmla="*/ 16 h 75"/>
                  <a:gd name="T68" fmla="*/ 26 w 75"/>
                  <a:gd name="T69" fmla="*/ 9 h 75"/>
                  <a:gd name="T70" fmla="*/ 37 w 75"/>
                  <a:gd name="T71" fmla="*/ 8 h 75"/>
                  <a:gd name="T72" fmla="*/ 48 w 75"/>
                  <a:gd name="T73" fmla="*/ 9 h 75"/>
                  <a:gd name="T74" fmla="*/ 60 w 75"/>
                  <a:gd name="T75" fmla="*/ 16 h 75"/>
                  <a:gd name="T76" fmla="*/ 65 w 75"/>
                  <a:gd name="T77" fmla="*/ 26 h 75"/>
                  <a:gd name="T78" fmla="*/ 67 w 75"/>
                  <a:gd name="T79" fmla="*/ 37 h 75"/>
                  <a:gd name="T80" fmla="*/ 65 w 75"/>
                  <a:gd name="T81" fmla="*/ 49 h 75"/>
                  <a:gd name="T82" fmla="*/ 60 w 75"/>
                  <a:gd name="T83" fmla="*/ 60 h 75"/>
                  <a:gd name="T84" fmla="*/ 48 w 75"/>
                  <a:gd name="T85" fmla="*/ 65 h 75"/>
                  <a:gd name="T86" fmla="*/ 37 w 75"/>
                  <a:gd name="T87" fmla="*/ 68 h 75"/>
                  <a:gd name="T88" fmla="*/ 26 w 75"/>
                  <a:gd name="T89" fmla="*/ 65 h 75"/>
                  <a:gd name="T90" fmla="*/ 16 w 75"/>
                  <a:gd name="T91" fmla="*/ 60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75"/>
                  <a:gd name="T140" fmla="*/ 75 w 75"/>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75">
                    <a:moveTo>
                      <a:pt x="0" y="37"/>
                    </a:moveTo>
                    <a:lnTo>
                      <a:pt x="0" y="44"/>
                    </a:lnTo>
                    <a:lnTo>
                      <a:pt x="2" y="52"/>
                    </a:lnTo>
                    <a:lnTo>
                      <a:pt x="6" y="57"/>
                    </a:lnTo>
                    <a:lnTo>
                      <a:pt x="11" y="63"/>
                    </a:lnTo>
                    <a:lnTo>
                      <a:pt x="16" y="68"/>
                    </a:lnTo>
                    <a:lnTo>
                      <a:pt x="22" y="72"/>
                    </a:lnTo>
                    <a:lnTo>
                      <a:pt x="29" y="74"/>
                    </a:lnTo>
                    <a:lnTo>
                      <a:pt x="37" y="75"/>
                    </a:lnTo>
                    <a:lnTo>
                      <a:pt x="44" y="74"/>
                    </a:lnTo>
                    <a:lnTo>
                      <a:pt x="51" y="72"/>
                    </a:lnTo>
                    <a:lnTo>
                      <a:pt x="56" y="68"/>
                    </a:lnTo>
                    <a:lnTo>
                      <a:pt x="63" y="63"/>
                    </a:lnTo>
                    <a:lnTo>
                      <a:pt x="67" y="57"/>
                    </a:lnTo>
                    <a:lnTo>
                      <a:pt x="72" y="52"/>
                    </a:lnTo>
                    <a:lnTo>
                      <a:pt x="74" y="44"/>
                    </a:lnTo>
                    <a:lnTo>
                      <a:pt x="75" y="37"/>
                    </a:lnTo>
                    <a:lnTo>
                      <a:pt x="74" y="29"/>
                    </a:lnTo>
                    <a:lnTo>
                      <a:pt x="72" y="23"/>
                    </a:lnTo>
                    <a:lnTo>
                      <a:pt x="63" y="13"/>
                    </a:lnTo>
                    <a:lnTo>
                      <a:pt x="56" y="6"/>
                    </a:lnTo>
                    <a:lnTo>
                      <a:pt x="51" y="2"/>
                    </a:lnTo>
                    <a:lnTo>
                      <a:pt x="44" y="0"/>
                    </a:lnTo>
                    <a:lnTo>
                      <a:pt x="37" y="0"/>
                    </a:lnTo>
                    <a:lnTo>
                      <a:pt x="22" y="2"/>
                    </a:lnTo>
                    <a:lnTo>
                      <a:pt x="16" y="6"/>
                    </a:lnTo>
                    <a:lnTo>
                      <a:pt x="11" y="13"/>
                    </a:lnTo>
                    <a:lnTo>
                      <a:pt x="2" y="23"/>
                    </a:lnTo>
                    <a:lnTo>
                      <a:pt x="0" y="37"/>
                    </a:lnTo>
                    <a:close/>
                    <a:moveTo>
                      <a:pt x="16" y="60"/>
                    </a:moveTo>
                    <a:lnTo>
                      <a:pt x="9" y="49"/>
                    </a:lnTo>
                    <a:lnTo>
                      <a:pt x="8" y="37"/>
                    </a:lnTo>
                    <a:lnTo>
                      <a:pt x="9" y="26"/>
                    </a:lnTo>
                    <a:lnTo>
                      <a:pt x="16" y="16"/>
                    </a:lnTo>
                    <a:lnTo>
                      <a:pt x="26" y="9"/>
                    </a:lnTo>
                    <a:lnTo>
                      <a:pt x="37" y="8"/>
                    </a:lnTo>
                    <a:lnTo>
                      <a:pt x="48" y="9"/>
                    </a:lnTo>
                    <a:lnTo>
                      <a:pt x="60" y="16"/>
                    </a:lnTo>
                    <a:lnTo>
                      <a:pt x="65" y="26"/>
                    </a:lnTo>
                    <a:lnTo>
                      <a:pt x="67" y="37"/>
                    </a:lnTo>
                    <a:lnTo>
                      <a:pt x="65" y="49"/>
                    </a:lnTo>
                    <a:lnTo>
                      <a:pt x="60" y="60"/>
                    </a:lnTo>
                    <a:lnTo>
                      <a:pt x="48" y="65"/>
                    </a:lnTo>
                    <a:lnTo>
                      <a:pt x="37" y="68"/>
                    </a:lnTo>
                    <a:lnTo>
                      <a:pt x="26" y="65"/>
                    </a:lnTo>
                    <a:lnTo>
                      <a:pt x="16" y="60"/>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69" name="Freeform 441"/>
              <p:cNvSpPr>
                <a:spLocks noEditPoints="1"/>
              </p:cNvSpPr>
              <p:nvPr/>
            </p:nvSpPr>
            <p:spPr bwMode="auto">
              <a:xfrm>
                <a:off x="2475" y="2651"/>
                <a:ext cx="12" cy="12"/>
              </a:xfrm>
              <a:custGeom>
                <a:avLst/>
                <a:gdLst>
                  <a:gd name="T0" fmla="*/ 0 w 59"/>
                  <a:gd name="T1" fmla="*/ 29 h 60"/>
                  <a:gd name="T2" fmla="*/ 1 w 59"/>
                  <a:gd name="T3" fmla="*/ 41 h 60"/>
                  <a:gd name="T4" fmla="*/ 8 w 59"/>
                  <a:gd name="T5" fmla="*/ 52 h 60"/>
                  <a:gd name="T6" fmla="*/ 18 w 59"/>
                  <a:gd name="T7" fmla="*/ 57 h 60"/>
                  <a:gd name="T8" fmla="*/ 29 w 59"/>
                  <a:gd name="T9" fmla="*/ 60 h 60"/>
                  <a:gd name="T10" fmla="*/ 40 w 59"/>
                  <a:gd name="T11" fmla="*/ 57 h 60"/>
                  <a:gd name="T12" fmla="*/ 52 w 59"/>
                  <a:gd name="T13" fmla="*/ 52 h 60"/>
                  <a:gd name="T14" fmla="*/ 57 w 59"/>
                  <a:gd name="T15" fmla="*/ 41 h 60"/>
                  <a:gd name="T16" fmla="*/ 59 w 59"/>
                  <a:gd name="T17" fmla="*/ 29 h 60"/>
                  <a:gd name="T18" fmla="*/ 57 w 59"/>
                  <a:gd name="T19" fmla="*/ 18 h 60"/>
                  <a:gd name="T20" fmla="*/ 52 w 59"/>
                  <a:gd name="T21" fmla="*/ 8 h 60"/>
                  <a:gd name="T22" fmla="*/ 40 w 59"/>
                  <a:gd name="T23" fmla="*/ 1 h 60"/>
                  <a:gd name="T24" fmla="*/ 29 w 59"/>
                  <a:gd name="T25" fmla="*/ 0 h 60"/>
                  <a:gd name="T26" fmla="*/ 18 w 59"/>
                  <a:gd name="T27" fmla="*/ 1 h 60"/>
                  <a:gd name="T28" fmla="*/ 8 w 59"/>
                  <a:gd name="T29" fmla="*/ 8 h 60"/>
                  <a:gd name="T30" fmla="*/ 1 w 59"/>
                  <a:gd name="T31" fmla="*/ 18 h 60"/>
                  <a:gd name="T32" fmla="*/ 0 w 59"/>
                  <a:gd name="T33" fmla="*/ 29 h 60"/>
                  <a:gd name="T34" fmla="*/ 13 w 59"/>
                  <a:gd name="T35" fmla="*/ 46 h 60"/>
                  <a:gd name="T36" fmla="*/ 10 w 59"/>
                  <a:gd name="T37" fmla="*/ 42 h 60"/>
                  <a:gd name="T38" fmla="*/ 9 w 59"/>
                  <a:gd name="T39" fmla="*/ 38 h 60"/>
                  <a:gd name="T40" fmla="*/ 8 w 59"/>
                  <a:gd name="T41" fmla="*/ 29 h 60"/>
                  <a:gd name="T42" fmla="*/ 9 w 59"/>
                  <a:gd name="T43" fmla="*/ 20 h 60"/>
                  <a:gd name="T44" fmla="*/ 13 w 59"/>
                  <a:gd name="T45" fmla="*/ 14 h 60"/>
                  <a:gd name="T46" fmla="*/ 19 w 59"/>
                  <a:gd name="T47" fmla="*/ 9 h 60"/>
                  <a:gd name="T48" fmla="*/ 29 w 59"/>
                  <a:gd name="T49" fmla="*/ 8 h 60"/>
                  <a:gd name="T50" fmla="*/ 37 w 59"/>
                  <a:gd name="T51" fmla="*/ 9 h 60"/>
                  <a:gd name="T52" fmla="*/ 40 w 59"/>
                  <a:gd name="T53" fmla="*/ 10 h 60"/>
                  <a:gd name="T54" fmla="*/ 45 w 59"/>
                  <a:gd name="T55" fmla="*/ 14 h 60"/>
                  <a:gd name="T56" fmla="*/ 49 w 59"/>
                  <a:gd name="T57" fmla="*/ 20 h 60"/>
                  <a:gd name="T58" fmla="*/ 52 w 59"/>
                  <a:gd name="T59" fmla="*/ 29 h 60"/>
                  <a:gd name="T60" fmla="*/ 49 w 59"/>
                  <a:gd name="T61" fmla="*/ 38 h 60"/>
                  <a:gd name="T62" fmla="*/ 47 w 59"/>
                  <a:gd name="T63" fmla="*/ 42 h 60"/>
                  <a:gd name="T64" fmla="*/ 45 w 59"/>
                  <a:gd name="T65" fmla="*/ 46 h 60"/>
                  <a:gd name="T66" fmla="*/ 40 w 59"/>
                  <a:gd name="T67" fmla="*/ 47 h 60"/>
                  <a:gd name="T68" fmla="*/ 37 w 59"/>
                  <a:gd name="T69" fmla="*/ 49 h 60"/>
                  <a:gd name="T70" fmla="*/ 32 w 59"/>
                  <a:gd name="T71" fmla="*/ 51 h 60"/>
                  <a:gd name="T72" fmla="*/ 30 w 59"/>
                  <a:gd name="T73" fmla="*/ 51 h 60"/>
                  <a:gd name="T74" fmla="*/ 29 w 59"/>
                  <a:gd name="T75" fmla="*/ 51 h 60"/>
                  <a:gd name="T76" fmla="*/ 29 w 59"/>
                  <a:gd name="T77" fmla="*/ 52 h 60"/>
                  <a:gd name="T78" fmla="*/ 19 w 59"/>
                  <a:gd name="T79" fmla="*/ 49 h 60"/>
                  <a:gd name="T80" fmla="*/ 13 w 59"/>
                  <a:gd name="T81" fmla="*/ 46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60"/>
                  <a:gd name="T125" fmla="*/ 59 w 59"/>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60">
                    <a:moveTo>
                      <a:pt x="0" y="29"/>
                    </a:moveTo>
                    <a:lnTo>
                      <a:pt x="1" y="41"/>
                    </a:lnTo>
                    <a:lnTo>
                      <a:pt x="8" y="52"/>
                    </a:lnTo>
                    <a:lnTo>
                      <a:pt x="18" y="57"/>
                    </a:lnTo>
                    <a:lnTo>
                      <a:pt x="29" y="60"/>
                    </a:lnTo>
                    <a:lnTo>
                      <a:pt x="40" y="57"/>
                    </a:lnTo>
                    <a:lnTo>
                      <a:pt x="52" y="52"/>
                    </a:lnTo>
                    <a:lnTo>
                      <a:pt x="57" y="41"/>
                    </a:lnTo>
                    <a:lnTo>
                      <a:pt x="59" y="29"/>
                    </a:lnTo>
                    <a:lnTo>
                      <a:pt x="57" y="18"/>
                    </a:lnTo>
                    <a:lnTo>
                      <a:pt x="52" y="8"/>
                    </a:lnTo>
                    <a:lnTo>
                      <a:pt x="40" y="1"/>
                    </a:lnTo>
                    <a:lnTo>
                      <a:pt x="29" y="0"/>
                    </a:lnTo>
                    <a:lnTo>
                      <a:pt x="18" y="1"/>
                    </a:lnTo>
                    <a:lnTo>
                      <a:pt x="8" y="8"/>
                    </a:lnTo>
                    <a:lnTo>
                      <a:pt x="1" y="18"/>
                    </a:lnTo>
                    <a:lnTo>
                      <a:pt x="0" y="29"/>
                    </a:lnTo>
                    <a:close/>
                    <a:moveTo>
                      <a:pt x="13" y="46"/>
                    </a:moveTo>
                    <a:lnTo>
                      <a:pt x="10" y="42"/>
                    </a:lnTo>
                    <a:lnTo>
                      <a:pt x="9" y="38"/>
                    </a:lnTo>
                    <a:lnTo>
                      <a:pt x="8" y="29"/>
                    </a:lnTo>
                    <a:lnTo>
                      <a:pt x="9" y="20"/>
                    </a:lnTo>
                    <a:lnTo>
                      <a:pt x="13" y="14"/>
                    </a:lnTo>
                    <a:lnTo>
                      <a:pt x="19" y="9"/>
                    </a:lnTo>
                    <a:lnTo>
                      <a:pt x="29" y="8"/>
                    </a:lnTo>
                    <a:lnTo>
                      <a:pt x="37" y="9"/>
                    </a:lnTo>
                    <a:lnTo>
                      <a:pt x="40" y="10"/>
                    </a:lnTo>
                    <a:lnTo>
                      <a:pt x="45" y="14"/>
                    </a:lnTo>
                    <a:lnTo>
                      <a:pt x="49" y="20"/>
                    </a:lnTo>
                    <a:lnTo>
                      <a:pt x="52" y="29"/>
                    </a:lnTo>
                    <a:lnTo>
                      <a:pt x="49" y="38"/>
                    </a:lnTo>
                    <a:lnTo>
                      <a:pt x="47" y="42"/>
                    </a:lnTo>
                    <a:lnTo>
                      <a:pt x="45" y="46"/>
                    </a:lnTo>
                    <a:lnTo>
                      <a:pt x="40" y="47"/>
                    </a:lnTo>
                    <a:lnTo>
                      <a:pt x="37" y="49"/>
                    </a:lnTo>
                    <a:lnTo>
                      <a:pt x="32" y="51"/>
                    </a:lnTo>
                    <a:lnTo>
                      <a:pt x="30" y="51"/>
                    </a:lnTo>
                    <a:lnTo>
                      <a:pt x="29" y="51"/>
                    </a:lnTo>
                    <a:lnTo>
                      <a:pt x="29" y="52"/>
                    </a:lnTo>
                    <a:lnTo>
                      <a:pt x="19" y="49"/>
                    </a:lnTo>
                    <a:lnTo>
                      <a:pt x="13" y="46"/>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0" name="Freeform 442"/>
              <p:cNvSpPr>
                <a:spLocks noEditPoints="1"/>
              </p:cNvSpPr>
              <p:nvPr/>
            </p:nvSpPr>
            <p:spPr bwMode="auto">
              <a:xfrm>
                <a:off x="2477" y="2652"/>
                <a:ext cx="9" cy="9"/>
              </a:xfrm>
              <a:custGeom>
                <a:avLst/>
                <a:gdLst>
                  <a:gd name="T0" fmla="*/ 0 w 44"/>
                  <a:gd name="T1" fmla="*/ 21 h 44"/>
                  <a:gd name="T2" fmla="*/ 1 w 44"/>
                  <a:gd name="T3" fmla="*/ 30 h 44"/>
                  <a:gd name="T4" fmla="*/ 2 w 44"/>
                  <a:gd name="T5" fmla="*/ 34 h 44"/>
                  <a:gd name="T6" fmla="*/ 5 w 44"/>
                  <a:gd name="T7" fmla="*/ 38 h 44"/>
                  <a:gd name="T8" fmla="*/ 11 w 44"/>
                  <a:gd name="T9" fmla="*/ 41 h 44"/>
                  <a:gd name="T10" fmla="*/ 21 w 44"/>
                  <a:gd name="T11" fmla="*/ 44 h 44"/>
                  <a:gd name="T12" fmla="*/ 21 w 44"/>
                  <a:gd name="T13" fmla="*/ 43 h 44"/>
                  <a:gd name="T14" fmla="*/ 22 w 44"/>
                  <a:gd name="T15" fmla="*/ 43 h 44"/>
                  <a:gd name="T16" fmla="*/ 24 w 44"/>
                  <a:gd name="T17" fmla="*/ 43 h 44"/>
                  <a:gd name="T18" fmla="*/ 29 w 44"/>
                  <a:gd name="T19" fmla="*/ 41 h 44"/>
                  <a:gd name="T20" fmla="*/ 32 w 44"/>
                  <a:gd name="T21" fmla="*/ 39 h 44"/>
                  <a:gd name="T22" fmla="*/ 37 w 44"/>
                  <a:gd name="T23" fmla="*/ 38 h 44"/>
                  <a:gd name="T24" fmla="*/ 39 w 44"/>
                  <a:gd name="T25" fmla="*/ 34 h 44"/>
                  <a:gd name="T26" fmla="*/ 41 w 44"/>
                  <a:gd name="T27" fmla="*/ 30 h 44"/>
                  <a:gd name="T28" fmla="*/ 44 w 44"/>
                  <a:gd name="T29" fmla="*/ 21 h 44"/>
                  <a:gd name="T30" fmla="*/ 41 w 44"/>
                  <a:gd name="T31" fmla="*/ 12 h 44"/>
                  <a:gd name="T32" fmla="*/ 37 w 44"/>
                  <a:gd name="T33" fmla="*/ 6 h 44"/>
                  <a:gd name="T34" fmla="*/ 32 w 44"/>
                  <a:gd name="T35" fmla="*/ 2 h 44"/>
                  <a:gd name="T36" fmla="*/ 29 w 44"/>
                  <a:gd name="T37" fmla="*/ 1 h 44"/>
                  <a:gd name="T38" fmla="*/ 21 w 44"/>
                  <a:gd name="T39" fmla="*/ 0 h 44"/>
                  <a:gd name="T40" fmla="*/ 11 w 44"/>
                  <a:gd name="T41" fmla="*/ 1 h 44"/>
                  <a:gd name="T42" fmla="*/ 5 w 44"/>
                  <a:gd name="T43" fmla="*/ 6 h 44"/>
                  <a:gd name="T44" fmla="*/ 1 w 44"/>
                  <a:gd name="T45" fmla="*/ 12 h 44"/>
                  <a:gd name="T46" fmla="*/ 0 w 44"/>
                  <a:gd name="T47" fmla="*/ 21 h 44"/>
                  <a:gd name="T48" fmla="*/ 21 w 44"/>
                  <a:gd name="T49" fmla="*/ 6 h 44"/>
                  <a:gd name="T50" fmla="*/ 27 w 44"/>
                  <a:gd name="T51" fmla="*/ 7 h 44"/>
                  <a:gd name="T52" fmla="*/ 31 w 44"/>
                  <a:gd name="T53" fmla="*/ 12 h 44"/>
                  <a:gd name="T54" fmla="*/ 35 w 44"/>
                  <a:gd name="T55" fmla="*/ 16 h 44"/>
                  <a:gd name="T56" fmla="*/ 37 w 44"/>
                  <a:gd name="T57" fmla="*/ 21 h 44"/>
                  <a:gd name="T58" fmla="*/ 36 w 44"/>
                  <a:gd name="T59" fmla="*/ 24 h 44"/>
                  <a:gd name="T60" fmla="*/ 35 w 44"/>
                  <a:gd name="T61" fmla="*/ 24 h 44"/>
                  <a:gd name="T62" fmla="*/ 35 w 44"/>
                  <a:gd name="T63" fmla="*/ 25 h 44"/>
                  <a:gd name="T64" fmla="*/ 35 w 44"/>
                  <a:gd name="T65" fmla="*/ 27 h 44"/>
                  <a:gd name="T66" fmla="*/ 31 w 44"/>
                  <a:gd name="T67" fmla="*/ 31 h 44"/>
                  <a:gd name="T68" fmla="*/ 27 w 44"/>
                  <a:gd name="T69" fmla="*/ 36 h 44"/>
                  <a:gd name="T70" fmla="*/ 24 w 44"/>
                  <a:gd name="T71" fmla="*/ 36 h 44"/>
                  <a:gd name="T72" fmla="*/ 23 w 44"/>
                  <a:gd name="T73" fmla="*/ 36 h 44"/>
                  <a:gd name="T74" fmla="*/ 23 w 44"/>
                  <a:gd name="T75" fmla="*/ 37 h 44"/>
                  <a:gd name="T76" fmla="*/ 21 w 44"/>
                  <a:gd name="T77" fmla="*/ 38 h 44"/>
                  <a:gd name="T78" fmla="*/ 15 w 44"/>
                  <a:gd name="T79" fmla="*/ 36 h 44"/>
                  <a:gd name="T80" fmla="*/ 11 w 44"/>
                  <a:gd name="T81" fmla="*/ 31 h 44"/>
                  <a:gd name="T82" fmla="*/ 6 w 44"/>
                  <a:gd name="T83" fmla="*/ 27 h 44"/>
                  <a:gd name="T84" fmla="*/ 5 w 44"/>
                  <a:gd name="T85" fmla="*/ 21 h 44"/>
                  <a:gd name="T86" fmla="*/ 6 w 44"/>
                  <a:gd name="T87" fmla="*/ 16 h 44"/>
                  <a:gd name="T88" fmla="*/ 11 w 44"/>
                  <a:gd name="T89" fmla="*/ 12 h 44"/>
                  <a:gd name="T90" fmla="*/ 15 w 44"/>
                  <a:gd name="T91" fmla="*/ 7 h 44"/>
                  <a:gd name="T92" fmla="*/ 21 w 44"/>
                  <a:gd name="T93" fmla="*/ 6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
                  <a:gd name="T142" fmla="*/ 0 h 44"/>
                  <a:gd name="T143" fmla="*/ 44 w 44"/>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 h="44">
                    <a:moveTo>
                      <a:pt x="0" y="21"/>
                    </a:moveTo>
                    <a:lnTo>
                      <a:pt x="1" y="30"/>
                    </a:lnTo>
                    <a:lnTo>
                      <a:pt x="2" y="34"/>
                    </a:lnTo>
                    <a:lnTo>
                      <a:pt x="5" y="38"/>
                    </a:lnTo>
                    <a:lnTo>
                      <a:pt x="11" y="41"/>
                    </a:lnTo>
                    <a:lnTo>
                      <a:pt x="21" y="44"/>
                    </a:lnTo>
                    <a:lnTo>
                      <a:pt x="21" y="43"/>
                    </a:lnTo>
                    <a:lnTo>
                      <a:pt x="22" y="43"/>
                    </a:lnTo>
                    <a:lnTo>
                      <a:pt x="24" y="43"/>
                    </a:lnTo>
                    <a:lnTo>
                      <a:pt x="29" y="41"/>
                    </a:lnTo>
                    <a:lnTo>
                      <a:pt x="32" y="39"/>
                    </a:lnTo>
                    <a:lnTo>
                      <a:pt x="37" y="38"/>
                    </a:lnTo>
                    <a:lnTo>
                      <a:pt x="39" y="34"/>
                    </a:lnTo>
                    <a:lnTo>
                      <a:pt x="41" y="30"/>
                    </a:lnTo>
                    <a:lnTo>
                      <a:pt x="44" y="21"/>
                    </a:lnTo>
                    <a:lnTo>
                      <a:pt x="41" y="12"/>
                    </a:lnTo>
                    <a:lnTo>
                      <a:pt x="37" y="6"/>
                    </a:lnTo>
                    <a:lnTo>
                      <a:pt x="32" y="2"/>
                    </a:lnTo>
                    <a:lnTo>
                      <a:pt x="29" y="1"/>
                    </a:lnTo>
                    <a:lnTo>
                      <a:pt x="21" y="0"/>
                    </a:lnTo>
                    <a:lnTo>
                      <a:pt x="11" y="1"/>
                    </a:lnTo>
                    <a:lnTo>
                      <a:pt x="5" y="6"/>
                    </a:lnTo>
                    <a:lnTo>
                      <a:pt x="1" y="12"/>
                    </a:lnTo>
                    <a:lnTo>
                      <a:pt x="0" y="21"/>
                    </a:lnTo>
                    <a:close/>
                    <a:moveTo>
                      <a:pt x="21" y="6"/>
                    </a:moveTo>
                    <a:lnTo>
                      <a:pt x="27" y="7"/>
                    </a:lnTo>
                    <a:lnTo>
                      <a:pt x="31" y="12"/>
                    </a:lnTo>
                    <a:lnTo>
                      <a:pt x="35" y="16"/>
                    </a:lnTo>
                    <a:lnTo>
                      <a:pt x="37" y="21"/>
                    </a:lnTo>
                    <a:lnTo>
                      <a:pt x="36" y="24"/>
                    </a:lnTo>
                    <a:lnTo>
                      <a:pt x="35" y="24"/>
                    </a:lnTo>
                    <a:lnTo>
                      <a:pt x="35" y="25"/>
                    </a:lnTo>
                    <a:lnTo>
                      <a:pt x="35" y="27"/>
                    </a:lnTo>
                    <a:lnTo>
                      <a:pt x="31" y="31"/>
                    </a:lnTo>
                    <a:lnTo>
                      <a:pt x="27" y="36"/>
                    </a:lnTo>
                    <a:lnTo>
                      <a:pt x="24" y="36"/>
                    </a:lnTo>
                    <a:lnTo>
                      <a:pt x="23" y="36"/>
                    </a:lnTo>
                    <a:lnTo>
                      <a:pt x="23" y="37"/>
                    </a:lnTo>
                    <a:lnTo>
                      <a:pt x="21" y="38"/>
                    </a:lnTo>
                    <a:lnTo>
                      <a:pt x="15" y="36"/>
                    </a:lnTo>
                    <a:lnTo>
                      <a:pt x="11" y="31"/>
                    </a:lnTo>
                    <a:lnTo>
                      <a:pt x="6" y="27"/>
                    </a:lnTo>
                    <a:lnTo>
                      <a:pt x="5" y="21"/>
                    </a:lnTo>
                    <a:lnTo>
                      <a:pt x="6" y="16"/>
                    </a:lnTo>
                    <a:lnTo>
                      <a:pt x="11" y="12"/>
                    </a:lnTo>
                    <a:lnTo>
                      <a:pt x="15" y="7"/>
                    </a:lnTo>
                    <a:lnTo>
                      <a:pt x="21" y="6"/>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1" name="Freeform 443"/>
              <p:cNvSpPr>
                <a:spLocks noEditPoints="1"/>
              </p:cNvSpPr>
              <p:nvPr/>
            </p:nvSpPr>
            <p:spPr bwMode="auto">
              <a:xfrm>
                <a:off x="2478" y="2653"/>
                <a:ext cx="6" cy="7"/>
              </a:xfrm>
              <a:custGeom>
                <a:avLst/>
                <a:gdLst>
                  <a:gd name="T0" fmla="*/ 26 w 32"/>
                  <a:gd name="T1" fmla="*/ 6 h 32"/>
                  <a:gd name="T2" fmla="*/ 22 w 32"/>
                  <a:gd name="T3" fmla="*/ 1 h 32"/>
                  <a:gd name="T4" fmla="*/ 16 w 32"/>
                  <a:gd name="T5" fmla="*/ 0 h 32"/>
                  <a:gd name="T6" fmla="*/ 10 w 32"/>
                  <a:gd name="T7" fmla="*/ 1 h 32"/>
                  <a:gd name="T8" fmla="*/ 6 w 32"/>
                  <a:gd name="T9" fmla="*/ 6 h 32"/>
                  <a:gd name="T10" fmla="*/ 1 w 32"/>
                  <a:gd name="T11" fmla="*/ 10 h 32"/>
                  <a:gd name="T12" fmla="*/ 0 w 32"/>
                  <a:gd name="T13" fmla="*/ 15 h 32"/>
                  <a:gd name="T14" fmla="*/ 1 w 32"/>
                  <a:gd name="T15" fmla="*/ 21 h 32"/>
                  <a:gd name="T16" fmla="*/ 6 w 32"/>
                  <a:gd name="T17" fmla="*/ 25 h 32"/>
                  <a:gd name="T18" fmla="*/ 10 w 32"/>
                  <a:gd name="T19" fmla="*/ 30 h 32"/>
                  <a:gd name="T20" fmla="*/ 16 w 32"/>
                  <a:gd name="T21" fmla="*/ 32 h 32"/>
                  <a:gd name="T22" fmla="*/ 18 w 32"/>
                  <a:gd name="T23" fmla="*/ 31 h 32"/>
                  <a:gd name="T24" fmla="*/ 18 w 32"/>
                  <a:gd name="T25" fmla="*/ 30 h 32"/>
                  <a:gd name="T26" fmla="*/ 19 w 32"/>
                  <a:gd name="T27" fmla="*/ 30 h 32"/>
                  <a:gd name="T28" fmla="*/ 22 w 32"/>
                  <a:gd name="T29" fmla="*/ 30 h 32"/>
                  <a:gd name="T30" fmla="*/ 26 w 32"/>
                  <a:gd name="T31" fmla="*/ 25 h 32"/>
                  <a:gd name="T32" fmla="*/ 30 w 32"/>
                  <a:gd name="T33" fmla="*/ 21 h 32"/>
                  <a:gd name="T34" fmla="*/ 30 w 32"/>
                  <a:gd name="T35" fmla="*/ 19 h 32"/>
                  <a:gd name="T36" fmla="*/ 30 w 32"/>
                  <a:gd name="T37" fmla="*/ 18 h 32"/>
                  <a:gd name="T38" fmla="*/ 31 w 32"/>
                  <a:gd name="T39" fmla="*/ 18 h 32"/>
                  <a:gd name="T40" fmla="*/ 32 w 32"/>
                  <a:gd name="T41" fmla="*/ 15 h 32"/>
                  <a:gd name="T42" fmla="*/ 30 w 32"/>
                  <a:gd name="T43" fmla="*/ 10 h 32"/>
                  <a:gd name="T44" fmla="*/ 26 w 32"/>
                  <a:gd name="T45" fmla="*/ 6 h 32"/>
                  <a:gd name="T46" fmla="*/ 23 w 32"/>
                  <a:gd name="T47" fmla="*/ 10 h 32"/>
                  <a:gd name="T48" fmla="*/ 24 w 32"/>
                  <a:gd name="T49" fmla="*/ 15 h 32"/>
                  <a:gd name="T50" fmla="*/ 23 w 32"/>
                  <a:gd name="T51" fmla="*/ 15 h 32"/>
                  <a:gd name="T52" fmla="*/ 23 w 32"/>
                  <a:gd name="T53" fmla="*/ 16 h 32"/>
                  <a:gd name="T54" fmla="*/ 23 w 32"/>
                  <a:gd name="T55" fmla="*/ 19 h 32"/>
                  <a:gd name="T56" fmla="*/ 23 w 32"/>
                  <a:gd name="T57" fmla="*/ 22 h 32"/>
                  <a:gd name="T58" fmla="*/ 21 w 32"/>
                  <a:gd name="T59" fmla="*/ 22 h 32"/>
                  <a:gd name="T60" fmla="*/ 19 w 32"/>
                  <a:gd name="T61" fmla="*/ 22 h 32"/>
                  <a:gd name="T62" fmla="*/ 19 w 32"/>
                  <a:gd name="T63" fmla="*/ 23 h 32"/>
                  <a:gd name="T64" fmla="*/ 17 w 32"/>
                  <a:gd name="T65" fmla="*/ 23 h 32"/>
                  <a:gd name="T66" fmla="*/ 16 w 32"/>
                  <a:gd name="T67" fmla="*/ 23 h 32"/>
                  <a:gd name="T68" fmla="*/ 16 w 32"/>
                  <a:gd name="T69" fmla="*/ 24 h 32"/>
                  <a:gd name="T70" fmla="*/ 10 w 32"/>
                  <a:gd name="T71" fmla="*/ 22 h 32"/>
                  <a:gd name="T72" fmla="*/ 8 w 32"/>
                  <a:gd name="T73" fmla="*/ 19 h 32"/>
                  <a:gd name="T74" fmla="*/ 8 w 32"/>
                  <a:gd name="T75" fmla="*/ 15 h 32"/>
                  <a:gd name="T76" fmla="*/ 10 w 32"/>
                  <a:gd name="T77" fmla="*/ 10 h 32"/>
                  <a:gd name="T78" fmla="*/ 16 w 32"/>
                  <a:gd name="T79" fmla="*/ 7 h 32"/>
                  <a:gd name="T80" fmla="*/ 19 w 32"/>
                  <a:gd name="T81" fmla="*/ 7 h 32"/>
                  <a:gd name="T82" fmla="*/ 23 w 32"/>
                  <a:gd name="T83" fmla="*/ 10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2"/>
                  <a:gd name="T128" fmla="*/ 32 w 32"/>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2">
                    <a:moveTo>
                      <a:pt x="26" y="6"/>
                    </a:moveTo>
                    <a:lnTo>
                      <a:pt x="22" y="1"/>
                    </a:lnTo>
                    <a:lnTo>
                      <a:pt x="16" y="0"/>
                    </a:lnTo>
                    <a:lnTo>
                      <a:pt x="10" y="1"/>
                    </a:lnTo>
                    <a:lnTo>
                      <a:pt x="6" y="6"/>
                    </a:lnTo>
                    <a:lnTo>
                      <a:pt x="1" y="10"/>
                    </a:lnTo>
                    <a:lnTo>
                      <a:pt x="0" y="15"/>
                    </a:lnTo>
                    <a:lnTo>
                      <a:pt x="1" y="21"/>
                    </a:lnTo>
                    <a:lnTo>
                      <a:pt x="6" y="25"/>
                    </a:lnTo>
                    <a:lnTo>
                      <a:pt x="10" y="30"/>
                    </a:lnTo>
                    <a:lnTo>
                      <a:pt x="16" y="32"/>
                    </a:lnTo>
                    <a:lnTo>
                      <a:pt x="18" y="31"/>
                    </a:lnTo>
                    <a:lnTo>
                      <a:pt x="18" y="30"/>
                    </a:lnTo>
                    <a:lnTo>
                      <a:pt x="19" y="30"/>
                    </a:lnTo>
                    <a:lnTo>
                      <a:pt x="22" y="30"/>
                    </a:lnTo>
                    <a:lnTo>
                      <a:pt x="26" y="25"/>
                    </a:lnTo>
                    <a:lnTo>
                      <a:pt x="30" y="21"/>
                    </a:lnTo>
                    <a:lnTo>
                      <a:pt x="30" y="19"/>
                    </a:lnTo>
                    <a:lnTo>
                      <a:pt x="30" y="18"/>
                    </a:lnTo>
                    <a:lnTo>
                      <a:pt x="31" y="18"/>
                    </a:lnTo>
                    <a:lnTo>
                      <a:pt x="32" y="15"/>
                    </a:lnTo>
                    <a:lnTo>
                      <a:pt x="30" y="10"/>
                    </a:lnTo>
                    <a:lnTo>
                      <a:pt x="26" y="6"/>
                    </a:lnTo>
                    <a:close/>
                    <a:moveTo>
                      <a:pt x="23" y="10"/>
                    </a:moveTo>
                    <a:lnTo>
                      <a:pt x="24" y="15"/>
                    </a:lnTo>
                    <a:lnTo>
                      <a:pt x="23" y="15"/>
                    </a:lnTo>
                    <a:lnTo>
                      <a:pt x="23" y="16"/>
                    </a:lnTo>
                    <a:lnTo>
                      <a:pt x="23" y="19"/>
                    </a:lnTo>
                    <a:lnTo>
                      <a:pt x="23" y="22"/>
                    </a:lnTo>
                    <a:lnTo>
                      <a:pt x="21" y="22"/>
                    </a:lnTo>
                    <a:lnTo>
                      <a:pt x="19" y="22"/>
                    </a:lnTo>
                    <a:lnTo>
                      <a:pt x="19" y="23"/>
                    </a:lnTo>
                    <a:lnTo>
                      <a:pt x="17" y="23"/>
                    </a:lnTo>
                    <a:lnTo>
                      <a:pt x="16" y="23"/>
                    </a:lnTo>
                    <a:lnTo>
                      <a:pt x="16" y="24"/>
                    </a:lnTo>
                    <a:lnTo>
                      <a:pt x="10" y="22"/>
                    </a:lnTo>
                    <a:lnTo>
                      <a:pt x="8" y="19"/>
                    </a:lnTo>
                    <a:lnTo>
                      <a:pt x="8" y="15"/>
                    </a:lnTo>
                    <a:lnTo>
                      <a:pt x="10" y="10"/>
                    </a:lnTo>
                    <a:lnTo>
                      <a:pt x="16" y="7"/>
                    </a:lnTo>
                    <a:lnTo>
                      <a:pt x="19" y="7"/>
                    </a:lnTo>
                    <a:lnTo>
                      <a:pt x="23" y="10"/>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2" name="Freeform 444"/>
              <p:cNvSpPr>
                <a:spLocks/>
              </p:cNvSpPr>
              <p:nvPr/>
            </p:nvSpPr>
            <p:spPr bwMode="auto">
              <a:xfrm>
                <a:off x="2480" y="2655"/>
                <a:ext cx="3" cy="3"/>
              </a:xfrm>
              <a:custGeom>
                <a:avLst/>
                <a:gdLst>
                  <a:gd name="T0" fmla="*/ 16 w 16"/>
                  <a:gd name="T1" fmla="*/ 8 h 17"/>
                  <a:gd name="T2" fmla="*/ 15 w 16"/>
                  <a:gd name="T3" fmla="*/ 3 h 17"/>
                  <a:gd name="T4" fmla="*/ 11 w 16"/>
                  <a:gd name="T5" fmla="*/ 0 h 17"/>
                  <a:gd name="T6" fmla="*/ 8 w 16"/>
                  <a:gd name="T7" fmla="*/ 0 h 17"/>
                  <a:gd name="T8" fmla="*/ 2 w 16"/>
                  <a:gd name="T9" fmla="*/ 3 h 17"/>
                  <a:gd name="T10" fmla="*/ 0 w 16"/>
                  <a:gd name="T11" fmla="*/ 8 h 17"/>
                  <a:gd name="T12" fmla="*/ 0 w 16"/>
                  <a:gd name="T13" fmla="*/ 12 h 17"/>
                  <a:gd name="T14" fmla="*/ 2 w 16"/>
                  <a:gd name="T15" fmla="*/ 15 h 17"/>
                  <a:gd name="T16" fmla="*/ 8 w 16"/>
                  <a:gd name="T17" fmla="*/ 17 h 17"/>
                  <a:gd name="T18" fmla="*/ 8 w 16"/>
                  <a:gd name="T19" fmla="*/ 16 h 17"/>
                  <a:gd name="T20" fmla="*/ 9 w 16"/>
                  <a:gd name="T21" fmla="*/ 16 h 17"/>
                  <a:gd name="T22" fmla="*/ 11 w 16"/>
                  <a:gd name="T23" fmla="*/ 16 h 17"/>
                  <a:gd name="T24" fmla="*/ 11 w 16"/>
                  <a:gd name="T25" fmla="*/ 15 h 17"/>
                  <a:gd name="T26" fmla="*/ 13 w 16"/>
                  <a:gd name="T27" fmla="*/ 15 h 17"/>
                  <a:gd name="T28" fmla="*/ 15 w 16"/>
                  <a:gd name="T29" fmla="*/ 15 h 17"/>
                  <a:gd name="T30" fmla="*/ 15 w 16"/>
                  <a:gd name="T31" fmla="*/ 12 h 17"/>
                  <a:gd name="T32" fmla="*/ 15 w 16"/>
                  <a:gd name="T33" fmla="*/ 9 h 17"/>
                  <a:gd name="T34" fmla="*/ 15 w 16"/>
                  <a:gd name="T35" fmla="*/ 8 h 17"/>
                  <a:gd name="T36" fmla="*/ 16 w 16"/>
                  <a:gd name="T37" fmla="*/ 8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7"/>
                  <a:gd name="T59" fmla="*/ 16 w 1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7">
                    <a:moveTo>
                      <a:pt x="16" y="8"/>
                    </a:moveTo>
                    <a:lnTo>
                      <a:pt x="15" y="3"/>
                    </a:lnTo>
                    <a:lnTo>
                      <a:pt x="11" y="0"/>
                    </a:lnTo>
                    <a:lnTo>
                      <a:pt x="8" y="0"/>
                    </a:lnTo>
                    <a:lnTo>
                      <a:pt x="2" y="3"/>
                    </a:lnTo>
                    <a:lnTo>
                      <a:pt x="0" y="8"/>
                    </a:lnTo>
                    <a:lnTo>
                      <a:pt x="0" y="12"/>
                    </a:lnTo>
                    <a:lnTo>
                      <a:pt x="2" y="15"/>
                    </a:lnTo>
                    <a:lnTo>
                      <a:pt x="8" y="17"/>
                    </a:lnTo>
                    <a:lnTo>
                      <a:pt x="8" y="16"/>
                    </a:lnTo>
                    <a:lnTo>
                      <a:pt x="9" y="16"/>
                    </a:lnTo>
                    <a:lnTo>
                      <a:pt x="11" y="16"/>
                    </a:lnTo>
                    <a:lnTo>
                      <a:pt x="11" y="15"/>
                    </a:lnTo>
                    <a:lnTo>
                      <a:pt x="13" y="15"/>
                    </a:lnTo>
                    <a:lnTo>
                      <a:pt x="15" y="15"/>
                    </a:lnTo>
                    <a:lnTo>
                      <a:pt x="15" y="12"/>
                    </a:lnTo>
                    <a:lnTo>
                      <a:pt x="15" y="9"/>
                    </a:lnTo>
                    <a:lnTo>
                      <a:pt x="15" y="8"/>
                    </a:lnTo>
                    <a:lnTo>
                      <a:pt x="16" y="8"/>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3" name="Freeform 445"/>
              <p:cNvSpPr>
                <a:spLocks/>
              </p:cNvSpPr>
              <p:nvPr/>
            </p:nvSpPr>
            <p:spPr bwMode="auto">
              <a:xfrm>
                <a:off x="2466" y="2610"/>
                <a:ext cx="32" cy="3"/>
              </a:xfrm>
              <a:custGeom>
                <a:avLst/>
                <a:gdLst>
                  <a:gd name="T0" fmla="*/ 77 w 159"/>
                  <a:gd name="T1" fmla="*/ 1 h 15"/>
                  <a:gd name="T2" fmla="*/ 97 w 159"/>
                  <a:gd name="T3" fmla="*/ 1 h 15"/>
                  <a:gd name="T4" fmla="*/ 119 w 159"/>
                  <a:gd name="T5" fmla="*/ 4 h 15"/>
                  <a:gd name="T6" fmla="*/ 139 w 159"/>
                  <a:gd name="T7" fmla="*/ 8 h 15"/>
                  <a:gd name="T8" fmla="*/ 159 w 159"/>
                  <a:gd name="T9" fmla="*/ 15 h 15"/>
                  <a:gd name="T10" fmla="*/ 139 w 159"/>
                  <a:gd name="T11" fmla="*/ 8 h 15"/>
                  <a:gd name="T12" fmla="*/ 120 w 159"/>
                  <a:gd name="T13" fmla="*/ 3 h 15"/>
                  <a:gd name="T14" fmla="*/ 79 w 159"/>
                  <a:gd name="T15" fmla="*/ 0 h 15"/>
                  <a:gd name="T16" fmla="*/ 57 w 159"/>
                  <a:gd name="T17" fmla="*/ 0 h 15"/>
                  <a:gd name="T18" fmla="*/ 37 w 159"/>
                  <a:gd name="T19" fmla="*/ 3 h 15"/>
                  <a:gd name="T20" fmla="*/ 0 w 159"/>
                  <a:gd name="T21" fmla="*/ 15 h 15"/>
                  <a:gd name="T22" fmla="*/ 18 w 159"/>
                  <a:gd name="T23" fmla="*/ 8 h 15"/>
                  <a:gd name="T24" fmla="*/ 37 w 159"/>
                  <a:gd name="T25" fmla="*/ 4 h 15"/>
                  <a:gd name="T26" fmla="*/ 56 w 159"/>
                  <a:gd name="T27" fmla="*/ 1 h 15"/>
                  <a:gd name="T28" fmla="*/ 77 w 159"/>
                  <a:gd name="T29" fmla="*/ 1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15"/>
                  <a:gd name="T47" fmla="*/ 159 w 159"/>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15">
                    <a:moveTo>
                      <a:pt x="77" y="1"/>
                    </a:moveTo>
                    <a:lnTo>
                      <a:pt x="97" y="1"/>
                    </a:lnTo>
                    <a:lnTo>
                      <a:pt x="119" y="4"/>
                    </a:lnTo>
                    <a:lnTo>
                      <a:pt x="139" y="8"/>
                    </a:lnTo>
                    <a:lnTo>
                      <a:pt x="159" y="15"/>
                    </a:lnTo>
                    <a:lnTo>
                      <a:pt x="139" y="8"/>
                    </a:lnTo>
                    <a:lnTo>
                      <a:pt x="120" y="3"/>
                    </a:lnTo>
                    <a:lnTo>
                      <a:pt x="79" y="0"/>
                    </a:lnTo>
                    <a:lnTo>
                      <a:pt x="57" y="0"/>
                    </a:lnTo>
                    <a:lnTo>
                      <a:pt x="37" y="3"/>
                    </a:lnTo>
                    <a:lnTo>
                      <a:pt x="0" y="15"/>
                    </a:lnTo>
                    <a:lnTo>
                      <a:pt x="18" y="8"/>
                    </a:lnTo>
                    <a:lnTo>
                      <a:pt x="37" y="4"/>
                    </a:lnTo>
                    <a:lnTo>
                      <a:pt x="56" y="1"/>
                    </a:lnTo>
                    <a:lnTo>
                      <a:pt x="77" y="1"/>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4" name="Freeform 446"/>
              <p:cNvSpPr>
                <a:spLocks/>
              </p:cNvSpPr>
              <p:nvPr/>
            </p:nvSpPr>
            <p:spPr bwMode="auto">
              <a:xfrm>
                <a:off x="2451" y="2610"/>
                <a:ext cx="60" cy="13"/>
              </a:xfrm>
              <a:custGeom>
                <a:avLst/>
                <a:gdLst>
                  <a:gd name="T0" fmla="*/ 232 w 297"/>
                  <a:gd name="T1" fmla="*/ 14 h 66"/>
                  <a:gd name="T2" fmla="*/ 212 w 297"/>
                  <a:gd name="T3" fmla="*/ 7 h 66"/>
                  <a:gd name="T4" fmla="*/ 192 w 297"/>
                  <a:gd name="T5" fmla="*/ 3 h 66"/>
                  <a:gd name="T6" fmla="*/ 170 w 297"/>
                  <a:gd name="T7" fmla="*/ 0 h 66"/>
                  <a:gd name="T8" fmla="*/ 150 w 297"/>
                  <a:gd name="T9" fmla="*/ 0 h 66"/>
                  <a:gd name="T10" fmla="*/ 129 w 297"/>
                  <a:gd name="T11" fmla="*/ 0 h 66"/>
                  <a:gd name="T12" fmla="*/ 110 w 297"/>
                  <a:gd name="T13" fmla="*/ 3 h 66"/>
                  <a:gd name="T14" fmla="*/ 91 w 297"/>
                  <a:gd name="T15" fmla="*/ 7 h 66"/>
                  <a:gd name="T16" fmla="*/ 73 w 297"/>
                  <a:gd name="T17" fmla="*/ 14 h 66"/>
                  <a:gd name="T18" fmla="*/ 51 w 297"/>
                  <a:gd name="T19" fmla="*/ 22 h 66"/>
                  <a:gd name="T20" fmla="*/ 33 w 297"/>
                  <a:gd name="T21" fmla="*/ 35 h 66"/>
                  <a:gd name="T22" fmla="*/ 15 w 297"/>
                  <a:gd name="T23" fmla="*/ 49 h 66"/>
                  <a:gd name="T24" fmla="*/ 0 w 297"/>
                  <a:gd name="T25" fmla="*/ 66 h 66"/>
                  <a:gd name="T26" fmla="*/ 32 w 297"/>
                  <a:gd name="T27" fmla="*/ 40 h 66"/>
                  <a:gd name="T28" fmla="*/ 49 w 297"/>
                  <a:gd name="T29" fmla="*/ 30 h 66"/>
                  <a:gd name="T30" fmla="*/ 68 w 297"/>
                  <a:gd name="T31" fmla="*/ 22 h 66"/>
                  <a:gd name="T32" fmla="*/ 87 w 297"/>
                  <a:gd name="T33" fmla="*/ 14 h 66"/>
                  <a:gd name="T34" fmla="*/ 107 w 297"/>
                  <a:gd name="T35" fmla="*/ 11 h 66"/>
                  <a:gd name="T36" fmla="*/ 128 w 297"/>
                  <a:gd name="T37" fmla="*/ 8 h 66"/>
                  <a:gd name="T38" fmla="*/ 150 w 297"/>
                  <a:gd name="T39" fmla="*/ 8 h 66"/>
                  <a:gd name="T40" fmla="*/ 169 w 297"/>
                  <a:gd name="T41" fmla="*/ 8 h 66"/>
                  <a:gd name="T42" fmla="*/ 189 w 297"/>
                  <a:gd name="T43" fmla="*/ 11 h 66"/>
                  <a:gd name="T44" fmla="*/ 208 w 297"/>
                  <a:gd name="T45" fmla="*/ 14 h 66"/>
                  <a:gd name="T46" fmla="*/ 228 w 297"/>
                  <a:gd name="T47" fmla="*/ 21 h 66"/>
                  <a:gd name="T48" fmla="*/ 244 w 297"/>
                  <a:gd name="T49" fmla="*/ 28 h 66"/>
                  <a:gd name="T50" fmla="*/ 262 w 297"/>
                  <a:gd name="T51" fmla="*/ 38 h 66"/>
                  <a:gd name="T52" fmla="*/ 279 w 297"/>
                  <a:gd name="T53" fmla="*/ 48 h 66"/>
                  <a:gd name="T54" fmla="*/ 297 w 297"/>
                  <a:gd name="T55" fmla="*/ 62 h 66"/>
                  <a:gd name="T56" fmla="*/ 280 w 297"/>
                  <a:gd name="T57" fmla="*/ 46 h 66"/>
                  <a:gd name="T58" fmla="*/ 265 w 297"/>
                  <a:gd name="T59" fmla="*/ 33 h 66"/>
                  <a:gd name="T60" fmla="*/ 248 w 297"/>
                  <a:gd name="T61" fmla="*/ 22 h 66"/>
                  <a:gd name="T62" fmla="*/ 232 w 297"/>
                  <a:gd name="T63" fmla="*/ 14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7"/>
                  <a:gd name="T97" fmla="*/ 0 h 66"/>
                  <a:gd name="T98" fmla="*/ 297 w 297"/>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7" h="66">
                    <a:moveTo>
                      <a:pt x="232" y="14"/>
                    </a:moveTo>
                    <a:lnTo>
                      <a:pt x="212" y="7"/>
                    </a:lnTo>
                    <a:lnTo>
                      <a:pt x="192" y="3"/>
                    </a:lnTo>
                    <a:lnTo>
                      <a:pt x="170" y="0"/>
                    </a:lnTo>
                    <a:lnTo>
                      <a:pt x="150" y="0"/>
                    </a:lnTo>
                    <a:lnTo>
                      <a:pt x="129" y="0"/>
                    </a:lnTo>
                    <a:lnTo>
                      <a:pt x="110" y="3"/>
                    </a:lnTo>
                    <a:lnTo>
                      <a:pt x="91" y="7"/>
                    </a:lnTo>
                    <a:lnTo>
                      <a:pt x="73" y="14"/>
                    </a:lnTo>
                    <a:lnTo>
                      <a:pt x="51" y="22"/>
                    </a:lnTo>
                    <a:lnTo>
                      <a:pt x="33" y="35"/>
                    </a:lnTo>
                    <a:lnTo>
                      <a:pt x="15" y="49"/>
                    </a:lnTo>
                    <a:lnTo>
                      <a:pt x="0" y="66"/>
                    </a:lnTo>
                    <a:lnTo>
                      <a:pt x="32" y="40"/>
                    </a:lnTo>
                    <a:lnTo>
                      <a:pt x="49" y="30"/>
                    </a:lnTo>
                    <a:lnTo>
                      <a:pt x="68" y="22"/>
                    </a:lnTo>
                    <a:lnTo>
                      <a:pt x="87" y="14"/>
                    </a:lnTo>
                    <a:lnTo>
                      <a:pt x="107" y="11"/>
                    </a:lnTo>
                    <a:lnTo>
                      <a:pt x="128" y="8"/>
                    </a:lnTo>
                    <a:lnTo>
                      <a:pt x="150" y="8"/>
                    </a:lnTo>
                    <a:lnTo>
                      <a:pt x="169" y="8"/>
                    </a:lnTo>
                    <a:lnTo>
                      <a:pt x="189" y="11"/>
                    </a:lnTo>
                    <a:lnTo>
                      <a:pt x="208" y="14"/>
                    </a:lnTo>
                    <a:lnTo>
                      <a:pt x="228" y="21"/>
                    </a:lnTo>
                    <a:lnTo>
                      <a:pt x="244" y="28"/>
                    </a:lnTo>
                    <a:lnTo>
                      <a:pt x="262" y="38"/>
                    </a:lnTo>
                    <a:lnTo>
                      <a:pt x="279" y="48"/>
                    </a:lnTo>
                    <a:lnTo>
                      <a:pt x="297" y="62"/>
                    </a:lnTo>
                    <a:lnTo>
                      <a:pt x="280" y="46"/>
                    </a:lnTo>
                    <a:lnTo>
                      <a:pt x="265" y="33"/>
                    </a:lnTo>
                    <a:lnTo>
                      <a:pt x="248" y="22"/>
                    </a:lnTo>
                    <a:lnTo>
                      <a:pt x="232" y="14"/>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5" name="Freeform 447"/>
              <p:cNvSpPr>
                <a:spLocks/>
              </p:cNvSpPr>
              <p:nvPr/>
            </p:nvSpPr>
            <p:spPr bwMode="auto">
              <a:xfrm>
                <a:off x="2441" y="2611"/>
                <a:ext cx="81" cy="29"/>
              </a:xfrm>
              <a:custGeom>
                <a:avLst/>
                <a:gdLst>
                  <a:gd name="T0" fmla="*/ 355 w 406"/>
                  <a:gd name="T1" fmla="*/ 59 h 144"/>
                  <a:gd name="T2" fmla="*/ 349 w 406"/>
                  <a:gd name="T3" fmla="*/ 54 h 144"/>
                  <a:gd name="T4" fmla="*/ 331 w 406"/>
                  <a:gd name="T5" fmla="*/ 40 h 144"/>
                  <a:gd name="T6" fmla="*/ 314 w 406"/>
                  <a:gd name="T7" fmla="*/ 30 h 144"/>
                  <a:gd name="T8" fmla="*/ 296 w 406"/>
                  <a:gd name="T9" fmla="*/ 20 h 144"/>
                  <a:gd name="T10" fmla="*/ 280 w 406"/>
                  <a:gd name="T11" fmla="*/ 13 h 144"/>
                  <a:gd name="T12" fmla="*/ 260 w 406"/>
                  <a:gd name="T13" fmla="*/ 6 h 144"/>
                  <a:gd name="T14" fmla="*/ 241 w 406"/>
                  <a:gd name="T15" fmla="*/ 3 h 144"/>
                  <a:gd name="T16" fmla="*/ 221 w 406"/>
                  <a:gd name="T17" fmla="*/ 0 h 144"/>
                  <a:gd name="T18" fmla="*/ 202 w 406"/>
                  <a:gd name="T19" fmla="*/ 0 h 144"/>
                  <a:gd name="T20" fmla="*/ 180 w 406"/>
                  <a:gd name="T21" fmla="*/ 0 h 144"/>
                  <a:gd name="T22" fmla="*/ 159 w 406"/>
                  <a:gd name="T23" fmla="*/ 3 h 144"/>
                  <a:gd name="T24" fmla="*/ 139 w 406"/>
                  <a:gd name="T25" fmla="*/ 6 h 144"/>
                  <a:gd name="T26" fmla="*/ 120 w 406"/>
                  <a:gd name="T27" fmla="*/ 14 h 144"/>
                  <a:gd name="T28" fmla="*/ 101 w 406"/>
                  <a:gd name="T29" fmla="*/ 22 h 144"/>
                  <a:gd name="T30" fmla="*/ 84 w 406"/>
                  <a:gd name="T31" fmla="*/ 32 h 144"/>
                  <a:gd name="T32" fmla="*/ 52 w 406"/>
                  <a:gd name="T33" fmla="*/ 58 h 144"/>
                  <a:gd name="T34" fmla="*/ 49 w 406"/>
                  <a:gd name="T35" fmla="*/ 59 h 144"/>
                  <a:gd name="T36" fmla="*/ 33 w 406"/>
                  <a:gd name="T37" fmla="*/ 78 h 144"/>
                  <a:gd name="T38" fmla="*/ 20 w 406"/>
                  <a:gd name="T39" fmla="*/ 98 h 144"/>
                  <a:gd name="T40" fmla="*/ 8 w 406"/>
                  <a:gd name="T41" fmla="*/ 120 h 144"/>
                  <a:gd name="T42" fmla="*/ 0 w 406"/>
                  <a:gd name="T43" fmla="*/ 142 h 144"/>
                  <a:gd name="T44" fmla="*/ 8 w 406"/>
                  <a:gd name="T45" fmla="*/ 122 h 144"/>
                  <a:gd name="T46" fmla="*/ 19 w 406"/>
                  <a:gd name="T47" fmla="*/ 104 h 144"/>
                  <a:gd name="T48" fmla="*/ 31 w 406"/>
                  <a:gd name="T49" fmla="*/ 87 h 144"/>
                  <a:gd name="T50" fmla="*/ 48 w 406"/>
                  <a:gd name="T51" fmla="*/ 71 h 144"/>
                  <a:gd name="T52" fmla="*/ 64 w 406"/>
                  <a:gd name="T53" fmla="*/ 55 h 144"/>
                  <a:gd name="T54" fmla="*/ 81 w 406"/>
                  <a:gd name="T55" fmla="*/ 42 h 144"/>
                  <a:gd name="T56" fmla="*/ 118 w 406"/>
                  <a:gd name="T57" fmla="*/ 23 h 144"/>
                  <a:gd name="T58" fmla="*/ 157 w 406"/>
                  <a:gd name="T59" fmla="*/ 11 h 144"/>
                  <a:gd name="T60" fmla="*/ 178 w 406"/>
                  <a:gd name="T61" fmla="*/ 8 h 144"/>
                  <a:gd name="T62" fmla="*/ 202 w 406"/>
                  <a:gd name="T63" fmla="*/ 8 h 144"/>
                  <a:gd name="T64" fmla="*/ 223 w 406"/>
                  <a:gd name="T65" fmla="*/ 8 h 144"/>
                  <a:gd name="T66" fmla="*/ 245 w 406"/>
                  <a:gd name="T67" fmla="*/ 11 h 144"/>
                  <a:gd name="T68" fmla="*/ 265 w 406"/>
                  <a:gd name="T69" fmla="*/ 15 h 144"/>
                  <a:gd name="T70" fmla="*/ 285 w 406"/>
                  <a:gd name="T71" fmla="*/ 23 h 144"/>
                  <a:gd name="T72" fmla="*/ 303 w 406"/>
                  <a:gd name="T73" fmla="*/ 31 h 144"/>
                  <a:gd name="T74" fmla="*/ 322 w 406"/>
                  <a:gd name="T75" fmla="*/ 42 h 144"/>
                  <a:gd name="T76" fmla="*/ 339 w 406"/>
                  <a:gd name="T77" fmla="*/ 55 h 144"/>
                  <a:gd name="T78" fmla="*/ 357 w 406"/>
                  <a:gd name="T79" fmla="*/ 71 h 144"/>
                  <a:gd name="T80" fmla="*/ 372 w 406"/>
                  <a:gd name="T81" fmla="*/ 87 h 144"/>
                  <a:gd name="T82" fmla="*/ 385 w 406"/>
                  <a:gd name="T83" fmla="*/ 105 h 144"/>
                  <a:gd name="T84" fmla="*/ 396 w 406"/>
                  <a:gd name="T85" fmla="*/ 123 h 144"/>
                  <a:gd name="T86" fmla="*/ 406 w 406"/>
                  <a:gd name="T87" fmla="*/ 144 h 144"/>
                  <a:gd name="T88" fmla="*/ 396 w 406"/>
                  <a:gd name="T89" fmla="*/ 121 h 144"/>
                  <a:gd name="T90" fmla="*/ 384 w 406"/>
                  <a:gd name="T91" fmla="*/ 100 h 144"/>
                  <a:gd name="T92" fmla="*/ 369 w 406"/>
                  <a:gd name="T93" fmla="*/ 78 h 144"/>
                  <a:gd name="T94" fmla="*/ 355 w 406"/>
                  <a:gd name="T95" fmla="*/ 59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6"/>
                  <a:gd name="T145" fmla="*/ 0 h 144"/>
                  <a:gd name="T146" fmla="*/ 406 w 406"/>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6" h="144">
                    <a:moveTo>
                      <a:pt x="355" y="59"/>
                    </a:moveTo>
                    <a:lnTo>
                      <a:pt x="349" y="54"/>
                    </a:lnTo>
                    <a:lnTo>
                      <a:pt x="331" y="40"/>
                    </a:lnTo>
                    <a:lnTo>
                      <a:pt x="314" y="30"/>
                    </a:lnTo>
                    <a:lnTo>
                      <a:pt x="296" y="20"/>
                    </a:lnTo>
                    <a:lnTo>
                      <a:pt x="280" y="13"/>
                    </a:lnTo>
                    <a:lnTo>
                      <a:pt x="260" y="6"/>
                    </a:lnTo>
                    <a:lnTo>
                      <a:pt x="241" y="3"/>
                    </a:lnTo>
                    <a:lnTo>
                      <a:pt x="221" y="0"/>
                    </a:lnTo>
                    <a:lnTo>
                      <a:pt x="202" y="0"/>
                    </a:lnTo>
                    <a:lnTo>
                      <a:pt x="180" y="0"/>
                    </a:lnTo>
                    <a:lnTo>
                      <a:pt x="159" y="3"/>
                    </a:lnTo>
                    <a:lnTo>
                      <a:pt x="139" y="6"/>
                    </a:lnTo>
                    <a:lnTo>
                      <a:pt x="120" y="14"/>
                    </a:lnTo>
                    <a:lnTo>
                      <a:pt x="101" y="22"/>
                    </a:lnTo>
                    <a:lnTo>
                      <a:pt x="84" y="32"/>
                    </a:lnTo>
                    <a:lnTo>
                      <a:pt x="52" y="58"/>
                    </a:lnTo>
                    <a:lnTo>
                      <a:pt x="49" y="59"/>
                    </a:lnTo>
                    <a:lnTo>
                      <a:pt x="33" y="78"/>
                    </a:lnTo>
                    <a:lnTo>
                      <a:pt x="20" y="98"/>
                    </a:lnTo>
                    <a:lnTo>
                      <a:pt x="8" y="120"/>
                    </a:lnTo>
                    <a:lnTo>
                      <a:pt x="0" y="142"/>
                    </a:lnTo>
                    <a:lnTo>
                      <a:pt x="8" y="122"/>
                    </a:lnTo>
                    <a:lnTo>
                      <a:pt x="19" y="104"/>
                    </a:lnTo>
                    <a:lnTo>
                      <a:pt x="31" y="87"/>
                    </a:lnTo>
                    <a:lnTo>
                      <a:pt x="48" y="71"/>
                    </a:lnTo>
                    <a:lnTo>
                      <a:pt x="64" y="55"/>
                    </a:lnTo>
                    <a:lnTo>
                      <a:pt x="81" y="42"/>
                    </a:lnTo>
                    <a:lnTo>
                      <a:pt x="118" y="23"/>
                    </a:lnTo>
                    <a:lnTo>
                      <a:pt x="157" y="11"/>
                    </a:lnTo>
                    <a:lnTo>
                      <a:pt x="178" y="8"/>
                    </a:lnTo>
                    <a:lnTo>
                      <a:pt x="202" y="8"/>
                    </a:lnTo>
                    <a:lnTo>
                      <a:pt x="223" y="8"/>
                    </a:lnTo>
                    <a:lnTo>
                      <a:pt x="245" y="11"/>
                    </a:lnTo>
                    <a:lnTo>
                      <a:pt x="265" y="15"/>
                    </a:lnTo>
                    <a:lnTo>
                      <a:pt x="285" y="23"/>
                    </a:lnTo>
                    <a:lnTo>
                      <a:pt x="303" y="31"/>
                    </a:lnTo>
                    <a:lnTo>
                      <a:pt x="322" y="42"/>
                    </a:lnTo>
                    <a:lnTo>
                      <a:pt x="339" y="55"/>
                    </a:lnTo>
                    <a:lnTo>
                      <a:pt x="357" y="71"/>
                    </a:lnTo>
                    <a:lnTo>
                      <a:pt x="372" y="87"/>
                    </a:lnTo>
                    <a:lnTo>
                      <a:pt x="385" y="105"/>
                    </a:lnTo>
                    <a:lnTo>
                      <a:pt x="396" y="123"/>
                    </a:lnTo>
                    <a:lnTo>
                      <a:pt x="406" y="144"/>
                    </a:lnTo>
                    <a:lnTo>
                      <a:pt x="396" y="121"/>
                    </a:lnTo>
                    <a:lnTo>
                      <a:pt x="384" y="100"/>
                    </a:lnTo>
                    <a:lnTo>
                      <a:pt x="369" y="78"/>
                    </a:lnTo>
                    <a:lnTo>
                      <a:pt x="355" y="59"/>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6" name="Freeform 448"/>
              <p:cNvSpPr>
                <a:spLocks/>
              </p:cNvSpPr>
              <p:nvPr/>
            </p:nvSpPr>
            <p:spPr bwMode="auto">
              <a:xfrm>
                <a:off x="2441" y="2671"/>
                <a:ext cx="82" cy="31"/>
              </a:xfrm>
              <a:custGeom>
                <a:avLst/>
                <a:gdLst>
                  <a:gd name="T0" fmla="*/ 8 w 410"/>
                  <a:gd name="T1" fmla="*/ 27 h 152"/>
                  <a:gd name="T2" fmla="*/ 25 w 410"/>
                  <a:gd name="T3" fmla="*/ 60 h 152"/>
                  <a:gd name="T4" fmla="*/ 49 w 410"/>
                  <a:gd name="T5" fmla="*/ 93 h 152"/>
                  <a:gd name="T6" fmla="*/ 66 w 410"/>
                  <a:gd name="T7" fmla="*/ 106 h 152"/>
                  <a:gd name="T8" fmla="*/ 101 w 410"/>
                  <a:gd name="T9" fmla="*/ 128 h 152"/>
                  <a:gd name="T10" fmla="*/ 139 w 410"/>
                  <a:gd name="T11" fmla="*/ 143 h 152"/>
                  <a:gd name="T12" fmla="*/ 181 w 410"/>
                  <a:gd name="T13" fmla="*/ 151 h 152"/>
                  <a:gd name="T14" fmla="*/ 223 w 410"/>
                  <a:gd name="T15" fmla="*/ 151 h 152"/>
                  <a:gd name="T16" fmla="*/ 245 w 410"/>
                  <a:gd name="T17" fmla="*/ 148 h 152"/>
                  <a:gd name="T18" fmla="*/ 284 w 410"/>
                  <a:gd name="T19" fmla="*/ 137 h 152"/>
                  <a:gd name="T20" fmla="*/ 320 w 410"/>
                  <a:gd name="T21" fmla="*/ 119 h 152"/>
                  <a:gd name="T22" fmla="*/ 344 w 410"/>
                  <a:gd name="T23" fmla="*/ 102 h 152"/>
                  <a:gd name="T24" fmla="*/ 353 w 410"/>
                  <a:gd name="T25" fmla="*/ 94 h 152"/>
                  <a:gd name="T26" fmla="*/ 373 w 410"/>
                  <a:gd name="T27" fmla="*/ 71 h 152"/>
                  <a:gd name="T28" fmla="*/ 391 w 410"/>
                  <a:gd name="T29" fmla="*/ 42 h 152"/>
                  <a:gd name="T30" fmla="*/ 391 w 410"/>
                  <a:gd name="T31" fmla="*/ 39 h 152"/>
                  <a:gd name="T32" fmla="*/ 394 w 410"/>
                  <a:gd name="T33" fmla="*/ 36 h 152"/>
                  <a:gd name="T34" fmla="*/ 410 w 410"/>
                  <a:gd name="T35" fmla="*/ 0 h 152"/>
                  <a:gd name="T36" fmla="*/ 396 w 410"/>
                  <a:gd name="T37" fmla="*/ 25 h 152"/>
                  <a:gd name="T38" fmla="*/ 388 w 410"/>
                  <a:gd name="T39" fmla="*/ 42 h 152"/>
                  <a:gd name="T40" fmla="*/ 374 w 410"/>
                  <a:gd name="T41" fmla="*/ 61 h 152"/>
                  <a:gd name="T42" fmla="*/ 361 w 410"/>
                  <a:gd name="T43" fmla="*/ 75 h 152"/>
                  <a:gd name="T44" fmla="*/ 358 w 410"/>
                  <a:gd name="T45" fmla="*/ 77 h 152"/>
                  <a:gd name="T46" fmla="*/ 358 w 410"/>
                  <a:gd name="T47" fmla="*/ 80 h 152"/>
                  <a:gd name="T48" fmla="*/ 331 w 410"/>
                  <a:gd name="T49" fmla="*/ 100 h 152"/>
                  <a:gd name="T50" fmla="*/ 313 w 410"/>
                  <a:gd name="T51" fmla="*/ 112 h 152"/>
                  <a:gd name="T52" fmla="*/ 286 w 410"/>
                  <a:gd name="T53" fmla="*/ 127 h 152"/>
                  <a:gd name="T54" fmla="*/ 246 w 410"/>
                  <a:gd name="T55" fmla="*/ 139 h 152"/>
                  <a:gd name="T56" fmla="*/ 224 w 410"/>
                  <a:gd name="T57" fmla="*/ 142 h 152"/>
                  <a:gd name="T58" fmla="*/ 208 w 410"/>
                  <a:gd name="T59" fmla="*/ 142 h 152"/>
                  <a:gd name="T60" fmla="*/ 179 w 410"/>
                  <a:gd name="T61" fmla="*/ 142 h 152"/>
                  <a:gd name="T62" fmla="*/ 138 w 410"/>
                  <a:gd name="T63" fmla="*/ 133 h 152"/>
                  <a:gd name="T64" fmla="*/ 100 w 410"/>
                  <a:gd name="T65" fmla="*/ 117 h 152"/>
                  <a:gd name="T66" fmla="*/ 65 w 410"/>
                  <a:gd name="T67" fmla="*/ 95 h 152"/>
                  <a:gd name="T68" fmla="*/ 32 w 410"/>
                  <a:gd name="T69" fmla="*/ 62 h 152"/>
                  <a:gd name="T70" fmla="*/ 8 w 410"/>
                  <a:gd name="T71" fmla="*/ 24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0"/>
                  <a:gd name="T109" fmla="*/ 0 h 152"/>
                  <a:gd name="T110" fmla="*/ 410 w 410"/>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0" h="152">
                    <a:moveTo>
                      <a:pt x="0" y="5"/>
                    </a:moveTo>
                    <a:lnTo>
                      <a:pt x="8" y="27"/>
                    </a:lnTo>
                    <a:lnTo>
                      <a:pt x="19" y="50"/>
                    </a:lnTo>
                    <a:lnTo>
                      <a:pt x="25" y="60"/>
                    </a:lnTo>
                    <a:lnTo>
                      <a:pt x="32" y="71"/>
                    </a:lnTo>
                    <a:lnTo>
                      <a:pt x="49" y="93"/>
                    </a:lnTo>
                    <a:lnTo>
                      <a:pt x="50" y="94"/>
                    </a:lnTo>
                    <a:lnTo>
                      <a:pt x="66" y="106"/>
                    </a:lnTo>
                    <a:lnTo>
                      <a:pt x="83" y="118"/>
                    </a:lnTo>
                    <a:lnTo>
                      <a:pt x="101" y="128"/>
                    </a:lnTo>
                    <a:lnTo>
                      <a:pt x="120" y="137"/>
                    </a:lnTo>
                    <a:lnTo>
                      <a:pt x="139" y="143"/>
                    </a:lnTo>
                    <a:lnTo>
                      <a:pt x="159" y="148"/>
                    </a:lnTo>
                    <a:lnTo>
                      <a:pt x="181" y="151"/>
                    </a:lnTo>
                    <a:lnTo>
                      <a:pt x="203" y="152"/>
                    </a:lnTo>
                    <a:lnTo>
                      <a:pt x="223" y="151"/>
                    </a:lnTo>
                    <a:lnTo>
                      <a:pt x="233" y="149"/>
                    </a:lnTo>
                    <a:lnTo>
                      <a:pt x="245" y="148"/>
                    </a:lnTo>
                    <a:lnTo>
                      <a:pt x="264" y="143"/>
                    </a:lnTo>
                    <a:lnTo>
                      <a:pt x="284" y="137"/>
                    </a:lnTo>
                    <a:lnTo>
                      <a:pt x="302" y="130"/>
                    </a:lnTo>
                    <a:lnTo>
                      <a:pt x="320" y="119"/>
                    </a:lnTo>
                    <a:lnTo>
                      <a:pt x="337" y="108"/>
                    </a:lnTo>
                    <a:lnTo>
                      <a:pt x="344" y="102"/>
                    </a:lnTo>
                    <a:lnTo>
                      <a:pt x="353" y="96"/>
                    </a:lnTo>
                    <a:lnTo>
                      <a:pt x="353" y="94"/>
                    </a:lnTo>
                    <a:lnTo>
                      <a:pt x="356" y="94"/>
                    </a:lnTo>
                    <a:lnTo>
                      <a:pt x="373" y="71"/>
                    </a:lnTo>
                    <a:lnTo>
                      <a:pt x="388" y="49"/>
                    </a:lnTo>
                    <a:lnTo>
                      <a:pt x="391" y="42"/>
                    </a:lnTo>
                    <a:lnTo>
                      <a:pt x="391" y="40"/>
                    </a:lnTo>
                    <a:lnTo>
                      <a:pt x="391" y="39"/>
                    </a:lnTo>
                    <a:lnTo>
                      <a:pt x="392" y="39"/>
                    </a:lnTo>
                    <a:lnTo>
                      <a:pt x="394" y="36"/>
                    </a:lnTo>
                    <a:lnTo>
                      <a:pt x="399" y="25"/>
                    </a:lnTo>
                    <a:lnTo>
                      <a:pt x="410" y="0"/>
                    </a:lnTo>
                    <a:lnTo>
                      <a:pt x="399" y="21"/>
                    </a:lnTo>
                    <a:lnTo>
                      <a:pt x="396" y="25"/>
                    </a:lnTo>
                    <a:lnTo>
                      <a:pt x="394" y="31"/>
                    </a:lnTo>
                    <a:lnTo>
                      <a:pt x="388" y="42"/>
                    </a:lnTo>
                    <a:lnTo>
                      <a:pt x="380" y="51"/>
                    </a:lnTo>
                    <a:lnTo>
                      <a:pt x="374" y="61"/>
                    </a:lnTo>
                    <a:lnTo>
                      <a:pt x="366" y="70"/>
                    </a:lnTo>
                    <a:lnTo>
                      <a:pt x="361" y="75"/>
                    </a:lnTo>
                    <a:lnTo>
                      <a:pt x="359" y="77"/>
                    </a:lnTo>
                    <a:lnTo>
                      <a:pt x="358" y="77"/>
                    </a:lnTo>
                    <a:lnTo>
                      <a:pt x="358" y="78"/>
                    </a:lnTo>
                    <a:lnTo>
                      <a:pt x="358" y="80"/>
                    </a:lnTo>
                    <a:lnTo>
                      <a:pt x="340" y="95"/>
                    </a:lnTo>
                    <a:lnTo>
                      <a:pt x="331" y="100"/>
                    </a:lnTo>
                    <a:lnTo>
                      <a:pt x="323" y="107"/>
                    </a:lnTo>
                    <a:lnTo>
                      <a:pt x="313" y="112"/>
                    </a:lnTo>
                    <a:lnTo>
                      <a:pt x="304" y="117"/>
                    </a:lnTo>
                    <a:lnTo>
                      <a:pt x="286" y="127"/>
                    </a:lnTo>
                    <a:lnTo>
                      <a:pt x="266" y="133"/>
                    </a:lnTo>
                    <a:lnTo>
                      <a:pt x="246" y="139"/>
                    </a:lnTo>
                    <a:lnTo>
                      <a:pt x="234" y="140"/>
                    </a:lnTo>
                    <a:lnTo>
                      <a:pt x="224" y="142"/>
                    </a:lnTo>
                    <a:lnTo>
                      <a:pt x="213" y="142"/>
                    </a:lnTo>
                    <a:lnTo>
                      <a:pt x="208" y="142"/>
                    </a:lnTo>
                    <a:lnTo>
                      <a:pt x="203" y="143"/>
                    </a:lnTo>
                    <a:lnTo>
                      <a:pt x="179" y="142"/>
                    </a:lnTo>
                    <a:lnTo>
                      <a:pt x="158" y="139"/>
                    </a:lnTo>
                    <a:lnTo>
                      <a:pt x="138" y="133"/>
                    </a:lnTo>
                    <a:lnTo>
                      <a:pt x="119" y="127"/>
                    </a:lnTo>
                    <a:lnTo>
                      <a:pt x="100" y="117"/>
                    </a:lnTo>
                    <a:lnTo>
                      <a:pt x="82" y="107"/>
                    </a:lnTo>
                    <a:lnTo>
                      <a:pt x="65" y="95"/>
                    </a:lnTo>
                    <a:lnTo>
                      <a:pt x="49" y="80"/>
                    </a:lnTo>
                    <a:lnTo>
                      <a:pt x="32" y="62"/>
                    </a:lnTo>
                    <a:lnTo>
                      <a:pt x="20" y="44"/>
                    </a:lnTo>
                    <a:lnTo>
                      <a:pt x="8" y="24"/>
                    </a:lnTo>
                    <a:lnTo>
                      <a:pt x="0" y="5"/>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7" name="Freeform 449"/>
              <p:cNvSpPr>
                <a:spLocks/>
              </p:cNvSpPr>
              <p:nvPr/>
            </p:nvSpPr>
            <p:spPr bwMode="auto">
              <a:xfrm>
                <a:off x="2463" y="2700"/>
                <a:ext cx="37" cy="4"/>
              </a:xfrm>
              <a:custGeom>
                <a:avLst/>
                <a:gdLst>
                  <a:gd name="T0" fmla="*/ 91 w 184"/>
                  <a:gd name="T1" fmla="*/ 18 h 21"/>
                  <a:gd name="T2" fmla="*/ 66 w 184"/>
                  <a:gd name="T3" fmla="*/ 17 h 21"/>
                  <a:gd name="T4" fmla="*/ 43 w 184"/>
                  <a:gd name="T5" fmla="*/ 13 h 21"/>
                  <a:gd name="T6" fmla="*/ 20 w 184"/>
                  <a:gd name="T7" fmla="*/ 8 h 21"/>
                  <a:gd name="T8" fmla="*/ 0 w 184"/>
                  <a:gd name="T9" fmla="*/ 0 h 21"/>
                  <a:gd name="T10" fmla="*/ 20 w 184"/>
                  <a:gd name="T11" fmla="*/ 8 h 21"/>
                  <a:gd name="T12" fmla="*/ 44 w 184"/>
                  <a:gd name="T13" fmla="*/ 16 h 21"/>
                  <a:gd name="T14" fmla="*/ 67 w 184"/>
                  <a:gd name="T15" fmla="*/ 19 h 21"/>
                  <a:gd name="T16" fmla="*/ 93 w 184"/>
                  <a:gd name="T17" fmla="*/ 21 h 21"/>
                  <a:gd name="T18" fmla="*/ 105 w 184"/>
                  <a:gd name="T19" fmla="*/ 20 h 21"/>
                  <a:gd name="T20" fmla="*/ 107 w 184"/>
                  <a:gd name="T21" fmla="*/ 19 h 21"/>
                  <a:gd name="T22" fmla="*/ 110 w 184"/>
                  <a:gd name="T23" fmla="*/ 19 h 21"/>
                  <a:gd name="T24" fmla="*/ 117 w 184"/>
                  <a:gd name="T25" fmla="*/ 19 h 21"/>
                  <a:gd name="T26" fmla="*/ 128 w 184"/>
                  <a:gd name="T27" fmla="*/ 17 h 21"/>
                  <a:gd name="T28" fmla="*/ 130 w 184"/>
                  <a:gd name="T29" fmla="*/ 16 h 21"/>
                  <a:gd name="T30" fmla="*/ 134 w 184"/>
                  <a:gd name="T31" fmla="*/ 16 h 21"/>
                  <a:gd name="T32" fmla="*/ 140 w 184"/>
                  <a:gd name="T33" fmla="*/ 16 h 21"/>
                  <a:gd name="T34" fmla="*/ 151 w 184"/>
                  <a:gd name="T35" fmla="*/ 11 h 21"/>
                  <a:gd name="T36" fmla="*/ 162 w 184"/>
                  <a:gd name="T37" fmla="*/ 8 h 21"/>
                  <a:gd name="T38" fmla="*/ 184 w 184"/>
                  <a:gd name="T39" fmla="*/ 0 h 21"/>
                  <a:gd name="T40" fmla="*/ 162 w 184"/>
                  <a:gd name="T41" fmla="*/ 8 h 21"/>
                  <a:gd name="T42" fmla="*/ 139 w 184"/>
                  <a:gd name="T43" fmla="*/ 13 h 21"/>
                  <a:gd name="T44" fmla="*/ 133 w 184"/>
                  <a:gd name="T45" fmla="*/ 13 h 21"/>
                  <a:gd name="T46" fmla="*/ 129 w 184"/>
                  <a:gd name="T47" fmla="*/ 13 h 21"/>
                  <a:gd name="T48" fmla="*/ 127 w 184"/>
                  <a:gd name="T49" fmla="*/ 15 h 21"/>
                  <a:gd name="T50" fmla="*/ 116 w 184"/>
                  <a:gd name="T51" fmla="*/ 17 h 21"/>
                  <a:gd name="T52" fmla="*/ 91 w 184"/>
                  <a:gd name="T53" fmla="*/ 18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21"/>
                  <a:gd name="T83" fmla="*/ 184 w 184"/>
                  <a:gd name="T84" fmla="*/ 21 h 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21">
                    <a:moveTo>
                      <a:pt x="91" y="18"/>
                    </a:moveTo>
                    <a:lnTo>
                      <a:pt x="66" y="17"/>
                    </a:lnTo>
                    <a:lnTo>
                      <a:pt x="43" y="13"/>
                    </a:lnTo>
                    <a:lnTo>
                      <a:pt x="20" y="8"/>
                    </a:lnTo>
                    <a:lnTo>
                      <a:pt x="0" y="0"/>
                    </a:lnTo>
                    <a:lnTo>
                      <a:pt x="20" y="8"/>
                    </a:lnTo>
                    <a:lnTo>
                      <a:pt x="44" y="16"/>
                    </a:lnTo>
                    <a:lnTo>
                      <a:pt x="67" y="19"/>
                    </a:lnTo>
                    <a:lnTo>
                      <a:pt x="93" y="21"/>
                    </a:lnTo>
                    <a:lnTo>
                      <a:pt x="105" y="20"/>
                    </a:lnTo>
                    <a:lnTo>
                      <a:pt x="107" y="19"/>
                    </a:lnTo>
                    <a:lnTo>
                      <a:pt x="110" y="19"/>
                    </a:lnTo>
                    <a:lnTo>
                      <a:pt x="117" y="19"/>
                    </a:lnTo>
                    <a:lnTo>
                      <a:pt x="128" y="17"/>
                    </a:lnTo>
                    <a:lnTo>
                      <a:pt x="130" y="16"/>
                    </a:lnTo>
                    <a:lnTo>
                      <a:pt x="134" y="16"/>
                    </a:lnTo>
                    <a:lnTo>
                      <a:pt x="140" y="16"/>
                    </a:lnTo>
                    <a:lnTo>
                      <a:pt x="151" y="11"/>
                    </a:lnTo>
                    <a:lnTo>
                      <a:pt x="162" y="8"/>
                    </a:lnTo>
                    <a:lnTo>
                      <a:pt x="184" y="0"/>
                    </a:lnTo>
                    <a:lnTo>
                      <a:pt x="162" y="8"/>
                    </a:lnTo>
                    <a:lnTo>
                      <a:pt x="139" y="13"/>
                    </a:lnTo>
                    <a:lnTo>
                      <a:pt x="133" y="13"/>
                    </a:lnTo>
                    <a:lnTo>
                      <a:pt x="129" y="13"/>
                    </a:lnTo>
                    <a:lnTo>
                      <a:pt x="127" y="15"/>
                    </a:lnTo>
                    <a:lnTo>
                      <a:pt x="116" y="17"/>
                    </a:lnTo>
                    <a:lnTo>
                      <a:pt x="91" y="18"/>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8" name="Freeform 450"/>
              <p:cNvSpPr>
                <a:spLocks/>
              </p:cNvSpPr>
              <p:nvPr/>
            </p:nvSpPr>
            <p:spPr bwMode="auto">
              <a:xfrm>
                <a:off x="2451" y="2690"/>
                <a:ext cx="60" cy="13"/>
              </a:xfrm>
              <a:custGeom>
                <a:avLst/>
                <a:gdLst>
                  <a:gd name="T0" fmla="*/ 62 w 303"/>
                  <a:gd name="T1" fmla="*/ 48 h 66"/>
                  <a:gd name="T2" fmla="*/ 82 w 303"/>
                  <a:gd name="T3" fmla="*/ 56 h 66"/>
                  <a:gd name="T4" fmla="*/ 105 w 303"/>
                  <a:gd name="T5" fmla="*/ 61 h 66"/>
                  <a:gd name="T6" fmla="*/ 128 w 303"/>
                  <a:gd name="T7" fmla="*/ 65 h 66"/>
                  <a:gd name="T8" fmla="*/ 153 w 303"/>
                  <a:gd name="T9" fmla="*/ 66 h 66"/>
                  <a:gd name="T10" fmla="*/ 178 w 303"/>
                  <a:gd name="T11" fmla="*/ 65 h 66"/>
                  <a:gd name="T12" fmla="*/ 189 w 303"/>
                  <a:gd name="T13" fmla="*/ 63 h 66"/>
                  <a:gd name="T14" fmla="*/ 191 w 303"/>
                  <a:gd name="T15" fmla="*/ 61 h 66"/>
                  <a:gd name="T16" fmla="*/ 195 w 303"/>
                  <a:gd name="T17" fmla="*/ 61 h 66"/>
                  <a:gd name="T18" fmla="*/ 201 w 303"/>
                  <a:gd name="T19" fmla="*/ 61 h 66"/>
                  <a:gd name="T20" fmla="*/ 224 w 303"/>
                  <a:gd name="T21" fmla="*/ 56 h 66"/>
                  <a:gd name="T22" fmla="*/ 246 w 303"/>
                  <a:gd name="T23" fmla="*/ 48 h 66"/>
                  <a:gd name="T24" fmla="*/ 253 w 303"/>
                  <a:gd name="T25" fmla="*/ 42 h 66"/>
                  <a:gd name="T26" fmla="*/ 261 w 303"/>
                  <a:gd name="T27" fmla="*/ 38 h 66"/>
                  <a:gd name="T28" fmla="*/ 275 w 303"/>
                  <a:gd name="T29" fmla="*/ 27 h 66"/>
                  <a:gd name="T30" fmla="*/ 289 w 303"/>
                  <a:gd name="T31" fmla="*/ 14 h 66"/>
                  <a:gd name="T32" fmla="*/ 296 w 303"/>
                  <a:gd name="T33" fmla="*/ 8 h 66"/>
                  <a:gd name="T34" fmla="*/ 297 w 303"/>
                  <a:gd name="T35" fmla="*/ 5 h 66"/>
                  <a:gd name="T36" fmla="*/ 299 w 303"/>
                  <a:gd name="T37" fmla="*/ 4 h 66"/>
                  <a:gd name="T38" fmla="*/ 303 w 303"/>
                  <a:gd name="T39" fmla="*/ 2 h 66"/>
                  <a:gd name="T40" fmla="*/ 294 w 303"/>
                  <a:gd name="T41" fmla="*/ 8 h 66"/>
                  <a:gd name="T42" fmla="*/ 287 w 303"/>
                  <a:gd name="T43" fmla="*/ 14 h 66"/>
                  <a:gd name="T44" fmla="*/ 270 w 303"/>
                  <a:gd name="T45" fmla="*/ 25 h 66"/>
                  <a:gd name="T46" fmla="*/ 252 w 303"/>
                  <a:gd name="T47" fmla="*/ 36 h 66"/>
                  <a:gd name="T48" fmla="*/ 234 w 303"/>
                  <a:gd name="T49" fmla="*/ 43 h 66"/>
                  <a:gd name="T50" fmla="*/ 214 w 303"/>
                  <a:gd name="T51" fmla="*/ 49 h 66"/>
                  <a:gd name="T52" fmla="*/ 195 w 303"/>
                  <a:gd name="T53" fmla="*/ 54 h 66"/>
                  <a:gd name="T54" fmla="*/ 183 w 303"/>
                  <a:gd name="T55" fmla="*/ 55 h 66"/>
                  <a:gd name="T56" fmla="*/ 173 w 303"/>
                  <a:gd name="T57" fmla="*/ 57 h 66"/>
                  <a:gd name="T58" fmla="*/ 153 w 303"/>
                  <a:gd name="T59" fmla="*/ 58 h 66"/>
                  <a:gd name="T60" fmla="*/ 131 w 303"/>
                  <a:gd name="T61" fmla="*/ 57 h 66"/>
                  <a:gd name="T62" fmla="*/ 109 w 303"/>
                  <a:gd name="T63" fmla="*/ 54 h 66"/>
                  <a:gd name="T64" fmla="*/ 89 w 303"/>
                  <a:gd name="T65" fmla="*/ 49 h 66"/>
                  <a:gd name="T66" fmla="*/ 70 w 303"/>
                  <a:gd name="T67" fmla="*/ 43 h 66"/>
                  <a:gd name="T68" fmla="*/ 51 w 303"/>
                  <a:gd name="T69" fmla="*/ 34 h 66"/>
                  <a:gd name="T70" fmla="*/ 33 w 303"/>
                  <a:gd name="T71" fmla="*/ 24 h 66"/>
                  <a:gd name="T72" fmla="*/ 16 w 303"/>
                  <a:gd name="T73" fmla="*/ 12 h 66"/>
                  <a:gd name="T74" fmla="*/ 0 w 303"/>
                  <a:gd name="T75" fmla="*/ 0 h 66"/>
                  <a:gd name="T76" fmla="*/ 14 w 303"/>
                  <a:gd name="T77" fmla="*/ 13 h 66"/>
                  <a:gd name="T78" fmla="*/ 30 w 303"/>
                  <a:gd name="T79" fmla="*/ 27 h 66"/>
                  <a:gd name="T80" fmla="*/ 45 w 303"/>
                  <a:gd name="T81" fmla="*/ 38 h 66"/>
                  <a:gd name="T82" fmla="*/ 62 w 303"/>
                  <a:gd name="T83" fmla="*/ 48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66"/>
                  <a:gd name="T128" fmla="*/ 303 w 303"/>
                  <a:gd name="T129" fmla="*/ 66 h 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66">
                    <a:moveTo>
                      <a:pt x="62" y="48"/>
                    </a:moveTo>
                    <a:lnTo>
                      <a:pt x="82" y="56"/>
                    </a:lnTo>
                    <a:lnTo>
                      <a:pt x="105" y="61"/>
                    </a:lnTo>
                    <a:lnTo>
                      <a:pt x="128" y="65"/>
                    </a:lnTo>
                    <a:lnTo>
                      <a:pt x="153" y="66"/>
                    </a:lnTo>
                    <a:lnTo>
                      <a:pt x="178" y="65"/>
                    </a:lnTo>
                    <a:lnTo>
                      <a:pt x="189" y="63"/>
                    </a:lnTo>
                    <a:lnTo>
                      <a:pt x="191" y="61"/>
                    </a:lnTo>
                    <a:lnTo>
                      <a:pt x="195" y="61"/>
                    </a:lnTo>
                    <a:lnTo>
                      <a:pt x="201" y="61"/>
                    </a:lnTo>
                    <a:lnTo>
                      <a:pt x="224" y="56"/>
                    </a:lnTo>
                    <a:lnTo>
                      <a:pt x="246" y="48"/>
                    </a:lnTo>
                    <a:lnTo>
                      <a:pt x="253" y="42"/>
                    </a:lnTo>
                    <a:lnTo>
                      <a:pt x="261" y="38"/>
                    </a:lnTo>
                    <a:lnTo>
                      <a:pt x="275" y="27"/>
                    </a:lnTo>
                    <a:lnTo>
                      <a:pt x="289" y="14"/>
                    </a:lnTo>
                    <a:lnTo>
                      <a:pt x="296" y="8"/>
                    </a:lnTo>
                    <a:lnTo>
                      <a:pt x="297" y="5"/>
                    </a:lnTo>
                    <a:lnTo>
                      <a:pt x="299" y="4"/>
                    </a:lnTo>
                    <a:lnTo>
                      <a:pt x="303" y="2"/>
                    </a:lnTo>
                    <a:lnTo>
                      <a:pt x="294" y="8"/>
                    </a:lnTo>
                    <a:lnTo>
                      <a:pt x="287" y="14"/>
                    </a:lnTo>
                    <a:lnTo>
                      <a:pt x="270" y="25"/>
                    </a:lnTo>
                    <a:lnTo>
                      <a:pt x="252" y="36"/>
                    </a:lnTo>
                    <a:lnTo>
                      <a:pt x="234" y="43"/>
                    </a:lnTo>
                    <a:lnTo>
                      <a:pt x="214" y="49"/>
                    </a:lnTo>
                    <a:lnTo>
                      <a:pt x="195" y="54"/>
                    </a:lnTo>
                    <a:lnTo>
                      <a:pt x="183" y="55"/>
                    </a:lnTo>
                    <a:lnTo>
                      <a:pt x="173" y="57"/>
                    </a:lnTo>
                    <a:lnTo>
                      <a:pt x="153" y="58"/>
                    </a:lnTo>
                    <a:lnTo>
                      <a:pt x="131" y="57"/>
                    </a:lnTo>
                    <a:lnTo>
                      <a:pt x="109" y="54"/>
                    </a:lnTo>
                    <a:lnTo>
                      <a:pt x="89" y="49"/>
                    </a:lnTo>
                    <a:lnTo>
                      <a:pt x="70" y="43"/>
                    </a:lnTo>
                    <a:lnTo>
                      <a:pt x="51" y="34"/>
                    </a:lnTo>
                    <a:lnTo>
                      <a:pt x="33" y="24"/>
                    </a:lnTo>
                    <a:lnTo>
                      <a:pt x="16" y="12"/>
                    </a:lnTo>
                    <a:lnTo>
                      <a:pt x="0" y="0"/>
                    </a:lnTo>
                    <a:lnTo>
                      <a:pt x="14" y="13"/>
                    </a:lnTo>
                    <a:lnTo>
                      <a:pt x="30" y="27"/>
                    </a:lnTo>
                    <a:lnTo>
                      <a:pt x="45" y="38"/>
                    </a:lnTo>
                    <a:lnTo>
                      <a:pt x="62" y="48"/>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79" name="Rectangle 451"/>
              <p:cNvSpPr>
                <a:spLocks noChangeArrowheads="1"/>
              </p:cNvSpPr>
              <p:nvPr/>
            </p:nvSpPr>
            <p:spPr bwMode="auto">
              <a:xfrm>
                <a:off x="2809" y="1108"/>
                <a:ext cx="291" cy="105"/>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latin typeface="Lucida Sans Unicode" pitchFamily="-110" charset="-52"/>
                  </a:rPr>
                  <a:t>Subject</a:t>
                </a:r>
                <a:endParaRPr lang="en-US" sz="3200" baseline="-25000">
                  <a:solidFill>
                    <a:srgbClr val="FFCC00"/>
                  </a:solidFill>
                  <a:latin typeface="Franklin Gothic Medium Cond" pitchFamily="34" charset="0"/>
                </a:endParaRPr>
              </a:p>
            </p:txBody>
          </p:sp>
          <p:sp>
            <p:nvSpPr>
              <p:cNvPr id="32380" name="Line 452"/>
              <p:cNvSpPr>
                <a:spLocks noChangeShapeType="1"/>
              </p:cNvSpPr>
              <p:nvPr/>
            </p:nvSpPr>
            <p:spPr bwMode="auto">
              <a:xfrm flipV="1">
                <a:off x="2270" y="1088"/>
                <a:ext cx="1" cy="367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381" name="Line 453"/>
              <p:cNvSpPr>
                <a:spLocks noChangeShapeType="1"/>
              </p:cNvSpPr>
              <p:nvPr/>
            </p:nvSpPr>
            <p:spPr bwMode="auto">
              <a:xfrm flipV="1">
                <a:off x="2297" y="1088"/>
                <a:ext cx="1" cy="367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382" name="Line 454"/>
              <p:cNvSpPr>
                <a:spLocks noChangeShapeType="1"/>
              </p:cNvSpPr>
              <p:nvPr/>
            </p:nvSpPr>
            <p:spPr bwMode="auto">
              <a:xfrm>
                <a:off x="2297" y="2727"/>
                <a:ext cx="405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383" name="Line 455"/>
              <p:cNvSpPr>
                <a:spLocks noChangeShapeType="1"/>
              </p:cNvSpPr>
              <p:nvPr/>
            </p:nvSpPr>
            <p:spPr bwMode="auto">
              <a:xfrm>
                <a:off x="2297" y="2754"/>
                <a:ext cx="4050"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384" name="Rectangle 456"/>
              <p:cNvSpPr>
                <a:spLocks noChangeArrowheads="1"/>
              </p:cNvSpPr>
              <p:nvPr/>
            </p:nvSpPr>
            <p:spPr bwMode="auto">
              <a:xfrm>
                <a:off x="2292" y="2729"/>
                <a:ext cx="4053" cy="23"/>
              </a:xfrm>
              <a:prstGeom prst="rect">
                <a:avLst/>
              </a:prstGeom>
              <a:solidFill>
                <a:srgbClr val="CECECE"/>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385" name="Rectangle 457"/>
              <p:cNvSpPr>
                <a:spLocks noChangeArrowheads="1"/>
              </p:cNvSpPr>
              <p:nvPr/>
            </p:nvSpPr>
            <p:spPr bwMode="auto">
              <a:xfrm>
                <a:off x="2272" y="1229"/>
                <a:ext cx="23" cy="3537"/>
              </a:xfrm>
              <a:prstGeom prst="rect">
                <a:avLst/>
              </a:prstGeom>
              <a:solidFill>
                <a:srgbClr val="CECECE"/>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386" name="Rectangle 458"/>
              <p:cNvSpPr>
                <a:spLocks noChangeArrowheads="1"/>
              </p:cNvSpPr>
              <p:nvPr/>
            </p:nvSpPr>
            <p:spPr bwMode="auto">
              <a:xfrm>
                <a:off x="5229" y="1108"/>
                <a:ext cx="186" cy="95"/>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From</a:t>
                </a:r>
                <a:endParaRPr lang="en-US" sz="3200" baseline="-25000">
                  <a:solidFill>
                    <a:srgbClr val="FFCC00"/>
                  </a:solidFill>
                  <a:latin typeface="Franklin Gothic Medium Cond" pitchFamily="34" charset="0"/>
                </a:endParaRPr>
              </a:p>
            </p:txBody>
          </p:sp>
          <p:sp>
            <p:nvSpPr>
              <p:cNvPr id="32387" name="Rectangle 459"/>
              <p:cNvSpPr>
                <a:spLocks noChangeArrowheads="1"/>
              </p:cNvSpPr>
              <p:nvPr/>
            </p:nvSpPr>
            <p:spPr bwMode="auto">
              <a:xfrm>
                <a:off x="6088" y="1108"/>
                <a:ext cx="163" cy="95"/>
              </a:xfrm>
              <a:prstGeom prst="rect">
                <a:avLst/>
              </a:prstGeom>
              <a:noFill/>
              <a:ln w="9525">
                <a:noFill/>
                <a:miter lim="800000"/>
                <a:headEnd/>
                <a:tailEnd/>
              </a:ln>
            </p:spPr>
            <p:txBody>
              <a:bodyPr wrap="none" lIns="0" tIns="0" rIns="0" bIns="0">
                <a:prstTxWarp prst="textNoShape">
                  <a:avLst/>
                </a:prstTxWarp>
                <a:spAutoFit/>
              </a:bodyPr>
              <a:lstStyle/>
              <a:p>
                <a:r>
                  <a:rPr lang="en-US" sz="900" b="1">
                    <a:solidFill>
                      <a:srgbClr val="000000"/>
                    </a:solidFill>
                    <a:latin typeface="Lucida Sans Unicode" pitchFamily="-110" charset="-52"/>
                  </a:rPr>
                  <a:t>Sent</a:t>
                </a:r>
                <a:endParaRPr lang="en-US" sz="3200" baseline="-25000">
                  <a:solidFill>
                    <a:srgbClr val="FFCC00"/>
                  </a:solidFill>
                  <a:latin typeface="Franklin Gothic Medium Cond" pitchFamily="34" charset="0"/>
                </a:endParaRPr>
              </a:p>
            </p:txBody>
          </p:sp>
          <p:sp>
            <p:nvSpPr>
              <p:cNvPr id="32388" name="Freeform 460"/>
              <p:cNvSpPr>
                <a:spLocks/>
              </p:cNvSpPr>
              <p:nvPr/>
            </p:nvSpPr>
            <p:spPr bwMode="auto">
              <a:xfrm>
                <a:off x="6219" y="1234"/>
                <a:ext cx="118" cy="1346"/>
              </a:xfrm>
              <a:custGeom>
                <a:avLst/>
                <a:gdLst>
                  <a:gd name="T0" fmla="*/ 589 w 589"/>
                  <a:gd name="T1" fmla="*/ 0 h 6728"/>
                  <a:gd name="T2" fmla="*/ 581 w 589"/>
                  <a:gd name="T3" fmla="*/ 0 h 6728"/>
                  <a:gd name="T4" fmla="*/ 528 w 589"/>
                  <a:gd name="T5" fmla="*/ 0 h 6728"/>
                  <a:gd name="T6" fmla="*/ 510 w 589"/>
                  <a:gd name="T7" fmla="*/ 0 h 6728"/>
                  <a:gd name="T8" fmla="*/ 10 w 589"/>
                  <a:gd name="T9" fmla="*/ 0 h 6728"/>
                  <a:gd name="T10" fmla="*/ 0 w 589"/>
                  <a:gd name="T11" fmla="*/ 0 h 6728"/>
                  <a:gd name="T12" fmla="*/ 0 w 589"/>
                  <a:gd name="T13" fmla="*/ 6710 h 6728"/>
                  <a:gd name="T14" fmla="*/ 0 w 589"/>
                  <a:gd name="T15" fmla="*/ 6728 h 6728"/>
                  <a:gd name="T16" fmla="*/ 589 w 589"/>
                  <a:gd name="T17" fmla="*/ 6728 h 6728"/>
                  <a:gd name="T18" fmla="*/ 589 w 589"/>
                  <a:gd name="T19" fmla="*/ 6710 h 6728"/>
                  <a:gd name="T20" fmla="*/ 589 w 589"/>
                  <a:gd name="T21" fmla="*/ 0 h 67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9"/>
                  <a:gd name="T34" fmla="*/ 0 h 6728"/>
                  <a:gd name="T35" fmla="*/ 589 w 589"/>
                  <a:gd name="T36" fmla="*/ 6728 h 67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9" h="6728">
                    <a:moveTo>
                      <a:pt x="589" y="0"/>
                    </a:moveTo>
                    <a:lnTo>
                      <a:pt x="581" y="0"/>
                    </a:lnTo>
                    <a:lnTo>
                      <a:pt x="528" y="0"/>
                    </a:lnTo>
                    <a:lnTo>
                      <a:pt x="510" y="0"/>
                    </a:lnTo>
                    <a:lnTo>
                      <a:pt x="10" y="0"/>
                    </a:lnTo>
                    <a:lnTo>
                      <a:pt x="0" y="0"/>
                    </a:lnTo>
                    <a:lnTo>
                      <a:pt x="0" y="6710"/>
                    </a:lnTo>
                    <a:lnTo>
                      <a:pt x="0" y="6728"/>
                    </a:lnTo>
                    <a:lnTo>
                      <a:pt x="589" y="6728"/>
                    </a:lnTo>
                    <a:lnTo>
                      <a:pt x="589" y="6710"/>
                    </a:lnTo>
                    <a:lnTo>
                      <a:pt x="589" y="0"/>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89" name="Line 461"/>
              <p:cNvSpPr>
                <a:spLocks noChangeShapeType="1"/>
              </p:cNvSpPr>
              <p:nvPr/>
            </p:nvSpPr>
            <p:spPr bwMode="auto">
              <a:xfrm>
                <a:off x="6219" y="1234"/>
                <a:ext cx="1" cy="1342"/>
              </a:xfrm>
              <a:prstGeom prst="line">
                <a:avLst/>
              </a:prstGeom>
              <a:noFill/>
              <a:ln w="12700">
                <a:solidFill>
                  <a:srgbClr val="999999"/>
                </a:solidFill>
                <a:round/>
                <a:headEnd/>
                <a:tailEnd/>
              </a:ln>
            </p:spPr>
            <p:txBody>
              <a:bodyPr>
                <a:prstTxWarp prst="textNoShape">
                  <a:avLst/>
                </a:prstTxWarp>
              </a:bodyPr>
              <a:lstStyle/>
              <a:p>
                <a:endParaRPr lang="en-US"/>
              </a:p>
            </p:txBody>
          </p:sp>
          <p:sp>
            <p:nvSpPr>
              <p:cNvPr id="32390" name="Freeform 462"/>
              <p:cNvSpPr>
                <a:spLocks/>
              </p:cNvSpPr>
              <p:nvPr/>
            </p:nvSpPr>
            <p:spPr bwMode="auto">
              <a:xfrm>
                <a:off x="6221" y="1234"/>
                <a:ext cx="114" cy="1"/>
              </a:xfrm>
              <a:custGeom>
                <a:avLst/>
                <a:gdLst>
                  <a:gd name="T0" fmla="*/ 571 w 571"/>
                  <a:gd name="T1" fmla="*/ 0 h 1"/>
                  <a:gd name="T2" fmla="*/ 518 w 571"/>
                  <a:gd name="T3" fmla="*/ 0 h 1"/>
                  <a:gd name="T4" fmla="*/ 500 w 571"/>
                  <a:gd name="T5" fmla="*/ 0 h 1"/>
                  <a:gd name="T6" fmla="*/ 0 w 571"/>
                  <a:gd name="T7" fmla="*/ 0 h 1"/>
                  <a:gd name="T8" fmla="*/ 0 60000 65536"/>
                  <a:gd name="T9" fmla="*/ 0 60000 65536"/>
                  <a:gd name="T10" fmla="*/ 0 60000 65536"/>
                  <a:gd name="T11" fmla="*/ 0 60000 65536"/>
                  <a:gd name="T12" fmla="*/ 0 w 571"/>
                  <a:gd name="T13" fmla="*/ 0 h 1"/>
                  <a:gd name="T14" fmla="*/ 571 w 571"/>
                  <a:gd name="T15" fmla="*/ 1 h 1"/>
                </a:gdLst>
                <a:ahLst/>
                <a:cxnLst>
                  <a:cxn ang="T8">
                    <a:pos x="T0" y="T1"/>
                  </a:cxn>
                  <a:cxn ang="T9">
                    <a:pos x="T2" y="T3"/>
                  </a:cxn>
                  <a:cxn ang="T10">
                    <a:pos x="T4" y="T5"/>
                  </a:cxn>
                  <a:cxn ang="T11">
                    <a:pos x="T6" y="T7"/>
                  </a:cxn>
                </a:cxnLst>
                <a:rect l="T12" t="T13" r="T14" b="T15"/>
                <a:pathLst>
                  <a:path w="571" h="1">
                    <a:moveTo>
                      <a:pt x="571" y="0"/>
                    </a:moveTo>
                    <a:lnTo>
                      <a:pt x="518" y="0"/>
                    </a:lnTo>
                    <a:lnTo>
                      <a:pt x="500" y="0"/>
                    </a:lnTo>
                    <a:lnTo>
                      <a:pt x="0" y="0"/>
                    </a:lnTo>
                  </a:path>
                </a:pathLst>
              </a:custGeom>
              <a:noFill/>
              <a:ln w="12700">
                <a:solidFill>
                  <a:srgbClr val="999999"/>
                </a:solidFill>
                <a:round/>
                <a:headEnd/>
                <a:tailEnd/>
              </a:ln>
            </p:spPr>
            <p:txBody>
              <a:bodyPr>
                <a:prstTxWarp prst="textNoShape">
                  <a:avLst/>
                </a:prstTxWarp>
              </a:bodyPr>
              <a:lstStyle/>
              <a:p>
                <a:endParaRPr lang="en-US">
                  <a:latin typeface="Lucida Sans Unicode" pitchFamily="-110" charset="-52"/>
                </a:endParaRPr>
              </a:p>
            </p:txBody>
          </p:sp>
          <p:sp>
            <p:nvSpPr>
              <p:cNvPr id="32391" name="Line 463"/>
              <p:cNvSpPr>
                <a:spLocks noChangeShapeType="1"/>
              </p:cNvSpPr>
              <p:nvPr/>
            </p:nvSpPr>
            <p:spPr bwMode="auto">
              <a:xfrm flipV="1">
                <a:off x="6337" y="1234"/>
                <a:ext cx="1" cy="1342"/>
              </a:xfrm>
              <a:prstGeom prst="line">
                <a:avLst/>
              </a:prstGeom>
              <a:noFill/>
              <a:ln w="12700">
                <a:solidFill>
                  <a:srgbClr val="CCCCCC"/>
                </a:solidFill>
                <a:round/>
                <a:headEnd/>
                <a:tailEnd/>
              </a:ln>
            </p:spPr>
            <p:txBody>
              <a:bodyPr>
                <a:prstTxWarp prst="textNoShape">
                  <a:avLst/>
                </a:prstTxWarp>
              </a:bodyPr>
              <a:lstStyle/>
              <a:p>
                <a:endParaRPr lang="en-US"/>
              </a:p>
            </p:txBody>
          </p:sp>
          <p:sp>
            <p:nvSpPr>
              <p:cNvPr id="32392" name="Line 464"/>
              <p:cNvSpPr>
                <a:spLocks noChangeShapeType="1"/>
              </p:cNvSpPr>
              <p:nvPr/>
            </p:nvSpPr>
            <p:spPr bwMode="auto">
              <a:xfrm>
                <a:off x="6219" y="2580"/>
                <a:ext cx="118" cy="1"/>
              </a:xfrm>
              <a:prstGeom prst="line">
                <a:avLst/>
              </a:prstGeom>
              <a:noFill/>
              <a:ln w="12700">
                <a:solidFill>
                  <a:srgbClr val="CCCCCC"/>
                </a:solidFill>
                <a:round/>
                <a:headEnd/>
                <a:tailEnd/>
              </a:ln>
            </p:spPr>
            <p:txBody>
              <a:bodyPr>
                <a:prstTxWarp prst="textNoShape">
                  <a:avLst/>
                </a:prstTxWarp>
              </a:bodyPr>
              <a:lstStyle/>
              <a:p>
                <a:endParaRPr lang="en-US"/>
              </a:p>
            </p:txBody>
          </p:sp>
          <p:sp>
            <p:nvSpPr>
              <p:cNvPr id="32393" name="Freeform 465"/>
              <p:cNvSpPr>
                <a:spLocks/>
              </p:cNvSpPr>
              <p:nvPr/>
            </p:nvSpPr>
            <p:spPr bwMode="auto">
              <a:xfrm>
                <a:off x="6214" y="1228"/>
                <a:ext cx="128" cy="1357"/>
              </a:xfrm>
              <a:custGeom>
                <a:avLst/>
                <a:gdLst>
                  <a:gd name="T0" fmla="*/ 0 w 641"/>
                  <a:gd name="T1" fmla="*/ 0 h 6784"/>
                  <a:gd name="T2" fmla="*/ 0 w 641"/>
                  <a:gd name="T3" fmla="*/ 6784 h 6784"/>
                  <a:gd name="T4" fmla="*/ 641 w 641"/>
                  <a:gd name="T5" fmla="*/ 6784 h 6784"/>
                  <a:gd name="T6" fmla="*/ 641 w 641"/>
                  <a:gd name="T7" fmla="*/ 6699 h 6784"/>
                  <a:gd name="T8" fmla="*/ 641 w 641"/>
                  <a:gd name="T9" fmla="*/ 5938 h 6784"/>
                  <a:gd name="T10" fmla="*/ 641 w 641"/>
                  <a:gd name="T11" fmla="*/ 5273 h 6784"/>
                  <a:gd name="T12" fmla="*/ 641 w 641"/>
                  <a:gd name="T13" fmla="*/ 5208 h 6784"/>
                  <a:gd name="T14" fmla="*/ 641 w 641"/>
                  <a:gd name="T15" fmla="*/ 0 h 6784"/>
                  <a:gd name="T16" fmla="*/ 0 w 641"/>
                  <a:gd name="T17" fmla="*/ 0 h 67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1"/>
                  <a:gd name="T28" fmla="*/ 0 h 6784"/>
                  <a:gd name="T29" fmla="*/ 641 w 641"/>
                  <a:gd name="T30" fmla="*/ 6784 h 67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1" h="6784">
                    <a:moveTo>
                      <a:pt x="0" y="0"/>
                    </a:moveTo>
                    <a:lnTo>
                      <a:pt x="0" y="6784"/>
                    </a:lnTo>
                    <a:lnTo>
                      <a:pt x="641" y="6784"/>
                    </a:lnTo>
                    <a:lnTo>
                      <a:pt x="641" y="6699"/>
                    </a:lnTo>
                    <a:lnTo>
                      <a:pt x="641" y="5938"/>
                    </a:lnTo>
                    <a:lnTo>
                      <a:pt x="641" y="5273"/>
                    </a:lnTo>
                    <a:lnTo>
                      <a:pt x="641" y="5208"/>
                    </a:lnTo>
                    <a:lnTo>
                      <a:pt x="641" y="0"/>
                    </a:lnTo>
                    <a:lnTo>
                      <a:pt x="0" y="0"/>
                    </a:lnTo>
                  </a:path>
                </a:pathLst>
              </a:custGeom>
              <a:noFill/>
              <a:ln w="635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394" name="Freeform 466"/>
              <p:cNvSpPr>
                <a:spLocks/>
              </p:cNvSpPr>
              <p:nvPr/>
            </p:nvSpPr>
            <p:spPr bwMode="auto">
              <a:xfrm>
                <a:off x="6231" y="1265"/>
                <a:ext cx="95" cy="81"/>
              </a:xfrm>
              <a:custGeom>
                <a:avLst/>
                <a:gdLst>
                  <a:gd name="T0" fmla="*/ 235 w 476"/>
                  <a:gd name="T1" fmla="*/ 0 h 403"/>
                  <a:gd name="T2" fmla="*/ 0 w 476"/>
                  <a:gd name="T3" fmla="*/ 403 h 403"/>
                  <a:gd name="T4" fmla="*/ 7 w 476"/>
                  <a:gd name="T5" fmla="*/ 403 h 403"/>
                  <a:gd name="T6" fmla="*/ 235 w 476"/>
                  <a:gd name="T7" fmla="*/ 7 h 403"/>
                  <a:gd name="T8" fmla="*/ 472 w 476"/>
                  <a:gd name="T9" fmla="*/ 403 h 403"/>
                  <a:gd name="T10" fmla="*/ 476 w 476"/>
                  <a:gd name="T11" fmla="*/ 403 h 403"/>
                  <a:gd name="T12" fmla="*/ 235 w 476"/>
                  <a:gd name="T13" fmla="*/ 0 h 403"/>
                  <a:gd name="T14" fmla="*/ 0 60000 65536"/>
                  <a:gd name="T15" fmla="*/ 0 60000 65536"/>
                  <a:gd name="T16" fmla="*/ 0 60000 65536"/>
                  <a:gd name="T17" fmla="*/ 0 60000 65536"/>
                  <a:gd name="T18" fmla="*/ 0 60000 65536"/>
                  <a:gd name="T19" fmla="*/ 0 60000 65536"/>
                  <a:gd name="T20" fmla="*/ 0 60000 65536"/>
                  <a:gd name="T21" fmla="*/ 0 w 476"/>
                  <a:gd name="T22" fmla="*/ 0 h 403"/>
                  <a:gd name="T23" fmla="*/ 476 w 476"/>
                  <a:gd name="T24" fmla="*/ 403 h 4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403">
                    <a:moveTo>
                      <a:pt x="235" y="0"/>
                    </a:moveTo>
                    <a:lnTo>
                      <a:pt x="0" y="403"/>
                    </a:lnTo>
                    <a:lnTo>
                      <a:pt x="7" y="403"/>
                    </a:lnTo>
                    <a:lnTo>
                      <a:pt x="235" y="7"/>
                    </a:lnTo>
                    <a:lnTo>
                      <a:pt x="472" y="403"/>
                    </a:lnTo>
                    <a:lnTo>
                      <a:pt x="476" y="403"/>
                    </a:lnTo>
                    <a:lnTo>
                      <a:pt x="235"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95" name="Freeform 467"/>
              <p:cNvSpPr>
                <a:spLocks/>
              </p:cNvSpPr>
              <p:nvPr/>
            </p:nvSpPr>
            <p:spPr bwMode="auto">
              <a:xfrm>
                <a:off x="6232" y="1268"/>
                <a:ext cx="93" cy="79"/>
              </a:xfrm>
              <a:custGeom>
                <a:avLst/>
                <a:gdLst>
                  <a:gd name="T0" fmla="*/ 228 w 465"/>
                  <a:gd name="T1" fmla="*/ 0 h 394"/>
                  <a:gd name="T2" fmla="*/ 0 w 465"/>
                  <a:gd name="T3" fmla="*/ 394 h 394"/>
                  <a:gd name="T4" fmla="*/ 465 w 465"/>
                  <a:gd name="T5" fmla="*/ 394 h 394"/>
                  <a:gd name="T6" fmla="*/ 228 w 465"/>
                  <a:gd name="T7" fmla="*/ 0 h 394"/>
                  <a:gd name="T8" fmla="*/ 0 60000 65536"/>
                  <a:gd name="T9" fmla="*/ 0 60000 65536"/>
                  <a:gd name="T10" fmla="*/ 0 60000 65536"/>
                  <a:gd name="T11" fmla="*/ 0 60000 65536"/>
                  <a:gd name="T12" fmla="*/ 0 w 465"/>
                  <a:gd name="T13" fmla="*/ 0 h 394"/>
                  <a:gd name="T14" fmla="*/ 465 w 465"/>
                  <a:gd name="T15" fmla="*/ 394 h 394"/>
                </a:gdLst>
                <a:ahLst/>
                <a:cxnLst>
                  <a:cxn ang="T8">
                    <a:pos x="T0" y="T1"/>
                  </a:cxn>
                  <a:cxn ang="T9">
                    <a:pos x="T2" y="T3"/>
                  </a:cxn>
                  <a:cxn ang="T10">
                    <a:pos x="T4" y="T5"/>
                  </a:cxn>
                  <a:cxn ang="T11">
                    <a:pos x="T6" y="T7"/>
                  </a:cxn>
                </a:cxnLst>
                <a:rect l="T12" t="T13" r="T14" b="T15"/>
                <a:pathLst>
                  <a:path w="465" h="394">
                    <a:moveTo>
                      <a:pt x="228" y="0"/>
                    </a:moveTo>
                    <a:lnTo>
                      <a:pt x="0" y="394"/>
                    </a:lnTo>
                    <a:lnTo>
                      <a:pt x="465" y="394"/>
                    </a:lnTo>
                    <a:lnTo>
                      <a:pt x="228"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96" name="Freeform 468"/>
              <p:cNvSpPr>
                <a:spLocks/>
              </p:cNvSpPr>
              <p:nvPr/>
            </p:nvSpPr>
            <p:spPr bwMode="auto">
              <a:xfrm>
                <a:off x="6231" y="1268"/>
                <a:ext cx="95" cy="81"/>
              </a:xfrm>
              <a:custGeom>
                <a:avLst/>
                <a:gdLst>
                  <a:gd name="T0" fmla="*/ 7 w 476"/>
                  <a:gd name="T1" fmla="*/ 394 h 405"/>
                  <a:gd name="T2" fmla="*/ 0 w 476"/>
                  <a:gd name="T3" fmla="*/ 405 h 405"/>
                  <a:gd name="T4" fmla="*/ 476 w 476"/>
                  <a:gd name="T5" fmla="*/ 405 h 405"/>
                  <a:gd name="T6" fmla="*/ 472 w 476"/>
                  <a:gd name="T7" fmla="*/ 394 h 405"/>
                  <a:gd name="T8" fmla="*/ 235 w 476"/>
                  <a:gd name="T9" fmla="*/ 0 h 405"/>
                  <a:gd name="T10" fmla="*/ 7 w 476"/>
                  <a:gd name="T11" fmla="*/ 394 h 405"/>
                  <a:gd name="T12" fmla="*/ 0 60000 65536"/>
                  <a:gd name="T13" fmla="*/ 0 60000 65536"/>
                  <a:gd name="T14" fmla="*/ 0 60000 65536"/>
                  <a:gd name="T15" fmla="*/ 0 60000 65536"/>
                  <a:gd name="T16" fmla="*/ 0 60000 65536"/>
                  <a:gd name="T17" fmla="*/ 0 60000 65536"/>
                  <a:gd name="T18" fmla="*/ 0 w 476"/>
                  <a:gd name="T19" fmla="*/ 0 h 405"/>
                  <a:gd name="T20" fmla="*/ 476 w 476"/>
                  <a:gd name="T21" fmla="*/ 405 h 405"/>
                </a:gdLst>
                <a:ahLst/>
                <a:cxnLst>
                  <a:cxn ang="T12">
                    <a:pos x="T0" y="T1"/>
                  </a:cxn>
                  <a:cxn ang="T13">
                    <a:pos x="T2" y="T3"/>
                  </a:cxn>
                  <a:cxn ang="T14">
                    <a:pos x="T4" y="T5"/>
                  </a:cxn>
                  <a:cxn ang="T15">
                    <a:pos x="T6" y="T7"/>
                  </a:cxn>
                  <a:cxn ang="T16">
                    <a:pos x="T8" y="T9"/>
                  </a:cxn>
                  <a:cxn ang="T17">
                    <a:pos x="T10" y="T11"/>
                  </a:cxn>
                </a:cxnLst>
                <a:rect l="T18" t="T19" r="T20" b="T21"/>
                <a:pathLst>
                  <a:path w="476" h="405">
                    <a:moveTo>
                      <a:pt x="7" y="394"/>
                    </a:moveTo>
                    <a:lnTo>
                      <a:pt x="0" y="405"/>
                    </a:lnTo>
                    <a:lnTo>
                      <a:pt x="476" y="405"/>
                    </a:lnTo>
                    <a:lnTo>
                      <a:pt x="472" y="394"/>
                    </a:lnTo>
                    <a:lnTo>
                      <a:pt x="235" y="0"/>
                    </a:lnTo>
                    <a:lnTo>
                      <a:pt x="7" y="394"/>
                    </a:lnTo>
                  </a:path>
                </a:pathLst>
              </a:custGeom>
              <a:noFill/>
              <a:ln w="12700">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397" name="Freeform 469"/>
              <p:cNvSpPr>
                <a:spLocks/>
              </p:cNvSpPr>
              <p:nvPr/>
            </p:nvSpPr>
            <p:spPr bwMode="auto">
              <a:xfrm>
                <a:off x="6276" y="1258"/>
                <a:ext cx="1" cy="1"/>
              </a:xfrm>
              <a:custGeom>
                <a:avLst/>
                <a:gdLst>
                  <a:gd name="T0" fmla="*/ 0 w 6"/>
                  <a:gd name="T1" fmla="*/ 5 h 5"/>
                  <a:gd name="T2" fmla="*/ 1 w 6"/>
                  <a:gd name="T3" fmla="*/ 4 h 5"/>
                  <a:gd name="T4" fmla="*/ 6 w 6"/>
                  <a:gd name="T5" fmla="*/ 5 h 5"/>
                  <a:gd name="T6" fmla="*/ 1 w 6"/>
                  <a:gd name="T7" fmla="*/ 0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1" y="4"/>
                    </a:lnTo>
                    <a:lnTo>
                      <a:pt x="6" y="5"/>
                    </a:lnTo>
                    <a:lnTo>
                      <a:pt x="1" y="0"/>
                    </a:lnTo>
                    <a:lnTo>
                      <a:pt x="0" y="5"/>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98" name="Freeform 470"/>
              <p:cNvSpPr>
                <a:spLocks/>
              </p:cNvSpPr>
              <p:nvPr/>
            </p:nvSpPr>
            <p:spPr bwMode="auto">
              <a:xfrm>
                <a:off x="6275" y="1259"/>
                <a:ext cx="3" cy="2"/>
              </a:xfrm>
              <a:custGeom>
                <a:avLst/>
                <a:gdLst>
                  <a:gd name="T0" fmla="*/ 13 w 18"/>
                  <a:gd name="T1" fmla="*/ 1 h 11"/>
                  <a:gd name="T2" fmla="*/ 8 w 18"/>
                  <a:gd name="T3" fmla="*/ 0 h 11"/>
                  <a:gd name="T4" fmla="*/ 7 w 18"/>
                  <a:gd name="T5" fmla="*/ 1 h 11"/>
                  <a:gd name="T6" fmla="*/ 0 w 18"/>
                  <a:gd name="T7" fmla="*/ 9 h 11"/>
                  <a:gd name="T8" fmla="*/ 9 w 18"/>
                  <a:gd name="T9" fmla="*/ 9 h 11"/>
                  <a:gd name="T10" fmla="*/ 18 w 18"/>
                  <a:gd name="T11" fmla="*/ 11 h 11"/>
                  <a:gd name="T12" fmla="*/ 13 w 18"/>
                  <a:gd name="T13" fmla="*/ 1 h 11"/>
                  <a:gd name="T14" fmla="*/ 0 60000 65536"/>
                  <a:gd name="T15" fmla="*/ 0 60000 65536"/>
                  <a:gd name="T16" fmla="*/ 0 60000 65536"/>
                  <a:gd name="T17" fmla="*/ 0 60000 65536"/>
                  <a:gd name="T18" fmla="*/ 0 60000 65536"/>
                  <a:gd name="T19" fmla="*/ 0 60000 65536"/>
                  <a:gd name="T20" fmla="*/ 0 60000 65536"/>
                  <a:gd name="T21" fmla="*/ 0 w 18"/>
                  <a:gd name="T22" fmla="*/ 0 h 11"/>
                  <a:gd name="T23" fmla="*/ 18 w 1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1">
                    <a:moveTo>
                      <a:pt x="13" y="1"/>
                    </a:moveTo>
                    <a:lnTo>
                      <a:pt x="8" y="0"/>
                    </a:lnTo>
                    <a:lnTo>
                      <a:pt x="7" y="1"/>
                    </a:lnTo>
                    <a:lnTo>
                      <a:pt x="0" y="9"/>
                    </a:lnTo>
                    <a:lnTo>
                      <a:pt x="9" y="9"/>
                    </a:lnTo>
                    <a:lnTo>
                      <a:pt x="18" y="11"/>
                    </a:lnTo>
                    <a:lnTo>
                      <a:pt x="13" y="1"/>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99" name="Freeform 471"/>
              <p:cNvSpPr>
                <a:spLocks/>
              </p:cNvSpPr>
              <p:nvPr/>
            </p:nvSpPr>
            <p:spPr bwMode="auto">
              <a:xfrm>
                <a:off x="6274" y="1260"/>
                <a:ext cx="6" cy="4"/>
              </a:xfrm>
              <a:custGeom>
                <a:avLst/>
                <a:gdLst>
                  <a:gd name="T0" fmla="*/ 5 w 33"/>
                  <a:gd name="T1" fmla="*/ 0 h 18"/>
                  <a:gd name="T2" fmla="*/ 0 w 33"/>
                  <a:gd name="T3" fmla="*/ 12 h 18"/>
                  <a:gd name="T4" fmla="*/ 17 w 33"/>
                  <a:gd name="T5" fmla="*/ 14 h 18"/>
                  <a:gd name="T6" fmla="*/ 24 w 33"/>
                  <a:gd name="T7" fmla="*/ 15 h 18"/>
                  <a:gd name="T8" fmla="*/ 33 w 33"/>
                  <a:gd name="T9" fmla="*/ 18 h 18"/>
                  <a:gd name="T10" fmla="*/ 23 w 33"/>
                  <a:gd name="T11" fmla="*/ 2 h 18"/>
                  <a:gd name="T12" fmla="*/ 14 w 33"/>
                  <a:gd name="T13" fmla="*/ 0 h 18"/>
                  <a:gd name="T14" fmla="*/ 5 w 33"/>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8"/>
                  <a:gd name="T26" fmla="*/ 33 w 33"/>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8">
                    <a:moveTo>
                      <a:pt x="5" y="0"/>
                    </a:moveTo>
                    <a:lnTo>
                      <a:pt x="0" y="12"/>
                    </a:lnTo>
                    <a:lnTo>
                      <a:pt x="17" y="14"/>
                    </a:lnTo>
                    <a:lnTo>
                      <a:pt x="24" y="15"/>
                    </a:lnTo>
                    <a:lnTo>
                      <a:pt x="33" y="18"/>
                    </a:lnTo>
                    <a:lnTo>
                      <a:pt x="23" y="2"/>
                    </a:lnTo>
                    <a:lnTo>
                      <a:pt x="14" y="0"/>
                    </a:lnTo>
                    <a:lnTo>
                      <a:pt x="5" y="0"/>
                    </a:lnTo>
                    <a:close/>
                  </a:path>
                </a:pathLst>
              </a:custGeom>
              <a:solidFill>
                <a:srgbClr val="D1DE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0" name="Freeform 472"/>
              <p:cNvSpPr>
                <a:spLocks/>
              </p:cNvSpPr>
              <p:nvPr/>
            </p:nvSpPr>
            <p:spPr bwMode="auto">
              <a:xfrm>
                <a:off x="6271" y="1265"/>
                <a:ext cx="15" cy="8"/>
              </a:xfrm>
              <a:custGeom>
                <a:avLst/>
                <a:gdLst>
                  <a:gd name="T0" fmla="*/ 65 w 75"/>
                  <a:gd name="T1" fmla="*/ 32 h 41"/>
                  <a:gd name="T2" fmla="*/ 70 w 75"/>
                  <a:gd name="T3" fmla="*/ 36 h 41"/>
                  <a:gd name="T4" fmla="*/ 75 w 75"/>
                  <a:gd name="T5" fmla="*/ 41 h 41"/>
                  <a:gd name="T6" fmla="*/ 58 w 75"/>
                  <a:gd name="T7" fmla="*/ 12 h 41"/>
                  <a:gd name="T8" fmla="*/ 45 w 75"/>
                  <a:gd name="T9" fmla="*/ 5 h 41"/>
                  <a:gd name="T10" fmla="*/ 34 w 75"/>
                  <a:gd name="T11" fmla="*/ 2 h 41"/>
                  <a:gd name="T12" fmla="*/ 9 w 75"/>
                  <a:gd name="T13" fmla="*/ 0 h 41"/>
                  <a:gd name="T14" fmla="*/ 6 w 75"/>
                  <a:gd name="T15" fmla="*/ 0 h 41"/>
                  <a:gd name="T16" fmla="*/ 0 w 75"/>
                  <a:gd name="T17" fmla="*/ 14 h 41"/>
                  <a:gd name="T18" fmla="*/ 4 w 75"/>
                  <a:gd name="T19" fmla="*/ 12 h 41"/>
                  <a:gd name="T20" fmla="*/ 9 w 75"/>
                  <a:gd name="T21" fmla="*/ 12 h 41"/>
                  <a:gd name="T22" fmla="*/ 24 w 75"/>
                  <a:gd name="T23" fmla="*/ 13 h 41"/>
                  <a:gd name="T24" fmla="*/ 38 w 75"/>
                  <a:gd name="T25" fmla="*/ 17 h 41"/>
                  <a:gd name="T26" fmla="*/ 52 w 75"/>
                  <a:gd name="T27" fmla="*/ 22 h 41"/>
                  <a:gd name="T28" fmla="*/ 65 w 75"/>
                  <a:gd name="T29" fmla="*/ 32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41"/>
                  <a:gd name="T47" fmla="*/ 75 w 75"/>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41">
                    <a:moveTo>
                      <a:pt x="65" y="32"/>
                    </a:moveTo>
                    <a:lnTo>
                      <a:pt x="70" y="36"/>
                    </a:lnTo>
                    <a:lnTo>
                      <a:pt x="75" y="41"/>
                    </a:lnTo>
                    <a:lnTo>
                      <a:pt x="58" y="12"/>
                    </a:lnTo>
                    <a:lnTo>
                      <a:pt x="45" y="5"/>
                    </a:lnTo>
                    <a:lnTo>
                      <a:pt x="34" y="2"/>
                    </a:lnTo>
                    <a:lnTo>
                      <a:pt x="9" y="0"/>
                    </a:lnTo>
                    <a:lnTo>
                      <a:pt x="6" y="0"/>
                    </a:lnTo>
                    <a:lnTo>
                      <a:pt x="0" y="14"/>
                    </a:lnTo>
                    <a:lnTo>
                      <a:pt x="4" y="12"/>
                    </a:lnTo>
                    <a:lnTo>
                      <a:pt x="9" y="12"/>
                    </a:lnTo>
                    <a:lnTo>
                      <a:pt x="24" y="13"/>
                    </a:lnTo>
                    <a:lnTo>
                      <a:pt x="38" y="17"/>
                    </a:lnTo>
                    <a:lnTo>
                      <a:pt x="52" y="22"/>
                    </a:lnTo>
                    <a:lnTo>
                      <a:pt x="65" y="32"/>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1" name="Freeform 473"/>
              <p:cNvSpPr>
                <a:spLocks/>
              </p:cNvSpPr>
              <p:nvPr/>
            </p:nvSpPr>
            <p:spPr bwMode="auto">
              <a:xfrm>
                <a:off x="6259" y="1268"/>
                <a:ext cx="30" cy="27"/>
              </a:xfrm>
              <a:custGeom>
                <a:avLst/>
                <a:gdLst>
                  <a:gd name="T0" fmla="*/ 129 w 148"/>
                  <a:gd name="T1" fmla="*/ 24 h 135"/>
                  <a:gd name="T2" fmla="*/ 111 w 148"/>
                  <a:gd name="T3" fmla="*/ 10 h 135"/>
                  <a:gd name="T4" fmla="*/ 83 w 148"/>
                  <a:gd name="T5" fmla="*/ 1 h 135"/>
                  <a:gd name="T6" fmla="*/ 63 w 148"/>
                  <a:gd name="T7" fmla="*/ 0 h 135"/>
                  <a:gd name="T8" fmla="*/ 51 w 148"/>
                  <a:gd name="T9" fmla="*/ 11 h 135"/>
                  <a:gd name="T10" fmla="*/ 81 w 148"/>
                  <a:gd name="T11" fmla="*/ 11 h 135"/>
                  <a:gd name="T12" fmla="*/ 104 w 148"/>
                  <a:gd name="T13" fmla="*/ 20 h 135"/>
                  <a:gd name="T14" fmla="*/ 122 w 148"/>
                  <a:gd name="T15" fmla="*/ 36 h 135"/>
                  <a:gd name="T16" fmla="*/ 132 w 148"/>
                  <a:gd name="T17" fmla="*/ 55 h 135"/>
                  <a:gd name="T18" fmla="*/ 133 w 148"/>
                  <a:gd name="T19" fmla="*/ 72 h 135"/>
                  <a:gd name="T20" fmla="*/ 132 w 148"/>
                  <a:gd name="T21" fmla="*/ 78 h 135"/>
                  <a:gd name="T22" fmla="*/ 122 w 148"/>
                  <a:gd name="T23" fmla="*/ 98 h 135"/>
                  <a:gd name="T24" fmla="*/ 112 w 148"/>
                  <a:gd name="T25" fmla="*/ 107 h 135"/>
                  <a:gd name="T26" fmla="*/ 111 w 148"/>
                  <a:gd name="T27" fmla="*/ 108 h 135"/>
                  <a:gd name="T28" fmla="*/ 104 w 148"/>
                  <a:gd name="T29" fmla="*/ 115 h 135"/>
                  <a:gd name="T30" fmla="*/ 86 w 148"/>
                  <a:gd name="T31" fmla="*/ 121 h 135"/>
                  <a:gd name="T32" fmla="*/ 74 w 148"/>
                  <a:gd name="T33" fmla="*/ 124 h 135"/>
                  <a:gd name="T34" fmla="*/ 68 w 148"/>
                  <a:gd name="T35" fmla="*/ 125 h 135"/>
                  <a:gd name="T36" fmla="*/ 44 w 148"/>
                  <a:gd name="T37" fmla="*/ 120 h 135"/>
                  <a:gd name="T38" fmla="*/ 23 w 148"/>
                  <a:gd name="T39" fmla="*/ 107 h 135"/>
                  <a:gd name="T40" fmla="*/ 8 w 148"/>
                  <a:gd name="T41" fmla="*/ 88 h 135"/>
                  <a:gd name="T42" fmla="*/ 5 w 148"/>
                  <a:gd name="T43" fmla="*/ 108 h 135"/>
                  <a:gd name="T44" fmla="*/ 24 w 148"/>
                  <a:gd name="T45" fmla="*/ 122 h 135"/>
                  <a:gd name="T46" fmla="*/ 53 w 148"/>
                  <a:gd name="T47" fmla="*/ 133 h 135"/>
                  <a:gd name="T48" fmla="*/ 75 w 148"/>
                  <a:gd name="T49" fmla="*/ 134 h 135"/>
                  <a:gd name="T50" fmla="*/ 76 w 148"/>
                  <a:gd name="T51" fmla="*/ 133 h 135"/>
                  <a:gd name="T52" fmla="*/ 83 w 148"/>
                  <a:gd name="T53" fmla="*/ 133 h 135"/>
                  <a:gd name="T54" fmla="*/ 90 w 148"/>
                  <a:gd name="T55" fmla="*/ 129 h 135"/>
                  <a:gd name="T56" fmla="*/ 93 w 148"/>
                  <a:gd name="T57" fmla="*/ 129 h 135"/>
                  <a:gd name="T58" fmla="*/ 111 w 148"/>
                  <a:gd name="T59" fmla="*/ 122 h 135"/>
                  <a:gd name="T60" fmla="*/ 133 w 148"/>
                  <a:gd name="T61" fmla="*/ 103 h 135"/>
                  <a:gd name="T62" fmla="*/ 143 w 148"/>
                  <a:gd name="T63" fmla="*/ 85 h 135"/>
                  <a:gd name="T64" fmla="*/ 147 w 148"/>
                  <a:gd name="T65" fmla="*/ 73 h 135"/>
                  <a:gd name="T66" fmla="*/ 148 w 148"/>
                  <a:gd name="T67" fmla="*/ 67 h 135"/>
                  <a:gd name="T68" fmla="*/ 143 w 148"/>
                  <a:gd name="T69" fmla="*/ 47 h 1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35"/>
                  <a:gd name="T107" fmla="*/ 148 w 148"/>
                  <a:gd name="T108" fmla="*/ 135 h 1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35">
                    <a:moveTo>
                      <a:pt x="134" y="29"/>
                    </a:moveTo>
                    <a:lnTo>
                      <a:pt x="129" y="24"/>
                    </a:lnTo>
                    <a:lnTo>
                      <a:pt x="124" y="20"/>
                    </a:lnTo>
                    <a:lnTo>
                      <a:pt x="111" y="10"/>
                    </a:lnTo>
                    <a:lnTo>
                      <a:pt x="97" y="5"/>
                    </a:lnTo>
                    <a:lnTo>
                      <a:pt x="83" y="1"/>
                    </a:lnTo>
                    <a:lnTo>
                      <a:pt x="68" y="0"/>
                    </a:lnTo>
                    <a:lnTo>
                      <a:pt x="63" y="0"/>
                    </a:lnTo>
                    <a:lnTo>
                      <a:pt x="59" y="2"/>
                    </a:lnTo>
                    <a:lnTo>
                      <a:pt x="51" y="11"/>
                    </a:lnTo>
                    <a:lnTo>
                      <a:pt x="68" y="10"/>
                    </a:lnTo>
                    <a:lnTo>
                      <a:pt x="81" y="11"/>
                    </a:lnTo>
                    <a:lnTo>
                      <a:pt x="93" y="15"/>
                    </a:lnTo>
                    <a:lnTo>
                      <a:pt x="104" y="20"/>
                    </a:lnTo>
                    <a:lnTo>
                      <a:pt x="114" y="28"/>
                    </a:lnTo>
                    <a:lnTo>
                      <a:pt x="122" y="36"/>
                    </a:lnTo>
                    <a:lnTo>
                      <a:pt x="129" y="45"/>
                    </a:lnTo>
                    <a:lnTo>
                      <a:pt x="132" y="55"/>
                    </a:lnTo>
                    <a:lnTo>
                      <a:pt x="134" y="67"/>
                    </a:lnTo>
                    <a:lnTo>
                      <a:pt x="133" y="72"/>
                    </a:lnTo>
                    <a:lnTo>
                      <a:pt x="132" y="74"/>
                    </a:lnTo>
                    <a:lnTo>
                      <a:pt x="132" y="78"/>
                    </a:lnTo>
                    <a:lnTo>
                      <a:pt x="129" y="89"/>
                    </a:lnTo>
                    <a:lnTo>
                      <a:pt x="122" y="98"/>
                    </a:lnTo>
                    <a:lnTo>
                      <a:pt x="114" y="107"/>
                    </a:lnTo>
                    <a:lnTo>
                      <a:pt x="112" y="107"/>
                    </a:lnTo>
                    <a:lnTo>
                      <a:pt x="111" y="107"/>
                    </a:lnTo>
                    <a:lnTo>
                      <a:pt x="111" y="108"/>
                    </a:lnTo>
                    <a:lnTo>
                      <a:pt x="109" y="110"/>
                    </a:lnTo>
                    <a:lnTo>
                      <a:pt x="104" y="115"/>
                    </a:lnTo>
                    <a:lnTo>
                      <a:pt x="93" y="120"/>
                    </a:lnTo>
                    <a:lnTo>
                      <a:pt x="86" y="121"/>
                    </a:lnTo>
                    <a:lnTo>
                      <a:pt x="81" y="124"/>
                    </a:lnTo>
                    <a:lnTo>
                      <a:pt x="74" y="124"/>
                    </a:lnTo>
                    <a:lnTo>
                      <a:pt x="70" y="124"/>
                    </a:lnTo>
                    <a:lnTo>
                      <a:pt x="68" y="125"/>
                    </a:lnTo>
                    <a:lnTo>
                      <a:pt x="55" y="124"/>
                    </a:lnTo>
                    <a:lnTo>
                      <a:pt x="44" y="120"/>
                    </a:lnTo>
                    <a:lnTo>
                      <a:pt x="32" y="115"/>
                    </a:lnTo>
                    <a:lnTo>
                      <a:pt x="23" y="107"/>
                    </a:lnTo>
                    <a:lnTo>
                      <a:pt x="13" y="98"/>
                    </a:lnTo>
                    <a:lnTo>
                      <a:pt x="8" y="88"/>
                    </a:lnTo>
                    <a:lnTo>
                      <a:pt x="0" y="101"/>
                    </a:lnTo>
                    <a:lnTo>
                      <a:pt x="5" y="108"/>
                    </a:lnTo>
                    <a:lnTo>
                      <a:pt x="13" y="115"/>
                    </a:lnTo>
                    <a:lnTo>
                      <a:pt x="24" y="122"/>
                    </a:lnTo>
                    <a:lnTo>
                      <a:pt x="38" y="129"/>
                    </a:lnTo>
                    <a:lnTo>
                      <a:pt x="53" y="133"/>
                    </a:lnTo>
                    <a:lnTo>
                      <a:pt x="68" y="135"/>
                    </a:lnTo>
                    <a:lnTo>
                      <a:pt x="75" y="134"/>
                    </a:lnTo>
                    <a:lnTo>
                      <a:pt x="75" y="133"/>
                    </a:lnTo>
                    <a:lnTo>
                      <a:pt x="76" y="133"/>
                    </a:lnTo>
                    <a:lnTo>
                      <a:pt x="78" y="133"/>
                    </a:lnTo>
                    <a:lnTo>
                      <a:pt x="83" y="133"/>
                    </a:lnTo>
                    <a:lnTo>
                      <a:pt x="90" y="130"/>
                    </a:lnTo>
                    <a:lnTo>
                      <a:pt x="90" y="129"/>
                    </a:lnTo>
                    <a:lnTo>
                      <a:pt x="91" y="129"/>
                    </a:lnTo>
                    <a:lnTo>
                      <a:pt x="93" y="129"/>
                    </a:lnTo>
                    <a:lnTo>
                      <a:pt x="97" y="129"/>
                    </a:lnTo>
                    <a:lnTo>
                      <a:pt x="111" y="122"/>
                    </a:lnTo>
                    <a:lnTo>
                      <a:pt x="124" y="115"/>
                    </a:lnTo>
                    <a:lnTo>
                      <a:pt x="133" y="103"/>
                    </a:lnTo>
                    <a:lnTo>
                      <a:pt x="141" y="92"/>
                    </a:lnTo>
                    <a:lnTo>
                      <a:pt x="143" y="85"/>
                    </a:lnTo>
                    <a:lnTo>
                      <a:pt x="146" y="80"/>
                    </a:lnTo>
                    <a:lnTo>
                      <a:pt x="147" y="73"/>
                    </a:lnTo>
                    <a:lnTo>
                      <a:pt x="147" y="70"/>
                    </a:lnTo>
                    <a:lnTo>
                      <a:pt x="148" y="67"/>
                    </a:lnTo>
                    <a:lnTo>
                      <a:pt x="147" y="55"/>
                    </a:lnTo>
                    <a:lnTo>
                      <a:pt x="143" y="47"/>
                    </a:lnTo>
                    <a:lnTo>
                      <a:pt x="134" y="29"/>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2" name="Freeform 474"/>
              <p:cNvSpPr>
                <a:spLocks/>
              </p:cNvSpPr>
              <p:nvPr/>
            </p:nvSpPr>
            <p:spPr bwMode="auto">
              <a:xfrm>
                <a:off x="6258" y="1277"/>
                <a:ext cx="33" cy="20"/>
              </a:xfrm>
              <a:custGeom>
                <a:avLst/>
                <a:gdLst>
                  <a:gd name="T0" fmla="*/ 150 w 167"/>
                  <a:gd name="T1" fmla="*/ 0 h 99"/>
                  <a:gd name="T2" fmla="*/ 154 w 167"/>
                  <a:gd name="T3" fmla="*/ 8 h 99"/>
                  <a:gd name="T4" fmla="*/ 155 w 167"/>
                  <a:gd name="T5" fmla="*/ 20 h 99"/>
                  <a:gd name="T6" fmla="*/ 154 w 167"/>
                  <a:gd name="T7" fmla="*/ 23 h 99"/>
                  <a:gd name="T8" fmla="*/ 154 w 167"/>
                  <a:gd name="T9" fmla="*/ 26 h 99"/>
                  <a:gd name="T10" fmla="*/ 153 w 167"/>
                  <a:gd name="T11" fmla="*/ 33 h 99"/>
                  <a:gd name="T12" fmla="*/ 150 w 167"/>
                  <a:gd name="T13" fmla="*/ 38 h 99"/>
                  <a:gd name="T14" fmla="*/ 148 w 167"/>
                  <a:gd name="T15" fmla="*/ 45 h 99"/>
                  <a:gd name="T16" fmla="*/ 140 w 167"/>
                  <a:gd name="T17" fmla="*/ 56 h 99"/>
                  <a:gd name="T18" fmla="*/ 131 w 167"/>
                  <a:gd name="T19" fmla="*/ 68 h 99"/>
                  <a:gd name="T20" fmla="*/ 118 w 167"/>
                  <a:gd name="T21" fmla="*/ 75 h 99"/>
                  <a:gd name="T22" fmla="*/ 104 w 167"/>
                  <a:gd name="T23" fmla="*/ 82 h 99"/>
                  <a:gd name="T24" fmla="*/ 100 w 167"/>
                  <a:gd name="T25" fmla="*/ 82 h 99"/>
                  <a:gd name="T26" fmla="*/ 98 w 167"/>
                  <a:gd name="T27" fmla="*/ 82 h 99"/>
                  <a:gd name="T28" fmla="*/ 97 w 167"/>
                  <a:gd name="T29" fmla="*/ 82 h 99"/>
                  <a:gd name="T30" fmla="*/ 97 w 167"/>
                  <a:gd name="T31" fmla="*/ 83 h 99"/>
                  <a:gd name="T32" fmla="*/ 90 w 167"/>
                  <a:gd name="T33" fmla="*/ 86 h 99"/>
                  <a:gd name="T34" fmla="*/ 85 w 167"/>
                  <a:gd name="T35" fmla="*/ 86 h 99"/>
                  <a:gd name="T36" fmla="*/ 83 w 167"/>
                  <a:gd name="T37" fmla="*/ 86 h 99"/>
                  <a:gd name="T38" fmla="*/ 82 w 167"/>
                  <a:gd name="T39" fmla="*/ 86 h 99"/>
                  <a:gd name="T40" fmla="*/ 82 w 167"/>
                  <a:gd name="T41" fmla="*/ 87 h 99"/>
                  <a:gd name="T42" fmla="*/ 75 w 167"/>
                  <a:gd name="T43" fmla="*/ 88 h 99"/>
                  <a:gd name="T44" fmla="*/ 60 w 167"/>
                  <a:gd name="T45" fmla="*/ 86 h 99"/>
                  <a:gd name="T46" fmla="*/ 45 w 167"/>
                  <a:gd name="T47" fmla="*/ 82 h 99"/>
                  <a:gd name="T48" fmla="*/ 31 w 167"/>
                  <a:gd name="T49" fmla="*/ 75 h 99"/>
                  <a:gd name="T50" fmla="*/ 20 w 167"/>
                  <a:gd name="T51" fmla="*/ 68 h 99"/>
                  <a:gd name="T52" fmla="*/ 12 w 167"/>
                  <a:gd name="T53" fmla="*/ 61 h 99"/>
                  <a:gd name="T54" fmla="*/ 7 w 167"/>
                  <a:gd name="T55" fmla="*/ 54 h 99"/>
                  <a:gd name="T56" fmla="*/ 0 w 167"/>
                  <a:gd name="T57" fmla="*/ 65 h 99"/>
                  <a:gd name="T58" fmla="*/ 10 w 167"/>
                  <a:gd name="T59" fmla="*/ 75 h 99"/>
                  <a:gd name="T60" fmla="*/ 24 w 167"/>
                  <a:gd name="T61" fmla="*/ 84 h 99"/>
                  <a:gd name="T62" fmla="*/ 39 w 167"/>
                  <a:gd name="T63" fmla="*/ 92 h 99"/>
                  <a:gd name="T64" fmla="*/ 56 w 167"/>
                  <a:gd name="T65" fmla="*/ 97 h 99"/>
                  <a:gd name="T66" fmla="*/ 75 w 167"/>
                  <a:gd name="T67" fmla="*/ 99 h 99"/>
                  <a:gd name="T68" fmla="*/ 93 w 167"/>
                  <a:gd name="T69" fmla="*/ 97 h 99"/>
                  <a:gd name="T70" fmla="*/ 101 w 167"/>
                  <a:gd name="T71" fmla="*/ 94 h 99"/>
                  <a:gd name="T72" fmla="*/ 110 w 167"/>
                  <a:gd name="T73" fmla="*/ 92 h 99"/>
                  <a:gd name="T74" fmla="*/ 126 w 167"/>
                  <a:gd name="T75" fmla="*/ 84 h 99"/>
                  <a:gd name="T76" fmla="*/ 141 w 167"/>
                  <a:gd name="T77" fmla="*/ 75 h 99"/>
                  <a:gd name="T78" fmla="*/ 152 w 167"/>
                  <a:gd name="T79" fmla="*/ 64 h 99"/>
                  <a:gd name="T80" fmla="*/ 159 w 167"/>
                  <a:gd name="T81" fmla="*/ 53 h 99"/>
                  <a:gd name="T82" fmla="*/ 164 w 167"/>
                  <a:gd name="T83" fmla="*/ 39 h 99"/>
                  <a:gd name="T84" fmla="*/ 167 w 167"/>
                  <a:gd name="T85" fmla="*/ 26 h 99"/>
                  <a:gd name="T86" fmla="*/ 150 w 167"/>
                  <a:gd name="T87" fmla="*/ 0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
                  <a:gd name="T133" fmla="*/ 0 h 99"/>
                  <a:gd name="T134" fmla="*/ 167 w 167"/>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 h="99">
                    <a:moveTo>
                      <a:pt x="150" y="0"/>
                    </a:moveTo>
                    <a:lnTo>
                      <a:pt x="154" y="8"/>
                    </a:lnTo>
                    <a:lnTo>
                      <a:pt x="155" y="20"/>
                    </a:lnTo>
                    <a:lnTo>
                      <a:pt x="154" y="23"/>
                    </a:lnTo>
                    <a:lnTo>
                      <a:pt x="154" y="26"/>
                    </a:lnTo>
                    <a:lnTo>
                      <a:pt x="153" y="33"/>
                    </a:lnTo>
                    <a:lnTo>
                      <a:pt x="150" y="38"/>
                    </a:lnTo>
                    <a:lnTo>
                      <a:pt x="148" y="45"/>
                    </a:lnTo>
                    <a:lnTo>
                      <a:pt x="140" y="56"/>
                    </a:lnTo>
                    <a:lnTo>
                      <a:pt x="131" y="68"/>
                    </a:lnTo>
                    <a:lnTo>
                      <a:pt x="118" y="75"/>
                    </a:lnTo>
                    <a:lnTo>
                      <a:pt x="104" y="82"/>
                    </a:lnTo>
                    <a:lnTo>
                      <a:pt x="100" y="82"/>
                    </a:lnTo>
                    <a:lnTo>
                      <a:pt x="98" y="82"/>
                    </a:lnTo>
                    <a:lnTo>
                      <a:pt x="97" y="82"/>
                    </a:lnTo>
                    <a:lnTo>
                      <a:pt x="97" y="83"/>
                    </a:lnTo>
                    <a:lnTo>
                      <a:pt x="90" y="86"/>
                    </a:lnTo>
                    <a:lnTo>
                      <a:pt x="85" y="86"/>
                    </a:lnTo>
                    <a:lnTo>
                      <a:pt x="83" y="86"/>
                    </a:lnTo>
                    <a:lnTo>
                      <a:pt x="82" y="86"/>
                    </a:lnTo>
                    <a:lnTo>
                      <a:pt x="82" y="87"/>
                    </a:lnTo>
                    <a:lnTo>
                      <a:pt x="75" y="88"/>
                    </a:lnTo>
                    <a:lnTo>
                      <a:pt x="60" y="86"/>
                    </a:lnTo>
                    <a:lnTo>
                      <a:pt x="45" y="82"/>
                    </a:lnTo>
                    <a:lnTo>
                      <a:pt x="31" y="75"/>
                    </a:lnTo>
                    <a:lnTo>
                      <a:pt x="20" y="68"/>
                    </a:lnTo>
                    <a:lnTo>
                      <a:pt x="12" y="61"/>
                    </a:lnTo>
                    <a:lnTo>
                      <a:pt x="7" y="54"/>
                    </a:lnTo>
                    <a:lnTo>
                      <a:pt x="0" y="65"/>
                    </a:lnTo>
                    <a:lnTo>
                      <a:pt x="10" y="75"/>
                    </a:lnTo>
                    <a:lnTo>
                      <a:pt x="24" y="84"/>
                    </a:lnTo>
                    <a:lnTo>
                      <a:pt x="39" y="92"/>
                    </a:lnTo>
                    <a:lnTo>
                      <a:pt x="56" y="97"/>
                    </a:lnTo>
                    <a:lnTo>
                      <a:pt x="75" y="99"/>
                    </a:lnTo>
                    <a:lnTo>
                      <a:pt x="93" y="97"/>
                    </a:lnTo>
                    <a:lnTo>
                      <a:pt x="101" y="94"/>
                    </a:lnTo>
                    <a:lnTo>
                      <a:pt x="110" y="92"/>
                    </a:lnTo>
                    <a:lnTo>
                      <a:pt x="126" y="84"/>
                    </a:lnTo>
                    <a:lnTo>
                      <a:pt x="141" y="75"/>
                    </a:lnTo>
                    <a:lnTo>
                      <a:pt x="152" y="64"/>
                    </a:lnTo>
                    <a:lnTo>
                      <a:pt x="159" y="53"/>
                    </a:lnTo>
                    <a:lnTo>
                      <a:pt x="164" y="39"/>
                    </a:lnTo>
                    <a:lnTo>
                      <a:pt x="167" y="26"/>
                    </a:lnTo>
                    <a:lnTo>
                      <a:pt x="150" y="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3" name="Freeform 475"/>
              <p:cNvSpPr>
                <a:spLocks/>
              </p:cNvSpPr>
              <p:nvPr/>
            </p:nvSpPr>
            <p:spPr bwMode="auto">
              <a:xfrm>
                <a:off x="6257" y="1282"/>
                <a:ext cx="37" cy="17"/>
              </a:xfrm>
              <a:custGeom>
                <a:avLst/>
                <a:gdLst>
                  <a:gd name="T0" fmla="*/ 185 w 185"/>
                  <a:gd name="T1" fmla="*/ 18 h 85"/>
                  <a:gd name="T2" fmla="*/ 173 w 185"/>
                  <a:gd name="T3" fmla="*/ 0 h 85"/>
                  <a:gd name="T4" fmla="*/ 170 w 185"/>
                  <a:gd name="T5" fmla="*/ 13 h 85"/>
                  <a:gd name="T6" fmla="*/ 165 w 185"/>
                  <a:gd name="T7" fmla="*/ 27 h 85"/>
                  <a:gd name="T8" fmla="*/ 158 w 185"/>
                  <a:gd name="T9" fmla="*/ 38 h 85"/>
                  <a:gd name="T10" fmla="*/ 147 w 185"/>
                  <a:gd name="T11" fmla="*/ 49 h 85"/>
                  <a:gd name="T12" fmla="*/ 132 w 185"/>
                  <a:gd name="T13" fmla="*/ 58 h 85"/>
                  <a:gd name="T14" fmla="*/ 116 w 185"/>
                  <a:gd name="T15" fmla="*/ 66 h 85"/>
                  <a:gd name="T16" fmla="*/ 107 w 185"/>
                  <a:gd name="T17" fmla="*/ 68 h 85"/>
                  <a:gd name="T18" fmla="*/ 99 w 185"/>
                  <a:gd name="T19" fmla="*/ 71 h 85"/>
                  <a:gd name="T20" fmla="*/ 81 w 185"/>
                  <a:gd name="T21" fmla="*/ 73 h 85"/>
                  <a:gd name="T22" fmla="*/ 62 w 185"/>
                  <a:gd name="T23" fmla="*/ 71 h 85"/>
                  <a:gd name="T24" fmla="*/ 45 w 185"/>
                  <a:gd name="T25" fmla="*/ 66 h 85"/>
                  <a:gd name="T26" fmla="*/ 30 w 185"/>
                  <a:gd name="T27" fmla="*/ 58 h 85"/>
                  <a:gd name="T28" fmla="*/ 16 w 185"/>
                  <a:gd name="T29" fmla="*/ 49 h 85"/>
                  <a:gd name="T30" fmla="*/ 6 w 185"/>
                  <a:gd name="T31" fmla="*/ 39 h 85"/>
                  <a:gd name="T32" fmla="*/ 0 w 185"/>
                  <a:gd name="T33" fmla="*/ 49 h 85"/>
                  <a:gd name="T34" fmla="*/ 2 w 185"/>
                  <a:gd name="T35" fmla="*/ 51 h 85"/>
                  <a:gd name="T36" fmla="*/ 4 w 185"/>
                  <a:gd name="T37" fmla="*/ 53 h 85"/>
                  <a:gd name="T38" fmla="*/ 8 w 185"/>
                  <a:gd name="T39" fmla="*/ 57 h 85"/>
                  <a:gd name="T40" fmla="*/ 23 w 185"/>
                  <a:gd name="T41" fmla="*/ 68 h 85"/>
                  <a:gd name="T42" fmla="*/ 41 w 185"/>
                  <a:gd name="T43" fmla="*/ 77 h 85"/>
                  <a:gd name="T44" fmla="*/ 60 w 185"/>
                  <a:gd name="T45" fmla="*/ 83 h 85"/>
                  <a:gd name="T46" fmla="*/ 81 w 185"/>
                  <a:gd name="T47" fmla="*/ 85 h 85"/>
                  <a:gd name="T48" fmla="*/ 101 w 185"/>
                  <a:gd name="T49" fmla="*/ 83 h 85"/>
                  <a:gd name="T50" fmla="*/ 110 w 185"/>
                  <a:gd name="T51" fmla="*/ 80 h 85"/>
                  <a:gd name="T52" fmla="*/ 121 w 185"/>
                  <a:gd name="T53" fmla="*/ 77 h 85"/>
                  <a:gd name="T54" fmla="*/ 138 w 185"/>
                  <a:gd name="T55" fmla="*/ 68 h 85"/>
                  <a:gd name="T56" fmla="*/ 140 w 185"/>
                  <a:gd name="T57" fmla="*/ 66 h 85"/>
                  <a:gd name="T58" fmla="*/ 142 w 185"/>
                  <a:gd name="T59" fmla="*/ 65 h 85"/>
                  <a:gd name="T60" fmla="*/ 146 w 185"/>
                  <a:gd name="T61" fmla="*/ 63 h 85"/>
                  <a:gd name="T62" fmla="*/ 155 w 185"/>
                  <a:gd name="T63" fmla="*/ 57 h 85"/>
                  <a:gd name="T64" fmla="*/ 164 w 185"/>
                  <a:gd name="T65" fmla="*/ 47 h 85"/>
                  <a:gd name="T66" fmla="*/ 172 w 185"/>
                  <a:gd name="T67" fmla="*/ 38 h 85"/>
                  <a:gd name="T68" fmla="*/ 179 w 185"/>
                  <a:gd name="T69" fmla="*/ 27 h 85"/>
                  <a:gd name="T70" fmla="*/ 185 w 185"/>
                  <a:gd name="T71" fmla="*/ 18 h 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5"/>
                  <a:gd name="T109" fmla="*/ 0 h 85"/>
                  <a:gd name="T110" fmla="*/ 185 w 185"/>
                  <a:gd name="T111" fmla="*/ 85 h 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5" h="85">
                    <a:moveTo>
                      <a:pt x="185" y="18"/>
                    </a:moveTo>
                    <a:lnTo>
                      <a:pt x="173" y="0"/>
                    </a:lnTo>
                    <a:lnTo>
                      <a:pt x="170" y="13"/>
                    </a:lnTo>
                    <a:lnTo>
                      <a:pt x="165" y="27"/>
                    </a:lnTo>
                    <a:lnTo>
                      <a:pt x="158" y="38"/>
                    </a:lnTo>
                    <a:lnTo>
                      <a:pt x="147" y="49"/>
                    </a:lnTo>
                    <a:lnTo>
                      <a:pt x="132" y="58"/>
                    </a:lnTo>
                    <a:lnTo>
                      <a:pt x="116" y="66"/>
                    </a:lnTo>
                    <a:lnTo>
                      <a:pt x="107" y="68"/>
                    </a:lnTo>
                    <a:lnTo>
                      <a:pt x="99" y="71"/>
                    </a:lnTo>
                    <a:lnTo>
                      <a:pt x="81" y="73"/>
                    </a:lnTo>
                    <a:lnTo>
                      <a:pt x="62" y="71"/>
                    </a:lnTo>
                    <a:lnTo>
                      <a:pt x="45" y="66"/>
                    </a:lnTo>
                    <a:lnTo>
                      <a:pt x="30" y="58"/>
                    </a:lnTo>
                    <a:lnTo>
                      <a:pt x="16" y="49"/>
                    </a:lnTo>
                    <a:lnTo>
                      <a:pt x="6" y="39"/>
                    </a:lnTo>
                    <a:lnTo>
                      <a:pt x="0" y="49"/>
                    </a:lnTo>
                    <a:lnTo>
                      <a:pt x="2" y="51"/>
                    </a:lnTo>
                    <a:lnTo>
                      <a:pt x="4" y="53"/>
                    </a:lnTo>
                    <a:lnTo>
                      <a:pt x="8" y="57"/>
                    </a:lnTo>
                    <a:lnTo>
                      <a:pt x="23" y="68"/>
                    </a:lnTo>
                    <a:lnTo>
                      <a:pt x="41" y="77"/>
                    </a:lnTo>
                    <a:lnTo>
                      <a:pt x="60" y="83"/>
                    </a:lnTo>
                    <a:lnTo>
                      <a:pt x="81" y="85"/>
                    </a:lnTo>
                    <a:lnTo>
                      <a:pt x="101" y="83"/>
                    </a:lnTo>
                    <a:lnTo>
                      <a:pt x="110" y="80"/>
                    </a:lnTo>
                    <a:lnTo>
                      <a:pt x="121" y="77"/>
                    </a:lnTo>
                    <a:lnTo>
                      <a:pt x="138" y="68"/>
                    </a:lnTo>
                    <a:lnTo>
                      <a:pt x="140" y="66"/>
                    </a:lnTo>
                    <a:lnTo>
                      <a:pt x="142" y="65"/>
                    </a:lnTo>
                    <a:lnTo>
                      <a:pt x="146" y="63"/>
                    </a:lnTo>
                    <a:lnTo>
                      <a:pt x="155" y="57"/>
                    </a:lnTo>
                    <a:lnTo>
                      <a:pt x="164" y="47"/>
                    </a:lnTo>
                    <a:lnTo>
                      <a:pt x="172" y="38"/>
                    </a:lnTo>
                    <a:lnTo>
                      <a:pt x="179" y="27"/>
                    </a:lnTo>
                    <a:lnTo>
                      <a:pt x="185" y="18"/>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4" name="Freeform 476"/>
              <p:cNvSpPr>
                <a:spLocks/>
              </p:cNvSpPr>
              <p:nvPr/>
            </p:nvSpPr>
            <p:spPr bwMode="auto">
              <a:xfrm>
                <a:off x="6272" y="1263"/>
                <a:ext cx="11" cy="5"/>
              </a:xfrm>
              <a:custGeom>
                <a:avLst/>
                <a:gdLst>
                  <a:gd name="T0" fmla="*/ 52 w 52"/>
                  <a:gd name="T1" fmla="*/ 24 h 24"/>
                  <a:gd name="T2" fmla="*/ 41 w 52"/>
                  <a:gd name="T3" fmla="*/ 6 h 24"/>
                  <a:gd name="T4" fmla="*/ 32 w 52"/>
                  <a:gd name="T5" fmla="*/ 3 h 24"/>
                  <a:gd name="T6" fmla="*/ 25 w 52"/>
                  <a:gd name="T7" fmla="*/ 2 h 24"/>
                  <a:gd name="T8" fmla="*/ 8 w 52"/>
                  <a:gd name="T9" fmla="*/ 0 h 24"/>
                  <a:gd name="T10" fmla="*/ 0 w 52"/>
                  <a:gd name="T11" fmla="*/ 12 h 24"/>
                  <a:gd name="T12" fmla="*/ 3 w 52"/>
                  <a:gd name="T13" fmla="*/ 12 h 24"/>
                  <a:gd name="T14" fmla="*/ 28 w 52"/>
                  <a:gd name="T15" fmla="*/ 14 h 24"/>
                  <a:gd name="T16" fmla="*/ 39 w 52"/>
                  <a:gd name="T17" fmla="*/ 17 h 24"/>
                  <a:gd name="T18" fmla="*/ 52 w 52"/>
                  <a:gd name="T19" fmla="*/ 24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24"/>
                  <a:gd name="T32" fmla="*/ 52 w 5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24">
                    <a:moveTo>
                      <a:pt x="52" y="24"/>
                    </a:moveTo>
                    <a:lnTo>
                      <a:pt x="41" y="6"/>
                    </a:lnTo>
                    <a:lnTo>
                      <a:pt x="32" y="3"/>
                    </a:lnTo>
                    <a:lnTo>
                      <a:pt x="25" y="2"/>
                    </a:lnTo>
                    <a:lnTo>
                      <a:pt x="8" y="0"/>
                    </a:lnTo>
                    <a:lnTo>
                      <a:pt x="0" y="12"/>
                    </a:lnTo>
                    <a:lnTo>
                      <a:pt x="3" y="12"/>
                    </a:lnTo>
                    <a:lnTo>
                      <a:pt x="28" y="14"/>
                    </a:lnTo>
                    <a:lnTo>
                      <a:pt x="39" y="17"/>
                    </a:lnTo>
                    <a:lnTo>
                      <a:pt x="52" y="24"/>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5" name="Freeform 477"/>
              <p:cNvSpPr>
                <a:spLocks/>
              </p:cNvSpPr>
              <p:nvPr/>
            </p:nvSpPr>
            <p:spPr bwMode="auto">
              <a:xfrm>
                <a:off x="6261" y="1270"/>
                <a:ext cx="25" cy="23"/>
              </a:xfrm>
              <a:custGeom>
                <a:avLst/>
                <a:gdLst>
                  <a:gd name="T0" fmla="*/ 106 w 126"/>
                  <a:gd name="T1" fmla="*/ 18 h 115"/>
                  <a:gd name="T2" fmla="*/ 96 w 126"/>
                  <a:gd name="T3" fmla="*/ 10 h 115"/>
                  <a:gd name="T4" fmla="*/ 85 w 126"/>
                  <a:gd name="T5" fmla="*/ 5 h 115"/>
                  <a:gd name="T6" fmla="*/ 73 w 126"/>
                  <a:gd name="T7" fmla="*/ 1 h 115"/>
                  <a:gd name="T8" fmla="*/ 60 w 126"/>
                  <a:gd name="T9" fmla="*/ 0 h 115"/>
                  <a:gd name="T10" fmla="*/ 43 w 126"/>
                  <a:gd name="T11" fmla="*/ 1 h 115"/>
                  <a:gd name="T12" fmla="*/ 33 w 126"/>
                  <a:gd name="T13" fmla="*/ 19 h 115"/>
                  <a:gd name="T14" fmla="*/ 46 w 126"/>
                  <a:gd name="T15" fmla="*/ 12 h 115"/>
                  <a:gd name="T16" fmla="*/ 60 w 126"/>
                  <a:gd name="T17" fmla="*/ 11 h 115"/>
                  <a:gd name="T18" fmla="*/ 70 w 126"/>
                  <a:gd name="T19" fmla="*/ 11 h 115"/>
                  <a:gd name="T20" fmla="*/ 80 w 126"/>
                  <a:gd name="T21" fmla="*/ 15 h 115"/>
                  <a:gd name="T22" fmla="*/ 89 w 126"/>
                  <a:gd name="T23" fmla="*/ 18 h 115"/>
                  <a:gd name="T24" fmla="*/ 98 w 126"/>
                  <a:gd name="T25" fmla="*/ 26 h 115"/>
                  <a:gd name="T26" fmla="*/ 104 w 126"/>
                  <a:gd name="T27" fmla="*/ 32 h 115"/>
                  <a:gd name="T28" fmla="*/ 109 w 126"/>
                  <a:gd name="T29" fmla="*/ 39 h 115"/>
                  <a:gd name="T30" fmla="*/ 111 w 126"/>
                  <a:gd name="T31" fmla="*/ 47 h 115"/>
                  <a:gd name="T32" fmla="*/ 112 w 126"/>
                  <a:gd name="T33" fmla="*/ 57 h 115"/>
                  <a:gd name="T34" fmla="*/ 111 w 126"/>
                  <a:gd name="T35" fmla="*/ 66 h 115"/>
                  <a:gd name="T36" fmla="*/ 109 w 126"/>
                  <a:gd name="T37" fmla="*/ 75 h 115"/>
                  <a:gd name="T38" fmla="*/ 104 w 126"/>
                  <a:gd name="T39" fmla="*/ 82 h 115"/>
                  <a:gd name="T40" fmla="*/ 98 w 126"/>
                  <a:gd name="T41" fmla="*/ 89 h 115"/>
                  <a:gd name="T42" fmla="*/ 89 w 126"/>
                  <a:gd name="T43" fmla="*/ 94 h 115"/>
                  <a:gd name="T44" fmla="*/ 80 w 126"/>
                  <a:gd name="T45" fmla="*/ 99 h 115"/>
                  <a:gd name="T46" fmla="*/ 70 w 126"/>
                  <a:gd name="T47" fmla="*/ 101 h 115"/>
                  <a:gd name="T48" fmla="*/ 65 w 126"/>
                  <a:gd name="T49" fmla="*/ 101 h 115"/>
                  <a:gd name="T50" fmla="*/ 60 w 126"/>
                  <a:gd name="T51" fmla="*/ 102 h 115"/>
                  <a:gd name="T52" fmla="*/ 49 w 126"/>
                  <a:gd name="T53" fmla="*/ 101 h 115"/>
                  <a:gd name="T54" fmla="*/ 40 w 126"/>
                  <a:gd name="T55" fmla="*/ 99 h 115"/>
                  <a:gd name="T56" fmla="*/ 31 w 126"/>
                  <a:gd name="T57" fmla="*/ 94 h 115"/>
                  <a:gd name="T58" fmla="*/ 23 w 126"/>
                  <a:gd name="T59" fmla="*/ 89 h 115"/>
                  <a:gd name="T60" fmla="*/ 16 w 126"/>
                  <a:gd name="T61" fmla="*/ 82 h 115"/>
                  <a:gd name="T62" fmla="*/ 13 w 126"/>
                  <a:gd name="T63" fmla="*/ 75 h 115"/>
                  <a:gd name="T64" fmla="*/ 10 w 126"/>
                  <a:gd name="T65" fmla="*/ 68 h 115"/>
                  <a:gd name="T66" fmla="*/ 10 w 126"/>
                  <a:gd name="T67" fmla="*/ 61 h 115"/>
                  <a:gd name="T68" fmla="*/ 0 w 126"/>
                  <a:gd name="T69" fmla="*/ 78 h 115"/>
                  <a:gd name="T70" fmla="*/ 5 w 126"/>
                  <a:gd name="T71" fmla="*/ 88 h 115"/>
                  <a:gd name="T72" fmla="*/ 15 w 126"/>
                  <a:gd name="T73" fmla="*/ 97 h 115"/>
                  <a:gd name="T74" fmla="*/ 24 w 126"/>
                  <a:gd name="T75" fmla="*/ 105 h 115"/>
                  <a:gd name="T76" fmla="*/ 36 w 126"/>
                  <a:gd name="T77" fmla="*/ 110 h 115"/>
                  <a:gd name="T78" fmla="*/ 47 w 126"/>
                  <a:gd name="T79" fmla="*/ 114 h 115"/>
                  <a:gd name="T80" fmla="*/ 60 w 126"/>
                  <a:gd name="T81" fmla="*/ 115 h 115"/>
                  <a:gd name="T82" fmla="*/ 62 w 126"/>
                  <a:gd name="T83" fmla="*/ 114 h 115"/>
                  <a:gd name="T84" fmla="*/ 66 w 126"/>
                  <a:gd name="T85" fmla="*/ 114 h 115"/>
                  <a:gd name="T86" fmla="*/ 73 w 126"/>
                  <a:gd name="T87" fmla="*/ 114 h 115"/>
                  <a:gd name="T88" fmla="*/ 78 w 126"/>
                  <a:gd name="T89" fmla="*/ 111 h 115"/>
                  <a:gd name="T90" fmla="*/ 85 w 126"/>
                  <a:gd name="T91" fmla="*/ 110 h 115"/>
                  <a:gd name="T92" fmla="*/ 96 w 126"/>
                  <a:gd name="T93" fmla="*/ 105 h 115"/>
                  <a:gd name="T94" fmla="*/ 101 w 126"/>
                  <a:gd name="T95" fmla="*/ 100 h 115"/>
                  <a:gd name="T96" fmla="*/ 103 w 126"/>
                  <a:gd name="T97" fmla="*/ 98 h 115"/>
                  <a:gd name="T98" fmla="*/ 103 w 126"/>
                  <a:gd name="T99" fmla="*/ 97 h 115"/>
                  <a:gd name="T100" fmla="*/ 104 w 126"/>
                  <a:gd name="T101" fmla="*/ 97 h 115"/>
                  <a:gd name="T102" fmla="*/ 106 w 126"/>
                  <a:gd name="T103" fmla="*/ 97 h 115"/>
                  <a:gd name="T104" fmla="*/ 114 w 126"/>
                  <a:gd name="T105" fmla="*/ 88 h 115"/>
                  <a:gd name="T106" fmla="*/ 121 w 126"/>
                  <a:gd name="T107" fmla="*/ 79 h 115"/>
                  <a:gd name="T108" fmla="*/ 124 w 126"/>
                  <a:gd name="T109" fmla="*/ 68 h 115"/>
                  <a:gd name="T110" fmla="*/ 124 w 126"/>
                  <a:gd name="T111" fmla="*/ 64 h 115"/>
                  <a:gd name="T112" fmla="*/ 125 w 126"/>
                  <a:gd name="T113" fmla="*/ 62 h 115"/>
                  <a:gd name="T114" fmla="*/ 126 w 126"/>
                  <a:gd name="T115" fmla="*/ 57 h 115"/>
                  <a:gd name="T116" fmla="*/ 124 w 126"/>
                  <a:gd name="T117" fmla="*/ 45 h 115"/>
                  <a:gd name="T118" fmla="*/ 121 w 126"/>
                  <a:gd name="T119" fmla="*/ 35 h 115"/>
                  <a:gd name="T120" fmla="*/ 114 w 126"/>
                  <a:gd name="T121" fmla="*/ 26 h 115"/>
                  <a:gd name="T122" fmla="*/ 106 w 126"/>
                  <a:gd name="T123" fmla="*/ 18 h 1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15"/>
                  <a:gd name="T188" fmla="*/ 126 w 126"/>
                  <a:gd name="T189" fmla="*/ 115 h 1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15">
                    <a:moveTo>
                      <a:pt x="106" y="18"/>
                    </a:moveTo>
                    <a:lnTo>
                      <a:pt x="96" y="10"/>
                    </a:lnTo>
                    <a:lnTo>
                      <a:pt x="85" y="5"/>
                    </a:lnTo>
                    <a:lnTo>
                      <a:pt x="73" y="1"/>
                    </a:lnTo>
                    <a:lnTo>
                      <a:pt x="60" y="0"/>
                    </a:lnTo>
                    <a:lnTo>
                      <a:pt x="43" y="1"/>
                    </a:lnTo>
                    <a:lnTo>
                      <a:pt x="33" y="19"/>
                    </a:lnTo>
                    <a:lnTo>
                      <a:pt x="46" y="12"/>
                    </a:lnTo>
                    <a:lnTo>
                      <a:pt x="60" y="11"/>
                    </a:lnTo>
                    <a:lnTo>
                      <a:pt x="70" y="11"/>
                    </a:lnTo>
                    <a:lnTo>
                      <a:pt x="80" y="15"/>
                    </a:lnTo>
                    <a:lnTo>
                      <a:pt x="89" y="18"/>
                    </a:lnTo>
                    <a:lnTo>
                      <a:pt x="98" y="26"/>
                    </a:lnTo>
                    <a:lnTo>
                      <a:pt x="104" y="32"/>
                    </a:lnTo>
                    <a:lnTo>
                      <a:pt x="109" y="39"/>
                    </a:lnTo>
                    <a:lnTo>
                      <a:pt x="111" y="47"/>
                    </a:lnTo>
                    <a:lnTo>
                      <a:pt x="112" y="57"/>
                    </a:lnTo>
                    <a:lnTo>
                      <a:pt x="111" y="66"/>
                    </a:lnTo>
                    <a:lnTo>
                      <a:pt x="109" y="75"/>
                    </a:lnTo>
                    <a:lnTo>
                      <a:pt x="104" y="82"/>
                    </a:lnTo>
                    <a:lnTo>
                      <a:pt x="98" y="89"/>
                    </a:lnTo>
                    <a:lnTo>
                      <a:pt x="89" y="94"/>
                    </a:lnTo>
                    <a:lnTo>
                      <a:pt x="80" y="99"/>
                    </a:lnTo>
                    <a:lnTo>
                      <a:pt x="70" y="101"/>
                    </a:lnTo>
                    <a:lnTo>
                      <a:pt x="65" y="101"/>
                    </a:lnTo>
                    <a:lnTo>
                      <a:pt x="60" y="102"/>
                    </a:lnTo>
                    <a:lnTo>
                      <a:pt x="49" y="101"/>
                    </a:lnTo>
                    <a:lnTo>
                      <a:pt x="40" y="99"/>
                    </a:lnTo>
                    <a:lnTo>
                      <a:pt x="31" y="94"/>
                    </a:lnTo>
                    <a:lnTo>
                      <a:pt x="23" y="89"/>
                    </a:lnTo>
                    <a:lnTo>
                      <a:pt x="16" y="82"/>
                    </a:lnTo>
                    <a:lnTo>
                      <a:pt x="13" y="75"/>
                    </a:lnTo>
                    <a:lnTo>
                      <a:pt x="10" y="68"/>
                    </a:lnTo>
                    <a:lnTo>
                      <a:pt x="10" y="61"/>
                    </a:lnTo>
                    <a:lnTo>
                      <a:pt x="0" y="78"/>
                    </a:lnTo>
                    <a:lnTo>
                      <a:pt x="5" y="88"/>
                    </a:lnTo>
                    <a:lnTo>
                      <a:pt x="15" y="97"/>
                    </a:lnTo>
                    <a:lnTo>
                      <a:pt x="24" y="105"/>
                    </a:lnTo>
                    <a:lnTo>
                      <a:pt x="36" y="110"/>
                    </a:lnTo>
                    <a:lnTo>
                      <a:pt x="47" y="114"/>
                    </a:lnTo>
                    <a:lnTo>
                      <a:pt x="60" y="115"/>
                    </a:lnTo>
                    <a:lnTo>
                      <a:pt x="62" y="114"/>
                    </a:lnTo>
                    <a:lnTo>
                      <a:pt x="66" y="114"/>
                    </a:lnTo>
                    <a:lnTo>
                      <a:pt x="73" y="114"/>
                    </a:lnTo>
                    <a:lnTo>
                      <a:pt x="78" y="111"/>
                    </a:lnTo>
                    <a:lnTo>
                      <a:pt x="85" y="110"/>
                    </a:lnTo>
                    <a:lnTo>
                      <a:pt x="96" y="105"/>
                    </a:lnTo>
                    <a:lnTo>
                      <a:pt x="101" y="100"/>
                    </a:lnTo>
                    <a:lnTo>
                      <a:pt x="103" y="98"/>
                    </a:lnTo>
                    <a:lnTo>
                      <a:pt x="103" y="97"/>
                    </a:lnTo>
                    <a:lnTo>
                      <a:pt x="104" y="97"/>
                    </a:lnTo>
                    <a:lnTo>
                      <a:pt x="106" y="97"/>
                    </a:lnTo>
                    <a:lnTo>
                      <a:pt x="114" y="88"/>
                    </a:lnTo>
                    <a:lnTo>
                      <a:pt x="121" y="79"/>
                    </a:lnTo>
                    <a:lnTo>
                      <a:pt x="124" y="68"/>
                    </a:lnTo>
                    <a:lnTo>
                      <a:pt x="124" y="64"/>
                    </a:lnTo>
                    <a:lnTo>
                      <a:pt x="125" y="62"/>
                    </a:lnTo>
                    <a:lnTo>
                      <a:pt x="126" y="57"/>
                    </a:lnTo>
                    <a:lnTo>
                      <a:pt x="124" y="45"/>
                    </a:lnTo>
                    <a:lnTo>
                      <a:pt x="121" y="35"/>
                    </a:lnTo>
                    <a:lnTo>
                      <a:pt x="114" y="26"/>
                    </a:lnTo>
                    <a:lnTo>
                      <a:pt x="106" y="18"/>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6" name="Freeform 478"/>
              <p:cNvSpPr>
                <a:spLocks noEditPoints="1"/>
              </p:cNvSpPr>
              <p:nvPr/>
            </p:nvSpPr>
            <p:spPr bwMode="auto">
              <a:xfrm>
                <a:off x="6263" y="1272"/>
                <a:ext cx="20" cy="18"/>
              </a:xfrm>
              <a:custGeom>
                <a:avLst/>
                <a:gdLst>
                  <a:gd name="T0" fmla="*/ 88 w 102"/>
                  <a:gd name="T1" fmla="*/ 15 h 91"/>
                  <a:gd name="T2" fmla="*/ 79 w 102"/>
                  <a:gd name="T3" fmla="*/ 7 h 91"/>
                  <a:gd name="T4" fmla="*/ 70 w 102"/>
                  <a:gd name="T5" fmla="*/ 4 h 91"/>
                  <a:gd name="T6" fmla="*/ 60 w 102"/>
                  <a:gd name="T7" fmla="*/ 0 h 91"/>
                  <a:gd name="T8" fmla="*/ 50 w 102"/>
                  <a:gd name="T9" fmla="*/ 0 h 91"/>
                  <a:gd name="T10" fmla="*/ 36 w 102"/>
                  <a:gd name="T11" fmla="*/ 1 h 91"/>
                  <a:gd name="T12" fmla="*/ 23 w 102"/>
                  <a:gd name="T13" fmla="*/ 8 h 91"/>
                  <a:gd name="T14" fmla="*/ 0 w 102"/>
                  <a:gd name="T15" fmla="*/ 50 h 91"/>
                  <a:gd name="T16" fmla="*/ 0 w 102"/>
                  <a:gd name="T17" fmla="*/ 57 h 91"/>
                  <a:gd name="T18" fmla="*/ 3 w 102"/>
                  <a:gd name="T19" fmla="*/ 64 h 91"/>
                  <a:gd name="T20" fmla="*/ 6 w 102"/>
                  <a:gd name="T21" fmla="*/ 71 h 91"/>
                  <a:gd name="T22" fmla="*/ 13 w 102"/>
                  <a:gd name="T23" fmla="*/ 78 h 91"/>
                  <a:gd name="T24" fmla="*/ 21 w 102"/>
                  <a:gd name="T25" fmla="*/ 83 h 91"/>
                  <a:gd name="T26" fmla="*/ 30 w 102"/>
                  <a:gd name="T27" fmla="*/ 88 h 91"/>
                  <a:gd name="T28" fmla="*/ 39 w 102"/>
                  <a:gd name="T29" fmla="*/ 90 h 91"/>
                  <a:gd name="T30" fmla="*/ 50 w 102"/>
                  <a:gd name="T31" fmla="*/ 91 h 91"/>
                  <a:gd name="T32" fmla="*/ 55 w 102"/>
                  <a:gd name="T33" fmla="*/ 90 h 91"/>
                  <a:gd name="T34" fmla="*/ 60 w 102"/>
                  <a:gd name="T35" fmla="*/ 90 h 91"/>
                  <a:gd name="T36" fmla="*/ 70 w 102"/>
                  <a:gd name="T37" fmla="*/ 88 h 91"/>
                  <a:gd name="T38" fmla="*/ 79 w 102"/>
                  <a:gd name="T39" fmla="*/ 83 h 91"/>
                  <a:gd name="T40" fmla="*/ 88 w 102"/>
                  <a:gd name="T41" fmla="*/ 78 h 91"/>
                  <a:gd name="T42" fmla="*/ 94 w 102"/>
                  <a:gd name="T43" fmla="*/ 71 h 91"/>
                  <a:gd name="T44" fmla="*/ 99 w 102"/>
                  <a:gd name="T45" fmla="*/ 64 h 91"/>
                  <a:gd name="T46" fmla="*/ 101 w 102"/>
                  <a:gd name="T47" fmla="*/ 55 h 91"/>
                  <a:gd name="T48" fmla="*/ 102 w 102"/>
                  <a:gd name="T49" fmla="*/ 46 h 91"/>
                  <a:gd name="T50" fmla="*/ 101 w 102"/>
                  <a:gd name="T51" fmla="*/ 36 h 91"/>
                  <a:gd name="T52" fmla="*/ 99 w 102"/>
                  <a:gd name="T53" fmla="*/ 28 h 91"/>
                  <a:gd name="T54" fmla="*/ 94 w 102"/>
                  <a:gd name="T55" fmla="*/ 21 h 91"/>
                  <a:gd name="T56" fmla="*/ 88 w 102"/>
                  <a:gd name="T57" fmla="*/ 15 h 91"/>
                  <a:gd name="T58" fmla="*/ 11 w 102"/>
                  <a:gd name="T59" fmla="*/ 46 h 91"/>
                  <a:gd name="T60" fmla="*/ 13 w 102"/>
                  <a:gd name="T61" fmla="*/ 33 h 91"/>
                  <a:gd name="T62" fmla="*/ 23 w 102"/>
                  <a:gd name="T63" fmla="*/ 23 h 91"/>
                  <a:gd name="T64" fmla="*/ 36 w 102"/>
                  <a:gd name="T65" fmla="*/ 15 h 91"/>
                  <a:gd name="T66" fmla="*/ 50 w 102"/>
                  <a:gd name="T67" fmla="*/ 13 h 91"/>
                  <a:gd name="T68" fmla="*/ 57 w 102"/>
                  <a:gd name="T69" fmla="*/ 13 h 91"/>
                  <a:gd name="T70" fmla="*/ 65 w 102"/>
                  <a:gd name="T71" fmla="*/ 15 h 91"/>
                  <a:gd name="T72" fmla="*/ 72 w 102"/>
                  <a:gd name="T73" fmla="*/ 17 h 91"/>
                  <a:gd name="T74" fmla="*/ 78 w 102"/>
                  <a:gd name="T75" fmla="*/ 23 h 91"/>
                  <a:gd name="T76" fmla="*/ 87 w 102"/>
                  <a:gd name="T77" fmla="*/ 33 h 91"/>
                  <a:gd name="T78" fmla="*/ 90 w 102"/>
                  <a:gd name="T79" fmla="*/ 40 h 91"/>
                  <a:gd name="T80" fmla="*/ 91 w 102"/>
                  <a:gd name="T81" fmla="*/ 46 h 91"/>
                  <a:gd name="T82" fmla="*/ 90 w 102"/>
                  <a:gd name="T83" fmla="*/ 49 h 91"/>
                  <a:gd name="T84" fmla="*/ 90 w 102"/>
                  <a:gd name="T85" fmla="*/ 52 h 91"/>
                  <a:gd name="T86" fmla="*/ 87 w 102"/>
                  <a:gd name="T87" fmla="*/ 59 h 91"/>
                  <a:gd name="T88" fmla="*/ 78 w 102"/>
                  <a:gd name="T89" fmla="*/ 70 h 91"/>
                  <a:gd name="T90" fmla="*/ 72 w 102"/>
                  <a:gd name="T91" fmla="*/ 73 h 91"/>
                  <a:gd name="T92" fmla="*/ 65 w 102"/>
                  <a:gd name="T93" fmla="*/ 77 h 91"/>
                  <a:gd name="T94" fmla="*/ 57 w 102"/>
                  <a:gd name="T95" fmla="*/ 79 h 91"/>
                  <a:gd name="T96" fmla="*/ 50 w 102"/>
                  <a:gd name="T97" fmla="*/ 80 h 91"/>
                  <a:gd name="T98" fmla="*/ 42 w 102"/>
                  <a:gd name="T99" fmla="*/ 79 h 91"/>
                  <a:gd name="T100" fmla="*/ 36 w 102"/>
                  <a:gd name="T101" fmla="*/ 77 h 91"/>
                  <a:gd name="T102" fmla="*/ 23 w 102"/>
                  <a:gd name="T103" fmla="*/ 70 h 91"/>
                  <a:gd name="T104" fmla="*/ 13 w 102"/>
                  <a:gd name="T105" fmla="*/ 59 h 91"/>
                  <a:gd name="T106" fmla="*/ 11 w 102"/>
                  <a:gd name="T107" fmla="*/ 52 h 91"/>
                  <a:gd name="T108" fmla="*/ 11 w 102"/>
                  <a:gd name="T109" fmla="*/ 46 h 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
                  <a:gd name="T166" fmla="*/ 0 h 91"/>
                  <a:gd name="T167" fmla="*/ 102 w 102"/>
                  <a:gd name="T168" fmla="*/ 91 h 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 h="91">
                    <a:moveTo>
                      <a:pt x="88" y="15"/>
                    </a:moveTo>
                    <a:lnTo>
                      <a:pt x="79" y="7"/>
                    </a:lnTo>
                    <a:lnTo>
                      <a:pt x="70" y="4"/>
                    </a:lnTo>
                    <a:lnTo>
                      <a:pt x="60" y="0"/>
                    </a:lnTo>
                    <a:lnTo>
                      <a:pt x="50" y="0"/>
                    </a:lnTo>
                    <a:lnTo>
                      <a:pt x="36" y="1"/>
                    </a:lnTo>
                    <a:lnTo>
                      <a:pt x="23" y="8"/>
                    </a:lnTo>
                    <a:lnTo>
                      <a:pt x="0" y="50"/>
                    </a:lnTo>
                    <a:lnTo>
                      <a:pt x="0" y="57"/>
                    </a:lnTo>
                    <a:lnTo>
                      <a:pt x="3" y="64"/>
                    </a:lnTo>
                    <a:lnTo>
                      <a:pt x="6" y="71"/>
                    </a:lnTo>
                    <a:lnTo>
                      <a:pt x="13" y="78"/>
                    </a:lnTo>
                    <a:lnTo>
                      <a:pt x="21" y="83"/>
                    </a:lnTo>
                    <a:lnTo>
                      <a:pt x="30" y="88"/>
                    </a:lnTo>
                    <a:lnTo>
                      <a:pt x="39" y="90"/>
                    </a:lnTo>
                    <a:lnTo>
                      <a:pt x="50" y="91"/>
                    </a:lnTo>
                    <a:lnTo>
                      <a:pt x="55" y="90"/>
                    </a:lnTo>
                    <a:lnTo>
                      <a:pt x="60" y="90"/>
                    </a:lnTo>
                    <a:lnTo>
                      <a:pt x="70" y="88"/>
                    </a:lnTo>
                    <a:lnTo>
                      <a:pt x="79" y="83"/>
                    </a:lnTo>
                    <a:lnTo>
                      <a:pt x="88" y="78"/>
                    </a:lnTo>
                    <a:lnTo>
                      <a:pt x="94" y="71"/>
                    </a:lnTo>
                    <a:lnTo>
                      <a:pt x="99" y="64"/>
                    </a:lnTo>
                    <a:lnTo>
                      <a:pt x="101" y="55"/>
                    </a:lnTo>
                    <a:lnTo>
                      <a:pt x="102" y="46"/>
                    </a:lnTo>
                    <a:lnTo>
                      <a:pt x="101" y="36"/>
                    </a:lnTo>
                    <a:lnTo>
                      <a:pt x="99" y="28"/>
                    </a:lnTo>
                    <a:lnTo>
                      <a:pt x="94" y="21"/>
                    </a:lnTo>
                    <a:lnTo>
                      <a:pt x="88" y="15"/>
                    </a:lnTo>
                    <a:close/>
                    <a:moveTo>
                      <a:pt x="11" y="46"/>
                    </a:moveTo>
                    <a:lnTo>
                      <a:pt x="13" y="33"/>
                    </a:lnTo>
                    <a:lnTo>
                      <a:pt x="23" y="23"/>
                    </a:lnTo>
                    <a:lnTo>
                      <a:pt x="36" y="15"/>
                    </a:lnTo>
                    <a:lnTo>
                      <a:pt x="50" y="13"/>
                    </a:lnTo>
                    <a:lnTo>
                      <a:pt x="57" y="13"/>
                    </a:lnTo>
                    <a:lnTo>
                      <a:pt x="65" y="15"/>
                    </a:lnTo>
                    <a:lnTo>
                      <a:pt x="72" y="17"/>
                    </a:lnTo>
                    <a:lnTo>
                      <a:pt x="78" y="23"/>
                    </a:lnTo>
                    <a:lnTo>
                      <a:pt x="87" y="33"/>
                    </a:lnTo>
                    <a:lnTo>
                      <a:pt x="90" y="40"/>
                    </a:lnTo>
                    <a:lnTo>
                      <a:pt x="91" y="46"/>
                    </a:lnTo>
                    <a:lnTo>
                      <a:pt x="90" y="49"/>
                    </a:lnTo>
                    <a:lnTo>
                      <a:pt x="90" y="52"/>
                    </a:lnTo>
                    <a:lnTo>
                      <a:pt x="87" y="59"/>
                    </a:lnTo>
                    <a:lnTo>
                      <a:pt x="78" y="70"/>
                    </a:lnTo>
                    <a:lnTo>
                      <a:pt x="72" y="73"/>
                    </a:lnTo>
                    <a:lnTo>
                      <a:pt x="65" y="77"/>
                    </a:lnTo>
                    <a:lnTo>
                      <a:pt x="57" y="79"/>
                    </a:lnTo>
                    <a:lnTo>
                      <a:pt x="50" y="80"/>
                    </a:lnTo>
                    <a:lnTo>
                      <a:pt x="42" y="79"/>
                    </a:lnTo>
                    <a:lnTo>
                      <a:pt x="36" y="77"/>
                    </a:lnTo>
                    <a:lnTo>
                      <a:pt x="23" y="70"/>
                    </a:lnTo>
                    <a:lnTo>
                      <a:pt x="13" y="59"/>
                    </a:lnTo>
                    <a:lnTo>
                      <a:pt x="11" y="52"/>
                    </a:lnTo>
                    <a:lnTo>
                      <a:pt x="11" y="46"/>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7" name="Freeform 479"/>
              <p:cNvSpPr>
                <a:spLocks noEditPoints="1"/>
              </p:cNvSpPr>
              <p:nvPr/>
            </p:nvSpPr>
            <p:spPr bwMode="auto">
              <a:xfrm>
                <a:off x="6265" y="1274"/>
                <a:ext cx="16" cy="14"/>
              </a:xfrm>
              <a:custGeom>
                <a:avLst/>
                <a:gdLst>
                  <a:gd name="T0" fmla="*/ 12 w 80"/>
                  <a:gd name="T1" fmla="*/ 10 h 67"/>
                  <a:gd name="T2" fmla="*/ 2 w 80"/>
                  <a:gd name="T3" fmla="*/ 20 h 67"/>
                  <a:gd name="T4" fmla="*/ 0 w 80"/>
                  <a:gd name="T5" fmla="*/ 33 h 67"/>
                  <a:gd name="T6" fmla="*/ 0 w 80"/>
                  <a:gd name="T7" fmla="*/ 39 h 67"/>
                  <a:gd name="T8" fmla="*/ 2 w 80"/>
                  <a:gd name="T9" fmla="*/ 46 h 67"/>
                  <a:gd name="T10" fmla="*/ 12 w 80"/>
                  <a:gd name="T11" fmla="*/ 57 h 67"/>
                  <a:gd name="T12" fmla="*/ 25 w 80"/>
                  <a:gd name="T13" fmla="*/ 64 h 67"/>
                  <a:gd name="T14" fmla="*/ 31 w 80"/>
                  <a:gd name="T15" fmla="*/ 66 h 67"/>
                  <a:gd name="T16" fmla="*/ 39 w 80"/>
                  <a:gd name="T17" fmla="*/ 67 h 67"/>
                  <a:gd name="T18" fmla="*/ 46 w 80"/>
                  <a:gd name="T19" fmla="*/ 66 h 67"/>
                  <a:gd name="T20" fmla="*/ 54 w 80"/>
                  <a:gd name="T21" fmla="*/ 64 h 67"/>
                  <a:gd name="T22" fmla="*/ 61 w 80"/>
                  <a:gd name="T23" fmla="*/ 60 h 67"/>
                  <a:gd name="T24" fmla="*/ 67 w 80"/>
                  <a:gd name="T25" fmla="*/ 57 h 67"/>
                  <a:gd name="T26" fmla="*/ 76 w 80"/>
                  <a:gd name="T27" fmla="*/ 46 h 67"/>
                  <a:gd name="T28" fmla="*/ 79 w 80"/>
                  <a:gd name="T29" fmla="*/ 39 h 67"/>
                  <a:gd name="T30" fmla="*/ 79 w 80"/>
                  <a:gd name="T31" fmla="*/ 36 h 67"/>
                  <a:gd name="T32" fmla="*/ 80 w 80"/>
                  <a:gd name="T33" fmla="*/ 33 h 67"/>
                  <a:gd name="T34" fmla="*/ 79 w 80"/>
                  <a:gd name="T35" fmla="*/ 27 h 67"/>
                  <a:gd name="T36" fmla="*/ 76 w 80"/>
                  <a:gd name="T37" fmla="*/ 20 h 67"/>
                  <a:gd name="T38" fmla="*/ 67 w 80"/>
                  <a:gd name="T39" fmla="*/ 10 h 67"/>
                  <a:gd name="T40" fmla="*/ 61 w 80"/>
                  <a:gd name="T41" fmla="*/ 4 h 67"/>
                  <a:gd name="T42" fmla="*/ 54 w 80"/>
                  <a:gd name="T43" fmla="*/ 2 h 67"/>
                  <a:gd name="T44" fmla="*/ 46 w 80"/>
                  <a:gd name="T45" fmla="*/ 0 h 67"/>
                  <a:gd name="T46" fmla="*/ 39 w 80"/>
                  <a:gd name="T47" fmla="*/ 0 h 67"/>
                  <a:gd name="T48" fmla="*/ 25 w 80"/>
                  <a:gd name="T49" fmla="*/ 2 h 67"/>
                  <a:gd name="T50" fmla="*/ 12 w 80"/>
                  <a:gd name="T51" fmla="*/ 10 h 67"/>
                  <a:gd name="T52" fmla="*/ 13 w 80"/>
                  <a:gd name="T53" fmla="*/ 33 h 67"/>
                  <a:gd name="T54" fmla="*/ 16 w 80"/>
                  <a:gd name="T55" fmla="*/ 23 h 67"/>
                  <a:gd name="T56" fmla="*/ 22 w 80"/>
                  <a:gd name="T57" fmla="*/ 18 h 67"/>
                  <a:gd name="T58" fmla="*/ 30 w 80"/>
                  <a:gd name="T59" fmla="*/ 12 h 67"/>
                  <a:gd name="T60" fmla="*/ 39 w 80"/>
                  <a:gd name="T61" fmla="*/ 11 h 67"/>
                  <a:gd name="T62" fmla="*/ 48 w 80"/>
                  <a:gd name="T63" fmla="*/ 12 h 67"/>
                  <a:gd name="T64" fmla="*/ 57 w 80"/>
                  <a:gd name="T65" fmla="*/ 18 h 67"/>
                  <a:gd name="T66" fmla="*/ 63 w 80"/>
                  <a:gd name="T67" fmla="*/ 23 h 67"/>
                  <a:gd name="T68" fmla="*/ 65 w 80"/>
                  <a:gd name="T69" fmla="*/ 33 h 67"/>
                  <a:gd name="T70" fmla="*/ 64 w 80"/>
                  <a:gd name="T71" fmla="*/ 33 h 67"/>
                  <a:gd name="T72" fmla="*/ 64 w 80"/>
                  <a:gd name="T73" fmla="*/ 35 h 67"/>
                  <a:gd name="T74" fmla="*/ 64 w 80"/>
                  <a:gd name="T75" fmla="*/ 37 h 67"/>
                  <a:gd name="T76" fmla="*/ 63 w 80"/>
                  <a:gd name="T77" fmla="*/ 41 h 67"/>
                  <a:gd name="T78" fmla="*/ 61 w 80"/>
                  <a:gd name="T79" fmla="*/ 42 h 67"/>
                  <a:gd name="T80" fmla="*/ 59 w 80"/>
                  <a:gd name="T81" fmla="*/ 45 h 67"/>
                  <a:gd name="T82" fmla="*/ 57 w 80"/>
                  <a:gd name="T83" fmla="*/ 49 h 67"/>
                  <a:gd name="T84" fmla="*/ 48 w 80"/>
                  <a:gd name="T85" fmla="*/ 52 h 67"/>
                  <a:gd name="T86" fmla="*/ 39 w 80"/>
                  <a:gd name="T87" fmla="*/ 55 h 67"/>
                  <a:gd name="T88" fmla="*/ 30 w 80"/>
                  <a:gd name="T89" fmla="*/ 52 h 67"/>
                  <a:gd name="T90" fmla="*/ 22 w 80"/>
                  <a:gd name="T91" fmla="*/ 49 h 67"/>
                  <a:gd name="T92" fmla="*/ 18 w 80"/>
                  <a:gd name="T93" fmla="*/ 45 h 67"/>
                  <a:gd name="T94" fmla="*/ 16 w 80"/>
                  <a:gd name="T95" fmla="*/ 41 h 67"/>
                  <a:gd name="T96" fmla="*/ 13 w 80"/>
                  <a:gd name="T97" fmla="*/ 37 h 67"/>
                  <a:gd name="T98" fmla="*/ 13 w 80"/>
                  <a:gd name="T99" fmla="*/ 33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
                  <a:gd name="T151" fmla="*/ 0 h 67"/>
                  <a:gd name="T152" fmla="*/ 80 w 80"/>
                  <a:gd name="T153" fmla="*/ 67 h 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 h="67">
                    <a:moveTo>
                      <a:pt x="12" y="10"/>
                    </a:moveTo>
                    <a:lnTo>
                      <a:pt x="2" y="20"/>
                    </a:lnTo>
                    <a:lnTo>
                      <a:pt x="0" y="33"/>
                    </a:lnTo>
                    <a:lnTo>
                      <a:pt x="0" y="39"/>
                    </a:lnTo>
                    <a:lnTo>
                      <a:pt x="2" y="46"/>
                    </a:lnTo>
                    <a:lnTo>
                      <a:pt x="12" y="57"/>
                    </a:lnTo>
                    <a:lnTo>
                      <a:pt x="25" y="64"/>
                    </a:lnTo>
                    <a:lnTo>
                      <a:pt x="31" y="66"/>
                    </a:lnTo>
                    <a:lnTo>
                      <a:pt x="39" y="67"/>
                    </a:lnTo>
                    <a:lnTo>
                      <a:pt x="46" y="66"/>
                    </a:lnTo>
                    <a:lnTo>
                      <a:pt x="54" y="64"/>
                    </a:lnTo>
                    <a:lnTo>
                      <a:pt x="61" y="60"/>
                    </a:lnTo>
                    <a:lnTo>
                      <a:pt x="67" y="57"/>
                    </a:lnTo>
                    <a:lnTo>
                      <a:pt x="76" y="46"/>
                    </a:lnTo>
                    <a:lnTo>
                      <a:pt x="79" y="39"/>
                    </a:lnTo>
                    <a:lnTo>
                      <a:pt x="79" y="36"/>
                    </a:lnTo>
                    <a:lnTo>
                      <a:pt x="80" y="33"/>
                    </a:lnTo>
                    <a:lnTo>
                      <a:pt x="79" y="27"/>
                    </a:lnTo>
                    <a:lnTo>
                      <a:pt x="76" y="20"/>
                    </a:lnTo>
                    <a:lnTo>
                      <a:pt x="67" y="10"/>
                    </a:lnTo>
                    <a:lnTo>
                      <a:pt x="61" y="4"/>
                    </a:lnTo>
                    <a:lnTo>
                      <a:pt x="54" y="2"/>
                    </a:lnTo>
                    <a:lnTo>
                      <a:pt x="46" y="0"/>
                    </a:lnTo>
                    <a:lnTo>
                      <a:pt x="39" y="0"/>
                    </a:lnTo>
                    <a:lnTo>
                      <a:pt x="25" y="2"/>
                    </a:lnTo>
                    <a:lnTo>
                      <a:pt x="12" y="10"/>
                    </a:lnTo>
                    <a:close/>
                    <a:moveTo>
                      <a:pt x="13" y="33"/>
                    </a:moveTo>
                    <a:lnTo>
                      <a:pt x="16" y="23"/>
                    </a:lnTo>
                    <a:lnTo>
                      <a:pt x="22" y="18"/>
                    </a:lnTo>
                    <a:lnTo>
                      <a:pt x="30" y="12"/>
                    </a:lnTo>
                    <a:lnTo>
                      <a:pt x="39" y="11"/>
                    </a:lnTo>
                    <a:lnTo>
                      <a:pt x="48" y="12"/>
                    </a:lnTo>
                    <a:lnTo>
                      <a:pt x="57" y="18"/>
                    </a:lnTo>
                    <a:lnTo>
                      <a:pt x="63" y="23"/>
                    </a:lnTo>
                    <a:lnTo>
                      <a:pt x="65" y="33"/>
                    </a:lnTo>
                    <a:lnTo>
                      <a:pt x="64" y="33"/>
                    </a:lnTo>
                    <a:lnTo>
                      <a:pt x="64" y="35"/>
                    </a:lnTo>
                    <a:lnTo>
                      <a:pt x="64" y="37"/>
                    </a:lnTo>
                    <a:lnTo>
                      <a:pt x="63" y="41"/>
                    </a:lnTo>
                    <a:lnTo>
                      <a:pt x="61" y="42"/>
                    </a:lnTo>
                    <a:lnTo>
                      <a:pt x="59" y="45"/>
                    </a:lnTo>
                    <a:lnTo>
                      <a:pt x="57" y="49"/>
                    </a:lnTo>
                    <a:lnTo>
                      <a:pt x="48" y="52"/>
                    </a:lnTo>
                    <a:lnTo>
                      <a:pt x="39" y="55"/>
                    </a:lnTo>
                    <a:lnTo>
                      <a:pt x="30" y="52"/>
                    </a:lnTo>
                    <a:lnTo>
                      <a:pt x="22" y="49"/>
                    </a:lnTo>
                    <a:lnTo>
                      <a:pt x="18" y="45"/>
                    </a:lnTo>
                    <a:lnTo>
                      <a:pt x="16" y="41"/>
                    </a:lnTo>
                    <a:lnTo>
                      <a:pt x="13" y="37"/>
                    </a:lnTo>
                    <a:lnTo>
                      <a:pt x="13" y="33"/>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8" name="Freeform 480"/>
              <p:cNvSpPr>
                <a:spLocks noEditPoints="1"/>
              </p:cNvSpPr>
              <p:nvPr/>
            </p:nvSpPr>
            <p:spPr bwMode="auto">
              <a:xfrm>
                <a:off x="6268" y="1277"/>
                <a:ext cx="10" cy="8"/>
              </a:xfrm>
              <a:custGeom>
                <a:avLst/>
                <a:gdLst>
                  <a:gd name="T0" fmla="*/ 9 w 52"/>
                  <a:gd name="T1" fmla="*/ 7 h 44"/>
                  <a:gd name="T2" fmla="*/ 3 w 52"/>
                  <a:gd name="T3" fmla="*/ 12 h 44"/>
                  <a:gd name="T4" fmla="*/ 0 w 52"/>
                  <a:gd name="T5" fmla="*/ 22 h 44"/>
                  <a:gd name="T6" fmla="*/ 0 w 52"/>
                  <a:gd name="T7" fmla="*/ 26 h 44"/>
                  <a:gd name="T8" fmla="*/ 3 w 52"/>
                  <a:gd name="T9" fmla="*/ 30 h 44"/>
                  <a:gd name="T10" fmla="*/ 5 w 52"/>
                  <a:gd name="T11" fmla="*/ 34 h 44"/>
                  <a:gd name="T12" fmla="*/ 9 w 52"/>
                  <a:gd name="T13" fmla="*/ 38 h 44"/>
                  <a:gd name="T14" fmla="*/ 17 w 52"/>
                  <a:gd name="T15" fmla="*/ 41 h 44"/>
                  <a:gd name="T16" fmla="*/ 26 w 52"/>
                  <a:gd name="T17" fmla="*/ 44 h 44"/>
                  <a:gd name="T18" fmla="*/ 35 w 52"/>
                  <a:gd name="T19" fmla="*/ 41 h 44"/>
                  <a:gd name="T20" fmla="*/ 44 w 52"/>
                  <a:gd name="T21" fmla="*/ 38 h 44"/>
                  <a:gd name="T22" fmla="*/ 46 w 52"/>
                  <a:gd name="T23" fmla="*/ 34 h 44"/>
                  <a:gd name="T24" fmla="*/ 48 w 52"/>
                  <a:gd name="T25" fmla="*/ 31 h 44"/>
                  <a:gd name="T26" fmla="*/ 50 w 52"/>
                  <a:gd name="T27" fmla="*/ 30 h 44"/>
                  <a:gd name="T28" fmla="*/ 51 w 52"/>
                  <a:gd name="T29" fmla="*/ 26 h 44"/>
                  <a:gd name="T30" fmla="*/ 51 w 52"/>
                  <a:gd name="T31" fmla="*/ 24 h 44"/>
                  <a:gd name="T32" fmla="*/ 51 w 52"/>
                  <a:gd name="T33" fmla="*/ 22 h 44"/>
                  <a:gd name="T34" fmla="*/ 52 w 52"/>
                  <a:gd name="T35" fmla="*/ 22 h 44"/>
                  <a:gd name="T36" fmla="*/ 50 w 52"/>
                  <a:gd name="T37" fmla="*/ 12 h 44"/>
                  <a:gd name="T38" fmla="*/ 44 w 52"/>
                  <a:gd name="T39" fmla="*/ 7 h 44"/>
                  <a:gd name="T40" fmla="*/ 35 w 52"/>
                  <a:gd name="T41" fmla="*/ 1 h 44"/>
                  <a:gd name="T42" fmla="*/ 26 w 52"/>
                  <a:gd name="T43" fmla="*/ 0 h 44"/>
                  <a:gd name="T44" fmla="*/ 17 w 52"/>
                  <a:gd name="T45" fmla="*/ 1 h 44"/>
                  <a:gd name="T46" fmla="*/ 9 w 52"/>
                  <a:gd name="T47" fmla="*/ 7 h 44"/>
                  <a:gd name="T48" fmla="*/ 17 w 52"/>
                  <a:gd name="T49" fmla="*/ 30 h 44"/>
                  <a:gd name="T50" fmla="*/ 14 w 52"/>
                  <a:gd name="T51" fmla="*/ 26 h 44"/>
                  <a:gd name="T52" fmla="*/ 13 w 52"/>
                  <a:gd name="T53" fmla="*/ 22 h 44"/>
                  <a:gd name="T54" fmla="*/ 14 w 52"/>
                  <a:gd name="T55" fmla="*/ 18 h 44"/>
                  <a:gd name="T56" fmla="*/ 17 w 52"/>
                  <a:gd name="T57" fmla="*/ 15 h 44"/>
                  <a:gd name="T58" fmla="*/ 21 w 52"/>
                  <a:gd name="T59" fmla="*/ 11 h 44"/>
                  <a:gd name="T60" fmla="*/ 26 w 52"/>
                  <a:gd name="T61" fmla="*/ 10 h 44"/>
                  <a:gd name="T62" fmla="*/ 32 w 52"/>
                  <a:gd name="T63" fmla="*/ 11 h 44"/>
                  <a:gd name="T64" fmla="*/ 36 w 52"/>
                  <a:gd name="T65" fmla="*/ 15 h 44"/>
                  <a:gd name="T66" fmla="*/ 40 w 52"/>
                  <a:gd name="T67" fmla="*/ 18 h 44"/>
                  <a:gd name="T68" fmla="*/ 41 w 52"/>
                  <a:gd name="T69" fmla="*/ 22 h 44"/>
                  <a:gd name="T70" fmla="*/ 40 w 52"/>
                  <a:gd name="T71" fmla="*/ 26 h 44"/>
                  <a:gd name="T72" fmla="*/ 36 w 52"/>
                  <a:gd name="T73" fmla="*/ 30 h 44"/>
                  <a:gd name="T74" fmla="*/ 32 w 52"/>
                  <a:gd name="T75" fmla="*/ 33 h 44"/>
                  <a:gd name="T76" fmla="*/ 28 w 52"/>
                  <a:gd name="T77" fmla="*/ 33 h 44"/>
                  <a:gd name="T78" fmla="*/ 26 w 52"/>
                  <a:gd name="T79" fmla="*/ 34 h 44"/>
                  <a:gd name="T80" fmla="*/ 21 w 52"/>
                  <a:gd name="T81" fmla="*/ 33 h 44"/>
                  <a:gd name="T82" fmla="*/ 17 w 52"/>
                  <a:gd name="T83" fmla="*/ 3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4"/>
                  <a:gd name="T128" fmla="*/ 52 w 52"/>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4">
                    <a:moveTo>
                      <a:pt x="9" y="7"/>
                    </a:moveTo>
                    <a:lnTo>
                      <a:pt x="3" y="12"/>
                    </a:lnTo>
                    <a:lnTo>
                      <a:pt x="0" y="22"/>
                    </a:lnTo>
                    <a:lnTo>
                      <a:pt x="0" y="26"/>
                    </a:lnTo>
                    <a:lnTo>
                      <a:pt x="3" y="30"/>
                    </a:lnTo>
                    <a:lnTo>
                      <a:pt x="5" y="34"/>
                    </a:lnTo>
                    <a:lnTo>
                      <a:pt x="9" y="38"/>
                    </a:lnTo>
                    <a:lnTo>
                      <a:pt x="17" y="41"/>
                    </a:lnTo>
                    <a:lnTo>
                      <a:pt x="26" y="44"/>
                    </a:lnTo>
                    <a:lnTo>
                      <a:pt x="35" y="41"/>
                    </a:lnTo>
                    <a:lnTo>
                      <a:pt x="44" y="38"/>
                    </a:lnTo>
                    <a:lnTo>
                      <a:pt x="46" y="34"/>
                    </a:lnTo>
                    <a:lnTo>
                      <a:pt x="48" y="31"/>
                    </a:lnTo>
                    <a:lnTo>
                      <a:pt x="50" y="30"/>
                    </a:lnTo>
                    <a:lnTo>
                      <a:pt x="51" y="26"/>
                    </a:lnTo>
                    <a:lnTo>
                      <a:pt x="51" y="24"/>
                    </a:lnTo>
                    <a:lnTo>
                      <a:pt x="51" y="22"/>
                    </a:lnTo>
                    <a:lnTo>
                      <a:pt x="52" y="22"/>
                    </a:lnTo>
                    <a:lnTo>
                      <a:pt x="50" y="12"/>
                    </a:lnTo>
                    <a:lnTo>
                      <a:pt x="44" y="7"/>
                    </a:lnTo>
                    <a:lnTo>
                      <a:pt x="35" y="1"/>
                    </a:lnTo>
                    <a:lnTo>
                      <a:pt x="26" y="0"/>
                    </a:lnTo>
                    <a:lnTo>
                      <a:pt x="17" y="1"/>
                    </a:lnTo>
                    <a:lnTo>
                      <a:pt x="9" y="7"/>
                    </a:lnTo>
                    <a:close/>
                    <a:moveTo>
                      <a:pt x="17" y="30"/>
                    </a:moveTo>
                    <a:lnTo>
                      <a:pt x="14" y="26"/>
                    </a:lnTo>
                    <a:lnTo>
                      <a:pt x="13" y="22"/>
                    </a:lnTo>
                    <a:lnTo>
                      <a:pt x="14" y="18"/>
                    </a:lnTo>
                    <a:lnTo>
                      <a:pt x="17" y="15"/>
                    </a:lnTo>
                    <a:lnTo>
                      <a:pt x="21" y="11"/>
                    </a:lnTo>
                    <a:lnTo>
                      <a:pt x="26" y="10"/>
                    </a:lnTo>
                    <a:lnTo>
                      <a:pt x="32" y="11"/>
                    </a:lnTo>
                    <a:lnTo>
                      <a:pt x="36" y="15"/>
                    </a:lnTo>
                    <a:lnTo>
                      <a:pt x="40" y="18"/>
                    </a:lnTo>
                    <a:lnTo>
                      <a:pt x="41" y="22"/>
                    </a:lnTo>
                    <a:lnTo>
                      <a:pt x="40" y="26"/>
                    </a:lnTo>
                    <a:lnTo>
                      <a:pt x="36" y="30"/>
                    </a:lnTo>
                    <a:lnTo>
                      <a:pt x="32" y="33"/>
                    </a:lnTo>
                    <a:lnTo>
                      <a:pt x="28" y="33"/>
                    </a:lnTo>
                    <a:lnTo>
                      <a:pt x="26" y="34"/>
                    </a:lnTo>
                    <a:lnTo>
                      <a:pt x="21" y="33"/>
                    </a:lnTo>
                    <a:lnTo>
                      <a:pt x="17" y="30"/>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09" name="Freeform 481"/>
              <p:cNvSpPr>
                <a:spLocks/>
              </p:cNvSpPr>
              <p:nvPr/>
            </p:nvSpPr>
            <p:spPr bwMode="auto">
              <a:xfrm>
                <a:off x="6270" y="1279"/>
                <a:ext cx="6" cy="4"/>
              </a:xfrm>
              <a:custGeom>
                <a:avLst/>
                <a:gdLst>
                  <a:gd name="T0" fmla="*/ 0 w 28"/>
                  <a:gd name="T1" fmla="*/ 12 h 24"/>
                  <a:gd name="T2" fmla="*/ 1 w 28"/>
                  <a:gd name="T3" fmla="*/ 16 h 24"/>
                  <a:gd name="T4" fmla="*/ 4 w 28"/>
                  <a:gd name="T5" fmla="*/ 20 h 24"/>
                  <a:gd name="T6" fmla="*/ 8 w 28"/>
                  <a:gd name="T7" fmla="*/ 23 h 24"/>
                  <a:gd name="T8" fmla="*/ 13 w 28"/>
                  <a:gd name="T9" fmla="*/ 24 h 24"/>
                  <a:gd name="T10" fmla="*/ 15 w 28"/>
                  <a:gd name="T11" fmla="*/ 23 h 24"/>
                  <a:gd name="T12" fmla="*/ 19 w 28"/>
                  <a:gd name="T13" fmla="*/ 23 h 24"/>
                  <a:gd name="T14" fmla="*/ 23 w 28"/>
                  <a:gd name="T15" fmla="*/ 20 h 24"/>
                  <a:gd name="T16" fmla="*/ 27 w 28"/>
                  <a:gd name="T17" fmla="*/ 16 h 24"/>
                  <a:gd name="T18" fmla="*/ 28 w 28"/>
                  <a:gd name="T19" fmla="*/ 12 h 24"/>
                  <a:gd name="T20" fmla="*/ 27 w 28"/>
                  <a:gd name="T21" fmla="*/ 8 h 24"/>
                  <a:gd name="T22" fmla="*/ 23 w 28"/>
                  <a:gd name="T23" fmla="*/ 5 h 24"/>
                  <a:gd name="T24" fmla="*/ 19 w 28"/>
                  <a:gd name="T25" fmla="*/ 1 h 24"/>
                  <a:gd name="T26" fmla="*/ 13 w 28"/>
                  <a:gd name="T27" fmla="*/ 0 h 24"/>
                  <a:gd name="T28" fmla="*/ 8 w 28"/>
                  <a:gd name="T29" fmla="*/ 1 h 24"/>
                  <a:gd name="T30" fmla="*/ 4 w 28"/>
                  <a:gd name="T31" fmla="*/ 5 h 24"/>
                  <a:gd name="T32" fmla="*/ 1 w 28"/>
                  <a:gd name="T33" fmla="*/ 8 h 24"/>
                  <a:gd name="T34" fmla="*/ 0 w 2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4"/>
                  <a:gd name="T56" fmla="*/ 28 w 2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4">
                    <a:moveTo>
                      <a:pt x="0" y="12"/>
                    </a:moveTo>
                    <a:lnTo>
                      <a:pt x="1" y="16"/>
                    </a:lnTo>
                    <a:lnTo>
                      <a:pt x="4" y="20"/>
                    </a:lnTo>
                    <a:lnTo>
                      <a:pt x="8" y="23"/>
                    </a:lnTo>
                    <a:lnTo>
                      <a:pt x="13" y="24"/>
                    </a:lnTo>
                    <a:lnTo>
                      <a:pt x="15" y="23"/>
                    </a:lnTo>
                    <a:lnTo>
                      <a:pt x="19" y="23"/>
                    </a:lnTo>
                    <a:lnTo>
                      <a:pt x="23" y="20"/>
                    </a:lnTo>
                    <a:lnTo>
                      <a:pt x="27" y="16"/>
                    </a:lnTo>
                    <a:lnTo>
                      <a:pt x="28" y="12"/>
                    </a:lnTo>
                    <a:lnTo>
                      <a:pt x="27" y="8"/>
                    </a:lnTo>
                    <a:lnTo>
                      <a:pt x="23" y="5"/>
                    </a:lnTo>
                    <a:lnTo>
                      <a:pt x="19" y="1"/>
                    </a:lnTo>
                    <a:lnTo>
                      <a:pt x="13" y="0"/>
                    </a:lnTo>
                    <a:lnTo>
                      <a:pt x="8" y="1"/>
                    </a:lnTo>
                    <a:lnTo>
                      <a:pt x="4" y="5"/>
                    </a:lnTo>
                    <a:lnTo>
                      <a:pt x="1" y="8"/>
                    </a:lnTo>
                    <a:lnTo>
                      <a:pt x="0" y="12"/>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0" name="Freeform 482"/>
              <p:cNvSpPr>
                <a:spLocks/>
              </p:cNvSpPr>
              <p:nvPr/>
            </p:nvSpPr>
            <p:spPr bwMode="auto">
              <a:xfrm>
                <a:off x="6254" y="1288"/>
                <a:ext cx="43" cy="16"/>
              </a:xfrm>
              <a:custGeom>
                <a:avLst/>
                <a:gdLst>
                  <a:gd name="T0" fmla="*/ 213 w 213"/>
                  <a:gd name="T1" fmla="*/ 14 h 77"/>
                  <a:gd name="T2" fmla="*/ 205 w 213"/>
                  <a:gd name="T3" fmla="*/ 0 h 77"/>
                  <a:gd name="T4" fmla="*/ 193 w 213"/>
                  <a:gd name="T5" fmla="*/ 18 h 77"/>
                  <a:gd name="T6" fmla="*/ 185 w 213"/>
                  <a:gd name="T7" fmla="*/ 27 h 77"/>
                  <a:gd name="T8" fmla="*/ 181 w 213"/>
                  <a:gd name="T9" fmla="*/ 32 h 77"/>
                  <a:gd name="T10" fmla="*/ 178 w 213"/>
                  <a:gd name="T11" fmla="*/ 34 h 77"/>
                  <a:gd name="T12" fmla="*/ 177 w 213"/>
                  <a:gd name="T13" fmla="*/ 34 h 77"/>
                  <a:gd name="T14" fmla="*/ 177 w 213"/>
                  <a:gd name="T15" fmla="*/ 35 h 77"/>
                  <a:gd name="T16" fmla="*/ 177 w 213"/>
                  <a:gd name="T17" fmla="*/ 37 h 77"/>
                  <a:gd name="T18" fmla="*/ 172 w 213"/>
                  <a:gd name="T19" fmla="*/ 40 h 77"/>
                  <a:gd name="T20" fmla="*/ 167 w 213"/>
                  <a:gd name="T21" fmla="*/ 43 h 77"/>
                  <a:gd name="T22" fmla="*/ 158 w 213"/>
                  <a:gd name="T23" fmla="*/ 50 h 77"/>
                  <a:gd name="T24" fmla="*/ 148 w 213"/>
                  <a:gd name="T25" fmla="*/ 54 h 77"/>
                  <a:gd name="T26" fmla="*/ 139 w 213"/>
                  <a:gd name="T27" fmla="*/ 60 h 77"/>
                  <a:gd name="T28" fmla="*/ 128 w 213"/>
                  <a:gd name="T29" fmla="*/ 62 h 77"/>
                  <a:gd name="T30" fmla="*/ 125 w 213"/>
                  <a:gd name="T31" fmla="*/ 62 h 77"/>
                  <a:gd name="T32" fmla="*/ 122 w 213"/>
                  <a:gd name="T33" fmla="*/ 63 h 77"/>
                  <a:gd name="T34" fmla="*/ 118 w 213"/>
                  <a:gd name="T35" fmla="*/ 65 h 77"/>
                  <a:gd name="T36" fmla="*/ 111 w 213"/>
                  <a:gd name="T37" fmla="*/ 65 h 77"/>
                  <a:gd name="T38" fmla="*/ 108 w 213"/>
                  <a:gd name="T39" fmla="*/ 65 h 77"/>
                  <a:gd name="T40" fmla="*/ 105 w 213"/>
                  <a:gd name="T41" fmla="*/ 67 h 77"/>
                  <a:gd name="T42" fmla="*/ 94 w 213"/>
                  <a:gd name="T43" fmla="*/ 68 h 77"/>
                  <a:gd name="T44" fmla="*/ 70 w 213"/>
                  <a:gd name="T45" fmla="*/ 65 h 77"/>
                  <a:gd name="T46" fmla="*/ 48 w 213"/>
                  <a:gd name="T47" fmla="*/ 60 h 77"/>
                  <a:gd name="T48" fmla="*/ 28 w 213"/>
                  <a:gd name="T49" fmla="*/ 50 h 77"/>
                  <a:gd name="T50" fmla="*/ 11 w 213"/>
                  <a:gd name="T51" fmla="*/ 37 h 77"/>
                  <a:gd name="T52" fmla="*/ 6 w 213"/>
                  <a:gd name="T53" fmla="*/ 32 h 77"/>
                  <a:gd name="T54" fmla="*/ 0 w 213"/>
                  <a:gd name="T55" fmla="*/ 43 h 77"/>
                  <a:gd name="T56" fmla="*/ 1 w 213"/>
                  <a:gd name="T57" fmla="*/ 45 h 77"/>
                  <a:gd name="T58" fmla="*/ 21 w 213"/>
                  <a:gd name="T59" fmla="*/ 59 h 77"/>
                  <a:gd name="T60" fmla="*/ 44 w 213"/>
                  <a:gd name="T61" fmla="*/ 69 h 77"/>
                  <a:gd name="T62" fmla="*/ 67 w 213"/>
                  <a:gd name="T63" fmla="*/ 74 h 77"/>
                  <a:gd name="T64" fmla="*/ 94 w 213"/>
                  <a:gd name="T65" fmla="*/ 77 h 77"/>
                  <a:gd name="T66" fmla="*/ 96 w 213"/>
                  <a:gd name="T67" fmla="*/ 76 h 77"/>
                  <a:gd name="T68" fmla="*/ 100 w 213"/>
                  <a:gd name="T69" fmla="*/ 76 h 77"/>
                  <a:gd name="T70" fmla="*/ 107 w 213"/>
                  <a:gd name="T71" fmla="*/ 76 h 77"/>
                  <a:gd name="T72" fmla="*/ 120 w 213"/>
                  <a:gd name="T73" fmla="*/ 74 h 77"/>
                  <a:gd name="T74" fmla="*/ 131 w 213"/>
                  <a:gd name="T75" fmla="*/ 71 h 77"/>
                  <a:gd name="T76" fmla="*/ 144 w 213"/>
                  <a:gd name="T77" fmla="*/ 69 h 77"/>
                  <a:gd name="T78" fmla="*/ 166 w 213"/>
                  <a:gd name="T79" fmla="*/ 59 h 77"/>
                  <a:gd name="T80" fmla="*/ 176 w 213"/>
                  <a:gd name="T81" fmla="*/ 52 h 77"/>
                  <a:gd name="T82" fmla="*/ 187 w 213"/>
                  <a:gd name="T83" fmla="*/ 45 h 77"/>
                  <a:gd name="T84" fmla="*/ 194 w 213"/>
                  <a:gd name="T85" fmla="*/ 37 h 77"/>
                  <a:gd name="T86" fmla="*/ 201 w 213"/>
                  <a:gd name="T87" fmla="*/ 31 h 77"/>
                  <a:gd name="T88" fmla="*/ 206 w 213"/>
                  <a:gd name="T89" fmla="*/ 22 h 77"/>
                  <a:gd name="T90" fmla="*/ 213 w 213"/>
                  <a:gd name="T91" fmla="*/ 1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3"/>
                  <a:gd name="T139" fmla="*/ 0 h 77"/>
                  <a:gd name="T140" fmla="*/ 213 w 213"/>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3" h="77">
                    <a:moveTo>
                      <a:pt x="213" y="14"/>
                    </a:moveTo>
                    <a:lnTo>
                      <a:pt x="205" y="0"/>
                    </a:lnTo>
                    <a:lnTo>
                      <a:pt x="193" y="18"/>
                    </a:lnTo>
                    <a:lnTo>
                      <a:pt x="185" y="27"/>
                    </a:lnTo>
                    <a:lnTo>
                      <a:pt x="181" y="32"/>
                    </a:lnTo>
                    <a:lnTo>
                      <a:pt x="178" y="34"/>
                    </a:lnTo>
                    <a:lnTo>
                      <a:pt x="177" y="34"/>
                    </a:lnTo>
                    <a:lnTo>
                      <a:pt x="177" y="35"/>
                    </a:lnTo>
                    <a:lnTo>
                      <a:pt x="177" y="37"/>
                    </a:lnTo>
                    <a:lnTo>
                      <a:pt x="172" y="40"/>
                    </a:lnTo>
                    <a:lnTo>
                      <a:pt x="167" y="43"/>
                    </a:lnTo>
                    <a:lnTo>
                      <a:pt x="158" y="50"/>
                    </a:lnTo>
                    <a:lnTo>
                      <a:pt x="148" y="54"/>
                    </a:lnTo>
                    <a:lnTo>
                      <a:pt x="139" y="60"/>
                    </a:lnTo>
                    <a:lnTo>
                      <a:pt x="128" y="62"/>
                    </a:lnTo>
                    <a:lnTo>
                      <a:pt x="125" y="62"/>
                    </a:lnTo>
                    <a:lnTo>
                      <a:pt x="122" y="63"/>
                    </a:lnTo>
                    <a:lnTo>
                      <a:pt x="118" y="65"/>
                    </a:lnTo>
                    <a:lnTo>
                      <a:pt x="111" y="65"/>
                    </a:lnTo>
                    <a:lnTo>
                      <a:pt x="108" y="65"/>
                    </a:lnTo>
                    <a:lnTo>
                      <a:pt x="105" y="67"/>
                    </a:lnTo>
                    <a:lnTo>
                      <a:pt x="94" y="68"/>
                    </a:lnTo>
                    <a:lnTo>
                      <a:pt x="70" y="65"/>
                    </a:lnTo>
                    <a:lnTo>
                      <a:pt x="48" y="60"/>
                    </a:lnTo>
                    <a:lnTo>
                      <a:pt x="28" y="50"/>
                    </a:lnTo>
                    <a:lnTo>
                      <a:pt x="11" y="37"/>
                    </a:lnTo>
                    <a:lnTo>
                      <a:pt x="6" y="32"/>
                    </a:lnTo>
                    <a:lnTo>
                      <a:pt x="0" y="43"/>
                    </a:lnTo>
                    <a:lnTo>
                      <a:pt x="1" y="45"/>
                    </a:lnTo>
                    <a:lnTo>
                      <a:pt x="21" y="59"/>
                    </a:lnTo>
                    <a:lnTo>
                      <a:pt x="44" y="69"/>
                    </a:lnTo>
                    <a:lnTo>
                      <a:pt x="67" y="74"/>
                    </a:lnTo>
                    <a:lnTo>
                      <a:pt x="94" y="77"/>
                    </a:lnTo>
                    <a:lnTo>
                      <a:pt x="96" y="76"/>
                    </a:lnTo>
                    <a:lnTo>
                      <a:pt x="100" y="76"/>
                    </a:lnTo>
                    <a:lnTo>
                      <a:pt x="107" y="76"/>
                    </a:lnTo>
                    <a:lnTo>
                      <a:pt x="120" y="74"/>
                    </a:lnTo>
                    <a:lnTo>
                      <a:pt x="131" y="71"/>
                    </a:lnTo>
                    <a:lnTo>
                      <a:pt x="144" y="69"/>
                    </a:lnTo>
                    <a:lnTo>
                      <a:pt x="166" y="59"/>
                    </a:lnTo>
                    <a:lnTo>
                      <a:pt x="176" y="52"/>
                    </a:lnTo>
                    <a:lnTo>
                      <a:pt x="187" y="45"/>
                    </a:lnTo>
                    <a:lnTo>
                      <a:pt x="194" y="37"/>
                    </a:lnTo>
                    <a:lnTo>
                      <a:pt x="201" y="31"/>
                    </a:lnTo>
                    <a:lnTo>
                      <a:pt x="206" y="22"/>
                    </a:lnTo>
                    <a:lnTo>
                      <a:pt x="213" y="14"/>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1" name="Freeform 483"/>
              <p:cNvSpPr>
                <a:spLocks/>
              </p:cNvSpPr>
              <p:nvPr/>
            </p:nvSpPr>
            <p:spPr bwMode="auto">
              <a:xfrm>
                <a:off x="6252" y="1291"/>
                <a:ext cx="48" cy="17"/>
              </a:xfrm>
              <a:custGeom>
                <a:avLst/>
                <a:gdLst>
                  <a:gd name="T0" fmla="*/ 225 w 240"/>
                  <a:gd name="T1" fmla="*/ 0 h 87"/>
                  <a:gd name="T2" fmla="*/ 213 w 240"/>
                  <a:gd name="T3" fmla="*/ 17 h 87"/>
                  <a:gd name="T4" fmla="*/ 199 w 240"/>
                  <a:gd name="T5" fmla="*/ 31 h 87"/>
                  <a:gd name="T6" fmla="*/ 178 w 240"/>
                  <a:gd name="T7" fmla="*/ 45 h 87"/>
                  <a:gd name="T8" fmla="*/ 143 w 240"/>
                  <a:gd name="T9" fmla="*/ 57 h 87"/>
                  <a:gd name="T10" fmla="*/ 119 w 240"/>
                  <a:gd name="T11" fmla="*/ 62 h 87"/>
                  <a:gd name="T12" fmla="*/ 108 w 240"/>
                  <a:gd name="T13" fmla="*/ 62 h 87"/>
                  <a:gd name="T14" fmla="*/ 79 w 240"/>
                  <a:gd name="T15" fmla="*/ 60 h 87"/>
                  <a:gd name="T16" fmla="*/ 33 w 240"/>
                  <a:gd name="T17" fmla="*/ 45 h 87"/>
                  <a:gd name="T18" fmla="*/ 12 w 240"/>
                  <a:gd name="T19" fmla="*/ 29 h 87"/>
                  <a:gd name="T20" fmla="*/ 0 w 240"/>
                  <a:gd name="T21" fmla="*/ 51 h 87"/>
                  <a:gd name="T22" fmla="*/ 22 w 240"/>
                  <a:gd name="T23" fmla="*/ 67 h 87"/>
                  <a:gd name="T24" fmla="*/ 76 w 240"/>
                  <a:gd name="T25" fmla="*/ 85 h 87"/>
                  <a:gd name="T26" fmla="*/ 113 w 240"/>
                  <a:gd name="T27" fmla="*/ 86 h 87"/>
                  <a:gd name="T28" fmla="*/ 137 w 240"/>
                  <a:gd name="T29" fmla="*/ 84 h 87"/>
                  <a:gd name="T30" fmla="*/ 143 w 240"/>
                  <a:gd name="T31" fmla="*/ 81 h 87"/>
                  <a:gd name="T32" fmla="*/ 147 w 240"/>
                  <a:gd name="T33" fmla="*/ 81 h 87"/>
                  <a:gd name="T34" fmla="*/ 167 w 240"/>
                  <a:gd name="T35" fmla="*/ 77 h 87"/>
                  <a:gd name="T36" fmla="*/ 193 w 240"/>
                  <a:gd name="T37" fmla="*/ 64 h 87"/>
                  <a:gd name="T38" fmla="*/ 205 w 240"/>
                  <a:gd name="T39" fmla="*/ 56 h 87"/>
                  <a:gd name="T40" fmla="*/ 229 w 240"/>
                  <a:gd name="T41" fmla="*/ 35 h 87"/>
                  <a:gd name="T42" fmla="*/ 233 w 240"/>
                  <a:gd name="T43" fmla="*/ 12 h 87"/>
                  <a:gd name="T44" fmla="*/ 207 w 240"/>
                  <a:gd name="T45" fmla="*/ 39 h 87"/>
                  <a:gd name="T46" fmla="*/ 195 w 240"/>
                  <a:gd name="T47" fmla="*/ 47 h 87"/>
                  <a:gd name="T48" fmla="*/ 177 w 240"/>
                  <a:gd name="T49" fmla="*/ 57 h 87"/>
                  <a:gd name="T50" fmla="*/ 174 w 240"/>
                  <a:gd name="T51" fmla="*/ 57 h 87"/>
                  <a:gd name="T52" fmla="*/ 171 w 240"/>
                  <a:gd name="T53" fmla="*/ 60 h 87"/>
                  <a:gd name="T54" fmla="*/ 147 w 240"/>
                  <a:gd name="T55" fmla="*/ 69 h 87"/>
                  <a:gd name="T56" fmla="*/ 134 w 240"/>
                  <a:gd name="T57" fmla="*/ 73 h 87"/>
                  <a:gd name="T58" fmla="*/ 120 w 240"/>
                  <a:gd name="T59" fmla="*/ 74 h 87"/>
                  <a:gd name="T60" fmla="*/ 76 w 240"/>
                  <a:gd name="T61" fmla="*/ 73 h 87"/>
                  <a:gd name="T62" fmla="*/ 27 w 240"/>
                  <a:gd name="T63" fmla="*/ 55 h 87"/>
                  <a:gd name="T64" fmla="*/ 27 w 240"/>
                  <a:gd name="T65" fmla="*/ 55 h 87"/>
                  <a:gd name="T66" fmla="*/ 76 w 240"/>
                  <a:gd name="T67" fmla="*/ 73 h 87"/>
                  <a:gd name="T68" fmla="*/ 120 w 240"/>
                  <a:gd name="T69" fmla="*/ 74 h 87"/>
                  <a:gd name="T70" fmla="*/ 134 w 240"/>
                  <a:gd name="T71" fmla="*/ 73 h 87"/>
                  <a:gd name="T72" fmla="*/ 147 w 240"/>
                  <a:gd name="T73" fmla="*/ 69 h 87"/>
                  <a:gd name="T74" fmla="*/ 171 w 240"/>
                  <a:gd name="T75" fmla="*/ 60 h 87"/>
                  <a:gd name="T76" fmla="*/ 174 w 240"/>
                  <a:gd name="T77" fmla="*/ 57 h 87"/>
                  <a:gd name="T78" fmla="*/ 177 w 240"/>
                  <a:gd name="T79" fmla="*/ 57 h 87"/>
                  <a:gd name="T80" fmla="*/ 195 w 240"/>
                  <a:gd name="T81" fmla="*/ 47 h 87"/>
                  <a:gd name="T82" fmla="*/ 207 w 240"/>
                  <a:gd name="T83" fmla="*/ 39 h 87"/>
                  <a:gd name="T84" fmla="*/ 233 w 240"/>
                  <a:gd name="T85" fmla="*/ 12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
                  <a:gd name="T130" fmla="*/ 0 h 87"/>
                  <a:gd name="T131" fmla="*/ 240 w 240"/>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 h="87">
                    <a:moveTo>
                      <a:pt x="233" y="12"/>
                    </a:moveTo>
                    <a:lnTo>
                      <a:pt x="225" y="0"/>
                    </a:lnTo>
                    <a:lnTo>
                      <a:pt x="218" y="8"/>
                    </a:lnTo>
                    <a:lnTo>
                      <a:pt x="213" y="17"/>
                    </a:lnTo>
                    <a:lnTo>
                      <a:pt x="206" y="23"/>
                    </a:lnTo>
                    <a:lnTo>
                      <a:pt x="199" y="31"/>
                    </a:lnTo>
                    <a:lnTo>
                      <a:pt x="188" y="38"/>
                    </a:lnTo>
                    <a:lnTo>
                      <a:pt x="178" y="45"/>
                    </a:lnTo>
                    <a:lnTo>
                      <a:pt x="156" y="55"/>
                    </a:lnTo>
                    <a:lnTo>
                      <a:pt x="143" y="57"/>
                    </a:lnTo>
                    <a:lnTo>
                      <a:pt x="132" y="60"/>
                    </a:lnTo>
                    <a:lnTo>
                      <a:pt x="119" y="62"/>
                    </a:lnTo>
                    <a:lnTo>
                      <a:pt x="112" y="62"/>
                    </a:lnTo>
                    <a:lnTo>
                      <a:pt x="108" y="62"/>
                    </a:lnTo>
                    <a:lnTo>
                      <a:pt x="106" y="63"/>
                    </a:lnTo>
                    <a:lnTo>
                      <a:pt x="79" y="60"/>
                    </a:lnTo>
                    <a:lnTo>
                      <a:pt x="56" y="55"/>
                    </a:lnTo>
                    <a:lnTo>
                      <a:pt x="33" y="45"/>
                    </a:lnTo>
                    <a:lnTo>
                      <a:pt x="13" y="31"/>
                    </a:lnTo>
                    <a:lnTo>
                      <a:pt x="12" y="29"/>
                    </a:lnTo>
                    <a:lnTo>
                      <a:pt x="5" y="39"/>
                    </a:lnTo>
                    <a:lnTo>
                      <a:pt x="0" y="51"/>
                    </a:lnTo>
                    <a:lnTo>
                      <a:pt x="10" y="59"/>
                    </a:lnTo>
                    <a:lnTo>
                      <a:pt x="22" y="67"/>
                    </a:lnTo>
                    <a:lnTo>
                      <a:pt x="48" y="78"/>
                    </a:lnTo>
                    <a:lnTo>
                      <a:pt x="76" y="85"/>
                    </a:lnTo>
                    <a:lnTo>
                      <a:pt x="106" y="87"/>
                    </a:lnTo>
                    <a:lnTo>
                      <a:pt x="113" y="86"/>
                    </a:lnTo>
                    <a:lnTo>
                      <a:pt x="121" y="86"/>
                    </a:lnTo>
                    <a:lnTo>
                      <a:pt x="137" y="84"/>
                    </a:lnTo>
                    <a:lnTo>
                      <a:pt x="143" y="82"/>
                    </a:lnTo>
                    <a:lnTo>
                      <a:pt x="143" y="81"/>
                    </a:lnTo>
                    <a:lnTo>
                      <a:pt x="144" y="81"/>
                    </a:lnTo>
                    <a:lnTo>
                      <a:pt x="147" y="81"/>
                    </a:lnTo>
                    <a:lnTo>
                      <a:pt x="151" y="81"/>
                    </a:lnTo>
                    <a:lnTo>
                      <a:pt x="167" y="77"/>
                    </a:lnTo>
                    <a:lnTo>
                      <a:pt x="179" y="71"/>
                    </a:lnTo>
                    <a:lnTo>
                      <a:pt x="193" y="64"/>
                    </a:lnTo>
                    <a:lnTo>
                      <a:pt x="198" y="59"/>
                    </a:lnTo>
                    <a:lnTo>
                      <a:pt x="205" y="56"/>
                    </a:lnTo>
                    <a:lnTo>
                      <a:pt x="217" y="47"/>
                    </a:lnTo>
                    <a:lnTo>
                      <a:pt x="229" y="35"/>
                    </a:lnTo>
                    <a:lnTo>
                      <a:pt x="240" y="23"/>
                    </a:lnTo>
                    <a:lnTo>
                      <a:pt x="233" y="12"/>
                    </a:lnTo>
                    <a:lnTo>
                      <a:pt x="221" y="26"/>
                    </a:lnTo>
                    <a:lnTo>
                      <a:pt x="207" y="39"/>
                    </a:lnTo>
                    <a:lnTo>
                      <a:pt x="201" y="42"/>
                    </a:lnTo>
                    <a:lnTo>
                      <a:pt x="195" y="47"/>
                    </a:lnTo>
                    <a:lnTo>
                      <a:pt x="184" y="55"/>
                    </a:lnTo>
                    <a:lnTo>
                      <a:pt x="177" y="57"/>
                    </a:lnTo>
                    <a:lnTo>
                      <a:pt x="175" y="57"/>
                    </a:lnTo>
                    <a:lnTo>
                      <a:pt x="174" y="57"/>
                    </a:lnTo>
                    <a:lnTo>
                      <a:pt x="174" y="58"/>
                    </a:lnTo>
                    <a:lnTo>
                      <a:pt x="171" y="60"/>
                    </a:lnTo>
                    <a:lnTo>
                      <a:pt x="160" y="66"/>
                    </a:lnTo>
                    <a:lnTo>
                      <a:pt x="147" y="69"/>
                    </a:lnTo>
                    <a:lnTo>
                      <a:pt x="140" y="71"/>
                    </a:lnTo>
                    <a:lnTo>
                      <a:pt x="134" y="73"/>
                    </a:lnTo>
                    <a:lnTo>
                      <a:pt x="126" y="73"/>
                    </a:lnTo>
                    <a:lnTo>
                      <a:pt x="120" y="74"/>
                    </a:lnTo>
                    <a:lnTo>
                      <a:pt x="106" y="75"/>
                    </a:lnTo>
                    <a:lnTo>
                      <a:pt x="76" y="73"/>
                    </a:lnTo>
                    <a:lnTo>
                      <a:pt x="50" y="66"/>
                    </a:lnTo>
                    <a:lnTo>
                      <a:pt x="27" y="55"/>
                    </a:lnTo>
                    <a:lnTo>
                      <a:pt x="5" y="39"/>
                    </a:lnTo>
                    <a:lnTo>
                      <a:pt x="27" y="55"/>
                    </a:lnTo>
                    <a:lnTo>
                      <a:pt x="50" y="66"/>
                    </a:lnTo>
                    <a:lnTo>
                      <a:pt x="76" y="73"/>
                    </a:lnTo>
                    <a:lnTo>
                      <a:pt x="106" y="75"/>
                    </a:lnTo>
                    <a:lnTo>
                      <a:pt x="120" y="74"/>
                    </a:lnTo>
                    <a:lnTo>
                      <a:pt x="126" y="73"/>
                    </a:lnTo>
                    <a:lnTo>
                      <a:pt x="134" y="73"/>
                    </a:lnTo>
                    <a:lnTo>
                      <a:pt x="140" y="71"/>
                    </a:lnTo>
                    <a:lnTo>
                      <a:pt x="147" y="69"/>
                    </a:lnTo>
                    <a:lnTo>
                      <a:pt x="160" y="66"/>
                    </a:lnTo>
                    <a:lnTo>
                      <a:pt x="171" y="60"/>
                    </a:lnTo>
                    <a:lnTo>
                      <a:pt x="174" y="58"/>
                    </a:lnTo>
                    <a:lnTo>
                      <a:pt x="174" y="57"/>
                    </a:lnTo>
                    <a:lnTo>
                      <a:pt x="175" y="57"/>
                    </a:lnTo>
                    <a:lnTo>
                      <a:pt x="177" y="57"/>
                    </a:lnTo>
                    <a:lnTo>
                      <a:pt x="184" y="55"/>
                    </a:lnTo>
                    <a:lnTo>
                      <a:pt x="195" y="47"/>
                    </a:lnTo>
                    <a:lnTo>
                      <a:pt x="201" y="42"/>
                    </a:lnTo>
                    <a:lnTo>
                      <a:pt x="207" y="39"/>
                    </a:lnTo>
                    <a:lnTo>
                      <a:pt x="221" y="26"/>
                    </a:lnTo>
                    <a:lnTo>
                      <a:pt x="233" y="12"/>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2" name="Freeform 484"/>
              <p:cNvSpPr>
                <a:spLocks/>
              </p:cNvSpPr>
              <p:nvPr/>
            </p:nvSpPr>
            <p:spPr bwMode="auto">
              <a:xfrm>
                <a:off x="6250" y="1296"/>
                <a:ext cx="51" cy="15"/>
              </a:xfrm>
              <a:custGeom>
                <a:avLst/>
                <a:gdLst>
                  <a:gd name="T0" fmla="*/ 254 w 254"/>
                  <a:gd name="T1" fmla="*/ 13 h 76"/>
                  <a:gd name="T2" fmla="*/ 246 w 254"/>
                  <a:gd name="T3" fmla="*/ 0 h 76"/>
                  <a:gd name="T4" fmla="*/ 235 w 254"/>
                  <a:gd name="T5" fmla="*/ 12 h 76"/>
                  <a:gd name="T6" fmla="*/ 223 w 254"/>
                  <a:gd name="T7" fmla="*/ 24 h 76"/>
                  <a:gd name="T8" fmla="*/ 211 w 254"/>
                  <a:gd name="T9" fmla="*/ 33 h 76"/>
                  <a:gd name="T10" fmla="*/ 204 w 254"/>
                  <a:gd name="T11" fmla="*/ 36 h 76"/>
                  <a:gd name="T12" fmla="*/ 199 w 254"/>
                  <a:gd name="T13" fmla="*/ 41 h 76"/>
                  <a:gd name="T14" fmla="*/ 185 w 254"/>
                  <a:gd name="T15" fmla="*/ 48 h 76"/>
                  <a:gd name="T16" fmla="*/ 173 w 254"/>
                  <a:gd name="T17" fmla="*/ 54 h 76"/>
                  <a:gd name="T18" fmla="*/ 157 w 254"/>
                  <a:gd name="T19" fmla="*/ 58 h 76"/>
                  <a:gd name="T20" fmla="*/ 153 w 254"/>
                  <a:gd name="T21" fmla="*/ 58 h 76"/>
                  <a:gd name="T22" fmla="*/ 150 w 254"/>
                  <a:gd name="T23" fmla="*/ 58 h 76"/>
                  <a:gd name="T24" fmla="*/ 149 w 254"/>
                  <a:gd name="T25" fmla="*/ 58 h 76"/>
                  <a:gd name="T26" fmla="*/ 149 w 254"/>
                  <a:gd name="T27" fmla="*/ 59 h 76"/>
                  <a:gd name="T28" fmla="*/ 143 w 254"/>
                  <a:gd name="T29" fmla="*/ 61 h 76"/>
                  <a:gd name="T30" fmla="*/ 127 w 254"/>
                  <a:gd name="T31" fmla="*/ 63 h 76"/>
                  <a:gd name="T32" fmla="*/ 119 w 254"/>
                  <a:gd name="T33" fmla="*/ 63 h 76"/>
                  <a:gd name="T34" fmla="*/ 112 w 254"/>
                  <a:gd name="T35" fmla="*/ 64 h 76"/>
                  <a:gd name="T36" fmla="*/ 82 w 254"/>
                  <a:gd name="T37" fmla="*/ 62 h 76"/>
                  <a:gd name="T38" fmla="*/ 54 w 254"/>
                  <a:gd name="T39" fmla="*/ 55 h 76"/>
                  <a:gd name="T40" fmla="*/ 28 w 254"/>
                  <a:gd name="T41" fmla="*/ 44 h 76"/>
                  <a:gd name="T42" fmla="*/ 16 w 254"/>
                  <a:gd name="T43" fmla="*/ 36 h 76"/>
                  <a:gd name="T44" fmla="*/ 6 w 254"/>
                  <a:gd name="T45" fmla="*/ 28 h 76"/>
                  <a:gd name="T46" fmla="*/ 0 w 254"/>
                  <a:gd name="T47" fmla="*/ 39 h 76"/>
                  <a:gd name="T48" fmla="*/ 24 w 254"/>
                  <a:gd name="T49" fmla="*/ 54 h 76"/>
                  <a:gd name="T50" fmla="*/ 36 w 254"/>
                  <a:gd name="T51" fmla="*/ 60 h 76"/>
                  <a:gd name="T52" fmla="*/ 51 w 254"/>
                  <a:gd name="T53" fmla="*/ 65 h 76"/>
                  <a:gd name="T54" fmla="*/ 64 w 254"/>
                  <a:gd name="T55" fmla="*/ 69 h 76"/>
                  <a:gd name="T56" fmla="*/ 80 w 254"/>
                  <a:gd name="T57" fmla="*/ 72 h 76"/>
                  <a:gd name="T58" fmla="*/ 95 w 254"/>
                  <a:gd name="T59" fmla="*/ 74 h 76"/>
                  <a:gd name="T60" fmla="*/ 112 w 254"/>
                  <a:gd name="T61" fmla="*/ 76 h 76"/>
                  <a:gd name="T62" fmla="*/ 112 w 254"/>
                  <a:gd name="T63" fmla="*/ 74 h 76"/>
                  <a:gd name="T64" fmla="*/ 113 w 254"/>
                  <a:gd name="T65" fmla="*/ 74 h 76"/>
                  <a:gd name="T66" fmla="*/ 116 w 254"/>
                  <a:gd name="T67" fmla="*/ 74 h 76"/>
                  <a:gd name="T68" fmla="*/ 120 w 254"/>
                  <a:gd name="T69" fmla="*/ 74 h 76"/>
                  <a:gd name="T70" fmla="*/ 129 w 254"/>
                  <a:gd name="T71" fmla="*/ 74 h 76"/>
                  <a:gd name="T72" fmla="*/ 146 w 254"/>
                  <a:gd name="T73" fmla="*/ 72 h 76"/>
                  <a:gd name="T74" fmla="*/ 162 w 254"/>
                  <a:gd name="T75" fmla="*/ 69 h 76"/>
                  <a:gd name="T76" fmla="*/ 178 w 254"/>
                  <a:gd name="T77" fmla="*/ 64 h 76"/>
                  <a:gd name="T78" fmla="*/ 192 w 254"/>
                  <a:gd name="T79" fmla="*/ 58 h 76"/>
                  <a:gd name="T80" fmla="*/ 199 w 254"/>
                  <a:gd name="T81" fmla="*/ 53 h 76"/>
                  <a:gd name="T82" fmla="*/ 202 w 254"/>
                  <a:gd name="T83" fmla="*/ 51 h 76"/>
                  <a:gd name="T84" fmla="*/ 207 w 254"/>
                  <a:gd name="T85" fmla="*/ 50 h 76"/>
                  <a:gd name="T86" fmla="*/ 220 w 254"/>
                  <a:gd name="T87" fmla="*/ 41 h 76"/>
                  <a:gd name="T88" fmla="*/ 233 w 254"/>
                  <a:gd name="T89" fmla="*/ 32 h 76"/>
                  <a:gd name="T90" fmla="*/ 254 w 254"/>
                  <a:gd name="T91" fmla="*/ 13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4"/>
                  <a:gd name="T139" fmla="*/ 0 h 76"/>
                  <a:gd name="T140" fmla="*/ 254 w 254"/>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4" h="76">
                    <a:moveTo>
                      <a:pt x="254" y="13"/>
                    </a:moveTo>
                    <a:lnTo>
                      <a:pt x="246" y="0"/>
                    </a:lnTo>
                    <a:lnTo>
                      <a:pt x="235" y="12"/>
                    </a:lnTo>
                    <a:lnTo>
                      <a:pt x="223" y="24"/>
                    </a:lnTo>
                    <a:lnTo>
                      <a:pt x="211" y="33"/>
                    </a:lnTo>
                    <a:lnTo>
                      <a:pt x="204" y="36"/>
                    </a:lnTo>
                    <a:lnTo>
                      <a:pt x="199" y="41"/>
                    </a:lnTo>
                    <a:lnTo>
                      <a:pt x="185" y="48"/>
                    </a:lnTo>
                    <a:lnTo>
                      <a:pt x="173" y="54"/>
                    </a:lnTo>
                    <a:lnTo>
                      <a:pt x="157" y="58"/>
                    </a:lnTo>
                    <a:lnTo>
                      <a:pt x="153" y="58"/>
                    </a:lnTo>
                    <a:lnTo>
                      <a:pt x="150" y="58"/>
                    </a:lnTo>
                    <a:lnTo>
                      <a:pt x="149" y="58"/>
                    </a:lnTo>
                    <a:lnTo>
                      <a:pt x="149" y="59"/>
                    </a:lnTo>
                    <a:lnTo>
                      <a:pt x="143" y="61"/>
                    </a:lnTo>
                    <a:lnTo>
                      <a:pt x="127" y="63"/>
                    </a:lnTo>
                    <a:lnTo>
                      <a:pt x="119" y="63"/>
                    </a:lnTo>
                    <a:lnTo>
                      <a:pt x="112" y="64"/>
                    </a:lnTo>
                    <a:lnTo>
                      <a:pt x="82" y="62"/>
                    </a:lnTo>
                    <a:lnTo>
                      <a:pt x="54" y="55"/>
                    </a:lnTo>
                    <a:lnTo>
                      <a:pt x="28" y="44"/>
                    </a:lnTo>
                    <a:lnTo>
                      <a:pt x="16" y="36"/>
                    </a:lnTo>
                    <a:lnTo>
                      <a:pt x="6" y="28"/>
                    </a:lnTo>
                    <a:lnTo>
                      <a:pt x="0" y="39"/>
                    </a:lnTo>
                    <a:lnTo>
                      <a:pt x="24" y="54"/>
                    </a:lnTo>
                    <a:lnTo>
                      <a:pt x="36" y="60"/>
                    </a:lnTo>
                    <a:lnTo>
                      <a:pt x="51" y="65"/>
                    </a:lnTo>
                    <a:lnTo>
                      <a:pt x="64" y="69"/>
                    </a:lnTo>
                    <a:lnTo>
                      <a:pt x="80" y="72"/>
                    </a:lnTo>
                    <a:lnTo>
                      <a:pt x="95" y="74"/>
                    </a:lnTo>
                    <a:lnTo>
                      <a:pt x="112" y="76"/>
                    </a:lnTo>
                    <a:lnTo>
                      <a:pt x="112" y="74"/>
                    </a:lnTo>
                    <a:lnTo>
                      <a:pt x="113" y="74"/>
                    </a:lnTo>
                    <a:lnTo>
                      <a:pt x="116" y="74"/>
                    </a:lnTo>
                    <a:lnTo>
                      <a:pt x="120" y="74"/>
                    </a:lnTo>
                    <a:lnTo>
                      <a:pt x="129" y="74"/>
                    </a:lnTo>
                    <a:lnTo>
                      <a:pt x="146" y="72"/>
                    </a:lnTo>
                    <a:lnTo>
                      <a:pt x="162" y="69"/>
                    </a:lnTo>
                    <a:lnTo>
                      <a:pt x="178" y="64"/>
                    </a:lnTo>
                    <a:lnTo>
                      <a:pt x="192" y="58"/>
                    </a:lnTo>
                    <a:lnTo>
                      <a:pt x="199" y="53"/>
                    </a:lnTo>
                    <a:lnTo>
                      <a:pt x="202" y="51"/>
                    </a:lnTo>
                    <a:lnTo>
                      <a:pt x="207" y="50"/>
                    </a:lnTo>
                    <a:lnTo>
                      <a:pt x="220" y="41"/>
                    </a:lnTo>
                    <a:lnTo>
                      <a:pt x="233" y="32"/>
                    </a:lnTo>
                    <a:lnTo>
                      <a:pt x="254" y="13"/>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3" name="Freeform 485"/>
              <p:cNvSpPr>
                <a:spLocks/>
              </p:cNvSpPr>
              <p:nvPr/>
            </p:nvSpPr>
            <p:spPr bwMode="auto">
              <a:xfrm>
                <a:off x="6248" y="1300"/>
                <a:ext cx="56" cy="15"/>
              </a:xfrm>
              <a:custGeom>
                <a:avLst/>
                <a:gdLst>
                  <a:gd name="T0" fmla="*/ 271 w 279"/>
                  <a:gd name="T1" fmla="*/ 0 h 74"/>
                  <a:gd name="T2" fmla="*/ 253 w 279"/>
                  <a:gd name="T3" fmla="*/ 16 h 74"/>
                  <a:gd name="T4" fmla="*/ 245 w 279"/>
                  <a:gd name="T5" fmla="*/ 20 h 74"/>
                  <a:gd name="T6" fmla="*/ 239 w 279"/>
                  <a:gd name="T7" fmla="*/ 26 h 74"/>
                  <a:gd name="T8" fmla="*/ 224 w 279"/>
                  <a:gd name="T9" fmla="*/ 35 h 74"/>
                  <a:gd name="T10" fmla="*/ 208 w 279"/>
                  <a:gd name="T11" fmla="*/ 43 h 74"/>
                  <a:gd name="T12" fmla="*/ 194 w 279"/>
                  <a:gd name="T13" fmla="*/ 49 h 74"/>
                  <a:gd name="T14" fmla="*/ 176 w 279"/>
                  <a:gd name="T15" fmla="*/ 54 h 74"/>
                  <a:gd name="T16" fmla="*/ 159 w 279"/>
                  <a:gd name="T17" fmla="*/ 58 h 74"/>
                  <a:gd name="T18" fmla="*/ 141 w 279"/>
                  <a:gd name="T19" fmla="*/ 61 h 74"/>
                  <a:gd name="T20" fmla="*/ 132 w 279"/>
                  <a:gd name="T21" fmla="*/ 61 h 74"/>
                  <a:gd name="T22" fmla="*/ 128 w 279"/>
                  <a:gd name="T23" fmla="*/ 61 h 74"/>
                  <a:gd name="T24" fmla="*/ 125 w 279"/>
                  <a:gd name="T25" fmla="*/ 61 h 74"/>
                  <a:gd name="T26" fmla="*/ 124 w 279"/>
                  <a:gd name="T27" fmla="*/ 61 h 74"/>
                  <a:gd name="T28" fmla="*/ 124 w 279"/>
                  <a:gd name="T29" fmla="*/ 62 h 74"/>
                  <a:gd name="T30" fmla="*/ 106 w 279"/>
                  <a:gd name="T31" fmla="*/ 61 h 74"/>
                  <a:gd name="T32" fmla="*/ 91 w 279"/>
                  <a:gd name="T33" fmla="*/ 58 h 74"/>
                  <a:gd name="T34" fmla="*/ 60 w 279"/>
                  <a:gd name="T35" fmla="*/ 52 h 74"/>
                  <a:gd name="T36" fmla="*/ 46 w 279"/>
                  <a:gd name="T37" fmla="*/ 46 h 74"/>
                  <a:gd name="T38" fmla="*/ 32 w 279"/>
                  <a:gd name="T39" fmla="*/ 39 h 74"/>
                  <a:gd name="T40" fmla="*/ 6 w 279"/>
                  <a:gd name="T41" fmla="*/ 24 h 74"/>
                  <a:gd name="T42" fmla="*/ 0 w 279"/>
                  <a:gd name="T43" fmla="*/ 34 h 74"/>
                  <a:gd name="T44" fmla="*/ 12 w 279"/>
                  <a:gd name="T45" fmla="*/ 43 h 74"/>
                  <a:gd name="T46" fmla="*/ 25 w 279"/>
                  <a:gd name="T47" fmla="*/ 50 h 74"/>
                  <a:gd name="T48" fmla="*/ 56 w 279"/>
                  <a:gd name="T49" fmla="*/ 64 h 74"/>
                  <a:gd name="T50" fmla="*/ 88 w 279"/>
                  <a:gd name="T51" fmla="*/ 71 h 74"/>
                  <a:gd name="T52" fmla="*/ 105 w 279"/>
                  <a:gd name="T53" fmla="*/ 73 h 74"/>
                  <a:gd name="T54" fmla="*/ 124 w 279"/>
                  <a:gd name="T55" fmla="*/ 74 h 74"/>
                  <a:gd name="T56" fmla="*/ 133 w 279"/>
                  <a:gd name="T57" fmla="*/ 73 h 74"/>
                  <a:gd name="T58" fmla="*/ 143 w 279"/>
                  <a:gd name="T59" fmla="*/ 73 h 74"/>
                  <a:gd name="T60" fmla="*/ 162 w 279"/>
                  <a:gd name="T61" fmla="*/ 71 h 74"/>
                  <a:gd name="T62" fmla="*/ 180 w 279"/>
                  <a:gd name="T63" fmla="*/ 66 h 74"/>
                  <a:gd name="T64" fmla="*/ 189 w 279"/>
                  <a:gd name="T65" fmla="*/ 63 h 74"/>
                  <a:gd name="T66" fmla="*/ 199 w 279"/>
                  <a:gd name="T67" fmla="*/ 61 h 74"/>
                  <a:gd name="T68" fmla="*/ 215 w 279"/>
                  <a:gd name="T69" fmla="*/ 53 h 74"/>
                  <a:gd name="T70" fmla="*/ 223 w 279"/>
                  <a:gd name="T71" fmla="*/ 48 h 74"/>
                  <a:gd name="T72" fmla="*/ 232 w 279"/>
                  <a:gd name="T73" fmla="*/ 45 h 74"/>
                  <a:gd name="T74" fmla="*/ 248 w 279"/>
                  <a:gd name="T75" fmla="*/ 35 h 74"/>
                  <a:gd name="T76" fmla="*/ 263 w 279"/>
                  <a:gd name="T77" fmla="*/ 24 h 74"/>
                  <a:gd name="T78" fmla="*/ 279 w 279"/>
                  <a:gd name="T79" fmla="*/ 10 h 74"/>
                  <a:gd name="T80" fmla="*/ 271 w 279"/>
                  <a:gd name="T81" fmla="*/ 0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9"/>
                  <a:gd name="T124" fmla="*/ 0 h 74"/>
                  <a:gd name="T125" fmla="*/ 279 w 279"/>
                  <a:gd name="T126" fmla="*/ 74 h 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9" h="74">
                    <a:moveTo>
                      <a:pt x="271" y="0"/>
                    </a:moveTo>
                    <a:lnTo>
                      <a:pt x="253" y="16"/>
                    </a:lnTo>
                    <a:lnTo>
                      <a:pt x="245" y="20"/>
                    </a:lnTo>
                    <a:lnTo>
                      <a:pt x="239" y="26"/>
                    </a:lnTo>
                    <a:lnTo>
                      <a:pt x="224" y="35"/>
                    </a:lnTo>
                    <a:lnTo>
                      <a:pt x="208" y="43"/>
                    </a:lnTo>
                    <a:lnTo>
                      <a:pt x="194" y="49"/>
                    </a:lnTo>
                    <a:lnTo>
                      <a:pt x="176" y="54"/>
                    </a:lnTo>
                    <a:lnTo>
                      <a:pt x="159" y="58"/>
                    </a:lnTo>
                    <a:lnTo>
                      <a:pt x="141" y="61"/>
                    </a:lnTo>
                    <a:lnTo>
                      <a:pt x="132" y="61"/>
                    </a:lnTo>
                    <a:lnTo>
                      <a:pt x="128" y="61"/>
                    </a:lnTo>
                    <a:lnTo>
                      <a:pt x="125" y="61"/>
                    </a:lnTo>
                    <a:lnTo>
                      <a:pt x="124" y="61"/>
                    </a:lnTo>
                    <a:lnTo>
                      <a:pt x="124" y="62"/>
                    </a:lnTo>
                    <a:lnTo>
                      <a:pt x="106" y="61"/>
                    </a:lnTo>
                    <a:lnTo>
                      <a:pt x="91" y="58"/>
                    </a:lnTo>
                    <a:lnTo>
                      <a:pt x="60" y="52"/>
                    </a:lnTo>
                    <a:lnTo>
                      <a:pt x="46" y="46"/>
                    </a:lnTo>
                    <a:lnTo>
                      <a:pt x="32" y="39"/>
                    </a:lnTo>
                    <a:lnTo>
                      <a:pt x="6" y="24"/>
                    </a:lnTo>
                    <a:lnTo>
                      <a:pt x="0" y="34"/>
                    </a:lnTo>
                    <a:lnTo>
                      <a:pt x="12" y="43"/>
                    </a:lnTo>
                    <a:lnTo>
                      <a:pt x="25" y="50"/>
                    </a:lnTo>
                    <a:lnTo>
                      <a:pt x="56" y="64"/>
                    </a:lnTo>
                    <a:lnTo>
                      <a:pt x="88" y="71"/>
                    </a:lnTo>
                    <a:lnTo>
                      <a:pt x="105" y="73"/>
                    </a:lnTo>
                    <a:lnTo>
                      <a:pt x="124" y="74"/>
                    </a:lnTo>
                    <a:lnTo>
                      <a:pt x="133" y="73"/>
                    </a:lnTo>
                    <a:lnTo>
                      <a:pt x="143" y="73"/>
                    </a:lnTo>
                    <a:lnTo>
                      <a:pt x="162" y="71"/>
                    </a:lnTo>
                    <a:lnTo>
                      <a:pt x="180" y="66"/>
                    </a:lnTo>
                    <a:lnTo>
                      <a:pt x="189" y="63"/>
                    </a:lnTo>
                    <a:lnTo>
                      <a:pt x="199" y="61"/>
                    </a:lnTo>
                    <a:lnTo>
                      <a:pt x="215" y="53"/>
                    </a:lnTo>
                    <a:lnTo>
                      <a:pt x="223" y="48"/>
                    </a:lnTo>
                    <a:lnTo>
                      <a:pt x="232" y="45"/>
                    </a:lnTo>
                    <a:lnTo>
                      <a:pt x="248" y="35"/>
                    </a:lnTo>
                    <a:lnTo>
                      <a:pt x="263" y="24"/>
                    </a:lnTo>
                    <a:lnTo>
                      <a:pt x="279" y="10"/>
                    </a:lnTo>
                    <a:lnTo>
                      <a:pt x="271" y="0"/>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4" name="Freeform 486"/>
              <p:cNvSpPr>
                <a:spLocks/>
              </p:cNvSpPr>
              <p:nvPr/>
            </p:nvSpPr>
            <p:spPr bwMode="auto">
              <a:xfrm>
                <a:off x="6249" y="1298"/>
                <a:ext cx="53" cy="15"/>
              </a:xfrm>
              <a:custGeom>
                <a:avLst/>
                <a:gdLst>
                  <a:gd name="T0" fmla="*/ 247 w 265"/>
                  <a:gd name="T1" fmla="*/ 27 h 73"/>
                  <a:gd name="T2" fmla="*/ 265 w 265"/>
                  <a:gd name="T3" fmla="*/ 11 h 73"/>
                  <a:gd name="T4" fmla="*/ 260 w 265"/>
                  <a:gd name="T5" fmla="*/ 0 h 73"/>
                  <a:gd name="T6" fmla="*/ 239 w 265"/>
                  <a:gd name="T7" fmla="*/ 19 h 73"/>
                  <a:gd name="T8" fmla="*/ 226 w 265"/>
                  <a:gd name="T9" fmla="*/ 28 h 73"/>
                  <a:gd name="T10" fmla="*/ 213 w 265"/>
                  <a:gd name="T11" fmla="*/ 37 h 73"/>
                  <a:gd name="T12" fmla="*/ 208 w 265"/>
                  <a:gd name="T13" fmla="*/ 38 h 73"/>
                  <a:gd name="T14" fmla="*/ 205 w 265"/>
                  <a:gd name="T15" fmla="*/ 40 h 73"/>
                  <a:gd name="T16" fmla="*/ 198 w 265"/>
                  <a:gd name="T17" fmla="*/ 45 h 73"/>
                  <a:gd name="T18" fmla="*/ 184 w 265"/>
                  <a:gd name="T19" fmla="*/ 51 h 73"/>
                  <a:gd name="T20" fmla="*/ 168 w 265"/>
                  <a:gd name="T21" fmla="*/ 56 h 73"/>
                  <a:gd name="T22" fmla="*/ 152 w 265"/>
                  <a:gd name="T23" fmla="*/ 59 h 73"/>
                  <a:gd name="T24" fmla="*/ 135 w 265"/>
                  <a:gd name="T25" fmla="*/ 61 h 73"/>
                  <a:gd name="T26" fmla="*/ 126 w 265"/>
                  <a:gd name="T27" fmla="*/ 61 h 73"/>
                  <a:gd name="T28" fmla="*/ 122 w 265"/>
                  <a:gd name="T29" fmla="*/ 61 h 73"/>
                  <a:gd name="T30" fmla="*/ 119 w 265"/>
                  <a:gd name="T31" fmla="*/ 61 h 73"/>
                  <a:gd name="T32" fmla="*/ 118 w 265"/>
                  <a:gd name="T33" fmla="*/ 61 h 73"/>
                  <a:gd name="T34" fmla="*/ 118 w 265"/>
                  <a:gd name="T35" fmla="*/ 63 h 73"/>
                  <a:gd name="T36" fmla="*/ 101 w 265"/>
                  <a:gd name="T37" fmla="*/ 61 h 73"/>
                  <a:gd name="T38" fmla="*/ 86 w 265"/>
                  <a:gd name="T39" fmla="*/ 59 h 73"/>
                  <a:gd name="T40" fmla="*/ 70 w 265"/>
                  <a:gd name="T41" fmla="*/ 56 h 73"/>
                  <a:gd name="T42" fmla="*/ 57 w 265"/>
                  <a:gd name="T43" fmla="*/ 52 h 73"/>
                  <a:gd name="T44" fmla="*/ 42 w 265"/>
                  <a:gd name="T45" fmla="*/ 47 h 73"/>
                  <a:gd name="T46" fmla="*/ 30 w 265"/>
                  <a:gd name="T47" fmla="*/ 41 h 73"/>
                  <a:gd name="T48" fmla="*/ 6 w 265"/>
                  <a:gd name="T49" fmla="*/ 26 h 73"/>
                  <a:gd name="T50" fmla="*/ 0 w 265"/>
                  <a:gd name="T51" fmla="*/ 35 h 73"/>
                  <a:gd name="T52" fmla="*/ 26 w 265"/>
                  <a:gd name="T53" fmla="*/ 50 h 73"/>
                  <a:gd name="T54" fmla="*/ 40 w 265"/>
                  <a:gd name="T55" fmla="*/ 57 h 73"/>
                  <a:gd name="T56" fmla="*/ 54 w 265"/>
                  <a:gd name="T57" fmla="*/ 63 h 73"/>
                  <a:gd name="T58" fmla="*/ 85 w 265"/>
                  <a:gd name="T59" fmla="*/ 69 h 73"/>
                  <a:gd name="T60" fmla="*/ 100 w 265"/>
                  <a:gd name="T61" fmla="*/ 72 h 73"/>
                  <a:gd name="T62" fmla="*/ 118 w 265"/>
                  <a:gd name="T63" fmla="*/ 73 h 73"/>
                  <a:gd name="T64" fmla="*/ 118 w 265"/>
                  <a:gd name="T65" fmla="*/ 72 h 73"/>
                  <a:gd name="T66" fmla="*/ 119 w 265"/>
                  <a:gd name="T67" fmla="*/ 72 h 73"/>
                  <a:gd name="T68" fmla="*/ 122 w 265"/>
                  <a:gd name="T69" fmla="*/ 72 h 73"/>
                  <a:gd name="T70" fmla="*/ 126 w 265"/>
                  <a:gd name="T71" fmla="*/ 72 h 73"/>
                  <a:gd name="T72" fmla="*/ 135 w 265"/>
                  <a:gd name="T73" fmla="*/ 72 h 73"/>
                  <a:gd name="T74" fmla="*/ 153 w 265"/>
                  <a:gd name="T75" fmla="*/ 69 h 73"/>
                  <a:gd name="T76" fmla="*/ 170 w 265"/>
                  <a:gd name="T77" fmla="*/ 65 h 73"/>
                  <a:gd name="T78" fmla="*/ 188 w 265"/>
                  <a:gd name="T79" fmla="*/ 60 h 73"/>
                  <a:gd name="T80" fmla="*/ 202 w 265"/>
                  <a:gd name="T81" fmla="*/ 54 h 73"/>
                  <a:gd name="T82" fmla="*/ 218 w 265"/>
                  <a:gd name="T83" fmla="*/ 46 h 73"/>
                  <a:gd name="T84" fmla="*/ 233 w 265"/>
                  <a:gd name="T85" fmla="*/ 37 h 73"/>
                  <a:gd name="T86" fmla="*/ 239 w 265"/>
                  <a:gd name="T87" fmla="*/ 31 h 73"/>
                  <a:gd name="T88" fmla="*/ 247 w 265"/>
                  <a:gd name="T89" fmla="*/ 27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73"/>
                  <a:gd name="T137" fmla="*/ 265 w 265"/>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73">
                    <a:moveTo>
                      <a:pt x="247" y="27"/>
                    </a:moveTo>
                    <a:lnTo>
                      <a:pt x="265" y="11"/>
                    </a:lnTo>
                    <a:lnTo>
                      <a:pt x="260" y="0"/>
                    </a:lnTo>
                    <a:lnTo>
                      <a:pt x="239" y="19"/>
                    </a:lnTo>
                    <a:lnTo>
                      <a:pt x="226" y="28"/>
                    </a:lnTo>
                    <a:lnTo>
                      <a:pt x="213" y="37"/>
                    </a:lnTo>
                    <a:lnTo>
                      <a:pt x="208" y="38"/>
                    </a:lnTo>
                    <a:lnTo>
                      <a:pt x="205" y="40"/>
                    </a:lnTo>
                    <a:lnTo>
                      <a:pt x="198" y="45"/>
                    </a:lnTo>
                    <a:lnTo>
                      <a:pt x="184" y="51"/>
                    </a:lnTo>
                    <a:lnTo>
                      <a:pt x="168" y="56"/>
                    </a:lnTo>
                    <a:lnTo>
                      <a:pt x="152" y="59"/>
                    </a:lnTo>
                    <a:lnTo>
                      <a:pt x="135" y="61"/>
                    </a:lnTo>
                    <a:lnTo>
                      <a:pt x="126" y="61"/>
                    </a:lnTo>
                    <a:lnTo>
                      <a:pt x="122" y="61"/>
                    </a:lnTo>
                    <a:lnTo>
                      <a:pt x="119" y="61"/>
                    </a:lnTo>
                    <a:lnTo>
                      <a:pt x="118" y="61"/>
                    </a:lnTo>
                    <a:lnTo>
                      <a:pt x="118" y="63"/>
                    </a:lnTo>
                    <a:lnTo>
                      <a:pt x="101" y="61"/>
                    </a:lnTo>
                    <a:lnTo>
                      <a:pt x="86" y="59"/>
                    </a:lnTo>
                    <a:lnTo>
                      <a:pt x="70" y="56"/>
                    </a:lnTo>
                    <a:lnTo>
                      <a:pt x="57" y="52"/>
                    </a:lnTo>
                    <a:lnTo>
                      <a:pt x="42" y="47"/>
                    </a:lnTo>
                    <a:lnTo>
                      <a:pt x="30" y="41"/>
                    </a:lnTo>
                    <a:lnTo>
                      <a:pt x="6" y="26"/>
                    </a:lnTo>
                    <a:lnTo>
                      <a:pt x="0" y="35"/>
                    </a:lnTo>
                    <a:lnTo>
                      <a:pt x="26" y="50"/>
                    </a:lnTo>
                    <a:lnTo>
                      <a:pt x="40" y="57"/>
                    </a:lnTo>
                    <a:lnTo>
                      <a:pt x="54" y="63"/>
                    </a:lnTo>
                    <a:lnTo>
                      <a:pt x="85" y="69"/>
                    </a:lnTo>
                    <a:lnTo>
                      <a:pt x="100" y="72"/>
                    </a:lnTo>
                    <a:lnTo>
                      <a:pt x="118" y="73"/>
                    </a:lnTo>
                    <a:lnTo>
                      <a:pt x="118" y="72"/>
                    </a:lnTo>
                    <a:lnTo>
                      <a:pt x="119" y="72"/>
                    </a:lnTo>
                    <a:lnTo>
                      <a:pt x="122" y="72"/>
                    </a:lnTo>
                    <a:lnTo>
                      <a:pt x="126" y="72"/>
                    </a:lnTo>
                    <a:lnTo>
                      <a:pt x="135" y="72"/>
                    </a:lnTo>
                    <a:lnTo>
                      <a:pt x="153" y="69"/>
                    </a:lnTo>
                    <a:lnTo>
                      <a:pt x="170" y="65"/>
                    </a:lnTo>
                    <a:lnTo>
                      <a:pt x="188" y="60"/>
                    </a:lnTo>
                    <a:lnTo>
                      <a:pt x="202" y="54"/>
                    </a:lnTo>
                    <a:lnTo>
                      <a:pt x="218" y="46"/>
                    </a:lnTo>
                    <a:lnTo>
                      <a:pt x="233" y="37"/>
                    </a:lnTo>
                    <a:lnTo>
                      <a:pt x="239" y="31"/>
                    </a:lnTo>
                    <a:lnTo>
                      <a:pt x="247" y="27"/>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5" name="Freeform 487"/>
              <p:cNvSpPr>
                <a:spLocks/>
              </p:cNvSpPr>
              <p:nvPr/>
            </p:nvSpPr>
            <p:spPr bwMode="auto">
              <a:xfrm>
                <a:off x="6255" y="1286"/>
                <a:ext cx="40" cy="16"/>
              </a:xfrm>
              <a:custGeom>
                <a:avLst/>
                <a:gdLst>
                  <a:gd name="T0" fmla="*/ 171 w 199"/>
                  <a:gd name="T1" fmla="*/ 49 h 80"/>
                  <a:gd name="T2" fmla="*/ 171 w 199"/>
                  <a:gd name="T3" fmla="*/ 47 h 80"/>
                  <a:gd name="T4" fmla="*/ 171 w 199"/>
                  <a:gd name="T5" fmla="*/ 46 h 80"/>
                  <a:gd name="T6" fmla="*/ 172 w 199"/>
                  <a:gd name="T7" fmla="*/ 46 h 80"/>
                  <a:gd name="T8" fmla="*/ 175 w 199"/>
                  <a:gd name="T9" fmla="*/ 44 h 80"/>
                  <a:gd name="T10" fmla="*/ 179 w 199"/>
                  <a:gd name="T11" fmla="*/ 39 h 80"/>
                  <a:gd name="T12" fmla="*/ 187 w 199"/>
                  <a:gd name="T13" fmla="*/ 30 h 80"/>
                  <a:gd name="T14" fmla="*/ 199 w 199"/>
                  <a:gd name="T15" fmla="*/ 12 h 80"/>
                  <a:gd name="T16" fmla="*/ 192 w 199"/>
                  <a:gd name="T17" fmla="*/ 0 h 80"/>
                  <a:gd name="T18" fmla="*/ 186 w 199"/>
                  <a:gd name="T19" fmla="*/ 9 h 80"/>
                  <a:gd name="T20" fmla="*/ 179 w 199"/>
                  <a:gd name="T21" fmla="*/ 20 h 80"/>
                  <a:gd name="T22" fmla="*/ 171 w 199"/>
                  <a:gd name="T23" fmla="*/ 29 h 80"/>
                  <a:gd name="T24" fmla="*/ 162 w 199"/>
                  <a:gd name="T25" fmla="*/ 39 h 80"/>
                  <a:gd name="T26" fmla="*/ 153 w 199"/>
                  <a:gd name="T27" fmla="*/ 45 h 80"/>
                  <a:gd name="T28" fmla="*/ 149 w 199"/>
                  <a:gd name="T29" fmla="*/ 47 h 80"/>
                  <a:gd name="T30" fmla="*/ 147 w 199"/>
                  <a:gd name="T31" fmla="*/ 48 h 80"/>
                  <a:gd name="T32" fmla="*/ 145 w 199"/>
                  <a:gd name="T33" fmla="*/ 50 h 80"/>
                  <a:gd name="T34" fmla="*/ 128 w 199"/>
                  <a:gd name="T35" fmla="*/ 59 h 80"/>
                  <a:gd name="T36" fmla="*/ 117 w 199"/>
                  <a:gd name="T37" fmla="*/ 62 h 80"/>
                  <a:gd name="T38" fmla="*/ 108 w 199"/>
                  <a:gd name="T39" fmla="*/ 65 h 80"/>
                  <a:gd name="T40" fmla="*/ 88 w 199"/>
                  <a:gd name="T41" fmla="*/ 67 h 80"/>
                  <a:gd name="T42" fmla="*/ 67 w 199"/>
                  <a:gd name="T43" fmla="*/ 65 h 80"/>
                  <a:gd name="T44" fmla="*/ 48 w 199"/>
                  <a:gd name="T45" fmla="*/ 59 h 80"/>
                  <a:gd name="T46" fmla="*/ 30 w 199"/>
                  <a:gd name="T47" fmla="*/ 50 h 80"/>
                  <a:gd name="T48" fmla="*/ 15 w 199"/>
                  <a:gd name="T49" fmla="*/ 39 h 80"/>
                  <a:gd name="T50" fmla="*/ 11 w 199"/>
                  <a:gd name="T51" fmla="*/ 35 h 80"/>
                  <a:gd name="T52" fmla="*/ 9 w 199"/>
                  <a:gd name="T53" fmla="*/ 33 h 80"/>
                  <a:gd name="T54" fmla="*/ 7 w 199"/>
                  <a:gd name="T55" fmla="*/ 31 h 80"/>
                  <a:gd name="T56" fmla="*/ 0 w 199"/>
                  <a:gd name="T57" fmla="*/ 44 h 80"/>
                  <a:gd name="T58" fmla="*/ 5 w 199"/>
                  <a:gd name="T59" fmla="*/ 49 h 80"/>
                  <a:gd name="T60" fmla="*/ 22 w 199"/>
                  <a:gd name="T61" fmla="*/ 62 h 80"/>
                  <a:gd name="T62" fmla="*/ 42 w 199"/>
                  <a:gd name="T63" fmla="*/ 72 h 80"/>
                  <a:gd name="T64" fmla="*/ 64 w 199"/>
                  <a:gd name="T65" fmla="*/ 77 h 80"/>
                  <a:gd name="T66" fmla="*/ 88 w 199"/>
                  <a:gd name="T67" fmla="*/ 80 h 80"/>
                  <a:gd name="T68" fmla="*/ 99 w 199"/>
                  <a:gd name="T69" fmla="*/ 79 h 80"/>
                  <a:gd name="T70" fmla="*/ 102 w 199"/>
                  <a:gd name="T71" fmla="*/ 77 h 80"/>
                  <a:gd name="T72" fmla="*/ 105 w 199"/>
                  <a:gd name="T73" fmla="*/ 77 h 80"/>
                  <a:gd name="T74" fmla="*/ 112 w 199"/>
                  <a:gd name="T75" fmla="*/ 77 h 80"/>
                  <a:gd name="T76" fmla="*/ 116 w 199"/>
                  <a:gd name="T77" fmla="*/ 75 h 80"/>
                  <a:gd name="T78" fmla="*/ 119 w 199"/>
                  <a:gd name="T79" fmla="*/ 74 h 80"/>
                  <a:gd name="T80" fmla="*/ 122 w 199"/>
                  <a:gd name="T81" fmla="*/ 74 h 80"/>
                  <a:gd name="T82" fmla="*/ 133 w 199"/>
                  <a:gd name="T83" fmla="*/ 72 h 80"/>
                  <a:gd name="T84" fmla="*/ 142 w 199"/>
                  <a:gd name="T85" fmla="*/ 66 h 80"/>
                  <a:gd name="T86" fmla="*/ 152 w 199"/>
                  <a:gd name="T87" fmla="*/ 62 h 80"/>
                  <a:gd name="T88" fmla="*/ 161 w 199"/>
                  <a:gd name="T89" fmla="*/ 55 h 80"/>
                  <a:gd name="T90" fmla="*/ 166 w 199"/>
                  <a:gd name="T91" fmla="*/ 52 h 80"/>
                  <a:gd name="T92" fmla="*/ 171 w 199"/>
                  <a:gd name="T93" fmla="*/ 49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80"/>
                  <a:gd name="T143" fmla="*/ 199 w 199"/>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80">
                    <a:moveTo>
                      <a:pt x="171" y="49"/>
                    </a:moveTo>
                    <a:lnTo>
                      <a:pt x="171" y="47"/>
                    </a:lnTo>
                    <a:lnTo>
                      <a:pt x="171" y="46"/>
                    </a:lnTo>
                    <a:lnTo>
                      <a:pt x="172" y="46"/>
                    </a:lnTo>
                    <a:lnTo>
                      <a:pt x="175" y="44"/>
                    </a:lnTo>
                    <a:lnTo>
                      <a:pt x="179" y="39"/>
                    </a:lnTo>
                    <a:lnTo>
                      <a:pt x="187" y="30"/>
                    </a:lnTo>
                    <a:lnTo>
                      <a:pt x="199" y="12"/>
                    </a:lnTo>
                    <a:lnTo>
                      <a:pt x="192" y="0"/>
                    </a:lnTo>
                    <a:lnTo>
                      <a:pt x="186" y="9"/>
                    </a:lnTo>
                    <a:lnTo>
                      <a:pt x="179" y="20"/>
                    </a:lnTo>
                    <a:lnTo>
                      <a:pt x="171" y="29"/>
                    </a:lnTo>
                    <a:lnTo>
                      <a:pt x="162" y="39"/>
                    </a:lnTo>
                    <a:lnTo>
                      <a:pt x="153" y="45"/>
                    </a:lnTo>
                    <a:lnTo>
                      <a:pt x="149" y="47"/>
                    </a:lnTo>
                    <a:lnTo>
                      <a:pt x="147" y="48"/>
                    </a:lnTo>
                    <a:lnTo>
                      <a:pt x="145" y="50"/>
                    </a:lnTo>
                    <a:lnTo>
                      <a:pt x="128" y="59"/>
                    </a:lnTo>
                    <a:lnTo>
                      <a:pt x="117" y="62"/>
                    </a:lnTo>
                    <a:lnTo>
                      <a:pt x="108" y="65"/>
                    </a:lnTo>
                    <a:lnTo>
                      <a:pt x="88" y="67"/>
                    </a:lnTo>
                    <a:lnTo>
                      <a:pt x="67" y="65"/>
                    </a:lnTo>
                    <a:lnTo>
                      <a:pt x="48" y="59"/>
                    </a:lnTo>
                    <a:lnTo>
                      <a:pt x="30" y="50"/>
                    </a:lnTo>
                    <a:lnTo>
                      <a:pt x="15" y="39"/>
                    </a:lnTo>
                    <a:lnTo>
                      <a:pt x="11" y="35"/>
                    </a:lnTo>
                    <a:lnTo>
                      <a:pt x="9" y="33"/>
                    </a:lnTo>
                    <a:lnTo>
                      <a:pt x="7" y="31"/>
                    </a:lnTo>
                    <a:lnTo>
                      <a:pt x="0" y="44"/>
                    </a:lnTo>
                    <a:lnTo>
                      <a:pt x="5" y="49"/>
                    </a:lnTo>
                    <a:lnTo>
                      <a:pt x="22" y="62"/>
                    </a:lnTo>
                    <a:lnTo>
                      <a:pt x="42" y="72"/>
                    </a:lnTo>
                    <a:lnTo>
                      <a:pt x="64" y="77"/>
                    </a:lnTo>
                    <a:lnTo>
                      <a:pt x="88" y="80"/>
                    </a:lnTo>
                    <a:lnTo>
                      <a:pt x="99" y="79"/>
                    </a:lnTo>
                    <a:lnTo>
                      <a:pt x="102" y="77"/>
                    </a:lnTo>
                    <a:lnTo>
                      <a:pt x="105" y="77"/>
                    </a:lnTo>
                    <a:lnTo>
                      <a:pt x="112" y="77"/>
                    </a:lnTo>
                    <a:lnTo>
                      <a:pt x="116" y="75"/>
                    </a:lnTo>
                    <a:lnTo>
                      <a:pt x="119" y="74"/>
                    </a:lnTo>
                    <a:lnTo>
                      <a:pt x="122" y="74"/>
                    </a:lnTo>
                    <a:lnTo>
                      <a:pt x="133" y="72"/>
                    </a:lnTo>
                    <a:lnTo>
                      <a:pt x="142" y="66"/>
                    </a:lnTo>
                    <a:lnTo>
                      <a:pt x="152" y="62"/>
                    </a:lnTo>
                    <a:lnTo>
                      <a:pt x="161" y="55"/>
                    </a:lnTo>
                    <a:lnTo>
                      <a:pt x="166" y="52"/>
                    </a:lnTo>
                    <a:lnTo>
                      <a:pt x="171" y="49"/>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6" name="Freeform 488"/>
              <p:cNvSpPr>
                <a:spLocks/>
              </p:cNvSpPr>
              <p:nvPr/>
            </p:nvSpPr>
            <p:spPr bwMode="auto">
              <a:xfrm>
                <a:off x="6246" y="1305"/>
                <a:ext cx="60" cy="15"/>
              </a:xfrm>
              <a:custGeom>
                <a:avLst/>
                <a:gdLst>
                  <a:gd name="T0" fmla="*/ 6 w 304"/>
                  <a:gd name="T1" fmla="*/ 24 h 76"/>
                  <a:gd name="T2" fmla="*/ 0 w 304"/>
                  <a:gd name="T3" fmla="*/ 34 h 76"/>
                  <a:gd name="T4" fmla="*/ 14 w 304"/>
                  <a:gd name="T5" fmla="*/ 43 h 76"/>
                  <a:gd name="T6" fmla="*/ 30 w 304"/>
                  <a:gd name="T7" fmla="*/ 51 h 76"/>
                  <a:gd name="T8" fmla="*/ 62 w 304"/>
                  <a:gd name="T9" fmla="*/ 64 h 76"/>
                  <a:gd name="T10" fmla="*/ 79 w 304"/>
                  <a:gd name="T11" fmla="*/ 69 h 76"/>
                  <a:gd name="T12" fmla="*/ 97 w 304"/>
                  <a:gd name="T13" fmla="*/ 72 h 76"/>
                  <a:gd name="T14" fmla="*/ 116 w 304"/>
                  <a:gd name="T15" fmla="*/ 74 h 76"/>
                  <a:gd name="T16" fmla="*/ 136 w 304"/>
                  <a:gd name="T17" fmla="*/ 76 h 76"/>
                  <a:gd name="T18" fmla="*/ 141 w 304"/>
                  <a:gd name="T19" fmla="*/ 74 h 76"/>
                  <a:gd name="T20" fmla="*/ 146 w 304"/>
                  <a:gd name="T21" fmla="*/ 74 h 76"/>
                  <a:gd name="T22" fmla="*/ 158 w 304"/>
                  <a:gd name="T23" fmla="*/ 74 h 76"/>
                  <a:gd name="T24" fmla="*/ 180 w 304"/>
                  <a:gd name="T25" fmla="*/ 71 h 76"/>
                  <a:gd name="T26" fmla="*/ 200 w 304"/>
                  <a:gd name="T27" fmla="*/ 67 h 76"/>
                  <a:gd name="T28" fmla="*/ 205 w 304"/>
                  <a:gd name="T29" fmla="*/ 64 h 76"/>
                  <a:gd name="T30" fmla="*/ 207 w 304"/>
                  <a:gd name="T31" fmla="*/ 63 h 76"/>
                  <a:gd name="T32" fmla="*/ 210 w 304"/>
                  <a:gd name="T33" fmla="*/ 63 h 76"/>
                  <a:gd name="T34" fmla="*/ 222 w 304"/>
                  <a:gd name="T35" fmla="*/ 61 h 76"/>
                  <a:gd name="T36" fmla="*/ 240 w 304"/>
                  <a:gd name="T37" fmla="*/ 52 h 76"/>
                  <a:gd name="T38" fmla="*/ 248 w 304"/>
                  <a:gd name="T39" fmla="*/ 46 h 76"/>
                  <a:gd name="T40" fmla="*/ 259 w 304"/>
                  <a:gd name="T41" fmla="*/ 42 h 76"/>
                  <a:gd name="T42" fmla="*/ 275 w 304"/>
                  <a:gd name="T43" fmla="*/ 31 h 76"/>
                  <a:gd name="T44" fmla="*/ 293 w 304"/>
                  <a:gd name="T45" fmla="*/ 18 h 76"/>
                  <a:gd name="T46" fmla="*/ 304 w 304"/>
                  <a:gd name="T47" fmla="*/ 10 h 76"/>
                  <a:gd name="T48" fmla="*/ 297 w 304"/>
                  <a:gd name="T49" fmla="*/ 0 h 76"/>
                  <a:gd name="T50" fmla="*/ 286 w 304"/>
                  <a:gd name="T51" fmla="*/ 10 h 76"/>
                  <a:gd name="T52" fmla="*/ 269 w 304"/>
                  <a:gd name="T53" fmla="*/ 22 h 76"/>
                  <a:gd name="T54" fmla="*/ 252 w 304"/>
                  <a:gd name="T55" fmla="*/ 33 h 76"/>
                  <a:gd name="T56" fmla="*/ 234 w 304"/>
                  <a:gd name="T57" fmla="*/ 42 h 76"/>
                  <a:gd name="T58" fmla="*/ 225 w 304"/>
                  <a:gd name="T59" fmla="*/ 45 h 76"/>
                  <a:gd name="T60" fmla="*/ 217 w 304"/>
                  <a:gd name="T61" fmla="*/ 50 h 76"/>
                  <a:gd name="T62" fmla="*/ 197 w 304"/>
                  <a:gd name="T63" fmla="*/ 55 h 76"/>
                  <a:gd name="T64" fmla="*/ 178 w 304"/>
                  <a:gd name="T65" fmla="*/ 60 h 76"/>
                  <a:gd name="T66" fmla="*/ 156 w 304"/>
                  <a:gd name="T67" fmla="*/ 62 h 76"/>
                  <a:gd name="T68" fmla="*/ 136 w 304"/>
                  <a:gd name="T69" fmla="*/ 63 h 76"/>
                  <a:gd name="T70" fmla="*/ 117 w 304"/>
                  <a:gd name="T71" fmla="*/ 62 h 76"/>
                  <a:gd name="T72" fmla="*/ 99 w 304"/>
                  <a:gd name="T73" fmla="*/ 60 h 76"/>
                  <a:gd name="T74" fmla="*/ 81 w 304"/>
                  <a:gd name="T75" fmla="*/ 57 h 76"/>
                  <a:gd name="T76" fmla="*/ 66 w 304"/>
                  <a:gd name="T77" fmla="*/ 53 h 76"/>
                  <a:gd name="T78" fmla="*/ 49 w 304"/>
                  <a:gd name="T79" fmla="*/ 46 h 76"/>
                  <a:gd name="T80" fmla="*/ 34 w 304"/>
                  <a:gd name="T81" fmla="*/ 40 h 76"/>
                  <a:gd name="T82" fmla="*/ 6 w 304"/>
                  <a:gd name="T83" fmla="*/ 24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4"/>
                  <a:gd name="T127" fmla="*/ 0 h 76"/>
                  <a:gd name="T128" fmla="*/ 304 w 304"/>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4" h="76">
                    <a:moveTo>
                      <a:pt x="6" y="24"/>
                    </a:moveTo>
                    <a:lnTo>
                      <a:pt x="0" y="34"/>
                    </a:lnTo>
                    <a:lnTo>
                      <a:pt x="14" y="43"/>
                    </a:lnTo>
                    <a:lnTo>
                      <a:pt x="30" y="51"/>
                    </a:lnTo>
                    <a:lnTo>
                      <a:pt x="62" y="64"/>
                    </a:lnTo>
                    <a:lnTo>
                      <a:pt x="79" y="69"/>
                    </a:lnTo>
                    <a:lnTo>
                      <a:pt x="97" y="72"/>
                    </a:lnTo>
                    <a:lnTo>
                      <a:pt x="116" y="74"/>
                    </a:lnTo>
                    <a:lnTo>
                      <a:pt x="136" y="76"/>
                    </a:lnTo>
                    <a:lnTo>
                      <a:pt x="141" y="74"/>
                    </a:lnTo>
                    <a:lnTo>
                      <a:pt x="146" y="74"/>
                    </a:lnTo>
                    <a:lnTo>
                      <a:pt x="158" y="74"/>
                    </a:lnTo>
                    <a:lnTo>
                      <a:pt x="180" y="71"/>
                    </a:lnTo>
                    <a:lnTo>
                      <a:pt x="200" y="67"/>
                    </a:lnTo>
                    <a:lnTo>
                      <a:pt x="205" y="64"/>
                    </a:lnTo>
                    <a:lnTo>
                      <a:pt x="207" y="63"/>
                    </a:lnTo>
                    <a:lnTo>
                      <a:pt x="210" y="63"/>
                    </a:lnTo>
                    <a:lnTo>
                      <a:pt x="222" y="61"/>
                    </a:lnTo>
                    <a:lnTo>
                      <a:pt x="240" y="52"/>
                    </a:lnTo>
                    <a:lnTo>
                      <a:pt x="248" y="46"/>
                    </a:lnTo>
                    <a:lnTo>
                      <a:pt x="259" y="42"/>
                    </a:lnTo>
                    <a:lnTo>
                      <a:pt x="275" y="31"/>
                    </a:lnTo>
                    <a:lnTo>
                      <a:pt x="293" y="18"/>
                    </a:lnTo>
                    <a:lnTo>
                      <a:pt x="304" y="10"/>
                    </a:lnTo>
                    <a:lnTo>
                      <a:pt x="297" y="0"/>
                    </a:lnTo>
                    <a:lnTo>
                      <a:pt x="286" y="10"/>
                    </a:lnTo>
                    <a:lnTo>
                      <a:pt x="269" y="22"/>
                    </a:lnTo>
                    <a:lnTo>
                      <a:pt x="252" y="33"/>
                    </a:lnTo>
                    <a:lnTo>
                      <a:pt x="234" y="42"/>
                    </a:lnTo>
                    <a:lnTo>
                      <a:pt x="225" y="45"/>
                    </a:lnTo>
                    <a:lnTo>
                      <a:pt x="217" y="50"/>
                    </a:lnTo>
                    <a:lnTo>
                      <a:pt x="197" y="55"/>
                    </a:lnTo>
                    <a:lnTo>
                      <a:pt x="178" y="60"/>
                    </a:lnTo>
                    <a:lnTo>
                      <a:pt x="156" y="62"/>
                    </a:lnTo>
                    <a:lnTo>
                      <a:pt x="136" y="63"/>
                    </a:lnTo>
                    <a:lnTo>
                      <a:pt x="117" y="62"/>
                    </a:lnTo>
                    <a:lnTo>
                      <a:pt x="99" y="60"/>
                    </a:lnTo>
                    <a:lnTo>
                      <a:pt x="81" y="57"/>
                    </a:lnTo>
                    <a:lnTo>
                      <a:pt x="66" y="53"/>
                    </a:lnTo>
                    <a:lnTo>
                      <a:pt x="49" y="46"/>
                    </a:lnTo>
                    <a:lnTo>
                      <a:pt x="34" y="40"/>
                    </a:lnTo>
                    <a:lnTo>
                      <a:pt x="6" y="24"/>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7" name="Freeform 489"/>
              <p:cNvSpPr>
                <a:spLocks/>
              </p:cNvSpPr>
              <p:nvPr/>
            </p:nvSpPr>
            <p:spPr bwMode="auto">
              <a:xfrm>
                <a:off x="6247" y="1302"/>
                <a:ext cx="58" cy="15"/>
              </a:xfrm>
              <a:custGeom>
                <a:avLst/>
                <a:gdLst>
                  <a:gd name="T0" fmla="*/ 6 w 291"/>
                  <a:gd name="T1" fmla="*/ 24 h 75"/>
                  <a:gd name="T2" fmla="*/ 0 w 291"/>
                  <a:gd name="T3" fmla="*/ 36 h 75"/>
                  <a:gd name="T4" fmla="*/ 28 w 291"/>
                  <a:gd name="T5" fmla="*/ 52 h 75"/>
                  <a:gd name="T6" fmla="*/ 43 w 291"/>
                  <a:gd name="T7" fmla="*/ 58 h 75"/>
                  <a:gd name="T8" fmla="*/ 60 w 291"/>
                  <a:gd name="T9" fmla="*/ 65 h 75"/>
                  <a:gd name="T10" fmla="*/ 75 w 291"/>
                  <a:gd name="T11" fmla="*/ 69 h 75"/>
                  <a:gd name="T12" fmla="*/ 93 w 291"/>
                  <a:gd name="T13" fmla="*/ 72 h 75"/>
                  <a:gd name="T14" fmla="*/ 111 w 291"/>
                  <a:gd name="T15" fmla="*/ 74 h 75"/>
                  <a:gd name="T16" fmla="*/ 130 w 291"/>
                  <a:gd name="T17" fmla="*/ 75 h 75"/>
                  <a:gd name="T18" fmla="*/ 150 w 291"/>
                  <a:gd name="T19" fmla="*/ 74 h 75"/>
                  <a:gd name="T20" fmla="*/ 172 w 291"/>
                  <a:gd name="T21" fmla="*/ 72 h 75"/>
                  <a:gd name="T22" fmla="*/ 191 w 291"/>
                  <a:gd name="T23" fmla="*/ 67 h 75"/>
                  <a:gd name="T24" fmla="*/ 211 w 291"/>
                  <a:gd name="T25" fmla="*/ 62 h 75"/>
                  <a:gd name="T26" fmla="*/ 219 w 291"/>
                  <a:gd name="T27" fmla="*/ 57 h 75"/>
                  <a:gd name="T28" fmla="*/ 228 w 291"/>
                  <a:gd name="T29" fmla="*/ 54 h 75"/>
                  <a:gd name="T30" fmla="*/ 246 w 291"/>
                  <a:gd name="T31" fmla="*/ 45 h 75"/>
                  <a:gd name="T32" fmla="*/ 263 w 291"/>
                  <a:gd name="T33" fmla="*/ 34 h 75"/>
                  <a:gd name="T34" fmla="*/ 280 w 291"/>
                  <a:gd name="T35" fmla="*/ 22 h 75"/>
                  <a:gd name="T36" fmla="*/ 291 w 291"/>
                  <a:gd name="T37" fmla="*/ 12 h 75"/>
                  <a:gd name="T38" fmla="*/ 285 w 291"/>
                  <a:gd name="T39" fmla="*/ 0 h 75"/>
                  <a:gd name="T40" fmla="*/ 269 w 291"/>
                  <a:gd name="T41" fmla="*/ 14 h 75"/>
                  <a:gd name="T42" fmla="*/ 254 w 291"/>
                  <a:gd name="T43" fmla="*/ 25 h 75"/>
                  <a:gd name="T44" fmla="*/ 238 w 291"/>
                  <a:gd name="T45" fmla="*/ 35 h 75"/>
                  <a:gd name="T46" fmla="*/ 229 w 291"/>
                  <a:gd name="T47" fmla="*/ 38 h 75"/>
                  <a:gd name="T48" fmla="*/ 221 w 291"/>
                  <a:gd name="T49" fmla="*/ 43 h 75"/>
                  <a:gd name="T50" fmla="*/ 205 w 291"/>
                  <a:gd name="T51" fmla="*/ 51 h 75"/>
                  <a:gd name="T52" fmla="*/ 195 w 291"/>
                  <a:gd name="T53" fmla="*/ 53 h 75"/>
                  <a:gd name="T54" fmla="*/ 186 w 291"/>
                  <a:gd name="T55" fmla="*/ 56 h 75"/>
                  <a:gd name="T56" fmla="*/ 168 w 291"/>
                  <a:gd name="T57" fmla="*/ 61 h 75"/>
                  <a:gd name="T58" fmla="*/ 149 w 291"/>
                  <a:gd name="T59" fmla="*/ 63 h 75"/>
                  <a:gd name="T60" fmla="*/ 139 w 291"/>
                  <a:gd name="T61" fmla="*/ 63 h 75"/>
                  <a:gd name="T62" fmla="*/ 130 w 291"/>
                  <a:gd name="T63" fmla="*/ 64 h 75"/>
                  <a:gd name="T64" fmla="*/ 111 w 291"/>
                  <a:gd name="T65" fmla="*/ 63 h 75"/>
                  <a:gd name="T66" fmla="*/ 94 w 291"/>
                  <a:gd name="T67" fmla="*/ 61 h 75"/>
                  <a:gd name="T68" fmla="*/ 62 w 291"/>
                  <a:gd name="T69" fmla="*/ 54 h 75"/>
                  <a:gd name="T70" fmla="*/ 31 w 291"/>
                  <a:gd name="T71" fmla="*/ 40 h 75"/>
                  <a:gd name="T72" fmla="*/ 18 w 291"/>
                  <a:gd name="T73" fmla="*/ 33 h 75"/>
                  <a:gd name="T74" fmla="*/ 6 w 291"/>
                  <a:gd name="T75" fmla="*/ 24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1"/>
                  <a:gd name="T115" fmla="*/ 0 h 75"/>
                  <a:gd name="T116" fmla="*/ 291 w 291"/>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1" h="75">
                    <a:moveTo>
                      <a:pt x="6" y="24"/>
                    </a:moveTo>
                    <a:lnTo>
                      <a:pt x="0" y="36"/>
                    </a:lnTo>
                    <a:lnTo>
                      <a:pt x="28" y="52"/>
                    </a:lnTo>
                    <a:lnTo>
                      <a:pt x="43" y="58"/>
                    </a:lnTo>
                    <a:lnTo>
                      <a:pt x="60" y="65"/>
                    </a:lnTo>
                    <a:lnTo>
                      <a:pt x="75" y="69"/>
                    </a:lnTo>
                    <a:lnTo>
                      <a:pt x="93" y="72"/>
                    </a:lnTo>
                    <a:lnTo>
                      <a:pt x="111" y="74"/>
                    </a:lnTo>
                    <a:lnTo>
                      <a:pt x="130" y="75"/>
                    </a:lnTo>
                    <a:lnTo>
                      <a:pt x="150" y="74"/>
                    </a:lnTo>
                    <a:lnTo>
                      <a:pt x="172" y="72"/>
                    </a:lnTo>
                    <a:lnTo>
                      <a:pt x="191" y="67"/>
                    </a:lnTo>
                    <a:lnTo>
                      <a:pt x="211" y="62"/>
                    </a:lnTo>
                    <a:lnTo>
                      <a:pt x="219" y="57"/>
                    </a:lnTo>
                    <a:lnTo>
                      <a:pt x="228" y="54"/>
                    </a:lnTo>
                    <a:lnTo>
                      <a:pt x="246" y="45"/>
                    </a:lnTo>
                    <a:lnTo>
                      <a:pt x="263" y="34"/>
                    </a:lnTo>
                    <a:lnTo>
                      <a:pt x="280" y="22"/>
                    </a:lnTo>
                    <a:lnTo>
                      <a:pt x="291" y="12"/>
                    </a:lnTo>
                    <a:lnTo>
                      <a:pt x="285" y="0"/>
                    </a:lnTo>
                    <a:lnTo>
                      <a:pt x="269" y="14"/>
                    </a:lnTo>
                    <a:lnTo>
                      <a:pt x="254" y="25"/>
                    </a:lnTo>
                    <a:lnTo>
                      <a:pt x="238" y="35"/>
                    </a:lnTo>
                    <a:lnTo>
                      <a:pt x="229" y="38"/>
                    </a:lnTo>
                    <a:lnTo>
                      <a:pt x="221" y="43"/>
                    </a:lnTo>
                    <a:lnTo>
                      <a:pt x="205" y="51"/>
                    </a:lnTo>
                    <a:lnTo>
                      <a:pt x="195" y="53"/>
                    </a:lnTo>
                    <a:lnTo>
                      <a:pt x="186" y="56"/>
                    </a:lnTo>
                    <a:lnTo>
                      <a:pt x="168" y="61"/>
                    </a:lnTo>
                    <a:lnTo>
                      <a:pt x="149" y="63"/>
                    </a:lnTo>
                    <a:lnTo>
                      <a:pt x="139" y="63"/>
                    </a:lnTo>
                    <a:lnTo>
                      <a:pt x="130" y="64"/>
                    </a:lnTo>
                    <a:lnTo>
                      <a:pt x="111" y="63"/>
                    </a:lnTo>
                    <a:lnTo>
                      <a:pt x="94" y="61"/>
                    </a:lnTo>
                    <a:lnTo>
                      <a:pt x="62" y="54"/>
                    </a:lnTo>
                    <a:lnTo>
                      <a:pt x="31" y="40"/>
                    </a:lnTo>
                    <a:lnTo>
                      <a:pt x="18" y="33"/>
                    </a:lnTo>
                    <a:lnTo>
                      <a:pt x="6" y="24"/>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8" name="Freeform 490"/>
              <p:cNvSpPr>
                <a:spLocks/>
              </p:cNvSpPr>
              <p:nvPr/>
            </p:nvSpPr>
            <p:spPr bwMode="auto">
              <a:xfrm>
                <a:off x="6243" y="1309"/>
                <a:ext cx="66" cy="15"/>
              </a:xfrm>
              <a:custGeom>
                <a:avLst/>
                <a:gdLst>
                  <a:gd name="T0" fmla="*/ 6 w 329"/>
                  <a:gd name="T1" fmla="*/ 25 h 78"/>
                  <a:gd name="T2" fmla="*/ 0 w 329"/>
                  <a:gd name="T3" fmla="*/ 36 h 78"/>
                  <a:gd name="T4" fmla="*/ 16 w 329"/>
                  <a:gd name="T5" fmla="*/ 45 h 78"/>
                  <a:gd name="T6" fmla="*/ 33 w 329"/>
                  <a:gd name="T7" fmla="*/ 53 h 78"/>
                  <a:gd name="T8" fmla="*/ 49 w 329"/>
                  <a:gd name="T9" fmla="*/ 60 h 78"/>
                  <a:gd name="T10" fmla="*/ 69 w 329"/>
                  <a:gd name="T11" fmla="*/ 67 h 78"/>
                  <a:gd name="T12" fmla="*/ 87 w 329"/>
                  <a:gd name="T13" fmla="*/ 71 h 78"/>
                  <a:gd name="T14" fmla="*/ 107 w 329"/>
                  <a:gd name="T15" fmla="*/ 75 h 78"/>
                  <a:gd name="T16" fmla="*/ 127 w 329"/>
                  <a:gd name="T17" fmla="*/ 77 h 78"/>
                  <a:gd name="T18" fmla="*/ 148 w 329"/>
                  <a:gd name="T19" fmla="*/ 78 h 78"/>
                  <a:gd name="T20" fmla="*/ 173 w 329"/>
                  <a:gd name="T21" fmla="*/ 77 h 78"/>
                  <a:gd name="T22" fmla="*/ 198 w 329"/>
                  <a:gd name="T23" fmla="*/ 73 h 78"/>
                  <a:gd name="T24" fmla="*/ 220 w 329"/>
                  <a:gd name="T25" fmla="*/ 68 h 78"/>
                  <a:gd name="T26" fmla="*/ 231 w 329"/>
                  <a:gd name="T27" fmla="*/ 64 h 78"/>
                  <a:gd name="T28" fmla="*/ 244 w 329"/>
                  <a:gd name="T29" fmla="*/ 62 h 78"/>
                  <a:gd name="T30" fmla="*/ 264 w 329"/>
                  <a:gd name="T31" fmla="*/ 52 h 78"/>
                  <a:gd name="T32" fmla="*/ 268 w 329"/>
                  <a:gd name="T33" fmla="*/ 49 h 78"/>
                  <a:gd name="T34" fmla="*/ 274 w 329"/>
                  <a:gd name="T35" fmla="*/ 47 h 78"/>
                  <a:gd name="T36" fmla="*/ 285 w 329"/>
                  <a:gd name="T37" fmla="*/ 42 h 78"/>
                  <a:gd name="T38" fmla="*/ 294 w 329"/>
                  <a:gd name="T39" fmla="*/ 35 h 78"/>
                  <a:gd name="T40" fmla="*/ 299 w 329"/>
                  <a:gd name="T41" fmla="*/ 32 h 78"/>
                  <a:gd name="T42" fmla="*/ 304 w 329"/>
                  <a:gd name="T43" fmla="*/ 30 h 78"/>
                  <a:gd name="T44" fmla="*/ 324 w 329"/>
                  <a:gd name="T45" fmla="*/ 15 h 78"/>
                  <a:gd name="T46" fmla="*/ 329 w 329"/>
                  <a:gd name="T47" fmla="*/ 13 h 78"/>
                  <a:gd name="T48" fmla="*/ 323 w 329"/>
                  <a:gd name="T49" fmla="*/ 0 h 78"/>
                  <a:gd name="T50" fmla="*/ 316 w 329"/>
                  <a:gd name="T51" fmla="*/ 7 h 78"/>
                  <a:gd name="T52" fmla="*/ 310 w 329"/>
                  <a:gd name="T53" fmla="*/ 9 h 78"/>
                  <a:gd name="T54" fmla="*/ 305 w 329"/>
                  <a:gd name="T55" fmla="*/ 13 h 78"/>
                  <a:gd name="T56" fmla="*/ 296 w 329"/>
                  <a:gd name="T57" fmla="*/ 20 h 78"/>
                  <a:gd name="T58" fmla="*/ 278 w 329"/>
                  <a:gd name="T59" fmla="*/ 32 h 78"/>
                  <a:gd name="T60" fmla="*/ 258 w 329"/>
                  <a:gd name="T61" fmla="*/ 42 h 78"/>
                  <a:gd name="T62" fmla="*/ 238 w 329"/>
                  <a:gd name="T63" fmla="*/ 51 h 78"/>
                  <a:gd name="T64" fmla="*/ 216 w 329"/>
                  <a:gd name="T65" fmla="*/ 57 h 78"/>
                  <a:gd name="T66" fmla="*/ 204 w 329"/>
                  <a:gd name="T67" fmla="*/ 59 h 78"/>
                  <a:gd name="T68" fmla="*/ 201 w 329"/>
                  <a:gd name="T69" fmla="*/ 59 h 78"/>
                  <a:gd name="T70" fmla="*/ 199 w 329"/>
                  <a:gd name="T71" fmla="*/ 60 h 78"/>
                  <a:gd name="T72" fmla="*/ 194 w 329"/>
                  <a:gd name="T73" fmla="*/ 62 h 78"/>
                  <a:gd name="T74" fmla="*/ 188 w 329"/>
                  <a:gd name="T75" fmla="*/ 62 h 78"/>
                  <a:gd name="T76" fmla="*/ 184 w 329"/>
                  <a:gd name="T77" fmla="*/ 62 h 78"/>
                  <a:gd name="T78" fmla="*/ 182 w 329"/>
                  <a:gd name="T79" fmla="*/ 63 h 78"/>
                  <a:gd name="T80" fmla="*/ 171 w 329"/>
                  <a:gd name="T81" fmla="*/ 66 h 78"/>
                  <a:gd name="T82" fmla="*/ 148 w 329"/>
                  <a:gd name="T83" fmla="*/ 67 h 78"/>
                  <a:gd name="T84" fmla="*/ 128 w 329"/>
                  <a:gd name="T85" fmla="*/ 66 h 78"/>
                  <a:gd name="T86" fmla="*/ 109 w 329"/>
                  <a:gd name="T87" fmla="*/ 63 h 78"/>
                  <a:gd name="T88" fmla="*/ 90 w 329"/>
                  <a:gd name="T89" fmla="*/ 60 h 78"/>
                  <a:gd name="T90" fmla="*/ 72 w 329"/>
                  <a:gd name="T91" fmla="*/ 55 h 78"/>
                  <a:gd name="T92" fmla="*/ 37 w 329"/>
                  <a:gd name="T93" fmla="*/ 42 h 78"/>
                  <a:gd name="T94" fmla="*/ 20 w 329"/>
                  <a:gd name="T95" fmla="*/ 34 h 78"/>
                  <a:gd name="T96" fmla="*/ 6 w 329"/>
                  <a:gd name="T97" fmla="*/ 25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78"/>
                  <a:gd name="T149" fmla="*/ 329 w 329"/>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78">
                    <a:moveTo>
                      <a:pt x="6" y="25"/>
                    </a:moveTo>
                    <a:lnTo>
                      <a:pt x="0" y="36"/>
                    </a:lnTo>
                    <a:lnTo>
                      <a:pt x="16" y="45"/>
                    </a:lnTo>
                    <a:lnTo>
                      <a:pt x="33" y="53"/>
                    </a:lnTo>
                    <a:lnTo>
                      <a:pt x="49" y="60"/>
                    </a:lnTo>
                    <a:lnTo>
                      <a:pt x="69" y="67"/>
                    </a:lnTo>
                    <a:lnTo>
                      <a:pt x="87" y="71"/>
                    </a:lnTo>
                    <a:lnTo>
                      <a:pt x="107" y="75"/>
                    </a:lnTo>
                    <a:lnTo>
                      <a:pt x="127" y="77"/>
                    </a:lnTo>
                    <a:lnTo>
                      <a:pt x="148" y="78"/>
                    </a:lnTo>
                    <a:lnTo>
                      <a:pt x="173" y="77"/>
                    </a:lnTo>
                    <a:lnTo>
                      <a:pt x="198" y="73"/>
                    </a:lnTo>
                    <a:lnTo>
                      <a:pt x="220" y="68"/>
                    </a:lnTo>
                    <a:lnTo>
                      <a:pt x="231" y="64"/>
                    </a:lnTo>
                    <a:lnTo>
                      <a:pt x="244" y="62"/>
                    </a:lnTo>
                    <a:lnTo>
                      <a:pt x="264" y="52"/>
                    </a:lnTo>
                    <a:lnTo>
                      <a:pt x="268" y="49"/>
                    </a:lnTo>
                    <a:lnTo>
                      <a:pt x="274" y="47"/>
                    </a:lnTo>
                    <a:lnTo>
                      <a:pt x="285" y="42"/>
                    </a:lnTo>
                    <a:lnTo>
                      <a:pt x="294" y="35"/>
                    </a:lnTo>
                    <a:lnTo>
                      <a:pt x="299" y="32"/>
                    </a:lnTo>
                    <a:lnTo>
                      <a:pt x="304" y="30"/>
                    </a:lnTo>
                    <a:lnTo>
                      <a:pt x="324" y="15"/>
                    </a:lnTo>
                    <a:lnTo>
                      <a:pt x="329" y="13"/>
                    </a:lnTo>
                    <a:lnTo>
                      <a:pt x="323" y="0"/>
                    </a:lnTo>
                    <a:lnTo>
                      <a:pt x="316" y="7"/>
                    </a:lnTo>
                    <a:lnTo>
                      <a:pt x="310" y="9"/>
                    </a:lnTo>
                    <a:lnTo>
                      <a:pt x="305" y="13"/>
                    </a:lnTo>
                    <a:lnTo>
                      <a:pt x="296" y="20"/>
                    </a:lnTo>
                    <a:lnTo>
                      <a:pt x="278" y="32"/>
                    </a:lnTo>
                    <a:lnTo>
                      <a:pt x="258" y="42"/>
                    </a:lnTo>
                    <a:lnTo>
                      <a:pt x="238" y="51"/>
                    </a:lnTo>
                    <a:lnTo>
                      <a:pt x="216" y="57"/>
                    </a:lnTo>
                    <a:lnTo>
                      <a:pt x="204" y="59"/>
                    </a:lnTo>
                    <a:lnTo>
                      <a:pt x="201" y="59"/>
                    </a:lnTo>
                    <a:lnTo>
                      <a:pt x="199" y="60"/>
                    </a:lnTo>
                    <a:lnTo>
                      <a:pt x="194" y="62"/>
                    </a:lnTo>
                    <a:lnTo>
                      <a:pt x="188" y="62"/>
                    </a:lnTo>
                    <a:lnTo>
                      <a:pt x="184" y="62"/>
                    </a:lnTo>
                    <a:lnTo>
                      <a:pt x="182" y="63"/>
                    </a:lnTo>
                    <a:lnTo>
                      <a:pt x="171" y="66"/>
                    </a:lnTo>
                    <a:lnTo>
                      <a:pt x="148" y="67"/>
                    </a:lnTo>
                    <a:lnTo>
                      <a:pt x="128" y="66"/>
                    </a:lnTo>
                    <a:lnTo>
                      <a:pt x="109" y="63"/>
                    </a:lnTo>
                    <a:lnTo>
                      <a:pt x="90" y="60"/>
                    </a:lnTo>
                    <a:lnTo>
                      <a:pt x="72" y="55"/>
                    </a:lnTo>
                    <a:lnTo>
                      <a:pt x="37" y="42"/>
                    </a:lnTo>
                    <a:lnTo>
                      <a:pt x="20" y="34"/>
                    </a:lnTo>
                    <a:lnTo>
                      <a:pt x="6" y="25"/>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19" name="Freeform 491"/>
              <p:cNvSpPr>
                <a:spLocks/>
              </p:cNvSpPr>
              <p:nvPr/>
            </p:nvSpPr>
            <p:spPr bwMode="auto">
              <a:xfrm>
                <a:off x="6239" y="1317"/>
                <a:ext cx="75" cy="16"/>
              </a:xfrm>
              <a:custGeom>
                <a:avLst/>
                <a:gdLst>
                  <a:gd name="T0" fmla="*/ 5 w 376"/>
                  <a:gd name="T1" fmla="*/ 23 h 80"/>
                  <a:gd name="T2" fmla="*/ 0 w 376"/>
                  <a:gd name="T3" fmla="*/ 32 h 80"/>
                  <a:gd name="T4" fmla="*/ 37 w 376"/>
                  <a:gd name="T5" fmla="*/ 52 h 80"/>
                  <a:gd name="T6" fmla="*/ 78 w 376"/>
                  <a:gd name="T7" fmla="*/ 68 h 80"/>
                  <a:gd name="T8" fmla="*/ 99 w 376"/>
                  <a:gd name="T9" fmla="*/ 72 h 80"/>
                  <a:gd name="T10" fmla="*/ 123 w 376"/>
                  <a:gd name="T11" fmla="*/ 77 h 80"/>
                  <a:gd name="T12" fmla="*/ 147 w 376"/>
                  <a:gd name="T13" fmla="*/ 79 h 80"/>
                  <a:gd name="T14" fmla="*/ 171 w 376"/>
                  <a:gd name="T15" fmla="*/ 80 h 80"/>
                  <a:gd name="T16" fmla="*/ 185 w 376"/>
                  <a:gd name="T17" fmla="*/ 79 h 80"/>
                  <a:gd name="T18" fmla="*/ 199 w 376"/>
                  <a:gd name="T19" fmla="*/ 79 h 80"/>
                  <a:gd name="T20" fmla="*/ 213 w 376"/>
                  <a:gd name="T21" fmla="*/ 77 h 80"/>
                  <a:gd name="T22" fmla="*/ 220 w 376"/>
                  <a:gd name="T23" fmla="*/ 75 h 80"/>
                  <a:gd name="T24" fmla="*/ 227 w 376"/>
                  <a:gd name="T25" fmla="*/ 75 h 80"/>
                  <a:gd name="T26" fmla="*/ 254 w 376"/>
                  <a:gd name="T27" fmla="*/ 70 h 80"/>
                  <a:gd name="T28" fmla="*/ 281 w 376"/>
                  <a:gd name="T29" fmla="*/ 62 h 80"/>
                  <a:gd name="T30" fmla="*/ 306 w 376"/>
                  <a:gd name="T31" fmla="*/ 52 h 80"/>
                  <a:gd name="T32" fmla="*/ 331 w 376"/>
                  <a:gd name="T33" fmla="*/ 40 h 80"/>
                  <a:gd name="T34" fmla="*/ 353 w 376"/>
                  <a:gd name="T35" fmla="*/ 25 h 80"/>
                  <a:gd name="T36" fmla="*/ 376 w 376"/>
                  <a:gd name="T37" fmla="*/ 10 h 80"/>
                  <a:gd name="T38" fmla="*/ 370 w 376"/>
                  <a:gd name="T39" fmla="*/ 0 h 80"/>
                  <a:gd name="T40" fmla="*/ 347 w 376"/>
                  <a:gd name="T41" fmla="*/ 15 h 80"/>
                  <a:gd name="T42" fmla="*/ 325 w 376"/>
                  <a:gd name="T43" fmla="*/ 29 h 80"/>
                  <a:gd name="T44" fmla="*/ 301 w 376"/>
                  <a:gd name="T45" fmla="*/ 41 h 80"/>
                  <a:gd name="T46" fmla="*/ 289 w 376"/>
                  <a:gd name="T47" fmla="*/ 45 h 80"/>
                  <a:gd name="T48" fmla="*/ 278 w 376"/>
                  <a:gd name="T49" fmla="*/ 51 h 80"/>
                  <a:gd name="T50" fmla="*/ 252 w 376"/>
                  <a:gd name="T51" fmla="*/ 58 h 80"/>
                  <a:gd name="T52" fmla="*/ 239 w 376"/>
                  <a:gd name="T53" fmla="*/ 60 h 80"/>
                  <a:gd name="T54" fmla="*/ 232 w 376"/>
                  <a:gd name="T55" fmla="*/ 61 h 80"/>
                  <a:gd name="T56" fmla="*/ 226 w 376"/>
                  <a:gd name="T57" fmla="*/ 63 h 80"/>
                  <a:gd name="T58" fmla="*/ 218 w 376"/>
                  <a:gd name="T59" fmla="*/ 63 h 80"/>
                  <a:gd name="T60" fmla="*/ 212 w 376"/>
                  <a:gd name="T61" fmla="*/ 64 h 80"/>
                  <a:gd name="T62" fmla="*/ 198 w 376"/>
                  <a:gd name="T63" fmla="*/ 66 h 80"/>
                  <a:gd name="T64" fmla="*/ 171 w 376"/>
                  <a:gd name="T65" fmla="*/ 68 h 80"/>
                  <a:gd name="T66" fmla="*/ 148 w 376"/>
                  <a:gd name="T67" fmla="*/ 66 h 80"/>
                  <a:gd name="T68" fmla="*/ 125 w 376"/>
                  <a:gd name="T69" fmla="*/ 64 h 80"/>
                  <a:gd name="T70" fmla="*/ 103 w 376"/>
                  <a:gd name="T71" fmla="*/ 61 h 80"/>
                  <a:gd name="T72" fmla="*/ 83 w 376"/>
                  <a:gd name="T73" fmla="*/ 56 h 80"/>
                  <a:gd name="T74" fmla="*/ 61 w 376"/>
                  <a:gd name="T75" fmla="*/ 50 h 80"/>
                  <a:gd name="T76" fmla="*/ 42 w 376"/>
                  <a:gd name="T77" fmla="*/ 42 h 80"/>
                  <a:gd name="T78" fmla="*/ 23 w 376"/>
                  <a:gd name="T79" fmla="*/ 33 h 80"/>
                  <a:gd name="T80" fmla="*/ 5 w 376"/>
                  <a:gd name="T81" fmla="*/ 23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6"/>
                  <a:gd name="T124" fmla="*/ 0 h 80"/>
                  <a:gd name="T125" fmla="*/ 376 w 376"/>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6" h="80">
                    <a:moveTo>
                      <a:pt x="5" y="23"/>
                    </a:moveTo>
                    <a:lnTo>
                      <a:pt x="0" y="32"/>
                    </a:lnTo>
                    <a:lnTo>
                      <a:pt x="37" y="52"/>
                    </a:lnTo>
                    <a:lnTo>
                      <a:pt x="78" y="68"/>
                    </a:lnTo>
                    <a:lnTo>
                      <a:pt x="99" y="72"/>
                    </a:lnTo>
                    <a:lnTo>
                      <a:pt x="123" y="77"/>
                    </a:lnTo>
                    <a:lnTo>
                      <a:pt x="147" y="79"/>
                    </a:lnTo>
                    <a:lnTo>
                      <a:pt x="171" y="80"/>
                    </a:lnTo>
                    <a:lnTo>
                      <a:pt x="185" y="79"/>
                    </a:lnTo>
                    <a:lnTo>
                      <a:pt x="199" y="79"/>
                    </a:lnTo>
                    <a:lnTo>
                      <a:pt x="213" y="77"/>
                    </a:lnTo>
                    <a:lnTo>
                      <a:pt x="220" y="75"/>
                    </a:lnTo>
                    <a:lnTo>
                      <a:pt x="227" y="75"/>
                    </a:lnTo>
                    <a:lnTo>
                      <a:pt x="254" y="70"/>
                    </a:lnTo>
                    <a:lnTo>
                      <a:pt x="281" y="62"/>
                    </a:lnTo>
                    <a:lnTo>
                      <a:pt x="306" y="52"/>
                    </a:lnTo>
                    <a:lnTo>
                      <a:pt x="331" y="40"/>
                    </a:lnTo>
                    <a:lnTo>
                      <a:pt x="353" y="25"/>
                    </a:lnTo>
                    <a:lnTo>
                      <a:pt x="376" y="10"/>
                    </a:lnTo>
                    <a:lnTo>
                      <a:pt x="370" y="0"/>
                    </a:lnTo>
                    <a:lnTo>
                      <a:pt x="347" y="15"/>
                    </a:lnTo>
                    <a:lnTo>
                      <a:pt x="325" y="29"/>
                    </a:lnTo>
                    <a:lnTo>
                      <a:pt x="301" y="41"/>
                    </a:lnTo>
                    <a:lnTo>
                      <a:pt x="289" y="45"/>
                    </a:lnTo>
                    <a:lnTo>
                      <a:pt x="278" y="51"/>
                    </a:lnTo>
                    <a:lnTo>
                      <a:pt x="252" y="58"/>
                    </a:lnTo>
                    <a:lnTo>
                      <a:pt x="239" y="60"/>
                    </a:lnTo>
                    <a:lnTo>
                      <a:pt x="232" y="61"/>
                    </a:lnTo>
                    <a:lnTo>
                      <a:pt x="226" y="63"/>
                    </a:lnTo>
                    <a:lnTo>
                      <a:pt x="218" y="63"/>
                    </a:lnTo>
                    <a:lnTo>
                      <a:pt x="212" y="64"/>
                    </a:lnTo>
                    <a:lnTo>
                      <a:pt x="198" y="66"/>
                    </a:lnTo>
                    <a:lnTo>
                      <a:pt x="171" y="68"/>
                    </a:lnTo>
                    <a:lnTo>
                      <a:pt x="148" y="66"/>
                    </a:lnTo>
                    <a:lnTo>
                      <a:pt x="125" y="64"/>
                    </a:lnTo>
                    <a:lnTo>
                      <a:pt x="103" y="61"/>
                    </a:lnTo>
                    <a:lnTo>
                      <a:pt x="83" y="56"/>
                    </a:lnTo>
                    <a:lnTo>
                      <a:pt x="61" y="50"/>
                    </a:lnTo>
                    <a:lnTo>
                      <a:pt x="42" y="42"/>
                    </a:lnTo>
                    <a:lnTo>
                      <a:pt x="23" y="33"/>
                    </a:lnTo>
                    <a:lnTo>
                      <a:pt x="5" y="23"/>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0" name="Freeform 492"/>
              <p:cNvSpPr>
                <a:spLocks/>
              </p:cNvSpPr>
              <p:nvPr/>
            </p:nvSpPr>
            <p:spPr bwMode="auto">
              <a:xfrm>
                <a:off x="6240" y="1315"/>
                <a:ext cx="73" cy="16"/>
              </a:xfrm>
              <a:custGeom>
                <a:avLst/>
                <a:gdLst>
                  <a:gd name="T0" fmla="*/ 7 w 365"/>
                  <a:gd name="T1" fmla="*/ 24 h 79"/>
                  <a:gd name="T2" fmla="*/ 0 w 365"/>
                  <a:gd name="T3" fmla="*/ 34 h 79"/>
                  <a:gd name="T4" fmla="*/ 18 w 365"/>
                  <a:gd name="T5" fmla="*/ 44 h 79"/>
                  <a:gd name="T6" fmla="*/ 37 w 365"/>
                  <a:gd name="T7" fmla="*/ 53 h 79"/>
                  <a:gd name="T8" fmla="*/ 56 w 365"/>
                  <a:gd name="T9" fmla="*/ 61 h 79"/>
                  <a:gd name="T10" fmla="*/ 78 w 365"/>
                  <a:gd name="T11" fmla="*/ 67 h 79"/>
                  <a:gd name="T12" fmla="*/ 98 w 365"/>
                  <a:gd name="T13" fmla="*/ 72 h 79"/>
                  <a:gd name="T14" fmla="*/ 120 w 365"/>
                  <a:gd name="T15" fmla="*/ 75 h 79"/>
                  <a:gd name="T16" fmla="*/ 143 w 365"/>
                  <a:gd name="T17" fmla="*/ 77 h 79"/>
                  <a:gd name="T18" fmla="*/ 166 w 365"/>
                  <a:gd name="T19" fmla="*/ 79 h 79"/>
                  <a:gd name="T20" fmla="*/ 193 w 365"/>
                  <a:gd name="T21" fmla="*/ 77 h 79"/>
                  <a:gd name="T22" fmla="*/ 207 w 365"/>
                  <a:gd name="T23" fmla="*/ 75 h 79"/>
                  <a:gd name="T24" fmla="*/ 213 w 365"/>
                  <a:gd name="T25" fmla="*/ 74 h 79"/>
                  <a:gd name="T26" fmla="*/ 221 w 365"/>
                  <a:gd name="T27" fmla="*/ 74 h 79"/>
                  <a:gd name="T28" fmla="*/ 227 w 365"/>
                  <a:gd name="T29" fmla="*/ 72 h 79"/>
                  <a:gd name="T30" fmla="*/ 234 w 365"/>
                  <a:gd name="T31" fmla="*/ 71 h 79"/>
                  <a:gd name="T32" fmla="*/ 247 w 365"/>
                  <a:gd name="T33" fmla="*/ 69 h 79"/>
                  <a:gd name="T34" fmla="*/ 273 w 365"/>
                  <a:gd name="T35" fmla="*/ 62 h 79"/>
                  <a:gd name="T36" fmla="*/ 284 w 365"/>
                  <a:gd name="T37" fmla="*/ 56 h 79"/>
                  <a:gd name="T38" fmla="*/ 296 w 365"/>
                  <a:gd name="T39" fmla="*/ 52 h 79"/>
                  <a:gd name="T40" fmla="*/ 320 w 365"/>
                  <a:gd name="T41" fmla="*/ 40 h 79"/>
                  <a:gd name="T42" fmla="*/ 342 w 365"/>
                  <a:gd name="T43" fmla="*/ 26 h 79"/>
                  <a:gd name="T44" fmla="*/ 365 w 365"/>
                  <a:gd name="T45" fmla="*/ 11 h 79"/>
                  <a:gd name="T46" fmla="*/ 358 w 365"/>
                  <a:gd name="T47" fmla="*/ 0 h 79"/>
                  <a:gd name="T48" fmla="*/ 347 w 365"/>
                  <a:gd name="T49" fmla="*/ 7 h 79"/>
                  <a:gd name="T50" fmla="*/ 345 w 365"/>
                  <a:gd name="T51" fmla="*/ 7 h 79"/>
                  <a:gd name="T52" fmla="*/ 344 w 365"/>
                  <a:gd name="T53" fmla="*/ 8 h 79"/>
                  <a:gd name="T54" fmla="*/ 341 w 365"/>
                  <a:gd name="T55" fmla="*/ 10 h 79"/>
                  <a:gd name="T56" fmla="*/ 337 w 365"/>
                  <a:gd name="T57" fmla="*/ 15 h 79"/>
                  <a:gd name="T58" fmla="*/ 326 w 365"/>
                  <a:gd name="T59" fmla="*/ 21 h 79"/>
                  <a:gd name="T60" fmla="*/ 323 w 365"/>
                  <a:gd name="T61" fmla="*/ 21 h 79"/>
                  <a:gd name="T62" fmla="*/ 322 w 365"/>
                  <a:gd name="T63" fmla="*/ 22 h 79"/>
                  <a:gd name="T64" fmla="*/ 320 w 365"/>
                  <a:gd name="T65" fmla="*/ 25 h 79"/>
                  <a:gd name="T66" fmla="*/ 316 w 365"/>
                  <a:gd name="T67" fmla="*/ 29 h 79"/>
                  <a:gd name="T68" fmla="*/ 292 w 365"/>
                  <a:gd name="T69" fmla="*/ 40 h 79"/>
                  <a:gd name="T70" fmla="*/ 270 w 365"/>
                  <a:gd name="T71" fmla="*/ 51 h 79"/>
                  <a:gd name="T72" fmla="*/ 256 w 365"/>
                  <a:gd name="T73" fmla="*/ 54 h 79"/>
                  <a:gd name="T74" fmla="*/ 244 w 365"/>
                  <a:gd name="T75" fmla="*/ 58 h 79"/>
                  <a:gd name="T76" fmla="*/ 219 w 365"/>
                  <a:gd name="T77" fmla="*/ 64 h 79"/>
                  <a:gd name="T78" fmla="*/ 192 w 365"/>
                  <a:gd name="T79" fmla="*/ 67 h 79"/>
                  <a:gd name="T80" fmla="*/ 179 w 365"/>
                  <a:gd name="T81" fmla="*/ 67 h 79"/>
                  <a:gd name="T82" fmla="*/ 172 w 365"/>
                  <a:gd name="T83" fmla="*/ 67 h 79"/>
                  <a:gd name="T84" fmla="*/ 168 w 365"/>
                  <a:gd name="T85" fmla="*/ 67 h 79"/>
                  <a:gd name="T86" fmla="*/ 166 w 365"/>
                  <a:gd name="T87" fmla="*/ 69 h 79"/>
                  <a:gd name="T88" fmla="*/ 143 w 365"/>
                  <a:gd name="T89" fmla="*/ 67 h 79"/>
                  <a:gd name="T90" fmla="*/ 121 w 365"/>
                  <a:gd name="T91" fmla="*/ 65 h 79"/>
                  <a:gd name="T92" fmla="*/ 100 w 365"/>
                  <a:gd name="T93" fmla="*/ 62 h 79"/>
                  <a:gd name="T94" fmla="*/ 80 w 365"/>
                  <a:gd name="T95" fmla="*/ 57 h 79"/>
                  <a:gd name="T96" fmla="*/ 60 w 365"/>
                  <a:gd name="T97" fmla="*/ 51 h 79"/>
                  <a:gd name="T98" fmla="*/ 42 w 365"/>
                  <a:gd name="T99" fmla="*/ 43 h 79"/>
                  <a:gd name="T100" fmla="*/ 24 w 365"/>
                  <a:gd name="T101" fmla="*/ 34 h 79"/>
                  <a:gd name="T102" fmla="*/ 7 w 365"/>
                  <a:gd name="T103" fmla="*/ 24 h 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5"/>
                  <a:gd name="T157" fmla="*/ 0 h 79"/>
                  <a:gd name="T158" fmla="*/ 365 w 365"/>
                  <a:gd name="T159" fmla="*/ 79 h 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5" h="79">
                    <a:moveTo>
                      <a:pt x="7" y="24"/>
                    </a:moveTo>
                    <a:lnTo>
                      <a:pt x="0" y="34"/>
                    </a:lnTo>
                    <a:lnTo>
                      <a:pt x="18" y="44"/>
                    </a:lnTo>
                    <a:lnTo>
                      <a:pt x="37" y="53"/>
                    </a:lnTo>
                    <a:lnTo>
                      <a:pt x="56" y="61"/>
                    </a:lnTo>
                    <a:lnTo>
                      <a:pt x="78" y="67"/>
                    </a:lnTo>
                    <a:lnTo>
                      <a:pt x="98" y="72"/>
                    </a:lnTo>
                    <a:lnTo>
                      <a:pt x="120" y="75"/>
                    </a:lnTo>
                    <a:lnTo>
                      <a:pt x="143" y="77"/>
                    </a:lnTo>
                    <a:lnTo>
                      <a:pt x="166" y="79"/>
                    </a:lnTo>
                    <a:lnTo>
                      <a:pt x="193" y="77"/>
                    </a:lnTo>
                    <a:lnTo>
                      <a:pt x="207" y="75"/>
                    </a:lnTo>
                    <a:lnTo>
                      <a:pt x="213" y="74"/>
                    </a:lnTo>
                    <a:lnTo>
                      <a:pt x="221" y="74"/>
                    </a:lnTo>
                    <a:lnTo>
                      <a:pt x="227" y="72"/>
                    </a:lnTo>
                    <a:lnTo>
                      <a:pt x="234" y="71"/>
                    </a:lnTo>
                    <a:lnTo>
                      <a:pt x="247" y="69"/>
                    </a:lnTo>
                    <a:lnTo>
                      <a:pt x="273" y="62"/>
                    </a:lnTo>
                    <a:lnTo>
                      <a:pt x="284" y="56"/>
                    </a:lnTo>
                    <a:lnTo>
                      <a:pt x="296" y="52"/>
                    </a:lnTo>
                    <a:lnTo>
                      <a:pt x="320" y="40"/>
                    </a:lnTo>
                    <a:lnTo>
                      <a:pt x="342" y="26"/>
                    </a:lnTo>
                    <a:lnTo>
                      <a:pt x="365" y="11"/>
                    </a:lnTo>
                    <a:lnTo>
                      <a:pt x="358" y="0"/>
                    </a:lnTo>
                    <a:lnTo>
                      <a:pt x="347" y="7"/>
                    </a:lnTo>
                    <a:lnTo>
                      <a:pt x="345" y="7"/>
                    </a:lnTo>
                    <a:lnTo>
                      <a:pt x="344" y="8"/>
                    </a:lnTo>
                    <a:lnTo>
                      <a:pt x="341" y="10"/>
                    </a:lnTo>
                    <a:lnTo>
                      <a:pt x="337" y="15"/>
                    </a:lnTo>
                    <a:lnTo>
                      <a:pt x="326" y="21"/>
                    </a:lnTo>
                    <a:lnTo>
                      <a:pt x="323" y="21"/>
                    </a:lnTo>
                    <a:lnTo>
                      <a:pt x="322" y="22"/>
                    </a:lnTo>
                    <a:lnTo>
                      <a:pt x="320" y="25"/>
                    </a:lnTo>
                    <a:lnTo>
                      <a:pt x="316" y="29"/>
                    </a:lnTo>
                    <a:lnTo>
                      <a:pt x="292" y="40"/>
                    </a:lnTo>
                    <a:lnTo>
                      <a:pt x="270" y="51"/>
                    </a:lnTo>
                    <a:lnTo>
                      <a:pt x="256" y="54"/>
                    </a:lnTo>
                    <a:lnTo>
                      <a:pt x="244" y="58"/>
                    </a:lnTo>
                    <a:lnTo>
                      <a:pt x="219" y="64"/>
                    </a:lnTo>
                    <a:lnTo>
                      <a:pt x="192" y="67"/>
                    </a:lnTo>
                    <a:lnTo>
                      <a:pt x="179" y="67"/>
                    </a:lnTo>
                    <a:lnTo>
                      <a:pt x="172" y="67"/>
                    </a:lnTo>
                    <a:lnTo>
                      <a:pt x="168" y="67"/>
                    </a:lnTo>
                    <a:lnTo>
                      <a:pt x="166" y="69"/>
                    </a:lnTo>
                    <a:lnTo>
                      <a:pt x="143" y="67"/>
                    </a:lnTo>
                    <a:lnTo>
                      <a:pt x="121" y="65"/>
                    </a:lnTo>
                    <a:lnTo>
                      <a:pt x="100" y="62"/>
                    </a:lnTo>
                    <a:lnTo>
                      <a:pt x="80" y="57"/>
                    </a:lnTo>
                    <a:lnTo>
                      <a:pt x="60" y="51"/>
                    </a:lnTo>
                    <a:lnTo>
                      <a:pt x="42" y="43"/>
                    </a:lnTo>
                    <a:lnTo>
                      <a:pt x="24" y="34"/>
                    </a:lnTo>
                    <a:lnTo>
                      <a:pt x="7" y="24"/>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1" name="Freeform 493"/>
              <p:cNvSpPr>
                <a:spLocks/>
              </p:cNvSpPr>
              <p:nvPr/>
            </p:nvSpPr>
            <p:spPr bwMode="auto">
              <a:xfrm>
                <a:off x="6241" y="1311"/>
                <a:ext cx="70" cy="18"/>
              </a:xfrm>
              <a:custGeom>
                <a:avLst/>
                <a:gdLst>
                  <a:gd name="T0" fmla="*/ 0 w 351"/>
                  <a:gd name="T1" fmla="*/ 44 h 89"/>
                  <a:gd name="T2" fmla="*/ 35 w 351"/>
                  <a:gd name="T3" fmla="*/ 63 h 89"/>
                  <a:gd name="T4" fmla="*/ 73 w 351"/>
                  <a:gd name="T5" fmla="*/ 77 h 89"/>
                  <a:gd name="T6" fmla="*/ 114 w 351"/>
                  <a:gd name="T7" fmla="*/ 85 h 89"/>
                  <a:gd name="T8" fmla="*/ 159 w 351"/>
                  <a:gd name="T9" fmla="*/ 89 h 89"/>
                  <a:gd name="T10" fmla="*/ 165 w 351"/>
                  <a:gd name="T11" fmla="*/ 87 h 89"/>
                  <a:gd name="T12" fmla="*/ 185 w 351"/>
                  <a:gd name="T13" fmla="*/ 87 h 89"/>
                  <a:gd name="T14" fmla="*/ 237 w 351"/>
                  <a:gd name="T15" fmla="*/ 78 h 89"/>
                  <a:gd name="T16" fmla="*/ 263 w 351"/>
                  <a:gd name="T17" fmla="*/ 71 h 89"/>
                  <a:gd name="T18" fmla="*/ 309 w 351"/>
                  <a:gd name="T19" fmla="*/ 49 h 89"/>
                  <a:gd name="T20" fmla="*/ 315 w 351"/>
                  <a:gd name="T21" fmla="*/ 42 h 89"/>
                  <a:gd name="T22" fmla="*/ 319 w 351"/>
                  <a:gd name="T23" fmla="*/ 41 h 89"/>
                  <a:gd name="T24" fmla="*/ 334 w 351"/>
                  <a:gd name="T25" fmla="*/ 30 h 89"/>
                  <a:gd name="T26" fmla="*/ 338 w 351"/>
                  <a:gd name="T27" fmla="*/ 27 h 89"/>
                  <a:gd name="T28" fmla="*/ 351 w 351"/>
                  <a:gd name="T29" fmla="*/ 20 h 89"/>
                  <a:gd name="T30" fmla="*/ 340 w 351"/>
                  <a:gd name="T31" fmla="*/ 0 h 89"/>
                  <a:gd name="T32" fmla="*/ 315 w 351"/>
                  <a:gd name="T33" fmla="*/ 17 h 89"/>
                  <a:gd name="T34" fmla="*/ 305 w 351"/>
                  <a:gd name="T35" fmla="*/ 22 h 89"/>
                  <a:gd name="T36" fmla="*/ 285 w 351"/>
                  <a:gd name="T37" fmla="*/ 34 h 89"/>
                  <a:gd name="T38" fmla="*/ 275 w 351"/>
                  <a:gd name="T39" fmla="*/ 39 h 89"/>
                  <a:gd name="T40" fmla="*/ 242 w 351"/>
                  <a:gd name="T41" fmla="*/ 51 h 89"/>
                  <a:gd name="T42" fmla="*/ 209 w 351"/>
                  <a:gd name="T43" fmla="*/ 60 h 89"/>
                  <a:gd name="T44" fmla="*/ 159 w 351"/>
                  <a:gd name="T45" fmla="*/ 65 h 89"/>
                  <a:gd name="T46" fmla="*/ 118 w 351"/>
                  <a:gd name="T47" fmla="*/ 62 h 89"/>
                  <a:gd name="T48" fmla="*/ 80 w 351"/>
                  <a:gd name="T49" fmla="*/ 54 h 89"/>
                  <a:gd name="T50" fmla="*/ 44 w 351"/>
                  <a:gd name="T51" fmla="*/ 40 h 89"/>
                  <a:gd name="T52" fmla="*/ 11 w 351"/>
                  <a:gd name="T53" fmla="*/ 23 h 89"/>
                  <a:gd name="T54" fmla="*/ 21 w 351"/>
                  <a:gd name="T55" fmla="*/ 42 h 89"/>
                  <a:gd name="T56" fmla="*/ 57 w 351"/>
                  <a:gd name="T57" fmla="*/ 59 h 89"/>
                  <a:gd name="T58" fmla="*/ 95 w 351"/>
                  <a:gd name="T59" fmla="*/ 71 h 89"/>
                  <a:gd name="T60" fmla="*/ 137 w 351"/>
                  <a:gd name="T61" fmla="*/ 76 h 89"/>
                  <a:gd name="T62" fmla="*/ 161 w 351"/>
                  <a:gd name="T63" fmla="*/ 76 h 89"/>
                  <a:gd name="T64" fmla="*/ 172 w 351"/>
                  <a:gd name="T65" fmla="*/ 76 h 89"/>
                  <a:gd name="T66" fmla="*/ 197 w 351"/>
                  <a:gd name="T67" fmla="*/ 74 h 89"/>
                  <a:gd name="T68" fmla="*/ 222 w 351"/>
                  <a:gd name="T69" fmla="*/ 69 h 89"/>
                  <a:gd name="T70" fmla="*/ 259 w 351"/>
                  <a:gd name="T71" fmla="*/ 60 h 89"/>
                  <a:gd name="T72" fmla="*/ 269 w 351"/>
                  <a:gd name="T73" fmla="*/ 55 h 89"/>
                  <a:gd name="T74" fmla="*/ 303 w 351"/>
                  <a:gd name="T75" fmla="*/ 39 h 89"/>
                  <a:gd name="T76" fmla="*/ 343 w 351"/>
                  <a:gd name="T77" fmla="*/ 10 h 89"/>
                  <a:gd name="T78" fmla="*/ 303 w 351"/>
                  <a:gd name="T79" fmla="*/ 39 h 89"/>
                  <a:gd name="T80" fmla="*/ 269 w 351"/>
                  <a:gd name="T81" fmla="*/ 55 h 89"/>
                  <a:gd name="T82" fmla="*/ 259 w 351"/>
                  <a:gd name="T83" fmla="*/ 60 h 89"/>
                  <a:gd name="T84" fmla="*/ 222 w 351"/>
                  <a:gd name="T85" fmla="*/ 69 h 89"/>
                  <a:gd name="T86" fmla="*/ 197 w 351"/>
                  <a:gd name="T87" fmla="*/ 74 h 89"/>
                  <a:gd name="T88" fmla="*/ 172 w 351"/>
                  <a:gd name="T89" fmla="*/ 76 h 89"/>
                  <a:gd name="T90" fmla="*/ 161 w 351"/>
                  <a:gd name="T91" fmla="*/ 76 h 89"/>
                  <a:gd name="T92" fmla="*/ 137 w 351"/>
                  <a:gd name="T93" fmla="*/ 76 h 89"/>
                  <a:gd name="T94" fmla="*/ 95 w 351"/>
                  <a:gd name="T95" fmla="*/ 71 h 89"/>
                  <a:gd name="T96" fmla="*/ 57 w 351"/>
                  <a:gd name="T97" fmla="*/ 59 h 89"/>
                  <a:gd name="T98" fmla="*/ 21 w 351"/>
                  <a:gd name="T99" fmla="*/ 42 h 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1"/>
                  <a:gd name="T151" fmla="*/ 0 h 89"/>
                  <a:gd name="T152" fmla="*/ 351 w 351"/>
                  <a:gd name="T153" fmla="*/ 89 h 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1" h="89">
                    <a:moveTo>
                      <a:pt x="5" y="34"/>
                    </a:moveTo>
                    <a:lnTo>
                      <a:pt x="0" y="44"/>
                    </a:lnTo>
                    <a:lnTo>
                      <a:pt x="17" y="54"/>
                    </a:lnTo>
                    <a:lnTo>
                      <a:pt x="35" y="63"/>
                    </a:lnTo>
                    <a:lnTo>
                      <a:pt x="53" y="71"/>
                    </a:lnTo>
                    <a:lnTo>
                      <a:pt x="73" y="77"/>
                    </a:lnTo>
                    <a:lnTo>
                      <a:pt x="93" y="82"/>
                    </a:lnTo>
                    <a:lnTo>
                      <a:pt x="114" y="85"/>
                    </a:lnTo>
                    <a:lnTo>
                      <a:pt x="136" y="87"/>
                    </a:lnTo>
                    <a:lnTo>
                      <a:pt x="159" y="89"/>
                    </a:lnTo>
                    <a:lnTo>
                      <a:pt x="161" y="87"/>
                    </a:lnTo>
                    <a:lnTo>
                      <a:pt x="165" y="87"/>
                    </a:lnTo>
                    <a:lnTo>
                      <a:pt x="172" y="87"/>
                    </a:lnTo>
                    <a:lnTo>
                      <a:pt x="185" y="87"/>
                    </a:lnTo>
                    <a:lnTo>
                      <a:pt x="212" y="84"/>
                    </a:lnTo>
                    <a:lnTo>
                      <a:pt x="237" y="78"/>
                    </a:lnTo>
                    <a:lnTo>
                      <a:pt x="249" y="74"/>
                    </a:lnTo>
                    <a:lnTo>
                      <a:pt x="263" y="71"/>
                    </a:lnTo>
                    <a:lnTo>
                      <a:pt x="285" y="60"/>
                    </a:lnTo>
                    <a:lnTo>
                      <a:pt x="309" y="49"/>
                    </a:lnTo>
                    <a:lnTo>
                      <a:pt x="313" y="45"/>
                    </a:lnTo>
                    <a:lnTo>
                      <a:pt x="315" y="42"/>
                    </a:lnTo>
                    <a:lnTo>
                      <a:pt x="316" y="41"/>
                    </a:lnTo>
                    <a:lnTo>
                      <a:pt x="319" y="41"/>
                    </a:lnTo>
                    <a:lnTo>
                      <a:pt x="330" y="35"/>
                    </a:lnTo>
                    <a:lnTo>
                      <a:pt x="334" y="30"/>
                    </a:lnTo>
                    <a:lnTo>
                      <a:pt x="337" y="28"/>
                    </a:lnTo>
                    <a:lnTo>
                      <a:pt x="338" y="27"/>
                    </a:lnTo>
                    <a:lnTo>
                      <a:pt x="340" y="27"/>
                    </a:lnTo>
                    <a:lnTo>
                      <a:pt x="351" y="20"/>
                    </a:lnTo>
                    <a:lnTo>
                      <a:pt x="346" y="10"/>
                    </a:lnTo>
                    <a:lnTo>
                      <a:pt x="340" y="0"/>
                    </a:lnTo>
                    <a:lnTo>
                      <a:pt x="335" y="2"/>
                    </a:lnTo>
                    <a:lnTo>
                      <a:pt x="315" y="17"/>
                    </a:lnTo>
                    <a:lnTo>
                      <a:pt x="310" y="19"/>
                    </a:lnTo>
                    <a:lnTo>
                      <a:pt x="305" y="22"/>
                    </a:lnTo>
                    <a:lnTo>
                      <a:pt x="296" y="29"/>
                    </a:lnTo>
                    <a:lnTo>
                      <a:pt x="285" y="34"/>
                    </a:lnTo>
                    <a:lnTo>
                      <a:pt x="279" y="36"/>
                    </a:lnTo>
                    <a:lnTo>
                      <a:pt x="275" y="39"/>
                    </a:lnTo>
                    <a:lnTo>
                      <a:pt x="255" y="49"/>
                    </a:lnTo>
                    <a:lnTo>
                      <a:pt x="242" y="51"/>
                    </a:lnTo>
                    <a:lnTo>
                      <a:pt x="231" y="55"/>
                    </a:lnTo>
                    <a:lnTo>
                      <a:pt x="209" y="60"/>
                    </a:lnTo>
                    <a:lnTo>
                      <a:pt x="184" y="64"/>
                    </a:lnTo>
                    <a:lnTo>
                      <a:pt x="159" y="65"/>
                    </a:lnTo>
                    <a:lnTo>
                      <a:pt x="138" y="64"/>
                    </a:lnTo>
                    <a:lnTo>
                      <a:pt x="118" y="62"/>
                    </a:lnTo>
                    <a:lnTo>
                      <a:pt x="98" y="58"/>
                    </a:lnTo>
                    <a:lnTo>
                      <a:pt x="80" y="54"/>
                    </a:lnTo>
                    <a:lnTo>
                      <a:pt x="60" y="47"/>
                    </a:lnTo>
                    <a:lnTo>
                      <a:pt x="44" y="40"/>
                    </a:lnTo>
                    <a:lnTo>
                      <a:pt x="27" y="32"/>
                    </a:lnTo>
                    <a:lnTo>
                      <a:pt x="11" y="23"/>
                    </a:lnTo>
                    <a:lnTo>
                      <a:pt x="5" y="34"/>
                    </a:lnTo>
                    <a:lnTo>
                      <a:pt x="21" y="42"/>
                    </a:lnTo>
                    <a:lnTo>
                      <a:pt x="39" y="51"/>
                    </a:lnTo>
                    <a:lnTo>
                      <a:pt x="57" y="59"/>
                    </a:lnTo>
                    <a:lnTo>
                      <a:pt x="76" y="66"/>
                    </a:lnTo>
                    <a:lnTo>
                      <a:pt x="95" y="71"/>
                    </a:lnTo>
                    <a:lnTo>
                      <a:pt x="115" y="74"/>
                    </a:lnTo>
                    <a:lnTo>
                      <a:pt x="137" y="76"/>
                    </a:lnTo>
                    <a:lnTo>
                      <a:pt x="159" y="77"/>
                    </a:lnTo>
                    <a:lnTo>
                      <a:pt x="161" y="76"/>
                    </a:lnTo>
                    <a:lnTo>
                      <a:pt x="165" y="76"/>
                    </a:lnTo>
                    <a:lnTo>
                      <a:pt x="172" y="76"/>
                    </a:lnTo>
                    <a:lnTo>
                      <a:pt x="185" y="76"/>
                    </a:lnTo>
                    <a:lnTo>
                      <a:pt x="197" y="74"/>
                    </a:lnTo>
                    <a:lnTo>
                      <a:pt x="211" y="73"/>
                    </a:lnTo>
                    <a:lnTo>
                      <a:pt x="222" y="69"/>
                    </a:lnTo>
                    <a:lnTo>
                      <a:pt x="234" y="67"/>
                    </a:lnTo>
                    <a:lnTo>
                      <a:pt x="259" y="60"/>
                    </a:lnTo>
                    <a:lnTo>
                      <a:pt x="264" y="57"/>
                    </a:lnTo>
                    <a:lnTo>
                      <a:pt x="269" y="55"/>
                    </a:lnTo>
                    <a:lnTo>
                      <a:pt x="280" y="50"/>
                    </a:lnTo>
                    <a:lnTo>
                      <a:pt x="303" y="39"/>
                    </a:lnTo>
                    <a:lnTo>
                      <a:pt x="323" y="25"/>
                    </a:lnTo>
                    <a:lnTo>
                      <a:pt x="343" y="10"/>
                    </a:lnTo>
                    <a:lnTo>
                      <a:pt x="323" y="25"/>
                    </a:lnTo>
                    <a:lnTo>
                      <a:pt x="303" y="39"/>
                    </a:lnTo>
                    <a:lnTo>
                      <a:pt x="280" y="50"/>
                    </a:lnTo>
                    <a:lnTo>
                      <a:pt x="269" y="55"/>
                    </a:lnTo>
                    <a:lnTo>
                      <a:pt x="264" y="57"/>
                    </a:lnTo>
                    <a:lnTo>
                      <a:pt x="259" y="60"/>
                    </a:lnTo>
                    <a:lnTo>
                      <a:pt x="234" y="67"/>
                    </a:lnTo>
                    <a:lnTo>
                      <a:pt x="222" y="69"/>
                    </a:lnTo>
                    <a:lnTo>
                      <a:pt x="211" y="73"/>
                    </a:lnTo>
                    <a:lnTo>
                      <a:pt x="197" y="74"/>
                    </a:lnTo>
                    <a:lnTo>
                      <a:pt x="185" y="76"/>
                    </a:lnTo>
                    <a:lnTo>
                      <a:pt x="172" y="76"/>
                    </a:lnTo>
                    <a:lnTo>
                      <a:pt x="165" y="76"/>
                    </a:lnTo>
                    <a:lnTo>
                      <a:pt x="161" y="76"/>
                    </a:lnTo>
                    <a:lnTo>
                      <a:pt x="159" y="77"/>
                    </a:lnTo>
                    <a:lnTo>
                      <a:pt x="137" y="76"/>
                    </a:lnTo>
                    <a:lnTo>
                      <a:pt x="115" y="74"/>
                    </a:lnTo>
                    <a:lnTo>
                      <a:pt x="95" y="71"/>
                    </a:lnTo>
                    <a:lnTo>
                      <a:pt x="76" y="66"/>
                    </a:lnTo>
                    <a:lnTo>
                      <a:pt x="57" y="59"/>
                    </a:lnTo>
                    <a:lnTo>
                      <a:pt x="39" y="51"/>
                    </a:lnTo>
                    <a:lnTo>
                      <a:pt x="21" y="42"/>
                    </a:lnTo>
                    <a:lnTo>
                      <a:pt x="5" y="34"/>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2" name="Freeform 494"/>
              <p:cNvSpPr>
                <a:spLocks/>
              </p:cNvSpPr>
              <p:nvPr/>
            </p:nvSpPr>
            <p:spPr bwMode="auto">
              <a:xfrm>
                <a:off x="6231" y="1335"/>
                <a:ext cx="9" cy="3"/>
              </a:xfrm>
              <a:custGeom>
                <a:avLst/>
                <a:gdLst>
                  <a:gd name="T0" fmla="*/ 7 w 44"/>
                  <a:gd name="T1" fmla="*/ 0 h 18"/>
                  <a:gd name="T2" fmla="*/ 0 w 44"/>
                  <a:gd name="T3" fmla="*/ 10 h 18"/>
                  <a:gd name="T4" fmla="*/ 17 w 44"/>
                  <a:gd name="T5" fmla="*/ 18 h 18"/>
                  <a:gd name="T6" fmla="*/ 44 w 44"/>
                  <a:gd name="T7" fmla="*/ 18 h 18"/>
                  <a:gd name="T8" fmla="*/ 7 w 44"/>
                  <a:gd name="T9" fmla="*/ 0 h 18"/>
                  <a:gd name="T10" fmla="*/ 0 60000 65536"/>
                  <a:gd name="T11" fmla="*/ 0 60000 65536"/>
                  <a:gd name="T12" fmla="*/ 0 60000 65536"/>
                  <a:gd name="T13" fmla="*/ 0 60000 65536"/>
                  <a:gd name="T14" fmla="*/ 0 60000 65536"/>
                  <a:gd name="T15" fmla="*/ 0 w 44"/>
                  <a:gd name="T16" fmla="*/ 0 h 18"/>
                  <a:gd name="T17" fmla="*/ 44 w 44"/>
                  <a:gd name="T18" fmla="*/ 18 h 18"/>
                </a:gdLst>
                <a:ahLst/>
                <a:cxnLst>
                  <a:cxn ang="T10">
                    <a:pos x="T0" y="T1"/>
                  </a:cxn>
                  <a:cxn ang="T11">
                    <a:pos x="T2" y="T3"/>
                  </a:cxn>
                  <a:cxn ang="T12">
                    <a:pos x="T4" y="T5"/>
                  </a:cxn>
                  <a:cxn ang="T13">
                    <a:pos x="T6" y="T7"/>
                  </a:cxn>
                  <a:cxn ang="T14">
                    <a:pos x="T8" y="T9"/>
                  </a:cxn>
                </a:cxnLst>
                <a:rect l="T15" t="T16" r="T17" b="T18"/>
                <a:pathLst>
                  <a:path w="44" h="18">
                    <a:moveTo>
                      <a:pt x="7" y="0"/>
                    </a:moveTo>
                    <a:lnTo>
                      <a:pt x="0" y="10"/>
                    </a:lnTo>
                    <a:lnTo>
                      <a:pt x="17" y="18"/>
                    </a:lnTo>
                    <a:lnTo>
                      <a:pt x="44" y="18"/>
                    </a:lnTo>
                    <a:lnTo>
                      <a:pt x="7" y="0"/>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3" name="Freeform 495"/>
              <p:cNvSpPr>
                <a:spLocks/>
              </p:cNvSpPr>
              <p:nvPr/>
            </p:nvSpPr>
            <p:spPr bwMode="auto">
              <a:xfrm>
                <a:off x="6233" y="1330"/>
                <a:ext cx="22" cy="8"/>
              </a:xfrm>
              <a:custGeom>
                <a:avLst/>
                <a:gdLst>
                  <a:gd name="T0" fmla="*/ 5 w 106"/>
                  <a:gd name="T1" fmla="*/ 0 h 40"/>
                  <a:gd name="T2" fmla="*/ 0 w 106"/>
                  <a:gd name="T3" fmla="*/ 9 h 40"/>
                  <a:gd name="T4" fmla="*/ 30 w 106"/>
                  <a:gd name="T5" fmla="*/ 25 h 40"/>
                  <a:gd name="T6" fmla="*/ 63 w 106"/>
                  <a:gd name="T7" fmla="*/ 40 h 40"/>
                  <a:gd name="T8" fmla="*/ 106 w 106"/>
                  <a:gd name="T9" fmla="*/ 40 h 40"/>
                  <a:gd name="T10" fmla="*/ 79 w 106"/>
                  <a:gd name="T11" fmla="*/ 32 h 40"/>
                  <a:gd name="T12" fmla="*/ 54 w 106"/>
                  <a:gd name="T13" fmla="*/ 23 h 40"/>
                  <a:gd name="T14" fmla="*/ 29 w 106"/>
                  <a:gd name="T15" fmla="*/ 13 h 40"/>
                  <a:gd name="T16" fmla="*/ 5 w 106"/>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40"/>
                  <a:gd name="T29" fmla="*/ 106 w 10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40">
                    <a:moveTo>
                      <a:pt x="5" y="0"/>
                    </a:moveTo>
                    <a:lnTo>
                      <a:pt x="0" y="9"/>
                    </a:lnTo>
                    <a:lnTo>
                      <a:pt x="30" y="25"/>
                    </a:lnTo>
                    <a:lnTo>
                      <a:pt x="63" y="40"/>
                    </a:lnTo>
                    <a:lnTo>
                      <a:pt x="106" y="40"/>
                    </a:lnTo>
                    <a:lnTo>
                      <a:pt x="79" y="32"/>
                    </a:lnTo>
                    <a:lnTo>
                      <a:pt x="54" y="23"/>
                    </a:lnTo>
                    <a:lnTo>
                      <a:pt x="29" y="13"/>
                    </a:lnTo>
                    <a:lnTo>
                      <a:pt x="5" y="0"/>
                    </a:lnTo>
                    <a:close/>
                  </a:path>
                </a:pathLst>
              </a:custGeom>
              <a:solidFill>
                <a:srgbClr val="7199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4" name="Freeform 496"/>
              <p:cNvSpPr>
                <a:spLocks/>
              </p:cNvSpPr>
              <p:nvPr/>
            </p:nvSpPr>
            <p:spPr bwMode="auto">
              <a:xfrm>
                <a:off x="6234" y="1328"/>
                <a:ext cx="37" cy="10"/>
              </a:xfrm>
              <a:custGeom>
                <a:avLst/>
                <a:gdLst>
                  <a:gd name="T0" fmla="*/ 7 w 183"/>
                  <a:gd name="T1" fmla="*/ 0 h 50"/>
                  <a:gd name="T2" fmla="*/ 0 w 183"/>
                  <a:gd name="T3" fmla="*/ 10 h 50"/>
                  <a:gd name="T4" fmla="*/ 24 w 183"/>
                  <a:gd name="T5" fmla="*/ 23 h 50"/>
                  <a:gd name="T6" fmla="*/ 49 w 183"/>
                  <a:gd name="T7" fmla="*/ 33 h 50"/>
                  <a:gd name="T8" fmla="*/ 74 w 183"/>
                  <a:gd name="T9" fmla="*/ 42 h 50"/>
                  <a:gd name="T10" fmla="*/ 101 w 183"/>
                  <a:gd name="T11" fmla="*/ 50 h 50"/>
                  <a:gd name="T12" fmla="*/ 183 w 183"/>
                  <a:gd name="T13" fmla="*/ 50 h 50"/>
                  <a:gd name="T14" fmla="*/ 157 w 183"/>
                  <a:gd name="T15" fmla="*/ 47 h 50"/>
                  <a:gd name="T16" fmla="*/ 134 w 183"/>
                  <a:gd name="T17" fmla="*/ 45 h 50"/>
                  <a:gd name="T18" fmla="*/ 110 w 183"/>
                  <a:gd name="T19" fmla="*/ 41 h 50"/>
                  <a:gd name="T20" fmla="*/ 89 w 183"/>
                  <a:gd name="T21" fmla="*/ 36 h 50"/>
                  <a:gd name="T22" fmla="*/ 67 w 183"/>
                  <a:gd name="T23" fmla="*/ 28 h 50"/>
                  <a:gd name="T24" fmla="*/ 46 w 183"/>
                  <a:gd name="T25" fmla="*/ 20 h 50"/>
                  <a:gd name="T26" fmla="*/ 7 w 183"/>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3"/>
                  <a:gd name="T43" fmla="*/ 0 h 50"/>
                  <a:gd name="T44" fmla="*/ 183 w 183"/>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3" h="50">
                    <a:moveTo>
                      <a:pt x="7" y="0"/>
                    </a:moveTo>
                    <a:lnTo>
                      <a:pt x="0" y="10"/>
                    </a:lnTo>
                    <a:lnTo>
                      <a:pt x="24" y="23"/>
                    </a:lnTo>
                    <a:lnTo>
                      <a:pt x="49" y="33"/>
                    </a:lnTo>
                    <a:lnTo>
                      <a:pt x="74" y="42"/>
                    </a:lnTo>
                    <a:lnTo>
                      <a:pt x="101" y="50"/>
                    </a:lnTo>
                    <a:lnTo>
                      <a:pt x="183" y="50"/>
                    </a:lnTo>
                    <a:lnTo>
                      <a:pt x="157" y="47"/>
                    </a:lnTo>
                    <a:lnTo>
                      <a:pt x="134" y="45"/>
                    </a:lnTo>
                    <a:lnTo>
                      <a:pt x="110" y="41"/>
                    </a:lnTo>
                    <a:lnTo>
                      <a:pt x="89" y="36"/>
                    </a:lnTo>
                    <a:lnTo>
                      <a:pt x="67" y="28"/>
                    </a:lnTo>
                    <a:lnTo>
                      <a:pt x="46" y="20"/>
                    </a:lnTo>
                    <a:lnTo>
                      <a:pt x="7" y="0"/>
                    </a:lnTo>
                    <a:close/>
                  </a:path>
                </a:pathLst>
              </a:custGeom>
              <a:solidFill>
                <a:srgbClr val="769D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5" name="Freeform 497"/>
              <p:cNvSpPr>
                <a:spLocks/>
              </p:cNvSpPr>
              <p:nvPr/>
            </p:nvSpPr>
            <p:spPr bwMode="auto">
              <a:xfrm>
                <a:off x="6236" y="1321"/>
                <a:ext cx="80" cy="17"/>
              </a:xfrm>
              <a:custGeom>
                <a:avLst/>
                <a:gdLst>
                  <a:gd name="T0" fmla="*/ 8 w 403"/>
                  <a:gd name="T1" fmla="*/ 22 h 84"/>
                  <a:gd name="T2" fmla="*/ 0 w 403"/>
                  <a:gd name="T3" fmla="*/ 34 h 84"/>
                  <a:gd name="T4" fmla="*/ 39 w 403"/>
                  <a:gd name="T5" fmla="*/ 54 h 84"/>
                  <a:gd name="T6" fmla="*/ 60 w 403"/>
                  <a:gd name="T7" fmla="*/ 62 h 84"/>
                  <a:gd name="T8" fmla="*/ 82 w 403"/>
                  <a:gd name="T9" fmla="*/ 70 h 84"/>
                  <a:gd name="T10" fmla="*/ 103 w 403"/>
                  <a:gd name="T11" fmla="*/ 75 h 84"/>
                  <a:gd name="T12" fmla="*/ 127 w 403"/>
                  <a:gd name="T13" fmla="*/ 79 h 84"/>
                  <a:gd name="T14" fmla="*/ 150 w 403"/>
                  <a:gd name="T15" fmla="*/ 81 h 84"/>
                  <a:gd name="T16" fmla="*/ 176 w 403"/>
                  <a:gd name="T17" fmla="*/ 84 h 84"/>
                  <a:gd name="T18" fmla="*/ 185 w 403"/>
                  <a:gd name="T19" fmla="*/ 84 h 84"/>
                  <a:gd name="T20" fmla="*/ 198 w 403"/>
                  <a:gd name="T21" fmla="*/ 84 h 84"/>
                  <a:gd name="T22" fmla="*/ 211 w 403"/>
                  <a:gd name="T23" fmla="*/ 81 h 84"/>
                  <a:gd name="T24" fmla="*/ 218 w 403"/>
                  <a:gd name="T25" fmla="*/ 80 h 84"/>
                  <a:gd name="T26" fmla="*/ 226 w 403"/>
                  <a:gd name="T27" fmla="*/ 80 h 84"/>
                  <a:gd name="T28" fmla="*/ 239 w 403"/>
                  <a:gd name="T29" fmla="*/ 78 h 84"/>
                  <a:gd name="T30" fmla="*/ 246 w 403"/>
                  <a:gd name="T31" fmla="*/ 77 h 84"/>
                  <a:gd name="T32" fmla="*/ 254 w 403"/>
                  <a:gd name="T33" fmla="*/ 77 h 84"/>
                  <a:gd name="T34" fmla="*/ 259 w 403"/>
                  <a:gd name="T35" fmla="*/ 75 h 84"/>
                  <a:gd name="T36" fmla="*/ 266 w 403"/>
                  <a:gd name="T37" fmla="*/ 73 h 84"/>
                  <a:gd name="T38" fmla="*/ 280 w 403"/>
                  <a:gd name="T39" fmla="*/ 71 h 84"/>
                  <a:gd name="T40" fmla="*/ 306 w 403"/>
                  <a:gd name="T41" fmla="*/ 63 h 84"/>
                  <a:gd name="T42" fmla="*/ 331 w 403"/>
                  <a:gd name="T43" fmla="*/ 53 h 84"/>
                  <a:gd name="T44" fmla="*/ 356 w 403"/>
                  <a:gd name="T45" fmla="*/ 41 h 84"/>
                  <a:gd name="T46" fmla="*/ 367 w 403"/>
                  <a:gd name="T47" fmla="*/ 33 h 84"/>
                  <a:gd name="T48" fmla="*/ 379 w 403"/>
                  <a:gd name="T49" fmla="*/ 26 h 84"/>
                  <a:gd name="T50" fmla="*/ 391 w 403"/>
                  <a:gd name="T51" fmla="*/ 18 h 84"/>
                  <a:gd name="T52" fmla="*/ 403 w 403"/>
                  <a:gd name="T53" fmla="*/ 12 h 84"/>
                  <a:gd name="T54" fmla="*/ 395 w 403"/>
                  <a:gd name="T55" fmla="*/ 0 h 84"/>
                  <a:gd name="T56" fmla="*/ 372 w 403"/>
                  <a:gd name="T57" fmla="*/ 16 h 84"/>
                  <a:gd name="T58" fmla="*/ 359 w 403"/>
                  <a:gd name="T59" fmla="*/ 23 h 84"/>
                  <a:gd name="T60" fmla="*/ 348 w 403"/>
                  <a:gd name="T61" fmla="*/ 31 h 84"/>
                  <a:gd name="T62" fmla="*/ 323 w 403"/>
                  <a:gd name="T63" fmla="*/ 43 h 84"/>
                  <a:gd name="T64" fmla="*/ 299 w 403"/>
                  <a:gd name="T65" fmla="*/ 53 h 84"/>
                  <a:gd name="T66" fmla="*/ 272 w 403"/>
                  <a:gd name="T67" fmla="*/ 61 h 84"/>
                  <a:gd name="T68" fmla="*/ 257 w 403"/>
                  <a:gd name="T69" fmla="*/ 63 h 84"/>
                  <a:gd name="T70" fmla="*/ 244 w 403"/>
                  <a:gd name="T71" fmla="*/ 67 h 84"/>
                  <a:gd name="T72" fmla="*/ 214 w 403"/>
                  <a:gd name="T73" fmla="*/ 70 h 84"/>
                  <a:gd name="T74" fmla="*/ 185 w 403"/>
                  <a:gd name="T75" fmla="*/ 71 h 84"/>
                  <a:gd name="T76" fmla="*/ 159 w 403"/>
                  <a:gd name="T77" fmla="*/ 70 h 84"/>
                  <a:gd name="T78" fmla="*/ 136 w 403"/>
                  <a:gd name="T79" fmla="*/ 68 h 84"/>
                  <a:gd name="T80" fmla="*/ 90 w 403"/>
                  <a:gd name="T81" fmla="*/ 59 h 84"/>
                  <a:gd name="T82" fmla="*/ 67 w 403"/>
                  <a:gd name="T83" fmla="*/ 51 h 84"/>
                  <a:gd name="T84" fmla="*/ 47 w 403"/>
                  <a:gd name="T85" fmla="*/ 43 h 84"/>
                  <a:gd name="T86" fmla="*/ 27 w 403"/>
                  <a:gd name="T87" fmla="*/ 33 h 84"/>
                  <a:gd name="T88" fmla="*/ 8 w 403"/>
                  <a:gd name="T89" fmla="*/ 22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3"/>
                  <a:gd name="T136" fmla="*/ 0 h 84"/>
                  <a:gd name="T137" fmla="*/ 403 w 403"/>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3" h="84">
                    <a:moveTo>
                      <a:pt x="8" y="22"/>
                    </a:moveTo>
                    <a:lnTo>
                      <a:pt x="0" y="34"/>
                    </a:lnTo>
                    <a:lnTo>
                      <a:pt x="39" y="54"/>
                    </a:lnTo>
                    <a:lnTo>
                      <a:pt x="60" y="62"/>
                    </a:lnTo>
                    <a:lnTo>
                      <a:pt x="82" y="70"/>
                    </a:lnTo>
                    <a:lnTo>
                      <a:pt x="103" y="75"/>
                    </a:lnTo>
                    <a:lnTo>
                      <a:pt x="127" y="79"/>
                    </a:lnTo>
                    <a:lnTo>
                      <a:pt x="150" y="81"/>
                    </a:lnTo>
                    <a:lnTo>
                      <a:pt x="176" y="84"/>
                    </a:lnTo>
                    <a:lnTo>
                      <a:pt x="185" y="84"/>
                    </a:lnTo>
                    <a:lnTo>
                      <a:pt x="198" y="84"/>
                    </a:lnTo>
                    <a:lnTo>
                      <a:pt x="211" y="81"/>
                    </a:lnTo>
                    <a:lnTo>
                      <a:pt x="218" y="80"/>
                    </a:lnTo>
                    <a:lnTo>
                      <a:pt x="226" y="80"/>
                    </a:lnTo>
                    <a:lnTo>
                      <a:pt x="239" y="78"/>
                    </a:lnTo>
                    <a:lnTo>
                      <a:pt x="246" y="77"/>
                    </a:lnTo>
                    <a:lnTo>
                      <a:pt x="254" y="77"/>
                    </a:lnTo>
                    <a:lnTo>
                      <a:pt x="259" y="75"/>
                    </a:lnTo>
                    <a:lnTo>
                      <a:pt x="266" y="73"/>
                    </a:lnTo>
                    <a:lnTo>
                      <a:pt x="280" y="71"/>
                    </a:lnTo>
                    <a:lnTo>
                      <a:pt x="306" y="63"/>
                    </a:lnTo>
                    <a:lnTo>
                      <a:pt x="331" y="53"/>
                    </a:lnTo>
                    <a:lnTo>
                      <a:pt x="356" y="41"/>
                    </a:lnTo>
                    <a:lnTo>
                      <a:pt x="367" y="33"/>
                    </a:lnTo>
                    <a:lnTo>
                      <a:pt x="379" y="26"/>
                    </a:lnTo>
                    <a:lnTo>
                      <a:pt x="391" y="18"/>
                    </a:lnTo>
                    <a:lnTo>
                      <a:pt x="403" y="12"/>
                    </a:lnTo>
                    <a:lnTo>
                      <a:pt x="395" y="0"/>
                    </a:lnTo>
                    <a:lnTo>
                      <a:pt x="372" y="16"/>
                    </a:lnTo>
                    <a:lnTo>
                      <a:pt x="359" y="23"/>
                    </a:lnTo>
                    <a:lnTo>
                      <a:pt x="348" y="31"/>
                    </a:lnTo>
                    <a:lnTo>
                      <a:pt x="323" y="43"/>
                    </a:lnTo>
                    <a:lnTo>
                      <a:pt x="299" y="53"/>
                    </a:lnTo>
                    <a:lnTo>
                      <a:pt x="272" y="61"/>
                    </a:lnTo>
                    <a:lnTo>
                      <a:pt x="257" y="63"/>
                    </a:lnTo>
                    <a:lnTo>
                      <a:pt x="244" y="67"/>
                    </a:lnTo>
                    <a:lnTo>
                      <a:pt x="214" y="70"/>
                    </a:lnTo>
                    <a:lnTo>
                      <a:pt x="185" y="71"/>
                    </a:lnTo>
                    <a:lnTo>
                      <a:pt x="159" y="70"/>
                    </a:lnTo>
                    <a:lnTo>
                      <a:pt x="136" y="68"/>
                    </a:lnTo>
                    <a:lnTo>
                      <a:pt x="90" y="59"/>
                    </a:lnTo>
                    <a:lnTo>
                      <a:pt x="67" y="51"/>
                    </a:lnTo>
                    <a:lnTo>
                      <a:pt x="47" y="43"/>
                    </a:lnTo>
                    <a:lnTo>
                      <a:pt x="27" y="33"/>
                    </a:lnTo>
                    <a:lnTo>
                      <a:pt x="8" y="22"/>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6" name="Freeform 498"/>
              <p:cNvSpPr>
                <a:spLocks/>
              </p:cNvSpPr>
              <p:nvPr/>
            </p:nvSpPr>
            <p:spPr bwMode="auto">
              <a:xfrm>
                <a:off x="6232" y="1332"/>
                <a:ext cx="14" cy="6"/>
              </a:xfrm>
              <a:custGeom>
                <a:avLst/>
                <a:gdLst>
                  <a:gd name="T0" fmla="*/ 6 w 69"/>
                  <a:gd name="T1" fmla="*/ 0 h 31"/>
                  <a:gd name="T2" fmla="*/ 0 w 69"/>
                  <a:gd name="T3" fmla="*/ 13 h 31"/>
                  <a:gd name="T4" fmla="*/ 37 w 69"/>
                  <a:gd name="T5" fmla="*/ 31 h 31"/>
                  <a:gd name="T6" fmla="*/ 69 w 69"/>
                  <a:gd name="T7" fmla="*/ 31 h 31"/>
                  <a:gd name="T8" fmla="*/ 36 w 69"/>
                  <a:gd name="T9" fmla="*/ 16 h 31"/>
                  <a:gd name="T10" fmla="*/ 6 w 69"/>
                  <a:gd name="T11" fmla="*/ 0 h 31"/>
                  <a:gd name="T12" fmla="*/ 0 60000 65536"/>
                  <a:gd name="T13" fmla="*/ 0 60000 65536"/>
                  <a:gd name="T14" fmla="*/ 0 60000 65536"/>
                  <a:gd name="T15" fmla="*/ 0 60000 65536"/>
                  <a:gd name="T16" fmla="*/ 0 60000 65536"/>
                  <a:gd name="T17" fmla="*/ 0 60000 65536"/>
                  <a:gd name="T18" fmla="*/ 0 w 69"/>
                  <a:gd name="T19" fmla="*/ 0 h 31"/>
                  <a:gd name="T20" fmla="*/ 69 w 6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69" h="31">
                    <a:moveTo>
                      <a:pt x="6" y="0"/>
                    </a:moveTo>
                    <a:lnTo>
                      <a:pt x="0" y="13"/>
                    </a:lnTo>
                    <a:lnTo>
                      <a:pt x="37" y="31"/>
                    </a:lnTo>
                    <a:lnTo>
                      <a:pt x="69" y="31"/>
                    </a:lnTo>
                    <a:lnTo>
                      <a:pt x="36" y="16"/>
                    </a:lnTo>
                    <a:lnTo>
                      <a:pt x="6" y="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7" name="Freeform 499"/>
              <p:cNvSpPr>
                <a:spLocks/>
              </p:cNvSpPr>
              <p:nvPr/>
            </p:nvSpPr>
            <p:spPr bwMode="auto">
              <a:xfrm>
                <a:off x="6237" y="1319"/>
                <a:ext cx="78" cy="17"/>
              </a:xfrm>
              <a:custGeom>
                <a:avLst/>
                <a:gdLst>
                  <a:gd name="T0" fmla="*/ 6 w 387"/>
                  <a:gd name="T1" fmla="*/ 22 h 81"/>
                  <a:gd name="T2" fmla="*/ 0 w 387"/>
                  <a:gd name="T3" fmla="*/ 32 h 81"/>
                  <a:gd name="T4" fmla="*/ 19 w 387"/>
                  <a:gd name="T5" fmla="*/ 43 h 81"/>
                  <a:gd name="T6" fmla="*/ 39 w 387"/>
                  <a:gd name="T7" fmla="*/ 53 h 81"/>
                  <a:gd name="T8" fmla="*/ 59 w 387"/>
                  <a:gd name="T9" fmla="*/ 61 h 81"/>
                  <a:gd name="T10" fmla="*/ 82 w 387"/>
                  <a:gd name="T11" fmla="*/ 69 h 81"/>
                  <a:gd name="T12" fmla="*/ 128 w 387"/>
                  <a:gd name="T13" fmla="*/ 78 h 81"/>
                  <a:gd name="T14" fmla="*/ 151 w 387"/>
                  <a:gd name="T15" fmla="*/ 80 h 81"/>
                  <a:gd name="T16" fmla="*/ 177 w 387"/>
                  <a:gd name="T17" fmla="*/ 81 h 81"/>
                  <a:gd name="T18" fmla="*/ 206 w 387"/>
                  <a:gd name="T19" fmla="*/ 80 h 81"/>
                  <a:gd name="T20" fmla="*/ 236 w 387"/>
                  <a:gd name="T21" fmla="*/ 77 h 81"/>
                  <a:gd name="T22" fmla="*/ 249 w 387"/>
                  <a:gd name="T23" fmla="*/ 73 h 81"/>
                  <a:gd name="T24" fmla="*/ 264 w 387"/>
                  <a:gd name="T25" fmla="*/ 71 h 81"/>
                  <a:gd name="T26" fmla="*/ 291 w 387"/>
                  <a:gd name="T27" fmla="*/ 63 h 81"/>
                  <a:gd name="T28" fmla="*/ 315 w 387"/>
                  <a:gd name="T29" fmla="*/ 53 h 81"/>
                  <a:gd name="T30" fmla="*/ 340 w 387"/>
                  <a:gd name="T31" fmla="*/ 41 h 81"/>
                  <a:gd name="T32" fmla="*/ 351 w 387"/>
                  <a:gd name="T33" fmla="*/ 33 h 81"/>
                  <a:gd name="T34" fmla="*/ 364 w 387"/>
                  <a:gd name="T35" fmla="*/ 26 h 81"/>
                  <a:gd name="T36" fmla="*/ 387 w 387"/>
                  <a:gd name="T37" fmla="*/ 10 h 81"/>
                  <a:gd name="T38" fmla="*/ 382 w 387"/>
                  <a:gd name="T39" fmla="*/ 0 h 81"/>
                  <a:gd name="T40" fmla="*/ 359 w 387"/>
                  <a:gd name="T41" fmla="*/ 15 h 81"/>
                  <a:gd name="T42" fmla="*/ 337 w 387"/>
                  <a:gd name="T43" fmla="*/ 30 h 81"/>
                  <a:gd name="T44" fmla="*/ 312 w 387"/>
                  <a:gd name="T45" fmla="*/ 42 h 81"/>
                  <a:gd name="T46" fmla="*/ 287 w 387"/>
                  <a:gd name="T47" fmla="*/ 52 h 81"/>
                  <a:gd name="T48" fmla="*/ 260 w 387"/>
                  <a:gd name="T49" fmla="*/ 60 h 81"/>
                  <a:gd name="T50" fmla="*/ 233 w 387"/>
                  <a:gd name="T51" fmla="*/ 65 h 81"/>
                  <a:gd name="T52" fmla="*/ 226 w 387"/>
                  <a:gd name="T53" fmla="*/ 65 h 81"/>
                  <a:gd name="T54" fmla="*/ 219 w 387"/>
                  <a:gd name="T55" fmla="*/ 67 h 81"/>
                  <a:gd name="T56" fmla="*/ 205 w 387"/>
                  <a:gd name="T57" fmla="*/ 69 h 81"/>
                  <a:gd name="T58" fmla="*/ 191 w 387"/>
                  <a:gd name="T59" fmla="*/ 69 h 81"/>
                  <a:gd name="T60" fmla="*/ 177 w 387"/>
                  <a:gd name="T61" fmla="*/ 70 h 81"/>
                  <a:gd name="T62" fmla="*/ 153 w 387"/>
                  <a:gd name="T63" fmla="*/ 69 h 81"/>
                  <a:gd name="T64" fmla="*/ 129 w 387"/>
                  <a:gd name="T65" fmla="*/ 67 h 81"/>
                  <a:gd name="T66" fmla="*/ 105 w 387"/>
                  <a:gd name="T67" fmla="*/ 62 h 81"/>
                  <a:gd name="T68" fmla="*/ 84 w 387"/>
                  <a:gd name="T69" fmla="*/ 58 h 81"/>
                  <a:gd name="T70" fmla="*/ 43 w 387"/>
                  <a:gd name="T71" fmla="*/ 42 h 81"/>
                  <a:gd name="T72" fmla="*/ 6 w 387"/>
                  <a:gd name="T73" fmla="*/ 22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7"/>
                  <a:gd name="T112" fmla="*/ 0 h 81"/>
                  <a:gd name="T113" fmla="*/ 387 w 387"/>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7" h="81">
                    <a:moveTo>
                      <a:pt x="6" y="22"/>
                    </a:moveTo>
                    <a:lnTo>
                      <a:pt x="0" y="32"/>
                    </a:lnTo>
                    <a:lnTo>
                      <a:pt x="19" y="43"/>
                    </a:lnTo>
                    <a:lnTo>
                      <a:pt x="39" y="53"/>
                    </a:lnTo>
                    <a:lnTo>
                      <a:pt x="59" y="61"/>
                    </a:lnTo>
                    <a:lnTo>
                      <a:pt x="82" y="69"/>
                    </a:lnTo>
                    <a:lnTo>
                      <a:pt x="128" y="78"/>
                    </a:lnTo>
                    <a:lnTo>
                      <a:pt x="151" y="80"/>
                    </a:lnTo>
                    <a:lnTo>
                      <a:pt x="177" y="81"/>
                    </a:lnTo>
                    <a:lnTo>
                      <a:pt x="206" y="80"/>
                    </a:lnTo>
                    <a:lnTo>
                      <a:pt x="236" y="77"/>
                    </a:lnTo>
                    <a:lnTo>
                      <a:pt x="249" y="73"/>
                    </a:lnTo>
                    <a:lnTo>
                      <a:pt x="264" y="71"/>
                    </a:lnTo>
                    <a:lnTo>
                      <a:pt x="291" y="63"/>
                    </a:lnTo>
                    <a:lnTo>
                      <a:pt x="315" y="53"/>
                    </a:lnTo>
                    <a:lnTo>
                      <a:pt x="340" y="41"/>
                    </a:lnTo>
                    <a:lnTo>
                      <a:pt x="351" y="33"/>
                    </a:lnTo>
                    <a:lnTo>
                      <a:pt x="364" y="26"/>
                    </a:lnTo>
                    <a:lnTo>
                      <a:pt x="387" y="10"/>
                    </a:lnTo>
                    <a:lnTo>
                      <a:pt x="382" y="0"/>
                    </a:lnTo>
                    <a:lnTo>
                      <a:pt x="359" y="15"/>
                    </a:lnTo>
                    <a:lnTo>
                      <a:pt x="337" y="30"/>
                    </a:lnTo>
                    <a:lnTo>
                      <a:pt x="312" y="42"/>
                    </a:lnTo>
                    <a:lnTo>
                      <a:pt x="287" y="52"/>
                    </a:lnTo>
                    <a:lnTo>
                      <a:pt x="260" y="60"/>
                    </a:lnTo>
                    <a:lnTo>
                      <a:pt x="233" y="65"/>
                    </a:lnTo>
                    <a:lnTo>
                      <a:pt x="226" y="65"/>
                    </a:lnTo>
                    <a:lnTo>
                      <a:pt x="219" y="67"/>
                    </a:lnTo>
                    <a:lnTo>
                      <a:pt x="205" y="69"/>
                    </a:lnTo>
                    <a:lnTo>
                      <a:pt x="191" y="69"/>
                    </a:lnTo>
                    <a:lnTo>
                      <a:pt x="177" y="70"/>
                    </a:lnTo>
                    <a:lnTo>
                      <a:pt x="153" y="69"/>
                    </a:lnTo>
                    <a:lnTo>
                      <a:pt x="129" y="67"/>
                    </a:lnTo>
                    <a:lnTo>
                      <a:pt x="105" y="62"/>
                    </a:lnTo>
                    <a:lnTo>
                      <a:pt x="84" y="58"/>
                    </a:lnTo>
                    <a:lnTo>
                      <a:pt x="43" y="42"/>
                    </a:lnTo>
                    <a:lnTo>
                      <a:pt x="6" y="22"/>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8" name="Freeform 500"/>
              <p:cNvSpPr>
                <a:spLocks/>
              </p:cNvSpPr>
              <p:nvPr/>
            </p:nvSpPr>
            <p:spPr bwMode="auto">
              <a:xfrm>
                <a:off x="6230" y="1337"/>
                <a:ext cx="4" cy="1"/>
              </a:xfrm>
              <a:custGeom>
                <a:avLst/>
                <a:gdLst>
                  <a:gd name="T0" fmla="*/ 0 w 20"/>
                  <a:gd name="T1" fmla="*/ 8 h 8"/>
                  <a:gd name="T2" fmla="*/ 20 w 20"/>
                  <a:gd name="T3" fmla="*/ 8 h 8"/>
                  <a:gd name="T4" fmla="*/ 3 w 20"/>
                  <a:gd name="T5" fmla="*/ 0 h 8"/>
                  <a:gd name="T6" fmla="*/ 0 w 20"/>
                  <a:gd name="T7" fmla="*/ 8 h 8"/>
                  <a:gd name="T8" fmla="*/ 0 60000 65536"/>
                  <a:gd name="T9" fmla="*/ 0 60000 65536"/>
                  <a:gd name="T10" fmla="*/ 0 60000 65536"/>
                  <a:gd name="T11" fmla="*/ 0 60000 65536"/>
                  <a:gd name="T12" fmla="*/ 0 w 20"/>
                  <a:gd name="T13" fmla="*/ 0 h 8"/>
                  <a:gd name="T14" fmla="*/ 20 w 20"/>
                  <a:gd name="T15" fmla="*/ 8 h 8"/>
                </a:gdLst>
                <a:ahLst/>
                <a:cxnLst>
                  <a:cxn ang="T8">
                    <a:pos x="T0" y="T1"/>
                  </a:cxn>
                  <a:cxn ang="T9">
                    <a:pos x="T2" y="T3"/>
                  </a:cxn>
                  <a:cxn ang="T10">
                    <a:pos x="T4" y="T5"/>
                  </a:cxn>
                  <a:cxn ang="T11">
                    <a:pos x="T6" y="T7"/>
                  </a:cxn>
                </a:cxnLst>
                <a:rect l="T12" t="T13" r="T14" b="T15"/>
                <a:pathLst>
                  <a:path w="20" h="8">
                    <a:moveTo>
                      <a:pt x="0" y="8"/>
                    </a:moveTo>
                    <a:lnTo>
                      <a:pt x="20" y="8"/>
                    </a:lnTo>
                    <a:lnTo>
                      <a:pt x="3" y="0"/>
                    </a:lnTo>
                    <a:lnTo>
                      <a:pt x="0" y="8"/>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29" name="Freeform 501"/>
              <p:cNvSpPr>
                <a:spLocks/>
              </p:cNvSpPr>
              <p:nvPr/>
            </p:nvSpPr>
            <p:spPr bwMode="auto">
              <a:xfrm>
                <a:off x="6275" y="1324"/>
                <a:ext cx="43" cy="14"/>
              </a:xfrm>
              <a:custGeom>
                <a:avLst/>
                <a:gdLst>
                  <a:gd name="T0" fmla="*/ 0 w 212"/>
                  <a:gd name="T1" fmla="*/ 72 h 72"/>
                  <a:gd name="T2" fmla="*/ 79 w 212"/>
                  <a:gd name="T3" fmla="*/ 72 h 72"/>
                  <a:gd name="T4" fmla="*/ 83 w 212"/>
                  <a:gd name="T5" fmla="*/ 69 h 72"/>
                  <a:gd name="T6" fmla="*/ 87 w 212"/>
                  <a:gd name="T7" fmla="*/ 68 h 72"/>
                  <a:gd name="T8" fmla="*/ 96 w 212"/>
                  <a:gd name="T9" fmla="*/ 66 h 72"/>
                  <a:gd name="T10" fmla="*/ 114 w 212"/>
                  <a:gd name="T11" fmla="*/ 61 h 72"/>
                  <a:gd name="T12" fmla="*/ 148 w 212"/>
                  <a:gd name="T13" fmla="*/ 48 h 72"/>
                  <a:gd name="T14" fmla="*/ 163 w 212"/>
                  <a:gd name="T15" fmla="*/ 39 h 72"/>
                  <a:gd name="T16" fmla="*/ 171 w 212"/>
                  <a:gd name="T17" fmla="*/ 34 h 72"/>
                  <a:gd name="T18" fmla="*/ 180 w 212"/>
                  <a:gd name="T19" fmla="*/ 31 h 72"/>
                  <a:gd name="T20" fmla="*/ 212 w 212"/>
                  <a:gd name="T21" fmla="*/ 12 h 72"/>
                  <a:gd name="T22" fmla="*/ 205 w 212"/>
                  <a:gd name="T23" fmla="*/ 0 h 72"/>
                  <a:gd name="T24" fmla="*/ 193 w 212"/>
                  <a:gd name="T25" fmla="*/ 6 h 72"/>
                  <a:gd name="T26" fmla="*/ 181 w 212"/>
                  <a:gd name="T27" fmla="*/ 14 h 72"/>
                  <a:gd name="T28" fmla="*/ 169 w 212"/>
                  <a:gd name="T29" fmla="*/ 21 h 72"/>
                  <a:gd name="T30" fmla="*/ 158 w 212"/>
                  <a:gd name="T31" fmla="*/ 29 h 72"/>
                  <a:gd name="T32" fmla="*/ 133 w 212"/>
                  <a:gd name="T33" fmla="*/ 41 h 72"/>
                  <a:gd name="T34" fmla="*/ 108 w 212"/>
                  <a:gd name="T35" fmla="*/ 51 h 72"/>
                  <a:gd name="T36" fmla="*/ 82 w 212"/>
                  <a:gd name="T37" fmla="*/ 59 h 72"/>
                  <a:gd name="T38" fmla="*/ 68 w 212"/>
                  <a:gd name="T39" fmla="*/ 61 h 72"/>
                  <a:gd name="T40" fmla="*/ 61 w 212"/>
                  <a:gd name="T41" fmla="*/ 63 h 72"/>
                  <a:gd name="T42" fmla="*/ 56 w 212"/>
                  <a:gd name="T43" fmla="*/ 65 h 72"/>
                  <a:gd name="T44" fmla="*/ 48 w 212"/>
                  <a:gd name="T45" fmla="*/ 65 h 72"/>
                  <a:gd name="T46" fmla="*/ 41 w 212"/>
                  <a:gd name="T47" fmla="*/ 66 h 72"/>
                  <a:gd name="T48" fmla="*/ 28 w 212"/>
                  <a:gd name="T49" fmla="*/ 68 h 72"/>
                  <a:gd name="T50" fmla="*/ 20 w 212"/>
                  <a:gd name="T51" fmla="*/ 68 h 72"/>
                  <a:gd name="T52" fmla="*/ 13 w 212"/>
                  <a:gd name="T53" fmla="*/ 69 h 72"/>
                  <a:gd name="T54" fmla="*/ 0 w 212"/>
                  <a:gd name="T55" fmla="*/ 72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2"/>
                  <a:gd name="T85" fmla="*/ 0 h 72"/>
                  <a:gd name="T86" fmla="*/ 212 w 212"/>
                  <a:gd name="T87" fmla="*/ 72 h 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2" h="72">
                    <a:moveTo>
                      <a:pt x="0" y="72"/>
                    </a:moveTo>
                    <a:lnTo>
                      <a:pt x="79" y="72"/>
                    </a:lnTo>
                    <a:lnTo>
                      <a:pt x="83" y="69"/>
                    </a:lnTo>
                    <a:lnTo>
                      <a:pt x="87" y="68"/>
                    </a:lnTo>
                    <a:lnTo>
                      <a:pt x="96" y="66"/>
                    </a:lnTo>
                    <a:lnTo>
                      <a:pt x="114" y="61"/>
                    </a:lnTo>
                    <a:lnTo>
                      <a:pt x="148" y="48"/>
                    </a:lnTo>
                    <a:lnTo>
                      <a:pt x="163" y="39"/>
                    </a:lnTo>
                    <a:lnTo>
                      <a:pt x="171" y="34"/>
                    </a:lnTo>
                    <a:lnTo>
                      <a:pt x="180" y="31"/>
                    </a:lnTo>
                    <a:lnTo>
                      <a:pt x="212" y="12"/>
                    </a:lnTo>
                    <a:lnTo>
                      <a:pt x="205" y="0"/>
                    </a:lnTo>
                    <a:lnTo>
                      <a:pt x="193" y="6"/>
                    </a:lnTo>
                    <a:lnTo>
                      <a:pt x="181" y="14"/>
                    </a:lnTo>
                    <a:lnTo>
                      <a:pt x="169" y="21"/>
                    </a:lnTo>
                    <a:lnTo>
                      <a:pt x="158" y="29"/>
                    </a:lnTo>
                    <a:lnTo>
                      <a:pt x="133" y="41"/>
                    </a:lnTo>
                    <a:lnTo>
                      <a:pt x="108" y="51"/>
                    </a:lnTo>
                    <a:lnTo>
                      <a:pt x="82" y="59"/>
                    </a:lnTo>
                    <a:lnTo>
                      <a:pt x="68" y="61"/>
                    </a:lnTo>
                    <a:lnTo>
                      <a:pt x="61" y="63"/>
                    </a:lnTo>
                    <a:lnTo>
                      <a:pt x="56" y="65"/>
                    </a:lnTo>
                    <a:lnTo>
                      <a:pt x="48" y="65"/>
                    </a:lnTo>
                    <a:lnTo>
                      <a:pt x="41" y="66"/>
                    </a:lnTo>
                    <a:lnTo>
                      <a:pt x="28" y="68"/>
                    </a:lnTo>
                    <a:lnTo>
                      <a:pt x="20" y="68"/>
                    </a:lnTo>
                    <a:lnTo>
                      <a:pt x="13" y="69"/>
                    </a:lnTo>
                    <a:lnTo>
                      <a:pt x="0" y="72"/>
                    </a:lnTo>
                    <a:close/>
                  </a:path>
                </a:pathLst>
              </a:custGeom>
              <a:solidFill>
                <a:srgbClr val="779EB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0" name="Freeform 502"/>
              <p:cNvSpPr>
                <a:spLocks/>
              </p:cNvSpPr>
              <p:nvPr/>
            </p:nvSpPr>
            <p:spPr bwMode="auto">
              <a:xfrm>
                <a:off x="6291" y="1326"/>
                <a:ext cx="28" cy="12"/>
              </a:xfrm>
              <a:custGeom>
                <a:avLst/>
                <a:gdLst>
                  <a:gd name="T0" fmla="*/ 0 w 138"/>
                  <a:gd name="T1" fmla="*/ 60 h 60"/>
                  <a:gd name="T2" fmla="*/ 43 w 138"/>
                  <a:gd name="T3" fmla="*/ 60 h 60"/>
                  <a:gd name="T4" fmla="*/ 54 w 138"/>
                  <a:gd name="T5" fmla="*/ 54 h 60"/>
                  <a:gd name="T6" fmla="*/ 67 w 138"/>
                  <a:gd name="T7" fmla="*/ 49 h 60"/>
                  <a:gd name="T8" fmla="*/ 91 w 138"/>
                  <a:gd name="T9" fmla="*/ 38 h 60"/>
                  <a:gd name="T10" fmla="*/ 114 w 138"/>
                  <a:gd name="T11" fmla="*/ 25 h 60"/>
                  <a:gd name="T12" fmla="*/ 138 w 138"/>
                  <a:gd name="T13" fmla="*/ 10 h 60"/>
                  <a:gd name="T14" fmla="*/ 133 w 138"/>
                  <a:gd name="T15" fmla="*/ 0 h 60"/>
                  <a:gd name="T16" fmla="*/ 101 w 138"/>
                  <a:gd name="T17" fmla="*/ 19 h 60"/>
                  <a:gd name="T18" fmla="*/ 92 w 138"/>
                  <a:gd name="T19" fmla="*/ 22 h 60"/>
                  <a:gd name="T20" fmla="*/ 84 w 138"/>
                  <a:gd name="T21" fmla="*/ 27 h 60"/>
                  <a:gd name="T22" fmla="*/ 69 w 138"/>
                  <a:gd name="T23" fmla="*/ 36 h 60"/>
                  <a:gd name="T24" fmla="*/ 35 w 138"/>
                  <a:gd name="T25" fmla="*/ 49 h 60"/>
                  <a:gd name="T26" fmla="*/ 17 w 138"/>
                  <a:gd name="T27" fmla="*/ 54 h 60"/>
                  <a:gd name="T28" fmla="*/ 8 w 138"/>
                  <a:gd name="T29" fmla="*/ 56 h 60"/>
                  <a:gd name="T30" fmla="*/ 4 w 138"/>
                  <a:gd name="T31" fmla="*/ 57 h 60"/>
                  <a:gd name="T32" fmla="*/ 0 w 138"/>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60"/>
                  <a:gd name="T53" fmla="*/ 138 w 13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60">
                    <a:moveTo>
                      <a:pt x="0" y="60"/>
                    </a:moveTo>
                    <a:lnTo>
                      <a:pt x="43" y="60"/>
                    </a:lnTo>
                    <a:lnTo>
                      <a:pt x="54" y="54"/>
                    </a:lnTo>
                    <a:lnTo>
                      <a:pt x="67" y="49"/>
                    </a:lnTo>
                    <a:lnTo>
                      <a:pt x="91" y="38"/>
                    </a:lnTo>
                    <a:lnTo>
                      <a:pt x="114" y="25"/>
                    </a:lnTo>
                    <a:lnTo>
                      <a:pt x="138" y="10"/>
                    </a:lnTo>
                    <a:lnTo>
                      <a:pt x="133" y="0"/>
                    </a:lnTo>
                    <a:lnTo>
                      <a:pt x="101" y="19"/>
                    </a:lnTo>
                    <a:lnTo>
                      <a:pt x="92" y="22"/>
                    </a:lnTo>
                    <a:lnTo>
                      <a:pt x="84" y="27"/>
                    </a:lnTo>
                    <a:lnTo>
                      <a:pt x="69" y="36"/>
                    </a:lnTo>
                    <a:lnTo>
                      <a:pt x="35" y="49"/>
                    </a:lnTo>
                    <a:lnTo>
                      <a:pt x="17" y="54"/>
                    </a:lnTo>
                    <a:lnTo>
                      <a:pt x="8" y="56"/>
                    </a:lnTo>
                    <a:lnTo>
                      <a:pt x="4" y="57"/>
                    </a:lnTo>
                    <a:lnTo>
                      <a:pt x="0" y="60"/>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1" name="Freeform 503"/>
              <p:cNvSpPr>
                <a:spLocks/>
              </p:cNvSpPr>
              <p:nvPr/>
            </p:nvSpPr>
            <p:spPr bwMode="auto">
              <a:xfrm>
                <a:off x="6244" y="1307"/>
                <a:ext cx="64" cy="15"/>
              </a:xfrm>
              <a:custGeom>
                <a:avLst/>
                <a:gdLst>
                  <a:gd name="T0" fmla="*/ 0 w 317"/>
                  <a:gd name="T1" fmla="*/ 34 h 76"/>
                  <a:gd name="T2" fmla="*/ 14 w 317"/>
                  <a:gd name="T3" fmla="*/ 43 h 76"/>
                  <a:gd name="T4" fmla="*/ 31 w 317"/>
                  <a:gd name="T5" fmla="*/ 51 h 76"/>
                  <a:gd name="T6" fmla="*/ 66 w 317"/>
                  <a:gd name="T7" fmla="*/ 64 h 76"/>
                  <a:gd name="T8" fmla="*/ 84 w 317"/>
                  <a:gd name="T9" fmla="*/ 69 h 76"/>
                  <a:gd name="T10" fmla="*/ 103 w 317"/>
                  <a:gd name="T11" fmla="*/ 72 h 76"/>
                  <a:gd name="T12" fmla="*/ 122 w 317"/>
                  <a:gd name="T13" fmla="*/ 75 h 76"/>
                  <a:gd name="T14" fmla="*/ 142 w 317"/>
                  <a:gd name="T15" fmla="*/ 76 h 76"/>
                  <a:gd name="T16" fmla="*/ 165 w 317"/>
                  <a:gd name="T17" fmla="*/ 75 h 76"/>
                  <a:gd name="T18" fmla="*/ 176 w 317"/>
                  <a:gd name="T19" fmla="*/ 72 h 76"/>
                  <a:gd name="T20" fmla="*/ 178 w 317"/>
                  <a:gd name="T21" fmla="*/ 71 h 76"/>
                  <a:gd name="T22" fmla="*/ 182 w 317"/>
                  <a:gd name="T23" fmla="*/ 71 h 76"/>
                  <a:gd name="T24" fmla="*/ 188 w 317"/>
                  <a:gd name="T25" fmla="*/ 71 h 76"/>
                  <a:gd name="T26" fmla="*/ 193 w 317"/>
                  <a:gd name="T27" fmla="*/ 69 h 76"/>
                  <a:gd name="T28" fmla="*/ 195 w 317"/>
                  <a:gd name="T29" fmla="*/ 68 h 76"/>
                  <a:gd name="T30" fmla="*/ 198 w 317"/>
                  <a:gd name="T31" fmla="*/ 68 h 76"/>
                  <a:gd name="T32" fmla="*/ 210 w 317"/>
                  <a:gd name="T33" fmla="*/ 66 h 76"/>
                  <a:gd name="T34" fmla="*/ 232 w 317"/>
                  <a:gd name="T35" fmla="*/ 60 h 76"/>
                  <a:gd name="T36" fmla="*/ 252 w 317"/>
                  <a:gd name="T37" fmla="*/ 51 h 76"/>
                  <a:gd name="T38" fmla="*/ 272 w 317"/>
                  <a:gd name="T39" fmla="*/ 41 h 76"/>
                  <a:gd name="T40" fmla="*/ 290 w 317"/>
                  <a:gd name="T41" fmla="*/ 29 h 76"/>
                  <a:gd name="T42" fmla="*/ 299 w 317"/>
                  <a:gd name="T43" fmla="*/ 22 h 76"/>
                  <a:gd name="T44" fmla="*/ 304 w 317"/>
                  <a:gd name="T45" fmla="*/ 18 h 76"/>
                  <a:gd name="T46" fmla="*/ 310 w 317"/>
                  <a:gd name="T47" fmla="*/ 16 h 76"/>
                  <a:gd name="T48" fmla="*/ 317 w 317"/>
                  <a:gd name="T49" fmla="*/ 9 h 76"/>
                  <a:gd name="T50" fmla="*/ 310 w 317"/>
                  <a:gd name="T51" fmla="*/ 0 h 76"/>
                  <a:gd name="T52" fmla="*/ 299 w 317"/>
                  <a:gd name="T53" fmla="*/ 8 h 76"/>
                  <a:gd name="T54" fmla="*/ 281 w 317"/>
                  <a:gd name="T55" fmla="*/ 21 h 76"/>
                  <a:gd name="T56" fmla="*/ 265 w 317"/>
                  <a:gd name="T57" fmla="*/ 32 h 76"/>
                  <a:gd name="T58" fmla="*/ 254 w 317"/>
                  <a:gd name="T59" fmla="*/ 36 h 76"/>
                  <a:gd name="T60" fmla="*/ 246 w 317"/>
                  <a:gd name="T61" fmla="*/ 42 h 76"/>
                  <a:gd name="T62" fmla="*/ 228 w 317"/>
                  <a:gd name="T63" fmla="*/ 51 h 76"/>
                  <a:gd name="T64" fmla="*/ 216 w 317"/>
                  <a:gd name="T65" fmla="*/ 53 h 76"/>
                  <a:gd name="T66" fmla="*/ 213 w 317"/>
                  <a:gd name="T67" fmla="*/ 53 h 76"/>
                  <a:gd name="T68" fmla="*/ 211 w 317"/>
                  <a:gd name="T69" fmla="*/ 54 h 76"/>
                  <a:gd name="T70" fmla="*/ 206 w 317"/>
                  <a:gd name="T71" fmla="*/ 57 h 76"/>
                  <a:gd name="T72" fmla="*/ 186 w 317"/>
                  <a:gd name="T73" fmla="*/ 61 h 76"/>
                  <a:gd name="T74" fmla="*/ 164 w 317"/>
                  <a:gd name="T75" fmla="*/ 64 h 76"/>
                  <a:gd name="T76" fmla="*/ 152 w 317"/>
                  <a:gd name="T77" fmla="*/ 64 h 76"/>
                  <a:gd name="T78" fmla="*/ 147 w 317"/>
                  <a:gd name="T79" fmla="*/ 64 h 76"/>
                  <a:gd name="T80" fmla="*/ 142 w 317"/>
                  <a:gd name="T81" fmla="*/ 66 h 76"/>
                  <a:gd name="T82" fmla="*/ 122 w 317"/>
                  <a:gd name="T83" fmla="*/ 64 h 76"/>
                  <a:gd name="T84" fmla="*/ 103 w 317"/>
                  <a:gd name="T85" fmla="*/ 62 h 76"/>
                  <a:gd name="T86" fmla="*/ 85 w 317"/>
                  <a:gd name="T87" fmla="*/ 59 h 76"/>
                  <a:gd name="T88" fmla="*/ 68 w 317"/>
                  <a:gd name="T89" fmla="*/ 54 h 76"/>
                  <a:gd name="T90" fmla="*/ 36 w 317"/>
                  <a:gd name="T91" fmla="*/ 41 h 76"/>
                  <a:gd name="T92" fmla="*/ 20 w 317"/>
                  <a:gd name="T93" fmla="*/ 33 h 76"/>
                  <a:gd name="T94" fmla="*/ 6 w 317"/>
                  <a:gd name="T95" fmla="*/ 24 h 76"/>
                  <a:gd name="T96" fmla="*/ 0 w 317"/>
                  <a:gd name="T97" fmla="*/ 34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76"/>
                  <a:gd name="T149" fmla="*/ 317 w 317"/>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76">
                    <a:moveTo>
                      <a:pt x="0" y="34"/>
                    </a:moveTo>
                    <a:lnTo>
                      <a:pt x="14" y="43"/>
                    </a:lnTo>
                    <a:lnTo>
                      <a:pt x="31" y="51"/>
                    </a:lnTo>
                    <a:lnTo>
                      <a:pt x="66" y="64"/>
                    </a:lnTo>
                    <a:lnTo>
                      <a:pt x="84" y="69"/>
                    </a:lnTo>
                    <a:lnTo>
                      <a:pt x="103" y="72"/>
                    </a:lnTo>
                    <a:lnTo>
                      <a:pt x="122" y="75"/>
                    </a:lnTo>
                    <a:lnTo>
                      <a:pt x="142" y="76"/>
                    </a:lnTo>
                    <a:lnTo>
                      <a:pt x="165" y="75"/>
                    </a:lnTo>
                    <a:lnTo>
                      <a:pt x="176" y="72"/>
                    </a:lnTo>
                    <a:lnTo>
                      <a:pt x="178" y="71"/>
                    </a:lnTo>
                    <a:lnTo>
                      <a:pt x="182" y="71"/>
                    </a:lnTo>
                    <a:lnTo>
                      <a:pt x="188" y="71"/>
                    </a:lnTo>
                    <a:lnTo>
                      <a:pt x="193" y="69"/>
                    </a:lnTo>
                    <a:lnTo>
                      <a:pt x="195" y="68"/>
                    </a:lnTo>
                    <a:lnTo>
                      <a:pt x="198" y="68"/>
                    </a:lnTo>
                    <a:lnTo>
                      <a:pt x="210" y="66"/>
                    </a:lnTo>
                    <a:lnTo>
                      <a:pt x="232" y="60"/>
                    </a:lnTo>
                    <a:lnTo>
                      <a:pt x="252" y="51"/>
                    </a:lnTo>
                    <a:lnTo>
                      <a:pt x="272" y="41"/>
                    </a:lnTo>
                    <a:lnTo>
                      <a:pt x="290" y="29"/>
                    </a:lnTo>
                    <a:lnTo>
                      <a:pt x="299" y="22"/>
                    </a:lnTo>
                    <a:lnTo>
                      <a:pt x="304" y="18"/>
                    </a:lnTo>
                    <a:lnTo>
                      <a:pt x="310" y="16"/>
                    </a:lnTo>
                    <a:lnTo>
                      <a:pt x="317" y="9"/>
                    </a:lnTo>
                    <a:lnTo>
                      <a:pt x="310" y="0"/>
                    </a:lnTo>
                    <a:lnTo>
                      <a:pt x="299" y="8"/>
                    </a:lnTo>
                    <a:lnTo>
                      <a:pt x="281" y="21"/>
                    </a:lnTo>
                    <a:lnTo>
                      <a:pt x="265" y="32"/>
                    </a:lnTo>
                    <a:lnTo>
                      <a:pt x="254" y="36"/>
                    </a:lnTo>
                    <a:lnTo>
                      <a:pt x="246" y="42"/>
                    </a:lnTo>
                    <a:lnTo>
                      <a:pt x="228" y="51"/>
                    </a:lnTo>
                    <a:lnTo>
                      <a:pt x="216" y="53"/>
                    </a:lnTo>
                    <a:lnTo>
                      <a:pt x="213" y="53"/>
                    </a:lnTo>
                    <a:lnTo>
                      <a:pt x="211" y="54"/>
                    </a:lnTo>
                    <a:lnTo>
                      <a:pt x="206" y="57"/>
                    </a:lnTo>
                    <a:lnTo>
                      <a:pt x="186" y="61"/>
                    </a:lnTo>
                    <a:lnTo>
                      <a:pt x="164" y="64"/>
                    </a:lnTo>
                    <a:lnTo>
                      <a:pt x="152" y="64"/>
                    </a:lnTo>
                    <a:lnTo>
                      <a:pt x="147" y="64"/>
                    </a:lnTo>
                    <a:lnTo>
                      <a:pt x="142" y="66"/>
                    </a:lnTo>
                    <a:lnTo>
                      <a:pt x="122" y="64"/>
                    </a:lnTo>
                    <a:lnTo>
                      <a:pt x="103" y="62"/>
                    </a:lnTo>
                    <a:lnTo>
                      <a:pt x="85" y="59"/>
                    </a:lnTo>
                    <a:lnTo>
                      <a:pt x="68" y="54"/>
                    </a:lnTo>
                    <a:lnTo>
                      <a:pt x="36" y="41"/>
                    </a:lnTo>
                    <a:lnTo>
                      <a:pt x="20" y="33"/>
                    </a:lnTo>
                    <a:lnTo>
                      <a:pt x="6" y="24"/>
                    </a:lnTo>
                    <a:lnTo>
                      <a:pt x="0" y="34"/>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2" name="Freeform 504"/>
              <p:cNvSpPr>
                <a:spLocks/>
              </p:cNvSpPr>
              <p:nvPr/>
            </p:nvSpPr>
            <p:spPr bwMode="auto">
              <a:xfrm>
                <a:off x="6312" y="1332"/>
                <a:ext cx="10" cy="6"/>
              </a:xfrm>
              <a:custGeom>
                <a:avLst/>
                <a:gdLst>
                  <a:gd name="T0" fmla="*/ 54 w 54"/>
                  <a:gd name="T1" fmla="*/ 10 h 31"/>
                  <a:gd name="T2" fmla="*/ 49 w 54"/>
                  <a:gd name="T3" fmla="*/ 0 h 31"/>
                  <a:gd name="T4" fmla="*/ 24 w 54"/>
                  <a:gd name="T5" fmla="*/ 16 h 31"/>
                  <a:gd name="T6" fmla="*/ 0 w 54"/>
                  <a:gd name="T7" fmla="*/ 31 h 31"/>
                  <a:gd name="T8" fmla="*/ 24 w 54"/>
                  <a:gd name="T9" fmla="*/ 31 h 31"/>
                  <a:gd name="T10" fmla="*/ 54 w 54"/>
                  <a:gd name="T11" fmla="*/ 10 h 31"/>
                  <a:gd name="T12" fmla="*/ 0 60000 65536"/>
                  <a:gd name="T13" fmla="*/ 0 60000 65536"/>
                  <a:gd name="T14" fmla="*/ 0 60000 65536"/>
                  <a:gd name="T15" fmla="*/ 0 60000 65536"/>
                  <a:gd name="T16" fmla="*/ 0 60000 65536"/>
                  <a:gd name="T17" fmla="*/ 0 60000 65536"/>
                  <a:gd name="T18" fmla="*/ 0 w 54"/>
                  <a:gd name="T19" fmla="*/ 0 h 31"/>
                  <a:gd name="T20" fmla="*/ 54 w 5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54" h="31">
                    <a:moveTo>
                      <a:pt x="54" y="10"/>
                    </a:moveTo>
                    <a:lnTo>
                      <a:pt x="49" y="0"/>
                    </a:lnTo>
                    <a:lnTo>
                      <a:pt x="24" y="16"/>
                    </a:lnTo>
                    <a:lnTo>
                      <a:pt x="0" y="31"/>
                    </a:lnTo>
                    <a:lnTo>
                      <a:pt x="24" y="31"/>
                    </a:lnTo>
                    <a:lnTo>
                      <a:pt x="54" y="10"/>
                    </a:lnTo>
                    <a:close/>
                  </a:path>
                </a:pathLst>
              </a:custGeom>
              <a:solidFill>
                <a:srgbClr val="618E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3" name="Freeform 505"/>
              <p:cNvSpPr>
                <a:spLocks/>
              </p:cNvSpPr>
              <p:nvPr/>
            </p:nvSpPr>
            <p:spPr bwMode="auto">
              <a:xfrm>
                <a:off x="6307" y="1330"/>
                <a:ext cx="14" cy="8"/>
              </a:xfrm>
              <a:custGeom>
                <a:avLst/>
                <a:gdLst>
                  <a:gd name="T0" fmla="*/ 74 w 74"/>
                  <a:gd name="T1" fmla="*/ 9 h 40"/>
                  <a:gd name="T2" fmla="*/ 67 w 74"/>
                  <a:gd name="T3" fmla="*/ 0 h 40"/>
                  <a:gd name="T4" fmla="*/ 33 w 74"/>
                  <a:gd name="T5" fmla="*/ 22 h 40"/>
                  <a:gd name="T6" fmla="*/ 0 w 74"/>
                  <a:gd name="T7" fmla="*/ 40 h 40"/>
                  <a:gd name="T8" fmla="*/ 25 w 74"/>
                  <a:gd name="T9" fmla="*/ 40 h 40"/>
                  <a:gd name="T10" fmla="*/ 49 w 74"/>
                  <a:gd name="T11" fmla="*/ 25 h 40"/>
                  <a:gd name="T12" fmla="*/ 74 w 74"/>
                  <a:gd name="T13" fmla="*/ 9 h 40"/>
                  <a:gd name="T14" fmla="*/ 0 60000 65536"/>
                  <a:gd name="T15" fmla="*/ 0 60000 65536"/>
                  <a:gd name="T16" fmla="*/ 0 60000 65536"/>
                  <a:gd name="T17" fmla="*/ 0 60000 65536"/>
                  <a:gd name="T18" fmla="*/ 0 60000 65536"/>
                  <a:gd name="T19" fmla="*/ 0 60000 65536"/>
                  <a:gd name="T20" fmla="*/ 0 60000 65536"/>
                  <a:gd name="T21" fmla="*/ 0 w 74"/>
                  <a:gd name="T22" fmla="*/ 0 h 40"/>
                  <a:gd name="T23" fmla="*/ 74 w 7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0">
                    <a:moveTo>
                      <a:pt x="74" y="9"/>
                    </a:moveTo>
                    <a:lnTo>
                      <a:pt x="67" y="0"/>
                    </a:lnTo>
                    <a:lnTo>
                      <a:pt x="33" y="22"/>
                    </a:lnTo>
                    <a:lnTo>
                      <a:pt x="0" y="40"/>
                    </a:lnTo>
                    <a:lnTo>
                      <a:pt x="25" y="40"/>
                    </a:lnTo>
                    <a:lnTo>
                      <a:pt x="49" y="25"/>
                    </a:lnTo>
                    <a:lnTo>
                      <a:pt x="74" y="9"/>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4" name="Freeform 506"/>
              <p:cNvSpPr>
                <a:spLocks/>
              </p:cNvSpPr>
              <p:nvPr/>
            </p:nvSpPr>
            <p:spPr bwMode="auto">
              <a:xfrm>
                <a:off x="6300" y="1328"/>
                <a:ext cx="20" cy="10"/>
              </a:xfrm>
              <a:custGeom>
                <a:avLst/>
                <a:gdLst>
                  <a:gd name="T0" fmla="*/ 101 w 101"/>
                  <a:gd name="T1" fmla="*/ 10 h 50"/>
                  <a:gd name="T2" fmla="*/ 95 w 101"/>
                  <a:gd name="T3" fmla="*/ 0 h 50"/>
                  <a:gd name="T4" fmla="*/ 71 w 101"/>
                  <a:gd name="T5" fmla="*/ 15 h 50"/>
                  <a:gd name="T6" fmla="*/ 48 w 101"/>
                  <a:gd name="T7" fmla="*/ 28 h 50"/>
                  <a:gd name="T8" fmla="*/ 24 w 101"/>
                  <a:gd name="T9" fmla="*/ 39 h 50"/>
                  <a:gd name="T10" fmla="*/ 11 w 101"/>
                  <a:gd name="T11" fmla="*/ 44 h 50"/>
                  <a:gd name="T12" fmla="*/ 0 w 101"/>
                  <a:gd name="T13" fmla="*/ 50 h 50"/>
                  <a:gd name="T14" fmla="*/ 34 w 101"/>
                  <a:gd name="T15" fmla="*/ 50 h 50"/>
                  <a:gd name="T16" fmla="*/ 67 w 101"/>
                  <a:gd name="T17" fmla="*/ 32 h 50"/>
                  <a:gd name="T18" fmla="*/ 101 w 101"/>
                  <a:gd name="T19" fmla="*/ 1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50"/>
                  <a:gd name="T32" fmla="*/ 101 w 101"/>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50">
                    <a:moveTo>
                      <a:pt x="101" y="10"/>
                    </a:moveTo>
                    <a:lnTo>
                      <a:pt x="95" y="0"/>
                    </a:lnTo>
                    <a:lnTo>
                      <a:pt x="71" y="15"/>
                    </a:lnTo>
                    <a:lnTo>
                      <a:pt x="48" y="28"/>
                    </a:lnTo>
                    <a:lnTo>
                      <a:pt x="24" y="39"/>
                    </a:lnTo>
                    <a:lnTo>
                      <a:pt x="11" y="44"/>
                    </a:lnTo>
                    <a:lnTo>
                      <a:pt x="0" y="50"/>
                    </a:lnTo>
                    <a:lnTo>
                      <a:pt x="34" y="50"/>
                    </a:lnTo>
                    <a:lnTo>
                      <a:pt x="67" y="32"/>
                    </a:lnTo>
                    <a:lnTo>
                      <a:pt x="101" y="1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5" name="Freeform 507"/>
              <p:cNvSpPr>
                <a:spLocks/>
              </p:cNvSpPr>
              <p:nvPr/>
            </p:nvSpPr>
            <p:spPr bwMode="auto">
              <a:xfrm>
                <a:off x="6316" y="1334"/>
                <a:ext cx="8" cy="4"/>
              </a:xfrm>
              <a:custGeom>
                <a:avLst/>
                <a:gdLst>
                  <a:gd name="T0" fmla="*/ 0 w 36"/>
                  <a:gd name="T1" fmla="*/ 21 h 21"/>
                  <a:gd name="T2" fmla="*/ 22 w 36"/>
                  <a:gd name="T3" fmla="*/ 21 h 21"/>
                  <a:gd name="T4" fmla="*/ 29 w 36"/>
                  <a:gd name="T5" fmla="*/ 15 h 21"/>
                  <a:gd name="T6" fmla="*/ 36 w 36"/>
                  <a:gd name="T7" fmla="*/ 10 h 21"/>
                  <a:gd name="T8" fmla="*/ 30 w 36"/>
                  <a:gd name="T9" fmla="*/ 0 h 21"/>
                  <a:gd name="T10" fmla="*/ 0 w 36"/>
                  <a:gd name="T11" fmla="*/ 21 h 21"/>
                  <a:gd name="T12" fmla="*/ 0 60000 65536"/>
                  <a:gd name="T13" fmla="*/ 0 60000 65536"/>
                  <a:gd name="T14" fmla="*/ 0 60000 65536"/>
                  <a:gd name="T15" fmla="*/ 0 60000 65536"/>
                  <a:gd name="T16" fmla="*/ 0 60000 65536"/>
                  <a:gd name="T17" fmla="*/ 0 60000 65536"/>
                  <a:gd name="T18" fmla="*/ 0 w 36"/>
                  <a:gd name="T19" fmla="*/ 0 h 21"/>
                  <a:gd name="T20" fmla="*/ 36 w 36"/>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6" h="21">
                    <a:moveTo>
                      <a:pt x="0" y="21"/>
                    </a:moveTo>
                    <a:lnTo>
                      <a:pt x="22" y="21"/>
                    </a:lnTo>
                    <a:lnTo>
                      <a:pt x="29" y="15"/>
                    </a:lnTo>
                    <a:lnTo>
                      <a:pt x="36" y="10"/>
                    </a:lnTo>
                    <a:lnTo>
                      <a:pt x="30" y="0"/>
                    </a:lnTo>
                    <a:lnTo>
                      <a:pt x="0" y="21"/>
                    </a:lnTo>
                    <a:close/>
                  </a:path>
                </a:pathLst>
              </a:custGeom>
              <a:solidFill>
                <a:srgbClr val="5C8BA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6" name="Freeform 508"/>
              <p:cNvSpPr>
                <a:spLocks/>
              </p:cNvSpPr>
              <p:nvPr/>
            </p:nvSpPr>
            <p:spPr bwMode="auto">
              <a:xfrm>
                <a:off x="6321" y="1336"/>
                <a:ext cx="4" cy="2"/>
              </a:xfrm>
              <a:custGeom>
                <a:avLst/>
                <a:gdLst>
                  <a:gd name="T0" fmla="*/ 14 w 20"/>
                  <a:gd name="T1" fmla="*/ 0 h 11"/>
                  <a:gd name="T2" fmla="*/ 7 w 20"/>
                  <a:gd name="T3" fmla="*/ 5 h 11"/>
                  <a:gd name="T4" fmla="*/ 0 w 20"/>
                  <a:gd name="T5" fmla="*/ 11 h 11"/>
                  <a:gd name="T6" fmla="*/ 20 w 20"/>
                  <a:gd name="T7" fmla="*/ 11 h 11"/>
                  <a:gd name="T8" fmla="*/ 14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14" y="0"/>
                    </a:moveTo>
                    <a:lnTo>
                      <a:pt x="7" y="5"/>
                    </a:lnTo>
                    <a:lnTo>
                      <a:pt x="0" y="11"/>
                    </a:lnTo>
                    <a:lnTo>
                      <a:pt x="20" y="11"/>
                    </a:lnTo>
                    <a:lnTo>
                      <a:pt x="14" y="0"/>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7" name="Freeform 509"/>
              <p:cNvSpPr>
                <a:spLocks/>
              </p:cNvSpPr>
              <p:nvPr/>
            </p:nvSpPr>
            <p:spPr bwMode="auto">
              <a:xfrm>
                <a:off x="6230" y="1258"/>
                <a:ext cx="95" cy="80"/>
              </a:xfrm>
              <a:custGeom>
                <a:avLst/>
                <a:gdLst>
                  <a:gd name="T0" fmla="*/ 473 w 473"/>
                  <a:gd name="T1" fmla="*/ 402 h 402"/>
                  <a:gd name="T2" fmla="*/ 0 w 473"/>
                  <a:gd name="T3" fmla="*/ 402 h 402"/>
                  <a:gd name="T4" fmla="*/ 231 w 473"/>
                  <a:gd name="T5" fmla="*/ 0 h 402"/>
                  <a:gd name="T6" fmla="*/ 473 w 473"/>
                  <a:gd name="T7" fmla="*/ 402 h 402"/>
                  <a:gd name="T8" fmla="*/ 0 60000 65536"/>
                  <a:gd name="T9" fmla="*/ 0 60000 65536"/>
                  <a:gd name="T10" fmla="*/ 0 60000 65536"/>
                  <a:gd name="T11" fmla="*/ 0 60000 65536"/>
                  <a:gd name="T12" fmla="*/ 0 w 473"/>
                  <a:gd name="T13" fmla="*/ 0 h 402"/>
                  <a:gd name="T14" fmla="*/ 473 w 473"/>
                  <a:gd name="T15" fmla="*/ 402 h 402"/>
                </a:gdLst>
                <a:ahLst/>
                <a:cxnLst>
                  <a:cxn ang="T8">
                    <a:pos x="T0" y="T1"/>
                  </a:cxn>
                  <a:cxn ang="T9">
                    <a:pos x="T2" y="T3"/>
                  </a:cxn>
                  <a:cxn ang="T10">
                    <a:pos x="T4" y="T5"/>
                  </a:cxn>
                  <a:cxn ang="T11">
                    <a:pos x="T6" y="T7"/>
                  </a:cxn>
                </a:cxnLst>
                <a:rect l="T12" t="T13" r="T14" b="T15"/>
                <a:pathLst>
                  <a:path w="473" h="402">
                    <a:moveTo>
                      <a:pt x="473" y="402"/>
                    </a:moveTo>
                    <a:lnTo>
                      <a:pt x="0" y="402"/>
                    </a:lnTo>
                    <a:lnTo>
                      <a:pt x="231" y="0"/>
                    </a:lnTo>
                    <a:lnTo>
                      <a:pt x="473" y="402"/>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438" name="Freeform 510"/>
              <p:cNvSpPr>
                <a:spLocks/>
              </p:cNvSpPr>
              <p:nvPr/>
            </p:nvSpPr>
            <p:spPr bwMode="auto">
              <a:xfrm>
                <a:off x="6230" y="2463"/>
                <a:ext cx="6" cy="7"/>
              </a:xfrm>
              <a:custGeom>
                <a:avLst/>
                <a:gdLst>
                  <a:gd name="T0" fmla="*/ 28 w 28"/>
                  <a:gd name="T1" fmla="*/ 35 h 35"/>
                  <a:gd name="T2" fmla="*/ 6 w 28"/>
                  <a:gd name="T3" fmla="*/ 0 h 35"/>
                  <a:gd name="T4" fmla="*/ 0 w 28"/>
                  <a:gd name="T5" fmla="*/ 0 h 35"/>
                  <a:gd name="T6" fmla="*/ 21 w 28"/>
                  <a:gd name="T7" fmla="*/ 35 h 35"/>
                  <a:gd name="T8" fmla="*/ 28 w 28"/>
                  <a:gd name="T9" fmla="*/ 35 h 35"/>
                  <a:gd name="T10" fmla="*/ 0 60000 65536"/>
                  <a:gd name="T11" fmla="*/ 0 60000 65536"/>
                  <a:gd name="T12" fmla="*/ 0 60000 65536"/>
                  <a:gd name="T13" fmla="*/ 0 60000 65536"/>
                  <a:gd name="T14" fmla="*/ 0 60000 65536"/>
                  <a:gd name="T15" fmla="*/ 0 w 28"/>
                  <a:gd name="T16" fmla="*/ 0 h 35"/>
                  <a:gd name="T17" fmla="*/ 28 w 28"/>
                  <a:gd name="T18" fmla="*/ 35 h 35"/>
                </a:gdLst>
                <a:ahLst/>
                <a:cxnLst>
                  <a:cxn ang="T10">
                    <a:pos x="T0" y="T1"/>
                  </a:cxn>
                  <a:cxn ang="T11">
                    <a:pos x="T2" y="T3"/>
                  </a:cxn>
                  <a:cxn ang="T12">
                    <a:pos x="T4" y="T5"/>
                  </a:cxn>
                  <a:cxn ang="T13">
                    <a:pos x="T6" y="T7"/>
                  </a:cxn>
                  <a:cxn ang="T14">
                    <a:pos x="T8" y="T9"/>
                  </a:cxn>
                </a:cxnLst>
                <a:rect l="T15" t="T16" r="T17" b="T18"/>
                <a:pathLst>
                  <a:path w="28" h="35">
                    <a:moveTo>
                      <a:pt x="28" y="35"/>
                    </a:moveTo>
                    <a:lnTo>
                      <a:pt x="6" y="0"/>
                    </a:lnTo>
                    <a:lnTo>
                      <a:pt x="0" y="0"/>
                    </a:lnTo>
                    <a:lnTo>
                      <a:pt x="21" y="35"/>
                    </a:lnTo>
                    <a:lnTo>
                      <a:pt x="28" y="3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39" name="Freeform 511"/>
              <p:cNvSpPr>
                <a:spLocks/>
              </p:cNvSpPr>
              <p:nvPr/>
            </p:nvSpPr>
            <p:spPr bwMode="auto">
              <a:xfrm>
                <a:off x="6231" y="2461"/>
                <a:ext cx="93" cy="9"/>
              </a:xfrm>
              <a:custGeom>
                <a:avLst/>
                <a:gdLst>
                  <a:gd name="T0" fmla="*/ 0 w 463"/>
                  <a:gd name="T1" fmla="*/ 0 h 44"/>
                  <a:gd name="T2" fmla="*/ 25 w 463"/>
                  <a:gd name="T3" fmla="*/ 44 h 44"/>
                  <a:gd name="T4" fmla="*/ 437 w 463"/>
                  <a:gd name="T5" fmla="*/ 44 h 44"/>
                  <a:gd name="T6" fmla="*/ 463 w 463"/>
                  <a:gd name="T7" fmla="*/ 0 h 44"/>
                  <a:gd name="T8" fmla="*/ 0 w 463"/>
                  <a:gd name="T9" fmla="*/ 0 h 44"/>
                  <a:gd name="T10" fmla="*/ 0 60000 65536"/>
                  <a:gd name="T11" fmla="*/ 0 60000 65536"/>
                  <a:gd name="T12" fmla="*/ 0 60000 65536"/>
                  <a:gd name="T13" fmla="*/ 0 60000 65536"/>
                  <a:gd name="T14" fmla="*/ 0 60000 65536"/>
                  <a:gd name="T15" fmla="*/ 0 w 463"/>
                  <a:gd name="T16" fmla="*/ 0 h 44"/>
                  <a:gd name="T17" fmla="*/ 463 w 463"/>
                  <a:gd name="T18" fmla="*/ 44 h 44"/>
                </a:gdLst>
                <a:ahLst/>
                <a:cxnLst>
                  <a:cxn ang="T10">
                    <a:pos x="T0" y="T1"/>
                  </a:cxn>
                  <a:cxn ang="T11">
                    <a:pos x="T2" y="T3"/>
                  </a:cxn>
                  <a:cxn ang="T12">
                    <a:pos x="T4" y="T5"/>
                  </a:cxn>
                  <a:cxn ang="T13">
                    <a:pos x="T6" y="T7"/>
                  </a:cxn>
                  <a:cxn ang="T14">
                    <a:pos x="T8" y="T9"/>
                  </a:cxn>
                </a:cxnLst>
                <a:rect l="T15" t="T16" r="T17" b="T18"/>
                <a:pathLst>
                  <a:path w="463" h="44">
                    <a:moveTo>
                      <a:pt x="0" y="0"/>
                    </a:moveTo>
                    <a:lnTo>
                      <a:pt x="25" y="44"/>
                    </a:lnTo>
                    <a:lnTo>
                      <a:pt x="437" y="44"/>
                    </a:lnTo>
                    <a:lnTo>
                      <a:pt x="463" y="0"/>
                    </a:lnTo>
                    <a:lnTo>
                      <a:pt x="0"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0" name="Freeform 512"/>
              <p:cNvSpPr>
                <a:spLocks/>
              </p:cNvSpPr>
              <p:nvPr/>
            </p:nvSpPr>
            <p:spPr bwMode="auto">
              <a:xfrm>
                <a:off x="6320" y="2463"/>
                <a:ext cx="5" cy="7"/>
              </a:xfrm>
              <a:custGeom>
                <a:avLst/>
                <a:gdLst>
                  <a:gd name="T0" fmla="*/ 0 w 26"/>
                  <a:gd name="T1" fmla="*/ 35 h 35"/>
                  <a:gd name="T2" fmla="*/ 4 w 26"/>
                  <a:gd name="T3" fmla="*/ 35 h 35"/>
                  <a:gd name="T4" fmla="*/ 26 w 26"/>
                  <a:gd name="T5" fmla="*/ 0 h 35"/>
                  <a:gd name="T6" fmla="*/ 20 w 26"/>
                  <a:gd name="T7" fmla="*/ 0 h 35"/>
                  <a:gd name="T8" fmla="*/ 0 w 26"/>
                  <a:gd name="T9" fmla="*/ 35 h 35"/>
                  <a:gd name="T10" fmla="*/ 0 60000 65536"/>
                  <a:gd name="T11" fmla="*/ 0 60000 65536"/>
                  <a:gd name="T12" fmla="*/ 0 60000 65536"/>
                  <a:gd name="T13" fmla="*/ 0 60000 65536"/>
                  <a:gd name="T14" fmla="*/ 0 60000 65536"/>
                  <a:gd name="T15" fmla="*/ 0 w 26"/>
                  <a:gd name="T16" fmla="*/ 0 h 35"/>
                  <a:gd name="T17" fmla="*/ 26 w 26"/>
                  <a:gd name="T18" fmla="*/ 35 h 35"/>
                </a:gdLst>
                <a:ahLst/>
                <a:cxnLst>
                  <a:cxn ang="T10">
                    <a:pos x="T0" y="T1"/>
                  </a:cxn>
                  <a:cxn ang="T11">
                    <a:pos x="T2" y="T3"/>
                  </a:cxn>
                  <a:cxn ang="T12">
                    <a:pos x="T4" y="T5"/>
                  </a:cxn>
                  <a:cxn ang="T13">
                    <a:pos x="T6" y="T7"/>
                  </a:cxn>
                  <a:cxn ang="T14">
                    <a:pos x="T8" y="T9"/>
                  </a:cxn>
                </a:cxnLst>
                <a:rect l="T15" t="T16" r="T17" b="T18"/>
                <a:pathLst>
                  <a:path w="26" h="35">
                    <a:moveTo>
                      <a:pt x="0" y="35"/>
                    </a:moveTo>
                    <a:lnTo>
                      <a:pt x="4" y="35"/>
                    </a:lnTo>
                    <a:lnTo>
                      <a:pt x="26" y="0"/>
                    </a:lnTo>
                    <a:lnTo>
                      <a:pt x="20" y="0"/>
                    </a:lnTo>
                    <a:lnTo>
                      <a:pt x="0" y="3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1" name="Freeform 513"/>
              <p:cNvSpPr>
                <a:spLocks/>
              </p:cNvSpPr>
              <p:nvPr/>
            </p:nvSpPr>
            <p:spPr bwMode="auto">
              <a:xfrm>
                <a:off x="6230" y="2459"/>
                <a:ext cx="95" cy="11"/>
              </a:xfrm>
              <a:custGeom>
                <a:avLst/>
                <a:gdLst>
                  <a:gd name="T0" fmla="*/ 443 w 475"/>
                  <a:gd name="T1" fmla="*/ 53 h 53"/>
                  <a:gd name="T2" fmla="*/ 469 w 475"/>
                  <a:gd name="T3" fmla="*/ 9 h 53"/>
                  <a:gd name="T4" fmla="*/ 475 w 475"/>
                  <a:gd name="T5" fmla="*/ 0 h 53"/>
                  <a:gd name="T6" fmla="*/ 0 w 475"/>
                  <a:gd name="T7" fmla="*/ 0 h 53"/>
                  <a:gd name="T8" fmla="*/ 6 w 475"/>
                  <a:gd name="T9" fmla="*/ 9 h 53"/>
                  <a:gd name="T10" fmla="*/ 31 w 475"/>
                  <a:gd name="T11" fmla="*/ 53 h 53"/>
                  <a:gd name="T12" fmla="*/ 0 60000 65536"/>
                  <a:gd name="T13" fmla="*/ 0 60000 65536"/>
                  <a:gd name="T14" fmla="*/ 0 60000 65536"/>
                  <a:gd name="T15" fmla="*/ 0 60000 65536"/>
                  <a:gd name="T16" fmla="*/ 0 60000 65536"/>
                  <a:gd name="T17" fmla="*/ 0 60000 65536"/>
                  <a:gd name="T18" fmla="*/ 0 w 475"/>
                  <a:gd name="T19" fmla="*/ 0 h 53"/>
                  <a:gd name="T20" fmla="*/ 475 w 47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475" h="53">
                    <a:moveTo>
                      <a:pt x="443" y="53"/>
                    </a:moveTo>
                    <a:lnTo>
                      <a:pt x="469" y="9"/>
                    </a:lnTo>
                    <a:lnTo>
                      <a:pt x="475" y="0"/>
                    </a:lnTo>
                    <a:lnTo>
                      <a:pt x="0" y="0"/>
                    </a:lnTo>
                    <a:lnTo>
                      <a:pt x="6" y="9"/>
                    </a:lnTo>
                    <a:lnTo>
                      <a:pt x="31" y="53"/>
                    </a:lnTo>
                  </a:path>
                </a:pathLst>
              </a:custGeom>
              <a:noFill/>
              <a:ln w="12700">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442" name="Freeform 514"/>
              <p:cNvSpPr>
                <a:spLocks/>
              </p:cNvSpPr>
              <p:nvPr/>
            </p:nvSpPr>
            <p:spPr bwMode="auto">
              <a:xfrm>
                <a:off x="6240" y="2470"/>
                <a:ext cx="80" cy="16"/>
              </a:xfrm>
              <a:custGeom>
                <a:avLst/>
                <a:gdLst>
                  <a:gd name="T0" fmla="*/ 216 w 402"/>
                  <a:gd name="T1" fmla="*/ 0 h 83"/>
                  <a:gd name="T2" fmla="*/ 206 w 402"/>
                  <a:gd name="T3" fmla="*/ 0 h 83"/>
                  <a:gd name="T4" fmla="*/ 175 w 402"/>
                  <a:gd name="T5" fmla="*/ 2 h 83"/>
                  <a:gd name="T6" fmla="*/ 147 w 402"/>
                  <a:gd name="T7" fmla="*/ 6 h 83"/>
                  <a:gd name="T8" fmla="*/ 95 w 402"/>
                  <a:gd name="T9" fmla="*/ 21 h 83"/>
                  <a:gd name="T10" fmla="*/ 69 w 402"/>
                  <a:gd name="T11" fmla="*/ 30 h 83"/>
                  <a:gd name="T12" fmla="*/ 45 w 402"/>
                  <a:gd name="T13" fmla="*/ 42 h 83"/>
                  <a:gd name="T14" fmla="*/ 22 w 402"/>
                  <a:gd name="T15" fmla="*/ 55 h 83"/>
                  <a:gd name="T16" fmla="*/ 0 w 402"/>
                  <a:gd name="T17" fmla="*/ 72 h 83"/>
                  <a:gd name="T18" fmla="*/ 6 w 402"/>
                  <a:gd name="T19" fmla="*/ 83 h 83"/>
                  <a:gd name="T20" fmla="*/ 27 w 402"/>
                  <a:gd name="T21" fmla="*/ 67 h 83"/>
                  <a:gd name="T22" fmla="*/ 51 w 402"/>
                  <a:gd name="T23" fmla="*/ 52 h 83"/>
                  <a:gd name="T24" fmla="*/ 76 w 402"/>
                  <a:gd name="T25" fmla="*/ 40 h 83"/>
                  <a:gd name="T26" fmla="*/ 101 w 402"/>
                  <a:gd name="T27" fmla="*/ 30 h 83"/>
                  <a:gd name="T28" fmla="*/ 127 w 402"/>
                  <a:gd name="T29" fmla="*/ 22 h 83"/>
                  <a:gd name="T30" fmla="*/ 155 w 402"/>
                  <a:gd name="T31" fmla="*/ 16 h 83"/>
                  <a:gd name="T32" fmla="*/ 184 w 402"/>
                  <a:gd name="T33" fmla="*/ 13 h 83"/>
                  <a:gd name="T34" fmla="*/ 216 w 402"/>
                  <a:gd name="T35" fmla="*/ 13 h 83"/>
                  <a:gd name="T36" fmla="*/ 241 w 402"/>
                  <a:gd name="T37" fmla="*/ 13 h 83"/>
                  <a:gd name="T38" fmla="*/ 265 w 402"/>
                  <a:gd name="T39" fmla="*/ 15 h 83"/>
                  <a:gd name="T40" fmla="*/ 289 w 402"/>
                  <a:gd name="T41" fmla="*/ 18 h 83"/>
                  <a:gd name="T42" fmla="*/ 312 w 402"/>
                  <a:gd name="T43" fmla="*/ 25 h 83"/>
                  <a:gd name="T44" fmla="*/ 334 w 402"/>
                  <a:gd name="T45" fmla="*/ 31 h 83"/>
                  <a:gd name="T46" fmla="*/ 355 w 402"/>
                  <a:gd name="T47" fmla="*/ 40 h 83"/>
                  <a:gd name="T48" fmla="*/ 375 w 402"/>
                  <a:gd name="T49" fmla="*/ 50 h 83"/>
                  <a:gd name="T50" fmla="*/ 397 w 402"/>
                  <a:gd name="T51" fmla="*/ 62 h 83"/>
                  <a:gd name="T52" fmla="*/ 402 w 402"/>
                  <a:gd name="T53" fmla="*/ 52 h 83"/>
                  <a:gd name="T54" fmla="*/ 381 w 402"/>
                  <a:gd name="T55" fmla="*/ 40 h 83"/>
                  <a:gd name="T56" fmla="*/ 361 w 402"/>
                  <a:gd name="T57" fmla="*/ 30 h 83"/>
                  <a:gd name="T58" fmla="*/ 339 w 402"/>
                  <a:gd name="T59" fmla="*/ 21 h 83"/>
                  <a:gd name="T60" fmla="*/ 319 w 402"/>
                  <a:gd name="T61" fmla="*/ 14 h 83"/>
                  <a:gd name="T62" fmla="*/ 297 w 402"/>
                  <a:gd name="T63" fmla="*/ 7 h 83"/>
                  <a:gd name="T64" fmla="*/ 274 w 402"/>
                  <a:gd name="T65" fmla="*/ 4 h 83"/>
                  <a:gd name="T66" fmla="*/ 251 w 402"/>
                  <a:gd name="T67" fmla="*/ 0 h 83"/>
                  <a:gd name="T68" fmla="*/ 228 w 402"/>
                  <a:gd name="T69" fmla="*/ 0 h 83"/>
                  <a:gd name="T70" fmla="*/ 216 w 402"/>
                  <a:gd name="T71" fmla="*/ 0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2"/>
                  <a:gd name="T109" fmla="*/ 0 h 83"/>
                  <a:gd name="T110" fmla="*/ 402 w 402"/>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2" h="83">
                    <a:moveTo>
                      <a:pt x="216" y="0"/>
                    </a:moveTo>
                    <a:lnTo>
                      <a:pt x="206" y="0"/>
                    </a:lnTo>
                    <a:lnTo>
                      <a:pt x="175" y="2"/>
                    </a:lnTo>
                    <a:lnTo>
                      <a:pt x="147" y="6"/>
                    </a:lnTo>
                    <a:lnTo>
                      <a:pt x="95" y="21"/>
                    </a:lnTo>
                    <a:lnTo>
                      <a:pt x="69" y="30"/>
                    </a:lnTo>
                    <a:lnTo>
                      <a:pt x="45" y="42"/>
                    </a:lnTo>
                    <a:lnTo>
                      <a:pt x="22" y="55"/>
                    </a:lnTo>
                    <a:lnTo>
                      <a:pt x="0" y="72"/>
                    </a:lnTo>
                    <a:lnTo>
                      <a:pt x="6" y="83"/>
                    </a:lnTo>
                    <a:lnTo>
                      <a:pt x="27" y="67"/>
                    </a:lnTo>
                    <a:lnTo>
                      <a:pt x="51" y="52"/>
                    </a:lnTo>
                    <a:lnTo>
                      <a:pt x="76" y="40"/>
                    </a:lnTo>
                    <a:lnTo>
                      <a:pt x="101" y="30"/>
                    </a:lnTo>
                    <a:lnTo>
                      <a:pt x="127" y="22"/>
                    </a:lnTo>
                    <a:lnTo>
                      <a:pt x="155" y="16"/>
                    </a:lnTo>
                    <a:lnTo>
                      <a:pt x="184" y="13"/>
                    </a:lnTo>
                    <a:lnTo>
                      <a:pt x="216" y="13"/>
                    </a:lnTo>
                    <a:lnTo>
                      <a:pt x="241" y="13"/>
                    </a:lnTo>
                    <a:lnTo>
                      <a:pt x="265" y="15"/>
                    </a:lnTo>
                    <a:lnTo>
                      <a:pt x="289" y="18"/>
                    </a:lnTo>
                    <a:lnTo>
                      <a:pt x="312" y="25"/>
                    </a:lnTo>
                    <a:lnTo>
                      <a:pt x="334" y="31"/>
                    </a:lnTo>
                    <a:lnTo>
                      <a:pt x="355" y="40"/>
                    </a:lnTo>
                    <a:lnTo>
                      <a:pt x="375" y="50"/>
                    </a:lnTo>
                    <a:lnTo>
                      <a:pt x="397" y="62"/>
                    </a:lnTo>
                    <a:lnTo>
                      <a:pt x="402" y="52"/>
                    </a:lnTo>
                    <a:lnTo>
                      <a:pt x="381" y="40"/>
                    </a:lnTo>
                    <a:lnTo>
                      <a:pt x="361" y="30"/>
                    </a:lnTo>
                    <a:lnTo>
                      <a:pt x="339" y="21"/>
                    </a:lnTo>
                    <a:lnTo>
                      <a:pt x="319" y="14"/>
                    </a:lnTo>
                    <a:lnTo>
                      <a:pt x="297" y="7"/>
                    </a:lnTo>
                    <a:lnTo>
                      <a:pt x="274" y="4"/>
                    </a:lnTo>
                    <a:lnTo>
                      <a:pt x="251" y="0"/>
                    </a:lnTo>
                    <a:lnTo>
                      <a:pt x="228" y="0"/>
                    </a:lnTo>
                    <a:lnTo>
                      <a:pt x="216" y="0"/>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3" name="Freeform 515"/>
              <p:cNvSpPr>
                <a:spLocks/>
              </p:cNvSpPr>
              <p:nvPr/>
            </p:nvSpPr>
            <p:spPr bwMode="auto">
              <a:xfrm>
                <a:off x="6239" y="2470"/>
                <a:ext cx="42" cy="14"/>
              </a:xfrm>
              <a:custGeom>
                <a:avLst/>
                <a:gdLst>
                  <a:gd name="T0" fmla="*/ 211 w 211"/>
                  <a:gd name="T1" fmla="*/ 0 h 72"/>
                  <a:gd name="T2" fmla="*/ 130 w 211"/>
                  <a:gd name="T3" fmla="*/ 0 h 72"/>
                  <a:gd name="T4" fmla="*/ 93 w 211"/>
                  <a:gd name="T5" fmla="*/ 9 h 72"/>
                  <a:gd name="T6" fmla="*/ 60 w 211"/>
                  <a:gd name="T7" fmla="*/ 23 h 72"/>
                  <a:gd name="T8" fmla="*/ 28 w 211"/>
                  <a:gd name="T9" fmla="*/ 40 h 72"/>
                  <a:gd name="T10" fmla="*/ 0 w 211"/>
                  <a:gd name="T11" fmla="*/ 62 h 72"/>
                  <a:gd name="T12" fmla="*/ 5 w 211"/>
                  <a:gd name="T13" fmla="*/ 72 h 72"/>
                  <a:gd name="T14" fmla="*/ 27 w 211"/>
                  <a:gd name="T15" fmla="*/ 55 h 72"/>
                  <a:gd name="T16" fmla="*/ 50 w 211"/>
                  <a:gd name="T17" fmla="*/ 42 h 72"/>
                  <a:gd name="T18" fmla="*/ 74 w 211"/>
                  <a:gd name="T19" fmla="*/ 30 h 72"/>
                  <a:gd name="T20" fmla="*/ 100 w 211"/>
                  <a:gd name="T21" fmla="*/ 21 h 72"/>
                  <a:gd name="T22" fmla="*/ 152 w 211"/>
                  <a:gd name="T23" fmla="*/ 6 h 72"/>
                  <a:gd name="T24" fmla="*/ 180 w 211"/>
                  <a:gd name="T25" fmla="*/ 2 h 72"/>
                  <a:gd name="T26" fmla="*/ 211 w 211"/>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72"/>
                  <a:gd name="T44" fmla="*/ 211 w 211"/>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72">
                    <a:moveTo>
                      <a:pt x="211" y="0"/>
                    </a:moveTo>
                    <a:lnTo>
                      <a:pt x="130" y="0"/>
                    </a:lnTo>
                    <a:lnTo>
                      <a:pt x="93" y="9"/>
                    </a:lnTo>
                    <a:lnTo>
                      <a:pt x="60" y="23"/>
                    </a:lnTo>
                    <a:lnTo>
                      <a:pt x="28" y="40"/>
                    </a:lnTo>
                    <a:lnTo>
                      <a:pt x="0" y="62"/>
                    </a:lnTo>
                    <a:lnTo>
                      <a:pt x="5" y="72"/>
                    </a:lnTo>
                    <a:lnTo>
                      <a:pt x="27" y="55"/>
                    </a:lnTo>
                    <a:lnTo>
                      <a:pt x="50" y="42"/>
                    </a:lnTo>
                    <a:lnTo>
                      <a:pt x="74" y="30"/>
                    </a:lnTo>
                    <a:lnTo>
                      <a:pt x="100" y="21"/>
                    </a:lnTo>
                    <a:lnTo>
                      <a:pt x="152" y="6"/>
                    </a:lnTo>
                    <a:lnTo>
                      <a:pt x="180" y="2"/>
                    </a:lnTo>
                    <a:lnTo>
                      <a:pt x="211" y="0"/>
                    </a:lnTo>
                    <a:close/>
                  </a:path>
                </a:pathLst>
              </a:custGeom>
              <a:solidFill>
                <a:srgbClr val="779EB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4" name="Freeform 516"/>
              <p:cNvSpPr>
                <a:spLocks/>
              </p:cNvSpPr>
              <p:nvPr/>
            </p:nvSpPr>
            <p:spPr bwMode="auto">
              <a:xfrm>
                <a:off x="6286" y="2470"/>
                <a:ext cx="36" cy="10"/>
              </a:xfrm>
              <a:custGeom>
                <a:avLst/>
                <a:gdLst>
                  <a:gd name="T0" fmla="*/ 81 w 180"/>
                  <a:gd name="T1" fmla="*/ 0 h 52"/>
                  <a:gd name="T2" fmla="*/ 0 w 180"/>
                  <a:gd name="T3" fmla="*/ 0 h 52"/>
                  <a:gd name="T4" fmla="*/ 23 w 180"/>
                  <a:gd name="T5" fmla="*/ 0 h 52"/>
                  <a:gd name="T6" fmla="*/ 46 w 180"/>
                  <a:gd name="T7" fmla="*/ 4 h 52"/>
                  <a:gd name="T8" fmla="*/ 69 w 180"/>
                  <a:gd name="T9" fmla="*/ 7 h 52"/>
                  <a:gd name="T10" fmla="*/ 91 w 180"/>
                  <a:gd name="T11" fmla="*/ 14 h 52"/>
                  <a:gd name="T12" fmla="*/ 111 w 180"/>
                  <a:gd name="T13" fmla="*/ 21 h 52"/>
                  <a:gd name="T14" fmla="*/ 133 w 180"/>
                  <a:gd name="T15" fmla="*/ 30 h 52"/>
                  <a:gd name="T16" fmla="*/ 153 w 180"/>
                  <a:gd name="T17" fmla="*/ 40 h 52"/>
                  <a:gd name="T18" fmla="*/ 174 w 180"/>
                  <a:gd name="T19" fmla="*/ 52 h 52"/>
                  <a:gd name="T20" fmla="*/ 180 w 180"/>
                  <a:gd name="T21" fmla="*/ 40 h 52"/>
                  <a:gd name="T22" fmla="*/ 155 w 180"/>
                  <a:gd name="T23" fmla="*/ 26 h 52"/>
                  <a:gd name="T24" fmla="*/ 132 w 180"/>
                  <a:gd name="T25" fmla="*/ 16 h 52"/>
                  <a:gd name="T26" fmla="*/ 106 w 180"/>
                  <a:gd name="T27" fmla="*/ 6 h 52"/>
                  <a:gd name="T28" fmla="*/ 81 w 180"/>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0"/>
                  <a:gd name="T46" fmla="*/ 0 h 52"/>
                  <a:gd name="T47" fmla="*/ 180 w 180"/>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0" h="52">
                    <a:moveTo>
                      <a:pt x="81" y="0"/>
                    </a:moveTo>
                    <a:lnTo>
                      <a:pt x="0" y="0"/>
                    </a:lnTo>
                    <a:lnTo>
                      <a:pt x="23" y="0"/>
                    </a:lnTo>
                    <a:lnTo>
                      <a:pt x="46" y="4"/>
                    </a:lnTo>
                    <a:lnTo>
                      <a:pt x="69" y="7"/>
                    </a:lnTo>
                    <a:lnTo>
                      <a:pt x="91" y="14"/>
                    </a:lnTo>
                    <a:lnTo>
                      <a:pt x="111" y="21"/>
                    </a:lnTo>
                    <a:lnTo>
                      <a:pt x="133" y="30"/>
                    </a:lnTo>
                    <a:lnTo>
                      <a:pt x="153" y="40"/>
                    </a:lnTo>
                    <a:lnTo>
                      <a:pt x="174" y="52"/>
                    </a:lnTo>
                    <a:lnTo>
                      <a:pt x="180" y="40"/>
                    </a:lnTo>
                    <a:lnTo>
                      <a:pt x="155" y="26"/>
                    </a:lnTo>
                    <a:lnTo>
                      <a:pt x="132" y="16"/>
                    </a:lnTo>
                    <a:lnTo>
                      <a:pt x="106" y="6"/>
                    </a:lnTo>
                    <a:lnTo>
                      <a:pt x="81" y="0"/>
                    </a:lnTo>
                    <a:close/>
                  </a:path>
                </a:pathLst>
              </a:custGeom>
              <a:solidFill>
                <a:srgbClr val="779EB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5" name="Freeform 517"/>
              <p:cNvSpPr>
                <a:spLocks/>
              </p:cNvSpPr>
              <p:nvPr/>
            </p:nvSpPr>
            <p:spPr bwMode="auto">
              <a:xfrm>
                <a:off x="6232" y="2470"/>
                <a:ext cx="8" cy="4"/>
              </a:xfrm>
              <a:custGeom>
                <a:avLst/>
                <a:gdLst>
                  <a:gd name="T0" fmla="*/ 38 w 38"/>
                  <a:gd name="T1" fmla="*/ 0 h 21"/>
                  <a:gd name="T2" fmla="*/ 15 w 38"/>
                  <a:gd name="T3" fmla="*/ 0 h 21"/>
                  <a:gd name="T4" fmla="*/ 0 w 38"/>
                  <a:gd name="T5" fmla="*/ 11 h 21"/>
                  <a:gd name="T6" fmla="*/ 7 w 38"/>
                  <a:gd name="T7" fmla="*/ 21 h 21"/>
                  <a:gd name="T8" fmla="*/ 38 w 38"/>
                  <a:gd name="T9" fmla="*/ 0 h 21"/>
                  <a:gd name="T10" fmla="*/ 0 60000 65536"/>
                  <a:gd name="T11" fmla="*/ 0 60000 65536"/>
                  <a:gd name="T12" fmla="*/ 0 60000 65536"/>
                  <a:gd name="T13" fmla="*/ 0 60000 65536"/>
                  <a:gd name="T14" fmla="*/ 0 60000 65536"/>
                  <a:gd name="T15" fmla="*/ 0 w 38"/>
                  <a:gd name="T16" fmla="*/ 0 h 21"/>
                  <a:gd name="T17" fmla="*/ 38 w 38"/>
                  <a:gd name="T18" fmla="*/ 21 h 21"/>
                </a:gdLst>
                <a:ahLst/>
                <a:cxnLst>
                  <a:cxn ang="T10">
                    <a:pos x="T0" y="T1"/>
                  </a:cxn>
                  <a:cxn ang="T11">
                    <a:pos x="T2" y="T3"/>
                  </a:cxn>
                  <a:cxn ang="T12">
                    <a:pos x="T4" y="T5"/>
                  </a:cxn>
                  <a:cxn ang="T13">
                    <a:pos x="T6" y="T7"/>
                  </a:cxn>
                  <a:cxn ang="T14">
                    <a:pos x="T8" y="T9"/>
                  </a:cxn>
                </a:cxnLst>
                <a:rect l="T15" t="T16" r="T17" b="T18"/>
                <a:pathLst>
                  <a:path w="38" h="21">
                    <a:moveTo>
                      <a:pt x="38" y="0"/>
                    </a:moveTo>
                    <a:lnTo>
                      <a:pt x="15" y="0"/>
                    </a:lnTo>
                    <a:lnTo>
                      <a:pt x="0" y="11"/>
                    </a:lnTo>
                    <a:lnTo>
                      <a:pt x="7" y="21"/>
                    </a:lnTo>
                    <a:lnTo>
                      <a:pt x="38" y="0"/>
                    </a:lnTo>
                    <a:close/>
                  </a:path>
                </a:pathLst>
              </a:custGeom>
              <a:solidFill>
                <a:srgbClr val="5C8BA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6" name="Freeform 518"/>
              <p:cNvSpPr>
                <a:spLocks/>
              </p:cNvSpPr>
              <p:nvPr/>
            </p:nvSpPr>
            <p:spPr bwMode="auto">
              <a:xfrm>
                <a:off x="6234" y="2470"/>
                <a:ext cx="10" cy="6"/>
              </a:xfrm>
              <a:custGeom>
                <a:avLst/>
                <a:gdLst>
                  <a:gd name="T0" fmla="*/ 31 w 53"/>
                  <a:gd name="T1" fmla="*/ 0 h 31"/>
                  <a:gd name="T2" fmla="*/ 0 w 53"/>
                  <a:gd name="T3" fmla="*/ 21 h 31"/>
                  <a:gd name="T4" fmla="*/ 6 w 53"/>
                  <a:gd name="T5" fmla="*/ 31 h 31"/>
                  <a:gd name="T6" fmla="*/ 53 w 53"/>
                  <a:gd name="T7" fmla="*/ 0 h 31"/>
                  <a:gd name="T8" fmla="*/ 31 w 53"/>
                  <a:gd name="T9" fmla="*/ 0 h 31"/>
                  <a:gd name="T10" fmla="*/ 0 60000 65536"/>
                  <a:gd name="T11" fmla="*/ 0 60000 65536"/>
                  <a:gd name="T12" fmla="*/ 0 60000 65536"/>
                  <a:gd name="T13" fmla="*/ 0 60000 65536"/>
                  <a:gd name="T14" fmla="*/ 0 60000 65536"/>
                  <a:gd name="T15" fmla="*/ 0 w 53"/>
                  <a:gd name="T16" fmla="*/ 0 h 31"/>
                  <a:gd name="T17" fmla="*/ 53 w 53"/>
                  <a:gd name="T18" fmla="*/ 31 h 31"/>
                </a:gdLst>
                <a:ahLst/>
                <a:cxnLst>
                  <a:cxn ang="T10">
                    <a:pos x="T0" y="T1"/>
                  </a:cxn>
                  <a:cxn ang="T11">
                    <a:pos x="T2" y="T3"/>
                  </a:cxn>
                  <a:cxn ang="T12">
                    <a:pos x="T4" y="T5"/>
                  </a:cxn>
                  <a:cxn ang="T13">
                    <a:pos x="T6" y="T7"/>
                  </a:cxn>
                  <a:cxn ang="T14">
                    <a:pos x="T8" y="T9"/>
                  </a:cxn>
                </a:cxnLst>
                <a:rect l="T15" t="T16" r="T17" b="T18"/>
                <a:pathLst>
                  <a:path w="53" h="31">
                    <a:moveTo>
                      <a:pt x="31" y="0"/>
                    </a:moveTo>
                    <a:lnTo>
                      <a:pt x="0" y="21"/>
                    </a:lnTo>
                    <a:lnTo>
                      <a:pt x="6" y="31"/>
                    </a:lnTo>
                    <a:lnTo>
                      <a:pt x="53" y="0"/>
                    </a:lnTo>
                    <a:lnTo>
                      <a:pt x="31" y="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7" name="Freeform 519"/>
              <p:cNvSpPr>
                <a:spLocks/>
              </p:cNvSpPr>
              <p:nvPr/>
            </p:nvSpPr>
            <p:spPr bwMode="auto">
              <a:xfrm>
                <a:off x="6231" y="2470"/>
                <a:ext cx="4" cy="2"/>
              </a:xfrm>
              <a:custGeom>
                <a:avLst/>
                <a:gdLst>
                  <a:gd name="T0" fmla="*/ 0 w 20"/>
                  <a:gd name="T1" fmla="*/ 0 h 11"/>
                  <a:gd name="T2" fmla="*/ 5 w 20"/>
                  <a:gd name="T3" fmla="*/ 11 h 11"/>
                  <a:gd name="T4" fmla="*/ 20 w 20"/>
                  <a:gd name="T5" fmla="*/ 0 h 11"/>
                  <a:gd name="T6" fmla="*/ 0 w 20"/>
                  <a:gd name="T7" fmla="*/ 0 h 11"/>
                  <a:gd name="T8" fmla="*/ 0 60000 65536"/>
                  <a:gd name="T9" fmla="*/ 0 60000 65536"/>
                  <a:gd name="T10" fmla="*/ 0 60000 65536"/>
                  <a:gd name="T11" fmla="*/ 0 60000 65536"/>
                  <a:gd name="T12" fmla="*/ 0 w 20"/>
                  <a:gd name="T13" fmla="*/ 0 h 11"/>
                  <a:gd name="T14" fmla="*/ 20 w 20"/>
                  <a:gd name="T15" fmla="*/ 11 h 11"/>
                </a:gdLst>
                <a:ahLst/>
                <a:cxnLst>
                  <a:cxn ang="T8">
                    <a:pos x="T0" y="T1"/>
                  </a:cxn>
                  <a:cxn ang="T9">
                    <a:pos x="T2" y="T3"/>
                  </a:cxn>
                  <a:cxn ang="T10">
                    <a:pos x="T4" y="T5"/>
                  </a:cxn>
                  <a:cxn ang="T11">
                    <a:pos x="T6" y="T7"/>
                  </a:cxn>
                </a:cxnLst>
                <a:rect l="T12" t="T13" r="T14" b="T15"/>
                <a:pathLst>
                  <a:path w="20" h="11">
                    <a:moveTo>
                      <a:pt x="0" y="0"/>
                    </a:moveTo>
                    <a:lnTo>
                      <a:pt x="5" y="11"/>
                    </a:lnTo>
                    <a:lnTo>
                      <a:pt x="20" y="0"/>
                    </a:lnTo>
                    <a:lnTo>
                      <a:pt x="0" y="0"/>
                    </a:lnTo>
                    <a:close/>
                  </a:path>
                </a:pathLst>
              </a:custGeom>
              <a:solidFill>
                <a:srgbClr val="5888A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8" name="Freeform 520"/>
              <p:cNvSpPr>
                <a:spLocks/>
              </p:cNvSpPr>
              <p:nvPr/>
            </p:nvSpPr>
            <p:spPr bwMode="auto">
              <a:xfrm>
                <a:off x="6238" y="2470"/>
                <a:ext cx="27" cy="12"/>
              </a:xfrm>
              <a:custGeom>
                <a:avLst/>
                <a:gdLst>
                  <a:gd name="T0" fmla="*/ 0 w 137"/>
                  <a:gd name="T1" fmla="*/ 52 h 62"/>
                  <a:gd name="T2" fmla="*/ 7 w 137"/>
                  <a:gd name="T3" fmla="*/ 62 h 62"/>
                  <a:gd name="T4" fmla="*/ 35 w 137"/>
                  <a:gd name="T5" fmla="*/ 40 h 62"/>
                  <a:gd name="T6" fmla="*/ 67 w 137"/>
                  <a:gd name="T7" fmla="*/ 23 h 62"/>
                  <a:gd name="T8" fmla="*/ 100 w 137"/>
                  <a:gd name="T9" fmla="*/ 9 h 62"/>
                  <a:gd name="T10" fmla="*/ 137 w 137"/>
                  <a:gd name="T11" fmla="*/ 0 h 62"/>
                  <a:gd name="T12" fmla="*/ 93 w 137"/>
                  <a:gd name="T13" fmla="*/ 0 h 62"/>
                  <a:gd name="T14" fmla="*/ 45 w 137"/>
                  <a:gd name="T15" fmla="*/ 22 h 62"/>
                  <a:gd name="T16" fmla="*/ 21 w 137"/>
                  <a:gd name="T17" fmla="*/ 35 h 62"/>
                  <a:gd name="T18" fmla="*/ 0 w 137"/>
                  <a:gd name="T19" fmla="*/ 52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62"/>
                  <a:gd name="T32" fmla="*/ 137 w 13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62">
                    <a:moveTo>
                      <a:pt x="0" y="52"/>
                    </a:moveTo>
                    <a:lnTo>
                      <a:pt x="7" y="62"/>
                    </a:lnTo>
                    <a:lnTo>
                      <a:pt x="35" y="40"/>
                    </a:lnTo>
                    <a:lnTo>
                      <a:pt x="67" y="23"/>
                    </a:lnTo>
                    <a:lnTo>
                      <a:pt x="100" y="9"/>
                    </a:lnTo>
                    <a:lnTo>
                      <a:pt x="137" y="0"/>
                    </a:lnTo>
                    <a:lnTo>
                      <a:pt x="93" y="0"/>
                    </a:lnTo>
                    <a:lnTo>
                      <a:pt x="45" y="22"/>
                    </a:lnTo>
                    <a:lnTo>
                      <a:pt x="21" y="35"/>
                    </a:lnTo>
                    <a:lnTo>
                      <a:pt x="0" y="52"/>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49" name="Freeform 521"/>
              <p:cNvSpPr>
                <a:spLocks/>
              </p:cNvSpPr>
              <p:nvPr/>
            </p:nvSpPr>
            <p:spPr bwMode="auto">
              <a:xfrm>
                <a:off x="6236" y="2470"/>
                <a:ext cx="20" cy="10"/>
              </a:xfrm>
              <a:custGeom>
                <a:avLst/>
                <a:gdLst>
                  <a:gd name="T0" fmla="*/ 0 w 99"/>
                  <a:gd name="T1" fmla="*/ 40 h 52"/>
                  <a:gd name="T2" fmla="*/ 6 w 99"/>
                  <a:gd name="T3" fmla="*/ 52 h 52"/>
                  <a:gd name="T4" fmla="*/ 27 w 99"/>
                  <a:gd name="T5" fmla="*/ 35 h 52"/>
                  <a:gd name="T6" fmla="*/ 51 w 99"/>
                  <a:gd name="T7" fmla="*/ 22 h 52"/>
                  <a:gd name="T8" fmla="*/ 99 w 99"/>
                  <a:gd name="T9" fmla="*/ 0 h 52"/>
                  <a:gd name="T10" fmla="*/ 68 w 99"/>
                  <a:gd name="T11" fmla="*/ 0 h 52"/>
                  <a:gd name="T12" fmla="*/ 33 w 99"/>
                  <a:gd name="T13" fmla="*/ 17 h 52"/>
                  <a:gd name="T14" fmla="*/ 0 w 99"/>
                  <a:gd name="T15" fmla="*/ 40 h 52"/>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2"/>
                  <a:gd name="T26" fmla="*/ 99 w 99"/>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2">
                    <a:moveTo>
                      <a:pt x="0" y="40"/>
                    </a:moveTo>
                    <a:lnTo>
                      <a:pt x="6" y="52"/>
                    </a:lnTo>
                    <a:lnTo>
                      <a:pt x="27" y="35"/>
                    </a:lnTo>
                    <a:lnTo>
                      <a:pt x="51" y="22"/>
                    </a:lnTo>
                    <a:lnTo>
                      <a:pt x="99" y="0"/>
                    </a:lnTo>
                    <a:lnTo>
                      <a:pt x="68" y="0"/>
                    </a:lnTo>
                    <a:lnTo>
                      <a:pt x="33" y="17"/>
                    </a:lnTo>
                    <a:lnTo>
                      <a:pt x="0" y="4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0" name="Freeform 522"/>
              <p:cNvSpPr>
                <a:spLocks/>
              </p:cNvSpPr>
              <p:nvPr/>
            </p:nvSpPr>
            <p:spPr bwMode="auto">
              <a:xfrm>
                <a:off x="6235" y="2470"/>
                <a:ext cx="15" cy="8"/>
              </a:xfrm>
              <a:custGeom>
                <a:avLst/>
                <a:gdLst>
                  <a:gd name="T0" fmla="*/ 0 w 75"/>
                  <a:gd name="T1" fmla="*/ 31 h 40"/>
                  <a:gd name="T2" fmla="*/ 7 w 75"/>
                  <a:gd name="T3" fmla="*/ 40 h 40"/>
                  <a:gd name="T4" fmla="*/ 40 w 75"/>
                  <a:gd name="T5" fmla="*/ 17 h 40"/>
                  <a:gd name="T6" fmla="*/ 75 w 75"/>
                  <a:gd name="T7" fmla="*/ 0 h 40"/>
                  <a:gd name="T8" fmla="*/ 47 w 75"/>
                  <a:gd name="T9" fmla="*/ 0 h 40"/>
                  <a:gd name="T10" fmla="*/ 0 w 75"/>
                  <a:gd name="T11" fmla="*/ 31 h 40"/>
                  <a:gd name="T12" fmla="*/ 0 60000 65536"/>
                  <a:gd name="T13" fmla="*/ 0 60000 65536"/>
                  <a:gd name="T14" fmla="*/ 0 60000 65536"/>
                  <a:gd name="T15" fmla="*/ 0 60000 65536"/>
                  <a:gd name="T16" fmla="*/ 0 60000 65536"/>
                  <a:gd name="T17" fmla="*/ 0 60000 65536"/>
                  <a:gd name="T18" fmla="*/ 0 w 75"/>
                  <a:gd name="T19" fmla="*/ 0 h 40"/>
                  <a:gd name="T20" fmla="*/ 75 w 7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75" h="40">
                    <a:moveTo>
                      <a:pt x="0" y="31"/>
                    </a:moveTo>
                    <a:lnTo>
                      <a:pt x="7" y="40"/>
                    </a:lnTo>
                    <a:lnTo>
                      <a:pt x="40" y="17"/>
                    </a:lnTo>
                    <a:lnTo>
                      <a:pt x="75" y="0"/>
                    </a:lnTo>
                    <a:lnTo>
                      <a:pt x="47" y="0"/>
                    </a:lnTo>
                    <a:lnTo>
                      <a:pt x="0" y="31"/>
                    </a:lnTo>
                    <a:close/>
                  </a:path>
                </a:pathLst>
              </a:custGeom>
              <a:solidFill>
                <a:srgbClr val="6793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1" name="Freeform 523"/>
              <p:cNvSpPr>
                <a:spLocks/>
              </p:cNvSpPr>
              <p:nvPr/>
            </p:nvSpPr>
            <p:spPr bwMode="auto">
              <a:xfrm>
                <a:off x="6244" y="2477"/>
                <a:ext cx="73" cy="16"/>
              </a:xfrm>
              <a:custGeom>
                <a:avLst/>
                <a:gdLst>
                  <a:gd name="T0" fmla="*/ 0 w 366"/>
                  <a:gd name="T1" fmla="*/ 70 h 79"/>
                  <a:gd name="T2" fmla="*/ 6 w 366"/>
                  <a:gd name="T3" fmla="*/ 79 h 79"/>
                  <a:gd name="T4" fmla="*/ 26 w 366"/>
                  <a:gd name="T5" fmla="*/ 62 h 79"/>
                  <a:gd name="T6" fmla="*/ 47 w 366"/>
                  <a:gd name="T7" fmla="*/ 47 h 79"/>
                  <a:gd name="T8" fmla="*/ 70 w 366"/>
                  <a:gd name="T9" fmla="*/ 35 h 79"/>
                  <a:gd name="T10" fmla="*/ 93 w 366"/>
                  <a:gd name="T11" fmla="*/ 27 h 79"/>
                  <a:gd name="T12" fmla="*/ 117 w 366"/>
                  <a:gd name="T13" fmla="*/ 19 h 79"/>
                  <a:gd name="T14" fmla="*/ 143 w 366"/>
                  <a:gd name="T15" fmla="*/ 14 h 79"/>
                  <a:gd name="T16" fmla="*/ 198 w 366"/>
                  <a:gd name="T17" fmla="*/ 10 h 79"/>
                  <a:gd name="T18" fmla="*/ 219 w 366"/>
                  <a:gd name="T19" fmla="*/ 10 h 79"/>
                  <a:gd name="T20" fmla="*/ 242 w 366"/>
                  <a:gd name="T21" fmla="*/ 13 h 79"/>
                  <a:gd name="T22" fmla="*/ 262 w 366"/>
                  <a:gd name="T23" fmla="*/ 16 h 79"/>
                  <a:gd name="T24" fmla="*/ 283 w 366"/>
                  <a:gd name="T25" fmla="*/ 22 h 79"/>
                  <a:gd name="T26" fmla="*/ 302 w 366"/>
                  <a:gd name="T27" fmla="*/ 27 h 79"/>
                  <a:gd name="T28" fmla="*/ 322 w 366"/>
                  <a:gd name="T29" fmla="*/ 36 h 79"/>
                  <a:gd name="T30" fmla="*/ 342 w 366"/>
                  <a:gd name="T31" fmla="*/ 45 h 79"/>
                  <a:gd name="T32" fmla="*/ 361 w 366"/>
                  <a:gd name="T33" fmla="*/ 58 h 79"/>
                  <a:gd name="T34" fmla="*/ 366 w 366"/>
                  <a:gd name="T35" fmla="*/ 47 h 79"/>
                  <a:gd name="T36" fmla="*/ 346 w 366"/>
                  <a:gd name="T37" fmla="*/ 35 h 79"/>
                  <a:gd name="T38" fmla="*/ 327 w 366"/>
                  <a:gd name="T39" fmla="*/ 26 h 79"/>
                  <a:gd name="T40" fmla="*/ 307 w 366"/>
                  <a:gd name="T41" fmla="*/ 17 h 79"/>
                  <a:gd name="T42" fmla="*/ 287 w 366"/>
                  <a:gd name="T43" fmla="*/ 12 h 79"/>
                  <a:gd name="T44" fmla="*/ 264 w 366"/>
                  <a:gd name="T45" fmla="*/ 6 h 79"/>
                  <a:gd name="T46" fmla="*/ 243 w 366"/>
                  <a:gd name="T47" fmla="*/ 3 h 79"/>
                  <a:gd name="T48" fmla="*/ 220 w 366"/>
                  <a:gd name="T49" fmla="*/ 0 h 79"/>
                  <a:gd name="T50" fmla="*/ 198 w 366"/>
                  <a:gd name="T51" fmla="*/ 0 h 79"/>
                  <a:gd name="T52" fmla="*/ 169 w 366"/>
                  <a:gd name="T53" fmla="*/ 0 h 79"/>
                  <a:gd name="T54" fmla="*/ 142 w 366"/>
                  <a:gd name="T55" fmla="*/ 4 h 79"/>
                  <a:gd name="T56" fmla="*/ 116 w 366"/>
                  <a:gd name="T57" fmla="*/ 9 h 79"/>
                  <a:gd name="T58" fmla="*/ 91 w 366"/>
                  <a:gd name="T59" fmla="*/ 17 h 79"/>
                  <a:gd name="T60" fmla="*/ 43 w 366"/>
                  <a:gd name="T61" fmla="*/ 39 h 79"/>
                  <a:gd name="T62" fmla="*/ 21 w 366"/>
                  <a:gd name="T63" fmla="*/ 53 h 79"/>
                  <a:gd name="T64" fmla="*/ 0 w 366"/>
                  <a:gd name="T65" fmla="*/ 7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6"/>
                  <a:gd name="T100" fmla="*/ 0 h 79"/>
                  <a:gd name="T101" fmla="*/ 366 w 366"/>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6" h="79">
                    <a:moveTo>
                      <a:pt x="0" y="70"/>
                    </a:moveTo>
                    <a:lnTo>
                      <a:pt x="6" y="79"/>
                    </a:lnTo>
                    <a:lnTo>
                      <a:pt x="26" y="62"/>
                    </a:lnTo>
                    <a:lnTo>
                      <a:pt x="47" y="47"/>
                    </a:lnTo>
                    <a:lnTo>
                      <a:pt x="70" y="35"/>
                    </a:lnTo>
                    <a:lnTo>
                      <a:pt x="93" y="27"/>
                    </a:lnTo>
                    <a:lnTo>
                      <a:pt x="117" y="19"/>
                    </a:lnTo>
                    <a:lnTo>
                      <a:pt x="143" y="14"/>
                    </a:lnTo>
                    <a:lnTo>
                      <a:pt x="198" y="10"/>
                    </a:lnTo>
                    <a:lnTo>
                      <a:pt x="219" y="10"/>
                    </a:lnTo>
                    <a:lnTo>
                      <a:pt x="242" y="13"/>
                    </a:lnTo>
                    <a:lnTo>
                      <a:pt x="262" y="16"/>
                    </a:lnTo>
                    <a:lnTo>
                      <a:pt x="283" y="22"/>
                    </a:lnTo>
                    <a:lnTo>
                      <a:pt x="302" y="27"/>
                    </a:lnTo>
                    <a:lnTo>
                      <a:pt x="322" y="36"/>
                    </a:lnTo>
                    <a:lnTo>
                      <a:pt x="342" y="45"/>
                    </a:lnTo>
                    <a:lnTo>
                      <a:pt x="361" y="58"/>
                    </a:lnTo>
                    <a:lnTo>
                      <a:pt x="366" y="47"/>
                    </a:lnTo>
                    <a:lnTo>
                      <a:pt x="346" y="35"/>
                    </a:lnTo>
                    <a:lnTo>
                      <a:pt x="327" y="26"/>
                    </a:lnTo>
                    <a:lnTo>
                      <a:pt x="307" y="17"/>
                    </a:lnTo>
                    <a:lnTo>
                      <a:pt x="287" y="12"/>
                    </a:lnTo>
                    <a:lnTo>
                      <a:pt x="264" y="6"/>
                    </a:lnTo>
                    <a:lnTo>
                      <a:pt x="243" y="3"/>
                    </a:lnTo>
                    <a:lnTo>
                      <a:pt x="220" y="0"/>
                    </a:lnTo>
                    <a:lnTo>
                      <a:pt x="198" y="0"/>
                    </a:lnTo>
                    <a:lnTo>
                      <a:pt x="169" y="0"/>
                    </a:lnTo>
                    <a:lnTo>
                      <a:pt x="142" y="4"/>
                    </a:lnTo>
                    <a:lnTo>
                      <a:pt x="116" y="9"/>
                    </a:lnTo>
                    <a:lnTo>
                      <a:pt x="91" y="17"/>
                    </a:lnTo>
                    <a:lnTo>
                      <a:pt x="43" y="39"/>
                    </a:lnTo>
                    <a:lnTo>
                      <a:pt x="21" y="53"/>
                    </a:lnTo>
                    <a:lnTo>
                      <a:pt x="0" y="70"/>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2" name="Freeform 524"/>
              <p:cNvSpPr>
                <a:spLocks/>
              </p:cNvSpPr>
              <p:nvPr/>
            </p:nvSpPr>
            <p:spPr bwMode="auto">
              <a:xfrm>
                <a:off x="6245" y="2479"/>
                <a:ext cx="71" cy="18"/>
              </a:xfrm>
              <a:custGeom>
                <a:avLst/>
                <a:gdLst>
                  <a:gd name="T0" fmla="*/ 8 w 355"/>
                  <a:gd name="T1" fmla="*/ 81 h 91"/>
                  <a:gd name="T2" fmla="*/ 16 w 355"/>
                  <a:gd name="T3" fmla="*/ 87 h 91"/>
                  <a:gd name="T4" fmla="*/ 54 w 355"/>
                  <a:gd name="T5" fmla="*/ 59 h 91"/>
                  <a:gd name="T6" fmla="*/ 96 w 355"/>
                  <a:gd name="T7" fmla="*/ 40 h 91"/>
                  <a:gd name="T8" fmla="*/ 141 w 355"/>
                  <a:gd name="T9" fmla="*/ 27 h 91"/>
                  <a:gd name="T10" fmla="*/ 212 w 355"/>
                  <a:gd name="T11" fmla="*/ 24 h 91"/>
                  <a:gd name="T12" fmla="*/ 251 w 355"/>
                  <a:gd name="T13" fmla="*/ 29 h 91"/>
                  <a:gd name="T14" fmla="*/ 290 w 355"/>
                  <a:gd name="T15" fmla="*/ 40 h 91"/>
                  <a:gd name="T16" fmla="*/ 324 w 355"/>
                  <a:gd name="T17" fmla="*/ 57 h 91"/>
                  <a:gd name="T18" fmla="*/ 349 w 355"/>
                  <a:gd name="T19" fmla="*/ 58 h 91"/>
                  <a:gd name="T20" fmla="*/ 313 w 355"/>
                  <a:gd name="T21" fmla="*/ 36 h 91"/>
                  <a:gd name="T22" fmla="*/ 276 w 355"/>
                  <a:gd name="T23" fmla="*/ 23 h 91"/>
                  <a:gd name="T24" fmla="*/ 235 w 355"/>
                  <a:gd name="T25" fmla="*/ 14 h 91"/>
                  <a:gd name="T26" fmla="*/ 192 w 355"/>
                  <a:gd name="T27" fmla="*/ 12 h 91"/>
                  <a:gd name="T28" fmla="*/ 138 w 355"/>
                  <a:gd name="T29" fmla="*/ 15 h 91"/>
                  <a:gd name="T30" fmla="*/ 91 w 355"/>
                  <a:gd name="T31" fmla="*/ 29 h 91"/>
                  <a:gd name="T32" fmla="*/ 46 w 355"/>
                  <a:gd name="T33" fmla="*/ 49 h 91"/>
                  <a:gd name="T34" fmla="*/ 8 w 355"/>
                  <a:gd name="T35" fmla="*/ 79 h 91"/>
                  <a:gd name="T36" fmla="*/ 46 w 355"/>
                  <a:gd name="T37" fmla="*/ 49 h 91"/>
                  <a:gd name="T38" fmla="*/ 91 w 355"/>
                  <a:gd name="T39" fmla="*/ 29 h 91"/>
                  <a:gd name="T40" fmla="*/ 138 w 355"/>
                  <a:gd name="T41" fmla="*/ 15 h 91"/>
                  <a:gd name="T42" fmla="*/ 192 w 355"/>
                  <a:gd name="T43" fmla="*/ 12 h 91"/>
                  <a:gd name="T44" fmla="*/ 235 w 355"/>
                  <a:gd name="T45" fmla="*/ 14 h 91"/>
                  <a:gd name="T46" fmla="*/ 276 w 355"/>
                  <a:gd name="T47" fmla="*/ 23 h 91"/>
                  <a:gd name="T48" fmla="*/ 313 w 355"/>
                  <a:gd name="T49" fmla="*/ 36 h 91"/>
                  <a:gd name="T50" fmla="*/ 349 w 355"/>
                  <a:gd name="T51" fmla="*/ 58 h 91"/>
                  <a:gd name="T52" fmla="*/ 336 w 355"/>
                  <a:gd name="T53" fmla="*/ 35 h 91"/>
                  <a:gd name="T54" fmla="*/ 296 w 355"/>
                  <a:gd name="T55" fmla="*/ 17 h 91"/>
                  <a:gd name="T56" fmla="*/ 256 w 355"/>
                  <a:gd name="T57" fmla="*/ 6 h 91"/>
                  <a:gd name="T58" fmla="*/ 213 w 355"/>
                  <a:gd name="T59" fmla="*/ 0 h 91"/>
                  <a:gd name="T60" fmla="*/ 137 w 355"/>
                  <a:gd name="T61" fmla="*/ 4 h 91"/>
                  <a:gd name="T62" fmla="*/ 87 w 355"/>
                  <a:gd name="T63" fmla="*/ 17 h 91"/>
                  <a:gd name="T64" fmla="*/ 41 w 355"/>
                  <a:gd name="T65" fmla="*/ 37 h 91"/>
                  <a:gd name="T66" fmla="*/ 0 w 355"/>
                  <a:gd name="T67" fmla="*/ 69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5"/>
                  <a:gd name="T103" fmla="*/ 0 h 91"/>
                  <a:gd name="T104" fmla="*/ 355 w 355"/>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5" h="91">
                    <a:moveTo>
                      <a:pt x="0" y="69"/>
                    </a:moveTo>
                    <a:lnTo>
                      <a:pt x="8" y="81"/>
                    </a:lnTo>
                    <a:lnTo>
                      <a:pt x="15" y="91"/>
                    </a:lnTo>
                    <a:lnTo>
                      <a:pt x="16" y="87"/>
                    </a:lnTo>
                    <a:lnTo>
                      <a:pt x="34" y="71"/>
                    </a:lnTo>
                    <a:lnTo>
                      <a:pt x="54" y="59"/>
                    </a:lnTo>
                    <a:lnTo>
                      <a:pt x="74" y="48"/>
                    </a:lnTo>
                    <a:lnTo>
                      <a:pt x="96" y="40"/>
                    </a:lnTo>
                    <a:lnTo>
                      <a:pt x="118" y="32"/>
                    </a:lnTo>
                    <a:lnTo>
                      <a:pt x="141" y="27"/>
                    </a:lnTo>
                    <a:lnTo>
                      <a:pt x="192" y="24"/>
                    </a:lnTo>
                    <a:lnTo>
                      <a:pt x="212" y="24"/>
                    </a:lnTo>
                    <a:lnTo>
                      <a:pt x="232" y="26"/>
                    </a:lnTo>
                    <a:lnTo>
                      <a:pt x="251" y="29"/>
                    </a:lnTo>
                    <a:lnTo>
                      <a:pt x="272" y="34"/>
                    </a:lnTo>
                    <a:lnTo>
                      <a:pt x="290" y="40"/>
                    </a:lnTo>
                    <a:lnTo>
                      <a:pt x="308" y="48"/>
                    </a:lnTo>
                    <a:lnTo>
                      <a:pt x="324" y="57"/>
                    </a:lnTo>
                    <a:lnTo>
                      <a:pt x="342" y="68"/>
                    </a:lnTo>
                    <a:lnTo>
                      <a:pt x="349" y="58"/>
                    </a:lnTo>
                    <a:lnTo>
                      <a:pt x="331" y="45"/>
                    </a:lnTo>
                    <a:lnTo>
                      <a:pt x="313" y="36"/>
                    </a:lnTo>
                    <a:lnTo>
                      <a:pt x="294" y="29"/>
                    </a:lnTo>
                    <a:lnTo>
                      <a:pt x="276" y="23"/>
                    </a:lnTo>
                    <a:lnTo>
                      <a:pt x="255" y="17"/>
                    </a:lnTo>
                    <a:lnTo>
                      <a:pt x="235" y="14"/>
                    </a:lnTo>
                    <a:lnTo>
                      <a:pt x="213" y="12"/>
                    </a:lnTo>
                    <a:lnTo>
                      <a:pt x="192" y="12"/>
                    </a:lnTo>
                    <a:lnTo>
                      <a:pt x="164" y="12"/>
                    </a:lnTo>
                    <a:lnTo>
                      <a:pt x="138" y="15"/>
                    </a:lnTo>
                    <a:lnTo>
                      <a:pt x="113" y="21"/>
                    </a:lnTo>
                    <a:lnTo>
                      <a:pt x="91" y="29"/>
                    </a:lnTo>
                    <a:lnTo>
                      <a:pt x="67" y="36"/>
                    </a:lnTo>
                    <a:lnTo>
                      <a:pt x="46" y="49"/>
                    </a:lnTo>
                    <a:lnTo>
                      <a:pt x="26" y="62"/>
                    </a:lnTo>
                    <a:lnTo>
                      <a:pt x="8" y="79"/>
                    </a:lnTo>
                    <a:lnTo>
                      <a:pt x="26" y="62"/>
                    </a:lnTo>
                    <a:lnTo>
                      <a:pt x="46" y="49"/>
                    </a:lnTo>
                    <a:lnTo>
                      <a:pt x="67" y="36"/>
                    </a:lnTo>
                    <a:lnTo>
                      <a:pt x="91" y="29"/>
                    </a:lnTo>
                    <a:lnTo>
                      <a:pt x="113" y="21"/>
                    </a:lnTo>
                    <a:lnTo>
                      <a:pt x="138" y="15"/>
                    </a:lnTo>
                    <a:lnTo>
                      <a:pt x="164" y="12"/>
                    </a:lnTo>
                    <a:lnTo>
                      <a:pt x="192" y="12"/>
                    </a:lnTo>
                    <a:lnTo>
                      <a:pt x="213" y="12"/>
                    </a:lnTo>
                    <a:lnTo>
                      <a:pt x="235" y="14"/>
                    </a:lnTo>
                    <a:lnTo>
                      <a:pt x="255" y="17"/>
                    </a:lnTo>
                    <a:lnTo>
                      <a:pt x="276" y="23"/>
                    </a:lnTo>
                    <a:lnTo>
                      <a:pt x="294" y="29"/>
                    </a:lnTo>
                    <a:lnTo>
                      <a:pt x="313" y="36"/>
                    </a:lnTo>
                    <a:lnTo>
                      <a:pt x="331" y="45"/>
                    </a:lnTo>
                    <a:lnTo>
                      <a:pt x="349" y="58"/>
                    </a:lnTo>
                    <a:lnTo>
                      <a:pt x="355" y="48"/>
                    </a:lnTo>
                    <a:lnTo>
                      <a:pt x="336" y="35"/>
                    </a:lnTo>
                    <a:lnTo>
                      <a:pt x="316" y="26"/>
                    </a:lnTo>
                    <a:lnTo>
                      <a:pt x="296" y="17"/>
                    </a:lnTo>
                    <a:lnTo>
                      <a:pt x="277" y="12"/>
                    </a:lnTo>
                    <a:lnTo>
                      <a:pt x="256" y="6"/>
                    </a:lnTo>
                    <a:lnTo>
                      <a:pt x="236" y="3"/>
                    </a:lnTo>
                    <a:lnTo>
                      <a:pt x="213" y="0"/>
                    </a:lnTo>
                    <a:lnTo>
                      <a:pt x="192" y="0"/>
                    </a:lnTo>
                    <a:lnTo>
                      <a:pt x="137" y="4"/>
                    </a:lnTo>
                    <a:lnTo>
                      <a:pt x="111" y="9"/>
                    </a:lnTo>
                    <a:lnTo>
                      <a:pt x="87" y="17"/>
                    </a:lnTo>
                    <a:lnTo>
                      <a:pt x="64" y="25"/>
                    </a:lnTo>
                    <a:lnTo>
                      <a:pt x="41" y="37"/>
                    </a:lnTo>
                    <a:lnTo>
                      <a:pt x="20" y="52"/>
                    </a:lnTo>
                    <a:lnTo>
                      <a:pt x="0" y="69"/>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3" name="Freeform 525"/>
              <p:cNvSpPr>
                <a:spLocks/>
              </p:cNvSpPr>
              <p:nvPr/>
            </p:nvSpPr>
            <p:spPr bwMode="auto">
              <a:xfrm>
                <a:off x="6248" y="2484"/>
                <a:ext cx="65" cy="15"/>
              </a:xfrm>
              <a:custGeom>
                <a:avLst/>
                <a:gdLst>
                  <a:gd name="T0" fmla="*/ 1 w 327"/>
                  <a:gd name="T1" fmla="*/ 63 h 77"/>
                  <a:gd name="T2" fmla="*/ 0 w 327"/>
                  <a:gd name="T3" fmla="*/ 67 h 77"/>
                  <a:gd name="T4" fmla="*/ 5 w 327"/>
                  <a:gd name="T5" fmla="*/ 77 h 77"/>
                  <a:gd name="T6" fmla="*/ 11 w 327"/>
                  <a:gd name="T7" fmla="*/ 71 h 77"/>
                  <a:gd name="T8" fmla="*/ 28 w 327"/>
                  <a:gd name="T9" fmla="*/ 56 h 77"/>
                  <a:gd name="T10" fmla="*/ 47 w 327"/>
                  <a:gd name="T11" fmla="*/ 44 h 77"/>
                  <a:gd name="T12" fmla="*/ 66 w 327"/>
                  <a:gd name="T13" fmla="*/ 34 h 77"/>
                  <a:gd name="T14" fmla="*/ 87 w 327"/>
                  <a:gd name="T15" fmla="*/ 26 h 77"/>
                  <a:gd name="T16" fmla="*/ 107 w 327"/>
                  <a:gd name="T17" fmla="*/ 18 h 77"/>
                  <a:gd name="T18" fmla="*/ 130 w 327"/>
                  <a:gd name="T19" fmla="*/ 15 h 77"/>
                  <a:gd name="T20" fmla="*/ 152 w 327"/>
                  <a:gd name="T21" fmla="*/ 11 h 77"/>
                  <a:gd name="T22" fmla="*/ 177 w 327"/>
                  <a:gd name="T23" fmla="*/ 11 h 77"/>
                  <a:gd name="T24" fmla="*/ 196 w 327"/>
                  <a:gd name="T25" fmla="*/ 11 h 77"/>
                  <a:gd name="T26" fmla="*/ 216 w 327"/>
                  <a:gd name="T27" fmla="*/ 13 h 77"/>
                  <a:gd name="T28" fmla="*/ 234 w 327"/>
                  <a:gd name="T29" fmla="*/ 16 h 77"/>
                  <a:gd name="T30" fmla="*/ 253 w 327"/>
                  <a:gd name="T31" fmla="*/ 21 h 77"/>
                  <a:gd name="T32" fmla="*/ 270 w 327"/>
                  <a:gd name="T33" fmla="*/ 27 h 77"/>
                  <a:gd name="T34" fmla="*/ 288 w 327"/>
                  <a:gd name="T35" fmla="*/ 35 h 77"/>
                  <a:gd name="T36" fmla="*/ 305 w 327"/>
                  <a:gd name="T37" fmla="*/ 44 h 77"/>
                  <a:gd name="T38" fmla="*/ 322 w 327"/>
                  <a:gd name="T39" fmla="*/ 55 h 77"/>
                  <a:gd name="T40" fmla="*/ 327 w 327"/>
                  <a:gd name="T41" fmla="*/ 44 h 77"/>
                  <a:gd name="T42" fmla="*/ 309 w 327"/>
                  <a:gd name="T43" fmla="*/ 33 h 77"/>
                  <a:gd name="T44" fmla="*/ 293 w 327"/>
                  <a:gd name="T45" fmla="*/ 24 h 77"/>
                  <a:gd name="T46" fmla="*/ 275 w 327"/>
                  <a:gd name="T47" fmla="*/ 16 h 77"/>
                  <a:gd name="T48" fmla="*/ 257 w 327"/>
                  <a:gd name="T49" fmla="*/ 10 h 77"/>
                  <a:gd name="T50" fmla="*/ 236 w 327"/>
                  <a:gd name="T51" fmla="*/ 5 h 77"/>
                  <a:gd name="T52" fmla="*/ 217 w 327"/>
                  <a:gd name="T53" fmla="*/ 2 h 77"/>
                  <a:gd name="T54" fmla="*/ 197 w 327"/>
                  <a:gd name="T55" fmla="*/ 0 h 77"/>
                  <a:gd name="T56" fmla="*/ 177 w 327"/>
                  <a:gd name="T57" fmla="*/ 0 h 77"/>
                  <a:gd name="T58" fmla="*/ 126 w 327"/>
                  <a:gd name="T59" fmla="*/ 3 h 77"/>
                  <a:gd name="T60" fmla="*/ 103 w 327"/>
                  <a:gd name="T61" fmla="*/ 8 h 77"/>
                  <a:gd name="T62" fmla="*/ 81 w 327"/>
                  <a:gd name="T63" fmla="*/ 16 h 77"/>
                  <a:gd name="T64" fmla="*/ 59 w 327"/>
                  <a:gd name="T65" fmla="*/ 24 h 77"/>
                  <a:gd name="T66" fmla="*/ 39 w 327"/>
                  <a:gd name="T67" fmla="*/ 35 h 77"/>
                  <a:gd name="T68" fmla="*/ 19 w 327"/>
                  <a:gd name="T69" fmla="*/ 47 h 77"/>
                  <a:gd name="T70" fmla="*/ 1 w 327"/>
                  <a:gd name="T71" fmla="*/ 63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
                  <a:gd name="T109" fmla="*/ 0 h 77"/>
                  <a:gd name="T110" fmla="*/ 327 w 327"/>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 h="77">
                    <a:moveTo>
                      <a:pt x="1" y="63"/>
                    </a:moveTo>
                    <a:lnTo>
                      <a:pt x="0" y="67"/>
                    </a:lnTo>
                    <a:lnTo>
                      <a:pt x="5" y="77"/>
                    </a:lnTo>
                    <a:lnTo>
                      <a:pt x="11" y="71"/>
                    </a:lnTo>
                    <a:lnTo>
                      <a:pt x="28" y="56"/>
                    </a:lnTo>
                    <a:lnTo>
                      <a:pt x="47" y="44"/>
                    </a:lnTo>
                    <a:lnTo>
                      <a:pt x="66" y="34"/>
                    </a:lnTo>
                    <a:lnTo>
                      <a:pt x="87" y="26"/>
                    </a:lnTo>
                    <a:lnTo>
                      <a:pt x="107" y="18"/>
                    </a:lnTo>
                    <a:lnTo>
                      <a:pt x="130" y="15"/>
                    </a:lnTo>
                    <a:lnTo>
                      <a:pt x="152" y="11"/>
                    </a:lnTo>
                    <a:lnTo>
                      <a:pt x="177" y="11"/>
                    </a:lnTo>
                    <a:lnTo>
                      <a:pt x="196" y="11"/>
                    </a:lnTo>
                    <a:lnTo>
                      <a:pt x="216" y="13"/>
                    </a:lnTo>
                    <a:lnTo>
                      <a:pt x="234" y="16"/>
                    </a:lnTo>
                    <a:lnTo>
                      <a:pt x="253" y="21"/>
                    </a:lnTo>
                    <a:lnTo>
                      <a:pt x="270" y="27"/>
                    </a:lnTo>
                    <a:lnTo>
                      <a:pt x="288" y="35"/>
                    </a:lnTo>
                    <a:lnTo>
                      <a:pt x="305" y="44"/>
                    </a:lnTo>
                    <a:lnTo>
                      <a:pt x="322" y="55"/>
                    </a:lnTo>
                    <a:lnTo>
                      <a:pt x="327" y="44"/>
                    </a:lnTo>
                    <a:lnTo>
                      <a:pt x="309" y="33"/>
                    </a:lnTo>
                    <a:lnTo>
                      <a:pt x="293" y="24"/>
                    </a:lnTo>
                    <a:lnTo>
                      <a:pt x="275" y="16"/>
                    </a:lnTo>
                    <a:lnTo>
                      <a:pt x="257" y="10"/>
                    </a:lnTo>
                    <a:lnTo>
                      <a:pt x="236" y="5"/>
                    </a:lnTo>
                    <a:lnTo>
                      <a:pt x="217" y="2"/>
                    </a:lnTo>
                    <a:lnTo>
                      <a:pt x="197" y="0"/>
                    </a:lnTo>
                    <a:lnTo>
                      <a:pt x="177" y="0"/>
                    </a:lnTo>
                    <a:lnTo>
                      <a:pt x="126" y="3"/>
                    </a:lnTo>
                    <a:lnTo>
                      <a:pt x="103" y="8"/>
                    </a:lnTo>
                    <a:lnTo>
                      <a:pt x="81" y="16"/>
                    </a:lnTo>
                    <a:lnTo>
                      <a:pt x="59" y="24"/>
                    </a:lnTo>
                    <a:lnTo>
                      <a:pt x="39" y="35"/>
                    </a:lnTo>
                    <a:lnTo>
                      <a:pt x="19" y="47"/>
                    </a:lnTo>
                    <a:lnTo>
                      <a:pt x="1" y="63"/>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4" name="Freeform 526"/>
              <p:cNvSpPr>
                <a:spLocks/>
              </p:cNvSpPr>
              <p:nvPr/>
            </p:nvSpPr>
            <p:spPr bwMode="auto">
              <a:xfrm>
                <a:off x="6249" y="2486"/>
                <a:ext cx="63" cy="16"/>
              </a:xfrm>
              <a:custGeom>
                <a:avLst/>
                <a:gdLst>
                  <a:gd name="T0" fmla="*/ 6 w 317"/>
                  <a:gd name="T1" fmla="*/ 60 h 78"/>
                  <a:gd name="T2" fmla="*/ 0 w 317"/>
                  <a:gd name="T3" fmla="*/ 66 h 78"/>
                  <a:gd name="T4" fmla="*/ 6 w 317"/>
                  <a:gd name="T5" fmla="*/ 78 h 78"/>
                  <a:gd name="T6" fmla="*/ 16 w 317"/>
                  <a:gd name="T7" fmla="*/ 68 h 78"/>
                  <a:gd name="T8" fmla="*/ 48 w 317"/>
                  <a:gd name="T9" fmla="*/ 42 h 78"/>
                  <a:gd name="T10" fmla="*/ 66 w 317"/>
                  <a:gd name="T11" fmla="*/ 32 h 78"/>
                  <a:gd name="T12" fmla="*/ 85 w 317"/>
                  <a:gd name="T13" fmla="*/ 24 h 78"/>
                  <a:gd name="T14" fmla="*/ 105 w 317"/>
                  <a:gd name="T15" fmla="*/ 17 h 78"/>
                  <a:gd name="T16" fmla="*/ 126 w 317"/>
                  <a:gd name="T17" fmla="*/ 14 h 78"/>
                  <a:gd name="T18" fmla="*/ 172 w 317"/>
                  <a:gd name="T19" fmla="*/ 10 h 78"/>
                  <a:gd name="T20" fmla="*/ 190 w 317"/>
                  <a:gd name="T21" fmla="*/ 10 h 78"/>
                  <a:gd name="T22" fmla="*/ 209 w 317"/>
                  <a:gd name="T23" fmla="*/ 13 h 78"/>
                  <a:gd name="T24" fmla="*/ 227 w 317"/>
                  <a:gd name="T25" fmla="*/ 15 h 78"/>
                  <a:gd name="T26" fmla="*/ 246 w 317"/>
                  <a:gd name="T27" fmla="*/ 20 h 78"/>
                  <a:gd name="T28" fmla="*/ 262 w 317"/>
                  <a:gd name="T29" fmla="*/ 26 h 78"/>
                  <a:gd name="T30" fmla="*/ 279 w 317"/>
                  <a:gd name="T31" fmla="*/ 34 h 78"/>
                  <a:gd name="T32" fmla="*/ 294 w 317"/>
                  <a:gd name="T33" fmla="*/ 43 h 78"/>
                  <a:gd name="T34" fmla="*/ 311 w 317"/>
                  <a:gd name="T35" fmla="*/ 54 h 78"/>
                  <a:gd name="T36" fmla="*/ 317 w 317"/>
                  <a:gd name="T37" fmla="*/ 44 h 78"/>
                  <a:gd name="T38" fmla="*/ 300 w 317"/>
                  <a:gd name="T39" fmla="*/ 33 h 78"/>
                  <a:gd name="T40" fmla="*/ 283 w 317"/>
                  <a:gd name="T41" fmla="*/ 24 h 78"/>
                  <a:gd name="T42" fmla="*/ 265 w 317"/>
                  <a:gd name="T43" fmla="*/ 16 h 78"/>
                  <a:gd name="T44" fmla="*/ 248 w 317"/>
                  <a:gd name="T45" fmla="*/ 10 h 78"/>
                  <a:gd name="T46" fmla="*/ 229 w 317"/>
                  <a:gd name="T47" fmla="*/ 5 h 78"/>
                  <a:gd name="T48" fmla="*/ 211 w 317"/>
                  <a:gd name="T49" fmla="*/ 2 h 78"/>
                  <a:gd name="T50" fmla="*/ 191 w 317"/>
                  <a:gd name="T51" fmla="*/ 0 h 78"/>
                  <a:gd name="T52" fmla="*/ 172 w 317"/>
                  <a:gd name="T53" fmla="*/ 0 h 78"/>
                  <a:gd name="T54" fmla="*/ 147 w 317"/>
                  <a:gd name="T55" fmla="*/ 0 h 78"/>
                  <a:gd name="T56" fmla="*/ 125 w 317"/>
                  <a:gd name="T57" fmla="*/ 4 h 78"/>
                  <a:gd name="T58" fmla="*/ 102 w 317"/>
                  <a:gd name="T59" fmla="*/ 7 h 78"/>
                  <a:gd name="T60" fmla="*/ 82 w 317"/>
                  <a:gd name="T61" fmla="*/ 15 h 78"/>
                  <a:gd name="T62" fmla="*/ 61 w 317"/>
                  <a:gd name="T63" fmla="*/ 23 h 78"/>
                  <a:gd name="T64" fmla="*/ 42 w 317"/>
                  <a:gd name="T65" fmla="*/ 33 h 78"/>
                  <a:gd name="T66" fmla="*/ 23 w 317"/>
                  <a:gd name="T67" fmla="*/ 45 h 78"/>
                  <a:gd name="T68" fmla="*/ 6 w 317"/>
                  <a:gd name="T69" fmla="*/ 6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7"/>
                  <a:gd name="T106" fmla="*/ 0 h 78"/>
                  <a:gd name="T107" fmla="*/ 317 w 317"/>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7" h="78">
                    <a:moveTo>
                      <a:pt x="6" y="60"/>
                    </a:moveTo>
                    <a:lnTo>
                      <a:pt x="0" y="66"/>
                    </a:lnTo>
                    <a:lnTo>
                      <a:pt x="6" y="78"/>
                    </a:lnTo>
                    <a:lnTo>
                      <a:pt x="16" y="68"/>
                    </a:lnTo>
                    <a:lnTo>
                      <a:pt x="48" y="42"/>
                    </a:lnTo>
                    <a:lnTo>
                      <a:pt x="66" y="32"/>
                    </a:lnTo>
                    <a:lnTo>
                      <a:pt x="85" y="24"/>
                    </a:lnTo>
                    <a:lnTo>
                      <a:pt x="105" y="17"/>
                    </a:lnTo>
                    <a:lnTo>
                      <a:pt x="126" y="14"/>
                    </a:lnTo>
                    <a:lnTo>
                      <a:pt x="172" y="10"/>
                    </a:lnTo>
                    <a:lnTo>
                      <a:pt x="190" y="10"/>
                    </a:lnTo>
                    <a:lnTo>
                      <a:pt x="209" y="13"/>
                    </a:lnTo>
                    <a:lnTo>
                      <a:pt x="227" y="15"/>
                    </a:lnTo>
                    <a:lnTo>
                      <a:pt x="246" y="20"/>
                    </a:lnTo>
                    <a:lnTo>
                      <a:pt x="262" y="26"/>
                    </a:lnTo>
                    <a:lnTo>
                      <a:pt x="279" y="34"/>
                    </a:lnTo>
                    <a:lnTo>
                      <a:pt x="294" y="43"/>
                    </a:lnTo>
                    <a:lnTo>
                      <a:pt x="311" y="54"/>
                    </a:lnTo>
                    <a:lnTo>
                      <a:pt x="317" y="44"/>
                    </a:lnTo>
                    <a:lnTo>
                      <a:pt x="300" y="33"/>
                    </a:lnTo>
                    <a:lnTo>
                      <a:pt x="283" y="24"/>
                    </a:lnTo>
                    <a:lnTo>
                      <a:pt x="265" y="16"/>
                    </a:lnTo>
                    <a:lnTo>
                      <a:pt x="248" y="10"/>
                    </a:lnTo>
                    <a:lnTo>
                      <a:pt x="229" y="5"/>
                    </a:lnTo>
                    <a:lnTo>
                      <a:pt x="211" y="2"/>
                    </a:lnTo>
                    <a:lnTo>
                      <a:pt x="191" y="0"/>
                    </a:lnTo>
                    <a:lnTo>
                      <a:pt x="172" y="0"/>
                    </a:lnTo>
                    <a:lnTo>
                      <a:pt x="147" y="0"/>
                    </a:lnTo>
                    <a:lnTo>
                      <a:pt x="125" y="4"/>
                    </a:lnTo>
                    <a:lnTo>
                      <a:pt x="102" y="7"/>
                    </a:lnTo>
                    <a:lnTo>
                      <a:pt x="82" y="15"/>
                    </a:lnTo>
                    <a:lnTo>
                      <a:pt x="61" y="23"/>
                    </a:lnTo>
                    <a:lnTo>
                      <a:pt x="42" y="33"/>
                    </a:lnTo>
                    <a:lnTo>
                      <a:pt x="23" y="45"/>
                    </a:lnTo>
                    <a:lnTo>
                      <a:pt x="6" y="60"/>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5" name="Freeform 527"/>
              <p:cNvSpPr>
                <a:spLocks/>
              </p:cNvSpPr>
              <p:nvPr/>
            </p:nvSpPr>
            <p:spPr bwMode="auto">
              <a:xfrm>
                <a:off x="6250" y="2488"/>
                <a:ext cx="61" cy="16"/>
              </a:xfrm>
              <a:custGeom>
                <a:avLst/>
                <a:gdLst>
                  <a:gd name="T0" fmla="*/ 0 w 305"/>
                  <a:gd name="T1" fmla="*/ 68 h 78"/>
                  <a:gd name="T2" fmla="*/ 5 w 305"/>
                  <a:gd name="T3" fmla="*/ 78 h 78"/>
                  <a:gd name="T4" fmla="*/ 11 w 305"/>
                  <a:gd name="T5" fmla="*/ 71 h 78"/>
                  <a:gd name="T6" fmla="*/ 18 w 305"/>
                  <a:gd name="T7" fmla="*/ 65 h 78"/>
                  <a:gd name="T8" fmla="*/ 32 w 305"/>
                  <a:gd name="T9" fmla="*/ 52 h 78"/>
                  <a:gd name="T10" fmla="*/ 49 w 305"/>
                  <a:gd name="T11" fmla="*/ 42 h 78"/>
                  <a:gd name="T12" fmla="*/ 66 w 305"/>
                  <a:gd name="T13" fmla="*/ 32 h 78"/>
                  <a:gd name="T14" fmla="*/ 85 w 305"/>
                  <a:gd name="T15" fmla="*/ 25 h 78"/>
                  <a:gd name="T16" fmla="*/ 103 w 305"/>
                  <a:gd name="T17" fmla="*/ 18 h 78"/>
                  <a:gd name="T18" fmla="*/ 123 w 305"/>
                  <a:gd name="T19" fmla="*/ 15 h 78"/>
                  <a:gd name="T20" fmla="*/ 143 w 305"/>
                  <a:gd name="T21" fmla="*/ 13 h 78"/>
                  <a:gd name="T22" fmla="*/ 166 w 305"/>
                  <a:gd name="T23" fmla="*/ 13 h 78"/>
                  <a:gd name="T24" fmla="*/ 183 w 305"/>
                  <a:gd name="T25" fmla="*/ 13 h 78"/>
                  <a:gd name="T26" fmla="*/ 201 w 305"/>
                  <a:gd name="T27" fmla="*/ 15 h 78"/>
                  <a:gd name="T28" fmla="*/ 218 w 305"/>
                  <a:gd name="T29" fmla="*/ 17 h 78"/>
                  <a:gd name="T30" fmla="*/ 235 w 305"/>
                  <a:gd name="T31" fmla="*/ 23 h 78"/>
                  <a:gd name="T32" fmla="*/ 251 w 305"/>
                  <a:gd name="T33" fmla="*/ 27 h 78"/>
                  <a:gd name="T34" fmla="*/ 268 w 305"/>
                  <a:gd name="T35" fmla="*/ 35 h 78"/>
                  <a:gd name="T36" fmla="*/ 283 w 305"/>
                  <a:gd name="T37" fmla="*/ 43 h 78"/>
                  <a:gd name="T38" fmla="*/ 298 w 305"/>
                  <a:gd name="T39" fmla="*/ 54 h 78"/>
                  <a:gd name="T40" fmla="*/ 305 w 305"/>
                  <a:gd name="T41" fmla="*/ 44 h 78"/>
                  <a:gd name="T42" fmla="*/ 288 w 305"/>
                  <a:gd name="T43" fmla="*/ 33 h 78"/>
                  <a:gd name="T44" fmla="*/ 273 w 305"/>
                  <a:gd name="T45" fmla="*/ 24 h 78"/>
                  <a:gd name="T46" fmla="*/ 256 w 305"/>
                  <a:gd name="T47" fmla="*/ 16 h 78"/>
                  <a:gd name="T48" fmla="*/ 240 w 305"/>
                  <a:gd name="T49" fmla="*/ 10 h 78"/>
                  <a:gd name="T50" fmla="*/ 221 w 305"/>
                  <a:gd name="T51" fmla="*/ 5 h 78"/>
                  <a:gd name="T52" fmla="*/ 203 w 305"/>
                  <a:gd name="T53" fmla="*/ 3 h 78"/>
                  <a:gd name="T54" fmla="*/ 184 w 305"/>
                  <a:gd name="T55" fmla="*/ 0 h 78"/>
                  <a:gd name="T56" fmla="*/ 166 w 305"/>
                  <a:gd name="T57" fmla="*/ 0 h 78"/>
                  <a:gd name="T58" fmla="*/ 120 w 305"/>
                  <a:gd name="T59" fmla="*/ 4 h 78"/>
                  <a:gd name="T60" fmla="*/ 99 w 305"/>
                  <a:gd name="T61" fmla="*/ 7 h 78"/>
                  <a:gd name="T62" fmla="*/ 79 w 305"/>
                  <a:gd name="T63" fmla="*/ 14 h 78"/>
                  <a:gd name="T64" fmla="*/ 60 w 305"/>
                  <a:gd name="T65" fmla="*/ 22 h 78"/>
                  <a:gd name="T66" fmla="*/ 42 w 305"/>
                  <a:gd name="T67" fmla="*/ 32 h 78"/>
                  <a:gd name="T68" fmla="*/ 10 w 305"/>
                  <a:gd name="T69" fmla="*/ 58 h 78"/>
                  <a:gd name="T70" fmla="*/ 0 w 305"/>
                  <a:gd name="T71" fmla="*/ 68 h 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5"/>
                  <a:gd name="T109" fmla="*/ 0 h 78"/>
                  <a:gd name="T110" fmla="*/ 305 w 305"/>
                  <a:gd name="T111" fmla="*/ 78 h 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5" h="78">
                    <a:moveTo>
                      <a:pt x="0" y="68"/>
                    </a:moveTo>
                    <a:lnTo>
                      <a:pt x="5" y="78"/>
                    </a:lnTo>
                    <a:lnTo>
                      <a:pt x="11" y="71"/>
                    </a:lnTo>
                    <a:lnTo>
                      <a:pt x="18" y="65"/>
                    </a:lnTo>
                    <a:lnTo>
                      <a:pt x="32" y="52"/>
                    </a:lnTo>
                    <a:lnTo>
                      <a:pt x="49" y="42"/>
                    </a:lnTo>
                    <a:lnTo>
                      <a:pt x="66" y="32"/>
                    </a:lnTo>
                    <a:lnTo>
                      <a:pt x="85" y="25"/>
                    </a:lnTo>
                    <a:lnTo>
                      <a:pt x="103" y="18"/>
                    </a:lnTo>
                    <a:lnTo>
                      <a:pt x="123" y="15"/>
                    </a:lnTo>
                    <a:lnTo>
                      <a:pt x="143" y="13"/>
                    </a:lnTo>
                    <a:lnTo>
                      <a:pt x="166" y="13"/>
                    </a:lnTo>
                    <a:lnTo>
                      <a:pt x="183" y="13"/>
                    </a:lnTo>
                    <a:lnTo>
                      <a:pt x="201" y="15"/>
                    </a:lnTo>
                    <a:lnTo>
                      <a:pt x="218" y="17"/>
                    </a:lnTo>
                    <a:lnTo>
                      <a:pt x="235" y="23"/>
                    </a:lnTo>
                    <a:lnTo>
                      <a:pt x="251" y="27"/>
                    </a:lnTo>
                    <a:lnTo>
                      <a:pt x="268" y="35"/>
                    </a:lnTo>
                    <a:lnTo>
                      <a:pt x="283" y="43"/>
                    </a:lnTo>
                    <a:lnTo>
                      <a:pt x="298" y="54"/>
                    </a:lnTo>
                    <a:lnTo>
                      <a:pt x="305" y="44"/>
                    </a:lnTo>
                    <a:lnTo>
                      <a:pt x="288" y="33"/>
                    </a:lnTo>
                    <a:lnTo>
                      <a:pt x="273" y="24"/>
                    </a:lnTo>
                    <a:lnTo>
                      <a:pt x="256" y="16"/>
                    </a:lnTo>
                    <a:lnTo>
                      <a:pt x="240" y="10"/>
                    </a:lnTo>
                    <a:lnTo>
                      <a:pt x="221" y="5"/>
                    </a:lnTo>
                    <a:lnTo>
                      <a:pt x="203" y="3"/>
                    </a:lnTo>
                    <a:lnTo>
                      <a:pt x="184" y="0"/>
                    </a:lnTo>
                    <a:lnTo>
                      <a:pt x="166" y="0"/>
                    </a:lnTo>
                    <a:lnTo>
                      <a:pt x="120" y="4"/>
                    </a:lnTo>
                    <a:lnTo>
                      <a:pt x="99" y="7"/>
                    </a:lnTo>
                    <a:lnTo>
                      <a:pt x="79" y="14"/>
                    </a:lnTo>
                    <a:lnTo>
                      <a:pt x="60" y="22"/>
                    </a:lnTo>
                    <a:lnTo>
                      <a:pt x="42" y="32"/>
                    </a:lnTo>
                    <a:lnTo>
                      <a:pt x="10" y="58"/>
                    </a:lnTo>
                    <a:lnTo>
                      <a:pt x="0" y="68"/>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6" name="Freeform 528"/>
              <p:cNvSpPr>
                <a:spLocks/>
              </p:cNvSpPr>
              <p:nvPr/>
            </p:nvSpPr>
            <p:spPr bwMode="auto">
              <a:xfrm>
                <a:off x="6251" y="2491"/>
                <a:ext cx="59" cy="15"/>
              </a:xfrm>
              <a:custGeom>
                <a:avLst/>
                <a:gdLst>
                  <a:gd name="T0" fmla="*/ 0 w 293"/>
                  <a:gd name="T1" fmla="*/ 65 h 75"/>
                  <a:gd name="T2" fmla="*/ 8 w 293"/>
                  <a:gd name="T3" fmla="*/ 75 h 75"/>
                  <a:gd name="T4" fmla="*/ 23 w 293"/>
                  <a:gd name="T5" fmla="*/ 61 h 75"/>
                  <a:gd name="T6" fmla="*/ 36 w 293"/>
                  <a:gd name="T7" fmla="*/ 48 h 75"/>
                  <a:gd name="T8" fmla="*/ 52 w 293"/>
                  <a:gd name="T9" fmla="*/ 38 h 75"/>
                  <a:gd name="T10" fmla="*/ 68 w 293"/>
                  <a:gd name="T11" fmla="*/ 29 h 75"/>
                  <a:gd name="T12" fmla="*/ 86 w 293"/>
                  <a:gd name="T13" fmla="*/ 23 h 75"/>
                  <a:gd name="T14" fmla="*/ 103 w 293"/>
                  <a:gd name="T15" fmla="*/ 17 h 75"/>
                  <a:gd name="T16" fmla="*/ 122 w 293"/>
                  <a:gd name="T17" fmla="*/ 13 h 75"/>
                  <a:gd name="T18" fmla="*/ 161 w 293"/>
                  <a:gd name="T19" fmla="*/ 11 h 75"/>
                  <a:gd name="T20" fmla="*/ 178 w 293"/>
                  <a:gd name="T21" fmla="*/ 11 h 75"/>
                  <a:gd name="T22" fmla="*/ 196 w 293"/>
                  <a:gd name="T23" fmla="*/ 13 h 75"/>
                  <a:gd name="T24" fmla="*/ 213 w 293"/>
                  <a:gd name="T25" fmla="*/ 15 h 75"/>
                  <a:gd name="T26" fmla="*/ 229 w 293"/>
                  <a:gd name="T27" fmla="*/ 21 h 75"/>
                  <a:gd name="T28" fmla="*/ 244 w 293"/>
                  <a:gd name="T29" fmla="*/ 26 h 75"/>
                  <a:gd name="T30" fmla="*/ 260 w 293"/>
                  <a:gd name="T31" fmla="*/ 33 h 75"/>
                  <a:gd name="T32" fmla="*/ 273 w 293"/>
                  <a:gd name="T33" fmla="*/ 41 h 75"/>
                  <a:gd name="T34" fmla="*/ 288 w 293"/>
                  <a:gd name="T35" fmla="*/ 51 h 75"/>
                  <a:gd name="T36" fmla="*/ 293 w 293"/>
                  <a:gd name="T37" fmla="*/ 41 h 75"/>
                  <a:gd name="T38" fmla="*/ 278 w 293"/>
                  <a:gd name="T39" fmla="*/ 30 h 75"/>
                  <a:gd name="T40" fmla="*/ 263 w 293"/>
                  <a:gd name="T41" fmla="*/ 22 h 75"/>
                  <a:gd name="T42" fmla="*/ 246 w 293"/>
                  <a:gd name="T43" fmla="*/ 14 h 75"/>
                  <a:gd name="T44" fmla="*/ 230 w 293"/>
                  <a:gd name="T45" fmla="*/ 10 h 75"/>
                  <a:gd name="T46" fmla="*/ 213 w 293"/>
                  <a:gd name="T47" fmla="*/ 4 h 75"/>
                  <a:gd name="T48" fmla="*/ 196 w 293"/>
                  <a:gd name="T49" fmla="*/ 2 h 75"/>
                  <a:gd name="T50" fmla="*/ 178 w 293"/>
                  <a:gd name="T51" fmla="*/ 0 h 75"/>
                  <a:gd name="T52" fmla="*/ 161 w 293"/>
                  <a:gd name="T53" fmla="*/ 0 h 75"/>
                  <a:gd name="T54" fmla="*/ 138 w 293"/>
                  <a:gd name="T55" fmla="*/ 0 h 75"/>
                  <a:gd name="T56" fmla="*/ 118 w 293"/>
                  <a:gd name="T57" fmla="*/ 2 h 75"/>
                  <a:gd name="T58" fmla="*/ 98 w 293"/>
                  <a:gd name="T59" fmla="*/ 5 h 75"/>
                  <a:gd name="T60" fmla="*/ 80 w 293"/>
                  <a:gd name="T61" fmla="*/ 12 h 75"/>
                  <a:gd name="T62" fmla="*/ 61 w 293"/>
                  <a:gd name="T63" fmla="*/ 19 h 75"/>
                  <a:gd name="T64" fmla="*/ 44 w 293"/>
                  <a:gd name="T65" fmla="*/ 29 h 75"/>
                  <a:gd name="T66" fmla="*/ 27 w 293"/>
                  <a:gd name="T67" fmla="*/ 39 h 75"/>
                  <a:gd name="T68" fmla="*/ 13 w 293"/>
                  <a:gd name="T69" fmla="*/ 52 h 75"/>
                  <a:gd name="T70" fmla="*/ 6 w 293"/>
                  <a:gd name="T71" fmla="*/ 58 h 75"/>
                  <a:gd name="T72" fmla="*/ 0 w 293"/>
                  <a:gd name="T73" fmla="*/ 65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3"/>
                  <a:gd name="T112" fmla="*/ 0 h 75"/>
                  <a:gd name="T113" fmla="*/ 293 w 29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3" h="75">
                    <a:moveTo>
                      <a:pt x="0" y="65"/>
                    </a:moveTo>
                    <a:lnTo>
                      <a:pt x="8" y="75"/>
                    </a:lnTo>
                    <a:lnTo>
                      <a:pt x="23" y="61"/>
                    </a:lnTo>
                    <a:lnTo>
                      <a:pt x="36" y="48"/>
                    </a:lnTo>
                    <a:lnTo>
                      <a:pt x="52" y="38"/>
                    </a:lnTo>
                    <a:lnTo>
                      <a:pt x="68" y="29"/>
                    </a:lnTo>
                    <a:lnTo>
                      <a:pt x="86" y="23"/>
                    </a:lnTo>
                    <a:lnTo>
                      <a:pt x="103" y="17"/>
                    </a:lnTo>
                    <a:lnTo>
                      <a:pt x="122" y="13"/>
                    </a:lnTo>
                    <a:lnTo>
                      <a:pt x="161" y="11"/>
                    </a:lnTo>
                    <a:lnTo>
                      <a:pt x="178" y="11"/>
                    </a:lnTo>
                    <a:lnTo>
                      <a:pt x="196" y="13"/>
                    </a:lnTo>
                    <a:lnTo>
                      <a:pt x="213" y="15"/>
                    </a:lnTo>
                    <a:lnTo>
                      <a:pt x="229" y="21"/>
                    </a:lnTo>
                    <a:lnTo>
                      <a:pt x="244" y="26"/>
                    </a:lnTo>
                    <a:lnTo>
                      <a:pt x="260" y="33"/>
                    </a:lnTo>
                    <a:lnTo>
                      <a:pt x="273" y="41"/>
                    </a:lnTo>
                    <a:lnTo>
                      <a:pt x="288" y="51"/>
                    </a:lnTo>
                    <a:lnTo>
                      <a:pt x="293" y="41"/>
                    </a:lnTo>
                    <a:lnTo>
                      <a:pt x="278" y="30"/>
                    </a:lnTo>
                    <a:lnTo>
                      <a:pt x="263" y="22"/>
                    </a:lnTo>
                    <a:lnTo>
                      <a:pt x="246" y="14"/>
                    </a:lnTo>
                    <a:lnTo>
                      <a:pt x="230" y="10"/>
                    </a:lnTo>
                    <a:lnTo>
                      <a:pt x="213" y="4"/>
                    </a:lnTo>
                    <a:lnTo>
                      <a:pt x="196" y="2"/>
                    </a:lnTo>
                    <a:lnTo>
                      <a:pt x="178" y="0"/>
                    </a:lnTo>
                    <a:lnTo>
                      <a:pt x="161" y="0"/>
                    </a:lnTo>
                    <a:lnTo>
                      <a:pt x="138" y="0"/>
                    </a:lnTo>
                    <a:lnTo>
                      <a:pt x="118" y="2"/>
                    </a:lnTo>
                    <a:lnTo>
                      <a:pt x="98" y="5"/>
                    </a:lnTo>
                    <a:lnTo>
                      <a:pt x="80" y="12"/>
                    </a:lnTo>
                    <a:lnTo>
                      <a:pt x="61" y="19"/>
                    </a:lnTo>
                    <a:lnTo>
                      <a:pt x="44" y="29"/>
                    </a:lnTo>
                    <a:lnTo>
                      <a:pt x="27" y="39"/>
                    </a:lnTo>
                    <a:lnTo>
                      <a:pt x="13" y="52"/>
                    </a:lnTo>
                    <a:lnTo>
                      <a:pt x="6" y="58"/>
                    </a:lnTo>
                    <a:lnTo>
                      <a:pt x="0" y="65"/>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7" name="Freeform 529"/>
              <p:cNvSpPr>
                <a:spLocks/>
              </p:cNvSpPr>
              <p:nvPr/>
            </p:nvSpPr>
            <p:spPr bwMode="auto">
              <a:xfrm>
                <a:off x="6256" y="2497"/>
                <a:ext cx="50" cy="15"/>
              </a:xfrm>
              <a:custGeom>
                <a:avLst/>
                <a:gdLst>
                  <a:gd name="T0" fmla="*/ 0 w 254"/>
                  <a:gd name="T1" fmla="*/ 63 h 76"/>
                  <a:gd name="T2" fmla="*/ 5 w 254"/>
                  <a:gd name="T3" fmla="*/ 76 h 76"/>
                  <a:gd name="T4" fmla="*/ 27 w 254"/>
                  <a:gd name="T5" fmla="*/ 52 h 76"/>
                  <a:gd name="T6" fmla="*/ 50 w 254"/>
                  <a:gd name="T7" fmla="*/ 34 h 76"/>
                  <a:gd name="T8" fmla="*/ 63 w 254"/>
                  <a:gd name="T9" fmla="*/ 26 h 76"/>
                  <a:gd name="T10" fmla="*/ 77 w 254"/>
                  <a:gd name="T11" fmla="*/ 22 h 76"/>
                  <a:gd name="T12" fmla="*/ 105 w 254"/>
                  <a:gd name="T13" fmla="*/ 14 h 76"/>
                  <a:gd name="T14" fmla="*/ 138 w 254"/>
                  <a:gd name="T15" fmla="*/ 12 h 76"/>
                  <a:gd name="T16" fmla="*/ 152 w 254"/>
                  <a:gd name="T17" fmla="*/ 12 h 76"/>
                  <a:gd name="T18" fmla="*/ 168 w 254"/>
                  <a:gd name="T19" fmla="*/ 14 h 76"/>
                  <a:gd name="T20" fmla="*/ 182 w 254"/>
                  <a:gd name="T21" fmla="*/ 16 h 76"/>
                  <a:gd name="T22" fmla="*/ 196 w 254"/>
                  <a:gd name="T23" fmla="*/ 21 h 76"/>
                  <a:gd name="T24" fmla="*/ 209 w 254"/>
                  <a:gd name="T25" fmla="*/ 25 h 76"/>
                  <a:gd name="T26" fmla="*/ 222 w 254"/>
                  <a:gd name="T27" fmla="*/ 32 h 76"/>
                  <a:gd name="T28" fmla="*/ 234 w 254"/>
                  <a:gd name="T29" fmla="*/ 40 h 76"/>
                  <a:gd name="T30" fmla="*/ 247 w 254"/>
                  <a:gd name="T31" fmla="*/ 50 h 76"/>
                  <a:gd name="T32" fmla="*/ 254 w 254"/>
                  <a:gd name="T33" fmla="*/ 40 h 76"/>
                  <a:gd name="T34" fmla="*/ 240 w 254"/>
                  <a:gd name="T35" fmla="*/ 30 h 76"/>
                  <a:gd name="T36" fmla="*/ 228 w 254"/>
                  <a:gd name="T37" fmla="*/ 22 h 76"/>
                  <a:gd name="T38" fmla="*/ 213 w 254"/>
                  <a:gd name="T39" fmla="*/ 14 h 76"/>
                  <a:gd name="T40" fmla="*/ 200 w 254"/>
                  <a:gd name="T41" fmla="*/ 9 h 76"/>
                  <a:gd name="T42" fmla="*/ 184 w 254"/>
                  <a:gd name="T43" fmla="*/ 5 h 76"/>
                  <a:gd name="T44" fmla="*/ 169 w 254"/>
                  <a:gd name="T45" fmla="*/ 3 h 76"/>
                  <a:gd name="T46" fmla="*/ 154 w 254"/>
                  <a:gd name="T47" fmla="*/ 0 h 76"/>
                  <a:gd name="T48" fmla="*/ 138 w 254"/>
                  <a:gd name="T49" fmla="*/ 0 h 76"/>
                  <a:gd name="T50" fmla="*/ 103 w 254"/>
                  <a:gd name="T51" fmla="*/ 3 h 76"/>
                  <a:gd name="T52" fmla="*/ 86 w 254"/>
                  <a:gd name="T53" fmla="*/ 5 h 76"/>
                  <a:gd name="T54" fmla="*/ 72 w 254"/>
                  <a:gd name="T55" fmla="*/ 10 h 76"/>
                  <a:gd name="T56" fmla="*/ 44 w 254"/>
                  <a:gd name="T57" fmla="*/ 24 h 76"/>
                  <a:gd name="T58" fmla="*/ 18 w 254"/>
                  <a:gd name="T59" fmla="*/ 44 h 76"/>
                  <a:gd name="T60" fmla="*/ 0 w 254"/>
                  <a:gd name="T61" fmla="*/ 63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76"/>
                  <a:gd name="T95" fmla="*/ 254 w 254"/>
                  <a:gd name="T96" fmla="*/ 76 h 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76">
                    <a:moveTo>
                      <a:pt x="0" y="63"/>
                    </a:moveTo>
                    <a:lnTo>
                      <a:pt x="5" y="76"/>
                    </a:lnTo>
                    <a:lnTo>
                      <a:pt x="27" y="52"/>
                    </a:lnTo>
                    <a:lnTo>
                      <a:pt x="50" y="34"/>
                    </a:lnTo>
                    <a:lnTo>
                      <a:pt x="63" y="26"/>
                    </a:lnTo>
                    <a:lnTo>
                      <a:pt x="77" y="22"/>
                    </a:lnTo>
                    <a:lnTo>
                      <a:pt x="105" y="14"/>
                    </a:lnTo>
                    <a:lnTo>
                      <a:pt x="138" y="12"/>
                    </a:lnTo>
                    <a:lnTo>
                      <a:pt x="152" y="12"/>
                    </a:lnTo>
                    <a:lnTo>
                      <a:pt x="168" y="14"/>
                    </a:lnTo>
                    <a:lnTo>
                      <a:pt x="182" y="16"/>
                    </a:lnTo>
                    <a:lnTo>
                      <a:pt x="196" y="21"/>
                    </a:lnTo>
                    <a:lnTo>
                      <a:pt x="209" y="25"/>
                    </a:lnTo>
                    <a:lnTo>
                      <a:pt x="222" y="32"/>
                    </a:lnTo>
                    <a:lnTo>
                      <a:pt x="234" y="40"/>
                    </a:lnTo>
                    <a:lnTo>
                      <a:pt x="247" y="50"/>
                    </a:lnTo>
                    <a:lnTo>
                      <a:pt x="254" y="40"/>
                    </a:lnTo>
                    <a:lnTo>
                      <a:pt x="240" y="30"/>
                    </a:lnTo>
                    <a:lnTo>
                      <a:pt x="228" y="22"/>
                    </a:lnTo>
                    <a:lnTo>
                      <a:pt x="213" y="14"/>
                    </a:lnTo>
                    <a:lnTo>
                      <a:pt x="200" y="9"/>
                    </a:lnTo>
                    <a:lnTo>
                      <a:pt x="184" y="5"/>
                    </a:lnTo>
                    <a:lnTo>
                      <a:pt x="169" y="3"/>
                    </a:lnTo>
                    <a:lnTo>
                      <a:pt x="154" y="0"/>
                    </a:lnTo>
                    <a:lnTo>
                      <a:pt x="138" y="0"/>
                    </a:lnTo>
                    <a:lnTo>
                      <a:pt x="103" y="3"/>
                    </a:lnTo>
                    <a:lnTo>
                      <a:pt x="86" y="5"/>
                    </a:lnTo>
                    <a:lnTo>
                      <a:pt x="72" y="10"/>
                    </a:lnTo>
                    <a:lnTo>
                      <a:pt x="44" y="24"/>
                    </a:lnTo>
                    <a:lnTo>
                      <a:pt x="18" y="44"/>
                    </a:lnTo>
                    <a:lnTo>
                      <a:pt x="0" y="63"/>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8" name="Freeform 530"/>
              <p:cNvSpPr>
                <a:spLocks/>
              </p:cNvSpPr>
              <p:nvPr/>
            </p:nvSpPr>
            <p:spPr bwMode="auto">
              <a:xfrm>
                <a:off x="6257" y="2500"/>
                <a:ext cx="48" cy="17"/>
              </a:xfrm>
              <a:custGeom>
                <a:avLst/>
                <a:gdLst>
                  <a:gd name="T0" fmla="*/ 22 w 242"/>
                  <a:gd name="T1" fmla="*/ 40 h 87"/>
                  <a:gd name="T2" fmla="*/ 0 w 242"/>
                  <a:gd name="T3" fmla="*/ 64 h 87"/>
                  <a:gd name="T4" fmla="*/ 8 w 242"/>
                  <a:gd name="T5" fmla="*/ 75 h 87"/>
                  <a:gd name="T6" fmla="*/ 17 w 242"/>
                  <a:gd name="T7" fmla="*/ 61 h 87"/>
                  <a:gd name="T8" fmla="*/ 32 w 242"/>
                  <a:gd name="T9" fmla="*/ 48 h 87"/>
                  <a:gd name="T10" fmla="*/ 53 w 242"/>
                  <a:gd name="T11" fmla="*/ 32 h 87"/>
                  <a:gd name="T12" fmla="*/ 77 w 242"/>
                  <a:gd name="T13" fmla="*/ 21 h 87"/>
                  <a:gd name="T14" fmla="*/ 103 w 242"/>
                  <a:gd name="T15" fmla="*/ 14 h 87"/>
                  <a:gd name="T16" fmla="*/ 133 w 242"/>
                  <a:gd name="T17" fmla="*/ 12 h 87"/>
                  <a:gd name="T18" fmla="*/ 146 w 242"/>
                  <a:gd name="T19" fmla="*/ 12 h 87"/>
                  <a:gd name="T20" fmla="*/ 161 w 242"/>
                  <a:gd name="T21" fmla="*/ 14 h 87"/>
                  <a:gd name="T22" fmla="*/ 173 w 242"/>
                  <a:gd name="T23" fmla="*/ 16 h 87"/>
                  <a:gd name="T24" fmla="*/ 187 w 242"/>
                  <a:gd name="T25" fmla="*/ 21 h 87"/>
                  <a:gd name="T26" fmla="*/ 198 w 242"/>
                  <a:gd name="T27" fmla="*/ 25 h 87"/>
                  <a:gd name="T28" fmla="*/ 210 w 242"/>
                  <a:gd name="T29" fmla="*/ 32 h 87"/>
                  <a:gd name="T30" fmla="*/ 222 w 242"/>
                  <a:gd name="T31" fmla="*/ 39 h 87"/>
                  <a:gd name="T32" fmla="*/ 234 w 242"/>
                  <a:gd name="T33" fmla="*/ 48 h 87"/>
                  <a:gd name="T34" fmla="*/ 222 w 242"/>
                  <a:gd name="T35" fmla="*/ 39 h 87"/>
                  <a:gd name="T36" fmla="*/ 210 w 242"/>
                  <a:gd name="T37" fmla="*/ 32 h 87"/>
                  <a:gd name="T38" fmla="*/ 198 w 242"/>
                  <a:gd name="T39" fmla="*/ 25 h 87"/>
                  <a:gd name="T40" fmla="*/ 187 w 242"/>
                  <a:gd name="T41" fmla="*/ 21 h 87"/>
                  <a:gd name="T42" fmla="*/ 173 w 242"/>
                  <a:gd name="T43" fmla="*/ 16 h 87"/>
                  <a:gd name="T44" fmla="*/ 161 w 242"/>
                  <a:gd name="T45" fmla="*/ 14 h 87"/>
                  <a:gd name="T46" fmla="*/ 146 w 242"/>
                  <a:gd name="T47" fmla="*/ 12 h 87"/>
                  <a:gd name="T48" fmla="*/ 133 w 242"/>
                  <a:gd name="T49" fmla="*/ 12 h 87"/>
                  <a:gd name="T50" fmla="*/ 103 w 242"/>
                  <a:gd name="T51" fmla="*/ 14 h 87"/>
                  <a:gd name="T52" fmla="*/ 77 w 242"/>
                  <a:gd name="T53" fmla="*/ 21 h 87"/>
                  <a:gd name="T54" fmla="*/ 53 w 242"/>
                  <a:gd name="T55" fmla="*/ 32 h 87"/>
                  <a:gd name="T56" fmla="*/ 32 w 242"/>
                  <a:gd name="T57" fmla="*/ 48 h 87"/>
                  <a:gd name="T58" fmla="*/ 17 w 242"/>
                  <a:gd name="T59" fmla="*/ 61 h 87"/>
                  <a:gd name="T60" fmla="*/ 8 w 242"/>
                  <a:gd name="T61" fmla="*/ 75 h 87"/>
                  <a:gd name="T62" fmla="*/ 14 w 242"/>
                  <a:gd name="T63" fmla="*/ 87 h 87"/>
                  <a:gd name="T64" fmla="*/ 25 w 242"/>
                  <a:gd name="T65" fmla="*/ 70 h 87"/>
                  <a:gd name="T66" fmla="*/ 40 w 242"/>
                  <a:gd name="T67" fmla="*/ 56 h 87"/>
                  <a:gd name="T68" fmla="*/ 60 w 242"/>
                  <a:gd name="T69" fmla="*/ 41 h 87"/>
                  <a:gd name="T70" fmla="*/ 82 w 242"/>
                  <a:gd name="T71" fmla="*/ 32 h 87"/>
                  <a:gd name="T72" fmla="*/ 106 w 242"/>
                  <a:gd name="T73" fmla="*/ 25 h 87"/>
                  <a:gd name="T74" fmla="*/ 133 w 242"/>
                  <a:gd name="T75" fmla="*/ 24 h 87"/>
                  <a:gd name="T76" fmla="*/ 159 w 242"/>
                  <a:gd name="T77" fmla="*/ 25 h 87"/>
                  <a:gd name="T78" fmla="*/ 170 w 242"/>
                  <a:gd name="T79" fmla="*/ 28 h 87"/>
                  <a:gd name="T80" fmla="*/ 182 w 242"/>
                  <a:gd name="T81" fmla="*/ 32 h 87"/>
                  <a:gd name="T82" fmla="*/ 205 w 242"/>
                  <a:gd name="T83" fmla="*/ 41 h 87"/>
                  <a:gd name="T84" fmla="*/ 226 w 242"/>
                  <a:gd name="T85" fmla="*/ 56 h 87"/>
                  <a:gd name="T86" fmla="*/ 231 w 242"/>
                  <a:gd name="T87" fmla="*/ 58 h 87"/>
                  <a:gd name="T88" fmla="*/ 236 w 242"/>
                  <a:gd name="T89" fmla="*/ 48 h 87"/>
                  <a:gd name="T90" fmla="*/ 242 w 242"/>
                  <a:gd name="T91" fmla="*/ 38 h 87"/>
                  <a:gd name="T92" fmla="*/ 229 w 242"/>
                  <a:gd name="T93" fmla="*/ 28 h 87"/>
                  <a:gd name="T94" fmla="*/ 217 w 242"/>
                  <a:gd name="T95" fmla="*/ 20 h 87"/>
                  <a:gd name="T96" fmla="*/ 204 w 242"/>
                  <a:gd name="T97" fmla="*/ 13 h 87"/>
                  <a:gd name="T98" fmla="*/ 191 w 242"/>
                  <a:gd name="T99" fmla="*/ 9 h 87"/>
                  <a:gd name="T100" fmla="*/ 177 w 242"/>
                  <a:gd name="T101" fmla="*/ 4 h 87"/>
                  <a:gd name="T102" fmla="*/ 163 w 242"/>
                  <a:gd name="T103" fmla="*/ 2 h 87"/>
                  <a:gd name="T104" fmla="*/ 147 w 242"/>
                  <a:gd name="T105" fmla="*/ 0 h 87"/>
                  <a:gd name="T106" fmla="*/ 133 w 242"/>
                  <a:gd name="T107" fmla="*/ 0 h 87"/>
                  <a:gd name="T108" fmla="*/ 100 w 242"/>
                  <a:gd name="T109" fmla="*/ 2 h 87"/>
                  <a:gd name="T110" fmla="*/ 72 w 242"/>
                  <a:gd name="T111" fmla="*/ 10 h 87"/>
                  <a:gd name="T112" fmla="*/ 58 w 242"/>
                  <a:gd name="T113" fmla="*/ 14 h 87"/>
                  <a:gd name="T114" fmla="*/ 45 w 242"/>
                  <a:gd name="T115" fmla="*/ 22 h 87"/>
                  <a:gd name="T116" fmla="*/ 22 w 242"/>
                  <a:gd name="T117" fmla="*/ 40 h 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2"/>
                  <a:gd name="T178" fmla="*/ 0 h 87"/>
                  <a:gd name="T179" fmla="*/ 242 w 242"/>
                  <a:gd name="T180" fmla="*/ 87 h 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2" h="87">
                    <a:moveTo>
                      <a:pt x="22" y="40"/>
                    </a:moveTo>
                    <a:lnTo>
                      <a:pt x="0" y="64"/>
                    </a:lnTo>
                    <a:lnTo>
                      <a:pt x="8" y="75"/>
                    </a:lnTo>
                    <a:lnTo>
                      <a:pt x="17" y="61"/>
                    </a:lnTo>
                    <a:lnTo>
                      <a:pt x="32" y="48"/>
                    </a:lnTo>
                    <a:lnTo>
                      <a:pt x="53" y="32"/>
                    </a:lnTo>
                    <a:lnTo>
                      <a:pt x="77" y="21"/>
                    </a:lnTo>
                    <a:lnTo>
                      <a:pt x="103" y="14"/>
                    </a:lnTo>
                    <a:lnTo>
                      <a:pt x="133" y="12"/>
                    </a:lnTo>
                    <a:lnTo>
                      <a:pt x="146" y="12"/>
                    </a:lnTo>
                    <a:lnTo>
                      <a:pt x="161" y="14"/>
                    </a:lnTo>
                    <a:lnTo>
                      <a:pt x="173" y="16"/>
                    </a:lnTo>
                    <a:lnTo>
                      <a:pt x="187" y="21"/>
                    </a:lnTo>
                    <a:lnTo>
                      <a:pt x="198" y="25"/>
                    </a:lnTo>
                    <a:lnTo>
                      <a:pt x="210" y="32"/>
                    </a:lnTo>
                    <a:lnTo>
                      <a:pt x="222" y="39"/>
                    </a:lnTo>
                    <a:lnTo>
                      <a:pt x="234" y="48"/>
                    </a:lnTo>
                    <a:lnTo>
                      <a:pt x="222" y="39"/>
                    </a:lnTo>
                    <a:lnTo>
                      <a:pt x="210" y="32"/>
                    </a:lnTo>
                    <a:lnTo>
                      <a:pt x="198" y="25"/>
                    </a:lnTo>
                    <a:lnTo>
                      <a:pt x="187" y="21"/>
                    </a:lnTo>
                    <a:lnTo>
                      <a:pt x="173" y="16"/>
                    </a:lnTo>
                    <a:lnTo>
                      <a:pt x="161" y="14"/>
                    </a:lnTo>
                    <a:lnTo>
                      <a:pt x="146" y="12"/>
                    </a:lnTo>
                    <a:lnTo>
                      <a:pt x="133" y="12"/>
                    </a:lnTo>
                    <a:lnTo>
                      <a:pt x="103" y="14"/>
                    </a:lnTo>
                    <a:lnTo>
                      <a:pt x="77" y="21"/>
                    </a:lnTo>
                    <a:lnTo>
                      <a:pt x="53" y="32"/>
                    </a:lnTo>
                    <a:lnTo>
                      <a:pt x="32" y="48"/>
                    </a:lnTo>
                    <a:lnTo>
                      <a:pt x="17" y="61"/>
                    </a:lnTo>
                    <a:lnTo>
                      <a:pt x="8" y="75"/>
                    </a:lnTo>
                    <a:lnTo>
                      <a:pt x="14" y="87"/>
                    </a:lnTo>
                    <a:lnTo>
                      <a:pt x="25" y="70"/>
                    </a:lnTo>
                    <a:lnTo>
                      <a:pt x="40" y="56"/>
                    </a:lnTo>
                    <a:lnTo>
                      <a:pt x="60" y="41"/>
                    </a:lnTo>
                    <a:lnTo>
                      <a:pt x="82" y="32"/>
                    </a:lnTo>
                    <a:lnTo>
                      <a:pt x="106" y="25"/>
                    </a:lnTo>
                    <a:lnTo>
                      <a:pt x="133" y="24"/>
                    </a:lnTo>
                    <a:lnTo>
                      <a:pt x="159" y="25"/>
                    </a:lnTo>
                    <a:lnTo>
                      <a:pt x="170" y="28"/>
                    </a:lnTo>
                    <a:lnTo>
                      <a:pt x="182" y="32"/>
                    </a:lnTo>
                    <a:lnTo>
                      <a:pt x="205" y="41"/>
                    </a:lnTo>
                    <a:lnTo>
                      <a:pt x="226" y="56"/>
                    </a:lnTo>
                    <a:lnTo>
                      <a:pt x="231" y="58"/>
                    </a:lnTo>
                    <a:lnTo>
                      <a:pt x="236" y="48"/>
                    </a:lnTo>
                    <a:lnTo>
                      <a:pt x="242" y="38"/>
                    </a:lnTo>
                    <a:lnTo>
                      <a:pt x="229" y="28"/>
                    </a:lnTo>
                    <a:lnTo>
                      <a:pt x="217" y="20"/>
                    </a:lnTo>
                    <a:lnTo>
                      <a:pt x="204" y="13"/>
                    </a:lnTo>
                    <a:lnTo>
                      <a:pt x="191" y="9"/>
                    </a:lnTo>
                    <a:lnTo>
                      <a:pt x="177" y="4"/>
                    </a:lnTo>
                    <a:lnTo>
                      <a:pt x="163" y="2"/>
                    </a:lnTo>
                    <a:lnTo>
                      <a:pt x="147" y="0"/>
                    </a:lnTo>
                    <a:lnTo>
                      <a:pt x="133" y="0"/>
                    </a:lnTo>
                    <a:lnTo>
                      <a:pt x="100" y="2"/>
                    </a:lnTo>
                    <a:lnTo>
                      <a:pt x="72" y="10"/>
                    </a:lnTo>
                    <a:lnTo>
                      <a:pt x="58" y="14"/>
                    </a:lnTo>
                    <a:lnTo>
                      <a:pt x="45" y="22"/>
                    </a:lnTo>
                    <a:lnTo>
                      <a:pt x="22" y="40"/>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59" name="Freeform 531"/>
              <p:cNvSpPr>
                <a:spLocks/>
              </p:cNvSpPr>
              <p:nvPr/>
            </p:nvSpPr>
            <p:spPr bwMode="auto">
              <a:xfrm>
                <a:off x="6254" y="2495"/>
                <a:ext cx="53" cy="15"/>
              </a:xfrm>
              <a:custGeom>
                <a:avLst/>
                <a:gdLst>
                  <a:gd name="T0" fmla="*/ 8 w 267"/>
                  <a:gd name="T1" fmla="*/ 73 h 73"/>
                  <a:gd name="T2" fmla="*/ 26 w 267"/>
                  <a:gd name="T3" fmla="*/ 54 h 73"/>
                  <a:gd name="T4" fmla="*/ 52 w 267"/>
                  <a:gd name="T5" fmla="*/ 34 h 73"/>
                  <a:gd name="T6" fmla="*/ 80 w 267"/>
                  <a:gd name="T7" fmla="*/ 20 h 73"/>
                  <a:gd name="T8" fmla="*/ 94 w 267"/>
                  <a:gd name="T9" fmla="*/ 15 h 73"/>
                  <a:gd name="T10" fmla="*/ 111 w 267"/>
                  <a:gd name="T11" fmla="*/ 13 h 73"/>
                  <a:gd name="T12" fmla="*/ 146 w 267"/>
                  <a:gd name="T13" fmla="*/ 10 h 73"/>
                  <a:gd name="T14" fmla="*/ 162 w 267"/>
                  <a:gd name="T15" fmla="*/ 10 h 73"/>
                  <a:gd name="T16" fmla="*/ 177 w 267"/>
                  <a:gd name="T17" fmla="*/ 13 h 73"/>
                  <a:gd name="T18" fmla="*/ 192 w 267"/>
                  <a:gd name="T19" fmla="*/ 15 h 73"/>
                  <a:gd name="T20" fmla="*/ 208 w 267"/>
                  <a:gd name="T21" fmla="*/ 19 h 73"/>
                  <a:gd name="T22" fmla="*/ 221 w 267"/>
                  <a:gd name="T23" fmla="*/ 24 h 73"/>
                  <a:gd name="T24" fmla="*/ 236 w 267"/>
                  <a:gd name="T25" fmla="*/ 32 h 73"/>
                  <a:gd name="T26" fmla="*/ 248 w 267"/>
                  <a:gd name="T27" fmla="*/ 40 h 73"/>
                  <a:gd name="T28" fmla="*/ 262 w 267"/>
                  <a:gd name="T29" fmla="*/ 50 h 73"/>
                  <a:gd name="T30" fmla="*/ 267 w 267"/>
                  <a:gd name="T31" fmla="*/ 40 h 73"/>
                  <a:gd name="T32" fmla="*/ 253 w 267"/>
                  <a:gd name="T33" fmla="*/ 29 h 73"/>
                  <a:gd name="T34" fmla="*/ 239 w 267"/>
                  <a:gd name="T35" fmla="*/ 22 h 73"/>
                  <a:gd name="T36" fmla="*/ 224 w 267"/>
                  <a:gd name="T37" fmla="*/ 14 h 73"/>
                  <a:gd name="T38" fmla="*/ 211 w 267"/>
                  <a:gd name="T39" fmla="*/ 9 h 73"/>
                  <a:gd name="T40" fmla="*/ 194 w 267"/>
                  <a:gd name="T41" fmla="*/ 5 h 73"/>
                  <a:gd name="T42" fmla="*/ 178 w 267"/>
                  <a:gd name="T43" fmla="*/ 3 h 73"/>
                  <a:gd name="T44" fmla="*/ 162 w 267"/>
                  <a:gd name="T45" fmla="*/ 0 h 73"/>
                  <a:gd name="T46" fmla="*/ 146 w 267"/>
                  <a:gd name="T47" fmla="*/ 0 h 73"/>
                  <a:gd name="T48" fmla="*/ 109 w 267"/>
                  <a:gd name="T49" fmla="*/ 3 h 73"/>
                  <a:gd name="T50" fmla="*/ 91 w 267"/>
                  <a:gd name="T51" fmla="*/ 6 h 73"/>
                  <a:gd name="T52" fmla="*/ 75 w 267"/>
                  <a:gd name="T53" fmla="*/ 12 h 73"/>
                  <a:gd name="T54" fmla="*/ 45 w 267"/>
                  <a:gd name="T55" fmla="*/ 25 h 73"/>
                  <a:gd name="T56" fmla="*/ 30 w 267"/>
                  <a:gd name="T57" fmla="*/ 34 h 73"/>
                  <a:gd name="T58" fmla="*/ 18 w 267"/>
                  <a:gd name="T59" fmla="*/ 46 h 73"/>
                  <a:gd name="T60" fmla="*/ 0 w 267"/>
                  <a:gd name="T61" fmla="*/ 63 h 73"/>
                  <a:gd name="T62" fmla="*/ 8 w 267"/>
                  <a:gd name="T63" fmla="*/ 73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73"/>
                  <a:gd name="T98" fmla="*/ 267 w 267"/>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73">
                    <a:moveTo>
                      <a:pt x="8" y="73"/>
                    </a:moveTo>
                    <a:lnTo>
                      <a:pt x="26" y="54"/>
                    </a:lnTo>
                    <a:lnTo>
                      <a:pt x="52" y="34"/>
                    </a:lnTo>
                    <a:lnTo>
                      <a:pt x="80" y="20"/>
                    </a:lnTo>
                    <a:lnTo>
                      <a:pt x="94" y="15"/>
                    </a:lnTo>
                    <a:lnTo>
                      <a:pt x="111" y="13"/>
                    </a:lnTo>
                    <a:lnTo>
                      <a:pt x="146" y="10"/>
                    </a:lnTo>
                    <a:lnTo>
                      <a:pt x="162" y="10"/>
                    </a:lnTo>
                    <a:lnTo>
                      <a:pt x="177" y="13"/>
                    </a:lnTo>
                    <a:lnTo>
                      <a:pt x="192" y="15"/>
                    </a:lnTo>
                    <a:lnTo>
                      <a:pt x="208" y="19"/>
                    </a:lnTo>
                    <a:lnTo>
                      <a:pt x="221" y="24"/>
                    </a:lnTo>
                    <a:lnTo>
                      <a:pt x="236" y="32"/>
                    </a:lnTo>
                    <a:lnTo>
                      <a:pt x="248" y="40"/>
                    </a:lnTo>
                    <a:lnTo>
                      <a:pt x="262" y="50"/>
                    </a:lnTo>
                    <a:lnTo>
                      <a:pt x="267" y="40"/>
                    </a:lnTo>
                    <a:lnTo>
                      <a:pt x="253" y="29"/>
                    </a:lnTo>
                    <a:lnTo>
                      <a:pt x="239" y="22"/>
                    </a:lnTo>
                    <a:lnTo>
                      <a:pt x="224" y="14"/>
                    </a:lnTo>
                    <a:lnTo>
                      <a:pt x="211" y="9"/>
                    </a:lnTo>
                    <a:lnTo>
                      <a:pt x="194" y="5"/>
                    </a:lnTo>
                    <a:lnTo>
                      <a:pt x="178" y="3"/>
                    </a:lnTo>
                    <a:lnTo>
                      <a:pt x="162" y="0"/>
                    </a:lnTo>
                    <a:lnTo>
                      <a:pt x="146" y="0"/>
                    </a:lnTo>
                    <a:lnTo>
                      <a:pt x="109" y="3"/>
                    </a:lnTo>
                    <a:lnTo>
                      <a:pt x="91" y="6"/>
                    </a:lnTo>
                    <a:lnTo>
                      <a:pt x="75" y="12"/>
                    </a:lnTo>
                    <a:lnTo>
                      <a:pt x="45" y="25"/>
                    </a:lnTo>
                    <a:lnTo>
                      <a:pt x="30" y="34"/>
                    </a:lnTo>
                    <a:lnTo>
                      <a:pt x="18" y="46"/>
                    </a:lnTo>
                    <a:lnTo>
                      <a:pt x="0" y="63"/>
                    </a:lnTo>
                    <a:lnTo>
                      <a:pt x="8" y="73"/>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0" name="Freeform 532"/>
              <p:cNvSpPr>
                <a:spLocks/>
              </p:cNvSpPr>
              <p:nvPr/>
            </p:nvSpPr>
            <p:spPr bwMode="auto">
              <a:xfrm>
                <a:off x="6253" y="2493"/>
                <a:ext cx="56" cy="15"/>
              </a:xfrm>
              <a:custGeom>
                <a:avLst/>
                <a:gdLst>
                  <a:gd name="T0" fmla="*/ 7 w 280"/>
                  <a:gd name="T1" fmla="*/ 75 h 75"/>
                  <a:gd name="T2" fmla="*/ 25 w 280"/>
                  <a:gd name="T3" fmla="*/ 58 h 75"/>
                  <a:gd name="T4" fmla="*/ 37 w 280"/>
                  <a:gd name="T5" fmla="*/ 46 h 75"/>
                  <a:gd name="T6" fmla="*/ 52 w 280"/>
                  <a:gd name="T7" fmla="*/ 37 h 75"/>
                  <a:gd name="T8" fmla="*/ 82 w 280"/>
                  <a:gd name="T9" fmla="*/ 24 h 75"/>
                  <a:gd name="T10" fmla="*/ 98 w 280"/>
                  <a:gd name="T11" fmla="*/ 18 h 75"/>
                  <a:gd name="T12" fmla="*/ 116 w 280"/>
                  <a:gd name="T13" fmla="*/ 15 h 75"/>
                  <a:gd name="T14" fmla="*/ 153 w 280"/>
                  <a:gd name="T15" fmla="*/ 12 h 75"/>
                  <a:gd name="T16" fmla="*/ 169 w 280"/>
                  <a:gd name="T17" fmla="*/ 12 h 75"/>
                  <a:gd name="T18" fmla="*/ 185 w 280"/>
                  <a:gd name="T19" fmla="*/ 15 h 75"/>
                  <a:gd name="T20" fmla="*/ 201 w 280"/>
                  <a:gd name="T21" fmla="*/ 17 h 75"/>
                  <a:gd name="T22" fmla="*/ 218 w 280"/>
                  <a:gd name="T23" fmla="*/ 21 h 75"/>
                  <a:gd name="T24" fmla="*/ 231 w 280"/>
                  <a:gd name="T25" fmla="*/ 26 h 75"/>
                  <a:gd name="T26" fmla="*/ 246 w 280"/>
                  <a:gd name="T27" fmla="*/ 34 h 75"/>
                  <a:gd name="T28" fmla="*/ 260 w 280"/>
                  <a:gd name="T29" fmla="*/ 41 h 75"/>
                  <a:gd name="T30" fmla="*/ 274 w 280"/>
                  <a:gd name="T31" fmla="*/ 52 h 75"/>
                  <a:gd name="T32" fmla="*/ 280 w 280"/>
                  <a:gd name="T33" fmla="*/ 40 h 75"/>
                  <a:gd name="T34" fmla="*/ 265 w 280"/>
                  <a:gd name="T35" fmla="*/ 30 h 75"/>
                  <a:gd name="T36" fmla="*/ 252 w 280"/>
                  <a:gd name="T37" fmla="*/ 22 h 75"/>
                  <a:gd name="T38" fmla="*/ 236 w 280"/>
                  <a:gd name="T39" fmla="*/ 15 h 75"/>
                  <a:gd name="T40" fmla="*/ 221 w 280"/>
                  <a:gd name="T41" fmla="*/ 10 h 75"/>
                  <a:gd name="T42" fmla="*/ 205 w 280"/>
                  <a:gd name="T43" fmla="*/ 4 h 75"/>
                  <a:gd name="T44" fmla="*/ 188 w 280"/>
                  <a:gd name="T45" fmla="*/ 2 h 75"/>
                  <a:gd name="T46" fmla="*/ 170 w 280"/>
                  <a:gd name="T47" fmla="*/ 0 h 75"/>
                  <a:gd name="T48" fmla="*/ 153 w 280"/>
                  <a:gd name="T49" fmla="*/ 0 h 75"/>
                  <a:gd name="T50" fmla="*/ 114 w 280"/>
                  <a:gd name="T51" fmla="*/ 2 h 75"/>
                  <a:gd name="T52" fmla="*/ 95 w 280"/>
                  <a:gd name="T53" fmla="*/ 6 h 75"/>
                  <a:gd name="T54" fmla="*/ 78 w 280"/>
                  <a:gd name="T55" fmla="*/ 12 h 75"/>
                  <a:gd name="T56" fmla="*/ 60 w 280"/>
                  <a:gd name="T57" fmla="*/ 18 h 75"/>
                  <a:gd name="T58" fmla="*/ 44 w 280"/>
                  <a:gd name="T59" fmla="*/ 27 h 75"/>
                  <a:gd name="T60" fmla="*/ 28 w 280"/>
                  <a:gd name="T61" fmla="*/ 37 h 75"/>
                  <a:gd name="T62" fmla="*/ 15 w 280"/>
                  <a:gd name="T63" fmla="*/ 50 h 75"/>
                  <a:gd name="T64" fmla="*/ 0 w 280"/>
                  <a:gd name="T65" fmla="*/ 64 h 75"/>
                  <a:gd name="T66" fmla="*/ 7 w 280"/>
                  <a:gd name="T67" fmla="*/ 75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0"/>
                  <a:gd name="T103" fmla="*/ 0 h 75"/>
                  <a:gd name="T104" fmla="*/ 280 w 280"/>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0" h="75">
                    <a:moveTo>
                      <a:pt x="7" y="75"/>
                    </a:moveTo>
                    <a:lnTo>
                      <a:pt x="25" y="58"/>
                    </a:lnTo>
                    <a:lnTo>
                      <a:pt x="37" y="46"/>
                    </a:lnTo>
                    <a:lnTo>
                      <a:pt x="52" y="37"/>
                    </a:lnTo>
                    <a:lnTo>
                      <a:pt x="82" y="24"/>
                    </a:lnTo>
                    <a:lnTo>
                      <a:pt x="98" y="18"/>
                    </a:lnTo>
                    <a:lnTo>
                      <a:pt x="116" y="15"/>
                    </a:lnTo>
                    <a:lnTo>
                      <a:pt x="153" y="12"/>
                    </a:lnTo>
                    <a:lnTo>
                      <a:pt x="169" y="12"/>
                    </a:lnTo>
                    <a:lnTo>
                      <a:pt x="185" y="15"/>
                    </a:lnTo>
                    <a:lnTo>
                      <a:pt x="201" y="17"/>
                    </a:lnTo>
                    <a:lnTo>
                      <a:pt x="218" y="21"/>
                    </a:lnTo>
                    <a:lnTo>
                      <a:pt x="231" y="26"/>
                    </a:lnTo>
                    <a:lnTo>
                      <a:pt x="246" y="34"/>
                    </a:lnTo>
                    <a:lnTo>
                      <a:pt x="260" y="41"/>
                    </a:lnTo>
                    <a:lnTo>
                      <a:pt x="274" y="52"/>
                    </a:lnTo>
                    <a:lnTo>
                      <a:pt x="280" y="40"/>
                    </a:lnTo>
                    <a:lnTo>
                      <a:pt x="265" y="30"/>
                    </a:lnTo>
                    <a:lnTo>
                      <a:pt x="252" y="22"/>
                    </a:lnTo>
                    <a:lnTo>
                      <a:pt x="236" y="15"/>
                    </a:lnTo>
                    <a:lnTo>
                      <a:pt x="221" y="10"/>
                    </a:lnTo>
                    <a:lnTo>
                      <a:pt x="205" y="4"/>
                    </a:lnTo>
                    <a:lnTo>
                      <a:pt x="188" y="2"/>
                    </a:lnTo>
                    <a:lnTo>
                      <a:pt x="170" y="0"/>
                    </a:lnTo>
                    <a:lnTo>
                      <a:pt x="153" y="0"/>
                    </a:lnTo>
                    <a:lnTo>
                      <a:pt x="114" y="2"/>
                    </a:lnTo>
                    <a:lnTo>
                      <a:pt x="95" y="6"/>
                    </a:lnTo>
                    <a:lnTo>
                      <a:pt x="78" y="12"/>
                    </a:lnTo>
                    <a:lnTo>
                      <a:pt x="60" y="18"/>
                    </a:lnTo>
                    <a:lnTo>
                      <a:pt x="44" y="27"/>
                    </a:lnTo>
                    <a:lnTo>
                      <a:pt x="28" y="37"/>
                    </a:lnTo>
                    <a:lnTo>
                      <a:pt x="15" y="50"/>
                    </a:lnTo>
                    <a:lnTo>
                      <a:pt x="0" y="64"/>
                    </a:lnTo>
                    <a:lnTo>
                      <a:pt x="7" y="75"/>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1" name="Freeform 533"/>
              <p:cNvSpPr>
                <a:spLocks/>
              </p:cNvSpPr>
              <p:nvPr/>
            </p:nvSpPr>
            <p:spPr bwMode="auto">
              <a:xfrm>
                <a:off x="6259" y="2504"/>
                <a:ext cx="44" cy="16"/>
              </a:xfrm>
              <a:custGeom>
                <a:avLst/>
                <a:gdLst>
                  <a:gd name="T0" fmla="*/ 0 w 217"/>
                  <a:gd name="T1" fmla="*/ 63 h 77"/>
                  <a:gd name="T2" fmla="*/ 10 w 217"/>
                  <a:gd name="T3" fmla="*/ 77 h 77"/>
                  <a:gd name="T4" fmla="*/ 20 w 217"/>
                  <a:gd name="T5" fmla="*/ 58 h 77"/>
                  <a:gd name="T6" fmla="*/ 36 w 217"/>
                  <a:gd name="T7" fmla="*/ 40 h 77"/>
                  <a:gd name="T8" fmla="*/ 53 w 217"/>
                  <a:gd name="T9" fmla="*/ 25 h 77"/>
                  <a:gd name="T10" fmla="*/ 73 w 217"/>
                  <a:gd name="T11" fmla="*/ 16 h 77"/>
                  <a:gd name="T12" fmla="*/ 94 w 217"/>
                  <a:gd name="T13" fmla="*/ 10 h 77"/>
                  <a:gd name="T14" fmla="*/ 119 w 217"/>
                  <a:gd name="T15" fmla="*/ 9 h 77"/>
                  <a:gd name="T16" fmla="*/ 142 w 217"/>
                  <a:gd name="T17" fmla="*/ 10 h 77"/>
                  <a:gd name="T18" fmla="*/ 164 w 217"/>
                  <a:gd name="T19" fmla="*/ 16 h 77"/>
                  <a:gd name="T20" fmla="*/ 173 w 217"/>
                  <a:gd name="T21" fmla="*/ 19 h 77"/>
                  <a:gd name="T22" fmla="*/ 183 w 217"/>
                  <a:gd name="T23" fmla="*/ 25 h 77"/>
                  <a:gd name="T24" fmla="*/ 202 w 217"/>
                  <a:gd name="T25" fmla="*/ 40 h 77"/>
                  <a:gd name="T26" fmla="*/ 209 w 217"/>
                  <a:gd name="T27" fmla="*/ 45 h 77"/>
                  <a:gd name="T28" fmla="*/ 217 w 217"/>
                  <a:gd name="T29" fmla="*/ 34 h 77"/>
                  <a:gd name="T30" fmla="*/ 212 w 217"/>
                  <a:gd name="T31" fmla="*/ 32 h 77"/>
                  <a:gd name="T32" fmla="*/ 191 w 217"/>
                  <a:gd name="T33" fmla="*/ 17 h 77"/>
                  <a:gd name="T34" fmla="*/ 168 w 217"/>
                  <a:gd name="T35" fmla="*/ 8 h 77"/>
                  <a:gd name="T36" fmla="*/ 156 w 217"/>
                  <a:gd name="T37" fmla="*/ 4 h 77"/>
                  <a:gd name="T38" fmla="*/ 145 w 217"/>
                  <a:gd name="T39" fmla="*/ 1 h 77"/>
                  <a:gd name="T40" fmla="*/ 119 w 217"/>
                  <a:gd name="T41" fmla="*/ 0 h 77"/>
                  <a:gd name="T42" fmla="*/ 92 w 217"/>
                  <a:gd name="T43" fmla="*/ 1 h 77"/>
                  <a:gd name="T44" fmla="*/ 68 w 217"/>
                  <a:gd name="T45" fmla="*/ 8 h 77"/>
                  <a:gd name="T46" fmla="*/ 46 w 217"/>
                  <a:gd name="T47" fmla="*/ 17 h 77"/>
                  <a:gd name="T48" fmla="*/ 26 w 217"/>
                  <a:gd name="T49" fmla="*/ 32 h 77"/>
                  <a:gd name="T50" fmla="*/ 11 w 217"/>
                  <a:gd name="T51" fmla="*/ 46 h 77"/>
                  <a:gd name="T52" fmla="*/ 0 w 217"/>
                  <a:gd name="T53" fmla="*/ 63 h 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77"/>
                  <a:gd name="T83" fmla="*/ 217 w 217"/>
                  <a:gd name="T84" fmla="*/ 77 h 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77">
                    <a:moveTo>
                      <a:pt x="0" y="63"/>
                    </a:moveTo>
                    <a:lnTo>
                      <a:pt x="10" y="77"/>
                    </a:lnTo>
                    <a:lnTo>
                      <a:pt x="20" y="58"/>
                    </a:lnTo>
                    <a:lnTo>
                      <a:pt x="36" y="40"/>
                    </a:lnTo>
                    <a:lnTo>
                      <a:pt x="53" y="25"/>
                    </a:lnTo>
                    <a:lnTo>
                      <a:pt x="73" y="16"/>
                    </a:lnTo>
                    <a:lnTo>
                      <a:pt x="94" y="10"/>
                    </a:lnTo>
                    <a:lnTo>
                      <a:pt x="119" y="9"/>
                    </a:lnTo>
                    <a:lnTo>
                      <a:pt x="142" y="10"/>
                    </a:lnTo>
                    <a:lnTo>
                      <a:pt x="164" y="16"/>
                    </a:lnTo>
                    <a:lnTo>
                      <a:pt x="173" y="19"/>
                    </a:lnTo>
                    <a:lnTo>
                      <a:pt x="183" y="25"/>
                    </a:lnTo>
                    <a:lnTo>
                      <a:pt x="202" y="40"/>
                    </a:lnTo>
                    <a:lnTo>
                      <a:pt x="209" y="45"/>
                    </a:lnTo>
                    <a:lnTo>
                      <a:pt x="217" y="34"/>
                    </a:lnTo>
                    <a:lnTo>
                      <a:pt x="212" y="32"/>
                    </a:lnTo>
                    <a:lnTo>
                      <a:pt x="191" y="17"/>
                    </a:lnTo>
                    <a:lnTo>
                      <a:pt x="168" y="8"/>
                    </a:lnTo>
                    <a:lnTo>
                      <a:pt x="156" y="4"/>
                    </a:lnTo>
                    <a:lnTo>
                      <a:pt x="145" y="1"/>
                    </a:lnTo>
                    <a:lnTo>
                      <a:pt x="119" y="0"/>
                    </a:lnTo>
                    <a:lnTo>
                      <a:pt x="92" y="1"/>
                    </a:lnTo>
                    <a:lnTo>
                      <a:pt x="68" y="8"/>
                    </a:lnTo>
                    <a:lnTo>
                      <a:pt x="46" y="17"/>
                    </a:lnTo>
                    <a:lnTo>
                      <a:pt x="26" y="32"/>
                    </a:lnTo>
                    <a:lnTo>
                      <a:pt x="11" y="46"/>
                    </a:lnTo>
                    <a:lnTo>
                      <a:pt x="0" y="63"/>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2" name="Freeform 534"/>
              <p:cNvSpPr>
                <a:spLocks/>
              </p:cNvSpPr>
              <p:nvPr/>
            </p:nvSpPr>
            <p:spPr bwMode="auto">
              <a:xfrm>
                <a:off x="6243" y="2475"/>
                <a:ext cx="75" cy="16"/>
              </a:xfrm>
              <a:custGeom>
                <a:avLst/>
                <a:gdLst>
                  <a:gd name="T0" fmla="*/ 0 w 377"/>
                  <a:gd name="T1" fmla="*/ 72 h 82"/>
                  <a:gd name="T2" fmla="*/ 5 w 377"/>
                  <a:gd name="T3" fmla="*/ 82 h 82"/>
                  <a:gd name="T4" fmla="*/ 26 w 377"/>
                  <a:gd name="T5" fmla="*/ 65 h 82"/>
                  <a:gd name="T6" fmla="*/ 48 w 377"/>
                  <a:gd name="T7" fmla="*/ 51 h 82"/>
                  <a:gd name="T8" fmla="*/ 96 w 377"/>
                  <a:gd name="T9" fmla="*/ 29 h 82"/>
                  <a:gd name="T10" fmla="*/ 121 w 377"/>
                  <a:gd name="T11" fmla="*/ 21 h 82"/>
                  <a:gd name="T12" fmla="*/ 147 w 377"/>
                  <a:gd name="T13" fmla="*/ 16 h 82"/>
                  <a:gd name="T14" fmla="*/ 174 w 377"/>
                  <a:gd name="T15" fmla="*/ 12 h 82"/>
                  <a:gd name="T16" fmla="*/ 203 w 377"/>
                  <a:gd name="T17" fmla="*/ 12 h 82"/>
                  <a:gd name="T18" fmla="*/ 225 w 377"/>
                  <a:gd name="T19" fmla="*/ 12 h 82"/>
                  <a:gd name="T20" fmla="*/ 248 w 377"/>
                  <a:gd name="T21" fmla="*/ 15 h 82"/>
                  <a:gd name="T22" fmla="*/ 269 w 377"/>
                  <a:gd name="T23" fmla="*/ 18 h 82"/>
                  <a:gd name="T24" fmla="*/ 292 w 377"/>
                  <a:gd name="T25" fmla="*/ 24 h 82"/>
                  <a:gd name="T26" fmla="*/ 312 w 377"/>
                  <a:gd name="T27" fmla="*/ 29 h 82"/>
                  <a:gd name="T28" fmla="*/ 332 w 377"/>
                  <a:gd name="T29" fmla="*/ 38 h 82"/>
                  <a:gd name="T30" fmla="*/ 351 w 377"/>
                  <a:gd name="T31" fmla="*/ 47 h 82"/>
                  <a:gd name="T32" fmla="*/ 371 w 377"/>
                  <a:gd name="T33" fmla="*/ 59 h 82"/>
                  <a:gd name="T34" fmla="*/ 377 w 377"/>
                  <a:gd name="T35" fmla="*/ 49 h 82"/>
                  <a:gd name="T36" fmla="*/ 357 w 377"/>
                  <a:gd name="T37" fmla="*/ 37 h 82"/>
                  <a:gd name="T38" fmla="*/ 336 w 377"/>
                  <a:gd name="T39" fmla="*/ 27 h 82"/>
                  <a:gd name="T40" fmla="*/ 315 w 377"/>
                  <a:gd name="T41" fmla="*/ 18 h 82"/>
                  <a:gd name="T42" fmla="*/ 295 w 377"/>
                  <a:gd name="T43" fmla="*/ 12 h 82"/>
                  <a:gd name="T44" fmla="*/ 272 w 377"/>
                  <a:gd name="T45" fmla="*/ 6 h 82"/>
                  <a:gd name="T46" fmla="*/ 250 w 377"/>
                  <a:gd name="T47" fmla="*/ 2 h 82"/>
                  <a:gd name="T48" fmla="*/ 226 w 377"/>
                  <a:gd name="T49" fmla="*/ 0 h 82"/>
                  <a:gd name="T50" fmla="*/ 203 w 377"/>
                  <a:gd name="T51" fmla="*/ 0 h 82"/>
                  <a:gd name="T52" fmla="*/ 173 w 377"/>
                  <a:gd name="T53" fmla="*/ 1 h 82"/>
                  <a:gd name="T54" fmla="*/ 145 w 377"/>
                  <a:gd name="T55" fmla="*/ 4 h 82"/>
                  <a:gd name="T56" fmla="*/ 118 w 377"/>
                  <a:gd name="T57" fmla="*/ 10 h 82"/>
                  <a:gd name="T58" fmla="*/ 92 w 377"/>
                  <a:gd name="T59" fmla="*/ 18 h 82"/>
                  <a:gd name="T60" fmla="*/ 66 w 377"/>
                  <a:gd name="T61" fmla="*/ 28 h 82"/>
                  <a:gd name="T62" fmla="*/ 42 w 377"/>
                  <a:gd name="T63" fmla="*/ 40 h 82"/>
                  <a:gd name="T64" fmla="*/ 20 w 377"/>
                  <a:gd name="T65" fmla="*/ 55 h 82"/>
                  <a:gd name="T66" fmla="*/ 0 w 377"/>
                  <a:gd name="T67" fmla="*/ 7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7"/>
                  <a:gd name="T103" fmla="*/ 0 h 82"/>
                  <a:gd name="T104" fmla="*/ 377 w 377"/>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7" h="82">
                    <a:moveTo>
                      <a:pt x="0" y="72"/>
                    </a:moveTo>
                    <a:lnTo>
                      <a:pt x="5" y="82"/>
                    </a:lnTo>
                    <a:lnTo>
                      <a:pt x="26" y="65"/>
                    </a:lnTo>
                    <a:lnTo>
                      <a:pt x="48" y="51"/>
                    </a:lnTo>
                    <a:lnTo>
                      <a:pt x="96" y="29"/>
                    </a:lnTo>
                    <a:lnTo>
                      <a:pt x="121" y="21"/>
                    </a:lnTo>
                    <a:lnTo>
                      <a:pt x="147" y="16"/>
                    </a:lnTo>
                    <a:lnTo>
                      <a:pt x="174" y="12"/>
                    </a:lnTo>
                    <a:lnTo>
                      <a:pt x="203" y="12"/>
                    </a:lnTo>
                    <a:lnTo>
                      <a:pt x="225" y="12"/>
                    </a:lnTo>
                    <a:lnTo>
                      <a:pt x="248" y="15"/>
                    </a:lnTo>
                    <a:lnTo>
                      <a:pt x="269" y="18"/>
                    </a:lnTo>
                    <a:lnTo>
                      <a:pt x="292" y="24"/>
                    </a:lnTo>
                    <a:lnTo>
                      <a:pt x="312" y="29"/>
                    </a:lnTo>
                    <a:lnTo>
                      <a:pt x="332" y="38"/>
                    </a:lnTo>
                    <a:lnTo>
                      <a:pt x="351" y="47"/>
                    </a:lnTo>
                    <a:lnTo>
                      <a:pt x="371" y="59"/>
                    </a:lnTo>
                    <a:lnTo>
                      <a:pt x="377" y="49"/>
                    </a:lnTo>
                    <a:lnTo>
                      <a:pt x="357" y="37"/>
                    </a:lnTo>
                    <a:lnTo>
                      <a:pt x="336" y="27"/>
                    </a:lnTo>
                    <a:lnTo>
                      <a:pt x="315" y="18"/>
                    </a:lnTo>
                    <a:lnTo>
                      <a:pt x="295" y="12"/>
                    </a:lnTo>
                    <a:lnTo>
                      <a:pt x="272" y="6"/>
                    </a:lnTo>
                    <a:lnTo>
                      <a:pt x="250" y="2"/>
                    </a:lnTo>
                    <a:lnTo>
                      <a:pt x="226" y="0"/>
                    </a:lnTo>
                    <a:lnTo>
                      <a:pt x="203" y="0"/>
                    </a:lnTo>
                    <a:lnTo>
                      <a:pt x="173" y="1"/>
                    </a:lnTo>
                    <a:lnTo>
                      <a:pt x="145" y="4"/>
                    </a:lnTo>
                    <a:lnTo>
                      <a:pt x="118" y="10"/>
                    </a:lnTo>
                    <a:lnTo>
                      <a:pt x="92" y="18"/>
                    </a:lnTo>
                    <a:lnTo>
                      <a:pt x="66" y="28"/>
                    </a:lnTo>
                    <a:lnTo>
                      <a:pt x="42" y="40"/>
                    </a:lnTo>
                    <a:lnTo>
                      <a:pt x="20" y="55"/>
                    </a:lnTo>
                    <a:lnTo>
                      <a:pt x="0" y="72"/>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3" name="Freeform 535"/>
              <p:cNvSpPr>
                <a:spLocks/>
              </p:cNvSpPr>
              <p:nvPr/>
            </p:nvSpPr>
            <p:spPr bwMode="auto">
              <a:xfrm>
                <a:off x="6261" y="2506"/>
                <a:ext cx="40" cy="17"/>
              </a:xfrm>
              <a:custGeom>
                <a:avLst/>
                <a:gdLst>
                  <a:gd name="T0" fmla="*/ 192 w 199"/>
                  <a:gd name="T1" fmla="*/ 31 h 82"/>
                  <a:gd name="T2" fmla="*/ 173 w 199"/>
                  <a:gd name="T3" fmla="*/ 16 h 82"/>
                  <a:gd name="T4" fmla="*/ 163 w 199"/>
                  <a:gd name="T5" fmla="*/ 10 h 82"/>
                  <a:gd name="T6" fmla="*/ 154 w 199"/>
                  <a:gd name="T7" fmla="*/ 7 h 82"/>
                  <a:gd name="T8" fmla="*/ 132 w 199"/>
                  <a:gd name="T9" fmla="*/ 1 h 82"/>
                  <a:gd name="T10" fmla="*/ 109 w 199"/>
                  <a:gd name="T11" fmla="*/ 0 h 82"/>
                  <a:gd name="T12" fmla="*/ 84 w 199"/>
                  <a:gd name="T13" fmla="*/ 1 h 82"/>
                  <a:gd name="T14" fmla="*/ 63 w 199"/>
                  <a:gd name="T15" fmla="*/ 7 h 82"/>
                  <a:gd name="T16" fmla="*/ 43 w 199"/>
                  <a:gd name="T17" fmla="*/ 16 h 82"/>
                  <a:gd name="T18" fmla="*/ 26 w 199"/>
                  <a:gd name="T19" fmla="*/ 31 h 82"/>
                  <a:gd name="T20" fmla="*/ 10 w 199"/>
                  <a:gd name="T21" fmla="*/ 49 h 82"/>
                  <a:gd name="T22" fmla="*/ 0 w 199"/>
                  <a:gd name="T23" fmla="*/ 68 h 82"/>
                  <a:gd name="T24" fmla="*/ 8 w 199"/>
                  <a:gd name="T25" fmla="*/ 82 h 82"/>
                  <a:gd name="T26" fmla="*/ 11 w 199"/>
                  <a:gd name="T27" fmla="*/ 70 h 82"/>
                  <a:gd name="T28" fmla="*/ 18 w 199"/>
                  <a:gd name="T29" fmla="*/ 60 h 82"/>
                  <a:gd name="T30" fmla="*/ 26 w 199"/>
                  <a:gd name="T31" fmla="*/ 50 h 82"/>
                  <a:gd name="T32" fmla="*/ 36 w 199"/>
                  <a:gd name="T33" fmla="*/ 41 h 82"/>
                  <a:gd name="T34" fmla="*/ 51 w 199"/>
                  <a:gd name="T35" fmla="*/ 27 h 82"/>
                  <a:gd name="T36" fmla="*/ 68 w 199"/>
                  <a:gd name="T37" fmla="*/ 19 h 82"/>
                  <a:gd name="T38" fmla="*/ 88 w 199"/>
                  <a:gd name="T39" fmla="*/ 14 h 82"/>
                  <a:gd name="T40" fmla="*/ 109 w 199"/>
                  <a:gd name="T41" fmla="*/ 13 h 82"/>
                  <a:gd name="T42" fmla="*/ 129 w 199"/>
                  <a:gd name="T43" fmla="*/ 14 h 82"/>
                  <a:gd name="T44" fmla="*/ 148 w 199"/>
                  <a:gd name="T45" fmla="*/ 19 h 82"/>
                  <a:gd name="T46" fmla="*/ 166 w 199"/>
                  <a:gd name="T47" fmla="*/ 27 h 82"/>
                  <a:gd name="T48" fmla="*/ 174 w 199"/>
                  <a:gd name="T49" fmla="*/ 33 h 82"/>
                  <a:gd name="T50" fmla="*/ 183 w 199"/>
                  <a:gd name="T51" fmla="*/ 41 h 82"/>
                  <a:gd name="T52" fmla="*/ 192 w 199"/>
                  <a:gd name="T53" fmla="*/ 49 h 82"/>
                  <a:gd name="T54" fmla="*/ 199 w 199"/>
                  <a:gd name="T55" fmla="*/ 36 h 82"/>
                  <a:gd name="T56" fmla="*/ 192 w 199"/>
                  <a:gd name="T57" fmla="*/ 3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82"/>
                  <a:gd name="T89" fmla="*/ 199 w 199"/>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82">
                    <a:moveTo>
                      <a:pt x="192" y="31"/>
                    </a:moveTo>
                    <a:lnTo>
                      <a:pt x="173" y="16"/>
                    </a:lnTo>
                    <a:lnTo>
                      <a:pt x="163" y="10"/>
                    </a:lnTo>
                    <a:lnTo>
                      <a:pt x="154" y="7"/>
                    </a:lnTo>
                    <a:lnTo>
                      <a:pt x="132" y="1"/>
                    </a:lnTo>
                    <a:lnTo>
                      <a:pt x="109" y="0"/>
                    </a:lnTo>
                    <a:lnTo>
                      <a:pt x="84" y="1"/>
                    </a:lnTo>
                    <a:lnTo>
                      <a:pt x="63" y="7"/>
                    </a:lnTo>
                    <a:lnTo>
                      <a:pt x="43" y="16"/>
                    </a:lnTo>
                    <a:lnTo>
                      <a:pt x="26" y="31"/>
                    </a:lnTo>
                    <a:lnTo>
                      <a:pt x="10" y="49"/>
                    </a:lnTo>
                    <a:lnTo>
                      <a:pt x="0" y="68"/>
                    </a:lnTo>
                    <a:lnTo>
                      <a:pt x="8" y="82"/>
                    </a:lnTo>
                    <a:lnTo>
                      <a:pt x="11" y="70"/>
                    </a:lnTo>
                    <a:lnTo>
                      <a:pt x="18" y="60"/>
                    </a:lnTo>
                    <a:lnTo>
                      <a:pt x="26" y="50"/>
                    </a:lnTo>
                    <a:lnTo>
                      <a:pt x="36" y="41"/>
                    </a:lnTo>
                    <a:lnTo>
                      <a:pt x="51" y="27"/>
                    </a:lnTo>
                    <a:lnTo>
                      <a:pt x="68" y="19"/>
                    </a:lnTo>
                    <a:lnTo>
                      <a:pt x="88" y="14"/>
                    </a:lnTo>
                    <a:lnTo>
                      <a:pt x="109" y="13"/>
                    </a:lnTo>
                    <a:lnTo>
                      <a:pt x="129" y="14"/>
                    </a:lnTo>
                    <a:lnTo>
                      <a:pt x="148" y="19"/>
                    </a:lnTo>
                    <a:lnTo>
                      <a:pt x="166" y="27"/>
                    </a:lnTo>
                    <a:lnTo>
                      <a:pt x="174" y="33"/>
                    </a:lnTo>
                    <a:lnTo>
                      <a:pt x="183" y="41"/>
                    </a:lnTo>
                    <a:lnTo>
                      <a:pt x="192" y="49"/>
                    </a:lnTo>
                    <a:lnTo>
                      <a:pt x="199" y="36"/>
                    </a:lnTo>
                    <a:lnTo>
                      <a:pt x="192" y="31"/>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4" name="Freeform 536"/>
              <p:cNvSpPr>
                <a:spLocks/>
              </p:cNvSpPr>
              <p:nvPr/>
            </p:nvSpPr>
            <p:spPr bwMode="auto">
              <a:xfrm>
                <a:off x="6263" y="2509"/>
                <a:ext cx="37" cy="17"/>
              </a:xfrm>
              <a:custGeom>
                <a:avLst/>
                <a:gdLst>
                  <a:gd name="T0" fmla="*/ 28 w 184"/>
                  <a:gd name="T1" fmla="*/ 28 h 88"/>
                  <a:gd name="T2" fmla="*/ 18 w 184"/>
                  <a:gd name="T3" fmla="*/ 37 h 88"/>
                  <a:gd name="T4" fmla="*/ 10 w 184"/>
                  <a:gd name="T5" fmla="*/ 47 h 88"/>
                  <a:gd name="T6" fmla="*/ 3 w 184"/>
                  <a:gd name="T7" fmla="*/ 57 h 88"/>
                  <a:gd name="T8" fmla="*/ 0 w 184"/>
                  <a:gd name="T9" fmla="*/ 69 h 88"/>
                  <a:gd name="T10" fmla="*/ 10 w 184"/>
                  <a:gd name="T11" fmla="*/ 88 h 88"/>
                  <a:gd name="T12" fmla="*/ 11 w 184"/>
                  <a:gd name="T13" fmla="*/ 71 h 88"/>
                  <a:gd name="T14" fmla="*/ 17 w 184"/>
                  <a:gd name="T15" fmla="*/ 58 h 88"/>
                  <a:gd name="T16" fmla="*/ 25 w 184"/>
                  <a:gd name="T17" fmla="*/ 46 h 88"/>
                  <a:gd name="T18" fmla="*/ 36 w 184"/>
                  <a:gd name="T19" fmla="*/ 36 h 88"/>
                  <a:gd name="T20" fmla="*/ 49 w 184"/>
                  <a:gd name="T21" fmla="*/ 24 h 88"/>
                  <a:gd name="T22" fmla="*/ 65 w 184"/>
                  <a:gd name="T23" fmla="*/ 18 h 88"/>
                  <a:gd name="T24" fmla="*/ 82 w 184"/>
                  <a:gd name="T25" fmla="*/ 13 h 88"/>
                  <a:gd name="T26" fmla="*/ 101 w 184"/>
                  <a:gd name="T27" fmla="*/ 12 h 88"/>
                  <a:gd name="T28" fmla="*/ 119 w 184"/>
                  <a:gd name="T29" fmla="*/ 13 h 88"/>
                  <a:gd name="T30" fmla="*/ 127 w 184"/>
                  <a:gd name="T31" fmla="*/ 14 h 88"/>
                  <a:gd name="T32" fmla="*/ 136 w 184"/>
                  <a:gd name="T33" fmla="*/ 18 h 88"/>
                  <a:gd name="T34" fmla="*/ 151 w 184"/>
                  <a:gd name="T35" fmla="*/ 24 h 88"/>
                  <a:gd name="T36" fmla="*/ 158 w 184"/>
                  <a:gd name="T37" fmla="*/ 29 h 88"/>
                  <a:gd name="T38" fmla="*/ 166 w 184"/>
                  <a:gd name="T39" fmla="*/ 36 h 88"/>
                  <a:gd name="T40" fmla="*/ 178 w 184"/>
                  <a:gd name="T41" fmla="*/ 47 h 88"/>
                  <a:gd name="T42" fmla="*/ 184 w 184"/>
                  <a:gd name="T43" fmla="*/ 36 h 88"/>
                  <a:gd name="T44" fmla="*/ 175 w 184"/>
                  <a:gd name="T45" fmla="*/ 28 h 88"/>
                  <a:gd name="T46" fmla="*/ 166 w 184"/>
                  <a:gd name="T47" fmla="*/ 20 h 88"/>
                  <a:gd name="T48" fmla="*/ 158 w 184"/>
                  <a:gd name="T49" fmla="*/ 14 h 88"/>
                  <a:gd name="T50" fmla="*/ 140 w 184"/>
                  <a:gd name="T51" fmla="*/ 6 h 88"/>
                  <a:gd name="T52" fmla="*/ 121 w 184"/>
                  <a:gd name="T53" fmla="*/ 1 h 88"/>
                  <a:gd name="T54" fmla="*/ 101 w 184"/>
                  <a:gd name="T55" fmla="*/ 0 h 88"/>
                  <a:gd name="T56" fmla="*/ 80 w 184"/>
                  <a:gd name="T57" fmla="*/ 1 h 88"/>
                  <a:gd name="T58" fmla="*/ 60 w 184"/>
                  <a:gd name="T59" fmla="*/ 6 h 88"/>
                  <a:gd name="T60" fmla="*/ 43 w 184"/>
                  <a:gd name="T61" fmla="*/ 14 h 88"/>
                  <a:gd name="T62" fmla="*/ 28 w 184"/>
                  <a:gd name="T63" fmla="*/ 28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88"/>
                  <a:gd name="T98" fmla="*/ 184 w 184"/>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88">
                    <a:moveTo>
                      <a:pt x="28" y="28"/>
                    </a:moveTo>
                    <a:lnTo>
                      <a:pt x="18" y="37"/>
                    </a:lnTo>
                    <a:lnTo>
                      <a:pt x="10" y="47"/>
                    </a:lnTo>
                    <a:lnTo>
                      <a:pt x="3" y="57"/>
                    </a:lnTo>
                    <a:lnTo>
                      <a:pt x="0" y="69"/>
                    </a:lnTo>
                    <a:lnTo>
                      <a:pt x="10" y="88"/>
                    </a:lnTo>
                    <a:lnTo>
                      <a:pt x="11" y="71"/>
                    </a:lnTo>
                    <a:lnTo>
                      <a:pt x="17" y="58"/>
                    </a:lnTo>
                    <a:lnTo>
                      <a:pt x="25" y="46"/>
                    </a:lnTo>
                    <a:lnTo>
                      <a:pt x="36" y="36"/>
                    </a:lnTo>
                    <a:lnTo>
                      <a:pt x="49" y="24"/>
                    </a:lnTo>
                    <a:lnTo>
                      <a:pt x="65" y="18"/>
                    </a:lnTo>
                    <a:lnTo>
                      <a:pt x="82" y="13"/>
                    </a:lnTo>
                    <a:lnTo>
                      <a:pt x="101" y="12"/>
                    </a:lnTo>
                    <a:lnTo>
                      <a:pt x="119" y="13"/>
                    </a:lnTo>
                    <a:lnTo>
                      <a:pt x="127" y="14"/>
                    </a:lnTo>
                    <a:lnTo>
                      <a:pt x="136" y="18"/>
                    </a:lnTo>
                    <a:lnTo>
                      <a:pt x="151" y="24"/>
                    </a:lnTo>
                    <a:lnTo>
                      <a:pt x="158" y="29"/>
                    </a:lnTo>
                    <a:lnTo>
                      <a:pt x="166" y="36"/>
                    </a:lnTo>
                    <a:lnTo>
                      <a:pt x="178" y="47"/>
                    </a:lnTo>
                    <a:lnTo>
                      <a:pt x="184" y="36"/>
                    </a:lnTo>
                    <a:lnTo>
                      <a:pt x="175" y="28"/>
                    </a:lnTo>
                    <a:lnTo>
                      <a:pt x="166" y="20"/>
                    </a:lnTo>
                    <a:lnTo>
                      <a:pt x="158" y="14"/>
                    </a:lnTo>
                    <a:lnTo>
                      <a:pt x="140" y="6"/>
                    </a:lnTo>
                    <a:lnTo>
                      <a:pt x="121" y="1"/>
                    </a:lnTo>
                    <a:lnTo>
                      <a:pt x="101" y="0"/>
                    </a:lnTo>
                    <a:lnTo>
                      <a:pt x="80" y="1"/>
                    </a:lnTo>
                    <a:lnTo>
                      <a:pt x="60" y="6"/>
                    </a:lnTo>
                    <a:lnTo>
                      <a:pt x="43" y="14"/>
                    </a:lnTo>
                    <a:lnTo>
                      <a:pt x="28" y="28"/>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5" name="Freeform 537"/>
              <p:cNvSpPr>
                <a:spLocks/>
              </p:cNvSpPr>
              <p:nvPr/>
            </p:nvSpPr>
            <p:spPr bwMode="auto">
              <a:xfrm>
                <a:off x="6265" y="2511"/>
                <a:ext cx="34" cy="32"/>
              </a:xfrm>
              <a:custGeom>
                <a:avLst/>
                <a:gdLst>
                  <a:gd name="T0" fmla="*/ 36 w 168"/>
                  <a:gd name="T1" fmla="*/ 126 h 158"/>
                  <a:gd name="T2" fmla="*/ 25 w 168"/>
                  <a:gd name="T3" fmla="*/ 114 h 158"/>
                  <a:gd name="T4" fmla="*/ 18 w 168"/>
                  <a:gd name="T5" fmla="*/ 103 h 158"/>
                  <a:gd name="T6" fmla="*/ 15 w 168"/>
                  <a:gd name="T7" fmla="*/ 97 h 158"/>
                  <a:gd name="T8" fmla="*/ 13 w 168"/>
                  <a:gd name="T9" fmla="*/ 91 h 158"/>
                  <a:gd name="T10" fmla="*/ 12 w 168"/>
                  <a:gd name="T11" fmla="*/ 79 h 158"/>
                  <a:gd name="T12" fmla="*/ 13 w 168"/>
                  <a:gd name="T13" fmla="*/ 64 h 158"/>
                  <a:gd name="T14" fmla="*/ 18 w 168"/>
                  <a:gd name="T15" fmla="*/ 52 h 158"/>
                  <a:gd name="T16" fmla="*/ 25 w 168"/>
                  <a:gd name="T17" fmla="*/ 40 h 158"/>
                  <a:gd name="T18" fmla="*/ 36 w 168"/>
                  <a:gd name="T19" fmla="*/ 31 h 158"/>
                  <a:gd name="T20" fmla="*/ 47 w 168"/>
                  <a:gd name="T21" fmla="*/ 21 h 158"/>
                  <a:gd name="T22" fmla="*/ 61 w 168"/>
                  <a:gd name="T23" fmla="*/ 16 h 158"/>
                  <a:gd name="T24" fmla="*/ 75 w 168"/>
                  <a:gd name="T25" fmla="*/ 12 h 158"/>
                  <a:gd name="T26" fmla="*/ 91 w 168"/>
                  <a:gd name="T27" fmla="*/ 11 h 158"/>
                  <a:gd name="T28" fmla="*/ 105 w 168"/>
                  <a:gd name="T29" fmla="*/ 12 h 158"/>
                  <a:gd name="T30" fmla="*/ 120 w 168"/>
                  <a:gd name="T31" fmla="*/ 16 h 158"/>
                  <a:gd name="T32" fmla="*/ 134 w 168"/>
                  <a:gd name="T33" fmla="*/ 21 h 158"/>
                  <a:gd name="T34" fmla="*/ 147 w 168"/>
                  <a:gd name="T35" fmla="*/ 31 h 158"/>
                  <a:gd name="T36" fmla="*/ 154 w 168"/>
                  <a:gd name="T37" fmla="*/ 37 h 158"/>
                  <a:gd name="T38" fmla="*/ 160 w 168"/>
                  <a:gd name="T39" fmla="*/ 47 h 158"/>
                  <a:gd name="T40" fmla="*/ 168 w 168"/>
                  <a:gd name="T41" fmla="*/ 35 h 158"/>
                  <a:gd name="T42" fmla="*/ 156 w 168"/>
                  <a:gd name="T43" fmla="*/ 24 h 158"/>
                  <a:gd name="T44" fmla="*/ 148 w 168"/>
                  <a:gd name="T45" fmla="*/ 17 h 158"/>
                  <a:gd name="T46" fmla="*/ 141 w 168"/>
                  <a:gd name="T47" fmla="*/ 12 h 158"/>
                  <a:gd name="T48" fmla="*/ 126 w 168"/>
                  <a:gd name="T49" fmla="*/ 6 h 158"/>
                  <a:gd name="T50" fmla="*/ 117 w 168"/>
                  <a:gd name="T51" fmla="*/ 2 h 158"/>
                  <a:gd name="T52" fmla="*/ 109 w 168"/>
                  <a:gd name="T53" fmla="*/ 1 h 158"/>
                  <a:gd name="T54" fmla="*/ 91 w 168"/>
                  <a:gd name="T55" fmla="*/ 0 h 158"/>
                  <a:gd name="T56" fmla="*/ 72 w 168"/>
                  <a:gd name="T57" fmla="*/ 1 h 158"/>
                  <a:gd name="T58" fmla="*/ 55 w 168"/>
                  <a:gd name="T59" fmla="*/ 6 h 158"/>
                  <a:gd name="T60" fmla="*/ 39 w 168"/>
                  <a:gd name="T61" fmla="*/ 12 h 158"/>
                  <a:gd name="T62" fmla="*/ 26 w 168"/>
                  <a:gd name="T63" fmla="*/ 24 h 158"/>
                  <a:gd name="T64" fmla="*/ 15 w 168"/>
                  <a:gd name="T65" fmla="*/ 34 h 158"/>
                  <a:gd name="T66" fmla="*/ 7 w 168"/>
                  <a:gd name="T67" fmla="*/ 46 h 158"/>
                  <a:gd name="T68" fmla="*/ 1 w 168"/>
                  <a:gd name="T69" fmla="*/ 59 h 158"/>
                  <a:gd name="T70" fmla="*/ 0 w 168"/>
                  <a:gd name="T71" fmla="*/ 76 h 158"/>
                  <a:gd name="T72" fmla="*/ 41 w 168"/>
                  <a:gd name="T73" fmla="*/ 146 h 158"/>
                  <a:gd name="T74" fmla="*/ 65 w 168"/>
                  <a:gd name="T75" fmla="*/ 155 h 158"/>
                  <a:gd name="T76" fmla="*/ 77 w 168"/>
                  <a:gd name="T77" fmla="*/ 157 h 158"/>
                  <a:gd name="T78" fmla="*/ 91 w 168"/>
                  <a:gd name="T79" fmla="*/ 158 h 158"/>
                  <a:gd name="T80" fmla="*/ 95 w 168"/>
                  <a:gd name="T81" fmla="*/ 158 h 158"/>
                  <a:gd name="T82" fmla="*/ 101 w 168"/>
                  <a:gd name="T83" fmla="*/ 146 h 158"/>
                  <a:gd name="T84" fmla="*/ 96 w 168"/>
                  <a:gd name="T85" fmla="*/ 146 h 158"/>
                  <a:gd name="T86" fmla="*/ 91 w 168"/>
                  <a:gd name="T87" fmla="*/ 146 h 158"/>
                  <a:gd name="T88" fmla="*/ 75 w 168"/>
                  <a:gd name="T89" fmla="*/ 144 h 158"/>
                  <a:gd name="T90" fmla="*/ 61 w 168"/>
                  <a:gd name="T91" fmla="*/ 140 h 158"/>
                  <a:gd name="T92" fmla="*/ 47 w 168"/>
                  <a:gd name="T93" fmla="*/ 134 h 158"/>
                  <a:gd name="T94" fmla="*/ 36 w 168"/>
                  <a:gd name="T95" fmla="*/ 126 h 1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158"/>
                  <a:gd name="T146" fmla="*/ 168 w 168"/>
                  <a:gd name="T147" fmla="*/ 158 h 1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158">
                    <a:moveTo>
                      <a:pt x="36" y="126"/>
                    </a:moveTo>
                    <a:lnTo>
                      <a:pt x="25" y="114"/>
                    </a:lnTo>
                    <a:lnTo>
                      <a:pt x="18" y="103"/>
                    </a:lnTo>
                    <a:lnTo>
                      <a:pt x="15" y="97"/>
                    </a:lnTo>
                    <a:lnTo>
                      <a:pt x="13" y="91"/>
                    </a:lnTo>
                    <a:lnTo>
                      <a:pt x="12" y="79"/>
                    </a:lnTo>
                    <a:lnTo>
                      <a:pt x="13" y="64"/>
                    </a:lnTo>
                    <a:lnTo>
                      <a:pt x="18" y="52"/>
                    </a:lnTo>
                    <a:lnTo>
                      <a:pt x="25" y="40"/>
                    </a:lnTo>
                    <a:lnTo>
                      <a:pt x="36" y="31"/>
                    </a:lnTo>
                    <a:lnTo>
                      <a:pt x="47" y="21"/>
                    </a:lnTo>
                    <a:lnTo>
                      <a:pt x="61" y="16"/>
                    </a:lnTo>
                    <a:lnTo>
                      <a:pt x="75" y="12"/>
                    </a:lnTo>
                    <a:lnTo>
                      <a:pt x="91" y="11"/>
                    </a:lnTo>
                    <a:lnTo>
                      <a:pt x="105" y="12"/>
                    </a:lnTo>
                    <a:lnTo>
                      <a:pt x="120" y="16"/>
                    </a:lnTo>
                    <a:lnTo>
                      <a:pt x="134" y="21"/>
                    </a:lnTo>
                    <a:lnTo>
                      <a:pt x="147" y="31"/>
                    </a:lnTo>
                    <a:lnTo>
                      <a:pt x="154" y="37"/>
                    </a:lnTo>
                    <a:lnTo>
                      <a:pt x="160" y="47"/>
                    </a:lnTo>
                    <a:lnTo>
                      <a:pt x="168" y="35"/>
                    </a:lnTo>
                    <a:lnTo>
                      <a:pt x="156" y="24"/>
                    </a:lnTo>
                    <a:lnTo>
                      <a:pt x="148" y="17"/>
                    </a:lnTo>
                    <a:lnTo>
                      <a:pt x="141" y="12"/>
                    </a:lnTo>
                    <a:lnTo>
                      <a:pt x="126" y="6"/>
                    </a:lnTo>
                    <a:lnTo>
                      <a:pt x="117" y="2"/>
                    </a:lnTo>
                    <a:lnTo>
                      <a:pt x="109" y="1"/>
                    </a:lnTo>
                    <a:lnTo>
                      <a:pt x="91" y="0"/>
                    </a:lnTo>
                    <a:lnTo>
                      <a:pt x="72" y="1"/>
                    </a:lnTo>
                    <a:lnTo>
                      <a:pt x="55" y="6"/>
                    </a:lnTo>
                    <a:lnTo>
                      <a:pt x="39" y="12"/>
                    </a:lnTo>
                    <a:lnTo>
                      <a:pt x="26" y="24"/>
                    </a:lnTo>
                    <a:lnTo>
                      <a:pt x="15" y="34"/>
                    </a:lnTo>
                    <a:lnTo>
                      <a:pt x="7" y="46"/>
                    </a:lnTo>
                    <a:lnTo>
                      <a:pt x="1" y="59"/>
                    </a:lnTo>
                    <a:lnTo>
                      <a:pt x="0" y="76"/>
                    </a:lnTo>
                    <a:lnTo>
                      <a:pt x="41" y="146"/>
                    </a:lnTo>
                    <a:lnTo>
                      <a:pt x="65" y="155"/>
                    </a:lnTo>
                    <a:lnTo>
                      <a:pt x="77" y="157"/>
                    </a:lnTo>
                    <a:lnTo>
                      <a:pt x="91" y="158"/>
                    </a:lnTo>
                    <a:lnTo>
                      <a:pt x="95" y="158"/>
                    </a:lnTo>
                    <a:lnTo>
                      <a:pt x="101" y="146"/>
                    </a:lnTo>
                    <a:lnTo>
                      <a:pt x="96" y="146"/>
                    </a:lnTo>
                    <a:lnTo>
                      <a:pt x="91" y="146"/>
                    </a:lnTo>
                    <a:lnTo>
                      <a:pt x="75" y="144"/>
                    </a:lnTo>
                    <a:lnTo>
                      <a:pt x="61" y="140"/>
                    </a:lnTo>
                    <a:lnTo>
                      <a:pt x="47" y="134"/>
                    </a:lnTo>
                    <a:lnTo>
                      <a:pt x="36" y="126"/>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6" name="Freeform 538"/>
              <p:cNvSpPr>
                <a:spLocks/>
              </p:cNvSpPr>
              <p:nvPr/>
            </p:nvSpPr>
            <p:spPr bwMode="auto">
              <a:xfrm>
                <a:off x="6267" y="2513"/>
                <a:ext cx="30" cy="27"/>
              </a:xfrm>
              <a:custGeom>
                <a:avLst/>
                <a:gdLst>
                  <a:gd name="T0" fmla="*/ 0 w 148"/>
                  <a:gd name="T1" fmla="*/ 68 h 135"/>
                  <a:gd name="T2" fmla="*/ 1 w 148"/>
                  <a:gd name="T3" fmla="*/ 80 h 135"/>
                  <a:gd name="T4" fmla="*/ 3 w 148"/>
                  <a:gd name="T5" fmla="*/ 86 h 135"/>
                  <a:gd name="T6" fmla="*/ 6 w 148"/>
                  <a:gd name="T7" fmla="*/ 92 h 135"/>
                  <a:gd name="T8" fmla="*/ 13 w 148"/>
                  <a:gd name="T9" fmla="*/ 103 h 135"/>
                  <a:gd name="T10" fmla="*/ 24 w 148"/>
                  <a:gd name="T11" fmla="*/ 115 h 135"/>
                  <a:gd name="T12" fmla="*/ 35 w 148"/>
                  <a:gd name="T13" fmla="*/ 123 h 135"/>
                  <a:gd name="T14" fmla="*/ 49 w 148"/>
                  <a:gd name="T15" fmla="*/ 129 h 135"/>
                  <a:gd name="T16" fmla="*/ 63 w 148"/>
                  <a:gd name="T17" fmla="*/ 133 h 135"/>
                  <a:gd name="T18" fmla="*/ 79 w 148"/>
                  <a:gd name="T19" fmla="*/ 135 h 135"/>
                  <a:gd name="T20" fmla="*/ 84 w 148"/>
                  <a:gd name="T21" fmla="*/ 135 h 135"/>
                  <a:gd name="T22" fmla="*/ 89 w 148"/>
                  <a:gd name="T23" fmla="*/ 135 h 135"/>
                  <a:gd name="T24" fmla="*/ 97 w 148"/>
                  <a:gd name="T25" fmla="*/ 124 h 135"/>
                  <a:gd name="T26" fmla="*/ 88 w 148"/>
                  <a:gd name="T27" fmla="*/ 124 h 135"/>
                  <a:gd name="T28" fmla="*/ 79 w 148"/>
                  <a:gd name="T29" fmla="*/ 125 h 135"/>
                  <a:gd name="T30" fmla="*/ 65 w 148"/>
                  <a:gd name="T31" fmla="*/ 124 h 135"/>
                  <a:gd name="T32" fmla="*/ 54 w 148"/>
                  <a:gd name="T33" fmla="*/ 120 h 135"/>
                  <a:gd name="T34" fmla="*/ 43 w 148"/>
                  <a:gd name="T35" fmla="*/ 115 h 135"/>
                  <a:gd name="T36" fmla="*/ 34 w 148"/>
                  <a:gd name="T37" fmla="*/ 107 h 135"/>
                  <a:gd name="T38" fmla="*/ 24 w 148"/>
                  <a:gd name="T39" fmla="*/ 98 h 135"/>
                  <a:gd name="T40" fmla="*/ 18 w 148"/>
                  <a:gd name="T41" fmla="*/ 89 h 135"/>
                  <a:gd name="T42" fmla="*/ 15 w 148"/>
                  <a:gd name="T43" fmla="*/ 78 h 135"/>
                  <a:gd name="T44" fmla="*/ 14 w 148"/>
                  <a:gd name="T45" fmla="*/ 68 h 135"/>
                  <a:gd name="T46" fmla="*/ 15 w 148"/>
                  <a:gd name="T47" fmla="*/ 55 h 135"/>
                  <a:gd name="T48" fmla="*/ 18 w 148"/>
                  <a:gd name="T49" fmla="*/ 45 h 135"/>
                  <a:gd name="T50" fmla="*/ 24 w 148"/>
                  <a:gd name="T51" fmla="*/ 36 h 135"/>
                  <a:gd name="T52" fmla="*/ 34 w 148"/>
                  <a:gd name="T53" fmla="*/ 28 h 135"/>
                  <a:gd name="T54" fmla="*/ 43 w 148"/>
                  <a:gd name="T55" fmla="*/ 20 h 135"/>
                  <a:gd name="T56" fmla="*/ 54 w 148"/>
                  <a:gd name="T57" fmla="*/ 15 h 135"/>
                  <a:gd name="T58" fmla="*/ 65 w 148"/>
                  <a:gd name="T59" fmla="*/ 11 h 135"/>
                  <a:gd name="T60" fmla="*/ 79 w 148"/>
                  <a:gd name="T61" fmla="*/ 10 h 135"/>
                  <a:gd name="T62" fmla="*/ 91 w 148"/>
                  <a:gd name="T63" fmla="*/ 11 h 135"/>
                  <a:gd name="T64" fmla="*/ 104 w 148"/>
                  <a:gd name="T65" fmla="*/ 15 h 135"/>
                  <a:gd name="T66" fmla="*/ 115 w 148"/>
                  <a:gd name="T67" fmla="*/ 20 h 135"/>
                  <a:gd name="T68" fmla="*/ 125 w 148"/>
                  <a:gd name="T69" fmla="*/ 28 h 135"/>
                  <a:gd name="T70" fmla="*/ 133 w 148"/>
                  <a:gd name="T71" fmla="*/ 36 h 135"/>
                  <a:gd name="T72" fmla="*/ 141 w 148"/>
                  <a:gd name="T73" fmla="*/ 47 h 135"/>
                  <a:gd name="T74" fmla="*/ 148 w 148"/>
                  <a:gd name="T75" fmla="*/ 36 h 135"/>
                  <a:gd name="T76" fmla="*/ 142 w 148"/>
                  <a:gd name="T77" fmla="*/ 26 h 135"/>
                  <a:gd name="T78" fmla="*/ 135 w 148"/>
                  <a:gd name="T79" fmla="*/ 20 h 135"/>
                  <a:gd name="T80" fmla="*/ 122 w 148"/>
                  <a:gd name="T81" fmla="*/ 10 h 135"/>
                  <a:gd name="T82" fmla="*/ 108 w 148"/>
                  <a:gd name="T83" fmla="*/ 5 h 135"/>
                  <a:gd name="T84" fmla="*/ 93 w 148"/>
                  <a:gd name="T85" fmla="*/ 1 h 135"/>
                  <a:gd name="T86" fmla="*/ 79 w 148"/>
                  <a:gd name="T87" fmla="*/ 0 h 135"/>
                  <a:gd name="T88" fmla="*/ 63 w 148"/>
                  <a:gd name="T89" fmla="*/ 1 h 135"/>
                  <a:gd name="T90" fmla="*/ 49 w 148"/>
                  <a:gd name="T91" fmla="*/ 5 h 135"/>
                  <a:gd name="T92" fmla="*/ 35 w 148"/>
                  <a:gd name="T93" fmla="*/ 10 h 135"/>
                  <a:gd name="T94" fmla="*/ 24 w 148"/>
                  <a:gd name="T95" fmla="*/ 20 h 135"/>
                  <a:gd name="T96" fmla="*/ 13 w 148"/>
                  <a:gd name="T97" fmla="*/ 29 h 135"/>
                  <a:gd name="T98" fmla="*/ 6 w 148"/>
                  <a:gd name="T99" fmla="*/ 41 h 135"/>
                  <a:gd name="T100" fmla="*/ 1 w 148"/>
                  <a:gd name="T101" fmla="*/ 53 h 135"/>
                  <a:gd name="T102" fmla="*/ 0 w 148"/>
                  <a:gd name="T103" fmla="*/ 68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
                  <a:gd name="T157" fmla="*/ 0 h 135"/>
                  <a:gd name="T158" fmla="*/ 148 w 148"/>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 h="135">
                    <a:moveTo>
                      <a:pt x="0" y="68"/>
                    </a:moveTo>
                    <a:lnTo>
                      <a:pt x="1" y="80"/>
                    </a:lnTo>
                    <a:lnTo>
                      <a:pt x="3" y="86"/>
                    </a:lnTo>
                    <a:lnTo>
                      <a:pt x="6" y="92"/>
                    </a:lnTo>
                    <a:lnTo>
                      <a:pt x="13" y="103"/>
                    </a:lnTo>
                    <a:lnTo>
                      <a:pt x="24" y="115"/>
                    </a:lnTo>
                    <a:lnTo>
                      <a:pt x="35" y="123"/>
                    </a:lnTo>
                    <a:lnTo>
                      <a:pt x="49" y="129"/>
                    </a:lnTo>
                    <a:lnTo>
                      <a:pt x="63" y="133"/>
                    </a:lnTo>
                    <a:lnTo>
                      <a:pt x="79" y="135"/>
                    </a:lnTo>
                    <a:lnTo>
                      <a:pt x="84" y="135"/>
                    </a:lnTo>
                    <a:lnTo>
                      <a:pt x="89" y="135"/>
                    </a:lnTo>
                    <a:lnTo>
                      <a:pt x="97" y="124"/>
                    </a:lnTo>
                    <a:lnTo>
                      <a:pt x="88" y="124"/>
                    </a:lnTo>
                    <a:lnTo>
                      <a:pt x="79" y="125"/>
                    </a:lnTo>
                    <a:lnTo>
                      <a:pt x="65" y="124"/>
                    </a:lnTo>
                    <a:lnTo>
                      <a:pt x="54" y="120"/>
                    </a:lnTo>
                    <a:lnTo>
                      <a:pt x="43" y="115"/>
                    </a:lnTo>
                    <a:lnTo>
                      <a:pt x="34" y="107"/>
                    </a:lnTo>
                    <a:lnTo>
                      <a:pt x="24" y="98"/>
                    </a:lnTo>
                    <a:lnTo>
                      <a:pt x="18" y="89"/>
                    </a:lnTo>
                    <a:lnTo>
                      <a:pt x="15" y="78"/>
                    </a:lnTo>
                    <a:lnTo>
                      <a:pt x="14" y="68"/>
                    </a:lnTo>
                    <a:lnTo>
                      <a:pt x="15" y="55"/>
                    </a:lnTo>
                    <a:lnTo>
                      <a:pt x="18" y="45"/>
                    </a:lnTo>
                    <a:lnTo>
                      <a:pt x="24" y="36"/>
                    </a:lnTo>
                    <a:lnTo>
                      <a:pt x="34" y="28"/>
                    </a:lnTo>
                    <a:lnTo>
                      <a:pt x="43" y="20"/>
                    </a:lnTo>
                    <a:lnTo>
                      <a:pt x="54" y="15"/>
                    </a:lnTo>
                    <a:lnTo>
                      <a:pt x="65" y="11"/>
                    </a:lnTo>
                    <a:lnTo>
                      <a:pt x="79" y="10"/>
                    </a:lnTo>
                    <a:lnTo>
                      <a:pt x="91" y="11"/>
                    </a:lnTo>
                    <a:lnTo>
                      <a:pt x="104" y="15"/>
                    </a:lnTo>
                    <a:lnTo>
                      <a:pt x="115" y="20"/>
                    </a:lnTo>
                    <a:lnTo>
                      <a:pt x="125" y="28"/>
                    </a:lnTo>
                    <a:lnTo>
                      <a:pt x="133" y="36"/>
                    </a:lnTo>
                    <a:lnTo>
                      <a:pt x="141" y="47"/>
                    </a:lnTo>
                    <a:lnTo>
                      <a:pt x="148" y="36"/>
                    </a:lnTo>
                    <a:lnTo>
                      <a:pt x="142" y="26"/>
                    </a:lnTo>
                    <a:lnTo>
                      <a:pt x="135" y="20"/>
                    </a:lnTo>
                    <a:lnTo>
                      <a:pt x="122" y="10"/>
                    </a:lnTo>
                    <a:lnTo>
                      <a:pt x="108" y="5"/>
                    </a:lnTo>
                    <a:lnTo>
                      <a:pt x="93" y="1"/>
                    </a:lnTo>
                    <a:lnTo>
                      <a:pt x="79" y="0"/>
                    </a:lnTo>
                    <a:lnTo>
                      <a:pt x="63" y="1"/>
                    </a:lnTo>
                    <a:lnTo>
                      <a:pt x="49" y="5"/>
                    </a:lnTo>
                    <a:lnTo>
                      <a:pt x="35" y="10"/>
                    </a:lnTo>
                    <a:lnTo>
                      <a:pt x="24" y="20"/>
                    </a:lnTo>
                    <a:lnTo>
                      <a:pt x="13" y="29"/>
                    </a:lnTo>
                    <a:lnTo>
                      <a:pt x="6" y="41"/>
                    </a:lnTo>
                    <a:lnTo>
                      <a:pt x="1" y="53"/>
                    </a:lnTo>
                    <a:lnTo>
                      <a:pt x="0" y="68"/>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7" name="Freeform 539"/>
              <p:cNvSpPr>
                <a:spLocks/>
              </p:cNvSpPr>
              <p:nvPr/>
            </p:nvSpPr>
            <p:spPr bwMode="auto">
              <a:xfrm>
                <a:off x="6270" y="2515"/>
                <a:ext cx="26" cy="23"/>
              </a:xfrm>
              <a:custGeom>
                <a:avLst/>
                <a:gdLst>
                  <a:gd name="T0" fmla="*/ 28 w 127"/>
                  <a:gd name="T1" fmla="*/ 89 h 115"/>
                  <a:gd name="T2" fmla="*/ 20 w 127"/>
                  <a:gd name="T3" fmla="*/ 82 h 115"/>
                  <a:gd name="T4" fmla="*/ 17 w 127"/>
                  <a:gd name="T5" fmla="*/ 76 h 115"/>
                  <a:gd name="T6" fmla="*/ 13 w 127"/>
                  <a:gd name="T7" fmla="*/ 67 h 115"/>
                  <a:gd name="T8" fmla="*/ 13 w 127"/>
                  <a:gd name="T9" fmla="*/ 58 h 115"/>
                  <a:gd name="T10" fmla="*/ 13 w 127"/>
                  <a:gd name="T11" fmla="*/ 47 h 115"/>
                  <a:gd name="T12" fmla="*/ 17 w 127"/>
                  <a:gd name="T13" fmla="*/ 40 h 115"/>
                  <a:gd name="T14" fmla="*/ 20 w 127"/>
                  <a:gd name="T15" fmla="*/ 32 h 115"/>
                  <a:gd name="T16" fmla="*/ 28 w 127"/>
                  <a:gd name="T17" fmla="*/ 26 h 115"/>
                  <a:gd name="T18" fmla="*/ 45 w 127"/>
                  <a:gd name="T19" fmla="*/ 16 h 115"/>
                  <a:gd name="T20" fmla="*/ 54 w 127"/>
                  <a:gd name="T21" fmla="*/ 13 h 115"/>
                  <a:gd name="T22" fmla="*/ 65 w 127"/>
                  <a:gd name="T23" fmla="*/ 13 h 115"/>
                  <a:gd name="T24" fmla="*/ 75 w 127"/>
                  <a:gd name="T25" fmla="*/ 13 h 115"/>
                  <a:gd name="T26" fmla="*/ 85 w 127"/>
                  <a:gd name="T27" fmla="*/ 16 h 115"/>
                  <a:gd name="T28" fmla="*/ 94 w 127"/>
                  <a:gd name="T29" fmla="*/ 19 h 115"/>
                  <a:gd name="T30" fmla="*/ 103 w 127"/>
                  <a:gd name="T31" fmla="*/ 26 h 115"/>
                  <a:gd name="T32" fmla="*/ 112 w 127"/>
                  <a:gd name="T33" fmla="*/ 38 h 115"/>
                  <a:gd name="T34" fmla="*/ 117 w 127"/>
                  <a:gd name="T35" fmla="*/ 55 h 115"/>
                  <a:gd name="T36" fmla="*/ 127 w 127"/>
                  <a:gd name="T37" fmla="*/ 37 h 115"/>
                  <a:gd name="T38" fmla="*/ 119 w 127"/>
                  <a:gd name="T39" fmla="*/ 26 h 115"/>
                  <a:gd name="T40" fmla="*/ 111 w 127"/>
                  <a:gd name="T41" fmla="*/ 18 h 115"/>
                  <a:gd name="T42" fmla="*/ 101 w 127"/>
                  <a:gd name="T43" fmla="*/ 10 h 115"/>
                  <a:gd name="T44" fmla="*/ 90 w 127"/>
                  <a:gd name="T45" fmla="*/ 5 h 115"/>
                  <a:gd name="T46" fmla="*/ 77 w 127"/>
                  <a:gd name="T47" fmla="*/ 1 h 115"/>
                  <a:gd name="T48" fmla="*/ 65 w 127"/>
                  <a:gd name="T49" fmla="*/ 0 h 115"/>
                  <a:gd name="T50" fmla="*/ 51 w 127"/>
                  <a:gd name="T51" fmla="*/ 1 h 115"/>
                  <a:gd name="T52" fmla="*/ 40 w 127"/>
                  <a:gd name="T53" fmla="*/ 5 h 115"/>
                  <a:gd name="T54" fmla="*/ 29 w 127"/>
                  <a:gd name="T55" fmla="*/ 10 h 115"/>
                  <a:gd name="T56" fmla="*/ 20 w 127"/>
                  <a:gd name="T57" fmla="*/ 18 h 115"/>
                  <a:gd name="T58" fmla="*/ 10 w 127"/>
                  <a:gd name="T59" fmla="*/ 26 h 115"/>
                  <a:gd name="T60" fmla="*/ 4 w 127"/>
                  <a:gd name="T61" fmla="*/ 35 h 115"/>
                  <a:gd name="T62" fmla="*/ 1 w 127"/>
                  <a:gd name="T63" fmla="*/ 45 h 115"/>
                  <a:gd name="T64" fmla="*/ 0 w 127"/>
                  <a:gd name="T65" fmla="*/ 58 h 115"/>
                  <a:gd name="T66" fmla="*/ 1 w 127"/>
                  <a:gd name="T67" fmla="*/ 68 h 115"/>
                  <a:gd name="T68" fmla="*/ 4 w 127"/>
                  <a:gd name="T69" fmla="*/ 79 h 115"/>
                  <a:gd name="T70" fmla="*/ 10 w 127"/>
                  <a:gd name="T71" fmla="*/ 88 h 115"/>
                  <a:gd name="T72" fmla="*/ 20 w 127"/>
                  <a:gd name="T73" fmla="*/ 97 h 115"/>
                  <a:gd name="T74" fmla="*/ 29 w 127"/>
                  <a:gd name="T75" fmla="*/ 105 h 115"/>
                  <a:gd name="T76" fmla="*/ 40 w 127"/>
                  <a:gd name="T77" fmla="*/ 110 h 115"/>
                  <a:gd name="T78" fmla="*/ 51 w 127"/>
                  <a:gd name="T79" fmla="*/ 114 h 115"/>
                  <a:gd name="T80" fmla="*/ 65 w 127"/>
                  <a:gd name="T81" fmla="*/ 115 h 115"/>
                  <a:gd name="T82" fmla="*/ 74 w 127"/>
                  <a:gd name="T83" fmla="*/ 114 h 115"/>
                  <a:gd name="T84" fmla="*/ 83 w 127"/>
                  <a:gd name="T85" fmla="*/ 114 h 115"/>
                  <a:gd name="T86" fmla="*/ 93 w 127"/>
                  <a:gd name="T87" fmla="*/ 97 h 115"/>
                  <a:gd name="T88" fmla="*/ 79 w 127"/>
                  <a:gd name="T89" fmla="*/ 101 h 115"/>
                  <a:gd name="T90" fmla="*/ 75 w 127"/>
                  <a:gd name="T91" fmla="*/ 101 h 115"/>
                  <a:gd name="T92" fmla="*/ 73 w 127"/>
                  <a:gd name="T93" fmla="*/ 101 h 115"/>
                  <a:gd name="T94" fmla="*/ 72 w 127"/>
                  <a:gd name="T95" fmla="*/ 101 h 115"/>
                  <a:gd name="T96" fmla="*/ 72 w 127"/>
                  <a:gd name="T97" fmla="*/ 102 h 115"/>
                  <a:gd name="T98" fmla="*/ 65 w 127"/>
                  <a:gd name="T99" fmla="*/ 104 h 115"/>
                  <a:gd name="T100" fmla="*/ 54 w 127"/>
                  <a:gd name="T101" fmla="*/ 102 h 115"/>
                  <a:gd name="T102" fmla="*/ 45 w 127"/>
                  <a:gd name="T103" fmla="*/ 99 h 115"/>
                  <a:gd name="T104" fmla="*/ 36 w 127"/>
                  <a:gd name="T105" fmla="*/ 95 h 115"/>
                  <a:gd name="T106" fmla="*/ 28 w 127"/>
                  <a:gd name="T107" fmla="*/ 89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7"/>
                  <a:gd name="T163" fmla="*/ 0 h 115"/>
                  <a:gd name="T164" fmla="*/ 127 w 127"/>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7" h="115">
                    <a:moveTo>
                      <a:pt x="28" y="89"/>
                    </a:moveTo>
                    <a:lnTo>
                      <a:pt x="20" y="82"/>
                    </a:lnTo>
                    <a:lnTo>
                      <a:pt x="17" y="76"/>
                    </a:lnTo>
                    <a:lnTo>
                      <a:pt x="13" y="67"/>
                    </a:lnTo>
                    <a:lnTo>
                      <a:pt x="13" y="58"/>
                    </a:lnTo>
                    <a:lnTo>
                      <a:pt x="13" y="47"/>
                    </a:lnTo>
                    <a:lnTo>
                      <a:pt x="17" y="40"/>
                    </a:lnTo>
                    <a:lnTo>
                      <a:pt x="20" y="32"/>
                    </a:lnTo>
                    <a:lnTo>
                      <a:pt x="28" y="26"/>
                    </a:lnTo>
                    <a:lnTo>
                      <a:pt x="45" y="16"/>
                    </a:lnTo>
                    <a:lnTo>
                      <a:pt x="54" y="13"/>
                    </a:lnTo>
                    <a:lnTo>
                      <a:pt x="65" y="13"/>
                    </a:lnTo>
                    <a:lnTo>
                      <a:pt x="75" y="13"/>
                    </a:lnTo>
                    <a:lnTo>
                      <a:pt x="85" y="16"/>
                    </a:lnTo>
                    <a:lnTo>
                      <a:pt x="94" y="19"/>
                    </a:lnTo>
                    <a:lnTo>
                      <a:pt x="103" y="26"/>
                    </a:lnTo>
                    <a:lnTo>
                      <a:pt x="112" y="38"/>
                    </a:lnTo>
                    <a:lnTo>
                      <a:pt x="117" y="55"/>
                    </a:lnTo>
                    <a:lnTo>
                      <a:pt x="127" y="37"/>
                    </a:lnTo>
                    <a:lnTo>
                      <a:pt x="119" y="26"/>
                    </a:lnTo>
                    <a:lnTo>
                      <a:pt x="111" y="18"/>
                    </a:lnTo>
                    <a:lnTo>
                      <a:pt x="101" y="10"/>
                    </a:lnTo>
                    <a:lnTo>
                      <a:pt x="90" y="5"/>
                    </a:lnTo>
                    <a:lnTo>
                      <a:pt x="77" y="1"/>
                    </a:lnTo>
                    <a:lnTo>
                      <a:pt x="65" y="0"/>
                    </a:lnTo>
                    <a:lnTo>
                      <a:pt x="51" y="1"/>
                    </a:lnTo>
                    <a:lnTo>
                      <a:pt x="40" y="5"/>
                    </a:lnTo>
                    <a:lnTo>
                      <a:pt x="29" y="10"/>
                    </a:lnTo>
                    <a:lnTo>
                      <a:pt x="20" y="18"/>
                    </a:lnTo>
                    <a:lnTo>
                      <a:pt x="10" y="26"/>
                    </a:lnTo>
                    <a:lnTo>
                      <a:pt x="4" y="35"/>
                    </a:lnTo>
                    <a:lnTo>
                      <a:pt x="1" y="45"/>
                    </a:lnTo>
                    <a:lnTo>
                      <a:pt x="0" y="58"/>
                    </a:lnTo>
                    <a:lnTo>
                      <a:pt x="1" y="68"/>
                    </a:lnTo>
                    <a:lnTo>
                      <a:pt x="4" y="79"/>
                    </a:lnTo>
                    <a:lnTo>
                      <a:pt x="10" y="88"/>
                    </a:lnTo>
                    <a:lnTo>
                      <a:pt x="20" y="97"/>
                    </a:lnTo>
                    <a:lnTo>
                      <a:pt x="29" y="105"/>
                    </a:lnTo>
                    <a:lnTo>
                      <a:pt x="40" y="110"/>
                    </a:lnTo>
                    <a:lnTo>
                      <a:pt x="51" y="114"/>
                    </a:lnTo>
                    <a:lnTo>
                      <a:pt x="65" y="115"/>
                    </a:lnTo>
                    <a:lnTo>
                      <a:pt x="74" y="114"/>
                    </a:lnTo>
                    <a:lnTo>
                      <a:pt x="83" y="114"/>
                    </a:lnTo>
                    <a:lnTo>
                      <a:pt x="93" y="97"/>
                    </a:lnTo>
                    <a:lnTo>
                      <a:pt x="79" y="101"/>
                    </a:lnTo>
                    <a:lnTo>
                      <a:pt x="75" y="101"/>
                    </a:lnTo>
                    <a:lnTo>
                      <a:pt x="73" y="101"/>
                    </a:lnTo>
                    <a:lnTo>
                      <a:pt x="72" y="101"/>
                    </a:lnTo>
                    <a:lnTo>
                      <a:pt x="72" y="102"/>
                    </a:lnTo>
                    <a:lnTo>
                      <a:pt x="65" y="104"/>
                    </a:lnTo>
                    <a:lnTo>
                      <a:pt x="54" y="102"/>
                    </a:lnTo>
                    <a:lnTo>
                      <a:pt x="45" y="99"/>
                    </a:lnTo>
                    <a:lnTo>
                      <a:pt x="36" y="95"/>
                    </a:lnTo>
                    <a:lnTo>
                      <a:pt x="28" y="89"/>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8" name="Freeform 540"/>
              <p:cNvSpPr>
                <a:spLocks noEditPoints="1"/>
              </p:cNvSpPr>
              <p:nvPr/>
            </p:nvSpPr>
            <p:spPr bwMode="auto">
              <a:xfrm>
                <a:off x="6273" y="2518"/>
                <a:ext cx="21" cy="18"/>
              </a:xfrm>
              <a:custGeom>
                <a:avLst/>
                <a:gdLst>
                  <a:gd name="T0" fmla="*/ 0 w 104"/>
                  <a:gd name="T1" fmla="*/ 45 h 91"/>
                  <a:gd name="T2" fmla="*/ 0 w 104"/>
                  <a:gd name="T3" fmla="*/ 54 h 91"/>
                  <a:gd name="T4" fmla="*/ 4 w 104"/>
                  <a:gd name="T5" fmla="*/ 63 h 91"/>
                  <a:gd name="T6" fmla="*/ 7 w 104"/>
                  <a:gd name="T7" fmla="*/ 69 h 91"/>
                  <a:gd name="T8" fmla="*/ 15 w 104"/>
                  <a:gd name="T9" fmla="*/ 76 h 91"/>
                  <a:gd name="T10" fmla="*/ 23 w 104"/>
                  <a:gd name="T11" fmla="*/ 82 h 91"/>
                  <a:gd name="T12" fmla="*/ 32 w 104"/>
                  <a:gd name="T13" fmla="*/ 86 h 91"/>
                  <a:gd name="T14" fmla="*/ 41 w 104"/>
                  <a:gd name="T15" fmla="*/ 89 h 91"/>
                  <a:gd name="T16" fmla="*/ 52 w 104"/>
                  <a:gd name="T17" fmla="*/ 91 h 91"/>
                  <a:gd name="T18" fmla="*/ 59 w 104"/>
                  <a:gd name="T19" fmla="*/ 89 h 91"/>
                  <a:gd name="T20" fmla="*/ 59 w 104"/>
                  <a:gd name="T21" fmla="*/ 88 h 91"/>
                  <a:gd name="T22" fmla="*/ 60 w 104"/>
                  <a:gd name="T23" fmla="*/ 88 h 91"/>
                  <a:gd name="T24" fmla="*/ 62 w 104"/>
                  <a:gd name="T25" fmla="*/ 88 h 91"/>
                  <a:gd name="T26" fmla="*/ 66 w 104"/>
                  <a:gd name="T27" fmla="*/ 88 h 91"/>
                  <a:gd name="T28" fmla="*/ 80 w 104"/>
                  <a:gd name="T29" fmla="*/ 84 h 91"/>
                  <a:gd name="T30" fmla="*/ 104 w 104"/>
                  <a:gd name="T31" fmla="*/ 42 h 91"/>
                  <a:gd name="T32" fmla="*/ 99 w 104"/>
                  <a:gd name="T33" fmla="*/ 25 h 91"/>
                  <a:gd name="T34" fmla="*/ 90 w 104"/>
                  <a:gd name="T35" fmla="*/ 13 h 91"/>
                  <a:gd name="T36" fmla="*/ 81 w 104"/>
                  <a:gd name="T37" fmla="*/ 6 h 91"/>
                  <a:gd name="T38" fmla="*/ 72 w 104"/>
                  <a:gd name="T39" fmla="*/ 3 h 91"/>
                  <a:gd name="T40" fmla="*/ 62 w 104"/>
                  <a:gd name="T41" fmla="*/ 0 h 91"/>
                  <a:gd name="T42" fmla="*/ 52 w 104"/>
                  <a:gd name="T43" fmla="*/ 0 h 91"/>
                  <a:gd name="T44" fmla="*/ 41 w 104"/>
                  <a:gd name="T45" fmla="*/ 0 h 91"/>
                  <a:gd name="T46" fmla="*/ 32 w 104"/>
                  <a:gd name="T47" fmla="*/ 3 h 91"/>
                  <a:gd name="T48" fmla="*/ 15 w 104"/>
                  <a:gd name="T49" fmla="*/ 13 h 91"/>
                  <a:gd name="T50" fmla="*/ 7 w 104"/>
                  <a:gd name="T51" fmla="*/ 19 h 91"/>
                  <a:gd name="T52" fmla="*/ 4 w 104"/>
                  <a:gd name="T53" fmla="*/ 27 h 91"/>
                  <a:gd name="T54" fmla="*/ 0 w 104"/>
                  <a:gd name="T55" fmla="*/ 34 h 91"/>
                  <a:gd name="T56" fmla="*/ 0 w 104"/>
                  <a:gd name="T57" fmla="*/ 45 h 91"/>
                  <a:gd name="T58" fmla="*/ 25 w 104"/>
                  <a:gd name="T59" fmla="*/ 68 h 91"/>
                  <a:gd name="T60" fmla="*/ 15 w 104"/>
                  <a:gd name="T61" fmla="*/ 57 h 91"/>
                  <a:gd name="T62" fmla="*/ 13 w 104"/>
                  <a:gd name="T63" fmla="*/ 50 h 91"/>
                  <a:gd name="T64" fmla="*/ 13 w 104"/>
                  <a:gd name="T65" fmla="*/ 45 h 91"/>
                  <a:gd name="T66" fmla="*/ 15 w 104"/>
                  <a:gd name="T67" fmla="*/ 31 h 91"/>
                  <a:gd name="T68" fmla="*/ 25 w 104"/>
                  <a:gd name="T69" fmla="*/ 21 h 91"/>
                  <a:gd name="T70" fmla="*/ 37 w 104"/>
                  <a:gd name="T71" fmla="*/ 13 h 91"/>
                  <a:gd name="T72" fmla="*/ 52 w 104"/>
                  <a:gd name="T73" fmla="*/ 11 h 91"/>
                  <a:gd name="T74" fmla="*/ 59 w 104"/>
                  <a:gd name="T75" fmla="*/ 11 h 91"/>
                  <a:gd name="T76" fmla="*/ 66 w 104"/>
                  <a:gd name="T77" fmla="*/ 13 h 91"/>
                  <a:gd name="T78" fmla="*/ 80 w 104"/>
                  <a:gd name="T79" fmla="*/ 21 h 91"/>
                  <a:gd name="T80" fmla="*/ 89 w 104"/>
                  <a:gd name="T81" fmla="*/ 31 h 91"/>
                  <a:gd name="T82" fmla="*/ 91 w 104"/>
                  <a:gd name="T83" fmla="*/ 38 h 91"/>
                  <a:gd name="T84" fmla="*/ 92 w 104"/>
                  <a:gd name="T85" fmla="*/ 45 h 91"/>
                  <a:gd name="T86" fmla="*/ 91 w 104"/>
                  <a:gd name="T87" fmla="*/ 47 h 91"/>
                  <a:gd name="T88" fmla="*/ 91 w 104"/>
                  <a:gd name="T89" fmla="*/ 50 h 91"/>
                  <a:gd name="T90" fmla="*/ 89 w 104"/>
                  <a:gd name="T91" fmla="*/ 57 h 91"/>
                  <a:gd name="T92" fmla="*/ 80 w 104"/>
                  <a:gd name="T93" fmla="*/ 68 h 91"/>
                  <a:gd name="T94" fmla="*/ 66 w 104"/>
                  <a:gd name="T95" fmla="*/ 75 h 91"/>
                  <a:gd name="T96" fmla="*/ 59 w 104"/>
                  <a:gd name="T97" fmla="*/ 77 h 91"/>
                  <a:gd name="T98" fmla="*/ 52 w 104"/>
                  <a:gd name="T99" fmla="*/ 78 h 91"/>
                  <a:gd name="T100" fmla="*/ 44 w 104"/>
                  <a:gd name="T101" fmla="*/ 77 h 91"/>
                  <a:gd name="T102" fmla="*/ 37 w 104"/>
                  <a:gd name="T103" fmla="*/ 75 h 91"/>
                  <a:gd name="T104" fmla="*/ 25 w 104"/>
                  <a:gd name="T105" fmla="*/ 68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4"/>
                  <a:gd name="T160" fmla="*/ 0 h 91"/>
                  <a:gd name="T161" fmla="*/ 104 w 104"/>
                  <a:gd name="T162" fmla="*/ 91 h 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4" h="91">
                    <a:moveTo>
                      <a:pt x="0" y="45"/>
                    </a:moveTo>
                    <a:lnTo>
                      <a:pt x="0" y="54"/>
                    </a:lnTo>
                    <a:lnTo>
                      <a:pt x="4" y="63"/>
                    </a:lnTo>
                    <a:lnTo>
                      <a:pt x="7" y="69"/>
                    </a:lnTo>
                    <a:lnTo>
                      <a:pt x="15" y="76"/>
                    </a:lnTo>
                    <a:lnTo>
                      <a:pt x="23" y="82"/>
                    </a:lnTo>
                    <a:lnTo>
                      <a:pt x="32" y="86"/>
                    </a:lnTo>
                    <a:lnTo>
                      <a:pt x="41" y="89"/>
                    </a:lnTo>
                    <a:lnTo>
                      <a:pt x="52" y="91"/>
                    </a:lnTo>
                    <a:lnTo>
                      <a:pt x="59" y="89"/>
                    </a:lnTo>
                    <a:lnTo>
                      <a:pt x="59" y="88"/>
                    </a:lnTo>
                    <a:lnTo>
                      <a:pt x="60" y="88"/>
                    </a:lnTo>
                    <a:lnTo>
                      <a:pt x="62" y="88"/>
                    </a:lnTo>
                    <a:lnTo>
                      <a:pt x="66" y="88"/>
                    </a:lnTo>
                    <a:lnTo>
                      <a:pt x="80" y="84"/>
                    </a:lnTo>
                    <a:lnTo>
                      <a:pt x="104" y="42"/>
                    </a:lnTo>
                    <a:lnTo>
                      <a:pt x="99" y="25"/>
                    </a:lnTo>
                    <a:lnTo>
                      <a:pt x="90" y="13"/>
                    </a:lnTo>
                    <a:lnTo>
                      <a:pt x="81" y="6"/>
                    </a:lnTo>
                    <a:lnTo>
                      <a:pt x="72" y="3"/>
                    </a:lnTo>
                    <a:lnTo>
                      <a:pt x="62" y="0"/>
                    </a:lnTo>
                    <a:lnTo>
                      <a:pt x="52" y="0"/>
                    </a:lnTo>
                    <a:lnTo>
                      <a:pt x="41" y="0"/>
                    </a:lnTo>
                    <a:lnTo>
                      <a:pt x="32" y="3"/>
                    </a:lnTo>
                    <a:lnTo>
                      <a:pt x="15" y="13"/>
                    </a:lnTo>
                    <a:lnTo>
                      <a:pt x="7" y="19"/>
                    </a:lnTo>
                    <a:lnTo>
                      <a:pt x="4" y="27"/>
                    </a:lnTo>
                    <a:lnTo>
                      <a:pt x="0" y="34"/>
                    </a:lnTo>
                    <a:lnTo>
                      <a:pt x="0" y="45"/>
                    </a:lnTo>
                    <a:close/>
                    <a:moveTo>
                      <a:pt x="25" y="68"/>
                    </a:moveTo>
                    <a:lnTo>
                      <a:pt x="15" y="57"/>
                    </a:lnTo>
                    <a:lnTo>
                      <a:pt x="13" y="50"/>
                    </a:lnTo>
                    <a:lnTo>
                      <a:pt x="13" y="45"/>
                    </a:lnTo>
                    <a:lnTo>
                      <a:pt x="15" y="31"/>
                    </a:lnTo>
                    <a:lnTo>
                      <a:pt x="25" y="21"/>
                    </a:lnTo>
                    <a:lnTo>
                      <a:pt x="37" y="13"/>
                    </a:lnTo>
                    <a:lnTo>
                      <a:pt x="52" y="11"/>
                    </a:lnTo>
                    <a:lnTo>
                      <a:pt x="59" y="11"/>
                    </a:lnTo>
                    <a:lnTo>
                      <a:pt x="66" y="13"/>
                    </a:lnTo>
                    <a:lnTo>
                      <a:pt x="80" y="21"/>
                    </a:lnTo>
                    <a:lnTo>
                      <a:pt x="89" y="31"/>
                    </a:lnTo>
                    <a:lnTo>
                      <a:pt x="91" y="38"/>
                    </a:lnTo>
                    <a:lnTo>
                      <a:pt x="92" y="45"/>
                    </a:lnTo>
                    <a:lnTo>
                      <a:pt x="91" y="47"/>
                    </a:lnTo>
                    <a:lnTo>
                      <a:pt x="91" y="50"/>
                    </a:lnTo>
                    <a:lnTo>
                      <a:pt x="89" y="57"/>
                    </a:lnTo>
                    <a:lnTo>
                      <a:pt x="80" y="68"/>
                    </a:lnTo>
                    <a:lnTo>
                      <a:pt x="66" y="75"/>
                    </a:lnTo>
                    <a:lnTo>
                      <a:pt x="59" y="77"/>
                    </a:lnTo>
                    <a:lnTo>
                      <a:pt x="52" y="78"/>
                    </a:lnTo>
                    <a:lnTo>
                      <a:pt x="44" y="77"/>
                    </a:lnTo>
                    <a:lnTo>
                      <a:pt x="37" y="75"/>
                    </a:lnTo>
                    <a:lnTo>
                      <a:pt x="25" y="68"/>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69" name="Freeform 541"/>
              <p:cNvSpPr>
                <a:spLocks noEditPoints="1"/>
              </p:cNvSpPr>
              <p:nvPr/>
            </p:nvSpPr>
            <p:spPr bwMode="auto">
              <a:xfrm>
                <a:off x="6275" y="2520"/>
                <a:ext cx="16" cy="14"/>
              </a:xfrm>
              <a:custGeom>
                <a:avLst/>
                <a:gdLst>
                  <a:gd name="T0" fmla="*/ 0 w 79"/>
                  <a:gd name="T1" fmla="*/ 34 h 67"/>
                  <a:gd name="T2" fmla="*/ 0 w 79"/>
                  <a:gd name="T3" fmla="*/ 39 h 67"/>
                  <a:gd name="T4" fmla="*/ 2 w 79"/>
                  <a:gd name="T5" fmla="*/ 46 h 67"/>
                  <a:gd name="T6" fmla="*/ 12 w 79"/>
                  <a:gd name="T7" fmla="*/ 57 h 67"/>
                  <a:gd name="T8" fmla="*/ 24 w 79"/>
                  <a:gd name="T9" fmla="*/ 64 h 67"/>
                  <a:gd name="T10" fmla="*/ 31 w 79"/>
                  <a:gd name="T11" fmla="*/ 66 h 67"/>
                  <a:gd name="T12" fmla="*/ 39 w 79"/>
                  <a:gd name="T13" fmla="*/ 67 h 67"/>
                  <a:gd name="T14" fmla="*/ 46 w 79"/>
                  <a:gd name="T15" fmla="*/ 66 h 67"/>
                  <a:gd name="T16" fmla="*/ 53 w 79"/>
                  <a:gd name="T17" fmla="*/ 64 h 67"/>
                  <a:gd name="T18" fmla="*/ 67 w 79"/>
                  <a:gd name="T19" fmla="*/ 57 h 67"/>
                  <a:gd name="T20" fmla="*/ 76 w 79"/>
                  <a:gd name="T21" fmla="*/ 46 h 67"/>
                  <a:gd name="T22" fmla="*/ 78 w 79"/>
                  <a:gd name="T23" fmla="*/ 39 h 67"/>
                  <a:gd name="T24" fmla="*/ 78 w 79"/>
                  <a:gd name="T25" fmla="*/ 36 h 67"/>
                  <a:gd name="T26" fmla="*/ 79 w 79"/>
                  <a:gd name="T27" fmla="*/ 34 h 67"/>
                  <a:gd name="T28" fmla="*/ 78 w 79"/>
                  <a:gd name="T29" fmla="*/ 27 h 67"/>
                  <a:gd name="T30" fmla="*/ 76 w 79"/>
                  <a:gd name="T31" fmla="*/ 20 h 67"/>
                  <a:gd name="T32" fmla="*/ 67 w 79"/>
                  <a:gd name="T33" fmla="*/ 10 h 67"/>
                  <a:gd name="T34" fmla="*/ 53 w 79"/>
                  <a:gd name="T35" fmla="*/ 2 h 67"/>
                  <a:gd name="T36" fmla="*/ 46 w 79"/>
                  <a:gd name="T37" fmla="*/ 0 h 67"/>
                  <a:gd name="T38" fmla="*/ 39 w 79"/>
                  <a:gd name="T39" fmla="*/ 0 h 67"/>
                  <a:gd name="T40" fmla="*/ 24 w 79"/>
                  <a:gd name="T41" fmla="*/ 2 h 67"/>
                  <a:gd name="T42" fmla="*/ 12 w 79"/>
                  <a:gd name="T43" fmla="*/ 10 h 67"/>
                  <a:gd name="T44" fmla="*/ 2 w 79"/>
                  <a:gd name="T45" fmla="*/ 20 h 67"/>
                  <a:gd name="T46" fmla="*/ 0 w 79"/>
                  <a:gd name="T47" fmla="*/ 34 h 67"/>
                  <a:gd name="T48" fmla="*/ 21 w 79"/>
                  <a:gd name="T49" fmla="*/ 49 h 67"/>
                  <a:gd name="T50" fmla="*/ 16 w 79"/>
                  <a:gd name="T51" fmla="*/ 45 h 67"/>
                  <a:gd name="T52" fmla="*/ 14 w 79"/>
                  <a:gd name="T53" fmla="*/ 41 h 67"/>
                  <a:gd name="T54" fmla="*/ 13 w 79"/>
                  <a:gd name="T55" fmla="*/ 34 h 67"/>
                  <a:gd name="T56" fmla="*/ 14 w 79"/>
                  <a:gd name="T57" fmla="*/ 23 h 67"/>
                  <a:gd name="T58" fmla="*/ 21 w 79"/>
                  <a:gd name="T59" fmla="*/ 18 h 67"/>
                  <a:gd name="T60" fmla="*/ 29 w 79"/>
                  <a:gd name="T61" fmla="*/ 13 h 67"/>
                  <a:gd name="T62" fmla="*/ 39 w 79"/>
                  <a:gd name="T63" fmla="*/ 12 h 67"/>
                  <a:gd name="T64" fmla="*/ 48 w 79"/>
                  <a:gd name="T65" fmla="*/ 13 h 67"/>
                  <a:gd name="T66" fmla="*/ 57 w 79"/>
                  <a:gd name="T67" fmla="*/ 18 h 67"/>
                  <a:gd name="T68" fmla="*/ 62 w 79"/>
                  <a:gd name="T69" fmla="*/ 23 h 67"/>
                  <a:gd name="T70" fmla="*/ 65 w 79"/>
                  <a:gd name="T71" fmla="*/ 34 h 67"/>
                  <a:gd name="T72" fmla="*/ 64 w 79"/>
                  <a:gd name="T73" fmla="*/ 34 h 67"/>
                  <a:gd name="T74" fmla="*/ 64 w 79"/>
                  <a:gd name="T75" fmla="*/ 35 h 67"/>
                  <a:gd name="T76" fmla="*/ 64 w 79"/>
                  <a:gd name="T77" fmla="*/ 37 h 67"/>
                  <a:gd name="T78" fmla="*/ 62 w 79"/>
                  <a:gd name="T79" fmla="*/ 41 h 67"/>
                  <a:gd name="T80" fmla="*/ 60 w 79"/>
                  <a:gd name="T81" fmla="*/ 43 h 67"/>
                  <a:gd name="T82" fmla="*/ 59 w 79"/>
                  <a:gd name="T83" fmla="*/ 45 h 67"/>
                  <a:gd name="T84" fmla="*/ 57 w 79"/>
                  <a:gd name="T85" fmla="*/ 49 h 67"/>
                  <a:gd name="T86" fmla="*/ 48 w 79"/>
                  <a:gd name="T87" fmla="*/ 54 h 67"/>
                  <a:gd name="T88" fmla="*/ 39 w 79"/>
                  <a:gd name="T89" fmla="*/ 56 h 67"/>
                  <a:gd name="T90" fmla="*/ 29 w 79"/>
                  <a:gd name="T91" fmla="*/ 54 h 67"/>
                  <a:gd name="T92" fmla="*/ 21 w 79"/>
                  <a:gd name="T93" fmla="*/ 49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67"/>
                  <a:gd name="T143" fmla="*/ 79 w 79"/>
                  <a:gd name="T144" fmla="*/ 67 h 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67">
                    <a:moveTo>
                      <a:pt x="0" y="34"/>
                    </a:moveTo>
                    <a:lnTo>
                      <a:pt x="0" y="39"/>
                    </a:lnTo>
                    <a:lnTo>
                      <a:pt x="2" y="46"/>
                    </a:lnTo>
                    <a:lnTo>
                      <a:pt x="12" y="57"/>
                    </a:lnTo>
                    <a:lnTo>
                      <a:pt x="24" y="64"/>
                    </a:lnTo>
                    <a:lnTo>
                      <a:pt x="31" y="66"/>
                    </a:lnTo>
                    <a:lnTo>
                      <a:pt x="39" y="67"/>
                    </a:lnTo>
                    <a:lnTo>
                      <a:pt x="46" y="66"/>
                    </a:lnTo>
                    <a:lnTo>
                      <a:pt x="53" y="64"/>
                    </a:lnTo>
                    <a:lnTo>
                      <a:pt x="67" y="57"/>
                    </a:lnTo>
                    <a:lnTo>
                      <a:pt x="76" y="46"/>
                    </a:lnTo>
                    <a:lnTo>
                      <a:pt x="78" y="39"/>
                    </a:lnTo>
                    <a:lnTo>
                      <a:pt x="78" y="36"/>
                    </a:lnTo>
                    <a:lnTo>
                      <a:pt x="79" y="34"/>
                    </a:lnTo>
                    <a:lnTo>
                      <a:pt x="78" y="27"/>
                    </a:lnTo>
                    <a:lnTo>
                      <a:pt x="76" y="20"/>
                    </a:lnTo>
                    <a:lnTo>
                      <a:pt x="67" y="10"/>
                    </a:lnTo>
                    <a:lnTo>
                      <a:pt x="53" y="2"/>
                    </a:lnTo>
                    <a:lnTo>
                      <a:pt x="46" y="0"/>
                    </a:lnTo>
                    <a:lnTo>
                      <a:pt x="39" y="0"/>
                    </a:lnTo>
                    <a:lnTo>
                      <a:pt x="24" y="2"/>
                    </a:lnTo>
                    <a:lnTo>
                      <a:pt x="12" y="10"/>
                    </a:lnTo>
                    <a:lnTo>
                      <a:pt x="2" y="20"/>
                    </a:lnTo>
                    <a:lnTo>
                      <a:pt x="0" y="34"/>
                    </a:lnTo>
                    <a:close/>
                    <a:moveTo>
                      <a:pt x="21" y="49"/>
                    </a:moveTo>
                    <a:lnTo>
                      <a:pt x="16" y="45"/>
                    </a:lnTo>
                    <a:lnTo>
                      <a:pt x="14" y="41"/>
                    </a:lnTo>
                    <a:lnTo>
                      <a:pt x="13" y="34"/>
                    </a:lnTo>
                    <a:lnTo>
                      <a:pt x="14" y="23"/>
                    </a:lnTo>
                    <a:lnTo>
                      <a:pt x="21" y="18"/>
                    </a:lnTo>
                    <a:lnTo>
                      <a:pt x="29" y="13"/>
                    </a:lnTo>
                    <a:lnTo>
                      <a:pt x="39" y="12"/>
                    </a:lnTo>
                    <a:lnTo>
                      <a:pt x="48" y="13"/>
                    </a:lnTo>
                    <a:lnTo>
                      <a:pt x="57" y="18"/>
                    </a:lnTo>
                    <a:lnTo>
                      <a:pt x="62" y="23"/>
                    </a:lnTo>
                    <a:lnTo>
                      <a:pt x="65" y="34"/>
                    </a:lnTo>
                    <a:lnTo>
                      <a:pt x="64" y="34"/>
                    </a:lnTo>
                    <a:lnTo>
                      <a:pt x="64" y="35"/>
                    </a:lnTo>
                    <a:lnTo>
                      <a:pt x="64" y="37"/>
                    </a:lnTo>
                    <a:lnTo>
                      <a:pt x="62" y="41"/>
                    </a:lnTo>
                    <a:lnTo>
                      <a:pt x="60" y="43"/>
                    </a:lnTo>
                    <a:lnTo>
                      <a:pt x="59" y="45"/>
                    </a:lnTo>
                    <a:lnTo>
                      <a:pt x="57" y="49"/>
                    </a:lnTo>
                    <a:lnTo>
                      <a:pt x="48" y="54"/>
                    </a:lnTo>
                    <a:lnTo>
                      <a:pt x="39" y="56"/>
                    </a:lnTo>
                    <a:lnTo>
                      <a:pt x="29" y="54"/>
                    </a:lnTo>
                    <a:lnTo>
                      <a:pt x="21" y="49"/>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0" name="Freeform 542"/>
              <p:cNvSpPr>
                <a:spLocks noEditPoints="1"/>
              </p:cNvSpPr>
              <p:nvPr/>
            </p:nvSpPr>
            <p:spPr bwMode="auto">
              <a:xfrm>
                <a:off x="6278" y="2523"/>
                <a:ext cx="10" cy="8"/>
              </a:xfrm>
              <a:custGeom>
                <a:avLst/>
                <a:gdLst>
                  <a:gd name="T0" fmla="*/ 0 w 52"/>
                  <a:gd name="T1" fmla="*/ 22 h 44"/>
                  <a:gd name="T2" fmla="*/ 1 w 52"/>
                  <a:gd name="T3" fmla="*/ 29 h 44"/>
                  <a:gd name="T4" fmla="*/ 3 w 52"/>
                  <a:gd name="T5" fmla="*/ 33 h 44"/>
                  <a:gd name="T6" fmla="*/ 8 w 52"/>
                  <a:gd name="T7" fmla="*/ 37 h 44"/>
                  <a:gd name="T8" fmla="*/ 16 w 52"/>
                  <a:gd name="T9" fmla="*/ 42 h 44"/>
                  <a:gd name="T10" fmla="*/ 26 w 52"/>
                  <a:gd name="T11" fmla="*/ 44 h 44"/>
                  <a:gd name="T12" fmla="*/ 35 w 52"/>
                  <a:gd name="T13" fmla="*/ 42 h 44"/>
                  <a:gd name="T14" fmla="*/ 44 w 52"/>
                  <a:gd name="T15" fmla="*/ 37 h 44"/>
                  <a:gd name="T16" fmla="*/ 46 w 52"/>
                  <a:gd name="T17" fmla="*/ 33 h 44"/>
                  <a:gd name="T18" fmla="*/ 47 w 52"/>
                  <a:gd name="T19" fmla="*/ 31 h 44"/>
                  <a:gd name="T20" fmla="*/ 49 w 52"/>
                  <a:gd name="T21" fmla="*/ 29 h 44"/>
                  <a:gd name="T22" fmla="*/ 51 w 52"/>
                  <a:gd name="T23" fmla="*/ 25 h 44"/>
                  <a:gd name="T24" fmla="*/ 51 w 52"/>
                  <a:gd name="T25" fmla="*/ 23 h 44"/>
                  <a:gd name="T26" fmla="*/ 51 w 52"/>
                  <a:gd name="T27" fmla="*/ 22 h 44"/>
                  <a:gd name="T28" fmla="*/ 52 w 52"/>
                  <a:gd name="T29" fmla="*/ 22 h 44"/>
                  <a:gd name="T30" fmla="*/ 49 w 52"/>
                  <a:gd name="T31" fmla="*/ 11 h 44"/>
                  <a:gd name="T32" fmla="*/ 44 w 52"/>
                  <a:gd name="T33" fmla="*/ 6 h 44"/>
                  <a:gd name="T34" fmla="*/ 35 w 52"/>
                  <a:gd name="T35" fmla="*/ 1 h 44"/>
                  <a:gd name="T36" fmla="*/ 26 w 52"/>
                  <a:gd name="T37" fmla="*/ 0 h 44"/>
                  <a:gd name="T38" fmla="*/ 16 w 52"/>
                  <a:gd name="T39" fmla="*/ 1 h 44"/>
                  <a:gd name="T40" fmla="*/ 8 w 52"/>
                  <a:gd name="T41" fmla="*/ 6 h 44"/>
                  <a:gd name="T42" fmla="*/ 1 w 52"/>
                  <a:gd name="T43" fmla="*/ 11 h 44"/>
                  <a:gd name="T44" fmla="*/ 0 w 52"/>
                  <a:gd name="T45" fmla="*/ 22 h 44"/>
                  <a:gd name="T46" fmla="*/ 16 w 52"/>
                  <a:gd name="T47" fmla="*/ 29 h 44"/>
                  <a:gd name="T48" fmla="*/ 12 w 52"/>
                  <a:gd name="T49" fmla="*/ 25 h 44"/>
                  <a:gd name="T50" fmla="*/ 12 w 52"/>
                  <a:gd name="T51" fmla="*/ 22 h 44"/>
                  <a:gd name="T52" fmla="*/ 12 w 52"/>
                  <a:gd name="T53" fmla="*/ 17 h 44"/>
                  <a:gd name="T54" fmla="*/ 16 w 52"/>
                  <a:gd name="T55" fmla="*/ 14 h 44"/>
                  <a:gd name="T56" fmla="*/ 26 w 52"/>
                  <a:gd name="T57" fmla="*/ 10 h 44"/>
                  <a:gd name="T58" fmla="*/ 31 w 52"/>
                  <a:gd name="T59" fmla="*/ 10 h 44"/>
                  <a:gd name="T60" fmla="*/ 36 w 52"/>
                  <a:gd name="T61" fmla="*/ 14 h 44"/>
                  <a:gd name="T62" fmla="*/ 37 w 52"/>
                  <a:gd name="T63" fmla="*/ 15 h 44"/>
                  <a:gd name="T64" fmla="*/ 39 w 52"/>
                  <a:gd name="T65" fmla="*/ 17 h 44"/>
                  <a:gd name="T66" fmla="*/ 40 w 52"/>
                  <a:gd name="T67" fmla="*/ 22 h 44"/>
                  <a:gd name="T68" fmla="*/ 39 w 52"/>
                  <a:gd name="T69" fmla="*/ 22 h 44"/>
                  <a:gd name="T70" fmla="*/ 39 w 52"/>
                  <a:gd name="T71" fmla="*/ 23 h 44"/>
                  <a:gd name="T72" fmla="*/ 39 w 52"/>
                  <a:gd name="T73" fmla="*/ 25 h 44"/>
                  <a:gd name="T74" fmla="*/ 36 w 52"/>
                  <a:gd name="T75" fmla="*/ 29 h 44"/>
                  <a:gd name="T76" fmla="*/ 31 w 52"/>
                  <a:gd name="T77" fmla="*/ 33 h 44"/>
                  <a:gd name="T78" fmla="*/ 28 w 52"/>
                  <a:gd name="T79" fmla="*/ 33 h 44"/>
                  <a:gd name="T80" fmla="*/ 26 w 52"/>
                  <a:gd name="T81" fmla="*/ 34 h 44"/>
                  <a:gd name="T82" fmla="*/ 20 w 52"/>
                  <a:gd name="T83" fmla="*/ 33 h 44"/>
                  <a:gd name="T84" fmla="*/ 16 w 52"/>
                  <a:gd name="T85" fmla="*/ 29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44"/>
                  <a:gd name="T131" fmla="*/ 52 w 5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44">
                    <a:moveTo>
                      <a:pt x="0" y="22"/>
                    </a:moveTo>
                    <a:lnTo>
                      <a:pt x="1" y="29"/>
                    </a:lnTo>
                    <a:lnTo>
                      <a:pt x="3" y="33"/>
                    </a:lnTo>
                    <a:lnTo>
                      <a:pt x="8" y="37"/>
                    </a:lnTo>
                    <a:lnTo>
                      <a:pt x="16" y="42"/>
                    </a:lnTo>
                    <a:lnTo>
                      <a:pt x="26" y="44"/>
                    </a:lnTo>
                    <a:lnTo>
                      <a:pt x="35" y="42"/>
                    </a:lnTo>
                    <a:lnTo>
                      <a:pt x="44" y="37"/>
                    </a:lnTo>
                    <a:lnTo>
                      <a:pt x="46" y="33"/>
                    </a:lnTo>
                    <a:lnTo>
                      <a:pt x="47" y="31"/>
                    </a:lnTo>
                    <a:lnTo>
                      <a:pt x="49" y="29"/>
                    </a:lnTo>
                    <a:lnTo>
                      <a:pt x="51" y="25"/>
                    </a:lnTo>
                    <a:lnTo>
                      <a:pt x="51" y="23"/>
                    </a:lnTo>
                    <a:lnTo>
                      <a:pt x="51" y="22"/>
                    </a:lnTo>
                    <a:lnTo>
                      <a:pt x="52" y="22"/>
                    </a:lnTo>
                    <a:lnTo>
                      <a:pt x="49" y="11"/>
                    </a:lnTo>
                    <a:lnTo>
                      <a:pt x="44" y="6"/>
                    </a:lnTo>
                    <a:lnTo>
                      <a:pt x="35" y="1"/>
                    </a:lnTo>
                    <a:lnTo>
                      <a:pt x="26" y="0"/>
                    </a:lnTo>
                    <a:lnTo>
                      <a:pt x="16" y="1"/>
                    </a:lnTo>
                    <a:lnTo>
                      <a:pt x="8" y="6"/>
                    </a:lnTo>
                    <a:lnTo>
                      <a:pt x="1" y="11"/>
                    </a:lnTo>
                    <a:lnTo>
                      <a:pt x="0" y="22"/>
                    </a:lnTo>
                    <a:close/>
                    <a:moveTo>
                      <a:pt x="16" y="29"/>
                    </a:moveTo>
                    <a:lnTo>
                      <a:pt x="12" y="25"/>
                    </a:lnTo>
                    <a:lnTo>
                      <a:pt x="12" y="22"/>
                    </a:lnTo>
                    <a:lnTo>
                      <a:pt x="12" y="17"/>
                    </a:lnTo>
                    <a:lnTo>
                      <a:pt x="16" y="14"/>
                    </a:lnTo>
                    <a:lnTo>
                      <a:pt x="26" y="10"/>
                    </a:lnTo>
                    <a:lnTo>
                      <a:pt x="31" y="10"/>
                    </a:lnTo>
                    <a:lnTo>
                      <a:pt x="36" y="14"/>
                    </a:lnTo>
                    <a:lnTo>
                      <a:pt x="37" y="15"/>
                    </a:lnTo>
                    <a:lnTo>
                      <a:pt x="39" y="17"/>
                    </a:lnTo>
                    <a:lnTo>
                      <a:pt x="40" y="22"/>
                    </a:lnTo>
                    <a:lnTo>
                      <a:pt x="39" y="22"/>
                    </a:lnTo>
                    <a:lnTo>
                      <a:pt x="39" y="23"/>
                    </a:lnTo>
                    <a:lnTo>
                      <a:pt x="39" y="25"/>
                    </a:lnTo>
                    <a:lnTo>
                      <a:pt x="36" y="29"/>
                    </a:lnTo>
                    <a:lnTo>
                      <a:pt x="31" y="33"/>
                    </a:lnTo>
                    <a:lnTo>
                      <a:pt x="28" y="33"/>
                    </a:lnTo>
                    <a:lnTo>
                      <a:pt x="26" y="34"/>
                    </a:lnTo>
                    <a:lnTo>
                      <a:pt x="20" y="33"/>
                    </a:lnTo>
                    <a:lnTo>
                      <a:pt x="16" y="29"/>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1" name="Freeform 543"/>
              <p:cNvSpPr>
                <a:spLocks/>
              </p:cNvSpPr>
              <p:nvPr/>
            </p:nvSpPr>
            <p:spPr bwMode="auto">
              <a:xfrm>
                <a:off x="6280" y="2525"/>
                <a:ext cx="6" cy="4"/>
              </a:xfrm>
              <a:custGeom>
                <a:avLst/>
                <a:gdLst>
                  <a:gd name="T0" fmla="*/ 0 w 28"/>
                  <a:gd name="T1" fmla="*/ 12 h 24"/>
                  <a:gd name="T2" fmla="*/ 0 w 28"/>
                  <a:gd name="T3" fmla="*/ 15 h 24"/>
                  <a:gd name="T4" fmla="*/ 4 w 28"/>
                  <a:gd name="T5" fmla="*/ 19 h 24"/>
                  <a:gd name="T6" fmla="*/ 8 w 28"/>
                  <a:gd name="T7" fmla="*/ 23 h 24"/>
                  <a:gd name="T8" fmla="*/ 14 w 28"/>
                  <a:gd name="T9" fmla="*/ 24 h 24"/>
                  <a:gd name="T10" fmla="*/ 16 w 28"/>
                  <a:gd name="T11" fmla="*/ 23 h 24"/>
                  <a:gd name="T12" fmla="*/ 19 w 28"/>
                  <a:gd name="T13" fmla="*/ 23 h 24"/>
                  <a:gd name="T14" fmla="*/ 24 w 28"/>
                  <a:gd name="T15" fmla="*/ 19 h 24"/>
                  <a:gd name="T16" fmla="*/ 27 w 28"/>
                  <a:gd name="T17" fmla="*/ 15 h 24"/>
                  <a:gd name="T18" fmla="*/ 27 w 28"/>
                  <a:gd name="T19" fmla="*/ 13 h 24"/>
                  <a:gd name="T20" fmla="*/ 27 w 28"/>
                  <a:gd name="T21" fmla="*/ 12 h 24"/>
                  <a:gd name="T22" fmla="*/ 28 w 28"/>
                  <a:gd name="T23" fmla="*/ 12 h 24"/>
                  <a:gd name="T24" fmla="*/ 27 w 28"/>
                  <a:gd name="T25" fmla="*/ 7 h 24"/>
                  <a:gd name="T26" fmla="*/ 25 w 28"/>
                  <a:gd name="T27" fmla="*/ 5 h 24"/>
                  <a:gd name="T28" fmla="*/ 24 w 28"/>
                  <a:gd name="T29" fmla="*/ 4 h 24"/>
                  <a:gd name="T30" fmla="*/ 19 w 28"/>
                  <a:gd name="T31" fmla="*/ 0 h 24"/>
                  <a:gd name="T32" fmla="*/ 14 w 28"/>
                  <a:gd name="T33" fmla="*/ 0 h 24"/>
                  <a:gd name="T34" fmla="*/ 4 w 28"/>
                  <a:gd name="T35" fmla="*/ 4 h 24"/>
                  <a:gd name="T36" fmla="*/ 0 w 28"/>
                  <a:gd name="T37" fmla="*/ 7 h 24"/>
                  <a:gd name="T38" fmla="*/ 0 w 28"/>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24"/>
                  <a:gd name="T62" fmla="*/ 28 w 28"/>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24">
                    <a:moveTo>
                      <a:pt x="0" y="12"/>
                    </a:moveTo>
                    <a:lnTo>
                      <a:pt x="0" y="15"/>
                    </a:lnTo>
                    <a:lnTo>
                      <a:pt x="4" y="19"/>
                    </a:lnTo>
                    <a:lnTo>
                      <a:pt x="8" y="23"/>
                    </a:lnTo>
                    <a:lnTo>
                      <a:pt x="14" y="24"/>
                    </a:lnTo>
                    <a:lnTo>
                      <a:pt x="16" y="23"/>
                    </a:lnTo>
                    <a:lnTo>
                      <a:pt x="19" y="23"/>
                    </a:lnTo>
                    <a:lnTo>
                      <a:pt x="24" y="19"/>
                    </a:lnTo>
                    <a:lnTo>
                      <a:pt x="27" y="15"/>
                    </a:lnTo>
                    <a:lnTo>
                      <a:pt x="27" y="13"/>
                    </a:lnTo>
                    <a:lnTo>
                      <a:pt x="27" y="12"/>
                    </a:lnTo>
                    <a:lnTo>
                      <a:pt x="28" y="12"/>
                    </a:lnTo>
                    <a:lnTo>
                      <a:pt x="27" y="7"/>
                    </a:lnTo>
                    <a:lnTo>
                      <a:pt x="25" y="5"/>
                    </a:lnTo>
                    <a:lnTo>
                      <a:pt x="24" y="4"/>
                    </a:lnTo>
                    <a:lnTo>
                      <a:pt x="19" y="0"/>
                    </a:lnTo>
                    <a:lnTo>
                      <a:pt x="14" y="0"/>
                    </a:lnTo>
                    <a:lnTo>
                      <a:pt x="4" y="4"/>
                    </a:lnTo>
                    <a:lnTo>
                      <a:pt x="0" y="7"/>
                    </a:lnTo>
                    <a:lnTo>
                      <a:pt x="0" y="12"/>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2" name="Freeform 544"/>
              <p:cNvSpPr>
                <a:spLocks/>
              </p:cNvSpPr>
              <p:nvPr/>
            </p:nvSpPr>
            <p:spPr bwMode="auto">
              <a:xfrm>
                <a:off x="6241" y="2472"/>
                <a:ext cx="78" cy="17"/>
              </a:xfrm>
              <a:custGeom>
                <a:avLst/>
                <a:gdLst>
                  <a:gd name="T0" fmla="*/ 210 w 391"/>
                  <a:gd name="T1" fmla="*/ 0 h 83"/>
                  <a:gd name="T2" fmla="*/ 178 w 391"/>
                  <a:gd name="T3" fmla="*/ 0 h 83"/>
                  <a:gd name="T4" fmla="*/ 149 w 391"/>
                  <a:gd name="T5" fmla="*/ 3 h 83"/>
                  <a:gd name="T6" fmla="*/ 121 w 391"/>
                  <a:gd name="T7" fmla="*/ 9 h 83"/>
                  <a:gd name="T8" fmla="*/ 95 w 391"/>
                  <a:gd name="T9" fmla="*/ 17 h 83"/>
                  <a:gd name="T10" fmla="*/ 70 w 391"/>
                  <a:gd name="T11" fmla="*/ 27 h 83"/>
                  <a:gd name="T12" fmla="*/ 45 w 391"/>
                  <a:gd name="T13" fmla="*/ 39 h 83"/>
                  <a:gd name="T14" fmla="*/ 21 w 391"/>
                  <a:gd name="T15" fmla="*/ 54 h 83"/>
                  <a:gd name="T16" fmla="*/ 0 w 391"/>
                  <a:gd name="T17" fmla="*/ 70 h 83"/>
                  <a:gd name="T18" fmla="*/ 7 w 391"/>
                  <a:gd name="T19" fmla="*/ 83 h 83"/>
                  <a:gd name="T20" fmla="*/ 27 w 391"/>
                  <a:gd name="T21" fmla="*/ 66 h 83"/>
                  <a:gd name="T22" fmla="*/ 49 w 391"/>
                  <a:gd name="T23" fmla="*/ 51 h 83"/>
                  <a:gd name="T24" fmla="*/ 73 w 391"/>
                  <a:gd name="T25" fmla="*/ 39 h 83"/>
                  <a:gd name="T26" fmla="*/ 99 w 391"/>
                  <a:gd name="T27" fmla="*/ 29 h 83"/>
                  <a:gd name="T28" fmla="*/ 125 w 391"/>
                  <a:gd name="T29" fmla="*/ 21 h 83"/>
                  <a:gd name="T30" fmla="*/ 152 w 391"/>
                  <a:gd name="T31" fmla="*/ 15 h 83"/>
                  <a:gd name="T32" fmla="*/ 180 w 391"/>
                  <a:gd name="T33" fmla="*/ 12 h 83"/>
                  <a:gd name="T34" fmla="*/ 210 w 391"/>
                  <a:gd name="T35" fmla="*/ 11 h 83"/>
                  <a:gd name="T36" fmla="*/ 233 w 391"/>
                  <a:gd name="T37" fmla="*/ 11 h 83"/>
                  <a:gd name="T38" fmla="*/ 257 w 391"/>
                  <a:gd name="T39" fmla="*/ 13 h 83"/>
                  <a:gd name="T40" fmla="*/ 279 w 391"/>
                  <a:gd name="T41" fmla="*/ 17 h 83"/>
                  <a:gd name="T42" fmla="*/ 302 w 391"/>
                  <a:gd name="T43" fmla="*/ 23 h 83"/>
                  <a:gd name="T44" fmla="*/ 322 w 391"/>
                  <a:gd name="T45" fmla="*/ 29 h 83"/>
                  <a:gd name="T46" fmla="*/ 343 w 391"/>
                  <a:gd name="T47" fmla="*/ 38 h 83"/>
                  <a:gd name="T48" fmla="*/ 364 w 391"/>
                  <a:gd name="T49" fmla="*/ 48 h 83"/>
                  <a:gd name="T50" fmla="*/ 384 w 391"/>
                  <a:gd name="T51" fmla="*/ 60 h 83"/>
                  <a:gd name="T52" fmla="*/ 391 w 391"/>
                  <a:gd name="T53" fmla="*/ 49 h 83"/>
                  <a:gd name="T54" fmla="*/ 369 w 391"/>
                  <a:gd name="T55" fmla="*/ 37 h 83"/>
                  <a:gd name="T56" fmla="*/ 349 w 391"/>
                  <a:gd name="T57" fmla="*/ 27 h 83"/>
                  <a:gd name="T58" fmla="*/ 328 w 391"/>
                  <a:gd name="T59" fmla="*/ 18 h 83"/>
                  <a:gd name="T60" fmla="*/ 306 w 391"/>
                  <a:gd name="T61" fmla="*/ 12 h 83"/>
                  <a:gd name="T62" fmla="*/ 283 w 391"/>
                  <a:gd name="T63" fmla="*/ 5 h 83"/>
                  <a:gd name="T64" fmla="*/ 259 w 391"/>
                  <a:gd name="T65" fmla="*/ 2 h 83"/>
                  <a:gd name="T66" fmla="*/ 235 w 391"/>
                  <a:gd name="T67" fmla="*/ 0 h 83"/>
                  <a:gd name="T68" fmla="*/ 210 w 391"/>
                  <a:gd name="T69" fmla="*/ 0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1"/>
                  <a:gd name="T106" fmla="*/ 0 h 83"/>
                  <a:gd name="T107" fmla="*/ 391 w 391"/>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1" h="83">
                    <a:moveTo>
                      <a:pt x="210" y="0"/>
                    </a:moveTo>
                    <a:lnTo>
                      <a:pt x="178" y="0"/>
                    </a:lnTo>
                    <a:lnTo>
                      <a:pt x="149" y="3"/>
                    </a:lnTo>
                    <a:lnTo>
                      <a:pt x="121" y="9"/>
                    </a:lnTo>
                    <a:lnTo>
                      <a:pt x="95" y="17"/>
                    </a:lnTo>
                    <a:lnTo>
                      <a:pt x="70" y="27"/>
                    </a:lnTo>
                    <a:lnTo>
                      <a:pt x="45" y="39"/>
                    </a:lnTo>
                    <a:lnTo>
                      <a:pt x="21" y="54"/>
                    </a:lnTo>
                    <a:lnTo>
                      <a:pt x="0" y="70"/>
                    </a:lnTo>
                    <a:lnTo>
                      <a:pt x="7" y="83"/>
                    </a:lnTo>
                    <a:lnTo>
                      <a:pt x="27" y="66"/>
                    </a:lnTo>
                    <a:lnTo>
                      <a:pt x="49" y="51"/>
                    </a:lnTo>
                    <a:lnTo>
                      <a:pt x="73" y="39"/>
                    </a:lnTo>
                    <a:lnTo>
                      <a:pt x="99" y="29"/>
                    </a:lnTo>
                    <a:lnTo>
                      <a:pt x="125" y="21"/>
                    </a:lnTo>
                    <a:lnTo>
                      <a:pt x="152" y="15"/>
                    </a:lnTo>
                    <a:lnTo>
                      <a:pt x="180" y="12"/>
                    </a:lnTo>
                    <a:lnTo>
                      <a:pt x="210" y="11"/>
                    </a:lnTo>
                    <a:lnTo>
                      <a:pt x="233" y="11"/>
                    </a:lnTo>
                    <a:lnTo>
                      <a:pt x="257" y="13"/>
                    </a:lnTo>
                    <a:lnTo>
                      <a:pt x="279" y="17"/>
                    </a:lnTo>
                    <a:lnTo>
                      <a:pt x="302" y="23"/>
                    </a:lnTo>
                    <a:lnTo>
                      <a:pt x="322" y="29"/>
                    </a:lnTo>
                    <a:lnTo>
                      <a:pt x="343" y="38"/>
                    </a:lnTo>
                    <a:lnTo>
                      <a:pt x="364" y="48"/>
                    </a:lnTo>
                    <a:lnTo>
                      <a:pt x="384" y="60"/>
                    </a:lnTo>
                    <a:lnTo>
                      <a:pt x="391" y="49"/>
                    </a:lnTo>
                    <a:lnTo>
                      <a:pt x="369" y="37"/>
                    </a:lnTo>
                    <a:lnTo>
                      <a:pt x="349" y="27"/>
                    </a:lnTo>
                    <a:lnTo>
                      <a:pt x="328" y="18"/>
                    </a:lnTo>
                    <a:lnTo>
                      <a:pt x="306" y="12"/>
                    </a:lnTo>
                    <a:lnTo>
                      <a:pt x="283" y="5"/>
                    </a:lnTo>
                    <a:lnTo>
                      <a:pt x="259" y="2"/>
                    </a:lnTo>
                    <a:lnTo>
                      <a:pt x="235" y="0"/>
                    </a:lnTo>
                    <a:lnTo>
                      <a:pt x="210" y="0"/>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3" name="Freeform 545"/>
              <p:cNvSpPr>
                <a:spLocks/>
              </p:cNvSpPr>
              <p:nvPr/>
            </p:nvSpPr>
            <p:spPr bwMode="auto">
              <a:xfrm>
                <a:off x="6317" y="2470"/>
                <a:ext cx="8" cy="4"/>
              </a:xfrm>
              <a:custGeom>
                <a:avLst/>
                <a:gdLst>
                  <a:gd name="T0" fmla="*/ 26 w 42"/>
                  <a:gd name="T1" fmla="*/ 0 h 21"/>
                  <a:gd name="T2" fmla="*/ 0 w 42"/>
                  <a:gd name="T3" fmla="*/ 0 h 21"/>
                  <a:gd name="T4" fmla="*/ 18 w 42"/>
                  <a:gd name="T5" fmla="*/ 8 h 21"/>
                  <a:gd name="T6" fmla="*/ 36 w 42"/>
                  <a:gd name="T7" fmla="*/ 21 h 21"/>
                  <a:gd name="T8" fmla="*/ 42 w 42"/>
                  <a:gd name="T9" fmla="*/ 11 h 21"/>
                  <a:gd name="T10" fmla="*/ 26 w 42"/>
                  <a:gd name="T11" fmla="*/ 0 h 21"/>
                  <a:gd name="T12" fmla="*/ 0 60000 65536"/>
                  <a:gd name="T13" fmla="*/ 0 60000 65536"/>
                  <a:gd name="T14" fmla="*/ 0 60000 65536"/>
                  <a:gd name="T15" fmla="*/ 0 60000 65536"/>
                  <a:gd name="T16" fmla="*/ 0 60000 65536"/>
                  <a:gd name="T17" fmla="*/ 0 60000 65536"/>
                  <a:gd name="T18" fmla="*/ 0 w 42"/>
                  <a:gd name="T19" fmla="*/ 0 h 21"/>
                  <a:gd name="T20" fmla="*/ 42 w 4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2" h="21">
                    <a:moveTo>
                      <a:pt x="26" y="0"/>
                    </a:moveTo>
                    <a:lnTo>
                      <a:pt x="0" y="0"/>
                    </a:lnTo>
                    <a:lnTo>
                      <a:pt x="18" y="8"/>
                    </a:lnTo>
                    <a:lnTo>
                      <a:pt x="36" y="21"/>
                    </a:lnTo>
                    <a:lnTo>
                      <a:pt x="42" y="11"/>
                    </a:lnTo>
                    <a:lnTo>
                      <a:pt x="26" y="0"/>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4" name="Freeform 546"/>
              <p:cNvSpPr>
                <a:spLocks/>
              </p:cNvSpPr>
              <p:nvPr/>
            </p:nvSpPr>
            <p:spPr bwMode="auto">
              <a:xfrm>
                <a:off x="6302" y="2470"/>
                <a:ext cx="21" cy="8"/>
              </a:xfrm>
              <a:custGeom>
                <a:avLst/>
                <a:gdLst>
                  <a:gd name="T0" fmla="*/ 99 w 106"/>
                  <a:gd name="T1" fmla="*/ 40 h 40"/>
                  <a:gd name="T2" fmla="*/ 106 w 106"/>
                  <a:gd name="T3" fmla="*/ 31 h 40"/>
                  <a:gd name="T4" fmla="*/ 74 w 106"/>
                  <a:gd name="T5" fmla="*/ 14 h 40"/>
                  <a:gd name="T6" fmla="*/ 57 w 106"/>
                  <a:gd name="T7" fmla="*/ 6 h 40"/>
                  <a:gd name="T8" fmla="*/ 42 w 106"/>
                  <a:gd name="T9" fmla="*/ 0 h 40"/>
                  <a:gd name="T10" fmla="*/ 0 w 106"/>
                  <a:gd name="T11" fmla="*/ 0 h 40"/>
                  <a:gd name="T12" fmla="*/ 25 w 106"/>
                  <a:gd name="T13" fmla="*/ 6 h 40"/>
                  <a:gd name="T14" fmla="*/ 51 w 106"/>
                  <a:gd name="T15" fmla="*/ 16 h 40"/>
                  <a:gd name="T16" fmla="*/ 74 w 106"/>
                  <a:gd name="T17" fmla="*/ 26 h 40"/>
                  <a:gd name="T18" fmla="*/ 99 w 106"/>
                  <a:gd name="T19" fmla="*/ 4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40"/>
                  <a:gd name="T32" fmla="*/ 106 w 10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40">
                    <a:moveTo>
                      <a:pt x="99" y="40"/>
                    </a:moveTo>
                    <a:lnTo>
                      <a:pt x="106" y="31"/>
                    </a:lnTo>
                    <a:lnTo>
                      <a:pt x="74" y="14"/>
                    </a:lnTo>
                    <a:lnTo>
                      <a:pt x="57" y="6"/>
                    </a:lnTo>
                    <a:lnTo>
                      <a:pt x="42" y="0"/>
                    </a:lnTo>
                    <a:lnTo>
                      <a:pt x="0" y="0"/>
                    </a:lnTo>
                    <a:lnTo>
                      <a:pt x="25" y="6"/>
                    </a:lnTo>
                    <a:lnTo>
                      <a:pt x="51" y="16"/>
                    </a:lnTo>
                    <a:lnTo>
                      <a:pt x="74" y="26"/>
                    </a:lnTo>
                    <a:lnTo>
                      <a:pt x="99" y="40"/>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5" name="Freeform 547"/>
              <p:cNvSpPr>
                <a:spLocks/>
              </p:cNvSpPr>
              <p:nvPr/>
            </p:nvSpPr>
            <p:spPr bwMode="auto">
              <a:xfrm>
                <a:off x="6310" y="2470"/>
                <a:ext cx="14" cy="6"/>
              </a:xfrm>
              <a:custGeom>
                <a:avLst/>
                <a:gdLst>
                  <a:gd name="T0" fmla="*/ 0 w 69"/>
                  <a:gd name="T1" fmla="*/ 0 h 31"/>
                  <a:gd name="T2" fmla="*/ 15 w 69"/>
                  <a:gd name="T3" fmla="*/ 6 h 31"/>
                  <a:gd name="T4" fmla="*/ 32 w 69"/>
                  <a:gd name="T5" fmla="*/ 14 h 31"/>
                  <a:gd name="T6" fmla="*/ 64 w 69"/>
                  <a:gd name="T7" fmla="*/ 31 h 31"/>
                  <a:gd name="T8" fmla="*/ 69 w 69"/>
                  <a:gd name="T9" fmla="*/ 21 h 31"/>
                  <a:gd name="T10" fmla="*/ 51 w 69"/>
                  <a:gd name="T11" fmla="*/ 8 h 31"/>
                  <a:gd name="T12" fmla="*/ 33 w 69"/>
                  <a:gd name="T13" fmla="*/ 0 h 31"/>
                  <a:gd name="T14" fmla="*/ 0 w 69"/>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31"/>
                  <a:gd name="T26" fmla="*/ 69 w 69"/>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31">
                    <a:moveTo>
                      <a:pt x="0" y="0"/>
                    </a:moveTo>
                    <a:lnTo>
                      <a:pt x="15" y="6"/>
                    </a:lnTo>
                    <a:lnTo>
                      <a:pt x="32" y="14"/>
                    </a:lnTo>
                    <a:lnTo>
                      <a:pt x="64" y="31"/>
                    </a:lnTo>
                    <a:lnTo>
                      <a:pt x="69" y="21"/>
                    </a:lnTo>
                    <a:lnTo>
                      <a:pt x="51" y="8"/>
                    </a:lnTo>
                    <a:lnTo>
                      <a:pt x="33" y="0"/>
                    </a:lnTo>
                    <a:lnTo>
                      <a:pt x="0" y="0"/>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6" name="Freeform 548"/>
              <p:cNvSpPr>
                <a:spLocks/>
              </p:cNvSpPr>
              <p:nvPr/>
            </p:nvSpPr>
            <p:spPr bwMode="auto">
              <a:xfrm>
                <a:off x="6322" y="2470"/>
                <a:ext cx="5" cy="2"/>
              </a:xfrm>
              <a:custGeom>
                <a:avLst/>
                <a:gdLst>
                  <a:gd name="T0" fmla="*/ 16 w 23"/>
                  <a:gd name="T1" fmla="*/ 11 h 11"/>
                  <a:gd name="T2" fmla="*/ 23 w 23"/>
                  <a:gd name="T3" fmla="*/ 0 h 11"/>
                  <a:gd name="T4" fmla="*/ 0 w 23"/>
                  <a:gd name="T5" fmla="*/ 0 h 11"/>
                  <a:gd name="T6" fmla="*/ 16 w 23"/>
                  <a:gd name="T7" fmla="*/ 11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16" y="11"/>
                    </a:moveTo>
                    <a:lnTo>
                      <a:pt x="23" y="0"/>
                    </a:lnTo>
                    <a:lnTo>
                      <a:pt x="0" y="0"/>
                    </a:lnTo>
                    <a:lnTo>
                      <a:pt x="16" y="11"/>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7" name="Freeform 549"/>
              <p:cNvSpPr>
                <a:spLocks/>
              </p:cNvSpPr>
              <p:nvPr/>
            </p:nvSpPr>
            <p:spPr bwMode="auto">
              <a:xfrm>
                <a:off x="6273" y="2540"/>
                <a:ext cx="11" cy="5"/>
              </a:xfrm>
              <a:custGeom>
                <a:avLst/>
                <a:gdLst>
                  <a:gd name="T0" fmla="*/ 54 w 54"/>
                  <a:gd name="T1" fmla="*/ 12 h 23"/>
                  <a:gd name="T2" fmla="*/ 50 w 54"/>
                  <a:gd name="T3" fmla="*/ 12 h 23"/>
                  <a:gd name="T4" fmla="*/ 36 w 54"/>
                  <a:gd name="T5" fmla="*/ 11 h 23"/>
                  <a:gd name="T6" fmla="*/ 24 w 54"/>
                  <a:gd name="T7" fmla="*/ 9 h 23"/>
                  <a:gd name="T8" fmla="*/ 0 w 54"/>
                  <a:gd name="T9" fmla="*/ 0 h 23"/>
                  <a:gd name="T10" fmla="*/ 13 w 54"/>
                  <a:gd name="T11" fmla="*/ 18 h 23"/>
                  <a:gd name="T12" fmla="*/ 29 w 54"/>
                  <a:gd name="T13" fmla="*/ 21 h 23"/>
                  <a:gd name="T14" fmla="*/ 47 w 54"/>
                  <a:gd name="T15" fmla="*/ 23 h 23"/>
                  <a:gd name="T16" fmla="*/ 54 w 54"/>
                  <a:gd name="T17" fmla="*/ 1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23"/>
                  <a:gd name="T29" fmla="*/ 54 w 5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23">
                    <a:moveTo>
                      <a:pt x="54" y="12"/>
                    </a:moveTo>
                    <a:lnTo>
                      <a:pt x="50" y="12"/>
                    </a:lnTo>
                    <a:lnTo>
                      <a:pt x="36" y="11"/>
                    </a:lnTo>
                    <a:lnTo>
                      <a:pt x="24" y="9"/>
                    </a:lnTo>
                    <a:lnTo>
                      <a:pt x="0" y="0"/>
                    </a:lnTo>
                    <a:lnTo>
                      <a:pt x="13" y="18"/>
                    </a:lnTo>
                    <a:lnTo>
                      <a:pt x="29" y="21"/>
                    </a:lnTo>
                    <a:lnTo>
                      <a:pt x="47" y="23"/>
                    </a:lnTo>
                    <a:lnTo>
                      <a:pt x="54" y="12"/>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8" name="Freeform 550"/>
              <p:cNvSpPr>
                <a:spLocks/>
              </p:cNvSpPr>
              <p:nvPr/>
            </p:nvSpPr>
            <p:spPr bwMode="auto">
              <a:xfrm>
                <a:off x="6279" y="2549"/>
                <a:ext cx="1" cy="2"/>
              </a:xfrm>
              <a:custGeom>
                <a:avLst/>
                <a:gdLst>
                  <a:gd name="T0" fmla="*/ 5 w 5"/>
                  <a:gd name="T1" fmla="*/ 2 h 8"/>
                  <a:gd name="T2" fmla="*/ 0 w 5"/>
                  <a:gd name="T3" fmla="*/ 0 h 8"/>
                  <a:gd name="T4" fmla="*/ 3 w 5"/>
                  <a:gd name="T5" fmla="*/ 8 h 8"/>
                  <a:gd name="T6" fmla="*/ 5 w 5"/>
                  <a:gd name="T7" fmla="*/ 2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5" y="2"/>
                    </a:moveTo>
                    <a:lnTo>
                      <a:pt x="0" y="0"/>
                    </a:lnTo>
                    <a:lnTo>
                      <a:pt x="3" y="8"/>
                    </a:lnTo>
                    <a:lnTo>
                      <a:pt x="5" y="2"/>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79" name="Freeform 551"/>
              <p:cNvSpPr>
                <a:spLocks/>
              </p:cNvSpPr>
              <p:nvPr/>
            </p:nvSpPr>
            <p:spPr bwMode="auto">
              <a:xfrm>
                <a:off x="6277" y="2547"/>
                <a:ext cx="4" cy="3"/>
              </a:xfrm>
              <a:custGeom>
                <a:avLst/>
                <a:gdLst>
                  <a:gd name="T0" fmla="*/ 8 w 19"/>
                  <a:gd name="T1" fmla="*/ 10 h 12"/>
                  <a:gd name="T2" fmla="*/ 13 w 19"/>
                  <a:gd name="T3" fmla="*/ 12 h 12"/>
                  <a:gd name="T4" fmla="*/ 19 w 19"/>
                  <a:gd name="T5" fmla="*/ 2 h 12"/>
                  <a:gd name="T6" fmla="*/ 17 w 19"/>
                  <a:gd name="T7" fmla="*/ 1 h 12"/>
                  <a:gd name="T8" fmla="*/ 15 w 19"/>
                  <a:gd name="T9" fmla="*/ 1 h 12"/>
                  <a:gd name="T10" fmla="*/ 13 w 19"/>
                  <a:gd name="T11" fmla="*/ 1 h 12"/>
                  <a:gd name="T12" fmla="*/ 9 w 19"/>
                  <a:gd name="T13" fmla="*/ 1 h 12"/>
                  <a:gd name="T14" fmla="*/ 0 w 19"/>
                  <a:gd name="T15" fmla="*/ 0 h 12"/>
                  <a:gd name="T16" fmla="*/ 8 w 19"/>
                  <a:gd name="T17" fmla="*/ 1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2"/>
                  <a:gd name="T29" fmla="*/ 19 w 1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2">
                    <a:moveTo>
                      <a:pt x="8" y="10"/>
                    </a:moveTo>
                    <a:lnTo>
                      <a:pt x="13" y="12"/>
                    </a:lnTo>
                    <a:lnTo>
                      <a:pt x="19" y="2"/>
                    </a:lnTo>
                    <a:lnTo>
                      <a:pt x="17" y="1"/>
                    </a:lnTo>
                    <a:lnTo>
                      <a:pt x="15" y="1"/>
                    </a:lnTo>
                    <a:lnTo>
                      <a:pt x="13" y="1"/>
                    </a:lnTo>
                    <a:lnTo>
                      <a:pt x="9" y="1"/>
                    </a:lnTo>
                    <a:lnTo>
                      <a:pt x="0" y="0"/>
                    </a:lnTo>
                    <a:lnTo>
                      <a:pt x="8" y="10"/>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0" name="Freeform 552"/>
              <p:cNvSpPr>
                <a:spLocks/>
              </p:cNvSpPr>
              <p:nvPr/>
            </p:nvSpPr>
            <p:spPr bwMode="auto">
              <a:xfrm>
                <a:off x="6276" y="2544"/>
                <a:ext cx="7" cy="4"/>
              </a:xfrm>
              <a:custGeom>
                <a:avLst/>
                <a:gdLst>
                  <a:gd name="T0" fmla="*/ 34 w 34"/>
                  <a:gd name="T1" fmla="*/ 5 h 18"/>
                  <a:gd name="T2" fmla="*/ 16 w 34"/>
                  <a:gd name="T3" fmla="*/ 3 h 18"/>
                  <a:gd name="T4" fmla="*/ 0 w 34"/>
                  <a:gd name="T5" fmla="*/ 0 h 18"/>
                  <a:gd name="T6" fmla="*/ 8 w 34"/>
                  <a:gd name="T7" fmla="*/ 16 h 18"/>
                  <a:gd name="T8" fmla="*/ 17 w 34"/>
                  <a:gd name="T9" fmla="*/ 17 h 18"/>
                  <a:gd name="T10" fmla="*/ 21 w 34"/>
                  <a:gd name="T11" fmla="*/ 17 h 18"/>
                  <a:gd name="T12" fmla="*/ 23 w 34"/>
                  <a:gd name="T13" fmla="*/ 17 h 18"/>
                  <a:gd name="T14" fmla="*/ 25 w 34"/>
                  <a:gd name="T15" fmla="*/ 17 h 18"/>
                  <a:gd name="T16" fmla="*/ 27 w 34"/>
                  <a:gd name="T17" fmla="*/ 18 h 18"/>
                  <a:gd name="T18" fmla="*/ 34 w 34"/>
                  <a:gd name="T19" fmla="*/ 5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8"/>
                  <a:gd name="T32" fmla="*/ 34 w 3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8">
                    <a:moveTo>
                      <a:pt x="34" y="5"/>
                    </a:moveTo>
                    <a:lnTo>
                      <a:pt x="16" y="3"/>
                    </a:lnTo>
                    <a:lnTo>
                      <a:pt x="0" y="0"/>
                    </a:lnTo>
                    <a:lnTo>
                      <a:pt x="8" y="16"/>
                    </a:lnTo>
                    <a:lnTo>
                      <a:pt x="17" y="17"/>
                    </a:lnTo>
                    <a:lnTo>
                      <a:pt x="21" y="17"/>
                    </a:lnTo>
                    <a:lnTo>
                      <a:pt x="23" y="17"/>
                    </a:lnTo>
                    <a:lnTo>
                      <a:pt x="25" y="17"/>
                    </a:lnTo>
                    <a:lnTo>
                      <a:pt x="27" y="18"/>
                    </a:lnTo>
                    <a:lnTo>
                      <a:pt x="34" y="5"/>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1" name="Freeform 553"/>
              <p:cNvSpPr>
                <a:spLocks/>
              </p:cNvSpPr>
              <p:nvPr/>
            </p:nvSpPr>
            <p:spPr bwMode="auto">
              <a:xfrm>
                <a:off x="6231" y="2470"/>
                <a:ext cx="96" cy="81"/>
              </a:xfrm>
              <a:custGeom>
                <a:avLst/>
                <a:gdLst>
                  <a:gd name="T0" fmla="*/ 476 w 476"/>
                  <a:gd name="T1" fmla="*/ 0 h 405"/>
                  <a:gd name="T2" fmla="*/ 241 w 476"/>
                  <a:gd name="T3" fmla="*/ 405 h 405"/>
                  <a:gd name="T4" fmla="*/ 0 w 476"/>
                  <a:gd name="T5" fmla="*/ 0 h 405"/>
                  <a:gd name="T6" fmla="*/ 476 w 476"/>
                  <a:gd name="T7" fmla="*/ 0 h 405"/>
                  <a:gd name="T8" fmla="*/ 0 60000 65536"/>
                  <a:gd name="T9" fmla="*/ 0 60000 65536"/>
                  <a:gd name="T10" fmla="*/ 0 60000 65536"/>
                  <a:gd name="T11" fmla="*/ 0 60000 65536"/>
                  <a:gd name="T12" fmla="*/ 0 w 476"/>
                  <a:gd name="T13" fmla="*/ 0 h 405"/>
                  <a:gd name="T14" fmla="*/ 476 w 476"/>
                  <a:gd name="T15" fmla="*/ 405 h 405"/>
                </a:gdLst>
                <a:ahLst/>
                <a:cxnLst>
                  <a:cxn ang="T8">
                    <a:pos x="T0" y="T1"/>
                  </a:cxn>
                  <a:cxn ang="T9">
                    <a:pos x="T2" y="T3"/>
                  </a:cxn>
                  <a:cxn ang="T10">
                    <a:pos x="T4" y="T5"/>
                  </a:cxn>
                  <a:cxn ang="T11">
                    <a:pos x="T6" y="T7"/>
                  </a:cxn>
                </a:cxnLst>
                <a:rect l="T12" t="T13" r="T14" b="T15"/>
                <a:pathLst>
                  <a:path w="476" h="405">
                    <a:moveTo>
                      <a:pt x="476" y="0"/>
                    </a:moveTo>
                    <a:lnTo>
                      <a:pt x="241" y="405"/>
                    </a:lnTo>
                    <a:lnTo>
                      <a:pt x="0" y="0"/>
                    </a:lnTo>
                    <a:lnTo>
                      <a:pt x="476" y="0"/>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482" name="Freeform 554"/>
              <p:cNvSpPr>
                <a:spLocks noEditPoints="1"/>
              </p:cNvSpPr>
              <p:nvPr/>
            </p:nvSpPr>
            <p:spPr bwMode="auto">
              <a:xfrm>
                <a:off x="6234" y="1430"/>
                <a:ext cx="86" cy="87"/>
              </a:xfrm>
              <a:custGeom>
                <a:avLst/>
                <a:gdLst>
                  <a:gd name="T0" fmla="*/ 428 w 431"/>
                  <a:gd name="T1" fmla="*/ 176 h 435"/>
                  <a:gd name="T2" fmla="*/ 397 w 431"/>
                  <a:gd name="T3" fmla="*/ 97 h 435"/>
                  <a:gd name="T4" fmla="*/ 351 w 431"/>
                  <a:gd name="T5" fmla="*/ 47 h 435"/>
                  <a:gd name="T6" fmla="*/ 298 w 431"/>
                  <a:gd name="T7" fmla="*/ 16 h 435"/>
                  <a:gd name="T8" fmla="*/ 236 w 431"/>
                  <a:gd name="T9" fmla="*/ 0 h 435"/>
                  <a:gd name="T10" fmla="*/ 170 w 431"/>
                  <a:gd name="T11" fmla="*/ 3 h 435"/>
                  <a:gd name="T12" fmla="*/ 76 w 431"/>
                  <a:gd name="T13" fmla="*/ 47 h 435"/>
                  <a:gd name="T14" fmla="*/ 31 w 431"/>
                  <a:gd name="T15" fmla="*/ 96 h 435"/>
                  <a:gd name="T16" fmla="*/ 6 w 431"/>
                  <a:gd name="T17" fmla="*/ 154 h 435"/>
                  <a:gd name="T18" fmla="*/ 1 w 431"/>
                  <a:gd name="T19" fmla="*/ 220 h 435"/>
                  <a:gd name="T20" fmla="*/ 6 w 431"/>
                  <a:gd name="T21" fmla="*/ 277 h 435"/>
                  <a:gd name="T22" fmla="*/ 31 w 431"/>
                  <a:gd name="T23" fmla="*/ 337 h 435"/>
                  <a:gd name="T24" fmla="*/ 76 w 431"/>
                  <a:gd name="T25" fmla="*/ 387 h 435"/>
                  <a:gd name="T26" fmla="*/ 130 w 431"/>
                  <a:gd name="T27" fmla="*/ 420 h 435"/>
                  <a:gd name="T28" fmla="*/ 191 w 431"/>
                  <a:gd name="T29" fmla="*/ 434 h 435"/>
                  <a:gd name="T30" fmla="*/ 225 w 431"/>
                  <a:gd name="T31" fmla="*/ 434 h 435"/>
                  <a:gd name="T32" fmla="*/ 257 w 431"/>
                  <a:gd name="T33" fmla="*/ 431 h 435"/>
                  <a:gd name="T34" fmla="*/ 315 w 431"/>
                  <a:gd name="T35" fmla="*/ 410 h 435"/>
                  <a:gd name="T36" fmla="*/ 342 w 431"/>
                  <a:gd name="T37" fmla="*/ 393 h 435"/>
                  <a:gd name="T38" fmla="*/ 369 w 431"/>
                  <a:gd name="T39" fmla="*/ 370 h 435"/>
                  <a:gd name="T40" fmla="*/ 373 w 431"/>
                  <a:gd name="T41" fmla="*/ 367 h 435"/>
                  <a:gd name="T42" fmla="*/ 392 w 431"/>
                  <a:gd name="T43" fmla="*/ 343 h 435"/>
                  <a:gd name="T44" fmla="*/ 408 w 431"/>
                  <a:gd name="T45" fmla="*/ 317 h 435"/>
                  <a:gd name="T46" fmla="*/ 428 w 431"/>
                  <a:gd name="T47" fmla="*/ 257 h 435"/>
                  <a:gd name="T48" fmla="*/ 214 w 431"/>
                  <a:gd name="T49" fmla="*/ 7 h 435"/>
                  <a:gd name="T50" fmla="*/ 275 w 431"/>
                  <a:gd name="T51" fmla="*/ 14 h 435"/>
                  <a:gd name="T52" fmla="*/ 330 w 431"/>
                  <a:gd name="T53" fmla="*/ 41 h 435"/>
                  <a:gd name="T54" fmla="*/ 378 w 431"/>
                  <a:gd name="T55" fmla="*/ 84 h 435"/>
                  <a:gd name="T56" fmla="*/ 411 w 431"/>
                  <a:gd name="T57" fmla="*/ 137 h 435"/>
                  <a:gd name="T58" fmla="*/ 425 w 431"/>
                  <a:gd name="T59" fmla="*/ 195 h 435"/>
                  <a:gd name="T60" fmla="*/ 423 w 431"/>
                  <a:gd name="T61" fmla="*/ 248 h 435"/>
                  <a:gd name="T62" fmla="*/ 417 w 431"/>
                  <a:gd name="T63" fmla="*/ 278 h 435"/>
                  <a:gd name="T64" fmla="*/ 408 w 431"/>
                  <a:gd name="T65" fmla="*/ 302 h 435"/>
                  <a:gd name="T66" fmla="*/ 391 w 431"/>
                  <a:gd name="T67" fmla="*/ 333 h 435"/>
                  <a:gd name="T68" fmla="*/ 374 w 431"/>
                  <a:gd name="T69" fmla="*/ 353 h 435"/>
                  <a:gd name="T70" fmla="*/ 355 w 431"/>
                  <a:gd name="T71" fmla="*/ 374 h 435"/>
                  <a:gd name="T72" fmla="*/ 338 w 431"/>
                  <a:gd name="T73" fmla="*/ 387 h 435"/>
                  <a:gd name="T74" fmla="*/ 303 w 431"/>
                  <a:gd name="T75" fmla="*/ 408 h 435"/>
                  <a:gd name="T76" fmla="*/ 295 w 431"/>
                  <a:gd name="T77" fmla="*/ 414 h 435"/>
                  <a:gd name="T78" fmla="*/ 256 w 431"/>
                  <a:gd name="T79" fmla="*/ 425 h 435"/>
                  <a:gd name="T80" fmla="*/ 214 w 431"/>
                  <a:gd name="T81" fmla="*/ 430 h 435"/>
                  <a:gd name="T82" fmla="*/ 152 w 431"/>
                  <a:gd name="T83" fmla="*/ 420 h 435"/>
                  <a:gd name="T84" fmla="*/ 98 w 431"/>
                  <a:gd name="T85" fmla="*/ 394 h 435"/>
                  <a:gd name="T86" fmla="*/ 51 w 431"/>
                  <a:gd name="T87" fmla="*/ 350 h 435"/>
                  <a:gd name="T88" fmla="*/ 19 w 431"/>
                  <a:gd name="T89" fmla="*/ 298 h 435"/>
                  <a:gd name="T90" fmla="*/ 3 w 431"/>
                  <a:gd name="T91" fmla="*/ 238 h 435"/>
                  <a:gd name="T92" fmla="*/ 7 w 431"/>
                  <a:gd name="T93" fmla="*/ 175 h 435"/>
                  <a:gd name="T94" fmla="*/ 27 w 431"/>
                  <a:gd name="T95" fmla="*/ 118 h 435"/>
                  <a:gd name="T96" fmla="*/ 66 w 431"/>
                  <a:gd name="T97" fmla="*/ 69 h 435"/>
                  <a:gd name="T98" fmla="*/ 115 w 431"/>
                  <a:gd name="T99" fmla="*/ 30 h 435"/>
                  <a:gd name="T100" fmla="*/ 172 w 431"/>
                  <a:gd name="T101" fmla="*/ 10 h 4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1"/>
                  <a:gd name="T154" fmla="*/ 0 h 435"/>
                  <a:gd name="T155" fmla="*/ 431 w 431"/>
                  <a:gd name="T156" fmla="*/ 435 h 4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1" h="435">
                    <a:moveTo>
                      <a:pt x="431" y="220"/>
                    </a:moveTo>
                    <a:lnTo>
                      <a:pt x="430" y="197"/>
                    </a:lnTo>
                    <a:lnTo>
                      <a:pt x="428" y="176"/>
                    </a:lnTo>
                    <a:lnTo>
                      <a:pt x="419" y="137"/>
                    </a:lnTo>
                    <a:lnTo>
                      <a:pt x="409" y="115"/>
                    </a:lnTo>
                    <a:lnTo>
                      <a:pt x="397" y="97"/>
                    </a:lnTo>
                    <a:lnTo>
                      <a:pt x="384" y="79"/>
                    </a:lnTo>
                    <a:lnTo>
                      <a:pt x="369" y="64"/>
                    </a:lnTo>
                    <a:lnTo>
                      <a:pt x="351" y="47"/>
                    </a:lnTo>
                    <a:lnTo>
                      <a:pt x="335" y="35"/>
                    </a:lnTo>
                    <a:lnTo>
                      <a:pt x="315" y="23"/>
                    </a:lnTo>
                    <a:lnTo>
                      <a:pt x="298" y="16"/>
                    </a:lnTo>
                    <a:lnTo>
                      <a:pt x="277" y="8"/>
                    </a:lnTo>
                    <a:lnTo>
                      <a:pt x="257" y="3"/>
                    </a:lnTo>
                    <a:lnTo>
                      <a:pt x="236" y="0"/>
                    </a:lnTo>
                    <a:lnTo>
                      <a:pt x="214" y="0"/>
                    </a:lnTo>
                    <a:lnTo>
                      <a:pt x="191" y="0"/>
                    </a:lnTo>
                    <a:lnTo>
                      <a:pt x="170" y="3"/>
                    </a:lnTo>
                    <a:lnTo>
                      <a:pt x="130" y="16"/>
                    </a:lnTo>
                    <a:lnTo>
                      <a:pt x="93" y="35"/>
                    </a:lnTo>
                    <a:lnTo>
                      <a:pt x="76" y="47"/>
                    </a:lnTo>
                    <a:lnTo>
                      <a:pt x="61" y="64"/>
                    </a:lnTo>
                    <a:lnTo>
                      <a:pt x="44" y="79"/>
                    </a:lnTo>
                    <a:lnTo>
                      <a:pt x="31" y="96"/>
                    </a:lnTo>
                    <a:lnTo>
                      <a:pt x="20" y="114"/>
                    </a:lnTo>
                    <a:lnTo>
                      <a:pt x="12" y="134"/>
                    </a:lnTo>
                    <a:lnTo>
                      <a:pt x="6" y="154"/>
                    </a:lnTo>
                    <a:lnTo>
                      <a:pt x="2" y="175"/>
                    </a:lnTo>
                    <a:lnTo>
                      <a:pt x="0" y="196"/>
                    </a:lnTo>
                    <a:lnTo>
                      <a:pt x="1" y="220"/>
                    </a:lnTo>
                    <a:lnTo>
                      <a:pt x="0" y="239"/>
                    </a:lnTo>
                    <a:lnTo>
                      <a:pt x="2" y="259"/>
                    </a:lnTo>
                    <a:lnTo>
                      <a:pt x="6" y="277"/>
                    </a:lnTo>
                    <a:lnTo>
                      <a:pt x="11" y="297"/>
                    </a:lnTo>
                    <a:lnTo>
                      <a:pt x="19" y="316"/>
                    </a:lnTo>
                    <a:lnTo>
                      <a:pt x="31" y="337"/>
                    </a:lnTo>
                    <a:lnTo>
                      <a:pt x="44" y="355"/>
                    </a:lnTo>
                    <a:lnTo>
                      <a:pt x="61" y="372"/>
                    </a:lnTo>
                    <a:lnTo>
                      <a:pt x="76" y="387"/>
                    </a:lnTo>
                    <a:lnTo>
                      <a:pt x="93" y="399"/>
                    </a:lnTo>
                    <a:lnTo>
                      <a:pt x="111" y="410"/>
                    </a:lnTo>
                    <a:lnTo>
                      <a:pt x="130" y="420"/>
                    </a:lnTo>
                    <a:lnTo>
                      <a:pt x="149" y="425"/>
                    </a:lnTo>
                    <a:lnTo>
                      <a:pt x="170" y="431"/>
                    </a:lnTo>
                    <a:lnTo>
                      <a:pt x="191" y="434"/>
                    </a:lnTo>
                    <a:lnTo>
                      <a:pt x="214" y="435"/>
                    </a:lnTo>
                    <a:lnTo>
                      <a:pt x="219" y="434"/>
                    </a:lnTo>
                    <a:lnTo>
                      <a:pt x="225" y="434"/>
                    </a:lnTo>
                    <a:lnTo>
                      <a:pt x="236" y="434"/>
                    </a:lnTo>
                    <a:lnTo>
                      <a:pt x="246" y="432"/>
                    </a:lnTo>
                    <a:lnTo>
                      <a:pt x="257" y="431"/>
                    </a:lnTo>
                    <a:lnTo>
                      <a:pt x="277" y="425"/>
                    </a:lnTo>
                    <a:lnTo>
                      <a:pt x="298" y="420"/>
                    </a:lnTo>
                    <a:lnTo>
                      <a:pt x="315" y="410"/>
                    </a:lnTo>
                    <a:lnTo>
                      <a:pt x="324" y="404"/>
                    </a:lnTo>
                    <a:lnTo>
                      <a:pt x="335" y="399"/>
                    </a:lnTo>
                    <a:lnTo>
                      <a:pt x="342" y="393"/>
                    </a:lnTo>
                    <a:lnTo>
                      <a:pt x="351" y="387"/>
                    </a:lnTo>
                    <a:lnTo>
                      <a:pt x="369" y="372"/>
                    </a:lnTo>
                    <a:lnTo>
                      <a:pt x="369" y="370"/>
                    </a:lnTo>
                    <a:lnTo>
                      <a:pt x="369" y="369"/>
                    </a:lnTo>
                    <a:lnTo>
                      <a:pt x="370" y="369"/>
                    </a:lnTo>
                    <a:lnTo>
                      <a:pt x="373" y="367"/>
                    </a:lnTo>
                    <a:lnTo>
                      <a:pt x="377" y="362"/>
                    </a:lnTo>
                    <a:lnTo>
                      <a:pt x="385" y="353"/>
                    </a:lnTo>
                    <a:lnTo>
                      <a:pt x="392" y="343"/>
                    </a:lnTo>
                    <a:lnTo>
                      <a:pt x="400" y="334"/>
                    </a:lnTo>
                    <a:lnTo>
                      <a:pt x="405" y="323"/>
                    </a:lnTo>
                    <a:lnTo>
                      <a:pt x="408" y="317"/>
                    </a:lnTo>
                    <a:lnTo>
                      <a:pt x="411" y="313"/>
                    </a:lnTo>
                    <a:lnTo>
                      <a:pt x="421" y="293"/>
                    </a:lnTo>
                    <a:lnTo>
                      <a:pt x="428" y="257"/>
                    </a:lnTo>
                    <a:lnTo>
                      <a:pt x="430" y="238"/>
                    </a:lnTo>
                    <a:lnTo>
                      <a:pt x="431" y="220"/>
                    </a:lnTo>
                    <a:close/>
                    <a:moveTo>
                      <a:pt x="214" y="7"/>
                    </a:moveTo>
                    <a:lnTo>
                      <a:pt x="235" y="7"/>
                    </a:lnTo>
                    <a:lnTo>
                      <a:pt x="256" y="10"/>
                    </a:lnTo>
                    <a:lnTo>
                      <a:pt x="275" y="14"/>
                    </a:lnTo>
                    <a:lnTo>
                      <a:pt x="295" y="22"/>
                    </a:lnTo>
                    <a:lnTo>
                      <a:pt x="312" y="30"/>
                    </a:lnTo>
                    <a:lnTo>
                      <a:pt x="330" y="41"/>
                    </a:lnTo>
                    <a:lnTo>
                      <a:pt x="347" y="54"/>
                    </a:lnTo>
                    <a:lnTo>
                      <a:pt x="364" y="69"/>
                    </a:lnTo>
                    <a:lnTo>
                      <a:pt x="378" y="84"/>
                    </a:lnTo>
                    <a:lnTo>
                      <a:pt x="391" y="101"/>
                    </a:lnTo>
                    <a:lnTo>
                      <a:pt x="401" y="118"/>
                    </a:lnTo>
                    <a:lnTo>
                      <a:pt x="411" y="137"/>
                    </a:lnTo>
                    <a:lnTo>
                      <a:pt x="417" y="155"/>
                    </a:lnTo>
                    <a:lnTo>
                      <a:pt x="422" y="175"/>
                    </a:lnTo>
                    <a:lnTo>
                      <a:pt x="425" y="195"/>
                    </a:lnTo>
                    <a:lnTo>
                      <a:pt x="427" y="218"/>
                    </a:lnTo>
                    <a:lnTo>
                      <a:pt x="425" y="238"/>
                    </a:lnTo>
                    <a:lnTo>
                      <a:pt x="423" y="248"/>
                    </a:lnTo>
                    <a:lnTo>
                      <a:pt x="422" y="259"/>
                    </a:lnTo>
                    <a:lnTo>
                      <a:pt x="419" y="268"/>
                    </a:lnTo>
                    <a:lnTo>
                      <a:pt x="417" y="278"/>
                    </a:lnTo>
                    <a:lnTo>
                      <a:pt x="411" y="298"/>
                    </a:lnTo>
                    <a:lnTo>
                      <a:pt x="409" y="300"/>
                    </a:lnTo>
                    <a:lnTo>
                      <a:pt x="408" y="302"/>
                    </a:lnTo>
                    <a:lnTo>
                      <a:pt x="405" y="306"/>
                    </a:lnTo>
                    <a:lnTo>
                      <a:pt x="401" y="315"/>
                    </a:lnTo>
                    <a:lnTo>
                      <a:pt x="391" y="333"/>
                    </a:lnTo>
                    <a:lnTo>
                      <a:pt x="384" y="341"/>
                    </a:lnTo>
                    <a:lnTo>
                      <a:pt x="378" y="350"/>
                    </a:lnTo>
                    <a:lnTo>
                      <a:pt x="374" y="353"/>
                    </a:lnTo>
                    <a:lnTo>
                      <a:pt x="370" y="358"/>
                    </a:lnTo>
                    <a:lnTo>
                      <a:pt x="364" y="367"/>
                    </a:lnTo>
                    <a:lnTo>
                      <a:pt x="355" y="374"/>
                    </a:lnTo>
                    <a:lnTo>
                      <a:pt x="350" y="377"/>
                    </a:lnTo>
                    <a:lnTo>
                      <a:pt x="347" y="381"/>
                    </a:lnTo>
                    <a:lnTo>
                      <a:pt x="338" y="387"/>
                    </a:lnTo>
                    <a:lnTo>
                      <a:pt x="330" y="394"/>
                    </a:lnTo>
                    <a:lnTo>
                      <a:pt x="312" y="404"/>
                    </a:lnTo>
                    <a:lnTo>
                      <a:pt x="303" y="408"/>
                    </a:lnTo>
                    <a:lnTo>
                      <a:pt x="299" y="411"/>
                    </a:lnTo>
                    <a:lnTo>
                      <a:pt x="296" y="412"/>
                    </a:lnTo>
                    <a:lnTo>
                      <a:pt x="295" y="414"/>
                    </a:lnTo>
                    <a:lnTo>
                      <a:pt x="275" y="420"/>
                    </a:lnTo>
                    <a:lnTo>
                      <a:pt x="265" y="422"/>
                    </a:lnTo>
                    <a:lnTo>
                      <a:pt x="256" y="425"/>
                    </a:lnTo>
                    <a:lnTo>
                      <a:pt x="245" y="426"/>
                    </a:lnTo>
                    <a:lnTo>
                      <a:pt x="235" y="429"/>
                    </a:lnTo>
                    <a:lnTo>
                      <a:pt x="214" y="430"/>
                    </a:lnTo>
                    <a:lnTo>
                      <a:pt x="192" y="429"/>
                    </a:lnTo>
                    <a:lnTo>
                      <a:pt x="172" y="425"/>
                    </a:lnTo>
                    <a:lnTo>
                      <a:pt x="152" y="420"/>
                    </a:lnTo>
                    <a:lnTo>
                      <a:pt x="134" y="414"/>
                    </a:lnTo>
                    <a:lnTo>
                      <a:pt x="115" y="404"/>
                    </a:lnTo>
                    <a:lnTo>
                      <a:pt x="98" y="394"/>
                    </a:lnTo>
                    <a:lnTo>
                      <a:pt x="81" y="381"/>
                    </a:lnTo>
                    <a:lnTo>
                      <a:pt x="66" y="367"/>
                    </a:lnTo>
                    <a:lnTo>
                      <a:pt x="51" y="350"/>
                    </a:lnTo>
                    <a:lnTo>
                      <a:pt x="38" y="333"/>
                    </a:lnTo>
                    <a:lnTo>
                      <a:pt x="27" y="315"/>
                    </a:lnTo>
                    <a:lnTo>
                      <a:pt x="19" y="298"/>
                    </a:lnTo>
                    <a:lnTo>
                      <a:pt x="11" y="278"/>
                    </a:lnTo>
                    <a:lnTo>
                      <a:pt x="7" y="259"/>
                    </a:lnTo>
                    <a:lnTo>
                      <a:pt x="3" y="238"/>
                    </a:lnTo>
                    <a:lnTo>
                      <a:pt x="3" y="218"/>
                    </a:lnTo>
                    <a:lnTo>
                      <a:pt x="3" y="195"/>
                    </a:lnTo>
                    <a:lnTo>
                      <a:pt x="7" y="175"/>
                    </a:lnTo>
                    <a:lnTo>
                      <a:pt x="11" y="155"/>
                    </a:lnTo>
                    <a:lnTo>
                      <a:pt x="19" y="137"/>
                    </a:lnTo>
                    <a:lnTo>
                      <a:pt x="27" y="118"/>
                    </a:lnTo>
                    <a:lnTo>
                      <a:pt x="38" y="101"/>
                    </a:lnTo>
                    <a:lnTo>
                      <a:pt x="51" y="84"/>
                    </a:lnTo>
                    <a:lnTo>
                      <a:pt x="66" y="69"/>
                    </a:lnTo>
                    <a:lnTo>
                      <a:pt x="81" y="54"/>
                    </a:lnTo>
                    <a:lnTo>
                      <a:pt x="98" y="41"/>
                    </a:lnTo>
                    <a:lnTo>
                      <a:pt x="115" y="30"/>
                    </a:lnTo>
                    <a:lnTo>
                      <a:pt x="134" y="22"/>
                    </a:lnTo>
                    <a:lnTo>
                      <a:pt x="152" y="14"/>
                    </a:lnTo>
                    <a:lnTo>
                      <a:pt x="172" y="10"/>
                    </a:lnTo>
                    <a:lnTo>
                      <a:pt x="192" y="7"/>
                    </a:lnTo>
                    <a:lnTo>
                      <a:pt x="214" y="7"/>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3" name="Freeform 555"/>
              <p:cNvSpPr>
                <a:spLocks noEditPoints="1"/>
              </p:cNvSpPr>
              <p:nvPr/>
            </p:nvSpPr>
            <p:spPr bwMode="auto">
              <a:xfrm>
                <a:off x="6235" y="1432"/>
                <a:ext cx="84" cy="84"/>
              </a:xfrm>
              <a:custGeom>
                <a:avLst/>
                <a:gdLst>
                  <a:gd name="T0" fmla="*/ 327 w 424"/>
                  <a:gd name="T1" fmla="*/ 34 h 423"/>
                  <a:gd name="T2" fmla="*/ 272 w 424"/>
                  <a:gd name="T3" fmla="*/ 7 h 423"/>
                  <a:gd name="T4" fmla="*/ 211 w 424"/>
                  <a:gd name="T5" fmla="*/ 0 h 423"/>
                  <a:gd name="T6" fmla="*/ 149 w 424"/>
                  <a:gd name="T7" fmla="*/ 7 h 423"/>
                  <a:gd name="T8" fmla="*/ 95 w 424"/>
                  <a:gd name="T9" fmla="*/ 34 h 423"/>
                  <a:gd name="T10" fmla="*/ 48 w 424"/>
                  <a:gd name="T11" fmla="*/ 77 h 423"/>
                  <a:gd name="T12" fmla="*/ 16 w 424"/>
                  <a:gd name="T13" fmla="*/ 130 h 423"/>
                  <a:gd name="T14" fmla="*/ 0 w 424"/>
                  <a:gd name="T15" fmla="*/ 188 h 423"/>
                  <a:gd name="T16" fmla="*/ 4 w 424"/>
                  <a:gd name="T17" fmla="*/ 252 h 423"/>
                  <a:gd name="T18" fmla="*/ 24 w 424"/>
                  <a:gd name="T19" fmla="*/ 308 h 423"/>
                  <a:gd name="T20" fmla="*/ 63 w 424"/>
                  <a:gd name="T21" fmla="*/ 360 h 423"/>
                  <a:gd name="T22" fmla="*/ 112 w 424"/>
                  <a:gd name="T23" fmla="*/ 397 h 423"/>
                  <a:gd name="T24" fmla="*/ 169 w 424"/>
                  <a:gd name="T25" fmla="*/ 418 h 423"/>
                  <a:gd name="T26" fmla="*/ 232 w 424"/>
                  <a:gd name="T27" fmla="*/ 422 h 423"/>
                  <a:gd name="T28" fmla="*/ 262 w 424"/>
                  <a:gd name="T29" fmla="*/ 415 h 423"/>
                  <a:gd name="T30" fmla="*/ 293 w 424"/>
                  <a:gd name="T31" fmla="*/ 405 h 423"/>
                  <a:gd name="T32" fmla="*/ 309 w 424"/>
                  <a:gd name="T33" fmla="*/ 397 h 423"/>
                  <a:gd name="T34" fmla="*/ 344 w 424"/>
                  <a:gd name="T35" fmla="*/ 374 h 423"/>
                  <a:gd name="T36" fmla="*/ 361 w 424"/>
                  <a:gd name="T37" fmla="*/ 360 h 423"/>
                  <a:gd name="T38" fmla="*/ 375 w 424"/>
                  <a:gd name="T39" fmla="*/ 343 h 423"/>
                  <a:gd name="T40" fmla="*/ 398 w 424"/>
                  <a:gd name="T41" fmla="*/ 308 h 423"/>
                  <a:gd name="T42" fmla="*/ 406 w 424"/>
                  <a:gd name="T43" fmla="*/ 293 h 423"/>
                  <a:gd name="T44" fmla="*/ 416 w 424"/>
                  <a:gd name="T45" fmla="*/ 261 h 423"/>
                  <a:gd name="T46" fmla="*/ 422 w 424"/>
                  <a:gd name="T47" fmla="*/ 231 h 423"/>
                  <a:gd name="T48" fmla="*/ 419 w 424"/>
                  <a:gd name="T49" fmla="*/ 168 h 423"/>
                  <a:gd name="T50" fmla="*/ 398 w 424"/>
                  <a:gd name="T51" fmla="*/ 111 h 423"/>
                  <a:gd name="T52" fmla="*/ 361 w 424"/>
                  <a:gd name="T53" fmla="*/ 62 h 423"/>
                  <a:gd name="T54" fmla="*/ 252 w 424"/>
                  <a:gd name="T55" fmla="*/ 11 h 423"/>
                  <a:gd name="T56" fmla="*/ 307 w 424"/>
                  <a:gd name="T57" fmla="*/ 30 h 423"/>
                  <a:gd name="T58" fmla="*/ 356 w 424"/>
                  <a:gd name="T59" fmla="*/ 67 h 423"/>
                  <a:gd name="T60" fmla="*/ 391 w 424"/>
                  <a:gd name="T61" fmla="*/ 114 h 423"/>
                  <a:gd name="T62" fmla="*/ 411 w 424"/>
                  <a:gd name="T63" fmla="*/ 169 h 423"/>
                  <a:gd name="T64" fmla="*/ 415 w 424"/>
                  <a:gd name="T65" fmla="*/ 231 h 423"/>
                  <a:gd name="T66" fmla="*/ 406 w 424"/>
                  <a:gd name="T67" fmla="*/ 270 h 423"/>
                  <a:gd name="T68" fmla="*/ 391 w 424"/>
                  <a:gd name="T69" fmla="*/ 306 h 423"/>
                  <a:gd name="T70" fmla="*/ 385 w 424"/>
                  <a:gd name="T71" fmla="*/ 314 h 423"/>
                  <a:gd name="T72" fmla="*/ 362 w 424"/>
                  <a:gd name="T73" fmla="*/ 346 h 423"/>
                  <a:gd name="T74" fmla="*/ 339 w 424"/>
                  <a:gd name="T75" fmla="*/ 368 h 423"/>
                  <a:gd name="T76" fmla="*/ 310 w 424"/>
                  <a:gd name="T77" fmla="*/ 387 h 423"/>
                  <a:gd name="T78" fmla="*/ 290 w 424"/>
                  <a:gd name="T79" fmla="*/ 399 h 423"/>
                  <a:gd name="T80" fmla="*/ 261 w 424"/>
                  <a:gd name="T81" fmla="*/ 407 h 423"/>
                  <a:gd name="T82" fmla="*/ 211 w 424"/>
                  <a:gd name="T83" fmla="*/ 415 h 423"/>
                  <a:gd name="T84" fmla="*/ 151 w 424"/>
                  <a:gd name="T85" fmla="*/ 405 h 423"/>
                  <a:gd name="T86" fmla="*/ 98 w 424"/>
                  <a:gd name="T87" fmla="*/ 380 h 423"/>
                  <a:gd name="T88" fmla="*/ 53 w 424"/>
                  <a:gd name="T89" fmla="*/ 339 h 423"/>
                  <a:gd name="T90" fmla="*/ 23 w 424"/>
                  <a:gd name="T91" fmla="*/ 289 h 423"/>
                  <a:gd name="T92" fmla="*/ 8 w 424"/>
                  <a:gd name="T93" fmla="*/ 231 h 423"/>
                  <a:gd name="T94" fmla="*/ 15 w 424"/>
                  <a:gd name="T95" fmla="*/ 150 h 423"/>
                  <a:gd name="T96" fmla="*/ 41 w 424"/>
                  <a:gd name="T97" fmla="*/ 97 h 423"/>
                  <a:gd name="T98" fmla="*/ 82 w 424"/>
                  <a:gd name="T99" fmla="*/ 52 h 423"/>
                  <a:gd name="T100" fmla="*/ 133 w 424"/>
                  <a:gd name="T101" fmla="*/ 22 h 423"/>
                  <a:gd name="T102" fmla="*/ 211 w 424"/>
                  <a:gd name="T103" fmla="*/ 7 h 4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4"/>
                  <a:gd name="T157" fmla="*/ 0 h 423"/>
                  <a:gd name="T158" fmla="*/ 424 w 424"/>
                  <a:gd name="T159" fmla="*/ 423 h 4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4" h="423">
                    <a:moveTo>
                      <a:pt x="361" y="62"/>
                    </a:moveTo>
                    <a:lnTo>
                      <a:pt x="344" y="47"/>
                    </a:lnTo>
                    <a:lnTo>
                      <a:pt x="327" y="34"/>
                    </a:lnTo>
                    <a:lnTo>
                      <a:pt x="309" y="23"/>
                    </a:lnTo>
                    <a:lnTo>
                      <a:pt x="292" y="15"/>
                    </a:lnTo>
                    <a:lnTo>
                      <a:pt x="272" y="7"/>
                    </a:lnTo>
                    <a:lnTo>
                      <a:pt x="253" y="3"/>
                    </a:lnTo>
                    <a:lnTo>
                      <a:pt x="232" y="0"/>
                    </a:lnTo>
                    <a:lnTo>
                      <a:pt x="211" y="0"/>
                    </a:lnTo>
                    <a:lnTo>
                      <a:pt x="189" y="0"/>
                    </a:lnTo>
                    <a:lnTo>
                      <a:pt x="169" y="3"/>
                    </a:lnTo>
                    <a:lnTo>
                      <a:pt x="149" y="7"/>
                    </a:lnTo>
                    <a:lnTo>
                      <a:pt x="131" y="15"/>
                    </a:lnTo>
                    <a:lnTo>
                      <a:pt x="112" y="23"/>
                    </a:lnTo>
                    <a:lnTo>
                      <a:pt x="95" y="34"/>
                    </a:lnTo>
                    <a:lnTo>
                      <a:pt x="78" y="47"/>
                    </a:lnTo>
                    <a:lnTo>
                      <a:pt x="63" y="62"/>
                    </a:lnTo>
                    <a:lnTo>
                      <a:pt x="48" y="77"/>
                    </a:lnTo>
                    <a:lnTo>
                      <a:pt x="35" y="94"/>
                    </a:lnTo>
                    <a:lnTo>
                      <a:pt x="24" y="111"/>
                    </a:lnTo>
                    <a:lnTo>
                      <a:pt x="16" y="130"/>
                    </a:lnTo>
                    <a:lnTo>
                      <a:pt x="8" y="148"/>
                    </a:lnTo>
                    <a:lnTo>
                      <a:pt x="4" y="168"/>
                    </a:lnTo>
                    <a:lnTo>
                      <a:pt x="0" y="188"/>
                    </a:lnTo>
                    <a:lnTo>
                      <a:pt x="0" y="211"/>
                    </a:lnTo>
                    <a:lnTo>
                      <a:pt x="0" y="231"/>
                    </a:lnTo>
                    <a:lnTo>
                      <a:pt x="4" y="252"/>
                    </a:lnTo>
                    <a:lnTo>
                      <a:pt x="8" y="271"/>
                    </a:lnTo>
                    <a:lnTo>
                      <a:pt x="16" y="291"/>
                    </a:lnTo>
                    <a:lnTo>
                      <a:pt x="24" y="308"/>
                    </a:lnTo>
                    <a:lnTo>
                      <a:pt x="35" y="326"/>
                    </a:lnTo>
                    <a:lnTo>
                      <a:pt x="48" y="343"/>
                    </a:lnTo>
                    <a:lnTo>
                      <a:pt x="63" y="360"/>
                    </a:lnTo>
                    <a:lnTo>
                      <a:pt x="78" y="374"/>
                    </a:lnTo>
                    <a:lnTo>
                      <a:pt x="95" y="387"/>
                    </a:lnTo>
                    <a:lnTo>
                      <a:pt x="112" y="397"/>
                    </a:lnTo>
                    <a:lnTo>
                      <a:pt x="131" y="407"/>
                    </a:lnTo>
                    <a:lnTo>
                      <a:pt x="149" y="413"/>
                    </a:lnTo>
                    <a:lnTo>
                      <a:pt x="169" y="418"/>
                    </a:lnTo>
                    <a:lnTo>
                      <a:pt x="189" y="422"/>
                    </a:lnTo>
                    <a:lnTo>
                      <a:pt x="211" y="423"/>
                    </a:lnTo>
                    <a:lnTo>
                      <a:pt x="232" y="422"/>
                    </a:lnTo>
                    <a:lnTo>
                      <a:pt x="242" y="419"/>
                    </a:lnTo>
                    <a:lnTo>
                      <a:pt x="253" y="418"/>
                    </a:lnTo>
                    <a:lnTo>
                      <a:pt x="262" y="415"/>
                    </a:lnTo>
                    <a:lnTo>
                      <a:pt x="272" y="413"/>
                    </a:lnTo>
                    <a:lnTo>
                      <a:pt x="292" y="407"/>
                    </a:lnTo>
                    <a:lnTo>
                      <a:pt x="293" y="405"/>
                    </a:lnTo>
                    <a:lnTo>
                      <a:pt x="296" y="404"/>
                    </a:lnTo>
                    <a:lnTo>
                      <a:pt x="300" y="401"/>
                    </a:lnTo>
                    <a:lnTo>
                      <a:pt x="309" y="397"/>
                    </a:lnTo>
                    <a:lnTo>
                      <a:pt x="327" y="387"/>
                    </a:lnTo>
                    <a:lnTo>
                      <a:pt x="335" y="380"/>
                    </a:lnTo>
                    <a:lnTo>
                      <a:pt x="344" y="374"/>
                    </a:lnTo>
                    <a:lnTo>
                      <a:pt x="347" y="370"/>
                    </a:lnTo>
                    <a:lnTo>
                      <a:pt x="352" y="367"/>
                    </a:lnTo>
                    <a:lnTo>
                      <a:pt x="361" y="360"/>
                    </a:lnTo>
                    <a:lnTo>
                      <a:pt x="367" y="351"/>
                    </a:lnTo>
                    <a:lnTo>
                      <a:pt x="371" y="346"/>
                    </a:lnTo>
                    <a:lnTo>
                      <a:pt x="375" y="343"/>
                    </a:lnTo>
                    <a:lnTo>
                      <a:pt x="381" y="334"/>
                    </a:lnTo>
                    <a:lnTo>
                      <a:pt x="388" y="326"/>
                    </a:lnTo>
                    <a:lnTo>
                      <a:pt x="398" y="308"/>
                    </a:lnTo>
                    <a:lnTo>
                      <a:pt x="402" y="299"/>
                    </a:lnTo>
                    <a:lnTo>
                      <a:pt x="405" y="295"/>
                    </a:lnTo>
                    <a:lnTo>
                      <a:pt x="406" y="293"/>
                    </a:lnTo>
                    <a:lnTo>
                      <a:pt x="408" y="291"/>
                    </a:lnTo>
                    <a:lnTo>
                      <a:pt x="414" y="271"/>
                    </a:lnTo>
                    <a:lnTo>
                      <a:pt x="416" y="261"/>
                    </a:lnTo>
                    <a:lnTo>
                      <a:pt x="419" y="252"/>
                    </a:lnTo>
                    <a:lnTo>
                      <a:pt x="420" y="241"/>
                    </a:lnTo>
                    <a:lnTo>
                      <a:pt x="422" y="231"/>
                    </a:lnTo>
                    <a:lnTo>
                      <a:pt x="424" y="211"/>
                    </a:lnTo>
                    <a:lnTo>
                      <a:pt x="422" y="188"/>
                    </a:lnTo>
                    <a:lnTo>
                      <a:pt x="419" y="168"/>
                    </a:lnTo>
                    <a:lnTo>
                      <a:pt x="414" y="148"/>
                    </a:lnTo>
                    <a:lnTo>
                      <a:pt x="408" y="130"/>
                    </a:lnTo>
                    <a:lnTo>
                      <a:pt x="398" y="111"/>
                    </a:lnTo>
                    <a:lnTo>
                      <a:pt x="388" y="94"/>
                    </a:lnTo>
                    <a:lnTo>
                      <a:pt x="375" y="77"/>
                    </a:lnTo>
                    <a:lnTo>
                      <a:pt x="361" y="62"/>
                    </a:lnTo>
                    <a:close/>
                    <a:moveTo>
                      <a:pt x="211" y="7"/>
                    </a:moveTo>
                    <a:lnTo>
                      <a:pt x="232" y="7"/>
                    </a:lnTo>
                    <a:lnTo>
                      <a:pt x="252" y="11"/>
                    </a:lnTo>
                    <a:lnTo>
                      <a:pt x="271" y="14"/>
                    </a:lnTo>
                    <a:lnTo>
                      <a:pt x="290" y="22"/>
                    </a:lnTo>
                    <a:lnTo>
                      <a:pt x="307" y="30"/>
                    </a:lnTo>
                    <a:lnTo>
                      <a:pt x="324" y="40"/>
                    </a:lnTo>
                    <a:lnTo>
                      <a:pt x="339" y="52"/>
                    </a:lnTo>
                    <a:lnTo>
                      <a:pt x="356" y="67"/>
                    </a:lnTo>
                    <a:lnTo>
                      <a:pt x="369" y="81"/>
                    </a:lnTo>
                    <a:lnTo>
                      <a:pt x="381" y="97"/>
                    </a:lnTo>
                    <a:lnTo>
                      <a:pt x="391" y="114"/>
                    </a:lnTo>
                    <a:lnTo>
                      <a:pt x="400" y="132"/>
                    </a:lnTo>
                    <a:lnTo>
                      <a:pt x="406" y="150"/>
                    </a:lnTo>
                    <a:lnTo>
                      <a:pt x="411" y="169"/>
                    </a:lnTo>
                    <a:lnTo>
                      <a:pt x="415" y="189"/>
                    </a:lnTo>
                    <a:lnTo>
                      <a:pt x="416" y="211"/>
                    </a:lnTo>
                    <a:lnTo>
                      <a:pt x="415" y="231"/>
                    </a:lnTo>
                    <a:lnTo>
                      <a:pt x="411" y="251"/>
                    </a:lnTo>
                    <a:lnTo>
                      <a:pt x="408" y="260"/>
                    </a:lnTo>
                    <a:lnTo>
                      <a:pt x="406" y="270"/>
                    </a:lnTo>
                    <a:lnTo>
                      <a:pt x="402" y="279"/>
                    </a:lnTo>
                    <a:lnTo>
                      <a:pt x="400" y="289"/>
                    </a:lnTo>
                    <a:lnTo>
                      <a:pt x="391" y="306"/>
                    </a:lnTo>
                    <a:lnTo>
                      <a:pt x="389" y="307"/>
                    </a:lnTo>
                    <a:lnTo>
                      <a:pt x="388" y="309"/>
                    </a:lnTo>
                    <a:lnTo>
                      <a:pt x="385" y="314"/>
                    </a:lnTo>
                    <a:lnTo>
                      <a:pt x="381" y="323"/>
                    </a:lnTo>
                    <a:lnTo>
                      <a:pt x="369" y="339"/>
                    </a:lnTo>
                    <a:lnTo>
                      <a:pt x="362" y="346"/>
                    </a:lnTo>
                    <a:lnTo>
                      <a:pt x="356" y="355"/>
                    </a:lnTo>
                    <a:lnTo>
                      <a:pt x="347" y="361"/>
                    </a:lnTo>
                    <a:lnTo>
                      <a:pt x="339" y="368"/>
                    </a:lnTo>
                    <a:lnTo>
                      <a:pt x="324" y="380"/>
                    </a:lnTo>
                    <a:lnTo>
                      <a:pt x="315" y="385"/>
                    </a:lnTo>
                    <a:lnTo>
                      <a:pt x="310" y="387"/>
                    </a:lnTo>
                    <a:lnTo>
                      <a:pt x="308" y="388"/>
                    </a:lnTo>
                    <a:lnTo>
                      <a:pt x="307" y="390"/>
                    </a:lnTo>
                    <a:lnTo>
                      <a:pt x="290" y="399"/>
                    </a:lnTo>
                    <a:lnTo>
                      <a:pt x="280" y="401"/>
                    </a:lnTo>
                    <a:lnTo>
                      <a:pt x="271" y="405"/>
                    </a:lnTo>
                    <a:lnTo>
                      <a:pt x="261" y="407"/>
                    </a:lnTo>
                    <a:lnTo>
                      <a:pt x="252" y="410"/>
                    </a:lnTo>
                    <a:lnTo>
                      <a:pt x="232" y="414"/>
                    </a:lnTo>
                    <a:lnTo>
                      <a:pt x="211" y="415"/>
                    </a:lnTo>
                    <a:lnTo>
                      <a:pt x="190" y="414"/>
                    </a:lnTo>
                    <a:lnTo>
                      <a:pt x="170" y="410"/>
                    </a:lnTo>
                    <a:lnTo>
                      <a:pt x="151" y="405"/>
                    </a:lnTo>
                    <a:lnTo>
                      <a:pt x="133" y="399"/>
                    </a:lnTo>
                    <a:lnTo>
                      <a:pt x="115" y="390"/>
                    </a:lnTo>
                    <a:lnTo>
                      <a:pt x="98" y="380"/>
                    </a:lnTo>
                    <a:lnTo>
                      <a:pt x="82" y="368"/>
                    </a:lnTo>
                    <a:lnTo>
                      <a:pt x="68" y="355"/>
                    </a:lnTo>
                    <a:lnTo>
                      <a:pt x="53" y="339"/>
                    </a:lnTo>
                    <a:lnTo>
                      <a:pt x="41" y="323"/>
                    </a:lnTo>
                    <a:lnTo>
                      <a:pt x="31" y="306"/>
                    </a:lnTo>
                    <a:lnTo>
                      <a:pt x="23" y="289"/>
                    </a:lnTo>
                    <a:lnTo>
                      <a:pt x="15" y="270"/>
                    </a:lnTo>
                    <a:lnTo>
                      <a:pt x="12" y="251"/>
                    </a:lnTo>
                    <a:lnTo>
                      <a:pt x="8" y="231"/>
                    </a:lnTo>
                    <a:lnTo>
                      <a:pt x="8" y="211"/>
                    </a:lnTo>
                    <a:lnTo>
                      <a:pt x="12" y="169"/>
                    </a:lnTo>
                    <a:lnTo>
                      <a:pt x="15" y="150"/>
                    </a:lnTo>
                    <a:lnTo>
                      <a:pt x="23" y="132"/>
                    </a:lnTo>
                    <a:lnTo>
                      <a:pt x="31" y="114"/>
                    </a:lnTo>
                    <a:lnTo>
                      <a:pt x="41" y="97"/>
                    </a:lnTo>
                    <a:lnTo>
                      <a:pt x="53" y="81"/>
                    </a:lnTo>
                    <a:lnTo>
                      <a:pt x="68" y="67"/>
                    </a:lnTo>
                    <a:lnTo>
                      <a:pt x="82" y="52"/>
                    </a:lnTo>
                    <a:lnTo>
                      <a:pt x="98" y="40"/>
                    </a:lnTo>
                    <a:lnTo>
                      <a:pt x="115" y="30"/>
                    </a:lnTo>
                    <a:lnTo>
                      <a:pt x="133" y="22"/>
                    </a:lnTo>
                    <a:lnTo>
                      <a:pt x="151" y="14"/>
                    </a:lnTo>
                    <a:lnTo>
                      <a:pt x="170" y="11"/>
                    </a:lnTo>
                    <a:lnTo>
                      <a:pt x="211" y="7"/>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4" name="Freeform 556"/>
              <p:cNvSpPr>
                <a:spLocks noEditPoints="1"/>
              </p:cNvSpPr>
              <p:nvPr/>
            </p:nvSpPr>
            <p:spPr bwMode="auto">
              <a:xfrm>
                <a:off x="6236" y="1433"/>
                <a:ext cx="82" cy="82"/>
              </a:xfrm>
              <a:custGeom>
                <a:avLst/>
                <a:gdLst>
                  <a:gd name="T0" fmla="*/ 316 w 408"/>
                  <a:gd name="T1" fmla="*/ 33 h 408"/>
                  <a:gd name="T2" fmla="*/ 263 w 408"/>
                  <a:gd name="T3" fmla="*/ 7 h 408"/>
                  <a:gd name="T4" fmla="*/ 203 w 408"/>
                  <a:gd name="T5" fmla="*/ 0 h 408"/>
                  <a:gd name="T6" fmla="*/ 125 w 408"/>
                  <a:gd name="T7" fmla="*/ 15 h 408"/>
                  <a:gd name="T8" fmla="*/ 74 w 408"/>
                  <a:gd name="T9" fmla="*/ 45 h 408"/>
                  <a:gd name="T10" fmla="*/ 33 w 408"/>
                  <a:gd name="T11" fmla="*/ 90 h 408"/>
                  <a:gd name="T12" fmla="*/ 7 w 408"/>
                  <a:gd name="T13" fmla="*/ 143 h 408"/>
                  <a:gd name="T14" fmla="*/ 0 w 408"/>
                  <a:gd name="T15" fmla="*/ 224 h 408"/>
                  <a:gd name="T16" fmla="*/ 15 w 408"/>
                  <a:gd name="T17" fmla="*/ 282 h 408"/>
                  <a:gd name="T18" fmla="*/ 45 w 408"/>
                  <a:gd name="T19" fmla="*/ 332 h 408"/>
                  <a:gd name="T20" fmla="*/ 90 w 408"/>
                  <a:gd name="T21" fmla="*/ 373 h 408"/>
                  <a:gd name="T22" fmla="*/ 143 w 408"/>
                  <a:gd name="T23" fmla="*/ 398 h 408"/>
                  <a:gd name="T24" fmla="*/ 203 w 408"/>
                  <a:gd name="T25" fmla="*/ 408 h 408"/>
                  <a:gd name="T26" fmla="*/ 253 w 408"/>
                  <a:gd name="T27" fmla="*/ 400 h 408"/>
                  <a:gd name="T28" fmla="*/ 282 w 408"/>
                  <a:gd name="T29" fmla="*/ 392 h 408"/>
                  <a:gd name="T30" fmla="*/ 302 w 408"/>
                  <a:gd name="T31" fmla="*/ 380 h 408"/>
                  <a:gd name="T32" fmla="*/ 331 w 408"/>
                  <a:gd name="T33" fmla="*/ 361 h 408"/>
                  <a:gd name="T34" fmla="*/ 354 w 408"/>
                  <a:gd name="T35" fmla="*/ 339 h 408"/>
                  <a:gd name="T36" fmla="*/ 377 w 408"/>
                  <a:gd name="T37" fmla="*/ 307 h 408"/>
                  <a:gd name="T38" fmla="*/ 383 w 408"/>
                  <a:gd name="T39" fmla="*/ 299 h 408"/>
                  <a:gd name="T40" fmla="*/ 398 w 408"/>
                  <a:gd name="T41" fmla="*/ 263 h 408"/>
                  <a:gd name="T42" fmla="*/ 407 w 408"/>
                  <a:gd name="T43" fmla="*/ 224 h 408"/>
                  <a:gd name="T44" fmla="*/ 403 w 408"/>
                  <a:gd name="T45" fmla="*/ 162 h 408"/>
                  <a:gd name="T46" fmla="*/ 383 w 408"/>
                  <a:gd name="T47" fmla="*/ 107 h 408"/>
                  <a:gd name="T48" fmla="*/ 348 w 408"/>
                  <a:gd name="T49" fmla="*/ 60 h 408"/>
                  <a:gd name="T50" fmla="*/ 242 w 408"/>
                  <a:gd name="T51" fmla="*/ 12 h 408"/>
                  <a:gd name="T52" fmla="*/ 294 w 408"/>
                  <a:gd name="T53" fmla="*/ 30 h 408"/>
                  <a:gd name="T54" fmla="*/ 343 w 408"/>
                  <a:gd name="T55" fmla="*/ 65 h 408"/>
                  <a:gd name="T56" fmla="*/ 376 w 408"/>
                  <a:gd name="T57" fmla="*/ 110 h 408"/>
                  <a:gd name="T58" fmla="*/ 395 w 408"/>
                  <a:gd name="T59" fmla="*/ 164 h 408"/>
                  <a:gd name="T60" fmla="*/ 399 w 408"/>
                  <a:gd name="T61" fmla="*/ 213 h 408"/>
                  <a:gd name="T62" fmla="*/ 395 w 408"/>
                  <a:gd name="T63" fmla="*/ 236 h 408"/>
                  <a:gd name="T64" fmla="*/ 388 w 408"/>
                  <a:gd name="T65" fmla="*/ 269 h 408"/>
                  <a:gd name="T66" fmla="*/ 374 w 408"/>
                  <a:gd name="T67" fmla="*/ 296 h 408"/>
                  <a:gd name="T68" fmla="*/ 366 w 408"/>
                  <a:gd name="T69" fmla="*/ 311 h 408"/>
                  <a:gd name="T70" fmla="*/ 327 w 408"/>
                  <a:gd name="T71" fmla="*/ 355 h 408"/>
                  <a:gd name="T72" fmla="*/ 298 w 408"/>
                  <a:gd name="T73" fmla="*/ 373 h 408"/>
                  <a:gd name="T74" fmla="*/ 279 w 408"/>
                  <a:gd name="T75" fmla="*/ 385 h 408"/>
                  <a:gd name="T76" fmla="*/ 242 w 408"/>
                  <a:gd name="T77" fmla="*/ 396 h 408"/>
                  <a:gd name="T78" fmla="*/ 223 w 408"/>
                  <a:gd name="T79" fmla="*/ 399 h 408"/>
                  <a:gd name="T80" fmla="*/ 183 w 408"/>
                  <a:gd name="T81" fmla="*/ 399 h 408"/>
                  <a:gd name="T82" fmla="*/ 128 w 408"/>
                  <a:gd name="T83" fmla="*/ 385 h 408"/>
                  <a:gd name="T84" fmla="*/ 79 w 408"/>
                  <a:gd name="T85" fmla="*/ 355 h 408"/>
                  <a:gd name="T86" fmla="*/ 40 w 408"/>
                  <a:gd name="T87" fmla="*/ 311 h 408"/>
                  <a:gd name="T88" fmla="*/ 15 w 408"/>
                  <a:gd name="T89" fmla="*/ 260 h 408"/>
                  <a:gd name="T90" fmla="*/ 8 w 408"/>
                  <a:gd name="T91" fmla="*/ 204 h 408"/>
                  <a:gd name="T92" fmla="*/ 22 w 408"/>
                  <a:gd name="T93" fmla="*/ 128 h 408"/>
                  <a:gd name="T94" fmla="*/ 51 w 408"/>
                  <a:gd name="T95" fmla="*/ 79 h 408"/>
                  <a:gd name="T96" fmla="*/ 95 w 408"/>
                  <a:gd name="T97" fmla="*/ 40 h 408"/>
                  <a:gd name="T98" fmla="*/ 145 w 408"/>
                  <a:gd name="T99" fmla="*/ 15 h 4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8"/>
                  <a:gd name="T151" fmla="*/ 0 h 408"/>
                  <a:gd name="T152" fmla="*/ 408 w 408"/>
                  <a:gd name="T153" fmla="*/ 408 h 4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8" h="408">
                    <a:moveTo>
                      <a:pt x="348" y="60"/>
                    </a:moveTo>
                    <a:lnTo>
                      <a:pt x="331" y="45"/>
                    </a:lnTo>
                    <a:lnTo>
                      <a:pt x="316" y="33"/>
                    </a:lnTo>
                    <a:lnTo>
                      <a:pt x="299" y="23"/>
                    </a:lnTo>
                    <a:lnTo>
                      <a:pt x="282" y="15"/>
                    </a:lnTo>
                    <a:lnTo>
                      <a:pt x="263" y="7"/>
                    </a:lnTo>
                    <a:lnTo>
                      <a:pt x="244" y="4"/>
                    </a:lnTo>
                    <a:lnTo>
                      <a:pt x="224" y="0"/>
                    </a:lnTo>
                    <a:lnTo>
                      <a:pt x="203" y="0"/>
                    </a:lnTo>
                    <a:lnTo>
                      <a:pt x="162" y="4"/>
                    </a:lnTo>
                    <a:lnTo>
                      <a:pt x="143" y="7"/>
                    </a:lnTo>
                    <a:lnTo>
                      <a:pt x="125" y="15"/>
                    </a:lnTo>
                    <a:lnTo>
                      <a:pt x="107" y="23"/>
                    </a:lnTo>
                    <a:lnTo>
                      <a:pt x="90" y="33"/>
                    </a:lnTo>
                    <a:lnTo>
                      <a:pt x="74" y="45"/>
                    </a:lnTo>
                    <a:lnTo>
                      <a:pt x="60" y="60"/>
                    </a:lnTo>
                    <a:lnTo>
                      <a:pt x="45" y="74"/>
                    </a:lnTo>
                    <a:lnTo>
                      <a:pt x="33" y="90"/>
                    </a:lnTo>
                    <a:lnTo>
                      <a:pt x="23" y="107"/>
                    </a:lnTo>
                    <a:lnTo>
                      <a:pt x="15" y="125"/>
                    </a:lnTo>
                    <a:lnTo>
                      <a:pt x="7" y="143"/>
                    </a:lnTo>
                    <a:lnTo>
                      <a:pt x="4" y="162"/>
                    </a:lnTo>
                    <a:lnTo>
                      <a:pt x="0" y="204"/>
                    </a:lnTo>
                    <a:lnTo>
                      <a:pt x="0" y="224"/>
                    </a:lnTo>
                    <a:lnTo>
                      <a:pt x="4" y="244"/>
                    </a:lnTo>
                    <a:lnTo>
                      <a:pt x="7" y="263"/>
                    </a:lnTo>
                    <a:lnTo>
                      <a:pt x="15" y="282"/>
                    </a:lnTo>
                    <a:lnTo>
                      <a:pt x="23" y="299"/>
                    </a:lnTo>
                    <a:lnTo>
                      <a:pt x="33" y="316"/>
                    </a:lnTo>
                    <a:lnTo>
                      <a:pt x="45" y="332"/>
                    </a:lnTo>
                    <a:lnTo>
                      <a:pt x="60" y="348"/>
                    </a:lnTo>
                    <a:lnTo>
                      <a:pt x="74" y="361"/>
                    </a:lnTo>
                    <a:lnTo>
                      <a:pt x="90" y="373"/>
                    </a:lnTo>
                    <a:lnTo>
                      <a:pt x="107" y="383"/>
                    </a:lnTo>
                    <a:lnTo>
                      <a:pt x="125" y="392"/>
                    </a:lnTo>
                    <a:lnTo>
                      <a:pt x="143" y="398"/>
                    </a:lnTo>
                    <a:lnTo>
                      <a:pt x="162" y="403"/>
                    </a:lnTo>
                    <a:lnTo>
                      <a:pt x="182" y="407"/>
                    </a:lnTo>
                    <a:lnTo>
                      <a:pt x="203" y="408"/>
                    </a:lnTo>
                    <a:lnTo>
                      <a:pt x="224" y="407"/>
                    </a:lnTo>
                    <a:lnTo>
                      <a:pt x="244" y="403"/>
                    </a:lnTo>
                    <a:lnTo>
                      <a:pt x="253" y="400"/>
                    </a:lnTo>
                    <a:lnTo>
                      <a:pt x="263" y="398"/>
                    </a:lnTo>
                    <a:lnTo>
                      <a:pt x="272" y="394"/>
                    </a:lnTo>
                    <a:lnTo>
                      <a:pt x="282" y="392"/>
                    </a:lnTo>
                    <a:lnTo>
                      <a:pt x="299" y="383"/>
                    </a:lnTo>
                    <a:lnTo>
                      <a:pt x="300" y="381"/>
                    </a:lnTo>
                    <a:lnTo>
                      <a:pt x="302" y="380"/>
                    </a:lnTo>
                    <a:lnTo>
                      <a:pt x="307" y="378"/>
                    </a:lnTo>
                    <a:lnTo>
                      <a:pt x="316" y="373"/>
                    </a:lnTo>
                    <a:lnTo>
                      <a:pt x="331" y="361"/>
                    </a:lnTo>
                    <a:lnTo>
                      <a:pt x="339" y="354"/>
                    </a:lnTo>
                    <a:lnTo>
                      <a:pt x="348" y="348"/>
                    </a:lnTo>
                    <a:lnTo>
                      <a:pt x="354" y="339"/>
                    </a:lnTo>
                    <a:lnTo>
                      <a:pt x="361" y="332"/>
                    </a:lnTo>
                    <a:lnTo>
                      <a:pt x="373" y="316"/>
                    </a:lnTo>
                    <a:lnTo>
                      <a:pt x="377" y="307"/>
                    </a:lnTo>
                    <a:lnTo>
                      <a:pt x="380" y="302"/>
                    </a:lnTo>
                    <a:lnTo>
                      <a:pt x="381" y="300"/>
                    </a:lnTo>
                    <a:lnTo>
                      <a:pt x="383" y="299"/>
                    </a:lnTo>
                    <a:lnTo>
                      <a:pt x="392" y="282"/>
                    </a:lnTo>
                    <a:lnTo>
                      <a:pt x="394" y="272"/>
                    </a:lnTo>
                    <a:lnTo>
                      <a:pt x="398" y="263"/>
                    </a:lnTo>
                    <a:lnTo>
                      <a:pt x="400" y="253"/>
                    </a:lnTo>
                    <a:lnTo>
                      <a:pt x="403" y="244"/>
                    </a:lnTo>
                    <a:lnTo>
                      <a:pt x="407" y="224"/>
                    </a:lnTo>
                    <a:lnTo>
                      <a:pt x="408" y="204"/>
                    </a:lnTo>
                    <a:lnTo>
                      <a:pt x="407" y="182"/>
                    </a:lnTo>
                    <a:lnTo>
                      <a:pt x="403" y="162"/>
                    </a:lnTo>
                    <a:lnTo>
                      <a:pt x="398" y="143"/>
                    </a:lnTo>
                    <a:lnTo>
                      <a:pt x="392" y="125"/>
                    </a:lnTo>
                    <a:lnTo>
                      <a:pt x="383" y="107"/>
                    </a:lnTo>
                    <a:lnTo>
                      <a:pt x="373" y="90"/>
                    </a:lnTo>
                    <a:lnTo>
                      <a:pt x="361" y="74"/>
                    </a:lnTo>
                    <a:lnTo>
                      <a:pt x="348" y="60"/>
                    </a:lnTo>
                    <a:close/>
                    <a:moveTo>
                      <a:pt x="203" y="8"/>
                    </a:moveTo>
                    <a:lnTo>
                      <a:pt x="223" y="8"/>
                    </a:lnTo>
                    <a:lnTo>
                      <a:pt x="242" y="12"/>
                    </a:lnTo>
                    <a:lnTo>
                      <a:pt x="260" y="15"/>
                    </a:lnTo>
                    <a:lnTo>
                      <a:pt x="279" y="22"/>
                    </a:lnTo>
                    <a:lnTo>
                      <a:pt x="294" y="30"/>
                    </a:lnTo>
                    <a:lnTo>
                      <a:pt x="311" y="40"/>
                    </a:lnTo>
                    <a:lnTo>
                      <a:pt x="327" y="51"/>
                    </a:lnTo>
                    <a:lnTo>
                      <a:pt x="343" y="65"/>
                    </a:lnTo>
                    <a:lnTo>
                      <a:pt x="355" y="79"/>
                    </a:lnTo>
                    <a:lnTo>
                      <a:pt x="366" y="95"/>
                    </a:lnTo>
                    <a:lnTo>
                      <a:pt x="376" y="110"/>
                    </a:lnTo>
                    <a:lnTo>
                      <a:pt x="385" y="128"/>
                    </a:lnTo>
                    <a:lnTo>
                      <a:pt x="391" y="145"/>
                    </a:lnTo>
                    <a:lnTo>
                      <a:pt x="395" y="164"/>
                    </a:lnTo>
                    <a:lnTo>
                      <a:pt x="399" y="183"/>
                    </a:lnTo>
                    <a:lnTo>
                      <a:pt x="400" y="204"/>
                    </a:lnTo>
                    <a:lnTo>
                      <a:pt x="399" y="213"/>
                    </a:lnTo>
                    <a:lnTo>
                      <a:pt x="399" y="223"/>
                    </a:lnTo>
                    <a:lnTo>
                      <a:pt x="397" y="232"/>
                    </a:lnTo>
                    <a:lnTo>
                      <a:pt x="395" y="236"/>
                    </a:lnTo>
                    <a:lnTo>
                      <a:pt x="395" y="242"/>
                    </a:lnTo>
                    <a:lnTo>
                      <a:pt x="391" y="260"/>
                    </a:lnTo>
                    <a:lnTo>
                      <a:pt x="388" y="269"/>
                    </a:lnTo>
                    <a:lnTo>
                      <a:pt x="385" y="279"/>
                    </a:lnTo>
                    <a:lnTo>
                      <a:pt x="376" y="294"/>
                    </a:lnTo>
                    <a:lnTo>
                      <a:pt x="374" y="296"/>
                    </a:lnTo>
                    <a:lnTo>
                      <a:pt x="373" y="298"/>
                    </a:lnTo>
                    <a:lnTo>
                      <a:pt x="371" y="302"/>
                    </a:lnTo>
                    <a:lnTo>
                      <a:pt x="366" y="311"/>
                    </a:lnTo>
                    <a:lnTo>
                      <a:pt x="355" y="327"/>
                    </a:lnTo>
                    <a:lnTo>
                      <a:pt x="343" y="343"/>
                    </a:lnTo>
                    <a:lnTo>
                      <a:pt x="327" y="355"/>
                    </a:lnTo>
                    <a:lnTo>
                      <a:pt x="311" y="366"/>
                    </a:lnTo>
                    <a:lnTo>
                      <a:pt x="302" y="371"/>
                    </a:lnTo>
                    <a:lnTo>
                      <a:pt x="298" y="373"/>
                    </a:lnTo>
                    <a:lnTo>
                      <a:pt x="295" y="374"/>
                    </a:lnTo>
                    <a:lnTo>
                      <a:pt x="294" y="376"/>
                    </a:lnTo>
                    <a:lnTo>
                      <a:pt x="279" y="385"/>
                    </a:lnTo>
                    <a:lnTo>
                      <a:pt x="269" y="388"/>
                    </a:lnTo>
                    <a:lnTo>
                      <a:pt x="260" y="391"/>
                    </a:lnTo>
                    <a:lnTo>
                      <a:pt x="242" y="396"/>
                    </a:lnTo>
                    <a:lnTo>
                      <a:pt x="236" y="396"/>
                    </a:lnTo>
                    <a:lnTo>
                      <a:pt x="232" y="397"/>
                    </a:lnTo>
                    <a:lnTo>
                      <a:pt x="223" y="399"/>
                    </a:lnTo>
                    <a:lnTo>
                      <a:pt x="212" y="399"/>
                    </a:lnTo>
                    <a:lnTo>
                      <a:pt x="203" y="400"/>
                    </a:lnTo>
                    <a:lnTo>
                      <a:pt x="183" y="399"/>
                    </a:lnTo>
                    <a:lnTo>
                      <a:pt x="164" y="396"/>
                    </a:lnTo>
                    <a:lnTo>
                      <a:pt x="145" y="391"/>
                    </a:lnTo>
                    <a:lnTo>
                      <a:pt x="128" y="385"/>
                    </a:lnTo>
                    <a:lnTo>
                      <a:pt x="110" y="376"/>
                    </a:lnTo>
                    <a:lnTo>
                      <a:pt x="95" y="366"/>
                    </a:lnTo>
                    <a:lnTo>
                      <a:pt x="79" y="355"/>
                    </a:lnTo>
                    <a:lnTo>
                      <a:pt x="65" y="343"/>
                    </a:lnTo>
                    <a:lnTo>
                      <a:pt x="51" y="327"/>
                    </a:lnTo>
                    <a:lnTo>
                      <a:pt x="40" y="311"/>
                    </a:lnTo>
                    <a:lnTo>
                      <a:pt x="29" y="294"/>
                    </a:lnTo>
                    <a:lnTo>
                      <a:pt x="22" y="279"/>
                    </a:lnTo>
                    <a:lnTo>
                      <a:pt x="15" y="260"/>
                    </a:lnTo>
                    <a:lnTo>
                      <a:pt x="12" y="242"/>
                    </a:lnTo>
                    <a:lnTo>
                      <a:pt x="8" y="223"/>
                    </a:lnTo>
                    <a:lnTo>
                      <a:pt x="8" y="204"/>
                    </a:lnTo>
                    <a:lnTo>
                      <a:pt x="12" y="164"/>
                    </a:lnTo>
                    <a:lnTo>
                      <a:pt x="15" y="145"/>
                    </a:lnTo>
                    <a:lnTo>
                      <a:pt x="22" y="128"/>
                    </a:lnTo>
                    <a:lnTo>
                      <a:pt x="29" y="110"/>
                    </a:lnTo>
                    <a:lnTo>
                      <a:pt x="40" y="95"/>
                    </a:lnTo>
                    <a:lnTo>
                      <a:pt x="51" y="79"/>
                    </a:lnTo>
                    <a:lnTo>
                      <a:pt x="65" y="65"/>
                    </a:lnTo>
                    <a:lnTo>
                      <a:pt x="79" y="51"/>
                    </a:lnTo>
                    <a:lnTo>
                      <a:pt x="95" y="40"/>
                    </a:lnTo>
                    <a:lnTo>
                      <a:pt x="110" y="30"/>
                    </a:lnTo>
                    <a:lnTo>
                      <a:pt x="128" y="22"/>
                    </a:lnTo>
                    <a:lnTo>
                      <a:pt x="145" y="15"/>
                    </a:lnTo>
                    <a:lnTo>
                      <a:pt x="164" y="12"/>
                    </a:lnTo>
                    <a:lnTo>
                      <a:pt x="203" y="8"/>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5" name="Freeform 557"/>
              <p:cNvSpPr>
                <a:spLocks noEditPoints="1"/>
              </p:cNvSpPr>
              <p:nvPr/>
            </p:nvSpPr>
            <p:spPr bwMode="auto">
              <a:xfrm>
                <a:off x="6238" y="1435"/>
                <a:ext cx="78" cy="78"/>
              </a:xfrm>
              <a:custGeom>
                <a:avLst/>
                <a:gdLst>
                  <a:gd name="T0" fmla="*/ 303 w 392"/>
                  <a:gd name="T1" fmla="*/ 32 h 392"/>
                  <a:gd name="T2" fmla="*/ 252 w 392"/>
                  <a:gd name="T3" fmla="*/ 7 h 392"/>
                  <a:gd name="T4" fmla="*/ 195 w 392"/>
                  <a:gd name="T5" fmla="*/ 0 h 392"/>
                  <a:gd name="T6" fmla="*/ 120 w 392"/>
                  <a:gd name="T7" fmla="*/ 14 h 392"/>
                  <a:gd name="T8" fmla="*/ 71 w 392"/>
                  <a:gd name="T9" fmla="*/ 43 h 392"/>
                  <a:gd name="T10" fmla="*/ 32 w 392"/>
                  <a:gd name="T11" fmla="*/ 87 h 392"/>
                  <a:gd name="T12" fmla="*/ 7 w 392"/>
                  <a:gd name="T13" fmla="*/ 137 h 392"/>
                  <a:gd name="T14" fmla="*/ 0 w 392"/>
                  <a:gd name="T15" fmla="*/ 215 h 392"/>
                  <a:gd name="T16" fmla="*/ 14 w 392"/>
                  <a:gd name="T17" fmla="*/ 271 h 392"/>
                  <a:gd name="T18" fmla="*/ 43 w 392"/>
                  <a:gd name="T19" fmla="*/ 319 h 392"/>
                  <a:gd name="T20" fmla="*/ 87 w 392"/>
                  <a:gd name="T21" fmla="*/ 358 h 392"/>
                  <a:gd name="T22" fmla="*/ 137 w 392"/>
                  <a:gd name="T23" fmla="*/ 383 h 392"/>
                  <a:gd name="T24" fmla="*/ 195 w 392"/>
                  <a:gd name="T25" fmla="*/ 392 h 392"/>
                  <a:gd name="T26" fmla="*/ 224 w 392"/>
                  <a:gd name="T27" fmla="*/ 389 h 392"/>
                  <a:gd name="T28" fmla="*/ 252 w 392"/>
                  <a:gd name="T29" fmla="*/ 383 h 392"/>
                  <a:gd name="T30" fmla="*/ 286 w 392"/>
                  <a:gd name="T31" fmla="*/ 368 h 392"/>
                  <a:gd name="T32" fmla="*/ 294 w 392"/>
                  <a:gd name="T33" fmla="*/ 363 h 392"/>
                  <a:gd name="T34" fmla="*/ 335 w 392"/>
                  <a:gd name="T35" fmla="*/ 335 h 392"/>
                  <a:gd name="T36" fmla="*/ 363 w 392"/>
                  <a:gd name="T37" fmla="*/ 294 h 392"/>
                  <a:gd name="T38" fmla="*/ 368 w 392"/>
                  <a:gd name="T39" fmla="*/ 286 h 392"/>
                  <a:gd name="T40" fmla="*/ 383 w 392"/>
                  <a:gd name="T41" fmla="*/ 252 h 392"/>
                  <a:gd name="T42" fmla="*/ 389 w 392"/>
                  <a:gd name="T43" fmla="*/ 224 h 392"/>
                  <a:gd name="T44" fmla="*/ 392 w 392"/>
                  <a:gd name="T45" fmla="*/ 196 h 392"/>
                  <a:gd name="T46" fmla="*/ 383 w 392"/>
                  <a:gd name="T47" fmla="*/ 137 h 392"/>
                  <a:gd name="T48" fmla="*/ 358 w 392"/>
                  <a:gd name="T49" fmla="*/ 87 h 392"/>
                  <a:gd name="T50" fmla="*/ 195 w 392"/>
                  <a:gd name="T51" fmla="*/ 8 h 392"/>
                  <a:gd name="T52" fmla="*/ 248 w 392"/>
                  <a:gd name="T53" fmla="*/ 15 h 392"/>
                  <a:gd name="T54" fmla="*/ 298 w 392"/>
                  <a:gd name="T55" fmla="*/ 38 h 392"/>
                  <a:gd name="T56" fmla="*/ 340 w 392"/>
                  <a:gd name="T57" fmla="*/ 77 h 392"/>
                  <a:gd name="T58" fmla="*/ 369 w 392"/>
                  <a:gd name="T59" fmla="*/ 124 h 392"/>
                  <a:gd name="T60" fmla="*/ 383 w 392"/>
                  <a:gd name="T61" fmla="*/ 176 h 392"/>
                  <a:gd name="T62" fmla="*/ 381 w 392"/>
                  <a:gd name="T63" fmla="*/ 223 h 392"/>
                  <a:gd name="T64" fmla="*/ 375 w 392"/>
                  <a:gd name="T65" fmla="*/ 249 h 392"/>
                  <a:gd name="T66" fmla="*/ 351 w 392"/>
                  <a:gd name="T67" fmla="*/ 299 h 392"/>
                  <a:gd name="T68" fmla="*/ 312 w 392"/>
                  <a:gd name="T69" fmla="*/ 342 h 392"/>
                  <a:gd name="T70" fmla="*/ 266 w 392"/>
                  <a:gd name="T71" fmla="*/ 370 h 392"/>
                  <a:gd name="T72" fmla="*/ 213 w 392"/>
                  <a:gd name="T73" fmla="*/ 383 h 392"/>
                  <a:gd name="T74" fmla="*/ 157 w 392"/>
                  <a:gd name="T75" fmla="*/ 380 h 392"/>
                  <a:gd name="T76" fmla="*/ 106 w 392"/>
                  <a:gd name="T77" fmla="*/ 362 h 392"/>
                  <a:gd name="T78" fmla="*/ 63 w 392"/>
                  <a:gd name="T79" fmla="*/ 329 h 392"/>
                  <a:gd name="T80" fmla="*/ 28 w 392"/>
                  <a:gd name="T81" fmla="*/ 283 h 392"/>
                  <a:gd name="T82" fmla="*/ 11 w 392"/>
                  <a:gd name="T83" fmla="*/ 233 h 392"/>
                  <a:gd name="T84" fmla="*/ 11 w 392"/>
                  <a:gd name="T85" fmla="*/ 159 h 392"/>
                  <a:gd name="T86" fmla="*/ 48 w 392"/>
                  <a:gd name="T87" fmla="*/ 77 h 392"/>
                  <a:gd name="T88" fmla="*/ 91 w 392"/>
                  <a:gd name="T89" fmla="*/ 38 h 392"/>
                  <a:gd name="T90" fmla="*/ 157 w 392"/>
                  <a:gd name="T91" fmla="*/ 11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2"/>
                  <a:gd name="T139" fmla="*/ 0 h 392"/>
                  <a:gd name="T140" fmla="*/ 392 w 392"/>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2" h="392">
                    <a:moveTo>
                      <a:pt x="335" y="57"/>
                    </a:moveTo>
                    <a:lnTo>
                      <a:pt x="319" y="43"/>
                    </a:lnTo>
                    <a:lnTo>
                      <a:pt x="303" y="32"/>
                    </a:lnTo>
                    <a:lnTo>
                      <a:pt x="286" y="22"/>
                    </a:lnTo>
                    <a:lnTo>
                      <a:pt x="271" y="14"/>
                    </a:lnTo>
                    <a:lnTo>
                      <a:pt x="252" y="7"/>
                    </a:lnTo>
                    <a:lnTo>
                      <a:pt x="234" y="4"/>
                    </a:lnTo>
                    <a:lnTo>
                      <a:pt x="215" y="0"/>
                    </a:lnTo>
                    <a:lnTo>
                      <a:pt x="195" y="0"/>
                    </a:lnTo>
                    <a:lnTo>
                      <a:pt x="156" y="4"/>
                    </a:lnTo>
                    <a:lnTo>
                      <a:pt x="137" y="7"/>
                    </a:lnTo>
                    <a:lnTo>
                      <a:pt x="120" y="14"/>
                    </a:lnTo>
                    <a:lnTo>
                      <a:pt x="102" y="22"/>
                    </a:lnTo>
                    <a:lnTo>
                      <a:pt x="87" y="32"/>
                    </a:lnTo>
                    <a:lnTo>
                      <a:pt x="71" y="43"/>
                    </a:lnTo>
                    <a:lnTo>
                      <a:pt x="57" y="57"/>
                    </a:lnTo>
                    <a:lnTo>
                      <a:pt x="43" y="71"/>
                    </a:lnTo>
                    <a:lnTo>
                      <a:pt x="32" y="87"/>
                    </a:lnTo>
                    <a:lnTo>
                      <a:pt x="21" y="102"/>
                    </a:lnTo>
                    <a:lnTo>
                      <a:pt x="14" y="120"/>
                    </a:lnTo>
                    <a:lnTo>
                      <a:pt x="7" y="137"/>
                    </a:lnTo>
                    <a:lnTo>
                      <a:pt x="4" y="156"/>
                    </a:lnTo>
                    <a:lnTo>
                      <a:pt x="0" y="196"/>
                    </a:lnTo>
                    <a:lnTo>
                      <a:pt x="0" y="215"/>
                    </a:lnTo>
                    <a:lnTo>
                      <a:pt x="4" y="234"/>
                    </a:lnTo>
                    <a:lnTo>
                      <a:pt x="7" y="252"/>
                    </a:lnTo>
                    <a:lnTo>
                      <a:pt x="14" y="271"/>
                    </a:lnTo>
                    <a:lnTo>
                      <a:pt x="21" y="286"/>
                    </a:lnTo>
                    <a:lnTo>
                      <a:pt x="32" y="303"/>
                    </a:lnTo>
                    <a:lnTo>
                      <a:pt x="43" y="319"/>
                    </a:lnTo>
                    <a:lnTo>
                      <a:pt x="57" y="335"/>
                    </a:lnTo>
                    <a:lnTo>
                      <a:pt x="71" y="347"/>
                    </a:lnTo>
                    <a:lnTo>
                      <a:pt x="87" y="358"/>
                    </a:lnTo>
                    <a:lnTo>
                      <a:pt x="102" y="368"/>
                    </a:lnTo>
                    <a:lnTo>
                      <a:pt x="120" y="377"/>
                    </a:lnTo>
                    <a:lnTo>
                      <a:pt x="137" y="383"/>
                    </a:lnTo>
                    <a:lnTo>
                      <a:pt x="156" y="388"/>
                    </a:lnTo>
                    <a:lnTo>
                      <a:pt x="175" y="391"/>
                    </a:lnTo>
                    <a:lnTo>
                      <a:pt x="195" y="392"/>
                    </a:lnTo>
                    <a:lnTo>
                      <a:pt x="204" y="391"/>
                    </a:lnTo>
                    <a:lnTo>
                      <a:pt x="215" y="391"/>
                    </a:lnTo>
                    <a:lnTo>
                      <a:pt x="224" y="389"/>
                    </a:lnTo>
                    <a:lnTo>
                      <a:pt x="228" y="388"/>
                    </a:lnTo>
                    <a:lnTo>
                      <a:pt x="234" y="388"/>
                    </a:lnTo>
                    <a:lnTo>
                      <a:pt x="252" y="383"/>
                    </a:lnTo>
                    <a:lnTo>
                      <a:pt x="261" y="380"/>
                    </a:lnTo>
                    <a:lnTo>
                      <a:pt x="271" y="377"/>
                    </a:lnTo>
                    <a:lnTo>
                      <a:pt x="286" y="368"/>
                    </a:lnTo>
                    <a:lnTo>
                      <a:pt x="287" y="366"/>
                    </a:lnTo>
                    <a:lnTo>
                      <a:pt x="290" y="365"/>
                    </a:lnTo>
                    <a:lnTo>
                      <a:pt x="294" y="363"/>
                    </a:lnTo>
                    <a:lnTo>
                      <a:pt x="303" y="358"/>
                    </a:lnTo>
                    <a:lnTo>
                      <a:pt x="319" y="347"/>
                    </a:lnTo>
                    <a:lnTo>
                      <a:pt x="335" y="335"/>
                    </a:lnTo>
                    <a:lnTo>
                      <a:pt x="347" y="319"/>
                    </a:lnTo>
                    <a:lnTo>
                      <a:pt x="358" y="303"/>
                    </a:lnTo>
                    <a:lnTo>
                      <a:pt x="363" y="294"/>
                    </a:lnTo>
                    <a:lnTo>
                      <a:pt x="365" y="290"/>
                    </a:lnTo>
                    <a:lnTo>
                      <a:pt x="366" y="288"/>
                    </a:lnTo>
                    <a:lnTo>
                      <a:pt x="368" y="286"/>
                    </a:lnTo>
                    <a:lnTo>
                      <a:pt x="377" y="271"/>
                    </a:lnTo>
                    <a:lnTo>
                      <a:pt x="380" y="261"/>
                    </a:lnTo>
                    <a:lnTo>
                      <a:pt x="383" y="252"/>
                    </a:lnTo>
                    <a:lnTo>
                      <a:pt x="387" y="234"/>
                    </a:lnTo>
                    <a:lnTo>
                      <a:pt x="387" y="228"/>
                    </a:lnTo>
                    <a:lnTo>
                      <a:pt x="389" y="224"/>
                    </a:lnTo>
                    <a:lnTo>
                      <a:pt x="391" y="215"/>
                    </a:lnTo>
                    <a:lnTo>
                      <a:pt x="391" y="205"/>
                    </a:lnTo>
                    <a:lnTo>
                      <a:pt x="392" y="196"/>
                    </a:lnTo>
                    <a:lnTo>
                      <a:pt x="391" y="175"/>
                    </a:lnTo>
                    <a:lnTo>
                      <a:pt x="387" y="156"/>
                    </a:lnTo>
                    <a:lnTo>
                      <a:pt x="383" y="137"/>
                    </a:lnTo>
                    <a:lnTo>
                      <a:pt x="377" y="120"/>
                    </a:lnTo>
                    <a:lnTo>
                      <a:pt x="368" y="102"/>
                    </a:lnTo>
                    <a:lnTo>
                      <a:pt x="358" y="87"/>
                    </a:lnTo>
                    <a:lnTo>
                      <a:pt x="347" y="71"/>
                    </a:lnTo>
                    <a:lnTo>
                      <a:pt x="335" y="57"/>
                    </a:lnTo>
                    <a:close/>
                    <a:moveTo>
                      <a:pt x="195" y="8"/>
                    </a:moveTo>
                    <a:lnTo>
                      <a:pt x="213" y="8"/>
                    </a:lnTo>
                    <a:lnTo>
                      <a:pt x="231" y="11"/>
                    </a:lnTo>
                    <a:lnTo>
                      <a:pt x="248" y="15"/>
                    </a:lnTo>
                    <a:lnTo>
                      <a:pt x="266" y="22"/>
                    </a:lnTo>
                    <a:lnTo>
                      <a:pt x="282" y="28"/>
                    </a:lnTo>
                    <a:lnTo>
                      <a:pt x="298" y="38"/>
                    </a:lnTo>
                    <a:lnTo>
                      <a:pt x="312" y="49"/>
                    </a:lnTo>
                    <a:lnTo>
                      <a:pt x="328" y="63"/>
                    </a:lnTo>
                    <a:lnTo>
                      <a:pt x="340" y="77"/>
                    </a:lnTo>
                    <a:lnTo>
                      <a:pt x="351" y="91"/>
                    </a:lnTo>
                    <a:lnTo>
                      <a:pt x="362" y="107"/>
                    </a:lnTo>
                    <a:lnTo>
                      <a:pt x="369" y="124"/>
                    </a:lnTo>
                    <a:lnTo>
                      <a:pt x="375" y="141"/>
                    </a:lnTo>
                    <a:lnTo>
                      <a:pt x="380" y="159"/>
                    </a:lnTo>
                    <a:lnTo>
                      <a:pt x="383" y="176"/>
                    </a:lnTo>
                    <a:lnTo>
                      <a:pt x="384" y="196"/>
                    </a:lnTo>
                    <a:lnTo>
                      <a:pt x="383" y="214"/>
                    </a:lnTo>
                    <a:lnTo>
                      <a:pt x="381" y="223"/>
                    </a:lnTo>
                    <a:lnTo>
                      <a:pt x="380" y="227"/>
                    </a:lnTo>
                    <a:lnTo>
                      <a:pt x="380" y="233"/>
                    </a:lnTo>
                    <a:lnTo>
                      <a:pt x="375" y="249"/>
                    </a:lnTo>
                    <a:lnTo>
                      <a:pt x="369" y="267"/>
                    </a:lnTo>
                    <a:lnTo>
                      <a:pt x="362" y="283"/>
                    </a:lnTo>
                    <a:lnTo>
                      <a:pt x="351" y="299"/>
                    </a:lnTo>
                    <a:lnTo>
                      <a:pt x="340" y="313"/>
                    </a:lnTo>
                    <a:lnTo>
                      <a:pt x="328" y="329"/>
                    </a:lnTo>
                    <a:lnTo>
                      <a:pt x="312" y="342"/>
                    </a:lnTo>
                    <a:lnTo>
                      <a:pt x="298" y="353"/>
                    </a:lnTo>
                    <a:lnTo>
                      <a:pt x="282" y="362"/>
                    </a:lnTo>
                    <a:lnTo>
                      <a:pt x="266" y="370"/>
                    </a:lnTo>
                    <a:lnTo>
                      <a:pt x="248" y="375"/>
                    </a:lnTo>
                    <a:lnTo>
                      <a:pt x="231" y="380"/>
                    </a:lnTo>
                    <a:lnTo>
                      <a:pt x="213" y="383"/>
                    </a:lnTo>
                    <a:lnTo>
                      <a:pt x="195" y="384"/>
                    </a:lnTo>
                    <a:lnTo>
                      <a:pt x="175" y="383"/>
                    </a:lnTo>
                    <a:lnTo>
                      <a:pt x="157" y="380"/>
                    </a:lnTo>
                    <a:lnTo>
                      <a:pt x="139" y="375"/>
                    </a:lnTo>
                    <a:lnTo>
                      <a:pt x="122" y="370"/>
                    </a:lnTo>
                    <a:lnTo>
                      <a:pt x="106" y="362"/>
                    </a:lnTo>
                    <a:lnTo>
                      <a:pt x="91" y="353"/>
                    </a:lnTo>
                    <a:lnTo>
                      <a:pt x="76" y="342"/>
                    </a:lnTo>
                    <a:lnTo>
                      <a:pt x="63" y="329"/>
                    </a:lnTo>
                    <a:lnTo>
                      <a:pt x="48" y="313"/>
                    </a:lnTo>
                    <a:lnTo>
                      <a:pt x="38" y="299"/>
                    </a:lnTo>
                    <a:lnTo>
                      <a:pt x="28" y="283"/>
                    </a:lnTo>
                    <a:lnTo>
                      <a:pt x="21" y="267"/>
                    </a:lnTo>
                    <a:lnTo>
                      <a:pt x="15" y="249"/>
                    </a:lnTo>
                    <a:lnTo>
                      <a:pt x="11" y="233"/>
                    </a:lnTo>
                    <a:lnTo>
                      <a:pt x="8" y="214"/>
                    </a:lnTo>
                    <a:lnTo>
                      <a:pt x="8" y="196"/>
                    </a:lnTo>
                    <a:lnTo>
                      <a:pt x="11" y="159"/>
                    </a:lnTo>
                    <a:lnTo>
                      <a:pt x="21" y="124"/>
                    </a:lnTo>
                    <a:lnTo>
                      <a:pt x="38" y="91"/>
                    </a:lnTo>
                    <a:lnTo>
                      <a:pt x="48" y="77"/>
                    </a:lnTo>
                    <a:lnTo>
                      <a:pt x="63" y="63"/>
                    </a:lnTo>
                    <a:lnTo>
                      <a:pt x="76" y="49"/>
                    </a:lnTo>
                    <a:lnTo>
                      <a:pt x="91" y="38"/>
                    </a:lnTo>
                    <a:lnTo>
                      <a:pt x="106" y="28"/>
                    </a:lnTo>
                    <a:lnTo>
                      <a:pt x="122" y="22"/>
                    </a:lnTo>
                    <a:lnTo>
                      <a:pt x="157" y="11"/>
                    </a:lnTo>
                    <a:lnTo>
                      <a:pt x="175" y="8"/>
                    </a:lnTo>
                    <a:lnTo>
                      <a:pt x="195" y="8"/>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6" name="Freeform 558"/>
              <p:cNvSpPr>
                <a:spLocks noEditPoints="1"/>
              </p:cNvSpPr>
              <p:nvPr/>
            </p:nvSpPr>
            <p:spPr bwMode="auto">
              <a:xfrm>
                <a:off x="6239" y="1436"/>
                <a:ext cx="76" cy="75"/>
              </a:xfrm>
              <a:custGeom>
                <a:avLst/>
                <a:gdLst>
                  <a:gd name="T0" fmla="*/ 290 w 376"/>
                  <a:gd name="T1" fmla="*/ 30 h 376"/>
                  <a:gd name="T2" fmla="*/ 240 w 376"/>
                  <a:gd name="T3" fmla="*/ 7 h 376"/>
                  <a:gd name="T4" fmla="*/ 187 w 376"/>
                  <a:gd name="T5" fmla="*/ 0 h 376"/>
                  <a:gd name="T6" fmla="*/ 114 w 376"/>
                  <a:gd name="T7" fmla="*/ 14 h 376"/>
                  <a:gd name="T8" fmla="*/ 68 w 376"/>
                  <a:gd name="T9" fmla="*/ 41 h 376"/>
                  <a:gd name="T10" fmla="*/ 30 w 376"/>
                  <a:gd name="T11" fmla="*/ 83 h 376"/>
                  <a:gd name="T12" fmla="*/ 0 w 376"/>
                  <a:gd name="T13" fmla="*/ 188 h 376"/>
                  <a:gd name="T14" fmla="*/ 7 w 376"/>
                  <a:gd name="T15" fmla="*/ 241 h 376"/>
                  <a:gd name="T16" fmla="*/ 30 w 376"/>
                  <a:gd name="T17" fmla="*/ 291 h 376"/>
                  <a:gd name="T18" fmla="*/ 68 w 376"/>
                  <a:gd name="T19" fmla="*/ 334 h 376"/>
                  <a:gd name="T20" fmla="*/ 114 w 376"/>
                  <a:gd name="T21" fmla="*/ 362 h 376"/>
                  <a:gd name="T22" fmla="*/ 167 w 376"/>
                  <a:gd name="T23" fmla="*/ 375 h 376"/>
                  <a:gd name="T24" fmla="*/ 223 w 376"/>
                  <a:gd name="T25" fmla="*/ 372 h 376"/>
                  <a:gd name="T26" fmla="*/ 274 w 376"/>
                  <a:gd name="T27" fmla="*/ 354 h 376"/>
                  <a:gd name="T28" fmla="*/ 320 w 376"/>
                  <a:gd name="T29" fmla="*/ 321 h 376"/>
                  <a:gd name="T30" fmla="*/ 354 w 376"/>
                  <a:gd name="T31" fmla="*/ 275 h 376"/>
                  <a:gd name="T32" fmla="*/ 372 w 376"/>
                  <a:gd name="T33" fmla="*/ 225 h 376"/>
                  <a:gd name="T34" fmla="*/ 375 w 376"/>
                  <a:gd name="T35" fmla="*/ 206 h 376"/>
                  <a:gd name="T36" fmla="*/ 372 w 376"/>
                  <a:gd name="T37" fmla="*/ 151 h 376"/>
                  <a:gd name="T38" fmla="*/ 354 w 376"/>
                  <a:gd name="T39" fmla="*/ 99 h 376"/>
                  <a:gd name="T40" fmla="*/ 320 w 376"/>
                  <a:gd name="T41" fmla="*/ 55 h 376"/>
                  <a:gd name="T42" fmla="*/ 222 w 376"/>
                  <a:gd name="T43" fmla="*/ 10 h 376"/>
                  <a:gd name="T44" fmla="*/ 272 w 376"/>
                  <a:gd name="T45" fmla="*/ 27 h 376"/>
                  <a:gd name="T46" fmla="*/ 317 w 376"/>
                  <a:gd name="T47" fmla="*/ 60 h 376"/>
                  <a:gd name="T48" fmla="*/ 347 w 376"/>
                  <a:gd name="T49" fmla="*/ 101 h 376"/>
                  <a:gd name="T50" fmla="*/ 365 w 376"/>
                  <a:gd name="T51" fmla="*/ 151 h 376"/>
                  <a:gd name="T52" fmla="*/ 367 w 376"/>
                  <a:gd name="T53" fmla="*/ 188 h 376"/>
                  <a:gd name="T54" fmla="*/ 367 w 376"/>
                  <a:gd name="T55" fmla="*/ 195 h 376"/>
                  <a:gd name="T56" fmla="*/ 360 w 376"/>
                  <a:gd name="T57" fmla="*/ 239 h 376"/>
                  <a:gd name="T58" fmla="*/ 348 w 376"/>
                  <a:gd name="T59" fmla="*/ 267 h 376"/>
                  <a:gd name="T60" fmla="*/ 332 w 376"/>
                  <a:gd name="T61" fmla="*/ 294 h 376"/>
                  <a:gd name="T62" fmla="*/ 302 w 376"/>
                  <a:gd name="T63" fmla="*/ 328 h 376"/>
                  <a:gd name="T64" fmla="*/ 272 w 376"/>
                  <a:gd name="T65" fmla="*/ 347 h 376"/>
                  <a:gd name="T66" fmla="*/ 257 w 376"/>
                  <a:gd name="T67" fmla="*/ 355 h 376"/>
                  <a:gd name="T68" fmla="*/ 204 w 376"/>
                  <a:gd name="T69" fmla="*/ 367 h 376"/>
                  <a:gd name="T70" fmla="*/ 189 w 376"/>
                  <a:gd name="T71" fmla="*/ 367 h 376"/>
                  <a:gd name="T72" fmla="*/ 168 w 376"/>
                  <a:gd name="T73" fmla="*/ 367 h 376"/>
                  <a:gd name="T74" fmla="*/ 117 w 376"/>
                  <a:gd name="T75" fmla="*/ 355 h 376"/>
                  <a:gd name="T76" fmla="*/ 72 w 376"/>
                  <a:gd name="T77" fmla="*/ 328 h 376"/>
                  <a:gd name="T78" fmla="*/ 36 w 376"/>
                  <a:gd name="T79" fmla="*/ 287 h 376"/>
                  <a:gd name="T80" fmla="*/ 13 w 376"/>
                  <a:gd name="T81" fmla="*/ 239 h 376"/>
                  <a:gd name="T82" fmla="*/ 8 w 376"/>
                  <a:gd name="T83" fmla="*/ 188 h 376"/>
                  <a:gd name="T84" fmla="*/ 20 w 376"/>
                  <a:gd name="T85" fmla="*/ 117 h 376"/>
                  <a:gd name="T86" fmla="*/ 59 w 376"/>
                  <a:gd name="T87" fmla="*/ 60 h 376"/>
                  <a:gd name="T88" fmla="*/ 117 w 376"/>
                  <a:gd name="T89" fmla="*/ 20 h 376"/>
                  <a:gd name="T90" fmla="*/ 187 w 376"/>
                  <a:gd name="T91" fmla="*/ 8 h 3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6"/>
                  <a:gd name="T139" fmla="*/ 0 h 376"/>
                  <a:gd name="T140" fmla="*/ 376 w 376"/>
                  <a:gd name="T141" fmla="*/ 376 h 3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6" h="376">
                    <a:moveTo>
                      <a:pt x="320" y="55"/>
                    </a:moveTo>
                    <a:lnTo>
                      <a:pt x="304" y="41"/>
                    </a:lnTo>
                    <a:lnTo>
                      <a:pt x="290" y="30"/>
                    </a:lnTo>
                    <a:lnTo>
                      <a:pt x="274" y="20"/>
                    </a:lnTo>
                    <a:lnTo>
                      <a:pt x="258" y="14"/>
                    </a:lnTo>
                    <a:lnTo>
                      <a:pt x="240" y="7"/>
                    </a:lnTo>
                    <a:lnTo>
                      <a:pt x="223" y="3"/>
                    </a:lnTo>
                    <a:lnTo>
                      <a:pt x="205" y="0"/>
                    </a:lnTo>
                    <a:lnTo>
                      <a:pt x="187" y="0"/>
                    </a:lnTo>
                    <a:lnTo>
                      <a:pt x="167" y="0"/>
                    </a:lnTo>
                    <a:lnTo>
                      <a:pt x="149" y="3"/>
                    </a:lnTo>
                    <a:lnTo>
                      <a:pt x="114" y="14"/>
                    </a:lnTo>
                    <a:lnTo>
                      <a:pt x="98" y="20"/>
                    </a:lnTo>
                    <a:lnTo>
                      <a:pt x="83" y="30"/>
                    </a:lnTo>
                    <a:lnTo>
                      <a:pt x="68" y="41"/>
                    </a:lnTo>
                    <a:lnTo>
                      <a:pt x="55" y="55"/>
                    </a:lnTo>
                    <a:lnTo>
                      <a:pt x="40" y="69"/>
                    </a:lnTo>
                    <a:lnTo>
                      <a:pt x="30" y="83"/>
                    </a:lnTo>
                    <a:lnTo>
                      <a:pt x="13" y="116"/>
                    </a:lnTo>
                    <a:lnTo>
                      <a:pt x="3" y="151"/>
                    </a:lnTo>
                    <a:lnTo>
                      <a:pt x="0" y="188"/>
                    </a:lnTo>
                    <a:lnTo>
                      <a:pt x="0" y="206"/>
                    </a:lnTo>
                    <a:lnTo>
                      <a:pt x="3" y="225"/>
                    </a:lnTo>
                    <a:lnTo>
                      <a:pt x="7" y="241"/>
                    </a:lnTo>
                    <a:lnTo>
                      <a:pt x="13" y="259"/>
                    </a:lnTo>
                    <a:lnTo>
                      <a:pt x="20" y="275"/>
                    </a:lnTo>
                    <a:lnTo>
                      <a:pt x="30" y="291"/>
                    </a:lnTo>
                    <a:lnTo>
                      <a:pt x="40" y="305"/>
                    </a:lnTo>
                    <a:lnTo>
                      <a:pt x="55" y="321"/>
                    </a:lnTo>
                    <a:lnTo>
                      <a:pt x="68" y="334"/>
                    </a:lnTo>
                    <a:lnTo>
                      <a:pt x="83" y="345"/>
                    </a:lnTo>
                    <a:lnTo>
                      <a:pt x="98" y="354"/>
                    </a:lnTo>
                    <a:lnTo>
                      <a:pt x="114" y="362"/>
                    </a:lnTo>
                    <a:lnTo>
                      <a:pt x="131" y="367"/>
                    </a:lnTo>
                    <a:lnTo>
                      <a:pt x="149" y="372"/>
                    </a:lnTo>
                    <a:lnTo>
                      <a:pt x="167" y="375"/>
                    </a:lnTo>
                    <a:lnTo>
                      <a:pt x="187" y="376"/>
                    </a:lnTo>
                    <a:lnTo>
                      <a:pt x="205" y="375"/>
                    </a:lnTo>
                    <a:lnTo>
                      <a:pt x="223" y="372"/>
                    </a:lnTo>
                    <a:lnTo>
                      <a:pt x="240" y="367"/>
                    </a:lnTo>
                    <a:lnTo>
                      <a:pt x="258" y="362"/>
                    </a:lnTo>
                    <a:lnTo>
                      <a:pt x="274" y="354"/>
                    </a:lnTo>
                    <a:lnTo>
                      <a:pt x="290" y="345"/>
                    </a:lnTo>
                    <a:lnTo>
                      <a:pt x="304" y="334"/>
                    </a:lnTo>
                    <a:lnTo>
                      <a:pt x="320" y="321"/>
                    </a:lnTo>
                    <a:lnTo>
                      <a:pt x="332" y="305"/>
                    </a:lnTo>
                    <a:lnTo>
                      <a:pt x="343" y="291"/>
                    </a:lnTo>
                    <a:lnTo>
                      <a:pt x="354" y="275"/>
                    </a:lnTo>
                    <a:lnTo>
                      <a:pt x="361" y="259"/>
                    </a:lnTo>
                    <a:lnTo>
                      <a:pt x="367" y="241"/>
                    </a:lnTo>
                    <a:lnTo>
                      <a:pt x="372" y="225"/>
                    </a:lnTo>
                    <a:lnTo>
                      <a:pt x="372" y="219"/>
                    </a:lnTo>
                    <a:lnTo>
                      <a:pt x="373" y="215"/>
                    </a:lnTo>
                    <a:lnTo>
                      <a:pt x="375" y="206"/>
                    </a:lnTo>
                    <a:lnTo>
                      <a:pt x="376" y="188"/>
                    </a:lnTo>
                    <a:lnTo>
                      <a:pt x="375" y="168"/>
                    </a:lnTo>
                    <a:lnTo>
                      <a:pt x="372" y="151"/>
                    </a:lnTo>
                    <a:lnTo>
                      <a:pt x="367" y="133"/>
                    </a:lnTo>
                    <a:lnTo>
                      <a:pt x="361" y="116"/>
                    </a:lnTo>
                    <a:lnTo>
                      <a:pt x="354" y="99"/>
                    </a:lnTo>
                    <a:lnTo>
                      <a:pt x="343" y="83"/>
                    </a:lnTo>
                    <a:lnTo>
                      <a:pt x="332" y="69"/>
                    </a:lnTo>
                    <a:lnTo>
                      <a:pt x="320" y="55"/>
                    </a:lnTo>
                    <a:close/>
                    <a:moveTo>
                      <a:pt x="187" y="8"/>
                    </a:moveTo>
                    <a:lnTo>
                      <a:pt x="204" y="8"/>
                    </a:lnTo>
                    <a:lnTo>
                      <a:pt x="222" y="10"/>
                    </a:lnTo>
                    <a:lnTo>
                      <a:pt x="239" y="14"/>
                    </a:lnTo>
                    <a:lnTo>
                      <a:pt x="257" y="20"/>
                    </a:lnTo>
                    <a:lnTo>
                      <a:pt x="272" y="27"/>
                    </a:lnTo>
                    <a:lnTo>
                      <a:pt x="287" y="36"/>
                    </a:lnTo>
                    <a:lnTo>
                      <a:pt x="302" y="46"/>
                    </a:lnTo>
                    <a:lnTo>
                      <a:pt x="317" y="60"/>
                    </a:lnTo>
                    <a:lnTo>
                      <a:pt x="328" y="72"/>
                    </a:lnTo>
                    <a:lnTo>
                      <a:pt x="338" y="87"/>
                    </a:lnTo>
                    <a:lnTo>
                      <a:pt x="347" y="101"/>
                    </a:lnTo>
                    <a:lnTo>
                      <a:pt x="355" y="117"/>
                    </a:lnTo>
                    <a:lnTo>
                      <a:pt x="360" y="133"/>
                    </a:lnTo>
                    <a:lnTo>
                      <a:pt x="365" y="151"/>
                    </a:lnTo>
                    <a:lnTo>
                      <a:pt x="367" y="168"/>
                    </a:lnTo>
                    <a:lnTo>
                      <a:pt x="368" y="188"/>
                    </a:lnTo>
                    <a:lnTo>
                      <a:pt x="367" y="188"/>
                    </a:lnTo>
                    <a:lnTo>
                      <a:pt x="367" y="189"/>
                    </a:lnTo>
                    <a:lnTo>
                      <a:pt x="367" y="191"/>
                    </a:lnTo>
                    <a:lnTo>
                      <a:pt x="367" y="195"/>
                    </a:lnTo>
                    <a:lnTo>
                      <a:pt x="367" y="204"/>
                    </a:lnTo>
                    <a:lnTo>
                      <a:pt x="365" y="222"/>
                    </a:lnTo>
                    <a:lnTo>
                      <a:pt x="360" y="239"/>
                    </a:lnTo>
                    <a:lnTo>
                      <a:pt x="355" y="257"/>
                    </a:lnTo>
                    <a:lnTo>
                      <a:pt x="350" y="264"/>
                    </a:lnTo>
                    <a:lnTo>
                      <a:pt x="348" y="267"/>
                    </a:lnTo>
                    <a:lnTo>
                      <a:pt x="347" y="272"/>
                    </a:lnTo>
                    <a:lnTo>
                      <a:pt x="338" y="287"/>
                    </a:lnTo>
                    <a:lnTo>
                      <a:pt x="332" y="294"/>
                    </a:lnTo>
                    <a:lnTo>
                      <a:pt x="328" y="302"/>
                    </a:lnTo>
                    <a:lnTo>
                      <a:pt x="317" y="317"/>
                    </a:lnTo>
                    <a:lnTo>
                      <a:pt x="302" y="328"/>
                    </a:lnTo>
                    <a:lnTo>
                      <a:pt x="294" y="332"/>
                    </a:lnTo>
                    <a:lnTo>
                      <a:pt x="287" y="338"/>
                    </a:lnTo>
                    <a:lnTo>
                      <a:pt x="272" y="347"/>
                    </a:lnTo>
                    <a:lnTo>
                      <a:pt x="267" y="348"/>
                    </a:lnTo>
                    <a:lnTo>
                      <a:pt x="264" y="350"/>
                    </a:lnTo>
                    <a:lnTo>
                      <a:pt x="257" y="355"/>
                    </a:lnTo>
                    <a:lnTo>
                      <a:pt x="239" y="360"/>
                    </a:lnTo>
                    <a:lnTo>
                      <a:pt x="222" y="365"/>
                    </a:lnTo>
                    <a:lnTo>
                      <a:pt x="204" y="367"/>
                    </a:lnTo>
                    <a:lnTo>
                      <a:pt x="195" y="367"/>
                    </a:lnTo>
                    <a:lnTo>
                      <a:pt x="191" y="367"/>
                    </a:lnTo>
                    <a:lnTo>
                      <a:pt x="189" y="367"/>
                    </a:lnTo>
                    <a:lnTo>
                      <a:pt x="187" y="367"/>
                    </a:lnTo>
                    <a:lnTo>
                      <a:pt x="187" y="368"/>
                    </a:lnTo>
                    <a:lnTo>
                      <a:pt x="168" y="367"/>
                    </a:lnTo>
                    <a:lnTo>
                      <a:pt x="150" y="365"/>
                    </a:lnTo>
                    <a:lnTo>
                      <a:pt x="132" y="360"/>
                    </a:lnTo>
                    <a:lnTo>
                      <a:pt x="117" y="355"/>
                    </a:lnTo>
                    <a:lnTo>
                      <a:pt x="101" y="347"/>
                    </a:lnTo>
                    <a:lnTo>
                      <a:pt x="86" y="338"/>
                    </a:lnTo>
                    <a:lnTo>
                      <a:pt x="72" y="328"/>
                    </a:lnTo>
                    <a:lnTo>
                      <a:pt x="59" y="317"/>
                    </a:lnTo>
                    <a:lnTo>
                      <a:pt x="46" y="302"/>
                    </a:lnTo>
                    <a:lnTo>
                      <a:pt x="36" y="287"/>
                    </a:lnTo>
                    <a:lnTo>
                      <a:pt x="27" y="272"/>
                    </a:lnTo>
                    <a:lnTo>
                      <a:pt x="20" y="257"/>
                    </a:lnTo>
                    <a:lnTo>
                      <a:pt x="13" y="239"/>
                    </a:lnTo>
                    <a:lnTo>
                      <a:pt x="10" y="222"/>
                    </a:lnTo>
                    <a:lnTo>
                      <a:pt x="8" y="204"/>
                    </a:lnTo>
                    <a:lnTo>
                      <a:pt x="8" y="188"/>
                    </a:lnTo>
                    <a:lnTo>
                      <a:pt x="10" y="151"/>
                    </a:lnTo>
                    <a:lnTo>
                      <a:pt x="13" y="133"/>
                    </a:lnTo>
                    <a:lnTo>
                      <a:pt x="20" y="117"/>
                    </a:lnTo>
                    <a:lnTo>
                      <a:pt x="36" y="87"/>
                    </a:lnTo>
                    <a:lnTo>
                      <a:pt x="46" y="72"/>
                    </a:lnTo>
                    <a:lnTo>
                      <a:pt x="59" y="60"/>
                    </a:lnTo>
                    <a:lnTo>
                      <a:pt x="72" y="46"/>
                    </a:lnTo>
                    <a:lnTo>
                      <a:pt x="86" y="36"/>
                    </a:lnTo>
                    <a:lnTo>
                      <a:pt x="117" y="20"/>
                    </a:lnTo>
                    <a:lnTo>
                      <a:pt x="132" y="14"/>
                    </a:lnTo>
                    <a:lnTo>
                      <a:pt x="150" y="10"/>
                    </a:lnTo>
                    <a:lnTo>
                      <a:pt x="187" y="8"/>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7" name="Freeform 559"/>
              <p:cNvSpPr>
                <a:spLocks noEditPoints="1"/>
              </p:cNvSpPr>
              <p:nvPr/>
            </p:nvSpPr>
            <p:spPr bwMode="auto">
              <a:xfrm>
                <a:off x="6241" y="1438"/>
                <a:ext cx="72" cy="72"/>
              </a:xfrm>
              <a:custGeom>
                <a:avLst/>
                <a:gdLst>
                  <a:gd name="T0" fmla="*/ 279 w 360"/>
                  <a:gd name="T1" fmla="*/ 28 h 360"/>
                  <a:gd name="T2" fmla="*/ 231 w 360"/>
                  <a:gd name="T3" fmla="*/ 6 h 360"/>
                  <a:gd name="T4" fmla="*/ 179 w 360"/>
                  <a:gd name="T5" fmla="*/ 0 h 360"/>
                  <a:gd name="T6" fmla="*/ 109 w 360"/>
                  <a:gd name="T7" fmla="*/ 12 h 360"/>
                  <a:gd name="T8" fmla="*/ 51 w 360"/>
                  <a:gd name="T9" fmla="*/ 52 h 360"/>
                  <a:gd name="T10" fmla="*/ 12 w 360"/>
                  <a:gd name="T11" fmla="*/ 109 h 360"/>
                  <a:gd name="T12" fmla="*/ 0 w 360"/>
                  <a:gd name="T13" fmla="*/ 180 h 360"/>
                  <a:gd name="T14" fmla="*/ 5 w 360"/>
                  <a:gd name="T15" fmla="*/ 231 h 360"/>
                  <a:gd name="T16" fmla="*/ 28 w 360"/>
                  <a:gd name="T17" fmla="*/ 279 h 360"/>
                  <a:gd name="T18" fmla="*/ 64 w 360"/>
                  <a:gd name="T19" fmla="*/ 320 h 360"/>
                  <a:gd name="T20" fmla="*/ 109 w 360"/>
                  <a:gd name="T21" fmla="*/ 347 h 360"/>
                  <a:gd name="T22" fmla="*/ 160 w 360"/>
                  <a:gd name="T23" fmla="*/ 359 h 360"/>
                  <a:gd name="T24" fmla="*/ 181 w 360"/>
                  <a:gd name="T25" fmla="*/ 359 h 360"/>
                  <a:gd name="T26" fmla="*/ 196 w 360"/>
                  <a:gd name="T27" fmla="*/ 359 h 360"/>
                  <a:gd name="T28" fmla="*/ 249 w 360"/>
                  <a:gd name="T29" fmla="*/ 347 h 360"/>
                  <a:gd name="T30" fmla="*/ 264 w 360"/>
                  <a:gd name="T31" fmla="*/ 339 h 360"/>
                  <a:gd name="T32" fmla="*/ 294 w 360"/>
                  <a:gd name="T33" fmla="*/ 320 h 360"/>
                  <a:gd name="T34" fmla="*/ 324 w 360"/>
                  <a:gd name="T35" fmla="*/ 286 h 360"/>
                  <a:gd name="T36" fmla="*/ 340 w 360"/>
                  <a:gd name="T37" fmla="*/ 259 h 360"/>
                  <a:gd name="T38" fmla="*/ 352 w 360"/>
                  <a:gd name="T39" fmla="*/ 231 h 360"/>
                  <a:gd name="T40" fmla="*/ 359 w 360"/>
                  <a:gd name="T41" fmla="*/ 187 h 360"/>
                  <a:gd name="T42" fmla="*/ 359 w 360"/>
                  <a:gd name="T43" fmla="*/ 180 h 360"/>
                  <a:gd name="T44" fmla="*/ 357 w 360"/>
                  <a:gd name="T45" fmla="*/ 143 h 360"/>
                  <a:gd name="T46" fmla="*/ 339 w 360"/>
                  <a:gd name="T47" fmla="*/ 93 h 360"/>
                  <a:gd name="T48" fmla="*/ 309 w 360"/>
                  <a:gd name="T49" fmla="*/ 52 h 360"/>
                  <a:gd name="T50" fmla="*/ 213 w 360"/>
                  <a:gd name="T51" fmla="*/ 8 h 360"/>
                  <a:gd name="T52" fmla="*/ 260 w 360"/>
                  <a:gd name="T53" fmla="*/ 25 h 360"/>
                  <a:gd name="T54" fmla="*/ 303 w 360"/>
                  <a:gd name="T55" fmla="*/ 57 h 360"/>
                  <a:gd name="T56" fmla="*/ 340 w 360"/>
                  <a:gd name="T57" fmla="*/ 113 h 360"/>
                  <a:gd name="T58" fmla="*/ 352 w 360"/>
                  <a:gd name="T59" fmla="*/ 162 h 360"/>
                  <a:gd name="T60" fmla="*/ 352 w 360"/>
                  <a:gd name="T61" fmla="*/ 181 h 360"/>
                  <a:gd name="T62" fmla="*/ 352 w 360"/>
                  <a:gd name="T63" fmla="*/ 196 h 360"/>
                  <a:gd name="T64" fmla="*/ 343 w 360"/>
                  <a:gd name="T65" fmla="*/ 232 h 360"/>
                  <a:gd name="T66" fmla="*/ 335 w 360"/>
                  <a:gd name="T67" fmla="*/ 253 h 360"/>
                  <a:gd name="T68" fmla="*/ 328 w 360"/>
                  <a:gd name="T69" fmla="*/ 267 h 360"/>
                  <a:gd name="T70" fmla="*/ 314 w 360"/>
                  <a:gd name="T71" fmla="*/ 288 h 360"/>
                  <a:gd name="T72" fmla="*/ 275 w 360"/>
                  <a:gd name="T73" fmla="*/ 324 h 360"/>
                  <a:gd name="T74" fmla="*/ 252 w 360"/>
                  <a:gd name="T75" fmla="*/ 337 h 360"/>
                  <a:gd name="T76" fmla="*/ 232 w 360"/>
                  <a:gd name="T77" fmla="*/ 345 h 360"/>
                  <a:gd name="T78" fmla="*/ 196 w 360"/>
                  <a:gd name="T79" fmla="*/ 354 h 360"/>
                  <a:gd name="T80" fmla="*/ 181 w 360"/>
                  <a:gd name="T81" fmla="*/ 354 h 360"/>
                  <a:gd name="T82" fmla="*/ 161 w 360"/>
                  <a:gd name="T83" fmla="*/ 354 h 360"/>
                  <a:gd name="T84" fmla="*/ 113 w 360"/>
                  <a:gd name="T85" fmla="*/ 341 h 360"/>
                  <a:gd name="T86" fmla="*/ 69 w 360"/>
                  <a:gd name="T87" fmla="*/ 314 h 360"/>
                  <a:gd name="T88" fmla="*/ 34 w 360"/>
                  <a:gd name="T89" fmla="*/ 275 h 360"/>
                  <a:gd name="T90" fmla="*/ 11 w 360"/>
                  <a:gd name="T91" fmla="*/ 229 h 360"/>
                  <a:gd name="T92" fmla="*/ 5 w 360"/>
                  <a:gd name="T93" fmla="*/ 180 h 360"/>
                  <a:gd name="T94" fmla="*/ 18 w 360"/>
                  <a:gd name="T95" fmla="*/ 113 h 360"/>
                  <a:gd name="T96" fmla="*/ 83 w 360"/>
                  <a:gd name="T97" fmla="*/ 34 h 360"/>
                  <a:gd name="T98" fmla="*/ 145 w 360"/>
                  <a:gd name="T99" fmla="*/ 8 h 3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0"/>
                  <a:gd name="T151" fmla="*/ 0 h 360"/>
                  <a:gd name="T152" fmla="*/ 360 w 360"/>
                  <a:gd name="T153" fmla="*/ 360 h 3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0" h="360">
                    <a:moveTo>
                      <a:pt x="309" y="52"/>
                    </a:moveTo>
                    <a:lnTo>
                      <a:pt x="294" y="38"/>
                    </a:lnTo>
                    <a:lnTo>
                      <a:pt x="279" y="28"/>
                    </a:lnTo>
                    <a:lnTo>
                      <a:pt x="264" y="19"/>
                    </a:lnTo>
                    <a:lnTo>
                      <a:pt x="249" y="12"/>
                    </a:lnTo>
                    <a:lnTo>
                      <a:pt x="231" y="6"/>
                    </a:lnTo>
                    <a:lnTo>
                      <a:pt x="214" y="2"/>
                    </a:lnTo>
                    <a:lnTo>
                      <a:pt x="196" y="0"/>
                    </a:lnTo>
                    <a:lnTo>
                      <a:pt x="179" y="0"/>
                    </a:lnTo>
                    <a:lnTo>
                      <a:pt x="142" y="2"/>
                    </a:lnTo>
                    <a:lnTo>
                      <a:pt x="124" y="6"/>
                    </a:lnTo>
                    <a:lnTo>
                      <a:pt x="109" y="12"/>
                    </a:lnTo>
                    <a:lnTo>
                      <a:pt x="78" y="28"/>
                    </a:lnTo>
                    <a:lnTo>
                      <a:pt x="64" y="38"/>
                    </a:lnTo>
                    <a:lnTo>
                      <a:pt x="51" y="52"/>
                    </a:lnTo>
                    <a:lnTo>
                      <a:pt x="38" y="64"/>
                    </a:lnTo>
                    <a:lnTo>
                      <a:pt x="28" y="79"/>
                    </a:lnTo>
                    <a:lnTo>
                      <a:pt x="12" y="109"/>
                    </a:lnTo>
                    <a:lnTo>
                      <a:pt x="5" y="125"/>
                    </a:lnTo>
                    <a:lnTo>
                      <a:pt x="2" y="143"/>
                    </a:lnTo>
                    <a:lnTo>
                      <a:pt x="0" y="180"/>
                    </a:lnTo>
                    <a:lnTo>
                      <a:pt x="0" y="196"/>
                    </a:lnTo>
                    <a:lnTo>
                      <a:pt x="2" y="214"/>
                    </a:lnTo>
                    <a:lnTo>
                      <a:pt x="5" y="231"/>
                    </a:lnTo>
                    <a:lnTo>
                      <a:pt x="12" y="249"/>
                    </a:lnTo>
                    <a:lnTo>
                      <a:pt x="19" y="264"/>
                    </a:lnTo>
                    <a:lnTo>
                      <a:pt x="28" y="279"/>
                    </a:lnTo>
                    <a:lnTo>
                      <a:pt x="38" y="294"/>
                    </a:lnTo>
                    <a:lnTo>
                      <a:pt x="51" y="309"/>
                    </a:lnTo>
                    <a:lnTo>
                      <a:pt x="64" y="320"/>
                    </a:lnTo>
                    <a:lnTo>
                      <a:pt x="78" y="330"/>
                    </a:lnTo>
                    <a:lnTo>
                      <a:pt x="93" y="339"/>
                    </a:lnTo>
                    <a:lnTo>
                      <a:pt x="109" y="347"/>
                    </a:lnTo>
                    <a:lnTo>
                      <a:pt x="124" y="352"/>
                    </a:lnTo>
                    <a:lnTo>
                      <a:pt x="142" y="357"/>
                    </a:lnTo>
                    <a:lnTo>
                      <a:pt x="160" y="359"/>
                    </a:lnTo>
                    <a:lnTo>
                      <a:pt x="179" y="360"/>
                    </a:lnTo>
                    <a:lnTo>
                      <a:pt x="179" y="359"/>
                    </a:lnTo>
                    <a:lnTo>
                      <a:pt x="181" y="359"/>
                    </a:lnTo>
                    <a:lnTo>
                      <a:pt x="183" y="359"/>
                    </a:lnTo>
                    <a:lnTo>
                      <a:pt x="187" y="359"/>
                    </a:lnTo>
                    <a:lnTo>
                      <a:pt x="196" y="359"/>
                    </a:lnTo>
                    <a:lnTo>
                      <a:pt x="214" y="357"/>
                    </a:lnTo>
                    <a:lnTo>
                      <a:pt x="231" y="352"/>
                    </a:lnTo>
                    <a:lnTo>
                      <a:pt x="249" y="347"/>
                    </a:lnTo>
                    <a:lnTo>
                      <a:pt x="256" y="342"/>
                    </a:lnTo>
                    <a:lnTo>
                      <a:pt x="259" y="340"/>
                    </a:lnTo>
                    <a:lnTo>
                      <a:pt x="264" y="339"/>
                    </a:lnTo>
                    <a:lnTo>
                      <a:pt x="279" y="330"/>
                    </a:lnTo>
                    <a:lnTo>
                      <a:pt x="286" y="324"/>
                    </a:lnTo>
                    <a:lnTo>
                      <a:pt x="294" y="320"/>
                    </a:lnTo>
                    <a:lnTo>
                      <a:pt x="309" y="309"/>
                    </a:lnTo>
                    <a:lnTo>
                      <a:pt x="320" y="294"/>
                    </a:lnTo>
                    <a:lnTo>
                      <a:pt x="324" y="286"/>
                    </a:lnTo>
                    <a:lnTo>
                      <a:pt x="330" y="279"/>
                    </a:lnTo>
                    <a:lnTo>
                      <a:pt x="339" y="264"/>
                    </a:lnTo>
                    <a:lnTo>
                      <a:pt x="340" y="259"/>
                    </a:lnTo>
                    <a:lnTo>
                      <a:pt x="342" y="256"/>
                    </a:lnTo>
                    <a:lnTo>
                      <a:pt x="347" y="249"/>
                    </a:lnTo>
                    <a:lnTo>
                      <a:pt x="352" y="231"/>
                    </a:lnTo>
                    <a:lnTo>
                      <a:pt x="357" y="214"/>
                    </a:lnTo>
                    <a:lnTo>
                      <a:pt x="359" y="196"/>
                    </a:lnTo>
                    <a:lnTo>
                      <a:pt x="359" y="187"/>
                    </a:lnTo>
                    <a:lnTo>
                      <a:pt x="359" y="183"/>
                    </a:lnTo>
                    <a:lnTo>
                      <a:pt x="359" y="181"/>
                    </a:lnTo>
                    <a:lnTo>
                      <a:pt x="359" y="180"/>
                    </a:lnTo>
                    <a:lnTo>
                      <a:pt x="360" y="180"/>
                    </a:lnTo>
                    <a:lnTo>
                      <a:pt x="359" y="160"/>
                    </a:lnTo>
                    <a:lnTo>
                      <a:pt x="357" y="143"/>
                    </a:lnTo>
                    <a:lnTo>
                      <a:pt x="352" y="125"/>
                    </a:lnTo>
                    <a:lnTo>
                      <a:pt x="347" y="109"/>
                    </a:lnTo>
                    <a:lnTo>
                      <a:pt x="339" y="93"/>
                    </a:lnTo>
                    <a:lnTo>
                      <a:pt x="330" y="79"/>
                    </a:lnTo>
                    <a:lnTo>
                      <a:pt x="320" y="64"/>
                    </a:lnTo>
                    <a:lnTo>
                      <a:pt x="309" y="52"/>
                    </a:lnTo>
                    <a:close/>
                    <a:moveTo>
                      <a:pt x="179" y="6"/>
                    </a:moveTo>
                    <a:lnTo>
                      <a:pt x="196" y="6"/>
                    </a:lnTo>
                    <a:lnTo>
                      <a:pt x="213" y="8"/>
                    </a:lnTo>
                    <a:lnTo>
                      <a:pt x="229" y="11"/>
                    </a:lnTo>
                    <a:lnTo>
                      <a:pt x="246" y="18"/>
                    </a:lnTo>
                    <a:lnTo>
                      <a:pt x="260" y="25"/>
                    </a:lnTo>
                    <a:lnTo>
                      <a:pt x="275" y="34"/>
                    </a:lnTo>
                    <a:lnTo>
                      <a:pt x="288" y="44"/>
                    </a:lnTo>
                    <a:lnTo>
                      <a:pt x="303" y="57"/>
                    </a:lnTo>
                    <a:lnTo>
                      <a:pt x="314" y="70"/>
                    </a:lnTo>
                    <a:lnTo>
                      <a:pt x="324" y="83"/>
                    </a:lnTo>
                    <a:lnTo>
                      <a:pt x="340" y="113"/>
                    </a:lnTo>
                    <a:lnTo>
                      <a:pt x="346" y="128"/>
                    </a:lnTo>
                    <a:lnTo>
                      <a:pt x="350" y="145"/>
                    </a:lnTo>
                    <a:lnTo>
                      <a:pt x="352" y="162"/>
                    </a:lnTo>
                    <a:lnTo>
                      <a:pt x="353" y="180"/>
                    </a:lnTo>
                    <a:lnTo>
                      <a:pt x="352" y="180"/>
                    </a:lnTo>
                    <a:lnTo>
                      <a:pt x="352" y="181"/>
                    </a:lnTo>
                    <a:lnTo>
                      <a:pt x="352" y="183"/>
                    </a:lnTo>
                    <a:lnTo>
                      <a:pt x="352" y="187"/>
                    </a:lnTo>
                    <a:lnTo>
                      <a:pt x="352" y="196"/>
                    </a:lnTo>
                    <a:lnTo>
                      <a:pt x="350" y="213"/>
                    </a:lnTo>
                    <a:lnTo>
                      <a:pt x="346" y="229"/>
                    </a:lnTo>
                    <a:lnTo>
                      <a:pt x="343" y="232"/>
                    </a:lnTo>
                    <a:lnTo>
                      <a:pt x="342" y="237"/>
                    </a:lnTo>
                    <a:lnTo>
                      <a:pt x="340" y="246"/>
                    </a:lnTo>
                    <a:lnTo>
                      <a:pt x="335" y="253"/>
                    </a:lnTo>
                    <a:lnTo>
                      <a:pt x="333" y="256"/>
                    </a:lnTo>
                    <a:lnTo>
                      <a:pt x="332" y="260"/>
                    </a:lnTo>
                    <a:lnTo>
                      <a:pt x="328" y="267"/>
                    </a:lnTo>
                    <a:lnTo>
                      <a:pt x="325" y="270"/>
                    </a:lnTo>
                    <a:lnTo>
                      <a:pt x="324" y="275"/>
                    </a:lnTo>
                    <a:lnTo>
                      <a:pt x="314" y="288"/>
                    </a:lnTo>
                    <a:lnTo>
                      <a:pt x="303" y="303"/>
                    </a:lnTo>
                    <a:lnTo>
                      <a:pt x="288" y="314"/>
                    </a:lnTo>
                    <a:lnTo>
                      <a:pt x="275" y="324"/>
                    </a:lnTo>
                    <a:lnTo>
                      <a:pt x="260" y="333"/>
                    </a:lnTo>
                    <a:lnTo>
                      <a:pt x="256" y="334"/>
                    </a:lnTo>
                    <a:lnTo>
                      <a:pt x="252" y="337"/>
                    </a:lnTo>
                    <a:lnTo>
                      <a:pt x="246" y="341"/>
                    </a:lnTo>
                    <a:lnTo>
                      <a:pt x="237" y="343"/>
                    </a:lnTo>
                    <a:lnTo>
                      <a:pt x="232" y="345"/>
                    </a:lnTo>
                    <a:lnTo>
                      <a:pt x="229" y="347"/>
                    </a:lnTo>
                    <a:lnTo>
                      <a:pt x="213" y="351"/>
                    </a:lnTo>
                    <a:lnTo>
                      <a:pt x="196" y="354"/>
                    </a:lnTo>
                    <a:lnTo>
                      <a:pt x="187" y="354"/>
                    </a:lnTo>
                    <a:lnTo>
                      <a:pt x="183" y="354"/>
                    </a:lnTo>
                    <a:lnTo>
                      <a:pt x="181" y="354"/>
                    </a:lnTo>
                    <a:lnTo>
                      <a:pt x="179" y="354"/>
                    </a:lnTo>
                    <a:lnTo>
                      <a:pt x="179" y="355"/>
                    </a:lnTo>
                    <a:lnTo>
                      <a:pt x="161" y="354"/>
                    </a:lnTo>
                    <a:lnTo>
                      <a:pt x="145" y="351"/>
                    </a:lnTo>
                    <a:lnTo>
                      <a:pt x="128" y="347"/>
                    </a:lnTo>
                    <a:lnTo>
                      <a:pt x="113" y="341"/>
                    </a:lnTo>
                    <a:lnTo>
                      <a:pt x="98" y="333"/>
                    </a:lnTo>
                    <a:lnTo>
                      <a:pt x="83" y="324"/>
                    </a:lnTo>
                    <a:lnTo>
                      <a:pt x="69" y="314"/>
                    </a:lnTo>
                    <a:lnTo>
                      <a:pt x="57" y="303"/>
                    </a:lnTo>
                    <a:lnTo>
                      <a:pt x="44" y="288"/>
                    </a:lnTo>
                    <a:lnTo>
                      <a:pt x="34" y="275"/>
                    </a:lnTo>
                    <a:lnTo>
                      <a:pt x="25" y="260"/>
                    </a:lnTo>
                    <a:lnTo>
                      <a:pt x="18" y="246"/>
                    </a:lnTo>
                    <a:lnTo>
                      <a:pt x="11" y="229"/>
                    </a:lnTo>
                    <a:lnTo>
                      <a:pt x="8" y="213"/>
                    </a:lnTo>
                    <a:lnTo>
                      <a:pt x="5" y="196"/>
                    </a:lnTo>
                    <a:lnTo>
                      <a:pt x="5" y="180"/>
                    </a:lnTo>
                    <a:lnTo>
                      <a:pt x="8" y="145"/>
                    </a:lnTo>
                    <a:lnTo>
                      <a:pt x="11" y="128"/>
                    </a:lnTo>
                    <a:lnTo>
                      <a:pt x="18" y="113"/>
                    </a:lnTo>
                    <a:lnTo>
                      <a:pt x="34" y="83"/>
                    </a:lnTo>
                    <a:lnTo>
                      <a:pt x="57" y="57"/>
                    </a:lnTo>
                    <a:lnTo>
                      <a:pt x="83" y="34"/>
                    </a:lnTo>
                    <a:lnTo>
                      <a:pt x="113" y="18"/>
                    </a:lnTo>
                    <a:lnTo>
                      <a:pt x="128" y="11"/>
                    </a:lnTo>
                    <a:lnTo>
                      <a:pt x="145" y="8"/>
                    </a:lnTo>
                    <a:lnTo>
                      <a:pt x="179" y="6"/>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8" name="Freeform 560"/>
              <p:cNvSpPr>
                <a:spLocks noEditPoints="1"/>
              </p:cNvSpPr>
              <p:nvPr/>
            </p:nvSpPr>
            <p:spPr bwMode="auto">
              <a:xfrm>
                <a:off x="6242" y="1439"/>
                <a:ext cx="70" cy="70"/>
              </a:xfrm>
              <a:custGeom>
                <a:avLst/>
                <a:gdLst>
                  <a:gd name="T0" fmla="*/ 270 w 348"/>
                  <a:gd name="T1" fmla="*/ 28 h 349"/>
                  <a:gd name="T2" fmla="*/ 224 w 348"/>
                  <a:gd name="T3" fmla="*/ 5 h 349"/>
                  <a:gd name="T4" fmla="*/ 174 w 348"/>
                  <a:gd name="T5" fmla="*/ 0 h 349"/>
                  <a:gd name="T6" fmla="*/ 108 w 348"/>
                  <a:gd name="T7" fmla="*/ 12 h 349"/>
                  <a:gd name="T8" fmla="*/ 29 w 348"/>
                  <a:gd name="T9" fmla="*/ 77 h 349"/>
                  <a:gd name="T10" fmla="*/ 3 w 348"/>
                  <a:gd name="T11" fmla="*/ 139 h 349"/>
                  <a:gd name="T12" fmla="*/ 3 w 348"/>
                  <a:gd name="T13" fmla="*/ 207 h 349"/>
                  <a:gd name="T14" fmla="*/ 20 w 348"/>
                  <a:gd name="T15" fmla="*/ 254 h 349"/>
                  <a:gd name="T16" fmla="*/ 52 w 348"/>
                  <a:gd name="T17" fmla="*/ 297 h 349"/>
                  <a:gd name="T18" fmla="*/ 93 w 348"/>
                  <a:gd name="T19" fmla="*/ 327 h 349"/>
                  <a:gd name="T20" fmla="*/ 140 w 348"/>
                  <a:gd name="T21" fmla="*/ 345 h 349"/>
                  <a:gd name="T22" fmla="*/ 174 w 348"/>
                  <a:gd name="T23" fmla="*/ 348 h 349"/>
                  <a:gd name="T24" fmla="*/ 182 w 348"/>
                  <a:gd name="T25" fmla="*/ 348 h 349"/>
                  <a:gd name="T26" fmla="*/ 224 w 348"/>
                  <a:gd name="T27" fmla="*/ 341 h 349"/>
                  <a:gd name="T28" fmla="*/ 241 w 348"/>
                  <a:gd name="T29" fmla="*/ 335 h 349"/>
                  <a:gd name="T30" fmla="*/ 255 w 348"/>
                  <a:gd name="T31" fmla="*/ 327 h 349"/>
                  <a:gd name="T32" fmla="*/ 298 w 348"/>
                  <a:gd name="T33" fmla="*/ 297 h 349"/>
                  <a:gd name="T34" fmla="*/ 320 w 348"/>
                  <a:gd name="T35" fmla="*/ 264 h 349"/>
                  <a:gd name="T36" fmla="*/ 328 w 348"/>
                  <a:gd name="T37" fmla="*/ 250 h 349"/>
                  <a:gd name="T38" fmla="*/ 337 w 348"/>
                  <a:gd name="T39" fmla="*/ 231 h 349"/>
                  <a:gd name="T40" fmla="*/ 345 w 348"/>
                  <a:gd name="T41" fmla="*/ 207 h 349"/>
                  <a:gd name="T42" fmla="*/ 347 w 348"/>
                  <a:gd name="T43" fmla="*/ 177 h 349"/>
                  <a:gd name="T44" fmla="*/ 348 w 348"/>
                  <a:gd name="T45" fmla="*/ 174 h 349"/>
                  <a:gd name="T46" fmla="*/ 341 w 348"/>
                  <a:gd name="T47" fmla="*/ 122 h 349"/>
                  <a:gd name="T48" fmla="*/ 309 w 348"/>
                  <a:gd name="T49" fmla="*/ 64 h 349"/>
                  <a:gd name="T50" fmla="*/ 190 w 348"/>
                  <a:gd name="T51" fmla="*/ 7 h 349"/>
                  <a:gd name="T52" fmla="*/ 238 w 348"/>
                  <a:gd name="T53" fmla="*/ 20 h 349"/>
                  <a:gd name="T54" fmla="*/ 278 w 348"/>
                  <a:gd name="T55" fmla="*/ 44 h 349"/>
                  <a:gd name="T56" fmla="*/ 313 w 348"/>
                  <a:gd name="T57" fmla="*/ 82 h 349"/>
                  <a:gd name="T58" fmla="*/ 339 w 348"/>
                  <a:gd name="T59" fmla="*/ 156 h 349"/>
                  <a:gd name="T60" fmla="*/ 337 w 348"/>
                  <a:gd name="T61" fmla="*/ 206 h 349"/>
                  <a:gd name="T62" fmla="*/ 320 w 348"/>
                  <a:gd name="T63" fmla="*/ 251 h 349"/>
                  <a:gd name="T64" fmla="*/ 313 w 348"/>
                  <a:gd name="T65" fmla="*/ 266 h 349"/>
                  <a:gd name="T66" fmla="*/ 302 w 348"/>
                  <a:gd name="T67" fmla="*/ 278 h 349"/>
                  <a:gd name="T68" fmla="*/ 271 w 348"/>
                  <a:gd name="T69" fmla="*/ 307 h 349"/>
                  <a:gd name="T70" fmla="*/ 252 w 348"/>
                  <a:gd name="T71" fmla="*/ 321 h 349"/>
                  <a:gd name="T72" fmla="*/ 207 w 348"/>
                  <a:gd name="T73" fmla="*/ 337 h 349"/>
                  <a:gd name="T74" fmla="*/ 156 w 348"/>
                  <a:gd name="T75" fmla="*/ 340 h 349"/>
                  <a:gd name="T76" fmla="*/ 82 w 348"/>
                  <a:gd name="T77" fmla="*/ 313 h 349"/>
                  <a:gd name="T78" fmla="*/ 45 w 348"/>
                  <a:gd name="T79" fmla="*/ 278 h 349"/>
                  <a:gd name="T80" fmla="*/ 21 w 348"/>
                  <a:gd name="T81" fmla="*/ 238 h 349"/>
                  <a:gd name="T82" fmla="*/ 8 w 348"/>
                  <a:gd name="T83" fmla="*/ 189 h 349"/>
                  <a:gd name="T84" fmla="*/ 11 w 348"/>
                  <a:gd name="T85" fmla="*/ 140 h 349"/>
                  <a:gd name="T86" fmla="*/ 45 w 348"/>
                  <a:gd name="T87" fmla="*/ 68 h 349"/>
                  <a:gd name="T88" fmla="*/ 82 w 348"/>
                  <a:gd name="T89" fmla="*/ 34 h 349"/>
                  <a:gd name="T90" fmla="*/ 156 w 348"/>
                  <a:gd name="T91" fmla="*/ 7 h 3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349"/>
                  <a:gd name="T140" fmla="*/ 348 w 348"/>
                  <a:gd name="T141" fmla="*/ 349 h 3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349">
                    <a:moveTo>
                      <a:pt x="298" y="51"/>
                    </a:moveTo>
                    <a:lnTo>
                      <a:pt x="283" y="38"/>
                    </a:lnTo>
                    <a:lnTo>
                      <a:pt x="270" y="28"/>
                    </a:lnTo>
                    <a:lnTo>
                      <a:pt x="255" y="19"/>
                    </a:lnTo>
                    <a:lnTo>
                      <a:pt x="241" y="12"/>
                    </a:lnTo>
                    <a:lnTo>
                      <a:pt x="224" y="5"/>
                    </a:lnTo>
                    <a:lnTo>
                      <a:pt x="208" y="2"/>
                    </a:lnTo>
                    <a:lnTo>
                      <a:pt x="191" y="0"/>
                    </a:lnTo>
                    <a:lnTo>
                      <a:pt x="174" y="0"/>
                    </a:lnTo>
                    <a:lnTo>
                      <a:pt x="140" y="2"/>
                    </a:lnTo>
                    <a:lnTo>
                      <a:pt x="123" y="5"/>
                    </a:lnTo>
                    <a:lnTo>
                      <a:pt x="108" y="12"/>
                    </a:lnTo>
                    <a:lnTo>
                      <a:pt x="78" y="28"/>
                    </a:lnTo>
                    <a:lnTo>
                      <a:pt x="52" y="51"/>
                    </a:lnTo>
                    <a:lnTo>
                      <a:pt x="29" y="77"/>
                    </a:lnTo>
                    <a:lnTo>
                      <a:pt x="13" y="107"/>
                    </a:lnTo>
                    <a:lnTo>
                      <a:pt x="6" y="122"/>
                    </a:lnTo>
                    <a:lnTo>
                      <a:pt x="3" y="139"/>
                    </a:lnTo>
                    <a:lnTo>
                      <a:pt x="0" y="174"/>
                    </a:lnTo>
                    <a:lnTo>
                      <a:pt x="0" y="190"/>
                    </a:lnTo>
                    <a:lnTo>
                      <a:pt x="3" y="207"/>
                    </a:lnTo>
                    <a:lnTo>
                      <a:pt x="6" y="223"/>
                    </a:lnTo>
                    <a:lnTo>
                      <a:pt x="13" y="240"/>
                    </a:lnTo>
                    <a:lnTo>
                      <a:pt x="20" y="254"/>
                    </a:lnTo>
                    <a:lnTo>
                      <a:pt x="29" y="269"/>
                    </a:lnTo>
                    <a:lnTo>
                      <a:pt x="39" y="282"/>
                    </a:lnTo>
                    <a:lnTo>
                      <a:pt x="52" y="297"/>
                    </a:lnTo>
                    <a:lnTo>
                      <a:pt x="64" y="308"/>
                    </a:lnTo>
                    <a:lnTo>
                      <a:pt x="78" y="318"/>
                    </a:lnTo>
                    <a:lnTo>
                      <a:pt x="93" y="327"/>
                    </a:lnTo>
                    <a:lnTo>
                      <a:pt x="108" y="335"/>
                    </a:lnTo>
                    <a:lnTo>
                      <a:pt x="123" y="341"/>
                    </a:lnTo>
                    <a:lnTo>
                      <a:pt x="140" y="345"/>
                    </a:lnTo>
                    <a:lnTo>
                      <a:pt x="156" y="348"/>
                    </a:lnTo>
                    <a:lnTo>
                      <a:pt x="174" y="349"/>
                    </a:lnTo>
                    <a:lnTo>
                      <a:pt x="174" y="348"/>
                    </a:lnTo>
                    <a:lnTo>
                      <a:pt x="176" y="348"/>
                    </a:lnTo>
                    <a:lnTo>
                      <a:pt x="178" y="348"/>
                    </a:lnTo>
                    <a:lnTo>
                      <a:pt x="182" y="348"/>
                    </a:lnTo>
                    <a:lnTo>
                      <a:pt x="191" y="348"/>
                    </a:lnTo>
                    <a:lnTo>
                      <a:pt x="208" y="345"/>
                    </a:lnTo>
                    <a:lnTo>
                      <a:pt x="224" y="341"/>
                    </a:lnTo>
                    <a:lnTo>
                      <a:pt x="227" y="339"/>
                    </a:lnTo>
                    <a:lnTo>
                      <a:pt x="232" y="337"/>
                    </a:lnTo>
                    <a:lnTo>
                      <a:pt x="241" y="335"/>
                    </a:lnTo>
                    <a:lnTo>
                      <a:pt x="247" y="331"/>
                    </a:lnTo>
                    <a:lnTo>
                      <a:pt x="251" y="328"/>
                    </a:lnTo>
                    <a:lnTo>
                      <a:pt x="255" y="327"/>
                    </a:lnTo>
                    <a:lnTo>
                      <a:pt x="270" y="318"/>
                    </a:lnTo>
                    <a:lnTo>
                      <a:pt x="283" y="308"/>
                    </a:lnTo>
                    <a:lnTo>
                      <a:pt x="298" y="297"/>
                    </a:lnTo>
                    <a:lnTo>
                      <a:pt x="309" y="282"/>
                    </a:lnTo>
                    <a:lnTo>
                      <a:pt x="319" y="269"/>
                    </a:lnTo>
                    <a:lnTo>
                      <a:pt x="320" y="264"/>
                    </a:lnTo>
                    <a:lnTo>
                      <a:pt x="323" y="261"/>
                    </a:lnTo>
                    <a:lnTo>
                      <a:pt x="327" y="254"/>
                    </a:lnTo>
                    <a:lnTo>
                      <a:pt x="328" y="250"/>
                    </a:lnTo>
                    <a:lnTo>
                      <a:pt x="330" y="247"/>
                    </a:lnTo>
                    <a:lnTo>
                      <a:pt x="335" y="240"/>
                    </a:lnTo>
                    <a:lnTo>
                      <a:pt x="337" y="231"/>
                    </a:lnTo>
                    <a:lnTo>
                      <a:pt x="338" y="226"/>
                    </a:lnTo>
                    <a:lnTo>
                      <a:pt x="341" y="223"/>
                    </a:lnTo>
                    <a:lnTo>
                      <a:pt x="345" y="207"/>
                    </a:lnTo>
                    <a:lnTo>
                      <a:pt x="347" y="190"/>
                    </a:lnTo>
                    <a:lnTo>
                      <a:pt x="347" y="181"/>
                    </a:lnTo>
                    <a:lnTo>
                      <a:pt x="347" y="177"/>
                    </a:lnTo>
                    <a:lnTo>
                      <a:pt x="347" y="175"/>
                    </a:lnTo>
                    <a:lnTo>
                      <a:pt x="347" y="174"/>
                    </a:lnTo>
                    <a:lnTo>
                      <a:pt x="348" y="174"/>
                    </a:lnTo>
                    <a:lnTo>
                      <a:pt x="347" y="156"/>
                    </a:lnTo>
                    <a:lnTo>
                      <a:pt x="345" y="139"/>
                    </a:lnTo>
                    <a:lnTo>
                      <a:pt x="341" y="122"/>
                    </a:lnTo>
                    <a:lnTo>
                      <a:pt x="335" y="107"/>
                    </a:lnTo>
                    <a:lnTo>
                      <a:pt x="319" y="77"/>
                    </a:lnTo>
                    <a:lnTo>
                      <a:pt x="309" y="64"/>
                    </a:lnTo>
                    <a:lnTo>
                      <a:pt x="298" y="51"/>
                    </a:lnTo>
                    <a:close/>
                    <a:moveTo>
                      <a:pt x="174" y="7"/>
                    </a:moveTo>
                    <a:lnTo>
                      <a:pt x="190" y="7"/>
                    </a:lnTo>
                    <a:lnTo>
                      <a:pt x="207" y="10"/>
                    </a:lnTo>
                    <a:lnTo>
                      <a:pt x="223" y="13"/>
                    </a:lnTo>
                    <a:lnTo>
                      <a:pt x="238" y="20"/>
                    </a:lnTo>
                    <a:lnTo>
                      <a:pt x="252" y="25"/>
                    </a:lnTo>
                    <a:lnTo>
                      <a:pt x="265" y="34"/>
                    </a:lnTo>
                    <a:lnTo>
                      <a:pt x="278" y="44"/>
                    </a:lnTo>
                    <a:lnTo>
                      <a:pt x="291" y="57"/>
                    </a:lnTo>
                    <a:lnTo>
                      <a:pt x="302" y="68"/>
                    </a:lnTo>
                    <a:lnTo>
                      <a:pt x="313" y="82"/>
                    </a:lnTo>
                    <a:lnTo>
                      <a:pt x="328" y="110"/>
                    </a:lnTo>
                    <a:lnTo>
                      <a:pt x="337" y="140"/>
                    </a:lnTo>
                    <a:lnTo>
                      <a:pt x="339" y="156"/>
                    </a:lnTo>
                    <a:lnTo>
                      <a:pt x="341" y="174"/>
                    </a:lnTo>
                    <a:lnTo>
                      <a:pt x="339" y="189"/>
                    </a:lnTo>
                    <a:lnTo>
                      <a:pt x="337" y="206"/>
                    </a:lnTo>
                    <a:lnTo>
                      <a:pt x="333" y="222"/>
                    </a:lnTo>
                    <a:lnTo>
                      <a:pt x="328" y="238"/>
                    </a:lnTo>
                    <a:lnTo>
                      <a:pt x="320" y="251"/>
                    </a:lnTo>
                    <a:lnTo>
                      <a:pt x="316" y="258"/>
                    </a:lnTo>
                    <a:lnTo>
                      <a:pt x="314" y="261"/>
                    </a:lnTo>
                    <a:lnTo>
                      <a:pt x="313" y="266"/>
                    </a:lnTo>
                    <a:lnTo>
                      <a:pt x="309" y="268"/>
                    </a:lnTo>
                    <a:lnTo>
                      <a:pt x="307" y="271"/>
                    </a:lnTo>
                    <a:lnTo>
                      <a:pt x="302" y="278"/>
                    </a:lnTo>
                    <a:lnTo>
                      <a:pt x="291" y="291"/>
                    </a:lnTo>
                    <a:lnTo>
                      <a:pt x="278" y="303"/>
                    </a:lnTo>
                    <a:lnTo>
                      <a:pt x="271" y="307"/>
                    </a:lnTo>
                    <a:lnTo>
                      <a:pt x="268" y="309"/>
                    </a:lnTo>
                    <a:lnTo>
                      <a:pt x="265" y="313"/>
                    </a:lnTo>
                    <a:lnTo>
                      <a:pt x="252" y="321"/>
                    </a:lnTo>
                    <a:lnTo>
                      <a:pt x="238" y="328"/>
                    </a:lnTo>
                    <a:lnTo>
                      <a:pt x="223" y="333"/>
                    </a:lnTo>
                    <a:lnTo>
                      <a:pt x="207" y="337"/>
                    </a:lnTo>
                    <a:lnTo>
                      <a:pt x="190" y="340"/>
                    </a:lnTo>
                    <a:lnTo>
                      <a:pt x="174" y="341"/>
                    </a:lnTo>
                    <a:lnTo>
                      <a:pt x="156" y="340"/>
                    </a:lnTo>
                    <a:lnTo>
                      <a:pt x="141" y="337"/>
                    </a:lnTo>
                    <a:lnTo>
                      <a:pt x="110" y="328"/>
                    </a:lnTo>
                    <a:lnTo>
                      <a:pt x="82" y="313"/>
                    </a:lnTo>
                    <a:lnTo>
                      <a:pt x="69" y="303"/>
                    </a:lnTo>
                    <a:lnTo>
                      <a:pt x="58" y="291"/>
                    </a:lnTo>
                    <a:lnTo>
                      <a:pt x="45" y="278"/>
                    </a:lnTo>
                    <a:lnTo>
                      <a:pt x="35" y="266"/>
                    </a:lnTo>
                    <a:lnTo>
                      <a:pt x="26" y="251"/>
                    </a:lnTo>
                    <a:lnTo>
                      <a:pt x="21" y="238"/>
                    </a:lnTo>
                    <a:lnTo>
                      <a:pt x="14" y="222"/>
                    </a:lnTo>
                    <a:lnTo>
                      <a:pt x="11" y="206"/>
                    </a:lnTo>
                    <a:lnTo>
                      <a:pt x="8" y="189"/>
                    </a:lnTo>
                    <a:lnTo>
                      <a:pt x="8" y="174"/>
                    </a:lnTo>
                    <a:lnTo>
                      <a:pt x="8" y="156"/>
                    </a:lnTo>
                    <a:lnTo>
                      <a:pt x="11" y="140"/>
                    </a:lnTo>
                    <a:lnTo>
                      <a:pt x="21" y="110"/>
                    </a:lnTo>
                    <a:lnTo>
                      <a:pt x="35" y="82"/>
                    </a:lnTo>
                    <a:lnTo>
                      <a:pt x="45" y="68"/>
                    </a:lnTo>
                    <a:lnTo>
                      <a:pt x="58" y="57"/>
                    </a:lnTo>
                    <a:lnTo>
                      <a:pt x="69" y="44"/>
                    </a:lnTo>
                    <a:lnTo>
                      <a:pt x="82" y="34"/>
                    </a:lnTo>
                    <a:lnTo>
                      <a:pt x="110" y="20"/>
                    </a:lnTo>
                    <a:lnTo>
                      <a:pt x="141" y="10"/>
                    </a:lnTo>
                    <a:lnTo>
                      <a:pt x="156" y="7"/>
                    </a:lnTo>
                    <a:lnTo>
                      <a:pt x="174" y="7"/>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89" name="Freeform 561"/>
              <p:cNvSpPr>
                <a:spLocks noEditPoints="1"/>
              </p:cNvSpPr>
              <p:nvPr/>
            </p:nvSpPr>
            <p:spPr bwMode="auto">
              <a:xfrm>
                <a:off x="6244" y="1440"/>
                <a:ext cx="66" cy="67"/>
              </a:xfrm>
              <a:custGeom>
                <a:avLst/>
                <a:gdLst>
                  <a:gd name="T0" fmla="*/ 270 w 333"/>
                  <a:gd name="T1" fmla="*/ 37 h 334"/>
                  <a:gd name="T2" fmla="*/ 244 w 333"/>
                  <a:gd name="T3" fmla="*/ 18 h 334"/>
                  <a:gd name="T4" fmla="*/ 215 w 333"/>
                  <a:gd name="T5" fmla="*/ 6 h 334"/>
                  <a:gd name="T6" fmla="*/ 182 w 333"/>
                  <a:gd name="T7" fmla="*/ 0 h 334"/>
                  <a:gd name="T8" fmla="*/ 148 w 333"/>
                  <a:gd name="T9" fmla="*/ 0 h 334"/>
                  <a:gd name="T10" fmla="*/ 102 w 333"/>
                  <a:gd name="T11" fmla="*/ 13 h 334"/>
                  <a:gd name="T12" fmla="*/ 61 w 333"/>
                  <a:gd name="T13" fmla="*/ 37 h 334"/>
                  <a:gd name="T14" fmla="*/ 37 w 333"/>
                  <a:gd name="T15" fmla="*/ 61 h 334"/>
                  <a:gd name="T16" fmla="*/ 13 w 333"/>
                  <a:gd name="T17" fmla="*/ 103 h 334"/>
                  <a:gd name="T18" fmla="*/ 0 w 333"/>
                  <a:gd name="T19" fmla="*/ 149 h 334"/>
                  <a:gd name="T20" fmla="*/ 0 w 333"/>
                  <a:gd name="T21" fmla="*/ 182 h 334"/>
                  <a:gd name="T22" fmla="*/ 6 w 333"/>
                  <a:gd name="T23" fmla="*/ 215 h 334"/>
                  <a:gd name="T24" fmla="*/ 18 w 333"/>
                  <a:gd name="T25" fmla="*/ 244 h 334"/>
                  <a:gd name="T26" fmla="*/ 37 w 333"/>
                  <a:gd name="T27" fmla="*/ 271 h 334"/>
                  <a:gd name="T28" fmla="*/ 61 w 333"/>
                  <a:gd name="T29" fmla="*/ 296 h 334"/>
                  <a:gd name="T30" fmla="*/ 102 w 333"/>
                  <a:gd name="T31" fmla="*/ 321 h 334"/>
                  <a:gd name="T32" fmla="*/ 148 w 333"/>
                  <a:gd name="T33" fmla="*/ 333 h 334"/>
                  <a:gd name="T34" fmla="*/ 182 w 333"/>
                  <a:gd name="T35" fmla="*/ 333 h 334"/>
                  <a:gd name="T36" fmla="*/ 215 w 333"/>
                  <a:gd name="T37" fmla="*/ 326 h 334"/>
                  <a:gd name="T38" fmla="*/ 244 w 333"/>
                  <a:gd name="T39" fmla="*/ 314 h 334"/>
                  <a:gd name="T40" fmla="*/ 260 w 333"/>
                  <a:gd name="T41" fmla="*/ 302 h 334"/>
                  <a:gd name="T42" fmla="*/ 270 w 333"/>
                  <a:gd name="T43" fmla="*/ 296 h 334"/>
                  <a:gd name="T44" fmla="*/ 294 w 333"/>
                  <a:gd name="T45" fmla="*/ 271 h 334"/>
                  <a:gd name="T46" fmla="*/ 301 w 333"/>
                  <a:gd name="T47" fmla="*/ 261 h 334"/>
                  <a:gd name="T48" fmla="*/ 306 w 333"/>
                  <a:gd name="T49" fmla="*/ 254 h 334"/>
                  <a:gd name="T50" fmla="*/ 312 w 333"/>
                  <a:gd name="T51" fmla="*/ 244 h 334"/>
                  <a:gd name="T52" fmla="*/ 325 w 333"/>
                  <a:gd name="T53" fmla="*/ 215 h 334"/>
                  <a:gd name="T54" fmla="*/ 331 w 333"/>
                  <a:gd name="T55" fmla="*/ 182 h 334"/>
                  <a:gd name="T56" fmla="*/ 331 w 333"/>
                  <a:gd name="T57" fmla="*/ 149 h 334"/>
                  <a:gd name="T58" fmla="*/ 320 w 333"/>
                  <a:gd name="T59" fmla="*/ 103 h 334"/>
                  <a:gd name="T60" fmla="*/ 294 w 333"/>
                  <a:gd name="T61" fmla="*/ 61 h 334"/>
                  <a:gd name="T62" fmla="*/ 166 w 333"/>
                  <a:gd name="T63" fmla="*/ 8 h 334"/>
                  <a:gd name="T64" fmla="*/ 197 w 333"/>
                  <a:gd name="T65" fmla="*/ 11 h 334"/>
                  <a:gd name="T66" fmla="*/ 226 w 333"/>
                  <a:gd name="T67" fmla="*/ 20 h 334"/>
                  <a:gd name="T68" fmla="*/ 252 w 333"/>
                  <a:gd name="T69" fmla="*/ 34 h 334"/>
                  <a:gd name="T70" fmla="*/ 278 w 333"/>
                  <a:gd name="T71" fmla="*/ 57 h 334"/>
                  <a:gd name="T72" fmla="*/ 306 w 333"/>
                  <a:gd name="T73" fmla="*/ 92 h 334"/>
                  <a:gd name="T74" fmla="*/ 321 w 333"/>
                  <a:gd name="T75" fmla="*/ 134 h 334"/>
                  <a:gd name="T76" fmla="*/ 325 w 333"/>
                  <a:gd name="T77" fmla="*/ 167 h 334"/>
                  <a:gd name="T78" fmla="*/ 324 w 333"/>
                  <a:gd name="T79" fmla="*/ 181 h 334"/>
                  <a:gd name="T80" fmla="*/ 317 w 333"/>
                  <a:gd name="T81" fmla="*/ 211 h 334"/>
                  <a:gd name="T82" fmla="*/ 306 w 333"/>
                  <a:gd name="T83" fmla="*/ 240 h 334"/>
                  <a:gd name="T84" fmla="*/ 294 w 333"/>
                  <a:gd name="T85" fmla="*/ 255 h 334"/>
                  <a:gd name="T86" fmla="*/ 288 w 333"/>
                  <a:gd name="T87" fmla="*/ 265 h 334"/>
                  <a:gd name="T88" fmla="*/ 282 w 333"/>
                  <a:gd name="T89" fmla="*/ 271 h 334"/>
                  <a:gd name="T90" fmla="*/ 264 w 333"/>
                  <a:gd name="T91" fmla="*/ 288 h 334"/>
                  <a:gd name="T92" fmla="*/ 254 w 333"/>
                  <a:gd name="T93" fmla="*/ 295 h 334"/>
                  <a:gd name="T94" fmla="*/ 238 w 333"/>
                  <a:gd name="T95" fmla="*/ 306 h 334"/>
                  <a:gd name="T96" fmla="*/ 226 w 333"/>
                  <a:gd name="T97" fmla="*/ 314 h 334"/>
                  <a:gd name="T98" fmla="*/ 197 w 333"/>
                  <a:gd name="T99" fmla="*/ 323 h 334"/>
                  <a:gd name="T100" fmla="*/ 173 w 333"/>
                  <a:gd name="T101" fmla="*/ 325 h 334"/>
                  <a:gd name="T102" fmla="*/ 150 w 333"/>
                  <a:gd name="T103" fmla="*/ 325 h 334"/>
                  <a:gd name="T104" fmla="*/ 106 w 333"/>
                  <a:gd name="T105" fmla="*/ 314 h 334"/>
                  <a:gd name="T106" fmla="*/ 79 w 333"/>
                  <a:gd name="T107" fmla="*/ 298 h 334"/>
                  <a:gd name="T108" fmla="*/ 43 w 333"/>
                  <a:gd name="T109" fmla="*/ 265 h 334"/>
                  <a:gd name="T110" fmla="*/ 25 w 333"/>
                  <a:gd name="T111" fmla="*/ 240 h 334"/>
                  <a:gd name="T112" fmla="*/ 14 w 333"/>
                  <a:gd name="T113" fmla="*/ 211 h 334"/>
                  <a:gd name="T114" fmla="*/ 8 w 333"/>
                  <a:gd name="T115" fmla="*/ 181 h 334"/>
                  <a:gd name="T116" fmla="*/ 10 w 333"/>
                  <a:gd name="T117" fmla="*/ 134 h 334"/>
                  <a:gd name="T118" fmla="*/ 34 w 333"/>
                  <a:gd name="T119" fmla="*/ 80 h 334"/>
                  <a:gd name="T120" fmla="*/ 79 w 333"/>
                  <a:gd name="T121" fmla="*/ 34 h 334"/>
                  <a:gd name="T122" fmla="*/ 106 w 333"/>
                  <a:gd name="T123" fmla="*/ 20 h 334"/>
                  <a:gd name="T124" fmla="*/ 166 w 333"/>
                  <a:gd name="T125" fmla="*/ 8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3"/>
                  <a:gd name="T190" fmla="*/ 0 h 334"/>
                  <a:gd name="T191" fmla="*/ 333 w 333"/>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3" h="334">
                    <a:moveTo>
                      <a:pt x="283" y="50"/>
                    </a:moveTo>
                    <a:lnTo>
                      <a:pt x="270" y="37"/>
                    </a:lnTo>
                    <a:lnTo>
                      <a:pt x="257" y="27"/>
                    </a:lnTo>
                    <a:lnTo>
                      <a:pt x="244" y="18"/>
                    </a:lnTo>
                    <a:lnTo>
                      <a:pt x="230" y="13"/>
                    </a:lnTo>
                    <a:lnTo>
                      <a:pt x="215" y="6"/>
                    </a:lnTo>
                    <a:lnTo>
                      <a:pt x="199" y="3"/>
                    </a:lnTo>
                    <a:lnTo>
                      <a:pt x="182" y="0"/>
                    </a:lnTo>
                    <a:lnTo>
                      <a:pt x="166" y="0"/>
                    </a:lnTo>
                    <a:lnTo>
                      <a:pt x="148" y="0"/>
                    </a:lnTo>
                    <a:lnTo>
                      <a:pt x="133" y="3"/>
                    </a:lnTo>
                    <a:lnTo>
                      <a:pt x="102" y="13"/>
                    </a:lnTo>
                    <a:lnTo>
                      <a:pt x="74" y="27"/>
                    </a:lnTo>
                    <a:lnTo>
                      <a:pt x="61" y="37"/>
                    </a:lnTo>
                    <a:lnTo>
                      <a:pt x="50" y="50"/>
                    </a:lnTo>
                    <a:lnTo>
                      <a:pt x="37" y="61"/>
                    </a:lnTo>
                    <a:lnTo>
                      <a:pt x="27" y="75"/>
                    </a:lnTo>
                    <a:lnTo>
                      <a:pt x="13" y="103"/>
                    </a:lnTo>
                    <a:lnTo>
                      <a:pt x="3" y="133"/>
                    </a:lnTo>
                    <a:lnTo>
                      <a:pt x="0" y="149"/>
                    </a:lnTo>
                    <a:lnTo>
                      <a:pt x="0" y="167"/>
                    </a:lnTo>
                    <a:lnTo>
                      <a:pt x="0" y="182"/>
                    </a:lnTo>
                    <a:lnTo>
                      <a:pt x="3" y="199"/>
                    </a:lnTo>
                    <a:lnTo>
                      <a:pt x="6" y="215"/>
                    </a:lnTo>
                    <a:lnTo>
                      <a:pt x="13" y="231"/>
                    </a:lnTo>
                    <a:lnTo>
                      <a:pt x="18" y="244"/>
                    </a:lnTo>
                    <a:lnTo>
                      <a:pt x="27" y="259"/>
                    </a:lnTo>
                    <a:lnTo>
                      <a:pt x="37" y="271"/>
                    </a:lnTo>
                    <a:lnTo>
                      <a:pt x="50" y="284"/>
                    </a:lnTo>
                    <a:lnTo>
                      <a:pt x="61" y="296"/>
                    </a:lnTo>
                    <a:lnTo>
                      <a:pt x="74" y="306"/>
                    </a:lnTo>
                    <a:lnTo>
                      <a:pt x="102" y="321"/>
                    </a:lnTo>
                    <a:lnTo>
                      <a:pt x="133" y="330"/>
                    </a:lnTo>
                    <a:lnTo>
                      <a:pt x="148" y="333"/>
                    </a:lnTo>
                    <a:lnTo>
                      <a:pt x="166" y="334"/>
                    </a:lnTo>
                    <a:lnTo>
                      <a:pt x="182" y="333"/>
                    </a:lnTo>
                    <a:lnTo>
                      <a:pt x="199" y="330"/>
                    </a:lnTo>
                    <a:lnTo>
                      <a:pt x="215" y="326"/>
                    </a:lnTo>
                    <a:lnTo>
                      <a:pt x="230" y="321"/>
                    </a:lnTo>
                    <a:lnTo>
                      <a:pt x="244" y="314"/>
                    </a:lnTo>
                    <a:lnTo>
                      <a:pt x="257" y="306"/>
                    </a:lnTo>
                    <a:lnTo>
                      <a:pt x="260" y="302"/>
                    </a:lnTo>
                    <a:lnTo>
                      <a:pt x="263" y="300"/>
                    </a:lnTo>
                    <a:lnTo>
                      <a:pt x="270" y="296"/>
                    </a:lnTo>
                    <a:lnTo>
                      <a:pt x="283" y="284"/>
                    </a:lnTo>
                    <a:lnTo>
                      <a:pt x="294" y="271"/>
                    </a:lnTo>
                    <a:lnTo>
                      <a:pt x="299" y="264"/>
                    </a:lnTo>
                    <a:lnTo>
                      <a:pt x="301" y="261"/>
                    </a:lnTo>
                    <a:lnTo>
                      <a:pt x="305" y="259"/>
                    </a:lnTo>
                    <a:lnTo>
                      <a:pt x="306" y="254"/>
                    </a:lnTo>
                    <a:lnTo>
                      <a:pt x="308" y="251"/>
                    </a:lnTo>
                    <a:lnTo>
                      <a:pt x="312" y="244"/>
                    </a:lnTo>
                    <a:lnTo>
                      <a:pt x="320" y="231"/>
                    </a:lnTo>
                    <a:lnTo>
                      <a:pt x="325" y="215"/>
                    </a:lnTo>
                    <a:lnTo>
                      <a:pt x="329" y="199"/>
                    </a:lnTo>
                    <a:lnTo>
                      <a:pt x="331" y="182"/>
                    </a:lnTo>
                    <a:lnTo>
                      <a:pt x="333" y="167"/>
                    </a:lnTo>
                    <a:lnTo>
                      <a:pt x="331" y="149"/>
                    </a:lnTo>
                    <a:lnTo>
                      <a:pt x="329" y="133"/>
                    </a:lnTo>
                    <a:lnTo>
                      <a:pt x="320" y="103"/>
                    </a:lnTo>
                    <a:lnTo>
                      <a:pt x="305" y="75"/>
                    </a:lnTo>
                    <a:lnTo>
                      <a:pt x="294" y="61"/>
                    </a:lnTo>
                    <a:lnTo>
                      <a:pt x="283" y="50"/>
                    </a:lnTo>
                    <a:close/>
                    <a:moveTo>
                      <a:pt x="166" y="8"/>
                    </a:moveTo>
                    <a:lnTo>
                      <a:pt x="181" y="8"/>
                    </a:lnTo>
                    <a:lnTo>
                      <a:pt x="197" y="11"/>
                    </a:lnTo>
                    <a:lnTo>
                      <a:pt x="211" y="14"/>
                    </a:lnTo>
                    <a:lnTo>
                      <a:pt x="226" y="20"/>
                    </a:lnTo>
                    <a:lnTo>
                      <a:pt x="238" y="25"/>
                    </a:lnTo>
                    <a:lnTo>
                      <a:pt x="252" y="34"/>
                    </a:lnTo>
                    <a:lnTo>
                      <a:pt x="264" y="44"/>
                    </a:lnTo>
                    <a:lnTo>
                      <a:pt x="278" y="57"/>
                    </a:lnTo>
                    <a:lnTo>
                      <a:pt x="298" y="80"/>
                    </a:lnTo>
                    <a:lnTo>
                      <a:pt x="306" y="92"/>
                    </a:lnTo>
                    <a:lnTo>
                      <a:pt x="312" y="106"/>
                    </a:lnTo>
                    <a:lnTo>
                      <a:pt x="321" y="134"/>
                    </a:lnTo>
                    <a:lnTo>
                      <a:pt x="324" y="150"/>
                    </a:lnTo>
                    <a:lnTo>
                      <a:pt x="325" y="167"/>
                    </a:lnTo>
                    <a:lnTo>
                      <a:pt x="324" y="173"/>
                    </a:lnTo>
                    <a:lnTo>
                      <a:pt x="324" y="181"/>
                    </a:lnTo>
                    <a:lnTo>
                      <a:pt x="321" y="197"/>
                    </a:lnTo>
                    <a:lnTo>
                      <a:pt x="317" y="211"/>
                    </a:lnTo>
                    <a:lnTo>
                      <a:pt x="312" y="227"/>
                    </a:lnTo>
                    <a:lnTo>
                      <a:pt x="306" y="240"/>
                    </a:lnTo>
                    <a:lnTo>
                      <a:pt x="298" y="253"/>
                    </a:lnTo>
                    <a:lnTo>
                      <a:pt x="294" y="255"/>
                    </a:lnTo>
                    <a:lnTo>
                      <a:pt x="292" y="259"/>
                    </a:lnTo>
                    <a:lnTo>
                      <a:pt x="288" y="265"/>
                    </a:lnTo>
                    <a:lnTo>
                      <a:pt x="284" y="268"/>
                    </a:lnTo>
                    <a:lnTo>
                      <a:pt x="282" y="271"/>
                    </a:lnTo>
                    <a:lnTo>
                      <a:pt x="278" y="278"/>
                    </a:lnTo>
                    <a:lnTo>
                      <a:pt x="264" y="288"/>
                    </a:lnTo>
                    <a:lnTo>
                      <a:pt x="257" y="292"/>
                    </a:lnTo>
                    <a:lnTo>
                      <a:pt x="254" y="295"/>
                    </a:lnTo>
                    <a:lnTo>
                      <a:pt x="252" y="298"/>
                    </a:lnTo>
                    <a:lnTo>
                      <a:pt x="238" y="306"/>
                    </a:lnTo>
                    <a:lnTo>
                      <a:pt x="232" y="309"/>
                    </a:lnTo>
                    <a:lnTo>
                      <a:pt x="226" y="314"/>
                    </a:lnTo>
                    <a:lnTo>
                      <a:pt x="211" y="318"/>
                    </a:lnTo>
                    <a:lnTo>
                      <a:pt x="197" y="323"/>
                    </a:lnTo>
                    <a:lnTo>
                      <a:pt x="181" y="325"/>
                    </a:lnTo>
                    <a:lnTo>
                      <a:pt x="173" y="325"/>
                    </a:lnTo>
                    <a:lnTo>
                      <a:pt x="166" y="326"/>
                    </a:lnTo>
                    <a:lnTo>
                      <a:pt x="150" y="325"/>
                    </a:lnTo>
                    <a:lnTo>
                      <a:pt x="134" y="323"/>
                    </a:lnTo>
                    <a:lnTo>
                      <a:pt x="106" y="314"/>
                    </a:lnTo>
                    <a:lnTo>
                      <a:pt x="91" y="306"/>
                    </a:lnTo>
                    <a:lnTo>
                      <a:pt x="79" y="298"/>
                    </a:lnTo>
                    <a:lnTo>
                      <a:pt x="55" y="278"/>
                    </a:lnTo>
                    <a:lnTo>
                      <a:pt x="43" y="265"/>
                    </a:lnTo>
                    <a:lnTo>
                      <a:pt x="34" y="253"/>
                    </a:lnTo>
                    <a:lnTo>
                      <a:pt x="25" y="240"/>
                    </a:lnTo>
                    <a:lnTo>
                      <a:pt x="19" y="227"/>
                    </a:lnTo>
                    <a:lnTo>
                      <a:pt x="14" y="211"/>
                    </a:lnTo>
                    <a:lnTo>
                      <a:pt x="10" y="197"/>
                    </a:lnTo>
                    <a:lnTo>
                      <a:pt x="8" y="181"/>
                    </a:lnTo>
                    <a:lnTo>
                      <a:pt x="8" y="167"/>
                    </a:lnTo>
                    <a:lnTo>
                      <a:pt x="10" y="134"/>
                    </a:lnTo>
                    <a:lnTo>
                      <a:pt x="19" y="106"/>
                    </a:lnTo>
                    <a:lnTo>
                      <a:pt x="34" y="80"/>
                    </a:lnTo>
                    <a:lnTo>
                      <a:pt x="55" y="57"/>
                    </a:lnTo>
                    <a:lnTo>
                      <a:pt x="79" y="34"/>
                    </a:lnTo>
                    <a:lnTo>
                      <a:pt x="91" y="25"/>
                    </a:lnTo>
                    <a:lnTo>
                      <a:pt x="106" y="20"/>
                    </a:lnTo>
                    <a:lnTo>
                      <a:pt x="134" y="11"/>
                    </a:lnTo>
                    <a:lnTo>
                      <a:pt x="166" y="8"/>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0" name="Freeform 562"/>
              <p:cNvSpPr>
                <a:spLocks noEditPoints="1"/>
              </p:cNvSpPr>
              <p:nvPr/>
            </p:nvSpPr>
            <p:spPr bwMode="auto">
              <a:xfrm>
                <a:off x="6245" y="1442"/>
                <a:ext cx="64" cy="64"/>
              </a:xfrm>
              <a:custGeom>
                <a:avLst/>
                <a:gdLst>
                  <a:gd name="T0" fmla="*/ 256 w 317"/>
                  <a:gd name="T1" fmla="*/ 36 h 318"/>
                  <a:gd name="T2" fmla="*/ 230 w 317"/>
                  <a:gd name="T3" fmla="*/ 17 h 318"/>
                  <a:gd name="T4" fmla="*/ 203 w 317"/>
                  <a:gd name="T5" fmla="*/ 6 h 318"/>
                  <a:gd name="T6" fmla="*/ 173 w 317"/>
                  <a:gd name="T7" fmla="*/ 0 h 318"/>
                  <a:gd name="T8" fmla="*/ 126 w 317"/>
                  <a:gd name="T9" fmla="*/ 3 h 318"/>
                  <a:gd name="T10" fmla="*/ 83 w 317"/>
                  <a:gd name="T11" fmla="*/ 17 h 318"/>
                  <a:gd name="T12" fmla="*/ 47 w 317"/>
                  <a:gd name="T13" fmla="*/ 49 h 318"/>
                  <a:gd name="T14" fmla="*/ 11 w 317"/>
                  <a:gd name="T15" fmla="*/ 98 h 318"/>
                  <a:gd name="T16" fmla="*/ 0 w 317"/>
                  <a:gd name="T17" fmla="*/ 159 h 318"/>
                  <a:gd name="T18" fmla="*/ 2 w 317"/>
                  <a:gd name="T19" fmla="*/ 189 h 318"/>
                  <a:gd name="T20" fmla="*/ 11 w 317"/>
                  <a:gd name="T21" fmla="*/ 219 h 318"/>
                  <a:gd name="T22" fmla="*/ 26 w 317"/>
                  <a:gd name="T23" fmla="*/ 245 h 318"/>
                  <a:gd name="T24" fmla="*/ 47 w 317"/>
                  <a:gd name="T25" fmla="*/ 270 h 318"/>
                  <a:gd name="T26" fmla="*/ 83 w 317"/>
                  <a:gd name="T27" fmla="*/ 298 h 318"/>
                  <a:gd name="T28" fmla="*/ 126 w 317"/>
                  <a:gd name="T29" fmla="*/ 315 h 318"/>
                  <a:gd name="T30" fmla="*/ 158 w 317"/>
                  <a:gd name="T31" fmla="*/ 318 h 318"/>
                  <a:gd name="T32" fmla="*/ 173 w 317"/>
                  <a:gd name="T33" fmla="*/ 317 h 318"/>
                  <a:gd name="T34" fmla="*/ 203 w 317"/>
                  <a:gd name="T35" fmla="*/ 310 h 318"/>
                  <a:gd name="T36" fmla="*/ 224 w 317"/>
                  <a:gd name="T37" fmla="*/ 301 h 318"/>
                  <a:gd name="T38" fmla="*/ 244 w 317"/>
                  <a:gd name="T39" fmla="*/ 290 h 318"/>
                  <a:gd name="T40" fmla="*/ 249 w 317"/>
                  <a:gd name="T41" fmla="*/ 284 h 318"/>
                  <a:gd name="T42" fmla="*/ 270 w 317"/>
                  <a:gd name="T43" fmla="*/ 270 h 318"/>
                  <a:gd name="T44" fmla="*/ 276 w 317"/>
                  <a:gd name="T45" fmla="*/ 260 h 318"/>
                  <a:gd name="T46" fmla="*/ 284 w 317"/>
                  <a:gd name="T47" fmla="*/ 251 h 318"/>
                  <a:gd name="T48" fmla="*/ 290 w 317"/>
                  <a:gd name="T49" fmla="*/ 245 h 318"/>
                  <a:gd name="T50" fmla="*/ 304 w 317"/>
                  <a:gd name="T51" fmla="*/ 219 h 318"/>
                  <a:gd name="T52" fmla="*/ 313 w 317"/>
                  <a:gd name="T53" fmla="*/ 189 h 318"/>
                  <a:gd name="T54" fmla="*/ 316 w 317"/>
                  <a:gd name="T55" fmla="*/ 165 h 318"/>
                  <a:gd name="T56" fmla="*/ 316 w 317"/>
                  <a:gd name="T57" fmla="*/ 142 h 318"/>
                  <a:gd name="T58" fmla="*/ 304 w 317"/>
                  <a:gd name="T59" fmla="*/ 98 h 318"/>
                  <a:gd name="T60" fmla="*/ 290 w 317"/>
                  <a:gd name="T61" fmla="*/ 72 h 318"/>
                  <a:gd name="T62" fmla="*/ 158 w 317"/>
                  <a:gd name="T63" fmla="*/ 8 h 318"/>
                  <a:gd name="T64" fmla="*/ 189 w 317"/>
                  <a:gd name="T65" fmla="*/ 10 h 318"/>
                  <a:gd name="T66" fmla="*/ 217 w 317"/>
                  <a:gd name="T67" fmla="*/ 18 h 318"/>
                  <a:gd name="T68" fmla="*/ 243 w 317"/>
                  <a:gd name="T69" fmla="*/ 32 h 318"/>
                  <a:gd name="T70" fmla="*/ 266 w 317"/>
                  <a:gd name="T71" fmla="*/ 52 h 318"/>
                  <a:gd name="T72" fmla="*/ 284 w 317"/>
                  <a:gd name="T73" fmla="*/ 74 h 318"/>
                  <a:gd name="T74" fmla="*/ 302 w 317"/>
                  <a:gd name="T75" fmla="*/ 114 h 318"/>
                  <a:gd name="T76" fmla="*/ 308 w 317"/>
                  <a:gd name="T77" fmla="*/ 143 h 318"/>
                  <a:gd name="T78" fmla="*/ 308 w 317"/>
                  <a:gd name="T79" fmla="*/ 165 h 318"/>
                  <a:gd name="T80" fmla="*/ 306 w 317"/>
                  <a:gd name="T81" fmla="*/ 189 h 318"/>
                  <a:gd name="T82" fmla="*/ 298 w 317"/>
                  <a:gd name="T83" fmla="*/ 217 h 318"/>
                  <a:gd name="T84" fmla="*/ 284 w 317"/>
                  <a:gd name="T85" fmla="*/ 243 h 318"/>
                  <a:gd name="T86" fmla="*/ 266 w 317"/>
                  <a:gd name="T87" fmla="*/ 266 h 318"/>
                  <a:gd name="T88" fmla="*/ 243 w 317"/>
                  <a:gd name="T89" fmla="*/ 284 h 318"/>
                  <a:gd name="T90" fmla="*/ 217 w 317"/>
                  <a:gd name="T91" fmla="*/ 299 h 318"/>
                  <a:gd name="T92" fmla="*/ 189 w 317"/>
                  <a:gd name="T93" fmla="*/ 307 h 318"/>
                  <a:gd name="T94" fmla="*/ 165 w 317"/>
                  <a:gd name="T95" fmla="*/ 309 h 318"/>
                  <a:gd name="T96" fmla="*/ 143 w 317"/>
                  <a:gd name="T97" fmla="*/ 309 h 318"/>
                  <a:gd name="T98" fmla="*/ 114 w 317"/>
                  <a:gd name="T99" fmla="*/ 303 h 318"/>
                  <a:gd name="T100" fmla="*/ 87 w 317"/>
                  <a:gd name="T101" fmla="*/ 292 h 318"/>
                  <a:gd name="T102" fmla="*/ 62 w 317"/>
                  <a:gd name="T103" fmla="*/ 275 h 318"/>
                  <a:gd name="T104" fmla="*/ 41 w 317"/>
                  <a:gd name="T105" fmla="*/ 254 h 318"/>
                  <a:gd name="T106" fmla="*/ 24 w 317"/>
                  <a:gd name="T107" fmla="*/ 229 h 318"/>
                  <a:gd name="T108" fmla="*/ 13 w 317"/>
                  <a:gd name="T109" fmla="*/ 202 h 318"/>
                  <a:gd name="T110" fmla="*/ 8 w 317"/>
                  <a:gd name="T111" fmla="*/ 173 h 318"/>
                  <a:gd name="T112" fmla="*/ 10 w 317"/>
                  <a:gd name="T113" fmla="*/ 128 h 318"/>
                  <a:gd name="T114" fmla="*/ 32 w 317"/>
                  <a:gd name="T115" fmla="*/ 74 h 318"/>
                  <a:gd name="T116" fmla="*/ 52 w 317"/>
                  <a:gd name="T117" fmla="*/ 52 h 318"/>
                  <a:gd name="T118" fmla="*/ 74 w 317"/>
                  <a:gd name="T119" fmla="*/ 32 h 318"/>
                  <a:gd name="T120" fmla="*/ 128 w 317"/>
                  <a:gd name="T121" fmla="*/ 10 h 3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7"/>
                  <a:gd name="T184" fmla="*/ 0 h 318"/>
                  <a:gd name="T185" fmla="*/ 317 w 317"/>
                  <a:gd name="T186" fmla="*/ 318 h 3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7" h="318">
                    <a:moveTo>
                      <a:pt x="270" y="49"/>
                    </a:moveTo>
                    <a:lnTo>
                      <a:pt x="256" y="36"/>
                    </a:lnTo>
                    <a:lnTo>
                      <a:pt x="244" y="26"/>
                    </a:lnTo>
                    <a:lnTo>
                      <a:pt x="230" y="17"/>
                    </a:lnTo>
                    <a:lnTo>
                      <a:pt x="218" y="12"/>
                    </a:lnTo>
                    <a:lnTo>
                      <a:pt x="203" y="6"/>
                    </a:lnTo>
                    <a:lnTo>
                      <a:pt x="189" y="3"/>
                    </a:lnTo>
                    <a:lnTo>
                      <a:pt x="173" y="0"/>
                    </a:lnTo>
                    <a:lnTo>
                      <a:pt x="158" y="0"/>
                    </a:lnTo>
                    <a:lnTo>
                      <a:pt x="126" y="3"/>
                    </a:lnTo>
                    <a:lnTo>
                      <a:pt x="98" y="12"/>
                    </a:lnTo>
                    <a:lnTo>
                      <a:pt x="83" y="17"/>
                    </a:lnTo>
                    <a:lnTo>
                      <a:pt x="71" y="26"/>
                    </a:lnTo>
                    <a:lnTo>
                      <a:pt x="47" y="49"/>
                    </a:lnTo>
                    <a:lnTo>
                      <a:pt x="26" y="72"/>
                    </a:lnTo>
                    <a:lnTo>
                      <a:pt x="11" y="98"/>
                    </a:lnTo>
                    <a:lnTo>
                      <a:pt x="2" y="126"/>
                    </a:lnTo>
                    <a:lnTo>
                      <a:pt x="0" y="159"/>
                    </a:lnTo>
                    <a:lnTo>
                      <a:pt x="0" y="173"/>
                    </a:lnTo>
                    <a:lnTo>
                      <a:pt x="2" y="189"/>
                    </a:lnTo>
                    <a:lnTo>
                      <a:pt x="6" y="203"/>
                    </a:lnTo>
                    <a:lnTo>
                      <a:pt x="11" y="219"/>
                    </a:lnTo>
                    <a:lnTo>
                      <a:pt x="17" y="232"/>
                    </a:lnTo>
                    <a:lnTo>
                      <a:pt x="26" y="245"/>
                    </a:lnTo>
                    <a:lnTo>
                      <a:pt x="35" y="257"/>
                    </a:lnTo>
                    <a:lnTo>
                      <a:pt x="47" y="270"/>
                    </a:lnTo>
                    <a:lnTo>
                      <a:pt x="71" y="290"/>
                    </a:lnTo>
                    <a:lnTo>
                      <a:pt x="83" y="298"/>
                    </a:lnTo>
                    <a:lnTo>
                      <a:pt x="98" y="306"/>
                    </a:lnTo>
                    <a:lnTo>
                      <a:pt x="126" y="315"/>
                    </a:lnTo>
                    <a:lnTo>
                      <a:pt x="142" y="317"/>
                    </a:lnTo>
                    <a:lnTo>
                      <a:pt x="158" y="318"/>
                    </a:lnTo>
                    <a:lnTo>
                      <a:pt x="165" y="317"/>
                    </a:lnTo>
                    <a:lnTo>
                      <a:pt x="173" y="317"/>
                    </a:lnTo>
                    <a:lnTo>
                      <a:pt x="189" y="315"/>
                    </a:lnTo>
                    <a:lnTo>
                      <a:pt x="203" y="310"/>
                    </a:lnTo>
                    <a:lnTo>
                      <a:pt x="218" y="306"/>
                    </a:lnTo>
                    <a:lnTo>
                      <a:pt x="224" y="301"/>
                    </a:lnTo>
                    <a:lnTo>
                      <a:pt x="230" y="298"/>
                    </a:lnTo>
                    <a:lnTo>
                      <a:pt x="244" y="290"/>
                    </a:lnTo>
                    <a:lnTo>
                      <a:pt x="246" y="287"/>
                    </a:lnTo>
                    <a:lnTo>
                      <a:pt x="249" y="284"/>
                    </a:lnTo>
                    <a:lnTo>
                      <a:pt x="256" y="280"/>
                    </a:lnTo>
                    <a:lnTo>
                      <a:pt x="270" y="270"/>
                    </a:lnTo>
                    <a:lnTo>
                      <a:pt x="274" y="263"/>
                    </a:lnTo>
                    <a:lnTo>
                      <a:pt x="276" y="260"/>
                    </a:lnTo>
                    <a:lnTo>
                      <a:pt x="280" y="257"/>
                    </a:lnTo>
                    <a:lnTo>
                      <a:pt x="284" y="251"/>
                    </a:lnTo>
                    <a:lnTo>
                      <a:pt x="286" y="247"/>
                    </a:lnTo>
                    <a:lnTo>
                      <a:pt x="290" y="245"/>
                    </a:lnTo>
                    <a:lnTo>
                      <a:pt x="298" y="232"/>
                    </a:lnTo>
                    <a:lnTo>
                      <a:pt x="304" y="219"/>
                    </a:lnTo>
                    <a:lnTo>
                      <a:pt x="309" y="203"/>
                    </a:lnTo>
                    <a:lnTo>
                      <a:pt x="313" y="189"/>
                    </a:lnTo>
                    <a:lnTo>
                      <a:pt x="316" y="173"/>
                    </a:lnTo>
                    <a:lnTo>
                      <a:pt x="316" y="165"/>
                    </a:lnTo>
                    <a:lnTo>
                      <a:pt x="317" y="159"/>
                    </a:lnTo>
                    <a:lnTo>
                      <a:pt x="316" y="142"/>
                    </a:lnTo>
                    <a:lnTo>
                      <a:pt x="313" y="126"/>
                    </a:lnTo>
                    <a:lnTo>
                      <a:pt x="304" y="98"/>
                    </a:lnTo>
                    <a:lnTo>
                      <a:pt x="298" y="84"/>
                    </a:lnTo>
                    <a:lnTo>
                      <a:pt x="290" y="72"/>
                    </a:lnTo>
                    <a:lnTo>
                      <a:pt x="270" y="49"/>
                    </a:lnTo>
                    <a:close/>
                    <a:moveTo>
                      <a:pt x="158" y="8"/>
                    </a:moveTo>
                    <a:lnTo>
                      <a:pt x="173" y="8"/>
                    </a:lnTo>
                    <a:lnTo>
                      <a:pt x="189" y="10"/>
                    </a:lnTo>
                    <a:lnTo>
                      <a:pt x="202" y="13"/>
                    </a:lnTo>
                    <a:lnTo>
                      <a:pt x="217" y="18"/>
                    </a:lnTo>
                    <a:lnTo>
                      <a:pt x="229" y="24"/>
                    </a:lnTo>
                    <a:lnTo>
                      <a:pt x="243" y="32"/>
                    </a:lnTo>
                    <a:lnTo>
                      <a:pt x="254" y="41"/>
                    </a:lnTo>
                    <a:lnTo>
                      <a:pt x="266" y="52"/>
                    </a:lnTo>
                    <a:lnTo>
                      <a:pt x="275" y="62"/>
                    </a:lnTo>
                    <a:lnTo>
                      <a:pt x="284" y="74"/>
                    </a:lnTo>
                    <a:lnTo>
                      <a:pt x="298" y="100"/>
                    </a:lnTo>
                    <a:lnTo>
                      <a:pt x="302" y="114"/>
                    </a:lnTo>
                    <a:lnTo>
                      <a:pt x="306" y="128"/>
                    </a:lnTo>
                    <a:lnTo>
                      <a:pt x="308" y="143"/>
                    </a:lnTo>
                    <a:lnTo>
                      <a:pt x="309" y="159"/>
                    </a:lnTo>
                    <a:lnTo>
                      <a:pt x="308" y="165"/>
                    </a:lnTo>
                    <a:lnTo>
                      <a:pt x="308" y="173"/>
                    </a:lnTo>
                    <a:lnTo>
                      <a:pt x="306" y="189"/>
                    </a:lnTo>
                    <a:lnTo>
                      <a:pt x="302" y="202"/>
                    </a:lnTo>
                    <a:lnTo>
                      <a:pt x="298" y="217"/>
                    </a:lnTo>
                    <a:lnTo>
                      <a:pt x="291" y="229"/>
                    </a:lnTo>
                    <a:lnTo>
                      <a:pt x="284" y="243"/>
                    </a:lnTo>
                    <a:lnTo>
                      <a:pt x="275" y="254"/>
                    </a:lnTo>
                    <a:lnTo>
                      <a:pt x="266" y="266"/>
                    </a:lnTo>
                    <a:lnTo>
                      <a:pt x="254" y="275"/>
                    </a:lnTo>
                    <a:lnTo>
                      <a:pt x="243" y="284"/>
                    </a:lnTo>
                    <a:lnTo>
                      <a:pt x="229" y="292"/>
                    </a:lnTo>
                    <a:lnTo>
                      <a:pt x="217" y="299"/>
                    </a:lnTo>
                    <a:lnTo>
                      <a:pt x="202" y="303"/>
                    </a:lnTo>
                    <a:lnTo>
                      <a:pt x="189" y="307"/>
                    </a:lnTo>
                    <a:lnTo>
                      <a:pt x="173" y="309"/>
                    </a:lnTo>
                    <a:lnTo>
                      <a:pt x="165" y="309"/>
                    </a:lnTo>
                    <a:lnTo>
                      <a:pt x="158" y="310"/>
                    </a:lnTo>
                    <a:lnTo>
                      <a:pt x="143" y="309"/>
                    </a:lnTo>
                    <a:lnTo>
                      <a:pt x="128" y="307"/>
                    </a:lnTo>
                    <a:lnTo>
                      <a:pt x="114" y="303"/>
                    </a:lnTo>
                    <a:lnTo>
                      <a:pt x="100" y="299"/>
                    </a:lnTo>
                    <a:lnTo>
                      <a:pt x="87" y="292"/>
                    </a:lnTo>
                    <a:lnTo>
                      <a:pt x="74" y="284"/>
                    </a:lnTo>
                    <a:lnTo>
                      <a:pt x="62" y="275"/>
                    </a:lnTo>
                    <a:lnTo>
                      <a:pt x="52" y="266"/>
                    </a:lnTo>
                    <a:lnTo>
                      <a:pt x="41" y="254"/>
                    </a:lnTo>
                    <a:lnTo>
                      <a:pt x="32" y="243"/>
                    </a:lnTo>
                    <a:lnTo>
                      <a:pt x="24" y="229"/>
                    </a:lnTo>
                    <a:lnTo>
                      <a:pt x="18" y="217"/>
                    </a:lnTo>
                    <a:lnTo>
                      <a:pt x="13" y="202"/>
                    </a:lnTo>
                    <a:lnTo>
                      <a:pt x="10" y="189"/>
                    </a:lnTo>
                    <a:lnTo>
                      <a:pt x="8" y="173"/>
                    </a:lnTo>
                    <a:lnTo>
                      <a:pt x="8" y="159"/>
                    </a:lnTo>
                    <a:lnTo>
                      <a:pt x="10" y="128"/>
                    </a:lnTo>
                    <a:lnTo>
                      <a:pt x="18" y="100"/>
                    </a:lnTo>
                    <a:lnTo>
                      <a:pt x="32" y="74"/>
                    </a:lnTo>
                    <a:lnTo>
                      <a:pt x="41" y="62"/>
                    </a:lnTo>
                    <a:lnTo>
                      <a:pt x="52" y="52"/>
                    </a:lnTo>
                    <a:lnTo>
                      <a:pt x="62" y="41"/>
                    </a:lnTo>
                    <a:lnTo>
                      <a:pt x="74" y="32"/>
                    </a:lnTo>
                    <a:lnTo>
                      <a:pt x="100" y="18"/>
                    </a:lnTo>
                    <a:lnTo>
                      <a:pt x="128" y="10"/>
                    </a:lnTo>
                    <a:lnTo>
                      <a:pt x="158" y="8"/>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1" name="Freeform 563"/>
              <p:cNvSpPr>
                <a:spLocks noEditPoints="1"/>
              </p:cNvSpPr>
              <p:nvPr/>
            </p:nvSpPr>
            <p:spPr bwMode="auto">
              <a:xfrm>
                <a:off x="6247" y="1444"/>
                <a:ext cx="60" cy="60"/>
              </a:xfrm>
              <a:custGeom>
                <a:avLst/>
                <a:gdLst>
                  <a:gd name="T0" fmla="*/ 246 w 301"/>
                  <a:gd name="T1" fmla="*/ 33 h 302"/>
                  <a:gd name="T2" fmla="*/ 221 w 301"/>
                  <a:gd name="T3" fmla="*/ 16 h 302"/>
                  <a:gd name="T4" fmla="*/ 194 w 301"/>
                  <a:gd name="T5" fmla="*/ 5 h 302"/>
                  <a:gd name="T6" fmla="*/ 165 w 301"/>
                  <a:gd name="T7" fmla="*/ 0 h 302"/>
                  <a:gd name="T8" fmla="*/ 120 w 301"/>
                  <a:gd name="T9" fmla="*/ 2 h 302"/>
                  <a:gd name="T10" fmla="*/ 66 w 301"/>
                  <a:gd name="T11" fmla="*/ 24 h 302"/>
                  <a:gd name="T12" fmla="*/ 44 w 301"/>
                  <a:gd name="T13" fmla="*/ 44 h 302"/>
                  <a:gd name="T14" fmla="*/ 24 w 301"/>
                  <a:gd name="T15" fmla="*/ 66 h 302"/>
                  <a:gd name="T16" fmla="*/ 2 w 301"/>
                  <a:gd name="T17" fmla="*/ 120 h 302"/>
                  <a:gd name="T18" fmla="*/ 0 w 301"/>
                  <a:gd name="T19" fmla="*/ 165 h 302"/>
                  <a:gd name="T20" fmla="*/ 5 w 301"/>
                  <a:gd name="T21" fmla="*/ 194 h 302"/>
                  <a:gd name="T22" fmla="*/ 16 w 301"/>
                  <a:gd name="T23" fmla="*/ 221 h 302"/>
                  <a:gd name="T24" fmla="*/ 33 w 301"/>
                  <a:gd name="T25" fmla="*/ 246 h 302"/>
                  <a:gd name="T26" fmla="*/ 54 w 301"/>
                  <a:gd name="T27" fmla="*/ 267 h 302"/>
                  <a:gd name="T28" fmla="*/ 79 w 301"/>
                  <a:gd name="T29" fmla="*/ 284 h 302"/>
                  <a:gd name="T30" fmla="*/ 106 w 301"/>
                  <a:gd name="T31" fmla="*/ 295 h 302"/>
                  <a:gd name="T32" fmla="*/ 135 w 301"/>
                  <a:gd name="T33" fmla="*/ 301 h 302"/>
                  <a:gd name="T34" fmla="*/ 157 w 301"/>
                  <a:gd name="T35" fmla="*/ 301 h 302"/>
                  <a:gd name="T36" fmla="*/ 181 w 301"/>
                  <a:gd name="T37" fmla="*/ 299 h 302"/>
                  <a:gd name="T38" fmla="*/ 209 w 301"/>
                  <a:gd name="T39" fmla="*/ 291 h 302"/>
                  <a:gd name="T40" fmla="*/ 235 w 301"/>
                  <a:gd name="T41" fmla="*/ 276 h 302"/>
                  <a:gd name="T42" fmla="*/ 258 w 301"/>
                  <a:gd name="T43" fmla="*/ 258 h 302"/>
                  <a:gd name="T44" fmla="*/ 276 w 301"/>
                  <a:gd name="T45" fmla="*/ 235 h 302"/>
                  <a:gd name="T46" fmla="*/ 290 w 301"/>
                  <a:gd name="T47" fmla="*/ 209 h 302"/>
                  <a:gd name="T48" fmla="*/ 298 w 301"/>
                  <a:gd name="T49" fmla="*/ 181 h 302"/>
                  <a:gd name="T50" fmla="*/ 300 w 301"/>
                  <a:gd name="T51" fmla="*/ 157 h 302"/>
                  <a:gd name="T52" fmla="*/ 300 w 301"/>
                  <a:gd name="T53" fmla="*/ 135 h 302"/>
                  <a:gd name="T54" fmla="*/ 294 w 301"/>
                  <a:gd name="T55" fmla="*/ 106 h 302"/>
                  <a:gd name="T56" fmla="*/ 276 w 301"/>
                  <a:gd name="T57" fmla="*/ 66 h 302"/>
                  <a:gd name="T58" fmla="*/ 258 w 301"/>
                  <a:gd name="T59" fmla="*/ 44 h 302"/>
                  <a:gd name="T60" fmla="*/ 164 w 301"/>
                  <a:gd name="T61" fmla="*/ 8 h 302"/>
                  <a:gd name="T62" fmla="*/ 191 w 301"/>
                  <a:gd name="T63" fmla="*/ 12 h 302"/>
                  <a:gd name="T64" fmla="*/ 216 w 301"/>
                  <a:gd name="T65" fmla="*/ 24 h 302"/>
                  <a:gd name="T66" fmla="*/ 239 w 301"/>
                  <a:gd name="T67" fmla="*/ 39 h 302"/>
                  <a:gd name="T68" fmla="*/ 260 w 301"/>
                  <a:gd name="T69" fmla="*/ 61 h 302"/>
                  <a:gd name="T70" fmla="*/ 282 w 301"/>
                  <a:gd name="T71" fmla="*/ 96 h 302"/>
                  <a:gd name="T72" fmla="*/ 290 w 301"/>
                  <a:gd name="T73" fmla="*/ 121 h 302"/>
                  <a:gd name="T74" fmla="*/ 293 w 301"/>
                  <a:gd name="T75" fmla="*/ 151 h 302"/>
                  <a:gd name="T76" fmla="*/ 290 w 301"/>
                  <a:gd name="T77" fmla="*/ 179 h 302"/>
                  <a:gd name="T78" fmla="*/ 286 w 301"/>
                  <a:gd name="T79" fmla="*/ 191 h 302"/>
                  <a:gd name="T80" fmla="*/ 275 w 301"/>
                  <a:gd name="T81" fmla="*/ 216 h 302"/>
                  <a:gd name="T82" fmla="*/ 260 w 301"/>
                  <a:gd name="T83" fmla="*/ 239 h 302"/>
                  <a:gd name="T84" fmla="*/ 239 w 301"/>
                  <a:gd name="T85" fmla="*/ 261 h 302"/>
                  <a:gd name="T86" fmla="*/ 216 w 301"/>
                  <a:gd name="T87" fmla="*/ 275 h 302"/>
                  <a:gd name="T88" fmla="*/ 191 w 301"/>
                  <a:gd name="T89" fmla="*/ 286 h 302"/>
                  <a:gd name="T90" fmla="*/ 179 w 301"/>
                  <a:gd name="T91" fmla="*/ 290 h 302"/>
                  <a:gd name="T92" fmla="*/ 150 w 301"/>
                  <a:gd name="T93" fmla="*/ 293 h 302"/>
                  <a:gd name="T94" fmla="*/ 120 w 301"/>
                  <a:gd name="T95" fmla="*/ 290 h 302"/>
                  <a:gd name="T96" fmla="*/ 94 w 301"/>
                  <a:gd name="T97" fmla="*/ 282 h 302"/>
                  <a:gd name="T98" fmla="*/ 60 w 301"/>
                  <a:gd name="T99" fmla="*/ 261 h 302"/>
                  <a:gd name="T100" fmla="*/ 38 w 301"/>
                  <a:gd name="T101" fmla="*/ 239 h 302"/>
                  <a:gd name="T102" fmla="*/ 22 w 301"/>
                  <a:gd name="T103" fmla="*/ 216 h 302"/>
                  <a:gd name="T104" fmla="*/ 12 w 301"/>
                  <a:gd name="T105" fmla="*/ 191 h 302"/>
                  <a:gd name="T106" fmla="*/ 8 w 301"/>
                  <a:gd name="T107" fmla="*/ 164 h 302"/>
                  <a:gd name="T108" fmla="*/ 10 w 301"/>
                  <a:gd name="T109" fmla="*/ 121 h 302"/>
                  <a:gd name="T110" fmla="*/ 30 w 301"/>
                  <a:gd name="T111" fmla="*/ 72 h 302"/>
                  <a:gd name="T112" fmla="*/ 71 w 301"/>
                  <a:gd name="T113" fmla="*/ 32 h 302"/>
                  <a:gd name="T114" fmla="*/ 120 w 301"/>
                  <a:gd name="T115" fmla="*/ 10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302"/>
                  <a:gd name="T176" fmla="*/ 301 w 301"/>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302">
                    <a:moveTo>
                      <a:pt x="258" y="44"/>
                    </a:moveTo>
                    <a:lnTo>
                      <a:pt x="246" y="33"/>
                    </a:lnTo>
                    <a:lnTo>
                      <a:pt x="235" y="24"/>
                    </a:lnTo>
                    <a:lnTo>
                      <a:pt x="221" y="16"/>
                    </a:lnTo>
                    <a:lnTo>
                      <a:pt x="209" y="10"/>
                    </a:lnTo>
                    <a:lnTo>
                      <a:pt x="194" y="5"/>
                    </a:lnTo>
                    <a:lnTo>
                      <a:pt x="181" y="2"/>
                    </a:lnTo>
                    <a:lnTo>
                      <a:pt x="165" y="0"/>
                    </a:lnTo>
                    <a:lnTo>
                      <a:pt x="150" y="0"/>
                    </a:lnTo>
                    <a:lnTo>
                      <a:pt x="120" y="2"/>
                    </a:lnTo>
                    <a:lnTo>
                      <a:pt x="92" y="10"/>
                    </a:lnTo>
                    <a:lnTo>
                      <a:pt x="66" y="24"/>
                    </a:lnTo>
                    <a:lnTo>
                      <a:pt x="54" y="33"/>
                    </a:lnTo>
                    <a:lnTo>
                      <a:pt x="44" y="44"/>
                    </a:lnTo>
                    <a:lnTo>
                      <a:pt x="33" y="54"/>
                    </a:lnTo>
                    <a:lnTo>
                      <a:pt x="24" y="66"/>
                    </a:lnTo>
                    <a:lnTo>
                      <a:pt x="10" y="92"/>
                    </a:lnTo>
                    <a:lnTo>
                      <a:pt x="2" y="120"/>
                    </a:lnTo>
                    <a:lnTo>
                      <a:pt x="0" y="151"/>
                    </a:lnTo>
                    <a:lnTo>
                      <a:pt x="0" y="165"/>
                    </a:lnTo>
                    <a:lnTo>
                      <a:pt x="2" y="181"/>
                    </a:lnTo>
                    <a:lnTo>
                      <a:pt x="5" y="194"/>
                    </a:lnTo>
                    <a:lnTo>
                      <a:pt x="10" y="209"/>
                    </a:lnTo>
                    <a:lnTo>
                      <a:pt x="16" y="221"/>
                    </a:lnTo>
                    <a:lnTo>
                      <a:pt x="24" y="235"/>
                    </a:lnTo>
                    <a:lnTo>
                      <a:pt x="33" y="246"/>
                    </a:lnTo>
                    <a:lnTo>
                      <a:pt x="44" y="258"/>
                    </a:lnTo>
                    <a:lnTo>
                      <a:pt x="54" y="267"/>
                    </a:lnTo>
                    <a:lnTo>
                      <a:pt x="66" y="276"/>
                    </a:lnTo>
                    <a:lnTo>
                      <a:pt x="79" y="284"/>
                    </a:lnTo>
                    <a:lnTo>
                      <a:pt x="92" y="291"/>
                    </a:lnTo>
                    <a:lnTo>
                      <a:pt x="106" y="295"/>
                    </a:lnTo>
                    <a:lnTo>
                      <a:pt x="120" y="299"/>
                    </a:lnTo>
                    <a:lnTo>
                      <a:pt x="135" y="301"/>
                    </a:lnTo>
                    <a:lnTo>
                      <a:pt x="150" y="302"/>
                    </a:lnTo>
                    <a:lnTo>
                      <a:pt x="157" y="301"/>
                    </a:lnTo>
                    <a:lnTo>
                      <a:pt x="165" y="301"/>
                    </a:lnTo>
                    <a:lnTo>
                      <a:pt x="181" y="299"/>
                    </a:lnTo>
                    <a:lnTo>
                      <a:pt x="194" y="295"/>
                    </a:lnTo>
                    <a:lnTo>
                      <a:pt x="209" y="291"/>
                    </a:lnTo>
                    <a:lnTo>
                      <a:pt x="221" y="284"/>
                    </a:lnTo>
                    <a:lnTo>
                      <a:pt x="235" y="276"/>
                    </a:lnTo>
                    <a:lnTo>
                      <a:pt x="246" y="267"/>
                    </a:lnTo>
                    <a:lnTo>
                      <a:pt x="258" y="258"/>
                    </a:lnTo>
                    <a:lnTo>
                      <a:pt x="267" y="246"/>
                    </a:lnTo>
                    <a:lnTo>
                      <a:pt x="276" y="235"/>
                    </a:lnTo>
                    <a:lnTo>
                      <a:pt x="283" y="221"/>
                    </a:lnTo>
                    <a:lnTo>
                      <a:pt x="290" y="209"/>
                    </a:lnTo>
                    <a:lnTo>
                      <a:pt x="294" y="194"/>
                    </a:lnTo>
                    <a:lnTo>
                      <a:pt x="298" y="181"/>
                    </a:lnTo>
                    <a:lnTo>
                      <a:pt x="300" y="165"/>
                    </a:lnTo>
                    <a:lnTo>
                      <a:pt x="300" y="157"/>
                    </a:lnTo>
                    <a:lnTo>
                      <a:pt x="301" y="151"/>
                    </a:lnTo>
                    <a:lnTo>
                      <a:pt x="300" y="135"/>
                    </a:lnTo>
                    <a:lnTo>
                      <a:pt x="298" y="120"/>
                    </a:lnTo>
                    <a:lnTo>
                      <a:pt x="294" y="106"/>
                    </a:lnTo>
                    <a:lnTo>
                      <a:pt x="290" y="92"/>
                    </a:lnTo>
                    <a:lnTo>
                      <a:pt x="276" y="66"/>
                    </a:lnTo>
                    <a:lnTo>
                      <a:pt x="267" y="54"/>
                    </a:lnTo>
                    <a:lnTo>
                      <a:pt x="258" y="44"/>
                    </a:lnTo>
                    <a:close/>
                    <a:moveTo>
                      <a:pt x="150" y="8"/>
                    </a:moveTo>
                    <a:lnTo>
                      <a:pt x="164" y="8"/>
                    </a:lnTo>
                    <a:lnTo>
                      <a:pt x="179" y="10"/>
                    </a:lnTo>
                    <a:lnTo>
                      <a:pt x="191" y="12"/>
                    </a:lnTo>
                    <a:lnTo>
                      <a:pt x="204" y="18"/>
                    </a:lnTo>
                    <a:lnTo>
                      <a:pt x="216" y="24"/>
                    </a:lnTo>
                    <a:lnTo>
                      <a:pt x="228" y="32"/>
                    </a:lnTo>
                    <a:lnTo>
                      <a:pt x="239" y="39"/>
                    </a:lnTo>
                    <a:lnTo>
                      <a:pt x="251" y="51"/>
                    </a:lnTo>
                    <a:lnTo>
                      <a:pt x="260" y="61"/>
                    </a:lnTo>
                    <a:lnTo>
                      <a:pt x="268" y="72"/>
                    </a:lnTo>
                    <a:lnTo>
                      <a:pt x="282" y="96"/>
                    </a:lnTo>
                    <a:lnTo>
                      <a:pt x="286" y="108"/>
                    </a:lnTo>
                    <a:lnTo>
                      <a:pt x="290" y="121"/>
                    </a:lnTo>
                    <a:lnTo>
                      <a:pt x="292" y="135"/>
                    </a:lnTo>
                    <a:lnTo>
                      <a:pt x="293" y="151"/>
                    </a:lnTo>
                    <a:lnTo>
                      <a:pt x="292" y="164"/>
                    </a:lnTo>
                    <a:lnTo>
                      <a:pt x="290" y="179"/>
                    </a:lnTo>
                    <a:lnTo>
                      <a:pt x="287" y="184"/>
                    </a:lnTo>
                    <a:lnTo>
                      <a:pt x="286" y="191"/>
                    </a:lnTo>
                    <a:lnTo>
                      <a:pt x="282" y="204"/>
                    </a:lnTo>
                    <a:lnTo>
                      <a:pt x="275" y="216"/>
                    </a:lnTo>
                    <a:lnTo>
                      <a:pt x="268" y="228"/>
                    </a:lnTo>
                    <a:lnTo>
                      <a:pt x="260" y="239"/>
                    </a:lnTo>
                    <a:lnTo>
                      <a:pt x="251" y="252"/>
                    </a:lnTo>
                    <a:lnTo>
                      <a:pt x="239" y="261"/>
                    </a:lnTo>
                    <a:lnTo>
                      <a:pt x="228" y="268"/>
                    </a:lnTo>
                    <a:lnTo>
                      <a:pt x="216" y="275"/>
                    </a:lnTo>
                    <a:lnTo>
                      <a:pt x="204" y="282"/>
                    </a:lnTo>
                    <a:lnTo>
                      <a:pt x="191" y="286"/>
                    </a:lnTo>
                    <a:lnTo>
                      <a:pt x="184" y="288"/>
                    </a:lnTo>
                    <a:lnTo>
                      <a:pt x="179" y="290"/>
                    </a:lnTo>
                    <a:lnTo>
                      <a:pt x="164" y="292"/>
                    </a:lnTo>
                    <a:lnTo>
                      <a:pt x="150" y="293"/>
                    </a:lnTo>
                    <a:lnTo>
                      <a:pt x="135" y="292"/>
                    </a:lnTo>
                    <a:lnTo>
                      <a:pt x="120" y="290"/>
                    </a:lnTo>
                    <a:lnTo>
                      <a:pt x="107" y="286"/>
                    </a:lnTo>
                    <a:lnTo>
                      <a:pt x="94" y="282"/>
                    </a:lnTo>
                    <a:lnTo>
                      <a:pt x="71" y="268"/>
                    </a:lnTo>
                    <a:lnTo>
                      <a:pt x="60" y="261"/>
                    </a:lnTo>
                    <a:lnTo>
                      <a:pt x="49" y="252"/>
                    </a:lnTo>
                    <a:lnTo>
                      <a:pt x="38" y="239"/>
                    </a:lnTo>
                    <a:lnTo>
                      <a:pt x="30" y="228"/>
                    </a:lnTo>
                    <a:lnTo>
                      <a:pt x="22" y="216"/>
                    </a:lnTo>
                    <a:lnTo>
                      <a:pt x="18" y="204"/>
                    </a:lnTo>
                    <a:lnTo>
                      <a:pt x="12" y="191"/>
                    </a:lnTo>
                    <a:lnTo>
                      <a:pt x="10" y="179"/>
                    </a:lnTo>
                    <a:lnTo>
                      <a:pt x="8" y="164"/>
                    </a:lnTo>
                    <a:lnTo>
                      <a:pt x="8" y="151"/>
                    </a:lnTo>
                    <a:lnTo>
                      <a:pt x="10" y="121"/>
                    </a:lnTo>
                    <a:lnTo>
                      <a:pt x="18" y="96"/>
                    </a:lnTo>
                    <a:lnTo>
                      <a:pt x="30" y="72"/>
                    </a:lnTo>
                    <a:lnTo>
                      <a:pt x="49" y="51"/>
                    </a:lnTo>
                    <a:lnTo>
                      <a:pt x="71" y="32"/>
                    </a:lnTo>
                    <a:lnTo>
                      <a:pt x="94" y="18"/>
                    </a:lnTo>
                    <a:lnTo>
                      <a:pt x="120" y="10"/>
                    </a:lnTo>
                    <a:lnTo>
                      <a:pt x="150" y="8"/>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2" name="Freeform 564"/>
              <p:cNvSpPr>
                <a:spLocks noEditPoints="1"/>
              </p:cNvSpPr>
              <p:nvPr/>
            </p:nvSpPr>
            <p:spPr bwMode="auto">
              <a:xfrm>
                <a:off x="6248" y="1445"/>
                <a:ext cx="57" cy="57"/>
              </a:xfrm>
              <a:custGeom>
                <a:avLst/>
                <a:gdLst>
                  <a:gd name="T0" fmla="*/ 231 w 285"/>
                  <a:gd name="T1" fmla="*/ 31 h 285"/>
                  <a:gd name="T2" fmla="*/ 208 w 285"/>
                  <a:gd name="T3" fmla="*/ 16 h 285"/>
                  <a:gd name="T4" fmla="*/ 183 w 285"/>
                  <a:gd name="T5" fmla="*/ 4 h 285"/>
                  <a:gd name="T6" fmla="*/ 156 w 285"/>
                  <a:gd name="T7" fmla="*/ 0 h 285"/>
                  <a:gd name="T8" fmla="*/ 112 w 285"/>
                  <a:gd name="T9" fmla="*/ 2 h 285"/>
                  <a:gd name="T10" fmla="*/ 63 w 285"/>
                  <a:gd name="T11" fmla="*/ 24 h 285"/>
                  <a:gd name="T12" fmla="*/ 22 w 285"/>
                  <a:gd name="T13" fmla="*/ 64 h 285"/>
                  <a:gd name="T14" fmla="*/ 2 w 285"/>
                  <a:gd name="T15" fmla="*/ 113 h 285"/>
                  <a:gd name="T16" fmla="*/ 0 w 285"/>
                  <a:gd name="T17" fmla="*/ 156 h 285"/>
                  <a:gd name="T18" fmla="*/ 4 w 285"/>
                  <a:gd name="T19" fmla="*/ 183 h 285"/>
                  <a:gd name="T20" fmla="*/ 14 w 285"/>
                  <a:gd name="T21" fmla="*/ 208 h 285"/>
                  <a:gd name="T22" fmla="*/ 30 w 285"/>
                  <a:gd name="T23" fmla="*/ 231 h 285"/>
                  <a:gd name="T24" fmla="*/ 52 w 285"/>
                  <a:gd name="T25" fmla="*/ 253 h 285"/>
                  <a:gd name="T26" fmla="*/ 86 w 285"/>
                  <a:gd name="T27" fmla="*/ 274 h 285"/>
                  <a:gd name="T28" fmla="*/ 112 w 285"/>
                  <a:gd name="T29" fmla="*/ 282 h 285"/>
                  <a:gd name="T30" fmla="*/ 142 w 285"/>
                  <a:gd name="T31" fmla="*/ 285 h 285"/>
                  <a:gd name="T32" fmla="*/ 171 w 285"/>
                  <a:gd name="T33" fmla="*/ 282 h 285"/>
                  <a:gd name="T34" fmla="*/ 183 w 285"/>
                  <a:gd name="T35" fmla="*/ 278 h 285"/>
                  <a:gd name="T36" fmla="*/ 208 w 285"/>
                  <a:gd name="T37" fmla="*/ 267 h 285"/>
                  <a:gd name="T38" fmla="*/ 231 w 285"/>
                  <a:gd name="T39" fmla="*/ 253 h 285"/>
                  <a:gd name="T40" fmla="*/ 252 w 285"/>
                  <a:gd name="T41" fmla="*/ 231 h 285"/>
                  <a:gd name="T42" fmla="*/ 267 w 285"/>
                  <a:gd name="T43" fmla="*/ 208 h 285"/>
                  <a:gd name="T44" fmla="*/ 278 w 285"/>
                  <a:gd name="T45" fmla="*/ 183 h 285"/>
                  <a:gd name="T46" fmla="*/ 282 w 285"/>
                  <a:gd name="T47" fmla="*/ 171 h 285"/>
                  <a:gd name="T48" fmla="*/ 285 w 285"/>
                  <a:gd name="T49" fmla="*/ 143 h 285"/>
                  <a:gd name="T50" fmla="*/ 282 w 285"/>
                  <a:gd name="T51" fmla="*/ 113 h 285"/>
                  <a:gd name="T52" fmla="*/ 274 w 285"/>
                  <a:gd name="T53" fmla="*/ 88 h 285"/>
                  <a:gd name="T54" fmla="*/ 252 w 285"/>
                  <a:gd name="T55" fmla="*/ 53 h 285"/>
                  <a:gd name="T56" fmla="*/ 142 w 285"/>
                  <a:gd name="T57" fmla="*/ 9 h 285"/>
                  <a:gd name="T58" fmla="*/ 168 w 285"/>
                  <a:gd name="T59" fmla="*/ 11 h 285"/>
                  <a:gd name="T60" fmla="*/ 194 w 285"/>
                  <a:gd name="T61" fmla="*/ 18 h 285"/>
                  <a:gd name="T62" fmla="*/ 227 w 285"/>
                  <a:gd name="T63" fmla="*/ 38 h 285"/>
                  <a:gd name="T64" fmla="*/ 254 w 285"/>
                  <a:gd name="T65" fmla="*/ 67 h 285"/>
                  <a:gd name="T66" fmla="*/ 274 w 285"/>
                  <a:gd name="T67" fmla="*/ 115 h 285"/>
                  <a:gd name="T68" fmla="*/ 277 w 285"/>
                  <a:gd name="T69" fmla="*/ 143 h 285"/>
                  <a:gd name="T70" fmla="*/ 276 w 285"/>
                  <a:gd name="T71" fmla="*/ 148 h 285"/>
                  <a:gd name="T72" fmla="*/ 274 w 285"/>
                  <a:gd name="T73" fmla="*/ 168 h 285"/>
                  <a:gd name="T74" fmla="*/ 270 w 285"/>
                  <a:gd name="T75" fmla="*/ 181 h 285"/>
                  <a:gd name="T76" fmla="*/ 254 w 285"/>
                  <a:gd name="T77" fmla="*/ 217 h 285"/>
                  <a:gd name="T78" fmla="*/ 247 w 285"/>
                  <a:gd name="T79" fmla="*/ 223 h 285"/>
                  <a:gd name="T80" fmla="*/ 246 w 285"/>
                  <a:gd name="T81" fmla="*/ 225 h 285"/>
                  <a:gd name="T82" fmla="*/ 238 w 285"/>
                  <a:gd name="T83" fmla="*/ 238 h 285"/>
                  <a:gd name="T84" fmla="*/ 224 w 285"/>
                  <a:gd name="T85" fmla="*/ 246 h 285"/>
                  <a:gd name="T86" fmla="*/ 223 w 285"/>
                  <a:gd name="T87" fmla="*/ 247 h 285"/>
                  <a:gd name="T88" fmla="*/ 217 w 285"/>
                  <a:gd name="T89" fmla="*/ 254 h 285"/>
                  <a:gd name="T90" fmla="*/ 181 w 285"/>
                  <a:gd name="T91" fmla="*/ 271 h 285"/>
                  <a:gd name="T92" fmla="*/ 168 w 285"/>
                  <a:gd name="T93" fmla="*/ 274 h 285"/>
                  <a:gd name="T94" fmla="*/ 148 w 285"/>
                  <a:gd name="T95" fmla="*/ 276 h 285"/>
                  <a:gd name="T96" fmla="*/ 142 w 285"/>
                  <a:gd name="T97" fmla="*/ 277 h 285"/>
                  <a:gd name="T98" fmla="*/ 114 w 285"/>
                  <a:gd name="T99" fmla="*/ 274 h 285"/>
                  <a:gd name="T100" fmla="*/ 67 w 285"/>
                  <a:gd name="T101" fmla="*/ 254 h 285"/>
                  <a:gd name="T102" fmla="*/ 38 w 285"/>
                  <a:gd name="T103" fmla="*/ 227 h 285"/>
                  <a:gd name="T104" fmla="*/ 18 w 285"/>
                  <a:gd name="T105" fmla="*/ 194 h 285"/>
                  <a:gd name="T106" fmla="*/ 10 w 285"/>
                  <a:gd name="T107" fmla="*/ 168 h 285"/>
                  <a:gd name="T108" fmla="*/ 8 w 285"/>
                  <a:gd name="T109" fmla="*/ 143 h 285"/>
                  <a:gd name="T110" fmla="*/ 18 w 285"/>
                  <a:gd name="T111" fmla="*/ 91 h 285"/>
                  <a:gd name="T112" fmla="*/ 48 w 285"/>
                  <a:gd name="T113" fmla="*/ 48 h 285"/>
                  <a:gd name="T114" fmla="*/ 91 w 285"/>
                  <a:gd name="T115" fmla="*/ 18 h 285"/>
                  <a:gd name="T116" fmla="*/ 142 w 285"/>
                  <a:gd name="T117" fmla="*/ 9 h 2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285"/>
                  <a:gd name="T179" fmla="*/ 285 w 285"/>
                  <a:gd name="T180" fmla="*/ 285 h 2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285">
                    <a:moveTo>
                      <a:pt x="243" y="43"/>
                    </a:moveTo>
                    <a:lnTo>
                      <a:pt x="231" y="31"/>
                    </a:lnTo>
                    <a:lnTo>
                      <a:pt x="220" y="24"/>
                    </a:lnTo>
                    <a:lnTo>
                      <a:pt x="208" y="16"/>
                    </a:lnTo>
                    <a:lnTo>
                      <a:pt x="196" y="10"/>
                    </a:lnTo>
                    <a:lnTo>
                      <a:pt x="183" y="4"/>
                    </a:lnTo>
                    <a:lnTo>
                      <a:pt x="171" y="2"/>
                    </a:lnTo>
                    <a:lnTo>
                      <a:pt x="156" y="0"/>
                    </a:lnTo>
                    <a:lnTo>
                      <a:pt x="142" y="0"/>
                    </a:lnTo>
                    <a:lnTo>
                      <a:pt x="112" y="2"/>
                    </a:lnTo>
                    <a:lnTo>
                      <a:pt x="86" y="10"/>
                    </a:lnTo>
                    <a:lnTo>
                      <a:pt x="63" y="24"/>
                    </a:lnTo>
                    <a:lnTo>
                      <a:pt x="41" y="43"/>
                    </a:lnTo>
                    <a:lnTo>
                      <a:pt x="22" y="64"/>
                    </a:lnTo>
                    <a:lnTo>
                      <a:pt x="10" y="88"/>
                    </a:lnTo>
                    <a:lnTo>
                      <a:pt x="2" y="113"/>
                    </a:lnTo>
                    <a:lnTo>
                      <a:pt x="0" y="143"/>
                    </a:lnTo>
                    <a:lnTo>
                      <a:pt x="0" y="156"/>
                    </a:lnTo>
                    <a:lnTo>
                      <a:pt x="2" y="171"/>
                    </a:lnTo>
                    <a:lnTo>
                      <a:pt x="4" y="183"/>
                    </a:lnTo>
                    <a:lnTo>
                      <a:pt x="10" y="196"/>
                    </a:lnTo>
                    <a:lnTo>
                      <a:pt x="14" y="208"/>
                    </a:lnTo>
                    <a:lnTo>
                      <a:pt x="22" y="220"/>
                    </a:lnTo>
                    <a:lnTo>
                      <a:pt x="30" y="231"/>
                    </a:lnTo>
                    <a:lnTo>
                      <a:pt x="41" y="244"/>
                    </a:lnTo>
                    <a:lnTo>
                      <a:pt x="52" y="253"/>
                    </a:lnTo>
                    <a:lnTo>
                      <a:pt x="63" y="260"/>
                    </a:lnTo>
                    <a:lnTo>
                      <a:pt x="86" y="274"/>
                    </a:lnTo>
                    <a:lnTo>
                      <a:pt x="99" y="278"/>
                    </a:lnTo>
                    <a:lnTo>
                      <a:pt x="112" y="282"/>
                    </a:lnTo>
                    <a:lnTo>
                      <a:pt x="127" y="284"/>
                    </a:lnTo>
                    <a:lnTo>
                      <a:pt x="142" y="285"/>
                    </a:lnTo>
                    <a:lnTo>
                      <a:pt x="156" y="284"/>
                    </a:lnTo>
                    <a:lnTo>
                      <a:pt x="171" y="282"/>
                    </a:lnTo>
                    <a:lnTo>
                      <a:pt x="176" y="280"/>
                    </a:lnTo>
                    <a:lnTo>
                      <a:pt x="183" y="278"/>
                    </a:lnTo>
                    <a:lnTo>
                      <a:pt x="196" y="274"/>
                    </a:lnTo>
                    <a:lnTo>
                      <a:pt x="208" y="267"/>
                    </a:lnTo>
                    <a:lnTo>
                      <a:pt x="220" y="260"/>
                    </a:lnTo>
                    <a:lnTo>
                      <a:pt x="231" y="253"/>
                    </a:lnTo>
                    <a:lnTo>
                      <a:pt x="243" y="244"/>
                    </a:lnTo>
                    <a:lnTo>
                      <a:pt x="252" y="231"/>
                    </a:lnTo>
                    <a:lnTo>
                      <a:pt x="260" y="220"/>
                    </a:lnTo>
                    <a:lnTo>
                      <a:pt x="267" y="208"/>
                    </a:lnTo>
                    <a:lnTo>
                      <a:pt x="274" y="196"/>
                    </a:lnTo>
                    <a:lnTo>
                      <a:pt x="278" y="183"/>
                    </a:lnTo>
                    <a:lnTo>
                      <a:pt x="279" y="176"/>
                    </a:lnTo>
                    <a:lnTo>
                      <a:pt x="282" y="171"/>
                    </a:lnTo>
                    <a:lnTo>
                      <a:pt x="284" y="156"/>
                    </a:lnTo>
                    <a:lnTo>
                      <a:pt x="285" y="143"/>
                    </a:lnTo>
                    <a:lnTo>
                      <a:pt x="284" y="127"/>
                    </a:lnTo>
                    <a:lnTo>
                      <a:pt x="282" y="113"/>
                    </a:lnTo>
                    <a:lnTo>
                      <a:pt x="278" y="100"/>
                    </a:lnTo>
                    <a:lnTo>
                      <a:pt x="274" y="88"/>
                    </a:lnTo>
                    <a:lnTo>
                      <a:pt x="260" y="64"/>
                    </a:lnTo>
                    <a:lnTo>
                      <a:pt x="252" y="53"/>
                    </a:lnTo>
                    <a:lnTo>
                      <a:pt x="243" y="43"/>
                    </a:lnTo>
                    <a:close/>
                    <a:moveTo>
                      <a:pt x="142" y="9"/>
                    </a:moveTo>
                    <a:lnTo>
                      <a:pt x="155" y="9"/>
                    </a:lnTo>
                    <a:lnTo>
                      <a:pt x="168" y="11"/>
                    </a:lnTo>
                    <a:lnTo>
                      <a:pt x="181" y="13"/>
                    </a:lnTo>
                    <a:lnTo>
                      <a:pt x="194" y="18"/>
                    </a:lnTo>
                    <a:lnTo>
                      <a:pt x="217" y="30"/>
                    </a:lnTo>
                    <a:lnTo>
                      <a:pt x="227" y="38"/>
                    </a:lnTo>
                    <a:lnTo>
                      <a:pt x="238" y="48"/>
                    </a:lnTo>
                    <a:lnTo>
                      <a:pt x="254" y="67"/>
                    </a:lnTo>
                    <a:lnTo>
                      <a:pt x="267" y="91"/>
                    </a:lnTo>
                    <a:lnTo>
                      <a:pt x="274" y="115"/>
                    </a:lnTo>
                    <a:lnTo>
                      <a:pt x="276" y="128"/>
                    </a:lnTo>
                    <a:lnTo>
                      <a:pt x="277" y="143"/>
                    </a:lnTo>
                    <a:lnTo>
                      <a:pt x="276" y="145"/>
                    </a:lnTo>
                    <a:lnTo>
                      <a:pt x="276" y="148"/>
                    </a:lnTo>
                    <a:lnTo>
                      <a:pt x="276" y="155"/>
                    </a:lnTo>
                    <a:lnTo>
                      <a:pt x="274" y="168"/>
                    </a:lnTo>
                    <a:lnTo>
                      <a:pt x="272" y="174"/>
                    </a:lnTo>
                    <a:lnTo>
                      <a:pt x="270" y="181"/>
                    </a:lnTo>
                    <a:lnTo>
                      <a:pt x="267" y="194"/>
                    </a:lnTo>
                    <a:lnTo>
                      <a:pt x="254" y="217"/>
                    </a:lnTo>
                    <a:lnTo>
                      <a:pt x="249" y="221"/>
                    </a:lnTo>
                    <a:lnTo>
                      <a:pt x="247" y="223"/>
                    </a:lnTo>
                    <a:lnTo>
                      <a:pt x="246" y="223"/>
                    </a:lnTo>
                    <a:lnTo>
                      <a:pt x="246" y="225"/>
                    </a:lnTo>
                    <a:lnTo>
                      <a:pt x="246" y="227"/>
                    </a:lnTo>
                    <a:lnTo>
                      <a:pt x="238" y="238"/>
                    </a:lnTo>
                    <a:lnTo>
                      <a:pt x="227" y="246"/>
                    </a:lnTo>
                    <a:lnTo>
                      <a:pt x="224" y="246"/>
                    </a:lnTo>
                    <a:lnTo>
                      <a:pt x="223" y="246"/>
                    </a:lnTo>
                    <a:lnTo>
                      <a:pt x="223" y="247"/>
                    </a:lnTo>
                    <a:lnTo>
                      <a:pt x="221" y="249"/>
                    </a:lnTo>
                    <a:lnTo>
                      <a:pt x="217" y="254"/>
                    </a:lnTo>
                    <a:lnTo>
                      <a:pt x="194" y="267"/>
                    </a:lnTo>
                    <a:lnTo>
                      <a:pt x="181" y="271"/>
                    </a:lnTo>
                    <a:lnTo>
                      <a:pt x="174" y="272"/>
                    </a:lnTo>
                    <a:lnTo>
                      <a:pt x="168" y="274"/>
                    </a:lnTo>
                    <a:lnTo>
                      <a:pt x="155" y="276"/>
                    </a:lnTo>
                    <a:lnTo>
                      <a:pt x="148" y="276"/>
                    </a:lnTo>
                    <a:lnTo>
                      <a:pt x="145" y="276"/>
                    </a:lnTo>
                    <a:lnTo>
                      <a:pt x="142" y="277"/>
                    </a:lnTo>
                    <a:lnTo>
                      <a:pt x="128" y="276"/>
                    </a:lnTo>
                    <a:lnTo>
                      <a:pt x="114" y="274"/>
                    </a:lnTo>
                    <a:lnTo>
                      <a:pt x="91" y="267"/>
                    </a:lnTo>
                    <a:lnTo>
                      <a:pt x="67" y="254"/>
                    </a:lnTo>
                    <a:lnTo>
                      <a:pt x="48" y="238"/>
                    </a:lnTo>
                    <a:lnTo>
                      <a:pt x="38" y="227"/>
                    </a:lnTo>
                    <a:lnTo>
                      <a:pt x="30" y="217"/>
                    </a:lnTo>
                    <a:lnTo>
                      <a:pt x="18" y="194"/>
                    </a:lnTo>
                    <a:lnTo>
                      <a:pt x="12" y="181"/>
                    </a:lnTo>
                    <a:lnTo>
                      <a:pt x="10" y="168"/>
                    </a:lnTo>
                    <a:lnTo>
                      <a:pt x="8" y="155"/>
                    </a:lnTo>
                    <a:lnTo>
                      <a:pt x="8" y="143"/>
                    </a:lnTo>
                    <a:lnTo>
                      <a:pt x="10" y="115"/>
                    </a:lnTo>
                    <a:lnTo>
                      <a:pt x="18" y="91"/>
                    </a:lnTo>
                    <a:lnTo>
                      <a:pt x="30" y="67"/>
                    </a:lnTo>
                    <a:lnTo>
                      <a:pt x="48" y="48"/>
                    </a:lnTo>
                    <a:lnTo>
                      <a:pt x="67" y="30"/>
                    </a:lnTo>
                    <a:lnTo>
                      <a:pt x="91" y="18"/>
                    </a:lnTo>
                    <a:lnTo>
                      <a:pt x="114" y="11"/>
                    </a:lnTo>
                    <a:lnTo>
                      <a:pt x="142" y="9"/>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3" name="Freeform 565"/>
              <p:cNvSpPr>
                <a:spLocks noEditPoints="1"/>
              </p:cNvSpPr>
              <p:nvPr/>
            </p:nvSpPr>
            <p:spPr bwMode="auto">
              <a:xfrm>
                <a:off x="6250" y="1447"/>
                <a:ext cx="54" cy="54"/>
              </a:xfrm>
              <a:custGeom>
                <a:avLst/>
                <a:gdLst>
                  <a:gd name="T0" fmla="*/ 219 w 269"/>
                  <a:gd name="T1" fmla="*/ 29 h 268"/>
                  <a:gd name="T2" fmla="*/ 186 w 269"/>
                  <a:gd name="T3" fmla="*/ 9 h 268"/>
                  <a:gd name="T4" fmla="*/ 160 w 269"/>
                  <a:gd name="T5" fmla="*/ 2 h 268"/>
                  <a:gd name="T6" fmla="*/ 134 w 269"/>
                  <a:gd name="T7" fmla="*/ 0 h 268"/>
                  <a:gd name="T8" fmla="*/ 83 w 269"/>
                  <a:gd name="T9" fmla="*/ 9 h 268"/>
                  <a:gd name="T10" fmla="*/ 40 w 269"/>
                  <a:gd name="T11" fmla="*/ 39 h 268"/>
                  <a:gd name="T12" fmla="*/ 10 w 269"/>
                  <a:gd name="T13" fmla="*/ 82 h 268"/>
                  <a:gd name="T14" fmla="*/ 0 w 269"/>
                  <a:gd name="T15" fmla="*/ 134 h 268"/>
                  <a:gd name="T16" fmla="*/ 2 w 269"/>
                  <a:gd name="T17" fmla="*/ 159 h 268"/>
                  <a:gd name="T18" fmla="*/ 10 w 269"/>
                  <a:gd name="T19" fmla="*/ 185 h 268"/>
                  <a:gd name="T20" fmla="*/ 30 w 269"/>
                  <a:gd name="T21" fmla="*/ 218 h 268"/>
                  <a:gd name="T22" fmla="*/ 59 w 269"/>
                  <a:gd name="T23" fmla="*/ 245 h 268"/>
                  <a:gd name="T24" fmla="*/ 106 w 269"/>
                  <a:gd name="T25" fmla="*/ 265 h 268"/>
                  <a:gd name="T26" fmla="*/ 134 w 269"/>
                  <a:gd name="T27" fmla="*/ 268 h 268"/>
                  <a:gd name="T28" fmla="*/ 140 w 269"/>
                  <a:gd name="T29" fmla="*/ 267 h 268"/>
                  <a:gd name="T30" fmla="*/ 160 w 269"/>
                  <a:gd name="T31" fmla="*/ 265 h 268"/>
                  <a:gd name="T32" fmla="*/ 173 w 269"/>
                  <a:gd name="T33" fmla="*/ 262 h 268"/>
                  <a:gd name="T34" fmla="*/ 209 w 269"/>
                  <a:gd name="T35" fmla="*/ 245 h 268"/>
                  <a:gd name="T36" fmla="*/ 215 w 269"/>
                  <a:gd name="T37" fmla="*/ 238 h 268"/>
                  <a:gd name="T38" fmla="*/ 216 w 269"/>
                  <a:gd name="T39" fmla="*/ 237 h 268"/>
                  <a:gd name="T40" fmla="*/ 230 w 269"/>
                  <a:gd name="T41" fmla="*/ 229 h 268"/>
                  <a:gd name="T42" fmla="*/ 238 w 269"/>
                  <a:gd name="T43" fmla="*/ 216 h 268"/>
                  <a:gd name="T44" fmla="*/ 239 w 269"/>
                  <a:gd name="T45" fmla="*/ 214 h 268"/>
                  <a:gd name="T46" fmla="*/ 246 w 269"/>
                  <a:gd name="T47" fmla="*/ 208 h 268"/>
                  <a:gd name="T48" fmla="*/ 262 w 269"/>
                  <a:gd name="T49" fmla="*/ 172 h 268"/>
                  <a:gd name="T50" fmla="*/ 266 w 269"/>
                  <a:gd name="T51" fmla="*/ 159 h 268"/>
                  <a:gd name="T52" fmla="*/ 268 w 269"/>
                  <a:gd name="T53" fmla="*/ 139 h 268"/>
                  <a:gd name="T54" fmla="*/ 269 w 269"/>
                  <a:gd name="T55" fmla="*/ 134 h 268"/>
                  <a:gd name="T56" fmla="*/ 266 w 269"/>
                  <a:gd name="T57" fmla="*/ 106 h 268"/>
                  <a:gd name="T58" fmla="*/ 246 w 269"/>
                  <a:gd name="T59" fmla="*/ 58 h 268"/>
                  <a:gd name="T60" fmla="*/ 134 w 269"/>
                  <a:gd name="T61" fmla="*/ 6 h 268"/>
                  <a:gd name="T62" fmla="*/ 160 w 269"/>
                  <a:gd name="T63" fmla="*/ 8 h 268"/>
                  <a:gd name="T64" fmla="*/ 184 w 269"/>
                  <a:gd name="T65" fmla="*/ 15 h 268"/>
                  <a:gd name="T66" fmla="*/ 205 w 269"/>
                  <a:gd name="T67" fmla="*/ 26 h 268"/>
                  <a:gd name="T68" fmla="*/ 241 w 269"/>
                  <a:gd name="T69" fmla="*/ 62 h 268"/>
                  <a:gd name="T70" fmla="*/ 253 w 269"/>
                  <a:gd name="T71" fmla="*/ 84 h 268"/>
                  <a:gd name="T72" fmla="*/ 262 w 269"/>
                  <a:gd name="T73" fmla="*/ 120 h 268"/>
                  <a:gd name="T74" fmla="*/ 262 w 269"/>
                  <a:gd name="T75" fmla="*/ 136 h 268"/>
                  <a:gd name="T76" fmla="*/ 262 w 269"/>
                  <a:gd name="T77" fmla="*/ 146 h 268"/>
                  <a:gd name="T78" fmla="*/ 257 w 269"/>
                  <a:gd name="T79" fmla="*/ 171 h 268"/>
                  <a:gd name="T80" fmla="*/ 253 w 269"/>
                  <a:gd name="T81" fmla="*/ 183 h 268"/>
                  <a:gd name="T82" fmla="*/ 248 w 269"/>
                  <a:gd name="T83" fmla="*/ 193 h 268"/>
                  <a:gd name="T84" fmla="*/ 237 w 269"/>
                  <a:gd name="T85" fmla="*/ 209 h 268"/>
                  <a:gd name="T86" fmla="*/ 233 w 269"/>
                  <a:gd name="T87" fmla="*/ 211 h 268"/>
                  <a:gd name="T88" fmla="*/ 233 w 269"/>
                  <a:gd name="T89" fmla="*/ 214 h 268"/>
                  <a:gd name="T90" fmla="*/ 205 w 269"/>
                  <a:gd name="T91" fmla="*/ 241 h 268"/>
                  <a:gd name="T92" fmla="*/ 188 w 269"/>
                  <a:gd name="T93" fmla="*/ 249 h 268"/>
                  <a:gd name="T94" fmla="*/ 177 w 269"/>
                  <a:gd name="T95" fmla="*/ 254 h 268"/>
                  <a:gd name="T96" fmla="*/ 160 w 269"/>
                  <a:gd name="T97" fmla="*/ 259 h 268"/>
                  <a:gd name="T98" fmla="*/ 140 w 269"/>
                  <a:gd name="T99" fmla="*/ 262 h 268"/>
                  <a:gd name="T100" fmla="*/ 134 w 269"/>
                  <a:gd name="T101" fmla="*/ 263 h 268"/>
                  <a:gd name="T102" fmla="*/ 109 w 269"/>
                  <a:gd name="T103" fmla="*/ 259 h 268"/>
                  <a:gd name="T104" fmla="*/ 63 w 269"/>
                  <a:gd name="T105" fmla="*/ 241 h 268"/>
                  <a:gd name="T106" fmla="*/ 33 w 269"/>
                  <a:gd name="T107" fmla="*/ 214 h 268"/>
                  <a:gd name="T108" fmla="*/ 20 w 269"/>
                  <a:gd name="T109" fmla="*/ 193 h 268"/>
                  <a:gd name="T110" fmla="*/ 11 w 269"/>
                  <a:gd name="T111" fmla="*/ 171 h 268"/>
                  <a:gd name="T112" fmla="*/ 6 w 269"/>
                  <a:gd name="T113" fmla="*/ 146 h 268"/>
                  <a:gd name="T114" fmla="*/ 9 w 269"/>
                  <a:gd name="T115" fmla="*/ 108 h 268"/>
                  <a:gd name="T116" fmla="*/ 27 w 269"/>
                  <a:gd name="T117" fmla="*/ 62 h 268"/>
                  <a:gd name="T118" fmla="*/ 63 w 269"/>
                  <a:gd name="T119" fmla="*/ 26 h 268"/>
                  <a:gd name="T120" fmla="*/ 109 w 269"/>
                  <a:gd name="T121" fmla="*/ 8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9"/>
                  <a:gd name="T184" fmla="*/ 0 h 268"/>
                  <a:gd name="T185" fmla="*/ 269 w 269"/>
                  <a:gd name="T186" fmla="*/ 268 h 2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9" h="268">
                    <a:moveTo>
                      <a:pt x="230" y="39"/>
                    </a:moveTo>
                    <a:lnTo>
                      <a:pt x="219" y="29"/>
                    </a:lnTo>
                    <a:lnTo>
                      <a:pt x="209" y="21"/>
                    </a:lnTo>
                    <a:lnTo>
                      <a:pt x="186" y="9"/>
                    </a:lnTo>
                    <a:lnTo>
                      <a:pt x="173" y="4"/>
                    </a:lnTo>
                    <a:lnTo>
                      <a:pt x="160" y="2"/>
                    </a:lnTo>
                    <a:lnTo>
                      <a:pt x="147" y="0"/>
                    </a:lnTo>
                    <a:lnTo>
                      <a:pt x="134" y="0"/>
                    </a:lnTo>
                    <a:lnTo>
                      <a:pt x="106" y="2"/>
                    </a:lnTo>
                    <a:lnTo>
                      <a:pt x="83" y="9"/>
                    </a:lnTo>
                    <a:lnTo>
                      <a:pt x="59" y="21"/>
                    </a:lnTo>
                    <a:lnTo>
                      <a:pt x="40" y="39"/>
                    </a:lnTo>
                    <a:lnTo>
                      <a:pt x="22" y="58"/>
                    </a:lnTo>
                    <a:lnTo>
                      <a:pt x="10" y="82"/>
                    </a:lnTo>
                    <a:lnTo>
                      <a:pt x="2" y="106"/>
                    </a:lnTo>
                    <a:lnTo>
                      <a:pt x="0" y="134"/>
                    </a:lnTo>
                    <a:lnTo>
                      <a:pt x="0" y="146"/>
                    </a:lnTo>
                    <a:lnTo>
                      <a:pt x="2" y="159"/>
                    </a:lnTo>
                    <a:lnTo>
                      <a:pt x="4" y="172"/>
                    </a:lnTo>
                    <a:lnTo>
                      <a:pt x="10" y="185"/>
                    </a:lnTo>
                    <a:lnTo>
                      <a:pt x="22" y="208"/>
                    </a:lnTo>
                    <a:lnTo>
                      <a:pt x="30" y="218"/>
                    </a:lnTo>
                    <a:lnTo>
                      <a:pt x="40" y="229"/>
                    </a:lnTo>
                    <a:lnTo>
                      <a:pt x="59" y="245"/>
                    </a:lnTo>
                    <a:lnTo>
                      <a:pt x="83" y="258"/>
                    </a:lnTo>
                    <a:lnTo>
                      <a:pt x="106" y="265"/>
                    </a:lnTo>
                    <a:lnTo>
                      <a:pt x="120" y="267"/>
                    </a:lnTo>
                    <a:lnTo>
                      <a:pt x="134" y="268"/>
                    </a:lnTo>
                    <a:lnTo>
                      <a:pt x="137" y="267"/>
                    </a:lnTo>
                    <a:lnTo>
                      <a:pt x="140" y="267"/>
                    </a:lnTo>
                    <a:lnTo>
                      <a:pt x="147" y="267"/>
                    </a:lnTo>
                    <a:lnTo>
                      <a:pt x="160" y="265"/>
                    </a:lnTo>
                    <a:lnTo>
                      <a:pt x="166" y="263"/>
                    </a:lnTo>
                    <a:lnTo>
                      <a:pt x="173" y="262"/>
                    </a:lnTo>
                    <a:lnTo>
                      <a:pt x="186" y="258"/>
                    </a:lnTo>
                    <a:lnTo>
                      <a:pt x="209" y="245"/>
                    </a:lnTo>
                    <a:lnTo>
                      <a:pt x="213" y="240"/>
                    </a:lnTo>
                    <a:lnTo>
                      <a:pt x="215" y="238"/>
                    </a:lnTo>
                    <a:lnTo>
                      <a:pt x="215" y="237"/>
                    </a:lnTo>
                    <a:lnTo>
                      <a:pt x="216" y="237"/>
                    </a:lnTo>
                    <a:lnTo>
                      <a:pt x="219" y="237"/>
                    </a:lnTo>
                    <a:lnTo>
                      <a:pt x="230" y="229"/>
                    </a:lnTo>
                    <a:lnTo>
                      <a:pt x="238" y="218"/>
                    </a:lnTo>
                    <a:lnTo>
                      <a:pt x="238" y="216"/>
                    </a:lnTo>
                    <a:lnTo>
                      <a:pt x="238" y="214"/>
                    </a:lnTo>
                    <a:lnTo>
                      <a:pt x="239" y="214"/>
                    </a:lnTo>
                    <a:lnTo>
                      <a:pt x="241" y="212"/>
                    </a:lnTo>
                    <a:lnTo>
                      <a:pt x="246" y="208"/>
                    </a:lnTo>
                    <a:lnTo>
                      <a:pt x="259" y="185"/>
                    </a:lnTo>
                    <a:lnTo>
                      <a:pt x="262" y="172"/>
                    </a:lnTo>
                    <a:lnTo>
                      <a:pt x="264" y="165"/>
                    </a:lnTo>
                    <a:lnTo>
                      <a:pt x="266" y="159"/>
                    </a:lnTo>
                    <a:lnTo>
                      <a:pt x="268" y="146"/>
                    </a:lnTo>
                    <a:lnTo>
                      <a:pt x="268" y="139"/>
                    </a:lnTo>
                    <a:lnTo>
                      <a:pt x="268" y="136"/>
                    </a:lnTo>
                    <a:lnTo>
                      <a:pt x="269" y="134"/>
                    </a:lnTo>
                    <a:lnTo>
                      <a:pt x="268" y="119"/>
                    </a:lnTo>
                    <a:lnTo>
                      <a:pt x="266" y="106"/>
                    </a:lnTo>
                    <a:lnTo>
                      <a:pt x="259" y="82"/>
                    </a:lnTo>
                    <a:lnTo>
                      <a:pt x="246" y="58"/>
                    </a:lnTo>
                    <a:lnTo>
                      <a:pt x="230" y="39"/>
                    </a:lnTo>
                    <a:close/>
                    <a:moveTo>
                      <a:pt x="134" y="6"/>
                    </a:moveTo>
                    <a:lnTo>
                      <a:pt x="147" y="6"/>
                    </a:lnTo>
                    <a:lnTo>
                      <a:pt x="160" y="8"/>
                    </a:lnTo>
                    <a:lnTo>
                      <a:pt x="171" y="10"/>
                    </a:lnTo>
                    <a:lnTo>
                      <a:pt x="184" y="15"/>
                    </a:lnTo>
                    <a:lnTo>
                      <a:pt x="194" y="19"/>
                    </a:lnTo>
                    <a:lnTo>
                      <a:pt x="205" y="26"/>
                    </a:lnTo>
                    <a:lnTo>
                      <a:pt x="225" y="43"/>
                    </a:lnTo>
                    <a:lnTo>
                      <a:pt x="241" y="62"/>
                    </a:lnTo>
                    <a:lnTo>
                      <a:pt x="248" y="73"/>
                    </a:lnTo>
                    <a:lnTo>
                      <a:pt x="253" y="84"/>
                    </a:lnTo>
                    <a:lnTo>
                      <a:pt x="260" y="108"/>
                    </a:lnTo>
                    <a:lnTo>
                      <a:pt x="262" y="120"/>
                    </a:lnTo>
                    <a:lnTo>
                      <a:pt x="264" y="134"/>
                    </a:lnTo>
                    <a:lnTo>
                      <a:pt x="262" y="136"/>
                    </a:lnTo>
                    <a:lnTo>
                      <a:pt x="262" y="139"/>
                    </a:lnTo>
                    <a:lnTo>
                      <a:pt x="262" y="146"/>
                    </a:lnTo>
                    <a:lnTo>
                      <a:pt x="260" y="159"/>
                    </a:lnTo>
                    <a:lnTo>
                      <a:pt x="257" y="171"/>
                    </a:lnTo>
                    <a:lnTo>
                      <a:pt x="255" y="176"/>
                    </a:lnTo>
                    <a:lnTo>
                      <a:pt x="253" y="183"/>
                    </a:lnTo>
                    <a:lnTo>
                      <a:pt x="250" y="187"/>
                    </a:lnTo>
                    <a:lnTo>
                      <a:pt x="248" y="193"/>
                    </a:lnTo>
                    <a:lnTo>
                      <a:pt x="241" y="204"/>
                    </a:lnTo>
                    <a:lnTo>
                      <a:pt x="237" y="209"/>
                    </a:lnTo>
                    <a:lnTo>
                      <a:pt x="234" y="211"/>
                    </a:lnTo>
                    <a:lnTo>
                      <a:pt x="233" y="211"/>
                    </a:lnTo>
                    <a:lnTo>
                      <a:pt x="233" y="212"/>
                    </a:lnTo>
                    <a:lnTo>
                      <a:pt x="233" y="214"/>
                    </a:lnTo>
                    <a:lnTo>
                      <a:pt x="225" y="226"/>
                    </a:lnTo>
                    <a:lnTo>
                      <a:pt x="205" y="241"/>
                    </a:lnTo>
                    <a:lnTo>
                      <a:pt x="194" y="247"/>
                    </a:lnTo>
                    <a:lnTo>
                      <a:pt x="188" y="249"/>
                    </a:lnTo>
                    <a:lnTo>
                      <a:pt x="184" y="253"/>
                    </a:lnTo>
                    <a:lnTo>
                      <a:pt x="177" y="254"/>
                    </a:lnTo>
                    <a:lnTo>
                      <a:pt x="171" y="256"/>
                    </a:lnTo>
                    <a:lnTo>
                      <a:pt x="160" y="259"/>
                    </a:lnTo>
                    <a:lnTo>
                      <a:pt x="147" y="262"/>
                    </a:lnTo>
                    <a:lnTo>
                      <a:pt x="140" y="262"/>
                    </a:lnTo>
                    <a:lnTo>
                      <a:pt x="137" y="262"/>
                    </a:lnTo>
                    <a:lnTo>
                      <a:pt x="134" y="263"/>
                    </a:lnTo>
                    <a:lnTo>
                      <a:pt x="121" y="262"/>
                    </a:lnTo>
                    <a:lnTo>
                      <a:pt x="109" y="259"/>
                    </a:lnTo>
                    <a:lnTo>
                      <a:pt x="85" y="253"/>
                    </a:lnTo>
                    <a:lnTo>
                      <a:pt x="63" y="241"/>
                    </a:lnTo>
                    <a:lnTo>
                      <a:pt x="44" y="226"/>
                    </a:lnTo>
                    <a:lnTo>
                      <a:pt x="33" y="214"/>
                    </a:lnTo>
                    <a:lnTo>
                      <a:pt x="27" y="204"/>
                    </a:lnTo>
                    <a:lnTo>
                      <a:pt x="20" y="193"/>
                    </a:lnTo>
                    <a:lnTo>
                      <a:pt x="15" y="183"/>
                    </a:lnTo>
                    <a:lnTo>
                      <a:pt x="11" y="171"/>
                    </a:lnTo>
                    <a:lnTo>
                      <a:pt x="9" y="159"/>
                    </a:lnTo>
                    <a:lnTo>
                      <a:pt x="6" y="146"/>
                    </a:lnTo>
                    <a:lnTo>
                      <a:pt x="6" y="134"/>
                    </a:lnTo>
                    <a:lnTo>
                      <a:pt x="9" y="108"/>
                    </a:lnTo>
                    <a:lnTo>
                      <a:pt x="15" y="84"/>
                    </a:lnTo>
                    <a:lnTo>
                      <a:pt x="27" y="62"/>
                    </a:lnTo>
                    <a:lnTo>
                      <a:pt x="44" y="43"/>
                    </a:lnTo>
                    <a:lnTo>
                      <a:pt x="63" y="26"/>
                    </a:lnTo>
                    <a:lnTo>
                      <a:pt x="85" y="15"/>
                    </a:lnTo>
                    <a:lnTo>
                      <a:pt x="109" y="8"/>
                    </a:lnTo>
                    <a:lnTo>
                      <a:pt x="134" y="6"/>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4" name="Freeform 566"/>
              <p:cNvSpPr>
                <a:spLocks noEditPoints="1"/>
              </p:cNvSpPr>
              <p:nvPr/>
            </p:nvSpPr>
            <p:spPr bwMode="auto">
              <a:xfrm>
                <a:off x="6251" y="1448"/>
                <a:ext cx="52" cy="52"/>
              </a:xfrm>
              <a:custGeom>
                <a:avLst/>
                <a:gdLst>
                  <a:gd name="T0" fmla="*/ 199 w 258"/>
                  <a:gd name="T1" fmla="*/ 20 h 257"/>
                  <a:gd name="T2" fmla="*/ 178 w 258"/>
                  <a:gd name="T3" fmla="*/ 9 h 257"/>
                  <a:gd name="T4" fmla="*/ 154 w 258"/>
                  <a:gd name="T5" fmla="*/ 2 h 257"/>
                  <a:gd name="T6" fmla="*/ 128 w 258"/>
                  <a:gd name="T7" fmla="*/ 0 h 257"/>
                  <a:gd name="T8" fmla="*/ 79 w 258"/>
                  <a:gd name="T9" fmla="*/ 9 h 257"/>
                  <a:gd name="T10" fmla="*/ 38 w 258"/>
                  <a:gd name="T11" fmla="*/ 37 h 257"/>
                  <a:gd name="T12" fmla="*/ 9 w 258"/>
                  <a:gd name="T13" fmla="*/ 78 h 257"/>
                  <a:gd name="T14" fmla="*/ 0 w 258"/>
                  <a:gd name="T15" fmla="*/ 128 h 257"/>
                  <a:gd name="T16" fmla="*/ 3 w 258"/>
                  <a:gd name="T17" fmla="*/ 153 h 257"/>
                  <a:gd name="T18" fmla="*/ 9 w 258"/>
                  <a:gd name="T19" fmla="*/ 177 h 257"/>
                  <a:gd name="T20" fmla="*/ 21 w 258"/>
                  <a:gd name="T21" fmla="*/ 198 h 257"/>
                  <a:gd name="T22" fmla="*/ 38 w 258"/>
                  <a:gd name="T23" fmla="*/ 220 h 257"/>
                  <a:gd name="T24" fmla="*/ 79 w 258"/>
                  <a:gd name="T25" fmla="*/ 247 h 257"/>
                  <a:gd name="T26" fmla="*/ 115 w 258"/>
                  <a:gd name="T27" fmla="*/ 256 h 257"/>
                  <a:gd name="T28" fmla="*/ 131 w 258"/>
                  <a:gd name="T29" fmla="*/ 256 h 257"/>
                  <a:gd name="T30" fmla="*/ 141 w 258"/>
                  <a:gd name="T31" fmla="*/ 256 h 257"/>
                  <a:gd name="T32" fmla="*/ 165 w 258"/>
                  <a:gd name="T33" fmla="*/ 250 h 257"/>
                  <a:gd name="T34" fmla="*/ 178 w 258"/>
                  <a:gd name="T35" fmla="*/ 247 h 257"/>
                  <a:gd name="T36" fmla="*/ 188 w 258"/>
                  <a:gd name="T37" fmla="*/ 241 h 257"/>
                  <a:gd name="T38" fmla="*/ 219 w 258"/>
                  <a:gd name="T39" fmla="*/ 220 h 257"/>
                  <a:gd name="T40" fmla="*/ 227 w 258"/>
                  <a:gd name="T41" fmla="*/ 206 h 257"/>
                  <a:gd name="T42" fmla="*/ 228 w 258"/>
                  <a:gd name="T43" fmla="*/ 205 h 257"/>
                  <a:gd name="T44" fmla="*/ 235 w 258"/>
                  <a:gd name="T45" fmla="*/ 198 h 257"/>
                  <a:gd name="T46" fmla="*/ 244 w 258"/>
                  <a:gd name="T47" fmla="*/ 181 h 257"/>
                  <a:gd name="T48" fmla="*/ 249 w 258"/>
                  <a:gd name="T49" fmla="*/ 170 h 257"/>
                  <a:gd name="T50" fmla="*/ 254 w 258"/>
                  <a:gd name="T51" fmla="*/ 153 h 257"/>
                  <a:gd name="T52" fmla="*/ 256 w 258"/>
                  <a:gd name="T53" fmla="*/ 133 h 257"/>
                  <a:gd name="T54" fmla="*/ 258 w 258"/>
                  <a:gd name="T55" fmla="*/ 128 h 257"/>
                  <a:gd name="T56" fmla="*/ 254 w 258"/>
                  <a:gd name="T57" fmla="*/ 102 h 257"/>
                  <a:gd name="T58" fmla="*/ 242 w 258"/>
                  <a:gd name="T59" fmla="*/ 67 h 257"/>
                  <a:gd name="T60" fmla="*/ 219 w 258"/>
                  <a:gd name="T61" fmla="*/ 37 h 257"/>
                  <a:gd name="T62" fmla="*/ 140 w 258"/>
                  <a:gd name="T63" fmla="*/ 7 h 257"/>
                  <a:gd name="T64" fmla="*/ 174 w 258"/>
                  <a:gd name="T65" fmla="*/ 16 h 257"/>
                  <a:gd name="T66" fmla="*/ 204 w 258"/>
                  <a:gd name="T67" fmla="*/ 34 h 257"/>
                  <a:gd name="T68" fmla="*/ 229 w 258"/>
                  <a:gd name="T69" fmla="*/ 60 h 257"/>
                  <a:gd name="T70" fmla="*/ 247 w 258"/>
                  <a:gd name="T71" fmla="*/ 103 h 257"/>
                  <a:gd name="T72" fmla="*/ 249 w 258"/>
                  <a:gd name="T73" fmla="*/ 139 h 257"/>
                  <a:gd name="T74" fmla="*/ 247 w 258"/>
                  <a:gd name="T75" fmla="*/ 144 h 257"/>
                  <a:gd name="T76" fmla="*/ 241 w 258"/>
                  <a:gd name="T77" fmla="*/ 174 h 257"/>
                  <a:gd name="T78" fmla="*/ 222 w 258"/>
                  <a:gd name="T79" fmla="*/ 203 h 257"/>
                  <a:gd name="T80" fmla="*/ 215 w 258"/>
                  <a:gd name="T81" fmla="*/ 210 h 257"/>
                  <a:gd name="T82" fmla="*/ 214 w 258"/>
                  <a:gd name="T83" fmla="*/ 211 h 257"/>
                  <a:gd name="T84" fmla="*/ 212 w 258"/>
                  <a:gd name="T85" fmla="*/ 213 h 257"/>
                  <a:gd name="T86" fmla="*/ 210 w 258"/>
                  <a:gd name="T87" fmla="*/ 214 h 257"/>
                  <a:gd name="T88" fmla="*/ 204 w 258"/>
                  <a:gd name="T89" fmla="*/ 221 h 257"/>
                  <a:gd name="T90" fmla="*/ 174 w 258"/>
                  <a:gd name="T91" fmla="*/ 240 h 257"/>
                  <a:gd name="T92" fmla="*/ 145 w 258"/>
                  <a:gd name="T93" fmla="*/ 247 h 257"/>
                  <a:gd name="T94" fmla="*/ 140 w 258"/>
                  <a:gd name="T95" fmla="*/ 248 h 257"/>
                  <a:gd name="T96" fmla="*/ 104 w 258"/>
                  <a:gd name="T97" fmla="*/ 247 h 257"/>
                  <a:gd name="T98" fmla="*/ 61 w 258"/>
                  <a:gd name="T99" fmla="*/ 229 h 257"/>
                  <a:gd name="T100" fmla="*/ 34 w 258"/>
                  <a:gd name="T101" fmla="*/ 203 h 257"/>
                  <a:gd name="T102" fmla="*/ 16 w 258"/>
                  <a:gd name="T103" fmla="*/ 174 h 257"/>
                  <a:gd name="T104" fmla="*/ 8 w 258"/>
                  <a:gd name="T105" fmla="*/ 128 h 257"/>
                  <a:gd name="T106" fmla="*/ 16 w 258"/>
                  <a:gd name="T107" fmla="*/ 82 h 257"/>
                  <a:gd name="T108" fmla="*/ 43 w 258"/>
                  <a:gd name="T109" fmla="*/ 43 h 257"/>
                  <a:gd name="T110" fmla="*/ 82 w 258"/>
                  <a:gd name="T111" fmla="*/ 16 h 257"/>
                  <a:gd name="T112" fmla="*/ 128 w 258"/>
                  <a:gd name="T113" fmla="*/ 7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
                  <a:gd name="T172" fmla="*/ 0 h 257"/>
                  <a:gd name="T173" fmla="*/ 258 w 258"/>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 h="257">
                    <a:moveTo>
                      <a:pt x="219" y="37"/>
                    </a:moveTo>
                    <a:lnTo>
                      <a:pt x="199" y="20"/>
                    </a:lnTo>
                    <a:lnTo>
                      <a:pt x="188" y="13"/>
                    </a:lnTo>
                    <a:lnTo>
                      <a:pt x="178" y="9"/>
                    </a:lnTo>
                    <a:lnTo>
                      <a:pt x="165" y="4"/>
                    </a:lnTo>
                    <a:lnTo>
                      <a:pt x="154" y="2"/>
                    </a:lnTo>
                    <a:lnTo>
                      <a:pt x="141" y="0"/>
                    </a:lnTo>
                    <a:lnTo>
                      <a:pt x="128" y="0"/>
                    </a:lnTo>
                    <a:lnTo>
                      <a:pt x="103" y="2"/>
                    </a:lnTo>
                    <a:lnTo>
                      <a:pt x="79" y="9"/>
                    </a:lnTo>
                    <a:lnTo>
                      <a:pt x="57" y="20"/>
                    </a:lnTo>
                    <a:lnTo>
                      <a:pt x="38" y="37"/>
                    </a:lnTo>
                    <a:lnTo>
                      <a:pt x="21" y="56"/>
                    </a:lnTo>
                    <a:lnTo>
                      <a:pt x="9" y="78"/>
                    </a:lnTo>
                    <a:lnTo>
                      <a:pt x="3" y="102"/>
                    </a:lnTo>
                    <a:lnTo>
                      <a:pt x="0" y="128"/>
                    </a:lnTo>
                    <a:lnTo>
                      <a:pt x="0" y="140"/>
                    </a:lnTo>
                    <a:lnTo>
                      <a:pt x="3" y="153"/>
                    </a:lnTo>
                    <a:lnTo>
                      <a:pt x="5" y="165"/>
                    </a:lnTo>
                    <a:lnTo>
                      <a:pt x="9" y="177"/>
                    </a:lnTo>
                    <a:lnTo>
                      <a:pt x="14" y="187"/>
                    </a:lnTo>
                    <a:lnTo>
                      <a:pt x="21" y="198"/>
                    </a:lnTo>
                    <a:lnTo>
                      <a:pt x="27" y="208"/>
                    </a:lnTo>
                    <a:lnTo>
                      <a:pt x="38" y="220"/>
                    </a:lnTo>
                    <a:lnTo>
                      <a:pt x="57" y="235"/>
                    </a:lnTo>
                    <a:lnTo>
                      <a:pt x="79" y="247"/>
                    </a:lnTo>
                    <a:lnTo>
                      <a:pt x="103" y="253"/>
                    </a:lnTo>
                    <a:lnTo>
                      <a:pt x="115" y="256"/>
                    </a:lnTo>
                    <a:lnTo>
                      <a:pt x="128" y="257"/>
                    </a:lnTo>
                    <a:lnTo>
                      <a:pt x="131" y="256"/>
                    </a:lnTo>
                    <a:lnTo>
                      <a:pt x="134" y="256"/>
                    </a:lnTo>
                    <a:lnTo>
                      <a:pt x="141" y="256"/>
                    </a:lnTo>
                    <a:lnTo>
                      <a:pt x="154" y="253"/>
                    </a:lnTo>
                    <a:lnTo>
                      <a:pt x="165" y="250"/>
                    </a:lnTo>
                    <a:lnTo>
                      <a:pt x="171" y="248"/>
                    </a:lnTo>
                    <a:lnTo>
                      <a:pt x="178" y="247"/>
                    </a:lnTo>
                    <a:lnTo>
                      <a:pt x="182" y="243"/>
                    </a:lnTo>
                    <a:lnTo>
                      <a:pt x="188" y="241"/>
                    </a:lnTo>
                    <a:lnTo>
                      <a:pt x="199" y="235"/>
                    </a:lnTo>
                    <a:lnTo>
                      <a:pt x="219" y="220"/>
                    </a:lnTo>
                    <a:lnTo>
                      <a:pt x="227" y="208"/>
                    </a:lnTo>
                    <a:lnTo>
                      <a:pt x="227" y="206"/>
                    </a:lnTo>
                    <a:lnTo>
                      <a:pt x="227" y="205"/>
                    </a:lnTo>
                    <a:lnTo>
                      <a:pt x="228" y="205"/>
                    </a:lnTo>
                    <a:lnTo>
                      <a:pt x="231" y="203"/>
                    </a:lnTo>
                    <a:lnTo>
                      <a:pt x="235" y="198"/>
                    </a:lnTo>
                    <a:lnTo>
                      <a:pt x="242" y="187"/>
                    </a:lnTo>
                    <a:lnTo>
                      <a:pt x="244" y="181"/>
                    </a:lnTo>
                    <a:lnTo>
                      <a:pt x="247" y="177"/>
                    </a:lnTo>
                    <a:lnTo>
                      <a:pt x="249" y="170"/>
                    </a:lnTo>
                    <a:lnTo>
                      <a:pt x="251" y="165"/>
                    </a:lnTo>
                    <a:lnTo>
                      <a:pt x="254" y="153"/>
                    </a:lnTo>
                    <a:lnTo>
                      <a:pt x="256" y="140"/>
                    </a:lnTo>
                    <a:lnTo>
                      <a:pt x="256" y="133"/>
                    </a:lnTo>
                    <a:lnTo>
                      <a:pt x="256" y="130"/>
                    </a:lnTo>
                    <a:lnTo>
                      <a:pt x="258" y="128"/>
                    </a:lnTo>
                    <a:lnTo>
                      <a:pt x="256" y="114"/>
                    </a:lnTo>
                    <a:lnTo>
                      <a:pt x="254" y="102"/>
                    </a:lnTo>
                    <a:lnTo>
                      <a:pt x="247" y="78"/>
                    </a:lnTo>
                    <a:lnTo>
                      <a:pt x="242" y="67"/>
                    </a:lnTo>
                    <a:lnTo>
                      <a:pt x="235" y="56"/>
                    </a:lnTo>
                    <a:lnTo>
                      <a:pt x="219" y="37"/>
                    </a:lnTo>
                    <a:close/>
                    <a:moveTo>
                      <a:pt x="128" y="7"/>
                    </a:moveTo>
                    <a:lnTo>
                      <a:pt x="140" y="7"/>
                    </a:lnTo>
                    <a:lnTo>
                      <a:pt x="152" y="10"/>
                    </a:lnTo>
                    <a:lnTo>
                      <a:pt x="174" y="16"/>
                    </a:lnTo>
                    <a:lnTo>
                      <a:pt x="195" y="28"/>
                    </a:lnTo>
                    <a:lnTo>
                      <a:pt x="204" y="34"/>
                    </a:lnTo>
                    <a:lnTo>
                      <a:pt x="214" y="43"/>
                    </a:lnTo>
                    <a:lnTo>
                      <a:pt x="229" y="60"/>
                    </a:lnTo>
                    <a:lnTo>
                      <a:pt x="241" y="82"/>
                    </a:lnTo>
                    <a:lnTo>
                      <a:pt x="247" y="103"/>
                    </a:lnTo>
                    <a:lnTo>
                      <a:pt x="250" y="128"/>
                    </a:lnTo>
                    <a:lnTo>
                      <a:pt x="249" y="139"/>
                    </a:lnTo>
                    <a:lnTo>
                      <a:pt x="247" y="141"/>
                    </a:lnTo>
                    <a:lnTo>
                      <a:pt x="247" y="144"/>
                    </a:lnTo>
                    <a:lnTo>
                      <a:pt x="247" y="151"/>
                    </a:lnTo>
                    <a:lnTo>
                      <a:pt x="241" y="174"/>
                    </a:lnTo>
                    <a:lnTo>
                      <a:pt x="229" y="194"/>
                    </a:lnTo>
                    <a:lnTo>
                      <a:pt x="222" y="203"/>
                    </a:lnTo>
                    <a:lnTo>
                      <a:pt x="217" y="207"/>
                    </a:lnTo>
                    <a:lnTo>
                      <a:pt x="215" y="210"/>
                    </a:lnTo>
                    <a:lnTo>
                      <a:pt x="214" y="210"/>
                    </a:lnTo>
                    <a:lnTo>
                      <a:pt x="214" y="211"/>
                    </a:lnTo>
                    <a:lnTo>
                      <a:pt x="214" y="213"/>
                    </a:lnTo>
                    <a:lnTo>
                      <a:pt x="212" y="213"/>
                    </a:lnTo>
                    <a:lnTo>
                      <a:pt x="210" y="213"/>
                    </a:lnTo>
                    <a:lnTo>
                      <a:pt x="210" y="214"/>
                    </a:lnTo>
                    <a:lnTo>
                      <a:pt x="208" y="216"/>
                    </a:lnTo>
                    <a:lnTo>
                      <a:pt x="204" y="221"/>
                    </a:lnTo>
                    <a:lnTo>
                      <a:pt x="195" y="229"/>
                    </a:lnTo>
                    <a:lnTo>
                      <a:pt x="174" y="240"/>
                    </a:lnTo>
                    <a:lnTo>
                      <a:pt x="152" y="247"/>
                    </a:lnTo>
                    <a:lnTo>
                      <a:pt x="145" y="247"/>
                    </a:lnTo>
                    <a:lnTo>
                      <a:pt x="142" y="247"/>
                    </a:lnTo>
                    <a:lnTo>
                      <a:pt x="140" y="248"/>
                    </a:lnTo>
                    <a:lnTo>
                      <a:pt x="128" y="249"/>
                    </a:lnTo>
                    <a:lnTo>
                      <a:pt x="104" y="247"/>
                    </a:lnTo>
                    <a:lnTo>
                      <a:pt x="82" y="240"/>
                    </a:lnTo>
                    <a:lnTo>
                      <a:pt x="61" y="229"/>
                    </a:lnTo>
                    <a:lnTo>
                      <a:pt x="43" y="213"/>
                    </a:lnTo>
                    <a:lnTo>
                      <a:pt x="34" y="203"/>
                    </a:lnTo>
                    <a:lnTo>
                      <a:pt x="27" y="194"/>
                    </a:lnTo>
                    <a:lnTo>
                      <a:pt x="16" y="174"/>
                    </a:lnTo>
                    <a:lnTo>
                      <a:pt x="9" y="151"/>
                    </a:lnTo>
                    <a:lnTo>
                      <a:pt x="8" y="128"/>
                    </a:lnTo>
                    <a:lnTo>
                      <a:pt x="9" y="103"/>
                    </a:lnTo>
                    <a:lnTo>
                      <a:pt x="16" y="82"/>
                    </a:lnTo>
                    <a:lnTo>
                      <a:pt x="27" y="60"/>
                    </a:lnTo>
                    <a:lnTo>
                      <a:pt x="43" y="43"/>
                    </a:lnTo>
                    <a:lnTo>
                      <a:pt x="61" y="28"/>
                    </a:lnTo>
                    <a:lnTo>
                      <a:pt x="82" y="16"/>
                    </a:lnTo>
                    <a:lnTo>
                      <a:pt x="104" y="10"/>
                    </a:lnTo>
                    <a:lnTo>
                      <a:pt x="128" y="7"/>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5" name="Freeform 567"/>
              <p:cNvSpPr>
                <a:spLocks noEditPoints="1"/>
              </p:cNvSpPr>
              <p:nvPr/>
            </p:nvSpPr>
            <p:spPr bwMode="auto">
              <a:xfrm>
                <a:off x="6253" y="1450"/>
                <a:ext cx="48" cy="48"/>
              </a:xfrm>
              <a:custGeom>
                <a:avLst/>
                <a:gdLst>
                  <a:gd name="T0" fmla="*/ 196 w 242"/>
                  <a:gd name="T1" fmla="*/ 27 h 242"/>
                  <a:gd name="T2" fmla="*/ 166 w 242"/>
                  <a:gd name="T3" fmla="*/ 9 h 242"/>
                  <a:gd name="T4" fmla="*/ 132 w 242"/>
                  <a:gd name="T5" fmla="*/ 0 h 242"/>
                  <a:gd name="T6" fmla="*/ 96 w 242"/>
                  <a:gd name="T7" fmla="*/ 3 h 242"/>
                  <a:gd name="T8" fmla="*/ 53 w 242"/>
                  <a:gd name="T9" fmla="*/ 21 h 242"/>
                  <a:gd name="T10" fmla="*/ 19 w 242"/>
                  <a:gd name="T11" fmla="*/ 53 h 242"/>
                  <a:gd name="T12" fmla="*/ 1 w 242"/>
                  <a:gd name="T13" fmla="*/ 96 h 242"/>
                  <a:gd name="T14" fmla="*/ 1 w 242"/>
                  <a:gd name="T15" fmla="*/ 144 h 242"/>
                  <a:gd name="T16" fmla="*/ 19 w 242"/>
                  <a:gd name="T17" fmla="*/ 187 h 242"/>
                  <a:gd name="T18" fmla="*/ 35 w 242"/>
                  <a:gd name="T19" fmla="*/ 206 h 242"/>
                  <a:gd name="T20" fmla="*/ 74 w 242"/>
                  <a:gd name="T21" fmla="*/ 233 h 242"/>
                  <a:gd name="T22" fmla="*/ 120 w 242"/>
                  <a:gd name="T23" fmla="*/ 242 h 242"/>
                  <a:gd name="T24" fmla="*/ 134 w 242"/>
                  <a:gd name="T25" fmla="*/ 240 h 242"/>
                  <a:gd name="T26" fmla="*/ 144 w 242"/>
                  <a:gd name="T27" fmla="*/ 240 h 242"/>
                  <a:gd name="T28" fmla="*/ 187 w 242"/>
                  <a:gd name="T29" fmla="*/ 222 h 242"/>
                  <a:gd name="T30" fmla="*/ 200 w 242"/>
                  <a:gd name="T31" fmla="*/ 209 h 242"/>
                  <a:gd name="T32" fmla="*/ 202 w 242"/>
                  <a:gd name="T33" fmla="*/ 206 h 242"/>
                  <a:gd name="T34" fmla="*/ 206 w 242"/>
                  <a:gd name="T35" fmla="*/ 206 h 242"/>
                  <a:gd name="T36" fmla="*/ 206 w 242"/>
                  <a:gd name="T37" fmla="*/ 203 h 242"/>
                  <a:gd name="T38" fmla="*/ 209 w 242"/>
                  <a:gd name="T39" fmla="*/ 200 h 242"/>
                  <a:gd name="T40" fmla="*/ 221 w 242"/>
                  <a:gd name="T41" fmla="*/ 187 h 242"/>
                  <a:gd name="T42" fmla="*/ 239 w 242"/>
                  <a:gd name="T43" fmla="*/ 144 h 242"/>
                  <a:gd name="T44" fmla="*/ 239 w 242"/>
                  <a:gd name="T45" fmla="*/ 134 h 242"/>
                  <a:gd name="T46" fmla="*/ 242 w 242"/>
                  <a:gd name="T47" fmla="*/ 121 h 242"/>
                  <a:gd name="T48" fmla="*/ 233 w 242"/>
                  <a:gd name="T49" fmla="*/ 75 h 242"/>
                  <a:gd name="T50" fmla="*/ 206 w 242"/>
                  <a:gd name="T51" fmla="*/ 36 h 242"/>
                  <a:gd name="T52" fmla="*/ 143 w 242"/>
                  <a:gd name="T53" fmla="*/ 9 h 242"/>
                  <a:gd name="T54" fmla="*/ 164 w 242"/>
                  <a:gd name="T55" fmla="*/ 16 h 242"/>
                  <a:gd name="T56" fmla="*/ 191 w 242"/>
                  <a:gd name="T57" fmla="*/ 33 h 242"/>
                  <a:gd name="T58" fmla="*/ 214 w 242"/>
                  <a:gd name="T59" fmla="*/ 58 h 242"/>
                  <a:gd name="T60" fmla="*/ 232 w 242"/>
                  <a:gd name="T61" fmla="*/ 97 h 242"/>
                  <a:gd name="T62" fmla="*/ 232 w 242"/>
                  <a:gd name="T63" fmla="*/ 143 h 242"/>
                  <a:gd name="T64" fmla="*/ 228 w 242"/>
                  <a:gd name="T65" fmla="*/ 150 h 242"/>
                  <a:gd name="T66" fmla="*/ 225 w 242"/>
                  <a:gd name="T67" fmla="*/ 164 h 242"/>
                  <a:gd name="T68" fmla="*/ 216 w 242"/>
                  <a:gd name="T69" fmla="*/ 178 h 242"/>
                  <a:gd name="T70" fmla="*/ 207 w 242"/>
                  <a:gd name="T71" fmla="*/ 191 h 242"/>
                  <a:gd name="T72" fmla="*/ 191 w 242"/>
                  <a:gd name="T73" fmla="*/ 207 h 242"/>
                  <a:gd name="T74" fmla="*/ 178 w 242"/>
                  <a:gd name="T75" fmla="*/ 216 h 242"/>
                  <a:gd name="T76" fmla="*/ 164 w 242"/>
                  <a:gd name="T77" fmla="*/ 225 h 242"/>
                  <a:gd name="T78" fmla="*/ 150 w 242"/>
                  <a:gd name="T79" fmla="*/ 228 h 242"/>
                  <a:gd name="T80" fmla="*/ 143 w 242"/>
                  <a:gd name="T81" fmla="*/ 232 h 242"/>
                  <a:gd name="T82" fmla="*/ 97 w 242"/>
                  <a:gd name="T83" fmla="*/ 232 h 242"/>
                  <a:gd name="T84" fmla="*/ 58 w 242"/>
                  <a:gd name="T85" fmla="*/ 214 h 242"/>
                  <a:gd name="T86" fmla="*/ 33 w 242"/>
                  <a:gd name="T87" fmla="*/ 191 h 242"/>
                  <a:gd name="T88" fmla="*/ 16 w 242"/>
                  <a:gd name="T89" fmla="*/ 164 h 242"/>
                  <a:gd name="T90" fmla="*/ 9 w 242"/>
                  <a:gd name="T91" fmla="*/ 143 h 242"/>
                  <a:gd name="T92" fmla="*/ 9 w 242"/>
                  <a:gd name="T93" fmla="*/ 97 h 242"/>
                  <a:gd name="T94" fmla="*/ 26 w 242"/>
                  <a:gd name="T95" fmla="*/ 58 h 242"/>
                  <a:gd name="T96" fmla="*/ 58 w 242"/>
                  <a:gd name="T97" fmla="*/ 26 h 242"/>
                  <a:gd name="T98" fmla="*/ 97 w 242"/>
                  <a:gd name="T99" fmla="*/ 9 h 2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2"/>
                  <a:gd name="T151" fmla="*/ 0 h 242"/>
                  <a:gd name="T152" fmla="*/ 242 w 242"/>
                  <a:gd name="T153" fmla="*/ 242 h 2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2" h="242">
                    <a:moveTo>
                      <a:pt x="206" y="36"/>
                    </a:moveTo>
                    <a:lnTo>
                      <a:pt x="196" y="27"/>
                    </a:lnTo>
                    <a:lnTo>
                      <a:pt x="187" y="21"/>
                    </a:lnTo>
                    <a:lnTo>
                      <a:pt x="166" y="9"/>
                    </a:lnTo>
                    <a:lnTo>
                      <a:pt x="144" y="3"/>
                    </a:lnTo>
                    <a:lnTo>
                      <a:pt x="132" y="0"/>
                    </a:lnTo>
                    <a:lnTo>
                      <a:pt x="120" y="0"/>
                    </a:lnTo>
                    <a:lnTo>
                      <a:pt x="96" y="3"/>
                    </a:lnTo>
                    <a:lnTo>
                      <a:pt x="74" y="9"/>
                    </a:lnTo>
                    <a:lnTo>
                      <a:pt x="53" y="21"/>
                    </a:lnTo>
                    <a:lnTo>
                      <a:pt x="35" y="36"/>
                    </a:lnTo>
                    <a:lnTo>
                      <a:pt x="19" y="53"/>
                    </a:lnTo>
                    <a:lnTo>
                      <a:pt x="8" y="75"/>
                    </a:lnTo>
                    <a:lnTo>
                      <a:pt x="1" y="96"/>
                    </a:lnTo>
                    <a:lnTo>
                      <a:pt x="0" y="121"/>
                    </a:lnTo>
                    <a:lnTo>
                      <a:pt x="1" y="144"/>
                    </a:lnTo>
                    <a:lnTo>
                      <a:pt x="8" y="167"/>
                    </a:lnTo>
                    <a:lnTo>
                      <a:pt x="19" y="187"/>
                    </a:lnTo>
                    <a:lnTo>
                      <a:pt x="26" y="196"/>
                    </a:lnTo>
                    <a:lnTo>
                      <a:pt x="35" y="206"/>
                    </a:lnTo>
                    <a:lnTo>
                      <a:pt x="53" y="222"/>
                    </a:lnTo>
                    <a:lnTo>
                      <a:pt x="74" y="233"/>
                    </a:lnTo>
                    <a:lnTo>
                      <a:pt x="96" y="240"/>
                    </a:lnTo>
                    <a:lnTo>
                      <a:pt x="120" y="242"/>
                    </a:lnTo>
                    <a:lnTo>
                      <a:pt x="132" y="241"/>
                    </a:lnTo>
                    <a:lnTo>
                      <a:pt x="134" y="240"/>
                    </a:lnTo>
                    <a:lnTo>
                      <a:pt x="137" y="240"/>
                    </a:lnTo>
                    <a:lnTo>
                      <a:pt x="144" y="240"/>
                    </a:lnTo>
                    <a:lnTo>
                      <a:pt x="166" y="233"/>
                    </a:lnTo>
                    <a:lnTo>
                      <a:pt x="187" y="222"/>
                    </a:lnTo>
                    <a:lnTo>
                      <a:pt x="196" y="214"/>
                    </a:lnTo>
                    <a:lnTo>
                      <a:pt x="200" y="209"/>
                    </a:lnTo>
                    <a:lnTo>
                      <a:pt x="202" y="207"/>
                    </a:lnTo>
                    <a:lnTo>
                      <a:pt x="202" y="206"/>
                    </a:lnTo>
                    <a:lnTo>
                      <a:pt x="204" y="206"/>
                    </a:lnTo>
                    <a:lnTo>
                      <a:pt x="206" y="206"/>
                    </a:lnTo>
                    <a:lnTo>
                      <a:pt x="206" y="204"/>
                    </a:lnTo>
                    <a:lnTo>
                      <a:pt x="206" y="203"/>
                    </a:lnTo>
                    <a:lnTo>
                      <a:pt x="207" y="203"/>
                    </a:lnTo>
                    <a:lnTo>
                      <a:pt x="209" y="200"/>
                    </a:lnTo>
                    <a:lnTo>
                      <a:pt x="214" y="196"/>
                    </a:lnTo>
                    <a:lnTo>
                      <a:pt x="221" y="187"/>
                    </a:lnTo>
                    <a:lnTo>
                      <a:pt x="233" y="167"/>
                    </a:lnTo>
                    <a:lnTo>
                      <a:pt x="239" y="144"/>
                    </a:lnTo>
                    <a:lnTo>
                      <a:pt x="239" y="137"/>
                    </a:lnTo>
                    <a:lnTo>
                      <a:pt x="239" y="134"/>
                    </a:lnTo>
                    <a:lnTo>
                      <a:pt x="241" y="132"/>
                    </a:lnTo>
                    <a:lnTo>
                      <a:pt x="242" y="121"/>
                    </a:lnTo>
                    <a:lnTo>
                      <a:pt x="239" y="96"/>
                    </a:lnTo>
                    <a:lnTo>
                      <a:pt x="233" y="75"/>
                    </a:lnTo>
                    <a:lnTo>
                      <a:pt x="221" y="53"/>
                    </a:lnTo>
                    <a:lnTo>
                      <a:pt x="206" y="36"/>
                    </a:lnTo>
                    <a:close/>
                    <a:moveTo>
                      <a:pt x="120" y="8"/>
                    </a:moveTo>
                    <a:lnTo>
                      <a:pt x="143" y="9"/>
                    </a:lnTo>
                    <a:lnTo>
                      <a:pt x="153" y="12"/>
                    </a:lnTo>
                    <a:lnTo>
                      <a:pt x="164" y="16"/>
                    </a:lnTo>
                    <a:lnTo>
                      <a:pt x="183" y="26"/>
                    </a:lnTo>
                    <a:lnTo>
                      <a:pt x="191" y="33"/>
                    </a:lnTo>
                    <a:lnTo>
                      <a:pt x="200" y="42"/>
                    </a:lnTo>
                    <a:lnTo>
                      <a:pt x="214" y="58"/>
                    </a:lnTo>
                    <a:lnTo>
                      <a:pt x="225" y="77"/>
                    </a:lnTo>
                    <a:lnTo>
                      <a:pt x="232" y="97"/>
                    </a:lnTo>
                    <a:lnTo>
                      <a:pt x="234" y="121"/>
                    </a:lnTo>
                    <a:lnTo>
                      <a:pt x="232" y="143"/>
                    </a:lnTo>
                    <a:lnTo>
                      <a:pt x="229" y="148"/>
                    </a:lnTo>
                    <a:lnTo>
                      <a:pt x="228" y="150"/>
                    </a:lnTo>
                    <a:lnTo>
                      <a:pt x="228" y="153"/>
                    </a:lnTo>
                    <a:lnTo>
                      <a:pt x="225" y="164"/>
                    </a:lnTo>
                    <a:lnTo>
                      <a:pt x="219" y="173"/>
                    </a:lnTo>
                    <a:lnTo>
                      <a:pt x="216" y="178"/>
                    </a:lnTo>
                    <a:lnTo>
                      <a:pt x="214" y="183"/>
                    </a:lnTo>
                    <a:lnTo>
                      <a:pt x="207" y="191"/>
                    </a:lnTo>
                    <a:lnTo>
                      <a:pt x="200" y="200"/>
                    </a:lnTo>
                    <a:lnTo>
                      <a:pt x="191" y="207"/>
                    </a:lnTo>
                    <a:lnTo>
                      <a:pt x="183" y="214"/>
                    </a:lnTo>
                    <a:lnTo>
                      <a:pt x="178" y="216"/>
                    </a:lnTo>
                    <a:lnTo>
                      <a:pt x="173" y="219"/>
                    </a:lnTo>
                    <a:lnTo>
                      <a:pt x="164" y="225"/>
                    </a:lnTo>
                    <a:lnTo>
                      <a:pt x="153" y="228"/>
                    </a:lnTo>
                    <a:lnTo>
                      <a:pt x="150" y="228"/>
                    </a:lnTo>
                    <a:lnTo>
                      <a:pt x="147" y="229"/>
                    </a:lnTo>
                    <a:lnTo>
                      <a:pt x="143" y="232"/>
                    </a:lnTo>
                    <a:lnTo>
                      <a:pt x="120" y="234"/>
                    </a:lnTo>
                    <a:lnTo>
                      <a:pt x="97" y="232"/>
                    </a:lnTo>
                    <a:lnTo>
                      <a:pt x="77" y="225"/>
                    </a:lnTo>
                    <a:lnTo>
                      <a:pt x="58" y="214"/>
                    </a:lnTo>
                    <a:lnTo>
                      <a:pt x="42" y="200"/>
                    </a:lnTo>
                    <a:lnTo>
                      <a:pt x="33" y="191"/>
                    </a:lnTo>
                    <a:lnTo>
                      <a:pt x="26" y="183"/>
                    </a:lnTo>
                    <a:lnTo>
                      <a:pt x="16" y="164"/>
                    </a:lnTo>
                    <a:lnTo>
                      <a:pt x="12" y="153"/>
                    </a:lnTo>
                    <a:lnTo>
                      <a:pt x="9" y="143"/>
                    </a:lnTo>
                    <a:lnTo>
                      <a:pt x="8" y="121"/>
                    </a:lnTo>
                    <a:lnTo>
                      <a:pt x="9" y="97"/>
                    </a:lnTo>
                    <a:lnTo>
                      <a:pt x="16" y="77"/>
                    </a:lnTo>
                    <a:lnTo>
                      <a:pt x="26" y="58"/>
                    </a:lnTo>
                    <a:lnTo>
                      <a:pt x="42" y="42"/>
                    </a:lnTo>
                    <a:lnTo>
                      <a:pt x="58" y="26"/>
                    </a:lnTo>
                    <a:lnTo>
                      <a:pt x="77" y="16"/>
                    </a:lnTo>
                    <a:lnTo>
                      <a:pt x="97" y="9"/>
                    </a:lnTo>
                    <a:lnTo>
                      <a:pt x="120" y="8"/>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6" name="Freeform 568"/>
              <p:cNvSpPr>
                <a:spLocks noEditPoints="1"/>
              </p:cNvSpPr>
              <p:nvPr/>
            </p:nvSpPr>
            <p:spPr bwMode="auto">
              <a:xfrm>
                <a:off x="6254" y="1451"/>
                <a:ext cx="46" cy="45"/>
              </a:xfrm>
              <a:custGeom>
                <a:avLst/>
                <a:gdLst>
                  <a:gd name="T0" fmla="*/ 183 w 226"/>
                  <a:gd name="T1" fmla="*/ 25 h 226"/>
                  <a:gd name="T2" fmla="*/ 156 w 226"/>
                  <a:gd name="T3" fmla="*/ 8 h 226"/>
                  <a:gd name="T4" fmla="*/ 135 w 226"/>
                  <a:gd name="T5" fmla="*/ 1 h 226"/>
                  <a:gd name="T6" fmla="*/ 89 w 226"/>
                  <a:gd name="T7" fmla="*/ 1 h 226"/>
                  <a:gd name="T8" fmla="*/ 50 w 226"/>
                  <a:gd name="T9" fmla="*/ 18 h 226"/>
                  <a:gd name="T10" fmla="*/ 18 w 226"/>
                  <a:gd name="T11" fmla="*/ 50 h 226"/>
                  <a:gd name="T12" fmla="*/ 1 w 226"/>
                  <a:gd name="T13" fmla="*/ 89 h 226"/>
                  <a:gd name="T14" fmla="*/ 1 w 226"/>
                  <a:gd name="T15" fmla="*/ 135 h 226"/>
                  <a:gd name="T16" fmla="*/ 8 w 226"/>
                  <a:gd name="T17" fmla="*/ 156 h 226"/>
                  <a:gd name="T18" fmla="*/ 25 w 226"/>
                  <a:gd name="T19" fmla="*/ 183 h 226"/>
                  <a:gd name="T20" fmla="*/ 50 w 226"/>
                  <a:gd name="T21" fmla="*/ 206 h 226"/>
                  <a:gd name="T22" fmla="*/ 89 w 226"/>
                  <a:gd name="T23" fmla="*/ 224 h 226"/>
                  <a:gd name="T24" fmla="*/ 135 w 226"/>
                  <a:gd name="T25" fmla="*/ 224 h 226"/>
                  <a:gd name="T26" fmla="*/ 142 w 226"/>
                  <a:gd name="T27" fmla="*/ 220 h 226"/>
                  <a:gd name="T28" fmla="*/ 156 w 226"/>
                  <a:gd name="T29" fmla="*/ 217 h 226"/>
                  <a:gd name="T30" fmla="*/ 170 w 226"/>
                  <a:gd name="T31" fmla="*/ 208 h 226"/>
                  <a:gd name="T32" fmla="*/ 183 w 226"/>
                  <a:gd name="T33" fmla="*/ 199 h 226"/>
                  <a:gd name="T34" fmla="*/ 199 w 226"/>
                  <a:gd name="T35" fmla="*/ 183 h 226"/>
                  <a:gd name="T36" fmla="*/ 208 w 226"/>
                  <a:gd name="T37" fmla="*/ 170 h 226"/>
                  <a:gd name="T38" fmla="*/ 217 w 226"/>
                  <a:gd name="T39" fmla="*/ 156 h 226"/>
                  <a:gd name="T40" fmla="*/ 220 w 226"/>
                  <a:gd name="T41" fmla="*/ 142 h 226"/>
                  <a:gd name="T42" fmla="*/ 224 w 226"/>
                  <a:gd name="T43" fmla="*/ 135 h 226"/>
                  <a:gd name="T44" fmla="*/ 224 w 226"/>
                  <a:gd name="T45" fmla="*/ 89 h 226"/>
                  <a:gd name="T46" fmla="*/ 206 w 226"/>
                  <a:gd name="T47" fmla="*/ 50 h 226"/>
                  <a:gd name="T48" fmla="*/ 112 w 226"/>
                  <a:gd name="T49" fmla="*/ 8 h 226"/>
                  <a:gd name="T50" fmla="*/ 153 w 226"/>
                  <a:gd name="T51" fmla="*/ 15 h 226"/>
                  <a:gd name="T52" fmla="*/ 179 w 226"/>
                  <a:gd name="T53" fmla="*/ 29 h 226"/>
                  <a:gd name="T54" fmla="*/ 200 w 226"/>
                  <a:gd name="T55" fmla="*/ 53 h 226"/>
                  <a:gd name="T56" fmla="*/ 216 w 226"/>
                  <a:gd name="T57" fmla="*/ 91 h 226"/>
                  <a:gd name="T58" fmla="*/ 216 w 226"/>
                  <a:gd name="T59" fmla="*/ 133 h 226"/>
                  <a:gd name="T60" fmla="*/ 200 w 226"/>
                  <a:gd name="T61" fmla="*/ 171 h 226"/>
                  <a:gd name="T62" fmla="*/ 188 w 226"/>
                  <a:gd name="T63" fmla="*/ 188 h 226"/>
                  <a:gd name="T64" fmla="*/ 171 w 226"/>
                  <a:gd name="T65" fmla="*/ 200 h 226"/>
                  <a:gd name="T66" fmla="*/ 133 w 226"/>
                  <a:gd name="T67" fmla="*/ 216 h 226"/>
                  <a:gd name="T68" fmla="*/ 90 w 226"/>
                  <a:gd name="T69" fmla="*/ 216 h 226"/>
                  <a:gd name="T70" fmla="*/ 53 w 226"/>
                  <a:gd name="T71" fmla="*/ 200 h 226"/>
                  <a:gd name="T72" fmla="*/ 29 w 226"/>
                  <a:gd name="T73" fmla="*/ 179 h 226"/>
                  <a:gd name="T74" fmla="*/ 15 w 226"/>
                  <a:gd name="T75" fmla="*/ 153 h 226"/>
                  <a:gd name="T76" fmla="*/ 8 w 226"/>
                  <a:gd name="T77" fmla="*/ 113 h 226"/>
                  <a:gd name="T78" fmla="*/ 15 w 226"/>
                  <a:gd name="T79" fmla="*/ 72 h 226"/>
                  <a:gd name="T80" fmla="*/ 37 w 226"/>
                  <a:gd name="T81" fmla="*/ 37 h 226"/>
                  <a:gd name="T82" fmla="*/ 71 w 226"/>
                  <a:gd name="T83" fmla="*/ 15 h 226"/>
                  <a:gd name="T84" fmla="*/ 112 w 226"/>
                  <a:gd name="T85" fmla="*/ 8 h 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
                  <a:gd name="T130" fmla="*/ 0 h 226"/>
                  <a:gd name="T131" fmla="*/ 226 w 226"/>
                  <a:gd name="T132" fmla="*/ 226 h 2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 h="226">
                    <a:moveTo>
                      <a:pt x="192" y="34"/>
                    </a:moveTo>
                    <a:lnTo>
                      <a:pt x="183" y="25"/>
                    </a:lnTo>
                    <a:lnTo>
                      <a:pt x="175" y="18"/>
                    </a:lnTo>
                    <a:lnTo>
                      <a:pt x="156" y="8"/>
                    </a:lnTo>
                    <a:lnTo>
                      <a:pt x="145" y="4"/>
                    </a:lnTo>
                    <a:lnTo>
                      <a:pt x="135" y="1"/>
                    </a:lnTo>
                    <a:lnTo>
                      <a:pt x="112" y="0"/>
                    </a:lnTo>
                    <a:lnTo>
                      <a:pt x="89" y="1"/>
                    </a:lnTo>
                    <a:lnTo>
                      <a:pt x="69" y="8"/>
                    </a:lnTo>
                    <a:lnTo>
                      <a:pt x="50" y="18"/>
                    </a:lnTo>
                    <a:lnTo>
                      <a:pt x="34" y="34"/>
                    </a:lnTo>
                    <a:lnTo>
                      <a:pt x="18" y="50"/>
                    </a:lnTo>
                    <a:lnTo>
                      <a:pt x="8" y="69"/>
                    </a:lnTo>
                    <a:lnTo>
                      <a:pt x="1" y="89"/>
                    </a:lnTo>
                    <a:lnTo>
                      <a:pt x="0" y="113"/>
                    </a:lnTo>
                    <a:lnTo>
                      <a:pt x="1" y="135"/>
                    </a:lnTo>
                    <a:lnTo>
                      <a:pt x="4" y="145"/>
                    </a:lnTo>
                    <a:lnTo>
                      <a:pt x="8" y="156"/>
                    </a:lnTo>
                    <a:lnTo>
                      <a:pt x="18" y="175"/>
                    </a:lnTo>
                    <a:lnTo>
                      <a:pt x="25" y="183"/>
                    </a:lnTo>
                    <a:lnTo>
                      <a:pt x="34" y="192"/>
                    </a:lnTo>
                    <a:lnTo>
                      <a:pt x="50" y="206"/>
                    </a:lnTo>
                    <a:lnTo>
                      <a:pt x="69" y="217"/>
                    </a:lnTo>
                    <a:lnTo>
                      <a:pt x="89" y="224"/>
                    </a:lnTo>
                    <a:lnTo>
                      <a:pt x="112" y="226"/>
                    </a:lnTo>
                    <a:lnTo>
                      <a:pt x="135" y="224"/>
                    </a:lnTo>
                    <a:lnTo>
                      <a:pt x="139" y="221"/>
                    </a:lnTo>
                    <a:lnTo>
                      <a:pt x="142" y="220"/>
                    </a:lnTo>
                    <a:lnTo>
                      <a:pt x="145" y="220"/>
                    </a:lnTo>
                    <a:lnTo>
                      <a:pt x="156" y="217"/>
                    </a:lnTo>
                    <a:lnTo>
                      <a:pt x="165" y="211"/>
                    </a:lnTo>
                    <a:lnTo>
                      <a:pt x="170" y="208"/>
                    </a:lnTo>
                    <a:lnTo>
                      <a:pt x="175" y="206"/>
                    </a:lnTo>
                    <a:lnTo>
                      <a:pt x="183" y="199"/>
                    </a:lnTo>
                    <a:lnTo>
                      <a:pt x="192" y="192"/>
                    </a:lnTo>
                    <a:lnTo>
                      <a:pt x="199" y="183"/>
                    </a:lnTo>
                    <a:lnTo>
                      <a:pt x="206" y="175"/>
                    </a:lnTo>
                    <a:lnTo>
                      <a:pt x="208" y="170"/>
                    </a:lnTo>
                    <a:lnTo>
                      <a:pt x="211" y="165"/>
                    </a:lnTo>
                    <a:lnTo>
                      <a:pt x="217" y="156"/>
                    </a:lnTo>
                    <a:lnTo>
                      <a:pt x="220" y="145"/>
                    </a:lnTo>
                    <a:lnTo>
                      <a:pt x="220" y="142"/>
                    </a:lnTo>
                    <a:lnTo>
                      <a:pt x="221" y="140"/>
                    </a:lnTo>
                    <a:lnTo>
                      <a:pt x="224" y="135"/>
                    </a:lnTo>
                    <a:lnTo>
                      <a:pt x="226" y="113"/>
                    </a:lnTo>
                    <a:lnTo>
                      <a:pt x="224" y="89"/>
                    </a:lnTo>
                    <a:lnTo>
                      <a:pt x="217" y="69"/>
                    </a:lnTo>
                    <a:lnTo>
                      <a:pt x="206" y="50"/>
                    </a:lnTo>
                    <a:lnTo>
                      <a:pt x="192" y="34"/>
                    </a:lnTo>
                    <a:close/>
                    <a:moveTo>
                      <a:pt x="112" y="8"/>
                    </a:moveTo>
                    <a:lnTo>
                      <a:pt x="133" y="9"/>
                    </a:lnTo>
                    <a:lnTo>
                      <a:pt x="153" y="15"/>
                    </a:lnTo>
                    <a:lnTo>
                      <a:pt x="171" y="24"/>
                    </a:lnTo>
                    <a:lnTo>
                      <a:pt x="179" y="29"/>
                    </a:lnTo>
                    <a:lnTo>
                      <a:pt x="188" y="37"/>
                    </a:lnTo>
                    <a:lnTo>
                      <a:pt x="200" y="53"/>
                    </a:lnTo>
                    <a:lnTo>
                      <a:pt x="210" y="72"/>
                    </a:lnTo>
                    <a:lnTo>
                      <a:pt x="216" y="91"/>
                    </a:lnTo>
                    <a:lnTo>
                      <a:pt x="218" y="113"/>
                    </a:lnTo>
                    <a:lnTo>
                      <a:pt x="216" y="133"/>
                    </a:lnTo>
                    <a:lnTo>
                      <a:pt x="210" y="153"/>
                    </a:lnTo>
                    <a:lnTo>
                      <a:pt x="200" y="171"/>
                    </a:lnTo>
                    <a:lnTo>
                      <a:pt x="193" y="179"/>
                    </a:lnTo>
                    <a:lnTo>
                      <a:pt x="188" y="188"/>
                    </a:lnTo>
                    <a:lnTo>
                      <a:pt x="179" y="193"/>
                    </a:lnTo>
                    <a:lnTo>
                      <a:pt x="171" y="200"/>
                    </a:lnTo>
                    <a:lnTo>
                      <a:pt x="153" y="210"/>
                    </a:lnTo>
                    <a:lnTo>
                      <a:pt x="133" y="216"/>
                    </a:lnTo>
                    <a:lnTo>
                      <a:pt x="112" y="218"/>
                    </a:lnTo>
                    <a:lnTo>
                      <a:pt x="90" y="216"/>
                    </a:lnTo>
                    <a:lnTo>
                      <a:pt x="71" y="210"/>
                    </a:lnTo>
                    <a:lnTo>
                      <a:pt x="53" y="200"/>
                    </a:lnTo>
                    <a:lnTo>
                      <a:pt x="37" y="188"/>
                    </a:lnTo>
                    <a:lnTo>
                      <a:pt x="29" y="179"/>
                    </a:lnTo>
                    <a:lnTo>
                      <a:pt x="24" y="171"/>
                    </a:lnTo>
                    <a:lnTo>
                      <a:pt x="15" y="153"/>
                    </a:lnTo>
                    <a:lnTo>
                      <a:pt x="9" y="133"/>
                    </a:lnTo>
                    <a:lnTo>
                      <a:pt x="8" y="113"/>
                    </a:lnTo>
                    <a:lnTo>
                      <a:pt x="9" y="91"/>
                    </a:lnTo>
                    <a:lnTo>
                      <a:pt x="15" y="72"/>
                    </a:lnTo>
                    <a:lnTo>
                      <a:pt x="24" y="53"/>
                    </a:lnTo>
                    <a:lnTo>
                      <a:pt x="37" y="37"/>
                    </a:lnTo>
                    <a:lnTo>
                      <a:pt x="53" y="24"/>
                    </a:lnTo>
                    <a:lnTo>
                      <a:pt x="71" y="15"/>
                    </a:lnTo>
                    <a:lnTo>
                      <a:pt x="90" y="9"/>
                    </a:lnTo>
                    <a:lnTo>
                      <a:pt x="112" y="8"/>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7" name="Freeform 569"/>
              <p:cNvSpPr>
                <a:spLocks noEditPoints="1"/>
              </p:cNvSpPr>
              <p:nvPr/>
            </p:nvSpPr>
            <p:spPr bwMode="auto">
              <a:xfrm>
                <a:off x="6256" y="1453"/>
                <a:ext cx="42" cy="42"/>
              </a:xfrm>
              <a:custGeom>
                <a:avLst/>
                <a:gdLst>
                  <a:gd name="T0" fmla="*/ 171 w 210"/>
                  <a:gd name="T1" fmla="*/ 21 h 210"/>
                  <a:gd name="T2" fmla="*/ 145 w 210"/>
                  <a:gd name="T3" fmla="*/ 7 h 210"/>
                  <a:gd name="T4" fmla="*/ 104 w 210"/>
                  <a:gd name="T5" fmla="*/ 0 h 210"/>
                  <a:gd name="T6" fmla="*/ 63 w 210"/>
                  <a:gd name="T7" fmla="*/ 7 h 210"/>
                  <a:gd name="T8" fmla="*/ 29 w 210"/>
                  <a:gd name="T9" fmla="*/ 29 h 210"/>
                  <a:gd name="T10" fmla="*/ 7 w 210"/>
                  <a:gd name="T11" fmla="*/ 64 h 210"/>
                  <a:gd name="T12" fmla="*/ 0 w 210"/>
                  <a:gd name="T13" fmla="*/ 105 h 210"/>
                  <a:gd name="T14" fmla="*/ 7 w 210"/>
                  <a:gd name="T15" fmla="*/ 145 h 210"/>
                  <a:gd name="T16" fmla="*/ 21 w 210"/>
                  <a:gd name="T17" fmla="*/ 171 h 210"/>
                  <a:gd name="T18" fmla="*/ 45 w 210"/>
                  <a:gd name="T19" fmla="*/ 192 h 210"/>
                  <a:gd name="T20" fmla="*/ 82 w 210"/>
                  <a:gd name="T21" fmla="*/ 208 h 210"/>
                  <a:gd name="T22" fmla="*/ 125 w 210"/>
                  <a:gd name="T23" fmla="*/ 208 h 210"/>
                  <a:gd name="T24" fmla="*/ 163 w 210"/>
                  <a:gd name="T25" fmla="*/ 192 h 210"/>
                  <a:gd name="T26" fmla="*/ 180 w 210"/>
                  <a:gd name="T27" fmla="*/ 180 h 210"/>
                  <a:gd name="T28" fmla="*/ 192 w 210"/>
                  <a:gd name="T29" fmla="*/ 163 h 210"/>
                  <a:gd name="T30" fmla="*/ 208 w 210"/>
                  <a:gd name="T31" fmla="*/ 125 h 210"/>
                  <a:gd name="T32" fmla="*/ 208 w 210"/>
                  <a:gd name="T33" fmla="*/ 83 h 210"/>
                  <a:gd name="T34" fmla="*/ 192 w 210"/>
                  <a:gd name="T35" fmla="*/ 45 h 210"/>
                  <a:gd name="T36" fmla="*/ 8 w 210"/>
                  <a:gd name="T37" fmla="*/ 105 h 210"/>
                  <a:gd name="T38" fmla="*/ 15 w 210"/>
                  <a:gd name="T39" fmla="*/ 68 h 210"/>
                  <a:gd name="T40" fmla="*/ 36 w 210"/>
                  <a:gd name="T41" fmla="*/ 36 h 210"/>
                  <a:gd name="T42" fmla="*/ 67 w 210"/>
                  <a:gd name="T43" fmla="*/ 15 h 210"/>
                  <a:gd name="T44" fmla="*/ 104 w 210"/>
                  <a:gd name="T45" fmla="*/ 8 h 210"/>
                  <a:gd name="T46" fmla="*/ 141 w 210"/>
                  <a:gd name="T47" fmla="*/ 15 h 210"/>
                  <a:gd name="T48" fmla="*/ 174 w 210"/>
                  <a:gd name="T49" fmla="*/ 36 h 210"/>
                  <a:gd name="T50" fmla="*/ 194 w 210"/>
                  <a:gd name="T51" fmla="*/ 68 h 210"/>
                  <a:gd name="T52" fmla="*/ 202 w 210"/>
                  <a:gd name="T53" fmla="*/ 105 h 210"/>
                  <a:gd name="T54" fmla="*/ 200 w 210"/>
                  <a:gd name="T55" fmla="*/ 118 h 210"/>
                  <a:gd name="T56" fmla="*/ 194 w 210"/>
                  <a:gd name="T57" fmla="*/ 142 h 210"/>
                  <a:gd name="T58" fmla="*/ 185 w 210"/>
                  <a:gd name="T59" fmla="*/ 158 h 210"/>
                  <a:gd name="T60" fmla="*/ 158 w 210"/>
                  <a:gd name="T61" fmla="*/ 185 h 210"/>
                  <a:gd name="T62" fmla="*/ 141 w 210"/>
                  <a:gd name="T63" fmla="*/ 194 h 210"/>
                  <a:gd name="T64" fmla="*/ 118 w 210"/>
                  <a:gd name="T65" fmla="*/ 200 h 210"/>
                  <a:gd name="T66" fmla="*/ 104 w 210"/>
                  <a:gd name="T67" fmla="*/ 202 h 210"/>
                  <a:gd name="T68" fmla="*/ 67 w 210"/>
                  <a:gd name="T69" fmla="*/ 194 h 210"/>
                  <a:gd name="T70" fmla="*/ 36 w 210"/>
                  <a:gd name="T71" fmla="*/ 174 h 210"/>
                  <a:gd name="T72" fmla="*/ 15 w 210"/>
                  <a:gd name="T73" fmla="*/ 142 h 210"/>
                  <a:gd name="T74" fmla="*/ 8 w 210"/>
                  <a:gd name="T75" fmla="*/ 105 h 2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
                  <a:gd name="T115" fmla="*/ 0 h 210"/>
                  <a:gd name="T116" fmla="*/ 210 w 210"/>
                  <a:gd name="T117" fmla="*/ 210 h 2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 h="210">
                    <a:moveTo>
                      <a:pt x="180" y="29"/>
                    </a:moveTo>
                    <a:lnTo>
                      <a:pt x="171" y="21"/>
                    </a:lnTo>
                    <a:lnTo>
                      <a:pt x="163" y="16"/>
                    </a:lnTo>
                    <a:lnTo>
                      <a:pt x="145" y="7"/>
                    </a:lnTo>
                    <a:lnTo>
                      <a:pt x="125" y="1"/>
                    </a:lnTo>
                    <a:lnTo>
                      <a:pt x="104" y="0"/>
                    </a:lnTo>
                    <a:lnTo>
                      <a:pt x="82" y="1"/>
                    </a:lnTo>
                    <a:lnTo>
                      <a:pt x="63" y="7"/>
                    </a:lnTo>
                    <a:lnTo>
                      <a:pt x="45" y="16"/>
                    </a:lnTo>
                    <a:lnTo>
                      <a:pt x="29" y="29"/>
                    </a:lnTo>
                    <a:lnTo>
                      <a:pt x="16" y="45"/>
                    </a:lnTo>
                    <a:lnTo>
                      <a:pt x="7" y="64"/>
                    </a:lnTo>
                    <a:lnTo>
                      <a:pt x="1" y="83"/>
                    </a:lnTo>
                    <a:lnTo>
                      <a:pt x="0" y="105"/>
                    </a:lnTo>
                    <a:lnTo>
                      <a:pt x="1" y="125"/>
                    </a:lnTo>
                    <a:lnTo>
                      <a:pt x="7" y="145"/>
                    </a:lnTo>
                    <a:lnTo>
                      <a:pt x="16" y="163"/>
                    </a:lnTo>
                    <a:lnTo>
                      <a:pt x="21" y="171"/>
                    </a:lnTo>
                    <a:lnTo>
                      <a:pt x="29" y="180"/>
                    </a:lnTo>
                    <a:lnTo>
                      <a:pt x="45" y="192"/>
                    </a:lnTo>
                    <a:lnTo>
                      <a:pt x="63" y="202"/>
                    </a:lnTo>
                    <a:lnTo>
                      <a:pt x="82" y="208"/>
                    </a:lnTo>
                    <a:lnTo>
                      <a:pt x="104" y="210"/>
                    </a:lnTo>
                    <a:lnTo>
                      <a:pt x="125" y="208"/>
                    </a:lnTo>
                    <a:lnTo>
                      <a:pt x="145" y="202"/>
                    </a:lnTo>
                    <a:lnTo>
                      <a:pt x="163" y="192"/>
                    </a:lnTo>
                    <a:lnTo>
                      <a:pt x="171" y="185"/>
                    </a:lnTo>
                    <a:lnTo>
                      <a:pt x="180" y="180"/>
                    </a:lnTo>
                    <a:lnTo>
                      <a:pt x="185" y="171"/>
                    </a:lnTo>
                    <a:lnTo>
                      <a:pt x="192" y="163"/>
                    </a:lnTo>
                    <a:lnTo>
                      <a:pt x="202" y="145"/>
                    </a:lnTo>
                    <a:lnTo>
                      <a:pt x="208" y="125"/>
                    </a:lnTo>
                    <a:lnTo>
                      <a:pt x="210" y="105"/>
                    </a:lnTo>
                    <a:lnTo>
                      <a:pt x="208" y="83"/>
                    </a:lnTo>
                    <a:lnTo>
                      <a:pt x="202" y="64"/>
                    </a:lnTo>
                    <a:lnTo>
                      <a:pt x="192" y="45"/>
                    </a:lnTo>
                    <a:lnTo>
                      <a:pt x="180" y="29"/>
                    </a:lnTo>
                    <a:close/>
                    <a:moveTo>
                      <a:pt x="8" y="105"/>
                    </a:moveTo>
                    <a:lnTo>
                      <a:pt x="9" y="84"/>
                    </a:lnTo>
                    <a:lnTo>
                      <a:pt x="15" y="68"/>
                    </a:lnTo>
                    <a:lnTo>
                      <a:pt x="23" y="51"/>
                    </a:lnTo>
                    <a:lnTo>
                      <a:pt x="36" y="36"/>
                    </a:lnTo>
                    <a:lnTo>
                      <a:pt x="51" y="23"/>
                    </a:lnTo>
                    <a:lnTo>
                      <a:pt x="67" y="15"/>
                    </a:lnTo>
                    <a:lnTo>
                      <a:pt x="84" y="9"/>
                    </a:lnTo>
                    <a:lnTo>
                      <a:pt x="104" y="8"/>
                    </a:lnTo>
                    <a:lnTo>
                      <a:pt x="124" y="9"/>
                    </a:lnTo>
                    <a:lnTo>
                      <a:pt x="141" y="15"/>
                    </a:lnTo>
                    <a:lnTo>
                      <a:pt x="158" y="23"/>
                    </a:lnTo>
                    <a:lnTo>
                      <a:pt x="174" y="36"/>
                    </a:lnTo>
                    <a:lnTo>
                      <a:pt x="185" y="51"/>
                    </a:lnTo>
                    <a:lnTo>
                      <a:pt x="194" y="68"/>
                    </a:lnTo>
                    <a:lnTo>
                      <a:pt x="200" y="84"/>
                    </a:lnTo>
                    <a:lnTo>
                      <a:pt x="202" y="105"/>
                    </a:lnTo>
                    <a:lnTo>
                      <a:pt x="201" y="114"/>
                    </a:lnTo>
                    <a:lnTo>
                      <a:pt x="200" y="118"/>
                    </a:lnTo>
                    <a:lnTo>
                      <a:pt x="200" y="124"/>
                    </a:lnTo>
                    <a:lnTo>
                      <a:pt x="194" y="142"/>
                    </a:lnTo>
                    <a:lnTo>
                      <a:pt x="190" y="149"/>
                    </a:lnTo>
                    <a:lnTo>
                      <a:pt x="185" y="158"/>
                    </a:lnTo>
                    <a:lnTo>
                      <a:pt x="174" y="174"/>
                    </a:lnTo>
                    <a:lnTo>
                      <a:pt x="158" y="185"/>
                    </a:lnTo>
                    <a:lnTo>
                      <a:pt x="149" y="190"/>
                    </a:lnTo>
                    <a:lnTo>
                      <a:pt x="141" y="194"/>
                    </a:lnTo>
                    <a:lnTo>
                      <a:pt x="124" y="200"/>
                    </a:lnTo>
                    <a:lnTo>
                      <a:pt x="118" y="200"/>
                    </a:lnTo>
                    <a:lnTo>
                      <a:pt x="113" y="201"/>
                    </a:lnTo>
                    <a:lnTo>
                      <a:pt x="104" y="202"/>
                    </a:lnTo>
                    <a:lnTo>
                      <a:pt x="84" y="200"/>
                    </a:lnTo>
                    <a:lnTo>
                      <a:pt x="67" y="194"/>
                    </a:lnTo>
                    <a:lnTo>
                      <a:pt x="51" y="185"/>
                    </a:lnTo>
                    <a:lnTo>
                      <a:pt x="36" y="174"/>
                    </a:lnTo>
                    <a:lnTo>
                      <a:pt x="23" y="158"/>
                    </a:lnTo>
                    <a:lnTo>
                      <a:pt x="15" y="142"/>
                    </a:lnTo>
                    <a:lnTo>
                      <a:pt x="9" y="124"/>
                    </a:lnTo>
                    <a:lnTo>
                      <a:pt x="8" y="105"/>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8" name="Freeform 570"/>
              <p:cNvSpPr>
                <a:spLocks noEditPoints="1"/>
              </p:cNvSpPr>
              <p:nvPr/>
            </p:nvSpPr>
            <p:spPr bwMode="auto">
              <a:xfrm>
                <a:off x="6258" y="1454"/>
                <a:ext cx="38" cy="39"/>
              </a:xfrm>
              <a:custGeom>
                <a:avLst/>
                <a:gdLst>
                  <a:gd name="T0" fmla="*/ 15 w 194"/>
                  <a:gd name="T1" fmla="*/ 43 h 194"/>
                  <a:gd name="T2" fmla="*/ 1 w 194"/>
                  <a:gd name="T3" fmla="*/ 76 h 194"/>
                  <a:gd name="T4" fmla="*/ 1 w 194"/>
                  <a:gd name="T5" fmla="*/ 116 h 194"/>
                  <a:gd name="T6" fmla="*/ 15 w 194"/>
                  <a:gd name="T7" fmla="*/ 150 h 194"/>
                  <a:gd name="T8" fmla="*/ 43 w 194"/>
                  <a:gd name="T9" fmla="*/ 177 h 194"/>
                  <a:gd name="T10" fmla="*/ 76 w 194"/>
                  <a:gd name="T11" fmla="*/ 192 h 194"/>
                  <a:gd name="T12" fmla="*/ 105 w 194"/>
                  <a:gd name="T13" fmla="*/ 193 h 194"/>
                  <a:gd name="T14" fmla="*/ 116 w 194"/>
                  <a:gd name="T15" fmla="*/ 192 h 194"/>
                  <a:gd name="T16" fmla="*/ 141 w 194"/>
                  <a:gd name="T17" fmla="*/ 182 h 194"/>
                  <a:gd name="T18" fmla="*/ 166 w 194"/>
                  <a:gd name="T19" fmla="*/ 166 h 194"/>
                  <a:gd name="T20" fmla="*/ 182 w 194"/>
                  <a:gd name="T21" fmla="*/ 141 h 194"/>
                  <a:gd name="T22" fmla="*/ 192 w 194"/>
                  <a:gd name="T23" fmla="*/ 116 h 194"/>
                  <a:gd name="T24" fmla="*/ 193 w 194"/>
                  <a:gd name="T25" fmla="*/ 106 h 194"/>
                  <a:gd name="T26" fmla="*/ 192 w 194"/>
                  <a:gd name="T27" fmla="*/ 76 h 194"/>
                  <a:gd name="T28" fmla="*/ 177 w 194"/>
                  <a:gd name="T29" fmla="*/ 43 h 194"/>
                  <a:gd name="T30" fmla="*/ 150 w 194"/>
                  <a:gd name="T31" fmla="*/ 15 h 194"/>
                  <a:gd name="T32" fmla="*/ 116 w 194"/>
                  <a:gd name="T33" fmla="*/ 1 h 194"/>
                  <a:gd name="T34" fmla="*/ 76 w 194"/>
                  <a:gd name="T35" fmla="*/ 1 h 194"/>
                  <a:gd name="T36" fmla="*/ 43 w 194"/>
                  <a:gd name="T37" fmla="*/ 15 h 194"/>
                  <a:gd name="T38" fmla="*/ 6 w 194"/>
                  <a:gd name="T39" fmla="*/ 97 h 194"/>
                  <a:gd name="T40" fmla="*/ 12 w 194"/>
                  <a:gd name="T41" fmla="*/ 62 h 194"/>
                  <a:gd name="T42" fmla="*/ 34 w 194"/>
                  <a:gd name="T43" fmla="*/ 34 h 194"/>
                  <a:gd name="T44" fmla="*/ 62 w 194"/>
                  <a:gd name="T45" fmla="*/ 12 h 194"/>
                  <a:gd name="T46" fmla="*/ 96 w 194"/>
                  <a:gd name="T47" fmla="*/ 6 h 194"/>
                  <a:gd name="T48" fmla="*/ 131 w 194"/>
                  <a:gd name="T49" fmla="*/ 12 h 194"/>
                  <a:gd name="T50" fmla="*/ 153 w 194"/>
                  <a:gd name="T51" fmla="*/ 26 h 194"/>
                  <a:gd name="T52" fmla="*/ 172 w 194"/>
                  <a:gd name="T53" fmla="*/ 46 h 194"/>
                  <a:gd name="T54" fmla="*/ 185 w 194"/>
                  <a:gd name="T55" fmla="*/ 77 h 194"/>
                  <a:gd name="T56" fmla="*/ 185 w 194"/>
                  <a:gd name="T57" fmla="*/ 115 h 194"/>
                  <a:gd name="T58" fmla="*/ 181 w 194"/>
                  <a:gd name="T59" fmla="*/ 131 h 194"/>
                  <a:gd name="T60" fmla="*/ 172 w 194"/>
                  <a:gd name="T61" fmla="*/ 146 h 194"/>
                  <a:gd name="T62" fmla="*/ 164 w 194"/>
                  <a:gd name="T63" fmla="*/ 154 h 194"/>
                  <a:gd name="T64" fmla="*/ 160 w 194"/>
                  <a:gd name="T65" fmla="*/ 161 h 194"/>
                  <a:gd name="T66" fmla="*/ 154 w 194"/>
                  <a:gd name="T67" fmla="*/ 164 h 194"/>
                  <a:gd name="T68" fmla="*/ 146 w 194"/>
                  <a:gd name="T69" fmla="*/ 172 h 194"/>
                  <a:gd name="T70" fmla="*/ 131 w 194"/>
                  <a:gd name="T71" fmla="*/ 181 h 194"/>
                  <a:gd name="T72" fmla="*/ 118 w 194"/>
                  <a:gd name="T73" fmla="*/ 184 h 194"/>
                  <a:gd name="T74" fmla="*/ 96 w 194"/>
                  <a:gd name="T75" fmla="*/ 189 h 194"/>
                  <a:gd name="T76" fmla="*/ 62 w 194"/>
                  <a:gd name="T77" fmla="*/ 181 h 194"/>
                  <a:gd name="T78" fmla="*/ 34 w 194"/>
                  <a:gd name="T79" fmla="*/ 161 h 194"/>
                  <a:gd name="T80" fmla="*/ 20 w 194"/>
                  <a:gd name="T81" fmla="*/ 146 h 194"/>
                  <a:gd name="T82" fmla="*/ 7 w 194"/>
                  <a:gd name="T83" fmla="*/ 115 h 1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94"/>
                  <a:gd name="T128" fmla="*/ 194 w 194"/>
                  <a:gd name="T129" fmla="*/ 194 h 1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94">
                    <a:moveTo>
                      <a:pt x="28" y="28"/>
                    </a:moveTo>
                    <a:lnTo>
                      <a:pt x="15" y="43"/>
                    </a:lnTo>
                    <a:lnTo>
                      <a:pt x="7" y="60"/>
                    </a:lnTo>
                    <a:lnTo>
                      <a:pt x="1" y="76"/>
                    </a:lnTo>
                    <a:lnTo>
                      <a:pt x="0" y="97"/>
                    </a:lnTo>
                    <a:lnTo>
                      <a:pt x="1" y="116"/>
                    </a:lnTo>
                    <a:lnTo>
                      <a:pt x="7" y="134"/>
                    </a:lnTo>
                    <a:lnTo>
                      <a:pt x="15" y="150"/>
                    </a:lnTo>
                    <a:lnTo>
                      <a:pt x="28" y="166"/>
                    </a:lnTo>
                    <a:lnTo>
                      <a:pt x="43" y="177"/>
                    </a:lnTo>
                    <a:lnTo>
                      <a:pt x="59" y="186"/>
                    </a:lnTo>
                    <a:lnTo>
                      <a:pt x="76" y="192"/>
                    </a:lnTo>
                    <a:lnTo>
                      <a:pt x="96" y="194"/>
                    </a:lnTo>
                    <a:lnTo>
                      <a:pt x="105" y="193"/>
                    </a:lnTo>
                    <a:lnTo>
                      <a:pt x="110" y="192"/>
                    </a:lnTo>
                    <a:lnTo>
                      <a:pt x="116" y="192"/>
                    </a:lnTo>
                    <a:lnTo>
                      <a:pt x="133" y="186"/>
                    </a:lnTo>
                    <a:lnTo>
                      <a:pt x="141" y="182"/>
                    </a:lnTo>
                    <a:lnTo>
                      <a:pt x="150" y="177"/>
                    </a:lnTo>
                    <a:lnTo>
                      <a:pt x="166" y="166"/>
                    </a:lnTo>
                    <a:lnTo>
                      <a:pt x="177" y="150"/>
                    </a:lnTo>
                    <a:lnTo>
                      <a:pt x="182" y="141"/>
                    </a:lnTo>
                    <a:lnTo>
                      <a:pt x="186" y="134"/>
                    </a:lnTo>
                    <a:lnTo>
                      <a:pt x="192" y="116"/>
                    </a:lnTo>
                    <a:lnTo>
                      <a:pt x="192" y="110"/>
                    </a:lnTo>
                    <a:lnTo>
                      <a:pt x="193" y="106"/>
                    </a:lnTo>
                    <a:lnTo>
                      <a:pt x="194" y="97"/>
                    </a:lnTo>
                    <a:lnTo>
                      <a:pt x="192" y="76"/>
                    </a:lnTo>
                    <a:lnTo>
                      <a:pt x="186" y="60"/>
                    </a:lnTo>
                    <a:lnTo>
                      <a:pt x="177" y="43"/>
                    </a:lnTo>
                    <a:lnTo>
                      <a:pt x="166" y="28"/>
                    </a:lnTo>
                    <a:lnTo>
                      <a:pt x="150" y="15"/>
                    </a:lnTo>
                    <a:lnTo>
                      <a:pt x="133" y="7"/>
                    </a:lnTo>
                    <a:lnTo>
                      <a:pt x="116" y="1"/>
                    </a:lnTo>
                    <a:lnTo>
                      <a:pt x="96" y="0"/>
                    </a:lnTo>
                    <a:lnTo>
                      <a:pt x="76" y="1"/>
                    </a:lnTo>
                    <a:lnTo>
                      <a:pt x="59" y="7"/>
                    </a:lnTo>
                    <a:lnTo>
                      <a:pt x="43" y="15"/>
                    </a:lnTo>
                    <a:lnTo>
                      <a:pt x="28" y="28"/>
                    </a:lnTo>
                    <a:close/>
                    <a:moveTo>
                      <a:pt x="6" y="97"/>
                    </a:moveTo>
                    <a:lnTo>
                      <a:pt x="7" y="77"/>
                    </a:lnTo>
                    <a:lnTo>
                      <a:pt x="12" y="62"/>
                    </a:lnTo>
                    <a:lnTo>
                      <a:pt x="20" y="46"/>
                    </a:lnTo>
                    <a:lnTo>
                      <a:pt x="34" y="34"/>
                    </a:lnTo>
                    <a:lnTo>
                      <a:pt x="46" y="20"/>
                    </a:lnTo>
                    <a:lnTo>
                      <a:pt x="62" y="12"/>
                    </a:lnTo>
                    <a:lnTo>
                      <a:pt x="77" y="7"/>
                    </a:lnTo>
                    <a:lnTo>
                      <a:pt x="96" y="6"/>
                    </a:lnTo>
                    <a:lnTo>
                      <a:pt x="114" y="7"/>
                    </a:lnTo>
                    <a:lnTo>
                      <a:pt x="131" y="12"/>
                    </a:lnTo>
                    <a:lnTo>
                      <a:pt x="146" y="20"/>
                    </a:lnTo>
                    <a:lnTo>
                      <a:pt x="153" y="26"/>
                    </a:lnTo>
                    <a:lnTo>
                      <a:pt x="160" y="34"/>
                    </a:lnTo>
                    <a:lnTo>
                      <a:pt x="172" y="46"/>
                    </a:lnTo>
                    <a:lnTo>
                      <a:pt x="181" y="62"/>
                    </a:lnTo>
                    <a:lnTo>
                      <a:pt x="185" y="77"/>
                    </a:lnTo>
                    <a:lnTo>
                      <a:pt x="187" y="97"/>
                    </a:lnTo>
                    <a:lnTo>
                      <a:pt x="185" y="115"/>
                    </a:lnTo>
                    <a:lnTo>
                      <a:pt x="183" y="122"/>
                    </a:lnTo>
                    <a:lnTo>
                      <a:pt x="181" y="131"/>
                    </a:lnTo>
                    <a:lnTo>
                      <a:pt x="176" y="138"/>
                    </a:lnTo>
                    <a:lnTo>
                      <a:pt x="172" y="146"/>
                    </a:lnTo>
                    <a:lnTo>
                      <a:pt x="166" y="153"/>
                    </a:lnTo>
                    <a:lnTo>
                      <a:pt x="164" y="154"/>
                    </a:lnTo>
                    <a:lnTo>
                      <a:pt x="163" y="156"/>
                    </a:lnTo>
                    <a:lnTo>
                      <a:pt x="160" y="161"/>
                    </a:lnTo>
                    <a:lnTo>
                      <a:pt x="156" y="163"/>
                    </a:lnTo>
                    <a:lnTo>
                      <a:pt x="154" y="164"/>
                    </a:lnTo>
                    <a:lnTo>
                      <a:pt x="153" y="166"/>
                    </a:lnTo>
                    <a:lnTo>
                      <a:pt x="146" y="172"/>
                    </a:lnTo>
                    <a:lnTo>
                      <a:pt x="138" y="176"/>
                    </a:lnTo>
                    <a:lnTo>
                      <a:pt x="131" y="181"/>
                    </a:lnTo>
                    <a:lnTo>
                      <a:pt x="122" y="183"/>
                    </a:lnTo>
                    <a:lnTo>
                      <a:pt x="118" y="184"/>
                    </a:lnTo>
                    <a:lnTo>
                      <a:pt x="114" y="186"/>
                    </a:lnTo>
                    <a:lnTo>
                      <a:pt x="96" y="189"/>
                    </a:lnTo>
                    <a:lnTo>
                      <a:pt x="77" y="186"/>
                    </a:lnTo>
                    <a:lnTo>
                      <a:pt x="62" y="181"/>
                    </a:lnTo>
                    <a:lnTo>
                      <a:pt x="46" y="172"/>
                    </a:lnTo>
                    <a:lnTo>
                      <a:pt x="34" y="161"/>
                    </a:lnTo>
                    <a:lnTo>
                      <a:pt x="26" y="153"/>
                    </a:lnTo>
                    <a:lnTo>
                      <a:pt x="20" y="146"/>
                    </a:lnTo>
                    <a:lnTo>
                      <a:pt x="12" y="131"/>
                    </a:lnTo>
                    <a:lnTo>
                      <a:pt x="7" y="115"/>
                    </a:lnTo>
                    <a:lnTo>
                      <a:pt x="6" y="97"/>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499" name="Freeform 571"/>
              <p:cNvSpPr>
                <a:spLocks noEditPoints="1"/>
              </p:cNvSpPr>
              <p:nvPr/>
            </p:nvSpPr>
            <p:spPr bwMode="auto">
              <a:xfrm>
                <a:off x="6259" y="1456"/>
                <a:ext cx="36" cy="36"/>
              </a:xfrm>
              <a:custGeom>
                <a:avLst/>
                <a:gdLst>
                  <a:gd name="T0" fmla="*/ 14 w 181"/>
                  <a:gd name="T1" fmla="*/ 40 h 183"/>
                  <a:gd name="T2" fmla="*/ 1 w 181"/>
                  <a:gd name="T3" fmla="*/ 71 h 183"/>
                  <a:gd name="T4" fmla="*/ 1 w 181"/>
                  <a:gd name="T5" fmla="*/ 109 h 183"/>
                  <a:gd name="T6" fmla="*/ 14 w 181"/>
                  <a:gd name="T7" fmla="*/ 140 h 183"/>
                  <a:gd name="T8" fmla="*/ 28 w 181"/>
                  <a:gd name="T9" fmla="*/ 155 h 183"/>
                  <a:gd name="T10" fmla="*/ 56 w 181"/>
                  <a:gd name="T11" fmla="*/ 175 h 183"/>
                  <a:gd name="T12" fmla="*/ 90 w 181"/>
                  <a:gd name="T13" fmla="*/ 183 h 183"/>
                  <a:gd name="T14" fmla="*/ 112 w 181"/>
                  <a:gd name="T15" fmla="*/ 178 h 183"/>
                  <a:gd name="T16" fmla="*/ 125 w 181"/>
                  <a:gd name="T17" fmla="*/ 175 h 183"/>
                  <a:gd name="T18" fmla="*/ 140 w 181"/>
                  <a:gd name="T19" fmla="*/ 166 h 183"/>
                  <a:gd name="T20" fmla="*/ 148 w 181"/>
                  <a:gd name="T21" fmla="*/ 158 h 183"/>
                  <a:gd name="T22" fmla="*/ 154 w 181"/>
                  <a:gd name="T23" fmla="*/ 155 h 183"/>
                  <a:gd name="T24" fmla="*/ 158 w 181"/>
                  <a:gd name="T25" fmla="*/ 148 h 183"/>
                  <a:gd name="T26" fmla="*/ 166 w 181"/>
                  <a:gd name="T27" fmla="*/ 140 h 183"/>
                  <a:gd name="T28" fmla="*/ 175 w 181"/>
                  <a:gd name="T29" fmla="*/ 125 h 183"/>
                  <a:gd name="T30" fmla="*/ 179 w 181"/>
                  <a:gd name="T31" fmla="*/ 109 h 183"/>
                  <a:gd name="T32" fmla="*/ 179 w 181"/>
                  <a:gd name="T33" fmla="*/ 71 h 183"/>
                  <a:gd name="T34" fmla="*/ 166 w 181"/>
                  <a:gd name="T35" fmla="*/ 40 h 183"/>
                  <a:gd name="T36" fmla="*/ 147 w 181"/>
                  <a:gd name="T37" fmla="*/ 20 h 183"/>
                  <a:gd name="T38" fmla="*/ 125 w 181"/>
                  <a:gd name="T39" fmla="*/ 6 h 183"/>
                  <a:gd name="T40" fmla="*/ 90 w 181"/>
                  <a:gd name="T41" fmla="*/ 0 h 183"/>
                  <a:gd name="T42" fmla="*/ 56 w 181"/>
                  <a:gd name="T43" fmla="*/ 6 h 183"/>
                  <a:gd name="T44" fmla="*/ 28 w 181"/>
                  <a:gd name="T45" fmla="*/ 28 h 183"/>
                  <a:gd name="T46" fmla="*/ 9 w 181"/>
                  <a:gd name="T47" fmla="*/ 74 h 183"/>
                  <a:gd name="T48" fmla="*/ 20 w 181"/>
                  <a:gd name="T49" fmla="*/ 45 h 183"/>
                  <a:gd name="T50" fmla="*/ 43 w 181"/>
                  <a:gd name="T51" fmla="*/ 21 h 183"/>
                  <a:gd name="T52" fmla="*/ 74 w 181"/>
                  <a:gd name="T53" fmla="*/ 9 h 183"/>
                  <a:gd name="T54" fmla="*/ 106 w 181"/>
                  <a:gd name="T55" fmla="*/ 9 h 183"/>
                  <a:gd name="T56" fmla="*/ 135 w 181"/>
                  <a:gd name="T57" fmla="*/ 21 h 183"/>
                  <a:gd name="T58" fmla="*/ 150 w 181"/>
                  <a:gd name="T59" fmla="*/ 32 h 183"/>
                  <a:gd name="T60" fmla="*/ 167 w 181"/>
                  <a:gd name="T61" fmla="*/ 59 h 183"/>
                  <a:gd name="T62" fmla="*/ 174 w 181"/>
                  <a:gd name="T63" fmla="*/ 91 h 183"/>
                  <a:gd name="T64" fmla="*/ 167 w 181"/>
                  <a:gd name="T65" fmla="*/ 122 h 183"/>
                  <a:gd name="T66" fmla="*/ 154 w 181"/>
                  <a:gd name="T67" fmla="*/ 142 h 183"/>
                  <a:gd name="T68" fmla="*/ 142 w 181"/>
                  <a:gd name="T69" fmla="*/ 155 h 183"/>
                  <a:gd name="T70" fmla="*/ 122 w 181"/>
                  <a:gd name="T71" fmla="*/ 168 h 183"/>
                  <a:gd name="T72" fmla="*/ 90 w 181"/>
                  <a:gd name="T73" fmla="*/ 175 h 183"/>
                  <a:gd name="T74" fmla="*/ 58 w 181"/>
                  <a:gd name="T75" fmla="*/ 168 h 183"/>
                  <a:gd name="T76" fmla="*/ 31 w 181"/>
                  <a:gd name="T77" fmla="*/ 150 h 183"/>
                  <a:gd name="T78" fmla="*/ 20 w 181"/>
                  <a:gd name="T79" fmla="*/ 135 h 183"/>
                  <a:gd name="T80" fmla="*/ 9 w 181"/>
                  <a:gd name="T81" fmla="*/ 106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1"/>
                  <a:gd name="T124" fmla="*/ 0 h 183"/>
                  <a:gd name="T125" fmla="*/ 181 w 181"/>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1" h="183">
                    <a:moveTo>
                      <a:pt x="28" y="28"/>
                    </a:moveTo>
                    <a:lnTo>
                      <a:pt x="14" y="40"/>
                    </a:lnTo>
                    <a:lnTo>
                      <a:pt x="6" y="56"/>
                    </a:lnTo>
                    <a:lnTo>
                      <a:pt x="1" y="71"/>
                    </a:lnTo>
                    <a:lnTo>
                      <a:pt x="0" y="91"/>
                    </a:lnTo>
                    <a:lnTo>
                      <a:pt x="1" y="109"/>
                    </a:lnTo>
                    <a:lnTo>
                      <a:pt x="6" y="125"/>
                    </a:lnTo>
                    <a:lnTo>
                      <a:pt x="14" y="140"/>
                    </a:lnTo>
                    <a:lnTo>
                      <a:pt x="20" y="147"/>
                    </a:lnTo>
                    <a:lnTo>
                      <a:pt x="28" y="155"/>
                    </a:lnTo>
                    <a:lnTo>
                      <a:pt x="40" y="166"/>
                    </a:lnTo>
                    <a:lnTo>
                      <a:pt x="56" y="175"/>
                    </a:lnTo>
                    <a:lnTo>
                      <a:pt x="71" y="180"/>
                    </a:lnTo>
                    <a:lnTo>
                      <a:pt x="90" y="183"/>
                    </a:lnTo>
                    <a:lnTo>
                      <a:pt x="108" y="180"/>
                    </a:lnTo>
                    <a:lnTo>
                      <a:pt x="112" y="178"/>
                    </a:lnTo>
                    <a:lnTo>
                      <a:pt x="116" y="177"/>
                    </a:lnTo>
                    <a:lnTo>
                      <a:pt x="125" y="175"/>
                    </a:lnTo>
                    <a:lnTo>
                      <a:pt x="132" y="170"/>
                    </a:lnTo>
                    <a:lnTo>
                      <a:pt x="140" y="166"/>
                    </a:lnTo>
                    <a:lnTo>
                      <a:pt x="147" y="160"/>
                    </a:lnTo>
                    <a:lnTo>
                      <a:pt x="148" y="158"/>
                    </a:lnTo>
                    <a:lnTo>
                      <a:pt x="150" y="157"/>
                    </a:lnTo>
                    <a:lnTo>
                      <a:pt x="154" y="155"/>
                    </a:lnTo>
                    <a:lnTo>
                      <a:pt x="157" y="150"/>
                    </a:lnTo>
                    <a:lnTo>
                      <a:pt x="158" y="148"/>
                    </a:lnTo>
                    <a:lnTo>
                      <a:pt x="160" y="147"/>
                    </a:lnTo>
                    <a:lnTo>
                      <a:pt x="166" y="140"/>
                    </a:lnTo>
                    <a:lnTo>
                      <a:pt x="170" y="132"/>
                    </a:lnTo>
                    <a:lnTo>
                      <a:pt x="175" y="125"/>
                    </a:lnTo>
                    <a:lnTo>
                      <a:pt x="177" y="116"/>
                    </a:lnTo>
                    <a:lnTo>
                      <a:pt x="179" y="109"/>
                    </a:lnTo>
                    <a:lnTo>
                      <a:pt x="181" y="91"/>
                    </a:lnTo>
                    <a:lnTo>
                      <a:pt x="179" y="71"/>
                    </a:lnTo>
                    <a:lnTo>
                      <a:pt x="175" y="56"/>
                    </a:lnTo>
                    <a:lnTo>
                      <a:pt x="166" y="40"/>
                    </a:lnTo>
                    <a:lnTo>
                      <a:pt x="154" y="28"/>
                    </a:lnTo>
                    <a:lnTo>
                      <a:pt x="147" y="20"/>
                    </a:lnTo>
                    <a:lnTo>
                      <a:pt x="140" y="14"/>
                    </a:lnTo>
                    <a:lnTo>
                      <a:pt x="125" y="6"/>
                    </a:lnTo>
                    <a:lnTo>
                      <a:pt x="108" y="1"/>
                    </a:lnTo>
                    <a:lnTo>
                      <a:pt x="90" y="0"/>
                    </a:lnTo>
                    <a:lnTo>
                      <a:pt x="71" y="1"/>
                    </a:lnTo>
                    <a:lnTo>
                      <a:pt x="56" y="6"/>
                    </a:lnTo>
                    <a:lnTo>
                      <a:pt x="40" y="14"/>
                    </a:lnTo>
                    <a:lnTo>
                      <a:pt x="28" y="28"/>
                    </a:lnTo>
                    <a:close/>
                    <a:moveTo>
                      <a:pt x="7" y="91"/>
                    </a:moveTo>
                    <a:lnTo>
                      <a:pt x="9" y="74"/>
                    </a:lnTo>
                    <a:lnTo>
                      <a:pt x="13" y="59"/>
                    </a:lnTo>
                    <a:lnTo>
                      <a:pt x="20" y="45"/>
                    </a:lnTo>
                    <a:lnTo>
                      <a:pt x="31" y="32"/>
                    </a:lnTo>
                    <a:lnTo>
                      <a:pt x="43" y="21"/>
                    </a:lnTo>
                    <a:lnTo>
                      <a:pt x="58" y="13"/>
                    </a:lnTo>
                    <a:lnTo>
                      <a:pt x="74" y="9"/>
                    </a:lnTo>
                    <a:lnTo>
                      <a:pt x="90" y="7"/>
                    </a:lnTo>
                    <a:lnTo>
                      <a:pt x="106" y="9"/>
                    </a:lnTo>
                    <a:lnTo>
                      <a:pt x="122" y="13"/>
                    </a:lnTo>
                    <a:lnTo>
                      <a:pt x="135" y="21"/>
                    </a:lnTo>
                    <a:lnTo>
                      <a:pt x="142" y="25"/>
                    </a:lnTo>
                    <a:lnTo>
                      <a:pt x="150" y="32"/>
                    </a:lnTo>
                    <a:lnTo>
                      <a:pt x="159" y="45"/>
                    </a:lnTo>
                    <a:lnTo>
                      <a:pt x="167" y="59"/>
                    </a:lnTo>
                    <a:lnTo>
                      <a:pt x="171" y="74"/>
                    </a:lnTo>
                    <a:lnTo>
                      <a:pt x="174" y="91"/>
                    </a:lnTo>
                    <a:lnTo>
                      <a:pt x="171" y="106"/>
                    </a:lnTo>
                    <a:lnTo>
                      <a:pt x="167" y="122"/>
                    </a:lnTo>
                    <a:lnTo>
                      <a:pt x="159" y="135"/>
                    </a:lnTo>
                    <a:lnTo>
                      <a:pt x="154" y="142"/>
                    </a:lnTo>
                    <a:lnTo>
                      <a:pt x="150" y="150"/>
                    </a:lnTo>
                    <a:lnTo>
                      <a:pt x="142" y="155"/>
                    </a:lnTo>
                    <a:lnTo>
                      <a:pt x="135" y="160"/>
                    </a:lnTo>
                    <a:lnTo>
                      <a:pt x="122" y="168"/>
                    </a:lnTo>
                    <a:lnTo>
                      <a:pt x="106" y="173"/>
                    </a:lnTo>
                    <a:lnTo>
                      <a:pt x="90" y="175"/>
                    </a:lnTo>
                    <a:lnTo>
                      <a:pt x="74" y="173"/>
                    </a:lnTo>
                    <a:lnTo>
                      <a:pt x="58" y="168"/>
                    </a:lnTo>
                    <a:lnTo>
                      <a:pt x="43" y="160"/>
                    </a:lnTo>
                    <a:lnTo>
                      <a:pt x="31" y="150"/>
                    </a:lnTo>
                    <a:lnTo>
                      <a:pt x="24" y="142"/>
                    </a:lnTo>
                    <a:lnTo>
                      <a:pt x="20" y="135"/>
                    </a:lnTo>
                    <a:lnTo>
                      <a:pt x="13" y="122"/>
                    </a:lnTo>
                    <a:lnTo>
                      <a:pt x="9" y="106"/>
                    </a:lnTo>
                    <a:lnTo>
                      <a:pt x="7" y="91"/>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0" name="Freeform 572"/>
              <p:cNvSpPr>
                <a:spLocks noEditPoints="1"/>
              </p:cNvSpPr>
              <p:nvPr/>
            </p:nvSpPr>
            <p:spPr bwMode="auto">
              <a:xfrm>
                <a:off x="6260" y="1457"/>
                <a:ext cx="34" cy="34"/>
              </a:xfrm>
              <a:custGeom>
                <a:avLst/>
                <a:gdLst>
                  <a:gd name="T0" fmla="*/ 13 w 167"/>
                  <a:gd name="T1" fmla="*/ 38 h 168"/>
                  <a:gd name="T2" fmla="*/ 2 w 167"/>
                  <a:gd name="T3" fmla="*/ 67 h 168"/>
                  <a:gd name="T4" fmla="*/ 2 w 167"/>
                  <a:gd name="T5" fmla="*/ 99 h 168"/>
                  <a:gd name="T6" fmla="*/ 13 w 167"/>
                  <a:gd name="T7" fmla="*/ 128 h 168"/>
                  <a:gd name="T8" fmla="*/ 24 w 167"/>
                  <a:gd name="T9" fmla="*/ 143 h 168"/>
                  <a:gd name="T10" fmla="*/ 51 w 167"/>
                  <a:gd name="T11" fmla="*/ 161 h 168"/>
                  <a:gd name="T12" fmla="*/ 83 w 167"/>
                  <a:gd name="T13" fmla="*/ 168 h 168"/>
                  <a:gd name="T14" fmla="*/ 115 w 167"/>
                  <a:gd name="T15" fmla="*/ 161 h 168"/>
                  <a:gd name="T16" fmla="*/ 135 w 167"/>
                  <a:gd name="T17" fmla="*/ 148 h 168"/>
                  <a:gd name="T18" fmla="*/ 147 w 167"/>
                  <a:gd name="T19" fmla="*/ 135 h 168"/>
                  <a:gd name="T20" fmla="*/ 160 w 167"/>
                  <a:gd name="T21" fmla="*/ 115 h 168"/>
                  <a:gd name="T22" fmla="*/ 167 w 167"/>
                  <a:gd name="T23" fmla="*/ 84 h 168"/>
                  <a:gd name="T24" fmla="*/ 160 w 167"/>
                  <a:gd name="T25" fmla="*/ 52 h 168"/>
                  <a:gd name="T26" fmla="*/ 143 w 167"/>
                  <a:gd name="T27" fmla="*/ 25 h 168"/>
                  <a:gd name="T28" fmla="*/ 128 w 167"/>
                  <a:gd name="T29" fmla="*/ 14 h 168"/>
                  <a:gd name="T30" fmla="*/ 99 w 167"/>
                  <a:gd name="T31" fmla="*/ 2 h 168"/>
                  <a:gd name="T32" fmla="*/ 67 w 167"/>
                  <a:gd name="T33" fmla="*/ 2 h 168"/>
                  <a:gd name="T34" fmla="*/ 36 w 167"/>
                  <a:gd name="T35" fmla="*/ 14 h 168"/>
                  <a:gd name="T36" fmla="*/ 8 w 167"/>
                  <a:gd name="T37" fmla="*/ 84 h 168"/>
                  <a:gd name="T38" fmla="*/ 14 w 167"/>
                  <a:gd name="T39" fmla="*/ 54 h 168"/>
                  <a:gd name="T40" fmla="*/ 31 w 167"/>
                  <a:gd name="T41" fmla="*/ 31 h 168"/>
                  <a:gd name="T42" fmla="*/ 54 w 167"/>
                  <a:gd name="T43" fmla="*/ 14 h 168"/>
                  <a:gd name="T44" fmla="*/ 83 w 167"/>
                  <a:gd name="T45" fmla="*/ 8 h 168"/>
                  <a:gd name="T46" fmla="*/ 105 w 167"/>
                  <a:gd name="T47" fmla="*/ 11 h 168"/>
                  <a:gd name="T48" fmla="*/ 118 w 167"/>
                  <a:gd name="T49" fmla="*/ 16 h 168"/>
                  <a:gd name="T50" fmla="*/ 137 w 167"/>
                  <a:gd name="T51" fmla="*/ 31 h 168"/>
                  <a:gd name="T52" fmla="*/ 153 w 167"/>
                  <a:gd name="T53" fmla="*/ 54 h 168"/>
                  <a:gd name="T54" fmla="*/ 159 w 167"/>
                  <a:gd name="T55" fmla="*/ 84 h 168"/>
                  <a:gd name="T56" fmla="*/ 156 w 167"/>
                  <a:gd name="T57" fmla="*/ 90 h 168"/>
                  <a:gd name="T58" fmla="*/ 156 w 167"/>
                  <a:gd name="T59" fmla="*/ 94 h 168"/>
                  <a:gd name="T60" fmla="*/ 154 w 167"/>
                  <a:gd name="T61" fmla="*/ 105 h 168"/>
                  <a:gd name="T62" fmla="*/ 153 w 167"/>
                  <a:gd name="T63" fmla="*/ 106 h 168"/>
                  <a:gd name="T64" fmla="*/ 153 w 167"/>
                  <a:gd name="T65" fmla="*/ 113 h 168"/>
                  <a:gd name="T66" fmla="*/ 145 w 167"/>
                  <a:gd name="T67" fmla="*/ 125 h 168"/>
                  <a:gd name="T68" fmla="*/ 137 w 167"/>
                  <a:gd name="T69" fmla="*/ 137 h 168"/>
                  <a:gd name="T70" fmla="*/ 125 w 167"/>
                  <a:gd name="T71" fmla="*/ 145 h 168"/>
                  <a:gd name="T72" fmla="*/ 113 w 167"/>
                  <a:gd name="T73" fmla="*/ 153 h 168"/>
                  <a:gd name="T74" fmla="*/ 106 w 167"/>
                  <a:gd name="T75" fmla="*/ 153 h 168"/>
                  <a:gd name="T76" fmla="*/ 105 w 167"/>
                  <a:gd name="T77" fmla="*/ 154 h 168"/>
                  <a:gd name="T78" fmla="*/ 94 w 167"/>
                  <a:gd name="T79" fmla="*/ 157 h 168"/>
                  <a:gd name="T80" fmla="*/ 90 w 167"/>
                  <a:gd name="T81" fmla="*/ 157 h 168"/>
                  <a:gd name="T82" fmla="*/ 83 w 167"/>
                  <a:gd name="T83" fmla="*/ 159 h 168"/>
                  <a:gd name="T84" fmla="*/ 54 w 167"/>
                  <a:gd name="T85" fmla="*/ 153 h 168"/>
                  <a:gd name="T86" fmla="*/ 31 w 167"/>
                  <a:gd name="T87" fmla="*/ 137 h 168"/>
                  <a:gd name="T88" fmla="*/ 16 w 167"/>
                  <a:gd name="T89" fmla="*/ 118 h 168"/>
                  <a:gd name="T90" fmla="*/ 10 w 167"/>
                  <a:gd name="T91" fmla="*/ 105 h 168"/>
                  <a:gd name="T92" fmla="*/ 8 w 167"/>
                  <a:gd name="T93" fmla="*/ 84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68"/>
                  <a:gd name="T143" fmla="*/ 167 w 167"/>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68">
                    <a:moveTo>
                      <a:pt x="24" y="25"/>
                    </a:moveTo>
                    <a:lnTo>
                      <a:pt x="13" y="38"/>
                    </a:lnTo>
                    <a:lnTo>
                      <a:pt x="6" y="52"/>
                    </a:lnTo>
                    <a:lnTo>
                      <a:pt x="2" y="67"/>
                    </a:lnTo>
                    <a:lnTo>
                      <a:pt x="0" y="84"/>
                    </a:lnTo>
                    <a:lnTo>
                      <a:pt x="2" y="99"/>
                    </a:lnTo>
                    <a:lnTo>
                      <a:pt x="6" y="115"/>
                    </a:lnTo>
                    <a:lnTo>
                      <a:pt x="13" y="128"/>
                    </a:lnTo>
                    <a:lnTo>
                      <a:pt x="17" y="135"/>
                    </a:lnTo>
                    <a:lnTo>
                      <a:pt x="24" y="143"/>
                    </a:lnTo>
                    <a:lnTo>
                      <a:pt x="36" y="153"/>
                    </a:lnTo>
                    <a:lnTo>
                      <a:pt x="51" y="161"/>
                    </a:lnTo>
                    <a:lnTo>
                      <a:pt x="67" y="166"/>
                    </a:lnTo>
                    <a:lnTo>
                      <a:pt x="83" y="168"/>
                    </a:lnTo>
                    <a:lnTo>
                      <a:pt x="99" y="166"/>
                    </a:lnTo>
                    <a:lnTo>
                      <a:pt x="115" y="161"/>
                    </a:lnTo>
                    <a:lnTo>
                      <a:pt x="128" y="153"/>
                    </a:lnTo>
                    <a:lnTo>
                      <a:pt x="135" y="148"/>
                    </a:lnTo>
                    <a:lnTo>
                      <a:pt x="143" y="143"/>
                    </a:lnTo>
                    <a:lnTo>
                      <a:pt x="147" y="135"/>
                    </a:lnTo>
                    <a:lnTo>
                      <a:pt x="152" y="128"/>
                    </a:lnTo>
                    <a:lnTo>
                      <a:pt x="160" y="115"/>
                    </a:lnTo>
                    <a:lnTo>
                      <a:pt x="164" y="99"/>
                    </a:lnTo>
                    <a:lnTo>
                      <a:pt x="167" y="84"/>
                    </a:lnTo>
                    <a:lnTo>
                      <a:pt x="164" y="67"/>
                    </a:lnTo>
                    <a:lnTo>
                      <a:pt x="160" y="52"/>
                    </a:lnTo>
                    <a:lnTo>
                      <a:pt x="152" y="38"/>
                    </a:lnTo>
                    <a:lnTo>
                      <a:pt x="143" y="25"/>
                    </a:lnTo>
                    <a:lnTo>
                      <a:pt x="135" y="18"/>
                    </a:lnTo>
                    <a:lnTo>
                      <a:pt x="128" y="14"/>
                    </a:lnTo>
                    <a:lnTo>
                      <a:pt x="115" y="6"/>
                    </a:lnTo>
                    <a:lnTo>
                      <a:pt x="99" y="2"/>
                    </a:lnTo>
                    <a:lnTo>
                      <a:pt x="83" y="0"/>
                    </a:lnTo>
                    <a:lnTo>
                      <a:pt x="67" y="2"/>
                    </a:lnTo>
                    <a:lnTo>
                      <a:pt x="51" y="6"/>
                    </a:lnTo>
                    <a:lnTo>
                      <a:pt x="36" y="14"/>
                    </a:lnTo>
                    <a:lnTo>
                      <a:pt x="24" y="25"/>
                    </a:lnTo>
                    <a:close/>
                    <a:moveTo>
                      <a:pt x="8" y="84"/>
                    </a:moveTo>
                    <a:lnTo>
                      <a:pt x="9" y="68"/>
                    </a:lnTo>
                    <a:lnTo>
                      <a:pt x="14" y="54"/>
                    </a:lnTo>
                    <a:lnTo>
                      <a:pt x="21" y="41"/>
                    </a:lnTo>
                    <a:lnTo>
                      <a:pt x="31" y="31"/>
                    </a:lnTo>
                    <a:lnTo>
                      <a:pt x="41" y="21"/>
                    </a:lnTo>
                    <a:lnTo>
                      <a:pt x="54" y="14"/>
                    </a:lnTo>
                    <a:lnTo>
                      <a:pt x="68" y="9"/>
                    </a:lnTo>
                    <a:lnTo>
                      <a:pt x="83" y="8"/>
                    </a:lnTo>
                    <a:lnTo>
                      <a:pt x="98" y="9"/>
                    </a:lnTo>
                    <a:lnTo>
                      <a:pt x="105" y="11"/>
                    </a:lnTo>
                    <a:lnTo>
                      <a:pt x="113" y="14"/>
                    </a:lnTo>
                    <a:lnTo>
                      <a:pt x="118" y="16"/>
                    </a:lnTo>
                    <a:lnTo>
                      <a:pt x="125" y="21"/>
                    </a:lnTo>
                    <a:lnTo>
                      <a:pt x="137" y="31"/>
                    </a:lnTo>
                    <a:lnTo>
                      <a:pt x="145" y="41"/>
                    </a:lnTo>
                    <a:lnTo>
                      <a:pt x="153" y="54"/>
                    </a:lnTo>
                    <a:lnTo>
                      <a:pt x="156" y="68"/>
                    </a:lnTo>
                    <a:lnTo>
                      <a:pt x="159" y="84"/>
                    </a:lnTo>
                    <a:lnTo>
                      <a:pt x="158" y="90"/>
                    </a:lnTo>
                    <a:lnTo>
                      <a:pt x="156" y="90"/>
                    </a:lnTo>
                    <a:lnTo>
                      <a:pt x="156" y="91"/>
                    </a:lnTo>
                    <a:lnTo>
                      <a:pt x="156" y="94"/>
                    </a:lnTo>
                    <a:lnTo>
                      <a:pt x="156" y="98"/>
                    </a:lnTo>
                    <a:lnTo>
                      <a:pt x="154" y="105"/>
                    </a:lnTo>
                    <a:lnTo>
                      <a:pt x="153" y="105"/>
                    </a:lnTo>
                    <a:lnTo>
                      <a:pt x="153" y="106"/>
                    </a:lnTo>
                    <a:lnTo>
                      <a:pt x="153" y="108"/>
                    </a:lnTo>
                    <a:lnTo>
                      <a:pt x="153" y="113"/>
                    </a:lnTo>
                    <a:lnTo>
                      <a:pt x="149" y="118"/>
                    </a:lnTo>
                    <a:lnTo>
                      <a:pt x="145" y="125"/>
                    </a:lnTo>
                    <a:lnTo>
                      <a:pt x="141" y="131"/>
                    </a:lnTo>
                    <a:lnTo>
                      <a:pt x="137" y="137"/>
                    </a:lnTo>
                    <a:lnTo>
                      <a:pt x="131" y="141"/>
                    </a:lnTo>
                    <a:lnTo>
                      <a:pt x="125" y="145"/>
                    </a:lnTo>
                    <a:lnTo>
                      <a:pt x="118" y="149"/>
                    </a:lnTo>
                    <a:lnTo>
                      <a:pt x="113" y="153"/>
                    </a:lnTo>
                    <a:lnTo>
                      <a:pt x="108" y="153"/>
                    </a:lnTo>
                    <a:lnTo>
                      <a:pt x="106" y="153"/>
                    </a:lnTo>
                    <a:lnTo>
                      <a:pt x="105" y="153"/>
                    </a:lnTo>
                    <a:lnTo>
                      <a:pt x="105" y="154"/>
                    </a:lnTo>
                    <a:lnTo>
                      <a:pt x="98" y="157"/>
                    </a:lnTo>
                    <a:lnTo>
                      <a:pt x="94" y="157"/>
                    </a:lnTo>
                    <a:lnTo>
                      <a:pt x="91" y="157"/>
                    </a:lnTo>
                    <a:lnTo>
                      <a:pt x="90" y="157"/>
                    </a:lnTo>
                    <a:lnTo>
                      <a:pt x="90" y="158"/>
                    </a:lnTo>
                    <a:lnTo>
                      <a:pt x="83" y="159"/>
                    </a:lnTo>
                    <a:lnTo>
                      <a:pt x="68" y="157"/>
                    </a:lnTo>
                    <a:lnTo>
                      <a:pt x="54" y="153"/>
                    </a:lnTo>
                    <a:lnTo>
                      <a:pt x="41" y="145"/>
                    </a:lnTo>
                    <a:lnTo>
                      <a:pt x="31" y="137"/>
                    </a:lnTo>
                    <a:lnTo>
                      <a:pt x="21" y="125"/>
                    </a:lnTo>
                    <a:lnTo>
                      <a:pt x="16" y="118"/>
                    </a:lnTo>
                    <a:lnTo>
                      <a:pt x="14" y="113"/>
                    </a:lnTo>
                    <a:lnTo>
                      <a:pt x="10" y="105"/>
                    </a:lnTo>
                    <a:lnTo>
                      <a:pt x="9" y="98"/>
                    </a:lnTo>
                    <a:lnTo>
                      <a:pt x="8" y="84"/>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1" name="Freeform 573"/>
              <p:cNvSpPr>
                <a:spLocks noEditPoints="1"/>
              </p:cNvSpPr>
              <p:nvPr/>
            </p:nvSpPr>
            <p:spPr bwMode="auto">
              <a:xfrm>
                <a:off x="6262" y="1459"/>
                <a:ext cx="30" cy="30"/>
              </a:xfrm>
              <a:custGeom>
                <a:avLst/>
                <a:gdLst>
                  <a:gd name="T0" fmla="*/ 13 w 151"/>
                  <a:gd name="T1" fmla="*/ 33 h 151"/>
                  <a:gd name="T2" fmla="*/ 1 w 151"/>
                  <a:gd name="T3" fmla="*/ 60 h 151"/>
                  <a:gd name="T4" fmla="*/ 1 w 151"/>
                  <a:gd name="T5" fmla="*/ 90 h 151"/>
                  <a:gd name="T6" fmla="*/ 6 w 151"/>
                  <a:gd name="T7" fmla="*/ 105 h 151"/>
                  <a:gd name="T8" fmla="*/ 13 w 151"/>
                  <a:gd name="T9" fmla="*/ 117 h 151"/>
                  <a:gd name="T10" fmla="*/ 33 w 151"/>
                  <a:gd name="T11" fmla="*/ 137 h 151"/>
                  <a:gd name="T12" fmla="*/ 60 w 151"/>
                  <a:gd name="T13" fmla="*/ 149 h 151"/>
                  <a:gd name="T14" fmla="*/ 82 w 151"/>
                  <a:gd name="T15" fmla="*/ 150 h 151"/>
                  <a:gd name="T16" fmla="*/ 83 w 151"/>
                  <a:gd name="T17" fmla="*/ 149 h 151"/>
                  <a:gd name="T18" fmla="*/ 90 w 151"/>
                  <a:gd name="T19" fmla="*/ 149 h 151"/>
                  <a:gd name="T20" fmla="*/ 97 w 151"/>
                  <a:gd name="T21" fmla="*/ 145 h 151"/>
                  <a:gd name="T22" fmla="*/ 100 w 151"/>
                  <a:gd name="T23" fmla="*/ 145 h 151"/>
                  <a:gd name="T24" fmla="*/ 110 w 151"/>
                  <a:gd name="T25" fmla="*/ 141 h 151"/>
                  <a:gd name="T26" fmla="*/ 123 w 151"/>
                  <a:gd name="T27" fmla="*/ 133 h 151"/>
                  <a:gd name="T28" fmla="*/ 133 w 151"/>
                  <a:gd name="T29" fmla="*/ 123 h 151"/>
                  <a:gd name="T30" fmla="*/ 141 w 151"/>
                  <a:gd name="T31" fmla="*/ 110 h 151"/>
                  <a:gd name="T32" fmla="*/ 145 w 151"/>
                  <a:gd name="T33" fmla="*/ 100 h 151"/>
                  <a:gd name="T34" fmla="*/ 145 w 151"/>
                  <a:gd name="T35" fmla="*/ 97 h 151"/>
                  <a:gd name="T36" fmla="*/ 148 w 151"/>
                  <a:gd name="T37" fmla="*/ 90 h 151"/>
                  <a:gd name="T38" fmla="*/ 148 w 151"/>
                  <a:gd name="T39" fmla="*/ 83 h 151"/>
                  <a:gd name="T40" fmla="*/ 150 w 151"/>
                  <a:gd name="T41" fmla="*/ 82 h 151"/>
                  <a:gd name="T42" fmla="*/ 148 w 151"/>
                  <a:gd name="T43" fmla="*/ 60 h 151"/>
                  <a:gd name="T44" fmla="*/ 137 w 151"/>
                  <a:gd name="T45" fmla="*/ 33 h 151"/>
                  <a:gd name="T46" fmla="*/ 117 w 151"/>
                  <a:gd name="T47" fmla="*/ 13 h 151"/>
                  <a:gd name="T48" fmla="*/ 105 w 151"/>
                  <a:gd name="T49" fmla="*/ 6 h 151"/>
                  <a:gd name="T50" fmla="*/ 90 w 151"/>
                  <a:gd name="T51" fmla="*/ 1 h 151"/>
                  <a:gd name="T52" fmla="*/ 60 w 151"/>
                  <a:gd name="T53" fmla="*/ 1 h 151"/>
                  <a:gd name="T54" fmla="*/ 33 w 151"/>
                  <a:gd name="T55" fmla="*/ 13 h 151"/>
                  <a:gd name="T56" fmla="*/ 8 w 151"/>
                  <a:gd name="T57" fmla="*/ 76 h 151"/>
                  <a:gd name="T58" fmla="*/ 13 w 151"/>
                  <a:gd name="T59" fmla="*/ 50 h 151"/>
                  <a:gd name="T60" fmla="*/ 28 w 151"/>
                  <a:gd name="T61" fmla="*/ 28 h 151"/>
                  <a:gd name="T62" fmla="*/ 50 w 151"/>
                  <a:gd name="T63" fmla="*/ 13 h 151"/>
                  <a:gd name="T64" fmla="*/ 75 w 151"/>
                  <a:gd name="T65" fmla="*/ 8 h 151"/>
                  <a:gd name="T66" fmla="*/ 101 w 151"/>
                  <a:gd name="T67" fmla="*/ 13 h 151"/>
                  <a:gd name="T68" fmla="*/ 124 w 151"/>
                  <a:gd name="T69" fmla="*/ 28 h 151"/>
                  <a:gd name="T70" fmla="*/ 137 w 151"/>
                  <a:gd name="T71" fmla="*/ 50 h 151"/>
                  <a:gd name="T72" fmla="*/ 143 w 151"/>
                  <a:gd name="T73" fmla="*/ 76 h 151"/>
                  <a:gd name="T74" fmla="*/ 142 w 151"/>
                  <a:gd name="T75" fmla="*/ 81 h 151"/>
                  <a:gd name="T76" fmla="*/ 137 w 151"/>
                  <a:gd name="T77" fmla="*/ 101 h 151"/>
                  <a:gd name="T78" fmla="*/ 124 w 151"/>
                  <a:gd name="T79" fmla="*/ 124 h 151"/>
                  <a:gd name="T80" fmla="*/ 101 w 151"/>
                  <a:gd name="T81" fmla="*/ 137 h 151"/>
                  <a:gd name="T82" fmla="*/ 81 w 151"/>
                  <a:gd name="T83" fmla="*/ 142 h 151"/>
                  <a:gd name="T84" fmla="*/ 75 w 151"/>
                  <a:gd name="T85" fmla="*/ 143 h 151"/>
                  <a:gd name="T86" fmla="*/ 50 w 151"/>
                  <a:gd name="T87" fmla="*/ 137 h 151"/>
                  <a:gd name="T88" fmla="*/ 28 w 151"/>
                  <a:gd name="T89" fmla="*/ 124 h 151"/>
                  <a:gd name="T90" fmla="*/ 13 w 151"/>
                  <a:gd name="T91" fmla="*/ 101 h 151"/>
                  <a:gd name="T92" fmla="*/ 8 w 151"/>
                  <a:gd name="T93" fmla="*/ 76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
                  <a:gd name="T142" fmla="*/ 0 h 151"/>
                  <a:gd name="T143" fmla="*/ 151 w 15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 h="151">
                    <a:moveTo>
                      <a:pt x="23" y="23"/>
                    </a:moveTo>
                    <a:lnTo>
                      <a:pt x="13" y="33"/>
                    </a:lnTo>
                    <a:lnTo>
                      <a:pt x="6" y="46"/>
                    </a:lnTo>
                    <a:lnTo>
                      <a:pt x="1" y="60"/>
                    </a:lnTo>
                    <a:lnTo>
                      <a:pt x="0" y="76"/>
                    </a:lnTo>
                    <a:lnTo>
                      <a:pt x="1" y="90"/>
                    </a:lnTo>
                    <a:lnTo>
                      <a:pt x="2" y="97"/>
                    </a:lnTo>
                    <a:lnTo>
                      <a:pt x="6" y="105"/>
                    </a:lnTo>
                    <a:lnTo>
                      <a:pt x="8" y="110"/>
                    </a:lnTo>
                    <a:lnTo>
                      <a:pt x="13" y="117"/>
                    </a:lnTo>
                    <a:lnTo>
                      <a:pt x="23" y="129"/>
                    </a:lnTo>
                    <a:lnTo>
                      <a:pt x="33" y="137"/>
                    </a:lnTo>
                    <a:lnTo>
                      <a:pt x="46" y="145"/>
                    </a:lnTo>
                    <a:lnTo>
                      <a:pt x="60" y="149"/>
                    </a:lnTo>
                    <a:lnTo>
                      <a:pt x="75" y="151"/>
                    </a:lnTo>
                    <a:lnTo>
                      <a:pt x="82" y="150"/>
                    </a:lnTo>
                    <a:lnTo>
                      <a:pt x="82" y="149"/>
                    </a:lnTo>
                    <a:lnTo>
                      <a:pt x="83" y="149"/>
                    </a:lnTo>
                    <a:lnTo>
                      <a:pt x="86" y="149"/>
                    </a:lnTo>
                    <a:lnTo>
                      <a:pt x="90" y="149"/>
                    </a:lnTo>
                    <a:lnTo>
                      <a:pt x="97" y="146"/>
                    </a:lnTo>
                    <a:lnTo>
                      <a:pt x="97" y="145"/>
                    </a:lnTo>
                    <a:lnTo>
                      <a:pt x="98" y="145"/>
                    </a:lnTo>
                    <a:lnTo>
                      <a:pt x="100" y="145"/>
                    </a:lnTo>
                    <a:lnTo>
                      <a:pt x="105" y="145"/>
                    </a:lnTo>
                    <a:lnTo>
                      <a:pt x="110" y="141"/>
                    </a:lnTo>
                    <a:lnTo>
                      <a:pt x="117" y="137"/>
                    </a:lnTo>
                    <a:lnTo>
                      <a:pt x="123" y="133"/>
                    </a:lnTo>
                    <a:lnTo>
                      <a:pt x="129" y="129"/>
                    </a:lnTo>
                    <a:lnTo>
                      <a:pt x="133" y="123"/>
                    </a:lnTo>
                    <a:lnTo>
                      <a:pt x="137" y="117"/>
                    </a:lnTo>
                    <a:lnTo>
                      <a:pt x="141" y="110"/>
                    </a:lnTo>
                    <a:lnTo>
                      <a:pt x="145" y="105"/>
                    </a:lnTo>
                    <a:lnTo>
                      <a:pt x="145" y="100"/>
                    </a:lnTo>
                    <a:lnTo>
                      <a:pt x="145" y="98"/>
                    </a:lnTo>
                    <a:lnTo>
                      <a:pt x="145" y="97"/>
                    </a:lnTo>
                    <a:lnTo>
                      <a:pt x="146" y="97"/>
                    </a:lnTo>
                    <a:lnTo>
                      <a:pt x="148" y="90"/>
                    </a:lnTo>
                    <a:lnTo>
                      <a:pt x="148" y="86"/>
                    </a:lnTo>
                    <a:lnTo>
                      <a:pt x="148" y="83"/>
                    </a:lnTo>
                    <a:lnTo>
                      <a:pt x="148" y="82"/>
                    </a:lnTo>
                    <a:lnTo>
                      <a:pt x="150" y="82"/>
                    </a:lnTo>
                    <a:lnTo>
                      <a:pt x="151" y="76"/>
                    </a:lnTo>
                    <a:lnTo>
                      <a:pt x="148" y="60"/>
                    </a:lnTo>
                    <a:lnTo>
                      <a:pt x="145" y="46"/>
                    </a:lnTo>
                    <a:lnTo>
                      <a:pt x="137" y="33"/>
                    </a:lnTo>
                    <a:lnTo>
                      <a:pt x="129" y="23"/>
                    </a:lnTo>
                    <a:lnTo>
                      <a:pt x="117" y="13"/>
                    </a:lnTo>
                    <a:lnTo>
                      <a:pt x="110" y="8"/>
                    </a:lnTo>
                    <a:lnTo>
                      <a:pt x="105" y="6"/>
                    </a:lnTo>
                    <a:lnTo>
                      <a:pt x="97" y="3"/>
                    </a:lnTo>
                    <a:lnTo>
                      <a:pt x="90" y="1"/>
                    </a:lnTo>
                    <a:lnTo>
                      <a:pt x="75" y="0"/>
                    </a:lnTo>
                    <a:lnTo>
                      <a:pt x="60" y="1"/>
                    </a:lnTo>
                    <a:lnTo>
                      <a:pt x="46" y="6"/>
                    </a:lnTo>
                    <a:lnTo>
                      <a:pt x="33" y="13"/>
                    </a:lnTo>
                    <a:lnTo>
                      <a:pt x="23" y="23"/>
                    </a:lnTo>
                    <a:close/>
                    <a:moveTo>
                      <a:pt x="8" y="76"/>
                    </a:moveTo>
                    <a:lnTo>
                      <a:pt x="9" y="62"/>
                    </a:lnTo>
                    <a:lnTo>
                      <a:pt x="13" y="50"/>
                    </a:lnTo>
                    <a:lnTo>
                      <a:pt x="18" y="39"/>
                    </a:lnTo>
                    <a:lnTo>
                      <a:pt x="28" y="28"/>
                    </a:lnTo>
                    <a:lnTo>
                      <a:pt x="38" y="18"/>
                    </a:lnTo>
                    <a:lnTo>
                      <a:pt x="50" y="13"/>
                    </a:lnTo>
                    <a:lnTo>
                      <a:pt x="62" y="9"/>
                    </a:lnTo>
                    <a:lnTo>
                      <a:pt x="75" y="8"/>
                    </a:lnTo>
                    <a:lnTo>
                      <a:pt x="88" y="9"/>
                    </a:lnTo>
                    <a:lnTo>
                      <a:pt x="101" y="13"/>
                    </a:lnTo>
                    <a:lnTo>
                      <a:pt x="112" y="18"/>
                    </a:lnTo>
                    <a:lnTo>
                      <a:pt x="124" y="28"/>
                    </a:lnTo>
                    <a:lnTo>
                      <a:pt x="132" y="39"/>
                    </a:lnTo>
                    <a:lnTo>
                      <a:pt x="137" y="50"/>
                    </a:lnTo>
                    <a:lnTo>
                      <a:pt x="141" y="62"/>
                    </a:lnTo>
                    <a:lnTo>
                      <a:pt x="143" y="76"/>
                    </a:lnTo>
                    <a:lnTo>
                      <a:pt x="142" y="78"/>
                    </a:lnTo>
                    <a:lnTo>
                      <a:pt x="142" y="81"/>
                    </a:lnTo>
                    <a:lnTo>
                      <a:pt x="141" y="88"/>
                    </a:lnTo>
                    <a:lnTo>
                      <a:pt x="137" y="101"/>
                    </a:lnTo>
                    <a:lnTo>
                      <a:pt x="132" y="113"/>
                    </a:lnTo>
                    <a:lnTo>
                      <a:pt x="124" y="124"/>
                    </a:lnTo>
                    <a:lnTo>
                      <a:pt x="112" y="132"/>
                    </a:lnTo>
                    <a:lnTo>
                      <a:pt x="101" y="137"/>
                    </a:lnTo>
                    <a:lnTo>
                      <a:pt x="88" y="141"/>
                    </a:lnTo>
                    <a:lnTo>
                      <a:pt x="81" y="142"/>
                    </a:lnTo>
                    <a:lnTo>
                      <a:pt x="78" y="142"/>
                    </a:lnTo>
                    <a:lnTo>
                      <a:pt x="75" y="143"/>
                    </a:lnTo>
                    <a:lnTo>
                      <a:pt x="62" y="141"/>
                    </a:lnTo>
                    <a:lnTo>
                      <a:pt x="50" y="137"/>
                    </a:lnTo>
                    <a:lnTo>
                      <a:pt x="38" y="132"/>
                    </a:lnTo>
                    <a:lnTo>
                      <a:pt x="28" y="124"/>
                    </a:lnTo>
                    <a:lnTo>
                      <a:pt x="18" y="113"/>
                    </a:lnTo>
                    <a:lnTo>
                      <a:pt x="13" y="101"/>
                    </a:lnTo>
                    <a:lnTo>
                      <a:pt x="9" y="88"/>
                    </a:lnTo>
                    <a:lnTo>
                      <a:pt x="8" y="76"/>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2" name="Freeform 574"/>
              <p:cNvSpPr>
                <a:spLocks noEditPoints="1"/>
              </p:cNvSpPr>
              <p:nvPr/>
            </p:nvSpPr>
            <p:spPr bwMode="auto">
              <a:xfrm>
                <a:off x="6263" y="1460"/>
                <a:ext cx="27" cy="27"/>
              </a:xfrm>
              <a:custGeom>
                <a:avLst/>
                <a:gdLst>
                  <a:gd name="T0" fmla="*/ 10 w 135"/>
                  <a:gd name="T1" fmla="*/ 31 h 135"/>
                  <a:gd name="T2" fmla="*/ 1 w 135"/>
                  <a:gd name="T3" fmla="*/ 54 h 135"/>
                  <a:gd name="T4" fmla="*/ 1 w 135"/>
                  <a:gd name="T5" fmla="*/ 80 h 135"/>
                  <a:gd name="T6" fmla="*/ 10 w 135"/>
                  <a:gd name="T7" fmla="*/ 105 h 135"/>
                  <a:gd name="T8" fmla="*/ 30 w 135"/>
                  <a:gd name="T9" fmla="*/ 124 h 135"/>
                  <a:gd name="T10" fmla="*/ 54 w 135"/>
                  <a:gd name="T11" fmla="*/ 133 h 135"/>
                  <a:gd name="T12" fmla="*/ 70 w 135"/>
                  <a:gd name="T13" fmla="*/ 134 h 135"/>
                  <a:gd name="T14" fmla="*/ 80 w 135"/>
                  <a:gd name="T15" fmla="*/ 133 h 135"/>
                  <a:gd name="T16" fmla="*/ 104 w 135"/>
                  <a:gd name="T17" fmla="*/ 124 h 135"/>
                  <a:gd name="T18" fmla="*/ 124 w 135"/>
                  <a:gd name="T19" fmla="*/ 105 h 135"/>
                  <a:gd name="T20" fmla="*/ 133 w 135"/>
                  <a:gd name="T21" fmla="*/ 80 h 135"/>
                  <a:gd name="T22" fmla="*/ 134 w 135"/>
                  <a:gd name="T23" fmla="*/ 70 h 135"/>
                  <a:gd name="T24" fmla="*/ 133 w 135"/>
                  <a:gd name="T25" fmla="*/ 54 h 135"/>
                  <a:gd name="T26" fmla="*/ 124 w 135"/>
                  <a:gd name="T27" fmla="*/ 31 h 135"/>
                  <a:gd name="T28" fmla="*/ 104 w 135"/>
                  <a:gd name="T29" fmla="*/ 10 h 135"/>
                  <a:gd name="T30" fmla="*/ 80 w 135"/>
                  <a:gd name="T31" fmla="*/ 1 h 135"/>
                  <a:gd name="T32" fmla="*/ 54 w 135"/>
                  <a:gd name="T33" fmla="*/ 1 h 135"/>
                  <a:gd name="T34" fmla="*/ 30 w 135"/>
                  <a:gd name="T35" fmla="*/ 10 h 135"/>
                  <a:gd name="T36" fmla="*/ 24 w 135"/>
                  <a:gd name="T37" fmla="*/ 111 h 135"/>
                  <a:gd name="T38" fmla="*/ 11 w 135"/>
                  <a:gd name="T39" fmla="*/ 91 h 135"/>
                  <a:gd name="T40" fmla="*/ 8 w 135"/>
                  <a:gd name="T41" fmla="*/ 68 h 135"/>
                  <a:gd name="T42" fmla="*/ 24 w 135"/>
                  <a:gd name="T43" fmla="*/ 25 h 135"/>
                  <a:gd name="T44" fmla="*/ 54 w 135"/>
                  <a:gd name="T45" fmla="*/ 9 h 135"/>
                  <a:gd name="T46" fmla="*/ 79 w 135"/>
                  <a:gd name="T47" fmla="*/ 9 h 135"/>
                  <a:gd name="T48" fmla="*/ 101 w 135"/>
                  <a:gd name="T49" fmla="*/ 17 h 135"/>
                  <a:gd name="T50" fmla="*/ 117 w 135"/>
                  <a:gd name="T51" fmla="*/ 34 h 135"/>
                  <a:gd name="T52" fmla="*/ 126 w 135"/>
                  <a:gd name="T53" fmla="*/ 55 h 135"/>
                  <a:gd name="T54" fmla="*/ 126 w 135"/>
                  <a:gd name="T55" fmla="*/ 79 h 135"/>
                  <a:gd name="T56" fmla="*/ 122 w 135"/>
                  <a:gd name="T57" fmla="*/ 91 h 135"/>
                  <a:gd name="T58" fmla="*/ 117 w 135"/>
                  <a:gd name="T59" fmla="*/ 101 h 135"/>
                  <a:gd name="T60" fmla="*/ 111 w 135"/>
                  <a:gd name="T61" fmla="*/ 111 h 135"/>
                  <a:gd name="T62" fmla="*/ 101 w 135"/>
                  <a:gd name="T63" fmla="*/ 117 h 135"/>
                  <a:gd name="T64" fmla="*/ 91 w 135"/>
                  <a:gd name="T65" fmla="*/ 123 h 135"/>
                  <a:gd name="T66" fmla="*/ 79 w 135"/>
                  <a:gd name="T67" fmla="*/ 126 h 135"/>
                  <a:gd name="T68" fmla="*/ 54 w 135"/>
                  <a:gd name="T69" fmla="*/ 126 h 135"/>
                  <a:gd name="T70" fmla="*/ 33 w 135"/>
                  <a:gd name="T71" fmla="*/ 11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
                  <a:gd name="T109" fmla="*/ 0 h 135"/>
                  <a:gd name="T110" fmla="*/ 135 w 135"/>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 h="135">
                    <a:moveTo>
                      <a:pt x="20" y="20"/>
                    </a:moveTo>
                    <a:lnTo>
                      <a:pt x="10" y="31"/>
                    </a:lnTo>
                    <a:lnTo>
                      <a:pt x="5" y="42"/>
                    </a:lnTo>
                    <a:lnTo>
                      <a:pt x="1" y="54"/>
                    </a:lnTo>
                    <a:lnTo>
                      <a:pt x="0" y="68"/>
                    </a:lnTo>
                    <a:lnTo>
                      <a:pt x="1" y="80"/>
                    </a:lnTo>
                    <a:lnTo>
                      <a:pt x="5" y="93"/>
                    </a:lnTo>
                    <a:lnTo>
                      <a:pt x="10" y="105"/>
                    </a:lnTo>
                    <a:lnTo>
                      <a:pt x="20" y="116"/>
                    </a:lnTo>
                    <a:lnTo>
                      <a:pt x="30" y="124"/>
                    </a:lnTo>
                    <a:lnTo>
                      <a:pt x="42" y="129"/>
                    </a:lnTo>
                    <a:lnTo>
                      <a:pt x="54" y="133"/>
                    </a:lnTo>
                    <a:lnTo>
                      <a:pt x="67" y="135"/>
                    </a:lnTo>
                    <a:lnTo>
                      <a:pt x="70" y="134"/>
                    </a:lnTo>
                    <a:lnTo>
                      <a:pt x="73" y="134"/>
                    </a:lnTo>
                    <a:lnTo>
                      <a:pt x="80" y="133"/>
                    </a:lnTo>
                    <a:lnTo>
                      <a:pt x="93" y="129"/>
                    </a:lnTo>
                    <a:lnTo>
                      <a:pt x="104" y="124"/>
                    </a:lnTo>
                    <a:lnTo>
                      <a:pt x="116" y="116"/>
                    </a:lnTo>
                    <a:lnTo>
                      <a:pt x="124" y="105"/>
                    </a:lnTo>
                    <a:lnTo>
                      <a:pt x="129" y="93"/>
                    </a:lnTo>
                    <a:lnTo>
                      <a:pt x="133" y="80"/>
                    </a:lnTo>
                    <a:lnTo>
                      <a:pt x="134" y="73"/>
                    </a:lnTo>
                    <a:lnTo>
                      <a:pt x="134" y="70"/>
                    </a:lnTo>
                    <a:lnTo>
                      <a:pt x="135" y="68"/>
                    </a:lnTo>
                    <a:lnTo>
                      <a:pt x="133" y="54"/>
                    </a:lnTo>
                    <a:lnTo>
                      <a:pt x="129" y="42"/>
                    </a:lnTo>
                    <a:lnTo>
                      <a:pt x="124" y="31"/>
                    </a:lnTo>
                    <a:lnTo>
                      <a:pt x="116" y="20"/>
                    </a:lnTo>
                    <a:lnTo>
                      <a:pt x="104" y="10"/>
                    </a:lnTo>
                    <a:lnTo>
                      <a:pt x="93" y="5"/>
                    </a:lnTo>
                    <a:lnTo>
                      <a:pt x="80" y="1"/>
                    </a:lnTo>
                    <a:lnTo>
                      <a:pt x="67" y="0"/>
                    </a:lnTo>
                    <a:lnTo>
                      <a:pt x="54" y="1"/>
                    </a:lnTo>
                    <a:lnTo>
                      <a:pt x="42" y="5"/>
                    </a:lnTo>
                    <a:lnTo>
                      <a:pt x="30" y="10"/>
                    </a:lnTo>
                    <a:lnTo>
                      <a:pt x="20" y="20"/>
                    </a:lnTo>
                    <a:close/>
                    <a:moveTo>
                      <a:pt x="24" y="111"/>
                    </a:moveTo>
                    <a:lnTo>
                      <a:pt x="16" y="101"/>
                    </a:lnTo>
                    <a:lnTo>
                      <a:pt x="11" y="91"/>
                    </a:lnTo>
                    <a:lnTo>
                      <a:pt x="8" y="79"/>
                    </a:lnTo>
                    <a:lnTo>
                      <a:pt x="8" y="68"/>
                    </a:lnTo>
                    <a:lnTo>
                      <a:pt x="11" y="44"/>
                    </a:lnTo>
                    <a:lnTo>
                      <a:pt x="24" y="25"/>
                    </a:lnTo>
                    <a:lnTo>
                      <a:pt x="43" y="13"/>
                    </a:lnTo>
                    <a:lnTo>
                      <a:pt x="54" y="9"/>
                    </a:lnTo>
                    <a:lnTo>
                      <a:pt x="67" y="9"/>
                    </a:lnTo>
                    <a:lnTo>
                      <a:pt x="79" y="9"/>
                    </a:lnTo>
                    <a:lnTo>
                      <a:pt x="91" y="13"/>
                    </a:lnTo>
                    <a:lnTo>
                      <a:pt x="101" y="17"/>
                    </a:lnTo>
                    <a:lnTo>
                      <a:pt x="111" y="25"/>
                    </a:lnTo>
                    <a:lnTo>
                      <a:pt x="117" y="34"/>
                    </a:lnTo>
                    <a:lnTo>
                      <a:pt x="122" y="44"/>
                    </a:lnTo>
                    <a:lnTo>
                      <a:pt x="126" y="55"/>
                    </a:lnTo>
                    <a:lnTo>
                      <a:pt x="127" y="68"/>
                    </a:lnTo>
                    <a:lnTo>
                      <a:pt x="126" y="79"/>
                    </a:lnTo>
                    <a:lnTo>
                      <a:pt x="124" y="84"/>
                    </a:lnTo>
                    <a:lnTo>
                      <a:pt x="122" y="91"/>
                    </a:lnTo>
                    <a:lnTo>
                      <a:pt x="119" y="96"/>
                    </a:lnTo>
                    <a:lnTo>
                      <a:pt x="117" y="101"/>
                    </a:lnTo>
                    <a:lnTo>
                      <a:pt x="113" y="106"/>
                    </a:lnTo>
                    <a:lnTo>
                      <a:pt x="111" y="111"/>
                    </a:lnTo>
                    <a:lnTo>
                      <a:pt x="106" y="114"/>
                    </a:lnTo>
                    <a:lnTo>
                      <a:pt x="101" y="117"/>
                    </a:lnTo>
                    <a:lnTo>
                      <a:pt x="96" y="119"/>
                    </a:lnTo>
                    <a:lnTo>
                      <a:pt x="91" y="123"/>
                    </a:lnTo>
                    <a:lnTo>
                      <a:pt x="84" y="124"/>
                    </a:lnTo>
                    <a:lnTo>
                      <a:pt x="79" y="126"/>
                    </a:lnTo>
                    <a:lnTo>
                      <a:pt x="67" y="127"/>
                    </a:lnTo>
                    <a:lnTo>
                      <a:pt x="54" y="126"/>
                    </a:lnTo>
                    <a:lnTo>
                      <a:pt x="43" y="123"/>
                    </a:lnTo>
                    <a:lnTo>
                      <a:pt x="33" y="117"/>
                    </a:lnTo>
                    <a:lnTo>
                      <a:pt x="24" y="111"/>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3" name="Freeform 575"/>
              <p:cNvSpPr>
                <a:spLocks noEditPoints="1"/>
              </p:cNvSpPr>
              <p:nvPr/>
            </p:nvSpPr>
            <p:spPr bwMode="auto">
              <a:xfrm>
                <a:off x="6265" y="1462"/>
                <a:ext cx="24" cy="24"/>
              </a:xfrm>
              <a:custGeom>
                <a:avLst/>
                <a:gdLst>
                  <a:gd name="T0" fmla="*/ 0 w 119"/>
                  <a:gd name="T1" fmla="*/ 70 h 118"/>
                  <a:gd name="T2" fmla="*/ 8 w 119"/>
                  <a:gd name="T3" fmla="*/ 92 h 118"/>
                  <a:gd name="T4" fmla="*/ 25 w 119"/>
                  <a:gd name="T5" fmla="*/ 108 h 118"/>
                  <a:gd name="T6" fmla="*/ 46 w 119"/>
                  <a:gd name="T7" fmla="*/ 117 h 118"/>
                  <a:gd name="T8" fmla="*/ 71 w 119"/>
                  <a:gd name="T9" fmla="*/ 117 h 118"/>
                  <a:gd name="T10" fmla="*/ 83 w 119"/>
                  <a:gd name="T11" fmla="*/ 114 h 118"/>
                  <a:gd name="T12" fmla="*/ 93 w 119"/>
                  <a:gd name="T13" fmla="*/ 108 h 118"/>
                  <a:gd name="T14" fmla="*/ 103 w 119"/>
                  <a:gd name="T15" fmla="*/ 102 h 118"/>
                  <a:gd name="T16" fmla="*/ 109 w 119"/>
                  <a:gd name="T17" fmla="*/ 92 h 118"/>
                  <a:gd name="T18" fmla="*/ 114 w 119"/>
                  <a:gd name="T19" fmla="*/ 82 h 118"/>
                  <a:gd name="T20" fmla="*/ 118 w 119"/>
                  <a:gd name="T21" fmla="*/ 70 h 118"/>
                  <a:gd name="T22" fmla="*/ 118 w 119"/>
                  <a:gd name="T23" fmla="*/ 46 h 118"/>
                  <a:gd name="T24" fmla="*/ 109 w 119"/>
                  <a:gd name="T25" fmla="*/ 25 h 118"/>
                  <a:gd name="T26" fmla="*/ 93 w 119"/>
                  <a:gd name="T27" fmla="*/ 8 h 118"/>
                  <a:gd name="T28" fmla="*/ 71 w 119"/>
                  <a:gd name="T29" fmla="*/ 0 h 118"/>
                  <a:gd name="T30" fmla="*/ 46 w 119"/>
                  <a:gd name="T31" fmla="*/ 0 h 118"/>
                  <a:gd name="T32" fmla="*/ 16 w 119"/>
                  <a:gd name="T33" fmla="*/ 16 h 118"/>
                  <a:gd name="T34" fmla="*/ 0 w 119"/>
                  <a:gd name="T35" fmla="*/ 59 h 118"/>
                  <a:gd name="T36" fmla="*/ 15 w 119"/>
                  <a:gd name="T37" fmla="*/ 88 h 118"/>
                  <a:gd name="T38" fmla="*/ 7 w 119"/>
                  <a:gd name="T39" fmla="*/ 69 h 118"/>
                  <a:gd name="T40" fmla="*/ 7 w 119"/>
                  <a:gd name="T41" fmla="*/ 47 h 118"/>
                  <a:gd name="T42" fmla="*/ 22 w 119"/>
                  <a:gd name="T43" fmla="*/ 22 h 118"/>
                  <a:gd name="T44" fmla="*/ 48 w 119"/>
                  <a:gd name="T45" fmla="*/ 6 h 118"/>
                  <a:gd name="T46" fmla="*/ 70 w 119"/>
                  <a:gd name="T47" fmla="*/ 6 h 118"/>
                  <a:gd name="T48" fmla="*/ 89 w 119"/>
                  <a:gd name="T49" fmla="*/ 14 h 118"/>
                  <a:gd name="T50" fmla="*/ 103 w 119"/>
                  <a:gd name="T51" fmla="*/ 29 h 118"/>
                  <a:gd name="T52" fmla="*/ 112 w 119"/>
                  <a:gd name="T53" fmla="*/ 47 h 118"/>
                  <a:gd name="T54" fmla="*/ 112 w 119"/>
                  <a:gd name="T55" fmla="*/ 63 h 118"/>
                  <a:gd name="T56" fmla="*/ 110 w 119"/>
                  <a:gd name="T57" fmla="*/ 73 h 118"/>
                  <a:gd name="T58" fmla="*/ 109 w 119"/>
                  <a:gd name="T59" fmla="*/ 79 h 118"/>
                  <a:gd name="T60" fmla="*/ 98 w 119"/>
                  <a:gd name="T61" fmla="*/ 97 h 118"/>
                  <a:gd name="T62" fmla="*/ 80 w 119"/>
                  <a:gd name="T63" fmla="*/ 108 h 118"/>
                  <a:gd name="T64" fmla="*/ 74 w 119"/>
                  <a:gd name="T65" fmla="*/ 109 h 118"/>
                  <a:gd name="T66" fmla="*/ 64 w 119"/>
                  <a:gd name="T67" fmla="*/ 111 h 118"/>
                  <a:gd name="T68" fmla="*/ 48 w 119"/>
                  <a:gd name="T69" fmla="*/ 111 h 118"/>
                  <a:gd name="T70" fmla="*/ 30 w 119"/>
                  <a:gd name="T71" fmla="*/ 102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118"/>
                  <a:gd name="T110" fmla="*/ 119 w 119"/>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118">
                    <a:moveTo>
                      <a:pt x="0" y="59"/>
                    </a:moveTo>
                    <a:lnTo>
                      <a:pt x="0" y="70"/>
                    </a:lnTo>
                    <a:lnTo>
                      <a:pt x="3" y="82"/>
                    </a:lnTo>
                    <a:lnTo>
                      <a:pt x="8" y="92"/>
                    </a:lnTo>
                    <a:lnTo>
                      <a:pt x="16" y="102"/>
                    </a:lnTo>
                    <a:lnTo>
                      <a:pt x="25" y="108"/>
                    </a:lnTo>
                    <a:lnTo>
                      <a:pt x="35" y="114"/>
                    </a:lnTo>
                    <a:lnTo>
                      <a:pt x="46" y="117"/>
                    </a:lnTo>
                    <a:lnTo>
                      <a:pt x="59" y="118"/>
                    </a:lnTo>
                    <a:lnTo>
                      <a:pt x="71" y="117"/>
                    </a:lnTo>
                    <a:lnTo>
                      <a:pt x="76" y="115"/>
                    </a:lnTo>
                    <a:lnTo>
                      <a:pt x="83" y="114"/>
                    </a:lnTo>
                    <a:lnTo>
                      <a:pt x="88" y="110"/>
                    </a:lnTo>
                    <a:lnTo>
                      <a:pt x="93" y="108"/>
                    </a:lnTo>
                    <a:lnTo>
                      <a:pt x="98" y="105"/>
                    </a:lnTo>
                    <a:lnTo>
                      <a:pt x="103" y="102"/>
                    </a:lnTo>
                    <a:lnTo>
                      <a:pt x="105" y="97"/>
                    </a:lnTo>
                    <a:lnTo>
                      <a:pt x="109" y="92"/>
                    </a:lnTo>
                    <a:lnTo>
                      <a:pt x="111" y="87"/>
                    </a:lnTo>
                    <a:lnTo>
                      <a:pt x="114" y="82"/>
                    </a:lnTo>
                    <a:lnTo>
                      <a:pt x="116" y="75"/>
                    </a:lnTo>
                    <a:lnTo>
                      <a:pt x="118" y="70"/>
                    </a:lnTo>
                    <a:lnTo>
                      <a:pt x="119" y="59"/>
                    </a:lnTo>
                    <a:lnTo>
                      <a:pt x="118" y="46"/>
                    </a:lnTo>
                    <a:lnTo>
                      <a:pt x="114" y="35"/>
                    </a:lnTo>
                    <a:lnTo>
                      <a:pt x="109" y="25"/>
                    </a:lnTo>
                    <a:lnTo>
                      <a:pt x="103" y="16"/>
                    </a:lnTo>
                    <a:lnTo>
                      <a:pt x="93" y="8"/>
                    </a:lnTo>
                    <a:lnTo>
                      <a:pt x="83" y="4"/>
                    </a:lnTo>
                    <a:lnTo>
                      <a:pt x="71" y="0"/>
                    </a:lnTo>
                    <a:lnTo>
                      <a:pt x="59" y="0"/>
                    </a:lnTo>
                    <a:lnTo>
                      <a:pt x="46" y="0"/>
                    </a:lnTo>
                    <a:lnTo>
                      <a:pt x="35" y="4"/>
                    </a:lnTo>
                    <a:lnTo>
                      <a:pt x="16" y="16"/>
                    </a:lnTo>
                    <a:lnTo>
                      <a:pt x="3" y="35"/>
                    </a:lnTo>
                    <a:lnTo>
                      <a:pt x="0" y="59"/>
                    </a:lnTo>
                    <a:close/>
                    <a:moveTo>
                      <a:pt x="22" y="97"/>
                    </a:moveTo>
                    <a:lnTo>
                      <a:pt x="15" y="88"/>
                    </a:lnTo>
                    <a:lnTo>
                      <a:pt x="10" y="79"/>
                    </a:lnTo>
                    <a:lnTo>
                      <a:pt x="7" y="69"/>
                    </a:lnTo>
                    <a:lnTo>
                      <a:pt x="7" y="59"/>
                    </a:lnTo>
                    <a:lnTo>
                      <a:pt x="7" y="47"/>
                    </a:lnTo>
                    <a:lnTo>
                      <a:pt x="10" y="38"/>
                    </a:lnTo>
                    <a:lnTo>
                      <a:pt x="22" y="22"/>
                    </a:lnTo>
                    <a:lnTo>
                      <a:pt x="39" y="9"/>
                    </a:lnTo>
                    <a:lnTo>
                      <a:pt x="48" y="6"/>
                    </a:lnTo>
                    <a:lnTo>
                      <a:pt x="59" y="6"/>
                    </a:lnTo>
                    <a:lnTo>
                      <a:pt x="70" y="6"/>
                    </a:lnTo>
                    <a:lnTo>
                      <a:pt x="80" y="9"/>
                    </a:lnTo>
                    <a:lnTo>
                      <a:pt x="89" y="14"/>
                    </a:lnTo>
                    <a:lnTo>
                      <a:pt x="98" y="22"/>
                    </a:lnTo>
                    <a:lnTo>
                      <a:pt x="103" y="29"/>
                    </a:lnTo>
                    <a:lnTo>
                      <a:pt x="109" y="38"/>
                    </a:lnTo>
                    <a:lnTo>
                      <a:pt x="112" y="47"/>
                    </a:lnTo>
                    <a:lnTo>
                      <a:pt x="113" y="59"/>
                    </a:lnTo>
                    <a:lnTo>
                      <a:pt x="112" y="63"/>
                    </a:lnTo>
                    <a:lnTo>
                      <a:pt x="112" y="69"/>
                    </a:lnTo>
                    <a:lnTo>
                      <a:pt x="110" y="73"/>
                    </a:lnTo>
                    <a:lnTo>
                      <a:pt x="109" y="75"/>
                    </a:lnTo>
                    <a:lnTo>
                      <a:pt x="109" y="79"/>
                    </a:lnTo>
                    <a:lnTo>
                      <a:pt x="103" y="88"/>
                    </a:lnTo>
                    <a:lnTo>
                      <a:pt x="98" y="97"/>
                    </a:lnTo>
                    <a:lnTo>
                      <a:pt x="89" y="102"/>
                    </a:lnTo>
                    <a:lnTo>
                      <a:pt x="80" y="108"/>
                    </a:lnTo>
                    <a:lnTo>
                      <a:pt x="76" y="108"/>
                    </a:lnTo>
                    <a:lnTo>
                      <a:pt x="74" y="109"/>
                    </a:lnTo>
                    <a:lnTo>
                      <a:pt x="70" y="111"/>
                    </a:lnTo>
                    <a:lnTo>
                      <a:pt x="64" y="111"/>
                    </a:lnTo>
                    <a:lnTo>
                      <a:pt x="59" y="112"/>
                    </a:lnTo>
                    <a:lnTo>
                      <a:pt x="48" y="111"/>
                    </a:lnTo>
                    <a:lnTo>
                      <a:pt x="39" y="108"/>
                    </a:lnTo>
                    <a:lnTo>
                      <a:pt x="30" y="102"/>
                    </a:lnTo>
                    <a:lnTo>
                      <a:pt x="22" y="97"/>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4" name="Freeform 576"/>
              <p:cNvSpPr>
                <a:spLocks noEditPoints="1"/>
              </p:cNvSpPr>
              <p:nvPr/>
            </p:nvSpPr>
            <p:spPr bwMode="auto">
              <a:xfrm>
                <a:off x="6266" y="1463"/>
                <a:ext cx="22" cy="21"/>
              </a:xfrm>
              <a:custGeom>
                <a:avLst/>
                <a:gdLst>
                  <a:gd name="T0" fmla="*/ 0 w 106"/>
                  <a:gd name="T1" fmla="*/ 63 h 106"/>
                  <a:gd name="T2" fmla="*/ 8 w 106"/>
                  <a:gd name="T3" fmla="*/ 82 h 106"/>
                  <a:gd name="T4" fmla="*/ 23 w 106"/>
                  <a:gd name="T5" fmla="*/ 96 h 106"/>
                  <a:gd name="T6" fmla="*/ 41 w 106"/>
                  <a:gd name="T7" fmla="*/ 105 h 106"/>
                  <a:gd name="T8" fmla="*/ 57 w 106"/>
                  <a:gd name="T9" fmla="*/ 105 h 106"/>
                  <a:gd name="T10" fmla="*/ 67 w 106"/>
                  <a:gd name="T11" fmla="*/ 103 h 106"/>
                  <a:gd name="T12" fmla="*/ 73 w 106"/>
                  <a:gd name="T13" fmla="*/ 102 h 106"/>
                  <a:gd name="T14" fmla="*/ 91 w 106"/>
                  <a:gd name="T15" fmla="*/ 91 h 106"/>
                  <a:gd name="T16" fmla="*/ 102 w 106"/>
                  <a:gd name="T17" fmla="*/ 73 h 106"/>
                  <a:gd name="T18" fmla="*/ 103 w 106"/>
                  <a:gd name="T19" fmla="*/ 67 h 106"/>
                  <a:gd name="T20" fmla="*/ 105 w 106"/>
                  <a:gd name="T21" fmla="*/ 57 h 106"/>
                  <a:gd name="T22" fmla="*/ 105 w 106"/>
                  <a:gd name="T23" fmla="*/ 41 h 106"/>
                  <a:gd name="T24" fmla="*/ 96 w 106"/>
                  <a:gd name="T25" fmla="*/ 23 h 106"/>
                  <a:gd name="T26" fmla="*/ 82 w 106"/>
                  <a:gd name="T27" fmla="*/ 8 h 106"/>
                  <a:gd name="T28" fmla="*/ 63 w 106"/>
                  <a:gd name="T29" fmla="*/ 0 h 106"/>
                  <a:gd name="T30" fmla="*/ 41 w 106"/>
                  <a:gd name="T31" fmla="*/ 0 h 106"/>
                  <a:gd name="T32" fmla="*/ 15 w 106"/>
                  <a:gd name="T33" fmla="*/ 16 h 106"/>
                  <a:gd name="T34" fmla="*/ 0 w 106"/>
                  <a:gd name="T35" fmla="*/ 41 h 106"/>
                  <a:gd name="T36" fmla="*/ 21 w 106"/>
                  <a:gd name="T37" fmla="*/ 85 h 106"/>
                  <a:gd name="T38" fmla="*/ 8 w 106"/>
                  <a:gd name="T39" fmla="*/ 60 h 106"/>
                  <a:gd name="T40" fmla="*/ 11 w 106"/>
                  <a:gd name="T41" fmla="*/ 36 h 106"/>
                  <a:gd name="T42" fmla="*/ 36 w 106"/>
                  <a:gd name="T43" fmla="*/ 11 h 106"/>
                  <a:gd name="T44" fmla="*/ 60 w 106"/>
                  <a:gd name="T45" fmla="*/ 8 h 106"/>
                  <a:gd name="T46" fmla="*/ 76 w 106"/>
                  <a:gd name="T47" fmla="*/ 14 h 106"/>
                  <a:gd name="T48" fmla="*/ 89 w 106"/>
                  <a:gd name="T49" fmla="*/ 28 h 106"/>
                  <a:gd name="T50" fmla="*/ 97 w 106"/>
                  <a:gd name="T51" fmla="*/ 44 h 106"/>
                  <a:gd name="T52" fmla="*/ 97 w 106"/>
                  <a:gd name="T53" fmla="*/ 53 h 106"/>
                  <a:gd name="T54" fmla="*/ 97 w 106"/>
                  <a:gd name="T55" fmla="*/ 56 h 106"/>
                  <a:gd name="T56" fmla="*/ 94 w 106"/>
                  <a:gd name="T57" fmla="*/ 69 h 106"/>
                  <a:gd name="T58" fmla="*/ 84 w 106"/>
                  <a:gd name="T59" fmla="*/ 85 h 106"/>
                  <a:gd name="T60" fmla="*/ 77 w 106"/>
                  <a:gd name="T61" fmla="*/ 88 h 106"/>
                  <a:gd name="T62" fmla="*/ 69 w 106"/>
                  <a:gd name="T63" fmla="*/ 95 h 106"/>
                  <a:gd name="T64" fmla="*/ 56 w 106"/>
                  <a:gd name="T65" fmla="*/ 97 h 106"/>
                  <a:gd name="T66" fmla="*/ 52 w 106"/>
                  <a:gd name="T67" fmla="*/ 97 h 106"/>
                  <a:gd name="T68" fmla="*/ 43 w 106"/>
                  <a:gd name="T69" fmla="*/ 97 h 106"/>
                  <a:gd name="T70" fmla="*/ 28 w 106"/>
                  <a:gd name="T71" fmla="*/ 91 h 1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06"/>
                  <a:gd name="T110" fmla="*/ 106 w 106"/>
                  <a:gd name="T111" fmla="*/ 106 h 1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06">
                    <a:moveTo>
                      <a:pt x="0" y="53"/>
                    </a:moveTo>
                    <a:lnTo>
                      <a:pt x="0" y="63"/>
                    </a:lnTo>
                    <a:lnTo>
                      <a:pt x="3" y="73"/>
                    </a:lnTo>
                    <a:lnTo>
                      <a:pt x="8" y="82"/>
                    </a:lnTo>
                    <a:lnTo>
                      <a:pt x="15" y="91"/>
                    </a:lnTo>
                    <a:lnTo>
                      <a:pt x="23" y="96"/>
                    </a:lnTo>
                    <a:lnTo>
                      <a:pt x="32" y="102"/>
                    </a:lnTo>
                    <a:lnTo>
                      <a:pt x="41" y="105"/>
                    </a:lnTo>
                    <a:lnTo>
                      <a:pt x="52" y="106"/>
                    </a:lnTo>
                    <a:lnTo>
                      <a:pt x="57" y="105"/>
                    </a:lnTo>
                    <a:lnTo>
                      <a:pt x="63" y="105"/>
                    </a:lnTo>
                    <a:lnTo>
                      <a:pt x="67" y="103"/>
                    </a:lnTo>
                    <a:lnTo>
                      <a:pt x="69" y="102"/>
                    </a:lnTo>
                    <a:lnTo>
                      <a:pt x="73" y="102"/>
                    </a:lnTo>
                    <a:lnTo>
                      <a:pt x="82" y="96"/>
                    </a:lnTo>
                    <a:lnTo>
                      <a:pt x="91" y="91"/>
                    </a:lnTo>
                    <a:lnTo>
                      <a:pt x="96" y="82"/>
                    </a:lnTo>
                    <a:lnTo>
                      <a:pt x="102" y="73"/>
                    </a:lnTo>
                    <a:lnTo>
                      <a:pt x="102" y="69"/>
                    </a:lnTo>
                    <a:lnTo>
                      <a:pt x="103" y="67"/>
                    </a:lnTo>
                    <a:lnTo>
                      <a:pt x="105" y="63"/>
                    </a:lnTo>
                    <a:lnTo>
                      <a:pt x="105" y="57"/>
                    </a:lnTo>
                    <a:lnTo>
                      <a:pt x="106" y="53"/>
                    </a:lnTo>
                    <a:lnTo>
                      <a:pt x="105" y="41"/>
                    </a:lnTo>
                    <a:lnTo>
                      <a:pt x="102" y="32"/>
                    </a:lnTo>
                    <a:lnTo>
                      <a:pt x="96" y="23"/>
                    </a:lnTo>
                    <a:lnTo>
                      <a:pt x="91" y="16"/>
                    </a:lnTo>
                    <a:lnTo>
                      <a:pt x="82" y="8"/>
                    </a:lnTo>
                    <a:lnTo>
                      <a:pt x="73" y="3"/>
                    </a:lnTo>
                    <a:lnTo>
                      <a:pt x="63" y="0"/>
                    </a:lnTo>
                    <a:lnTo>
                      <a:pt x="52" y="0"/>
                    </a:lnTo>
                    <a:lnTo>
                      <a:pt x="41" y="0"/>
                    </a:lnTo>
                    <a:lnTo>
                      <a:pt x="32" y="3"/>
                    </a:lnTo>
                    <a:lnTo>
                      <a:pt x="15" y="16"/>
                    </a:lnTo>
                    <a:lnTo>
                      <a:pt x="3" y="32"/>
                    </a:lnTo>
                    <a:lnTo>
                      <a:pt x="0" y="41"/>
                    </a:lnTo>
                    <a:lnTo>
                      <a:pt x="0" y="53"/>
                    </a:lnTo>
                    <a:close/>
                    <a:moveTo>
                      <a:pt x="21" y="85"/>
                    </a:moveTo>
                    <a:lnTo>
                      <a:pt x="11" y="69"/>
                    </a:lnTo>
                    <a:lnTo>
                      <a:pt x="8" y="60"/>
                    </a:lnTo>
                    <a:lnTo>
                      <a:pt x="8" y="53"/>
                    </a:lnTo>
                    <a:lnTo>
                      <a:pt x="11" y="36"/>
                    </a:lnTo>
                    <a:lnTo>
                      <a:pt x="21" y="21"/>
                    </a:lnTo>
                    <a:lnTo>
                      <a:pt x="36" y="11"/>
                    </a:lnTo>
                    <a:lnTo>
                      <a:pt x="52" y="8"/>
                    </a:lnTo>
                    <a:lnTo>
                      <a:pt x="60" y="8"/>
                    </a:lnTo>
                    <a:lnTo>
                      <a:pt x="69" y="11"/>
                    </a:lnTo>
                    <a:lnTo>
                      <a:pt x="76" y="14"/>
                    </a:lnTo>
                    <a:lnTo>
                      <a:pt x="84" y="21"/>
                    </a:lnTo>
                    <a:lnTo>
                      <a:pt x="89" y="28"/>
                    </a:lnTo>
                    <a:lnTo>
                      <a:pt x="94" y="36"/>
                    </a:lnTo>
                    <a:lnTo>
                      <a:pt x="97" y="44"/>
                    </a:lnTo>
                    <a:lnTo>
                      <a:pt x="98" y="53"/>
                    </a:lnTo>
                    <a:lnTo>
                      <a:pt x="97" y="53"/>
                    </a:lnTo>
                    <a:lnTo>
                      <a:pt x="97" y="54"/>
                    </a:lnTo>
                    <a:lnTo>
                      <a:pt x="97" y="56"/>
                    </a:lnTo>
                    <a:lnTo>
                      <a:pt x="97" y="60"/>
                    </a:lnTo>
                    <a:lnTo>
                      <a:pt x="94" y="69"/>
                    </a:lnTo>
                    <a:lnTo>
                      <a:pt x="89" y="76"/>
                    </a:lnTo>
                    <a:lnTo>
                      <a:pt x="84" y="85"/>
                    </a:lnTo>
                    <a:lnTo>
                      <a:pt x="79" y="87"/>
                    </a:lnTo>
                    <a:lnTo>
                      <a:pt x="77" y="88"/>
                    </a:lnTo>
                    <a:lnTo>
                      <a:pt x="76" y="91"/>
                    </a:lnTo>
                    <a:lnTo>
                      <a:pt x="69" y="95"/>
                    </a:lnTo>
                    <a:lnTo>
                      <a:pt x="60" y="97"/>
                    </a:lnTo>
                    <a:lnTo>
                      <a:pt x="56" y="97"/>
                    </a:lnTo>
                    <a:lnTo>
                      <a:pt x="54" y="97"/>
                    </a:lnTo>
                    <a:lnTo>
                      <a:pt x="52" y="97"/>
                    </a:lnTo>
                    <a:lnTo>
                      <a:pt x="52" y="99"/>
                    </a:lnTo>
                    <a:lnTo>
                      <a:pt x="43" y="97"/>
                    </a:lnTo>
                    <a:lnTo>
                      <a:pt x="36" y="95"/>
                    </a:lnTo>
                    <a:lnTo>
                      <a:pt x="28" y="91"/>
                    </a:lnTo>
                    <a:lnTo>
                      <a:pt x="21" y="85"/>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5" name="Freeform 577"/>
              <p:cNvSpPr>
                <a:spLocks noEditPoints="1"/>
              </p:cNvSpPr>
              <p:nvPr/>
            </p:nvSpPr>
            <p:spPr bwMode="auto">
              <a:xfrm>
                <a:off x="6268" y="1465"/>
                <a:ext cx="18" cy="18"/>
              </a:xfrm>
              <a:custGeom>
                <a:avLst/>
                <a:gdLst>
                  <a:gd name="T0" fmla="*/ 0 w 90"/>
                  <a:gd name="T1" fmla="*/ 52 h 91"/>
                  <a:gd name="T2" fmla="*/ 13 w 90"/>
                  <a:gd name="T3" fmla="*/ 77 h 91"/>
                  <a:gd name="T4" fmla="*/ 28 w 90"/>
                  <a:gd name="T5" fmla="*/ 87 h 91"/>
                  <a:gd name="T6" fmla="*/ 44 w 90"/>
                  <a:gd name="T7" fmla="*/ 91 h 91"/>
                  <a:gd name="T8" fmla="*/ 46 w 90"/>
                  <a:gd name="T9" fmla="*/ 89 h 91"/>
                  <a:gd name="T10" fmla="*/ 52 w 90"/>
                  <a:gd name="T11" fmla="*/ 89 h 91"/>
                  <a:gd name="T12" fmla="*/ 68 w 90"/>
                  <a:gd name="T13" fmla="*/ 83 h 91"/>
                  <a:gd name="T14" fmla="*/ 71 w 90"/>
                  <a:gd name="T15" fmla="*/ 79 h 91"/>
                  <a:gd name="T16" fmla="*/ 81 w 90"/>
                  <a:gd name="T17" fmla="*/ 68 h 91"/>
                  <a:gd name="T18" fmla="*/ 89 w 90"/>
                  <a:gd name="T19" fmla="*/ 52 h 91"/>
                  <a:gd name="T20" fmla="*/ 89 w 90"/>
                  <a:gd name="T21" fmla="*/ 46 h 91"/>
                  <a:gd name="T22" fmla="*/ 90 w 90"/>
                  <a:gd name="T23" fmla="*/ 45 h 91"/>
                  <a:gd name="T24" fmla="*/ 86 w 90"/>
                  <a:gd name="T25" fmla="*/ 28 h 91"/>
                  <a:gd name="T26" fmla="*/ 76 w 90"/>
                  <a:gd name="T27" fmla="*/ 13 h 91"/>
                  <a:gd name="T28" fmla="*/ 61 w 90"/>
                  <a:gd name="T29" fmla="*/ 3 h 91"/>
                  <a:gd name="T30" fmla="*/ 44 w 90"/>
                  <a:gd name="T31" fmla="*/ 0 h 91"/>
                  <a:gd name="T32" fmla="*/ 13 w 90"/>
                  <a:gd name="T33" fmla="*/ 13 h 91"/>
                  <a:gd name="T34" fmla="*/ 0 w 90"/>
                  <a:gd name="T35" fmla="*/ 45 h 91"/>
                  <a:gd name="T36" fmla="*/ 13 w 90"/>
                  <a:gd name="T37" fmla="*/ 65 h 91"/>
                  <a:gd name="T38" fmla="*/ 7 w 90"/>
                  <a:gd name="T39" fmla="*/ 51 h 91"/>
                  <a:gd name="T40" fmla="*/ 10 w 90"/>
                  <a:gd name="T41" fmla="*/ 30 h 91"/>
                  <a:gd name="T42" fmla="*/ 23 w 90"/>
                  <a:gd name="T43" fmla="*/ 13 h 91"/>
                  <a:gd name="T44" fmla="*/ 44 w 90"/>
                  <a:gd name="T45" fmla="*/ 8 h 91"/>
                  <a:gd name="T46" fmla="*/ 58 w 90"/>
                  <a:gd name="T47" fmla="*/ 10 h 91"/>
                  <a:gd name="T48" fmla="*/ 70 w 90"/>
                  <a:gd name="T49" fmla="*/ 20 h 91"/>
                  <a:gd name="T50" fmla="*/ 81 w 90"/>
                  <a:gd name="T51" fmla="*/ 37 h 91"/>
                  <a:gd name="T52" fmla="*/ 81 w 90"/>
                  <a:gd name="T53" fmla="*/ 51 h 91"/>
                  <a:gd name="T54" fmla="*/ 75 w 90"/>
                  <a:gd name="T55" fmla="*/ 65 h 91"/>
                  <a:gd name="T56" fmla="*/ 64 w 90"/>
                  <a:gd name="T57" fmla="*/ 75 h 91"/>
                  <a:gd name="T58" fmla="*/ 51 w 90"/>
                  <a:gd name="T59" fmla="*/ 82 h 91"/>
                  <a:gd name="T60" fmla="*/ 37 w 90"/>
                  <a:gd name="T61" fmla="*/ 82 h 91"/>
                  <a:gd name="T62" fmla="*/ 23 w 90"/>
                  <a:gd name="T63" fmla="*/ 75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91"/>
                  <a:gd name="T98" fmla="*/ 90 w 90"/>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91">
                    <a:moveTo>
                      <a:pt x="0" y="45"/>
                    </a:moveTo>
                    <a:lnTo>
                      <a:pt x="0" y="52"/>
                    </a:lnTo>
                    <a:lnTo>
                      <a:pt x="3" y="61"/>
                    </a:lnTo>
                    <a:lnTo>
                      <a:pt x="13" y="77"/>
                    </a:lnTo>
                    <a:lnTo>
                      <a:pt x="20" y="83"/>
                    </a:lnTo>
                    <a:lnTo>
                      <a:pt x="28" y="87"/>
                    </a:lnTo>
                    <a:lnTo>
                      <a:pt x="35" y="89"/>
                    </a:lnTo>
                    <a:lnTo>
                      <a:pt x="44" y="91"/>
                    </a:lnTo>
                    <a:lnTo>
                      <a:pt x="44" y="89"/>
                    </a:lnTo>
                    <a:lnTo>
                      <a:pt x="46" y="89"/>
                    </a:lnTo>
                    <a:lnTo>
                      <a:pt x="48" y="89"/>
                    </a:lnTo>
                    <a:lnTo>
                      <a:pt x="52" y="89"/>
                    </a:lnTo>
                    <a:lnTo>
                      <a:pt x="61" y="87"/>
                    </a:lnTo>
                    <a:lnTo>
                      <a:pt x="68" y="83"/>
                    </a:lnTo>
                    <a:lnTo>
                      <a:pt x="69" y="80"/>
                    </a:lnTo>
                    <a:lnTo>
                      <a:pt x="71" y="79"/>
                    </a:lnTo>
                    <a:lnTo>
                      <a:pt x="76" y="77"/>
                    </a:lnTo>
                    <a:lnTo>
                      <a:pt x="81" y="68"/>
                    </a:lnTo>
                    <a:lnTo>
                      <a:pt x="86" y="61"/>
                    </a:lnTo>
                    <a:lnTo>
                      <a:pt x="89" y="52"/>
                    </a:lnTo>
                    <a:lnTo>
                      <a:pt x="89" y="48"/>
                    </a:lnTo>
                    <a:lnTo>
                      <a:pt x="89" y="46"/>
                    </a:lnTo>
                    <a:lnTo>
                      <a:pt x="89" y="45"/>
                    </a:lnTo>
                    <a:lnTo>
                      <a:pt x="90" y="45"/>
                    </a:lnTo>
                    <a:lnTo>
                      <a:pt x="89" y="36"/>
                    </a:lnTo>
                    <a:lnTo>
                      <a:pt x="86" y="28"/>
                    </a:lnTo>
                    <a:lnTo>
                      <a:pt x="81" y="20"/>
                    </a:lnTo>
                    <a:lnTo>
                      <a:pt x="76" y="13"/>
                    </a:lnTo>
                    <a:lnTo>
                      <a:pt x="68" y="6"/>
                    </a:lnTo>
                    <a:lnTo>
                      <a:pt x="61" y="3"/>
                    </a:lnTo>
                    <a:lnTo>
                      <a:pt x="52" y="0"/>
                    </a:lnTo>
                    <a:lnTo>
                      <a:pt x="44" y="0"/>
                    </a:lnTo>
                    <a:lnTo>
                      <a:pt x="28" y="3"/>
                    </a:lnTo>
                    <a:lnTo>
                      <a:pt x="13" y="13"/>
                    </a:lnTo>
                    <a:lnTo>
                      <a:pt x="3" y="28"/>
                    </a:lnTo>
                    <a:lnTo>
                      <a:pt x="0" y="45"/>
                    </a:lnTo>
                    <a:close/>
                    <a:moveTo>
                      <a:pt x="19" y="70"/>
                    </a:moveTo>
                    <a:lnTo>
                      <a:pt x="13" y="65"/>
                    </a:lnTo>
                    <a:lnTo>
                      <a:pt x="10" y="59"/>
                    </a:lnTo>
                    <a:lnTo>
                      <a:pt x="7" y="51"/>
                    </a:lnTo>
                    <a:lnTo>
                      <a:pt x="7" y="45"/>
                    </a:lnTo>
                    <a:lnTo>
                      <a:pt x="10" y="30"/>
                    </a:lnTo>
                    <a:lnTo>
                      <a:pt x="19" y="20"/>
                    </a:lnTo>
                    <a:lnTo>
                      <a:pt x="23" y="13"/>
                    </a:lnTo>
                    <a:lnTo>
                      <a:pt x="30" y="10"/>
                    </a:lnTo>
                    <a:lnTo>
                      <a:pt x="44" y="8"/>
                    </a:lnTo>
                    <a:lnTo>
                      <a:pt x="51" y="8"/>
                    </a:lnTo>
                    <a:lnTo>
                      <a:pt x="58" y="10"/>
                    </a:lnTo>
                    <a:lnTo>
                      <a:pt x="64" y="13"/>
                    </a:lnTo>
                    <a:lnTo>
                      <a:pt x="70" y="20"/>
                    </a:lnTo>
                    <a:lnTo>
                      <a:pt x="79" y="30"/>
                    </a:lnTo>
                    <a:lnTo>
                      <a:pt x="81" y="37"/>
                    </a:lnTo>
                    <a:lnTo>
                      <a:pt x="83" y="45"/>
                    </a:lnTo>
                    <a:lnTo>
                      <a:pt x="81" y="51"/>
                    </a:lnTo>
                    <a:lnTo>
                      <a:pt x="79" y="59"/>
                    </a:lnTo>
                    <a:lnTo>
                      <a:pt x="75" y="65"/>
                    </a:lnTo>
                    <a:lnTo>
                      <a:pt x="70" y="70"/>
                    </a:lnTo>
                    <a:lnTo>
                      <a:pt x="64" y="75"/>
                    </a:lnTo>
                    <a:lnTo>
                      <a:pt x="58" y="79"/>
                    </a:lnTo>
                    <a:lnTo>
                      <a:pt x="51" y="82"/>
                    </a:lnTo>
                    <a:lnTo>
                      <a:pt x="44" y="83"/>
                    </a:lnTo>
                    <a:lnTo>
                      <a:pt x="37" y="82"/>
                    </a:lnTo>
                    <a:lnTo>
                      <a:pt x="30" y="79"/>
                    </a:lnTo>
                    <a:lnTo>
                      <a:pt x="23" y="75"/>
                    </a:lnTo>
                    <a:lnTo>
                      <a:pt x="19" y="70"/>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6" name="Freeform 578"/>
              <p:cNvSpPr>
                <a:spLocks noEditPoints="1"/>
              </p:cNvSpPr>
              <p:nvPr/>
            </p:nvSpPr>
            <p:spPr bwMode="auto">
              <a:xfrm>
                <a:off x="6269" y="1466"/>
                <a:ext cx="16" cy="15"/>
              </a:xfrm>
              <a:custGeom>
                <a:avLst/>
                <a:gdLst>
                  <a:gd name="T0" fmla="*/ 0 w 76"/>
                  <a:gd name="T1" fmla="*/ 37 h 75"/>
                  <a:gd name="T2" fmla="*/ 0 w 76"/>
                  <a:gd name="T3" fmla="*/ 43 h 75"/>
                  <a:gd name="T4" fmla="*/ 3 w 76"/>
                  <a:gd name="T5" fmla="*/ 51 h 75"/>
                  <a:gd name="T6" fmla="*/ 6 w 76"/>
                  <a:gd name="T7" fmla="*/ 57 h 75"/>
                  <a:gd name="T8" fmla="*/ 12 w 76"/>
                  <a:gd name="T9" fmla="*/ 62 h 75"/>
                  <a:gd name="T10" fmla="*/ 16 w 76"/>
                  <a:gd name="T11" fmla="*/ 67 h 75"/>
                  <a:gd name="T12" fmla="*/ 23 w 76"/>
                  <a:gd name="T13" fmla="*/ 71 h 75"/>
                  <a:gd name="T14" fmla="*/ 30 w 76"/>
                  <a:gd name="T15" fmla="*/ 74 h 75"/>
                  <a:gd name="T16" fmla="*/ 37 w 76"/>
                  <a:gd name="T17" fmla="*/ 75 h 75"/>
                  <a:gd name="T18" fmla="*/ 44 w 76"/>
                  <a:gd name="T19" fmla="*/ 74 h 75"/>
                  <a:gd name="T20" fmla="*/ 51 w 76"/>
                  <a:gd name="T21" fmla="*/ 71 h 75"/>
                  <a:gd name="T22" fmla="*/ 57 w 76"/>
                  <a:gd name="T23" fmla="*/ 67 h 75"/>
                  <a:gd name="T24" fmla="*/ 63 w 76"/>
                  <a:gd name="T25" fmla="*/ 62 h 75"/>
                  <a:gd name="T26" fmla="*/ 68 w 76"/>
                  <a:gd name="T27" fmla="*/ 57 h 75"/>
                  <a:gd name="T28" fmla="*/ 72 w 76"/>
                  <a:gd name="T29" fmla="*/ 51 h 75"/>
                  <a:gd name="T30" fmla="*/ 74 w 76"/>
                  <a:gd name="T31" fmla="*/ 43 h 75"/>
                  <a:gd name="T32" fmla="*/ 76 w 76"/>
                  <a:gd name="T33" fmla="*/ 37 h 75"/>
                  <a:gd name="T34" fmla="*/ 74 w 76"/>
                  <a:gd name="T35" fmla="*/ 29 h 75"/>
                  <a:gd name="T36" fmla="*/ 72 w 76"/>
                  <a:gd name="T37" fmla="*/ 22 h 75"/>
                  <a:gd name="T38" fmla="*/ 63 w 76"/>
                  <a:gd name="T39" fmla="*/ 12 h 75"/>
                  <a:gd name="T40" fmla="*/ 57 w 76"/>
                  <a:gd name="T41" fmla="*/ 5 h 75"/>
                  <a:gd name="T42" fmla="*/ 51 w 76"/>
                  <a:gd name="T43" fmla="*/ 2 h 75"/>
                  <a:gd name="T44" fmla="*/ 44 w 76"/>
                  <a:gd name="T45" fmla="*/ 0 h 75"/>
                  <a:gd name="T46" fmla="*/ 37 w 76"/>
                  <a:gd name="T47" fmla="*/ 0 h 75"/>
                  <a:gd name="T48" fmla="*/ 23 w 76"/>
                  <a:gd name="T49" fmla="*/ 2 h 75"/>
                  <a:gd name="T50" fmla="*/ 16 w 76"/>
                  <a:gd name="T51" fmla="*/ 5 h 75"/>
                  <a:gd name="T52" fmla="*/ 12 w 76"/>
                  <a:gd name="T53" fmla="*/ 12 h 75"/>
                  <a:gd name="T54" fmla="*/ 3 w 76"/>
                  <a:gd name="T55" fmla="*/ 22 h 75"/>
                  <a:gd name="T56" fmla="*/ 0 w 76"/>
                  <a:gd name="T57" fmla="*/ 37 h 75"/>
                  <a:gd name="T58" fmla="*/ 16 w 76"/>
                  <a:gd name="T59" fmla="*/ 59 h 75"/>
                  <a:gd name="T60" fmla="*/ 9 w 76"/>
                  <a:gd name="T61" fmla="*/ 48 h 75"/>
                  <a:gd name="T62" fmla="*/ 8 w 76"/>
                  <a:gd name="T63" fmla="*/ 37 h 75"/>
                  <a:gd name="T64" fmla="*/ 9 w 76"/>
                  <a:gd name="T65" fmla="*/ 25 h 75"/>
                  <a:gd name="T66" fmla="*/ 16 w 76"/>
                  <a:gd name="T67" fmla="*/ 15 h 75"/>
                  <a:gd name="T68" fmla="*/ 26 w 76"/>
                  <a:gd name="T69" fmla="*/ 9 h 75"/>
                  <a:gd name="T70" fmla="*/ 37 w 76"/>
                  <a:gd name="T71" fmla="*/ 7 h 75"/>
                  <a:gd name="T72" fmla="*/ 49 w 76"/>
                  <a:gd name="T73" fmla="*/ 9 h 75"/>
                  <a:gd name="T74" fmla="*/ 60 w 76"/>
                  <a:gd name="T75" fmla="*/ 15 h 75"/>
                  <a:gd name="T76" fmla="*/ 66 w 76"/>
                  <a:gd name="T77" fmla="*/ 25 h 75"/>
                  <a:gd name="T78" fmla="*/ 68 w 76"/>
                  <a:gd name="T79" fmla="*/ 37 h 75"/>
                  <a:gd name="T80" fmla="*/ 66 w 76"/>
                  <a:gd name="T81" fmla="*/ 48 h 75"/>
                  <a:gd name="T82" fmla="*/ 60 w 76"/>
                  <a:gd name="T83" fmla="*/ 59 h 75"/>
                  <a:gd name="T84" fmla="*/ 49 w 76"/>
                  <a:gd name="T85" fmla="*/ 65 h 75"/>
                  <a:gd name="T86" fmla="*/ 37 w 76"/>
                  <a:gd name="T87" fmla="*/ 67 h 75"/>
                  <a:gd name="T88" fmla="*/ 26 w 76"/>
                  <a:gd name="T89" fmla="*/ 65 h 75"/>
                  <a:gd name="T90" fmla="*/ 16 w 76"/>
                  <a:gd name="T91" fmla="*/ 59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75"/>
                  <a:gd name="T140" fmla="*/ 76 w 76"/>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75">
                    <a:moveTo>
                      <a:pt x="0" y="37"/>
                    </a:moveTo>
                    <a:lnTo>
                      <a:pt x="0" y="43"/>
                    </a:lnTo>
                    <a:lnTo>
                      <a:pt x="3" y="51"/>
                    </a:lnTo>
                    <a:lnTo>
                      <a:pt x="6" y="57"/>
                    </a:lnTo>
                    <a:lnTo>
                      <a:pt x="12" y="62"/>
                    </a:lnTo>
                    <a:lnTo>
                      <a:pt x="16" y="67"/>
                    </a:lnTo>
                    <a:lnTo>
                      <a:pt x="23" y="71"/>
                    </a:lnTo>
                    <a:lnTo>
                      <a:pt x="30" y="74"/>
                    </a:lnTo>
                    <a:lnTo>
                      <a:pt x="37" y="75"/>
                    </a:lnTo>
                    <a:lnTo>
                      <a:pt x="44" y="74"/>
                    </a:lnTo>
                    <a:lnTo>
                      <a:pt x="51" y="71"/>
                    </a:lnTo>
                    <a:lnTo>
                      <a:pt x="57" y="67"/>
                    </a:lnTo>
                    <a:lnTo>
                      <a:pt x="63" y="62"/>
                    </a:lnTo>
                    <a:lnTo>
                      <a:pt x="68" y="57"/>
                    </a:lnTo>
                    <a:lnTo>
                      <a:pt x="72" y="51"/>
                    </a:lnTo>
                    <a:lnTo>
                      <a:pt x="74" y="43"/>
                    </a:lnTo>
                    <a:lnTo>
                      <a:pt x="76" y="37"/>
                    </a:lnTo>
                    <a:lnTo>
                      <a:pt x="74" y="29"/>
                    </a:lnTo>
                    <a:lnTo>
                      <a:pt x="72" y="22"/>
                    </a:lnTo>
                    <a:lnTo>
                      <a:pt x="63" y="12"/>
                    </a:lnTo>
                    <a:lnTo>
                      <a:pt x="57" y="5"/>
                    </a:lnTo>
                    <a:lnTo>
                      <a:pt x="51" y="2"/>
                    </a:lnTo>
                    <a:lnTo>
                      <a:pt x="44" y="0"/>
                    </a:lnTo>
                    <a:lnTo>
                      <a:pt x="37" y="0"/>
                    </a:lnTo>
                    <a:lnTo>
                      <a:pt x="23" y="2"/>
                    </a:lnTo>
                    <a:lnTo>
                      <a:pt x="16" y="5"/>
                    </a:lnTo>
                    <a:lnTo>
                      <a:pt x="12" y="12"/>
                    </a:lnTo>
                    <a:lnTo>
                      <a:pt x="3" y="22"/>
                    </a:lnTo>
                    <a:lnTo>
                      <a:pt x="0" y="37"/>
                    </a:lnTo>
                    <a:close/>
                    <a:moveTo>
                      <a:pt x="16" y="59"/>
                    </a:moveTo>
                    <a:lnTo>
                      <a:pt x="9" y="48"/>
                    </a:lnTo>
                    <a:lnTo>
                      <a:pt x="8" y="37"/>
                    </a:lnTo>
                    <a:lnTo>
                      <a:pt x="9" y="25"/>
                    </a:lnTo>
                    <a:lnTo>
                      <a:pt x="16" y="15"/>
                    </a:lnTo>
                    <a:lnTo>
                      <a:pt x="26" y="9"/>
                    </a:lnTo>
                    <a:lnTo>
                      <a:pt x="37" y="7"/>
                    </a:lnTo>
                    <a:lnTo>
                      <a:pt x="49" y="9"/>
                    </a:lnTo>
                    <a:lnTo>
                      <a:pt x="60" y="15"/>
                    </a:lnTo>
                    <a:lnTo>
                      <a:pt x="66" y="25"/>
                    </a:lnTo>
                    <a:lnTo>
                      <a:pt x="68" y="37"/>
                    </a:lnTo>
                    <a:lnTo>
                      <a:pt x="66" y="48"/>
                    </a:lnTo>
                    <a:lnTo>
                      <a:pt x="60" y="59"/>
                    </a:lnTo>
                    <a:lnTo>
                      <a:pt x="49" y="65"/>
                    </a:lnTo>
                    <a:lnTo>
                      <a:pt x="37" y="67"/>
                    </a:lnTo>
                    <a:lnTo>
                      <a:pt x="26" y="65"/>
                    </a:lnTo>
                    <a:lnTo>
                      <a:pt x="16" y="59"/>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7" name="Freeform 579"/>
              <p:cNvSpPr>
                <a:spLocks noEditPoints="1"/>
              </p:cNvSpPr>
              <p:nvPr/>
            </p:nvSpPr>
            <p:spPr bwMode="auto">
              <a:xfrm>
                <a:off x="6271" y="1468"/>
                <a:ext cx="12" cy="12"/>
              </a:xfrm>
              <a:custGeom>
                <a:avLst/>
                <a:gdLst>
                  <a:gd name="T0" fmla="*/ 0 w 60"/>
                  <a:gd name="T1" fmla="*/ 30 h 60"/>
                  <a:gd name="T2" fmla="*/ 1 w 60"/>
                  <a:gd name="T3" fmla="*/ 41 h 60"/>
                  <a:gd name="T4" fmla="*/ 8 w 60"/>
                  <a:gd name="T5" fmla="*/ 52 h 60"/>
                  <a:gd name="T6" fmla="*/ 18 w 60"/>
                  <a:gd name="T7" fmla="*/ 58 h 60"/>
                  <a:gd name="T8" fmla="*/ 29 w 60"/>
                  <a:gd name="T9" fmla="*/ 60 h 60"/>
                  <a:gd name="T10" fmla="*/ 41 w 60"/>
                  <a:gd name="T11" fmla="*/ 58 h 60"/>
                  <a:gd name="T12" fmla="*/ 52 w 60"/>
                  <a:gd name="T13" fmla="*/ 52 h 60"/>
                  <a:gd name="T14" fmla="*/ 58 w 60"/>
                  <a:gd name="T15" fmla="*/ 41 h 60"/>
                  <a:gd name="T16" fmla="*/ 60 w 60"/>
                  <a:gd name="T17" fmla="*/ 30 h 60"/>
                  <a:gd name="T18" fmla="*/ 58 w 60"/>
                  <a:gd name="T19" fmla="*/ 18 h 60"/>
                  <a:gd name="T20" fmla="*/ 52 w 60"/>
                  <a:gd name="T21" fmla="*/ 8 h 60"/>
                  <a:gd name="T22" fmla="*/ 41 w 60"/>
                  <a:gd name="T23" fmla="*/ 2 h 60"/>
                  <a:gd name="T24" fmla="*/ 29 w 60"/>
                  <a:gd name="T25" fmla="*/ 0 h 60"/>
                  <a:gd name="T26" fmla="*/ 18 w 60"/>
                  <a:gd name="T27" fmla="*/ 2 h 60"/>
                  <a:gd name="T28" fmla="*/ 8 w 60"/>
                  <a:gd name="T29" fmla="*/ 8 h 60"/>
                  <a:gd name="T30" fmla="*/ 1 w 60"/>
                  <a:gd name="T31" fmla="*/ 18 h 60"/>
                  <a:gd name="T32" fmla="*/ 0 w 60"/>
                  <a:gd name="T33" fmla="*/ 30 h 60"/>
                  <a:gd name="T34" fmla="*/ 14 w 60"/>
                  <a:gd name="T35" fmla="*/ 46 h 60"/>
                  <a:gd name="T36" fmla="*/ 10 w 60"/>
                  <a:gd name="T37" fmla="*/ 42 h 60"/>
                  <a:gd name="T38" fmla="*/ 9 w 60"/>
                  <a:gd name="T39" fmla="*/ 39 h 60"/>
                  <a:gd name="T40" fmla="*/ 8 w 60"/>
                  <a:gd name="T41" fmla="*/ 30 h 60"/>
                  <a:gd name="T42" fmla="*/ 9 w 60"/>
                  <a:gd name="T43" fmla="*/ 21 h 60"/>
                  <a:gd name="T44" fmla="*/ 14 w 60"/>
                  <a:gd name="T45" fmla="*/ 14 h 60"/>
                  <a:gd name="T46" fmla="*/ 19 w 60"/>
                  <a:gd name="T47" fmla="*/ 9 h 60"/>
                  <a:gd name="T48" fmla="*/ 29 w 60"/>
                  <a:gd name="T49" fmla="*/ 8 h 60"/>
                  <a:gd name="T50" fmla="*/ 37 w 60"/>
                  <a:gd name="T51" fmla="*/ 9 h 60"/>
                  <a:gd name="T52" fmla="*/ 41 w 60"/>
                  <a:gd name="T53" fmla="*/ 10 h 60"/>
                  <a:gd name="T54" fmla="*/ 45 w 60"/>
                  <a:gd name="T55" fmla="*/ 14 h 60"/>
                  <a:gd name="T56" fmla="*/ 50 w 60"/>
                  <a:gd name="T57" fmla="*/ 21 h 60"/>
                  <a:gd name="T58" fmla="*/ 52 w 60"/>
                  <a:gd name="T59" fmla="*/ 30 h 60"/>
                  <a:gd name="T60" fmla="*/ 50 w 60"/>
                  <a:gd name="T61" fmla="*/ 39 h 60"/>
                  <a:gd name="T62" fmla="*/ 47 w 60"/>
                  <a:gd name="T63" fmla="*/ 42 h 60"/>
                  <a:gd name="T64" fmla="*/ 45 w 60"/>
                  <a:gd name="T65" fmla="*/ 46 h 60"/>
                  <a:gd name="T66" fmla="*/ 41 w 60"/>
                  <a:gd name="T67" fmla="*/ 48 h 60"/>
                  <a:gd name="T68" fmla="*/ 37 w 60"/>
                  <a:gd name="T69" fmla="*/ 50 h 60"/>
                  <a:gd name="T70" fmla="*/ 33 w 60"/>
                  <a:gd name="T71" fmla="*/ 51 h 60"/>
                  <a:gd name="T72" fmla="*/ 31 w 60"/>
                  <a:gd name="T73" fmla="*/ 51 h 60"/>
                  <a:gd name="T74" fmla="*/ 29 w 60"/>
                  <a:gd name="T75" fmla="*/ 51 h 60"/>
                  <a:gd name="T76" fmla="*/ 29 w 60"/>
                  <a:gd name="T77" fmla="*/ 52 h 60"/>
                  <a:gd name="T78" fmla="*/ 19 w 60"/>
                  <a:gd name="T79" fmla="*/ 50 h 60"/>
                  <a:gd name="T80" fmla="*/ 14 w 60"/>
                  <a:gd name="T81" fmla="*/ 46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60"/>
                  <a:gd name="T125" fmla="*/ 60 w 60"/>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60">
                    <a:moveTo>
                      <a:pt x="0" y="30"/>
                    </a:moveTo>
                    <a:lnTo>
                      <a:pt x="1" y="41"/>
                    </a:lnTo>
                    <a:lnTo>
                      <a:pt x="8" y="52"/>
                    </a:lnTo>
                    <a:lnTo>
                      <a:pt x="18" y="58"/>
                    </a:lnTo>
                    <a:lnTo>
                      <a:pt x="29" y="60"/>
                    </a:lnTo>
                    <a:lnTo>
                      <a:pt x="41" y="58"/>
                    </a:lnTo>
                    <a:lnTo>
                      <a:pt x="52" y="52"/>
                    </a:lnTo>
                    <a:lnTo>
                      <a:pt x="58" y="41"/>
                    </a:lnTo>
                    <a:lnTo>
                      <a:pt x="60" y="30"/>
                    </a:lnTo>
                    <a:lnTo>
                      <a:pt x="58" y="18"/>
                    </a:lnTo>
                    <a:lnTo>
                      <a:pt x="52" y="8"/>
                    </a:lnTo>
                    <a:lnTo>
                      <a:pt x="41" y="2"/>
                    </a:lnTo>
                    <a:lnTo>
                      <a:pt x="29" y="0"/>
                    </a:lnTo>
                    <a:lnTo>
                      <a:pt x="18" y="2"/>
                    </a:lnTo>
                    <a:lnTo>
                      <a:pt x="8" y="8"/>
                    </a:lnTo>
                    <a:lnTo>
                      <a:pt x="1" y="18"/>
                    </a:lnTo>
                    <a:lnTo>
                      <a:pt x="0" y="30"/>
                    </a:lnTo>
                    <a:close/>
                    <a:moveTo>
                      <a:pt x="14" y="46"/>
                    </a:moveTo>
                    <a:lnTo>
                      <a:pt x="10" y="42"/>
                    </a:lnTo>
                    <a:lnTo>
                      <a:pt x="9" y="39"/>
                    </a:lnTo>
                    <a:lnTo>
                      <a:pt x="8" y="30"/>
                    </a:lnTo>
                    <a:lnTo>
                      <a:pt x="9" y="21"/>
                    </a:lnTo>
                    <a:lnTo>
                      <a:pt x="14" y="14"/>
                    </a:lnTo>
                    <a:lnTo>
                      <a:pt x="19" y="9"/>
                    </a:lnTo>
                    <a:lnTo>
                      <a:pt x="29" y="8"/>
                    </a:lnTo>
                    <a:lnTo>
                      <a:pt x="37" y="9"/>
                    </a:lnTo>
                    <a:lnTo>
                      <a:pt x="41" y="10"/>
                    </a:lnTo>
                    <a:lnTo>
                      <a:pt x="45" y="14"/>
                    </a:lnTo>
                    <a:lnTo>
                      <a:pt x="50" y="21"/>
                    </a:lnTo>
                    <a:lnTo>
                      <a:pt x="52" y="30"/>
                    </a:lnTo>
                    <a:lnTo>
                      <a:pt x="50" y="39"/>
                    </a:lnTo>
                    <a:lnTo>
                      <a:pt x="47" y="42"/>
                    </a:lnTo>
                    <a:lnTo>
                      <a:pt x="45" y="46"/>
                    </a:lnTo>
                    <a:lnTo>
                      <a:pt x="41" y="48"/>
                    </a:lnTo>
                    <a:lnTo>
                      <a:pt x="37" y="50"/>
                    </a:lnTo>
                    <a:lnTo>
                      <a:pt x="33" y="51"/>
                    </a:lnTo>
                    <a:lnTo>
                      <a:pt x="31" y="51"/>
                    </a:lnTo>
                    <a:lnTo>
                      <a:pt x="29" y="51"/>
                    </a:lnTo>
                    <a:lnTo>
                      <a:pt x="29" y="52"/>
                    </a:lnTo>
                    <a:lnTo>
                      <a:pt x="19" y="50"/>
                    </a:lnTo>
                    <a:lnTo>
                      <a:pt x="14" y="46"/>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8" name="Freeform 580"/>
              <p:cNvSpPr>
                <a:spLocks noEditPoints="1"/>
              </p:cNvSpPr>
              <p:nvPr/>
            </p:nvSpPr>
            <p:spPr bwMode="auto">
              <a:xfrm>
                <a:off x="6273" y="1469"/>
                <a:ext cx="8" cy="9"/>
              </a:xfrm>
              <a:custGeom>
                <a:avLst/>
                <a:gdLst>
                  <a:gd name="T0" fmla="*/ 0 w 44"/>
                  <a:gd name="T1" fmla="*/ 22 h 44"/>
                  <a:gd name="T2" fmla="*/ 1 w 44"/>
                  <a:gd name="T3" fmla="*/ 31 h 44"/>
                  <a:gd name="T4" fmla="*/ 2 w 44"/>
                  <a:gd name="T5" fmla="*/ 34 h 44"/>
                  <a:gd name="T6" fmla="*/ 6 w 44"/>
                  <a:gd name="T7" fmla="*/ 38 h 44"/>
                  <a:gd name="T8" fmla="*/ 11 w 44"/>
                  <a:gd name="T9" fmla="*/ 42 h 44"/>
                  <a:gd name="T10" fmla="*/ 21 w 44"/>
                  <a:gd name="T11" fmla="*/ 44 h 44"/>
                  <a:gd name="T12" fmla="*/ 21 w 44"/>
                  <a:gd name="T13" fmla="*/ 43 h 44"/>
                  <a:gd name="T14" fmla="*/ 23 w 44"/>
                  <a:gd name="T15" fmla="*/ 43 h 44"/>
                  <a:gd name="T16" fmla="*/ 25 w 44"/>
                  <a:gd name="T17" fmla="*/ 43 h 44"/>
                  <a:gd name="T18" fmla="*/ 29 w 44"/>
                  <a:gd name="T19" fmla="*/ 42 h 44"/>
                  <a:gd name="T20" fmla="*/ 33 w 44"/>
                  <a:gd name="T21" fmla="*/ 40 h 44"/>
                  <a:gd name="T22" fmla="*/ 37 w 44"/>
                  <a:gd name="T23" fmla="*/ 38 h 44"/>
                  <a:gd name="T24" fmla="*/ 39 w 44"/>
                  <a:gd name="T25" fmla="*/ 34 h 44"/>
                  <a:gd name="T26" fmla="*/ 42 w 44"/>
                  <a:gd name="T27" fmla="*/ 31 h 44"/>
                  <a:gd name="T28" fmla="*/ 44 w 44"/>
                  <a:gd name="T29" fmla="*/ 22 h 44"/>
                  <a:gd name="T30" fmla="*/ 42 w 44"/>
                  <a:gd name="T31" fmla="*/ 13 h 44"/>
                  <a:gd name="T32" fmla="*/ 37 w 44"/>
                  <a:gd name="T33" fmla="*/ 6 h 44"/>
                  <a:gd name="T34" fmla="*/ 33 w 44"/>
                  <a:gd name="T35" fmla="*/ 2 h 44"/>
                  <a:gd name="T36" fmla="*/ 29 w 44"/>
                  <a:gd name="T37" fmla="*/ 1 h 44"/>
                  <a:gd name="T38" fmla="*/ 21 w 44"/>
                  <a:gd name="T39" fmla="*/ 0 h 44"/>
                  <a:gd name="T40" fmla="*/ 11 w 44"/>
                  <a:gd name="T41" fmla="*/ 1 h 44"/>
                  <a:gd name="T42" fmla="*/ 6 w 44"/>
                  <a:gd name="T43" fmla="*/ 6 h 44"/>
                  <a:gd name="T44" fmla="*/ 1 w 44"/>
                  <a:gd name="T45" fmla="*/ 13 h 44"/>
                  <a:gd name="T46" fmla="*/ 0 w 44"/>
                  <a:gd name="T47" fmla="*/ 22 h 44"/>
                  <a:gd name="T48" fmla="*/ 21 w 44"/>
                  <a:gd name="T49" fmla="*/ 6 h 44"/>
                  <a:gd name="T50" fmla="*/ 27 w 44"/>
                  <a:gd name="T51" fmla="*/ 7 h 44"/>
                  <a:gd name="T52" fmla="*/ 32 w 44"/>
                  <a:gd name="T53" fmla="*/ 13 h 44"/>
                  <a:gd name="T54" fmla="*/ 35 w 44"/>
                  <a:gd name="T55" fmla="*/ 16 h 44"/>
                  <a:gd name="T56" fmla="*/ 37 w 44"/>
                  <a:gd name="T57" fmla="*/ 22 h 44"/>
                  <a:gd name="T58" fmla="*/ 36 w 44"/>
                  <a:gd name="T59" fmla="*/ 24 h 44"/>
                  <a:gd name="T60" fmla="*/ 35 w 44"/>
                  <a:gd name="T61" fmla="*/ 24 h 44"/>
                  <a:gd name="T62" fmla="*/ 35 w 44"/>
                  <a:gd name="T63" fmla="*/ 25 h 44"/>
                  <a:gd name="T64" fmla="*/ 35 w 44"/>
                  <a:gd name="T65" fmla="*/ 27 h 44"/>
                  <a:gd name="T66" fmla="*/ 32 w 44"/>
                  <a:gd name="T67" fmla="*/ 32 h 44"/>
                  <a:gd name="T68" fmla="*/ 27 w 44"/>
                  <a:gd name="T69" fmla="*/ 36 h 44"/>
                  <a:gd name="T70" fmla="*/ 25 w 44"/>
                  <a:gd name="T71" fmla="*/ 36 h 44"/>
                  <a:gd name="T72" fmla="*/ 24 w 44"/>
                  <a:gd name="T73" fmla="*/ 36 h 44"/>
                  <a:gd name="T74" fmla="*/ 24 w 44"/>
                  <a:gd name="T75" fmla="*/ 37 h 44"/>
                  <a:gd name="T76" fmla="*/ 21 w 44"/>
                  <a:gd name="T77" fmla="*/ 38 h 44"/>
                  <a:gd name="T78" fmla="*/ 16 w 44"/>
                  <a:gd name="T79" fmla="*/ 36 h 44"/>
                  <a:gd name="T80" fmla="*/ 11 w 44"/>
                  <a:gd name="T81" fmla="*/ 32 h 44"/>
                  <a:gd name="T82" fmla="*/ 7 w 44"/>
                  <a:gd name="T83" fmla="*/ 27 h 44"/>
                  <a:gd name="T84" fmla="*/ 6 w 44"/>
                  <a:gd name="T85" fmla="*/ 22 h 44"/>
                  <a:gd name="T86" fmla="*/ 7 w 44"/>
                  <a:gd name="T87" fmla="*/ 16 h 44"/>
                  <a:gd name="T88" fmla="*/ 11 w 44"/>
                  <a:gd name="T89" fmla="*/ 13 h 44"/>
                  <a:gd name="T90" fmla="*/ 16 w 44"/>
                  <a:gd name="T91" fmla="*/ 7 h 44"/>
                  <a:gd name="T92" fmla="*/ 21 w 44"/>
                  <a:gd name="T93" fmla="*/ 6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
                  <a:gd name="T142" fmla="*/ 0 h 44"/>
                  <a:gd name="T143" fmla="*/ 44 w 44"/>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 h="44">
                    <a:moveTo>
                      <a:pt x="0" y="22"/>
                    </a:moveTo>
                    <a:lnTo>
                      <a:pt x="1" y="31"/>
                    </a:lnTo>
                    <a:lnTo>
                      <a:pt x="2" y="34"/>
                    </a:lnTo>
                    <a:lnTo>
                      <a:pt x="6" y="38"/>
                    </a:lnTo>
                    <a:lnTo>
                      <a:pt x="11" y="42"/>
                    </a:lnTo>
                    <a:lnTo>
                      <a:pt x="21" y="44"/>
                    </a:lnTo>
                    <a:lnTo>
                      <a:pt x="21" y="43"/>
                    </a:lnTo>
                    <a:lnTo>
                      <a:pt x="23" y="43"/>
                    </a:lnTo>
                    <a:lnTo>
                      <a:pt x="25" y="43"/>
                    </a:lnTo>
                    <a:lnTo>
                      <a:pt x="29" y="42"/>
                    </a:lnTo>
                    <a:lnTo>
                      <a:pt x="33" y="40"/>
                    </a:lnTo>
                    <a:lnTo>
                      <a:pt x="37" y="38"/>
                    </a:lnTo>
                    <a:lnTo>
                      <a:pt x="39" y="34"/>
                    </a:lnTo>
                    <a:lnTo>
                      <a:pt x="42" y="31"/>
                    </a:lnTo>
                    <a:lnTo>
                      <a:pt x="44" y="22"/>
                    </a:lnTo>
                    <a:lnTo>
                      <a:pt x="42" y="13"/>
                    </a:lnTo>
                    <a:lnTo>
                      <a:pt x="37" y="6"/>
                    </a:lnTo>
                    <a:lnTo>
                      <a:pt x="33" y="2"/>
                    </a:lnTo>
                    <a:lnTo>
                      <a:pt x="29" y="1"/>
                    </a:lnTo>
                    <a:lnTo>
                      <a:pt x="21" y="0"/>
                    </a:lnTo>
                    <a:lnTo>
                      <a:pt x="11" y="1"/>
                    </a:lnTo>
                    <a:lnTo>
                      <a:pt x="6" y="6"/>
                    </a:lnTo>
                    <a:lnTo>
                      <a:pt x="1" y="13"/>
                    </a:lnTo>
                    <a:lnTo>
                      <a:pt x="0" y="22"/>
                    </a:lnTo>
                    <a:close/>
                    <a:moveTo>
                      <a:pt x="21" y="6"/>
                    </a:moveTo>
                    <a:lnTo>
                      <a:pt x="27" y="7"/>
                    </a:lnTo>
                    <a:lnTo>
                      <a:pt x="32" y="13"/>
                    </a:lnTo>
                    <a:lnTo>
                      <a:pt x="35" y="16"/>
                    </a:lnTo>
                    <a:lnTo>
                      <a:pt x="37" y="22"/>
                    </a:lnTo>
                    <a:lnTo>
                      <a:pt x="36" y="24"/>
                    </a:lnTo>
                    <a:lnTo>
                      <a:pt x="35" y="24"/>
                    </a:lnTo>
                    <a:lnTo>
                      <a:pt x="35" y="25"/>
                    </a:lnTo>
                    <a:lnTo>
                      <a:pt x="35" y="27"/>
                    </a:lnTo>
                    <a:lnTo>
                      <a:pt x="32" y="32"/>
                    </a:lnTo>
                    <a:lnTo>
                      <a:pt x="27" y="36"/>
                    </a:lnTo>
                    <a:lnTo>
                      <a:pt x="25" y="36"/>
                    </a:lnTo>
                    <a:lnTo>
                      <a:pt x="24" y="36"/>
                    </a:lnTo>
                    <a:lnTo>
                      <a:pt x="24" y="37"/>
                    </a:lnTo>
                    <a:lnTo>
                      <a:pt x="21" y="38"/>
                    </a:lnTo>
                    <a:lnTo>
                      <a:pt x="16" y="36"/>
                    </a:lnTo>
                    <a:lnTo>
                      <a:pt x="11" y="32"/>
                    </a:lnTo>
                    <a:lnTo>
                      <a:pt x="7" y="27"/>
                    </a:lnTo>
                    <a:lnTo>
                      <a:pt x="6" y="22"/>
                    </a:lnTo>
                    <a:lnTo>
                      <a:pt x="7" y="16"/>
                    </a:lnTo>
                    <a:lnTo>
                      <a:pt x="11" y="13"/>
                    </a:lnTo>
                    <a:lnTo>
                      <a:pt x="16" y="7"/>
                    </a:lnTo>
                    <a:lnTo>
                      <a:pt x="21" y="6"/>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09" name="Freeform 581"/>
              <p:cNvSpPr>
                <a:spLocks noEditPoints="1"/>
              </p:cNvSpPr>
              <p:nvPr/>
            </p:nvSpPr>
            <p:spPr bwMode="auto">
              <a:xfrm>
                <a:off x="6274" y="1471"/>
                <a:ext cx="6" cy="6"/>
              </a:xfrm>
              <a:custGeom>
                <a:avLst/>
                <a:gdLst>
                  <a:gd name="T0" fmla="*/ 26 w 31"/>
                  <a:gd name="T1" fmla="*/ 7 h 32"/>
                  <a:gd name="T2" fmla="*/ 21 w 31"/>
                  <a:gd name="T3" fmla="*/ 1 h 32"/>
                  <a:gd name="T4" fmla="*/ 15 w 31"/>
                  <a:gd name="T5" fmla="*/ 0 h 32"/>
                  <a:gd name="T6" fmla="*/ 10 w 31"/>
                  <a:gd name="T7" fmla="*/ 1 h 32"/>
                  <a:gd name="T8" fmla="*/ 5 w 31"/>
                  <a:gd name="T9" fmla="*/ 7 h 32"/>
                  <a:gd name="T10" fmla="*/ 1 w 31"/>
                  <a:gd name="T11" fmla="*/ 10 h 32"/>
                  <a:gd name="T12" fmla="*/ 0 w 31"/>
                  <a:gd name="T13" fmla="*/ 16 h 32"/>
                  <a:gd name="T14" fmla="*/ 1 w 31"/>
                  <a:gd name="T15" fmla="*/ 21 h 32"/>
                  <a:gd name="T16" fmla="*/ 5 w 31"/>
                  <a:gd name="T17" fmla="*/ 26 h 32"/>
                  <a:gd name="T18" fmla="*/ 10 w 31"/>
                  <a:gd name="T19" fmla="*/ 30 h 32"/>
                  <a:gd name="T20" fmla="*/ 15 w 31"/>
                  <a:gd name="T21" fmla="*/ 32 h 32"/>
                  <a:gd name="T22" fmla="*/ 18 w 31"/>
                  <a:gd name="T23" fmla="*/ 31 h 32"/>
                  <a:gd name="T24" fmla="*/ 18 w 31"/>
                  <a:gd name="T25" fmla="*/ 30 h 32"/>
                  <a:gd name="T26" fmla="*/ 19 w 31"/>
                  <a:gd name="T27" fmla="*/ 30 h 32"/>
                  <a:gd name="T28" fmla="*/ 21 w 31"/>
                  <a:gd name="T29" fmla="*/ 30 h 32"/>
                  <a:gd name="T30" fmla="*/ 26 w 31"/>
                  <a:gd name="T31" fmla="*/ 26 h 32"/>
                  <a:gd name="T32" fmla="*/ 29 w 31"/>
                  <a:gd name="T33" fmla="*/ 21 h 32"/>
                  <a:gd name="T34" fmla="*/ 29 w 31"/>
                  <a:gd name="T35" fmla="*/ 19 h 32"/>
                  <a:gd name="T36" fmla="*/ 29 w 31"/>
                  <a:gd name="T37" fmla="*/ 18 h 32"/>
                  <a:gd name="T38" fmla="*/ 30 w 31"/>
                  <a:gd name="T39" fmla="*/ 18 h 32"/>
                  <a:gd name="T40" fmla="*/ 31 w 31"/>
                  <a:gd name="T41" fmla="*/ 16 h 32"/>
                  <a:gd name="T42" fmla="*/ 29 w 31"/>
                  <a:gd name="T43" fmla="*/ 10 h 32"/>
                  <a:gd name="T44" fmla="*/ 26 w 31"/>
                  <a:gd name="T45" fmla="*/ 7 h 32"/>
                  <a:gd name="T46" fmla="*/ 22 w 31"/>
                  <a:gd name="T47" fmla="*/ 10 h 32"/>
                  <a:gd name="T48" fmla="*/ 23 w 31"/>
                  <a:gd name="T49" fmla="*/ 16 h 32"/>
                  <a:gd name="T50" fmla="*/ 22 w 31"/>
                  <a:gd name="T51" fmla="*/ 16 h 32"/>
                  <a:gd name="T52" fmla="*/ 22 w 31"/>
                  <a:gd name="T53" fmla="*/ 17 h 32"/>
                  <a:gd name="T54" fmla="*/ 22 w 31"/>
                  <a:gd name="T55" fmla="*/ 19 h 32"/>
                  <a:gd name="T56" fmla="*/ 22 w 31"/>
                  <a:gd name="T57" fmla="*/ 22 h 32"/>
                  <a:gd name="T58" fmla="*/ 20 w 31"/>
                  <a:gd name="T59" fmla="*/ 22 h 32"/>
                  <a:gd name="T60" fmla="*/ 19 w 31"/>
                  <a:gd name="T61" fmla="*/ 22 h 32"/>
                  <a:gd name="T62" fmla="*/ 19 w 31"/>
                  <a:gd name="T63" fmla="*/ 23 h 32"/>
                  <a:gd name="T64" fmla="*/ 17 w 31"/>
                  <a:gd name="T65" fmla="*/ 23 h 32"/>
                  <a:gd name="T66" fmla="*/ 15 w 31"/>
                  <a:gd name="T67" fmla="*/ 23 h 32"/>
                  <a:gd name="T68" fmla="*/ 15 w 31"/>
                  <a:gd name="T69" fmla="*/ 25 h 32"/>
                  <a:gd name="T70" fmla="*/ 10 w 31"/>
                  <a:gd name="T71" fmla="*/ 22 h 32"/>
                  <a:gd name="T72" fmla="*/ 8 w 31"/>
                  <a:gd name="T73" fmla="*/ 19 h 32"/>
                  <a:gd name="T74" fmla="*/ 8 w 31"/>
                  <a:gd name="T75" fmla="*/ 16 h 32"/>
                  <a:gd name="T76" fmla="*/ 10 w 31"/>
                  <a:gd name="T77" fmla="*/ 10 h 32"/>
                  <a:gd name="T78" fmla="*/ 15 w 31"/>
                  <a:gd name="T79" fmla="*/ 8 h 32"/>
                  <a:gd name="T80" fmla="*/ 19 w 31"/>
                  <a:gd name="T81" fmla="*/ 8 h 32"/>
                  <a:gd name="T82" fmla="*/ 22 w 31"/>
                  <a:gd name="T83" fmla="*/ 10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2"/>
                  <a:gd name="T128" fmla="*/ 31 w 31"/>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2">
                    <a:moveTo>
                      <a:pt x="26" y="7"/>
                    </a:moveTo>
                    <a:lnTo>
                      <a:pt x="21" y="1"/>
                    </a:lnTo>
                    <a:lnTo>
                      <a:pt x="15" y="0"/>
                    </a:lnTo>
                    <a:lnTo>
                      <a:pt x="10" y="1"/>
                    </a:lnTo>
                    <a:lnTo>
                      <a:pt x="5" y="7"/>
                    </a:lnTo>
                    <a:lnTo>
                      <a:pt x="1" y="10"/>
                    </a:lnTo>
                    <a:lnTo>
                      <a:pt x="0" y="16"/>
                    </a:lnTo>
                    <a:lnTo>
                      <a:pt x="1" y="21"/>
                    </a:lnTo>
                    <a:lnTo>
                      <a:pt x="5" y="26"/>
                    </a:lnTo>
                    <a:lnTo>
                      <a:pt x="10" y="30"/>
                    </a:lnTo>
                    <a:lnTo>
                      <a:pt x="15" y="32"/>
                    </a:lnTo>
                    <a:lnTo>
                      <a:pt x="18" y="31"/>
                    </a:lnTo>
                    <a:lnTo>
                      <a:pt x="18" y="30"/>
                    </a:lnTo>
                    <a:lnTo>
                      <a:pt x="19" y="30"/>
                    </a:lnTo>
                    <a:lnTo>
                      <a:pt x="21" y="30"/>
                    </a:lnTo>
                    <a:lnTo>
                      <a:pt x="26" y="26"/>
                    </a:lnTo>
                    <a:lnTo>
                      <a:pt x="29" y="21"/>
                    </a:lnTo>
                    <a:lnTo>
                      <a:pt x="29" y="19"/>
                    </a:lnTo>
                    <a:lnTo>
                      <a:pt x="29" y="18"/>
                    </a:lnTo>
                    <a:lnTo>
                      <a:pt x="30" y="18"/>
                    </a:lnTo>
                    <a:lnTo>
                      <a:pt x="31" y="16"/>
                    </a:lnTo>
                    <a:lnTo>
                      <a:pt x="29" y="10"/>
                    </a:lnTo>
                    <a:lnTo>
                      <a:pt x="26" y="7"/>
                    </a:lnTo>
                    <a:close/>
                    <a:moveTo>
                      <a:pt x="22" y="10"/>
                    </a:moveTo>
                    <a:lnTo>
                      <a:pt x="23" y="16"/>
                    </a:lnTo>
                    <a:lnTo>
                      <a:pt x="22" y="16"/>
                    </a:lnTo>
                    <a:lnTo>
                      <a:pt x="22" y="17"/>
                    </a:lnTo>
                    <a:lnTo>
                      <a:pt x="22" y="19"/>
                    </a:lnTo>
                    <a:lnTo>
                      <a:pt x="22" y="22"/>
                    </a:lnTo>
                    <a:lnTo>
                      <a:pt x="20" y="22"/>
                    </a:lnTo>
                    <a:lnTo>
                      <a:pt x="19" y="22"/>
                    </a:lnTo>
                    <a:lnTo>
                      <a:pt x="19" y="23"/>
                    </a:lnTo>
                    <a:lnTo>
                      <a:pt x="17" y="23"/>
                    </a:lnTo>
                    <a:lnTo>
                      <a:pt x="15" y="23"/>
                    </a:lnTo>
                    <a:lnTo>
                      <a:pt x="15" y="25"/>
                    </a:lnTo>
                    <a:lnTo>
                      <a:pt x="10" y="22"/>
                    </a:lnTo>
                    <a:lnTo>
                      <a:pt x="8" y="19"/>
                    </a:lnTo>
                    <a:lnTo>
                      <a:pt x="8" y="16"/>
                    </a:lnTo>
                    <a:lnTo>
                      <a:pt x="10" y="10"/>
                    </a:lnTo>
                    <a:lnTo>
                      <a:pt x="15" y="8"/>
                    </a:lnTo>
                    <a:lnTo>
                      <a:pt x="19" y="8"/>
                    </a:lnTo>
                    <a:lnTo>
                      <a:pt x="22" y="10"/>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0" name="Freeform 582"/>
              <p:cNvSpPr>
                <a:spLocks/>
              </p:cNvSpPr>
              <p:nvPr/>
            </p:nvSpPr>
            <p:spPr bwMode="auto">
              <a:xfrm>
                <a:off x="6275" y="1472"/>
                <a:ext cx="3" cy="4"/>
              </a:xfrm>
              <a:custGeom>
                <a:avLst/>
                <a:gdLst>
                  <a:gd name="T0" fmla="*/ 15 w 15"/>
                  <a:gd name="T1" fmla="*/ 8 h 17"/>
                  <a:gd name="T2" fmla="*/ 14 w 15"/>
                  <a:gd name="T3" fmla="*/ 2 h 17"/>
                  <a:gd name="T4" fmla="*/ 11 w 15"/>
                  <a:gd name="T5" fmla="*/ 0 h 17"/>
                  <a:gd name="T6" fmla="*/ 7 w 15"/>
                  <a:gd name="T7" fmla="*/ 0 h 17"/>
                  <a:gd name="T8" fmla="*/ 2 w 15"/>
                  <a:gd name="T9" fmla="*/ 2 h 17"/>
                  <a:gd name="T10" fmla="*/ 0 w 15"/>
                  <a:gd name="T11" fmla="*/ 8 h 17"/>
                  <a:gd name="T12" fmla="*/ 0 w 15"/>
                  <a:gd name="T13" fmla="*/ 11 h 17"/>
                  <a:gd name="T14" fmla="*/ 2 w 15"/>
                  <a:gd name="T15" fmla="*/ 14 h 17"/>
                  <a:gd name="T16" fmla="*/ 7 w 15"/>
                  <a:gd name="T17" fmla="*/ 17 h 17"/>
                  <a:gd name="T18" fmla="*/ 7 w 15"/>
                  <a:gd name="T19" fmla="*/ 15 h 17"/>
                  <a:gd name="T20" fmla="*/ 9 w 15"/>
                  <a:gd name="T21" fmla="*/ 15 h 17"/>
                  <a:gd name="T22" fmla="*/ 11 w 15"/>
                  <a:gd name="T23" fmla="*/ 15 h 17"/>
                  <a:gd name="T24" fmla="*/ 11 w 15"/>
                  <a:gd name="T25" fmla="*/ 14 h 17"/>
                  <a:gd name="T26" fmla="*/ 12 w 15"/>
                  <a:gd name="T27" fmla="*/ 14 h 17"/>
                  <a:gd name="T28" fmla="*/ 14 w 15"/>
                  <a:gd name="T29" fmla="*/ 14 h 17"/>
                  <a:gd name="T30" fmla="*/ 14 w 15"/>
                  <a:gd name="T31" fmla="*/ 11 h 17"/>
                  <a:gd name="T32" fmla="*/ 14 w 15"/>
                  <a:gd name="T33" fmla="*/ 9 h 17"/>
                  <a:gd name="T34" fmla="*/ 14 w 15"/>
                  <a:gd name="T35" fmla="*/ 8 h 17"/>
                  <a:gd name="T36" fmla="*/ 15 w 15"/>
                  <a:gd name="T37" fmla="*/ 8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17"/>
                  <a:gd name="T59" fmla="*/ 15 w 1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17">
                    <a:moveTo>
                      <a:pt x="15" y="8"/>
                    </a:moveTo>
                    <a:lnTo>
                      <a:pt x="14" y="2"/>
                    </a:lnTo>
                    <a:lnTo>
                      <a:pt x="11" y="0"/>
                    </a:lnTo>
                    <a:lnTo>
                      <a:pt x="7" y="0"/>
                    </a:lnTo>
                    <a:lnTo>
                      <a:pt x="2" y="2"/>
                    </a:lnTo>
                    <a:lnTo>
                      <a:pt x="0" y="8"/>
                    </a:lnTo>
                    <a:lnTo>
                      <a:pt x="0" y="11"/>
                    </a:lnTo>
                    <a:lnTo>
                      <a:pt x="2" y="14"/>
                    </a:lnTo>
                    <a:lnTo>
                      <a:pt x="7" y="17"/>
                    </a:lnTo>
                    <a:lnTo>
                      <a:pt x="7" y="15"/>
                    </a:lnTo>
                    <a:lnTo>
                      <a:pt x="9" y="15"/>
                    </a:lnTo>
                    <a:lnTo>
                      <a:pt x="11" y="15"/>
                    </a:lnTo>
                    <a:lnTo>
                      <a:pt x="11" y="14"/>
                    </a:lnTo>
                    <a:lnTo>
                      <a:pt x="12" y="14"/>
                    </a:lnTo>
                    <a:lnTo>
                      <a:pt x="14" y="14"/>
                    </a:lnTo>
                    <a:lnTo>
                      <a:pt x="14" y="11"/>
                    </a:lnTo>
                    <a:lnTo>
                      <a:pt x="14" y="9"/>
                    </a:lnTo>
                    <a:lnTo>
                      <a:pt x="14" y="8"/>
                    </a:lnTo>
                    <a:lnTo>
                      <a:pt x="15" y="8"/>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1" name="Freeform 583"/>
              <p:cNvSpPr>
                <a:spLocks/>
              </p:cNvSpPr>
              <p:nvPr/>
            </p:nvSpPr>
            <p:spPr bwMode="auto">
              <a:xfrm>
                <a:off x="6261" y="1427"/>
                <a:ext cx="32" cy="3"/>
              </a:xfrm>
              <a:custGeom>
                <a:avLst/>
                <a:gdLst>
                  <a:gd name="T0" fmla="*/ 77 w 159"/>
                  <a:gd name="T1" fmla="*/ 1 h 16"/>
                  <a:gd name="T2" fmla="*/ 98 w 159"/>
                  <a:gd name="T3" fmla="*/ 1 h 16"/>
                  <a:gd name="T4" fmla="*/ 119 w 159"/>
                  <a:gd name="T5" fmla="*/ 4 h 16"/>
                  <a:gd name="T6" fmla="*/ 139 w 159"/>
                  <a:gd name="T7" fmla="*/ 8 h 16"/>
                  <a:gd name="T8" fmla="*/ 159 w 159"/>
                  <a:gd name="T9" fmla="*/ 16 h 16"/>
                  <a:gd name="T10" fmla="*/ 139 w 159"/>
                  <a:gd name="T11" fmla="*/ 8 h 16"/>
                  <a:gd name="T12" fmla="*/ 120 w 159"/>
                  <a:gd name="T13" fmla="*/ 3 h 16"/>
                  <a:gd name="T14" fmla="*/ 80 w 159"/>
                  <a:gd name="T15" fmla="*/ 0 h 16"/>
                  <a:gd name="T16" fmla="*/ 57 w 159"/>
                  <a:gd name="T17" fmla="*/ 0 h 16"/>
                  <a:gd name="T18" fmla="*/ 37 w 159"/>
                  <a:gd name="T19" fmla="*/ 3 h 16"/>
                  <a:gd name="T20" fmla="*/ 0 w 159"/>
                  <a:gd name="T21" fmla="*/ 16 h 16"/>
                  <a:gd name="T22" fmla="*/ 18 w 159"/>
                  <a:gd name="T23" fmla="*/ 8 h 16"/>
                  <a:gd name="T24" fmla="*/ 37 w 159"/>
                  <a:gd name="T25" fmla="*/ 4 h 16"/>
                  <a:gd name="T26" fmla="*/ 56 w 159"/>
                  <a:gd name="T27" fmla="*/ 1 h 16"/>
                  <a:gd name="T28" fmla="*/ 77 w 159"/>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9"/>
                  <a:gd name="T46" fmla="*/ 0 h 16"/>
                  <a:gd name="T47" fmla="*/ 159 w 15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9" h="16">
                    <a:moveTo>
                      <a:pt x="77" y="1"/>
                    </a:moveTo>
                    <a:lnTo>
                      <a:pt x="98" y="1"/>
                    </a:lnTo>
                    <a:lnTo>
                      <a:pt x="119" y="4"/>
                    </a:lnTo>
                    <a:lnTo>
                      <a:pt x="139" y="8"/>
                    </a:lnTo>
                    <a:lnTo>
                      <a:pt x="159" y="16"/>
                    </a:lnTo>
                    <a:lnTo>
                      <a:pt x="139" y="8"/>
                    </a:lnTo>
                    <a:lnTo>
                      <a:pt x="120" y="3"/>
                    </a:lnTo>
                    <a:lnTo>
                      <a:pt x="80" y="0"/>
                    </a:lnTo>
                    <a:lnTo>
                      <a:pt x="57" y="0"/>
                    </a:lnTo>
                    <a:lnTo>
                      <a:pt x="37" y="3"/>
                    </a:lnTo>
                    <a:lnTo>
                      <a:pt x="0" y="16"/>
                    </a:lnTo>
                    <a:lnTo>
                      <a:pt x="18" y="8"/>
                    </a:lnTo>
                    <a:lnTo>
                      <a:pt x="37" y="4"/>
                    </a:lnTo>
                    <a:lnTo>
                      <a:pt x="56" y="1"/>
                    </a:lnTo>
                    <a:lnTo>
                      <a:pt x="77" y="1"/>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2" name="Freeform 584"/>
              <p:cNvSpPr>
                <a:spLocks/>
              </p:cNvSpPr>
              <p:nvPr/>
            </p:nvSpPr>
            <p:spPr bwMode="auto">
              <a:xfrm>
                <a:off x="6247" y="1427"/>
                <a:ext cx="59" cy="13"/>
              </a:xfrm>
              <a:custGeom>
                <a:avLst/>
                <a:gdLst>
                  <a:gd name="T0" fmla="*/ 232 w 298"/>
                  <a:gd name="T1" fmla="*/ 15 h 66"/>
                  <a:gd name="T2" fmla="*/ 212 w 298"/>
                  <a:gd name="T3" fmla="*/ 7 h 66"/>
                  <a:gd name="T4" fmla="*/ 192 w 298"/>
                  <a:gd name="T5" fmla="*/ 3 h 66"/>
                  <a:gd name="T6" fmla="*/ 171 w 298"/>
                  <a:gd name="T7" fmla="*/ 0 h 66"/>
                  <a:gd name="T8" fmla="*/ 150 w 298"/>
                  <a:gd name="T9" fmla="*/ 0 h 66"/>
                  <a:gd name="T10" fmla="*/ 129 w 298"/>
                  <a:gd name="T11" fmla="*/ 0 h 66"/>
                  <a:gd name="T12" fmla="*/ 110 w 298"/>
                  <a:gd name="T13" fmla="*/ 3 h 66"/>
                  <a:gd name="T14" fmla="*/ 91 w 298"/>
                  <a:gd name="T15" fmla="*/ 7 h 66"/>
                  <a:gd name="T16" fmla="*/ 73 w 298"/>
                  <a:gd name="T17" fmla="*/ 15 h 66"/>
                  <a:gd name="T18" fmla="*/ 52 w 298"/>
                  <a:gd name="T19" fmla="*/ 23 h 66"/>
                  <a:gd name="T20" fmla="*/ 34 w 298"/>
                  <a:gd name="T21" fmla="*/ 35 h 66"/>
                  <a:gd name="T22" fmla="*/ 16 w 298"/>
                  <a:gd name="T23" fmla="*/ 49 h 66"/>
                  <a:gd name="T24" fmla="*/ 0 w 298"/>
                  <a:gd name="T25" fmla="*/ 66 h 66"/>
                  <a:gd name="T26" fmla="*/ 33 w 298"/>
                  <a:gd name="T27" fmla="*/ 40 h 66"/>
                  <a:gd name="T28" fmla="*/ 49 w 298"/>
                  <a:gd name="T29" fmla="*/ 30 h 66"/>
                  <a:gd name="T30" fmla="*/ 69 w 298"/>
                  <a:gd name="T31" fmla="*/ 23 h 66"/>
                  <a:gd name="T32" fmla="*/ 88 w 298"/>
                  <a:gd name="T33" fmla="*/ 15 h 66"/>
                  <a:gd name="T34" fmla="*/ 108 w 298"/>
                  <a:gd name="T35" fmla="*/ 11 h 66"/>
                  <a:gd name="T36" fmla="*/ 128 w 298"/>
                  <a:gd name="T37" fmla="*/ 8 h 66"/>
                  <a:gd name="T38" fmla="*/ 150 w 298"/>
                  <a:gd name="T39" fmla="*/ 8 h 66"/>
                  <a:gd name="T40" fmla="*/ 170 w 298"/>
                  <a:gd name="T41" fmla="*/ 8 h 66"/>
                  <a:gd name="T42" fmla="*/ 190 w 298"/>
                  <a:gd name="T43" fmla="*/ 11 h 66"/>
                  <a:gd name="T44" fmla="*/ 209 w 298"/>
                  <a:gd name="T45" fmla="*/ 15 h 66"/>
                  <a:gd name="T46" fmla="*/ 228 w 298"/>
                  <a:gd name="T47" fmla="*/ 21 h 66"/>
                  <a:gd name="T48" fmla="*/ 245 w 298"/>
                  <a:gd name="T49" fmla="*/ 28 h 66"/>
                  <a:gd name="T50" fmla="*/ 263 w 298"/>
                  <a:gd name="T51" fmla="*/ 38 h 66"/>
                  <a:gd name="T52" fmla="*/ 280 w 298"/>
                  <a:gd name="T53" fmla="*/ 48 h 66"/>
                  <a:gd name="T54" fmla="*/ 298 w 298"/>
                  <a:gd name="T55" fmla="*/ 62 h 66"/>
                  <a:gd name="T56" fmla="*/ 281 w 298"/>
                  <a:gd name="T57" fmla="*/ 46 h 66"/>
                  <a:gd name="T58" fmla="*/ 265 w 298"/>
                  <a:gd name="T59" fmla="*/ 34 h 66"/>
                  <a:gd name="T60" fmla="*/ 248 w 298"/>
                  <a:gd name="T61" fmla="*/ 23 h 66"/>
                  <a:gd name="T62" fmla="*/ 232 w 298"/>
                  <a:gd name="T63" fmla="*/ 15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8"/>
                  <a:gd name="T97" fmla="*/ 0 h 66"/>
                  <a:gd name="T98" fmla="*/ 298 w 298"/>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8" h="66">
                    <a:moveTo>
                      <a:pt x="232" y="15"/>
                    </a:moveTo>
                    <a:lnTo>
                      <a:pt x="212" y="7"/>
                    </a:lnTo>
                    <a:lnTo>
                      <a:pt x="192" y="3"/>
                    </a:lnTo>
                    <a:lnTo>
                      <a:pt x="171" y="0"/>
                    </a:lnTo>
                    <a:lnTo>
                      <a:pt x="150" y="0"/>
                    </a:lnTo>
                    <a:lnTo>
                      <a:pt x="129" y="0"/>
                    </a:lnTo>
                    <a:lnTo>
                      <a:pt x="110" y="3"/>
                    </a:lnTo>
                    <a:lnTo>
                      <a:pt x="91" y="7"/>
                    </a:lnTo>
                    <a:lnTo>
                      <a:pt x="73" y="15"/>
                    </a:lnTo>
                    <a:lnTo>
                      <a:pt x="52" y="23"/>
                    </a:lnTo>
                    <a:lnTo>
                      <a:pt x="34" y="35"/>
                    </a:lnTo>
                    <a:lnTo>
                      <a:pt x="16" y="49"/>
                    </a:lnTo>
                    <a:lnTo>
                      <a:pt x="0" y="66"/>
                    </a:lnTo>
                    <a:lnTo>
                      <a:pt x="33" y="40"/>
                    </a:lnTo>
                    <a:lnTo>
                      <a:pt x="49" y="30"/>
                    </a:lnTo>
                    <a:lnTo>
                      <a:pt x="69" y="23"/>
                    </a:lnTo>
                    <a:lnTo>
                      <a:pt x="88" y="15"/>
                    </a:lnTo>
                    <a:lnTo>
                      <a:pt x="108" y="11"/>
                    </a:lnTo>
                    <a:lnTo>
                      <a:pt x="128" y="8"/>
                    </a:lnTo>
                    <a:lnTo>
                      <a:pt x="150" y="8"/>
                    </a:lnTo>
                    <a:lnTo>
                      <a:pt x="170" y="8"/>
                    </a:lnTo>
                    <a:lnTo>
                      <a:pt x="190" y="11"/>
                    </a:lnTo>
                    <a:lnTo>
                      <a:pt x="209" y="15"/>
                    </a:lnTo>
                    <a:lnTo>
                      <a:pt x="228" y="21"/>
                    </a:lnTo>
                    <a:lnTo>
                      <a:pt x="245" y="28"/>
                    </a:lnTo>
                    <a:lnTo>
                      <a:pt x="263" y="38"/>
                    </a:lnTo>
                    <a:lnTo>
                      <a:pt x="280" y="48"/>
                    </a:lnTo>
                    <a:lnTo>
                      <a:pt x="298" y="62"/>
                    </a:lnTo>
                    <a:lnTo>
                      <a:pt x="281" y="46"/>
                    </a:lnTo>
                    <a:lnTo>
                      <a:pt x="265" y="34"/>
                    </a:lnTo>
                    <a:lnTo>
                      <a:pt x="248" y="23"/>
                    </a:lnTo>
                    <a:lnTo>
                      <a:pt x="232" y="15"/>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513" name="Freeform 585"/>
              <p:cNvSpPr>
                <a:spLocks/>
              </p:cNvSpPr>
              <p:nvPr/>
            </p:nvSpPr>
            <p:spPr bwMode="auto">
              <a:xfrm>
                <a:off x="6236" y="1429"/>
                <a:ext cx="82" cy="29"/>
              </a:xfrm>
              <a:custGeom>
                <a:avLst/>
                <a:gdLst>
                  <a:gd name="T0" fmla="*/ 355 w 407"/>
                  <a:gd name="T1" fmla="*/ 59 h 145"/>
                  <a:gd name="T2" fmla="*/ 350 w 407"/>
                  <a:gd name="T3" fmla="*/ 54 h 145"/>
                  <a:gd name="T4" fmla="*/ 332 w 407"/>
                  <a:gd name="T5" fmla="*/ 40 h 145"/>
                  <a:gd name="T6" fmla="*/ 315 w 407"/>
                  <a:gd name="T7" fmla="*/ 30 h 145"/>
                  <a:gd name="T8" fmla="*/ 297 w 407"/>
                  <a:gd name="T9" fmla="*/ 20 h 145"/>
                  <a:gd name="T10" fmla="*/ 280 w 407"/>
                  <a:gd name="T11" fmla="*/ 13 h 145"/>
                  <a:gd name="T12" fmla="*/ 261 w 407"/>
                  <a:gd name="T13" fmla="*/ 7 h 145"/>
                  <a:gd name="T14" fmla="*/ 242 w 407"/>
                  <a:gd name="T15" fmla="*/ 3 h 145"/>
                  <a:gd name="T16" fmla="*/ 222 w 407"/>
                  <a:gd name="T17" fmla="*/ 0 h 145"/>
                  <a:gd name="T18" fmla="*/ 202 w 407"/>
                  <a:gd name="T19" fmla="*/ 0 h 145"/>
                  <a:gd name="T20" fmla="*/ 180 w 407"/>
                  <a:gd name="T21" fmla="*/ 0 h 145"/>
                  <a:gd name="T22" fmla="*/ 160 w 407"/>
                  <a:gd name="T23" fmla="*/ 3 h 145"/>
                  <a:gd name="T24" fmla="*/ 140 w 407"/>
                  <a:gd name="T25" fmla="*/ 7 h 145"/>
                  <a:gd name="T26" fmla="*/ 121 w 407"/>
                  <a:gd name="T27" fmla="*/ 15 h 145"/>
                  <a:gd name="T28" fmla="*/ 101 w 407"/>
                  <a:gd name="T29" fmla="*/ 22 h 145"/>
                  <a:gd name="T30" fmla="*/ 85 w 407"/>
                  <a:gd name="T31" fmla="*/ 32 h 145"/>
                  <a:gd name="T32" fmla="*/ 52 w 407"/>
                  <a:gd name="T33" fmla="*/ 58 h 145"/>
                  <a:gd name="T34" fmla="*/ 50 w 407"/>
                  <a:gd name="T35" fmla="*/ 59 h 145"/>
                  <a:gd name="T36" fmla="*/ 33 w 407"/>
                  <a:gd name="T37" fmla="*/ 79 h 145"/>
                  <a:gd name="T38" fmla="*/ 21 w 407"/>
                  <a:gd name="T39" fmla="*/ 99 h 145"/>
                  <a:gd name="T40" fmla="*/ 8 w 407"/>
                  <a:gd name="T41" fmla="*/ 120 h 145"/>
                  <a:gd name="T42" fmla="*/ 0 w 407"/>
                  <a:gd name="T43" fmla="*/ 142 h 145"/>
                  <a:gd name="T44" fmla="*/ 8 w 407"/>
                  <a:gd name="T45" fmla="*/ 122 h 145"/>
                  <a:gd name="T46" fmla="*/ 19 w 407"/>
                  <a:gd name="T47" fmla="*/ 104 h 145"/>
                  <a:gd name="T48" fmla="*/ 32 w 407"/>
                  <a:gd name="T49" fmla="*/ 87 h 145"/>
                  <a:gd name="T50" fmla="*/ 49 w 407"/>
                  <a:gd name="T51" fmla="*/ 72 h 145"/>
                  <a:gd name="T52" fmla="*/ 64 w 407"/>
                  <a:gd name="T53" fmla="*/ 55 h 145"/>
                  <a:gd name="T54" fmla="*/ 81 w 407"/>
                  <a:gd name="T55" fmla="*/ 43 h 145"/>
                  <a:gd name="T56" fmla="*/ 118 w 407"/>
                  <a:gd name="T57" fmla="*/ 24 h 145"/>
                  <a:gd name="T58" fmla="*/ 158 w 407"/>
                  <a:gd name="T59" fmla="*/ 11 h 145"/>
                  <a:gd name="T60" fmla="*/ 179 w 407"/>
                  <a:gd name="T61" fmla="*/ 8 h 145"/>
                  <a:gd name="T62" fmla="*/ 202 w 407"/>
                  <a:gd name="T63" fmla="*/ 8 h 145"/>
                  <a:gd name="T64" fmla="*/ 224 w 407"/>
                  <a:gd name="T65" fmla="*/ 8 h 145"/>
                  <a:gd name="T66" fmla="*/ 245 w 407"/>
                  <a:gd name="T67" fmla="*/ 11 h 145"/>
                  <a:gd name="T68" fmla="*/ 265 w 407"/>
                  <a:gd name="T69" fmla="*/ 16 h 145"/>
                  <a:gd name="T70" fmla="*/ 286 w 407"/>
                  <a:gd name="T71" fmla="*/ 24 h 145"/>
                  <a:gd name="T72" fmla="*/ 303 w 407"/>
                  <a:gd name="T73" fmla="*/ 31 h 145"/>
                  <a:gd name="T74" fmla="*/ 323 w 407"/>
                  <a:gd name="T75" fmla="*/ 43 h 145"/>
                  <a:gd name="T76" fmla="*/ 339 w 407"/>
                  <a:gd name="T77" fmla="*/ 55 h 145"/>
                  <a:gd name="T78" fmla="*/ 357 w 407"/>
                  <a:gd name="T79" fmla="*/ 72 h 145"/>
                  <a:gd name="T80" fmla="*/ 372 w 407"/>
                  <a:gd name="T81" fmla="*/ 87 h 145"/>
                  <a:gd name="T82" fmla="*/ 385 w 407"/>
                  <a:gd name="T83" fmla="*/ 105 h 145"/>
                  <a:gd name="T84" fmla="*/ 397 w 407"/>
                  <a:gd name="T85" fmla="*/ 123 h 145"/>
                  <a:gd name="T86" fmla="*/ 407 w 407"/>
                  <a:gd name="T87" fmla="*/ 145 h 145"/>
                  <a:gd name="T88" fmla="*/ 397 w 407"/>
                  <a:gd name="T89" fmla="*/ 121 h 145"/>
                  <a:gd name="T90" fmla="*/ 384 w 407"/>
                  <a:gd name="T91" fmla="*/ 100 h 145"/>
                  <a:gd name="T92" fmla="*/ 370 w 407"/>
                  <a:gd name="T93" fmla="*/ 79 h 145"/>
                  <a:gd name="T94" fmla="*/ 355 w 407"/>
                  <a:gd name="T95" fmla="*/ 59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7"/>
                  <a:gd name="T145" fmla="*/ 0 h 145"/>
                  <a:gd name="T146" fmla="*/ 407 w 407"/>
                  <a:gd name="T147" fmla="*/ 145 h 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7" h="145">
                    <a:moveTo>
                      <a:pt x="355" y="59"/>
                    </a:moveTo>
                    <a:lnTo>
                      <a:pt x="350" y="54"/>
                    </a:lnTo>
                    <a:lnTo>
                      <a:pt x="332" y="40"/>
                    </a:lnTo>
                    <a:lnTo>
                      <a:pt x="315" y="30"/>
                    </a:lnTo>
                    <a:lnTo>
                      <a:pt x="297" y="20"/>
                    </a:lnTo>
                    <a:lnTo>
                      <a:pt x="280" y="13"/>
                    </a:lnTo>
                    <a:lnTo>
                      <a:pt x="261" y="7"/>
                    </a:lnTo>
                    <a:lnTo>
                      <a:pt x="242" y="3"/>
                    </a:lnTo>
                    <a:lnTo>
                      <a:pt x="222" y="0"/>
                    </a:lnTo>
                    <a:lnTo>
                      <a:pt x="202" y="0"/>
                    </a:lnTo>
                    <a:lnTo>
                      <a:pt x="180" y="0"/>
                    </a:lnTo>
                    <a:lnTo>
                      <a:pt x="160" y="3"/>
                    </a:lnTo>
                    <a:lnTo>
                      <a:pt x="140" y="7"/>
                    </a:lnTo>
                    <a:lnTo>
                      <a:pt x="121" y="15"/>
                    </a:lnTo>
                    <a:lnTo>
                      <a:pt x="101" y="22"/>
                    </a:lnTo>
                    <a:lnTo>
                      <a:pt x="85" y="32"/>
                    </a:lnTo>
                    <a:lnTo>
                      <a:pt x="52" y="58"/>
                    </a:lnTo>
                    <a:lnTo>
                      <a:pt x="50" y="59"/>
                    </a:lnTo>
                    <a:lnTo>
                      <a:pt x="33" y="79"/>
                    </a:lnTo>
                    <a:lnTo>
                      <a:pt x="21" y="99"/>
                    </a:lnTo>
                    <a:lnTo>
                      <a:pt x="8" y="120"/>
                    </a:lnTo>
                    <a:lnTo>
                      <a:pt x="0" y="142"/>
                    </a:lnTo>
                    <a:lnTo>
                      <a:pt x="8" y="122"/>
                    </a:lnTo>
                    <a:lnTo>
                      <a:pt x="19" y="104"/>
                    </a:lnTo>
                    <a:lnTo>
                      <a:pt x="32" y="87"/>
                    </a:lnTo>
                    <a:lnTo>
                      <a:pt x="49" y="72"/>
                    </a:lnTo>
                    <a:lnTo>
                      <a:pt x="64" y="55"/>
                    </a:lnTo>
                    <a:lnTo>
                      <a:pt x="81" y="43"/>
                    </a:lnTo>
                    <a:lnTo>
                      <a:pt x="118" y="24"/>
                    </a:lnTo>
                    <a:lnTo>
                      <a:pt x="158" y="11"/>
                    </a:lnTo>
                    <a:lnTo>
                      <a:pt x="179" y="8"/>
                    </a:lnTo>
                    <a:lnTo>
                      <a:pt x="202" y="8"/>
                    </a:lnTo>
                    <a:lnTo>
                      <a:pt x="224" y="8"/>
                    </a:lnTo>
                    <a:lnTo>
                      <a:pt x="245" y="11"/>
                    </a:lnTo>
                    <a:lnTo>
                      <a:pt x="265" y="16"/>
                    </a:lnTo>
                    <a:lnTo>
                      <a:pt x="286" y="24"/>
                    </a:lnTo>
                    <a:lnTo>
                      <a:pt x="303" y="31"/>
                    </a:lnTo>
                    <a:lnTo>
                      <a:pt x="323" y="43"/>
                    </a:lnTo>
                    <a:lnTo>
                      <a:pt x="339" y="55"/>
                    </a:lnTo>
                    <a:lnTo>
                      <a:pt x="357" y="72"/>
                    </a:lnTo>
                    <a:lnTo>
                      <a:pt x="372" y="87"/>
                    </a:lnTo>
                    <a:lnTo>
                      <a:pt x="385" y="105"/>
                    </a:lnTo>
                    <a:lnTo>
                      <a:pt x="397" y="123"/>
                    </a:lnTo>
                    <a:lnTo>
                      <a:pt x="407" y="145"/>
                    </a:lnTo>
                    <a:lnTo>
                      <a:pt x="397" y="121"/>
                    </a:lnTo>
                    <a:lnTo>
                      <a:pt x="384" y="100"/>
                    </a:lnTo>
                    <a:lnTo>
                      <a:pt x="370" y="79"/>
                    </a:lnTo>
                    <a:lnTo>
                      <a:pt x="355" y="59"/>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31954" name="Group 586"/>
            <p:cNvGrpSpPr>
              <a:grpSpLocks/>
            </p:cNvGrpSpPr>
            <p:nvPr/>
          </p:nvGrpSpPr>
          <p:grpSpPr bwMode="auto">
            <a:xfrm>
              <a:off x="22" y="125"/>
              <a:ext cx="6288" cy="4645"/>
              <a:chOff x="53" y="140"/>
              <a:chExt cx="6288" cy="4617"/>
            </a:xfrm>
          </p:grpSpPr>
          <p:sp>
            <p:nvSpPr>
              <p:cNvPr id="32114" name="Freeform 587"/>
              <p:cNvSpPr>
                <a:spLocks/>
              </p:cNvSpPr>
              <p:nvPr/>
            </p:nvSpPr>
            <p:spPr bwMode="auto">
              <a:xfrm>
                <a:off x="6236" y="1489"/>
                <a:ext cx="82" cy="30"/>
              </a:xfrm>
              <a:custGeom>
                <a:avLst/>
                <a:gdLst>
                  <a:gd name="T0" fmla="*/ 8 w 410"/>
                  <a:gd name="T1" fmla="*/ 27 h 151"/>
                  <a:gd name="T2" fmla="*/ 25 w 410"/>
                  <a:gd name="T3" fmla="*/ 59 h 151"/>
                  <a:gd name="T4" fmla="*/ 50 w 410"/>
                  <a:gd name="T5" fmla="*/ 92 h 151"/>
                  <a:gd name="T6" fmla="*/ 67 w 410"/>
                  <a:gd name="T7" fmla="*/ 105 h 151"/>
                  <a:gd name="T8" fmla="*/ 101 w 410"/>
                  <a:gd name="T9" fmla="*/ 128 h 151"/>
                  <a:gd name="T10" fmla="*/ 139 w 410"/>
                  <a:gd name="T11" fmla="*/ 142 h 151"/>
                  <a:gd name="T12" fmla="*/ 181 w 410"/>
                  <a:gd name="T13" fmla="*/ 150 h 151"/>
                  <a:gd name="T14" fmla="*/ 224 w 410"/>
                  <a:gd name="T15" fmla="*/ 150 h 151"/>
                  <a:gd name="T16" fmla="*/ 245 w 410"/>
                  <a:gd name="T17" fmla="*/ 147 h 151"/>
                  <a:gd name="T18" fmla="*/ 284 w 410"/>
                  <a:gd name="T19" fmla="*/ 137 h 151"/>
                  <a:gd name="T20" fmla="*/ 320 w 410"/>
                  <a:gd name="T21" fmla="*/ 119 h 151"/>
                  <a:gd name="T22" fmla="*/ 345 w 410"/>
                  <a:gd name="T23" fmla="*/ 101 h 151"/>
                  <a:gd name="T24" fmla="*/ 354 w 410"/>
                  <a:gd name="T25" fmla="*/ 93 h 151"/>
                  <a:gd name="T26" fmla="*/ 373 w 410"/>
                  <a:gd name="T27" fmla="*/ 71 h 151"/>
                  <a:gd name="T28" fmla="*/ 391 w 410"/>
                  <a:gd name="T29" fmla="*/ 41 h 151"/>
                  <a:gd name="T30" fmla="*/ 391 w 410"/>
                  <a:gd name="T31" fmla="*/ 38 h 151"/>
                  <a:gd name="T32" fmla="*/ 394 w 410"/>
                  <a:gd name="T33" fmla="*/ 36 h 151"/>
                  <a:gd name="T34" fmla="*/ 410 w 410"/>
                  <a:gd name="T35" fmla="*/ 0 h 151"/>
                  <a:gd name="T36" fmla="*/ 397 w 410"/>
                  <a:gd name="T37" fmla="*/ 24 h 151"/>
                  <a:gd name="T38" fmla="*/ 389 w 410"/>
                  <a:gd name="T39" fmla="*/ 41 h 151"/>
                  <a:gd name="T40" fmla="*/ 374 w 410"/>
                  <a:gd name="T41" fmla="*/ 60 h 151"/>
                  <a:gd name="T42" fmla="*/ 362 w 410"/>
                  <a:gd name="T43" fmla="*/ 74 h 151"/>
                  <a:gd name="T44" fmla="*/ 358 w 410"/>
                  <a:gd name="T45" fmla="*/ 76 h 151"/>
                  <a:gd name="T46" fmla="*/ 358 w 410"/>
                  <a:gd name="T47" fmla="*/ 79 h 151"/>
                  <a:gd name="T48" fmla="*/ 331 w 410"/>
                  <a:gd name="T49" fmla="*/ 100 h 151"/>
                  <a:gd name="T50" fmla="*/ 313 w 410"/>
                  <a:gd name="T51" fmla="*/ 111 h 151"/>
                  <a:gd name="T52" fmla="*/ 287 w 410"/>
                  <a:gd name="T53" fmla="*/ 127 h 151"/>
                  <a:gd name="T54" fmla="*/ 246 w 410"/>
                  <a:gd name="T55" fmla="*/ 138 h 151"/>
                  <a:gd name="T56" fmla="*/ 225 w 410"/>
                  <a:gd name="T57" fmla="*/ 141 h 151"/>
                  <a:gd name="T58" fmla="*/ 208 w 410"/>
                  <a:gd name="T59" fmla="*/ 141 h 151"/>
                  <a:gd name="T60" fmla="*/ 180 w 410"/>
                  <a:gd name="T61" fmla="*/ 141 h 151"/>
                  <a:gd name="T62" fmla="*/ 138 w 410"/>
                  <a:gd name="T63" fmla="*/ 132 h 151"/>
                  <a:gd name="T64" fmla="*/ 100 w 410"/>
                  <a:gd name="T65" fmla="*/ 117 h 151"/>
                  <a:gd name="T66" fmla="*/ 65 w 410"/>
                  <a:gd name="T67" fmla="*/ 94 h 151"/>
                  <a:gd name="T68" fmla="*/ 33 w 410"/>
                  <a:gd name="T69" fmla="*/ 62 h 151"/>
                  <a:gd name="T70" fmla="*/ 8 w 410"/>
                  <a:gd name="T71" fmla="*/ 23 h 1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0"/>
                  <a:gd name="T109" fmla="*/ 0 h 151"/>
                  <a:gd name="T110" fmla="*/ 410 w 410"/>
                  <a:gd name="T111" fmla="*/ 151 h 1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0" h="151">
                    <a:moveTo>
                      <a:pt x="0" y="4"/>
                    </a:moveTo>
                    <a:lnTo>
                      <a:pt x="8" y="27"/>
                    </a:lnTo>
                    <a:lnTo>
                      <a:pt x="19" y="49"/>
                    </a:lnTo>
                    <a:lnTo>
                      <a:pt x="25" y="59"/>
                    </a:lnTo>
                    <a:lnTo>
                      <a:pt x="33" y="71"/>
                    </a:lnTo>
                    <a:lnTo>
                      <a:pt x="50" y="92"/>
                    </a:lnTo>
                    <a:lnTo>
                      <a:pt x="51" y="93"/>
                    </a:lnTo>
                    <a:lnTo>
                      <a:pt x="67" y="105"/>
                    </a:lnTo>
                    <a:lnTo>
                      <a:pt x="83" y="118"/>
                    </a:lnTo>
                    <a:lnTo>
                      <a:pt x="101" y="128"/>
                    </a:lnTo>
                    <a:lnTo>
                      <a:pt x="120" y="137"/>
                    </a:lnTo>
                    <a:lnTo>
                      <a:pt x="139" y="142"/>
                    </a:lnTo>
                    <a:lnTo>
                      <a:pt x="160" y="147"/>
                    </a:lnTo>
                    <a:lnTo>
                      <a:pt x="181" y="150"/>
                    </a:lnTo>
                    <a:lnTo>
                      <a:pt x="203" y="151"/>
                    </a:lnTo>
                    <a:lnTo>
                      <a:pt x="224" y="150"/>
                    </a:lnTo>
                    <a:lnTo>
                      <a:pt x="234" y="148"/>
                    </a:lnTo>
                    <a:lnTo>
                      <a:pt x="245" y="147"/>
                    </a:lnTo>
                    <a:lnTo>
                      <a:pt x="264" y="142"/>
                    </a:lnTo>
                    <a:lnTo>
                      <a:pt x="284" y="137"/>
                    </a:lnTo>
                    <a:lnTo>
                      <a:pt x="302" y="129"/>
                    </a:lnTo>
                    <a:lnTo>
                      <a:pt x="320" y="119"/>
                    </a:lnTo>
                    <a:lnTo>
                      <a:pt x="337" y="108"/>
                    </a:lnTo>
                    <a:lnTo>
                      <a:pt x="345" y="101"/>
                    </a:lnTo>
                    <a:lnTo>
                      <a:pt x="354" y="95"/>
                    </a:lnTo>
                    <a:lnTo>
                      <a:pt x="354" y="93"/>
                    </a:lnTo>
                    <a:lnTo>
                      <a:pt x="356" y="93"/>
                    </a:lnTo>
                    <a:lnTo>
                      <a:pt x="373" y="71"/>
                    </a:lnTo>
                    <a:lnTo>
                      <a:pt x="389" y="48"/>
                    </a:lnTo>
                    <a:lnTo>
                      <a:pt x="391" y="41"/>
                    </a:lnTo>
                    <a:lnTo>
                      <a:pt x="391" y="39"/>
                    </a:lnTo>
                    <a:lnTo>
                      <a:pt x="391" y="38"/>
                    </a:lnTo>
                    <a:lnTo>
                      <a:pt x="392" y="38"/>
                    </a:lnTo>
                    <a:lnTo>
                      <a:pt x="394" y="36"/>
                    </a:lnTo>
                    <a:lnTo>
                      <a:pt x="400" y="24"/>
                    </a:lnTo>
                    <a:lnTo>
                      <a:pt x="410" y="0"/>
                    </a:lnTo>
                    <a:lnTo>
                      <a:pt x="400" y="20"/>
                    </a:lnTo>
                    <a:lnTo>
                      <a:pt x="397" y="24"/>
                    </a:lnTo>
                    <a:lnTo>
                      <a:pt x="394" y="30"/>
                    </a:lnTo>
                    <a:lnTo>
                      <a:pt x="389" y="41"/>
                    </a:lnTo>
                    <a:lnTo>
                      <a:pt x="381" y="50"/>
                    </a:lnTo>
                    <a:lnTo>
                      <a:pt x="374" y="60"/>
                    </a:lnTo>
                    <a:lnTo>
                      <a:pt x="366" y="69"/>
                    </a:lnTo>
                    <a:lnTo>
                      <a:pt x="362" y="74"/>
                    </a:lnTo>
                    <a:lnTo>
                      <a:pt x="359" y="76"/>
                    </a:lnTo>
                    <a:lnTo>
                      <a:pt x="358" y="76"/>
                    </a:lnTo>
                    <a:lnTo>
                      <a:pt x="358" y="77"/>
                    </a:lnTo>
                    <a:lnTo>
                      <a:pt x="358" y="79"/>
                    </a:lnTo>
                    <a:lnTo>
                      <a:pt x="340" y="94"/>
                    </a:lnTo>
                    <a:lnTo>
                      <a:pt x="331" y="100"/>
                    </a:lnTo>
                    <a:lnTo>
                      <a:pt x="324" y="106"/>
                    </a:lnTo>
                    <a:lnTo>
                      <a:pt x="313" y="111"/>
                    </a:lnTo>
                    <a:lnTo>
                      <a:pt x="304" y="117"/>
                    </a:lnTo>
                    <a:lnTo>
                      <a:pt x="287" y="127"/>
                    </a:lnTo>
                    <a:lnTo>
                      <a:pt x="266" y="132"/>
                    </a:lnTo>
                    <a:lnTo>
                      <a:pt x="246" y="138"/>
                    </a:lnTo>
                    <a:lnTo>
                      <a:pt x="235" y="139"/>
                    </a:lnTo>
                    <a:lnTo>
                      <a:pt x="225" y="141"/>
                    </a:lnTo>
                    <a:lnTo>
                      <a:pt x="214" y="141"/>
                    </a:lnTo>
                    <a:lnTo>
                      <a:pt x="208" y="141"/>
                    </a:lnTo>
                    <a:lnTo>
                      <a:pt x="203" y="142"/>
                    </a:lnTo>
                    <a:lnTo>
                      <a:pt x="180" y="141"/>
                    </a:lnTo>
                    <a:lnTo>
                      <a:pt x="159" y="138"/>
                    </a:lnTo>
                    <a:lnTo>
                      <a:pt x="138" y="132"/>
                    </a:lnTo>
                    <a:lnTo>
                      <a:pt x="119" y="127"/>
                    </a:lnTo>
                    <a:lnTo>
                      <a:pt x="100" y="117"/>
                    </a:lnTo>
                    <a:lnTo>
                      <a:pt x="82" y="106"/>
                    </a:lnTo>
                    <a:lnTo>
                      <a:pt x="65" y="94"/>
                    </a:lnTo>
                    <a:lnTo>
                      <a:pt x="50" y="79"/>
                    </a:lnTo>
                    <a:lnTo>
                      <a:pt x="33" y="62"/>
                    </a:lnTo>
                    <a:lnTo>
                      <a:pt x="20" y="44"/>
                    </a:lnTo>
                    <a:lnTo>
                      <a:pt x="8" y="23"/>
                    </a:lnTo>
                    <a:lnTo>
                      <a:pt x="0" y="4"/>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15" name="Freeform 588"/>
              <p:cNvSpPr>
                <a:spLocks/>
              </p:cNvSpPr>
              <p:nvPr/>
            </p:nvSpPr>
            <p:spPr bwMode="auto">
              <a:xfrm>
                <a:off x="6259" y="1517"/>
                <a:ext cx="37" cy="4"/>
              </a:xfrm>
              <a:custGeom>
                <a:avLst/>
                <a:gdLst>
                  <a:gd name="T0" fmla="*/ 90 w 184"/>
                  <a:gd name="T1" fmla="*/ 18 h 22"/>
                  <a:gd name="T2" fmla="*/ 66 w 184"/>
                  <a:gd name="T3" fmla="*/ 17 h 22"/>
                  <a:gd name="T4" fmla="*/ 42 w 184"/>
                  <a:gd name="T5" fmla="*/ 14 h 22"/>
                  <a:gd name="T6" fmla="*/ 20 w 184"/>
                  <a:gd name="T7" fmla="*/ 8 h 22"/>
                  <a:gd name="T8" fmla="*/ 0 w 184"/>
                  <a:gd name="T9" fmla="*/ 0 h 22"/>
                  <a:gd name="T10" fmla="*/ 20 w 184"/>
                  <a:gd name="T11" fmla="*/ 8 h 22"/>
                  <a:gd name="T12" fmla="*/ 43 w 184"/>
                  <a:gd name="T13" fmla="*/ 16 h 22"/>
                  <a:gd name="T14" fmla="*/ 67 w 184"/>
                  <a:gd name="T15" fmla="*/ 19 h 22"/>
                  <a:gd name="T16" fmla="*/ 93 w 184"/>
                  <a:gd name="T17" fmla="*/ 22 h 22"/>
                  <a:gd name="T18" fmla="*/ 104 w 184"/>
                  <a:gd name="T19" fmla="*/ 20 h 22"/>
                  <a:gd name="T20" fmla="*/ 106 w 184"/>
                  <a:gd name="T21" fmla="*/ 19 h 22"/>
                  <a:gd name="T22" fmla="*/ 110 w 184"/>
                  <a:gd name="T23" fmla="*/ 19 h 22"/>
                  <a:gd name="T24" fmla="*/ 116 w 184"/>
                  <a:gd name="T25" fmla="*/ 19 h 22"/>
                  <a:gd name="T26" fmla="*/ 127 w 184"/>
                  <a:gd name="T27" fmla="*/ 17 h 22"/>
                  <a:gd name="T28" fmla="*/ 130 w 184"/>
                  <a:gd name="T29" fmla="*/ 16 h 22"/>
                  <a:gd name="T30" fmla="*/ 133 w 184"/>
                  <a:gd name="T31" fmla="*/ 16 h 22"/>
                  <a:gd name="T32" fmla="*/ 140 w 184"/>
                  <a:gd name="T33" fmla="*/ 16 h 22"/>
                  <a:gd name="T34" fmla="*/ 150 w 184"/>
                  <a:gd name="T35" fmla="*/ 11 h 22"/>
                  <a:gd name="T36" fmla="*/ 161 w 184"/>
                  <a:gd name="T37" fmla="*/ 8 h 22"/>
                  <a:gd name="T38" fmla="*/ 184 w 184"/>
                  <a:gd name="T39" fmla="*/ 0 h 22"/>
                  <a:gd name="T40" fmla="*/ 161 w 184"/>
                  <a:gd name="T41" fmla="*/ 8 h 22"/>
                  <a:gd name="T42" fmla="*/ 139 w 184"/>
                  <a:gd name="T43" fmla="*/ 14 h 22"/>
                  <a:gd name="T44" fmla="*/ 132 w 184"/>
                  <a:gd name="T45" fmla="*/ 14 h 22"/>
                  <a:gd name="T46" fmla="*/ 129 w 184"/>
                  <a:gd name="T47" fmla="*/ 14 h 22"/>
                  <a:gd name="T48" fmla="*/ 126 w 184"/>
                  <a:gd name="T49" fmla="*/ 15 h 22"/>
                  <a:gd name="T50" fmla="*/ 115 w 184"/>
                  <a:gd name="T51" fmla="*/ 17 h 22"/>
                  <a:gd name="T52" fmla="*/ 90 w 184"/>
                  <a:gd name="T53" fmla="*/ 18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22"/>
                  <a:gd name="T83" fmla="*/ 184 w 184"/>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22">
                    <a:moveTo>
                      <a:pt x="90" y="18"/>
                    </a:moveTo>
                    <a:lnTo>
                      <a:pt x="66" y="17"/>
                    </a:lnTo>
                    <a:lnTo>
                      <a:pt x="42" y="14"/>
                    </a:lnTo>
                    <a:lnTo>
                      <a:pt x="20" y="8"/>
                    </a:lnTo>
                    <a:lnTo>
                      <a:pt x="0" y="0"/>
                    </a:lnTo>
                    <a:lnTo>
                      <a:pt x="20" y="8"/>
                    </a:lnTo>
                    <a:lnTo>
                      <a:pt x="43" y="16"/>
                    </a:lnTo>
                    <a:lnTo>
                      <a:pt x="67" y="19"/>
                    </a:lnTo>
                    <a:lnTo>
                      <a:pt x="93" y="22"/>
                    </a:lnTo>
                    <a:lnTo>
                      <a:pt x="104" y="20"/>
                    </a:lnTo>
                    <a:lnTo>
                      <a:pt x="106" y="19"/>
                    </a:lnTo>
                    <a:lnTo>
                      <a:pt x="110" y="19"/>
                    </a:lnTo>
                    <a:lnTo>
                      <a:pt x="116" y="19"/>
                    </a:lnTo>
                    <a:lnTo>
                      <a:pt x="127" y="17"/>
                    </a:lnTo>
                    <a:lnTo>
                      <a:pt x="130" y="16"/>
                    </a:lnTo>
                    <a:lnTo>
                      <a:pt x="133" y="16"/>
                    </a:lnTo>
                    <a:lnTo>
                      <a:pt x="140" y="16"/>
                    </a:lnTo>
                    <a:lnTo>
                      <a:pt x="150" y="11"/>
                    </a:lnTo>
                    <a:lnTo>
                      <a:pt x="161" y="8"/>
                    </a:lnTo>
                    <a:lnTo>
                      <a:pt x="184" y="0"/>
                    </a:lnTo>
                    <a:lnTo>
                      <a:pt x="161" y="8"/>
                    </a:lnTo>
                    <a:lnTo>
                      <a:pt x="139" y="14"/>
                    </a:lnTo>
                    <a:lnTo>
                      <a:pt x="132" y="14"/>
                    </a:lnTo>
                    <a:lnTo>
                      <a:pt x="129" y="14"/>
                    </a:lnTo>
                    <a:lnTo>
                      <a:pt x="126" y="15"/>
                    </a:lnTo>
                    <a:lnTo>
                      <a:pt x="115" y="17"/>
                    </a:lnTo>
                    <a:lnTo>
                      <a:pt x="90" y="18"/>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16" name="Freeform 589"/>
              <p:cNvSpPr>
                <a:spLocks/>
              </p:cNvSpPr>
              <p:nvPr/>
            </p:nvSpPr>
            <p:spPr bwMode="auto">
              <a:xfrm>
                <a:off x="6246" y="1507"/>
                <a:ext cx="61" cy="14"/>
              </a:xfrm>
              <a:custGeom>
                <a:avLst/>
                <a:gdLst>
                  <a:gd name="T0" fmla="*/ 62 w 303"/>
                  <a:gd name="T1" fmla="*/ 48 h 66"/>
                  <a:gd name="T2" fmla="*/ 82 w 303"/>
                  <a:gd name="T3" fmla="*/ 56 h 66"/>
                  <a:gd name="T4" fmla="*/ 104 w 303"/>
                  <a:gd name="T5" fmla="*/ 62 h 66"/>
                  <a:gd name="T6" fmla="*/ 128 w 303"/>
                  <a:gd name="T7" fmla="*/ 65 h 66"/>
                  <a:gd name="T8" fmla="*/ 152 w 303"/>
                  <a:gd name="T9" fmla="*/ 66 h 66"/>
                  <a:gd name="T10" fmla="*/ 177 w 303"/>
                  <a:gd name="T11" fmla="*/ 65 h 66"/>
                  <a:gd name="T12" fmla="*/ 188 w 303"/>
                  <a:gd name="T13" fmla="*/ 63 h 66"/>
                  <a:gd name="T14" fmla="*/ 191 w 303"/>
                  <a:gd name="T15" fmla="*/ 62 h 66"/>
                  <a:gd name="T16" fmla="*/ 194 w 303"/>
                  <a:gd name="T17" fmla="*/ 62 h 66"/>
                  <a:gd name="T18" fmla="*/ 201 w 303"/>
                  <a:gd name="T19" fmla="*/ 62 h 66"/>
                  <a:gd name="T20" fmla="*/ 223 w 303"/>
                  <a:gd name="T21" fmla="*/ 56 h 66"/>
                  <a:gd name="T22" fmla="*/ 246 w 303"/>
                  <a:gd name="T23" fmla="*/ 48 h 66"/>
                  <a:gd name="T24" fmla="*/ 252 w 303"/>
                  <a:gd name="T25" fmla="*/ 43 h 66"/>
                  <a:gd name="T26" fmla="*/ 260 w 303"/>
                  <a:gd name="T27" fmla="*/ 38 h 66"/>
                  <a:gd name="T28" fmla="*/ 275 w 303"/>
                  <a:gd name="T29" fmla="*/ 27 h 66"/>
                  <a:gd name="T30" fmla="*/ 288 w 303"/>
                  <a:gd name="T31" fmla="*/ 15 h 66"/>
                  <a:gd name="T32" fmla="*/ 295 w 303"/>
                  <a:gd name="T33" fmla="*/ 8 h 66"/>
                  <a:gd name="T34" fmla="*/ 296 w 303"/>
                  <a:gd name="T35" fmla="*/ 6 h 66"/>
                  <a:gd name="T36" fmla="*/ 298 w 303"/>
                  <a:gd name="T37" fmla="*/ 4 h 66"/>
                  <a:gd name="T38" fmla="*/ 303 w 303"/>
                  <a:gd name="T39" fmla="*/ 2 h 66"/>
                  <a:gd name="T40" fmla="*/ 294 w 303"/>
                  <a:gd name="T41" fmla="*/ 8 h 66"/>
                  <a:gd name="T42" fmla="*/ 286 w 303"/>
                  <a:gd name="T43" fmla="*/ 15 h 66"/>
                  <a:gd name="T44" fmla="*/ 269 w 303"/>
                  <a:gd name="T45" fmla="*/ 26 h 66"/>
                  <a:gd name="T46" fmla="*/ 251 w 303"/>
                  <a:gd name="T47" fmla="*/ 36 h 66"/>
                  <a:gd name="T48" fmla="*/ 233 w 303"/>
                  <a:gd name="T49" fmla="*/ 44 h 66"/>
                  <a:gd name="T50" fmla="*/ 213 w 303"/>
                  <a:gd name="T51" fmla="*/ 49 h 66"/>
                  <a:gd name="T52" fmla="*/ 194 w 303"/>
                  <a:gd name="T53" fmla="*/ 54 h 66"/>
                  <a:gd name="T54" fmla="*/ 183 w 303"/>
                  <a:gd name="T55" fmla="*/ 55 h 66"/>
                  <a:gd name="T56" fmla="*/ 173 w 303"/>
                  <a:gd name="T57" fmla="*/ 57 h 66"/>
                  <a:gd name="T58" fmla="*/ 152 w 303"/>
                  <a:gd name="T59" fmla="*/ 58 h 66"/>
                  <a:gd name="T60" fmla="*/ 130 w 303"/>
                  <a:gd name="T61" fmla="*/ 57 h 66"/>
                  <a:gd name="T62" fmla="*/ 109 w 303"/>
                  <a:gd name="T63" fmla="*/ 54 h 66"/>
                  <a:gd name="T64" fmla="*/ 88 w 303"/>
                  <a:gd name="T65" fmla="*/ 49 h 66"/>
                  <a:gd name="T66" fmla="*/ 69 w 303"/>
                  <a:gd name="T67" fmla="*/ 44 h 66"/>
                  <a:gd name="T68" fmla="*/ 50 w 303"/>
                  <a:gd name="T69" fmla="*/ 35 h 66"/>
                  <a:gd name="T70" fmla="*/ 32 w 303"/>
                  <a:gd name="T71" fmla="*/ 25 h 66"/>
                  <a:gd name="T72" fmla="*/ 16 w 303"/>
                  <a:gd name="T73" fmla="*/ 12 h 66"/>
                  <a:gd name="T74" fmla="*/ 0 w 303"/>
                  <a:gd name="T75" fmla="*/ 0 h 66"/>
                  <a:gd name="T76" fmla="*/ 13 w 303"/>
                  <a:gd name="T77" fmla="*/ 13 h 66"/>
                  <a:gd name="T78" fmla="*/ 29 w 303"/>
                  <a:gd name="T79" fmla="*/ 27 h 66"/>
                  <a:gd name="T80" fmla="*/ 45 w 303"/>
                  <a:gd name="T81" fmla="*/ 38 h 66"/>
                  <a:gd name="T82" fmla="*/ 62 w 303"/>
                  <a:gd name="T83" fmla="*/ 48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66"/>
                  <a:gd name="T128" fmla="*/ 303 w 303"/>
                  <a:gd name="T129" fmla="*/ 66 h 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66">
                    <a:moveTo>
                      <a:pt x="62" y="48"/>
                    </a:moveTo>
                    <a:lnTo>
                      <a:pt x="82" y="56"/>
                    </a:lnTo>
                    <a:lnTo>
                      <a:pt x="104" y="62"/>
                    </a:lnTo>
                    <a:lnTo>
                      <a:pt x="128" y="65"/>
                    </a:lnTo>
                    <a:lnTo>
                      <a:pt x="152" y="66"/>
                    </a:lnTo>
                    <a:lnTo>
                      <a:pt x="177" y="65"/>
                    </a:lnTo>
                    <a:lnTo>
                      <a:pt x="188" y="63"/>
                    </a:lnTo>
                    <a:lnTo>
                      <a:pt x="191" y="62"/>
                    </a:lnTo>
                    <a:lnTo>
                      <a:pt x="194" y="62"/>
                    </a:lnTo>
                    <a:lnTo>
                      <a:pt x="201" y="62"/>
                    </a:lnTo>
                    <a:lnTo>
                      <a:pt x="223" y="56"/>
                    </a:lnTo>
                    <a:lnTo>
                      <a:pt x="246" y="48"/>
                    </a:lnTo>
                    <a:lnTo>
                      <a:pt x="252" y="43"/>
                    </a:lnTo>
                    <a:lnTo>
                      <a:pt x="260" y="38"/>
                    </a:lnTo>
                    <a:lnTo>
                      <a:pt x="275" y="27"/>
                    </a:lnTo>
                    <a:lnTo>
                      <a:pt x="288" y="15"/>
                    </a:lnTo>
                    <a:lnTo>
                      <a:pt x="295" y="8"/>
                    </a:lnTo>
                    <a:lnTo>
                      <a:pt x="296" y="6"/>
                    </a:lnTo>
                    <a:lnTo>
                      <a:pt x="298" y="4"/>
                    </a:lnTo>
                    <a:lnTo>
                      <a:pt x="303" y="2"/>
                    </a:lnTo>
                    <a:lnTo>
                      <a:pt x="294" y="8"/>
                    </a:lnTo>
                    <a:lnTo>
                      <a:pt x="286" y="15"/>
                    </a:lnTo>
                    <a:lnTo>
                      <a:pt x="269" y="26"/>
                    </a:lnTo>
                    <a:lnTo>
                      <a:pt x="251" y="36"/>
                    </a:lnTo>
                    <a:lnTo>
                      <a:pt x="233" y="44"/>
                    </a:lnTo>
                    <a:lnTo>
                      <a:pt x="213" y="49"/>
                    </a:lnTo>
                    <a:lnTo>
                      <a:pt x="194" y="54"/>
                    </a:lnTo>
                    <a:lnTo>
                      <a:pt x="183" y="55"/>
                    </a:lnTo>
                    <a:lnTo>
                      <a:pt x="173" y="57"/>
                    </a:lnTo>
                    <a:lnTo>
                      <a:pt x="152" y="58"/>
                    </a:lnTo>
                    <a:lnTo>
                      <a:pt x="130" y="57"/>
                    </a:lnTo>
                    <a:lnTo>
                      <a:pt x="109" y="54"/>
                    </a:lnTo>
                    <a:lnTo>
                      <a:pt x="88" y="49"/>
                    </a:lnTo>
                    <a:lnTo>
                      <a:pt x="69" y="44"/>
                    </a:lnTo>
                    <a:lnTo>
                      <a:pt x="50" y="35"/>
                    </a:lnTo>
                    <a:lnTo>
                      <a:pt x="32" y="25"/>
                    </a:lnTo>
                    <a:lnTo>
                      <a:pt x="16" y="12"/>
                    </a:lnTo>
                    <a:lnTo>
                      <a:pt x="0" y="0"/>
                    </a:lnTo>
                    <a:lnTo>
                      <a:pt x="13" y="13"/>
                    </a:lnTo>
                    <a:lnTo>
                      <a:pt x="29" y="27"/>
                    </a:lnTo>
                    <a:lnTo>
                      <a:pt x="45" y="38"/>
                    </a:lnTo>
                    <a:lnTo>
                      <a:pt x="62" y="48"/>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17" name="Freeform 590"/>
              <p:cNvSpPr>
                <a:spLocks/>
              </p:cNvSpPr>
              <p:nvPr/>
            </p:nvSpPr>
            <p:spPr bwMode="auto">
              <a:xfrm>
                <a:off x="6218" y="3022"/>
                <a:ext cx="117" cy="1729"/>
              </a:xfrm>
              <a:custGeom>
                <a:avLst/>
                <a:gdLst>
                  <a:gd name="T0" fmla="*/ 589 w 589"/>
                  <a:gd name="T1" fmla="*/ 0 h 8645"/>
                  <a:gd name="T2" fmla="*/ 582 w 589"/>
                  <a:gd name="T3" fmla="*/ 0 h 8645"/>
                  <a:gd name="T4" fmla="*/ 529 w 589"/>
                  <a:gd name="T5" fmla="*/ 0 h 8645"/>
                  <a:gd name="T6" fmla="*/ 511 w 589"/>
                  <a:gd name="T7" fmla="*/ 0 h 8645"/>
                  <a:gd name="T8" fmla="*/ 10 w 589"/>
                  <a:gd name="T9" fmla="*/ 0 h 8645"/>
                  <a:gd name="T10" fmla="*/ 0 w 589"/>
                  <a:gd name="T11" fmla="*/ 0 h 8645"/>
                  <a:gd name="T12" fmla="*/ 0 w 589"/>
                  <a:gd name="T13" fmla="*/ 8621 h 8645"/>
                  <a:gd name="T14" fmla="*/ 0 w 589"/>
                  <a:gd name="T15" fmla="*/ 8645 h 8645"/>
                  <a:gd name="T16" fmla="*/ 589 w 589"/>
                  <a:gd name="T17" fmla="*/ 8645 h 8645"/>
                  <a:gd name="T18" fmla="*/ 589 w 589"/>
                  <a:gd name="T19" fmla="*/ 8621 h 8645"/>
                  <a:gd name="T20" fmla="*/ 589 w 589"/>
                  <a:gd name="T21" fmla="*/ 0 h 86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9"/>
                  <a:gd name="T34" fmla="*/ 0 h 8645"/>
                  <a:gd name="T35" fmla="*/ 589 w 589"/>
                  <a:gd name="T36" fmla="*/ 8645 h 86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9" h="8645">
                    <a:moveTo>
                      <a:pt x="589" y="0"/>
                    </a:moveTo>
                    <a:lnTo>
                      <a:pt x="582" y="0"/>
                    </a:lnTo>
                    <a:lnTo>
                      <a:pt x="529" y="0"/>
                    </a:lnTo>
                    <a:lnTo>
                      <a:pt x="511" y="0"/>
                    </a:lnTo>
                    <a:lnTo>
                      <a:pt x="10" y="0"/>
                    </a:lnTo>
                    <a:lnTo>
                      <a:pt x="0" y="0"/>
                    </a:lnTo>
                    <a:lnTo>
                      <a:pt x="0" y="8621"/>
                    </a:lnTo>
                    <a:lnTo>
                      <a:pt x="0" y="8645"/>
                    </a:lnTo>
                    <a:lnTo>
                      <a:pt x="589" y="8645"/>
                    </a:lnTo>
                    <a:lnTo>
                      <a:pt x="589" y="8621"/>
                    </a:lnTo>
                    <a:lnTo>
                      <a:pt x="589" y="0"/>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18" name="Line 591"/>
              <p:cNvSpPr>
                <a:spLocks noChangeShapeType="1"/>
              </p:cNvSpPr>
              <p:nvPr/>
            </p:nvSpPr>
            <p:spPr bwMode="auto">
              <a:xfrm>
                <a:off x="6218" y="3022"/>
                <a:ext cx="1" cy="1724"/>
              </a:xfrm>
              <a:prstGeom prst="line">
                <a:avLst/>
              </a:prstGeom>
              <a:noFill/>
              <a:ln w="14288">
                <a:solidFill>
                  <a:srgbClr val="999999"/>
                </a:solidFill>
                <a:round/>
                <a:headEnd/>
                <a:tailEnd/>
              </a:ln>
            </p:spPr>
            <p:txBody>
              <a:bodyPr>
                <a:prstTxWarp prst="textNoShape">
                  <a:avLst/>
                </a:prstTxWarp>
              </a:bodyPr>
              <a:lstStyle/>
              <a:p>
                <a:endParaRPr lang="en-US"/>
              </a:p>
            </p:txBody>
          </p:sp>
          <p:sp>
            <p:nvSpPr>
              <p:cNvPr id="32119" name="Freeform 592"/>
              <p:cNvSpPr>
                <a:spLocks/>
              </p:cNvSpPr>
              <p:nvPr/>
            </p:nvSpPr>
            <p:spPr bwMode="auto">
              <a:xfrm>
                <a:off x="6220" y="3022"/>
                <a:ext cx="114" cy="1"/>
              </a:xfrm>
              <a:custGeom>
                <a:avLst/>
                <a:gdLst>
                  <a:gd name="T0" fmla="*/ 572 w 572"/>
                  <a:gd name="T1" fmla="*/ 0 h 1"/>
                  <a:gd name="T2" fmla="*/ 519 w 572"/>
                  <a:gd name="T3" fmla="*/ 0 h 1"/>
                  <a:gd name="T4" fmla="*/ 501 w 572"/>
                  <a:gd name="T5" fmla="*/ 0 h 1"/>
                  <a:gd name="T6" fmla="*/ 0 w 572"/>
                  <a:gd name="T7" fmla="*/ 0 h 1"/>
                  <a:gd name="T8" fmla="*/ 0 60000 65536"/>
                  <a:gd name="T9" fmla="*/ 0 60000 65536"/>
                  <a:gd name="T10" fmla="*/ 0 60000 65536"/>
                  <a:gd name="T11" fmla="*/ 0 60000 65536"/>
                  <a:gd name="T12" fmla="*/ 0 w 572"/>
                  <a:gd name="T13" fmla="*/ 0 h 1"/>
                  <a:gd name="T14" fmla="*/ 572 w 572"/>
                  <a:gd name="T15" fmla="*/ 1 h 1"/>
                </a:gdLst>
                <a:ahLst/>
                <a:cxnLst>
                  <a:cxn ang="T8">
                    <a:pos x="T0" y="T1"/>
                  </a:cxn>
                  <a:cxn ang="T9">
                    <a:pos x="T2" y="T3"/>
                  </a:cxn>
                  <a:cxn ang="T10">
                    <a:pos x="T4" y="T5"/>
                  </a:cxn>
                  <a:cxn ang="T11">
                    <a:pos x="T6" y="T7"/>
                  </a:cxn>
                </a:cxnLst>
                <a:rect l="T12" t="T13" r="T14" b="T15"/>
                <a:pathLst>
                  <a:path w="572" h="1">
                    <a:moveTo>
                      <a:pt x="572" y="0"/>
                    </a:moveTo>
                    <a:lnTo>
                      <a:pt x="519" y="0"/>
                    </a:lnTo>
                    <a:lnTo>
                      <a:pt x="501" y="0"/>
                    </a:lnTo>
                    <a:lnTo>
                      <a:pt x="0" y="0"/>
                    </a:lnTo>
                  </a:path>
                </a:pathLst>
              </a:custGeom>
              <a:noFill/>
              <a:ln w="14288">
                <a:solidFill>
                  <a:srgbClr val="999999"/>
                </a:solidFill>
                <a:round/>
                <a:headEnd/>
                <a:tailEnd/>
              </a:ln>
            </p:spPr>
            <p:txBody>
              <a:bodyPr>
                <a:prstTxWarp prst="textNoShape">
                  <a:avLst/>
                </a:prstTxWarp>
              </a:bodyPr>
              <a:lstStyle/>
              <a:p>
                <a:endParaRPr lang="en-US">
                  <a:latin typeface="Lucida Sans Unicode" pitchFamily="-110" charset="-52"/>
                </a:endParaRPr>
              </a:p>
            </p:txBody>
          </p:sp>
          <p:sp>
            <p:nvSpPr>
              <p:cNvPr id="32120" name="Line 593"/>
              <p:cNvSpPr>
                <a:spLocks noChangeShapeType="1"/>
              </p:cNvSpPr>
              <p:nvPr/>
            </p:nvSpPr>
            <p:spPr bwMode="auto">
              <a:xfrm flipV="1">
                <a:off x="6335" y="3022"/>
                <a:ext cx="1" cy="1724"/>
              </a:xfrm>
              <a:prstGeom prst="line">
                <a:avLst/>
              </a:prstGeom>
              <a:noFill/>
              <a:ln w="14288">
                <a:solidFill>
                  <a:srgbClr val="CCCCCC"/>
                </a:solidFill>
                <a:round/>
                <a:headEnd/>
                <a:tailEnd/>
              </a:ln>
            </p:spPr>
            <p:txBody>
              <a:bodyPr>
                <a:prstTxWarp prst="textNoShape">
                  <a:avLst/>
                </a:prstTxWarp>
              </a:bodyPr>
              <a:lstStyle/>
              <a:p>
                <a:endParaRPr lang="en-US"/>
              </a:p>
            </p:txBody>
          </p:sp>
          <p:sp>
            <p:nvSpPr>
              <p:cNvPr id="32121" name="Line 594"/>
              <p:cNvSpPr>
                <a:spLocks noChangeShapeType="1"/>
              </p:cNvSpPr>
              <p:nvPr/>
            </p:nvSpPr>
            <p:spPr bwMode="auto">
              <a:xfrm>
                <a:off x="6218" y="4751"/>
                <a:ext cx="117" cy="1"/>
              </a:xfrm>
              <a:prstGeom prst="line">
                <a:avLst/>
              </a:prstGeom>
              <a:noFill/>
              <a:ln w="14288">
                <a:solidFill>
                  <a:srgbClr val="CCCCCC"/>
                </a:solidFill>
                <a:round/>
                <a:headEnd/>
                <a:tailEnd/>
              </a:ln>
            </p:spPr>
            <p:txBody>
              <a:bodyPr>
                <a:prstTxWarp prst="textNoShape">
                  <a:avLst/>
                </a:prstTxWarp>
              </a:bodyPr>
              <a:lstStyle/>
              <a:p>
                <a:endParaRPr lang="en-US"/>
              </a:p>
            </p:txBody>
          </p:sp>
          <p:sp>
            <p:nvSpPr>
              <p:cNvPr id="32122" name="Freeform 595"/>
              <p:cNvSpPr>
                <a:spLocks/>
              </p:cNvSpPr>
              <p:nvPr/>
            </p:nvSpPr>
            <p:spPr bwMode="auto">
              <a:xfrm>
                <a:off x="6213" y="3014"/>
                <a:ext cx="128" cy="1743"/>
              </a:xfrm>
              <a:custGeom>
                <a:avLst/>
                <a:gdLst>
                  <a:gd name="T0" fmla="*/ 0 w 640"/>
                  <a:gd name="T1" fmla="*/ 0 h 8715"/>
                  <a:gd name="T2" fmla="*/ 0 w 640"/>
                  <a:gd name="T3" fmla="*/ 8715 h 8715"/>
                  <a:gd name="T4" fmla="*/ 640 w 640"/>
                  <a:gd name="T5" fmla="*/ 8715 h 8715"/>
                  <a:gd name="T6" fmla="*/ 640 w 640"/>
                  <a:gd name="T7" fmla="*/ 8606 h 8715"/>
                  <a:gd name="T8" fmla="*/ 640 w 640"/>
                  <a:gd name="T9" fmla="*/ 7629 h 8715"/>
                  <a:gd name="T10" fmla="*/ 640 w 640"/>
                  <a:gd name="T11" fmla="*/ 6774 h 8715"/>
                  <a:gd name="T12" fmla="*/ 640 w 640"/>
                  <a:gd name="T13" fmla="*/ 6733 h 8715"/>
                  <a:gd name="T14" fmla="*/ 640 w 640"/>
                  <a:gd name="T15" fmla="*/ 6690 h 8715"/>
                  <a:gd name="T16" fmla="*/ 640 w 640"/>
                  <a:gd name="T17" fmla="*/ 0 h 8715"/>
                  <a:gd name="T18" fmla="*/ 0 w 640"/>
                  <a:gd name="T19" fmla="*/ 0 h 8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0"/>
                  <a:gd name="T31" fmla="*/ 0 h 8715"/>
                  <a:gd name="T32" fmla="*/ 640 w 640"/>
                  <a:gd name="T33" fmla="*/ 8715 h 87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0" h="8715">
                    <a:moveTo>
                      <a:pt x="0" y="0"/>
                    </a:moveTo>
                    <a:lnTo>
                      <a:pt x="0" y="8715"/>
                    </a:lnTo>
                    <a:lnTo>
                      <a:pt x="640" y="8715"/>
                    </a:lnTo>
                    <a:lnTo>
                      <a:pt x="640" y="8606"/>
                    </a:lnTo>
                    <a:lnTo>
                      <a:pt x="640" y="7629"/>
                    </a:lnTo>
                    <a:lnTo>
                      <a:pt x="640" y="6774"/>
                    </a:lnTo>
                    <a:lnTo>
                      <a:pt x="640" y="6733"/>
                    </a:lnTo>
                    <a:lnTo>
                      <a:pt x="640" y="6690"/>
                    </a:lnTo>
                    <a:lnTo>
                      <a:pt x="640" y="0"/>
                    </a:lnTo>
                    <a:lnTo>
                      <a:pt x="0" y="0"/>
                    </a:lnTo>
                  </a:path>
                </a:pathLst>
              </a:custGeom>
              <a:noFill/>
              <a:ln w="7938">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123" name="Freeform 596"/>
              <p:cNvSpPr>
                <a:spLocks/>
              </p:cNvSpPr>
              <p:nvPr/>
            </p:nvSpPr>
            <p:spPr bwMode="auto">
              <a:xfrm>
                <a:off x="6230" y="3061"/>
                <a:ext cx="95" cy="104"/>
              </a:xfrm>
              <a:custGeom>
                <a:avLst/>
                <a:gdLst>
                  <a:gd name="T0" fmla="*/ 234 w 476"/>
                  <a:gd name="T1" fmla="*/ 0 h 520"/>
                  <a:gd name="T2" fmla="*/ 0 w 476"/>
                  <a:gd name="T3" fmla="*/ 520 h 520"/>
                  <a:gd name="T4" fmla="*/ 6 w 476"/>
                  <a:gd name="T5" fmla="*/ 520 h 520"/>
                  <a:gd name="T6" fmla="*/ 234 w 476"/>
                  <a:gd name="T7" fmla="*/ 10 h 520"/>
                  <a:gd name="T8" fmla="*/ 471 w 476"/>
                  <a:gd name="T9" fmla="*/ 520 h 520"/>
                  <a:gd name="T10" fmla="*/ 476 w 476"/>
                  <a:gd name="T11" fmla="*/ 520 h 520"/>
                  <a:gd name="T12" fmla="*/ 234 w 476"/>
                  <a:gd name="T13" fmla="*/ 0 h 520"/>
                  <a:gd name="T14" fmla="*/ 0 60000 65536"/>
                  <a:gd name="T15" fmla="*/ 0 60000 65536"/>
                  <a:gd name="T16" fmla="*/ 0 60000 65536"/>
                  <a:gd name="T17" fmla="*/ 0 60000 65536"/>
                  <a:gd name="T18" fmla="*/ 0 60000 65536"/>
                  <a:gd name="T19" fmla="*/ 0 60000 65536"/>
                  <a:gd name="T20" fmla="*/ 0 60000 65536"/>
                  <a:gd name="T21" fmla="*/ 0 w 476"/>
                  <a:gd name="T22" fmla="*/ 0 h 520"/>
                  <a:gd name="T23" fmla="*/ 476 w 476"/>
                  <a:gd name="T24" fmla="*/ 520 h 5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520">
                    <a:moveTo>
                      <a:pt x="234" y="0"/>
                    </a:moveTo>
                    <a:lnTo>
                      <a:pt x="0" y="520"/>
                    </a:lnTo>
                    <a:lnTo>
                      <a:pt x="6" y="520"/>
                    </a:lnTo>
                    <a:lnTo>
                      <a:pt x="234" y="10"/>
                    </a:lnTo>
                    <a:lnTo>
                      <a:pt x="471" y="520"/>
                    </a:lnTo>
                    <a:lnTo>
                      <a:pt x="476" y="520"/>
                    </a:lnTo>
                    <a:lnTo>
                      <a:pt x="234"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24" name="Freeform 597"/>
              <p:cNvSpPr>
                <a:spLocks/>
              </p:cNvSpPr>
              <p:nvPr/>
            </p:nvSpPr>
            <p:spPr bwMode="auto">
              <a:xfrm>
                <a:off x="6231" y="3066"/>
                <a:ext cx="93" cy="101"/>
              </a:xfrm>
              <a:custGeom>
                <a:avLst/>
                <a:gdLst>
                  <a:gd name="T0" fmla="*/ 228 w 465"/>
                  <a:gd name="T1" fmla="*/ 0 h 506"/>
                  <a:gd name="T2" fmla="*/ 0 w 465"/>
                  <a:gd name="T3" fmla="*/ 506 h 506"/>
                  <a:gd name="T4" fmla="*/ 465 w 465"/>
                  <a:gd name="T5" fmla="*/ 506 h 506"/>
                  <a:gd name="T6" fmla="*/ 228 w 465"/>
                  <a:gd name="T7" fmla="*/ 0 h 506"/>
                  <a:gd name="T8" fmla="*/ 0 60000 65536"/>
                  <a:gd name="T9" fmla="*/ 0 60000 65536"/>
                  <a:gd name="T10" fmla="*/ 0 60000 65536"/>
                  <a:gd name="T11" fmla="*/ 0 60000 65536"/>
                  <a:gd name="T12" fmla="*/ 0 w 465"/>
                  <a:gd name="T13" fmla="*/ 0 h 506"/>
                  <a:gd name="T14" fmla="*/ 465 w 465"/>
                  <a:gd name="T15" fmla="*/ 506 h 506"/>
                </a:gdLst>
                <a:ahLst/>
                <a:cxnLst>
                  <a:cxn ang="T8">
                    <a:pos x="T0" y="T1"/>
                  </a:cxn>
                  <a:cxn ang="T9">
                    <a:pos x="T2" y="T3"/>
                  </a:cxn>
                  <a:cxn ang="T10">
                    <a:pos x="T4" y="T5"/>
                  </a:cxn>
                  <a:cxn ang="T11">
                    <a:pos x="T6" y="T7"/>
                  </a:cxn>
                </a:cxnLst>
                <a:rect l="T12" t="T13" r="T14" b="T15"/>
                <a:pathLst>
                  <a:path w="465" h="506">
                    <a:moveTo>
                      <a:pt x="228" y="0"/>
                    </a:moveTo>
                    <a:lnTo>
                      <a:pt x="0" y="506"/>
                    </a:lnTo>
                    <a:lnTo>
                      <a:pt x="465" y="506"/>
                    </a:lnTo>
                    <a:lnTo>
                      <a:pt x="228"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25" name="Freeform 598"/>
              <p:cNvSpPr>
                <a:spLocks/>
              </p:cNvSpPr>
              <p:nvPr/>
            </p:nvSpPr>
            <p:spPr bwMode="auto">
              <a:xfrm>
                <a:off x="6230" y="3066"/>
                <a:ext cx="95" cy="104"/>
              </a:xfrm>
              <a:custGeom>
                <a:avLst/>
                <a:gdLst>
                  <a:gd name="T0" fmla="*/ 6 w 476"/>
                  <a:gd name="T1" fmla="*/ 506 h 518"/>
                  <a:gd name="T2" fmla="*/ 0 w 476"/>
                  <a:gd name="T3" fmla="*/ 518 h 518"/>
                  <a:gd name="T4" fmla="*/ 476 w 476"/>
                  <a:gd name="T5" fmla="*/ 518 h 518"/>
                  <a:gd name="T6" fmla="*/ 471 w 476"/>
                  <a:gd name="T7" fmla="*/ 506 h 518"/>
                  <a:gd name="T8" fmla="*/ 234 w 476"/>
                  <a:gd name="T9" fmla="*/ 0 h 518"/>
                  <a:gd name="T10" fmla="*/ 6 w 476"/>
                  <a:gd name="T11" fmla="*/ 506 h 518"/>
                  <a:gd name="T12" fmla="*/ 0 60000 65536"/>
                  <a:gd name="T13" fmla="*/ 0 60000 65536"/>
                  <a:gd name="T14" fmla="*/ 0 60000 65536"/>
                  <a:gd name="T15" fmla="*/ 0 60000 65536"/>
                  <a:gd name="T16" fmla="*/ 0 60000 65536"/>
                  <a:gd name="T17" fmla="*/ 0 60000 65536"/>
                  <a:gd name="T18" fmla="*/ 0 w 476"/>
                  <a:gd name="T19" fmla="*/ 0 h 518"/>
                  <a:gd name="T20" fmla="*/ 476 w 476"/>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476" h="518">
                    <a:moveTo>
                      <a:pt x="6" y="506"/>
                    </a:moveTo>
                    <a:lnTo>
                      <a:pt x="0" y="518"/>
                    </a:lnTo>
                    <a:lnTo>
                      <a:pt x="476" y="518"/>
                    </a:lnTo>
                    <a:lnTo>
                      <a:pt x="471" y="506"/>
                    </a:lnTo>
                    <a:lnTo>
                      <a:pt x="234" y="0"/>
                    </a:lnTo>
                    <a:lnTo>
                      <a:pt x="6" y="506"/>
                    </a:lnTo>
                  </a:path>
                </a:pathLst>
              </a:custGeom>
              <a:noFill/>
              <a:ln w="14288">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126" name="Freeform 599"/>
              <p:cNvSpPr>
                <a:spLocks/>
              </p:cNvSpPr>
              <p:nvPr/>
            </p:nvSpPr>
            <p:spPr bwMode="auto">
              <a:xfrm>
                <a:off x="6275" y="3052"/>
                <a:ext cx="1" cy="2"/>
              </a:xfrm>
              <a:custGeom>
                <a:avLst/>
                <a:gdLst>
                  <a:gd name="T0" fmla="*/ 0 w 6"/>
                  <a:gd name="T1" fmla="*/ 7 h 7"/>
                  <a:gd name="T2" fmla="*/ 2 w 6"/>
                  <a:gd name="T3" fmla="*/ 6 h 7"/>
                  <a:gd name="T4" fmla="*/ 6 w 6"/>
                  <a:gd name="T5" fmla="*/ 7 h 7"/>
                  <a:gd name="T6" fmla="*/ 2 w 6"/>
                  <a:gd name="T7" fmla="*/ 0 h 7"/>
                  <a:gd name="T8" fmla="*/ 0 w 6"/>
                  <a:gd name="T9" fmla="*/ 7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7"/>
                    </a:moveTo>
                    <a:lnTo>
                      <a:pt x="2" y="6"/>
                    </a:lnTo>
                    <a:lnTo>
                      <a:pt x="6" y="7"/>
                    </a:lnTo>
                    <a:lnTo>
                      <a:pt x="2" y="0"/>
                    </a:lnTo>
                    <a:lnTo>
                      <a:pt x="0" y="7"/>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27" name="Freeform 600"/>
              <p:cNvSpPr>
                <a:spLocks/>
              </p:cNvSpPr>
              <p:nvPr/>
            </p:nvSpPr>
            <p:spPr bwMode="auto">
              <a:xfrm>
                <a:off x="6274" y="3053"/>
                <a:ext cx="3" cy="3"/>
              </a:xfrm>
              <a:custGeom>
                <a:avLst/>
                <a:gdLst>
                  <a:gd name="T0" fmla="*/ 12 w 18"/>
                  <a:gd name="T1" fmla="*/ 1 h 15"/>
                  <a:gd name="T2" fmla="*/ 8 w 18"/>
                  <a:gd name="T3" fmla="*/ 0 h 15"/>
                  <a:gd name="T4" fmla="*/ 6 w 18"/>
                  <a:gd name="T5" fmla="*/ 1 h 15"/>
                  <a:gd name="T6" fmla="*/ 0 w 18"/>
                  <a:gd name="T7" fmla="*/ 11 h 15"/>
                  <a:gd name="T8" fmla="*/ 9 w 18"/>
                  <a:gd name="T9" fmla="*/ 11 h 15"/>
                  <a:gd name="T10" fmla="*/ 18 w 18"/>
                  <a:gd name="T11" fmla="*/ 15 h 15"/>
                  <a:gd name="T12" fmla="*/ 12 w 18"/>
                  <a:gd name="T13" fmla="*/ 1 h 15"/>
                  <a:gd name="T14" fmla="*/ 0 60000 65536"/>
                  <a:gd name="T15" fmla="*/ 0 60000 65536"/>
                  <a:gd name="T16" fmla="*/ 0 60000 65536"/>
                  <a:gd name="T17" fmla="*/ 0 60000 65536"/>
                  <a:gd name="T18" fmla="*/ 0 60000 65536"/>
                  <a:gd name="T19" fmla="*/ 0 60000 65536"/>
                  <a:gd name="T20" fmla="*/ 0 60000 65536"/>
                  <a:gd name="T21" fmla="*/ 0 w 18"/>
                  <a:gd name="T22" fmla="*/ 0 h 15"/>
                  <a:gd name="T23" fmla="*/ 18 w 18"/>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5">
                    <a:moveTo>
                      <a:pt x="12" y="1"/>
                    </a:moveTo>
                    <a:lnTo>
                      <a:pt x="8" y="0"/>
                    </a:lnTo>
                    <a:lnTo>
                      <a:pt x="6" y="1"/>
                    </a:lnTo>
                    <a:lnTo>
                      <a:pt x="0" y="11"/>
                    </a:lnTo>
                    <a:lnTo>
                      <a:pt x="9" y="11"/>
                    </a:lnTo>
                    <a:lnTo>
                      <a:pt x="18" y="15"/>
                    </a:lnTo>
                    <a:lnTo>
                      <a:pt x="12" y="1"/>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28" name="Freeform 601"/>
              <p:cNvSpPr>
                <a:spLocks/>
              </p:cNvSpPr>
              <p:nvPr/>
            </p:nvSpPr>
            <p:spPr bwMode="auto">
              <a:xfrm>
                <a:off x="6273" y="3056"/>
                <a:ext cx="6" cy="4"/>
              </a:xfrm>
              <a:custGeom>
                <a:avLst/>
                <a:gdLst>
                  <a:gd name="T0" fmla="*/ 6 w 34"/>
                  <a:gd name="T1" fmla="*/ 0 h 24"/>
                  <a:gd name="T2" fmla="*/ 0 w 34"/>
                  <a:gd name="T3" fmla="*/ 16 h 24"/>
                  <a:gd name="T4" fmla="*/ 17 w 34"/>
                  <a:gd name="T5" fmla="*/ 17 h 24"/>
                  <a:gd name="T6" fmla="*/ 25 w 34"/>
                  <a:gd name="T7" fmla="*/ 19 h 24"/>
                  <a:gd name="T8" fmla="*/ 34 w 34"/>
                  <a:gd name="T9" fmla="*/ 24 h 24"/>
                  <a:gd name="T10" fmla="*/ 24 w 34"/>
                  <a:gd name="T11" fmla="*/ 4 h 24"/>
                  <a:gd name="T12" fmla="*/ 15 w 34"/>
                  <a:gd name="T13" fmla="*/ 0 h 24"/>
                  <a:gd name="T14" fmla="*/ 6 w 34"/>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4"/>
                  <a:gd name="T26" fmla="*/ 34 w 3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4">
                    <a:moveTo>
                      <a:pt x="6" y="0"/>
                    </a:moveTo>
                    <a:lnTo>
                      <a:pt x="0" y="16"/>
                    </a:lnTo>
                    <a:lnTo>
                      <a:pt x="17" y="17"/>
                    </a:lnTo>
                    <a:lnTo>
                      <a:pt x="25" y="19"/>
                    </a:lnTo>
                    <a:lnTo>
                      <a:pt x="34" y="24"/>
                    </a:lnTo>
                    <a:lnTo>
                      <a:pt x="24" y="4"/>
                    </a:lnTo>
                    <a:lnTo>
                      <a:pt x="15" y="0"/>
                    </a:lnTo>
                    <a:lnTo>
                      <a:pt x="6" y="0"/>
                    </a:lnTo>
                    <a:close/>
                  </a:path>
                </a:pathLst>
              </a:custGeom>
              <a:solidFill>
                <a:srgbClr val="D1DE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29" name="Freeform 602"/>
              <p:cNvSpPr>
                <a:spLocks/>
              </p:cNvSpPr>
              <p:nvPr/>
            </p:nvSpPr>
            <p:spPr bwMode="auto">
              <a:xfrm>
                <a:off x="6270" y="3062"/>
                <a:ext cx="15" cy="10"/>
              </a:xfrm>
              <a:custGeom>
                <a:avLst/>
                <a:gdLst>
                  <a:gd name="T0" fmla="*/ 65 w 75"/>
                  <a:gd name="T1" fmla="*/ 40 h 52"/>
                  <a:gd name="T2" fmla="*/ 69 w 75"/>
                  <a:gd name="T3" fmla="*/ 45 h 52"/>
                  <a:gd name="T4" fmla="*/ 75 w 75"/>
                  <a:gd name="T5" fmla="*/ 52 h 52"/>
                  <a:gd name="T6" fmla="*/ 57 w 75"/>
                  <a:gd name="T7" fmla="*/ 14 h 52"/>
                  <a:gd name="T8" fmla="*/ 45 w 75"/>
                  <a:gd name="T9" fmla="*/ 6 h 52"/>
                  <a:gd name="T10" fmla="*/ 33 w 75"/>
                  <a:gd name="T11" fmla="*/ 3 h 52"/>
                  <a:gd name="T12" fmla="*/ 9 w 75"/>
                  <a:gd name="T13" fmla="*/ 0 h 52"/>
                  <a:gd name="T14" fmla="*/ 5 w 75"/>
                  <a:gd name="T15" fmla="*/ 0 h 52"/>
                  <a:gd name="T16" fmla="*/ 0 w 75"/>
                  <a:gd name="T17" fmla="*/ 16 h 52"/>
                  <a:gd name="T18" fmla="*/ 3 w 75"/>
                  <a:gd name="T19" fmla="*/ 14 h 52"/>
                  <a:gd name="T20" fmla="*/ 9 w 75"/>
                  <a:gd name="T21" fmla="*/ 14 h 52"/>
                  <a:gd name="T22" fmla="*/ 23 w 75"/>
                  <a:gd name="T23" fmla="*/ 15 h 52"/>
                  <a:gd name="T24" fmla="*/ 30 w 75"/>
                  <a:gd name="T25" fmla="*/ 16 h 52"/>
                  <a:gd name="T26" fmla="*/ 38 w 75"/>
                  <a:gd name="T27" fmla="*/ 20 h 52"/>
                  <a:gd name="T28" fmla="*/ 51 w 75"/>
                  <a:gd name="T29" fmla="*/ 28 h 52"/>
                  <a:gd name="T30" fmla="*/ 65 w 75"/>
                  <a:gd name="T31" fmla="*/ 4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52"/>
                  <a:gd name="T50" fmla="*/ 75 w 75"/>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52">
                    <a:moveTo>
                      <a:pt x="65" y="40"/>
                    </a:moveTo>
                    <a:lnTo>
                      <a:pt x="69" y="45"/>
                    </a:lnTo>
                    <a:lnTo>
                      <a:pt x="75" y="52"/>
                    </a:lnTo>
                    <a:lnTo>
                      <a:pt x="57" y="14"/>
                    </a:lnTo>
                    <a:lnTo>
                      <a:pt x="45" y="6"/>
                    </a:lnTo>
                    <a:lnTo>
                      <a:pt x="33" y="3"/>
                    </a:lnTo>
                    <a:lnTo>
                      <a:pt x="9" y="0"/>
                    </a:lnTo>
                    <a:lnTo>
                      <a:pt x="5" y="0"/>
                    </a:lnTo>
                    <a:lnTo>
                      <a:pt x="0" y="16"/>
                    </a:lnTo>
                    <a:lnTo>
                      <a:pt x="3" y="14"/>
                    </a:lnTo>
                    <a:lnTo>
                      <a:pt x="9" y="14"/>
                    </a:lnTo>
                    <a:lnTo>
                      <a:pt x="23" y="15"/>
                    </a:lnTo>
                    <a:lnTo>
                      <a:pt x="30" y="16"/>
                    </a:lnTo>
                    <a:lnTo>
                      <a:pt x="38" y="20"/>
                    </a:lnTo>
                    <a:lnTo>
                      <a:pt x="51" y="28"/>
                    </a:lnTo>
                    <a:lnTo>
                      <a:pt x="65" y="4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0" name="Freeform 603"/>
              <p:cNvSpPr>
                <a:spLocks/>
              </p:cNvSpPr>
              <p:nvPr/>
            </p:nvSpPr>
            <p:spPr bwMode="auto">
              <a:xfrm>
                <a:off x="6258" y="3065"/>
                <a:ext cx="30" cy="34"/>
              </a:xfrm>
              <a:custGeom>
                <a:avLst/>
                <a:gdLst>
                  <a:gd name="T0" fmla="*/ 129 w 148"/>
                  <a:gd name="T1" fmla="*/ 31 h 173"/>
                  <a:gd name="T2" fmla="*/ 111 w 148"/>
                  <a:gd name="T3" fmla="*/ 14 h 173"/>
                  <a:gd name="T4" fmla="*/ 90 w 148"/>
                  <a:gd name="T5" fmla="*/ 2 h 173"/>
                  <a:gd name="T6" fmla="*/ 69 w 148"/>
                  <a:gd name="T7" fmla="*/ 0 h 173"/>
                  <a:gd name="T8" fmla="*/ 60 w 148"/>
                  <a:gd name="T9" fmla="*/ 2 h 173"/>
                  <a:gd name="T10" fmla="*/ 69 w 148"/>
                  <a:gd name="T11" fmla="*/ 14 h 173"/>
                  <a:gd name="T12" fmla="*/ 87 w 148"/>
                  <a:gd name="T13" fmla="*/ 16 h 173"/>
                  <a:gd name="T14" fmla="*/ 105 w 148"/>
                  <a:gd name="T15" fmla="*/ 26 h 173"/>
                  <a:gd name="T16" fmla="*/ 123 w 148"/>
                  <a:gd name="T17" fmla="*/ 46 h 173"/>
                  <a:gd name="T18" fmla="*/ 133 w 148"/>
                  <a:gd name="T19" fmla="*/ 71 h 173"/>
                  <a:gd name="T20" fmla="*/ 133 w 148"/>
                  <a:gd name="T21" fmla="*/ 100 h 173"/>
                  <a:gd name="T22" fmla="*/ 127 w 148"/>
                  <a:gd name="T23" fmla="*/ 116 h 173"/>
                  <a:gd name="T24" fmla="*/ 126 w 148"/>
                  <a:gd name="T25" fmla="*/ 117 h 173"/>
                  <a:gd name="T26" fmla="*/ 123 w 148"/>
                  <a:gd name="T27" fmla="*/ 126 h 173"/>
                  <a:gd name="T28" fmla="*/ 115 w 148"/>
                  <a:gd name="T29" fmla="*/ 138 h 173"/>
                  <a:gd name="T30" fmla="*/ 105 w 148"/>
                  <a:gd name="T31" fmla="*/ 147 h 173"/>
                  <a:gd name="T32" fmla="*/ 87 w 148"/>
                  <a:gd name="T33" fmla="*/ 156 h 173"/>
                  <a:gd name="T34" fmla="*/ 74 w 148"/>
                  <a:gd name="T35" fmla="*/ 160 h 173"/>
                  <a:gd name="T36" fmla="*/ 69 w 148"/>
                  <a:gd name="T37" fmla="*/ 161 h 173"/>
                  <a:gd name="T38" fmla="*/ 44 w 148"/>
                  <a:gd name="T39" fmla="*/ 155 h 173"/>
                  <a:gd name="T40" fmla="*/ 24 w 148"/>
                  <a:gd name="T41" fmla="*/ 138 h 173"/>
                  <a:gd name="T42" fmla="*/ 8 w 148"/>
                  <a:gd name="T43" fmla="*/ 113 h 173"/>
                  <a:gd name="T44" fmla="*/ 6 w 148"/>
                  <a:gd name="T45" fmla="*/ 139 h 173"/>
                  <a:gd name="T46" fmla="*/ 25 w 148"/>
                  <a:gd name="T47" fmla="*/ 159 h 173"/>
                  <a:gd name="T48" fmla="*/ 53 w 148"/>
                  <a:gd name="T49" fmla="*/ 171 h 173"/>
                  <a:gd name="T50" fmla="*/ 75 w 148"/>
                  <a:gd name="T51" fmla="*/ 172 h 173"/>
                  <a:gd name="T52" fmla="*/ 76 w 148"/>
                  <a:gd name="T53" fmla="*/ 171 h 173"/>
                  <a:gd name="T54" fmla="*/ 83 w 148"/>
                  <a:gd name="T55" fmla="*/ 171 h 173"/>
                  <a:gd name="T56" fmla="*/ 98 w 148"/>
                  <a:gd name="T57" fmla="*/ 166 h 173"/>
                  <a:gd name="T58" fmla="*/ 125 w 148"/>
                  <a:gd name="T59" fmla="*/ 148 h 173"/>
                  <a:gd name="T60" fmla="*/ 134 w 148"/>
                  <a:gd name="T61" fmla="*/ 134 h 173"/>
                  <a:gd name="T62" fmla="*/ 137 w 148"/>
                  <a:gd name="T63" fmla="*/ 126 h 173"/>
                  <a:gd name="T64" fmla="*/ 146 w 148"/>
                  <a:gd name="T65" fmla="*/ 104 h 173"/>
                  <a:gd name="T66" fmla="*/ 147 w 148"/>
                  <a:gd name="T67" fmla="*/ 90 h 173"/>
                  <a:gd name="T68" fmla="*/ 147 w 148"/>
                  <a:gd name="T69" fmla="*/ 87 h 173"/>
                  <a:gd name="T70" fmla="*/ 147 w 148"/>
                  <a:gd name="T71" fmla="*/ 72 h 173"/>
                  <a:gd name="T72" fmla="*/ 135 w 148"/>
                  <a:gd name="T73" fmla="*/ 38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173"/>
                  <a:gd name="T113" fmla="*/ 148 w 148"/>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173">
                    <a:moveTo>
                      <a:pt x="135" y="38"/>
                    </a:moveTo>
                    <a:lnTo>
                      <a:pt x="129" y="31"/>
                    </a:lnTo>
                    <a:lnTo>
                      <a:pt x="125" y="26"/>
                    </a:lnTo>
                    <a:lnTo>
                      <a:pt x="111" y="14"/>
                    </a:lnTo>
                    <a:lnTo>
                      <a:pt x="98" y="6"/>
                    </a:lnTo>
                    <a:lnTo>
                      <a:pt x="90" y="2"/>
                    </a:lnTo>
                    <a:lnTo>
                      <a:pt x="83" y="1"/>
                    </a:lnTo>
                    <a:lnTo>
                      <a:pt x="69" y="0"/>
                    </a:lnTo>
                    <a:lnTo>
                      <a:pt x="63" y="0"/>
                    </a:lnTo>
                    <a:lnTo>
                      <a:pt x="60" y="2"/>
                    </a:lnTo>
                    <a:lnTo>
                      <a:pt x="52" y="16"/>
                    </a:lnTo>
                    <a:lnTo>
                      <a:pt x="69" y="14"/>
                    </a:lnTo>
                    <a:lnTo>
                      <a:pt x="81" y="15"/>
                    </a:lnTo>
                    <a:lnTo>
                      <a:pt x="87" y="16"/>
                    </a:lnTo>
                    <a:lnTo>
                      <a:pt x="93" y="19"/>
                    </a:lnTo>
                    <a:lnTo>
                      <a:pt x="105" y="26"/>
                    </a:lnTo>
                    <a:lnTo>
                      <a:pt x="115" y="36"/>
                    </a:lnTo>
                    <a:lnTo>
                      <a:pt x="123" y="46"/>
                    </a:lnTo>
                    <a:lnTo>
                      <a:pt x="129" y="59"/>
                    </a:lnTo>
                    <a:lnTo>
                      <a:pt x="133" y="71"/>
                    </a:lnTo>
                    <a:lnTo>
                      <a:pt x="135" y="87"/>
                    </a:lnTo>
                    <a:lnTo>
                      <a:pt x="133" y="100"/>
                    </a:lnTo>
                    <a:lnTo>
                      <a:pt x="129" y="114"/>
                    </a:lnTo>
                    <a:lnTo>
                      <a:pt x="127" y="116"/>
                    </a:lnTo>
                    <a:lnTo>
                      <a:pt x="126" y="116"/>
                    </a:lnTo>
                    <a:lnTo>
                      <a:pt x="126" y="117"/>
                    </a:lnTo>
                    <a:lnTo>
                      <a:pt x="126" y="119"/>
                    </a:lnTo>
                    <a:lnTo>
                      <a:pt x="123" y="126"/>
                    </a:lnTo>
                    <a:lnTo>
                      <a:pt x="118" y="132"/>
                    </a:lnTo>
                    <a:lnTo>
                      <a:pt x="115" y="138"/>
                    </a:lnTo>
                    <a:lnTo>
                      <a:pt x="109" y="143"/>
                    </a:lnTo>
                    <a:lnTo>
                      <a:pt x="105" y="147"/>
                    </a:lnTo>
                    <a:lnTo>
                      <a:pt x="93" y="155"/>
                    </a:lnTo>
                    <a:lnTo>
                      <a:pt x="87" y="156"/>
                    </a:lnTo>
                    <a:lnTo>
                      <a:pt x="81" y="159"/>
                    </a:lnTo>
                    <a:lnTo>
                      <a:pt x="74" y="160"/>
                    </a:lnTo>
                    <a:lnTo>
                      <a:pt x="71" y="160"/>
                    </a:lnTo>
                    <a:lnTo>
                      <a:pt x="69" y="161"/>
                    </a:lnTo>
                    <a:lnTo>
                      <a:pt x="55" y="159"/>
                    </a:lnTo>
                    <a:lnTo>
                      <a:pt x="44" y="155"/>
                    </a:lnTo>
                    <a:lnTo>
                      <a:pt x="33" y="147"/>
                    </a:lnTo>
                    <a:lnTo>
                      <a:pt x="24" y="138"/>
                    </a:lnTo>
                    <a:lnTo>
                      <a:pt x="14" y="126"/>
                    </a:lnTo>
                    <a:lnTo>
                      <a:pt x="8" y="113"/>
                    </a:lnTo>
                    <a:lnTo>
                      <a:pt x="0" y="130"/>
                    </a:lnTo>
                    <a:lnTo>
                      <a:pt x="6" y="139"/>
                    </a:lnTo>
                    <a:lnTo>
                      <a:pt x="14" y="148"/>
                    </a:lnTo>
                    <a:lnTo>
                      <a:pt x="25" y="159"/>
                    </a:lnTo>
                    <a:lnTo>
                      <a:pt x="38" y="166"/>
                    </a:lnTo>
                    <a:lnTo>
                      <a:pt x="53" y="171"/>
                    </a:lnTo>
                    <a:lnTo>
                      <a:pt x="69" y="173"/>
                    </a:lnTo>
                    <a:lnTo>
                      <a:pt x="75" y="172"/>
                    </a:lnTo>
                    <a:lnTo>
                      <a:pt x="75" y="171"/>
                    </a:lnTo>
                    <a:lnTo>
                      <a:pt x="76" y="171"/>
                    </a:lnTo>
                    <a:lnTo>
                      <a:pt x="79" y="171"/>
                    </a:lnTo>
                    <a:lnTo>
                      <a:pt x="83" y="171"/>
                    </a:lnTo>
                    <a:lnTo>
                      <a:pt x="90" y="169"/>
                    </a:lnTo>
                    <a:lnTo>
                      <a:pt x="98" y="166"/>
                    </a:lnTo>
                    <a:lnTo>
                      <a:pt x="111" y="159"/>
                    </a:lnTo>
                    <a:lnTo>
                      <a:pt x="125" y="148"/>
                    </a:lnTo>
                    <a:lnTo>
                      <a:pt x="129" y="141"/>
                    </a:lnTo>
                    <a:lnTo>
                      <a:pt x="134" y="134"/>
                    </a:lnTo>
                    <a:lnTo>
                      <a:pt x="135" y="129"/>
                    </a:lnTo>
                    <a:lnTo>
                      <a:pt x="137" y="126"/>
                    </a:lnTo>
                    <a:lnTo>
                      <a:pt x="142" y="119"/>
                    </a:lnTo>
                    <a:lnTo>
                      <a:pt x="146" y="104"/>
                    </a:lnTo>
                    <a:lnTo>
                      <a:pt x="147" y="95"/>
                    </a:lnTo>
                    <a:lnTo>
                      <a:pt x="147" y="90"/>
                    </a:lnTo>
                    <a:lnTo>
                      <a:pt x="147" y="88"/>
                    </a:lnTo>
                    <a:lnTo>
                      <a:pt x="147" y="87"/>
                    </a:lnTo>
                    <a:lnTo>
                      <a:pt x="148" y="87"/>
                    </a:lnTo>
                    <a:lnTo>
                      <a:pt x="147" y="72"/>
                    </a:lnTo>
                    <a:lnTo>
                      <a:pt x="144" y="62"/>
                    </a:lnTo>
                    <a:lnTo>
                      <a:pt x="135" y="38"/>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1" name="Freeform 604"/>
              <p:cNvSpPr>
                <a:spLocks/>
              </p:cNvSpPr>
              <p:nvPr/>
            </p:nvSpPr>
            <p:spPr bwMode="auto">
              <a:xfrm>
                <a:off x="6257" y="3077"/>
                <a:ext cx="33" cy="26"/>
              </a:xfrm>
              <a:custGeom>
                <a:avLst/>
                <a:gdLst>
                  <a:gd name="T0" fmla="*/ 151 w 168"/>
                  <a:gd name="T1" fmla="*/ 0 h 127"/>
                  <a:gd name="T2" fmla="*/ 154 w 168"/>
                  <a:gd name="T3" fmla="*/ 10 h 127"/>
                  <a:gd name="T4" fmla="*/ 155 w 168"/>
                  <a:gd name="T5" fmla="*/ 25 h 127"/>
                  <a:gd name="T6" fmla="*/ 154 w 168"/>
                  <a:gd name="T7" fmla="*/ 25 h 127"/>
                  <a:gd name="T8" fmla="*/ 154 w 168"/>
                  <a:gd name="T9" fmla="*/ 26 h 127"/>
                  <a:gd name="T10" fmla="*/ 154 w 168"/>
                  <a:gd name="T11" fmla="*/ 28 h 127"/>
                  <a:gd name="T12" fmla="*/ 154 w 168"/>
                  <a:gd name="T13" fmla="*/ 33 h 127"/>
                  <a:gd name="T14" fmla="*/ 153 w 168"/>
                  <a:gd name="T15" fmla="*/ 42 h 127"/>
                  <a:gd name="T16" fmla="*/ 149 w 168"/>
                  <a:gd name="T17" fmla="*/ 57 h 127"/>
                  <a:gd name="T18" fmla="*/ 144 w 168"/>
                  <a:gd name="T19" fmla="*/ 64 h 127"/>
                  <a:gd name="T20" fmla="*/ 142 w 168"/>
                  <a:gd name="T21" fmla="*/ 67 h 127"/>
                  <a:gd name="T22" fmla="*/ 141 w 168"/>
                  <a:gd name="T23" fmla="*/ 72 h 127"/>
                  <a:gd name="T24" fmla="*/ 136 w 168"/>
                  <a:gd name="T25" fmla="*/ 79 h 127"/>
                  <a:gd name="T26" fmla="*/ 132 w 168"/>
                  <a:gd name="T27" fmla="*/ 86 h 127"/>
                  <a:gd name="T28" fmla="*/ 118 w 168"/>
                  <a:gd name="T29" fmla="*/ 97 h 127"/>
                  <a:gd name="T30" fmla="*/ 105 w 168"/>
                  <a:gd name="T31" fmla="*/ 104 h 127"/>
                  <a:gd name="T32" fmla="*/ 97 w 168"/>
                  <a:gd name="T33" fmla="*/ 107 h 127"/>
                  <a:gd name="T34" fmla="*/ 90 w 168"/>
                  <a:gd name="T35" fmla="*/ 109 h 127"/>
                  <a:gd name="T36" fmla="*/ 86 w 168"/>
                  <a:gd name="T37" fmla="*/ 109 h 127"/>
                  <a:gd name="T38" fmla="*/ 83 w 168"/>
                  <a:gd name="T39" fmla="*/ 109 h 127"/>
                  <a:gd name="T40" fmla="*/ 82 w 168"/>
                  <a:gd name="T41" fmla="*/ 109 h 127"/>
                  <a:gd name="T42" fmla="*/ 82 w 168"/>
                  <a:gd name="T43" fmla="*/ 110 h 127"/>
                  <a:gd name="T44" fmla="*/ 76 w 168"/>
                  <a:gd name="T45" fmla="*/ 111 h 127"/>
                  <a:gd name="T46" fmla="*/ 60 w 168"/>
                  <a:gd name="T47" fmla="*/ 109 h 127"/>
                  <a:gd name="T48" fmla="*/ 45 w 168"/>
                  <a:gd name="T49" fmla="*/ 104 h 127"/>
                  <a:gd name="T50" fmla="*/ 32 w 168"/>
                  <a:gd name="T51" fmla="*/ 97 h 127"/>
                  <a:gd name="T52" fmla="*/ 21 w 168"/>
                  <a:gd name="T53" fmla="*/ 86 h 127"/>
                  <a:gd name="T54" fmla="*/ 13 w 168"/>
                  <a:gd name="T55" fmla="*/ 77 h 127"/>
                  <a:gd name="T56" fmla="*/ 7 w 168"/>
                  <a:gd name="T57" fmla="*/ 68 h 127"/>
                  <a:gd name="T58" fmla="*/ 0 w 168"/>
                  <a:gd name="T59" fmla="*/ 83 h 127"/>
                  <a:gd name="T60" fmla="*/ 11 w 168"/>
                  <a:gd name="T61" fmla="*/ 97 h 127"/>
                  <a:gd name="T62" fmla="*/ 24 w 168"/>
                  <a:gd name="T63" fmla="*/ 109 h 127"/>
                  <a:gd name="T64" fmla="*/ 40 w 168"/>
                  <a:gd name="T65" fmla="*/ 119 h 127"/>
                  <a:gd name="T66" fmla="*/ 57 w 168"/>
                  <a:gd name="T67" fmla="*/ 125 h 127"/>
                  <a:gd name="T68" fmla="*/ 76 w 168"/>
                  <a:gd name="T69" fmla="*/ 127 h 127"/>
                  <a:gd name="T70" fmla="*/ 94 w 168"/>
                  <a:gd name="T71" fmla="*/ 125 h 127"/>
                  <a:gd name="T72" fmla="*/ 97 w 168"/>
                  <a:gd name="T73" fmla="*/ 122 h 127"/>
                  <a:gd name="T74" fmla="*/ 101 w 168"/>
                  <a:gd name="T75" fmla="*/ 121 h 127"/>
                  <a:gd name="T76" fmla="*/ 110 w 168"/>
                  <a:gd name="T77" fmla="*/ 119 h 127"/>
                  <a:gd name="T78" fmla="*/ 126 w 168"/>
                  <a:gd name="T79" fmla="*/ 109 h 127"/>
                  <a:gd name="T80" fmla="*/ 142 w 168"/>
                  <a:gd name="T81" fmla="*/ 97 h 127"/>
                  <a:gd name="T82" fmla="*/ 146 w 168"/>
                  <a:gd name="T83" fmla="*/ 89 h 127"/>
                  <a:gd name="T84" fmla="*/ 152 w 168"/>
                  <a:gd name="T85" fmla="*/ 82 h 127"/>
                  <a:gd name="T86" fmla="*/ 153 w 168"/>
                  <a:gd name="T87" fmla="*/ 77 h 127"/>
                  <a:gd name="T88" fmla="*/ 155 w 168"/>
                  <a:gd name="T89" fmla="*/ 74 h 127"/>
                  <a:gd name="T90" fmla="*/ 160 w 168"/>
                  <a:gd name="T91" fmla="*/ 67 h 127"/>
                  <a:gd name="T92" fmla="*/ 162 w 168"/>
                  <a:gd name="T93" fmla="*/ 58 h 127"/>
                  <a:gd name="T94" fmla="*/ 164 w 168"/>
                  <a:gd name="T95" fmla="*/ 51 h 127"/>
                  <a:gd name="T96" fmla="*/ 168 w 168"/>
                  <a:gd name="T97" fmla="*/ 33 h 127"/>
                  <a:gd name="T98" fmla="*/ 151 w 168"/>
                  <a:gd name="T99" fmla="*/ 0 h 1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8"/>
                  <a:gd name="T151" fmla="*/ 0 h 127"/>
                  <a:gd name="T152" fmla="*/ 168 w 168"/>
                  <a:gd name="T153" fmla="*/ 127 h 1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8" h="127">
                    <a:moveTo>
                      <a:pt x="151" y="0"/>
                    </a:moveTo>
                    <a:lnTo>
                      <a:pt x="154" y="10"/>
                    </a:lnTo>
                    <a:lnTo>
                      <a:pt x="155" y="25"/>
                    </a:lnTo>
                    <a:lnTo>
                      <a:pt x="154" y="25"/>
                    </a:lnTo>
                    <a:lnTo>
                      <a:pt x="154" y="26"/>
                    </a:lnTo>
                    <a:lnTo>
                      <a:pt x="154" y="28"/>
                    </a:lnTo>
                    <a:lnTo>
                      <a:pt x="154" y="33"/>
                    </a:lnTo>
                    <a:lnTo>
                      <a:pt x="153" y="42"/>
                    </a:lnTo>
                    <a:lnTo>
                      <a:pt x="149" y="57"/>
                    </a:lnTo>
                    <a:lnTo>
                      <a:pt x="144" y="64"/>
                    </a:lnTo>
                    <a:lnTo>
                      <a:pt x="142" y="67"/>
                    </a:lnTo>
                    <a:lnTo>
                      <a:pt x="141" y="72"/>
                    </a:lnTo>
                    <a:lnTo>
                      <a:pt x="136" y="79"/>
                    </a:lnTo>
                    <a:lnTo>
                      <a:pt x="132" y="86"/>
                    </a:lnTo>
                    <a:lnTo>
                      <a:pt x="118" y="97"/>
                    </a:lnTo>
                    <a:lnTo>
                      <a:pt x="105" y="104"/>
                    </a:lnTo>
                    <a:lnTo>
                      <a:pt x="97" y="107"/>
                    </a:lnTo>
                    <a:lnTo>
                      <a:pt x="90" y="109"/>
                    </a:lnTo>
                    <a:lnTo>
                      <a:pt x="86" y="109"/>
                    </a:lnTo>
                    <a:lnTo>
                      <a:pt x="83" y="109"/>
                    </a:lnTo>
                    <a:lnTo>
                      <a:pt x="82" y="109"/>
                    </a:lnTo>
                    <a:lnTo>
                      <a:pt x="82" y="110"/>
                    </a:lnTo>
                    <a:lnTo>
                      <a:pt x="76" y="111"/>
                    </a:lnTo>
                    <a:lnTo>
                      <a:pt x="60" y="109"/>
                    </a:lnTo>
                    <a:lnTo>
                      <a:pt x="45" y="104"/>
                    </a:lnTo>
                    <a:lnTo>
                      <a:pt x="32" y="97"/>
                    </a:lnTo>
                    <a:lnTo>
                      <a:pt x="21" y="86"/>
                    </a:lnTo>
                    <a:lnTo>
                      <a:pt x="13" y="77"/>
                    </a:lnTo>
                    <a:lnTo>
                      <a:pt x="7" y="68"/>
                    </a:lnTo>
                    <a:lnTo>
                      <a:pt x="0" y="83"/>
                    </a:lnTo>
                    <a:lnTo>
                      <a:pt x="11" y="97"/>
                    </a:lnTo>
                    <a:lnTo>
                      <a:pt x="24" y="109"/>
                    </a:lnTo>
                    <a:lnTo>
                      <a:pt x="40" y="119"/>
                    </a:lnTo>
                    <a:lnTo>
                      <a:pt x="57" y="125"/>
                    </a:lnTo>
                    <a:lnTo>
                      <a:pt x="76" y="127"/>
                    </a:lnTo>
                    <a:lnTo>
                      <a:pt x="94" y="125"/>
                    </a:lnTo>
                    <a:lnTo>
                      <a:pt x="97" y="122"/>
                    </a:lnTo>
                    <a:lnTo>
                      <a:pt x="101" y="121"/>
                    </a:lnTo>
                    <a:lnTo>
                      <a:pt x="110" y="119"/>
                    </a:lnTo>
                    <a:lnTo>
                      <a:pt x="126" y="109"/>
                    </a:lnTo>
                    <a:lnTo>
                      <a:pt x="142" y="97"/>
                    </a:lnTo>
                    <a:lnTo>
                      <a:pt x="146" y="89"/>
                    </a:lnTo>
                    <a:lnTo>
                      <a:pt x="152" y="82"/>
                    </a:lnTo>
                    <a:lnTo>
                      <a:pt x="153" y="77"/>
                    </a:lnTo>
                    <a:lnTo>
                      <a:pt x="155" y="74"/>
                    </a:lnTo>
                    <a:lnTo>
                      <a:pt x="160" y="67"/>
                    </a:lnTo>
                    <a:lnTo>
                      <a:pt x="162" y="58"/>
                    </a:lnTo>
                    <a:lnTo>
                      <a:pt x="164" y="51"/>
                    </a:lnTo>
                    <a:lnTo>
                      <a:pt x="168" y="33"/>
                    </a:lnTo>
                    <a:lnTo>
                      <a:pt x="151" y="0"/>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2" name="Freeform 605"/>
              <p:cNvSpPr>
                <a:spLocks/>
              </p:cNvSpPr>
              <p:nvPr/>
            </p:nvSpPr>
            <p:spPr bwMode="auto">
              <a:xfrm>
                <a:off x="6256" y="3084"/>
                <a:ext cx="36" cy="22"/>
              </a:xfrm>
              <a:custGeom>
                <a:avLst/>
                <a:gdLst>
                  <a:gd name="T0" fmla="*/ 184 w 184"/>
                  <a:gd name="T1" fmla="*/ 22 h 110"/>
                  <a:gd name="T2" fmla="*/ 173 w 184"/>
                  <a:gd name="T3" fmla="*/ 0 h 110"/>
                  <a:gd name="T4" fmla="*/ 169 w 184"/>
                  <a:gd name="T5" fmla="*/ 18 h 110"/>
                  <a:gd name="T6" fmla="*/ 167 w 184"/>
                  <a:gd name="T7" fmla="*/ 25 h 110"/>
                  <a:gd name="T8" fmla="*/ 165 w 184"/>
                  <a:gd name="T9" fmla="*/ 34 h 110"/>
                  <a:gd name="T10" fmla="*/ 160 w 184"/>
                  <a:gd name="T11" fmla="*/ 41 h 110"/>
                  <a:gd name="T12" fmla="*/ 158 w 184"/>
                  <a:gd name="T13" fmla="*/ 44 h 110"/>
                  <a:gd name="T14" fmla="*/ 157 w 184"/>
                  <a:gd name="T15" fmla="*/ 49 h 110"/>
                  <a:gd name="T16" fmla="*/ 151 w 184"/>
                  <a:gd name="T17" fmla="*/ 56 h 110"/>
                  <a:gd name="T18" fmla="*/ 147 w 184"/>
                  <a:gd name="T19" fmla="*/ 64 h 110"/>
                  <a:gd name="T20" fmla="*/ 131 w 184"/>
                  <a:gd name="T21" fmla="*/ 76 h 110"/>
                  <a:gd name="T22" fmla="*/ 115 w 184"/>
                  <a:gd name="T23" fmla="*/ 86 h 110"/>
                  <a:gd name="T24" fmla="*/ 106 w 184"/>
                  <a:gd name="T25" fmla="*/ 88 h 110"/>
                  <a:gd name="T26" fmla="*/ 102 w 184"/>
                  <a:gd name="T27" fmla="*/ 89 h 110"/>
                  <a:gd name="T28" fmla="*/ 99 w 184"/>
                  <a:gd name="T29" fmla="*/ 92 h 110"/>
                  <a:gd name="T30" fmla="*/ 81 w 184"/>
                  <a:gd name="T31" fmla="*/ 94 h 110"/>
                  <a:gd name="T32" fmla="*/ 62 w 184"/>
                  <a:gd name="T33" fmla="*/ 92 h 110"/>
                  <a:gd name="T34" fmla="*/ 45 w 184"/>
                  <a:gd name="T35" fmla="*/ 86 h 110"/>
                  <a:gd name="T36" fmla="*/ 29 w 184"/>
                  <a:gd name="T37" fmla="*/ 76 h 110"/>
                  <a:gd name="T38" fmla="*/ 16 w 184"/>
                  <a:gd name="T39" fmla="*/ 64 h 110"/>
                  <a:gd name="T40" fmla="*/ 5 w 184"/>
                  <a:gd name="T41" fmla="*/ 50 h 110"/>
                  <a:gd name="T42" fmla="*/ 0 w 184"/>
                  <a:gd name="T43" fmla="*/ 64 h 110"/>
                  <a:gd name="T44" fmla="*/ 8 w 184"/>
                  <a:gd name="T45" fmla="*/ 74 h 110"/>
                  <a:gd name="T46" fmla="*/ 22 w 184"/>
                  <a:gd name="T47" fmla="*/ 89 h 110"/>
                  <a:gd name="T48" fmla="*/ 40 w 184"/>
                  <a:gd name="T49" fmla="*/ 101 h 110"/>
                  <a:gd name="T50" fmla="*/ 59 w 184"/>
                  <a:gd name="T51" fmla="*/ 107 h 110"/>
                  <a:gd name="T52" fmla="*/ 81 w 184"/>
                  <a:gd name="T53" fmla="*/ 110 h 110"/>
                  <a:gd name="T54" fmla="*/ 101 w 184"/>
                  <a:gd name="T55" fmla="*/ 107 h 110"/>
                  <a:gd name="T56" fmla="*/ 110 w 184"/>
                  <a:gd name="T57" fmla="*/ 104 h 110"/>
                  <a:gd name="T58" fmla="*/ 114 w 184"/>
                  <a:gd name="T59" fmla="*/ 102 h 110"/>
                  <a:gd name="T60" fmla="*/ 117 w 184"/>
                  <a:gd name="T61" fmla="*/ 101 h 110"/>
                  <a:gd name="T62" fmla="*/ 120 w 184"/>
                  <a:gd name="T63" fmla="*/ 101 h 110"/>
                  <a:gd name="T64" fmla="*/ 138 w 184"/>
                  <a:gd name="T65" fmla="*/ 89 h 110"/>
                  <a:gd name="T66" fmla="*/ 141 w 184"/>
                  <a:gd name="T67" fmla="*/ 85 h 110"/>
                  <a:gd name="T68" fmla="*/ 146 w 184"/>
                  <a:gd name="T69" fmla="*/ 81 h 110"/>
                  <a:gd name="T70" fmla="*/ 155 w 184"/>
                  <a:gd name="T71" fmla="*/ 74 h 110"/>
                  <a:gd name="T72" fmla="*/ 164 w 184"/>
                  <a:gd name="T73" fmla="*/ 60 h 110"/>
                  <a:gd name="T74" fmla="*/ 167 w 184"/>
                  <a:gd name="T75" fmla="*/ 53 h 110"/>
                  <a:gd name="T76" fmla="*/ 172 w 184"/>
                  <a:gd name="T77" fmla="*/ 48 h 110"/>
                  <a:gd name="T78" fmla="*/ 178 w 184"/>
                  <a:gd name="T79" fmla="*/ 34 h 110"/>
                  <a:gd name="T80" fmla="*/ 181 w 184"/>
                  <a:gd name="T81" fmla="*/ 28 h 110"/>
                  <a:gd name="T82" fmla="*/ 181 w 184"/>
                  <a:gd name="T83" fmla="*/ 25 h 110"/>
                  <a:gd name="T84" fmla="*/ 181 w 184"/>
                  <a:gd name="T85" fmla="*/ 24 h 110"/>
                  <a:gd name="T86" fmla="*/ 182 w 184"/>
                  <a:gd name="T87" fmla="*/ 24 h 110"/>
                  <a:gd name="T88" fmla="*/ 184 w 184"/>
                  <a:gd name="T89" fmla="*/ 22 h 1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4"/>
                  <a:gd name="T136" fmla="*/ 0 h 110"/>
                  <a:gd name="T137" fmla="*/ 184 w 184"/>
                  <a:gd name="T138" fmla="*/ 110 h 1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4" h="110">
                    <a:moveTo>
                      <a:pt x="184" y="22"/>
                    </a:moveTo>
                    <a:lnTo>
                      <a:pt x="173" y="0"/>
                    </a:lnTo>
                    <a:lnTo>
                      <a:pt x="169" y="18"/>
                    </a:lnTo>
                    <a:lnTo>
                      <a:pt x="167" y="25"/>
                    </a:lnTo>
                    <a:lnTo>
                      <a:pt x="165" y="34"/>
                    </a:lnTo>
                    <a:lnTo>
                      <a:pt x="160" y="41"/>
                    </a:lnTo>
                    <a:lnTo>
                      <a:pt x="158" y="44"/>
                    </a:lnTo>
                    <a:lnTo>
                      <a:pt x="157" y="49"/>
                    </a:lnTo>
                    <a:lnTo>
                      <a:pt x="151" y="56"/>
                    </a:lnTo>
                    <a:lnTo>
                      <a:pt x="147" y="64"/>
                    </a:lnTo>
                    <a:lnTo>
                      <a:pt x="131" y="76"/>
                    </a:lnTo>
                    <a:lnTo>
                      <a:pt x="115" y="86"/>
                    </a:lnTo>
                    <a:lnTo>
                      <a:pt x="106" y="88"/>
                    </a:lnTo>
                    <a:lnTo>
                      <a:pt x="102" y="89"/>
                    </a:lnTo>
                    <a:lnTo>
                      <a:pt x="99" y="92"/>
                    </a:lnTo>
                    <a:lnTo>
                      <a:pt x="81" y="94"/>
                    </a:lnTo>
                    <a:lnTo>
                      <a:pt x="62" y="92"/>
                    </a:lnTo>
                    <a:lnTo>
                      <a:pt x="45" y="86"/>
                    </a:lnTo>
                    <a:lnTo>
                      <a:pt x="29" y="76"/>
                    </a:lnTo>
                    <a:lnTo>
                      <a:pt x="16" y="64"/>
                    </a:lnTo>
                    <a:lnTo>
                      <a:pt x="5" y="50"/>
                    </a:lnTo>
                    <a:lnTo>
                      <a:pt x="0" y="64"/>
                    </a:lnTo>
                    <a:lnTo>
                      <a:pt x="8" y="74"/>
                    </a:lnTo>
                    <a:lnTo>
                      <a:pt x="22" y="89"/>
                    </a:lnTo>
                    <a:lnTo>
                      <a:pt x="40" y="101"/>
                    </a:lnTo>
                    <a:lnTo>
                      <a:pt x="59" y="107"/>
                    </a:lnTo>
                    <a:lnTo>
                      <a:pt x="81" y="110"/>
                    </a:lnTo>
                    <a:lnTo>
                      <a:pt x="101" y="107"/>
                    </a:lnTo>
                    <a:lnTo>
                      <a:pt x="110" y="104"/>
                    </a:lnTo>
                    <a:lnTo>
                      <a:pt x="114" y="102"/>
                    </a:lnTo>
                    <a:lnTo>
                      <a:pt x="117" y="101"/>
                    </a:lnTo>
                    <a:lnTo>
                      <a:pt x="120" y="101"/>
                    </a:lnTo>
                    <a:lnTo>
                      <a:pt x="138" y="89"/>
                    </a:lnTo>
                    <a:lnTo>
                      <a:pt x="141" y="85"/>
                    </a:lnTo>
                    <a:lnTo>
                      <a:pt x="146" y="81"/>
                    </a:lnTo>
                    <a:lnTo>
                      <a:pt x="155" y="74"/>
                    </a:lnTo>
                    <a:lnTo>
                      <a:pt x="164" y="60"/>
                    </a:lnTo>
                    <a:lnTo>
                      <a:pt x="167" y="53"/>
                    </a:lnTo>
                    <a:lnTo>
                      <a:pt x="172" y="48"/>
                    </a:lnTo>
                    <a:lnTo>
                      <a:pt x="178" y="34"/>
                    </a:lnTo>
                    <a:lnTo>
                      <a:pt x="181" y="28"/>
                    </a:lnTo>
                    <a:lnTo>
                      <a:pt x="181" y="25"/>
                    </a:lnTo>
                    <a:lnTo>
                      <a:pt x="181" y="24"/>
                    </a:lnTo>
                    <a:lnTo>
                      <a:pt x="182" y="24"/>
                    </a:lnTo>
                    <a:lnTo>
                      <a:pt x="184" y="22"/>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3" name="Freeform 606"/>
              <p:cNvSpPr>
                <a:spLocks/>
              </p:cNvSpPr>
              <p:nvPr/>
            </p:nvSpPr>
            <p:spPr bwMode="auto">
              <a:xfrm>
                <a:off x="6271" y="3059"/>
                <a:ext cx="10" cy="6"/>
              </a:xfrm>
              <a:custGeom>
                <a:avLst/>
                <a:gdLst>
                  <a:gd name="T0" fmla="*/ 52 w 52"/>
                  <a:gd name="T1" fmla="*/ 30 h 30"/>
                  <a:gd name="T2" fmla="*/ 42 w 52"/>
                  <a:gd name="T3" fmla="*/ 8 h 30"/>
                  <a:gd name="T4" fmla="*/ 33 w 52"/>
                  <a:gd name="T5" fmla="*/ 3 h 30"/>
                  <a:gd name="T6" fmla="*/ 25 w 52"/>
                  <a:gd name="T7" fmla="*/ 1 h 30"/>
                  <a:gd name="T8" fmla="*/ 8 w 52"/>
                  <a:gd name="T9" fmla="*/ 0 h 30"/>
                  <a:gd name="T10" fmla="*/ 0 w 52"/>
                  <a:gd name="T11" fmla="*/ 16 h 30"/>
                  <a:gd name="T12" fmla="*/ 4 w 52"/>
                  <a:gd name="T13" fmla="*/ 16 h 30"/>
                  <a:gd name="T14" fmla="*/ 28 w 52"/>
                  <a:gd name="T15" fmla="*/ 19 h 30"/>
                  <a:gd name="T16" fmla="*/ 40 w 52"/>
                  <a:gd name="T17" fmla="*/ 22 h 30"/>
                  <a:gd name="T18" fmla="*/ 52 w 52"/>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30"/>
                  <a:gd name="T32" fmla="*/ 52 w 5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30">
                    <a:moveTo>
                      <a:pt x="52" y="30"/>
                    </a:moveTo>
                    <a:lnTo>
                      <a:pt x="42" y="8"/>
                    </a:lnTo>
                    <a:lnTo>
                      <a:pt x="33" y="3"/>
                    </a:lnTo>
                    <a:lnTo>
                      <a:pt x="25" y="1"/>
                    </a:lnTo>
                    <a:lnTo>
                      <a:pt x="8" y="0"/>
                    </a:lnTo>
                    <a:lnTo>
                      <a:pt x="0" y="16"/>
                    </a:lnTo>
                    <a:lnTo>
                      <a:pt x="4" y="16"/>
                    </a:lnTo>
                    <a:lnTo>
                      <a:pt x="28" y="19"/>
                    </a:lnTo>
                    <a:lnTo>
                      <a:pt x="40" y="22"/>
                    </a:lnTo>
                    <a:lnTo>
                      <a:pt x="52" y="30"/>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4" name="Freeform 607"/>
              <p:cNvSpPr>
                <a:spLocks/>
              </p:cNvSpPr>
              <p:nvPr/>
            </p:nvSpPr>
            <p:spPr bwMode="auto">
              <a:xfrm>
                <a:off x="6260" y="3068"/>
                <a:ext cx="25" cy="29"/>
              </a:xfrm>
              <a:custGeom>
                <a:avLst/>
                <a:gdLst>
                  <a:gd name="T0" fmla="*/ 97 w 127"/>
                  <a:gd name="T1" fmla="*/ 12 h 147"/>
                  <a:gd name="T2" fmla="*/ 79 w 127"/>
                  <a:gd name="T3" fmla="*/ 2 h 147"/>
                  <a:gd name="T4" fmla="*/ 61 w 127"/>
                  <a:gd name="T5" fmla="*/ 0 h 147"/>
                  <a:gd name="T6" fmla="*/ 34 w 127"/>
                  <a:gd name="T7" fmla="*/ 24 h 147"/>
                  <a:gd name="T8" fmla="*/ 61 w 127"/>
                  <a:gd name="T9" fmla="*/ 14 h 147"/>
                  <a:gd name="T10" fmla="*/ 81 w 127"/>
                  <a:gd name="T11" fmla="*/ 19 h 147"/>
                  <a:gd name="T12" fmla="*/ 99 w 127"/>
                  <a:gd name="T13" fmla="*/ 32 h 147"/>
                  <a:gd name="T14" fmla="*/ 109 w 127"/>
                  <a:gd name="T15" fmla="*/ 50 h 147"/>
                  <a:gd name="T16" fmla="*/ 112 w 127"/>
                  <a:gd name="T17" fmla="*/ 73 h 147"/>
                  <a:gd name="T18" fmla="*/ 109 w 127"/>
                  <a:gd name="T19" fmla="*/ 95 h 147"/>
                  <a:gd name="T20" fmla="*/ 99 w 127"/>
                  <a:gd name="T21" fmla="*/ 114 h 147"/>
                  <a:gd name="T22" fmla="*/ 81 w 127"/>
                  <a:gd name="T23" fmla="*/ 127 h 147"/>
                  <a:gd name="T24" fmla="*/ 75 w 127"/>
                  <a:gd name="T25" fmla="*/ 128 h 147"/>
                  <a:gd name="T26" fmla="*/ 65 w 127"/>
                  <a:gd name="T27" fmla="*/ 130 h 147"/>
                  <a:gd name="T28" fmla="*/ 49 w 127"/>
                  <a:gd name="T29" fmla="*/ 130 h 147"/>
                  <a:gd name="T30" fmla="*/ 31 w 127"/>
                  <a:gd name="T31" fmla="*/ 121 h 147"/>
                  <a:gd name="T32" fmla="*/ 17 w 127"/>
                  <a:gd name="T33" fmla="*/ 105 h 147"/>
                  <a:gd name="T34" fmla="*/ 10 w 127"/>
                  <a:gd name="T35" fmla="*/ 87 h 147"/>
                  <a:gd name="T36" fmla="*/ 0 w 127"/>
                  <a:gd name="T37" fmla="*/ 99 h 147"/>
                  <a:gd name="T38" fmla="*/ 16 w 127"/>
                  <a:gd name="T39" fmla="*/ 124 h 147"/>
                  <a:gd name="T40" fmla="*/ 36 w 127"/>
                  <a:gd name="T41" fmla="*/ 141 h 147"/>
                  <a:gd name="T42" fmla="*/ 61 w 127"/>
                  <a:gd name="T43" fmla="*/ 147 h 147"/>
                  <a:gd name="T44" fmla="*/ 66 w 127"/>
                  <a:gd name="T45" fmla="*/ 146 h 147"/>
                  <a:gd name="T46" fmla="*/ 79 w 127"/>
                  <a:gd name="T47" fmla="*/ 142 h 147"/>
                  <a:gd name="T48" fmla="*/ 97 w 127"/>
                  <a:gd name="T49" fmla="*/ 133 h 147"/>
                  <a:gd name="T50" fmla="*/ 107 w 127"/>
                  <a:gd name="T51" fmla="*/ 124 h 147"/>
                  <a:gd name="T52" fmla="*/ 115 w 127"/>
                  <a:gd name="T53" fmla="*/ 112 h 147"/>
                  <a:gd name="T54" fmla="*/ 118 w 127"/>
                  <a:gd name="T55" fmla="*/ 103 h 147"/>
                  <a:gd name="T56" fmla="*/ 119 w 127"/>
                  <a:gd name="T57" fmla="*/ 102 h 147"/>
                  <a:gd name="T58" fmla="*/ 125 w 127"/>
                  <a:gd name="T59" fmla="*/ 86 h 147"/>
                  <a:gd name="T60" fmla="*/ 125 w 127"/>
                  <a:gd name="T61" fmla="*/ 57 h 147"/>
                  <a:gd name="T62" fmla="*/ 115 w 127"/>
                  <a:gd name="T63" fmla="*/ 32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147"/>
                  <a:gd name="T98" fmla="*/ 127 w 127"/>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147">
                    <a:moveTo>
                      <a:pt x="107" y="22"/>
                    </a:moveTo>
                    <a:lnTo>
                      <a:pt x="97" y="12"/>
                    </a:lnTo>
                    <a:lnTo>
                      <a:pt x="85" y="5"/>
                    </a:lnTo>
                    <a:lnTo>
                      <a:pt x="79" y="2"/>
                    </a:lnTo>
                    <a:lnTo>
                      <a:pt x="73" y="1"/>
                    </a:lnTo>
                    <a:lnTo>
                      <a:pt x="61" y="0"/>
                    </a:lnTo>
                    <a:lnTo>
                      <a:pt x="44" y="2"/>
                    </a:lnTo>
                    <a:lnTo>
                      <a:pt x="34" y="24"/>
                    </a:lnTo>
                    <a:lnTo>
                      <a:pt x="46" y="17"/>
                    </a:lnTo>
                    <a:lnTo>
                      <a:pt x="61" y="14"/>
                    </a:lnTo>
                    <a:lnTo>
                      <a:pt x="71" y="15"/>
                    </a:lnTo>
                    <a:lnTo>
                      <a:pt x="81" y="19"/>
                    </a:lnTo>
                    <a:lnTo>
                      <a:pt x="90" y="24"/>
                    </a:lnTo>
                    <a:lnTo>
                      <a:pt x="99" y="32"/>
                    </a:lnTo>
                    <a:lnTo>
                      <a:pt x="104" y="40"/>
                    </a:lnTo>
                    <a:lnTo>
                      <a:pt x="109" y="50"/>
                    </a:lnTo>
                    <a:lnTo>
                      <a:pt x="111" y="60"/>
                    </a:lnTo>
                    <a:lnTo>
                      <a:pt x="112" y="73"/>
                    </a:lnTo>
                    <a:lnTo>
                      <a:pt x="111" y="84"/>
                    </a:lnTo>
                    <a:lnTo>
                      <a:pt x="109" y="95"/>
                    </a:lnTo>
                    <a:lnTo>
                      <a:pt x="104" y="105"/>
                    </a:lnTo>
                    <a:lnTo>
                      <a:pt x="99" y="114"/>
                    </a:lnTo>
                    <a:lnTo>
                      <a:pt x="90" y="121"/>
                    </a:lnTo>
                    <a:lnTo>
                      <a:pt x="81" y="127"/>
                    </a:lnTo>
                    <a:lnTo>
                      <a:pt x="77" y="127"/>
                    </a:lnTo>
                    <a:lnTo>
                      <a:pt x="75" y="128"/>
                    </a:lnTo>
                    <a:lnTo>
                      <a:pt x="71" y="130"/>
                    </a:lnTo>
                    <a:lnTo>
                      <a:pt x="65" y="130"/>
                    </a:lnTo>
                    <a:lnTo>
                      <a:pt x="61" y="131"/>
                    </a:lnTo>
                    <a:lnTo>
                      <a:pt x="49" y="130"/>
                    </a:lnTo>
                    <a:lnTo>
                      <a:pt x="40" y="127"/>
                    </a:lnTo>
                    <a:lnTo>
                      <a:pt x="31" y="121"/>
                    </a:lnTo>
                    <a:lnTo>
                      <a:pt x="24" y="114"/>
                    </a:lnTo>
                    <a:lnTo>
                      <a:pt x="17" y="105"/>
                    </a:lnTo>
                    <a:lnTo>
                      <a:pt x="13" y="97"/>
                    </a:lnTo>
                    <a:lnTo>
                      <a:pt x="10" y="87"/>
                    </a:lnTo>
                    <a:lnTo>
                      <a:pt x="10" y="78"/>
                    </a:lnTo>
                    <a:lnTo>
                      <a:pt x="0" y="99"/>
                    </a:lnTo>
                    <a:lnTo>
                      <a:pt x="6" y="112"/>
                    </a:lnTo>
                    <a:lnTo>
                      <a:pt x="16" y="124"/>
                    </a:lnTo>
                    <a:lnTo>
                      <a:pt x="25" y="133"/>
                    </a:lnTo>
                    <a:lnTo>
                      <a:pt x="36" y="141"/>
                    </a:lnTo>
                    <a:lnTo>
                      <a:pt x="47" y="145"/>
                    </a:lnTo>
                    <a:lnTo>
                      <a:pt x="61" y="147"/>
                    </a:lnTo>
                    <a:lnTo>
                      <a:pt x="63" y="146"/>
                    </a:lnTo>
                    <a:lnTo>
                      <a:pt x="66" y="146"/>
                    </a:lnTo>
                    <a:lnTo>
                      <a:pt x="73" y="145"/>
                    </a:lnTo>
                    <a:lnTo>
                      <a:pt x="79" y="142"/>
                    </a:lnTo>
                    <a:lnTo>
                      <a:pt x="85" y="141"/>
                    </a:lnTo>
                    <a:lnTo>
                      <a:pt x="97" y="133"/>
                    </a:lnTo>
                    <a:lnTo>
                      <a:pt x="101" y="129"/>
                    </a:lnTo>
                    <a:lnTo>
                      <a:pt x="107" y="124"/>
                    </a:lnTo>
                    <a:lnTo>
                      <a:pt x="110" y="118"/>
                    </a:lnTo>
                    <a:lnTo>
                      <a:pt x="115" y="112"/>
                    </a:lnTo>
                    <a:lnTo>
                      <a:pt x="118" y="105"/>
                    </a:lnTo>
                    <a:lnTo>
                      <a:pt x="118" y="103"/>
                    </a:lnTo>
                    <a:lnTo>
                      <a:pt x="118" y="102"/>
                    </a:lnTo>
                    <a:lnTo>
                      <a:pt x="119" y="102"/>
                    </a:lnTo>
                    <a:lnTo>
                      <a:pt x="121" y="100"/>
                    </a:lnTo>
                    <a:lnTo>
                      <a:pt x="125" y="86"/>
                    </a:lnTo>
                    <a:lnTo>
                      <a:pt x="127" y="73"/>
                    </a:lnTo>
                    <a:lnTo>
                      <a:pt x="125" y="57"/>
                    </a:lnTo>
                    <a:lnTo>
                      <a:pt x="121" y="45"/>
                    </a:lnTo>
                    <a:lnTo>
                      <a:pt x="115" y="32"/>
                    </a:lnTo>
                    <a:lnTo>
                      <a:pt x="107" y="22"/>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5" name="Freeform 608"/>
              <p:cNvSpPr>
                <a:spLocks noEditPoints="1"/>
              </p:cNvSpPr>
              <p:nvPr/>
            </p:nvSpPr>
            <p:spPr bwMode="auto">
              <a:xfrm>
                <a:off x="6262" y="3070"/>
                <a:ext cx="20" cy="24"/>
              </a:xfrm>
              <a:custGeom>
                <a:avLst/>
                <a:gdLst>
                  <a:gd name="T0" fmla="*/ 80 w 102"/>
                  <a:gd name="T1" fmla="*/ 10 h 117"/>
                  <a:gd name="T2" fmla="*/ 61 w 102"/>
                  <a:gd name="T3" fmla="*/ 1 h 117"/>
                  <a:gd name="T4" fmla="*/ 36 w 102"/>
                  <a:gd name="T5" fmla="*/ 3 h 117"/>
                  <a:gd name="T6" fmla="*/ 0 w 102"/>
                  <a:gd name="T7" fmla="*/ 64 h 117"/>
                  <a:gd name="T8" fmla="*/ 3 w 102"/>
                  <a:gd name="T9" fmla="*/ 83 h 117"/>
                  <a:gd name="T10" fmla="*/ 14 w 102"/>
                  <a:gd name="T11" fmla="*/ 100 h 117"/>
                  <a:gd name="T12" fmla="*/ 30 w 102"/>
                  <a:gd name="T13" fmla="*/ 113 h 117"/>
                  <a:gd name="T14" fmla="*/ 51 w 102"/>
                  <a:gd name="T15" fmla="*/ 117 h 117"/>
                  <a:gd name="T16" fmla="*/ 61 w 102"/>
                  <a:gd name="T17" fmla="*/ 116 h 117"/>
                  <a:gd name="T18" fmla="*/ 67 w 102"/>
                  <a:gd name="T19" fmla="*/ 113 h 117"/>
                  <a:gd name="T20" fmla="*/ 80 w 102"/>
                  <a:gd name="T21" fmla="*/ 107 h 117"/>
                  <a:gd name="T22" fmla="*/ 94 w 102"/>
                  <a:gd name="T23" fmla="*/ 91 h 117"/>
                  <a:gd name="T24" fmla="*/ 101 w 102"/>
                  <a:gd name="T25" fmla="*/ 70 h 117"/>
                  <a:gd name="T26" fmla="*/ 101 w 102"/>
                  <a:gd name="T27" fmla="*/ 46 h 117"/>
                  <a:gd name="T28" fmla="*/ 94 w 102"/>
                  <a:gd name="T29" fmla="*/ 26 h 117"/>
                  <a:gd name="T30" fmla="*/ 11 w 102"/>
                  <a:gd name="T31" fmla="*/ 59 h 117"/>
                  <a:gd name="T32" fmla="*/ 17 w 102"/>
                  <a:gd name="T33" fmla="*/ 34 h 117"/>
                  <a:gd name="T34" fmla="*/ 36 w 102"/>
                  <a:gd name="T35" fmla="*/ 18 h 117"/>
                  <a:gd name="T36" fmla="*/ 57 w 102"/>
                  <a:gd name="T37" fmla="*/ 16 h 117"/>
                  <a:gd name="T38" fmla="*/ 72 w 102"/>
                  <a:gd name="T39" fmla="*/ 22 h 117"/>
                  <a:gd name="T40" fmla="*/ 83 w 102"/>
                  <a:gd name="T41" fmla="*/ 34 h 117"/>
                  <a:gd name="T42" fmla="*/ 90 w 102"/>
                  <a:gd name="T43" fmla="*/ 50 h 117"/>
                  <a:gd name="T44" fmla="*/ 90 w 102"/>
                  <a:gd name="T45" fmla="*/ 59 h 117"/>
                  <a:gd name="T46" fmla="*/ 90 w 102"/>
                  <a:gd name="T47" fmla="*/ 62 h 117"/>
                  <a:gd name="T48" fmla="*/ 88 w 102"/>
                  <a:gd name="T49" fmla="*/ 74 h 117"/>
                  <a:gd name="T50" fmla="*/ 79 w 102"/>
                  <a:gd name="T51" fmla="*/ 89 h 117"/>
                  <a:gd name="T52" fmla="*/ 65 w 102"/>
                  <a:gd name="T53" fmla="*/ 99 h 117"/>
                  <a:gd name="T54" fmla="*/ 51 w 102"/>
                  <a:gd name="T55" fmla="*/ 102 h 117"/>
                  <a:gd name="T56" fmla="*/ 36 w 102"/>
                  <a:gd name="T57" fmla="*/ 99 h 117"/>
                  <a:gd name="T58" fmla="*/ 24 w 102"/>
                  <a:gd name="T59" fmla="*/ 89 h 117"/>
                  <a:gd name="T60" fmla="*/ 14 w 102"/>
                  <a:gd name="T61" fmla="*/ 74 h 117"/>
                  <a:gd name="T62" fmla="*/ 11 w 102"/>
                  <a:gd name="T63" fmla="*/ 59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
                  <a:gd name="T97" fmla="*/ 0 h 117"/>
                  <a:gd name="T98" fmla="*/ 102 w 102"/>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 h="117">
                    <a:moveTo>
                      <a:pt x="89" y="18"/>
                    </a:moveTo>
                    <a:lnTo>
                      <a:pt x="80" y="10"/>
                    </a:lnTo>
                    <a:lnTo>
                      <a:pt x="71" y="5"/>
                    </a:lnTo>
                    <a:lnTo>
                      <a:pt x="61" y="1"/>
                    </a:lnTo>
                    <a:lnTo>
                      <a:pt x="51" y="0"/>
                    </a:lnTo>
                    <a:lnTo>
                      <a:pt x="36" y="3"/>
                    </a:lnTo>
                    <a:lnTo>
                      <a:pt x="24" y="10"/>
                    </a:lnTo>
                    <a:lnTo>
                      <a:pt x="0" y="64"/>
                    </a:lnTo>
                    <a:lnTo>
                      <a:pt x="0" y="73"/>
                    </a:lnTo>
                    <a:lnTo>
                      <a:pt x="3" y="83"/>
                    </a:lnTo>
                    <a:lnTo>
                      <a:pt x="7" y="91"/>
                    </a:lnTo>
                    <a:lnTo>
                      <a:pt x="14" y="100"/>
                    </a:lnTo>
                    <a:lnTo>
                      <a:pt x="21" y="107"/>
                    </a:lnTo>
                    <a:lnTo>
                      <a:pt x="30" y="113"/>
                    </a:lnTo>
                    <a:lnTo>
                      <a:pt x="39" y="116"/>
                    </a:lnTo>
                    <a:lnTo>
                      <a:pt x="51" y="117"/>
                    </a:lnTo>
                    <a:lnTo>
                      <a:pt x="55" y="116"/>
                    </a:lnTo>
                    <a:lnTo>
                      <a:pt x="61" y="116"/>
                    </a:lnTo>
                    <a:lnTo>
                      <a:pt x="65" y="114"/>
                    </a:lnTo>
                    <a:lnTo>
                      <a:pt x="67" y="113"/>
                    </a:lnTo>
                    <a:lnTo>
                      <a:pt x="71" y="113"/>
                    </a:lnTo>
                    <a:lnTo>
                      <a:pt x="80" y="107"/>
                    </a:lnTo>
                    <a:lnTo>
                      <a:pt x="89" y="100"/>
                    </a:lnTo>
                    <a:lnTo>
                      <a:pt x="94" y="91"/>
                    </a:lnTo>
                    <a:lnTo>
                      <a:pt x="99" y="81"/>
                    </a:lnTo>
                    <a:lnTo>
                      <a:pt x="101" y="70"/>
                    </a:lnTo>
                    <a:lnTo>
                      <a:pt x="102" y="59"/>
                    </a:lnTo>
                    <a:lnTo>
                      <a:pt x="101" y="46"/>
                    </a:lnTo>
                    <a:lnTo>
                      <a:pt x="99" y="36"/>
                    </a:lnTo>
                    <a:lnTo>
                      <a:pt x="94" y="26"/>
                    </a:lnTo>
                    <a:lnTo>
                      <a:pt x="89" y="18"/>
                    </a:lnTo>
                    <a:close/>
                    <a:moveTo>
                      <a:pt x="11" y="59"/>
                    </a:moveTo>
                    <a:lnTo>
                      <a:pt x="14" y="42"/>
                    </a:lnTo>
                    <a:lnTo>
                      <a:pt x="17" y="34"/>
                    </a:lnTo>
                    <a:lnTo>
                      <a:pt x="24" y="28"/>
                    </a:lnTo>
                    <a:lnTo>
                      <a:pt x="36" y="18"/>
                    </a:lnTo>
                    <a:lnTo>
                      <a:pt x="51" y="16"/>
                    </a:lnTo>
                    <a:lnTo>
                      <a:pt x="57" y="16"/>
                    </a:lnTo>
                    <a:lnTo>
                      <a:pt x="65" y="18"/>
                    </a:lnTo>
                    <a:lnTo>
                      <a:pt x="72" y="22"/>
                    </a:lnTo>
                    <a:lnTo>
                      <a:pt x="79" y="28"/>
                    </a:lnTo>
                    <a:lnTo>
                      <a:pt x="83" y="34"/>
                    </a:lnTo>
                    <a:lnTo>
                      <a:pt x="88" y="42"/>
                    </a:lnTo>
                    <a:lnTo>
                      <a:pt x="90" y="50"/>
                    </a:lnTo>
                    <a:lnTo>
                      <a:pt x="91" y="59"/>
                    </a:lnTo>
                    <a:lnTo>
                      <a:pt x="90" y="59"/>
                    </a:lnTo>
                    <a:lnTo>
                      <a:pt x="90" y="60"/>
                    </a:lnTo>
                    <a:lnTo>
                      <a:pt x="90" y="62"/>
                    </a:lnTo>
                    <a:lnTo>
                      <a:pt x="90" y="67"/>
                    </a:lnTo>
                    <a:lnTo>
                      <a:pt x="88" y="74"/>
                    </a:lnTo>
                    <a:lnTo>
                      <a:pt x="83" y="81"/>
                    </a:lnTo>
                    <a:lnTo>
                      <a:pt x="79" y="89"/>
                    </a:lnTo>
                    <a:lnTo>
                      <a:pt x="72" y="95"/>
                    </a:lnTo>
                    <a:lnTo>
                      <a:pt x="65" y="99"/>
                    </a:lnTo>
                    <a:lnTo>
                      <a:pt x="57" y="101"/>
                    </a:lnTo>
                    <a:lnTo>
                      <a:pt x="51" y="102"/>
                    </a:lnTo>
                    <a:lnTo>
                      <a:pt x="43" y="101"/>
                    </a:lnTo>
                    <a:lnTo>
                      <a:pt x="36" y="99"/>
                    </a:lnTo>
                    <a:lnTo>
                      <a:pt x="29" y="95"/>
                    </a:lnTo>
                    <a:lnTo>
                      <a:pt x="24" y="89"/>
                    </a:lnTo>
                    <a:lnTo>
                      <a:pt x="17" y="81"/>
                    </a:lnTo>
                    <a:lnTo>
                      <a:pt x="14" y="74"/>
                    </a:lnTo>
                    <a:lnTo>
                      <a:pt x="11" y="67"/>
                    </a:lnTo>
                    <a:lnTo>
                      <a:pt x="11" y="59"/>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6" name="Freeform 609"/>
              <p:cNvSpPr>
                <a:spLocks noEditPoints="1"/>
              </p:cNvSpPr>
              <p:nvPr/>
            </p:nvSpPr>
            <p:spPr bwMode="auto">
              <a:xfrm>
                <a:off x="6264" y="3074"/>
                <a:ext cx="16" cy="17"/>
              </a:xfrm>
              <a:custGeom>
                <a:avLst/>
                <a:gdLst>
                  <a:gd name="T0" fmla="*/ 13 w 80"/>
                  <a:gd name="T1" fmla="*/ 12 h 86"/>
                  <a:gd name="T2" fmla="*/ 6 w 80"/>
                  <a:gd name="T3" fmla="*/ 18 h 86"/>
                  <a:gd name="T4" fmla="*/ 3 w 80"/>
                  <a:gd name="T5" fmla="*/ 26 h 86"/>
                  <a:gd name="T6" fmla="*/ 0 w 80"/>
                  <a:gd name="T7" fmla="*/ 43 h 86"/>
                  <a:gd name="T8" fmla="*/ 0 w 80"/>
                  <a:gd name="T9" fmla="*/ 51 h 86"/>
                  <a:gd name="T10" fmla="*/ 3 w 80"/>
                  <a:gd name="T11" fmla="*/ 58 h 86"/>
                  <a:gd name="T12" fmla="*/ 6 w 80"/>
                  <a:gd name="T13" fmla="*/ 65 h 86"/>
                  <a:gd name="T14" fmla="*/ 13 w 80"/>
                  <a:gd name="T15" fmla="*/ 73 h 86"/>
                  <a:gd name="T16" fmla="*/ 18 w 80"/>
                  <a:gd name="T17" fmla="*/ 79 h 86"/>
                  <a:gd name="T18" fmla="*/ 25 w 80"/>
                  <a:gd name="T19" fmla="*/ 83 h 86"/>
                  <a:gd name="T20" fmla="*/ 32 w 80"/>
                  <a:gd name="T21" fmla="*/ 85 h 86"/>
                  <a:gd name="T22" fmla="*/ 40 w 80"/>
                  <a:gd name="T23" fmla="*/ 86 h 86"/>
                  <a:gd name="T24" fmla="*/ 46 w 80"/>
                  <a:gd name="T25" fmla="*/ 85 h 86"/>
                  <a:gd name="T26" fmla="*/ 54 w 80"/>
                  <a:gd name="T27" fmla="*/ 83 h 86"/>
                  <a:gd name="T28" fmla="*/ 61 w 80"/>
                  <a:gd name="T29" fmla="*/ 79 h 86"/>
                  <a:gd name="T30" fmla="*/ 68 w 80"/>
                  <a:gd name="T31" fmla="*/ 73 h 86"/>
                  <a:gd name="T32" fmla="*/ 72 w 80"/>
                  <a:gd name="T33" fmla="*/ 65 h 86"/>
                  <a:gd name="T34" fmla="*/ 77 w 80"/>
                  <a:gd name="T35" fmla="*/ 58 h 86"/>
                  <a:gd name="T36" fmla="*/ 79 w 80"/>
                  <a:gd name="T37" fmla="*/ 51 h 86"/>
                  <a:gd name="T38" fmla="*/ 79 w 80"/>
                  <a:gd name="T39" fmla="*/ 46 h 86"/>
                  <a:gd name="T40" fmla="*/ 79 w 80"/>
                  <a:gd name="T41" fmla="*/ 44 h 86"/>
                  <a:gd name="T42" fmla="*/ 79 w 80"/>
                  <a:gd name="T43" fmla="*/ 43 h 86"/>
                  <a:gd name="T44" fmla="*/ 80 w 80"/>
                  <a:gd name="T45" fmla="*/ 43 h 86"/>
                  <a:gd name="T46" fmla="*/ 79 w 80"/>
                  <a:gd name="T47" fmla="*/ 34 h 86"/>
                  <a:gd name="T48" fmla="*/ 77 w 80"/>
                  <a:gd name="T49" fmla="*/ 26 h 86"/>
                  <a:gd name="T50" fmla="*/ 72 w 80"/>
                  <a:gd name="T51" fmla="*/ 18 h 86"/>
                  <a:gd name="T52" fmla="*/ 68 w 80"/>
                  <a:gd name="T53" fmla="*/ 12 h 86"/>
                  <a:gd name="T54" fmla="*/ 61 w 80"/>
                  <a:gd name="T55" fmla="*/ 6 h 86"/>
                  <a:gd name="T56" fmla="*/ 54 w 80"/>
                  <a:gd name="T57" fmla="*/ 2 h 86"/>
                  <a:gd name="T58" fmla="*/ 46 w 80"/>
                  <a:gd name="T59" fmla="*/ 0 h 86"/>
                  <a:gd name="T60" fmla="*/ 40 w 80"/>
                  <a:gd name="T61" fmla="*/ 0 h 86"/>
                  <a:gd name="T62" fmla="*/ 25 w 80"/>
                  <a:gd name="T63" fmla="*/ 2 h 86"/>
                  <a:gd name="T64" fmla="*/ 13 w 80"/>
                  <a:gd name="T65" fmla="*/ 12 h 86"/>
                  <a:gd name="T66" fmla="*/ 14 w 80"/>
                  <a:gd name="T67" fmla="*/ 43 h 86"/>
                  <a:gd name="T68" fmla="*/ 16 w 80"/>
                  <a:gd name="T69" fmla="*/ 30 h 86"/>
                  <a:gd name="T70" fmla="*/ 23 w 80"/>
                  <a:gd name="T71" fmla="*/ 22 h 86"/>
                  <a:gd name="T72" fmla="*/ 31 w 80"/>
                  <a:gd name="T73" fmla="*/ 16 h 86"/>
                  <a:gd name="T74" fmla="*/ 40 w 80"/>
                  <a:gd name="T75" fmla="*/ 15 h 86"/>
                  <a:gd name="T76" fmla="*/ 49 w 80"/>
                  <a:gd name="T77" fmla="*/ 16 h 86"/>
                  <a:gd name="T78" fmla="*/ 58 w 80"/>
                  <a:gd name="T79" fmla="*/ 22 h 86"/>
                  <a:gd name="T80" fmla="*/ 63 w 80"/>
                  <a:gd name="T81" fmla="*/ 30 h 86"/>
                  <a:gd name="T82" fmla="*/ 65 w 80"/>
                  <a:gd name="T83" fmla="*/ 43 h 86"/>
                  <a:gd name="T84" fmla="*/ 64 w 80"/>
                  <a:gd name="T85" fmla="*/ 45 h 86"/>
                  <a:gd name="T86" fmla="*/ 64 w 80"/>
                  <a:gd name="T87" fmla="*/ 48 h 86"/>
                  <a:gd name="T88" fmla="*/ 63 w 80"/>
                  <a:gd name="T89" fmla="*/ 51 h 86"/>
                  <a:gd name="T90" fmla="*/ 63 w 80"/>
                  <a:gd name="T91" fmla="*/ 54 h 86"/>
                  <a:gd name="T92" fmla="*/ 60 w 80"/>
                  <a:gd name="T93" fmla="*/ 58 h 86"/>
                  <a:gd name="T94" fmla="*/ 58 w 80"/>
                  <a:gd name="T95" fmla="*/ 63 h 86"/>
                  <a:gd name="T96" fmla="*/ 49 w 80"/>
                  <a:gd name="T97" fmla="*/ 69 h 86"/>
                  <a:gd name="T98" fmla="*/ 40 w 80"/>
                  <a:gd name="T99" fmla="*/ 71 h 86"/>
                  <a:gd name="T100" fmla="*/ 31 w 80"/>
                  <a:gd name="T101" fmla="*/ 69 h 86"/>
                  <a:gd name="T102" fmla="*/ 23 w 80"/>
                  <a:gd name="T103" fmla="*/ 63 h 86"/>
                  <a:gd name="T104" fmla="*/ 18 w 80"/>
                  <a:gd name="T105" fmla="*/ 58 h 86"/>
                  <a:gd name="T106" fmla="*/ 16 w 80"/>
                  <a:gd name="T107" fmla="*/ 54 h 86"/>
                  <a:gd name="T108" fmla="*/ 14 w 80"/>
                  <a:gd name="T109" fmla="*/ 48 h 86"/>
                  <a:gd name="T110" fmla="*/ 14 w 80"/>
                  <a:gd name="T111" fmla="*/ 43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
                  <a:gd name="T169" fmla="*/ 0 h 86"/>
                  <a:gd name="T170" fmla="*/ 80 w 80"/>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 h="86">
                    <a:moveTo>
                      <a:pt x="13" y="12"/>
                    </a:moveTo>
                    <a:lnTo>
                      <a:pt x="6" y="18"/>
                    </a:lnTo>
                    <a:lnTo>
                      <a:pt x="3" y="26"/>
                    </a:lnTo>
                    <a:lnTo>
                      <a:pt x="0" y="43"/>
                    </a:lnTo>
                    <a:lnTo>
                      <a:pt x="0" y="51"/>
                    </a:lnTo>
                    <a:lnTo>
                      <a:pt x="3" y="58"/>
                    </a:lnTo>
                    <a:lnTo>
                      <a:pt x="6" y="65"/>
                    </a:lnTo>
                    <a:lnTo>
                      <a:pt x="13" y="73"/>
                    </a:lnTo>
                    <a:lnTo>
                      <a:pt x="18" y="79"/>
                    </a:lnTo>
                    <a:lnTo>
                      <a:pt x="25" y="83"/>
                    </a:lnTo>
                    <a:lnTo>
                      <a:pt x="32" y="85"/>
                    </a:lnTo>
                    <a:lnTo>
                      <a:pt x="40" y="86"/>
                    </a:lnTo>
                    <a:lnTo>
                      <a:pt x="46" y="85"/>
                    </a:lnTo>
                    <a:lnTo>
                      <a:pt x="54" y="83"/>
                    </a:lnTo>
                    <a:lnTo>
                      <a:pt x="61" y="79"/>
                    </a:lnTo>
                    <a:lnTo>
                      <a:pt x="68" y="73"/>
                    </a:lnTo>
                    <a:lnTo>
                      <a:pt x="72" y="65"/>
                    </a:lnTo>
                    <a:lnTo>
                      <a:pt x="77" y="58"/>
                    </a:lnTo>
                    <a:lnTo>
                      <a:pt x="79" y="51"/>
                    </a:lnTo>
                    <a:lnTo>
                      <a:pt x="79" y="46"/>
                    </a:lnTo>
                    <a:lnTo>
                      <a:pt x="79" y="44"/>
                    </a:lnTo>
                    <a:lnTo>
                      <a:pt x="79" y="43"/>
                    </a:lnTo>
                    <a:lnTo>
                      <a:pt x="80" y="43"/>
                    </a:lnTo>
                    <a:lnTo>
                      <a:pt x="79" y="34"/>
                    </a:lnTo>
                    <a:lnTo>
                      <a:pt x="77" y="26"/>
                    </a:lnTo>
                    <a:lnTo>
                      <a:pt x="72" y="18"/>
                    </a:lnTo>
                    <a:lnTo>
                      <a:pt x="68" y="12"/>
                    </a:lnTo>
                    <a:lnTo>
                      <a:pt x="61" y="6"/>
                    </a:lnTo>
                    <a:lnTo>
                      <a:pt x="54" y="2"/>
                    </a:lnTo>
                    <a:lnTo>
                      <a:pt x="46" y="0"/>
                    </a:lnTo>
                    <a:lnTo>
                      <a:pt x="40" y="0"/>
                    </a:lnTo>
                    <a:lnTo>
                      <a:pt x="25" y="2"/>
                    </a:lnTo>
                    <a:lnTo>
                      <a:pt x="13" y="12"/>
                    </a:lnTo>
                    <a:close/>
                    <a:moveTo>
                      <a:pt x="14" y="43"/>
                    </a:moveTo>
                    <a:lnTo>
                      <a:pt x="16" y="30"/>
                    </a:lnTo>
                    <a:lnTo>
                      <a:pt x="23" y="22"/>
                    </a:lnTo>
                    <a:lnTo>
                      <a:pt x="31" y="16"/>
                    </a:lnTo>
                    <a:lnTo>
                      <a:pt x="40" y="15"/>
                    </a:lnTo>
                    <a:lnTo>
                      <a:pt x="49" y="16"/>
                    </a:lnTo>
                    <a:lnTo>
                      <a:pt x="58" y="22"/>
                    </a:lnTo>
                    <a:lnTo>
                      <a:pt x="63" y="30"/>
                    </a:lnTo>
                    <a:lnTo>
                      <a:pt x="65" y="43"/>
                    </a:lnTo>
                    <a:lnTo>
                      <a:pt x="64" y="45"/>
                    </a:lnTo>
                    <a:lnTo>
                      <a:pt x="64" y="48"/>
                    </a:lnTo>
                    <a:lnTo>
                      <a:pt x="63" y="51"/>
                    </a:lnTo>
                    <a:lnTo>
                      <a:pt x="63" y="54"/>
                    </a:lnTo>
                    <a:lnTo>
                      <a:pt x="60" y="58"/>
                    </a:lnTo>
                    <a:lnTo>
                      <a:pt x="58" y="63"/>
                    </a:lnTo>
                    <a:lnTo>
                      <a:pt x="49" y="69"/>
                    </a:lnTo>
                    <a:lnTo>
                      <a:pt x="40" y="71"/>
                    </a:lnTo>
                    <a:lnTo>
                      <a:pt x="31" y="69"/>
                    </a:lnTo>
                    <a:lnTo>
                      <a:pt x="23" y="63"/>
                    </a:lnTo>
                    <a:lnTo>
                      <a:pt x="18" y="58"/>
                    </a:lnTo>
                    <a:lnTo>
                      <a:pt x="16" y="54"/>
                    </a:lnTo>
                    <a:lnTo>
                      <a:pt x="14" y="48"/>
                    </a:lnTo>
                    <a:lnTo>
                      <a:pt x="14" y="43"/>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7" name="Freeform 610"/>
              <p:cNvSpPr>
                <a:spLocks noEditPoints="1"/>
              </p:cNvSpPr>
              <p:nvPr/>
            </p:nvSpPr>
            <p:spPr bwMode="auto">
              <a:xfrm>
                <a:off x="6267" y="3077"/>
                <a:ext cx="10" cy="11"/>
              </a:xfrm>
              <a:custGeom>
                <a:avLst/>
                <a:gdLst>
                  <a:gd name="T0" fmla="*/ 9 w 51"/>
                  <a:gd name="T1" fmla="*/ 7 h 56"/>
                  <a:gd name="T2" fmla="*/ 2 w 51"/>
                  <a:gd name="T3" fmla="*/ 15 h 56"/>
                  <a:gd name="T4" fmla="*/ 0 w 51"/>
                  <a:gd name="T5" fmla="*/ 28 h 56"/>
                  <a:gd name="T6" fmla="*/ 0 w 51"/>
                  <a:gd name="T7" fmla="*/ 33 h 56"/>
                  <a:gd name="T8" fmla="*/ 2 w 51"/>
                  <a:gd name="T9" fmla="*/ 39 h 56"/>
                  <a:gd name="T10" fmla="*/ 4 w 51"/>
                  <a:gd name="T11" fmla="*/ 43 h 56"/>
                  <a:gd name="T12" fmla="*/ 9 w 51"/>
                  <a:gd name="T13" fmla="*/ 48 h 56"/>
                  <a:gd name="T14" fmla="*/ 17 w 51"/>
                  <a:gd name="T15" fmla="*/ 54 h 56"/>
                  <a:gd name="T16" fmla="*/ 26 w 51"/>
                  <a:gd name="T17" fmla="*/ 56 h 56"/>
                  <a:gd name="T18" fmla="*/ 35 w 51"/>
                  <a:gd name="T19" fmla="*/ 54 h 56"/>
                  <a:gd name="T20" fmla="*/ 44 w 51"/>
                  <a:gd name="T21" fmla="*/ 48 h 56"/>
                  <a:gd name="T22" fmla="*/ 46 w 51"/>
                  <a:gd name="T23" fmla="*/ 43 h 56"/>
                  <a:gd name="T24" fmla="*/ 49 w 51"/>
                  <a:gd name="T25" fmla="*/ 39 h 56"/>
                  <a:gd name="T26" fmla="*/ 49 w 51"/>
                  <a:gd name="T27" fmla="*/ 36 h 56"/>
                  <a:gd name="T28" fmla="*/ 50 w 51"/>
                  <a:gd name="T29" fmla="*/ 33 h 56"/>
                  <a:gd name="T30" fmla="*/ 50 w 51"/>
                  <a:gd name="T31" fmla="*/ 30 h 56"/>
                  <a:gd name="T32" fmla="*/ 51 w 51"/>
                  <a:gd name="T33" fmla="*/ 28 h 56"/>
                  <a:gd name="T34" fmla="*/ 49 w 51"/>
                  <a:gd name="T35" fmla="*/ 15 h 56"/>
                  <a:gd name="T36" fmla="*/ 44 w 51"/>
                  <a:gd name="T37" fmla="*/ 7 h 56"/>
                  <a:gd name="T38" fmla="*/ 35 w 51"/>
                  <a:gd name="T39" fmla="*/ 1 h 56"/>
                  <a:gd name="T40" fmla="*/ 26 w 51"/>
                  <a:gd name="T41" fmla="*/ 0 h 56"/>
                  <a:gd name="T42" fmla="*/ 17 w 51"/>
                  <a:gd name="T43" fmla="*/ 1 h 56"/>
                  <a:gd name="T44" fmla="*/ 9 w 51"/>
                  <a:gd name="T45" fmla="*/ 7 h 56"/>
                  <a:gd name="T46" fmla="*/ 17 w 51"/>
                  <a:gd name="T47" fmla="*/ 38 h 56"/>
                  <a:gd name="T48" fmla="*/ 13 w 51"/>
                  <a:gd name="T49" fmla="*/ 32 h 56"/>
                  <a:gd name="T50" fmla="*/ 12 w 51"/>
                  <a:gd name="T51" fmla="*/ 28 h 56"/>
                  <a:gd name="T52" fmla="*/ 13 w 51"/>
                  <a:gd name="T53" fmla="*/ 22 h 56"/>
                  <a:gd name="T54" fmla="*/ 17 w 51"/>
                  <a:gd name="T55" fmla="*/ 18 h 56"/>
                  <a:gd name="T56" fmla="*/ 20 w 51"/>
                  <a:gd name="T57" fmla="*/ 14 h 56"/>
                  <a:gd name="T58" fmla="*/ 26 w 51"/>
                  <a:gd name="T59" fmla="*/ 13 h 56"/>
                  <a:gd name="T60" fmla="*/ 31 w 51"/>
                  <a:gd name="T61" fmla="*/ 14 h 56"/>
                  <a:gd name="T62" fmla="*/ 36 w 51"/>
                  <a:gd name="T63" fmla="*/ 18 h 56"/>
                  <a:gd name="T64" fmla="*/ 39 w 51"/>
                  <a:gd name="T65" fmla="*/ 22 h 56"/>
                  <a:gd name="T66" fmla="*/ 39 w 51"/>
                  <a:gd name="T67" fmla="*/ 24 h 56"/>
                  <a:gd name="T68" fmla="*/ 39 w 51"/>
                  <a:gd name="T69" fmla="*/ 25 h 56"/>
                  <a:gd name="T70" fmla="*/ 40 w 51"/>
                  <a:gd name="T71" fmla="*/ 28 h 56"/>
                  <a:gd name="T72" fmla="*/ 39 w 51"/>
                  <a:gd name="T73" fmla="*/ 32 h 56"/>
                  <a:gd name="T74" fmla="*/ 37 w 51"/>
                  <a:gd name="T75" fmla="*/ 34 h 56"/>
                  <a:gd name="T76" fmla="*/ 36 w 51"/>
                  <a:gd name="T77" fmla="*/ 34 h 56"/>
                  <a:gd name="T78" fmla="*/ 36 w 51"/>
                  <a:gd name="T79" fmla="*/ 36 h 56"/>
                  <a:gd name="T80" fmla="*/ 36 w 51"/>
                  <a:gd name="T81" fmla="*/ 38 h 56"/>
                  <a:gd name="T82" fmla="*/ 31 w 51"/>
                  <a:gd name="T83" fmla="*/ 41 h 56"/>
                  <a:gd name="T84" fmla="*/ 29 w 51"/>
                  <a:gd name="T85" fmla="*/ 41 h 56"/>
                  <a:gd name="T86" fmla="*/ 28 w 51"/>
                  <a:gd name="T87" fmla="*/ 41 h 56"/>
                  <a:gd name="T88" fmla="*/ 28 w 51"/>
                  <a:gd name="T89" fmla="*/ 42 h 56"/>
                  <a:gd name="T90" fmla="*/ 26 w 51"/>
                  <a:gd name="T91" fmla="*/ 43 h 56"/>
                  <a:gd name="T92" fmla="*/ 20 w 51"/>
                  <a:gd name="T93" fmla="*/ 41 h 56"/>
                  <a:gd name="T94" fmla="*/ 17 w 51"/>
                  <a:gd name="T95" fmla="*/ 38 h 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
                  <a:gd name="T145" fmla="*/ 0 h 56"/>
                  <a:gd name="T146" fmla="*/ 51 w 51"/>
                  <a:gd name="T147" fmla="*/ 56 h 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 h="56">
                    <a:moveTo>
                      <a:pt x="9" y="7"/>
                    </a:moveTo>
                    <a:lnTo>
                      <a:pt x="2" y="15"/>
                    </a:lnTo>
                    <a:lnTo>
                      <a:pt x="0" y="28"/>
                    </a:lnTo>
                    <a:lnTo>
                      <a:pt x="0" y="33"/>
                    </a:lnTo>
                    <a:lnTo>
                      <a:pt x="2" y="39"/>
                    </a:lnTo>
                    <a:lnTo>
                      <a:pt x="4" y="43"/>
                    </a:lnTo>
                    <a:lnTo>
                      <a:pt x="9" y="48"/>
                    </a:lnTo>
                    <a:lnTo>
                      <a:pt x="17" y="54"/>
                    </a:lnTo>
                    <a:lnTo>
                      <a:pt x="26" y="56"/>
                    </a:lnTo>
                    <a:lnTo>
                      <a:pt x="35" y="54"/>
                    </a:lnTo>
                    <a:lnTo>
                      <a:pt x="44" y="48"/>
                    </a:lnTo>
                    <a:lnTo>
                      <a:pt x="46" y="43"/>
                    </a:lnTo>
                    <a:lnTo>
                      <a:pt x="49" y="39"/>
                    </a:lnTo>
                    <a:lnTo>
                      <a:pt x="49" y="36"/>
                    </a:lnTo>
                    <a:lnTo>
                      <a:pt x="50" y="33"/>
                    </a:lnTo>
                    <a:lnTo>
                      <a:pt x="50" y="30"/>
                    </a:lnTo>
                    <a:lnTo>
                      <a:pt x="51" y="28"/>
                    </a:lnTo>
                    <a:lnTo>
                      <a:pt x="49" y="15"/>
                    </a:lnTo>
                    <a:lnTo>
                      <a:pt x="44" y="7"/>
                    </a:lnTo>
                    <a:lnTo>
                      <a:pt x="35" y="1"/>
                    </a:lnTo>
                    <a:lnTo>
                      <a:pt x="26" y="0"/>
                    </a:lnTo>
                    <a:lnTo>
                      <a:pt x="17" y="1"/>
                    </a:lnTo>
                    <a:lnTo>
                      <a:pt x="9" y="7"/>
                    </a:lnTo>
                    <a:close/>
                    <a:moveTo>
                      <a:pt x="17" y="38"/>
                    </a:moveTo>
                    <a:lnTo>
                      <a:pt x="13" y="32"/>
                    </a:lnTo>
                    <a:lnTo>
                      <a:pt x="12" y="28"/>
                    </a:lnTo>
                    <a:lnTo>
                      <a:pt x="13" y="22"/>
                    </a:lnTo>
                    <a:lnTo>
                      <a:pt x="17" y="18"/>
                    </a:lnTo>
                    <a:lnTo>
                      <a:pt x="20" y="14"/>
                    </a:lnTo>
                    <a:lnTo>
                      <a:pt x="26" y="13"/>
                    </a:lnTo>
                    <a:lnTo>
                      <a:pt x="31" y="14"/>
                    </a:lnTo>
                    <a:lnTo>
                      <a:pt x="36" y="18"/>
                    </a:lnTo>
                    <a:lnTo>
                      <a:pt x="39" y="22"/>
                    </a:lnTo>
                    <a:lnTo>
                      <a:pt x="39" y="24"/>
                    </a:lnTo>
                    <a:lnTo>
                      <a:pt x="39" y="25"/>
                    </a:lnTo>
                    <a:lnTo>
                      <a:pt x="40" y="28"/>
                    </a:lnTo>
                    <a:lnTo>
                      <a:pt x="39" y="32"/>
                    </a:lnTo>
                    <a:lnTo>
                      <a:pt x="37" y="34"/>
                    </a:lnTo>
                    <a:lnTo>
                      <a:pt x="36" y="34"/>
                    </a:lnTo>
                    <a:lnTo>
                      <a:pt x="36" y="36"/>
                    </a:lnTo>
                    <a:lnTo>
                      <a:pt x="36" y="38"/>
                    </a:lnTo>
                    <a:lnTo>
                      <a:pt x="31" y="41"/>
                    </a:lnTo>
                    <a:lnTo>
                      <a:pt x="29" y="41"/>
                    </a:lnTo>
                    <a:lnTo>
                      <a:pt x="28" y="41"/>
                    </a:lnTo>
                    <a:lnTo>
                      <a:pt x="28" y="42"/>
                    </a:lnTo>
                    <a:lnTo>
                      <a:pt x="26" y="43"/>
                    </a:lnTo>
                    <a:lnTo>
                      <a:pt x="20" y="41"/>
                    </a:lnTo>
                    <a:lnTo>
                      <a:pt x="17" y="38"/>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8" name="Freeform 611"/>
              <p:cNvSpPr>
                <a:spLocks/>
              </p:cNvSpPr>
              <p:nvPr/>
            </p:nvSpPr>
            <p:spPr bwMode="auto">
              <a:xfrm>
                <a:off x="6269" y="3079"/>
                <a:ext cx="6" cy="6"/>
              </a:xfrm>
              <a:custGeom>
                <a:avLst/>
                <a:gdLst>
                  <a:gd name="T0" fmla="*/ 0 w 28"/>
                  <a:gd name="T1" fmla="*/ 15 h 30"/>
                  <a:gd name="T2" fmla="*/ 1 w 28"/>
                  <a:gd name="T3" fmla="*/ 19 h 30"/>
                  <a:gd name="T4" fmla="*/ 5 w 28"/>
                  <a:gd name="T5" fmla="*/ 25 h 30"/>
                  <a:gd name="T6" fmla="*/ 8 w 28"/>
                  <a:gd name="T7" fmla="*/ 28 h 30"/>
                  <a:gd name="T8" fmla="*/ 14 w 28"/>
                  <a:gd name="T9" fmla="*/ 30 h 30"/>
                  <a:gd name="T10" fmla="*/ 16 w 28"/>
                  <a:gd name="T11" fmla="*/ 29 h 30"/>
                  <a:gd name="T12" fmla="*/ 16 w 28"/>
                  <a:gd name="T13" fmla="*/ 28 h 30"/>
                  <a:gd name="T14" fmla="*/ 17 w 28"/>
                  <a:gd name="T15" fmla="*/ 28 h 30"/>
                  <a:gd name="T16" fmla="*/ 19 w 28"/>
                  <a:gd name="T17" fmla="*/ 28 h 30"/>
                  <a:gd name="T18" fmla="*/ 24 w 28"/>
                  <a:gd name="T19" fmla="*/ 25 h 30"/>
                  <a:gd name="T20" fmla="*/ 24 w 28"/>
                  <a:gd name="T21" fmla="*/ 23 h 30"/>
                  <a:gd name="T22" fmla="*/ 24 w 28"/>
                  <a:gd name="T23" fmla="*/ 21 h 30"/>
                  <a:gd name="T24" fmla="*/ 25 w 28"/>
                  <a:gd name="T25" fmla="*/ 21 h 30"/>
                  <a:gd name="T26" fmla="*/ 27 w 28"/>
                  <a:gd name="T27" fmla="*/ 19 h 30"/>
                  <a:gd name="T28" fmla="*/ 28 w 28"/>
                  <a:gd name="T29" fmla="*/ 15 h 30"/>
                  <a:gd name="T30" fmla="*/ 27 w 28"/>
                  <a:gd name="T31" fmla="*/ 12 h 30"/>
                  <a:gd name="T32" fmla="*/ 27 w 28"/>
                  <a:gd name="T33" fmla="*/ 11 h 30"/>
                  <a:gd name="T34" fmla="*/ 27 w 28"/>
                  <a:gd name="T35" fmla="*/ 9 h 30"/>
                  <a:gd name="T36" fmla="*/ 24 w 28"/>
                  <a:gd name="T37" fmla="*/ 5 h 30"/>
                  <a:gd name="T38" fmla="*/ 19 w 28"/>
                  <a:gd name="T39" fmla="*/ 1 h 30"/>
                  <a:gd name="T40" fmla="*/ 14 w 28"/>
                  <a:gd name="T41" fmla="*/ 0 h 30"/>
                  <a:gd name="T42" fmla="*/ 8 w 28"/>
                  <a:gd name="T43" fmla="*/ 1 h 30"/>
                  <a:gd name="T44" fmla="*/ 5 w 28"/>
                  <a:gd name="T45" fmla="*/ 5 h 30"/>
                  <a:gd name="T46" fmla="*/ 1 w 28"/>
                  <a:gd name="T47" fmla="*/ 9 h 30"/>
                  <a:gd name="T48" fmla="*/ 0 w 28"/>
                  <a:gd name="T49" fmla="*/ 1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30"/>
                  <a:gd name="T77" fmla="*/ 28 w 28"/>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30">
                    <a:moveTo>
                      <a:pt x="0" y="15"/>
                    </a:moveTo>
                    <a:lnTo>
                      <a:pt x="1" y="19"/>
                    </a:lnTo>
                    <a:lnTo>
                      <a:pt x="5" y="25"/>
                    </a:lnTo>
                    <a:lnTo>
                      <a:pt x="8" y="28"/>
                    </a:lnTo>
                    <a:lnTo>
                      <a:pt x="14" y="30"/>
                    </a:lnTo>
                    <a:lnTo>
                      <a:pt x="16" y="29"/>
                    </a:lnTo>
                    <a:lnTo>
                      <a:pt x="16" y="28"/>
                    </a:lnTo>
                    <a:lnTo>
                      <a:pt x="17" y="28"/>
                    </a:lnTo>
                    <a:lnTo>
                      <a:pt x="19" y="28"/>
                    </a:lnTo>
                    <a:lnTo>
                      <a:pt x="24" y="25"/>
                    </a:lnTo>
                    <a:lnTo>
                      <a:pt x="24" y="23"/>
                    </a:lnTo>
                    <a:lnTo>
                      <a:pt x="24" y="21"/>
                    </a:lnTo>
                    <a:lnTo>
                      <a:pt x="25" y="21"/>
                    </a:lnTo>
                    <a:lnTo>
                      <a:pt x="27" y="19"/>
                    </a:lnTo>
                    <a:lnTo>
                      <a:pt x="28" y="15"/>
                    </a:lnTo>
                    <a:lnTo>
                      <a:pt x="27" y="12"/>
                    </a:lnTo>
                    <a:lnTo>
                      <a:pt x="27" y="11"/>
                    </a:lnTo>
                    <a:lnTo>
                      <a:pt x="27" y="9"/>
                    </a:lnTo>
                    <a:lnTo>
                      <a:pt x="24" y="5"/>
                    </a:lnTo>
                    <a:lnTo>
                      <a:pt x="19" y="1"/>
                    </a:lnTo>
                    <a:lnTo>
                      <a:pt x="14" y="0"/>
                    </a:lnTo>
                    <a:lnTo>
                      <a:pt x="8" y="1"/>
                    </a:lnTo>
                    <a:lnTo>
                      <a:pt x="5" y="5"/>
                    </a:lnTo>
                    <a:lnTo>
                      <a:pt x="1" y="9"/>
                    </a:lnTo>
                    <a:lnTo>
                      <a:pt x="0" y="15"/>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39" name="Freeform 612"/>
              <p:cNvSpPr>
                <a:spLocks/>
              </p:cNvSpPr>
              <p:nvPr/>
            </p:nvSpPr>
            <p:spPr bwMode="auto">
              <a:xfrm>
                <a:off x="6253" y="3091"/>
                <a:ext cx="43" cy="20"/>
              </a:xfrm>
              <a:custGeom>
                <a:avLst/>
                <a:gdLst>
                  <a:gd name="T0" fmla="*/ 214 w 214"/>
                  <a:gd name="T1" fmla="*/ 18 h 98"/>
                  <a:gd name="T2" fmla="*/ 206 w 214"/>
                  <a:gd name="T3" fmla="*/ 0 h 98"/>
                  <a:gd name="T4" fmla="*/ 193 w 214"/>
                  <a:gd name="T5" fmla="*/ 24 h 98"/>
                  <a:gd name="T6" fmla="*/ 186 w 214"/>
                  <a:gd name="T7" fmla="*/ 36 h 98"/>
                  <a:gd name="T8" fmla="*/ 181 w 214"/>
                  <a:gd name="T9" fmla="*/ 41 h 98"/>
                  <a:gd name="T10" fmla="*/ 178 w 214"/>
                  <a:gd name="T11" fmla="*/ 48 h 98"/>
                  <a:gd name="T12" fmla="*/ 175 w 214"/>
                  <a:gd name="T13" fmla="*/ 48 h 98"/>
                  <a:gd name="T14" fmla="*/ 174 w 214"/>
                  <a:gd name="T15" fmla="*/ 48 h 98"/>
                  <a:gd name="T16" fmla="*/ 174 w 214"/>
                  <a:gd name="T17" fmla="*/ 49 h 98"/>
                  <a:gd name="T18" fmla="*/ 172 w 214"/>
                  <a:gd name="T19" fmla="*/ 51 h 98"/>
                  <a:gd name="T20" fmla="*/ 168 w 214"/>
                  <a:gd name="T21" fmla="*/ 56 h 98"/>
                  <a:gd name="T22" fmla="*/ 159 w 214"/>
                  <a:gd name="T23" fmla="*/ 64 h 98"/>
                  <a:gd name="T24" fmla="*/ 149 w 214"/>
                  <a:gd name="T25" fmla="*/ 70 h 98"/>
                  <a:gd name="T26" fmla="*/ 140 w 214"/>
                  <a:gd name="T27" fmla="*/ 76 h 98"/>
                  <a:gd name="T28" fmla="*/ 128 w 214"/>
                  <a:gd name="T29" fmla="*/ 79 h 98"/>
                  <a:gd name="T30" fmla="*/ 125 w 214"/>
                  <a:gd name="T31" fmla="*/ 79 h 98"/>
                  <a:gd name="T32" fmla="*/ 123 w 214"/>
                  <a:gd name="T33" fmla="*/ 81 h 98"/>
                  <a:gd name="T34" fmla="*/ 118 w 214"/>
                  <a:gd name="T35" fmla="*/ 83 h 98"/>
                  <a:gd name="T36" fmla="*/ 106 w 214"/>
                  <a:gd name="T37" fmla="*/ 85 h 98"/>
                  <a:gd name="T38" fmla="*/ 95 w 214"/>
                  <a:gd name="T39" fmla="*/ 86 h 98"/>
                  <a:gd name="T40" fmla="*/ 81 w 214"/>
                  <a:gd name="T41" fmla="*/ 85 h 98"/>
                  <a:gd name="T42" fmla="*/ 70 w 214"/>
                  <a:gd name="T43" fmla="*/ 83 h 98"/>
                  <a:gd name="T44" fmla="*/ 49 w 214"/>
                  <a:gd name="T45" fmla="*/ 76 h 98"/>
                  <a:gd name="T46" fmla="*/ 37 w 214"/>
                  <a:gd name="T47" fmla="*/ 70 h 98"/>
                  <a:gd name="T48" fmla="*/ 28 w 214"/>
                  <a:gd name="T49" fmla="*/ 64 h 98"/>
                  <a:gd name="T50" fmla="*/ 12 w 214"/>
                  <a:gd name="T51" fmla="*/ 48 h 98"/>
                  <a:gd name="T52" fmla="*/ 8 w 214"/>
                  <a:gd name="T53" fmla="*/ 45 h 98"/>
                  <a:gd name="T54" fmla="*/ 6 w 214"/>
                  <a:gd name="T55" fmla="*/ 40 h 98"/>
                  <a:gd name="T56" fmla="*/ 0 w 214"/>
                  <a:gd name="T57" fmla="*/ 56 h 98"/>
                  <a:gd name="T58" fmla="*/ 1 w 214"/>
                  <a:gd name="T59" fmla="*/ 58 h 98"/>
                  <a:gd name="T60" fmla="*/ 10 w 214"/>
                  <a:gd name="T61" fmla="*/ 67 h 98"/>
                  <a:gd name="T62" fmla="*/ 22 w 214"/>
                  <a:gd name="T63" fmla="*/ 75 h 98"/>
                  <a:gd name="T64" fmla="*/ 44 w 214"/>
                  <a:gd name="T65" fmla="*/ 88 h 98"/>
                  <a:gd name="T66" fmla="*/ 68 w 214"/>
                  <a:gd name="T67" fmla="*/ 95 h 98"/>
                  <a:gd name="T68" fmla="*/ 81 w 214"/>
                  <a:gd name="T69" fmla="*/ 97 h 98"/>
                  <a:gd name="T70" fmla="*/ 95 w 214"/>
                  <a:gd name="T71" fmla="*/ 98 h 98"/>
                  <a:gd name="T72" fmla="*/ 97 w 214"/>
                  <a:gd name="T73" fmla="*/ 97 h 98"/>
                  <a:gd name="T74" fmla="*/ 100 w 214"/>
                  <a:gd name="T75" fmla="*/ 97 h 98"/>
                  <a:gd name="T76" fmla="*/ 107 w 214"/>
                  <a:gd name="T77" fmla="*/ 97 h 98"/>
                  <a:gd name="T78" fmla="*/ 120 w 214"/>
                  <a:gd name="T79" fmla="*/ 95 h 98"/>
                  <a:gd name="T80" fmla="*/ 132 w 214"/>
                  <a:gd name="T81" fmla="*/ 92 h 98"/>
                  <a:gd name="T82" fmla="*/ 137 w 214"/>
                  <a:gd name="T83" fmla="*/ 90 h 98"/>
                  <a:gd name="T84" fmla="*/ 144 w 214"/>
                  <a:gd name="T85" fmla="*/ 88 h 98"/>
                  <a:gd name="T86" fmla="*/ 166 w 214"/>
                  <a:gd name="T87" fmla="*/ 75 h 98"/>
                  <a:gd name="T88" fmla="*/ 171 w 214"/>
                  <a:gd name="T89" fmla="*/ 70 h 98"/>
                  <a:gd name="T90" fmla="*/ 173 w 214"/>
                  <a:gd name="T91" fmla="*/ 68 h 98"/>
                  <a:gd name="T92" fmla="*/ 173 w 214"/>
                  <a:gd name="T93" fmla="*/ 67 h 98"/>
                  <a:gd name="T94" fmla="*/ 174 w 214"/>
                  <a:gd name="T95" fmla="*/ 67 h 98"/>
                  <a:gd name="T96" fmla="*/ 177 w 214"/>
                  <a:gd name="T97" fmla="*/ 67 h 98"/>
                  <a:gd name="T98" fmla="*/ 188 w 214"/>
                  <a:gd name="T99" fmla="*/ 58 h 98"/>
                  <a:gd name="T100" fmla="*/ 195 w 214"/>
                  <a:gd name="T101" fmla="*/ 48 h 98"/>
                  <a:gd name="T102" fmla="*/ 201 w 214"/>
                  <a:gd name="T103" fmla="*/ 39 h 98"/>
                  <a:gd name="T104" fmla="*/ 207 w 214"/>
                  <a:gd name="T105" fmla="*/ 28 h 98"/>
                  <a:gd name="T106" fmla="*/ 214 w 214"/>
                  <a:gd name="T107" fmla="*/ 18 h 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4"/>
                  <a:gd name="T163" fmla="*/ 0 h 98"/>
                  <a:gd name="T164" fmla="*/ 214 w 214"/>
                  <a:gd name="T165" fmla="*/ 98 h 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4" h="98">
                    <a:moveTo>
                      <a:pt x="214" y="18"/>
                    </a:moveTo>
                    <a:lnTo>
                      <a:pt x="206" y="0"/>
                    </a:lnTo>
                    <a:lnTo>
                      <a:pt x="193" y="24"/>
                    </a:lnTo>
                    <a:lnTo>
                      <a:pt x="186" y="36"/>
                    </a:lnTo>
                    <a:lnTo>
                      <a:pt x="181" y="41"/>
                    </a:lnTo>
                    <a:lnTo>
                      <a:pt x="178" y="48"/>
                    </a:lnTo>
                    <a:lnTo>
                      <a:pt x="175" y="48"/>
                    </a:lnTo>
                    <a:lnTo>
                      <a:pt x="174" y="48"/>
                    </a:lnTo>
                    <a:lnTo>
                      <a:pt x="174" y="49"/>
                    </a:lnTo>
                    <a:lnTo>
                      <a:pt x="172" y="51"/>
                    </a:lnTo>
                    <a:lnTo>
                      <a:pt x="168" y="56"/>
                    </a:lnTo>
                    <a:lnTo>
                      <a:pt x="159" y="64"/>
                    </a:lnTo>
                    <a:lnTo>
                      <a:pt x="149" y="70"/>
                    </a:lnTo>
                    <a:lnTo>
                      <a:pt x="140" y="76"/>
                    </a:lnTo>
                    <a:lnTo>
                      <a:pt x="128" y="79"/>
                    </a:lnTo>
                    <a:lnTo>
                      <a:pt x="125" y="79"/>
                    </a:lnTo>
                    <a:lnTo>
                      <a:pt x="123" y="81"/>
                    </a:lnTo>
                    <a:lnTo>
                      <a:pt x="118" y="83"/>
                    </a:lnTo>
                    <a:lnTo>
                      <a:pt x="106" y="85"/>
                    </a:lnTo>
                    <a:lnTo>
                      <a:pt x="95" y="86"/>
                    </a:lnTo>
                    <a:lnTo>
                      <a:pt x="81" y="85"/>
                    </a:lnTo>
                    <a:lnTo>
                      <a:pt x="70" y="83"/>
                    </a:lnTo>
                    <a:lnTo>
                      <a:pt x="49" y="76"/>
                    </a:lnTo>
                    <a:lnTo>
                      <a:pt x="37" y="70"/>
                    </a:lnTo>
                    <a:lnTo>
                      <a:pt x="28" y="64"/>
                    </a:lnTo>
                    <a:lnTo>
                      <a:pt x="12" y="48"/>
                    </a:lnTo>
                    <a:lnTo>
                      <a:pt x="8" y="45"/>
                    </a:lnTo>
                    <a:lnTo>
                      <a:pt x="6" y="40"/>
                    </a:lnTo>
                    <a:lnTo>
                      <a:pt x="0" y="56"/>
                    </a:lnTo>
                    <a:lnTo>
                      <a:pt x="1" y="58"/>
                    </a:lnTo>
                    <a:lnTo>
                      <a:pt x="10" y="67"/>
                    </a:lnTo>
                    <a:lnTo>
                      <a:pt x="22" y="75"/>
                    </a:lnTo>
                    <a:lnTo>
                      <a:pt x="44" y="88"/>
                    </a:lnTo>
                    <a:lnTo>
                      <a:pt x="68" y="95"/>
                    </a:lnTo>
                    <a:lnTo>
                      <a:pt x="81" y="97"/>
                    </a:lnTo>
                    <a:lnTo>
                      <a:pt x="95" y="98"/>
                    </a:lnTo>
                    <a:lnTo>
                      <a:pt x="97" y="97"/>
                    </a:lnTo>
                    <a:lnTo>
                      <a:pt x="100" y="97"/>
                    </a:lnTo>
                    <a:lnTo>
                      <a:pt x="107" y="97"/>
                    </a:lnTo>
                    <a:lnTo>
                      <a:pt x="120" y="95"/>
                    </a:lnTo>
                    <a:lnTo>
                      <a:pt x="132" y="92"/>
                    </a:lnTo>
                    <a:lnTo>
                      <a:pt x="137" y="90"/>
                    </a:lnTo>
                    <a:lnTo>
                      <a:pt x="144" y="88"/>
                    </a:lnTo>
                    <a:lnTo>
                      <a:pt x="166" y="75"/>
                    </a:lnTo>
                    <a:lnTo>
                      <a:pt x="171" y="70"/>
                    </a:lnTo>
                    <a:lnTo>
                      <a:pt x="173" y="68"/>
                    </a:lnTo>
                    <a:lnTo>
                      <a:pt x="173" y="67"/>
                    </a:lnTo>
                    <a:lnTo>
                      <a:pt x="174" y="67"/>
                    </a:lnTo>
                    <a:lnTo>
                      <a:pt x="177" y="67"/>
                    </a:lnTo>
                    <a:lnTo>
                      <a:pt x="188" y="58"/>
                    </a:lnTo>
                    <a:lnTo>
                      <a:pt x="195" y="48"/>
                    </a:lnTo>
                    <a:lnTo>
                      <a:pt x="201" y="39"/>
                    </a:lnTo>
                    <a:lnTo>
                      <a:pt x="207" y="28"/>
                    </a:lnTo>
                    <a:lnTo>
                      <a:pt x="214" y="18"/>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0" name="Freeform 613"/>
              <p:cNvSpPr>
                <a:spLocks/>
              </p:cNvSpPr>
              <p:nvPr/>
            </p:nvSpPr>
            <p:spPr bwMode="auto">
              <a:xfrm>
                <a:off x="6250" y="3095"/>
                <a:ext cx="48" cy="22"/>
              </a:xfrm>
              <a:custGeom>
                <a:avLst/>
                <a:gdLst>
                  <a:gd name="T0" fmla="*/ 226 w 240"/>
                  <a:gd name="T1" fmla="*/ 0 h 112"/>
                  <a:gd name="T2" fmla="*/ 213 w 240"/>
                  <a:gd name="T3" fmla="*/ 21 h 112"/>
                  <a:gd name="T4" fmla="*/ 200 w 240"/>
                  <a:gd name="T5" fmla="*/ 40 h 112"/>
                  <a:gd name="T6" fmla="*/ 186 w 240"/>
                  <a:gd name="T7" fmla="*/ 49 h 112"/>
                  <a:gd name="T8" fmla="*/ 185 w 240"/>
                  <a:gd name="T9" fmla="*/ 50 h 112"/>
                  <a:gd name="T10" fmla="*/ 178 w 240"/>
                  <a:gd name="T11" fmla="*/ 57 h 112"/>
                  <a:gd name="T12" fmla="*/ 149 w 240"/>
                  <a:gd name="T13" fmla="*/ 72 h 112"/>
                  <a:gd name="T14" fmla="*/ 132 w 240"/>
                  <a:gd name="T15" fmla="*/ 77 h 112"/>
                  <a:gd name="T16" fmla="*/ 112 w 240"/>
                  <a:gd name="T17" fmla="*/ 79 h 112"/>
                  <a:gd name="T18" fmla="*/ 107 w 240"/>
                  <a:gd name="T19" fmla="*/ 80 h 112"/>
                  <a:gd name="T20" fmla="*/ 80 w 240"/>
                  <a:gd name="T21" fmla="*/ 77 h 112"/>
                  <a:gd name="T22" fmla="*/ 34 w 240"/>
                  <a:gd name="T23" fmla="*/ 57 h 112"/>
                  <a:gd name="T24" fmla="*/ 13 w 240"/>
                  <a:gd name="T25" fmla="*/ 40 h 112"/>
                  <a:gd name="T26" fmla="*/ 6 w 240"/>
                  <a:gd name="T27" fmla="*/ 50 h 112"/>
                  <a:gd name="T28" fmla="*/ 10 w 240"/>
                  <a:gd name="T29" fmla="*/ 76 h 112"/>
                  <a:gd name="T30" fmla="*/ 35 w 240"/>
                  <a:gd name="T31" fmla="*/ 93 h 112"/>
                  <a:gd name="T32" fmla="*/ 76 w 240"/>
                  <a:gd name="T33" fmla="*/ 109 h 112"/>
                  <a:gd name="T34" fmla="*/ 107 w 240"/>
                  <a:gd name="T35" fmla="*/ 112 h 112"/>
                  <a:gd name="T36" fmla="*/ 121 w 240"/>
                  <a:gd name="T37" fmla="*/ 111 h 112"/>
                  <a:gd name="T38" fmla="*/ 152 w 240"/>
                  <a:gd name="T39" fmla="*/ 104 h 112"/>
                  <a:gd name="T40" fmla="*/ 173 w 240"/>
                  <a:gd name="T41" fmla="*/ 94 h 112"/>
                  <a:gd name="T42" fmla="*/ 193 w 240"/>
                  <a:gd name="T43" fmla="*/ 82 h 112"/>
                  <a:gd name="T44" fmla="*/ 199 w 240"/>
                  <a:gd name="T45" fmla="*/ 76 h 112"/>
                  <a:gd name="T46" fmla="*/ 218 w 240"/>
                  <a:gd name="T47" fmla="*/ 60 h 112"/>
                  <a:gd name="T48" fmla="*/ 240 w 240"/>
                  <a:gd name="T49" fmla="*/ 30 h 112"/>
                  <a:gd name="T50" fmla="*/ 221 w 240"/>
                  <a:gd name="T51" fmla="*/ 32 h 112"/>
                  <a:gd name="T52" fmla="*/ 201 w 240"/>
                  <a:gd name="T53" fmla="*/ 55 h 112"/>
                  <a:gd name="T54" fmla="*/ 195 w 240"/>
                  <a:gd name="T55" fmla="*/ 60 h 112"/>
                  <a:gd name="T56" fmla="*/ 177 w 240"/>
                  <a:gd name="T57" fmla="*/ 73 h 112"/>
                  <a:gd name="T58" fmla="*/ 161 w 240"/>
                  <a:gd name="T59" fmla="*/ 84 h 112"/>
                  <a:gd name="T60" fmla="*/ 135 w 240"/>
                  <a:gd name="T61" fmla="*/ 93 h 112"/>
                  <a:gd name="T62" fmla="*/ 107 w 240"/>
                  <a:gd name="T63" fmla="*/ 96 h 112"/>
                  <a:gd name="T64" fmla="*/ 76 w 240"/>
                  <a:gd name="T65" fmla="*/ 93 h 112"/>
                  <a:gd name="T66" fmla="*/ 38 w 240"/>
                  <a:gd name="T67" fmla="*/ 77 h 112"/>
                  <a:gd name="T68" fmla="*/ 16 w 240"/>
                  <a:gd name="T69" fmla="*/ 60 h 112"/>
                  <a:gd name="T70" fmla="*/ 16 w 240"/>
                  <a:gd name="T71" fmla="*/ 60 h 112"/>
                  <a:gd name="T72" fmla="*/ 38 w 240"/>
                  <a:gd name="T73" fmla="*/ 77 h 112"/>
                  <a:gd name="T74" fmla="*/ 76 w 240"/>
                  <a:gd name="T75" fmla="*/ 93 h 112"/>
                  <a:gd name="T76" fmla="*/ 107 w 240"/>
                  <a:gd name="T77" fmla="*/ 96 h 112"/>
                  <a:gd name="T78" fmla="*/ 135 w 240"/>
                  <a:gd name="T79" fmla="*/ 93 h 112"/>
                  <a:gd name="T80" fmla="*/ 161 w 240"/>
                  <a:gd name="T81" fmla="*/ 84 h 112"/>
                  <a:gd name="T82" fmla="*/ 177 w 240"/>
                  <a:gd name="T83" fmla="*/ 73 h 112"/>
                  <a:gd name="T84" fmla="*/ 195 w 240"/>
                  <a:gd name="T85" fmla="*/ 60 h 112"/>
                  <a:gd name="T86" fmla="*/ 201 w 240"/>
                  <a:gd name="T87" fmla="*/ 55 h 112"/>
                  <a:gd name="T88" fmla="*/ 221 w 240"/>
                  <a:gd name="T89" fmla="*/ 32 h 1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0"/>
                  <a:gd name="T136" fmla="*/ 0 h 112"/>
                  <a:gd name="T137" fmla="*/ 240 w 240"/>
                  <a:gd name="T138" fmla="*/ 112 h 1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0" h="112">
                    <a:moveTo>
                      <a:pt x="233" y="15"/>
                    </a:moveTo>
                    <a:lnTo>
                      <a:pt x="226" y="0"/>
                    </a:lnTo>
                    <a:lnTo>
                      <a:pt x="219" y="10"/>
                    </a:lnTo>
                    <a:lnTo>
                      <a:pt x="213" y="21"/>
                    </a:lnTo>
                    <a:lnTo>
                      <a:pt x="207" y="30"/>
                    </a:lnTo>
                    <a:lnTo>
                      <a:pt x="200" y="40"/>
                    </a:lnTo>
                    <a:lnTo>
                      <a:pt x="189" y="49"/>
                    </a:lnTo>
                    <a:lnTo>
                      <a:pt x="186" y="49"/>
                    </a:lnTo>
                    <a:lnTo>
                      <a:pt x="185" y="49"/>
                    </a:lnTo>
                    <a:lnTo>
                      <a:pt x="185" y="50"/>
                    </a:lnTo>
                    <a:lnTo>
                      <a:pt x="183" y="52"/>
                    </a:lnTo>
                    <a:lnTo>
                      <a:pt x="178" y="57"/>
                    </a:lnTo>
                    <a:lnTo>
                      <a:pt x="156" y="70"/>
                    </a:lnTo>
                    <a:lnTo>
                      <a:pt x="149" y="72"/>
                    </a:lnTo>
                    <a:lnTo>
                      <a:pt x="144" y="74"/>
                    </a:lnTo>
                    <a:lnTo>
                      <a:pt x="132" y="77"/>
                    </a:lnTo>
                    <a:lnTo>
                      <a:pt x="119" y="79"/>
                    </a:lnTo>
                    <a:lnTo>
                      <a:pt x="112" y="79"/>
                    </a:lnTo>
                    <a:lnTo>
                      <a:pt x="109" y="79"/>
                    </a:lnTo>
                    <a:lnTo>
                      <a:pt x="107" y="80"/>
                    </a:lnTo>
                    <a:lnTo>
                      <a:pt x="93" y="79"/>
                    </a:lnTo>
                    <a:lnTo>
                      <a:pt x="80" y="77"/>
                    </a:lnTo>
                    <a:lnTo>
                      <a:pt x="56" y="70"/>
                    </a:lnTo>
                    <a:lnTo>
                      <a:pt x="34" y="57"/>
                    </a:lnTo>
                    <a:lnTo>
                      <a:pt x="22" y="49"/>
                    </a:lnTo>
                    <a:lnTo>
                      <a:pt x="13" y="40"/>
                    </a:lnTo>
                    <a:lnTo>
                      <a:pt x="12" y="38"/>
                    </a:lnTo>
                    <a:lnTo>
                      <a:pt x="6" y="50"/>
                    </a:lnTo>
                    <a:lnTo>
                      <a:pt x="0" y="66"/>
                    </a:lnTo>
                    <a:lnTo>
                      <a:pt x="10" y="76"/>
                    </a:lnTo>
                    <a:lnTo>
                      <a:pt x="22" y="85"/>
                    </a:lnTo>
                    <a:lnTo>
                      <a:pt x="35" y="93"/>
                    </a:lnTo>
                    <a:lnTo>
                      <a:pt x="48" y="100"/>
                    </a:lnTo>
                    <a:lnTo>
                      <a:pt x="76" y="109"/>
                    </a:lnTo>
                    <a:lnTo>
                      <a:pt x="91" y="111"/>
                    </a:lnTo>
                    <a:lnTo>
                      <a:pt x="107" y="112"/>
                    </a:lnTo>
                    <a:lnTo>
                      <a:pt x="113" y="111"/>
                    </a:lnTo>
                    <a:lnTo>
                      <a:pt x="121" y="111"/>
                    </a:lnTo>
                    <a:lnTo>
                      <a:pt x="137" y="109"/>
                    </a:lnTo>
                    <a:lnTo>
                      <a:pt x="152" y="104"/>
                    </a:lnTo>
                    <a:lnTo>
                      <a:pt x="167" y="98"/>
                    </a:lnTo>
                    <a:lnTo>
                      <a:pt x="173" y="94"/>
                    </a:lnTo>
                    <a:lnTo>
                      <a:pt x="180" y="91"/>
                    </a:lnTo>
                    <a:lnTo>
                      <a:pt x="193" y="82"/>
                    </a:lnTo>
                    <a:lnTo>
                      <a:pt x="195" y="78"/>
                    </a:lnTo>
                    <a:lnTo>
                      <a:pt x="199" y="76"/>
                    </a:lnTo>
                    <a:lnTo>
                      <a:pt x="205" y="72"/>
                    </a:lnTo>
                    <a:lnTo>
                      <a:pt x="218" y="60"/>
                    </a:lnTo>
                    <a:lnTo>
                      <a:pt x="229" y="45"/>
                    </a:lnTo>
                    <a:lnTo>
                      <a:pt x="240" y="30"/>
                    </a:lnTo>
                    <a:lnTo>
                      <a:pt x="233" y="15"/>
                    </a:lnTo>
                    <a:lnTo>
                      <a:pt x="221" y="32"/>
                    </a:lnTo>
                    <a:lnTo>
                      <a:pt x="208" y="50"/>
                    </a:lnTo>
                    <a:lnTo>
                      <a:pt x="201" y="55"/>
                    </a:lnTo>
                    <a:lnTo>
                      <a:pt x="198" y="57"/>
                    </a:lnTo>
                    <a:lnTo>
                      <a:pt x="195" y="60"/>
                    </a:lnTo>
                    <a:lnTo>
                      <a:pt x="184" y="69"/>
                    </a:lnTo>
                    <a:lnTo>
                      <a:pt x="177" y="73"/>
                    </a:lnTo>
                    <a:lnTo>
                      <a:pt x="172" y="77"/>
                    </a:lnTo>
                    <a:lnTo>
                      <a:pt x="161" y="84"/>
                    </a:lnTo>
                    <a:lnTo>
                      <a:pt x="147" y="88"/>
                    </a:lnTo>
                    <a:lnTo>
                      <a:pt x="135" y="93"/>
                    </a:lnTo>
                    <a:lnTo>
                      <a:pt x="120" y="95"/>
                    </a:lnTo>
                    <a:lnTo>
                      <a:pt x="107" y="96"/>
                    </a:lnTo>
                    <a:lnTo>
                      <a:pt x="91" y="95"/>
                    </a:lnTo>
                    <a:lnTo>
                      <a:pt x="76" y="93"/>
                    </a:lnTo>
                    <a:lnTo>
                      <a:pt x="51" y="84"/>
                    </a:lnTo>
                    <a:lnTo>
                      <a:pt x="38" y="77"/>
                    </a:lnTo>
                    <a:lnTo>
                      <a:pt x="27" y="69"/>
                    </a:lnTo>
                    <a:lnTo>
                      <a:pt x="16" y="60"/>
                    </a:lnTo>
                    <a:lnTo>
                      <a:pt x="6" y="50"/>
                    </a:lnTo>
                    <a:lnTo>
                      <a:pt x="16" y="60"/>
                    </a:lnTo>
                    <a:lnTo>
                      <a:pt x="27" y="69"/>
                    </a:lnTo>
                    <a:lnTo>
                      <a:pt x="38" y="77"/>
                    </a:lnTo>
                    <a:lnTo>
                      <a:pt x="51" y="84"/>
                    </a:lnTo>
                    <a:lnTo>
                      <a:pt x="76" y="93"/>
                    </a:lnTo>
                    <a:lnTo>
                      <a:pt x="91" y="95"/>
                    </a:lnTo>
                    <a:lnTo>
                      <a:pt x="107" y="96"/>
                    </a:lnTo>
                    <a:lnTo>
                      <a:pt x="120" y="95"/>
                    </a:lnTo>
                    <a:lnTo>
                      <a:pt x="135" y="93"/>
                    </a:lnTo>
                    <a:lnTo>
                      <a:pt x="147" y="88"/>
                    </a:lnTo>
                    <a:lnTo>
                      <a:pt x="161" y="84"/>
                    </a:lnTo>
                    <a:lnTo>
                      <a:pt x="172" y="77"/>
                    </a:lnTo>
                    <a:lnTo>
                      <a:pt x="177" y="73"/>
                    </a:lnTo>
                    <a:lnTo>
                      <a:pt x="184" y="69"/>
                    </a:lnTo>
                    <a:lnTo>
                      <a:pt x="195" y="60"/>
                    </a:lnTo>
                    <a:lnTo>
                      <a:pt x="198" y="57"/>
                    </a:lnTo>
                    <a:lnTo>
                      <a:pt x="201" y="55"/>
                    </a:lnTo>
                    <a:lnTo>
                      <a:pt x="208" y="50"/>
                    </a:lnTo>
                    <a:lnTo>
                      <a:pt x="221" y="32"/>
                    </a:lnTo>
                    <a:lnTo>
                      <a:pt x="233" y="15"/>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1" name="Freeform 614"/>
              <p:cNvSpPr>
                <a:spLocks/>
              </p:cNvSpPr>
              <p:nvPr/>
            </p:nvSpPr>
            <p:spPr bwMode="auto">
              <a:xfrm>
                <a:off x="6249" y="3101"/>
                <a:ext cx="51" cy="19"/>
              </a:xfrm>
              <a:custGeom>
                <a:avLst/>
                <a:gdLst>
                  <a:gd name="T0" fmla="*/ 254 w 254"/>
                  <a:gd name="T1" fmla="*/ 16 h 97"/>
                  <a:gd name="T2" fmla="*/ 246 w 254"/>
                  <a:gd name="T3" fmla="*/ 0 h 97"/>
                  <a:gd name="T4" fmla="*/ 235 w 254"/>
                  <a:gd name="T5" fmla="*/ 15 h 97"/>
                  <a:gd name="T6" fmla="*/ 224 w 254"/>
                  <a:gd name="T7" fmla="*/ 30 h 97"/>
                  <a:gd name="T8" fmla="*/ 211 w 254"/>
                  <a:gd name="T9" fmla="*/ 42 h 97"/>
                  <a:gd name="T10" fmla="*/ 205 w 254"/>
                  <a:gd name="T11" fmla="*/ 46 h 97"/>
                  <a:gd name="T12" fmla="*/ 201 w 254"/>
                  <a:gd name="T13" fmla="*/ 48 h 97"/>
                  <a:gd name="T14" fmla="*/ 199 w 254"/>
                  <a:gd name="T15" fmla="*/ 52 h 97"/>
                  <a:gd name="T16" fmla="*/ 186 w 254"/>
                  <a:gd name="T17" fmla="*/ 61 h 97"/>
                  <a:gd name="T18" fmla="*/ 179 w 254"/>
                  <a:gd name="T19" fmla="*/ 64 h 97"/>
                  <a:gd name="T20" fmla="*/ 173 w 254"/>
                  <a:gd name="T21" fmla="*/ 68 h 97"/>
                  <a:gd name="T22" fmla="*/ 158 w 254"/>
                  <a:gd name="T23" fmla="*/ 74 h 97"/>
                  <a:gd name="T24" fmla="*/ 143 w 254"/>
                  <a:gd name="T25" fmla="*/ 79 h 97"/>
                  <a:gd name="T26" fmla="*/ 127 w 254"/>
                  <a:gd name="T27" fmla="*/ 81 h 97"/>
                  <a:gd name="T28" fmla="*/ 119 w 254"/>
                  <a:gd name="T29" fmla="*/ 81 h 97"/>
                  <a:gd name="T30" fmla="*/ 113 w 254"/>
                  <a:gd name="T31" fmla="*/ 82 h 97"/>
                  <a:gd name="T32" fmla="*/ 97 w 254"/>
                  <a:gd name="T33" fmla="*/ 81 h 97"/>
                  <a:gd name="T34" fmla="*/ 82 w 254"/>
                  <a:gd name="T35" fmla="*/ 79 h 97"/>
                  <a:gd name="T36" fmla="*/ 54 w 254"/>
                  <a:gd name="T37" fmla="*/ 70 h 97"/>
                  <a:gd name="T38" fmla="*/ 41 w 254"/>
                  <a:gd name="T39" fmla="*/ 63 h 97"/>
                  <a:gd name="T40" fmla="*/ 28 w 254"/>
                  <a:gd name="T41" fmla="*/ 55 h 97"/>
                  <a:gd name="T42" fmla="*/ 16 w 254"/>
                  <a:gd name="T43" fmla="*/ 46 h 97"/>
                  <a:gd name="T44" fmla="*/ 6 w 254"/>
                  <a:gd name="T45" fmla="*/ 36 h 97"/>
                  <a:gd name="T46" fmla="*/ 0 w 254"/>
                  <a:gd name="T47" fmla="*/ 48 h 97"/>
                  <a:gd name="T48" fmla="*/ 24 w 254"/>
                  <a:gd name="T49" fmla="*/ 68 h 97"/>
                  <a:gd name="T50" fmla="*/ 36 w 254"/>
                  <a:gd name="T51" fmla="*/ 76 h 97"/>
                  <a:gd name="T52" fmla="*/ 51 w 254"/>
                  <a:gd name="T53" fmla="*/ 84 h 97"/>
                  <a:gd name="T54" fmla="*/ 64 w 254"/>
                  <a:gd name="T55" fmla="*/ 89 h 97"/>
                  <a:gd name="T56" fmla="*/ 80 w 254"/>
                  <a:gd name="T57" fmla="*/ 93 h 97"/>
                  <a:gd name="T58" fmla="*/ 96 w 254"/>
                  <a:gd name="T59" fmla="*/ 95 h 97"/>
                  <a:gd name="T60" fmla="*/ 113 w 254"/>
                  <a:gd name="T61" fmla="*/ 97 h 97"/>
                  <a:gd name="T62" fmla="*/ 113 w 254"/>
                  <a:gd name="T63" fmla="*/ 95 h 97"/>
                  <a:gd name="T64" fmla="*/ 114 w 254"/>
                  <a:gd name="T65" fmla="*/ 95 h 97"/>
                  <a:gd name="T66" fmla="*/ 116 w 254"/>
                  <a:gd name="T67" fmla="*/ 95 h 97"/>
                  <a:gd name="T68" fmla="*/ 120 w 254"/>
                  <a:gd name="T69" fmla="*/ 95 h 97"/>
                  <a:gd name="T70" fmla="*/ 129 w 254"/>
                  <a:gd name="T71" fmla="*/ 95 h 97"/>
                  <a:gd name="T72" fmla="*/ 137 w 254"/>
                  <a:gd name="T73" fmla="*/ 93 h 97"/>
                  <a:gd name="T74" fmla="*/ 146 w 254"/>
                  <a:gd name="T75" fmla="*/ 92 h 97"/>
                  <a:gd name="T76" fmla="*/ 162 w 254"/>
                  <a:gd name="T77" fmla="*/ 88 h 97"/>
                  <a:gd name="T78" fmla="*/ 165 w 254"/>
                  <a:gd name="T79" fmla="*/ 85 h 97"/>
                  <a:gd name="T80" fmla="*/ 170 w 254"/>
                  <a:gd name="T81" fmla="*/ 84 h 97"/>
                  <a:gd name="T82" fmla="*/ 179 w 254"/>
                  <a:gd name="T83" fmla="*/ 82 h 97"/>
                  <a:gd name="T84" fmla="*/ 192 w 254"/>
                  <a:gd name="T85" fmla="*/ 74 h 97"/>
                  <a:gd name="T86" fmla="*/ 199 w 254"/>
                  <a:gd name="T87" fmla="*/ 68 h 97"/>
                  <a:gd name="T88" fmla="*/ 207 w 254"/>
                  <a:gd name="T89" fmla="*/ 64 h 97"/>
                  <a:gd name="T90" fmla="*/ 220 w 254"/>
                  <a:gd name="T91" fmla="*/ 53 h 97"/>
                  <a:gd name="T92" fmla="*/ 234 w 254"/>
                  <a:gd name="T93" fmla="*/ 40 h 97"/>
                  <a:gd name="T94" fmla="*/ 254 w 254"/>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4"/>
                  <a:gd name="T145" fmla="*/ 0 h 97"/>
                  <a:gd name="T146" fmla="*/ 254 w 254"/>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4" h="97">
                    <a:moveTo>
                      <a:pt x="254" y="16"/>
                    </a:moveTo>
                    <a:lnTo>
                      <a:pt x="246" y="0"/>
                    </a:lnTo>
                    <a:lnTo>
                      <a:pt x="235" y="15"/>
                    </a:lnTo>
                    <a:lnTo>
                      <a:pt x="224" y="30"/>
                    </a:lnTo>
                    <a:lnTo>
                      <a:pt x="211" y="42"/>
                    </a:lnTo>
                    <a:lnTo>
                      <a:pt x="205" y="46"/>
                    </a:lnTo>
                    <a:lnTo>
                      <a:pt x="201" y="48"/>
                    </a:lnTo>
                    <a:lnTo>
                      <a:pt x="199" y="52"/>
                    </a:lnTo>
                    <a:lnTo>
                      <a:pt x="186" y="61"/>
                    </a:lnTo>
                    <a:lnTo>
                      <a:pt x="179" y="64"/>
                    </a:lnTo>
                    <a:lnTo>
                      <a:pt x="173" y="68"/>
                    </a:lnTo>
                    <a:lnTo>
                      <a:pt x="158" y="74"/>
                    </a:lnTo>
                    <a:lnTo>
                      <a:pt x="143" y="79"/>
                    </a:lnTo>
                    <a:lnTo>
                      <a:pt x="127" y="81"/>
                    </a:lnTo>
                    <a:lnTo>
                      <a:pt x="119" y="81"/>
                    </a:lnTo>
                    <a:lnTo>
                      <a:pt x="113" y="82"/>
                    </a:lnTo>
                    <a:lnTo>
                      <a:pt x="97" y="81"/>
                    </a:lnTo>
                    <a:lnTo>
                      <a:pt x="82" y="79"/>
                    </a:lnTo>
                    <a:lnTo>
                      <a:pt x="54" y="70"/>
                    </a:lnTo>
                    <a:lnTo>
                      <a:pt x="41" y="63"/>
                    </a:lnTo>
                    <a:lnTo>
                      <a:pt x="28" y="55"/>
                    </a:lnTo>
                    <a:lnTo>
                      <a:pt x="16" y="46"/>
                    </a:lnTo>
                    <a:lnTo>
                      <a:pt x="6" y="36"/>
                    </a:lnTo>
                    <a:lnTo>
                      <a:pt x="0" y="48"/>
                    </a:lnTo>
                    <a:lnTo>
                      <a:pt x="24" y="68"/>
                    </a:lnTo>
                    <a:lnTo>
                      <a:pt x="36" y="76"/>
                    </a:lnTo>
                    <a:lnTo>
                      <a:pt x="51" y="84"/>
                    </a:lnTo>
                    <a:lnTo>
                      <a:pt x="64" y="89"/>
                    </a:lnTo>
                    <a:lnTo>
                      <a:pt x="80" y="93"/>
                    </a:lnTo>
                    <a:lnTo>
                      <a:pt x="96" y="95"/>
                    </a:lnTo>
                    <a:lnTo>
                      <a:pt x="113" y="97"/>
                    </a:lnTo>
                    <a:lnTo>
                      <a:pt x="113" y="95"/>
                    </a:lnTo>
                    <a:lnTo>
                      <a:pt x="114" y="95"/>
                    </a:lnTo>
                    <a:lnTo>
                      <a:pt x="116" y="95"/>
                    </a:lnTo>
                    <a:lnTo>
                      <a:pt x="120" y="95"/>
                    </a:lnTo>
                    <a:lnTo>
                      <a:pt x="129" y="95"/>
                    </a:lnTo>
                    <a:lnTo>
                      <a:pt x="137" y="93"/>
                    </a:lnTo>
                    <a:lnTo>
                      <a:pt x="146" y="92"/>
                    </a:lnTo>
                    <a:lnTo>
                      <a:pt x="162" y="88"/>
                    </a:lnTo>
                    <a:lnTo>
                      <a:pt x="165" y="85"/>
                    </a:lnTo>
                    <a:lnTo>
                      <a:pt x="170" y="84"/>
                    </a:lnTo>
                    <a:lnTo>
                      <a:pt x="179" y="82"/>
                    </a:lnTo>
                    <a:lnTo>
                      <a:pt x="192" y="74"/>
                    </a:lnTo>
                    <a:lnTo>
                      <a:pt x="199" y="68"/>
                    </a:lnTo>
                    <a:lnTo>
                      <a:pt x="207" y="64"/>
                    </a:lnTo>
                    <a:lnTo>
                      <a:pt x="220" y="53"/>
                    </a:lnTo>
                    <a:lnTo>
                      <a:pt x="234" y="40"/>
                    </a:lnTo>
                    <a:lnTo>
                      <a:pt x="254" y="16"/>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2" name="Freeform 615"/>
              <p:cNvSpPr>
                <a:spLocks/>
              </p:cNvSpPr>
              <p:nvPr/>
            </p:nvSpPr>
            <p:spPr bwMode="auto">
              <a:xfrm>
                <a:off x="6247" y="3107"/>
                <a:ext cx="56" cy="19"/>
              </a:xfrm>
              <a:custGeom>
                <a:avLst/>
                <a:gdLst>
                  <a:gd name="T0" fmla="*/ 272 w 280"/>
                  <a:gd name="T1" fmla="*/ 0 h 95"/>
                  <a:gd name="T2" fmla="*/ 254 w 280"/>
                  <a:gd name="T3" fmla="*/ 20 h 95"/>
                  <a:gd name="T4" fmla="*/ 249 w 280"/>
                  <a:gd name="T5" fmla="*/ 23 h 95"/>
                  <a:gd name="T6" fmla="*/ 247 w 280"/>
                  <a:gd name="T7" fmla="*/ 24 h 95"/>
                  <a:gd name="T8" fmla="*/ 246 w 280"/>
                  <a:gd name="T9" fmla="*/ 26 h 95"/>
                  <a:gd name="T10" fmla="*/ 239 w 280"/>
                  <a:gd name="T11" fmla="*/ 33 h 95"/>
                  <a:gd name="T12" fmla="*/ 235 w 280"/>
                  <a:gd name="T13" fmla="*/ 35 h 95"/>
                  <a:gd name="T14" fmla="*/ 232 w 280"/>
                  <a:gd name="T15" fmla="*/ 36 h 95"/>
                  <a:gd name="T16" fmla="*/ 231 w 280"/>
                  <a:gd name="T17" fmla="*/ 38 h 95"/>
                  <a:gd name="T18" fmla="*/ 225 w 280"/>
                  <a:gd name="T19" fmla="*/ 45 h 95"/>
                  <a:gd name="T20" fmla="*/ 209 w 280"/>
                  <a:gd name="T21" fmla="*/ 55 h 95"/>
                  <a:gd name="T22" fmla="*/ 194 w 280"/>
                  <a:gd name="T23" fmla="*/ 64 h 95"/>
                  <a:gd name="T24" fmla="*/ 176 w 280"/>
                  <a:gd name="T25" fmla="*/ 70 h 95"/>
                  <a:gd name="T26" fmla="*/ 167 w 280"/>
                  <a:gd name="T27" fmla="*/ 72 h 95"/>
                  <a:gd name="T28" fmla="*/ 163 w 280"/>
                  <a:gd name="T29" fmla="*/ 73 h 95"/>
                  <a:gd name="T30" fmla="*/ 159 w 280"/>
                  <a:gd name="T31" fmla="*/ 76 h 95"/>
                  <a:gd name="T32" fmla="*/ 141 w 280"/>
                  <a:gd name="T33" fmla="*/ 79 h 95"/>
                  <a:gd name="T34" fmla="*/ 132 w 280"/>
                  <a:gd name="T35" fmla="*/ 79 h 95"/>
                  <a:gd name="T36" fmla="*/ 128 w 280"/>
                  <a:gd name="T37" fmla="*/ 79 h 95"/>
                  <a:gd name="T38" fmla="*/ 126 w 280"/>
                  <a:gd name="T39" fmla="*/ 79 h 95"/>
                  <a:gd name="T40" fmla="*/ 125 w 280"/>
                  <a:gd name="T41" fmla="*/ 79 h 95"/>
                  <a:gd name="T42" fmla="*/ 125 w 280"/>
                  <a:gd name="T43" fmla="*/ 80 h 95"/>
                  <a:gd name="T44" fmla="*/ 107 w 280"/>
                  <a:gd name="T45" fmla="*/ 79 h 95"/>
                  <a:gd name="T46" fmla="*/ 91 w 280"/>
                  <a:gd name="T47" fmla="*/ 77 h 95"/>
                  <a:gd name="T48" fmla="*/ 61 w 280"/>
                  <a:gd name="T49" fmla="*/ 68 h 95"/>
                  <a:gd name="T50" fmla="*/ 33 w 280"/>
                  <a:gd name="T51" fmla="*/ 52 h 95"/>
                  <a:gd name="T52" fmla="*/ 7 w 280"/>
                  <a:gd name="T53" fmla="*/ 32 h 95"/>
                  <a:gd name="T54" fmla="*/ 0 w 280"/>
                  <a:gd name="T55" fmla="*/ 44 h 95"/>
                  <a:gd name="T56" fmla="*/ 12 w 280"/>
                  <a:gd name="T57" fmla="*/ 55 h 95"/>
                  <a:gd name="T58" fmla="*/ 26 w 280"/>
                  <a:gd name="T59" fmla="*/ 65 h 95"/>
                  <a:gd name="T60" fmla="*/ 56 w 280"/>
                  <a:gd name="T61" fmla="*/ 81 h 95"/>
                  <a:gd name="T62" fmla="*/ 72 w 280"/>
                  <a:gd name="T63" fmla="*/ 87 h 95"/>
                  <a:gd name="T64" fmla="*/ 89 w 280"/>
                  <a:gd name="T65" fmla="*/ 91 h 95"/>
                  <a:gd name="T66" fmla="*/ 106 w 280"/>
                  <a:gd name="T67" fmla="*/ 93 h 95"/>
                  <a:gd name="T68" fmla="*/ 125 w 280"/>
                  <a:gd name="T69" fmla="*/ 95 h 95"/>
                  <a:gd name="T70" fmla="*/ 134 w 280"/>
                  <a:gd name="T71" fmla="*/ 93 h 95"/>
                  <a:gd name="T72" fmla="*/ 144 w 280"/>
                  <a:gd name="T73" fmla="*/ 93 h 95"/>
                  <a:gd name="T74" fmla="*/ 153 w 280"/>
                  <a:gd name="T75" fmla="*/ 91 h 95"/>
                  <a:gd name="T76" fmla="*/ 157 w 280"/>
                  <a:gd name="T77" fmla="*/ 90 h 95"/>
                  <a:gd name="T78" fmla="*/ 163 w 280"/>
                  <a:gd name="T79" fmla="*/ 90 h 95"/>
                  <a:gd name="T80" fmla="*/ 181 w 280"/>
                  <a:gd name="T81" fmla="*/ 84 h 95"/>
                  <a:gd name="T82" fmla="*/ 190 w 280"/>
                  <a:gd name="T83" fmla="*/ 81 h 95"/>
                  <a:gd name="T84" fmla="*/ 200 w 280"/>
                  <a:gd name="T85" fmla="*/ 79 h 95"/>
                  <a:gd name="T86" fmla="*/ 216 w 280"/>
                  <a:gd name="T87" fmla="*/ 69 h 95"/>
                  <a:gd name="T88" fmla="*/ 217 w 280"/>
                  <a:gd name="T89" fmla="*/ 67 h 95"/>
                  <a:gd name="T90" fmla="*/ 219 w 280"/>
                  <a:gd name="T91" fmla="*/ 65 h 95"/>
                  <a:gd name="T92" fmla="*/ 223 w 280"/>
                  <a:gd name="T93" fmla="*/ 63 h 95"/>
                  <a:gd name="T94" fmla="*/ 232 w 280"/>
                  <a:gd name="T95" fmla="*/ 59 h 95"/>
                  <a:gd name="T96" fmla="*/ 248 w 280"/>
                  <a:gd name="T97" fmla="*/ 46 h 95"/>
                  <a:gd name="T98" fmla="*/ 264 w 280"/>
                  <a:gd name="T99" fmla="*/ 32 h 95"/>
                  <a:gd name="T100" fmla="*/ 280 w 280"/>
                  <a:gd name="T101" fmla="*/ 14 h 95"/>
                  <a:gd name="T102" fmla="*/ 272 w 280"/>
                  <a:gd name="T103" fmla="*/ 0 h 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0"/>
                  <a:gd name="T157" fmla="*/ 0 h 95"/>
                  <a:gd name="T158" fmla="*/ 280 w 280"/>
                  <a:gd name="T159" fmla="*/ 95 h 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0" h="95">
                    <a:moveTo>
                      <a:pt x="272" y="0"/>
                    </a:moveTo>
                    <a:lnTo>
                      <a:pt x="254" y="20"/>
                    </a:lnTo>
                    <a:lnTo>
                      <a:pt x="249" y="23"/>
                    </a:lnTo>
                    <a:lnTo>
                      <a:pt x="247" y="24"/>
                    </a:lnTo>
                    <a:lnTo>
                      <a:pt x="246" y="26"/>
                    </a:lnTo>
                    <a:lnTo>
                      <a:pt x="239" y="33"/>
                    </a:lnTo>
                    <a:lnTo>
                      <a:pt x="235" y="35"/>
                    </a:lnTo>
                    <a:lnTo>
                      <a:pt x="232" y="36"/>
                    </a:lnTo>
                    <a:lnTo>
                      <a:pt x="231" y="38"/>
                    </a:lnTo>
                    <a:lnTo>
                      <a:pt x="225" y="45"/>
                    </a:lnTo>
                    <a:lnTo>
                      <a:pt x="209" y="55"/>
                    </a:lnTo>
                    <a:lnTo>
                      <a:pt x="194" y="64"/>
                    </a:lnTo>
                    <a:lnTo>
                      <a:pt x="176" y="70"/>
                    </a:lnTo>
                    <a:lnTo>
                      <a:pt x="167" y="72"/>
                    </a:lnTo>
                    <a:lnTo>
                      <a:pt x="163" y="73"/>
                    </a:lnTo>
                    <a:lnTo>
                      <a:pt x="159" y="76"/>
                    </a:lnTo>
                    <a:lnTo>
                      <a:pt x="141" y="79"/>
                    </a:lnTo>
                    <a:lnTo>
                      <a:pt x="132" y="79"/>
                    </a:lnTo>
                    <a:lnTo>
                      <a:pt x="128" y="79"/>
                    </a:lnTo>
                    <a:lnTo>
                      <a:pt x="126" y="79"/>
                    </a:lnTo>
                    <a:lnTo>
                      <a:pt x="125" y="79"/>
                    </a:lnTo>
                    <a:lnTo>
                      <a:pt x="125" y="80"/>
                    </a:lnTo>
                    <a:lnTo>
                      <a:pt x="107" y="79"/>
                    </a:lnTo>
                    <a:lnTo>
                      <a:pt x="91" y="77"/>
                    </a:lnTo>
                    <a:lnTo>
                      <a:pt x="61" y="68"/>
                    </a:lnTo>
                    <a:lnTo>
                      <a:pt x="33" y="52"/>
                    </a:lnTo>
                    <a:lnTo>
                      <a:pt x="7" y="32"/>
                    </a:lnTo>
                    <a:lnTo>
                      <a:pt x="0" y="44"/>
                    </a:lnTo>
                    <a:lnTo>
                      <a:pt x="12" y="55"/>
                    </a:lnTo>
                    <a:lnTo>
                      <a:pt x="26" y="65"/>
                    </a:lnTo>
                    <a:lnTo>
                      <a:pt x="56" y="81"/>
                    </a:lnTo>
                    <a:lnTo>
                      <a:pt x="72" y="87"/>
                    </a:lnTo>
                    <a:lnTo>
                      <a:pt x="89" y="91"/>
                    </a:lnTo>
                    <a:lnTo>
                      <a:pt x="106" y="93"/>
                    </a:lnTo>
                    <a:lnTo>
                      <a:pt x="125" y="95"/>
                    </a:lnTo>
                    <a:lnTo>
                      <a:pt x="134" y="93"/>
                    </a:lnTo>
                    <a:lnTo>
                      <a:pt x="144" y="93"/>
                    </a:lnTo>
                    <a:lnTo>
                      <a:pt x="153" y="91"/>
                    </a:lnTo>
                    <a:lnTo>
                      <a:pt x="157" y="90"/>
                    </a:lnTo>
                    <a:lnTo>
                      <a:pt x="163" y="90"/>
                    </a:lnTo>
                    <a:lnTo>
                      <a:pt x="181" y="84"/>
                    </a:lnTo>
                    <a:lnTo>
                      <a:pt x="190" y="81"/>
                    </a:lnTo>
                    <a:lnTo>
                      <a:pt x="200" y="79"/>
                    </a:lnTo>
                    <a:lnTo>
                      <a:pt x="216" y="69"/>
                    </a:lnTo>
                    <a:lnTo>
                      <a:pt x="217" y="67"/>
                    </a:lnTo>
                    <a:lnTo>
                      <a:pt x="219" y="65"/>
                    </a:lnTo>
                    <a:lnTo>
                      <a:pt x="223" y="63"/>
                    </a:lnTo>
                    <a:lnTo>
                      <a:pt x="232" y="59"/>
                    </a:lnTo>
                    <a:lnTo>
                      <a:pt x="248" y="46"/>
                    </a:lnTo>
                    <a:lnTo>
                      <a:pt x="264" y="32"/>
                    </a:lnTo>
                    <a:lnTo>
                      <a:pt x="280" y="14"/>
                    </a:lnTo>
                    <a:lnTo>
                      <a:pt x="272" y="0"/>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3" name="Freeform 616"/>
              <p:cNvSpPr>
                <a:spLocks/>
              </p:cNvSpPr>
              <p:nvPr/>
            </p:nvSpPr>
            <p:spPr bwMode="auto">
              <a:xfrm>
                <a:off x="6248" y="3104"/>
                <a:ext cx="53" cy="19"/>
              </a:xfrm>
              <a:custGeom>
                <a:avLst/>
                <a:gdLst>
                  <a:gd name="T0" fmla="*/ 247 w 265"/>
                  <a:gd name="T1" fmla="*/ 34 h 94"/>
                  <a:gd name="T2" fmla="*/ 265 w 265"/>
                  <a:gd name="T3" fmla="*/ 14 h 94"/>
                  <a:gd name="T4" fmla="*/ 259 w 265"/>
                  <a:gd name="T5" fmla="*/ 0 h 94"/>
                  <a:gd name="T6" fmla="*/ 239 w 265"/>
                  <a:gd name="T7" fmla="*/ 24 h 94"/>
                  <a:gd name="T8" fmla="*/ 225 w 265"/>
                  <a:gd name="T9" fmla="*/ 37 h 94"/>
                  <a:gd name="T10" fmla="*/ 212 w 265"/>
                  <a:gd name="T11" fmla="*/ 48 h 94"/>
                  <a:gd name="T12" fmla="*/ 204 w 265"/>
                  <a:gd name="T13" fmla="*/ 52 h 94"/>
                  <a:gd name="T14" fmla="*/ 197 w 265"/>
                  <a:gd name="T15" fmla="*/ 58 h 94"/>
                  <a:gd name="T16" fmla="*/ 184 w 265"/>
                  <a:gd name="T17" fmla="*/ 66 h 94"/>
                  <a:gd name="T18" fmla="*/ 175 w 265"/>
                  <a:gd name="T19" fmla="*/ 68 h 94"/>
                  <a:gd name="T20" fmla="*/ 170 w 265"/>
                  <a:gd name="T21" fmla="*/ 69 h 94"/>
                  <a:gd name="T22" fmla="*/ 167 w 265"/>
                  <a:gd name="T23" fmla="*/ 72 h 94"/>
                  <a:gd name="T24" fmla="*/ 151 w 265"/>
                  <a:gd name="T25" fmla="*/ 76 h 94"/>
                  <a:gd name="T26" fmla="*/ 142 w 265"/>
                  <a:gd name="T27" fmla="*/ 77 h 94"/>
                  <a:gd name="T28" fmla="*/ 134 w 265"/>
                  <a:gd name="T29" fmla="*/ 79 h 94"/>
                  <a:gd name="T30" fmla="*/ 125 w 265"/>
                  <a:gd name="T31" fmla="*/ 79 h 94"/>
                  <a:gd name="T32" fmla="*/ 121 w 265"/>
                  <a:gd name="T33" fmla="*/ 79 h 94"/>
                  <a:gd name="T34" fmla="*/ 119 w 265"/>
                  <a:gd name="T35" fmla="*/ 79 h 94"/>
                  <a:gd name="T36" fmla="*/ 118 w 265"/>
                  <a:gd name="T37" fmla="*/ 79 h 94"/>
                  <a:gd name="T38" fmla="*/ 118 w 265"/>
                  <a:gd name="T39" fmla="*/ 81 h 94"/>
                  <a:gd name="T40" fmla="*/ 101 w 265"/>
                  <a:gd name="T41" fmla="*/ 79 h 94"/>
                  <a:gd name="T42" fmla="*/ 85 w 265"/>
                  <a:gd name="T43" fmla="*/ 77 h 94"/>
                  <a:gd name="T44" fmla="*/ 69 w 265"/>
                  <a:gd name="T45" fmla="*/ 73 h 94"/>
                  <a:gd name="T46" fmla="*/ 56 w 265"/>
                  <a:gd name="T47" fmla="*/ 68 h 94"/>
                  <a:gd name="T48" fmla="*/ 41 w 265"/>
                  <a:gd name="T49" fmla="*/ 60 h 94"/>
                  <a:gd name="T50" fmla="*/ 29 w 265"/>
                  <a:gd name="T51" fmla="*/ 52 h 94"/>
                  <a:gd name="T52" fmla="*/ 5 w 265"/>
                  <a:gd name="T53" fmla="*/ 32 h 94"/>
                  <a:gd name="T54" fmla="*/ 0 w 265"/>
                  <a:gd name="T55" fmla="*/ 46 h 94"/>
                  <a:gd name="T56" fmla="*/ 26 w 265"/>
                  <a:gd name="T57" fmla="*/ 66 h 94"/>
                  <a:gd name="T58" fmla="*/ 54 w 265"/>
                  <a:gd name="T59" fmla="*/ 82 h 94"/>
                  <a:gd name="T60" fmla="*/ 84 w 265"/>
                  <a:gd name="T61" fmla="*/ 91 h 94"/>
                  <a:gd name="T62" fmla="*/ 100 w 265"/>
                  <a:gd name="T63" fmla="*/ 93 h 94"/>
                  <a:gd name="T64" fmla="*/ 118 w 265"/>
                  <a:gd name="T65" fmla="*/ 94 h 94"/>
                  <a:gd name="T66" fmla="*/ 118 w 265"/>
                  <a:gd name="T67" fmla="*/ 93 h 94"/>
                  <a:gd name="T68" fmla="*/ 119 w 265"/>
                  <a:gd name="T69" fmla="*/ 93 h 94"/>
                  <a:gd name="T70" fmla="*/ 121 w 265"/>
                  <a:gd name="T71" fmla="*/ 93 h 94"/>
                  <a:gd name="T72" fmla="*/ 125 w 265"/>
                  <a:gd name="T73" fmla="*/ 93 h 94"/>
                  <a:gd name="T74" fmla="*/ 134 w 265"/>
                  <a:gd name="T75" fmla="*/ 93 h 94"/>
                  <a:gd name="T76" fmla="*/ 152 w 265"/>
                  <a:gd name="T77" fmla="*/ 90 h 94"/>
                  <a:gd name="T78" fmla="*/ 156 w 265"/>
                  <a:gd name="T79" fmla="*/ 87 h 94"/>
                  <a:gd name="T80" fmla="*/ 160 w 265"/>
                  <a:gd name="T81" fmla="*/ 86 h 94"/>
                  <a:gd name="T82" fmla="*/ 169 w 265"/>
                  <a:gd name="T83" fmla="*/ 84 h 94"/>
                  <a:gd name="T84" fmla="*/ 187 w 265"/>
                  <a:gd name="T85" fmla="*/ 78 h 94"/>
                  <a:gd name="T86" fmla="*/ 202 w 265"/>
                  <a:gd name="T87" fmla="*/ 69 h 94"/>
                  <a:gd name="T88" fmla="*/ 218 w 265"/>
                  <a:gd name="T89" fmla="*/ 59 h 94"/>
                  <a:gd name="T90" fmla="*/ 224 w 265"/>
                  <a:gd name="T91" fmla="*/ 52 h 94"/>
                  <a:gd name="T92" fmla="*/ 225 w 265"/>
                  <a:gd name="T93" fmla="*/ 50 h 94"/>
                  <a:gd name="T94" fmla="*/ 228 w 265"/>
                  <a:gd name="T95" fmla="*/ 49 h 94"/>
                  <a:gd name="T96" fmla="*/ 232 w 265"/>
                  <a:gd name="T97" fmla="*/ 47 h 94"/>
                  <a:gd name="T98" fmla="*/ 239 w 265"/>
                  <a:gd name="T99" fmla="*/ 40 h 94"/>
                  <a:gd name="T100" fmla="*/ 240 w 265"/>
                  <a:gd name="T101" fmla="*/ 38 h 94"/>
                  <a:gd name="T102" fmla="*/ 242 w 265"/>
                  <a:gd name="T103" fmla="*/ 37 h 94"/>
                  <a:gd name="T104" fmla="*/ 247 w 265"/>
                  <a:gd name="T105" fmla="*/ 34 h 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5"/>
                  <a:gd name="T160" fmla="*/ 0 h 94"/>
                  <a:gd name="T161" fmla="*/ 265 w 265"/>
                  <a:gd name="T162" fmla="*/ 94 h 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5" h="94">
                    <a:moveTo>
                      <a:pt x="247" y="34"/>
                    </a:moveTo>
                    <a:lnTo>
                      <a:pt x="265" y="14"/>
                    </a:lnTo>
                    <a:lnTo>
                      <a:pt x="259" y="0"/>
                    </a:lnTo>
                    <a:lnTo>
                      <a:pt x="239" y="24"/>
                    </a:lnTo>
                    <a:lnTo>
                      <a:pt x="225" y="37"/>
                    </a:lnTo>
                    <a:lnTo>
                      <a:pt x="212" y="48"/>
                    </a:lnTo>
                    <a:lnTo>
                      <a:pt x="204" y="52"/>
                    </a:lnTo>
                    <a:lnTo>
                      <a:pt x="197" y="58"/>
                    </a:lnTo>
                    <a:lnTo>
                      <a:pt x="184" y="66"/>
                    </a:lnTo>
                    <a:lnTo>
                      <a:pt x="175" y="68"/>
                    </a:lnTo>
                    <a:lnTo>
                      <a:pt x="170" y="69"/>
                    </a:lnTo>
                    <a:lnTo>
                      <a:pt x="167" y="72"/>
                    </a:lnTo>
                    <a:lnTo>
                      <a:pt x="151" y="76"/>
                    </a:lnTo>
                    <a:lnTo>
                      <a:pt x="142" y="77"/>
                    </a:lnTo>
                    <a:lnTo>
                      <a:pt x="134" y="79"/>
                    </a:lnTo>
                    <a:lnTo>
                      <a:pt x="125" y="79"/>
                    </a:lnTo>
                    <a:lnTo>
                      <a:pt x="121" y="79"/>
                    </a:lnTo>
                    <a:lnTo>
                      <a:pt x="119" y="79"/>
                    </a:lnTo>
                    <a:lnTo>
                      <a:pt x="118" y="79"/>
                    </a:lnTo>
                    <a:lnTo>
                      <a:pt x="118" y="81"/>
                    </a:lnTo>
                    <a:lnTo>
                      <a:pt x="101" y="79"/>
                    </a:lnTo>
                    <a:lnTo>
                      <a:pt x="85" y="77"/>
                    </a:lnTo>
                    <a:lnTo>
                      <a:pt x="69" y="73"/>
                    </a:lnTo>
                    <a:lnTo>
                      <a:pt x="56" y="68"/>
                    </a:lnTo>
                    <a:lnTo>
                      <a:pt x="41" y="60"/>
                    </a:lnTo>
                    <a:lnTo>
                      <a:pt x="29" y="52"/>
                    </a:lnTo>
                    <a:lnTo>
                      <a:pt x="5" y="32"/>
                    </a:lnTo>
                    <a:lnTo>
                      <a:pt x="0" y="46"/>
                    </a:lnTo>
                    <a:lnTo>
                      <a:pt x="26" y="66"/>
                    </a:lnTo>
                    <a:lnTo>
                      <a:pt x="54" y="82"/>
                    </a:lnTo>
                    <a:lnTo>
                      <a:pt x="84" y="91"/>
                    </a:lnTo>
                    <a:lnTo>
                      <a:pt x="100" y="93"/>
                    </a:lnTo>
                    <a:lnTo>
                      <a:pt x="118" y="94"/>
                    </a:lnTo>
                    <a:lnTo>
                      <a:pt x="118" y="93"/>
                    </a:lnTo>
                    <a:lnTo>
                      <a:pt x="119" y="93"/>
                    </a:lnTo>
                    <a:lnTo>
                      <a:pt x="121" y="93"/>
                    </a:lnTo>
                    <a:lnTo>
                      <a:pt x="125" y="93"/>
                    </a:lnTo>
                    <a:lnTo>
                      <a:pt x="134" y="93"/>
                    </a:lnTo>
                    <a:lnTo>
                      <a:pt x="152" y="90"/>
                    </a:lnTo>
                    <a:lnTo>
                      <a:pt x="156" y="87"/>
                    </a:lnTo>
                    <a:lnTo>
                      <a:pt x="160" y="86"/>
                    </a:lnTo>
                    <a:lnTo>
                      <a:pt x="169" y="84"/>
                    </a:lnTo>
                    <a:lnTo>
                      <a:pt x="187" y="78"/>
                    </a:lnTo>
                    <a:lnTo>
                      <a:pt x="202" y="69"/>
                    </a:lnTo>
                    <a:lnTo>
                      <a:pt x="218" y="59"/>
                    </a:lnTo>
                    <a:lnTo>
                      <a:pt x="224" y="52"/>
                    </a:lnTo>
                    <a:lnTo>
                      <a:pt x="225" y="50"/>
                    </a:lnTo>
                    <a:lnTo>
                      <a:pt x="228" y="49"/>
                    </a:lnTo>
                    <a:lnTo>
                      <a:pt x="232" y="47"/>
                    </a:lnTo>
                    <a:lnTo>
                      <a:pt x="239" y="40"/>
                    </a:lnTo>
                    <a:lnTo>
                      <a:pt x="240" y="38"/>
                    </a:lnTo>
                    <a:lnTo>
                      <a:pt x="242" y="37"/>
                    </a:lnTo>
                    <a:lnTo>
                      <a:pt x="247" y="34"/>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4" name="Freeform 617"/>
              <p:cNvSpPr>
                <a:spLocks/>
              </p:cNvSpPr>
              <p:nvPr/>
            </p:nvSpPr>
            <p:spPr bwMode="auto">
              <a:xfrm>
                <a:off x="6254" y="3088"/>
                <a:ext cx="40" cy="21"/>
              </a:xfrm>
              <a:custGeom>
                <a:avLst/>
                <a:gdLst>
                  <a:gd name="T0" fmla="*/ 172 w 200"/>
                  <a:gd name="T1" fmla="*/ 64 h 102"/>
                  <a:gd name="T2" fmla="*/ 175 w 200"/>
                  <a:gd name="T3" fmla="*/ 57 h 102"/>
                  <a:gd name="T4" fmla="*/ 180 w 200"/>
                  <a:gd name="T5" fmla="*/ 52 h 102"/>
                  <a:gd name="T6" fmla="*/ 187 w 200"/>
                  <a:gd name="T7" fmla="*/ 40 h 102"/>
                  <a:gd name="T8" fmla="*/ 200 w 200"/>
                  <a:gd name="T9" fmla="*/ 16 h 102"/>
                  <a:gd name="T10" fmla="*/ 192 w 200"/>
                  <a:gd name="T11" fmla="*/ 0 h 102"/>
                  <a:gd name="T12" fmla="*/ 190 w 200"/>
                  <a:gd name="T13" fmla="*/ 2 h 102"/>
                  <a:gd name="T14" fmla="*/ 189 w 200"/>
                  <a:gd name="T15" fmla="*/ 2 h 102"/>
                  <a:gd name="T16" fmla="*/ 189 w 200"/>
                  <a:gd name="T17" fmla="*/ 3 h 102"/>
                  <a:gd name="T18" fmla="*/ 189 w 200"/>
                  <a:gd name="T19" fmla="*/ 6 h 102"/>
                  <a:gd name="T20" fmla="*/ 186 w 200"/>
                  <a:gd name="T21" fmla="*/ 12 h 102"/>
                  <a:gd name="T22" fmla="*/ 180 w 200"/>
                  <a:gd name="T23" fmla="*/ 26 h 102"/>
                  <a:gd name="T24" fmla="*/ 175 w 200"/>
                  <a:gd name="T25" fmla="*/ 31 h 102"/>
                  <a:gd name="T26" fmla="*/ 172 w 200"/>
                  <a:gd name="T27" fmla="*/ 38 h 102"/>
                  <a:gd name="T28" fmla="*/ 163 w 200"/>
                  <a:gd name="T29" fmla="*/ 52 h 102"/>
                  <a:gd name="T30" fmla="*/ 154 w 200"/>
                  <a:gd name="T31" fmla="*/ 59 h 102"/>
                  <a:gd name="T32" fmla="*/ 149 w 200"/>
                  <a:gd name="T33" fmla="*/ 63 h 102"/>
                  <a:gd name="T34" fmla="*/ 146 w 200"/>
                  <a:gd name="T35" fmla="*/ 67 h 102"/>
                  <a:gd name="T36" fmla="*/ 128 w 200"/>
                  <a:gd name="T37" fmla="*/ 79 h 102"/>
                  <a:gd name="T38" fmla="*/ 125 w 200"/>
                  <a:gd name="T39" fmla="*/ 79 h 102"/>
                  <a:gd name="T40" fmla="*/ 122 w 200"/>
                  <a:gd name="T41" fmla="*/ 80 h 102"/>
                  <a:gd name="T42" fmla="*/ 118 w 200"/>
                  <a:gd name="T43" fmla="*/ 82 h 102"/>
                  <a:gd name="T44" fmla="*/ 109 w 200"/>
                  <a:gd name="T45" fmla="*/ 85 h 102"/>
                  <a:gd name="T46" fmla="*/ 89 w 200"/>
                  <a:gd name="T47" fmla="*/ 88 h 102"/>
                  <a:gd name="T48" fmla="*/ 67 w 200"/>
                  <a:gd name="T49" fmla="*/ 85 h 102"/>
                  <a:gd name="T50" fmla="*/ 48 w 200"/>
                  <a:gd name="T51" fmla="*/ 79 h 102"/>
                  <a:gd name="T52" fmla="*/ 30 w 200"/>
                  <a:gd name="T53" fmla="*/ 67 h 102"/>
                  <a:gd name="T54" fmla="*/ 16 w 200"/>
                  <a:gd name="T55" fmla="*/ 52 h 102"/>
                  <a:gd name="T56" fmla="*/ 8 w 200"/>
                  <a:gd name="T57" fmla="*/ 42 h 102"/>
                  <a:gd name="T58" fmla="*/ 0 w 200"/>
                  <a:gd name="T59" fmla="*/ 56 h 102"/>
                  <a:gd name="T60" fmla="*/ 2 w 200"/>
                  <a:gd name="T61" fmla="*/ 61 h 102"/>
                  <a:gd name="T62" fmla="*/ 6 w 200"/>
                  <a:gd name="T63" fmla="*/ 64 h 102"/>
                  <a:gd name="T64" fmla="*/ 22 w 200"/>
                  <a:gd name="T65" fmla="*/ 80 h 102"/>
                  <a:gd name="T66" fmla="*/ 31 w 200"/>
                  <a:gd name="T67" fmla="*/ 86 h 102"/>
                  <a:gd name="T68" fmla="*/ 43 w 200"/>
                  <a:gd name="T69" fmla="*/ 92 h 102"/>
                  <a:gd name="T70" fmla="*/ 64 w 200"/>
                  <a:gd name="T71" fmla="*/ 99 h 102"/>
                  <a:gd name="T72" fmla="*/ 75 w 200"/>
                  <a:gd name="T73" fmla="*/ 101 h 102"/>
                  <a:gd name="T74" fmla="*/ 89 w 200"/>
                  <a:gd name="T75" fmla="*/ 102 h 102"/>
                  <a:gd name="T76" fmla="*/ 100 w 200"/>
                  <a:gd name="T77" fmla="*/ 101 h 102"/>
                  <a:gd name="T78" fmla="*/ 112 w 200"/>
                  <a:gd name="T79" fmla="*/ 99 h 102"/>
                  <a:gd name="T80" fmla="*/ 117 w 200"/>
                  <a:gd name="T81" fmla="*/ 97 h 102"/>
                  <a:gd name="T82" fmla="*/ 119 w 200"/>
                  <a:gd name="T83" fmla="*/ 95 h 102"/>
                  <a:gd name="T84" fmla="*/ 122 w 200"/>
                  <a:gd name="T85" fmla="*/ 95 h 102"/>
                  <a:gd name="T86" fmla="*/ 134 w 200"/>
                  <a:gd name="T87" fmla="*/ 92 h 102"/>
                  <a:gd name="T88" fmla="*/ 143 w 200"/>
                  <a:gd name="T89" fmla="*/ 86 h 102"/>
                  <a:gd name="T90" fmla="*/ 153 w 200"/>
                  <a:gd name="T91" fmla="*/ 80 h 102"/>
                  <a:gd name="T92" fmla="*/ 162 w 200"/>
                  <a:gd name="T93" fmla="*/ 72 h 102"/>
                  <a:gd name="T94" fmla="*/ 166 w 200"/>
                  <a:gd name="T95" fmla="*/ 67 h 102"/>
                  <a:gd name="T96" fmla="*/ 168 w 200"/>
                  <a:gd name="T97" fmla="*/ 65 h 102"/>
                  <a:gd name="T98" fmla="*/ 168 w 200"/>
                  <a:gd name="T99" fmla="*/ 64 h 102"/>
                  <a:gd name="T100" fmla="*/ 169 w 200"/>
                  <a:gd name="T101" fmla="*/ 64 h 102"/>
                  <a:gd name="T102" fmla="*/ 172 w 200"/>
                  <a:gd name="T103" fmla="*/ 64 h 1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102"/>
                  <a:gd name="T158" fmla="*/ 200 w 200"/>
                  <a:gd name="T159" fmla="*/ 102 h 1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102">
                    <a:moveTo>
                      <a:pt x="172" y="64"/>
                    </a:moveTo>
                    <a:lnTo>
                      <a:pt x="175" y="57"/>
                    </a:lnTo>
                    <a:lnTo>
                      <a:pt x="180" y="52"/>
                    </a:lnTo>
                    <a:lnTo>
                      <a:pt x="187" y="40"/>
                    </a:lnTo>
                    <a:lnTo>
                      <a:pt x="200" y="16"/>
                    </a:lnTo>
                    <a:lnTo>
                      <a:pt x="192" y="0"/>
                    </a:lnTo>
                    <a:lnTo>
                      <a:pt x="190" y="2"/>
                    </a:lnTo>
                    <a:lnTo>
                      <a:pt x="189" y="2"/>
                    </a:lnTo>
                    <a:lnTo>
                      <a:pt x="189" y="3"/>
                    </a:lnTo>
                    <a:lnTo>
                      <a:pt x="189" y="6"/>
                    </a:lnTo>
                    <a:lnTo>
                      <a:pt x="186" y="12"/>
                    </a:lnTo>
                    <a:lnTo>
                      <a:pt x="180" y="26"/>
                    </a:lnTo>
                    <a:lnTo>
                      <a:pt x="175" y="31"/>
                    </a:lnTo>
                    <a:lnTo>
                      <a:pt x="172" y="38"/>
                    </a:lnTo>
                    <a:lnTo>
                      <a:pt x="163" y="52"/>
                    </a:lnTo>
                    <a:lnTo>
                      <a:pt x="154" y="59"/>
                    </a:lnTo>
                    <a:lnTo>
                      <a:pt x="149" y="63"/>
                    </a:lnTo>
                    <a:lnTo>
                      <a:pt x="146" y="67"/>
                    </a:lnTo>
                    <a:lnTo>
                      <a:pt x="128" y="79"/>
                    </a:lnTo>
                    <a:lnTo>
                      <a:pt x="125" y="79"/>
                    </a:lnTo>
                    <a:lnTo>
                      <a:pt x="122" y="80"/>
                    </a:lnTo>
                    <a:lnTo>
                      <a:pt x="118" y="82"/>
                    </a:lnTo>
                    <a:lnTo>
                      <a:pt x="109" y="85"/>
                    </a:lnTo>
                    <a:lnTo>
                      <a:pt x="89" y="88"/>
                    </a:lnTo>
                    <a:lnTo>
                      <a:pt x="67" y="85"/>
                    </a:lnTo>
                    <a:lnTo>
                      <a:pt x="48" y="79"/>
                    </a:lnTo>
                    <a:lnTo>
                      <a:pt x="30" y="67"/>
                    </a:lnTo>
                    <a:lnTo>
                      <a:pt x="16" y="52"/>
                    </a:lnTo>
                    <a:lnTo>
                      <a:pt x="8" y="42"/>
                    </a:lnTo>
                    <a:lnTo>
                      <a:pt x="0" y="56"/>
                    </a:lnTo>
                    <a:lnTo>
                      <a:pt x="2" y="61"/>
                    </a:lnTo>
                    <a:lnTo>
                      <a:pt x="6" y="64"/>
                    </a:lnTo>
                    <a:lnTo>
                      <a:pt x="22" y="80"/>
                    </a:lnTo>
                    <a:lnTo>
                      <a:pt x="31" y="86"/>
                    </a:lnTo>
                    <a:lnTo>
                      <a:pt x="43" y="92"/>
                    </a:lnTo>
                    <a:lnTo>
                      <a:pt x="64" y="99"/>
                    </a:lnTo>
                    <a:lnTo>
                      <a:pt x="75" y="101"/>
                    </a:lnTo>
                    <a:lnTo>
                      <a:pt x="89" y="102"/>
                    </a:lnTo>
                    <a:lnTo>
                      <a:pt x="100" y="101"/>
                    </a:lnTo>
                    <a:lnTo>
                      <a:pt x="112" y="99"/>
                    </a:lnTo>
                    <a:lnTo>
                      <a:pt x="117" y="97"/>
                    </a:lnTo>
                    <a:lnTo>
                      <a:pt x="119" y="95"/>
                    </a:lnTo>
                    <a:lnTo>
                      <a:pt x="122" y="95"/>
                    </a:lnTo>
                    <a:lnTo>
                      <a:pt x="134" y="92"/>
                    </a:lnTo>
                    <a:lnTo>
                      <a:pt x="143" y="86"/>
                    </a:lnTo>
                    <a:lnTo>
                      <a:pt x="153" y="80"/>
                    </a:lnTo>
                    <a:lnTo>
                      <a:pt x="162" y="72"/>
                    </a:lnTo>
                    <a:lnTo>
                      <a:pt x="166" y="67"/>
                    </a:lnTo>
                    <a:lnTo>
                      <a:pt x="168" y="65"/>
                    </a:lnTo>
                    <a:lnTo>
                      <a:pt x="168" y="64"/>
                    </a:lnTo>
                    <a:lnTo>
                      <a:pt x="169" y="64"/>
                    </a:lnTo>
                    <a:lnTo>
                      <a:pt x="172" y="64"/>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5" name="Freeform 618"/>
              <p:cNvSpPr>
                <a:spLocks/>
              </p:cNvSpPr>
              <p:nvPr/>
            </p:nvSpPr>
            <p:spPr bwMode="auto">
              <a:xfrm>
                <a:off x="6245" y="3113"/>
                <a:ext cx="60" cy="19"/>
              </a:xfrm>
              <a:custGeom>
                <a:avLst/>
                <a:gdLst>
                  <a:gd name="T0" fmla="*/ 5 w 303"/>
                  <a:gd name="T1" fmla="*/ 31 h 97"/>
                  <a:gd name="T2" fmla="*/ 0 w 303"/>
                  <a:gd name="T3" fmla="*/ 44 h 97"/>
                  <a:gd name="T4" fmla="*/ 13 w 303"/>
                  <a:gd name="T5" fmla="*/ 55 h 97"/>
                  <a:gd name="T6" fmla="*/ 29 w 303"/>
                  <a:gd name="T7" fmla="*/ 67 h 97"/>
                  <a:gd name="T8" fmla="*/ 45 w 303"/>
                  <a:gd name="T9" fmla="*/ 76 h 97"/>
                  <a:gd name="T10" fmla="*/ 62 w 303"/>
                  <a:gd name="T11" fmla="*/ 83 h 97"/>
                  <a:gd name="T12" fmla="*/ 78 w 303"/>
                  <a:gd name="T13" fmla="*/ 89 h 97"/>
                  <a:gd name="T14" fmla="*/ 96 w 303"/>
                  <a:gd name="T15" fmla="*/ 94 h 97"/>
                  <a:gd name="T16" fmla="*/ 115 w 303"/>
                  <a:gd name="T17" fmla="*/ 96 h 97"/>
                  <a:gd name="T18" fmla="*/ 136 w 303"/>
                  <a:gd name="T19" fmla="*/ 97 h 97"/>
                  <a:gd name="T20" fmla="*/ 140 w 303"/>
                  <a:gd name="T21" fmla="*/ 96 h 97"/>
                  <a:gd name="T22" fmla="*/ 146 w 303"/>
                  <a:gd name="T23" fmla="*/ 96 h 97"/>
                  <a:gd name="T24" fmla="*/ 157 w 303"/>
                  <a:gd name="T25" fmla="*/ 95 h 97"/>
                  <a:gd name="T26" fmla="*/ 179 w 303"/>
                  <a:gd name="T27" fmla="*/ 91 h 97"/>
                  <a:gd name="T28" fmla="*/ 200 w 303"/>
                  <a:gd name="T29" fmla="*/ 86 h 97"/>
                  <a:gd name="T30" fmla="*/ 210 w 303"/>
                  <a:gd name="T31" fmla="*/ 81 h 97"/>
                  <a:gd name="T32" fmla="*/ 221 w 303"/>
                  <a:gd name="T33" fmla="*/ 78 h 97"/>
                  <a:gd name="T34" fmla="*/ 239 w 303"/>
                  <a:gd name="T35" fmla="*/ 68 h 97"/>
                  <a:gd name="T36" fmla="*/ 248 w 303"/>
                  <a:gd name="T37" fmla="*/ 61 h 97"/>
                  <a:gd name="T38" fmla="*/ 252 w 303"/>
                  <a:gd name="T39" fmla="*/ 58 h 97"/>
                  <a:gd name="T40" fmla="*/ 258 w 303"/>
                  <a:gd name="T41" fmla="*/ 55 h 97"/>
                  <a:gd name="T42" fmla="*/ 261 w 303"/>
                  <a:gd name="T43" fmla="*/ 51 h 97"/>
                  <a:gd name="T44" fmla="*/ 266 w 303"/>
                  <a:gd name="T45" fmla="*/ 48 h 97"/>
                  <a:gd name="T46" fmla="*/ 275 w 303"/>
                  <a:gd name="T47" fmla="*/ 41 h 97"/>
                  <a:gd name="T48" fmla="*/ 293 w 303"/>
                  <a:gd name="T49" fmla="*/ 24 h 97"/>
                  <a:gd name="T50" fmla="*/ 303 w 303"/>
                  <a:gd name="T51" fmla="*/ 14 h 97"/>
                  <a:gd name="T52" fmla="*/ 296 w 303"/>
                  <a:gd name="T53" fmla="*/ 0 h 97"/>
                  <a:gd name="T54" fmla="*/ 285 w 303"/>
                  <a:gd name="T55" fmla="*/ 14 h 97"/>
                  <a:gd name="T56" fmla="*/ 276 w 303"/>
                  <a:gd name="T57" fmla="*/ 21 h 97"/>
                  <a:gd name="T58" fmla="*/ 271 w 303"/>
                  <a:gd name="T59" fmla="*/ 24 h 97"/>
                  <a:gd name="T60" fmla="*/ 268 w 303"/>
                  <a:gd name="T61" fmla="*/ 28 h 97"/>
                  <a:gd name="T62" fmla="*/ 259 w 303"/>
                  <a:gd name="T63" fmla="*/ 35 h 97"/>
                  <a:gd name="T64" fmla="*/ 255 w 303"/>
                  <a:gd name="T65" fmla="*/ 39 h 97"/>
                  <a:gd name="T66" fmla="*/ 251 w 303"/>
                  <a:gd name="T67" fmla="*/ 43 h 97"/>
                  <a:gd name="T68" fmla="*/ 233 w 303"/>
                  <a:gd name="T69" fmla="*/ 54 h 97"/>
                  <a:gd name="T70" fmla="*/ 224 w 303"/>
                  <a:gd name="T71" fmla="*/ 59 h 97"/>
                  <a:gd name="T72" fmla="*/ 220 w 303"/>
                  <a:gd name="T73" fmla="*/ 61 h 97"/>
                  <a:gd name="T74" fmla="*/ 218 w 303"/>
                  <a:gd name="T75" fmla="*/ 62 h 97"/>
                  <a:gd name="T76" fmla="*/ 216 w 303"/>
                  <a:gd name="T77" fmla="*/ 64 h 97"/>
                  <a:gd name="T78" fmla="*/ 196 w 303"/>
                  <a:gd name="T79" fmla="*/ 72 h 97"/>
                  <a:gd name="T80" fmla="*/ 186 w 303"/>
                  <a:gd name="T81" fmla="*/ 74 h 97"/>
                  <a:gd name="T82" fmla="*/ 177 w 303"/>
                  <a:gd name="T83" fmla="*/ 78 h 97"/>
                  <a:gd name="T84" fmla="*/ 166 w 303"/>
                  <a:gd name="T85" fmla="*/ 79 h 97"/>
                  <a:gd name="T86" fmla="*/ 156 w 303"/>
                  <a:gd name="T87" fmla="*/ 81 h 97"/>
                  <a:gd name="T88" fmla="*/ 136 w 303"/>
                  <a:gd name="T89" fmla="*/ 82 h 97"/>
                  <a:gd name="T90" fmla="*/ 117 w 303"/>
                  <a:gd name="T91" fmla="*/ 81 h 97"/>
                  <a:gd name="T92" fmla="*/ 99 w 303"/>
                  <a:gd name="T93" fmla="*/ 79 h 97"/>
                  <a:gd name="T94" fmla="*/ 81 w 303"/>
                  <a:gd name="T95" fmla="*/ 74 h 97"/>
                  <a:gd name="T96" fmla="*/ 65 w 303"/>
                  <a:gd name="T97" fmla="*/ 69 h 97"/>
                  <a:gd name="T98" fmla="*/ 48 w 303"/>
                  <a:gd name="T99" fmla="*/ 61 h 97"/>
                  <a:gd name="T100" fmla="*/ 33 w 303"/>
                  <a:gd name="T101" fmla="*/ 52 h 97"/>
                  <a:gd name="T102" fmla="*/ 19 w 303"/>
                  <a:gd name="T103" fmla="*/ 42 h 97"/>
                  <a:gd name="T104" fmla="*/ 5 w 303"/>
                  <a:gd name="T105" fmla="*/ 31 h 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3"/>
                  <a:gd name="T160" fmla="*/ 0 h 97"/>
                  <a:gd name="T161" fmla="*/ 303 w 303"/>
                  <a:gd name="T162" fmla="*/ 97 h 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3" h="97">
                    <a:moveTo>
                      <a:pt x="5" y="31"/>
                    </a:moveTo>
                    <a:lnTo>
                      <a:pt x="0" y="44"/>
                    </a:lnTo>
                    <a:lnTo>
                      <a:pt x="13" y="55"/>
                    </a:lnTo>
                    <a:lnTo>
                      <a:pt x="29" y="67"/>
                    </a:lnTo>
                    <a:lnTo>
                      <a:pt x="45" y="76"/>
                    </a:lnTo>
                    <a:lnTo>
                      <a:pt x="62" y="83"/>
                    </a:lnTo>
                    <a:lnTo>
                      <a:pt x="78" y="89"/>
                    </a:lnTo>
                    <a:lnTo>
                      <a:pt x="96" y="94"/>
                    </a:lnTo>
                    <a:lnTo>
                      <a:pt x="115" y="96"/>
                    </a:lnTo>
                    <a:lnTo>
                      <a:pt x="136" y="97"/>
                    </a:lnTo>
                    <a:lnTo>
                      <a:pt x="140" y="96"/>
                    </a:lnTo>
                    <a:lnTo>
                      <a:pt x="146" y="96"/>
                    </a:lnTo>
                    <a:lnTo>
                      <a:pt x="157" y="95"/>
                    </a:lnTo>
                    <a:lnTo>
                      <a:pt x="179" y="91"/>
                    </a:lnTo>
                    <a:lnTo>
                      <a:pt x="200" y="86"/>
                    </a:lnTo>
                    <a:lnTo>
                      <a:pt x="210" y="81"/>
                    </a:lnTo>
                    <a:lnTo>
                      <a:pt x="221" y="78"/>
                    </a:lnTo>
                    <a:lnTo>
                      <a:pt x="239" y="68"/>
                    </a:lnTo>
                    <a:lnTo>
                      <a:pt x="248" y="61"/>
                    </a:lnTo>
                    <a:lnTo>
                      <a:pt x="252" y="58"/>
                    </a:lnTo>
                    <a:lnTo>
                      <a:pt x="258" y="55"/>
                    </a:lnTo>
                    <a:lnTo>
                      <a:pt x="261" y="51"/>
                    </a:lnTo>
                    <a:lnTo>
                      <a:pt x="266" y="48"/>
                    </a:lnTo>
                    <a:lnTo>
                      <a:pt x="275" y="41"/>
                    </a:lnTo>
                    <a:lnTo>
                      <a:pt x="293" y="24"/>
                    </a:lnTo>
                    <a:lnTo>
                      <a:pt x="303" y="14"/>
                    </a:lnTo>
                    <a:lnTo>
                      <a:pt x="296" y="0"/>
                    </a:lnTo>
                    <a:lnTo>
                      <a:pt x="285" y="14"/>
                    </a:lnTo>
                    <a:lnTo>
                      <a:pt x="276" y="21"/>
                    </a:lnTo>
                    <a:lnTo>
                      <a:pt x="271" y="24"/>
                    </a:lnTo>
                    <a:lnTo>
                      <a:pt x="268" y="28"/>
                    </a:lnTo>
                    <a:lnTo>
                      <a:pt x="259" y="35"/>
                    </a:lnTo>
                    <a:lnTo>
                      <a:pt x="255" y="39"/>
                    </a:lnTo>
                    <a:lnTo>
                      <a:pt x="251" y="43"/>
                    </a:lnTo>
                    <a:lnTo>
                      <a:pt x="233" y="54"/>
                    </a:lnTo>
                    <a:lnTo>
                      <a:pt x="224" y="59"/>
                    </a:lnTo>
                    <a:lnTo>
                      <a:pt x="220" y="61"/>
                    </a:lnTo>
                    <a:lnTo>
                      <a:pt x="218" y="62"/>
                    </a:lnTo>
                    <a:lnTo>
                      <a:pt x="216" y="64"/>
                    </a:lnTo>
                    <a:lnTo>
                      <a:pt x="196" y="72"/>
                    </a:lnTo>
                    <a:lnTo>
                      <a:pt x="186" y="74"/>
                    </a:lnTo>
                    <a:lnTo>
                      <a:pt x="177" y="78"/>
                    </a:lnTo>
                    <a:lnTo>
                      <a:pt x="166" y="79"/>
                    </a:lnTo>
                    <a:lnTo>
                      <a:pt x="156" y="81"/>
                    </a:lnTo>
                    <a:lnTo>
                      <a:pt x="136" y="82"/>
                    </a:lnTo>
                    <a:lnTo>
                      <a:pt x="117" y="81"/>
                    </a:lnTo>
                    <a:lnTo>
                      <a:pt x="99" y="79"/>
                    </a:lnTo>
                    <a:lnTo>
                      <a:pt x="81" y="74"/>
                    </a:lnTo>
                    <a:lnTo>
                      <a:pt x="65" y="69"/>
                    </a:lnTo>
                    <a:lnTo>
                      <a:pt x="48" y="61"/>
                    </a:lnTo>
                    <a:lnTo>
                      <a:pt x="33" y="52"/>
                    </a:lnTo>
                    <a:lnTo>
                      <a:pt x="19" y="42"/>
                    </a:lnTo>
                    <a:lnTo>
                      <a:pt x="5" y="31"/>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6" name="Freeform 619"/>
              <p:cNvSpPr>
                <a:spLocks/>
              </p:cNvSpPr>
              <p:nvPr/>
            </p:nvSpPr>
            <p:spPr bwMode="auto">
              <a:xfrm>
                <a:off x="6246" y="3110"/>
                <a:ext cx="58" cy="19"/>
              </a:xfrm>
              <a:custGeom>
                <a:avLst/>
                <a:gdLst>
                  <a:gd name="T0" fmla="*/ 6 w 291"/>
                  <a:gd name="T1" fmla="*/ 30 h 96"/>
                  <a:gd name="T2" fmla="*/ 0 w 291"/>
                  <a:gd name="T3" fmla="*/ 45 h 96"/>
                  <a:gd name="T4" fmla="*/ 14 w 291"/>
                  <a:gd name="T5" fmla="*/ 56 h 96"/>
                  <a:gd name="T6" fmla="*/ 28 w 291"/>
                  <a:gd name="T7" fmla="*/ 66 h 96"/>
                  <a:gd name="T8" fmla="*/ 43 w 291"/>
                  <a:gd name="T9" fmla="*/ 75 h 96"/>
                  <a:gd name="T10" fmla="*/ 60 w 291"/>
                  <a:gd name="T11" fmla="*/ 83 h 96"/>
                  <a:gd name="T12" fmla="*/ 76 w 291"/>
                  <a:gd name="T13" fmla="*/ 88 h 96"/>
                  <a:gd name="T14" fmla="*/ 94 w 291"/>
                  <a:gd name="T15" fmla="*/ 93 h 96"/>
                  <a:gd name="T16" fmla="*/ 112 w 291"/>
                  <a:gd name="T17" fmla="*/ 95 h 96"/>
                  <a:gd name="T18" fmla="*/ 131 w 291"/>
                  <a:gd name="T19" fmla="*/ 96 h 96"/>
                  <a:gd name="T20" fmla="*/ 151 w 291"/>
                  <a:gd name="T21" fmla="*/ 95 h 96"/>
                  <a:gd name="T22" fmla="*/ 161 w 291"/>
                  <a:gd name="T23" fmla="*/ 93 h 96"/>
                  <a:gd name="T24" fmla="*/ 172 w 291"/>
                  <a:gd name="T25" fmla="*/ 92 h 96"/>
                  <a:gd name="T26" fmla="*/ 181 w 291"/>
                  <a:gd name="T27" fmla="*/ 88 h 96"/>
                  <a:gd name="T28" fmla="*/ 191 w 291"/>
                  <a:gd name="T29" fmla="*/ 86 h 96"/>
                  <a:gd name="T30" fmla="*/ 211 w 291"/>
                  <a:gd name="T31" fmla="*/ 78 h 96"/>
                  <a:gd name="T32" fmla="*/ 213 w 291"/>
                  <a:gd name="T33" fmla="*/ 76 h 96"/>
                  <a:gd name="T34" fmla="*/ 215 w 291"/>
                  <a:gd name="T35" fmla="*/ 75 h 96"/>
                  <a:gd name="T36" fmla="*/ 219 w 291"/>
                  <a:gd name="T37" fmla="*/ 73 h 96"/>
                  <a:gd name="T38" fmla="*/ 228 w 291"/>
                  <a:gd name="T39" fmla="*/ 68 h 96"/>
                  <a:gd name="T40" fmla="*/ 246 w 291"/>
                  <a:gd name="T41" fmla="*/ 57 h 96"/>
                  <a:gd name="T42" fmla="*/ 250 w 291"/>
                  <a:gd name="T43" fmla="*/ 53 h 96"/>
                  <a:gd name="T44" fmla="*/ 254 w 291"/>
                  <a:gd name="T45" fmla="*/ 49 h 96"/>
                  <a:gd name="T46" fmla="*/ 263 w 291"/>
                  <a:gd name="T47" fmla="*/ 42 h 96"/>
                  <a:gd name="T48" fmla="*/ 266 w 291"/>
                  <a:gd name="T49" fmla="*/ 38 h 96"/>
                  <a:gd name="T50" fmla="*/ 271 w 291"/>
                  <a:gd name="T51" fmla="*/ 35 h 96"/>
                  <a:gd name="T52" fmla="*/ 280 w 291"/>
                  <a:gd name="T53" fmla="*/ 28 h 96"/>
                  <a:gd name="T54" fmla="*/ 291 w 291"/>
                  <a:gd name="T55" fmla="*/ 14 h 96"/>
                  <a:gd name="T56" fmla="*/ 286 w 291"/>
                  <a:gd name="T57" fmla="*/ 0 h 96"/>
                  <a:gd name="T58" fmla="*/ 270 w 291"/>
                  <a:gd name="T59" fmla="*/ 18 h 96"/>
                  <a:gd name="T60" fmla="*/ 254 w 291"/>
                  <a:gd name="T61" fmla="*/ 32 h 96"/>
                  <a:gd name="T62" fmla="*/ 238 w 291"/>
                  <a:gd name="T63" fmla="*/ 45 h 96"/>
                  <a:gd name="T64" fmla="*/ 229 w 291"/>
                  <a:gd name="T65" fmla="*/ 49 h 96"/>
                  <a:gd name="T66" fmla="*/ 225 w 291"/>
                  <a:gd name="T67" fmla="*/ 51 h 96"/>
                  <a:gd name="T68" fmla="*/ 223 w 291"/>
                  <a:gd name="T69" fmla="*/ 53 h 96"/>
                  <a:gd name="T70" fmla="*/ 222 w 291"/>
                  <a:gd name="T71" fmla="*/ 55 h 96"/>
                  <a:gd name="T72" fmla="*/ 206 w 291"/>
                  <a:gd name="T73" fmla="*/ 65 h 96"/>
                  <a:gd name="T74" fmla="*/ 196 w 291"/>
                  <a:gd name="T75" fmla="*/ 67 h 96"/>
                  <a:gd name="T76" fmla="*/ 187 w 291"/>
                  <a:gd name="T77" fmla="*/ 70 h 96"/>
                  <a:gd name="T78" fmla="*/ 169 w 291"/>
                  <a:gd name="T79" fmla="*/ 76 h 96"/>
                  <a:gd name="T80" fmla="*/ 163 w 291"/>
                  <a:gd name="T81" fmla="*/ 76 h 96"/>
                  <a:gd name="T82" fmla="*/ 159 w 291"/>
                  <a:gd name="T83" fmla="*/ 77 h 96"/>
                  <a:gd name="T84" fmla="*/ 150 w 291"/>
                  <a:gd name="T85" fmla="*/ 79 h 96"/>
                  <a:gd name="T86" fmla="*/ 140 w 291"/>
                  <a:gd name="T87" fmla="*/ 79 h 96"/>
                  <a:gd name="T88" fmla="*/ 131 w 291"/>
                  <a:gd name="T89" fmla="*/ 81 h 96"/>
                  <a:gd name="T90" fmla="*/ 112 w 291"/>
                  <a:gd name="T91" fmla="*/ 79 h 96"/>
                  <a:gd name="T92" fmla="*/ 95 w 291"/>
                  <a:gd name="T93" fmla="*/ 77 h 96"/>
                  <a:gd name="T94" fmla="*/ 78 w 291"/>
                  <a:gd name="T95" fmla="*/ 73 h 96"/>
                  <a:gd name="T96" fmla="*/ 62 w 291"/>
                  <a:gd name="T97" fmla="*/ 67 h 96"/>
                  <a:gd name="T98" fmla="*/ 32 w 291"/>
                  <a:gd name="T99" fmla="*/ 51 h 96"/>
                  <a:gd name="T100" fmla="*/ 18 w 291"/>
                  <a:gd name="T101" fmla="*/ 41 h 96"/>
                  <a:gd name="T102" fmla="*/ 6 w 291"/>
                  <a:gd name="T103" fmla="*/ 30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1"/>
                  <a:gd name="T157" fmla="*/ 0 h 96"/>
                  <a:gd name="T158" fmla="*/ 291 w 291"/>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1" h="96">
                    <a:moveTo>
                      <a:pt x="6" y="30"/>
                    </a:moveTo>
                    <a:lnTo>
                      <a:pt x="0" y="45"/>
                    </a:lnTo>
                    <a:lnTo>
                      <a:pt x="14" y="56"/>
                    </a:lnTo>
                    <a:lnTo>
                      <a:pt x="28" y="66"/>
                    </a:lnTo>
                    <a:lnTo>
                      <a:pt x="43" y="75"/>
                    </a:lnTo>
                    <a:lnTo>
                      <a:pt x="60" y="83"/>
                    </a:lnTo>
                    <a:lnTo>
                      <a:pt x="76" y="88"/>
                    </a:lnTo>
                    <a:lnTo>
                      <a:pt x="94" y="93"/>
                    </a:lnTo>
                    <a:lnTo>
                      <a:pt x="112" y="95"/>
                    </a:lnTo>
                    <a:lnTo>
                      <a:pt x="131" y="96"/>
                    </a:lnTo>
                    <a:lnTo>
                      <a:pt x="151" y="95"/>
                    </a:lnTo>
                    <a:lnTo>
                      <a:pt x="161" y="93"/>
                    </a:lnTo>
                    <a:lnTo>
                      <a:pt x="172" y="92"/>
                    </a:lnTo>
                    <a:lnTo>
                      <a:pt x="181" y="88"/>
                    </a:lnTo>
                    <a:lnTo>
                      <a:pt x="191" y="86"/>
                    </a:lnTo>
                    <a:lnTo>
                      <a:pt x="211" y="78"/>
                    </a:lnTo>
                    <a:lnTo>
                      <a:pt x="213" y="76"/>
                    </a:lnTo>
                    <a:lnTo>
                      <a:pt x="215" y="75"/>
                    </a:lnTo>
                    <a:lnTo>
                      <a:pt x="219" y="73"/>
                    </a:lnTo>
                    <a:lnTo>
                      <a:pt x="228" y="68"/>
                    </a:lnTo>
                    <a:lnTo>
                      <a:pt x="246" y="57"/>
                    </a:lnTo>
                    <a:lnTo>
                      <a:pt x="250" y="53"/>
                    </a:lnTo>
                    <a:lnTo>
                      <a:pt x="254" y="49"/>
                    </a:lnTo>
                    <a:lnTo>
                      <a:pt x="263" y="42"/>
                    </a:lnTo>
                    <a:lnTo>
                      <a:pt x="266" y="38"/>
                    </a:lnTo>
                    <a:lnTo>
                      <a:pt x="271" y="35"/>
                    </a:lnTo>
                    <a:lnTo>
                      <a:pt x="280" y="28"/>
                    </a:lnTo>
                    <a:lnTo>
                      <a:pt x="291" y="14"/>
                    </a:lnTo>
                    <a:lnTo>
                      <a:pt x="286" y="0"/>
                    </a:lnTo>
                    <a:lnTo>
                      <a:pt x="270" y="18"/>
                    </a:lnTo>
                    <a:lnTo>
                      <a:pt x="254" y="32"/>
                    </a:lnTo>
                    <a:lnTo>
                      <a:pt x="238" y="45"/>
                    </a:lnTo>
                    <a:lnTo>
                      <a:pt x="229" y="49"/>
                    </a:lnTo>
                    <a:lnTo>
                      <a:pt x="225" y="51"/>
                    </a:lnTo>
                    <a:lnTo>
                      <a:pt x="223" y="53"/>
                    </a:lnTo>
                    <a:lnTo>
                      <a:pt x="222" y="55"/>
                    </a:lnTo>
                    <a:lnTo>
                      <a:pt x="206" y="65"/>
                    </a:lnTo>
                    <a:lnTo>
                      <a:pt x="196" y="67"/>
                    </a:lnTo>
                    <a:lnTo>
                      <a:pt x="187" y="70"/>
                    </a:lnTo>
                    <a:lnTo>
                      <a:pt x="169" y="76"/>
                    </a:lnTo>
                    <a:lnTo>
                      <a:pt x="163" y="76"/>
                    </a:lnTo>
                    <a:lnTo>
                      <a:pt x="159" y="77"/>
                    </a:lnTo>
                    <a:lnTo>
                      <a:pt x="150" y="79"/>
                    </a:lnTo>
                    <a:lnTo>
                      <a:pt x="140" y="79"/>
                    </a:lnTo>
                    <a:lnTo>
                      <a:pt x="131" y="81"/>
                    </a:lnTo>
                    <a:lnTo>
                      <a:pt x="112" y="79"/>
                    </a:lnTo>
                    <a:lnTo>
                      <a:pt x="95" y="77"/>
                    </a:lnTo>
                    <a:lnTo>
                      <a:pt x="78" y="73"/>
                    </a:lnTo>
                    <a:lnTo>
                      <a:pt x="62" y="67"/>
                    </a:lnTo>
                    <a:lnTo>
                      <a:pt x="32" y="51"/>
                    </a:lnTo>
                    <a:lnTo>
                      <a:pt x="18" y="41"/>
                    </a:lnTo>
                    <a:lnTo>
                      <a:pt x="6" y="30"/>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7" name="Freeform 620"/>
              <p:cNvSpPr>
                <a:spLocks/>
              </p:cNvSpPr>
              <p:nvPr/>
            </p:nvSpPr>
            <p:spPr bwMode="auto">
              <a:xfrm>
                <a:off x="6242" y="3118"/>
                <a:ext cx="66" cy="20"/>
              </a:xfrm>
              <a:custGeom>
                <a:avLst/>
                <a:gdLst>
                  <a:gd name="T0" fmla="*/ 6 w 329"/>
                  <a:gd name="T1" fmla="*/ 30 h 99"/>
                  <a:gd name="T2" fmla="*/ 0 w 329"/>
                  <a:gd name="T3" fmla="*/ 46 h 99"/>
                  <a:gd name="T4" fmla="*/ 33 w 329"/>
                  <a:gd name="T5" fmla="*/ 69 h 99"/>
                  <a:gd name="T6" fmla="*/ 50 w 329"/>
                  <a:gd name="T7" fmla="*/ 78 h 99"/>
                  <a:gd name="T8" fmla="*/ 69 w 329"/>
                  <a:gd name="T9" fmla="*/ 85 h 99"/>
                  <a:gd name="T10" fmla="*/ 87 w 329"/>
                  <a:gd name="T11" fmla="*/ 91 h 99"/>
                  <a:gd name="T12" fmla="*/ 107 w 329"/>
                  <a:gd name="T13" fmla="*/ 96 h 99"/>
                  <a:gd name="T14" fmla="*/ 127 w 329"/>
                  <a:gd name="T15" fmla="*/ 98 h 99"/>
                  <a:gd name="T16" fmla="*/ 149 w 329"/>
                  <a:gd name="T17" fmla="*/ 99 h 99"/>
                  <a:gd name="T18" fmla="*/ 173 w 329"/>
                  <a:gd name="T19" fmla="*/ 97 h 99"/>
                  <a:gd name="T20" fmla="*/ 198 w 329"/>
                  <a:gd name="T21" fmla="*/ 93 h 99"/>
                  <a:gd name="T22" fmla="*/ 220 w 329"/>
                  <a:gd name="T23" fmla="*/ 87 h 99"/>
                  <a:gd name="T24" fmla="*/ 232 w 329"/>
                  <a:gd name="T25" fmla="*/ 82 h 99"/>
                  <a:gd name="T26" fmla="*/ 237 w 329"/>
                  <a:gd name="T27" fmla="*/ 80 h 99"/>
                  <a:gd name="T28" fmla="*/ 244 w 329"/>
                  <a:gd name="T29" fmla="*/ 79 h 99"/>
                  <a:gd name="T30" fmla="*/ 264 w 329"/>
                  <a:gd name="T31" fmla="*/ 66 h 99"/>
                  <a:gd name="T32" fmla="*/ 274 w 329"/>
                  <a:gd name="T33" fmla="*/ 60 h 99"/>
                  <a:gd name="T34" fmla="*/ 286 w 329"/>
                  <a:gd name="T35" fmla="*/ 53 h 99"/>
                  <a:gd name="T36" fmla="*/ 295 w 329"/>
                  <a:gd name="T37" fmla="*/ 44 h 99"/>
                  <a:gd name="T38" fmla="*/ 299 w 329"/>
                  <a:gd name="T39" fmla="*/ 39 h 99"/>
                  <a:gd name="T40" fmla="*/ 301 w 329"/>
                  <a:gd name="T41" fmla="*/ 37 h 99"/>
                  <a:gd name="T42" fmla="*/ 302 w 329"/>
                  <a:gd name="T43" fmla="*/ 36 h 99"/>
                  <a:gd name="T44" fmla="*/ 305 w 329"/>
                  <a:gd name="T45" fmla="*/ 36 h 99"/>
                  <a:gd name="T46" fmla="*/ 325 w 329"/>
                  <a:gd name="T47" fmla="*/ 18 h 99"/>
                  <a:gd name="T48" fmla="*/ 329 w 329"/>
                  <a:gd name="T49" fmla="*/ 16 h 99"/>
                  <a:gd name="T50" fmla="*/ 324 w 329"/>
                  <a:gd name="T51" fmla="*/ 0 h 99"/>
                  <a:gd name="T52" fmla="*/ 316 w 329"/>
                  <a:gd name="T53" fmla="*/ 8 h 99"/>
                  <a:gd name="T54" fmla="*/ 314 w 329"/>
                  <a:gd name="T55" fmla="*/ 8 h 99"/>
                  <a:gd name="T56" fmla="*/ 313 w 329"/>
                  <a:gd name="T57" fmla="*/ 9 h 99"/>
                  <a:gd name="T58" fmla="*/ 310 w 329"/>
                  <a:gd name="T59" fmla="*/ 11 h 99"/>
                  <a:gd name="T60" fmla="*/ 306 w 329"/>
                  <a:gd name="T61" fmla="*/ 16 h 99"/>
                  <a:gd name="T62" fmla="*/ 297 w 329"/>
                  <a:gd name="T63" fmla="*/ 25 h 99"/>
                  <a:gd name="T64" fmla="*/ 279 w 329"/>
                  <a:gd name="T65" fmla="*/ 41 h 99"/>
                  <a:gd name="T66" fmla="*/ 259 w 329"/>
                  <a:gd name="T67" fmla="*/ 53 h 99"/>
                  <a:gd name="T68" fmla="*/ 238 w 329"/>
                  <a:gd name="T69" fmla="*/ 65 h 99"/>
                  <a:gd name="T70" fmla="*/ 216 w 329"/>
                  <a:gd name="T71" fmla="*/ 73 h 99"/>
                  <a:gd name="T72" fmla="*/ 205 w 329"/>
                  <a:gd name="T73" fmla="*/ 75 h 99"/>
                  <a:gd name="T74" fmla="*/ 201 w 329"/>
                  <a:gd name="T75" fmla="*/ 75 h 99"/>
                  <a:gd name="T76" fmla="*/ 199 w 329"/>
                  <a:gd name="T77" fmla="*/ 77 h 99"/>
                  <a:gd name="T78" fmla="*/ 195 w 329"/>
                  <a:gd name="T79" fmla="*/ 79 h 99"/>
                  <a:gd name="T80" fmla="*/ 188 w 329"/>
                  <a:gd name="T81" fmla="*/ 79 h 99"/>
                  <a:gd name="T82" fmla="*/ 185 w 329"/>
                  <a:gd name="T83" fmla="*/ 79 h 99"/>
                  <a:gd name="T84" fmla="*/ 182 w 329"/>
                  <a:gd name="T85" fmla="*/ 80 h 99"/>
                  <a:gd name="T86" fmla="*/ 171 w 329"/>
                  <a:gd name="T87" fmla="*/ 82 h 99"/>
                  <a:gd name="T88" fmla="*/ 149 w 329"/>
                  <a:gd name="T89" fmla="*/ 84 h 99"/>
                  <a:gd name="T90" fmla="*/ 128 w 329"/>
                  <a:gd name="T91" fmla="*/ 83 h 99"/>
                  <a:gd name="T92" fmla="*/ 109 w 329"/>
                  <a:gd name="T93" fmla="*/ 81 h 99"/>
                  <a:gd name="T94" fmla="*/ 90 w 329"/>
                  <a:gd name="T95" fmla="*/ 77 h 99"/>
                  <a:gd name="T96" fmla="*/ 72 w 329"/>
                  <a:gd name="T97" fmla="*/ 71 h 99"/>
                  <a:gd name="T98" fmla="*/ 54 w 329"/>
                  <a:gd name="T99" fmla="*/ 63 h 99"/>
                  <a:gd name="T100" fmla="*/ 38 w 329"/>
                  <a:gd name="T101" fmla="*/ 54 h 99"/>
                  <a:gd name="T102" fmla="*/ 21 w 329"/>
                  <a:gd name="T103" fmla="*/ 43 h 99"/>
                  <a:gd name="T104" fmla="*/ 6 w 329"/>
                  <a:gd name="T105" fmla="*/ 3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9"/>
                  <a:gd name="T160" fmla="*/ 0 h 99"/>
                  <a:gd name="T161" fmla="*/ 329 w 329"/>
                  <a:gd name="T162" fmla="*/ 99 h 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9" h="99">
                    <a:moveTo>
                      <a:pt x="6" y="30"/>
                    </a:moveTo>
                    <a:lnTo>
                      <a:pt x="0" y="46"/>
                    </a:lnTo>
                    <a:lnTo>
                      <a:pt x="33" y="69"/>
                    </a:lnTo>
                    <a:lnTo>
                      <a:pt x="50" y="78"/>
                    </a:lnTo>
                    <a:lnTo>
                      <a:pt x="69" y="85"/>
                    </a:lnTo>
                    <a:lnTo>
                      <a:pt x="87" y="91"/>
                    </a:lnTo>
                    <a:lnTo>
                      <a:pt x="107" y="96"/>
                    </a:lnTo>
                    <a:lnTo>
                      <a:pt x="127" y="98"/>
                    </a:lnTo>
                    <a:lnTo>
                      <a:pt x="149" y="99"/>
                    </a:lnTo>
                    <a:lnTo>
                      <a:pt x="173" y="97"/>
                    </a:lnTo>
                    <a:lnTo>
                      <a:pt x="198" y="93"/>
                    </a:lnTo>
                    <a:lnTo>
                      <a:pt x="220" y="87"/>
                    </a:lnTo>
                    <a:lnTo>
                      <a:pt x="232" y="82"/>
                    </a:lnTo>
                    <a:lnTo>
                      <a:pt x="237" y="80"/>
                    </a:lnTo>
                    <a:lnTo>
                      <a:pt x="244" y="79"/>
                    </a:lnTo>
                    <a:lnTo>
                      <a:pt x="264" y="66"/>
                    </a:lnTo>
                    <a:lnTo>
                      <a:pt x="274" y="60"/>
                    </a:lnTo>
                    <a:lnTo>
                      <a:pt x="286" y="53"/>
                    </a:lnTo>
                    <a:lnTo>
                      <a:pt x="295" y="44"/>
                    </a:lnTo>
                    <a:lnTo>
                      <a:pt x="299" y="39"/>
                    </a:lnTo>
                    <a:lnTo>
                      <a:pt x="301" y="37"/>
                    </a:lnTo>
                    <a:lnTo>
                      <a:pt x="302" y="36"/>
                    </a:lnTo>
                    <a:lnTo>
                      <a:pt x="305" y="36"/>
                    </a:lnTo>
                    <a:lnTo>
                      <a:pt x="325" y="18"/>
                    </a:lnTo>
                    <a:lnTo>
                      <a:pt x="329" y="16"/>
                    </a:lnTo>
                    <a:lnTo>
                      <a:pt x="324" y="0"/>
                    </a:lnTo>
                    <a:lnTo>
                      <a:pt x="316" y="8"/>
                    </a:lnTo>
                    <a:lnTo>
                      <a:pt x="314" y="8"/>
                    </a:lnTo>
                    <a:lnTo>
                      <a:pt x="313" y="9"/>
                    </a:lnTo>
                    <a:lnTo>
                      <a:pt x="310" y="11"/>
                    </a:lnTo>
                    <a:lnTo>
                      <a:pt x="306" y="16"/>
                    </a:lnTo>
                    <a:lnTo>
                      <a:pt x="297" y="25"/>
                    </a:lnTo>
                    <a:lnTo>
                      <a:pt x="279" y="41"/>
                    </a:lnTo>
                    <a:lnTo>
                      <a:pt x="259" y="53"/>
                    </a:lnTo>
                    <a:lnTo>
                      <a:pt x="238" y="65"/>
                    </a:lnTo>
                    <a:lnTo>
                      <a:pt x="216" y="73"/>
                    </a:lnTo>
                    <a:lnTo>
                      <a:pt x="205" y="75"/>
                    </a:lnTo>
                    <a:lnTo>
                      <a:pt x="201" y="75"/>
                    </a:lnTo>
                    <a:lnTo>
                      <a:pt x="199" y="77"/>
                    </a:lnTo>
                    <a:lnTo>
                      <a:pt x="195" y="79"/>
                    </a:lnTo>
                    <a:lnTo>
                      <a:pt x="188" y="79"/>
                    </a:lnTo>
                    <a:lnTo>
                      <a:pt x="185" y="79"/>
                    </a:lnTo>
                    <a:lnTo>
                      <a:pt x="182" y="80"/>
                    </a:lnTo>
                    <a:lnTo>
                      <a:pt x="171" y="82"/>
                    </a:lnTo>
                    <a:lnTo>
                      <a:pt x="149" y="84"/>
                    </a:lnTo>
                    <a:lnTo>
                      <a:pt x="128" y="83"/>
                    </a:lnTo>
                    <a:lnTo>
                      <a:pt x="109" y="81"/>
                    </a:lnTo>
                    <a:lnTo>
                      <a:pt x="90" y="77"/>
                    </a:lnTo>
                    <a:lnTo>
                      <a:pt x="72" y="71"/>
                    </a:lnTo>
                    <a:lnTo>
                      <a:pt x="54" y="63"/>
                    </a:lnTo>
                    <a:lnTo>
                      <a:pt x="38" y="54"/>
                    </a:lnTo>
                    <a:lnTo>
                      <a:pt x="21" y="43"/>
                    </a:lnTo>
                    <a:lnTo>
                      <a:pt x="6" y="30"/>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8" name="Freeform 621"/>
              <p:cNvSpPr>
                <a:spLocks/>
              </p:cNvSpPr>
              <p:nvPr/>
            </p:nvSpPr>
            <p:spPr bwMode="auto">
              <a:xfrm>
                <a:off x="6237" y="3129"/>
                <a:ext cx="76" cy="20"/>
              </a:xfrm>
              <a:custGeom>
                <a:avLst/>
                <a:gdLst>
                  <a:gd name="T0" fmla="*/ 6 w 376"/>
                  <a:gd name="T1" fmla="*/ 28 h 101"/>
                  <a:gd name="T2" fmla="*/ 0 w 376"/>
                  <a:gd name="T3" fmla="*/ 41 h 101"/>
                  <a:gd name="T4" fmla="*/ 18 w 376"/>
                  <a:gd name="T5" fmla="*/ 54 h 101"/>
                  <a:gd name="T6" fmla="*/ 37 w 376"/>
                  <a:gd name="T7" fmla="*/ 67 h 101"/>
                  <a:gd name="T8" fmla="*/ 57 w 376"/>
                  <a:gd name="T9" fmla="*/ 77 h 101"/>
                  <a:gd name="T10" fmla="*/ 78 w 376"/>
                  <a:gd name="T11" fmla="*/ 86 h 101"/>
                  <a:gd name="T12" fmla="*/ 100 w 376"/>
                  <a:gd name="T13" fmla="*/ 91 h 101"/>
                  <a:gd name="T14" fmla="*/ 123 w 376"/>
                  <a:gd name="T15" fmla="*/ 97 h 101"/>
                  <a:gd name="T16" fmla="*/ 147 w 376"/>
                  <a:gd name="T17" fmla="*/ 100 h 101"/>
                  <a:gd name="T18" fmla="*/ 172 w 376"/>
                  <a:gd name="T19" fmla="*/ 101 h 101"/>
                  <a:gd name="T20" fmla="*/ 185 w 376"/>
                  <a:gd name="T21" fmla="*/ 100 h 101"/>
                  <a:gd name="T22" fmla="*/ 192 w 376"/>
                  <a:gd name="T23" fmla="*/ 99 h 101"/>
                  <a:gd name="T24" fmla="*/ 200 w 376"/>
                  <a:gd name="T25" fmla="*/ 99 h 101"/>
                  <a:gd name="T26" fmla="*/ 213 w 376"/>
                  <a:gd name="T27" fmla="*/ 97 h 101"/>
                  <a:gd name="T28" fmla="*/ 220 w 376"/>
                  <a:gd name="T29" fmla="*/ 96 h 101"/>
                  <a:gd name="T30" fmla="*/ 228 w 376"/>
                  <a:gd name="T31" fmla="*/ 96 h 101"/>
                  <a:gd name="T32" fmla="*/ 255 w 376"/>
                  <a:gd name="T33" fmla="*/ 88 h 101"/>
                  <a:gd name="T34" fmla="*/ 282 w 376"/>
                  <a:gd name="T35" fmla="*/ 79 h 101"/>
                  <a:gd name="T36" fmla="*/ 306 w 376"/>
                  <a:gd name="T37" fmla="*/ 65 h 101"/>
                  <a:gd name="T38" fmla="*/ 331 w 376"/>
                  <a:gd name="T39" fmla="*/ 51 h 101"/>
                  <a:gd name="T40" fmla="*/ 353 w 376"/>
                  <a:gd name="T41" fmla="*/ 32 h 101"/>
                  <a:gd name="T42" fmla="*/ 376 w 376"/>
                  <a:gd name="T43" fmla="*/ 13 h 101"/>
                  <a:gd name="T44" fmla="*/ 370 w 376"/>
                  <a:gd name="T45" fmla="*/ 0 h 101"/>
                  <a:gd name="T46" fmla="*/ 348 w 376"/>
                  <a:gd name="T47" fmla="*/ 19 h 101"/>
                  <a:gd name="T48" fmla="*/ 325 w 376"/>
                  <a:gd name="T49" fmla="*/ 37 h 101"/>
                  <a:gd name="T50" fmla="*/ 313 w 376"/>
                  <a:gd name="T51" fmla="*/ 44 h 101"/>
                  <a:gd name="T52" fmla="*/ 302 w 376"/>
                  <a:gd name="T53" fmla="*/ 52 h 101"/>
                  <a:gd name="T54" fmla="*/ 295 w 376"/>
                  <a:gd name="T55" fmla="*/ 54 h 101"/>
                  <a:gd name="T56" fmla="*/ 293 w 376"/>
                  <a:gd name="T57" fmla="*/ 54 h 101"/>
                  <a:gd name="T58" fmla="*/ 292 w 376"/>
                  <a:gd name="T59" fmla="*/ 55 h 101"/>
                  <a:gd name="T60" fmla="*/ 289 w 376"/>
                  <a:gd name="T61" fmla="*/ 58 h 101"/>
                  <a:gd name="T62" fmla="*/ 278 w 376"/>
                  <a:gd name="T63" fmla="*/ 64 h 101"/>
                  <a:gd name="T64" fmla="*/ 265 w 376"/>
                  <a:gd name="T65" fmla="*/ 69 h 101"/>
                  <a:gd name="T66" fmla="*/ 252 w 376"/>
                  <a:gd name="T67" fmla="*/ 73 h 101"/>
                  <a:gd name="T68" fmla="*/ 239 w 376"/>
                  <a:gd name="T69" fmla="*/ 77 h 101"/>
                  <a:gd name="T70" fmla="*/ 227 w 376"/>
                  <a:gd name="T71" fmla="*/ 81 h 101"/>
                  <a:gd name="T72" fmla="*/ 219 w 376"/>
                  <a:gd name="T73" fmla="*/ 81 h 101"/>
                  <a:gd name="T74" fmla="*/ 212 w 376"/>
                  <a:gd name="T75" fmla="*/ 82 h 101"/>
                  <a:gd name="T76" fmla="*/ 199 w 376"/>
                  <a:gd name="T77" fmla="*/ 84 h 101"/>
                  <a:gd name="T78" fmla="*/ 172 w 376"/>
                  <a:gd name="T79" fmla="*/ 87 h 101"/>
                  <a:gd name="T80" fmla="*/ 148 w 376"/>
                  <a:gd name="T81" fmla="*/ 86 h 101"/>
                  <a:gd name="T82" fmla="*/ 126 w 376"/>
                  <a:gd name="T83" fmla="*/ 82 h 101"/>
                  <a:gd name="T84" fmla="*/ 103 w 376"/>
                  <a:gd name="T85" fmla="*/ 78 h 101"/>
                  <a:gd name="T86" fmla="*/ 83 w 376"/>
                  <a:gd name="T87" fmla="*/ 72 h 101"/>
                  <a:gd name="T88" fmla="*/ 62 w 376"/>
                  <a:gd name="T89" fmla="*/ 63 h 101"/>
                  <a:gd name="T90" fmla="*/ 43 w 376"/>
                  <a:gd name="T91" fmla="*/ 53 h 101"/>
                  <a:gd name="T92" fmla="*/ 23 w 376"/>
                  <a:gd name="T93" fmla="*/ 41 h 101"/>
                  <a:gd name="T94" fmla="*/ 6 w 376"/>
                  <a:gd name="T95" fmla="*/ 28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6"/>
                  <a:gd name="T145" fmla="*/ 0 h 101"/>
                  <a:gd name="T146" fmla="*/ 376 w 376"/>
                  <a:gd name="T147" fmla="*/ 101 h 1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6" h="101">
                    <a:moveTo>
                      <a:pt x="6" y="28"/>
                    </a:moveTo>
                    <a:lnTo>
                      <a:pt x="0" y="41"/>
                    </a:lnTo>
                    <a:lnTo>
                      <a:pt x="18" y="54"/>
                    </a:lnTo>
                    <a:lnTo>
                      <a:pt x="37" y="67"/>
                    </a:lnTo>
                    <a:lnTo>
                      <a:pt x="57" y="77"/>
                    </a:lnTo>
                    <a:lnTo>
                      <a:pt x="78" y="86"/>
                    </a:lnTo>
                    <a:lnTo>
                      <a:pt x="100" y="91"/>
                    </a:lnTo>
                    <a:lnTo>
                      <a:pt x="123" y="97"/>
                    </a:lnTo>
                    <a:lnTo>
                      <a:pt x="147" y="100"/>
                    </a:lnTo>
                    <a:lnTo>
                      <a:pt x="172" y="101"/>
                    </a:lnTo>
                    <a:lnTo>
                      <a:pt x="185" y="100"/>
                    </a:lnTo>
                    <a:lnTo>
                      <a:pt x="192" y="99"/>
                    </a:lnTo>
                    <a:lnTo>
                      <a:pt x="200" y="99"/>
                    </a:lnTo>
                    <a:lnTo>
                      <a:pt x="213" y="97"/>
                    </a:lnTo>
                    <a:lnTo>
                      <a:pt x="220" y="96"/>
                    </a:lnTo>
                    <a:lnTo>
                      <a:pt x="228" y="96"/>
                    </a:lnTo>
                    <a:lnTo>
                      <a:pt x="255" y="88"/>
                    </a:lnTo>
                    <a:lnTo>
                      <a:pt x="282" y="79"/>
                    </a:lnTo>
                    <a:lnTo>
                      <a:pt x="306" y="65"/>
                    </a:lnTo>
                    <a:lnTo>
                      <a:pt x="331" y="51"/>
                    </a:lnTo>
                    <a:lnTo>
                      <a:pt x="353" y="32"/>
                    </a:lnTo>
                    <a:lnTo>
                      <a:pt x="376" y="13"/>
                    </a:lnTo>
                    <a:lnTo>
                      <a:pt x="370" y="0"/>
                    </a:lnTo>
                    <a:lnTo>
                      <a:pt x="348" y="19"/>
                    </a:lnTo>
                    <a:lnTo>
                      <a:pt x="325" y="37"/>
                    </a:lnTo>
                    <a:lnTo>
                      <a:pt x="313" y="44"/>
                    </a:lnTo>
                    <a:lnTo>
                      <a:pt x="302" y="52"/>
                    </a:lnTo>
                    <a:lnTo>
                      <a:pt x="295" y="54"/>
                    </a:lnTo>
                    <a:lnTo>
                      <a:pt x="293" y="54"/>
                    </a:lnTo>
                    <a:lnTo>
                      <a:pt x="292" y="55"/>
                    </a:lnTo>
                    <a:lnTo>
                      <a:pt x="289" y="58"/>
                    </a:lnTo>
                    <a:lnTo>
                      <a:pt x="278" y="64"/>
                    </a:lnTo>
                    <a:lnTo>
                      <a:pt x="265" y="69"/>
                    </a:lnTo>
                    <a:lnTo>
                      <a:pt x="252" y="73"/>
                    </a:lnTo>
                    <a:lnTo>
                      <a:pt x="239" y="77"/>
                    </a:lnTo>
                    <a:lnTo>
                      <a:pt x="227" y="81"/>
                    </a:lnTo>
                    <a:lnTo>
                      <a:pt x="219" y="81"/>
                    </a:lnTo>
                    <a:lnTo>
                      <a:pt x="212" y="82"/>
                    </a:lnTo>
                    <a:lnTo>
                      <a:pt x="199" y="84"/>
                    </a:lnTo>
                    <a:lnTo>
                      <a:pt x="172" y="87"/>
                    </a:lnTo>
                    <a:lnTo>
                      <a:pt x="148" y="86"/>
                    </a:lnTo>
                    <a:lnTo>
                      <a:pt x="126" y="82"/>
                    </a:lnTo>
                    <a:lnTo>
                      <a:pt x="103" y="78"/>
                    </a:lnTo>
                    <a:lnTo>
                      <a:pt x="83" y="72"/>
                    </a:lnTo>
                    <a:lnTo>
                      <a:pt x="62" y="63"/>
                    </a:lnTo>
                    <a:lnTo>
                      <a:pt x="43" y="53"/>
                    </a:lnTo>
                    <a:lnTo>
                      <a:pt x="23" y="41"/>
                    </a:lnTo>
                    <a:lnTo>
                      <a:pt x="6" y="28"/>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49" name="Freeform 622"/>
              <p:cNvSpPr>
                <a:spLocks/>
              </p:cNvSpPr>
              <p:nvPr/>
            </p:nvSpPr>
            <p:spPr bwMode="auto">
              <a:xfrm>
                <a:off x="6239" y="3126"/>
                <a:ext cx="72" cy="20"/>
              </a:xfrm>
              <a:custGeom>
                <a:avLst/>
                <a:gdLst>
                  <a:gd name="T0" fmla="*/ 6 w 364"/>
                  <a:gd name="T1" fmla="*/ 30 h 102"/>
                  <a:gd name="T2" fmla="*/ 0 w 364"/>
                  <a:gd name="T3" fmla="*/ 43 h 102"/>
                  <a:gd name="T4" fmla="*/ 17 w 364"/>
                  <a:gd name="T5" fmla="*/ 56 h 102"/>
                  <a:gd name="T6" fmla="*/ 37 w 364"/>
                  <a:gd name="T7" fmla="*/ 68 h 102"/>
                  <a:gd name="T8" fmla="*/ 56 w 364"/>
                  <a:gd name="T9" fmla="*/ 78 h 102"/>
                  <a:gd name="T10" fmla="*/ 77 w 364"/>
                  <a:gd name="T11" fmla="*/ 87 h 102"/>
                  <a:gd name="T12" fmla="*/ 97 w 364"/>
                  <a:gd name="T13" fmla="*/ 93 h 102"/>
                  <a:gd name="T14" fmla="*/ 120 w 364"/>
                  <a:gd name="T15" fmla="*/ 97 h 102"/>
                  <a:gd name="T16" fmla="*/ 142 w 364"/>
                  <a:gd name="T17" fmla="*/ 101 h 102"/>
                  <a:gd name="T18" fmla="*/ 166 w 364"/>
                  <a:gd name="T19" fmla="*/ 102 h 102"/>
                  <a:gd name="T20" fmla="*/ 193 w 364"/>
                  <a:gd name="T21" fmla="*/ 99 h 102"/>
                  <a:gd name="T22" fmla="*/ 206 w 364"/>
                  <a:gd name="T23" fmla="*/ 97 h 102"/>
                  <a:gd name="T24" fmla="*/ 213 w 364"/>
                  <a:gd name="T25" fmla="*/ 96 h 102"/>
                  <a:gd name="T26" fmla="*/ 221 w 364"/>
                  <a:gd name="T27" fmla="*/ 96 h 102"/>
                  <a:gd name="T28" fmla="*/ 233 w 364"/>
                  <a:gd name="T29" fmla="*/ 92 h 102"/>
                  <a:gd name="T30" fmla="*/ 246 w 364"/>
                  <a:gd name="T31" fmla="*/ 88 h 102"/>
                  <a:gd name="T32" fmla="*/ 259 w 364"/>
                  <a:gd name="T33" fmla="*/ 84 h 102"/>
                  <a:gd name="T34" fmla="*/ 272 w 364"/>
                  <a:gd name="T35" fmla="*/ 79 h 102"/>
                  <a:gd name="T36" fmla="*/ 283 w 364"/>
                  <a:gd name="T37" fmla="*/ 73 h 102"/>
                  <a:gd name="T38" fmla="*/ 286 w 364"/>
                  <a:gd name="T39" fmla="*/ 70 h 102"/>
                  <a:gd name="T40" fmla="*/ 287 w 364"/>
                  <a:gd name="T41" fmla="*/ 69 h 102"/>
                  <a:gd name="T42" fmla="*/ 289 w 364"/>
                  <a:gd name="T43" fmla="*/ 69 h 102"/>
                  <a:gd name="T44" fmla="*/ 296 w 364"/>
                  <a:gd name="T45" fmla="*/ 67 h 102"/>
                  <a:gd name="T46" fmla="*/ 307 w 364"/>
                  <a:gd name="T47" fmla="*/ 59 h 102"/>
                  <a:gd name="T48" fmla="*/ 319 w 364"/>
                  <a:gd name="T49" fmla="*/ 52 h 102"/>
                  <a:gd name="T50" fmla="*/ 342 w 364"/>
                  <a:gd name="T51" fmla="*/ 34 h 102"/>
                  <a:gd name="T52" fmla="*/ 364 w 364"/>
                  <a:gd name="T53" fmla="*/ 15 h 102"/>
                  <a:gd name="T54" fmla="*/ 358 w 364"/>
                  <a:gd name="T55" fmla="*/ 0 h 102"/>
                  <a:gd name="T56" fmla="*/ 346 w 364"/>
                  <a:gd name="T57" fmla="*/ 10 h 102"/>
                  <a:gd name="T58" fmla="*/ 341 w 364"/>
                  <a:gd name="T59" fmla="*/ 14 h 102"/>
                  <a:gd name="T60" fmla="*/ 336 w 364"/>
                  <a:gd name="T61" fmla="*/ 20 h 102"/>
                  <a:gd name="T62" fmla="*/ 325 w 364"/>
                  <a:gd name="T63" fmla="*/ 29 h 102"/>
                  <a:gd name="T64" fmla="*/ 319 w 364"/>
                  <a:gd name="T65" fmla="*/ 33 h 102"/>
                  <a:gd name="T66" fmla="*/ 315 w 364"/>
                  <a:gd name="T67" fmla="*/ 39 h 102"/>
                  <a:gd name="T68" fmla="*/ 303 w 364"/>
                  <a:gd name="T69" fmla="*/ 46 h 102"/>
                  <a:gd name="T70" fmla="*/ 291 w 364"/>
                  <a:gd name="T71" fmla="*/ 53 h 102"/>
                  <a:gd name="T72" fmla="*/ 269 w 364"/>
                  <a:gd name="T73" fmla="*/ 67 h 102"/>
                  <a:gd name="T74" fmla="*/ 255 w 364"/>
                  <a:gd name="T75" fmla="*/ 71 h 102"/>
                  <a:gd name="T76" fmla="*/ 243 w 364"/>
                  <a:gd name="T77" fmla="*/ 76 h 102"/>
                  <a:gd name="T78" fmla="*/ 218 w 364"/>
                  <a:gd name="T79" fmla="*/ 84 h 102"/>
                  <a:gd name="T80" fmla="*/ 191 w 364"/>
                  <a:gd name="T81" fmla="*/ 87 h 102"/>
                  <a:gd name="T82" fmla="*/ 178 w 364"/>
                  <a:gd name="T83" fmla="*/ 88 h 102"/>
                  <a:gd name="T84" fmla="*/ 171 w 364"/>
                  <a:gd name="T85" fmla="*/ 88 h 102"/>
                  <a:gd name="T86" fmla="*/ 168 w 364"/>
                  <a:gd name="T87" fmla="*/ 88 h 102"/>
                  <a:gd name="T88" fmla="*/ 166 w 364"/>
                  <a:gd name="T89" fmla="*/ 89 h 102"/>
                  <a:gd name="T90" fmla="*/ 142 w 364"/>
                  <a:gd name="T91" fmla="*/ 88 h 102"/>
                  <a:gd name="T92" fmla="*/ 121 w 364"/>
                  <a:gd name="T93" fmla="*/ 85 h 102"/>
                  <a:gd name="T94" fmla="*/ 99 w 364"/>
                  <a:gd name="T95" fmla="*/ 79 h 102"/>
                  <a:gd name="T96" fmla="*/ 79 w 364"/>
                  <a:gd name="T97" fmla="*/ 74 h 102"/>
                  <a:gd name="T98" fmla="*/ 59 w 364"/>
                  <a:gd name="T99" fmla="*/ 65 h 102"/>
                  <a:gd name="T100" fmla="*/ 41 w 364"/>
                  <a:gd name="T101" fmla="*/ 55 h 102"/>
                  <a:gd name="T102" fmla="*/ 23 w 364"/>
                  <a:gd name="T103" fmla="*/ 42 h 102"/>
                  <a:gd name="T104" fmla="*/ 6 w 364"/>
                  <a:gd name="T105" fmla="*/ 30 h 1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4"/>
                  <a:gd name="T160" fmla="*/ 0 h 102"/>
                  <a:gd name="T161" fmla="*/ 364 w 364"/>
                  <a:gd name="T162" fmla="*/ 102 h 1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4" h="102">
                    <a:moveTo>
                      <a:pt x="6" y="30"/>
                    </a:moveTo>
                    <a:lnTo>
                      <a:pt x="0" y="43"/>
                    </a:lnTo>
                    <a:lnTo>
                      <a:pt x="17" y="56"/>
                    </a:lnTo>
                    <a:lnTo>
                      <a:pt x="37" y="68"/>
                    </a:lnTo>
                    <a:lnTo>
                      <a:pt x="56" y="78"/>
                    </a:lnTo>
                    <a:lnTo>
                      <a:pt x="77" y="87"/>
                    </a:lnTo>
                    <a:lnTo>
                      <a:pt x="97" y="93"/>
                    </a:lnTo>
                    <a:lnTo>
                      <a:pt x="120" y="97"/>
                    </a:lnTo>
                    <a:lnTo>
                      <a:pt x="142" y="101"/>
                    </a:lnTo>
                    <a:lnTo>
                      <a:pt x="166" y="102"/>
                    </a:lnTo>
                    <a:lnTo>
                      <a:pt x="193" y="99"/>
                    </a:lnTo>
                    <a:lnTo>
                      <a:pt x="206" y="97"/>
                    </a:lnTo>
                    <a:lnTo>
                      <a:pt x="213" y="96"/>
                    </a:lnTo>
                    <a:lnTo>
                      <a:pt x="221" y="96"/>
                    </a:lnTo>
                    <a:lnTo>
                      <a:pt x="233" y="92"/>
                    </a:lnTo>
                    <a:lnTo>
                      <a:pt x="246" y="88"/>
                    </a:lnTo>
                    <a:lnTo>
                      <a:pt x="259" y="84"/>
                    </a:lnTo>
                    <a:lnTo>
                      <a:pt x="272" y="79"/>
                    </a:lnTo>
                    <a:lnTo>
                      <a:pt x="283" y="73"/>
                    </a:lnTo>
                    <a:lnTo>
                      <a:pt x="286" y="70"/>
                    </a:lnTo>
                    <a:lnTo>
                      <a:pt x="287" y="69"/>
                    </a:lnTo>
                    <a:lnTo>
                      <a:pt x="289" y="69"/>
                    </a:lnTo>
                    <a:lnTo>
                      <a:pt x="296" y="67"/>
                    </a:lnTo>
                    <a:lnTo>
                      <a:pt x="307" y="59"/>
                    </a:lnTo>
                    <a:lnTo>
                      <a:pt x="319" y="52"/>
                    </a:lnTo>
                    <a:lnTo>
                      <a:pt x="342" y="34"/>
                    </a:lnTo>
                    <a:lnTo>
                      <a:pt x="364" y="15"/>
                    </a:lnTo>
                    <a:lnTo>
                      <a:pt x="358" y="0"/>
                    </a:lnTo>
                    <a:lnTo>
                      <a:pt x="346" y="10"/>
                    </a:lnTo>
                    <a:lnTo>
                      <a:pt x="341" y="14"/>
                    </a:lnTo>
                    <a:lnTo>
                      <a:pt x="336" y="20"/>
                    </a:lnTo>
                    <a:lnTo>
                      <a:pt x="325" y="29"/>
                    </a:lnTo>
                    <a:lnTo>
                      <a:pt x="319" y="33"/>
                    </a:lnTo>
                    <a:lnTo>
                      <a:pt x="315" y="39"/>
                    </a:lnTo>
                    <a:lnTo>
                      <a:pt x="303" y="46"/>
                    </a:lnTo>
                    <a:lnTo>
                      <a:pt x="291" y="53"/>
                    </a:lnTo>
                    <a:lnTo>
                      <a:pt x="269" y="67"/>
                    </a:lnTo>
                    <a:lnTo>
                      <a:pt x="255" y="71"/>
                    </a:lnTo>
                    <a:lnTo>
                      <a:pt x="243" y="76"/>
                    </a:lnTo>
                    <a:lnTo>
                      <a:pt x="218" y="84"/>
                    </a:lnTo>
                    <a:lnTo>
                      <a:pt x="191" y="87"/>
                    </a:lnTo>
                    <a:lnTo>
                      <a:pt x="178" y="88"/>
                    </a:lnTo>
                    <a:lnTo>
                      <a:pt x="171" y="88"/>
                    </a:lnTo>
                    <a:lnTo>
                      <a:pt x="168" y="88"/>
                    </a:lnTo>
                    <a:lnTo>
                      <a:pt x="166" y="89"/>
                    </a:lnTo>
                    <a:lnTo>
                      <a:pt x="142" y="88"/>
                    </a:lnTo>
                    <a:lnTo>
                      <a:pt x="121" y="85"/>
                    </a:lnTo>
                    <a:lnTo>
                      <a:pt x="99" y="79"/>
                    </a:lnTo>
                    <a:lnTo>
                      <a:pt x="79" y="74"/>
                    </a:lnTo>
                    <a:lnTo>
                      <a:pt x="59" y="65"/>
                    </a:lnTo>
                    <a:lnTo>
                      <a:pt x="41" y="55"/>
                    </a:lnTo>
                    <a:lnTo>
                      <a:pt x="23" y="42"/>
                    </a:lnTo>
                    <a:lnTo>
                      <a:pt x="6" y="30"/>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0" name="Freeform 623"/>
              <p:cNvSpPr>
                <a:spLocks/>
              </p:cNvSpPr>
              <p:nvPr/>
            </p:nvSpPr>
            <p:spPr bwMode="auto">
              <a:xfrm>
                <a:off x="6240" y="3121"/>
                <a:ext cx="70" cy="23"/>
              </a:xfrm>
              <a:custGeom>
                <a:avLst/>
                <a:gdLst>
                  <a:gd name="T0" fmla="*/ 0 w 352"/>
                  <a:gd name="T1" fmla="*/ 55 h 114"/>
                  <a:gd name="T2" fmla="*/ 35 w 352"/>
                  <a:gd name="T3" fmla="*/ 80 h 114"/>
                  <a:gd name="T4" fmla="*/ 73 w 352"/>
                  <a:gd name="T5" fmla="*/ 99 h 114"/>
                  <a:gd name="T6" fmla="*/ 115 w 352"/>
                  <a:gd name="T7" fmla="*/ 110 h 114"/>
                  <a:gd name="T8" fmla="*/ 160 w 352"/>
                  <a:gd name="T9" fmla="*/ 114 h 114"/>
                  <a:gd name="T10" fmla="*/ 165 w 352"/>
                  <a:gd name="T11" fmla="*/ 113 h 114"/>
                  <a:gd name="T12" fmla="*/ 185 w 352"/>
                  <a:gd name="T13" fmla="*/ 112 h 114"/>
                  <a:gd name="T14" fmla="*/ 237 w 352"/>
                  <a:gd name="T15" fmla="*/ 101 h 114"/>
                  <a:gd name="T16" fmla="*/ 263 w 352"/>
                  <a:gd name="T17" fmla="*/ 92 h 114"/>
                  <a:gd name="T18" fmla="*/ 297 w 352"/>
                  <a:gd name="T19" fmla="*/ 71 h 114"/>
                  <a:gd name="T20" fmla="*/ 313 w 352"/>
                  <a:gd name="T21" fmla="*/ 58 h 114"/>
                  <a:gd name="T22" fmla="*/ 330 w 352"/>
                  <a:gd name="T23" fmla="*/ 45 h 114"/>
                  <a:gd name="T24" fmla="*/ 340 w 352"/>
                  <a:gd name="T25" fmla="*/ 35 h 114"/>
                  <a:gd name="T26" fmla="*/ 346 w 352"/>
                  <a:gd name="T27" fmla="*/ 12 h 114"/>
                  <a:gd name="T28" fmla="*/ 336 w 352"/>
                  <a:gd name="T29" fmla="*/ 2 h 114"/>
                  <a:gd name="T30" fmla="*/ 313 w 352"/>
                  <a:gd name="T31" fmla="*/ 20 h 114"/>
                  <a:gd name="T32" fmla="*/ 310 w 352"/>
                  <a:gd name="T33" fmla="*/ 23 h 114"/>
                  <a:gd name="T34" fmla="*/ 297 w 352"/>
                  <a:gd name="T35" fmla="*/ 37 h 114"/>
                  <a:gd name="T36" fmla="*/ 275 w 352"/>
                  <a:gd name="T37" fmla="*/ 50 h 114"/>
                  <a:gd name="T38" fmla="*/ 248 w 352"/>
                  <a:gd name="T39" fmla="*/ 64 h 114"/>
                  <a:gd name="T40" fmla="*/ 231 w 352"/>
                  <a:gd name="T41" fmla="*/ 71 h 114"/>
                  <a:gd name="T42" fmla="*/ 184 w 352"/>
                  <a:gd name="T43" fmla="*/ 81 h 114"/>
                  <a:gd name="T44" fmla="*/ 138 w 352"/>
                  <a:gd name="T45" fmla="*/ 82 h 114"/>
                  <a:gd name="T46" fmla="*/ 98 w 352"/>
                  <a:gd name="T47" fmla="*/ 75 h 114"/>
                  <a:gd name="T48" fmla="*/ 61 w 352"/>
                  <a:gd name="T49" fmla="*/ 62 h 114"/>
                  <a:gd name="T50" fmla="*/ 11 w 352"/>
                  <a:gd name="T51" fmla="*/ 30 h 114"/>
                  <a:gd name="T52" fmla="*/ 22 w 352"/>
                  <a:gd name="T53" fmla="*/ 55 h 114"/>
                  <a:gd name="T54" fmla="*/ 57 w 352"/>
                  <a:gd name="T55" fmla="*/ 76 h 114"/>
                  <a:gd name="T56" fmla="*/ 96 w 352"/>
                  <a:gd name="T57" fmla="*/ 90 h 114"/>
                  <a:gd name="T58" fmla="*/ 137 w 352"/>
                  <a:gd name="T59" fmla="*/ 98 h 114"/>
                  <a:gd name="T60" fmla="*/ 162 w 352"/>
                  <a:gd name="T61" fmla="*/ 98 h 114"/>
                  <a:gd name="T62" fmla="*/ 172 w 352"/>
                  <a:gd name="T63" fmla="*/ 98 h 114"/>
                  <a:gd name="T64" fmla="*/ 198 w 352"/>
                  <a:gd name="T65" fmla="*/ 94 h 114"/>
                  <a:gd name="T66" fmla="*/ 222 w 352"/>
                  <a:gd name="T67" fmla="*/ 89 h 114"/>
                  <a:gd name="T68" fmla="*/ 235 w 352"/>
                  <a:gd name="T69" fmla="*/ 85 h 114"/>
                  <a:gd name="T70" fmla="*/ 270 w 352"/>
                  <a:gd name="T71" fmla="*/ 69 h 114"/>
                  <a:gd name="T72" fmla="*/ 303 w 352"/>
                  <a:gd name="T73" fmla="*/ 49 h 114"/>
                  <a:gd name="T74" fmla="*/ 344 w 352"/>
                  <a:gd name="T75" fmla="*/ 12 h 114"/>
                  <a:gd name="T76" fmla="*/ 303 w 352"/>
                  <a:gd name="T77" fmla="*/ 49 h 114"/>
                  <a:gd name="T78" fmla="*/ 270 w 352"/>
                  <a:gd name="T79" fmla="*/ 69 h 114"/>
                  <a:gd name="T80" fmla="*/ 235 w 352"/>
                  <a:gd name="T81" fmla="*/ 85 h 114"/>
                  <a:gd name="T82" fmla="*/ 222 w 352"/>
                  <a:gd name="T83" fmla="*/ 89 h 114"/>
                  <a:gd name="T84" fmla="*/ 198 w 352"/>
                  <a:gd name="T85" fmla="*/ 94 h 114"/>
                  <a:gd name="T86" fmla="*/ 172 w 352"/>
                  <a:gd name="T87" fmla="*/ 98 h 114"/>
                  <a:gd name="T88" fmla="*/ 162 w 352"/>
                  <a:gd name="T89" fmla="*/ 98 h 114"/>
                  <a:gd name="T90" fmla="*/ 137 w 352"/>
                  <a:gd name="T91" fmla="*/ 98 h 114"/>
                  <a:gd name="T92" fmla="*/ 96 w 352"/>
                  <a:gd name="T93" fmla="*/ 90 h 114"/>
                  <a:gd name="T94" fmla="*/ 57 w 352"/>
                  <a:gd name="T95" fmla="*/ 76 h 114"/>
                  <a:gd name="T96" fmla="*/ 22 w 352"/>
                  <a:gd name="T97" fmla="*/ 55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2"/>
                  <a:gd name="T148" fmla="*/ 0 h 114"/>
                  <a:gd name="T149" fmla="*/ 352 w 352"/>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2" h="114">
                    <a:moveTo>
                      <a:pt x="6" y="43"/>
                    </a:moveTo>
                    <a:lnTo>
                      <a:pt x="0" y="55"/>
                    </a:lnTo>
                    <a:lnTo>
                      <a:pt x="17" y="67"/>
                    </a:lnTo>
                    <a:lnTo>
                      <a:pt x="35" y="80"/>
                    </a:lnTo>
                    <a:lnTo>
                      <a:pt x="53" y="90"/>
                    </a:lnTo>
                    <a:lnTo>
                      <a:pt x="73" y="99"/>
                    </a:lnTo>
                    <a:lnTo>
                      <a:pt x="93" y="104"/>
                    </a:lnTo>
                    <a:lnTo>
                      <a:pt x="115" y="110"/>
                    </a:lnTo>
                    <a:lnTo>
                      <a:pt x="136" y="113"/>
                    </a:lnTo>
                    <a:lnTo>
                      <a:pt x="160" y="114"/>
                    </a:lnTo>
                    <a:lnTo>
                      <a:pt x="162" y="113"/>
                    </a:lnTo>
                    <a:lnTo>
                      <a:pt x="165" y="113"/>
                    </a:lnTo>
                    <a:lnTo>
                      <a:pt x="172" y="113"/>
                    </a:lnTo>
                    <a:lnTo>
                      <a:pt x="185" y="112"/>
                    </a:lnTo>
                    <a:lnTo>
                      <a:pt x="212" y="109"/>
                    </a:lnTo>
                    <a:lnTo>
                      <a:pt x="237" y="101"/>
                    </a:lnTo>
                    <a:lnTo>
                      <a:pt x="249" y="96"/>
                    </a:lnTo>
                    <a:lnTo>
                      <a:pt x="263" y="92"/>
                    </a:lnTo>
                    <a:lnTo>
                      <a:pt x="285" y="78"/>
                    </a:lnTo>
                    <a:lnTo>
                      <a:pt x="297" y="71"/>
                    </a:lnTo>
                    <a:lnTo>
                      <a:pt x="309" y="64"/>
                    </a:lnTo>
                    <a:lnTo>
                      <a:pt x="313" y="58"/>
                    </a:lnTo>
                    <a:lnTo>
                      <a:pt x="319" y="54"/>
                    </a:lnTo>
                    <a:lnTo>
                      <a:pt x="330" y="45"/>
                    </a:lnTo>
                    <a:lnTo>
                      <a:pt x="335" y="39"/>
                    </a:lnTo>
                    <a:lnTo>
                      <a:pt x="340" y="35"/>
                    </a:lnTo>
                    <a:lnTo>
                      <a:pt x="352" y="25"/>
                    </a:lnTo>
                    <a:lnTo>
                      <a:pt x="346" y="12"/>
                    </a:lnTo>
                    <a:lnTo>
                      <a:pt x="340" y="0"/>
                    </a:lnTo>
                    <a:lnTo>
                      <a:pt x="336" y="2"/>
                    </a:lnTo>
                    <a:lnTo>
                      <a:pt x="316" y="20"/>
                    </a:lnTo>
                    <a:lnTo>
                      <a:pt x="313" y="20"/>
                    </a:lnTo>
                    <a:lnTo>
                      <a:pt x="312" y="21"/>
                    </a:lnTo>
                    <a:lnTo>
                      <a:pt x="310" y="23"/>
                    </a:lnTo>
                    <a:lnTo>
                      <a:pt x="306" y="28"/>
                    </a:lnTo>
                    <a:lnTo>
                      <a:pt x="297" y="37"/>
                    </a:lnTo>
                    <a:lnTo>
                      <a:pt x="285" y="44"/>
                    </a:lnTo>
                    <a:lnTo>
                      <a:pt x="275" y="50"/>
                    </a:lnTo>
                    <a:lnTo>
                      <a:pt x="255" y="63"/>
                    </a:lnTo>
                    <a:lnTo>
                      <a:pt x="248" y="64"/>
                    </a:lnTo>
                    <a:lnTo>
                      <a:pt x="243" y="66"/>
                    </a:lnTo>
                    <a:lnTo>
                      <a:pt x="231" y="71"/>
                    </a:lnTo>
                    <a:lnTo>
                      <a:pt x="209" y="77"/>
                    </a:lnTo>
                    <a:lnTo>
                      <a:pt x="184" y="81"/>
                    </a:lnTo>
                    <a:lnTo>
                      <a:pt x="160" y="83"/>
                    </a:lnTo>
                    <a:lnTo>
                      <a:pt x="138" y="82"/>
                    </a:lnTo>
                    <a:lnTo>
                      <a:pt x="118" y="80"/>
                    </a:lnTo>
                    <a:lnTo>
                      <a:pt x="98" y="75"/>
                    </a:lnTo>
                    <a:lnTo>
                      <a:pt x="80" y="69"/>
                    </a:lnTo>
                    <a:lnTo>
                      <a:pt x="61" y="62"/>
                    </a:lnTo>
                    <a:lnTo>
                      <a:pt x="44" y="53"/>
                    </a:lnTo>
                    <a:lnTo>
                      <a:pt x="11" y="30"/>
                    </a:lnTo>
                    <a:lnTo>
                      <a:pt x="6" y="43"/>
                    </a:lnTo>
                    <a:lnTo>
                      <a:pt x="22" y="55"/>
                    </a:lnTo>
                    <a:lnTo>
                      <a:pt x="40" y="66"/>
                    </a:lnTo>
                    <a:lnTo>
                      <a:pt x="57" y="76"/>
                    </a:lnTo>
                    <a:lnTo>
                      <a:pt x="77" y="84"/>
                    </a:lnTo>
                    <a:lnTo>
                      <a:pt x="96" y="90"/>
                    </a:lnTo>
                    <a:lnTo>
                      <a:pt x="116" y="94"/>
                    </a:lnTo>
                    <a:lnTo>
                      <a:pt x="137" y="98"/>
                    </a:lnTo>
                    <a:lnTo>
                      <a:pt x="160" y="99"/>
                    </a:lnTo>
                    <a:lnTo>
                      <a:pt x="162" y="98"/>
                    </a:lnTo>
                    <a:lnTo>
                      <a:pt x="165" y="98"/>
                    </a:lnTo>
                    <a:lnTo>
                      <a:pt x="172" y="98"/>
                    </a:lnTo>
                    <a:lnTo>
                      <a:pt x="185" y="96"/>
                    </a:lnTo>
                    <a:lnTo>
                      <a:pt x="198" y="94"/>
                    </a:lnTo>
                    <a:lnTo>
                      <a:pt x="211" y="93"/>
                    </a:lnTo>
                    <a:lnTo>
                      <a:pt x="222" y="89"/>
                    </a:lnTo>
                    <a:lnTo>
                      <a:pt x="228" y="86"/>
                    </a:lnTo>
                    <a:lnTo>
                      <a:pt x="235" y="85"/>
                    </a:lnTo>
                    <a:lnTo>
                      <a:pt x="260" y="76"/>
                    </a:lnTo>
                    <a:lnTo>
                      <a:pt x="270" y="69"/>
                    </a:lnTo>
                    <a:lnTo>
                      <a:pt x="281" y="64"/>
                    </a:lnTo>
                    <a:lnTo>
                      <a:pt x="303" y="49"/>
                    </a:lnTo>
                    <a:lnTo>
                      <a:pt x="324" y="31"/>
                    </a:lnTo>
                    <a:lnTo>
                      <a:pt x="344" y="12"/>
                    </a:lnTo>
                    <a:lnTo>
                      <a:pt x="324" y="31"/>
                    </a:lnTo>
                    <a:lnTo>
                      <a:pt x="303" y="49"/>
                    </a:lnTo>
                    <a:lnTo>
                      <a:pt x="281" y="64"/>
                    </a:lnTo>
                    <a:lnTo>
                      <a:pt x="270" y="69"/>
                    </a:lnTo>
                    <a:lnTo>
                      <a:pt x="260" y="76"/>
                    </a:lnTo>
                    <a:lnTo>
                      <a:pt x="235" y="85"/>
                    </a:lnTo>
                    <a:lnTo>
                      <a:pt x="228" y="86"/>
                    </a:lnTo>
                    <a:lnTo>
                      <a:pt x="222" y="89"/>
                    </a:lnTo>
                    <a:lnTo>
                      <a:pt x="211" y="93"/>
                    </a:lnTo>
                    <a:lnTo>
                      <a:pt x="198" y="94"/>
                    </a:lnTo>
                    <a:lnTo>
                      <a:pt x="185" y="96"/>
                    </a:lnTo>
                    <a:lnTo>
                      <a:pt x="172" y="98"/>
                    </a:lnTo>
                    <a:lnTo>
                      <a:pt x="165" y="98"/>
                    </a:lnTo>
                    <a:lnTo>
                      <a:pt x="162" y="98"/>
                    </a:lnTo>
                    <a:lnTo>
                      <a:pt x="160" y="99"/>
                    </a:lnTo>
                    <a:lnTo>
                      <a:pt x="137" y="98"/>
                    </a:lnTo>
                    <a:lnTo>
                      <a:pt x="116" y="94"/>
                    </a:lnTo>
                    <a:lnTo>
                      <a:pt x="96" y="90"/>
                    </a:lnTo>
                    <a:lnTo>
                      <a:pt x="77" y="84"/>
                    </a:lnTo>
                    <a:lnTo>
                      <a:pt x="57" y="76"/>
                    </a:lnTo>
                    <a:lnTo>
                      <a:pt x="40" y="66"/>
                    </a:lnTo>
                    <a:lnTo>
                      <a:pt x="22" y="55"/>
                    </a:lnTo>
                    <a:lnTo>
                      <a:pt x="6" y="43"/>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1" name="Freeform 624"/>
              <p:cNvSpPr>
                <a:spLocks/>
              </p:cNvSpPr>
              <p:nvPr/>
            </p:nvSpPr>
            <p:spPr bwMode="auto">
              <a:xfrm>
                <a:off x="6230" y="3151"/>
                <a:ext cx="9" cy="5"/>
              </a:xfrm>
              <a:custGeom>
                <a:avLst/>
                <a:gdLst>
                  <a:gd name="T0" fmla="*/ 6 w 44"/>
                  <a:gd name="T1" fmla="*/ 0 h 24"/>
                  <a:gd name="T2" fmla="*/ 0 w 44"/>
                  <a:gd name="T3" fmla="*/ 14 h 24"/>
                  <a:gd name="T4" fmla="*/ 17 w 44"/>
                  <a:gd name="T5" fmla="*/ 24 h 24"/>
                  <a:gd name="T6" fmla="*/ 44 w 44"/>
                  <a:gd name="T7" fmla="*/ 24 h 24"/>
                  <a:gd name="T8" fmla="*/ 24 w 44"/>
                  <a:gd name="T9" fmla="*/ 13 h 24"/>
                  <a:gd name="T10" fmla="*/ 6 w 44"/>
                  <a:gd name="T11" fmla="*/ 0 h 24"/>
                  <a:gd name="T12" fmla="*/ 0 60000 65536"/>
                  <a:gd name="T13" fmla="*/ 0 60000 65536"/>
                  <a:gd name="T14" fmla="*/ 0 60000 65536"/>
                  <a:gd name="T15" fmla="*/ 0 60000 65536"/>
                  <a:gd name="T16" fmla="*/ 0 60000 65536"/>
                  <a:gd name="T17" fmla="*/ 0 60000 65536"/>
                  <a:gd name="T18" fmla="*/ 0 w 44"/>
                  <a:gd name="T19" fmla="*/ 0 h 24"/>
                  <a:gd name="T20" fmla="*/ 44 w 4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4" h="24">
                    <a:moveTo>
                      <a:pt x="6" y="0"/>
                    </a:moveTo>
                    <a:lnTo>
                      <a:pt x="0" y="14"/>
                    </a:lnTo>
                    <a:lnTo>
                      <a:pt x="17" y="24"/>
                    </a:lnTo>
                    <a:lnTo>
                      <a:pt x="44" y="24"/>
                    </a:lnTo>
                    <a:lnTo>
                      <a:pt x="24" y="13"/>
                    </a:lnTo>
                    <a:lnTo>
                      <a:pt x="6" y="0"/>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2" name="Freeform 625"/>
              <p:cNvSpPr>
                <a:spLocks/>
              </p:cNvSpPr>
              <p:nvPr/>
            </p:nvSpPr>
            <p:spPr bwMode="auto">
              <a:xfrm>
                <a:off x="6232" y="3145"/>
                <a:ext cx="22" cy="11"/>
              </a:xfrm>
              <a:custGeom>
                <a:avLst/>
                <a:gdLst>
                  <a:gd name="T0" fmla="*/ 6 w 107"/>
                  <a:gd name="T1" fmla="*/ 0 h 52"/>
                  <a:gd name="T2" fmla="*/ 0 w 107"/>
                  <a:gd name="T3" fmla="*/ 14 h 52"/>
                  <a:gd name="T4" fmla="*/ 30 w 107"/>
                  <a:gd name="T5" fmla="*/ 34 h 52"/>
                  <a:gd name="T6" fmla="*/ 63 w 107"/>
                  <a:gd name="T7" fmla="*/ 52 h 52"/>
                  <a:gd name="T8" fmla="*/ 107 w 107"/>
                  <a:gd name="T9" fmla="*/ 52 h 52"/>
                  <a:gd name="T10" fmla="*/ 80 w 107"/>
                  <a:gd name="T11" fmla="*/ 42 h 52"/>
                  <a:gd name="T12" fmla="*/ 54 w 107"/>
                  <a:gd name="T13" fmla="*/ 30 h 52"/>
                  <a:gd name="T14" fmla="*/ 29 w 107"/>
                  <a:gd name="T15" fmla="*/ 16 h 52"/>
                  <a:gd name="T16" fmla="*/ 6 w 107"/>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52"/>
                  <a:gd name="T29" fmla="*/ 107 w 107"/>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52">
                    <a:moveTo>
                      <a:pt x="6" y="0"/>
                    </a:moveTo>
                    <a:lnTo>
                      <a:pt x="0" y="14"/>
                    </a:lnTo>
                    <a:lnTo>
                      <a:pt x="30" y="34"/>
                    </a:lnTo>
                    <a:lnTo>
                      <a:pt x="63" y="52"/>
                    </a:lnTo>
                    <a:lnTo>
                      <a:pt x="107" y="52"/>
                    </a:lnTo>
                    <a:lnTo>
                      <a:pt x="80" y="42"/>
                    </a:lnTo>
                    <a:lnTo>
                      <a:pt x="54" y="30"/>
                    </a:lnTo>
                    <a:lnTo>
                      <a:pt x="29" y="16"/>
                    </a:lnTo>
                    <a:lnTo>
                      <a:pt x="6" y="0"/>
                    </a:lnTo>
                    <a:close/>
                  </a:path>
                </a:pathLst>
              </a:custGeom>
              <a:solidFill>
                <a:srgbClr val="7199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3" name="Freeform 626"/>
              <p:cNvSpPr>
                <a:spLocks/>
              </p:cNvSpPr>
              <p:nvPr/>
            </p:nvSpPr>
            <p:spPr bwMode="auto">
              <a:xfrm>
                <a:off x="6233" y="3143"/>
                <a:ext cx="37" cy="13"/>
              </a:xfrm>
              <a:custGeom>
                <a:avLst/>
                <a:gdLst>
                  <a:gd name="T0" fmla="*/ 6 w 183"/>
                  <a:gd name="T1" fmla="*/ 0 h 64"/>
                  <a:gd name="T2" fmla="*/ 0 w 183"/>
                  <a:gd name="T3" fmla="*/ 12 h 64"/>
                  <a:gd name="T4" fmla="*/ 23 w 183"/>
                  <a:gd name="T5" fmla="*/ 28 h 64"/>
                  <a:gd name="T6" fmla="*/ 48 w 183"/>
                  <a:gd name="T7" fmla="*/ 42 h 64"/>
                  <a:gd name="T8" fmla="*/ 74 w 183"/>
                  <a:gd name="T9" fmla="*/ 54 h 64"/>
                  <a:gd name="T10" fmla="*/ 101 w 183"/>
                  <a:gd name="T11" fmla="*/ 64 h 64"/>
                  <a:gd name="T12" fmla="*/ 183 w 183"/>
                  <a:gd name="T13" fmla="*/ 64 h 64"/>
                  <a:gd name="T14" fmla="*/ 157 w 183"/>
                  <a:gd name="T15" fmla="*/ 62 h 64"/>
                  <a:gd name="T16" fmla="*/ 133 w 183"/>
                  <a:gd name="T17" fmla="*/ 58 h 64"/>
                  <a:gd name="T18" fmla="*/ 110 w 183"/>
                  <a:gd name="T19" fmla="*/ 53 h 64"/>
                  <a:gd name="T20" fmla="*/ 88 w 183"/>
                  <a:gd name="T21" fmla="*/ 46 h 64"/>
                  <a:gd name="T22" fmla="*/ 66 w 183"/>
                  <a:gd name="T23" fmla="*/ 36 h 64"/>
                  <a:gd name="T24" fmla="*/ 46 w 183"/>
                  <a:gd name="T25" fmla="*/ 26 h 64"/>
                  <a:gd name="T26" fmla="*/ 26 w 183"/>
                  <a:gd name="T27" fmla="*/ 13 h 64"/>
                  <a:gd name="T28" fmla="*/ 6 w 183"/>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64"/>
                  <a:gd name="T47" fmla="*/ 183 w 18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64">
                    <a:moveTo>
                      <a:pt x="6" y="0"/>
                    </a:moveTo>
                    <a:lnTo>
                      <a:pt x="0" y="12"/>
                    </a:lnTo>
                    <a:lnTo>
                      <a:pt x="23" y="28"/>
                    </a:lnTo>
                    <a:lnTo>
                      <a:pt x="48" y="42"/>
                    </a:lnTo>
                    <a:lnTo>
                      <a:pt x="74" y="54"/>
                    </a:lnTo>
                    <a:lnTo>
                      <a:pt x="101" y="64"/>
                    </a:lnTo>
                    <a:lnTo>
                      <a:pt x="183" y="64"/>
                    </a:lnTo>
                    <a:lnTo>
                      <a:pt x="157" y="62"/>
                    </a:lnTo>
                    <a:lnTo>
                      <a:pt x="133" y="58"/>
                    </a:lnTo>
                    <a:lnTo>
                      <a:pt x="110" y="53"/>
                    </a:lnTo>
                    <a:lnTo>
                      <a:pt x="88" y="46"/>
                    </a:lnTo>
                    <a:lnTo>
                      <a:pt x="66" y="36"/>
                    </a:lnTo>
                    <a:lnTo>
                      <a:pt x="46" y="26"/>
                    </a:lnTo>
                    <a:lnTo>
                      <a:pt x="26" y="13"/>
                    </a:lnTo>
                    <a:lnTo>
                      <a:pt x="6" y="0"/>
                    </a:lnTo>
                    <a:close/>
                  </a:path>
                </a:pathLst>
              </a:custGeom>
              <a:solidFill>
                <a:srgbClr val="769DBA"/>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4" name="Freeform 627"/>
              <p:cNvSpPr>
                <a:spLocks/>
              </p:cNvSpPr>
              <p:nvPr/>
            </p:nvSpPr>
            <p:spPr bwMode="auto">
              <a:xfrm>
                <a:off x="6235" y="3134"/>
                <a:ext cx="80" cy="22"/>
              </a:xfrm>
              <a:custGeom>
                <a:avLst/>
                <a:gdLst>
                  <a:gd name="T0" fmla="*/ 8 w 403"/>
                  <a:gd name="T1" fmla="*/ 28 h 108"/>
                  <a:gd name="T2" fmla="*/ 0 w 403"/>
                  <a:gd name="T3" fmla="*/ 44 h 108"/>
                  <a:gd name="T4" fmla="*/ 20 w 403"/>
                  <a:gd name="T5" fmla="*/ 57 h 108"/>
                  <a:gd name="T6" fmla="*/ 40 w 403"/>
                  <a:gd name="T7" fmla="*/ 70 h 108"/>
                  <a:gd name="T8" fmla="*/ 60 w 403"/>
                  <a:gd name="T9" fmla="*/ 80 h 108"/>
                  <a:gd name="T10" fmla="*/ 82 w 403"/>
                  <a:gd name="T11" fmla="*/ 90 h 108"/>
                  <a:gd name="T12" fmla="*/ 104 w 403"/>
                  <a:gd name="T13" fmla="*/ 97 h 108"/>
                  <a:gd name="T14" fmla="*/ 127 w 403"/>
                  <a:gd name="T15" fmla="*/ 102 h 108"/>
                  <a:gd name="T16" fmla="*/ 151 w 403"/>
                  <a:gd name="T17" fmla="*/ 106 h 108"/>
                  <a:gd name="T18" fmla="*/ 177 w 403"/>
                  <a:gd name="T19" fmla="*/ 108 h 108"/>
                  <a:gd name="T20" fmla="*/ 186 w 403"/>
                  <a:gd name="T21" fmla="*/ 108 h 108"/>
                  <a:gd name="T22" fmla="*/ 198 w 403"/>
                  <a:gd name="T23" fmla="*/ 108 h 108"/>
                  <a:gd name="T24" fmla="*/ 211 w 403"/>
                  <a:gd name="T25" fmla="*/ 106 h 108"/>
                  <a:gd name="T26" fmla="*/ 218 w 403"/>
                  <a:gd name="T27" fmla="*/ 104 h 108"/>
                  <a:gd name="T28" fmla="*/ 226 w 403"/>
                  <a:gd name="T29" fmla="*/ 104 h 108"/>
                  <a:gd name="T30" fmla="*/ 240 w 403"/>
                  <a:gd name="T31" fmla="*/ 101 h 108"/>
                  <a:gd name="T32" fmla="*/ 254 w 403"/>
                  <a:gd name="T33" fmla="*/ 99 h 108"/>
                  <a:gd name="T34" fmla="*/ 266 w 403"/>
                  <a:gd name="T35" fmla="*/ 94 h 108"/>
                  <a:gd name="T36" fmla="*/ 280 w 403"/>
                  <a:gd name="T37" fmla="*/ 91 h 108"/>
                  <a:gd name="T38" fmla="*/ 307 w 403"/>
                  <a:gd name="T39" fmla="*/ 81 h 108"/>
                  <a:gd name="T40" fmla="*/ 332 w 403"/>
                  <a:gd name="T41" fmla="*/ 67 h 108"/>
                  <a:gd name="T42" fmla="*/ 356 w 403"/>
                  <a:gd name="T43" fmla="*/ 53 h 108"/>
                  <a:gd name="T44" fmla="*/ 367 w 403"/>
                  <a:gd name="T45" fmla="*/ 44 h 108"/>
                  <a:gd name="T46" fmla="*/ 380 w 403"/>
                  <a:gd name="T47" fmla="*/ 35 h 108"/>
                  <a:gd name="T48" fmla="*/ 391 w 403"/>
                  <a:gd name="T49" fmla="*/ 25 h 108"/>
                  <a:gd name="T50" fmla="*/ 403 w 403"/>
                  <a:gd name="T51" fmla="*/ 16 h 108"/>
                  <a:gd name="T52" fmla="*/ 396 w 403"/>
                  <a:gd name="T53" fmla="*/ 0 h 108"/>
                  <a:gd name="T54" fmla="*/ 389 w 403"/>
                  <a:gd name="T55" fmla="*/ 4 h 108"/>
                  <a:gd name="T56" fmla="*/ 385 w 403"/>
                  <a:gd name="T57" fmla="*/ 7 h 108"/>
                  <a:gd name="T58" fmla="*/ 383 w 403"/>
                  <a:gd name="T59" fmla="*/ 10 h 108"/>
                  <a:gd name="T60" fmla="*/ 372 w 403"/>
                  <a:gd name="T61" fmla="*/ 20 h 108"/>
                  <a:gd name="T62" fmla="*/ 360 w 403"/>
                  <a:gd name="T63" fmla="*/ 29 h 108"/>
                  <a:gd name="T64" fmla="*/ 348 w 403"/>
                  <a:gd name="T65" fmla="*/ 39 h 108"/>
                  <a:gd name="T66" fmla="*/ 324 w 403"/>
                  <a:gd name="T67" fmla="*/ 55 h 108"/>
                  <a:gd name="T68" fmla="*/ 299 w 403"/>
                  <a:gd name="T69" fmla="*/ 68 h 108"/>
                  <a:gd name="T70" fmla="*/ 272 w 403"/>
                  <a:gd name="T71" fmla="*/ 77 h 108"/>
                  <a:gd name="T72" fmla="*/ 268 w 403"/>
                  <a:gd name="T73" fmla="*/ 77 h 108"/>
                  <a:gd name="T74" fmla="*/ 265 w 403"/>
                  <a:gd name="T75" fmla="*/ 77 h 108"/>
                  <a:gd name="T76" fmla="*/ 264 w 403"/>
                  <a:gd name="T77" fmla="*/ 79 h 108"/>
                  <a:gd name="T78" fmla="*/ 257 w 403"/>
                  <a:gd name="T79" fmla="*/ 81 h 108"/>
                  <a:gd name="T80" fmla="*/ 244 w 403"/>
                  <a:gd name="T81" fmla="*/ 85 h 108"/>
                  <a:gd name="T82" fmla="*/ 215 w 403"/>
                  <a:gd name="T83" fmla="*/ 90 h 108"/>
                  <a:gd name="T84" fmla="*/ 186 w 403"/>
                  <a:gd name="T85" fmla="*/ 92 h 108"/>
                  <a:gd name="T86" fmla="*/ 160 w 403"/>
                  <a:gd name="T87" fmla="*/ 91 h 108"/>
                  <a:gd name="T88" fmla="*/ 136 w 403"/>
                  <a:gd name="T89" fmla="*/ 88 h 108"/>
                  <a:gd name="T90" fmla="*/ 113 w 403"/>
                  <a:gd name="T91" fmla="*/ 82 h 108"/>
                  <a:gd name="T92" fmla="*/ 90 w 403"/>
                  <a:gd name="T93" fmla="*/ 75 h 108"/>
                  <a:gd name="T94" fmla="*/ 68 w 403"/>
                  <a:gd name="T95" fmla="*/ 65 h 108"/>
                  <a:gd name="T96" fmla="*/ 48 w 403"/>
                  <a:gd name="T97" fmla="*/ 55 h 108"/>
                  <a:gd name="T98" fmla="*/ 27 w 403"/>
                  <a:gd name="T99" fmla="*/ 43 h 108"/>
                  <a:gd name="T100" fmla="*/ 8 w 403"/>
                  <a:gd name="T101" fmla="*/ 2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3"/>
                  <a:gd name="T154" fmla="*/ 0 h 108"/>
                  <a:gd name="T155" fmla="*/ 403 w 403"/>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3" h="108">
                    <a:moveTo>
                      <a:pt x="8" y="28"/>
                    </a:moveTo>
                    <a:lnTo>
                      <a:pt x="0" y="44"/>
                    </a:lnTo>
                    <a:lnTo>
                      <a:pt x="20" y="57"/>
                    </a:lnTo>
                    <a:lnTo>
                      <a:pt x="40" y="70"/>
                    </a:lnTo>
                    <a:lnTo>
                      <a:pt x="60" y="80"/>
                    </a:lnTo>
                    <a:lnTo>
                      <a:pt x="82" y="90"/>
                    </a:lnTo>
                    <a:lnTo>
                      <a:pt x="104" y="97"/>
                    </a:lnTo>
                    <a:lnTo>
                      <a:pt x="127" y="102"/>
                    </a:lnTo>
                    <a:lnTo>
                      <a:pt x="151" y="106"/>
                    </a:lnTo>
                    <a:lnTo>
                      <a:pt x="177" y="108"/>
                    </a:lnTo>
                    <a:lnTo>
                      <a:pt x="186" y="108"/>
                    </a:lnTo>
                    <a:lnTo>
                      <a:pt x="198" y="108"/>
                    </a:lnTo>
                    <a:lnTo>
                      <a:pt x="211" y="106"/>
                    </a:lnTo>
                    <a:lnTo>
                      <a:pt x="218" y="104"/>
                    </a:lnTo>
                    <a:lnTo>
                      <a:pt x="226" y="104"/>
                    </a:lnTo>
                    <a:lnTo>
                      <a:pt x="240" y="101"/>
                    </a:lnTo>
                    <a:lnTo>
                      <a:pt x="254" y="99"/>
                    </a:lnTo>
                    <a:lnTo>
                      <a:pt x="266" y="94"/>
                    </a:lnTo>
                    <a:lnTo>
                      <a:pt x="280" y="91"/>
                    </a:lnTo>
                    <a:lnTo>
                      <a:pt x="307" y="81"/>
                    </a:lnTo>
                    <a:lnTo>
                      <a:pt x="332" y="67"/>
                    </a:lnTo>
                    <a:lnTo>
                      <a:pt x="356" y="53"/>
                    </a:lnTo>
                    <a:lnTo>
                      <a:pt x="367" y="44"/>
                    </a:lnTo>
                    <a:lnTo>
                      <a:pt x="380" y="35"/>
                    </a:lnTo>
                    <a:lnTo>
                      <a:pt x="391" y="25"/>
                    </a:lnTo>
                    <a:lnTo>
                      <a:pt x="403" y="16"/>
                    </a:lnTo>
                    <a:lnTo>
                      <a:pt x="396" y="0"/>
                    </a:lnTo>
                    <a:lnTo>
                      <a:pt x="389" y="4"/>
                    </a:lnTo>
                    <a:lnTo>
                      <a:pt x="385" y="7"/>
                    </a:lnTo>
                    <a:lnTo>
                      <a:pt x="383" y="10"/>
                    </a:lnTo>
                    <a:lnTo>
                      <a:pt x="372" y="20"/>
                    </a:lnTo>
                    <a:lnTo>
                      <a:pt x="360" y="29"/>
                    </a:lnTo>
                    <a:lnTo>
                      <a:pt x="348" y="39"/>
                    </a:lnTo>
                    <a:lnTo>
                      <a:pt x="324" y="55"/>
                    </a:lnTo>
                    <a:lnTo>
                      <a:pt x="299" y="68"/>
                    </a:lnTo>
                    <a:lnTo>
                      <a:pt x="272" y="77"/>
                    </a:lnTo>
                    <a:lnTo>
                      <a:pt x="268" y="77"/>
                    </a:lnTo>
                    <a:lnTo>
                      <a:pt x="265" y="77"/>
                    </a:lnTo>
                    <a:lnTo>
                      <a:pt x="264" y="79"/>
                    </a:lnTo>
                    <a:lnTo>
                      <a:pt x="257" y="81"/>
                    </a:lnTo>
                    <a:lnTo>
                      <a:pt x="244" y="85"/>
                    </a:lnTo>
                    <a:lnTo>
                      <a:pt x="215" y="90"/>
                    </a:lnTo>
                    <a:lnTo>
                      <a:pt x="186" y="92"/>
                    </a:lnTo>
                    <a:lnTo>
                      <a:pt x="160" y="91"/>
                    </a:lnTo>
                    <a:lnTo>
                      <a:pt x="136" y="88"/>
                    </a:lnTo>
                    <a:lnTo>
                      <a:pt x="113" y="82"/>
                    </a:lnTo>
                    <a:lnTo>
                      <a:pt x="90" y="75"/>
                    </a:lnTo>
                    <a:lnTo>
                      <a:pt x="68" y="65"/>
                    </a:lnTo>
                    <a:lnTo>
                      <a:pt x="48" y="55"/>
                    </a:lnTo>
                    <a:lnTo>
                      <a:pt x="27" y="43"/>
                    </a:lnTo>
                    <a:lnTo>
                      <a:pt x="8" y="28"/>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5" name="Freeform 628"/>
              <p:cNvSpPr>
                <a:spLocks/>
              </p:cNvSpPr>
              <p:nvPr/>
            </p:nvSpPr>
            <p:spPr bwMode="auto">
              <a:xfrm>
                <a:off x="6231" y="3148"/>
                <a:ext cx="14" cy="8"/>
              </a:xfrm>
              <a:custGeom>
                <a:avLst/>
                <a:gdLst>
                  <a:gd name="T0" fmla="*/ 6 w 69"/>
                  <a:gd name="T1" fmla="*/ 0 h 38"/>
                  <a:gd name="T2" fmla="*/ 0 w 69"/>
                  <a:gd name="T3" fmla="*/ 14 h 38"/>
                  <a:gd name="T4" fmla="*/ 18 w 69"/>
                  <a:gd name="T5" fmla="*/ 27 h 38"/>
                  <a:gd name="T6" fmla="*/ 38 w 69"/>
                  <a:gd name="T7" fmla="*/ 38 h 38"/>
                  <a:gd name="T8" fmla="*/ 69 w 69"/>
                  <a:gd name="T9" fmla="*/ 38 h 38"/>
                  <a:gd name="T10" fmla="*/ 36 w 69"/>
                  <a:gd name="T11" fmla="*/ 20 h 38"/>
                  <a:gd name="T12" fmla="*/ 6 w 69"/>
                  <a:gd name="T13" fmla="*/ 0 h 38"/>
                  <a:gd name="T14" fmla="*/ 0 60000 65536"/>
                  <a:gd name="T15" fmla="*/ 0 60000 65536"/>
                  <a:gd name="T16" fmla="*/ 0 60000 65536"/>
                  <a:gd name="T17" fmla="*/ 0 60000 65536"/>
                  <a:gd name="T18" fmla="*/ 0 60000 65536"/>
                  <a:gd name="T19" fmla="*/ 0 60000 65536"/>
                  <a:gd name="T20" fmla="*/ 0 60000 65536"/>
                  <a:gd name="T21" fmla="*/ 0 w 69"/>
                  <a:gd name="T22" fmla="*/ 0 h 38"/>
                  <a:gd name="T23" fmla="*/ 69 w 6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38">
                    <a:moveTo>
                      <a:pt x="6" y="0"/>
                    </a:moveTo>
                    <a:lnTo>
                      <a:pt x="0" y="14"/>
                    </a:lnTo>
                    <a:lnTo>
                      <a:pt x="18" y="27"/>
                    </a:lnTo>
                    <a:lnTo>
                      <a:pt x="38" y="38"/>
                    </a:lnTo>
                    <a:lnTo>
                      <a:pt x="69" y="38"/>
                    </a:lnTo>
                    <a:lnTo>
                      <a:pt x="36" y="20"/>
                    </a:lnTo>
                    <a:lnTo>
                      <a:pt x="6" y="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6" name="Freeform 629"/>
              <p:cNvSpPr>
                <a:spLocks/>
              </p:cNvSpPr>
              <p:nvPr/>
            </p:nvSpPr>
            <p:spPr bwMode="auto">
              <a:xfrm>
                <a:off x="6236" y="3132"/>
                <a:ext cx="78" cy="20"/>
              </a:xfrm>
              <a:custGeom>
                <a:avLst/>
                <a:gdLst>
                  <a:gd name="T0" fmla="*/ 6 w 388"/>
                  <a:gd name="T1" fmla="*/ 28 h 104"/>
                  <a:gd name="T2" fmla="*/ 0 w 388"/>
                  <a:gd name="T3" fmla="*/ 40 h 104"/>
                  <a:gd name="T4" fmla="*/ 19 w 388"/>
                  <a:gd name="T5" fmla="*/ 55 h 104"/>
                  <a:gd name="T6" fmla="*/ 40 w 388"/>
                  <a:gd name="T7" fmla="*/ 67 h 104"/>
                  <a:gd name="T8" fmla="*/ 60 w 388"/>
                  <a:gd name="T9" fmla="*/ 77 h 104"/>
                  <a:gd name="T10" fmla="*/ 82 w 388"/>
                  <a:gd name="T11" fmla="*/ 87 h 104"/>
                  <a:gd name="T12" fmla="*/ 105 w 388"/>
                  <a:gd name="T13" fmla="*/ 94 h 104"/>
                  <a:gd name="T14" fmla="*/ 128 w 388"/>
                  <a:gd name="T15" fmla="*/ 100 h 104"/>
                  <a:gd name="T16" fmla="*/ 152 w 388"/>
                  <a:gd name="T17" fmla="*/ 103 h 104"/>
                  <a:gd name="T18" fmla="*/ 178 w 388"/>
                  <a:gd name="T19" fmla="*/ 104 h 104"/>
                  <a:gd name="T20" fmla="*/ 207 w 388"/>
                  <a:gd name="T21" fmla="*/ 102 h 104"/>
                  <a:gd name="T22" fmla="*/ 236 w 388"/>
                  <a:gd name="T23" fmla="*/ 97 h 104"/>
                  <a:gd name="T24" fmla="*/ 249 w 388"/>
                  <a:gd name="T25" fmla="*/ 93 h 104"/>
                  <a:gd name="T26" fmla="*/ 256 w 388"/>
                  <a:gd name="T27" fmla="*/ 91 h 104"/>
                  <a:gd name="T28" fmla="*/ 257 w 388"/>
                  <a:gd name="T29" fmla="*/ 89 h 104"/>
                  <a:gd name="T30" fmla="*/ 260 w 388"/>
                  <a:gd name="T31" fmla="*/ 89 h 104"/>
                  <a:gd name="T32" fmla="*/ 264 w 388"/>
                  <a:gd name="T33" fmla="*/ 89 h 104"/>
                  <a:gd name="T34" fmla="*/ 291 w 388"/>
                  <a:gd name="T35" fmla="*/ 80 h 104"/>
                  <a:gd name="T36" fmla="*/ 316 w 388"/>
                  <a:gd name="T37" fmla="*/ 67 h 104"/>
                  <a:gd name="T38" fmla="*/ 340 w 388"/>
                  <a:gd name="T39" fmla="*/ 51 h 104"/>
                  <a:gd name="T40" fmla="*/ 352 w 388"/>
                  <a:gd name="T41" fmla="*/ 41 h 104"/>
                  <a:gd name="T42" fmla="*/ 364 w 388"/>
                  <a:gd name="T43" fmla="*/ 32 h 104"/>
                  <a:gd name="T44" fmla="*/ 375 w 388"/>
                  <a:gd name="T45" fmla="*/ 22 h 104"/>
                  <a:gd name="T46" fmla="*/ 377 w 388"/>
                  <a:gd name="T47" fmla="*/ 19 h 104"/>
                  <a:gd name="T48" fmla="*/ 381 w 388"/>
                  <a:gd name="T49" fmla="*/ 16 h 104"/>
                  <a:gd name="T50" fmla="*/ 388 w 388"/>
                  <a:gd name="T51" fmla="*/ 12 h 104"/>
                  <a:gd name="T52" fmla="*/ 382 w 388"/>
                  <a:gd name="T53" fmla="*/ 0 h 104"/>
                  <a:gd name="T54" fmla="*/ 359 w 388"/>
                  <a:gd name="T55" fmla="*/ 19 h 104"/>
                  <a:gd name="T56" fmla="*/ 337 w 388"/>
                  <a:gd name="T57" fmla="*/ 38 h 104"/>
                  <a:gd name="T58" fmla="*/ 312 w 388"/>
                  <a:gd name="T59" fmla="*/ 52 h 104"/>
                  <a:gd name="T60" fmla="*/ 288 w 388"/>
                  <a:gd name="T61" fmla="*/ 66 h 104"/>
                  <a:gd name="T62" fmla="*/ 261 w 388"/>
                  <a:gd name="T63" fmla="*/ 75 h 104"/>
                  <a:gd name="T64" fmla="*/ 234 w 388"/>
                  <a:gd name="T65" fmla="*/ 83 h 104"/>
                  <a:gd name="T66" fmla="*/ 226 w 388"/>
                  <a:gd name="T67" fmla="*/ 83 h 104"/>
                  <a:gd name="T68" fmla="*/ 219 w 388"/>
                  <a:gd name="T69" fmla="*/ 84 h 104"/>
                  <a:gd name="T70" fmla="*/ 206 w 388"/>
                  <a:gd name="T71" fmla="*/ 86 h 104"/>
                  <a:gd name="T72" fmla="*/ 198 w 388"/>
                  <a:gd name="T73" fmla="*/ 86 h 104"/>
                  <a:gd name="T74" fmla="*/ 191 w 388"/>
                  <a:gd name="T75" fmla="*/ 87 h 104"/>
                  <a:gd name="T76" fmla="*/ 178 w 388"/>
                  <a:gd name="T77" fmla="*/ 88 h 104"/>
                  <a:gd name="T78" fmla="*/ 153 w 388"/>
                  <a:gd name="T79" fmla="*/ 87 h 104"/>
                  <a:gd name="T80" fmla="*/ 129 w 388"/>
                  <a:gd name="T81" fmla="*/ 84 h 104"/>
                  <a:gd name="T82" fmla="*/ 106 w 388"/>
                  <a:gd name="T83" fmla="*/ 78 h 104"/>
                  <a:gd name="T84" fmla="*/ 84 w 388"/>
                  <a:gd name="T85" fmla="*/ 73 h 104"/>
                  <a:gd name="T86" fmla="*/ 63 w 388"/>
                  <a:gd name="T87" fmla="*/ 64 h 104"/>
                  <a:gd name="T88" fmla="*/ 43 w 388"/>
                  <a:gd name="T89" fmla="*/ 54 h 104"/>
                  <a:gd name="T90" fmla="*/ 24 w 388"/>
                  <a:gd name="T91" fmla="*/ 41 h 104"/>
                  <a:gd name="T92" fmla="*/ 6 w 388"/>
                  <a:gd name="T93" fmla="*/ 28 h 1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104"/>
                  <a:gd name="T143" fmla="*/ 388 w 388"/>
                  <a:gd name="T144" fmla="*/ 104 h 1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104">
                    <a:moveTo>
                      <a:pt x="6" y="28"/>
                    </a:moveTo>
                    <a:lnTo>
                      <a:pt x="0" y="40"/>
                    </a:lnTo>
                    <a:lnTo>
                      <a:pt x="19" y="55"/>
                    </a:lnTo>
                    <a:lnTo>
                      <a:pt x="40" y="67"/>
                    </a:lnTo>
                    <a:lnTo>
                      <a:pt x="60" y="77"/>
                    </a:lnTo>
                    <a:lnTo>
                      <a:pt x="82" y="87"/>
                    </a:lnTo>
                    <a:lnTo>
                      <a:pt x="105" y="94"/>
                    </a:lnTo>
                    <a:lnTo>
                      <a:pt x="128" y="100"/>
                    </a:lnTo>
                    <a:lnTo>
                      <a:pt x="152" y="103"/>
                    </a:lnTo>
                    <a:lnTo>
                      <a:pt x="178" y="104"/>
                    </a:lnTo>
                    <a:lnTo>
                      <a:pt x="207" y="102"/>
                    </a:lnTo>
                    <a:lnTo>
                      <a:pt x="236" y="97"/>
                    </a:lnTo>
                    <a:lnTo>
                      <a:pt x="249" y="93"/>
                    </a:lnTo>
                    <a:lnTo>
                      <a:pt x="256" y="91"/>
                    </a:lnTo>
                    <a:lnTo>
                      <a:pt x="257" y="89"/>
                    </a:lnTo>
                    <a:lnTo>
                      <a:pt x="260" y="89"/>
                    </a:lnTo>
                    <a:lnTo>
                      <a:pt x="264" y="89"/>
                    </a:lnTo>
                    <a:lnTo>
                      <a:pt x="291" y="80"/>
                    </a:lnTo>
                    <a:lnTo>
                      <a:pt x="316" y="67"/>
                    </a:lnTo>
                    <a:lnTo>
                      <a:pt x="340" y="51"/>
                    </a:lnTo>
                    <a:lnTo>
                      <a:pt x="352" y="41"/>
                    </a:lnTo>
                    <a:lnTo>
                      <a:pt x="364" y="32"/>
                    </a:lnTo>
                    <a:lnTo>
                      <a:pt x="375" y="22"/>
                    </a:lnTo>
                    <a:lnTo>
                      <a:pt x="377" y="19"/>
                    </a:lnTo>
                    <a:lnTo>
                      <a:pt x="381" y="16"/>
                    </a:lnTo>
                    <a:lnTo>
                      <a:pt x="388" y="12"/>
                    </a:lnTo>
                    <a:lnTo>
                      <a:pt x="382" y="0"/>
                    </a:lnTo>
                    <a:lnTo>
                      <a:pt x="359" y="19"/>
                    </a:lnTo>
                    <a:lnTo>
                      <a:pt x="337" y="38"/>
                    </a:lnTo>
                    <a:lnTo>
                      <a:pt x="312" y="52"/>
                    </a:lnTo>
                    <a:lnTo>
                      <a:pt x="288" y="66"/>
                    </a:lnTo>
                    <a:lnTo>
                      <a:pt x="261" y="75"/>
                    </a:lnTo>
                    <a:lnTo>
                      <a:pt x="234" y="83"/>
                    </a:lnTo>
                    <a:lnTo>
                      <a:pt x="226" y="83"/>
                    </a:lnTo>
                    <a:lnTo>
                      <a:pt x="219" y="84"/>
                    </a:lnTo>
                    <a:lnTo>
                      <a:pt x="206" y="86"/>
                    </a:lnTo>
                    <a:lnTo>
                      <a:pt x="198" y="86"/>
                    </a:lnTo>
                    <a:lnTo>
                      <a:pt x="191" y="87"/>
                    </a:lnTo>
                    <a:lnTo>
                      <a:pt x="178" y="88"/>
                    </a:lnTo>
                    <a:lnTo>
                      <a:pt x="153" y="87"/>
                    </a:lnTo>
                    <a:lnTo>
                      <a:pt x="129" y="84"/>
                    </a:lnTo>
                    <a:lnTo>
                      <a:pt x="106" y="78"/>
                    </a:lnTo>
                    <a:lnTo>
                      <a:pt x="84" y="73"/>
                    </a:lnTo>
                    <a:lnTo>
                      <a:pt x="63" y="64"/>
                    </a:lnTo>
                    <a:lnTo>
                      <a:pt x="43" y="54"/>
                    </a:lnTo>
                    <a:lnTo>
                      <a:pt x="24" y="41"/>
                    </a:lnTo>
                    <a:lnTo>
                      <a:pt x="6" y="28"/>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7" name="Freeform 630"/>
              <p:cNvSpPr>
                <a:spLocks/>
              </p:cNvSpPr>
              <p:nvPr/>
            </p:nvSpPr>
            <p:spPr bwMode="auto">
              <a:xfrm>
                <a:off x="6229" y="3154"/>
                <a:ext cx="4" cy="2"/>
              </a:xfrm>
              <a:custGeom>
                <a:avLst/>
                <a:gdLst>
                  <a:gd name="T0" fmla="*/ 0 w 21"/>
                  <a:gd name="T1" fmla="*/ 10 h 10"/>
                  <a:gd name="T2" fmla="*/ 21 w 21"/>
                  <a:gd name="T3" fmla="*/ 10 h 10"/>
                  <a:gd name="T4" fmla="*/ 4 w 21"/>
                  <a:gd name="T5" fmla="*/ 0 h 10"/>
                  <a:gd name="T6" fmla="*/ 0 w 21"/>
                  <a:gd name="T7" fmla="*/ 10 h 10"/>
                  <a:gd name="T8" fmla="*/ 0 60000 65536"/>
                  <a:gd name="T9" fmla="*/ 0 60000 65536"/>
                  <a:gd name="T10" fmla="*/ 0 60000 65536"/>
                  <a:gd name="T11" fmla="*/ 0 60000 65536"/>
                  <a:gd name="T12" fmla="*/ 0 w 21"/>
                  <a:gd name="T13" fmla="*/ 0 h 10"/>
                  <a:gd name="T14" fmla="*/ 21 w 21"/>
                  <a:gd name="T15" fmla="*/ 10 h 10"/>
                </a:gdLst>
                <a:ahLst/>
                <a:cxnLst>
                  <a:cxn ang="T8">
                    <a:pos x="T0" y="T1"/>
                  </a:cxn>
                  <a:cxn ang="T9">
                    <a:pos x="T2" y="T3"/>
                  </a:cxn>
                  <a:cxn ang="T10">
                    <a:pos x="T4" y="T5"/>
                  </a:cxn>
                  <a:cxn ang="T11">
                    <a:pos x="T6" y="T7"/>
                  </a:cxn>
                </a:cxnLst>
                <a:rect l="T12" t="T13" r="T14" b="T15"/>
                <a:pathLst>
                  <a:path w="21" h="10">
                    <a:moveTo>
                      <a:pt x="0" y="10"/>
                    </a:moveTo>
                    <a:lnTo>
                      <a:pt x="21" y="10"/>
                    </a:lnTo>
                    <a:lnTo>
                      <a:pt x="4" y="0"/>
                    </a:lnTo>
                    <a:lnTo>
                      <a:pt x="0" y="10"/>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8" name="Freeform 631"/>
              <p:cNvSpPr>
                <a:spLocks/>
              </p:cNvSpPr>
              <p:nvPr/>
            </p:nvSpPr>
            <p:spPr bwMode="auto">
              <a:xfrm>
                <a:off x="6274" y="3137"/>
                <a:ext cx="43" cy="19"/>
              </a:xfrm>
              <a:custGeom>
                <a:avLst/>
                <a:gdLst>
                  <a:gd name="T0" fmla="*/ 0 w 212"/>
                  <a:gd name="T1" fmla="*/ 92 h 92"/>
                  <a:gd name="T2" fmla="*/ 80 w 212"/>
                  <a:gd name="T3" fmla="*/ 92 h 92"/>
                  <a:gd name="T4" fmla="*/ 97 w 212"/>
                  <a:gd name="T5" fmla="*/ 85 h 92"/>
                  <a:gd name="T6" fmla="*/ 114 w 212"/>
                  <a:gd name="T7" fmla="*/ 78 h 92"/>
                  <a:gd name="T8" fmla="*/ 148 w 212"/>
                  <a:gd name="T9" fmla="*/ 63 h 92"/>
                  <a:gd name="T10" fmla="*/ 164 w 212"/>
                  <a:gd name="T11" fmla="*/ 51 h 92"/>
                  <a:gd name="T12" fmla="*/ 181 w 212"/>
                  <a:gd name="T13" fmla="*/ 40 h 92"/>
                  <a:gd name="T14" fmla="*/ 212 w 212"/>
                  <a:gd name="T15" fmla="*/ 15 h 92"/>
                  <a:gd name="T16" fmla="*/ 205 w 212"/>
                  <a:gd name="T17" fmla="*/ 0 h 92"/>
                  <a:gd name="T18" fmla="*/ 193 w 212"/>
                  <a:gd name="T19" fmla="*/ 9 h 92"/>
                  <a:gd name="T20" fmla="*/ 182 w 212"/>
                  <a:gd name="T21" fmla="*/ 19 h 92"/>
                  <a:gd name="T22" fmla="*/ 169 w 212"/>
                  <a:gd name="T23" fmla="*/ 28 h 92"/>
                  <a:gd name="T24" fmla="*/ 158 w 212"/>
                  <a:gd name="T25" fmla="*/ 37 h 92"/>
                  <a:gd name="T26" fmla="*/ 134 w 212"/>
                  <a:gd name="T27" fmla="*/ 51 h 92"/>
                  <a:gd name="T28" fmla="*/ 109 w 212"/>
                  <a:gd name="T29" fmla="*/ 65 h 92"/>
                  <a:gd name="T30" fmla="*/ 82 w 212"/>
                  <a:gd name="T31" fmla="*/ 75 h 92"/>
                  <a:gd name="T32" fmla="*/ 68 w 212"/>
                  <a:gd name="T33" fmla="*/ 78 h 92"/>
                  <a:gd name="T34" fmla="*/ 56 w 212"/>
                  <a:gd name="T35" fmla="*/ 83 h 92"/>
                  <a:gd name="T36" fmla="*/ 42 w 212"/>
                  <a:gd name="T37" fmla="*/ 85 h 92"/>
                  <a:gd name="T38" fmla="*/ 28 w 212"/>
                  <a:gd name="T39" fmla="*/ 88 h 92"/>
                  <a:gd name="T40" fmla="*/ 20 w 212"/>
                  <a:gd name="T41" fmla="*/ 88 h 92"/>
                  <a:gd name="T42" fmla="*/ 13 w 212"/>
                  <a:gd name="T43" fmla="*/ 90 h 92"/>
                  <a:gd name="T44" fmla="*/ 0 w 212"/>
                  <a:gd name="T45" fmla="*/ 92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2"/>
                  <a:gd name="T70" fmla="*/ 0 h 92"/>
                  <a:gd name="T71" fmla="*/ 212 w 212"/>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2" h="92">
                    <a:moveTo>
                      <a:pt x="0" y="92"/>
                    </a:moveTo>
                    <a:lnTo>
                      <a:pt x="80" y="92"/>
                    </a:lnTo>
                    <a:lnTo>
                      <a:pt x="97" y="85"/>
                    </a:lnTo>
                    <a:lnTo>
                      <a:pt x="114" y="78"/>
                    </a:lnTo>
                    <a:lnTo>
                      <a:pt x="148" y="63"/>
                    </a:lnTo>
                    <a:lnTo>
                      <a:pt x="164" y="51"/>
                    </a:lnTo>
                    <a:lnTo>
                      <a:pt x="181" y="40"/>
                    </a:lnTo>
                    <a:lnTo>
                      <a:pt x="212" y="15"/>
                    </a:lnTo>
                    <a:lnTo>
                      <a:pt x="205" y="0"/>
                    </a:lnTo>
                    <a:lnTo>
                      <a:pt x="193" y="9"/>
                    </a:lnTo>
                    <a:lnTo>
                      <a:pt x="182" y="19"/>
                    </a:lnTo>
                    <a:lnTo>
                      <a:pt x="169" y="28"/>
                    </a:lnTo>
                    <a:lnTo>
                      <a:pt x="158" y="37"/>
                    </a:lnTo>
                    <a:lnTo>
                      <a:pt x="134" y="51"/>
                    </a:lnTo>
                    <a:lnTo>
                      <a:pt x="109" y="65"/>
                    </a:lnTo>
                    <a:lnTo>
                      <a:pt x="82" y="75"/>
                    </a:lnTo>
                    <a:lnTo>
                      <a:pt x="68" y="78"/>
                    </a:lnTo>
                    <a:lnTo>
                      <a:pt x="56" y="83"/>
                    </a:lnTo>
                    <a:lnTo>
                      <a:pt x="42" y="85"/>
                    </a:lnTo>
                    <a:lnTo>
                      <a:pt x="28" y="88"/>
                    </a:lnTo>
                    <a:lnTo>
                      <a:pt x="20" y="88"/>
                    </a:lnTo>
                    <a:lnTo>
                      <a:pt x="13" y="90"/>
                    </a:lnTo>
                    <a:lnTo>
                      <a:pt x="0" y="92"/>
                    </a:lnTo>
                    <a:close/>
                  </a:path>
                </a:pathLst>
              </a:custGeom>
              <a:solidFill>
                <a:srgbClr val="779EB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59" name="Freeform 632"/>
              <p:cNvSpPr>
                <a:spLocks/>
              </p:cNvSpPr>
              <p:nvPr/>
            </p:nvSpPr>
            <p:spPr bwMode="auto">
              <a:xfrm>
                <a:off x="6290" y="3140"/>
                <a:ext cx="28" cy="16"/>
              </a:xfrm>
              <a:custGeom>
                <a:avLst/>
                <a:gdLst>
                  <a:gd name="T0" fmla="*/ 0 w 138"/>
                  <a:gd name="T1" fmla="*/ 77 h 77"/>
                  <a:gd name="T2" fmla="*/ 42 w 138"/>
                  <a:gd name="T3" fmla="*/ 77 h 77"/>
                  <a:gd name="T4" fmla="*/ 66 w 138"/>
                  <a:gd name="T5" fmla="*/ 63 h 77"/>
                  <a:gd name="T6" fmla="*/ 91 w 138"/>
                  <a:gd name="T7" fmla="*/ 49 h 77"/>
                  <a:gd name="T8" fmla="*/ 113 w 138"/>
                  <a:gd name="T9" fmla="*/ 32 h 77"/>
                  <a:gd name="T10" fmla="*/ 138 w 138"/>
                  <a:gd name="T11" fmla="*/ 13 h 77"/>
                  <a:gd name="T12" fmla="*/ 132 w 138"/>
                  <a:gd name="T13" fmla="*/ 0 h 77"/>
                  <a:gd name="T14" fmla="*/ 101 w 138"/>
                  <a:gd name="T15" fmla="*/ 25 h 77"/>
                  <a:gd name="T16" fmla="*/ 84 w 138"/>
                  <a:gd name="T17" fmla="*/ 36 h 77"/>
                  <a:gd name="T18" fmla="*/ 68 w 138"/>
                  <a:gd name="T19" fmla="*/ 48 h 77"/>
                  <a:gd name="T20" fmla="*/ 34 w 138"/>
                  <a:gd name="T21" fmla="*/ 63 h 77"/>
                  <a:gd name="T22" fmla="*/ 17 w 138"/>
                  <a:gd name="T23" fmla="*/ 70 h 77"/>
                  <a:gd name="T24" fmla="*/ 0 w 138"/>
                  <a:gd name="T25" fmla="*/ 77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77"/>
                  <a:gd name="T41" fmla="*/ 138 w 138"/>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77">
                    <a:moveTo>
                      <a:pt x="0" y="77"/>
                    </a:moveTo>
                    <a:lnTo>
                      <a:pt x="42" y="77"/>
                    </a:lnTo>
                    <a:lnTo>
                      <a:pt x="66" y="63"/>
                    </a:lnTo>
                    <a:lnTo>
                      <a:pt x="91" y="49"/>
                    </a:lnTo>
                    <a:lnTo>
                      <a:pt x="113" y="32"/>
                    </a:lnTo>
                    <a:lnTo>
                      <a:pt x="138" y="13"/>
                    </a:lnTo>
                    <a:lnTo>
                      <a:pt x="132" y="0"/>
                    </a:lnTo>
                    <a:lnTo>
                      <a:pt x="101" y="25"/>
                    </a:lnTo>
                    <a:lnTo>
                      <a:pt x="84" y="36"/>
                    </a:lnTo>
                    <a:lnTo>
                      <a:pt x="68" y="48"/>
                    </a:lnTo>
                    <a:lnTo>
                      <a:pt x="34" y="63"/>
                    </a:lnTo>
                    <a:lnTo>
                      <a:pt x="17" y="70"/>
                    </a:lnTo>
                    <a:lnTo>
                      <a:pt x="0" y="77"/>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0" name="Freeform 633"/>
              <p:cNvSpPr>
                <a:spLocks/>
              </p:cNvSpPr>
              <p:nvPr/>
            </p:nvSpPr>
            <p:spPr bwMode="auto">
              <a:xfrm>
                <a:off x="6243" y="3115"/>
                <a:ext cx="64" cy="20"/>
              </a:xfrm>
              <a:custGeom>
                <a:avLst/>
                <a:gdLst>
                  <a:gd name="T0" fmla="*/ 0 w 318"/>
                  <a:gd name="T1" fmla="*/ 42 h 96"/>
                  <a:gd name="T2" fmla="*/ 15 w 318"/>
                  <a:gd name="T3" fmla="*/ 55 h 96"/>
                  <a:gd name="T4" fmla="*/ 32 w 318"/>
                  <a:gd name="T5" fmla="*/ 66 h 96"/>
                  <a:gd name="T6" fmla="*/ 48 w 318"/>
                  <a:gd name="T7" fmla="*/ 75 h 96"/>
                  <a:gd name="T8" fmla="*/ 66 w 318"/>
                  <a:gd name="T9" fmla="*/ 83 h 96"/>
                  <a:gd name="T10" fmla="*/ 84 w 318"/>
                  <a:gd name="T11" fmla="*/ 89 h 96"/>
                  <a:gd name="T12" fmla="*/ 103 w 318"/>
                  <a:gd name="T13" fmla="*/ 93 h 96"/>
                  <a:gd name="T14" fmla="*/ 122 w 318"/>
                  <a:gd name="T15" fmla="*/ 95 h 96"/>
                  <a:gd name="T16" fmla="*/ 143 w 318"/>
                  <a:gd name="T17" fmla="*/ 96 h 96"/>
                  <a:gd name="T18" fmla="*/ 165 w 318"/>
                  <a:gd name="T19" fmla="*/ 94 h 96"/>
                  <a:gd name="T20" fmla="*/ 176 w 318"/>
                  <a:gd name="T21" fmla="*/ 92 h 96"/>
                  <a:gd name="T22" fmla="*/ 179 w 318"/>
                  <a:gd name="T23" fmla="*/ 91 h 96"/>
                  <a:gd name="T24" fmla="*/ 182 w 318"/>
                  <a:gd name="T25" fmla="*/ 91 h 96"/>
                  <a:gd name="T26" fmla="*/ 189 w 318"/>
                  <a:gd name="T27" fmla="*/ 91 h 96"/>
                  <a:gd name="T28" fmla="*/ 193 w 318"/>
                  <a:gd name="T29" fmla="*/ 89 h 96"/>
                  <a:gd name="T30" fmla="*/ 195 w 318"/>
                  <a:gd name="T31" fmla="*/ 87 h 96"/>
                  <a:gd name="T32" fmla="*/ 199 w 318"/>
                  <a:gd name="T33" fmla="*/ 87 h 96"/>
                  <a:gd name="T34" fmla="*/ 210 w 318"/>
                  <a:gd name="T35" fmla="*/ 85 h 96"/>
                  <a:gd name="T36" fmla="*/ 232 w 318"/>
                  <a:gd name="T37" fmla="*/ 77 h 96"/>
                  <a:gd name="T38" fmla="*/ 253 w 318"/>
                  <a:gd name="T39" fmla="*/ 65 h 96"/>
                  <a:gd name="T40" fmla="*/ 273 w 318"/>
                  <a:gd name="T41" fmla="*/ 53 h 96"/>
                  <a:gd name="T42" fmla="*/ 291 w 318"/>
                  <a:gd name="T43" fmla="*/ 37 h 96"/>
                  <a:gd name="T44" fmla="*/ 300 w 318"/>
                  <a:gd name="T45" fmla="*/ 28 h 96"/>
                  <a:gd name="T46" fmla="*/ 304 w 318"/>
                  <a:gd name="T47" fmla="*/ 23 h 96"/>
                  <a:gd name="T48" fmla="*/ 307 w 318"/>
                  <a:gd name="T49" fmla="*/ 21 h 96"/>
                  <a:gd name="T50" fmla="*/ 308 w 318"/>
                  <a:gd name="T51" fmla="*/ 20 h 96"/>
                  <a:gd name="T52" fmla="*/ 310 w 318"/>
                  <a:gd name="T53" fmla="*/ 20 h 96"/>
                  <a:gd name="T54" fmla="*/ 318 w 318"/>
                  <a:gd name="T55" fmla="*/ 12 h 96"/>
                  <a:gd name="T56" fmla="*/ 310 w 318"/>
                  <a:gd name="T57" fmla="*/ 0 h 96"/>
                  <a:gd name="T58" fmla="*/ 300 w 318"/>
                  <a:gd name="T59" fmla="*/ 10 h 96"/>
                  <a:gd name="T60" fmla="*/ 282 w 318"/>
                  <a:gd name="T61" fmla="*/ 27 h 96"/>
                  <a:gd name="T62" fmla="*/ 273 w 318"/>
                  <a:gd name="T63" fmla="*/ 34 h 96"/>
                  <a:gd name="T64" fmla="*/ 268 w 318"/>
                  <a:gd name="T65" fmla="*/ 37 h 96"/>
                  <a:gd name="T66" fmla="*/ 265 w 318"/>
                  <a:gd name="T67" fmla="*/ 41 h 96"/>
                  <a:gd name="T68" fmla="*/ 259 w 318"/>
                  <a:gd name="T69" fmla="*/ 44 h 96"/>
                  <a:gd name="T70" fmla="*/ 255 w 318"/>
                  <a:gd name="T71" fmla="*/ 47 h 96"/>
                  <a:gd name="T72" fmla="*/ 246 w 318"/>
                  <a:gd name="T73" fmla="*/ 54 h 96"/>
                  <a:gd name="T74" fmla="*/ 228 w 318"/>
                  <a:gd name="T75" fmla="*/ 64 h 96"/>
                  <a:gd name="T76" fmla="*/ 217 w 318"/>
                  <a:gd name="T77" fmla="*/ 67 h 96"/>
                  <a:gd name="T78" fmla="*/ 207 w 318"/>
                  <a:gd name="T79" fmla="*/ 72 h 96"/>
                  <a:gd name="T80" fmla="*/ 186 w 318"/>
                  <a:gd name="T81" fmla="*/ 77 h 96"/>
                  <a:gd name="T82" fmla="*/ 164 w 318"/>
                  <a:gd name="T83" fmla="*/ 81 h 96"/>
                  <a:gd name="T84" fmla="*/ 153 w 318"/>
                  <a:gd name="T85" fmla="*/ 82 h 96"/>
                  <a:gd name="T86" fmla="*/ 147 w 318"/>
                  <a:gd name="T87" fmla="*/ 82 h 96"/>
                  <a:gd name="T88" fmla="*/ 143 w 318"/>
                  <a:gd name="T89" fmla="*/ 83 h 96"/>
                  <a:gd name="T90" fmla="*/ 122 w 318"/>
                  <a:gd name="T91" fmla="*/ 82 h 96"/>
                  <a:gd name="T92" fmla="*/ 103 w 318"/>
                  <a:gd name="T93" fmla="*/ 80 h 96"/>
                  <a:gd name="T94" fmla="*/ 85 w 318"/>
                  <a:gd name="T95" fmla="*/ 75 h 96"/>
                  <a:gd name="T96" fmla="*/ 69 w 318"/>
                  <a:gd name="T97" fmla="*/ 69 h 96"/>
                  <a:gd name="T98" fmla="*/ 52 w 318"/>
                  <a:gd name="T99" fmla="*/ 62 h 96"/>
                  <a:gd name="T100" fmla="*/ 36 w 318"/>
                  <a:gd name="T101" fmla="*/ 53 h 96"/>
                  <a:gd name="T102" fmla="*/ 20 w 318"/>
                  <a:gd name="T103" fmla="*/ 41 h 96"/>
                  <a:gd name="T104" fmla="*/ 7 w 318"/>
                  <a:gd name="T105" fmla="*/ 30 h 96"/>
                  <a:gd name="T106" fmla="*/ 0 w 318"/>
                  <a:gd name="T107" fmla="*/ 42 h 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8"/>
                  <a:gd name="T163" fmla="*/ 0 h 96"/>
                  <a:gd name="T164" fmla="*/ 318 w 318"/>
                  <a:gd name="T165" fmla="*/ 96 h 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8" h="96">
                    <a:moveTo>
                      <a:pt x="0" y="42"/>
                    </a:moveTo>
                    <a:lnTo>
                      <a:pt x="15" y="55"/>
                    </a:lnTo>
                    <a:lnTo>
                      <a:pt x="32" y="66"/>
                    </a:lnTo>
                    <a:lnTo>
                      <a:pt x="48" y="75"/>
                    </a:lnTo>
                    <a:lnTo>
                      <a:pt x="66" y="83"/>
                    </a:lnTo>
                    <a:lnTo>
                      <a:pt x="84" y="89"/>
                    </a:lnTo>
                    <a:lnTo>
                      <a:pt x="103" y="93"/>
                    </a:lnTo>
                    <a:lnTo>
                      <a:pt x="122" y="95"/>
                    </a:lnTo>
                    <a:lnTo>
                      <a:pt x="143" y="96"/>
                    </a:lnTo>
                    <a:lnTo>
                      <a:pt x="165" y="94"/>
                    </a:lnTo>
                    <a:lnTo>
                      <a:pt x="176" y="92"/>
                    </a:lnTo>
                    <a:lnTo>
                      <a:pt x="179" y="91"/>
                    </a:lnTo>
                    <a:lnTo>
                      <a:pt x="182" y="91"/>
                    </a:lnTo>
                    <a:lnTo>
                      <a:pt x="189" y="91"/>
                    </a:lnTo>
                    <a:lnTo>
                      <a:pt x="193" y="89"/>
                    </a:lnTo>
                    <a:lnTo>
                      <a:pt x="195" y="87"/>
                    </a:lnTo>
                    <a:lnTo>
                      <a:pt x="199" y="87"/>
                    </a:lnTo>
                    <a:lnTo>
                      <a:pt x="210" y="85"/>
                    </a:lnTo>
                    <a:lnTo>
                      <a:pt x="232" y="77"/>
                    </a:lnTo>
                    <a:lnTo>
                      <a:pt x="253" y="65"/>
                    </a:lnTo>
                    <a:lnTo>
                      <a:pt x="273" y="53"/>
                    </a:lnTo>
                    <a:lnTo>
                      <a:pt x="291" y="37"/>
                    </a:lnTo>
                    <a:lnTo>
                      <a:pt x="300" y="28"/>
                    </a:lnTo>
                    <a:lnTo>
                      <a:pt x="304" y="23"/>
                    </a:lnTo>
                    <a:lnTo>
                      <a:pt x="307" y="21"/>
                    </a:lnTo>
                    <a:lnTo>
                      <a:pt x="308" y="20"/>
                    </a:lnTo>
                    <a:lnTo>
                      <a:pt x="310" y="20"/>
                    </a:lnTo>
                    <a:lnTo>
                      <a:pt x="318" y="12"/>
                    </a:lnTo>
                    <a:lnTo>
                      <a:pt x="310" y="0"/>
                    </a:lnTo>
                    <a:lnTo>
                      <a:pt x="300" y="10"/>
                    </a:lnTo>
                    <a:lnTo>
                      <a:pt x="282" y="27"/>
                    </a:lnTo>
                    <a:lnTo>
                      <a:pt x="273" y="34"/>
                    </a:lnTo>
                    <a:lnTo>
                      <a:pt x="268" y="37"/>
                    </a:lnTo>
                    <a:lnTo>
                      <a:pt x="265" y="41"/>
                    </a:lnTo>
                    <a:lnTo>
                      <a:pt x="259" y="44"/>
                    </a:lnTo>
                    <a:lnTo>
                      <a:pt x="255" y="47"/>
                    </a:lnTo>
                    <a:lnTo>
                      <a:pt x="246" y="54"/>
                    </a:lnTo>
                    <a:lnTo>
                      <a:pt x="228" y="64"/>
                    </a:lnTo>
                    <a:lnTo>
                      <a:pt x="217" y="67"/>
                    </a:lnTo>
                    <a:lnTo>
                      <a:pt x="207" y="72"/>
                    </a:lnTo>
                    <a:lnTo>
                      <a:pt x="186" y="77"/>
                    </a:lnTo>
                    <a:lnTo>
                      <a:pt x="164" y="81"/>
                    </a:lnTo>
                    <a:lnTo>
                      <a:pt x="153" y="82"/>
                    </a:lnTo>
                    <a:lnTo>
                      <a:pt x="147" y="82"/>
                    </a:lnTo>
                    <a:lnTo>
                      <a:pt x="143" y="83"/>
                    </a:lnTo>
                    <a:lnTo>
                      <a:pt x="122" y="82"/>
                    </a:lnTo>
                    <a:lnTo>
                      <a:pt x="103" y="80"/>
                    </a:lnTo>
                    <a:lnTo>
                      <a:pt x="85" y="75"/>
                    </a:lnTo>
                    <a:lnTo>
                      <a:pt x="69" y="69"/>
                    </a:lnTo>
                    <a:lnTo>
                      <a:pt x="52" y="62"/>
                    </a:lnTo>
                    <a:lnTo>
                      <a:pt x="36" y="53"/>
                    </a:lnTo>
                    <a:lnTo>
                      <a:pt x="20" y="41"/>
                    </a:lnTo>
                    <a:lnTo>
                      <a:pt x="7" y="30"/>
                    </a:lnTo>
                    <a:lnTo>
                      <a:pt x="0" y="42"/>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1" name="Freeform 634"/>
              <p:cNvSpPr>
                <a:spLocks/>
              </p:cNvSpPr>
              <p:nvPr/>
            </p:nvSpPr>
            <p:spPr bwMode="auto">
              <a:xfrm>
                <a:off x="6311" y="3148"/>
                <a:ext cx="10" cy="8"/>
              </a:xfrm>
              <a:custGeom>
                <a:avLst/>
                <a:gdLst>
                  <a:gd name="T0" fmla="*/ 54 w 54"/>
                  <a:gd name="T1" fmla="*/ 12 h 38"/>
                  <a:gd name="T2" fmla="*/ 48 w 54"/>
                  <a:gd name="T3" fmla="*/ 0 h 38"/>
                  <a:gd name="T4" fmla="*/ 23 w 54"/>
                  <a:gd name="T5" fmla="*/ 20 h 38"/>
                  <a:gd name="T6" fmla="*/ 0 w 54"/>
                  <a:gd name="T7" fmla="*/ 38 h 38"/>
                  <a:gd name="T8" fmla="*/ 23 w 54"/>
                  <a:gd name="T9" fmla="*/ 38 h 38"/>
                  <a:gd name="T10" fmla="*/ 54 w 54"/>
                  <a:gd name="T11" fmla="*/ 12 h 38"/>
                  <a:gd name="T12" fmla="*/ 0 60000 65536"/>
                  <a:gd name="T13" fmla="*/ 0 60000 65536"/>
                  <a:gd name="T14" fmla="*/ 0 60000 65536"/>
                  <a:gd name="T15" fmla="*/ 0 60000 65536"/>
                  <a:gd name="T16" fmla="*/ 0 60000 65536"/>
                  <a:gd name="T17" fmla="*/ 0 60000 65536"/>
                  <a:gd name="T18" fmla="*/ 0 w 54"/>
                  <a:gd name="T19" fmla="*/ 0 h 38"/>
                  <a:gd name="T20" fmla="*/ 54 w 5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4" h="38">
                    <a:moveTo>
                      <a:pt x="54" y="12"/>
                    </a:moveTo>
                    <a:lnTo>
                      <a:pt x="48" y="0"/>
                    </a:lnTo>
                    <a:lnTo>
                      <a:pt x="23" y="20"/>
                    </a:lnTo>
                    <a:lnTo>
                      <a:pt x="0" y="38"/>
                    </a:lnTo>
                    <a:lnTo>
                      <a:pt x="23" y="38"/>
                    </a:lnTo>
                    <a:lnTo>
                      <a:pt x="54" y="12"/>
                    </a:lnTo>
                    <a:close/>
                  </a:path>
                </a:pathLst>
              </a:custGeom>
              <a:solidFill>
                <a:srgbClr val="618E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2" name="Freeform 635"/>
              <p:cNvSpPr>
                <a:spLocks/>
              </p:cNvSpPr>
              <p:nvPr/>
            </p:nvSpPr>
            <p:spPr bwMode="auto">
              <a:xfrm>
                <a:off x="6305" y="3145"/>
                <a:ext cx="15" cy="11"/>
              </a:xfrm>
              <a:custGeom>
                <a:avLst/>
                <a:gdLst>
                  <a:gd name="T0" fmla="*/ 74 w 74"/>
                  <a:gd name="T1" fmla="*/ 14 h 52"/>
                  <a:gd name="T2" fmla="*/ 67 w 74"/>
                  <a:gd name="T3" fmla="*/ 0 h 52"/>
                  <a:gd name="T4" fmla="*/ 49 w 74"/>
                  <a:gd name="T5" fmla="*/ 15 h 52"/>
                  <a:gd name="T6" fmla="*/ 34 w 74"/>
                  <a:gd name="T7" fmla="*/ 28 h 52"/>
                  <a:gd name="T8" fmla="*/ 16 w 74"/>
                  <a:gd name="T9" fmla="*/ 41 h 52"/>
                  <a:gd name="T10" fmla="*/ 0 w 74"/>
                  <a:gd name="T11" fmla="*/ 52 h 52"/>
                  <a:gd name="T12" fmla="*/ 26 w 74"/>
                  <a:gd name="T13" fmla="*/ 52 h 52"/>
                  <a:gd name="T14" fmla="*/ 49 w 74"/>
                  <a:gd name="T15" fmla="*/ 34 h 52"/>
                  <a:gd name="T16" fmla="*/ 74 w 74"/>
                  <a:gd name="T17" fmla="*/ 14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52"/>
                  <a:gd name="T29" fmla="*/ 74 w 7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52">
                    <a:moveTo>
                      <a:pt x="74" y="14"/>
                    </a:moveTo>
                    <a:lnTo>
                      <a:pt x="67" y="0"/>
                    </a:lnTo>
                    <a:lnTo>
                      <a:pt x="49" y="15"/>
                    </a:lnTo>
                    <a:lnTo>
                      <a:pt x="34" y="28"/>
                    </a:lnTo>
                    <a:lnTo>
                      <a:pt x="16" y="41"/>
                    </a:lnTo>
                    <a:lnTo>
                      <a:pt x="0" y="52"/>
                    </a:lnTo>
                    <a:lnTo>
                      <a:pt x="26" y="52"/>
                    </a:lnTo>
                    <a:lnTo>
                      <a:pt x="49" y="34"/>
                    </a:lnTo>
                    <a:lnTo>
                      <a:pt x="74" y="14"/>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3" name="Freeform 636"/>
              <p:cNvSpPr>
                <a:spLocks/>
              </p:cNvSpPr>
              <p:nvPr/>
            </p:nvSpPr>
            <p:spPr bwMode="auto">
              <a:xfrm>
                <a:off x="6299" y="3143"/>
                <a:ext cx="20" cy="13"/>
              </a:xfrm>
              <a:custGeom>
                <a:avLst/>
                <a:gdLst>
                  <a:gd name="T0" fmla="*/ 101 w 101"/>
                  <a:gd name="T1" fmla="*/ 12 h 64"/>
                  <a:gd name="T2" fmla="*/ 96 w 101"/>
                  <a:gd name="T3" fmla="*/ 0 h 64"/>
                  <a:gd name="T4" fmla="*/ 71 w 101"/>
                  <a:gd name="T5" fmla="*/ 19 h 64"/>
                  <a:gd name="T6" fmla="*/ 49 w 101"/>
                  <a:gd name="T7" fmla="*/ 36 h 64"/>
                  <a:gd name="T8" fmla="*/ 24 w 101"/>
                  <a:gd name="T9" fmla="*/ 50 h 64"/>
                  <a:gd name="T10" fmla="*/ 0 w 101"/>
                  <a:gd name="T11" fmla="*/ 64 h 64"/>
                  <a:gd name="T12" fmla="*/ 34 w 101"/>
                  <a:gd name="T13" fmla="*/ 64 h 64"/>
                  <a:gd name="T14" fmla="*/ 50 w 101"/>
                  <a:gd name="T15" fmla="*/ 53 h 64"/>
                  <a:gd name="T16" fmla="*/ 68 w 101"/>
                  <a:gd name="T17" fmla="*/ 40 h 64"/>
                  <a:gd name="T18" fmla="*/ 83 w 101"/>
                  <a:gd name="T19" fmla="*/ 27 h 64"/>
                  <a:gd name="T20" fmla="*/ 101 w 101"/>
                  <a:gd name="T21" fmla="*/ 12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64"/>
                  <a:gd name="T35" fmla="*/ 101 w 101"/>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64">
                    <a:moveTo>
                      <a:pt x="101" y="12"/>
                    </a:moveTo>
                    <a:lnTo>
                      <a:pt x="96" y="0"/>
                    </a:lnTo>
                    <a:lnTo>
                      <a:pt x="71" y="19"/>
                    </a:lnTo>
                    <a:lnTo>
                      <a:pt x="49" y="36"/>
                    </a:lnTo>
                    <a:lnTo>
                      <a:pt x="24" y="50"/>
                    </a:lnTo>
                    <a:lnTo>
                      <a:pt x="0" y="64"/>
                    </a:lnTo>
                    <a:lnTo>
                      <a:pt x="34" y="64"/>
                    </a:lnTo>
                    <a:lnTo>
                      <a:pt x="50" y="53"/>
                    </a:lnTo>
                    <a:lnTo>
                      <a:pt x="68" y="40"/>
                    </a:lnTo>
                    <a:lnTo>
                      <a:pt x="83" y="27"/>
                    </a:lnTo>
                    <a:lnTo>
                      <a:pt x="101" y="12"/>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4" name="Freeform 637"/>
              <p:cNvSpPr>
                <a:spLocks/>
              </p:cNvSpPr>
              <p:nvPr/>
            </p:nvSpPr>
            <p:spPr bwMode="auto">
              <a:xfrm>
                <a:off x="6315" y="3150"/>
                <a:ext cx="7" cy="6"/>
              </a:xfrm>
              <a:custGeom>
                <a:avLst/>
                <a:gdLst>
                  <a:gd name="T0" fmla="*/ 0 w 36"/>
                  <a:gd name="T1" fmla="*/ 26 h 26"/>
                  <a:gd name="T2" fmla="*/ 23 w 36"/>
                  <a:gd name="T3" fmla="*/ 26 h 26"/>
                  <a:gd name="T4" fmla="*/ 30 w 36"/>
                  <a:gd name="T5" fmla="*/ 19 h 26"/>
                  <a:gd name="T6" fmla="*/ 36 w 36"/>
                  <a:gd name="T7" fmla="*/ 12 h 26"/>
                  <a:gd name="T8" fmla="*/ 31 w 36"/>
                  <a:gd name="T9" fmla="*/ 0 h 26"/>
                  <a:gd name="T10" fmla="*/ 0 w 36"/>
                  <a:gd name="T11" fmla="*/ 26 h 26"/>
                  <a:gd name="T12" fmla="*/ 0 60000 65536"/>
                  <a:gd name="T13" fmla="*/ 0 60000 65536"/>
                  <a:gd name="T14" fmla="*/ 0 60000 65536"/>
                  <a:gd name="T15" fmla="*/ 0 60000 65536"/>
                  <a:gd name="T16" fmla="*/ 0 60000 65536"/>
                  <a:gd name="T17" fmla="*/ 0 60000 65536"/>
                  <a:gd name="T18" fmla="*/ 0 w 36"/>
                  <a:gd name="T19" fmla="*/ 0 h 26"/>
                  <a:gd name="T20" fmla="*/ 36 w 3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6" h="26">
                    <a:moveTo>
                      <a:pt x="0" y="26"/>
                    </a:moveTo>
                    <a:lnTo>
                      <a:pt x="23" y="26"/>
                    </a:lnTo>
                    <a:lnTo>
                      <a:pt x="30" y="19"/>
                    </a:lnTo>
                    <a:lnTo>
                      <a:pt x="36" y="12"/>
                    </a:lnTo>
                    <a:lnTo>
                      <a:pt x="31" y="0"/>
                    </a:lnTo>
                    <a:lnTo>
                      <a:pt x="0" y="26"/>
                    </a:lnTo>
                    <a:close/>
                  </a:path>
                </a:pathLst>
              </a:custGeom>
              <a:solidFill>
                <a:srgbClr val="5C8BA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5" name="Freeform 638"/>
              <p:cNvSpPr>
                <a:spLocks/>
              </p:cNvSpPr>
              <p:nvPr/>
            </p:nvSpPr>
            <p:spPr bwMode="auto">
              <a:xfrm>
                <a:off x="6320" y="3153"/>
                <a:ext cx="4" cy="3"/>
              </a:xfrm>
              <a:custGeom>
                <a:avLst/>
                <a:gdLst>
                  <a:gd name="T0" fmla="*/ 13 w 19"/>
                  <a:gd name="T1" fmla="*/ 0 h 14"/>
                  <a:gd name="T2" fmla="*/ 7 w 19"/>
                  <a:gd name="T3" fmla="*/ 7 h 14"/>
                  <a:gd name="T4" fmla="*/ 0 w 19"/>
                  <a:gd name="T5" fmla="*/ 14 h 14"/>
                  <a:gd name="T6" fmla="*/ 19 w 19"/>
                  <a:gd name="T7" fmla="*/ 14 h 14"/>
                  <a:gd name="T8" fmla="*/ 13 w 19"/>
                  <a:gd name="T9" fmla="*/ 0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13" y="0"/>
                    </a:moveTo>
                    <a:lnTo>
                      <a:pt x="7" y="7"/>
                    </a:lnTo>
                    <a:lnTo>
                      <a:pt x="0" y="14"/>
                    </a:lnTo>
                    <a:lnTo>
                      <a:pt x="19" y="14"/>
                    </a:lnTo>
                    <a:lnTo>
                      <a:pt x="13" y="0"/>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6" name="Freeform 639"/>
              <p:cNvSpPr>
                <a:spLocks/>
              </p:cNvSpPr>
              <p:nvPr/>
            </p:nvSpPr>
            <p:spPr bwMode="auto">
              <a:xfrm>
                <a:off x="6229" y="3052"/>
                <a:ext cx="95" cy="104"/>
              </a:xfrm>
              <a:custGeom>
                <a:avLst/>
                <a:gdLst>
                  <a:gd name="T0" fmla="*/ 473 w 473"/>
                  <a:gd name="T1" fmla="*/ 517 h 517"/>
                  <a:gd name="T2" fmla="*/ 0 w 473"/>
                  <a:gd name="T3" fmla="*/ 517 h 517"/>
                  <a:gd name="T4" fmla="*/ 232 w 473"/>
                  <a:gd name="T5" fmla="*/ 0 h 517"/>
                  <a:gd name="T6" fmla="*/ 473 w 473"/>
                  <a:gd name="T7" fmla="*/ 517 h 517"/>
                  <a:gd name="T8" fmla="*/ 0 60000 65536"/>
                  <a:gd name="T9" fmla="*/ 0 60000 65536"/>
                  <a:gd name="T10" fmla="*/ 0 60000 65536"/>
                  <a:gd name="T11" fmla="*/ 0 60000 65536"/>
                  <a:gd name="T12" fmla="*/ 0 w 473"/>
                  <a:gd name="T13" fmla="*/ 0 h 517"/>
                  <a:gd name="T14" fmla="*/ 473 w 473"/>
                  <a:gd name="T15" fmla="*/ 517 h 517"/>
                </a:gdLst>
                <a:ahLst/>
                <a:cxnLst>
                  <a:cxn ang="T8">
                    <a:pos x="T0" y="T1"/>
                  </a:cxn>
                  <a:cxn ang="T9">
                    <a:pos x="T2" y="T3"/>
                  </a:cxn>
                  <a:cxn ang="T10">
                    <a:pos x="T4" y="T5"/>
                  </a:cxn>
                  <a:cxn ang="T11">
                    <a:pos x="T6" y="T7"/>
                  </a:cxn>
                </a:cxnLst>
                <a:rect l="T12" t="T13" r="T14" b="T15"/>
                <a:pathLst>
                  <a:path w="473" h="517">
                    <a:moveTo>
                      <a:pt x="473" y="517"/>
                    </a:moveTo>
                    <a:lnTo>
                      <a:pt x="0" y="517"/>
                    </a:lnTo>
                    <a:lnTo>
                      <a:pt x="232" y="0"/>
                    </a:lnTo>
                    <a:lnTo>
                      <a:pt x="473" y="517"/>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167" name="Freeform 640"/>
              <p:cNvSpPr>
                <a:spLocks/>
              </p:cNvSpPr>
              <p:nvPr/>
            </p:nvSpPr>
            <p:spPr bwMode="auto">
              <a:xfrm>
                <a:off x="6229" y="4601"/>
                <a:ext cx="6" cy="9"/>
              </a:xfrm>
              <a:custGeom>
                <a:avLst/>
                <a:gdLst>
                  <a:gd name="T0" fmla="*/ 28 w 28"/>
                  <a:gd name="T1" fmla="*/ 46 h 46"/>
                  <a:gd name="T2" fmla="*/ 6 w 28"/>
                  <a:gd name="T3" fmla="*/ 0 h 46"/>
                  <a:gd name="T4" fmla="*/ 0 w 28"/>
                  <a:gd name="T5" fmla="*/ 0 h 46"/>
                  <a:gd name="T6" fmla="*/ 22 w 28"/>
                  <a:gd name="T7" fmla="*/ 46 h 46"/>
                  <a:gd name="T8" fmla="*/ 28 w 28"/>
                  <a:gd name="T9" fmla="*/ 46 h 46"/>
                  <a:gd name="T10" fmla="*/ 0 60000 65536"/>
                  <a:gd name="T11" fmla="*/ 0 60000 65536"/>
                  <a:gd name="T12" fmla="*/ 0 60000 65536"/>
                  <a:gd name="T13" fmla="*/ 0 60000 65536"/>
                  <a:gd name="T14" fmla="*/ 0 60000 65536"/>
                  <a:gd name="T15" fmla="*/ 0 w 28"/>
                  <a:gd name="T16" fmla="*/ 0 h 46"/>
                  <a:gd name="T17" fmla="*/ 28 w 28"/>
                  <a:gd name="T18" fmla="*/ 46 h 46"/>
                </a:gdLst>
                <a:ahLst/>
                <a:cxnLst>
                  <a:cxn ang="T10">
                    <a:pos x="T0" y="T1"/>
                  </a:cxn>
                  <a:cxn ang="T11">
                    <a:pos x="T2" y="T3"/>
                  </a:cxn>
                  <a:cxn ang="T12">
                    <a:pos x="T4" y="T5"/>
                  </a:cxn>
                  <a:cxn ang="T13">
                    <a:pos x="T6" y="T7"/>
                  </a:cxn>
                  <a:cxn ang="T14">
                    <a:pos x="T8" y="T9"/>
                  </a:cxn>
                </a:cxnLst>
                <a:rect l="T15" t="T16" r="T17" b="T18"/>
                <a:pathLst>
                  <a:path w="28" h="46">
                    <a:moveTo>
                      <a:pt x="28" y="46"/>
                    </a:moveTo>
                    <a:lnTo>
                      <a:pt x="6" y="0"/>
                    </a:lnTo>
                    <a:lnTo>
                      <a:pt x="0" y="0"/>
                    </a:lnTo>
                    <a:lnTo>
                      <a:pt x="22" y="46"/>
                    </a:lnTo>
                    <a:lnTo>
                      <a:pt x="28" y="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8" name="Freeform 641"/>
              <p:cNvSpPr>
                <a:spLocks/>
              </p:cNvSpPr>
              <p:nvPr/>
            </p:nvSpPr>
            <p:spPr bwMode="auto">
              <a:xfrm>
                <a:off x="6230" y="4598"/>
                <a:ext cx="93" cy="12"/>
              </a:xfrm>
              <a:custGeom>
                <a:avLst/>
                <a:gdLst>
                  <a:gd name="T0" fmla="*/ 0 w 464"/>
                  <a:gd name="T1" fmla="*/ 0 h 59"/>
                  <a:gd name="T2" fmla="*/ 26 w 464"/>
                  <a:gd name="T3" fmla="*/ 59 h 59"/>
                  <a:gd name="T4" fmla="*/ 438 w 464"/>
                  <a:gd name="T5" fmla="*/ 59 h 59"/>
                  <a:gd name="T6" fmla="*/ 464 w 464"/>
                  <a:gd name="T7" fmla="*/ 0 h 59"/>
                  <a:gd name="T8" fmla="*/ 0 w 464"/>
                  <a:gd name="T9" fmla="*/ 0 h 59"/>
                  <a:gd name="T10" fmla="*/ 0 60000 65536"/>
                  <a:gd name="T11" fmla="*/ 0 60000 65536"/>
                  <a:gd name="T12" fmla="*/ 0 60000 65536"/>
                  <a:gd name="T13" fmla="*/ 0 60000 65536"/>
                  <a:gd name="T14" fmla="*/ 0 60000 65536"/>
                  <a:gd name="T15" fmla="*/ 0 w 464"/>
                  <a:gd name="T16" fmla="*/ 0 h 59"/>
                  <a:gd name="T17" fmla="*/ 464 w 464"/>
                  <a:gd name="T18" fmla="*/ 59 h 59"/>
                </a:gdLst>
                <a:ahLst/>
                <a:cxnLst>
                  <a:cxn ang="T10">
                    <a:pos x="T0" y="T1"/>
                  </a:cxn>
                  <a:cxn ang="T11">
                    <a:pos x="T2" y="T3"/>
                  </a:cxn>
                  <a:cxn ang="T12">
                    <a:pos x="T4" y="T5"/>
                  </a:cxn>
                  <a:cxn ang="T13">
                    <a:pos x="T6" y="T7"/>
                  </a:cxn>
                  <a:cxn ang="T14">
                    <a:pos x="T8" y="T9"/>
                  </a:cxn>
                </a:cxnLst>
                <a:rect l="T15" t="T16" r="T17" b="T18"/>
                <a:pathLst>
                  <a:path w="464" h="59">
                    <a:moveTo>
                      <a:pt x="0" y="0"/>
                    </a:moveTo>
                    <a:lnTo>
                      <a:pt x="26" y="59"/>
                    </a:lnTo>
                    <a:lnTo>
                      <a:pt x="438" y="59"/>
                    </a:lnTo>
                    <a:lnTo>
                      <a:pt x="464" y="0"/>
                    </a:lnTo>
                    <a:lnTo>
                      <a:pt x="0" y="0"/>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69" name="Freeform 642"/>
              <p:cNvSpPr>
                <a:spLocks/>
              </p:cNvSpPr>
              <p:nvPr/>
            </p:nvSpPr>
            <p:spPr bwMode="auto">
              <a:xfrm>
                <a:off x="6319" y="4601"/>
                <a:ext cx="5" cy="9"/>
              </a:xfrm>
              <a:custGeom>
                <a:avLst/>
                <a:gdLst>
                  <a:gd name="T0" fmla="*/ 0 w 26"/>
                  <a:gd name="T1" fmla="*/ 46 h 46"/>
                  <a:gd name="T2" fmla="*/ 5 w 26"/>
                  <a:gd name="T3" fmla="*/ 46 h 46"/>
                  <a:gd name="T4" fmla="*/ 26 w 26"/>
                  <a:gd name="T5" fmla="*/ 0 h 46"/>
                  <a:gd name="T6" fmla="*/ 21 w 26"/>
                  <a:gd name="T7" fmla="*/ 0 h 46"/>
                  <a:gd name="T8" fmla="*/ 0 w 26"/>
                  <a:gd name="T9" fmla="*/ 46 h 46"/>
                  <a:gd name="T10" fmla="*/ 0 60000 65536"/>
                  <a:gd name="T11" fmla="*/ 0 60000 65536"/>
                  <a:gd name="T12" fmla="*/ 0 60000 65536"/>
                  <a:gd name="T13" fmla="*/ 0 60000 65536"/>
                  <a:gd name="T14" fmla="*/ 0 60000 65536"/>
                  <a:gd name="T15" fmla="*/ 0 w 26"/>
                  <a:gd name="T16" fmla="*/ 0 h 46"/>
                  <a:gd name="T17" fmla="*/ 26 w 26"/>
                  <a:gd name="T18" fmla="*/ 46 h 46"/>
                </a:gdLst>
                <a:ahLst/>
                <a:cxnLst>
                  <a:cxn ang="T10">
                    <a:pos x="T0" y="T1"/>
                  </a:cxn>
                  <a:cxn ang="T11">
                    <a:pos x="T2" y="T3"/>
                  </a:cxn>
                  <a:cxn ang="T12">
                    <a:pos x="T4" y="T5"/>
                  </a:cxn>
                  <a:cxn ang="T13">
                    <a:pos x="T6" y="T7"/>
                  </a:cxn>
                  <a:cxn ang="T14">
                    <a:pos x="T8" y="T9"/>
                  </a:cxn>
                </a:cxnLst>
                <a:rect l="T15" t="T16" r="T17" b="T18"/>
                <a:pathLst>
                  <a:path w="26" h="46">
                    <a:moveTo>
                      <a:pt x="0" y="46"/>
                    </a:moveTo>
                    <a:lnTo>
                      <a:pt x="5" y="46"/>
                    </a:lnTo>
                    <a:lnTo>
                      <a:pt x="26" y="0"/>
                    </a:lnTo>
                    <a:lnTo>
                      <a:pt x="21" y="0"/>
                    </a:lnTo>
                    <a:lnTo>
                      <a:pt x="0" y="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0" name="Freeform 643"/>
              <p:cNvSpPr>
                <a:spLocks/>
              </p:cNvSpPr>
              <p:nvPr/>
            </p:nvSpPr>
            <p:spPr bwMode="auto">
              <a:xfrm>
                <a:off x="6229" y="4596"/>
                <a:ext cx="95" cy="14"/>
              </a:xfrm>
              <a:custGeom>
                <a:avLst/>
                <a:gdLst>
                  <a:gd name="T0" fmla="*/ 444 w 475"/>
                  <a:gd name="T1" fmla="*/ 69 h 69"/>
                  <a:gd name="T2" fmla="*/ 470 w 475"/>
                  <a:gd name="T3" fmla="*/ 10 h 69"/>
                  <a:gd name="T4" fmla="*/ 475 w 475"/>
                  <a:gd name="T5" fmla="*/ 0 h 69"/>
                  <a:gd name="T6" fmla="*/ 0 w 475"/>
                  <a:gd name="T7" fmla="*/ 0 h 69"/>
                  <a:gd name="T8" fmla="*/ 6 w 475"/>
                  <a:gd name="T9" fmla="*/ 10 h 69"/>
                  <a:gd name="T10" fmla="*/ 32 w 475"/>
                  <a:gd name="T11" fmla="*/ 69 h 69"/>
                  <a:gd name="T12" fmla="*/ 0 60000 65536"/>
                  <a:gd name="T13" fmla="*/ 0 60000 65536"/>
                  <a:gd name="T14" fmla="*/ 0 60000 65536"/>
                  <a:gd name="T15" fmla="*/ 0 60000 65536"/>
                  <a:gd name="T16" fmla="*/ 0 60000 65536"/>
                  <a:gd name="T17" fmla="*/ 0 60000 65536"/>
                  <a:gd name="T18" fmla="*/ 0 w 475"/>
                  <a:gd name="T19" fmla="*/ 0 h 69"/>
                  <a:gd name="T20" fmla="*/ 475 w 475"/>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475" h="69">
                    <a:moveTo>
                      <a:pt x="444" y="69"/>
                    </a:moveTo>
                    <a:lnTo>
                      <a:pt x="470" y="10"/>
                    </a:lnTo>
                    <a:lnTo>
                      <a:pt x="475" y="0"/>
                    </a:lnTo>
                    <a:lnTo>
                      <a:pt x="0" y="0"/>
                    </a:lnTo>
                    <a:lnTo>
                      <a:pt x="6" y="10"/>
                    </a:lnTo>
                    <a:lnTo>
                      <a:pt x="32" y="69"/>
                    </a:lnTo>
                  </a:path>
                </a:pathLst>
              </a:custGeom>
              <a:noFill/>
              <a:ln w="14288">
                <a:solidFill>
                  <a:srgbClr val="CCCCCC"/>
                </a:solidFill>
                <a:round/>
                <a:headEnd/>
                <a:tailEnd/>
              </a:ln>
            </p:spPr>
            <p:txBody>
              <a:bodyPr>
                <a:prstTxWarp prst="textNoShape">
                  <a:avLst/>
                </a:prstTxWarp>
              </a:bodyPr>
              <a:lstStyle/>
              <a:p>
                <a:endParaRPr lang="en-US">
                  <a:latin typeface="Lucida Sans Unicode" pitchFamily="-110" charset="-52"/>
                </a:endParaRPr>
              </a:p>
            </p:txBody>
          </p:sp>
          <p:sp>
            <p:nvSpPr>
              <p:cNvPr id="32171" name="Freeform 644"/>
              <p:cNvSpPr>
                <a:spLocks/>
              </p:cNvSpPr>
              <p:nvPr/>
            </p:nvSpPr>
            <p:spPr bwMode="auto">
              <a:xfrm>
                <a:off x="6239" y="4610"/>
                <a:ext cx="80" cy="21"/>
              </a:xfrm>
              <a:custGeom>
                <a:avLst/>
                <a:gdLst>
                  <a:gd name="T0" fmla="*/ 215 w 402"/>
                  <a:gd name="T1" fmla="*/ 0 h 106"/>
                  <a:gd name="T2" fmla="*/ 205 w 402"/>
                  <a:gd name="T3" fmla="*/ 0 h 106"/>
                  <a:gd name="T4" fmla="*/ 175 w 402"/>
                  <a:gd name="T5" fmla="*/ 1 h 106"/>
                  <a:gd name="T6" fmla="*/ 147 w 402"/>
                  <a:gd name="T7" fmla="*/ 6 h 106"/>
                  <a:gd name="T8" fmla="*/ 120 w 402"/>
                  <a:gd name="T9" fmla="*/ 14 h 106"/>
                  <a:gd name="T10" fmla="*/ 94 w 402"/>
                  <a:gd name="T11" fmla="*/ 24 h 106"/>
                  <a:gd name="T12" fmla="*/ 68 w 402"/>
                  <a:gd name="T13" fmla="*/ 37 h 106"/>
                  <a:gd name="T14" fmla="*/ 45 w 402"/>
                  <a:gd name="T15" fmla="*/ 51 h 106"/>
                  <a:gd name="T16" fmla="*/ 21 w 402"/>
                  <a:gd name="T17" fmla="*/ 69 h 106"/>
                  <a:gd name="T18" fmla="*/ 0 w 402"/>
                  <a:gd name="T19" fmla="*/ 91 h 106"/>
                  <a:gd name="T20" fmla="*/ 5 w 402"/>
                  <a:gd name="T21" fmla="*/ 106 h 106"/>
                  <a:gd name="T22" fmla="*/ 27 w 402"/>
                  <a:gd name="T23" fmla="*/ 84 h 106"/>
                  <a:gd name="T24" fmla="*/ 50 w 402"/>
                  <a:gd name="T25" fmla="*/ 65 h 106"/>
                  <a:gd name="T26" fmla="*/ 75 w 402"/>
                  <a:gd name="T27" fmla="*/ 49 h 106"/>
                  <a:gd name="T28" fmla="*/ 101 w 402"/>
                  <a:gd name="T29" fmla="*/ 37 h 106"/>
                  <a:gd name="T30" fmla="*/ 127 w 402"/>
                  <a:gd name="T31" fmla="*/ 27 h 106"/>
                  <a:gd name="T32" fmla="*/ 155 w 402"/>
                  <a:gd name="T33" fmla="*/ 20 h 106"/>
                  <a:gd name="T34" fmla="*/ 184 w 402"/>
                  <a:gd name="T35" fmla="*/ 15 h 106"/>
                  <a:gd name="T36" fmla="*/ 215 w 402"/>
                  <a:gd name="T37" fmla="*/ 14 h 106"/>
                  <a:gd name="T38" fmla="*/ 240 w 402"/>
                  <a:gd name="T39" fmla="*/ 14 h 106"/>
                  <a:gd name="T40" fmla="*/ 265 w 402"/>
                  <a:gd name="T41" fmla="*/ 18 h 106"/>
                  <a:gd name="T42" fmla="*/ 288 w 402"/>
                  <a:gd name="T43" fmla="*/ 22 h 106"/>
                  <a:gd name="T44" fmla="*/ 312 w 402"/>
                  <a:gd name="T45" fmla="*/ 30 h 106"/>
                  <a:gd name="T46" fmla="*/ 333 w 402"/>
                  <a:gd name="T47" fmla="*/ 38 h 106"/>
                  <a:gd name="T48" fmla="*/ 354 w 402"/>
                  <a:gd name="T49" fmla="*/ 49 h 106"/>
                  <a:gd name="T50" fmla="*/ 375 w 402"/>
                  <a:gd name="T51" fmla="*/ 61 h 106"/>
                  <a:gd name="T52" fmla="*/ 396 w 402"/>
                  <a:gd name="T53" fmla="*/ 78 h 106"/>
                  <a:gd name="T54" fmla="*/ 402 w 402"/>
                  <a:gd name="T55" fmla="*/ 66 h 106"/>
                  <a:gd name="T56" fmla="*/ 380 w 402"/>
                  <a:gd name="T57" fmla="*/ 49 h 106"/>
                  <a:gd name="T58" fmla="*/ 360 w 402"/>
                  <a:gd name="T59" fmla="*/ 37 h 106"/>
                  <a:gd name="T60" fmla="*/ 339 w 402"/>
                  <a:gd name="T61" fmla="*/ 24 h 106"/>
                  <a:gd name="T62" fmla="*/ 319 w 402"/>
                  <a:gd name="T63" fmla="*/ 17 h 106"/>
                  <a:gd name="T64" fmla="*/ 296 w 402"/>
                  <a:gd name="T65" fmla="*/ 9 h 106"/>
                  <a:gd name="T66" fmla="*/ 274 w 402"/>
                  <a:gd name="T67" fmla="*/ 4 h 106"/>
                  <a:gd name="T68" fmla="*/ 250 w 402"/>
                  <a:gd name="T69" fmla="*/ 1 h 106"/>
                  <a:gd name="T70" fmla="*/ 228 w 402"/>
                  <a:gd name="T71" fmla="*/ 0 h 106"/>
                  <a:gd name="T72" fmla="*/ 215 w 402"/>
                  <a:gd name="T73" fmla="*/ 0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2"/>
                  <a:gd name="T112" fmla="*/ 0 h 106"/>
                  <a:gd name="T113" fmla="*/ 402 w 402"/>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2" h="106">
                    <a:moveTo>
                      <a:pt x="215" y="0"/>
                    </a:moveTo>
                    <a:lnTo>
                      <a:pt x="205" y="0"/>
                    </a:lnTo>
                    <a:lnTo>
                      <a:pt x="175" y="1"/>
                    </a:lnTo>
                    <a:lnTo>
                      <a:pt x="147" y="6"/>
                    </a:lnTo>
                    <a:lnTo>
                      <a:pt x="120" y="14"/>
                    </a:lnTo>
                    <a:lnTo>
                      <a:pt x="94" y="24"/>
                    </a:lnTo>
                    <a:lnTo>
                      <a:pt x="68" y="37"/>
                    </a:lnTo>
                    <a:lnTo>
                      <a:pt x="45" y="51"/>
                    </a:lnTo>
                    <a:lnTo>
                      <a:pt x="21" y="69"/>
                    </a:lnTo>
                    <a:lnTo>
                      <a:pt x="0" y="91"/>
                    </a:lnTo>
                    <a:lnTo>
                      <a:pt x="5" y="106"/>
                    </a:lnTo>
                    <a:lnTo>
                      <a:pt x="27" y="84"/>
                    </a:lnTo>
                    <a:lnTo>
                      <a:pt x="50" y="65"/>
                    </a:lnTo>
                    <a:lnTo>
                      <a:pt x="75" y="49"/>
                    </a:lnTo>
                    <a:lnTo>
                      <a:pt x="101" y="37"/>
                    </a:lnTo>
                    <a:lnTo>
                      <a:pt x="127" y="27"/>
                    </a:lnTo>
                    <a:lnTo>
                      <a:pt x="155" y="20"/>
                    </a:lnTo>
                    <a:lnTo>
                      <a:pt x="184" y="15"/>
                    </a:lnTo>
                    <a:lnTo>
                      <a:pt x="215" y="14"/>
                    </a:lnTo>
                    <a:lnTo>
                      <a:pt x="240" y="14"/>
                    </a:lnTo>
                    <a:lnTo>
                      <a:pt x="265" y="18"/>
                    </a:lnTo>
                    <a:lnTo>
                      <a:pt x="288" y="22"/>
                    </a:lnTo>
                    <a:lnTo>
                      <a:pt x="312" y="30"/>
                    </a:lnTo>
                    <a:lnTo>
                      <a:pt x="333" y="38"/>
                    </a:lnTo>
                    <a:lnTo>
                      <a:pt x="354" y="49"/>
                    </a:lnTo>
                    <a:lnTo>
                      <a:pt x="375" y="61"/>
                    </a:lnTo>
                    <a:lnTo>
                      <a:pt x="396" y="78"/>
                    </a:lnTo>
                    <a:lnTo>
                      <a:pt x="402" y="66"/>
                    </a:lnTo>
                    <a:lnTo>
                      <a:pt x="380" y="49"/>
                    </a:lnTo>
                    <a:lnTo>
                      <a:pt x="360" y="37"/>
                    </a:lnTo>
                    <a:lnTo>
                      <a:pt x="339" y="24"/>
                    </a:lnTo>
                    <a:lnTo>
                      <a:pt x="319" y="17"/>
                    </a:lnTo>
                    <a:lnTo>
                      <a:pt x="296" y="9"/>
                    </a:lnTo>
                    <a:lnTo>
                      <a:pt x="274" y="4"/>
                    </a:lnTo>
                    <a:lnTo>
                      <a:pt x="250" y="1"/>
                    </a:lnTo>
                    <a:lnTo>
                      <a:pt x="228" y="0"/>
                    </a:lnTo>
                    <a:lnTo>
                      <a:pt x="215" y="0"/>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2" name="Freeform 645"/>
              <p:cNvSpPr>
                <a:spLocks/>
              </p:cNvSpPr>
              <p:nvPr/>
            </p:nvSpPr>
            <p:spPr bwMode="auto">
              <a:xfrm>
                <a:off x="6238" y="4610"/>
                <a:ext cx="42" cy="18"/>
              </a:xfrm>
              <a:custGeom>
                <a:avLst/>
                <a:gdLst>
                  <a:gd name="T0" fmla="*/ 211 w 211"/>
                  <a:gd name="T1" fmla="*/ 0 h 91"/>
                  <a:gd name="T2" fmla="*/ 130 w 211"/>
                  <a:gd name="T3" fmla="*/ 0 h 91"/>
                  <a:gd name="T4" fmla="*/ 93 w 211"/>
                  <a:gd name="T5" fmla="*/ 11 h 91"/>
                  <a:gd name="T6" fmla="*/ 61 w 211"/>
                  <a:gd name="T7" fmla="*/ 29 h 91"/>
                  <a:gd name="T8" fmla="*/ 28 w 211"/>
                  <a:gd name="T9" fmla="*/ 51 h 91"/>
                  <a:gd name="T10" fmla="*/ 0 w 211"/>
                  <a:gd name="T11" fmla="*/ 78 h 91"/>
                  <a:gd name="T12" fmla="*/ 6 w 211"/>
                  <a:gd name="T13" fmla="*/ 91 h 91"/>
                  <a:gd name="T14" fmla="*/ 27 w 211"/>
                  <a:gd name="T15" fmla="*/ 69 h 91"/>
                  <a:gd name="T16" fmla="*/ 51 w 211"/>
                  <a:gd name="T17" fmla="*/ 51 h 91"/>
                  <a:gd name="T18" fmla="*/ 74 w 211"/>
                  <a:gd name="T19" fmla="*/ 37 h 91"/>
                  <a:gd name="T20" fmla="*/ 100 w 211"/>
                  <a:gd name="T21" fmla="*/ 24 h 91"/>
                  <a:gd name="T22" fmla="*/ 126 w 211"/>
                  <a:gd name="T23" fmla="*/ 14 h 91"/>
                  <a:gd name="T24" fmla="*/ 153 w 211"/>
                  <a:gd name="T25" fmla="*/ 6 h 91"/>
                  <a:gd name="T26" fmla="*/ 181 w 211"/>
                  <a:gd name="T27" fmla="*/ 1 h 91"/>
                  <a:gd name="T28" fmla="*/ 211 w 211"/>
                  <a:gd name="T29" fmla="*/ 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1"/>
                  <a:gd name="T47" fmla="*/ 211 w 211"/>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1">
                    <a:moveTo>
                      <a:pt x="211" y="0"/>
                    </a:moveTo>
                    <a:lnTo>
                      <a:pt x="130" y="0"/>
                    </a:lnTo>
                    <a:lnTo>
                      <a:pt x="93" y="11"/>
                    </a:lnTo>
                    <a:lnTo>
                      <a:pt x="61" y="29"/>
                    </a:lnTo>
                    <a:lnTo>
                      <a:pt x="28" y="51"/>
                    </a:lnTo>
                    <a:lnTo>
                      <a:pt x="0" y="78"/>
                    </a:lnTo>
                    <a:lnTo>
                      <a:pt x="6" y="91"/>
                    </a:lnTo>
                    <a:lnTo>
                      <a:pt x="27" y="69"/>
                    </a:lnTo>
                    <a:lnTo>
                      <a:pt x="51" y="51"/>
                    </a:lnTo>
                    <a:lnTo>
                      <a:pt x="74" y="37"/>
                    </a:lnTo>
                    <a:lnTo>
                      <a:pt x="100" y="24"/>
                    </a:lnTo>
                    <a:lnTo>
                      <a:pt x="126" y="14"/>
                    </a:lnTo>
                    <a:lnTo>
                      <a:pt x="153" y="6"/>
                    </a:lnTo>
                    <a:lnTo>
                      <a:pt x="181" y="1"/>
                    </a:lnTo>
                    <a:lnTo>
                      <a:pt x="211" y="0"/>
                    </a:lnTo>
                    <a:close/>
                  </a:path>
                </a:pathLst>
              </a:custGeom>
              <a:solidFill>
                <a:srgbClr val="779EB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3" name="Freeform 646"/>
              <p:cNvSpPr>
                <a:spLocks/>
              </p:cNvSpPr>
              <p:nvPr/>
            </p:nvSpPr>
            <p:spPr bwMode="auto">
              <a:xfrm>
                <a:off x="6285" y="4610"/>
                <a:ext cx="35" cy="13"/>
              </a:xfrm>
              <a:custGeom>
                <a:avLst/>
                <a:gdLst>
                  <a:gd name="T0" fmla="*/ 80 w 179"/>
                  <a:gd name="T1" fmla="*/ 0 h 66"/>
                  <a:gd name="T2" fmla="*/ 0 w 179"/>
                  <a:gd name="T3" fmla="*/ 0 h 66"/>
                  <a:gd name="T4" fmla="*/ 22 w 179"/>
                  <a:gd name="T5" fmla="*/ 1 h 66"/>
                  <a:gd name="T6" fmla="*/ 46 w 179"/>
                  <a:gd name="T7" fmla="*/ 4 h 66"/>
                  <a:gd name="T8" fmla="*/ 68 w 179"/>
                  <a:gd name="T9" fmla="*/ 9 h 66"/>
                  <a:gd name="T10" fmla="*/ 91 w 179"/>
                  <a:gd name="T11" fmla="*/ 17 h 66"/>
                  <a:gd name="T12" fmla="*/ 111 w 179"/>
                  <a:gd name="T13" fmla="*/ 24 h 66"/>
                  <a:gd name="T14" fmla="*/ 132 w 179"/>
                  <a:gd name="T15" fmla="*/ 37 h 66"/>
                  <a:gd name="T16" fmla="*/ 152 w 179"/>
                  <a:gd name="T17" fmla="*/ 49 h 66"/>
                  <a:gd name="T18" fmla="*/ 174 w 179"/>
                  <a:gd name="T19" fmla="*/ 66 h 66"/>
                  <a:gd name="T20" fmla="*/ 179 w 179"/>
                  <a:gd name="T21" fmla="*/ 50 h 66"/>
                  <a:gd name="T22" fmla="*/ 155 w 179"/>
                  <a:gd name="T23" fmla="*/ 33 h 66"/>
                  <a:gd name="T24" fmla="*/ 131 w 179"/>
                  <a:gd name="T25" fmla="*/ 19 h 66"/>
                  <a:gd name="T26" fmla="*/ 117 w 179"/>
                  <a:gd name="T27" fmla="*/ 12 h 66"/>
                  <a:gd name="T28" fmla="*/ 105 w 179"/>
                  <a:gd name="T29" fmla="*/ 8 h 66"/>
                  <a:gd name="T30" fmla="*/ 80 w 179"/>
                  <a:gd name="T31" fmla="*/ 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66"/>
                  <a:gd name="T50" fmla="*/ 179 w 179"/>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66">
                    <a:moveTo>
                      <a:pt x="80" y="0"/>
                    </a:moveTo>
                    <a:lnTo>
                      <a:pt x="0" y="0"/>
                    </a:lnTo>
                    <a:lnTo>
                      <a:pt x="22" y="1"/>
                    </a:lnTo>
                    <a:lnTo>
                      <a:pt x="46" y="4"/>
                    </a:lnTo>
                    <a:lnTo>
                      <a:pt x="68" y="9"/>
                    </a:lnTo>
                    <a:lnTo>
                      <a:pt x="91" y="17"/>
                    </a:lnTo>
                    <a:lnTo>
                      <a:pt x="111" y="24"/>
                    </a:lnTo>
                    <a:lnTo>
                      <a:pt x="132" y="37"/>
                    </a:lnTo>
                    <a:lnTo>
                      <a:pt x="152" y="49"/>
                    </a:lnTo>
                    <a:lnTo>
                      <a:pt x="174" y="66"/>
                    </a:lnTo>
                    <a:lnTo>
                      <a:pt x="179" y="50"/>
                    </a:lnTo>
                    <a:lnTo>
                      <a:pt x="155" y="33"/>
                    </a:lnTo>
                    <a:lnTo>
                      <a:pt x="131" y="19"/>
                    </a:lnTo>
                    <a:lnTo>
                      <a:pt x="117" y="12"/>
                    </a:lnTo>
                    <a:lnTo>
                      <a:pt x="105" y="8"/>
                    </a:lnTo>
                    <a:lnTo>
                      <a:pt x="80" y="0"/>
                    </a:lnTo>
                    <a:close/>
                  </a:path>
                </a:pathLst>
              </a:custGeom>
              <a:solidFill>
                <a:srgbClr val="779EB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4" name="Freeform 647"/>
              <p:cNvSpPr>
                <a:spLocks/>
              </p:cNvSpPr>
              <p:nvPr/>
            </p:nvSpPr>
            <p:spPr bwMode="auto">
              <a:xfrm>
                <a:off x="6231" y="4610"/>
                <a:ext cx="8" cy="5"/>
              </a:xfrm>
              <a:custGeom>
                <a:avLst/>
                <a:gdLst>
                  <a:gd name="T0" fmla="*/ 38 w 38"/>
                  <a:gd name="T1" fmla="*/ 0 h 24"/>
                  <a:gd name="T2" fmla="*/ 14 w 38"/>
                  <a:gd name="T3" fmla="*/ 0 h 24"/>
                  <a:gd name="T4" fmla="*/ 0 w 38"/>
                  <a:gd name="T5" fmla="*/ 12 h 24"/>
                  <a:gd name="T6" fmla="*/ 6 w 38"/>
                  <a:gd name="T7" fmla="*/ 24 h 24"/>
                  <a:gd name="T8" fmla="*/ 38 w 38"/>
                  <a:gd name="T9" fmla="*/ 0 h 24"/>
                  <a:gd name="T10" fmla="*/ 0 60000 65536"/>
                  <a:gd name="T11" fmla="*/ 0 60000 65536"/>
                  <a:gd name="T12" fmla="*/ 0 60000 65536"/>
                  <a:gd name="T13" fmla="*/ 0 60000 65536"/>
                  <a:gd name="T14" fmla="*/ 0 60000 65536"/>
                  <a:gd name="T15" fmla="*/ 0 w 38"/>
                  <a:gd name="T16" fmla="*/ 0 h 24"/>
                  <a:gd name="T17" fmla="*/ 38 w 38"/>
                  <a:gd name="T18" fmla="*/ 24 h 24"/>
                </a:gdLst>
                <a:ahLst/>
                <a:cxnLst>
                  <a:cxn ang="T10">
                    <a:pos x="T0" y="T1"/>
                  </a:cxn>
                  <a:cxn ang="T11">
                    <a:pos x="T2" y="T3"/>
                  </a:cxn>
                  <a:cxn ang="T12">
                    <a:pos x="T4" y="T5"/>
                  </a:cxn>
                  <a:cxn ang="T13">
                    <a:pos x="T6" y="T7"/>
                  </a:cxn>
                  <a:cxn ang="T14">
                    <a:pos x="T8" y="T9"/>
                  </a:cxn>
                </a:cxnLst>
                <a:rect l="T15" t="T16" r="T17" b="T18"/>
                <a:pathLst>
                  <a:path w="38" h="24">
                    <a:moveTo>
                      <a:pt x="38" y="0"/>
                    </a:moveTo>
                    <a:lnTo>
                      <a:pt x="14" y="0"/>
                    </a:lnTo>
                    <a:lnTo>
                      <a:pt x="0" y="12"/>
                    </a:lnTo>
                    <a:lnTo>
                      <a:pt x="6" y="24"/>
                    </a:lnTo>
                    <a:lnTo>
                      <a:pt x="38" y="0"/>
                    </a:lnTo>
                    <a:close/>
                  </a:path>
                </a:pathLst>
              </a:custGeom>
              <a:solidFill>
                <a:srgbClr val="5C8BA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5" name="Freeform 648"/>
              <p:cNvSpPr>
                <a:spLocks/>
              </p:cNvSpPr>
              <p:nvPr/>
            </p:nvSpPr>
            <p:spPr bwMode="auto">
              <a:xfrm>
                <a:off x="6233" y="4610"/>
                <a:ext cx="10" cy="7"/>
              </a:xfrm>
              <a:custGeom>
                <a:avLst/>
                <a:gdLst>
                  <a:gd name="T0" fmla="*/ 32 w 53"/>
                  <a:gd name="T1" fmla="*/ 0 h 38"/>
                  <a:gd name="T2" fmla="*/ 0 w 53"/>
                  <a:gd name="T3" fmla="*/ 24 h 38"/>
                  <a:gd name="T4" fmla="*/ 6 w 53"/>
                  <a:gd name="T5" fmla="*/ 38 h 38"/>
                  <a:gd name="T6" fmla="*/ 53 w 53"/>
                  <a:gd name="T7" fmla="*/ 0 h 38"/>
                  <a:gd name="T8" fmla="*/ 32 w 53"/>
                  <a:gd name="T9" fmla="*/ 0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32" y="0"/>
                    </a:moveTo>
                    <a:lnTo>
                      <a:pt x="0" y="24"/>
                    </a:lnTo>
                    <a:lnTo>
                      <a:pt x="6" y="38"/>
                    </a:lnTo>
                    <a:lnTo>
                      <a:pt x="53" y="0"/>
                    </a:lnTo>
                    <a:lnTo>
                      <a:pt x="32" y="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6" name="Freeform 649"/>
              <p:cNvSpPr>
                <a:spLocks/>
              </p:cNvSpPr>
              <p:nvPr/>
            </p:nvSpPr>
            <p:spPr bwMode="auto">
              <a:xfrm>
                <a:off x="6230" y="4610"/>
                <a:ext cx="4" cy="2"/>
              </a:xfrm>
              <a:custGeom>
                <a:avLst/>
                <a:gdLst>
                  <a:gd name="T0" fmla="*/ 0 w 20"/>
                  <a:gd name="T1" fmla="*/ 0 h 12"/>
                  <a:gd name="T2" fmla="*/ 6 w 20"/>
                  <a:gd name="T3" fmla="*/ 12 h 12"/>
                  <a:gd name="T4" fmla="*/ 20 w 20"/>
                  <a:gd name="T5" fmla="*/ 0 h 12"/>
                  <a:gd name="T6" fmla="*/ 0 w 20"/>
                  <a:gd name="T7" fmla="*/ 0 h 12"/>
                  <a:gd name="T8" fmla="*/ 0 60000 65536"/>
                  <a:gd name="T9" fmla="*/ 0 60000 65536"/>
                  <a:gd name="T10" fmla="*/ 0 60000 65536"/>
                  <a:gd name="T11" fmla="*/ 0 60000 65536"/>
                  <a:gd name="T12" fmla="*/ 0 w 20"/>
                  <a:gd name="T13" fmla="*/ 0 h 12"/>
                  <a:gd name="T14" fmla="*/ 20 w 20"/>
                  <a:gd name="T15" fmla="*/ 12 h 12"/>
                </a:gdLst>
                <a:ahLst/>
                <a:cxnLst>
                  <a:cxn ang="T8">
                    <a:pos x="T0" y="T1"/>
                  </a:cxn>
                  <a:cxn ang="T9">
                    <a:pos x="T2" y="T3"/>
                  </a:cxn>
                  <a:cxn ang="T10">
                    <a:pos x="T4" y="T5"/>
                  </a:cxn>
                  <a:cxn ang="T11">
                    <a:pos x="T6" y="T7"/>
                  </a:cxn>
                </a:cxnLst>
                <a:rect l="T12" t="T13" r="T14" b="T15"/>
                <a:pathLst>
                  <a:path w="20" h="12">
                    <a:moveTo>
                      <a:pt x="0" y="0"/>
                    </a:moveTo>
                    <a:lnTo>
                      <a:pt x="6" y="12"/>
                    </a:lnTo>
                    <a:lnTo>
                      <a:pt x="20" y="0"/>
                    </a:lnTo>
                    <a:lnTo>
                      <a:pt x="0" y="0"/>
                    </a:lnTo>
                    <a:close/>
                  </a:path>
                </a:pathLst>
              </a:custGeom>
              <a:solidFill>
                <a:srgbClr val="5888A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7" name="Freeform 650"/>
              <p:cNvSpPr>
                <a:spLocks/>
              </p:cNvSpPr>
              <p:nvPr/>
            </p:nvSpPr>
            <p:spPr bwMode="auto">
              <a:xfrm>
                <a:off x="6236" y="4610"/>
                <a:ext cx="28" cy="15"/>
              </a:xfrm>
              <a:custGeom>
                <a:avLst/>
                <a:gdLst>
                  <a:gd name="T0" fmla="*/ 0 w 137"/>
                  <a:gd name="T1" fmla="*/ 66 h 78"/>
                  <a:gd name="T2" fmla="*/ 7 w 137"/>
                  <a:gd name="T3" fmla="*/ 78 h 78"/>
                  <a:gd name="T4" fmla="*/ 35 w 137"/>
                  <a:gd name="T5" fmla="*/ 51 h 78"/>
                  <a:gd name="T6" fmla="*/ 68 w 137"/>
                  <a:gd name="T7" fmla="*/ 29 h 78"/>
                  <a:gd name="T8" fmla="*/ 100 w 137"/>
                  <a:gd name="T9" fmla="*/ 11 h 78"/>
                  <a:gd name="T10" fmla="*/ 137 w 137"/>
                  <a:gd name="T11" fmla="*/ 0 h 78"/>
                  <a:gd name="T12" fmla="*/ 94 w 137"/>
                  <a:gd name="T13" fmla="*/ 0 h 78"/>
                  <a:gd name="T14" fmla="*/ 69 w 137"/>
                  <a:gd name="T15" fmla="*/ 12 h 78"/>
                  <a:gd name="T16" fmla="*/ 45 w 137"/>
                  <a:gd name="T17" fmla="*/ 27 h 78"/>
                  <a:gd name="T18" fmla="*/ 22 w 137"/>
                  <a:gd name="T19" fmla="*/ 45 h 78"/>
                  <a:gd name="T20" fmla="*/ 0 w 137"/>
                  <a:gd name="T21" fmla="*/ 66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78"/>
                  <a:gd name="T35" fmla="*/ 137 w 137"/>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78">
                    <a:moveTo>
                      <a:pt x="0" y="66"/>
                    </a:moveTo>
                    <a:lnTo>
                      <a:pt x="7" y="78"/>
                    </a:lnTo>
                    <a:lnTo>
                      <a:pt x="35" y="51"/>
                    </a:lnTo>
                    <a:lnTo>
                      <a:pt x="68" y="29"/>
                    </a:lnTo>
                    <a:lnTo>
                      <a:pt x="100" y="11"/>
                    </a:lnTo>
                    <a:lnTo>
                      <a:pt x="137" y="0"/>
                    </a:lnTo>
                    <a:lnTo>
                      <a:pt x="94" y="0"/>
                    </a:lnTo>
                    <a:lnTo>
                      <a:pt x="69" y="12"/>
                    </a:lnTo>
                    <a:lnTo>
                      <a:pt x="45" y="27"/>
                    </a:lnTo>
                    <a:lnTo>
                      <a:pt x="22" y="45"/>
                    </a:lnTo>
                    <a:lnTo>
                      <a:pt x="0" y="66"/>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8" name="Freeform 651"/>
              <p:cNvSpPr>
                <a:spLocks/>
              </p:cNvSpPr>
              <p:nvPr/>
            </p:nvSpPr>
            <p:spPr bwMode="auto">
              <a:xfrm>
                <a:off x="6235" y="4610"/>
                <a:ext cx="20" cy="13"/>
              </a:xfrm>
              <a:custGeom>
                <a:avLst/>
                <a:gdLst>
                  <a:gd name="T0" fmla="*/ 0 w 99"/>
                  <a:gd name="T1" fmla="*/ 50 h 66"/>
                  <a:gd name="T2" fmla="*/ 5 w 99"/>
                  <a:gd name="T3" fmla="*/ 66 h 66"/>
                  <a:gd name="T4" fmla="*/ 27 w 99"/>
                  <a:gd name="T5" fmla="*/ 45 h 66"/>
                  <a:gd name="T6" fmla="*/ 50 w 99"/>
                  <a:gd name="T7" fmla="*/ 27 h 66"/>
                  <a:gd name="T8" fmla="*/ 74 w 99"/>
                  <a:gd name="T9" fmla="*/ 12 h 66"/>
                  <a:gd name="T10" fmla="*/ 99 w 99"/>
                  <a:gd name="T11" fmla="*/ 0 h 66"/>
                  <a:gd name="T12" fmla="*/ 67 w 99"/>
                  <a:gd name="T13" fmla="*/ 0 h 66"/>
                  <a:gd name="T14" fmla="*/ 32 w 99"/>
                  <a:gd name="T15" fmla="*/ 22 h 66"/>
                  <a:gd name="T16" fmla="*/ 0 w 99"/>
                  <a:gd name="T17" fmla="*/ 5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66"/>
                  <a:gd name="T29" fmla="*/ 99 w 99"/>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66">
                    <a:moveTo>
                      <a:pt x="0" y="50"/>
                    </a:moveTo>
                    <a:lnTo>
                      <a:pt x="5" y="66"/>
                    </a:lnTo>
                    <a:lnTo>
                      <a:pt x="27" y="45"/>
                    </a:lnTo>
                    <a:lnTo>
                      <a:pt x="50" y="27"/>
                    </a:lnTo>
                    <a:lnTo>
                      <a:pt x="74" y="12"/>
                    </a:lnTo>
                    <a:lnTo>
                      <a:pt x="99" y="0"/>
                    </a:lnTo>
                    <a:lnTo>
                      <a:pt x="67" y="0"/>
                    </a:lnTo>
                    <a:lnTo>
                      <a:pt x="32" y="22"/>
                    </a:lnTo>
                    <a:lnTo>
                      <a:pt x="0" y="50"/>
                    </a:lnTo>
                    <a:close/>
                  </a:path>
                </a:pathLst>
              </a:custGeom>
              <a:solidFill>
                <a:srgbClr val="6C96B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79" name="Freeform 652"/>
              <p:cNvSpPr>
                <a:spLocks/>
              </p:cNvSpPr>
              <p:nvPr/>
            </p:nvSpPr>
            <p:spPr bwMode="auto">
              <a:xfrm>
                <a:off x="6234" y="4610"/>
                <a:ext cx="15" cy="10"/>
              </a:xfrm>
              <a:custGeom>
                <a:avLst/>
                <a:gdLst>
                  <a:gd name="T0" fmla="*/ 0 w 75"/>
                  <a:gd name="T1" fmla="*/ 38 h 50"/>
                  <a:gd name="T2" fmla="*/ 8 w 75"/>
                  <a:gd name="T3" fmla="*/ 50 h 50"/>
                  <a:gd name="T4" fmla="*/ 40 w 75"/>
                  <a:gd name="T5" fmla="*/ 22 h 50"/>
                  <a:gd name="T6" fmla="*/ 75 w 75"/>
                  <a:gd name="T7" fmla="*/ 0 h 50"/>
                  <a:gd name="T8" fmla="*/ 47 w 75"/>
                  <a:gd name="T9" fmla="*/ 0 h 50"/>
                  <a:gd name="T10" fmla="*/ 0 w 75"/>
                  <a:gd name="T11" fmla="*/ 38 h 50"/>
                  <a:gd name="T12" fmla="*/ 0 60000 65536"/>
                  <a:gd name="T13" fmla="*/ 0 60000 65536"/>
                  <a:gd name="T14" fmla="*/ 0 60000 65536"/>
                  <a:gd name="T15" fmla="*/ 0 60000 65536"/>
                  <a:gd name="T16" fmla="*/ 0 60000 65536"/>
                  <a:gd name="T17" fmla="*/ 0 60000 65536"/>
                  <a:gd name="T18" fmla="*/ 0 w 75"/>
                  <a:gd name="T19" fmla="*/ 0 h 50"/>
                  <a:gd name="T20" fmla="*/ 75 w 7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75" h="50">
                    <a:moveTo>
                      <a:pt x="0" y="38"/>
                    </a:moveTo>
                    <a:lnTo>
                      <a:pt x="8" y="50"/>
                    </a:lnTo>
                    <a:lnTo>
                      <a:pt x="40" y="22"/>
                    </a:lnTo>
                    <a:lnTo>
                      <a:pt x="75" y="0"/>
                    </a:lnTo>
                    <a:lnTo>
                      <a:pt x="47" y="0"/>
                    </a:lnTo>
                    <a:lnTo>
                      <a:pt x="0" y="38"/>
                    </a:lnTo>
                    <a:close/>
                  </a:path>
                </a:pathLst>
              </a:custGeom>
              <a:solidFill>
                <a:srgbClr val="6793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0" name="Freeform 653"/>
              <p:cNvSpPr>
                <a:spLocks/>
              </p:cNvSpPr>
              <p:nvPr/>
            </p:nvSpPr>
            <p:spPr bwMode="auto">
              <a:xfrm>
                <a:off x="6243" y="4619"/>
                <a:ext cx="73" cy="20"/>
              </a:xfrm>
              <a:custGeom>
                <a:avLst/>
                <a:gdLst>
                  <a:gd name="T0" fmla="*/ 0 w 366"/>
                  <a:gd name="T1" fmla="*/ 88 h 101"/>
                  <a:gd name="T2" fmla="*/ 5 w 366"/>
                  <a:gd name="T3" fmla="*/ 101 h 101"/>
                  <a:gd name="T4" fmla="*/ 26 w 366"/>
                  <a:gd name="T5" fmla="*/ 79 h 101"/>
                  <a:gd name="T6" fmla="*/ 47 w 366"/>
                  <a:gd name="T7" fmla="*/ 61 h 101"/>
                  <a:gd name="T8" fmla="*/ 69 w 366"/>
                  <a:gd name="T9" fmla="*/ 46 h 101"/>
                  <a:gd name="T10" fmla="*/ 93 w 366"/>
                  <a:gd name="T11" fmla="*/ 33 h 101"/>
                  <a:gd name="T12" fmla="*/ 116 w 366"/>
                  <a:gd name="T13" fmla="*/ 23 h 101"/>
                  <a:gd name="T14" fmla="*/ 142 w 366"/>
                  <a:gd name="T15" fmla="*/ 17 h 101"/>
                  <a:gd name="T16" fmla="*/ 169 w 366"/>
                  <a:gd name="T17" fmla="*/ 13 h 101"/>
                  <a:gd name="T18" fmla="*/ 197 w 366"/>
                  <a:gd name="T19" fmla="*/ 12 h 101"/>
                  <a:gd name="T20" fmla="*/ 219 w 366"/>
                  <a:gd name="T21" fmla="*/ 12 h 101"/>
                  <a:gd name="T22" fmla="*/ 241 w 366"/>
                  <a:gd name="T23" fmla="*/ 15 h 101"/>
                  <a:gd name="T24" fmla="*/ 261 w 366"/>
                  <a:gd name="T25" fmla="*/ 19 h 101"/>
                  <a:gd name="T26" fmla="*/ 283 w 366"/>
                  <a:gd name="T27" fmla="*/ 27 h 101"/>
                  <a:gd name="T28" fmla="*/ 302 w 366"/>
                  <a:gd name="T29" fmla="*/ 34 h 101"/>
                  <a:gd name="T30" fmla="*/ 322 w 366"/>
                  <a:gd name="T31" fmla="*/ 46 h 101"/>
                  <a:gd name="T32" fmla="*/ 341 w 366"/>
                  <a:gd name="T33" fmla="*/ 58 h 101"/>
                  <a:gd name="T34" fmla="*/ 360 w 366"/>
                  <a:gd name="T35" fmla="*/ 73 h 101"/>
                  <a:gd name="T36" fmla="*/ 366 w 366"/>
                  <a:gd name="T37" fmla="*/ 60 h 101"/>
                  <a:gd name="T38" fmla="*/ 345 w 366"/>
                  <a:gd name="T39" fmla="*/ 46 h 101"/>
                  <a:gd name="T40" fmla="*/ 326 w 366"/>
                  <a:gd name="T41" fmla="*/ 33 h 101"/>
                  <a:gd name="T42" fmla="*/ 306 w 366"/>
                  <a:gd name="T43" fmla="*/ 22 h 101"/>
                  <a:gd name="T44" fmla="*/ 286 w 366"/>
                  <a:gd name="T45" fmla="*/ 14 h 101"/>
                  <a:gd name="T46" fmla="*/ 263 w 366"/>
                  <a:gd name="T47" fmla="*/ 6 h 101"/>
                  <a:gd name="T48" fmla="*/ 242 w 366"/>
                  <a:gd name="T49" fmla="*/ 3 h 101"/>
                  <a:gd name="T50" fmla="*/ 220 w 366"/>
                  <a:gd name="T51" fmla="*/ 0 h 101"/>
                  <a:gd name="T52" fmla="*/ 197 w 366"/>
                  <a:gd name="T53" fmla="*/ 0 h 101"/>
                  <a:gd name="T54" fmla="*/ 168 w 366"/>
                  <a:gd name="T55" fmla="*/ 1 h 101"/>
                  <a:gd name="T56" fmla="*/ 141 w 366"/>
                  <a:gd name="T57" fmla="*/ 4 h 101"/>
                  <a:gd name="T58" fmla="*/ 115 w 366"/>
                  <a:gd name="T59" fmla="*/ 11 h 101"/>
                  <a:gd name="T60" fmla="*/ 91 w 366"/>
                  <a:gd name="T61" fmla="*/ 21 h 101"/>
                  <a:gd name="T62" fmla="*/ 66 w 366"/>
                  <a:gd name="T63" fmla="*/ 33 h 101"/>
                  <a:gd name="T64" fmla="*/ 42 w 366"/>
                  <a:gd name="T65" fmla="*/ 49 h 101"/>
                  <a:gd name="T66" fmla="*/ 20 w 366"/>
                  <a:gd name="T67" fmla="*/ 67 h 101"/>
                  <a:gd name="T68" fmla="*/ 0 w 366"/>
                  <a:gd name="T69" fmla="*/ 88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101"/>
                  <a:gd name="T107" fmla="*/ 366 w 366"/>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101">
                    <a:moveTo>
                      <a:pt x="0" y="88"/>
                    </a:moveTo>
                    <a:lnTo>
                      <a:pt x="5" y="101"/>
                    </a:lnTo>
                    <a:lnTo>
                      <a:pt x="26" y="79"/>
                    </a:lnTo>
                    <a:lnTo>
                      <a:pt x="47" y="61"/>
                    </a:lnTo>
                    <a:lnTo>
                      <a:pt x="69" y="46"/>
                    </a:lnTo>
                    <a:lnTo>
                      <a:pt x="93" y="33"/>
                    </a:lnTo>
                    <a:lnTo>
                      <a:pt x="116" y="23"/>
                    </a:lnTo>
                    <a:lnTo>
                      <a:pt x="142" y="17"/>
                    </a:lnTo>
                    <a:lnTo>
                      <a:pt x="169" y="13"/>
                    </a:lnTo>
                    <a:lnTo>
                      <a:pt x="197" y="12"/>
                    </a:lnTo>
                    <a:lnTo>
                      <a:pt x="219" y="12"/>
                    </a:lnTo>
                    <a:lnTo>
                      <a:pt x="241" y="15"/>
                    </a:lnTo>
                    <a:lnTo>
                      <a:pt x="261" y="19"/>
                    </a:lnTo>
                    <a:lnTo>
                      <a:pt x="283" y="27"/>
                    </a:lnTo>
                    <a:lnTo>
                      <a:pt x="302" y="34"/>
                    </a:lnTo>
                    <a:lnTo>
                      <a:pt x="322" y="46"/>
                    </a:lnTo>
                    <a:lnTo>
                      <a:pt x="341" y="58"/>
                    </a:lnTo>
                    <a:lnTo>
                      <a:pt x="360" y="73"/>
                    </a:lnTo>
                    <a:lnTo>
                      <a:pt x="366" y="60"/>
                    </a:lnTo>
                    <a:lnTo>
                      <a:pt x="345" y="46"/>
                    </a:lnTo>
                    <a:lnTo>
                      <a:pt x="326" y="33"/>
                    </a:lnTo>
                    <a:lnTo>
                      <a:pt x="306" y="22"/>
                    </a:lnTo>
                    <a:lnTo>
                      <a:pt x="286" y="14"/>
                    </a:lnTo>
                    <a:lnTo>
                      <a:pt x="263" y="6"/>
                    </a:lnTo>
                    <a:lnTo>
                      <a:pt x="242" y="3"/>
                    </a:lnTo>
                    <a:lnTo>
                      <a:pt x="220" y="0"/>
                    </a:lnTo>
                    <a:lnTo>
                      <a:pt x="197" y="0"/>
                    </a:lnTo>
                    <a:lnTo>
                      <a:pt x="168" y="1"/>
                    </a:lnTo>
                    <a:lnTo>
                      <a:pt x="141" y="4"/>
                    </a:lnTo>
                    <a:lnTo>
                      <a:pt x="115" y="11"/>
                    </a:lnTo>
                    <a:lnTo>
                      <a:pt x="91" y="21"/>
                    </a:lnTo>
                    <a:lnTo>
                      <a:pt x="66" y="33"/>
                    </a:lnTo>
                    <a:lnTo>
                      <a:pt x="42" y="49"/>
                    </a:lnTo>
                    <a:lnTo>
                      <a:pt x="20" y="67"/>
                    </a:lnTo>
                    <a:lnTo>
                      <a:pt x="0" y="88"/>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1" name="Freeform 654"/>
              <p:cNvSpPr>
                <a:spLocks/>
              </p:cNvSpPr>
              <p:nvPr/>
            </p:nvSpPr>
            <p:spPr bwMode="auto">
              <a:xfrm>
                <a:off x="6244" y="4621"/>
                <a:ext cx="71" cy="24"/>
              </a:xfrm>
              <a:custGeom>
                <a:avLst/>
                <a:gdLst>
                  <a:gd name="T0" fmla="*/ 8 w 355"/>
                  <a:gd name="T1" fmla="*/ 104 h 117"/>
                  <a:gd name="T2" fmla="*/ 16 w 355"/>
                  <a:gd name="T3" fmla="*/ 112 h 117"/>
                  <a:gd name="T4" fmla="*/ 54 w 355"/>
                  <a:gd name="T5" fmla="*/ 75 h 117"/>
                  <a:gd name="T6" fmla="*/ 97 w 355"/>
                  <a:gd name="T7" fmla="*/ 51 h 117"/>
                  <a:gd name="T8" fmla="*/ 142 w 355"/>
                  <a:gd name="T9" fmla="*/ 35 h 117"/>
                  <a:gd name="T10" fmla="*/ 192 w 355"/>
                  <a:gd name="T11" fmla="*/ 30 h 117"/>
                  <a:gd name="T12" fmla="*/ 233 w 355"/>
                  <a:gd name="T13" fmla="*/ 34 h 117"/>
                  <a:gd name="T14" fmla="*/ 272 w 355"/>
                  <a:gd name="T15" fmla="*/ 44 h 117"/>
                  <a:gd name="T16" fmla="*/ 308 w 355"/>
                  <a:gd name="T17" fmla="*/ 61 h 117"/>
                  <a:gd name="T18" fmla="*/ 343 w 355"/>
                  <a:gd name="T19" fmla="*/ 86 h 117"/>
                  <a:gd name="T20" fmla="*/ 331 w 355"/>
                  <a:gd name="T21" fmla="*/ 60 h 117"/>
                  <a:gd name="T22" fmla="*/ 294 w 355"/>
                  <a:gd name="T23" fmla="*/ 38 h 117"/>
                  <a:gd name="T24" fmla="*/ 255 w 355"/>
                  <a:gd name="T25" fmla="*/ 22 h 117"/>
                  <a:gd name="T26" fmla="*/ 214 w 355"/>
                  <a:gd name="T27" fmla="*/ 16 h 117"/>
                  <a:gd name="T28" fmla="*/ 164 w 355"/>
                  <a:gd name="T29" fmla="*/ 17 h 117"/>
                  <a:gd name="T30" fmla="*/ 114 w 355"/>
                  <a:gd name="T31" fmla="*/ 27 h 117"/>
                  <a:gd name="T32" fmla="*/ 68 w 355"/>
                  <a:gd name="T33" fmla="*/ 48 h 117"/>
                  <a:gd name="T34" fmla="*/ 26 w 355"/>
                  <a:gd name="T35" fmla="*/ 81 h 117"/>
                  <a:gd name="T36" fmla="*/ 26 w 355"/>
                  <a:gd name="T37" fmla="*/ 81 h 117"/>
                  <a:gd name="T38" fmla="*/ 68 w 355"/>
                  <a:gd name="T39" fmla="*/ 48 h 117"/>
                  <a:gd name="T40" fmla="*/ 114 w 355"/>
                  <a:gd name="T41" fmla="*/ 27 h 117"/>
                  <a:gd name="T42" fmla="*/ 164 w 355"/>
                  <a:gd name="T43" fmla="*/ 17 h 117"/>
                  <a:gd name="T44" fmla="*/ 214 w 355"/>
                  <a:gd name="T45" fmla="*/ 16 h 117"/>
                  <a:gd name="T46" fmla="*/ 255 w 355"/>
                  <a:gd name="T47" fmla="*/ 22 h 117"/>
                  <a:gd name="T48" fmla="*/ 294 w 355"/>
                  <a:gd name="T49" fmla="*/ 38 h 117"/>
                  <a:gd name="T50" fmla="*/ 331 w 355"/>
                  <a:gd name="T51" fmla="*/ 60 h 117"/>
                  <a:gd name="T52" fmla="*/ 355 w 355"/>
                  <a:gd name="T53" fmla="*/ 61 h 117"/>
                  <a:gd name="T54" fmla="*/ 317 w 355"/>
                  <a:gd name="T55" fmla="*/ 34 h 117"/>
                  <a:gd name="T56" fmla="*/ 278 w 355"/>
                  <a:gd name="T57" fmla="*/ 15 h 117"/>
                  <a:gd name="T58" fmla="*/ 236 w 355"/>
                  <a:gd name="T59" fmla="*/ 3 h 117"/>
                  <a:gd name="T60" fmla="*/ 192 w 355"/>
                  <a:gd name="T61" fmla="*/ 0 h 117"/>
                  <a:gd name="T62" fmla="*/ 137 w 355"/>
                  <a:gd name="T63" fmla="*/ 5 h 117"/>
                  <a:gd name="T64" fmla="*/ 88 w 355"/>
                  <a:gd name="T65" fmla="*/ 21 h 117"/>
                  <a:gd name="T66" fmla="*/ 42 w 355"/>
                  <a:gd name="T67" fmla="*/ 49 h 117"/>
                  <a:gd name="T68" fmla="*/ 0 w 355"/>
                  <a:gd name="T69" fmla="*/ 89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5"/>
                  <a:gd name="T106" fmla="*/ 0 h 117"/>
                  <a:gd name="T107" fmla="*/ 355 w 355"/>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5" h="117">
                    <a:moveTo>
                      <a:pt x="0" y="89"/>
                    </a:moveTo>
                    <a:lnTo>
                      <a:pt x="8" y="104"/>
                    </a:lnTo>
                    <a:lnTo>
                      <a:pt x="15" y="117"/>
                    </a:lnTo>
                    <a:lnTo>
                      <a:pt x="16" y="112"/>
                    </a:lnTo>
                    <a:lnTo>
                      <a:pt x="34" y="92"/>
                    </a:lnTo>
                    <a:lnTo>
                      <a:pt x="54" y="75"/>
                    </a:lnTo>
                    <a:lnTo>
                      <a:pt x="74" y="61"/>
                    </a:lnTo>
                    <a:lnTo>
                      <a:pt x="97" y="51"/>
                    </a:lnTo>
                    <a:lnTo>
                      <a:pt x="118" y="40"/>
                    </a:lnTo>
                    <a:lnTo>
                      <a:pt x="142" y="35"/>
                    </a:lnTo>
                    <a:lnTo>
                      <a:pt x="166" y="31"/>
                    </a:lnTo>
                    <a:lnTo>
                      <a:pt x="192" y="30"/>
                    </a:lnTo>
                    <a:lnTo>
                      <a:pt x="212" y="30"/>
                    </a:lnTo>
                    <a:lnTo>
                      <a:pt x="233" y="34"/>
                    </a:lnTo>
                    <a:lnTo>
                      <a:pt x="252" y="37"/>
                    </a:lnTo>
                    <a:lnTo>
                      <a:pt x="272" y="44"/>
                    </a:lnTo>
                    <a:lnTo>
                      <a:pt x="290" y="51"/>
                    </a:lnTo>
                    <a:lnTo>
                      <a:pt x="308" y="61"/>
                    </a:lnTo>
                    <a:lnTo>
                      <a:pt x="325" y="72"/>
                    </a:lnTo>
                    <a:lnTo>
                      <a:pt x="343" y="86"/>
                    </a:lnTo>
                    <a:lnTo>
                      <a:pt x="349" y="74"/>
                    </a:lnTo>
                    <a:lnTo>
                      <a:pt x="331" y="60"/>
                    </a:lnTo>
                    <a:lnTo>
                      <a:pt x="314" y="48"/>
                    </a:lnTo>
                    <a:lnTo>
                      <a:pt x="294" y="38"/>
                    </a:lnTo>
                    <a:lnTo>
                      <a:pt x="276" y="30"/>
                    </a:lnTo>
                    <a:lnTo>
                      <a:pt x="255" y="22"/>
                    </a:lnTo>
                    <a:lnTo>
                      <a:pt x="235" y="19"/>
                    </a:lnTo>
                    <a:lnTo>
                      <a:pt x="214" y="16"/>
                    </a:lnTo>
                    <a:lnTo>
                      <a:pt x="192" y="16"/>
                    </a:lnTo>
                    <a:lnTo>
                      <a:pt x="164" y="17"/>
                    </a:lnTo>
                    <a:lnTo>
                      <a:pt x="138" y="20"/>
                    </a:lnTo>
                    <a:lnTo>
                      <a:pt x="114" y="27"/>
                    </a:lnTo>
                    <a:lnTo>
                      <a:pt x="91" y="37"/>
                    </a:lnTo>
                    <a:lnTo>
                      <a:pt x="68" y="48"/>
                    </a:lnTo>
                    <a:lnTo>
                      <a:pt x="46" y="63"/>
                    </a:lnTo>
                    <a:lnTo>
                      <a:pt x="26" y="81"/>
                    </a:lnTo>
                    <a:lnTo>
                      <a:pt x="8" y="102"/>
                    </a:lnTo>
                    <a:lnTo>
                      <a:pt x="26" y="81"/>
                    </a:lnTo>
                    <a:lnTo>
                      <a:pt x="46" y="63"/>
                    </a:lnTo>
                    <a:lnTo>
                      <a:pt x="68" y="48"/>
                    </a:lnTo>
                    <a:lnTo>
                      <a:pt x="91" y="37"/>
                    </a:lnTo>
                    <a:lnTo>
                      <a:pt x="114" y="27"/>
                    </a:lnTo>
                    <a:lnTo>
                      <a:pt x="138" y="20"/>
                    </a:lnTo>
                    <a:lnTo>
                      <a:pt x="164" y="17"/>
                    </a:lnTo>
                    <a:lnTo>
                      <a:pt x="192" y="16"/>
                    </a:lnTo>
                    <a:lnTo>
                      <a:pt x="214" y="16"/>
                    </a:lnTo>
                    <a:lnTo>
                      <a:pt x="235" y="19"/>
                    </a:lnTo>
                    <a:lnTo>
                      <a:pt x="255" y="22"/>
                    </a:lnTo>
                    <a:lnTo>
                      <a:pt x="276" y="30"/>
                    </a:lnTo>
                    <a:lnTo>
                      <a:pt x="294" y="38"/>
                    </a:lnTo>
                    <a:lnTo>
                      <a:pt x="314" y="48"/>
                    </a:lnTo>
                    <a:lnTo>
                      <a:pt x="331" y="60"/>
                    </a:lnTo>
                    <a:lnTo>
                      <a:pt x="349" y="74"/>
                    </a:lnTo>
                    <a:lnTo>
                      <a:pt x="355" y="61"/>
                    </a:lnTo>
                    <a:lnTo>
                      <a:pt x="336" y="46"/>
                    </a:lnTo>
                    <a:lnTo>
                      <a:pt x="317" y="34"/>
                    </a:lnTo>
                    <a:lnTo>
                      <a:pt x="297" y="22"/>
                    </a:lnTo>
                    <a:lnTo>
                      <a:pt x="278" y="15"/>
                    </a:lnTo>
                    <a:lnTo>
                      <a:pt x="256" y="7"/>
                    </a:lnTo>
                    <a:lnTo>
                      <a:pt x="236" y="3"/>
                    </a:lnTo>
                    <a:lnTo>
                      <a:pt x="214" y="0"/>
                    </a:lnTo>
                    <a:lnTo>
                      <a:pt x="192" y="0"/>
                    </a:lnTo>
                    <a:lnTo>
                      <a:pt x="164" y="1"/>
                    </a:lnTo>
                    <a:lnTo>
                      <a:pt x="137" y="5"/>
                    </a:lnTo>
                    <a:lnTo>
                      <a:pt x="111" y="11"/>
                    </a:lnTo>
                    <a:lnTo>
                      <a:pt x="88" y="21"/>
                    </a:lnTo>
                    <a:lnTo>
                      <a:pt x="64" y="34"/>
                    </a:lnTo>
                    <a:lnTo>
                      <a:pt x="42" y="49"/>
                    </a:lnTo>
                    <a:lnTo>
                      <a:pt x="21" y="67"/>
                    </a:lnTo>
                    <a:lnTo>
                      <a:pt x="0" y="89"/>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2" name="Freeform 655"/>
              <p:cNvSpPr>
                <a:spLocks/>
              </p:cNvSpPr>
              <p:nvPr/>
            </p:nvSpPr>
            <p:spPr bwMode="auto">
              <a:xfrm>
                <a:off x="6247" y="4627"/>
                <a:ext cx="65" cy="20"/>
              </a:xfrm>
              <a:custGeom>
                <a:avLst/>
                <a:gdLst>
                  <a:gd name="T0" fmla="*/ 1 w 328"/>
                  <a:gd name="T1" fmla="*/ 82 h 100"/>
                  <a:gd name="T2" fmla="*/ 0 w 328"/>
                  <a:gd name="T3" fmla="*/ 87 h 100"/>
                  <a:gd name="T4" fmla="*/ 6 w 328"/>
                  <a:gd name="T5" fmla="*/ 100 h 100"/>
                  <a:gd name="T6" fmla="*/ 11 w 328"/>
                  <a:gd name="T7" fmla="*/ 92 h 100"/>
                  <a:gd name="T8" fmla="*/ 28 w 328"/>
                  <a:gd name="T9" fmla="*/ 73 h 100"/>
                  <a:gd name="T10" fmla="*/ 47 w 328"/>
                  <a:gd name="T11" fmla="*/ 59 h 100"/>
                  <a:gd name="T12" fmla="*/ 66 w 328"/>
                  <a:gd name="T13" fmla="*/ 45 h 100"/>
                  <a:gd name="T14" fmla="*/ 87 w 328"/>
                  <a:gd name="T15" fmla="*/ 35 h 100"/>
                  <a:gd name="T16" fmla="*/ 108 w 328"/>
                  <a:gd name="T17" fmla="*/ 26 h 100"/>
                  <a:gd name="T18" fmla="*/ 130 w 328"/>
                  <a:gd name="T19" fmla="*/ 21 h 100"/>
                  <a:gd name="T20" fmla="*/ 153 w 328"/>
                  <a:gd name="T21" fmla="*/ 17 h 100"/>
                  <a:gd name="T22" fmla="*/ 177 w 328"/>
                  <a:gd name="T23" fmla="*/ 16 h 100"/>
                  <a:gd name="T24" fmla="*/ 196 w 328"/>
                  <a:gd name="T25" fmla="*/ 16 h 100"/>
                  <a:gd name="T26" fmla="*/ 217 w 328"/>
                  <a:gd name="T27" fmla="*/ 19 h 100"/>
                  <a:gd name="T28" fmla="*/ 235 w 328"/>
                  <a:gd name="T29" fmla="*/ 23 h 100"/>
                  <a:gd name="T30" fmla="*/ 254 w 328"/>
                  <a:gd name="T31" fmla="*/ 30 h 100"/>
                  <a:gd name="T32" fmla="*/ 270 w 328"/>
                  <a:gd name="T33" fmla="*/ 36 h 100"/>
                  <a:gd name="T34" fmla="*/ 288 w 328"/>
                  <a:gd name="T35" fmla="*/ 46 h 100"/>
                  <a:gd name="T36" fmla="*/ 305 w 328"/>
                  <a:gd name="T37" fmla="*/ 58 h 100"/>
                  <a:gd name="T38" fmla="*/ 322 w 328"/>
                  <a:gd name="T39" fmla="*/ 72 h 100"/>
                  <a:gd name="T40" fmla="*/ 328 w 328"/>
                  <a:gd name="T41" fmla="*/ 56 h 100"/>
                  <a:gd name="T42" fmla="*/ 310 w 328"/>
                  <a:gd name="T43" fmla="*/ 42 h 100"/>
                  <a:gd name="T44" fmla="*/ 293 w 328"/>
                  <a:gd name="T45" fmla="*/ 31 h 100"/>
                  <a:gd name="T46" fmla="*/ 275 w 328"/>
                  <a:gd name="T47" fmla="*/ 21 h 100"/>
                  <a:gd name="T48" fmla="*/ 257 w 328"/>
                  <a:gd name="T49" fmla="*/ 14 h 100"/>
                  <a:gd name="T50" fmla="*/ 237 w 328"/>
                  <a:gd name="T51" fmla="*/ 7 h 100"/>
                  <a:gd name="T52" fmla="*/ 218 w 328"/>
                  <a:gd name="T53" fmla="*/ 4 h 100"/>
                  <a:gd name="T54" fmla="*/ 197 w 328"/>
                  <a:gd name="T55" fmla="*/ 0 h 100"/>
                  <a:gd name="T56" fmla="*/ 177 w 328"/>
                  <a:gd name="T57" fmla="*/ 0 h 100"/>
                  <a:gd name="T58" fmla="*/ 151 w 328"/>
                  <a:gd name="T59" fmla="*/ 1 h 100"/>
                  <a:gd name="T60" fmla="*/ 127 w 328"/>
                  <a:gd name="T61" fmla="*/ 5 h 100"/>
                  <a:gd name="T62" fmla="*/ 103 w 328"/>
                  <a:gd name="T63" fmla="*/ 10 h 100"/>
                  <a:gd name="T64" fmla="*/ 82 w 328"/>
                  <a:gd name="T65" fmla="*/ 21 h 100"/>
                  <a:gd name="T66" fmla="*/ 59 w 328"/>
                  <a:gd name="T67" fmla="*/ 31 h 100"/>
                  <a:gd name="T68" fmla="*/ 39 w 328"/>
                  <a:gd name="T69" fmla="*/ 45 h 100"/>
                  <a:gd name="T70" fmla="*/ 19 w 328"/>
                  <a:gd name="T71" fmla="*/ 62 h 100"/>
                  <a:gd name="T72" fmla="*/ 1 w 328"/>
                  <a:gd name="T73" fmla="*/ 82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8"/>
                  <a:gd name="T112" fmla="*/ 0 h 100"/>
                  <a:gd name="T113" fmla="*/ 328 w 328"/>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8" h="100">
                    <a:moveTo>
                      <a:pt x="1" y="82"/>
                    </a:moveTo>
                    <a:lnTo>
                      <a:pt x="0" y="87"/>
                    </a:lnTo>
                    <a:lnTo>
                      <a:pt x="6" y="100"/>
                    </a:lnTo>
                    <a:lnTo>
                      <a:pt x="11" y="92"/>
                    </a:lnTo>
                    <a:lnTo>
                      <a:pt x="28" y="73"/>
                    </a:lnTo>
                    <a:lnTo>
                      <a:pt x="47" y="59"/>
                    </a:lnTo>
                    <a:lnTo>
                      <a:pt x="66" y="45"/>
                    </a:lnTo>
                    <a:lnTo>
                      <a:pt x="87" y="35"/>
                    </a:lnTo>
                    <a:lnTo>
                      <a:pt x="108" y="26"/>
                    </a:lnTo>
                    <a:lnTo>
                      <a:pt x="130" y="21"/>
                    </a:lnTo>
                    <a:lnTo>
                      <a:pt x="153" y="17"/>
                    </a:lnTo>
                    <a:lnTo>
                      <a:pt x="177" y="16"/>
                    </a:lnTo>
                    <a:lnTo>
                      <a:pt x="196" y="16"/>
                    </a:lnTo>
                    <a:lnTo>
                      <a:pt x="217" y="19"/>
                    </a:lnTo>
                    <a:lnTo>
                      <a:pt x="235" y="23"/>
                    </a:lnTo>
                    <a:lnTo>
                      <a:pt x="254" y="30"/>
                    </a:lnTo>
                    <a:lnTo>
                      <a:pt x="270" y="36"/>
                    </a:lnTo>
                    <a:lnTo>
                      <a:pt x="288" y="46"/>
                    </a:lnTo>
                    <a:lnTo>
                      <a:pt x="305" y="58"/>
                    </a:lnTo>
                    <a:lnTo>
                      <a:pt x="322" y="72"/>
                    </a:lnTo>
                    <a:lnTo>
                      <a:pt x="328" y="56"/>
                    </a:lnTo>
                    <a:lnTo>
                      <a:pt x="310" y="42"/>
                    </a:lnTo>
                    <a:lnTo>
                      <a:pt x="293" y="31"/>
                    </a:lnTo>
                    <a:lnTo>
                      <a:pt x="275" y="21"/>
                    </a:lnTo>
                    <a:lnTo>
                      <a:pt x="257" y="14"/>
                    </a:lnTo>
                    <a:lnTo>
                      <a:pt x="237" y="7"/>
                    </a:lnTo>
                    <a:lnTo>
                      <a:pt x="218" y="4"/>
                    </a:lnTo>
                    <a:lnTo>
                      <a:pt x="197" y="0"/>
                    </a:lnTo>
                    <a:lnTo>
                      <a:pt x="177" y="0"/>
                    </a:lnTo>
                    <a:lnTo>
                      <a:pt x="151" y="1"/>
                    </a:lnTo>
                    <a:lnTo>
                      <a:pt x="127" y="5"/>
                    </a:lnTo>
                    <a:lnTo>
                      <a:pt x="103" y="10"/>
                    </a:lnTo>
                    <a:lnTo>
                      <a:pt x="82" y="21"/>
                    </a:lnTo>
                    <a:lnTo>
                      <a:pt x="59" y="31"/>
                    </a:lnTo>
                    <a:lnTo>
                      <a:pt x="39" y="45"/>
                    </a:lnTo>
                    <a:lnTo>
                      <a:pt x="19" y="62"/>
                    </a:lnTo>
                    <a:lnTo>
                      <a:pt x="1" y="82"/>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3" name="Freeform 656"/>
              <p:cNvSpPr>
                <a:spLocks/>
              </p:cNvSpPr>
              <p:nvPr/>
            </p:nvSpPr>
            <p:spPr bwMode="auto">
              <a:xfrm>
                <a:off x="6248" y="4631"/>
                <a:ext cx="63" cy="19"/>
              </a:xfrm>
              <a:custGeom>
                <a:avLst/>
                <a:gdLst>
                  <a:gd name="T0" fmla="*/ 5 w 316"/>
                  <a:gd name="T1" fmla="*/ 76 h 99"/>
                  <a:gd name="T2" fmla="*/ 0 w 316"/>
                  <a:gd name="T3" fmla="*/ 84 h 99"/>
                  <a:gd name="T4" fmla="*/ 5 w 316"/>
                  <a:gd name="T5" fmla="*/ 99 h 99"/>
                  <a:gd name="T6" fmla="*/ 15 w 316"/>
                  <a:gd name="T7" fmla="*/ 87 h 99"/>
                  <a:gd name="T8" fmla="*/ 31 w 316"/>
                  <a:gd name="T9" fmla="*/ 67 h 99"/>
                  <a:gd name="T10" fmla="*/ 48 w 316"/>
                  <a:gd name="T11" fmla="*/ 53 h 99"/>
                  <a:gd name="T12" fmla="*/ 66 w 316"/>
                  <a:gd name="T13" fmla="*/ 40 h 99"/>
                  <a:gd name="T14" fmla="*/ 85 w 316"/>
                  <a:gd name="T15" fmla="*/ 30 h 99"/>
                  <a:gd name="T16" fmla="*/ 104 w 316"/>
                  <a:gd name="T17" fmla="*/ 23 h 99"/>
                  <a:gd name="T18" fmla="*/ 125 w 316"/>
                  <a:gd name="T19" fmla="*/ 17 h 99"/>
                  <a:gd name="T20" fmla="*/ 148 w 316"/>
                  <a:gd name="T21" fmla="*/ 14 h 99"/>
                  <a:gd name="T22" fmla="*/ 171 w 316"/>
                  <a:gd name="T23" fmla="*/ 12 h 99"/>
                  <a:gd name="T24" fmla="*/ 189 w 316"/>
                  <a:gd name="T25" fmla="*/ 12 h 99"/>
                  <a:gd name="T26" fmla="*/ 208 w 316"/>
                  <a:gd name="T27" fmla="*/ 16 h 99"/>
                  <a:gd name="T28" fmla="*/ 226 w 316"/>
                  <a:gd name="T29" fmla="*/ 19 h 99"/>
                  <a:gd name="T30" fmla="*/ 245 w 316"/>
                  <a:gd name="T31" fmla="*/ 26 h 99"/>
                  <a:gd name="T32" fmla="*/ 261 w 316"/>
                  <a:gd name="T33" fmla="*/ 33 h 99"/>
                  <a:gd name="T34" fmla="*/ 278 w 316"/>
                  <a:gd name="T35" fmla="*/ 43 h 99"/>
                  <a:gd name="T36" fmla="*/ 294 w 316"/>
                  <a:gd name="T37" fmla="*/ 54 h 99"/>
                  <a:gd name="T38" fmla="*/ 310 w 316"/>
                  <a:gd name="T39" fmla="*/ 69 h 99"/>
                  <a:gd name="T40" fmla="*/ 316 w 316"/>
                  <a:gd name="T41" fmla="*/ 56 h 99"/>
                  <a:gd name="T42" fmla="*/ 299 w 316"/>
                  <a:gd name="T43" fmla="*/ 42 h 99"/>
                  <a:gd name="T44" fmla="*/ 282 w 316"/>
                  <a:gd name="T45" fmla="*/ 30 h 99"/>
                  <a:gd name="T46" fmla="*/ 264 w 316"/>
                  <a:gd name="T47" fmla="*/ 20 h 99"/>
                  <a:gd name="T48" fmla="*/ 248 w 316"/>
                  <a:gd name="T49" fmla="*/ 14 h 99"/>
                  <a:gd name="T50" fmla="*/ 229 w 316"/>
                  <a:gd name="T51" fmla="*/ 7 h 99"/>
                  <a:gd name="T52" fmla="*/ 211 w 316"/>
                  <a:gd name="T53" fmla="*/ 3 h 99"/>
                  <a:gd name="T54" fmla="*/ 190 w 316"/>
                  <a:gd name="T55" fmla="*/ 0 h 99"/>
                  <a:gd name="T56" fmla="*/ 171 w 316"/>
                  <a:gd name="T57" fmla="*/ 0 h 99"/>
                  <a:gd name="T58" fmla="*/ 147 w 316"/>
                  <a:gd name="T59" fmla="*/ 1 h 99"/>
                  <a:gd name="T60" fmla="*/ 124 w 316"/>
                  <a:gd name="T61" fmla="*/ 5 h 99"/>
                  <a:gd name="T62" fmla="*/ 102 w 316"/>
                  <a:gd name="T63" fmla="*/ 10 h 99"/>
                  <a:gd name="T64" fmla="*/ 81 w 316"/>
                  <a:gd name="T65" fmla="*/ 19 h 99"/>
                  <a:gd name="T66" fmla="*/ 60 w 316"/>
                  <a:gd name="T67" fmla="*/ 29 h 99"/>
                  <a:gd name="T68" fmla="*/ 41 w 316"/>
                  <a:gd name="T69" fmla="*/ 43 h 99"/>
                  <a:gd name="T70" fmla="*/ 22 w 316"/>
                  <a:gd name="T71" fmla="*/ 57 h 99"/>
                  <a:gd name="T72" fmla="*/ 5 w 316"/>
                  <a:gd name="T73" fmla="*/ 76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6"/>
                  <a:gd name="T112" fmla="*/ 0 h 99"/>
                  <a:gd name="T113" fmla="*/ 316 w 316"/>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6" h="99">
                    <a:moveTo>
                      <a:pt x="5" y="76"/>
                    </a:moveTo>
                    <a:lnTo>
                      <a:pt x="0" y="84"/>
                    </a:lnTo>
                    <a:lnTo>
                      <a:pt x="5" y="99"/>
                    </a:lnTo>
                    <a:lnTo>
                      <a:pt x="15" y="87"/>
                    </a:lnTo>
                    <a:lnTo>
                      <a:pt x="31" y="67"/>
                    </a:lnTo>
                    <a:lnTo>
                      <a:pt x="48" y="53"/>
                    </a:lnTo>
                    <a:lnTo>
                      <a:pt x="66" y="40"/>
                    </a:lnTo>
                    <a:lnTo>
                      <a:pt x="85" y="30"/>
                    </a:lnTo>
                    <a:lnTo>
                      <a:pt x="104" y="23"/>
                    </a:lnTo>
                    <a:lnTo>
                      <a:pt x="125" y="17"/>
                    </a:lnTo>
                    <a:lnTo>
                      <a:pt x="148" y="14"/>
                    </a:lnTo>
                    <a:lnTo>
                      <a:pt x="171" y="12"/>
                    </a:lnTo>
                    <a:lnTo>
                      <a:pt x="189" y="12"/>
                    </a:lnTo>
                    <a:lnTo>
                      <a:pt x="208" y="16"/>
                    </a:lnTo>
                    <a:lnTo>
                      <a:pt x="226" y="19"/>
                    </a:lnTo>
                    <a:lnTo>
                      <a:pt x="245" y="26"/>
                    </a:lnTo>
                    <a:lnTo>
                      <a:pt x="261" y="33"/>
                    </a:lnTo>
                    <a:lnTo>
                      <a:pt x="278" y="43"/>
                    </a:lnTo>
                    <a:lnTo>
                      <a:pt x="294" y="54"/>
                    </a:lnTo>
                    <a:lnTo>
                      <a:pt x="310" y="69"/>
                    </a:lnTo>
                    <a:lnTo>
                      <a:pt x="316" y="56"/>
                    </a:lnTo>
                    <a:lnTo>
                      <a:pt x="299" y="42"/>
                    </a:lnTo>
                    <a:lnTo>
                      <a:pt x="282" y="30"/>
                    </a:lnTo>
                    <a:lnTo>
                      <a:pt x="264" y="20"/>
                    </a:lnTo>
                    <a:lnTo>
                      <a:pt x="248" y="14"/>
                    </a:lnTo>
                    <a:lnTo>
                      <a:pt x="229" y="7"/>
                    </a:lnTo>
                    <a:lnTo>
                      <a:pt x="211" y="3"/>
                    </a:lnTo>
                    <a:lnTo>
                      <a:pt x="190" y="0"/>
                    </a:lnTo>
                    <a:lnTo>
                      <a:pt x="171" y="0"/>
                    </a:lnTo>
                    <a:lnTo>
                      <a:pt x="147" y="1"/>
                    </a:lnTo>
                    <a:lnTo>
                      <a:pt x="124" y="5"/>
                    </a:lnTo>
                    <a:lnTo>
                      <a:pt x="102" y="10"/>
                    </a:lnTo>
                    <a:lnTo>
                      <a:pt x="81" y="19"/>
                    </a:lnTo>
                    <a:lnTo>
                      <a:pt x="60" y="29"/>
                    </a:lnTo>
                    <a:lnTo>
                      <a:pt x="41" y="43"/>
                    </a:lnTo>
                    <a:lnTo>
                      <a:pt x="22" y="57"/>
                    </a:lnTo>
                    <a:lnTo>
                      <a:pt x="5" y="76"/>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4" name="Freeform 657"/>
              <p:cNvSpPr>
                <a:spLocks/>
              </p:cNvSpPr>
              <p:nvPr/>
            </p:nvSpPr>
            <p:spPr bwMode="auto">
              <a:xfrm>
                <a:off x="6249" y="4633"/>
                <a:ext cx="61" cy="20"/>
              </a:xfrm>
              <a:custGeom>
                <a:avLst/>
                <a:gdLst>
                  <a:gd name="T0" fmla="*/ 0 w 305"/>
                  <a:gd name="T1" fmla="*/ 87 h 99"/>
                  <a:gd name="T2" fmla="*/ 6 w 305"/>
                  <a:gd name="T3" fmla="*/ 99 h 99"/>
                  <a:gd name="T4" fmla="*/ 8 w 305"/>
                  <a:gd name="T5" fmla="*/ 95 h 99"/>
                  <a:gd name="T6" fmla="*/ 9 w 305"/>
                  <a:gd name="T7" fmla="*/ 92 h 99"/>
                  <a:gd name="T8" fmla="*/ 11 w 305"/>
                  <a:gd name="T9" fmla="*/ 91 h 99"/>
                  <a:gd name="T10" fmla="*/ 18 w 305"/>
                  <a:gd name="T11" fmla="*/ 85 h 99"/>
                  <a:gd name="T12" fmla="*/ 33 w 305"/>
                  <a:gd name="T13" fmla="*/ 68 h 99"/>
                  <a:gd name="T14" fmla="*/ 50 w 305"/>
                  <a:gd name="T15" fmla="*/ 53 h 99"/>
                  <a:gd name="T16" fmla="*/ 66 w 305"/>
                  <a:gd name="T17" fmla="*/ 41 h 99"/>
                  <a:gd name="T18" fmla="*/ 85 w 305"/>
                  <a:gd name="T19" fmla="*/ 33 h 99"/>
                  <a:gd name="T20" fmla="*/ 103 w 305"/>
                  <a:gd name="T21" fmla="*/ 25 h 99"/>
                  <a:gd name="T22" fmla="*/ 124 w 305"/>
                  <a:gd name="T23" fmla="*/ 20 h 99"/>
                  <a:gd name="T24" fmla="*/ 144 w 305"/>
                  <a:gd name="T25" fmla="*/ 16 h 99"/>
                  <a:gd name="T26" fmla="*/ 166 w 305"/>
                  <a:gd name="T27" fmla="*/ 16 h 99"/>
                  <a:gd name="T28" fmla="*/ 183 w 305"/>
                  <a:gd name="T29" fmla="*/ 16 h 99"/>
                  <a:gd name="T30" fmla="*/ 201 w 305"/>
                  <a:gd name="T31" fmla="*/ 18 h 99"/>
                  <a:gd name="T32" fmla="*/ 218 w 305"/>
                  <a:gd name="T33" fmla="*/ 22 h 99"/>
                  <a:gd name="T34" fmla="*/ 236 w 305"/>
                  <a:gd name="T35" fmla="*/ 28 h 99"/>
                  <a:gd name="T36" fmla="*/ 252 w 305"/>
                  <a:gd name="T37" fmla="*/ 35 h 99"/>
                  <a:gd name="T38" fmla="*/ 268 w 305"/>
                  <a:gd name="T39" fmla="*/ 45 h 99"/>
                  <a:gd name="T40" fmla="*/ 283 w 305"/>
                  <a:gd name="T41" fmla="*/ 55 h 99"/>
                  <a:gd name="T42" fmla="*/ 299 w 305"/>
                  <a:gd name="T43" fmla="*/ 69 h 99"/>
                  <a:gd name="T44" fmla="*/ 305 w 305"/>
                  <a:gd name="T45" fmla="*/ 57 h 99"/>
                  <a:gd name="T46" fmla="*/ 289 w 305"/>
                  <a:gd name="T47" fmla="*/ 42 h 99"/>
                  <a:gd name="T48" fmla="*/ 273 w 305"/>
                  <a:gd name="T49" fmla="*/ 31 h 99"/>
                  <a:gd name="T50" fmla="*/ 256 w 305"/>
                  <a:gd name="T51" fmla="*/ 21 h 99"/>
                  <a:gd name="T52" fmla="*/ 240 w 305"/>
                  <a:gd name="T53" fmla="*/ 14 h 99"/>
                  <a:gd name="T54" fmla="*/ 221 w 305"/>
                  <a:gd name="T55" fmla="*/ 7 h 99"/>
                  <a:gd name="T56" fmla="*/ 203 w 305"/>
                  <a:gd name="T57" fmla="*/ 4 h 99"/>
                  <a:gd name="T58" fmla="*/ 184 w 305"/>
                  <a:gd name="T59" fmla="*/ 0 h 99"/>
                  <a:gd name="T60" fmla="*/ 166 w 305"/>
                  <a:gd name="T61" fmla="*/ 0 h 99"/>
                  <a:gd name="T62" fmla="*/ 143 w 305"/>
                  <a:gd name="T63" fmla="*/ 2 h 99"/>
                  <a:gd name="T64" fmla="*/ 120 w 305"/>
                  <a:gd name="T65" fmla="*/ 5 h 99"/>
                  <a:gd name="T66" fmla="*/ 99 w 305"/>
                  <a:gd name="T67" fmla="*/ 11 h 99"/>
                  <a:gd name="T68" fmla="*/ 80 w 305"/>
                  <a:gd name="T69" fmla="*/ 18 h 99"/>
                  <a:gd name="T70" fmla="*/ 61 w 305"/>
                  <a:gd name="T71" fmla="*/ 28 h 99"/>
                  <a:gd name="T72" fmla="*/ 43 w 305"/>
                  <a:gd name="T73" fmla="*/ 41 h 99"/>
                  <a:gd name="T74" fmla="*/ 26 w 305"/>
                  <a:gd name="T75" fmla="*/ 55 h 99"/>
                  <a:gd name="T76" fmla="*/ 10 w 305"/>
                  <a:gd name="T77" fmla="*/ 75 h 99"/>
                  <a:gd name="T78" fmla="*/ 0 w 305"/>
                  <a:gd name="T79" fmla="*/ 87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5"/>
                  <a:gd name="T121" fmla="*/ 0 h 99"/>
                  <a:gd name="T122" fmla="*/ 305 w 305"/>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5" h="99">
                    <a:moveTo>
                      <a:pt x="0" y="87"/>
                    </a:moveTo>
                    <a:lnTo>
                      <a:pt x="6" y="99"/>
                    </a:lnTo>
                    <a:lnTo>
                      <a:pt x="8" y="95"/>
                    </a:lnTo>
                    <a:lnTo>
                      <a:pt x="9" y="92"/>
                    </a:lnTo>
                    <a:lnTo>
                      <a:pt x="11" y="91"/>
                    </a:lnTo>
                    <a:lnTo>
                      <a:pt x="18" y="85"/>
                    </a:lnTo>
                    <a:lnTo>
                      <a:pt x="33" y="68"/>
                    </a:lnTo>
                    <a:lnTo>
                      <a:pt x="50" y="53"/>
                    </a:lnTo>
                    <a:lnTo>
                      <a:pt x="66" y="41"/>
                    </a:lnTo>
                    <a:lnTo>
                      <a:pt x="85" y="33"/>
                    </a:lnTo>
                    <a:lnTo>
                      <a:pt x="103" y="25"/>
                    </a:lnTo>
                    <a:lnTo>
                      <a:pt x="124" y="20"/>
                    </a:lnTo>
                    <a:lnTo>
                      <a:pt x="144" y="16"/>
                    </a:lnTo>
                    <a:lnTo>
                      <a:pt x="166" y="16"/>
                    </a:lnTo>
                    <a:lnTo>
                      <a:pt x="183" y="16"/>
                    </a:lnTo>
                    <a:lnTo>
                      <a:pt x="201" y="18"/>
                    </a:lnTo>
                    <a:lnTo>
                      <a:pt x="218" y="22"/>
                    </a:lnTo>
                    <a:lnTo>
                      <a:pt x="236" y="28"/>
                    </a:lnTo>
                    <a:lnTo>
                      <a:pt x="252" y="35"/>
                    </a:lnTo>
                    <a:lnTo>
                      <a:pt x="268" y="45"/>
                    </a:lnTo>
                    <a:lnTo>
                      <a:pt x="283" y="55"/>
                    </a:lnTo>
                    <a:lnTo>
                      <a:pt x="299" y="69"/>
                    </a:lnTo>
                    <a:lnTo>
                      <a:pt x="305" y="57"/>
                    </a:lnTo>
                    <a:lnTo>
                      <a:pt x="289" y="42"/>
                    </a:lnTo>
                    <a:lnTo>
                      <a:pt x="273" y="31"/>
                    </a:lnTo>
                    <a:lnTo>
                      <a:pt x="256" y="21"/>
                    </a:lnTo>
                    <a:lnTo>
                      <a:pt x="240" y="14"/>
                    </a:lnTo>
                    <a:lnTo>
                      <a:pt x="221" y="7"/>
                    </a:lnTo>
                    <a:lnTo>
                      <a:pt x="203" y="4"/>
                    </a:lnTo>
                    <a:lnTo>
                      <a:pt x="184" y="0"/>
                    </a:lnTo>
                    <a:lnTo>
                      <a:pt x="166" y="0"/>
                    </a:lnTo>
                    <a:lnTo>
                      <a:pt x="143" y="2"/>
                    </a:lnTo>
                    <a:lnTo>
                      <a:pt x="120" y="5"/>
                    </a:lnTo>
                    <a:lnTo>
                      <a:pt x="99" y="11"/>
                    </a:lnTo>
                    <a:lnTo>
                      <a:pt x="80" y="18"/>
                    </a:lnTo>
                    <a:lnTo>
                      <a:pt x="61" y="28"/>
                    </a:lnTo>
                    <a:lnTo>
                      <a:pt x="43" y="41"/>
                    </a:lnTo>
                    <a:lnTo>
                      <a:pt x="26" y="55"/>
                    </a:lnTo>
                    <a:lnTo>
                      <a:pt x="10" y="75"/>
                    </a:lnTo>
                    <a:lnTo>
                      <a:pt x="0" y="87"/>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5" name="Freeform 658"/>
              <p:cNvSpPr>
                <a:spLocks/>
              </p:cNvSpPr>
              <p:nvPr/>
            </p:nvSpPr>
            <p:spPr bwMode="auto">
              <a:xfrm>
                <a:off x="6250" y="4636"/>
                <a:ext cx="59" cy="20"/>
              </a:xfrm>
              <a:custGeom>
                <a:avLst/>
                <a:gdLst>
                  <a:gd name="T0" fmla="*/ 0 w 293"/>
                  <a:gd name="T1" fmla="*/ 83 h 97"/>
                  <a:gd name="T2" fmla="*/ 8 w 293"/>
                  <a:gd name="T3" fmla="*/ 97 h 97"/>
                  <a:gd name="T4" fmla="*/ 22 w 293"/>
                  <a:gd name="T5" fmla="*/ 79 h 97"/>
                  <a:gd name="T6" fmla="*/ 36 w 293"/>
                  <a:gd name="T7" fmla="*/ 62 h 97"/>
                  <a:gd name="T8" fmla="*/ 51 w 293"/>
                  <a:gd name="T9" fmla="*/ 50 h 97"/>
                  <a:gd name="T10" fmla="*/ 67 w 293"/>
                  <a:gd name="T11" fmla="*/ 38 h 97"/>
                  <a:gd name="T12" fmla="*/ 85 w 293"/>
                  <a:gd name="T13" fmla="*/ 30 h 97"/>
                  <a:gd name="T14" fmla="*/ 102 w 293"/>
                  <a:gd name="T15" fmla="*/ 23 h 97"/>
                  <a:gd name="T16" fmla="*/ 121 w 293"/>
                  <a:gd name="T17" fmla="*/ 18 h 97"/>
                  <a:gd name="T18" fmla="*/ 160 w 293"/>
                  <a:gd name="T19" fmla="*/ 15 h 97"/>
                  <a:gd name="T20" fmla="*/ 177 w 293"/>
                  <a:gd name="T21" fmla="*/ 15 h 97"/>
                  <a:gd name="T22" fmla="*/ 195 w 293"/>
                  <a:gd name="T23" fmla="*/ 17 h 97"/>
                  <a:gd name="T24" fmla="*/ 212 w 293"/>
                  <a:gd name="T25" fmla="*/ 20 h 97"/>
                  <a:gd name="T26" fmla="*/ 229 w 293"/>
                  <a:gd name="T27" fmla="*/ 27 h 97"/>
                  <a:gd name="T28" fmla="*/ 243 w 293"/>
                  <a:gd name="T29" fmla="*/ 34 h 97"/>
                  <a:gd name="T30" fmla="*/ 259 w 293"/>
                  <a:gd name="T31" fmla="*/ 43 h 97"/>
                  <a:gd name="T32" fmla="*/ 273 w 293"/>
                  <a:gd name="T33" fmla="*/ 53 h 97"/>
                  <a:gd name="T34" fmla="*/ 287 w 293"/>
                  <a:gd name="T35" fmla="*/ 66 h 97"/>
                  <a:gd name="T36" fmla="*/ 293 w 293"/>
                  <a:gd name="T37" fmla="*/ 53 h 97"/>
                  <a:gd name="T38" fmla="*/ 277 w 293"/>
                  <a:gd name="T39" fmla="*/ 39 h 97"/>
                  <a:gd name="T40" fmla="*/ 262 w 293"/>
                  <a:gd name="T41" fmla="*/ 29 h 97"/>
                  <a:gd name="T42" fmla="*/ 246 w 293"/>
                  <a:gd name="T43" fmla="*/ 19 h 97"/>
                  <a:gd name="T44" fmla="*/ 230 w 293"/>
                  <a:gd name="T45" fmla="*/ 12 h 97"/>
                  <a:gd name="T46" fmla="*/ 212 w 293"/>
                  <a:gd name="T47" fmla="*/ 6 h 97"/>
                  <a:gd name="T48" fmla="*/ 195 w 293"/>
                  <a:gd name="T49" fmla="*/ 2 h 97"/>
                  <a:gd name="T50" fmla="*/ 177 w 293"/>
                  <a:gd name="T51" fmla="*/ 0 h 97"/>
                  <a:gd name="T52" fmla="*/ 160 w 293"/>
                  <a:gd name="T53" fmla="*/ 0 h 97"/>
                  <a:gd name="T54" fmla="*/ 138 w 293"/>
                  <a:gd name="T55" fmla="*/ 0 h 97"/>
                  <a:gd name="T56" fmla="*/ 118 w 293"/>
                  <a:gd name="T57" fmla="*/ 4 h 97"/>
                  <a:gd name="T58" fmla="*/ 97 w 293"/>
                  <a:gd name="T59" fmla="*/ 9 h 97"/>
                  <a:gd name="T60" fmla="*/ 79 w 293"/>
                  <a:gd name="T61" fmla="*/ 17 h 97"/>
                  <a:gd name="T62" fmla="*/ 60 w 293"/>
                  <a:gd name="T63" fmla="*/ 25 h 97"/>
                  <a:gd name="T64" fmla="*/ 44 w 293"/>
                  <a:gd name="T65" fmla="*/ 37 h 97"/>
                  <a:gd name="T66" fmla="*/ 27 w 293"/>
                  <a:gd name="T67" fmla="*/ 52 h 97"/>
                  <a:gd name="T68" fmla="*/ 12 w 293"/>
                  <a:gd name="T69" fmla="*/ 69 h 97"/>
                  <a:gd name="T70" fmla="*/ 5 w 293"/>
                  <a:gd name="T71" fmla="*/ 75 h 97"/>
                  <a:gd name="T72" fmla="*/ 3 w 293"/>
                  <a:gd name="T73" fmla="*/ 76 h 97"/>
                  <a:gd name="T74" fmla="*/ 2 w 293"/>
                  <a:gd name="T75" fmla="*/ 79 h 97"/>
                  <a:gd name="T76" fmla="*/ 0 w 293"/>
                  <a:gd name="T77" fmla="*/ 83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3"/>
                  <a:gd name="T118" fmla="*/ 0 h 97"/>
                  <a:gd name="T119" fmla="*/ 293 w 293"/>
                  <a:gd name="T120" fmla="*/ 97 h 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3" h="97">
                    <a:moveTo>
                      <a:pt x="0" y="83"/>
                    </a:moveTo>
                    <a:lnTo>
                      <a:pt x="8" y="97"/>
                    </a:lnTo>
                    <a:lnTo>
                      <a:pt x="22" y="79"/>
                    </a:lnTo>
                    <a:lnTo>
                      <a:pt x="36" y="62"/>
                    </a:lnTo>
                    <a:lnTo>
                      <a:pt x="51" y="50"/>
                    </a:lnTo>
                    <a:lnTo>
                      <a:pt x="67" y="38"/>
                    </a:lnTo>
                    <a:lnTo>
                      <a:pt x="85" y="30"/>
                    </a:lnTo>
                    <a:lnTo>
                      <a:pt x="102" y="23"/>
                    </a:lnTo>
                    <a:lnTo>
                      <a:pt x="121" y="18"/>
                    </a:lnTo>
                    <a:lnTo>
                      <a:pt x="160" y="15"/>
                    </a:lnTo>
                    <a:lnTo>
                      <a:pt x="177" y="15"/>
                    </a:lnTo>
                    <a:lnTo>
                      <a:pt x="195" y="17"/>
                    </a:lnTo>
                    <a:lnTo>
                      <a:pt x="212" y="20"/>
                    </a:lnTo>
                    <a:lnTo>
                      <a:pt x="229" y="27"/>
                    </a:lnTo>
                    <a:lnTo>
                      <a:pt x="243" y="34"/>
                    </a:lnTo>
                    <a:lnTo>
                      <a:pt x="259" y="43"/>
                    </a:lnTo>
                    <a:lnTo>
                      <a:pt x="273" y="53"/>
                    </a:lnTo>
                    <a:lnTo>
                      <a:pt x="287" y="66"/>
                    </a:lnTo>
                    <a:lnTo>
                      <a:pt x="293" y="53"/>
                    </a:lnTo>
                    <a:lnTo>
                      <a:pt x="277" y="39"/>
                    </a:lnTo>
                    <a:lnTo>
                      <a:pt x="262" y="29"/>
                    </a:lnTo>
                    <a:lnTo>
                      <a:pt x="246" y="19"/>
                    </a:lnTo>
                    <a:lnTo>
                      <a:pt x="230" y="12"/>
                    </a:lnTo>
                    <a:lnTo>
                      <a:pt x="212" y="6"/>
                    </a:lnTo>
                    <a:lnTo>
                      <a:pt x="195" y="2"/>
                    </a:lnTo>
                    <a:lnTo>
                      <a:pt x="177" y="0"/>
                    </a:lnTo>
                    <a:lnTo>
                      <a:pt x="160" y="0"/>
                    </a:lnTo>
                    <a:lnTo>
                      <a:pt x="138" y="0"/>
                    </a:lnTo>
                    <a:lnTo>
                      <a:pt x="118" y="4"/>
                    </a:lnTo>
                    <a:lnTo>
                      <a:pt x="97" y="9"/>
                    </a:lnTo>
                    <a:lnTo>
                      <a:pt x="79" y="17"/>
                    </a:lnTo>
                    <a:lnTo>
                      <a:pt x="60" y="25"/>
                    </a:lnTo>
                    <a:lnTo>
                      <a:pt x="44" y="37"/>
                    </a:lnTo>
                    <a:lnTo>
                      <a:pt x="27" y="52"/>
                    </a:lnTo>
                    <a:lnTo>
                      <a:pt x="12" y="69"/>
                    </a:lnTo>
                    <a:lnTo>
                      <a:pt x="5" y="75"/>
                    </a:lnTo>
                    <a:lnTo>
                      <a:pt x="3" y="76"/>
                    </a:lnTo>
                    <a:lnTo>
                      <a:pt x="2" y="79"/>
                    </a:lnTo>
                    <a:lnTo>
                      <a:pt x="0" y="83"/>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6" name="Freeform 659"/>
              <p:cNvSpPr>
                <a:spLocks/>
              </p:cNvSpPr>
              <p:nvPr/>
            </p:nvSpPr>
            <p:spPr bwMode="auto">
              <a:xfrm>
                <a:off x="6254" y="4645"/>
                <a:ext cx="51" cy="19"/>
              </a:xfrm>
              <a:custGeom>
                <a:avLst/>
                <a:gdLst>
                  <a:gd name="T0" fmla="*/ 0 w 254"/>
                  <a:gd name="T1" fmla="*/ 82 h 96"/>
                  <a:gd name="T2" fmla="*/ 6 w 254"/>
                  <a:gd name="T3" fmla="*/ 96 h 96"/>
                  <a:gd name="T4" fmla="*/ 27 w 254"/>
                  <a:gd name="T5" fmla="*/ 66 h 96"/>
                  <a:gd name="T6" fmla="*/ 51 w 254"/>
                  <a:gd name="T7" fmla="*/ 42 h 96"/>
                  <a:gd name="T8" fmla="*/ 63 w 254"/>
                  <a:gd name="T9" fmla="*/ 33 h 96"/>
                  <a:gd name="T10" fmla="*/ 78 w 254"/>
                  <a:gd name="T11" fmla="*/ 28 h 96"/>
                  <a:gd name="T12" fmla="*/ 106 w 254"/>
                  <a:gd name="T13" fmla="*/ 18 h 96"/>
                  <a:gd name="T14" fmla="*/ 138 w 254"/>
                  <a:gd name="T15" fmla="*/ 16 h 96"/>
                  <a:gd name="T16" fmla="*/ 153 w 254"/>
                  <a:gd name="T17" fmla="*/ 16 h 96"/>
                  <a:gd name="T18" fmla="*/ 169 w 254"/>
                  <a:gd name="T19" fmla="*/ 18 h 96"/>
                  <a:gd name="T20" fmla="*/ 182 w 254"/>
                  <a:gd name="T21" fmla="*/ 21 h 96"/>
                  <a:gd name="T22" fmla="*/ 197 w 254"/>
                  <a:gd name="T23" fmla="*/ 27 h 96"/>
                  <a:gd name="T24" fmla="*/ 209 w 254"/>
                  <a:gd name="T25" fmla="*/ 32 h 96"/>
                  <a:gd name="T26" fmla="*/ 222 w 254"/>
                  <a:gd name="T27" fmla="*/ 41 h 96"/>
                  <a:gd name="T28" fmla="*/ 235 w 254"/>
                  <a:gd name="T29" fmla="*/ 51 h 96"/>
                  <a:gd name="T30" fmla="*/ 247 w 254"/>
                  <a:gd name="T31" fmla="*/ 64 h 96"/>
                  <a:gd name="T32" fmla="*/ 254 w 254"/>
                  <a:gd name="T33" fmla="*/ 50 h 96"/>
                  <a:gd name="T34" fmla="*/ 240 w 254"/>
                  <a:gd name="T35" fmla="*/ 37 h 96"/>
                  <a:gd name="T36" fmla="*/ 228 w 254"/>
                  <a:gd name="T37" fmla="*/ 27 h 96"/>
                  <a:gd name="T38" fmla="*/ 213 w 254"/>
                  <a:gd name="T39" fmla="*/ 18 h 96"/>
                  <a:gd name="T40" fmla="*/ 200 w 254"/>
                  <a:gd name="T41" fmla="*/ 12 h 96"/>
                  <a:gd name="T42" fmla="*/ 184 w 254"/>
                  <a:gd name="T43" fmla="*/ 5 h 96"/>
                  <a:gd name="T44" fmla="*/ 170 w 254"/>
                  <a:gd name="T45" fmla="*/ 2 h 96"/>
                  <a:gd name="T46" fmla="*/ 154 w 254"/>
                  <a:gd name="T47" fmla="*/ 0 h 96"/>
                  <a:gd name="T48" fmla="*/ 138 w 254"/>
                  <a:gd name="T49" fmla="*/ 0 h 96"/>
                  <a:gd name="T50" fmla="*/ 103 w 254"/>
                  <a:gd name="T51" fmla="*/ 3 h 96"/>
                  <a:gd name="T52" fmla="*/ 87 w 254"/>
                  <a:gd name="T53" fmla="*/ 7 h 96"/>
                  <a:gd name="T54" fmla="*/ 72 w 254"/>
                  <a:gd name="T55" fmla="*/ 13 h 96"/>
                  <a:gd name="T56" fmla="*/ 44 w 254"/>
                  <a:gd name="T57" fmla="*/ 30 h 96"/>
                  <a:gd name="T58" fmla="*/ 18 w 254"/>
                  <a:gd name="T59" fmla="*/ 56 h 96"/>
                  <a:gd name="T60" fmla="*/ 0 w 254"/>
                  <a:gd name="T61" fmla="*/ 82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4"/>
                  <a:gd name="T94" fmla="*/ 0 h 96"/>
                  <a:gd name="T95" fmla="*/ 254 w 254"/>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4" h="96">
                    <a:moveTo>
                      <a:pt x="0" y="82"/>
                    </a:moveTo>
                    <a:lnTo>
                      <a:pt x="6" y="96"/>
                    </a:lnTo>
                    <a:lnTo>
                      <a:pt x="27" y="66"/>
                    </a:lnTo>
                    <a:lnTo>
                      <a:pt x="51" y="42"/>
                    </a:lnTo>
                    <a:lnTo>
                      <a:pt x="63" y="33"/>
                    </a:lnTo>
                    <a:lnTo>
                      <a:pt x="78" y="28"/>
                    </a:lnTo>
                    <a:lnTo>
                      <a:pt x="106" y="18"/>
                    </a:lnTo>
                    <a:lnTo>
                      <a:pt x="138" y="16"/>
                    </a:lnTo>
                    <a:lnTo>
                      <a:pt x="153" y="16"/>
                    </a:lnTo>
                    <a:lnTo>
                      <a:pt x="169" y="18"/>
                    </a:lnTo>
                    <a:lnTo>
                      <a:pt x="182" y="21"/>
                    </a:lnTo>
                    <a:lnTo>
                      <a:pt x="197" y="27"/>
                    </a:lnTo>
                    <a:lnTo>
                      <a:pt x="209" y="32"/>
                    </a:lnTo>
                    <a:lnTo>
                      <a:pt x="222" y="41"/>
                    </a:lnTo>
                    <a:lnTo>
                      <a:pt x="235" y="51"/>
                    </a:lnTo>
                    <a:lnTo>
                      <a:pt x="247" y="64"/>
                    </a:lnTo>
                    <a:lnTo>
                      <a:pt x="254" y="50"/>
                    </a:lnTo>
                    <a:lnTo>
                      <a:pt x="240" y="37"/>
                    </a:lnTo>
                    <a:lnTo>
                      <a:pt x="228" y="27"/>
                    </a:lnTo>
                    <a:lnTo>
                      <a:pt x="213" y="18"/>
                    </a:lnTo>
                    <a:lnTo>
                      <a:pt x="200" y="12"/>
                    </a:lnTo>
                    <a:lnTo>
                      <a:pt x="184" y="5"/>
                    </a:lnTo>
                    <a:lnTo>
                      <a:pt x="170" y="2"/>
                    </a:lnTo>
                    <a:lnTo>
                      <a:pt x="154" y="0"/>
                    </a:lnTo>
                    <a:lnTo>
                      <a:pt x="138" y="0"/>
                    </a:lnTo>
                    <a:lnTo>
                      <a:pt x="103" y="3"/>
                    </a:lnTo>
                    <a:lnTo>
                      <a:pt x="87" y="7"/>
                    </a:lnTo>
                    <a:lnTo>
                      <a:pt x="72" y="13"/>
                    </a:lnTo>
                    <a:lnTo>
                      <a:pt x="44" y="30"/>
                    </a:lnTo>
                    <a:lnTo>
                      <a:pt x="18" y="56"/>
                    </a:lnTo>
                    <a:lnTo>
                      <a:pt x="0" y="82"/>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7" name="Freeform 660"/>
              <p:cNvSpPr>
                <a:spLocks/>
              </p:cNvSpPr>
              <p:nvPr/>
            </p:nvSpPr>
            <p:spPr bwMode="auto">
              <a:xfrm>
                <a:off x="6256" y="4648"/>
                <a:ext cx="48" cy="22"/>
              </a:xfrm>
              <a:custGeom>
                <a:avLst/>
                <a:gdLst>
                  <a:gd name="T0" fmla="*/ 21 w 241"/>
                  <a:gd name="T1" fmla="*/ 50 h 111"/>
                  <a:gd name="T2" fmla="*/ 0 w 241"/>
                  <a:gd name="T3" fmla="*/ 80 h 111"/>
                  <a:gd name="T4" fmla="*/ 8 w 241"/>
                  <a:gd name="T5" fmla="*/ 96 h 111"/>
                  <a:gd name="T6" fmla="*/ 17 w 241"/>
                  <a:gd name="T7" fmla="*/ 78 h 111"/>
                  <a:gd name="T8" fmla="*/ 31 w 241"/>
                  <a:gd name="T9" fmla="*/ 60 h 111"/>
                  <a:gd name="T10" fmla="*/ 53 w 241"/>
                  <a:gd name="T11" fmla="*/ 39 h 111"/>
                  <a:gd name="T12" fmla="*/ 76 w 241"/>
                  <a:gd name="T13" fmla="*/ 25 h 111"/>
                  <a:gd name="T14" fmla="*/ 102 w 241"/>
                  <a:gd name="T15" fmla="*/ 16 h 111"/>
                  <a:gd name="T16" fmla="*/ 132 w 241"/>
                  <a:gd name="T17" fmla="*/ 14 h 111"/>
                  <a:gd name="T18" fmla="*/ 146 w 241"/>
                  <a:gd name="T19" fmla="*/ 14 h 111"/>
                  <a:gd name="T20" fmla="*/ 160 w 241"/>
                  <a:gd name="T21" fmla="*/ 16 h 111"/>
                  <a:gd name="T22" fmla="*/ 173 w 241"/>
                  <a:gd name="T23" fmla="*/ 20 h 111"/>
                  <a:gd name="T24" fmla="*/ 186 w 241"/>
                  <a:gd name="T25" fmla="*/ 25 h 111"/>
                  <a:gd name="T26" fmla="*/ 197 w 241"/>
                  <a:gd name="T27" fmla="*/ 31 h 111"/>
                  <a:gd name="T28" fmla="*/ 210 w 241"/>
                  <a:gd name="T29" fmla="*/ 39 h 111"/>
                  <a:gd name="T30" fmla="*/ 221 w 241"/>
                  <a:gd name="T31" fmla="*/ 48 h 111"/>
                  <a:gd name="T32" fmla="*/ 233 w 241"/>
                  <a:gd name="T33" fmla="*/ 60 h 111"/>
                  <a:gd name="T34" fmla="*/ 221 w 241"/>
                  <a:gd name="T35" fmla="*/ 48 h 111"/>
                  <a:gd name="T36" fmla="*/ 210 w 241"/>
                  <a:gd name="T37" fmla="*/ 39 h 111"/>
                  <a:gd name="T38" fmla="*/ 197 w 241"/>
                  <a:gd name="T39" fmla="*/ 31 h 111"/>
                  <a:gd name="T40" fmla="*/ 186 w 241"/>
                  <a:gd name="T41" fmla="*/ 25 h 111"/>
                  <a:gd name="T42" fmla="*/ 173 w 241"/>
                  <a:gd name="T43" fmla="*/ 20 h 111"/>
                  <a:gd name="T44" fmla="*/ 160 w 241"/>
                  <a:gd name="T45" fmla="*/ 16 h 111"/>
                  <a:gd name="T46" fmla="*/ 146 w 241"/>
                  <a:gd name="T47" fmla="*/ 14 h 111"/>
                  <a:gd name="T48" fmla="*/ 132 w 241"/>
                  <a:gd name="T49" fmla="*/ 14 h 111"/>
                  <a:gd name="T50" fmla="*/ 102 w 241"/>
                  <a:gd name="T51" fmla="*/ 16 h 111"/>
                  <a:gd name="T52" fmla="*/ 76 w 241"/>
                  <a:gd name="T53" fmla="*/ 25 h 111"/>
                  <a:gd name="T54" fmla="*/ 53 w 241"/>
                  <a:gd name="T55" fmla="*/ 39 h 111"/>
                  <a:gd name="T56" fmla="*/ 31 w 241"/>
                  <a:gd name="T57" fmla="*/ 60 h 111"/>
                  <a:gd name="T58" fmla="*/ 17 w 241"/>
                  <a:gd name="T59" fmla="*/ 78 h 111"/>
                  <a:gd name="T60" fmla="*/ 8 w 241"/>
                  <a:gd name="T61" fmla="*/ 96 h 111"/>
                  <a:gd name="T62" fmla="*/ 13 w 241"/>
                  <a:gd name="T63" fmla="*/ 111 h 111"/>
                  <a:gd name="T64" fmla="*/ 25 w 241"/>
                  <a:gd name="T65" fmla="*/ 89 h 111"/>
                  <a:gd name="T66" fmla="*/ 39 w 241"/>
                  <a:gd name="T67" fmla="*/ 70 h 111"/>
                  <a:gd name="T68" fmla="*/ 59 w 241"/>
                  <a:gd name="T69" fmla="*/ 52 h 111"/>
                  <a:gd name="T70" fmla="*/ 82 w 241"/>
                  <a:gd name="T71" fmla="*/ 40 h 111"/>
                  <a:gd name="T72" fmla="*/ 105 w 241"/>
                  <a:gd name="T73" fmla="*/ 32 h 111"/>
                  <a:gd name="T74" fmla="*/ 132 w 241"/>
                  <a:gd name="T75" fmla="*/ 30 h 111"/>
                  <a:gd name="T76" fmla="*/ 145 w 241"/>
                  <a:gd name="T77" fmla="*/ 30 h 111"/>
                  <a:gd name="T78" fmla="*/ 158 w 241"/>
                  <a:gd name="T79" fmla="*/ 32 h 111"/>
                  <a:gd name="T80" fmla="*/ 169 w 241"/>
                  <a:gd name="T81" fmla="*/ 34 h 111"/>
                  <a:gd name="T82" fmla="*/ 182 w 241"/>
                  <a:gd name="T83" fmla="*/ 40 h 111"/>
                  <a:gd name="T84" fmla="*/ 204 w 241"/>
                  <a:gd name="T85" fmla="*/ 52 h 111"/>
                  <a:gd name="T86" fmla="*/ 214 w 241"/>
                  <a:gd name="T87" fmla="*/ 60 h 111"/>
                  <a:gd name="T88" fmla="*/ 225 w 241"/>
                  <a:gd name="T89" fmla="*/ 70 h 111"/>
                  <a:gd name="T90" fmla="*/ 230 w 241"/>
                  <a:gd name="T91" fmla="*/ 72 h 111"/>
                  <a:gd name="T92" fmla="*/ 236 w 241"/>
                  <a:gd name="T93" fmla="*/ 60 h 111"/>
                  <a:gd name="T94" fmla="*/ 241 w 241"/>
                  <a:gd name="T95" fmla="*/ 48 h 111"/>
                  <a:gd name="T96" fmla="*/ 229 w 241"/>
                  <a:gd name="T97" fmla="*/ 35 h 111"/>
                  <a:gd name="T98" fmla="*/ 216 w 241"/>
                  <a:gd name="T99" fmla="*/ 25 h 111"/>
                  <a:gd name="T100" fmla="*/ 203 w 241"/>
                  <a:gd name="T101" fmla="*/ 16 h 111"/>
                  <a:gd name="T102" fmla="*/ 191 w 241"/>
                  <a:gd name="T103" fmla="*/ 11 h 111"/>
                  <a:gd name="T104" fmla="*/ 176 w 241"/>
                  <a:gd name="T105" fmla="*/ 5 h 111"/>
                  <a:gd name="T106" fmla="*/ 163 w 241"/>
                  <a:gd name="T107" fmla="*/ 2 h 111"/>
                  <a:gd name="T108" fmla="*/ 147 w 241"/>
                  <a:gd name="T109" fmla="*/ 0 h 111"/>
                  <a:gd name="T110" fmla="*/ 132 w 241"/>
                  <a:gd name="T111" fmla="*/ 0 h 111"/>
                  <a:gd name="T112" fmla="*/ 100 w 241"/>
                  <a:gd name="T113" fmla="*/ 2 h 111"/>
                  <a:gd name="T114" fmla="*/ 72 w 241"/>
                  <a:gd name="T115" fmla="*/ 12 h 111"/>
                  <a:gd name="T116" fmla="*/ 57 w 241"/>
                  <a:gd name="T117" fmla="*/ 17 h 111"/>
                  <a:gd name="T118" fmla="*/ 45 w 241"/>
                  <a:gd name="T119" fmla="*/ 26 h 111"/>
                  <a:gd name="T120" fmla="*/ 21 w 241"/>
                  <a:gd name="T121" fmla="*/ 50 h 1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1"/>
                  <a:gd name="T184" fmla="*/ 0 h 111"/>
                  <a:gd name="T185" fmla="*/ 241 w 241"/>
                  <a:gd name="T186" fmla="*/ 111 h 1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1" h="111">
                    <a:moveTo>
                      <a:pt x="21" y="50"/>
                    </a:moveTo>
                    <a:lnTo>
                      <a:pt x="0" y="80"/>
                    </a:lnTo>
                    <a:lnTo>
                      <a:pt x="8" y="96"/>
                    </a:lnTo>
                    <a:lnTo>
                      <a:pt x="17" y="78"/>
                    </a:lnTo>
                    <a:lnTo>
                      <a:pt x="31" y="60"/>
                    </a:lnTo>
                    <a:lnTo>
                      <a:pt x="53" y="39"/>
                    </a:lnTo>
                    <a:lnTo>
                      <a:pt x="76" y="25"/>
                    </a:lnTo>
                    <a:lnTo>
                      <a:pt x="102" y="16"/>
                    </a:lnTo>
                    <a:lnTo>
                      <a:pt x="132" y="14"/>
                    </a:lnTo>
                    <a:lnTo>
                      <a:pt x="146" y="14"/>
                    </a:lnTo>
                    <a:lnTo>
                      <a:pt x="160" y="16"/>
                    </a:lnTo>
                    <a:lnTo>
                      <a:pt x="173" y="20"/>
                    </a:lnTo>
                    <a:lnTo>
                      <a:pt x="186" y="25"/>
                    </a:lnTo>
                    <a:lnTo>
                      <a:pt x="197" y="31"/>
                    </a:lnTo>
                    <a:lnTo>
                      <a:pt x="210" y="39"/>
                    </a:lnTo>
                    <a:lnTo>
                      <a:pt x="221" y="48"/>
                    </a:lnTo>
                    <a:lnTo>
                      <a:pt x="233" y="60"/>
                    </a:lnTo>
                    <a:lnTo>
                      <a:pt x="221" y="48"/>
                    </a:lnTo>
                    <a:lnTo>
                      <a:pt x="210" y="39"/>
                    </a:lnTo>
                    <a:lnTo>
                      <a:pt x="197" y="31"/>
                    </a:lnTo>
                    <a:lnTo>
                      <a:pt x="186" y="25"/>
                    </a:lnTo>
                    <a:lnTo>
                      <a:pt x="173" y="20"/>
                    </a:lnTo>
                    <a:lnTo>
                      <a:pt x="160" y="16"/>
                    </a:lnTo>
                    <a:lnTo>
                      <a:pt x="146" y="14"/>
                    </a:lnTo>
                    <a:lnTo>
                      <a:pt x="132" y="14"/>
                    </a:lnTo>
                    <a:lnTo>
                      <a:pt x="102" y="16"/>
                    </a:lnTo>
                    <a:lnTo>
                      <a:pt x="76" y="25"/>
                    </a:lnTo>
                    <a:lnTo>
                      <a:pt x="53" y="39"/>
                    </a:lnTo>
                    <a:lnTo>
                      <a:pt x="31" y="60"/>
                    </a:lnTo>
                    <a:lnTo>
                      <a:pt x="17" y="78"/>
                    </a:lnTo>
                    <a:lnTo>
                      <a:pt x="8" y="96"/>
                    </a:lnTo>
                    <a:lnTo>
                      <a:pt x="13" y="111"/>
                    </a:lnTo>
                    <a:lnTo>
                      <a:pt x="25" y="89"/>
                    </a:lnTo>
                    <a:lnTo>
                      <a:pt x="39" y="70"/>
                    </a:lnTo>
                    <a:lnTo>
                      <a:pt x="59" y="52"/>
                    </a:lnTo>
                    <a:lnTo>
                      <a:pt x="82" y="40"/>
                    </a:lnTo>
                    <a:lnTo>
                      <a:pt x="105" y="32"/>
                    </a:lnTo>
                    <a:lnTo>
                      <a:pt x="132" y="30"/>
                    </a:lnTo>
                    <a:lnTo>
                      <a:pt x="145" y="30"/>
                    </a:lnTo>
                    <a:lnTo>
                      <a:pt x="158" y="32"/>
                    </a:lnTo>
                    <a:lnTo>
                      <a:pt x="169" y="34"/>
                    </a:lnTo>
                    <a:lnTo>
                      <a:pt x="182" y="40"/>
                    </a:lnTo>
                    <a:lnTo>
                      <a:pt x="204" y="52"/>
                    </a:lnTo>
                    <a:lnTo>
                      <a:pt x="214" y="60"/>
                    </a:lnTo>
                    <a:lnTo>
                      <a:pt x="225" y="70"/>
                    </a:lnTo>
                    <a:lnTo>
                      <a:pt x="230" y="72"/>
                    </a:lnTo>
                    <a:lnTo>
                      <a:pt x="236" y="60"/>
                    </a:lnTo>
                    <a:lnTo>
                      <a:pt x="241" y="48"/>
                    </a:lnTo>
                    <a:lnTo>
                      <a:pt x="229" y="35"/>
                    </a:lnTo>
                    <a:lnTo>
                      <a:pt x="216" y="25"/>
                    </a:lnTo>
                    <a:lnTo>
                      <a:pt x="203" y="16"/>
                    </a:lnTo>
                    <a:lnTo>
                      <a:pt x="191" y="11"/>
                    </a:lnTo>
                    <a:lnTo>
                      <a:pt x="176" y="5"/>
                    </a:lnTo>
                    <a:lnTo>
                      <a:pt x="163" y="2"/>
                    </a:lnTo>
                    <a:lnTo>
                      <a:pt x="147" y="0"/>
                    </a:lnTo>
                    <a:lnTo>
                      <a:pt x="132" y="0"/>
                    </a:lnTo>
                    <a:lnTo>
                      <a:pt x="100" y="2"/>
                    </a:lnTo>
                    <a:lnTo>
                      <a:pt x="72" y="12"/>
                    </a:lnTo>
                    <a:lnTo>
                      <a:pt x="57" y="17"/>
                    </a:lnTo>
                    <a:lnTo>
                      <a:pt x="45" y="26"/>
                    </a:lnTo>
                    <a:lnTo>
                      <a:pt x="21" y="50"/>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8" name="Freeform 661"/>
              <p:cNvSpPr>
                <a:spLocks/>
              </p:cNvSpPr>
              <p:nvPr/>
            </p:nvSpPr>
            <p:spPr bwMode="auto">
              <a:xfrm>
                <a:off x="6253" y="4642"/>
                <a:ext cx="53" cy="19"/>
              </a:xfrm>
              <a:custGeom>
                <a:avLst/>
                <a:gdLst>
                  <a:gd name="T0" fmla="*/ 8 w 268"/>
                  <a:gd name="T1" fmla="*/ 95 h 95"/>
                  <a:gd name="T2" fmla="*/ 26 w 268"/>
                  <a:gd name="T3" fmla="*/ 69 h 95"/>
                  <a:gd name="T4" fmla="*/ 52 w 268"/>
                  <a:gd name="T5" fmla="*/ 43 h 95"/>
                  <a:gd name="T6" fmla="*/ 80 w 268"/>
                  <a:gd name="T7" fmla="*/ 26 h 95"/>
                  <a:gd name="T8" fmla="*/ 95 w 268"/>
                  <a:gd name="T9" fmla="*/ 20 h 95"/>
                  <a:gd name="T10" fmla="*/ 111 w 268"/>
                  <a:gd name="T11" fmla="*/ 16 h 95"/>
                  <a:gd name="T12" fmla="*/ 146 w 268"/>
                  <a:gd name="T13" fmla="*/ 13 h 95"/>
                  <a:gd name="T14" fmla="*/ 162 w 268"/>
                  <a:gd name="T15" fmla="*/ 13 h 95"/>
                  <a:gd name="T16" fmla="*/ 178 w 268"/>
                  <a:gd name="T17" fmla="*/ 15 h 95"/>
                  <a:gd name="T18" fmla="*/ 192 w 268"/>
                  <a:gd name="T19" fmla="*/ 18 h 95"/>
                  <a:gd name="T20" fmla="*/ 208 w 268"/>
                  <a:gd name="T21" fmla="*/ 25 h 95"/>
                  <a:gd name="T22" fmla="*/ 221 w 268"/>
                  <a:gd name="T23" fmla="*/ 31 h 95"/>
                  <a:gd name="T24" fmla="*/ 236 w 268"/>
                  <a:gd name="T25" fmla="*/ 40 h 95"/>
                  <a:gd name="T26" fmla="*/ 248 w 268"/>
                  <a:gd name="T27" fmla="*/ 50 h 95"/>
                  <a:gd name="T28" fmla="*/ 262 w 268"/>
                  <a:gd name="T29" fmla="*/ 63 h 95"/>
                  <a:gd name="T30" fmla="*/ 268 w 268"/>
                  <a:gd name="T31" fmla="*/ 51 h 95"/>
                  <a:gd name="T32" fmla="*/ 253 w 268"/>
                  <a:gd name="T33" fmla="*/ 37 h 95"/>
                  <a:gd name="T34" fmla="*/ 239 w 268"/>
                  <a:gd name="T35" fmla="*/ 27 h 95"/>
                  <a:gd name="T36" fmla="*/ 225 w 268"/>
                  <a:gd name="T37" fmla="*/ 18 h 95"/>
                  <a:gd name="T38" fmla="*/ 211 w 268"/>
                  <a:gd name="T39" fmla="*/ 13 h 95"/>
                  <a:gd name="T40" fmla="*/ 195 w 268"/>
                  <a:gd name="T41" fmla="*/ 6 h 95"/>
                  <a:gd name="T42" fmla="*/ 179 w 268"/>
                  <a:gd name="T43" fmla="*/ 3 h 95"/>
                  <a:gd name="T44" fmla="*/ 162 w 268"/>
                  <a:gd name="T45" fmla="*/ 0 h 95"/>
                  <a:gd name="T46" fmla="*/ 146 w 268"/>
                  <a:gd name="T47" fmla="*/ 0 h 95"/>
                  <a:gd name="T48" fmla="*/ 109 w 268"/>
                  <a:gd name="T49" fmla="*/ 4 h 95"/>
                  <a:gd name="T50" fmla="*/ 91 w 268"/>
                  <a:gd name="T51" fmla="*/ 7 h 95"/>
                  <a:gd name="T52" fmla="*/ 76 w 268"/>
                  <a:gd name="T53" fmla="*/ 15 h 95"/>
                  <a:gd name="T54" fmla="*/ 60 w 268"/>
                  <a:gd name="T55" fmla="*/ 23 h 95"/>
                  <a:gd name="T56" fmla="*/ 45 w 268"/>
                  <a:gd name="T57" fmla="*/ 33 h 95"/>
                  <a:gd name="T58" fmla="*/ 31 w 268"/>
                  <a:gd name="T59" fmla="*/ 44 h 95"/>
                  <a:gd name="T60" fmla="*/ 18 w 268"/>
                  <a:gd name="T61" fmla="*/ 59 h 95"/>
                  <a:gd name="T62" fmla="*/ 8 w 268"/>
                  <a:gd name="T63" fmla="*/ 69 h 95"/>
                  <a:gd name="T64" fmla="*/ 0 w 268"/>
                  <a:gd name="T65" fmla="*/ 81 h 95"/>
                  <a:gd name="T66" fmla="*/ 8 w 268"/>
                  <a:gd name="T67" fmla="*/ 95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8"/>
                  <a:gd name="T103" fmla="*/ 0 h 95"/>
                  <a:gd name="T104" fmla="*/ 268 w 268"/>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8" h="95">
                    <a:moveTo>
                      <a:pt x="8" y="95"/>
                    </a:moveTo>
                    <a:lnTo>
                      <a:pt x="26" y="69"/>
                    </a:lnTo>
                    <a:lnTo>
                      <a:pt x="52" y="43"/>
                    </a:lnTo>
                    <a:lnTo>
                      <a:pt x="80" y="26"/>
                    </a:lnTo>
                    <a:lnTo>
                      <a:pt x="95" y="20"/>
                    </a:lnTo>
                    <a:lnTo>
                      <a:pt x="111" y="16"/>
                    </a:lnTo>
                    <a:lnTo>
                      <a:pt x="146" y="13"/>
                    </a:lnTo>
                    <a:lnTo>
                      <a:pt x="162" y="13"/>
                    </a:lnTo>
                    <a:lnTo>
                      <a:pt x="178" y="15"/>
                    </a:lnTo>
                    <a:lnTo>
                      <a:pt x="192" y="18"/>
                    </a:lnTo>
                    <a:lnTo>
                      <a:pt x="208" y="25"/>
                    </a:lnTo>
                    <a:lnTo>
                      <a:pt x="221" y="31"/>
                    </a:lnTo>
                    <a:lnTo>
                      <a:pt x="236" y="40"/>
                    </a:lnTo>
                    <a:lnTo>
                      <a:pt x="248" y="50"/>
                    </a:lnTo>
                    <a:lnTo>
                      <a:pt x="262" y="63"/>
                    </a:lnTo>
                    <a:lnTo>
                      <a:pt x="268" y="51"/>
                    </a:lnTo>
                    <a:lnTo>
                      <a:pt x="253" y="37"/>
                    </a:lnTo>
                    <a:lnTo>
                      <a:pt x="239" y="27"/>
                    </a:lnTo>
                    <a:lnTo>
                      <a:pt x="225" y="18"/>
                    </a:lnTo>
                    <a:lnTo>
                      <a:pt x="211" y="13"/>
                    </a:lnTo>
                    <a:lnTo>
                      <a:pt x="195" y="6"/>
                    </a:lnTo>
                    <a:lnTo>
                      <a:pt x="179" y="3"/>
                    </a:lnTo>
                    <a:lnTo>
                      <a:pt x="162" y="0"/>
                    </a:lnTo>
                    <a:lnTo>
                      <a:pt x="146" y="0"/>
                    </a:lnTo>
                    <a:lnTo>
                      <a:pt x="109" y="4"/>
                    </a:lnTo>
                    <a:lnTo>
                      <a:pt x="91" y="7"/>
                    </a:lnTo>
                    <a:lnTo>
                      <a:pt x="76" y="15"/>
                    </a:lnTo>
                    <a:lnTo>
                      <a:pt x="60" y="23"/>
                    </a:lnTo>
                    <a:lnTo>
                      <a:pt x="45" y="33"/>
                    </a:lnTo>
                    <a:lnTo>
                      <a:pt x="31" y="44"/>
                    </a:lnTo>
                    <a:lnTo>
                      <a:pt x="18" y="59"/>
                    </a:lnTo>
                    <a:lnTo>
                      <a:pt x="8" y="69"/>
                    </a:lnTo>
                    <a:lnTo>
                      <a:pt x="0" y="81"/>
                    </a:lnTo>
                    <a:lnTo>
                      <a:pt x="8" y="95"/>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89" name="Freeform 662"/>
              <p:cNvSpPr>
                <a:spLocks/>
              </p:cNvSpPr>
              <p:nvPr/>
            </p:nvSpPr>
            <p:spPr bwMode="auto">
              <a:xfrm>
                <a:off x="6252" y="4639"/>
                <a:ext cx="55" cy="19"/>
              </a:xfrm>
              <a:custGeom>
                <a:avLst/>
                <a:gdLst>
                  <a:gd name="T0" fmla="*/ 6 w 279"/>
                  <a:gd name="T1" fmla="*/ 96 h 96"/>
                  <a:gd name="T2" fmla="*/ 14 w 279"/>
                  <a:gd name="T3" fmla="*/ 84 h 96"/>
                  <a:gd name="T4" fmla="*/ 24 w 279"/>
                  <a:gd name="T5" fmla="*/ 74 h 96"/>
                  <a:gd name="T6" fmla="*/ 37 w 279"/>
                  <a:gd name="T7" fmla="*/ 59 h 96"/>
                  <a:gd name="T8" fmla="*/ 51 w 279"/>
                  <a:gd name="T9" fmla="*/ 48 h 96"/>
                  <a:gd name="T10" fmla="*/ 66 w 279"/>
                  <a:gd name="T11" fmla="*/ 38 h 96"/>
                  <a:gd name="T12" fmla="*/ 82 w 279"/>
                  <a:gd name="T13" fmla="*/ 30 h 96"/>
                  <a:gd name="T14" fmla="*/ 97 w 279"/>
                  <a:gd name="T15" fmla="*/ 22 h 96"/>
                  <a:gd name="T16" fmla="*/ 115 w 279"/>
                  <a:gd name="T17" fmla="*/ 19 h 96"/>
                  <a:gd name="T18" fmla="*/ 152 w 279"/>
                  <a:gd name="T19" fmla="*/ 15 h 96"/>
                  <a:gd name="T20" fmla="*/ 168 w 279"/>
                  <a:gd name="T21" fmla="*/ 15 h 96"/>
                  <a:gd name="T22" fmla="*/ 185 w 279"/>
                  <a:gd name="T23" fmla="*/ 18 h 96"/>
                  <a:gd name="T24" fmla="*/ 201 w 279"/>
                  <a:gd name="T25" fmla="*/ 21 h 96"/>
                  <a:gd name="T26" fmla="*/ 217 w 279"/>
                  <a:gd name="T27" fmla="*/ 28 h 96"/>
                  <a:gd name="T28" fmla="*/ 231 w 279"/>
                  <a:gd name="T29" fmla="*/ 33 h 96"/>
                  <a:gd name="T30" fmla="*/ 245 w 279"/>
                  <a:gd name="T31" fmla="*/ 42 h 96"/>
                  <a:gd name="T32" fmla="*/ 259 w 279"/>
                  <a:gd name="T33" fmla="*/ 52 h 96"/>
                  <a:gd name="T34" fmla="*/ 274 w 279"/>
                  <a:gd name="T35" fmla="*/ 66 h 96"/>
                  <a:gd name="T36" fmla="*/ 279 w 279"/>
                  <a:gd name="T37" fmla="*/ 51 h 96"/>
                  <a:gd name="T38" fmla="*/ 265 w 279"/>
                  <a:gd name="T39" fmla="*/ 38 h 96"/>
                  <a:gd name="T40" fmla="*/ 251 w 279"/>
                  <a:gd name="T41" fmla="*/ 28 h 96"/>
                  <a:gd name="T42" fmla="*/ 235 w 279"/>
                  <a:gd name="T43" fmla="*/ 19 h 96"/>
                  <a:gd name="T44" fmla="*/ 221 w 279"/>
                  <a:gd name="T45" fmla="*/ 12 h 96"/>
                  <a:gd name="T46" fmla="*/ 204 w 279"/>
                  <a:gd name="T47" fmla="*/ 5 h 96"/>
                  <a:gd name="T48" fmla="*/ 187 w 279"/>
                  <a:gd name="T49" fmla="*/ 2 h 96"/>
                  <a:gd name="T50" fmla="*/ 169 w 279"/>
                  <a:gd name="T51" fmla="*/ 0 h 96"/>
                  <a:gd name="T52" fmla="*/ 152 w 279"/>
                  <a:gd name="T53" fmla="*/ 0 h 96"/>
                  <a:gd name="T54" fmla="*/ 113 w 279"/>
                  <a:gd name="T55" fmla="*/ 3 h 96"/>
                  <a:gd name="T56" fmla="*/ 94 w 279"/>
                  <a:gd name="T57" fmla="*/ 8 h 96"/>
                  <a:gd name="T58" fmla="*/ 77 w 279"/>
                  <a:gd name="T59" fmla="*/ 15 h 96"/>
                  <a:gd name="T60" fmla="*/ 59 w 279"/>
                  <a:gd name="T61" fmla="*/ 23 h 96"/>
                  <a:gd name="T62" fmla="*/ 43 w 279"/>
                  <a:gd name="T63" fmla="*/ 35 h 96"/>
                  <a:gd name="T64" fmla="*/ 28 w 279"/>
                  <a:gd name="T65" fmla="*/ 47 h 96"/>
                  <a:gd name="T66" fmla="*/ 14 w 279"/>
                  <a:gd name="T67" fmla="*/ 64 h 96"/>
                  <a:gd name="T68" fmla="*/ 0 w 279"/>
                  <a:gd name="T69" fmla="*/ 82 h 96"/>
                  <a:gd name="T70" fmla="*/ 6 w 279"/>
                  <a:gd name="T71" fmla="*/ 96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96"/>
                  <a:gd name="T110" fmla="*/ 279 w 279"/>
                  <a:gd name="T111" fmla="*/ 96 h 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96">
                    <a:moveTo>
                      <a:pt x="6" y="96"/>
                    </a:moveTo>
                    <a:lnTo>
                      <a:pt x="14" y="84"/>
                    </a:lnTo>
                    <a:lnTo>
                      <a:pt x="24" y="74"/>
                    </a:lnTo>
                    <a:lnTo>
                      <a:pt x="37" y="59"/>
                    </a:lnTo>
                    <a:lnTo>
                      <a:pt x="51" y="48"/>
                    </a:lnTo>
                    <a:lnTo>
                      <a:pt x="66" y="38"/>
                    </a:lnTo>
                    <a:lnTo>
                      <a:pt x="82" y="30"/>
                    </a:lnTo>
                    <a:lnTo>
                      <a:pt x="97" y="22"/>
                    </a:lnTo>
                    <a:lnTo>
                      <a:pt x="115" y="19"/>
                    </a:lnTo>
                    <a:lnTo>
                      <a:pt x="152" y="15"/>
                    </a:lnTo>
                    <a:lnTo>
                      <a:pt x="168" y="15"/>
                    </a:lnTo>
                    <a:lnTo>
                      <a:pt x="185" y="18"/>
                    </a:lnTo>
                    <a:lnTo>
                      <a:pt x="201" y="21"/>
                    </a:lnTo>
                    <a:lnTo>
                      <a:pt x="217" y="28"/>
                    </a:lnTo>
                    <a:lnTo>
                      <a:pt x="231" y="33"/>
                    </a:lnTo>
                    <a:lnTo>
                      <a:pt x="245" y="42"/>
                    </a:lnTo>
                    <a:lnTo>
                      <a:pt x="259" y="52"/>
                    </a:lnTo>
                    <a:lnTo>
                      <a:pt x="274" y="66"/>
                    </a:lnTo>
                    <a:lnTo>
                      <a:pt x="279" y="51"/>
                    </a:lnTo>
                    <a:lnTo>
                      <a:pt x="265" y="38"/>
                    </a:lnTo>
                    <a:lnTo>
                      <a:pt x="251" y="28"/>
                    </a:lnTo>
                    <a:lnTo>
                      <a:pt x="235" y="19"/>
                    </a:lnTo>
                    <a:lnTo>
                      <a:pt x="221" y="12"/>
                    </a:lnTo>
                    <a:lnTo>
                      <a:pt x="204" y="5"/>
                    </a:lnTo>
                    <a:lnTo>
                      <a:pt x="187" y="2"/>
                    </a:lnTo>
                    <a:lnTo>
                      <a:pt x="169" y="0"/>
                    </a:lnTo>
                    <a:lnTo>
                      <a:pt x="152" y="0"/>
                    </a:lnTo>
                    <a:lnTo>
                      <a:pt x="113" y="3"/>
                    </a:lnTo>
                    <a:lnTo>
                      <a:pt x="94" y="8"/>
                    </a:lnTo>
                    <a:lnTo>
                      <a:pt x="77" y="15"/>
                    </a:lnTo>
                    <a:lnTo>
                      <a:pt x="59" y="23"/>
                    </a:lnTo>
                    <a:lnTo>
                      <a:pt x="43" y="35"/>
                    </a:lnTo>
                    <a:lnTo>
                      <a:pt x="28" y="47"/>
                    </a:lnTo>
                    <a:lnTo>
                      <a:pt x="14" y="64"/>
                    </a:lnTo>
                    <a:lnTo>
                      <a:pt x="0" y="82"/>
                    </a:lnTo>
                    <a:lnTo>
                      <a:pt x="6" y="96"/>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0" name="Freeform 663"/>
              <p:cNvSpPr>
                <a:spLocks/>
              </p:cNvSpPr>
              <p:nvPr/>
            </p:nvSpPr>
            <p:spPr bwMode="auto">
              <a:xfrm>
                <a:off x="6258" y="4654"/>
                <a:ext cx="44" cy="20"/>
              </a:xfrm>
              <a:custGeom>
                <a:avLst/>
                <a:gdLst>
                  <a:gd name="T0" fmla="*/ 0 w 217"/>
                  <a:gd name="T1" fmla="*/ 81 h 99"/>
                  <a:gd name="T2" fmla="*/ 10 w 217"/>
                  <a:gd name="T3" fmla="*/ 99 h 99"/>
                  <a:gd name="T4" fmla="*/ 20 w 217"/>
                  <a:gd name="T5" fmla="*/ 74 h 99"/>
                  <a:gd name="T6" fmla="*/ 36 w 217"/>
                  <a:gd name="T7" fmla="*/ 50 h 99"/>
                  <a:gd name="T8" fmla="*/ 53 w 217"/>
                  <a:gd name="T9" fmla="*/ 32 h 99"/>
                  <a:gd name="T10" fmla="*/ 73 w 217"/>
                  <a:gd name="T11" fmla="*/ 21 h 99"/>
                  <a:gd name="T12" fmla="*/ 95 w 217"/>
                  <a:gd name="T13" fmla="*/ 14 h 99"/>
                  <a:gd name="T14" fmla="*/ 119 w 217"/>
                  <a:gd name="T15" fmla="*/ 12 h 99"/>
                  <a:gd name="T16" fmla="*/ 130 w 217"/>
                  <a:gd name="T17" fmla="*/ 12 h 99"/>
                  <a:gd name="T18" fmla="*/ 143 w 217"/>
                  <a:gd name="T19" fmla="*/ 14 h 99"/>
                  <a:gd name="T20" fmla="*/ 153 w 217"/>
                  <a:gd name="T21" fmla="*/ 17 h 99"/>
                  <a:gd name="T22" fmla="*/ 164 w 217"/>
                  <a:gd name="T23" fmla="*/ 21 h 99"/>
                  <a:gd name="T24" fmla="*/ 173 w 217"/>
                  <a:gd name="T25" fmla="*/ 26 h 99"/>
                  <a:gd name="T26" fmla="*/ 183 w 217"/>
                  <a:gd name="T27" fmla="*/ 32 h 99"/>
                  <a:gd name="T28" fmla="*/ 192 w 217"/>
                  <a:gd name="T29" fmla="*/ 40 h 99"/>
                  <a:gd name="T30" fmla="*/ 202 w 217"/>
                  <a:gd name="T31" fmla="*/ 50 h 99"/>
                  <a:gd name="T32" fmla="*/ 209 w 217"/>
                  <a:gd name="T33" fmla="*/ 58 h 99"/>
                  <a:gd name="T34" fmla="*/ 217 w 217"/>
                  <a:gd name="T35" fmla="*/ 42 h 99"/>
                  <a:gd name="T36" fmla="*/ 212 w 217"/>
                  <a:gd name="T37" fmla="*/ 40 h 99"/>
                  <a:gd name="T38" fmla="*/ 201 w 217"/>
                  <a:gd name="T39" fmla="*/ 30 h 99"/>
                  <a:gd name="T40" fmla="*/ 191 w 217"/>
                  <a:gd name="T41" fmla="*/ 22 h 99"/>
                  <a:gd name="T42" fmla="*/ 169 w 217"/>
                  <a:gd name="T43" fmla="*/ 10 h 99"/>
                  <a:gd name="T44" fmla="*/ 156 w 217"/>
                  <a:gd name="T45" fmla="*/ 4 h 99"/>
                  <a:gd name="T46" fmla="*/ 145 w 217"/>
                  <a:gd name="T47" fmla="*/ 2 h 99"/>
                  <a:gd name="T48" fmla="*/ 132 w 217"/>
                  <a:gd name="T49" fmla="*/ 0 h 99"/>
                  <a:gd name="T50" fmla="*/ 119 w 217"/>
                  <a:gd name="T51" fmla="*/ 0 h 99"/>
                  <a:gd name="T52" fmla="*/ 92 w 217"/>
                  <a:gd name="T53" fmla="*/ 2 h 99"/>
                  <a:gd name="T54" fmla="*/ 69 w 217"/>
                  <a:gd name="T55" fmla="*/ 10 h 99"/>
                  <a:gd name="T56" fmla="*/ 46 w 217"/>
                  <a:gd name="T57" fmla="*/ 22 h 99"/>
                  <a:gd name="T58" fmla="*/ 26 w 217"/>
                  <a:gd name="T59" fmla="*/ 40 h 99"/>
                  <a:gd name="T60" fmla="*/ 12 w 217"/>
                  <a:gd name="T61" fmla="*/ 59 h 99"/>
                  <a:gd name="T62" fmla="*/ 0 w 217"/>
                  <a:gd name="T63" fmla="*/ 81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
                  <a:gd name="T97" fmla="*/ 0 h 99"/>
                  <a:gd name="T98" fmla="*/ 217 w 217"/>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 h="99">
                    <a:moveTo>
                      <a:pt x="0" y="81"/>
                    </a:moveTo>
                    <a:lnTo>
                      <a:pt x="10" y="99"/>
                    </a:lnTo>
                    <a:lnTo>
                      <a:pt x="20" y="74"/>
                    </a:lnTo>
                    <a:lnTo>
                      <a:pt x="36" y="50"/>
                    </a:lnTo>
                    <a:lnTo>
                      <a:pt x="53" y="32"/>
                    </a:lnTo>
                    <a:lnTo>
                      <a:pt x="73" y="21"/>
                    </a:lnTo>
                    <a:lnTo>
                      <a:pt x="95" y="14"/>
                    </a:lnTo>
                    <a:lnTo>
                      <a:pt x="119" y="12"/>
                    </a:lnTo>
                    <a:lnTo>
                      <a:pt x="130" y="12"/>
                    </a:lnTo>
                    <a:lnTo>
                      <a:pt x="143" y="14"/>
                    </a:lnTo>
                    <a:lnTo>
                      <a:pt x="153" y="17"/>
                    </a:lnTo>
                    <a:lnTo>
                      <a:pt x="164" y="21"/>
                    </a:lnTo>
                    <a:lnTo>
                      <a:pt x="173" y="26"/>
                    </a:lnTo>
                    <a:lnTo>
                      <a:pt x="183" y="32"/>
                    </a:lnTo>
                    <a:lnTo>
                      <a:pt x="192" y="40"/>
                    </a:lnTo>
                    <a:lnTo>
                      <a:pt x="202" y="50"/>
                    </a:lnTo>
                    <a:lnTo>
                      <a:pt x="209" y="58"/>
                    </a:lnTo>
                    <a:lnTo>
                      <a:pt x="217" y="42"/>
                    </a:lnTo>
                    <a:lnTo>
                      <a:pt x="212" y="40"/>
                    </a:lnTo>
                    <a:lnTo>
                      <a:pt x="201" y="30"/>
                    </a:lnTo>
                    <a:lnTo>
                      <a:pt x="191" y="22"/>
                    </a:lnTo>
                    <a:lnTo>
                      <a:pt x="169" y="10"/>
                    </a:lnTo>
                    <a:lnTo>
                      <a:pt x="156" y="4"/>
                    </a:lnTo>
                    <a:lnTo>
                      <a:pt x="145" y="2"/>
                    </a:lnTo>
                    <a:lnTo>
                      <a:pt x="132" y="0"/>
                    </a:lnTo>
                    <a:lnTo>
                      <a:pt x="119" y="0"/>
                    </a:lnTo>
                    <a:lnTo>
                      <a:pt x="92" y="2"/>
                    </a:lnTo>
                    <a:lnTo>
                      <a:pt x="69" y="10"/>
                    </a:lnTo>
                    <a:lnTo>
                      <a:pt x="46" y="22"/>
                    </a:lnTo>
                    <a:lnTo>
                      <a:pt x="26" y="40"/>
                    </a:lnTo>
                    <a:lnTo>
                      <a:pt x="12" y="59"/>
                    </a:lnTo>
                    <a:lnTo>
                      <a:pt x="0" y="81"/>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1" name="Freeform 664"/>
              <p:cNvSpPr>
                <a:spLocks/>
              </p:cNvSpPr>
              <p:nvPr/>
            </p:nvSpPr>
            <p:spPr bwMode="auto">
              <a:xfrm>
                <a:off x="6241" y="4616"/>
                <a:ext cx="76" cy="21"/>
              </a:xfrm>
              <a:custGeom>
                <a:avLst/>
                <a:gdLst>
                  <a:gd name="T0" fmla="*/ 0 w 377"/>
                  <a:gd name="T1" fmla="*/ 92 h 104"/>
                  <a:gd name="T2" fmla="*/ 6 w 377"/>
                  <a:gd name="T3" fmla="*/ 104 h 104"/>
                  <a:gd name="T4" fmla="*/ 26 w 377"/>
                  <a:gd name="T5" fmla="*/ 83 h 104"/>
                  <a:gd name="T6" fmla="*/ 48 w 377"/>
                  <a:gd name="T7" fmla="*/ 65 h 104"/>
                  <a:gd name="T8" fmla="*/ 72 w 377"/>
                  <a:gd name="T9" fmla="*/ 49 h 104"/>
                  <a:gd name="T10" fmla="*/ 97 w 377"/>
                  <a:gd name="T11" fmla="*/ 37 h 104"/>
                  <a:gd name="T12" fmla="*/ 121 w 377"/>
                  <a:gd name="T13" fmla="*/ 27 h 104"/>
                  <a:gd name="T14" fmla="*/ 147 w 377"/>
                  <a:gd name="T15" fmla="*/ 20 h 104"/>
                  <a:gd name="T16" fmla="*/ 174 w 377"/>
                  <a:gd name="T17" fmla="*/ 17 h 104"/>
                  <a:gd name="T18" fmla="*/ 203 w 377"/>
                  <a:gd name="T19" fmla="*/ 16 h 104"/>
                  <a:gd name="T20" fmla="*/ 226 w 377"/>
                  <a:gd name="T21" fmla="*/ 16 h 104"/>
                  <a:gd name="T22" fmla="*/ 248 w 377"/>
                  <a:gd name="T23" fmla="*/ 19 h 104"/>
                  <a:gd name="T24" fmla="*/ 269 w 377"/>
                  <a:gd name="T25" fmla="*/ 22 h 104"/>
                  <a:gd name="T26" fmla="*/ 292 w 377"/>
                  <a:gd name="T27" fmla="*/ 30 h 104"/>
                  <a:gd name="T28" fmla="*/ 312 w 377"/>
                  <a:gd name="T29" fmla="*/ 38 h 104"/>
                  <a:gd name="T30" fmla="*/ 332 w 377"/>
                  <a:gd name="T31" fmla="*/ 49 h 104"/>
                  <a:gd name="T32" fmla="*/ 351 w 377"/>
                  <a:gd name="T33" fmla="*/ 62 h 104"/>
                  <a:gd name="T34" fmla="*/ 372 w 377"/>
                  <a:gd name="T35" fmla="*/ 76 h 104"/>
                  <a:gd name="T36" fmla="*/ 377 w 377"/>
                  <a:gd name="T37" fmla="*/ 64 h 104"/>
                  <a:gd name="T38" fmla="*/ 357 w 377"/>
                  <a:gd name="T39" fmla="*/ 47 h 104"/>
                  <a:gd name="T40" fmla="*/ 337 w 377"/>
                  <a:gd name="T41" fmla="*/ 35 h 104"/>
                  <a:gd name="T42" fmla="*/ 316 w 377"/>
                  <a:gd name="T43" fmla="*/ 24 h 104"/>
                  <a:gd name="T44" fmla="*/ 295 w 377"/>
                  <a:gd name="T45" fmla="*/ 16 h 104"/>
                  <a:gd name="T46" fmla="*/ 273 w 377"/>
                  <a:gd name="T47" fmla="*/ 8 h 104"/>
                  <a:gd name="T48" fmla="*/ 250 w 377"/>
                  <a:gd name="T49" fmla="*/ 3 h 104"/>
                  <a:gd name="T50" fmla="*/ 227 w 377"/>
                  <a:gd name="T51" fmla="*/ 0 h 104"/>
                  <a:gd name="T52" fmla="*/ 203 w 377"/>
                  <a:gd name="T53" fmla="*/ 0 h 104"/>
                  <a:gd name="T54" fmla="*/ 173 w 377"/>
                  <a:gd name="T55" fmla="*/ 1 h 104"/>
                  <a:gd name="T56" fmla="*/ 145 w 377"/>
                  <a:gd name="T57" fmla="*/ 6 h 104"/>
                  <a:gd name="T58" fmla="*/ 118 w 377"/>
                  <a:gd name="T59" fmla="*/ 12 h 104"/>
                  <a:gd name="T60" fmla="*/ 92 w 377"/>
                  <a:gd name="T61" fmla="*/ 22 h 104"/>
                  <a:gd name="T62" fmla="*/ 66 w 377"/>
                  <a:gd name="T63" fmla="*/ 35 h 104"/>
                  <a:gd name="T64" fmla="*/ 43 w 377"/>
                  <a:gd name="T65" fmla="*/ 50 h 104"/>
                  <a:gd name="T66" fmla="*/ 20 w 377"/>
                  <a:gd name="T67" fmla="*/ 70 h 104"/>
                  <a:gd name="T68" fmla="*/ 0 w 377"/>
                  <a:gd name="T69" fmla="*/ 92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104"/>
                  <a:gd name="T107" fmla="*/ 377 w 37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104">
                    <a:moveTo>
                      <a:pt x="0" y="92"/>
                    </a:moveTo>
                    <a:lnTo>
                      <a:pt x="6" y="104"/>
                    </a:lnTo>
                    <a:lnTo>
                      <a:pt x="26" y="83"/>
                    </a:lnTo>
                    <a:lnTo>
                      <a:pt x="48" y="65"/>
                    </a:lnTo>
                    <a:lnTo>
                      <a:pt x="72" y="49"/>
                    </a:lnTo>
                    <a:lnTo>
                      <a:pt x="97" y="37"/>
                    </a:lnTo>
                    <a:lnTo>
                      <a:pt x="121" y="27"/>
                    </a:lnTo>
                    <a:lnTo>
                      <a:pt x="147" y="20"/>
                    </a:lnTo>
                    <a:lnTo>
                      <a:pt x="174" y="17"/>
                    </a:lnTo>
                    <a:lnTo>
                      <a:pt x="203" y="16"/>
                    </a:lnTo>
                    <a:lnTo>
                      <a:pt x="226" y="16"/>
                    </a:lnTo>
                    <a:lnTo>
                      <a:pt x="248" y="19"/>
                    </a:lnTo>
                    <a:lnTo>
                      <a:pt x="269" y="22"/>
                    </a:lnTo>
                    <a:lnTo>
                      <a:pt x="292" y="30"/>
                    </a:lnTo>
                    <a:lnTo>
                      <a:pt x="312" y="38"/>
                    </a:lnTo>
                    <a:lnTo>
                      <a:pt x="332" y="49"/>
                    </a:lnTo>
                    <a:lnTo>
                      <a:pt x="351" y="62"/>
                    </a:lnTo>
                    <a:lnTo>
                      <a:pt x="372" y="76"/>
                    </a:lnTo>
                    <a:lnTo>
                      <a:pt x="377" y="64"/>
                    </a:lnTo>
                    <a:lnTo>
                      <a:pt x="357" y="47"/>
                    </a:lnTo>
                    <a:lnTo>
                      <a:pt x="337" y="35"/>
                    </a:lnTo>
                    <a:lnTo>
                      <a:pt x="316" y="24"/>
                    </a:lnTo>
                    <a:lnTo>
                      <a:pt x="295" y="16"/>
                    </a:lnTo>
                    <a:lnTo>
                      <a:pt x="273" y="8"/>
                    </a:lnTo>
                    <a:lnTo>
                      <a:pt x="250" y="3"/>
                    </a:lnTo>
                    <a:lnTo>
                      <a:pt x="227" y="0"/>
                    </a:lnTo>
                    <a:lnTo>
                      <a:pt x="203" y="0"/>
                    </a:lnTo>
                    <a:lnTo>
                      <a:pt x="173" y="1"/>
                    </a:lnTo>
                    <a:lnTo>
                      <a:pt x="145" y="6"/>
                    </a:lnTo>
                    <a:lnTo>
                      <a:pt x="118" y="12"/>
                    </a:lnTo>
                    <a:lnTo>
                      <a:pt x="92" y="22"/>
                    </a:lnTo>
                    <a:lnTo>
                      <a:pt x="66" y="35"/>
                    </a:lnTo>
                    <a:lnTo>
                      <a:pt x="43" y="50"/>
                    </a:lnTo>
                    <a:lnTo>
                      <a:pt x="20" y="70"/>
                    </a:lnTo>
                    <a:lnTo>
                      <a:pt x="0" y="92"/>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2" name="Freeform 665"/>
              <p:cNvSpPr>
                <a:spLocks/>
              </p:cNvSpPr>
              <p:nvPr/>
            </p:nvSpPr>
            <p:spPr bwMode="auto">
              <a:xfrm>
                <a:off x="6260" y="4656"/>
                <a:ext cx="40" cy="21"/>
              </a:xfrm>
              <a:custGeom>
                <a:avLst/>
                <a:gdLst>
                  <a:gd name="T0" fmla="*/ 192 w 199"/>
                  <a:gd name="T1" fmla="*/ 38 h 105"/>
                  <a:gd name="T2" fmla="*/ 182 w 199"/>
                  <a:gd name="T3" fmla="*/ 28 h 105"/>
                  <a:gd name="T4" fmla="*/ 173 w 199"/>
                  <a:gd name="T5" fmla="*/ 20 h 105"/>
                  <a:gd name="T6" fmla="*/ 163 w 199"/>
                  <a:gd name="T7" fmla="*/ 14 h 105"/>
                  <a:gd name="T8" fmla="*/ 154 w 199"/>
                  <a:gd name="T9" fmla="*/ 9 h 105"/>
                  <a:gd name="T10" fmla="*/ 143 w 199"/>
                  <a:gd name="T11" fmla="*/ 5 h 105"/>
                  <a:gd name="T12" fmla="*/ 133 w 199"/>
                  <a:gd name="T13" fmla="*/ 2 h 105"/>
                  <a:gd name="T14" fmla="*/ 120 w 199"/>
                  <a:gd name="T15" fmla="*/ 0 h 105"/>
                  <a:gd name="T16" fmla="*/ 109 w 199"/>
                  <a:gd name="T17" fmla="*/ 0 h 105"/>
                  <a:gd name="T18" fmla="*/ 85 w 199"/>
                  <a:gd name="T19" fmla="*/ 2 h 105"/>
                  <a:gd name="T20" fmla="*/ 63 w 199"/>
                  <a:gd name="T21" fmla="*/ 9 h 105"/>
                  <a:gd name="T22" fmla="*/ 43 w 199"/>
                  <a:gd name="T23" fmla="*/ 20 h 105"/>
                  <a:gd name="T24" fmla="*/ 26 w 199"/>
                  <a:gd name="T25" fmla="*/ 38 h 105"/>
                  <a:gd name="T26" fmla="*/ 10 w 199"/>
                  <a:gd name="T27" fmla="*/ 62 h 105"/>
                  <a:gd name="T28" fmla="*/ 0 w 199"/>
                  <a:gd name="T29" fmla="*/ 87 h 105"/>
                  <a:gd name="T30" fmla="*/ 8 w 199"/>
                  <a:gd name="T31" fmla="*/ 105 h 105"/>
                  <a:gd name="T32" fmla="*/ 12 w 199"/>
                  <a:gd name="T33" fmla="*/ 89 h 105"/>
                  <a:gd name="T34" fmla="*/ 18 w 199"/>
                  <a:gd name="T35" fmla="*/ 75 h 105"/>
                  <a:gd name="T36" fmla="*/ 26 w 199"/>
                  <a:gd name="T37" fmla="*/ 63 h 105"/>
                  <a:gd name="T38" fmla="*/ 36 w 199"/>
                  <a:gd name="T39" fmla="*/ 52 h 105"/>
                  <a:gd name="T40" fmla="*/ 51 w 199"/>
                  <a:gd name="T41" fmla="*/ 36 h 105"/>
                  <a:gd name="T42" fmla="*/ 69 w 199"/>
                  <a:gd name="T43" fmla="*/ 25 h 105"/>
                  <a:gd name="T44" fmla="*/ 88 w 199"/>
                  <a:gd name="T45" fmla="*/ 18 h 105"/>
                  <a:gd name="T46" fmla="*/ 109 w 199"/>
                  <a:gd name="T47" fmla="*/ 16 h 105"/>
                  <a:gd name="T48" fmla="*/ 129 w 199"/>
                  <a:gd name="T49" fmla="*/ 18 h 105"/>
                  <a:gd name="T50" fmla="*/ 138 w 199"/>
                  <a:gd name="T51" fmla="*/ 20 h 105"/>
                  <a:gd name="T52" fmla="*/ 149 w 199"/>
                  <a:gd name="T53" fmla="*/ 25 h 105"/>
                  <a:gd name="T54" fmla="*/ 167 w 199"/>
                  <a:gd name="T55" fmla="*/ 36 h 105"/>
                  <a:gd name="T56" fmla="*/ 174 w 199"/>
                  <a:gd name="T57" fmla="*/ 43 h 105"/>
                  <a:gd name="T58" fmla="*/ 183 w 199"/>
                  <a:gd name="T59" fmla="*/ 52 h 105"/>
                  <a:gd name="T60" fmla="*/ 192 w 199"/>
                  <a:gd name="T61" fmla="*/ 62 h 105"/>
                  <a:gd name="T62" fmla="*/ 199 w 199"/>
                  <a:gd name="T63" fmla="*/ 46 h 105"/>
                  <a:gd name="T64" fmla="*/ 192 w 199"/>
                  <a:gd name="T65" fmla="*/ 38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5"/>
                  <a:gd name="T101" fmla="*/ 199 w 199"/>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5">
                    <a:moveTo>
                      <a:pt x="192" y="38"/>
                    </a:moveTo>
                    <a:lnTo>
                      <a:pt x="182" y="28"/>
                    </a:lnTo>
                    <a:lnTo>
                      <a:pt x="173" y="20"/>
                    </a:lnTo>
                    <a:lnTo>
                      <a:pt x="163" y="14"/>
                    </a:lnTo>
                    <a:lnTo>
                      <a:pt x="154" y="9"/>
                    </a:lnTo>
                    <a:lnTo>
                      <a:pt x="143" y="5"/>
                    </a:lnTo>
                    <a:lnTo>
                      <a:pt x="133" y="2"/>
                    </a:lnTo>
                    <a:lnTo>
                      <a:pt x="120" y="0"/>
                    </a:lnTo>
                    <a:lnTo>
                      <a:pt x="109" y="0"/>
                    </a:lnTo>
                    <a:lnTo>
                      <a:pt x="85" y="2"/>
                    </a:lnTo>
                    <a:lnTo>
                      <a:pt x="63" y="9"/>
                    </a:lnTo>
                    <a:lnTo>
                      <a:pt x="43" y="20"/>
                    </a:lnTo>
                    <a:lnTo>
                      <a:pt x="26" y="38"/>
                    </a:lnTo>
                    <a:lnTo>
                      <a:pt x="10" y="62"/>
                    </a:lnTo>
                    <a:lnTo>
                      <a:pt x="0" y="87"/>
                    </a:lnTo>
                    <a:lnTo>
                      <a:pt x="8" y="105"/>
                    </a:lnTo>
                    <a:lnTo>
                      <a:pt x="12" y="89"/>
                    </a:lnTo>
                    <a:lnTo>
                      <a:pt x="18" y="75"/>
                    </a:lnTo>
                    <a:lnTo>
                      <a:pt x="26" y="63"/>
                    </a:lnTo>
                    <a:lnTo>
                      <a:pt x="36" y="52"/>
                    </a:lnTo>
                    <a:lnTo>
                      <a:pt x="51" y="36"/>
                    </a:lnTo>
                    <a:lnTo>
                      <a:pt x="69" y="25"/>
                    </a:lnTo>
                    <a:lnTo>
                      <a:pt x="88" y="18"/>
                    </a:lnTo>
                    <a:lnTo>
                      <a:pt x="109" y="16"/>
                    </a:lnTo>
                    <a:lnTo>
                      <a:pt x="129" y="18"/>
                    </a:lnTo>
                    <a:lnTo>
                      <a:pt x="138" y="20"/>
                    </a:lnTo>
                    <a:lnTo>
                      <a:pt x="149" y="25"/>
                    </a:lnTo>
                    <a:lnTo>
                      <a:pt x="167" y="36"/>
                    </a:lnTo>
                    <a:lnTo>
                      <a:pt x="174" y="43"/>
                    </a:lnTo>
                    <a:lnTo>
                      <a:pt x="183" y="52"/>
                    </a:lnTo>
                    <a:lnTo>
                      <a:pt x="192" y="62"/>
                    </a:lnTo>
                    <a:lnTo>
                      <a:pt x="199" y="46"/>
                    </a:lnTo>
                    <a:lnTo>
                      <a:pt x="192" y="38"/>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3" name="Freeform 666"/>
              <p:cNvSpPr>
                <a:spLocks/>
              </p:cNvSpPr>
              <p:nvPr/>
            </p:nvSpPr>
            <p:spPr bwMode="auto">
              <a:xfrm>
                <a:off x="6262" y="4660"/>
                <a:ext cx="37" cy="22"/>
              </a:xfrm>
              <a:custGeom>
                <a:avLst/>
                <a:gdLst>
                  <a:gd name="T0" fmla="*/ 28 w 184"/>
                  <a:gd name="T1" fmla="*/ 36 h 114"/>
                  <a:gd name="T2" fmla="*/ 18 w 184"/>
                  <a:gd name="T3" fmla="*/ 47 h 114"/>
                  <a:gd name="T4" fmla="*/ 10 w 184"/>
                  <a:gd name="T5" fmla="*/ 59 h 114"/>
                  <a:gd name="T6" fmla="*/ 4 w 184"/>
                  <a:gd name="T7" fmla="*/ 73 h 114"/>
                  <a:gd name="T8" fmla="*/ 0 w 184"/>
                  <a:gd name="T9" fmla="*/ 89 h 114"/>
                  <a:gd name="T10" fmla="*/ 10 w 184"/>
                  <a:gd name="T11" fmla="*/ 114 h 114"/>
                  <a:gd name="T12" fmla="*/ 11 w 184"/>
                  <a:gd name="T13" fmla="*/ 93 h 114"/>
                  <a:gd name="T14" fmla="*/ 17 w 184"/>
                  <a:gd name="T15" fmla="*/ 75 h 114"/>
                  <a:gd name="T16" fmla="*/ 25 w 184"/>
                  <a:gd name="T17" fmla="*/ 58 h 114"/>
                  <a:gd name="T18" fmla="*/ 36 w 184"/>
                  <a:gd name="T19" fmla="*/ 46 h 114"/>
                  <a:gd name="T20" fmla="*/ 50 w 184"/>
                  <a:gd name="T21" fmla="*/ 31 h 114"/>
                  <a:gd name="T22" fmla="*/ 65 w 184"/>
                  <a:gd name="T23" fmla="*/ 22 h 114"/>
                  <a:gd name="T24" fmla="*/ 82 w 184"/>
                  <a:gd name="T25" fmla="*/ 16 h 114"/>
                  <a:gd name="T26" fmla="*/ 101 w 184"/>
                  <a:gd name="T27" fmla="*/ 14 h 114"/>
                  <a:gd name="T28" fmla="*/ 119 w 184"/>
                  <a:gd name="T29" fmla="*/ 16 h 114"/>
                  <a:gd name="T30" fmla="*/ 127 w 184"/>
                  <a:gd name="T31" fmla="*/ 18 h 114"/>
                  <a:gd name="T32" fmla="*/ 136 w 184"/>
                  <a:gd name="T33" fmla="*/ 22 h 114"/>
                  <a:gd name="T34" fmla="*/ 152 w 184"/>
                  <a:gd name="T35" fmla="*/ 31 h 114"/>
                  <a:gd name="T36" fmla="*/ 166 w 184"/>
                  <a:gd name="T37" fmla="*/ 46 h 114"/>
                  <a:gd name="T38" fmla="*/ 179 w 184"/>
                  <a:gd name="T39" fmla="*/ 61 h 114"/>
                  <a:gd name="T40" fmla="*/ 184 w 184"/>
                  <a:gd name="T41" fmla="*/ 46 h 114"/>
                  <a:gd name="T42" fmla="*/ 175 w 184"/>
                  <a:gd name="T43" fmla="*/ 36 h 114"/>
                  <a:gd name="T44" fmla="*/ 166 w 184"/>
                  <a:gd name="T45" fmla="*/ 27 h 114"/>
                  <a:gd name="T46" fmla="*/ 159 w 184"/>
                  <a:gd name="T47" fmla="*/ 20 h 114"/>
                  <a:gd name="T48" fmla="*/ 141 w 184"/>
                  <a:gd name="T49" fmla="*/ 9 h 114"/>
                  <a:gd name="T50" fmla="*/ 130 w 184"/>
                  <a:gd name="T51" fmla="*/ 4 h 114"/>
                  <a:gd name="T52" fmla="*/ 121 w 184"/>
                  <a:gd name="T53" fmla="*/ 2 h 114"/>
                  <a:gd name="T54" fmla="*/ 101 w 184"/>
                  <a:gd name="T55" fmla="*/ 0 h 114"/>
                  <a:gd name="T56" fmla="*/ 80 w 184"/>
                  <a:gd name="T57" fmla="*/ 2 h 114"/>
                  <a:gd name="T58" fmla="*/ 61 w 184"/>
                  <a:gd name="T59" fmla="*/ 9 h 114"/>
                  <a:gd name="T60" fmla="*/ 43 w 184"/>
                  <a:gd name="T61" fmla="*/ 20 h 114"/>
                  <a:gd name="T62" fmla="*/ 28 w 184"/>
                  <a:gd name="T63" fmla="*/ 3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14"/>
                  <a:gd name="T98" fmla="*/ 184 w 184"/>
                  <a:gd name="T99" fmla="*/ 114 h 1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14">
                    <a:moveTo>
                      <a:pt x="28" y="36"/>
                    </a:moveTo>
                    <a:lnTo>
                      <a:pt x="18" y="47"/>
                    </a:lnTo>
                    <a:lnTo>
                      <a:pt x="10" y="59"/>
                    </a:lnTo>
                    <a:lnTo>
                      <a:pt x="4" y="73"/>
                    </a:lnTo>
                    <a:lnTo>
                      <a:pt x="0" y="89"/>
                    </a:lnTo>
                    <a:lnTo>
                      <a:pt x="10" y="114"/>
                    </a:lnTo>
                    <a:lnTo>
                      <a:pt x="11" y="93"/>
                    </a:lnTo>
                    <a:lnTo>
                      <a:pt x="17" y="75"/>
                    </a:lnTo>
                    <a:lnTo>
                      <a:pt x="25" y="58"/>
                    </a:lnTo>
                    <a:lnTo>
                      <a:pt x="36" y="46"/>
                    </a:lnTo>
                    <a:lnTo>
                      <a:pt x="50" y="31"/>
                    </a:lnTo>
                    <a:lnTo>
                      <a:pt x="65" y="22"/>
                    </a:lnTo>
                    <a:lnTo>
                      <a:pt x="82" y="16"/>
                    </a:lnTo>
                    <a:lnTo>
                      <a:pt x="101" y="14"/>
                    </a:lnTo>
                    <a:lnTo>
                      <a:pt x="119" y="16"/>
                    </a:lnTo>
                    <a:lnTo>
                      <a:pt x="127" y="18"/>
                    </a:lnTo>
                    <a:lnTo>
                      <a:pt x="136" y="22"/>
                    </a:lnTo>
                    <a:lnTo>
                      <a:pt x="152" y="31"/>
                    </a:lnTo>
                    <a:lnTo>
                      <a:pt x="166" y="46"/>
                    </a:lnTo>
                    <a:lnTo>
                      <a:pt x="179" y="61"/>
                    </a:lnTo>
                    <a:lnTo>
                      <a:pt x="184" y="46"/>
                    </a:lnTo>
                    <a:lnTo>
                      <a:pt x="175" y="36"/>
                    </a:lnTo>
                    <a:lnTo>
                      <a:pt x="166" y="27"/>
                    </a:lnTo>
                    <a:lnTo>
                      <a:pt x="159" y="20"/>
                    </a:lnTo>
                    <a:lnTo>
                      <a:pt x="141" y="9"/>
                    </a:lnTo>
                    <a:lnTo>
                      <a:pt x="130" y="4"/>
                    </a:lnTo>
                    <a:lnTo>
                      <a:pt x="121" y="2"/>
                    </a:lnTo>
                    <a:lnTo>
                      <a:pt x="101" y="0"/>
                    </a:lnTo>
                    <a:lnTo>
                      <a:pt x="80" y="2"/>
                    </a:lnTo>
                    <a:lnTo>
                      <a:pt x="61" y="9"/>
                    </a:lnTo>
                    <a:lnTo>
                      <a:pt x="43" y="20"/>
                    </a:lnTo>
                    <a:lnTo>
                      <a:pt x="28" y="36"/>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4" name="Freeform 667"/>
              <p:cNvSpPr>
                <a:spLocks/>
              </p:cNvSpPr>
              <p:nvPr/>
            </p:nvSpPr>
            <p:spPr bwMode="auto">
              <a:xfrm>
                <a:off x="6264" y="4662"/>
                <a:ext cx="34" cy="41"/>
              </a:xfrm>
              <a:custGeom>
                <a:avLst/>
                <a:gdLst>
                  <a:gd name="T0" fmla="*/ 36 w 169"/>
                  <a:gd name="T1" fmla="*/ 164 h 205"/>
                  <a:gd name="T2" fmla="*/ 30 w 169"/>
                  <a:gd name="T3" fmla="*/ 157 h 205"/>
                  <a:gd name="T4" fmla="*/ 25 w 169"/>
                  <a:gd name="T5" fmla="*/ 150 h 205"/>
                  <a:gd name="T6" fmla="*/ 21 w 169"/>
                  <a:gd name="T7" fmla="*/ 142 h 205"/>
                  <a:gd name="T8" fmla="*/ 18 w 169"/>
                  <a:gd name="T9" fmla="*/ 135 h 205"/>
                  <a:gd name="T10" fmla="*/ 14 w 169"/>
                  <a:gd name="T11" fmla="*/ 119 h 205"/>
                  <a:gd name="T12" fmla="*/ 13 w 169"/>
                  <a:gd name="T13" fmla="*/ 103 h 205"/>
                  <a:gd name="T14" fmla="*/ 14 w 169"/>
                  <a:gd name="T15" fmla="*/ 85 h 205"/>
                  <a:gd name="T16" fmla="*/ 18 w 169"/>
                  <a:gd name="T17" fmla="*/ 69 h 205"/>
                  <a:gd name="T18" fmla="*/ 25 w 169"/>
                  <a:gd name="T19" fmla="*/ 54 h 205"/>
                  <a:gd name="T20" fmla="*/ 36 w 169"/>
                  <a:gd name="T21" fmla="*/ 42 h 205"/>
                  <a:gd name="T22" fmla="*/ 47 w 169"/>
                  <a:gd name="T23" fmla="*/ 30 h 205"/>
                  <a:gd name="T24" fmla="*/ 61 w 169"/>
                  <a:gd name="T25" fmla="*/ 22 h 205"/>
                  <a:gd name="T26" fmla="*/ 76 w 169"/>
                  <a:gd name="T27" fmla="*/ 17 h 205"/>
                  <a:gd name="T28" fmla="*/ 91 w 169"/>
                  <a:gd name="T29" fmla="*/ 16 h 205"/>
                  <a:gd name="T30" fmla="*/ 106 w 169"/>
                  <a:gd name="T31" fmla="*/ 17 h 205"/>
                  <a:gd name="T32" fmla="*/ 113 w 169"/>
                  <a:gd name="T33" fmla="*/ 18 h 205"/>
                  <a:gd name="T34" fmla="*/ 120 w 169"/>
                  <a:gd name="T35" fmla="*/ 22 h 205"/>
                  <a:gd name="T36" fmla="*/ 134 w 169"/>
                  <a:gd name="T37" fmla="*/ 30 h 205"/>
                  <a:gd name="T38" fmla="*/ 147 w 169"/>
                  <a:gd name="T39" fmla="*/ 42 h 205"/>
                  <a:gd name="T40" fmla="*/ 154 w 169"/>
                  <a:gd name="T41" fmla="*/ 50 h 205"/>
                  <a:gd name="T42" fmla="*/ 161 w 169"/>
                  <a:gd name="T43" fmla="*/ 62 h 205"/>
                  <a:gd name="T44" fmla="*/ 169 w 169"/>
                  <a:gd name="T45" fmla="*/ 47 h 205"/>
                  <a:gd name="T46" fmla="*/ 156 w 169"/>
                  <a:gd name="T47" fmla="*/ 32 h 205"/>
                  <a:gd name="T48" fmla="*/ 142 w 169"/>
                  <a:gd name="T49" fmla="*/ 17 h 205"/>
                  <a:gd name="T50" fmla="*/ 126 w 169"/>
                  <a:gd name="T51" fmla="*/ 8 h 205"/>
                  <a:gd name="T52" fmla="*/ 117 w 169"/>
                  <a:gd name="T53" fmla="*/ 4 h 205"/>
                  <a:gd name="T54" fmla="*/ 109 w 169"/>
                  <a:gd name="T55" fmla="*/ 2 h 205"/>
                  <a:gd name="T56" fmla="*/ 91 w 169"/>
                  <a:gd name="T57" fmla="*/ 0 h 205"/>
                  <a:gd name="T58" fmla="*/ 72 w 169"/>
                  <a:gd name="T59" fmla="*/ 2 h 205"/>
                  <a:gd name="T60" fmla="*/ 55 w 169"/>
                  <a:gd name="T61" fmla="*/ 8 h 205"/>
                  <a:gd name="T62" fmla="*/ 40 w 169"/>
                  <a:gd name="T63" fmla="*/ 17 h 205"/>
                  <a:gd name="T64" fmla="*/ 26 w 169"/>
                  <a:gd name="T65" fmla="*/ 32 h 205"/>
                  <a:gd name="T66" fmla="*/ 15 w 169"/>
                  <a:gd name="T67" fmla="*/ 44 h 205"/>
                  <a:gd name="T68" fmla="*/ 7 w 169"/>
                  <a:gd name="T69" fmla="*/ 61 h 205"/>
                  <a:gd name="T70" fmla="*/ 1 w 169"/>
                  <a:gd name="T71" fmla="*/ 79 h 205"/>
                  <a:gd name="T72" fmla="*/ 0 w 169"/>
                  <a:gd name="T73" fmla="*/ 100 h 205"/>
                  <a:gd name="T74" fmla="*/ 42 w 169"/>
                  <a:gd name="T75" fmla="*/ 189 h 205"/>
                  <a:gd name="T76" fmla="*/ 53 w 169"/>
                  <a:gd name="T77" fmla="*/ 195 h 205"/>
                  <a:gd name="T78" fmla="*/ 65 w 169"/>
                  <a:gd name="T79" fmla="*/ 200 h 205"/>
                  <a:gd name="T80" fmla="*/ 78 w 169"/>
                  <a:gd name="T81" fmla="*/ 204 h 205"/>
                  <a:gd name="T82" fmla="*/ 91 w 169"/>
                  <a:gd name="T83" fmla="*/ 205 h 205"/>
                  <a:gd name="T84" fmla="*/ 96 w 169"/>
                  <a:gd name="T85" fmla="*/ 205 h 205"/>
                  <a:gd name="T86" fmla="*/ 101 w 169"/>
                  <a:gd name="T87" fmla="*/ 189 h 205"/>
                  <a:gd name="T88" fmla="*/ 97 w 169"/>
                  <a:gd name="T89" fmla="*/ 189 h 205"/>
                  <a:gd name="T90" fmla="*/ 91 w 169"/>
                  <a:gd name="T91" fmla="*/ 189 h 205"/>
                  <a:gd name="T92" fmla="*/ 76 w 169"/>
                  <a:gd name="T93" fmla="*/ 187 h 205"/>
                  <a:gd name="T94" fmla="*/ 61 w 169"/>
                  <a:gd name="T95" fmla="*/ 182 h 205"/>
                  <a:gd name="T96" fmla="*/ 47 w 169"/>
                  <a:gd name="T97" fmla="*/ 174 h 205"/>
                  <a:gd name="T98" fmla="*/ 36 w 169"/>
                  <a:gd name="T99" fmla="*/ 164 h 2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9"/>
                  <a:gd name="T151" fmla="*/ 0 h 205"/>
                  <a:gd name="T152" fmla="*/ 169 w 169"/>
                  <a:gd name="T153" fmla="*/ 205 h 2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9" h="205">
                    <a:moveTo>
                      <a:pt x="36" y="164"/>
                    </a:moveTo>
                    <a:lnTo>
                      <a:pt x="30" y="157"/>
                    </a:lnTo>
                    <a:lnTo>
                      <a:pt x="25" y="150"/>
                    </a:lnTo>
                    <a:lnTo>
                      <a:pt x="21" y="142"/>
                    </a:lnTo>
                    <a:lnTo>
                      <a:pt x="18" y="135"/>
                    </a:lnTo>
                    <a:lnTo>
                      <a:pt x="14" y="119"/>
                    </a:lnTo>
                    <a:lnTo>
                      <a:pt x="13" y="103"/>
                    </a:lnTo>
                    <a:lnTo>
                      <a:pt x="14" y="85"/>
                    </a:lnTo>
                    <a:lnTo>
                      <a:pt x="18" y="69"/>
                    </a:lnTo>
                    <a:lnTo>
                      <a:pt x="25" y="54"/>
                    </a:lnTo>
                    <a:lnTo>
                      <a:pt x="36" y="42"/>
                    </a:lnTo>
                    <a:lnTo>
                      <a:pt x="47" y="30"/>
                    </a:lnTo>
                    <a:lnTo>
                      <a:pt x="61" y="22"/>
                    </a:lnTo>
                    <a:lnTo>
                      <a:pt x="76" y="17"/>
                    </a:lnTo>
                    <a:lnTo>
                      <a:pt x="91" y="16"/>
                    </a:lnTo>
                    <a:lnTo>
                      <a:pt x="106" y="17"/>
                    </a:lnTo>
                    <a:lnTo>
                      <a:pt x="113" y="18"/>
                    </a:lnTo>
                    <a:lnTo>
                      <a:pt x="120" y="22"/>
                    </a:lnTo>
                    <a:lnTo>
                      <a:pt x="134" y="30"/>
                    </a:lnTo>
                    <a:lnTo>
                      <a:pt x="147" y="42"/>
                    </a:lnTo>
                    <a:lnTo>
                      <a:pt x="154" y="50"/>
                    </a:lnTo>
                    <a:lnTo>
                      <a:pt x="161" y="62"/>
                    </a:lnTo>
                    <a:lnTo>
                      <a:pt x="169" y="47"/>
                    </a:lnTo>
                    <a:lnTo>
                      <a:pt x="156" y="32"/>
                    </a:lnTo>
                    <a:lnTo>
                      <a:pt x="142" y="17"/>
                    </a:lnTo>
                    <a:lnTo>
                      <a:pt x="126" y="8"/>
                    </a:lnTo>
                    <a:lnTo>
                      <a:pt x="117" y="4"/>
                    </a:lnTo>
                    <a:lnTo>
                      <a:pt x="109" y="2"/>
                    </a:lnTo>
                    <a:lnTo>
                      <a:pt x="91" y="0"/>
                    </a:lnTo>
                    <a:lnTo>
                      <a:pt x="72" y="2"/>
                    </a:lnTo>
                    <a:lnTo>
                      <a:pt x="55" y="8"/>
                    </a:lnTo>
                    <a:lnTo>
                      <a:pt x="40" y="17"/>
                    </a:lnTo>
                    <a:lnTo>
                      <a:pt x="26" y="32"/>
                    </a:lnTo>
                    <a:lnTo>
                      <a:pt x="15" y="44"/>
                    </a:lnTo>
                    <a:lnTo>
                      <a:pt x="7" y="61"/>
                    </a:lnTo>
                    <a:lnTo>
                      <a:pt x="1" y="79"/>
                    </a:lnTo>
                    <a:lnTo>
                      <a:pt x="0" y="100"/>
                    </a:lnTo>
                    <a:lnTo>
                      <a:pt x="42" y="189"/>
                    </a:lnTo>
                    <a:lnTo>
                      <a:pt x="53" y="195"/>
                    </a:lnTo>
                    <a:lnTo>
                      <a:pt x="65" y="200"/>
                    </a:lnTo>
                    <a:lnTo>
                      <a:pt x="78" y="204"/>
                    </a:lnTo>
                    <a:lnTo>
                      <a:pt x="91" y="205"/>
                    </a:lnTo>
                    <a:lnTo>
                      <a:pt x="96" y="205"/>
                    </a:lnTo>
                    <a:lnTo>
                      <a:pt x="101" y="189"/>
                    </a:lnTo>
                    <a:lnTo>
                      <a:pt x="97" y="189"/>
                    </a:lnTo>
                    <a:lnTo>
                      <a:pt x="91" y="189"/>
                    </a:lnTo>
                    <a:lnTo>
                      <a:pt x="76" y="187"/>
                    </a:lnTo>
                    <a:lnTo>
                      <a:pt x="61" y="182"/>
                    </a:lnTo>
                    <a:lnTo>
                      <a:pt x="47" y="174"/>
                    </a:lnTo>
                    <a:lnTo>
                      <a:pt x="36" y="164"/>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5" name="Freeform 668"/>
              <p:cNvSpPr>
                <a:spLocks/>
              </p:cNvSpPr>
              <p:nvPr/>
            </p:nvSpPr>
            <p:spPr bwMode="auto">
              <a:xfrm>
                <a:off x="6266" y="4666"/>
                <a:ext cx="30" cy="34"/>
              </a:xfrm>
              <a:custGeom>
                <a:avLst/>
                <a:gdLst>
                  <a:gd name="T0" fmla="*/ 0 w 148"/>
                  <a:gd name="T1" fmla="*/ 87 h 173"/>
                  <a:gd name="T2" fmla="*/ 1 w 148"/>
                  <a:gd name="T3" fmla="*/ 103 h 173"/>
                  <a:gd name="T4" fmla="*/ 5 w 148"/>
                  <a:gd name="T5" fmla="*/ 119 h 173"/>
                  <a:gd name="T6" fmla="*/ 8 w 148"/>
                  <a:gd name="T7" fmla="*/ 126 h 173"/>
                  <a:gd name="T8" fmla="*/ 12 w 148"/>
                  <a:gd name="T9" fmla="*/ 134 h 173"/>
                  <a:gd name="T10" fmla="*/ 17 w 148"/>
                  <a:gd name="T11" fmla="*/ 141 h 173"/>
                  <a:gd name="T12" fmla="*/ 23 w 148"/>
                  <a:gd name="T13" fmla="*/ 148 h 173"/>
                  <a:gd name="T14" fmla="*/ 34 w 148"/>
                  <a:gd name="T15" fmla="*/ 158 h 173"/>
                  <a:gd name="T16" fmla="*/ 48 w 148"/>
                  <a:gd name="T17" fmla="*/ 166 h 173"/>
                  <a:gd name="T18" fmla="*/ 63 w 148"/>
                  <a:gd name="T19" fmla="*/ 171 h 173"/>
                  <a:gd name="T20" fmla="*/ 78 w 148"/>
                  <a:gd name="T21" fmla="*/ 173 h 173"/>
                  <a:gd name="T22" fmla="*/ 84 w 148"/>
                  <a:gd name="T23" fmla="*/ 173 h 173"/>
                  <a:gd name="T24" fmla="*/ 88 w 148"/>
                  <a:gd name="T25" fmla="*/ 173 h 173"/>
                  <a:gd name="T26" fmla="*/ 96 w 148"/>
                  <a:gd name="T27" fmla="*/ 158 h 173"/>
                  <a:gd name="T28" fmla="*/ 87 w 148"/>
                  <a:gd name="T29" fmla="*/ 160 h 173"/>
                  <a:gd name="T30" fmla="*/ 78 w 148"/>
                  <a:gd name="T31" fmla="*/ 161 h 173"/>
                  <a:gd name="T32" fmla="*/ 65 w 148"/>
                  <a:gd name="T33" fmla="*/ 158 h 173"/>
                  <a:gd name="T34" fmla="*/ 54 w 148"/>
                  <a:gd name="T35" fmla="*/ 154 h 173"/>
                  <a:gd name="T36" fmla="*/ 42 w 148"/>
                  <a:gd name="T37" fmla="*/ 146 h 173"/>
                  <a:gd name="T38" fmla="*/ 33 w 148"/>
                  <a:gd name="T39" fmla="*/ 137 h 173"/>
                  <a:gd name="T40" fmla="*/ 23 w 148"/>
                  <a:gd name="T41" fmla="*/ 126 h 173"/>
                  <a:gd name="T42" fmla="*/ 18 w 148"/>
                  <a:gd name="T43" fmla="*/ 114 h 173"/>
                  <a:gd name="T44" fmla="*/ 14 w 148"/>
                  <a:gd name="T45" fmla="*/ 100 h 173"/>
                  <a:gd name="T46" fmla="*/ 13 w 148"/>
                  <a:gd name="T47" fmla="*/ 87 h 173"/>
                  <a:gd name="T48" fmla="*/ 14 w 148"/>
                  <a:gd name="T49" fmla="*/ 71 h 173"/>
                  <a:gd name="T50" fmla="*/ 18 w 148"/>
                  <a:gd name="T51" fmla="*/ 59 h 173"/>
                  <a:gd name="T52" fmla="*/ 23 w 148"/>
                  <a:gd name="T53" fmla="*/ 46 h 173"/>
                  <a:gd name="T54" fmla="*/ 33 w 148"/>
                  <a:gd name="T55" fmla="*/ 36 h 173"/>
                  <a:gd name="T56" fmla="*/ 42 w 148"/>
                  <a:gd name="T57" fmla="*/ 25 h 173"/>
                  <a:gd name="T58" fmla="*/ 54 w 148"/>
                  <a:gd name="T59" fmla="*/ 18 h 173"/>
                  <a:gd name="T60" fmla="*/ 65 w 148"/>
                  <a:gd name="T61" fmla="*/ 14 h 173"/>
                  <a:gd name="T62" fmla="*/ 78 w 148"/>
                  <a:gd name="T63" fmla="*/ 13 h 173"/>
                  <a:gd name="T64" fmla="*/ 91 w 148"/>
                  <a:gd name="T65" fmla="*/ 14 h 173"/>
                  <a:gd name="T66" fmla="*/ 96 w 148"/>
                  <a:gd name="T67" fmla="*/ 15 h 173"/>
                  <a:gd name="T68" fmla="*/ 103 w 148"/>
                  <a:gd name="T69" fmla="*/ 18 h 173"/>
                  <a:gd name="T70" fmla="*/ 114 w 148"/>
                  <a:gd name="T71" fmla="*/ 25 h 173"/>
                  <a:gd name="T72" fmla="*/ 119 w 148"/>
                  <a:gd name="T73" fmla="*/ 29 h 173"/>
                  <a:gd name="T74" fmla="*/ 124 w 148"/>
                  <a:gd name="T75" fmla="*/ 36 h 173"/>
                  <a:gd name="T76" fmla="*/ 132 w 148"/>
                  <a:gd name="T77" fmla="*/ 46 h 173"/>
                  <a:gd name="T78" fmla="*/ 140 w 148"/>
                  <a:gd name="T79" fmla="*/ 61 h 173"/>
                  <a:gd name="T80" fmla="*/ 148 w 148"/>
                  <a:gd name="T81" fmla="*/ 46 h 173"/>
                  <a:gd name="T82" fmla="*/ 141 w 148"/>
                  <a:gd name="T83" fmla="*/ 34 h 173"/>
                  <a:gd name="T84" fmla="*/ 134 w 148"/>
                  <a:gd name="T85" fmla="*/ 26 h 173"/>
                  <a:gd name="T86" fmla="*/ 121 w 148"/>
                  <a:gd name="T87" fmla="*/ 14 h 173"/>
                  <a:gd name="T88" fmla="*/ 107 w 148"/>
                  <a:gd name="T89" fmla="*/ 6 h 173"/>
                  <a:gd name="T90" fmla="*/ 100 w 148"/>
                  <a:gd name="T91" fmla="*/ 2 h 173"/>
                  <a:gd name="T92" fmla="*/ 93 w 148"/>
                  <a:gd name="T93" fmla="*/ 1 h 173"/>
                  <a:gd name="T94" fmla="*/ 78 w 148"/>
                  <a:gd name="T95" fmla="*/ 0 h 173"/>
                  <a:gd name="T96" fmla="*/ 63 w 148"/>
                  <a:gd name="T97" fmla="*/ 1 h 173"/>
                  <a:gd name="T98" fmla="*/ 48 w 148"/>
                  <a:gd name="T99" fmla="*/ 6 h 173"/>
                  <a:gd name="T100" fmla="*/ 34 w 148"/>
                  <a:gd name="T101" fmla="*/ 14 h 173"/>
                  <a:gd name="T102" fmla="*/ 23 w 148"/>
                  <a:gd name="T103" fmla="*/ 26 h 173"/>
                  <a:gd name="T104" fmla="*/ 12 w 148"/>
                  <a:gd name="T105" fmla="*/ 38 h 173"/>
                  <a:gd name="T106" fmla="*/ 5 w 148"/>
                  <a:gd name="T107" fmla="*/ 53 h 173"/>
                  <a:gd name="T108" fmla="*/ 1 w 148"/>
                  <a:gd name="T109" fmla="*/ 69 h 173"/>
                  <a:gd name="T110" fmla="*/ 0 w 148"/>
                  <a:gd name="T111" fmla="*/ 87 h 1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73"/>
                  <a:gd name="T170" fmla="*/ 148 w 148"/>
                  <a:gd name="T171" fmla="*/ 173 h 1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73">
                    <a:moveTo>
                      <a:pt x="0" y="87"/>
                    </a:moveTo>
                    <a:lnTo>
                      <a:pt x="1" y="103"/>
                    </a:lnTo>
                    <a:lnTo>
                      <a:pt x="5" y="119"/>
                    </a:lnTo>
                    <a:lnTo>
                      <a:pt x="8" y="126"/>
                    </a:lnTo>
                    <a:lnTo>
                      <a:pt x="12" y="134"/>
                    </a:lnTo>
                    <a:lnTo>
                      <a:pt x="17" y="141"/>
                    </a:lnTo>
                    <a:lnTo>
                      <a:pt x="23" y="148"/>
                    </a:lnTo>
                    <a:lnTo>
                      <a:pt x="34" y="158"/>
                    </a:lnTo>
                    <a:lnTo>
                      <a:pt x="48" y="166"/>
                    </a:lnTo>
                    <a:lnTo>
                      <a:pt x="63" y="171"/>
                    </a:lnTo>
                    <a:lnTo>
                      <a:pt x="78" y="173"/>
                    </a:lnTo>
                    <a:lnTo>
                      <a:pt x="84" y="173"/>
                    </a:lnTo>
                    <a:lnTo>
                      <a:pt x="88" y="173"/>
                    </a:lnTo>
                    <a:lnTo>
                      <a:pt x="96" y="158"/>
                    </a:lnTo>
                    <a:lnTo>
                      <a:pt x="87" y="160"/>
                    </a:lnTo>
                    <a:lnTo>
                      <a:pt x="78" y="161"/>
                    </a:lnTo>
                    <a:lnTo>
                      <a:pt x="65" y="158"/>
                    </a:lnTo>
                    <a:lnTo>
                      <a:pt x="54" y="154"/>
                    </a:lnTo>
                    <a:lnTo>
                      <a:pt x="42" y="146"/>
                    </a:lnTo>
                    <a:lnTo>
                      <a:pt x="33" y="137"/>
                    </a:lnTo>
                    <a:lnTo>
                      <a:pt x="23" y="126"/>
                    </a:lnTo>
                    <a:lnTo>
                      <a:pt x="18" y="114"/>
                    </a:lnTo>
                    <a:lnTo>
                      <a:pt x="14" y="100"/>
                    </a:lnTo>
                    <a:lnTo>
                      <a:pt x="13" y="87"/>
                    </a:lnTo>
                    <a:lnTo>
                      <a:pt x="14" y="71"/>
                    </a:lnTo>
                    <a:lnTo>
                      <a:pt x="18" y="59"/>
                    </a:lnTo>
                    <a:lnTo>
                      <a:pt x="23" y="46"/>
                    </a:lnTo>
                    <a:lnTo>
                      <a:pt x="33" y="36"/>
                    </a:lnTo>
                    <a:lnTo>
                      <a:pt x="42" y="25"/>
                    </a:lnTo>
                    <a:lnTo>
                      <a:pt x="54" y="18"/>
                    </a:lnTo>
                    <a:lnTo>
                      <a:pt x="65" y="14"/>
                    </a:lnTo>
                    <a:lnTo>
                      <a:pt x="78" y="13"/>
                    </a:lnTo>
                    <a:lnTo>
                      <a:pt x="91" y="14"/>
                    </a:lnTo>
                    <a:lnTo>
                      <a:pt x="96" y="15"/>
                    </a:lnTo>
                    <a:lnTo>
                      <a:pt x="103" y="18"/>
                    </a:lnTo>
                    <a:lnTo>
                      <a:pt x="114" y="25"/>
                    </a:lnTo>
                    <a:lnTo>
                      <a:pt x="119" y="29"/>
                    </a:lnTo>
                    <a:lnTo>
                      <a:pt x="124" y="36"/>
                    </a:lnTo>
                    <a:lnTo>
                      <a:pt x="132" y="46"/>
                    </a:lnTo>
                    <a:lnTo>
                      <a:pt x="140" y="61"/>
                    </a:lnTo>
                    <a:lnTo>
                      <a:pt x="148" y="46"/>
                    </a:lnTo>
                    <a:lnTo>
                      <a:pt x="141" y="34"/>
                    </a:lnTo>
                    <a:lnTo>
                      <a:pt x="134" y="26"/>
                    </a:lnTo>
                    <a:lnTo>
                      <a:pt x="121" y="14"/>
                    </a:lnTo>
                    <a:lnTo>
                      <a:pt x="107" y="6"/>
                    </a:lnTo>
                    <a:lnTo>
                      <a:pt x="100" y="2"/>
                    </a:lnTo>
                    <a:lnTo>
                      <a:pt x="93" y="1"/>
                    </a:lnTo>
                    <a:lnTo>
                      <a:pt x="78" y="0"/>
                    </a:lnTo>
                    <a:lnTo>
                      <a:pt x="63" y="1"/>
                    </a:lnTo>
                    <a:lnTo>
                      <a:pt x="48" y="6"/>
                    </a:lnTo>
                    <a:lnTo>
                      <a:pt x="34" y="14"/>
                    </a:lnTo>
                    <a:lnTo>
                      <a:pt x="23" y="26"/>
                    </a:lnTo>
                    <a:lnTo>
                      <a:pt x="12" y="38"/>
                    </a:lnTo>
                    <a:lnTo>
                      <a:pt x="5" y="53"/>
                    </a:lnTo>
                    <a:lnTo>
                      <a:pt x="1" y="69"/>
                    </a:lnTo>
                    <a:lnTo>
                      <a:pt x="0" y="87"/>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6" name="Freeform 669"/>
              <p:cNvSpPr>
                <a:spLocks/>
              </p:cNvSpPr>
              <p:nvPr/>
            </p:nvSpPr>
            <p:spPr bwMode="auto">
              <a:xfrm>
                <a:off x="6269" y="4668"/>
                <a:ext cx="25" cy="30"/>
              </a:xfrm>
              <a:custGeom>
                <a:avLst/>
                <a:gdLst>
                  <a:gd name="T0" fmla="*/ 28 w 127"/>
                  <a:gd name="T1" fmla="*/ 114 h 148"/>
                  <a:gd name="T2" fmla="*/ 20 w 127"/>
                  <a:gd name="T3" fmla="*/ 105 h 148"/>
                  <a:gd name="T4" fmla="*/ 17 w 127"/>
                  <a:gd name="T5" fmla="*/ 96 h 148"/>
                  <a:gd name="T6" fmla="*/ 14 w 127"/>
                  <a:gd name="T7" fmla="*/ 85 h 148"/>
                  <a:gd name="T8" fmla="*/ 14 w 127"/>
                  <a:gd name="T9" fmla="*/ 74 h 148"/>
                  <a:gd name="T10" fmla="*/ 14 w 127"/>
                  <a:gd name="T11" fmla="*/ 60 h 148"/>
                  <a:gd name="T12" fmla="*/ 17 w 127"/>
                  <a:gd name="T13" fmla="*/ 50 h 148"/>
                  <a:gd name="T14" fmla="*/ 20 w 127"/>
                  <a:gd name="T15" fmla="*/ 40 h 148"/>
                  <a:gd name="T16" fmla="*/ 28 w 127"/>
                  <a:gd name="T17" fmla="*/ 33 h 148"/>
                  <a:gd name="T18" fmla="*/ 36 w 127"/>
                  <a:gd name="T19" fmla="*/ 25 h 148"/>
                  <a:gd name="T20" fmla="*/ 45 w 127"/>
                  <a:gd name="T21" fmla="*/ 20 h 148"/>
                  <a:gd name="T22" fmla="*/ 54 w 127"/>
                  <a:gd name="T23" fmla="*/ 16 h 148"/>
                  <a:gd name="T24" fmla="*/ 65 w 127"/>
                  <a:gd name="T25" fmla="*/ 15 h 148"/>
                  <a:gd name="T26" fmla="*/ 75 w 127"/>
                  <a:gd name="T27" fmla="*/ 16 h 148"/>
                  <a:gd name="T28" fmla="*/ 85 w 127"/>
                  <a:gd name="T29" fmla="*/ 20 h 148"/>
                  <a:gd name="T30" fmla="*/ 94 w 127"/>
                  <a:gd name="T31" fmla="*/ 25 h 148"/>
                  <a:gd name="T32" fmla="*/ 103 w 127"/>
                  <a:gd name="T33" fmla="*/ 33 h 148"/>
                  <a:gd name="T34" fmla="*/ 108 w 127"/>
                  <a:gd name="T35" fmla="*/ 40 h 148"/>
                  <a:gd name="T36" fmla="*/ 112 w 127"/>
                  <a:gd name="T37" fmla="*/ 49 h 148"/>
                  <a:gd name="T38" fmla="*/ 115 w 127"/>
                  <a:gd name="T39" fmla="*/ 59 h 148"/>
                  <a:gd name="T40" fmla="*/ 117 w 127"/>
                  <a:gd name="T41" fmla="*/ 71 h 148"/>
                  <a:gd name="T42" fmla="*/ 127 w 127"/>
                  <a:gd name="T43" fmla="*/ 48 h 148"/>
                  <a:gd name="T44" fmla="*/ 119 w 127"/>
                  <a:gd name="T45" fmla="*/ 33 h 148"/>
                  <a:gd name="T46" fmla="*/ 111 w 127"/>
                  <a:gd name="T47" fmla="*/ 23 h 148"/>
                  <a:gd name="T48" fmla="*/ 106 w 127"/>
                  <a:gd name="T49" fmla="*/ 16 h 148"/>
                  <a:gd name="T50" fmla="*/ 101 w 127"/>
                  <a:gd name="T51" fmla="*/ 12 h 148"/>
                  <a:gd name="T52" fmla="*/ 90 w 127"/>
                  <a:gd name="T53" fmla="*/ 5 h 148"/>
                  <a:gd name="T54" fmla="*/ 83 w 127"/>
                  <a:gd name="T55" fmla="*/ 2 h 148"/>
                  <a:gd name="T56" fmla="*/ 78 w 127"/>
                  <a:gd name="T57" fmla="*/ 1 h 148"/>
                  <a:gd name="T58" fmla="*/ 65 w 127"/>
                  <a:gd name="T59" fmla="*/ 0 h 148"/>
                  <a:gd name="T60" fmla="*/ 52 w 127"/>
                  <a:gd name="T61" fmla="*/ 1 h 148"/>
                  <a:gd name="T62" fmla="*/ 41 w 127"/>
                  <a:gd name="T63" fmla="*/ 5 h 148"/>
                  <a:gd name="T64" fmla="*/ 29 w 127"/>
                  <a:gd name="T65" fmla="*/ 12 h 148"/>
                  <a:gd name="T66" fmla="*/ 20 w 127"/>
                  <a:gd name="T67" fmla="*/ 23 h 148"/>
                  <a:gd name="T68" fmla="*/ 10 w 127"/>
                  <a:gd name="T69" fmla="*/ 33 h 148"/>
                  <a:gd name="T70" fmla="*/ 5 w 127"/>
                  <a:gd name="T71" fmla="*/ 46 h 148"/>
                  <a:gd name="T72" fmla="*/ 1 w 127"/>
                  <a:gd name="T73" fmla="*/ 58 h 148"/>
                  <a:gd name="T74" fmla="*/ 0 w 127"/>
                  <a:gd name="T75" fmla="*/ 74 h 148"/>
                  <a:gd name="T76" fmla="*/ 1 w 127"/>
                  <a:gd name="T77" fmla="*/ 87 h 148"/>
                  <a:gd name="T78" fmla="*/ 5 w 127"/>
                  <a:gd name="T79" fmla="*/ 101 h 148"/>
                  <a:gd name="T80" fmla="*/ 10 w 127"/>
                  <a:gd name="T81" fmla="*/ 113 h 148"/>
                  <a:gd name="T82" fmla="*/ 20 w 127"/>
                  <a:gd name="T83" fmla="*/ 124 h 148"/>
                  <a:gd name="T84" fmla="*/ 29 w 127"/>
                  <a:gd name="T85" fmla="*/ 133 h 148"/>
                  <a:gd name="T86" fmla="*/ 41 w 127"/>
                  <a:gd name="T87" fmla="*/ 141 h 148"/>
                  <a:gd name="T88" fmla="*/ 52 w 127"/>
                  <a:gd name="T89" fmla="*/ 145 h 148"/>
                  <a:gd name="T90" fmla="*/ 65 w 127"/>
                  <a:gd name="T91" fmla="*/ 148 h 148"/>
                  <a:gd name="T92" fmla="*/ 74 w 127"/>
                  <a:gd name="T93" fmla="*/ 147 h 148"/>
                  <a:gd name="T94" fmla="*/ 83 w 127"/>
                  <a:gd name="T95" fmla="*/ 145 h 148"/>
                  <a:gd name="T96" fmla="*/ 93 w 127"/>
                  <a:gd name="T97" fmla="*/ 124 h 148"/>
                  <a:gd name="T98" fmla="*/ 80 w 127"/>
                  <a:gd name="T99" fmla="*/ 130 h 148"/>
                  <a:gd name="T100" fmla="*/ 75 w 127"/>
                  <a:gd name="T101" fmla="*/ 130 h 148"/>
                  <a:gd name="T102" fmla="*/ 73 w 127"/>
                  <a:gd name="T103" fmla="*/ 130 h 148"/>
                  <a:gd name="T104" fmla="*/ 72 w 127"/>
                  <a:gd name="T105" fmla="*/ 130 h 148"/>
                  <a:gd name="T106" fmla="*/ 72 w 127"/>
                  <a:gd name="T107" fmla="*/ 131 h 148"/>
                  <a:gd name="T108" fmla="*/ 65 w 127"/>
                  <a:gd name="T109" fmla="*/ 132 h 148"/>
                  <a:gd name="T110" fmla="*/ 54 w 127"/>
                  <a:gd name="T111" fmla="*/ 131 h 148"/>
                  <a:gd name="T112" fmla="*/ 45 w 127"/>
                  <a:gd name="T113" fmla="*/ 128 h 148"/>
                  <a:gd name="T114" fmla="*/ 36 w 127"/>
                  <a:gd name="T115" fmla="*/ 122 h 148"/>
                  <a:gd name="T116" fmla="*/ 28 w 127"/>
                  <a:gd name="T117" fmla="*/ 114 h 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148"/>
                  <a:gd name="T179" fmla="*/ 127 w 127"/>
                  <a:gd name="T180" fmla="*/ 148 h 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148">
                    <a:moveTo>
                      <a:pt x="28" y="114"/>
                    </a:moveTo>
                    <a:lnTo>
                      <a:pt x="20" y="105"/>
                    </a:lnTo>
                    <a:lnTo>
                      <a:pt x="17" y="96"/>
                    </a:lnTo>
                    <a:lnTo>
                      <a:pt x="14" y="85"/>
                    </a:lnTo>
                    <a:lnTo>
                      <a:pt x="14" y="74"/>
                    </a:lnTo>
                    <a:lnTo>
                      <a:pt x="14" y="60"/>
                    </a:lnTo>
                    <a:lnTo>
                      <a:pt x="17" y="50"/>
                    </a:lnTo>
                    <a:lnTo>
                      <a:pt x="20" y="40"/>
                    </a:lnTo>
                    <a:lnTo>
                      <a:pt x="28" y="33"/>
                    </a:lnTo>
                    <a:lnTo>
                      <a:pt x="36" y="25"/>
                    </a:lnTo>
                    <a:lnTo>
                      <a:pt x="45" y="20"/>
                    </a:lnTo>
                    <a:lnTo>
                      <a:pt x="54" y="16"/>
                    </a:lnTo>
                    <a:lnTo>
                      <a:pt x="65" y="15"/>
                    </a:lnTo>
                    <a:lnTo>
                      <a:pt x="75" y="16"/>
                    </a:lnTo>
                    <a:lnTo>
                      <a:pt x="85" y="20"/>
                    </a:lnTo>
                    <a:lnTo>
                      <a:pt x="94" y="25"/>
                    </a:lnTo>
                    <a:lnTo>
                      <a:pt x="103" y="33"/>
                    </a:lnTo>
                    <a:lnTo>
                      <a:pt x="108" y="40"/>
                    </a:lnTo>
                    <a:lnTo>
                      <a:pt x="112" y="49"/>
                    </a:lnTo>
                    <a:lnTo>
                      <a:pt x="115" y="59"/>
                    </a:lnTo>
                    <a:lnTo>
                      <a:pt x="117" y="71"/>
                    </a:lnTo>
                    <a:lnTo>
                      <a:pt x="127" y="48"/>
                    </a:lnTo>
                    <a:lnTo>
                      <a:pt x="119" y="33"/>
                    </a:lnTo>
                    <a:lnTo>
                      <a:pt x="111" y="23"/>
                    </a:lnTo>
                    <a:lnTo>
                      <a:pt x="106" y="16"/>
                    </a:lnTo>
                    <a:lnTo>
                      <a:pt x="101" y="12"/>
                    </a:lnTo>
                    <a:lnTo>
                      <a:pt x="90" y="5"/>
                    </a:lnTo>
                    <a:lnTo>
                      <a:pt x="83" y="2"/>
                    </a:lnTo>
                    <a:lnTo>
                      <a:pt x="78" y="1"/>
                    </a:lnTo>
                    <a:lnTo>
                      <a:pt x="65" y="0"/>
                    </a:lnTo>
                    <a:lnTo>
                      <a:pt x="52" y="1"/>
                    </a:lnTo>
                    <a:lnTo>
                      <a:pt x="41" y="5"/>
                    </a:lnTo>
                    <a:lnTo>
                      <a:pt x="29" y="12"/>
                    </a:lnTo>
                    <a:lnTo>
                      <a:pt x="20" y="23"/>
                    </a:lnTo>
                    <a:lnTo>
                      <a:pt x="10" y="33"/>
                    </a:lnTo>
                    <a:lnTo>
                      <a:pt x="5" y="46"/>
                    </a:lnTo>
                    <a:lnTo>
                      <a:pt x="1" y="58"/>
                    </a:lnTo>
                    <a:lnTo>
                      <a:pt x="0" y="74"/>
                    </a:lnTo>
                    <a:lnTo>
                      <a:pt x="1" y="87"/>
                    </a:lnTo>
                    <a:lnTo>
                      <a:pt x="5" y="101"/>
                    </a:lnTo>
                    <a:lnTo>
                      <a:pt x="10" y="113"/>
                    </a:lnTo>
                    <a:lnTo>
                      <a:pt x="20" y="124"/>
                    </a:lnTo>
                    <a:lnTo>
                      <a:pt x="29" y="133"/>
                    </a:lnTo>
                    <a:lnTo>
                      <a:pt x="41" y="141"/>
                    </a:lnTo>
                    <a:lnTo>
                      <a:pt x="52" y="145"/>
                    </a:lnTo>
                    <a:lnTo>
                      <a:pt x="65" y="148"/>
                    </a:lnTo>
                    <a:lnTo>
                      <a:pt x="74" y="147"/>
                    </a:lnTo>
                    <a:lnTo>
                      <a:pt x="83" y="145"/>
                    </a:lnTo>
                    <a:lnTo>
                      <a:pt x="93" y="124"/>
                    </a:lnTo>
                    <a:lnTo>
                      <a:pt x="80" y="130"/>
                    </a:lnTo>
                    <a:lnTo>
                      <a:pt x="75" y="130"/>
                    </a:lnTo>
                    <a:lnTo>
                      <a:pt x="73" y="130"/>
                    </a:lnTo>
                    <a:lnTo>
                      <a:pt x="72" y="130"/>
                    </a:lnTo>
                    <a:lnTo>
                      <a:pt x="72" y="131"/>
                    </a:lnTo>
                    <a:lnTo>
                      <a:pt x="65" y="132"/>
                    </a:lnTo>
                    <a:lnTo>
                      <a:pt x="54" y="131"/>
                    </a:lnTo>
                    <a:lnTo>
                      <a:pt x="45" y="128"/>
                    </a:lnTo>
                    <a:lnTo>
                      <a:pt x="36" y="122"/>
                    </a:lnTo>
                    <a:lnTo>
                      <a:pt x="28" y="114"/>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7" name="Freeform 670"/>
              <p:cNvSpPr>
                <a:spLocks noEditPoints="1"/>
              </p:cNvSpPr>
              <p:nvPr/>
            </p:nvSpPr>
            <p:spPr bwMode="auto">
              <a:xfrm>
                <a:off x="6272" y="4671"/>
                <a:ext cx="20" cy="24"/>
              </a:xfrm>
              <a:custGeom>
                <a:avLst/>
                <a:gdLst>
                  <a:gd name="T0" fmla="*/ 0 w 103"/>
                  <a:gd name="T1" fmla="*/ 70 h 117"/>
                  <a:gd name="T2" fmla="*/ 6 w 103"/>
                  <a:gd name="T3" fmla="*/ 90 h 117"/>
                  <a:gd name="T4" fmla="*/ 22 w 103"/>
                  <a:gd name="T5" fmla="*/ 107 h 117"/>
                  <a:gd name="T6" fmla="*/ 40 w 103"/>
                  <a:gd name="T7" fmla="*/ 116 h 117"/>
                  <a:gd name="T8" fmla="*/ 58 w 103"/>
                  <a:gd name="T9" fmla="*/ 116 h 117"/>
                  <a:gd name="T10" fmla="*/ 59 w 103"/>
                  <a:gd name="T11" fmla="*/ 115 h 117"/>
                  <a:gd name="T12" fmla="*/ 66 w 103"/>
                  <a:gd name="T13" fmla="*/ 115 h 117"/>
                  <a:gd name="T14" fmla="*/ 103 w 103"/>
                  <a:gd name="T15" fmla="*/ 56 h 117"/>
                  <a:gd name="T16" fmla="*/ 98 w 103"/>
                  <a:gd name="T17" fmla="*/ 34 h 117"/>
                  <a:gd name="T18" fmla="*/ 89 w 103"/>
                  <a:gd name="T19" fmla="*/ 18 h 117"/>
                  <a:gd name="T20" fmla="*/ 71 w 103"/>
                  <a:gd name="T21" fmla="*/ 5 h 117"/>
                  <a:gd name="T22" fmla="*/ 51 w 103"/>
                  <a:gd name="T23" fmla="*/ 0 h 117"/>
                  <a:gd name="T24" fmla="*/ 31 w 103"/>
                  <a:gd name="T25" fmla="*/ 5 h 117"/>
                  <a:gd name="T26" fmla="*/ 14 w 103"/>
                  <a:gd name="T27" fmla="*/ 18 h 117"/>
                  <a:gd name="T28" fmla="*/ 3 w 103"/>
                  <a:gd name="T29" fmla="*/ 35 h 117"/>
                  <a:gd name="T30" fmla="*/ 0 w 103"/>
                  <a:gd name="T31" fmla="*/ 59 h 117"/>
                  <a:gd name="T32" fmla="*/ 18 w 103"/>
                  <a:gd name="T33" fmla="*/ 81 h 117"/>
                  <a:gd name="T34" fmla="*/ 12 w 103"/>
                  <a:gd name="T35" fmla="*/ 66 h 117"/>
                  <a:gd name="T36" fmla="*/ 14 w 103"/>
                  <a:gd name="T37" fmla="*/ 42 h 117"/>
                  <a:gd name="T38" fmla="*/ 24 w 103"/>
                  <a:gd name="T39" fmla="*/ 28 h 117"/>
                  <a:gd name="T40" fmla="*/ 51 w 103"/>
                  <a:gd name="T41" fmla="*/ 16 h 117"/>
                  <a:gd name="T42" fmla="*/ 66 w 103"/>
                  <a:gd name="T43" fmla="*/ 18 h 117"/>
                  <a:gd name="T44" fmla="*/ 84 w 103"/>
                  <a:gd name="T45" fmla="*/ 34 h 117"/>
                  <a:gd name="T46" fmla="*/ 91 w 103"/>
                  <a:gd name="T47" fmla="*/ 50 h 117"/>
                  <a:gd name="T48" fmla="*/ 91 w 103"/>
                  <a:gd name="T49" fmla="*/ 59 h 117"/>
                  <a:gd name="T50" fmla="*/ 91 w 103"/>
                  <a:gd name="T51" fmla="*/ 62 h 117"/>
                  <a:gd name="T52" fmla="*/ 88 w 103"/>
                  <a:gd name="T53" fmla="*/ 74 h 117"/>
                  <a:gd name="T54" fmla="*/ 79 w 103"/>
                  <a:gd name="T55" fmla="*/ 89 h 117"/>
                  <a:gd name="T56" fmla="*/ 66 w 103"/>
                  <a:gd name="T57" fmla="*/ 99 h 117"/>
                  <a:gd name="T58" fmla="*/ 51 w 103"/>
                  <a:gd name="T59" fmla="*/ 102 h 117"/>
                  <a:gd name="T60" fmla="*/ 37 w 103"/>
                  <a:gd name="T61" fmla="*/ 99 h 117"/>
                  <a:gd name="T62" fmla="*/ 24 w 103"/>
                  <a:gd name="T63" fmla="*/ 89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
                  <a:gd name="T97" fmla="*/ 0 h 117"/>
                  <a:gd name="T98" fmla="*/ 103 w 103"/>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 h="117">
                    <a:moveTo>
                      <a:pt x="0" y="59"/>
                    </a:moveTo>
                    <a:lnTo>
                      <a:pt x="0" y="70"/>
                    </a:lnTo>
                    <a:lnTo>
                      <a:pt x="3" y="81"/>
                    </a:lnTo>
                    <a:lnTo>
                      <a:pt x="6" y="90"/>
                    </a:lnTo>
                    <a:lnTo>
                      <a:pt x="14" y="99"/>
                    </a:lnTo>
                    <a:lnTo>
                      <a:pt x="22" y="107"/>
                    </a:lnTo>
                    <a:lnTo>
                      <a:pt x="31" y="113"/>
                    </a:lnTo>
                    <a:lnTo>
                      <a:pt x="40" y="116"/>
                    </a:lnTo>
                    <a:lnTo>
                      <a:pt x="51" y="117"/>
                    </a:lnTo>
                    <a:lnTo>
                      <a:pt x="58" y="116"/>
                    </a:lnTo>
                    <a:lnTo>
                      <a:pt x="58" y="115"/>
                    </a:lnTo>
                    <a:lnTo>
                      <a:pt x="59" y="115"/>
                    </a:lnTo>
                    <a:lnTo>
                      <a:pt x="61" y="115"/>
                    </a:lnTo>
                    <a:lnTo>
                      <a:pt x="66" y="115"/>
                    </a:lnTo>
                    <a:lnTo>
                      <a:pt x="79" y="109"/>
                    </a:lnTo>
                    <a:lnTo>
                      <a:pt x="103" y="56"/>
                    </a:lnTo>
                    <a:lnTo>
                      <a:pt x="101" y="44"/>
                    </a:lnTo>
                    <a:lnTo>
                      <a:pt x="98" y="34"/>
                    </a:lnTo>
                    <a:lnTo>
                      <a:pt x="94" y="25"/>
                    </a:lnTo>
                    <a:lnTo>
                      <a:pt x="89" y="18"/>
                    </a:lnTo>
                    <a:lnTo>
                      <a:pt x="80" y="10"/>
                    </a:lnTo>
                    <a:lnTo>
                      <a:pt x="71" y="5"/>
                    </a:lnTo>
                    <a:lnTo>
                      <a:pt x="61" y="1"/>
                    </a:lnTo>
                    <a:lnTo>
                      <a:pt x="51" y="0"/>
                    </a:lnTo>
                    <a:lnTo>
                      <a:pt x="40" y="1"/>
                    </a:lnTo>
                    <a:lnTo>
                      <a:pt x="31" y="5"/>
                    </a:lnTo>
                    <a:lnTo>
                      <a:pt x="22" y="10"/>
                    </a:lnTo>
                    <a:lnTo>
                      <a:pt x="14" y="18"/>
                    </a:lnTo>
                    <a:lnTo>
                      <a:pt x="6" y="25"/>
                    </a:lnTo>
                    <a:lnTo>
                      <a:pt x="3" y="35"/>
                    </a:lnTo>
                    <a:lnTo>
                      <a:pt x="0" y="45"/>
                    </a:lnTo>
                    <a:lnTo>
                      <a:pt x="0" y="59"/>
                    </a:lnTo>
                    <a:close/>
                    <a:moveTo>
                      <a:pt x="24" y="89"/>
                    </a:moveTo>
                    <a:lnTo>
                      <a:pt x="18" y="81"/>
                    </a:lnTo>
                    <a:lnTo>
                      <a:pt x="14" y="74"/>
                    </a:lnTo>
                    <a:lnTo>
                      <a:pt x="12" y="66"/>
                    </a:lnTo>
                    <a:lnTo>
                      <a:pt x="12" y="59"/>
                    </a:lnTo>
                    <a:lnTo>
                      <a:pt x="14" y="42"/>
                    </a:lnTo>
                    <a:lnTo>
                      <a:pt x="18" y="34"/>
                    </a:lnTo>
                    <a:lnTo>
                      <a:pt x="24" y="28"/>
                    </a:lnTo>
                    <a:lnTo>
                      <a:pt x="37" y="18"/>
                    </a:lnTo>
                    <a:lnTo>
                      <a:pt x="51" y="16"/>
                    </a:lnTo>
                    <a:lnTo>
                      <a:pt x="58" y="16"/>
                    </a:lnTo>
                    <a:lnTo>
                      <a:pt x="66" y="18"/>
                    </a:lnTo>
                    <a:lnTo>
                      <a:pt x="79" y="28"/>
                    </a:lnTo>
                    <a:lnTo>
                      <a:pt x="84" y="34"/>
                    </a:lnTo>
                    <a:lnTo>
                      <a:pt x="88" y="42"/>
                    </a:lnTo>
                    <a:lnTo>
                      <a:pt x="91" y="50"/>
                    </a:lnTo>
                    <a:lnTo>
                      <a:pt x="92" y="59"/>
                    </a:lnTo>
                    <a:lnTo>
                      <a:pt x="91" y="59"/>
                    </a:lnTo>
                    <a:lnTo>
                      <a:pt x="91" y="60"/>
                    </a:lnTo>
                    <a:lnTo>
                      <a:pt x="91" y="62"/>
                    </a:lnTo>
                    <a:lnTo>
                      <a:pt x="91" y="66"/>
                    </a:lnTo>
                    <a:lnTo>
                      <a:pt x="88" y="74"/>
                    </a:lnTo>
                    <a:lnTo>
                      <a:pt x="84" y="81"/>
                    </a:lnTo>
                    <a:lnTo>
                      <a:pt x="79" y="89"/>
                    </a:lnTo>
                    <a:lnTo>
                      <a:pt x="73" y="95"/>
                    </a:lnTo>
                    <a:lnTo>
                      <a:pt x="66" y="99"/>
                    </a:lnTo>
                    <a:lnTo>
                      <a:pt x="58" y="101"/>
                    </a:lnTo>
                    <a:lnTo>
                      <a:pt x="51" y="102"/>
                    </a:lnTo>
                    <a:lnTo>
                      <a:pt x="43" y="101"/>
                    </a:lnTo>
                    <a:lnTo>
                      <a:pt x="37" y="99"/>
                    </a:lnTo>
                    <a:lnTo>
                      <a:pt x="30" y="95"/>
                    </a:lnTo>
                    <a:lnTo>
                      <a:pt x="24" y="89"/>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8" name="Freeform 671"/>
              <p:cNvSpPr>
                <a:spLocks noEditPoints="1"/>
              </p:cNvSpPr>
              <p:nvPr/>
            </p:nvSpPr>
            <p:spPr bwMode="auto">
              <a:xfrm>
                <a:off x="6274" y="4674"/>
                <a:ext cx="16" cy="18"/>
              </a:xfrm>
              <a:custGeom>
                <a:avLst/>
                <a:gdLst>
                  <a:gd name="T0" fmla="*/ 0 w 80"/>
                  <a:gd name="T1" fmla="*/ 43 h 86"/>
                  <a:gd name="T2" fmla="*/ 0 w 80"/>
                  <a:gd name="T3" fmla="*/ 50 h 86"/>
                  <a:gd name="T4" fmla="*/ 2 w 80"/>
                  <a:gd name="T5" fmla="*/ 58 h 86"/>
                  <a:gd name="T6" fmla="*/ 6 w 80"/>
                  <a:gd name="T7" fmla="*/ 65 h 86"/>
                  <a:gd name="T8" fmla="*/ 12 w 80"/>
                  <a:gd name="T9" fmla="*/ 73 h 86"/>
                  <a:gd name="T10" fmla="*/ 18 w 80"/>
                  <a:gd name="T11" fmla="*/ 79 h 86"/>
                  <a:gd name="T12" fmla="*/ 25 w 80"/>
                  <a:gd name="T13" fmla="*/ 83 h 86"/>
                  <a:gd name="T14" fmla="*/ 31 w 80"/>
                  <a:gd name="T15" fmla="*/ 85 h 86"/>
                  <a:gd name="T16" fmla="*/ 39 w 80"/>
                  <a:gd name="T17" fmla="*/ 86 h 86"/>
                  <a:gd name="T18" fmla="*/ 46 w 80"/>
                  <a:gd name="T19" fmla="*/ 85 h 86"/>
                  <a:gd name="T20" fmla="*/ 54 w 80"/>
                  <a:gd name="T21" fmla="*/ 83 h 86"/>
                  <a:gd name="T22" fmla="*/ 61 w 80"/>
                  <a:gd name="T23" fmla="*/ 79 h 86"/>
                  <a:gd name="T24" fmla="*/ 67 w 80"/>
                  <a:gd name="T25" fmla="*/ 73 h 86"/>
                  <a:gd name="T26" fmla="*/ 72 w 80"/>
                  <a:gd name="T27" fmla="*/ 65 h 86"/>
                  <a:gd name="T28" fmla="*/ 76 w 80"/>
                  <a:gd name="T29" fmla="*/ 58 h 86"/>
                  <a:gd name="T30" fmla="*/ 79 w 80"/>
                  <a:gd name="T31" fmla="*/ 50 h 86"/>
                  <a:gd name="T32" fmla="*/ 79 w 80"/>
                  <a:gd name="T33" fmla="*/ 46 h 86"/>
                  <a:gd name="T34" fmla="*/ 79 w 80"/>
                  <a:gd name="T35" fmla="*/ 44 h 86"/>
                  <a:gd name="T36" fmla="*/ 79 w 80"/>
                  <a:gd name="T37" fmla="*/ 43 h 86"/>
                  <a:gd name="T38" fmla="*/ 80 w 80"/>
                  <a:gd name="T39" fmla="*/ 43 h 86"/>
                  <a:gd name="T40" fmla="*/ 79 w 80"/>
                  <a:gd name="T41" fmla="*/ 34 h 86"/>
                  <a:gd name="T42" fmla="*/ 76 w 80"/>
                  <a:gd name="T43" fmla="*/ 26 h 86"/>
                  <a:gd name="T44" fmla="*/ 72 w 80"/>
                  <a:gd name="T45" fmla="*/ 18 h 86"/>
                  <a:gd name="T46" fmla="*/ 67 w 80"/>
                  <a:gd name="T47" fmla="*/ 12 h 86"/>
                  <a:gd name="T48" fmla="*/ 54 w 80"/>
                  <a:gd name="T49" fmla="*/ 2 h 86"/>
                  <a:gd name="T50" fmla="*/ 46 w 80"/>
                  <a:gd name="T51" fmla="*/ 0 h 86"/>
                  <a:gd name="T52" fmla="*/ 39 w 80"/>
                  <a:gd name="T53" fmla="*/ 0 h 86"/>
                  <a:gd name="T54" fmla="*/ 25 w 80"/>
                  <a:gd name="T55" fmla="*/ 2 h 86"/>
                  <a:gd name="T56" fmla="*/ 12 w 80"/>
                  <a:gd name="T57" fmla="*/ 12 h 86"/>
                  <a:gd name="T58" fmla="*/ 6 w 80"/>
                  <a:gd name="T59" fmla="*/ 18 h 86"/>
                  <a:gd name="T60" fmla="*/ 2 w 80"/>
                  <a:gd name="T61" fmla="*/ 26 h 86"/>
                  <a:gd name="T62" fmla="*/ 0 w 80"/>
                  <a:gd name="T63" fmla="*/ 43 h 86"/>
                  <a:gd name="T64" fmla="*/ 21 w 80"/>
                  <a:gd name="T65" fmla="*/ 63 h 86"/>
                  <a:gd name="T66" fmla="*/ 17 w 80"/>
                  <a:gd name="T67" fmla="*/ 57 h 86"/>
                  <a:gd name="T68" fmla="*/ 15 w 80"/>
                  <a:gd name="T69" fmla="*/ 53 h 86"/>
                  <a:gd name="T70" fmla="*/ 13 w 80"/>
                  <a:gd name="T71" fmla="*/ 43 h 86"/>
                  <a:gd name="T72" fmla="*/ 15 w 80"/>
                  <a:gd name="T73" fmla="*/ 30 h 86"/>
                  <a:gd name="T74" fmla="*/ 21 w 80"/>
                  <a:gd name="T75" fmla="*/ 22 h 86"/>
                  <a:gd name="T76" fmla="*/ 29 w 80"/>
                  <a:gd name="T77" fmla="*/ 16 h 86"/>
                  <a:gd name="T78" fmla="*/ 39 w 80"/>
                  <a:gd name="T79" fmla="*/ 15 h 86"/>
                  <a:gd name="T80" fmla="*/ 48 w 80"/>
                  <a:gd name="T81" fmla="*/ 16 h 86"/>
                  <a:gd name="T82" fmla="*/ 57 w 80"/>
                  <a:gd name="T83" fmla="*/ 22 h 86"/>
                  <a:gd name="T84" fmla="*/ 63 w 80"/>
                  <a:gd name="T85" fmla="*/ 30 h 86"/>
                  <a:gd name="T86" fmla="*/ 65 w 80"/>
                  <a:gd name="T87" fmla="*/ 43 h 86"/>
                  <a:gd name="T88" fmla="*/ 64 w 80"/>
                  <a:gd name="T89" fmla="*/ 47 h 86"/>
                  <a:gd name="T90" fmla="*/ 63 w 80"/>
                  <a:gd name="T91" fmla="*/ 49 h 86"/>
                  <a:gd name="T92" fmla="*/ 63 w 80"/>
                  <a:gd name="T93" fmla="*/ 53 h 86"/>
                  <a:gd name="T94" fmla="*/ 59 w 80"/>
                  <a:gd name="T95" fmla="*/ 57 h 86"/>
                  <a:gd name="T96" fmla="*/ 57 w 80"/>
                  <a:gd name="T97" fmla="*/ 63 h 86"/>
                  <a:gd name="T98" fmla="*/ 48 w 80"/>
                  <a:gd name="T99" fmla="*/ 68 h 86"/>
                  <a:gd name="T100" fmla="*/ 39 w 80"/>
                  <a:gd name="T101" fmla="*/ 71 h 86"/>
                  <a:gd name="T102" fmla="*/ 29 w 80"/>
                  <a:gd name="T103" fmla="*/ 68 h 86"/>
                  <a:gd name="T104" fmla="*/ 21 w 80"/>
                  <a:gd name="T105" fmla="*/ 63 h 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86"/>
                  <a:gd name="T161" fmla="*/ 80 w 80"/>
                  <a:gd name="T162" fmla="*/ 86 h 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86">
                    <a:moveTo>
                      <a:pt x="0" y="43"/>
                    </a:moveTo>
                    <a:lnTo>
                      <a:pt x="0" y="50"/>
                    </a:lnTo>
                    <a:lnTo>
                      <a:pt x="2" y="58"/>
                    </a:lnTo>
                    <a:lnTo>
                      <a:pt x="6" y="65"/>
                    </a:lnTo>
                    <a:lnTo>
                      <a:pt x="12" y="73"/>
                    </a:lnTo>
                    <a:lnTo>
                      <a:pt x="18" y="79"/>
                    </a:lnTo>
                    <a:lnTo>
                      <a:pt x="25" y="83"/>
                    </a:lnTo>
                    <a:lnTo>
                      <a:pt x="31" y="85"/>
                    </a:lnTo>
                    <a:lnTo>
                      <a:pt x="39" y="86"/>
                    </a:lnTo>
                    <a:lnTo>
                      <a:pt x="46" y="85"/>
                    </a:lnTo>
                    <a:lnTo>
                      <a:pt x="54" y="83"/>
                    </a:lnTo>
                    <a:lnTo>
                      <a:pt x="61" y="79"/>
                    </a:lnTo>
                    <a:lnTo>
                      <a:pt x="67" y="73"/>
                    </a:lnTo>
                    <a:lnTo>
                      <a:pt x="72" y="65"/>
                    </a:lnTo>
                    <a:lnTo>
                      <a:pt x="76" y="58"/>
                    </a:lnTo>
                    <a:lnTo>
                      <a:pt x="79" y="50"/>
                    </a:lnTo>
                    <a:lnTo>
                      <a:pt x="79" y="46"/>
                    </a:lnTo>
                    <a:lnTo>
                      <a:pt x="79" y="44"/>
                    </a:lnTo>
                    <a:lnTo>
                      <a:pt x="79" y="43"/>
                    </a:lnTo>
                    <a:lnTo>
                      <a:pt x="80" y="43"/>
                    </a:lnTo>
                    <a:lnTo>
                      <a:pt x="79" y="34"/>
                    </a:lnTo>
                    <a:lnTo>
                      <a:pt x="76" y="26"/>
                    </a:lnTo>
                    <a:lnTo>
                      <a:pt x="72" y="18"/>
                    </a:lnTo>
                    <a:lnTo>
                      <a:pt x="67" y="12"/>
                    </a:lnTo>
                    <a:lnTo>
                      <a:pt x="54" y="2"/>
                    </a:lnTo>
                    <a:lnTo>
                      <a:pt x="46" y="0"/>
                    </a:lnTo>
                    <a:lnTo>
                      <a:pt x="39" y="0"/>
                    </a:lnTo>
                    <a:lnTo>
                      <a:pt x="25" y="2"/>
                    </a:lnTo>
                    <a:lnTo>
                      <a:pt x="12" y="12"/>
                    </a:lnTo>
                    <a:lnTo>
                      <a:pt x="6" y="18"/>
                    </a:lnTo>
                    <a:lnTo>
                      <a:pt x="2" y="26"/>
                    </a:lnTo>
                    <a:lnTo>
                      <a:pt x="0" y="43"/>
                    </a:lnTo>
                    <a:close/>
                    <a:moveTo>
                      <a:pt x="21" y="63"/>
                    </a:moveTo>
                    <a:lnTo>
                      <a:pt x="17" y="57"/>
                    </a:lnTo>
                    <a:lnTo>
                      <a:pt x="15" y="53"/>
                    </a:lnTo>
                    <a:lnTo>
                      <a:pt x="13" y="43"/>
                    </a:lnTo>
                    <a:lnTo>
                      <a:pt x="15" y="30"/>
                    </a:lnTo>
                    <a:lnTo>
                      <a:pt x="21" y="22"/>
                    </a:lnTo>
                    <a:lnTo>
                      <a:pt x="29" y="16"/>
                    </a:lnTo>
                    <a:lnTo>
                      <a:pt x="39" y="15"/>
                    </a:lnTo>
                    <a:lnTo>
                      <a:pt x="48" y="16"/>
                    </a:lnTo>
                    <a:lnTo>
                      <a:pt x="57" y="22"/>
                    </a:lnTo>
                    <a:lnTo>
                      <a:pt x="63" y="30"/>
                    </a:lnTo>
                    <a:lnTo>
                      <a:pt x="65" y="43"/>
                    </a:lnTo>
                    <a:lnTo>
                      <a:pt x="64" y="47"/>
                    </a:lnTo>
                    <a:lnTo>
                      <a:pt x="63" y="49"/>
                    </a:lnTo>
                    <a:lnTo>
                      <a:pt x="63" y="53"/>
                    </a:lnTo>
                    <a:lnTo>
                      <a:pt x="59" y="57"/>
                    </a:lnTo>
                    <a:lnTo>
                      <a:pt x="57" y="63"/>
                    </a:lnTo>
                    <a:lnTo>
                      <a:pt x="48" y="68"/>
                    </a:lnTo>
                    <a:lnTo>
                      <a:pt x="39" y="71"/>
                    </a:lnTo>
                    <a:lnTo>
                      <a:pt x="29" y="68"/>
                    </a:lnTo>
                    <a:lnTo>
                      <a:pt x="21" y="63"/>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199" name="Freeform 672"/>
              <p:cNvSpPr>
                <a:spLocks noEditPoints="1"/>
              </p:cNvSpPr>
              <p:nvPr/>
            </p:nvSpPr>
            <p:spPr bwMode="auto">
              <a:xfrm>
                <a:off x="6277" y="4677"/>
                <a:ext cx="10" cy="12"/>
              </a:xfrm>
              <a:custGeom>
                <a:avLst/>
                <a:gdLst>
                  <a:gd name="T0" fmla="*/ 0 w 52"/>
                  <a:gd name="T1" fmla="*/ 28 h 56"/>
                  <a:gd name="T2" fmla="*/ 2 w 52"/>
                  <a:gd name="T3" fmla="*/ 38 h 56"/>
                  <a:gd name="T4" fmla="*/ 4 w 52"/>
                  <a:gd name="T5" fmla="*/ 42 h 56"/>
                  <a:gd name="T6" fmla="*/ 8 w 52"/>
                  <a:gd name="T7" fmla="*/ 48 h 56"/>
                  <a:gd name="T8" fmla="*/ 16 w 52"/>
                  <a:gd name="T9" fmla="*/ 53 h 56"/>
                  <a:gd name="T10" fmla="*/ 26 w 52"/>
                  <a:gd name="T11" fmla="*/ 56 h 56"/>
                  <a:gd name="T12" fmla="*/ 35 w 52"/>
                  <a:gd name="T13" fmla="*/ 53 h 56"/>
                  <a:gd name="T14" fmla="*/ 44 w 52"/>
                  <a:gd name="T15" fmla="*/ 48 h 56"/>
                  <a:gd name="T16" fmla="*/ 46 w 52"/>
                  <a:gd name="T17" fmla="*/ 42 h 56"/>
                  <a:gd name="T18" fmla="*/ 50 w 52"/>
                  <a:gd name="T19" fmla="*/ 38 h 56"/>
                  <a:gd name="T20" fmla="*/ 50 w 52"/>
                  <a:gd name="T21" fmla="*/ 34 h 56"/>
                  <a:gd name="T22" fmla="*/ 51 w 52"/>
                  <a:gd name="T23" fmla="*/ 32 h 56"/>
                  <a:gd name="T24" fmla="*/ 52 w 52"/>
                  <a:gd name="T25" fmla="*/ 28 h 56"/>
                  <a:gd name="T26" fmla="*/ 50 w 52"/>
                  <a:gd name="T27" fmla="*/ 15 h 56"/>
                  <a:gd name="T28" fmla="*/ 44 w 52"/>
                  <a:gd name="T29" fmla="*/ 7 h 56"/>
                  <a:gd name="T30" fmla="*/ 35 w 52"/>
                  <a:gd name="T31" fmla="*/ 1 h 56"/>
                  <a:gd name="T32" fmla="*/ 26 w 52"/>
                  <a:gd name="T33" fmla="*/ 0 h 56"/>
                  <a:gd name="T34" fmla="*/ 16 w 52"/>
                  <a:gd name="T35" fmla="*/ 1 h 56"/>
                  <a:gd name="T36" fmla="*/ 8 w 52"/>
                  <a:gd name="T37" fmla="*/ 7 h 56"/>
                  <a:gd name="T38" fmla="*/ 2 w 52"/>
                  <a:gd name="T39" fmla="*/ 15 h 56"/>
                  <a:gd name="T40" fmla="*/ 0 w 52"/>
                  <a:gd name="T41" fmla="*/ 28 h 56"/>
                  <a:gd name="T42" fmla="*/ 16 w 52"/>
                  <a:gd name="T43" fmla="*/ 38 h 56"/>
                  <a:gd name="T44" fmla="*/ 13 w 52"/>
                  <a:gd name="T45" fmla="*/ 32 h 56"/>
                  <a:gd name="T46" fmla="*/ 13 w 52"/>
                  <a:gd name="T47" fmla="*/ 28 h 56"/>
                  <a:gd name="T48" fmla="*/ 13 w 52"/>
                  <a:gd name="T49" fmla="*/ 22 h 56"/>
                  <a:gd name="T50" fmla="*/ 16 w 52"/>
                  <a:gd name="T51" fmla="*/ 18 h 56"/>
                  <a:gd name="T52" fmla="*/ 21 w 52"/>
                  <a:gd name="T53" fmla="*/ 14 h 56"/>
                  <a:gd name="T54" fmla="*/ 26 w 52"/>
                  <a:gd name="T55" fmla="*/ 13 h 56"/>
                  <a:gd name="T56" fmla="*/ 32 w 52"/>
                  <a:gd name="T57" fmla="*/ 14 h 56"/>
                  <a:gd name="T58" fmla="*/ 36 w 52"/>
                  <a:gd name="T59" fmla="*/ 18 h 56"/>
                  <a:gd name="T60" fmla="*/ 40 w 52"/>
                  <a:gd name="T61" fmla="*/ 22 h 56"/>
                  <a:gd name="T62" fmla="*/ 40 w 52"/>
                  <a:gd name="T63" fmla="*/ 24 h 56"/>
                  <a:gd name="T64" fmla="*/ 40 w 52"/>
                  <a:gd name="T65" fmla="*/ 25 h 56"/>
                  <a:gd name="T66" fmla="*/ 41 w 52"/>
                  <a:gd name="T67" fmla="*/ 28 h 56"/>
                  <a:gd name="T68" fmla="*/ 40 w 52"/>
                  <a:gd name="T69" fmla="*/ 32 h 56"/>
                  <a:gd name="T70" fmla="*/ 37 w 52"/>
                  <a:gd name="T71" fmla="*/ 34 h 56"/>
                  <a:gd name="T72" fmla="*/ 36 w 52"/>
                  <a:gd name="T73" fmla="*/ 34 h 56"/>
                  <a:gd name="T74" fmla="*/ 36 w 52"/>
                  <a:gd name="T75" fmla="*/ 35 h 56"/>
                  <a:gd name="T76" fmla="*/ 36 w 52"/>
                  <a:gd name="T77" fmla="*/ 38 h 56"/>
                  <a:gd name="T78" fmla="*/ 32 w 52"/>
                  <a:gd name="T79" fmla="*/ 41 h 56"/>
                  <a:gd name="T80" fmla="*/ 30 w 52"/>
                  <a:gd name="T81" fmla="*/ 41 h 56"/>
                  <a:gd name="T82" fmla="*/ 29 w 52"/>
                  <a:gd name="T83" fmla="*/ 41 h 56"/>
                  <a:gd name="T84" fmla="*/ 29 w 52"/>
                  <a:gd name="T85" fmla="*/ 42 h 56"/>
                  <a:gd name="T86" fmla="*/ 26 w 52"/>
                  <a:gd name="T87" fmla="*/ 43 h 56"/>
                  <a:gd name="T88" fmla="*/ 21 w 52"/>
                  <a:gd name="T89" fmla="*/ 41 h 56"/>
                  <a:gd name="T90" fmla="*/ 16 w 52"/>
                  <a:gd name="T91" fmla="*/ 38 h 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
                  <a:gd name="T139" fmla="*/ 0 h 56"/>
                  <a:gd name="T140" fmla="*/ 52 w 52"/>
                  <a:gd name="T141" fmla="*/ 56 h 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 h="56">
                    <a:moveTo>
                      <a:pt x="0" y="28"/>
                    </a:moveTo>
                    <a:lnTo>
                      <a:pt x="2" y="38"/>
                    </a:lnTo>
                    <a:lnTo>
                      <a:pt x="4" y="42"/>
                    </a:lnTo>
                    <a:lnTo>
                      <a:pt x="8" y="48"/>
                    </a:lnTo>
                    <a:lnTo>
                      <a:pt x="16" y="53"/>
                    </a:lnTo>
                    <a:lnTo>
                      <a:pt x="26" y="56"/>
                    </a:lnTo>
                    <a:lnTo>
                      <a:pt x="35" y="53"/>
                    </a:lnTo>
                    <a:lnTo>
                      <a:pt x="44" y="48"/>
                    </a:lnTo>
                    <a:lnTo>
                      <a:pt x="46" y="42"/>
                    </a:lnTo>
                    <a:lnTo>
                      <a:pt x="50" y="38"/>
                    </a:lnTo>
                    <a:lnTo>
                      <a:pt x="50" y="34"/>
                    </a:lnTo>
                    <a:lnTo>
                      <a:pt x="51" y="32"/>
                    </a:lnTo>
                    <a:lnTo>
                      <a:pt x="52" y="28"/>
                    </a:lnTo>
                    <a:lnTo>
                      <a:pt x="50" y="15"/>
                    </a:lnTo>
                    <a:lnTo>
                      <a:pt x="44" y="7"/>
                    </a:lnTo>
                    <a:lnTo>
                      <a:pt x="35" y="1"/>
                    </a:lnTo>
                    <a:lnTo>
                      <a:pt x="26" y="0"/>
                    </a:lnTo>
                    <a:lnTo>
                      <a:pt x="16" y="1"/>
                    </a:lnTo>
                    <a:lnTo>
                      <a:pt x="8" y="7"/>
                    </a:lnTo>
                    <a:lnTo>
                      <a:pt x="2" y="15"/>
                    </a:lnTo>
                    <a:lnTo>
                      <a:pt x="0" y="28"/>
                    </a:lnTo>
                    <a:close/>
                    <a:moveTo>
                      <a:pt x="16" y="38"/>
                    </a:moveTo>
                    <a:lnTo>
                      <a:pt x="13" y="32"/>
                    </a:lnTo>
                    <a:lnTo>
                      <a:pt x="13" y="28"/>
                    </a:lnTo>
                    <a:lnTo>
                      <a:pt x="13" y="22"/>
                    </a:lnTo>
                    <a:lnTo>
                      <a:pt x="16" y="18"/>
                    </a:lnTo>
                    <a:lnTo>
                      <a:pt x="21" y="14"/>
                    </a:lnTo>
                    <a:lnTo>
                      <a:pt x="26" y="13"/>
                    </a:lnTo>
                    <a:lnTo>
                      <a:pt x="32" y="14"/>
                    </a:lnTo>
                    <a:lnTo>
                      <a:pt x="36" y="18"/>
                    </a:lnTo>
                    <a:lnTo>
                      <a:pt x="40" y="22"/>
                    </a:lnTo>
                    <a:lnTo>
                      <a:pt x="40" y="24"/>
                    </a:lnTo>
                    <a:lnTo>
                      <a:pt x="40" y="25"/>
                    </a:lnTo>
                    <a:lnTo>
                      <a:pt x="41" y="28"/>
                    </a:lnTo>
                    <a:lnTo>
                      <a:pt x="40" y="32"/>
                    </a:lnTo>
                    <a:lnTo>
                      <a:pt x="37" y="34"/>
                    </a:lnTo>
                    <a:lnTo>
                      <a:pt x="36" y="34"/>
                    </a:lnTo>
                    <a:lnTo>
                      <a:pt x="36" y="35"/>
                    </a:lnTo>
                    <a:lnTo>
                      <a:pt x="36" y="38"/>
                    </a:lnTo>
                    <a:lnTo>
                      <a:pt x="32" y="41"/>
                    </a:lnTo>
                    <a:lnTo>
                      <a:pt x="30" y="41"/>
                    </a:lnTo>
                    <a:lnTo>
                      <a:pt x="29" y="41"/>
                    </a:lnTo>
                    <a:lnTo>
                      <a:pt x="29" y="42"/>
                    </a:lnTo>
                    <a:lnTo>
                      <a:pt x="26" y="43"/>
                    </a:lnTo>
                    <a:lnTo>
                      <a:pt x="21" y="41"/>
                    </a:lnTo>
                    <a:lnTo>
                      <a:pt x="16" y="38"/>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0" name="Freeform 673"/>
              <p:cNvSpPr>
                <a:spLocks/>
              </p:cNvSpPr>
              <p:nvPr/>
            </p:nvSpPr>
            <p:spPr bwMode="auto">
              <a:xfrm>
                <a:off x="6279" y="4680"/>
                <a:ext cx="6" cy="6"/>
              </a:xfrm>
              <a:custGeom>
                <a:avLst/>
                <a:gdLst>
                  <a:gd name="T0" fmla="*/ 0 w 28"/>
                  <a:gd name="T1" fmla="*/ 15 h 30"/>
                  <a:gd name="T2" fmla="*/ 0 w 28"/>
                  <a:gd name="T3" fmla="*/ 19 h 30"/>
                  <a:gd name="T4" fmla="*/ 3 w 28"/>
                  <a:gd name="T5" fmla="*/ 25 h 30"/>
                  <a:gd name="T6" fmla="*/ 8 w 28"/>
                  <a:gd name="T7" fmla="*/ 28 h 30"/>
                  <a:gd name="T8" fmla="*/ 13 w 28"/>
                  <a:gd name="T9" fmla="*/ 30 h 30"/>
                  <a:gd name="T10" fmla="*/ 16 w 28"/>
                  <a:gd name="T11" fmla="*/ 29 h 30"/>
                  <a:gd name="T12" fmla="*/ 16 w 28"/>
                  <a:gd name="T13" fmla="*/ 28 h 30"/>
                  <a:gd name="T14" fmla="*/ 17 w 28"/>
                  <a:gd name="T15" fmla="*/ 28 h 30"/>
                  <a:gd name="T16" fmla="*/ 19 w 28"/>
                  <a:gd name="T17" fmla="*/ 28 h 30"/>
                  <a:gd name="T18" fmla="*/ 23 w 28"/>
                  <a:gd name="T19" fmla="*/ 25 h 30"/>
                  <a:gd name="T20" fmla="*/ 23 w 28"/>
                  <a:gd name="T21" fmla="*/ 22 h 30"/>
                  <a:gd name="T22" fmla="*/ 23 w 28"/>
                  <a:gd name="T23" fmla="*/ 21 h 30"/>
                  <a:gd name="T24" fmla="*/ 24 w 28"/>
                  <a:gd name="T25" fmla="*/ 21 h 30"/>
                  <a:gd name="T26" fmla="*/ 27 w 28"/>
                  <a:gd name="T27" fmla="*/ 19 h 30"/>
                  <a:gd name="T28" fmla="*/ 28 w 28"/>
                  <a:gd name="T29" fmla="*/ 15 h 30"/>
                  <a:gd name="T30" fmla="*/ 27 w 28"/>
                  <a:gd name="T31" fmla="*/ 12 h 30"/>
                  <a:gd name="T32" fmla="*/ 27 w 28"/>
                  <a:gd name="T33" fmla="*/ 11 h 30"/>
                  <a:gd name="T34" fmla="*/ 27 w 28"/>
                  <a:gd name="T35" fmla="*/ 9 h 30"/>
                  <a:gd name="T36" fmla="*/ 23 w 28"/>
                  <a:gd name="T37" fmla="*/ 5 h 30"/>
                  <a:gd name="T38" fmla="*/ 19 w 28"/>
                  <a:gd name="T39" fmla="*/ 1 h 30"/>
                  <a:gd name="T40" fmla="*/ 13 w 28"/>
                  <a:gd name="T41" fmla="*/ 0 h 30"/>
                  <a:gd name="T42" fmla="*/ 8 w 28"/>
                  <a:gd name="T43" fmla="*/ 1 h 30"/>
                  <a:gd name="T44" fmla="*/ 3 w 28"/>
                  <a:gd name="T45" fmla="*/ 5 h 30"/>
                  <a:gd name="T46" fmla="*/ 0 w 28"/>
                  <a:gd name="T47" fmla="*/ 9 h 30"/>
                  <a:gd name="T48" fmla="*/ 0 w 28"/>
                  <a:gd name="T49" fmla="*/ 15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30"/>
                  <a:gd name="T77" fmla="*/ 28 w 28"/>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30">
                    <a:moveTo>
                      <a:pt x="0" y="15"/>
                    </a:moveTo>
                    <a:lnTo>
                      <a:pt x="0" y="19"/>
                    </a:lnTo>
                    <a:lnTo>
                      <a:pt x="3" y="25"/>
                    </a:lnTo>
                    <a:lnTo>
                      <a:pt x="8" y="28"/>
                    </a:lnTo>
                    <a:lnTo>
                      <a:pt x="13" y="30"/>
                    </a:lnTo>
                    <a:lnTo>
                      <a:pt x="16" y="29"/>
                    </a:lnTo>
                    <a:lnTo>
                      <a:pt x="16" y="28"/>
                    </a:lnTo>
                    <a:lnTo>
                      <a:pt x="17" y="28"/>
                    </a:lnTo>
                    <a:lnTo>
                      <a:pt x="19" y="28"/>
                    </a:lnTo>
                    <a:lnTo>
                      <a:pt x="23" y="25"/>
                    </a:lnTo>
                    <a:lnTo>
                      <a:pt x="23" y="22"/>
                    </a:lnTo>
                    <a:lnTo>
                      <a:pt x="23" y="21"/>
                    </a:lnTo>
                    <a:lnTo>
                      <a:pt x="24" y="21"/>
                    </a:lnTo>
                    <a:lnTo>
                      <a:pt x="27" y="19"/>
                    </a:lnTo>
                    <a:lnTo>
                      <a:pt x="28" y="15"/>
                    </a:lnTo>
                    <a:lnTo>
                      <a:pt x="27" y="12"/>
                    </a:lnTo>
                    <a:lnTo>
                      <a:pt x="27" y="11"/>
                    </a:lnTo>
                    <a:lnTo>
                      <a:pt x="27" y="9"/>
                    </a:lnTo>
                    <a:lnTo>
                      <a:pt x="23" y="5"/>
                    </a:lnTo>
                    <a:lnTo>
                      <a:pt x="19" y="1"/>
                    </a:lnTo>
                    <a:lnTo>
                      <a:pt x="13" y="0"/>
                    </a:lnTo>
                    <a:lnTo>
                      <a:pt x="8" y="1"/>
                    </a:lnTo>
                    <a:lnTo>
                      <a:pt x="3" y="5"/>
                    </a:lnTo>
                    <a:lnTo>
                      <a:pt x="0" y="9"/>
                    </a:lnTo>
                    <a:lnTo>
                      <a:pt x="0" y="15"/>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1" name="Freeform 674"/>
              <p:cNvSpPr>
                <a:spLocks/>
              </p:cNvSpPr>
              <p:nvPr/>
            </p:nvSpPr>
            <p:spPr bwMode="auto">
              <a:xfrm>
                <a:off x="6240" y="4613"/>
                <a:ext cx="78" cy="21"/>
              </a:xfrm>
              <a:custGeom>
                <a:avLst/>
                <a:gdLst>
                  <a:gd name="T0" fmla="*/ 210 w 391"/>
                  <a:gd name="T1" fmla="*/ 0 h 108"/>
                  <a:gd name="T2" fmla="*/ 179 w 391"/>
                  <a:gd name="T3" fmla="*/ 1 h 108"/>
                  <a:gd name="T4" fmla="*/ 150 w 391"/>
                  <a:gd name="T5" fmla="*/ 6 h 108"/>
                  <a:gd name="T6" fmla="*/ 122 w 391"/>
                  <a:gd name="T7" fmla="*/ 13 h 108"/>
                  <a:gd name="T8" fmla="*/ 96 w 391"/>
                  <a:gd name="T9" fmla="*/ 23 h 108"/>
                  <a:gd name="T10" fmla="*/ 70 w 391"/>
                  <a:gd name="T11" fmla="*/ 35 h 108"/>
                  <a:gd name="T12" fmla="*/ 45 w 391"/>
                  <a:gd name="T13" fmla="*/ 51 h 108"/>
                  <a:gd name="T14" fmla="*/ 22 w 391"/>
                  <a:gd name="T15" fmla="*/ 70 h 108"/>
                  <a:gd name="T16" fmla="*/ 0 w 391"/>
                  <a:gd name="T17" fmla="*/ 92 h 108"/>
                  <a:gd name="T18" fmla="*/ 7 w 391"/>
                  <a:gd name="T19" fmla="*/ 108 h 108"/>
                  <a:gd name="T20" fmla="*/ 27 w 391"/>
                  <a:gd name="T21" fmla="*/ 86 h 108"/>
                  <a:gd name="T22" fmla="*/ 50 w 391"/>
                  <a:gd name="T23" fmla="*/ 66 h 108"/>
                  <a:gd name="T24" fmla="*/ 73 w 391"/>
                  <a:gd name="T25" fmla="*/ 51 h 108"/>
                  <a:gd name="T26" fmla="*/ 99 w 391"/>
                  <a:gd name="T27" fmla="*/ 38 h 108"/>
                  <a:gd name="T28" fmla="*/ 125 w 391"/>
                  <a:gd name="T29" fmla="*/ 28 h 108"/>
                  <a:gd name="T30" fmla="*/ 152 w 391"/>
                  <a:gd name="T31" fmla="*/ 22 h 108"/>
                  <a:gd name="T32" fmla="*/ 180 w 391"/>
                  <a:gd name="T33" fmla="*/ 17 h 108"/>
                  <a:gd name="T34" fmla="*/ 210 w 391"/>
                  <a:gd name="T35" fmla="*/ 16 h 108"/>
                  <a:gd name="T36" fmla="*/ 234 w 391"/>
                  <a:gd name="T37" fmla="*/ 16 h 108"/>
                  <a:gd name="T38" fmla="*/ 257 w 391"/>
                  <a:gd name="T39" fmla="*/ 19 h 108"/>
                  <a:gd name="T40" fmla="*/ 280 w 391"/>
                  <a:gd name="T41" fmla="*/ 24 h 108"/>
                  <a:gd name="T42" fmla="*/ 302 w 391"/>
                  <a:gd name="T43" fmla="*/ 32 h 108"/>
                  <a:gd name="T44" fmla="*/ 323 w 391"/>
                  <a:gd name="T45" fmla="*/ 40 h 108"/>
                  <a:gd name="T46" fmla="*/ 344 w 391"/>
                  <a:gd name="T47" fmla="*/ 51 h 108"/>
                  <a:gd name="T48" fmla="*/ 364 w 391"/>
                  <a:gd name="T49" fmla="*/ 63 h 108"/>
                  <a:gd name="T50" fmla="*/ 384 w 391"/>
                  <a:gd name="T51" fmla="*/ 80 h 108"/>
                  <a:gd name="T52" fmla="*/ 391 w 391"/>
                  <a:gd name="T53" fmla="*/ 64 h 108"/>
                  <a:gd name="T54" fmla="*/ 370 w 391"/>
                  <a:gd name="T55" fmla="*/ 47 h 108"/>
                  <a:gd name="T56" fmla="*/ 349 w 391"/>
                  <a:gd name="T57" fmla="*/ 35 h 108"/>
                  <a:gd name="T58" fmla="*/ 328 w 391"/>
                  <a:gd name="T59" fmla="*/ 24 h 108"/>
                  <a:gd name="T60" fmla="*/ 307 w 391"/>
                  <a:gd name="T61" fmla="*/ 16 h 108"/>
                  <a:gd name="T62" fmla="*/ 283 w 391"/>
                  <a:gd name="T63" fmla="*/ 8 h 108"/>
                  <a:gd name="T64" fmla="*/ 260 w 391"/>
                  <a:gd name="T65" fmla="*/ 4 h 108"/>
                  <a:gd name="T66" fmla="*/ 235 w 391"/>
                  <a:gd name="T67" fmla="*/ 0 h 108"/>
                  <a:gd name="T68" fmla="*/ 210 w 391"/>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1"/>
                  <a:gd name="T106" fmla="*/ 0 h 108"/>
                  <a:gd name="T107" fmla="*/ 391 w 39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1" h="108">
                    <a:moveTo>
                      <a:pt x="210" y="0"/>
                    </a:moveTo>
                    <a:lnTo>
                      <a:pt x="179" y="1"/>
                    </a:lnTo>
                    <a:lnTo>
                      <a:pt x="150" y="6"/>
                    </a:lnTo>
                    <a:lnTo>
                      <a:pt x="122" y="13"/>
                    </a:lnTo>
                    <a:lnTo>
                      <a:pt x="96" y="23"/>
                    </a:lnTo>
                    <a:lnTo>
                      <a:pt x="70" y="35"/>
                    </a:lnTo>
                    <a:lnTo>
                      <a:pt x="45" y="51"/>
                    </a:lnTo>
                    <a:lnTo>
                      <a:pt x="22" y="70"/>
                    </a:lnTo>
                    <a:lnTo>
                      <a:pt x="0" y="92"/>
                    </a:lnTo>
                    <a:lnTo>
                      <a:pt x="7" y="108"/>
                    </a:lnTo>
                    <a:lnTo>
                      <a:pt x="27" y="86"/>
                    </a:lnTo>
                    <a:lnTo>
                      <a:pt x="50" y="66"/>
                    </a:lnTo>
                    <a:lnTo>
                      <a:pt x="73" y="51"/>
                    </a:lnTo>
                    <a:lnTo>
                      <a:pt x="99" y="38"/>
                    </a:lnTo>
                    <a:lnTo>
                      <a:pt x="125" y="28"/>
                    </a:lnTo>
                    <a:lnTo>
                      <a:pt x="152" y="22"/>
                    </a:lnTo>
                    <a:lnTo>
                      <a:pt x="180" y="17"/>
                    </a:lnTo>
                    <a:lnTo>
                      <a:pt x="210" y="16"/>
                    </a:lnTo>
                    <a:lnTo>
                      <a:pt x="234" y="16"/>
                    </a:lnTo>
                    <a:lnTo>
                      <a:pt x="257" y="19"/>
                    </a:lnTo>
                    <a:lnTo>
                      <a:pt x="280" y="24"/>
                    </a:lnTo>
                    <a:lnTo>
                      <a:pt x="302" y="32"/>
                    </a:lnTo>
                    <a:lnTo>
                      <a:pt x="323" y="40"/>
                    </a:lnTo>
                    <a:lnTo>
                      <a:pt x="344" y="51"/>
                    </a:lnTo>
                    <a:lnTo>
                      <a:pt x="364" y="63"/>
                    </a:lnTo>
                    <a:lnTo>
                      <a:pt x="384" y="80"/>
                    </a:lnTo>
                    <a:lnTo>
                      <a:pt x="391" y="64"/>
                    </a:lnTo>
                    <a:lnTo>
                      <a:pt x="370" y="47"/>
                    </a:lnTo>
                    <a:lnTo>
                      <a:pt x="349" y="35"/>
                    </a:lnTo>
                    <a:lnTo>
                      <a:pt x="328" y="24"/>
                    </a:lnTo>
                    <a:lnTo>
                      <a:pt x="307" y="16"/>
                    </a:lnTo>
                    <a:lnTo>
                      <a:pt x="283" y="8"/>
                    </a:lnTo>
                    <a:lnTo>
                      <a:pt x="260" y="4"/>
                    </a:lnTo>
                    <a:lnTo>
                      <a:pt x="235" y="0"/>
                    </a:lnTo>
                    <a:lnTo>
                      <a:pt x="210" y="0"/>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2" name="Freeform 675"/>
              <p:cNvSpPr>
                <a:spLocks/>
              </p:cNvSpPr>
              <p:nvPr/>
            </p:nvSpPr>
            <p:spPr bwMode="auto">
              <a:xfrm>
                <a:off x="6316" y="4610"/>
                <a:ext cx="8" cy="5"/>
              </a:xfrm>
              <a:custGeom>
                <a:avLst/>
                <a:gdLst>
                  <a:gd name="T0" fmla="*/ 25 w 41"/>
                  <a:gd name="T1" fmla="*/ 0 h 24"/>
                  <a:gd name="T2" fmla="*/ 0 w 41"/>
                  <a:gd name="T3" fmla="*/ 0 h 24"/>
                  <a:gd name="T4" fmla="*/ 18 w 41"/>
                  <a:gd name="T5" fmla="*/ 10 h 24"/>
                  <a:gd name="T6" fmla="*/ 36 w 41"/>
                  <a:gd name="T7" fmla="*/ 24 h 24"/>
                  <a:gd name="T8" fmla="*/ 41 w 41"/>
                  <a:gd name="T9" fmla="*/ 12 h 24"/>
                  <a:gd name="T10" fmla="*/ 25 w 41"/>
                  <a:gd name="T11" fmla="*/ 0 h 24"/>
                  <a:gd name="T12" fmla="*/ 0 60000 65536"/>
                  <a:gd name="T13" fmla="*/ 0 60000 65536"/>
                  <a:gd name="T14" fmla="*/ 0 60000 65536"/>
                  <a:gd name="T15" fmla="*/ 0 60000 65536"/>
                  <a:gd name="T16" fmla="*/ 0 60000 65536"/>
                  <a:gd name="T17" fmla="*/ 0 60000 65536"/>
                  <a:gd name="T18" fmla="*/ 0 w 41"/>
                  <a:gd name="T19" fmla="*/ 0 h 24"/>
                  <a:gd name="T20" fmla="*/ 41 w 4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1" h="24">
                    <a:moveTo>
                      <a:pt x="25" y="0"/>
                    </a:moveTo>
                    <a:lnTo>
                      <a:pt x="0" y="0"/>
                    </a:lnTo>
                    <a:lnTo>
                      <a:pt x="18" y="10"/>
                    </a:lnTo>
                    <a:lnTo>
                      <a:pt x="36" y="24"/>
                    </a:lnTo>
                    <a:lnTo>
                      <a:pt x="41" y="12"/>
                    </a:lnTo>
                    <a:lnTo>
                      <a:pt x="25" y="0"/>
                    </a:lnTo>
                    <a:close/>
                  </a:path>
                </a:pathLst>
              </a:custGeom>
              <a:solidFill>
                <a:srgbClr val="6792B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3" name="Freeform 676"/>
              <p:cNvSpPr>
                <a:spLocks/>
              </p:cNvSpPr>
              <p:nvPr/>
            </p:nvSpPr>
            <p:spPr bwMode="auto">
              <a:xfrm>
                <a:off x="6301" y="4610"/>
                <a:ext cx="21" cy="10"/>
              </a:xfrm>
              <a:custGeom>
                <a:avLst/>
                <a:gdLst>
                  <a:gd name="T0" fmla="*/ 99 w 106"/>
                  <a:gd name="T1" fmla="*/ 50 h 50"/>
                  <a:gd name="T2" fmla="*/ 106 w 106"/>
                  <a:gd name="T3" fmla="*/ 38 h 50"/>
                  <a:gd name="T4" fmla="*/ 75 w 106"/>
                  <a:gd name="T5" fmla="*/ 15 h 50"/>
                  <a:gd name="T6" fmla="*/ 58 w 106"/>
                  <a:gd name="T7" fmla="*/ 6 h 50"/>
                  <a:gd name="T8" fmla="*/ 42 w 106"/>
                  <a:gd name="T9" fmla="*/ 0 h 50"/>
                  <a:gd name="T10" fmla="*/ 0 w 106"/>
                  <a:gd name="T11" fmla="*/ 0 h 50"/>
                  <a:gd name="T12" fmla="*/ 25 w 106"/>
                  <a:gd name="T13" fmla="*/ 8 h 50"/>
                  <a:gd name="T14" fmla="*/ 37 w 106"/>
                  <a:gd name="T15" fmla="*/ 12 h 50"/>
                  <a:gd name="T16" fmla="*/ 51 w 106"/>
                  <a:gd name="T17" fmla="*/ 19 h 50"/>
                  <a:gd name="T18" fmla="*/ 75 w 106"/>
                  <a:gd name="T19" fmla="*/ 33 h 50"/>
                  <a:gd name="T20" fmla="*/ 99 w 106"/>
                  <a:gd name="T21" fmla="*/ 5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50"/>
                  <a:gd name="T35" fmla="*/ 106 w 10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50">
                    <a:moveTo>
                      <a:pt x="99" y="50"/>
                    </a:moveTo>
                    <a:lnTo>
                      <a:pt x="106" y="38"/>
                    </a:lnTo>
                    <a:lnTo>
                      <a:pt x="75" y="15"/>
                    </a:lnTo>
                    <a:lnTo>
                      <a:pt x="58" y="6"/>
                    </a:lnTo>
                    <a:lnTo>
                      <a:pt x="42" y="0"/>
                    </a:lnTo>
                    <a:lnTo>
                      <a:pt x="0" y="0"/>
                    </a:lnTo>
                    <a:lnTo>
                      <a:pt x="25" y="8"/>
                    </a:lnTo>
                    <a:lnTo>
                      <a:pt x="37" y="12"/>
                    </a:lnTo>
                    <a:lnTo>
                      <a:pt x="51" y="19"/>
                    </a:lnTo>
                    <a:lnTo>
                      <a:pt x="75" y="33"/>
                    </a:lnTo>
                    <a:lnTo>
                      <a:pt x="99" y="50"/>
                    </a:lnTo>
                    <a:close/>
                  </a:path>
                </a:pathLst>
              </a:custGeom>
              <a:solidFill>
                <a:srgbClr val="719AB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4" name="Freeform 677"/>
              <p:cNvSpPr>
                <a:spLocks/>
              </p:cNvSpPr>
              <p:nvPr/>
            </p:nvSpPr>
            <p:spPr bwMode="auto">
              <a:xfrm>
                <a:off x="6309" y="4610"/>
                <a:ext cx="14" cy="7"/>
              </a:xfrm>
              <a:custGeom>
                <a:avLst/>
                <a:gdLst>
                  <a:gd name="T0" fmla="*/ 0 w 70"/>
                  <a:gd name="T1" fmla="*/ 0 h 38"/>
                  <a:gd name="T2" fmla="*/ 16 w 70"/>
                  <a:gd name="T3" fmla="*/ 6 h 38"/>
                  <a:gd name="T4" fmla="*/ 33 w 70"/>
                  <a:gd name="T5" fmla="*/ 15 h 38"/>
                  <a:gd name="T6" fmla="*/ 64 w 70"/>
                  <a:gd name="T7" fmla="*/ 38 h 38"/>
                  <a:gd name="T8" fmla="*/ 70 w 70"/>
                  <a:gd name="T9" fmla="*/ 24 h 38"/>
                  <a:gd name="T10" fmla="*/ 52 w 70"/>
                  <a:gd name="T11" fmla="*/ 10 h 38"/>
                  <a:gd name="T12" fmla="*/ 34 w 70"/>
                  <a:gd name="T13" fmla="*/ 0 h 38"/>
                  <a:gd name="T14" fmla="*/ 0 w 70"/>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8"/>
                  <a:gd name="T26" fmla="*/ 70 w 7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8">
                    <a:moveTo>
                      <a:pt x="0" y="0"/>
                    </a:moveTo>
                    <a:lnTo>
                      <a:pt x="16" y="6"/>
                    </a:lnTo>
                    <a:lnTo>
                      <a:pt x="33" y="15"/>
                    </a:lnTo>
                    <a:lnTo>
                      <a:pt x="64" y="38"/>
                    </a:lnTo>
                    <a:lnTo>
                      <a:pt x="70" y="24"/>
                    </a:lnTo>
                    <a:lnTo>
                      <a:pt x="52" y="10"/>
                    </a:lnTo>
                    <a:lnTo>
                      <a:pt x="34" y="0"/>
                    </a:lnTo>
                    <a:lnTo>
                      <a:pt x="0" y="0"/>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5" name="Freeform 678"/>
              <p:cNvSpPr>
                <a:spLocks/>
              </p:cNvSpPr>
              <p:nvPr/>
            </p:nvSpPr>
            <p:spPr bwMode="auto">
              <a:xfrm>
                <a:off x="6321" y="4610"/>
                <a:ext cx="4" cy="2"/>
              </a:xfrm>
              <a:custGeom>
                <a:avLst/>
                <a:gdLst>
                  <a:gd name="T0" fmla="*/ 16 w 23"/>
                  <a:gd name="T1" fmla="*/ 12 h 12"/>
                  <a:gd name="T2" fmla="*/ 23 w 23"/>
                  <a:gd name="T3" fmla="*/ 0 h 12"/>
                  <a:gd name="T4" fmla="*/ 0 w 23"/>
                  <a:gd name="T5" fmla="*/ 0 h 12"/>
                  <a:gd name="T6" fmla="*/ 16 w 23"/>
                  <a:gd name="T7" fmla="*/ 12 h 12"/>
                  <a:gd name="T8" fmla="*/ 0 60000 65536"/>
                  <a:gd name="T9" fmla="*/ 0 60000 65536"/>
                  <a:gd name="T10" fmla="*/ 0 60000 65536"/>
                  <a:gd name="T11" fmla="*/ 0 60000 65536"/>
                  <a:gd name="T12" fmla="*/ 0 w 23"/>
                  <a:gd name="T13" fmla="*/ 0 h 12"/>
                  <a:gd name="T14" fmla="*/ 23 w 23"/>
                  <a:gd name="T15" fmla="*/ 12 h 12"/>
                </a:gdLst>
                <a:ahLst/>
                <a:cxnLst>
                  <a:cxn ang="T8">
                    <a:pos x="T0" y="T1"/>
                  </a:cxn>
                  <a:cxn ang="T9">
                    <a:pos x="T2" y="T3"/>
                  </a:cxn>
                  <a:cxn ang="T10">
                    <a:pos x="T4" y="T5"/>
                  </a:cxn>
                  <a:cxn ang="T11">
                    <a:pos x="T6" y="T7"/>
                  </a:cxn>
                </a:cxnLst>
                <a:rect l="T12" t="T13" r="T14" b="T15"/>
                <a:pathLst>
                  <a:path w="23" h="12">
                    <a:moveTo>
                      <a:pt x="16" y="12"/>
                    </a:moveTo>
                    <a:lnTo>
                      <a:pt x="23" y="0"/>
                    </a:lnTo>
                    <a:lnTo>
                      <a:pt x="0" y="0"/>
                    </a:lnTo>
                    <a:lnTo>
                      <a:pt x="16" y="12"/>
                    </a:lnTo>
                    <a:close/>
                  </a:path>
                </a:pathLst>
              </a:custGeom>
              <a:solidFill>
                <a:srgbClr val="618FB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6" name="Freeform 679"/>
              <p:cNvSpPr>
                <a:spLocks/>
              </p:cNvSpPr>
              <p:nvPr/>
            </p:nvSpPr>
            <p:spPr bwMode="auto">
              <a:xfrm>
                <a:off x="6272" y="4700"/>
                <a:ext cx="11" cy="6"/>
              </a:xfrm>
              <a:custGeom>
                <a:avLst/>
                <a:gdLst>
                  <a:gd name="T0" fmla="*/ 54 w 54"/>
                  <a:gd name="T1" fmla="*/ 16 h 30"/>
                  <a:gd name="T2" fmla="*/ 49 w 54"/>
                  <a:gd name="T3" fmla="*/ 16 h 30"/>
                  <a:gd name="T4" fmla="*/ 36 w 54"/>
                  <a:gd name="T5" fmla="*/ 15 h 30"/>
                  <a:gd name="T6" fmla="*/ 23 w 54"/>
                  <a:gd name="T7" fmla="*/ 11 h 30"/>
                  <a:gd name="T8" fmla="*/ 11 w 54"/>
                  <a:gd name="T9" fmla="*/ 6 h 30"/>
                  <a:gd name="T10" fmla="*/ 0 w 54"/>
                  <a:gd name="T11" fmla="*/ 0 h 30"/>
                  <a:gd name="T12" fmla="*/ 12 w 54"/>
                  <a:gd name="T13" fmla="*/ 24 h 30"/>
                  <a:gd name="T14" fmla="*/ 28 w 54"/>
                  <a:gd name="T15" fmla="*/ 28 h 30"/>
                  <a:gd name="T16" fmla="*/ 46 w 54"/>
                  <a:gd name="T17" fmla="*/ 30 h 30"/>
                  <a:gd name="T18" fmla="*/ 54 w 54"/>
                  <a:gd name="T19" fmla="*/ 1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0"/>
                  <a:gd name="T32" fmla="*/ 54 w 5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0">
                    <a:moveTo>
                      <a:pt x="54" y="16"/>
                    </a:moveTo>
                    <a:lnTo>
                      <a:pt x="49" y="16"/>
                    </a:lnTo>
                    <a:lnTo>
                      <a:pt x="36" y="15"/>
                    </a:lnTo>
                    <a:lnTo>
                      <a:pt x="23" y="11"/>
                    </a:lnTo>
                    <a:lnTo>
                      <a:pt x="11" y="6"/>
                    </a:lnTo>
                    <a:lnTo>
                      <a:pt x="0" y="0"/>
                    </a:lnTo>
                    <a:lnTo>
                      <a:pt x="12" y="24"/>
                    </a:lnTo>
                    <a:lnTo>
                      <a:pt x="28" y="28"/>
                    </a:lnTo>
                    <a:lnTo>
                      <a:pt x="46" y="30"/>
                    </a:lnTo>
                    <a:lnTo>
                      <a:pt x="54" y="16"/>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7" name="Freeform 680"/>
              <p:cNvSpPr>
                <a:spLocks/>
              </p:cNvSpPr>
              <p:nvPr/>
            </p:nvSpPr>
            <p:spPr bwMode="auto">
              <a:xfrm>
                <a:off x="6278" y="4711"/>
                <a:ext cx="1" cy="2"/>
              </a:xfrm>
              <a:custGeom>
                <a:avLst/>
                <a:gdLst>
                  <a:gd name="T0" fmla="*/ 6 w 6"/>
                  <a:gd name="T1" fmla="*/ 2 h 10"/>
                  <a:gd name="T2" fmla="*/ 0 w 6"/>
                  <a:gd name="T3" fmla="*/ 0 h 10"/>
                  <a:gd name="T4" fmla="*/ 3 w 6"/>
                  <a:gd name="T5" fmla="*/ 10 h 10"/>
                  <a:gd name="T6" fmla="*/ 6 w 6"/>
                  <a:gd name="T7" fmla="*/ 2 h 10"/>
                  <a:gd name="T8" fmla="*/ 0 60000 65536"/>
                  <a:gd name="T9" fmla="*/ 0 60000 65536"/>
                  <a:gd name="T10" fmla="*/ 0 60000 65536"/>
                  <a:gd name="T11" fmla="*/ 0 60000 65536"/>
                  <a:gd name="T12" fmla="*/ 0 w 6"/>
                  <a:gd name="T13" fmla="*/ 0 h 10"/>
                  <a:gd name="T14" fmla="*/ 6 w 6"/>
                  <a:gd name="T15" fmla="*/ 10 h 10"/>
                </a:gdLst>
                <a:ahLst/>
                <a:cxnLst>
                  <a:cxn ang="T8">
                    <a:pos x="T0" y="T1"/>
                  </a:cxn>
                  <a:cxn ang="T9">
                    <a:pos x="T2" y="T3"/>
                  </a:cxn>
                  <a:cxn ang="T10">
                    <a:pos x="T4" y="T5"/>
                  </a:cxn>
                  <a:cxn ang="T11">
                    <a:pos x="T6" y="T7"/>
                  </a:cxn>
                </a:cxnLst>
                <a:rect l="T12" t="T13" r="T14" b="T15"/>
                <a:pathLst>
                  <a:path w="6" h="10">
                    <a:moveTo>
                      <a:pt x="6" y="2"/>
                    </a:moveTo>
                    <a:lnTo>
                      <a:pt x="0" y="0"/>
                    </a:lnTo>
                    <a:lnTo>
                      <a:pt x="3" y="10"/>
                    </a:lnTo>
                    <a:lnTo>
                      <a:pt x="6" y="2"/>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8" name="Freeform 681"/>
              <p:cNvSpPr>
                <a:spLocks/>
              </p:cNvSpPr>
              <p:nvPr/>
            </p:nvSpPr>
            <p:spPr bwMode="auto">
              <a:xfrm>
                <a:off x="6276" y="4709"/>
                <a:ext cx="4" cy="3"/>
              </a:xfrm>
              <a:custGeom>
                <a:avLst/>
                <a:gdLst>
                  <a:gd name="T0" fmla="*/ 8 w 19"/>
                  <a:gd name="T1" fmla="*/ 12 h 14"/>
                  <a:gd name="T2" fmla="*/ 14 w 19"/>
                  <a:gd name="T3" fmla="*/ 14 h 14"/>
                  <a:gd name="T4" fmla="*/ 19 w 19"/>
                  <a:gd name="T5" fmla="*/ 2 h 14"/>
                  <a:gd name="T6" fmla="*/ 17 w 19"/>
                  <a:gd name="T7" fmla="*/ 1 h 14"/>
                  <a:gd name="T8" fmla="*/ 16 w 19"/>
                  <a:gd name="T9" fmla="*/ 1 h 14"/>
                  <a:gd name="T10" fmla="*/ 14 w 19"/>
                  <a:gd name="T11" fmla="*/ 1 h 14"/>
                  <a:gd name="T12" fmla="*/ 9 w 19"/>
                  <a:gd name="T13" fmla="*/ 1 h 14"/>
                  <a:gd name="T14" fmla="*/ 0 w 19"/>
                  <a:gd name="T15" fmla="*/ 0 h 14"/>
                  <a:gd name="T16" fmla="*/ 8 w 19"/>
                  <a:gd name="T17" fmla="*/ 1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
                  <a:gd name="T29" fmla="*/ 19 w 19"/>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
                    <a:moveTo>
                      <a:pt x="8" y="12"/>
                    </a:moveTo>
                    <a:lnTo>
                      <a:pt x="14" y="14"/>
                    </a:lnTo>
                    <a:lnTo>
                      <a:pt x="19" y="2"/>
                    </a:lnTo>
                    <a:lnTo>
                      <a:pt x="17" y="1"/>
                    </a:lnTo>
                    <a:lnTo>
                      <a:pt x="16" y="1"/>
                    </a:lnTo>
                    <a:lnTo>
                      <a:pt x="14" y="1"/>
                    </a:lnTo>
                    <a:lnTo>
                      <a:pt x="9" y="1"/>
                    </a:lnTo>
                    <a:lnTo>
                      <a:pt x="0" y="0"/>
                    </a:lnTo>
                    <a:lnTo>
                      <a:pt x="8" y="12"/>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09" name="Freeform 682"/>
              <p:cNvSpPr>
                <a:spLocks/>
              </p:cNvSpPr>
              <p:nvPr/>
            </p:nvSpPr>
            <p:spPr bwMode="auto">
              <a:xfrm>
                <a:off x="6275" y="4705"/>
                <a:ext cx="6" cy="4"/>
              </a:xfrm>
              <a:custGeom>
                <a:avLst/>
                <a:gdLst>
                  <a:gd name="T0" fmla="*/ 34 w 34"/>
                  <a:gd name="T1" fmla="*/ 6 h 22"/>
                  <a:gd name="T2" fmla="*/ 16 w 34"/>
                  <a:gd name="T3" fmla="*/ 4 h 22"/>
                  <a:gd name="T4" fmla="*/ 0 w 34"/>
                  <a:gd name="T5" fmla="*/ 0 h 22"/>
                  <a:gd name="T6" fmla="*/ 8 w 34"/>
                  <a:gd name="T7" fmla="*/ 20 h 22"/>
                  <a:gd name="T8" fmla="*/ 17 w 34"/>
                  <a:gd name="T9" fmla="*/ 21 h 22"/>
                  <a:gd name="T10" fmla="*/ 22 w 34"/>
                  <a:gd name="T11" fmla="*/ 21 h 22"/>
                  <a:gd name="T12" fmla="*/ 24 w 34"/>
                  <a:gd name="T13" fmla="*/ 21 h 22"/>
                  <a:gd name="T14" fmla="*/ 25 w 34"/>
                  <a:gd name="T15" fmla="*/ 21 h 22"/>
                  <a:gd name="T16" fmla="*/ 27 w 34"/>
                  <a:gd name="T17" fmla="*/ 22 h 22"/>
                  <a:gd name="T18" fmla="*/ 34 w 34"/>
                  <a:gd name="T19" fmla="*/ 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22"/>
                  <a:gd name="T32" fmla="*/ 34 w 34"/>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22">
                    <a:moveTo>
                      <a:pt x="34" y="6"/>
                    </a:moveTo>
                    <a:lnTo>
                      <a:pt x="16" y="4"/>
                    </a:lnTo>
                    <a:lnTo>
                      <a:pt x="0" y="0"/>
                    </a:lnTo>
                    <a:lnTo>
                      <a:pt x="8" y="20"/>
                    </a:lnTo>
                    <a:lnTo>
                      <a:pt x="17" y="21"/>
                    </a:lnTo>
                    <a:lnTo>
                      <a:pt x="22" y="21"/>
                    </a:lnTo>
                    <a:lnTo>
                      <a:pt x="24" y="21"/>
                    </a:lnTo>
                    <a:lnTo>
                      <a:pt x="25" y="21"/>
                    </a:lnTo>
                    <a:lnTo>
                      <a:pt x="27" y="22"/>
                    </a:lnTo>
                    <a:lnTo>
                      <a:pt x="34" y="6"/>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0" name="Freeform 683"/>
              <p:cNvSpPr>
                <a:spLocks/>
              </p:cNvSpPr>
              <p:nvPr/>
            </p:nvSpPr>
            <p:spPr bwMode="auto">
              <a:xfrm>
                <a:off x="6230" y="4610"/>
                <a:ext cx="95" cy="103"/>
              </a:xfrm>
              <a:custGeom>
                <a:avLst/>
                <a:gdLst>
                  <a:gd name="T0" fmla="*/ 476 w 476"/>
                  <a:gd name="T1" fmla="*/ 0 h 518"/>
                  <a:gd name="T2" fmla="*/ 241 w 476"/>
                  <a:gd name="T3" fmla="*/ 518 h 518"/>
                  <a:gd name="T4" fmla="*/ 0 w 476"/>
                  <a:gd name="T5" fmla="*/ 0 h 518"/>
                  <a:gd name="T6" fmla="*/ 476 w 476"/>
                  <a:gd name="T7" fmla="*/ 0 h 518"/>
                  <a:gd name="T8" fmla="*/ 0 60000 65536"/>
                  <a:gd name="T9" fmla="*/ 0 60000 65536"/>
                  <a:gd name="T10" fmla="*/ 0 60000 65536"/>
                  <a:gd name="T11" fmla="*/ 0 60000 65536"/>
                  <a:gd name="T12" fmla="*/ 0 w 476"/>
                  <a:gd name="T13" fmla="*/ 0 h 518"/>
                  <a:gd name="T14" fmla="*/ 476 w 476"/>
                  <a:gd name="T15" fmla="*/ 518 h 518"/>
                </a:gdLst>
                <a:ahLst/>
                <a:cxnLst>
                  <a:cxn ang="T8">
                    <a:pos x="T0" y="T1"/>
                  </a:cxn>
                  <a:cxn ang="T9">
                    <a:pos x="T2" y="T3"/>
                  </a:cxn>
                  <a:cxn ang="T10">
                    <a:pos x="T4" y="T5"/>
                  </a:cxn>
                  <a:cxn ang="T11">
                    <a:pos x="T6" y="T7"/>
                  </a:cxn>
                </a:cxnLst>
                <a:rect l="T12" t="T13" r="T14" b="T15"/>
                <a:pathLst>
                  <a:path w="476" h="518">
                    <a:moveTo>
                      <a:pt x="476" y="0"/>
                    </a:moveTo>
                    <a:lnTo>
                      <a:pt x="241" y="518"/>
                    </a:lnTo>
                    <a:lnTo>
                      <a:pt x="0" y="0"/>
                    </a:lnTo>
                    <a:lnTo>
                      <a:pt x="476" y="0"/>
                    </a:lnTo>
                  </a:path>
                </a:pathLst>
              </a:custGeom>
              <a:noFill/>
              <a:ln w="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211" name="Freeform 684"/>
              <p:cNvSpPr>
                <a:spLocks noEditPoints="1"/>
              </p:cNvSpPr>
              <p:nvPr/>
            </p:nvSpPr>
            <p:spPr bwMode="auto">
              <a:xfrm>
                <a:off x="6235" y="3858"/>
                <a:ext cx="86" cy="87"/>
              </a:xfrm>
              <a:custGeom>
                <a:avLst/>
                <a:gdLst>
                  <a:gd name="T0" fmla="*/ 428 w 431"/>
                  <a:gd name="T1" fmla="*/ 176 h 436"/>
                  <a:gd name="T2" fmla="*/ 398 w 431"/>
                  <a:gd name="T3" fmla="*/ 98 h 436"/>
                  <a:gd name="T4" fmla="*/ 352 w 431"/>
                  <a:gd name="T5" fmla="*/ 47 h 436"/>
                  <a:gd name="T6" fmla="*/ 298 w 431"/>
                  <a:gd name="T7" fmla="*/ 16 h 436"/>
                  <a:gd name="T8" fmla="*/ 236 w 431"/>
                  <a:gd name="T9" fmla="*/ 0 h 436"/>
                  <a:gd name="T10" fmla="*/ 170 w 431"/>
                  <a:gd name="T11" fmla="*/ 4 h 436"/>
                  <a:gd name="T12" fmla="*/ 77 w 431"/>
                  <a:gd name="T13" fmla="*/ 47 h 436"/>
                  <a:gd name="T14" fmla="*/ 32 w 431"/>
                  <a:gd name="T15" fmla="*/ 97 h 436"/>
                  <a:gd name="T16" fmla="*/ 6 w 431"/>
                  <a:gd name="T17" fmla="*/ 154 h 436"/>
                  <a:gd name="T18" fmla="*/ 2 w 431"/>
                  <a:gd name="T19" fmla="*/ 220 h 436"/>
                  <a:gd name="T20" fmla="*/ 6 w 431"/>
                  <a:gd name="T21" fmla="*/ 277 h 436"/>
                  <a:gd name="T22" fmla="*/ 32 w 431"/>
                  <a:gd name="T23" fmla="*/ 337 h 436"/>
                  <a:gd name="T24" fmla="*/ 77 w 431"/>
                  <a:gd name="T25" fmla="*/ 387 h 436"/>
                  <a:gd name="T26" fmla="*/ 131 w 431"/>
                  <a:gd name="T27" fmla="*/ 420 h 436"/>
                  <a:gd name="T28" fmla="*/ 191 w 431"/>
                  <a:gd name="T29" fmla="*/ 435 h 436"/>
                  <a:gd name="T30" fmla="*/ 225 w 431"/>
                  <a:gd name="T31" fmla="*/ 435 h 436"/>
                  <a:gd name="T32" fmla="*/ 257 w 431"/>
                  <a:gd name="T33" fmla="*/ 431 h 436"/>
                  <a:gd name="T34" fmla="*/ 316 w 431"/>
                  <a:gd name="T35" fmla="*/ 410 h 436"/>
                  <a:gd name="T36" fmla="*/ 343 w 431"/>
                  <a:gd name="T37" fmla="*/ 393 h 436"/>
                  <a:gd name="T38" fmla="*/ 370 w 431"/>
                  <a:gd name="T39" fmla="*/ 371 h 436"/>
                  <a:gd name="T40" fmla="*/ 373 w 431"/>
                  <a:gd name="T41" fmla="*/ 367 h 436"/>
                  <a:gd name="T42" fmla="*/ 392 w 431"/>
                  <a:gd name="T43" fmla="*/ 344 h 436"/>
                  <a:gd name="T44" fmla="*/ 408 w 431"/>
                  <a:gd name="T45" fmla="*/ 318 h 436"/>
                  <a:gd name="T46" fmla="*/ 428 w 431"/>
                  <a:gd name="T47" fmla="*/ 257 h 436"/>
                  <a:gd name="T48" fmla="*/ 215 w 431"/>
                  <a:gd name="T49" fmla="*/ 7 h 436"/>
                  <a:gd name="T50" fmla="*/ 275 w 431"/>
                  <a:gd name="T51" fmla="*/ 15 h 436"/>
                  <a:gd name="T52" fmla="*/ 330 w 431"/>
                  <a:gd name="T53" fmla="*/ 42 h 436"/>
                  <a:gd name="T54" fmla="*/ 379 w 431"/>
                  <a:gd name="T55" fmla="*/ 84 h 436"/>
                  <a:gd name="T56" fmla="*/ 411 w 431"/>
                  <a:gd name="T57" fmla="*/ 137 h 436"/>
                  <a:gd name="T58" fmla="*/ 426 w 431"/>
                  <a:gd name="T59" fmla="*/ 196 h 436"/>
                  <a:gd name="T60" fmla="*/ 424 w 431"/>
                  <a:gd name="T61" fmla="*/ 248 h 436"/>
                  <a:gd name="T62" fmla="*/ 417 w 431"/>
                  <a:gd name="T63" fmla="*/ 279 h 436"/>
                  <a:gd name="T64" fmla="*/ 408 w 431"/>
                  <a:gd name="T65" fmla="*/ 302 h 436"/>
                  <a:gd name="T66" fmla="*/ 391 w 431"/>
                  <a:gd name="T67" fmla="*/ 334 h 436"/>
                  <a:gd name="T68" fmla="*/ 374 w 431"/>
                  <a:gd name="T69" fmla="*/ 354 h 436"/>
                  <a:gd name="T70" fmla="*/ 355 w 431"/>
                  <a:gd name="T71" fmla="*/ 374 h 436"/>
                  <a:gd name="T72" fmla="*/ 338 w 431"/>
                  <a:gd name="T73" fmla="*/ 387 h 436"/>
                  <a:gd name="T74" fmla="*/ 303 w 431"/>
                  <a:gd name="T75" fmla="*/ 409 h 436"/>
                  <a:gd name="T76" fmla="*/ 296 w 431"/>
                  <a:gd name="T77" fmla="*/ 414 h 436"/>
                  <a:gd name="T78" fmla="*/ 256 w 431"/>
                  <a:gd name="T79" fmla="*/ 426 h 436"/>
                  <a:gd name="T80" fmla="*/ 215 w 431"/>
                  <a:gd name="T81" fmla="*/ 430 h 436"/>
                  <a:gd name="T82" fmla="*/ 152 w 431"/>
                  <a:gd name="T83" fmla="*/ 420 h 436"/>
                  <a:gd name="T84" fmla="*/ 98 w 431"/>
                  <a:gd name="T85" fmla="*/ 394 h 436"/>
                  <a:gd name="T86" fmla="*/ 51 w 431"/>
                  <a:gd name="T87" fmla="*/ 350 h 436"/>
                  <a:gd name="T88" fmla="*/ 20 w 431"/>
                  <a:gd name="T89" fmla="*/ 299 h 436"/>
                  <a:gd name="T90" fmla="*/ 4 w 431"/>
                  <a:gd name="T91" fmla="*/ 238 h 436"/>
                  <a:gd name="T92" fmla="*/ 7 w 431"/>
                  <a:gd name="T93" fmla="*/ 175 h 436"/>
                  <a:gd name="T94" fmla="*/ 27 w 431"/>
                  <a:gd name="T95" fmla="*/ 118 h 436"/>
                  <a:gd name="T96" fmla="*/ 67 w 431"/>
                  <a:gd name="T97" fmla="*/ 70 h 436"/>
                  <a:gd name="T98" fmla="*/ 115 w 431"/>
                  <a:gd name="T99" fmla="*/ 30 h 436"/>
                  <a:gd name="T100" fmla="*/ 172 w 431"/>
                  <a:gd name="T101" fmla="*/ 10 h 4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1"/>
                  <a:gd name="T154" fmla="*/ 0 h 436"/>
                  <a:gd name="T155" fmla="*/ 431 w 431"/>
                  <a:gd name="T156" fmla="*/ 436 h 4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1" h="436">
                    <a:moveTo>
                      <a:pt x="431" y="220"/>
                    </a:moveTo>
                    <a:lnTo>
                      <a:pt x="430" y="198"/>
                    </a:lnTo>
                    <a:lnTo>
                      <a:pt x="428" y="176"/>
                    </a:lnTo>
                    <a:lnTo>
                      <a:pt x="419" y="137"/>
                    </a:lnTo>
                    <a:lnTo>
                      <a:pt x="409" y="116"/>
                    </a:lnTo>
                    <a:lnTo>
                      <a:pt x="398" y="98"/>
                    </a:lnTo>
                    <a:lnTo>
                      <a:pt x="384" y="80"/>
                    </a:lnTo>
                    <a:lnTo>
                      <a:pt x="370" y="64"/>
                    </a:lnTo>
                    <a:lnTo>
                      <a:pt x="352" y="47"/>
                    </a:lnTo>
                    <a:lnTo>
                      <a:pt x="335" y="35"/>
                    </a:lnTo>
                    <a:lnTo>
                      <a:pt x="316" y="24"/>
                    </a:lnTo>
                    <a:lnTo>
                      <a:pt x="298" y="16"/>
                    </a:lnTo>
                    <a:lnTo>
                      <a:pt x="278" y="8"/>
                    </a:lnTo>
                    <a:lnTo>
                      <a:pt x="257" y="4"/>
                    </a:lnTo>
                    <a:lnTo>
                      <a:pt x="236" y="0"/>
                    </a:lnTo>
                    <a:lnTo>
                      <a:pt x="215" y="0"/>
                    </a:lnTo>
                    <a:lnTo>
                      <a:pt x="191" y="0"/>
                    </a:lnTo>
                    <a:lnTo>
                      <a:pt x="170" y="4"/>
                    </a:lnTo>
                    <a:lnTo>
                      <a:pt x="131" y="16"/>
                    </a:lnTo>
                    <a:lnTo>
                      <a:pt x="94" y="35"/>
                    </a:lnTo>
                    <a:lnTo>
                      <a:pt x="77" y="47"/>
                    </a:lnTo>
                    <a:lnTo>
                      <a:pt x="61" y="64"/>
                    </a:lnTo>
                    <a:lnTo>
                      <a:pt x="44" y="80"/>
                    </a:lnTo>
                    <a:lnTo>
                      <a:pt x="32" y="97"/>
                    </a:lnTo>
                    <a:lnTo>
                      <a:pt x="21" y="115"/>
                    </a:lnTo>
                    <a:lnTo>
                      <a:pt x="13" y="135"/>
                    </a:lnTo>
                    <a:lnTo>
                      <a:pt x="6" y="154"/>
                    </a:lnTo>
                    <a:lnTo>
                      <a:pt x="3" y="175"/>
                    </a:lnTo>
                    <a:lnTo>
                      <a:pt x="0" y="197"/>
                    </a:lnTo>
                    <a:lnTo>
                      <a:pt x="2" y="220"/>
                    </a:lnTo>
                    <a:lnTo>
                      <a:pt x="0" y="239"/>
                    </a:lnTo>
                    <a:lnTo>
                      <a:pt x="3" y="259"/>
                    </a:lnTo>
                    <a:lnTo>
                      <a:pt x="6" y="277"/>
                    </a:lnTo>
                    <a:lnTo>
                      <a:pt x="12" y="298"/>
                    </a:lnTo>
                    <a:lnTo>
                      <a:pt x="20" y="317"/>
                    </a:lnTo>
                    <a:lnTo>
                      <a:pt x="32" y="337"/>
                    </a:lnTo>
                    <a:lnTo>
                      <a:pt x="44" y="355"/>
                    </a:lnTo>
                    <a:lnTo>
                      <a:pt x="61" y="373"/>
                    </a:lnTo>
                    <a:lnTo>
                      <a:pt x="77" y="387"/>
                    </a:lnTo>
                    <a:lnTo>
                      <a:pt x="94" y="400"/>
                    </a:lnTo>
                    <a:lnTo>
                      <a:pt x="112" y="410"/>
                    </a:lnTo>
                    <a:lnTo>
                      <a:pt x="131" y="420"/>
                    </a:lnTo>
                    <a:lnTo>
                      <a:pt x="150" y="426"/>
                    </a:lnTo>
                    <a:lnTo>
                      <a:pt x="170" y="431"/>
                    </a:lnTo>
                    <a:lnTo>
                      <a:pt x="191" y="435"/>
                    </a:lnTo>
                    <a:lnTo>
                      <a:pt x="215" y="436"/>
                    </a:lnTo>
                    <a:lnTo>
                      <a:pt x="219" y="435"/>
                    </a:lnTo>
                    <a:lnTo>
                      <a:pt x="225" y="435"/>
                    </a:lnTo>
                    <a:lnTo>
                      <a:pt x="236" y="435"/>
                    </a:lnTo>
                    <a:lnTo>
                      <a:pt x="246" y="432"/>
                    </a:lnTo>
                    <a:lnTo>
                      <a:pt x="257" y="431"/>
                    </a:lnTo>
                    <a:lnTo>
                      <a:pt x="278" y="426"/>
                    </a:lnTo>
                    <a:lnTo>
                      <a:pt x="298" y="420"/>
                    </a:lnTo>
                    <a:lnTo>
                      <a:pt x="316" y="410"/>
                    </a:lnTo>
                    <a:lnTo>
                      <a:pt x="325" y="404"/>
                    </a:lnTo>
                    <a:lnTo>
                      <a:pt x="335" y="400"/>
                    </a:lnTo>
                    <a:lnTo>
                      <a:pt x="343" y="393"/>
                    </a:lnTo>
                    <a:lnTo>
                      <a:pt x="352" y="387"/>
                    </a:lnTo>
                    <a:lnTo>
                      <a:pt x="370" y="373"/>
                    </a:lnTo>
                    <a:lnTo>
                      <a:pt x="370" y="371"/>
                    </a:lnTo>
                    <a:lnTo>
                      <a:pt x="370" y="370"/>
                    </a:lnTo>
                    <a:lnTo>
                      <a:pt x="371" y="370"/>
                    </a:lnTo>
                    <a:lnTo>
                      <a:pt x="373" y="367"/>
                    </a:lnTo>
                    <a:lnTo>
                      <a:pt x="378" y="363"/>
                    </a:lnTo>
                    <a:lnTo>
                      <a:pt x="385" y="354"/>
                    </a:lnTo>
                    <a:lnTo>
                      <a:pt x="392" y="344"/>
                    </a:lnTo>
                    <a:lnTo>
                      <a:pt x="400" y="335"/>
                    </a:lnTo>
                    <a:lnTo>
                      <a:pt x="406" y="323"/>
                    </a:lnTo>
                    <a:lnTo>
                      <a:pt x="408" y="318"/>
                    </a:lnTo>
                    <a:lnTo>
                      <a:pt x="411" y="313"/>
                    </a:lnTo>
                    <a:lnTo>
                      <a:pt x="421" y="293"/>
                    </a:lnTo>
                    <a:lnTo>
                      <a:pt x="428" y="257"/>
                    </a:lnTo>
                    <a:lnTo>
                      <a:pt x="430" y="238"/>
                    </a:lnTo>
                    <a:lnTo>
                      <a:pt x="431" y="220"/>
                    </a:lnTo>
                    <a:close/>
                    <a:moveTo>
                      <a:pt x="215" y="7"/>
                    </a:moveTo>
                    <a:lnTo>
                      <a:pt x="235" y="7"/>
                    </a:lnTo>
                    <a:lnTo>
                      <a:pt x="256" y="10"/>
                    </a:lnTo>
                    <a:lnTo>
                      <a:pt x="275" y="15"/>
                    </a:lnTo>
                    <a:lnTo>
                      <a:pt x="296" y="23"/>
                    </a:lnTo>
                    <a:lnTo>
                      <a:pt x="312" y="30"/>
                    </a:lnTo>
                    <a:lnTo>
                      <a:pt x="330" y="42"/>
                    </a:lnTo>
                    <a:lnTo>
                      <a:pt x="347" y="54"/>
                    </a:lnTo>
                    <a:lnTo>
                      <a:pt x="364" y="70"/>
                    </a:lnTo>
                    <a:lnTo>
                      <a:pt x="379" y="84"/>
                    </a:lnTo>
                    <a:lnTo>
                      <a:pt x="391" y="101"/>
                    </a:lnTo>
                    <a:lnTo>
                      <a:pt x="401" y="118"/>
                    </a:lnTo>
                    <a:lnTo>
                      <a:pt x="411" y="137"/>
                    </a:lnTo>
                    <a:lnTo>
                      <a:pt x="417" y="155"/>
                    </a:lnTo>
                    <a:lnTo>
                      <a:pt x="422" y="175"/>
                    </a:lnTo>
                    <a:lnTo>
                      <a:pt x="426" y="196"/>
                    </a:lnTo>
                    <a:lnTo>
                      <a:pt x="427" y="218"/>
                    </a:lnTo>
                    <a:lnTo>
                      <a:pt x="426" y="238"/>
                    </a:lnTo>
                    <a:lnTo>
                      <a:pt x="424" y="248"/>
                    </a:lnTo>
                    <a:lnTo>
                      <a:pt x="422" y="259"/>
                    </a:lnTo>
                    <a:lnTo>
                      <a:pt x="419" y="268"/>
                    </a:lnTo>
                    <a:lnTo>
                      <a:pt x="417" y="279"/>
                    </a:lnTo>
                    <a:lnTo>
                      <a:pt x="411" y="299"/>
                    </a:lnTo>
                    <a:lnTo>
                      <a:pt x="409" y="300"/>
                    </a:lnTo>
                    <a:lnTo>
                      <a:pt x="408" y="302"/>
                    </a:lnTo>
                    <a:lnTo>
                      <a:pt x="406" y="307"/>
                    </a:lnTo>
                    <a:lnTo>
                      <a:pt x="401" y="316"/>
                    </a:lnTo>
                    <a:lnTo>
                      <a:pt x="391" y="334"/>
                    </a:lnTo>
                    <a:lnTo>
                      <a:pt x="384" y="341"/>
                    </a:lnTo>
                    <a:lnTo>
                      <a:pt x="379" y="350"/>
                    </a:lnTo>
                    <a:lnTo>
                      <a:pt x="374" y="354"/>
                    </a:lnTo>
                    <a:lnTo>
                      <a:pt x="371" y="358"/>
                    </a:lnTo>
                    <a:lnTo>
                      <a:pt x="364" y="367"/>
                    </a:lnTo>
                    <a:lnTo>
                      <a:pt x="355" y="374"/>
                    </a:lnTo>
                    <a:lnTo>
                      <a:pt x="351" y="377"/>
                    </a:lnTo>
                    <a:lnTo>
                      <a:pt x="347" y="382"/>
                    </a:lnTo>
                    <a:lnTo>
                      <a:pt x="338" y="387"/>
                    </a:lnTo>
                    <a:lnTo>
                      <a:pt x="330" y="394"/>
                    </a:lnTo>
                    <a:lnTo>
                      <a:pt x="312" y="404"/>
                    </a:lnTo>
                    <a:lnTo>
                      <a:pt x="303" y="409"/>
                    </a:lnTo>
                    <a:lnTo>
                      <a:pt x="299" y="411"/>
                    </a:lnTo>
                    <a:lnTo>
                      <a:pt x="297" y="412"/>
                    </a:lnTo>
                    <a:lnTo>
                      <a:pt x="296" y="414"/>
                    </a:lnTo>
                    <a:lnTo>
                      <a:pt x="275" y="420"/>
                    </a:lnTo>
                    <a:lnTo>
                      <a:pt x="265" y="422"/>
                    </a:lnTo>
                    <a:lnTo>
                      <a:pt x="256" y="426"/>
                    </a:lnTo>
                    <a:lnTo>
                      <a:pt x="245" y="427"/>
                    </a:lnTo>
                    <a:lnTo>
                      <a:pt x="235" y="429"/>
                    </a:lnTo>
                    <a:lnTo>
                      <a:pt x="215" y="430"/>
                    </a:lnTo>
                    <a:lnTo>
                      <a:pt x="192" y="429"/>
                    </a:lnTo>
                    <a:lnTo>
                      <a:pt x="172" y="426"/>
                    </a:lnTo>
                    <a:lnTo>
                      <a:pt x="152" y="420"/>
                    </a:lnTo>
                    <a:lnTo>
                      <a:pt x="134" y="414"/>
                    </a:lnTo>
                    <a:lnTo>
                      <a:pt x="115" y="404"/>
                    </a:lnTo>
                    <a:lnTo>
                      <a:pt x="98" y="394"/>
                    </a:lnTo>
                    <a:lnTo>
                      <a:pt x="81" y="382"/>
                    </a:lnTo>
                    <a:lnTo>
                      <a:pt x="67" y="367"/>
                    </a:lnTo>
                    <a:lnTo>
                      <a:pt x="51" y="350"/>
                    </a:lnTo>
                    <a:lnTo>
                      <a:pt x="39" y="334"/>
                    </a:lnTo>
                    <a:lnTo>
                      <a:pt x="27" y="316"/>
                    </a:lnTo>
                    <a:lnTo>
                      <a:pt x="20" y="299"/>
                    </a:lnTo>
                    <a:lnTo>
                      <a:pt x="12" y="279"/>
                    </a:lnTo>
                    <a:lnTo>
                      <a:pt x="7" y="259"/>
                    </a:lnTo>
                    <a:lnTo>
                      <a:pt x="4" y="238"/>
                    </a:lnTo>
                    <a:lnTo>
                      <a:pt x="4" y="218"/>
                    </a:lnTo>
                    <a:lnTo>
                      <a:pt x="4" y="196"/>
                    </a:lnTo>
                    <a:lnTo>
                      <a:pt x="7" y="175"/>
                    </a:lnTo>
                    <a:lnTo>
                      <a:pt x="12" y="155"/>
                    </a:lnTo>
                    <a:lnTo>
                      <a:pt x="20" y="137"/>
                    </a:lnTo>
                    <a:lnTo>
                      <a:pt x="27" y="118"/>
                    </a:lnTo>
                    <a:lnTo>
                      <a:pt x="39" y="101"/>
                    </a:lnTo>
                    <a:lnTo>
                      <a:pt x="51" y="84"/>
                    </a:lnTo>
                    <a:lnTo>
                      <a:pt x="67" y="70"/>
                    </a:lnTo>
                    <a:lnTo>
                      <a:pt x="81" y="54"/>
                    </a:lnTo>
                    <a:lnTo>
                      <a:pt x="98" y="42"/>
                    </a:lnTo>
                    <a:lnTo>
                      <a:pt x="115" y="30"/>
                    </a:lnTo>
                    <a:lnTo>
                      <a:pt x="134" y="23"/>
                    </a:lnTo>
                    <a:lnTo>
                      <a:pt x="152" y="15"/>
                    </a:lnTo>
                    <a:lnTo>
                      <a:pt x="172" y="10"/>
                    </a:lnTo>
                    <a:lnTo>
                      <a:pt x="192" y="7"/>
                    </a:lnTo>
                    <a:lnTo>
                      <a:pt x="215" y="7"/>
                    </a:lnTo>
                    <a:close/>
                  </a:path>
                </a:pathLst>
              </a:custGeom>
              <a:solidFill>
                <a:srgbClr val="6994B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2" name="Freeform 685"/>
              <p:cNvSpPr>
                <a:spLocks noEditPoints="1"/>
              </p:cNvSpPr>
              <p:nvPr/>
            </p:nvSpPr>
            <p:spPr bwMode="auto">
              <a:xfrm>
                <a:off x="6235" y="3859"/>
                <a:ext cx="85" cy="85"/>
              </a:xfrm>
              <a:custGeom>
                <a:avLst/>
                <a:gdLst>
                  <a:gd name="T0" fmla="*/ 326 w 423"/>
                  <a:gd name="T1" fmla="*/ 35 h 423"/>
                  <a:gd name="T2" fmla="*/ 271 w 423"/>
                  <a:gd name="T3" fmla="*/ 8 h 423"/>
                  <a:gd name="T4" fmla="*/ 211 w 423"/>
                  <a:gd name="T5" fmla="*/ 0 h 423"/>
                  <a:gd name="T6" fmla="*/ 148 w 423"/>
                  <a:gd name="T7" fmla="*/ 8 h 423"/>
                  <a:gd name="T8" fmla="*/ 94 w 423"/>
                  <a:gd name="T9" fmla="*/ 35 h 423"/>
                  <a:gd name="T10" fmla="*/ 47 w 423"/>
                  <a:gd name="T11" fmla="*/ 77 h 423"/>
                  <a:gd name="T12" fmla="*/ 16 w 423"/>
                  <a:gd name="T13" fmla="*/ 130 h 423"/>
                  <a:gd name="T14" fmla="*/ 0 w 423"/>
                  <a:gd name="T15" fmla="*/ 189 h 423"/>
                  <a:gd name="T16" fmla="*/ 3 w 423"/>
                  <a:gd name="T17" fmla="*/ 252 h 423"/>
                  <a:gd name="T18" fmla="*/ 23 w 423"/>
                  <a:gd name="T19" fmla="*/ 309 h 423"/>
                  <a:gd name="T20" fmla="*/ 63 w 423"/>
                  <a:gd name="T21" fmla="*/ 360 h 423"/>
                  <a:gd name="T22" fmla="*/ 111 w 423"/>
                  <a:gd name="T23" fmla="*/ 397 h 423"/>
                  <a:gd name="T24" fmla="*/ 168 w 423"/>
                  <a:gd name="T25" fmla="*/ 419 h 423"/>
                  <a:gd name="T26" fmla="*/ 231 w 423"/>
                  <a:gd name="T27" fmla="*/ 422 h 423"/>
                  <a:gd name="T28" fmla="*/ 261 w 423"/>
                  <a:gd name="T29" fmla="*/ 415 h 423"/>
                  <a:gd name="T30" fmla="*/ 293 w 423"/>
                  <a:gd name="T31" fmla="*/ 405 h 423"/>
                  <a:gd name="T32" fmla="*/ 308 w 423"/>
                  <a:gd name="T33" fmla="*/ 397 h 423"/>
                  <a:gd name="T34" fmla="*/ 343 w 423"/>
                  <a:gd name="T35" fmla="*/ 375 h 423"/>
                  <a:gd name="T36" fmla="*/ 360 w 423"/>
                  <a:gd name="T37" fmla="*/ 360 h 423"/>
                  <a:gd name="T38" fmla="*/ 375 w 423"/>
                  <a:gd name="T39" fmla="*/ 343 h 423"/>
                  <a:gd name="T40" fmla="*/ 397 w 423"/>
                  <a:gd name="T41" fmla="*/ 309 h 423"/>
                  <a:gd name="T42" fmla="*/ 405 w 423"/>
                  <a:gd name="T43" fmla="*/ 293 h 423"/>
                  <a:gd name="T44" fmla="*/ 415 w 423"/>
                  <a:gd name="T45" fmla="*/ 261 h 423"/>
                  <a:gd name="T46" fmla="*/ 422 w 423"/>
                  <a:gd name="T47" fmla="*/ 231 h 423"/>
                  <a:gd name="T48" fmla="*/ 418 w 423"/>
                  <a:gd name="T49" fmla="*/ 168 h 423"/>
                  <a:gd name="T50" fmla="*/ 397 w 423"/>
                  <a:gd name="T51" fmla="*/ 111 h 423"/>
                  <a:gd name="T52" fmla="*/ 360 w 423"/>
                  <a:gd name="T53" fmla="*/ 63 h 423"/>
                  <a:gd name="T54" fmla="*/ 251 w 423"/>
                  <a:gd name="T55" fmla="*/ 11 h 423"/>
                  <a:gd name="T56" fmla="*/ 306 w 423"/>
                  <a:gd name="T57" fmla="*/ 30 h 423"/>
                  <a:gd name="T58" fmla="*/ 356 w 423"/>
                  <a:gd name="T59" fmla="*/ 67 h 423"/>
                  <a:gd name="T60" fmla="*/ 390 w 423"/>
                  <a:gd name="T61" fmla="*/ 114 h 423"/>
                  <a:gd name="T62" fmla="*/ 411 w 423"/>
                  <a:gd name="T63" fmla="*/ 169 h 423"/>
                  <a:gd name="T64" fmla="*/ 414 w 423"/>
                  <a:gd name="T65" fmla="*/ 231 h 423"/>
                  <a:gd name="T66" fmla="*/ 405 w 423"/>
                  <a:gd name="T67" fmla="*/ 270 h 423"/>
                  <a:gd name="T68" fmla="*/ 390 w 423"/>
                  <a:gd name="T69" fmla="*/ 306 h 423"/>
                  <a:gd name="T70" fmla="*/ 385 w 423"/>
                  <a:gd name="T71" fmla="*/ 314 h 423"/>
                  <a:gd name="T72" fmla="*/ 361 w 423"/>
                  <a:gd name="T73" fmla="*/ 347 h 423"/>
                  <a:gd name="T74" fmla="*/ 339 w 423"/>
                  <a:gd name="T75" fmla="*/ 368 h 423"/>
                  <a:gd name="T76" fmla="*/ 310 w 423"/>
                  <a:gd name="T77" fmla="*/ 387 h 423"/>
                  <a:gd name="T78" fmla="*/ 289 w 423"/>
                  <a:gd name="T79" fmla="*/ 400 h 423"/>
                  <a:gd name="T80" fmla="*/ 260 w 423"/>
                  <a:gd name="T81" fmla="*/ 407 h 423"/>
                  <a:gd name="T82" fmla="*/ 211 w 423"/>
                  <a:gd name="T83" fmla="*/ 415 h 423"/>
                  <a:gd name="T84" fmla="*/ 150 w 423"/>
                  <a:gd name="T85" fmla="*/ 405 h 423"/>
                  <a:gd name="T86" fmla="*/ 97 w 423"/>
                  <a:gd name="T87" fmla="*/ 380 h 423"/>
                  <a:gd name="T88" fmla="*/ 53 w 423"/>
                  <a:gd name="T89" fmla="*/ 339 h 423"/>
                  <a:gd name="T90" fmla="*/ 22 w 423"/>
                  <a:gd name="T91" fmla="*/ 290 h 423"/>
                  <a:gd name="T92" fmla="*/ 8 w 423"/>
                  <a:gd name="T93" fmla="*/ 231 h 423"/>
                  <a:gd name="T94" fmla="*/ 14 w 423"/>
                  <a:gd name="T95" fmla="*/ 150 h 423"/>
                  <a:gd name="T96" fmla="*/ 40 w 423"/>
                  <a:gd name="T97" fmla="*/ 98 h 423"/>
                  <a:gd name="T98" fmla="*/ 82 w 423"/>
                  <a:gd name="T99" fmla="*/ 53 h 423"/>
                  <a:gd name="T100" fmla="*/ 132 w 423"/>
                  <a:gd name="T101" fmla="*/ 22 h 423"/>
                  <a:gd name="T102" fmla="*/ 211 w 423"/>
                  <a:gd name="T103" fmla="*/ 8 h 4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3"/>
                  <a:gd name="T157" fmla="*/ 0 h 423"/>
                  <a:gd name="T158" fmla="*/ 423 w 423"/>
                  <a:gd name="T159" fmla="*/ 423 h 4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3" h="423">
                    <a:moveTo>
                      <a:pt x="360" y="63"/>
                    </a:moveTo>
                    <a:lnTo>
                      <a:pt x="343" y="47"/>
                    </a:lnTo>
                    <a:lnTo>
                      <a:pt x="326" y="35"/>
                    </a:lnTo>
                    <a:lnTo>
                      <a:pt x="308" y="23"/>
                    </a:lnTo>
                    <a:lnTo>
                      <a:pt x="292" y="16"/>
                    </a:lnTo>
                    <a:lnTo>
                      <a:pt x="271" y="8"/>
                    </a:lnTo>
                    <a:lnTo>
                      <a:pt x="252" y="3"/>
                    </a:lnTo>
                    <a:lnTo>
                      <a:pt x="231" y="0"/>
                    </a:lnTo>
                    <a:lnTo>
                      <a:pt x="211" y="0"/>
                    </a:lnTo>
                    <a:lnTo>
                      <a:pt x="188" y="0"/>
                    </a:lnTo>
                    <a:lnTo>
                      <a:pt x="168" y="3"/>
                    </a:lnTo>
                    <a:lnTo>
                      <a:pt x="148" y="8"/>
                    </a:lnTo>
                    <a:lnTo>
                      <a:pt x="130" y="16"/>
                    </a:lnTo>
                    <a:lnTo>
                      <a:pt x="111" y="23"/>
                    </a:lnTo>
                    <a:lnTo>
                      <a:pt x="94" y="35"/>
                    </a:lnTo>
                    <a:lnTo>
                      <a:pt x="77" y="47"/>
                    </a:lnTo>
                    <a:lnTo>
                      <a:pt x="63" y="63"/>
                    </a:lnTo>
                    <a:lnTo>
                      <a:pt x="47" y="77"/>
                    </a:lnTo>
                    <a:lnTo>
                      <a:pt x="35" y="94"/>
                    </a:lnTo>
                    <a:lnTo>
                      <a:pt x="23" y="111"/>
                    </a:lnTo>
                    <a:lnTo>
                      <a:pt x="16" y="130"/>
                    </a:lnTo>
                    <a:lnTo>
                      <a:pt x="8" y="148"/>
                    </a:lnTo>
                    <a:lnTo>
                      <a:pt x="3" y="168"/>
                    </a:lnTo>
                    <a:lnTo>
                      <a:pt x="0" y="189"/>
                    </a:lnTo>
                    <a:lnTo>
                      <a:pt x="0" y="211"/>
                    </a:lnTo>
                    <a:lnTo>
                      <a:pt x="0" y="231"/>
                    </a:lnTo>
                    <a:lnTo>
                      <a:pt x="3" y="252"/>
                    </a:lnTo>
                    <a:lnTo>
                      <a:pt x="8" y="272"/>
                    </a:lnTo>
                    <a:lnTo>
                      <a:pt x="16" y="292"/>
                    </a:lnTo>
                    <a:lnTo>
                      <a:pt x="23" y="309"/>
                    </a:lnTo>
                    <a:lnTo>
                      <a:pt x="35" y="327"/>
                    </a:lnTo>
                    <a:lnTo>
                      <a:pt x="47" y="343"/>
                    </a:lnTo>
                    <a:lnTo>
                      <a:pt x="63" y="360"/>
                    </a:lnTo>
                    <a:lnTo>
                      <a:pt x="77" y="375"/>
                    </a:lnTo>
                    <a:lnTo>
                      <a:pt x="94" y="387"/>
                    </a:lnTo>
                    <a:lnTo>
                      <a:pt x="111" y="397"/>
                    </a:lnTo>
                    <a:lnTo>
                      <a:pt x="130" y="407"/>
                    </a:lnTo>
                    <a:lnTo>
                      <a:pt x="148" y="413"/>
                    </a:lnTo>
                    <a:lnTo>
                      <a:pt x="168" y="419"/>
                    </a:lnTo>
                    <a:lnTo>
                      <a:pt x="188" y="422"/>
                    </a:lnTo>
                    <a:lnTo>
                      <a:pt x="211" y="423"/>
                    </a:lnTo>
                    <a:lnTo>
                      <a:pt x="231" y="422"/>
                    </a:lnTo>
                    <a:lnTo>
                      <a:pt x="241" y="420"/>
                    </a:lnTo>
                    <a:lnTo>
                      <a:pt x="252" y="419"/>
                    </a:lnTo>
                    <a:lnTo>
                      <a:pt x="261" y="415"/>
                    </a:lnTo>
                    <a:lnTo>
                      <a:pt x="271" y="413"/>
                    </a:lnTo>
                    <a:lnTo>
                      <a:pt x="292" y="407"/>
                    </a:lnTo>
                    <a:lnTo>
                      <a:pt x="293" y="405"/>
                    </a:lnTo>
                    <a:lnTo>
                      <a:pt x="295" y="404"/>
                    </a:lnTo>
                    <a:lnTo>
                      <a:pt x="299" y="402"/>
                    </a:lnTo>
                    <a:lnTo>
                      <a:pt x="308" y="397"/>
                    </a:lnTo>
                    <a:lnTo>
                      <a:pt x="326" y="387"/>
                    </a:lnTo>
                    <a:lnTo>
                      <a:pt x="334" y="380"/>
                    </a:lnTo>
                    <a:lnTo>
                      <a:pt x="343" y="375"/>
                    </a:lnTo>
                    <a:lnTo>
                      <a:pt x="347" y="370"/>
                    </a:lnTo>
                    <a:lnTo>
                      <a:pt x="351" y="367"/>
                    </a:lnTo>
                    <a:lnTo>
                      <a:pt x="360" y="360"/>
                    </a:lnTo>
                    <a:lnTo>
                      <a:pt x="367" y="351"/>
                    </a:lnTo>
                    <a:lnTo>
                      <a:pt x="370" y="347"/>
                    </a:lnTo>
                    <a:lnTo>
                      <a:pt x="375" y="343"/>
                    </a:lnTo>
                    <a:lnTo>
                      <a:pt x="380" y="334"/>
                    </a:lnTo>
                    <a:lnTo>
                      <a:pt x="387" y="327"/>
                    </a:lnTo>
                    <a:lnTo>
                      <a:pt x="397" y="309"/>
                    </a:lnTo>
                    <a:lnTo>
                      <a:pt x="402" y="300"/>
                    </a:lnTo>
                    <a:lnTo>
                      <a:pt x="404" y="295"/>
                    </a:lnTo>
                    <a:lnTo>
                      <a:pt x="405" y="293"/>
                    </a:lnTo>
                    <a:lnTo>
                      <a:pt x="407" y="292"/>
                    </a:lnTo>
                    <a:lnTo>
                      <a:pt x="413" y="272"/>
                    </a:lnTo>
                    <a:lnTo>
                      <a:pt x="415" y="261"/>
                    </a:lnTo>
                    <a:lnTo>
                      <a:pt x="418" y="252"/>
                    </a:lnTo>
                    <a:lnTo>
                      <a:pt x="420" y="241"/>
                    </a:lnTo>
                    <a:lnTo>
                      <a:pt x="422" y="231"/>
                    </a:lnTo>
                    <a:lnTo>
                      <a:pt x="423" y="211"/>
                    </a:lnTo>
                    <a:lnTo>
                      <a:pt x="422" y="189"/>
                    </a:lnTo>
                    <a:lnTo>
                      <a:pt x="418" y="168"/>
                    </a:lnTo>
                    <a:lnTo>
                      <a:pt x="413" y="148"/>
                    </a:lnTo>
                    <a:lnTo>
                      <a:pt x="407" y="130"/>
                    </a:lnTo>
                    <a:lnTo>
                      <a:pt x="397" y="111"/>
                    </a:lnTo>
                    <a:lnTo>
                      <a:pt x="387" y="94"/>
                    </a:lnTo>
                    <a:lnTo>
                      <a:pt x="375" y="77"/>
                    </a:lnTo>
                    <a:lnTo>
                      <a:pt x="360" y="63"/>
                    </a:lnTo>
                    <a:close/>
                    <a:moveTo>
                      <a:pt x="211" y="8"/>
                    </a:moveTo>
                    <a:lnTo>
                      <a:pt x="231" y="8"/>
                    </a:lnTo>
                    <a:lnTo>
                      <a:pt x="251" y="11"/>
                    </a:lnTo>
                    <a:lnTo>
                      <a:pt x="270" y="15"/>
                    </a:lnTo>
                    <a:lnTo>
                      <a:pt x="289" y="22"/>
                    </a:lnTo>
                    <a:lnTo>
                      <a:pt x="306" y="30"/>
                    </a:lnTo>
                    <a:lnTo>
                      <a:pt x="323" y="40"/>
                    </a:lnTo>
                    <a:lnTo>
                      <a:pt x="339" y="53"/>
                    </a:lnTo>
                    <a:lnTo>
                      <a:pt x="356" y="67"/>
                    </a:lnTo>
                    <a:lnTo>
                      <a:pt x="368" y="82"/>
                    </a:lnTo>
                    <a:lnTo>
                      <a:pt x="380" y="98"/>
                    </a:lnTo>
                    <a:lnTo>
                      <a:pt x="390" y="114"/>
                    </a:lnTo>
                    <a:lnTo>
                      <a:pt x="399" y="132"/>
                    </a:lnTo>
                    <a:lnTo>
                      <a:pt x="405" y="150"/>
                    </a:lnTo>
                    <a:lnTo>
                      <a:pt x="411" y="169"/>
                    </a:lnTo>
                    <a:lnTo>
                      <a:pt x="414" y="190"/>
                    </a:lnTo>
                    <a:lnTo>
                      <a:pt x="415" y="211"/>
                    </a:lnTo>
                    <a:lnTo>
                      <a:pt x="414" y="231"/>
                    </a:lnTo>
                    <a:lnTo>
                      <a:pt x="411" y="251"/>
                    </a:lnTo>
                    <a:lnTo>
                      <a:pt x="407" y="260"/>
                    </a:lnTo>
                    <a:lnTo>
                      <a:pt x="405" y="270"/>
                    </a:lnTo>
                    <a:lnTo>
                      <a:pt x="402" y="279"/>
                    </a:lnTo>
                    <a:lnTo>
                      <a:pt x="399" y="290"/>
                    </a:lnTo>
                    <a:lnTo>
                      <a:pt x="390" y="306"/>
                    </a:lnTo>
                    <a:lnTo>
                      <a:pt x="388" y="307"/>
                    </a:lnTo>
                    <a:lnTo>
                      <a:pt x="387" y="310"/>
                    </a:lnTo>
                    <a:lnTo>
                      <a:pt x="385" y="314"/>
                    </a:lnTo>
                    <a:lnTo>
                      <a:pt x="380" y="323"/>
                    </a:lnTo>
                    <a:lnTo>
                      <a:pt x="368" y="339"/>
                    </a:lnTo>
                    <a:lnTo>
                      <a:pt x="361" y="347"/>
                    </a:lnTo>
                    <a:lnTo>
                      <a:pt x="356" y="356"/>
                    </a:lnTo>
                    <a:lnTo>
                      <a:pt x="347" y="361"/>
                    </a:lnTo>
                    <a:lnTo>
                      <a:pt x="339" y="368"/>
                    </a:lnTo>
                    <a:lnTo>
                      <a:pt x="323" y="380"/>
                    </a:lnTo>
                    <a:lnTo>
                      <a:pt x="314" y="385"/>
                    </a:lnTo>
                    <a:lnTo>
                      <a:pt x="310" y="387"/>
                    </a:lnTo>
                    <a:lnTo>
                      <a:pt x="307" y="388"/>
                    </a:lnTo>
                    <a:lnTo>
                      <a:pt x="306" y="391"/>
                    </a:lnTo>
                    <a:lnTo>
                      <a:pt x="289" y="400"/>
                    </a:lnTo>
                    <a:lnTo>
                      <a:pt x="279" y="402"/>
                    </a:lnTo>
                    <a:lnTo>
                      <a:pt x="270" y="405"/>
                    </a:lnTo>
                    <a:lnTo>
                      <a:pt x="260" y="407"/>
                    </a:lnTo>
                    <a:lnTo>
                      <a:pt x="251" y="411"/>
                    </a:lnTo>
                    <a:lnTo>
                      <a:pt x="231" y="414"/>
                    </a:lnTo>
                    <a:lnTo>
                      <a:pt x="211" y="415"/>
                    </a:lnTo>
                    <a:lnTo>
                      <a:pt x="189" y="414"/>
                    </a:lnTo>
                    <a:lnTo>
                      <a:pt x="169" y="411"/>
                    </a:lnTo>
                    <a:lnTo>
                      <a:pt x="150" y="405"/>
                    </a:lnTo>
                    <a:lnTo>
                      <a:pt x="132" y="400"/>
                    </a:lnTo>
                    <a:lnTo>
                      <a:pt x="114" y="391"/>
                    </a:lnTo>
                    <a:lnTo>
                      <a:pt x="97" y="380"/>
                    </a:lnTo>
                    <a:lnTo>
                      <a:pt x="82" y="368"/>
                    </a:lnTo>
                    <a:lnTo>
                      <a:pt x="67" y="356"/>
                    </a:lnTo>
                    <a:lnTo>
                      <a:pt x="53" y="339"/>
                    </a:lnTo>
                    <a:lnTo>
                      <a:pt x="40" y="323"/>
                    </a:lnTo>
                    <a:lnTo>
                      <a:pt x="30" y="306"/>
                    </a:lnTo>
                    <a:lnTo>
                      <a:pt x="22" y="290"/>
                    </a:lnTo>
                    <a:lnTo>
                      <a:pt x="14" y="270"/>
                    </a:lnTo>
                    <a:lnTo>
                      <a:pt x="11" y="251"/>
                    </a:lnTo>
                    <a:lnTo>
                      <a:pt x="8" y="231"/>
                    </a:lnTo>
                    <a:lnTo>
                      <a:pt x="8" y="211"/>
                    </a:lnTo>
                    <a:lnTo>
                      <a:pt x="11" y="169"/>
                    </a:lnTo>
                    <a:lnTo>
                      <a:pt x="14" y="150"/>
                    </a:lnTo>
                    <a:lnTo>
                      <a:pt x="22" y="132"/>
                    </a:lnTo>
                    <a:lnTo>
                      <a:pt x="30" y="114"/>
                    </a:lnTo>
                    <a:lnTo>
                      <a:pt x="40" y="98"/>
                    </a:lnTo>
                    <a:lnTo>
                      <a:pt x="53" y="82"/>
                    </a:lnTo>
                    <a:lnTo>
                      <a:pt x="67" y="67"/>
                    </a:lnTo>
                    <a:lnTo>
                      <a:pt x="82" y="53"/>
                    </a:lnTo>
                    <a:lnTo>
                      <a:pt x="97" y="40"/>
                    </a:lnTo>
                    <a:lnTo>
                      <a:pt x="114" y="30"/>
                    </a:lnTo>
                    <a:lnTo>
                      <a:pt x="132" y="22"/>
                    </a:lnTo>
                    <a:lnTo>
                      <a:pt x="150" y="15"/>
                    </a:lnTo>
                    <a:lnTo>
                      <a:pt x="169" y="11"/>
                    </a:lnTo>
                    <a:lnTo>
                      <a:pt x="211" y="8"/>
                    </a:lnTo>
                    <a:close/>
                  </a:path>
                </a:pathLst>
              </a:custGeom>
              <a:solidFill>
                <a:srgbClr val="6F98B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3" name="Freeform 686"/>
              <p:cNvSpPr>
                <a:spLocks noEditPoints="1"/>
              </p:cNvSpPr>
              <p:nvPr/>
            </p:nvSpPr>
            <p:spPr bwMode="auto">
              <a:xfrm>
                <a:off x="6237" y="3861"/>
                <a:ext cx="81" cy="81"/>
              </a:xfrm>
              <a:custGeom>
                <a:avLst/>
                <a:gdLst>
                  <a:gd name="T0" fmla="*/ 315 w 407"/>
                  <a:gd name="T1" fmla="*/ 32 h 407"/>
                  <a:gd name="T2" fmla="*/ 262 w 407"/>
                  <a:gd name="T3" fmla="*/ 7 h 407"/>
                  <a:gd name="T4" fmla="*/ 203 w 407"/>
                  <a:gd name="T5" fmla="*/ 0 h 407"/>
                  <a:gd name="T6" fmla="*/ 124 w 407"/>
                  <a:gd name="T7" fmla="*/ 14 h 407"/>
                  <a:gd name="T8" fmla="*/ 74 w 407"/>
                  <a:gd name="T9" fmla="*/ 45 h 407"/>
                  <a:gd name="T10" fmla="*/ 32 w 407"/>
                  <a:gd name="T11" fmla="*/ 90 h 407"/>
                  <a:gd name="T12" fmla="*/ 6 w 407"/>
                  <a:gd name="T13" fmla="*/ 142 h 407"/>
                  <a:gd name="T14" fmla="*/ 0 w 407"/>
                  <a:gd name="T15" fmla="*/ 223 h 407"/>
                  <a:gd name="T16" fmla="*/ 14 w 407"/>
                  <a:gd name="T17" fmla="*/ 282 h 407"/>
                  <a:gd name="T18" fmla="*/ 45 w 407"/>
                  <a:gd name="T19" fmla="*/ 331 h 407"/>
                  <a:gd name="T20" fmla="*/ 89 w 407"/>
                  <a:gd name="T21" fmla="*/ 372 h 407"/>
                  <a:gd name="T22" fmla="*/ 142 w 407"/>
                  <a:gd name="T23" fmla="*/ 397 h 407"/>
                  <a:gd name="T24" fmla="*/ 203 w 407"/>
                  <a:gd name="T25" fmla="*/ 407 h 407"/>
                  <a:gd name="T26" fmla="*/ 252 w 407"/>
                  <a:gd name="T27" fmla="*/ 399 h 407"/>
                  <a:gd name="T28" fmla="*/ 281 w 407"/>
                  <a:gd name="T29" fmla="*/ 392 h 407"/>
                  <a:gd name="T30" fmla="*/ 302 w 407"/>
                  <a:gd name="T31" fmla="*/ 379 h 407"/>
                  <a:gd name="T32" fmla="*/ 331 w 407"/>
                  <a:gd name="T33" fmla="*/ 360 h 407"/>
                  <a:gd name="T34" fmla="*/ 353 w 407"/>
                  <a:gd name="T35" fmla="*/ 339 h 407"/>
                  <a:gd name="T36" fmla="*/ 377 w 407"/>
                  <a:gd name="T37" fmla="*/ 306 h 407"/>
                  <a:gd name="T38" fmla="*/ 382 w 407"/>
                  <a:gd name="T39" fmla="*/ 298 h 407"/>
                  <a:gd name="T40" fmla="*/ 397 w 407"/>
                  <a:gd name="T41" fmla="*/ 262 h 407"/>
                  <a:gd name="T42" fmla="*/ 406 w 407"/>
                  <a:gd name="T43" fmla="*/ 223 h 407"/>
                  <a:gd name="T44" fmla="*/ 403 w 407"/>
                  <a:gd name="T45" fmla="*/ 161 h 407"/>
                  <a:gd name="T46" fmla="*/ 382 w 407"/>
                  <a:gd name="T47" fmla="*/ 106 h 407"/>
                  <a:gd name="T48" fmla="*/ 348 w 407"/>
                  <a:gd name="T49" fmla="*/ 59 h 407"/>
                  <a:gd name="T50" fmla="*/ 241 w 407"/>
                  <a:gd name="T51" fmla="*/ 11 h 407"/>
                  <a:gd name="T52" fmla="*/ 294 w 407"/>
                  <a:gd name="T53" fmla="*/ 29 h 407"/>
                  <a:gd name="T54" fmla="*/ 342 w 407"/>
                  <a:gd name="T55" fmla="*/ 65 h 407"/>
                  <a:gd name="T56" fmla="*/ 376 w 407"/>
                  <a:gd name="T57" fmla="*/ 110 h 407"/>
                  <a:gd name="T58" fmla="*/ 395 w 407"/>
                  <a:gd name="T59" fmla="*/ 164 h 407"/>
                  <a:gd name="T60" fmla="*/ 398 w 407"/>
                  <a:gd name="T61" fmla="*/ 212 h 407"/>
                  <a:gd name="T62" fmla="*/ 395 w 407"/>
                  <a:gd name="T63" fmla="*/ 236 h 407"/>
                  <a:gd name="T64" fmla="*/ 387 w 407"/>
                  <a:gd name="T65" fmla="*/ 268 h 407"/>
                  <a:gd name="T66" fmla="*/ 373 w 407"/>
                  <a:gd name="T67" fmla="*/ 295 h 407"/>
                  <a:gd name="T68" fmla="*/ 366 w 407"/>
                  <a:gd name="T69" fmla="*/ 311 h 407"/>
                  <a:gd name="T70" fmla="*/ 326 w 407"/>
                  <a:gd name="T71" fmla="*/ 355 h 407"/>
                  <a:gd name="T72" fmla="*/ 297 w 407"/>
                  <a:gd name="T73" fmla="*/ 372 h 407"/>
                  <a:gd name="T74" fmla="*/ 278 w 407"/>
                  <a:gd name="T75" fmla="*/ 385 h 407"/>
                  <a:gd name="T76" fmla="*/ 241 w 407"/>
                  <a:gd name="T77" fmla="*/ 395 h 407"/>
                  <a:gd name="T78" fmla="*/ 222 w 407"/>
                  <a:gd name="T79" fmla="*/ 398 h 407"/>
                  <a:gd name="T80" fmla="*/ 183 w 407"/>
                  <a:gd name="T81" fmla="*/ 398 h 407"/>
                  <a:gd name="T82" fmla="*/ 128 w 407"/>
                  <a:gd name="T83" fmla="*/ 385 h 407"/>
                  <a:gd name="T84" fmla="*/ 78 w 407"/>
                  <a:gd name="T85" fmla="*/ 355 h 407"/>
                  <a:gd name="T86" fmla="*/ 39 w 407"/>
                  <a:gd name="T87" fmla="*/ 311 h 407"/>
                  <a:gd name="T88" fmla="*/ 14 w 407"/>
                  <a:gd name="T89" fmla="*/ 259 h 407"/>
                  <a:gd name="T90" fmla="*/ 8 w 407"/>
                  <a:gd name="T91" fmla="*/ 203 h 407"/>
                  <a:gd name="T92" fmla="*/ 21 w 407"/>
                  <a:gd name="T93" fmla="*/ 128 h 407"/>
                  <a:gd name="T94" fmla="*/ 50 w 407"/>
                  <a:gd name="T95" fmla="*/ 78 h 407"/>
                  <a:gd name="T96" fmla="*/ 94 w 407"/>
                  <a:gd name="T97" fmla="*/ 39 h 407"/>
                  <a:gd name="T98" fmla="*/ 144 w 407"/>
                  <a:gd name="T99" fmla="*/ 14 h 4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7"/>
                  <a:gd name="T151" fmla="*/ 0 h 407"/>
                  <a:gd name="T152" fmla="*/ 407 w 407"/>
                  <a:gd name="T153" fmla="*/ 407 h 4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7" h="407">
                    <a:moveTo>
                      <a:pt x="348" y="59"/>
                    </a:moveTo>
                    <a:lnTo>
                      <a:pt x="331" y="45"/>
                    </a:lnTo>
                    <a:lnTo>
                      <a:pt x="315" y="32"/>
                    </a:lnTo>
                    <a:lnTo>
                      <a:pt x="298" y="22"/>
                    </a:lnTo>
                    <a:lnTo>
                      <a:pt x="281" y="14"/>
                    </a:lnTo>
                    <a:lnTo>
                      <a:pt x="262" y="7"/>
                    </a:lnTo>
                    <a:lnTo>
                      <a:pt x="243" y="3"/>
                    </a:lnTo>
                    <a:lnTo>
                      <a:pt x="223" y="0"/>
                    </a:lnTo>
                    <a:lnTo>
                      <a:pt x="203" y="0"/>
                    </a:lnTo>
                    <a:lnTo>
                      <a:pt x="161" y="3"/>
                    </a:lnTo>
                    <a:lnTo>
                      <a:pt x="142" y="7"/>
                    </a:lnTo>
                    <a:lnTo>
                      <a:pt x="124" y="14"/>
                    </a:lnTo>
                    <a:lnTo>
                      <a:pt x="106" y="22"/>
                    </a:lnTo>
                    <a:lnTo>
                      <a:pt x="89" y="32"/>
                    </a:lnTo>
                    <a:lnTo>
                      <a:pt x="74" y="45"/>
                    </a:lnTo>
                    <a:lnTo>
                      <a:pt x="59" y="59"/>
                    </a:lnTo>
                    <a:lnTo>
                      <a:pt x="45" y="74"/>
                    </a:lnTo>
                    <a:lnTo>
                      <a:pt x="32" y="90"/>
                    </a:lnTo>
                    <a:lnTo>
                      <a:pt x="22" y="106"/>
                    </a:lnTo>
                    <a:lnTo>
                      <a:pt x="14" y="124"/>
                    </a:lnTo>
                    <a:lnTo>
                      <a:pt x="6" y="142"/>
                    </a:lnTo>
                    <a:lnTo>
                      <a:pt x="3" y="161"/>
                    </a:lnTo>
                    <a:lnTo>
                      <a:pt x="0" y="203"/>
                    </a:lnTo>
                    <a:lnTo>
                      <a:pt x="0" y="223"/>
                    </a:lnTo>
                    <a:lnTo>
                      <a:pt x="3" y="243"/>
                    </a:lnTo>
                    <a:lnTo>
                      <a:pt x="6" y="262"/>
                    </a:lnTo>
                    <a:lnTo>
                      <a:pt x="14" y="282"/>
                    </a:lnTo>
                    <a:lnTo>
                      <a:pt x="22" y="298"/>
                    </a:lnTo>
                    <a:lnTo>
                      <a:pt x="32" y="315"/>
                    </a:lnTo>
                    <a:lnTo>
                      <a:pt x="45" y="331"/>
                    </a:lnTo>
                    <a:lnTo>
                      <a:pt x="59" y="348"/>
                    </a:lnTo>
                    <a:lnTo>
                      <a:pt x="74" y="360"/>
                    </a:lnTo>
                    <a:lnTo>
                      <a:pt x="89" y="372"/>
                    </a:lnTo>
                    <a:lnTo>
                      <a:pt x="106" y="383"/>
                    </a:lnTo>
                    <a:lnTo>
                      <a:pt x="124" y="392"/>
                    </a:lnTo>
                    <a:lnTo>
                      <a:pt x="142" y="397"/>
                    </a:lnTo>
                    <a:lnTo>
                      <a:pt x="161" y="403"/>
                    </a:lnTo>
                    <a:lnTo>
                      <a:pt x="181" y="406"/>
                    </a:lnTo>
                    <a:lnTo>
                      <a:pt x="203" y="407"/>
                    </a:lnTo>
                    <a:lnTo>
                      <a:pt x="223" y="406"/>
                    </a:lnTo>
                    <a:lnTo>
                      <a:pt x="243" y="403"/>
                    </a:lnTo>
                    <a:lnTo>
                      <a:pt x="252" y="399"/>
                    </a:lnTo>
                    <a:lnTo>
                      <a:pt x="262" y="397"/>
                    </a:lnTo>
                    <a:lnTo>
                      <a:pt x="271" y="394"/>
                    </a:lnTo>
                    <a:lnTo>
                      <a:pt x="281" y="392"/>
                    </a:lnTo>
                    <a:lnTo>
                      <a:pt x="298" y="383"/>
                    </a:lnTo>
                    <a:lnTo>
                      <a:pt x="299" y="380"/>
                    </a:lnTo>
                    <a:lnTo>
                      <a:pt x="302" y="379"/>
                    </a:lnTo>
                    <a:lnTo>
                      <a:pt x="306" y="377"/>
                    </a:lnTo>
                    <a:lnTo>
                      <a:pt x="315" y="372"/>
                    </a:lnTo>
                    <a:lnTo>
                      <a:pt x="331" y="360"/>
                    </a:lnTo>
                    <a:lnTo>
                      <a:pt x="339" y="353"/>
                    </a:lnTo>
                    <a:lnTo>
                      <a:pt x="348" y="348"/>
                    </a:lnTo>
                    <a:lnTo>
                      <a:pt x="353" y="339"/>
                    </a:lnTo>
                    <a:lnTo>
                      <a:pt x="360" y="331"/>
                    </a:lnTo>
                    <a:lnTo>
                      <a:pt x="372" y="315"/>
                    </a:lnTo>
                    <a:lnTo>
                      <a:pt x="377" y="306"/>
                    </a:lnTo>
                    <a:lnTo>
                      <a:pt x="379" y="302"/>
                    </a:lnTo>
                    <a:lnTo>
                      <a:pt x="380" y="299"/>
                    </a:lnTo>
                    <a:lnTo>
                      <a:pt x="382" y="298"/>
                    </a:lnTo>
                    <a:lnTo>
                      <a:pt x="391" y="282"/>
                    </a:lnTo>
                    <a:lnTo>
                      <a:pt x="394" y="271"/>
                    </a:lnTo>
                    <a:lnTo>
                      <a:pt x="397" y="262"/>
                    </a:lnTo>
                    <a:lnTo>
                      <a:pt x="399" y="252"/>
                    </a:lnTo>
                    <a:lnTo>
                      <a:pt x="403" y="243"/>
                    </a:lnTo>
                    <a:lnTo>
                      <a:pt x="406" y="223"/>
                    </a:lnTo>
                    <a:lnTo>
                      <a:pt x="407" y="203"/>
                    </a:lnTo>
                    <a:lnTo>
                      <a:pt x="406" y="182"/>
                    </a:lnTo>
                    <a:lnTo>
                      <a:pt x="403" y="161"/>
                    </a:lnTo>
                    <a:lnTo>
                      <a:pt x="397" y="142"/>
                    </a:lnTo>
                    <a:lnTo>
                      <a:pt x="391" y="124"/>
                    </a:lnTo>
                    <a:lnTo>
                      <a:pt x="382" y="106"/>
                    </a:lnTo>
                    <a:lnTo>
                      <a:pt x="372" y="90"/>
                    </a:lnTo>
                    <a:lnTo>
                      <a:pt x="360" y="74"/>
                    </a:lnTo>
                    <a:lnTo>
                      <a:pt x="348" y="59"/>
                    </a:lnTo>
                    <a:close/>
                    <a:moveTo>
                      <a:pt x="203" y="8"/>
                    </a:moveTo>
                    <a:lnTo>
                      <a:pt x="222" y="8"/>
                    </a:lnTo>
                    <a:lnTo>
                      <a:pt x="241" y="11"/>
                    </a:lnTo>
                    <a:lnTo>
                      <a:pt x="259" y="14"/>
                    </a:lnTo>
                    <a:lnTo>
                      <a:pt x="278" y="21"/>
                    </a:lnTo>
                    <a:lnTo>
                      <a:pt x="294" y="29"/>
                    </a:lnTo>
                    <a:lnTo>
                      <a:pt x="311" y="39"/>
                    </a:lnTo>
                    <a:lnTo>
                      <a:pt x="326" y="50"/>
                    </a:lnTo>
                    <a:lnTo>
                      <a:pt x="342" y="65"/>
                    </a:lnTo>
                    <a:lnTo>
                      <a:pt x="354" y="78"/>
                    </a:lnTo>
                    <a:lnTo>
                      <a:pt x="366" y="94"/>
                    </a:lnTo>
                    <a:lnTo>
                      <a:pt x="376" y="110"/>
                    </a:lnTo>
                    <a:lnTo>
                      <a:pt x="385" y="128"/>
                    </a:lnTo>
                    <a:lnTo>
                      <a:pt x="390" y="145"/>
                    </a:lnTo>
                    <a:lnTo>
                      <a:pt x="395" y="164"/>
                    </a:lnTo>
                    <a:lnTo>
                      <a:pt x="398" y="183"/>
                    </a:lnTo>
                    <a:lnTo>
                      <a:pt x="399" y="203"/>
                    </a:lnTo>
                    <a:lnTo>
                      <a:pt x="398" y="212"/>
                    </a:lnTo>
                    <a:lnTo>
                      <a:pt x="398" y="222"/>
                    </a:lnTo>
                    <a:lnTo>
                      <a:pt x="396" y="231"/>
                    </a:lnTo>
                    <a:lnTo>
                      <a:pt x="395" y="236"/>
                    </a:lnTo>
                    <a:lnTo>
                      <a:pt x="395" y="241"/>
                    </a:lnTo>
                    <a:lnTo>
                      <a:pt x="390" y="259"/>
                    </a:lnTo>
                    <a:lnTo>
                      <a:pt x="387" y="268"/>
                    </a:lnTo>
                    <a:lnTo>
                      <a:pt x="385" y="278"/>
                    </a:lnTo>
                    <a:lnTo>
                      <a:pt x="376" y="294"/>
                    </a:lnTo>
                    <a:lnTo>
                      <a:pt x="373" y="295"/>
                    </a:lnTo>
                    <a:lnTo>
                      <a:pt x="372" y="297"/>
                    </a:lnTo>
                    <a:lnTo>
                      <a:pt x="370" y="302"/>
                    </a:lnTo>
                    <a:lnTo>
                      <a:pt x="366" y="311"/>
                    </a:lnTo>
                    <a:lnTo>
                      <a:pt x="354" y="326"/>
                    </a:lnTo>
                    <a:lnTo>
                      <a:pt x="342" y="342"/>
                    </a:lnTo>
                    <a:lnTo>
                      <a:pt x="326" y="355"/>
                    </a:lnTo>
                    <a:lnTo>
                      <a:pt x="311" y="366"/>
                    </a:lnTo>
                    <a:lnTo>
                      <a:pt x="302" y="370"/>
                    </a:lnTo>
                    <a:lnTo>
                      <a:pt x="297" y="372"/>
                    </a:lnTo>
                    <a:lnTo>
                      <a:pt x="295" y="374"/>
                    </a:lnTo>
                    <a:lnTo>
                      <a:pt x="294" y="376"/>
                    </a:lnTo>
                    <a:lnTo>
                      <a:pt x="278" y="385"/>
                    </a:lnTo>
                    <a:lnTo>
                      <a:pt x="268" y="387"/>
                    </a:lnTo>
                    <a:lnTo>
                      <a:pt x="259" y="390"/>
                    </a:lnTo>
                    <a:lnTo>
                      <a:pt x="241" y="395"/>
                    </a:lnTo>
                    <a:lnTo>
                      <a:pt x="235" y="395"/>
                    </a:lnTo>
                    <a:lnTo>
                      <a:pt x="231" y="396"/>
                    </a:lnTo>
                    <a:lnTo>
                      <a:pt x="222" y="398"/>
                    </a:lnTo>
                    <a:lnTo>
                      <a:pt x="212" y="398"/>
                    </a:lnTo>
                    <a:lnTo>
                      <a:pt x="203" y="399"/>
                    </a:lnTo>
                    <a:lnTo>
                      <a:pt x="183" y="398"/>
                    </a:lnTo>
                    <a:lnTo>
                      <a:pt x="164" y="395"/>
                    </a:lnTo>
                    <a:lnTo>
                      <a:pt x="144" y="390"/>
                    </a:lnTo>
                    <a:lnTo>
                      <a:pt x="128" y="385"/>
                    </a:lnTo>
                    <a:lnTo>
                      <a:pt x="110" y="376"/>
                    </a:lnTo>
                    <a:lnTo>
                      <a:pt x="94" y="366"/>
                    </a:lnTo>
                    <a:lnTo>
                      <a:pt x="78" y="355"/>
                    </a:lnTo>
                    <a:lnTo>
                      <a:pt x="65" y="342"/>
                    </a:lnTo>
                    <a:lnTo>
                      <a:pt x="50" y="326"/>
                    </a:lnTo>
                    <a:lnTo>
                      <a:pt x="39" y="311"/>
                    </a:lnTo>
                    <a:lnTo>
                      <a:pt x="29" y="294"/>
                    </a:lnTo>
                    <a:lnTo>
                      <a:pt x="21" y="278"/>
                    </a:lnTo>
                    <a:lnTo>
                      <a:pt x="14" y="259"/>
                    </a:lnTo>
                    <a:lnTo>
                      <a:pt x="11" y="241"/>
                    </a:lnTo>
                    <a:lnTo>
                      <a:pt x="8" y="222"/>
                    </a:lnTo>
                    <a:lnTo>
                      <a:pt x="8" y="203"/>
                    </a:lnTo>
                    <a:lnTo>
                      <a:pt x="11" y="164"/>
                    </a:lnTo>
                    <a:lnTo>
                      <a:pt x="14" y="145"/>
                    </a:lnTo>
                    <a:lnTo>
                      <a:pt x="21" y="128"/>
                    </a:lnTo>
                    <a:lnTo>
                      <a:pt x="29" y="110"/>
                    </a:lnTo>
                    <a:lnTo>
                      <a:pt x="39" y="94"/>
                    </a:lnTo>
                    <a:lnTo>
                      <a:pt x="50" y="78"/>
                    </a:lnTo>
                    <a:lnTo>
                      <a:pt x="65" y="65"/>
                    </a:lnTo>
                    <a:lnTo>
                      <a:pt x="78" y="50"/>
                    </a:lnTo>
                    <a:lnTo>
                      <a:pt x="94" y="39"/>
                    </a:lnTo>
                    <a:lnTo>
                      <a:pt x="110" y="29"/>
                    </a:lnTo>
                    <a:lnTo>
                      <a:pt x="128" y="21"/>
                    </a:lnTo>
                    <a:lnTo>
                      <a:pt x="144" y="14"/>
                    </a:lnTo>
                    <a:lnTo>
                      <a:pt x="164" y="11"/>
                    </a:lnTo>
                    <a:lnTo>
                      <a:pt x="203" y="8"/>
                    </a:lnTo>
                    <a:close/>
                  </a:path>
                </a:pathLst>
              </a:custGeom>
              <a:solidFill>
                <a:srgbClr val="749CB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4" name="Freeform 687"/>
              <p:cNvSpPr>
                <a:spLocks noEditPoints="1"/>
              </p:cNvSpPr>
              <p:nvPr/>
            </p:nvSpPr>
            <p:spPr bwMode="auto">
              <a:xfrm>
                <a:off x="6239" y="3862"/>
                <a:ext cx="78" cy="79"/>
              </a:xfrm>
              <a:custGeom>
                <a:avLst/>
                <a:gdLst>
                  <a:gd name="T0" fmla="*/ 303 w 391"/>
                  <a:gd name="T1" fmla="*/ 31 h 391"/>
                  <a:gd name="T2" fmla="*/ 251 w 391"/>
                  <a:gd name="T3" fmla="*/ 6 h 391"/>
                  <a:gd name="T4" fmla="*/ 195 w 391"/>
                  <a:gd name="T5" fmla="*/ 0 h 391"/>
                  <a:gd name="T6" fmla="*/ 120 w 391"/>
                  <a:gd name="T7" fmla="*/ 13 h 391"/>
                  <a:gd name="T8" fmla="*/ 70 w 391"/>
                  <a:gd name="T9" fmla="*/ 42 h 391"/>
                  <a:gd name="T10" fmla="*/ 31 w 391"/>
                  <a:gd name="T11" fmla="*/ 86 h 391"/>
                  <a:gd name="T12" fmla="*/ 6 w 391"/>
                  <a:gd name="T13" fmla="*/ 137 h 391"/>
                  <a:gd name="T14" fmla="*/ 0 w 391"/>
                  <a:gd name="T15" fmla="*/ 214 h 391"/>
                  <a:gd name="T16" fmla="*/ 13 w 391"/>
                  <a:gd name="T17" fmla="*/ 270 h 391"/>
                  <a:gd name="T18" fmla="*/ 42 w 391"/>
                  <a:gd name="T19" fmla="*/ 318 h 391"/>
                  <a:gd name="T20" fmla="*/ 86 w 391"/>
                  <a:gd name="T21" fmla="*/ 358 h 391"/>
                  <a:gd name="T22" fmla="*/ 136 w 391"/>
                  <a:gd name="T23" fmla="*/ 382 h 391"/>
                  <a:gd name="T24" fmla="*/ 195 w 391"/>
                  <a:gd name="T25" fmla="*/ 391 h 391"/>
                  <a:gd name="T26" fmla="*/ 223 w 391"/>
                  <a:gd name="T27" fmla="*/ 388 h 391"/>
                  <a:gd name="T28" fmla="*/ 251 w 391"/>
                  <a:gd name="T29" fmla="*/ 382 h 391"/>
                  <a:gd name="T30" fmla="*/ 286 w 391"/>
                  <a:gd name="T31" fmla="*/ 368 h 391"/>
                  <a:gd name="T32" fmla="*/ 294 w 391"/>
                  <a:gd name="T33" fmla="*/ 362 h 391"/>
                  <a:gd name="T34" fmla="*/ 334 w 391"/>
                  <a:gd name="T35" fmla="*/ 334 h 391"/>
                  <a:gd name="T36" fmla="*/ 362 w 391"/>
                  <a:gd name="T37" fmla="*/ 294 h 391"/>
                  <a:gd name="T38" fmla="*/ 368 w 391"/>
                  <a:gd name="T39" fmla="*/ 286 h 391"/>
                  <a:gd name="T40" fmla="*/ 382 w 391"/>
                  <a:gd name="T41" fmla="*/ 251 h 391"/>
                  <a:gd name="T42" fmla="*/ 388 w 391"/>
                  <a:gd name="T43" fmla="*/ 223 h 391"/>
                  <a:gd name="T44" fmla="*/ 391 w 391"/>
                  <a:gd name="T45" fmla="*/ 195 h 391"/>
                  <a:gd name="T46" fmla="*/ 382 w 391"/>
                  <a:gd name="T47" fmla="*/ 137 h 391"/>
                  <a:gd name="T48" fmla="*/ 358 w 391"/>
                  <a:gd name="T49" fmla="*/ 86 h 391"/>
                  <a:gd name="T50" fmla="*/ 195 w 391"/>
                  <a:gd name="T51" fmla="*/ 7 h 391"/>
                  <a:gd name="T52" fmla="*/ 248 w 391"/>
                  <a:gd name="T53" fmla="*/ 14 h 391"/>
                  <a:gd name="T54" fmla="*/ 297 w 391"/>
                  <a:gd name="T55" fmla="*/ 38 h 391"/>
                  <a:gd name="T56" fmla="*/ 340 w 391"/>
                  <a:gd name="T57" fmla="*/ 76 h 391"/>
                  <a:gd name="T58" fmla="*/ 369 w 391"/>
                  <a:gd name="T59" fmla="*/ 123 h 391"/>
                  <a:gd name="T60" fmla="*/ 382 w 391"/>
                  <a:gd name="T61" fmla="*/ 176 h 391"/>
                  <a:gd name="T62" fmla="*/ 380 w 391"/>
                  <a:gd name="T63" fmla="*/ 222 h 391"/>
                  <a:gd name="T64" fmla="*/ 374 w 391"/>
                  <a:gd name="T65" fmla="*/ 249 h 391"/>
                  <a:gd name="T66" fmla="*/ 351 w 391"/>
                  <a:gd name="T67" fmla="*/ 298 h 391"/>
                  <a:gd name="T68" fmla="*/ 312 w 391"/>
                  <a:gd name="T69" fmla="*/ 341 h 391"/>
                  <a:gd name="T70" fmla="*/ 266 w 391"/>
                  <a:gd name="T71" fmla="*/ 369 h 391"/>
                  <a:gd name="T72" fmla="*/ 213 w 391"/>
                  <a:gd name="T73" fmla="*/ 382 h 391"/>
                  <a:gd name="T74" fmla="*/ 157 w 391"/>
                  <a:gd name="T75" fmla="*/ 379 h 391"/>
                  <a:gd name="T76" fmla="*/ 105 w 391"/>
                  <a:gd name="T77" fmla="*/ 361 h 391"/>
                  <a:gd name="T78" fmla="*/ 62 w 391"/>
                  <a:gd name="T79" fmla="*/ 329 h 391"/>
                  <a:gd name="T80" fmla="*/ 28 w 391"/>
                  <a:gd name="T81" fmla="*/ 283 h 391"/>
                  <a:gd name="T82" fmla="*/ 11 w 391"/>
                  <a:gd name="T83" fmla="*/ 232 h 391"/>
                  <a:gd name="T84" fmla="*/ 11 w 391"/>
                  <a:gd name="T85" fmla="*/ 158 h 391"/>
                  <a:gd name="T86" fmla="*/ 48 w 391"/>
                  <a:gd name="T87" fmla="*/ 76 h 391"/>
                  <a:gd name="T88" fmla="*/ 90 w 391"/>
                  <a:gd name="T89" fmla="*/ 38 h 391"/>
                  <a:gd name="T90" fmla="*/ 157 w 391"/>
                  <a:gd name="T91" fmla="*/ 11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
                  <a:gd name="T139" fmla="*/ 0 h 391"/>
                  <a:gd name="T140" fmla="*/ 391 w 391"/>
                  <a:gd name="T141" fmla="*/ 391 h 3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 h="391">
                    <a:moveTo>
                      <a:pt x="334" y="57"/>
                    </a:moveTo>
                    <a:lnTo>
                      <a:pt x="318" y="42"/>
                    </a:lnTo>
                    <a:lnTo>
                      <a:pt x="303" y="31"/>
                    </a:lnTo>
                    <a:lnTo>
                      <a:pt x="286" y="21"/>
                    </a:lnTo>
                    <a:lnTo>
                      <a:pt x="270" y="13"/>
                    </a:lnTo>
                    <a:lnTo>
                      <a:pt x="251" y="6"/>
                    </a:lnTo>
                    <a:lnTo>
                      <a:pt x="233" y="3"/>
                    </a:lnTo>
                    <a:lnTo>
                      <a:pt x="214" y="0"/>
                    </a:lnTo>
                    <a:lnTo>
                      <a:pt x="195" y="0"/>
                    </a:lnTo>
                    <a:lnTo>
                      <a:pt x="156" y="3"/>
                    </a:lnTo>
                    <a:lnTo>
                      <a:pt x="136" y="6"/>
                    </a:lnTo>
                    <a:lnTo>
                      <a:pt x="120" y="13"/>
                    </a:lnTo>
                    <a:lnTo>
                      <a:pt x="102" y="21"/>
                    </a:lnTo>
                    <a:lnTo>
                      <a:pt x="86" y="31"/>
                    </a:lnTo>
                    <a:lnTo>
                      <a:pt x="70" y="42"/>
                    </a:lnTo>
                    <a:lnTo>
                      <a:pt x="57" y="57"/>
                    </a:lnTo>
                    <a:lnTo>
                      <a:pt x="42" y="70"/>
                    </a:lnTo>
                    <a:lnTo>
                      <a:pt x="31" y="86"/>
                    </a:lnTo>
                    <a:lnTo>
                      <a:pt x="21" y="102"/>
                    </a:lnTo>
                    <a:lnTo>
                      <a:pt x="13" y="120"/>
                    </a:lnTo>
                    <a:lnTo>
                      <a:pt x="6" y="137"/>
                    </a:lnTo>
                    <a:lnTo>
                      <a:pt x="3" y="156"/>
                    </a:lnTo>
                    <a:lnTo>
                      <a:pt x="0" y="195"/>
                    </a:lnTo>
                    <a:lnTo>
                      <a:pt x="0" y="214"/>
                    </a:lnTo>
                    <a:lnTo>
                      <a:pt x="3" y="233"/>
                    </a:lnTo>
                    <a:lnTo>
                      <a:pt x="6" y="251"/>
                    </a:lnTo>
                    <a:lnTo>
                      <a:pt x="13" y="270"/>
                    </a:lnTo>
                    <a:lnTo>
                      <a:pt x="21" y="286"/>
                    </a:lnTo>
                    <a:lnTo>
                      <a:pt x="31" y="303"/>
                    </a:lnTo>
                    <a:lnTo>
                      <a:pt x="42" y="318"/>
                    </a:lnTo>
                    <a:lnTo>
                      <a:pt x="57" y="334"/>
                    </a:lnTo>
                    <a:lnTo>
                      <a:pt x="70" y="347"/>
                    </a:lnTo>
                    <a:lnTo>
                      <a:pt x="86" y="358"/>
                    </a:lnTo>
                    <a:lnTo>
                      <a:pt x="102" y="368"/>
                    </a:lnTo>
                    <a:lnTo>
                      <a:pt x="120" y="377"/>
                    </a:lnTo>
                    <a:lnTo>
                      <a:pt x="136" y="382"/>
                    </a:lnTo>
                    <a:lnTo>
                      <a:pt x="156" y="387"/>
                    </a:lnTo>
                    <a:lnTo>
                      <a:pt x="175" y="390"/>
                    </a:lnTo>
                    <a:lnTo>
                      <a:pt x="195" y="391"/>
                    </a:lnTo>
                    <a:lnTo>
                      <a:pt x="204" y="390"/>
                    </a:lnTo>
                    <a:lnTo>
                      <a:pt x="214" y="390"/>
                    </a:lnTo>
                    <a:lnTo>
                      <a:pt x="223" y="388"/>
                    </a:lnTo>
                    <a:lnTo>
                      <a:pt x="227" y="387"/>
                    </a:lnTo>
                    <a:lnTo>
                      <a:pt x="233" y="387"/>
                    </a:lnTo>
                    <a:lnTo>
                      <a:pt x="251" y="382"/>
                    </a:lnTo>
                    <a:lnTo>
                      <a:pt x="260" y="379"/>
                    </a:lnTo>
                    <a:lnTo>
                      <a:pt x="270" y="377"/>
                    </a:lnTo>
                    <a:lnTo>
                      <a:pt x="286" y="368"/>
                    </a:lnTo>
                    <a:lnTo>
                      <a:pt x="287" y="366"/>
                    </a:lnTo>
                    <a:lnTo>
                      <a:pt x="289" y="364"/>
                    </a:lnTo>
                    <a:lnTo>
                      <a:pt x="294" y="362"/>
                    </a:lnTo>
                    <a:lnTo>
                      <a:pt x="303" y="358"/>
                    </a:lnTo>
                    <a:lnTo>
                      <a:pt x="318" y="347"/>
                    </a:lnTo>
                    <a:lnTo>
                      <a:pt x="334" y="334"/>
                    </a:lnTo>
                    <a:lnTo>
                      <a:pt x="346" y="318"/>
                    </a:lnTo>
                    <a:lnTo>
                      <a:pt x="358" y="303"/>
                    </a:lnTo>
                    <a:lnTo>
                      <a:pt x="362" y="294"/>
                    </a:lnTo>
                    <a:lnTo>
                      <a:pt x="364" y="289"/>
                    </a:lnTo>
                    <a:lnTo>
                      <a:pt x="365" y="287"/>
                    </a:lnTo>
                    <a:lnTo>
                      <a:pt x="368" y="286"/>
                    </a:lnTo>
                    <a:lnTo>
                      <a:pt x="377" y="270"/>
                    </a:lnTo>
                    <a:lnTo>
                      <a:pt x="379" y="260"/>
                    </a:lnTo>
                    <a:lnTo>
                      <a:pt x="382" y="251"/>
                    </a:lnTo>
                    <a:lnTo>
                      <a:pt x="387" y="233"/>
                    </a:lnTo>
                    <a:lnTo>
                      <a:pt x="387" y="228"/>
                    </a:lnTo>
                    <a:lnTo>
                      <a:pt x="388" y="223"/>
                    </a:lnTo>
                    <a:lnTo>
                      <a:pt x="390" y="214"/>
                    </a:lnTo>
                    <a:lnTo>
                      <a:pt x="390" y="204"/>
                    </a:lnTo>
                    <a:lnTo>
                      <a:pt x="391" y="195"/>
                    </a:lnTo>
                    <a:lnTo>
                      <a:pt x="390" y="175"/>
                    </a:lnTo>
                    <a:lnTo>
                      <a:pt x="387" y="156"/>
                    </a:lnTo>
                    <a:lnTo>
                      <a:pt x="382" y="137"/>
                    </a:lnTo>
                    <a:lnTo>
                      <a:pt x="377" y="120"/>
                    </a:lnTo>
                    <a:lnTo>
                      <a:pt x="368" y="102"/>
                    </a:lnTo>
                    <a:lnTo>
                      <a:pt x="358" y="86"/>
                    </a:lnTo>
                    <a:lnTo>
                      <a:pt x="346" y="70"/>
                    </a:lnTo>
                    <a:lnTo>
                      <a:pt x="334" y="57"/>
                    </a:lnTo>
                    <a:close/>
                    <a:moveTo>
                      <a:pt x="195" y="7"/>
                    </a:moveTo>
                    <a:lnTo>
                      <a:pt x="213" y="7"/>
                    </a:lnTo>
                    <a:lnTo>
                      <a:pt x="231" y="11"/>
                    </a:lnTo>
                    <a:lnTo>
                      <a:pt x="248" y="14"/>
                    </a:lnTo>
                    <a:lnTo>
                      <a:pt x="266" y="21"/>
                    </a:lnTo>
                    <a:lnTo>
                      <a:pt x="281" y="28"/>
                    </a:lnTo>
                    <a:lnTo>
                      <a:pt x="297" y="38"/>
                    </a:lnTo>
                    <a:lnTo>
                      <a:pt x="312" y="48"/>
                    </a:lnTo>
                    <a:lnTo>
                      <a:pt x="327" y="62"/>
                    </a:lnTo>
                    <a:lnTo>
                      <a:pt x="340" y="76"/>
                    </a:lnTo>
                    <a:lnTo>
                      <a:pt x="351" y="91"/>
                    </a:lnTo>
                    <a:lnTo>
                      <a:pt x="361" y="106"/>
                    </a:lnTo>
                    <a:lnTo>
                      <a:pt x="369" y="123"/>
                    </a:lnTo>
                    <a:lnTo>
                      <a:pt x="374" y="140"/>
                    </a:lnTo>
                    <a:lnTo>
                      <a:pt x="379" y="158"/>
                    </a:lnTo>
                    <a:lnTo>
                      <a:pt x="382" y="176"/>
                    </a:lnTo>
                    <a:lnTo>
                      <a:pt x="383" y="195"/>
                    </a:lnTo>
                    <a:lnTo>
                      <a:pt x="382" y="213"/>
                    </a:lnTo>
                    <a:lnTo>
                      <a:pt x="380" y="222"/>
                    </a:lnTo>
                    <a:lnTo>
                      <a:pt x="379" y="226"/>
                    </a:lnTo>
                    <a:lnTo>
                      <a:pt x="379" y="232"/>
                    </a:lnTo>
                    <a:lnTo>
                      <a:pt x="374" y="249"/>
                    </a:lnTo>
                    <a:lnTo>
                      <a:pt x="369" y="267"/>
                    </a:lnTo>
                    <a:lnTo>
                      <a:pt x="361" y="283"/>
                    </a:lnTo>
                    <a:lnTo>
                      <a:pt x="351" y="298"/>
                    </a:lnTo>
                    <a:lnTo>
                      <a:pt x="340" y="313"/>
                    </a:lnTo>
                    <a:lnTo>
                      <a:pt x="327" y="329"/>
                    </a:lnTo>
                    <a:lnTo>
                      <a:pt x="312" y="341"/>
                    </a:lnTo>
                    <a:lnTo>
                      <a:pt x="297" y="352"/>
                    </a:lnTo>
                    <a:lnTo>
                      <a:pt x="281" y="361"/>
                    </a:lnTo>
                    <a:lnTo>
                      <a:pt x="266" y="369"/>
                    </a:lnTo>
                    <a:lnTo>
                      <a:pt x="248" y="375"/>
                    </a:lnTo>
                    <a:lnTo>
                      <a:pt x="231" y="379"/>
                    </a:lnTo>
                    <a:lnTo>
                      <a:pt x="213" y="382"/>
                    </a:lnTo>
                    <a:lnTo>
                      <a:pt x="195" y="384"/>
                    </a:lnTo>
                    <a:lnTo>
                      <a:pt x="175" y="382"/>
                    </a:lnTo>
                    <a:lnTo>
                      <a:pt x="157" y="379"/>
                    </a:lnTo>
                    <a:lnTo>
                      <a:pt x="139" y="375"/>
                    </a:lnTo>
                    <a:lnTo>
                      <a:pt x="122" y="369"/>
                    </a:lnTo>
                    <a:lnTo>
                      <a:pt x="105" y="361"/>
                    </a:lnTo>
                    <a:lnTo>
                      <a:pt x="90" y="352"/>
                    </a:lnTo>
                    <a:lnTo>
                      <a:pt x="76" y="341"/>
                    </a:lnTo>
                    <a:lnTo>
                      <a:pt x="62" y="329"/>
                    </a:lnTo>
                    <a:lnTo>
                      <a:pt x="48" y="313"/>
                    </a:lnTo>
                    <a:lnTo>
                      <a:pt x="38" y="298"/>
                    </a:lnTo>
                    <a:lnTo>
                      <a:pt x="28" y="283"/>
                    </a:lnTo>
                    <a:lnTo>
                      <a:pt x="21" y="267"/>
                    </a:lnTo>
                    <a:lnTo>
                      <a:pt x="14" y="249"/>
                    </a:lnTo>
                    <a:lnTo>
                      <a:pt x="11" y="232"/>
                    </a:lnTo>
                    <a:lnTo>
                      <a:pt x="7" y="213"/>
                    </a:lnTo>
                    <a:lnTo>
                      <a:pt x="7" y="195"/>
                    </a:lnTo>
                    <a:lnTo>
                      <a:pt x="11" y="158"/>
                    </a:lnTo>
                    <a:lnTo>
                      <a:pt x="21" y="123"/>
                    </a:lnTo>
                    <a:lnTo>
                      <a:pt x="38" y="91"/>
                    </a:lnTo>
                    <a:lnTo>
                      <a:pt x="48" y="76"/>
                    </a:lnTo>
                    <a:lnTo>
                      <a:pt x="62" y="62"/>
                    </a:lnTo>
                    <a:lnTo>
                      <a:pt x="76" y="48"/>
                    </a:lnTo>
                    <a:lnTo>
                      <a:pt x="90" y="38"/>
                    </a:lnTo>
                    <a:lnTo>
                      <a:pt x="105" y="28"/>
                    </a:lnTo>
                    <a:lnTo>
                      <a:pt x="122" y="21"/>
                    </a:lnTo>
                    <a:lnTo>
                      <a:pt x="157" y="11"/>
                    </a:lnTo>
                    <a:lnTo>
                      <a:pt x="175" y="7"/>
                    </a:lnTo>
                    <a:lnTo>
                      <a:pt x="195" y="7"/>
                    </a:lnTo>
                    <a:close/>
                  </a:path>
                </a:pathLst>
              </a:custGeom>
              <a:solidFill>
                <a:srgbClr val="79A0B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5" name="Freeform 688"/>
              <p:cNvSpPr>
                <a:spLocks noEditPoints="1"/>
              </p:cNvSpPr>
              <p:nvPr/>
            </p:nvSpPr>
            <p:spPr bwMode="auto">
              <a:xfrm>
                <a:off x="6240" y="3864"/>
                <a:ext cx="75" cy="75"/>
              </a:xfrm>
              <a:custGeom>
                <a:avLst/>
                <a:gdLst>
                  <a:gd name="T0" fmla="*/ 290 w 376"/>
                  <a:gd name="T1" fmla="*/ 31 h 377"/>
                  <a:gd name="T2" fmla="*/ 241 w 376"/>
                  <a:gd name="T3" fmla="*/ 7 h 377"/>
                  <a:gd name="T4" fmla="*/ 188 w 376"/>
                  <a:gd name="T5" fmla="*/ 0 h 377"/>
                  <a:gd name="T6" fmla="*/ 115 w 376"/>
                  <a:gd name="T7" fmla="*/ 14 h 377"/>
                  <a:gd name="T8" fmla="*/ 69 w 376"/>
                  <a:gd name="T9" fmla="*/ 41 h 377"/>
                  <a:gd name="T10" fmla="*/ 31 w 376"/>
                  <a:gd name="T11" fmla="*/ 84 h 377"/>
                  <a:gd name="T12" fmla="*/ 0 w 376"/>
                  <a:gd name="T13" fmla="*/ 188 h 377"/>
                  <a:gd name="T14" fmla="*/ 7 w 376"/>
                  <a:gd name="T15" fmla="*/ 242 h 377"/>
                  <a:gd name="T16" fmla="*/ 31 w 376"/>
                  <a:gd name="T17" fmla="*/ 291 h 377"/>
                  <a:gd name="T18" fmla="*/ 69 w 376"/>
                  <a:gd name="T19" fmla="*/ 334 h 377"/>
                  <a:gd name="T20" fmla="*/ 115 w 376"/>
                  <a:gd name="T21" fmla="*/ 362 h 377"/>
                  <a:gd name="T22" fmla="*/ 168 w 376"/>
                  <a:gd name="T23" fmla="*/ 375 h 377"/>
                  <a:gd name="T24" fmla="*/ 224 w 376"/>
                  <a:gd name="T25" fmla="*/ 372 h 377"/>
                  <a:gd name="T26" fmla="*/ 274 w 376"/>
                  <a:gd name="T27" fmla="*/ 354 h 377"/>
                  <a:gd name="T28" fmla="*/ 320 w 376"/>
                  <a:gd name="T29" fmla="*/ 322 h 377"/>
                  <a:gd name="T30" fmla="*/ 354 w 376"/>
                  <a:gd name="T31" fmla="*/ 276 h 377"/>
                  <a:gd name="T32" fmla="*/ 372 w 376"/>
                  <a:gd name="T33" fmla="*/ 225 h 377"/>
                  <a:gd name="T34" fmla="*/ 375 w 376"/>
                  <a:gd name="T35" fmla="*/ 206 h 377"/>
                  <a:gd name="T36" fmla="*/ 372 w 376"/>
                  <a:gd name="T37" fmla="*/ 151 h 377"/>
                  <a:gd name="T38" fmla="*/ 354 w 376"/>
                  <a:gd name="T39" fmla="*/ 99 h 377"/>
                  <a:gd name="T40" fmla="*/ 320 w 376"/>
                  <a:gd name="T41" fmla="*/ 55 h 377"/>
                  <a:gd name="T42" fmla="*/ 223 w 376"/>
                  <a:gd name="T43" fmla="*/ 11 h 377"/>
                  <a:gd name="T44" fmla="*/ 272 w 376"/>
                  <a:gd name="T45" fmla="*/ 27 h 377"/>
                  <a:gd name="T46" fmla="*/ 317 w 376"/>
                  <a:gd name="T47" fmla="*/ 60 h 377"/>
                  <a:gd name="T48" fmla="*/ 347 w 376"/>
                  <a:gd name="T49" fmla="*/ 102 h 377"/>
                  <a:gd name="T50" fmla="*/ 365 w 376"/>
                  <a:gd name="T51" fmla="*/ 151 h 377"/>
                  <a:gd name="T52" fmla="*/ 367 w 376"/>
                  <a:gd name="T53" fmla="*/ 188 h 377"/>
                  <a:gd name="T54" fmla="*/ 367 w 376"/>
                  <a:gd name="T55" fmla="*/ 196 h 377"/>
                  <a:gd name="T56" fmla="*/ 361 w 376"/>
                  <a:gd name="T57" fmla="*/ 240 h 377"/>
                  <a:gd name="T58" fmla="*/ 348 w 376"/>
                  <a:gd name="T59" fmla="*/ 268 h 377"/>
                  <a:gd name="T60" fmla="*/ 333 w 376"/>
                  <a:gd name="T61" fmla="*/ 295 h 377"/>
                  <a:gd name="T62" fmla="*/ 302 w 376"/>
                  <a:gd name="T63" fmla="*/ 328 h 377"/>
                  <a:gd name="T64" fmla="*/ 272 w 376"/>
                  <a:gd name="T65" fmla="*/ 347 h 377"/>
                  <a:gd name="T66" fmla="*/ 257 w 376"/>
                  <a:gd name="T67" fmla="*/ 355 h 377"/>
                  <a:gd name="T68" fmla="*/ 205 w 376"/>
                  <a:gd name="T69" fmla="*/ 368 h 377"/>
                  <a:gd name="T70" fmla="*/ 189 w 376"/>
                  <a:gd name="T71" fmla="*/ 368 h 377"/>
                  <a:gd name="T72" fmla="*/ 169 w 376"/>
                  <a:gd name="T73" fmla="*/ 368 h 377"/>
                  <a:gd name="T74" fmla="*/ 117 w 376"/>
                  <a:gd name="T75" fmla="*/ 355 h 377"/>
                  <a:gd name="T76" fmla="*/ 72 w 376"/>
                  <a:gd name="T77" fmla="*/ 328 h 377"/>
                  <a:gd name="T78" fmla="*/ 36 w 376"/>
                  <a:gd name="T79" fmla="*/ 288 h 377"/>
                  <a:gd name="T80" fmla="*/ 14 w 376"/>
                  <a:gd name="T81" fmla="*/ 240 h 377"/>
                  <a:gd name="T82" fmla="*/ 8 w 376"/>
                  <a:gd name="T83" fmla="*/ 188 h 377"/>
                  <a:gd name="T84" fmla="*/ 21 w 376"/>
                  <a:gd name="T85" fmla="*/ 117 h 377"/>
                  <a:gd name="T86" fmla="*/ 60 w 376"/>
                  <a:gd name="T87" fmla="*/ 60 h 377"/>
                  <a:gd name="T88" fmla="*/ 117 w 376"/>
                  <a:gd name="T89" fmla="*/ 21 h 377"/>
                  <a:gd name="T90" fmla="*/ 188 w 376"/>
                  <a:gd name="T91" fmla="*/ 8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6"/>
                  <a:gd name="T139" fmla="*/ 0 h 377"/>
                  <a:gd name="T140" fmla="*/ 376 w 376"/>
                  <a:gd name="T141" fmla="*/ 377 h 3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6" h="377">
                    <a:moveTo>
                      <a:pt x="320" y="55"/>
                    </a:moveTo>
                    <a:lnTo>
                      <a:pt x="305" y="41"/>
                    </a:lnTo>
                    <a:lnTo>
                      <a:pt x="290" y="31"/>
                    </a:lnTo>
                    <a:lnTo>
                      <a:pt x="274" y="21"/>
                    </a:lnTo>
                    <a:lnTo>
                      <a:pt x="259" y="14"/>
                    </a:lnTo>
                    <a:lnTo>
                      <a:pt x="241" y="7"/>
                    </a:lnTo>
                    <a:lnTo>
                      <a:pt x="224" y="4"/>
                    </a:lnTo>
                    <a:lnTo>
                      <a:pt x="206" y="0"/>
                    </a:lnTo>
                    <a:lnTo>
                      <a:pt x="188" y="0"/>
                    </a:lnTo>
                    <a:lnTo>
                      <a:pt x="168" y="0"/>
                    </a:lnTo>
                    <a:lnTo>
                      <a:pt x="150" y="4"/>
                    </a:lnTo>
                    <a:lnTo>
                      <a:pt x="115" y="14"/>
                    </a:lnTo>
                    <a:lnTo>
                      <a:pt x="98" y="21"/>
                    </a:lnTo>
                    <a:lnTo>
                      <a:pt x="83" y="31"/>
                    </a:lnTo>
                    <a:lnTo>
                      <a:pt x="69" y="41"/>
                    </a:lnTo>
                    <a:lnTo>
                      <a:pt x="55" y="55"/>
                    </a:lnTo>
                    <a:lnTo>
                      <a:pt x="41" y="69"/>
                    </a:lnTo>
                    <a:lnTo>
                      <a:pt x="31" y="84"/>
                    </a:lnTo>
                    <a:lnTo>
                      <a:pt x="14" y="116"/>
                    </a:lnTo>
                    <a:lnTo>
                      <a:pt x="4" y="151"/>
                    </a:lnTo>
                    <a:lnTo>
                      <a:pt x="0" y="188"/>
                    </a:lnTo>
                    <a:lnTo>
                      <a:pt x="0" y="206"/>
                    </a:lnTo>
                    <a:lnTo>
                      <a:pt x="4" y="225"/>
                    </a:lnTo>
                    <a:lnTo>
                      <a:pt x="7" y="242"/>
                    </a:lnTo>
                    <a:lnTo>
                      <a:pt x="14" y="260"/>
                    </a:lnTo>
                    <a:lnTo>
                      <a:pt x="21" y="276"/>
                    </a:lnTo>
                    <a:lnTo>
                      <a:pt x="31" y="291"/>
                    </a:lnTo>
                    <a:lnTo>
                      <a:pt x="41" y="306"/>
                    </a:lnTo>
                    <a:lnTo>
                      <a:pt x="55" y="322"/>
                    </a:lnTo>
                    <a:lnTo>
                      <a:pt x="69" y="334"/>
                    </a:lnTo>
                    <a:lnTo>
                      <a:pt x="83" y="345"/>
                    </a:lnTo>
                    <a:lnTo>
                      <a:pt x="98" y="354"/>
                    </a:lnTo>
                    <a:lnTo>
                      <a:pt x="115" y="362"/>
                    </a:lnTo>
                    <a:lnTo>
                      <a:pt x="132" y="368"/>
                    </a:lnTo>
                    <a:lnTo>
                      <a:pt x="150" y="372"/>
                    </a:lnTo>
                    <a:lnTo>
                      <a:pt x="168" y="375"/>
                    </a:lnTo>
                    <a:lnTo>
                      <a:pt x="188" y="377"/>
                    </a:lnTo>
                    <a:lnTo>
                      <a:pt x="206" y="375"/>
                    </a:lnTo>
                    <a:lnTo>
                      <a:pt x="224" y="372"/>
                    </a:lnTo>
                    <a:lnTo>
                      <a:pt x="241" y="368"/>
                    </a:lnTo>
                    <a:lnTo>
                      <a:pt x="259" y="362"/>
                    </a:lnTo>
                    <a:lnTo>
                      <a:pt x="274" y="354"/>
                    </a:lnTo>
                    <a:lnTo>
                      <a:pt x="290" y="345"/>
                    </a:lnTo>
                    <a:lnTo>
                      <a:pt x="305" y="334"/>
                    </a:lnTo>
                    <a:lnTo>
                      <a:pt x="320" y="322"/>
                    </a:lnTo>
                    <a:lnTo>
                      <a:pt x="333" y="306"/>
                    </a:lnTo>
                    <a:lnTo>
                      <a:pt x="344" y="291"/>
                    </a:lnTo>
                    <a:lnTo>
                      <a:pt x="354" y="276"/>
                    </a:lnTo>
                    <a:lnTo>
                      <a:pt x="362" y="260"/>
                    </a:lnTo>
                    <a:lnTo>
                      <a:pt x="367" y="242"/>
                    </a:lnTo>
                    <a:lnTo>
                      <a:pt x="372" y="225"/>
                    </a:lnTo>
                    <a:lnTo>
                      <a:pt x="372" y="219"/>
                    </a:lnTo>
                    <a:lnTo>
                      <a:pt x="373" y="215"/>
                    </a:lnTo>
                    <a:lnTo>
                      <a:pt x="375" y="206"/>
                    </a:lnTo>
                    <a:lnTo>
                      <a:pt x="376" y="188"/>
                    </a:lnTo>
                    <a:lnTo>
                      <a:pt x="375" y="169"/>
                    </a:lnTo>
                    <a:lnTo>
                      <a:pt x="372" y="151"/>
                    </a:lnTo>
                    <a:lnTo>
                      <a:pt x="367" y="133"/>
                    </a:lnTo>
                    <a:lnTo>
                      <a:pt x="362" y="116"/>
                    </a:lnTo>
                    <a:lnTo>
                      <a:pt x="354" y="99"/>
                    </a:lnTo>
                    <a:lnTo>
                      <a:pt x="344" y="84"/>
                    </a:lnTo>
                    <a:lnTo>
                      <a:pt x="333" y="69"/>
                    </a:lnTo>
                    <a:lnTo>
                      <a:pt x="320" y="55"/>
                    </a:lnTo>
                    <a:close/>
                    <a:moveTo>
                      <a:pt x="188" y="8"/>
                    </a:moveTo>
                    <a:lnTo>
                      <a:pt x="205" y="8"/>
                    </a:lnTo>
                    <a:lnTo>
                      <a:pt x="223" y="11"/>
                    </a:lnTo>
                    <a:lnTo>
                      <a:pt x="239" y="14"/>
                    </a:lnTo>
                    <a:lnTo>
                      <a:pt x="257" y="21"/>
                    </a:lnTo>
                    <a:lnTo>
                      <a:pt x="272" y="27"/>
                    </a:lnTo>
                    <a:lnTo>
                      <a:pt x="288" y="36"/>
                    </a:lnTo>
                    <a:lnTo>
                      <a:pt x="302" y="47"/>
                    </a:lnTo>
                    <a:lnTo>
                      <a:pt x="317" y="60"/>
                    </a:lnTo>
                    <a:lnTo>
                      <a:pt x="328" y="72"/>
                    </a:lnTo>
                    <a:lnTo>
                      <a:pt x="338" y="87"/>
                    </a:lnTo>
                    <a:lnTo>
                      <a:pt x="347" y="102"/>
                    </a:lnTo>
                    <a:lnTo>
                      <a:pt x="355" y="117"/>
                    </a:lnTo>
                    <a:lnTo>
                      <a:pt x="361" y="133"/>
                    </a:lnTo>
                    <a:lnTo>
                      <a:pt x="365" y="151"/>
                    </a:lnTo>
                    <a:lnTo>
                      <a:pt x="367" y="169"/>
                    </a:lnTo>
                    <a:lnTo>
                      <a:pt x="369" y="188"/>
                    </a:lnTo>
                    <a:lnTo>
                      <a:pt x="367" y="188"/>
                    </a:lnTo>
                    <a:lnTo>
                      <a:pt x="367" y="189"/>
                    </a:lnTo>
                    <a:lnTo>
                      <a:pt x="367" y="191"/>
                    </a:lnTo>
                    <a:lnTo>
                      <a:pt x="367" y="196"/>
                    </a:lnTo>
                    <a:lnTo>
                      <a:pt x="367" y="205"/>
                    </a:lnTo>
                    <a:lnTo>
                      <a:pt x="365" y="223"/>
                    </a:lnTo>
                    <a:lnTo>
                      <a:pt x="361" y="240"/>
                    </a:lnTo>
                    <a:lnTo>
                      <a:pt x="355" y="258"/>
                    </a:lnTo>
                    <a:lnTo>
                      <a:pt x="351" y="264"/>
                    </a:lnTo>
                    <a:lnTo>
                      <a:pt x="348" y="268"/>
                    </a:lnTo>
                    <a:lnTo>
                      <a:pt x="347" y="272"/>
                    </a:lnTo>
                    <a:lnTo>
                      <a:pt x="338" y="288"/>
                    </a:lnTo>
                    <a:lnTo>
                      <a:pt x="333" y="295"/>
                    </a:lnTo>
                    <a:lnTo>
                      <a:pt x="328" y="302"/>
                    </a:lnTo>
                    <a:lnTo>
                      <a:pt x="317" y="317"/>
                    </a:lnTo>
                    <a:lnTo>
                      <a:pt x="302" y="328"/>
                    </a:lnTo>
                    <a:lnTo>
                      <a:pt x="294" y="333"/>
                    </a:lnTo>
                    <a:lnTo>
                      <a:pt x="288" y="338"/>
                    </a:lnTo>
                    <a:lnTo>
                      <a:pt x="272" y="347"/>
                    </a:lnTo>
                    <a:lnTo>
                      <a:pt x="268" y="348"/>
                    </a:lnTo>
                    <a:lnTo>
                      <a:pt x="264" y="351"/>
                    </a:lnTo>
                    <a:lnTo>
                      <a:pt x="257" y="355"/>
                    </a:lnTo>
                    <a:lnTo>
                      <a:pt x="239" y="361"/>
                    </a:lnTo>
                    <a:lnTo>
                      <a:pt x="223" y="365"/>
                    </a:lnTo>
                    <a:lnTo>
                      <a:pt x="205" y="368"/>
                    </a:lnTo>
                    <a:lnTo>
                      <a:pt x="196" y="368"/>
                    </a:lnTo>
                    <a:lnTo>
                      <a:pt x="191" y="368"/>
                    </a:lnTo>
                    <a:lnTo>
                      <a:pt x="189" y="368"/>
                    </a:lnTo>
                    <a:lnTo>
                      <a:pt x="188" y="368"/>
                    </a:lnTo>
                    <a:lnTo>
                      <a:pt x="188" y="369"/>
                    </a:lnTo>
                    <a:lnTo>
                      <a:pt x="169" y="368"/>
                    </a:lnTo>
                    <a:lnTo>
                      <a:pt x="151" y="365"/>
                    </a:lnTo>
                    <a:lnTo>
                      <a:pt x="133" y="361"/>
                    </a:lnTo>
                    <a:lnTo>
                      <a:pt x="117" y="355"/>
                    </a:lnTo>
                    <a:lnTo>
                      <a:pt x="101" y="347"/>
                    </a:lnTo>
                    <a:lnTo>
                      <a:pt x="87" y="338"/>
                    </a:lnTo>
                    <a:lnTo>
                      <a:pt x="72" y="328"/>
                    </a:lnTo>
                    <a:lnTo>
                      <a:pt x="60" y="317"/>
                    </a:lnTo>
                    <a:lnTo>
                      <a:pt x="46" y="302"/>
                    </a:lnTo>
                    <a:lnTo>
                      <a:pt x="36" y="288"/>
                    </a:lnTo>
                    <a:lnTo>
                      <a:pt x="27" y="272"/>
                    </a:lnTo>
                    <a:lnTo>
                      <a:pt x="21" y="258"/>
                    </a:lnTo>
                    <a:lnTo>
                      <a:pt x="14" y="240"/>
                    </a:lnTo>
                    <a:lnTo>
                      <a:pt x="10" y="223"/>
                    </a:lnTo>
                    <a:lnTo>
                      <a:pt x="8" y="205"/>
                    </a:lnTo>
                    <a:lnTo>
                      <a:pt x="8" y="188"/>
                    </a:lnTo>
                    <a:lnTo>
                      <a:pt x="10" y="151"/>
                    </a:lnTo>
                    <a:lnTo>
                      <a:pt x="14" y="133"/>
                    </a:lnTo>
                    <a:lnTo>
                      <a:pt x="21" y="117"/>
                    </a:lnTo>
                    <a:lnTo>
                      <a:pt x="36" y="87"/>
                    </a:lnTo>
                    <a:lnTo>
                      <a:pt x="46" y="72"/>
                    </a:lnTo>
                    <a:lnTo>
                      <a:pt x="60" y="60"/>
                    </a:lnTo>
                    <a:lnTo>
                      <a:pt x="72" y="47"/>
                    </a:lnTo>
                    <a:lnTo>
                      <a:pt x="87" y="36"/>
                    </a:lnTo>
                    <a:lnTo>
                      <a:pt x="117" y="21"/>
                    </a:lnTo>
                    <a:lnTo>
                      <a:pt x="133" y="14"/>
                    </a:lnTo>
                    <a:lnTo>
                      <a:pt x="151" y="11"/>
                    </a:lnTo>
                    <a:lnTo>
                      <a:pt x="188" y="8"/>
                    </a:lnTo>
                    <a:close/>
                  </a:path>
                </a:pathLst>
              </a:custGeom>
              <a:solidFill>
                <a:srgbClr val="7FA3B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6" name="Freeform 689"/>
              <p:cNvSpPr>
                <a:spLocks noEditPoints="1"/>
              </p:cNvSpPr>
              <p:nvPr/>
            </p:nvSpPr>
            <p:spPr bwMode="auto">
              <a:xfrm>
                <a:off x="6242" y="3865"/>
                <a:ext cx="72" cy="73"/>
              </a:xfrm>
              <a:custGeom>
                <a:avLst/>
                <a:gdLst>
                  <a:gd name="T0" fmla="*/ 280 w 361"/>
                  <a:gd name="T1" fmla="*/ 28 h 361"/>
                  <a:gd name="T2" fmla="*/ 231 w 361"/>
                  <a:gd name="T3" fmla="*/ 6 h 361"/>
                  <a:gd name="T4" fmla="*/ 180 w 361"/>
                  <a:gd name="T5" fmla="*/ 0 h 361"/>
                  <a:gd name="T6" fmla="*/ 109 w 361"/>
                  <a:gd name="T7" fmla="*/ 13 h 361"/>
                  <a:gd name="T8" fmla="*/ 52 w 361"/>
                  <a:gd name="T9" fmla="*/ 52 h 361"/>
                  <a:gd name="T10" fmla="*/ 13 w 361"/>
                  <a:gd name="T11" fmla="*/ 109 h 361"/>
                  <a:gd name="T12" fmla="*/ 0 w 361"/>
                  <a:gd name="T13" fmla="*/ 180 h 361"/>
                  <a:gd name="T14" fmla="*/ 6 w 361"/>
                  <a:gd name="T15" fmla="*/ 232 h 361"/>
                  <a:gd name="T16" fmla="*/ 28 w 361"/>
                  <a:gd name="T17" fmla="*/ 280 h 361"/>
                  <a:gd name="T18" fmla="*/ 64 w 361"/>
                  <a:gd name="T19" fmla="*/ 320 h 361"/>
                  <a:gd name="T20" fmla="*/ 109 w 361"/>
                  <a:gd name="T21" fmla="*/ 347 h 361"/>
                  <a:gd name="T22" fmla="*/ 161 w 361"/>
                  <a:gd name="T23" fmla="*/ 360 h 361"/>
                  <a:gd name="T24" fmla="*/ 181 w 361"/>
                  <a:gd name="T25" fmla="*/ 360 h 361"/>
                  <a:gd name="T26" fmla="*/ 197 w 361"/>
                  <a:gd name="T27" fmla="*/ 360 h 361"/>
                  <a:gd name="T28" fmla="*/ 249 w 361"/>
                  <a:gd name="T29" fmla="*/ 347 h 361"/>
                  <a:gd name="T30" fmla="*/ 264 w 361"/>
                  <a:gd name="T31" fmla="*/ 339 h 361"/>
                  <a:gd name="T32" fmla="*/ 294 w 361"/>
                  <a:gd name="T33" fmla="*/ 320 h 361"/>
                  <a:gd name="T34" fmla="*/ 325 w 361"/>
                  <a:gd name="T35" fmla="*/ 287 h 361"/>
                  <a:gd name="T36" fmla="*/ 340 w 361"/>
                  <a:gd name="T37" fmla="*/ 260 h 361"/>
                  <a:gd name="T38" fmla="*/ 353 w 361"/>
                  <a:gd name="T39" fmla="*/ 232 h 361"/>
                  <a:gd name="T40" fmla="*/ 359 w 361"/>
                  <a:gd name="T41" fmla="*/ 188 h 361"/>
                  <a:gd name="T42" fmla="*/ 359 w 361"/>
                  <a:gd name="T43" fmla="*/ 180 h 361"/>
                  <a:gd name="T44" fmla="*/ 357 w 361"/>
                  <a:gd name="T45" fmla="*/ 143 h 361"/>
                  <a:gd name="T46" fmla="*/ 339 w 361"/>
                  <a:gd name="T47" fmla="*/ 94 h 361"/>
                  <a:gd name="T48" fmla="*/ 309 w 361"/>
                  <a:gd name="T49" fmla="*/ 52 h 361"/>
                  <a:gd name="T50" fmla="*/ 213 w 361"/>
                  <a:gd name="T51" fmla="*/ 8 h 361"/>
                  <a:gd name="T52" fmla="*/ 261 w 361"/>
                  <a:gd name="T53" fmla="*/ 25 h 361"/>
                  <a:gd name="T54" fmla="*/ 303 w 361"/>
                  <a:gd name="T55" fmla="*/ 58 h 361"/>
                  <a:gd name="T56" fmla="*/ 340 w 361"/>
                  <a:gd name="T57" fmla="*/ 114 h 361"/>
                  <a:gd name="T58" fmla="*/ 353 w 361"/>
                  <a:gd name="T59" fmla="*/ 162 h 361"/>
                  <a:gd name="T60" fmla="*/ 353 w 361"/>
                  <a:gd name="T61" fmla="*/ 181 h 361"/>
                  <a:gd name="T62" fmla="*/ 353 w 361"/>
                  <a:gd name="T63" fmla="*/ 197 h 361"/>
                  <a:gd name="T64" fmla="*/ 344 w 361"/>
                  <a:gd name="T65" fmla="*/ 233 h 361"/>
                  <a:gd name="T66" fmla="*/ 336 w 361"/>
                  <a:gd name="T67" fmla="*/ 253 h 361"/>
                  <a:gd name="T68" fmla="*/ 328 w 361"/>
                  <a:gd name="T69" fmla="*/ 268 h 361"/>
                  <a:gd name="T70" fmla="*/ 315 w 361"/>
                  <a:gd name="T71" fmla="*/ 289 h 361"/>
                  <a:gd name="T72" fmla="*/ 275 w 361"/>
                  <a:gd name="T73" fmla="*/ 325 h 361"/>
                  <a:gd name="T74" fmla="*/ 253 w 361"/>
                  <a:gd name="T75" fmla="*/ 337 h 361"/>
                  <a:gd name="T76" fmla="*/ 233 w 361"/>
                  <a:gd name="T77" fmla="*/ 345 h 361"/>
                  <a:gd name="T78" fmla="*/ 197 w 361"/>
                  <a:gd name="T79" fmla="*/ 354 h 361"/>
                  <a:gd name="T80" fmla="*/ 181 w 361"/>
                  <a:gd name="T81" fmla="*/ 354 h 361"/>
                  <a:gd name="T82" fmla="*/ 162 w 361"/>
                  <a:gd name="T83" fmla="*/ 354 h 361"/>
                  <a:gd name="T84" fmla="*/ 114 w 361"/>
                  <a:gd name="T85" fmla="*/ 342 h 361"/>
                  <a:gd name="T86" fmla="*/ 70 w 361"/>
                  <a:gd name="T87" fmla="*/ 315 h 361"/>
                  <a:gd name="T88" fmla="*/ 34 w 361"/>
                  <a:gd name="T89" fmla="*/ 275 h 361"/>
                  <a:gd name="T90" fmla="*/ 11 w 361"/>
                  <a:gd name="T91" fmla="*/ 229 h 361"/>
                  <a:gd name="T92" fmla="*/ 6 w 361"/>
                  <a:gd name="T93" fmla="*/ 180 h 361"/>
                  <a:gd name="T94" fmla="*/ 18 w 361"/>
                  <a:gd name="T95" fmla="*/ 114 h 361"/>
                  <a:gd name="T96" fmla="*/ 83 w 361"/>
                  <a:gd name="T97" fmla="*/ 34 h 361"/>
                  <a:gd name="T98" fmla="*/ 145 w 361"/>
                  <a:gd name="T99" fmla="*/ 8 h 3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61"/>
                  <a:gd name="T152" fmla="*/ 361 w 361"/>
                  <a:gd name="T153" fmla="*/ 361 h 3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61">
                    <a:moveTo>
                      <a:pt x="309" y="52"/>
                    </a:moveTo>
                    <a:lnTo>
                      <a:pt x="294" y="39"/>
                    </a:lnTo>
                    <a:lnTo>
                      <a:pt x="280" y="28"/>
                    </a:lnTo>
                    <a:lnTo>
                      <a:pt x="264" y="19"/>
                    </a:lnTo>
                    <a:lnTo>
                      <a:pt x="249" y="13"/>
                    </a:lnTo>
                    <a:lnTo>
                      <a:pt x="231" y="6"/>
                    </a:lnTo>
                    <a:lnTo>
                      <a:pt x="215" y="3"/>
                    </a:lnTo>
                    <a:lnTo>
                      <a:pt x="197" y="0"/>
                    </a:lnTo>
                    <a:lnTo>
                      <a:pt x="180" y="0"/>
                    </a:lnTo>
                    <a:lnTo>
                      <a:pt x="143" y="3"/>
                    </a:lnTo>
                    <a:lnTo>
                      <a:pt x="125" y="6"/>
                    </a:lnTo>
                    <a:lnTo>
                      <a:pt x="109" y="13"/>
                    </a:lnTo>
                    <a:lnTo>
                      <a:pt x="79" y="28"/>
                    </a:lnTo>
                    <a:lnTo>
                      <a:pt x="64" y="39"/>
                    </a:lnTo>
                    <a:lnTo>
                      <a:pt x="52" y="52"/>
                    </a:lnTo>
                    <a:lnTo>
                      <a:pt x="38" y="64"/>
                    </a:lnTo>
                    <a:lnTo>
                      <a:pt x="28" y="79"/>
                    </a:lnTo>
                    <a:lnTo>
                      <a:pt x="13" y="109"/>
                    </a:lnTo>
                    <a:lnTo>
                      <a:pt x="6" y="125"/>
                    </a:lnTo>
                    <a:lnTo>
                      <a:pt x="2" y="143"/>
                    </a:lnTo>
                    <a:lnTo>
                      <a:pt x="0" y="180"/>
                    </a:lnTo>
                    <a:lnTo>
                      <a:pt x="0" y="197"/>
                    </a:lnTo>
                    <a:lnTo>
                      <a:pt x="2" y="215"/>
                    </a:lnTo>
                    <a:lnTo>
                      <a:pt x="6" y="232"/>
                    </a:lnTo>
                    <a:lnTo>
                      <a:pt x="13" y="250"/>
                    </a:lnTo>
                    <a:lnTo>
                      <a:pt x="19" y="264"/>
                    </a:lnTo>
                    <a:lnTo>
                      <a:pt x="28" y="280"/>
                    </a:lnTo>
                    <a:lnTo>
                      <a:pt x="38" y="294"/>
                    </a:lnTo>
                    <a:lnTo>
                      <a:pt x="52" y="309"/>
                    </a:lnTo>
                    <a:lnTo>
                      <a:pt x="64" y="320"/>
                    </a:lnTo>
                    <a:lnTo>
                      <a:pt x="79" y="330"/>
                    </a:lnTo>
                    <a:lnTo>
                      <a:pt x="93" y="339"/>
                    </a:lnTo>
                    <a:lnTo>
                      <a:pt x="109" y="347"/>
                    </a:lnTo>
                    <a:lnTo>
                      <a:pt x="125" y="353"/>
                    </a:lnTo>
                    <a:lnTo>
                      <a:pt x="143" y="357"/>
                    </a:lnTo>
                    <a:lnTo>
                      <a:pt x="161" y="360"/>
                    </a:lnTo>
                    <a:lnTo>
                      <a:pt x="180" y="361"/>
                    </a:lnTo>
                    <a:lnTo>
                      <a:pt x="180" y="360"/>
                    </a:lnTo>
                    <a:lnTo>
                      <a:pt x="181" y="360"/>
                    </a:lnTo>
                    <a:lnTo>
                      <a:pt x="183" y="360"/>
                    </a:lnTo>
                    <a:lnTo>
                      <a:pt x="188" y="360"/>
                    </a:lnTo>
                    <a:lnTo>
                      <a:pt x="197" y="360"/>
                    </a:lnTo>
                    <a:lnTo>
                      <a:pt x="215" y="357"/>
                    </a:lnTo>
                    <a:lnTo>
                      <a:pt x="231" y="353"/>
                    </a:lnTo>
                    <a:lnTo>
                      <a:pt x="249" y="347"/>
                    </a:lnTo>
                    <a:lnTo>
                      <a:pt x="256" y="343"/>
                    </a:lnTo>
                    <a:lnTo>
                      <a:pt x="260" y="340"/>
                    </a:lnTo>
                    <a:lnTo>
                      <a:pt x="264" y="339"/>
                    </a:lnTo>
                    <a:lnTo>
                      <a:pt x="280" y="330"/>
                    </a:lnTo>
                    <a:lnTo>
                      <a:pt x="286" y="325"/>
                    </a:lnTo>
                    <a:lnTo>
                      <a:pt x="294" y="320"/>
                    </a:lnTo>
                    <a:lnTo>
                      <a:pt x="309" y="309"/>
                    </a:lnTo>
                    <a:lnTo>
                      <a:pt x="320" y="294"/>
                    </a:lnTo>
                    <a:lnTo>
                      <a:pt x="325" y="287"/>
                    </a:lnTo>
                    <a:lnTo>
                      <a:pt x="330" y="280"/>
                    </a:lnTo>
                    <a:lnTo>
                      <a:pt x="339" y="264"/>
                    </a:lnTo>
                    <a:lnTo>
                      <a:pt x="340" y="260"/>
                    </a:lnTo>
                    <a:lnTo>
                      <a:pt x="343" y="256"/>
                    </a:lnTo>
                    <a:lnTo>
                      <a:pt x="347" y="250"/>
                    </a:lnTo>
                    <a:lnTo>
                      <a:pt x="353" y="232"/>
                    </a:lnTo>
                    <a:lnTo>
                      <a:pt x="357" y="215"/>
                    </a:lnTo>
                    <a:lnTo>
                      <a:pt x="359" y="197"/>
                    </a:lnTo>
                    <a:lnTo>
                      <a:pt x="359" y="188"/>
                    </a:lnTo>
                    <a:lnTo>
                      <a:pt x="359" y="183"/>
                    </a:lnTo>
                    <a:lnTo>
                      <a:pt x="359" y="181"/>
                    </a:lnTo>
                    <a:lnTo>
                      <a:pt x="359" y="180"/>
                    </a:lnTo>
                    <a:lnTo>
                      <a:pt x="361" y="180"/>
                    </a:lnTo>
                    <a:lnTo>
                      <a:pt x="359" y="161"/>
                    </a:lnTo>
                    <a:lnTo>
                      <a:pt x="357" y="143"/>
                    </a:lnTo>
                    <a:lnTo>
                      <a:pt x="353" y="125"/>
                    </a:lnTo>
                    <a:lnTo>
                      <a:pt x="347" y="109"/>
                    </a:lnTo>
                    <a:lnTo>
                      <a:pt x="339" y="94"/>
                    </a:lnTo>
                    <a:lnTo>
                      <a:pt x="330" y="79"/>
                    </a:lnTo>
                    <a:lnTo>
                      <a:pt x="320" y="64"/>
                    </a:lnTo>
                    <a:lnTo>
                      <a:pt x="309" y="52"/>
                    </a:lnTo>
                    <a:close/>
                    <a:moveTo>
                      <a:pt x="180" y="6"/>
                    </a:moveTo>
                    <a:lnTo>
                      <a:pt x="197" y="6"/>
                    </a:lnTo>
                    <a:lnTo>
                      <a:pt x="213" y="8"/>
                    </a:lnTo>
                    <a:lnTo>
                      <a:pt x="229" y="12"/>
                    </a:lnTo>
                    <a:lnTo>
                      <a:pt x="246" y="18"/>
                    </a:lnTo>
                    <a:lnTo>
                      <a:pt x="261" y="25"/>
                    </a:lnTo>
                    <a:lnTo>
                      <a:pt x="275" y="34"/>
                    </a:lnTo>
                    <a:lnTo>
                      <a:pt x="289" y="44"/>
                    </a:lnTo>
                    <a:lnTo>
                      <a:pt x="303" y="58"/>
                    </a:lnTo>
                    <a:lnTo>
                      <a:pt x="315" y="70"/>
                    </a:lnTo>
                    <a:lnTo>
                      <a:pt x="325" y="83"/>
                    </a:lnTo>
                    <a:lnTo>
                      <a:pt x="340" y="114"/>
                    </a:lnTo>
                    <a:lnTo>
                      <a:pt x="346" y="128"/>
                    </a:lnTo>
                    <a:lnTo>
                      <a:pt x="350" y="145"/>
                    </a:lnTo>
                    <a:lnTo>
                      <a:pt x="353" y="162"/>
                    </a:lnTo>
                    <a:lnTo>
                      <a:pt x="354" y="180"/>
                    </a:lnTo>
                    <a:lnTo>
                      <a:pt x="353" y="180"/>
                    </a:lnTo>
                    <a:lnTo>
                      <a:pt x="353" y="181"/>
                    </a:lnTo>
                    <a:lnTo>
                      <a:pt x="353" y="183"/>
                    </a:lnTo>
                    <a:lnTo>
                      <a:pt x="353" y="188"/>
                    </a:lnTo>
                    <a:lnTo>
                      <a:pt x="353" y="197"/>
                    </a:lnTo>
                    <a:lnTo>
                      <a:pt x="350" y="214"/>
                    </a:lnTo>
                    <a:lnTo>
                      <a:pt x="346" y="229"/>
                    </a:lnTo>
                    <a:lnTo>
                      <a:pt x="344" y="233"/>
                    </a:lnTo>
                    <a:lnTo>
                      <a:pt x="343" y="237"/>
                    </a:lnTo>
                    <a:lnTo>
                      <a:pt x="340" y="246"/>
                    </a:lnTo>
                    <a:lnTo>
                      <a:pt x="336" y="253"/>
                    </a:lnTo>
                    <a:lnTo>
                      <a:pt x="334" y="256"/>
                    </a:lnTo>
                    <a:lnTo>
                      <a:pt x="332" y="261"/>
                    </a:lnTo>
                    <a:lnTo>
                      <a:pt x="328" y="268"/>
                    </a:lnTo>
                    <a:lnTo>
                      <a:pt x="326" y="271"/>
                    </a:lnTo>
                    <a:lnTo>
                      <a:pt x="325" y="275"/>
                    </a:lnTo>
                    <a:lnTo>
                      <a:pt x="315" y="289"/>
                    </a:lnTo>
                    <a:lnTo>
                      <a:pt x="303" y="303"/>
                    </a:lnTo>
                    <a:lnTo>
                      <a:pt x="289" y="315"/>
                    </a:lnTo>
                    <a:lnTo>
                      <a:pt x="275" y="325"/>
                    </a:lnTo>
                    <a:lnTo>
                      <a:pt x="261" y="334"/>
                    </a:lnTo>
                    <a:lnTo>
                      <a:pt x="256" y="335"/>
                    </a:lnTo>
                    <a:lnTo>
                      <a:pt x="253" y="337"/>
                    </a:lnTo>
                    <a:lnTo>
                      <a:pt x="246" y="342"/>
                    </a:lnTo>
                    <a:lnTo>
                      <a:pt x="237" y="344"/>
                    </a:lnTo>
                    <a:lnTo>
                      <a:pt x="233" y="345"/>
                    </a:lnTo>
                    <a:lnTo>
                      <a:pt x="229" y="347"/>
                    </a:lnTo>
                    <a:lnTo>
                      <a:pt x="213" y="352"/>
                    </a:lnTo>
                    <a:lnTo>
                      <a:pt x="197" y="354"/>
                    </a:lnTo>
                    <a:lnTo>
                      <a:pt x="188" y="354"/>
                    </a:lnTo>
                    <a:lnTo>
                      <a:pt x="183" y="354"/>
                    </a:lnTo>
                    <a:lnTo>
                      <a:pt x="181" y="354"/>
                    </a:lnTo>
                    <a:lnTo>
                      <a:pt x="180" y="354"/>
                    </a:lnTo>
                    <a:lnTo>
                      <a:pt x="180" y="355"/>
                    </a:lnTo>
                    <a:lnTo>
                      <a:pt x="162" y="354"/>
                    </a:lnTo>
                    <a:lnTo>
                      <a:pt x="145" y="352"/>
                    </a:lnTo>
                    <a:lnTo>
                      <a:pt x="128" y="347"/>
                    </a:lnTo>
                    <a:lnTo>
                      <a:pt x="114" y="342"/>
                    </a:lnTo>
                    <a:lnTo>
                      <a:pt x="98" y="334"/>
                    </a:lnTo>
                    <a:lnTo>
                      <a:pt x="83" y="325"/>
                    </a:lnTo>
                    <a:lnTo>
                      <a:pt x="70" y="315"/>
                    </a:lnTo>
                    <a:lnTo>
                      <a:pt x="57" y="303"/>
                    </a:lnTo>
                    <a:lnTo>
                      <a:pt x="44" y="289"/>
                    </a:lnTo>
                    <a:lnTo>
                      <a:pt x="34" y="275"/>
                    </a:lnTo>
                    <a:lnTo>
                      <a:pt x="25" y="261"/>
                    </a:lnTo>
                    <a:lnTo>
                      <a:pt x="18" y="246"/>
                    </a:lnTo>
                    <a:lnTo>
                      <a:pt x="11" y="229"/>
                    </a:lnTo>
                    <a:lnTo>
                      <a:pt x="8" y="214"/>
                    </a:lnTo>
                    <a:lnTo>
                      <a:pt x="6" y="197"/>
                    </a:lnTo>
                    <a:lnTo>
                      <a:pt x="6" y="180"/>
                    </a:lnTo>
                    <a:lnTo>
                      <a:pt x="8" y="145"/>
                    </a:lnTo>
                    <a:lnTo>
                      <a:pt x="11" y="128"/>
                    </a:lnTo>
                    <a:lnTo>
                      <a:pt x="18" y="114"/>
                    </a:lnTo>
                    <a:lnTo>
                      <a:pt x="34" y="83"/>
                    </a:lnTo>
                    <a:lnTo>
                      <a:pt x="57" y="58"/>
                    </a:lnTo>
                    <a:lnTo>
                      <a:pt x="83" y="34"/>
                    </a:lnTo>
                    <a:lnTo>
                      <a:pt x="114" y="18"/>
                    </a:lnTo>
                    <a:lnTo>
                      <a:pt x="128" y="12"/>
                    </a:lnTo>
                    <a:lnTo>
                      <a:pt x="145" y="8"/>
                    </a:lnTo>
                    <a:lnTo>
                      <a:pt x="180" y="6"/>
                    </a:lnTo>
                    <a:close/>
                  </a:path>
                </a:pathLst>
              </a:custGeom>
              <a:solidFill>
                <a:srgbClr val="84A7C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7" name="Freeform 690"/>
              <p:cNvSpPr>
                <a:spLocks noEditPoints="1"/>
              </p:cNvSpPr>
              <p:nvPr/>
            </p:nvSpPr>
            <p:spPr bwMode="auto">
              <a:xfrm>
                <a:off x="6243" y="3867"/>
                <a:ext cx="69" cy="69"/>
              </a:xfrm>
              <a:custGeom>
                <a:avLst/>
                <a:gdLst>
                  <a:gd name="T0" fmla="*/ 269 w 348"/>
                  <a:gd name="T1" fmla="*/ 28 h 349"/>
                  <a:gd name="T2" fmla="*/ 223 w 348"/>
                  <a:gd name="T3" fmla="*/ 6 h 349"/>
                  <a:gd name="T4" fmla="*/ 174 w 348"/>
                  <a:gd name="T5" fmla="*/ 0 h 349"/>
                  <a:gd name="T6" fmla="*/ 108 w 348"/>
                  <a:gd name="T7" fmla="*/ 12 h 349"/>
                  <a:gd name="T8" fmla="*/ 28 w 348"/>
                  <a:gd name="T9" fmla="*/ 77 h 349"/>
                  <a:gd name="T10" fmla="*/ 2 w 348"/>
                  <a:gd name="T11" fmla="*/ 139 h 349"/>
                  <a:gd name="T12" fmla="*/ 2 w 348"/>
                  <a:gd name="T13" fmla="*/ 208 h 349"/>
                  <a:gd name="T14" fmla="*/ 19 w 348"/>
                  <a:gd name="T15" fmla="*/ 255 h 349"/>
                  <a:gd name="T16" fmla="*/ 51 w 348"/>
                  <a:gd name="T17" fmla="*/ 297 h 349"/>
                  <a:gd name="T18" fmla="*/ 92 w 348"/>
                  <a:gd name="T19" fmla="*/ 328 h 349"/>
                  <a:gd name="T20" fmla="*/ 139 w 348"/>
                  <a:gd name="T21" fmla="*/ 346 h 349"/>
                  <a:gd name="T22" fmla="*/ 174 w 348"/>
                  <a:gd name="T23" fmla="*/ 348 h 349"/>
                  <a:gd name="T24" fmla="*/ 182 w 348"/>
                  <a:gd name="T25" fmla="*/ 348 h 349"/>
                  <a:gd name="T26" fmla="*/ 223 w 348"/>
                  <a:gd name="T27" fmla="*/ 341 h 349"/>
                  <a:gd name="T28" fmla="*/ 240 w 348"/>
                  <a:gd name="T29" fmla="*/ 336 h 349"/>
                  <a:gd name="T30" fmla="*/ 255 w 348"/>
                  <a:gd name="T31" fmla="*/ 328 h 349"/>
                  <a:gd name="T32" fmla="*/ 297 w 348"/>
                  <a:gd name="T33" fmla="*/ 297 h 349"/>
                  <a:gd name="T34" fmla="*/ 320 w 348"/>
                  <a:gd name="T35" fmla="*/ 265 h 349"/>
                  <a:gd name="T36" fmla="*/ 328 w 348"/>
                  <a:gd name="T37" fmla="*/ 250 h 349"/>
                  <a:gd name="T38" fmla="*/ 337 w 348"/>
                  <a:gd name="T39" fmla="*/ 231 h 349"/>
                  <a:gd name="T40" fmla="*/ 344 w 348"/>
                  <a:gd name="T41" fmla="*/ 208 h 349"/>
                  <a:gd name="T42" fmla="*/ 347 w 348"/>
                  <a:gd name="T43" fmla="*/ 177 h 349"/>
                  <a:gd name="T44" fmla="*/ 348 w 348"/>
                  <a:gd name="T45" fmla="*/ 174 h 349"/>
                  <a:gd name="T46" fmla="*/ 340 w 348"/>
                  <a:gd name="T47" fmla="*/ 122 h 349"/>
                  <a:gd name="T48" fmla="*/ 309 w 348"/>
                  <a:gd name="T49" fmla="*/ 64 h 349"/>
                  <a:gd name="T50" fmla="*/ 190 w 348"/>
                  <a:gd name="T51" fmla="*/ 8 h 349"/>
                  <a:gd name="T52" fmla="*/ 238 w 348"/>
                  <a:gd name="T53" fmla="*/ 20 h 349"/>
                  <a:gd name="T54" fmla="*/ 277 w 348"/>
                  <a:gd name="T55" fmla="*/ 45 h 349"/>
                  <a:gd name="T56" fmla="*/ 312 w 348"/>
                  <a:gd name="T57" fmla="*/ 82 h 349"/>
                  <a:gd name="T58" fmla="*/ 339 w 348"/>
                  <a:gd name="T59" fmla="*/ 156 h 349"/>
                  <a:gd name="T60" fmla="*/ 337 w 348"/>
                  <a:gd name="T61" fmla="*/ 207 h 349"/>
                  <a:gd name="T62" fmla="*/ 320 w 348"/>
                  <a:gd name="T63" fmla="*/ 251 h 349"/>
                  <a:gd name="T64" fmla="*/ 312 w 348"/>
                  <a:gd name="T65" fmla="*/ 266 h 349"/>
                  <a:gd name="T66" fmla="*/ 302 w 348"/>
                  <a:gd name="T67" fmla="*/ 278 h 349"/>
                  <a:gd name="T68" fmla="*/ 270 w 348"/>
                  <a:gd name="T69" fmla="*/ 308 h 349"/>
                  <a:gd name="T70" fmla="*/ 251 w 348"/>
                  <a:gd name="T71" fmla="*/ 321 h 349"/>
                  <a:gd name="T72" fmla="*/ 206 w 348"/>
                  <a:gd name="T73" fmla="*/ 338 h 349"/>
                  <a:gd name="T74" fmla="*/ 156 w 348"/>
                  <a:gd name="T75" fmla="*/ 340 h 349"/>
                  <a:gd name="T76" fmla="*/ 82 w 348"/>
                  <a:gd name="T77" fmla="*/ 313 h 349"/>
                  <a:gd name="T78" fmla="*/ 45 w 348"/>
                  <a:gd name="T79" fmla="*/ 278 h 349"/>
                  <a:gd name="T80" fmla="*/ 20 w 348"/>
                  <a:gd name="T81" fmla="*/ 238 h 349"/>
                  <a:gd name="T82" fmla="*/ 8 w 348"/>
                  <a:gd name="T83" fmla="*/ 190 h 349"/>
                  <a:gd name="T84" fmla="*/ 10 w 348"/>
                  <a:gd name="T85" fmla="*/ 140 h 349"/>
                  <a:gd name="T86" fmla="*/ 45 w 348"/>
                  <a:gd name="T87" fmla="*/ 68 h 349"/>
                  <a:gd name="T88" fmla="*/ 82 w 348"/>
                  <a:gd name="T89" fmla="*/ 35 h 349"/>
                  <a:gd name="T90" fmla="*/ 156 w 348"/>
                  <a:gd name="T91" fmla="*/ 8 h 3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
                  <a:gd name="T139" fmla="*/ 0 h 349"/>
                  <a:gd name="T140" fmla="*/ 348 w 348"/>
                  <a:gd name="T141" fmla="*/ 349 h 3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 h="349">
                    <a:moveTo>
                      <a:pt x="297" y="52"/>
                    </a:moveTo>
                    <a:lnTo>
                      <a:pt x="283" y="38"/>
                    </a:lnTo>
                    <a:lnTo>
                      <a:pt x="269" y="28"/>
                    </a:lnTo>
                    <a:lnTo>
                      <a:pt x="255" y="19"/>
                    </a:lnTo>
                    <a:lnTo>
                      <a:pt x="240" y="12"/>
                    </a:lnTo>
                    <a:lnTo>
                      <a:pt x="223" y="6"/>
                    </a:lnTo>
                    <a:lnTo>
                      <a:pt x="207" y="2"/>
                    </a:lnTo>
                    <a:lnTo>
                      <a:pt x="191" y="0"/>
                    </a:lnTo>
                    <a:lnTo>
                      <a:pt x="174" y="0"/>
                    </a:lnTo>
                    <a:lnTo>
                      <a:pt x="139" y="2"/>
                    </a:lnTo>
                    <a:lnTo>
                      <a:pt x="122" y="6"/>
                    </a:lnTo>
                    <a:lnTo>
                      <a:pt x="108" y="12"/>
                    </a:lnTo>
                    <a:lnTo>
                      <a:pt x="77" y="28"/>
                    </a:lnTo>
                    <a:lnTo>
                      <a:pt x="51" y="52"/>
                    </a:lnTo>
                    <a:lnTo>
                      <a:pt x="28" y="77"/>
                    </a:lnTo>
                    <a:lnTo>
                      <a:pt x="12" y="108"/>
                    </a:lnTo>
                    <a:lnTo>
                      <a:pt x="5" y="122"/>
                    </a:lnTo>
                    <a:lnTo>
                      <a:pt x="2" y="139"/>
                    </a:lnTo>
                    <a:lnTo>
                      <a:pt x="0" y="174"/>
                    </a:lnTo>
                    <a:lnTo>
                      <a:pt x="0" y="191"/>
                    </a:lnTo>
                    <a:lnTo>
                      <a:pt x="2" y="208"/>
                    </a:lnTo>
                    <a:lnTo>
                      <a:pt x="5" y="223"/>
                    </a:lnTo>
                    <a:lnTo>
                      <a:pt x="12" y="240"/>
                    </a:lnTo>
                    <a:lnTo>
                      <a:pt x="19" y="255"/>
                    </a:lnTo>
                    <a:lnTo>
                      <a:pt x="28" y="269"/>
                    </a:lnTo>
                    <a:lnTo>
                      <a:pt x="38" y="283"/>
                    </a:lnTo>
                    <a:lnTo>
                      <a:pt x="51" y="297"/>
                    </a:lnTo>
                    <a:lnTo>
                      <a:pt x="64" y="309"/>
                    </a:lnTo>
                    <a:lnTo>
                      <a:pt x="77" y="319"/>
                    </a:lnTo>
                    <a:lnTo>
                      <a:pt x="92" y="328"/>
                    </a:lnTo>
                    <a:lnTo>
                      <a:pt x="108" y="336"/>
                    </a:lnTo>
                    <a:lnTo>
                      <a:pt x="122" y="341"/>
                    </a:lnTo>
                    <a:lnTo>
                      <a:pt x="139" y="346"/>
                    </a:lnTo>
                    <a:lnTo>
                      <a:pt x="156" y="348"/>
                    </a:lnTo>
                    <a:lnTo>
                      <a:pt x="174" y="349"/>
                    </a:lnTo>
                    <a:lnTo>
                      <a:pt x="174" y="348"/>
                    </a:lnTo>
                    <a:lnTo>
                      <a:pt x="175" y="348"/>
                    </a:lnTo>
                    <a:lnTo>
                      <a:pt x="177" y="348"/>
                    </a:lnTo>
                    <a:lnTo>
                      <a:pt x="182" y="348"/>
                    </a:lnTo>
                    <a:lnTo>
                      <a:pt x="191" y="348"/>
                    </a:lnTo>
                    <a:lnTo>
                      <a:pt x="207" y="346"/>
                    </a:lnTo>
                    <a:lnTo>
                      <a:pt x="223" y="341"/>
                    </a:lnTo>
                    <a:lnTo>
                      <a:pt x="227" y="339"/>
                    </a:lnTo>
                    <a:lnTo>
                      <a:pt x="231" y="338"/>
                    </a:lnTo>
                    <a:lnTo>
                      <a:pt x="240" y="336"/>
                    </a:lnTo>
                    <a:lnTo>
                      <a:pt x="247" y="331"/>
                    </a:lnTo>
                    <a:lnTo>
                      <a:pt x="250" y="329"/>
                    </a:lnTo>
                    <a:lnTo>
                      <a:pt x="255" y="328"/>
                    </a:lnTo>
                    <a:lnTo>
                      <a:pt x="269" y="319"/>
                    </a:lnTo>
                    <a:lnTo>
                      <a:pt x="283" y="309"/>
                    </a:lnTo>
                    <a:lnTo>
                      <a:pt x="297" y="297"/>
                    </a:lnTo>
                    <a:lnTo>
                      <a:pt x="309" y="283"/>
                    </a:lnTo>
                    <a:lnTo>
                      <a:pt x="319" y="269"/>
                    </a:lnTo>
                    <a:lnTo>
                      <a:pt x="320" y="265"/>
                    </a:lnTo>
                    <a:lnTo>
                      <a:pt x="322" y="262"/>
                    </a:lnTo>
                    <a:lnTo>
                      <a:pt x="326" y="255"/>
                    </a:lnTo>
                    <a:lnTo>
                      <a:pt x="328" y="250"/>
                    </a:lnTo>
                    <a:lnTo>
                      <a:pt x="330" y="247"/>
                    </a:lnTo>
                    <a:lnTo>
                      <a:pt x="334" y="240"/>
                    </a:lnTo>
                    <a:lnTo>
                      <a:pt x="337" y="231"/>
                    </a:lnTo>
                    <a:lnTo>
                      <a:pt x="338" y="227"/>
                    </a:lnTo>
                    <a:lnTo>
                      <a:pt x="340" y="223"/>
                    </a:lnTo>
                    <a:lnTo>
                      <a:pt x="344" y="208"/>
                    </a:lnTo>
                    <a:lnTo>
                      <a:pt x="347" y="191"/>
                    </a:lnTo>
                    <a:lnTo>
                      <a:pt x="347" y="182"/>
                    </a:lnTo>
                    <a:lnTo>
                      <a:pt x="347" y="177"/>
                    </a:lnTo>
                    <a:lnTo>
                      <a:pt x="347" y="175"/>
                    </a:lnTo>
                    <a:lnTo>
                      <a:pt x="347" y="174"/>
                    </a:lnTo>
                    <a:lnTo>
                      <a:pt x="348" y="174"/>
                    </a:lnTo>
                    <a:lnTo>
                      <a:pt x="347" y="156"/>
                    </a:lnTo>
                    <a:lnTo>
                      <a:pt x="344" y="139"/>
                    </a:lnTo>
                    <a:lnTo>
                      <a:pt x="340" y="122"/>
                    </a:lnTo>
                    <a:lnTo>
                      <a:pt x="334" y="108"/>
                    </a:lnTo>
                    <a:lnTo>
                      <a:pt x="319" y="77"/>
                    </a:lnTo>
                    <a:lnTo>
                      <a:pt x="309" y="64"/>
                    </a:lnTo>
                    <a:lnTo>
                      <a:pt x="297" y="52"/>
                    </a:lnTo>
                    <a:close/>
                    <a:moveTo>
                      <a:pt x="174" y="8"/>
                    </a:moveTo>
                    <a:lnTo>
                      <a:pt x="190" y="8"/>
                    </a:lnTo>
                    <a:lnTo>
                      <a:pt x="206" y="10"/>
                    </a:lnTo>
                    <a:lnTo>
                      <a:pt x="222" y="13"/>
                    </a:lnTo>
                    <a:lnTo>
                      <a:pt x="238" y="20"/>
                    </a:lnTo>
                    <a:lnTo>
                      <a:pt x="251" y="26"/>
                    </a:lnTo>
                    <a:lnTo>
                      <a:pt x="265" y="35"/>
                    </a:lnTo>
                    <a:lnTo>
                      <a:pt x="277" y="45"/>
                    </a:lnTo>
                    <a:lnTo>
                      <a:pt x="291" y="57"/>
                    </a:lnTo>
                    <a:lnTo>
                      <a:pt x="302" y="68"/>
                    </a:lnTo>
                    <a:lnTo>
                      <a:pt x="312" y="82"/>
                    </a:lnTo>
                    <a:lnTo>
                      <a:pt x="328" y="110"/>
                    </a:lnTo>
                    <a:lnTo>
                      <a:pt x="337" y="140"/>
                    </a:lnTo>
                    <a:lnTo>
                      <a:pt x="339" y="156"/>
                    </a:lnTo>
                    <a:lnTo>
                      <a:pt x="340" y="174"/>
                    </a:lnTo>
                    <a:lnTo>
                      <a:pt x="339" y="190"/>
                    </a:lnTo>
                    <a:lnTo>
                      <a:pt x="337" y="207"/>
                    </a:lnTo>
                    <a:lnTo>
                      <a:pt x="332" y="222"/>
                    </a:lnTo>
                    <a:lnTo>
                      <a:pt x="328" y="238"/>
                    </a:lnTo>
                    <a:lnTo>
                      <a:pt x="320" y="251"/>
                    </a:lnTo>
                    <a:lnTo>
                      <a:pt x="315" y="258"/>
                    </a:lnTo>
                    <a:lnTo>
                      <a:pt x="313" y="262"/>
                    </a:lnTo>
                    <a:lnTo>
                      <a:pt x="312" y="266"/>
                    </a:lnTo>
                    <a:lnTo>
                      <a:pt x="309" y="268"/>
                    </a:lnTo>
                    <a:lnTo>
                      <a:pt x="306" y="272"/>
                    </a:lnTo>
                    <a:lnTo>
                      <a:pt x="302" y="278"/>
                    </a:lnTo>
                    <a:lnTo>
                      <a:pt x="291" y="292"/>
                    </a:lnTo>
                    <a:lnTo>
                      <a:pt x="277" y="303"/>
                    </a:lnTo>
                    <a:lnTo>
                      <a:pt x="270" y="308"/>
                    </a:lnTo>
                    <a:lnTo>
                      <a:pt x="267" y="310"/>
                    </a:lnTo>
                    <a:lnTo>
                      <a:pt x="265" y="313"/>
                    </a:lnTo>
                    <a:lnTo>
                      <a:pt x="251" y="321"/>
                    </a:lnTo>
                    <a:lnTo>
                      <a:pt x="238" y="329"/>
                    </a:lnTo>
                    <a:lnTo>
                      <a:pt x="222" y="333"/>
                    </a:lnTo>
                    <a:lnTo>
                      <a:pt x="206" y="338"/>
                    </a:lnTo>
                    <a:lnTo>
                      <a:pt x="190" y="340"/>
                    </a:lnTo>
                    <a:lnTo>
                      <a:pt x="174" y="341"/>
                    </a:lnTo>
                    <a:lnTo>
                      <a:pt x="156" y="340"/>
                    </a:lnTo>
                    <a:lnTo>
                      <a:pt x="140" y="338"/>
                    </a:lnTo>
                    <a:lnTo>
                      <a:pt x="110" y="329"/>
                    </a:lnTo>
                    <a:lnTo>
                      <a:pt x="82" y="313"/>
                    </a:lnTo>
                    <a:lnTo>
                      <a:pt x="68" y="303"/>
                    </a:lnTo>
                    <a:lnTo>
                      <a:pt x="57" y="292"/>
                    </a:lnTo>
                    <a:lnTo>
                      <a:pt x="45" y="278"/>
                    </a:lnTo>
                    <a:lnTo>
                      <a:pt x="35" y="266"/>
                    </a:lnTo>
                    <a:lnTo>
                      <a:pt x="26" y="251"/>
                    </a:lnTo>
                    <a:lnTo>
                      <a:pt x="20" y="238"/>
                    </a:lnTo>
                    <a:lnTo>
                      <a:pt x="13" y="222"/>
                    </a:lnTo>
                    <a:lnTo>
                      <a:pt x="10" y="207"/>
                    </a:lnTo>
                    <a:lnTo>
                      <a:pt x="8" y="190"/>
                    </a:lnTo>
                    <a:lnTo>
                      <a:pt x="8" y="174"/>
                    </a:lnTo>
                    <a:lnTo>
                      <a:pt x="8" y="156"/>
                    </a:lnTo>
                    <a:lnTo>
                      <a:pt x="10" y="140"/>
                    </a:lnTo>
                    <a:lnTo>
                      <a:pt x="20" y="110"/>
                    </a:lnTo>
                    <a:lnTo>
                      <a:pt x="35" y="82"/>
                    </a:lnTo>
                    <a:lnTo>
                      <a:pt x="45" y="68"/>
                    </a:lnTo>
                    <a:lnTo>
                      <a:pt x="57" y="57"/>
                    </a:lnTo>
                    <a:lnTo>
                      <a:pt x="68" y="45"/>
                    </a:lnTo>
                    <a:lnTo>
                      <a:pt x="82" y="35"/>
                    </a:lnTo>
                    <a:lnTo>
                      <a:pt x="110" y="20"/>
                    </a:lnTo>
                    <a:lnTo>
                      <a:pt x="140" y="10"/>
                    </a:lnTo>
                    <a:lnTo>
                      <a:pt x="156" y="8"/>
                    </a:lnTo>
                    <a:lnTo>
                      <a:pt x="174" y="8"/>
                    </a:lnTo>
                    <a:close/>
                  </a:path>
                </a:pathLst>
              </a:custGeom>
              <a:solidFill>
                <a:srgbClr val="89ABC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8" name="Freeform 691"/>
              <p:cNvSpPr>
                <a:spLocks noEditPoints="1"/>
              </p:cNvSpPr>
              <p:nvPr/>
            </p:nvSpPr>
            <p:spPr bwMode="auto">
              <a:xfrm>
                <a:off x="6244" y="3868"/>
                <a:ext cx="67" cy="67"/>
              </a:xfrm>
              <a:custGeom>
                <a:avLst/>
                <a:gdLst>
                  <a:gd name="T0" fmla="*/ 269 w 332"/>
                  <a:gd name="T1" fmla="*/ 37 h 333"/>
                  <a:gd name="T2" fmla="*/ 243 w 332"/>
                  <a:gd name="T3" fmla="*/ 18 h 333"/>
                  <a:gd name="T4" fmla="*/ 214 w 332"/>
                  <a:gd name="T5" fmla="*/ 5 h 333"/>
                  <a:gd name="T6" fmla="*/ 182 w 332"/>
                  <a:gd name="T7" fmla="*/ 0 h 333"/>
                  <a:gd name="T8" fmla="*/ 148 w 332"/>
                  <a:gd name="T9" fmla="*/ 0 h 333"/>
                  <a:gd name="T10" fmla="*/ 102 w 332"/>
                  <a:gd name="T11" fmla="*/ 12 h 333"/>
                  <a:gd name="T12" fmla="*/ 60 w 332"/>
                  <a:gd name="T13" fmla="*/ 37 h 333"/>
                  <a:gd name="T14" fmla="*/ 37 w 332"/>
                  <a:gd name="T15" fmla="*/ 60 h 333"/>
                  <a:gd name="T16" fmla="*/ 12 w 332"/>
                  <a:gd name="T17" fmla="*/ 102 h 333"/>
                  <a:gd name="T18" fmla="*/ 0 w 332"/>
                  <a:gd name="T19" fmla="*/ 148 h 333"/>
                  <a:gd name="T20" fmla="*/ 0 w 332"/>
                  <a:gd name="T21" fmla="*/ 182 h 333"/>
                  <a:gd name="T22" fmla="*/ 5 w 332"/>
                  <a:gd name="T23" fmla="*/ 214 h 333"/>
                  <a:gd name="T24" fmla="*/ 18 w 332"/>
                  <a:gd name="T25" fmla="*/ 243 h 333"/>
                  <a:gd name="T26" fmla="*/ 37 w 332"/>
                  <a:gd name="T27" fmla="*/ 270 h 333"/>
                  <a:gd name="T28" fmla="*/ 60 w 332"/>
                  <a:gd name="T29" fmla="*/ 295 h 333"/>
                  <a:gd name="T30" fmla="*/ 102 w 332"/>
                  <a:gd name="T31" fmla="*/ 321 h 333"/>
                  <a:gd name="T32" fmla="*/ 148 w 332"/>
                  <a:gd name="T33" fmla="*/ 332 h 333"/>
                  <a:gd name="T34" fmla="*/ 182 w 332"/>
                  <a:gd name="T35" fmla="*/ 332 h 333"/>
                  <a:gd name="T36" fmla="*/ 214 w 332"/>
                  <a:gd name="T37" fmla="*/ 325 h 333"/>
                  <a:gd name="T38" fmla="*/ 243 w 332"/>
                  <a:gd name="T39" fmla="*/ 313 h 333"/>
                  <a:gd name="T40" fmla="*/ 259 w 332"/>
                  <a:gd name="T41" fmla="*/ 302 h 333"/>
                  <a:gd name="T42" fmla="*/ 269 w 332"/>
                  <a:gd name="T43" fmla="*/ 295 h 333"/>
                  <a:gd name="T44" fmla="*/ 294 w 332"/>
                  <a:gd name="T45" fmla="*/ 270 h 333"/>
                  <a:gd name="T46" fmla="*/ 301 w 332"/>
                  <a:gd name="T47" fmla="*/ 260 h 333"/>
                  <a:gd name="T48" fmla="*/ 305 w 332"/>
                  <a:gd name="T49" fmla="*/ 254 h 333"/>
                  <a:gd name="T50" fmla="*/ 312 w 332"/>
                  <a:gd name="T51" fmla="*/ 243 h 333"/>
                  <a:gd name="T52" fmla="*/ 324 w 332"/>
                  <a:gd name="T53" fmla="*/ 214 h 333"/>
                  <a:gd name="T54" fmla="*/ 331 w 332"/>
                  <a:gd name="T55" fmla="*/ 182 h 333"/>
                  <a:gd name="T56" fmla="*/ 331 w 332"/>
                  <a:gd name="T57" fmla="*/ 148 h 333"/>
                  <a:gd name="T58" fmla="*/ 320 w 332"/>
                  <a:gd name="T59" fmla="*/ 102 h 333"/>
                  <a:gd name="T60" fmla="*/ 294 w 332"/>
                  <a:gd name="T61" fmla="*/ 60 h 333"/>
                  <a:gd name="T62" fmla="*/ 166 w 332"/>
                  <a:gd name="T63" fmla="*/ 8 h 333"/>
                  <a:gd name="T64" fmla="*/ 196 w 332"/>
                  <a:gd name="T65" fmla="*/ 10 h 333"/>
                  <a:gd name="T66" fmla="*/ 225 w 332"/>
                  <a:gd name="T67" fmla="*/ 19 h 333"/>
                  <a:gd name="T68" fmla="*/ 251 w 332"/>
                  <a:gd name="T69" fmla="*/ 33 h 333"/>
                  <a:gd name="T70" fmla="*/ 277 w 332"/>
                  <a:gd name="T71" fmla="*/ 56 h 333"/>
                  <a:gd name="T72" fmla="*/ 305 w 332"/>
                  <a:gd name="T73" fmla="*/ 92 h 333"/>
                  <a:gd name="T74" fmla="*/ 321 w 332"/>
                  <a:gd name="T75" fmla="*/ 133 h 333"/>
                  <a:gd name="T76" fmla="*/ 324 w 332"/>
                  <a:gd name="T77" fmla="*/ 166 h 333"/>
                  <a:gd name="T78" fmla="*/ 323 w 332"/>
                  <a:gd name="T79" fmla="*/ 181 h 333"/>
                  <a:gd name="T80" fmla="*/ 316 w 332"/>
                  <a:gd name="T81" fmla="*/ 211 h 333"/>
                  <a:gd name="T82" fmla="*/ 305 w 332"/>
                  <a:gd name="T83" fmla="*/ 239 h 333"/>
                  <a:gd name="T84" fmla="*/ 294 w 332"/>
                  <a:gd name="T85" fmla="*/ 255 h 333"/>
                  <a:gd name="T86" fmla="*/ 287 w 332"/>
                  <a:gd name="T87" fmla="*/ 265 h 333"/>
                  <a:gd name="T88" fmla="*/ 281 w 332"/>
                  <a:gd name="T89" fmla="*/ 270 h 333"/>
                  <a:gd name="T90" fmla="*/ 263 w 332"/>
                  <a:gd name="T91" fmla="*/ 287 h 333"/>
                  <a:gd name="T92" fmla="*/ 253 w 332"/>
                  <a:gd name="T93" fmla="*/ 294 h 333"/>
                  <a:gd name="T94" fmla="*/ 238 w 332"/>
                  <a:gd name="T95" fmla="*/ 305 h 333"/>
                  <a:gd name="T96" fmla="*/ 225 w 332"/>
                  <a:gd name="T97" fmla="*/ 313 h 333"/>
                  <a:gd name="T98" fmla="*/ 196 w 332"/>
                  <a:gd name="T99" fmla="*/ 322 h 333"/>
                  <a:gd name="T100" fmla="*/ 173 w 332"/>
                  <a:gd name="T101" fmla="*/ 324 h 333"/>
                  <a:gd name="T102" fmla="*/ 149 w 332"/>
                  <a:gd name="T103" fmla="*/ 324 h 333"/>
                  <a:gd name="T104" fmla="*/ 105 w 332"/>
                  <a:gd name="T105" fmla="*/ 313 h 333"/>
                  <a:gd name="T106" fmla="*/ 78 w 332"/>
                  <a:gd name="T107" fmla="*/ 297 h 333"/>
                  <a:gd name="T108" fmla="*/ 42 w 332"/>
                  <a:gd name="T109" fmla="*/ 265 h 333"/>
                  <a:gd name="T110" fmla="*/ 24 w 332"/>
                  <a:gd name="T111" fmla="*/ 239 h 333"/>
                  <a:gd name="T112" fmla="*/ 13 w 332"/>
                  <a:gd name="T113" fmla="*/ 211 h 333"/>
                  <a:gd name="T114" fmla="*/ 8 w 332"/>
                  <a:gd name="T115" fmla="*/ 181 h 333"/>
                  <a:gd name="T116" fmla="*/ 10 w 332"/>
                  <a:gd name="T117" fmla="*/ 133 h 333"/>
                  <a:gd name="T118" fmla="*/ 33 w 332"/>
                  <a:gd name="T119" fmla="*/ 80 h 333"/>
                  <a:gd name="T120" fmla="*/ 78 w 332"/>
                  <a:gd name="T121" fmla="*/ 33 h 333"/>
                  <a:gd name="T122" fmla="*/ 105 w 332"/>
                  <a:gd name="T123" fmla="*/ 19 h 333"/>
                  <a:gd name="T124" fmla="*/ 166 w 332"/>
                  <a:gd name="T125" fmla="*/ 8 h 3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2"/>
                  <a:gd name="T190" fmla="*/ 0 h 333"/>
                  <a:gd name="T191" fmla="*/ 332 w 332"/>
                  <a:gd name="T192" fmla="*/ 333 h 3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2" h="333">
                    <a:moveTo>
                      <a:pt x="283" y="49"/>
                    </a:moveTo>
                    <a:lnTo>
                      <a:pt x="269" y="37"/>
                    </a:lnTo>
                    <a:lnTo>
                      <a:pt x="257" y="27"/>
                    </a:lnTo>
                    <a:lnTo>
                      <a:pt x="243" y="18"/>
                    </a:lnTo>
                    <a:lnTo>
                      <a:pt x="230" y="12"/>
                    </a:lnTo>
                    <a:lnTo>
                      <a:pt x="214" y="5"/>
                    </a:lnTo>
                    <a:lnTo>
                      <a:pt x="198" y="2"/>
                    </a:lnTo>
                    <a:lnTo>
                      <a:pt x="182" y="0"/>
                    </a:lnTo>
                    <a:lnTo>
                      <a:pt x="166" y="0"/>
                    </a:lnTo>
                    <a:lnTo>
                      <a:pt x="148" y="0"/>
                    </a:lnTo>
                    <a:lnTo>
                      <a:pt x="132" y="2"/>
                    </a:lnTo>
                    <a:lnTo>
                      <a:pt x="102" y="12"/>
                    </a:lnTo>
                    <a:lnTo>
                      <a:pt x="74" y="27"/>
                    </a:lnTo>
                    <a:lnTo>
                      <a:pt x="60" y="37"/>
                    </a:lnTo>
                    <a:lnTo>
                      <a:pt x="49" y="49"/>
                    </a:lnTo>
                    <a:lnTo>
                      <a:pt x="37" y="60"/>
                    </a:lnTo>
                    <a:lnTo>
                      <a:pt x="27" y="74"/>
                    </a:lnTo>
                    <a:lnTo>
                      <a:pt x="12" y="102"/>
                    </a:lnTo>
                    <a:lnTo>
                      <a:pt x="2" y="132"/>
                    </a:lnTo>
                    <a:lnTo>
                      <a:pt x="0" y="148"/>
                    </a:lnTo>
                    <a:lnTo>
                      <a:pt x="0" y="166"/>
                    </a:lnTo>
                    <a:lnTo>
                      <a:pt x="0" y="182"/>
                    </a:lnTo>
                    <a:lnTo>
                      <a:pt x="2" y="199"/>
                    </a:lnTo>
                    <a:lnTo>
                      <a:pt x="5" y="214"/>
                    </a:lnTo>
                    <a:lnTo>
                      <a:pt x="12" y="230"/>
                    </a:lnTo>
                    <a:lnTo>
                      <a:pt x="18" y="243"/>
                    </a:lnTo>
                    <a:lnTo>
                      <a:pt x="27" y="258"/>
                    </a:lnTo>
                    <a:lnTo>
                      <a:pt x="37" y="270"/>
                    </a:lnTo>
                    <a:lnTo>
                      <a:pt x="49" y="284"/>
                    </a:lnTo>
                    <a:lnTo>
                      <a:pt x="60" y="295"/>
                    </a:lnTo>
                    <a:lnTo>
                      <a:pt x="74" y="305"/>
                    </a:lnTo>
                    <a:lnTo>
                      <a:pt x="102" y="321"/>
                    </a:lnTo>
                    <a:lnTo>
                      <a:pt x="132" y="330"/>
                    </a:lnTo>
                    <a:lnTo>
                      <a:pt x="148" y="332"/>
                    </a:lnTo>
                    <a:lnTo>
                      <a:pt x="166" y="333"/>
                    </a:lnTo>
                    <a:lnTo>
                      <a:pt x="182" y="332"/>
                    </a:lnTo>
                    <a:lnTo>
                      <a:pt x="198" y="330"/>
                    </a:lnTo>
                    <a:lnTo>
                      <a:pt x="214" y="325"/>
                    </a:lnTo>
                    <a:lnTo>
                      <a:pt x="230" y="321"/>
                    </a:lnTo>
                    <a:lnTo>
                      <a:pt x="243" y="313"/>
                    </a:lnTo>
                    <a:lnTo>
                      <a:pt x="257" y="305"/>
                    </a:lnTo>
                    <a:lnTo>
                      <a:pt x="259" y="302"/>
                    </a:lnTo>
                    <a:lnTo>
                      <a:pt x="262" y="300"/>
                    </a:lnTo>
                    <a:lnTo>
                      <a:pt x="269" y="295"/>
                    </a:lnTo>
                    <a:lnTo>
                      <a:pt x="283" y="284"/>
                    </a:lnTo>
                    <a:lnTo>
                      <a:pt x="294" y="270"/>
                    </a:lnTo>
                    <a:lnTo>
                      <a:pt x="298" y="264"/>
                    </a:lnTo>
                    <a:lnTo>
                      <a:pt x="301" y="260"/>
                    </a:lnTo>
                    <a:lnTo>
                      <a:pt x="304" y="258"/>
                    </a:lnTo>
                    <a:lnTo>
                      <a:pt x="305" y="254"/>
                    </a:lnTo>
                    <a:lnTo>
                      <a:pt x="307" y="250"/>
                    </a:lnTo>
                    <a:lnTo>
                      <a:pt x="312" y="243"/>
                    </a:lnTo>
                    <a:lnTo>
                      <a:pt x="320" y="230"/>
                    </a:lnTo>
                    <a:lnTo>
                      <a:pt x="324" y="214"/>
                    </a:lnTo>
                    <a:lnTo>
                      <a:pt x="329" y="199"/>
                    </a:lnTo>
                    <a:lnTo>
                      <a:pt x="331" y="182"/>
                    </a:lnTo>
                    <a:lnTo>
                      <a:pt x="332" y="166"/>
                    </a:lnTo>
                    <a:lnTo>
                      <a:pt x="331" y="148"/>
                    </a:lnTo>
                    <a:lnTo>
                      <a:pt x="329" y="132"/>
                    </a:lnTo>
                    <a:lnTo>
                      <a:pt x="320" y="102"/>
                    </a:lnTo>
                    <a:lnTo>
                      <a:pt x="304" y="74"/>
                    </a:lnTo>
                    <a:lnTo>
                      <a:pt x="294" y="60"/>
                    </a:lnTo>
                    <a:lnTo>
                      <a:pt x="283" y="49"/>
                    </a:lnTo>
                    <a:close/>
                    <a:moveTo>
                      <a:pt x="166" y="8"/>
                    </a:moveTo>
                    <a:lnTo>
                      <a:pt x="180" y="8"/>
                    </a:lnTo>
                    <a:lnTo>
                      <a:pt x="196" y="10"/>
                    </a:lnTo>
                    <a:lnTo>
                      <a:pt x="211" y="13"/>
                    </a:lnTo>
                    <a:lnTo>
                      <a:pt x="225" y="19"/>
                    </a:lnTo>
                    <a:lnTo>
                      <a:pt x="238" y="25"/>
                    </a:lnTo>
                    <a:lnTo>
                      <a:pt x="251" y="33"/>
                    </a:lnTo>
                    <a:lnTo>
                      <a:pt x="263" y="44"/>
                    </a:lnTo>
                    <a:lnTo>
                      <a:pt x="277" y="56"/>
                    </a:lnTo>
                    <a:lnTo>
                      <a:pt x="297" y="80"/>
                    </a:lnTo>
                    <a:lnTo>
                      <a:pt x="305" y="92"/>
                    </a:lnTo>
                    <a:lnTo>
                      <a:pt x="312" y="105"/>
                    </a:lnTo>
                    <a:lnTo>
                      <a:pt x="321" y="133"/>
                    </a:lnTo>
                    <a:lnTo>
                      <a:pt x="323" y="149"/>
                    </a:lnTo>
                    <a:lnTo>
                      <a:pt x="324" y="166"/>
                    </a:lnTo>
                    <a:lnTo>
                      <a:pt x="323" y="173"/>
                    </a:lnTo>
                    <a:lnTo>
                      <a:pt x="323" y="181"/>
                    </a:lnTo>
                    <a:lnTo>
                      <a:pt x="321" y="196"/>
                    </a:lnTo>
                    <a:lnTo>
                      <a:pt x="316" y="211"/>
                    </a:lnTo>
                    <a:lnTo>
                      <a:pt x="312" y="227"/>
                    </a:lnTo>
                    <a:lnTo>
                      <a:pt x="305" y="239"/>
                    </a:lnTo>
                    <a:lnTo>
                      <a:pt x="297" y="252"/>
                    </a:lnTo>
                    <a:lnTo>
                      <a:pt x="294" y="255"/>
                    </a:lnTo>
                    <a:lnTo>
                      <a:pt x="292" y="258"/>
                    </a:lnTo>
                    <a:lnTo>
                      <a:pt x="287" y="265"/>
                    </a:lnTo>
                    <a:lnTo>
                      <a:pt x="284" y="267"/>
                    </a:lnTo>
                    <a:lnTo>
                      <a:pt x="281" y="270"/>
                    </a:lnTo>
                    <a:lnTo>
                      <a:pt x="277" y="277"/>
                    </a:lnTo>
                    <a:lnTo>
                      <a:pt x="263" y="287"/>
                    </a:lnTo>
                    <a:lnTo>
                      <a:pt x="257" y="292"/>
                    </a:lnTo>
                    <a:lnTo>
                      <a:pt x="253" y="294"/>
                    </a:lnTo>
                    <a:lnTo>
                      <a:pt x="251" y="297"/>
                    </a:lnTo>
                    <a:lnTo>
                      <a:pt x="238" y="305"/>
                    </a:lnTo>
                    <a:lnTo>
                      <a:pt x="231" y="309"/>
                    </a:lnTo>
                    <a:lnTo>
                      <a:pt x="225" y="313"/>
                    </a:lnTo>
                    <a:lnTo>
                      <a:pt x="211" y="318"/>
                    </a:lnTo>
                    <a:lnTo>
                      <a:pt x="196" y="322"/>
                    </a:lnTo>
                    <a:lnTo>
                      <a:pt x="180" y="324"/>
                    </a:lnTo>
                    <a:lnTo>
                      <a:pt x="173" y="324"/>
                    </a:lnTo>
                    <a:lnTo>
                      <a:pt x="166" y="325"/>
                    </a:lnTo>
                    <a:lnTo>
                      <a:pt x="149" y="324"/>
                    </a:lnTo>
                    <a:lnTo>
                      <a:pt x="133" y="322"/>
                    </a:lnTo>
                    <a:lnTo>
                      <a:pt x="105" y="313"/>
                    </a:lnTo>
                    <a:lnTo>
                      <a:pt x="91" y="305"/>
                    </a:lnTo>
                    <a:lnTo>
                      <a:pt x="78" y="297"/>
                    </a:lnTo>
                    <a:lnTo>
                      <a:pt x="55" y="277"/>
                    </a:lnTo>
                    <a:lnTo>
                      <a:pt x="42" y="265"/>
                    </a:lnTo>
                    <a:lnTo>
                      <a:pt x="33" y="252"/>
                    </a:lnTo>
                    <a:lnTo>
                      <a:pt x="24" y="239"/>
                    </a:lnTo>
                    <a:lnTo>
                      <a:pt x="19" y="227"/>
                    </a:lnTo>
                    <a:lnTo>
                      <a:pt x="13" y="211"/>
                    </a:lnTo>
                    <a:lnTo>
                      <a:pt x="10" y="196"/>
                    </a:lnTo>
                    <a:lnTo>
                      <a:pt x="8" y="181"/>
                    </a:lnTo>
                    <a:lnTo>
                      <a:pt x="8" y="166"/>
                    </a:lnTo>
                    <a:lnTo>
                      <a:pt x="10" y="133"/>
                    </a:lnTo>
                    <a:lnTo>
                      <a:pt x="19" y="105"/>
                    </a:lnTo>
                    <a:lnTo>
                      <a:pt x="33" y="80"/>
                    </a:lnTo>
                    <a:lnTo>
                      <a:pt x="55" y="56"/>
                    </a:lnTo>
                    <a:lnTo>
                      <a:pt x="78" y="33"/>
                    </a:lnTo>
                    <a:lnTo>
                      <a:pt x="91" y="25"/>
                    </a:lnTo>
                    <a:lnTo>
                      <a:pt x="105" y="19"/>
                    </a:lnTo>
                    <a:lnTo>
                      <a:pt x="133" y="10"/>
                    </a:lnTo>
                    <a:lnTo>
                      <a:pt x="166" y="8"/>
                    </a:lnTo>
                    <a:close/>
                  </a:path>
                </a:pathLst>
              </a:custGeom>
              <a:solidFill>
                <a:srgbClr val="8FAFC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19" name="Freeform 692"/>
              <p:cNvSpPr>
                <a:spLocks noEditPoints="1"/>
              </p:cNvSpPr>
              <p:nvPr/>
            </p:nvSpPr>
            <p:spPr bwMode="auto">
              <a:xfrm>
                <a:off x="6246" y="3870"/>
                <a:ext cx="63" cy="63"/>
              </a:xfrm>
              <a:custGeom>
                <a:avLst/>
                <a:gdLst>
                  <a:gd name="T0" fmla="*/ 255 w 316"/>
                  <a:gd name="T1" fmla="*/ 36 h 317"/>
                  <a:gd name="T2" fmla="*/ 230 w 316"/>
                  <a:gd name="T3" fmla="*/ 17 h 317"/>
                  <a:gd name="T4" fmla="*/ 203 w 316"/>
                  <a:gd name="T5" fmla="*/ 5 h 317"/>
                  <a:gd name="T6" fmla="*/ 172 w 316"/>
                  <a:gd name="T7" fmla="*/ 0 h 317"/>
                  <a:gd name="T8" fmla="*/ 125 w 316"/>
                  <a:gd name="T9" fmla="*/ 2 h 317"/>
                  <a:gd name="T10" fmla="*/ 83 w 316"/>
                  <a:gd name="T11" fmla="*/ 17 h 317"/>
                  <a:gd name="T12" fmla="*/ 47 w 316"/>
                  <a:gd name="T13" fmla="*/ 48 h 317"/>
                  <a:gd name="T14" fmla="*/ 11 w 316"/>
                  <a:gd name="T15" fmla="*/ 97 h 317"/>
                  <a:gd name="T16" fmla="*/ 0 w 316"/>
                  <a:gd name="T17" fmla="*/ 158 h 317"/>
                  <a:gd name="T18" fmla="*/ 2 w 316"/>
                  <a:gd name="T19" fmla="*/ 188 h 317"/>
                  <a:gd name="T20" fmla="*/ 11 w 316"/>
                  <a:gd name="T21" fmla="*/ 219 h 317"/>
                  <a:gd name="T22" fmla="*/ 25 w 316"/>
                  <a:gd name="T23" fmla="*/ 244 h 317"/>
                  <a:gd name="T24" fmla="*/ 47 w 316"/>
                  <a:gd name="T25" fmla="*/ 269 h 317"/>
                  <a:gd name="T26" fmla="*/ 83 w 316"/>
                  <a:gd name="T27" fmla="*/ 297 h 317"/>
                  <a:gd name="T28" fmla="*/ 125 w 316"/>
                  <a:gd name="T29" fmla="*/ 314 h 317"/>
                  <a:gd name="T30" fmla="*/ 158 w 316"/>
                  <a:gd name="T31" fmla="*/ 317 h 317"/>
                  <a:gd name="T32" fmla="*/ 172 w 316"/>
                  <a:gd name="T33" fmla="*/ 316 h 317"/>
                  <a:gd name="T34" fmla="*/ 203 w 316"/>
                  <a:gd name="T35" fmla="*/ 310 h 317"/>
                  <a:gd name="T36" fmla="*/ 223 w 316"/>
                  <a:gd name="T37" fmla="*/ 301 h 317"/>
                  <a:gd name="T38" fmla="*/ 243 w 316"/>
                  <a:gd name="T39" fmla="*/ 289 h 317"/>
                  <a:gd name="T40" fmla="*/ 249 w 316"/>
                  <a:gd name="T41" fmla="*/ 284 h 317"/>
                  <a:gd name="T42" fmla="*/ 269 w 316"/>
                  <a:gd name="T43" fmla="*/ 269 h 317"/>
                  <a:gd name="T44" fmla="*/ 276 w 316"/>
                  <a:gd name="T45" fmla="*/ 259 h 317"/>
                  <a:gd name="T46" fmla="*/ 284 w 316"/>
                  <a:gd name="T47" fmla="*/ 250 h 317"/>
                  <a:gd name="T48" fmla="*/ 289 w 316"/>
                  <a:gd name="T49" fmla="*/ 244 h 317"/>
                  <a:gd name="T50" fmla="*/ 304 w 316"/>
                  <a:gd name="T51" fmla="*/ 219 h 317"/>
                  <a:gd name="T52" fmla="*/ 313 w 316"/>
                  <a:gd name="T53" fmla="*/ 188 h 317"/>
                  <a:gd name="T54" fmla="*/ 315 w 316"/>
                  <a:gd name="T55" fmla="*/ 165 h 317"/>
                  <a:gd name="T56" fmla="*/ 315 w 316"/>
                  <a:gd name="T57" fmla="*/ 141 h 317"/>
                  <a:gd name="T58" fmla="*/ 304 w 316"/>
                  <a:gd name="T59" fmla="*/ 97 h 317"/>
                  <a:gd name="T60" fmla="*/ 289 w 316"/>
                  <a:gd name="T61" fmla="*/ 72 h 317"/>
                  <a:gd name="T62" fmla="*/ 158 w 316"/>
                  <a:gd name="T63" fmla="*/ 8 h 317"/>
                  <a:gd name="T64" fmla="*/ 188 w 316"/>
                  <a:gd name="T65" fmla="*/ 10 h 317"/>
                  <a:gd name="T66" fmla="*/ 216 w 316"/>
                  <a:gd name="T67" fmla="*/ 18 h 317"/>
                  <a:gd name="T68" fmla="*/ 242 w 316"/>
                  <a:gd name="T69" fmla="*/ 31 h 317"/>
                  <a:gd name="T70" fmla="*/ 266 w 316"/>
                  <a:gd name="T71" fmla="*/ 51 h 317"/>
                  <a:gd name="T72" fmla="*/ 284 w 316"/>
                  <a:gd name="T73" fmla="*/ 74 h 317"/>
                  <a:gd name="T74" fmla="*/ 302 w 316"/>
                  <a:gd name="T75" fmla="*/ 113 h 317"/>
                  <a:gd name="T76" fmla="*/ 307 w 316"/>
                  <a:gd name="T77" fmla="*/ 142 h 317"/>
                  <a:gd name="T78" fmla="*/ 307 w 316"/>
                  <a:gd name="T79" fmla="*/ 165 h 317"/>
                  <a:gd name="T80" fmla="*/ 305 w 316"/>
                  <a:gd name="T81" fmla="*/ 188 h 317"/>
                  <a:gd name="T82" fmla="*/ 297 w 316"/>
                  <a:gd name="T83" fmla="*/ 216 h 317"/>
                  <a:gd name="T84" fmla="*/ 284 w 316"/>
                  <a:gd name="T85" fmla="*/ 242 h 317"/>
                  <a:gd name="T86" fmla="*/ 266 w 316"/>
                  <a:gd name="T87" fmla="*/ 266 h 317"/>
                  <a:gd name="T88" fmla="*/ 242 w 316"/>
                  <a:gd name="T89" fmla="*/ 284 h 317"/>
                  <a:gd name="T90" fmla="*/ 216 w 316"/>
                  <a:gd name="T91" fmla="*/ 298 h 317"/>
                  <a:gd name="T92" fmla="*/ 188 w 316"/>
                  <a:gd name="T93" fmla="*/ 306 h 317"/>
                  <a:gd name="T94" fmla="*/ 165 w 316"/>
                  <a:gd name="T95" fmla="*/ 308 h 317"/>
                  <a:gd name="T96" fmla="*/ 142 w 316"/>
                  <a:gd name="T97" fmla="*/ 308 h 317"/>
                  <a:gd name="T98" fmla="*/ 113 w 316"/>
                  <a:gd name="T99" fmla="*/ 303 h 317"/>
                  <a:gd name="T100" fmla="*/ 86 w 316"/>
                  <a:gd name="T101" fmla="*/ 292 h 317"/>
                  <a:gd name="T102" fmla="*/ 61 w 316"/>
                  <a:gd name="T103" fmla="*/ 275 h 317"/>
                  <a:gd name="T104" fmla="*/ 40 w 316"/>
                  <a:gd name="T105" fmla="*/ 253 h 317"/>
                  <a:gd name="T106" fmla="*/ 23 w 316"/>
                  <a:gd name="T107" fmla="*/ 229 h 317"/>
                  <a:gd name="T108" fmla="*/ 12 w 316"/>
                  <a:gd name="T109" fmla="*/ 202 h 317"/>
                  <a:gd name="T110" fmla="*/ 7 w 316"/>
                  <a:gd name="T111" fmla="*/ 173 h 317"/>
                  <a:gd name="T112" fmla="*/ 10 w 316"/>
                  <a:gd name="T113" fmla="*/ 128 h 317"/>
                  <a:gd name="T114" fmla="*/ 31 w 316"/>
                  <a:gd name="T115" fmla="*/ 74 h 317"/>
                  <a:gd name="T116" fmla="*/ 51 w 316"/>
                  <a:gd name="T117" fmla="*/ 51 h 317"/>
                  <a:gd name="T118" fmla="*/ 74 w 316"/>
                  <a:gd name="T119" fmla="*/ 31 h 317"/>
                  <a:gd name="T120" fmla="*/ 128 w 316"/>
                  <a:gd name="T121" fmla="*/ 10 h 3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
                  <a:gd name="T184" fmla="*/ 0 h 317"/>
                  <a:gd name="T185" fmla="*/ 316 w 316"/>
                  <a:gd name="T186" fmla="*/ 317 h 3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 h="317">
                    <a:moveTo>
                      <a:pt x="269" y="48"/>
                    </a:moveTo>
                    <a:lnTo>
                      <a:pt x="255" y="36"/>
                    </a:lnTo>
                    <a:lnTo>
                      <a:pt x="243" y="25"/>
                    </a:lnTo>
                    <a:lnTo>
                      <a:pt x="230" y="17"/>
                    </a:lnTo>
                    <a:lnTo>
                      <a:pt x="217" y="11"/>
                    </a:lnTo>
                    <a:lnTo>
                      <a:pt x="203" y="5"/>
                    </a:lnTo>
                    <a:lnTo>
                      <a:pt x="188" y="2"/>
                    </a:lnTo>
                    <a:lnTo>
                      <a:pt x="172" y="0"/>
                    </a:lnTo>
                    <a:lnTo>
                      <a:pt x="158" y="0"/>
                    </a:lnTo>
                    <a:lnTo>
                      <a:pt x="125" y="2"/>
                    </a:lnTo>
                    <a:lnTo>
                      <a:pt x="97" y="11"/>
                    </a:lnTo>
                    <a:lnTo>
                      <a:pt x="83" y="17"/>
                    </a:lnTo>
                    <a:lnTo>
                      <a:pt x="70" y="25"/>
                    </a:lnTo>
                    <a:lnTo>
                      <a:pt x="47" y="48"/>
                    </a:lnTo>
                    <a:lnTo>
                      <a:pt x="25" y="72"/>
                    </a:lnTo>
                    <a:lnTo>
                      <a:pt x="11" y="97"/>
                    </a:lnTo>
                    <a:lnTo>
                      <a:pt x="2" y="125"/>
                    </a:lnTo>
                    <a:lnTo>
                      <a:pt x="0" y="158"/>
                    </a:lnTo>
                    <a:lnTo>
                      <a:pt x="0" y="173"/>
                    </a:lnTo>
                    <a:lnTo>
                      <a:pt x="2" y="188"/>
                    </a:lnTo>
                    <a:lnTo>
                      <a:pt x="5" y="203"/>
                    </a:lnTo>
                    <a:lnTo>
                      <a:pt x="11" y="219"/>
                    </a:lnTo>
                    <a:lnTo>
                      <a:pt x="16" y="231"/>
                    </a:lnTo>
                    <a:lnTo>
                      <a:pt x="25" y="244"/>
                    </a:lnTo>
                    <a:lnTo>
                      <a:pt x="34" y="257"/>
                    </a:lnTo>
                    <a:lnTo>
                      <a:pt x="47" y="269"/>
                    </a:lnTo>
                    <a:lnTo>
                      <a:pt x="70" y="289"/>
                    </a:lnTo>
                    <a:lnTo>
                      <a:pt x="83" y="297"/>
                    </a:lnTo>
                    <a:lnTo>
                      <a:pt x="97" y="305"/>
                    </a:lnTo>
                    <a:lnTo>
                      <a:pt x="125" y="314"/>
                    </a:lnTo>
                    <a:lnTo>
                      <a:pt x="141" y="316"/>
                    </a:lnTo>
                    <a:lnTo>
                      <a:pt x="158" y="317"/>
                    </a:lnTo>
                    <a:lnTo>
                      <a:pt x="165" y="316"/>
                    </a:lnTo>
                    <a:lnTo>
                      <a:pt x="172" y="316"/>
                    </a:lnTo>
                    <a:lnTo>
                      <a:pt x="188" y="314"/>
                    </a:lnTo>
                    <a:lnTo>
                      <a:pt x="203" y="310"/>
                    </a:lnTo>
                    <a:lnTo>
                      <a:pt x="217" y="305"/>
                    </a:lnTo>
                    <a:lnTo>
                      <a:pt x="223" y="301"/>
                    </a:lnTo>
                    <a:lnTo>
                      <a:pt x="230" y="297"/>
                    </a:lnTo>
                    <a:lnTo>
                      <a:pt x="243" y="289"/>
                    </a:lnTo>
                    <a:lnTo>
                      <a:pt x="245" y="286"/>
                    </a:lnTo>
                    <a:lnTo>
                      <a:pt x="249" y="284"/>
                    </a:lnTo>
                    <a:lnTo>
                      <a:pt x="255" y="279"/>
                    </a:lnTo>
                    <a:lnTo>
                      <a:pt x="269" y="269"/>
                    </a:lnTo>
                    <a:lnTo>
                      <a:pt x="273" y="262"/>
                    </a:lnTo>
                    <a:lnTo>
                      <a:pt x="276" y="259"/>
                    </a:lnTo>
                    <a:lnTo>
                      <a:pt x="279" y="257"/>
                    </a:lnTo>
                    <a:lnTo>
                      <a:pt x="284" y="250"/>
                    </a:lnTo>
                    <a:lnTo>
                      <a:pt x="286" y="247"/>
                    </a:lnTo>
                    <a:lnTo>
                      <a:pt x="289" y="244"/>
                    </a:lnTo>
                    <a:lnTo>
                      <a:pt x="297" y="231"/>
                    </a:lnTo>
                    <a:lnTo>
                      <a:pt x="304" y="219"/>
                    </a:lnTo>
                    <a:lnTo>
                      <a:pt x="308" y="203"/>
                    </a:lnTo>
                    <a:lnTo>
                      <a:pt x="313" y="188"/>
                    </a:lnTo>
                    <a:lnTo>
                      <a:pt x="315" y="173"/>
                    </a:lnTo>
                    <a:lnTo>
                      <a:pt x="315" y="165"/>
                    </a:lnTo>
                    <a:lnTo>
                      <a:pt x="316" y="158"/>
                    </a:lnTo>
                    <a:lnTo>
                      <a:pt x="315" y="141"/>
                    </a:lnTo>
                    <a:lnTo>
                      <a:pt x="313" y="125"/>
                    </a:lnTo>
                    <a:lnTo>
                      <a:pt x="304" y="97"/>
                    </a:lnTo>
                    <a:lnTo>
                      <a:pt x="297" y="84"/>
                    </a:lnTo>
                    <a:lnTo>
                      <a:pt x="289" y="72"/>
                    </a:lnTo>
                    <a:lnTo>
                      <a:pt x="269" y="48"/>
                    </a:lnTo>
                    <a:close/>
                    <a:moveTo>
                      <a:pt x="158" y="8"/>
                    </a:moveTo>
                    <a:lnTo>
                      <a:pt x="172" y="8"/>
                    </a:lnTo>
                    <a:lnTo>
                      <a:pt x="188" y="10"/>
                    </a:lnTo>
                    <a:lnTo>
                      <a:pt x="202" y="12"/>
                    </a:lnTo>
                    <a:lnTo>
                      <a:pt x="216" y="18"/>
                    </a:lnTo>
                    <a:lnTo>
                      <a:pt x="229" y="23"/>
                    </a:lnTo>
                    <a:lnTo>
                      <a:pt x="242" y="31"/>
                    </a:lnTo>
                    <a:lnTo>
                      <a:pt x="253" y="40"/>
                    </a:lnTo>
                    <a:lnTo>
                      <a:pt x="266" y="51"/>
                    </a:lnTo>
                    <a:lnTo>
                      <a:pt x="275" y="61"/>
                    </a:lnTo>
                    <a:lnTo>
                      <a:pt x="284" y="74"/>
                    </a:lnTo>
                    <a:lnTo>
                      <a:pt x="297" y="100"/>
                    </a:lnTo>
                    <a:lnTo>
                      <a:pt x="302" y="113"/>
                    </a:lnTo>
                    <a:lnTo>
                      <a:pt x="305" y="128"/>
                    </a:lnTo>
                    <a:lnTo>
                      <a:pt x="307" y="142"/>
                    </a:lnTo>
                    <a:lnTo>
                      <a:pt x="308" y="158"/>
                    </a:lnTo>
                    <a:lnTo>
                      <a:pt x="307" y="165"/>
                    </a:lnTo>
                    <a:lnTo>
                      <a:pt x="307" y="173"/>
                    </a:lnTo>
                    <a:lnTo>
                      <a:pt x="305" y="188"/>
                    </a:lnTo>
                    <a:lnTo>
                      <a:pt x="302" y="202"/>
                    </a:lnTo>
                    <a:lnTo>
                      <a:pt x="297" y="216"/>
                    </a:lnTo>
                    <a:lnTo>
                      <a:pt x="290" y="229"/>
                    </a:lnTo>
                    <a:lnTo>
                      <a:pt x="284" y="242"/>
                    </a:lnTo>
                    <a:lnTo>
                      <a:pt x="275" y="253"/>
                    </a:lnTo>
                    <a:lnTo>
                      <a:pt x="266" y="266"/>
                    </a:lnTo>
                    <a:lnTo>
                      <a:pt x="253" y="275"/>
                    </a:lnTo>
                    <a:lnTo>
                      <a:pt x="242" y="284"/>
                    </a:lnTo>
                    <a:lnTo>
                      <a:pt x="229" y="292"/>
                    </a:lnTo>
                    <a:lnTo>
                      <a:pt x="216" y="298"/>
                    </a:lnTo>
                    <a:lnTo>
                      <a:pt x="202" y="303"/>
                    </a:lnTo>
                    <a:lnTo>
                      <a:pt x="188" y="306"/>
                    </a:lnTo>
                    <a:lnTo>
                      <a:pt x="172" y="308"/>
                    </a:lnTo>
                    <a:lnTo>
                      <a:pt x="165" y="308"/>
                    </a:lnTo>
                    <a:lnTo>
                      <a:pt x="158" y="310"/>
                    </a:lnTo>
                    <a:lnTo>
                      <a:pt x="142" y="308"/>
                    </a:lnTo>
                    <a:lnTo>
                      <a:pt x="128" y="306"/>
                    </a:lnTo>
                    <a:lnTo>
                      <a:pt x="113" y="303"/>
                    </a:lnTo>
                    <a:lnTo>
                      <a:pt x="99" y="298"/>
                    </a:lnTo>
                    <a:lnTo>
                      <a:pt x="86" y="292"/>
                    </a:lnTo>
                    <a:lnTo>
                      <a:pt x="74" y="284"/>
                    </a:lnTo>
                    <a:lnTo>
                      <a:pt x="61" y="275"/>
                    </a:lnTo>
                    <a:lnTo>
                      <a:pt x="51" y="266"/>
                    </a:lnTo>
                    <a:lnTo>
                      <a:pt x="40" y="253"/>
                    </a:lnTo>
                    <a:lnTo>
                      <a:pt x="31" y="242"/>
                    </a:lnTo>
                    <a:lnTo>
                      <a:pt x="23" y="229"/>
                    </a:lnTo>
                    <a:lnTo>
                      <a:pt x="18" y="216"/>
                    </a:lnTo>
                    <a:lnTo>
                      <a:pt x="12" y="202"/>
                    </a:lnTo>
                    <a:lnTo>
                      <a:pt x="10" y="188"/>
                    </a:lnTo>
                    <a:lnTo>
                      <a:pt x="7" y="173"/>
                    </a:lnTo>
                    <a:lnTo>
                      <a:pt x="7" y="158"/>
                    </a:lnTo>
                    <a:lnTo>
                      <a:pt x="10" y="128"/>
                    </a:lnTo>
                    <a:lnTo>
                      <a:pt x="18" y="100"/>
                    </a:lnTo>
                    <a:lnTo>
                      <a:pt x="31" y="74"/>
                    </a:lnTo>
                    <a:lnTo>
                      <a:pt x="40" y="61"/>
                    </a:lnTo>
                    <a:lnTo>
                      <a:pt x="51" y="51"/>
                    </a:lnTo>
                    <a:lnTo>
                      <a:pt x="61" y="40"/>
                    </a:lnTo>
                    <a:lnTo>
                      <a:pt x="74" y="31"/>
                    </a:lnTo>
                    <a:lnTo>
                      <a:pt x="99" y="18"/>
                    </a:lnTo>
                    <a:lnTo>
                      <a:pt x="128" y="10"/>
                    </a:lnTo>
                    <a:lnTo>
                      <a:pt x="158" y="8"/>
                    </a:lnTo>
                    <a:close/>
                  </a:path>
                </a:pathLst>
              </a:custGeom>
              <a:solidFill>
                <a:srgbClr val="94B3C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0" name="Freeform 693"/>
              <p:cNvSpPr>
                <a:spLocks noEditPoints="1"/>
              </p:cNvSpPr>
              <p:nvPr/>
            </p:nvSpPr>
            <p:spPr bwMode="auto">
              <a:xfrm>
                <a:off x="6247" y="3871"/>
                <a:ext cx="61" cy="61"/>
              </a:xfrm>
              <a:custGeom>
                <a:avLst/>
                <a:gdLst>
                  <a:gd name="T0" fmla="*/ 246 w 301"/>
                  <a:gd name="T1" fmla="*/ 32 h 302"/>
                  <a:gd name="T2" fmla="*/ 222 w 301"/>
                  <a:gd name="T3" fmla="*/ 15 h 302"/>
                  <a:gd name="T4" fmla="*/ 195 w 301"/>
                  <a:gd name="T5" fmla="*/ 4 h 302"/>
                  <a:gd name="T6" fmla="*/ 165 w 301"/>
                  <a:gd name="T7" fmla="*/ 0 h 302"/>
                  <a:gd name="T8" fmla="*/ 121 w 301"/>
                  <a:gd name="T9" fmla="*/ 2 h 302"/>
                  <a:gd name="T10" fmla="*/ 67 w 301"/>
                  <a:gd name="T11" fmla="*/ 23 h 302"/>
                  <a:gd name="T12" fmla="*/ 44 w 301"/>
                  <a:gd name="T13" fmla="*/ 43 h 302"/>
                  <a:gd name="T14" fmla="*/ 24 w 301"/>
                  <a:gd name="T15" fmla="*/ 66 h 302"/>
                  <a:gd name="T16" fmla="*/ 3 w 301"/>
                  <a:gd name="T17" fmla="*/ 120 h 302"/>
                  <a:gd name="T18" fmla="*/ 0 w 301"/>
                  <a:gd name="T19" fmla="*/ 165 h 302"/>
                  <a:gd name="T20" fmla="*/ 5 w 301"/>
                  <a:gd name="T21" fmla="*/ 194 h 302"/>
                  <a:gd name="T22" fmla="*/ 16 w 301"/>
                  <a:gd name="T23" fmla="*/ 221 h 302"/>
                  <a:gd name="T24" fmla="*/ 33 w 301"/>
                  <a:gd name="T25" fmla="*/ 245 h 302"/>
                  <a:gd name="T26" fmla="*/ 54 w 301"/>
                  <a:gd name="T27" fmla="*/ 267 h 302"/>
                  <a:gd name="T28" fmla="*/ 79 w 301"/>
                  <a:gd name="T29" fmla="*/ 284 h 302"/>
                  <a:gd name="T30" fmla="*/ 106 w 301"/>
                  <a:gd name="T31" fmla="*/ 295 h 302"/>
                  <a:gd name="T32" fmla="*/ 135 w 301"/>
                  <a:gd name="T33" fmla="*/ 300 h 302"/>
                  <a:gd name="T34" fmla="*/ 158 w 301"/>
                  <a:gd name="T35" fmla="*/ 300 h 302"/>
                  <a:gd name="T36" fmla="*/ 181 w 301"/>
                  <a:gd name="T37" fmla="*/ 298 h 302"/>
                  <a:gd name="T38" fmla="*/ 209 w 301"/>
                  <a:gd name="T39" fmla="*/ 290 h 302"/>
                  <a:gd name="T40" fmla="*/ 235 w 301"/>
                  <a:gd name="T41" fmla="*/ 276 h 302"/>
                  <a:gd name="T42" fmla="*/ 259 w 301"/>
                  <a:gd name="T43" fmla="*/ 258 h 302"/>
                  <a:gd name="T44" fmla="*/ 277 w 301"/>
                  <a:gd name="T45" fmla="*/ 234 h 302"/>
                  <a:gd name="T46" fmla="*/ 290 w 301"/>
                  <a:gd name="T47" fmla="*/ 208 h 302"/>
                  <a:gd name="T48" fmla="*/ 298 w 301"/>
                  <a:gd name="T49" fmla="*/ 180 h 302"/>
                  <a:gd name="T50" fmla="*/ 300 w 301"/>
                  <a:gd name="T51" fmla="*/ 157 h 302"/>
                  <a:gd name="T52" fmla="*/ 300 w 301"/>
                  <a:gd name="T53" fmla="*/ 134 h 302"/>
                  <a:gd name="T54" fmla="*/ 295 w 301"/>
                  <a:gd name="T55" fmla="*/ 105 h 302"/>
                  <a:gd name="T56" fmla="*/ 277 w 301"/>
                  <a:gd name="T57" fmla="*/ 66 h 302"/>
                  <a:gd name="T58" fmla="*/ 259 w 301"/>
                  <a:gd name="T59" fmla="*/ 43 h 302"/>
                  <a:gd name="T60" fmla="*/ 164 w 301"/>
                  <a:gd name="T61" fmla="*/ 7 h 302"/>
                  <a:gd name="T62" fmla="*/ 191 w 301"/>
                  <a:gd name="T63" fmla="*/ 12 h 302"/>
                  <a:gd name="T64" fmla="*/ 216 w 301"/>
                  <a:gd name="T65" fmla="*/ 23 h 302"/>
                  <a:gd name="T66" fmla="*/ 239 w 301"/>
                  <a:gd name="T67" fmla="*/ 39 h 302"/>
                  <a:gd name="T68" fmla="*/ 261 w 301"/>
                  <a:gd name="T69" fmla="*/ 60 h 302"/>
                  <a:gd name="T70" fmla="*/ 282 w 301"/>
                  <a:gd name="T71" fmla="*/ 95 h 302"/>
                  <a:gd name="T72" fmla="*/ 290 w 301"/>
                  <a:gd name="T73" fmla="*/ 121 h 302"/>
                  <a:gd name="T74" fmla="*/ 293 w 301"/>
                  <a:gd name="T75" fmla="*/ 150 h 302"/>
                  <a:gd name="T76" fmla="*/ 290 w 301"/>
                  <a:gd name="T77" fmla="*/ 178 h 302"/>
                  <a:gd name="T78" fmla="*/ 287 w 301"/>
                  <a:gd name="T79" fmla="*/ 190 h 302"/>
                  <a:gd name="T80" fmla="*/ 275 w 301"/>
                  <a:gd name="T81" fmla="*/ 215 h 302"/>
                  <a:gd name="T82" fmla="*/ 261 w 301"/>
                  <a:gd name="T83" fmla="*/ 239 h 302"/>
                  <a:gd name="T84" fmla="*/ 239 w 301"/>
                  <a:gd name="T85" fmla="*/ 260 h 302"/>
                  <a:gd name="T86" fmla="*/ 216 w 301"/>
                  <a:gd name="T87" fmla="*/ 275 h 302"/>
                  <a:gd name="T88" fmla="*/ 191 w 301"/>
                  <a:gd name="T89" fmla="*/ 286 h 302"/>
                  <a:gd name="T90" fmla="*/ 179 w 301"/>
                  <a:gd name="T91" fmla="*/ 289 h 302"/>
                  <a:gd name="T92" fmla="*/ 151 w 301"/>
                  <a:gd name="T93" fmla="*/ 293 h 302"/>
                  <a:gd name="T94" fmla="*/ 121 w 301"/>
                  <a:gd name="T95" fmla="*/ 289 h 302"/>
                  <a:gd name="T96" fmla="*/ 95 w 301"/>
                  <a:gd name="T97" fmla="*/ 281 h 302"/>
                  <a:gd name="T98" fmla="*/ 60 w 301"/>
                  <a:gd name="T99" fmla="*/ 260 h 302"/>
                  <a:gd name="T100" fmla="*/ 39 w 301"/>
                  <a:gd name="T101" fmla="*/ 239 h 302"/>
                  <a:gd name="T102" fmla="*/ 23 w 301"/>
                  <a:gd name="T103" fmla="*/ 215 h 302"/>
                  <a:gd name="T104" fmla="*/ 13 w 301"/>
                  <a:gd name="T105" fmla="*/ 190 h 302"/>
                  <a:gd name="T106" fmla="*/ 8 w 301"/>
                  <a:gd name="T107" fmla="*/ 163 h 302"/>
                  <a:gd name="T108" fmla="*/ 11 w 301"/>
                  <a:gd name="T109" fmla="*/ 121 h 302"/>
                  <a:gd name="T110" fmla="*/ 31 w 301"/>
                  <a:gd name="T111" fmla="*/ 71 h 302"/>
                  <a:gd name="T112" fmla="*/ 71 w 301"/>
                  <a:gd name="T113" fmla="*/ 31 h 302"/>
                  <a:gd name="T114" fmla="*/ 121 w 301"/>
                  <a:gd name="T115" fmla="*/ 10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1"/>
                  <a:gd name="T175" fmla="*/ 0 h 302"/>
                  <a:gd name="T176" fmla="*/ 301 w 301"/>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1" h="302">
                    <a:moveTo>
                      <a:pt x="259" y="43"/>
                    </a:moveTo>
                    <a:lnTo>
                      <a:pt x="246" y="32"/>
                    </a:lnTo>
                    <a:lnTo>
                      <a:pt x="235" y="23"/>
                    </a:lnTo>
                    <a:lnTo>
                      <a:pt x="222" y="15"/>
                    </a:lnTo>
                    <a:lnTo>
                      <a:pt x="209" y="10"/>
                    </a:lnTo>
                    <a:lnTo>
                      <a:pt x="195" y="4"/>
                    </a:lnTo>
                    <a:lnTo>
                      <a:pt x="181" y="2"/>
                    </a:lnTo>
                    <a:lnTo>
                      <a:pt x="165" y="0"/>
                    </a:lnTo>
                    <a:lnTo>
                      <a:pt x="151" y="0"/>
                    </a:lnTo>
                    <a:lnTo>
                      <a:pt x="121" y="2"/>
                    </a:lnTo>
                    <a:lnTo>
                      <a:pt x="92" y="10"/>
                    </a:lnTo>
                    <a:lnTo>
                      <a:pt x="67" y="23"/>
                    </a:lnTo>
                    <a:lnTo>
                      <a:pt x="54" y="32"/>
                    </a:lnTo>
                    <a:lnTo>
                      <a:pt x="44" y="43"/>
                    </a:lnTo>
                    <a:lnTo>
                      <a:pt x="33" y="53"/>
                    </a:lnTo>
                    <a:lnTo>
                      <a:pt x="24" y="66"/>
                    </a:lnTo>
                    <a:lnTo>
                      <a:pt x="11" y="92"/>
                    </a:lnTo>
                    <a:lnTo>
                      <a:pt x="3" y="120"/>
                    </a:lnTo>
                    <a:lnTo>
                      <a:pt x="0" y="150"/>
                    </a:lnTo>
                    <a:lnTo>
                      <a:pt x="0" y="165"/>
                    </a:lnTo>
                    <a:lnTo>
                      <a:pt x="3" y="180"/>
                    </a:lnTo>
                    <a:lnTo>
                      <a:pt x="5" y="194"/>
                    </a:lnTo>
                    <a:lnTo>
                      <a:pt x="11" y="208"/>
                    </a:lnTo>
                    <a:lnTo>
                      <a:pt x="16" y="221"/>
                    </a:lnTo>
                    <a:lnTo>
                      <a:pt x="24" y="234"/>
                    </a:lnTo>
                    <a:lnTo>
                      <a:pt x="33" y="245"/>
                    </a:lnTo>
                    <a:lnTo>
                      <a:pt x="44" y="258"/>
                    </a:lnTo>
                    <a:lnTo>
                      <a:pt x="54" y="267"/>
                    </a:lnTo>
                    <a:lnTo>
                      <a:pt x="67" y="276"/>
                    </a:lnTo>
                    <a:lnTo>
                      <a:pt x="79" y="284"/>
                    </a:lnTo>
                    <a:lnTo>
                      <a:pt x="92" y="290"/>
                    </a:lnTo>
                    <a:lnTo>
                      <a:pt x="106" y="295"/>
                    </a:lnTo>
                    <a:lnTo>
                      <a:pt x="121" y="298"/>
                    </a:lnTo>
                    <a:lnTo>
                      <a:pt x="135" y="300"/>
                    </a:lnTo>
                    <a:lnTo>
                      <a:pt x="151" y="302"/>
                    </a:lnTo>
                    <a:lnTo>
                      <a:pt x="158" y="300"/>
                    </a:lnTo>
                    <a:lnTo>
                      <a:pt x="165" y="300"/>
                    </a:lnTo>
                    <a:lnTo>
                      <a:pt x="181" y="298"/>
                    </a:lnTo>
                    <a:lnTo>
                      <a:pt x="195" y="295"/>
                    </a:lnTo>
                    <a:lnTo>
                      <a:pt x="209" y="290"/>
                    </a:lnTo>
                    <a:lnTo>
                      <a:pt x="222" y="284"/>
                    </a:lnTo>
                    <a:lnTo>
                      <a:pt x="235" y="276"/>
                    </a:lnTo>
                    <a:lnTo>
                      <a:pt x="246" y="267"/>
                    </a:lnTo>
                    <a:lnTo>
                      <a:pt x="259" y="258"/>
                    </a:lnTo>
                    <a:lnTo>
                      <a:pt x="268" y="245"/>
                    </a:lnTo>
                    <a:lnTo>
                      <a:pt x="277" y="234"/>
                    </a:lnTo>
                    <a:lnTo>
                      <a:pt x="283" y="221"/>
                    </a:lnTo>
                    <a:lnTo>
                      <a:pt x="290" y="208"/>
                    </a:lnTo>
                    <a:lnTo>
                      <a:pt x="295" y="194"/>
                    </a:lnTo>
                    <a:lnTo>
                      <a:pt x="298" y="180"/>
                    </a:lnTo>
                    <a:lnTo>
                      <a:pt x="300" y="165"/>
                    </a:lnTo>
                    <a:lnTo>
                      <a:pt x="300" y="157"/>
                    </a:lnTo>
                    <a:lnTo>
                      <a:pt x="301" y="150"/>
                    </a:lnTo>
                    <a:lnTo>
                      <a:pt x="300" y="134"/>
                    </a:lnTo>
                    <a:lnTo>
                      <a:pt x="298" y="120"/>
                    </a:lnTo>
                    <a:lnTo>
                      <a:pt x="295" y="105"/>
                    </a:lnTo>
                    <a:lnTo>
                      <a:pt x="290" y="92"/>
                    </a:lnTo>
                    <a:lnTo>
                      <a:pt x="277" y="66"/>
                    </a:lnTo>
                    <a:lnTo>
                      <a:pt x="268" y="53"/>
                    </a:lnTo>
                    <a:lnTo>
                      <a:pt x="259" y="43"/>
                    </a:lnTo>
                    <a:close/>
                    <a:moveTo>
                      <a:pt x="151" y="7"/>
                    </a:moveTo>
                    <a:lnTo>
                      <a:pt x="164" y="7"/>
                    </a:lnTo>
                    <a:lnTo>
                      <a:pt x="179" y="10"/>
                    </a:lnTo>
                    <a:lnTo>
                      <a:pt x="191" y="12"/>
                    </a:lnTo>
                    <a:lnTo>
                      <a:pt x="205" y="17"/>
                    </a:lnTo>
                    <a:lnTo>
                      <a:pt x="216" y="23"/>
                    </a:lnTo>
                    <a:lnTo>
                      <a:pt x="228" y="31"/>
                    </a:lnTo>
                    <a:lnTo>
                      <a:pt x="239" y="39"/>
                    </a:lnTo>
                    <a:lnTo>
                      <a:pt x="252" y="50"/>
                    </a:lnTo>
                    <a:lnTo>
                      <a:pt x="261" y="60"/>
                    </a:lnTo>
                    <a:lnTo>
                      <a:pt x="269" y="71"/>
                    </a:lnTo>
                    <a:lnTo>
                      <a:pt x="282" y="95"/>
                    </a:lnTo>
                    <a:lnTo>
                      <a:pt x="287" y="107"/>
                    </a:lnTo>
                    <a:lnTo>
                      <a:pt x="290" y="121"/>
                    </a:lnTo>
                    <a:lnTo>
                      <a:pt x="292" y="134"/>
                    </a:lnTo>
                    <a:lnTo>
                      <a:pt x="293" y="150"/>
                    </a:lnTo>
                    <a:lnTo>
                      <a:pt x="292" y="163"/>
                    </a:lnTo>
                    <a:lnTo>
                      <a:pt x="290" y="178"/>
                    </a:lnTo>
                    <a:lnTo>
                      <a:pt x="288" y="184"/>
                    </a:lnTo>
                    <a:lnTo>
                      <a:pt x="287" y="190"/>
                    </a:lnTo>
                    <a:lnTo>
                      <a:pt x="282" y="204"/>
                    </a:lnTo>
                    <a:lnTo>
                      <a:pt x="275" y="215"/>
                    </a:lnTo>
                    <a:lnTo>
                      <a:pt x="269" y="227"/>
                    </a:lnTo>
                    <a:lnTo>
                      <a:pt x="261" y="239"/>
                    </a:lnTo>
                    <a:lnTo>
                      <a:pt x="252" y="251"/>
                    </a:lnTo>
                    <a:lnTo>
                      <a:pt x="239" y="260"/>
                    </a:lnTo>
                    <a:lnTo>
                      <a:pt x="228" y="268"/>
                    </a:lnTo>
                    <a:lnTo>
                      <a:pt x="216" y="275"/>
                    </a:lnTo>
                    <a:lnTo>
                      <a:pt x="205" y="281"/>
                    </a:lnTo>
                    <a:lnTo>
                      <a:pt x="191" y="286"/>
                    </a:lnTo>
                    <a:lnTo>
                      <a:pt x="184" y="287"/>
                    </a:lnTo>
                    <a:lnTo>
                      <a:pt x="179" y="289"/>
                    </a:lnTo>
                    <a:lnTo>
                      <a:pt x="164" y="291"/>
                    </a:lnTo>
                    <a:lnTo>
                      <a:pt x="151" y="293"/>
                    </a:lnTo>
                    <a:lnTo>
                      <a:pt x="135" y="291"/>
                    </a:lnTo>
                    <a:lnTo>
                      <a:pt x="121" y="289"/>
                    </a:lnTo>
                    <a:lnTo>
                      <a:pt x="107" y="286"/>
                    </a:lnTo>
                    <a:lnTo>
                      <a:pt x="95" y="281"/>
                    </a:lnTo>
                    <a:lnTo>
                      <a:pt x="71" y="268"/>
                    </a:lnTo>
                    <a:lnTo>
                      <a:pt x="60" y="260"/>
                    </a:lnTo>
                    <a:lnTo>
                      <a:pt x="50" y="251"/>
                    </a:lnTo>
                    <a:lnTo>
                      <a:pt x="39" y="239"/>
                    </a:lnTo>
                    <a:lnTo>
                      <a:pt x="31" y="227"/>
                    </a:lnTo>
                    <a:lnTo>
                      <a:pt x="23" y="215"/>
                    </a:lnTo>
                    <a:lnTo>
                      <a:pt x="18" y="204"/>
                    </a:lnTo>
                    <a:lnTo>
                      <a:pt x="13" y="190"/>
                    </a:lnTo>
                    <a:lnTo>
                      <a:pt x="11" y="178"/>
                    </a:lnTo>
                    <a:lnTo>
                      <a:pt x="8" y="163"/>
                    </a:lnTo>
                    <a:lnTo>
                      <a:pt x="8" y="150"/>
                    </a:lnTo>
                    <a:lnTo>
                      <a:pt x="11" y="121"/>
                    </a:lnTo>
                    <a:lnTo>
                      <a:pt x="18" y="95"/>
                    </a:lnTo>
                    <a:lnTo>
                      <a:pt x="31" y="71"/>
                    </a:lnTo>
                    <a:lnTo>
                      <a:pt x="50" y="50"/>
                    </a:lnTo>
                    <a:lnTo>
                      <a:pt x="71" y="31"/>
                    </a:lnTo>
                    <a:lnTo>
                      <a:pt x="95" y="17"/>
                    </a:lnTo>
                    <a:lnTo>
                      <a:pt x="121" y="10"/>
                    </a:lnTo>
                    <a:lnTo>
                      <a:pt x="151" y="7"/>
                    </a:lnTo>
                    <a:close/>
                  </a:path>
                </a:pathLst>
              </a:custGeom>
              <a:solidFill>
                <a:srgbClr val="99B6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1" name="Freeform 694"/>
              <p:cNvSpPr>
                <a:spLocks noEditPoints="1"/>
              </p:cNvSpPr>
              <p:nvPr/>
            </p:nvSpPr>
            <p:spPr bwMode="auto">
              <a:xfrm>
                <a:off x="6249" y="3873"/>
                <a:ext cx="57" cy="57"/>
              </a:xfrm>
              <a:custGeom>
                <a:avLst/>
                <a:gdLst>
                  <a:gd name="T0" fmla="*/ 231 w 285"/>
                  <a:gd name="T1" fmla="*/ 32 h 286"/>
                  <a:gd name="T2" fmla="*/ 208 w 285"/>
                  <a:gd name="T3" fmla="*/ 16 h 286"/>
                  <a:gd name="T4" fmla="*/ 183 w 285"/>
                  <a:gd name="T5" fmla="*/ 5 h 286"/>
                  <a:gd name="T6" fmla="*/ 156 w 285"/>
                  <a:gd name="T7" fmla="*/ 0 h 286"/>
                  <a:gd name="T8" fmla="*/ 113 w 285"/>
                  <a:gd name="T9" fmla="*/ 3 h 286"/>
                  <a:gd name="T10" fmla="*/ 63 w 285"/>
                  <a:gd name="T11" fmla="*/ 24 h 286"/>
                  <a:gd name="T12" fmla="*/ 23 w 285"/>
                  <a:gd name="T13" fmla="*/ 64 h 286"/>
                  <a:gd name="T14" fmla="*/ 3 w 285"/>
                  <a:gd name="T15" fmla="*/ 114 h 286"/>
                  <a:gd name="T16" fmla="*/ 0 w 285"/>
                  <a:gd name="T17" fmla="*/ 156 h 286"/>
                  <a:gd name="T18" fmla="*/ 5 w 285"/>
                  <a:gd name="T19" fmla="*/ 183 h 286"/>
                  <a:gd name="T20" fmla="*/ 15 w 285"/>
                  <a:gd name="T21" fmla="*/ 208 h 286"/>
                  <a:gd name="T22" fmla="*/ 31 w 285"/>
                  <a:gd name="T23" fmla="*/ 232 h 286"/>
                  <a:gd name="T24" fmla="*/ 52 w 285"/>
                  <a:gd name="T25" fmla="*/ 253 h 286"/>
                  <a:gd name="T26" fmla="*/ 87 w 285"/>
                  <a:gd name="T27" fmla="*/ 274 h 286"/>
                  <a:gd name="T28" fmla="*/ 113 w 285"/>
                  <a:gd name="T29" fmla="*/ 282 h 286"/>
                  <a:gd name="T30" fmla="*/ 143 w 285"/>
                  <a:gd name="T31" fmla="*/ 286 h 286"/>
                  <a:gd name="T32" fmla="*/ 171 w 285"/>
                  <a:gd name="T33" fmla="*/ 282 h 286"/>
                  <a:gd name="T34" fmla="*/ 183 w 285"/>
                  <a:gd name="T35" fmla="*/ 279 h 286"/>
                  <a:gd name="T36" fmla="*/ 208 w 285"/>
                  <a:gd name="T37" fmla="*/ 268 h 286"/>
                  <a:gd name="T38" fmla="*/ 231 w 285"/>
                  <a:gd name="T39" fmla="*/ 253 h 286"/>
                  <a:gd name="T40" fmla="*/ 253 w 285"/>
                  <a:gd name="T41" fmla="*/ 232 h 286"/>
                  <a:gd name="T42" fmla="*/ 267 w 285"/>
                  <a:gd name="T43" fmla="*/ 208 h 286"/>
                  <a:gd name="T44" fmla="*/ 279 w 285"/>
                  <a:gd name="T45" fmla="*/ 183 h 286"/>
                  <a:gd name="T46" fmla="*/ 282 w 285"/>
                  <a:gd name="T47" fmla="*/ 171 h 286"/>
                  <a:gd name="T48" fmla="*/ 285 w 285"/>
                  <a:gd name="T49" fmla="*/ 143 h 286"/>
                  <a:gd name="T50" fmla="*/ 282 w 285"/>
                  <a:gd name="T51" fmla="*/ 114 h 286"/>
                  <a:gd name="T52" fmla="*/ 274 w 285"/>
                  <a:gd name="T53" fmla="*/ 88 h 286"/>
                  <a:gd name="T54" fmla="*/ 253 w 285"/>
                  <a:gd name="T55" fmla="*/ 53 h 286"/>
                  <a:gd name="T56" fmla="*/ 143 w 285"/>
                  <a:gd name="T57" fmla="*/ 9 h 286"/>
                  <a:gd name="T58" fmla="*/ 169 w 285"/>
                  <a:gd name="T59" fmla="*/ 12 h 286"/>
                  <a:gd name="T60" fmla="*/ 194 w 285"/>
                  <a:gd name="T61" fmla="*/ 18 h 286"/>
                  <a:gd name="T62" fmla="*/ 227 w 285"/>
                  <a:gd name="T63" fmla="*/ 39 h 286"/>
                  <a:gd name="T64" fmla="*/ 254 w 285"/>
                  <a:gd name="T65" fmla="*/ 68 h 286"/>
                  <a:gd name="T66" fmla="*/ 274 w 285"/>
                  <a:gd name="T67" fmla="*/ 115 h 286"/>
                  <a:gd name="T68" fmla="*/ 278 w 285"/>
                  <a:gd name="T69" fmla="*/ 143 h 286"/>
                  <a:gd name="T70" fmla="*/ 276 w 285"/>
                  <a:gd name="T71" fmla="*/ 149 h 286"/>
                  <a:gd name="T72" fmla="*/ 274 w 285"/>
                  <a:gd name="T73" fmla="*/ 169 h 286"/>
                  <a:gd name="T74" fmla="*/ 271 w 285"/>
                  <a:gd name="T75" fmla="*/ 181 h 286"/>
                  <a:gd name="T76" fmla="*/ 254 w 285"/>
                  <a:gd name="T77" fmla="*/ 217 h 286"/>
                  <a:gd name="T78" fmla="*/ 247 w 285"/>
                  <a:gd name="T79" fmla="*/ 224 h 286"/>
                  <a:gd name="T80" fmla="*/ 246 w 285"/>
                  <a:gd name="T81" fmla="*/ 225 h 286"/>
                  <a:gd name="T82" fmla="*/ 238 w 285"/>
                  <a:gd name="T83" fmla="*/ 238 h 286"/>
                  <a:gd name="T84" fmla="*/ 225 w 285"/>
                  <a:gd name="T85" fmla="*/ 246 h 286"/>
                  <a:gd name="T86" fmla="*/ 224 w 285"/>
                  <a:gd name="T87" fmla="*/ 247 h 286"/>
                  <a:gd name="T88" fmla="*/ 217 w 285"/>
                  <a:gd name="T89" fmla="*/ 254 h 286"/>
                  <a:gd name="T90" fmla="*/ 181 w 285"/>
                  <a:gd name="T91" fmla="*/ 271 h 286"/>
                  <a:gd name="T92" fmla="*/ 169 w 285"/>
                  <a:gd name="T93" fmla="*/ 274 h 286"/>
                  <a:gd name="T94" fmla="*/ 148 w 285"/>
                  <a:gd name="T95" fmla="*/ 277 h 286"/>
                  <a:gd name="T96" fmla="*/ 143 w 285"/>
                  <a:gd name="T97" fmla="*/ 278 h 286"/>
                  <a:gd name="T98" fmla="*/ 115 w 285"/>
                  <a:gd name="T99" fmla="*/ 274 h 286"/>
                  <a:gd name="T100" fmla="*/ 68 w 285"/>
                  <a:gd name="T101" fmla="*/ 254 h 286"/>
                  <a:gd name="T102" fmla="*/ 38 w 285"/>
                  <a:gd name="T103" fmla="*/ 227 h 286"/>
                  <a:gd name="T104" fmla="*/ 18 w 285"/>
                  <a:gd name="T105" fmla="*/ 195 h 286"/>
                  <a:gd name="T106" fmla="*/ 10 w 285"/>
                  <a:gd name="T107" fmla="*/ 169 h 286"/>
                  <a:gd name="T108" fmla="*/ 8 w 285"/>
                  <a:gd name="T109" fmla="*/ 143 h 286"/>
                  <a:gd name="T110" fmla="*/ 18 w 285"/>
                  <a:gd name="T111" fmla="*/ 91 h 286"/>
                  <a:gd name="T112" fmla="*/ 49 w 285"/>
                  <a:gd name="T113" fmla="*/ 49 h 286"/>
                  <a:gd name="T114" fmla="*/ 91 w 285"/>
                  <a:gd name="T115" fmla="*/ 18 h 286"/>
                  <a:gd name="T116" fmla="*/ 143 w 285"/>
                  <a:gd name="T117" fmla="*/ 9 h 2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5"/>
                  <a:gd name="T178" fmla="*/ 0 h 286"/>
                  <a:gd name="T179" fmla="*/ 285 w 285"/>
                  <a:gd name="T180" fmla="*/ 286 h 2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5" h="286">
                    <a:moveTo>
                      <a:pt x="244" y="43"/>
                    </a:moveTo>
                    <a:lnTo>
                      <a:pt x="231" y="32"/>
                    </a:lnTo>
                    <a:lnTo>
                      <a:pt x="220" y="24"/>
                    </a:lnTo>
                    <a:lnTo>
                      <a:pt x="208" y="16"/>
                    </a:lnTo>
                    <a:lnTo>
                      <a:pt x="197" y="10"/>
                    </a:lnTo>
                    <a:lnTo>
                      <a:pt x="183" y="5"/>
                    </a:lnTo>
                    <a:lnTo>
                      <a:pt x="171" y="3"/>
                    </a:lnTo>
                    <a:lnTo>
                      <a:pt x="156" y="0"/>
                    </a:lnTo>
                    <a:lnTo>
                      <a:pt x="143" y="0"/>
                    </a:lnTo>
                    <a:lnTo>
                      <a:pt x="113" y="3"/>
                    </a:lnTo>
                    <a:lnTo>
                      <a:pt x="87" y="10"/>
                    </a:lnTo>
                    <a:lnTo>
                      <a:pt x="63" y="24"/>
                    </a:lnTo>
                    <a:lnTo>
                      <a:pt x="42" y="43"/>
                    </a:lnTo>
                    <a:lnTo>
                      <a:pt x="23" y="64"/>
                    </a:lnTo>
                    <a:lnTo>
                      <a:pt x="10" y="88"/>
                    </a:lnTo>
                    <a:lnTo>
                      <a:pt x="3" y="114"/>
                    </a:lnTo>
                    <a:lnTo>
                      <a:pt x="0" y="143"/>
                    </a:lnTo>
                    <a:lnTo>
                      <a:pt x="0" y="156"/>
                    </a:lnTo>
                    <a:lnTo>
                      <a:pt x="3" y="171"/>
                    </a:lnTo>
                    <a:lnTo>
                      <a:pt x="5" y="183"/>
                    </a:lnTo>
                    <a:lnTo>
                      <a:pt x="10" y="197"/>
                    </a:lnTo>
                    <a:lnTo>
                      <a:pt x="15" y="208"/>
                    </a:lnTo>
                    <a:lnTo>
                      <a:pt x="23" y="220"/>
                    </a:lnTo>
                    <a:lnTo>
                      <a:pt x="31" y="232"/>
                    </a:lnTo>
                    <a:lnTo>
                      <a:pt x="42" y="244"/>
                    </a:lnTo>
                    <a:lnTo>
                      <a:pt x="52" y="253"/>
                    </a:lnTo>
                    <a:lnTo>
                      <a:pt x="63" y="261"/>
                    </a:lnTo>
                    <a:lnTo>
                      <a:pt x="87" y="274"/>
                    </a:lnTo>
                    <a:lnTo>
                      <a:pt x="99" y="279"/>
                    </a:lnTo>
                    <a:lnTo>
                      <a:pt x="113" y="282"/>
                    </a:lnTo>
                    <a:lnTo>
                      <a:pt x="127" y="284"/>
                    </a:lnTo>
                    <a:lnTo>
                      <a:pt x="143" y="286"/>
                    </a:lnTo>
                    <a:lnTo>
                      <a:pt x="156" y="284"/>
                    </a:lnTo>
                    <a:lnTo>
                      <a:pt x="171" y="282"/>
                    </a:lnTo>
                    <a:lnTo>
                      <a:pt x="176" y="280"/>
                    </a:lnTo>
                    <a:lnTo>
                      <a:pt x="183" y="279"/>
                    </a:lnTo>
                    <a:lnTo>
                      <a:pt x="197" y="274"/>
                    </a:lnTo>
                    <a:lnTo>
                      <a:pt x="208" y="268"/>
                    </a:lnTo>
                    <a:lnTo>
                      <a:pt x="220" y="261"/>
                    </a:lnTo>
                    <a:lnTo>
                      <a:pt x="231" y="253"/>
                    </a:lnTo>
                    <a:lnTo>
                      <a:pt x="244" y="244"/>
                    </a:lnTo>
                    <a:lnTo>
                      <a:pt x="253" y="232"/>
                    </a:lnTo>
                    <a:lnTo>
                      <a:pt x="261" y="220"/>
                    </a:lnTo>
                    <a:lnTo>
                      <a:pt x="267" y="208"/>
                    </a:lnTo>
                    <a:lnTo>
                      <a:pt x="274" y="197"/>
                    </a:lnTo>
                    <a:lnTo>
                      <a:pt x="279" y="183"/>
                    </a:lnTo>
                    <a:lnTo>
                      <a:pt x="280" y="177"/>
                    </a:lnTo>
                    <a:lnTo>
                      <a:pt x="282" y="171"/>
                    </a:lnTo>
                    <a:lnTo>
                      <a:pt x="284" y="156"/>
                    </a:lnTo>
                    <a:lnTo>
                      <a:pt x="285" y="143"/>
                    </a:lnTo>
                    <a:lnTo>
                      <a:pt x="284" y="127"/>
                    </a:lnTo>
                    <a:lnTo>
                      <a:pt x="282" y="114"/>
                    </a:lnTo>
                    <a:lnTo>
                      <a:pt x="279" y="100"/>
                    </a:lnTo>
                    <a:lnTo>
                      <a:pt x="274" y="88"/>
                    </a:lnTo>
                    <a:lnTo>
                      <a:pt x="261" y="64"/>
                    </a:lnTo>
                    <a:lnTo>
                      <a:pt x="253" y="53"/>
                    </a:lnTo>
                    <a:lnTo>
                      <a:pt x="244" y="43"/>
                    </a:lnTo>
                    <a:close/>
                    <a:moveTo>
                      <a:pt x="143" y="9"/>
                    </a:moveTo>
                    <a:lnTo>
                      <a:pt x="155" y="9"/>
                    </a:lnTo>
                    <a:lnTo>
                      <a:pt x="169" y="12"/>
                    </a:lnTo>
                    <a:lnTo>
                      <a:pt x="181" y="14"/>
                    </a:lnTo>
                    <a:lnTo>
                      <a:pt x="194" y="18"/>
                    </a:lnTo>
                    <a:lnTo>
                      <a:pt x="217" y="31"/>
                    </a:lnTo>
                    <a:lnTo>
                      <a:pt x="227" y="39"/>
                    </a:lnTo>
                    <a:lnTo>
                      <a:pt x="238" y="49"/>
                    </a:lnTo>
                    <a:lnTo>
                      <a:pt x="254" y="68"/>
                    </a:lnTo>
                    <a:lnTo>
                      <a:pt x="267" y="91"/>
                    </a:lnTo>
                    <a:lnTo>
                      <a:pt x="274" y="115"/>
                    </a:lnTo>
                    <a:lnTo>
                      <a:pt x="276" y="128"/>
                    </a:lnTo>
                    <a:lnTo>
                      <a:pt x="278" y="143"/>
                    </a:lnTo>
                    <a:lnTo>
                      <a:pt x="276" y="145"/>
                    </a:lnTo>
                    <a:lnTo>
                      <a:pt x="276" y="149"/>
                    </a:lnTo>
                    <a:lnTo>
                      <a:pt x="276" y="155"/>
                    </a:lnTo>
                    <a:lnTo>
                      <a:pt x="274" y="169"/>
                    </a:lnTo>
                    <a:lnTo>
                      <a:pt x="272" y="174"/>
                    </a:lnTo>
                    <a:lnTo>
                      <a:pt x="271" y="181"/>
                    </a:lnTo>
                    <a:lnTo>
                      <a:pt x="267" y="195"/>
                    </a:lnTo>
                    <a:lnTo>
                      <a:pt x="254" y="217"/>
                    </a:lnTo>
                    <a:lnTo>
                      <a:pt x="249" y="222"/>
                    </a:lnTo>
                    <a:lnTo>
                      <a:pt x="247" y="224"/>
                    </a:lnTo>
                    <a:lnTo>
                      <a:pt x="246" y="224"/>
                    </a:lnTo>
                    <a:lnTo>
                      <a:pt x="246" y="225"/>
                    </a:lnTo>
                    <a:lnTo>
                      <a:pt x="246" y="227"/>
                    </a:lnTo>
                    <a:lnTo>
                      <a:pt x="238" y="238"/>
                    </a:lnTo>
                    <a:lnTo>
                      <a:pt x="227" y="246"/>
                    </a:lnTo>
                    <a:lnTo>
                      <a:pt x="225" y="246"/>
                    </a:lnTo>
                    <a:lnTo>
                      <a:pt x="224" y="246"/>
                    </a:lnTo>
                    <a:lnTo>
                      <a:pt x="224" y="247"/>
                    </a:lnTo>
                    <a:lnTo>
                      <a:pt x="221" y="250"/>
                    </a:lnTo>
                    <a:lnTo>
                      <a:pt x="217" y="254"/>
                    </a:lnTo>
                    <a:lnTo>
                      <a:pt x="194" y="268"/>
                    </a:lnTo>
                    <a:lnTo>
                      <a:pt x="181" y="271"/>
                    </a:lnTo>
                    <a:lnTo>
                      <a:pt x="174" y="272"/>
                    </a:lnTo>
                    <a:lnTo>
                      <a:pt x="169" y="274"/>
                    </a:lnTo>
                    <a:lnTo>
                      <a:pt x="155" y="277"/>
                    </a:lnTo>
                    <a:lnTo>
                      <a:pt x="148" y="277"/>
                    </a:lnTo>
                    <a:lnTo>
                      <a:pt x="145" y="277"/>
                    </a:lnTo>
                    <a:lnTo>
                      <a:pt x="143" y="278"/>
                    </a:lnTo>
                    <a:lnTo>
                      <a:pt x="128" y="277"/>
                    </a:lnTo>
                    <a:lnTo>
                      <a:pt x="115" y="274"/>
                    </a:lnTo>
                    <a:lnTo>
                      <a:pt x="91" y="268"/>
                    </a:lnTo>
                    <a:lnTo>
                      <a:pt x="68" y="254"/>
                    </a:lnTo>
                    <a:lnTo>
                      <a:pt x="49" y="238"/>
                    </a:lnTo>
                    <a:lnTo>
                      <a:pt x="38" y="227"/>
                    </a:lnTo>
                    <a:lnTo>
                      <a:pt x="31" y="217"/>
                    </a:lnTo>
                    <a:lnTo>
                      <a:pt x="18" y="195"/>
                    </a:lnTo>
                    <a:lnTo>
                      <a:pt x="13" y="181"/>
                    </a:lnTo>
                    <a:lnTo>
                      <a:pt x="10" y="169"/>
                    </a:lnTo>
                    <a:lnTo>
                      <a:pt x="8" y="155"/>
                    </a:lnTo>
                    <a:lnTo>
                      <a:pt x="8" y="143"/>
                    </a:lnTo>
                    <a:lnTo>
                      <a:pt x="10" y="115"/>
                    </a:lnTo>
                    <a:lnTo>
                      <a:pt x="18" y="91"/>
                    </a:lnTo>
                    <a:lnTo>
                      <a:pt x="31" y="68"/>
                    </a:lnTo>
                    <a:lnTo>
                      <a:pt x="49" y="49"/>
                    </a:lnTo>
                    <a:lnTo>
                      <a:pt x="68" y="31"/>
                    </a:lnTo>
                    <a:lnTo>
                      <a:pt x="91" y="18"/>
                    </a:lnTo>
                    <a:lnTo>
                      <a:pt x="115" y="12"/>
                    </a:lnTo>
                    <a:lnTo>
                      <a:pt x="143" y="9"/>
                    </a:lnTo>
                    <a:close/>
                  </a:path>
                </a:pathLst>
              </a:custGeom>
              <a:solidFill>
                <a:srgbClr val="9FBAC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2" name="Freeform 695"/>
              <p:cNvSpPr>
                <a:spLocks noEditPoints="1"/>
              </p:cNvSpPr>
              <p:nvPr/>
            </p:nvSpPr>
            <p:spPr bwMode="auto">
              <a:xfrm>
                <a:off x="6251" y="3875"/>
                <a:ext cx="54" cy="53"/>
              </a:xfrm>
              <a:custGeom>
                <a:avLst/>
                <a:gdLst>
                  <a:gd name="T0" fmla="*/ 219 w 270"/>
                  <a:gd name="T1" fmla="*/ 30 h 269"/>
                  <a:gd name="T2" fmla="*/ 186 w 270"/>
                  <a:gd name="T3" fmla="*/ 9 h 269"/>
                  <a:gd name="T4" fmla="*/ 161 w 270"/>
                  <a:gd name="T5" fmla="*/ 3 h 269"/>
                  <a:gd name="T6" fmla="*/ 135 w 270"/>
                  <a:gd name="T7" fmla="*/ 0 h 269"/>
                  <a:gd name="T8" fmla="*/ 83 w 270"/>
                  <a:gd name="T9" fmla="*/ 9 h 269"/>
                  <a:gd name="T10" fmla="*/ 41 w 270"/>
                  <a:gd name="T11" fmla="*/ 40 h 269"/>
                  <a:gd name="T12" fmla="*/ 10 w 270"/>
                  <a:gd name="T13" fmla="*/ 82 h 269"/>
                  <a:gd name="T14" fmla="*/ 0 w 270"/>
                  <a:gd name="T15" fmla="*/ 134 h 269"/>
                  <a:gd name="T16" fmla="*/ 2 w 270"/>
                  <a:gd name="T17" fmla="*/ 160 h 269"/>
                  <a:gd name="T18" fmla="*/ 10 w 270"/>
                  <a:gd name="T19" fmla="*/ 186 h 269"/>
                  <a:gd name="T20" fmla="*/ 30 w 270"/>
                  <a:gd name="T21" fmla="*/ 218 h 269"/>
                  <a:gd name="T22" fmla="*/ 60 w 270"/>
                  <a:gd name="T23" fmla="*/ 245 h 269"/>
                  <a:gd name="T24" fmla="*/ 107 w 270"/>
                  <a:gd name="T25" fmla="*/ 265 h 269"/>
                  <a:gd name="T26" fmla="*/ 135 w 270"/>
                  <a:gd name="T27" fmla="*/ 269 h 269"/>
                  <a:gd name="T28" fmla="*/ 140 w 270"/>
                  <a:gd name="T29" fmla="*/ 268 h 269"/>
                  <a:gd name="T30" fmla="*/ 161 w 270"/>
                  <a:gd name="T31" fmla="*/ 265 h 269"/>
                  <a:gd name="T32" fmla="*/ 173 w 270"/>
                  <a:gd name="T33" fmla="*/ 262 h 269"/>
                  <a:gd name="T34" fmla="*/ 209 w 270"/>
                  <a:gd name="T35" fmla="*/ 245 h 269"/>
                  <a:gd name="T36" fmla="*/ 216 w 270"/>
                  <a:gd name="T37" fmla="*/ 238 h 269"/>
                  <a:gd name="T38" fmla="*/ 217 w 270"/>
                  <a:gd name="T39" fmla="*/ 237 h 269"/>
                  <a:gd name="T40" fmla="*/ 230 w 270"/>
                  <a:gd name="T41" fmla="*/ 229 h 269"/>
                  <a:gd name="T42" fmla="*/ 238 w 270"/>
                  <a:gd name="T43" fmla="*/ 216 h 269"/>
                  <a:gd name="T44" fmla="*/ 239 w 270"/>
                  <a:gd name="T45" fmla="*/ 215 h 269"/>
                  <a:gd name="T46" fmla="*/ 246 w 270"/>
                  <a:gd name="T47" fmla="*/ 208 h 269"/>
                  <a:gd name="T48" fmla="*/ 263 w 270"/>
                  <a:gd name="T49" fmla="*/ 172 h 269"/>
                  <a:gd name="T50" fmla="*/ 266 w 270"/>
                  <a:gd name="T51" fmla="*/ 160 h 269"/>
                  <a:gd name="T52" fmla="*/ 268 w 270"/>
                  <a:gd name="T53" fmla="*/ 140 h 269"/>
                  <a:gd name="T54" fmla="*/ 270 w 270"/>
                  <a:gd name="T55" fmla="*/ 134 h 269"/>
                  <a:gd name="T56" fmla="*/ 266 w 270"/>
                  <a:gd name="T57" fmla="*/ 106 h 269"/>
                  <a:gd name="T58" fmla="*/ 246 w 270"/>
                  <a:gd name="T59" fmla="*/ 59 h 269"/>
                  <a:gd name="T60" fmla="*/ 135 w 270"/>
                  <a:gd name="T61" fmla="*/ 6 h 269"/>
                  <a:gd name="T62" fmla="*/ 161 w 270"/>
                  <a:gd name="T63" fmla="*/ 8 h 269"/>
                  <a:gd name="T64" fmla="*/ 184 w 270"/>
                  <a:gd name="T65" fmla="*/ 15 h 269"/>
                  <a:gd name="T66" fmla="*/ 206 w 270"/>
                  <a:gd name="T67" fmla="*/ 26 h 269"/>
                  <a:gd name="T68" fmla="*/ 241 w 270"/>
                  <a:gd name="T69" fmla="*/ 62 h 269"/>
                  <a:gd name="T70" fmla="*/ 254 w 270"/>
                  <a:gd name="T71" fmla="*/ 85 h 269"/>
                  <a:gd name="T72" fmla="*/ 263 w 270"/>
                  <a:gd name="T73" fmla="*/ 120 h 269"/>
                  <a:gd name="T74" fmla="*/ 263 w 270"/>
                  <a:gd name="T75" fmla="*/ 136 h 269"/>
                  <a:gd name="T76" fmla="*/ 263 w 270"/>
                  <a:gd name="T77" fmla="*/ 146 h 269"/>
                  <a:gd name="T78" fmla="*/ 257 w 270"/>
                  <a:gd name="T79" fmla="*/ 171 h 269"/>
                  <a:gd name="T80" fmla="*/ 254 w 270"/>
                  <a:gd name="T81" fmla="*/ 183 h 269"/>
                  <a:gd name="T82" fmla="*/ 248 w 270"/>
                  <a:gd name="T83" fmla="*/ 193 h 269"/>
                  <a:gd name="T84" fmla="*/ 237 w 270"/>
                  <a:gd name="T85" fmla="*/ 209 h 269"/>
                  <a:gd name="T86" fmla="*/ 234 w 270"/>
                  <a:gd name="T87" fmla="*/ 211 h 269"/>
                  <a:gd name="T88" fmla="*/ 234 w 270"/>
                  <a:gd name="T89" fmla="*/ 215 h 269"/>
                  <a:gd name="T90" fmla="*/ 206 w 270"/>
                  <a:gd name="T91" fmla="*/ 242 h 269"/>
                  <a:gd name="T92" fmla="*/ 189 w 270"/>
                  <a:gd name="T93" fmla="*/ 250 h 269"/>
                  <a:gd name="T94" fmla="*/ 177 w 270"/>
                  <a:gd name="T95" fmla="*/ 254 h 269"/>
                  <a:gd name="T96" fmla="*/ 161 w 270"/>
                  <a:gd name="T97" fmla="*/ 260 h 269"/>
                  <a:gd name="T98" fmla="*/ 140 w 270"/>
                  <a:gd name="T99" fmla="*/ 262 h 269"/>
                  <a:gd name="T100" fmla="*/ 135 w 270"/>
                  <a:gd name="T101" fmla="*/ 263 h 269"/>
                  <a:gd name="T102" fmla="*/ 109 w 270"/>
                  <a:gd name="T103" fmla="*/ 260 h 269"/>
                  <a:gd name="T104" fmla="*/ 63 w 270"/>
                  <a:gd name="T105" fmla="*/ 242 h 269"/>
                  <a:gd name="T106" fmla="*/ 34 w 270"/>
                  <a:gd name="T107" fmla="*/ 215 h 269"/>
                  <a:gd name="T108" fmla="*/ 20 w 270"/>
                  <a:gd name="T109" fmla="*/ 193 h 269"/>
                  <a:gd name="T110" fmla="*/ 11 w 270"/>
                  <a:gd name="T111" fmla="*/ 171 h 269"/>
                  <a:gd name="T112" fmla="*/ 7 w 270"/>
                  <a:gd name="T113" fmla="*/ 146 h 269"/>
                  <a:gd name="T114" fmla="*/ 9 w 270"/>
                  <a:gd name="T115" fmla="*/ 108 h 269"/>
                  <a:gd name="T116" fmla="*/ 27 w 270"/>
                  <a:gd name="T117" fmla="*/ 62 h 269"/>
                  <a:gd name="T118" fmla="*/ 63 w 270"/>
                  <a:gd name="T119" fmla="*/ 26 h 269"/>
                  <a:gd name="T120" fmla="*/ 109 w 270"/>
                  <a:gd name="T121" fmla="*/ 8 h 2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0"/>
                  <a:gd name="T184" fmla="*/ 0 h 269"/>
                  <a:gd name="T185" fmla="*/ 270 w 270"/>
                  <a:gd name="T186" fmla="*/ 269 h 2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0" h="269">
                    <a:moveTo>
                      <a:pt x="230" y="40"/>
                    </a:moveTo>
                    <a:lnTo>
                      <a:pt x="219" y="30"/>
                    </a:lnTo>
                    <a:lnTo>
                      <a:pt x="209" y="22"/>
                    </a:lnTo>
                    <a:lnTo>
                      <a:pt x="186" y="9"/>
                    </a:lnTo>
                    <a:lnTo>
                      <a:pt x="173" y="5"/>
                    </a:lnTo>
                    <a:lnTo>
                      <a:pt x="161" y="3"/>
                    </a:lnTo>
                    <a:lnTo>
                      <a:pt x="147" y="0"/>
                    </a:lnTo>
                    <a:lnTo>
                      <a:pt x="135" y="0"/>
                    </a:lnTo>
                    <a:lnTo>
                      <a:pt x="107" y="3"/>
                    </a:lnTo>
                    <a:lnTo>
                      <a:pt x="83" y="9"/>
                    </a:lnTo>
                    <a:lnTo>
                      <a:pt x="60" y="22"/>
                    </a:lnTo>
                    <a:lnTo>
                      <a:pt x="41" y="40"/>
                    </a:lnTo>
                    <a:lnTo>
                      <a:pt x="23" y="59"/>
                    </a:lnTo>
                    <a:lnTo>
                      <a:pt x="10" y="82"/>
                    </a:lnTo>
                    <a:lnTo>
                      <a:pt x="2" y="106"/>
                    </a:lnTo>
                    <a:lnTo>
                      <a:pt x="0" y="134"/>
                    </a:lnTo>
                    <a:lnTo>
                      <a:pt x="0" y="146"/>
                    </a:lnTo>
                    <a:lnTo>
                      <a:pt x="2" y="160"/>
                    </a:lnTo>
                    <a:lnTo>
                      <a:pt x="5" y="172"/>
                    </a:lnTo>
                    <a:lnTo>
                      <a:pt x="10" y="186"/>
                    </a:lnTo>
                    <a:lnTo>
                      <a:pt x="23" y="208"/>
                    </a:lnTo>
                    <a:lnTo>
                      <a:pt x="30" y="218"/>
                    </a:lnTo>
                    <a:lnTo>
                      <a:pt x="41" y="229"/>
                    </a:lnTo>
                    <a:lnTo>
                      <a:pt x="60" y="245"/>
                    </a:lnTo>
                    <a:lnTo>
                      <a:pt x="83" y="259"/>
                    </a:lnTo>
                    <a:lnTo>
                      <a:pt x="107" y="265"/>
                    </a:lnTo>
                    <a:lnTo>
                      <a:pt x="120" y="268"/>
                    </a:lnTo>
                    <a:lnTo>
                      <a:pt x="135" y="269"/>
                    </a:lnTo>
                    <a:lnTo>
                      <a:pt x="137" y="268"/>
                    </a:lnTo>
                    <a:lnTo>
                      <a:pt x="140" y="268"/>
                    </a:lnTo>
                    <a:lnTo>
                      <a:pt x="147" y="268"/>
                    </a:lnTo>
                    <a:lnTo>
                      <a:pt x="161" y="265"/>
                    </a:lnTo>
                    <a:lnTo>
                      <a:pt x="166" y="263"/>
                    </a:lnTo>
                    <a:lnTo>
                      <a:pt x="173" y="262"/>
                    </a:lnTo>
                    <a:lnTo>
                      <a:pt x="186" y="259"/>
                    </a:lnTo>
                    <a:lnTo>
                      <a:pt x="209" y="245"/>
                    </a:lnTo>
                    <a:lnTo>
                      <a:pt x="213" y="241"/>
                    </a:lnTo>
                    <a:lnTo>
                      <a:pt x="216" y="238"/>
                    </a:lnTo>
                    <a:lnTo>
                      <a:pt x="216" y="237"/>
                    </a:lnTo>
                    <a:lnTo>
                      <a:pt x="217" y="237"/>
                    </a:lnTo>
                    <a:lnTo>
                      <a:pt x="219" y="237"/>
                    </a:lnTo>
                    <a:lnTo>
                      <a:pt x="230" y="229"/>
                    </a:lnTo>
                    <a:lnTo>
                      <a:pt x="238" y="218"/>
                    </a:lnTo>
                    <a:lnTo>
                      <a:pt x="238" y="216"/>
                    </a:lnTo>
                    <a:lnTo>
                      <a:pt x="238" y="215"/>
                    </a:lnTo>
                    <a:lnTo>
                      <a:pt x="239" y="215"/>
                    </a:lnTo>
                    <a:lnTo>
                      <a:pt x="241" y="213"/>
                    </a:lnTo>
                    <a:lnTo>
                      <a:pt x="246" y="208"/>
                    </a:lnTo>
                    <a:lnTo>
                      <a:pt x="259" y="186"/>
                    </a:lnTo>
                    <a:lnTo>
                      <a:pt x="263" y="172"/>
                    </a:lnTo>
                    <a:lnTo>
                      <a:pt x="264" y="165"/>
                    </a:lnTo>
                    <a:lnTo>
                      <a:pt x="266" y="160"/>
                    </a:lnTo>
                    <a:lnTo>
                      <a:pt x="268" y="146"/>
                    </a:lnTo>
                    <a:lnTo>
                      <a:pt x="268" y="140"/>
                    </a:lnTo>
                    <a:lnTo>
                      <a:pt x="268" y="136"/>
                    </a:lnTo>
                    <a:lnTo>
                      <a:pt x="270" y="134"/>
                    </a:lnTo>
                    <a:lnTo>
                      <a:pt x="268" y="119"/>
                    </a:lnTo>
                    <a:lnTo>
                      <a:pt x="266" y="106"/>
                    </a:lnTo>
                    <a:lnTo>
                      <a:pt x="259" y="82"/>
                    </a:lnTo>
                    <a:lnTo>
                      <a:pt x="246" y="59"/>
                    </a:lnTo>
                    <a:lnTo>
                      <a:pt x="230" y="40"/>
                    </a:lnTo>
                    <a:close/>
                    <a:moveTo>
                      <a:pt x="135" y="6"/>
                    </a:moveTo>
                    <a:lnTo>
                      <a:pt x="147" y="6"/>
                    </a:lnTo>
                    <a:lnTo>
                      <a:pt x="161" y="8"/>
                    </a:lnTo>
                    <a:lnTo>
                      <a:pt x="172" y="10"/>
                    </a:lnTo>
                    <a:lnTo>
                      <a:pt x="184" y="15"/>
                    </a:lnTo>
                    <a:lnTo>
                      <a:pt x="194" y="19"/>
                    </a:lnTo>
                    <a:lnTo>
                      <a:pt x="206" y="26"/>
                    </a:lnTo>
                    <a:lnTo>
                      <a:pt x="226" y="43"/>
                    </a:lnTo>
                    <a:lnTo>
                      <a:pt x="241" y="62"/>
                    </a:lnTo>
                    <a:lnTo>
                      <a:pt x="248" y="73"/>
                    </a:lnTo>
                    <a:lnTo>
                      <a:pt x="254" y="85"/>
                    </a:lnTo>
                    <a:lnTo>
                      <a:pt x="261" y="108"/>
                    </a:lnTo>
                    <a:lnTo>
                      <a:pt x="263" y="120"/>
                    </a:lnTo>
                    <a:lnTo>
                      <a:pt x="264" y="134"/>
                    </a:lnTo>
                    <a:lnTo>
                      <a:pt x="263" y="136"/>
                    </a:lnTo>
                    <a:lnTo>
                      <a:pt x="263" y="140"/>
                    </a:lnTo>
                    <a:lnTo>
                      <a:pt x="263" y="146"/>
                    </a:lnTo>
                    <a:lnTo>
                      <a:pt x="261" y="160"/>
                    </a:lnTo>
                    <a:lnTo>
                      <a:pt x="257" y="171"/>
                    </a:lnTo>
                    <a:lnTo>
                      <a:pt x="255" y="177"/>
                    </a:lnTo>
                    <a:lnTo>
                      <a:pt x="254" y="183"/>
                    </a:lnTo>
                    <a:lnTo>
                      <a:pt x="250" y="188"/>
                    </a:lnTo>
                    <a:lnTo>
                      <a:pt x="248" y="193"/>
                    </a:lnTo>
                    <a:lnTo>
                      <a:pt x="241" y="205"/>
                    </a:lnTo>
                    <a:lnTo>
                      <a:pt x="237" y="209"/>
                    </a:lnTo>
                    <a:lnTo>
                      <a:pt x="235" y="211"/>
                    </a:lnTo>
                    <a:lnTo>
                      <a:pt x="234" y="211"/>
                    </a:lnTo>
                    <a:lnTo>
                      <a:pt x="234" y="213"/>
                    </a:lnTo>
                    <a:lnTo>
                      <a:pt x="234" y="215"/>
                    </a:lnTo>
                    <a:lnTo>
                      <a:pt x="226" y="226"/>
                    </a:lnTo>
                    <a:lnTo>
                      <a:pt x="206" y="242"/>
                    </a:lnTo>
                    <a:lnTo>
                      <a:pt x="194" y="247"/>
                    </a:lnTo>
                    <a:lnTo>
                      <a:pt x="189" y="250"/>
                    </a:lnTo>
                    <a:lnTo>
                      <a:pt x="184" y="253"/>
                    </a:lnTo>
                    <a:lnTo>
                      <a:pt x="177" y="254"/>
                    </a:lnTo>
                    <a:lnTo>
                      <a:pt x="172" y="256"/>
                    </a:lnTo>
                    <a:lnTo>
                      <a:pt x="161" y="260"/>
                    </a:lnTo>
                    <a:lnTo>
                      <a:pt x="147" y="262"/>
                    </a:lnTo>
                    <a:lnTo>
                      <a:pt x="140" y="262"/>
                    </a:lnTo>
                    <a:lnTo>
                      <a:pt x="137" y="262"/>
                    </a:lnTo>
                    <a:lnTo>
                      <a:pt x="135" y="263"/>
                    </a:lnTo>
                    <a:lnTo>
                      <a:pt x="121" y="262"/>
                    </a:lnTo>
                    <a:lnTo>
                      <a:pt x="109" y="260"/>
                    </a:lnTo>
                    <a:lnTo>
                      <a:pt x="85" y="253"/>
                    </a:lnTo>
                    <a:lnTo>
                      <a:pt x="63" y="242"/>
                    </a:lnTo>
                    <a:lnTo>
                      <a:pt x="44" y="226"/>
                    </a:lnTo>
                    <a:lnTo>
                      <a:pt x="34" y="215"/>
                    </a:lnTo>
                    <a:lnTo>
                      <a:pt x="27" y="205"/>
                    </a:lnTo>
                    <a:lnTo>
                      <a:pt x="20" y="193"/>
                    </a:lnTo>
                    <a:lnTo>
                      <a:pt x="16" y="183"/>
                    </a:lnTo>
                    <a:lnTo>
                      <a:pt x="11" y="171"/>
                    </a:lnTo>
                    <a:lnTo>
                      <a:pt x="9" y="160"/>
                    </a:lnTo>
                    <a:lnTo>
                      <a:pt x="7" y="146"/>
                    </a:lnTo>
                    <a:lnTo>
                      <a:pt x="7" y="134"/>
                    </a:lnTo>
                    <a:lnTo>
                      <a:pt x="9" y="108"/>
                    </a:lnTo>
                    <a:lnTo>
                      <a:pt x="16" y="85"/>
                    </a:lnTo>
                    <a:lnTo>
                      <a:pt x="27" y="62"/>
                    </a:lnTo>
                    <a:lnTo>
                      <a:pt x="44" y="43"/>
                    </a:lnTo>
                    <a:lnTo>
                      <a:pt x="63" y="26"/>
                    </a:lnTo>
                    <a:lnTo>
                      <a:pt x="85" y="15"/>
                    </a:lnTo>
                    <a:lnTo>
                      <a:pt x="109" y="8"/>
                    </a:lnTo>
                    <a:lnTo>
                      <a:pt x="135" y="6"/>
                    </a:lnTo>
                    <a:close/>
                  </a:path>
                </a:pathLst>
              </a:custGeom>
              <a:solidFill>
                <a:srgbClr val="A4BED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3" name="Freeform 696"/>
              <p:cNvSpPr>
                <a:spLocks noEditPoints="1"/>
              </p:cNvSpPr>
              <p:nvPr/>
            </p:nvSpPr>
            <p:spPr bwMode="auto">
              <a:xfrm>
                <a:off x="6252" y="3876"/>
                <a:ext cx="51" cy="51"/>
              </a:xfrm>
              <a:custGeom>
                <a:avLst/>
                <a:gdLst>
                  <a:gd name="T0" fmla="*/ 199 w 257"/>
                  <a:gd name="T1" fmla="*/ 20 h 257"/>
                  <a:gd name="T2" fmla="*/ 177 w 257"/>
                  <a:gd name="T3" fmla="*/ 9 h 257"/>
                  <a:gd name="T4" fmla="*/ 154 w 257"/>
                  <a:gd name="T5" fmla="*/ 2 h 257"/>
                  <a:gd name="T6" fmla="*/ 128 w 257"/>
                  <a:gd name="T7" fmla="*/ 0 h 257"/>
                  <a:gd name="T8" fmla="*/ 78 w 257"/>
                  <a:gd name="T9" fmla="*/ 9 h 257"/>
                  <a:gd name="T10" fmla="*/ 37 w 257"/>
                  <a:gd name="T11" fmla="*/ 37 h 257"/>
                  <a:gd name="T12" fmla="*/ 9 w 257"/>
                  <a:gd name="T13" fmla="*/ 79 h 257"/>
                  <a:gd name="T14" fmla="*/ 0 w 257"/>
                  <a:gd name="T15" fmla="*/ 128 h 257"/>
                  <a:gd name="T16" fmla="*/ 2 w 257"/>
                  <a:gd name="T17" fmla="*/ 154 h 257"/>
                  <a:gd name="T18" fmla="*/ 9 w 257"/>
                  <a:gd name="T19" fmla="*/ 177 h 257"/>
                  <a:gd name="T20" fmla="*/ 20 w 257"/>
                  <a:gd name="T21" fmla="*/ 199 h 257"/>
                  <a:gd name="T22" fmla="*/ 37 w 257"/>
                  <a:gd name="T23" fmla="*/ 220 h 257"/>
                  <a:gd name="T24" fmla="*/ 78 w 257"/>
                  <a:gd name="T25" fmla="*/ 247 h 257"/>
                  <a:gd name="T26" fmla="*/ 114 w 257"/>
                  <a:gd name="T27" fmla="*/ 256 h 257"/>
                  <a:gd name="T28" fmla="*/ 130 w 257"/>
                  <a:gd name="T29" fmla="*/ 256 h 257"/>
                  <a:gd name="T30" fmla="*/ 140 w 257"/>
                  <a:gd name="T31" fmla="*/ 256 h 257"/>
                  <a:gd name="T32" fmla="*/ 165 w 257"/>
                  <a:gd name="T33" fmla="*/ 250 h 257"/>
                  <a:gd name="T34" fmla="*/ 177 w 257"/>
                  <a:gd name="T35" fmla="*/ 247 h 257"/>
                  <a:gd name="T36" fmla="*/ 187 w 257"/>
                  <a:gd name="T37" fmla="*/ 241 h 257"/>
                  <a:gd name="T38" fmla="*/ 219 w 257"/>
                  <a:gd name="T39" fmla="*/ 220 h 257"/>
                  <a:gd name="T40" fmla="*/ 227 w 257"/>
                  <a:gd name="T41" fmla="*/ 207 h 257"/>
                  <a:gd name="T42" fmla="*/ 228 w 257"/>
                  <a:gd name="T43" fmla="*/ 205 h 257"/>
                  <a:gd name="T44" fmla="*/ 234 w 257"/>
                  <a:gd name="T45" fmla="*/ 199 h 257"/>
                  <a:gd name="T46" fmla="*/ 243 w 257"/>
                  <a:gd name="T47" fmla="*/ 182 h 257"/>
                  <a:gd name="T48" fmla="*/ 248 w 257"/>
                  <a:gd name="T49" fmla="*/ 171 h 257"/>
                  <a:gd name="T50" fmla="*/ 254 w 257"/>
                  <a:gd name="T51" fmla="*/ 154 h 257"/>
                  <a:gd name="T52" fmla="*/ 256 w 257"/>
                  <a:gd name="T53" fmla="*/ 134 h 257"/>
                  <a:gd name="T54" fmla="*/ 257 w 257"/>
                  <a:gd name="T55" fmla="*/ 128 h 257"/>
                  <a:gd name="T56" fmla="*/ 254 w 257"/>
                  <a:gd name="T57" fmla="*/ 102 h 257"/>
                  <a:gd name="T58" fmla="*/ 241 w 257"/>
                  <a:gd name="T59" fmla="*/ 67 h 257"/>
                  <a:gd name="T60" fmla="*/ 219 w 257"/>
                  <a:gd name="T61" fmla="*/ 37 h 257"/>
                  <a:gd name="T62" fmla="*/ 139 w 257"/>
                  <a:gd name="T63" fmla="*/ 8 h 257"/>
                  <a:gd name="T64" fmla="*/ 174 w 257"/>
                  <a:gd name="T65" fmla="*/ 17 h 257"/>
                  <a:gd name="T66" fmla="*/ 203 w 257"/>
                  <a:gd name="T67" fmla="*/ 35 h 257"/>
                  <a:gd name="T68" fmla="*/ 229 w 257"/>
                  <a:gd name="T69" fmla="*/ 61 h 257"/>
                  <a:gd name="T70" fmla="*/ 247 w 257"/>
                  <a:gd name="T71" fmla="*/ 103 h 257"/>
                  <a:gd name="T72" fmla="*/ 248 w 257"/>
                  <a:gd name="T73" fmla="*/ 139 h 257"/>
                  <a:gd name="T74" fmla="*/ 247 w 257"/>
                  <a:gd name="T75" fmla="*/ 145 h 257"/>
                  <a:gd name="T76" fmla="*/ 240 w 257"/>
                  <a:gd name="T77" fmla="*/ 174 h 257"/>
                  <a:gd name="T78" fmla="*/ 221 w 257"/>
                  <a:gd name="T79" fmla="*/ 203 h 257"/>
                  <a:gd name="T80" fmla="*/ 214 w 257"/>
                  <a:gd name="T81" fmla="*/ 210 h 257"/>
                  <a:gd name="T82" fmla="*/ 213 w 257"/>
                  <a:gd name="T83" fmla="*/ 211 h 257"/>
                  <a:gd name="T84" fmla="*/ 211 w 257"/>
                  <a:gd name="T85" fmla="*/ 213 h 257"/>
                  <a:gd name="T86" fmla="*/ 210 w 257"/>
                  <a:gd name="T87" fmla="*/ 214 h 257"/>
                  <a:gd name="T88" fmla="*/ 203 w 257"/>
                  <a:gd name="T89" fmla="*/ 221 h 257"/>
                  <a:gd name="T90" fmla="*/ 174 w 257"/>
                  <a:gd name="T91" fmla="*/ 240 h 257"/>
                  <a:gd name="T92" fmla="*/ 145 w 257"/>
                  <a:gd name="T93" fmla="*/ 247 h 257"/>
                  <a:gd name="T94" fmla="*/ 139 w 257"/>
                  <a:gd name="T95" fmla="*/ 248 h 257"/>
                  <a:gd name="T96" fmla="*/ 103 w 257"/>
                  <a:gd name="T97" fmla="*/ 247 h 257"/>
                  <a:gd name="T98" fmla="*/ 60 w 257"/>
                  <a:gd name="T99" fmla="*/ 229 h 257"/>
                  <a:gd name="T100" fmla="*/ 34 w 257"/>
                  <a:gd name="T101" fmla="*/ 203 h 257"/>
                  <a:gd name="T102" fmla="*/ 16 w 257"/>
                  <a:gd name="T103" fmla="*/ 174 h 257"/>
                  <a:gd name="T104" fmla="*/ 8 w 257"/>
                  <a:gd name="T105" fmla="*/ 128 h 257"/>
                  <a:gd name="T106" fmla="*/ 16 w 257"/>
                  <a:gd name="T107" fmla="*/ 82 h 257"/>
                  <a:gd name="T108" fmla="*/ 43 w 257"/>
                  <a:gd name="T109" fmla="*/ 44 h 257"/>
                  <a:gd name="T110" fmla="*/ 82 w 257"/>
                  <a:gd name="T111" fmla="*/ 17 h 257"/>
                  <a:gd name="T112" fmla="*/ 128 w 257"/>
                  <a:gd name="T113" fmla="*/ 8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257"/>
                  <a:gd name="T173" fmla="*/ 257 w 257"/>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257">
                    <a:moveTo>
                      <a:pt x="219" y="37"/>
                    </a:moveTo>
                    <a:lnTo>
                      <a:pt x="199" y="20"/>
                    </a:lnTo>
                    <a:lnTo>
                      <a:pt x="187" y="13"/>
                    </a:lnTo>
                    <a:lnTo>
                      <a:pt x="177" y="9"/>
                    </a:lnTo>
                    <a:lnTo>
                      <a:pt x="165" y="4"/>
                    </a:lnTo>
                    <a:lnTo>
                      <a:pt x="154" y="2"/>
                    </a:lnTo>
                    <a:lnTo>
                      <a:pt x="140" y="0"/>
                    </a:lnTo>
                    <a:lnTo>
                      <a:pt x="128" y="0"/>
                    </a:lnTo>
                    <a:lnTo>
                      <a:pt x="102" y="2"/>
                    </a:lnTo>
                    <a:lnTo>
                      <a:pt x="78" y="9"/>
                    </a:lnTo>
                    <a:lnTo>
                      <a:pt x="56" y="20"/>
                    </a:lnTo>
                    <a:lnTo>
                      <a:pt x="37" y="37"/>
                    </a:lnTo>
                    <a:lnTo>
                      <a:pt x="20" y="56"/>
                    </a:lnTo>
                    <a:lnTo>
                      <a:pt x="9" y="79"/>
                    </a:lnTo>
                    <a:lnTo>
                      <a:pt x="2" y="102"/>
                    </a:lnTo>
                    <a:lnTo>
                      <a:pt x="0" y="128"/>
                    </a:lnTo>
                    <a:lnTo>
                      <a:pt x="0" y="140"/>
                    </a:lnTo>
                    <a:lnTo>
                      <a:pt x="2" y="154"/>
                    </a:lnTo>
                    <a:lnTo>
                      <a:pt x="4" y="165"/>
                    </a:lnTo>
                    <a:lnTo>
                      <a:pt x="9" y="177"/>
                    </a:lnTo>
                    <a:lnTo>
                      <a:pt x="13" y="187"/>
                    </a:lnTo>
                    <a:lnTo>
                      <a:pt x="20" y="199"/>
                    </a:lnTo>
                    <a:lnTo>
                      <a:pt x="27" y="209"/>
                    </a:lnTo>
                    <a:lnTo>
                      <a:pt x="37" y="220"/>
                    </a:lnTo>
                    <a:lnTo>
                      <a:pt x="56" y="236"/>
                    </a:lnTo>
                    <a:lnTo>
                      <a:pt x="78" y="247"/>
                    </a:lnTo>
                    <a:lnTo>
                      <a:pt x="102" y="254"/>
                    </a:lnTo>
                    <a:lnTo>
                      <a:pt x="114" y="256"/>
                    </a:lnTo>
                    <a:lnTo>
                      <a:pt x="128" y="257"/>
                    </a:lnTo>
                    <a:lnTo>
                      <a:pt x="130" y="256"/>
                    </a:lnTo>
                    <a:lnTo>
                      <a:pt x="133" y="256"/>
                    </a:lnTo>
                    <a:lnTo>
                      <a:pt x="140" y="256"/>
                    </a:lnTo>
                    <a:lnTo>
                      <a:pt x="154" y="254"/>
                    </a:lnTo>
                    <a:lnTo>
                      <a:pt x="165" y="250"/>
                    </a:lnTo>
                    <a:lnTo>
                      <a:pt x="170" y="248"/>
                    </a:lnTo>
                    <a:lnTo>
                      <a:pt x="177" y="247"/>
                    </a:lnTo>
                    <a:lnTo>
                      <a:pt x="182" y="244"/>
                    </a:lnTo>
                    <a:lnTo>
                      <a:pt x="187" y="241"/>
                    </a:lnTo>
                    <a:lnTo>
                      <a:pt x="199" y="236"/>
                    </a:lnTo>
                    <a:lnTo>
                      <a:pt x="219" y="220"/>
                    </a:lnTo>
                    <a:lnTo>
                      <a:pt x="227" y="209"/>
                    </a:lnTo>
                    <a:lnTo>
                      <a:pt x="227" y="207"/>
                    </a:lnTo>
                    <a:lnTo>
                      <a:pt x="227" y="205"/>
                    </a:lnTo>
                    <a:lnTo>
                      <a:pt x="228" y="205"/>
                    </a:lnTo>
                    <a:lnTo>
                      <a:pt x="230" y="203"/>
                    </a:lnTo>
                    <a:lnTo>
                      <a:pt x="234" y="199"/>
                    </a:lnTo>
                    <a:lnTo>
                      <a:pt x="241" y="187"/>
                    </a:lnTo>
                    <a:lnTo>
                      <a:pt x="243" y="182"/>
                    </a:lnTo>
                    <a:lnTo>
                      <a:pt x="247" y="177"/>
                    </a:lnTo>
                    <a:lnTo>
                      <a:pt x="248" y="171"/>
                    </a:lnTo>
                    <a:lnTo>
                      <a:pt x="250" y="165"/>
                    </a:lnTo>
                    <a:lnTo>
                      <a:pt x="254" y="154"/>
                    </a:lnTo>
                    <a:lnTo>
                      <a:pt x="256" y="140"/>
                    </a:lnTo>
                    <a:lnTo>
                      <a:pt x="256" y="134"/>
                    </a:lnTo>
                    <a:lnTo>
                      <a:pt x="256" y="130"/>
                    </a:lnTo>
                    <a:lnTo>
                      <a:pt x="257" y="128"/>
                    </a:lnTo>
                    <a:lnTo>
                      <a:pt x="256" y="114"/>
                    </a:lnTo>
                    <a:lnTo>
                      <a:pt x="254" y="102"/>
                    </a:lnTo>
                    <a:lnTo>
                      <a:pt x="247" y="79"/>
                    </a:lnTo>
                    <a:lnTo>
                      <a:pt x="241" y="67"/>
                    </a:lnTo>
                    <a:lnTo>
                      <a:pt x="234" y="56"/>
                    </a:lnTo>
                    <a:lnTo>
                      <a:pt x="219" y="37"/>
                    </a:lnTo>
                    <a:close/>
                    <a:moveTo>
                      <a:pt x="128" y="8"/>
                    </a:moveTo>
                    <a:lnTo>
                      <a:pt x="139" y="8"/>
                    </a:lnTo>
                    <a:lnTo>
                      <a:pt x="151" y="10"/>
                    </a:lnTo>
                    <a:lnTo>
                      <a:pt x="174" y="17"/>
                    </a:lnTo>
                    <a:lnTo>
                      <a:pt x="194" y="28"/>
                    </a:lnTo>
                    <a:lnTo>
                      <a:pt x="203" y="35"/>
                    </a:lnTo>
                    <a:lnTo>
                      <a:pt x="213" y="44"/>
                    </a:lnTo>
                    <a:lnTo>
                      <a:pt x="229" y="61"/>
                    </a:lnTo>
                    <a:lnTo>
                      <a:pt x="240" y="82"/>
                    </a:lnTo>
                    <a:lnTo>
                      <a:pt x="247" y="103"/>
                    </a:lnTo>
                    <a:lnTo>
                      <a:pt x="249" y="128"/>
                    </a:lnTo>
                    <a:lnTo>
                      <a:pt x="248" y="139"/>
                    </a:lnTo>
                    <a:lnTo>
                      <a:pt x="247" y="141"/>
                    </a:lnTo>
                    <a:lnTo>
                      <a:pt x="247" y="145"/>
                    </a:lnTo>
                    <a:lnTo>
                      <a:pt x="247" y="152"/>
                    </a:lnTo>
                    <a:lnTo>
                      <a:pt x="240" y="174"/>
                    </a:lnTo>
                    <a:lnTo>
                      <a:pt x="229" y="194"/>
                    </a:lnTo>
                    <a:lnTo>
                      <a:pt x="221" y="203"/>
                    </a:lnTo>
                    <a:lnTo>
                      <a:pt x="216" y="208"/>
                    </a:lnTo>
                    <a:lnTo>
                      <a:pt x="214" y="210"/>
                    </a:lnTo>
                    <a:lnTo>
                      <a:pt x="213" y="210"/>
                    </a:lnTo>
                    <a:lnTo>
                      <a:pt x="213" y="211"/>
                    </a:lnTo>
                    <a:lnTo>
                      <a:pt x="213" y="213"/>
                    </a:lnTo>
                    <a:lnTo>
                      <a:pt x="211" y="213"/>
                    </a:lnTo>
                    <a:lnTo>
                      <a:pt x="210" y="213"/>
                    </a:lnTo>
                    <a:lnTo>
                      <a:pt x="210" y="214"/>
                    </a:lnTo>
                    <a:lnTo>
                      <a:pt x="208" y="217"/>
                    </a:lnTo>
                    <a:lnTo>
                      <a:pt x="203" y="221"/>
                    </a:lnTo>
                    <a:lnTo>
                      <a:pt x="194" y="229"/>
                    </a:lnTo>
                    <a:lnTo>
                      <a:pt x="174" y="240"/>
                    </a:lnTo>
                    <a:lnTo>
                      <a:pt x="151" y="247"/>
                    </a:lnTo>
                    <a:lnTo>
                      <a:pt x="145" y="247"/>
                    </a:lnTo>
                    <a:lnTo>
                      <a:pt x="141" y="247"/>
                    </a:lnTo>
                    <a:lnTo>
                      <a:pt x="139" y="248"/>
                    </a:lnTo>
                    <a:lnTo>
                      <a:pt x="128" y="249"/>
                    </a:lnTo>
                    <a:lnTo>
                      <a:pt x="103" y="247"/>
                    </a:lnTo>
                    <a:lnTo>
                      <a:pt x="82" y="240"/>
                    </a:lnTo>
                    <a:lnTo>
                      <a:pt x="60" y="229"/>
                    </a:lnTo>
                    <a:lnTo>
                      <a:pt x="43" y="213"/>
                    </a:lnTo>
                    <a:lnTo>
                      <a:pt x="34" y="203"/>
                    </a:lnTo>
                    <a:lnTo>
                      <a:pt x="27" y="194"/>
                    </a:lnTo>
                    <a:lnTo>
                      <a:pt x="16" y="174"/>
                    </a:lnTo>
                    <a:lnTo>
                      <a:pt x="9" y="152"/>
                    </a:lnTo>
                    <a:lnTo>
                      <a:pt x="8" y="128"/>
                    </a:lnTo>
                    <a:lnTo>
                      <a:pt x="9" y="103"/>
                    </a:lnTo>
                    <a:lnTo>
                      <a:pt x="16" y="82"/>
                    </a:lnTo>
                    <a:lnTo>
                      <a:pt x="27" y="61"/>
                    </a:lnTo>
                    <a:lnTo>
                      <a:pt x="43" y="44"/>
                    </a:lnTo>
                    <a:lnTo>
                      <a:pt x="60" y="28"/>
                    </a:lnTo>
                    <a:lnTo>
                      <a:pt x="82" y="17"/>
                    </a:lnTo>
                    <a:lnTo>
                      <a:pt x="103" y="10"/>
                    </a:lnTo>
                    <a:lnTo>
                      <a:pt x="128" y="8"/>
                    </a:lnTo>
                    <a:close/>
                  </a:path>
                </a:pathLst>
              </a:custGeom>
              <a:solidFill>
                <a:srgbClr val="A9C2D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4" name="Freeform 697"/>
              <p:cNvSpPr>
                <a:spLocks noEditPoints="1"/>
              </p:cNvSpPr>
              <p:nvPr/>
            </p:nvSpPr>
            <p:spPr bwMode="auto">
              <a:xfrm>
                <a:off x="6254" y="3877"/>
                <a:ext cx="48" cy="49"/>
              </a:xfrm>
              <a:custGeom>
                <a:avLst/>
                <a:gdLst>
                  <a:gd name="T0" fmla="*/ 195 w 241"/>
                  <a:gd name="T1" fmla="*/ 27 h 241"/>
                  <a:gd name="T2" fmla="*/ 166 w 241"/>
                  <a:gd name="T3" fmla="*/ 9 h 241"/>
                  <a:gd name="T4" fmla="*/ 131 w 241"/>
                  <a:gd name="T5" fmla="*/ 0 h 241"/>
                  <a:gd name="T6" fmla="*/ 95 w 241"/>
                  <a:gd name="T7" fmla="*/ 2 h 241"/>
                  <a:gd name="T8" fmla="*/ 52 w 241"/>
                  <a:gd name="T9" fmla="*/ 20 h 241"/>
                  <a:gd name="T10" fmla="*/ 19 w 241"/>
                  <a:gd name="T11" fmla="*/ 53 h 241"/>
                  <a:gd name="T12" fmla="*/ 1 w 241"/>
                  <a:gd name="T13" fmla="*/ 95 h 241"/>
                  <a:gd name="T14" fmla="*/ 1 w 241"/>
                  <a:gd name="T15" fmla="*/ 144 h 241"/>
                  <a:gd name="T16" fmla="*/ 19 w 241"/>
                  <a:gd name="T17" fmla="*/ 186 h 241"/>
                  <a:gd name="T18" fmla="*/ 35 w 241"/>
                  <a:gd name="T19" fmla="*/ 205 h 241"/>
                  <a:gd name="T20" fmla="*/ 74 w 241"/>
                  <a:gd name="T21" fmla="*/ 232 h 241"/>
                  <a:gd name="T22" fmla="*/ 120 w 241"/>
                  <a:gd name="T23" fmla="*/ 241 h 241"/>
                  <a:gd name="T24" fmla="*/ 133 w 241"/>
                  <a:gd name="T25" fmla="*/ 239 h 241"/>
                  <a:gd name="T26" fmla="*/ 143 w 241"/>
                  <a:gd name="T27" fmla="*/ 239 h 241"/>
                  <a:gd name="T28" fmla="*/ 186 w 241"/>
                  <a:gd name="T29" fmla="*/ 221 h 241"/>
                  <a:gd name="T30" fmla="*/ 200 w 241"/>
                  <a:gd name="T31" fmla="*/ 209 h 241"/>
                  <a:gd name="T32" fmla="*/ 202 w 241"/>
                  <a:gd name="T33" fmla="*/ 205 h 241"/>
                  <a:gd name="T34" fmla="*/ 205 w 241"/>
                  <a:gd name="T35" fmla="*/ 205 h 241"/>
                  <a:gd name="T36" fmla="*/ 205 w 241"/>
                  <a:gd name="T37" fmla="*/ 202 h 241"/>
                  <a:gd name="T38" fmla="*/ 208 w 241"/>
                  <a:gd name="T39" fmla="*/ 200 h 241"/>
                  <a:gd name="T40" fmla="*/ 221 w 241"/>
                  <a:gd name="T41" fmla="*/ 186 h 241"/>
                  <a:gd name="T42" fmla="*/ 239 w 241"/>
                  <a:gd name="T43" fmla="*/ 144 h 241"/>
                  <a:gd name="T44" fmla="*/ 239 w 241"/>
                  <a:gd name="T45" fmla="*/ 133 h 241"/>
                  <a:gd name="T46" fmla="*/ 241 w 241"/>
                  <a:gd name="T47" fmla="*/ 120 h 241"/>
                  <a:gd name="T48" fmla="*/ 232 w 241"/>
                  <a:gd name="T49" fmla="*/ 74 h 241"/>
                  <a:gd name="T50" fmla="*/ 205 w 241"/>
                  <a:gd name="T51" fmla="*/ 36 h 241"/>
                  <a:gd name="T52" fmla="*/ 142 w 241"/>
                  <a:gd name="T53" fmla="*/ 9 h 241"/>
                  <a:gd name="T54" fmla="*/ 164 w 241"/>
                  <a:gd name="T55" fmla="*/ 16 h 241"/>
                  <a:gd name="T56" fmla="*/ 191 w 241"/>
                  <a:gd name="T57" fmla="*/ 32 h 241"/>
                  <a:gd name="T58" fmla="*/ 213 w 241"/>
                  <a:gd name="T59" fmla="*/ 57 h 241"/>
                  <a:gd name="T60" fmla="*/ 231 w 241"/>
                  <a:gd name="T61" fmla="*/ 96 h 241"/>
                  <a:gd name="T62" fmla="*/ 231 w 241"/>
                  <a:gd name="T63" fmla="*/ 142 h 241"/>
                  <a:gd name="T64" fmla="*/ 228 w 241"/>
                  <a:gd name="T65" fmla="*/ 149 h 241"/>
                  <a:gd name="T66" fmla="*/ 224 w 241"/>
                  <a:gd name="T67" fmla="*/ 164 h 241"/>
                  <a:gd name="T68" fmla="*/ 215 w 241"/>
                  <a:gd name="T69" fmla="*/ 177 h 241"/>
                  <a:gd name="T70" fmla="*/ 206 w 241"/>
                  <a:gd name="T71" fmla="*/ 191 h 241"/>
                  <a:gd name="T72" fmla="*/ 191 w 241"/>
                  <a:gd name="T73" fmla="*/ 206 h 241"/>
                  <a:gd name="T74" fmla="*/ 177 w 241"/>
                  <a:gd name="T75" fmla="*/ 215 h 241"/>
                  <a:gd name="T76" fmla="*/ 164 w 241"/>
                  <a:gd name="T77" fmla="*/ 224 h 241"/>
                  <a:gd name="T78" fmla="*/ 149 w 241"/>
                  <a:gd name="T79" fmla="*/ 228 h 241"/>
                  <a:gd name="T80" fmla="*/ 142 w 241"/>
                  <a:gd name="T81" fmla="*/ 231 h 241"/>
                  <a:gd name="T82" fmla="*/ 96 w 241"/>
                  <a:gd name="T83" fmla="*/ 231 h 241"/>
                  <a:gd name="T84" fmla="*/ 57 w 241"/>
                  <a:gd name="T85" fmla="*/ 213 h 241"/>
                  <a:gd name="T86" fmla="*/ 32 w 241"/>
                  <a:gd name="T87" fmla="*/ 191 h 241"/>
                  <a:gd name="T88" fmla="*/ 15 w 241"/>
                  <a:gd name="T89" fmla="*/ 164 h 241"/>
                  <a:gd name="T90" fmla="*/ 9 w 241"/>
                  <a:gd name="T91" fmla="*/ 142 h 241"/>
                  <a:gd name="T92" fmla="*/ 9 w 241"/>
                  <a:gd name="T93" fmla="*/ 96 h 241"/>
                  <a:gd name="T94" fmla="*/ 26 w 241"/>
                  <a:gd name="T95" fmla="*/ 57 h 241"/>
                  <a:gd name="T96" fmla="*/ 57 w 241"/>
                  <a:gd name="T97" fmla="*/ 26 h 241"/>
                  <a:gd name="T98" fmla="*/ 96 w 241"/>
                  <a:gd name="T99" fmla="*/ 9 h 2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
                  <a:gd name="T151" fmla="*/ 0 h 241"/>
                  <a:gd name="T152" fmla="*/ 241 w 241"/>
                  <a:gd name="T153" fmla="*/ 241 h 2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 h="241">
                    <a:moveTo>
                      <a:pt x="205" y="36"/>
                    </a:moveTo>
                    <a:lnTo>
                      <a:pt x="195" y="27"/>
                    </a:lnTo>
                    <a:lnTo>
                      <a:pt x="186" y="20"/>
                    </a:lnTo>
                    <a:lnTo>
                      <a:pt x="166" y="9"/>
                    </a:lnTo>
                    <a:lnTo>
                      <a:pt x="143" y="2"/>
                    </a:lnTo>
                    <a:lnTo>
                      <a:pt x="131" y="0"/>
                    </a:lnTo>
                    <a:lnTo>
                      <a:pt x="120" y="0"/>
                    </a:lnTo>
                    <a:lnTo>
                      <a:pt x="95" y="2"/>
                    </a:lnTo>
                    <a:lnTo>
                      <a:pt x="74" y="9"/>
                    </a:lnTo>
                    <a:lnTo>
                      <a:pt x="52" y="20"/>
                    </a:lnTo>
                    <a:lnTo>
                      <a:pt x="35" y="36"/>
                    </a:lnTo>
                    <a:lnTo>
                      <a:pt x="19" y="53"/>
                    </a:lnTo>
                    <a:lnTo>
                      <a:pt x="8" y="74"/>
                    </a:lnTo>
                    <a:lnTo>
                      <a:pt x="1" y="95"/>
                    </a:lnTo>
                    <a:lnTo>
                      <a:pt x="0" y="120"/>
                    </a:lnTo>
                    <a:lnTo>
                      <a:pt x="1" y="144"/>
                    </a:lnTo>
                    <a:lnTo>
                      <a:pt x="8" y="166"/>
                    </a:lnTo>
                    <a:lnTo>
                      <a:pt x="19" y="186"/>
                    </a:lnTo>
                    <a:lnTo>
                      <a:pt x="26" y="195"/>
                    </a:lnTo>
                    <a:lnTo>
                      <a:pt x="35" y="205"/>
                    </a:lnTo>
                    <a:lnTo>
                      <a:pt x="52" y="221"/>
                    </a:lnTo>
                    <a:lnTo>
                      <a:pt x="74" y="232"/>
                    </a:lnTo>
                    <a:lnTo>
                      <a:pt x="95" y="239"/>
                    </a:lnTo>
                    <a:lnTo>
                      <a:pt x="120" y="241"/>
                    </a:lnTo>
                    <a:lnTo>
                      <a:pt x="131" y="240"/>
                    </a:lnTo>
                    <a:lnTo>
                      <a:pt x="133" y="239"/>
                    </a:lnTo>
                    <a:lnTo>
                      <a:pt x="137" y="239"/>
                    </a:lnTo>
                    <a:lnTo>
                      <a:pt x="143" y="239"/>
                    </a:lnTo>
                    <a:lnTo>
                      <a:pt x="166" y="232"/>
                    </a:lnTo>
                    <a:lnTo>
                      <a:pt x="186" y="221"/>
                    </a:lnTo>
                    <a:lnTo>
                      <a:pt x="195" y="213"/>
                    </a:lnTo>
                    <a:lnTo>
                      <a:pt x="200" y="209"/>
                    </a:lnTo>
                    <a:lnTo>
                      <a:pt x="202" y="206"/>
                    </a:lnTo>
                    <a:lnTo>
                      <a:pt x="202" y="205"/>
                    </a:lnTo>
                    <a:lnTo>
                      <a:pt x="203" y="205"/>
                    </a:lnTo>
                    <a:lnTo>
                      <a:pt x="205" y="205"/>
                    </a:lnTo>
                    <a:lnTo>
                      <a:pt x="205" y="203"/>
                    </a:lnTo>
                    <a:lnTo>
                      <a:pt x="205" y="202"/>
                    </a:lnTo>
                    <a:lnTo>
                      <a:pt x="206" y="202"/>
                    </a:lnTo>
                    <a:lnTo>
                      <a:pt x="208" y="200"/>
                    </a:lnTo>
                    <a:lnTo>
                      <a:pt x="213" y="195"/>
                    </a:lnTo>
                    <a:lnTo>
                      <a:pt x="221" y="186"/>
                    </a:lnTo>
                    <a:lnTo>
                      <a:pt x="232" y="166"/>
                    </a:lnTo>
                    <a:lnTo>
                      <a:pt x="239" y="144"/>
                    </a:lnTo>
                    <a:lnTo>
                      <a:pt x="239" y="137"/>
                    </a:lnTo>
                    <a:lnTo>
                      <a:pt x="239" y="133"/>
                    </a:lnTo>
                    <a:lnTo>
                      <a:pt x="240" y="131"/>
                    </a:lnTo>
                    <a:lnTo>
                      <a:pt x="241" y="120"/>
                    </a:lnTo>
                    <a:lnTo>
                      <a:pt x="239" y="95"/>
                    </a:lnTo>
                    <a:lnTo>
                      <a:pt x="232" y="74"/>
                    </a:lnTo>
                    <a:lnTo>
                      <a:pt x="221" y="53"/>
                    </a:lnTo>
                    <a:lnTo>
                      <a:pt x="205" y="36"/>
                    </a:lnTo>
                    <a:close/>
                    <a:moveTo>
                      <a:pt x="120" y="8"/>
                    </a:moveTo>
                    <a:lnTo>
                      <a:pt x="142" y="9"/>
                    </a:lnTo>
                    <a:lnTo>
                      <a:pt x="152" y="11"/>
                    </a:lnTo>
                    <a:lnTo>
                      <a:pt x="164" y="16"/>
                    </a:lnTo>
                    <a:lnTo>
                      <a:pt x="183" y="26"/>
                    </a:lnTo>
                    <a:lnTo>
                      <a:pt x="191" y="32"/>
                    </a:lnTo>
                    <a:lnTo>
                      <a:pt x="200" y="41"/>
                    </a:lnTo>
                    <a:lnTo>
                      <a:pt x="213" y="57"/>
                    </a:lnTo>
                    <a:lnTo>
                      <a:pt x="224" y="76"/>
                    </a:lnTo>
                    <a:lnTo>
                      <a:pt x="231" y="96"/>
                    </a:lnTo>
                    <a:lnTo>
                      <a:pt x="233" y="120"/>
                    </a:lnTo>
                    <a:lnTo>
                      <a:pt x="231" y="142"/>
                    </a:lnTo>
                    <a:lnTo>
                      <a:pt x="229" y="147"/>
                    </a:lnTo>
                    <a:lnTo>
                      <a:pt x="228" y="149"/>
                    </a:lnTo>
                    <a:lnTo>
                      <a:pt x="228" y="153"/>
                    </a:lnTo>
                    <a:lnTo>
                      <a:pt x="224" y="164"/>
                    </a:lnTo>
                    <a:lnTo>
                      <a:pt x="219" y="173"/>
                    </a:lnTo>
                    <a:lnTo>
                      <a:pt x="215" y="177"/>
                    </a:lnTo>
                    <a:lnTo>
                      <a:pt x="213" y="183"/>
                    </a:lnTo>
                    <a:lnTo>
                      <a:pt x="206" y="191"/>
                    </a:lnTo>
                    <a:lnTo>
                      <a:pt x="200" y="200"/>
                    </a:lnTo>
                    <a:lnTo>
                      <a:pt x="191" y="206"/>
                    </a:lnTo>
                    <a:lnTo>
                      <a:pt x="183" y="213"/>
                    </a:lnTo>
                    <a:lnTo>
                      <a:pt x="177" y="215"/>
                    </a:lnTo>
                    <a:lnTo>
                      <a:pt x="173" y="219"/>
                    </a:lnTo>
                    <a:lnTo>
                      <a:pt x="164" y="224"/>
                    </a:lnTo>
                    <a:lnTo>
                      <a:pt x="152" y="228"/>
                    </a:lnTo>
                    <a:lnTo>
                      <a:pt x="149" y="228"/>
                    </a:lnTo>
                    <a:lnTo>
                      <a:pt x="147" y="229"/>
                    </a:lnTo>
                    <a:lnTo>
                      <a:pt x="142" y="231"/>
                    </a:lnTo>
                    <a:lnTo>
                      <a:pt x="120" y="233"/>
                    </a:lnTo>
                    <a:lnTo>
                      <a:pt x="96" y="231"/>
                    </a:lnTo>
                    <a:lnTo>
                      <a:pt x="76" y="224"/>
                    </a:lnTo>
                    <a:lnTo>
                      <a:pt x="57" y="213"/>
                    </a:lnTo>
                    <a:lnTo>
                      <a:pt x="41" y="200"/>
                    </a:lnTo>
                    <a:lnTo>
                      <a:pt x="32" y="191"/>
                    </a:lnTo>
                    <a:lnTo>
                      <a:pt x="26" y="183"/>
                    </a:lnTo>
                    <a:lnTo>
                      <a:pt x="15" y="164"/>
                    </a:lnTo>
                    <a:lnTo>
                      <a:pt x="11" y="153"/>
                    </a:lnTo>
                    <a:lnTo>
                      <a:pt x="9" y="142"/>
                    </a:lnTo>
                    <a:lnTo>
                      <a:pt x="8" y="120"/>
                    </a:lnTo>
                    <a:lnTo>
                      <a:pt x="9" y="96"/>
                    </a:lnTo>
                    <a:lnTo>
                      <a:pt x="15" y="76"/>
                    </a:lnTo>
                    <a:lnTo>
                      <a:pt x="26" y="57"/>
                    </a:lnTo>
                    <a:lnTo>
                      <a:pt x="41" y="41"/>
                    </a:lnTo>
                    <a:lnTo>
                      <a:pt x="57" y="26"/>
                    </a:lnTo>
                    <a:lnTo>
                      <a:pt x="76" y="16"/>
                    </a:lnTo>
                    <a:lnTo>
                      <a:pt x="96" y="9"/>
                    </a:lnTo>
                    <a:lnTo>
                      <a:pt x="120" y="8"/>
                    </a:lnTo>
                    <a:close/>
                  </a:path>
                </a:pathLst>
              </a:custGeom>
              <a:solidFill>
                <a:srgbClr val="AFC6D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5" name="Freeform 698"/>
              <p:cNvSpPr>
                <a:spLocks noEditPoints="1"/>
              </p:cNvSpPr>
              <p:nvPr/>
            </p:nvSpPr>
            <p:spPr bwMode="auto">
              <a:xfrm>
                <a:off x="6255" y="3879"/>
                <a:ext cx="45" cy="45"/>
              </a:xfrm>
              <a:custGeom>
                <a:avLst/>
                <a:gdLst>
                  <a:gd name="T0" fmla="*/ 183 w 225"/>
                  <a:gd name="T1" fmla="*/ 24 h 225"/>
                  <a:gd name="T2" fmla="*/ 156 w 225"/>
                  <a:gd name="T3" fmla="*/ 8 h 225"/>
                  <a:gd name="T4" fmla="*/ 134 w 225"/>
                  <a:gd name="T5" fmla="*/ 1 h 225"/>
                  <a:gd name="T6" fmla="*/ 88 w 225"/>
                  <a:gd name="T7" fmla="*/ 1 h 225"/>
                  <a:gd name="T8" fmla="*/ 49 w 225"/>
                  <a:gd name="T9" fmla="*/ 18 h 225"/>
                  <a:gd name="T10" fmla="*/ 18 w 225"/>
                  <a:gd name="T11" fmla="*/ 49 h 225"/>
                  <a:gd name="T12" fmla="*/ 1 w 225"/>
                  <a:gd name="T13" fmla="*/ 88 h 225"/>
                  <a:gd name="T14" fmla="*/ 1 w 225"/>
                  <a:gd name="T15" fmla="*/ 134 h 225"/>
                  <a:gd name="T16" fmla="*/ 7 w 225"/>
                  <a:gd name="T17" fmla="*/ 156 h 225"/>
                  <a:gd name="T18" fmla="*/ 24 w 225"/>
                  <a:gd name="T19" fmla="*/ 183 h 225"/>
                  <a:gd name="T20" fmla="*/ 49 w 225"/>
                  <a:gd name="T21" fmla="*/ 205 h 225"/>
                  <a:gd name="T22" fmla="*/ 88 w 225"/>
                  <a:gd name="T23" fmla="*/ 223 h 225"/>
                  <a:gd name="T24" fmla="*/ 134 w 225"/>
                  <a:gd name="T25" fmla="*/ 223 h 225"/>
                  <a:gd name="T26" fmla="*/ 141 w 225"/>
                  <a:gd name="T27" fmla="*/ 220 h 225"/>
                  <a:gd name="T28" fmla="*/ 156 w 225"/>
                  <a:gd name="T29" fmla="*/ 216 h 225"/>
                  <a:gd name="T30" fmla="*/ 169 w 225"/>
                  <a:gd name="T31" fmla="*/ 207 h 225"/>
                  <a:gd name="T32" fmla="*/ 183 w 225"/>
                  <a:gd name="T33" fmla="*/ 198 h 225"/>
                  <a:gd name="T34" fmla="*/ 198 w 225"/>
                  <a:gd name="T35" fmla="*/ 183 h 225"/>
                  <a:gd name="T36" fmla="*/ 207 w 225"/>
                  <a:gd name="T37" fmla="*/ 169 h 225"/>
                  <a:gd name="T38" fmla="*/ 216 w 225"/>
                  <a:gd name="T39" fmla="*/ 156 h 225"/>
                  <a:gd name="T40" fmla="*/ 220 w 225"/>
                  <a:gd name="T41" fmla="*/ 141 h 225"/>
                  <a:gd name="T42" fmla="*/ 223 w 225"/>
                  <a:gd name="T43" fmla="*/ 134 h 225"/>
                  <a:gd name="T44" fmla="*/ 223 w 225"/>
                  <a:gd name="T45" fmla="*/ 88 h 225"/>
                  <a:gd name="T46" fmla="*/ 205 w 225"/>
                  <a:gd name="T47" fmla="*/ 49 h 225"/>
                  <a:gd name="T48" fmla="*/ 112 w 225"/>
                  <a:gd name="T49" fmla="*/ 8 h 225"/>
                  <a:gd name="T50" fmla="*/ 152 w 225"/>
                  <a:gd name="T51" fmla="*/ 14 h 225"/>
                  <a:gd name="T52" fmla="*/ 178 w 225"/>
                  <a:gd name="T53" fmla="*/ 29 h 225"/>
                  <a:gd name="T54" fmla="*/ 199 w 225"/>
                  <a:gd name="T55" fmla="*/ 52 h 225"/>
                  <a:gd name="T56" fmla="*/ 215 w 225"/>
                  <a:gd name="T57" fmla="*/ 91 h 225"/>
                  <a:gd name="T58" fmla="*/ 215 w 225"/>
                  <a:gd name="T59" fmla="*/ 132 h 225"/>
                  <a:gd name="T60" fmla="*/ 199 w 225"/>
                  <a:gd name="T61" fmla="*/ 170 h 225"/>
                  <a:gd name="T62" fmla="*/ 187 w 225"/>
                  <a:gd name="T63" fmla="*/ 187 h 225"/>
                  <a:gd name="T64" fmla="*/ 170 w 225"/>
                  <a:gd name="T65" fmla="*/ 200 h 225"/>
                  <a:gd name="T66" fmla="*/ 132 w 225"/>
                  <a:gd name="T67" fmla="*/ 215 h 225"/>
                  <a:gd name="T68" fmla="*/ 89 w 225"/>
                  <a:gd name="T69" fmla="*/ 215 h 225"/>
                  <a:gd name="T70" fmla="*/ 52 w 225"/>
                  <a:gd name="T71" fmla="*/ 200 h 225"/>
                  <a:gd name="T72" fmla="*/ 29 w 225"/>
                  <a:gd name="T73" fmla="*/ 178 h 225"/>
                  <a:gd name="T74" fmla="*/ 14 w 225"/>
                  <a:gd name="T75" fmla="*/ 152 h 225"/>
                  <a:gd name="T76" fmla="*/ 7 w 225"/>
                  <a:gd name="T77" fmla="*/ 112 h 225"/>
                  <a:gd name="T78" fmla="*/ 14 w 225"/>
                  <a:gd name="T79" fmla="*/ 72 h 225"/>
                  <a:gd name="T80" fmla="*/ 37 w 225"/>
                  <a:gd name="T81" fmla="*/ 37 h 225"/>
                  <a:gd name="T82" fmla="*/ 70 w 225"/>
                  <a:gd name="T83" fmla="*/ 14 h 225"/>
                  <a:gd name="T84" fmla="*/ 112 w 225"/>
                  <a:gd name="T85" fmla="*/ 8 h 2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5"/>
                  <a:gd name="T130" fmla="*/ 0 h 225"/>
                  <a:gd name="T131" fmla="*/ 225 w 225"/>
                  <a:gd name="T132" fmla="*/ 225 h 2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5" h="225">
                    <a:moveTo>
                      <a:pt x="192" y="33"/>
                    </a:moveTo>
                    <a:lnTo>
                      <a:pt x="183" y="24"/>
                    </a:lnTo>
                    <a:lnTo>
                      <a:pt x="175" y="18"/>
                    </a:lnTo>
                    <a:lnTo>
                      <a:pt x="156" y="8"/>
                    </a:lnTo>
                    <a:lnTo>
                      <a:pt x="144" y="3"/>
                    </a:lnTo>
                    <a:lnTo>
                      <a:pt x="134" y="1"/>
                    </a:lnTo>
                    <a:lnTo>
                      <a:pt x="112" y="0"/>
                    </a:lnTo>
                    <a:lnTo>
                      <a:pt x="88" y="1"/>
                    </a:lnTo>
                    <a:lnTo>
                      <a:pt x="68" y="8"/>
                    </a:lnTo>
                    <a:lnTo>
                      <a:pt x="49" y="18"/>
                    </a:lnTo>
                    <a:lnTo>
                      <a:pt x="33" y="33"/>
                    </a:lnTo>
                    <a:lnTo>
                      <a:pt x="18" y="49"/>
                    </a:lnTo>
                    <a:lnTo>
                      <a:pt x="7" y="68"/>
                    </a:lnTo>
                    <a:lnTo>
                      <a:pt x="1" y="88"/>
                    </a:lnTo>
                    <a:lnTo>
                      <a:pt x="0" y="112"/>
                    </a:lnTo>
                    <a:lnTo>
                      <a:pt x="1" y="134"/>
                    </a:lnTo>
                    <a:lnTo>
                      <a:pt x="3" y="145"/>
                    </a:lnTo>
                    <a:lnTo>
                      <a:pt x="7" y="156"/>
                    </a:lnTo>
                    <a:lnTo>
                      <a:pt x="18" y="175"/>
                    </a:lnTo>
                    <a:lnTo>
                      <a:pt x="24" y="183"/>
                    </a:lnTo>
                    <a:lnTo>
                      <a:pt x="33" y="192"/>
                    </a:lnTo>
                    <a:lnTo>
                      <a:pt x="49" y="205"/>
                    </a:lnTo>
                    <a:lnTo>
                      <a:pt x="68" y="216"/>
                    </a:lnTo>
                    <a:lnTo>
                      <a:pt x="88" y="223"/>
                    </a:lnTo>
                    <a:lnTo>
                      <a:pt x="112" y="225"/>
                    </a:lnTo>
                    <a:lnTo>
                      <a:pt x="134" y="223"/>
                    </a:lnTo>
                    <a:lnTo>
                      <a:pt x="139" y="221"/>
                    </a:lnTo>
                    <a:lnTo>
                      <a:pt x="141" y="220"/>
                    </a:lnTo>
                    <a:lnTo>
                      <a:pt x="144" y="220"/>
                    </a:lnTo>
                    <a:lnTo>
                      <a:pt x="156" y="216"/>
                    </a:lnTo>
                    <a:lnTo>
                      <a:pt x="165" y="211"/>
                    </a:lnTo>
                    <a:lnTo>
                      <a:pt x="169" y="207"/>
                    </a:lnTo>
                    <a:lnTo>
                      <a:pt x="175" y="205"/>
                    </a:lnTo>
                    <a:lnTo>
                      <a:pt x="183" y="198"/>
                    </a:lnTo>
                    <a:lnTo>
                      <a:pt x="192" y="192"/>
                    </a:lnTo>
                    <a:lnTo>
                      <a:pt x="198" y="183"/>
                    </a:lnTo>
                    <a:lnTo>
                      <a:pt x="205" y="175"/>
                    </a:lnTo>
                    <a:lnTo>
                      <a:pt x="207" y="169"/>
                    </a:lnTo>
                    <a:lnTo>
                      <a:pt x="211" y="165"/>
                    </a:lnTo>
                    <a:lnTo>
                      <a:pt x="216" y="156"/>
                    </a:lnTo>
                    <a:lnTo>
                      <a:pt x="220" y="145"/>
                    </a:lnTo>
                    <a:lnTo>
                      <a:pt x="220" y="141"/>
                    </a:lnTo>
                    <a:lnTo>
                      <a:pt x="221" y="139"/>
                    </a:lnTo>
                    <a:lnTo>
                      <a:pt x="223" y="134"/>
                    </a:lnTo>
                    <a:lnTo>
                      <a:pt x="225" y="112"/>
                    </a:lnTo>
                    <a:lnTo>
                      <a:pt x="223" y="88"/>
                    </a:lnTo>
                    <a:lnTo>
                      <a:pt x="216" y="68"/>
                    </a:lnTo>
                    <a:lnTo>
                      <a:pt x="205" y="49"/>
                    </a:lnTo>
                    <a:lnTo>
                      <a:pt x="192" y="33"/>
                    </a:lnTo>
                    <a:close/>
                    <a:moveTo>
                      <a:pt x="112" y="8"/>
                    </a:moveTo>
                    <a:lnTo>
                      <a:pt x="132" y="9"/>
                    </a:lnTo>
                    <a:lnTo>
                      <a:pt x="152" y="14"/>
                    </a:lnTo>
                    <a:lnTo>
                      <a:pt x="170" y="23"/>
                    </a:lnTo>
                    <a:lnTo>
                      <a:pt x="178" y="29"/>
                    </a:lnTo>
                    <a:lnTo>
                      <a:pt x="187" y="37"/>
                    </a:lnTo>
                    <a:lnTo>
                      <a:pt x="199" y="52"/>
                    </a:lnTo>
                    <a:lnTo>
                      <a:pt x="209" y="72"/>
                    </a:lnTo>
                    <a:lnTo>
                      <a:pt x="215" y="91"/>
                    </a:lnTo>
                    <a:lnTo>
                      <a:pt x="217" y="112"/>
                    </a:lnTo>
                    <a:lnTo>
                      <a:pt x="215" y="132"/>
                    </a:lnTo>
                    <a:lnTo>
                      <a:pt x="209" y="152"/>
                    </a:lnTo>
                    <a:lnTo>
                      <a:pt x="199" y="170"/>
                    </a:lnTo>
                    <a:lnTo>
                      <a:pt x="193" y="178"/>
                    </a:lnTo>
                    <a:lnTo>
                      <a:pt x="187" y="187"/>
                    </a:lnTo>
                    <a:lnTo>
                      <a:pt x="178" y="193"/>
                    </a:lnTo>
                    <a:lnTo>
                      <a:pt x="170" y="200"/>
                    </a:lnTo>
                    <a:lnTo>
                      <a:pt x="152" y="210"/>
                    </a:lnTo>
                    <a:lnTo>
                      <a:pt x="132" y="215"/>
                    </a:lnTo>
                    <a:lnTo>
                      <a:pt x="112" y="217"/>
                    </a:lnTo>
                    <a:lnTo>
                      <a:pt x="89" y="215"/>
                    </a:lnTo>
                    <a:lnTo>
                      <a:pt x="70" y="210"/>
                    </a:lnTo>
                    <a:lnTo>
                      <a:pt x="52" y="200"/>
                    </a:lnTo>
                    <a:lnTo>
                      <a:pt x="37" y="187"/>
                    </a:lnTo>
                    <a:lnTo>
                      <a:pt x="29" y="178"/>
                    </a:lnTo>
                    <a:lnTo>
                      <a:pt x="23" y="170"/>
                    </a:lnTo>
                    <a:lnTo>
                      <a:pt x="14" y="152"/>
                    </a:lnTo>
                    <a:lnTo>
                      <a:pt x="9" y="132"/>
                    </a:lnTo>
                    <a:lnTo>
                      <a:pt x="7" y="112"/>
                    </a:lnTo>
                    <a:lnTo>
                      <a:pt x="9" y="91"/>
                    </a:lnTo>
                    <a:lnTo>
                      <a:pt x="14" y="72"/>
                    </a:lnTo>
                    <a:lnTo>
                      <a:pt x="23" y="52"/>
                    </a:lnTo>
                    <a:lnTo>
                      <a:pt x="37" y="37"/>
                    </a:lnTo>
                    <a:lnTo>
                      <a:pt x="52" y="23"/>
                    </a:lnTo>
                    <a:lnTo>
                      <a:pt x="70" y="14"/>
                    </a:lnTo>
                    <a:lnTo>
                      <a:pt x="89" y="9"/>
                    </a:lnTo>
                    <a:lnTo>
                      <a:pt x="112" y="8"/>
                    </a:lnTo>
                    <a:close/>
                  </a:path>
                </a:pathLst>
              </a:custGeom>
              <a:solidFill>
                <a:srgbClr val="B4C9D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6" name="Freeform 699"/>
              <p:cNvSpPr>
                <a:spLocks noEditPoints="1"/>
              </p:cNvSpPr>
              <p:nvPr/>
            </p:nvSpPr>
            <p:spPr bwMode="auto">
              <a:xfrm>
                <a:off x="6257" y="3881"/>
                <a:ext cx="42" cy="41"/>
              </a:xfrm>
              <a:custGeom>
                <a:avLst/>
                <a:gdLst>
                  <a:gd name="T0" fmla="*/ 171 w 210"/>
                  <a:gd name="T1" fmla="*/ 21 h 209"/>
                  <a:gd name="T2" fmla="*/ 145 w 210"/>
                  <a:gd name="T3" fmla="*/ 6 h 209"/>
                  <a:gd name="T4" fmla="*/ 105 w 210"/>
                  <a:gd name="T5" fmla="*/ 0 h 209"/>
                  <a:gd name="T6" fmla="*/ 63 w 210"/>
                  <a:gd name="T7" fmla="*/ 6 h 209"/>
                  <a:gd name="T8" fmla="*/ 30 w 210"/>
                  <a:gd name="T9" fmla="*/ 29 h 209"/>
                  <a:gd name="T10" fmla="*/ 7 w 210"/>
                  <a:gd name="T11" fmla="*/ 64 h 209"/>
                  <a:gd name="T12" fmla="*/ 0 w 210"/>
                  <a:gd name="T13" fmla="*/ 104 h 209"/>
                  <a:gd name="T14" fmla="*/ 7 w 210"/>
                  <a:gd name="T15" fmla="*/ 144 h 209"/>
                  <a:gd name="T16" fmla="*/ 22 w 210"/>
                  <a:gd name="T17" fmla="*/ 170 h 209"/>
                  <a:gd name="T18" fmla="*/ 45 w 210"/>
                  <a:gd name="T19" fmla="*/ 192 h 209"/>
                  <a:gd name="T20" fmla="*/ 82 w 210"/>
                  <a:gd name="T21" fmla="*/ 207 h 209"/>
                  <a:gd name="T22" fmla="*/ 125 w 210"/>
                  <a:gd name="T23" fmla="*/ 207 h 209"/>
                  <a:gd name="T24" fmla="*/ 163 w 210"/>
                  <a:gd name="T25" fmla="*/ 192 h 209"/>
                  <a:gd name="T26" fmla="*/ 180 w 210"/>
                  <a:gd name="T27" fmla="*/ 179 h 209"/>
                  <a:gd name="T28" fmla="*/ 192 w 210"/>
                  <a:gd name="T29" fmla="*/ 162 h 209"/>
                  <a:gd name="T30" fmla="*/ 208 w 210"/>
                  <a:gd name="T31" fmla="*/ 124 h 209"/>
                  <a:gd name="T32" fmla="*/ 208 w 210"/>
                  <a:gd name="T33" fmla="*/ 83 h 209"/>
                  <a:gd name="T34" fmla="*/ 192 w 210"/>
                  <a:gd name="T35" fmla="*/ 44 h 209"/>
                  <a:gd name="T36" fmla="*/ 8 w 210"/>
                  <a:gd name="T37" fmla="*/ 104 h 209"/>
                  <a:gd name="T38" fmla="*/ 15 w 210"/>
                  <a:gd name="T39" fmla="*/ 67 h 209"/>
                  <a:gd name="T40" fmla="*/ 36 w 210"/>
                  <a:gd name="T41" fmla="*/ 35 h 209"/>
                  <a:gd name="T42" fmla="*/ 68 w 210"/>
                  <a:gd name="T43" fmla="*/ 14 h 209"/>
                  <a:gd name="T44" fmla="*/ 105 w 210"/>
                  <a:gd name="T45" fmla="*/ 7 h 209"/>
                  <a:gd name="T46" fmla="*/ 142 w 210"/>
                  <a:gd name="T47" fmla="*/ 14 h 209"/>
                  <a:gd name="T48" fmla="*/ 174 w 210"/>
                  <a:gd name="T49" fmla="*/ 35 h 209"/>
                  <a:gd name="T50" fmla="*/ 195 w 210"/>
                  <a:gd name="T51" fmla="*/ 67 h 209"/>
                  <a:gd name="T52" fmla="*/ 202 w 210"/>
                  <a:gd name="T53" fmla="*/ 104 h 209"/>
                  <a:gd name="T54" fmla="*/ 200 w 210"/>
                  <a:gd name="T55" fmla="*/ 117 h 209"/>
                  <a:gd name="T56" fmla="*/ 195 w 210"/>
                  <a:gd name="T57" fmla="*/ 141 h 209"/>
                  <a:gd name="T58" fmla="*/ 186 w 210"/>
                  <a:gd name="T59" fmla="*/ 158 h 209"/>
                  <a:gd name="T60" fmla="*/ 159 w 210"/>
                  <a:gd name="T61" fmla="*/ 185 h 209"/>
                  <a:gd name="T62" fmla="*/ 142 w 210"/>
                  <a:gd name="T63" fmla="*/ 194 h 209"/>
                  <a:gd name="T64" fmla="*/ 118 w 210"/>
                  <a:gd name="T65" fmla="*/ 199 h 209"/>
                  <a:gd name="T66" fmla="*/ 105 w 210"/>
                  <a:gd name="T67" fmla="*/ 202 h 209"/>
                  <a:gd name="T68" fmla="*/ 68 w 210"/>
                  <a:gd name="T69" fmla="*/ 194 h 209"/>
                  <a:gd name="T70" fmla="*/ 36 w 210"/>
                  <a:gd name="T71" fmla="*/ 174 h 209"/>
                  <a:gd name="T72" fmla="*/ 15 w 210"/>
                  <a:gd name="T73" fmla="*/ 141 h 209"/>
                  <a:gd name="T74" fmla="*/ 8 w 210"/>
                  <a:gd name="T75" fmla="*/ 104 h 2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
                  <a:gd name="T115" fmla="*/ 0 h 209"/>
                  <a:gd name="T116" fmla="*/ 210 w 210"/>
                  <a:gd name="T117" fmla="*/ 209 h 2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 h="209">
                    <a:moveTo>
                      <a:pt x="180" y="29"/>
                    </a:moveTo>
                    <a:lnTo>
                      <a:pt x="171" y="21"/>
                    </a:lnTo>
                    <a:lnTo>
                      <a:pt x="163" y="15"/>
                    </a:lnTo>
                    <a:lnTo>
                      <a:pt x="145" y="6"/>
                    </a:lnTo>
                    <a:lnTo>
                      <a:pt x="125" y="1"/>
                    </a:lnTo>
                    <a:lnTo>
                      <a:pt x="105" y="0"/>
                    </a:lnTo>
                    <a:lnTo>
                      <a:pt x="82" y="1"/>
                    </a:lnTo>
                    <a:lnTo>
                      <a:pt x="63" y="6"/>
                    </a:lnTo>
                    <a:lnTo>
                      <a:pt x="45" y="15"/>
                    </a:lnTo>
                    <a:lnTo>
                      <a:pt x="30" y="29"/>
                    </a:lnTo>
                    <a:lnTo>
                      <a:pt x="16" y="44"/>
                    </a:lnTo>
                    <a:lnTo>
                      <a:pt x="7" y="64"/>
                    </a:lnTo>
                    <a:lnTo>
                      <a:pt x="2" y="83"/>
                    </a:lnTo>
                    <a:lnTo>
                      <a:pt x="0" y="104"/>
                    </a:lnTo>
                    <a:lnTo>
                      <a:pt x="2" y="124"/>
                    </a:lnTo>
                    <a:lnTo>
                      <a:pt x="7" y="144"/>
                    </a:lnTo>
                    <a:lnTo>
                      <a:pt x="16" y="162"/>
                    </a:lnTo>
                    <a:lnTo>
                      <a:pt x="22" y="170"/>
                    </a:lnTo>
                    <a:lnTo>
                      <a:pt x="30" y="179"/>
                    </a:lnTo>
                    <a:lnTo>
                      <a:pt x="45" y="192"/>
                    </a:lnTo>
                    <a:lnTo>
                      <a:pt x="63" y="202"/>
                    </a:lnTo>
                    <a:lnTo>
                      <a:pt x="82" y="207"/>
                    </a:lnTo>
                    <a:lnTo>
                      <a:pt x="105" y="209"/>
                    </a:lnTo>
                    <a:lnTo>
                      <a:pt x="125" y="207"/>
                    </a:lnTo>
                    <a:lnTo>
                      <a:pt x="145" y="202"/>
                    </a:lnTo>
                    <a:lnTo>
                      <a:pt x="163" y="192"/>
                    </a:lnTo>
                    <a:lnTo>
                      <a:pt x="171" y="185"/>
                    </a:lnTo>
                    <a:lnTo>
                      <a:pt x="180" y="179"/>
                    </a:lnTo>
                    <a:lnTo>
                      <a:pt x="186" y="170"/>
                    </a:lnTo>
                    <a:lnTo>
                      <a:pt x="192" y="162"/>
                    </a:lnTo>
                    <a:lnTo>
                      <a:pt x="202" y="144"/>
                    </a:lnTo>
                    <a:lnTo>
                      <a:pt x="208" y="124"/>
                    </a:lnTo>
                    <a:lnTo>
                      <a:pt x="210" y="104"/>
                    </a:lnTo>
                    <a:lnTo>
                      <a:pt x="208" y="83"/>
                    </a:lnTo>
                    <a:lnTo>
                      <a:pt x="202" y="64"/>
                    </a:lnTo>
                    <a:lnTo>
                      <a:pt x="192" y="44"/>
                    </a:lnTo>
                    <a:lnTo>
                      <a:pt x="180" y="29"/>
                    </a:lnTo>
                    <a:close/>
                    <a:moveTo>
                      <a:pt x="8" y="104"/>
                    </a:moveTo>
                    <a:lnTo>
                      <a:pt x="9" y="84"/>
                    </a:lnTo>
                    <a:lnTo>
                      <a:pt x="15" y="67"/>
                    </a:lnTo>
                    <a:lnTo>
                      <a:pt x="23" y="50"/>
                    </a:lnTo>
                    <a:lnTo>
                      <a:pt x="36" y="35"/>
                    </a:lnTo>
                    <a:lnTo>
                      <a:pt x="51" y="22"/>
                    </a:lnTo>
                    <a:lnTo>
                      <a:pt x="68" y="14"/>
                    </a:lnTo>
                    <a:lnTo>
                      <a:pt x="85" y="9"/>
                    </a:lnTo>
                    <a:lnTo>
                      <a:pt x="105" y="7"/>
                    </a:lnTo>
                    <a:lnTo>
                      <a:pt x="124" y="9"/>
                    </a:lnTo>
                    <a:lnTo>
                      <a:pt x="142" y="14"/>
                    </a:lnTo>
                    <a:lnTo>
                      <a:pt x="159" y="22"/>
                    </a:lnTo>
                    <a:lnTo>
                      <a:pt x="174" y="35"/>
                    </a:lnTo>
                    <a:lnTo>
                      <a:pt x="186" y="50"/>
                    </a:lnTo>
                    <a:lnTo>
                      <a:pt x="195" y="67"/>
                    </a:lnTo>
                    <a:lnTo>
                      <a:pt x="200" y="84"/>
                    </a:lnTo>
                    <a:lnTo>
                      <a:pt x="202" y="104"/>
                    </a:lnTo>
                    <a:lnTo>
                      <a:pt x="201" y="113"/>
                    </a:lnTo>
                    <a:lnTo>
                      <a:pt x="200" y="117"/>
                    </a:lnTo>
                    <a:lnTo>
                      <a:pt x="200" y="123"/>
                    </a:lnTo>
                    <a:lnTo>
                      <a:pt x="195" y="141"/>
                    </a:lnTo>
                    <a:lnTo>
                      <a:pt x="190" y="149"/>
                    </a:lnTo>
                    <a:lnTo>
                      <a:pt x="186" y="158"/>
                    </a:lnTo>
                    <a:lnTo>
                      <a:pt x="174" y="174"/>
                    </a:lnTo>
                    <a:lnTo>
                      <a:pt x="159" y="185"/>
                    </a:lnTo>
                    <a:lnTo>
                      <a:pt x="150" y="189"/>
                    </a:lnTo>
                    <a:lnTo>
                      <a:pt x="142" y="194"/>
                    </a:lnTo>
                    <a:lnTo>
                      <a:pt x="124" y="199"/>
                    </a:lnTo>
                    <a:lnTo>
                      <a:pt x="118" y="199"/>
                    </a:lnTo>
                    <a:lnTo>
                      <a:pt x="114" y="200"/>
                    </a:lnTo>
                    <a:lnTo>
                      <a:pt x="105" y="202"/>
                    </a:lnTo>
                    <a:lnTo>
                      <a:pt x="85" y="199"/>
                    </a:lnTo>
                    <a:lnTo>
                      <a:pt x="68" y="194"/>
                    </a:lnTo>
                    <a:lnTo>
                      <a:pt x="51" y="185"/>
                    </a:lnTo>
                    <a:lnTo>
                      <a:pt x="36" y="174"/>
                    </a:lnTo>
                    <a:lnTo>
                      <a:pt x="23" y="158"/>
                    </a:lnTo>
                    <a:lnTo>
                      <a:pt x="15" y="141"/>
                    </a:lnTo>
                    <a:lnTo>
                      <a:pt x="9" y="123"/>
                    </a:lnTo>
                    <a:lnTo>
                      <a:pt x="8" y="104"/>
                    </a:lnTo>
                    <a:close/>
                  </a:path>
                </a:pathLst>
              </a:custGeom>
              <a:solidFill>
                <a:srgbClr val="B9CDD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7" name="Freeform 700"/>
              <p:cNvSpPr>
                <a:spLocks noEditPoints="1"/>
              </p:cNvSpPr>
              <p:nvPr/>
            </p:nvSpPr>
            <p:spPr bwMode="auto">
              <a:xfrm>
                <a:off x="6258" y="3882"/>
                <a:ext cx="39" cy="39"/>
              </a:xfrm>
              <a:custGeom>
                <a:avLst/>
                <a:gdLst>
                  <a:gd name="T0" fmla="*/ 15 w 194"/>
                  <a:gd name="T1" fmla="*/ 43 h 195"/>
                  <a:gd name="T2" fmla="*/ 1 w 194"/>
                  <a:gd name="T3" fmla="*/ 77 h 195"/>
                  <a:gd name="T4" fmla="*/ 1 w 194"/>
                  <a:gd name="T5" fmla="*/ 116 h 195"/>
                  <a:gd name="T6" fmla="*/ 15 w 194"/>
                  <a:gd name="T7" fmla="*/ 151 h 195"/>
                  <a:gd name="T8" fmla="*/ 43 w 194"/>
                  <a:gd name="T9" fmla="*/ 178 h 195"/>
                  <a:gd name="T10" fmla="*/ 77 w 194"/>
                  <a:gd name="T11" fmla="*/ 192 h 195"/>
                  <a:gd name="T12" fmla="*/ 106 w 194"/>
                  <a:gd name="T13" fmla="*/ 193 h 195"/>
                  <a:gd name="T14" fmla="*/ 116 w 194"/>
                  <a:gd name="T15" fmla="*/ 192 h 195"/>
                  <a:gd name="T16" fmla="*/ 142 w 194"/>
                  <a:gd name="T17" fmla="*/ 182 h 195"/>
                  <a:gd name="T18" fmla="*/ 166 w 194"/>
                  <a:gd name="T19" fmla="*/ 167 h 195"/>
                  <a:gd name="T20" fmla="*/ 182 w 194"/>
                  <a:gd name="T21" fmla="*/ 142 h 195"/>
                  <a:gd name="T22" fmla="*/ 192 w 194"/>
                  <a:gd name="T23" fmla="*/ 116 h 195"/>
                  <a:gd name="T24" fmla="*/ 193 w 194"/>
                  <a:gd name="T25" fmla="*/ 106 h 195"/>
                  <a:gd name="T26" fmla="*/ 192 w 194"/>
                  <a:gd name="T27" fmla="*/ 77 h 195"/>
                  <a:gd name="T28" fmla="*/ 178 w 194"/>
                  <a:gd name="T29" fmla="*/ 43 h 195"/>
                  <a:gd name="T30" fmla="*/ 151 w 194"/>
                  <a:gd name="T31" fmla="*/ 15 h 195"/>
                  <a:gd name="T32" fmla="*/ 116 w 194"/>
                  <a:gd name="T33" fmla="*/ 2 h 195"/>
                  <a:gd name="T34" fmla="*/ 77 w 194"/>
                  <a:gd name="T35" fmla="*/ 2 h 195"/>
                  <a:gd name="T36" fmla="*/ 43 w 194"/>
                  <a:gd name="T37" fmla="*/ 15 h 195"/>
                  <a:gd name="T38" fmla="*/ 6 w 194"/>
                  <a:gd name="T39" fmla="*/ 97 h 195"/>
                  <a:gd name="T40" fmla="*/ 13 w 194"/>
                  <a:gd name="T41" fmla="*/ 62 h 195"/>
                  <a:gd name="T42" fmla="*/ 34 w 194"/>
                  <a:gd name="T43" fmla="*/ 34 h 195"/>
                  <a:gd name="T44" fmla="*/ 62 w 194"/>
                  <a:gd name="T45" fmla="*/ 13 h 195"/>
                  <a:gd name="T46" fmla="*/ 97 w 194"/>
                  <a:gd name="T47" fmla="*/ 6 h 195"/>
                  <a:gd name="T48" fmla="*/ 132 w 194"/>
                  <a:gd name="T49" fmla="*/ 13 h 195"/>
                  <a:gd name="T50" fmla="*/ 153 w 194"/>
                  <a:gd name="T51" fmla="*/ 26 h 195"/>
                  <a:gd name="T52" fmla="*/ 172 w 194"/>
                  <a:gd name="T53" fmla="*/ 46 h 195"/>
                  <a:gd name="T54" fmla="*/ 185 w 194"/>
                  <a:gd name="T55" fmla="*/ 78 h 195"/>
                  <a:gd name="T56" fmla="*/ 185 w 194"/>
                  <a:gd name="T57" fmla="*/ 115 h 195"/>
                  <a:gd name="T58" fmla="*/ 181 w 194"/>
                  <a:gd name="T59" fmla="*/ 132 h 195"/>
                  <a:gd name="T60" fmla="*/ 172 w 194"/>
                  <a:gd name="T61" fmla="*/ 146 h 195"/>
                  <a:gd name="T62" fmla="*/ 164 w 194"/>
                  <a:gd name="T63" fmla="*/ 154 h 195"/>
                  <a:gd name="T64" fmla="*/ 161 w 194"/>
                  <a:gd name="T65" fmla="*/ 161 h 195"/>
                  <a:gd name="T66" fmla="*/ 154 w 194"/>
                  <a:gd name="T67" fmla="*/ 164 h 195"/>
                  <a:gd name="T68" fmla="*/ 146 w 194"/>
                  <a:gd name="T69" fmla="*/ 172 h 195"/>
                  <a:gd name="T70" fmla="*/ 132 w 194"/>
                  <a:gd name="T71" fmla="*/ 181 h 195"/>
                  <a:gd name="T72" fmla="*/ 118 w 194"/>
                  <a:gd name="T73" fmla="*/ 185 h 195"/>
                  <a:gd name="T74" fmla="*/ 97 w 194"/>
                  <a:gd name="T75" fmla="*/ 189 h 195"/>
                  <a:gd name="T76" fmla="*/ 62 w 194"/>
                  <a:gd name="T77" fmla="*/ 181 h 195"/>
                  <a:gd name="T78" fmla="*/ 34 w 194"/>
                  <a:gd name="T79" fmla="*/ 161 h 195"/>
                  <a:gd name="T80" fmla="*/ 20 w 194"/>
                  <a:gd name="T81" fmla="*/ 146 h 195"/>
                  <a:gd name="T82" fmla="*/ 7 w 194"/>
                  <a:gd name="T83" fmla="*/ 115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95"/>
                  <a:gd name="T128" fmla="*/ 194 w 194"/>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95">
                    <a:moveTo>
                      <a:pt x="28" y="28"/>
                    </a:moveTo>
                    <a:lnTo>
                      <a:pt x="15" y="43"/>
                    </a:lnTo>
                    <a:lnTo>
                      <a:pt x="7" y="60"/>
                    </a:lnTo>
                    <a:lnTo>
                      <a:pt x="1" y="77"/>
                    </a:lnTo>
                    <a:lnTo>
                      <a:pt x="0" y="97"/>
                    </a:lnTo>
                    <a:lnTo>
                      <a:pt x="1" y="116"/>
                    </a:lnTo>
                    <a:lnTo>
                      <a:pt x="7" y="134"/>
                    </a:lnTo>
                    <a:lnTo>
                      <a:pt x="15" y="151"/>
                    </a:lnTo>
                    <a:lnTo>
                      <a:pt x="28" y="167"/>
                    </a:lnTo>
                    <a:lnTo>
                      <a:pt x="43" y="178"/>
                    </a:lnTo>
                    <a:lnTo>
                      <a:pt x="60" y="187"/>
                    </a:lnTo>
                    <a:lnTo>
                      <a:pt x="77" y="192"/>
                    </a:lnTo>
                    <a:lnTo>
                      <a:pt x="97" y="195"/>
                    </a:lnTo>
                    <a:lnTo>
                      <a:pt x="106" y="193"/>
                    </a:lnTo>
                    <a:lnTo>
                      <a:pt x="110" y="192"/>
                    </a:lnTo>
                    <a:lnTo>
                      <a:pt x="116" y="192"/>
                    </a:lnTo>
                    <a:lnTo>
                      <a:pt x="134" y="187"/>
                    </a:lnTo>
                    <a:lnTo>
                      <a:pt x="142" y="182"/>
                    </a:lnTo>
                    <a:lnTo>
                      <a:pt x="151" y="178"/>
                    </a:lnTo>
                    <a:lnTo>
                      <a:pt x="166" y="167"/>
                    </a:lnTo>
                    <a:lnTo>
                      <a:pt x="178" y="151"/>
                    </a:lnTo>
                    <a:lnTo>
                      <a:pt x="182" y="142"/>
                    </a:lnTo>
                    <a:lnTo>
                      <a:pt x="187" y="134"/>
                    </a:lnTo>
                    <a:lnTo>
                      <a:pt x="192" y="116"/>
                    </a:lnTo>
                    <a:lnTo>
                      <a:pt x="192" y="110"/>
                    </a:lnTo>
                    <a:lnTo>
                      <a:pt x="193" y="106"/>
                    </a:lnTo>
                    <a:lnTo>
                      <a:pt x="194" y="97"/>
                    </a:lnTo>
                    <a:lnTo>
                      <a:pt x="192" y="77"/>
                    </a:lnTo>
                    <a:lnTo>
                      <a:pt x="187" y="60"/>
                    </a:lnTo>
                    <a:lnTo>
                      <a:pt x="178" y="43"/>
                    </a:lnTo>
                    <a:lnTo>
                      <a:pt x="166" y="28"/>
                    </a:lnTo>
                    <a:lnTo>
                      <a:pt x="151" y="15"/>
                    </a:lnTo>
                    <a:lnTo>
                      <a:pt x="134" y="7"/>
                    </a:lnTo>
                    <a:lnTo>
                      <a:pt x="116" y="2"/>
                    </a:lnTo>
                    <a:lnTo>
                      <a:pt x="97" y="0"/>
                    </a:lnTo>
                    <a:lnTo>
                      <a:pt x="77" y="2"/>
                    </a:lnTo>
                    <a:lnTo>
                      <a:pt x="60" y="7"/>
                    </a:lnTo>
                    <a:lnTo>
                      <a:pt x="43" y="15"/>
                    </a:lnTo>
                    <a:lnTo>
                      <a:pt x="28" y="28"/>
                    </a:lnTo>
                    <a:close/>
                    <a:moveTo>
                      <a:pt x="6" y="97"/>
                    </a:moveTo>
                    <a:lnTo>
                      <a:pt x="7" y="78"/>
                    </a:lnTo>
                    <a:lnTo>
                      <a:pt x="13" y="62"/>
                    </a:lnTo>
                    <a:lnTo>
                      <a:pt x="20" y="46"/>
                    </a:lnTo>
                    <a:lnTo>
                      <a:pt x="34" y="34"/>
                    </a:lnTo>
                    <a:lnTo>
                      <a:pt x="46" y="21"/>
                    </a:lnTo>
                    <a:lnTo>
                      <a:pt x="62" y="13"/>
                    </a:lnTo>
                    <a:lnTo>
                      <a:pt x="78" y="7"/>
                    </a:lnTo>
                    <a:lnTo>
                      <a:pt x="97" y="6"/>
                    </a:lnTo>
                    <a:lnTo>
                      <a:pt x="115" y="7"/>
                    </a:lnTo>
                    <a:lnTo>
                      <a:pt x="132" y="13"/>
                    </a:lnTo>
                    <a:lnTo>
                      <a:pt x="146" y="21"/>
                    </a:lnTo>
                    <a:lnTo>
                      <a:pt x="153" y="26"/>
                    </a:lnTo>
                    <a:lnTo>
                      <a:pt x="161" y="34"/>
                    </a:lnTo>
                    <a:lnTo>
                      <a:pt x="172" y="46"/>
                    </a:lnTo>
                    <a:lnTo>
                      <a:pt x="181" y="62"/>
                    </a:lnTo>
                    <a:lnTo>
                      <a:pt x="185" y="78"/>
                    </a:lnTo>
                    <a:lnTo>
                      <a:pt x="188" y="97"/>
                    </a:lnTo>
                    <a:lnTo>
                      <a:pt x="185" y="115"/>
                    </a:lnTo>
                    <a:lnTo>
                      <a:pt x="183" y="123"/>
                    </a:lnTo>
                    <a:lnTo>
                      <a:pt x="181" y="132"/>
                    </a:lnTo>
                    <a:lnTo>
                      <a:pt x="177" y="138"/>
                    </a:lnTo>
                    <a:lnTo>
                      <a:pt x="172" y="146"/>
                    </a:lnTo>
                    <a:lnTo>
                      <a:pt x="166" y="153"/>
                    </a:lnTo>
                    <a:lnTo>
                      <a:pt x="164" y="154"/>
                    </a:lnTo>
                    <a:lnTo>
                      <a:pt x="163" y="156"/>
                    </a:lnTo>
                    <a:lnTo>
                      <a:pt x="161" y="161"/>
                    </a:lnTo>
                    <a:lnTo>
                      <a:pt x="156" y="163"/>
                    </a:lnTo>
                    <a:lnTo>
                      <a:pt x="154" y="164"/>
                    </a:lnTo>
                    <a:lnTo>
                      <a:pt x="153" y="167"/>
                    </a:lnTo>
                    <a:lnTo>
                      <a:pt x="146" y="172"/>
                    </a:lnTo>
                    <a:lnTo>
                      <a:pt x="138" y="177"/>
                    </a:lnTo>
                    <a:lnTo>
                      <a:pt x="132" y="181"/>
                    </a:lnTo>
                    <a:lnTo>
                      <a:pt x="123" y="183"/>
                    </a:lnTo>
                    <a:lnTo>
                      <a:pt x="118" y="185"/>
                    </a:lnTo>
                    <a:lnTo>
                      <a:pt x="115" y="187"/>
                    </a:lnTo>
                    <a:lnTo>
                      <a:pt x="97" y="189"/>
                    </a:lnTo>
                    <a:lnTo>
                      <a:pt x="78" y="187"/>
                    </a:lnTo>
                    <a:lnTo>
                      <a:pt x="62" y="181"/>
                    </a:lnTo>
                    <a:lnTo>
                      <a:pt x="46" y="172"/>
                    </a:lnTo>
                    <a:lnTo>
                      <a:pt x="34" y="161"/>
                    </a:lnTo>
                    <a:lnTo>
                      <a:pt x="26" y="153"/>
                    </a:lnTo>
                    <a:lnTo>
                      <a:pt x="20" y="146"/>
                    </a:lnTo>
                    <a:lnTo>
                      <a:pt x="13" y="132"/>
                    </a:lnTo>
                    <a:lnTo>
                      <a:pt x="7" y="115"/>
                    </a:lnTo>
                    <a:lnTo>
                      <a:pt x="6" y="97"/>
                    </a:lnTo>
                    <a:close/>
                  </a:path>
                </a:pathLst>
              </a:custGeom>
              <a:solidFill>
                <a:srgbClr val="BFD1D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8" name="Freeform 701"/>
              <p:cNvSpPr>
                <a:spLocks noEditPoints="1"/>
              </p:cNvSpPr>
              <p:nvPr/>
            </p:nvSpPr>
            <p:spPr bwMode="auto">
              <a:xfrm>
                <a:off x="6259" y="3883"/>
                <a:ext cx="37" cy="37"/>
              </a:xfrm>
              <a:custGeom>
                <a:avLst/>
                <a:gdLst>
                  <a:gd name="T0" fmla="*/ 14 w 182"/>
                  <a:gd name="T1" fmla="*/ 40 h 183"/>
                  <a:gd name="T2" fmla="*/ 1 w 182"/>
                  <a:gd name="T3" fmla="*/ 72 h 183"/>
                  <a:gd name="T4" fmla="*/ 1 w 182"/>
                  <a:gd name="T5" fmla="*/ 109 h 183"/>
                  <a:gd name="T6" fmla="*/ 14 w 182"/>
                  <a:gd name="T7" fmla="*/ 140 h 183"/>
                  <a:gd name="T8" fmla="*/ 28 w 182"/>
                  <a:gd name="T9" fmla="*/ 155 h 183"/>
                  <a:gd name="T10" fmla="*/ 56 w 182"/>
                  <a:gd name="T11" fmla="*/ 175 h 183"/>
                  <a:gd name="T12" fmla="*/ 91 w 182"/>
                  <a:gd name="T13" fmla="*/ 183 h 183"/>
                  <a:gd name="T14" fmla="*/ 112 w 182"/>
                  <a:gd name="T15" fmla="*/ 179 h 183"/>
                  <a:gd name="T16" fmla="*/ 126 w 182"/>
                  <a:gd name="T17" fmla="*/ 175 h 183"/>
                  <a:gd name="T18" fmla="*/ 140 w 182"/>
                  <a:gd name="T19" fmla="*/ 166 h 183"/>
                  <a:gd name="T20" fmla="*/ 148 w 182"/>
                  <a:gd name="T21" fmla="*/ 158 h 183"/>
                  <a:gd name="T22" fmla="*/ 155 w 182"/>
                  <a:gd name="T23" fmla="*/ 155 h 183"/>
                  <a:gd name="T24" fmla="*/ 158 w 182"/>
                  <a:gd name="T25" fmla="*/ 148 h 183"/>
                  <a:gd name="T26" fmla="*/ 166 w 182"/>
                  <a:gd name="T27" fmla="*/ 140 h 183"/>
                  <a:gd name="T28" fmla="*/ 175 w 182"/>
                  <a:gd name="T29" fmla="*/ 126 h 183"/>
                  <a:gd name="T30" fmla="*/ 179 w 182"/>
                  <a:gd name="T31" fmla="*/ 109 h 183"/>
                  <a:gd name="T32" fmla="*/ 179 w 182"/>
                  <a:gd name="T33" fmla="*/ 72 h 183"/>
                  <a:gd name="T34" fmla="*/ 166 w 182"/>
                  <a:gd name="T35" fmla="*/ 40 h 183"/>
                  <a:gd name="T36" fmla="*/ 147 w 182"/>
                  <a:gd name="T37" fmla="*/ 20 h 183"/>
                  <a:gd name="T38" fmla="*/ 126 w 182"/>
                  <a:gd name="T39" fmla="*/ 7 h 183"/>
                  <a:gd name="T40" fmla="*/ 91 w 182"/>
                  <a:gd name="T41" fmla="*/ 0 h 183"/>
                  <a:gd name="T42" fmla="*/ 56 w 182"/>
                  <a:gd name="T43" fmla="*/ 7 h 183"/>
                  <a:gd name="T44" fmla="*/ 28 w 182"/>
                  <a:gd name="T45" fmla="*/ 28 h 183"/>
                  <a:gd name="T46" fmla="*/ 9 w 182"/>
                  <a:gd name="T47" fmla="*/ 74 h 183"/>
                  <a:gd name="T48" fmla="*/ 20 w 182"/>
                  <a:gd name="T49" fmla="*/ 45 h 183"/>
                  <a:gd name="T50" fmla="*/ 44 w 182"/>
                  <a:gd name="T51" fmla="*/ 21 h 183"/>
                  <a:gd name="T52" fmla="*/ 74 w 182"/>
                  <a:gd name="T53" fmla="*/ 9 h 183"/>
                  <a:gd name="T54" fmla="*/ 107 w 182"/>
                  <a:gd name="T55" fmla="*/ 9 h 183"/>
                  <a:gd name="T56" fmla="*/ 136 w 182"/>
                  <a:gd name="T57" fmla="*/ 21 h 183"/>
                  <a:gd name="T58" fmla="*/ 150 w 182"/>
                  <a:gd name="T59" fmla="*/ 33 h 183"/>
                  <a:gd name="T60" fmla="*/ 167 w 182"/>
                  <a:gd name="T61" fmla="*/ 60 h 183"/>
                  <a:gd name="T62" fmla="*/ 174 w 182"/>
                  <a:gd name="T63" fmla="*/ 91 h 183"/>
                  <a:gd name="T64" fmla="*/ 167 w 182"/>
                  <a:gd name="T65" fmla="*/ 122 h 183"/>
                  <a:gd name="T66" fmla="*/ 155 w 182"/>
                  <a:gd name="T67" fmla="*/ 143 h 183"/>
                  <a:gd name="T68" fmla="*/ 142 w 182"/>
                  <a:gd name="T69" fmla="*/ 155 h 183"/>
                  <a:gd name="T70" fmla="*/ 122 w 182"/>
                  <a:gd name="T71" fmla="*/ 168 h 183"/>
                  <a:gd name="T72" fmla="*/ 91 w 182"/>
                  <a:gd name="T73" fmla="*/ 175 h 183"/>
                  <a:gd name="T74" fmla="*/ 58 w 182"/>
                  <a:gd name="T75" fmla="*/ 168 h 183"/>
                  <a:gd name="T76" fmla="*/ 31 w 182"/>
                  <a:gd name="T77" fmla="*/ 150 h 183"/>
                  <a:gd name="T78" fmla="*/ 20 w 182"/>
                  <a:gd name="T79" fmla="*/ 136 h 183"/>
                  <a:gd name="T80" fmla="*/ 9 w 182"/>
                  <a:gd name="T81" fmla="*/ 107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183"/>
                  <a:gd name="T125" fmla="*/ 182 w 182"/>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183">
                    <a:moveTo>
                      <a:pt x="28" y="28"/>
                    </a:moveTo>
                    <a:lnTo>
                      <a:pt x="14" y="40"/>
                    </a:lnTo>
                    <a:lnTo>
                      <a:pt x="7" y="56"/>
                    </a:lnTo>
                    <a:lnTo>
                      <a:pt x="1" y="72"/>
                    </a:lnTo>
                    <a:lnTo>
                      <a:pt x="0" y="91"/>
                    </a:lnTo>
                    <a:lnTo>
                      <a:pt x="1" y="109"/>
                    </a:lnTo>
                    <a:lnTo>
                      <a:pt x="7" y="126"/>
                    </a:lnTo>
                    <a:lnTo>
                      <a:pt x="14" y="140"/>
                    </a:lnTo>
                    <a:lnTo>
                      <a:pt x="20" y="147"/>
                    </a:lnTo>
                    <a:lnTo>
                      <a:pt x="28" y="155"/>
                    </a:lnTo>
                    <a:lnTo>
                      <a:pt x="40" y="166"/>
                    </a:lnTo>
                    <a:lnTo>
                      <a:pt x="56" y="175"/>
                    </a:lnTo>
                    <a:lnTo>
                      <a:pt x="72" y="181"/>
                    </a:lnTo>
                    <a:lnTo>
                      <a:pt x="91" y="183"/>
                    </a:lnTo>
                    <a:lnTo>
                      <a:pt x="109" y="181"/>
                    </a:lnTo>
                    <a:lnTo>
                      <a:pt x="112" y="179"/>
                    </a:lnTo>
                    <a:lnTo>
                      <a:pt x="117" y="177"/>
                    </a:lnTo>
                    <a:lnTo>
                      <a:pt x="126" y="175"/>
                    </a:lnTo>
                    <a:lnTo>
                      <a:pt x="132" y="171"/>
                    </a:lnTo>
                    <a:lnTo>
                      <a:pt x="140" y="166"/>
                    </a:lnTo>
                    <a:lnTo>
                      <a:pt x="147" y="161"/>
                    </a:lnTo>
                    <a:lnTo>
                      <a:pt x="148" y="158"/>
                    </a:lnTo>
                    <a:lnTo>
                      <a:pt x="150" y="157"/>
                    </a:lnTo>
                    <a:lnTo>
                      <a:pt x="155" y="155"/>
                    </a:lnTo>
                    <a:lnTo>
                      <a:pt x="157" y="150"/>
                    </a:lnTo>
                    <a:lnTo>
                      <a:pt x="158" y="148"/>
                    </a:lnTo>
                    <a:lnTo>
                      <a:pt x="160" y="147"/>
                    </a:lnTo>
                    <a:lnTo>
                      <a:pt x="166" y="140"/>
                    </a:lnTo>
                    <a:lnTo>
                      <a:pt x="171" y="132"/>
                    </a:lnTo>
                    <a:lnTo>
                      <a:pt x="175" y="126"/>
                    </a:lnTo>
                    <a:lnTo>
                      <a:pt x="177" y="117"/>
                    </a:lnTo>
                    <a:lnTo>
                      <a:pt x="179" y="109"/>
                    </a:lnTo>
                    <a:lnTo>
                      <a:pt x="182" y="91"/>
                    </a:lnTo>
                    <a:lnTo>
                      <a:pt x="179" y="72"/>
                    </a:lnTo>
                    <a:lnTo>
                      <a:pt x="175" y="56"/>
                    </a:lnTo>
                    <a:lnTo>
                      <a:pt x="166" y="40"/>
                    </a:lnTo>
                    <a:lnTo>
                      <a:pt x="155" y="28"/>
                    </a:lnTo>
                    <a:lnTo>
                      <a:pt x="147" y="20"/>
                    </a:lnTo>
                    <a:lnTo>
                      <a:pt x="140" y="15"/>
                    </a:lnTo>
                    <a:lnTo>
                      <a:pt x="126" y="7"/>
                    </a:lnTo>
                    <a:lnTo>
                      <a:pt x="109" y="1"/>
                    </a:lnTo>
                    <a:lnTo>
                      <a:pt x="91" y="0"/>
                    </a:lnTo>
                    <a:lnTo>
                      <a:pt x="72" y="1"/>
                    </a:lnTo>
                    <a:lnTo>
                      <a:pt x="56" y="7"/>
                    </a:lnTo>
                    <a:lnTo>
                      <a:pt x="40" y="15"/>
                    </a:lnTo>
                    <a:lnTo>
                      <a:pt x="28" y="28"/>
                    </a:lnTo>
                    <a:close/>
                    <a:moveTo>
                      <a:pt x="8" y="91"/>
                    </a:moveTo>
                    <a:lnTo>
                      <a:pt x="9" y="74"/>
                    </a:lnTo>
                    <a:lnTo>
                      <a:pt x="13" y="60"/>
                    </a:lnTo>
                    <a:lnTo>
                      <a:pt x="20" y="45"/>
                    </a:lnTo>
                    <a:lnTo>
                      <a:pt x="31" y="33"/>
                    </a:lnTo>
                    <a:lnTo>
                      <a:pt x="44" y="21"/>
                    </a:lnTo>
                    <a:lnTo>
                      <a:pt x="58" y="13"/>
                    </a:lnTo>
                    <a:lnTo>
                      <a:pt x="74" y="9"/>
                    </a:lnTo>
                    <a:lnTo>
                      <a:pt x="91" y="8"/>
                    </a:lnTo>
                    <a:lnTo>
                      <a:pt x="107" y="9"/>
                    </a:lnTo>
                    <a:lnTo>
                      <a:pt x="122" y="13"/>
                    </a:lnTo>
                    <a:lnTo>
                      <a:pt x="136" y="21"/>
                    </a:lnTo>
                    <a:lnTo>
                      <a:pt x="142" y="26"/>
                    </a:lnTo>
                    <a:lnTo>
                      <a:pt x="150" y="33"/>
                    </a:lnTo>
                    <a:lnTo>
                      <a:pt x="159" y="45"/>
                    </a:lnTo>
                    <a:lnTo>
                      <a:pt x="167" y="60"/>
                    </a:lnTo>
                    <a:lnTo>
                      <a:pt x="172" y="74"/>
                    </a:lnTo>
                    <a:lnTo>
                      <a:pt x="174" y="91"/>
                    </a:lnTo>
                    <a:lnTo>
                      <a:pt x="172" y="107"/>
                    </a:lnTo>
                    <a:lnTo>
                      <a:pt x="167" y="122"/>
                    </a:lnTo>
                    <a:lnTo>
                      <a:pt x="159" y="136"/>
                    </a:lnTo>
                    <a:lnTo>
                      <a:pt x="155" y="143"/>
                    </a:lnTo>
                    <a:lnTo>
                      <a:pt x="150" y="150"/>
                    </a:lnTo>
                    <a:lnTo>
                      <a:pt x="142" y="155"/>
                    </a:lnTo>
                    <a:lnTo>
                      <a:pt x="136" y="161"/>
                    </a:lnTo>
                    <a:lnTo>
                      <a:pt x="122" y="168"/>
                    </a:lnTo>
                    <a:lnTo>
                      <a:pt x="107" y="173"/>
                    </a:lnTo>
                    <a:lnTo>
                      <a:pt x="91" y="175"/>
                    </a:lnTo>
                    <a:lnTo>
                      <a:pt x="74" y="173"/>
                    </a:lnTo>
                    <a:lnTo>
                      <a:pt x="58" y="168"/>
                    </a:lnTo>
                    <a:lnTo>
                      <a:pt x="44" y="161"/>
                    </a:lnTo>
                    <a:lnTo>
                      <a:pt x="31" y="150"/>
                    </a:lnTo>
                    <a:lnTo>
                      <a:pt x="25" y="143"/>
                    </a:lnTo>
                    <a:lnTo>
                      <a:pt x="20" y="136"/>
                    </a:lnTo>
                    <a:lnTo>
                      <a:pt x="13" y="122"/>
                    </a:lnTo>
                    <a:lnTo>
                      <a:pt x="9" y="107"/>
                    </a:lnTo>
                    <a:lnTo>
                      <a:pt x="8" y="91"/>
                    </a:lnTo>
                    <a:close/>
                  </a:path>
                </a:pathLst>
              </a:custGeom>
              <a:solidFill>
                <a:srgbClr val="C4D5E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29" name="Freeform 702"/>
              <p:cNvSpPr>
                <a:spLocks noEditPoints="1"/>
              </p:cNvSpPr>
              <p:nvPr/>
            </p:nvSpPr>
            <p:spPr bwMode="auto">
              <a:xfrm>
                <a:off x="6261" y="3885"/>
                <a:ext cx="33" cy="33"/>
              </a:xfrm>
              <a:custGeom>
                <a:avLst/>
                <a:gdLst>
                  <a:gd name="T0" fmla="*/ 12 w 166"/>
                  <a:gd name="T1" fmla="*/ 37 h 167"/>
                  <a:gd name="T2" fmla="*/ 1 w 166"/>
                  <a:gd name="T3" fmla="*/ 66 h 167"/>
                  <a:gd name="T4" fmla="*/ 1 w 166"/>
                  <a:gd name="T5" fmla="*/ 99 h 167"/>
                  <a:gd name="T6" fmla="*/ 12 w 166"/>
                  <a:gd name="T7" fmla="*/ 128 h 167"/>
                  <a:gd name="T8" fmla="*/ 23 w 166"/>
                  <a:gd name="T9" fmla="*/ 142 h 167"/>
                  <a:gd name="T10" fmla="*/ 50 w 166"/>
                  <a:gd name="T11" fmla="*/ 160 h 167"/>
                  <a:gd name="T12" fmla="*/ 83 w 166"/>
                  <a:gd name="T13" fmla="*/ 167 h 167"/>
                  <a:gd name="T14" fmla="*/ 114 w 166"/>
                  <a:gd name="T15" fmla="*/ 160 h 167"/>
                  <a:gd name="T16" fmla="*/ 134 w 166"/>
                  <a:gd name="T17" fmla="*/ 147 h 167"/>
                  <a:gd name="T18" fmla="*/ 147 w 166"/>
                  <a:gd name="T19" fmla="*/ 135 h 167"/>
                  <a:gd name="T20" fmla="*/ 159 w 166"/>
                  <a:gd name="T21" fmla="*/ 114 h 167"/>
                  <a:gd name="T22" fmla="*/ 166 w 166"/>
                  <a:gd name="T23" fmla="*/ 83 h 167"/>
                  <a:gd name="T24" fmla="*/ 159 w 166"/>
                  <a:gd name="T25" fmla="*/ 52 h 167"/>
                  <a:gd name="T26" fmla="*/ 142 w 166"/>
                  <a:gd name="T27" fmla="*/ 25 h 167"/>
                  <a:gd name="T28" fmla="*/ 128 w 166"/>
                  <a:gd name="T29" fmla="*/ 13 h 167"/>
                  <a:gd name="T30" fmla="*/ 99 w 166"/>
                  <a:gd name="T31" fmla="*/ 1 h 167"/>
                  <a:gd name="T32" fmla="*/ 66 w 166"/>
                  <a:gd name="T33" fmla="*/ 1 h 167"/>
                  <a:gd name="T34" fmla="*/ 36 w 166"/>
                  <a:gd name="T35" fmla="*/ 13 h 167"/>
                  <a:gd name="T36" fmla="*/ 8 w 166"/>
                  <a:gd name="T37" fmla="*/ 83 h 167"/>
                  <a:gd name="T38" fmla="*/ 13 w 166"/>
                  <a:gd name="T39" fmla="*/ 54 h 167"/>
                  <a:gd name="T40" fmla="*/ 30 w 166"/>
                  <a:gd name="T41" fmla="*/ 30 h 167"/>
                  <a:gd name="T42" fmla="*/ 54 w 166"/>
                  <a:gd name="T43" fmla="*/ 13 h 167"/>
                  <a:gd name="T44" fmla="*/ 83 w 166"/>
                  <a:gd name="T45" fmla="*/ 8 h 167"/>
                  <a:gd name="T46" fmla="*/ 104 w 166"/>
                  <a:gd name="T47" fmla="*/ 10 h 167"/>
                  <a:gd name="T48" fmla="*/ 118 w 166"/>
                  <a:gd name="T49" fmla="*/ 16 h 167"/>
                  <a:gd name="T50" fmla="*/ 137 w 166"/>
                  <a:gd name="T51" fmla="*/ 30 h 167"/>
                  <a:gd name="T52" fmla="*/ 152 w 166"/>
                  <a:gd name="T53" fmla="*/ 54 h 167"/>
                  <a:gd name="T54" fmla="*/ 158 w 166"/>
                  <a:gd name="T55" fmla="*/ 83 h 167"/>
                  <a:gd name="T56" fmla="*/ 156 w 166"/>
                  <a:gd name="T57" fmla="*/ 90 h 167"/>
                  <a:gd name="T58" fmla="*/ 156 w 166"/>
                  <a:gd name="T59" fmla="*/ 93 h 167"/>
                  <a:gd name="T60" fmla="*/ 154 w 166"/>
                  <a:gd name="T61" fmla="*/ 104 h 167"/>
                  <a:gd name="T62" fmla="*/ 152 w 166"/>
                  <a:gd name="T63" fmla="*/ 105 h 167"/>
                  <a:gd name="T64" fmla="*/ 152 w 166"/>
                  <a:gd name="T65" fmla="*/ 112 h 167"/>
                  <a:gd name="T66" fmla="*/ 145 w 166"/>
                  <a:gd name="T67" fmla="*/ 124 h 167"/>
                  <a:gd name="T68" fmla="*/ 137 w 166"/>
                  <a:gd name="T69" fmla="*/ 137 h 167"/>
                  <a:gd name="T70" fmla="*/ 124 w 166"/>
                  <a:gd name="T71" fmla="*/ 145 h 167"/>
                  <a:gd name="T72" fmla="*/ 112 w 166"/>
                  <a:gd name="T73" fmla="*/ 153 h 167"/>
                  <a:gd name="T74" fmla="*/ 105 w 166"/>
                  <a:gd name="T75" fmla="*/ 153 h 167"/>
                  <a:gd name="T76" fmla="*/ 104 w 166"/>
                  <a:gd name="T77" fmla="*/ 154 h 167"/>
                  <a:gd name="T78" fmla="*/ 93 w 166"/>
                  <a:gd name="T79" fmla="*/ 156 h 167"/>
                  <a:gd name="T80" fmla="*/ 90 w 166"/>
                  <a:gd name="T81" fmla="*/ 156 h 167"/>
                  <a:gd name="T82" fmla="*/ 83 w 166"/>
                  <a:gd name="T83" fmla="*/ 158 h 167"/>
                  <a:gd name="T84" fmla="*/ 54 w 166"/>
                  <a:gd name="T85" fmla="*/ 153 h 167"/>
                  <a:gd name="T86" fmla="*/ 30 w 166"/>
                  <a:gd name="T87" fmla="*/ 137 h 167"/>
                  <a:gd name="T88" fmla="*/ 15 w 166"/>
                  <a:gd name="T89" fmla="*/ 118 h 167"/>
                  <a:gd name="T90" fmla="*/ 10 w 166"/>
                  <a:gd name="T91" fmla="*/ 104 h 167"/>
                  <a:gd name="T92" fmla="*/ 8 w 166"/>
                  <a:gd name="T93" fmla="*/ 83 h 1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167"/>
                  <a:gd name="T143" fmla="*/ 166 w 166"/>
                  <a:gd name="T144" fmla="*/ 167 h 1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167">
                    <a:moveTo>
                      <a:pt x="23" y="25"/>
                    </a:moveTo>
                    <a:lnTo>
                      <a:pt x="12" y="37"/>
                    </a:lnTo>
                    <a:lnTo>
                      <a:pt x="5" y="52"/>
                    </a:lnTo>
                    <a:lnTo>
                      <a:pt x="1" y="66"/>
                    </a:lnTo>
                    <a:lnTo>
                      <a:pt x="0" y="83"/>
                    </a:lnTo>
                    <a:lnTo>
                      <a:pt x="1" y="99"/>
                    </a:lnTo>
                    <a:lnTo>
                      <a:pt x="5" y="114"/>
                    </a:lnTo>
                    <a:lnTo>
                      <a:pt x="12" y="128"/>
                    </a:lnTo>
                    <a:lnTo>
                      <a:pt x="17" y="135"/>
                    </a:lnTo>
                    <a:lnTo>
                      <a:pt x="23" y="142"/>
                    </a:lnTo>
                    <a:lnTo>
                      <a:pt x="36" y="153"/>
                    </a:lnTo>
                    <a:lnTo>
                      <a:pt x="50" y="160"/>
                    </a:lnTo>
                    <a:lnTo>
                      <a:pt x="66" y="165"/>
                    </a:lnTo>
                    <a:lnTo>
                      <a:pt x="83" y="167"/>
                    </a:lnTo>
                    <a:lnTo>
                      <a:pt x="99" y="165"/>
                    </a:lnTo>
                    <a:lnTo>
                      <a:pt x="114" y="160"/>
                    </a:lnTo>
                    <a:lnTo>
                      <a:pt x="128" y="153"/>
                    </a:lnTo>
                    <a:lnTo>
                      <a:pt x="134" y="147"/>
                    </a:lnTo>
                    <a:lnTo>
                      <a:pt x="142" y="142"/>
                    </a:lnTo>
                    <a:lnTo>
                      <a:pt x="147" y="135"/>
                    </a:lnTo>
                    <a:lnTo>
                      <a:pt x="151" y="128"/>
                    </a:lnTo>
                    <a:lnTo>
                      <a:pt x="159" y="114"/>
                    </a:lnTo>
                    <a:lnTo>
                      <a:pt x="164" y="99"/>
                    </a:lnTo>
                    <a:lnTo>
                      <a:pt x="166" y="83"/>
                    </a:lnTo>
                    <a:lnTo>
                      <a:pt x="164" y="66"/>
                    </a:lnTo>
                    <a:lnTo>
                      <a:pt x="159" y="52"/>
                    </a:lnTo>
                    <a:lnTo>
                      <a:pt x="151" y="37"/>
                    </a:lnTo>
                    <a:lnTo>
                      <a:pt x="142" y="25"/>
                    </a:lnTo>
                    <a:lnTo>
                      <a:pt x="134" y="18"/>
                    </a:lnTo>
                    <a:lnTo>
                      <a:pt x="128" y="13"/>
                    </a:lnTo>
                    <a:lnTo>
                      <a:pt x="114" y="5"/>
                    </a:lnTo>
                    <a:lnTo>
                      <a:pt x="99" y="1"/>
                    </a:lnTo>
                    <a:lnTo>
                      <a:pt x="83" y="0"/>
                    </a:lnTo>
                    <a:lnTo>
                      <a:pt x="66" y="1"/>
                    </a:lnTo>
                    <a:lnTo>
                      <a:pt x="50" y="5"/>
                    </a:lnTo>
                    <a:lnTo>
                      <a:pt x="36" y="13"/>
                    </a:lnTo>
                    <a:lnTo>
                      <a:pt x="23" y="25"/>
                    </a:lnTo>
                    <a:close/>
                    <a:moveTo>
                      <a:pt x="8" y="83"/>
                    </a:moveTo>
                    <a:lnTo>
                      <a:pt x="9" y="67"/>
                    </a:lnTo>
                    <a:lnTo>
                      <a:pt x="13" y="54"/>
                    </a:lnTo>
                    <a:lnTo>
                      <a:pt x="20" y="40"/>
                    </a:lnTo>
                    <a:lnTo>
                      <a:pt x="30" y="30"/>
                    </a:lnTo>
                    <a:lnTo>
                      <a:pt x="40" y="20"/>
                    </a:lnTo>
                    <a:lnTo>
                      <a:pt x="54" y="13"/>
                    </a:lnTo>
                    <a:lnTo>
                      <a:pt x="67" y="9"/>
                    </a:lnTo>
                    <a:lnTo>
                      <a:pt x="83" y="8"/>
                    </a:lnTo>
                    <a:lnTo>
                      <a:pt x="97" y="9"/>
                    </a:lnTo>
                    <a:lnTo>
                      <a:pt x="104" y="10"/>
                    </a:lnTo>
                    <a:lnTo>
                      <a:pt x="112" y="13"/>
                    </a:lnTo>
                    <a:lnTo>
                      <a:pt x="118" y="16"/>
                    </a:lnTo>
                    <a:lnTo>
                      <a:pt x="124" y="20"/>
                    </a:lnTo>
                    <a:lnTo>
                      <a:pt x="137" y="30"/>
                    </a:lnTo>
                    <a:lnTo>
                      <a:pt x="145" y="40"/>
                    </a:lnTo>
                    <a:lnTo>
                      <a:pt x="152" y="54"/>
                    </a:lnTo>
                    <a:lnTo>
                      <a:pt x="156" y="67"/>
                    </a:lnTo>
                    <a:lnTo>
                      <a:pt x="158" y="83"/>
                    </a:lnTo>
                    <a:lnTo>
                      <a:pt x="157" y="90"/>
                    </a:lnTo>
                    <a:lnTo>
                      <a:pt x="156" y="90"/>
                    </a:lnTo>
                    <a:lnTo>
                      <a:pt x="156" y="91"/>
                    </a:lnTo>
                    <a:lnTo>
                      <a:pt x="156" y="93"/>
                    </a:lnTo>
                    <a:lnTo>
                      <a:pt x="156" y="98"/>
                    </a:lnTo>
                    <a:lnTo>
                      <a:pt x="154" y="104"/>
                    </a:lnTo>
                    <a:lnTo>
                      <a:pt x="152" y="104"/>
                    </a:lnTo>
                    <a:lnTo>
                      <a:pt x="152" y="105"/>
                    </a:lnTo>
                    <a:lnTo>
                      <a:pt x="152" y="108"/>
                    </a:lnTo>
                    <a:lnTo>
                      <a:pt x="152" y="112"/>
                    </a:lnTo>
                    <a:lnTo>
                      <a:pt x="148" y="118"/>
                    </a:lnTo>
                    <a:lnTo>
                      <a:pt x="145" y="124"/>
                    </a:lnTo>
                    <a:lnTo>
                      <a:pt x="140" y="130"/>
                    </a:lnTo>
                    <a:lnTo>
                      <a:pt x="137" y="137"/>
                    </a:lnTo>
                    <a:lnTo>
                      <a:pt x="130" y="140"/>
                    </a:lnTo>
                    <a:lnTo>
                      <a:pt x="124" y="145"/>
                    </a:lnTo>
                    <a:lnTo>
                      <a:pt x="118" y="148"/>
                    </a:lnTo>
                    <a:lnTo>
                      <a:pt x="112" y="153"/>
                    </a:lnTo>
                    <a:lnTo>
                      <a:pt x="108" y="153"/>
                    </a:lnTo>
                    <a:lnTo>
                      <a:pt x="105" y="153"/>
                    </a:lnTo>
                    <a:lnTo>
                      <a:pt x="104" y="153"/>
                    </a:lnTo>
                    <a:lnTo>
                      <a:pt x="104" y="154"/>
                    </a:lnTo>
                    <a:lnTo>
                      <a:pt x="97" y="156"/>
                    </a:lnTo>
                    <a:lnTo>
                      <a:pt x="93" y="156"/>
                    </a:lnTo>
                    <a:lnTo>
                      <a:pt x="91" y="156"/>
                    </a:lnTo>
                    <a:lnTo>
                      <a:pt x="90" y="156"/>
                    </a:lnTo>
                    <a:lnTo>
                      <a:pt x="90" y="157"/>
                    </a:lnTo>
                    <a:lnTo>
                      <a:pt x="83" y="158"/>
                    </a:lnTo>
                    <a:lnTo>
                      <a:pt x="67" y="156"/>
                    </a:lnTo>
                    <a:lnTo>
                      <a:pt x="54" y="153"/>
                    </a:lnTo>
                    <a:lnTo>
                      <a:pt x="40" y="145"/>
                    </a:lnTo>
                    <a:lnTo>
                      <a:pt x="30" y="137"/>
                    </a:lnTo>
                    <a:lnTo>
                      <a:pt x="20" y="124"/>
                    </a:lnTo>
                    <a:lnTo>
                      <a:pt x="15" y="118"/>
                    </a:lnTo>
                    <a:lnTo>
                      <a:pt x="13" y="112"/>
                    </a:lnTo>
                    <a:lnTo>
                      <a:pt x="10" y="104"/>
                    </a:lnTo>
                    <a:lnTo>
                      <a:pt x="9" y="98"/>
                    </a:lnTo>
                    <a:lnTo>
                      <a:pt x="8" y="83"/>
                    </a:lnTo>
                    <a:close/>
                  </a:path>
                </a:pathLst>
              </a:custGeom>
              <a:solidFill>
                <a:srgbClr val="C9D9E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0" name="Freeform 703"/>
              <p:cNvSpPr>
                <a:spLocks noEditPoints="1"/>
              </p:cNvSpPr>
              <p:nvPr/>
            </p:nvSpPr>
            <p:spPr bwMode="auto">
              <a:xfrm>
                <a:off x="6263" y="3886"/>
                <a:ext cx="30" cy="30"/>
              </a:xfrm>
              <a:custGeom>
                <a:avLst/>
                <a:gdLst>
                  <a:gd name="T0" fmla="*/ 12 w 150"/>
                  <a:gd name="T1" fmla="*/ 32 h 150"/>
                  <a:gd name="T2" fmla="*/ 1 w 150"/>
                  <a:gd name="T3" fmla="*/ 59 h 150"/>
                  <a:gd name="T4" fmla="*/ 1 w 150"/>
                  <a:gd name="T5" fmla="*/ 90 h 150"/>
                  <a:gd name="T6" fmla="*/ 5 w 150"/>
                  <a:gd name="T7" fmla="*/ 104 h 150"/>
                  <a:gd name="T8" fmla="*/ 12 w 150"/>
                  <a:gd name="T9" fmla="*/ 116 h 150"/>
                  <a:gd name="T10" fmla="*/ 32 w 150"/>
                  <a:gd name="T11" fmla="*/ 137 h 150"/>
                  <a:gd name="T12" fmla="*/ 59 w 150"/>
                  <a:gd name="T13" fmla="*/ 148 h 150"/>
                  <a:gd name="T14" fmla="*/ 82 w 150"/>
                  <a:gd name="T15" fmla="*/ 149 h 150"/>
                  <a:gd name="T16" fmla="*/ 83 w 150"/>
                  <a:gd name="T17" fmla="*/ 148 h 150"/>
                  <a:gd name="T18" fmla="*/ 89 w 150"/>
                  <a:gd name="T19" fmla="*/ 148 h 150"/>
                  <a:gd name="T20" fmla="*/ 96 w 150"/>
                  <a:gd name="T21" fmla="*/ 145 h 150"/>
                  <a:gd name="T22" fmla="*/ 100 w 150"/>
                  <a:gd name="T23" fmla="*/ 145 h 150"/>
                  <a:gd name="T24" fmla="*/ 110 w 150"/>
                  <a:gd name="T25" fmla="*/ 140 h 150"/>
                  <a:gd name="T26" fmla="*/ 122 w 150"/>
                  <a:gd name="T27" fmla="*/ 132 h 150"/>
                  <a:gd name="T28" fmla="*/ 132 w 150"/>
                  <a:gd name="T29" fmla="*/ 122 h 150"/>
                  <a:gd name="T30" fmla="*/ 140 w 150"/>
                  <a:gd name="T31" fmla="*/ 110 h 150"/>
                  <a:gd name="T32" fmla="*/ 144 w 150"/>
                  <a:gd name="T33" fmla="*/ 100 h 150"/>
                  <a:gd name="T34" fmla="*/ 144 w 150"/>
                  <a:gd name="T35" fmla="*/ 96 h 150"/>
                  <a:gd name="T36" fmla="*/ 148 w 150"/>
                  <a:gd name="T37" fmla="*/ 90 h 150"/>
                  <a:gd name="T38" fmla="*/ 148 w 150"/>
                  <a:gd name="T39" fmla="*/ 83 h 150"/>
                  <a:gd name="T40" fmla="*/ 149 w 150"/>
                  <a:gd name="T41" fmla="*/ 82 h 150"/>
                  <a:gd name="T42" fmla="*/ 148 w 150"/>
                  <a:gd name="T43" fmla="*/ 59 h 150"/>
                  <a:gd name="T44" fmla="*/ 137 w 150"/>
                  <a:gd name="T45" fmla="*/ 32 h 150"/>
                  <a:gd name="T46" fmla="*/ 116 w 150"/>
                  <a:gd name="T47" fmla="*/ 12 h 150"/>
                  <a:gd name="T48" fmla="*/ 104 w 150"/>
                  <a:gd name="T49" fmla="*/ 5 h 150"/>
                  <a:gd name="T50" fmla="*/ 89 w 150"/>
                  <a:gd name="T51" fmla="*/ 1 h 150"/>
                  <a:gd name="T52" fmla="*/ 59 w 150"/>
                  <a:gd name="T53" fmla="*/ 1 h 150"/>
                  <a:gd name="T54" fmla="*/ 32 w 150"/>
                  <a:gd name="T55" fmla="*/ 12 h 150"/>
                  <a:gd name="T56" fmla="*/ 7 w 150"/>
                  <a:gd name="T57" fmla="*/ 75 h 150"/>
                  <a:gd name="T58" fmla="*/ 12 w 150"/>
                  <a:gd name="T59" fmla="*/ 49 h 150"/>
                  <a:gd name="T60" fmla="*/ 28 w 150"/>
                  <a:gd name="T61" fmla="*/ 28 h 150"/>
                  <a:gd name="T62" fmla="*/ 49 w 150"/>
                  <a:gd name="T63" fmla="*/ 12 h 150"/>
                  <a:gd name="T64" fmla="*/ 75 w 150"/>
                  <a:gd name="T65" fmla="*/ 8 h 150"/>
                  <a:gd name="T66" fmla="*/ 101 w 150"/>
                  <a:gd name="T67" fmla="*/ 12 h 150"/>
                  <a:gd name="T68" fmla="*/ 123 w 150"/>
                  <a:gd name="T69" fmla="*/ 28 h 150"/>
                  <a:gd name="T70" fmla="*/ 137 w 150"/>
                  <a:gd name="T71" fmla="*/ 49 h 150"/>
                  <a:gd name="T72" fmla="*/ 142 w 150"/>
                  <a:gd name="T73" fmla="*/ 75 h 150"/>
                  <a:gd name="T74" fmla="*/ 141 w 150"/>
                  <a:gd name="T75" fmla="*/ 81 h 150"/>
                  <a:gd name="T76" fmla="*/ 137 w 150"/>
                  <a:gd name="T77" fmla="*/ 101 h 150"/>
                  <a:gd name="T78" fmla="*/ 123 w 150"/>
                  <a:gd name="T79" fmla="*/ 123 h 150"/>
                  <a:gd name="T80" fmla="*/ 101 w 150"/>
                  <a:gd name="T81" fmla="*/ 137 h 150"/>
                  <a:gd name="T82" fmla="*/ 80 w 150"/>
                  <a:gd name="T83" fmla="*/ 141 h 150"/>
                  <a:gd name="T84" fmla="*/ 75 w 150"/>
                  <a:gd name="T85" fmla="*/ 142 h 150"/>
                  <a:gd name="T86" fmla="*/ 49 w 150"/>
                  <a:gd name="T87" fmla="*/ 137 h 150"/>
                  <a:gd name="T88" fmla="*/ 28 w 150"/>
                  <a:gd name="T89" fmla="*/ 123 h 150"/>
                  <a:gd name="T90" fmla="*/ 12 w 150"/>
                  <a:gd name="T91" fmla="*/ 101 h 150"/>
                  <a:gd name="T92" fmla="*/ 7 w 150"/>
                  <a:gd name="T93" fmla="*/ 75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150"/>
                  <a:gd name="T143" fmla="*/ 150 w 150"/>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150">
                    <a:moveTo>
                      <a:pt x="22" y="22"/>
                    </a:moveTo>
                    <a:lnTo>
                      <a:pt x="12" y="32"/>
                    </a:lnTo>
                    <a:lnTo>
                      <a:pt x="5" y="46"/>
                    </a:lnTo>
                    <a:lnTo>
                      <a:pt x="1" y="59"/>
                    </a:lnTo>
                    <a:lnTo>
                      <a:pt x="0" y="75"/>
                    </a:lnTo>
                    <a:lnTo>
                      <a:pt x="1" y="90"/>
                    </a:lnTo>
                    <a:lnTo>
                      <a:pt x="2" y="96"/>
                    </a:lnTo>
                    <a:lnTo>
                      <a:pt x="5" y="104"/>
                    </a:lnTo>
                    <a:lnTo>
                      <a:pt x="7" y="110"/>
                    </a:lnTo>
                    <a:lnTo>
                      <a:pt x="12" y="116"/>
                    </a:lnTo>
                    <a:lnTo>
                      <a:pt x="22" y="129"/>
                    </a:lnTo>
                    <a:lnTo>
                      <a:pt x="32" y="137"/>
                    </a:lnTo>
                    <a:lnTo>
                      <a:pt x="46" y="145"/>
                    </a:lnTo>
                    <a:lnTo>
                      <a:pt x="59" y="148"/>
                    </a:lnTo>
                    <a:lnTo>
                      <a:pt x="75" y="150"/>
                    </a:lnTo>
                    <a:lnTo>
                      <a:pt x="82" y="149"/>
                    </a:lnTo>
                    <a:lnTo>
                      <a:pt x="82" y="148"/>
                    </a:lnTo>
                    <a:lnTo>
                      <a:pt x="83" y="148"/>
                    </a:lnTo>
                    <a:lnTo>
                      <a:pt x="85" y="148"/>
                    </a:lnTo>
                    <a:lnTo>
                      <a:pt x="89" y="148"/>
                    </a:lnTo>
                    <a:lnTo>
                      <a:pt x="96" y="146"/>
                    </a:lnTo>
                    <a:lnTo>
                      <a:pt x="96" y="145"/>
                    </a:lnTo>
                    <a:lnTo>
                      <a:pt x="97" y="145"/>
                    </a:lnTo>
                    <a:lnTo>
                      <a:pt x="100" y="145"/>
                    </a:lnTo>
                    <a:lnTo>
                      <a:pt x="104" y="145"/>
                    </a:lnTo>
                    <a:lnTo>
                      <a:pt x="110" y="140"/>
                    </a:lnTo>
                    <a:lnTo>
                      <a:pt x="116" y="137"/>
                    </a:lnTo>
                    <a:lnTo>
                      <a:pt x="122" y="132"/>
                    </a:lnTo>
                    <a:lnTo>
                      <a:pt x="129" y="129"/>
                    </a:lnTo>
                    <a:lnTo>
                      <a:pt x="132" y="122"/>
                    </a:lnTo>
                    <a:lnTo>
                      <a:pt x="137" y="116"/>
                    </a:lnTo>
                    <a:lnTo>
                      <a:pt x="140" y="110"/>
                    </a:lnTo>
                    <a:lnTo>
                      <a:pt x="144" y="104"/>
                    </a:lnTo>
                    <a:lnTo>
                      <a:pt x="144" y="100"/>
                    </a:lnTo>
                    <a:lnTo>
                      <a:pt x="144" y="97"/>
                    </a:lnTo>
                    <a:lnTo>
                      <a:pt x="144" y="96"/>
                    </a:lnTo>
                    <a:lnTo>
                      <a:pt x="146" y="96"/>
                    </a:lnTo>
                    <a:lnTo>
                      <a:pt x="148" y="90"/>
                    </a:lnTo>
                    <a:lnTo>
                      <a:pt x="148" y="85"/>
                    </a:lnTo>
                    <a:lnTo>
                      <a:pt x="148" y="83"/>
                    </a:lnTo>
                    <a:lnTo>
                      <a:pt x="148" y="82"/>
                    </a:lnTo>
                    <a:lnTo>
                      <a:pt x="149" y="82"/>
                    </a:lnTo>
                    <a:lnTo>
                      <a:pt x="150" y="75"/>
                    </a:lnTo>
                    <a:lnTo>
                      <a:pt x="148" y="59"/>
                    </a:lnTo>
                    <a:lnTo>
                      <a:pt x="144" y="46"/>
                    </a:lnTo>
                    <a:lnTo>
                      <a:pt x="137" y="32"/>
                    </a:lnTo>
                    <a:lnTo>
                      <a:pt x="129" y="22"/>
                    </a:lnTo>
                    <a:lnTo>
                      <a:pt x="116" y="12"/>
                    </a:lnTo>
                    <a:lnTo>
                      <a:pt x="110" y="8"/>
                    </a:lnTo>
                    <a:lnTo>
                      <a:pt x="104" y="5"/>
                    </a:lnTo>
                    <a:lnTo>
                      <a:pt x="96" y="2"/>
                    </a:lnTo>
                    <a:lnTo>
                      <a:pt x="89" y="1"/>
                    </a:lnTo>
                    <a:lnTo>
                      <a:pt x="75" y="0"/>
                    </a:lnTo>
                    <a:lnTo>
                      <a:pt x="59" y="1"/>
                    </a:lnTo>
                    <a:lnTo>
                      <a:pt x="46" y="5"/>
                    </a:lnTo>
                    <a:lnTo>
                      <a:pt x="32" y="12"/>
                    </a:lnTo>
                    <a:lnTo>
                      <a:pt x="22" y="22"/>
                    </a:lnTo>
                    <a:close/>
                    <a:moveTo>
                      <a:pt x="7" y="75"/>
                    </a:moveTo>
                    <a:lnTo>
                      <a:pt x="9" y="61"/>
                    </a:lnTo>
                    <a:lnTo>
                      <a:pt x="12" y="49"/>
                    </a:lnTo>
                    <a:lnTo>
                      <a:pt x="18" y="38"/>
                    </a:lnTo>
                    <a:lnTo>
                      <a:pt x="28" y="28"/>
                    </a:lnTo>
                    <a:lnTo>
                      <a:pt x="38" y="18"/>
                    </a:lnTo>
                    <a:lnTo>
                      <a:pt x="49" y="12"/>
                    </a:lnTo>
                    <a:lnTo>
                      <a:pt x="61" y="9"/>
                    </a:lnTo>
                    <a:lnTo>
                      <a:pt x="75" y="8"/>
                    </a:lnTo>
                    <a:lnTo>
                      <a:pt x="87" y="9"/>
                    </a:lnTo>
                    <a:lnTo>
                      <a:pt x="101" y="12"/>
                    </a:lnTo>
                    <a:lnTo>
                      <a:pt x="112" y="18"/>
                    </a:lnTo>
                    <a:lnTo>
                      <a:pt x="123" y="28"/>
                    </a:lnTo>
                    <a:lnTo>
                      <a:pt x="131" y="38"/>
                    </a:lnTo>
                    <a:lnTo>
                      <a:pt x="137" y="49"/>
                    </a:lnTo>
                    <a:lnTo>
                      <a:pt x="140" y="61"/>
                    </a:lnTo>
                    <a:lnTo>
                      <a:pt x="142" y="75"/>
                    </a:lnTo>
                    <a:lnTo>
                      <a:pt x="141" y="77"/>
                    </a:lnTo>
                    <a:lnTo>
                      <a:pt x="141" y="81"/>
                    </a:lnTo>
                    <a:lnTo>
                      <a:pt x="140" y="87"/>
                    </a:lnTo>
                    <a:lnTo>
                      <a:pt x="137" y="101"/>
                    </a:lnTo>
                    <a:lnTo>
                      <a:pt x="131" y="112"/>
                    </a:lnTo>
                    <a:lnTo>
                      <a:pt x="123" y="123"/>
                    </a:lnTo>
                    <a:lnTo>
                      <a:pt x="112" y="131"/>
                    </a:lnTo>
                    <a:lnTo>
                      <a:pt x="101" y="137"/>
                    </a:lnTo>
                    <a:lnTo>
                      <a:pt x="87" y="140"/>
                    </a:lnTo>
                    <a:lnTo>
                      <a:pt x="80" y="141"/>
                    </a:lnTo>
                    <a:lnTo>
                      <a:pt x="77" y="141"/>
                    </a:lnTo>
                    <a:lnTo>
                      <a:pt x="75" y="142"/>
                    </a:lnTo>
                    <a:lnTo>
                      <a:pt x="61" y="140"/>
                    </a:lnTo>
                    <a:lnTo>
                      <a:pt x="49" y="137"/>
                    </a:lnTo>
                    <a:lnTo>
                      <a:pt x="38" y="131"/>
                    </a:lnTo>
                    <a:lnTo>
                      <a:pt x="28" y="123"/>
                    </a:lnTo>
                    <a:lnTo>
                      <a:pt x="18" y="112"/>
                    </a:lnTo>
                    <a:lnTo>
                      <a:pt x="12" y="101"/>
                    </a:lnTo>
                    <a:lnTo>
                      <a:pt x="9" y="87"/>
                    </a:lnTo>
                    <a:lnTo>
                      <a:pt x="7" y="75"/>
                    </a:lnTo>
                    <a:close/>
                  </a:path>
                </a:pathLst>
              </a:custGeom>
              <a:solidFill>
                <a:srgbClr val="CFDCE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1" name="Freeform 704"/>
              <p:cNvSpPr>
                <a:spLocks noEditPoints="1"/>
              </p:cNvSpPr>
              <p:nvPr/>
            </p:nvSpPr>
            <p:spPr bwMode="auto">
              <a:xfrm>
                <a:off x="6264" y="3888"/>
                <a:ext cx="27" cy="27"/>
              </a:xfrm>
              <a:custGeom>
                <a:avLst/>
                <a:gdLst>
                  <a:gd name="T0" fmla="*/ 11 w 135"/>
                  <a:gd name="T1" fmla="*/ 30 h 134"/>
                  <a:gd name="T2" fmla="*/ 2 w 135"/>
                  <a:gd name="T3" fmla="*/ 53 h 134"/>
                  <a:gd name="T4" fmla="*/ 2 w 135"/>
                  <a:gd name="T5" fmla="*/ 79 h 134"/>
                  <a:gd name="T6" fmla="*/ 11 w 135"/>
                  <a:gd name="T7" fmla="*/ 104 h 134"/>
                  <a:gd name="T8" fmla="*/ 31 w 135"/>
                  <a:gd name="T9" fmla="*/ 123 h 134"/>
                  <a:gd name="T10" fmla="*/ 54 w 135"/>
                  <a:gd name="T11" fmla="*/ 132 h 134"/>
                  <a:gd name="T12" fmla="*/ 70 w 135"/>
                  <a:gd name="T13" fmla="*/ 133 h 134"/>
                  <a:gd name="T14" fmla="*/ 80 w 135"/>
                  <a:gd name="T15" fmla="*/ 132 h 134"/>
                  <a:gd name="T16" fmla="*/ 105 w 135"/>
                  <a:gd name="T17" fmla="*/ 123 h 134"/>
                  <a:gd name="T18" fmla="*/ 124 w 135"/>
                  <a:gd name="T19" fmla="*/ 104 h 134"/>
                  <a:gd name="T20" fmla="*/ 133 w 135"/>
                  <a:gd name="T21" fmla="*/ 79 h 134"/>
                  <a:gd name="T22" fmla="*/ 134 w 135"/>
                  <a:gd name="T23" fmla="*/ 69 h 134"/>
                  <a:gd name="T24" fmla="*/ 133 w 135"/>
                  <a:gd name="T25" fmla="*/ 53 h 134"/>
                  <a:gd name="T26" fmla="*/ 124 w 135"/>
                  <a:gd name="T27" fmla="*/ 30 h 134"/>
                  <a:gd name="T28" fmla="*/ 105 w 135"/>
                  <a:gd name="T29" fmla="*/ 10 h 134"/>
                  <a:gd name="T30" fmla="*/ 80 w 135"/>
                  <a:gd name="T31" fmla="*/ 1 h 134"/>
                  <a:gd name="T32" fmla="*/ 54 w 135"/>
                  <a:gd name="T33" fmla="*/ 1 h 134"/>
                  <a:gd name="T34" fmla="*/ 31 w 135"/>
                  <a:gd name="T35" fmla="*/ 10 h 134"/>
                  <a:gd name="T36" fmla="*/ 24 w 135"/>
                  <a:gd name="T37" fmla="*/ 111 h 134"/>
                  <a:gd name="T38" fmla="*/ 12 w 135"/>
                  <a:gd name="T39" fmla="*/ 91 h 134"/>
                  <a:gd name="T40" fmla="*/ 8 w 135"/>
                  <a:gd name="T41" fmla="*/ 67 h 134"/>
                  <a:gd name="T42" fmla="*/ 24 w 135"/>
                  <a:gd name="T43" fmla="*/ 24 h 134"/>
                  <a:gd name="T44" fmla="*/ 54 w 135"/>
                  <a:gd name="T45" fmla="*/ 9 h 134"/>
                  <a:gd name="T46" fmla="*/ 79 w 135"/>
                  <a:gd name="T47" fmla="*/ 9 h 134"/>
                  <a:gd name="T48" fmla="*/ 101 w 135"/>
                  <a:gd name="T49" fmla="*/ 16 h 134"/>
                  <a:gd name="T50" fmla="*/ 117 w 135"/>
                  <a:gd name="T51" fmla="*/ 33 h 134"/>
                  <a:gd name="T52" fmla="*/ 126 w 135"/>
                  <a:gd name="T53" fmla="*/ 55 h 134"/>
                  <a:gd name="T54" fmla="*/ 126 w 135"/>
                  <a:gd name="T55" fmla="*/ 78 h 134"/>
                  <a:gd name="T56" fmla="*/ 123 w 135"/>
                  <a:gd name="T57" fmla="*/ 91 h 134"/>
                  <a:gd name="T58" fmla="*/ 117 w 135"/>
                  <a:gd name="T59" fmla="*/ 101 h 134"/>
                  <a:gd name="T60" fmla="*/ 112 w 135"/>
                  <a:gd name="T61" fmla="*/ 111 h 134"/>
                  <a:gd name="T62" fmla="*/ 101 w 135"/>
                  <a:gd name="T63" fmla="*/ 116 h 134"/>
                  <a:gd name="T64" fmla="*/ 91 w 135"/>
                  <a:gd name="T65" fmla="*/ 122 h 134"/>
                  <a:gd name="T66" fmla="*/ 79 w 135"/>
                  <a:gd name="T67" fmla="*/ 125 h 134"/>
                  <a:gd name="T68" fmla="*/ 54 w 135"/>
                  <a:gd name="T69" fmla="*/ 125 h 134"/>
                  <a:gd name="T70" fmla="*/ 33 w 135"/>
                  <a:gd name="T71" fmla="*/ 116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
                  <a:gd name="T109" fmla="*/ 0 h 134"/>
                  <a:gd name="T110" fmla="*/ 135 w 135"/>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 h="134">
                    <a:moveTo>
                      <a:pt x="21" y="20"/>
                    </a:moveTo>
                    <a:lnTo>
                      <a:pt x="11" y="30"/>
                    </a:lnTo>
                    <a:lnTo>
                      <a:pt x="5" y="41"/>
                    </a:lnTo>
                    <a:lnTo>
                      <a:pt x="2" y="53"/>
                    </a:lnTo>
                    <a:lnTo>
                      <a:pt x="0" y="67"/>
                    </a:lnTo>
                    <a:lnTo>
                      <a:pt x="2" y="79"/>
                    </a:lnTo>
                    <a:lnTo>
                      <a:pt x="5" y="93"/>
                    </a:lnTo>
                    <a:lnTo>
                      <a:pt x="11" y="104"/>
                    </a:lnTo>
                    <a:lnTo>
                      <a:pt x="21" y="115"/>
                    </a:lnTo>
                    <a:lnTo>
                      <a:pt x="31" y="123"/>
                    </a:lnTo>
                    <a:lnTo>
                      <a:pt x="42" y="129"/>
                    </a:lnTo>
                    <a:lnTo>
                      <a:pt x="54" y="132"/>
                    </a:lnTo>
                    <a:lnTo>
                      <a:pt x="68" y="134"/>
                    </a:lnTo>
                    <a:lnTo>
                      <a:pt x="70" y="133"/>
                    </a:lnTo>
                    <a:lnTo>
                      <a:pt x="73" y="133"/>
                    </a:lnTo>
                    <a:lnTo>
                      <a:pt x="80" y="132"/>
                    </a:lnTo>
                    <a:lnTo>
                      <a:pt x="94" y="129"/>
                    </a:lnTo>
                    <a:lnTo>
                      <a:pt x="105" y="123"/>
                    </a:lnTo>
                    <a:lnTo>
                      <a:pt x="116" y="115"/>
                    </a:lnTo>
                    <a:lnTo>
                      <a:pt x="124" y="104"/>
                    </a:lnTo>
                    <a:lnTo>
                      <a:pt x="130" y="93"/>
                    </a:lnTo>
                    <a:lnTo>
                      <a:pt x="133" y="79"/>
                    </a:lnTo>
                    <a:lnTo>
                      <a:pt x="134" y="73"/>
                    </a:lnTo>
                    <a:lnTo>
                      <a:pt x="134" y="69"/>
                    </a:lnTo>
                    <a:lnTo>
                      <a:pt x="135" y="67"/>
                    </a:lnTo>
                    <a:lnTo>
                      <a:pt x="133" y="53"/>
                    </a:lnTo>
                    <a:lnTo>
                      <a:pt x="130" y="41"/>
                    </a:lnTo>
                    <a:lnTo>
                      <a:pt x="124" y="30"/>
                    </a:lnTo>
                    <a:lnTo>
                      <a:pt x="116" y="20"/>
                    </a:lnTo>
                    <a:lnTo>
                      <a:pt x="105" y="10"/>
                    </a:lnTo>
                    <a:lnTo>
                      <a:pt x="94" y="4"/>
                    </a:lnTo>
                    <a:lnTo>
                      <a:pt x="80" y="1"/>
                    </a:lnTo>
                    <a:lnTo>
                      <a:pt x="68" y="0"/>
                    </a:lnTo>
                    <a:lnTo>
                      <a:pt x="54" y="1"/>
                    </a:lnTo>
                    <a:lnTo>
                      <a:pt x="42" y="4"/>
                    </a:lnTo>
                    <a:lnTo>
                      <a:pt x="31" y="10"/>
                    </a:lnTo>
                    <a:lnTo>
                      <a:pt x="21" y="20"/>
                    </a:lnTo>
                    <a:close/>
                    <a:moveTo>
                      <a:pt x="24" y="111"/>
                    </a:moveTo>
                    <a:lnTo>
                      <a:pt x="16" y="101"/>
                    </a:lnTo>
                    <a:lnTo>
                      <a:pt x="12" y="91"/>
                    </a:lnTo>
                    <a:lnTo>
                      <a:pt x="8" y="78"/>
                    </a:lnTo>
                    <a:lnTo>
                      <a:pt x="8" y="67"/>
                    </a:lnTo>
                    <a:lnTo>
                      <a:pt x="12" y="43"/>
                    </a:lnTo>
                    <a:lnTo>
                      <a:pt x="24" y="24"/>
                    </a:lnTo>
                    <a:lnTo>
                      <a:pt x="43" y="12"/>
                    </a:lnTo>
                    <a:lnTo>
                      <a:pt x="54" y="9"/>
                    </a:lnTo>
                    <a:lnTo>
                      <a:pt x="68" y="9"/>
                    </a:lnTo>
                    <a:lnTo>
                      <a:pt x="79" y="9"/>
                    </a:lnTo>
                    <a:lnTo>
                      <a:pt x="91" y="12"/>
                    </a:lnTo>
                    <a:lnTo>
                      <a:pt x="101" y="16"/>
                    </a:lnTo>
                    <a:lnTo>
                      <a:pt x="112" y="24"/>
                    </a:lnTo>
                    <a:lnTo>
                      <a:pt x="117" y="33"/>
                    </a:lnTo>
                    <a:lnTo>
                      <a:pt x="123" y="43"/>
                    </a:lnTo>
                    <a:lnTo>
                      <a:pt x="126" y="55"/>
                    </a:lnTo>
                    <a:lnTo>
                      <a:pt x="127" y="67"/>
                    </a:lnTo>
                    <a:lnTo>
                      <a:pt x="126" y="78"/>
                    </a:lnTo>
                    <a:lnTo>
                      <a:pt x="124" y="84"/>
                    </a:lnTo>
                    <a:lnTo>
                      <a:pt x="123" y="91"/>
                    </a:lnTo>
                    <a:lnTo>
                      <a:pt x="119" y="95"/>
                    </a:lnTo>
                    <a:lnTo>
                      <a:pt x="117" y="101"/>
                    </a:lnTo>
                    <a:lnTo>
                      <a:pt x="114" y="105"/>
                    </a:lnTo>
                    <a:lnTo>
                      <a:pt x="112" y="111"/>
                    </a:lnTo>
                    <a:lnTo>
                      <a:pt x="106" y="113"/>
                    </a:lnTo>
                    <a:lnTo>
                      <a:pt x="101" y="116"/>
                    </a:lnTo>
                    <a:lnTo>
                      <a:pt x="96" y="119"/>
                    </a:lnTo>
                    <a:lnTo>
                      <a:pt x="91" y="122"/>
                    </a:lnTo>
                    <a:lnTo>
                      <a:pt x="85" y="123"/>
                    </a:lnTo>
                    <a:lnTo>
                      <a:pt x="79" y="125"/>
                    </a:lnTo>
                    <a:lnTo>
                      <a:pt x="68" y="126"/>
                    </a:lnTo>
                    <a:lnTo>
                      <a:pt x="54" y="125"/>
                    </a:lnTo>
                    <a:lnTo>
                      <a:pt x="43" y="122"/>
                    </a:lnTo>
                    <a:lnTo>
                      <a:pt x="33" y="116"/>
                    </a:lnTo>
                    <a:lnTo>
                      <a:pt x="24" y="111"/>
                    </a:lnTo>
                    <a:close/>
                  </a:path>
                </a:pathLst>
              </a:custGeom>
              <a:solidFill>
                <a:srgbClr val="D4E0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2" name="Freeform 705"/>
              <p:cNvSpPr>
                <a:spLocks noEditPoints="1"/>
              </p:cNvSpPr>
              <p:nvPr/>
            </p:nvSpPr>
            <p:spPr bwMode="auto">
              <a:xfrm>
                <a:off x="6266" y="3890"/>
                <a:ext cx="23" cy="23"/>
              </a:xfrm>
              <a:custGeom>
                <a:avLst/>
                <a:gdLst>
                  <a:gd name="T0" fmla="*/ 0 w 119"/>
                  <a:gd name="T1" fmla="*/ 69 h 117"/>
                  <a:gd name="T2" fmla="*/ 8 w 119"/>
                  <a:gd name="T3" fmla="*/ 92 h 117"/>
                  <a:gd name="T4" fmla="*/ 25 w 119"/>
                  <a:gd name="T5" fmla="*/ 107 h 117"/>
                  <a:gd name="T6" fmla="*/ 46 w 119"/>
                  <a:gd name="T7" fmla="*/ 116 h 117"/>
                  <a:gd name="T8" fmla="*/ 71 w 119"/>
                  <a:gd name="T9" fmla="*/ 116 h 117"/>
                  <a:gd name="T10" fmla="*/ 83 w 119"/>
                  <a:gd name="T11" fmla="*/ 113 h 117"/>
                  <a:gd name="T12" fmla="*/ 93 w 119"/>
                  <a:gd name="T13" fmla="*/ 107 h 117"/>
                  <a:gd name="T14" fmla="*/ 104 w 119"/>
                  <a:gd name="T15" fmla="*/ 102 h 117"/>
                  <a:gd name="T16" fmla="*/ 109 w 119"/>
                  <a:gd name="T17" fmla="*/ 92 h 117"/>
                  <a:gd name="T18" fmla="*/ 115 w 119"/>
                  <a:gd name="T19" fmla="*/ 82 h 117"/>
                  <a:gd name="T20" fmla="*/ 118 w 119"/>
                  <a:gd name="T21" fmla="*/ 69 h 117"/>
                  <a:gd name="T22" fmla="*/ 118 w 119"/>
                  <a:gd name="T23" fmla="*/ 46 h 117"/>
                  <a:gd name="T24" fmla="*/ 109 w 119"/>
                  <a:gd name="T25" fmla="*/ 24 h 117"/>
                  <a:gd name="T26" fmla="*/ 93 w 119"/>
                  <a:gd name="T27" fmla="*/ 7 h 117"/>
                  <a:gd name="T28" fmla="*/ 71 w 119"/>
                  <a:gd name="T29" fmla="*/ 0 h 117"/>
                  <a:gd name="T30" fmla="*/ 46 w 119"/>
                  <a:gd name="T31" fmla="*/ 0 h 117"/>
                  <a:gd name="T32" fmla="*/ 16 w 119"/>
                  <a:gd name="T33" fmla="*/ 15 h 117"/>
                  <a:gd name="T34" fmla="*/ 0 w 119"/>
                  <a:gd name="T35" fmla="*/ 58 h 117"/>
                  <a:gd name="T36" fmla="*/ 15 w 119"/>
                  <a:gd name="T37" fmla="*/ 87 h 117"/>
                  <a:gd name="T38" fmla="*/ 7 w 119"/>
                  <a:gd name="T39" fmla="*/ 68 h 117"/>
                  <a:gd name="T40" fmla="*/ 7 w 119"/>
                  <a:gd name="T41" fmla="*/ 47 h 117"/>
                  <a:gd name="T42" fmla="*/ 23 w 119"/>
                  <a:gd name="T43" fmla="*/ 21 h 117"/>
                  <a:gd name="T44" fmla="*/ 49 w 119"/>
                  <a:gd name="T45" fmla="*/ 5 h 117"/>
                  <a:gd name="T46" fmla="*/ 70 w 119"/>
                  <a:gd name="T47" fmla="*/ 5 h 117"/>
                  <a:gd name="T48" fmla="*/ 89 w 119"/>
                  <a:gd name="T49" fmla="*/ 13 h 117"/>
                  <a:gd name="T50" fmla="*/ 104 w 119"/>
                  <a:gd name="T51" fmla="*/ 29 h 117"/>
                  <a:gd name="T52" fmla="*/ 113 w 119"/>
                  <a:gd name="T53" fmla="*/ 47 h 117"/>
                  <a:gd name="T54" fmla="*/ 113 w 119"/>
                  <a:gd name="T55" fmla="*/ 62 h 117"/>
                  <a:gd name="T56" fmla="*/ 110 w 119"/>
                  <a:gd name="T57" fmla="*/ 73 h 117"/>
                  <a:gd name="T58" fmla="*/ 109 w 119"/>
                  <a:gd name="T59" fmla="*/ 78 h 117"/>
                  <a:gd name="T60" fmla="*/ 98 w 119"/>
                  <a:gd name="T61" fmla="*/ 96 h 117"/>
                  <a:gd name="T62" fmla="*/ 80 w 119"/>
                  <a:gd name="T63" fmla="*/ 107 h 117"/>
                  <a:gd name="T64" fmla="*/ 74 w 119"/>
                  <a:gd name="T65" fmla="*/ 108 h 117"/>
                  <a:gd name="T66" fmla="*/ 64 w 119"/>
                  <a:gd name="T67" fmla="*/ 111 h 117"/>
                  <a:gd name="T68" fmla="*/ 49 w 119"/>
                  <a:gd name="T69" fmla="*/ 111 h 117"/>
                  <a:gd name="T70" fmla="*/ 31 w 119"/>
                  <a:gd name="T71" fmla="*/ 102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117"/>
                  <a:gd name="T110" fmla="*/ 119 w 119"/>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117">
                    <a:moveTo>
                      <a:pt x="0" y="58"/>
                    </a:moveTo>
                    <a:lnTo>
                      <a:pt x="0" y="69"/>
                    </a:lnTo>
                    <a:lnTo>
                      <a:pt x="4" y="82"/>
                    </a:lnTo>
                    <a:lnTo>
                      <a:pt x="8" y="92"/>
                    </a:lnTo>
                    <a:lnTo>
                      <a:pt x="16" y="102"/>
                    </a:lnTo>
                    <a:lnTo>
                      <a:pt x="25" y="107"/>
                    </a:lnTo>
                    <a:lnTo>
                      <a:pt x="35" y="113"/>
                    </a:lnTo>
                    <a:lnTo>
                      <a:pt x="46" y="116"/>
                    </a:lnTo>
                    <a:lnTo>
                      <a:pt x="60" y="117"/>
                    </a:lnTo>
                    <a:lnTo>
                      <a:pt x="71" y="116"/>
                    </a:lnTo>
                    <a:lnTo>
                      <a:pt x="77" y="114"/>
                    </a:lnTo>
                    <a:lnTo>
                      <a:pt x="83" y="113"/>
                    </a:lnTo>
                    <a:lnTo>
                      <a:pt x="88" y="110"/>
                    </a:lnTo>
                    <a:lnTo>
                      <a:pt x="93" y="107"/>
                    </a:lnTo>
                    <a:lnTo>
                      <a:pt x="98" y="104"/>
                    </a:lnTo>
                    <a:lnTo>
                      <a:pt x="104" y="102"/>
                    </a:lnTo>
                    <a:lnTo>
                      <a:pt x="106" y="96"/>
                    </a:lnTo>
                    <a:lnTo>
                      <a:pt x="109" y="92"/>
                    </a:lnTo>
                    <a:lnTo>
                      <a:pt x="111" y="86"/>
                    </a:lnTo>
                    <a:lnTo>
                      <a:pt x="115" y="82"/>
                    </a:lnTo>
                    <a:lnTo>
                      <a:pt x="116" y="75"/>
                    </a:lnTo>
                    <a:lnTo>
                      <a:pt x="118" y="69"/>
                    </a:lnTo>
                    <a:lnTo>
                      <a:pt x="119" y="58"/>
                    </a:lnTo>
                    <a:lnTo>
                      <a:pt x="118" y="46"/>
                    </a:lnTo>
                    <a:lnTo>
                      <a:pt x="115" y="34"/>
                    </a:lnTo>
                    <a:lnTo>
                      <a:pt x="109" y="24"/>
                    </a:lnTo>
                    <a:lnTo>
                      <a:pt x="104" y="15"/>
                    </a:lnTo>
                    <a:lnTo>
                      <a:pt x="93" y="7"/>
                    </a:lnTo>
                    <a:lnTo>
                      <a:pt x="83" y="3"/>
                    </a:lnTo>
                    <a:lnTo>
                      <a:pt x="71" y="0"/>
                    </a:lnTo>
                    <a:lnTo>
                      <a:pt x="60" y="0"/>
                    </a:lnTo>
                    <a:lnTo>
                      <a:pt x="46" y="0"/>
                    </a:lnTo>
                    <a:lnTo>
                      <a:pt x="35" y="3"/>
                    </a:lnTo>
                    <a:lnTo>
                      <a:pt x="16" y="15"/>
                    </a:lnTo>
                    <a:lnTo>
                      <a:pt x="4" y="34"/>
                    </a:lnTo>
                    <a:lnTo>
                      <a:pt x="0" y="58"/>
                    </a:lnTo>
                    <a:close/>
                    <a:moveTo>
                      <a:pt x="23" y="96"/>
                    </a:moveTo>
                    <a:lnTo>
                      <a:pt x="15" y="87"/>
                    </a:lnTo>
                    <a:lnTo>
                      <a:pt x="10" y="78"/>
                    </a:lnTo>
                    <a:lnTo>
                      <a:pt x="7" y="68"/>
                    </a:lnTo>
                    <a:lnTo>
                      <a:pt x="7" y="58"/>
                    </a:lnTo>
                    <a:lnTo>
                      <a:pt x="7" y="47"/>
                    </a:lnTo>
                    <a:lnTo>
                      <a:pt x="10" y="38"/>
                    </a:lnTo>
                    <a:lnTo>
                      <a:pt x="23" y="21"/>
                    </a:lnTo>
                    <a:lnTo>
                      <a:pt x="40" y="9"/>
                    </a:lnTo>
                    <a:lnTo>
                      <a:pt x="49" y="5"/>
                    </a:lnTo>
                    <a:lnTo>
                      <a:pt x="60" y="5"/>
                    </a:lnTo>
                    <a:lnTo>
                      <a:pt x="70" y="5"/>
                    </a:lnTo>
                    <a:lnTo>
                      <a:pt x="80" y="9"/>
                    </a:lnTo>
                    <a:lnTo>
                      <a:pt x="89" y="13"/>
                    </a:lnTo>
                    <a:lnTo>
                      <a:pt x="98" y="21"/>
                    </a:lnTo>
                    <a:lnTo>
                      <a:pt x="104" y="29"/>
                    </a:lnTo>
                    <a:lnTo>
                      <a:pt x="109" y="38"/>
                    </a:lnTo>
                    <a:lnTo>
                      <a:pt x="113" y="47"/>
                    </a:lnTo>
                    <a:lnTo>
                      <a:pt x="114" y="58"/>
                    </a:lnTo>
                    <a:lnTo>
                      <a:pt x="113" y="62"/>
                    </a:lnTo>
                    <a:lnTo>
                      <a:pt x="113" y="68"/>
                    </a:lnTo>
                    <a:lnTo>
                      <a:pt x="110" y="73"/>
                    </a:lnTo>
                    <a:lnTo>
                      <a:pt x="109" y="75"/>
                    </a:lnTo>
                    <a:lnTo>
                      <a:pt x="109" y="78"/>
                    </a:lnTo>
                    <a:lnTo>
                      <a:pt x="104" y="87"/>
                    </a:lnTo>
                    <a:lnTo>
                      <a:pt x="98" y="96"/>
                    </a:lnTo>
                    <a:lnTo>
                      <a:pt x="89" y="102"/>
                    </a:lnTo>
                    <a:lnTo>
                      <a:pt x="80" y="107"/>
                    </a:lnTo>
                    <a:lnTo>
                      <a:pt x="77" y="107"/>
                    </a:lnTo>
                    <a:lnTo>
                      <a:pt x="74" y="108"/>
                    </a:lnTo>
                    <a:lnTo>
                      <a:pt x="70" y="111"/>
                    </a:lnTo>
                    <a:lnTo>
                      <a:pt x="64" y="111"/>
                    </a:lnTo>
                    <a:lnTo>
                      <a:pt x="60" y="112"/>
                    </a:lnTo>
                    <a:lnTo>
                      <a:pt x="49" y="111"/>
                    </a:lnTo>
                    <a:lnTo>
                      <a:pt x="40" y="107"/>
                    </a:lnTo>
                    <a:lnTo>
                      <a:pt x="31" y="102"/>
                    </a:lnTo>
                    <a:lnTo>
                      <a:pt x="23" y="96"/>
                    </a:lnTo>
                    <a:close/>
                  </a:path>
                </a:pathLst>
              </a:custGeom>
              <a:solidFill>
                <a:srgbClr val="D9E4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3" name="Freeform 706"/>
              <p:cNvSpPr>
                <a:spLocks noEditPoints="1"/>
              </p:cNvSpPr>
              <p:nvPr/>
            </p:nvSpPr>
            <p:spPr bwMode="auto">
              <a:xfrm>
                <a:off x="6267" y="3891"/>
                <a:ext cx="21" cy="21"/>
              </a:xfrm>
              <a:custGeom>
                <a:avLst/>
                <a:gdLst>
                  <a:gd name="T0" fmla="*/ 0 w 107"/>
                  <a:gd name="T1" fmla="*/ 63 h 107"/>
                  <a:gd name="T2" fmla="*/ 8 w 107"/>
                  <a:gd name="T3" fmla="*/ 82 h 107"/>
                  <a:gd name="T4" fmla="*/ 24 w 107"/>
                  <a:gd name="T5" fmla="*/ 97 h 107"/>
                  <a:gd name="T6" fmla="*/ 42 w 107"/>
                  <a:gd name="T7" fmla="*/ 106 h 107"/>
                  <a:gd name="T8" fmla="*/ 57 w 107"/>
                  <a:gd name="T9" fmla="*/ 106 h 107"/>
                  <a:gd name="T10" fmla="*/ 67 w 107"/>
                  <a:gd name="T11" fmla="*/ 103 h 107"/>
                  <a:gd name="T12" fmla="*/ 73 w 107"/>
                  <a:gd name="T13" fmla="*/ 102 h 107"/>
                  <a:gd name="T14" fmla="*/ 91 w 107"/>
                  <a:gd name="T15" fmla="*/ 91 h 107"/>
                  <a:gd name="T16" fmla="*/ 102 w 107"/>
                  <a:gd name="T17" fmla="*/ 73 h 107"/>
                  <a:gd name="T18" fmla="*/ 103 w 107"/>
                  <a:gd name="T19" fmla="*/ 68 h 107"/>
                  <a:gd name="T20" fmla="*/ 106 w 107"/>
                  <a:gd name="T21" fmla="*/ 57 h 107"/>
                  <a:gd name="T22" fmla="*/ 106 w 107"/>
                  <a:gd name="T23" fmla="*/ 42 h 107"/>
                  <a:gd name="T24" fmla="*/ 97 w 107"/>
                  <a:gd name="T25" fmla="*/ 24 h 107"/>
                  <a:gd name="T26" fmla="*/ 82 w 107"/>
                  <a:gd name="T27" fmla="*/ 8 h 107"/>
                  <a:gd name="T28" fmla="*/ 63 w 107"/>
                  <a:gd name="T29" fmla="*/ 0 h 107"/>
                  <a:gd name="T30" fmla="*/ 42 w 107"/>
                  <a:gd name="T31" fmla="*/ 0 h 107"/>
                  <a:gd name="T32" fmla="*/ 16 w 107"/>
                  <a:gd name="T33" fmla="*/ 16 h 107"/>
                  <a:gd name="T34" fmla="*/ 0 w 107"/>
                  <a:gd name="T35" fmla="*/ 42 h 107"/>
                  <a:gd name="T36" fmla="*/ 21 w 107"/>
                  <a:gd name="T37" fmla="*/ 86 h 107"/>
                  <a:gd name="T38" fmla="*/ 8 w 107"/>
                  <a:gd name="T39" fmla="*/ 61 h 107"/>
                  <a:gd name="T40" fmla="*/ 11 w 107"/>
                  <a:gd name="T41" fmla="*/ 36 h 107"/>
                  <a:gd name="T42" fmla="*/ 36 w 107"/>
                  <a:gd name="T43" fmla="*/ 11 h 107"/>
                  <a:gd name="T44" fmla="*/ 61 w 107"/>
                  <a:gd name="T45" fmla="*/ 8 h 107"/>
                  <a:gd name="T46" fmla="*/ 76 w 107"/>
                  <a:gd name="T47" fmla="*/ 15 h 107"/>
                  <a:gd name="T48" fmla="*/ 90 w 107"/>
                  <a:gd name="T49" fmla="*/ 28 h 107"/>
                  <a:gd name="T50" fmla="*/ 98 w 107"/>
                  <a:gd name="T51" fmla="*/ 44 h 107"/>
                  <a:gd name="T52" fmla="*/ 98 w 107"/>
                  <a:gd name="T53" fmla="*/ 53 h 107"/>
                  <a:gd name="T54" fmla="*/ 98 w 107"/>
                  <a:gd name="T55" fmla="*/ 56 h 107"/>
                  <a:gd name="T56" fmla="*/ 94 w 107"/>
                  <a:gd name="T57" fmla="*/ 70 h 107"/>
                  <a:gd name="T58" fmla="*/ 84 w 107"/>
                  <a:gd name="T59" fmla="*/ 86 h 107"/>
                  <a:gd name="T60" fmla="*/ 78 w 107"/>
                  <a:gd name="T61" fmla="*/ 89 h 107"/>
                  <a:gd name="T62" fmla="*/ 70 w 107"/>
                  <a:gd name="T63" fmla="*/ 96 h 107"/>
                  <a:gd name="T64" fmla="*/ 56 w 107"/>
                  <a:gd name="T65" fmla="*/ 98 h 107"/>
                  <a:gd name="T66" fmla="*/ 53 w 107"/>
                  <a:gd name="T67" fmla="*/ 98 h 107"/>
                  <a:gd name="T68" fmla="*/ 44 w 107"/>
                  <a:gd name="T69" fmla="*/ 98 h 107"/>
                  <a:gd name="T70" fmla="*/ 28 w 107"/>
                  <a:gd name="T71" fmla="*/ 91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7"/>
                  <a:gd name="T110" fmla="*/ 107 w 10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7">
                    <a:moveTo>
                      <a:pt x="0" y="53"/>
                    </a:moveTo>
                    <a:lnTo>
                      <a:pt x="0" y="63"/>
                    </a:lnTo>
                    <a:lnTo>
                      <a:pt x="3" y="73"/>
                    </a:lnTo>
                    <a:lnTo>
                      <a:pt x="8" y="82"/>
                    </a:lnTo>
                    <a:lnTo>
                      <a:pt x="16" y="91"/>
                    </a:lnTo>
                    <a:lnTo>
                      <a:pt x="24" y="97"/>
                    </a:lnTo>
                    <a:lnTo>
                      <a:pt x="33" y="102"/>
                    </a:lnTo>
                    <a:lnTo>
                      <a:pt x="42" y="106"/>
                    </a:lnTo>
                    <a:lnTo>
                      <a:pt x="53" y="107"/>
                    </a:lnTo>
                    <a:lnTo>
                      <a:pt x="57" y="106"/>
                    </a:lnTo>
                    <a:lnTo>
                      <a:pt x="63" y="106"/>
                    </a:lnTo>
                    <a:lnTo>
                      <a:pt x="67" y="103"/>
                    </a:lnTo>
                    <a:lnTo>
                      <a:pt x="70" y="102"/>
                    </a:lnTo>
                    <a:lnTo>
                      <a:pt x="73" y="102"/>
                    </a:lnTo>
                    <a:lnTo>
                      <a:pt x="82" y="97"/>
                    </a:lnTo>
                    <a:lnTo>
                      <a:pt x="91" y="91"/>
                    </a:lnTo>
                    <a:lnTo>
                      <a:pt x="97" y="82"/>
                    </a:lnTo>
                    <a:lnTo>
                      <a:pt x="102" y="73"/>
                    </a:lnTo>
                    <a:lnTo>
                      <a:pt x="102" y="70"/>
                    </a:lnTo>
                    <a:lnTo>
                      <a:pt x="103" y="68"/>
                    </a:lnTo>
                    <a:lnTo>
                      <a:pt x="106" y="63"/>
                    </a:lnTo>
                    <a:lnTo>
                      <a:pt x="106" y="57"/>
                    </a:lnTo>
                    <a:lnTo>
                      <a:pt x="107" y="53"/>
                    </a:lnTo>
                    <a:lnTo>
                      <a:pt x="106" y="42"/>
                    </a:lnTo>
                    <a:lnTo>
                      <a:pt x="102" y="33"/>
                    </a:lnTo>
                    <a:lnTo>
                      <a:pt x="97" y="24"/>
                    </a:lnTo>
                    <a:lnTo>
                      <a:pt x="91" y="16"/>
                    </a:lnTo>
                    <a:lnTo>
                      <a:pt x="82" y="8"/>
                    </a:lnTo>
                    <a:lnTo>
                      <a:pt x="73" y="4"/>
                    </a:lnTo>
                    <a:lnTo>
                      <a:pt x="63" y="0"/>
                    </a:lnTo>
                    <a:lnTo>
                      <a:pt x="53" y="0"/>
                    </a:lnTo>
                    <a:lnTo>
                      <a:pt x="42" y="0"/>
                    </a:lnTo>
                    <a:lnTo>
                      <a:pt x="33" y="4"/>
                    </a:lnTo>
                    <a:lnTo>
                      <a:pt x="16" y="16"/>
                    </a:lnTo>
                    <a:lnTo>
                      <a:pt x="3" y="33"/>
                    </a:lnTo>
                    <a:lnTo>
                      <a:pt x="0" y="42"/>
                    </a:lnTo>
                    <a:lnTo>
                      <a:pt x="0" y="53"/>
                    </a:lnTo>
                    <a:close/>
                    <a:moveTo>
                      <a:pt x="21" y="86"/>
                    </a:moveTo>
                    <a:lnTo>
                      <a:pt x="11" y="70"/>
                    </a:lnTo>
                    <a:lnTo>
                      <a:pt x="8" y="61"/>
                    </a:lnTo>
                    <a:lnTo>
                      <a:pt x="8" y="53"/>
                    </a:lnTo>
                    <a:lnTo>
                      <a:pt x="11" y="36"/>
                    </a:lnTo>
                    <a:lnTo>
                      <a:pt x="21" y="22"/>
                    </a:lnTo>
                    <a:lnTo>
                      <a:pt x="36" y="11"/>
                    </a:lnTo>
                    <a:lnTo>
                      <a:pt x="53" y="8"/>
                    </a:lnTo>
                    <a:lnTo>
                      <a:pt x="61" y="8"/>
                    </a:lnTo>
                    <a:lnTo>
                      <a:pt x="70" y="11"/>
                    </a:lnTo>
                    <a:lnTo>
                      <a:pt x="76" y="15"/>
                    </a:lnTo>
                    <a:lnTo>
                      <a:pt x="84" y="22"/>
                    </a:lnTo>
                    <a:lnTo>
                      <a:pt x="90" y="28"/>
                    </a:lnTo>
                    <a:lnTo>
                      <a:pt x="94" y="36"/>
                    </a:lnTo>
                    <a:lnTo>
                      <a:pt x="98" y="44"/>
                    </a:lnTo>
                    <a:lnTo>
                      <a:pt x="99" y="53"/>
                    </a:lnTo>
                    <a:lnTo>
                      <a:pt x="98" y="53"/>
                    </a:lnTo>
                    <a:lnTo>
                      <a:pt x="98" y="54"/>
                    </a:lnTo>
                    <a:lnTo>
                      <a:pt x="98" y="56"/>
                    </a:lnTo>
                    <a:lnTo>
                      <a:pt x="98" y="61"/>
                    </a:lnTo>
                    <a:lnTo>
                      <a:pt x="94" y="70"/>
                    </a:lnTo>
                    <a:lnTo>
                      <a:pt x="90" y="77"/>
                    </a:lnTo>
                    <a:lnTo>
                      <a:pt x="84" y="86"/>
                    </a:lnTo>
                    <a:lnTo>
                      <a:pt x="80" y="88"/>
                    </a:lnTo>
                    <a:lnTo>
                      <a:pt x="78" y="89"/>
                    </a:lnTo>
                    <a:lnTo>
                      <a:pt x="76" y="91"/>
                    </a:lnTo>
                    <a:lnTo>
                      <a:pt x="70" y="96"/>
                    </a:lnTo>
                    <a:lnTo>
                      <a:pt x="61" y="98"/>
                    </a:lnTo>
                    <a:lnTo>
                      <a:pt x="56" y="98"/>
                    </a:lnTo>
                    <a:lnTo>
                      <a:pt x="54" y="98"/>
                    </a:lnTo>
                    <a:lnTo>
                      <a:pt x="53" y="98"/>
                    </a:lnTo>
                    <a:lnTo>
                      <a:pt x="53" y="99"/>
                    </a:lnTo>
                    <a:lnTo>
                      <a:pt x="44" y="98"/>
                    </a:lnTo>
                    <a:lnTo>
                      <a:pt x="36" y="96"/>
                    </a:lnTo>
                    <a:lnTo>
                      <a:pt x="28" y="91"/>
                    </a:lnTo>
                    <a:lnTo>
                      <a:pt x="21" y="86"/>
                    </a:lnTo>
                    <a:close/>
                  </a:path>
                </a:pathLst>
              </a:custGeom>
              <a:solidFill>
                <a:srgbClr val="DFE8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4" name="Freeform 707"/>
              <p:cNvSpPr>
                <a:spLocks noEditPoints="1"/>
              </p:cNvSpPr>
              <p:nvPr/>
            </p:nvSpPr>
            <p:spPr bwMode="auto">
              <a:xfrm>
                <a:off x="6269" y="3892"/>
                <a:ext cx="18" cy="19"/>
              </a:xfrm>
              <a:custGeom>
                <a:avLst/>
                <a:gdLst>
                  <a:gd name="T0" fmla="*/ 0 w 91"/>
                  <a:gd name="T1" fmla="*/ 53 h 91"/>
                  <a:gd name="T2" fmla="*/ 13 w 91"/>
                  <a:gd name="T3" fmla="*/ 78 h 91"/>
                  <a:gd name="T4" fmla="*/ 28 w 91"/>
                  <a:gd name="T5" fmla="*/ 88 h 91"/>
                  <a:gd name="T6" fmla="*/ 45 w 91"/>
                  <a:gd name="T7" fmla="*/ 91 h 91"/>
                  <a:gd name="T8" fmla="*/ 46 w 91"/>
                  <a:gd name="T9" fmla="*/ 90 h 91"/>
                  <a:gd name="T10" fmla="*/ 53 w 91"/>
                  <a:gd name="T11" fmla="*/ 90 h 91"/>
                  <a:gd name="T12" fmla="*/ 68 w 91"/>
                  <a:gd name="T13" fmla="*/ 83 h 91"/>
                  <a:gd name="T14" fmla="*/ 72 w 91"/>
                  <a:gd name="T15" fmla="*/ 80 h 91"/>
                  <a:gd name="T16" fmla="*/ 82 w 91"/>
                  <a:gd name="T17" fmla="*/ 69 h 91"/>
                  <a:gd name="T18" fmla="*/ 90 w 91"/>
                  <a:gd name="T19" fmla="*/ 53 h 91"/>
                  <a:gd name="T20" fmla="*/ 90 w 91"/>
                  <a:gd name="T21" fmla="*/ 46 h 91"/>
                  <a:gd name="T22" fmla="*/ 91 w 91"/>
                  <a:gd name="T23" fmla="*/ 45 h 91"/>
                  <a:gd name="T24" fmla="*/ 86 w 91"/>
                  <a:gd name="T25" fmla="*/ 28 h 91"/>
                  <a:gd name="T26" fmla="*/ 76 w 91"/>
                  <a:gd name="T27" fmla="*/ 14 h 91"/>
                  <a:gd name="T28" fmla="*/ 62 w 91"/>
                  <a:gd name="T29" fmla="*/ 3 h 91"/>
                  <a:gd name="T30" fmla="*/ 45 w 91"/>
                  <a:gd name="T31" fmla="*/ 0 h 91"/>
                  <a:gd name="T32" fmla="*/ 13 w 91"/>
                  <a:gd name="T33" fmla="*/ 14 h 91"/>
                  <a:gd name="T34" fmla="*/ 0 w 91"/>
                  <a:gd name="T35" fmla="*/ 45 h 91"/>
                  <a:gd name="T36" fmla="*/ 13 w 91"/>
                  <a:gd name="T37" fmla="*/ 65 h 91"/>
                  <a:gd name="T38" fmla="*/ 8 w 91"/>
                  <a:gd name="T39" fmla="*/ 52 h 91"/>
                  <a:gd name="T40" fmla="*/ 10 w 91"/>
                  <a:gd name="T41" fmla="*/ 30 h 91"/>
                  <a:gd name="T42" fmla="*/ 23 w 91"/>
                  <a:gd name="T43" fmla="*/ 14 h 91"/>
                  <a:gd name="T44" fmla="*/ 45 w 91"/>
                  <a:gd name="T45" fmla="*/ 8 h 91"/>
                  <a:gd name="T46" fmla="*/ 58 w 91"/>
                  <a:gd name="T47" fmla="*/ 10 h 91"/>
                  <a:gd name="T48" fmla="*/ 71 w 91"/>
                  <a:gd name="T49" fmla="*/ 20 h 91"/>
                  <a:gd name="T50" fmla="*/ 82 w 91"/>
                  <a:gd name="T51" fmla="*/ 37 h 91"/>
                  <a:gd name="T52" fmla="*/ 82 w 91"/>
                  <a:gd name="T53" fmla="*/ 52 h 91"/>
                  <a:gd name="T54" fmla="*/ 75 w 91"/>
                  <a:gd name="T55" fmla="*/ 65 h 91"/>
                  <a:gd name="T56" fmla="*/ 64 w 91"/>
                  <a:gd name="T57" fmla="*/ 75 h 91"/>
                  <a:gd name="T58" fmla="*/ 52 w 91"/>
                  <a:gd name="T59" fmla="*/ 82 h 91"/>
                  <a:gd name="T60" fmla="*/ 37 w 91"/>
                  <a:gd name="T61" fmla="*/ 82 h 91"/>
                  <a:gd name="T62" fmla="*/ 23 w 91"/>
                  <a:gd name="T63" fmla="*/ 75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91"/>
                  <a:gd name="T98" fmla="*/ 91 w 91"/>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91">
                    <a:moveTo>
                      <a:pt x="0" y="45"/>
                    </a:moveTo>
                    <a:lnTo>
                      <a:pt x="0" y="53"/>
                    </a:lnTo>
                    <a:lnTo>
                      <a:pt x="3" y="62"/>
                    </a:lnTo>
                    <a:lnTo>
                      <a:pt x="13" y="78"/>
                    </a:lnTo>
                    <a:lnTo>
                      <a:pt x="20" y="83"/>
                    </a:lnTo>
                    <a:lnTo>
                      <a:pt x="28" y="88"/>
                    </a:lnTo>
                    <a:lnTo>
                      <a:pt x="36" y="90"/>
                    </a:lnTo>
                    <a:lnTo>
                      <a:pt x="45" y="91"/>
                    </a:lnTo>
                    <a:lnTo>
                      <a:pt x="45" y="90"/>
                    </a:lnTo>
                    <a:lnTo>
                      <a:pt x="46" y="90"/>
                    </a:lnTo>
                    <a:lnTo>
                      <a:pt x="48" y="90"/>
                    </a:lnTo>
                    <a:lnTo>
                      <a:pt x="53" y="90"/>
                    </a:lnTo>
                    <a:lnTo>
                      <a:pt x="62" y="88"/>
                    </a:lnTo>
                    <a:lnTo>
                      <a:pt x="68" y="83"/>
                    </a:lnTo>
                    <a:lnTo>
                      <a:pt x="70" y="81"/>
                    </a:lnTo>
                    <a:lnTo>
                      <a:pt x="72" y="80"/>
                    </a:lnTo>
                    <a:lnTo>
                      <a:pt x="76" y="78"/>
                    </a:lnTo>
                    <a:lnTo>
                      <a:pt x="82" y="69"/>
                    </a:lnTo>
                    <a:lnTo>
                      <a:pt x="86" y="62"/>
                    </a:lnTo>
                    <a:lnTo>
                      <a:pt x="90" y="53"/>
                    </a:lnTo>
                    <a:lnTo>
                      <a:pt x="90" y="48"/>
                    </a:lnTo>
                    <a:lnTo>
                      <a:pt x="90" y="46"/>
                    </a:lnTo>
                    <a:lnTo>
                      <a:pt x="90" y="45"/>
                    </a:lnTo>
                    <a:lnTo>
                      <a:pt x="91" y="45"/>
                    </a:lnTo>
                    <a:lnTo>
                      <a:pt x="90" y="36"/>
                    </a:lnTo>
                    <a:lnTo>
                      <a:pt x="86" y="28"/>
                    </a:lnTo>
                    <a:lnTo>
                      <a:pt x="82" y="20"/>
                    </a:lnTo>
                    <a:lnTo>
                      <a:pt x="76" y="14"/>
                    </a:lnTo>
                    <a:lnTo>
                      <a:pt x="68" y="7"/>
                    </a:lnTo>
                    <a:lnTo>
                      <a:pt x="62" y="3"/>
                    </a:lnTo>
                    <a:lnTo>
                      <a:pt x="53" y="0"/>
                    </a:lnTo>
                    <a:lnTo>
                      <a:pt x="45" y="0"/>
                    </a:lnTo>
                    <a:lnTo>
                      <a:pt x="28" y="3"/>
                    </a:lnTo>
                    <a:lnTo>
                      <a:pt x="13" y="14"/>
                    </a:lnTo>
                    <a:lnTo>
                      <a:pt x="3" y="28"/>
                    </a:lnTo>
                    <a:lnTo>
                      <a:pt x="0" y="45"/>
                    </a:lnTo>
                    <a:close/>
                    <a:moveTo>
                      <a:pt x="19" y="71"/>
                    </a:moveTo>
                    <a:lnTo>
                      <a:pt x="13" y="65"/>
                    </a:lnTo>
                    <a:lnTo>
                      <a:pt x="10" y="60"/>
                    </a:lnTo>
                    <a:lnTo>
                      <a:pt x="8" y="52"/>
                    </a:lnTo>
                    <a:lnTo>
                      <a:pt x="8" y="45"/>
                    </a:lnTo>
                    <a:lnTo>
                      <a:pt x="10" y="30"/>
                    </a:lnTo>
                    <a:lnTo>
                      <a:pt x="19" y="20"/>
                    </a:lnTo>
                    <a:lnTo>
                      <a:pt x="23" y="14"/>
                    </a:lnTo>
                    <a:lnTo>
                      <a:pt x="30" y="10"/>
                    </a:lnTo>
                    <a:lnTo>
                      <a:pt x="45" y="8"/>
                    </a:lnTo>
                    <a:lnTo>
                      <a:pt x="52" y="8"/>
                    </a:lnTo>
                    <a:lnTo>
                      <a:pt x="58" y="10"/>
                    </a:lnTo>
                    <a:lnTo>
                      <a:pt x="64" y="14"/>
                    </a:lnTo>
                    <a:lnTo>
                      <a:pt x="71" y="20"/>
                    </a:lnTo>
                    <a:lnTo>
                      <a:pt x="80" y="30"/>
                    </a:lnTo>
                    <a:lnTo>
                      <a:pt x="82" y="37"/>
                    </a:lnTo>
                    <a:lnTo>
                      <a:pt x="83" y="45"/>
                    </a:lnTo>
                    <a:lnTo>
                      <a:pt x="82" y="52"/>
                    </a:lnTo>
                    <a:lnTo>
                      <a:pt x="80" y="60"/>
                    </a:lnTo>
                    <a:lnTo>
                      <a:pt x="75" y="65"/>
                    </a:lnTo>
                    <a:lnTo>
                      <a:pt x="71" y="71"/>
                    </a:lnTo>
                    <a:lnTo>
                      <a:pt x="64" y="75"/>
                    </a:lnTo>
                    <a:lnTo>
                      <a:pt x="58" y="80"/>
                    </a:lnTo>
                    <a:lnTo>
                      <a:pt x="52" y="82"/>
                    </a:lnTo>
                    <a:lnTo>
                      <a:pt x="45" y="83"/>
                    </a:lnTo>
                    <a:lnTo>
                      <a:pt x="37" y="82"/>
                    </a:lnTo>
                    <a:lnTo>
                      <a:pt x="30" y="80"/>
                    </a:lnTo>
                    <a:lnTo>
                      <a:pt x="23" y="75"/>
                    </a:lnTo>
                    <a:lnTo>
                      <a:pt x="19" y="71"/>
                    </a:lnTo>
                    <a:close/>
                  </a:path>
                </a:pathLst>
              </a:custGeom>
              <a:solidFill>
                <a:srgbClr val="E4EC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5" name="Freeform 708"/>
              <p:cNvSpPr>
                <a:spLocks noEditPoints="1"/>
              </p:cNvSpPr>
              <p:nvPr/>
            </p:nvSpPr>
            <p:spPr bwMode="auto">
              <a:xfrm>
                <a:off x="6270" y="3894"/>
                <a:ext cx="15" cy="15"/>
              </a:xfrm>
              <a:custGeom>
                <a:avLst/>
                <a:gdLst>
                  <a:gd name="T0" fmla="*/ 0 w 75"/>
                  <a:gd name="T1" fmla="*/ 37 h 75"/>
                  <a:gd name="T2" fmla="*/ 0 w 75"/>
                  <a:gd name="T3" fmla="*/ 44 h 75"/>
                  <a:gd name="T4" fmla="*/ 2 w 75"/>
                  <a:gd name="T5" fmla="*/ 52 h 75"/>
                  <a:gd name="T6" fmla="*/ 5 w 75"/>
                  <a:gd name="T7" fmla="*/ 57 h 75"/>
                  <a:gd name="T8" fmla="*/ 11 w 75"/>
                  <a:gd name="T9" fmla="*/ 63 h 75"/>
                  <a:gd name="T10" fmla="*/ 15 w 75"/>
                  <a:gd name="T11" fmla="*/ 67 h 75"/>
                  <a:gd name="T12" fmla="*/ 22 w 75"/>
                  <a:gd name="T13" fmla="*/ 72 h 75"/>
                  <a:gd name="T14" fmla="*/ 29 w 75"/>
                  <a:gd name="T15" fmla="*/ 74 h 75"/>
                  <a:gd name="T16" fmla="*/ 37 w 75"/>
                  <a:gd name="T17" fmla="*/ 75 h 75"/>
                  <a:gd name="T18" fmla="*/ 44 w 75"/>
                  <a:gd name="T19" fmla="*/ 74 h 75"/>
                  <a:gd name="T20" fmla="*/ 50 w 75"/>
                  <a:gd name="T21" fmla="*/ 72 h 75"/>
                  <a:gd name="T22" fmla="*/ 56 w 75"/>
                  <a:gd name="T23" fmla="*/ 67 h 75"/>
                  <a:gd name="T24" fmla="*/ 63 w 75"/>
                  <a:gd name="T25" fmla="*/ 63 h 75"/>
                  <a:gd name="T26" fmla="*/ 67 w 75"/>
                  <a:gd name="T27" fmla="*/ 57 h 75"/>
                  <a:gd name="T28" fmla="*/ 72 w 75"/>
                  <a:gd name="T29" fmla="*/ 52 h 75"/>
                  <a:gd name="T30" fmla="*/ 74 w 75"/>
                  <a:gd name="T31" fmla="*/ 44 h 75"/>
                  <a:gd name="T32" fmla="*/ 75 w 75"/>
                  <a:gd name="T33" fmla="*/ 37 h 75"/>
                  <a:gd name="T34" fmla="*/ 74 w 75"/>
                  <a:gd name="T35" fmla="*/ 29 h 75"/>
                  <a:gd name="T36" fmla="*/ 72 w 75"/>
                  <a:gd name="T37" fmla="*/ 22 h 75"/>
                  <a:gd name="T38" fmla="*/ 63 w 75"/>
                  <a:gd name="T39" fmla="*/ 12 h 75"/>
                  <a:gd name="T40" fmla="*/ 56 w 75"/>
                  <a:gd name="T41" fmla="*/ 6 h 75"/>
                  <a:gd name="T42" fmla="*/ 50 w 75"/>
                  <a:gd name="T43" fmla="*/ 2 h 75"/>
                  <a:gd name="T44" fmla="*/ 44 w 75"/>
                  <a:gd name="T45" fmla="*/ 0 h 75"/>
                  <a:gd name="T46" fmla="*/ 37 w 75"/>
                  <a:gd name="T47" fmla="*/ 0 h 75"/>
                  <a:gd name="T48" fmla="*/ 22 w 75"/>
                  <a:gd name="T49" fmla="*/ 2 h 75"/>
                  <a:gd name="T50" fmla="*/ 15 w 75"/>
                  <a:gd name="T51" fmla="*/ 6 h 75"/>
                  <a:gd name="T52" fmla="*/ 11 w 75"/>
                  <a:gd name="T53" fmla="*/ 12 h 75"/>
                  <a:gd name="T54" fmla="*/ 2 w 75"/>
                  <a:gd name="T55" fmla="*/ 22 h 75"/>
                  <a:gd name="T56" fmla="*/ 0 w 75"/>
                  <a:gd name="T57" fmla="*/ 37 h 75"/>
                  <a:gd name="T58" fmla="*/ 15 w 75"/>
                  <a:gd name="T59" fmla="*/ 59 h 75"/>
                  <a:gd name="T60" fmla="*/ 9 w 75"/>
                  <a:gd name="T61" fmla="*/ 48 h 75"/>
                  <a:gd name="T62" fmla="*/ 8 w 75"/>
                  <a:gd name="T63" fmla="*/ 37 h 75"/>
                  <a:gd name="T64" fmla="*/ 9 w 75"/>
                  <a:gd name="T65" fmla="*/ 26 h 75"/>
                  <a:gd name="T66" fmla="*/ 15 w 75"/>
                  <a:gd name="T67" fmla="*/ 16 h 75"/>
                  <a:gd name="T68" fmla="*/ 26 w 75"/>
                  <a:gd name="T69" fmla="*/ 9 h 75"/>
                  <a:gd name="T70" fmla="*/ 37 w 75"/>
                  <a:gd name="T71" fmla="*/ 8 h 75"/>
                  <a:gd name="T72" fmla="*/ 48 w 75"/>
                  <a:gd name="T73" fmla="*/ 9 h 75"/>
                  <a:gd name="T74" fmla="*/ 59 w 75"/>
                  <a:gd name="T75" fmla="*/ 16 h 75"/>
                  <a:gd name="T76" fmla="*/ 65 w 75"/>
                  <a:gd name="T77" fmla="*/ 26 h 75"/>
                  <a:gd name="T78" fmla="*/ 67 w 75"/>
                  <a:gd name="T79" fmla="*/ 37 h 75"/>
                  <a:gd name="T80" fmla="*/ 65 w 75"/>
                  <a:gd name="T81" fmla="*/ 48 h 75"/>
                  <a:gd name="T82" fmla="*/ 59 w 75"/>
                  <a:gd name="T83" fmla="*/ 59 h 75"/>
                  <a:gd name="T84" fmla="*/ 48 w 75"/>
                  <a:gd name="T85" fmla="*/ 65 h 75"/>
                  <a:gd name="T86" fmla="*/ 37 w 75"/>
                  <a:gd name="T87" fmla="*/ 67 h 75"/>
                  <a:gd name="T88" fmla="*/ 26 w 75"/>
                  <a:gd name="T89" fmla="*/ 65 h 75"/>
                  <a:gd name="T90" fmla="*/ 15 w 75"/>
                  <a:gd name="T91" fmla="*/ 59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
                  <a:gd name="T139" fmla="*/ 0 h 75"/>
                  <a:gd name="T140" fmla="*/ 75 w 75"/>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 h="75">
                    <a:moveTo>
                      <a:pt x="0" y="37"/>
                    </a:moveTo>
                    <a:lnTo>
                      <a:pt x="0" y="44"/>
                    </a:lnTo>
                    <a:lnTo>
                      <a:pt x="2" y="52"/>
                    </a:lnTo>
                    <a:lnTo>
                      <a:pt x="5" y="57"/>
                    </a:lnTo>
                    <a:lnTo>
                      <a:pt x="11" y="63"/>
                    </a:lnTo>
                    <a:lnTo>
                      <a:pt x="15" y="67"/>
                    </a:lnTo>
                    <a:lnTo>
                      <a:pt x="22" y="72"/>
                    </a:lnTo>
                    <a:lnTo>
                      <a:pt x="29" y="74"/>
                    </a:lnTo>
                    <a:lnTo>
                      <a:pt x="37" y="75"/>
                    </a:lnTo>
                    <a:lnTo>
                      <a:pt x="44" y="74"/>
                    </a:lnTo>
                    <a:lnTo>
                      <a:pt x="50" y="72"/>
                    </a:lnTo>
                    <a:lnTo>
                      <a:pt x="56" y="67"/>
                    </a:lnTo>
                    <a:lnTo>
                      <a:pt x="63" y="63"/>
                    </a:lnTo>
                    <a:lnTo>
                      <a:pt x="67" y="57"/>
                    </a:lnTo>
                    <a:lnTo>
                      <a:pt x="72" y="52"/>
                    </a:lnTo>
                    <a:lnTo>
                      <a:pt x="74" y="44"/>
                    </a:lnTo>
                    <a:lnTo>
                      <a:pt x="75" y="37"/>
                    </a:lnTo>
                    <a:lnTo>
                      <a:pt x="74" y="29"/>
                    </a:lnTo>
                    <a:lnTo>
                      <a:pt x="72" y="22"/>
                    </a:lnTo>
                    <a:lnTo>
                      <a:pt x="63" y="12"/>
                    </a:lnTo>
                    <a:lnTo>
                      <a:pt x="56" y="6"/>
                    </a:lnTo>
                    <a:lnTo>
                      <a:pt x="50" y="2"/>
                    </a:lnTo>
                    <a:lnTo>
                      <a:pt x="44" y="0"/>
                    </a:lnTo>
                    <a:lnTo>
                      <a:pt x="37" y="0"/>
                    </a:lnTo>
                    <a:lnTo>
                      <a:pt x="22" y="2"/>
                    </a:lnTo>
                    <a:lnTo>
                      <a:pt x="15" y="6"/>
                    </a:lnTo>
                    <a:lnTo>
                      <a:pt x="11" y="12"/>
                    </a:lnTo>
                    <a:lnTo>
                      <a:pt x="2" y="22"/>
                    </a:lnTo>
                    <a:lnTo>
                      <a:pt x="0" y="37"/>
                    </a:lnTo>
                    <a:close/>
                    <a:moveTo>
                      <a:pt x="15" y="59"/>
                    </a:moveTo>
                    <a:lnTo>
                      <a:pt x="9" y="48"/>
                    </a:lnTo>
                    <a:lnTo>
                      <a:pt x="8" y="37"/>
                    </a:lnTo>
                    <a:lnTo>
                      <a:pt x="9" y="26"/>
                    </a:lnTo>
                    <a:lnTo>
                      <a:pt x="15" y="16"/>
                    </a:lnTo>
                    <a:lnTo>
                      <a:pt x="26" y="9"/>
                    </a:lnTo>
                    <a:lnTo>
                      <a:pt x="37" y="8"/>
                    </a:lnTo>
                    <a:lnTo>
                      <a:pt x="48" y="9"/>
                    </a:lnTo>
                    <a:lnTo>
                      <a:pt x="59" y="16"/>
                    </a:lnTo>
                    <a:lnTo>
                      <a:pt x="65" y="26"/>
                    </a:lnTo>
                    <a:lnTo>
                      <a:pt x="67" y="37"/>
                    </a:lnTo>
                    <a:lnTo>
                      <a:pt x="65" y="48"/>
                    </a:lnTo>
                    <a:lnTo>
                      <a:pt x="59" y="59"/>
                    </a:lnTo>
                    <a:lnTo>
                      <a:pt x="48" y="65"/>
                    </a:lnTo>
                    <a:lnTo>
                      <a:pt x="37" y="67"/>
                    </a:lnTo>
                    <a:lnTo>
                      <a:pt x="26" y="65"/>
                    </a:lnTo>
                    <a:lnTo>
                      <a:pt x="15" y="59"/>
                    </a:lnTo>
                    <a:close/>
                  </a:path>
                </a:pathLst>
              </a:custGeom>
              <a:solidFill>
                <a:srgbClr val="E9EF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6" name="Freeform 709"/>
              <p:cNvSpPr>
                <a:spLocks noEditPoints="1"/>
              </p:cNvSpPr>
              <p:nvPr/>
            </p:nvSpPr>
            <p:spPr bwMode="auto">
              <a:xfrm>
                <a:off x="6272" y="3896"/>
                <a:ext cx="12" cy="11"/>
              </a:xfrm>
              <a:custGeom>
                <a:avLst/>
                <a:gdLst>
                  <a:gd name="T0" fmla="*/ 0 w 59"/>
                  <a:gd name="T1" fmla="*/ 29 h 59"/>
                  <a:gd name="T2" fmla="*/ 1 w 59"/>
                  <a:gd name="T3" fmla="*/ 40 h 59"/>
                  <a:gd name="T4" fmla="*/ 7 w 59"/>
                  <a:gd name="T5" fmla="*/ 51 h 59"/>
                  <a:gd name="T6" fmla="*/ 18 w 59"/>
                  <a:gd name="T7" fmla="*/ 57 h 59"/>
                  <a:gd name="T8" fmla="*/ 29 w 59"/>
                  <a:gd name="T9" fmla="*/ 59 h 59"/>
                  <a:gd name="T10" fmla="*/ 40 w 59"/>
                  <a:gd name="T11" fmla="*/ 57 h 59"/>
                  <a:gd name="T12" fmla="*/ 51 w 59"/>
                  <a:gd name="T13" fmla="*/ 51 h 59"/>
                  <a:gd name="T14" fmla="*/ 57 w 59"/>
                  <a:gd name="T15" fmla="*/ 40 h 59"/>
                  <a:gd name="T16" fmla="*/ 59 w 59"/>
                  <a:gd name="T17" fmla="*/ 29 h 59"/>
                  <a:gd name="T18" fmla="*/ 57 w 59"/>
                  <a:gd name="T19" fmla="*/ 18 h 59"/>
                  <a:gd name="T20" fmla="*/ 51 w 59"/>
                  <a:gd name="T21" fmla="*/ 8 h 59"/>
                  <a:gd name="T22" fmla="*/ 40 w 59"/>
                  <a:gd name="T23" fmla="*/ 1 h 59"/>
                  <a:gd name="T24" fmla="*/ 29 w 59"/>
                  <a:gd name="T25" fmla="*/ 0 h 59"/>
                  <a:gd name="T26" fmla="*/ 18 w 59"/>
                  <a:gd name="T27" fmla="*/ 1 h 59"/>
                  <a:gd name="T28" fmla="*/ 7 w 59"/>
                  <a:gd name="T29" fmla="*/ 8 h 59"/>
                  <a:gd name="T30" fmla="*/ 1 w 59"/>
                  <a:gd name="T31" fmla="*/ 18 h 59"/>
                  <a:gd name="T32" fmla="*/ 0 w 59"/>
                  <a:gd name="T33" fmla="*/ 29 h 59"/>
                  <a:gd name="T34" fmla="*/ 13 w 59"/>
                  <a:gd name="T35" fmla="*/ 46 h 59"/>
                  <a:gd name="T36" fmla="*/ 10 w 59"/>
                  <a:gd name="T37" fmla="*/ 41 h 59"/>
                  <a:gd name="T38" fmla="*/ 9 w 59"/>
                  <a:gd name="T39" fmla="*/ 38 h 59"/>
                  <a:gd name="T40" fmla="*/ 7 w 59"/>
                  <a:gd name="T41" fmla="*/ 29 h 59"/>
                  <a:gd name="T42" fmla="*/ 9 w 59"/>
                  <a:gd name="T43" fmla="*/ 20 h 59"/>
                  <a:gd name="T44" fmla="*/ 13 w 59"/>
                  <a:gd name="T45" fmla="*/ 13 h 59"/>
                  <a:gd name="T46" fmla="*/ 19 w 59"/>
                  <a:gd name="T47" fmla="*/ 9 h 59"/>
                  <a:gd name="T48" fmla="*/ 29 w 59"/>
                  <a:gd name="T49" fmla="*/ 8 h 59"/>
                  <a:gd name="T50" fmla="*/ 37 w 59"/>
                  <a:gd name="T51" fmla="*/ 9 h 59"/>
                  <a:gd name="T52" fmla="*/ 40 w 59"/>
                  <a:gd name="T53" fmla="*/ 10 h 59"/>
                  <a:gd name="T54" fmla="*/ 45 w 59"/>
                  <a:gd name="T55" fmla="*/ 13 h 59"/>
                  <a:gd name="T56" fmla="*/ 49 w 59"/>
                  <a:gd name="T57" fmla="*/ 20 h 59"/>
                  <a:gd name="T58" fmla="*/ 51 w 59"/>
                  <a:gd name="T59" fmla="*/ 29 h 59"/>
                  <a:gd name="T60" fmla="*/ 49 w 59"/>
                  <a:gd name="T61" fmla="*/ 38 h 59"/>
                  <a:gd name="T62" fmla="*/ 47 w 59"/>
                  <a:gd name="T63" fmla="*/ 41 h 59"/>
                  <a:gd name="T64" fmla="*/ 45 w 59"/>
                  <a:gd name="T65" fmla="*/ 46 h 59"/>
                  <a:gd name="T66" fmla="*/ 40 w 59"/>
                  <a:gd name="T67" fmla="*/ 47 h 59"/>
                  <a:gd name="T68" fmla="*/ 37 w 59"/>
                  <a:gd name="T69" fmla="*/ 49 h 59"/>
                  <a:gd name="T70" fmla="*/ 32 w 59"/>
                  <a:gd name="T71" fmla="*/ 50 h 59"/>
                  <a:gd name="T72" fmla="*/ 30 w 59"/>
                  <a:gd name="T73" fmla="*/ 50 h 59"/>
                  <a:gd name="T74" fmla="*/ 29 w 59"/>
                  <a:gd name="T75" fmla="*/ 50 h 59"/>
                  <a:gd name="T76" fmla="*/ 29 w 59"/>
                  <a:gd name="T77" fmla="*/ 51 h 59"/>
                  <a:gd name="T78" fmla="*/ 19 w 59"/>
                  <a:gd name="T79" fmla="*/ 49 h 59"/>
                  <a:gd name="T80" fmla="*/ 13 w 59"/>
                  <a:gd name="T81" fmla="*/ 46 h 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59"/>
                  <a:gd name="T125" fmla="*/ 59 w 59"/>
                  <a:gd name="T126" fmla="*/ 59 h 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59">
                    <a:moveTo>
                      <a:pt x="0" y="29"/>
                    </a:moveTo>
                    <a:lnTo>
                      <a:pt x="1" y="40"/>
                    </a:lnTo>
                    <a:lnTo>
                      <a:pt x="7" y="51"/>
                    </a:lnTo>
                    <a:lnTo>
                      <a:pt x="18" y="57"/>
                    </a:lnTo>
                    <a:lnTo>
                      <a:pt x="29" y="59"/>
                    </a:lnTo>
                    <a:lnTo>
                      <a:pt x="40" y="57"/>
                    </a:lnTo>
                    <a:lnTo>
                      <a:pt x="51" y="51"/>
                    </a:lnTo>
                    <a:lnTo>
                      <a:pt x="57" y="40"/>
                    </a:lnTo>
                    <a:lnTo>
                      <a:pt x="59" y="29"/>
                    </a:lnTo>
                    <a:lnTo>
                      <a:pt x="57" y="18"/>
                    </a:lnTo>
                    <a:lnTo>
                      <a:pt x="51" y="8"/>
                    </a:lnTo>
                    <a:lnTo>
                      <a:pt x="40" y="1"/>
                    </a:lnTo>
                    <a:lnTo>
                      <a:pt x="29" y="0"/>
                    </a:lnTo>
                    <a:lnTo>
                      <a:pt x="18" y="1"/>
                    </a:lnTo>
                    <a:lnTo>
                      <a:pt x="7" y="8"/>
                    </a:lnTo>
                    <a:lnTo>
                      <a:pt x="1" y="18"/>
                    </a:lnTo>
                    <a:lnTo>
                      <a:pt x="0" y="29"/>
                    </a:lnTo>
                    <a:close/>
                    <a:moveTo>
                      <a:pt x="13" y="46"/>
                    </a:moveTo>
                    <a:lnTo>
                      <a:pt x="10" y="41"/>
                    </a:lnTo>
                    <a:lnTo>
                      <a:pt x="9" y="38"/>
                    </a:lnTo>
                    <a:lnTo>
                      <a:pt x="7" y="29"/>
                    </a:lnTo>
                    <a:lnTo>
                      <a:pt x="9" y="20"/>
                    </a:lnTo>
                    <a:lnTo>
                      <a:pt x="13" y="13"/>
                    </a:lnTo>
                    <a:lnTo>
                      <a:pt x="19" y="9"/>
                    </a:lnTo>
                    <a:lnTo>
                      <a:pt x="29" y="8"/>
                    </a:lnTo>
                    <a:lnTo>
                      <a:pt x="37" y="9"/>
                    </a:lnTo>
                    <a:lnTo>
                      <a:pt x="40" y="10"/>
                    </a:lnTo>
                    <a:lnTo>
                      <a:pt x="45" y="13"/>
                    </a:lnTo>
                    <a:lnTo>
                      <a:pt x="49" y="20"/>
                    </a:lnTo>
                    <a:lnTo>
                      <a:pt x="51" y="29"/>
                    </a:lnTo>
                    <a:lnTo>
                      <a:pt x="49" y="38"/>
                    </a:lnTo>
                    <a:lnTo>
                      <a:pt x="47" y="41"/>
                    </a:lnTo>
                    <a:lnTo>
                      <a:pt x="45" y="46"/>
                    </a:lnTo>
                    <a:lnTo>
                      <a:pt x="40" y="47"/>
                    </a:lnTo>
                    <a:lnTo>
                      <a:pt x="37" y="49"/>
                    </a:lnTo>
                    <a:lnTo>
                      <a:pt x="32" y="50"/>
                    </a:lnTo>
                    <a:lnTo>
                      <a:pt x="30" y="50"/>
                    </a:lnTo>
                    <a:lnTo>
                      <a:pt x="29" y="50"/>
                    </a:lnTo>
                    <a:lnTo>
                      <a:pt x="29" y="51"/>
                    </a:lnTo>
                    <a:lnTo>
                      <a:pt x="19" y="49"/>
                    </a:lnTo>
                    <a:lnTo>
                      <a:pt x="13" y="46"/>
                    </a:lnTo>
                    <a:close/>
                  </a:path>
                </a:pathLst>
              </a:custGeom>
              <a:solidFill>
                <a:srgbClr val="EFF3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7" name="Freeform 710"/>
              <p:cNvSpPr>
                <a:spLocks noEditPoints="1"/>
              </p:cNvSpPr>
              <p:nvPr/>
            </p:nvSpPr>
            <p:spPr bwMode="auto">
              <a:xfrm>
                <a:off x="6273" y="3897"/>
                <a:ext cx="9" cy="9"/>
              </a:xfrm>
              <a:custGeom>
                <a:avLst/>
                <a:gdLst>
                  <a:gd name="T0" fmla="*/ 0 w 44"/>
                  <a:gd name="T1" fmla="*/ 21 h 43"/>
                  <a:gd name="T2" fmla="*/ 2 w 44"/>
                  <a:gd name="T3" fmla="*/ 30 h 43"/>
                  <a:gd name="T4" fmla="*/ 3 w 44"/>
                  <a:gd name="T5" fmla="*/ 33 h 43"/>
                  <a:gd name="T6" fmla="*/ 6 w 44"/>
                  <a:gd name="T7" fmla="*/ 38 h 43"/>
                  <a:gd name="T8" fmla="*/ 12 w 44"/>
                  <a:gd name="T9" fmla="*/ 41 h 43"/>
                  <a:gd name="T10" fmla="*/ 22 w 44"/>
                  <a:gd name="T11" fmla="*/ 43 h 43"/>
                  <a:gd name="T12" fmla="*/ 22 w 44"/>
                  <a:gd name="T13" fmla="*/ 42 h 43"/>
                  <a:gd name="T14" fmla="*/ 23 w 44"/>
                  <a:gd name="T15" fmla="*/ 42 h 43"/>
                  <a:gd name="T16" fmla="*/ 25 w 44"/>
                  <a:gd name="T17" fmla="*/ 42 h 43"/>
                  <a:gd name="T18" fmla="*/ 30 w 44"/>
                  <a:gd name="T19" fmla="*/ 41 h 43"/>
                  <a:gd name="T20" fmla="*/ 33 w 44"/>
                  <a:gd name="T21" fmla="*/ 39 h 43"/>
                  <a:gd name="T22" fmla="*/ 38 w 44"/>
                  <a:gd name="T23" fmla="*/ 38 h 43"/>
                  <a:gd name="T24" fmla="*/ 40 w 44"/>
                  <a:gd name="T25" fmla="*/ 33 h 43"/>
                  <a:gd name="T26" fmla="*/ 42 w 44"/>
                  <a:gd name="T27" fmla="*/ 30 h 43"/>
                  <a:gd name="T28" fmla="*/ 44 w 44"/>
                  <a:gd name="T29" fmla="*/ 21 h 43"/>
                  <a:gd name="T30" fmla="*/ 42 w 44"/>
                  <a:gd name="T31" fmla="*/ 12 h 43"/>
                  <a:gd name="T32" fmla="*/ 38 w 44"/>
                  <a:gd name="T33" fmla="*/ 5 h 43"/>
                  <a:gd name="T34" fmla="*/ 33 w 44"/>
                  <a:gd name="T35" fmla="*/ 2 h 43"/>
                  <a:gd name="T36" fmla="*/ 30 w 44"/>
                  <a:gd name="T37" fmla="*/ 1 h 43"/>
                  <a:gd name="T38" fmla="*/ 22 w 44"/>
                  <a:gd name="T39" fmla="*/ 0 h 43"/>
                  <a:gd name="T40" fmla="*/ 12 w 44"/>
                  <a:gd name="T41" fmla="*/ 1 h 43"/>
                  <a:gd name="T42" fmla="*/ 6 w 44"/>
                  <a:gd name="T43" fmla="*/ 5 h 43"/>
                  <a:gd name="T44" fmla="*/ 2 w 44"/>
                  <a:gd name="T45" fmla="*/ 12 h 43"/>
                  <a:gd name="T46" fmla="*/ 0 w 44"/>
                  <a:gd name="T47" fmla="*/ 21 h 43"/>
                  <a:gd name="T48" fmla="*/ 22 w 44"/>
                  <a:gd name="T49" fmla="*/ 5 h 43"/>
                  <a:gd name="T50" fmla="*/ 27 w 44"/>
                  <a:gd name="T51" fmla="*/ 6 h 43"/>
                  <a:gd name="T52" fmla="*/ 32 w 44"/>
                  <a:gd name="T53" fmla="*/ 12 h 43"/>
                  <a:gd name="T54" fmla="*/ 35 w 44"/>
                  <a:gd name="T55" fmla="*/ 15 h 43"/>
                  <a:gd name="T56" fmla="*/ 38 w 44"/>
                  <a:gd name="T57" fmla="*/ 21 h 43"/>
                  <a:gd name="T58" fmla="*/ 36 w 44"/>
                  <a:gd name="T59" fmla="*/ 23 h 43"/>
                  <a:gd name="T60" fmla="*/ 35 w 44"/>
                  <a:gd name="T61" fmla="*/ 23 h 43"/>
                  <a:gd name="T62" fmla="*/ 35 w 44"/>
                  <a:gd name="T63" fmla="*/ 24 h 43"/>
                  <a:gd name="T64" fmla="*/ 35 w 44"/>
                  <a:gd name="T65" fmla="*/ 27 h 43"/>
                  <a:gd name="T66" fmla="*/ 32 w 44"/>
                  <a:gd name="T67" fmla="*/ 31 h 43"/>
                  <a:gd name="T68" fmla="*/ 27 w 44"/>
                  <a:gd name="T69" fmla="*/ 36 h 43"/>
                  <a:gd name="T70" fmla="*/ 25 w 44"/>
                  <a:gd name="T71" fmla="*/ 36 h 43"/>
                  <a:gd name="T72" fmla="*/ 24 w 44"/>
                  <a:gd name="T73" fmla="*/ 36 h 43"/>
                  <a:gd name="T74" fmla="*/ 24 w 44"/>
                  <a:gd name="T75" fmla="*/ 37 h 43"/>
                  <a:gd name="T76" fmla="*/ 22 w 44"/>
                  <a:gd name="T77" fmla="*/ 38 h 43"/>
                  <a:gd name="T78" fmla="*/ 16 w 44"/>
                  <a:gd name="T79" fmla="*/ 36 h 43"/>
                  <a:gd name="T80" fmla="*/ 12 w 44"/>
                  <a:gd name="T81" fmla="*/ 31 h 43"/>
                  <a:gd name="T82" fmla="*/ 7 w 44"/>
                  <a:gd name="T83" fmla="*/ 27 h 43"/>
                  <a:gd name="T84" fmla="*/ 6 w 44"/>
                  <a:gd name="T85" fmla="*/ 21 h 43"/>
                  <a:gd name="T86" fmla="*/ 7 w 44"/>
                  <a:gd name="T87" fmla="*/ 15 h 43"/>
                  <a:gd name="T88" fmla="*/ 12 w 44"/>
                  <a:gd name="T89" fmla="*/ 12 h 43"/>
                  <a:gd name="T90" fmla="*/ 16 w 44"/>
                  <a:gd name="T91" fmla="*/ 6 h 43"/>
                  <a:gd name="T92" fmla="*/ 22 w 44"/>
                  <a:gd name="T93" fmla="*/ 5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
                  <a:gd name="T142" fmla="*/ 0 h 43"/>
                  <a:gd name="T143" fmla="*/ 44 w 44"/>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 h="43">
                    <a:moveTo>
                      <a:pt x="0" y="21"/>
                    </a:moveTo>
                    <a:lnTo>
                      <a:pt x="2" y="30"/>
                    </a:lnTo>
                    <a:lnTo>
                      <a:pt x="3" y="33"/>
                    </a:lnTo>
                    <a:lnTo>
                      <a:pt x="6" y="38"/>
                    </a:lnTo>
                    <a:lnTo>
                      <a:pt x="12" y="41"/>
                    </a:lnTo>
                    <a:lnTo>
                      <a:pt x="22" y="43"/>
                    </a:lnTo>
                    <a:lnTo>
                      <a:pt x="22" y="42"/>
                    </a:lnTo>
                    <a:lnTo>
                      <a:pt x="23" y="42"/>
                    </a:lnTo>
                    <a:lnTo>
                      <a:pt x="25" y="42"/>
                    </a:lnTo>
                    <a:lnTo>
                      <a:pt x="30" y="41"/>
                    </a:lnTo>
                    <a:lnTo>
                      <a:pt x="33" y="39"/>
                    </a:lnTo>
                    <a:lnTo>
                      <a:pt x="38" y="38"/>
                    </a:lnTo>
                    <a:lnTo>
                      <a:pt x="40" y="33"/>
                    </a:lnTo>
                    <a:lnTo>
                      <a:pt x="42" y="30"/>
                    </a:lnTo>
                    <a:lnTo>
                      <a:pt x="44" y="21"/>
                    </a:lnTo>
                    <a:lnTo>
                      <a:pt x="42" y="12"/>
                    </a:lnTo>
                    <a:lnTo>
                      <a:pt x="38" y="5"/>
                    </a:lnTo>
                    <a:lnTo>
                      <a:pt x="33" y="2"/>
                    </a:lnTo>
                    <a:lnTo>
                      <a:pt x="30" y="1"/>
                    </a:lnTo>
                    <a:lnTo>
                      <a:pt x="22" y="0"/>
                    </a:lnTo>
                    <a:lnTo>
                      <a:pt x="12" y="1"/>
                    </a:lnTo>
                    <a:lnTo>
                      <a:pt x="6" y="5"/>
                    </a:lnTo>
                    <a:lnTo>
                      <a:pt x="2" y="12"/>
                    </a:lnTo>
                    <a:lnTo>
                      <a:pt x="0" y="21"/>
                    </a:lnTo>
                    <a:close/>
                    <a:moveTo>
                      <a:pt x="22" y="5"/>
                    </a:moveTo>
                    <a:lnTo>
                      <a:pt x="27" y="6"/>
                    </a:lnTo>
                    <a:lnTo>
                      <a:pt x="32" y="12"/>
                    </a:lnTo>
                    <a:lnTo>
                      <a:pt x="35" y="15"/>
                    </a:lnTo>
                    <a:lnTo>
                      <a:pt x="38" y="21"/>
                    </a:lnTo>
                    <a:lnTo>
                      <a:pt x="36" y="23"/>
                    </a:lnTo>
                    <a:lnTo>
                      <a:pt x="35" y="23"/>
                    </a:lnTo>
                    <a:lnTo>
                      <a:pt x="35" y="24"/>
                    </a:lnTo>
                    <a:lnTo>
                      <a:pt x="35" y="27"/>
                    </a:lnTo>
                    <a:lnTo>
                      <a:pt x="32" y="31"/>
                    </a:lnTo>
                    <a:lnTo>
                      <a:pt x="27" y="36"/>
                    </a:lnTo>
                    <a:lnTo>
                      <a:pt x="25" y="36"/>
                    </a:lnTo>
                    <a:lnTo>
                      <a:pt x="24" y="36"/>
                    </a:lnTo>
                    <a:lnTo>
                      <a:pt x="24" y="37"/>
                    </a:lnTo>
                    <a:lnTo>
                      <a:pt x="22" y="38"/>
                    </a:lnTo>
                    <a:lnTo>
                      <a:pt x="16" y="36"/>
                    </a:lnTo>
                    <a:lnTo>
                      <a:pt x="12" y="31"/>
                    </a:lnTo>
                    <a:lnTo>
                      <a:pt x="7" y="27"/>
                    </a:lnTo>
                    <a:lnTo>
                      <a:pt x="6" y="21"/>
                    </a:lnTo>
                    <a:lnTo>
                      <a:pt x="7" y="15"/>
                    </a:lnTo>
                    <a:lnTo>
                      <a:pt x="12" y="12"/>
                    </a:lnTo>
                    <a:lnTo>
                      <a:pt x="16" y="6"/>
                    </a:lnTo>
                    <a:lnTo>
                      <a:pt x="22" y="5"/>
                    </a:lnTo>
                    <a:close/>
                  </a:path>
                </a:pathLst>
              </a:custGeom>
              <a:solidFill>
                <a:srgbClr val="F4F7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8" name="Freeform 711"/>
              <p:cNvSpPr>
                <a:spLocks noEditPoints="1"/>
              </p:cNvSpPr>
              <p:nvPr/>
            </p:nvSpPr>
            <p:spPr bwMode="auto">
              <a:xfrm>
                <a:off x="6274" y="3898"/>
                <a:ext cx="7" cy="7"/>
              </a:xfrm>
              <a:custGeom>
                <a:avLst/>
                <a:gdLst>
                  <a:gd name="T0" fmla="*/ 26 w 32"/>
                  <a:gd name="T1" fmla="*/ 7 h 33"/>
                  <a:gd name="T2" fmla="*/ 21 w 32"/>
                  <a:gd name="T3" fmla="*/ 1 h 33"/>
                  <a:gd name="T4" fmla="*/ 16 w 32"/>
                  <a:gd name="T5" fmla="*/ 0 h 33"/>
                  <a:gd name="T6" fmla="*/ 10 w 32"/>
                  <a:gd name="T7" fmla="*/ 1 h 33"/>
                  <a:gd name="T8" fmla="*/ 6 w 32"/>
                  <a:gd name="T9" fmla="*/ 7 h 33"/>
                  <a:gd name="T10" fmla="*/ 1 w 32"/>
                  <a:gd name="T11" fmla="*/ 10 h 33"/>
                  <a:gd name="T12" fmla="*/ 0 w 32"/>
                  <a:gd name="T13" fmla="*/ 16 h 33"/>
                  <a:gd name="T14" fmla="*/ 1 w 32"/>
                  <a:gd name="T15" fmla="*/ 22 h 33"/>
                  <a:gd name="T16" fmla="*/ 6 w 32"/>
                  <a:gd name="T17" fmla="*/ 26 h 33"/>
                  <a:gd name="T18" fmla="*/ 10 w 32"/>
                  <a:gd name="T19" fmla="*/ 31 h 33"/>
                  <a:gd name="T20" fmla="*/ 16 w 32"/>
                  <a:gd name="T21" fmla="*/ 33 h 33"/>
                  <a:gd name="T22" fmla="*/ 18 w 32"/>
                  <a:gd name="T23" fmla="*/ 32 h 33"/>
                  <a:gd name="T24" fmla="*/ 18 w 32"/>
                  <a:gd name="T25" fmla="*/ 31 h 33"/>
                  <a:gd name="T26" fmla="*/ 19 w 32"/>
                  <a:gd name="T27" fmla="*/ 31 h 33"/>
                  <a:gd name="T28" fmla="*/ 21 w 32"/>
                  <a:gd name="T29" fmla="*/ 31 h 33"/>
                  <a:gd name="T30" fmla="*/ 26 w 32"/>
                  <a:gd name="T31" fmla="*/ 26 h 33"/>
                  <a:gd name="T32" fmla="*/ 29 w 32"/>
                  <a:gd name="T33" fmla="*/ 22 h 33"/>
                  <a:gd name="T34" fmla="*/ 29 w 32"/>
                  <a:gd name="T35" fmla="*/ 19 h 33"/>
                  <a:gd name="T36" fmla="*/ 29 w 32"/>
                  <a:gd name="T37" fmla="*/ 18 h 33"/>
                  <a:gd name="T38" fmla="*/ 30 w 32"/>
                  <a:gd name="T39" fmla="*/ 18 h 33"/>
                  <a:gd name="T40" fmla="*/ 32 w 32"/>
                  <a:gd name="T41" fmla="*/ 16 h 33"/>
                  <a:gd name="T42" fmla="*/ 29 w 32"/>
                  <a:gd name="T43" fmla="*/ 10 h 33"/>
                  <a:gd name="T44" fmla="*/ 26 w 32"/>
                  <a:gd name="T45" fmla="*/ 7 h 33"/>
                  <a:gd name="T46" fmla="*/ 23 w 32"/>
                  <a:gd name="T47" fmla="*/ 10 h 33"/>
                  <a:gd name="T48" fmla="*/ 24 w 32"/>
                  <a:gd name="T49" fmla="*/ 16 h 33"/>
                  <a:gd name="T50" fmla="*/ 23 w 32"/>
                  <a:gd name="T51" fmla="*/ 16 h 33"/>
                  <a:gd name="T52" fmla="*/ 23 w 32"/>
                  <a:gd name="T53" fmla="*/ 17 h 33"/>
                  <a:gd name="T54" fmla="*/ 23 w 32"/>
                  <a:gd name="T55" fmla="*/ 19 h 33"/>
                  <a:gd name="T56" fmla="*/ 23 w 32"/>
                  <a:gd name="T57" fmla="*/ 23 h 33"/>
                  <a:gd name="T58" fmla="*/ 20 w 32"/>
                  <a:gd name="T59" fmla="*/ 23 h 33"/>
                  <a:gd name="T60" fmla="*/ 19 w 32"/>
                  <a:gd name="T61" fmla="*/ 23 h 33"/>
                  <a:gd name="T62" fmla="*/ 19 w 32"/>
                  <a:gd name="T63" fmla="*/ 24 h 33"/>
                  <a:gd name="T64" fmla="*/ 17 w 32"/>
                  <a:gd name="T65" fmla="*/ 24 h 33"/>
                  <a:gd name="T66" fmla="*/ 16 w 32"/>
                  <a:gd name="T67" fmla="*/ 24 h 33"/>
                  <a:gd name="T68" fmla="*/ 16 w 32"/>
                  <a:gd name="T69" fmla="*/ 25 h 33"/>
                  <a:gd name="T70" fmla="*/ 10 w 32"/>
                  <a:gd name="T71" fmla="*/ 23 h 33"/>
                  <a:gd name="T72" fmla="*/ 8 w 32"/>
                  <a:gd name="T73" fmla="*/ 19 h 33"/>
                  <a:gd name="T74" fmla="*/ 8 w 32"/>
                  <a:gd name="T75" fmla="*/ 16 h 33"/>
                  <a:gd name="T76" fmla="*/ 10 w 32"/>
                  <a:gd name="T77" fmla="*/ 10 h 33"/>
                  <a:gd name="T78" fmla="*/ 16 w 32"/>
                  <a:gd name="T79" fmla="*/ 8 h 33"/>
                  <a:gd name="T80" fmla="*/ 19 w 32"/>
                  <a:gd name="T81" fmla="*/ 8 h 33"/>
                  <a:gd name="T82" fmla="*/ 23 w 32"/>
                  <a:gd name="T83" fmla="*/ 10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3"/>
                  <a:gd name="T128" fmla="*/ 32 w 32"/>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3">
                    <a:moveTo>
                      <a:pt x="26" y="7"/>
                    </a:moveTo>
                    <a:lnTo>
                      <a:pt x="21" y="1"/>
                    </a:lnTo>
                    <a:lnTo>
                      <a:pt x="16" y="0"/>
                    </a:lnTo>
                    <a:lnTo>
                      <a:pt x="10" y="1"/>
                    </a:lnTo>
                    <a:lnTo>
                      <a:pt x="6" y="7"/>
                    </a:lnTo>
                    <a:lnTo>
                      <a:pt x="1" y="10"/>
                    </a:lnTo>
                    <a:lnTo>
                      <a:pt x="0" y="16"/>
                    </a:lnTo>
                    <a:lnTo>
                      <a:pt x="1" y="22"/>
                    </a:lnTo>
                    <a:lnTo>
                      <a:pt x="6" y="26"/>
                    </a:lnTo>
                    <a:lnTo>
                      <a:pt x="10" y="31"/>
                    </a:lnTo>
                    <a:lnTo>
                      <a:pt x="16" y="33"/>
                    </a:lnTo>
                    <a:lnTo>
                      <a:pt x="18" y="32"/>
                    </a:lnTo>
                    <a:lnTo>
                      <a:pt x="18" y="31"/>
                    </a:lnTo>
                    <a:lnTo>
                      <a:pt x="19" y="31"/>
                    </a:lnTo>
                    <a:lnTo>
                      <a:pt x="21" y="31"/>
                    </a:lnTo>
                    <a:lnTo>
                      <a:pt x="26" y="26"/>
                    </a:lnTo>
                    <a:lnTo>
                      <a:pt x="29" y="22"/>
                    </a:lnTo>
                    <a:lnTo>
                      <a:pt x="29" y="19"/>
                    </a:lnTo>
                    <a:lnTo>
                      <a:pt x="29" y="18"/>
                    </a:lnTo>
                    <a:lnTo>
                      <a:pt x="30" y="18"/>
                    </a:lnTo>
                    <a:lnTo>
                      <a:pt x="32" y="16"/>
                    </a:lnTo>
                    <a:lnTo>
                      <a:pt x="29" y="10"/>
                    </a:lnTo>
                    <a:lnTo>
                      <a:pt x="26" y="7"/>
                    </a:lnTo>
                    <a:close/>
                    <a:moveTo>
                      <a:pt x="23" y="10"/>
                    </a:moveTo>
                    <a:lnTo>
                      <a:pt x="24" y="16"/>
                    </a:lnTo>
                    <a:lnTo>
                      <a:pt x="23" y="16"/>
                    </a:lnTo>
                    <a:lnTo>
                      <a:pt x="23" y="17"/>
                    </a:lnTo>
                    <a:lnTo>
                      <a:pt x="23" y="19"/>
                    </a:lnTo>
                    <a:lnTo>
                      <a:pt x="23" y="23"/>
                    </a:lnTo>
                    <a:lnTo>
                      <a:pt x="20" y="23"/>
                    </a:lnTo>
                    <a:lnTo>
                      <a:pt x="19" y="23"/>
                    </a:lnTo>
                    <a:lnTo>
                      <a:pt x="19" y="24"/>
                    </a:lnTo>
                    <a:lnTo>
                      <a:pt x="17" y="24"/>
                    </a:lnTo>
                    <a:lnTo>
                      <a:pt x="16" y="24"/>
                    </a:lnTo>
                    <a:lnTo>
                      <a:pt x="16" y="25"/>
                    </a:lnTo>
                    <a:lnTo>
                      <a:pt x="10" y="23"/>
                    </a:lnTo>
                    <a:lnTo>
                      <a:pt x="8" y="19"/>
                    </a:lnTo>
                    <a:lnTo>
                      <a:pt x="8" y="16"/>
                    </a:lnTo>
                    <a:lnTo>
                      <a:pt x="10" y="10"/>
                    </a:lnTo>
                    <a:lnTo>
                      <a:pt x="16" y="8"/>
                    </a:lnTo>
                    <a:lnTo>
                      <a:pt x="19" y="8"/>
                    </a:lnTo>
                    <a:lnTo>
                      <a:pt x="23" y="10"/>
                    </a:lnTo>
                    <a:close/>
                  </a:path>
                </a:pathLst>
              </a:custGeom>
              <a:solidFill>
                <a:srgbClr val="F9FB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39" name="Freeform 712"/>
              <p:cNvSpPr>
                <a:spLocks/>
              </p:cNvSpPr>
              <p:nvPr/>
            </p:nvSpPr>
            <p:spPr bwMode="auto">
              <a:xfrm>
                <a:off x="6276" y="3900"/>
                <a:ext cx="3" cy="3"/>
              </a:xfrm>
              <a:custGeom>
                <a:avLst/>
                <a:gdLst>
                  <a:gd name="T0" fmla="*/ 16 w 16"/>
                  <a:gd name="T1" fmla="*/ 8 h 17"/>
                  <a:gd name="T2" fmla="*/ 15 w 16"/>
                  <a:gd name="T3" fmla="*/ 2 h 17"/>
                  <a:gd name="T4" fmla="*/ 11 w 16"/>
                  <a:gd name="T5" fmla="*/ 0 h 17"/>
                  <a:gd name="T6" fmla="*/ 8 w 16"/>
                  <a:gd name="T7" fmla="*/ 0 h 17"/>
                  <a:gd name="T8" fmla="*/ 2 w 16"/>
                  <a:gd name="T9" fmla="*/ 2 h 17"/>
                  <a:gd name="T10" fmla="*/ 0 w 16"/>
                  <a:gd name="T11" fmla="*/ 8 h 17"/>
                  <a:gd name="T12" fmla="*/ 0 w 16"/>
                  <a:gd name="T13" fmla="*/ 11 h 17"/>
                  <a:gd name="T14" fmla="*/ 2 w 16"/>
                  <a:gd name="T15" fmla="*/ 15 h 17"/>
                  <a:gd name="T16" fmla="*/ 8 w 16"/>
                  <a:gd name="T17" fmla="*/ 17 h 17"/>
                  <a:gd name="T18" fmla="*/ 8 w 16"/>
                  <a:gd name="T19" fmla="*/ 16 h 17"/>
                  <a:gd name="T20" fmla="*/ 9 w 16"/>
                  <a:gd name="T21" fmla="*/ 16 h 17"/>
                  <a:gd name="T22" fmla="*/ 11 w 16"/>
                  <a:gd name="T23" fmla="*/ 16 h 17"/>
                  <a:gd name="T24" fmla="*/ 11 w 16"/>
                  <a:gd name="T25" fmla="*/ 15 h 17"/>
                  <a:gd name="T26" fmla="*/ 12 w 16"/>
                  <a:gd name="T27" fmla="*/ 15 h 17"/>
                  <a:gd name="T28" fmla="*/ 15 w 16"/>
                  <a:gd name="T29" fmla="*/ 15 h 17"/>
                  <a:gd name="T30" fmla="*/ 15 w 16"/>
                  <a:gd name="T31" fmla="*/ 11 h 17"/>
                  <a:gd name="T32" fmla="*/ 15 w 16"/>
                  <a:gd name="T33" fmla="*/ 9 h 17"/>
                  <a:gd name="T34" fmla="*/ 15 w 16"/>
                  <a:gd name="T35" fmla="*/ 8 h 17"/>
                  <a:gd name="T36" fmla="*/ 16 w 16"/>
                  <a:gd name="T37" fmla="*/ 8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7"/>
                  <a:gd name="T59" fmla="*/ 16 w 1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7">
                    <a:moveTo>
                      <a:pt x="16" y="8"/>
                    </a:moveTo>
                    <a:lnTo>
                      <a:pt x="15" y="2"/>
                    </a:lnTo>
                    <a:lnTo>
                      <a:pt x="11" y="0"/>
                    </a:lnTo>
                    <a:lnTo>
                      <a:pt x="8" y="0"/>
                    </a:lnTo>
                    <a:lnTo>
                      <a:pt x="2" y="2"/>
                    </a:lnTo>
                    <a:lnTo>
                      <a:pt x="0" y="8"/>
                    </a:lnTo>
                    <a:lnTo>
                      <a:pt x="0" y="11"/>
                    </a:lnTo>
                    <a:lnTo>
                      <a:pt x="2" y="15"/>
                    </a:lnTo>
                    <a:lnTo>
                      <a:pt x="8" y="17"/>
                    </a:lnTo>
                    <a:lnTo>
                      <a:pt x="8" y="16"/>
                    </a:lnTo>
                    <a:lnTo>
                      <a:pt x="9" y="16"/>
                    </a:lnTo>
                    <a:lnTo>
                      <a:pt x="11" y="16"/>
                    </a:lnTo>
                    <a:lnTo>
                      <a:pt x="11" y="15"/>
                    </a:lnTo>
                    <a:lnTo>
                      <a:pt x="12" y="15"/>
                    </a:lnTo>
                    <a:lnTo>
                      <a:pt x="15" y="15"/>
                    </a:lnTo>
                    <a:lnTo>
                      <a:pt x="15" y="11"/>
                    </a:lnTo>
                    <a:lnTo>
                      <a:pt x="15" y="9"/>
                    </a:lnTo>
                    <a:lnTo>
                      <a:pt x="15" y="8"/>
                    </a:lnTo>
                    <a:lnTo>
                      <a:pt x="16" y="8"/>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0" name="Freeform 713"/>
              <p:cNvSpPr>
                <a:spLocks/>
              </p:cNvSpPr>
              <p:nvPr/>
            </p:nvSpPr>
            <p:spPr bwMode="auto">
              <a:xfrm>
                <a:off x="6262" y="3854"/>
                <a:ext cx="32" cy="4"/>
              </a:xfrm>
              <a:custGeom>
                <a:avLst/>
                <a:gdLst>
                  <a:gd name="T0" fmla="*/ 78 w 160"/>
                  <a:gd name="T1" fmla="*/ 1 h 16"/>
                  <a:gd name="T2" fmla="*/ 98 w 160"/>
                  <a:gd name="T3" fmla="*/ 1 h 16"/>
                  <a:gd name="T4" fmla="*/ 119 w 160"/>
                  <a:gd name="T5" fmla="*/ 5 h 16"/>
                  <a:gd name="T6" fmla="*/ 140 w 160"/>
                  <a:gd name="T7" fmla="*/ 8 h 16"/>
                  <a:gd name="T8" fmla="*/ 160 w 160"/>
                  <a:gd name="T9" fmla="*/ 16 h 16"/>
                  <a:gd name="T10" fmla="*/ 140 w 160"/>
                  <a:gd name="T11" fmla="*/ 8 h 16"/>
                  <a:gd name="T12" fmla="*/ 120 w 160"/>
                  <a:gd name="T13" fmla="*/ 4 h 16"/>
                  <a:gd name="T14" fmla="*/ 80 w 160"/>
                  <a:gd name="T15" fmla="*/ 0 h 16"/>
                  <a:gd name="T16" fmla="*/ 58 w 160"/>
                  <a:gd name="T17" fmla="*/ 0 h 16"/>
                  <a:gd name="T18" fmla="*/ 37 w 160"/>
                  <a:gd name="T19" fmla="*/ 4 h 16"/>
                  <a:gd name="T20" fmla="*/ 0 w 160"/>
                  <a:gd name="T21" fmla="*/ 16 h 16"/>
                  <a:gd name="T22" fmla="*/ 18 w 160"/>
                  <a:gd name="T23" fmla="*/ 8 h 16"/>
                  <a:gd name="T24" fmla="*/ 37 w 160"/>
                  <a:gd name="T25" fmla="*/ 5 h 16"/>
                  <a:gd name="T26" fmla="*/ 56 w 160"/>
                  <a:gd name="T27" fmla="*/ 1 h 16"/>
                  <a:gd name="T28" fmla="*/ 78 w 160"/>
                  <a:gd name="T29" fmla="*/ 1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
                  <a:gd name="T46" fmla="*/ 0 h 16"/>
                  <a:gd name="T47" fmla="*/ 160 w 16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 h="16">
                    <a:moveTo>
                      <a:pt x="78" y="1"/>
                    </a:moveTo>
                    <a:lnTo>
                      <a:pt x="98" y="1"/>
                    </a:lnTo>
                    <a:lnTo>
                      <a:pt x="119" y="5"/>
                    </a:lnTo>
                    <a:lnTo>
                      <a:pt x="140" y="8"/>
                    </a:lnTo>
                    <a:lnTo>
                      <a:pt x="160" y="16"/>
                    </a:lnTo>
                    <a:lnTo>
                      <a:pt x="140" y="8"/>
                    </a:lnTo>
                    <a:lnTo>
                      <a:pt x="120" y="4"/>
                    </a:lnTo>
                    <a:lnTo>
                      <a:pt x="80" y="0"/>
                    </a:lnTo>
                    <a:lnTo>
                      <a:pt x="58" y="0"/>
                    </a:lnTo>
                    <a:lnTo>
                      <a:pt x="37" y="4"/>
                    </a:lnTo>
                    <a:lnTo>
                      <a:pt x="0" y="16"/>
                    </a:lnTo>
                    <a:lnTo>
                      <a:pt x="18" y="8"/>
                    </a:lnTo>
                    <a:lnTo>
                      <a:pt x="37" y="5"/>
                    </a:lnTo>
                    <a:lnTo>
                      <a:pt x="56" y="1"/>
                    </a:lnTo>
                    <a:lnTo>
                      <a:pt x="78" y="1"/>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1" name="Freeform 714"/>
              <p:cNvSpPr>
                <a:spLocks/>
              </p:cNvSpPr>
              <p:nvPr/>
            </p:nvSpPr>
            <p:spPr bwMode="auto">
              <a:xfrm>
                <a:off x="6247" y="3855"/>
                <a:ext cx="60" cy="13"/>
              </a:xfrm>
              <a:custGeom>
                <a:avLst/>
                <a:gdLst>
                  <a:gd name="T0" fmla="*/ 233 w 298"/>
                  <a:gd name="T1" fmla="*/ 15 h 67"/>
                  <a:gd name="T2" fmla="*/ 213 w 298"/>
                  <a:gd name="T3" fmla="*/ 7 h 67"/>
                  <a:gd name="T4" fmla="*/ 192 w 298"/>
                  <a:gd name="T5" fmla="*/ 4 h 67"/>
                  <a:gd name="T6" fmla="*/ 171 w 298"/>
                  <a:gd name="T7" fmla="*/ 0 h 67"/>
                  <a:gd name="T8" fmla="*/ 151 w 298"/>
                  <a:gd name="T9" fmla="*/ 0 h 67"/>
                  <a:gd name="T10" fmla="*/ 129 w 298"/>
                  <a:gd name="T11" fmla="*/ 0 h 67"/>
                  <a:gd name="T12" fmla="*/ 110 w 298"/>
                  <a:gd name="T13" fmla="*/ 4 h 67"/>
                  <a:gd name="T14" fmla="*/ 91 w 298"/>
                  <a:gd name="T15" fmla="*/ 7 h 67"/>
                  <a:gd name="T16" fmla="*/ 73 w 298"/>
                  <a:gd name="T17" fmla="*/ 15 h 67"/>
                  <a:gd name="T18" fmla="*/ 52 w 298"/>
                  <a:gd name="T19" fmla="*/ 23 h 67"/>
                  <a:gd name="T20" fmla="*/ 34 w 298"/>
                  <a:gd name="T21" fmla="*/ 35 h 67"/>
                  <a:gd name="T22" fmla="*/ 16 w 298"/>
                  <a:gd name="T23" fmla="*/ 50 h 67"/>
                  <a:gd name="T24" fmla="*/ 0 w 298"/>
                  <a:gd name="T25" fmla="*/ 67 h 67"/>
                  <a:gd name="T26" fmla="*/ 33 w 298"/>
                  <a:gd name="T27" fmla="*/ 41 h 67"/>
                  <a:gd name="T28" fmla="*/ 50 w 298"/>
                  <a:gd name="T29" fmla="*/ 31 h 67"/>
                  <a:gd name="T30" fmla="*/ 69 w 298"/>
                  <a:gd name="T31" fmla="*/ 23 h 67"/>
                  <a:gd name="T32" fmla="*/ 88 w 298"/>
                  <a:gd name="T33" fmla="*/ 15 h 67"/>
                  <a:gd name="T34" fmla="*/ 108 w 298"/>
                  <a:gd name="T35" fmla="*/ 12 h 67"/>
                  <a:gd name="T36" fmla="*/ 128 w 298"/>
                  <a:gd name="T37" fmla="*/ 8 h 67"/>
                  <a:gd name="T38" fmla="*/ 151 w 298"/>
                  <a:gd name="T39" fmla="*/ 8 h 67"/>
                  <a:gd name="T40" fmla="*/ 170 w 298"/>
                  <a:gd name="T41" fmla="*/ 8 h 67"/>
                  <a:gd name="T42" fmla="*/ 190 w 298"/>
                  <a:gd name="T43" fmla="*/ 12 h 67"/>
                  <a:gd name="T44" fmla="*/ 209 w 298"/>
                  <a:gd name="T45" fmla="*/ 15 h 67"/>
                  <a:gd name="T46" fmla="*/ 228 w 298"/>
                  <a:gd name="T47" fmla="*/ 22 h 67"/>
                  <a:gd name="T48" fmla="*/ 245 w 298"/>
                  <a:gd name="T49" fmla="*/ 29 h 67"/>
                  <a:gd name="T50" fmla="*/ 263 w 298"/>
                  <a:gd name="T51" fmla="*/ 39 h 67"/>
                  <a:gd name="T52" fmla="*/ 280 w 298"/>
                  <a:gd name="T53" fmla="*/ 49 h 67"/>
                  <a:gd name="T54" fmla="*/ 298 w 298"/>
                  <a:gd name="T55" fmla="*/ 62 h 67"/>
                  <a:gd name="T56" fmla="*/ 281 w 298"/>
                  <a:gd name="T57" fmla="*/ 46 h 67"/>
                  <a:gd name="T58" fmla="*/ 265 w 298"/>
                  <a:gd name="T59" fmla="*/ 34 h 67"/>
                  <a:gd name="T60" fmla="*/ 248 w 298"/>
                  <a:gd name="T61" fmla="*/ 23 h 67"/>
                  <a:gd name="T62" fmla="*/ 233 w 298"/>
                  <a:gd name="T63" fmla="*/ 15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8"/>
                  <a:gd name="T97" fmla="*/ 0 h 67"/>
                  <a:gd name="T98" fmla="*/ 298 w 298"/>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8" h="67">
                    <a:moveTo>
                      <a:pt x="233" y="15"/>
                    </a:moveTo>
                    <a:lnTo>
                      <a:pt x="213" y="7"/>
                    </a:lnTo>
                    <a:lnTo>
                      <a:pt x="192" y="4"/>
                    </a:lnTo>
                    <a:lnTo>
                      <a:pt x="171" y="0"/>
                    </a:lnTo>
                    <a:lnTo>
                      <a:pt x="151" y="0"/>
                    </a:lnTo>
                    <a:lnTo>
                      <a:pt x="129" y="0"/>
                    </a:lnTo>
                    <a:lnTo>
                      <a:pt x="110" y="4"/>
                    </a:lnTo>
                    <a:lnTo>
                      <a:pt x="91" y="7"/>
                    </a:lnTo>
                    <a:lnTo>
                      <a:pt x="73" y="15"/>
                    </a:lnTo>
                    <a:lnTo>
                      <a:pt x="52" y="23"/>
                    </a:lnTo>
                    <a:lnTo>
                      <a:pt x="34" y="35"/>
                    </a:lnTo>
                    <a:lnTo>
                      <a:pt x="16" y="50"/>
                    </a:lnTo>
                    <a:lnTo>
                      <a:pt x="0" y="67"/>
                    </a:lnTo>
                    <a:lnTo>
                      <a:pt x="33" y="41"/>
                    </a:lnTo>
                    <a:lnTo>
                      <a:pt x="50" y="31"/>
                    </a:lnTo>
                    <a:lnTo>
                      <a:pt x="69" y="23"/>
                    </a:lnTo>
                    <a:lnTo>
                      <a:pt x="88" y="15"/>
                    </a:lnTo>
                    <a:lnTo>
                      <a:pt x="108" y="12"/>
                    </a:lnTo>
                    <a:lnTo>
                      <a:pt x="128" y="8"/>
                    </a:lnTo>
                    <a:lnTo>
                      <a:pt x="151" y="8"/>
                    </a:lnTo>
                    <a:lnTo>
                      <a:pt x="170" y="8"/>
                    </a:lnTo>
                    <a:lnTo>
                      <a:pt x="190" y="12"/>
                    </a:lnTo>
                    <a:lnTo>
                      <a:pt x="209" y="15"/>
                    </a:lnTo>
                    <a:lnTo>
                      <a:pt x="228" y="22"/>
                    </a:lnTo>
                    <a:lnTo>
                      <a:pt x="245" y="29"/>
                    </a:lnTo>
                    <a:lnTo>
                      <a:pt x="263" y="39"/>
                    </a:lnTo>
                    <a:lnTo>
                      <a:pt x="280" y="49"/>
                    </a:lnTo>
                    <a:lnTo>
                      <a:pt x="298" y="62"/>
                    </a:lnTo>
                    <a:lnTo>
                      <a:pt x="281" y="46"/>
                    </a:lnTo>
                    <a:lnTo>
                      <a:pt x="265" y="34"/>
                    </a:lnTo>
                    <a:lnTo>
                      <a:pt x="248" y="23"/>
                    </a:lnTo>
                    <a:lnTo>
                      <a:pt x="233" y="15"/>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2" name="Freeform 715"/>
              <p:cNvSpPr>
                <a:spLocks/>
              </p:cNvSpPr>
              <p:nvPr/>
            </p:nvSpPr>
            <p:spPr bwMode="auto">
              <a:xfrm>
                <a:off x="6237" y="3856"/>
                <a:ext cx="81" cy="29"/>
              </a:xfrm>
              <a:custGeom>
                <a:avLst/>
                <a:gdLst>
                  <a:gd name="T0" fmla="*/ 354 w 406"/>
                  <a:gd name="T1" fmla="*/ 60 h 145"/>
                  <a:gd name="T2" fmla="*/ 349 w 406"/>
                  <a:gd name="T3" fmla="*/ 54 h 145"/>
                  <a:gd name="T4" fmla="*/ 331 w 406"/>
                  <a:gd name="T5" fmla="*/ 41 h 145"/>
                  <a:gd name="T6" fmla="*/ 314 w 406"/>
                  <a:gd name="T7" fmla="*/ 31 h 145"/>
                  <a:gd name="T8" fmla="*/ 296 w 406"/>
                  <a:gd name="T9" fmla="*/ 21 h 145"/>
                  <a:gd name="T10" fmla="*/ 279 w 406"/>
                  <a:gd name="T11" fmla="*/ 14 h 145"/>
                  <a:gd name="T12" fmla="*/ 260 w 406"/>
                  <a:gd name="T13" fmla="*/ 7 h 145"/>
                  <a:gd name="T14" fmla="*/ 241 w 406"/>
                  <a:gd name="T15" fmla="*/ 4 h 145"/>
                  <a:gd name="T16" fmla="*/ 221 w 406"/>
                  <a:gd name="T17" fmla="*/ 0 h 145"/>
                  <a:gd name="T18" fmla="*/ 202 w 406"/>
                  <a:gd name="T19" fmla="*/ 0 h 145"/>
                  <a:gd name="T20" fmla="*/ 179 w 406"/>
                  <a:gd name="T21" fmla="*/ 0 h 145"/>
                  <a:gd name="T22" fmla="*/ 159 w 406"/>
                  <a:gd name="T23" fmla="*/ 4 h 145"/>
                  <a:gd name="T24" fmla="*/ 139 w 406"/>
                  <a:gd name="T25" fmla="*/ 7 h 145"/>
                  <a:gd name="T26" fmla="*/ 120 w 406"/>
                  <a:gd name="T27" fmla="*/ 15 h 145"/>
                  <a:gd name="T28" fmla="*/ 101 w 406"/>
                  <a:gd name="T29" fmla="*/ 23 h 145"/>
                  <a:gd name="T30" fmla="*/ 84 w 406"/>
                  <a:gd name="T31" fmla="*/ 33 h 145"/>
                  <a:gd name="T32" fmla="*/ 51 w 406"/>
                  <a:gd name="T33" fmla="*/ 59 h 145"/>
                  <a:gd name="T34" fmla="*/ 49 w 406"/>
                  <a:gd name="T35" fmla="*/ 60 h 145"/>
                  <a:gd name="T36" fmla="*/ 32 w 406"/>
                  <a:gd name="T37" fmla="*/ 79 h 145"/>
                  <a:gd name="T38" fmla="*/ 20 w 406"/>
                  <a:gd name="T39" fmla="*/ 99 h 145"/>
                  <a:gd name="T40" fmla="*/ 8 w 406"/>
                  <a:gd name="T41" fmla="*/ 120 h 145"/>
                  <a:gd name="T42" fmla="*/ 0 w 406"/>
                  <a:gd name="T43" fmla="*/ 143 h 145"/>
                  <a:gd name="T44" fmla="*/ 8 w 406"/>
                  <a:gd name="T45" fmla="*/ 123 h 145"/>
                  <a:gd name="T46" fmla="*/ 19 w 406"/>
                  <a:gd name="T47" fmla="*/ 105 h 145"/>
                  <a:gd name="T48" fmla="*/ 31 w 406"/>
                  <a:gd name="T49" fmla="*/ 88 h 145"/>
                  <a:gd name="T50" fmla="*/ 48 w 406"/>
                  <a:gd name="T51" fmla="*/ 72 h 145"/>
                  <a:gd name="T52" fmla="*/ 64 w 406"/>
                  <a:gd name="T53" fmla="*/ 55 h 145"/>
                  <a:gd name="T54" fmla="*/ 81 w 406"/>
                  <a:gd name="T55" fmla="*/ 43 h 145"/>
                  <a:gd name="T56" fmla="*/ 118 w 406"/>
                  <a:gd name="T57" fmla="*/ 24 h 145"/>
                  <a:gd name="T58" fmla="*/ 157 w 406"/>
                  <a:gd name="T59" fmla="*/ 12 h 145"/>
                  <a:gd name="T60" fmla="*/ 178 w 406"/>
                  <a:gd name="T61" fmla="*/ 8 h 145"/>
                  <a:gd name="T62" fmla="*/ 202 w 406"/>
                  <a:gd name="T63" fmla="*/ 8 h 145"/>
                  <a:gd name="T64" fmla="*/ 223 w 406"/>
                  <a:gd name="T65" fmla="*/ 8 h 145"/>
                  <a:gd name="T66" fmla="*/ 244 w 406"/>
                  <a:gd name="T67" fmla="*/ 12 h 145"/>
                  <a:gd name="T68" fmla="*/ 265 w 406"/>
                  <a:gd name="T69" fmla="*/ 16 h 145"/>
                  <a:gd name="T70" fmla="*/ 285 w 406"/>
                  <a:gd name="T71" fmla="*/ 24 h 145"/>
                  <a:gd name="T72" fmla="*/ 303 w 406"/>
                  <a:gd name="T73" fmla="*/ 32 h 145"/>
                  <a:gd name="T74" fmla="*/ 322 w 406"/>
                  <a:gd name="T75" fmla="*/ 43 h 145"/>
                  <a:gd name="T76" fmla="*/ 339 w 406"/>
                  <a:gd name="T77" fmla="*/ 55 h 145"/>
                  <a:gd name="T78" fmla="*/ 357 w 406"/>
                  <a:gd name="T79" fmla="*/ 72 h 145"/>
                  <a:gd name="T80" fmla="*/ 371 w 406"/>
                  <a:gd name="T81" fmla="*/ 88 h 145"/>
                  <a:gd name="T82" fmla="*/ 385 w 406"/>
                  <a:gd name="T83" fmla="*/ 106 h 145"/>
                  <a:gd name="T84" fmla="*/ 396 w 406"/>
                  <a:gd name="T85" fmla="*/ 124 h 145"/>
                  <a:gd name="T86" fmla="*/ 406 w 406"/>
                  <a:gd name="T87" fmla="*/ 145 h 145"/>
                  <a:gd name="T88" fmla="*/ 396 w 406"/>
                  <a:gd name="T89" fmla="*/ 122 h 145"/>
                  <a:gd name="T90" fmla="*/ 384 w 406"/>
                  <a:gd name="T91" fmla="*/ 100 h 145"/>
                  <a:gd name="T92" fmla="*/ 369 w 406"/>
                  <a:gd name="T93" fmla="*/ 79 h 145"/>
                  <a:gd name="T94" fmla="*/ 354 w 406"/>
                  <a:gd name="T95" fmla="*/ 60 h 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6"/>
                  <a:gd name="T145" fmla="*/ 0 h 145"/>
                  <a:gd name="T146" fmla="*/ 406 w 406"/>
                  <a:gd name="T147" fmla="*/ 145 h 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6" h="145">
                    <a:moveTo>
                      <a:pt x="354" y="60"/>
                    </a:moveTo>
                    <a:lnTo>
                      <a:pt x="349" y="54"/>
                    </a:lnTo>
                    <a:lnTo>
                      <a:pt x="331" y="41"/>
                    </a:lnTo>
                    <a:lnTo>
                      <a:pt x="314" y="31"/>
                    </a:lnTo>
                    <a:lnTo>
                      <a:pt x="296" y="21"/>
                    </a:lnTo>
                    <a:lnTo>
                      <a:pt x="279" y="14"/>
                    </a:lnTo>
                    <a:lnTo>
                      <a:pt x="260" y="7"/>
                    </a:lnTo>
                    <a:lnTo>
                      <a:pt x="241" y="4"/>
                    </a:lnTo>
                    <a:lnTo>
                      <a:pt x="221" y="0"/>
                    </a:lnTo>
                    <a:lnTo>
                      <a:pt x="202" y="0"/>
                    </a:lnTo>
                    <a:lnTo>
                      <a:pt x="179" y="0"/>
                    </a:lnTo>
                    <a:lnTo>
                      <a:pt x="159" y="4"/>
                    </a:lnTo>
                    <a:lnTo>
                      <a:pt x="139" y="7"/>
                    </a:lnTo>
                    <a:lnTo>
                      <a:pt x="120" y="15"/>
                    </a:lnTo>
                    <a:lnTo>
                      <a:pt x="101" y="23"/>
                    </a:lnTo>
                    <a:lnTo>
                      <a:pt x="84" y="33"/>
                    </a:lnTo>
                    <a:lnTo>
                      <a:pt x="51" y="59"/>
                    </a:lnTo>
                    <a:lnTo>
                      <a:pt x="49" y="60"/>
                    </a:lnTo>
                    <a:lnTo>
                      <a:pt x="32" y="79"/>
                    </a:lnTo>
                    <a:lnTo>
                      <a:pt x="20" y="99"/>
                    </a:lnTo>
                    <a:lnTo>
                      <a:pt x="8" y="120"/>
                    </a:lnTo>
                    <a:lnTo>
                      <a:pt x="0" y="143"/>
                    </a:lnTo>
                    <a:lnTo>
                      <a:pt x="8" y="123"/>
                    </a:lnTo>
                    <a:lnTo>
                      <a:pt x="19" y="105"/>
                    </a:lnTo>
                    <a:lnTo>
                      <a:pt x="31" y="88"/>
                    </a:lnTo>
                    <a:lnTo>
                      <a:pt x="48" y="72"/>
                    </a:lnTo>
                    <a:lnTo>
                      <a:pt x="64" y="55"/>
                    </a:lnTo>
                    <a:lnTo>
                      <a:pt x="81" y="43"/>
                    </a:lnTo>
                    <a:lnTo>
                      <a:pt x="118" y="24"/>
                    </a:lnTo>
                    <a:lnTo>
                      <a:pt x="157" y="12"/>
                    </a:lnTo>
                    <a:lnTo>
                      <a:pt x="178" y="8"/>
                    </a:lnTo>
                    <a:lnTo>
                      <a:pt x="202" y="8"/>
                    </a:lnTo>
                    <a:lnTo>
                      <a:pt x="223" y="8"/>
                    </a:lnTo>
                    <a:lnTo>
                      <a:pt x="244" y="12"/>
                    </a:lnTo>
                    <a:lnTo>
                      <a:pt x="265" y="16"/>
                    </a:lnTo>
                    <a:lnTo>
                      <a:pt x="285" y="24"/>
                    </a:lnTo>
                    <a:lnTo>
                      <a:pt x="303" y="32"/>
                    </a:lnTo>
                    <a:lnTo>
                      <a:pt x="322" y="43"/>
                    </a:lnTo>
                    <a:lnTo>
                      <a:pt x="339" y="55"/>
                    </a:lnTo>
                    <a:lnTo>
                      <a:pt x="357" y="72"/>
                    </a:lnTo>
                    <a:lnTo>
                      <a:pt x="371" y="88"/>
                    </a:lnTo>
                    <a:lnTo>
                      <a:pt x="385" y="106"/>
                    </a:lnTo>
                    <a:lnTo>
                      <a:pt x="396" y="124"/>
                    </a:lnTo>
                    <a:lnTo>
                      <a:pt x="406" y="145"/>
                    </a:lnTo>
                    <a:lnTo>
                      <a:pt x="396" y="122"/>
                    </a:lnTo>
                    <a:lnTo>
                      <a:pt x="384" y="100"/>
                    </a:lnTo>
                    <a:lnTo>
                      <a:pt x="369" y="79"/>
                    </a:lnTo>
                    <a:lnTo>
                      <a:pt x="354" y="60"/>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3" name="Freeform 716"/>
              <p:cNvSpPr>
                <a:spLocks/>
              </p:cNvSpPr>
              <p:nvPr/>
            </p:nvSpPr>
            <p:spPr bwMode="auto">
              <a:xfrm>
                <a:off x="6237" y="3916"/>
                <a:ext cx="82" cy="31"/>
              </a:xfrm>
              <a:custGeom>
                <a:avLst/>
                <a:gdLst>
                  <a:gd name="T0" fmla="*/ 8 w 409"/>
                  <a:gd name="T1" fmla="*/ 27 h 152"/>
                  <a:gd name="T2" fmla="*/ 24 w 409"/>
                  <a:gd name="T3" fmla="*/ 60 h 152"/>
                  <a:gd name="T4" fmla="*/ 49 w 409"/>
                  <a:gd name="T5" fmla="*/ 92 h 152"/>
                  <a:gd name="T6" fmla="*/ 66 w 409"/>
                  <a:gd name="T7" fmla="*/ 106 h 152"/>
                  <a:gd name="T8" fmla="*/ 101 w 409"/>
                  <a:gd name="T9" fmla="*/ 128 h 152"/>
                  <a:gd name="T10" fmla="*/ 139 w 409"/>
                  <a:gd name="T11" fmla="*/ 143 h 152"/>
                  <a:gd name="T12" fmla="*/ 180 w 409"/>
                  <a:gd name="T13" fmla="*/ 151 h 152"/>
                  <a:gd name="T14" fmla="*/ 223 w 409"/>
                  <a:gd name="T15" fmla="*/ 151 h 152"/>
                  <a:gd name="T16" fmla="*/ 244 w 409"/>
                  <a:gd name="T17" fmla="*/ 147 h 152"/>
                  <a:gd name="T18" fmla="*/ 284 w 409"/>
                  <a:gd name="T19" fmla="*/ 137 h 152"/>
                  <a:gd name="T20" fmla="*/ 320 w 409"/>
                  <a:gd name="T21" fmla="*/ 119 h 152"/>
                  <a:gd name="T22" fmla="*/ 344 w 409"/>
                  <a:gd name="T23" fmla="*/ 101 h 152"/>
                  <a:gd name="T24" fmla="*/ 353 w 409"/>
                  <a:gd name="T25" fmla="*/ 93 h 152"/>
                  <a:gd name="T26" fmla="*/ 372 w 409"/>
                  <a:gd name="T27" fmla="*/ 71 h 152"/>
                  <a:gd name="T28" fmla="*/ 390 w 409"/>
                  <a:gd name="T29" fmla="*/ 42 h 152"/>
                  <a:gd name="T30" fmla="*/ 390 w 409"/>
                  <a:gd name="T31" fmla="*/ 38 h 152"/>
                  <a:gd name="T32" fmla="*/ 394 w 409"/>
                  <a:gd name="T33" fmla="*/ 36 h 152"/>
                  <a:gd name="T34" fmla="*/ 409 w 409"/>
                  <a:gd name="T35" fmla="*/ 0 h 152"/>
                  <a:gd name="T36" fmla="*/ 396 w 409"/>
                  <a:gd name="T37" fmla="*/ 25 h 152"/>
                  <a:gd name="T38" fmla="*/ 388 w 409"/>
                  <a:gd name="T39" fmla="*/ 42 h 152"/>
                  <a:gd name="T40" fmla="*/ 373 w 409"/>
                  <a:gd name="T41" fmla="*/ 61 h 152"/>
                  <a:gd name="T42" fmla="*/ 361 w 409"/>
                  <a:gd name="T43" fmla="*/ 74 h 152"/>
                  <a:gd name="T44" fmla="*/ 358 w 409"/>
                  <a:gd name="T45" fmla="*/ 77 h 152"/>
                  <a:gd name="T46" fmla="*/ 358 w 409"/>
                  <a:gd name="T47" fmla="*/ 80 h 152"/>
                  <a:gd name="T48" fmla="*/ 331 w 409"/>
                  <a:gd name="T49" fmla="*/ 100 h 152"/>
                  <a:gd name="T50" fmla="*/ 313 w 409"/>
                  <a:gd name="T51" fmla="*/ 111 h 152"/>
                  <a:gd name="T52" fmla="*/ 286 w 409"/>
                  <a:gd name="T53" fmla="*/ 127 h 152"/>
                  <a:gd name="T54" fmla="*/ 245 w 409"/>
                  <a:gd name="T55" fmla="*/ 138 h 152"/>
                  <a:gd name="T56" fmla="*/ 224 w 409"/>
                  <a:gd name="T57" fmla="*/ 142 h 152"/>
                  <a:gd name="T58" fmla="*/ 207 w 409"/>
                  <a:gd name="T59" fmla="*/ 142 h 152"/>
                  <a:gd name="T60" fmla="*/ 179 w 409"/>
                  <a:gd name="T61" fmla="*/ 142 h 152"/>
                  <a:gd name="T62" fmla="*/ 138 w 409"/>
                  <a:gd name="T63" fmla="*/ 133 h 152"/>
                  <a:gd name="T64" fmla="*/ 100 w 409"/>
                  <a:gd name="T65" fmla="*/ 117 h 152"/>
                  <a:gd name="T66" fmla="*/ 65 w 409"/>
                  <a:gd name="T67" fmla="*/ 94 h 152"/>
                  <a:gd name="T68" fmla="*/ 32 w 409"/>
                  <a:gd name="T69" fmla="*/ 62 h 152"/>
                  <a:gd name="T70" fmla="*/ 8 w 409"/>
                  <a:gd name="T71" fmla="*/ 24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9"/>
                  <a:gd name="T109" fmla="*/ 0 h 152"/>
                  <a:gd name="T110" fmla="*/ 409 w 409"/>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9" h="152">
                    <a:moveTo>
                      <a:pt x="0" y="5"/>
                    </a:moveTo>
                    <a:lnTo>
                      <a:pt x="8" y="27"/>
                    </a:lnTo>
                    <a:lnTo>
                      <a:pt x="19" y="50"/>
                    </a:lnTo>
                    <a:lnTo>
                      <a:pt x="24" y="60"/>
                    </a:lnTo>
                    <a:lnTo>
                      <a:pt x="32" y="71"/>
                    </a:lnTo>
                    <a:lnTo>
                      <a:pt x="49" y="92"/>
                    </a:lnTo>
                    <a:lnTo>
                      <a:pt x="50" y="93"/>
                    </a:lnTo>
                    <a:lnTo>
                      <a:pt x="66" y="106"/>
                    </a:lnTo>
                    <a:lnTo>
                      <a:pt x="83" y="118"/>
                    </a:lnTo>
                    <a:lnTo>
                      <a:pt x="101" y="128"/>
                    </a:lnTo>
                    <a:lnTo>
                      <a:pt x="120" y="137"/>
                    </a:lnTo>
                    <a:lnTo>
                      <a:pt x="139" y="143"/>
                    </a:lnTo>
                    <a:lnTo>
                      <a:pt x="159" y="147"/>
                    </a:lnTo>
                    <a:lnTo>
                      <a:pt x="180" y="151"/>
                    </a:lnTo>
                    <a:lnTo>
                      <a:pt x="203" y="152"/>
                    </a:lnTo>
                    <a:lnTo>
                      <a:pt x="223" y="151"/>
                    </a:lnTo>
                    <a:lnTo>
                      <a:pt x="233" y="148"/>
                    </a:lnTo>
                    <a:lnTo>
                      <a:pt x="244" y="147"/>
                    </a:lnTo>
                    <a:lnTo>
                      <a:pt x="263" y="143"/>
                    </a:lnTo>
                    <a:lnTo>
                      <a:pt x="284" y="137"/>
                    </a:lnTo>
                    <a:lnTo>
                      <a:pt x="302" y="129"/>
                    </a:lnTo>
                    <a:lnTo>
                      <a:pt x="320" y="119"/>
                    </a:lnTo>
                    <a:lnTo>
                      <a:pt x="336" y="108"/>
                    </a:lnTo>
                    <a:lnTo>
                      <a:pt x="344" y="101"/>
                    </a:lnTo>
                    <a:lnTo>
                      <a:pt x="353" y="96"/>
                    </a:lnTo>
                    <a:lnTo>
                      <a:pt x="353" y="93"/>
                    </a:lnTo>
                    <a:lnTo>
                      <a:pt x="355" y="93"/>
                    </a:lnTo>
                    <a:lnTo>
                      <a:pt x="372" y="71"/>
                    </a:lnTo>
                    <a:lnTo>
                      <a:pt x="388" y="48"/>
                    </a:lnTo>
                    <a:lnTo>
                      <a:pt x="390" y="42"/>
                    </a:lnTo>
                    <a:lnTo>
                      <a:pt x="390" y="39"/>
                    </a:lnTo>
                    <a:lnTo>
                      <a:pt x="390" y="38"/>
                    </a:lnTo>
                    <a:lnTo>
                      <a:pt x="391" y="38"/>
                    </a:lnTo>
                    <a:lnTo>
                      <a:pt x="394" y="36"/>
                    </a:lnTo>
                    <a:lnTo>
                      <a:pt x="399" y="25"/>
                    </a:lnTo>
                    <a:lnTo>
                      <a:pt x="409" y="0"/>
                    </a:lnTo>
                    <a:lnTo>
                      <a:pt x="399" y="20"/>
                    </a:lnTo>
                    <a:lnTo>
                      <a:pt x="396" y="25"/>
                    </a:lnTo>
                    <a:lnTo>
                      <a:pt x="394" y="30"/>
                    </a:lnTo>
                    <a:lnTo>
                      <a:pt x="388" y="42"/>
                    </a:lnTo>
                    <a:lnTo>
                      <a:pt x="380" y="51"/>
                    </a:lnTo>
                    <a:lnTo>
                      <a:pt x="373" y="61"/>
                    </a:lnTo>
                    <a:lnTo>
                      <a:pt x="366" y="70"/>
                    </a:lnTo>
                    <a:lnTo>
                      <a:pt x="361" y="74"/>
                    </a:lnTo>
                    <a:lnTo>
                      <a:pt x="359" y="77"/>
                    </a:lnTo>
                    <a:lnTo>
                      <a:pt x="358" y="77"/>
                    </a:lnTo>
                    <a:lnTo>
                      <a:pt x="358" y="78"/>
                    </a:lnTo>
                    <a:lnTo>
                      <a:pt x="358" y="80"/>
                    </a:lnTo>
                    <a:lnTo>
                      <a:pt x="340" y="94"/>
                    </a:lnTo>
                    <a:lnTo>
                      <a:pt x="331" y="100"/>
                    </a:lnTo>
                    <a:lnTo>
                      <a:pt x="323" y="107"/>
                    </a:lnTo>
                    <a:lnTo>
                      <a:pt x="313" y="111"/>
                    </a:lnTo>
                    <a:lnTo>
                      <a:pt x="304" y="117"/>
                    </a:lnTo>
                    <a:lnTo>
                      <a:pt x="286" y="127"/>
                    </a:lnTo>
                    <a:lnTo>
                      <a:pt x="266" y="133"/>
                    </a:lnTo>
                    <a:lnTo>
                      <a:pt x="245" y="138"/>
                    </a:lnTo>
                    <a:lnTo>
                      <a:pt x="234" y="139"/>
                    </a:lnTo>
                    <a:lnTo>
                      <a:pt x="224" y="142"/>
                    </a:lnTo>
                    <a:lnTo>
                      <a:pt x="213" y="142"/>
                    </a:lnTo>
                    <a:lnTo>
                      <a:pt x="207" y="142"/>
                    </a:lnTo>
                    <a:lnTo>
                      <a:pt x="203" y="143"/>
                    </a:lnTo>
                    <a:lnTo>
                      <a:pt x="179" y="142"/>
                    </a:lnTo>
                    <a:lnTo>
                      <a:pt x="158" y="138"/>
                    </a:lnTo>
                    <a:lnTo>
                      <a:pt x="138" y="133"/>
                    </a:lnTo>
                    <a:lnTo>
                      <a:pt x="119" y="127"/>
                    </a:lnTo>
                    <a:lnTo>
                      <a:pt x="100" y="117"/>
                    </a:lnTo>
                    <a:lnTo>
                      <a:pt x="82" y="107"/>
                    </a:lnTo>
                    <a:lnTo>
                      <a:pt x="65" y="94"/>
                    </a:lnTo>
                    <a:lnTo>
                      <a:pt x="49" y="80"/>
                    </a:lnTo>
                    <a:lnTo>
                      <a:pt x="32" y="62"/>
                    </a:lnTo>
                    <a:lnTo>
                      <a:pt x="20" y="44"/>
                    </a:lnTo>
                    <a:lnTo>
                      <a:pt x="8" y="24"/>
                    </a:lnTo>
                    <a:lnTo>
                      <a:pt x="0" y="5"/>
                    </a:lnTo>
                    <a:close/>
                  </a:path>
                </a:pathLst>
              </a:custGeom>
              <a:solidFill>
                <a:srgbClr val="6490B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4" name="Freeform 717"/>
              <p:cNvSpPr>
                <a:spLocks/>
              </p:cNvSpPr>
              <p:nvPr/>
            </p:nvSpPr>
            <p:spPr bwMode="auto">
              <a:xfrm>
                <a:off x="6259" y="3945"/>
                <a:ext cx="37" cy="4"/>
              </a:xfrm>
              <a:custGeom>
                <a:avLst/>
                <a:gdLst>
                  <a:gd name="T0" fmla="*/ 91 w 184"/>
                  <a:gd name="T1" fmla="*/ 18 h 21"/>
                  <a:gd name="T2" fmla="*/ 66 w 184"/>
                  <a:gd name="T3" fmla="*/ 16 h 21"/>
                  <a:gd name="T4" fmla="*/ 43 w 184"/>
                  <a:gd name="T5" fmla="*/ 13 h 21"/>
                  <a:gd name="T6" fmla="*/ 20 w 184"/>
                  <a:gd name="T7" fmla="*/ 7 h 21"/>
                  <a:gd name="T8" fmla="*/ 0 w 184"/>
                  <a:gd name="T9" fmla="*/ 0 h 21"/>
                  <a:gd name="T10" fmla="*/ 20 w 184"/>
                  <a:gd name="T11" fmla="*/ 7 h 21"/>
                  <a:gd name="T12" fmla="*/ 44 w 184"/>
                  <a:gd name="T13" fmla="*/ 15 h 21"/>
                  <a:gd name="T14" fmla="*/ 67 w 184"/>
                  <a:gd name="T15" fmla="*/ 19 h 21"/>
                  <a:gd name="T16" fmla="*/ 93 w 184"/>
                  <a:gd name="T17" fmla="*/ 21 h 21"/>
                  <a:gd name="T18" fmla="*/ 104 w 184"/>
                  <a:gd name="T19" fmla="*/ 20 h 21"/>
                  <a:gd name="T20" fmla="*/ 107 w 184"/>
                  <a:gd name="T21" fmla="*/ 19 h 21"/>
                  <a:gd name="T22" fmla="*/ 110 w 184"/>
                  <a:gd name="T23" fmla="*/ 19 h 21"/>
                  <a:gd name="T24" fmla="*/ 117 w 184"/>
                  <a:gd name="T25" fmla="*/ 19 h 21"/>
                  <a:gd name="T26" fmla="*/ 128 w 184"/>
                  <a:gd name="T27" fmla="*/ 16 h 21"/>
                  <a:gd name="T28" fmla="*/ 130 w 184"/>
                  <a:gd name="T29" fmla="*/ 15 h 21"/>
                  <a:gd name="T30" fmla="*/ 133 w 184"/>
                  <a:gd name="T31" fmla="*/ 15 h 21"/>
                  <a:gd name="T32" fmla="*/ 140 w 184"/>
                  <a:gd name="T33" fmla="*/ 15 h 21"/>
                  <a:gd name="T34" fmla="*/ 150 w 184"/>
                  <a:gd name="T35" fmla="*/ 11 h 21"/>
                  <a:gd name="T36" fmla="*/ 162 w 184"/>
                  <a:gd name="T37" fmla="*/ 7 h 21"/>
                  <a:gd name="T38" fmla="*/ 184 w 184"/>
                  <a:gd name="T39" fmla="*/ 0 h 21"/>
                  <a:gd name="T40" fmla="*/ 162 w 184"/>
                  <a:gd name="T41" fmla="*/ 7 h 21"/>
                  <a:gd name="T42" fmla="*/ 139 w 184"/>
                  <a:gd name="T43" fmla="*/ 13 h 21"/>
                  <a:gd name="T44" fmla="*/ 132 w 184"/>
                  <a:gd name="T45" fmla="*/ 13 h 21"/>
                  <a:gd name="T46" fmla="*/ 129 w 184"/>
                  <a:gd name="T47" fmla="*/ 13 h 21"/>
                  <a:gd name="T48" fmla="*/ 127 w 184"/>
                  <a:gd name="T49" fmla="*/ 14 h 21"/>
                  <a:gd name="T50" fmla="*/ 116 w 184"/>
                  <a:gd name="T51" fmla="*/ 16 h 21"/>
                  <a:gd name="T52" fmla="*/ 91 w 184"/>
                  <a:gd name="T53" fmla="*/ 18 h 2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4"/>
                  <a:gd name="T82" fmla="*/ 0 h 21"/>
                  <a:gd name="T83" fmla="*/ 184 w 184"/>
                  <a:gd name="T84" fmla="*/ 21 h 2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4" h="21">
                    <a:moveTo>
                      <a:pt x="91" y="18"/>
                    </a:moveTo>
                    <a:lnTo>
                      <a:pt x="66" y="16"/>
                    </a:lnTo>
                    <a:lnTo>
                      <a:pt x="43" y="13"/>
                    </a:lnTo>
                    <a:lnTo>
                      <a:pt x="20" y="7"/>
                    </a:lnTo>
                    <a:lnTo>
                      <a:pt x="0" y="0"/>
                    </a:lnTo>
                    <a:lnTo>
                      <a:pt x="20" y="7"/>
                    </a:lnTo>
                    <a:lnTo>
                      <a:pt x="44" y="15"/>
                    </a:lnTo>
                    <a:lnTo>
                      <a:pt x="67" y="19"/>
                    </a:lnTo>
                    <a:lnTo>
                      <a:pt x="93" y="21"/>
                    </a:lnTo>
                    <a:lnTo>
                      <a:pt x="104" y="20"/>
                    </a:lnTo>
                    <a:lnTo>
                      <a:pt x="107" y="19"/>
                    </a:lnTo>
                    <a:lnTo>
                      <a:pt x="110" y="19"/>
                    </a:lnTo>
                    <a:lnTo>
                      <a:pt x="117" y="19"/>
                    </a:lnTo>
                    <a:lnTo>
                      <a:pt x="128" y="16"/>
                    </a:lnTo>
                    <a:lnTo>
                      <a:pt x="130" y="15"/>
                    </a:lnTo>
                    <a:lnTo>
                      <a:pt x="133" y="15"/>
                    </a:lnTo>
                    <a:lnTo>
                      <a:pt x="140" y="15"/>
                    </a:lnTo>
                    <a:lnTo>
                      <a:pt x="150" y="11"/>
                    </a:lnTo>
                    <a:lnTo>
                      <a:pt x="162" y="7"/>
                    </a:lnTo>
                    <a:lnTo>
                      <a:pt x="184" y="0"/>
                    </a:lnTo>
                    <a:lnTo>
                      <a:pt x="162" y="7"/>
                    </a:lnTo>
                    <a:lnTo>
                      <a:pt x="139" y="13"/>
                    </a:lnTo>
                    <a:lnTo>
                      <a:pt x="132" y="13"/>
                    </a:lnTo>
                    <a:lnTo>
                      <a:pt x="129" y="13"/>
                    </a:lnTo>
                    <a:lnTo>
                      <a:pt x="127" y="14"/>
                    </a:lnTo>
                    <a:lnTo>
                      <a:pt x="116" y="16"/>
                    </a:lnTo>
                    <a:lnTo>
                      <a:pt x="91" y="18"/>
                    </a:lnTo>
                    <a:close/>
                  </a:path>
                </a:pathLst>
              </a:custGeom>
              <a:solidFill>
                <a:srgbClr val="5989A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5" name="Freeform 718"/>
              <p:cNvSpPr>
                <a:spLocks/>
              </p:cNvSpPr>
              <p:nvPr/>
            </p:nvSpPr>
            <p:spPr bwMode="auto">
              <a:xfrm>
                <a:off x="6247" y="3935"/>
                <a:ext cx="61" cy="13"/>
              </a:xfrm>
              <a:custGeom>
                <a:avLst/>
                <a:gdLst>
                  <a:gd name="T0" fmla="*/ 62 w 303"/>
                  <a:gd name="T1" fmla="*/ 49 h 67"/>
                  <a:gd name="T2" fmla="*/ 82 w 303"/>
                  <a:gd name="T3" fmla="*/ 56 h 67"/>
                  <a:gd name="T4" fmla="*/ 105 w 303"/>
                  <a:gd name="T5" fmla="*/ 62 h 67"/>
                  <a:gd name="T6" fmla="*/ 128 w 303"/>
                  <a:gd name="T7" fmla="*/ 65 h 67"/>
                  <a:gd name="T8" fmla="*/ 153 w 303"/>
                  <a:gd name="T9" fmla="*/ 67 h 67"/>
                  <a:gd name="T10" fmla="*/ 178 w 303"/>
                  <a:gd name="T11" fmla="*/ 65 h 67"/>
                  <a:gd name="T12" fmla="*/ 189 w 303"/>
                  <a:gd name="T13" fmla="*/ 63 h 67"/>
                  <a:gd name="T14" fmla="*/ 191 w 303"/>
                  <a:gd name="T15" fmla="*/ 62 h 67"/>
                  <a:gd name="T16" fmla="*/ 194 w 303"/>
                  <a:gd name="T17" fmla="*/ 62 h 67"/>
                  <a:gd name="T18" fmla="*/ 201 w 303"/>
                  <a:gd name="T19" fmla="*/ 62 h 67"/>
                  <a:gd name="T20" fmla="*/ 224 w 303"/>
                  <a:gd name="T21" fmla="*/ 56 h 67"/>
                  <a:gd name="T22" fmla="*/ 246 w 303"/>
                  <a:gd name="T23" fmla="*/ 49 h 67"/>
                  <a:gd name="T24" fmla="*/ 253 w 303"/>
                  <a:gd name="T25" fmla="*/ 43 h 67"/>
                  <a:gd name="T26" fmla="*/ 261 w 303"/>
                  <a:gd name="T27" fmla="*/ 39 h 67"/>
                  <a:gd name="T28" fmla="*/ 275 w 303"/>
                  <a:gd name="T29" fmla="*/ 27 h 67"/>
                  <a:gd name="T30" fmla="*/ 289 w 303"/>
                  <a:gd name="T31" fmla="*/ 15 h 67"/>
                  <a:gd name="T32" fmla="*/ 295 w 303"/>
                  <a:gd name="T33" fmla="*/ 8 h 67"/>
                  <a:gd name="T34" fmla="*/ 297 w 303"/>
                  <a:gd name="T35" fmla="*/ 6 h 67"/>
                  <a:gd name="T36" fmla="*/ 299 w 303"/>
                  <a:gd name="T37" fmla="*/ 5 h 67"/>
                  <a:gd name="T38" fmla="*/ 303 w 303"/>
                  <a:gd name="T39" fmla="*/ 3 h 67"/>
                  <a:gd name="T40" fmla="*/ 294 w 303"/>
                  <a:gd name="T41" fmla="*/ 8 h 67"/>
                  <a:gd name="T42" fmla="*/ 286 w 303"/>
                  <a:gd name="T43" fmla="*/ 15 h 67"/>
                  <a:gd name="T44" fmla="*/ 270 w 303"/>
                  <a:gd name="T45" fmla="*/ 26 h 67"/>
                  <a:gd name="T46" fmla="*/ 252 w 303"/>
                  <a:gd name="T47" fmla="*/ 36 h 67"/>
                  <a:gd name="T48" fmla="*/ 234 w 303"/>
                  <a:gd name="T49" fmla="*/ 44 h 67"/>
                  <a:gd name="T50" fmla="*/ 213 w 303"/>
                  <a:gd name="T51" fmla="*/ 50 h 67"/>
                  <a:gd name="T52" fmla="*/ 194 w 303"/>
                  <a:gd name="T53" fmla="*/ 54 h 67"/>
                  <a:gd name="T54" fmla="*/ 183 w 303"/>
                  <a:gd name="T55" fmla="*/ 55 h 67"/>
                  <a:gd name="T56" fmla="*/ 173 w 303"/>
                  <a:gd name="T57" fmla="*/ 58 h 67"/>
                  <a:gd name="T58" fmla="*/ 153 w 303"/>
                  <a:gd name="T59" fmla="*/ 59 h 67"/>
                  <a:gd name="T60" fmla="*/ 130 w 303"/>
                  <a:gd name="T61" fmla="*/ 58 h 67"/>
                  <a:gd name="T62" fmla="*/ 109 w 303"/>
                  <a:gd name="T63" fmla="*/ 54 h 67"/>
                  <a:gd name="T64" fmla="*/ 89 w 303"/>
                  <a:gd name="T65" fmla="*/ 50 h 67"/>
                  <a:gd name="T66" fmla="*/ 70 w 303"/>
                  <a:gd name="T67" fmla="*/ 44 h 67"/>
                  <a:gd name="T68" fmla="*/ 51 w 303"/>
                  <a:gd name="T69" fmla="*/ 35 h 67"/>
                  <a:gd name="T70" fmla="*/ 33 w 303"/>
                  <a:gd name="T71" fmla="*/ 25 h 67"/>
                  <a:gd name="T72" fmla="*/ 16 w 303"/>
                  <a:gd name="T73" fmla="*/ 13 h 67"/>
                  <a:gd name="T74" fmla="*/ 0 w 303"/>
                  <a:gd name="T75" fmla="*/ 0 h 67"/>
                  <a:gd name="T76" fmla="*/ 14 w 303"/>
                  <a:gd name="T77" fmla="*/ 14 h 67"/>
                  <a:gd name="T78" fmla="*/ 29 w 303"/>
                  <a:gd name="T79" fmla="*/ 27 h 67"/>
                  <a:gd name="T80" fmla="*/ 45 w 303"/>
                  <a:gd name="T81" fmla="*/ 39 h 67"/>
                  <a:gd name="T82" fmla="*/ 62 w 303"/>
                  <a:gd name="T83" fmla="*/ 49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3"/>
                  <a:gd name="T127" fmla="*/ 0 h 67"/>
                  <a:gd name="T128" fmla="*/ 303 w 30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3" h="67">
                    <a:moveTo>
                      <a:pt x="62" y="49"/>
                    </a:moveTo>
                    <a:lnTo>
                      <a:pt x="82" y="56"/>
                    </a:lnTo>
                    <a:lnTo>
                      <a:pt x="105" y="62"/>
                    </a:lnTo>
                    <a:lnTo>
                      <a:pt x="128" y="65"/>
                    </a:lnTo>
                    <a:lnTo>
                      <a:pt x="153" y="67"/>
                    </a:lnTo>
                    <a:lnTo>
                      <a:pt x="178" y="65"/>
                    </a:lnTo>
                    <a:lnTo>
                      <a:pt x="189" y="63"/>
                    </a:lnTo>
                    <a:lnTo>
                      <a:pt x="191" y="62"/>
                    </a:lnTo>
                    <a:lnTo>
                      <a:pt x="194" y="62"/>
                    </a:lnTo>
                    <a:lnTo>
                      <a:pt x="201" y="62"/>
                    </a:lnTo>
                    <a:lnTo>
                      <a:pt x="224" y="56"/>
                    </a:lnTo>
                    <a:lnTo>
                      <a:pt x="246" y="49"/>
                    </a:lnTo>
                    <a:lnTo>
                      <a:pt x="253" y="43"/>
                    </a:lnTo>
                    <a:lnTo>
                      <a:pt x="261" y="39"/>
                    </a:lnTo>
                    <a:lnTo>
                      <a:pt x="275" y="27"/>
                    </a:lnTo>
                    <a:lnTo>
                      <a:pt x="289" y="15"/>
                    </a:lnTo>
                    <a:lnTo>
                      <a:pt x="295" y="8"/>
                    </a:lnTo>
                    <a:lnTo>
                      <a:pt x="297" y="6"/>
                    </a:lnTo>
                    <a:lnTo>
                      <a:pt x="299" y="5"/>
                    </a:lnTo>
                    <a:lnTo>
                      <a:pt x="303" y="3"/>
                    </a:lnTo>
                    <a:lnTo>
                      <a:pt x="294" y="8"/>
                    </a:lnTo>
                    <a:lnTo>
                      <a:pt x="286" y="15"/>
                    </a:lnTo>
                    <a:lnTo>
                      <a:pt x="270" y="26"/>
                    </a:lnTo>
                    <a:lnTo>
                      <a:pt x="252" y="36"/>
                    </a:lnTo>
                    <a:lnTo>
                      <a:pt x="234" y="44"/>
                    </a:lnTo>
                    <a:lnTo>
                      <a:pt x="213" y="50"/>
                    </a:lnTo>
                    <a:lnTo>
                      <a:pt x="194" y="54"/>
                    </a:lnTo>
                    <a:lnTo>
                      <a:pt x="183" y="55"/>
                    </a:lnTo>
                    <a:lnTo>
                      <a:pt x="173" y="58"/>
                    </a:lnTo>
                    <a:lnTo>
                      <a:pt x="153" y="59"/>
                    </a:lnTo>
                    <a:lnTo>
                      <a:pt x="130" y="58"/>
                    </a:lnTo>
                    <a:lnTo>
                      <a:pt x="109" y="54"/>
                    </a:lnTo>
                    <a:lnTo>
                      <a:pt x="89" y="50"/>
                    </a:lnTo>
                    <a:lnTo>
                      <a:pt x="70" y="44"/>
                    </a:lnTo>
                    <a:lnTo>
                      <a:pt x="51" y="35"/>
                    </a:lnTo>
                    <a:lnTo>
                      <a:pt x="33" y="25"/>
                    </a:lnTo>
                    <a:lnTo>
                      <a:pt x="16" y="13"/>
                    </a:lnTo>
                    <a:lnTo>
                      <a:pt x="0" y="0"/>
                    </a:lnTo>
                    <a:lnTo>
                      <a:pt x="14" y="14"/>
                    </a:lnTo>
                    <a:lnTo>
                      <a:pt x="29" y="27"/>
                    </a:lnTo>
                    <a:lnTo>
                      <a:pt x="45" y="39"/>
                    </a:lnTo>
                    <a:lnTo>
                      <a:pt x="62" y="49"/>
                    </a:lnTo>
                    <a:close/>
                  </a:path>
                </a:pathLst>
              </a:custGeom>
              <a:solidFill>
                <a:srgbClr val="5F8DA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6" name="Freeform 719"/>
              <p:cNvSpPr>
                <a:spLocks/>
              </p:cNvSpPr>
              <p:nvPr/>
            </p:nvSpPr>
            <p:spPr bwMode="auto">
              <a:xfrm>
                <a:off x="53" y="3792"/>
                <a:ext cx="2214" cy="4"/>
              </a:xfrm>
              <a:custGeom>
                <a:avLst/>
                <a:gdLst>
                  <a:gd name="T0" fmla="*/ 0 w 11067"/>
                  <a:gd name="T1" fmla="*/ 0 h 20"/>
                  <a:gd name="T2" fmla="*/ 0 w 11067"/>
                  <a:gd name="T3" fmla="*/ 13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3"/>
                    </a:lnTo>
                    <a:lnTo>
                      <a:pt x="11067" y="20"/>
                    </a:lnTo>
                    <a:lnTo>
                      <a:pt x="11067" y="8"/>
                    </a:lnTo>
                    <a:lnTo>
                      <a:pt x="0" y="0"/>
                    </a:lnTo>
                    <a:close/>
                  </a:path>
                </a:pathLst>
              </a:custGeom>
              <a:solidFill>
                <a:srgbClr val="C1D6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7" name="Freeform 720"/>
              <p:cNvSpPr>
                <a:spLocks/>
              </p:cNvSpPr>
              <p:nvPr/>
            </p:nvSpPr>
            <p:spPr bwMode="auto">
              <a:xfrm>
                <a:off x="53" y="3790"/>
                <a:ext cx="2214" cy="4"/>
              </a:xfrm>
              <a:custGeom>
                <a:avLst/>
                <a:gdLst>
                  <a:gd name="T0" fmla="*/ 0 w 11067"/>
                  <a:gd name="T1" fmla="*/ 0 h 16"/>
                  <a:gd name="T2" fmla="*/ 0 w 11067"/>
                  <a:gd name="T3" fmla="*/ 8 h 16"/>
                  <a:gd name="T4" fmla="*/ 11067 w 11067"/>
                  <a:gd name="T5" fmla="*/ 16 h 16"/>
                  <a:gd name="T6" fmla="*/ 11067 w 11067"/>
                  <a:gd name="T7" fmla="*/ 4 h 16"/>
                  <a:gd name="T8" fmla="*/ 10775 w 11067"/>
                  <a:gd name="T9" fmla="*/ 3 h 16"/>
                  <a:gd name="T10" fmla="*/ 10679 w 11067"/>
                  <a:gd name="T11" fmla="*/ 3 h 16"/>
                  <a:gd name="T12" fmla="*/ 10548 w 11067"/>
                  <a:gd name="T13" fmla="*/ 3 h 16"/>
                  <a:gd name="T14" fmla="*/ 5534 w 11067"/>
                  <a:gd name="T15" fmla="*/ 0 h 16"/>
                  <a:gd name="T16" fmla="*/ 0 w 11067"/>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67"/>
                  <a:gd name="T28" fmla="*/ 0 h 16"/>
                  <a:gd name="T29" fmla="*/ 11067 w 1106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67" h="16">
                    <a:moveTo>
                      <a:pt x="0" y="0"/>
                    </a:moveTo>
                    <a:lnTo>
                      <a:pt x="0" y="8"/>
                    </a:lnTo>
                    <a:lnTo>
                      <a:pt x="11067" y="16"/>
                    </a:lnTo>
                    <a:lnTo>
                      <a:pt x="11067" y="4"/>
                    </a:lnTo>
                    <a:lnTo>
                      <a:pt x="10775" y="3"/>
                    </a:lnTo>
                    <a:lnTo>
                      <a:pt x="10679" y="3"/>
                    </a:lnTo>
                    <a:lnTo>
                      <a:pt x="10548" y="3"/>
                    </a:lnTo>
                    <a:lnTo>
                      <a:pt x="5534" y="0"/>
                    </a:lnTo>
                    <a:lnTo>
                      <a:pt x="0" y="0"/>
                    </a:lnTo>
                    <a:close/>
                  </a:path>
                </a:pathLst>
              </a:custGeom>
              <a:solidFill>
                <a:srgbClr val="BFD5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8" name="Freeform 721"/>
              <p:cNvSpPr>
                <a:spLocks/>
              </p:cNvSpPr>
              <p:nvPr/>
            </p:nvSpPr>
            <p:spPr bwMode="auto">
              <a:xfrm>
                <a:off x="53" y="3797"/>
                <a:ext cx="2214" cy="4"/>
              </a:xfrm>
              <a:custGeom>
                <a:avLst/>
                <a:gdLst>
                  <a:gd name="T0" fmla="*/ 0 w 11067"/>
                  <a:gd name="T1" fmla="*/ 0 h 21"/>
                  <a:gd name="T2" fmla="*/ 0 w 11067"/>
                  <a:gd name="T3" fmla="*/ 13 h 21"/>
                  <a:gd name="T4" fmla="*/ 11067 w 11067"/>
                  <a:gd name="T5" fmla="*/ 21 h 21"/>
                  <a:gd name="T6" fmla="*/ 11067 w 11067"/>
                  <a:gd name="T7" fmla="*/ 8 h 21"/>
                  <a:gd name="T8" fmla="*/ 0 w 11067"/>
                  <a:gd name="T9" fmla="*/ 0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0" y="0"/>
                    </a:moveTo>
                    <a:lnTo>
                      <a:pt x="0" y="13"/>
                    </a:lnTo>
                    <a:lnTo>
                      <a:pt x="11067" y="21"/>
                    </a:lnTo>
                    <a:lnTo>
                      <a:pt x="11067" y="8"/>
                    </a:lnTo>
                    <a:lnTo>
                      <a:pt x="0" y="0"/>
                    </a:lnTo>
                    <a:close/>
                  </a:path>
                </a:pathLst>
              </a:custGeom>
              <a:solidFill>
                <a:srgbClr val="C6D9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49" name="Freeform 722"/>
              <p:cNvSpPr>
                <a:spLocks/>
              </p:cNvSpPr>
              <p:nvPr/>
            </p:nvSpPr>
            <p:spPr bwMode="auto">
              <a:xfrm>
                <a:off x="53" y="3799"/>
                <a:ext cx="2214" cy="4"/>
              </a:xfrm>
              <a:custGeom>
                <a:avLst/>
                <a:gdLst>
                  <a:gd name="T0" fmla="*/ 0 w 11067"/>
                  <a:gd name="T1" fmla="*/ 0 h 19"/>
                  <a:gd name="T2" fmla="*/ 0 w 11067"/>
                  <a:gd name="T3" fmla="*/ 12 h 19"/>
                  <a:gd name="T4" fmla="*/ 11067 w 11067"/>
                  <a:gd name="T5" fmla="*/ 19 h 19"/>
                  <a:gd name="T6" fmla="*/ 11067 w 11067"/>
                  <a:gd name="T7" fmla="*/ 8 h 19"/>
                  <a:gd name="T8" fmla="*/ 0 w 11067"/>
                  <a:gd name="T9" fmla="*/ 0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0" y="0"/>
                    </a:moveTo>
                    <a:lnTo>
                      <a:pt x="0" y="12"/>
                    </a:lnTo>
                    <a:lnTo>
                      <a:pt x="11067" y="19"/>
                    </a:lnTo>
                    <a:lnTo>
                      <a:pt x="11067" y="8"/>
                    </a:lnTo>
                    <a:lnTo>
                      <a:pt x="0" y="0"/>
                    </a:lnTo>
                    <a:close/>
                  </a:path>
                </a:pathLst>
              </a:custGeom>
              <a:solidFill>
                <a:srgbClr val="C8DB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0" name="Freeform 723"/>
              <p:cNvSpPr>
                <a:spLocks/>
              </p:cNvSpPr>
              <p:nvPr/>
            </p:nvSpPr>
            <p:spPr bwMode="auto">
              <a:xfrm>
                <a:off x="53" y="3806"/>
                <a:ext cx="2214" cy="5"/>
              </a:xfrm>
              <a:custGeom>
                <a:avLst/>
                <a:gdLst>
                  <a:gd name="T0" fmla="*/ 0 w 11067"/>
                  <a:gd name="T1" fmla="*/ 0 h 21"/>
                  <a:gd name="T2" fmla="*/ 0 w 11067"/>
                  <a:gd name="T3" fmla="*/ 14 h 21"/>
                  <a:gd name="T4" fmla="*/ 11067 w 11067"/>
                  <a:gd name="T5" fmla="*/ 21 h 21"/>
                  <a:gd name="T6" fmla="*/ 11067 w 11067"/>
                  <a:gd name="T7" fmla="*/ 8 h 21"/>
                  <a:gd name="T8" fmla="*/ 0 w 11067"/>
                  <a:gd name="T9" fmla="*/ 0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0" y="0"/>
                    </a:moveTo>
                    <a:lnTo>
                      <a:pt x="0" y="14"/>
                    </a:lnTo>
                    <a:lnTo>
                      <a:pt x="11067" y="21"/>
                    </a:lnTo>
                    <a:lnTo>
                      <a:pt x="11067" y="8"/>
                    </a:lnTo>
                    <a:lnTo>
                      <a:pt x="0" y="0"/>
                    </a:lnTo>
                    <a:close/>
                  </a:path>
                </a:pathLst>
              </a:custGeom>
              <a:solidFill>
                <a:srgbClr val="CFDF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1" name="Freeform 724"/>
              <p:cNvSpPr>
                <a:spLocks/>
              </p:cNvSpPr>
              <p:nvPr/>
            </p:nvSpPr>
            <p:spPr bwMode="auto">
              <a:xfrm>
                <a:off x="53" y="3804"/>
                <a:ext cx="2214" cy="4"/>
              </a:xfrm>
              <a:custGeom>
                <a:avLst/>
                <a:gdLst>
                  <a:gd name="T0" fmla="*/ 0 w 11067"/>
                  <a:gd name="T1" fmla="*/ 0 h 19"/>
                  <a:gd name="T2" fmla="*/ 0 w 11067"/>
                  <a:gd name="T3" fmla="*/ 11 h 19"/>
                  <a:gd name="T4" fmla="*/ 11067 w 11067"/>
                  <a:gd name="T5" fmla="*/ 19 h 19"/>
                  <a:gd name="T6" fmla="*/ 11067 w 11067"/>
                  <a:gd name="T7" fmla="*/ 8 h 19"/>
                  <a:gd name="T8" fmla="*/ 0 w 11067"/>
                  <a:gd name="T9" fmla="*/ 0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0" y="0"/>
                    </a:moveTo>
                    <a:lnTo>
                      <a:pt x="0" y="11"/>
                    </a:lnTo>
                    <a:lnTo>
                      <a:pt x="11067" y="19"/>
                    </a:lnTo>
                    <a:lnTo>
                      <a:pt x="11067" y="8"/>
                    </a:lnTo>
                    <a:lnTo>
                      <a:pt x="0" y="0"/>
                    </a:lnTo>
                    <a:close/>
                  </a:path>
                </a:pathLst>
              </a:custGeom>
              <a:solidFill>
                <a:srgbClr val="CDDD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2" name="Freeform 725"/>
              <p:cNvSpPr>
                <a:spLocks/>
              </p:cNvSpPr>
              <p:nvPr/>
            </p:nvSpPr>
            <p:spPr bwMode="auto">
              <a:xfrm>
                <a:off x="53" y="3802"/>
                <a:ext cx="2214" cy="4"/>
              </a:xfrm>
              <a:custGeom>
                <a:avLst/>
                <a:gdLst>
                  <a:gd name="T0" fmla="*/ 0 w 11067"/>
                  <a:gd name="T1" fmla="*/ 0 h 20"/>
                  <a:gd name="T2" fmla="*/ 0 w 11067"/>
                  <a:gd name="T3" fmla="*/ 12 h 20"/>
                  <a:gd name="T4" fmla="*/ 11067 w 11067"/>
                  <a:gd name="T5" fmla="*/ 20 h 20"/>
                  <a:gd name="T6" fmla="*/ 11067 w 11067"/>
                  <a:gd name="T7" fmla="*/ 7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7"/>
                    </a:lnTo>
                    <a:lnTo>
                      <a:pt x="0" y="0"/>
                    </a:lnTo>
                    <a:close/>
                  </a:path>
                </a:pathLst>
              </a:custGeom>
              <a:solidFill>
                <a:srgbClr val="CBDC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3" name="Freeform 726"/>
              <p:cNvSpPr>
                <a:spLocks/>
              </p:cNvSpPr>
              <p:nvPr/>
            </p:nvSpPr>
            <p:spPr bwMode="auto">
              <a:xfrm>
                <a:off x="53" y="3812"/>
                <a:ext cx="2214" cy="3"/>
              </a:xfrm>
              <a:custGeom>
                <a:avLst/>
                <a:gdLst>
                  <a:gd name="T0" fmla="*/ 0 w 11067"/>
                  <a:gd name="T1" fmla="*/ 0 h 19"/>
                  <a:gd name="T2" fmla="*/ 0 w 11067"/>
                  <a:gd name="T3" fmla="*/ 11 h 19"/>
                  <a:gd name="T4" fmla="*/ 11067 w 11067"/>
                  <a:gd name="T5" fmla="*/ 19 h 19"/>
                  <a:gd name="T6" fmla="*/ 11067 w 11067"/>
                  <a:gd name="T7" fmla="*/ 8 h 19"/>
                  <a:gd name="T8" fmla="*/ 0 w 11067"/>
                  <a:gd name="T9" fmla="*/ 0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0" y="0"/>
                    </a:moveTo>
                    <a:lnTo>
                      <a:pt x="0" y="11"/>
                    </a:lnTo>
                    <a:lnTo>
                      <a:pt x="11067" y="19"/>
                    </a:lnTo>
                    <a:lnTo>
                      <a:pt x="11067" y="8"/>
                    </a:lnTo>
                    <a:lnTo>
                      <a:pt x="0" y="0"/>
                    </a:lnTo>
                    <a:close/>
                  </a:path>
                </a:pathLst>
              </a:custGeom>
              <a:solidFill>
                <a:srgbClr val="D3E2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4" name="Freeform 727"/>
              <p:cNvSpPr>
                <a:spLocks/>
              </p:cNvSpPr>
              <p:nvPr/>
            </p:nvSpPr>
            <p:spPr bwMode="auto">
              <a:xfrm>
                <a:off x="53" y="3814"/>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D5E3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5" name="Freeform 728"/>
              <p:cNvSpPr>
                <a:spLocks/>
              </p:cNvSpPr>
              <p:nvPr/>
            </p:nvSpPr>
            <p:spPr bwMode="auto">
              <a:xfrm>
                <a:off x="53" y="3816"/>
                <a:ext cx="2214" cy="4"/>
              </a:xfrm>
              <a:custGeom>
                <a:avLst/>
                <a:gdLst>
                  <a:gd name="T0" fmla="*/ 0 w 11067"/>
                  <a:gd name="T1" fmla="*/ 0 h 21"/>
                  <a:gd name="T2" fmla="*/ 0 w 11067"/>
                  <a:gd name="T3" fmla="*/ 13 h 21"/>
                  <a:gd name="T4" fmla="*/ 11067 w 11067"/>
                  <a:gd name="T5" fmla="*/ 21 h 21"/>
                  <a:gd name="T6" fmla="*/ 11067 w 11067"/>
                  <a:gd name="T7" fmla="*/ 8 h 21"/>
                  <a:gd name="T8" fmla="*/ 0 w 11067"/>
                  <a:gd name="T9" fmla="*/ 0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0" y="0"/>
                    </a:moveTo>
                    <a:lnTo>
                      <a:pt x="0" y="13"/>
                    </a:lnTo>
                    <a:lnTo>
                      <a:pt x="11067" y="21"/>
                    </a:lnTo>
                    <a:lnTo>
                      <a:pt x="11067" y="8"/>
                    </a:lnTo>
                    <a:lnTo>
                      <a:pt x="0" y="0"/>
                    </a:lnTo>
                    <a:close/>
                  </a:path>
                </a:pathLst>
              </a:custGeom>
              <a:solidFill>
                <a:srgbClr val="D8E5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6" name="Freeform 729"/>
              <p:cNvSpPr>
                <a:spLocks/>
              </p:cNvSpPr>
              <p:nvPr/>
            </p:nvSpPr>
            <p:spPr bwMode="auto">
              <a:xfrm>
                <a:off x="53" y="3824"/>
                <a:ext cx="2214" cy="4"/>
              </a:xfrm>
              <a:custGeom>
                <a:avLst/>
                <a:gdLst>
                  <a:gd name="T0" fmla="*/ 0 w 11067"/>
                  <a:gd name="T1" fmla="*/ 0 h 19"/>
                  <a:gd name="T2" fmla="*/ 0 w 11067"/>
                  <a:gd name="T3" fmla="*/ 11 h 19"/>
                  <a:gd name="T4" fmla="*/ 11067 w 11067"/>
                  <a:gd name="T5" fmla="*/ 19 h 19"/>
                  <a:gd name="T6" fmla="*/ 11067 w 11067"/>
                  <a:gd name="T7" fmla="*/ 7 h 19"/>
                  <a:gd name="T8" fmla="*/ 0 w 11067"/>
                  <a:gd name="T9" fmla="*/ 0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0" y="0"/>
                    </a:moveTo>
                    <a:lnTo>
                      <a:pt x="0" y="11"/>
                    </a:lnTo>
                    <a:lnTo>
                      <a:pt x="11067" y="19"/>
                    </a:lnTo>
                    <a:lnTo>
                      <a:pt x="11067" y="7"/>
                    </a:lnTo>
                    <a:lnTo>
                      <a:pt x="0" y="0"/>
                    </a:lnTo>
                    <a:close/>
                  </a:path>
                </a:pathLst>
              </a:custGeom>
              <a:solidFill>
                <a:srgbClr val="DFE9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7" name="Freeform 730"/>
              <p:cNvSpPr>
                <a:spLocks/>
              </p:cNvSpPr>
              <p:nvPr/>
            </p:nvSpPr>
            <p:spPr bwMode="auto">
              <a:xfrm>
                <a:off x="53" y="3821"/>
                <a:ext cx="2214" cy="4"/>
              </a:xfrm>
              <a:custGeom>
                <a:avLst/>
                <a:gdLst>
                  <a:gd name="T0" fmla="*/ 0 w 11067"/>
                  <a:gd name="T1" fmla="*/ 0 h 20"/>
                  <a:gd name="T2" fmla="*/ 0 w 11067"/>
                  <a:gd name="T3" fmla="*/ 13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3"/>
                    </a:lnTo>
                    <a:lnTo>
                      <a:pt x="11067" y="20"/>
                    </a:lnTo>
                    <a:lnTo>
                      <a:pt x="11067" y="8"/>
                    </a:lnTo>
                    <a:lnTo>
                      <a:pt x="0" y="0"/>
                    </a:lnTo>
                    <a:close/>
                  </a:path>
                </a:pathLst>
              </a:custGeom>
              <a:solidFill>
                <a:srgbClr val="DCE8F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8" name="Freeform 731"/>
              <p:cNvSpPr>
                <a:spLocks/>
              </p:cNvSpPr>
              <p:nvPr/>
            </p:nvSpPr>
            <p:spPr bwMode="auto">
              <a:xfrm>
                <a:off x="53" y="3819"/>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DAE7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59" name="Freeform 732"/>
              <p:cNvSpPr>
                <a:spLocks/>
              </p:cNvSpPr>
              <p:nvPr/>
            </p:nvSpPr>
            <p:spPr bwMode="auto">
              <a:xfrm>
                <a:off x="53" y="3809"/>
                <a:ext cx="2214" cy="4"/>
              </a:xfrm>
              <a:custGeom>
                <a:avLst/>
                <a:gdLst>
                  <a:gd name="T0" fmla="*/ 0 w 11067"/>
                  <a:gd name="T1" fmla="*/ 0 h 20"/>
                  <a:gd name="T2" fmla="*/ 0 w 11067"/>
                  <a:gd name="T3" fmla="*/ 12 h 20"/>
                  <a:gd name="T4" fmla="*/ 11067 w 11067"/>
                  <a:gd name="T5" fmla="*/ 20 h 20"/>
                  <a:gd name="T6" fmla="*/ 11067 w 11067"/>
                  <a:gd name="T7" fmla="*/ 7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7"/>
                    </a:lnTo>
                    <a:lnTo>
                      <a:pt x="0" y="0"/>
                    </a:lnTo>
                    <a:close/>
                  </a:path>
                </a:pathLst>
              </a:custGeom>
              <a:solidFill>
                <a:srgbClr val="D1E0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0" name="Freeform 733"/>
              <p:cNvSpPr>
                <a:spLocks/>
              </p:cNvSpPr>
              <p:nvPr/>
            </p:nvSpPr>
            <p:spPr bwMode="auto">
              <a:xfrm>
                <a:off x="53" y="3831"/>
                <a:ext cx="2214" cy="4"/>
              </a:xfrm>
              <a:custGeom>
                <a:avLst/>
                <a:gdLst>
                  <a:gd name="T0" fmla="*/ 0 w 11067"/>
                  <a:gd name="T1" fmla="*/ 0 h 21"/>
                  <a:gd name="T2" fmla="*/ 0 w 11067"/>
                  <a:gd name="T3" fmla="*/ 13 h 21"/>
                  <a:gd name="T4" fmla="*/ 11067 w 11067"/>
                  <a:gd name="T5" fmla="*/ 21 h 21"/>
                  <a:gd name="T6" fmla="*/ 11067 w 11067"/>
                  <a:gd name="T7" fmla="*/ 8 h 21"/>
                  <a:gd name="T8" fmla="*/ 0 w 11067"/>
                  <a:gd name="T9" fmla="*/ 0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0" y="0"/>
                    </a:moveTo>
                    <a:lnTo>
                      <a:pt x="0" y="13"/>
                    </a:lnTo>
                    <a:lnTo>
                      <a:pt x="11067" y="21"/>
                    </a:lnTo>
                    <a:lnTo>
                      <a:pt x="11067" y="8"/>
                    </a:lnTo>
                    <a:lnTo>
                      <a:pt x="0" y="0"/>
                    </a:lnTo>
                    <a:close/>
                  </a:path>
                </a:pathLst>
              </a:custGeom>
              <a:solidFill>
                <a:srgbClr val="E6EEF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1" name="Freeform 734"/>
              <p:cNvSpPr>
                <a:spLocks/>
              </p:cNvSpPr>
              <p:nvPr/>
            </p:nvSpPr>
            <p:spPr bwMode="auto">
              <a:xfrm>
                <a:off x="53" y="3828"/>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E3ECF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2" name="Freeform 735"/>
              <p:cNvSpPr>
                <a:spLocks/>
              </p:cNvSpPr>
              <p:nvPr/>
            </p:nvSpPr>
            <p:spPr bwMode="auto">
              <a:xfrm>
                <a:off x="53" y="3841"/>
                <a:ext cx="2214" cy="4"/>
              </a:xfrm>
              <a:custGeom>
                <a:avLst/>
                <a:gdLst>
                  <a:gd name="T0" fmla="*/ 0 w 11067"/>
                  <a:gd name="T1" fmla="*/ 0 h 19"/>
                  <a:gd name="T2" fmla="*/ 0 w 11067"/>
                  <a:gd name="T3" fmla="*/ 11 h 19"/>
                  <a:gd name="T4" fmla="*/ 11067 w 11067"/>
                  <a:gd name="T5" fmla="*/ 19 h 19"/>
                  <a:gd name="T6" fmla="*/ 11067 w 11067"/>
                  <a:gd name="T7" fmla="*/ 8 h 19"/>
                  <a:gd name="T8" fmla="*/ 0 w 11067"/>
                  <a:gd name="T9" fmla="*/ 0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0" y="0"/>
                    </a:moveTo>
                    <a:lnTo>
                      <a:pt x="0" y="11"/>
                    </a:lnTo>
                    <a:lnTo>
                      <a:pt x="11067" y="19"/>
                    </a:lnTo>
                    <a:lnTo>
                      <a:pt x="11067" y="8"/>
                    </a:lnTo>
                    <a:lnTo>
                      <a:pt x="0" y="0"/>
                    </a:lnTo>
                    <a:close/>
                  </a:path>
                </a:pathLst>
              </a:custGeom>
              <a:solidFill>
                <a:srgbClr val="EEF4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3" name="Freeform 736"/>
              <p:cNvSpPr>
                <a:spLocks/>
              </p:cNvSpPr>
              <p:nvPr/>
            </p:nvSpPr>
            <p:spPr bwMode="auto">
              <a:xfrm>
                <a:off x="53" y="3838"/>
                <a:ext cx="2214" cy="4"/>
              </a:xfrm>
              <a:custGeom>
                <a:avLst/>
                <a:gdLst>
                  <a:gd name="T0" fmla="*/ 0 w 11067"/>
                  <a:gd name="T1" fmla="*/ 0 h 22"/>
                  <a:gd name="T2" fmla="*/ 0 w 11067"/>
                  <a:gd name="T3" fmla="*/ 14 h 22"/>
                  <a:gd name="T4" fmla="*/ 11067 w 11067"/>
                  <a:gd name="T5" fmla="*/ 22 h 22"/>
                  <a:gd name="T6" fmla="*/ 11067 w 11067"/>
                  <a:gd name="T7" fmla="*/ 8 h 22"/>
                  <a:gd name="T8" fmla="*/ 0 w 11067"/>
                  <a:gd name="T9" fmla="*/ 0 h 22"/>
                  <a:gd name="T10" fmla="*/ 0 60000 65536"/>
                  <a:gd name="T11" fmla="*/ 0 60000 65536"/>
                  <a:gd name="T12" fmla="*/ 0 60000 65536"/>
                  <a:gd name="T13" fmla="*/ 0 60000 65536"/>
                  <a:gd name="T14" fmla="*/ 0 60000 65536"/>
                  <a:gd name="T15" fmla="*/ 0 w 11067"/>
                  <a:gd name="T16" fmla="*/ 0 h 22"/>
                  <a:gd name="T17" fmla="*/ 11067 w 11067"/>
                  <a:gd name="T18" fmla="*/ 22 h 22"/>
                </a:gdLst>
                <a:ahLst/>
                <a:cxnLst>
                  <a:cxn ang="T10">
                    <a:pos x="T0" y="T1"/>
                  </a:cxn>
                  <a:cxn ang="T11">
                    <a:pos x="T2" y="T3"/>
                  </a:cxn>
                  <a:cxn ang="T12">
                    <a:pos x="T4" y="T5"/>
                  </a:cxn>
                  <a:cxn ang="T13">
                    <a:pos x="T6" y="T7"/>
                  </a:cxn>
                  <a:cxn ang="T14">
                    <a:pos x="T8" y="T9"/>
                  </a:cxn>
                </a:cxnLst>
                <a:rect l="T15" t="T16" r="T17" b="T18"/>
                <a:pathLst>
                  <a:path w="11067" h="22">
                    <a:moveTo>
                      <a:pt x="0" y="0"/>
                    </a:moveTo>
                    <a:lnTo>
                      <a:pt x="0" y="14"/>
                    </a:lnTo>
                    <a:lnTo>
                      <a:pt x="11067" y="22"/>
                    </a:lnTo>
                    <a:lnTo>
                      <a:pt x="11067" y="8"/>
                    </a:lnTo>
                    <a:lnTo>
                      <a:pt x="0" y="0"/>
                    </a:lnTo>
                    <a:close/>
                  </a:path>
                </a:pathLst>
              </a:custGeom>
              <a:solidFill>
                <a:srgbClr val="ECF2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4" name="Freeform 737"/>
              <p:cNvSpPr>
                <a:spLocks/>
              </p:cNvSpPr>
              <p:nvPr/>
            </p:nvSpPr>
            <p:spPr bwMode="auto">
              <a:xfrm>
                <a:off x="53" y="3836"/>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EAF1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5" name="Freeform 738"/>
              <p:cNvSpPr>
                <a:spLocks/>
              </p:cNvSpPr>
              <p:nvPr/>
            </p:nvSpPr>
            <p:spPr bwMode="auto">
              <a:xfrm>
                <a:off x="53" y="3833"/>
                <a:ext cx="2214" cy="4"/>
              </a:xfrm>
              <a:custGeom>
                <a:avLst/>
                <a:gdLst>
                  <a:gd name="T0" fmla="*/ 0 w 11067"/>
                  <a:gd name="T1" fmla="*/ 0 h 19"/>
                  <a:gd name="T2" fmla="*/ 0 w 11067"/>
                  <a:gd name="T3" fmla="*/ 11 h 19"/>
                  <a:gd name="T4" fmla="*/ 11067 w 11067"/>
                  <a:gd name="T5" fmla="*/ 19 h 19"/>
                  <a:gd name="T6" fmla="*/ 11067 w 11067"/>
                  <a:gd name="T7" fmla="*/ 8 h 19"/>
                  <a:gd name="T8" fmla="*/ 0 w 11067"/>
                  <a:gd name="T9" fmla="*/ 0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0" y="0"/>
                    </a:moveTo>
                    <a:lnTo>
                      <a:pt x="0" y="11"/>
                    </a:lnTo>
                    <a:lnTo>
                      <a:pt x="11067" y="19"/>
                    </a:lnTo>
                    <a:lnTo>
                      <a:pt x="11067" y="8"/>
                    </a:lnTo>
                    <a:lnTo>
                      <a:pt x="0" y="0"/>
                    </a:lnTo>
                    <a:close/>
                  </a:path>
                </a:pathLst>
              </a:custGeom>
              <a:solidFill>
                <a:srgbClr val="E8EF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6" name="Freeform 739"/>
              <p:cNvSpPr>
                <a:spLocks/>
              </p:cNvSpPr>
              <p:nvPr/>
            </p:nvSpPr>
            <p:spPr bwMode="auto">
              <a:xfrm>
                <a:off x="53" y="3845"/>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F3F7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7" name="Freeform 740"/>
              <p:cNvSpPr>
                <a:spLocks/>
              </p:cNvSpPr>
              <p:nvPr/>
            </p:nvSpPr>
            <p:spPr bwMode="auto">
              <a:xfrm>
                <a:off x="53" y="3848"/>
                <a:ext cx="2214" cy="4"/>
              </a:xfrm>
              <a:custGeom>
                <a:avLst/>
                <a:gdLst>
                  <a:gd name="T0" fmla="*/ 0 w 11067"/>
                  <a:gd name="T1" fmla="*/ 0 h 21"/>
                  <a:gd name="T2" fmla="*/ 0 w 11067"/>
                  <a:gd name="T3" fmla="*/ 13 h 21"/>
                  <a:gd name="T4" fmla="*/ 11067 w 11067"/>
                  <a:gd name="T5" fmla="*/ 21 h 21"/>
                  <a:gd name="T6" fmla="*/ 11067 w 11067"/>
                  <a:gd name="T7" fmla="*/ 8 h 21"/>
                  <a:gd name="T8" fmla="*/ 0 w 11067"/>
                  <a:gd name="T9" fmla="*/ 0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0" y="0"/>
                    </a:moveTo>
                    <a:lnTo>
                      <a:pt x="0" y="13"/>
                    </a:lnTo>
                    <a:lnTo>
                      <a:pt x="11067" y="21"/>
                    </a:lnTo>
                    <a:lnTo>
                      <a:pt x="11067" y="8"/>
                    </a:lnTo>
                    <a:lnTo>
                      <a:pt x="0" y="0"/>
                    </a:lnTo>
                    <a:close/>
                  </a:path>
                </a:pathLst>
              </a:custGeom>
              <a:solidFill>
                <a:srgbClr val="F5F8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8" name="Freeform 741"/>
              <p:cNvSpPr>
                <a:spLocks/>
              </p:cNvSpPr>
              <p:nvPr/>
            </p:nvSpPr>
            <p:spPr bwMode="auto">
              <a:xfrm>
                <a:off x="53" y="3855"/>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FBFC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69" name="Freeform 742"/>
              <p:cNvSpPr>
                <a:spLocks/>
              </p:cNvSpPr>
              <p:nvPr/>
            </p:nvSpPr>
            <p:spPr bwMode="auto">
              <a:xfrm>
                <a:off x="53" y="3853"/>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F9FB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0" name="Freeform 743"/>
              <p:cNvSpPr>
                <a:spLocks/>
              </p:cNvSpPr>
              <p:nvPr/>
            </p:nvSpPr>
            <p:spPr bwMode="auto">
              <a:xfrm>
                <a:off x="53" y="3850"/>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F7FA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1" name="Freeform 744"/>
              <p:cNvSpPr>
                <a:spLocks/>
              </p:cNvSpPr>
              <p:nvPr/>
            </p:nvSpPr>
            <p:spPr bwMode="auto">
              <a:xfrm>
                <a:off x="53" y="3843"/>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F0F5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2" name="Freeform 745"/>
              <p:cNvSpPr>
                <a:spLocks/>
              </p:cNvSpPr>
              <p:nvPr/>
            </p:nvSpPr>
            <p:spPr bwMode="auto">
              <a:xfrm>
                <a:off x="53" y="3826"/>
                <a:ext cx="2214" cy="4"/>
              </a:xfrm>
              <a:custGeom>
                <a:avLst/>
                <a:gdLst>
                  <a:gd name="T0" fmla="*/ 0 w 11067"/>
                  <a:gd name="T1" fmla="*/ 0 h 20"/>
                  <a:gd name="T2" fmla="*/ 0 w 11067"/>
                  <a:gd name="T3" fmla="*/ 12 h 20"/>
                  <a:gd name="T4" fmla="*/ 11067 w 11067"/>
                  <a:gd name="T5" fmla="*/ 20 h 20"/>
                  <a:gd name="T6" fmla="*/ 11067 w 11067"/>
                  <a:gd name="T7" fmla="*/ 8 h 20"/>
                  <a:gd name="T8" fmla="*/ 0 w 11067"/>
                  <a:gd name="T9" fmla="*/ 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0" y="0"/>
                    </a:moveTo>
                    <a:lnTo>
                      <a:pt x="0" y="12"/>
                    </a:lnTo>
                    <a:lnTo>
                      <a:pt x="11067" y="20"/>
                    </a:lnTo>
                    <a:lnTo>
                      <a:pt x="11067" y="8"/>
                    </a:lnTo>
                    <a:lnTo>
                      <a:pt x="0" y="0"/>
                    </a:lnTo>
                    <a:close/>
                  </a:path>
                </a:pathLst>
              </a:custGeom>
              <a:solidFill>
                <a:srgbClr val="E1EB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3" name="Freeform 746"/>
              <p:cNvSpPr>
                <a:spLocks/>
              </p:cNvSpPr>
              <p:nvPr/>
            </p:nvSpPr>
            <p:spPr bwMode="auto">
              <a:xfrm>
                <a:off x="53" y="3795"/>
                <a:ext cx="2214" cy="3"/>
              </a:xfrm>
              <a:custGeom>
                <a:avLst/>
                <a:gdLst>
                  <a:gd name="T0" fmla="*/ 0 w 11067"/>
                  <a:gd name="T1" fmla="*/ 0 h 19"/>
                  <a:gd name="T2" fmla="*/ 0 w 11067"/>
                  <a:gd name="T3" fmla="*/ 11 h 19"/>
                  <a:gd name="T4" fmla="*/ 11067 w 11067"/>
                  <a:gd name="T5" fmla="*/ 19 h 19"/>
                  <a:gd name="T6" fmla="*/ 11067 w 11067"/>
                  <a:gd name="T7" fmla="*/ 7 h 19"/>
                  <a:gd name="T8" fmla="*/ 0 w 11067"/>
                  <a:gd name="T9" fmla="*/ 0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0" y="0"/>
                    </a:moveTo>
                    <a:lnTo>
                      <a:pt x="0" y="11"/>
                    </a:lnTo>
                    <a:lnTo>
                      <a:pt x="11067" y="19"/>
                    </a:lnTo>
                    <a:lnTo>
                      <a:pt x="11067" y="7"/>
                    </a:lnTo>
                    <a:lnTo>
                      <a:pt x="0" y="0"/>
                    </a:lnTo>
                    <a:close/>
                  </a:path>
                </a:pathLst>
              </a:custGeom>
              <a:solidFill>
                <a:srgbClr val="C4D8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4" name="Freeform 747"/>
              <p:cNvSpPr>
                <a:spLocks/>
              </p:cNvSpPr>
              <p:nvPr/>
            </p:nvSpPr>
            <p:spPr bwMode="auto">
              <a:xfrm>
                <a:off x="2208" y="3790"/>
                <a:ext cx="59" cy="1"/>
              </a:xfrm>
              <a:custGeom>
                <a:avLst/>
                <a:gdLst>
                  <a:gd name="T0" fmla="*/ 292 w 292"/>
                  <a:gd name="T1" fmla="*/ 4 h 4"/>
                  <a:gd name="T2" fmla="*/ 292 w 292"/>
                  <a:gd name="T3" fmla="*/ 0 h 4"/>
                  <a:gd name="T4" fmla="*/ 0 w 292"/>
                  <a:gd name="T5" fmla="*/ 3 h 4"/>
                  <a:gd name="T6" fmla="*/ 292 w 292"/>
                  <a:gd name="T7" fmla="*/ 4 h 4"/>
                  <a:gd name="T8" fmla="*/ 0 60000 65536"/>
                  <a:gd name="T9" fmla="*/ 0 60000 65536"/>
                  <a:gd name="T10" fmla="*/ 0 60000 65536"/>
                  <a:gd name="T11" fmla="*/ 0 60000 65536"/>
                  <a:gd name="T12" fmla="*/ 0 w 292"/>
                  <a:gd name="T13" fmla="*/ 0 h 4"/>
                  <a:gd name="T14" fmla="*/ 292 w 292"/>
                  <a:gd name="T15" fmla="*/ 4 h 4"/>
                </a:gdLst>
                <a:ahLst/>
                <a:cxnLst>
                  <a:cxn ang="T8">
                    <a:pos x="T0" y="T1"/>
                  </a:cxn>
                  <a:cxn ang="T9">
                    <a:pos x="T2" y="T3"/>
                  </a:cxn>
                  <a:cxn ang="T10">
                    <a:pos x="T4" y="T5"/>
                  </a:cxn>
                  <a:cxn ang="T11">
                    <a:pos x="T6" y="T7"/>
                  </a:cxn>
                </a:cxnLst>
                <a:rect l="T12" t="T13" r="T14" b="T15"/>
                <a:pathLst>
                  <a:path w="292" h="4">
                    <a:moveTo>
                      <a:pt x="292" y="4"/>
                    </a:moveTo>
                    <a:lnTo>
                      <a:pt x="292" y="0"/>
                    </a:lnTo>
                    <a:lnTo>
                      <a:pt x="0" y="3"/>
                    </a:lnTo>
                    <a:lnTo>
                      <a:pt x="292" y="4"/>
                    </a:lnTo>
                    <a:close/>
                  </a:path>
                </a:pathLst>
              </a:custGeom>
              <a:solidFill>
                <a:srgbClr val="BED4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5" name="Freeform 748"/>
              <p:cNvSpPr>
                <a:spLocks/>
              </p:cNvSpPr>
              <p:nvPr/>
            </p:nvSpPr>
            <p:spPr bwMode="auto">
              <a:xfrm>
                <a:off x="53" y="3858"/>
                <a:ext cx="2214" cy="3"/>
              </a:xfrm>
              <a:custGeom>
                <a:avLst/>
                <a:gdLst>
                  <a:gd name="T0" fmla="*/ 11067 w 11067"/>
                  <a:gd name="T1" fmla="*/ 8 h 19"/>
                  <a:gd name="T2" fmla="*/ 0 w 11067"/>
                  <a:gd name="T3" fmla="*/ 0 h 19"/>
                  <a:gd name="T4" fmla="*/ 0 w 11067"/>
                  <a:gd name="T5" fmla="*/ 11 h 19"/>
                  <a:gd name="T6" fmla="*/ 11067 w 11067"/>
                  <a:gd name="T7" fmla="*/ 19 h 19"/>
                  <a:gd name="T8" fmla="*/ 11067 w 11067"/>
                  <a:gd name="T9" fmla="*/ 8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8"/>
                    </a:moveTo>
                    <a:lnTo>
                      <a:pt x="0" y="0"/>
                    </a:lnTo>
                    <a:lnTo>
                      <a:pt x="0" y="11"/>
                    </a:lnTo>
                    <a:lnTo>
                      <a:pt x="11067" y="19"/>
                    </a:lnTo>
                    <a:lnTo>
                      <a:pt x="11067" y="8"/>
                    </a:lnTo>
                    <a:close/>
                  </a:path>
                </a:pathLst>
              </a:custGeom>
              <a:solidFill>
                <a:srgbClr val="FCFDFE"/>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6" name="Freeform 749"/>
              <p:cNvSpPr>
                <a:spLocks/>
              </p:cNvSpPr>
              <p:nvPr/>
            </p:nvSpPr>
            <p:spPr bwMode="auto">
              <a:xfrm>
                <a:off x="53" y="3860"/>
                <a:ext cx="2214" cy="4"/>
              </a:xfrm>
              <a:custGeom>
                <a:avLst/>
                <a:gdLst>
                  <a:gd name="T0" fmla="*/ 11067 w 11067"/>
                  <a:gd name="T1" fmla="*/ 22 h 22"/>
                  <a:gd name="T2" fmla="*/ 11067 w 11067"/>
                  <a:gd name="T3" fmla="*/ 8 h 22"/>
                  <a:gd name="T4" fmla="*/ 0 w 11067"/>
                  <a:gd name="T5" fmla="*/ 0 h 22"/>
                  <a:gd name="T6" fmla="*/ 0 w 11067"/>
                  <a:gd name="T7" fmla="*/ 14 h 22"/>
                  <a:gd name="T8" fmla="*/ 11067 w 11067"/>
                  <a:gd name="T9" fmla="*/ 22 h 22"/>
                  <a:gd name="T10" fmla="*/ 0 60000 65536"/>
                  <a:gd name="T11" fmla="*/ 0 60000 65536"/>
                  <a:gd name="T12" fmla="*/ 0 60000 65536"/>
                  <a:gd name="T13" fmla="*/ 0 60000 65536"/>
                  <a:gd name="T14" fmla="*/ 0 60000 65536"/>
                  <a:gd name="T15" fmla="*/ 0 w 11067"/>
                  <a:gd name="T16" fmla="*/ 0 h 22"/>
                  <a:gd name="T17" fmla="*/ 11067 w 11067"/>
                  <a:gd name="T18" fmla="*/ 22 h 22"/>
                </a:gdLst>
                <a:ahLst/>
                <a:cxnLst>
                  <a:cxn ang="T10">
                    <a:pos x="T0" y="T1"/>
                  </a:cxn>
                  <a:cxn ang="T11">
                    <a:pos x="T2" y="T3"/>
                  </a:cxn>
                  <a:cxn ang="T12">
                    <a:pos x="T4" y="T5"/>
                  </a:cxn>
                  <a:cxn ang="T13">
                    <a:pos x="T6" y="T7"/>
                  </a:cxn>
                  <a:cxn ang="T14">
                    <a:pos x="T8" y="T9"/>
                  </a:cxn>
                </a:cxnLst>
                <a:rect l="T15" t="T16" r="T17" b="T18"/>
                <a:pathLst>
                  <a:path w="11067" h="22">
                    <a:moveTo>
                      <a:pt x="11067" y="22"/>
                    </a:moveTo>
                    <a:lnTo>
                      <a:pt x="11067" y="8"/>
                    </a:lnTo>
                    <a:lnTo>
                      <a:pt x="0" y="0"/>
                    </a:lnTo>
                    <a:lnTo>
                      <a:pt x="0" y="14"/>
                    </a:lnTo>
                    <a:lnTo>
                      <a:pt x="11067" y="22"/>
                    </a:lnTo>
                    <a:close/>
                  </a:path>
                </a:pathLst>
              </a:custGeom>
              <a:solidFill>
                <a:srgbClr val="FDFEFE"/>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7" name="Freeform 750"/>
              <p:cNvSpPr>
                <a:spLocks/>
              </p:cNvSpPr>
              <p:nvPr/>
            </p:nvSpPr>
            <p:spPr bwMode="auto">
              <a:xfrm>
                <a:off x="53" y="3863"/>
                <a:ext cx="2214" cy="3"/>
              </a:xfrm>
              <a:custGeom>
                <a:avLst/>
                <a:gdLst>
                  <a:gd name="T0" fmla="*/ 11067 w 11067"/>
                  <a:gd name="T1" fmla="*/ 19 h 19"/>
                  <a:gd name="T2" fmla="*/ 11067 w 11067"/>
                  <a:gd name="T3" fmla="*/ 8 h 19"/>
                  <a:gd name="T4" fmla="*/ 0 w 11067"/>
                  <a:gd name="T5" fmla="*/ 0 h 19"/>
                  <a:gd name="T6" fmla="*/ 0 w 11067"/>
                  <a:gd name="T7" fmla="*/ 11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8"/>
                    </a:lnTo>
                    <a:lnTo>
                      <a:pt x="0" y="0"/>
                    </a:lnTo>
                    <a:lnTo>
                      <a:pt x="0" y="11"/>
                    </a:lnTo>
                    <a:lnTo>
                      <a:pt x="11067" y="19"/>
                    </a:lnTo>
                    <a:close/>
                  </a:path>
                </a:pathLst>
              </a:custGeom>
              <a:solidFill>
                <a:srgbClr val="FAFCF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8" name="Freeform 751"/>
              <p:cNvSpPr>
                <a:spLocks/>
              </p:cNvSpPr>
              <p:nvPr/>
            </p:nvSpPr>
            <p:spPr bwMode="auto">
              <a:xfrm>
                <a:off x="53" y="3870"/>
                <a:ext cx="2214" cy="4"/>
              </a:xfrm>
              <a:custGeom>
                <a:avLst/>
                <a:gdLst>
                  <a:gd name="T0" fmla="*/ 11067 w 11067"/>
                  <a:gd name="T1" fmla="*/ 20 h 20"/>
                  <a:gd name="T2" fmla="*/ 11067 w 11067"/>
                  <a:gd name="T3" fmla="*/ 8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8"/>
                    </a:lnTo>
                    <a:lnTo>
                      <a:pt x="0" y="0"/>
                    </a:lnTo>
                    <a:lnTo>
                      <a:pt x="0" y="12"/>
                    </a:lnTo>
                    <a:lnTo>
                      <a:pt x="11067" y="20"/>
                    </a:lnTo>
                    <a:close/>
                  </a:path>
                </a:pathLst>
              </a:custGeom>
              <a:solidFill>
                <a:srgbClr val="F2F6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79" name="Freeform 752"/>
              <p:cNvSpPr>
                <a:spLocks/>
              </p:cNvSpPr>
              <p:nvPr/>
            </p:nvSpPr>
            <p:spPr bwMode="auto">
              <a:xfrm>
                <a:off x="53" y="3867"/>
                <a:ext cx="2214" cy="4"/>
              </a:xfrm>
              <a:custGeom>
                <a:avLst/>
                <a:gdLst>
                  <a:gd name="T0" fmla="*/ 11067 w 11067"/>
                  <a:gd name="T1" fmla="*/ 21 h 21"/>
                  <a:gd name="T2" fmla="*/ 11067 w 11067"/>
                  <a:gd name="T3" fmla="*/ 8 h 21"/>
                  <a:gd name="T4" fmla="*/ 0 w 11067"/>
                  <a:gd name="T5" fmla="*/ 0 h 21"/>
                  <a:gd name="T6" fmla="*/ 0 w 11067"/>
                  <a:gd name="T7" fmla="*/ 13 h 21"/>
                  <a:gd name="T8" fmla="*/ 11067 w 11067"/>
                  <a:gd name="T9" fmla="*/ 21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11067" y="21"/>
                    </a:moveTo>
                    <a:lnTo>
                      <a:pt x="11067" y="8"/>
                    </a:lnTo>
                    <a:lnTo>
                      <a:pt x="0" y="0"/>
                    </a:lnTo>
                    <a:lnTo>
                      <a:pt x="0" y="13"/>
                    </a:lnTo>
                    <a:lnTo>
                      <a:pt x="11067" y="21"/>
                    </a:lnTo>
                    <a:close/>
                  </a:path>
                </a:pathLst>
              </a:custGeom>
              <a:solidFill>
                <a:srgbClr val="F5F8F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0" name="Freeform 753"/>
              <p:cNvSpPr>
                <a:spLocks/>
              </p:cNvSpPr>
              <p:nvPr/>
            </p:nvSpPr>
            <p:spPr bwMode="auto">
              <a:xfrm>
                <a:off x="53" y="3865"/>
                <a:ext cx="2214" cy="4"/>
              </a:xfrm>
              <a:custGeom>
                <a:avLst/>
                <a:gdLst>
                  <a:gd name="T0" fmla="*/ 11067 w 11067"/>
                  <a:gd name="T1" fmla="*/ 20 h 20"/>
                  <a:gd name="T2" fmla="*/ 11067 w 11067"/>
                  <a:gd name="T3" fmla="*/ 8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8"/>
                    </a:lnTo>
                    <a:lnTo>
                      <a:pt x="0" y="0"/>
                    </a:lnTo>
                    <a:lnTo>
                      <a:pt x="0" y="12"/>
                    </a:lnTo>
                    <a:lnTo>
                      <a:pt x="11067" y="20"/>
                    </a:lnTo>
                    <a:close/>
                  </a:path>
                </a:pathLst>
              </a:custGeom>
              <a:solidFill>
                <a:srgbClr val="F7FAF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1" name="Freeform 754"/>
              <p:cNvSpPr>
                <a:spLocks/>
              </p:cNvSpPr>
              <p:nvPr/>
            </p:nvSpPr>
            <p:spPr bwMode="auto">
              <a:xfrm>
                <a:off x="53" y="3875"/>
                <a:ext cx="2214" cy="3"/>
              </a:xfrm>
              <a:custGeom>
                <a:avLst/>
                <a:gdLst>
                  <a:gd name="T0" fmla="*/ 11067 w 11067"/>
                  <a:gd name="T1" fmla="*/ 19 h 19"/>
                  <a:gd name="T2" fmla="*/ 11067 w 11067"/>
                  <a:gd name="T3" fmla="*/ 8 h 19"/>
                  <a:gd name="T4" fmla="*/ 0 w 11067"/>
                  <a:gd name="T5" fmla="*/ 0 h 19"/>
                  <a:gd name="T6" fmla="*/ 0 w 11067"/>
                  <a:gd name="T7" fmla="*/ 12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8"/>
                    </a:lnTo>
                    <a:lnTo>
                      <a:pt x="0" y="0"/>
                    </a:lnTo>
                    <a:lnTo>
                      <a:pt x="0" y="12"/>
                    </a:lnTo>
                    <a:lnTo>
                      <a:pt x="11067" y="19"/>
                    </a:lnTo>
                    <a:close/>
                  </a:path>
                </a:pathLst>
              </a:custGeom>
              <a:solidFill>
                <a:srgbClr val="EDF3F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2" name="Freeform 755"/>
              <p:cNvSpPr>
                <a:spLocks/>
              </p:cNvSpPr>
              <p:nvPr/>
            </p:nvSpPr>
            <p:spPr bwMode="auto">
              <a:xfrm>
                <a:off x="53" y="3877"/>
                <a:ext cx="2214" cy="4"/>
              </a:xfrm>
              <a:custGeom>
                <a:avLst/>
                <a:gdLst>
                  <a:gd name="T0" fmla="*/ 11067 w 11067"/>
                  <a:gd name="T1" fmla="*/ 20 h 20"/>
                  <a:gd name="T2" fmla="*/ 11067 w 11067"/>
                  <a:gd name="T3" fmla="*/ 7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7"/>
                    </a:lnTo>
                    <a:lnTo>
                      <a:pt x="0" y="0"/>
                    </a:lnTo>
                    <a:lnTo>
                      <a:pt x="0" y="12"/>
                    </a:lnTo>
                    <a:lnTo>
                      <a:pt x="11067" y="20"/>
                    </a:lnTo>
                    <a:close/>
                  </a:path>
                </a:pathLst>
              </a:custGeom>
              <a:solidFill>
                <a:srgbClr val="EBF1F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3" name="Freeform 756"/>
              <p:cNvSpPr>
                <a:spLocks/>
              </p:cNvSpPr>
              <p:nvPr/>
            </p:nvSpPr>
            <p:spPr bwMode="auto">
              <a:xfrm>
                <a:off x="53" y="3879"/>
                <a:ext cx="2214" cy="5"/>
              </a:xfrm>
              <a:custGeom>
                <a:avLst/>
                <a:gdLst>
                  <a:gd name="T0" fmla="*/ 11067 w 11067"/>
                  <a:gd name="T1" fmla="*/ 21 h 21"/>
                  <a:gd name="T2" fmla="*/ 11067 w 11067"/>
                  <a:gd name="T3" fmla="*/ 8 h 21"/>
                  <a:gd name="T4" fmla="*/ 0 w 11067"/>
                  <a:gd name="T5" fmla="*/ 0 h 21"/>
                  <a:gd name="T6" fmla="*/ 0 w 11067"/>
                  <a:gd name="T7" fmla="*/ 13 h 21"/>
                  <a:gd name="T8" fmla="*/ 11067 w 11067"/>
                  <a:gd name="T9" fmla="*/ 21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11067" y="21"/>
                    </a:moveTo>
                    <a:lnTo>
                      <a:pt x="11067" y="8"/>
                    </a:lnTo>
                    <a:lnTo>
                      <a:pt x="0" y="0"/>
                    </a:lnTo>
                    <a:lnTo>
                      <a:pt x="0" y="13"/>
                    </a:lnTo>
                    <a:lnTo>
                      <a:pt x="11067" y="21"/>
                    </a:lnTo>
                    <a:close/>
                  </a:path>
                </a:pathLst>
              </a:custGeom>
              <a:solidFill>
                <a:srgbClr val="E8EFF7"/>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4" name="Freeform 757"/>
              <p:cNvSpPr>
                <a:spLocks/>
              </p:cNvSpPr>
              <p:nvPr/>
            </p:nvSpPr>
            <p:spPr bwMode="auto">
              <a:xfrm>
                <a:off x="53" y="3887"/>
                <a:ext cx="2214" cy="4"/>
              </a:xfrm>
              <a:custGeom>
                <a:avLst/>
                <a:gdLst>
                  <a:gd name="T0" fmla="*/ 11067 w 11067"/>
                  <a:gd name="T1" fmla="*/ 19 h 19"/>
                  <a:gd name="T2" fmla="*/ 11067 w 11067"/>
                  <a:gd name="T3" fmla="*/ 8 h 19"/>
                  <a:gd name="T4" fmla="*/ 0 w 11067"/>
                  <a:gd name="T5" fmla="*/ 0 h 19"/>
                  <a:gd name="T6" fmla="*/ 0 w 11067"/>
                  <a:gd name="T7" fmla="*/ 11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8"/>
                    </a:lnTo>
                    <a:lnTo>
                      <a:pt x="0" y="0"/>
                    </a:lnTo>
                    <a:lnTo>
                      <a:pt x="0" y="11"/>
                    </a:lnTo>
                    <a:lnTo>
                      <a:pt x="11067" y="19"/>
                    </a:lnTo>
                    <a:close/>
                  </a:path>
                </a:pathLst>
              </a:custGeom>
              <a:solidFill>
                <a:srgbClr val="DFEAF4"/>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5" name="Freeform 758"/>
              <p:cNvSpPr>
                <a:spLocks/>
              </p:cNvSpPr>
              <p:nvPr/>
            </p:nvSpPr>
            <p:spPr bwMode="auto">
              <a:xfrm>
                <a:off x="53" y="3884"/>
                <a:ext cx="2214" cy="4"/>
              </a:xfrm>
              <a:custGeom>
                <a:avLst/>
                <a:gdLst>
                  <a:gd name="T0" fmla="*/ 11067 w 11067"/>
                  <a:gd name="T1" fmla="*/ 20 h 20"/>
                  <a:gd name="T2" fmla="*/ 11067 w 11067"/>
                  <a:gd name="T3" fmla="*/ 7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7"/>
                    </a:lnTo>
                    <a:lnTo>
                      <a:pt x="0" y="0"/>
                    </a:lnTo>
                    <a:lnTo>
                      <a:pt x="0" y="12"/>
                    </a:lnTo>
                    <a:lnTo>
                      <a:pt x="11067" y="20"/>
                    </a:lnTo>
                    <a:close/>
                  </a:path>
                </a:pathLst>
              </a:custGeom>
              <a:solidFill>
                <a:srgbClr val="E2ECF5"/>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6" name="Freeform 759"/>
              <p:cNvSpPr>
                <a:spLocks/>
              </p:cNvSpPr>
              <p:nvPr/>
            </p:nvSpPr>
            <p:spPr bwMode="auto">
              <a:xfrm>
                <a:off x="53" y="3882"/>
                <a:ext cx="2214" cy="4"/>
              </a:xfrm>
              <a:custGeom>
                <a:avLst/>
                <a:gdLst>
                  <a:gd name="T0" fmla="*/ 11067 w 11067"/>
                  <a:gd name="T1" fmla="*/ 19 h 19"/>
                  <a:gd name="T2" fmla="*/ 11067 w 11067"/>
                  <a:gd name="T3" fmla="*/ 8 h 19"/>
                  <a:gd name="T4" fmla="*/ 0 w 11067"/>
                  <a:gd name="T5" fmla="*/ 0 h 19"/>
                  <a:gd name="T6" fmla="*/ 0 w 11067"/>
                  <a:gd name="T7" fmla="*/ 12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8"/>
                    </a:lnTo>
                    <a:lnTo>
                      <a:pt x="0" y="0"/>
                    </a:lnTo>
                    <a:lnTo>
                      <a:pt x="0" y="12"/>
                    </a:lnTo>
                    <a:lnTo>
                      <a:pt x="11067" y="19"/>
                    </a:lnTo>
                    <a:close/>
                  </a:path>
                </a:pathLst>
              </a:custGeom>
              <a:solidFill>
                <a:srgbClr val="E5EDF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7" name="Freeform 760"/>
              <p:cNvSpPr>
                <a:spLocks/>
              </p:cNvSpPr>
              <p:nvPr/>
            </p:nvSpPr>
            <p:spPr bwMode="auto">
              <a:xfrm>
                <a:off x="53" y="3872"/>
                <a:ext cx="2214" cy="4"/>
              </a:xfrm>
              <a:custGeom>
                <a:avLst/>
                <a:gdLst>
                  <a:gd name="T0" fmla="*/ 11067 w 11067"/>
                  <a:gd name="T1" fmla="*/ 20 h 20"/>
                  <a:gd name="T2" fmla="*/ 11067 w 11067"/>
                  <a:gd name="T3" fmla="*/ 8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8"/>
                    </a:lnTo>
                    <a:lnTo>
                      <a:pt x="0" y="0"/>
                    </a:lnTo>
                    <a:lnTo>
                      <a:pt x="0" y="12"/>
                    </a:lnTo>
                    <a:lnTo>
                      <a:pt x="11067" y="20"/>
                    </a:lnTo>
                    <a:close/>
                  </a:path>
                </a:pathLst>
              </a:custGeom>
              <a:solidFill>
                <a:srgbClr val="F0F5FA"/>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8" name="Freeform 761"/>
              <p:cNvSpPr>
                <a:spLocks/>
              </p:cNvSpPr>
              <p:nvPr/>
            </p:nvSpPr>
            <p:spPr bwMode="auto">
              <a:xfrm>
                <a:off x="53" y="3918"/>
                <a:ext cx="2214" cy="4"/>
              </a:xfrm>
              <a:custGeom>
                <a:avLst/>
                <a:gdLst>
                  <a:gd name="T0" fmla="*/ 10894 w 11067"/>
                  <a:gd name="T1" fmla="*/ 17 h 17"/>
                  <a:gd name="T2" fmla="*/ 10979 w 11067"/>
                  <a:gd name="T3" fmla="*/ 17 h 17"/>
                  <a:gd name="T4" fmla="*/ 11067 w 11067"/>
                  <a:gd name="T5" fmla="*/ 17 h 17"/>
                  <a:gd name="T6" fmla="*/ 11067 w 11067"/>
                  <a:gd name="T7" fmla="*/ 8 h 17"/>
                  <a:gd name="T8" fmla="*/ 0 w 11067"/>
                  <a:gd name="T9" fmla="*/ 0 h 17"/>
                  <a:gd name="T10" fmla="*/ 0 w 11067"/>
                  <a:gd name="T11" fmla="*/ 12 h 17"/>
                  <a:gd name="T12" fmla="*/ 625 w 11067"/>
                  <a:gd name="T13" fmla="*/ 15 h 17"/>
                  <a:gd name="T14" fmla="*/ 6352 w 11067"/>
                  <a:gd name="T15" fmla="*/ 17 h 17"/>
                  <a:gd name="T16" fmla="*/ 8622 w 11067"/>
                  <a:gd name="T17" fmla="*/ 16 h 17"/>
                  <a:gd name="T18" fmla="*/ 10894 w 1106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67"/>
                  <a:gd name="T31" fmla="*/ 0 h 17"/>
                  <a:gd name="T32" fmla="*/ 11067 w 1106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67" h="17">
                    <a:moveTo>
                      <a:pt x="10894" y="17"/>
                    </a:moveTo>
                    <a:lnTo>
                      <a:pt x="10979" y="17"/>
                    </a:lnTo>
                    <a:lnTo>
                      <a:pt x="11067" y="17"/>
                    </a:lnTo>
                    <a:lnTo>
                      <a:pt x="11067" y="8"/>
                    </a:lnTo>
                    <a:lnTo>
                      <a:pt x="0" y="0"/>
                    </a:lnTo>
                    <a:lnTo>
                      <a:pt x="0" y="12"/>
                    </a:lnTo>
                    <a:lnTo>
                      <a:pt x="625" y="15"/>
                    </a:lnTo>
                    <a:lnTo>
                      <a:pt x="6352" y="17"/>
                    </a:lnTo>
                    <a:lnTo>
                      <a:pt x="8622" y="16"/>
                    </a:lnTo>
                    <a:lnTo>
                      <a:pt x="10894" y="17"/>
                    </a:lnTo>
                    <a:close/>
                  </a:path>
                </a:pathLst>
              </a:custGeom>
              <a:solidFill>
                <a:srgbClr val="BCD3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89" name="Freeform 762"/>
              <p:cNvSpPr>
                <a:spLocks/>
              </p:cNvSpPr>
              <p:nvPr/>
            </p:nvSpPr>
            <p:spPr bwMode="auto">
              <a:xfrm>
                <a:off x="53" y="3894"/>
                <a:ext cx="2214" cy="4"/>
              </a:xfrm>
              <a:custGeom>
                <a:avLst/>
                <a:gdLst>
                  <a:gd name="T0" fmla="*/ 11067 w 11067"/>
                  <a:gd name="T1" fmla="*/ 20 h 20"/>
                  <a:gd name="T2" fmla="*/ 11067 w 11067"/>
                  <a:gd name="T3" fmla="*/ 8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8"/>
                    </a:lnTo>
                    <a:lnTo>
                      <a:pt x="0" y="0"/>
                    </a:lnTo>
                    <a:lnTo>
                      <a:pt x="0" y="12"/>
                    </a:lnTo>
                    <a:lnTo>
                      <a:pt x="11067" y="20"/>
                    </a:lnTo>
                    <a:close/>
                  </a:path>
                </a:pathLst>
              </a:custGeom>
              <a:solidFill>
                <a:srgbClr val="D7E5F1"/>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0" name="Freeform 763"/>
              <p:cNvSpPr>
                <a:spLocks/>
              </p:cNvSpPr>
              <p:nvPr/>
            </p:nvSpPr>
            <p:spPr bwMode="auto">
              <a:xfrm>
                <a:off x="53" y="3892"/>
                <a:ext cx="2214" cy="4"/>
              </a:xfrm>
              <a:custGeom>
                <a:avLst/>
                <a:gdLst>
                  <a:gd name="T0" fmla="*/ 11067 w 11067"/>
                  <a:gd name="T1" fmla="*/ 20 h 20"/>
                  <a:gd name="T2" fmla="*/ 11067 w 11067"/>
                  <a:gd name="T3" fmla="*/ 7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7"/>
                    </a:lnTo>
                    <a:lnTo>
                      <a:pt x="0" y="0"/>
                    </a:lnTo>
                    <a:lnTo>
                      <a:pt x="0" y="12"/>
                    </a:lnTo>
                    <a:lnTo>
                      <a:pt x="11067" y="20"/>
                    </a:lnTo>
                    <a:close/>
                  </a:path>
                </a:pathLst>
              </a:custGeom>
              <a:solidFill>
                <a:srgbClr val="DAE6F2"/>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1" name="Freeform 764"/>
              <p:cNvSpPr>
                <a:spLocks/>
              </p:cNvSpPr>
              <p:nvPr/>
            </p:nvSpPr>
            <p:spPr bwMode="auto">
              <a:xfrm>
                <a:off x="53" y="3904"/>
                <a:ext cx="2214" cy="4"/>
              </a:xfrm>
              <a:custGeom>
                <a:avLst/>
                <a:gdLst>
                  <a:gd name="T0" fmla="*/ 11067 w 11067"/>
                  <a:gd name="T1" fmla="*/ 19 h 19"/>
                  <a:gd name="T2" fmla="*/ 11067 w 11067"/>
                  <a:gd name="T3" fmla="*/ 8 h 19"/>
                  <a:gd name="T4" fmla="*/ 0 w 11067"/>
                  <a:gd name="T5" fmla="*/ 0 h 19"/>
                  <a:gd name="T6" fmla="*/ 0 w 11067"/>
                  <a:gd name="T7" fmla="*/ 12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8"/>
                    </a:lnTo>
                    <a:lnTo>
                      <a:pt x="0" y="0"/>
                    </a:lnTo>
                    <a:lnTo>
                      <a:pt x="0" y="12"/>
                    </a:lnTo>
                    <a:lnTo>
                      <a:pt x="11067" y="19"/>
                    </a:lnTo>
                    <a:close/>
                  </a:path>
                </a:pathLst>
              </a:custGeom>
              <a:solidFill>
                <a:srgbClr val="CDDEEE"/>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2" name="Freeform 765"/>
              <p:cNvSpPr>
                <a:spLocks/>
              </p:cNvSpPr>
              <p:nvPr/>
            </p:nvSpPr>
            <p:spPr bwMode="auto">
              <a:xfrm>
                <a:off x="53" y="3901"/>
                <a:ext cx="2214" cy="4"/>
              </a:xfrm>
              <a:custGeom>
                <a:avLst/>
                <a:gdLst>
                  <a:gd name="T0" fmla="*/ 11067 w 11067"/>
                  <a:gd name="T1" fmla="*/ 21 h 21"/>
                  <a:gd name="T2" fmla="*/ 11067 w 11067"/>
                  <a:gd name="T3" fmla="*/ 8 h 21"/>
                  <a:gd name="T4" fmla="*/ 0 w 11067"/>
                  <a:gd name="T5" fmla="*/ 0 h 21"/>
                  <a:gd name="T6" fmla="*/ 0 w 11067"/>
                  <a:gd name="T7" fmla="*/ 13 h 21"/>
                  <a:gd name="T8" fmla="*/ 11067 w 11067"/>
                  <a:gd name="T9" fmla="*/ 21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11067" y="21"/>
                    </a:moveTo>
                    <a:lnTo>
                      <a:pt x="11067" y="8"/>
                    </a:lnTo>
                    <a:lnTo>
                      <a:pt x="0" y="0"/>
                    </a:lnTo>
                    <a:lnTo>
                      <a:pt x="0" y="13"/>
                    </a:lnTo>
                    <a:lnTo>
                      <a:pt x="11067" y="21"/>
                    </a:lnTo>
                    <a:close/>
                  </a:path>
                </a:pathLst>
              </a:custGeom>
              <a:solidFill>
                <a:srgbClr val="D0DF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3" name="Freeform 766"/>
              <p:cNvSpPr>
                <a:spLocks/>
              </p:cNvSpPr>
              <p:nvPr/>
            </p:nvSpPr>
            <p:spPr bwMode="auto">
              <a:xfrm>
                <a:off x="53" y="3899"/>
                <a:ext cx="2214" cy="4"/>
              </a:xfrm>
              <a:custGeom>
                <a:avLst/>
                <a:gdLst>
                  <a:gd name="T0" fmla="*/ 11067 w 11067"/>
                  <a:gd name="T1" fmla="*/ 19 h 19"/>
                  <a:gd name="T2" fmla="*/ 11067 w 11067"/>
                  <a:gd name="T3" fmla="*/ 7 h 19"/>
                  <a:gd name="T4" fmla="*/ 0 w 11067"/>
                  <a:gd name="T5" fmla="*/ 0 h 19"/>
                  <a:gd name="T6" fmla="*/ 0 w 11067"/>
                  <a:gd name="T7" fmla="*/ 11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7"/>
                    </a:lnTo>
                    <a:lnTo>
                      <a:pt x="0" y="0"/>
                    </a:lnTo>
                    <a:lnTo>
                      <a:pt x="0" y="11"/>
                    </a:lnTo>
                    <a:lnTo>
                      <a:pt x="11067" y="19"/>
                    </a:lnTo>
                    <a:close/>
                  </a:path>
                </a:pathLst>
              </a:custGeom>
              <a:solidFill>
                <a:srgbClr val="D2E1E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4" name="Freeform 767"/>
              <p:cNvSpPr>
                <a:spLocks/>
              </p:cNvSpPr>
              <p:nvPr/>
            </p:nvSpPr>
            <p:spPr bwMode="auto">
              <a:xfrm>
                <a:off x="53" y="3896"/>
                <a:ext cx="2214" cy="4"/>
              </a:xfrm>
              <a:custGeom>
                <a:avLst/>
                <a:gdLst>
                  <a:gd name="T0" fmla="*/ 11067 w 11067"/>
                  <a:gd name="T1" fmla="*/ 20 h 20"/>
                  <a:gd name="T2" fmla="*/ 11067 w 11067"/>
                  <a:gd name="T3" fmla="*/ 8 h 20"/>
                  <a:gd name="T4" fmla="*/ 0 w 11067"/>
                  <a:gd name="T5" fmla="*/ 0 h 20"/>
                  <a:gd name="T6" fmla="*/ 0 w 11067"/>
                  <a:gd name="T7" fmla="*/ 13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8"/>
                    </a:lnTo>
                    <a:lnTo>
                      <a:pt x="0" y="0"/>
                    </a:lnTo>
                    <a:lnTo>
                      <a:pt x="0" y="13"/>
                    </a:lnTo>
                    <a:lnTo>
                      <a:pt x="11067" y="20"/>
                    </a:lnTo>
                    <a:close/>
                  </a:path>
                </a:pathLst>
              </a:custGeom>
              <a:solidFill>
                <a:srgbClr val="D5E3F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5" name="Freeform 768"/>
              <p:cNvSpPr>
                <a:spLocks/>
              </p:cNvSpPr>
              <p:nvPr/>
            </p:nvSpPr>
            <p:spPr bwMode="auto">
              <a:xfrm>
                <a:off x="53" y="3909"/>
                <a:ext cx="2214" cy="3"/>
              </a:xfrm>
              <a:custGeom>
                <a:avLst/>
                <a:gdLst>
                  <a:gd name="T0" fmla="*/ 11067 w 11067"/>
                  <a:gd name="T1" fmla="*/ 19 h 19"/>
                  <a:gd name="T2" fmla="*/ 11067 w 11067"/>
                  <a:gd name="T3" fmla="*/ 8 h 19"/>
                  <a:gd name="T4" fmla="*/ 0 w 11067"/>
                  <a:gd name="T5" fmla="*/ 0 h 19"/>
                  <a:gd name="T6" fmla="*/ 0 w 11067"/>
                  <a:gd name="T7" fmla="*/ 11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8"/>
                    </a:lnTo>
                    <a:lnTo>
                      <a:pt x="0" y="0"/>
                    </a:lnTo>
                    <a:lnTo>
                      <a:pt x="0" y="11"/>
                    </a:lnTo>
                    <a:lnTo>
                      <a:pt x="11067" y="19"/>
                    </a:lnTo>
                    <a:close/>
                  </a:path>
                </a:pathLst>
              </a:custGeom>
              <a:solidFill>
                <a:srgbClr val="C7DAE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6" name="Freeform 769"/>
              <p:cNvSpPr>
                <a:spLocks/>
              </p:cNvSpPr>
              <p:nvPr/>
            </p:nvSpPr>
            <p:spPr bwMode="auto">
              <a:xfrm>
                <a:off x="53" y="3911"/>
                <a:ext cx="2214" cy="4"/>
              </a:xfrm>
              <a:custGeom>
                <a:avLst/>
                <a:gdLst>
                  <a:gd name="T0" fmla="*/ 11067 w 11067"/>
                  <a:gd name="T1" fmla="*/ 21 h 21"/>
                  <a:gd name="T2" fmla="*/ 11067 w 11067"/>
                  <a:gd name="T3" fmla="*/ 8 h 21"/>
                  <a:gd name="T4" fmla="*/ 0 w 11067"/>
                  <a:gd name="T5" fmla="*/ 0 h 21"/>
                  <a:gd name="T6" fmla="*/ 0 w 11067"/>
                  <a:gd name="T7" fmla="*/ 14 h 21"/>
                  <a:gd name="T8" fmla="*/ 11067 w 11067"/>
                  <a:gd name="T9" fmla="*/ 21 h 21"/>
                  <a:gd name="T10" fmla="*/ 0 60000 65536"/>
                  <a:gd name="T11" fmla="*/ 0 60000 65536"/>
                  <a:gd name="T12" fmla="*/ 0 60000 65536"/>
                  <a:gd name="T13" fmla="*/ 0 60000 65536"/>
                  <a:gd name="T14" fmla="*/ 0 60000 65536"/>
                  <a:gd name="T15" fmla="*/ 0 w 11067"/>
                  <a:gd name="T16" fmla="*/ 0 h 21"/>
                  <a:gd name="T17" fmla="*/ 11067 w 11067"/>
                  <a:gd name="T18" fmla="*/ 21 h 21"/>
                </a:gdLst>
                <a:ahLst/>
                <a:cxnLst>
                  <a:cxn ang="T10">
                    <a:pos x="T0" y="T1"/>
                  </a:cxn>
                  <a:cxn ang="T11">
                    <a:pos x="T2" y="T3"/>
                  </a:cxn>
                  <a:cxn ang="T12">
                    <a:pos x="T4" y="T5"/>
                  </a:cxn>
                  <a:cxn ang="T13">
                    <a:pos x="T6" y="T7"/>
                  </a:cxn>
                  <a:cxn ang="T14">
                    <a:pos x="T8" y="T9"/>
                  </a:cxn>
                </a:cxnLst>
                <a:rect l="T15" t="T16" r="T17" b="T18"/>
                <a:pathLst>
                  <a:path w="11067" h="21">
                    <a:moveTo>
                      <a:pt x="11067" y="21"/>
                    </a:moveTo>
                    <a:lnTo>
                      <a:pt x="11067" y="8"/>
                    </a:lnTo>
                    <a:lnTo>
                      <a:pt x="0" y="0"/>
                    </a:lnTo>
                    <a:lnTo>
                      <a:pt x="0" y="14"/>
                    </a:lnTo>
                    <a:lnTo>
                      <a:pt x="11067" y="21"/>
                    </a:lnTo>
                    <a:close/>
                  </a:path>
                </a:pathLst>
              </a:custGeom>
              <a:solidFill>
                <a:srgbClr val="C5D8EB"/>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7" name="Freeform 770"/>
              <p:cNvSpPr>
                <a:spLocks/>
              </p:cNvSpPr>
              <p:nvPr/>
            </p:nvSpPr>
            <p:spPr bwMode="auto">
              <a:xfrm>
                <a:off x="53" y="3916"/>
                <a:ext cx="2214" cy="4"/>
              </a:xfrm>
              <a:custGeom>
                <a:avLst/>
                <a:gdLst>
                  <a:gd name="T0" fmla="*/ 11067 w 11067"/>
                  <a:gd name="T1" fmla="*/ 19 h 19"/>
                  <a:gd name="T2" fmla="*/ 11067 w 11067"/>
                  <a:gd name="T3" fmla="*/ 8 h 19"/>
                  <a:gd name="T4" fmla="*/ 0 w 11067"/>
                  <a:gd name="T5" fmla="*/ 0 h 19"/>
                  <a:gd name="T6" fmla="*/ 0 w 11067"/>
                  <a:gd name="T7" fmla="*/ 11 h 19"/>
                  <a:gd name="T8" fmla="*/ 11067 w 11067"/>
                  <a:gd name="T9" fmla="*/ 19 h 19"/>
                  <a:gd name="T10" fmla="*/ 0 60000 65536"/>
                  <a:gd name="T11" fmla="*/ 0 60000 65536"/>
                  <a:gd name="T12" fmla="*/ 0 60000 65536"/>
                  <a:gd name="T13" fmla="*/ 0 60000 65536"/>
                  <a:gd name="T14" fmla="*/ 0 60000 65536"/>
                  <a:gd name="T15" fmla="*/ 0 w 11067"/>
                  <a:gd name="T16" fmla="*/ 0 h 19"/>
                  <a:gd name="T17" fmla="*/ 11067 w 11067"/>
                  <a:gd name="T18" fmla="*/ 19 h 19"/>
                </a:gdLst>
                <a:ahLst/>
                <a:cxnLst>
                  <a:cxn ang="T10">
                    <a:pos x="T0" y="T1"/>
                  </a:cxn>
                  <a:cxn ang="T11">
                    <a:pos x="T2" y="T3"/>
                  </a:cxn>
                  <a:cxn ang="T12">
                    <a:pos x="T4" y="T5"/>
                  </a:cxn>
                  <a:cxn ang="T13">
                    <a:pos x="T6" y="T7"/>
                  </a:cxn>
                  <a:cxn ang="T14">
                    <a:pos x="T8" y="T9"/>
                  </a:cxn>
                </a:cxnLst>
                <a:rect l="T15" t="T16" r="T17" b="T18"/>
                <a:pathLst>
                  <a:path w="11067" h="19">
                    <a:moveTo>
                      <a:pt x="11067" y="19"/>
                    </a:moveTo>
                    <a:lnTo>
                      <a:pt x="11067" y="8"/>
                    </a:lnTo>
                    <a:lnTo>
                      <a:pt x="0" y="0"/>
                    </a:lnTo>
                    <a:lnTo>
                      <a:pt x="0" y="11"/>
                    </a:lnTo>
                    <a:lnTo>
                      <a:pt x="11067" y="19"/>
                    </a:lnTo>
                    <a:close/>
                  </a:path>
                </a:pathLst>
              </a:custGeom>
              <a:solidFill>
                <a:srgbClr val="BFD5E9"/>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8" name="Freeform 771"/>
              <p:cNvSpPr>
                <a:spLocks/>
              </p:cNvSpPr>
              <p:nvPr/>
            </p:nvSpPr>
            <p:spPr bwMode="auto">
              <a:xfrm>
                <a:off x="53" y="3914"/>
                <a:ext cx="2214" cy="4"/>
              </a:xfrm>
              <a:custGeom>
                <a:avLst/>
                <a:gdLst>
                  <a:gd name="T0" fmla="*/ 11067 w 11067"/>
                  <a:gd name="T1" fmla="*/ 20 h 20"/>
                  <a:gd name="T2" fmla="*/ 11067 w 11067"/>
                  <a:gd name="T3" fmla="*/ 7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7"/>
                    </a:lnTo>
                    <a:lnTo>
                      <a:pt x="0" y="0"/>
                    </a:lnTo>
                    <a:lnTo>
                      <a:pt x="0" y="12"/>
                    </a:lnTo>
                    <a:lnTo>
                      <a:pt x="11067" y="20"/>
                    </a:lnTo>
                    <a:close/>
                  </a:path>
                </a:pathLst>
              </a:custGeom>
              <a:solidFill>
                <a:srgbClr val="C2D7EA"/>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299" name="Freeform 772"/>
              <p:cNvSpPr>
                <a:spLocks/>
              </p:cNvSpPr>
              <p:nvPr/>
            </p:nvSpPr>
            <p:spPr bwMode="auto">
              <a:xfrm>
                <a:off x="53" y="3906"/>
                <a:ext cx="2214" cy="4"/>
              </a:xfrm>
              <a:custGeom>
                <a:avLst/>
                <a:gdLst>
                  <a:gd name="T0" fmla="*/ 11067 w 11067"/>
                  <a:gd name="T1" fmla="*/ 20 h 20"/>
                  <a:gd name="T2" fmla="*/ 11067 w 11067"/>
                  <a:gd name="T3" fmla="*/ 7 h 20"/>
                  <a:gd name="T4" fmla="*/ 0 w 11067"/>
                  <a:gd name="T5" fmla="*/ 0 h 20"/>
                  <a:gd name="T6" fmla="*/ 0 w 11067"/>
                  <a:gd name="T7" fmla="*/ 12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7"/>
                    </a:lnTo>
                    <a:lnTo>
                      <a:pt x="0" y="0"/>
                    </a:lnTo>
                    <a:lnTo>
                      <a:pt x="0" y="12"/>
                    </a:lnTo>
                    <a:lnTo>
                      <a:pt x="11067" y="20"/>
                    </a:lnTo>
                    <a:close/>
                  </a:path>
                </a:pathLst>
              </a:custGeom>
              <a:solidFill>
                <a:srgbClr val="CADCED"/>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00" name="Freeform 773"/>
              <p:cNvSpPr>
                <a:spLocks/>
              </p:cNvSpPr>
              <p:nvPr/>
            </p:nvSpPr>
            <p:spPr bwMode="auto">
              <a:xfrm>
                <a:off x="53" y="3889"/>
                <a:ext cx="2214" cy="4"/>
              </a:xfrm>
              <a:custGeom>
                <a:avLst/>
                <a:gdLst>
                  <a:gd name="T0" fmla="*/ 11067 w 11067"/>
                  <a:gd name="T1" fmla="*/ 20 h 20"/>
                  <a:gd name="T2" fmla="*/ 11067 w 11067"/>
                  <a:gd name="T3" fmla="*/ 8 h 20"/>
                  <a:gd name="T4" fmla="*/ 0 w 11067"/>
                  <a:gd name="T5" fmla="*/ 0 h 20"/>
                  <a:gd name="T6" fmla="*/ 0 w 11067"/>
                  <a:gd name="T7" fmla="*/ 13 h 20"/>
                  <a:gd name="T8" fmla="*/ 11067 w 11067"/>
                  <a:gd name="T9" fmla="*/ 20 h 20"/>
                  <a:gd name="T10" fmla="*/ 0 60000 65536"/>
                  <a:gd name="T11" fmla="*/ 0 60000 65536"/>
                  <a:gd name="T12" fmla="*/ 0 60000 65536"/>
                  <a:gd name="T13" fmla="*/ 0 60000 65536"/>
                  <a:gd name="T14" fmla="*/ 0 60000 65536"/>
                  <a:gd name="T15" fmla="*/ 0 w 11067"/>
                  <a:gd name="T16" fmla="*/ 0 h 20"/>
                  <a:gd name="T17" fmla="*/ 11067 w 11067"/>
                  <a:gd name="T18" fmla="*/ 20 h 20"/>
                </a:gdLst>
                <a:ahLst/>
                <a:cxnLst>
                  <a:cxn ang="T10">
                    <a:pos x="T0" y="T1"/>
                  </a:cxn>
                  <a:cxn ang="T11">
                    <a:pos x="T2" y="T3"/>
                  </a:cxn>
                  <a:cxn ang="T12">
                    <a:pos x="T4" y="T5"/>
                  </a:cxn>
                  <a:cxn ang="T13">
                    <a:pos x="T6" y="T7"/>
                  </a:cxn>
                  <a:cxn ang="T14">
                    <a:pos x="T8" y="T9"/>
                  </a:cxn>
                </a:cxnLst>
                <a:rect l="T15" t="T16" r="T17" b="T18"/>
                <a:pathLst>
                  <a:path w="11067" h="20">
                    <a:moveTo>
                      <a:pt x="11067" y="20"/>
                    </a:moveTo>
                    <a:lnTo>
                      <a:pt x="11067" y="8"/>
                    </a:lnTo>
                    <a:lnTo>
                      <a:pt x="0" y="0"/>
                    </a:lnTo>
                    <a:lnTo>
                      <a:pt x="0" y="13"/>
                    </a:lnTo>
                    <a:lnTo>
                      <a:pt x="11067" y="20"/>
                    </a:lnTo>
                    <a:close/>
                  </a:path>
                </a:pathLst>
              </a:custGeom>
              <a:solidFill>
                <a:srgbClr val="DDE8F3"/>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01" name="Freeform 774"/>
              <p:cNvSpPr>
                <a:spLocks/>
              </p:cNvSpPr>
              <p:nvPr/>
            </p:nvSpPr>
            <p:spPr bwMode="auto">
              <a:xfrm>
                <a:off x="53" y="3921"/>
                <a:ext cx="125" cy="1"/>
              </a:xfrm>
              <a:custGeom>
                <a:avLst/>
                <a:gdLst>
                  <a:gd name="T0" fmla="*/ 0 w 625"/>
                  <a:gd name="T1" fmla="*/ 0 h 5"/>
                  <a:gd name="T2" fmla="*/ 0 w 625"/>
                  <a:gd name="T3" fmla="*/ 5 h 5"/>
                  <a:gd name="T4" fmla="*/ 13 w 625"/>
                  <a:gd name="T5" fmla="*/ 5 h 5"/>
                  <a:gd name="T6" fmla="*/ 28 w 625"/>
                  <a:gd name="T7" fmla="*/ 5 h 5"/>
                  <a:gd name="T8" fmla="*/ 33 w 625"/>
                  <a:gd name="T9" fmla="*/ 5 h 5"/>
                  <a:gd name="T10" fmla="*/ 625 w 625"/>
                  <a:gd name="T11" fmla="*/ 3 h 5"/>
                  <a:gd name="T12" fmla="*/ 0 w 625"/>
                  <a:gd name="T13" fmla="*/ 0 h 5"/>
                  <a:gd name="T14" fmla="*/ 0 60000 65536"/>
                  <a:gd name="T15" fmla="*/ 0 60000 65536"/>
                  <a:gd name="T16" fmla="*/ 0 60000 65536"/>
                  <a:gd name="T17" fmla="*/ 0 60000 65536"/>
                  <a:gd name="T18" fmla="*/ 0 60000 65536"/>
                  <a:gd name="T19" fmla="*/ 0 60000 65536"/>
                  <a:gd name="T20" fmla="*/ 0 60000 65536"/>
                  <a:gd name="T21" fmla="*/ 0 w 625"/>
                  <a:gd name="T22" fmla="*/ 0 h 5"/>
                  <a:gd name="T23" fmla="*/ 625 w 62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5" h="5">
                    <a:moveTo>
                      <a:pt x="0" y="0"/>
                    </a:moveTo>
                    <a:lnTo>
                      <a:pt x="0" y="5"/>
                    </a:lnTo>
                    <a:lnTo>
                      <a:pt x="13" y="5"/>
                    </a:lnTo>
                    <a:lnTo>
                      <a:pt x="28" y="5"/>
                    </a:lnTo>
                    <a:lnTo>
                      <a:pt x="33" y="5"/>
                    </a:lnTo>
                    <a:lnTo>
                      <a:pt x="625" y="3"/>
                    </a:lnTo>
                    <a:lnTo>
                      <a:pt x="0" y="0"/>
                    </a:lnTo>
                    <a:close/>
                  </a:path>
                </a:pathLst>
              </a:custGeom>
              <a:solidFill>
                <a:srgbClr val="BBD2E8"/>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02" name="Freeform 775"/>
              <p:cNvSpPr>
                <a:spLocks/>
              </p:cNvSpPr>
              <p:nvPr/>
            </p:nvSpPr>
            <p:spPr bwMode="auto">
              <a:xfrm>
                <a:off x="53" y="3790"/>
                <a:ext cx="2214" cy="132"/>
              </a:xfrm>
              <a:custGeom>
                <a:avLst/>
                <a:gdLst>
                  <a:gd name="T0" fmla="*/ 0 w 11067"/>
                  <a:gd name="T1" fmla="*/ 656 h 656"/>
                  <a:gd name="T2" fmla="*/ 13 w 11067"/>
                  <a:gd name="T3" fmla="*/ 656 h 656"/>
                  <a:gd name="T4" fmla="*/ 28 w 11067"/>
                  <a:gd name="T5" fmla="*/ 656 h 656"/>
                  <a:gd name="T6" fmla="*/ 33 w 11067"/>
                  <a:gd name="T7" fmla="*/ 656 h 656"/>
                  <a:gd name="T8" fmla="*/ 10894 w 11067"/>
                  <a:gd name="T9" fmla="*/ 656 h 656"/>
                  <a:gd name="T10" fmla="*/ 10979 w 11067"/>
                  <a:gd name="T11" fmla="*/ 656 h 656"/>
                  <a:gd name="T12" fmla="*/ 11067 w 11067"/>
                  <a:gd name="T13" fmla="*/ 656 h 656"/>
                  <a:gd name="T14" fmla="*/ 11067 w 11067"/>
                  <a:gd name="T15" fmla="*/ 0 h 656"/>
                  <a:gd name="T16" fmla="*/ 0 60000 65536"/>
                  <a:gd name="T17" fmla="*/ 0 60000 65536"/>
                  <a:gd name="T18" fmla="*/ 0 60000 65536"/>
                  <a:gd name="T19" fmla="*/ 0 60000 65536"/>
                  <a:gd name="T20" fmla="*/ 0 60000 65536"/>
                  <a:gd name="T21" fmla="*/ 0 60000 65536"/>
                  <a:gd name="T22" fmla="*/ 0 60000 65536"/>
                  <a:gd name="T23" fmla="*/ 0 60000 65536"/>
                  <a:gd name="T24" fmla="*/ 0 w 11067"/>
                  <a:gd name="T25" fmla="*/ 0 h 656"/>
                  <a:gd name="T26" fmla="*/ 11067 w 11067"/>
                  <a:gd name="T27" fmla="*/ 656 h 6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7" h="656">
                    <a:moveTo>
                      <a:pt x="0" y="656"/>
                    </a:moveTo>
                    <a:lnTo>
                      <a:pt x="13" y="656"/>
                    </a:lnTo>
                    <a:lnTo>
                      <a:pt x="28" y="656"/>
                    </a:lnTo>
                    <a:lnTo>
                      <a:pt x="33" y="656"/>
                    </a:lnTo>
                    <a:lnTo>
                      <a:pt x="10894" y="656"/>
                    </a:lnTo>
                    <a:lnTo>
                      <a:pt x="10979" y="656"/>
                    </a:lnTo>
                    <a:lnTo>
                      <a:pt x="11067" y="656"/>
                    </a:lnTo>
                    <a:lnTo>
                      <a:pt x="11067" y="0"/>
                    </a:lnTo>
                  </a:path>
                </a:pathLst>
              </a:custGeom>
              <a:noFill/>
              <a:ln w="6350">
                <a:solidFill>
                  <a:srgbClr val="333333"/>
                </a:solidFill>
                <a:round/>
                <a:headEnd/>
                <a:tailEnd/>
              </a:ln>
            </p:spPr>
            <p:txBody>
              <a:bodyPr>
                <a:prstTxWarp prst="textNoShape">
                  <a:avLst/>
                </a:prstTxWarp>
              </a:bodyPr>
              <a:lstStyle/>
              <a:p>
                <a:endParaRPr lang="en-US">
                  <a:latin typeface="Lucida Sans Unicode" pitchFamily="-110" charset="-52"/>
                </a:endParaRPr>
              </a:p>
            </p:txBody>
          </p:sp>
          <p:sp>
            <p:nvSpPr>
              <p:cNvPr id="32303" name="Freeform 776"/>
              <p:cNvSpPr>
                <a:spLocks/>
              </p:cNvSpPr>
              <p:nvPr/>
            </p:nvSpPr>
            <p:spPr bwMode="auto">
              <a:xfrm>
                <a:off x="53" y="3790"/>
                <a:ext cx="2214" cy="132"/>
              </a:xfrm>
              <a:custGeom>
                <a:avLst/>
                <a:gdLst>
                  <a:gd name="T0" fmla="*/ 11067 w 11067"/>
                  <a:gd name="T1" fmla="*/ 0 h 656"/>
                  <a:gd name="T2" fmla="*/ 0 w 11067"/>
                  <a:gd name="T3" fmla="*/ 0 h 656"/>
                  <a:gd name="T4" fmla="*/ 0 w 11067"/>
                  <a:gd name="T5" fmla="*/ 656 h 656"/>
                  <a:gd name="T6" fmla="*/ 0 60000 65536"/>
                  <a:gd name="T7" fmla="*/ 0 60000 65536"/>
                  <a:gd name="T8" fmla="*/ 0 60000 65536"/>
                  <a:gd name="T9" fmla="*/ 0 w 11067"/>
                  <a:gd name="T10" fmla="*/ 0 h 656"/>
                  <a:gd name="T11" fmla="*/ 11067 w 11067"/>
                  <a:gd name="T12" fmla="*/ 656 h 656"/>
                </a:gdLst>
                <a:ahLst/>
                <a:cxnLst>
                  <a:cxn ang="T6">
                    <a:pos x="T0" y="T1"/>
                  </a:cxn>
                  <a:cxn ang="T7">
                    <a:pos x="T2" y="T3"/>
                  </a:cxn>
                  <a:cxn ang="T8">
                    <a:pos x="T4" y="T5"/>
                  </a:cxn>
                </a:cxnLst>
                <a:rect l="T9" t="T10" r="T11" b="T12"/>
                <a:pathLst>
                  <a:path w="11067" h="656">
                    <a:moveTo>
                      <a:pt x="11067" y="0"/>
                    </a:moveTo>
                    <a:lnTo>
                      <a:pt x="0" y="0"/>
                    </a:lnTo>
                    <a:lnTo>
                      <a:pt x="0" y="656"/>
                    </a:lnTo>
                  </a:path>
                </a:pathLst>
              </a:custGeom>
              <a:noFill/>
              <a:ln w="6350">
                <a:solidFill>
                  <a:srgbClr val="FFFFFF"/>
                </a:solidFill>
                <a:round/>
                <a:headEnd/>
                <a:tailEnd/>
              </a:ln>
            </p:spPr>
            <p:txBody>
              <a:bodyPr>
                <a:prstTxWarp prst="textNoShape">
                  <a:avLst/>
                </a:prstTxWarp>
              </a:bodyPr>
              <a:lstStyle/>
              <a:p>
                <a:endParaRPr lang="en-US">
                  <a:latin typeface="Lucida Sans Unicode" pitchFamily="-110" charset="-52"/>
                </a:endParaRPr>
              </a:p>
            </p:txBody>
          </p:sp>
          <p:sp>
            <p:nvSpPr>
              <p:cNvPr id="32304" name="Rectangle 777"/>
              <p:cNvSpPr>
                <a:spLocks noChangeArrowheads="1"/>
              </p:cNvSpPr>
              <p:nvPr/>
            </p:nvSpPr>
            <p:spPr bwMode="auto">
              <a:xfrm>
                <a:off x="163" y="3811"/>
                <a:ext cx="343" cy="105"/>
              </a:xfrm>
              <a:prstGeom prst="rect">
                <a:avLst/>
              </a:prstGeom>
              <a:noFill/>
              <a:ln w="9525">
                <a:noFill/>
                <a:miter lim="800000"/>
                <a:headEnd/>
                <a:tailEnd/>
              </a:ln>
            </p:spPr>
            <p:txBody>
              <a:bodyPr wrap="none" lIns="0" tIns="0" rIns="0" bIns="0">
                <a:prstTxWarp prst="textNoShape">
                  <a:avLst/>
                </a:prstTxWarp>
                <a:spAutoFit/>
              </a:bodyPr>
              <a:lstStyle/>
              <a:p>
                <a:r>
                  <a:rPr lang="en-US" sz="1000" b="1">
                    <a:solidFill>
                      <a:srgbClr val="000000"/>
                    </a:solidFill>
                    <a:latin typeface="Lucida Sans Unicode" pitchFamily="-110" charset="-52"/>
                  </a:rPr>
                  <a:t>Contacts</a:t>
                </a:r>
                <a:endParaRPr lang="en-US" sz="3200" baseline="-25000">
                  <a:solidFill>
                    <a:srgbClr val="FFCC00"/>
                  </a:solidFill>
                  <a:latin typeface="Franklin Gothic Medium Cond" pitchFamily="34" charset="0"/>
                </a:endParaRPr>
              </a:p>
            </p:txBody>
          </p:sp>
          <p:sp>
            <p:nvSpPr>
              <p:cNvPr id="32305" name="Rectangle 778"/>
              <p:cNvSpPr>
                <a:spLocks noChangeArrowheads="1"/>
              </p:cNvSpPr>
              <p:nvPr/>
            </p:nvSpPr>
            <p:spPr bwMode="auto">
              <a:xfrm>
                <a:off x="2166" y="3779"/>
                <a:ext cx="60" cy="144"/>
              </a:xfrm>
              <a:prstGeom prst="rect">
                <a:avLst/>
              </a:prstGeom>
              <a:noFill/>
              <a:ln w="9525">
                <a:noFill/>
                <a:miter lim="800000"/>
                <a:headEnd/>
                <a:tailEnd/>
              </a:ln>
            </p:spPr>
            <p:txBody>
              <a:bodyPr wrap="none" lIns="0" tIns="0" rIns="0" bIns="0">
                <a:prstTxWarp prst="textNoShape">
                  <a:avLst/>
                </a:prstTxWarp>
                <a:spAutoFit/>
              </a:bodyPr>
              <a:lstStyle/>
              <a:p>
                <a:r>
                  <a:rPr lang="en-US" sz="1400">
                    <a:solidFill>
                      <a:srgbClr val="000000"/>
                    </a:solidFill>
                    <a:latin typeface="Lucida Sans Unicode" pitchFamily="-110" charset="-52"/>
                  </a:rPr>
                  <a:t>x</a:t>
                </a:r>
                <a:endParaRPr lang="en-US" sz="3200" baseline="-25000">
                  <a:solidFill>
                    <a:srgbClr val="FFCC00"/>
                  </a:solidFill>
                  <a:latin typeface="Franklin Gothic Medium Cond" pitchFamily="34" charset="0"/>
                </a:endParaRPr>
              </a:p>
            </p:txBody>
          </p:sp>
          <p:sp>
            <p:nvSpPr>
              <p:cNvPr id="32306" name="Freeform 779"/>
              <p:cNvSpPr>
                <a:spLocks/>
              </p:cNvSpPr>
              <p:nvPr/>
            </p:nvSpPr>
            <p:spPr bwMode="auto">
              <a:xfrm>
                <a:off x="6102" y="2810"/>
                <a:ext cx="135" cy="157"/>
              </a:xfrm>
              <a:custGeom>
                <a:avLst/>
                <a:gdLst>
                  <a:gd name="T0" fmla="*/ 41 w 679"/>
                  <a:gd name="T1" fmla="*/ 477 h 788"/>
                  <a:gd name="T2" fmla="*/ 10 w 679"/>
                  <a:gd name="T3" fmla="*/ 550 h 788"/>
                  <a:gd name="T4" fmla="*/ 0 w 679"/>
                  <a:gd name="T5" fmla="*/ 623 h 788"/>
                  <a:gd name="T6" fmla="*/ 8 w 679"/>
                  <a:gd name="T7" fmla="*/ 681 h 788"/>
                  <a:gd name="T8" fmla="*/ 35 w 679"/>
                  <a:gd name="T9" fmla="*/ 731 h 788"/>
                  <a:gd name="T10" fmla="*/ 78 w 679"/>
                  <a:gd name="T11" fmla="*/ 768 h 788"/>
                  <a:gd name="T12" fmla="*/ 133 w 679"/>
                  <a:gd name="T13" fmla="*/ 787 h 788"/>
                  <a:gd name="T14" fmla="*/ 193 w 679"/>
                  <a:gd name="T15" fmla="*/ 785 h 788"/>
                  <a:gd name="T16" fmla="*/ 225 w 679"/>
                  <a:gd name="T17" fmla="*/ 776 h 788"/>
                  <a:gd name="T18" fmla="*/ 279 w 679"/>
                  <a:gd name="T19" fmla="*/ 748 h 788"/>
                  <a:gd name="T20" fmla="*/ 287 w 679"/>
                  <a:gd name="T21" fmla="*/ 740 h 788"/>
                  <a:gd name="T22" fmla="*/ 310 w 679"/>
                  <a:gd name="T23" fmla="*/ 724 h 788"/>
                  <a:gd name="T24" fmla="*/ 317 w 679"/>
                  <a:gd name="T25" fmla="*/ 716 h 788"/>
                  <a:gd name="T26" fmla="*/ 349 w 679"/>
                  <a:gd name="T27" fmla="*/ 686 h 788"/>
                  <a:gd name="T28" fmla="*/ 379 w 679"/>
                  <a:gd name="T29" fmla="*/ 654 h 788"/>
                  <a:gd name="T30" fmla="*/ 649 w 679"/>
                  <a:gd name="T31" fmla="*/ 289 h 788"/>
                  <a:gd name="T32" fmla="*/ 674 w 679"/>
                  <a:gd name="T33" fmla="*/ 223 h 788"/>
                  <a:gd name="T34" fmla="*/ 677 w 679"/>
                  <a:gd name="T35" fmla="*/ 158 h 788"/>
                  <a:gd name="T36" fmla="*/ 662 w 679"/>
                  <a:gd name="T37" fmla="*/ 118 h 788"/>
                  <a:gd name="T38" fmla="*/ 637 w 679"/>
                  <a:gd name="T39" fmla="*/ 89 h 788"/>
                  <a:gd name="T40" fmla="*/ 600 w 679"/>
                  <a:gd name="T41" fmla="*/ 70 h 788"/>
                  <a:gd name="T42" fmla="*/ 559 w 679"/>
                  <a:gd name="T43" fmla="*/ 70 h 788"/>
                  <a:gd name="T44" fmla="*/ 496 w 679"/>
                  <a:gd name="T45" fmla="*/ 92 h 788"/>
                  <a:gd name="T46" fmla="*/ 439 w 679"/>
                  <a:gd name="T47" fmla="*/ 135 h 788"/>
                  <a:gd name="T48" fmla="*/ 188 w 679"/>
                  <a:gd name="T49" fmla="*/ 467 h 788"/>
                  <a:gd name="T50" fmla="*/ 172 w 679"/>
                  <a:gd name="T51" fmla="*/ 526 h 788"/>
                  <a:gd name="T52" fmla="*/ 173 w 679"/>
                  <a:gd name="T53" fmla="*/ 551 h 788"/>
                  <a:gd name="T54" fmla="*/ 183 w 679"/>
                  <a:gd name="T55" fmla="*/ 574 h 788"/>
                  <a:gd name="T56" fmla="*/ 223 w 679"/>
                  <a:gd name="T57" fmla="*/ 596 h 788"/>
                  <a:gd name="T58" fmla="*/ 275 w 679"/>
                  <a:gd name="T59" fmla="*/ 583 h 788"/>
                  <a:gd name="T60" fmla="*/ 283 w 679"/>
                  <a:gd name="T61" fmla="*/ 577 h 788"/>
                  <a:gd name="T62" fmla="*/ 306 w 679"/>
                  <a:gd name="T63" fmla="*/ 557 h 788"/>
                  <a:gd name="T64" fmla="*/ 506 w 679"/>
                  <a:gd name="T65" fmla="*/ 233 h 788"/>
                  <a:gd name="T66" fmla="*/ 277 w 679"/>
                  <a:gd name="T67" fmla="*/ 533 h 788"/>
                  <a:gd name="T68" fmla="*/ 242 w 679"/>
                  <a:gd name="T69" fmla="*/ 547 h 788"/>
                  <a:gd name="T70" fmla="*/ 222 w 679"/>
                  <a:gd name="T71" fmla="*/ 535 h 788"/>
                  <a:gd name="T72" fmla="*/ 218 w 679"/>
                  <a:gd name="T73" fmla="*/ 511 h 788"/>
                  <a:gd name="T74" fmla="*/ 223 w 679"/>
                  <a:gd name="T75" fmla="*/ 479 h 788"/>
                  <a:gd name="T76" fmla="*/ 462 w 679"/>
                  <a:gd name="T77" fmla="*/ 164 h 788"/>
                  <a:gd name="T78" fmla="*/ 526 w 679"/>
                  <a:gd name="T79" fmla="*/ 126 h 788"/>
                  <a:gd name="T80" fmla="*/ 558 w 679"/>
                  <a:gd name="T81" fmla="*/ 117 h 788"/>
                  <a:gd name="T82" fmla="*/ 588 w 679"/>
                  <a:gd name="T83" fmla="*/ 122 h 788"/>
                  <a:gd name="T84" fmla="*/ 624 w 679"/>
                  <a:gd name="T85" fmla="*/ 153 h 788"/>
                  <a:gd name="T86" fmla="*/ 633 w 679"/>
                  <a:gd name="T87" fmla="*/ 183 h 788"/>
                  <a:gd name="T88" fmla="*/ 629 w 679"/>
                  <a:gd name="T89" fmla="*/ 230 h 788"/>
                  <a:gd name="T90" fmla="*/ 623 w 679"/>
                  <a:gd name="T91" fmla="*/ 254 h 788"/>
                  <a:gd name="T92" fmla="*/ 350 w 679"/>
                  <a:gd name="T93" fmla="*/ 631 h 788"/>
                  <a:gd name="T94" fmla="*/ 304 w 679"/>
                  <a:gd name="T95" fmla="*/ 678 h 788"/>
                  <a:gd name="T96" fmla="*/ 264 w 679"/>
                  <a:gd name="T97" fmla="*/ 707 h 788"/>
                  <a:gd name="T98" fmla="*/ 256 w 679"/>
                  <a:gd name="T99" fmla="*/ 713 h 788"/>
                  <a:gd name="T100" fmla="*/ 221 w 679"/>
                  <a:gd name="T101" fmla="*/ 729 h 788"/>
                  <a:gd name="T102" fmla="*/ 168 w 679"/>
                  <a:gd name="T103" fmla="*/ 736 h 788"/>
                  <a:gd name="T104" fmla="*/ 122 w 679"/>
                  <a:gd name="T105" fmla="*/ 729 h 788"/>
                  <a:gd name="T106" fmla="*/ 84 w 679"/>
                  <a:gd name="T107" fmla="*/ 703 h 788"/>
                  <a:gd name="T108" fmla="*/ 59 w 679"/>
                  <a:gd name="T109" fmla="*/ 666 h 788"/>
                  <a:gd name="T110" fmla="*/ 48 w 679"/>
                  <a:gd name="T111" fmla="*/ 617 h 788"/>
                  <a:gd name="T112" fmla="*/ 64 w 679"/>
                  <a:gd name="T113" fmla="*/ 522 h 788"/>
                  <a:gd name="T114" fmla="*/ 443 w 679"/>
                  <a:gd name="T115" fmla="*/ 24 h 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9"/>
                  <a:gd name="T175" fmla="*/ 0 h 788"/>
                  <a:gd name="T176" fmla="*/ 679 w 679"/>
                  <a:gd name="T177" fmla="*/ 788 h 7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9" h="788">
                    <a:moveTo>
                      <a:pt x="75" y="428"/>
                    </a:moveTo>
                    <a:lnTo>
                      <a:pt x="56" y="452"/>
                    </a:lnTo>
                    <a:lnTo>
                      <a:pt x="41" y="477"/>
                    </a:lnTo>
                    <a:lnTo>
                      <a:pt x="28" y="502"/>
                    </a:lnTo>
                    <a:lnTo>
                      <a:pt x="18" y="526"/>
                    </a:lnTo>
                    <a:lnTo>
                      <a:pt x="10" y="550"/>
                    </a:lnTo>
                    <a:lnTo>
                      <a:pt x="4" y="575"/>
                    </a:lnTo>
                    <a:lnTo>
                      <a:pt x="1" y="598"/>
                    </a:lnTo>
                    <a:lnTo>
                      <a:pt x="0" y="623"/>
                    </a:lnTo>
                    <a:lnTo>
                      <a:pt x="0" y="643"/>
                    </a:lnTo>
                    <a:lnTo>
                      <a:pt x="3" y="663"/>
                    </a:lnTo>
                    <a:lnTo>
                      <a:pt x="8" y="681"/>
                    </a:lnTo>
                    <a:lnTo>
                      <a:pt x="15" y="699"/>
                    </a:lnTo>
                    <a:lnTo>
                      <a:pt x="23" y="715"/>
                    </a:lnTo>
                    <a:lnTo>
                      <a:pt x="35" y="731"/>
                    </a:lnTo>
                    <a:lnTo>
                      <a:pt x="47" y="744"/>
                    </a:lnTo>
                    <a:lnTo>
                      <a:pt x="63" y="758"/>
                    </a:lnTo>
                    <a:lnTo>
                      <a:pt x="78" y="768"/>
                    </a:lnTo>
                    <a:lnTo>
                      <a:pt x="96" y="776"/>
                    </a:lnTo>
                    <a:lnTo>
                      <a:pt x="114" y="781"/>
                    </a:lnTo>
                    <a:lnTo>
                      <a:pt x="133" y="787"/>
                    </a:lnTo>
                    <a:lnTo>
                      <a:pt x="152" y="788"/>
                    </a:lnTo>
                    <a:lnTo>
                      <a:pt x="173" y="788"/>
                    </a:lnTo>
                    <a:lnTo>
                      <a:pt x="193" y="785"/>
                    </a:lnTo>
                    <a:lnTo>
                      <a:pt x="215" y="781"/>
                    </a:lnTo>
                    <a:lnTo>
                      <a:pt x="220" y="778"/>
                    </a:lnTo>
                    <a:lnTo>
                      <a:pt x="225" y="776"/>
                    </a:lnTo>
                    <a:lnTo>
                      <a:pt x="237" y="771"/>
                    </a:lnTo>
                    <a:lnTo>
                      <a:pt x="259" y="761"/>
                    </a:lnTo>
                    <a:lnTo>
                      <a:pt x="279" y="748"/>
                    </a:lnTo>
                    <a:lnTo>
                      <a:pt x="284" y="743"/>
                    </a:lnTo>
                    <a:lnTo>
                      <a:pt x="286" y="741"/>
                    </a:lnTo>
                    <a:lnTo>
                      <a:pt x="287" y="740"/>
                    </a:lnTo>
                    <a:lnTo>
                      <a:pt x="289" y="740"/>
                    </a:lnTo>
                    <a:lnTo>
                      <a:pt x="301" y="733"/>
                    </a:lnTo>
                    <a:lnTo>
                      <a:pt x="310" y="724"/>
                    </a:lnTo>
                    <a:lnTo>
                      <a:pt x="314" y="720"/>
                    </a:lnTo>
                    <a:lnTo>
                      <a:pt x="316" y="717"/>
                    </a:lnTo>
                    <a:lnTo>
                      <a:pt x="317" y="716"/>
                    </a:lnTo>
                    <a:lnTo>
                      <a:pt x="320" y="716"/>
                    </a:lnTo>
                    <a:lnTo>
                      <a:pt x="340" y="697"/>
                    </a:lnTo>
                    <a:lnTo>
                      <a:pt x="349" y="686"/>
                    </a:lnTo>
                    <a:lnTo>
                      <a:pt x="353" y="680"/>
                    </a:lnTo>
                    <a:lnTo>
                      <a:pt x="359" y="676"/>
                    </a:lnTo>
                    <a:lnTo>
                      <a:pt x="379" y="654"/>
                    </a:lnTo>
                    <a:lnTo>
                      <a:pt x="627" y="322"/>
                    </a:lnTo>
                    <a:lnTo>
                      <a:pt x="638" y="304"/>
                    </a:lnTo>
                    <a:lnTo>
                      <a:pt x="649" y="289"/>
                    </a:lnTo>
                    <a:lnTo>
                      <a:pt x="664" y="257"/>
                    </a:lnTo>
                    <a:lnTo>
                      <a:pt x="670" y="239"/>
                    </a:lnTo>
                    <a:lnTo>
                      <a:pt x="674" y="223"/>
                    </a:lnTo>
                    <a:lnTo>
                      <a:pt x="679" y="192"/>
                    </a:lnTo>
                    <a:lnTo>
                      <a:pt x="678" y="174"/>
                    </a:lnTo>
                    <a:lnTo>
                      <a:pt x="677" y="158"/>
                    </a:lnTo>
                    <a:lnTo>
                      <a:pt x="673" y="144"/>
                    </a:lnTo>
                    <a:lnTo>
                      <a:pt x="669" y="131"/>
                    </a:lnTo>
                    <a:lnTo>
                      <a:pt x="662" y="118"/>
                    </a:lnTo>
                    <a:lnTo>
                      <a:pt x="655" y="107"/>
                    </a:lnTo>
                    <a:lnTo>
                      <a:pt x="646" y="97"/>
                    </a:lnTo>
                    <a:lnTo>
                      <a:pt x="637" y="89"/>
                    </a:lnTo>
                    <a:lnTo>
                      <a:pt x="625" y="80"/>
                    </a:lnTo>
                    <a:lnTo>
                      <a:pt x="614" y="74"/>
                    </a:lnTo>
                    <a:lnTo>
                      <a:pt x="600" y="70"/>
                    </a:lnTo>
                    <a:lnTo>
                      <a:pt x="588" y="68"/>
                    </a:lnTo>
                    <a:lnTo>
                      <a:pt x="573" y="67"/>
                    </a:lnTo>
                    <a:lnTo>
                      <a:pt x="559" y="70"/>
                    </a:lnTo>
                    <a:lnTo>
                      <a:pt x="543" y="73"/>
                    </a:lnTo>
                    <a:lnTo>
                      <a:pt x="528" y="79"/>
                    </a:lnTo>
                    <a:lnTo>
                      <a:pt x="496" y="92"/>
                    </a:lnTo>
                    <a:lnTo>
                      <a:pt x="466" y="111"/>
                    </a:lnTo>
                    <a:lnTo>
                      <a:pt x="451" y="121"/>
                    </a:lnTo>
                    <a:lnTo>
                      <a:pt x="439" y="135"/>
                    </a:lnTo>
                    <a:lnTo>
                      <a:pt x="415" y="164"/>
                    </a:lnTo>
                    <a:lnTo>
                      <a:pt x="202" y="449"/>
                    </a:lnTo>
                    <a:lnTo>
                      <a:pt x="188" y="467"/>
                    </a:lnTo>
                    <a:lnTo>
                      <a:pt x="179" y="486"/>
                    </a:lnTo>
                    <a:lnTo>
                      <a:pt x="174" y="505"/>
                    </a:lnTo>
                    <a:lnTo>
                      <a:pt x="172" y="526"/>
                    </a:lnTo>
                    <a:lnTo>
                      <a:pt x="170" y="534"/>
                    </a:lnTo>
                    <a:lnTo>
                      <a:pt x="172" y="543"/>
                    </a:lnTo>
                    <a:lnTo>
                      <a:pt x="173" y="551"/>
                    </a:lnTo>
                    <a:lnTo>
                      <a:pt x="176" y="560"/>
                    </a:lnTo>
                    <a:lnTo>
                      <a:pt x="178" y="567"/>
                    </a:lnTo>
                    <a:lnTo>
                      <a:pt x="183" y="574"/>
                    </a:lnTo>
                    <a:lnTo>
                      <a:pt x="195" y="586"/>
                    </a:lnTo>
                    <a:lnTo>
                      <a:pt x="207" y="593"/>
                    </a:lnTo>
                    <a:lnTo>
                      <a:pt x="223" y="596"/>
                    </a:lnTo>
                    <a:lnTo>
                      <a:pt x="240" y="595"/>
                    </a:lnTo>
                    <a:lnTo>
                      <a:pt x="259" y="592"/>
                    </a:lnTo>
                    <a:lnTo>
                      <a:pt x="275" y="583"/>
                    </a:lnTo>
                    <a:lnTo>
                      <a:pt x="276" y="580"/>
                    </a:lnTo>
                    <a:lnTo>
                      <a:pt x="278" y="579"/>
                    </a:lnTo>
                    <a:lnTo>
                      <a:pt x="283" y="577"/>
                    </a:lnTo>
                    <a:lnTo>
                      <a:pt x="292" y="571"/>
                    </a:lnTo>
                    <a:lnTo>
                      <a:pt x="298" y="564"/>
                    </a:lnTo>
                    <a:lnTo>
                      <a:pt x="306" y="557"/>
                    </a:lnTo>
                    <a:lnTo>
                      <a:pt x="322" y="540"/>
                    </a:lnTo>
                    <a:lnTo>
                      <a:pt x="539" y="255"/>
                    </a:lnTo>
                    <a:lnTo>
                      <a:pt x="506" y="233"/>
                    </a:lnTo>
                    <a:lnTo>
                      <a:pt x="293" y="519"/>
                    </a:lnTo>
                    <a:lnTo>
                      <a:pt x="284" y="526"/>
                    </a:lnTo>
                    <a:lnTo>
                      <a:pt x="277" y="533"/>
                    </a:lnTo>
                    <a:lnTo>
                      <a:pt x="261" y="544"/>
                    </a:lnTo>
                    <a:lnTo>
                      <a:pt x="251" y="546"/>
                    </a:lnTo>
                    <a:lnTo>
                      <a:pt x="242" y="547"/>
                    </a:lnTo>
                    <a:lnTo>
                      <a:pt x="234" y="546"/>
                    </a:lnTo>
                    <a:lnTo>
                      <a:pt x="229" y="542"/>
                    </a:lnTo>
                    <a:lnTo>
                      <a:pt x="222" y="535"/>
                    </a:lnTo>
                    <a:lnTo>
                      <a:pt x="219" y="529"/>
                    </a:lnTo>
                    <a:lnTo>
                      <a:pt x="216" y="520"/>
                    </a:lnTo>
                    <a:lnTo>
                      <a:pt x="218" y="511"/>
                    </a:lnTo>
                    <a:lnTo>
                      <a:pt x="216" y="500"/>
                    </a:lnTo>
                    <a:lnTo>
                      <a:pt x="220" y="491"/>
                    </a:lnTo>
                    <a:lnTo>
                      <a:pt x="223" y="479"/>
                    </a:lnTo>
                    <a:lnTo>
                      <a:pt x="231" y="470"/>
                    </a:lnTo>
                    <a:lnTo>
                      <a:pt x="445" y="185"/>
                    </a:lnTo>
                    <a:lnTo>
                      <a:pt x="462" y="164"/>
                    </a:lnTo>
                    <a:lnTo>
                      <a:pt x="482" y="147"/>
                    </a:lnTo>
                    <a:lnTo>
                      <a:pt x="503" y="134"/>
                    </a:lnTo>
                    <a:lnTo>
                      <a:pt x="526" y="126"/>
                    </a:lnTo>
                    <a:lnTo>
                      <a:pt x="536" y="121"/>
                    </a:lnTo>
                    <a:lnTo>
                      <a:pt x="548" y="119"/>
                    </a:lnTo>
                    <a:lnTo>
                      <a:pt x="558" y="117"/>
                    </a:lnTo>
                    <a:lnTo>
                      <a:pt x="569" y="118"/>
                    </a:lnTo>
                    <a:lnTo>
                      <a:pt x="578" y="119"/>
                    </a:lnTo>
                    <a:lnTo>
                      <a:pt x="588" y="122"/>
                    </a:lnTo>
                    <a:lnTo>
                      <a:pt x="606" y="132"/>
                    </a:lnTo>
                    <a:lnTo>
                      <a:pt x="619" y="145"/>
                    </a:lnTo>
                    <a:lnTo>
                      <a:pt x="624" y="153"/>
                    </a:lnTo>
                    <a:lnTo>
                      <a:pt x="628" y="163"/>
                    </a:lnTo>
                    <a:lnTo>
                      <a:pt x="631" y="172"/>
                    </a:lnTo>
                    <a:lnTo>
                      <a:pt x="633" y="183"/>
                    </a:lnTo>
                    <a:lnTo>
                      <a:pt x="633" y="194"/>
                    </a:lnTo>
                    <a:lnTo>
                      <a:pt x="633" y="208"/>
                    </a:lnTo>
                    <a:lnTo>
                      <a:pt x="629" y="230"/>
                    </a:lnTo>
                    <a:lnTo>
                      <a:pt x="626" y="241"/>
                    </a:lnTo>
                    <a:lnTo>
                      <a:pt x="624" y="247"/>
                    </a:lnTo>
                    <a:lnTo>
                      <a:pt x="623" y="254"/>
                    </a:lnTo>
                    <a:lnTo>
                      <a:pt x="612" y="276"/>
                    </a:lnTo>
                    <a:lnTo>
                      <a:pt x="597" y="301"/>
                    </a:lnTo>
                    <a:lnTo>
                      <a:pt x="350" y="631"/>
                    </a:lnTo>
                    <a:lnTo>
                      <a:pt x="334" y="648"/>
                    </a:lnTo>
                    <a:lnTo>
                      <a:pt x="320" y="663"/>
                    </a:lnTo>
                    <a:lnTo>
                      <a:pt x="304" y="678"/>
                    </a:lnTo>
                    <a:lnTo>
                      <a:pt x="289" y="692"/>
                    </a:lnTo>
                    <a:lnTo>
                      <a:pt x="273" y="703"/>
                    </a:lnTo>
                    <a:lnTo>
                      <a:pt x="264" y="707"/>
                    </a:lnTo>
                    <a:lnTo>
                      <a:pt x="259" y="709"/>
                    </a:lnTo>
                    <a:lnTo>
                      <a:pt x="257" y="711"/>
                    </a:lnTo>
                    <a:lnTo>
                      <a:pt x="256" y="713"/>
                    </a:lnTo>
                    <a:lnTo>
                      <a:pt x="238" y="721"/>
                    </a:lnTo>
                    <a:lnTo>
                      <a:pt x="229" y="724"/>
                    </a:lnTo>
                    <a:lnTo>
                      <a:pt x="221" y="729"/>
                    </a:lnTo>
                    <a:lnTo>
                      <a:pt x="202" y="732"/>
                    </a:lnTo>
                    <a:lnTo>
                      <a:pt x="185" y="735"/>
                    </a:lnTo>
                    <a:lnTo>
                      <a:pt x="168" y="736"/>
                    </a:lnTo>
                    <a:lnTo>
                      <a:pt x="152" y="736"/>
                    </a:lnTo>
                    <a:lnTo>
                      <a:pt x="137" y="733"/>
                    </a:lnTo>
                    <a:lnTo>
                      <a:pt x="122" y="729"/>
                    </a:lnTo>
                    <a:lnTo>
                      <a:pt x="109" y="722"/>
                    </a:lnTo>
                    <a:lnTo>
                      <a:pt x="96" y="714"/>
                    </a:lnTo>
                    <a:lnTo>
                      <a:pt x="84" y="703"/>
                    </a:lnTo>
                    <a:lnTo>
                      <a:pt x="74" y="692"/>
                    </a:lnTo>
                    <a:lnTo>
                      <a:pt x="65" y="679"/>
                    </a:lnTo>
                    <a:lnTo>
                      <a:pt x="59" y="666"/>
                    </a:lnTo>
                    <a:lnTo>
                      <a:pt x="54" y="650"/>
                    </a:lnTo>
                    <a:lnTo>
                      <a:pt x="50" y="634"/>
                    </a:lnTo>
                    <a:lnTo>
                      <a:pt x="48" y="617"/>
                    </a:lnTo>
                    <a:lnTo>
                      <a:pt x="49" y="599"/>
                    </a:lnTo>
                    <a:lnTo>
                      <a:pt x="53" y="560"/>
                    </a:lnTo>
                    <a:lnTo>
                      <a:pt x="64" y="522"/>
                    </a:lnTo>
                    <a:lnTo>
                      <a:pt x="81" y="485"/>
                    </a:lnTo>
                    <a:lnTo>
                      <a:pt x="106" y="449"/>
                    </a:lnTo>
                    <a:lnTo>
                      <a:pt x="443" y="24"/>
                    </a:lnTo>
                    <a:lnTo>
                      <a:pt x="413" y="0"/>
                    </a:lnTo>
                    <a:lnTo>
                      <a:pt x="75" y="428"/>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07" name="Freeform 780"/>
              <p:cNvSpPr>
                <a:spLocks noEditPoints="1"/>
              </p:cNvSpPr>
              <p:nvPr/>
            </p:nvSpPr>
            <p:spPr bwMode="auto">
              <a:xfrm>
                <a:off x="2584" y="1130"/>
                <a:ext cx="89" cy="55"/>
              </a:xfrm>
              <a:custGeom>
                <a:avLst/>
                <a:gdLst>
                  <a:gd name="T0" fmla="*/ 254 w 446"/>
                  <a:gd name="T1" fmla="*/ 31 h 275"/>
                  <a:gd name="T2" fmla="*/ 250 w 446"/>
                  <a:gd name="T3" fmla="*/ 49 h 275"/>
                  <a:gd name="T4" fmla="*/ 269 w 446"/>
                  <a:gd name="T5" fmla="*/ 46 h 275"/>
                  <a:gd name="T6" fmla="*/ 282 w 446"/>
                  <a:gd name="T7" fmla="*/ 31 h 275"/>
                  <a:gd name="T8" fmla="*/ 302 w 446"/>
                  <a:gd name="T9" fmla="*/ 24 h 275"/>
                  <a:gd name="T10" fmla="*/ 402 w 446"/>
                  <a:gd name="T11" fmla="*/ 124 h 275"/>
                  <a:gd name="T12" fmla="*/ 265 w 446"/>
                  <a:gd name="T13" fmla="*/ 138 h 275"/>
                  <a:gd name="T14" fmla="*/ 251 w 446"/>
                  <a:gd name="T15" fmla="*/ 134 h 275"/>
                  <a:gd name="T16" fmla="*/ 210 w 446"/>
                  <a:gd name="T17" fmla="*/ 124 h 275"/>
                  <a:gd name="T18" fmla="*/ 192 w 446"/>
                  <a:gd name="T19" fmla="*/ 138 h 275"/>
                  <a:gd name="T20" fmla="*/ 180 w 446"/>
                  <a:gd name="T21" fmla="*/ 136 h 275"/>
                  <a:gd name="T22" fmla="*/ 163 w 446"/>
                  <a:gd name="T23" fmla="*/ 124 h 275"/>
                  <a:gd name="T24" fmla="*/ 139 w 446"/>
                  <a:gd name="T25" fmla="*/ 31 h 275"/>
                  <a:gd name="T26" fmla="*/ 158 w 446"/>
                  <a:gd name="T27" fmla="*/ 24 h 275"/>
                  <a:gd name="T28" fmla="*/ 189 w 446"/>
                  <a:gd name="T29" fmla="*/ 54 h 275"/>
                  <a:gd name="T30" fmla="*/ 193 w 446"/>
                  <a:gd name="T31" fmla="*/ 50 h 275"/>
                  <a:gd name="T32" fmla="*/ 194 w 446"/>
                  <a:gd name="T33" fmla="*/ 31 h 275"/>
                  <a:gd name="T34" fmla="*/ 159 w 446"/>
                  <a:gd name="T35" fmla="*/ 1 h 275"/>
                  <a:gd name="T36" fmla="*/ 127 w 446"/>
                  <a:gd name="T37" fmla="*/ 5 h 275"/>
                  <a:gd name="T38" fmla="*/ 28 w 446"/>
                  <a:gd name="T39" fmla="*/ 192 h 275"/>
                  <a:gd name="T40" fmla="*/ 42 w 446"/>
                  <a:gd name="T41" fmla="*/ 236 h 275"/>
                  <a:gd name="T42" fmla="*/ 95 w 446"/>
                  <a:gd name="T43" fmla="*/ 271 h 275"/>
                  <a:gd name="T44" fmla="*/ 152 w 446"/>
                  <a:gd name="T45" fmla="*/ 262 h 275"/>
                  <a:gd name="T46" fmla="*/ 179 w 446"/>
                  <a:gd name="T47" fmla="*/ 240 h 275"/>
                  <a:gd name="T48" fmla="*/ 191 w 446"/>
                  <a:gd name="T49" fmla="*/ 219 h 275"/>
                  <a:gd name="T50" fmla="*/ 196 w 446"/>
                  <a:gd name="T51" fmla="*/ 187 h 275"/>
                  <a:gd name="T52" fmla="*/ 248 w 446"/>
                  <a:gd name="T53" fmla="*/ 148 h 275"/>
                  <a:gd name="T54" fmla="*/ 259 w 446"/>
                  <a:gd name="T55" fmla="*/ 230 h 275"/>
                  <a:gd name="T56" fmla="*/ 293 w 446"/>
                  <a:gd name="T57" fmla="*/ 264 h 275"/>
                  <a:gd name="T58" fmla="*/ 340 w 446"/>
                  <a:gd name="T59" fmla="*/ 275 h 275"/>
                  <a:gd name="T60" fmla="*/ 375 w 446"/>
                  <a:gd name="T61" fmla="*/ 265 h 275"/>
                  <a:gd name="T62" fmla="*/ 388 w 446"/>
                  <a:gd name="T63" fmla="*/ 256 h 275"/>
                  <a:gd name="T64" fmla="*/ 410 w 446"/>
                  <a:gd name="T65" fmla="*/ 230 h 275"/>
                  <a:gd name="T66" fmla="*/ 419 w 446"/>
                  <a:gd name="T67" fmla="*/ 205 h 275"/>
                  <a:gd name="T68" fmla="*/ 446 w 446"/>
                  <a:gd name="T69" fmla="*/ 132 h 275"/>
                  <a:gd name="T70" fmla="*/ 284 w 446"/>
                  <a:gd name="T71" fmla="*/ 1 h 275"/>
                  <a:gd name="T72" fmla="*/ 396 w 446"/>
                  <a:gd name="T73" fmla="*/ 206 h 275"/>
                  <a:gd name="T74" fmla="*/ 388 w 446"/>
                  <a:gd name="T75" fmla="*/ 232 h 275"/>
                  <a:gd name="T76" fmla="*/ 351 w 446"/>
                  <a:gd name="T77" fmla="*/ 251 h 275"/>
                  <a:gd name="T78" fmla="*/ 344 w 446"/>
                  <a:gd name="T79" fmla="*/ 252 h 275"/>
                  <a:gd name="T80" fmla="*/ 303 w 446"/>
                  <a:gd name="T81" fmla="*/ 243 h 275"/>
                  <a:gd name="T82" fmla="*/ 274 w 446"/>
                  <a:gd name="T83" fmla="*/ 210 h 275"/>
                  <a:gd name="T84" fmla="*/ 51 w 446"/>
                  <a:gd name="T85" fmla="*/ 131 h 275"/>
                  <a:gd name="T86" fmla="*/ 47 w 446"/>
                  <a:gd name="T87" fmla="*/ 143 h 275"/>
                  <a:gd name="T88" fmla="*/ 38 w 446"/>
                  <a:gd name="T89" fmla="*/ 150 h 275"/>
                  <a:gd name="T90" fmla="*/ 24 w 446"/>
                  <a:gd name="T91" fmla="*/ 137 h 275"/>
                  <a:gd name="T92" fmla="*/ 38 w 446"/>
                  <a:gd name="T93" fmla="*/ 122 h 275"/>
                  <a:gd name="T94" fmla="*/ 172 w 446"/>
                  <a:gd name="T95" fmla="*/ 148 h 275"/>
                  <a:gd name="T96" fmla="*/ 166 w 446"/>
                  <a:gd name="T97" fmla="*/ 215 h 275"/>
                  <a:gd name="T98" fmla="*/ 161 w 446"/>
                  <a:gd name="T99" fmla="*/ 227 h 275"/>
                  <a:gd name="T100" fmla="*/ 131 w 446"/>
                  <a:gd name="T101" fmla="*/ 247 h 275"/>
                  <a:gd name="T102" fmla="*/ 101 w 446"/>
                  <a:gd name="T103" fmla="*/ 250 h 275"/>
                  <a:gd name="T104" fmla="*/ 57 w 446"/>
                  <a:gd name="T105" fmla="*/ 225 h 275"/>
                  <a:gd name="T106" fmla="*/ 49 w 446"/>
                  <a:gd name="T107" fmla="*/ 148 h 2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6"/>
                  <a:gd name="T163" fmla="*/ 0 h 275"/>
                  <a:gd name="T164" fmla="*/ 446 w 446"/>
                  <a:gd name="T165" fmla="*/ 275 h 2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6" h="275">
                    <a:moveTo>
                      <a:pt x="275" y="4"/>
                    </a:moveTo>
                    <a:lnTo>
                      <a:pt x="262" y="22"/>
                    </a:lnTo>
                    <a:lnTo>
                      <a:pt x="256" y="27"/>
                    </a:lnTo>
                    <a:lnTo>
                      <a:pt x="254" y="31"/>
                    </a:lnTo>
                    <a:lnTo>
                      <a:pt x="249" y="38"/>
                    </a:lnTo>
                    <a:lnTo>
                      <a:pt x="248" y="44"/>
                    </a:lnTo>
                    <a:lnTo>
                      <a:pt x="249" y="48"/>
                    </a:lnTo>
                    <a:lnTo>
                      <a:pt x="250" y="49"/>
                    </a:lnTo>
                    <a:lnTo>
                      <a:pt x="254" y="51"/>
                    </a:lnTo>
                    <a:lnTo>
                      <a:pt x="259" y="54"/>
                    </a:lnTo>
                    <a:lnTo>
                      <a:pt x="265" y="51"/>
                    </a:lnTo>
                    <a:lnTo>
                      <a:pt x="269" y="46"/>
                    </a:lnTo>
                    <a:lnTo>
                      <a:pt x="275" y="39"/>
                    </a:lnTo>
                    <a:lnTo>
                      <a:pt x="278" y="35"/>
                    </a:lnTo>
                    <a:lnTo>
                      <a:pt x="280" y="32"/>
                    </a:lnTo>
                    <a:lnTo>
                      <a:pt x="282" y="31"/>
                    </a:lnTo>
                    <a:lnTo>
                      <a:pt x="285" y="28"/>
                    </a:lnTo>
                    <a:lnTo>
                      <a:pt x="290" y="24"/>
                    </a:lnTo>
                    <a:lnTo>
                      <a:pt x="295" y="23"/>
                    </a:lnTo>
                    <a:lnTo>
                      <a:pt x="302" y="24"/>
                    </a:lnTo>
                    <a:lnTo>
                      <a:pt x="309" y="31"/>
                    </a:lnTo>
                    <a:lnTo>
                      <a:pt x="309" y="33"/>
                    </a:lnTo>
                    <a:lnTo>
                      <a:pt x="311" y="38"/>
                    </a:lnTo>
                    <a:lnTo>
                      <a:pt x="402" y="124"/>
                    </a:lnTo>
                    <a:lnTo>
                      <a:pt x="282" y="124"/>
                    </a:lnTo>
                    <a:lnTo>
                      <a:pt x="276" y="126"/>
                    </a:lnTo>
                    <a:lnTo>
                      <a:pt x="272" y="132"/>
                    </a:lnTo>
                    <a:lnTo>
                      <a:pt x="265" y="138"/>
                    </a:lnTo>
                    <a:lnTo>
                      <a:pt x="262" y="140"/>
                    </a:lnTo>
                    <a:lnTo>
                      <a:pt x="255" y="138"/>
                    </a:lnTo>
                    <a:lnTo>
                      <a:pt x="253" y="136"/>
                    </a:lnTo>
                    <a:lnTo>
                      <a:pt x="251" y="134"/>
                    </a:lnTo>
                    <a:lnTo>
                      <a:pt x="249" y="132"/>
                    </a:lnTo>
                    <a:lnTo>
                      <a:pt x="244" y="126"/>
                    </a:lnTo>
                    <a:lnTo>
                      <a:pt x="239" y="124"/>
                    </a:lnTo>
                    <a:lnTo>
                      <a:pt x="210" y="124"/>
                    </a:lnTo>
                    <a:lnTo>
                      <a:pt x="203" y="126"/>
                    </a:lnTo>
                    <a:lnTo>
                      <a:pt x="200" y="128"/>
                    </a:lnTo>
                    <a:lnTo>
                      <a:pt x="198" y="132"/>
                    </a:lnTo>
                    <a:lnTo>
                      <a:pt x="192" y="138"/>
                    </a:lnTo>
                    <a:lnTo>
                      <a:pt x="189" y="140"/>
                    </a:lnTo>
                    <a:lnTo>
                      <a:pt x="184" y="139"/>
                    </a:lnTo>
                    <a:lnTo>
                      <a:pt x="182" y="139"/>
                    </a:lnTo>
                    <a:lnTo>
                      <a:pt x="180" y="136"/>
                    </a:lnTo>
                    <a:lnTo>
                      <a:pt x="177" y="133"/>
                    </a:lnTo>
                    <a:lnTo>
                      <a:pt x="176" y="132"/>
                    </a:lnTo>
                    <a:lnTo>
                      <a:pt x="171" y="127"/>
                    </a:lnTo>
                    <a:lnTo>
                      <a:pt x="163" y="124"/>
                    </a:lnTo>
                    <a:lnTo>
                      <a:pt x="46" y="124"/>
                    </a:lnTo>
                    <a:lnTo>
                      <a:pt x="137" y="33"/>
                    </a:lnTo>
                    <a:lnTo>
                      <a:pt x="137" y="32"/>
                    </a:lnTo>
                    <a:lnTo>
                      <a:pt x="139" y="31"/>
                    </a:lnTo>
                    <a:lnTo>
                      <a:pt x="143" y="28"/>
                    </a:lnTo>
                    <a:lnTo>
                      <a:pt x="147" y="24"/>
                    </a:lnTo>
                    <a:lnTo>
                      <a:pt x="155" y="23"/>
                    </a:lnTo>
                    <a:lnTo>
                      <a:pt x="158" y="24"/>
                    </a:lnTo>
                    <a:lnTo>
                      <a:pt x="164" y="31"/>
                    </a:lnTo>
                    <a:lnTo>
                      <a:pt x="176" y="47"/>
                    </a:lnTo>
                    <a:lnTo>
                      <a:pt x="182" y="51"/>
                    </a:lnTo>
                    <a:lnTo>
                      <a:pt x="189" y="54"/>
                    </a:lnTo>
                    <a:lnTo>
                      <a:pt x="192" y="54"/>
                    </a:lnTo>
                    <a:lnTo>
                      <a:pt x="192" y="51"/>
                    </a:lnTo>
                    <a:lnTo>
                      <a:pt x="192" y="50"/>
                    </a:lnTo>
                    <a:lnTo>
                      <a:pt x="193" y="50"/>
                    </a:lnTo>
                    <a:lnTo>
                      <a:pt x="195" y="48"/>
                    </a:lnTo>
                    <a:lnTo>
                      <a:pt x="198" y="41"/>
                    </a:lnTo>
                    <a:lnTo>
                      <a:pt x="196" y="37"/>
                    </a:lnTo>
                    <a:lnTo>
                      <a:pt x="194" y="31"/>
                    </a:lnTo>
                    <a:lnTo>
                      <a:pt x="191" y="27"/>
                    </a:lnTo>
                    <a:lnTo>
                      <a:pt x="186" y="22"/>
                    </a:lnTo>
                    <a:lnTo>
                      <a:pt x="168" y="4"/>
                    </a:lnTo>
                    <a:lnTo>
                      <a:pt x="159" y="1"/>
                    </a:lnTo>
                    <a:lnTo>
                      <a:pt x="154" y="0"/>
                    </a:lnTo>
                    <a:lnTo>
                      <a:pt x="147" y="0"/>
                    </a:lnTo>
                    <a:lnTo>
                      <a:pt x="136" y="1"/>
                    </a:lnTo>
                    <a:lnTo>
                      <a:pt x="127" y="5"/>
                    </a:lnTo>
                    <a:lnTo>
                      <a:pt x="0" y="132"/>
                    </a:lnTo>
                    <a:lnTo>
                      <a:pt x="0" y="150"/>
                    </a:lnTo>
                    <a:lnTo>
                      <a:pt x="28" y="150"/>
                    </a:lnTo>
                    <a:lnTo>
                      <a:pt x="28" y="192"/>
                    </a:lnTo>
                    <a:lnTo>
                      <a:pt x="29" y="207"/>
                    </a:lnTo>
                    <a:lnTo>
                      <a:pt x="30" y="214"/>
                    </a:lnTo>
                    <a:lnTo>
                      <a:pt x="34" y="222"/>
                    </a:lnTo>
                    <a:lnTo>
                      <a:pt x="42" y="236"/>
                    </a:lnTo>
                    <a:lnTo>
                      <a:pt x="54" y="249"/>
                    </a:lnTo>
                    <a:lnTo>
                      <a:pt x="65" y="259"/>
                    </a:lnTo>
                    <a:lnTo>
                      <a:pt x="80" y="267"/>
                    </a:lnTo>
                    <a:lnTo>
                      <a:pt x="95" y="271"/>
                    </a:lnTo>
                    <a:lnTo>
                      <a:pt x="113" y="274"/>
                    </a:lnTo>
                    <a:lnTo>
                      <a:pt x="129" y="271"/>
                    </a:lnTo>
                    <a:lnTo>
                      <a:pt x="145" y="267"/>
                    </a:lnTo>
                    <a:lnTo>
                      <a:pt x="152" y="262"/>
                    </a:lnTo>
                    <a:lnTo>
                      <a:pt x="159" y="258"/>
                    </a:lnTo>
                    <a:lnTo>
                      <a:pt x="166" y="252"/>
                    </a:lnTo>
                    <a:lnTo>
                      <a:pt x="174" y="248"/>
                    </a:lnTo>
                    <a:lnTo>
                      <a:pt x="179" y="240"/>
                    </a:lnTo>
                    <a:lnTo>
                      <a:pt x="183" y="233"/>
                    </a:lnTo>
                    <a:lnTo>
                      <a:pt x="184" y="229"/>
                    </a:lnTo>
                    <a:lnTo>
                      <a:pt x="186" y="225"/>
                    </a:lnTo>
                    <a:lnTo>
                      <a:pt x="191" y="219"/>
                    </a:lnTo>
                    <a:lnTo>
                      <a:pt x="195" y="203"/>
                    </a:lnTo>
                    <a:lnTo>
                      <a:pt x="196" y="194"/>
                    </a:lnTo>
                    <a:lnTo>
                      <a:pt x="196" y="190"/>
                    </a:lnTo>
                    <a:lnTo>
                      <a:pt x="196" y="187"/>
                    </a:lnTo>
                    <a:lnTo>
                      <a:pt x="196" y="186"/>
                    </a:lnTo>
                    <a:lnTo>
                      <a:pt x="198" y="186"/>
                    </a:lnTo>
                    <a:lnTo>
                      <a:pt x="198" y="148"/>
                    </a:lnTo>
                    <a:lnTo>
                      <a:pt x="248" y="148"/>
                    </a:lnTo>
                    <a:lnTo>
                      <a:pt x="248" y="184"/>
                    </a:lnTo>
                    <a:lnTo>
                      <a:pt x="250" y="206"/>
                    </a:lnTo>
                    <a:lnTo>
                      <a:pt x="254" y="218"/>
                    </a:lnTo>
                    <a:lnTo>
                      <a:pt x="259" y="230"/>
                    </a:lnTo>
                    <a:lnTo>
                      <a:pt x="265" y="238"/>
                    </a:lnTo>
                    <a:lnTo>
                      <a:pt x="273" y="247"/>
                    </a:lnTo>
                    <a:lnTo>
                      <a:pt x="282" y="255"/>
                    </a:lnTo>
                    <a:lnTo>
                      <a:pt x="293" y="264"/>
                    </a:lnTo>
                    <a:lnTo>
                      <a:pt x="303" y="268"/>
                    </a:lnTo>
                    <a:lnTo>
                      <a:pt x="314" y="271"/>
                    </a:lnTo>
                    <a:lnTo>
                      <a:pt x="327" y="274"/>
                    </a:lnTo>
                    <a:lnTo>
                      <a:pt x="340" y="275"/>
                    </a:lnTo>
                    <a:lnTo>
                      <a:pt x="350" y="273"/>
                    </a:lnTo>
                    <a:lnTo>
                      <a:pt x="361" y="270"/>
                    </a:lnTo>
                    <a:lnTo>
                      <a:pt x="370" y="267"/>
                    </a:lnTo>
                    <a:lnTo>
                      <a:pt x="375" y="265"/>
                    </a:lnTo>
                    <a:lnTo>
                      <a:pt x="377" y="264"/>
                    </a:lnTo>
                    <a:lnTo>
                      <a:pt x="381" y="264"/>
                    </a:lnTo>
                    <a:lnTo>
                      <a:pt x="384" y="259"/>
                    </a:lnTo>
                    <a:lnTo>
                      <a:pt x="388" y="256"/>
                    </a:lnTo>
                    <a:lnTo>
                      <a:pt x="396" y="249"/>
                    </a:lnTo>
                    <a:lnTo>
                      <a:pt x="403" y="241"/>
                    </a:lnTo>
                    <a:lnTo>
                      <a:pt x="410" y="233"/>
                    </a:lnTo>
                    <a:lnTo>
                      <a:pt x="410" y="230"/>
                    </a:lnTo>
                    <a:lnTo>
                      <a:pt x="411" y="228"/>
                    </a:lnTo>
                    <a:lnTo>
                      <a:pt x="413" y="223"/>
                    </a:lnTo>
                    <a:lnTo>
                      <a:pt x="417" y="214"/>
                    </a:lnTo>
                    <a:lnTo>
                      <a:pt x="419" y="205"/>
                    </a:lnTo>
                    <a:lnTo>
                      <a:pt x="420" y="196"/>
                    </a:lnTo>
                    <a:lnTo>
                      <a:pt x="420" y="148"/>
                    </a:lnTo>
                    <a:lnTo>
                      <a:pt x="446" y="148"/>
                    </a:lnTo>
                    <a:lnTo>
                      <a:pt x="446" y="132"/>
                    </a:lnTo>
                    <a:lnTo>
                      <a:pt x="321" y="4"/>
                    </a:lnTo>
                    <a:lnTo>
                      <a:pt x="310" y="1"/>
                    </a:lnTo>
                    <a:lnTo>
                      <a:pt x="299" y="0"/>
                    </a:lnTo>
                    <a:lnTo>
                      <a:pt x="284" y="1"/>
                    </a:lnTo>
                    <a:lnTo>
                      <a:pt x="275" y="4"/>
                    </a:lnTo>
                    <a:close/>
                    <a:moveTo>
                      <a:pt x="273" y="148"/>
                    </a:moveTo>
                    <a:lnTo>
                      <a:pt x="396" y="148"/>
                    </a:lnTo>
                    <a:lnTo>
                      <a:pt x="396" y="206"/>
                    </a:lnTo>
                    <a:lnTo>
                      <a:pt x="395" y="209"/>
                    </a:lnTo>
                    <a:lnTo>
                      <a:pt x="395" y="212"/>
                    </a:lnTo>
                    <a:lnTo>
                      <a:pt x="394" y="219"/>
                    </a:lnTo>
                    <a:lnTo>
                      <a:pt x="388" y="232"/>
                    </a:lnTo>
                    <a:lnTo>
                      <a:pt x="377" y="240"/>
                    </a:lnTo>
                    <a:lnTo>
                      <a:pt x="370" y="243"/>
                    </a:lnTo>
                    <a:lnTo>
                      <a:pt x="365" y="248"/>
                    </a:lnTo>
                    <a:lnTo>
                      <a:pt x="351" y="251"/>
                    </a:lnTo>
                    <a:lnTo>
                      <a:pt x="347" y="251"/>
                    </a:lnTo>
                    <a:lnTo>
                      <a:pt x="345" y="251"/>
                    </a:lnTo>
                    <a:lnTo>
                      <a:pt x="344" y="251"/>
                    </a:lnTo>
                    <a:lnTo>
                      <a:pt x="344" y="252"/>
                    </a:lnTo>
                    <a:lnTo>
                      <a:pt x="337" y="253"/>
                    </a:lnTo>
                    <a:lnTo>
                      <a:pt x="326" y="252"/>
                    </a:lnTo>
                    <a:lnTo>
                      <a:pt x="314" y="249"/>
                    </a:lnTo>
                    <a:lnTo>
                      <a:pt x="303" y="243"/>
                    </a:lnTo>
                    <a:lnTo>
                      <a:pt x="293" y="238"/>
                    </a:lnTo>
                    <a:lnTo>
                      <a:pt x="283" y="229"/>
                    </a:lnTo>
                    <a:lnTo>
                      <a:pt x="277" y="220"/>
                    </a:lnTo>
                    <a:lnTo>
                      <a:pt x="274" y="210"/>
                    </a:lnTo>
                    <a:lnTo>
                      <a:pt x="273" y="200"/>
                    </a:lnTo>
                    <a:lnTo>
                      <a:pt x="273" y="148"/>
                    </a:lnTo>
                    <a:close/>
                    <a:moveTo>
                      <a:pt x="47" y="127"/>
                    </a:moveTo>
                    <a:lnTo>
                      <a:pt x="51" y="131"/>
                    </a:lnTo>
                    <a:lnTo>
                      <a:pt x="52" y="137"/>
                    </a:lnTo>
                    <a:lnTo>
                      <a:pt x="51" y="141"/>
                    </a:lnTo>
                    <a:lnTo>
                      <a:pt x="48" y="143"/>
                    </a:lnTo>
                    <a:lnTo>
                      <a:pt x="47" y="143"/>
                    </a:lnTo>
                    <a:lnTo>
                      <a:pt x="47" y="145"/>
                    </a:lnTo>
                    <a:lnTo>
                      <a:pt x="47" y="147"/>
                    </a:lnTo>
                    <a:lnTo>
                      <a:pt x="43" y="149"/>
                    </a:lnTo>
                    <a:lnTo>
                      <a:pt x="38" y="150"/>
                    </a:lnTo>
                    <a:lnTo>
                      <a:pt x="31" y="149"/>
                    </a:lnTo>
                    <a:lnTo>
                      <a:pt x="26" y="147"/>
                    </a:lnTo>
                    <a:lnTo>
                      <a:pt x="24" y="141"/>
                    </a:lnTo>
                    <a:lnTo>
                      <a:pt x="24" y="137"/>
                    </a:lnTo>
                    <a:lnTo>
                      <a:pt x="25" y="131"/>
                    </a:lnTo>
                    <a:lnTo>
                      <a:pt x="28" y="127"/>
                    </a:lnTo>
                    <a:lnTo>
                      <a:pt x="31" y="123"/>
                    </a:lnTo>
                    <a:lnTo>
                      <a:pt x="38" y="122"/>
                    </a:lnTo>
                    <a:lnTo>
                      <a:pt x="43" y="123"/>
                    </a:lnTo>
                    <a:lnTo>
                      <a:pt x="47" y="127"/>
                    </a:lnTo>
                    <a:close/>
                    <a:moveTo>
                      <a:pt x="49" y="148"/>
                    </a:moveTo>
                    <a:lnTo>
                      <a:pt x="172" y="148"/>
                    </a:lnTo>
                    <a:lnTo>
                      <a:pt x="172" y="200"/>
                    </a:lnTo>
                    <a:lnTo>
                      <a:pt x="170" y="209"/>
                    </a:lnTo>
                    <a:lnTo>
                      <a:pt x="167" y="213"/>
                    </a:lnTo>
                    <a:lnTo>
                      <a:pt x="166" y="215"/>
                    </a:lnTo>
                    <a:lnTo>
                      <a:pt x="166" y="219"/>
                    </a:lnTo>
                    <a:lnTo>
                      <a:pt x="164" y="220"/>
                    </a:lnTo>
                    <a:lnTo>
                      <a:pt x="163" y="222"/>
                    </a:lnTo>
                    <a:lnTo>
                      <a:pt x="161" y="227"/>
                    </a:lnTo>
                    <a:lnTo>
                      <a:pt x="153" y="236"/>
                    </a:lnTo>
                    <a:lnTo>
                      <a:pt x="141" y="241"/>
                    </a:lnTo>
                    <a:lnTo>
                      <a:pt x="136" y="243"/>
                    </a:lnTo>
                    <a:lnTo>
                      <a:pt x="131" y="247"/>
                    </a:lnTo>
                    <a:lnTo>
                      <a:pt x="120" y="250"/>
                    </a:lnTo>
                    <a:lnTo>
                      <a:pt x="109" y="251"/>
                    </a:lnTo>
                    <a:lnTo>
                      <a:pt x="104" y="250"/>
                    </a:lnTo>
                    <a:lnTo>
                      <a:pt x="101" y="250"/>
                    </a:lnTo>
                    <a:lnTo>
                      <a:pt x="94" y="249"/>
                    </a:lnTo>
                    <a:lnTo>
                      <a:pt x="81" y="243"/>
                    </a:lnTo>
                    <a:lnTo>
                      <a:pt x="67" y="236"/>
                    </a:lnTo>
                    <a:lnTo>
                      <a:pt x="57" y="225"/>
                    </a:lnTo>
                    <a:lnTo>
                      <a:pt x="53" y="219"/>
                    </a:lnTo>
                    <a:lnTo>
                      <a:pt x="51" y="213"/>
                    </a:lnTo>
                    <a:lnTo>
                      <a:pt x="49" y="200"/>
                    </a:lnTo>
                    <a:lnTo>
                      <a:pt x="49" y="148"/>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08" name="Freeform 781"/>
              <p:cNvSpPr>
                <a:spLocks/>
              </p:cNvSpPr>
              <p:nvPr/>
            </p:nvSpPr>
            <p:spPr bwMode="auto">
              <a:xfrm>
                <a:off x="2329" y="1116"/>
                <a:ext cx="71" cy="83"/>
              </a:xfrm>
              <a:custGeom>
                <a:avLst/>
                <a:gdLst>
                  <a:gd name="T0" fmla="*/ 39 w 357"/>
                  <a:gd name="T1" fmla="*/ 363 h 412"/>
                  <a:gd name="T2" fmla="*/ 32 w 357"/>
                  <a:gd name="T3" fmla="*/ 350 h 412"/>
                  <a:gd name="T4" fmla="*/ 28 w 357"/>
                  <a:gd name="T5" fmla="*/ 333 h 412"/>
                  <a:gd name="T6" fmla="*/ 28 w 357"/>
                  <a:gd name="T7" fmla="*/ 316 h 412"/>
                  <a:gd name="T8" fmla="*/ 35 w 357"/>
                  <a:gd name="T9" fmla="*/ 274 h 412"/>
                  <a:gd name="T10" fmla="*/ 57 w 357"/>
                  <a:gd name="T11" fmla="*/ 236 h 412"/>
                  <a:gd name="T12" fmla="*/ 218 w 357"/>
                  <a:gd name="T13" fmla="*/ 0 h 412"/>
                  <a:gd name="T14" fmla="*/ 29 w 357"/>
                  <a:gd name="T15" fmla="*/ 236 h 412"/>
                  <a:gd name="T16" fmla="*/ 9 w 357"/>
                  <a:gd name="T17" fmla="*/ 277 h 412"/>
                  <a:gd name="T18" fmla="*/ 0 w 357"/>
                  <a:gd name="T19" fmla="*/ 314 h 412"/>
                  <a:gd name="T20" fmla="*/ 0 w 357"/>
                  <a:gd name="T21" fmla="*/ 337 h 412"/>
                  <a:gd name="T22" fmla="*/ 4 w 357"/>
                  <a:gd name="T23" fmla="*/ 357 h 412"/>
                  <a:gd name="T24" fmla="*/ 13 w 357"/>
                  <a:gd name="T25" fmla="*/ 375 h 412"/>
                  <a:gd name="T26" fmla="*/ 27 w 357"/>
                  <a:gd name="T27" fmla="*/ 391 h 412"/>
                  <a:gd name="T28" fmla="*/ 53 w 357"/>
                  <a:gd name="T29" fmla="*/ 408 h 412"/>
                  <a:gd name="T30" fmla="*/ 92 w 357"/>
                  <a:gd name="T31" fmla="*/ 412 h 412"/>
                  <a:gd name="T32" fmla="*/ 137 w 357"/>
                  <a:gd name="T33" fmla="*/ 399 h 412"/>
                  <a:gd name="T34" fmla="*/ 179 w 357"/>
                  <a:gd name="T35" fmla="*/ 368 h 412"/>
                  <a:gd name="T36" fmla="*/ 331 w 357"/>
                  <a:gd name="T37" fmla="*/ 171 h 412"/>
                  <a:gd name="T38" fmla="*/ 349 w 357"/>
                  <a:gd name="T39" fmla="*/ 135 h 412"/>
                  <a:gd name="T40" fmla="*/ 357 w 357"/>
                  <a:gd name="T41" fmla="*/ 101 h 412"/>
                  <a:gd name="T42" fmla="*/ 355 w 357"/>
                  <a:gd name="T43" fmla="*/ 84 h 412"/>
                  <a:gd name="T44" fmla="*/ 344 w 357"/>
                  <a:gd name="T45" fmla="*/ 57 h 412"/>
                  <a:gd name="T46" fmla="*/ 337 w 357"/>
                  <a:gd name="T47" fmla="*/ 48 h 412"/>
                  <a:gd name="T48" fmla="*/ 310 w 357"/>
                  <a:gd name="T49" fmla="*/ 37 h 412"/>
                  <a:gd name="T50" fmla="*/ 295 w 357"/>
                  <a:gd name="T51" fmla="*/ 37 h 412"/>
                  <a:gd name="T52" fmla="*/ 261 w 357"/>
                  <a:gd name="T53" fmla="*/ 48 h 412"/>
                  <a:gd name="T54" fmla="*/ 230 w 357"/>
                  <a:gd name="T55" fmla="*/ 70 h 412"/>
                  <a:gd name="T56" fmla="*/ 107 w 357"/>
                  <a:gd name="T57" fmla="*/ 236 h 412"/>
                  <a:gd name="T58" fmla="*/ 91 w 357"/>
                  <a:gd name="T59" fmla="*/ 275 h 412"/>
                  <a:gd name="T60" fmla="*/ 94 w 357"/>
                  <a:gd name="T61" fmla="*/ 295 h 412"/>
                  <a:gd name="T62" fmla="*/ 105 w 357"/>
                  <a:gd name="T63" fmla="*/ 308 h 412"/>
                  <a:gd name="T64" fmla="*/ 119 w 357"/>
                  <a:gd name="T65" fmla="*/ 313 h 412"/>
                  <a:gd name="T66" fmla="*/ 137 w 357"/>
                  <a:gd name="T67" fmla="*/ 311 h 412"/>
                  <a:gd name="T68" fmla="*/ 140 w 357"/>
                  <a:gd name="T69" fmla="*/ 308 h 412"/>
                  <a:gd name="T70" fmla="*/ 154 w 357"/>
                  <a:gd name="T71" fmla="*/ 300 h 412"/>
                  <a:gd name="T72" fmla="*/ 162 w 357"/>
                  <a:gd name="T73" fmla="*/ 292 h 412"/>
                  <a:gd name="T74" fmla="*/ 283 w 357"/>
                  <a:gd name="T75" fmla="*/ 135 h 412"/>
                  <a:gd name="T76" fmla="*/ 155 w 357"/>
                  <a:gd name="T77" fmla="*/ 272 h 412"/>
                  <a:gd name="T78" fmla="*/ 139 w 357"/>
                  <a:gd name="T79" fmla="*/ 286 h 412"/>
                  <a:gd name="T80" fmla="*/ 128 w 357"/>
                  <a:gd name="T81" fmla="*/ 288 h 412"/>
                  <a:gd name="T82" fmla="*/ 121 w 357"/>
                  <a:gd name="T83" fmla="*/ 286 h 412"/>
                  <a:gd name="T84" fmla="*/ 114 w 357"/>
                  <a:gd name="T85" fmla="*/ 268 h 412"/>
                  <a:gd name="T86" fmla="*/ 122 w 357"/>
                  <a:gd name="T87" fmla="*/ 249 h 412"/>
                  <a:gd name="T88" fmla="*/ 242 w 357"/>
                  <a:gd name="T89" fmla="*/ 86 h 412"/>
                  <a:gd name="T90" fmla="*/ 264 w 357"/>
                  <a:gd name="T91" fmla="*/ 71 h 412"/>
                  <a:gd name="T92" fmla="*/ 288 w 357"/>
                  <a:gd name="T93" fmla="*/ 63 h 412"/>
                  <a:gd name="T94" fmla="*/ 304 w 357"/>
                  <a:gd name="T95" fmla="*/ 62 h 412"/>
                  <a:gd name="T96" fmla="*/ 319 w 357"/>
                  <a:gd name="T97" fmla="*/ 70 h 412"/>
                  <a:gd name="T98" fmla="*/ 330 w 357"/>
                  <a:gd name="T99" fmla="*/ 85 h 412"/>
                  <a:gd name="T100" fmla="*/ 334 w 357"/>
                  <a:gd name="T101" fmla="*/ 109 h 412"/>
                  <a:gd name="T102" fmla="*/ 328 w 357"/>
                  <a:gd name="T103" fmla="*/ 133 h 412"/>
                  <a:gd name="T104" fmla="*/ 315 w 357"/>
                  <a:gd name="T105" fmla="*/ 159 h 412"/>
                  <a:gd name="T106" fmla="*/ 168 w 357"/>
                  <a:gd name="T107" fmla="*/ 350 h 412"/>
                  <a:gd name="T108" fmla="*/ 135 w 357"/>
                  <a:gd name="T109" fmla="*/ 374 h 412"/>
                  <a:gd name="T110" fmla="*/ 96 w 357"/>
                  <a:gd name="T111" fmla="*/ 387 h 412"/>
                  <a:gd name="T112" fmla="*/ 64 w 357"/>
                  <a:gd name="T113" fmla="*/ 382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7"/>
                  <a:gd name="T172" fmla="*/ 0 h 412"/>
                  <a:gd name="T173" fmla="*/ 357 w 357"/>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7" h="412">
                    <a:moveTo>
                      <a:pt x="52" y="375"/>
                    </a:moveTo>
                    <a:lnTo>
                      <a:pt x="39" y="363"/>
                    </a:lnTo>
                    <a:lnTo>
                      <a:pt x="35" y="356"/>
                    </a:lnTo>
                    <a:lnTo>
                      <a:pt x="32" y="350"/>
                    </a:lnTo>
                    <a:lnTo>
                      <a:pt x="29" y="341"/>
                    </a:lnTo>
                    <a:lnTo>
                      <a:pt x="28" y="333"/>
                    </a:lnTo>
                    <a:lnTo>
                      <a:pt x="27" y="324"/>
                    </a:lnTo>
                    <a:lnTo>
                      <a:pt x="28" y="316"/>
                    </a:lnTo>
                    <a:lnTo>
                      <a:pt x="29" y="295"/>
                    </a:lnTo>
                    <a:lnTo>
                      <a:pt x="35" y="274"/>
                    </a:lnTo>
                    <a:lnTo>
                      <a:pt x="44" y="254"/>
                    </a:lnTo>
                    <a:lnTo>
                      <a:pt x="57" y="236"/>
                    </a:lnTo>
                    <a:lnTo>
                      <a:pt x="233" y="13"/>
                    </a:lnTo>
                    <a:lnTo>
                      <a:pt x="218" y="0"/>
                    </a:lnTo>
                    <a:lnTo>
                      <a:pt x="39" y="224"/>
                    </a:lnTo>
                    <a:lnTo>
                      <a:pt x="29" y="236"/>
                    </a:lnTo>
                    <a:lnTo>
                      <a:pt x="21" y="250"/>
                    </a:lnTo>
                    <a:lnTo>
                      <a:pt x="9" y="277"/>
                    </a:lnTo>
                    <a:lnTo>
                      <a:pt x="2" y="301"/>
                    </a:lnTo>
                    <a:lnTo>
                      <a:pt x="0" y="314"/>
                    </a:lnTo>
                    <a:lnTo>
                      <a:pt x="0" y="327"/>
                    </a:lnTo>
                    <a:lnTo>
                      <a:pt x="0" y="337"/>
                    </a:lnTo>
                    <a:lnTo>
                      <a:pt x="2" y="348"/>
                    </a:lnTo>
                    <a:lnTo>
                      <a:pt x="4" y="357"/>
                    </a:lnTo>
                    <a:lnTo>
                      <a:pt x="9" y="368"/>
                    </a:lnTo>
                    <a:lnTo>
                      <a:pt x="13" y="375"/>
                    </a:lnTo>
                    <a:lnTo>
                      <a:pt x="20" y="384"/>
                    </a:lnTo>
                    <a:lnTo>
                      <a:pt x="27" y="391"/>
                    </a:lnTo>
                    <a:lnTo>
                      <a:pt x="36" y="399"/>
                    </a:lnTo>
                    <a:lnTo>
                      <a:pt x="53" y="408"/>
                    </a:lnTo>
                    <a:lnTo>
                      <a:pt x="72" y="412"/>
                    </a:lnTo>
                    <a:lnTo>
                      <a:pt x="92" y="412"/>
                    </a:lnTo>
                    <a:lnTo>
                      <a:pt x="114" y="410"/>
                    </a:lnTo>
                    <a:lnTo>
                      <a:pt x="137" y="399"/>
                    </a:lnTo>
                    <a:lnTo>
                      <a:pt x="159" y="385"/>
                    </a:lnTo>
                    <a:lnTo>
                      <a:pt x="179" y="368"/>
                    </a:lnTo>
                    <a:lnTo>
                      <a:pt x="200" y="345"/>
                    </a:lnTo>
                    <a:lnTo>
                      <a:pt x="331" y="171"/>
                    </a:lnTo>
                    <a:lnTo>
                      <a:pt x="341" y="153"/>
                    </a:lnTo>
                    <a:lnTo>
                      <a:pt x="349" y="135"/>
                    </a:lnTo>
                    <a:lnTo>
                      <a:pt x="353" y="117"/>
                    </a:lnTo>
                    <a:lnTo>
                      <a:pt x="357" y="101"/>
                    </a:lnTo>
                    <a:lnTo>
                      <a:pt x="356" y="91"/>
                    </a:lnTo>
                    <a:lnTo>
                      <a:pt x="355" y="84"/>
                    </a:lnTo>
                    <a:lnTo>
                      <a:pt x="351" y="69"/>
                    </a:lnTo>
                    <a:lnTo>
                      <a:pt x="344" y="57"/>
                    </a:lnTo>
                    <a:lnTo>
                      <a:pt x="340" y="51"/>
                    </a:lnTo>
                    <a:lnTo>
                      <a:pt x="337" y="48"/>
                    </a:lnTo>
                    <a:lnTo>
                      <a:pt x="323" y="40"/>
                    </a:lnTo>
                    <a:lnTo>
                      <a:pt x="310" y="37"/>
                    </a:lnTo>
                    <a:lnTo>
                      <a:pt x="302" y="36"/>
                    </a:lnTo>
                    <a:lnTo>
                      <a:pt x="295" y="37"/>
                    </a:lnTo>
                    <a:lnTo>
                      <a:pt x="279" y="42"/>
                    </a:lnTo>
                    <a:lnTo>
                      <a:pt x="261" y="48"/>
                    </a:lnTo>
                    <a:lnTo>
                      <a:pt x="246" y="58"/>
                    </a:lnTo>
                    <a:lnTo>
                      <a:pt x="230" y="70"/>
                    </a:lnTo>
                    <a:lnTo>
                      <a:pt x="218" y="86"/>
                    </a:lnTo>
                    <a:lnTo>
                      <a:pt x="107" y="236"/>
                    </a:lnTo>
                    <a:lnTo>
                      <a:pt x="94" y="254"/>
                    </a:lnTo>
                    <a:lnTo>
                      <a:pt x="91" y="275"/>
                    </a:lnTo>
                    <a:lnTo>
                      <a:pt x="91" y="286"/>
                    </a:lnTo>
                    <a:lnTo>
                      <a:pt x="94" y="295"/>
                    </a:lnTo>
                    <a:lnTo>
                      <a:pt x="98" y="301"/>
                    </a:lnTo>
                    <a:lnTo>
                      <a:pt x="105" y="308"/>
                    </a:lnTo>
                    <a:lnTo>
                      <a:pt x="111" y="311"/>
                    </a:lnTo>
                    <a:lnTo>
                      <a:pt x="119" y="313"/>
                    </a:lnTo>
                    <a:lnTo>
                      <a:pt x="127" y="313"/>
                    </a:lnTo>
                    <a:lnTo>
                      <a:pt x="137" y="311"/>
                    </a:lnTo>
                    <a:lnTo>
                      <a:pt x="138" y="309"/>
                    </a:lnTo>
                    <a:lnTo>
                      <a:pt x="140" y="308"/>
                    </a:lnTo>
                    <a:lnTo>
                      <a:pt x="145" y="306"/>
                    </a:lnTo>
                    <a:lnTo>
                      <a:pt x="154" y="300"/>
                    </a:lnTo>
                    <a:lnTo>
                      <a:pt x="157" y="296"/>
                    </a:lnTo>
                    <a:lnTo>
                      <a:pt x="162" y="292"/>
                    </a:lnTo>
                    <a:lnTo>
                      <a:pt x="170" y="283"/>
                    </a:lnTo>
                    <a:lnTo>
                      <a:pt x="283" y="135"/>
                    </a:lnTo>
                    <a:lnTo>
                      <a:pt x="267" y="124"/>
                    </a:lnTo>
                    <a:lnTo>
                      <a:pt x="155" y="272"/>
                    </a:lnTo>
                    <a:lnTo>
                      <a:pt x="146" y="280"/>
                    </a:lnTo>
                    <a:lnTo>
                      <a:pt x="139" y="286"/>
                    </a:lnTo>
                    <a:lnTo>
                      <a:pt x="132" y="287"/>
                    </a:lnTo>
                    <a:lnTo>
                      <a:pt x="128" y="288"/>
                    </a:lnTo>
                    <a:lnTo>
                      <a:pt x="123" y="287"/>
                    </a:lnTo>
                    <a:lnTo>
                      <a:pt x="121" y="286"/>
                    </a:lnTo>
                    <a:lnTo>
                      <a:pt x="115" y="278"/>
                    </a:lnTo>
                    <a:lnTo>
                      <a:pt x="114" y="268"/>
                    </a:lnTo>
                    <a:lnTo>
                      <a:pt x="115" y="258"/>
                    </a:lnTo>
                    <a:lnTo>
                      <a:pt x="122" y="249"/>
                    </a:lnTo>
                    <a:lnTo>
                      <a:pt x="233" y="98"/>
                    </a:lnTo>
                    <a:lnTo>
                      <a:pt x="242" y="86"/>
                    </a:lnTo>
                    <a:lnTo>
                      <a:pt x="252" y="78"/>
                    </a:lnTo>
                    <a:lnTo>
                      <a:pt x="264" y="71"/>
                    </a:lnTo>
                    <a:lnTo>
                      <a:pt x="277" y="68"/>
                    </a:lnTo>
                    <a:lnTo>
                      <a:pt x="288" y="63"/>
                    </a:lnTo>
                    <a:lnTo>
                      <a:pt x="300" y="62"/>
                    </a:lnTo>
                    <a:lnTo>
                      <a:pt x="304" y="62"/>
                    </a:lnTo>
                    <a:lnTo>
                      <a:pt x="310" y="64"/>
                    </a:lnTo>
                    <a:lnTo>
                      <a:pt x="319" y="70"/>
                    </a:lnTo>
                    <a:lnTo>
                      <a:pt x="324" y="76"/>
                    </a:lnTo>
                    <a:lnTo>
                      <a:pt x="330" y="85"/>
                    </a:lnTo>
                    <a:lnTo>
                      <a:pt x="333" y="95"/>
                    </a:lnTo>
                    <a:lnTo>
                      <a:pt x="334" y="109"/>
                    </a:lnTo>
                    <a:lnTo>
                      <a:pt x="331" y="121"/>
                    </a:lnTo>
                    <a:lnTo>
                      <a:pt x="328" y="133"/>
                    </a:lnTo>
                    <a:lnTo>
                      <a:pt x="322" y="145"/>
                    </a:lnTo>
                    <a:lnTo>
                      <a:pt x="315" y="159"/>
                    </a:lnTo>
                    <a:lnTo>
                      <a:pt x="184" y="333"/>
                    </a:lnTo>
                    <a:lnTo>
                      <a:pt x="168" y="350"/>
                    </a:lnTo>
                    <a:lnTo>
                      <a:pt x="153" y="364"/>
                    </a:lnTo>
                    <a:lnTo>
                      <a:pt x="135" y="374"/>
                    </a:lnTo>
                    <a:lnTo>
                      <a:pt x="117" y="383"/>
                    </a:lnTo>
                    <a:lnTo>
                      <a:pt x="96" y="387"/>
                    </a:lnTo>
                    <a:lnTo>
                      <a:pt x="80" y="387"/>
                    </a:lnTo>
                    <a:lnTo>
                      <a:pt x="64" y="382"/>
                    </a:lnTo>
                    <a:lnTo>
                      <a:pt x="52" y="375"/>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09" name="Freeform 782"/>
              <p:cNvSpPr>
                <a:spLocks/>
              </p:cNvSpPr>
              <p:nvPr/>
            </p:nvSpPr>
            <p:spPr bwMode="auto">
              <a:xfrm>
                <a:off x="2452" y="1124"/>
                <a:ext cx="75" cy="67"/>
              </a:xfrm>
              <a:custGeom>
                <a:avLst/>
                <a:gdLst>
                  <a:gd name="T0" fmla="*/ 63 w 374"/>
                  <a:gd name="T1" fmla="*/ 0 h 336"/>
                  <a:gd name="T2" fmla="*/ 30 w 374"/>
                  <a:gd name="T3" fmla="*/ 3 h 336"/>
                  <a:gd name="T4" fmla="*/ 15 w 374"/>
                  <a:gd name="T5" fmla="*/ 6 h 336"/>
                  <a:gd name="T6" fmla="*/ 0 w 374"/>
                  <a:gd name="T7" fmla="*/ 14 h 336"/>
                  <a:gd name="T8" fmla="*/ 9 w 374"/>
                  <a:gd name="T9" fmla="*/ 38 h 336"/>
                  <a:gd name="T10" fmla="*/ 34 w 374"/>
                  <a:gd name="T11" fmla="*/ 30 h 336"/>
                  <a:gd name="T12" fmla="*/ 60 w 374"/>
                  <a:gd name="T13" fmla="*/ 28 h 336"/>
                  <a:gd name="T14" fmla="*/ 78 w 374"/>
                  <a:gd name="T15" fmla="*/ 28 h 336"/>
                  <a:gd name="T16" fmla="*/ 97 w 374"/>
                  <a:gd name="T17" fmla="*/ 30 h 336"/>
                  <a:gd name="T18" fmla="*/ 114 w 374"/>
                  <a:gd name="T19" fmla="*/ 33 h 336"/>
                  <a:gd name="T20" fmla="*/ 131 w 374"/>
                  <a:gd name="T21" fmla="*/ 39 h 336"/>
                  <a:gd name="T22" fmla="*/ 146 w 374"/>
                  <a:gd name="T23" fmla="*/ 45 h 336"/>
                  <a:gd name="T24" fmla="*/ 162 w 374"/>
                  <a:gd name="T25" fmla="*/ 54 h 336"/>
                  <a:gd name="T26" fmla="*/ 175 w 374"/>
                  <a:gd name="T27" fmla="*/ 63 h 336"/>
                  <a:gd name="T28" fmla="*/ 190 w 374"/>
                  <a:gd name="T29" fmla="*/ 75 h 336"/>
                  <a:gd name="T30" fmla="*/ 202 w 374"/>
                  <a:gd name="T31" fmla="*/ 87 h 336"/>
                  <a:gd name="T32" fmla="*/ 213 w 374"/>
                  <a:gd name="T33" fmla="*/ 102 h 336"/>
                  <a:gd name="T34" fmla="*/ 222 w 374"/>
                  <a:gd name="T35" fmla="*/ 116 h 336"/>
                  <a:gd name="T36" fmla="*/ 230 w 374"/>
                  <a:gd name="T37" fmla="*/ 133 h 336"/>
                  <a:gd name="T38" fmla="*/ 236 w 374"/>
                  <a:gd name="T39" fmla="*/ 150 h 336"/>
                  <a:gd name="T40" fmla="*/ 240 w 374"/>
                  <a:gd name="T41" fmla="*/ 169 h 336"/>
                  <a:gd name="T42" fmla="*/ 243 w 374"/>
                  <a:gd name="T43" fmla="*/ 188 h 336"/>
                  <a:gd name="T44" fmla="*/ 244 w 374"/>
                  <a:gd name="T45" fmla="*/ 210 h 336"/>
                  <a:gd name="T46" fmla="*/ 151 w 374"/>
                  <a:gd name="T47" fmla="*/ 210 h 336"/>
                  <a:gd name="T48" fmla="*/ 263 w 374"/>
                  <a:gd name="T49" fmla="*/ 336 h 336"/>
                  <a:gd name="T50" fmla="*/ 374 w 374"/>
                  <a:gd name="T51" fmla="*/ 210 h 336"/>
                  <a:gd name="T52" fmla="*/ 279 w 374"/>
                  <a:gd name="T53" fmla="*/ 210 h 336"/>
                  <a:gd name="T54" fmla="*/ 276 w 374"/>
                  <a:gd name="T55" fmla="*/ 185 h 336"/>
                  <a:gd name="T56" fmla="*/ 273 w 374"/>
                  <a:gd name="T57" fmla="*/ 162 h 336"/>
                  <a:gd name="T58" fmla="*/ 267 w 374"/>
                  <a:gd name="T59" fmla="*/ 140 h 336"/>
                  <a:gd name="T60" fmla="*/ 261 w 374"/>
                  <a:gd name="T61" fmla="*/ 121 h 336"/>
                  <a:gd name="T62" fmla="*/ 250 w 374"/>
                  <a:gd name="T63" fmla="*/ 101 h 336"/>
                  <a:gd name="T64" fmla="*/ 240 w 374"/>
                  <a:gd name="T65" fmla="*/ 84 h 336"/>
                  <a:gd name="T66" fmla="*/ 228 w 374"/>
                  <a:gd name="T67" fmla="*/ 67 h 336"/>
                  <a:gd name="T68" fmla="*/ 213 w 374"/>
                  <a:gd name="T69" fmla="*/ 54 h 336"/>
                  <a:gd name="T70" fmla="*/ 197 w 374"/>
                  <a:gd name="T71" fmla="*/ 40 h 336"/>
                  <a:gd name="T72" fmla="*/ 180 w 374"/>
                  <a:gd name="T73" fmla="*/ 30 h 336"/>
                  <a:gd name="T74" fmla="*/ 162 w 374"/>
                  <a:gd name="T75" fmla="*/ 20 h 336"/>
                  <a:gd name="T76" fmla="*/ 144 w 374"/>
                  <a:gd name="T77" fmla="*/ 13 h 336"/>
                  <a:gd name="T78" fmla="*/ 124 w 374"/>
                  <a:gd name="T79" fmla="*/ 6 h 336"/>
                  <a:gd name="T80" fmla="*/ 105 w 374"/>
                  <a:gd name="T81" fmla="*/ 3 h 336"/>
                  <a:gd name="T82" fmla="*/ 83 w 374"/>
                  <a:gd name="T83" fmla="*/ 0 h 336"/>
                  <a:gd name="T84" fmla="*/ 63 w 374"/>
                  <a:gd name="T85" fmla="*/ 0 h 3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4"/>
                  <a:gd name="T130" fmla="*/ 0 h 336"/>
                  <a:gd name="T131" fmla="*/ 374 w 374"/>
                  <a:gd name="T132" fmla="*/ 336 h 3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4" h="336">
                    <a:moveTo>
                      <a:pt x="63" y="0"/>
                    </a:moveTo>
                    <a:lnTo>
                      <a:pt x="30" y="3"/>
                    </a:lnTo>
                    <a:lnTo>
                      <a:pt x="15" y="6"/>
                    </a:lnTo>
                    <a:lnTo>
                      <a:pt x="0" y="14"/>
                    </a:lnTo>
                    <a:lnTo>
                      <a:pt x="9" y="38"/>
                    </a:lnTo>
                    <a:lnTo>
                      <a:pt x="34" y="30"/>
                    </a:lnTo>
                    <a:lnTo>
                      <a:pt x="60" y="28"/>
                    </a:lnTo>
                    <a:lnTo>
                      <a:pt x="78" y="28"/>
                    </a:lnTo>
                    <a:lnTo>
                      <a:pt x="97" y="30"/>
                    </a:lnTo>
                    <a:lnTo>
                      <a:pt x="114" y="33"/>
                    </a:lnTo>
                    <a:lnTo>
                      <a:pt x="131" y="39"/>
                    </a:lnTo>
                    <a:lnTo>
                      <a:pt x="146" y="45"/>
                    </a:lnTo>
                    <a:lnTo>
                      <a:pt x="162" y="54"/>
                    </a:lnTo>
                    <a:lnTo>
                      <a:pt x="175" y="63"/>
                    </a:lnTo>
                    <a:lnTo>
                      <a:pt x="190" y="75"/>
                    </a:lnTo>
                    <a:lnTo>
                      <a:pt x="202" y="87"/>
                    </a:lnTo>
                    <a:lnTo>
                      <a:pt x="213" y="102"/>
                    </a:lnTo>
                    <a:lnTo>
                      <a:pt x="222" y="116"/>
                    </a:lnTo>
                    <a:lnTo>
                      <a:pt x="230" y="133"/>
                    </a:lnTo>
                    <a:lnTo>
                      <a:pt x="236" y="150"/>
                    </a:lnTo>
                    <a:lnTo>
                      <a:pt x="240" y="169"/>
                    </a:lnTo>
                    <a:lnTo>
                      <a:pt x="243" y="188"/>
                    </a:lnTo>
                    <a:lnTo>
                      <a:pt x="244" y="210"/>
                    </a:lnTo>
                    <a:lnTo>
                      <a:pt x="151" y="210"/>
                    </a:lnTo>
                    <a:lnTo>
                      <a:pt x="263" y="336"/>
                    </a:lnTo>
                    <a:lnTo>
                      <a:pt x="374" y="210"/>
                    </a:lnTo>
                    <a:lnTo>
                      <a:pt x="279" y="210"/>
                    </a:lnTo>
                    <a:lnTo>
                      <a:pt x="276" y="185"/>
                    </a:lnTo>
                    <a:lnTo>
                      <a:pt x="273" y="162"/>
                    </a:lnTo>
                    <a:lnTo>
                      <a:pt x="267" y="140"/>
                    </a:lnTo>
                    <a:lnTo>
                      <a:pt x="261" y="121"/>
                    </a:lnTo>
                    <a:lnTo>
                      <a:pt x="250" y="101"/>
                    </a:lnTo>
                    <a:lnTo>
                      <a:pt x="240" y="84"/>
                    </a:lnTo>
                    <a:lnTo>
                      <a:pt x="228" y="67"/>
                    </a:lnTo>
                    <a:lnTo>
                      <a:pt x="213" y="54"/>
                    </a:lnTo>
                    <a:lnTo>
                      <a:pt x="197" y="40"/>
                    </a:lnTo>
                    <a:lnTo>
                      <a:pt x="180" y="30"/>
                    </a:lnTo>
                    <a:lnTo>
                      <a:pt x="162" y="20"/>
                    </a:lnTo>
                    <a:lnTo>
                      <a:pt x="144" y="13"/>
                    </a:lnTo>
                    <a:lnTo>
                      <a:pt x="124" y="6"/>
                    </a:lnTo>
                    <a:lnTo>
                      <a:pt x="105" y="3"/>
                    </a:lnTo>
                    <a:lnTo>
                      <a:pt x="83" y="0"/>
                    </a:lnTo>
                    <a:lnTo>
                      <a:pt x="63" y="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0" name="Freeform 783"/>
              <p:cNvSpPr>
                <a:spLocks/>
              </p:cNvSpPr>
              <p:nvPr/>
            </p:nvSpPr>
            <p:spPr bwMode="auto">
              <a:xfrm>
                <a:off x="2338" y="1495"/>
                <a:ext cx="71" cy="82"/>
              </a:xfrm>
              <a:custGeom>
                <a:avLst/>
                <a:gdLst>
                  <a:gd name="T0" fmla="*/ 218 w 356"/>
                  <a:gd name="T1" fmla="*/ 0 h 413"/>
                  <a:gd name="T2" fmla="*/ 21 w 356"/>
                  <a:gd name="T3" fmla="*/ 249 h 413"/>
                  <a:gd name="T4" fmla="*/ 2 w 356"/>
                  <a:gd name="T5" fmla="*/ 301 h 413"/>
                  <a:gd name="T6" fmla="*/ 0 w 356"/>
                  <a:gd name="T7" fmla="*/ 327 h 413"/>
                  <a:gd name="T8" fmla="*/ 3 w 356"/>
                  <a:gd name="T9" fmla="*/ 357 h 413"/>
                  <a:gd name="T10" fmla="*/ 12 w 356"/>
                  <a:gd name="T11" fmla="*/ 375 h 413"/>
                  <a:gd name="T12" fmla="*/ 26 w 356"/>
                  <a:gd name="T13" fmla="*/ 391 h 413"/>
                  <a:gd name="T14" fmla="*/ 52 w 356"/>
                  <a:gd name="T15" fmla="*/ 408 h 413"/>
                  <a:gd name="T16" fmla="*/ 91 w 356"/>
                  <a:gd name="T17" fmla="*/ 413 h 413"/>
                  <a:gd name="T18" fmla="*/ 137 w 356"/>
                  <a:gd name="T19" fmla="*/ 400 h 413"/>
                  <a:gd name="T20" fmla="*/ 179 w 356"/>
                  <a:gd name="T21" fmla="*/ 367 h 413"/>
                  <a:gd name="T22" fmla="*/ 330 w 356"/>
                  <a:gd name="T23" fmla="*/ 171 h 413"/>
                  <a:gd name="T24" fmla="*/ 348 w 356"/>
                  <a:gd name="T25" fmla="*/ 135 h 413"/>
                  <a:gd name="T26" fmla="*/ 356 w 356"/>
                  <a:gd name="T27" fmla="*/ 101 h 413"/>
                  <a:gd name="T28" fmla="*/ 355 w 356"/>
                  <a:gd name="T29" fmla="*/ 83 h 413"/>
                  <a:gd name="T30" fmla="*/ 345 w 356"/>
                  <a:gd name="T31" fmla="*/ 56 h 413"/>
                  <a:gd name="T32" fmla="*/ 323 w 356"/>
                  <a:gd name="T33" fmla="*/ 41 h 413"/>
                  <a:gd name="T34" fmla="*/ 294 w 356"/>
                  <a:gd name="T35" fmla="*/ 37 h 413"/>
                  <a:gd name="T36" fmla="*/ 260 w 356"/>
                  <a:gd name="T37" fmla="*/ 47 h 413"/>
                  <a:gd name="T38" fmla="*/ 230 w 356"/>
                  <a:gd name="T39" fmla="*/ 70 h 413"/>
                  <a:gd name="T40" fmla="*/ 107 w 356"/>
                  <a:gd name="T41" fmla="*/ 236 h 413"/>
                  <a:gd name="T42" fmla="*/ 91 w 356"/>
                  <a:gd name="T43" fmla="*/ 276 h 413"/>
                  <a:gd name="T44" fmla="*/ 94 w 356"/>
                  <a:gd name="T45" fmla="*/ 294 h 413"/>
                  <a:gd name="T46" fmla="*/ 104 w 356"/>
                  <a:gd name="T47" fmla="*/ 308 h 413"/>
                  <a:gd name="T48" fmla="*/ 118 w 356"/>
                  <a:gd name="T49" fmla="*/ 313 h 413"/>
                  <a:gd name="T50" fmla="*/ 136 w 356"/>
                  <a:gd name="T51" fmla="*/ 311 h 413"/>
                  <a:gd name="T52" fmla="*/ 139 w 356"/>
                  <a:gd name="T53" fmla="*/ 308 h 413"/>
                  <a:gd name="T54" fmla="*/ 153 w 356"/>
                  <a:gd name="T55" fmla="*/ 300 h 413"/>
                  <a:gd name="T56" fmla="*/ 160 w 356"/>
                  <a:gd name="T57" fmla="*/ 292 h 413"/>
                  <a:gd name="T58" fmla="*/ 283 w 356"/>
                  <a:gd name="T59" fmla="*/ 135 h 413"/>
                  <a:gd name="T60" fmla="*/ 154 w 356"/>
                  <a:gd name="T61" fmla="*/ 272 h 413"/>
                  <a:gd name="T62" fmla="*/ 138 w 356"/>
                  <a:gd name="T63" fmla="*/ 285 h 413"/>
                  <a:gd name="T64" fmla="*/ 120 w 356"/>
                  <a:gd name="T65" fmla="*/ 285 h 413"/>
                  <a:gd name="T66" fmla="*/ 116 w 356"/>
                  <a:gd name="T67" fmla="*/ 277 h 413"/>
                  <a:gd name="T68" fmla="*/ 116 w 356"/>
                  <a:gd name="T69" fmla="*/ 257 h 413"/>
                  <a:gd name="T70" fmla="*/ 233 w 356"/>
                  <a:gd name="T71" fmla="*/ 98 h 413"/>
                  <a:gd name="T72" fmla="*/ 252 w 356"/>
                  <a:gd name="T73" fmla="*/ 78 h 413"/>
                  <a:gd name="T74" fmla="*/ 277 w 356"/>
                  <a:gd name="T75" fmla="*/ 67 h 413"/>
                  <a:gd name="T76" fmla="*/ 300 w 356"/>
                  <a:gd name="T77" fmla="*/ 63 h 413"/>
                  <a:gd name="T78" fmla="*/ 319 w 356"/>
                  <a:gd name="T79" fmla="*/ 70 h 413"/>
                  <a:gd name="T80" fmla="*/ 330 w 356"/>
                  <a:gd name="T81" fmla="*/ 85 h 413"/>
                  <a:gd name="T82" fmla="*/ 334 w 356"/>
                  <a:gd name="T83" fmla="*/ 109 h 413"/>
                  <a:gd name="T84" fmla="*/ 328 w 356"/>
                  <a:gd name="T85" fmla="*/ 134 h 413"/>
                  <a:gd name="T86" fmla="*/ 314 w 356"/>
                  <a:gd name="T87" fmla="*/ 159 h 413"/>
                  <a:gd name="T88" fmla="*/ 168 w 356"/>
                  <a:gd name="T89" fmla="*/ 349 h 413"/>
                  <a:gd name="T90" fmla="*/ 135 w 356"/>
                  <a:gd name="T91" fmla="*/ 374 h 413"/>
                  <a:gd name="T92" fmla="*/ 96 w 356"/>
                  <a:gd name="T93" fmla="*/ 386 h 413"/>
                  <a:gd name="T94" fmla="*/ 64 w 356"/>
                  <a:gd name="T95" fmla="*/ 382 h 413"/>
                  <a:gd name="T96" fmla="*/ 39 w 356"/>
                  <a:gd name="T97" fmla="*/ 363 h 413"/>
                  <a:gd name="T98" fmla="*/ 28 w 356"/>
                  <a:gd name="T99" fmla="*/ 340 h 413"/>
                  <a:gd name="T100" fmla="*/ 26 w 356"/>
                  <a:gd name="T101" fmla="*/ 323 h 413"/>
                  <a:gd name="T102" fmla="*/ 28 w 356"/>
                  <a:gd name="T103" fmla="*/ 294 h 413"/>
                  <a:gd name="T104" fmla="*/ 43 w 356"/>
                  <a:gd name="T105" fmla="*/ 254 h 413"/>
                  <a:gd name="T106" fmla="*/ 233 w 356"/>
                  <a:gd name="T107" fmla="*/ 12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6"/>
                  <a:gd name="T163" fmla="*/ 0 h 413"/>
                  <a:gd name="T164" fmla="*/ 356 w 356"/>
                  <a:gd name="T165" fmla="*/ 413 h 4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6" h="413">
                    <a:moveTo>
                      <a:pt x="233" y="12"/>
                    </a:moveTo>
                    <a:lnTo>
                      <a:pt x="218" y="0"/>
                    </a:lnTo>
                    <a:lnTo>
                      <a:pt x="39" y="225"/>
                    </a:lnTo>
                    <a:lnTo>
                      <a:pt x="21" y="249"/>
                    </a:lnTo>
                    <a:lnTo>
                      <a:pt x="9" y="276"/>
                    </a:lnTo>
                    <a:lnTo>
                      <a:pt x="2" y="301"/>
                    </a:lnTo>
                    <a:lnTo>
                      <a:pt x="0" y="313"/>
                    </a:lnTo>
                    <a:lnTo>
                      <a:pt x="0" y="327"/>
                    </a:lnTo>
                    <a:lnTo>
                      <a:pt x="1" y="348"/>
                    </a:lnTo>
                    <a:lnTo>
                      <a:pt x="3" y="357"/>
                    </a:lnTo>
                    <a:lnTo>
                      <a:pt x="8" y="367"/>
                    </a:lnTo>
                    <a:lnTo>
                      <a:pt x="12" y="375"/>
                    </a:lnTo>
                    <a:lnTo>
                      <a:pt x="19" y="384"/>
                    </a:lnTo>
                    <a:lnTo>
                      <a:pt x="26" y="391"/>
                    </a:lnTo>
                    <a:lnTo>
                      <a:pt x="35" y="399"/>
                    </a:lnTo>
                    <a:lnTo>
                      <a:pt x="52" y="408"/>
                    </a:lnTo>
                    <a:lnTo>
                      <a:pt x="71" y="413"/>
                    </a:lnTo>
                    <a:lnTo>
                      <a:pt x="91" y="413"/>
                    </a:lnTo>
                    <a:lnTo>
                      <a:pt x="114" y="411"/>
                    </a:lnTo>
                    <a:lnTo>
                      <a:pt x="137" y="400"/>
                    </a:lnTo>
                    <a:lnTo>
                      <a:pt x="159" y="385"/>
                    </a:lnTo>
                    <a:lnTo>
                      <a:pt x="179" y="367"/>
                    </a:lnTo>
                    <a:lnTo>
                      <a:pt x="200" y="345"/>
                    </a:lnTo>
                    <a:lnTo>
                      <a:pt x="330" y="171"/>
                    </a:lnTo>
                    <a:lnTo>
                      <a:pt x="340" y="153"/>
                    </a:lnTo>
                    <a:lnTo>
                      <a:pt x="348" y="135"/>
                    </a:lnTo>
                    <a:lnTo>
                      <a:pt x="352" y="117"/>
                    </a:lnTo>
                    <a:lnTo>
                      <a:pt x="356" y="101"/>
                    </a:lnTo>
                    <a:lnTo>
                      <a:pt x="355" y="91"/>
                    </a:lnTo>
                    <a:lnTo>
                      <a:pt x="355" y="83"/>
                    </a:lnTo>
                    <a:lnTo>
                      <a:pt x="351" y="69"/>
                    </a:lnTo>
                    <a:lnTo>
                      <a:pt x="345" y="56"/>
                    </a:lnTo>
                    <a:lnTo>
                      <a:pt x="337" y="48"/>
                    </a:lnTo>
                    <a:lnTo>
                      <a:pt x="323" y="41"/>
                    </a:lnTo>
                    <a:lnTo>
                      <a:pt x="310" y="37"/>
                    </a:lnTo>
                    <a:lnTo>
                      <a:pt x="294" y="37"/>
                    </a:lnTo>
                    <a:lnTo>
                      <a:pt x="278" y="42"/>
                    </a:lnTo>
                    <a:lnTo>
                      <a:pt x="260" y="47"/>
                    </a:lnTo>
                    <a:lnTo>
                      <a:pt x="245" y="57"/>
                    </a:lnTo>
                    <a:lnTo>
                      <a:pt x="230" y="70"/>
                    </a:lnTo>
                    <a:lnTo>
                      <a:pt x="218" y="85"/>
                    </a:lnTo>
                    <a:lnTo>
                      <a:pt x="107" y="236"/>
                    </a:lnTo>
                    <a:lnTo>
                      <a:pt x="94" y="255"/>
                    </a:lnTo>
                    <a:lnTo>
                      <a:pt x="91" y="276"/>
                    </a:lnTo>
                    <a:lnTo>
                      <a:pt x="91" y="285"/>
                    </a:lnTo>
                    <a:lnTo>
                      <a:pt x="94" y="294"/>
                    </a:lnTo>
                    <a:lnTo>
                      <a:pt x="98" y="301"/>
                    </a:lnTo>
                    <a:lnTo>
                      <a:pt x="104" y="308"/>
                    </a:lnTo>
                    <a:lnTo>
                      <a:pt x="110" y="311"/>
                    </a:lnTo>
                    <a:lnTo>
                      <a:pt x="118" y="313"/>
                    </a:lnTo>
                    <a:lnTo>
                      <a:pt x="126" y="312"/>
                    </a:lnTo>
                    <a:lnTo>
                      <a:pt x="136" y="311"/>
                    </a:lnTo>
                    <a:lnTo>
                      <a:pt x="137" y="309"/>
                    </a:lnTo>
                    <a:lnTo>
                      <a:pt x="139" y="308"/>
                    </a:lnTo>
                    <a:lnTo>
                      <a:pt x="144" y="305"/>
                    </a:lnTo>
                    <a:lnTo>
                      <a:pt x="153" y="300"/>
                    </a:lnTo>
                    <a:lnTo>
                      <a:pt x="156" y="295"/>
                    </a:lnTo>
                    <a:lnTo>
                      <a:pt x="160" y="292"/>
                    </a:lnTo>
                    <a:lnTo>
                      <a:pt x="169" y="284"/>
                    </a:lnTo>
                    <a:lnTo>
                      <a:pt x="283" y="135"/>
                    </a:lnTo>
                    <a:lnTo>
                      <a:pt x="267" y="124"/>
                    </a:lnTo>
                    <a:lnTo>
                      <a:pt x="154" y="272"/>
                    </a:lnTo>
                    <a:lnTo>
                      <a:pt x="145" y="280"/>
                    </a:lnTo>
                    <a:lnTo>
                      <a:pt x="138" y="285"/>
                    </a:lnTo>
                    <a:lnTo>
                      <a:pt x="128" y="287"/>
                    </a:lnTo>
                    <a:lnTo>
                      <a:pt x="120" y="285"/>
                    </a:lnTo>
                    <a:lnTo>
                      <a:pt x="117" y="281"/>
                    </a:lnTo>
                    <a:lnTo>
                      <a:pt x="116" y="277"/>
                    </a:lnTo>
                    <a:lnTo>
                      <a:pt x="114" y="268"/>
                    </a:lnTo>
                    <a:lnTo>
                      <a:pt x="116" y="257"/>
                    </a:lnTo>
                    <a:lnTo>
                      <a:pt x="122" y="248"/>
                    </a:lnTo>
                    <a:lnTo>
                      <a:pt x="233" y="98"/>
                    </a:lnTo>
                    <a:lnTo>
                      <a:pt x="242" y="85"/>
                    </a:lnTo>
                    <a:lnTo>
                      <a:pt x="252" y="78"/>
                    </a:lnTo>
                    <a:lnTo>
                      <a:pt x="264" y="71"/>
                    </a:lnTo>
                    <a:lnTo>
                      <a:pt x="277" y="67"/>
                    </a:lnTo>
                    <a:lnTo>
                      <a:pt x="288" y="64"/>
                    </a:lnTo>
                    <a:lnTo>
                      <a:pt x="300" y="63"/>
                    </a:lnTo>
                    <a:lnTo>
                      <a:pt x="310" y="64"/>
                    </a:lnTo>
                    <a:lnTo>
                      <a:pt x="319" y="70"/>
                    </a:lnTo>
                    <a:lnTo>
                      <a:pt x="324" y="75"/>
                    </a:lnTo>
                    <a:lnTo>
                      <a:pt x="330" y="85"/>
                    </a:lnTo>
                    <a:lnTo>
                      <a:pt x="333" y="96"/>
                    </a:lnTo>
                    <a:lnTo>
                      <a:pt x="334" y="109"/>
                    </a:lnTo>
                    <a:lnTo>
                      <a:pt x="331" y="120"/>
                    </a:lnTo>
                    <a:lnTo>
                      <a:pt x="328" y="134"/>
                    </a:lnTo>
                    <a:lnTo>
                      <a:pt x="322" y="146"/>
                    </a:lnTo>
                    <a:lnTo>
                      <a:pt x="314" y="159"/>
                    </a:lnTo>
                    <a:lnTo>
                      <a:pt x="184" y="333"/>
                    </a:lnTo>
                    <a:lnTo>
                      <a:pt x="168" y="349"/>
                    </a:lnTo>
                    <a:lnTo>
                      <a:pt x="153" y="364"/>
                    </a:lnTo>
                    <a:lnTo>
                      <a:pt x="135" y="374"/>
                    </a:lnTo>
                    <a:lnTo>
                      <a:pt x="117" y="383"/>
                    </a:lnTo>
                    <a:lnTo>
                      <a:pt x="96" y="386"/>
                    </a:lnTo>
                    <a:lnTo>
                      <a:pt x="80" y="386"/>
                    </a:lnTo>
                    <a:lnTo>
                      <a:pt x="64" y="382"/>
                    </a:lnTo>
                    <a:lnTo>
                      <a:pt x="52" y="375"/>
                    </a:lnTo>
                    <a:lnTo>
                      <a:pt x="39" y="363"/>
                    </a:lnTo>
                    <a:lnTo>
                      <a:pt x="31" y="349"/>
                    </a:lnTo>
                    <a:lnTo>
                      <a:pt x="28" y="340"/>
                    </a:lnTo>
                    <a:lnTo>
                      <a:pt x="27" y="332"/>
                    </a:lnTo>
                    <a:lnTo>
                      <a:pt x="26" y="323"/>
                    </a:lnTo>
                    <a:lnTo>
                      <a:pt x="27" y="316"/>
                    </a:lnTo>
                    <a:lnTo>
                      <a:pt x="28" y="294"/>
                    </a:lnTo>
                    <a:lnTo>
                      <a:pt x="34" y="274"/>
                    </a:lnTo>
                    <a:lnTo>
                      <a:pt x="43" y="254"/>
                    </a:lnTo>
                    <a:lnTo>
                      <a:pt x="57" y="236"/>
                    </a:lnTo>
                    <a:lnTo>
                      <a:pt x="233" y="12"/>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1" name="Freeform 784"/>
              <p:cNvSpPr>
                <a:spLocks noEditPoints="1"/>
              </p:cNvSpPr>
              <p:nvPr/>
            </p:nvSpPr>
            <p:spPr bwMode="auto">
              <a:xfrm>
                <a:off x="106" y="140"/>
                <a:ext cx="168" cy="105"/>
              </a:xfrm>
              <a:custGeom>
                <a:avLst/>
                <a:gdLst>
                  <a:gd name="T0" fmla="*/ 0 w 839"/>
                  <a:gd name="T1" fmla="*/ 0 h 525"/>
                  <a:gd name="T2" fmla="*/ 839 w 839"/>
                  <a:gd name="T3" fmla="*/ 525 h 525"/>
                  <a:gd name="T4" fmla="*/ 793 w 839"/>
                  <a:gd name="T5" fmla="*/ 48 h 525"/>
                  <a:gd name="T6" fmla="*/ 789 w 839"/>
                  <a:gd name="T7" fmla="*/ 65 h 525"/>
                  <a:gd name="T8" fmla="*/ 776 w 839"/>
                  <a:gd name="T9" fmla="*/ 85 h 525"/>
                  <a:gd name="T10" fmla="*/ 756 w 839"/>
                  <a:gd name="T11" fmla="*/ 108 h 525"/>
                  <a:gd name="T12" fmla="*/ 728 w 839"/>
                  <a:gd name="T13" fmla="*/ 135 h 525"/>
                  <a:gd name="T14" fmla="*/ 701 w 839"/>
                  <a:gd name="T15" fmla="*/ 156 h 525"/>
                  <a:gd name="T16" fmla="*/ 693 w 839"/>
                  <a:gd name="T17" fmla="*/ 164 h 525"/>
                  <a:gd name="T18" fmla="*/ 619 w 839"/>
                  <a:gd name="T19" fmla="*/ 215 h 525"/>
                  <a:gd name="T20" fmla="*/ 579 w 839"/>
                  <a:gd name="T21" fmla="*/ 239 h 525"/>
                  <a:gd name="T22" fmla="*/ 515 w 839"/>
                  <a:gd name="T23" fmla="*/ 265 h 525"/>
                  <a:gd name="T24" fmla="*/ 459 w 839"/>
                  <a:gd name="T25" fmla="*/ 280 h 525"/>
                  <a:gd name="T26" fmla="*/ 424 w 839"/>
                  <a:gd name="T27" fmla="*/ 286 h 525"/>
                  <a:gd name="T28" fmla="*/ 404 w 839"/>
                  <a:gd name="T29" fmla="*/ 284 h 525"/>
                  <a:gd name="T30" fmla="*/ 371 w 839"/>
                  <a:gd name="T31" fmla="*/ 279 h 525"/>
                  <a:gd name="T32" fmla="*/ 343 w 839"/>
                  <a:gd name="T33" fmla="*/ 270 h 525"/>
                  <a:gd name="T34" fmla="*/ 279 w 839"/>
                  <a:gd name="T35" fmla="*/ 244 h 525"/>
                  <a:gd name="T36" fmla="*/ 217 w 839"/>
                  <a:gd name="T37" fmla="*/ 211 h 525"/>
                  <a:gd name="T38" fmla="*/ 159 w 839"/>
                  <a:gd name="T39" fmla="*/ 170 h 525"/>
                  <a:gd name="T40" fmla="*/ 110 w 839"/>
                  <a:gd name="T41" fmla="*/ 130 h 525"/>
                  <a:gd name="T42" fmla="*/ 72 w 839"/>
                  <a:gd name="T43" fmla="*/ 88 h 525"/>
                  <a:gd name="T44" fmla="*/ 54 w 839"/>
                  <a:gd name="T45" fmla="*/ 64 h 525"/>
                  <a:gd name="T46" fmla="*/ 48 w 839"/>
                  <a:gd name="T47" fmla="*/ 48 h 525"/>
                  <a:gd name="T48" fmla="*/ 48 w 839"/>
                  <a:gd name="T49" fmla="*/ 139 h 525"/>
                  <a:gd name="T50" fmla="*/ 63 w 839"/>
                  <a:gd name="T51" fmla="*/ 156 h 525"/>
                  <a:gd name="T52" fmla="*/ 75 w 839"/>
                  <a:gd name="T53" fmla="*/ 169 h 525"/>
                  <a:gd name="T54" fmla="*/ 82 w 839"/>
                  <a:gd name="T55" fmla="*/ 176 h 525"/>
                  <a:gd name="T56" fmla="*/ 85 w 839"/>
                  <a:gd name="T57" fmla="*/ 179 h 525"/>
                  <a:gd name="T58" fmla="*/ 109 w 839"/>
                  <a:gd name="T59" fmla="*/ 203 h 525"/>
                  <a:gd name="T60" fmla="*/ 133 w 839"/>
                  <a:gd name="T61" fmla="*/ 219 h 525"/>
                  <a:gd name="T62" fmla="*/ 146 w 839"/>
                  <a:gd name="T63" fmla="*/ 225 h 525"/>
                  <a:gd name="T64" fmla="*/ 164 w 839"/>
                  <a:gd name="T65" fmla="*/ 236 h 525"/>
                  <a:gd name="T66" fmla="*/ 175 w 839"/>
                  <a:gd name="T67" fmla="*/ 243 h 525"/>
                  <a:gd name="T68" fmla="*/ 186 w 839"/>
                  <a:gd name="T69" fmla="*/ 250 h 525"/>
                  <a:gd name="T70" fmla="*/ 204 w 839"/>
                  <a:gd name="T71" fmla="*/ 261 h 525"/>
                  <a:gd name="T72" fmla="*/ 48 w 839"/>
                  <a:gd name="T73" fmla="*/ 440 h 525"/>
                  <a:gd name="T74" fmla="*/ 372 w 839"/>
                  <a:gd name="T75" fmla="*/ 326 h 525"/>
                  <a:gd name="T76" fmla="*/ 430 w 839"/>
                  <a:gd name="T77" fmla="*/ 330 h 525"/>
                  <a:gd name="T78" fmla="*/ 505 w 839"/>
                  <a:gd name="T79" fmla="*/ 321 h 525"/>
                  <a:gd name="T80" fmla="*/ 585 w 839"/>
                  <a:gd name="T81" fmla="*/ 296 h 525"/>
                  <a:gd name="T82" fmla="*/ 90 w 839"/>
                  <a:gd name="T83" fmla="*/ 469 h 525"/>
                  <a:gd name="T84" fmla="*/ 293 w 839"/>
                  <a:gd name="T85" fmla="*/ 302 h 525"/>
                  <a:gd name="T86" fmla="*/ 332 w 839"/>
                  <a:gd name="T87" fmla="*/ 315 h 525"/>
                  <a:gd name="T88" fmla="*/ 357 w 839"/>
                  <a:gd name="T89" fmla="*/ 323 h 525"/>
                  <a:gd name="T90" fmla="*/ 628 w 839"/>
                  <a:gd name="T91" fmla="*/ 270 h 525"/>
                  <a:gd name="T92" fmla="*/ 674 w 839"/>
                  <a:gd name="T93" fmla="*/ 241 h 525"/>
                  <a:gd name="T94" fmla="*/ 726 w 839"/>
                  <a:gd name="T95" fmla="*/ 203 h 525"/>
                  <a:gd name="T96" fmla="*/ 764 w 839"/>
                  <a:gd name="T97" fmla="*/ 169 h 525"/>
                  <a:gd name="T98" fmla="*/ 793 w 839"/>
                  <a:gd name="T99" fmla="*/ 139 h 525"/>
                  <a:gd name="T100" fmla="*/ 628 w 839"/>
                  <a:gd name="T101" fmla="*/ 270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9"/>
                  <a:gd name="T154" fmla="*/ 0 h 525"/>
                  <a:gd name="T155" fmla="*/ 839 w 839"/>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9" h="525">
                    <a:moveTo>
                      <a:pt x="839" y="0"/>
                    </a:moveTo>
                    <a:lnTo>
                      <a:pt x="0" y="0"/>
                    </a:lnTo>
                    <a:lnTo>
                      <a:pt x="0" y="523"/>
                    </a:lnTo>
                    <a:lnTo>
                      <a:pt x="839" y="525"/>
                    </a:lnTo>
                    <a:lnTo>
                      <a:pt x="839" y="0"/>
                    </a:lnTo>
                    <a:close/>
                    <a:moveTo>
                      <a:pt x="793" y="48"/>
                    </a:moveTo>
                    <a:lnTo>
                      <a:pt x="792" y="56"/>
                    </a:lnTo>
                    <a:lnTo>
                      <a:pt x="789" y="65"/>
                    </a:lnTo>
                    <a:lnTo>
                      <a:pt x="783" y="74"/>
                    </a:lnTo>
                    <a:lnTo>
                      <a:pt x="776" y="85"/>
                    </a:lnTo>
                    <a:lnTo>
                      <a:pt x="766" y="96"/>
                    </a:lnTo>
                    <a:lnTo>
                      <a:pt x="756" y="108"/>
                    </a:lnTo>
                    <a:lnTo>
                      <a:pt x="743" y="121"/>
                    </a:lnTo>
                    <a:lnTo>
                      <a:pt x="728" y="135"/>
                    </a:lnTo>
                    <a:lnTo>
                      <a:pt x="710" y="149"/>
                    </a:lnTo>
                    <a:lnTo>
                      <a:pt x="701" y="156"/>
                    </a:lnTo>
                    <a:lnTo>
                      <a:pt x="697" y="159"/>
                    </a:lnTo>
                    <a:lnTo>
                      <a:pt x="693" y="164"/>
                    </a:lnTo>
                    <a:lnTo>
                      <a:pt x="659" y="190"/>
                    </a:lnTo>
                    <a:lnTo>
                      <a:pt x="619" y="215"/>
                    </a:lnTo>
                    <a:lnTo>
                      <a:pt x="599" y="226"/>
                    </a:lnTo>
                    <a:lnTo>
                      <a:pt x="579" y="239"/>
                    </a:lnTo>
                    <a:lnTo>
                      <a:pt x="535" y="257"/>
                    </a:lnTo>
                    <a:lnTo>
                      <a:pt x="515" y="265"/>
                    </a:lnTo>
                    <a:lnTo>
                      <a:pt x="496" y="271"/>
                    </a:lnTo>
                    <a:lnTo>
                      <a:pt x="459" y="280"/>
                    </a:lnTo>
                    <a:lnTo>
                      <a:pt x="441" y="284"/>
                    </a:lnTo>
                    <a:lnTo>
                      <a:pt x="424" y="286"/>
                    </a:lnTo>
                    <a:lnTo>
                      <a:pt x="411" y="285"/>
                    </a:lnTo>
                    <a:lnTo>
                      <a:pt x="404" y="284"/>
                    </a:lnTo>
                    <a:lnTo>
                      <a:pt x="398" y="284"/>
                    </a:lnTo>
                    <a:lnTo>
                      <a:pt x="371" y="279"/>
                    </a:lnTo>
                    <a:lnTo>
                      <a:pt x="357" y="275"/>
                    </a:lnTo>
                    <a:lnTo>
                      <a:pt x="343" y="270"/>
                    </a:lnTo>
                    <a:lnTo>
                      <a:pt x="314" y="260"/>
                    </a:lnTo>
                    <a:lnTo>
                      <a:pt x="279" y="244"/>
                    </a:lnTo>
                    <a:lnTo>
                      <a:pt x="248" y="229"/>
                    </a:lnTo>
                    <a:lnTo>
                      <a:pt x="217" y="211"/>
                    </a:lnTo>
                    <a:lnTo>
                      <a:pt x="189" y="193"/>
                    </a:lnTo>
                    <a:lnTo>
                      <a:pt x="159" y="170"/>
                    </a:lnTo>
                    <a:lnTo>
                      <a:pt x="133" y="150"/>
                    </a:lnTo>
                    <a:lnTo>
                      <a:pt x="110" y="130"/>
                    </a:lnTo>
                    <a:lnTo>
                      <a:pt x="90" y="110"/>
                    </a:lnTo>
                    <a:lnTo>
                      <a:pt x="72" y="88"/>
                    </a:lnTo>
                    <a:lnTo>
                      <a:pt x="59" y="71"/>
                    </a:lnTo>
                    <a:lnTo>
                      <a:pt x="54" y="64"/>
                    </a:lnTo>
                    <a:lnTo>
                      <a:pt x="50" y="58"/>
                    </a:lnTo>
                    <a:lnTo>
                      <a:pt x="48" y="48"/>
                    </a:lnTo>
                    <a:lnTo>
                      <a:pt x="793" y="48"/>
                    </a:lnTo>
                    <a:close/>
                    <a:moveTo>
                      <a:pt x="48" y="139"/>
                    </a:moveTo>
                    <a:lnTo>
                      <a:pt x="55" y="147"/>
                    </a:lnTo>
                    <a:lnTo>
                      <a:pt x="63" y="156"/>
                    </a:lnTo>
                    <a:lnTo>
                      <a:pt x="68" y="162"/>
                    </a:lnTo>
                    <a:lnTo>
                      <a:pt x="75" y="169"/>
                    </a:lnTo>
                    <a:lnTo>
                      <a:pt x="79" y="174"/>
                    </a:lnTo>
                    <a:lnTo>
                      <a:pt x="82" y="176"/>
                    </a:lnTo>
                    <a:lnTo>
                      <a:pt x="83" y="177"/>
                    </a:lnTo>
                    <a:lnTo>
                      <a:pt x="85" y="179"/>
                    </a:lnTo>
                    <a:lnTo>
                      <a:pt x="94" y="187"/>
                    </a:lnTo>
                    <a:lnTo>
                      <a:pt x="109" y="203"/>
                    </a:lnTo>
                    <a:lnTo>
                      <a:pt x="119" y="210"/>
                    </a:lnTo>
                    <a:lnTo>
                      <a:pt x="133" y="219"/>
                    </a:lnTo>
                    <a:lnTo>
                      <a:pt x="138" y="221"/>
                    </a:lnTo>
                    <a:lnTo>
                      <a:pt x="146" y="225"/>
                    </a:lnTo>
                    <a:lnTo>
                      <a:pt x="153" y="230"/>
                    </a:lnTo>
                    <a:lnTo>
                      <a:pt x="164" y="236"/>
                    </a:lnTo>
                    <a:lnTo>
                      <a:pt x="171" y="241"/>
                    </a:lnTo>
                    <a:lnTo>
                      <a:pt x="175" y="243"/>
                    </a:lnTo>
                    <a:lnTo>
                      <a:pt x="179" y="247"/>
                    </a:lnTo>
                    <a:lnTo>
                      <a:pt x="186" y="250"/>
                    </a:lnTo>
                    <a:lnTo>
                      <a:pt x="193" y="254"/>
                    </a:lnTo>
                    <a:lnTo>
                      <a:pt x="204" y="261"/>
                    </a:lnTo>
                    <a:lnTo>
                      <a:pt x="219" y="267"/>
                    </a:lnTo>
                    <a:lnTo>
                      <a:pt x="48" y="440"/>
                    </a:lnTo>
                    <a:lnTo>
                      <a:pt x="48" y="139"/>
                    </a:lnTo>
                    <a:close/>
                    <a:moveTo>
                      <a:pt x="372" y="326"/>
                    </a:moveTo>
                    <a:lnTo>
                      <a:pt x="399" y="329"/>
                    </a:lnTo>
                    <a:lnTo>
                      <a:pt x="430" y="330"/>
                    </a:lnTo>
                    <a:lnTo>
                      <a:pt x="467" y="327"/>
                    </a:lnTo>
                    <a:lnTo>
                      <a:pt x="505" y="321"/>
                    </a:lnTo>
                    <a:lnTo>
                      <a:pt x="544" y="309"/>
                    </a:lnTo>
                    <a:lnTo>
                      <a:pt x="585" y="296"/>
                    </a:lnTo>
                    <a:lnTo>
                      <a:pt x="752" y="469"/>
                    </a:lnTo>
                    <a:lnTo>
                      <a:pt x="90" y="469"/>
                    </a:lnTo>
                    <a:lnTo>
                      <a:pt x="265" y="288"/>
                    </a:lnTo>
                    <a:lnTo>
                      <a:pt x="293" y="302"/>
                    </a:lnTo>
                    <a:lnTo>
                      <a:pt x="322" y="312"/>
                    </a:lnTo>
                    <a:lnTo>
                      <a:pt x="332" y="315"/>
                    </a:lnTo>
                    <a:lnTo>
                      <a:pt x="344" y="320"/>
                    </a:lnTo>
                    <a:lnTo>
                      <a:pt x="357" y="323"/>
                    </a:lnTo>
                    <a:lnTo>
                      <a:pt x="372" y="326"/>
                    </a:lnTo>
                    <a:close/>
                    <a:moveTo>
                      <a:pt x="628" y="270"/>
                    </a:moveTo>
                    <a:lnTo>
                      <a:pt x="650" y="256"/>
                    </a:lnTo>
                    <a:lnTo>
                      <a:pt x="674" y="241"/>
                    </a:lnTo>
                    <a:lnTo>
                      <a:pt x="699" y="222"/>
                    </a:lnTo>
                    <a:lnTo>
                      <a:pt x="726" y="203"/>
                    </a:lnTo>
                    <a:lnTo>
                      <a:pt x="745" y="185"/>
                    </a:lnTo>
                    <a:lnTo>
                      <a:pt x="764" y="169"/>
                    </a:lnTo>
                    <a:lnTo>
                      <a:pt x="779" y="153"/>
                    </a:lnTo>
                    <a:lnTo>
                      <a:pt x="793" y="139"/>
                    </a:lnTo>
                    <a:lnTo>
                      <a:pt x="790" y="435"/>
                    </a:lnTo>
                    <a:lnTo>
                      <a:pt x="628" y="270"/>
                    </a:lnTo>
                    <a:close/>
                  </a:path>
                </a:pathLst>
              </a:custGeom>
              <a:solidFill>
                <a:srgbClr val="0000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2" name="Freeform 785"/>
              <p:cNvSpPr>
                <a:spLocks/>
              </p:cNvSpPr>
              <p:nvPr/>
            </p:nvSpPr>
            <p:spPr bwMode="auto">
              <a:xfrm>
                <a:off x="115" y="150"/>
                <a:ext cx="149" cy="48"/>
              </a:xfrm>
              <a:custGeom>
                <a:avLst/>
                <a:gdLst>
                  <a:gd name="T0" fmla="*/ 680 w 745"/>
                  <a:gd name="T1" fmla="*/ 87 h 238"/>
                  <a:gd name="T2" fmla="*/ 695 w 745"/>
                  <a:gd name="T3" fmla="*/ 73 h 238"/>
                  <a:gd name="T4" fmla="*/ 708 w 745"/>
                  <a:gd name="T5" fmla="*/ 60 h 238"/>
                  <a:gd name="T6" fmla="*/ 718 w 745"/>
                  <a:gd name="T7" fmla="*/ 48 h 238"/>
                  <a:gd name="T8" fmla="*/ 728 w 745"/>
                  <a:gd name="T9" fmla="*/ 37 h 238"/>
                  <a:gd name="T10" fmla="*/ 735 w 745"/>
                  <a:gd name="T11" fmla="*/ 26 h 238"/>
                  <a:gd name="T12" fmla="*/ 741 w 745"/>
                  <a:gd name="T13" fmla="*/ 17 h 238"/>
                  <a:gd name="T14" fmla="*/ 744 w 745"/>
                  <a:gd name="T15" fmla="*/ 8 h 238"/>
                  <a:gd name="T16" fmla="*/ 745 w 745"/>
                  <a:gd name="T17" fmla="*/ 0 h 238"/>
                  <a:gd name="T18" fmla="*/ 0 w 745"/>
                  <a:gd name="T19" fmla="*/ 0 h 238"/>
                  <a:gd name="T20" fmla="*/ 2 w 745"/>
                  <a:gd name="T21" fmla="*/ 10 h 238"/>
                  <a:gd name="T22" fmla="*/ 6 w 745"/>
                  <a:gd name="T23" fmla="*/ 16 h 238"/>
                  <a:gd name="T24" fmla="*/ 11 w 745"/>
                  <a:gd name="T25" fmla="*/ 23 h 238"/>
                  <a:gd name="T26" fmla="*/ 24 w 745"/>
                  <a:gd name="T27" fmla="*/ 40 h 238"/>
                  <a:gd name="T28" fmla="*/ 42 w 745"/>
                  <a:gd name="T29" fmla="*/ 62 h 238"/>
                  <a:gd name="T30" fmla="*/ 62 w 745"/>
                  <a:gd name="T31" fmla="*/ 82 h 238"/>
                  <a:gd name="T32" fmla="*/ 85 w 745"/>
                  <a:gd name="T33" fmla="*/ 102 h 238"/>
                  <a:gd name="T34" fmla="*/ 111 w 745"/>
                  <a:gd name="T35" fmla="*/ 122 h 238"/>
                  <a:gd name="T36" fmla="*/ 141 w 745"/>
                  <a:gd name="T37" fmla="*/ 145 h 238"/>
                  <a:gd name="T38" fmla="*/ 169 w 745"/>
                  <a:gd name="T39" fmla="*/ 163 h 238"/>
                  <a:gd name="T40" fmla="*/ 200 w 745"/>
                  <a:gd name="T41" fmla="*/ 181 h 238"/>
                  <a:gd name="T42" fmla="*/ 231 w 745"/>
                  <a:gd name="T43" fmla="*/ 196 h 238"/>
                  <a:gd name="T44" fmla="*/ 266 w 745"/>
                  <a:gd name="T45" fmla="*/ 212 h 238"/>
                  <a:gd name="T46" fmla="*/ 295 w 745"/>
                  <a:gd name="T47" fmla="*/ 222 h 238"/>
                  <a:gd name="T48" fmla="*/ 309 w 745"/>
                  <a:gd name="T49" fmla="*/ 227 h 238"/>
                  <a:gd name="T50" fmla="*/ 323 w 745"/>
                  <a:gd name="T51" fmla="*/ 231 h 238"/>
                  <a:gd name="T52" fmla="*/ 350 w 745"/>
                  <a:gd name="T53" fmla="*/ 236 h 238"/>
                  <a:gd name="T54" fmla="*/ 356 w 745"/>
                  <a:gd name="T55" fmla="*/ 236 h 238"/>
                  <a:gd name="T56" fmla="*/ 363 w 745"/>
                  <a:gd name="T57" fmla="*/ 237 h 238"/>
                  <a:gd name="T58" fmla="*/ 376 w 745"/>
                  <a:gd name="T59" fmla="*/ 238 h 238"/>
                  <a:gd name="T60" fmla="*/ 393 w 745"/>
                  <a:gd name="T61" fmla="*/ 236 h 238"/>
                  <a:gd name="T62" fmla="*/ 411 w 745"/>
                  <a:gd name="T63" fmla="*/ 232 h 238"/>
                  <a:gd name="T64" fmla="*/ 448 w 745"/>
                  <a:gd name="T65" fmla="*/ 223 h 238"/>
                  <a:gd name="T66" fmla="*/ 467 w 745"/>
                  <a:gd name="T67" fmla="*/ 217 h 238"/>
                  <a:gd name="T68" fmla="*/ 487 w 745"/>
                  <a:gd name="T69" fmla="*/ 209 h 238"/>
                  <a:gd name="T70" fmla="*/ 531 w 745"/>
                  <a:gd name="T71" fmla="*/ 191 h 238"/>
                  <a:gd name="T72" fmla="*/ 551 w 745"/>
                  <a:gd name="T73" fmla="*/ 178 h 238"/>
                  <a:gd name="T74" fmla="*/ 571 w 745"/>
                  <a:gd name="T75" fmla="*/ 167 h 238"/>
                  <a:gd name="T76" fmla="*/ 611 w 745"/>
                  <a:gd name="T77" fmla="*/ 142 h 238"/>
                  <a:gd name="T78" fmla="*/ 645 w 745"/>
                  <a:gd name="T79" fmla="*/ 116 h 238"/>
                  <a:gd name="T80" fmla="*/ 649 w 745"/>
                  <a:gd name="T81" fmla="*/ 111 h 238"/>
                  <a:gd name="T82" fmla="*/ 653 w 745"/>
                  <a:gd name="T83" fmla="*/ 108 h 238"/>
                  <a:gd name="T84" fmla="*/ 662 w 745"/>
                  <a:gd name="T85" fmla="*/ 101 h 238"/>
                  <a:gd name="T86" fmla="*/ 680 w 745"/>
                  <a:gd name="T87" fmla="*/ 87 h 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238"/>
                  <a:gd name="T134" fmla="*/ 745 w 745"/>
                  <a:gd name="T135" fmla="*/ 238 h 2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238">
                    <a:moveTo>
                      <a:pt x="680" y="87"/>
                    </a:moveTo>
                    <a:lnTo>
                      <a:pt x="695" y="73"/>
                    </a:lnTo>
                    <a:lnTo>
                      <a:pt x="708" y="60"/>
                    </a:lnTo>
                    <a:lnTo>
                      <a:pt x="718" y="48"/>
                    </a:lnTo>
                    <a:lnTo>
                      <a:pt x="728" y="37"/>
                    </a:lnTo>
                    <a:lnTo>
                      <a:pt x="735" y="26"/>
                    </a:lnTo>
                    <a:lnTo>
                      <a:pt x="741" y="17"/>
                    </a:lnTo>
                    <a:lnTo>
                      <a:pt x="744" y="8"/>
                    </a:lnTo>
                    <a:lnTo>
                      <a:pt x="745" y="0"/>
                    </a:lnTo>
                    <a:lnTo>
                      <a:pt x="0" y="0"/>
                    </a:lnTo>
                    <a:lnTo>
                      <a:pt x="2" y="10"/>
                    </a:lnTo>
                    <a:lnTo>
                      <a:pt x="6" y="16"/>
                    </a:lnTo>
                    <a:lnTo>
                      <a:pt x="11" y="23"/>
                    </a:lnTo>
                    <a:lnTo>
                      <a:pt x="24" y="40"/>
                    </a:lnTo>
                    <a:lnTo>
                      <a:pt x="42" y="62"/>
                    </a:lnTo>
                    <a:lnTo>
                      <a:pt x="62" y="82"/>
                    </a:lnTo>
                    <a:lnTo>
                      <a:pt x="85" y="102"/>
                    </a:lnTo>
                    <a:lnTo>
                      <a:pt x="111" y="122"/>
                    </a:lnTo>
                    <a:lnTo>
                      <a:pt x="141" y="145"/>
                    </a:lnTo>
                    <a:lnTo>
                      <a:pt x="169" y="163"/>
                    </a:lnTo>
                    <a:lnTo>
                      <a:pt x="200" y="181"/>
                    </a:lnTo>
                    <a:lnTo>
                      <a:pt x="231" y="196"/>
                    </a:lnTo>
                    <a:lnTo>
                      <a:pt x="266" y="212"/>
                    </a:lnTo>
                    <a:lnTo>
                      <a:pt x="295" y="222"/>
                    </a:lnTo>
                    <a:lnTo>
                      <a:pt x="309" y="227"/>
                    </a:lnTo>
                    <a:lnTo>
                      <a:pt x="323" y="231"/>
                    </a:lnTo>
                    <a:lnTo>
                      <a:pt x="350" y="236"/>
                    </a:lnTo>
                    <a:lnTo>
                      <a:pt x="356" y="236"/>
                    </a:lnTo>
                    <a:lnTo>
                      <a:pt x="363" y="237"/>
                    </a:lnTo>
                    <a:lnTo>
                      <a:pt x="376" y="238"/>
                    </a:lnTo>
                    <a:lnTo>
                      <a:pt x="393" y="236"/>
                    </a:lnTo>
                    <a:lnTo>
                      <a:pt x="411" y="232"/>
                    </a:lnTo>
                    <a:lnTo>
                      <a:pt x="448" y="223"/>
                    </a:lnTo>
                    <a:lnTo>
                      <a:pt x="467" y="217"/>
                    </a:lnTo>
                    <a:lnTo>
                      <a:pt x="487" y="209"/>
                    </a:lnTo>
                    <a:lnTo>
                      <a:pt x="531" y="191"/>
                    </a:lnTo>
                    <a:lnTo>
                      <a:pt x="551" y="178"/>
                    </a:lnTo>
                    <a:lnTo>
                      <a:pt x="571" y="167"/>
                    </a:lnTo>
                    <a:lnTo>
                      <a:pt x="611" y="142"/>
                    </a:lnTo>
                    <a:lnTo>
                      <a:pt x="645" y="116"/>
                    </a:lnTo>
                    <a:lnTo>
                      <a:pt x="649" y="111"/>
                    </a:lnTo>
                    <a:lnTo>
                      <a:pt x="653" y="108"/>
                    </a:lnTo>
                    <a:lnTo>
                      <a:pt x="662" y="101"/>
                    </a:lnTo>
                    <a:lnTo>
                      <a:pt x="680" y="87"/>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313" name="Freeform 786"/>
              <p:cNvSpPr>
                <a:spLocks/>
              </p:cNvSpPr>
              <p:nvPr/>
            </p:nvSpPr>
            <p:spPr bwMode="auto">
              <a:xfrm>
                <a:off x="115" y="168"/>
                <a:ext cx="35" cy="60"/>
              </a:xfrm>
              <a:custGeom>
                <a:avLst/>
                <a:gdLst>
                  <a:gd name="T0" fmla="*/ 46 w 171"/>
                  <a:gd name="T1" fmla="*/ 48 h 301"/>
                  <a:gd name="T2" fmla="*/ 37 w 171"/>
                  <a:gd name="T3" fmla="*/ 40 h 301"/>
                  <a:gd name="T4" fmla="*/ 35 w 171"/>
                  <a:gd name="T5" fmla="*/ 38 h 301"/>
                  <a:gd name="T6" fmla="*/ 34 w 171"/>
                  <a:gd name="T7" fmla="*/ 37 h 301"/>
                  <a:gd name="T8" fmla="*/ 31 w 171"/>
                  <a:gd name="T9" fmla="*/ 35 h 301"/>
                  <a:gd name="T10" fmla="*/ 27 w 171"/>
                  <a:gd name="T11" fmla="*/ 30 h 301"/>
                  <a:gd name="T12" fmla="*/ 20 w 171"/>
                  <a:gd name="T13" fmla="*/ 23 h 301"/>
                  <a:gd name="T14" fmla="*/ 15 w 171"/>
                  <a:gd name="T15" fmla="*/ 17 h 301"/>
                  <a:gd name="T16" fmla="*/ 7 w 171"/>
                  <a:gd name="T17" fmla="*/ 8 h 301"/>
                  <a:gd name="T18" fmla="*/ 0 w 171"/>
                  <a:gd name="T19" fmla="*/ 0 h 301"/>
                  <a:gd name="T20" fmla="*/ 0 w 171"/>
                  <a:gd name="T21" fmla="*/ 301 h 301"/>
                  <a:gd name="T22" fmla="*/ 171 w 171"/>
                  <a:gd name="T23" fmla="*/ 128 h 301"/>
                  <a:gd name="T24" fmla="*/ 156 w 171"/>
                  <a:gd name="T25" fmla="*/ 122 h 301"/>
                  <a:gd name="T26" fmla="*/ 145 w 171"/>
                  <a:gd name="T27" fmla="*/ 115 h 301"/>
                  <a:gd name="T28" fmla="*/ 138 w 171"/>
                  <a:gd name="T29" fmla="*/ 111 h 301"/>
                  <a:gd name="T30" fmla="*/ 131 w 171"/>
                  <a:gd name="T31" fmla="*/ 108 h 301"/>
                  <a:gd name="T32" fmla="*/ 127 w 171"/>
                  <a:gd name="T33" fmla="*/ 104 h 301"/>
                  <a:gd name="T34" fmla="*/ 123 w 171"/>
                  <a:gd name="T35" fmla="*/ 102 h 301"/>
                  <a:gd name="T36" fmla="*/ 116 w 171"/>
                  <a:gd name="T37" fmla="*/ 97 h 301"/>
                  <a:gd name="T38" fmla="*/ 105 w 171"/>
                  <a:gd name="T39" fmla="*/ 91 h 301"/>
                  <a:gd name="T40" fmla="*/ 98 w 171"/>
                  <a:gd name="T41" fmla="*/ 86 h 301"/>
                  <a:gd name="T42" fmla="*/ 90 w 171"/>
                  <a:gd name="T43" fmla="*/ 82 h 301"/>
                  <a:gd name="T44" fmla="*/ 85 w 171"/>
                  <a:gd name="T45" fmla="*/ 80 h 301"/>
                  <a:gd name="T46" fmla="*/ 71 w 171"/>
                  <a:gd name="T47" fmla="*/ 71 h 301"/>
                  <a:gd name="T48" fmla="*/ 61 w 171"/>
                  <a:gd name="T49" fmla="*/ 64 h 301"/>
                  <a:gd name="T50" fmla="*/ 46 w 171"/>
                  <a:gd name="T51" fmla="*/ 48 h 3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301"/>
                  <a:gd name="T80" fmla="*/ 171 w 171"/>
                  <a:gd name="T81" fmla="*/ 301 h 3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301">
                    <a:moveTo>
                      <a:pt x="46" y="48"/>
                    </a:moveTo>
                    <a:lnTo>
                      <a:pt x="37" y="40"/>
                    </a:lnTo>
                    <a:lnTo>
                      <a:pt x="35" y="38"/>
                    </a:lnTo>
                    <a:lnTo>
                      <a:pt x="34" y="37"/>
                    </a:lnTo>
                    <a:lnTo>
                      <a:pt x="31" y="35"/>
                    </a:lnTo>
                    <a:lnTo>
                      <a:pt x="27" y="30"/>
                    </a:lnTo>
                    <a:lnTo>
                      <a:pt x="20" y="23"/>
                    </a:lnTo>
                    <a:lnTo>
                      <a:pt x="15" y="17"/>
                    </a:lnTo>
                    <a:lnTo>
                      <a:pt x="7" y="8"/>
                    </a:lnTo>
                    <a:lnTo>
                      <a:pt x="0" y="0"/>
                    </a:lnTo>
                    <a:lnTo>
                      <a:pt x="0" y="301"/>
                    </a:lnTo>
                    <a:lnTo>
                      <a:pt x="171" y="128"/>
                    </a:lnTo>
                    <a:lnTo>
                      <a:pt x="156" y="122"/>
                    </a:lnTo>
                    <a:lnTo>
                      <a:pt x="145" y="115"/>
                    </a:lnTo>
                    <a:lnTo>
                      <a:pt x="138" y="111"/>
                    </a:lnTo>
                    <a:lnTo>
                      <a:pt x="131" y="108"/>
                    </a:lnTo>
                    <a:lnTo>
                      <a:pt x="127" y="104"/>
                    </a:lnTo>
                    <a:lnTo>
                      <a:pt x="123" y="102"/>
                    </a:lnTo>
                    <a:lnTo>
                      <a:pt x="116" y="97"/>
                    </a:lnTo>
                    <a:lnTo>
                      <a:pt x="105" y="91"/>
                    </a:lnTo>
                    <a:lnTo>
                      <a:pt x="98" y="86"/>
                    </a:lnTo>
                    <a:lnTo>
                      <a:pt x="90" y="82"/>
                    </a:lnTo>
                    <a:lnTo>
                      <a:pt x="85" y="80"/>
                    </a:lnTo>
                    <a:lnTo>
                      <a:pt x="71" y="71"/>
                    </a:lnTo>
                    <a:lnTo>
                      <a:pt x="61" y="64"/>
                    </a:lnTo>
                    <a:lnTo>
                      <a:pt x="46" y="48"/>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grpSp>
        <p:sp>
          <p:nvSpPr>
            <p:cNvPr id="31955" name="Freeform 787"/>
            <p:cNvSpPr>
              <a:spLocks/>
            </p:cNvSpPr>
            <p:nvPr/>
          </p:nvSpPr>
          <p:spPr bwMode="auto">
            <a:xfrm>
              <a:off x="93" y="183"/>
              <a:ext cx="132" cy="36"/>
            </a:xfrm>
            <a:custGeom>
              <a:avLst/>
              <a:gdLst>
                <a:gd name="T0" fmla="*/ 340 w 662"/>
                <a:gd name="T1" fmla="*/ 42 h 181"/>
                <a:gd name="T2" fmla="*/ 309 w 662"/>
                <a:gd name="T3" fmla="*/ 41 h 181"/>
                <a:gd name="T4" fmla="*/ 282 w 662"/>
                <a:gd name="T5" fmla="*/ 38 h 181"/>
                <a:gd name="T6" fmla="*/ 267 w 662"/>
                <a:gd name="T7" fmla="*/ 35 h 181"/>
                <a:gd name="T8" fmla="*/ 254 w 662"/>
                <a:gd name="T9" fmla="*/ 32 h 181"/>
                <a:gd name="T10" fmla="*/ 242 w 662"/>
                <a:gd name="T11" fmla="*/ 27 h 181"/>
                <a:gd name="T12" fmla="*/ 232 w 662"/>
                <a:gd name="T13" fmla="*/ 24 h 181"/>
                <a:gd name="T14" fmla="*/ 203 w 662"/>
                <a:gd name="T15" fmla="*/ 14 h 181"/>
                <a:gd name="T16" fmla="*/ 175 w 662"/>
                <a:gd name="T17" fmla="*/ 0 h 181"/>
                <a:gd name="T18" fmla="*/ 0 w 662"/>
                <a:gd name="T19" fmla="*/ 181 h 181"/>
                <a:gd name="T20" fmla="*/ 662 w 662"/>
                <a:gd name="T21" fmla="*/ 181 h 181"/>
                <a:gd name="T22" fmla="*/ 495 w 662"/>
                <a:gd name="T23" fmla="*/ 8 h 181"/>
                <a:gd name="T24" fmla="*/ 454 w 662"/>
                <a:gd name="T25" fmla="*/ 21 h 181"/>
                <a:gd name="T26" fmla="*/ 415 w 662"/>
                <a:gd name="T27" fmla="*/ 33 h 181"/>
                <a:gd name="T28" fmla="*/ 377 w 662"/>
                <a:gd name="T29" fmla="*/ 39 h 181"/>
                <a:gd name="T30" fmla="*/ 340 w 662"/>
                <a:gd name="T31" fmla="*/ 42 h 1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2"/>
                <a:gd name="T49" fmla="*/ 0 h 181"/>
                <a:gd name="T50" fmla="*/ 662 w 662"/>
                <a:gd name="T51" fmla="*/ 181 h 1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2" h="181">
                  <a:moveTo>
                    <a:pt x="340" y="42"/>
                  </a:moveTo>
                  <a:lnTo>
                    <a:pt x="309" y="41"/>
                  </a:lnTo>
                  <a:lnTo>
                    <a:pt x="282" y="38"/>
                  </a:lnTo>
                  <a:lnTo>
                    <a:pt x="267" y="35"/>
                  </a:lnTo>
                  <a:lnTo>
                    <a:pt x="254" y="32"/>
                  </a:lnTo>
                  <a:lnTo>
                    <a:pt x="242" y="27"/>
                  </a:lnTo>
                  <a:lnTo>
                    <a:pt x="232" y="24"/>
                  </a:lnTo>
                  <a:lnTo>
                    <a:pt x="203" y="14"/>
                  </a:lnTo>
                  <a:lnTo>
                    <a:pt x="175" y="0"/>
                  </a:lnTo>
                  <a:lnTo>
                    <a:pt x="0" y="181"/>
                  </a:lnTo>
                  <a:lnTo>
                    <a:pt x="662" y="181"/>
                  </a:lnTo>
                  <a:lnTo>
                    <a:pt x="495" y="8"/>
                  </a:lnTo>
                  <a:lnTo>
                    <a:pt x="454" y="21"/>
                  </a:lnTo>
                  <a:lnTo>
                    <a:pt x="415" y="33"/>
                  </a:lnTo>
                  <a:lnTo>
                    <a:pt x="377" y="39"/>
                  </a:lnTo>
                  <a:lnTo>
                    <a:pt x="340" y="42"/>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56" name="Freeform 788"/>
            <p:cNvSpPr>
              <a:spLocks/>
            </p:cNvSpPr>
            <p:nvPr/>
          </p:nvSpPr>
          <p:spPr bwMode="auto">
            <a:xfrm>
              <a:off x="200" y="153"/>
              <a:ext cx="33" cy="59"/>
            </a:xfrm>
            <a:custGeom>
              <a:avLst/>
              <a:gdLst>
                <a:gd name="T0" fmla="*/ 98 w 165"/>
                <a:gd name="T1" fmla="*/ 64 h 296"/>
                <a:gd name="T2" fmla="*/ 71 w 165"/>
                <a:gd name="T3" fmla="*/ 83 h 296"/>
                <a:gd name="T4" fmla="*/ 46 w 165"/>
                <a:gd name="T5" fmla="*/ 102 h 296"/>
                <a:gd name="T6" fmla="*/ 22 w 165"/>
                <a:gd name="T7" fmla="*/ 117 h 296"/>
                <a:gd name="T8" fmla="*/ 0 w 165"/>
                <a:gd name="T9" fmla="*/ 131 h 296"/>
                <a:gd name="T10" fmla="*/ 162 w 165"/>
                <a:gd name="T11" fmla="*/ 296 h 296"/>
                <a:gd name="T12" fmla="*/ 165 w 165"/>
                <a:gd name="T13" fmla="*/ 0 h 296"/>
                <a:gd name="T14" fmla="*/ 151 w 165"/>
                <a:gd name="T15" fmla="*/ 14 h 296"/>
                <a:gd name="T16" fmla="*/ 136 w 165"/>
                <a:gd name="T17" fmla="*/ 30 h 296"/>
                <a:gd name="T18" fmla="*/ 117 w 165"/>
                <a:gd name="T19" fmla="*/ 46 h 296"/>
                <a:gd name="T20" fmla="*/ 98 w 165"/>
                <a:gd name="T21" fmla="*/ 64 h 2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296"/>
                <a:gd name="T35" fmla="*/ 165 w 165"/>
                <a:gd name="T36" fmla="*/ 296 h 2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296">
                  <a:moveTo>
                    <a:pt x="98" y="64"/>
                  </a:moveTo>
                  <a:lnTo>
                    <a:pt x="71" y="83"/>
                  </a:lnTo>
                  <a:lnTo>
                    <a:pt x="46" y="102"/>
                  </a:lnTo>
                  <a:lnTo>
                    <a:pt x="22" y="117"/>
                  </a:lnTo>
                  <a:lnTo>
                    <a:pt x="0" y="131"/>
                  </a:lnTo>
                  <a:lnTo>
                    <a:pt x="162" y="296"/>
                  </a:lnTo>
                  <a:lnTo>
                    <a:pt x="165" y="0"/>
                  </a:lnTo>
                  <a:lnTo>
                    <a:pt x="151" y="14"/>
                  </a:lnTo>
                  <a:lnTo>
                    <a:pt x="136" y="30"/>
                  </a:lnTo>
                  <a:lnTo>
                    <a:pt x="117" y="46"/>
                  </a:lnTo>
                  <a:lnTo>
                    <a:pt x="98" y="64"/>
                  </a:lnTo>
                  <a:close/>
                </a:path>
              </a:pathLst>
            </a:custGeom>
            <a:solidFill>
              <a:srgbClr val="FFFF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57" name="Freeform 789"/>
            <p:cNvSpPr>
              <a:spLocks/>
            </p:cNvSpPr>
            <p:nvPr/>
          </p:nvSpPr>
          <p:spPr bwMode="auto">
            <a:xfrm>
              <a:off x="124" y="103"/>
              <a:ext cx="98" cy="68"/>
            </a:xfrm>
            <a:custGeom>
              <a:avLst/>
              <a:gdLst>
                <a:gd name="T0" fmla="*/ 231 w 491"/>
                <a:gd name="T1" fmla="*/ 16 h 339"/>
                <a:gd name="T2" fmla="*/ 206 w 491"/>
                <a:gd name="T3" fmla="*/ 8 h 339"/>
                <a:gd name="T4" fmla="*/ 183 w 491"/>
                <a:gd name="T5" fmla="*/ 3 h 339"/>
                <a:gd name="T6" fmla="*/ 160 w 491"/>
                <a:gd name="T7" fmla="*/ 0 h 339"/>
                <a:gd name="T8" fmla="*/ 138 w 491"/>
                <a:gd name="T9" fmla="*/ 1 h 339"/>
                <a:gd name="T10" fmla="*/ 115 w 491"/>
                <a:gd name="T11" fmla="*/ 5 h 339"/>
                <a:gd name="T12" fmla="*/ 93 w 491"/>
                <a:gd name="T13" fmla="*/ 10 h 339"/>
                <a:gd name="T14" fmla="*/ 72 w 491"/>
                <a:gd name="T15" fmla="*/ 18 h 339"/>
                <a:gd name="T16" fmla="*/ 51 w 491"/>
                <a:gd name="T17" fmla="*/ 31 h 339"/>
                <a:gd name="T18" fmla="*/ 34 w 491"/>
                <a:gd name="T19" fmla="*/ 41 h 339"/>
                <a:gd name="T20" fmla="*/ 21 w 491"/>
                <a:gd name="T21" fmla="*/ 53 h 339"/>
                <a:gd name="T22" fmla="*/ 9 w 491"/>
                <a:gd name="T23" fmla="*/ 68 h 339"/>
                <a:gd name="T24" fmla="*/ 0 w 491"/>
                <a:gd name="T25" fmla="*/ 85 h 339"/>
                <a:gd name="T26" fmla="*/ 28 w 491"/>
                <a:gd name="T27" fmla="*/ 108 h 339"/>
                <a:gd name="T28" fmla="*/ 34 w 491"/>
                <a:gd name="T29" fmla="*/ 96 h 339"/>
                <a:gd name="T30" fmla="*/ 43 w 491"/>
                <a:gd name="T31" fmla="*/ 87 h 339"/>
                <a:gd name="T32" fmla="*/ 52 w 491"/>
                <a:gd name="T33" fmla="*/ 78 h 339"/>
                <a:gd name="T34" fmla="*/ 65 w 491"/>
                <a:gd name="T35" fmla="*/ 71 h 339"/>
                <a:gd name="T36" fmla="*/ 83 w 491"/>
                <a:gd name="T37" fmla="*/ 60 h 339"/>
                <a:gd name="T38" fmla="*/ 102 w 491"/>
                <a:gd name="T39" fmla="*/ 52 h 339"/>
                <a:gd name="T40" fmla="*/ 121 w 491"/>
                <a:gd name="T41" fmla="*/ 46 h 339"/>
                <a:gd name="T42" fmla="*/ 141 w 491"/>
                <a:gd name="T43" fmla="*/ 43 h 339"/>
                <a:gd name="T44" fmla="*/ 161 w 491"/>
                <a:gd name="T45" fmla="*/ 42 h 339"/>
                <a:gd name="T46" fmla="*/ 182 w 491"/>
                <a:gd name="T47" fmla="*/ 44 h 339"/>
                <a:gd name="T48" fmla="*/ 202 w 491"/>
                <a:gd name="T49" fmla="*/ 49 h 339"/>
                <a:gd name="T50" fmla="*/ 223 w 491"/>
                <a:gd name="T51" fmla="*/ 56 h 339"/>
                <a:gd name="T52" fmla="*/ 243 w 491"/>
                <a:gd name="T53" fmla="*/ 64 h 339"/>
                <a:gd name="T54" fmla="*/ 253 w 491"/>
                <a:gd name="T55" fmla="*/ 69 h 339"/>
                <a:gd name="T56" fmla="*/ 265 w 491"/>
                <a:gd name="T57" fmla="*/ 76 h 339"/>
                <a:gd name="T58" fmla="*/ 284 w 491"/>
                <a:gd name="T59" fmla="*/ 88 h 339"/>
                <a:gd name="T60" fmla="*/ 304 w 491"/>
                <a:gd name="T61" fmla="*/ 105 h 339"/>
                <a:gd name="T62" fmla="*/ 321 w 491"/>
                <a:gd name="T63" fmla="*/ 122 h 339"/>
                <a:gd name="T64" fmla="*/ 339 w 491"/>
                <a:gd name="T65" fmla="*/ 143 h 339"/>
                <a:gd name="T66" fmla="*/ 355 w 491"/>
                <a:gd name="T67" fmla="*/ 166 h 339"/>
                <a:gd name="T68" fmla="*/ 372 w 491"/>
                <a:gd name="T69" fmla="*/ 192 h 339"/>
                <a:gd name="T70" fmla="*/ 283 w 491"/>
                <a:gd name="T71" fmla="*/ 244 h 339"/>
                <a:gd name="T72" fmla="*/ 481 w 491"/>
                <a:gd name="T73" fmla="*/ 339 h 339"/>
                <a:gd name="T74" fmla="*/ 491 w 491"/>
                <a:gd name="T75" fmla="*/ 123 h 339"/>
                <a:gd name="T76" fmla="*/ 403 w 491"/>
                <a:gd name="T77" fmla="*/ 174 h 339"/>
                <a:gd name="T78" fmla="*/ 384 w 491"/>
                <a:gd name="T79" fmla="*/ 144 h 339"/>
                <a:gd name="T80" fmla="*/ 373 w 491"/>
                <a:gd name="T81" fmla="*/ 129 h 339"/>
                <a:gd name="T82" fmla="*/ 364 w 491"/>
                <a:gd name="T83" fmla="*/ 117 h 339"/>
                <a:gd name="T84" fmla="*/ 344 w 491"/>
                <a:gd name="T85" fmla="*/ 94 h 339"/>
                <a:gd name="T86" fmla="*/ 324 w 491"/>
                <a:gd name="T87" fmla="*/ 73 h 339"/>
                <a:gd name="T88" fmla="*/ 302 w 491"/>
                <a:gd name="T89" fmla="*/ 54 h 339"/>
                <a:gd name="T90" fmla="*/ 279 w 491"/>
                <a:gd name="T91" fmla="*/ 39 h 339"/>
                <a:gd name="T92" fmla="*/ 254 w 491"/>
                <a:gd name="T93" fmla="*/ 26 h 339"/>
                <a:gd name="T94" fmla="*/ 231 w 491"/>
                <a:gd name="T95" fmla="*/ 16 h 3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339"/>
                <a:gd name="T146" fmla="*/ 491 w 491"/>
                <a:gd name="T147" fmla="*/ 339 h 3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339">
                  <a:moveTo>
                    <a:pt x="231" y="16"/>
                  </a:moveTo>
                  <a:lnTo>
                    <a:pt x="206" y="8"/>
                  </a:lnTo>
                  <a:lnTo>
                    <a:pt x="183" y="3"/>
                  </a:lnTo>
                  <a:lnTo>
                    <a:pt x="160" y="0"/>
                  </a:lnTo>
                  <a:lnTo>
                    <a:pt x="138" y="1"/>
                  </a:lnTo>
                  <a:lnTo>
                    <a:pt x="115" y="5"/>
                  </a:lnTo>
                  <a:lnTo>
                    <a:pt x="93" y="10"/>
                  </a:lnTo>
                  <a:lnTo>
                    <a:pt x="72" y="18"/>
                  </a:lnTo>
                  <a:lnTo>
                    <a:pt x="51" y="31"/>
                  </a:lnTo>
                  <a:lnTo>
                    <a:pt x="34" y="41"/>
                  </a:lnTo>
                  <a:lnTo>
                    <a:pt x="21" y="53"/>
                  </a:lnTo>
                  <a:lnTo>
                    <a:pt x="9" y="68"/>
                  </a:lnTo>
                  <a:lnTo>
                    <a:pt x="0" y="85"/>
                  </a:lnTo>
                  <a:lnTo>
                    <a:pt x="28" y="108"/>
                  </a:lnTo>
                  <a:lnTo>
                    <a:pt x="34" y="96"/>
                  </a:lnTo>
                  <a:lnTo>
                    <a:pt x="43" y="87"/>
                  </a:lnTo>
                  <a:lnTo>
                    <a:pt x="52" y="78"/>
                  </a:lnTo>
                  <a:lnTo>
                    <a:pt x="65" y="71"/>
                  </a:lnTo>
                  <a:lnTo>
                    <a:pt x="83" y="60"/>
                  </a:lnTo>
                  <a:lnTo>
                    <a:pt x="102" y="52"/>
                  </a:lnTo>
                  <a:lnTo>
                    <a:pt x="121" y="46"/>
                  </a:lnTo>
                  <a:lnTo>
                    <a:pt x="141" y="43"/>
                  </a:lnTo>
                  <a:lnTo>
                    <a:pt x="161" y="42"/>
                  </a:lnTo>
                  <a:lnTo>
                    <a:pt x="182" y="44"/>
                  </a:lnTo>
                  <a:lnTo>
                    <a:pt x="202" y="49"/>
                  </a:lnTo>
                  <a:lnTo>
                    <a:pt x="223" y="56"/>
                  </a:lnTo>
                  <a:lnTo>
                    <a:pt x="243" y="64"/>
                  </a:lnTo>
                  <a:lnTo>
                    <a:pt x="253" y="69"/>
                  </a:lnTo>
                  <a:lnTo>
                    <a:pt x="265" y="76"/>
                  </a:lnTo>
                  <a:lnTo>
                    <a:pt x="284" y="88"/>
                  </a:lnTo>
                  <a:lnTo>
                    <a:pt x="304" y="105"/>
                  </a:lnTo>
                  <a:lnTo>
                    <a:pt x="321" y="122"/>
                  </a:lnTo>
                  <a:lnTo>
                    <a:pt x="339" y="143"/>
                  </a:lnTo>
                  <a:lnTo>
                    <a:pt x="355" y="166"/>
                  </a:lnTo>
                  <a:lnTo>
                    <a:pt x="372" y="192"/>
                  </a:lnTo>
                  <a:lnTo>
                    <a:pt x="283" y="244"/>
                  </a:lnTo>
                  <a:lnTo>
                    <a:pt x="481" y="339"/>
                  </a:lnTo>
                  <a:lnTo>
                    <a:pt x="491" y="123"/>
                  </a:lnTo>
                  <a:lnTo>
                    <a:pt x="403" y="174"/>
                  </a:lnTo>
                  <a:lnTo>
                    <a:pt x="384" y="144"/>
                  </a:lnTo>
                  <a:lnTo>
                    <a:pt x="373" y="129"/>
                  </a:lnTo>
                  <a:lnTo>
                    <a:pt x="364" y="117"/>
                  </a:lnTo>
                  <a:lnTo>
                    <a:pt x="344" y="94"/>
                  </a:lnTo>
                  <a:lnTo>
                    <a:pt x="324" y="73"/>
                  </a:lnTo>
                  <a:lnTo>
                    <a:pt x="302" y="54"/>
                  </a:lnTo>
                  <a:lnTo>
                    <a:pt x="279" y="39"/>
                  </a:lnTo>
                  <a:lnTo>
                    <a:pt x="254" y="26"/>
                  </a:lnTo>
                  <a:lnTo>
                    <a:pt x="231" y="16"/>
                  </a:lnTo>
                  <a:close/>
                </a:path>
              </a:pathLst>
            </a:custGeom>
            <a:solidFill>
              <a:srgbClr val="99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58" name="Freeform 790"/>
            <p:cNvSpPr>
              <a:spLocks/>
            </p:cNvSpPr>
            <p:nvPr/>
          </p:nvSpPr>
          <p:spPr bwMode="auto">
            <a:xfrm>
              <a:off x="100" y="185"/>
              <a:ext cx="98" cy="68"/>
            </a:xfrm>
            <a:custGeom>
              <a:avLst/>
              <a:gdLst>
                <a:gd name="T0" fmla="*/ 284 w 492"/>
                <a:gd name="T1" fmla="*/ 328 h 335"/>
                <a:gd name="T2" fmla="*/ 298 w 492"/>
                <a:gd name="T3" fmla="*/ 330 h 335"/>
                <a:gd name="T4" fmla="*/ 301 w 492"/>
                <a:gd name="T5" fmla="*/ 331 h 335"/>
                <a:gd name="T6" fmla="*/ 330 w 492"/>
                <a:gd name="T7" fmla="*/ 335 h 335"/>
                <a:gd name="T8" fmla="*/ 363 w 492"/>
                <a:gd name="T9" fmla="*/ 332 h 335"/>
                <a:gd name="T10" fmla="*/ 397 w 492"/>
                <a:gd name="T11" fmla="*/ 326 h 335"/>
                <a:gd name="T12" fmla="*/ 418 w 492"/>
                <a:gd name="T13" fmla="*/ 317 h 335"/>
                <a:gd name="T14" fmla="*/ 447 w 492"/>
                <a:gd name="T15" fmla="*/ 300 h 335"/>
                <a:gd name="T16" fmla="*/ 451 w 492"/>
                <a:gd name="T17" fmla="*/ 296 h 335"/>
                <a:gd name="T18" fmla="*/ 462 w 492"/>
                <a:gd name="T19" fmla="*/ 287 h 335"/>
                <a:gd name="T20" fmla="*/ 465 w 492"/>
                <a:gd name="T21" fmla="*/ 284 h 335"/>
                <a:gd name="T22" fmla="*/ 472 w 492"/>
                <a:gd name="T23" fmla="*/ 277 h 335"/>
                <a:gd name="T24" fmla="*/ 475 w 492"/>
                <a:gd name="T25" fmla="*/ 274 h 335"/>
                <a:gd name="T26" fmla="*/ 492 w 492"/>
                <a:gd name="T27" fmla="*/ 252 h 335"/>
                <a:gd name="T28" fmla="*/ 458 w 492"/>
                <a:gd name="T29" fmla="*/ 234 h 335"/>
                <a:gd name="T30" fmla="*/ 455 w 492"/>
                <a:gd name="T31" fmla="*/ 236 h 335"/>
                <a:gd name="T32" fmla="*/ 455 w 492"/>
                <a:gd name="T33" fmla="*/ 239 h 335"/>
                <a:gd name="T34" fmla="*/ 448 w 492"/>
                <a:gd name="T35" fmla="*/ 246 h 335"/>
                <a:gd name="T36" fmla="*/ 447 w 492"/>
                <a:gd name="T37" fmla="*/ 247 h 335"/>
                <a:gd name="T38" fmla="*/ 437 w 492"/>
                <a:gd name="T39" fmla="*/ 258 h 335"/>
                <a:gd name="T40" fmla="*/ 406 w 492"/>
                <a:gd name="T41" fmla="*/ 276 h 335"/>
                <a:gd name="T42" fmla="*/ 367 w 492"/>
                <a:gd name="T43" fmla="*/ 290 h 335"/>
                <a:gd name="T44" fmla="*/ 329 w 492"/>
                <a:gd name="T45" fmla="*/ 293 h 335"/>
                <a:gd name="T46" fmla="*/ 289 w 492"/>
                <a:gd name="T47" fmla="*/ 289 h 335"/>
                <a:gd name="T48" fmla="*/ 246 w 492"/>
                <a:gd name="T49" fmla="*/ 273 h 335"/>
                <a:gd name="T50" fmla="*/ 206 w 492"/>
                <a:gd name="T51" fmla="*/ 248 h 335"/>
                <a:gd name="T52" fmla="*/ 168 w 492"/>
                <a:gd name="T53" fmla="*/ 215 h 335"/>
                <a:gd name="T54" fmla="*/ 134 w 492"/>
                <a:gd name="T55" fmla="*/ 171 h 335"/>
                <a:gd name="T56" fmla="*/ 208 w 492"/>
                <a:gd name="T57" fmla="*/ 94 h 335"/>
                <a:gd name="T58" fmla="*/ 0 w 492"/>
                <a:gd name="T59" fmla="*/ 218 h 335"/>
                <a:gd name="T60" fmla="*/ 107 w 492"/>
                <a:gd name="T61" fmla="*/ 193 h 335"/>
                <a:gd name="T62" fmla="*/ 146 w 492"/>
                <a:gd name="T63" fmla="*/ 244 h 335"/>
                <a:gd name="T64" fmla="*/ 189 w 492"/>
                <a:gd name="T65" fmla="*/ 282 h 335"/>
                <a:gd name="T66" fmla="*/ 236 w 492"/>
                <a:gd name="T67" fmla="*/ 311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2"/>
                <a:gd name="T103" fmla="*/ 0 h 335"/>
                <a:gd name="T104" fmla="*/ 492 w 492"/>
                <a:gd name="T105" fmla="*/ 335 h 3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2" h="335">
                  <a:moveTo>
                    <a:pt x="262" y="322"/>
                  </a:moveTo>
                  <a:lnTo>
                    <a:pt x="284" y="328"/>
                  </a:lnTo>
                  <a:lnTo>
                    <a:pt x="296" y="330"/>
                  </a:lnTo>
                  <a:lnTo>
                    <a:pt x="298" y="330"/>
                  </a:lnTo>
                  <a:lnTo>
                    <a:pt x="299" y="330"/>
                  </a:lnTo>
                  <a:lnTo>
                    <a:pt x="301" y="331"/>
                  </a:lnTo>
                  <a:lnTo>
                    <a:pt x="308" y="333"/>
                  </a:lnTo>
                  <a:lnTo>
                    <a:pt x="330" y="335"/>
                  </a:lnTo>
                  <a:lnTo>
                    <a:pt x="353" y="335"/>
                  </a:lnTo>
                  <a:lnTo>
                    <a:pt x="363" y="332"/>
                  </a:lnTo>
                  <a:lnTo>
                    <a:pt x="374" y="331"/>
                  </a:lnTo>
                  <a:lnTo>
                    <a:pt x="397" y="326"/>
                  </a:lnTo>
                  <a:lnTo>
                    <a:pt x="407" y="321"/>
                  </a:lnTo>
                  <a:lnTo>
                    <a:pt x="418" y="317"/>
                  </a:lnTo>
                  <a:lnTo>
                    <a:pt x="440" y="307"/>
                  </a:lnTo>
                  <a:lnTo>
                    <a:pt x="447" y="300"/>
                  </a:lnTo>
                  <a:lnTo>
                    <a:pt x="448" y="298"/>
                  </a:lnTo>
                  <a:lnTo>
                    <a:pt x="451" y="296"/>
                  </a:lnTo>
                  <a:lnTo>
                    <a:pt x="455" y="294"/>
                  </a:lnTo>
                  <a:lnTo>
                    <a:pt x="462" y="287"/>
                  </a:lnTo>
                  <a:lnTo>
                    <a:pt x="463" y="285"/>
                  </a:lnTo>
                  <a:lnTo>
                    <a:pt x="465" y="284"/>
                  </a:lnTo>
                  <a:lnTo>
                    <a:pt x="470" y="282"/>
                  </a:lnTo>
                  <a:lnTo>
                    <a:pt x="472" y="277"/>
                  </a:lnTo>
                  <a:lnTo>
                    <a:pt x="473" y="275"/>
                  </a:lnTo>
                  <a:lnTo>
                    <a:pt x="475" y="274"/>
                  </a:lnTo>
                  <a:lnTo>
                    <a:pt x="482" y="267"/>
                  </a:lnTo>
                  <a:lnTo>
                    <a:pt x="492" y="252"/>
                  </a:lnTo>
                  <a:lnTo>
                    <a:pt x="463" y="229"/>
                  </a:lnTo>
                  <a:lnTo>
                    <a:pt x="458" y="234"/>
                  </a:lnTo>
                  <a:lnTo>
                    <a:pt x="456" y="236"/>
                  </a:lnTo>
                  <a:lnTo>
                    <a:pt x="455" y="236"/>
                  </a:lnTo>
                  <a:lnTo>
                    <a:pt x="455" y="237"/>
                  </a:lnTo>
                  <a:lnTo>
                    <a:pt x="455" y="239"/>
                  </a:lnTo>
                  <a:lnTo>
                    <a:pt x="451" y="244"/>
                  </a:lnTo>
                  <a:lnTo>
                    <a:pt x="448" y="246"/>
                  </a:lnTo>
                  <a:lnTo>
                    <a:pt x="447" y="246"/>
                  </a:lnTo>
                  <a:lnTo>
                    <a:pt x="447" y="247"/>
                  </a:lnTo>
                  <a:lnTo>
                    <a:pt x="447" y="249"/>
                  </a:lnTo>
                  <a:lnTo>
                    <a:pt x="437" y="258"/>
                  </a:lnTo>
                  <a:lnTo>
                    <a:pt x="426" y="266"/>
                  </a:lnTo>
                  <a:lnTo>
                    <a:pt x="406" y="276"/>
                  </a:lnTo>
                  <a:lnTo>
                    <a:pt x="388" y="284"/>
                  </a:lnTo>
                  <a:lnTo>
                    <a:pt x="367" y="290"/>
                  </a:lnTo>
                  <a:lnTo>
                    <a:pt x="350" y="293"/>
                  </a:lnTo>
                  <a:lnTo>
                    <a:pt x="329" y="293"/>
                  </a:lnTo>
                  <a:lnTo>
                    <a:pt x="309" y="292"/>
                  </a:lnTo>
                  <a:lnTo>
                    <a:pt x="289" y="289"/>
                  </a:lnTo>
                  <a:lnTo>
                    <a:pt x="269" y="283"/>
                  </a:lnTo>
                  <a:lnTo>
                    <a:pt x="246" y="273"/>
                  </a:lnTo>
                  <a:lnTo>
                    <a:pt x="226" y="263"/>
                  </a:lnTo>
                  <a:lnTo>
                    <a:pt x="206" y="248"/>
                  </a:lnTo>
                  <a:lnTo>
                    <a:pt x="187" y="234"/>
                  </a:lnTo>
                  <a:lnTo>
                    <a:pt x="168" y="215"/>
                  </a:lnTo>
                  <a:lnTo>
                    <a:pt x="151" y="194"/>
                  </a:lnTo>
                  <a:lnTo>
                    <a:pt x="134" y="171"/>
                  </a:lnTo>
                  <a:lnTo>
                    <a:pt x="119" y="147"/>
                  </a:lnTo>
                  <a:lnTo>
                    <a:pt x="208" y="94"/>
                  </a:lnTo>
                  <a:lnTo>
                    <a:pt x="8" y="0"/>
                  </a:lnTo>
                  <a:lnTo>
                    <a:pt x="0" y="218"/>
                  </a:lnTo>
                  <a:lnTo>
                    <a:pt x="89" y="165"/>
                  </a:lnTo>
                  <a:lnTo>
                    <a:pt x="107" y="193"/>
                  </a:lnTo>
                  <a:lnTo>
                    <a:pt x="126" y="220"/>
                  </a:lnTo>
                  <a:lnTo>
                    <a:pt x="146" y="244"/>
                  </a:lnTo>
                  <a:lnTo>
                    <a:pt x="168" y="265"/>
                  </a:lnTo>
                  <a:lnTo>
                    <a:pt x="189" y="282"/>
                  </a:lnTo>
                  <a:lnTo>
                    <a:pt x="213" y="299"/>
                  </a:lnTo>
                  <a:lnTo>
                    <a:pt x="236" y="311"/>
                  </a:lnTo>
                  <a:lnTo>
                    <a:pt x="262" y="322"/>
                  </a:lnTo>
                  <a:close/>
                </a:path>
              </a:pathLst>
            </a:custGeom>
            <a:solidFill>
              <a:srgbClr val="99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59" name="Freeform 791"/>
            <p:cNvSpPr>
              <a:spLocks noEditPoints="1"/>
            </p:cNvSpPr>
            <p:nvPr/>
          </p:nvSpPr>
          <p:spPr bwMode="auto">
            <a:xfrm>
              <a:off x="2712" y="1269"/>
              <a:ext cx="47" cy="64"/>
            </a:xfrm>
            <a:custGeom>
              <a:avLst/>
              <a:gdLst>
                <a:gd name="T0" fmla="*/ 236 w 236"/>
                <a:gd name="T1" fmla="*/ 87 h 322"/>
                <a:gd name="T2" fmla="*/ 151 w 236"/>
                <a:gd name="T3" fmla="*/ 0 h 322"/>
                <a:gd name="T4" fmla="*/ 0 w 236"/>
                <a:gd name="T5" fmla="*/ 0 h 322"/>
                <a:gd name="T6" fmla="*/ 0 w 236"/>
                <a:gd name="T7" fmla="*/ 322 h 322"/>
                <a:gd name="T8" fmla="*/ 236 w 236"/>
                <a:gd name="T9" fmla="*/ 322 h 322"/>
                <a:gd name="T10" fmla="*/ 236 w 236"/>
                <a:gd name="T11" fmla="*/ 87 h 322"/>
                <a:gd name="T12" fmla="*/ 151 w 236"/>
                <a:gd name="T13" fmla="*/ 15 h 322"/>
                <a:gd name="T14" fmla="*/ 221 w 236"/>
                <a:gd name="T15" fmla="*/ 87 h 322"/>
                <a:gd name="T16" fmla="*/ 151 w 236"/>
                <a:gd name="T17" fmla="*/ 87 h 322"/>
                <a:gd name="T18" fmla="*/ 151 w 236"/>
                <a:gd name="T19" fmla="*/ 15 h 322"/>
                <a:gd name="T20" fmla="*/ 12 w 236"/>
                <a:gd name="T21" fmla="*/ 10 h 322"/>
                <a:gd name="T22" fmla="*/ 139 w 236"/>
                <a:gd name="T23" fmla="*/ 10 h 322"/>
                <a:gd name="T24" fmla="*/ 139 w 236"/>
                <a:gd name="T25" fmla="*/ 97 h 322"/>
                <a:gd name="T26" fmla="*/ 226 w 236"/>
                <a:gd name="T27" fmla="*/ 97 h 322"/>
                <a:gd name="T28" fmla="*/ 226 w 236"/>
                <a:gd name="T29" fmla="*/ 312 h 322"/>
                <a:gd name="T30" fmla="*/ 12 w 236"/>
                <a:gd name="T31" fmla="*/ 312 h 322"/>
                <a:gd name="T32" fmla="*/ 12 w 236"/>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322"/>
                <a:gd name="T53" fmla="*/ 236 w 236"/>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322">
                  <a:moveTo>
                    <a:pt x="236" y="87"/>
                  </a:moveTo>
                  <a:lnTo>
                    <a:pt x="151" y="0"/>
                  </a:lnTo>
                  <a:lnTo>
                    <a:pt x="0" y="0"/>
                  </a:lnTo>
                  <a:lnTo>
                    <a:pt x="0" y="322"/>
                  </a:lnTo>
                  <a:lnTo>
                    <a:pt x="236" y="322"/>
                  </a:lnTo>
                  <a:lnTo>
                    <a:pt x="236" y="87"/>
                  </a:lnTo>
                  <a:close/>
                  <a:moveTo>
                    <a:pt x="151" y="15"/>
                  </a:moveTo>
                  <a:lnTo>
                    <a:pt x="221" y="87"/>
                  </a:lnTo>
                  <a:lnTo>
                    <a:pt x="151" y="87"/>
                  </a:lnTo>
                  <a:lnTo>
                    <a:pt x="151" y="15"/>
                  </a:lnTo>
                  <a:close/>
                  <a:moveTo>
                    <a:pt x="12" y="10"/>
                  </a:moveTo>
                  <a:lnTo>
                    <a:pt x="139" y="10"/>
                  </a:lnTo>
                  <a:lnTo>
                    <a:pt x="139" y="97"/>
                  </a:lnTo>
                  <a:lnTo>
                    <a:pt x="226" y="97"/>
                  </a:lnTo>
                  <a:lnTo>
                    <a:pt x="226"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60" name="Rectangle 792"/>
            <p:cNvSpPr>
              <a:spLocks noChangeArrowheads="1"/>
            </p:cNvSpPr>
            <p:nvPr/>
          </p:nvSpPr>
          <p:spPr bwMode="auto">
            <a:xfrm>
              <a:off x="2721" y="1295"/>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1" name="Rectangle 793"/>
            <p:cNvSpPr>
              <a:spLocks noChangeArrowheads="1"/>
            </p:cNvSpPr>
            <p:nvPr/>
          </p:nvSpPr>
          <p:spPr bwMode="auto">
            <a:xfrm>
              <a:off x="2721" y="130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2" name="Rectangle 794"/>
            <p:cNvSpPr>
              <a:spLocks noChangeArrowheads="1"/>
            </p:cNvSpPr>
            <p:nvPr/>
          </p:nvSpPr>
          <p:spPr bwMode="auto">
            <a:xfrm>
              <a:off x="2721" y="1277"/>
              <a:ext cx="13" cy="3"/>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3" name="Rectangle 795"/>
            <p:cNvSpPr>
              <a:spLocks noChangeArrowheads="1"/>
            </p:cNvSpPr>
            <p:nvPr/>
          </p:nvSpPr>
          <p:spPr bwMode="auto">
            <a:xfrm>
              <a:off x="2721" y="1286"/>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4" name="Rectangle 796"/>
            <p:cNvSpPr>
              <a:spLocks noChangeArrowheads="1"/>
            </p:cNvSpPr>
            <p:nvPr/>
          </p:nvSpPr>
          <p:spPr bwMode="auto">
            <a:xfrm>
              <a:off x="2721" y="1312"/>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5" name="Rectangle 797"/>
            <p:cNvSpPr>
              <a:spLocks noChangeArrowheads="1"/>
            </p:cNvSpPr>
            <p:nvPr/>
          </p:nvSpPr>
          <p:spPr bwMode="auto">
            <a:xfrm>
              <a:off x="2721" y="1320"/>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6" name="Freeform 798"/>
            <p:cNvSpPr>
              <a:spLocks noEditPoints="1"/>
            </p:cNvSpPr>
            <p:nvPr/>
          </p:nvSpPr>
          <p:spPr bwMode="auto">
            <a:xfrm>
              <a:off x="2712" y="1378"/>
              <a:ext cx="47" cy="65"/>
            </a:xfrm>
            <a:custGeom>
              <a:avLst/>
              <a:gdLst>
                <a:gd name="T0" fmla="*/ 236 w 236"/>
                <a:gd name="T1" fmla="*/ 86 h 322"/>
                <a:gd name="T2" fmla="*/ 151 w 236"/>
                <a:gd name="T3" fmla="*/ 0 h 322"/>
                <a:gd name="T4" fmla="*/ 0 w 236"/>
                <a:gd name="T5" fmla="*/ 0 h 322"/>
                <a:gd name="T6" fmla="*/ 0 w 236"/>
                <a:gd name="T7" fmla="*/ 322 h 322"/>
                <a:gd name="T8" fmla="*/ 236 w 236"/>
                <a:gd name="T9" fmla="*/ 322 h 322"/>
                <a:gd name="T10" fmla="*/ 236 w 236"/>
                <a:gd name="T11" fmla="*/ 86 h 322"/>
                <a:gd name="T12" fmla="*/ 151 w 236"/>
                <a:gd name="T13" fmla="*/ 14 h 322"/>
                <a:gd name="T14" fmla="*/ 221 w 236"/>
                <a:gd name="T15" fmla="*/ 86 h 322"/>
                <a:gd name="T16" fmla="*/ 151 w 236"/>
                <a:gd name="T17" fmla="*/ 86 h 322"/>
                <a:gd name="T18" fmla="*/ 151 w 236"/>
                <a:gd name="T19" fmla="*/ 14 h 322"/>
                <a:gd name="T20" fmla="*/ 12 w 236"/>
                <a:gd name="T21" fmla="*/ 10 h 322"/>
                <a:gd name="T22" fmla="*/ 139 w 236"/>
                <a:gd name="T23" fmla="*/ 10 h 322"/>
                <a:gd name="T24" fmla="*/ 139 w 236"/>
                <a:gd name="T25" fmla="*/ 96 h 322"/>
                <a:gd name="T26" fmla="*/ 226 w 236"/>
                <a:gd name="T27" fmla="*/ 96 h 322"/>
                <a:gd name="T28" fmla="*/ 226 w 236"/>
                <a:gd name="T29" fmla="*/ 312 h 322"/>
                <a:gd name="T30" fmla="*/ 12 w 236"/>
                <a:gd name="T31" fmla="*/ 312 h 322"/>
                <a:gd name="T32" fmla="*/ 12 w 236"/>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322"/>
                <a:gd name="T53" fmla="*/ 236 w 236"/>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322">
                  <a:moveTo>
                    <a:pt x="236" y="86"/>
                  </a:moveTo>
                  <a:lnTo>
                    <a:pt x="151" y="0"/>
                  </a:lnTo>
                  <a:lnTo>
                    <a:pt x="0" y="0"/>
                  </a:lnTo>
                  <a:lnTo>
                    <a:pt x="0" y="322"/>
                  </a:lnTo>
                  <a:lnTo>
                    <a:pt x="236" y="322"/>
                  </a:lnTo>
                  <a:lnTo>
                    <a:pt x="236" y="86"/>
                  </a:lnTo>
                  <a:close/>
                  <a:moveTo>
                    <a:pt x="151" y="14"/>
                  </a:moveTo>
                  <a:lnTo>
                    <a:pt x="221" y="86"/>
                  </a:lnTo>
                  <a:lnTo>
                    <a:pt x="151" y="86"/>
                  </a:lnTo>
                  <a:lnTo>
                    <a:pt x="151" y="14"/>
                  </a:lnTo>
                  <a:close/>
                  <a:moveTo>
                    <a:pt x="12" y="10"/>
                  </a:moveTo>
                  <a:lnTo>
                    <a:pt x="139" y="10"/>
                  </a:lnTo>
                  <a:lnTo>
                    <a:pt x="139" y="96"/>
                  </a:lnTo>
                  <a:lnTo>
                    <a:pt x="226" y="96"/>
                  </a:lnTo>
                  <a:lnTo>
                    <a:pt x="226"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67" name="Rectangle 799"/>
            <p:cNvSpPr>
              <a:spLocks noChangeArrowheads="1"/>
            </p:cNvSpPr>
            <p:nvPr/>
          </p:nvSpPr>
          <p:spPr bwMode="auto">
            <a:xfrm>
              <a:off x="2721" y="1404"/>
              <a:ext cx="30" cy="3"/>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8" name="Rectangle 800"/>
            <p:cNvSpPr>
              <a:spLocks noChangeArrowheads="1"/>
            </p:cNvSpPr>
            <p:nvPr/>
          </p:nvSpPr>
          <p:spPr bwMode="auto">
            <a:xfrm>
              <a:off x="2721" y="141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69" name="Rectangle 801"/>
            <p:cNvSpPr>
              <a:spLocks noChangeArrowheads="1"/>
            </p:cNvSpPr>
            <p:nvPr/>
          </p:nvSpPr>
          <p:spPr bwMode="auto">
            <a:xfrm>
              <a:off x="2721" y="1386"/>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0" name="Rectangle 802"/>
            <p:cNvSpPr>
              <a:spLocks noChangeArrowheads="1"/>
            </p:cNvSpPr>
            <p:nvPr/>
          </p:nvSpPr>
          <p:spPr bwMode="auto">
            <a:xfrm>
              <a:off x="2721" y="1395"/>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1" name="Rectangle 803"/>
            <p:cNvSpPr>
              <a:spLocks noChangeArrowheads="1"/>
            </p:cNvSpPr>
            <p:nvPr/>
          </p:nvSpPr>
          <p:spPr bwMode="auto">
            <a:xfrm>
              <a:off x="2721" y="1422"/>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2" name="Rectangle 804"/>
            <p:cNvSpPr>
              <a:spLocks noChangeArrowheads="1"/>
            </p:cNvSpPr>
            <p:nvPr/>
          </p:nvSpPr>
          <p:spPr bwMode="auto">
            <a:xfrm>
              <a:off x="2721" y="1430"/>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3" name="Freeform 805"/>
            <p:cNvSpPr>
              <a:spLocks noEditPoints="1"/>
            </p:cNvSpPr>
            <p:nvPr/>
          </p:nvSpPr>
          <p:spPr bwMode="auto">
            <a:xfrm>
              <a:off x="2711" y="1497"/>
              <a:ext cx="47" cy="65"/>
            </a:xfrm>
            <a:custGeom>
              <a:avLst/>
              <a:gdLst>
                <a:gd name="T0" fmla="*/ 235 w 235"/>
                <a:gd name="T1" fmla="*/ 87 h 323"/>
                <a:gd name="T2" fmla="*/ 151 w 235"/>
                <a:gd name="T3" fmla="*/ 0 h 323"/>
                <a:gd name="T4" fmla="*/ 0 w 235"/>
                <a:gd name="T5" fmla="*/ 0 h 323"/>
                <a:gd name="T6" fmla="*/ 0 w 235"/>
                <a:gd name="T7" fmla="*/ 323 h 323"/>
                <a:gd name="T8" fmla="*/ 235 w 235"/>
                <a:gd name="T9" fmla="*/ 323 h 323"/>
                <a:gd name="T10" fmla="*/ 235 w 235"/>
                <a:gd name="T11" fmla="*/ 87 h 323"/>
                <a:gd name="T12" fmla="*/ 151 w 235"/>
                <a:gd name="T13" fmla="*/ 15 h 323"/>
                <a:gd name="T14" fmla="*/ 221 w 235"/>
                <a:gd name="T15" fmla="*/ 87 h 323"/>
                <a:gd name="T16" fmla="*/ 151 w 235"/>
                <a:gd name="T17" fmla="*/ 87 h 323"/>
                <a:gd name="T18" fmla="*/ 151 w 235"/>
                <a:gd name="T19" fmla="*/ 15 h 323"/>
                <a:gd name="T20" fmla="*/ 12 w 235"/>
                <a:gd name="T21" fmla="*/ 10 h 323"/>
                <a:gd name="T22" fmla="*/ 139 w 235"/>
                <a:gd name="T23" fmla="*/ 10 h 323"/>
                <a:gd name="T24" fmla="*/ 139 w 235"/>
                <a:gd name="T25" fmla="*/ 97 h 323"/>
                <a:gd name="T26" fmla="*/ 225 w 235"/>
                <a:gd name="T27" fmla="*/ 97 h 323"/>
                <a:gd name="T28" fmla="*/ 225 w 235"/>
                <a:gd name="T29" fmla="*/ 312 h 323"/>
                <a:gd name="T30" fmla="*/ 12 w 235"/>
                <a:gd name="T31" fmla="*/ 312 h 323"/>
                <a:gd name="T32" fmla="*/ 12 w 235"/>
                <a:gd name="T33" fmla="*/ 10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23"/>
                <a:gd name="T53" fmla="*/ 235 w 235"/>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23">
                  <a:moveTo>
                    <a:pt x="235" y="87"/>
                  </a:moveTo>
                  <a:lnTo>
                    <a:pt x="151" y="0"/>
                  </a:lnTo>
                  <a:lnTo>
                    <a:pt x="0" y="0"/>
                  </a:lnTo>
                  <a:lnTo>
                    <a:pt x="0" y="323"/>
                  </a:lnTo>
                  <a:lnTo>
                    <a:pt x="235" y="323"/>
                  </a:lnTo>
                  <a:lnTo>
                    <a:pt x="235" y="87"/>
                  </a:lnTo>
                  <a:close/>
                  <a:moveTo>
                    <a:pt x="151" y="15"/>
                  </a:moveTo>
                  <a:lnTo>
                    <a:pt x="221" y="87"/>
                  </a:lnTo>
                  <a:lnTo>
                    <a:pt x="151" y="87"/>
                  </a:lnTo>
                  <a:lnTo>
                    <a:pt x="151" y="15"/>
                  </a:lnTo>
                  <a:close/>
                  <a:moveTo>
                    <a:pt x="12" y="10"/>
                  </a:moveTo>
                  <a:lnTo>
                    <a:pt x="139" y="10"/>
                  </a:lnTo>
                  <a:lnTo>
                    <a:pt x="139" y="97"/>
                  </a:lnTo>
                  <a:lnTo>
                    <a:pt x="225" y="97"/>
                  </a:lnTo>
                  <a:lnTo>
                    <a:pt x="225"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74" name="Rectangle 806"/>
            <p:cNvSpPr>
              <a:spLocks noChangeArrowheads="1"/>
            </p:cNvSpPr>
            <p:nvPr/>
          </p:nvSpPr>
          <p:spPr bwMode="auto">
            <a:xfrm>
              <a:off x="2720" y="152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5" name="Rectangle 807"/>
            <p:cNvSpPr>
              <a:spLocks noChangeArrowheads="1"/>
            </p:cNvSpPr>
            <p:nvPr/>
          </p:nvSpPr>
          <p:spPr bwMode="auto">
            <a:xfrm>
              <a:off x="2720" y="1532"/>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6" name="Rectangle 808"/>
            <p:cNvSpPr>
              <a:spLocks noChangeArrowheads="1"/>
            </p:cNvSpPr>
            <p:nvPr/>
          </p:nvSpPr>
          <p:spPr bwMode="auto">
            <a:xfrm>
              <a:off x="2720" y="1506"/>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7" name="Rectangle 809"/>
            <p:cNvSpPr>
              <a:spLocks noChangeArrowheads="1"/>
            </p:cNvSpPr>
            <p:nvPr/>
          </p:nvSpPr>
          <p:spPr bwMode="auto">
            <a:xfrm>
              <a:off x="2720" y="1515"/>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8" name="Rectangle 810"/>
            <p:cNvSpPr>
              <a:spLocks noChangeArrowheads="1"/>
            </p:cNvSpPr>
            <p:nvPr/>
          </p:nvSpPr>
          <p:spPr bwMode="auto">
            <a:xfrm>
              <a:off x="2720" y="1541"/>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79" name="Rectangle 811"/>
            <p:cNvSpPr>
              <a:spLocks noChangeArrowheads="1"/>
            </p:cNvSpPr>
            <p:nvPr/>
          </p:nvSpPr>
          <p:spPr bwMode="auto">
            <a:xfrm>
              <a:off x="2720" y="1549"/>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0" name="Freeform 812"/>
            <p:cNvSpPr>
              <a:spLocks noEditPoints="1"/>
            </p:cNvSpPr>
            <p:nvPr/>
          </p:nvSpPr>
          <p:spPr bwMode="auto">
            <a:xfrm>
              <a:off x="2711" y="1607"/>
              <a:ext cx="47" cy="65"/>
            </a:xfrm>
            <a:custGeom>
              <a:avLst/>
              <a:gdLst>
                <a:gd name="T0" fmla="*/ 235 w 235"/>
                <a:gd name="T1" fmla="*/ 86 h 322"/>
                <a:gd name="T2" fmla="*/ 151 w 235"/>
                <a:gd name="T3" fmla="*/ 0 h 322"/>
                <a:gd name="T4" fmla="*/ 0 w 235"/>
                <a:gd name="T5" fmla="*/ 0 h 322"/>
                <a:gd name="T6" fmla="*/ 0 w 235"/>
                <a:gd name="T7" fmla="*/ 322 h 322"/>
                <a:gd name="T8" fmla="*/ 235 w 235"/>
                <a:gd name="T9" fmla="*/ 322 h 322"/>
                <a:gd name="T10" fmla="*/ 235 w 235"/>
                <a:gd name="T11" fmla="*/ 86 h 322"/>
                <a:gd name="T12" fmla="*/ 151 w 235"/>
                <a:gd name="T13" fmla="*/ 14 h 322"/>
                <a:gd name="T14" fmla="*/ 221 w 235"/>
                <a:gd name="T15" fmla="*/ 86 h 322"/>
                <a:gd name="T16" fmla="*/ 151 w 235"/>
                <a:gd name="T17" fmla="*/ 86 h 322"/>
                <a:gd name="T18" fmla="*/ 151 w 235"/>
                <a:gd name="T19" fmla="*/ 14 h 322"/>
                <a:gd name="T20" fmla="*/ 12 w 235"/>
                <a:gd name="T21" fmla="*/ 10 h 322"/>
                <a:gd name="T22" fmla="*/ 139 w 235"/>
                <a:gd name="T23" fmla="*/ 10 h 322"/>
                <a:gd name="T24" fmla="*/ 139 w 235"/>
                <a:gd name="T25" fmla="*/ 96 h 322"/>
                <a:gd name="T26" fmla="*/ 225 w 235"/>
                <a:gd name="T27" fmla="*/ 96 h 322"/>
                <a:gd name="T28" fmla="*/ 225 w 235"/>
                <a:gd name="T29" fmla="*/ 312 h 322"/>
                <a:gd name="T30" fmla="*/ 12 w 235"/>
                <a:gd name="T31" fmla="*/ 312 h 322"/>
                <a:gd name="T32" fmla="*/ 12 w 235"/>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22"/>
                <a:gd name="T53" fmla="*/ 235 w 235"/>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22">
                  <a:moveTo>
                    <a:pt x="235" y="86"/>
                  </a:moveTo>
                  <a:lnTo>
                    <a:pt x="151" y="0"/>
                  </a:lnTo>
                  <a:lnTo>
                    <a:pt x="0" y="0"/>
                  </a:lnTo>
                  <a:lnTo>
                    <a:pt x="0" y="322"/>
                  </a:lnTo>
                  <a:lnTo>
                    <a:pt x="235" y="322"/>
                  </a:lnTo>
                  <a:lnTo>
                    <a:pt x="235" y="86"/>
                  </a:lnTo>
                  <a:close/>
                  <a:moveTo>
                    <a:pt x="151" y="14"/>
                  </a:moveTo>
                  <a:lnTo>
                    <a:pt x="221" y="86"/>
                  </a:lnTo>
                  <a:lnTo>
                    <a:pt x="151" y="86"/>
                  </a:lnTo>
                  <a:lnTo>
                    <a:pt x="151" y="14"/>
                  </a:lnTo>
                  <a:close/>
                  <a:moveTo>
                    <a:pt x="12" y="10"/>
                  </a:moveTo>
                  <a:lnTo>
                    <a:pt x="139" y="10"/>
                  </a:lnTo>
                  <a:lnTo>
                    <a:pt x="139" y="96"/>
                  </a:lnTo>
                  <a:lnTo>
                    <a:pt x="225" y="96"/>
                  </a:lnTo>
                  <a:lnTo>
                    <a:pt x="225"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81" name="Rectangle 813"/>
            <p:cNvSpPr>
              <a:spLocks noChangeArrowheads="1"/>
            </p:cNvSpPr>
            <p:nvPr/>
          </p:nvSpPr>
          <p:spPr bwMode="auto">
            <a:xfrm>
              <a:off x="2720" y="163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2" name="Rectangle 814"/>
            <p:cNvSpPr>
              <a:spLocks noChangeArrowheads="1"/>
            </p:cNvSpPr>
            <p:nvPr/>
          </p:nvSpPr>
          <p:spPr bwMode="auto">
            <a:xfrm>
              <a:off x="2720" y="1642"/>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3" name="Rectangle 815"/>
            <p:cNvSpPr>
              <a:spLocks noChangeArrowheads="1"/>
            </p:cNvSpPr>
            <p:nvPr/>
          </p:nvSpPr>
          <p:spPr bwMode="auto">
            <a:xfrm>
              <a:off x="2720" y="1616"/>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4" name="Rectangle 816"/>
            <p:cNvSpPr>
              <a:spLocks noChangeArrowheads="1"/>
            </p:cNvSpPr>
            <p:nvPr/>
          </p:nvSpPr>
          <p:spPr bwMode="auto">
            <a:xfrm>
              <a:off x="2720" y="1625"/>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5" name="Rectangle 817"/>
            <p:cNvSpPr>
              <a:spLocks noChangeArrowheads="1"/>
            </p:cNvSpPr>
            <p:nvPr/>
          </p:nvSpPr>
          <p:spPr bwMode="auto">
            <a:xfrm>
              <a:off x="2720" y="1650"/>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6" name="Rectangle 818"/>
            <p:cNvSpPr>
              <a:spLocks noChangeArrowheads="1"/>
            </p:cNvSpPr>
            <p:nvPr/>
          </p:nvSpPr>
          <p:spPr bwMode="auto">
            <a:xfrm>
              <a:off x="2720" y="1659"/>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7" name="Freeform 819"/>
            <p:cNvSpPr>
              <a:spLocks noEditPoints="1"/>
            </p:cNvSpPr>
            <p:nvPr/>
          </p:nvSpPr>
          <p:spPr bwMode="auto">
            <a:xfrm>
              <a:off x="2712" y="1720"/>
              <a:ext cx="47" cy="66"/>
            </a:xfrm>
            <a:custGeom>
              <a:avLst/>
              <a:gdLst>
                <a:gd name="T0" fmla="*/ 236 w 236"/>
                <a:gd name="T1" fmla="*/ 87 h 323"/>
                <a:gd name="T2" fmla="*/ 151 w 236"/>
                <a:gd name="T3" fmla="*/ 0 h 323"/>
                <a:gd name="T4" fmla="*/ 0 w 236"/>
                <a:gd name="T5" fmla="*/ 0 h 323"/>
                <a:gd name="T6" fmla="*/ 0 w 236"/>
                <a:gd name="T7" fmla="*/ 323 h 323"/>
                <a:gd name="T8" fmla="*/ 236 w 236"/>
                <a:gd name="T9" fmla="*/ 323 h 323"/>
                <a:gd name="T10" fmla="*/ 236 w 236"/>
                <a:gd name="T11" fmla="*/ 87 h 323"/>
                <a:gd name="T12" fmla="*/ 151 w 236"/>
                <a:gd name="T13" fmla="*/ 15 h 323"/>
                <a:gd name="T14" fmla="*/ 221 w 236"/>
                <a:gd name="T15" fmla="*/ 87 h 323"/>
                <a:gd name="T16" fmla="*/ 151 w 236"/>
                <a:gd name="T17" fmla="*/ 87 h 323"/>
                <a:gd name="T18" fmla="*/ 151 w 236"/>
                <a:gd name="T19" fmla="*/ 15 h 323"/>
                <a:gd name="T20" fmla="*/ 12 w 236"/>
                <a:gd name="T21" fmla="*/ 11 h 323"/>
                <a:gd name="T22" fmla="*/ 139 w 236"/>
                <a:gd name="T23" fmla="*/ 11 h 323"/>
                <a:gd name="T24" fmla="*/ 139 w 236"/>
                <a:gd name="T25" fmla="*/ 97 h 323"/>
                <a:gd name="T26" fmla="*/ 226 w 236"/>
                <a:gd name="T27" fmla="*/ 97 h 323"/>
                <a:gd name="T28" fmla="*/ 226 w 236"/>
                <a:gd name="T29" fmla="*/ 313 h 323"/>
                <a:gd name="T30" fmla="*/ 12 w 236"/>
                <a:gd name="T31" fmla="*/ 313 h 323"/>
                <a:gd name="T32" fmla="*/ 12 w 236"/>
                <a:gd name="T33" fmla="*/ 11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323"/>
                <a:gd name="T53" fmla="*/ 236 w 236"/>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323">
                  <a:moveTo>
                    <a:pt x="236" y="87"/>
                  </a:moveTo>
                  <a:lnTo>
                    <a:pt x="151" y="0"/>
                  </a:lnTo>
                  <a:lnTo>
                    <a:pt x="0" y="0"/>
                  </a:lnTo>
                  <a:lnTo>
                    <a:pt x="0" y="323"/>
                  </a:lnTo>
                  <a:lnTo>
                    <a:pt x="236" y="323"/>
                  </a:lnTo>
                  <a:lnTo>
                    <a:pt x="236" y="87"/>
                  </a:lnTo>
                  <a:close/>
                  <a:moveTo>
                    <a:pt x="151" y="15"/>
                  </a:moveTo>
                  <a:lnTo>
                    <a:pt x="221" y="87"/>
                  </a:lnTo>
                  <a:lnTo>
                    <a:pt x="151" y="87"/>
                  </a:lnTo>
                  <a:lnTo>
                    <a:pt x="151" y="15"/>
                  </a:lnTo>
                  <a:close/>
                  <a:moveTo>
                    <a:pt x="12" y="11"/>
                  </a:moveTo>
                  <a:lnTo>
                    <a:pt x="139" y="11"/>
                  </a:lnTo>
                  <a:lnTo>
                    <a:pt x="139" y="97"/>
                  </a:lnTo>
                  <a:lnTo>
                    <a:pt x="226" y="97"/>
                  </a:lnTo>
                  <a:lnTo>
                    <a:pt x="226" y="313"/>
                  </a:lnTo>
                  <a:lnTo>
                    <a:pt x="12" y="313"/>
                  </a:lnTo>
                  <a:lnTo>
                    <a:pt x="12" y="11"/>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88" name="Rectangle 820"/>
            <p:cNvSpPr>
              <a:spLocks noChangeArrowheads="1"/>
            </p:cNvSpPr>
            <p:nvPr/>
          </p:nvSpPr>
          <p:spPr bwMode="auto">
            <a:xfrm>
              <a:off x="2721" y="1747"/>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89" name="Rectangle 821"/>
            <p:cNvSpPr>
              <a:spLocks noChangeArrowheads="1"/>
            </p:cNvSpPr>
            <p:nvPr/>
          </p:nvSpPr>
          <p:spPr bwMode="auto">
            <a:xfrm>
              <a:off x="2721" y="1756"/>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0" name="Rectangle 822"/>
            <p:cNvSpPr>
              <a:spLocks noChangeArrowheads="1"/>
            </p:cNvSpPr>
            <p:nvPr/>
          </p:nvSpPr>
          <p:spPr bwMode="auto">
            <a:xfrm>
              <a:off x="2721" y="1729"/>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1" name="Rectangle 823"/>
            <p:cNvSpPr>
              <a:spLocks noChangeArrowheads="1"/>
            </p:cNvSpPr>
            <p:nvPr/>
          </p:nvSpPr>
          <p:spPr bwMode="auto">
            <a:xfrm>
              <a:off x="2721" y="1739"/>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2" name="Rectangle 824"/>
            <p:cNvSpPr>
              <a:spLocks noChangeArrowheads="1"/>
            </p:cNvSpPr>
            <p:nvPr/>
          </p:nvSpPr>
          <p:spPr bwMode="auto">
            <a:xfrm>
              <a:off x="2721" y="1764"/>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3" name="Rectangle 825"/>
            <p:cNvSpPr>
              <a:spLocks noChangeArrowheads="1"/>
            </p:cNvSpPr>
            <p:nvPr/>
          </p:nvSpPr>
          <p:spPr bwMode="auto">
            <a:xfrm>
              <a:off x="2721" y="177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4" name="Freeform 826"/>
            <p:cNvSpPr>
              <a:spLocks noEditPoints="1"/>
            </p:cNvSpPr>
            <p:nvPr/>
          </p:nvSpPr>
          <p:spPr bwMode="auto">
            <a:xfrm>
              <a:off x="2712" y="1830"/>
              <a:ext cx="47" cy="65"/>
            </a:xfrm>
            <a:custGeom>
              <a:avLst/>
              <a:gdLst>
                <a:gd name="T0" fmla="*/ 236 w 236"/>
                <a:gd name="T1" fmla="*/ 86 h 322"/>
                <a:gd name="T2" fmla="*/ 151 w 236"/>
                <a:gd name="T3" fmla="*/ 0 h 322"/>
                <a:gd name="T4" fmla="*/ 0 w 236"/>
                <a:gd name="T5" fmla="*/ 0 h 322"/>
                <a:gd name="T6" fmla="*/ 0 w 236"/>
                <a:gd name="T7" fmla="*/ 322 h 322"/>
                <a:gd name="T8" fmla="*/ 236 w 236"/>
                <a:gd name="T9" fmla="*/ 322 h 322"/>
                <a:gd name="T10" fmla="*/ 236 w 236"/>
                <a:gd name="T11" fmla="*/ 86 h 322"/>
                <a:gd name="T12" fmla="*/ 151 w 236"/>
                <a:gd name="T13" fmla="*/ 15 h 322"/>
                <a:gd name="T14" fmla="*/ 221 w 236"/>
                <a:gd name="T15" fmla="*/ 86 h 322"/>
                <a:gd name="T16" fmla="*/ 151 w 236"/>
                <a:gd name="T17" fmla="*/ 86 h 322"/>
                <a:gd name="T18" fmla="*/ 151 w 236"/>
                <a:gd name="T19" fmla="*/ 15 h 322"/>
                <a:gd name="T20" fmla="*/ 12 w 236"/>
                <a:gd name="T21" fmla="*/ 10 h 322"/>
                <a:gd name="T22" fmla="*/ 139 w 236"/>
                <a:gd name="T23" fmla="*/ 10 h 322"/>
                <a:gd name="T24" fmla="*/ 139 w 236"/>
                <a:gd name="T25" fmla="*/ 96 h 322"/>
                <a:gd name="T26" fmla="*/ 226 w 236"/>
                <a:gd name="T27" fmla="*/ 96 h 322"/>
                <a:gd name="T28" fmla="*/ 226 w 236"/>
                <a:gd name="T29" fmla="*/ 312 h 322"/>
                <a:gd name="T30" fmla="*/ 12 w 236"/>
                <a:gd name="T31" fmla="*/ 312 h 322"/>
                <a:gd name="T32" fmla="*/ 12 w 236"/>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322"/>
                <a:gd name="T53" fmla="*/ 236 w 236"/>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322">
                  <a:moveTo>
                    <a:pt x="236" y="86"/>
                  </a:moveTo>
                  <a:lnTo>
                    <a:pt x="151" y="0"/>
                  </a:lnTo>
                  <a:lnTo>
                    <a:pt x="0" y="0"/>
                  </a:lnTo>
                  <a:lnTo>
                    <a:pt x="0" y="322"/>
                  </a:lnTo>
                  <a:lnTo>
                    <a:pt x="236" y="322"/>
                  </a:lnTo>
                  <a:lnTo>
                    <a:pt x="236" y="86"/>
                  </a:lnTo>
                  <a:close/>
                  <a:moveTo>
                    <a:pt x="151" y="15"/>
                  </a:moveTo>
                  <a:lnTo>
                    <a:pt x="221" y="86"/>
                  </a:lnTo>
                  <a:lnTo>
                    <a:pt x="151" y="86"/>
                  </a:lnTo>
                  <a:lnTo>
                    <a:pt x="151" y="15"/>
                  </a:lnTo>
                  <a:close/>
                  <a:moveTo>
                    <a:pt x="12" y="10"/>
                  </a:moveTo>
                  <a:lnTo>
                    <a:pt x="139" y="10"/>
                  </a:lnTo>
                  <a:lnTo>
                    <a:pt x="139" y="96"/>
                  </a:lnTo>
                  <a:lnTo>
                    <a:pt x="226" y="96"/>
                  </a:lnTo>
                  <a:lnTo>
                    <a:pt x="226"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1995" name="Rectangle 827"/>
            <p:cNvSpPr>
              <a:spLocks noChangeArrowheads="1"/>
            </p:cNvSpPr>
            <p:nvPr/>
          </p:nvSpPr>
          <p:spPr bwMode="auto">
            <a:xfrm>
              <a:off x="2721" y="1856"/>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6" name="Rectangle 828"/>
            <p:cNvSpPr>
              <a:spLocks noChangeArrowheads="1"/>
            </p:cNvSpPr>
            <p:nvPr/>
          </p:nvSpPr>
          <p:spPr bwMode="auto">
            <a:xfrm>
              <a:off x="2721" y="1865"/>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7" name="Rectangle 829"/>
            <p:cNvSpPr>
              <a:spLocks noChangeArrowheads="1"/>
            </p:cNvSpPr>
            <p:nvPr/>
          </p:nvSpPr>
          <p:spPr bwMode="auto">
            <a:xfrm>
              <a:off x="2721" y="1839"/>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8" name="Rectangle 830"/>
            <p:cNvSpPr>
              <a:spLocks noChangeArrowheads="1"/>
            </p:cNvSpPr>
            <p:nvPr/>
          </p:nvSpPr>
          <p:spPr bwMode="auto">
            <a:xfrm>
              <a:off x="2721" y="1847"/>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1999" name="Rectangle 831"/>
            <p:cNvSpPr>
              <a:spLocks noChangeArrowheads="1"/>
            </p:cNvSpPr>
            <p:nvPr/>
          </p:nvSpPr>
          <p:spPr bwMode="auto">
            <a:xfrm>
              <a:off x="2721" y="187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0" name="Rectangle 832"/>
            <p:cNvSpPr>
              <a:spLocks noChangeArrowheads="1"/>
            </p:cNvSpPr>
            <p:nvPr/>
          </p:nvSpPr>
          <p:spPr bwMode="auto">
            <a:xfrm>
              <a:off x="2721" y="1882"/>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1" name="Freeform 833"/>
            <p:cNvSpPr>
              <a:spLocks noEditPoints="1"/>
            </p:cNvSpPr>
            <p:nvPr/>
          </p:nvSpPr>
          <p:spPr bwMode="auto">
            <a:xfrm>
              <a:off x="2711" y="1950"/>
              <a:ext cx="47" cy="64"/>
            </a:xfrm>
            <a:custGeom>
              <a:avLst/>
              <a:gdLst>
                <a:gd name="T0" fmla="*/ 235 w 235"/>
                <a:gd name="T1" fmla="*/ 86 h 322"/>
                <a:gd name="T2" fmla="*/ 151 w 235"/>
                <a:gd name="T3" fmla="*/ 0 h 322"/>
                <a:gd name="T4" fmla="*/ 0 w 235"/>
                <a:gd name="T5" fmla="*/ 0 h 322"/>
                <a:gd name="T6" fmla="*/ 0 w 235"/>
                <a:gd name="T7" fmla="*/ 322 h 322"/>
                <a:gd name="T8" fmla="*/ 235 w 235"/>
                <a:gd name="T9" fmla="*/ 322 h 322"/>
                <a:gd name="T10" fmla="*/ 235 w 235"/>
                <a:gd name="T11" fmla="*/ 86 h 322"/>
                <a:gd name="T12" fmla="*/ 151 w 235"/>
                <a:gd name="T13" fmla="*/ 14 h 322"/>
                <a:gd name="T14" fmla="*/ 221 w 235"/>
                <a:gd name="T15" fmla="*/ 86 h 322"/>
                <a:gd name="T16" fmla="*/ 151 w 235"/>
                <a:gd name="T17" fmla="*/ 86 h 322"/>
                <a:gd name="T18" fmla="*/ 151 w 235"/>
                <a:gd name="T19" fmla="*/ 14 h 322"/>
                <a:gd name="T20" fmla="*/ 12 w 235"/>
                <a:gd name="T21" fmla="*/ 10 h 322"/>
                <a:gd name="T22" fmla="*/ 139 w 235"/>
                <a:gd name="T23" fmla="*/ 10 h 322"/>
                <a:gd name="T24" fmla="*/ 139 w 235"/>
                <a:gd name="T25" fmla="*/ 96 h 322"/>
                <a:gd name="T26" fmla="*/ 225 w 235"/>
                <a:gd name="T27" fmla="*/ 96 h 322"/>
                <a:gd name="T28" fmla="*/ 225 w 235"/>
                <a:gd name="T29" fmla="*/ 312 h 322"/>
                <a:gd name="T30" fmla="*/ 12 w 235"/>
                <a:gd name="T31" fmla="*/ 312 h 322"/>
                <a:gd name="T32" fmla="*/ 12 w 235"/>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22"/>
                <a:gd name="T53" fmla="*/ 235 w 235"/>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22">
                  <a:moveTo>
                    <a:pt x="235" y="86"/>
                  </a:moveTo>
                  <a:lnTo>
                    <a:pt x="151" y="0"/>
                  </a:lnTo>
                  <a:lnTo>
                    <a:pt x="0" y="0"/>
                  </a:lnTo>
                  <a:lnTo>
                    <a:pt x="0" y="322"/>
                  </a:lnTo>
                  <a:lnTo>
                    <a:pt x="235" y="322"/>
                  </a:lnTo>
                  <a:lnTo>
                    <a:pt x="235" y="86"/>
                  </a:lnTo>
                  <a:close/>
                  <a:moveTo>
                    <a:pt x="151" y="14"/>
                  </a:moveTo>
                  <a:lnTo>
                    <a:pt x="221" y="86"/>
                  </a:lnTo>
                  <a:lnTo>
                    <a:pt x="151" y="86"/>
                  </a:lnTo>
                  <a:lnTo>
                    <a:pt x="151" y="14"/>
                  </a:lnTo>
                  <a:close/>
                  <a:moveTo>
                    <a:pt x="12" y="10"/>
                  </a:moveTo>
                  <a:lnTo>
                    <a:pt x="139" y="10"/>
                  </a:lnTo>
                  <a:lnTo>
                    <a:pt x="139" y="96"/>
                  </a:lnTo>
                  <a:lnTo>
                    <a:pt x="225" y="96"/>
                  </a:lnTo>
                  <a:lnTo>
                    <a:pt x="225"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02" name="Rectangle 834"/>
            <p:cNvSpPr>
              <a:spLocks noChangeArrowheads="1"/>
            </p:cNvSpPr>
            <p:nvPr/>
          </p:nvSpPr>
          <p:spPr bwMode="auto">
            <a:xfrm>
              <a:off x="2720" y="1976"/>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3" name="Rectangle 835"/>
            <p:cNvSpPr>
              <a:spLocks noChangeArrowheads="1"/>
            </p:cNvSpPr>
            <p:nvPr/>
          </p:nvSpPr>
          <p:spPr bwMode="auto">
            <a:xfrm>
              <a:off x="2720" y="1984"/>
              <a:ext cx="30" cy="3"/>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4" name="Rectangle 836"/>
            <p:cNvSpPr>
              <a:spLocks noChangeArrowheads="1"/>
            </p:cNvSpPr>
            <p:nvPr/>
          </p:nvSpPr>
          <p:spPr bwMode="auto">
            <a:xfrm>
              <a:off x="2720" y="1958"/>
              <a:ext cx="13" cy="3"/>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5" name="Rectangle 837"/>
            <p:cNvSpPr>
              <a:spLocks noChangeArrowheads="1"/>
            </p:cNvSpPr>
            <p:nvPr/>
          </p:nvSpPr>
          <p:spPr bwMode="auto">
            <a:xfrm>
              <a:off x="2720" y="1967"/>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6" name="Rectangle 838"/>
            <p:cNvSpPr>
              <a:spLocks noChangeArrowheads="1"/>
            </p:cNvSpPr>
            <p:nvPr/>
          </p:nvSpPr>
          <p:spPr bwMode="auto">
            <a:xfrm>
              <a:off x="2720" y="199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7" name="Rectangle 839"/>
            <p:cNvSpPr>
              <a:spLocks noChangeArrowheads="1"/>
            </p:cNvSpPr>
            <p:nvPr/>
          </p:nvSpPr>
          <p:spPr bwMode="auto">
            <a:xfrm>
              <a:off x="2720" y="2002"/>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08" name="Freeform 840"/>
            <p:cNvSpPr>
              <a:spLocks noEditPoints="1"/>
            </p:cNvSpPr>
            <p:nvPr/>
          </p:nvSpPr>
          <p:spPr bwMode="auto">
            <a:xfrm>
              <a:off x="2711" y="2059"/>
              <a:ext cx="47" cy="65"/>
            </a:xfrm>
            <a:custGeom>
              <a:avLst/>
              <a:gdLst>
                <a:gd name="T0" fmla="*/ 235 w 235"/>
                <a:gd name="T1" fmla="*/ 87 h 322"/>
                <a:gd name="T2" fmla="*/ 151 w 235"/>
                <a:gd name="T3" fmla="*/ 0 h 322"/>
                <a:gd name="T4" fmla="*/ 0 w 235"/>
                <a:gd name="T5" fmla="*/ 0 h 322"/>
                <a:gd name="T6" fmla="*/ 0 w 235"/>
                <a:gd name="T7" fmla="*/ 322 h 322"/>
                <a:gd name="T8" fmla="*/ 235 w 235"/>
                <a:gd name="T9" fmla="*/ 322 h 322"/>
                <a:gd name="T10" fmla="*/ 235 w 235"/>
                <a:gd name="T11" fmla="*/ 87 h 322"/>
                <a:gd name="T12" fmla="*/ 151 w 235"/>
                <a:gd name="T13" fmla="*/ 15 h 322"/>
                <a:gd name="T14" fmla="*/ 221 w 235"/>
                <a:gd name="T15" fmla="*/ 87 h 322"/>
                <a:gd name="T16" fmla="*/ 151 w 235"/>
                <a:gd name="T17" fmla="*/ 87 h 322"/>
                <a:gd name="T18" fmla="*/ 151 w 235"/>
                <a:gd name="T19" fmla="*/ 15 h 322"/>
                <a:gd name="T20" fmla="*/ 12 w 235"/>
                <a:gd name="T21" fmla="*/ 10 h 322"/>
                <a:gd name="T22" fmla="*/ 139 w 235"/>
                <a:gd name="T23" fmla="*/ 10 h 322"/>
                <a:gd name="T24" fmla="*/ 139 w 235"/>
                <a:gd name="T25" fmla="*/ 97 h 322"/>
                <a:gd name="T26" fmla="*/ 225 w 235"/>
                <a:gd name="T27" fmla="*/ 97 h 322"/>
                <a:gd name="T28" fmla="*/ 225 w 235"/>
                <a:gd name="T29" fmla="*/ 312 h 322"/>
                <a:gd name="T30" fmla="*/ 12 w 235"/>
                <a:gd name="T31" fmla="*/ 312 h 322"/>
                <a:gd name="T32" fmla="*/ 12 w 235"/>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22"/>
                <a:gd name="T53" fmla="*/ 235 w 235"/>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22">
                  <a:moveTo>
                    <a:pt x="235" y="87"/>
                  </a:moveTo>
                  <a:lnTo>
                    <a:pt x="151" y="0"/>
                  </a:lnTo>
                  <a:lnTo>
                    <a:pt x="0" y="0"/>
                  </a:lnTo>
                  <a:lnTo>
                    <a:pt x="0" y="322"/>
                  </a:lnTo>
                  <a:lnTo>
                    <a:pt x="235" y="322"/>
                  </a:lnTo>
                  <a:lnTo>
                    <a:pt x="235" y="87"/>
                  </a:lnTo>
                  <a:close/>
                  <a:moveTo>
                    <a:pt x="151" y="15"/>
                  </a:moveTo>
                  <a:lnTo>
                    <a:pt x="221" y="87"/>
                  </a:lnTo>
                  <a:lnTo>
                    <a:pt x="151" y="87"/>
                  </a:lnTo>
                  <a:lnTo>
                    <a:pt x="151" y="15"/>
                  </a:lnTo>
                  <a:close/>
                  <a:moveTo>
                    <a:pt x="12" y="10"/>
                  </a:moveTo>
                  <a:lnTo>
                    <a:pt x="139" y="10"/>
                  </a:lnTo>
                  <a:lnTo>
                    <a:pt x="139" y="97"/>
                  </a:lnTo>
                  <a:lnTo>
                    <a:pt x="225" y="97"/>
                  </a:lnTo>
                  <a:lnTo>
                    <a:pt x="225"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09" name="Rectangle 841"/>
            <p:cNvSpPr>
              <a:spLocks noChangeArrowheads="1"/>
            </p:cNvSpPr>
            <p:nvPr/>
          </p:nvSpPr>
          <p:spPr bwMode="auto">
            <a:xfrm>
              <a:off x="2720" y="2086"/>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0" name="Rectangle 842"/>
            <p:cNvSpPr>
              <a:spLocks noChangeArrowheads="1"/>
            </p:cNvSpPr>
            <p:nvPr/>
          </p:nvSpPr>
          <p:spPr bwMode="auto">
            <a:xfrm>
              <a:off x="2720" y="2094"/>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1" name="Rectangle 843"/>
            <p:cNvSpPr>
              <a:spLocks noChangeArrowheads="1"/>
            </p:cNvSpPr>
            <p:nvPr/>
          </p:nvSpPr>
          <p:spPr bwMode="auto">
            <a:xfrm>
              <a:off x="2720" y="2067"/>
              <a:ext cx="13" cy="4"/>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2" name="Rectangle 844"/>
            <p:cNvSpPr>
              <a:spLocks noChangeArrowheads="1"/>
            </p:cNvSpPr>
            <p:nvPr/>
          </p:nvSpPr>
          <p:spPr bwMode="auto">
            <a:xfrm>
              <a:off x="2720" y="2077"/>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3" name="Rectangle 845"/>
            <p:cNvSpPr>
              <a:spLocks noChangeArrowheads="1"/>
            </p:cNvSpPr>
            <p:nvPr/>
          </p:nvSpPr>
          <p:spPr bwMode="auto">
            <a:xfrm>
              <a:off x="2720" y="2103"/>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4" name="Rectangle 846"/>
            <p:cNvSpPr>
              <a:spLocks noChangeArrowheads="1"/>
            </p:cNvSpPr>
            <p:nvPr/>
          </p:nvSpPr>
          <p:spPr bwMode="auto">
            <a:xfrm>
              <a:off x="2720" y="2111"/>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5" name="Freeform 847"/>
            <p:cNvSpPr>
              <a:spLocks noEditPoints="1"/>
            </p:cNvSpPr>
            <p:nvPr/>
          </p:nvSpPr>
          <p:spPr bwMode="auto">
            <a:xfrm>
              <a:off x="2714" y="2184"/>
              <a:ext cx="48" cy="65"/>
            </a:xfrm>
            <a:custGeom>
              <a:avLst/>
              <a:gdLst>
                <a:gd name="T0" fmla="*/ 236 w 236"/>
                <a:gd name="T1" fmla="*/ 86 h 322"/>
                <a:gd name="T2" fmla="*/ 152 w 236"/>
                <a:gd name="T3" fmla="*/ 0 h 322"/>
                <a:gd name="T4" fmla="*/ 0 w 236"/>
                <a:gd name="T5" fmla="*/ 0 h 322"/>
                <a:gd name="T6" fmla="*/ 0 w 236"/>
                <a:gd name="T7" fmla="*/ 322 h 322"/>
                <a:gd name="T8" fmla="*/ 236 w 236"/>
                <a:gd name="T9" fmla="*/ 322 h 322"/>
                <a:gd name="T10" fmla="*/ 236 w 236"/>
                <a:gd name="T11" fmla="*/ 86 h 322"/>
                <a:gd name="T12" fmla="*/ 152 w 236"/>
                <a:gd name="T13" fmla="*/ 14 h 322"/>
                <a:gd name="T14" fmla="*/ 221 w 236"/>
                <a:gd name="T15" fmla="*/ 86 h 322"/>
                <a:gd name="T16" fmla="*/ 152 w 236"/>
                <a:gd name="T17" fmla="*/ 86 h 322"/>
                <a:gd name="T18" fmla="*/ 152 w 236"/>
                <a:gd name="T19" fmla="*/ 14 h 322"/>
                <a:gd name="T20" fmla="*/ 13 w 236"/>
                <a:gd name="T21" fmla="*/ 10 h 322"/>
                <a:gd name="T22" fmla="*/ 139 w 236"/>
                <a:gd name="T23" fmla="*/ 10 h 322"/>
                <a:gd name="T24" fmla="*/ 139 w 236"/>
                <a:gd name="T25" fmla="*/ 96 h 322"/>
                <a:gd name="T26" fmla="*/ 226 w 236"/>
                <a:gd name="T27" fmla="*/ 96 h 322"/>
                <a:gd name="T28" fmla="*/ 226 w 236"/>
                <a:gd name="T29" fmla="*/ 312 h 322"/>
                <a:gd name="T30" fmla="*/ 13 w 236"/>
                <a:gd name="T31" fmla="*/ 312 h 322"/>
                <a:gd name="T32" fmla="*/ 13 w 236"/>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322"/>
                <a:gd name="T53" fmla="*/ 236 w 236"/>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322">
                  <a:moveTo>
                    <a:pt x="236" y="86"/>
                  </a:moveTo>
                  <a:lnTo>
                    <a:pt x="152" y="0"/>
                  </a:lnTo>
                  <a:lnTo>
                    <a:pt x="0" y="0"/>
                  </a:lnTo>
                  <a:lnTo>
                    <a:pt x="0" y="322"/>
                  </a:lnTo>
                  <a:lnTo>
                    <a:pt x="236" y="322"/>
                  </a:lnTo>
                  <a:lnTo>
                    <a:pt x="236" y="86"/>
                  </a:lnTo>
                  <a:close/>
                  <a:moveTo>
                    <a:pt x="152" y="14"/>
                  </a:moveTo>
                  <a:lnTo>
                    <a:pt x="221" y="86"/>
                  </a:lnTo>
                  <a:lnTo>
                    <a:pt x="152" y="86"/>
                  </a:lnTo>
                  <a:lnTo>
                    <a:pt x="152" y="14"/>
                  </a:lnTo>
                  <a:close/>
                  <a:moveTo>
                    <a:pt x="13" y="10"/>
                  </a:moveTo>
                  <a:lnTo>
                    <a:pt x="139" y="10"/>
                  </a:lnTo>
                  <a:lnTo>
                    <a:pt x="139" y="96"/>
                  </a:lnTo>
                  <a:lnTo>
                    <a:pt x="226" y="96"/>
                  </a:lnTo>
                  <a:lnTo>
                    <a:pt x="226" y="312"/>
                  </a:lnTo>
                  <a:lnTo>
                    <a:pt x="13" y="312"/>
                  </a:lnTo>
                  <a:lnTo>
                    <a:pt x="13"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16" name="Rectangle 848"/>
            <p:cNvSpPr>
              <a:spLocks noChangeArrowheads="1"/>
            </p:cNvSpPr>
            <p:nvPr/>
          </p:nvSpPr>
          <p:spPr bwMode="auto">
            <a:xfrm>
              <a:off x="2723" y="2210"/>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7" name="Rectangle 849"/>
            <p:cNvSpPr>
              <a:spLocks noChangeArrowheads="1"/>
            </p:cNvSpPr>
            <p:nvPr/>
          </p:nvSpPr>
          <p:spPr bwMode="auto">
            <a:xfrm>
              <a:off x="2723" y="2218"/>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8" name="Rectangle 850"/>
            <p:cNvSpPr>
              <a:spLocks noChangeArrowheads="1"/>
            </p:cNvSpPr>
            <p:nvPr/>
          </p:nvSpPr>
          <p:spPr bwMode="auto">
            <a:xfrm>
              <a:off x="2723" y="2192"/>
              <a:ext cx="13" cy="3"/>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19" name="Rectangle 851"/>
            <p:cNvSpPr>
              <a:spLocks noChangeArrowheads="1"/>
            </p:cNvSpPr>
            <p:nvPr/>
          </p:nvSpPr>
          <p:spPr bwMode="auto">
            <a:xfrm>
              <a:off x="2723" y="2201"/>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0" name="Rectangle 852"/>
            <p:cNvSpPr>
              <a:spLocks noChangeArrowheads="1"/>
            </p:cNvSpPr>
            <p:nvPr/>
          </p:nvSpPr>
          <p:spPr bwMode="auto">
            <a:xfrm>
              <a:off x="2723" y="2227"/>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1" name="Rectangle 853"/>
            <p:cNvSpPr>
              <a:spLocks noChangeArrowheads="1"/>
            </p:cNvSpPr>
            <p:nvPr/>
          </p:nvSpPr>
          <p:spPr bwMode="auto">
            <a:xfrm>
              <a:off x="2723" y="2236"/>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2" name="Freeform 854"/>
            <p:cNvSpPr>
              <a:spLocks noEditPoints="1"/>
            </p:cNvSpPr>
            <p:nvPr/>
          </p:nvSpPr>
          <p:spPr bwMode="auto">
            <a:xfrm>
              <a:off x="2714" y="2294"/>
              <a:ext cx="48" cy="64"/>
            </a:xfrm>
            <a:custGeom>
              <a:avLst/>
              <a:gdLst>
                <a:gd name="T0" fmla="*/ 236 w 236"/>
                <a:gd name="T1" fmla="*/ 87 h 322"/>
                <a:gd name="T2" fmla="*/ 152 w 236"/>
                <a:gd name="T3" fmla="*/ 0 h 322"/>
                <a:gd name="T4" fmla="*/ 0 w 236"/>
                <a:gd name="T5" fmla="*/ 0 h 322"/>
                <a:gd name="T6" fmla="*/ 0 w 236"/>
                <a:gd name="T7" fmla="*/ 322 h 322"/>
                <a:gd name="T8" fmla="*/ 236 w 236"/>
                <a:gd name="T9" fmla="*/ 322 h 322"/>
                <a:gd name="T10" fmla="*/ 236 w 236"/>
                <a:gd name="T11" fmla="*/ 87 h 322"/>
                <a:gd name="T12" fmla="*/ 152 w 236"/>
                <a:gd name="T13" fmla="*/ 15 h 322"/>
                <a:gd name="T14" fmla="*/ 221 w 236"/>
                <a:gd name="T15" fmla="*/ 87 h 322"/>
                <a:gd name="T16" fmla="*/ 152 w 236"/>
                <a:gd name="T17" fmla="*/ 87 h 322"/>
                <a:gd name="T18" fmla="*/ 152 w 236"/>
                <a:gd name="T19" fmla="*/ 15 h 322"/>
                <a:gd name="T20" fmla="*/ 13 w 236"/>
                <a:gd name="T21" fmla="*/ 10 h 322"/>
                <a:gd name="T22" fmla="*/ 139 w 236"/>
                <a:gd name="T23" fmla="*/ 10 h 322"/>
                <a:gd name="T24" fmla="*/ 139 w 236"/>
                <a:gd name="T25" fmla="*/ 97 h 322"/>
                <a:gd name="T26" fmla="*/ 226 w 236"/>
                <a:gd name="T27" fmla="*/ 97 h 322"/>
                <a:gd name="T28" fmla="*/ 226 w 236"/>
                <a:gd name="T29" fmla="*/ 312 h 322"/>
                <a:gd name="T30" fmla="*/ 13 w 236"/>
                <a:gd name="T31" fmla="*/ 312 h 322"/>
                <a:gd name="T32" fmla="*/ 13 w 236"/>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
                <a:gd name="T52" fmla="*/ 0 h 322"/>
                <a:gd name="T53" fmla="*/ 236 w 236"/>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 h="322">
                  <a:moveTo>
                    <a:pt x="236" y="87"/>
                  </a:moveTo>
                  <a:lnTo>
                    <a:pt x="152" y="0"/>
                  </a:lnTo>
                  <a:lnTo>
                    <a:pt x="0" y="0"/>
                  </a:lnTo>
                  <a:lnTo>
                    <a:pt x="0" y="322"/>
                  </a:lnTo>
                  <a:lnTo>
                    <a:pt x="236" y="322"/>
                  </a:lnTo>
                  <a:lnTo>
                    <a:pt x="236" y="87"/>
                  </a:lnTo>
                  <a:close/>
                  <a:moveTo>
                    <a:pt x="152" y="15"/>
                  </a:moveTo>
                  <a:lnTo>
                    <a:pt x="221" y="87"/>
                  </a:lnTo>
                  <a:lnTo>
                    <a:pt x="152" y="87"/>
                  </a:lnTo>
                  <a:lnTo>
                    <a:pt x="152" y="15"/>
                  </a:lnTo>
                  <a:close/>
                  <a:moveTo>
                    <a:pt x="13" y="10"/>
                  </a:moveTo>
                  <a:lnTo>
                    <a:pt x="139" y="10"/>
                  </a:lnTo>
                  <a:lnTo>
                    <a:pt x="139" y="97"/>
                  </a:lnTo>
                  <a:lnTo>
                    <a:pt x="226" y="97"/>
                  </a:lnTo>
                  <a:lnTo>
                    <a:pt x="226" y="312"/>
                  </a:lnTo>
                  <a:lnTo>
                    <a:pt x="13" y="312"/>
                  </a:lnTo>
                  <a:lnTo>
                    <a:pt x="13"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23" name="Rectangle 855"/>
            <p:cNvSpPr>
              <a:spLocks noChangeArrowheads="1"/>
            </p:cNvSpPr>
            <p:nvPr/>
          </p:nvSpPr>
          <p:spPr bwMode="auto">
            <a:xfrm>
              <a:off x="2723" y="2319"/>
              <a:ext cx="30" cy="3"/>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4" name="Rectangle 856"/>
            <p:cNvSpPr>
              <a:spLocks noChangeArrowheads="1"/>
            </p:cNvSpPr>
            <p:nvPr/>
          </p:nvSpPr>
          <p:spPr bwMode="auto">
            <a:xfrm>
              <a:off x="2723" y="2328"/>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5" name="Rectangle 857"/>
            <p:cNvSpPr>
              <a:spLocks noChangeArrowheads="1"/>
            </p:cNvSpPr>
            <p:nvPr/>
          </p:nvSpPr>
          <p:spPr bwMode="auto">
            <a:xfrm>
              <a:off x="2723" y="2302"/>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6" name="Rectangle 858"/>
            <p:cNvSpPr>
              <a:spLocks noChangeArrowheads="1"/>
            </p:cNvSpPr>
            <p:nvPr/>
          </p:nvSpPr>
          <p:spPr bwMode="auto">
            <a:xfrm>
              <a:off x="2723" y="2311"/>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7" name="Rectangle 859"/>
            <p:cNvSpPr>
              <a:spLocks noChangeArrowheads="1"/>
            </p:cNvSpPr>
            <p:nvPr/>
          </p:nvSpPr>
          <p:spPr bwMode="auto">
            <a:xfrm>
              <a:off x="2723" y="2337"/>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8" name="Rectangle 860"/>
            <p:cNvSpPr>
              <a:spLocks noChangeArrowheads="1"/>
            </p:cNvSpPr>
            <p:nvPr/>
          </p:nvSpPr>
          <p:spPr bwMode="auto">
            <a:xfrm>
              <a:off x="2723" y="2345"/>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29" name="Freeform 861"/>
            <p:cNvSpPr>
              <a:spLocks noEditPoints="1"/>
            </p:cNvSpPr>
            <p:nvPr/>
          </p:nvSpPr>
          <p:spPr bwMode="auto">
            <a:xfrm>
              <a:off x="2714" y="2413"/>
              <a:ext cx="47" cy="65"/>
            </a:xfrm>
            <a:custGeom>
              <a:avLst/>
              <a:gdLst>
                <a:gd name="T0" fmla="*/ 235 w 235"/>
                <a:gd name="T1" fmla="*/ 87 h 322"/>
                <a:gd name="T2" fmla="*/ 151 w 235"/>
                <a:gd name="T3" fmla="*/ 0 h 322"/>
                <a:gd name="T4" fmla="*/ 0 w 235"/>
                <a:gd name="T5" fmla="*/ 0 h 322"/>
                <a:gd name="T6" fmla="*/ 0 w 235"/>
                <a:gd name="T7" fmla="*/ 322 h 322"/>
                <a:gd name="T8" fmla="*/ 235 w 235"/>
                <a:gd name="T9" fmla="*/ 322 h 322"/>
                <a:gd name="T10" fmla="*/ 235 w 235"/>
                <a:gd name="T11" fmla="*/ 87 h 322"/>
                <a:gd name="T12" fmla="*/ 151 w 235"/>
                <a:gd name="T13" fmla="*/ 15 h 322"/>
                <a:gd name="T14" fmla="*/ 221 w 235"/>
                <a:gd name="T15" fmla="*/ 87 h 322"/>
                <a:gd name="T16" fmla="*/ 151 w 235"/>
                <a:gd name="T17" fmla="*/ 87 h 322"/>
                <a:gd name="T18" fmla="*/ 151 w 235"/>
                <a:gd name="T19" fmla="*/ 15 h 322"/>
                <a:gd name="T20" fmla="*/ 12 w 235"/>
                <a:gd name="T21" fmla="*/ 10 h 322"/>
                <a:gd name="T22" fmla="*/ 139 w 235"/>
                <a:gd name="T23" fmla="*/ 10 h 322"/>
                <a:gd name="T24" fmla="*/ 139 w 235"/>
                <a:gd name="T25" fmla="*/ 97 h 322"/>
                <a:gd name="T26" fmla="*/ 225 w 235"/>
                <a:gd name="T27" fmla="*/ 97 h 322"/>
                <a:gd name="T28" fmla="*/ 225 w 235"/>
                <a:gd name="T29" fmla="*/ 312 h 322"/>
                <a:gd name="T30" fmla="*/ 12 w 235"/>
                <a:gd name="T31" fmla="*/ 312 h 322"/>
                <a:gd name="T32" fmla="*/ 12 w 235"/>
                <a:gd name="T33" fmla="*/ 10 h 3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
                <a:gd name="T52" fmla="*/ 0 h 322"/>
                <a:gd name="T53" fmla="*/ 235 w 235"/>
                <a:gd name="T54" fmla="*/ 322 h 3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 h="322">
                  <a:moveTo>
                    <a:pt x="235" y="87"/>
                  </a:moveTo>
                  <a:lnTo>
                    <a:pt x="151" y="0"/>
                  </a:lnTo>
                  <a:lnTo>
                    <a:pt x="0" y="0"/>
                  </a:lnTo>
                  <a:lnTo>
                    <a:pt x="0" y="322"/>
                  </a:lnTo>
                  <a:lnTo>
                    <a:pt x="235" y="322"/>
                  </a:lnTo>
                  <a:lnTo>
                    <a:pt x="235" y="87"/>
                  </a:lnTo>
                  <a:close/>
                  <a:moveTo>
                    <a:pt x="151" y="15"/>
                  </a:moveTo>
                  <a:lnTo>
                    <a:pt x="221" y="87"/>
                  </a:lnTo>
                  <a:lnTo>
                    <a:pt x="151" y="87"/>
                  </a:lnTo>
                  <a:lnTo>
                    <a:pt x="151" y="15"/>
                  </a:lnTo>
                  <a:close/>
                  <a:moveTo>
                    <a:pt x="12" y="10"/>
                  </a:moveTo>
                  <a:lnTo>
                    <a:pt x="139" y="10"/>
                  </a:lnTo>
                  <a:lnTo>
                    <a:pt x="139" y="97"/>
                  </a:lnTo>
                  <a:lnTo>
                    <a:pt x="225" y="97"/>
                  </a:lnTo>
                  <a:lnTo>
                    <a:pt x="225" y="312"/>
                  </a:lnTo>
                  <a:lnTo>
                    <a:pt x="12" y="312"/>
                  </a:lnTo>
                  <a:lnTo>
                    <a:pt x="12" y="10"/>
                  </a:lnTo>
                  <a:close/>
                </a:path>
              </a:pathLst>
            </a:custGeom>
            <a:solidFill>
              <a:srgbClr val="666666"/>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30" name="Rectangle 862"/>
            <p:cNvSpPr>
              <a:spLocks noChangeArrowheads="1"/>
            </p:cNvSpPr>
            <p:nvPr/>
          </p:nvSpPr>
          <p:spPr bwMode="auto">
            <a:xfrm>
              <a:off x="2722" y="2439"/>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31" name="Rectangle 863"/>
            <p:cNvSpPr>
              <a:spLocks noChangeArrowheads="1"/>
            </p:cNvSpPr>
            <p:nvPr/>
          </p:nvSpPr>
          <p:spPr bwMode="auto">
            <a:xfrm>
              <a:off x="2722" y="2448"/>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32" name="Rectangle 864"/>
            <p:cNvSpPr>
              <a:spLocks noChangeArrowheads="1"/>
            </p:cNvSpPr>
            <p:nvPr/>
          </p:nvSpPr>
          <p:spPr bwMode="auto">
            <a:xfrm>
              <a:off x="2722" y="2422"/>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33" name="Rectangle 865"/>
            <p:cNvSpPr>
              <a:spLocks noChangeArrowheads="1"/>
            </p:cNvSpPr>
            <p:nvPr/>
          </p:nvSpPr>
          <p:spPr bwMode="auto">
            <a:xfrm>
              <a:off x="2722" y="2431"/>
              <a:ext cx="13"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34" name="Rectangle 866"/>
            <p:cNvSpPr>
              <a:spLocks noChangeArrowheads="1"/>
            </p:cNvSpPr>
            <p:nvPr/>
          </p:nvSpPr>
          <p:spPr bwMode="auto">
            <a:xfrm>
              <a:off x="2722" y="2457"/>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35" name="Rectangle 867"/>
            <p:cNvSpPr>
              <a:spLocks noChangeArrowheads="1"/>
            </p:cNvSpPr>
            <p:nvPr/>
          </p:nvSpPr>
          <p:spPr bwMode="auto">
            <a:xfrm>
              <a:off x="2722" y="2465"/>
              <a:ext cx="30" cy="2"/>
            </a:xfrm>
            <a:prstGeom prst="rect">
              <a:avLst/>
            </a:prstGeom>
            <a:solidFill>
              <a:srgbClr val="666666"/>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036" name="Freeform 868"/>
            <p:cNvSpPr>
              <a:spLocks noEditPoints="1"/>
            </p:cNvSpPr>
            <p:nvPr/>
          </p:nvSpPr>
          <p:spPr bwMode="auto">
            <a:xfrm>
              <a:off x="136" y="1330"/>
              <a:ext cx="79" cy="61"/>
            </a:xfrm>
            <a:custGeom>
              <a:avLst/>
              <a:gdLst>
                <a:gd name="T0" fmla="*/ 380 w 394"/>
                <a:gd name="T1" fmla="*/ 42 h 307"/>
                <a:gd name="T2" fmla="*/ 226 w 394"/>
                <a:gd name="T3" fmla="*/ 41 h 307"/>
                <a:gd name="T4" fmla="*/ 215 w 394"/>
                <a:gd name="T5" fmla="*/ 40 h 307"/>
                <a:gd name="T6" fmla="*/ 205 w 394"/>
                <a:gd name="T7" fmla="*/ 35 h 307"/>
                <a:gd name="T8" fmla="*/ 199 w 394"/>
                <a:gd name="T9" fmla="*/ 17 h 307"/>
                <a:gd name="T10" fmla="*/ 196 w 394"/>
                <a:gd name="T11" fmla="*/ 8 h 307"/>
                <a:gd name="T12" fmla="*/ 192 w 394"/>
                <a:gd name="T13" fmla="*/ 4 h 307"/>
                <a:gd name="T14" fmla="*/ 178 w 394"/>
                <a:gd name="T15" fmla="*/ 0 h 307"/>
                <a:gd name="T16" fmla="*/ 90 w 394"/>
                <a:gd name="T17" fmla="*/ 0 h 307"/>
                <a:gd name="T18" fmla="*/ 67 w 394"/>
                <a:gd name="T19" fmla="*/ 4 h 307"/>
                <a:gd name="T20" fmla="*/ 59 w 394"/>
                <a:gd name="T21" fmla="*/ 20 h 307"/>
                <a:gd name="T22" fmla="*/ 54 w 394"/>
                <a:gd name="T23" fmla="*/ 29 h 307"/>
                <a:gd name="T24" fmla="*/ 53 w 394"/>
                <a:gd name="T25" fmla="*/ 31 h 307"/>
                <a:gd name="T26" fmla="*/ 51 w 394"/>
                <a:gd name="T27" fmla="*/ 38 h 307"/>
                <a:gd name="T28" fmla="*/ 45 w 394"/>
                <a:gd name="T29" fmla="*/ 40 h 307"/>
                <a:gd name="T30" fmla="*/ 40 w 394"/>
                <a:gd name="T31" fmla="*/ 40 h 307"/>
                <a:gd name="T32" fmla="*/ 39 w 394"/>
                <a:gd name="T33" fmla="*/ 41 h 307"/>
                <a:gd name="T34" fmla="*/ 14 w 394"/>
                <a:gd name="T35" fmla="*/ 42 h 307"/>
                <a:gd name="T36" fmla="*/ 2 w 394"/>
                <a:gd name="T37" fmla="*/ 54 h 307"/>
                <a:gd name="T38" fmla="*/ 0 w 394"/>
                <a:gd name="T39" fmla="*/ 307 h 307"/>
                <a:gd name="T40" fmla="*/ 394 w 394"/>
                <a:gd name="T41" fmla="*/ 67 h 307"/>
                <a:gd name="T42" fmla="*/ 390 w 394"/>
                <a:gd name="T43" fmla="*/ 50 h 307"/>
                <a:gd name="T44" fmla="*/ 383 w 394"/>
                <a:gd name="T45" fmla="*/ 67 h 307"/>
                <a:gd name="T46" fmla="*/ 12 w 394"/>
                <a:gd name="T47" fmla="*/ 296 h 307"/>
                <a:gd name="T48" fmla="*/ 12 w 394"/>
                <a:gd name="T49" fmla="*/ 59 h 307"/>
                <a:gd name="T50" fmla="*/ 21 w 394"/>
                <a:gd name="T51" fmla="*/ 51 h 307"/>
                <a:gd name="T52" fmla="*/ 367 w 394"/>
                <a:gd name="T53" fmla="*/ 51 h 307"/>
                <a:gd name="T54" fmla="*/ 379 w 394"/>
                <a:gd name="T55" fmla="*/ 54 h 307"/>
                <a:gd name="T56" fmla="*/ 383 w 394"/>
                <a:gd name="T57" fmla="*/ 67 h 307"/>
                <a:gd name="T58" fmla="*/ 179 w 394"/>
                <a:gd name="T59" fmla="*/ 10 h 307"/>
                <a:gd name="T60" fmla="*/ 188 w 394"/>
                <a:gd name="T61" fmla="*/ 17 h 307"/>
                <a:gd name="T62" fmla="*/ 196 w 394"/>
                <a:gd name="T63" fmla="*/ 41 h 307"/>
                <a:gd name="T64" fmla="*/ 70 w 394"/>
                <a:gd name="T65" fmla="*/ 24 h 307"/>
                <a:gd name="T66" fmla="*/ 76 w 394"/>
                <a:gd name="T67" fmla="*/ 13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1"/>
                  </a:lnTo>
                  <a:lnTo>
                    <a:pt x="226" y="41"/>
                  </a:lnTo>
                  <a:lnTo>
                    <a:pt x="219" y="40"/>
                  </a:lnTo>
                  <a:lnTo>
                    <a:pt x="215" y="40"/>
                  </a:lnTo>
                  <a:lnTo>
                    <a:pt x="209" y="40"/>
                  </a:lnTo>
                  <a:lnTo>
                    <a:pt x="205" y="35"/>
                  </a:lnTo>
                  <a:lnTo>
                    <a:pt x="202" y="26"/>
                  </a:lnTo>
                  <a:lnTo>
                    <a:pt x="199" y="17"/>
                  </a:lnTo>
                  <a:lnTo>
                    <a:pt x="197" y="12"/>
                  </a:lnTo>
                  <a:lnTo>
                    <a:pt x="196" y="8"/>
                  </a:lnTo>
                  <a:lnTo>
                    <a:pt x="193" y="5"/>
                  </a:lnTo>
                  <a:lnTo>
                    <a:pt x="192" y="4"/>
                  </a:lnTo>
                  <a:lnTo>
                    <a:pt x="183" y="0"/>
                  </a:lnTo>
                  <a:lnTo>
                    <a:pt x="178" y="0"/>
                  </a:lnTo>
                  <a:lnTo>
                    <a:pt x="171" y="0"/>
                  </a:lnTo>
                  <a:lnTo>
                    <a:pt x="90" y="0"/>
                  </a:lnTo>
                  <a:lnTo>
                    <a:pt x="74" y="0"/>
                  </a:lnTo>
                  <a:lnTo>
                    <a:pt x="67" y="4"/>
                  </a:lnTo>
                  <a:lnTo>
                    <a:pt x="62" y="8"/>
                  </a:lnTo>
                  <a:lnTo>
                    <a:pt x="59" y="20"/>
                  </a:lnTo>
                  <a:lnTo>
                    <a:pt x="57" y="27"/>
                  </a:lnTo>
                  <a:lnTo>
                    <a:pt x="54" y="29"/>
                  </a:lnTo>
                  <a:lnTo>
                    <a:pt x="53" y="29"/>
                  </a:lnTo>
                  <a:lnTo>
                    <a:pt x="53" y="31"/>
                  </a:lnTo>
                  <a:lnTo>
                    <a:pt x="53" y="33"/>
                  </a:lnTo>
                  <a:lnTo>
                    <a:pt x="51" y="38"/>
                  </a:lnTo>
                  <a:lnTo>
                    <a:pt x="48" y="38"/>
                  </a:lnTo>
                  <a:lnTo>
                    <a:pt x="45" y="40"/>
                  </a:lnTo>
                  <a:lnTo>
                    <a:pt x="42" y="40"/>
                  </a:lnTo>
                  <a:lnTo>
                    <a:pt x="40" y="40"/>
                  </a:lnTo>
                  <a:lnTo>
                    <a:pt x="39" y="40"/>
                  </a:lnTo>
                  <a:lnTo>
                    <a:pt x="39" y="41"/>
                  </a:lnTo>
                  <a:lnTo>
                    <a:pt x="26" y="41"/>
                  </a:lnTo>
                  <a:lnTo>
                    <a:pt x="14" y="42"/>
                  </a:lnTo>
                  <a:lnTo>
                    <a:pt x="6" y="46"/>
                  </a:lnTo>
                  <a:lnTo>
                    <a:pt x="2" y="54"/>
                  </a:lnTo>
                  <a:lnTo>
                    <a:pt x="0" y="67"/>
                  </a:lnTo>
                  <a:lnTo>
                    <a:pt x="0" y="307"/>
                  </a:lnTo>
                  <a:lnTo>
                    <a:pt x="394" y="307"/>
                  </a:lnTo>
                  <a:lnTo>
                    <a:pt x="394" y="67"/>
                  </a:lnTo>
                  <a:lnTo>
                    <a:pt x="392" y="54"/>
                  </a:lnTo>
                  <a:lnTo>
                    <a:pt x="390" y="50"/>
                  </a:lnTo>
                  <a:lnTo>
                    <a:pt x="389" y="47"/>
                  </a:lnTo>
                  <a:close/>
                  <a:moveTo>
                    <a:pt x="383" y="67"/>
                  </a:moveTo>
                  <a:lnTo>
                    <a:pt x="383" y="297"/>
                  </a:lnTo>
                  <a:lnTo>
                    <a:pt x="12" y="296"/>
                  </a:lnTo>
                  <a:lnTo>
                    <a:pt x="12" y="67"/>
                  </a:lnTo>
                  <a:lnTo>
                    <a:pt x="12" y="59"/>
                  </a:lnTo>
                  <a:lnTo>
                    <a:pt x="15" y="54"/>
                  </a:lnTo>
                  <a:lnTo>
                    <a:pt x="21" y="51"/>
                  </a:lnTo>
                  <a:lnTo>
                    <a:pt x="28" y="51"/>
                  </a:lnTo>
                  <a:lnTo>
                    <a:pt x="367" y="51"/>
                  </a:lnTo>
                  <a:lnTo>
                    <a:pt x="373" y="51"/>
                  </a:lnTo>
                  <a:lnTo>
                    <a:pt x="379" y="54"/>
                  </a:lnTo>
                  <a:lnTo>
                    <a:pt x="382" y="59"/>
                  </a:lnTo>
                  <a:lnTo>
                    <a:pt x="383" y="67"/>
                  </a:lnTo>
                  <a:close/>
                  <a:moveTo>
                    <a:pt x="170" y="10"/>
                  </a:moveTo>
                  <a:lnTo>
                    <a:pt x="179" y="10"/>
                  </a:lnTo>
                  <a:lnTo>
                    <a:pt x="186" y="13"/>
                  </a:lnTo>
                  <a:lnTo>
                    <a:pt x="188" y="17"/>
                  </a:lnTo>
                  <a:lnTo>
                    <a:pt x="191" y="26"/>
                  </a:lnTo>
                  <a:lnTo>
                    <a:pt x="196" y="41"/>
                  </a:lnTo>
                  <a:lnTo>
                    <a:pt x="64" y="41"/>
                  </a:lnTo>
                  <a:lnTo>
                    <a:pt x="70" y="24"/>
                  </a:lnTo>
                  <a:lnTo>
                    <a:pt x="71" y="16"/>
                  </a:lnTo>
                  <a:lnTo>
                    <a:pt x="76" y="13"/>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37" name="Freeform 869"/>
            <p:cNvSpPr>
              <a:spLocks/>
            </p:cNvSpPr>
            <p:nvPr/>
          </p:nvSpPr>
          <p:spPr bwMode="auto">
            <a:xfrm>
              <a:off x="139" y="1340"/>
              <a:ext cx="74" cy="49"/>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38" name="Freeform 870"/>
            <p:cNvSpPr>
              <a:spLocks/>
            </p:cNvSpPr>
            <p:nvPr/>
          </p:nvSpPr>
          <p:spPr bwMode="auto">
            <a:xfrm>
              <a:off x="149" y="1332"/>
              <a:ext cx="27" cy="6"/>
            </a:xfrm>
            <a:custGeom>
              <a:avLst/>
              <a:gdLst>
                <a:gd name="T0" fmla="*/ 122 w 132"/>
                <a:gd name="T1" fmla="*/ 3 h 31"/>
                <a:gd name="T2" fmla="*/ 115 w 132"/>
                <a:gd name="T3" fmla="*/ 0 h 31"/>
                <a:gd name="T4" fmla="*/ 106 w 132"/>
                <a:gd name="T5" fmla="*/ 0 h 31"/>
                <a:gd name="T6" fmla="*/ 30 w 132"/>
                <a:gd name="T7" fmla="*/ 0 h 31"/>
                <a:gd name="T8" fmla="*/ 17 w 132"/>
                <a:gd name="T9" fmla="*/ 0 h 31"/>
                <a:gd name="T10" fmla="*/ 12 w 132"/>
                <a:gd name="T11" fmla="*/ 3 h 31"/>
                <a:gd name="T12" fmla="*/ 7 w 132"/>
                <a:gd name="T13" fmla="*/ 6 h 31"/>
                <a:gd name="T14" fmla="*/ 6 w 132"/>
                <a:gd name="T15" fmla="*/ 14 h 31"/>
                <a:gd name="T16" fmla="*/ 0 w 132"/>
                <a:gd name="T17" fmla="*/ 31 h 31"/>
                <a:gd name="T18" fmla="*/ 132 w 132"/>
                <a:gd name="T19" fmla="*/ 31 h 31"/>
                <a:gd name="T20" fmla="*/ 127 w 132"/>
                <a:gd name="T21" fmla="*/ 16 h 31"/>
                <a:gd name="T22" fmla="*/ 124 w 132"/>
                <a:gd name="T23" fmla="*/ 7 h 31"/>
                <a:gd name="T24" fmla="*/ 122 w 132"/>
                <a:gd name="T25" fmla="*/ 3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1"/>
                <a:gd name="T41" fmla="*/ 132 w 1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1">
                  <a:moveTo>
                    <a:pt x="122" y="3"/>
                  </a:moveTo>
                  <a:lnTo>
                    <a:pt x="115" y="0"/>
                  </a:lnTo>
                  <a:lnTo>
                    <a:pt x="106" y="0"/>
                  </a:lnTo>
                  <a:lnTo>
                    <a:pt x="30" y="0"/>
                  </a:lnTo>
                  <a:lnTo>
                    <a:pt x="17" y="0"/>
                  </a:lnTo>
                  <a:lnTo>
                    <a:pt x="12" y="3"/>
                  </a:lnTo>
                  <a:lnTo>
                    <a:pt x="7" y="6"/>
                  </a:lnTo>
                  <a:lnTo>
                    <a:pt x="6" y="14"/>
                  </a:lnTo>
                  <a:lnTo>
                    <a:pt x="0" y="31"/>
                  </a:lnTo>
                  <a:lnTo>
                    <a:pt x="132" y="31"/>
                  </a:lnTo>
                  <a:lnTo>
                    <a:pt x="127" y="16"/>
                  </a:lnTo>
                  <a:lnTo>
                    <a:pt x="124" y="7"/>
                  </a:lnTo>
                  <a:lnTo>
                    <a:pt x="122" y="3"/>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39" name="Freeform 871"/>
            <p:cNvSpPr>
              <a:spLocks noEditPoints="1"/>
            </p:cNvSpPr>
            <p:nvPr/>
          </p:nvSpPr>
          <p:spPr bwMode="auto">
            <a:xfrm>
              <a:off x="136" y="1453"/>
              <a:ext cx="79" cy="61"/>
            </a:xfrm>
            <a:custGeom>
              <a:avLst/>
              <a:gdLst>
                <a:gd name="T0" fmla="*/ 380 w 394"/>
                <a:gd name="T1" fmla="*/ 42 h 307"/>
                <a:gd name="T2" fmla="*/ 226 w 394"/>
                <a:gd name="T3" fmla="*/ 41 h 307"/>
                <a:gd name="T4" fmla="*/ 215 w 394"/>
                <a:gd name="T5" fmla="*/ 39 h 307"/>
                <a:gd name="T6" fmla="*/ 205 w 394"/>
                <a:gd name="T7" fmla="*/ 35 h 307"/>
                <a:gd name="T8" fmla="*/ 199 w 394"/>
                <a:gd name="T9" fmla="*/ 17 h 307"/>
                <a:gd name="T10" fmla="*/ 196 w 394"/>
                <a:gd name="T11" fmla="*/ 8 h 307"/>
                <a:gd name="T12" fmla="*/ 192 w 394"/>
                <a:gd name="T13" fmla="*/ 3 h 307"/>
                <a:gd name="T14" fmla="*/ 178 w 394"/>
                <a:gd name="T15" fmla="*/ 0 h 307"/>
                <a:gd name="T16" fmla="*/ 90 w 394"/>
                <a:gd name="T17" fmla="*/ 0 h 307"/>
                <a:gd name="T18" fmla="*/ 67 w 394"/>
                <a:gd name="T19" fmla="*/ 3 h 307"/>
                <a:gd name="T20" fmla="*/ 59 w 394"/>
                <a:gd name="T21" fmla="*/ 20 h 307"/>
                <a:gd name="T22" fmla="*/ 54 w 394"/>
                <a:gd name="T23" fmla="*/ 29 h 307"/>
                <a:gd name="T24" fmla="*/ 53 w 394"/>
                <a:gd name="T25" fmla="*/ 30 h 307"/>
                <a:gd name="T26" fmla="*/ 51 w 394"/>
                <a:gd name="T27" fmla="*/ 38 h 307"/>
                <a:gd name="T28" fmla="*/ 45 w 394"/>
                <a:gd name="T29" fmla="*/ 39 h 307"/>
                <a:gd name="T30" fmla="*/ 40 w 394"/>
                <a:gd name="T31" fmla="*/ 39 h 307"/>
                <a:gd name="T32" fmla="*/ 39 w 394"/>
                <a:gd name="T33" fmla="*/ 41 h 307"/>
                <a:gd name="T34" fmla="*/ 14 w 394"/>
                <a:gd name="T35" fmla="*/ 42 h 307"/>
                <a:gd name="T36" fmla="*/ 2 w 394"/>
                <a:gd name="T37" fmla="*/ 54 h 307"/>
                <a:gd name="T38" fmla="*/ 0 w 394"/>
                <a:gd name="T39" fmla="*/ 307 h 307"/>
                <a:gd name="T40" fmla="*/ 394 w 394"/>
                <a:gd name="T41" fmla="*/ 66 h 307"/>
                <a:gd name="T42" fmla="*/ 390 w 394"/>
                <a:gd name="T43" fmla="*/ 49 h 307"/>
                <a:gd name="T44" fmla="*/ 383 w 394"/>
                <a:gd name="T45" fmla="*/ 66 h 307"/>
                <a:gd name="T46" fmla="*/ 12 w 394"/>
                <a:gd name="T47" fmla="*/ 295 h 307"/>
                <a:gd name="T48" fmla="*/ 12 w 394"/>
                <a:gd name="T49" fmla="*/ 58 h 307"/>
                <a:gd name="T50" fmla="*/ 21 w 394"/>
                <a:gd name="T51" fmla="*/ 51 h 307"/>
                <a:gd name="T52" fmla="*/ 367 w 394"/>
                <a:gd name="T53" fmla="*/ 51 h 307"/>
                <a:gd name="T54" fmla="*/ 379 w 394"/>
                <a:gd name="T55" fmla="*/ 54 h 307"/>
                <a:gd name="T56" fmla="*/ 383 w 394"/>
                <a:gd name="T57" fmla="*/ 66 h 307"/>
                <a:gd name="T58" fmla="*/ 179 w 394"/>
                <a:gd name="T59" fmla="*/ 10 h 307"/>
                <a:gd name="T60" fmla="*/ 188 w 394"/>
                <a:gd name="T61" fmla="*/ 17 h 307"/>
                <a:gd name="T62" fmla="*/ 196 w 394"/>
                <a:gd name="T63" fmla="*/ 41 h 307"/>
                <a:gd name="T64" fmla="*/ 70 w 394"/>
                <a:gd name="T65" fmla="*/ 24 h 307"/>
                <a:gd name="T66" fmla="*/ 76 w 394"/>
                <a:gd name="T67" fmla="*/ 12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1"/>
                  </a:lnTo>
                  <a:lnTo>
                    <a:pt x="226" y="41"/>
                  </a:lnTo>
                  <a:lnTo>
                    <a:pt x="219" y="39"/>
                  </a:lnTo>
                  <a:lnTo>
                    <a:pt x="215" y="39"/>
                  </a:lnTo>
                  <a:lnTo>
                    <a:pt x="209" y="39"/>
                  </a:lnTo>
                  <a:lnTo>
                    <a:pt x="205" y="35"/>
                  </a:lnTo>
                  <a:lnTo>
                    <a:pt x="202" y="26"/>
                  </a:lnTo>
                  <a:lnTo>
                    <a:pt x="199" y="17"/>
                  </a:lnTo>
                  <a:lnTo>
                    <a:pt x="197" y="11"/>
                  </a:lnTo>
                  <a:lnTo>
                    <a:pt x="196" y="8"/>
                  </a:lnTo>
                  <a:lnTo>
                    <a:pt x="193" y="5"/>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3"/>
                  </a:lnTo>
                  <a:lnTo>
                    <a:pt x="51" y="38"/>
                  </a:lnTo>
                  <a:lnTo>
                    <a:pt x="48" y="38"/>
                  </a:lnTo>
                  <a:lnTo>
                    <a:pt x="45" y="39"/>
                  </a:lnTo>
                  <a:lnTo>
                    <a:pt x="42" y="39"/>
                  </a:lnTo>
                  <a:lnTo>
                    <a:pt x="40" y="39"/>
                  </a:lnTo>
                  <a:lnTo>
                    <a:pt x="39" y="39"/>
                  </a:lnTo>
                  <a:lnTo>
                    <a:pt x="39" y="41"/>
                  </a:lnTo>
                  <a:lnTo>
                    <a:pt x="26" y="41"/>
                  </a:lnTo>
                  <a:lnTo>
                    <a:pt x="14" y="42"/>
                  </a:lnTo>
                  <a:lnTo>
                    <a:pt x="6" y="46"/>
                  </a:lnTo>
                  <a:lnTo>
                    <a:pt x="2" y="54"/>
                  </a:lnTo>
                  <a:lnTo>
                    <a:pt x="0" y="66"/>
                  </a:lnTo>
                  <a:lnTo>
                    <a:pt x="0" y="307"/>
                  </a:lnTo>
                  <a:lnTo>
                    <a:pt x="394" y="307"/>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1"/>
                  </a:lnTo>
                  <a:lnTo>
                    <a:pt x="28" y="51"/>
                  </a:lnTo>
                  <a:lnTo>
                    <a:pt x="367" y="51"/>
                  </a:lnTo>
                  <a:lnTo>
                    <a:pt x="373" y="51"/>
                  </a:lnTo>
                  <a:lnTo>
                    <a:pt x="379" y="54"/>
                  </a:lnTo>
                  <a:lnTo>
                    <a:pt x="382" y="58"/>
                  </a:lnTo>
                  <a:lnTo>
                    <a:pt x="383" y="66"/>
                  </a:lnTo>
                  <a:close/>
                  <a:moveTo>
                    <a:pt x="170" y="10"/>
                  </a:moveTo>
                  <a:lnTo>
                    <a:pt x="179" y="10"/>
                  </a:lnTo>
                  <a:lnTo>
                    <a:pt x="186" y="12"/>
                  </a:lnTo>
                  <a:lnTo>
                    <a:pt x="188" y="17"/>
                  </a:lnTo>
                  <a:lnTo>
                    <a:pt x="191" y="26"/>
                  </a:lnTo>
                  <a:lnTo>
                    <a:pt x="196" y="41"/>
                  </a:lnTo>
                  <a:lnTo>
                    <a:pt x="64" y="41"/>
                  </a:lnTo>
                  <a:lnTo>
                    <a:pt x="70" y="24"/>
                  </a:lnTo>
                  <a:lnTo>
                    <a:pt x="71" y="16"/>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0" name="Freeform 872"/>
            <p:cNvSpPr>
              <a:spLocks/>
            </p:cNvSpPr>
            <p:nvPr/>
          </p:nvSpPr>
          <p:spPr bwMode="auto">
            <a:xfrm>
              <a:off x="139" y="1463"/>
              <a:ext cx="74" cy="49"/>
            </a:xfrm>
            <a:custGeom>
              <a:avLst/>
              <a:gdLst>
                <a:gd name="T0" fmla="*/ 371 w 371"/>
                <a:gd name="T1" fmla="*/ 245 h 245"/>
                <a:gd name="T2" fmla="*/ 371 w 371"/>
                <a:gd name="T3" fmla="*/ 15 h 245"/>
                <a:gd name="T4" fmla="*/ 370 w 371"/>
                <a:gd name="T5" fmla="*/ 7 h 245"/>
                <a:gd name="T6" fmla="*/ 367 w 371"/>
                <a:gd name="T7" fmla="*/ 3 h 245"/>
                <a:gd name="T8" fmla="*/ 361 w 371"/>
                <a:gd name="T9" fmla="*/ 0 h 245"/>
                <a:gd name="T10" fmla="*/ 355 w 371"/>
                <a:gd name="T11" fmla="*/ 0 h 245"/>
                <a:gd name="T12" fmla="*/ 16 w 371"/>
                <a:gd name="T13" fmla="*/ 0 h 245"/>
                <a:gd name="T14" fmla="*/ 9 w 371"/>
                <a:gd name="T15" fmla="*/ 0 h 245"/>
                <a:gd name="T16" fmla="*/ 3 w 371"/>
                <a:gd name="T17" fmla="*/ 3 h 245"/>
                <a:gd name="T18" fmla="*/ 0 w 371"/>
                <a:gd name="T19" fmla="*/ 7 h 245"/>
                <a:gd name="T20" fmla="*/ 0 w 371"/>
                <a:gd name="T21" fmla="*/ 15 h 245"/>
                <a:gd name="T22" fmla="*/ 0 w 371"/>
                <a:gd name="T23" fmla="*/ 244 h 245"/>
                <a:gd name="T24" fmla="*/ 371 w 371"/>
                <a:gd name="T25" fmla="*/ 245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5"/>
                <a:gd name="T41" fmla="*/ 371 w 371"/>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5">
                  <a:moveTo>
                    <a:pt x="371" y="245"/>
                  </a:moveTo>
                  <a:lnTo>
                    <a:pt x="371" y="15"/>
                  </a:lnTo>
                  <a:lnTo>
                    <a:pt x="370" y="7"/>
                  </a:lnTo>
                  <a:lnTo>
                    <a:pt x="367" y="3"/>
                  </a:lnTo>
                  <a:lnTo>
                    <a:pt x="361" y="0"/>
                  </a:lnTo>
                  <a:lnTo>
                    <a:pt x="355" y="0"/>
                  </a:lnTo>
                  <a:lnTo>
                    <a:pt x="16" y="0"/>
                  </a:lnTo>
                  <a:lnTo>
                    <a:pt x="9" y="0"/>
                  </a:lnTo>
                  <a:lnTo>
                    <a:pt x="3" y="3"/>
                  </a:lnTo>
                  <a:lnTo>
                    <a:pt x="0" y="7"/>
                  </a:lnTo>
                  <a:lnTo>
                    <a:pt x="0" y="15"/>
                  </a:lnTo>
                  <a:lnTo>
                    <a:pt x="0" y="244"/>
                  </a:lnTo>
                  <a:lnTo>
                    <a:pt x="371" y="24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1" name="Freeform 873"/>
            <p:cNvSpPr>
              <a:spLocks/>
            </p:cNvSpPr>
            <p:nvPr/>
          </p:nvSpPr>
          <p:spPr bwMode="auto">
            <a:xfrm>
              <a:off x="149" y="1455"/>
              <a:ext cx="27" cy="6"/>
            </a:xfrm>
            <a:custGeom>
              <a:avLst/>
              <a:gdLst>
                <a:gd name="T0" fmla="*/ 122 w 132"/>
                <a:gd name="T1" fmla="*/ 2 h 31"/>
                <a:gd name="T2" fmla="*/ 115 w 132"/>
                <a:gd name="T3" fmla="*/ 0 h 31"/>
                <a:gd name="T4" fmla="*/ 106 w 132"/>
                <a:gd name="T5" fmla="*/ 0 h 31"/>
                <a:gd name="T6" fmla="*/ 30 w 132"/>
                <a:gd name="T7" fmla="*/ 0 h 31"/>
                <a:gd name="T8" fmla="*/ 17 w 132"/>
                <a:gd name="T9" fmla="*/ 0 h 31"/>
                <a:gd name="T10" fmla="*/ 12 w 132"/>
                <a:gd name="T11" fmla="*/ 2 h 31"/>
                <a:gd name="T12" fmla="*/ 7 w 132"/>
                <a:gd name="T13" fmla="*/ 6 h 31"/>
                <a:gd name="T14" fmla="*/ 6 w 132"/>
                <a:gd name="T15" fmla="*/ 14 h 31"/>
                <a:gd name="T16" fmla="*/ 0 w 132"/>
                <a:gd name="T17" fmla="*/ 31 h 31"/>
                <a:gd name="T18" fmla="*/ 132 w 132"/>
                <a:gd name="T19" fmla="*/ 31 h 31"/>
                <a:gd name="T20" fmla="*/ 127 w 132"/>
                <a:gd name="T21" fmla="*/ 16 h 31"/>
                <a:gd name="T22" fmla="*/ 124 w 132"/>
                <a:gd name="T23" fmla="*/ 7 h 31"/>
                <a:gd name="T24" fmla="*/ 122 w 132"/>
                <a:gd name="T25" fmla="*/ 2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1"/>
                <a:gd name="T41" fmla="*/ 132 w 1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1">
                  <a:moveTo>
                    <a:pt x="122" y="2"/>
                  </a:moveTo>
                  <a:lnTo>
                    <a:pt x="115" y="0"/>
                  </a:lnTo>
                  <a:lnTo>
                    <a:pt x="106" y="0"/>
                  </a:lnTo>
                  <a:lnTo>
                    <a:pt x="30" y="0"/>
                  </a:lnTo>
                  <a:lnTo>
                    <a:pt x="17" y="0"/>
                  </a:lnTo>
                  <a:lnTo>
                    <a:pt x="12" y="2"/>
                  </a:lnTo>
                  <a:lnTo>
                    <a:pt x="7" y="6"/>
                  </a:lnTo>
                  <a:lnTo>
                    <a:pt x="6" y="14"/>
                  </a:lnTo>
                  <a:lnTo>
                    <a:pt x="0" y="31"/>
                  </a:lnTo>
                  <a:lnTo>
                    <a:pt x="132" y="31"/>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2" name="Freeform 874"/>
            <p:cNvSpPr>
              <a:spLocks noEditPoints="1"/>
            </p:cNvSpPr>
            <p:nvPr/>
          </p:nvSpPr>
          <p:spPr bwMode="auto">
            <a:xfrm>
              <a:off x="136" y="1570"/>
              <a:ext cx="79" cy="62"/>
            </a:xfrm>
            <a:custGeom>
              <a:avLst/>
              <a:gdLst>
                <a:gd name="T0" fmla="*/ 380 w 394"/>
                <a:gd name="T1" fmla="*/ 41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4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5"/>
                  </a:lnTo>
                  <a:lnTo>
                    <a:pt x="202" y="26"/>
                  </a:lnTo>
                  <a:lnTo>
                    <a:pt x="199" y="17"/>
                  </a:lnTo>
                  <a:lnTo>
                    <a:pt x="197" y="11"/>
                  </a:lnTo>
                  <a:lnTo>
                    <a:pt x="196" y="8"/>
                  </a:lnTo>
                  <a:lnTo>
                    <a:pt x="193" y="4"/>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3"/>
                  </a:lnTo>
                  <a:lnTo>
                    <a:pt x="51" y="38"/>
                  </a:lnTo>
                  <a:lnTo>
                    <a:pt x="48" y="38"/>
                  </a:lnTo>
                  <a:lnTo>
                    <a:pt x="45" y="39"/>
                  </a:lnTo>
                  <a:lnTo>
                    <a:pt x="42" y="39"/>
                  </a:lnTo>
                  <a:lnTo>
                    <a:pt x="40" y="39"/>
                  </a:lnTo>
                  <a:lnTo>
                    <a:pt x="39" y="39"/>
                  </a:lnTo>
                  <a:lnTo>
                    <a:pt x="39" y="40"/>
                  </a:lnTo>
                  <a:lnTo>
                    <a:pt x="26" y="40"/>
                  </a:lnTo>
                  <a:lnTo>
                    <a:pt x="14" y="41"/>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0"/>
                  </a:lnTo>
                  <a:lnTo>
                    <a:pt x="28" y="50"/>
                  </a:lnTo>
                  <a:lnTo>
                    <a:pt x="367" y="50"/>
                  </a:lnTo>
                  <a:lnTo>
                    <a:pt x="373" y="50"/>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4"/>
                  </a:lnTo>
                  <a:lnTo>
                    <a:pt x="71" y="16"/>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3" name="Freeform 875"/>
            <p:cNvSpPr>
              <a:spLocks/>
            </p:cNvSpPr>
            <p:nvPr/>
          </p:nvSpPr>
          <p:spPr bwMode="auto">
            <a:xfrm>
              <a:off x="139" y="1581"/>
              <a:ext cx="74" cy="49"/>
            </a:xfrm>
            <a:custGeom>
              <a:avLst/>
              <a:gdLst>
                <a:gd name="T0" fmla="*/ 371 w 371"/>
                <a:gd name="T1" fmla="*/ 246 h 246"/>
                <a:gd name="T2" fmla="*/ 371 w 371"/>
                <a:gd name="T3" fmla="*/ 16 h 246"/>
                <a:gd name="T4" fmla="*/ 370 w 371"/>
                <a:gd name="T5" fmla="*/ 8 h 246"/>
                <a:gd name="T6" fmla="*/ 367 w 371"/>
                <a:gd name="T7" fmla="*/ 4 h 246"/>
                <a:gd name="T8" fmla="*/ 361 w 371"/>
                <a:gd name="T9" fmla="*/ 0 h 246"/>
                <a:gd name="T10" fmla="*/ 355 w 371"/>
                <a:gd name="T11" fmla="*/ 0 h 246"/>
                <a:gd name="T12" fmla="*/ 16 w 371"/>
                <a:gd name="T13" fmla="*/ 0 h 246"/>
                <a:gd name="T14" fmla="*/ 9 w 371"/>
                <a:gd name="T15" fmla="*/ 0 h 246"/>
                <a:gd name="T16" fmla="*/ 3 w 371"/>
                <a:gd name="T17" fmla="*/ 4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4"/>
                  </a:lnTo>
                  <a:lnTo>
                    <a:pt x="361" y="0"/>
                  </a:lnTo>
                  <a:lnTo>
                    <a:pt x="355" y="0"/>
                  </a:lnTo>
                  <a:lnTo>
                    <a:pt x="16" y="0"/>
                  </a:lnTo>
                  <a:lnTo>
                    <a:pt x="9" y="0"/>
                  </a:lnTo>
                  <a:lnTo>
                    <a:pt x="3" y="4"/>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4" name="Freeform 876"/>
            <p:cNvSpPr>
              <a:spLocks/>
            </p:cNvSpPr>
            <p:nvPr/>
          </p:nvSpPr>
          <p:spPr bwMode="auto">
            <a:xfrm>
              <a:off x="149" y="1573"/>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6 h 30"/>
                <a:gd name="T14" fmla="*/ 6 w 132"/>
                <a:gd name="T15" fmla="*/ 14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6"/>
                  </a:lnTo>
                  <a:lnTo>
                    <a:pt x="6" y="14"/>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5" name="Freeform 877"/>
            <p:cNvSpPr>
              <a:spLocks noEditPoints="1"/>
            </p:cNvSpPr>
            <p:nvPr/>
          </p:nvSpPr>
          <p:spPr bwMode="auto">
            <a:xfrm>
              <a:off x="136" y="1693"/>
              <a:ext cx="79" cy="63"/>
            </a:xfrm>
            <a:custGeom>
              <a:avLst/>
              <a:gdLst>
                <a:gd name="T0" fmla="*/ 380 w 394"/>
                <a:gd name="T1" fmla="*/ 41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5"/>
                  </a:lnTo>
                  <a:lnTo>
                    <a:pt x="202" y="26"/>
                  </a:lnTo>
                  <a:lnTo>
                    <a:pt x="199" y="17"/>
                  </a:lnTo>
                  <a:lnTo>
                    <a:pt x="197" y="11"/>
                  </a:lnTo>
                  <a:lnTo>
                    <a:pt x="196" y="8"/>
                  </a:lnTo>
                  <a:lnTo>
                    <a:pt x="193" y="4"/>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0"/>
                  </a:lnTo>
                  <a:lnTo>
                    <a:pt x="28" y="50"/>
                  </a:lnTo>
                  <a:lnTo>
                    <a:pt x="367" y="50"/>
                  </a:lnTo>
                  <a:lnTo>
                    <a:pt x="373" y="50"/>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6" name="Freeform 878"/>
            <p:cNvSpPr>
              <a:spLocks/>
            </p:cNvSpPr>
            <p:nvPr/>
          </p:nvSpPr>
          <p:spPr bwMode="auto">
            <a:xfrm>
              <a:off x="139" y="1703"/>
              <a:ext cx="74" cy="51"/>
            </a:xfrm>
            <a:custGeom>
              <a:avLst/>
              <a:gdLst>
                <a:gd name="T0" fmla="*/ 371 w 371"/>
                <a:gd name="T1" fmla="*/ 246 h 246"/>
                <a:gd name="T2" fmla="*/ 371 w 371"/>
                <a:gd name="T3" fmla="*/ 16 h 246"/>
                <a:gd name="T4" fmla="*/ 370 w 371"/>
                <a:gd name="T5" fmla="*/ 8 h 246"/>
                <a:gd name="T6" fmla="*/ 367 w 371"/>
                <a:gd name="T7" fmla="*/ 4 h 246"/>
                <a:gd name="T8" fmla="*/ 361 w 371"/>
                <a:gd name="T9" fmla="*/ 0 h 246"/>
                <a:gd name="T10" fmla="*/ 355 w 371"/>
                <a:gd name="T11" fmla="*/ 0 h 246"/>
                <a:gd name="T12" fmla="*/ 16 w 371"/>
                <a:gd name="T13" fmla="*/ 0 h 246"/>
                <a:gd name="T14" fmla="*/ 9 w 371"/>
                <a:gd name="T15" fmla="*/ 0 h 246"/>
                <a:gd name="T16" fmla="*/ 3 w 371"/>
                <a:gd name="T17" fmla="*/ 4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4"/>
                  </a:lnTo>
                  <a:lnTo>
                    <a:pt x="361" y="0"/>
                  </a:lnTo>
                  <a:lnTo>
                    <a:pt x="355" y="0"/>
                  </a:lnTo>
                  <a:lnTo>
                    <a:pt x="16" y="0"/>
                  </a:lnTo>
                  <a:lnTo>
                    <a:pt x="9" y="0"/>
                  </a:lnTo>
                  <a:lnTo>
                    <a:pt x="3" y="4"/>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7" name="Freeform 879"/>
            <p:cNvSpPr>
              <a:spLocks/>
            </p:cNvSpPr>
            <p:nvPr/>
          </p:nvSpPr>
          <p:spPr bwMode="auto">
            <a:xfrm>
              <a:off x="149" y="1695"/>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8" name="Freeform 880"/>
            <p:cNvSpPr>
              <a:spLocks noEditPoints="1"/>
            </p:cNvSpPr>
            <p:nvPr/>
          </p:nvSpPr>
          <p:spPr bwMode="auto">
            <a:xfrm>
              <a:off x="136" y="1812"/>
              <a:ext cx="79" cy="61"/>
            </a:xfrm>
            <a:custGeom>
              <a:avLst/>
              <a:gdLst>
                <a:gd name="T0" fmla="*/ 380 w 394"/>
                <a:gd name="T1" fmla="*/ 41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5"/>
                  </a:lnTo>
                  <a:lnTo>
                    <a:pt x="202" y="26"/>
                  </a:lnTo>
                  <a:lnTo>
                    <a:pt x="199" y="17"/>
                  </a:lnTo>
                  <a:lnTo>
                    <a:pt x="197" y="11"/>
                  </a:lnTo>
                  <a:lnTo>
                    <a:pt x="196" y="8"/>
                  </a:lnTo>
                  <a:lnTo>
                    <a:pt x="193" y="4"/>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0"/>
                  </a:lnTo>
                  <a:lnTo>
                    <a:pt x="28" y="50"/>
                  </a:lnTo>
                  <a:lnTo>
                    <a:pt x="367" y="50"/>
                  </a:lnTo>
                  <a:lnTo>
                    <a:pt x="373" y="50"/>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49" name="Freeform 881"/>
            <p:cNvSpPr>
              <a:spLocks/>
            </p:cNvSpPr>
            <p:nvPr/>
          </p:nvSpPr>
          <p:spPr bwMode="auto">
            <a:xfrm>
              <a:off x="139" y="1822"/>
              <a:ext cx="74" cy="49"/>
            </a:xfrm>
            <a:custGeom>
              <a:avLst/>
              <a:gdLst>
                <a:gd name="T0" fmla="*/ 371 w 371"/>
                <a:gd name="T1" fmla="*/ 246 h 246"/>
                <a:gd name="T2" fmla="*/ 371 w 371"/>
                <a:gd name="T3" fmla="*/ 16 h 246"/>
                <a:gd name="T4" fmla="*/ 370 w 371"/>
                <a:gd name="T5" fmla="*/ 8 h 246"/>
                <a:gd name="T6" fmla="*/ 367 w 371"/>
                <a:gd name="T7" fmla="*/ 4 h 246"/>
                <a:gd name="T8" fmla="*/ 361 w 371"/>
                <a:gd name="T9" fmla="*/ 0 h 246"/>
                <a:gd name="T10" fmla="*/ 355 w 371"/>
                <a:gd name="T11" fmla="*/ 0 h 246"/>
                <a:gd name="T12" fmla="*/ 16 w 371"/>
                <a:gd name="T13" fmla="*/ 0 h 246"/>
                <a:gd name="T14" fmla="*/ 9 w 371"/>
                <a:gd name="T15" fmla="*/ 0 h 246"/>
                <a:gd name="T16" fmla="*/ 3 w 371"/>
                <a:gd name="T17" fmla="*/ 4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4"/>
                  </a:lnTo>
                  <a:lnTo>
                    <a:pt x="361" y="0"/>
                  </a:lnTo>
                  <a:lnTo>
                    <a:pt x="355" y="0"/>
                  </a:lnTo>
                  <a:lnTo>
                    <a:pt x="16" y="0"/>
                  </a:lnTo>
                  <a:lnTo>
                    <a:pt x="9" y="0"/>
                  </a:lnTo>
                  <a:lnTo>
                    <a:pt x="3" y="4"/>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0" name="Freeform 882"/>
            <p:cNvSpPr>
              <a:spLocks/>
            </p:cNvSpPr>
            <p:nvPr/>
          </p:nvSpPr>
          <p:spPr bwMode="auto">
            <a:xfrm>
              <a:off x="149" y="1814"/>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1" name="Freeform 883"/>
            <p:cNvSpPr>
              <a:spLocks noEditPoints="1"/>
            </p:cNvSpPr>
            <p:nvPr/>
          </p:nvSpPr>
          <p:spPr bwMode="auto">
            <a:xfrm>
              <a:off x="136" y="1935"/>
              <a:ext cx="79" cy="61"/>
            </a:xfrm>
            <a:custGeom>
              <a:avLst/>
              <a:gdLst>
                <a:gd name="T0" fmla="*/ 380 w 394"/>
                <a:gd name="T1" fmla="*/ 41 h 306"/>
                <a:gd name="T2" fmla="*/ 226 w 394"/>
                <a:gd name="T3" fmla="*/ 40 h 306"/>
                <a:gd name="T4" fmla="*/ 215 w 394"/>
                <a:gd name="T5" fmla="*/ 39 h 306"/>
                <a:gd name="T6" fmla="*/ 205 w 394"/>
                <a:gd name="T7" fmla="*/ 34 h 306"/>
                <a:gd name="T8" fmla="*/ 199 w 394"/>
                <a:gd name="T9" fmla="*/ 16 h 306"/>
                <a:gd name="T10" fmla="*/ 196 w 394"/>
                <a:gd name="T11" fmla="*/ 7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3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3 h 306"/>
                <a:gd name="T56" fmla="*/ 383 w 394"/>
                <a:gd name="T57" fmla="*/ 66 h 306"/>
                <a:gd name="T58" fmla="*/ 179 w 394"/>
                <a:gd name="T59" fmla="*/ 10 h 306"/>
                <a:gd name="T60" fmla="*/ 188 w 394"/>
                <a:gd name="T61" fmla="*/ 16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4"/>
                  </a:lnTo>
                  <a:lnTo>
                    <a:pt x="202" y="25"/>
                  </a:lnTo>
                  <a:lnTo>
                    <a:pt x="199" y="16"/>
                  </a:lnTo>
                  <a:lnTo>
                    <a:pt x="197" y="11"/>
                  </a:lnTo>
                  <a:lnTo>
                    <a:pt x="196" y="7"/>
                  </a:lnTo>
                  <a:lnTo>
                    <a:pt x="193" y="4"/>
                  </a:lnTo>
                  <a:lnTo>
                    <a:pt x="192" y="3"/>
                  </a:lnTo>
                  <a:lnTo>
                    <a:pt x="183" y="0"/>
                  </a:lnTo>
                  <a:lnTo>
                    <a:pt x="178" y="0"/>
                  </a:lnTo>
                  <a:lnTo>
                    <a:pt x="171" y="0"/>
                  </a:lnTo>
                  <a:lnTo>
                    <a:pt x="90" y="0"/>
                  </a:lnTo>
                  <a:lnTo>
                    <a:pt x="74" y="0"/>
                  </a:lnTo>
                  <a:lnTo>
                    <a:pt x="67" y="3"/>
                  </a:lnTo>
                  <a:lnTo>
                    <a:pt x="62" y="7"/>
                  </a:lnTo>
                  <a:lnTo>
                    <a:pt x="59" y="20"/>
                  </a:lnTo>
                  <a:lnTo>
                    <a:pt x="57" y="26"/>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3"/>
                  </a:lnTo>
                  <a:lnTo>
                    <a:pt x="0" y="66"/>
                  </a:lnTo>
                  <a:lnTo>
                    <a:pt x="0" y="306"/>
                  </a:lnTo>
                  <a:lnTo>
                    <a:pt x="394" y="306"/>
                  </a:lnTo>
                  <a:lnTo>
                    <a:pt x="394" y="66"/>
                  </a:lnTo>
                  <a:lnTo>
                    <a:pt x="392" y="53"/>
                  </a:lnTo>
                  <a:lnTo>
                    <a:pt x="390" y="49"/>
                  </a:lnTo>
                  <a:lnTo>
                    <a:pt x="389" y="47"/>
                  </a:lnTo>
                  <a:close/>
                  <a:moveTo>
                    <a:pt x="383" y="66"/>
                  </a:moveTo>
                  <a:lnTo>
                    <a:pt x="383" y="296"/>
                  </a:lnTo>
                  <a:lnTo>
                    <a:pt x="12" y="295"/>
                  </a:lnTo>
                  <a:lnTo>
                    <a:pt x="12" y="66"/>
                  </a:lnTo>
                  <a:lnTo>
                    <a:pt x="12" y="58"/>
                  </a:lnTo>
                  <a:lnTo>
                    <a:pt x="15" y="53"/>
                  </a:lnTo>
                  <a:lnTo>
                    <a:pt x="21" y="50"/>
                  </a:lnTo>
                  <a:lnTo>
                    <a:pt x="28" y="50"/>
                  </a:lnTo>
                  <a:lnTo>
                    <a:pt x="367" y="50"/>
                  </a:lnTo>
                  <a:lnTo>
                    <a:pt x="373" y="50"/>
                  </a:lnTo>
                  <a:lnTo>
                    <a:pt x="379" y="53"/>
                  </a:lnTo>
                  <a:lnTo>
                    <a:pt x="382" y="58"/>
                  </a:lnTo>
                  <a:lnTo>
                    <a:pt x="383" y="66"/>
                  </a:lnTo>
                  <a:close/>
                  <a:moveTo>
                    <a:pt x="170" y="10"/>
                  </a:moveTo>
                  <a:lnTo>
                    <a:pt x="179" y="10"/>
                  </a:lnTo>
                  <a:lnTo>
                    <a:pt x="186" y="12"/>
                  </a:lnTo>
                  <a:lnTo>
                    <a:pt x="188" y="16"/>
                  </a:lnTo>
                  <a:lnTo>
                    <a:pt x="191" y="25"/>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2" name="Freeform 884"/>
            <p:cNvSpPr>
              <a:spLocks/>
            </p:cNvSpPr>
            <p:nvPr/>
          </p:nvSpPr>
          <p:spPr bwMode="auto">
            <a:xfrm>
              <a:off x="139" y="1945"/>
              <a:ext cx="74" cy="49"/>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3" name="Freeform 885"/>
            <p:cNvSpPr>
              <a:spLocks/>
            </p:cNvSpPr>
            <p:nvPr/>
          </p:nvSpPr>
          <p:spPr bwMode="auto">
            <a:xfrm>
              <a:off x="149" y="1937"/>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5 h 30"/>
                <a:gd name="T22" fmla="*/ 124 w 132"/>
                <a:gd name="T23" fmla="*/ 6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5"/>
                  </a:lnTo>
                  <a:lnTo>
                    <a:pt x="124" y="6"/>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4" name="Freeform 886"/>
            <p:cNvSpPr>
              <a:spLocks noEditPoints="1"/>
            </p:cNvSpPr>
            <p:nvPr/>
          </p:nvSpPr>
          <p:spPr bwMode="auto">
            <a:xfrm>
              <a:off x="136" y="2052"/>
              <a:ext cx="79" cy="62"/>
            </a:xfrm>
            <a:custGeom>
              <a:avLst/>
              <a:gdLst>
                <a:gd name="T0" fmla="*/ 380 w 394"/>
                <a:gd name="T1" fmla="*/ 42 h 307"/>
                <a:gd name="T2" fmla="*/ 226 w 394"/>
                <a:gd name="T3" fmla="*/ 41 h 307"/>
                <a:gd name="T4" fmla="*/ 215 w 394"/>
                <a:gd name="T5" fmla="*/ 40 h 307"/>
                <a:gd name="T6" fmla="*/ 205 w 394"/>
                <a:gd name="T7" fmla="*/ 35 h 307"/>
                <a:gd name="T8" fmla="*/ 199 w 394"/>
                <a:gd name="T9" fmla="*/ 17 h 307"/>
                <a:gd name="T10" fmla="*/ 196 w 394"/>
                <a:gd name="T11" fmla="*/ 8 h 307"/>
                <a:gd name="T12" fmla="*/ 192 w 394"/>
                <a:gd name="T13" fmla="*/ 4 h 307"/>
                <a:gd name="T14" fmla="*/ 178 w 394"/>
                <a:gd name="T15" fmla="*/ 0 h 307"/>
                <a:gd name="T16" fmla="*/ 90 w 394"/>
                <a:gd name="T17" fmla="*/ 0 h 307"/>
                <a:gd name="T18" fmla="*/ 67 w 394"/>
                <a:gd name="T19" fmla="*/ 4 h 307"/>
                <a:gd name="T20" fmla="*/ 59 w 394"/>
                <a:gd name="T21" fmla="*/ 20 h 307"/>
                <a:gd name="T22" fmla="*/ 54 w 394"/>
                <a:gd name="T23" fmla="*/ 29 h 307"/>
                <a:gd name="T24" fmla="*/ 53 w 394"/>
                <a:gd name="T25" fmla="*/ 31 h 307"/>
                <a:gd name="T26" fmla="*/ 51 w 394"/>
                <a:gd name="T27" fmla="*/ 38 h 307"/>
                <a:gd name="T28" fmla="*/ 45 w 394"/>
                <a:gd name="T29" fmla="*/ 40 h 307"/>
                <a:gd name="T30" fmla="*/ 40 w 394"/>
                <a:gd name="T31" fmla="*/ 40 h 307"/>
                <a:gd name="T32" fmla="*/ 39 w 394"/>
                <a:gd name="T33" fmla="*/ 41 h 307"/>
                <a:gd name="T34" fmla="*/ 14 w 394"/>
                <a:gd name="T35" fmla="*/ 42 h 307"/>
                <a:gd name="T36" fmla="*/ 2 w 394"/>
                <a:gd name="T37" fmla="*/ 54 h 307"/>
                <a:gd name="T38" fmla="*/ 0 w 394"/>
                <a:gd name="T39" fmla="*/ 307 h 307"/>
                <a:gd name="T40" fmla="*/ 394 w 394"/>
                <a:gd name="T41" fmla="*/ 67 h 307"/>
                <a:gd name="T42" fmla="*/ 390 w 394"/>
                <a:gd name="T43" fmla="*/ 50 h 307"/>
                <a:gd name="T44" fmla="*/ 383 w 394"/>
                <a:gd name="T45" fmla="*/ 67 h 307"/>
                <a:gd name="T46" fmla="*/ 12 w 394"/>
                <a:gd name="T47" fmla="*/ 296 h 307"/>
                <a:gd name="T48" fmla="*/ 12 w 394"/>
                <a:gd name="T49" fmla="*/ 59 h 307"/>
                <a:gd name="T50" fmla="*/ 21 w 394"/>
                <a:gd name="T51" fmla="*/ 51 h 307"/>
                <a:gd name="T52" fmla="*/ 367 w 394"/>
                <a:gd name="T53" fmla="*/ 51 h 307"/>
                <a:gd name="T54" fmla="*/ 379 w 394"/>
                <a:gd name="T55" fmla="*/ 54 h 307"/>
                <a:gd name="T56" fmla="*/ 383 w 394"/>
                <a:gd name="T57" fmla="*/ 67 h 307"/>
                <a:gd name="T58" fmla="*/ 179 w 394"/>
                <a:gd name="T59" fmla="*/ 10 h 307"/>
                <a:gd name="T60" fmla="*/ 188 w 394"/>
                <a:gd name="T61" fmla="*/ 17 h 307"/>
                <a:gd name="T62" fmla="*/ 196 w 394"/>
                <a:gd name="T63" fmla="*/ 41 h 307"/>
                <a:gd name="T64" fmla="*/ 70 w 394"/>
                <a:gd name="T65" fmla="*/ 24 h 307"/>
                <a:gd name="T66" fmla="*/ 76 w 394"/>
                <a:gd name="T67" fmla="*/ 13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1"/>
                  </a:lnTo>
                  <a:lnTo>
                    <a:pt x="226" y="41"/>
                  </a:lnTo>
                  <a:lnTo>
                    <a:pt x="219" y="40"/>
                  </a:lnTo>
                  <a:lnTo>
                    <a:pt x="215" y="40"/>
                  </a:lnTo>
                  <a:lnTo>
                    <a:pt x="209" y="40"/>
                  </a:lnTo>
                  <a:lnTo>
                    <a:pt x="205" y="35"/>
                  </a:lnTo>
                  <a:lnTo>
                    <a:pt x="202" y="26"/>
                  </a:lnTo>
                  <a:lnTo>
                    <a:pt x="199" y="17"/>
                  </a:lnTo>
                  <a:lnTo>
                    <a:pt x="197" y="12"/>
                  </a:lnTo>
                  <a:lnTo>
                    <a:pt x="196" y="8"/>
                  </a:lnTo>
                  <a:lnTo>
                    <a:pt x="193" y="5"/>
                  </a:lnTo>
                  <a:lnTo>
                    <a:pt x="192" y="4"/>
                  </a:lnTo>
                  <a:lnTo>
                    <a:pt x="183" y="0"/>
                  </a:lnTo>
                  <a:lnTo>
                    <a:pt x="178" y="0"/>
                  </a:lnTo>
                  <a:lnTo>
                    <a:pt x="171" y="0"/>
                  </a:lnTo>
                  <a:lnTo>
                    <a:pt x="90" y="0"/>
                  </a:lnTo>
                  <a:lnTo>
                    <a:pt x="74" y="0"/>
                  </a:lnTo>
                  <a:lnTo>
                    <a:pt x="67" y="4"/>
                  </a:lnTo>
                  <a:lnTo>
                    <a:pt x="62" y="8"/>
                  </a:lnTo>
                  <a:lnTo>
                    <a:pt x="59" y="20"/>
                  </a:lnTo>
                  <a:lnTo>
                    <a:pt x="57" y="27"/>
                  </a:lnTo>
                  <a:lnTo>
                    <a:pt x="54" y="29"/>
                  </a:lnTo>
                  <a:lnTo>
                    <a:pt x="53" y="29"/>
                  </a:lnTo>
                  <a:lnTo>
                    <a:pt x="53" y="31"/>
                  </a:lnTo>
                  <a:lnTo>
                    <a:pt x="53" y="33"/>
                  </a:lnTo>
                  <a:lnTo>
                    <a:pt x="51" y="38"/>
                  </a:lnTo>
                  <a:lnTo>
                    <a:pt x="48" y="38"/>
                  </a:lnTo>
                  <a:lnTo>
                    <a:pt x="45" y="40"/>
                  </a:lnTo>
                  <a:lnTo>
                    <a:pt x="42" y="40"/>
                  </a:lnTo>
                  <a:lnTo>
                    <a:pt x="40" y="40"/>
                  </a:lnTo>
                  <a:lnTo>
                    <a:pt x="39" y="40"/>
                  </a:lnTo>
                  <a:lnTo>
                    <a:pt x="39" y="41"/>
                  </a:lnTo>
                  <a:lnTo>
                    <a:pt x="26" y="41"/>
                  </a:lnTo>
                  <a:lnTo>
                    <a:pt x="14" y="42"/>
                  </a:lnTo>
                  <a:lnTo>
                    <a:pt x="6" y="46"/>
                  </a:lnTo>
                  <a:lnTo>
                    <a:pt x="2" y="54"/>
                  </a:lnTo>
                  <a:lnTo>
                    <a:pt x="0" y="67"/>
                  </a:lnTo>
                  <a:lnTo>
                    <a:pt x="0" y="307"/>
                  </a:lnTo>
                  <a:lnTo>
                    <a:pt x="394" y="307"/>
                  </a:lnTo>
                  <a:lnTo>
                    <a:pt x="394" y="67"/>
                  </a:lnTo>
                  <a:lnTo>
                    <a:pt x="392" y="54"/>
                  </a:lnTo>
                  <a:lnTo>
                    <a:pt x="390" y="50"/>
                  </a:lnTo>
                  <a:lnTo>
                    <a:pt x="389" y="47"/>
                  </a:lnTo>
                  <a:close/>
                  <a:moveTo>
                    <a:pt x="383" y="67"/>
                  </a:moveTo>
                  <a:lnTo>
                    <a:pt x="383" y="297"/>
                  </a:lnTo>
                  <a:lnTo>
                    <a:pt x="12" y="296"/>
                  </a:lnTo>
                  <a:lnTo>
                    <a:pt x="12" y="67"/>
                  </a:lnTo>
                  <a:lnTo>
                    <a:pt x="12" y="59"/>
                  </a:lnTo>
                  <a:lnTo>
                    <a:pt x="15" y="54"/>
                  </a:lnTo>
                  <a:lnTo>
                    <a:pt x="21" y="51"/>
                  </a:lnTo>
                  <a:lnTo>
                    <a:pt x="28" y="51"/>
                  </a:lnTo>
                  <a:lnTo>
                    <a:pt x="367" y="51"/>
                  </a:lnTo>
                  <a:lnTo>
                    <a:pt x="373" y="51"/>
                  </a:lnTo>
                  <a:lnTo>
                    <a:pt x="379" y="54"/>
                  </a:lnTo>
                  <a:lnTo>
                    <a:pt x="382" y="59"/>
                  </a:lnTo>
                  <a:lnTo>
                    <a:pt x="383" y="67"/>
                  </a:lnTo>
                  <a:close/>
                  <a:moveTo>
                    <a:pt x="170" y="10"/>
                  </a:moveTo>
                  <a:lnTo>
                    <a:pt x="179" y="10"/>
                  </a:lnTo>
                  <a:lnTo>
                    <a:pt x="186" y="13"/>
                  </a:lnTo>
                  <a:lnTo>
                    <a:pt x="188" y="17"/>
                  </a:lnTo>
                  <a:lnTo>
                    <a:pt x="191" y="26"/>
                  </a:lnTo>
                  <a:lnTo>
                    <a:pt x="196" y="41"/>
                  </a:lnTo>
                  <a:lnTo>
                    <a:pt x="64" y="41"/>
                  </a:lnTo>
                  <a:lnTo>
                    <a:pt x="70" y="24"/>
                  </a:lnTo>
                  <a:lnTo>
                    <a:pt x="71" y="16"/>
                  </a:lnTo>
                  <a:lnTo>
                    <a:pt x="76" y="13"/>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5" name="Freeform 887"/>
            <p:cNvSpPr>
              <a:spLocks/>
            </p:cNvSpPr>
            <p:nvPr/>
          </p:nvSpPr>
          <p:spPr bwMode="auto">
            <a:xfrm>
              <a:off x="139" y="2062"/>
              <a:ext cx="74" cy="50"/>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6" name="Freeform 888"/>
            <p:cNvSpPr>
              <a:spLocks/>
            </p:cNvSpPr>
            <p:nvPr/>
          </p:nvSpPr>
          <p:spPr bwMode="auto">
            <a:xfrm>
              <a:off x="149" y="2054"/>
              <a:ext cx="27" cy="6"/>
            </a:xfrm>
            <a:custGeom>
              <a:avLst/>
              <a:gdLst>
                <a:gd name="T0" fmla="*/ 122 w 132"/>
                <a:gd name="T1" fmla="*/ 3 h 31"/>
                <a:gd name="T2" fmla="*/ 115 w 132"/>
                <a:gd name="T3" fmla="*/ 0 h 31"/>
                <a:gd name="T4" fmla="*/ 106 w 132"/>
                <a:gd name="T5" fmla="*/ 0 h 31"/>
                <a:gd name="T6" fmla="*/ 30 w 132"/>
                <a:gd name="T7" fmla="*/ 0 h 31"/>
                <a:gd name="T8" fmla="*/ 17 w 132"/>
                <a:gd name="T9" fmla="*/ 0 h 31"/>
                <a:gd name="T10" fmla="*/ 12 w 132"/>
                <a:gd name="T11" fmla="*/ 3 h 31"/>
                <a:gd name="T12" fmla="*/ 7 w 132"/>
                <a:gd name="T13" fmla="*/ 6 h 31"/>
                <a:gd name="T14" fmla="*/ 6 w 132"/>
                <a:gd name="T15" fmla="*/ 14 h 31"/>
                <a:gd name="T16" fmla="*/ 0 w 132"/>
                <a:gd name="T17" fmla="*/ 31 h 31"/>
                <a:gd name="T18" fmla="*/ 132 w 132"/>
                <a:gd name="T19" fmla="*/ 31 h 31"/>
                <a:gd name="T20" fmla="*/ 127 w 132"/>
                <a:gd name="T21" fmla="*/ 16 h 31"/>
                <a:gd name="T22" fmla="*/ 124 w 132"/>
                <a:gd name="T23" fmla="*/ 7 h 31"/>
                <a:gd name="T24" fmla="*/ 122 w 132"/>
                <a:gd name="T25" fmla="*/ 3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1"/>
                <a:gd name="T41" fmla="*/ 132 w 1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1">
                  <a:moveTo>
                    <a:pt x="122" y="3"/>
                  </a:moveTo>
                  <a:lnTo>
                    <a:pt x="115" y="0"/>
                  </a:lnTo>
                  <a:lnTo>
                    <a:pt x="106" y="0"/>
                  </a:lnTo>
                  <a:lnTo>
                    <a:pt x="30" y="0"/>
                  </a:lnTo>
                  <a:lnTo>
                    <a:pt x="17" y="0"/>
                  </a:lnTo>
                  <a:lnTo>
                    <a:pt x="12" y="3"/>
                  </a:lnTo>
                  <a:lnTo>
                    <a:pt x="7" y="6"/>
                  </a:lnTo>
                  <a:lnTo>
                    <a:pt x="6" y="14"/>
                  </a:lnTo>
                  <a:lnTo>
                    <a:pt x="0" y="31"/>
                  </a:lnTo>
                  <a:lnTo>
                    <a:pt x="132" y="31"/>
                  </a:lnTo>
                  <a:lnTo>
                    <a:pt x="127" y="16"/>
                  </a:lnTo>
                  <a:lnTo>
                    <a:pt x="124" y="7"/>
                  </a:lnTo>
                  <a:lnTo>
                    <a:pt x="122" y="3"/>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7" name="Freeform 889"/>
            <p:cNvSpPr>
              <a:spLocks noEditPoints="1"/>
            </p:cNvSpPr>
            <p:nvPr/>
          </p:nvSpPr>
          <p:spPr bwMode="auto">
            <a:xfrm>
              <a:off x="136" y="2175"/>
              <a:ext cx="79" cy="62"/>
            </a:xfrm>
            <a:custGeom>
              <a:avLst/>
              <a:gdLst>
                <a:gd name="T0" fmla="*/ 380 w 394"/>
                <a:gd name="T1" fmla="*/ 42 h 307"/>
                <a:gd name="T2" fmla="*/ 226 w 394"/>
                <a:gd name="T3" fmla="*/ 40 h 307"/>
                <a:gd name="T4" fmla="*/ 215 w 394"/>
                <a:gd name="T5" fmla="*/ 39 h 307"/>
                <a:gd name="T6" fmla="*/ 205 w 394"/>
                <a:gd name="T7" fmla="*/ 35 h 307"/>
                <a:gd name="T8" fmla="*/ 199 w 394"/>
                <a:gd name="T9" fmla="*/ 17 h 307"/>
                <a:gd name="T10" fmla="*/ 196 w 394"/>
                <a:gd name="T11" fmla="*/ 8 h 307"/>
                <a:gd name="T12" fmla="*/ 192 w 394"/>
                <a:gd name="T13" fmla="*/ 3 h 307"/>
                <a:gd name="T14" fmla="*/ 178 w 394"/>
                <a:gd name="T15" fmla="*/ 0 h 307"/>
                <a:gd name="T16" fmla="*/ 90 w 394"/>
                <a:gd name="T17" fmla="*/ 0 h 307"/>
                <a:gd name="T18" fmla="*/ 67 w 394"/>
                <a:gd name="T19" fmla="*/ 3 h 307"/>
                <a:gd name="T20" fmla="*/ 59 w 394"/>
                <a:gd name="T21" fmla="*/ 20 h 307"/>
                <a:gd name="T22" fmla="*/ 54 w 394"/>
                <a:gd name="T23" fmla="*/ 29 h 307"/>
                <a:gd name="T24" fmla="*/ 53 w 394"/>
                <a:gd name="T25" fmla="*/ 30 h 307"/>
                <a:gd name="T26" fmla="*/ 51 w 394"/>
                <a:gd name="T27" fmla="*/ 38 h 307"/>
                <a:gd name="T28" fmla="*/ 45 w 394"/>
                <a:gd name="T29" fmla="*/ 39 h 307"/>
                <a:gd name="T30" fmla="*/ 40 w 394"/>
                <a:gd name="T31" fmla="*/ 39 h 307"/>
                <a:gd name="T32" fmla="*/ 39 w 394"/>
                <a:gd name="T33" fmla="*/ 40 h 307"/>
                <a:gd name="T34" fmla="*/ 14 w 394"/>
                <a:gd name="T35" fmla="*/ 42 h 307"/>
                <a:gd name="T36" fmla="*/ 2 w 394"/>
                <a:gd name="T37" fmla="*/ 54 h 307"/>
                <a:gd name="T38" fmla="*/ 0 w 394"/>
                <a:gd name="T39" fmla="*/ 307 h 307"/>
                <a:gd name="T40" fmla="*/ 394 w 394"/>
                <a:gd name="T41" fmla="*/ 66 h 307"/>
                <a:gd name="T42" fmla="*/ 390 w 394"/>
                <a:gd name="T43" fmla="*/ 49 h 307"/>
                <a:gd name="T44" fmla="*/ 383 w 394"/>
                <a:gd name="T45" fmla="*/ 66 h 307"/>
                <a:gd name="T46" fmla="*/ 12 w 394"/>
                <a:gd name="T47" fmla="*/ 295 h 307"/>
                <a:gd name="T48" fmla="*/ 12 w 394"/>
                <a:gd name="T49" fmla="*/ 58 h 307"/>
                <a:gd name="T50" fmla="*/ 21 w 394"/>
                <a:gd name="T51" fmla="*/ 51 h 307"/>
                <a:gd name="T52" fmla="*/ 367 w 394"/>
                <a:gd name="T53" fmla="*/ 51 h 307"/>
                <a:gd name="T54" fmla="*/ 379 w 394"/>
                <a:gd name="T55" fmla="*/ 54 h 307"/>
                <a:gd name="T56" fmla="*/ 383 w 394"/>
                <a:gd name="T57" fmla="*/ 66 h 307"/>
                <a:gd name="T58" fmla="*/ 179 w 394"/>
                <a:gd name="T59" fmla="*/ 10 h 307"/>
                <a:gd name="T60" fmla="*/ 188 w 394"/>
                <a:gd name="T61" fmla="*/ 17 h 307"/>
                <a:gd name="T62" fmla="*/ 196 w 394"/>
                <a:gd name="T63" fmla="*/ 40 h 307"/>
                <a:gd name="T64" fmla="*/ 70 w 394"/>
                <a:gd name="T65" fmla="*/ 24 h 307"/>
                <a:gd name="T66" fmla="*/ 76 w 394"/>
                <a:gd name="T67" fmla="*/ 12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0"/>
                  </a:lnTo>
                  <a:lnTo>
                    <a:pt x="226" y="40"/>
                  </a:lnTo>
                  <a:lnTo>
                    <a:pt x="219" y="39"/>
                  </a:lnTo>
                  <a:lnTo>
                    <a:pt x="215" y="39"/>
                  </a:lnTo>
                  <a:lnTo>
                    <a:pt x="209" y="39"/>
                  </a:lnTo>
                  <a:lnTo>
                    <a:pt x="205" y="35"/>
                  </a:lnTo>
                  <a:lnTo>
                    <a:pt x="202" y="26"/>
                  </a:lnTo>
                  <a:lnTo>
                    <a:pt x="199" y="17"/>
                  </a:lnTo>
                  <a:lnTo>
                    <a:pt x="197" y="11"/>
                  </a:lnTo>
                  <a:lnTo>
                    <a:pt x="196" y="8"/>
                  </a:lnTo>
                  <a:lnTo>
                    <a:pt x="193" y="5"/>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3"/>
                  </a:lnTo>
                  <a:lnTo>
                    <a:pt x="51" y="38"/>
                  </a:lnTo>
                  <a:lnTo>
                    <a:pt x="48" y="38"/>
                  </a:lnTo>
                  <a:lnTo>
                    <a:pt x="45" y="39"/>
                  </a:lnTo>
                  <a:lnTo>
                    <a:pt x="42" y="39"/>
                  </a:lnTo>
                  <a:lnTo>
                    <a:pt x="40" y="39"/>
                  </a:lnTo>
                  <a:lnTo>
                    <a:pt x="39" y="39"/>
                  </a:lnTo>
                  <a:lnTo>
                    <a:pt x="39" y="40"/>
                  </a:lnTo>
                  <a:lnTo>
                    <a:pt x="26" y="40"/>
                  </a:lnTo>
                  <a:lnTo>
                    <a:pt x="14" y="42"/>
                  </a:lnTo>
                  <a:lnTo>
                    <a:pt x="6" y="46"/>
                  </a:lnTo>
                  <a:lnTo>
                    <a:pt x="2" y="54"/>
                  </a:lnTo>
                  <a:lnTo>
                    <a:pt x="0" y="66"/>
                  </a:lnTo>
                  <a:lnTo>
                    <a:pt x="0" y="307"/>
                  </a:lnTo>
                  <a:lnTo>
                    <a:pt x="394" y="307"/>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1"/>
                  </a:lnTo>
                  <a:lnTo>
                    <a:pt x="28" y="51"/>
                  </a:lnTo>
                  <a:lnTo>
                    <a:pt x="367" y="51"/>
                  </a:lnTo>
                  <a:lnTo>
                    <a:pt x="373" y="51"/>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4"/>
                  </a:lnTo>
                  <a:lnTo>
                    <a:pt x="71" y="16"/>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8" name="Freeform 890"/>
            <p:cNvSpPr>
              <a:spLocks/>
            </p:cNvSpPr>
            <p:nvPr/>
          </p:nvSpPr>
          <p:spPr bwMode="auto">
            <a:xfrm>
              <a:off x="139" y="2185"/>
              <a:ext cx="74" cy="50"/>
            </a:xfrm>
            <a:custGeom>
              <a:avLst/>
              <a:gdLst>
                <a:gd name="T0" fmla="*/ 371 w 371"/>
                <a:gd name="T1" fmla="*/ 245 h 245"/>
                <a:gd name="T2" fmla="*/ 371 w 371"/>
                <a:gd name="T3" fmla="*/ 15 h 245"/>
                <a:gd name="T4" fmla="*/ 370 w 371"/>
                <a:gd name="T5" fmla="*/ 7 h 245"/>
                <a:gd name="T6" fmla="*/ 367 w 371"/>
                <a:gd name="T7" fmla="*/ 3 h 245"/>
                <a:gd name="T8" fmla="*/ 361 w 371"/>
                <a:gd name="T9" fmla="*/ 0 h 245"/>
                <a:gd name="T10" fmla="*/ 355 w 371"/>
                <a:gd name="T11" fmla="*/ 0 h 245"/>
                <a:gd name="T12" fmla="*/ 16 w 371"/>
                <a:gd name="T13" fmla="*/ 0 h 245"/>
                <a:gd name="T14" fmla="*/ 9 w 371"/>
                <a:gd name="T15" fmla="*/ 0 h 245"/>
                <a:gd name="T16" fmla="*/ 3 w 371"/>
                <a:gd name="T17" fmla="*/ 3 h 245"/>
                <a:gd name="T18" fmla="*/ 0 w 371"/>
                <a:gd name="T19" fmla="*/ 7 h 245"/>
                <a:gd name="T20" fmla="*/ 0 w 371"/>
                <a:gd name="T21" fmla="*/ 15 h 245"/>
                <a:gd name="T22" fmla="*/ 0 w 371"/>
                <a:gd name="T23" fmla="*/ 244 h 245"/>
                <a:gd name="T24" fmla="*/ 371 w 371"/>
                <a:gd name="T25" fmla="*/ 245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5"/>
                <a:gd name="T41" fmla="*/ 371 w 371"/>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5">
                  <a:moveTo>
                    <a:pt x="371" y="245"/>
                  </a:moveTo>
                  <a:lnTo>
                    <a:pt x="371" y="15"/>
                  </a:lnTo>
                  <a:lnTo>
                    <a:pt x="370" y="7"/>
                  </a:lnTo>
                  <a:lnTo>
                    <a:pt x="367" y="3"/>
                  </a:lnTo>
                  <a:lnTo>
                    <a:pt x="361" y="0"/>
                  </a:lnTo>
                  <a:lnTo>
                    <a:pt x="355" y="0"/>
                  </a:lnTo>
                  <a:lnTo>
                    <a:pt x="16" y="0"/>
                  </a:lnTo>
                  <a:lnTo>
                    <a:pt x="9" y="0"/>
                  </a:lnTo>
                  <a:lnTo>
                    <a:pt x="3" y="3"/>
                  </a:lnTo>
                  <a:lnTo>
                    <a:pt x="0" y="7"/>
                  </a:lnTo>
                  <a:lnTo>
                    <a:pt x="0" y="15"/>
                  </a:lnTo>
                  <a:lnTo>
                    <a:pt x="0" y="244"/>
                  </a:lnTo>
                  <a:lnTo>
                    <a:pt x="371" y="24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59" name="Freeform 891"/>
            <p:cNvSpPr>
              <a:spLocks/>
            </p:cNvSpPr>
            <p:nvPr/>
          </p:nvSpPr>
          <p:spPr bwMode="auto">
            <a:xfrm>
              <a:off x="149" y="2177"/>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6 h 30"/>
                <a:gd name="T14" fmla="*/ 6 w 132"/>
                <a:gd name="T15" fmla="*/ 14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6"/>
                  </a:lnTo>
                  <a:lnTo>
                    <a:pt x="6" y="14"/>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0" name="Freeform 892"/>
            <p:cNvSpPr>
              <a:spLocks noEditPoints="1"/>
            </p:cNvSpPr>
            <p:nvPr/>
          </p:nvSpPr>
          <p:spPr bwMode="auto">
            <a:xfrm>
              <a:off x="136" y="2289"/>
              <a:ext cx="79" cy="61"/>
            </a:xfrm>
            <a:custGeom>
              <a:avLst/>
              <a:gdLst>
                <a:gd name="T0" fmla="*/ 380 w 394"/>
                <a:gd name="T1" fmla="*/ 41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5"/>
                  </a:lnTo>
                  <a:lnTo>
                    <a:pt x="202" y="26"/>
                  </a:lnTo>
                  <a:lnTo>
                    <a:pt x="199" y="17"/>
                  </a:lnTo>
                  <a:lnTo>
                    <a:pt x="197" y="11"/>
                  </a:lnTo>
                  <a:lnTo>
                    <a:pt x="196" y="8"/>
                  </a:lnTo>
                  <a:lnTo>
                    <a:pt x="193" y="4"/>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0"/>
                  </a:lnTo>
                  <a:lnTo>
                    <a:pt x="28" y="50"/>
                  </a:lnTo>
                  <a:lnTo>
                    <a:pt x="367" y="50"/>
                  </a:lnTo>
                  <a:lnTo>
                    <a:pt x="373" y="50"/>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1" name="Freeform 893"/>
            <p:cNvSpPr>
              <a:spLocks/>
            </p:cNvSpPr>
            <p:nvPr/>
          </p:nvSpPr>
          <p:spPr bwMode="auto">
            <a:xfrm>
              <a:off x="139" y="2299"/>
              <a:ext cx="74" cy="49"/>
            </a:xfrm>
            <a:custGeom>
              <a:avLst/>
              <a:gdLst>
                <a:gd name="T0" fmla="*/ 371 w 371"/>
                <a:gd name="T1" fmla="*/ 246 h 246"/>
                <a:gd name="T2" fmla="*/ 371 w 371"/>
                <a:gd name="T3" fmla="*/ 16 h 246"/>
                <a:gd name="T4" fmla="*/ 370 w 371"/>
                <a:gd name="T5" fmla="*/ 8 h 246"/>
                <a:gd name="T6" fmla="*/ 367 w 371"/>
                <a:gd name="T7" fmla="*/ 4 h 246"/>
                <a:gd name="T8" fmla="*/ 361 w 371"/>
                <a:gd name="T9" fmla="*/ 0 h 246"/>
                <a:gd name="T10" fmla="*/ 355 w 371"/>
                <a:gd name="T11" fmla="*/ 0 h 246"/>
                <a:gd name="T12" fmla="*/ 16 w 371"/>
                <a:gd name="T13" fmla="*/ 0 h 246"/>
                <a:gd name="T14" fmla="*/ 9 w 371"/>
                <a:gd name="T15" fmla="*/ 0 h 246"/>
                <a:gd name="T16" fmla="*/ 3 w 371"/>
                <a:gd name="T17" fmla="*/ 4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4"/>
                  </a:lnTo>
                  <a:lnTo>
                    <a:pt x="361" y="0"/>
                  </a:lnTo>
                  <a:lnTo>
                    <a:pt x="355" y="0"/>
                  </a:lnTo>
                  <a:lnTo>
                    <a:pt x="16" y="0"/>
                  </a:lnTo>
                  <a:lnTo>
                    <a:pt x="9" y="0"/>
                  </a:lnTo>
                  <a:lnTo>
                    <a:pt x="3" y="4"/>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2" name="Freeform 894"/>
            <p:cNvSpPr>
              <a:spLocks/>
            </p:cNvSpPr>
            <p:nvPr/>
          </p:nvSpPr>
          <p:spPr bwMode="auto">
            <a:xfrm>
              <a:off x="149" y="2291"/>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3" name="Freeform 895"/>
            <p:cNvSpPr>
              <a:spLocks noEditPoints="1"/>
            </p:cNvSpPr>
            <p:nvPr/>
          </p:nvSpPr>
          <p:spPr bwMode="auto">
            <a:xfrm>
              <a:off x="136" y="2412"/>
              <a:ext cx="79" cy="62"/>
            </a:xfrm>
            <a:custGeom>
              <a:avLst/>
              <a:gdLst>
                <a:gd name="T0" fmla="*/ 380 w 394"/>
                <a:gd name="T1" fmla="*/ 41 h 306"/>
                <a:gd name="T2" fmla="*/ 226 w 394"/>
                <a:gd name="T3" fmla="*/ 40 h 306"/>
                <a:gd name="T4" fmla="*/ 215 w 394"/>
                <a:gd name="T5" fmla="*/ 39 h 306"/>
                <a:gd name="T6" fmla="*/ 205 w 394"/>
                <a:gd name="T7" fmla="*/ 34 h 306"/>
                <a:gd name="T8" fmla="*/ 199 w 394"/>
                <a:gd name="T9" fmla="*/ 16 h 306"/>
                <a:gd name="T10" fmla="*/ 196 w 394"/>
                <a:gd name="T11" fmla="*/ 7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3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3 h 306"/>
                <a:gd name="T56" fmla="*/ 383 w 394"/>
                <a:gd name="T57" fmla="*/ 66 h 306"/>
                <a:gd name="T58" fmla="*/ 179 w 394"/>
                <a:gd name="T59" fmla="*/ 10 h 306"/>
                <a:gd name="T60" fmla="*/ 188 w 394"/>
                <a:gd name="T61" fmla="*/ 16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4"/>
                  </a:lnTo>
                  <a:lnTo>
                    <a:pt x="202" y="25"/>
                  </a:lnTo>
                  <a:lnTo>
                    <a:pt x="199" y="16"/>
                  </a:lnTo>
                  <a:lnTo>
                    <a:pt x="197" y="11"/>
                  </a:lnTo>
                  <a:lnTo>
                    <a:pt x="196" y="7"/>
                  </a:lnTo>
                  <a:lnTo>
                    <a:pt x="193" y="4"/>
                  </a:lnTo>
                  <a:lnTo>
                    <a:pt x="192" y="3"/>
                  </a:lnTo>
                  <a:lnTo>
                    <a:pt x="183" y="0"/>
                  </a:lnTo>
                  <a:lnTo>
                    <a:pt x="178" y="0"/>
                  </a:lnTo>
                  <a:lnTo>
                    <a:pt x="171" y="0"/>
                  </a:lnTo>
                  <a:lnTo>
                    <a:pt x="90" y="0"/>
                  </a:lnTo>
                  <a:lnTo>
                    <a:pt x="74" y="0"/>
                  </a:lnTo>
                  <a:lnTo>
                    <a:pt x="67" y="3"/>
                  </a:lnTo>
                  <a:lnTo>
                    <a:pt x="62" y="7"/>
                  </a:lnTo>
                  <a:lnTo>
                    <a:pt x="59" y="20"/>
                  </a:lnTo>
                  <a:lnTo>
                    <a:pt x="57" y="26"/>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3"/>
                  </a:lnTo>
                  <a:lnTo>
                    <a:pt x="0" y="66"/>
                  </a:lnTo>
                  <a:lnTo>
                    <a:pt x="0" y="306"/>
                  </a:lnTo>
                  <a:lnTo>
                    <a:pt x="394" y="306"/>
                  </a:lnTo>
                  <a:lnTo>
                    <a:pt x="394" y="66"/>
                  </a:lnTo>
                  <a:lnTo>
                    <a:pt x="392" y="53"/>
                  </a:lnTo>
                  <a:lnTo>
                    <a:pt x="390" y="49"/>
                  </a:lnTo>
                  <a:lnTo>
                    <a:pt x="389" y="47"/>
                  </a:lnTo>
                  <a:close/>
                  <a:moveTo>
                    <a:pt x="383" y="66"/>
                  </a:moveTo>
                  <a:lnTo>
                    <a:pt x="383" y="296"/>
                  </a:lnTo>
                  <a:lnTo>
                    <a:pt x="12" y="295"/>
                  </a:lnTo>
                  <a:lnTo>
                    <a:pt x="12" y="66"/>
                  </a:lnTo>
                  <a:lnTo>
                    <a:pt x="12" y="58"/>
                  </a:lnTo>
                  <a:lnTo>
                    <a:pt x="15" y="53"/>
                  </a:lnTo>
                  <a:lnTo>
                    <a:pt x="21" y="50"/>
                  </a:lnTo>
                  <a:lnTo>
                    <a:pt x="28" y="50"/>
                  </a:lnTo>
                  <a:lnTo>
                    <a:pt x="367" y="50"/>
                  </a:lnTo>
                  <a:lnTo>
                    <a:pt x="373" y="50"/>
                  </a:lnTo>
                  <a:lnTo>
                    <a:pt x="379" y="53"/>
                  </a:lnTo>
                  <a:lnTo>
                    <a:pt x="382" y="58"/>
                  </a:lnTo>
                  <a:lnTo>
                    <a:pt x="383" y="66"/>
                  </a:lnTo>
                  <a:close/>
                  <a:moveTo>
                    <a:pt x="170" y="10"/>
                  </a:moveTo>
                  <a:lnTo>
                    <a:pt x="179" y="10"/>
                  </a:lnTo>
                  <a:lnTo>
                    <a:pt x="186" y="12"/>
                  </a:lnTo>
                  <a:lnTo>
                    <a:pt x="188" y="16"/>
                  </a:lnTo>
                  <a:lnTo>
                    <a:pt x="191" y="25"/>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4" name="Freeform 896"/>
            <p:cNvSpPr>
              <a:spLocks/>
            </p:cNvSpPr>
            <p:nvPr/>
          </p:nvSpPr>
          <p:spPr bwMode="auto">
            <a:xfrm>
              <a:off x="139" y="2422"/>
              <a:ext cx="74" cy="50"/>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5" name="Freeform 897"/>
            <p:cNvSpPr>
              <a:spLocks/>
            </p:cNvSpPr>
            <p:nvPr/>
          </p:nvSpPr>
          <p:spPr bwMode="auto">
            <a:xfrm>
              <a:off x="149" y="2414"/>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5 h 30"/>
                <a:gd name="T22" fmla="*/ 124 w 132"/>
                <a:gd name="T23" fmla="*/ 6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5"/>
                  </a:lnTo>
                  <a:lnTo>
                    <a:pt x="124" y="6"/>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6" name="Freeform 898"/>
            <p:cNvSpPr>
              <a:spLocks noEditPoints="1"/>
            </p:cNvSpPr>
            <p:nvPr/>
          </p:nvSpPr>
          <p:spPr bwMode="auto">
            <a:xfrm>
              <a:off x="136" y="2529"/>
              <a:ext cx="79" cy="62"/>
            </a:xfrm>
            <a:custGeom>
              <a:avLst/>
              <a:gdLst>
                <a:gd name="T0" fmla="*/ 380 w 394"/>
                <a:gd name="T1" fmla="*/ 42 h 307"/>
                <a:gd name="T2" fmla="*/ 226 w 394"/>
                <a:gd name="T3" fmla="*/ 41 h 307"/>
                <a:gd name="T4" fmla="*/ 215 w 394"/>
                <a:gd name="T5" fmla="*/ 40 h 307"/>
                <a:gd name="T6" fmla="*/ 205 w 394"/>
                <a:gd name="T7" fmla="*/ 35 h 307"/>
                <a:gd name="T8" fmla="*/ 199 w 394"/>
                <a:gd name="T9" fmla="*/ 17 h 307"/>
                <a:gd name="T10" fmla="*/ 196 w 394"/>
                <a:gd name="T11" fmla="*/ 8 h 307"/>
                <a:gd name="T12" fmla="*/ 192 w 394"/>
                <a:gd name="T13" fmla="*/ 4 h 307"/>
                <a:gd name="T14" fmla="*/ 178 w 394"/>
                <a:gd name="T15" fmla="*/ 0 h 307"/>
                <a:gd name="T16" fmla="*/ 90 w 394"/>
                <a:gd name="T17" fmla="*/ 0 h 307"/>
                <a:gd name="T18" fmla="*/ 67 w 394"/>
                <a:gd name="T19" fmla="*/ 4 h 307"/>
                <a:gd name="T20" fmla="*/ 59 w 394"/>
                <a:gd name="T21" fmla="*/ 20 h 307"/>
                <a:gd name="T22" fmla="*/ 54 w 394"/>
                <a:gd name="T23" fmla="*/ 29 h 307"/>
                <a:gd name="T24" fmla="*/ 53 w 394"/>
                <a:gd name="T25" fmla="*/ 31 h 307"/>
                <a:gd name="T26" fmla="*/ 51 w 394"/>
                <a:gd name="T27" fmla="*/ 38 h 307"/>
                <a:gd name="T28" fmla="*/ 45 w 394"/>
                <a:gd name="T29" fmla="*/ 40 h 307"/>
                <a:gd name="T30" fmla="*/ 40 w 394"/>
                <a:gd name="T31" fmla="*/ 40 h 307"/>
                <a:gd name="T32" fmla="*/ 39 w 394"/>
                <a:gd name="T33" fmla="*/ 41 h 307"/>
                <a:gd name="T34" fmla="*/ 14 w 394"/>
                <a:gd name="T35" fmla="*/ 42 h 307"/>
                <a:gd name="T36" fmla="*/ 2 w 394"/>
                <a:gd name="T37" fmla="*/ 54 h 307"/>
                <a:gd name="T38" fmla="*/ 0 w 394"/>
                <a:gd name="T39" fmla="*/ 307 h 307"/>
                <a:gd name="T40" fmla="*/ 394 w 394"/>
                <a:gd name="T41" fmla="*/ 67 h 307"/>
                <a:gd name="T42" fmla="*/ 390 w 394"/>
                <a:gd name="T43" fmla="*/ 50 h 307"/>
                <a:gd name="T44" fmla="*/ 383 w 394"/>
                <a:gd name="T45" fmla="*/ 67 h 307"/>
                <a:gd name="T46" fmla="*/ 12 w 394"/>
                <a:gd name="T47" fmla="*/ 296 h 307"/>
                <a:gd name="T48" fmla="*/ 12 w 394"/>
                <a:gd name="T49" fmla="*/ 59 h 307"/>
                <a:gd name="T50" fmla="*/ 21 w 394"/>
                <a:gd name="T51" fmla="*/ 51 h 307"/>
                <a:gd name="T52" fmla="*/ 367 w 394"/>
                <a:gd name="T53" fmla="*/ 51 h 307"/>
                <a:gd name="T54" fmla="*/ 379 w 394"/>
                <a:gd name="T55" fmla="*/ 54 h 307"/>
                <a:gd name="T56" fmla="*/ 383 w 394"/>
                <a:gd name="T57" fmla="*/ 67 h 307"/>
                <a:gd name="T58" fmla="*/ 179 w 394"/>
                <a:gd name="T59" fmla="*/ 10 h 307"/>
                <a:gd name="T60" fmla="*/ 188 w 394"/>
                <a:gd name="T61" fmla="*/ 17 h 307"/>
                <a:gd name="T62" fmla="*/ 196 w 394"/>
                <a:gd name="T63" fmla="*/ 41 h 307"/>
                <a:gd name="T64" fmla="*/ 70 w 394"/>
                <a:gd name="T65" fmla="*/ 24 h 307"/>
                <a:gd name="T66" fmla="*/ 76 w 394"/>
                <a:gd name="T67" fmla="*/ 13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1"/>
                  </a:lnTo>
                  <a:lnTo>
                    <a:pt x="226" y="41"/>
                  </a:lnTo>
                  <a:lnTo>
                    <a:pt x="219" y="40"/>
                  </a:lnTo>
                  <a:lnTo>
                    <a:pt x="215" y="40"/>
                  </a:lnTo>
                  <a:lnTo>
                    <a:pt x="209" y="40"/>
                  </a:lnTo>
                  <a:lnTo>
                    <a:pt x="205" y="35"/>
                  </a:lnTo>
                  <a:lnTo>
                    <a:pt x="202" y="26"/>
                  </a:lnTo>
                  <a:lnTo>
                    <a:pt x="199" y="17"/>
                  </a:lnTo>
                  <a:lnTo>
                    <a:pt x="197" y="12"/>
                  </a:lnTo>
                  <a:lnTo>
                    <a:pt x="196" y="8"/>
                  </a:lnTo>
                  <a:lnTo>
                    <a:pt x="193" y="5"/>
                  </a:lnTo>
                  <a:lnTo>
                    <a:pt x="192" y="4"/>
                  </a:lnTo>
                  <a:lnTo>
                    <a:pt x="183" y="0"/>
                  </a:lnTo>
                  <a:lnTo>
                    <a:pt x="178" y="0"/>
                  </a:lnTo>
                  <a:lnTo>
                    <a:pt x="171" y="0"/>
                  </a:lnTo>
                  <a:lnTo>
                    <a:pt x="90" y="0"/>
                  </a:lnTo>
                  <a:lnTo>
                    <a:pt x="74" y="0"/>
                  </a:lnTo>
                  <a:lnTo>
                    <a:pt x="67" y="4"/>
                  </a:lnTo>
                  <a:lnTo>
                    <a:pt x="62" y="8"/>
                  </a:lnTo>
                  <a:lnTo>
                    <a:pt x="59" y="20"/>
                  </a:lnTo>
                  <a:lnTo>
                    <a:pt x="57" y="27"/>
                  </a:lnTo>
                  <a:lnTo>
                    <a:pt x="54" y="29"/>
                  </a:lnTo>
                  <a:lnTo>
                    <a:pt x="53" y="29"/>
                  </a:lnTo>
                  <a:lnTo>
                    <a:pt x="53" y="31"/>
                  </a:lnTo>
                  <a:lnTo>
                    <a:pt x="53" y="33"/>
                  </a:lnTo>
                  <a:lnTo>
                    <a:pt x="51" y="38"/>
                  </a:lnTo>
                  <a:lnTo>
                    <a:pt x="48" y="38"/>
                  </a:lnTo>
                  <a:lnTo>
                    <a:pt x="45" y="40"/>
                  </a:lnTo>
                  <a:lnTo>
                    <a:pt x="42" y="40"/>
                  </a:lnTo>
                  <a:lnTo>
                    <a:pt x="40" y="40"/>
                  </a:lnTo>
                  <a:lnTo>
                    <a:pt x="39" y="40"/>
                  </a:lnTo>
                  <a:lnTo>
                    <a:pt x="39" y="41"/>
                  </a:lnTo>
                  <a:lnTo>
                    <a:pt x="26" y="41"/>
                  </a:lnTo>
                  <a:lnTo>
                    <a:pt x="14" y="42"/>
                  </a:lnTo>
                  <a:lnTo>
                    <a:pt x="6" y="46"/>
                  </a:lnTo>
                  <a:lnTo>
                    <a:pt x="2" y="54"/>
                  </a:lnTo>
                  <a:lnTo>
                    <a:pt x="0" y="67"/>
                  </a:lnTo>
                  <a:lnTo>
                    <a:pt x="0" y="307"/>
                  </a:lnTo>
                  <a:lnTo>
                    <a:pt x="394" y="307"/>
                  </a:lnTo>
                  <a:lnTo>
                    <a:pt x="394" y="67"/>
                  </a:lnTo>
                  <a:lnTo>
                    <a:pt x="392" y="54"/>
                  </a:lnTo>
                  <a:lnTo>
                    <a:pt x="390" y="50"/>
                  </a:lnTo>
                  <a:lnTo>
                    <a:pt x="389" y="47"/>
                  </a:lnTo>
                  <a:close/>
                  <a:moveTo>
                    <a:pt x="383" y="67"/>
                  </a:moveTo>
                  <a:lnTo>
                    <a:pt x="383" y="297"/>
                  </a:lnTo>
                  <a:lnTo>
                    <a:pt x="12" y="296"/>
                  </a:lnTo>
                  <a:lnTo>
                    <a:pt x="12" y="67"/>
                  </a:lnTo>
                  <a:lnTo>
                    <a:pt x="12" y="59"/>
                  </a:lnTo>
                  <a:lnTo>
                    <a:pt x="15" y="54"/>
                  </a:lnTo>
                  <a:lnTo>
                    <a:pt x="21" y="51"/>
                  </a:lnTo>
                  <a:lnTo>
                    <a:pt x="28" y="51"/>
                  </a:lnTo>
                  <a:lnTo>
                    <a:pt x="367" y="51"/>
                  </a:lnTo>
                  <a:lnTo>
                    <a:pt x="373" y="51"/>
                  </a:lnTo>
                  <a:lnTo>
                    <a:pt x="379" y="54"/>
                  </a:lnTo>
                  <a:lnTo>
                    <a:pt x="382" y="59"/>
                  </a:lnTo>
                  <a:lnTo>
                    <a:pt x="383" y="67"/>
                  </a:lnTo>
                  <a:close/>
                  <a:moveTo>
                    <a:pt x="170" y="10"/>
                  </a:moveTo>
                  <a:lnTo>
                    <a:pt x="179" y="10"/>
                  </a:lnTo>
                  <a:lnTo>
                    <a:pt x="186" y="13"/>
                  </a:lnTo>
                  <a:lnTo>
                    <a:pt x="188" y="17"/>
                  </a:lnTo>
                  <a:lnTo>
                    <a:pt x="191" y="26"/>
                  </a:lnTo>
                  <a:lnTo>
                    <a:pt x="196" y="41"/>
                  </a:lnTo>
                  <a:lnTo>
                    <a:pt x="64" y="41"/>
                  </a:lnTo>
                  <a:lnTo>
                    <a:pt x="70" y="24"/>
                  </a:lnTo>
                  <a:lnTo>
                    <a:pt x="71" y="16"/>
                  </a:lnTo>
                  <a:lnTo>
                    <a:pt x="76" y="13"/>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7" name="Freeform 899"/>
            <p:cNvSpPr>
              <a:spLocks/>
            </p:cNvSpPr>
            <p:nvPr/>
          </p:nvSpPr>
          <p:spPr bwMode="auto">
            <a:xfrm>
              <a:off x="139" y="2539"/>
              <a:ext cx="74" cy="50"/>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8" name="Freeform 900"/>
            <p:cNvSpPr>
              <a:spLocks/>
            </p:cNvSpPr>
            <p:nvPr/>
          </p:nvSpPr>
          <p:spPr bwMode="auto">
            <a:xfrm>
              <a:off x="149" y="2531"/>
              <a:ext cx="27" cy="6"/>
            </a:xfrm>
            <a:custGeom>
              <a:avLst/>
              <a:gdLst>
                <a:gd name="T0" fmla="*/ 122 w 132"/>
                <a:gd name="T1" fmla="*/ 3 h 31"/>
                <a:gd name="T2" fmla="*/ 115 w 132"/>
                <a:gd name="T3" fmla="*/ 0 h 31"/>
                <a:gd name="T4" fmla="*/ 106 w 132"/>
                <a:gd name="T5" fmla="*/ 0 h 31"/>
                <a:gd name="T6" fmla="*/ 30 w 132"/>
                <a:gd name="T7" fmla="*/ 0 h 31"/>
                <a:gd name="T8" fmla="*/ 17 w 132"/>
                <a:gd name="T9" fmla="*/ 0 h 31"/>
                <a:gd name="T10" fmla="*/ 12 w 132"/>
                <a:gd name="T11" fmla="*/ 3 h 31"/>
                <a:gd name="T12" fmla="*/ 7 w 132"/>
                <a:gd name="T13" fmla="*/ 6 h 31"/>
                <a:gd name="T14" fmla="*/ 6 w 132"/>
                <a:gd name="T15" fmla="*/ 14 h 31"/>
                <a:gd name="T16" fmla="*/ 0 w 132"/>
                <a:gd name="T17" fmla="*/ 31 h 31"/>
                <a:gd name="T18" fmla="*/ 132 w 132"/>
                <a:gd name="T19" fmla="*/ 31 h 31"/>
                <a:gd name="T20" fmla="*/ 127 w 132"/>
                <a:gd name="T21" fmla="*/ 16 h 31"/>
                <a:gd name="T22" fmla="*/ 124 w 132"/>
                <a:gd name="T23" fmla="*/ 7 h 31"/>
                <a:gd name="T24" fmla="*/ 122 w 132"/>
                <a:gd name="T25" fmla="*/ 3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1"/>
                <a:gd name="T41" fmla="*/ 132 w 1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1">
                  <a:moveTo>
                    <a:pt x="122" y="3"/>
                  </a:moveTo>
                  <a:lnTo>
                    <a:pt x="115" y="0"/>
                  </a:lnTo>
                  <a:lnTo>
                    <a:pt x="106" y="0"/>
                  </a:lnTo>
                  <a:lnTo>
                    <a:pt x="30" y="0"/>
                  </a:lnTo>
                  <a:lnTo>
                    <a:pt x="17" y="0"/>
                  </a:lnTo>
                  <a:lnTo>
                    <a:pt x="12" y="3"/>
                  </a:lnTo>
                  <a:lnTo>
                    <a:pt x="7" y="6"/>
                  </a:lnTo>
                  <a:lnTo>
                    <a:pt x="6" y="14"/>
                  </a:lnTo>
                  <a:lnTo>
                    <a:pt x="0" y="31"/>
                  </a:lnTo>
                  <a:lnTo>
                    <a:pt x="132" y="31"/>
                  </a:lnTo>
                  <a:lnTo>
                    <a:pt x="127" y="16"/>
                  </a:lnTo>
                  <a:lnTo>
                    <a:pt x="124" y="7"/>
                  </a:lnTo>
                  <a:lnTo>
                    <a:pt x="122" y="3"/>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69" name="Freeform 901"/>
            <p:cNvSpPr>
              <a:spLocks noEditPoints="1"/>
            </p:cNvSpPr>
            <p:nvPr/>
          </p:nvSpPr>
          <p:spPr bwMode="auto">
            <a:xfrm>
              <a:off x="136" y="2652"/>
              <a:ext cx="79" cy="62"/>
            </a:xfrm>
            <a:custGeom>
              <a:avLst/>
              <a:gdLst>
                <a:gd name="T0" fmla="*/ 380 w 394"/>
                <a:gd name="T1" fmla="*/ 42 h 307"/>
                <a:gd name="T2" fmla="*/ 226 w 394"/>
                <a:gd name="T3" fmla="*/ 40 h 307"/>
                <a:gd name="T4" fmla="*/ 215 w 394"/>
                <a:gd name="T5" fmla="*/ 39 h 307"/>
                <a:gd name="T6" fmla="*/ 205 w 394"/>
                <a:gd name="T7" fmla="*/ 35 h 307"/>
                <a:gd name="T8" fmla="*/ 199 w 394"/>
                <a:gd name="T9" fmla="*/ 17 h 307"/>
                <a:gd name="T10" fmla="*/ 196 w 394"/>
                <a:gd name="T11" fmla="*/ 8 h 307"/>
                <a:gd name="T12" fmla="*/ 192 w 394"/>
                <a:gd name="T13" fmla="*/ 3 h 307"/>
                <a:gd name="T14" fmla="*/ 178 w 394"/>
                <a:gd name="T15" fmla="*/ 0 h 307"/>
                <a:gd name="T16" fmla="*/ 90 w 394"/>
                <a:gd name="T17" fmla="*/ 0 h 307"/>
                <a:gd name="T18" fmla="*/ 67 w 394"/>
                <a:gd name="T19" fmla="*/ 3 h 307"/>
                <a:gd name="T20" fmla="*/ 59 w 394"/>
                <a:gd name="T21" fmla="*/ 20 h 307"/>
                <a:gd name="T22" fmla="*/ 54 w 394"/>
                <a:gd name="T23" fmla="*/ 29 h 307"/>
                <a:gd name="T24" fmla="*/ 53 w 394"/>
                <a:gd name="T25" fmla="*/ 30 h 307"/>
                <a:gd name="T26" fmla="*/ 51 w 394"/>
                <a:gd name="T27" fmla="*/ 38 h 307"/>
                <a:gd name="T28" fmla="*/ 45 w 394"/>
                <a:gd name="T29" fmla="*/ 39 h 307"/>
                <a:gd name="T30" fmla="*/ 40 w 394"/>
                <a:gd name="T31" fmla="*/ 39 h 307"/>
                <a:gd name="T32" fmla="*/ 39 w 394"/>
                <a:gd name="T33" fmla="*/ 40 h 307"/>
                <a:gd name="T34" fmla="*/ 14 w 394"/>
                <a:gd name="T35" fmla="*/ 42 h 307"/>
                <a:gd name="T36" fmla="*/ 2 w 394"/>
                <a:gd name="T37" fmla="*/ 54 h 307"/>
                <a:gd name="T38" fmla="*/ 0 w 394"/>
                <a:gd name="T39" fmla="*/ 307 h 307"/>
                <a:gd name="T40" fmla="*/ 394 w 394"/>
                <a:gd name="T41" fmla="*/ 66 h 307"/>
                <a:gd name="T42" fmla="*/ 390 w 394"/>
                <a:gd name="T43" fmla="*/ 49 h 307"/>
                <a:gd name="T44" fmla="*/ 383 w 394"/>
                <a:gd name="T45" fmla="*/ 66 h 307"/>
                <a:gd name="T46" fmla="*/ 12 w 394"/>
                <a:gd name="T47" fmla="*/ 295 h 307"/>
                <a:gd name="T48" fmla="*/ 12 w 394"/>
                <a:gd name="T49" fmla="*/ 58 h 307"/>
                <a:gd name="T50" fmla="*/ 21 w 394"/>
                <a:gd name="T51" fmla="*/ 51 h 307"/>
                <a:gd name="T52" fmla="*/ 367 w 394"/>
                <a:gd name="T53" fmla="*/ 51 h 307"/>
                <a:gd name="T54" fmla="*/ 379 w 394"/>
                <a:gd name="T55" fmla="*/ 54 h 307"/>
                <a:gd name="T56" fmla="*/ 383 w 394"/>
                <a:gd name="T57" fmla="*/ 66 h 307"/>
                <a:gd name="T58" fmla="*/ 179 w 394"/>
                <a:gd name="T59" fmla="*/ 10 h 307"/>
                <a:gd name="T60" fmla="*/ 188 w 394"/>
                <a:gd name="T61" fmla="*/ 17 h 307"/>
                <a:gd name="T62" fmla="*/ 196 w 394"/>
                <a:gd name="T63" fmla="*/ 40 h 307"/>
                <a:gd name="T64" fmla="*/ 70 w 394"/>
                <a:gd name="T65" fmla="*/ 24 h 307"/>
                <a:gd name="T66" fmla="*/ 76 w 394"/>
                <a:gd name="T67" fmla="*/ 12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0"/>
                  </a:lnTo>
                  <a:lnTo>
                    <a:pt x="226" y="40"/>
                  </a:lnTo>
                  <a:lnTo>
                    <a:pt x="219" y="39"/>
                  </a:lnTo>
                  <a:lnTo>
                    <a:pt x="215" y="39"/>
                  </a:lnTo>
                  <a:lnTo>
                    <a:pt x="209" y="39"/>
                  </a:lnTo>
                  <a:lnTo>
                    <a:pt x="205" y="35"/>
                  </a:lnTo>
                  <a:lnTo>
                    <a:pt x="202" y="26"/>
                  </a:lnTo>
                  <a:lnTo>
                    <a:pt x="199" y="17"/>
                  </a:lnTo>
                  <a:lnTo>
                    <a:pt x="197" y="11"/>
                  </a:lnTo>
                  <a:lnTo>
                    <a:pt x="196" y="8"/>
                  </a:lnTo>
                  <a:lnTo>
                    <a:pt x="193" y="5"/>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3"/>
                  </a:lnTo>
                  <a:lnTo>
                    <a:pt x="51" y="38"/>
                  </a:lnTo>
                  <a:lnTo>
                    <a:pt x="48" y="38"/>
                  </a:lnTo>
                  <a:lnTo>
                    <a:pt x="45" y="39"/>
                  </a:lnTo>
                  <a:lnTo>
                    <a:pt x="42" y="39"/>
                  </a:lnTo>
                  <a:lnTo>
                    <a:pt x="40" y="39"/>
                  </a:lnTo>
                  <a:lnTo>
                    <a:pt x="39" y="39"/>
                  </a:lnTo>
                  <a:lnTo>
                    <a:pt x="39" y="40"/>
                  </a:lnTo>
                  <a:lnTo>
                    <a:pt x="26" y="40"/>
                  </a:lnTo>
                  <a:lnTo>
                    <a:pt x="14" y="42"/>
                  </a:lnTo>
                  <a:lnTo>
                    <a:pt x="6" y="46"/>
                  </a:lnTo>
                  <a:lnTo>
                    <a:pt x="2" y="54"/>
                  </a:lnTo>
                  <a:lnTo>
                    <a:pt x="0" y="66"/>
                  </a:lnTo>
                  <a:lnTo>
                    <a:pt x="0" y="307"/>
                  </a:lnTo>
                  <a:lnTo>
                    <a:pt x="394" y="307"/>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1"/>
                  </a:lnTo>
                  <a:lnTo>
                    <a:pt x="28" y="51"/>
                  </a:lnTo>
                  <a:lnTo>
                    <a:pt x="367" y="51"/>
                  </a:lnTo>
                  <a:lnTo>
                    <a:pt x="373" y="51"/>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4"/>
                  </a:lnTo>
                  <a:lnTo>
                    <a:pt x="71" y="16"/>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0" name="Freeform 902"/>
            <p:cNvSpPr>
              <a:spLocks/>
            </p:cNvSpPr>
            <p:nvPr/>
          </p:nvSpPr>
          <p:spPr bwMode="auto">
            <a:xfrm>
              <a:off x="139" y="2663"/>
              <a:ext cx="74" cy="49"/>
            </a:xfrm>
            <a:custGeom>
              <a:avLst/>
              <a:gdLst>
                <a:gd name="T0" fmla="*/ 371 w 371"/>
                <a:gd name="T1" fmla="*/ 245 h 245"/>
                <a:gd name="T2" fmla="*/ 371 w 371"/>
                <a:gd name="T3" fmla="*/ 15 h 245"/>
                <a:gd name="T4" fmla="*/ 370 w 371"/>
                <a:gd name="T5" fmla="*/ 7 h 245"/>
                <a:gd name="T6" fmla="*/ 367 w 371"/>
                <a:gd name="T7" fmla="*/ 3 h 245"/>
                <a:gd name="T8" fmla="*/ 361 w 371"/>
                <a:gd name="T9" fmla="*/ 0 h 245"/>
                <a:gd name="T10" fmla="*/ 355 w 371"/>
                <a:gd name="T11" fmla="*/ 0 h 245"/>
                <a:gd name="T12" fmla="*/ 16 w 371"/>
                <a:gd name="T13" fmla="*/ 0 h 245"/>
                <a:gd name="T14" fmla="*/ 9 w 371"/>
                <a:gd name="T15" fmla="*/ 0 h 245"/>
                <a:gd name="T16" fmla="*/ 3 w 371"/>
                <a:gd name="T17" fmla="*/ 3 h 245"/>
                <a:gd name="T18" fmla="*/ 0 w 371"/>
                <a:gd name="T19" fmla="*/ 7 h 245"/>
                <a:gd name="T20" fmla="*/ 0 w 371"/>
                <a:gd name="T21" fmla="*/ 15 h 245"/>
                <a:gd name="T22" fmla="*/ 0 w 371"/>
                <a:gd name="T23" fmla="*/ 244 h 245"/>
                <a:gd name="T24" fmla="*/ 371 w 371"/>
                <a:gd name="T25" fmla="*/ 245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5"/>
                <a:gd name="T41" fmla="*/ 371 w 371"/>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5">
                  <a:moveTo>
                    <a:pt x="371" y="245"/>
                  </a:moveTo>
                  <a:lnTo>
                    <a:pt x="371" y="15"/>
                  </a:lnTo>
                  <a:lnTo>
                    <a:pt x="370" y="7"/>
                  </a:lnTo>
                  <a:lnTo>
                    <a:pt x="367" y="3"/>
                  </a:lnTo>
                  <a:lnTo>
                    <a:pt x="361" y="0"/>
                  </a:lnTo>
                  <a:lnTo>
                    <a:pt x="355" y="0"/>
                  </a:lnTo>
                  <a:lnTo>
                    <a:pt x="16" y="0"/>
                  </a:lnTo>
                  <a:lnTo>
                    <a:pt x="9" y="0"/>
                  </a:lnTo>
                  <a:lnTo>
                    <a:pt x="3" y="3"/>
                  </a:lnTo>
                  <a:lnTo>
                    <a:pt x="0" y="7"/>
                  </a:lnTo>
                  <a:lnTo>
                    <a:pt x="0" y="15"/>
                  </a:lnTo>
                  <a:lnTo>
                    <a:pt x="0" y="244"/>
                  </a:lnTo>
                  <a:lnTo>
                    <a:pt x="371" y="24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1" name="Freeform 903"/>
            <p:cNvSpPr>
              <a:spLocks/>
            </p:cNvSpPr>
            <p:nvPr/>
          </p:nvSpPr>
          <p:spPr bwMode="auto">
            <a:xfrm>
              <a:off x="149" y="2654"/>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6 h 30"/>
                <a:gd name="T14" fmla="*/ 6 w 132"/>
                <a:gd name="T15" fmla="*/ 14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6"/>
                  </a:lnTo>
                  <a:lnTo>
                    <a:pt x="6" y="14"/>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2" name="Freeform 904"/>
            <p:cNvSpPr>
              <a:spLocks noEditPoints="1"/>
            </p:cNvSpPr>
            <p:nvPr/>
          </p:nvSpPr>
          <p:spPr bwMode="auto">
            <a:xfrm>
              <a:off x="136" y="2767"/>
              <a:ext cx="79" cy="61"/>
            </a:xfrm>
            <a:custGeom>
              <a:avLst/>
              <a:gdLst>
                <a:gd name="T0" fmla="*/ 380 w 394"/>
                <a:gd name="T1" fmla="*/ 42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2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4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2"/>
                  </a:lnTo>
                  <a:lnTo>
                    <a:pt x="369" y="40"/>
                  </a:lnTo>
                  <a:lnTo>
                    <a:pt x="226" y="40"/>
                  </a:lnTo>
                  <a:lnTo>
                    <a:pt x="219" y="39"/>
                  </a:lnTo>
                  <a:lnTo>
                    <a:pt x="215" y="39"/>
                  </a:lnTo>
                  <a:lnTo>
                    <a:pt x="209" y="39"/>
                  </a:lnTo>
                  <a:lnTo>
                    <a:pt x="205" y="35"/>
                  </a:lnTo>
                  <a:lnTo>
                    <a:pt x="202" y="26"/>
                  </a:lnTo>
                  <a:lnTo>
                    <a:pt x="199" y="17"/>
                  </a:lnTo>
                  <a:lnTo>
                    <a:pt x="197" y="11"/>
                  </a:lnTo>
                  <a:lnTo>
                    <a:pt x="196" y="8"/>
                  </a:lnTo>
                  <a:lnTo>
                    <a:pt x="193" y="4"/>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3"/>
                  </a:lnTo>
                  <a:lnTo>
                    <a:pt x="51" y="38"/>
                  </a:lnTo>
                  <a:lnTo>
                    <a:pt x="48" y="38"/>
                  </a:lnTo>
                  <a:lnTo>
                    <a:pt x="45" y="39"/>
                  </a:lnTo>
                  <a:lnTo>
                    <a:pt x="42" y="39"/>
                  </a:lnTo>
                  <a:lnTo>
                    <a:pt x="40" y="39"/>
                  </a:lnTo>
                  <a:lnTo>
                    <a:pt x="39" y="39"/>
                  </a:lnTo>
                  <a:lnTo>
                    <a:pt x="39" y="40"/>
                  </a:lnTo>
                  <a:lnTo>
                    <a:pt x="26" y="40"/>
                  </a:lnTo>
                  <a:lnTo>
                    <a:pt x="14" y="42"/>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0"/>
                  </a:lnTo>
                  <a:lnTo>
                    <a:pt x="28" y="50"/>
                  </a:lnTo>
                  <a:lnTo>
                    <a:pt x="367" y="50"/>
                  </a:lnTo>
                  <a:lnTo>
                    <a:pt x="373" y="50"/>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4"/>
                  </a:lnTo>
                  <a:lnTo>
                    <a:pt x="71" y="16"/>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3" name="Freeform 905"/>
            <p:cNvSpPr>
              <a:spLocks/>
            </p:cNvSpPr>
            <p:nvPr/>
          </p:nvSpPr>
          <p:spPr bwMode="auto">
            <a:xfrm>
              <a:off x="139" y="2777"/>
              <a:ext cx="74" cy="49"/>
            </a:xfrm>
            <a:custGeom>
              <a:avLst/>
              <a:gdLst>
                <a:gd name="T0" fmla="*/ 371 w 371"/>
                <a:gd name="T1" fmla="*/ 246 h 246"/>
                <a:gd name="T2" fmla="*/ 371 w 371"/>
                <a:gd name="T3" fmla="*/ 16 h 246"/>
                <a:gd name="T4" fmla="*/ 370 w 371"/>
                <a:gd name="T5" fmla="*/ 8 h 246"/>
                <a:gd name="T6" fmla="*/ 367 w 371"/>
                <a:gd name="T7" fmla="*/ 4 h 246"/>
                <a:gd name="T8" fmla="*/ 361 w 371"/>
                <a:gd name="T9" fmla="*/ 0 h 246"/>
                <a:gd name="T10" fmla="*/ 355 w 371"/>
                <a:gd name="T11" fmla="*/ 0 h 246"/>
                <a:gd name="T12" fmla="*/ 16 w 371"/>
                <a:gd name="T13" fmla="*/ 0 h 246"/>
                <a:gd name="T14" fmla="*/ 9 w 371"/>
                <a:gd name="T15" fmla="*/ 0 h 246"/>
                <a:gd name="T16" fmla="*/ 3 w 371"/>
                <a:gd name="T17" fmla="*/ 4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4"/>
                  </a:lnTo>
                  <a:lnTo>
                    <a:pt x="361" y="0"/>
                  </a:lnTo>
                  <a:lnTo>
                    <a:pt x="355" y="0"/>
                  </a:lnTo>
                  <a:lnTo>
                    <a:pt x="16" y="0"/>
                  </a:lnTo>
                  <a:lnTo>
                    <a:pt x="9" y="0"/>
                  </a:lnTo>
                  <a:lnTo>
                    <a:pt x="3" y="4"/>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4" name="Freeform 906"/>
            <p:cNvSpPr>
              <a:spLocks/>
            </p:cNvSpPr>
            <p:nvPr/>
          </p:nvSpPr>
          <p:spPr bwMode="auto">
            <a:xfrm>
              <a:off x="149" y="2769"/>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6 h 30"/>
                <a:gd name="T14" fmla="*/ 6 w 132"/>
                <a:gd name="T15" fmla="*/ 14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6"/>
                  </a:lnTo>
                  <a:lnTo>
                    <a:pt x="6" y="14"/>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5" name="Freeform 907"/>
            <p:cNvSpPr>
              <a:spLocks noEditPoints="1"/>
            </p:cNvSpPr>
            <p:nvPr/>
          </p:nvSpPr>
          <p:spPr bwMode="auto">
            <a:xfrm>
              <a:off x="136" y="2889"/>
              <a:ext cx="79" cy="62"/>
            </a:xfrm>
            <a:custGeom>
              <a:avLst/>
              <a:gdLst>
                <a:gd name="T0" fmla="*/ 380 w 394"/>
                <a:gd name="T1" fmla="*/ 41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5"/>
                  </a:lnTo>
                  <a:lnTo>
                    <a:pt x="202" y="26"/>
                  </a:lnTo>
                  <a:lnTo>
                    <a:pt x="199" y="17"/>
                  </a:lnTo>
                  <a:lnTo>
                    <a:pt x="197" y="11"/>
                  </a:lnTo>
                  <a:lnTo>
                    <a:pt x="196" y="8"/>
                  </a:lnTo>
                  <a:lnTo>
                    <a:pt x="193" y="4"/>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0"/>
                  </a:lnTo>
                  <a:lnTo>
                    <a:pt x="28" y="50"/>
                  </a:lnTo>
                  <a:lnTo>
                    <a:pt x="367" y="50"/>
                  </a:lnTo>
                  <a:lnTo>
                    <a:pt x="373" y="50"/>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6" name="Freeform 908"/>
            <p:cNvSpPr>
              <a:spLocks/>
            </p:cNvSpPr>
            <p:nvPr/>
          </p:nvSpPr>
          <p:spPr bwMode="auto">
            <a:xfrm>
              <a:off x="139" y="2900"/>
              <a:ext cx="74" cy="49"/>
            </a:xfrm>
            <a:custGeom>
              <a:avLst/>
              <a:gdLst>
                <a:gd name="T0" fmla="*/ 371 w 371"/>
                <a:gd name="T1" fmla="*/ 246 h 246"/>
                <a:gd name="T2" fmla="*/ 371 w 371"/>
                <a:gd name="T3" fmla="*/ 16 h 246"/>
                <a:gd name="T4" fmla="*/ 370 w 371"/>
                <a:gd name="T5" fmla="*/ 8 h 246"/>
                <a:gd name="T6" fmla="*/ 367 w 371"/>
                <a:gd name="T7" fmla="*/ 4 h 246"/>
                <a:gd name="T8" fmla="*/ 361 w 371"/>
                <a:gd name="T9" fmla="*/ 0 h 246"/>
                <a:gd name="T10" fmla="*/ 355 w 371"/>
                <a:gd name="T11" fmla="*/ 0 h 246"/>
                <a:gd name="T12" fmla="*/ 16 w 371"/>
                <a:gd name="T13" fmla="*/ 0 h 246"/>
                <a:gd name="T14" fmla="*/ 9 w 371"/>
                <a:gd name="T15" fmla="*/ 0 h 246"/>
                <a:gd name="T16" fmla="*/ 3 w 371"/>
                <a:gd name="T17" fmla="*/ 4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4"/>
                  </a:lnTo>
                  <a:lnTo>
                    <a:pt x="361" y="0"/>
                  </a:lnTo>
                  <a:lnTo>
                    <a:pt x="355" y="0"/>
                  </a:lnTo>
                  <a:lnTo>
                    <a:pt x="16" y="0"/>
                  </a:lnTo>
                  <a:lnTo>
                    <a:pt x="9" y="0"/>
                  </a:lnTo>
                  <a:lnTo>
                    <a:pt x="3" y="4"/>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7" name="Freeform 909"/>
            <p:cNvSpPr>
              <a:spLocks/>
            </p:cNvSpPr>
            <p:nvPr/>
          </p:nvSpPr>
          <p:spPr bwMode="auto">
            <a:xfrm>
              <a:off x="149" y="2891"/>
              <a:ext cx="27" cy="7"/>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8" name="Freeform 910"/>
            <p:cNvSpPr>
              <a:spLocks noEditPoints="1"/>
            </p:cNvSpPr>
            <p:nvPr/>
          </p:nvSpPr>
          <p:spPr bwMode="auto">
            <a:xfrm>
              <a:off x="136" y="3007"/>
              <a:ext cx="79" cy="62"/>
            </a:xfrm>
            <a:custGeom>
              <a:avLst/>
              <a:gdLst>
                <a:gd name="T0" fmla="*/ 380 w 394"/>
                <a:gd name="T1" fmla="*/ 41 h 306"/>
                <a:gd name="T2" fmla="*/ 226 w 394"/>
                <a:gd name="T3" fmla="*/ 40 h 306"/>
                <a:gd name="T4" fmla="*/ 215 w 394"/>
                <a:gd name="T5" fmla="*/ 39 h 306"/>
                <a:gd name="T6" fmla="*/ 205 w 394"/>
                <a:gd name="T7" fmla="*/ 34 h 306"/>
                <a:gd name="T8" fmla="*/ 199 w 394"/>
                <a:gd name="T9" fmla="*/ 16 h 306"/>
                <a:gd name="T10" fmla="*/ 196 w 394"/>
                <a:gd name="T11" fmla="*/ 7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3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3 h 306"/>
                <a:gd name="T56" fmla="*/ 383 w 394"/>
                <a:gd name="T57" fmla="*/ 66 h 306"/>
                <a:gd name="T58" fmla="*/ 179 w 394"/>
                <a:gd name="T59" fmla="*/ 10 h 306"/>
                <a:gd name="T60" fmla="*/ 188 w 394"/>
                <a:gd name="T61" fmla="*/ 16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4"/>
                  </a:lnTo>
                  <a:lnTo>
                    <a:pt x="202" y="25"/>
                  </a:lnTo>
                  <a:lnTo>
                    <a:pt x="199" y="16"/>
                  </a:lnTo>
                  <a:lnTo>
                    <a:pt x="197" y="11"/>
                  </a:lnTo>
                  <a:lnTo>
                    <a:pt x="196" y="7"/>
                  </a:lnTo>
                  <a:lnTo>
                    <a:pt x="193" y="4"/>
                  </a:lnTo>
                  <a:lnTo>
                    <a:pt x="192" y="3"/>
                  </a:lnTo>
                  <a:lnTo>
                    <a:pt x="183" y="0"/>
                  </a:lnTo>
                  <a:lnTo>
                    <a:pt x="178" y="0"/>
                  </a:lnTo>
                  <a:lnTo>
                    <a:pt x="171" y="0"/>
                  </a:lnTo>
                  <a:lnTo>
                    <a:pt x="90" y="0"/>
                  </a:lnTo>
                  <a:lnTo>
                    <a:pt x="74" y="0"/>
                  </a:lnTo>
                  <a:lnTo>
                    <a:pt x="67" y="3"/>
                  </a:lnTo>
                  <a:lnTo>
                    <a:pt x="62" y="7"/>
                  </a:lnTo>
                  <a:lnTo>
                    <a:pt x="59" y="20"/>
                  </a:lnTo>
                  <a:lnTo>
                    <a:pt x="57" y="26"/>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3"/>
                  </a:lnTo>
                  <a:lnTo>
                    <a:pt x="0" y="66"/>
                  </a:lnTo>
                  <a:lnTo>
                    <a:pt x="0" y="306"/>
                  </a:lnTo>
                  <a:lnTo>
                    <a:pt x="394" y="306"/>
                  </a:lnTo>
                  <a:lnTo>
                    <a:pt x="394" y="66"/>
                  </a:lnTo>
                  <a:lnTo>
                    <a:pt x="392" y="53"/>
                  </a:lnTo>
                  <a:lnTo>
                    <a:pt x="390" y="49"/>
                  </a:lnTo>
                  <a:lnTo>
                    <a:pt x="389" y="47"/>
                  </a:lnTo>
                  <a:close/>
                  <a:moveTo>
                    <a:pt x="383" y="66"/>
                  </a:moveTo>
                  <a:lnTo>
                    <a:pt x="383" y="296"/>
                  </a:lnTo>
                  <a:lnTo>
                    <a:pt x="12" y="295"/>
                  </a:lnTo>
                  <a:lnTo>
                    <a:pt x="12" y="66"/>
                  </a:lnTo>
                  <a:lnTo>
                    <a:pt x="12" y="58"/>
                  </a:lnTo>
                  <a:lnTo>
                    <a:pt x="15" y="53"/>
                  </a:lnTo>
                  <a:lnTo>
                    <a:pt x="21" y="50"/>
                  </a:lnTo>
                  <a:lnTo>
                    <a:pt x="28" y="50"/>
                  </a:lnTo>
                  <a:lnTo>
                    <a:pt x="367" y="50"/>
                  </a:lnTo>
                  <a:lnTo>
                    <a:pt x="373" y="50"/>
                  </a:lnTo>
                  <a:lnTo>
                    <a:pt x="379" y="53"/>
                  </a:lnTo>
                  <a:lnTo>
                    <a:pt x="382" y="58"/>
                  </a:lnTo>
                  <a:lnTo>
                    <a:pt x="383" y="66"/>
                  </a:lnTo>
                  <a:close/>
                  <a:moveTo>
                    <a:pt x="170" y="10"/>
                  </a:moveTo>
                  <a:lnTo>
                    <a:pt x="179" y="10"/>
                  </a:lnTo>
                  <a:lnTo>
                    <a:pt x="186" y="12"/>
                  </a:lnTo>
                  <a:lnTo>
                    <a:pt x="188" y="16"/>
                  </a:lnTo>
                  <a:lnTo>
                    <a:pt x="191" y="25"/>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79" name="Freeform 911"/>
            <p:cNvSpPr>
              <a:spLocks/>
            </p:cNvSpPr>
            <p:nvPr/>
          </p:nvSpPr>
          <p:spPr bwMode="auto">
            <a:xfrm>
              <a:off x="139" y="3017"/>
              <a:ext cx="74" cy="50"/>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0" name="Freeform 912"/>
            <p:cNvSpPr>
              <a:spLocks/>
            </p:cNvSpPr>
            <p:nvPr/>
          </p:nvSpPr>
          <p:spPr bwMode="auto">
            <a:xfrm>
              <a:off x="149" y="3009"/>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5 h 30"/>
                <a:gd name="T22" fmla="*/ 124 w 132"/>
                <a:gd name="T23" fmla="*/ 6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5"/>
                  </a:lnTo>
                  <a:lnTo>
                    <a:pt x="124" y="6"/>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1" name="Freeform 913"/>
            <p:cNvSpPr>
              <a:spLocks noEditPoints="1"/>
            </p:cNvSpPr>
            <p:nvPr/>
          </p:nvSpPr>
          <p:spPr bwMode="auto">
            <a:xfrm>
              <a:off x="136" y="3130"/>
              <a:ext cx="79" cy="62"/>
            </a:xfrm>
            <a:custGeom>
              <a:avLst/>
              <a:gdLst>
                <a:gd name="T0" fmla="*/ 380 w 394"/>
                <a:gd name="T1" fmla="*/ 42 h 307"/>
                <a:gd name="T2" fmla="*/ 226 w 394"/>
                <a:gd name="T3" fmla="*/ 41 h 307"/>
                <a:gd name="T4" fmla="*/ 215 w 394"/>
                <a:gd name="T5" fmla="*/ 40 h 307"/>
                <a:gd name="T6" fmla="*/ 205 w 394"/>
                <a:gd name="T7" fmla="*/ 35 h 307"/>
                <a:gd name="T8" fmla="*/ 199 w 394"/>
                <a:gd name="T9" fmla="*/ 17 h 307"/>
                <a:gd name="T10" fmla="*/ 196 w 394"/>
                <a:gd name="T11" fmla="*/ 8 h 307"/>
                <a:gd name="T12" fmla="*/ 192 w 394"/>
                <a:gd name="T13" fmla="*/ 4 h 307"/>
                <a:gd name="T14" fmla="*/ 178 w 394"/>
                <a:gd name="T15" fmla="*/ 0 h 307"/>
                <a:gd name="T16" fmla="*/ 90 w 394"/>
                <a:gd name="T17" fmla="*/ 0 h 307"/>
                <a:gd name="T18" fmla="*/ 67 w 394"/>
                <a:gd name="T19" fmla="*/ 4 h 307"/>
                <a:gd name="T20" fmla="*/ 59 w 394"/>
                <a:gd name="T21" fmla="*/ 21 h 307"/>
                <a:gd name="T22" fmla="*/ 54 w 394"/>
                <a:gd name="T23" fmla="*/ 30 h 307"/>
                <a:gd name="T24" fmla="*/ 53 w 394"/>
                <a:gd name="T25" fmla="*/ 31 h 307"/>
                <a:gd name="T26" fmla="*/ 51 w 394"/>
                <a:gd name="T27" fmla="*/ 38 h 307"/>
                <a:gd name="T28" fmla="*/ 45 w 394"/>
                <a:gd name="T29" fmla="*/ 40 h 307"/>
                <a:gd name="T30" fmla="*/ 40 w 394"/>
                <a:gd name="T31" fmla="*/ 40 h 307"/>
                <a:gd name="T32" fmla="*/ 39 w 394"/>
                <a:gd name="T33" fmla="*/ 41 h 307"/>
                <a:gd name="T34" fmla="*/ 14 w 394"/>
                <a:gd name="T35" fmla="*/ 42 h 307"/>
                <a:gd name="T36" fmla="*/ 2 w 394"/>
                <a:gd name="T37" fmla="*/ 54 h 307"/>
                <a:gd name="T38" fmla="*/ 0 w 394"/>
                <a:gd name="T39" fmla="*/ 307 h 307"/>
                <a:gd name="T40" fmla="*/ 394 w 394"/>
                <a:gd name="T41" fmla="*/ 67 h 307"/>
                <a:gd name="T42" fmla="*/ 390 w 394"/>
                <a:gd name="T43" fmla="*/ 50 h 307"/>
                <a:gd name="T44" fmla="*/ 383 w 394"/>
                <a:gd name="T45" fmla="*/ 67 h 307"/>
                <a:gd name="T46" fmla="*/ 12 w 394"/>
                <a:gd name="T47" fmla="*/ 296 h 307"/>
                <a:gd name="T48" fmla="*/ 12 w 394"/>
                <a:gd name="T49" fmla="*/ 59 h 307"/>
                <a:gd name="T50" fmla="*/ 21 w 394"/>
                <a:gd name="T51" fmla="*/ 51 h 307"/>
                <a:gd name="T52" fmla="*/ 367 w 394"/>
                <a:gd name="T53" fmla="*/ 51 h 307"/>
                <a:gd name="T54" fmla="*/ 379 w 394"/>
                <a:gd name="T55" fmla="*/ 54 h 307"/>
                <a:gd name="T56" fmla="*/ 383 w 394"/>
                <a:gd name="T57" fmla="*/ 67 h 307"/>
                <a:gd name="T58" fmla="*/ 179 w 394"/>
                <a:gd name="T59" fmla="*/ 10 h 307"/>
                <a:gd name="T60" fmla="*/ 188 w 394"/>
                <a:gd name="T61" fmla="*/ 17 h 307"/>
                <a:gd name="T62" fmla="*/ 196 w 394"/>
                <a:gd name="T63" fmla="*/ 41 h 307"/>
                <a:gd name="T64" fmla="*/ 70 w 394"/>
                <a:gd name="T65" fmla="*/ 24 h 307"/>
                <a:gd name="T66" fmla="*/ 76 w 394"/>
                <a:gd name="T67" fmla="*/ 13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1"/>
                  </a:lnTo>
                  <a:lnTo>
                    <a:pt x="226" y="41"/>
                  </a:lnTo>
                  <a:lnTo>
                    <a:pt x="219" y="40"/>
                  </a:lnTo>
                  <a:lnTo>
                    <a:pt x="215" y="40"/>
                  </a:lnTo>
                  <a:lnTo>
                    <a:pt x="209" y="40"/>
                  </a:lnTo>
                  <a:lnTo>
                    <a:pt x="205" y="35"/>
                  </a:lnTo>
                  <a:lnTo>
                    <a:pt x="202" y="26"/>
                  </a:lnTo>
                  <a:lnTo>
                    <a:pt x="199" y="17"/>
                  </a:lnTo>
                  <a:lnTo>
                    <a:pt x="197" y="12"/>
                  </a:lnTo>
                  <a:lnTo>
                    <a:pt x="196" y="8"/>
                  </a:lnTo>
                  <a:lnTo>
                    <a:pt x="193" y="5"/>
                  </a:lnTo>
                  <a:lnTo>
                    <a:pt x="192" y="4"/>
                  </a:lnTo>
                  <a:lnTo>
                    <a:pt x="183" y="0"/>
                  </a:lnTo>
                  <a:lnTo>
                    <a:pt x="178" y="0"/>
                  </a:lnTo>
                  <a:lnTo>
                    <a:pt x="171" y="0"/>
                  </a:lnTo>
                  <a:lnTo>
                    <a:pt x="90" y="0"/>
                  </a:lnTo>
                  <a:lnTo>
                    <a:pt x="74" y="0"/>
                  </a:lnTo>
                  <a:lnTo>
                    <a:pt x="67" y="4"/>
                  </a:lnTo>
                  <a:lnTo>
                    <a:pt x="62" y="8"/>
                  </a:lnTo>
                  <a:lnTo>
                    <a:pt x="59" y="21"/>
                  </a:lnTo>
                  <a:lnTo>
                    <a:pt x="57" y="27"/>
                  </a:lnTo>
                  <a:lnTo>
                    <a:pt x="54" y="30"/>
                  </a:lnTo>
                  <a:lnTo>
                    <a:pt x="53" y="30"/>
                  </a:lnTo>
                  <a:lnTo>
                    <a:pt x="53" y="31"/>
                  </a:lnTo>
                  <a:lnTo>
                    <a:pt x="53" y="33"/>
                  </a:lnTo>
                  <a:lnTo>
                    <a:pt x="51" y="38"/>
                  </a:lnTo>
                  <a:lnTo>
                    <a:pt x="48" y="38"/>
                  </a:lnTo>
                  <a:lnTo>
                    <a:pt x="45" y="40"/>
                  </a:lnTo>
                  <a:lnTo>
                    <a:pt x="42" y="40"/>
                  </a:lnTo>
                  <a:lnTo>
                    <a:pt x="40" y="40"/>
                  </a:lnTo>
                  <a:lnTo>
                    <a:pt x="39" y="40"/>
                  </a:lnTo>
                  <a:lnTo>
                    <a:pt x="39" y="41"/>
                  </a:lnTo>
                  <a:lnTo>
                    <a:pt x="26" y="41"/>
                  </a:lnTo>
                  <a:lnTo>
                    <a:pt x="14" y="42"/>
                  </a:lnTo>
                  <a:lnTo>
                    <a:pt x="6" y="46"/>
                  </a:lnTo>
                  <a:lnTo>
                    <a:pt x="2" y="54"/>
                  </a:lnTo>
                  <a:lnTo>
                    <a:pt x="0" y="67"/>
                  </a:lnTo>
                  <a:lnTo>
                    <a:pt x="0" y="307"/>
                  </a:lnTo>
                  <a:lnTo>
                    <a:pt x="394" y="307"/>
                  </a:lnTo>
                  <a:lnTo>
                    <a:pt x="394" y="67"/>
                  </a:lnTo>
                  <a:lnTo>
                    <a:pt x="392" y="54"/>
                  </a:lnTo>
                  <a:lnTo>
                    <a:pt x="390" y="50"/>
                  </a:lnTo>
                  <a:lnTo>
                    <a:pt x="389" y="47"/>
                  </a:lnTo>
                  <a:close/>
                  <a:moveTo>
                    <a:pt x="383" y="67"/>
                  </a:moveTo>
                  <a:lnTo>
                    <a:pt x="383" y="297"/>
                  </a:lnTo>
                  <a:lnTo>
                    <a:pt x="12" y="296"/>
                  </a:lnTo>
                  <a:lnTo>
                    <a:pt x="12" y="67"/>
                  </a:lnTo>
                  <a:lnTo>
                    <a:pt x="12" y="59"/>
                  </a:lnTo>
                  <a:lnTo>
                    <a:pt x="15" y="54"/>
                  </a:lnTo>
                  <a:lnTo>
                    <a:pt x="21" y="51"/>
                  </a:lnTo>
                  <a:lnTo>
                    <a:pt x="28" y="51"/>
                  </a:lnTo>
                  <a:lnTo>
                    <a:pt x="367" y="51"/>
                  </a:lnTo>
                  <a:lnTo>
                    <a:pt x="373" y="51"/>
                  </a:lnTo>
                  <a:lnTo>
                    <a:pt x="379" y="54"/>
                  </a:lnTo>
                  <a:lnTo>
                    <a:pt x="382" y="59"/>
                  </a:lnTo>
                  <a:lnTo>
                    <a:pt x="383" y="67"/>
                  </a:lnTo>
                  <a:close/>
                  <a:moveTo>
                    <a:pt x="170" y="10"/>
                  </a:moveTo>
                  <a:lnTo>
                    <a:pt x="179" y="10"/>
                  </a:lnTo>
                  <a:lnTo>
                    <a:pt x="186" y="13"/>
                  </a:lnTo>
                  <a:lnTo>
                    <a:pt x="188" y="17"/>
                  </a:lnTo>
                  <a:lnTo>
                    <a:pt x="191" y="26"/>
                  </a:lnTo>
                  <a:lnTo>
                    <a:pt x="196" y="41"/>
                  </a:lnTo>
                  <a:lnTo>
                    <a:pt x="64" y="41"/>
                  </a:lnTo>
                  <a:lnTo>
                    <a:pt x="70" y="24"/>
                  </a:lnTo>
                  <a:lnTo>
                    <a:pt x="71" y="16"/>
                  </a:lnTo>
                  <a:lnTo>
                    <a:pt x="76" y="13"/>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2" name="Freeform 914"/>
            <p:cNvSpPr>
              <a:spLocks/>
            </p:cNvSpPr>
            <p:nvPr/>
          </p:nvSpPr>
          <p:spPr bwMode="auto">
            <a:xfrm>
              <a:off x="139" y="3140"/>
              <a:ext cx="74" cy="50"/>
            </a:xfrm>
            <a:custGeom>
              <a:avLst/>
              <a:gdLst>
                <a:gd name="T0" fmla="*/ 371 w 371"/>
                <a:gd name="T1" fmla="*/ 246 h 246"/>
                <a:gd name="T2" fmla="*/ 371 w 371"/>
                <a:gd name="T3" fmla="*/ 16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3"/>
                  </a:lnTo>
                  <a:lnTo>
                    <a:pt x="361" y="0"/>
                  </a:lnTo>
                  <a:lnTo>
                    <a:pt x="355" y="0"/>
                  </a:lnTo>
                  <a:lnTo>
                    <a:pt x="16" y="0"/>
                  </a:lnTo>
                  <a:lnTo>
                    <a:pt x="9" y="0"/>
                  </a:lnTo>
                  <a:lnTo>
                    <a:pt x="3" y="3"/>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3" name="Freeform 915"/>
            <p:cNvSpPr>
              <a:spLocks/>
            </p:cNvSpPr>
            <p:nvPr/>
          </p:nvSpPr>
          <p:spPr bwMode="auto">
            <a:xfrm>
              <a:off x="149" y="3132"/>
              <a:ext cx="27" cy="6"/>
            </a:xfrm>
            <a:custGeom>
              <a:avLst/>
              <a:gdLst>
                <a:gd name="T0" fmla="*/ 122 w 132"/>
                <a:gd name="T1" fmla="*/ 3 h 31"/>
                <a:gd name="T2" fmla="*/ 115 w 132"/>
                <a:gd name="T3" fmla="*/ 0 h 31"/>
                <a:gd name="T4" fmla="*/ 106 w 132"/>
                <a:gd name="T5" fmla="*/ 0 h 31"/>
                <a:gd name="T6" fmla="*/ 30 w 132"/>
                <a:gd name="T7" fmla="*/ 0 h 31"/>
                <a:gd name="T8" fmla="*/ 17 w 132"/>
                <a:gd name="T9" fmla="*/ 0 h 31"/>
                <a:gd name="T10" fmla="*/ 12 w 132"/>
                <a:gd name="T11" fmla="*/ 3 h 31"/>
                <a:gd name="T12" fmla="*/ 7 w 132"/>
                <a:gd name="T13" fmla="*/ 6 h 31"/>
                <a:gd name="T14" fmla="*/ 6 w 132"/>
                <a:gd name="T15" fmla="*/ 14 h 31"/>
                <a:gd name="T16" fmla="*/ 0 w 132"/>
                <a:gd name="T17" fmla="*/ 31 h 31"/>
                <a:gd name="T18" fmla="*/ 132 w 132"/>
                <a:gd name="T19" fmla="*/ 31 h 31"/>
                <a:gd name="T20" fmla="*/ 127 w 132"/>
                <a:gd name="T21" fmla="*/ 16 h 31"/>
                <a:gd name="T22" fmla="*/ 124 w 132"/>
                <a:gd name="T23" fmla="*/ 7 h 31"/>
                <a:gd name="T24" fmla="*/ 122 w 132"/>
                <a:gd name="T25" fmla="*/ 3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1"/>
                <a:gd name="T41" fmla="*/ 132 w 1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1">
                  <a:moveTo>
                    <a:pt x="122" y="3"/>
                  </a:moveTo>
                  <a:lnTo>
                    <a:pt x="115" y="0"/>
                  </a:lnTo>
                  <a:lnTo>
                    <a:pt x="106" y="0"/>
                  </a:lnTo>
                  <a:lnTo>
                    <a:pt x="30" y="0"/>
                  </a:lnTo>
                  <a:lnTo>
                    <a:pt x="17" y="0"/>
                  </a:lnTo>
                  <a:lnTo>
                    <a:pt x="12" y="3"/>
                  </a:lnTo>
                  <a:lnTo>
                    <a:pt x="7" y="6"/>
                  </a:lnTo>
                  <a:lnTo>
                    <a:pt x="6" y="14"/>
                  </a:lnTo>
                  <a:lnTo>
                    <a:pt x="0" y="31"/>
                  </a:lnTo>
                  <a:lnTo>
                    <a:pt x="132" y="31"/>
                  </a:lnTo>
                  <a:lnTo>
                    <a:pt x="127" y="16"/>
                  </a:lnTo>
                  <a:lnTo>
                    <a:pt x="124" y="7"/>
                  </a:lnTo>
                  <a:lnTo>
                    <a:pt x="122" y="3"/>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4" name="Freeform 916"/>
            <p:cNvSpPr>
              <a:spLocks noEditPoints="1"/>
            </p:cNvSpPr>
            <p:nvPr/>
          </p:nvSpPr>
          <p:spPr bwMode="auto">
            <a:xfrm>
              <a:off x="136" y="3245"/>
              <a:ext cx="79" cy="61"/>
            </a:xfrm>
            <a:custGeom>
              <a:avLst/>
              <a:gdLst>
                <a:gd name="T0" fmla="*/ 380 w 394"/>
                <a:gd name="T1" fmla="*/ 42 h 307"/>
                <a:gd name="T2" fmla="*/ 226 w 394"/>
                <a:gd name="T3" fmla="*/ 41 h 307"/>
                <a:gd name="T4" fmla="*/ 215 w 394"/>
                <a:gd name="T5" fmla="*/ 40 h 307"/>
                <a:gd name="T6" fmla="*/ 205 w 394"/>
                <a:gd name="T7" fmla="*/ 35 h 307"/>
                <a:gd name="T8" fmla="*/ 199 w 394"/>
                <a:gd name="T9" fmla="*/ 17 h 307"/>
                <a:gd name="T10" fmla="*/ 196 w 394"/>
                <a:gd name="T11" fmla="*/ 8 h 307"/>
                <a:gd name="T12" fmla="*/ 192 w 394"/>
                <a:gd name="T13" fmla="*/ 4 h 307"/>
                <a:gd name="T14" fmla="*/ 178 w 394"/>
                <a:gd name="T15" fmla="*/ 0 h 307"/>
                <a:gd name="T16" fmla="*/ 90 w 394"/>
                <a:gd name="T17" fmla="*/ 0 h 307"/>
                <a:gd name="T18" fmla="*/ 67 w 394"/>
                <a:gd name="T19" fmla="*/ 4 h 307"/>
                <a:gd name="T20" fmla="*/ 59 w 394"/>
                <a:gd name="T21" fmla="*/ 20 h 307"/>
                <a:gd name="T22" fmla="*/ 54 w 394"/>
                <a:gd name="T23" fmla="*/ 29 h 307"/>
                <a:gd name="T24" fmla="*/ 53 w 394"/>
                <a:gd name="T25" fmla="*/ 31 h 307"/>
                <a:gd name="T26" fmla="*/ 51 w 394"/>
                <a:gd name="T27" fmla="*/ 38 h 307"/>
                <a:gd name="T28" fmla="*/ 45 w 394"/>
                <a:gd name="T29" fmla="*/ 40 h 307"/>
                <a:gd name="T30" fmla="*/ 40 w 394"/>
                <a:gd name="T31" fmla="*/ 40 h 307"/>
                <a:gd name="T32" fmla="*/ 39 w 394"/>
                <a:gd name="T33" fmla="*/ 41 h 307"/>
                <a:gd name="T34" fmla="*/ 14 w 394"/>
                <a:gd name="T35" fmla="*/ 42 h 307"/>
                <a:gd name="T36" fmla="*/ 2 w 394"/>
                <a:gd name="T37" fmla="*/ 54 h 307"/>
                <a:gd name="T38" fmla="*/ 0 w 394"/>
                <a:gd name="T39" fmla="*/ 307 h 307"/>
                <a:gd name="T40" fmla="*/ 394 w 394"/>
                <a:gd name="T41" fmla="*/ 66 h 307"/>
                <a:gd name="T42" fmla="*/ 390 w 394"/>
                <a:gd name="T43" fmla="*/ 50 h 307"/>
                <a:gd name="T44" fmla="*/ 383 w 394"/>
                <a:gd name="T45" fmla="*/ 66 h 307"/>
                <a:gd name="T46" fmla="*/ 12 w 394"/>
                <a:gd name="T47" fmla="*/ 295 h 307"/>
                <a:gd name="T48" fmla="*/ 12 w 394"/>
                <a:gd name="T49" fmla="*/ 59 h 307"/>
                <a:gd name="T50" fmla="*/ 21 w 394"/>
                <a:gd name="T51" fmla="*/ 51 h 307"/>
                <a:gd name="T52" fmla="*/ 367 w 394"/>
                <a:gd name="T53" fmla="*/ 51 h 307"/>
                <a:gd name="T54" fmla="*/ 379 w 394"/>
                <a:gd name="T55" fmla="*/ 54 h 307"/>
                <a:gd name="T56" fmla="*/ 383 w 394"/>
                <a:gd name="T57" fmla="*/ 66 h 307"/>
                <a:gd name="T58" fmla="*/ 179 w 394"/>
                <a:gd name="T59" fmla="*/ 10 h 307"/>
                <a:gd name="T60" fmla="*/ 188 w 394"/>
                <a:gd name="T61" fmla="*/ 17 h 307"/>
                <a:gd name="T62" fmla="*/ 196 w 394"/>
                <a:gd name="T63" fmla="*/ 41 h 307"/>
                <a:gd name="T64" fmla="*/ 70 w 394"/>
                <a:gd name="T65" fmla="*/ 24 h 307"/>
                <a:gd name="T66" fmla="*/ 76 w 394"/>
                <a:gd name="T67" fmla="*/ 13 h 307"/>
                <a:gd name="T68" fmla="*/ 94 w 394"/>
                <a:gd name="T69" fmla="*/ 10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7"/>
                <a:gd name="T107" fmla="*/ 394 w 394"/>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7">
                  <a:moveTo>
                    <a:pt x="389" y="47"/>
                  </a:moveTo>
                  <a:lnTo>
                    <a:pt x="380" y="42"/>
                  </a:lnTo>
                  <a:lnTo>
                    <a:pt x="369" y="41"/>
                  </a:lnTo>
                  <a:lnTo>
                    <a:pt x="226" y="41"/>
                  </a:lnTo>
                  <a:lnTo>
                    <a:pt x="219" y="40"/>
                  </a:lnTo>
                  <a:lnTo>
                    <a:pt x="215" y="40"/>
                  </a:lnTo>
                  <a:lnTo>
                    <a:pt x="209" y="40"/>
                  </a:lnTo>
                  <a:lnTo>
                    <a:pt x="205" y="35"/>
                  </a:lnTo>
                  <a:lnTo>
                    <a:pt x="202" y="26"/>
                  </a:lnTo>
                  <a:lnTo>
                    <a:pt x="199" y="17"/>
                  </a:lnTo>
                  <a:lnTo>
                    <a:pt x="197" y="11"/>
                  </a:lnTo>
                  <a:lnTo>
                    <a:pt x="196" y="8"/>
                  </a:lnTo>
                  <a:lnTo>
                    <a:pt x="193" y="5"/>
                  </a:lnTo>
                  <a:lnTo>
                    <a:pt x="192" y="4"/>
                  </a:lnTo>
                  <a:lnTo>
                    <a:pt x="183" y="0"/>
                  </a:lnTo>
                  <a:lnTo>
                    <a:pt x="178" y="0"/>
                  </a:lnTo>
                  <a:lnTo>
                    <a:pt x="171" y="0"/>
                  </a:lnTo>
                  <a:lnTo>
                    <a:pt x="90" y="0"/>
                  </a:lnTo>
                  <a:lnTo>
                    <a:pt x="74" y="0"/>
                  </a:lnTo>
                  <a:lnTo>
                    <a:pt x="67" y="4"/>
                  </a:lnTo>
                  <a:lnTo>
                    <a:pt x="62" y="8"/>
                  </a:lnTo>
                  <a:lnTo>
                    <a:pt x="59" y="20"/>
                  </a:lnTo>
                  <a:lnTo>
                    <a:pt x="57" y="27"/>
                  </a:lnTo>
                  <a:lnTo>
                    <a:pt x="54" y="29"/>
                  </a:lnTo>
                  <a:lnTo>
                    <a:pt x="53" y="29"/>
                  </a:lnTo>
                  <a:lnTo>
                    <a:pt x="53" y="31"/>
                  </a:lnTo>
                  <a:lnTo>
                    <a:pt x="53" y="33"/>
                  </a:lnTo>
                  <a:lnTo>
                    <a:pt x="51" y="38"/>
                  </a:lnTo>
                  <a:lnTo>
                    <a:pt x="48" y="38"/>
                  </a:lnTo>
                  <a:lnTo>
                    <a:pt x="45" y="40"/>
                  </a:lnTo>
                  <a:lnTo>
                    <a:pt x="42" y="40"/>
                  </a:lnTo>
                  <a:lnTo>
                    <a:pt x="40" y="40"/>
                  </a:lnTo>
                  <a:lnTo>
                    <a:pt x="39" y="40"/>
                  </a:lnTo>
                  <a:lnTo>
                    <a:pt x="39" y="41"/>
                  </a:lnTo>
                  <a:lnTo>
                    <a:pt x="26" y="41"/>
                  </a:lnTo>
                  <a:lnTo>
                    <a:pt x="14" y="42"/>
                  </a:lnTo>
                  <a:lnTo>
                    <a:pt x="6" y="46"/>
                  </a:lnTo>
                  <a:lnTo>
                    <a:pt x="2" y="54"/>
                  </a:lnTo>
                  <a:lnTo>
                    <a:pt x="0" y="66"/>
                  </a:lnTo>
                  <a:lnTo>
                    <a:pt x="0" y="307"/>
                  </a:lnTo>
                  <a:lnTo>
                    <a:pt x="394" y="307"/>
                  </a:lnTo>
                  <a:lnTo>
                    <a:pt x="394" y="66"/>
                  </a:lnTo>
                  <a:lnTo>
                    <a:pt x="392" y="54"/>
                  </a:lnTo>
                  <a:lnTo>
                    <a:pt x="390" y="50"/>
                  </a:lnTo>
                  <a:lnTo>
                    <a:pt x="389" y="47"/>
                  </a:lnTo>
                  <a:close/>
                  <a:moveTo>
                    <a:pt x="383" y="66"/>
                  </a:moveTo>
                  <a:lnTo>
                    <a:pt x="383" y="297"/>
                  </a:lnTo>
                  <a:lnTo>
                    <a:pt x="12" y="295"/>
                  </a:lnTo>
                  <a:lnTo>
                    <a:pt x="12" y="66"/>
                  </a:lnTo>
                  <a:lnTo>
                    <a:pt x="12" y="59"/>
                  </a:lnTo>
                  <a:lnTo>
                    <a:pt x="15" y="54"/>
                  </a:lnTo>
                  <a:lnTo>
                    <a:pt x="21" y="51"/>
                  </a:lnTo>
                  <a:lnTo>
                    <a:pt x="28" y="51"/>
                  </a:lnTo>
                  <a:lnTo>
                    <a:pt x="367" y="51"/>
                  </a:lnTo>
                  <a:lnTo>
                    <a:pt x="373" y="51"/>
                  </a:lnTo>
                  <a:lnTo>
                    <a:pt x="379" y="54"/>
                  </a:lnTo>
                  <a:lnTo>
                    <a:pt x="382" y="59"/>
                  </a:lnTo>
                  <a:lnTo>
                    <a:pt x="383" y="66"/>
                  </a:lnTo>
                  <a:close/>
                  <a:moveTo>
                    <a:pt x="170" y="10"/>
                  </a:moveTo>
                  <a:lnTo>
                    <a:pt x="179" y="10"/>
                  </a:lnTo>
                  <a:lnTo>
                    <a:pt x="186" y="13"/>
                  </a:lnTo>
                  <a:lnTo>
                    <a:pt x="188" y="17"/>
                  </a:lnTo>
                  <a:lnTo>
                    <a:pt x="191" y="26"/>
                  </a:lnTo>
                  <a:lnTo>
                    <a:pt x="196" y="41"/>
                  </a:lnTo>
                  <a:lnTo>
                    <a:pt x="64" y="41"/>
                  </a:lnTo>
                  <a:lnTo>
                    <a:pt x="70" y="24"/>
                  </a:lnTo>
                  <a:lnTo>
                    <a:pt x="71" y="16"/>
                  </a:lnTo>
                  <a:lnTo>
                    <a:pt x="76" y="13"/>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5" name="Freeform 917"/>
            <p:cNvSpPr>
              <a:spLocks/>
            </p:cNvSpPr>
            <p:nvPr/>
          </p:nvSpPr>
          <p:spPr bwMode="auto">
            <a:xfrm>
              <a:off x="139" y="3255"/>
              <a:ext cx="74" cy="49"/>
            </a:xfrm>
            <a:custGeom>
              <a:avLst/>
              <a:gdLst>
                <a:gd name="T0" fmla="*/ 371 w 371"/>
                <a:gd name="T1" fmla="*/ 246 h 246"/>
                <a:gd name="T2" fmla="*/ 371 w 371"/>
                <a:gd name="T3" fmla="*/ 15 h 246"/>
                <a:gd name="T4" fmla="*/ 370 w 371"/>
                <a:gd name="T5" fmla="*/ 8 h 246"/>
                <a:gd name="T6" fmla="*/ 367 w 371"/>
                <a:gd name="T7" fmla="*/ 3 h 246"/>
                <a:gd name="T8" fmla="*/ 361 w 371"/>
                <a:gd name="T9" fmla="*/ 0 h 246"/>
                <a:gd name="T10" fmla="*/ 355 w 371"/>
                <a:gd name="T11" fmla="*/ 0 h 246"/>
                <a:gd name="T12" fmla="*/ 16 w 371"/>
                <a:gd name="T13" fmla="*/ 0 h 246"/>
                <a:gd name="T14" fmla="*/ 9 w 371"/>
                <a:gd name="T15" fmla="*/ 0 h 246"/>
                <a:gd name="T16" fmla="*/ 3 w 371"/>
                <a:gd name="T17" fmla="*/ 3 h 246"/>
                <a:gd name="T18" fmla="*/ 0 w 371"/>
                <a:gd name="T19" fmla="*/ 8 h 246"/>
                <a:gd name="T20" fmla="*/ 0 w 371"/>
                <a:gd name="T21" fmla="*/ 15 h 246"/>
                <a:gd name="T22" fmla="*/ 0 w 371"/>
                <a:gd name="T23" fmla="*/ 244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5"/>
                  </a:lnTo>
                  <a:lnTo>
                    <a:pt x="370" y="8"/>
                  </a:lnTo>
                  <a:lnTo>
                    <a:pt x="367" y="3"/>
                  </a:lnTo>
                  <a:lnTo>
                    <a:pt x="361" y="0"/>
                  </a:lnTo>
                  <a:lnTo>
                    <a:pt x="355" y="0"/>
                  </a:lnTo>
                  <a:lnTo>
                    <a:pt x="16" y="0"/>
                  </a:lnTo>
                  <a:lnTo>
                    <a:pt x="9" y="0"/>
                  </a:lnTo>
                  <a:lnTo>
                    <a:pt x="3" y="3"/>
                  </a:lnTo>
                  <a:lnTo>
                    <a:pt x="0" y="8"/>
                  </a:lnTo>
                  <a:lnTo>
                    <a:pt x="0" y="15"/>
                  </a:lnTo>
                  <a:lnTo>
                    <a:pt x="0" y="244"/>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6" name="Freeform 918"/>
            <p:cNvSpPr>
              <a:spLocks/>
            </p:cNvSpPr>
            <p:nvPr/>
          </p:nvSpPr>
          <p:spPr bwMode="auto">
            <a:xfrm>
              <a:off x="149" y="3247"/>
              <a:ext cx="27" cy="6"/>
            </a:xfrm>
            <a:custGeom>
              <a:avLst/>
              <a:gdLst>
                <a:gd name="T0" fmla="*/ 122 w 132"/>
                <a:gd name="T1" fmla="*/ 3 h 31"/>
                <a:gd name="T2" fmla="*/ 115 w 132"/>
                <a:gd name="T3" fmla="*/ 0 h 31"/>
                <a:gd name="T4" fmla="*/ 106 w 132"/>
                <a:gd name="T5" fmla="*/ 0 h 31"/>
                <a:gd name="T6" fmla="*/ 30 w 132"/>
                <a:gd name="T7" fmla="*/ 0 h 31"/>
                <a:gd name="T8" fmla="*/ 17 w 132"/>
                <a:gd name="T9" fmla="*/ 0 h 31"/>
                <a:gd name="T10" fmla="*/ 12 w 132"/>
                <a:gd name="T11" fmla="*/ 3 h 31"/>
                <a:gd name="T12" fmla="*/ 7 w 132"/>
                <a:gd name="T13" fmla="*/ 6 h 31"/>
                <a:gd name="T14" fmla="*/ 6 w 132"/>
                <a:gd name="T15" fmla="*/ 14 h 31"/>
                <a:gd name="T16" fmla="*/ 0 w 132"/>
                <a:gd name="T17" fmla="*/ 31 h 31"/>
                <a:gd name="T18" fmla="*/ 132 w 132"/>
                <a:gd name="T19" fmla="*/ 31 h 31"/>
                <a:gd name="T20" fmla="*/ 127 w 132"/>
                <a:gd name="T21" fmla="*/ 16 h 31"/>
                <a:gd name="T22" fmla="*/ 124 w 132"/>
                <a:gd name="T23" fmla="*/ 7 h 31"/>
                <a:gd name="T24" fmla="*/ 122 w 132"/>
                <a:gd name="T25" fmla="*/ 3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1"/>
                <a:gd name="T41" fmla="*/ 132 w 132"/>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1">
                  <a:moveTo>
                    <a:pt x="122" y="3"/>
                  </a:moveTo>
                  <a:lnTo>
                    <a:pt x="115" y="0"/>
                  </a:lnTo>
                  <a:lnTo>
                    <a:pt x="106" y="0"/>
                  </a:lnTo>
                  <a:lnTo>
                    <a:pt x="30" y="0"/>
                  </a:lnTo>
                  <a:lnTo>
                    <a:pt x="17" y="0"/>
                  </a:lnTo>
                  <a:lnTo>
                    <a:pt x="12" y="3"/>
                  </a:lnTo>
                  <a:lnTo>
                    <a:pt x="7" y="6"/>
                  </a:lnTo>
                  <a:lnTo>
                    <a:pt x="6" y="14"/>
                  </a:lnTo>
                  <a:lnTo>
                    <a:pt x="0" y="31"/>
                  </a:lnTo>
                  <a:lnTo>
                    <a:pt x="132" y="31"/>
                  </a:lnTo>
                  <a:lnTo>
                    <a:pt x="127" y="16"/>
                  </a:lnTo>
                  <a:lnTo>
                    <a:pt x="124" y="7"/>
                  </a:lnTo>
                  <a:lnTo>
                    <a:pt x="122" y="3"/>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7" name="Freeform 919"/>
            <p:cNvSpPr>
              <a:spLocks noEditPoints="1"/>
            </p:cNvSpPr>
            <p:nvPr/>
          </p:nvSpPr>
          <p:spPr bwMode="auto">
            <a:xfrm>
              <a:off x="136" y="3367"/>
              <a:ext cx="79" cy="62"/>
            </a:xfrm>
            <a:custGeom>
              <a:avLst/>
              <a:gdLst>
                <a:gd name="T0" fmla="*/ 380 w 394"/>
                <a:gd name="T1" fmla="*/ 42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2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1 h 306"/>
                <a:gd name="T52" fmla="*/ 367 w 394"/>
                <a:gd name="T53" fmla="*/ 51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4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2"/>
                  </a:lnTo>
                  <a:lnTo>
                    <a:pt x="369" y="40"/>
                  </a:lnTo>
                  <a:lnTo>
                    <a:pt x="226" y="40"/>
                  </a:lnTo>
                  <a:lnTo>
                    <a:pt x="219" y="39"/>
                  </a:lnTo>
                  <a:lnTo>
                    <a:pt x="215" y="39"/>
                  </a:lnTo>
                  <a:lnTo>
                    <a:pt x="209" y="39"/>
                  </a:lnTo>
                  <a:lnTo>
                    <a:pt x="205" y="35"/>
                  </a:lnTo>
                  <a:lnTo>
                    <a:pt x="202" y="26"/>
                  </a:lnTo>
                  <a:lnTo>
                    <a:pt x="199" y="17"/>
                  </a:lnTo>
                  <a:lnTo>
                    <a:pt x="197" y="11"/>
                  </a:lnTo>
                  <a:lnTo>
                    <a:pt x="196" y="8"/>
                  </a:lnTo>
                  <a:lnTo>
                    <a:pt x="193" y="5"/>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3"/>
                  </a:lnTo>
                  <a:lnTo>
                    <a:pt x="51" y="38"/>
                  </a:lnTo>
                  <a:lnTo>
                    <a:pt x="48" y="38"/>
                  </a:lnTo>
                  <a:lnTo>
                    <a:pt x="45" y="39"/>
                  </a:lnTo>
                  <a:lnTo>
                    <a:pt x="42" y="39"/>
                  </a:lnTo>
                  <a:lnTo>
                    <a:pt x="40" y="39"/>
                  </a:lnTo>
                  <a:lnTo>
                    <a:pt x="39" y="39"/>
                  </a:lnTo>
                  <a:lnTo>
                    <a:pt x="39" y="40"/>
                  </a:lnTo>
                  <a:lnTo>
                    <a:pt x="26" y="40"/>
                  </a:lnTo>
                  <a:lnTo>
                    <a:pt x="14" y="42"/>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1"/>
                  </a:lnTo>
                  <a:lnTo>
                    <a:pt x="28" y="51"/>
                  </a:lnTo>
                  <a:lnTo>
                    <a:pt x="367" y="51"/>
                  </a:lnTo>
                  <a:lnTo>
                    <a:pt x="373" y="51"/>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4"/>
                  </a:lnTo>
                  <a:lnTo>
                    <a:pt x="71" y="16"/>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8" name="Freeform 920"/>
            <p:cNvSpPr>
              <a:spLocks/>
            </p:cNvSpPr>
            <p:nvPr/>
          </p:nvSpPr>
          <p:spPr bwMode="auto">
            <a:xfrm>
              <a:off x="139" y="3377"/>
              <a:ext cx="74" cy="50"/>
            </a:xfrm>
            <a:custGeom>
              <a:avLst/>
              <a:gdLst>
                <a:gd name="T0" fmla="*/ 371 w 371"/>
                <a:gd name="T1" fmla="*/ 245 h 245"/>
                <a:gd name="T2" fmla="*/ 371 w 371"/>
                <a:gd name="T3" fmla="*/ 15 h 245"/>
                <a:gd name="T4" fmla="*/ 370 w 371"/>
                <a:gd name="T5" fmla="*/ 7 h 245"/>
                <a:gd name="T6" fmla="*/ 367 w 371"/>
                <a:gd name="T7" fmla="*/ 3 h 245"/>
                <a:gd name="T8" fmla="*/ 361 w 371"/>
                <a:gd name="T9" fmla="*/ 0 h 245"/>
                <a:gd name="T10" fmla="*/ 355 w 371"/>
                <a:gd name="T11" fmla="*/ 0 h 245"/>
                <a:gd name="T12" fmla="*/ 16 w 371"/>
                <a:gd name="T13" fmla="*/ 0 h 245"/>
                <a:gd name="T14" fmla="*/ 9 w 371"/>
                <a:gd name="T15" fmla="*/ 0 h 245"/>
                <a:gd name="T16" fmla="*/ 3 w 371"/>
                <a:gd name="T17" fmla="*/ 3 h 245"/>
                <a:gd name="T18" fmla="*/ 0 w 371"/>
                <a:gd name="T19" fmla="*/ 7 h 245"/>
                <a:gd name="T20" fmla="*/ 0 w 371"/>
                <a:gd name="T21" fmla="*/ 15 h 245"/>
                <a:gd name="T22" fmla="*/ 0 w 371"/>
                <a:gd name="T23" fmla="*/ 244 h 245"/>
                <a:gd name="T24" fmla="*/ 371 w 371"/>
                <a:gd name="T25" fmla="*/ 245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5"/>
                <a:gd name="T41" fmla="*/ 371 w 371"/>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5">
                  <a:moveTo>
                    <a:pt x="371" y="245"/>
                  </a:moveTo>
                  <a:lnTo>
                    <a:pt x="371" y="15"/>
                  </a:lnTo>
                  <a:lnTo>
                    <a:pt x="370" y="7"/>
                  </a:lnTo>
                  <a:lnTo>
                    <a:pt x="367" y="3"/>
                  </a:lnTo>
                  <a:lnTo>
                    <a:pt x="361" y="0"/>
                  </a:lnTo>
                  <a:lnTo>
                    <a:pt x="355" y="0"/>
                  </a:lnTo>
                  <a:lnTo>
                    <a:pt x="16" y="0"/>
                  </a:lnTo>
                  <a:lnTo>
                    <a:pt x="9" y="0"/>
                  </a:lnTo>
                  <a:lnTo>
                    <a:pt x="3" y="3"/>
                  </a:lnTo>
                  <a:lnTo>
                    <a:pt x="0" y="7"/>
                  </a:lnTo>
                  <a:lnTo>
                    <a:pt x="0" y="15"/>
                  </a:lnTo>
                  <a:lnTo>
                    <a:pt x="0" y="244"/>
                  </a:lnTo>
                  <a:lnTo>
                    <a:pt x="371" y="245"/>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89" name="Freeform 921"/>
            <p:cNvSpPr>
              <a:spLocks/>
            </p:cNvSpPr>
            <p:nvPr/>
          </p:nvSpPr>
          <p:spPr bwMode="auto">
            <a:xfrm>
              <a:off x="149" y="3369"/>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6 h 30"/>
                <a:gd name="T14" fmla="*/ 6 w 132"/>
                <a:gd name="T15" fmla="*/ 14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6"/>
                  </a:lnTo>
                  <a:lnTo>
                    <a:pt x="6" y="14"/>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90" name="Freeform 922"/>
            <p:cNvSpPr>
              <a:spLocks noEditPoints="1"/>
            </p:cNvSpPr>
            <p:nvPr/>
          </p:nvSpPr>
          <p:spPr bwMode="auto">
            <a:xfrm>
              <a:off x="136" y="3485"/>
              <a:ext cx="79" cy="61"/>
            </a:xfrm>
            <a:custGeom>
              <a:avLst/>
              <a:gdLst>
                <a:gd name="T0" fmla="*/ 380 w 394"/>
                <a:gd name="T1" fmla="*/ 41 h 306"/>
                <a:gd name="T2" fmla="*/ 226 w 394"/>
                <a:gd name="T3" fmla="*/ 40 h 306"/>
                <a:gd name="T4" fmla="*/ 215 w 394"/>
                <a:gd name="T5" fmla="*/ 39 h 306"/>
                <a:gd name="T6" fmla="*/ 205 w 394"/>
                <a:gd name="T7" fmla="*/ 35 h 306"/>
                <a:gd name="T8" fmla="*/ 199 w 394"/>
                <a:gd name="T9" fmla="*/ 17 h 306"/>
                <a:gd name="T10" fmla="*/ 196 w 394"/>
                <a:gd name="T11" fmla="*/ 8 h 306"/>
                <a:gd name="T12" fmla="*/ 192 w 394"/>
                <a:gd name="T13" fmla="*/ 3 h 306"/>
                <a:gd name="T14" fmla="*/ 178 w 394"/>
                <a:gd name="T15" fmla="*/ 0 h 306"/>
                <a:gd name="T16" fmla="*/ 90 w 394"/>
                <a:gd name="T17" fmla="*/ 0 h 306"/>
                <a:gd name="T18" fmla="*/ 67 w 394"/>
                <a:gd name="T19" fmla="*/ 3 h 306"/>
                <a:gd name="T20" fmla="*/ 59 w 394"/>
                <a:gd name="T21" fmla="*/ 20 h 306"/>
                <a:gd name="T22" fmla="*/ 54 w 394"/>
                <a:gd name="T23" fmla="*/ 29 h 306"/>
                <a:gd name="T24" fmla="*/ 53 w 394"/>
                <a:gd name="T25" fmla="*/ 30 h 306"/>
                <a:gd name="T26" fmla="*/ 51 w 394"/>
                <a:gd name="T27" fmla="*/ 38 h 306"/>
                <a:gd name="T28" fmla="*/ 45 w 394"/>
                <a:gd name="T29" fmla="*/ 39 h 306"/>
                <a:gd name="T30" fmla="*/ 40 w 394"/>
                <a:gd name="T31" fmla="*/ 39 h 306"/>
                <a:gd name="T32" fmla="*/ 39 w 394"/>
                <a:gd name="T33" fmla="*/ 40 h 306"/>
                <a:gd name="T34" fmla="*/ 14 w 394"/>
                <a:gd name="T35" fmla="*/ 41 h 306"/>
                <a:gd name="T36" fmla="*/ 2 w 394"/>
                <a:gd name="T37" fmla="*/ 54 h 306"/>
                <a:gd name="T38" fmla="*/ 0 w 394"/>
                <a:gd name="T39" fmla="*/ 306 h 306"/>
                <a:gd name="T40" fmla="*/ 394 w 394"/>
                <a:gd name="T41" fmla="*/ 66 h 306"/>
                <a:gd name="T42" fmla="*/ 390 w 394"/>
                <a:gd name="T43" fmla="*/ 49 h 306"/>
                <a:gd name="T44" fmla="*/ 383 w 394"/>
                <a:gd name="T45" fmla="*/ 66 h 306"/>
                <a:gd name="T46" fmla="*/ 12 w 394"/>
                <a:gd name="T47" fmla="*/ 295 h 306"/>
                <a:gd name="T48" fmla="*/ 12 w 394"/>
                <a:gd name="T49" fmla="*/ 58 h 306"/>
                <a:gd name="T50" fmla="*/ 21 w 394"/>
                <a:gd name="T51" fmla="*/ 50 h 306"/>
                <a:gd name="T52" fmla="*/ 367 w 394"/>
                <a:gd name="T53" fmla="*/ 50 h 306"/>
                <a:gd name="T54" fmla="*/ 379 w 394"/>
                <a:gd name="T55" fmla="*/ 54 h 306"/>
                <a:gd name="T56" fmla="*/ 383 w 394"/>
                <a:gd name="T57" fmla="*/ 66 h 306"/>
                <a:gd name="T58" fmla="*/ 179 w 394"/>
                <a:gd name="T59" fmla="*/ 10 h 306"/>
                <a:gd name="T60" fmla="*/ 188 w 394"/>
                <a:gd name="T61" fmla="*/ 17 h 306"/>
                <a:gd name="T62" fmla="*/ 196 w 394"/>
                <a:gd name="T63" fmla="*/ 40 h 306"/>
                <a:gd name="T64" fmla="*/ 70 w 394"/>
                <a:gd name="T65" fmla="*/ 23 h 306"/>
                <a:gd name="T66" fmla="*/ 76 w 394"/>
                <a:gd name="T67" fmla="*/ 12 h 306"/>
                <a:gd name="T68" fmla="*/ 94 w 394"/>
                <a:gd name="T69" fmla="*/ 10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4"/>
                <a:gd name="T106" fmla="*/ 0 h 306"/>
                <a:gd name="T107" fmla="*/ 394 w 394"/>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4" h="306">
                  <a:moveTo>
                    <a:pt x="389" y="47"/>
                  </a:moveTo>
                  <a:lnTo>
                    <a:pt x="380" y="41"/>
                  </a:lnTo>
                  <a:lnTo>
                    <a:pt x="369" y="40"/>
                  </a:lnTo>
                  <a:lnTo>
                    <a:pt x="226" y="40"/>
                  </a:lnTo>
                  <a:lnTo>
                    <a:pt x="219" y="39"/>
                  </a:lnTo>
                  <a:lnTo>
                    <a:pt x="215" y="39"/>
                  </a:lnTo>
                  <a:lnTo>
                    <a:pt x="209" y="39"/>
                  </a:lnTo>
                  <a:lnTo>
                    <a:pt x="205" y="35"/>
                  </a:lnTo>
                  <a:lnTo>
                    <a:pt x="202" y="26"/>
                  </a:lnTo>
                  <a:lnTo>
                    <a:pt x="199" y="17"/>
                  </a:lnTo>
                  <a:lnTo>
                    <a:pt x="197" y="11"/>
                  </a:lnTo>
                  <a:lnTo>
                    <a:pt x="196" y="8"/>
                  </a:lnTo>
                  <a:lnTo>
                    <a:pt x="193" y="4"/>
                  </a:lnTo>
                  <a:lnTo>
                    <a:pt x="192" y="3"/>
                  </a:lnTo>
                  <a:lnTo>
                    <a:pt x="183" y="0"/>
                  </a:lnTo>
                  <a:lnTo>
                    <a:pt x="178" y="0"/>
                  </a:lnTo>
                  <a:lnTo>
                    <a:pt x="171" y="0"/>
                  </a:lnTo>
                  <a:lnTo>
                    <a:pt x="90" y="0"/>
                  </a:lnTo>
                  <a:lnTo>
                    <a:pt x="74" y="0"/>
                  </a:lnTo>
                  <a:lnTo>
                    <a:pt x="67" y="3"/>
                  </a:lnTo>
                  <a:lnTo>
                    <a:pt x="62" y="8"/>
                  </a:lnTo>
                  <a:lnTo>
                    <a:pt x="59" y="20"/>
                  </a:lnTo>
                  <a:lnTo>
                    <a:pt x="57" y="27"/>
                  </a:lnTo>
                  <a:lnTo>
                    <a:pt x="54" y="29"/>
                  </a:lnTo>
                  <a:lnTo>
                    <a:pt x="53" y="29"/>
                  </a:lnTo>
                  <a:lnTo>
                    <a:pt x="53" y="30"/>
                  </a:lnTo>
                  <a:lnTo>
                    <a:pt x="53" y="32"/>
                  </a:lnTo>
                  <a:lnTo>
                    <a:pt x="51" y="38"/>
                  </a:lnTo>
                  <a:lnTo>
                    <a:pt x="48" y="38"/>
                  </a:lnTo>
                  <a:lnTo>
                    <a:pt x="45" y="39"/>
                  </a:lnTo>
                  <a:lnTo>
                    <a:pt x="42" y="39"/>
                  </a:lnTo>
                  <a:lnTo>
                    <a:pt x="40" y="39"/>
                  </a:lnTo>
                  <a:lnTo>
                    <a:pt x="39" y="39"/>
                  </a:lnTo>
                  <a:lnTo>
                    <a:pt x="39" y="40"/>
                  </a:lnTo>
                  <a:lnTo>
                    <a:pt x="26" y="40"/>
                  </a:lnTo>
                  <a:lnTo>
                    <a:pt x="14" y="41"/>
                  </a:lnTo>
                  <a:lnTo>
                    <a:pt x="6" y="46"/>
                  </a:lnTo>
                  <a:lnTo>
                    <a:pt x="2" y="54"/>
                  </a:lnTo>
                  <a:lnTo>
                    <a:pt x="0" y="66"/>
                  </a:lnTo>
                  <a:lnTo>
                    <a:pt x="0" y="306"/>
                  </a:lnTo>
                  <a:lnTo>
                    <a:pt x="394" y="306"/>
                  </a:lnTo>
                  <a:lnTo>
                    <a:pt x="394" y="66"/>
                  </a:lnTo>
                  <a:lnTo>
                    <a:pt x="392" y="54"/>
                  </a:lnTo>
                  <a:lnTo>
                    <a:pt x="390" y="49"/>
                  </a:lnTo>
                  <a:lnTo>
                    <a:pt x="389" y="47"/>
                  </a:lnTo>
                  <a:close/>
                  <a:moveTo>
                    <a:pt x="383" y="66"/>
                  </a:moveTo>
                  <a:lnTo>
                    <a:pt x="383" y="296"/>
                  </a:lnTo>
                  <a:lnTo>
                    <a:pt x="12" y="295"/>
                  </a:lnTo>
                  <a:lnTo>
                    <a:pt x="12" y="66"/>
                  </a:lnTo>
                  <a:lnTo>
                    <a:pt x="12" y="58"/>
                  </a:lnTo>
                  <a:lnTo>
                    <a:pt x="15" y="54"/>
                  </a:lnTo>
                  <a:lnTo>
                    <a:pt x="21" y="50"/>
                  </a:lnTo>
                  <a:lnTo>
                    <a:pt x="28" y="50"/>
                  </a:lnTo>
                  <a:lnTo>
                    <a:pt x="367" y="50"/>
                  </a:lnTo>
                  <a:lnTo>
                    <a:pt x="373" y="50"/>
                  </a:lnTo>
                  <a:lnTo>
                    <a:pt x="379" y="54"/>
                  </a:lnTo>
                  <a:lnTo>
                    <a:pt x="382" y="58"/>
                  </a:lnTo>
                  <a:lnTo>
                    <a:pt x="383" y="66"/>
                  </a:lnTo>
                  <a:close/>
                  <a:moveTo>
                    <a:pt x="170" y="10"/>
                  </a:moveTo>
                  <a:lnTo>
                    <a:pt x="179" y="10"/>
                  </a:lnTo>
                  <a:lnTo>
                    <a:pt x="186" y="12"/>
                  </a:lnTo>
                  <a:lnTo>
                    <a:pt x="188" y="17"/>
                  </a:lnTo>
                  <a:lnTo>
                    <a:pt x="191" y="26"/>
                  </a:lnTo>
                  <a:lnTo>
                    <a:pt x="196" y="40"/>
                  </a:lnTo>
                  <a:lnTo>
                    <a:pt x="64" y="40"/>
                  </a:lnTo>
                  <a:lnTo>
                    <a:pt x="70" y="23"/>
                  </a:lnTo>
                  <a:lnTo>
                    <a:pt x="71" y="15"/>
                  </a:lnTo>
                  <a:lnTo>
                    <a:pt x="76" y="12"/>
                  </a:lnTo>
                  <a:lnTo>
                    <a:pt x="81" y="10"/>
                  </a:lnTo>
                  <a:lnTo>
                    <a:pt x="94" y="10"/>
                  </a:lnTo>
                  <a:lnTo>
                    <a:pt x="170" y="10"/>
                  </a:lnTo>
                  <a:close/>
                </a:path>
              </a:pathLst>
            </a:custGeom>
            <a:solidFill>
              <a:srgbClr val="000000"/>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91" name="Freeform 923"/>
            <p:cNvSpPr>
              <a:spLocks/>
            </p:cNvSpPr>
            <p:nvPr/>
          </p:nvSpPr>
          <p:spPr bwMode="auto">
            <a:xfrm>
              <a:off x="139" y="3495"/>
              <a:ext cx="74" cy="49"/>
            </a:xfrm>
            <a:custGeom>
              <a:avLst/>
              <a:gdLst>
                <a:gd name="T0" fmla="*/ 371 w 371"/>
                <a:gd name="T1" fmla="*/ 246 h 246"/>
                <a:gd name="T2" fmla="*/ 371 w 371"/>
                <a:gd name="T3" fmla="*/ 16 h 246"/>
                <a:gd name="T4" fmla="*/ 370 w 371"/>
                <a:gd name="T5" fmla="*/ 8 h 246"/>
                <a:gd name="T6" fmla="*/ 367 w 371"/>
                <a:gd name="T7" fmla="*/ 4 h 246"/>
                <a:gd name="T8" fmla="*/ 361 w 371"/>
                <a:gd name="T9" fmla="*/ 0 h 246"/>
                <a:gd name="T10" fmla="*/ 355 w 371"/>
                <a:gd name="T11" fmla="*/ 0 h 246"/>
                <a:gd name="T12" fmla="*/ 16 w 371"/>
                <a:gd name="T13" fmla="*/ 0 h 246"/>
                <a:gd name="T14" fmla="*/ 9 w 371"/>
                <a:gd name="T15" fmla="*/ 0 h 246"/>
                <a:gd name="T16" fmla="*/ 3 w 371"/>
                <a:gd name="T17" fmla="*/ 4 h 246"/>
                <a:gd name="T18" fmla="*/ 0 w 371"/>
                <a:gd name="T19" fmla="*/ 8 h 246"/>
                <a:gd name="T20" fmla="*/ 0 w 371"/>
                <a:gd name="T21" fmla="*/ 16 h 246"/>
                <a:gd name="T22" fmla="*/ 0 w 371"/>
                <a:gd name="T23" fmla="*/ 245 h 246"/>
                <a:gd name="T24" fmla="*/ 371 w 371"/>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246"/>
                <a:gd name="T41" fmla="*/ 371 w 371"/>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246">
                  <a:moveTo>
                    <a:pt x="371" y="246"/>
                  </a:moveTo>
                  <a:lnTo>
                    <a:pt x="371" y="16"/>
                  </a:lnTo>
                  <a:lnTo>
                    <a:pt x="370" y="8"/>
                  </a:lnTo>
                  <a:lnTo>
                    <a:pt x="367" y="4"/>
                  </a:lnTo>
                  <a:lnTo>
                    <a:pt x="361" y="0"/>
                  </a:lnTo>
                  <a:lnTo>
                    <a:pt x="355" y="0"/>
                  </a:lnTo>
                  <a:lnTo>
                    <a:pt x="16" y="0"/>
                  </a:lnTo>
                  <a:lnTo>
                    <a:pt x="9" y="0"/>
                  </a:lnTo>
                  <a:lnTo>
                    <a:pt x="3" y="4"/>
                  </a:lnTo>
                  <a:lnTo>
                    <a:pt x="0" y="8"/>
                  </a:lnTo>
                  <a:lnTo>
                    <a:pt x="0" y="16"/>
                  </a:lnTo>
                  <a:lnTo>
                    <a:pt x="0" y="245"/>
                  </a:lnTo>
                  <a:lnTo>
                    <a:pt x="371" y="246"/>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92" name="Freeform 924"/>
            <p:cNvSpPr>
              <a:spLocks/>
            </p:cNvSpPr>
            <p:nvPr/>
          </p:nvSpPr>
          <p:spPr bwMode="auto">
            <a:xfrm>
              <a:off x="149" y="3487"/>
              <a:ext cx="27" cy="6"/>
            </a:xfrm>
            <a:custGeom>
              <a:avLst/>
              <a:gdLst>
                <a:gd name="T0" fmla="*/ 122 w 132"/>
                <a:gd name="T1" fmla="*/ 2 h 30"/>
                <a:gd name="T2" fmla="*/ 115 w 132"/>
                <a:gd name="T3" fmla="*/ 0 h 30"/>
                <a:gd name="T4" fmla="*/ 106 w 132"/>
                <a:gd name="T5" fmla="*/ 0 h 30"/>
                <a:gd name="T6" fmla="*/ 30 w 132"/>
                <a:gd name="T7" fmla="*/ 0 h 30"/>
                <a:gd name="T8" fmla="*/ 17 w 132"/>
                <a:gd name="T9" fmla="*/ 0 h 30"/>
                <a:gd name="T10" fmla="*/ 12 w 132"/>
                <a:gd name="T11" fmla="*/ 2 h 30"/>
                <a:gd name="T12" fmla="*/ 7 w 132"/>
                <a:gd name="T13" fmla="*/ 5 h 30"/>
                <a:gd name="T14" fmla="*/ 6 w 132"/>
                <a:gd name="T15" fmla="*/ 13 h 30"/>
                <a:gd name="T16" fmla="*/ 0 w 132"/>
                <a:gd name="T17" fmla="*/ 30 h 30"/>
                <a:gd name="T18" fmla="*/ 132 w 132"/>
                <a:gd name="T19" fmla="*/ 30 h 30"/>
                <a:gd name="T20" fmla="*/ 127 w 132"/>
                <a:gd name="T21" fmla="*/ 16 h 30"/>
                <a:gd name="T22" fmla="*/ 124 w 132"/>
                <a:gd name="T23" fmla="*/ 7 h 30"/>
                <a:gd name="T24" fmla="*/ 122 w 132"/>
                <a:gd name="T25" fmla="*/ 2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0"/>
                <a:gd name="T41" fmla="*/ 132 w 13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0">
                  <a:moveTo>
                    <a:pt x="122" y="2"/>
                  </a:moveTo>
                  <a:lnTo>
                    <a:pt x="115" y="0"/>
                  </a:lnTo>
                  <a:lnTo>
                    <a:pt x="106" y="0"/>
                  </a:lnTo>
                  <a:lnTo>
                    <a:pt x="30" y="0"/>
                  </a:lnTo>
                  <a:lnTo>
                    <a:pt x="17" y="0"/>
                  </a:lnTo>
                  <a:lnTo>
                    <a:pt x="12" y="2"/>
                  </a:lnTo>
                  <a:lnTo>
                    <a:pt x="7" y="5"/>
                  </a:lnTo>
                  <a:lnTo>
                    <a:pt x="6" y="13"/>
                  </a:lnTo>
                  <a:lnTo>
                    <a:pt x="0" y="30"/>
                  </a:lnTo>
                  <a:lnTo>
                    <a:pt x="132" y="30"/>
                  </a:lnTo>
                  <a:lnTo>
                    <a:pt x="127" y="16"/>
                  </a:lnTo>
                  <a:lnTo>
                    <a:pt x="124" y="7"/>
                  </a:lnTo>
                  <a:lnTo>
                    <a:pt x="122" y="2"/>
                  </a:lnTo>
                  <a:close/>
                </a:path>
              </a:pathLst>
            </a:custGeom>
            <a:solidFill>
              <a:srgbClr val="CCCCCC"/>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93" name="Freeform 925"/>
            <p:cNvSpPr>
              <a:spLocks/>
            </p:cNvSpPr>
            <p:nvPr/>
          </p:nvSpPr>
          <p:spPr bwMode="auto">
            <a:xfrm>
              <a:off x="6111" y="108"/>
              <a:ext cx="91" cy="99"/>
            </a:xfrm>
            <a:custGeom>
              <a:avLst/>
              <a:gdLst>
                <a:gd name="T0" fmla="*/ 453 w 453"/>
                <a:gd name="T1" fmla="*/ 0 h 496"/>
                <a:gd name="T2" fmla="*/ 0 w 453"/>
                <a:gd name="T3" fmla="*/ 0 h 496"/>
                <a:gd name="T4" fmla="*/ 0 w 453"/>
                <a:gd name="T5" fmla="*/ 496 h 496"/>
                <a:gd name="T6" fmla="*/ 453 w 453"/>
                <a:gd name="T7" fmla="*/ 0 h 496"/>
                <a:gd name="T8" fmla="*/ 0 60000 65536"/>
                <a:gd name="T9" fmla="*/ 0 60000 65536"/>
                <a:gd name="T10" fmla="*/ 0 60000 65536"/>
                <a:gd name="T11" fmla="*/ 0 60000 65536"/>
                <a:gd name="T12" fmla="*/ 0 w 453"/>
                <a:gd name="T13" fmla="*/ 0 h 496"/>
                <a:gd name="T14" fmla="*/ 453 w 453"/>
                <a:gd name="T15" fmla="*/ 496 h 496"/>
              </a:gdLst>
              <a:ahLst/>
              <a:cxnLst>
                <a:cxn ang="T8">
                  <a:pos x="T0" y="T1"/>
                </a:cxn>
                <a:cxn ang="T9">
                  <a:pos x="T2" y="T3"/>
                </a:cxn>
                <a:cxn ang="T10">
                  <a:pos x="T4" y="T5"/>
                </a:cxn>
                <a:cxn ang="T11">
                  <a:pos x="T6" y="T7"/>
                </a:cxn>
              </a:cxnLst>
              <a:rect l="T12" t="T13" r="T14" b="T15"/>
              <a:pathLst>
                <a:path w="453" h="496">
                  <a:moveTo>
                    <a:pt x="453" y="0"/>
                  </a:moveTo>
                  <a:lnTo>
                    <a:pt x="0" y="0"/>
                  </a:lnTo>
                  <a:lnTo>
                    <a:pt x="0" y="496"/>
                  </a:lnTo>
                  <a:lnTo>
                    <a:pt x="453" y="0"/>
                  </a:lnTo>
                  <a:close/>
                </a:path>
              </a:pathLst>
            </a:custGeom>
            <a:solidFill>
              <a:srgbClr val="BBE2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94" name="Freeform 926"/>
            <p:cNvSpPr>
              <a:spLocks/>
            </p:cNvSpPr>
            <p:nvPr/>
          </p:nvSpPr>
          <p:spPr bwMode="auto">
            <a:xfrm>
              <a:off x="6123" y="115"/>
              <a:ext cx="91" cy="100"/>
            </a:xfrm>
            <a:custGeom>
              <a:avLst/>
              <a:gdLst>
                <a:gd name="T0" fmla="*/ 0 w 453"/>
                <a:gd name="T1" fmla="*/ 499 h 499"/>
                <a:gd name="T2" fmla="*/ 453 w 453"/>
                <a:gd name="T3" fmla="*/ 499 h 499"/>
                <a:gd name="T4" fmla="*/ 453 w 453"/>
                <a:gd name="T5" fmla="*/ 0 h 499"/>
                <a:gd name="T6" fmla="*/ 433 w 453"/>
                <a:gd name="T7" fmla="*/ 20 h 499"/>
                <a:gd name="T8" fmla="*/ 412 w 453"/>
                <a:gd name="T9" fmla="*/ 44 h 499"/>
                <a:gd name="T10" fmla="*/ 389 w 453"/>
                <a:gd name="T11" fmla="*/ 67 h 499"/>
                <a:gd name="T12" fmla="*/ 367 w 453"/>
                <a:gd name="T13" fmla="*/ 93 h 499"/>
                <a:gd name="T14" fmla="*/ 342 w 453"/>
                <a:gd name="T15" fmla="*/ 119 h 499"/>
                <a:gd name="T16" fmla="*/ 317 w 453"/>
                <a:gd name="T17" fmla="*/ 147 h 499"/>
                <a:gd name="T18" fmla="*/ 290 w 453"/>
                <a:gd name="T19" fmla="*/ 176 h 499"/>
                <a:gd name="T20" fmla="*/ 263 w 453"/>
                <a:gd name="T21" fmla="*/ 208 h 499"/>
                <a:gd name="T22" fmla="*/ 233 w 453"/>
                <a:gd name="T23" fmla="*/ 238 h 499"/>
                <a:gd name="T24" fmla="*/ 203 w 453"/>
                <a:gd name="T25" fmla="*/ 272 h 499"/>
                <a:gd name="T26" fmla="*/ 171 w 453"/>
                <a:gd name="T27" fmla="*/ 305 h 499"/>
                <a:gd name="T28" fmla="*/ 140 w 453"/>
                <a:gd name="T29" fmla="*/ 342 h 499"/>
                <a:gd name="T30" fmla="*/ 106 w 453"/>
                <a:gd name="T31" fmla="*/ 378 h 499"/>
                <a:gd name="T32" fmla="*/ 71 w 453"/>
                <a:gd name="T33" fmla="*/ 418 h 499"/>
                <a:gd name="T34" fmla="*/ 35 w 453"/>
                <a:gd name="T35" fmla="*/ 457 h 499"/>
                <a:gd name="T36" fmla="*/ 0 w 453"/>
                <a:gd name="T37" fmla="*/ 499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3"/>
                <a:gd name="T58" fmla="*/ 0 h 499"/>
                <a:gd name="T59" fmla="*/ 453 w 453"/>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3" h="499">
                  <a:moveTo>
                    <a:pt x="0" y="499"/>
                  </a:moveTo>
                  <a:lnTo>
                    <a:pt x="453" y="499"/>
                  </a:lnTo>
                  <a:lnTo>
                    <a:pt x="453" y="0"/>
                  </a:lnTo>
                  <a:lnTo>
                    <a:pt x="433" y="20"/>
                  </a:lnTo>
                  <a:lnTo>
                    <a:pt x="412" y="44"/>
                  </a:lnTo>
                  <a:lnTo>
                    <a:pt x="389" y="67"/>
                  </a:lnTo>
                  <a:lnTo>
                    <a:pt x="367" y="93"/>
                  </a:lnTo>
                  <a:lnTo>
                    <a:pt x="342" y="119"/>
                  </a:lnTo>
                  <a:lnTo>
                    <a:pt x="317" y="147"/>
                  </a:lnTo>
                  <a:lnTo>
                    <a:pt x="290" y="176"/>
                  </a:lnTo>
                  <a:lnTo>
                    <a:pt x="263" y="208"/>
                  </a:lnTo>
                  <a:lnTo>
                    <a:pt x="233" y="238"/>
                  </a:lnTo>
                  <a:lnTo>
                    <a:pt x="203" y="272"/>
                  </a:lnTo>
                  <a:lnTo>
                    <a:pt x="171" y="305"/>
                  </a:lnTo>
                  <a:lnTo>
                    <a:pt x="140" y="342"/>
                  </a:lnTo>
                  <a:lnTo>
                    <a:pt x="106" y="378"/>
                  </a:lnTo>
                  <a:lnTo>
                    <a:pt x="71" y="418"/>
                  </a:lnTo>
                  <a:lnTo>
                    <a:pt x="35" y="457"/>
                  </a:lnTo>
                  <a:lnTo>
                    <a:pt x="0" y="499"/>
                  </a:lnTo>
                  <a:close/>
                </a:path>
              </a:pathLst>
            </a:custGeom>
            <a:solidFill>
              <a:srgbClr val="BBE2FF"/>
            </a:solidFill>
            <a:ln w="9525">
              <a:noFill/>
              <a:round/>
              <a:headEnd/>
              <a:tailEnd/>
            </a:ln>
          </p:spPr>
          <p:txBody>
            <a:bodyPr>
              <a:prstTxWarp prst="textNoShape">
                <a:avLst/>
              </a:prstTxWarp>
            </a:bodyPr>
            <a:lstStyle/>
            <a:p>
              <a:endParaRPr lang="en-US">
                <a:latin typeface="Lucida Sans Unicode" pitchFamily="-110" charset="-52"/>
              </a:endParaRPr>
            </a:p>
          </p:txBody>
        </p:sp>
        <p:sp>
          <p:nvSpPr>
            <p:cNvPr id="32095" name="Freeform 927"/>
            <p:cNvSpPr>
              <a:spLocks/>
            </p:cNvSpPr>
            <p:nvPr/>
          </p:nvSpPr>
          <p:spPr bwMode="auto">
            <a:xfrm>
              <a:off x="6123" y="115"/>
              <a:ext cx="91" cy="100"/>
            </a:xfrm>
            <a:custGeom>
              <a:avLst/>
              <a:gdLst>
                <a:gd name="T0" fmla="*/ 0 w 453"/>
                <a:gd name="T1" fmla="*/ 499 h 499"/>
                <a:gd name="T2" fmla="*/ 453 w 453"/>
                <a:gd name="T3" fmla="*/ 499 h 499"/>
                <a:gd name="T4" fmla="*/ 453 w 453"/>
                <a:gd name="T5" fmla="*/ 0 h 499"/>
                <a:gd name="T6" fmla="*/ 0 60000 65536"/>
                <a:gd name="T7" fmla="*/ 0 60000 65536"/>
                <a:gd name="T8" fmla="*/ 0 60000 65536"/>
                <a:gd name="T9" fmla="*/ 0 w 453"/>
                <a:gd name="T10" fmla="*/ 0 h 499"/>
                <a:gd name="T11" fmla="*/ 453 w 453"/>
                <a:gd name="T12" fmla="*/ 499 h 499"/>
              </a:gdLst>
              <a:ahLst/>
              <a:cxnLst>
                <a:cxn ang="T6">
                  <a:pos x="T0" y="T1"/>
                </a:cxn>
                <a:cxn ang="T7">
                  <a:pos x="T2" y="T3"/>
                </a:cxn>
                <a:cxn ang="T8">
                  <a:pos x="T4" y="T5"/>
                </a:cxn>
              </a:cxnLst>
              <a:rect l="T9" t="T10" r="T11" b="T12"/>
              <a:pathLst>
                <a:path w="453" h="499">
                  <a:moveTo>
                    <a:pt x="0" y="499"/>
                  </a:moveTo>
                  <a:lnTo>
                    <a:pt x="453" y="499"/>
                  </a:lnTo>
                  <a:lnTo>
                    <a:pt x="453" y="0"/>
                  </a:lnTo>
                </a:path>
              </a:pathLst>
            </a:custGeom>
            <a:noFill/>
            <a:ln w="6350">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096" name="Line 928"/>
            <p:cNvSpPr>
              <a:spLocks noChangeShapeType="1"/>
            </p:cNvSpPr>
            <p:nvPr/>
          </p:nvSpPr>
          <p:spPr bwMode="auto">
            <a:xfrm flipV="1">
              <a:off x="6111" y="108"/>
              <a:ext cx="91" cy="99"/>
            </a:xfrm>
            <a:prstGeom prst="line">
              <a:avLst/>
            </a:prstGeom>
            <a:noFill/>
            <a:ln w="6350">
              <a:solidFill>
                <a:srgbClr val="000066"/>
              </a:solidFill>
              <a:round/>
              <a:headEnd/>
              <a:tailEnd/>
            </a:ln>
          </p:spPr>
          <p:txBody>
            <a:bodyPr>
              <a:prstTxWarp prst="textNoShape">
                <a:avLst/>
              </a:prstTxWarp>
            </a:bodyPr>
            <a:lstStyle/>
            <a:p>
              <a:endParaRPr lang="en-US"/>
            </a:p>
          </p:txBody>
        </p:sp>
        <p:sp>
          <p:nvSpPr>
            <p:cNvPr id="32097" name="Freeform 929"/>
            <p:cNvSpPr>
              <a:spLocks/>
            </p:cNvSpPr>
            <p:nvPr/>
          </p:nvSpPr>
          <p:spPr bwMode="auto">
            <a:xfrm>
              <a:off x="6123" y="115"/>
              <a:ext cx="91" cy="100"/>
            </a:xfrm>
            <a:custGeom>
              <a:avLst/>
              <a:gdLst>
                <a:gd name="T0" fmla="*/ 453 w 453"/>
                <a:gd name="T1" fmla="*/ 0 h 499"/>
                <a:gd name="T2" fmla="*/ 433 w 453"/>
                <a:gd name="T3" fmla="*/ 20 h 499"/>
                <a:gd name="T4" fmla="*/ 412 w 453"/>
                <a:gd name="T5" fmla="*/ 44 h 499"/>
                <a:gd name="T6" fmla="*/ 389 w 453"/>
                <a:gd name="T7" fmla="*/ 67 h 499"/>
                <a:gd name="T8" fmla="*/ 367 w 453"/>
                <a:gd name="T9" fmla="*/ 93 h 499"/>
                <a:gd name="T10" fmla="*/ 342 w 453"/>
                <a:gd name="T11" fmla="*/ 119 h 499"/>
                <a:gd name="T12" fmla="*/ 317 w 453"/>
                <a:gd name="T13" fmla="*/ 147 h 499"/>
                <a:gd name="T14" fmla="*/ 290 w 453"/>
                <a:gd name="T15" fmla="*/ 176 h 499"/>
                <a:gd name="T16" fmla="*/ 263 w 453"/>
                <a:gd name="T17" fmla="*/ 208 h 499"/>
                <a:gd name="T18" fmla="*/ 233 w 453"/>
                <a:gd name="T19" fmla="*/ 238 h 499"/>
                <a:gd name="T20" fmla="*/ 203 w 453"/>
                <a:gd name="T21" fmla="*/ 272 h 499"/>
                <a:gd name="T22" fmla="*/ 171 w 453"/>
                <a:gd name="T23" fmla="*/ 305 h 499"/>
                <a:gd name="T24" fmla="*/ 140 w 453"/>
                <a:gd name="T25" fmla="*/ 342 h 499"/>
                <a:gd name="T26" fmla="*/ 106 w 453"/>
                <a:gd name="T27" fmla="*/ 378 h 499"/>
                <a:gd name="T28" fmla="*/ 71 w 453"/>
                <a:gd name="T29" fmla="*/ 418 h 499"/>
                <a:gd name="T30" fmla="*/ 35 w 453"/>
                <a:gd name="T31" fmla="*/ 457 h 499"/>
                <a:gd name="T32" fmla="*/ 0 w 453"/>
                <a:gd name="T33" fmla="*/ 499 h 4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3"/>
                <a:gd name="T52" fmla="*/ 0 h 499"/>
                <a:gd name="T53" fmla="*/ 453 w 453"/>
                <a:gd name="T54" fmla="*/ 499 h 4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3" h="499">
                  <a:moveTo>
                    <a:pt x="453" y="0"/>
                  </a:moveTo>
                  <a:lnTo>
                    <a:pt x="433" y="20"/>
                  </a:lnTo>
                  <a:lnTo>
                    <a:pt x="412" y="44"/>
                  </a:lnTo>
                  <a:lnTo>
                    <a:pt x="389" y="67"/>
                  </a:lnTo>
                  <a:lnTo>
                    <a:pt x="367" y="93"/>
                  </a:lnTo>
                  <a:lnTo>
                    <a:pt x="342" y="119"/>
                  </a:lnTo>
                  <a:lnTo>
                    <a:pt x="317" y="147"/>
                  </a:lnTo>
                  <a:lnTo>
                    <a:pt x="290" y="176"/>
                  </a:lnTo>
                  <a:lnTo>
                    <a:pt x="263" y="208"/>
                  </a:lnTo>
                  <a:lnTo>
                    <a:pt x="233" y="238"/>
                  </a:lnTo>
                  <a:lnTo>
                    <a:pt x="203" y="272"/>
                  </a:lnTo>
                  <a:lnTo>
                    <a:pt x="171" y="305"/>
                  </a:lnTo>
                  <a:lnTo>
                    <a:pt x="140" y="342"/>
                  </a:lnTo>
                  <a:lnTo>
                    <a:pt x="106" y="378"/>
                  </a:lnTo>
                  <a:lnTo>
                    <a:pt x="71" y="418"/>
                  </a:lnTo>
                  <a:lnTo>
                    <a:pt x="35" y="457"/>
                  </a:lnTo>
                  <a:lnTo>
                    <a:pt x="0" y="499"/>
                  </a:lnTo>
                </a:path>
              </a:pathLst>
            </a:custGeom>
            <a:noFill/>
            <a:ln w="6350">
              <a:solidFill>
                <a:srgbClr val="99CCFF"/>
              </a:solidFill>
              <a:round/>
              <a:headEnd/>
              <a:tailEnd/>
            </a:ln>
          </p:spPr>
          <p:txBody>
            <a:bodyPr>
              <a:prstTxWarp prst="textNoShape">
                <a:avLst/>
              </a:prstTxWarp>
            </a:bodyPr>
            <a:lstStyle/>
            <a:p>
              <a:endParaRPr lang="en-US">
                <a:latin typeface="Lucida Sans Unicode" pitchFamily="-110" charset="-52"/>
              </a:endParaRPr>
            </a:p>
          </p:txBody>
        </p:sp>
        <p:sp>
          <p:nvSpPr>
            <p:cNvPr id="32098" name="Freeform 930"/>
            <p:cNvSpPr>
              <a:spLocks/>
            </p:cNvSpPr>
            <p:nvPr/>
          </p:nvSpPr>
          <p:spPr bwMode="auto">
            <a:xfrm>
              <a:off x="6111" y="108"/>
              <a:ext cx="91" cy="99"/>
            </a:xfrm>
            <a:custGeom>
              <a:avLst/>
              <a:gdLst>
                <a:gd name="T0" fmla="*/ 453 w 453"/>
                <a:gd name="T1" fmla="*/ 0 h 496"/>
                <a:gd name="T2" fmla="*/ 0 w 453"/>
                <a:gd name="T3" fmla="*/ 0 h 496"/>
                <a:gd name="T4" fmla="*/ 0 w 453"/>
                <a:gd name="T5" fmla="*/ 496 h 496"/>
                <a:gd name="T6" fmla="*/ 0 60000 65536"/>
                <a:gd name="T7" fmla="*/ 0 60000 65536"/>
                <a:gd name="T8" fmla="*/ 0 60000 65536"/>
                <a:gd name="T9" fmla="*/ 0 w 453"/>
                <a:gd name="T10" fmla="*/ 0 h 496"/>
                <a:gd name="T11" fmla="*/ 453 w 453"/>
                <a:gd name="T12" fmla="*/ 496 h 496"/>
              </a:gdLst>
              <a:ahLst/>
              <a:cxnLst>
                <a:cxn ang="T6">
                  <a:pos x="T0" y="T1"/>
                </a:cxn>
                <a:cxn ang="T7">
                  <a:pos x="T2" y="T3"/>
                </a:cxn>
                <a:cxn ang="T8">
                  <a:pos x="T4" y="T5"/>
                </a:cxn>
              </a:cxnLst>
              <a:rect l="T9" t="T10" r="T11" b="T12"/>
              <a:pathLst>
                <a:path w="453" h="496">
                  <a:moveTo>
                    <a:pt x="453" y="0"/>
                  </a:moveTo>
                  <a:lnTo>
                    <a:pt x="0" y="0"/>
                  </a:lnTo>
                  <a:lnTo>
                    <a:pt x="0" y="496"/>
                  </a:lnTo>
                </a:path>
              </a:pathLst>
            </a:custGeom>
            <a:noFill/>
            <a:ln w="6350">
              <a:solidFill>
                <a:srgbClr val="99CCFF"/>
              </a:solidFill>
              <a:round/>
              <a:headEnd/>
              <a:tailEnd/>
            </a:ln>
          </p:spPr>
          <p:txBody>
            <a:bodyPr>
              <a:prstTxWarp prst="textNoShape">
                <a:avLst/>
              </a:prstTxWarp>
            </a:bodyPr>
            <a:lstStyle/>
            <a:p>
              <a:endParaRPr lang="en-US">
                <a:latin typeface="Lucida Sans Unicode" pitchFamily="-110" charset="-52"/>
              </a:endParaRPr>
            </a:p>
          </p:txBody>
        </p:sp>
        <p:sp>
          <p:nvSpPr>
            <p:cNvPr id="32099" name="Rectangle 931"/>
            <p:cNvSpPr>
              <a:spLocks noChangeArrowheads="1"/>
            </p:cNvSpPr>
            <p:nvPr/>
          </p:nvSpPr>
          <p:spPr bwMode="auto">
            <a:xfrm>
              <a:off x="5987" y="160"/>
              <a:ext cx="98" cy="56"/>
            </a:xfrm>
            <a:prstGeom prst="rect">
              <a:avLst/>
            </a:prstGeom>
            <a:solidFill>
              <a:srgbClr val="BBE2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100" name="Rectangle 932"/>
            <p:cNvSpPr>
              <a:spLocks noChangeArrowheads="1"/>
            </p:cNvSpPr>
            <p:nvPr/>
          </p:nvSpPr>
          <p:spPr bwMode="auto">
            <a:xfrm>
              <a:off x="5987" y="108"/>
              <a:ext cx="98" cy="32"/>
            </a:xfrm>
            <a:prstGeom prst="rect">
              <a:avLst/>
            </a:prstGeom>
            <a:solidFill>
              <a:srgbClr val="BBE2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101" name="Freeform 933"/>
            <p:cNvSpPr>
              <a:spLocks/>
            </p:cNvSpPr>
            <p:nvPr/>
          </p:nvSpPr>
          <p:spPr bwMode="auto">
            <a:xfrm>
              <a:off x="5987" y="108"/>
              <a:ext cx="98" cy="32"/>
            </a:xfrm>
            <a:custGeom>
              <a:avLst/>
              <a:gdLst>
                <a:gd name="T0" fmla="*/ 0 w 491"/>
                <a:gd name="T1" fmla="*/ 160 h 160"/>
                <a:gd name="T2" fmla="*/ 491 w 491"/>
                <a:gd name="T3" fmla="*/ 160 h 160"/>
                <a:gd name="T4" fmla="*/ 491 w 491"/>
                <a:gd name="T5" fmla="*/ 0 h 160"/>
                <a:gd name="T6" fmla="*/ 0 60000 65536"/>
                <a:gd name="T7" fmla="*/ 0 60000 65536"/>
                <a:gd name="T8" fmla="*/ 0 60000 65536"/>
                <a:gd name="T9" fmla="*/ 0 w 491"/>
                <a:gd name="T10" fmla="*/ 0 h 160"/>
                <a:gd name="T11" fmla="*/ 491 w 491"/>
                <a:gd name="T12" fmla="*/ 160 h 160"/>
              </a:gdLst>
              <a:ahLst/>
              <a:cxnLst>
                <a:cxn ang="T6">
                  <a:pos x="T0" y="T1"/>
                </a:cxn>
                <a:cxn ang="T7">
                  <a:pos x="T2" y="T3"/>
                </a:cxn>
                <a:cxn ang="T8">
                  <a:pos x="T4" y="T5"/>
                </a:cxn>
              </a:cxnLst>
              <a:rect l="T9" t="T10" r="T11" b="T12"/>
              <a:pathLst>
                <a:path w="491" h="160">
                  <a:moveTo>
                    <a:pt x="0" y="160"/>
                  </a:moveTo>
                  <a:lnTo>
                    <a:pt x="491" y="160"/>
                  </a:lnTo>
                  <a:lnTo>
                    <a:pt x="491" y="0"/>
                  </a:lnTo>
                </a:path>
              </a:pathLst>
            </a:custGeom>
            <a:noFill/>
            <a:ln w="4763">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102" name="Freeform 934"/>
            <p:cNvSpPr>
              <a:spLocks/>
            </p:cNvSpPr>
            <p:nvPr/>
          </p:nvSpPr>
          <p:spPr bwMode="auto">
            <a:xfrm>
              <a:off x="5987" y="160"/>
              <a:ext cx="98" cy="56"/>
            </a:xfrm>
            <a:custGeom>
              <a:avLst/>
              <a:gdLst>
                <a:gd name="T0" fmla="*/ 0 w 491"/>
                <a:gd name="T1" fmla="*/ 277 h 277"/>
                <a:gd name="T2" fmla="*/ 491 w 491"/>
                <a:gd name="T3" fmla="*/ 277 h 277"/>
                <a:gd name="T4" fmla="*/ 491 w 491"/>
                <a:gd name="T5" fmla="*/ 0 h 277"/>
                <a:gd name="T6" fmla="*/ 0 60000 65536"/>
                <a:gd name="T7" fmla="*/ 0 60000 65536"/>
                <a:gd name="T8" fmla="*/ 0 60000 65536"/>
                <a:gd name="T9" fmla="*/ 0 w 491"/>
                <a:gd name="T10" fmla="*/ 0 h 277"/>
                <a:gd name="T11" fmla="*/ 491 w 491"/>
                <a:gd name="T12" fmla="*/ 277 h 277"/>
              </a:gdLst>
              <a:ahLst/>
              <a:cxnLst>
                <a:cxn ang="T6">
                  <a:pos x="T0" y="T1"/>
                </a:cxn>
                <a:cxn ang="T7">
                  <a:pos x="T2" y="T3"/>
                </a:cxn>
                <a:cxn ang="T8">
                  <a:pos x="T4" y="T5"/>
                </a:cxn>
              </a:cxnLst>
              <a:rect l="T9" t="T10" r="T11" b="T12"/>
              <a:pathLst>
                <a:path w="491" h="277">
                  <a:moveTo>
                    <a:pt x="0" y="277"/>
                  </a:moveTo>
                  <a:lnTo>
                    <a:pt x="491" y="277"/>
                  </a:lnTo>
                  <a:lnTo>
                    <a:pt x="491" y="0"/>
                  </a:lnTo>
                </a:path>
              </a:pathLst>
            </a:custGeom>
            <a:noFill/>
            <a:ln w="4763">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103" name="Freeform 935"/>
            <p:cNvSpPr>
              <a:spLocks/>
            </p:cNvSpPr>
            <p:nvPr/>
          </p:nvSpPr>
          <p:spPr bwMode="auto">
            <a:xfrm>
              <a:off x="5987" y="108"/>
              <a:ext cx="98" cy="32"/>
            </a:xfrm>
            <a:custGeom>
              <a:avLst/>
              <a:gdLst>
                <a:gd name="T0" fmla="*/ 491 w 491"/>
                <a:gd name="T1" fmla="*/ 0 h 160"/>
                <a:gd name="T2" fmla="*/ 0 w 491"/>
                <a:gd name="T3" fmla="*/ 0 h 160"/>
                <a:gd name="T4" fmla="*/ 0 w 491"/>
                <a:gd name="T5" fmla="*/ 160 h 160"/>
                <a:gd name="T6" fmla="*/ 0 60000 65536"/>
                <a:gd name="T7" fmla="*/ 0 60000 65536"/>
                <a:gd name="T8" fmla="*/ 0 60000 65536"/>
                <a:gd name="T9" fmla="*/ 0 w 491"/>
                <a:gd name="T10" fmla="*/ 0 h 160"/>
                <a:gd name="T11" fmla="*/ 491 w 491"/>
                <a:gd name="T12" fmla="*/ 160 h 160"/>
              </a:gdLst>
              <a:ahLst/>
              <a:cxnLst>
                <a:cxn ang="T6">
                  <a:pos x="T0" y="T1"/>
                </a:cxn>
                <a:cxn ang="T7">
                  <a:pos x="T2" y="T3"/>
                </a:cxn>
                <a:cxn ang="T8">
                  <a:pos x="T4" y="T5"/>
                </a:cxn>
              </a:cxnLst>
              <a:rect l="T9" t="T10" r="T11" b="T12"/>
              <a:pathLst>
                <a:path w="491" h="160">
                  <a:moveTo>
                    <a:pt x="491" y="0"/>
                  </a:moveTo>
                  <a:lnTo>
                    <a:pt x="0" y="0"/>
                  </a:lnTo>
                  <a:lnTo>
                    <a:pt x="0" y="160"/>
                  </a:lnTo>
                </a:path>
              </a:pathLst>
            </a:custGeom>
            <a:noFill/>
            <a:ln w="4763">
              <a:solidFill>
                <a:srgbClr val="99CCFF"/>
              </a:solidFill>
              <a:round/>
              <a:headEnd/>
              <a:tailEnd/>
            </a:ln>
          </p:spPr>
          <p:txBody>
            <a:bodyPr>
              <a:prstTxWarp prst="textNoShape">
                <a:avLst/>
              </a:prstTxWarp>
            </a:bodyPr>
            <a:lstStyle/>
            <a:p>
              <a:endParaRPr lang="en-US">
                <a:latin typeface="Lucida Sans Unicode" pitchFamily="-110" charset="-52"/>
              </a:endParaRPr>
            </a:p>
          </p:txBody>
        </p:sp>
        <p:sp>
          <p:nvSpPr>
            <p:cNvPr id="32104" name="Freeform 936"/>
            <p:cNvSpPr>
              <a:spLocks/>
            </p:cNvSpPr>
            <p:nvPr/>
          </p:nvSpPr>
          <p:spPr bwMode="auto">
            <a:xfrm>
              <a:off x="5987" y="160"/>
              <a:ext cx="98" cy="56"/>
            </a:xfrm>
            <a:custGeom>
              <a:avLst/>
              <a:gdLst>
                <a:gd name="T0" fmla="*/ 491 w 491"/>
                <a:gd name="T1" fmla="*/ 0 h 277"/>
                <a:gd name="T2" fmla="*/ 0 w 491"/>
                <a:gd name="T3" fmla="*/ 0 h 277"/>
                <a:gd name="T4" fmla="*/ 0 w 491"/>
                <a:gd name="T5" fmla="*/ 277 h 277"/>
                <a:gd name="T6" fmla="*/ 0 60000 65536"/>
                <a:gd name="T7" fmla="*/ 0 60000 65536"/>
                <a:gd name="T8" fmla="*/ 0 60000 65536"/>
                <a:gd name="T9" fmla="*/ 0 w 491"/>
                <a:gd name="T10" fmla="*/ 0 h 277"/>
                <a:gd name="T11" fmla="*/ 491 w 491"/>
                <a:gd name="T12" fmla="*/ 277 h 277"/>
              </a:gdLst>
              <a:ahLst/>
              <a:cxnLst>
                <a:cxn ang="T6">
                  <a:pos x="T0" y="T1"/>
                </a:cxn>
                <a:cxn ang="T7">
                  <a:pos x="T2" y="T3"/>
                </a:cxn>
                <a:cxn ang="T8">
                  <a:pos x="T4" y="T5"/>
                </a:cxn>
              </a:cxnLst>
              <a:rect l="T9" t="T10" r="T11" b="T12"/>
              <a:pathLst>
                <a:path w="491" h="277">
                  <a:moveTo>
                    <a:pt x="491" y="0"/>
                  </a:moveTo>
                  <a:lnTo>
                    <a:pt x="0" y="0"/>
                  </a:lnTo>
                  <a:lnTo>
                    <a:pt x="0" y="277"/>
                  </a:lnTo>
                </a:path>
              </a:pathLst>
            </a:custGeom>
            <a:noFill/>
            <a:ln w="4763">
              <a:solidFill>
                <a:srgbClr val="99CCFF"/>
              </a:solidFill>
              <a:round/>
              <a:headEnd/>
              <a:tailEnd/>
            </a:ln>
          </p:spPr>
          <p:txBody>
            <a:bodyPr>
              <a:prstTxWarp prst="textNoShape">
                <a:avLst/>
              </a:prstTxWarp>
            </a:bodyPr>
            <a:lstStyle/>
            <a:p>
              <a:endParaRPr lang="en-US">
                <a:latin typeface="Lucida Sans Unicode" pitchFamily="-110" charset="-52"/>
              </a:endParaRPr>
            </a:p>
          </p:txBody>
        </p:sp>
        <p:sp>
          <p:nvSpPr>
            <p:cNvPr id="32105" name="Rectangle 937"/>
            <p:cNvSpPr>
              <a:spLocks noChangeArrowheads="1"/>
            </p:cNvSpPr>
            <p:nvPr/>
          </p:nvSpPr>
          <p:spPr bwMode="auto">
            <a:xfrm>
              <a:off x="5863" y="184"/>
              <a:ext cx="98" cy="32"/>
            </a:xfrm>
            <a:prstGeom prst="rect">
              <a:avLst/>
            </a:prstGeom>
            <a:solidFill>
              <a:srgbClr val="BBE2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106" name="Rectangle 938"/>
            <p:cNvSpPr>
              <a:spLocks noChangeArrowheads="1"/>
            </p:cNvSpPr>
            <p:nvPr/>
          </p:nvSpPr>
          <p:spPr bwMode="auto">
            <a:xfrm>
              <a:off x="5863" y="108"/>
              <a:ext cx="98" cy="56"/>
            </a:xfrm>
            <a:prstGeom prst="rect">
              <a:avLst/>
            </a:prstGeom>
            <a:solidFill>
              <a:srgbClr val="BBE2FF"/>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107" name="Freeform 939"/>
            <p:cNvSpPr>
              <a:spLocks/>
            </p:cNvSpPr>
            <p:nvPr/>
          </p:nvSpPr>
          <p:spPr bwMode="auto">
            <a:xfrm>
              <a:off x="5863" y="108"/>
              <a:ext cx="98" cy="56"/>
            </a:xfrm>
            <a:custGeom>
              <a:avLst/>
              <a:gdLst>
                <a:gd name="T0" fmla="*/ 0 w 490"/>
                <a:gd name="T1" fmla="*/ 279 h 279"/>
                <a:gd name="T2" fmla="*/ 490 w 490"/>
                <a:gd name="T3" fmla="*/ 279 h 279"/>
                <a:gd name="T4" fmla="*/ 490 w 490"/>
                <a:gd name="T5" fmla="*/ 0 h 279"/>
                <a:gd name="T6" fmla="*/ 0 60000 65536"/>
                <a:gd name="T7" fmla="*/ 0 60000 65536"/>
                <a:gd name="T8" fmla="*/ 0 60000 65536"/>
                <a:gd name="T9" fmla="*/ 0 w 490"/>
                <a:gd name="T10" fmla="*/ 0 h 279"/>
                <a:gd name="T11" fmla="*/ 490 w 490"/>
                <a:gd name="T12" fmla="*/ 279 h 279"/>
              </a:gdLst>
              <a:ahLst/>
              <a:cxnLst>
                <a:cxn ang="T6">
                  <a:pos x="T0" y="T1"/>
                </a:cxn>
                <a:cxn ang="T7">
                  <a:pos x="T2" y="T3"/>
                </a:cxn>
                <a:cxn ang="T8">
                  <a:pos x="T4" y="T5"/>
                </a:cxn>
              </a:cxnLst>
              <a:rect l="T9" t="T10" r="T11" b="T12"/>
              <a:pathLst>
                <a:path w="490" h="279">
                  <a:moveTo>
                    <a:pt x="0" y="279"/>
                  </a:moveTo>
                  <a:lnTo>
                    <a:pt x="490" y="279"/>
                  </a:lnTo>
                  <a:lnTo>
                    <a:pt x="490" y="0"/>
                  </a:lnTo>
                </a:path>
              </a:pathLst>
            </a:custGeom>
            <a:noFill/>
            <a:ln w="4763">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108" name="Freeform 940"/>
            <p:cNvSpPr>
              <a:spLocks/>
            </p:cNvSpPr>
            <p:nvPr/>
          </p:nvSpPr>
          <p:spPr bwMode="auto">
            <a:xfrm>
              <a:off x="5863" y="184"/>
              <a:ext cx="98" cy="32"/>
            </a:xfrm>
            <a:custGeom>
              <a:avLst/>
              <a:gdLst>
                <a:gd name="T0" fmla="*/ 0 w 490"/>
                <a:gd name="T1" fmla="*/ 159 h 159"/>
                <a:gd name="T2" fmla="*/ 490 w 490"/>
                <a:gd name="T3" fmla="*/ 159 h 159"/>
                <a:gd name="T4" fmla="*/ 490 w 490"/>
                <a:gd name="T5" fmla="*/ 0 h 159"/>
                <a:gd name="T6" fmla="*/ 0 60000 65536"/>
                <a:gd name="T7" fmla="*/ 0 60000 65536"/>
                <a:gd name="T8" fmla="*/ 0 60000 65536"/>
                <a:gd name="T9" fmla="*/ 0 w 490"/>
                <a:gd name="T10" fmla="*/ 0 h 159"/>
                <a:gd name="T11" fmla="*/ 490 w 490"/>
                <a:gd name="T12" fmla="*/ 159 h 159"/>
              </a:gdLst>
              <a:ahLst/>
              <a:cxnLst>
                <a:cxn ang="T6">
                  <a:pos x="T0" y="T1"/>
                </a:cxn>
                <a:cxn ang="T7">
                  <a:pos x="T2" y="T3"/>
                </a:cxn>
                <a:cxn ang="T8">
                  <a:pos x="T4" y="T5"/>
                </a:cxn>
              </a:cxnLst>
              <a:rect l="T9" t="T10" r="T11" b="T12"/>
              <a:pathLst>
                <a:path w="490" h="159">
                  <a:moveTo>
                    <a:pt x="0" y="159"/>
                  </a:moveTo>
                  <a:lnTo>
                    <a:pt x="490" y="159"/>
                  </a:lnTo>
                  <a:lnTo>
                    <a:pt x="490" y="0"/>
                  </a:lnTo>
                </a:path>
              </a:pathLst>
            </a:custGeom>
            <a:noFill/>
            <a:ln w="4763">
              <a:solidFill>
                <a:srgbClr val="000066"/>
              </a:solidFill>
              <a:round/>
              <a:headEnd/>
              <a:tailEnd/>
            </a:ln>
          </p:spPr>
          <p:txBody>
            <a:bodyPr>
              <a:prstTxWarp prst="textNoShape">
                <a:avLst/>
              </a:prstTxWarp>
            </a:bodyPr>
            <a:lstStyle/>
            <a:p>
              <a:endParaRPr lang="en-US">
                <a:latin typeface="Lucida Sans Unicode" pitchFamily="-110" charset="-52"/>
              </a:endParaRPr>
            </a:p>
          </p:txBody>
        </p:sp>
        <p:sp>
          <p:nvSpPr>
            <p:cNvPr id="32109" name="Freeform 941"/>
            <p:cNvSpPr>
              <a:spLocks/>
            </p:cNvSpPr>
            <p:nvPr/>
          </p:nvSpPr>
          <p:spPr bwMode="auto">
            <a:xfrm>
              <a:off x="5863" y="108"/>
              <a:ext cx="98" cy="56"/>
            </a:xfrm>
            <a:custGeom>
              <a:avLst/>
              <a:gdLst>
                <a:gd name="T0" fmla="*/ 490 w 490"/>
                <a:gd name="T1" fmla="*/ 0 h 279"/>
                <a:gd name="T2" fmla="*/ 0 w 490"/>
                <a:gd name="T3" fmla="*/ 0 h 279"/>
                <a:gd name="T4" fmla="*/ 0 w 490"/>
                <a:gd name="T5" fmla="*/ 279 h 279"/>
                <a:gd name="T6" fmla="*/ 0 60000 65536"/>
                <a:gd name="T7" fmla="*/ 0 60000 65536"/>
                <a:gd name="T8" fmla="*/ 0 60000 65536"/>
                <a:gd name="T9" fmla="*/ 0 w 490"/>
                <a:gd name="T10" fmla="*/ 0 h 279"/>
                <a:gd name="T11" fmla="*/ 490 w 490"/>
                <a:gd name="T12" fmla="*/ 279 h 279"/>
              </a:gdLst>
              <a:ahLst/>
              <a:cxnLst>
                <a:cxn ang="T6">
                  <a:pos x="T0" y="T1"/>
                </a:cxn>
                <a:cxn ang="T7">
                  <a:pos x="T2" y="T3"/>
                </a:cxn>
                <a:cxn ang="T8">
                  <a:pos x="T4" y="T5"/>
                </a:cxn>
              </a:cxnLst>
              <a:rect l="T9" t="T10" r="T11" b="T12"/>
              <a:pathLst>
                <a:path w="490" h="279">
                  <a:moveTo>
                    <a:pt x="490" y="0"/>
                  </a:moveTo>
                  <a:lnTo>
                    <a:pt x="0" y="0"/>
                  </a:lnTo>
                  <a:lnTo>
                    <a:pt x="0" y="279"/>
                  </a:lnTo>
                </a:path>
              </a:pathLst>
            </a:custGeom>
            <a:noFill/>
            <a:ln w="4763">
              <a:solidFill>
                <a:srgbClr val="99CCFF"/>
              </a:solidFill>
              <a:round/>
              <a:headEnd/>
              <a:tailEnd/>
            </a:ln>
          </p:spPr>
          <p:txBody>
            <a:bodyPr>
              <a:prstTxWarp prst="textNoShape">
                <a:avLst/>
              </a:prstTxWarp>
            </a:bodyPr>
            <a:lstStyle/>
            <a:p>
              <a:endParaRPr lang="en-US">
                <a:latin typeface="Lucida Sans Unicode" pitchFamily="-110" charset="-52"/>
              </a:endParaRPr>
            </a:p>
          </p:txBody>
        </p:sp>
        <p:sp>
          <p:nvSpPr>
            <p:cNvPr id="32110" name="Freeform 942"/>
            <p:cNvSpPr>
              <a:spLocks/>
            </p:cNvSpPr>
            <p:nvPr/>
          </p:nvSpPr>
          <p:spPr bwMode="auto">
            <a:xfrm>
              <a:off x="5863" y="184"/>
              <a:ext cx="98" cy="32"/>
            </a:xfrm>
            <a:custGeom>
              <a:avLst/>
              <a:gdLst>
                <a:gd name="T0" fmla="*/ 490 w 490"/>
                <a:gd name="T1" fmla="*/ 0 h 159"/>
                <a:gd name="T2" fmla="*/ 0 w 490"/>
                <a:gd name="T3" fmla="*/ 0 h 159"/>
                <a:gd name="T4" fmla="*/ 0 w 490"/>
                <a:gd name="T5" fmla="*/ 159 h 159"/>
                <a:gd name="T6" fmla="*/ 0 60000 65536"/>
                <a:gd name="T7" fmla="*/ 0 60000 65536"/>
                <a:gd name="T8" fmla="*/ 0 60000 65536"/>
                <a:gd name="T9" fmla="*/ 0 w 490"/>
                <a:gd name="T10" fmla="*/ 0 h 159"/>
                <a:gd name="T11" fmla="*/ 490 w 490"/>
                <a:gd name="T12" fmla="*/ 159 h 159"/>
              </a:gdLst>
              <a:ahLst/>
              <a:cxnLst>
                <a:cxn ang="T6">
                  <a:pos x="T0" y="T1"/>
                </a:cxn>
                <a:cxn ang="T7">
                  <a:pos x="T2" y="T3"/>
                </a:cxn>
                <a:cxn ang="T8">
                  <a:pos x="T4" y="T5"/>
                </a:cxn>
              </a:cxnLst>
              <a:rect l="T9" t="T10" r="T11" b="T12"/>
              <a:pathLst>
                <a:path w="490" h="159">
                  <a:moveTo>
                    <a:pt x="490" y="0"/>
                  </a:moveTo>
                  <a:lnTo>
                    <a:pt x="0" y="0"/>
                  </a:lnTo>
                  <a:lnTo>
                    <a:pt x="0" y="159"/>
                  </a:lnTo>
                </a:path>
              </a:pathLst>
            </a:custGeom>
            <a:noFill/>
            <a:ln w="4763">
              <a:solidFill>
                <a:srgbClr val="99CCFF"/>
              </a:solidFill>
              <a:round/>
              <a:headEnd/>
              <a:tailEnd/>
            </a:ln>
          </p:spPr>
          <p:txBody>
            <a:bodyPr>
              <a:prstTxWarp prst="textNoShape">
                <a:avLst/>
              </a:prstTxWarp>
            </a:bodyPr>
            <a:lstStyle/>
            <a:p>
              <a:endParaRPr lang="en-US">
                <a:latin typeface="Lucida Sans Unicode" pitchFamily="-110" charset="-52"/>
              </a:endParaRPr>
            </a:p>
          </p:txBody>
        </p:sp>
        <p:sp>
          <p:nvSpPr>
            <p:cNvPr id="32111" name="Rectangle 943"/>
            <p:cNvSpPr>
              <a:spLocks noChangeArrowheads="1"/>
            </p:cNvSpPr>
            <p:nvPr/>
          </p:nvSpPr>
          <p:spPr bwMode="auto">
            <a:xfrm>
              <a:off x="5339" y="1218"/>
              <a:ext cx="522" cy="1368"/>
            </a:xfrm>
            <a:prstGeom prst="rect">
              <a:avLst/>
            </a:prstGeom>
            <a:solidFill>
              <a:srgbClr val="CCCCCC"/>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112" name="Rectangle 944"/>
            <p:cNvSpPr>
              <a:spLocks noChangeArrowheads="1"/>
            </p:cNvSpPr>
            <p:nvPr/>
          </p:nvSpPr>
          <p:spPr bwMode="auto">
            <a:xfrm>
              <a:off x="3749" y="2772"/>
              <a:ext cx="977" cy="126"/>
            </a:xfrm>
            <a:prstGeom prst="rect">
              <a:avLst/>
            </a:prstGeom>
            <a:solidFill>
              <a:srgbClr val="CCCCCC"/>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32113" name="Rectangle 945"/>
            <p:cNvSpPr>
              <a:spLocks noChangeArrowheads="1"/>
            </p:cNvSpPr>
            <p:nvPr/>
          </p:nvSpPr>
          <p:spPr bwMode="auto">
            <a:xfrm>
              <a:off x="2754" y="2777"/>
              <a:ext cx="409" cy="216"/>
            </a:xfrm>
            <a:prstGeom prst="rect">
              <a:avLst/>
            </a:prstGeom>
            <a:solidFill>
              <a:srgbClr val="CCCCCC"/>
            </a:solidFill>
            <a:ln w="9525">
              <a:noFill/>
              <a:miter lim="800000"/>
              <a:headEnd/>
              <a:tailEnd/>
            </a:ln>
          </p:spPr>
          <p:txBody>
            <a:bodyPr>
              <a:prstTxWarp prst="textNoShape">
                <a:avLst/>
              </a:prstTxWarp>
            </a:bodyPr>
            <a:lstStyle/>
            <a:p>
              <a:endParaRPr lang="en-US">
                <a:latin typeface="Lucida Sans Unicode" pitchFamily="-110" charset="-52"/>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fontAlgn="auto">
              <a:spcAft>
                <a:spcPts val="0"/>
              </a:spcAft>
              <a:defRPr/>
            </a:pPr>
            <a:r>
              <a:rPr lang="en-US" dirty="0" smtClean="0">
                <a:ea typeface="+mj-ea"/>
                <a:cs typeface="+mj-cs"/>
              </a:rPr>
              <a:t>File-Sharing Programs</a:t>
            </a:r>
            <a:endParaRPr lang="en-US" dirty="0">
              <a:ea typeface="+mj-ea"/>
              <a:cs typeface="+mj-cs"/>
            </a:endParaRPr>
          </a:p>
        </p:txBody>
      </p:sp>
      <p:sp>
        <p:nvSpPr>
          <p:cNvPr id="33795" name="Freeform 2"/>
          <p:cNvSpPr>
            <a:spLocks/>
          </p:cNvSpPr>
          <p:nvPr/>
        </p:nvSpPr>
        <p:spPr bwMode="auto">
          <a:xfrm>
            <a:off x="2000250" y="2360613"/>
            <a:ext cx="5048250" cy="3270250"/>
          </a:xfrm>
          <a:custGeom>
            <a:avLst/>
            <a:gdLst>
              <a:gd name="T0" fmla="*/ 14582 w 17665"/>
              <a:gd name="T1" fmla="*/ 1376 h 11442"/>
              <a:gd name="T2" fmla="*/ 14069 w 17665"/>
              <a:gd name="T3" fmla="*/ 1106 h 11442"/>
              <a:gd name="T4" fmla="*/ 13261 w 17665"/>
              <a:gd name="T5" fmla="*/ 754 h 11442"/>
              <a:gd name="T6" fmla="*/ 12415 w 17665"/>
              <a:gd name="T7" fmla="*/ 472 h 11442"/>
              <a:gd name="T8" fmla="*/ 11423 w 17665"/>
              <a:gd name="T9" fmla="*/ 235 h 11442"/>
              <a:gd name="T10" fmla="*/ 10592 w 17665"/>
              <a:gd name="T11" fmla="*/ 104 h 11442"/>
              <a:gd name="T12" fmla="*/ 9837 w 17665"/>
              <a:gd name="T13" fmla="*/ 32 h 11442"/>
              <a:gd name="T14" fmla="*/ 8831 w 17665"/>
              <a:gd name="T15" fmla="*/ 0 h 11442"/>
              <a:gd name="T16" fmla="*/ 7496 w 17665"/>
              <a:gd name="T17" fmla="*/ 58 h 11442"/>
              <a:gd name="T18" fmla="*/ 6237 w 17665"/>
              <a:gd name="T19" fmla="*/ 235 h 11442"/>
              <a:gd name="T20" fmla="*/ 5054 w 17665"/>
              <a:gd name="T21" fmla="*/ 529 h 11442"/>
              <a:gd name="T22" fmla="*/ 3947 w 17665"/>
              <a:gd name="T23" fmla="*/ 942 h 11442"/>
              <a:gd name="T24" fmla="*/ 2914 w 17665"/>
              <a:gd name="T25" fmla="*/ 1472 h 11442"/>
              <a:gd name="T26" fmla="*/ 1980 w 17665"/>
              <a:gd name="T27" fmla="*/ 2105 h 11442"/>
              <a:gd name="T28" fmla="*/ 1221 w 17665"/>
              <a:gd name="T29" fmla="*/ 2790 h 11442"/>
              <a:gd name="T30" fmla="*/ 647 w 17665"/>
              <a:gd name="T31" fmla="*/ 3525 h 11442"/>
              <a:gd name="T32" fmla="*/ 251 w 17665"/>
              <a:gd name="T33" fmla="*/ 4307 h 11442"/>
              <a:gd name="T34" fmla="*/ 40 w 17665"/>
              <a:gd name="T35" fmla="*/ 5138 h 11442"/>
              <a:gd name="T36" fmla="*/ 3 w 17665"/>
              <a:gd name="T37" fmla="*/ 5867 h 11442"/>
              <a:gd name="T38" fmla="*/ 40 w 17665"/>
              <a:gd name="T39" fmla="*/ 6302 h 11442"/>
              <a:gd name="T40" fmla="*/ 203 w 17665"/>
              <a:gd name="T41" fmla="*/ 6997 h 11442"/>
              <a:gd name="T42" fmla="*/ 393 w 17665"/>
              <a:gd name="T43" fmla="*/ 7463 h 11442"/>
              <a:gd name="T44" fmla="*/ 606 w 17665"/>
              <a:gd name="T45" fmla="*/ 7851 h 11442"/>
              <a:gd name="T46" fmla="*/ 1059 w 17665"/>
              <a:gd name="T47" fmla="*/ 8469 h 11442"/>
              <a:gd name="T48" fmla="*/ 1455 w 17665"/>
              <a:gd name="T49" fmla="*/ 8883 h 11442"/>
              <a:gd name="T50" fmla="*/ 1980 w 17665"/>
              <a:gd name="T51" fmla="*/ 9334 h 11442"/>
              <a:gd name="T52" fmla="*/ 2859 w 17665"/>
              <a:gd name="T53" fmla="*/ 9933 h 11442"/>
              <a:gd name="T54" fmla="*/ 3708 w 17665"/>
              <a:gd name="T55" fmla="*/ 10388 h 11442"/>
              <a:gd name="T56" fmla="*/ 4609 w 17665"/>
              <a:gd name="T57" fmla="*/ 10763 h 11442"/>
              <a:gd name="T58" fmla="*/ 5564 w 17665"/>
              <a:gd name="T59" fmla="*/ 11053 h 11442"/>
              <a:gd name="T60" fmla="*/ 6570 w 17665"/>
              <a:gd name="T61" fmla="*/ 11264 h 11442"/>
              <a:gd name="T62" fmla="*/ 7630 w 17665"/>
              <a:gd name="T63" fmla="*/ 11393 h 11442"/>
              <a:gd name="T64" fmla="*/ 8831 w 17665"/>
              <a:gd name="T65" fmla="*/ 11442 h 11442"/>
              <a:gd name="T66" fmla="*/ 9562 w 17665"/>
              <a:gd name="T67" fmla="*/ 11423 h 11442"/>
              <a:gd name="T68" fmla="*/ 10055 w 17665"/>
              <a:gd name="T69" fmla="*/ 11390 h 11442"/>
              <a:gd name="T70" fmla="*/ 10592 w 17665"/>
              <a:gd name="T71" fmla="*/ 11336 h 11442"/>
              <a:gd name="T72" fmla="*/ 11218 w 17665"/>
              <a:gd name="T73" fmla="*/ 11242 h 11442"/>
              <a:gd name="T74" fmla="*/ 11826 w 17665"/>
              <a:gd name="T75" fmla="*/ 11120 h 11442"/>
              <a:gd name="T76" fmla="*/ 12318 w 17665"/>
              <a:gd name="T77" fmla="*/ 10994 h 11442"/>
              <a:gd name="T78" fmla="*/ 12701 w 17665"/>
              <a:gd name="T79" fmla="*/ 10879 h 11442"/>
              <a:gd name="T80" fmla="*/ 13261 w 17665"/>
              <a:gd name="T81" fmla="*/ 10682 h 11442"/>
              <a:gd name="T82" fmla="*/ 13936 w 17665"/>
              <a:gd name="T83" fmla="*/ 10394 h 11442"/>
              <a:gd name="T84" fmla="*/ 14413 w 17665"/>
              <a:gd name="T85" fmla="*/ 10156 h 11442"/>
              <a:gd name="T86" fmla="*/ 14830 w 17665"/>
              <a:gd name="T87" fmla="*/ 9917 h 11442"/>
              <a:gd name="T88" fmla="*/ 15235 w 17665"/>
              <a:gd name="T89" fmla="*/ 9658 h 11442"/>
              <a:gd name="T90" fmla="*/ 15888 w 17665"/>
              <a:gd name="T91" fmla="*/ 9166 h 11442"/>
              <a:gd name="T92" fmla="*/ 16146 w 17665"/>
              <a:gd name="T93" fmla="*/ 8939 h 11442"/>
              <a:gd name="T94" fmla="*/ 16495 w 17665"/>
              <a:gd name="T95" fmla="*/ 8588 h 11442"/>
              <a:gd name="T96" fmla="*/ 16844 w 17665"/>
              <a:gd name="T97" fmla="*/ 8165 h 11442"/>
              <a:gd name="T98" fmla="*/ 17131 w 17665"/>
              <a:gd name="T99" fmla="*/ 7722 h 11442"/>
              <a:gd name="T100" fmla="*/ 17312 w 17665"/>
              <a:gd name="T101" fmla="*/ 7364 h 11442"/>
              <a:gd name="T102" fmla="*/ 17457 w 17665"/>
              <a:gd name="T103" fmla="*/ 6997 h 11442"/>
              <a:gd name="T104" fmla="*/ 17572 w 17665"/>
              <a:gd name="T105" fmla="*/ 6583 h 11442"/>
              <a:gd name="T106" fmla="*/ 17640 w 17665"/>
              <a:gd name="T107" fmla="*/ 6158 h 11442"/>
              <a:gd name="T108" fmla="*/ 17663 w 17665"/>
              <a:gd name="T109" fmla="*/ 5794 h 11442"/>
              <a:gd name="T110" fmla="*/ 17623 w 17665"/>
              <a:gd name="T111" fmla="*/ 5138 h 11442"/>
              <a:gd name="T112" fmla="*/ 17480 w 17665"/>
              <a:gd name="T113" fmla="*/ 4510 h 11442"/>
              <a:gd name="T114" fmla="*/ 17167 w 17665"/>
              <a:gd name="T115" fmla="*/ 3780 h 11442"/>
              <a:gd name="T116" fmla="*/ 16798 w 17665"/>
              <a:gd name="T117" fmla="*/ 3212 h 11442"/>
              <a:gd name="T118" fmla="*/ 16384 w 17665"/>
              <a:gd name="T119" fmla="*/ 2731 h 11442"/>
              <a:gd name="T120" fmla="*/ 15821 w 17665"/>
              <a:gd name="T121" fmla="*/ 2215 h 11442"/>
              <a:gd name="T122" fmla="*/ 15157 w 17665"/>
              <a:gd name="T123" fmla="*/ 1728 h 114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665"/>
              <a:gd name="T187" fmla="*/ 0 h 11442"/>
              <a:gd name="T188" fmla="*/ 17665 w 17665"/>
              <a:gd name="T189" fmla="*/ 11442 h 114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665" h="11442">
                <a:moveTo>
                  <a:pt x="15078" y="1676"/>
                </a:moveTo>
                <a:lnTo>
                  <a:pt x="14995" y="1623"/>
                </a:lnTo>
                <a:lnTo>
                  <a:pt x="14913" y="1572"/>
                </a:lnTo>
                <a:lnTo>
                  <a:pt x="14830" y="1521"/>
                </a:lnTo>
                <a:lnTo>
                  <a:pt x="14749" y="1472"/>
                </a:lnTo>
                <a:lnTo>
                  <a:pt x="14582" y="1376"/>
                </a:lnTo>
                <a:lnTo>
                  <a:pt x="14497" y="1328"/>
                </a:lnTo>
                <a:lnTo>
                  <a:pt x="14413" y="1283"/>
                </a:lnTo>
                <a:lnTo>
                  <a:pt x="14327" y="1236"/>
                </a:lnTo>
                <a:lnTo>
                  <a:pt x="14242" y="1192"/>
                </a:lnTo>
                <a:lnTo>
                  <a:pt x="14155" y="1148"/>
                </a:lnTo>
                <a:lnTo>
                  <a:pt x="14069" y="1106"/>
                </a:lnTo>
                <a:lnTo>
                  <a:pt x="13980" y="1063"/>
                </a:lnTo>
                <a:lnTo>
                  <a:pt x="13893" y="1022"/>
                </a:lnTo>
                <a:lnTo>
                  <a:pt x="13716" y="942"/>
                </a:lnTo>
                <a:lnTo>
                  <a:pt x="13536" y="864"/>
                </a:lnTo>
                <a:lnTo>
                  <a:pt x="13354" y="791"/>
                </a:lnTo>
                <a:lnTo>
                  <a:pt x="13261" y="754"/>
                </a:lnTo>
                <a:lnTo>
                  <a:pt x="13169" y="720"/>
                </a:lnTo>
                <a:lnTo>
                  <a:pt x="12985" y="653"/>
                </a:lnTo>
                <a:lnTo>
                  <a:pt x="12796" y="589"/>
                </a:lnTo>
                <a:lnTo>
                  <a:pt x="12607" y="529"/>
                </a:lnTo>
                <a:lnTo>
                  <a:pt x="12511" y="499"/>
                </a:lnTo>
                <a:lnTo>
                  <a:pt x="12415" y="472"/>
                </a:lnTo>
                <a:lnTo>
                  <a:pt x="12222" y="419"/>
                </a:lnTo>
                <a:lnTo>
                  <a:pt x="12024" y="366"/>
                </a:lnTo>
                <a:lnTo>
                  <a:pt x="11924" y="341"/>
                </a:lnTo>
                <a:lnTo>
                  <a:pt x="11826" y="319"/>
                </a:lnTo>
                <a:lnTo>
                  <a:pt x="11625" y="275"/>
                </a:lnTo>
                <a:lnTo>
                  <a:pt x="11423" y="235"/>
                </a:lnTo>
                <a:lnTo>
                  <a:pt x="11320" y="214"/>
                </a:lnTo>
                <a:lnTo>
                  <a:pt x="11218" y="196"/>
                </a:lnTo>
                <a:lnTo>
                  <a:pt x="11012" y="162"/>
                </a:lnTo>
                <a:lnTo>
                  <a:pt x="10802" y="132"/>
                </a:lnTo>
                <a:lnTo>
                  <a:pt x="10697" y="117"/>
                </a:lnTo>
                <a:lnTo>
                  <a:pt x="10592" y="104"/>
                </a:lnTo>
                <a:lnTo>
                  <a:pt x="10485" y="91"/>
                </a:lnTo>
                <a:lnTo>
                  <a:pt x="10378" y="80"/>
                </a:lnTo>
                <a:lnTo>
                  <a:pt x="10164" y="58"/>
                </a:lnTo>
                <a:lnTo>
                  <a:pt x="10055" y="48"/>
                </a:lnTo>
                <a:lnTo>
                  <a:pt x="9947" y="40"/>
                </a:lnTo>
                <a:lnTo>
                  <a:pt x="9837" y="32"/>
                </a:lnTo>
                <a:lnTo>
                  <a:pt x="9728" y="26"/>
                </a:lnTo>
                <a:lnTo>
                  <a:pt x="9507" y="14"/>
                </a:lnTo>
                <a:lnTo>
                  <a:pt x="9284" y="6"/>
                </a:lnTo>
                <a:lnTo>
                  <a:pt x="9170" y="2"/>
                </a:lnTo>
                <a:lnTo>
                  <a:pt x="9058" y="1"/>
                </a:lnTo>
                <a:lnTo>
                  <a:pt x="8831" y="0"/>
                </a:lnTo>
                <a:lnTo>
                  <a:pt x="8602" y="1"/>
                </a:lnTo>
                <a:lnTo>
                  <a:pt x="8377" y="6"/>
                </a:lnTo>
                <a:lnTo>
                  <a:pt x="8153" y="14"/>
                </a:lnTo>
                <a:lnTo>
                  <a:pt x="7932" y="26"/>
                </a:lnTo>
                <a:lnTo>
                  <a:pt x="7712" y="40"/>
                </a:lnTo>
                <a:lnTo>
                  <a:pt x="7496" y="58"/>
                </a:lnTo>
                <a:lnTo>
                  <a:pt x="7280" y="80"/>
                </a:lnTo>
                <a:lnTo>
                  <a:pt x="7068" y="104"/>
                </a:lnTo>
                <a:lnTo>
                  <a:pt x="6856" y="132"/>
                </a:lnTo>
                <a:lnTo>
                  <a:pt x="6648" y="162"/>
                </a:lnTo>
                <a:lnTo>
                  <a:pt x="6440" y="196"/>
                </a:lnTo>
                <a:lnTo>
                  <a:pt x="6237" y="235"/>
                </a:lnTo>
                <a:lnTo>
                  <a:pt x="6034" y="275"/>
                </a:lnTo>
                <a:lnTo>
                  <a:pt x="5835" y="319"/>
                </a:lnTo>
                <a:lnTo>
                  <a:pt x="5636" y="366"/>
                </a:lnTo>
                <a:lnTo>
                  <a:pt x="5441" y="419"/>
                </a:lnTo>
                <a:lnTo>
                  <a:pt x="5245" y="472"/>
                </a:lnTo>
                <a:lnTo>
                  <a:pt x="5054" y="529"/>
                </a:lnTo>
                <a:lnTo>
                  <a:pt x="4863" y="589"/>
                </a:lnTo>
                <a:lnTo>
                  <a:pt x="4676" y="653"/>
                </a:lnTo>
                <a:lnTo>
                  <a:pt x="4489" y="720"/>
                </a:lnTo>
                <a:lnTo>
                  <a:pt x="4306" y="791"/>
                </a:lnTo>
                <a:lnTo>
                  <a:pt x="4125" y="864"/>
                </a:lnTo>
                <a:lnTo>
                  <a:pt x="3947" y="942"/>
                </a:lnTo>
                <a:lnTo>
                  <a:pt x="3769" y="1022"/>
                </a:lnTo>
                <a:lnTo>
                  <a:pt x="3593" y="1106"/>
                </a:lnTo>
                <a:lnTo>
                  <a:pt x="3420" y="1192"/>
                </a:lnTo>
                <a:lnTo>
                  <a:pt x="3250" y="1283"/>
                </a:lnTo>
                <a:lnTo>
                  <a:pt x="3081" y="1376"/>
                </a:lnTo>
                <a:lnTo>
                  <a:pt x="2914" y="1472"/>
                </a:lnTo>
                <a:lnTo>
                  <a:pt x="2750" y="1572"/>
                </a:lnTo>
                <a:lnTo>
                  <a:pt x="2588" y="1676"/>
                </a:lnTo>
                <a:lnTo>
                  <a:pt x="2428" y="1780"/>
                </a:lnTo>
                <a:lnTo>
                  <a:pt x="2274" y="1887"/>
                </a:lnTo>
                <a:lnTo>
                  <a:pt x="2124" y="1995"/>
                </a:lnTo>
                <a:lnTo>
                  <a:pt x="1980" y="2105"/>
                </a:lnTo>
                <a:lnTo>
                  <a:pt x="1840" y="2215"/>
                </a:lnTo>
                <a:lnTo>
                  <a:pt x="1707" y="2327"/>
                </a:lnTo>
                <a:lnTo>
                  <a:pt x="1577" y="2440"/>
                </a:lnTo>
                <a:lnTo>
                  <a:pt x="1455" y="2556"/>
                </a:lnTo>
                <a:lnTo>
                  <a:pt x="1335" y="2672"/>
                </a:lnTo>
                <a:lnTo>
                  <a:pt x="1221" y="2790"/>
                </a:lnTo>
                <a:lnTo>
                  <a:pt x="1113" y="2908"/>
                </a:lnTo>
                <a:lnTo>
                  <a:pt x="1009" y="3029"/>
                </a:lnTo>
                <a:lnTo>
                  <a:pt x="911" y="3150"/>
                </a:lnTo>
                <a:lnTo>
                  <a:pt x="818" y="3274"/>
                </a:lnTo>
                <a:lnTo>
                  <a:pt x="729" y="3398"/>
                </a:lnTo>
                <a:lnTo>
                  <a:pt x="647" y="3525"/>
                </a:lnTo>
                <a:lnTo>
                  <a:pt x="567" y="3650"/>
                </a:lnTo>
                <a:lnTo>
                  <a:pt x="493" y="3780"/>
                </a:lnTo>
                <a:lnTo>
                  <a:pt x="425" y="3909"/>
                </a:lnTo>
                <a:lnTo>
                  <a:pt x="363" y="4040"/>
                </a:lnTo>
                <a:lnTo>
                  <a:pt x="304" y="4172"/>
                </a:lnTo>
                <a:lnTo>
                  <a:pt x="251" y="4307"/>
                </a:lnTo>
                <a:lnTo>
                  <a:pt x="203" y="4442"/>
                </a:lnTo>
                <a:lnTo>
                  <a:pt x="161" y="4579"/>
                </a:lnTo>
                <a:lnTo>
                  <a:pt x="123" y="4716"/>
                </a:lnTo>
                <a:lnTo>
                  <a:pt x="90" y="4856"/>
                </a:lnTo>
                <a:lnTo>
                  <a:pt x="63" y="4995"/>
                </a:lnTo>
                <a:lnTo>
                  <a:pt x="40" y="5138"/>
                </a:lnTo>
                <a:lnTo>
                  <a:pt x="22" y="5281"/>
                </a:lnTo>
                <a:lnTo>
                  <a:pt x="9" y="5426"/>
                </a:lnTo>
                <a:lnTo>
                  <a:pt x="3" y="5572"/>
                </a:lnTo>
                <a:lnTo>
                  <a:pt x="0" y="5721"/>
                </a:lnTo>
                <a:lnTo>
                  <a:pt x="0" y="5794"/>
                </a:lnTo>
                <a:lnTo>
                  <a:pt x="3" y="5867"/>
                </a:lnTo>
                <a:lnTo>
                  <a:pt x="5" y="5940"/>
                </a:lnTo>
                <a:lnTo>
                  <a:pt x="9" y="6014"/>
                </a:lnTo>
                <a:lnTo>
                  <a:pt x="14" y="6085"/>
                </a:lnTo>
                <a:lnTo>
                  <a:pt x="22" y="6158"/>
                </a:lnTo>
                <a:lnTo>
                  <a:pt x="30" y="6229"/>
                </a:lnTo>
                <a:lnTo>
                  <a:pt x="40" y="6302"/>
                </a:lnTo>
                <a:lnTo>
                  <a:pt x="63" y="6442"/>
                </a:lnTo>
                <a:lnTo>
                  <a:pt x="90" y="6583"/>
                </a:lnTo>
                <a:lnTo>
                  <a:pt x="105" y="6652"/>
                </a:lnTo>
                <a:lnTo>
                  <a:pt x="123" y="6722"/>
                </a:lnTo>
                <a:lnTo>
                  <a:pt x="161" y="6861"/>
                </a:lnTo>
                <a:lnTo>
                  <a:pt x="203" y="6997"/>
                </a:lnTo>
                <a:lnTo>
                  <a:pt x="226" y="7064"/>
                </a:lnTo>
                <a:lnTo>
                  <a:pt x="251" y="7132"/>
                </a:lnTo>
                <a:lnTo>
                  <a:pt x="304" y="7265"/>
                </a:lnTo>
                <a:lnTo>
                  <a:pt x="332" y="7331"/>
                </a:lnTo>
                <a:lnTo>
                  <a:pt x="363" y="7398"/>
                </a:lnTo>
                <a:lnTo>
                  <a:pt x="393" y="7463"/>
                </a:lnTo>
                <a:lnTo>
                  <a:pt x="425" y="7529"/>
                </a:lnTo>
                <a:lnTo>
                  <a:pt x="458" y="7593"/>
                </a:lnTo>
                <a:lnTo>
                  <a:pt x="493" y="7659"/>
                </a:lnTo>
                <a:lnTo>
                  <a:pt x="529" y="7722"/>
                </a:lnTo>
                <a:lnTo>
                  <a:pt x="567" y="7787"/>
                </a:lnTo>
                <a:lnTo>
                  <a:pt x="606" y="7851"/>
                </a:lnTo>
                <a:lnTo>
                  <a:pt x="647" y="7915"/>
                </a:lnTo>
                <a:lnTo>
                  <a:pt x="729" y="8040"/>
                </a:lnTo>
                <a:lnTo>
                  <a:pt x="818" y="8165"/>
                </a:lnTo>
                <a:lnTo>
                  <a:pt x="911" y="8287"/>
                </a:lnTo>
                <a:lnTo>
                  <a:pt x="1009" y="8410"/>
                </a:lnTo>
                <a:lnTo>
                  <a:pt x="1059" y="8469"/>
                </a:lnTo>
                <a:lnTo>
                  <a:pt x="1113" y="8529"/>
                </a:lnTo>
                <a:lnTo>
                  <a:pt x="1166" y="8588"/>
                </a:lnTo>
                <a:lnTo>
                  <a:pt x="1221" y="8648"/>
                </a:lnTo>
                <a:lnTo>
                  <a:pt x="1335" y="8766"/>
                </a:lnTo>
                <a:lnTo>
                  <a:pt x="1394" y="8824"/>
                </a:lnTo>
                <a:lnTo>
                  <a:pt x="1455" y="8883"/>
                </a:lnTo>
                <a:lnTo>
                  <a:pt x="1515" y="8939"/>
                </a:lnTo>
                <a:lnTo>
                  <a:pt x="1577" y="8997"/>
                </a:lnTo>
                <a:lnTo>
                  <a:pt x="1707" y="9110"/>
                </a:lnTo>
                <a:lnTo>
                  <a:pt x="1772" y="9166"/>
                </a:lnTo>
                <a:lnTo>
                  <a:pt x="1840" y="9223"/>
                </a:lnTo>
                <a:lnTo>
                  <a:pt x="1980" y="9334"/>
                </a:lnTo>
                <a:lnTo>
                  <a:pt x="2124" y="9443"/>
                </a:lnTo>
                <a:lnTo>
                  <a:pt x="2274" y="9552"/>
                </a:lnTo>
                <a:lnTo>
                  <a:pt x="2428" y="9658"/>
                </a:lnTo>
                <a:lnTo>
                  <a:pt x="2588" y="9765"/>
                </a:lnTo>
                <a:lnTo>
                  <a:pt x="2721" y="9850"/>
                </a:lnTo>
                <a:lnTo>
                  <a:pt x="2859" y="9933"/>
                </a:lnTo>
                <a:lnTo>
                  <a:pt x="2996" y="10013"/>
                </a:lnTo>
                <a:lnTo>
                  <a:pt x="3136" y="10094"/>
                </a:lnTo>
                <a:lnTo>
                  <a:pt x="3276" y="10170"/>
                </a:lnTo>
                <a:lnTo>
                  <a:pt x="3419" y="10246"/>
                </a:lnTo>
                <a:lnTo>
                  <a:pt x="3562" y="10317"/>
                </a:lnTo>
                <a:lnTo>
                  <a:pt x="3708" y="10388"/>
                </a:lnTo>
                <a:lnTo>
                  <a:pt x="3853" y="10455"/>
                </a:lnTo>
                <a:lnTo>
                  <a:pt x="4001" y="10522"/>
                </a:lnTo>
                <a:lnTo>
                  <a:pt x="4151" y="10585"/>
                </a:lnTo>
                <a:lnTo>
                  <a:pt x="4303" y="10647"/>
                </a:lnTo>
                <a:lnTo>
                  <a:pt x="4455" y="10705"/>
                </a:lnTo>
                <a:lnTo>
                  <a:pt x="4609" y="10763"/>
                </a:lnTo>
                <a:lnTo>
                  <a:pt x="4764" y="10816"/>
                </a:lnTo>
                <a:lnTo>
                  <a:pt x="4922" y="10869"/>
                </a:lnTo>
                <a:lnTo>
                  <a:pt x="5080" y="10918"/>
                </a:lnTo>
                <a:lnTo>
                  <a:pt x="5240" y="10964"/>
                </a:lnTo>
                <a:lnTo>
                  <a:pt x="5401" y="11009"/>
                </a:lnTo>
                <a:lnTo>
                  <a:pt x="5564" y="11053"/>
                </a:lnTo>
                <a:lnTo>
                  <a:pt x="5727" y="11093"/>
                </a:lnTo>
                <a:lnTo>
                  <a:pt x="5893" y="11132"/>
                </a:lnTo>
                <a:lnTo>
                  <a:pt x="6059" y="11167"/>
                </a:lnTo>
                <a:lnTo>
                  <a:pt x="6229" y="11203"/>
                </a:lnTo>
                <a:lnTo>
                  <a:pt x="6398" y="11233"/>
                </a:lnTo>
                <a:lnTo>
                  <a:pt x="6570" y="11264"/>
                </a:lnTo>
                <a:lnTo>
                  <a:pt x="6742" y="11290"/>
                </a:lnTo>
                <a:lnTo>
                  <a:pt x="6918" y="11316"/>
                </a:lnTo>
                <a:lnTo>
                  <a:pt x="7092" y="11338"/>
                </a:lnTo>
                <a:lnTo>
                  <a:pt x="7270" y="11359"/>
                </a:lnTo>
                <a:lnTo>
                  <a:pt x="7448" y="11376"/>
                </a:lnTo>
                <a:lnTo>
                  <a:pt x="7630" y="11393"/>
                </a:lnTo>
                <a:lnTo>
                  <a:pt x="7787" y="11404"/>
                </a:lnTo>
                <a:lnTo>
                  <a:pt x="7949" y="11416"/>
                </a:lnTo>
                <a:lnTo>
                  <a:pt x="8166" y="11426"/>
                </a:lnTo>
                <a:lnTo>
                  <a:pt x="8385" y="11435"/>
                </a:lnTo>
                <a:lnTo>
                  <a:pt x="8606" y="11440"/>
                </a:lnTo>
                <a:lnTo>
                  <a:pt x="8831" y="11442"/>
                </a:lnTo>
                <a:lnTo>
                  <a:pt x="9058" y="11440"/>
                </a:lnTo>
                <a:lnTo>
                  <a:pt x="9170" y="11437"/>
                </a:lnTo>
                <a:lnTo>
                  <a:pt x="9284" y="11435"/>
                </a:lnTo>
                <a:lnTo>
                  <a:pt x="9395" y="11431"/>
                </a:lnTo>
                <a:lnTo>
                  <a:pt x="9507" y="11426"/>
                </a:lnTo>
                <a:lnTo>
                  <a:pt x="9562" y="11423"/>
                </a:lnTo>
                <a:lnTo>
                  <a:pt x="9617" y="11420"/>
                </a:lnTo>
                <a:lnTo>
                  <a:pt x="9728" y="11415"/>
                </a:lnTo>
                <a:lnTo>
                  <a:pt x="9837" y="11407"/>
                </a:lnTo>
                <a:lnTo>
                  <a:pt x="9892" y="11402"/>
                </a:lnTo>
                <a:lnTo>
                  <a:pt x="9947" y="11399"/>
                </a:lnTo>
                <a:lnTo>
                  <a:pt x="10055" y="11390"/>
                </a:lnTo>
                <a:lnTo>
                  <a:pt x="10164" y="11382"/>
                </a:lnTo>
                <a:lnTo>
                  <a:pt x="10270" y="11370"/>
                </a:lnTo>
                <a:lnTo>
                  <a:pt x="10324" y="11365"/>
                </a:lnTo>
                <a:lnTo>
                  <a:pt x="10378" y="11360"/>
                </a:lnTo>
                <a:lnTo>
                  <a:pt x="10485" y="11348"/>
                </a:lnTo>
                <a:lnTo>
                  <a:pt x="10592" y="11336"/>
                </a:lnTo>
                <a:lnTo>
                  <a:pt x="10697" y="11322"/>
                </a:lnTo>
                <a:lnTo>
                  <a:pt x="10802" y="11308"/>
                </a:lnTo>
                <a:lnTo>
                  <a:pt x="10906" y="11292"/>
                </a:lnTo>
                <a:lnTo>
                  <a:pt x="10958" y="11284"/>
                </a:lnTo>
                <a:lnTo>
                  <a:pt x="11012" y="11277"/>
                </a:lnTo>
                <a:lnTo>
                  <a:pt x="11218" y="11242"/>
                </a:lnTo>
                <a:lnTo>
                  <a:pt x="11320" y="11223"/>
                </a:lnTo>
                <a:lnTo>
                  <a:pt x="11423" y="11205"/>
                </a:lnTo>
                <a:lnTo>
                  <a:pt x="11625" y="11163"/>
                </a:lnTo>
                <a:lnTo>
                  <a:pt x="11725" y="11141"/>
                </a:lnTo>
                <a:lnTo>
                  <a:pt x="11775" y="11130"/>
                </a:lnTo>
                <a:lnTo>
                  <a:pt x="11826" y="11120"/>
                </a:lnTo>
                <a:lnTo>
                  <a:pt x="11875" y="11107"/>
                </a:lnTo>
                <a:lnTo>
                  <a:pt x="11924" y="11096"/>
                </a:lnTo>
                <a:lnTo>
                  <a:pt x="12024" y="11072"/>
                </a:lnTo>
                <a:lnTo>
                  <a:pt x="12222" y="11022"/>
                </a:lnTo>
                <a:lnTo>
                  <a:pt x="12269" y="11008"/>
                </a:lnTo>
                <a:lnTo>
                  <a:pt x="12318" y="10994"/>
                </a:lnTo>
                <a:lnTo>
                  <a:pt x="12415" y="10967"/>
                </a:lnTo>
                <a:lnTo>
                  <a:pt x="12511" y="10938"/>
                </a:lnTo>
                <a:lnTo>
                  <a:pt x="12558" y="10924"/>
                </a:lnTo>
                <a:lnTo>
                  <a:pt x="12607" y="10910"/>
                </a:lnTo>
                <a:lnTo>
                  <a:pt x="12654" y="10894"/>
                </a:lnTo>
                <a:lnTo>
                  <a:pt x="12701" y="10879"/>
                </a:lnTo>
                <a:lnTo>
                  <a:pt x="12796" y="10849"/>
                </a:lnTo>
                <a:lnTo>
                  <a:pt x="12985" y="10785"/>
                </a:lnTo>
                <a:lnTo>
                  <a:pt x="13076" y="10751"/>
                </a:lnTo>
                <a:lnTo>
                  <a:pt x="13169" y="10717"/>
                </a:lnTo>
                <a:lnTo>
                  <a:pt x="13215" y="10699"/>
                </a:lnTo>
                <a:lnTo>
                  <a:pt x="13261" y="10682"/>
                </a:lnTo>
                <a:lnTo>
                  <a:pt x="13354" y="10647"/>
                </a:lnTo>
                <a:lnTo>
                  <a:pt x="13536" y="10573"/>
                </a:lnTo>
                <a:lnTo>
                  <a:pt x="13625" y="10535"/>
                </a:lnTo>
                <a:lnTo>
                  <a:pt x="13716" y="10497"/>
                </a:lnTo>
                <a:lnTo>
                  <a:pt x="13893" y="10416"/>
                </a:lnTo>
                <a:lnTo>
                  <a:pt x="13936" y="10394"/>
                </a:lnTo>
                <a:lnTo>
                  <a:pt x="13980" y="10374"/>
                </a:lnTo>
                <a:lnTo>
                  <a:pt x="14069" y="10333"/>
                </a:lnTo>
                <a:lnTo>
                  <a:pt x="14155" y="10289"/>
                </a:lnTo>
                <a:lnTo>
                  <a:pt x="14242" y="10246"/>
                </a:lnTo>
                <a:lnTo>
                  <a:pt x="14327" y="10200"/>
                </a:lnTo>
                <a:lnTo>
                  <a:pt x="14413" y="10156"/>
                </a:lnTo>
                <a:lnTo>
                  <a:pt x="14497" y="10108"/>
                </a:lnTo>
                <a:lnTo>
                  <a:pt x="14539" y="10085"/>
                </a:lnTo>
                <a:lnTo>
                  <a:pt x="14582" y="10062"/>
                </a:lnTo>
                <a:lnTo>
                  <a:pt x="14665" y="10014"/>
                </a:lnTo>
                <a:lnTo>
                  <a:pt x="14749" y="9967"/>
                </a:lnTo>
                <a:lnTo>
                  <a:pt x="14830" y="9917"/>
                </a:lnTo>
                <a:lnTo>
                  <a:pt x="14913" y="9867"/>
                </a:lnTo>
                <a:lnTo>
                  <a:pt x="14995" y="9816"/>
                </a:lnTo>
                <a:lnTo>
                  <a:pt x="15036" y="9790"/>
                </a:lnTo>
                <a:lnTo>
                  <a:pt x="15078" y="9765"/>
                </a:lnTo>
                <a:lnTo>
                  <a:pt x="15157" y="9710"/>
                </a:lnTo>
                <a:lnTo>
                  <a:pt x="15235" y="9658"/>
                </a:lnTo>
                <a:lnTo>
                  <a:pt x="15389" y="9552"/>
                </a:lnTo>
                <a:lnTo>
                  <a:pt x="15464" y="9497"/>
                </a:lnTo>
                <a:lnTo>
                  <a:pt x="15538" y="9443"/>
                </a:lnTo>
                <a:lnTo>
                  <a:pt x="15683" y="9334"/>
                </a:lnTo>
                <a:lnTo>
                  <a:pt x="15821" y="9223"/>
                </a:lnTo>
                <a:lnTo>
                  <a:pt x="15888" y="9166"/>
                </a:lnTo>
                <a:lnTo>
                  <a:pt x="15921" y="9138"/>
                </a:lnTo>
                <a:lnTo>
                  <a:pt x="15955" y="9110"/>
                </a:lnTo>
                <a:lnTo>
                  <a:pt x="16020" y="9054"/>
                </a:lnTo>
                <a:lnTo>
                  <a:pt x="16083" y="8997"/>
                </a:lnTo>
                <a:lnTo>
                  <a:pt x="16114" y="8968"/>
                </a:lnTo>
                <a:lnTo>
                  <a:pt x="16146" y="8939"/>
                </a:lnTo>
                <a:lnTo>
                  <a:pt x="16208" y="8883"/>
                </a:lnTo>
                <a:lnTo>
                  <a:pt x="16267" y="8824"/>
                </a:lnTo>
                <a:lnTo>
                  <a:pt x="16326" y="8766"/>
                </a:lnTo>
                <a:lnTo>
                  <a:pt x="16384" y="8707"/>
                </a:lnTo>
                <a:lnTo>
                  <a:pt x="16440" y="8648"/>
                </a:lnTo>
                <a:lnTo>
                  <a:pt x="16495" y="8588"/>
                </a:lnTo>
                <a:lnTo>
                  <a:pt x="16548" y="8529"/>
                </a:lnTo>
                <a:lnTo>
                  <a:pt x="16600" y="8469"/>
                </a:lnTo>
                <a:lnTo>
                  <a:pt x="16652" y="8410"/>
                </a:lnTo>
                <a:lnTo>
                  <a:pt x="16750" y="8287"/>
                </a:lnTo>
                <a:lnTo>
                  <a:pt x="16798" y="8226"/>
                </a:lnTo>
                <a:lnTo>
                  <a:pt x="16844" y="8165"/>
                </a:lnTo>
                <a:lnTo>
                  <a:pt x="16933" y="8040"/>
                </a:lnTo>
                <a:lnTo>
                  <a:pt x="17016" y="7915"/>
                </a:lnTo>
                <a:lnTo>
                  <a:pt x="17055" y="7851"/>
                </a:lnTo>
                <a:lnTo>
                  <a:pt x="17094" y="7787"/>
                </a:lnTo>
                <a:lnTo>
                  <a:pt x="17112" y="7754"/>
                </a:lnTo>
                <a:lnTo>
                  <a:pt x="17131" y="7722"/>
                </a:lnTo>
                <a:lnTo>
                  <a:pt x="17167" y="7659"/>
                </a:lnTo>
                <a:lnTo>
                  <a:pt x="17201" y="7593"/>
                </a:lnTo>
                <a:lnTo>
                  <a:pt x="17235" y="7529"/>
                </a:lnTo>
                <a:lnTo>
                  <a:pt x="17267" y="7463"/>
                </a:lnTo>
                <a:lnTo>
                  <a:pt x="17299" y="7398"/>
                </a:lnTo>
                <a:lnTo>
                  <a:pt x="17312" y="7364"/>
                </a:lnTo>
                <a:lnTo>
                  <a:pt x="17327" y="7331"/>
                </a:lnTo>
                <a:lnTo>
                  <a:pt x="17355" y="7265"/>
                </a:lnTo>
                <a:lnTo>
                  <a:pt x="17410" y="7132"/>
                </a:lnTo>
                <a:lnTo>
                  <a:pt x="17434" y="7064"/>
                </a:lnTo>
                <a:lnTo>
                  <a:pt x="17445" y="7030"/>
                </a:lnTo>
                <a:lnTo>
                  <a:pt x="17457" y="6997"/>
                </a:lnTo>
                <a:lnTo>
                  <a:pt x="17480" y="6929"/>
                </a:lnTo>
                <a:lnTo>
                  <a:pt x="17502" y="6861"/>
                </a:lnTo>
                <a:lnTo>
                  <a:pt x="17538" y="6722"/>
                </a:lnTo>
                <a:lnTo>
                  <a:pt x="17555" y="6652"/>
                </a:lnTo>
                <a:lnTo>
                  <a:pt x="17563" y="6617"/>
                </a:lnTo>
                <a:lnTo>
                  <a:pt x="17572" y="6583"/>
                </a:lnTo>
                <a:lnTo>
                  <a:pt x="17599" y="6442"/>
                </a:lnTo>
                <a:lnTo>
                  <a:pt x="17612" y="6372"/>
                </a:lnTo>
                <a:lnTo>
                  <a:pt x="17623" y="6302"/>
                </a:lnTo>
                <a:lnTo>
                  <a:pt x="17632" y="6229"/>
                </a:lnTo>
                <a:lnTo>
                  <a:pt x="17635" y="6193"/>
                </a:lnTo>
                <a:lnTo>
                  <a:pt x="17640" y="6158"/>
                </a:lnTo>
                <a:lnTo>
                  <a:pt x="17647" y="6085"/>
                </a:lnTo>
                <a:lnTo>
                  <a:pt x="17654" y="6014"/>
                </a:lnTo>
                <a:lnTo>
                  <a:pt x="17655" y="5976"/>
                </a:lnTo>
                <a:lnTo>
                  <a:pt x="17657" y="5940"/>
                </a:lnTo>
                <a:lnTo>
                  <a:pt x="17660" y="5867"/>
                </a:lnTo>
                <a:lnTo>
                  <a:pt x="17663" y="5794"/>
                </a:lnTo>
                <a:lnTo>
                  <a:pt x="17665" y="5721"/>
                </a:lnTo>
                <a:lnTo>
                  <a:pt x="17660" y="5572"/>
                </a:lnTo>
                <a:lnTo>
                  <a:pt x="17654" y="5426"/>
                </a:lnTo>
                <a:lnTo>
                  <a:pt x="17640" y="5281"/>
                </a:lnTo>
                <a:lnTo>
                  <a:pt x="17632" y="5208"/>
                </a:lnTo>
                <a:lnTo>
                  <a:pt x="17623" y="5138"/>
                </a:lnTo>
                <a:lnTo>
                  <a:pt x="17612" y="5066"/>
                </a:lnTo>
                <a:lnTo>
                  <a:pt x="17599" y="4995"/>
                </a:lnTo>
                <a:lnTo>
                  <a:pt x="17572" y="4856"/>
                </a:lnTo>
                <a:lnTo>
                  <a:pt x="17538" y="4716"/>
                </a:lnTo>
                <a:lnTo>
                  <a:pt x="17502" y="4579"/>
                </a:lnTo>
                <a:lnTo>
                  <a:pt x="17480" y="4510"/>
                </a:lnTo>
                <a:lnTo>
                  <a:pt x="17457" y="4442"/>
                </a:lnTo>
                <a:lnTo>
                  <a:pt x="17410" y="4307"/>
                </a:lnTo>
                <a:lnTo>
                  <a:pt x="17355" y="4172"/>
                </a:lnTo>
                <a:lnTo>
                  <a:pt x="17299" y="4040"/>
                </a:lnTo>
                <a:lnTo>
                  <a:pt x="17235" y="3909"/>
                </a:lnTo>
                <a:lnTo>
                  <a:pt x="17167" y="3780"/>
                </a:lnTo>
                <a:lnTo>
                  <a:pt x="17131" y="3714"/>
                </a:lnTo>
                <a:lnTo>
                  <a:pt x="17094" y="3650"/>
                </a:lnTo>
                <a:lnTo>
                  <a:pt x="17016" y="3525"/>
                </a:lnTo>
                <a:lnTo>
                  <a:pt x="16933" y="3398"/>
                </a:lnTo>
                <a:lnTo>
                  <a:pt x="16844" y="3274"/>
                </a:lnTo>
                <a:lnTo>
                  <a:pt x="16798" y="3212"/>
                </a:lnTo>
                <a:lnTo>
                  <a:pt x="16750" y="3150"/>
                </a:lnTo>
                <a:lnTo>
                  <a:pt x="16652" y="3029"/>
                </a:lnTo>
                <a:lnTo>
                  <a:pt x="16548" y="2908"/>
                </a:lnTo>
                <a:lnTo>
                  <a:pt x="16495" y="2849"/>
                </a:lnTo>
                <a:lnTo>
                  <a:pt x="16440" y="2790"/>
                </a:lnTo>
                <a:lnTo>
                  <a:pt x="16384" y="2731"/>
                </a:lnTo>
                <a:lnTo>
                  <a:pt x="16326" y="2672"/>
                </a:lnTo>
                <a:lnTo>
                  <a:pt x="16208" y="2556"/>
                </a:lnTo>
                <a:lnTo>
                  <a:pt x="16083" y="2440"/>
                </a:lnTo>
                <a:lnTo>
                  <a:pt x="16020" y="2384"/>
                </a:lnTo>
                <a:lnTo>
                  <a:pt x="15955" y="2327"/>
                </a:lnTo>
                <a:lnTo>
                  <a:pt x="15821" y="2215"/>
                </a:lnTo>
                <a:lnTo>
                  <a:pt x="15683" y="2105"/>
                </a:lnTo>
                <a:lnTo>
                  <a:pt x="15538" y="1995"/>
                </a:lnTo>
                <a:lnTo>
                  <a:pt x="15464" y="1940"/>
                </a:lnTo>
                <a:lnTo>
                  <a:pt x="15389" y="1887"/>
                </a:lnTo>
                <a:lnTo>
                  <a:pt x="15235" y="1780"/>
                </a:lnTo>
                <a:lnTo>
                  <a:pt x="15157" y="1728"/>
                </a:lnTo>
                <a:lnTo>
                  <a:pt x="15078" y="1676"/>
                </a:lnTo>
              </a:path>
            </a:pathLst>
          </a:custGeom>
          <a:noFill/>
          <a:ln w="50800">
            <a:solidFill>
              <a:srgbClr val="FFCC00"/>
            </a:solidFill>
            <a:round/>
            <a:headEnd/>
            <a:tailEnd/>
          </a:ln>
        </p:spPr>
        <p:txBody>
          <a:bodyPr>
            <a:prstTxWarp prst="textNoShape">
              <a:avLst/>
            </a:prstTxWarp>
          </a:bodyPr>
          <a:lstStyle/>
          <a:p>
            <a:endParaRPr lang="en-US">
              <a:latin typeface="Lucida Sans Unicode" pitchFamily="-110" charset="-52"/>
            </a:endParaRPr>
          </a:p>
        </p:txBody>
      </p:sp>
      <p:pic>
        <p:nvPicPr>
          <p:cNvPr id="83971" name="Picture 3" descr="Kazaa Logo"/>
          <p:cNvPicPr>
            <a:picLocks noChangeAspect="1" noChangeArrowheads="1"/>
          </p:cNvPicPr>
          <p:nvPr/>
        </p:nvPicPr>
        <p:blipFill>
          <a:blip r:embed="rId3"/>
          <a:srcRect/>
          <a:stretch>
            <a:fillRect/>
          </a:stretch>
        </p:blipFill>
        <p:spPr bwMode="auto">
          <a:xfrm>
            <a:off x="1828800" y="2674938"/>
            <a:ext cx="1371600" cy="696912"/>
          </a:xfrm>
          <a:prstGeom prst="rect">
            <a:avLst/>
          </a:prstGeom>
          <a:noFill/>
          <a:ln w="9525">
            <a:noFill/>
            <a:miter lim="800000"/>
            <a:headEnd/>
            <a:tailEnd/>
          </a:ln>
        </p:spPr>
      </p:pic>
      <p:pic>
        <p:nvPicPr>
          <p:cNvPr id="83972" name="Picture 4" descr="Lime wire Logo"/>
          <p:cNvPicPr>
            <a:picLocks noChangeAspect="1" noChangeArrowheads="1"/>
          </p:cNvPicPr>
          <p:nvPr/>
        </p:nvPicPr>
        <p:blipFill>
          <a:blip r:embed="rId4"/>
          <a:srcRect/>
          <a:stretch>
            <a:fillRect/>
          </a:stretch>
        </p:blipFill>
        <p:spPr bwMode="auto">
          <a:xfrm>
            <a:off x="3663950" y="5227638"/>
            <a:ext cx="1711325" cy="671512"/>
          </a:xfrm>
          <a:prstGeom prst="rect">
            <a:avLst/>
          </a:prstGeom>
          <a:noFill/>
          <a:ln w="9525">
            <a:noFill/>
            <a:miter lim="800000"/>
            <a:headEnd/>
            <a:tailEnd/>
          </a:ln>
        </p:spPr>
      </p:pic>
      <p:pic>
        <p:nvPicPr>
          <p:cNvPr id="83973" name="Picture 5" descr="mIRC Logo"/>
          <p:cNvPicPr>
            <a:picLocks noChangeAspect="1" noChangeArrowheads="1"/>
          </p:cNvPicPr>
          <p:nvPr/>
        </p:nvPicPr>
        <p:blipFill>
          <a:blip r:embed="rId5"/>
          <a:srcRect/>
          <a:stretch>
            <a:fillRect/>
          </a:stretch>
        </p:blipFill>
        <p:spPr bwMode="auto">
          <a:xfrm>
            <a:off x="4229100" y="1987550"/>
            <a:ext cx="606425" cy="617538"/>
          </a:xfrm>
          <a:prstGeom prst="rect">
            <a:avLst/>
          </a:prstGeom>
          <a:noFill/>
          <a:ln w="9525">
            <a:noFill/>
            <a:miter lim="800000"/>
            <a:headEnd/>
            <a:tailEnd/>
          </a:ln>
        </p:spPr>
      </p:pic>
      <p:pic>
        <p:nvPicPr>
          <p:cNvPr id="83974" name="Picture 6" descr="Morpheus Logo"/>
          <p:cNvPicPr>
            <a:picLocks noChangeAspect="1" noChangeArrowheads="1"/>
          </p:cNvPicPr>
          <p:nvPr/>
        </p:nvPicPr>
        <p:blipFill>
          <a:blip r:embed="rId6"/>
          <a:srcRect/>
          <a:stretch>
            <a:fillRect/>
          </a:stretch>
        </p:blipFill>
        <p:spPr bwMode="auto">
          <a:xfrm>
            <a:off x="5602288" y="2765425"/>
            <a:ext cx="2000250" cy="595313"/>
          </a:xfrm>
          <a:prstGeom prst="rect">
            <a:avLst/>
          </a:prstGeom>
          <a:noFill/>
          <a:ln w="9525">
            <a:noFill/>
            <a:miter lim="800000"/>
            <a:headEnd/>
            <a:tailEnd/>
          </a:ln>
        </p:spPr>
      </p:pic>
      <p:pic>
        <p:nvPicPr>
          <p:cNvPr id="83975" name="Picture 7" descr="QTraxMax Logo"/>
          <p:cNvPicPr>
            <a:picLocks noChangeAspect="1" noChangeArrowheads="1"/>
          </p:cNvPicPr>
          <p:nvPr/>
        </p:nvPicPr>
        <p:blipFill>
          <a:blip r:embed="rId7"/>
          <a:srcRect/>
          <a:stretch>
            <a:fillRect/>
          </a:stretch>
        </p:blipFill>
        <p:spPr bwMode="auto">
          <a:xfrm>
            <a:off x="5327650" y="4321175"/>
            <a:ext cx="2982913" cy="617538"/>
          </a:xfrm>
          <a:prstGeom prst="rect">
            <a:avLst/>
          </a:prstGeom>
          <a:noFill/>
          <a:ln w="9525">
            <a:noFill/>
            <a:miter lim="800000"/>
            <a:headEnd/>
            <a:tailEnd/>
          </a:ln>
        </p:spPr>
      </p:pic>
      <p:pic>
        <p:nvPicPr>
          <p:cNvPr id="83976" name="Picture 8" descr="Bear Share Logo"/>
          <p:cNvPicPr>
            <a:picLocks noChangeAspect="1" noChangeArrowheads="1"/>
          </p:cNvPicPr>
          <p:nvPr/>
        </p:nvPicPr>
        <p:blipFill>
          <a:blip r:embed="rId8"/>
          <a:srcRect/>
          <a:stretch>
            <a:fillRect/>
          </a:stretch>
        </p:blipFill>
        <p:spPr bwMode="auto">
          <a:xfrm>
            <a:off x="866775" y="4321175"/>
            <a:ext cx="2687638" cy="5254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500" fill="hold"/>
                                        <p:tgtEl>
                                          <p:spTgt spid="83973"/>
                                        </p:tgtEl>
                                        <p:attrNameLst>
                                          <p:attrName>ppt_w</p:attrName>
                                        </p:attrNameLst>
                                      </p:cBhvr>
                                      <p:tavLst>
                                        <p:tav tm="0">
                                          <p:val>
                                            <p:fltVal val="0"/>
                                          </p:val>
                                        </p:tav>
                                        <p:tav tm="100000">
                                          <p:val>
                                            <p:strVal val="#ppt_w"/>
                                          </p:val>
                                        </p:tav>
                                      </p:tavLst>
                                    </p:anim>
                                    <p:anim calcmode="lin" valueType="num">
                                      <p:cBhvr>
                                        <p:cTn id="8" dur="500" fill="hold"/>
                                        <p:tgtEl>
                                          <p:spTgt spid="83973"/>
                                        </p:tgtEl>
                                        <p:attrNameLst>
                                          <p:attrName>ppt_h</p:attrName>
                                        </p:attrNameLst>
                                      </p:cBhvr>
                                      <p:tavLst>
                                        <p:tav tm="0">
                                          <p:val>
                                            <p:fltVal val="0"/>
                                          </p:val>
                                        </p:tav>
                                        <p:tav tm="100000">
                                          <p:val>
                                            <p:strVal val="#ppt_h"/>
                                          </p:val>
                                        </p:tav>
                                      </p:tavLst>
                                    </p:anim>
                                    <p:anim calcmode="lin" valueType="num">
                                      <p:cBhvr>
                                        <p:cTn id="9" dur="500" fill="hold"/>
                                        <p:tgtEl>
                                          <p:spTgt spid="83973"/>
                                        </p:tgtEl>
                                        <p:attrNameLst>
                                          <p:attrName>ppt_x</p:attrName>
                                        </p:attrNameLst>
                                      </p:cBhvr>
                                      <p:tavLst>
                                        <p:tav tm="0">
                                          <p:val>
                                            <p:fltVal val="0.5"/>
                                          </p:val>
                                        </p:tav>
                                        <p:tav tm="100000">
                                          <p:val>
                                            <p:strVal val="#ppt_x"/>
                                          </p:val>
                                        </p:tav>
                                      </p:tavLst>
                                    </p:anim>
                                    <p:anim calcmode="lin" valueType="num">
                                      <p:cBhvr>
                                        <p:cTn id="10" dur="500" fill="hold"/>
                                        <p:tgtEl>
                                          <p:spTgt spid="8397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83974"/>
                                        </p:tgtEl>
                                        <p:attrNameLst>
                                          <p:attrName>style.visibility</p:attrName>
                                        </p:attrNameLst>
                                      </p:cBhvr>
                                      <p:to>
                                        <p:strVal val="visible"/>
                                      </p:to>
                                    </p:set>
                                    <p:anim calcmode="lin" valueType="num">
                                      <p:cBhvr>
                                        <p:cTn id="14" dur="500" fill="hold"/>
                                        <p:tgtEl>
                                          <p:spTgt spid="83974"/>
                                        </p:tgtEl>
                                        <p:attrNameLst>
                                          <p:attrName>ppt_w</p:attrName>
                                        </p:attrNameLst>
                                      </p:cBhvr>
                                      <p:tavLst>
                                        <p:tav tm="0">
                                          <p:val>
                                            <p:fltVal val="0"/>
                                          </p:val>
                                        </p:tav>
                                        <p:tav tm="100000">
                                          <p:val>
                                            <p:strVal val="#ppt_w"/>
                                          </p:val>
                                        </p:tav>
                                      </p:tavLst>
                                    </p:anim>
                                    <p:anim calcmode="lin" valueType="num">
                                      <p:cBhvr>
                                        <p:cTn id="15" dur="500" fill="hold"/>
                                        <p:tgtEl>
                                          <p:spTgt spid="83974"/>
                                        </p:tgtEl>
                                        <p:attrNameLst>
                                          <p:attrName>ppt_h</p:attrName>
                                        </p:attrNameLst>
                                      </p:cBhvr>
                                      <p:tavLst>
                                        <p:tav tm="0">
                                          <p:val>
                                            <p:fltVal val="0"/>
                                          </p:val>
                                        </p:tav>
                                        <p:tav tm="100000">
                                          <p:val>
                                            <p:strVal val="#ppt_h"/>
                                          </p:val>
                                        </p:tav>
                                      </p:tavLst>
                                    </p:anim>
                                    <p:anim calcmode="lin" valueType="num">
                                      <p:cBhvr>
                                        <p:cTn id="16" dur="500" fill="hold"/>
                                        <p:tgtEl>
                                          <p:spTgt spid="83974"/>
                                        </p:tgtEl>
                                        <p:attrNameLst>
                                          <p:attrName>ppt_x</p:attrName>
                                        </p:attrNameLst>
                                      </p:cBhvr>
                                      <p:tavLst>
                                        <p:tav tm="0">
                                          <p:val>
                                            <p:fltVal val="0.5"/>
                                          </p:val>
                                        </p:tav>
                                        <p:tav tm="100000">
                                          <p:val>
                                            <p:strVal val="#ppt_x"/>
                                          </p:val>
                                        </p:tav>
                                      </p:tavLst>
                                    </p:anim>
                                    <p:anim calcmode="lin" valueType="num">
                                      <p:cBhvr>
                                        <p:cTn id="17" dur="500" fill="hold"/>
                                        <p:tgtEl>
                                          <p:spTgt spid="83974"/>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83975"/>
                                        </p:tgtEl>
                                        <p:attrNameLst>
                                          <p:attrName>style.visibility</p:attrName>
                                        </p:attrNameLst>
                                      </p:cBhvr>
                                      <p:to>
                                        <p:strVal val="visible"/>
                                      </p:to>
                                    </p:set>
                                    <p:anim calcmode="lin" valueType="num">
                                      <p:cBhvr>
                                        <p:cTn id="21" dur="500" fill="hold"/>
                                        <p:tgtEl>
                                          <p:spTgt spid="83975"/>
                                        </p:tgtEl>
                                        <p:attrNameLst>
                                          <p:attrName>ppt_w</p:attrName>
                                        </p:attrNameLst>
                                      </p:cBhvr>
                                      <p:tavLst>
                                        <p:tav tm="0">
                                          <p:val>
                                            <p:fltVal val="0"/>
                                          </p:val>
                                        </p:tav>
                                        <p:tav tm="100000">
                                          <p:val>
                                            <p:strVal val="#ppt_w"/>
                                          </p:val>
                                        </p:tav>
                                      </p:tavLst>
                                    </p:anim>
                                    <p:anim calcmode="lin" valueType="num">
                                      <p:cBhvr>
                                        <p:cTn id="22" dur="500" fill="hold"/>
                                        <p:tgtEl>
                                          <p:spTgt spid="83975"/>
                                        </p:tgtEl>
                                        <p:attrNameLst>
                                          <p:attrName>ppt_h</p:attrName>
                                        </p:attrNameLst>
                                      </p:cBhvr>
                                      <p:tavLst>
                                        <p:tav tm="0">
                                          <p:val>
                                            <p:fltVal val="0"/>
                                          </p:val>
                                        </p:tav>
                                        <p:tav tm="100000">
                                          <p:val>
                                            <p:strVal val="#ppt_h"/>
                                          </p:val>
                                        </p:tav>
                                      </p:tavLst>
                                    </p:anim>
                                    <p:anim calcmode="lin" valueType="num">
                                      <p:cBhvr>
                                        <p:cTn id="23" dur="500" fill="hold"/>
                                        <p:tgtEl>
                                          <p:spTgt spid="83975"/>
                                        </p:tgtEl>
                                        <p:attrNameLst>
                                          <p:attrName>ppt_x</p:attrName>
                                        </p:attrNameLst>
                                      </p:cBhvr>
                                      <p:tavLst>
                                        <p:tav tm="0">
                                          <p:val>
                                            <p:fltVal val="0.5"/>
                                          </p:val>
                                        </p:tav>
                                        <p:tav tm="100000">
                                          <p:val>
                                            <p:strVal val="#ppt_x"/>
                                          </p:val>
                                        </p:tav>
                                      </p:tavLst>
                                    </p:anim>
                                    <p:anim calcmode="lin" valueType="num">
                                      <p:cBhvr>
                                        <p:cTn id="24" dur="500" fill="hold"/>
                                        <p:tgtEl>
                                          <p:spTgt spid="83975"/>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83972"/>
                                        </p:tgtEl>
                                        <p:attrNameLst>
                                          <p:attrName>style.visibility</p:attrName>
                                        </p:attrNameLst>
                                      </p:cBhvr>
                                      <p:to>
                                        <p:strVal val="visible"/>
                                      </p:to>
                                    </p:set>
                                    <p:anim calcmode="lin" valueType="num">
                                      <p:cBhvr>
                                        <p:cTn id="28" dur="500" fill="hold"/>
                                        <p:tgtEl>
                                          <p:spTgt spid="83972"/>
                                        </p:tgtEl>
                                        <p:attrNameLst>
                                          <p:attrName>ppt_w</p:attrName>
                                        </p:attrNameLst>
                                      </p:cBhvr>
                                      <p:tavLst>
                                        <p:tav tm="0">
                                          <p:val>
                                            <p:fltVal val="0"/>
                                          </p:val>
                                        </p:tav>
                                        <p:tav tm="100000">
                                          <p:val>
                                            <p:strVal val="#ppt_w"/>
                                          </p:val>
                                        </p:tav>
                                      </p:tavLst>
                                    </p:anim>
                                    <p:anim calcmode="lin" valueType="num">
                                      <p:cBhvr>
                                        <p:cTn id="29" dur="500" fill="hold"/>
                                        <p:tgtEl>
                                          <p:spTgt spid="83972"/>
                                        </p:tgtEl>
                                        <p:attrNameLst>
                                          <p:attrName>ppt_h</p:attrName>
                                        </p:attrNameLst>
                                      </p:cBhvr>
                                      <p:tavLst>
                                        <p:tav tm="0">
                                          <p:val>
                                            <p:fltVal val="0"/>
                                          </p:val>
                                        </p:tav>
                                        <p:tav tm="100000">
                                          <p:val>
                                            <p:strVal val="#ppt_h"/>
                                          </p:val>
                                        </p:tav>
                                      </p:tavLst>
                                    </p:anim>
                                    <p:anim calcmode="lin" valueType="num">
                                      <p:cBhvr>
                                        <p:cTn id="30" dur="500" fill="hold"/>
                                        <p:tgtEl>
                                          <p:spTgt spid="83972"/>
                                        </p:tgtEl>
                                        <p:attrNameLst>
                                          <p:attrName>ppt_x</p:attrName>
                                        </p:attrNameLst>
                                      </p:cBhvr>
                                      <p:tavLst>
                                        <p:tav tm="0">
                                          <p:val>
                                            <p:fltVal val="0.5"/>
                                          </p:val>
                                        </p:tav>
                                        <p:tav tm="100000">
                                          <p:val>
                                            <p:strVal val="#ppt_x"/>
                                          </p:val>
                                        </p:tav>
                                      </p:tavLst>
                                    </p:anim>
                                    <p:anim calcmode="lin" valueType="num">
                                      <p:cBhvr>
                                        <p:cTn id="31" dur="500" fill="hold"/>
                                        <p:tgtEl>
                                          <p:spTgt spid="83972"/>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83976"/>
                                        </p:tgtEl>
                                        <p:attrNameLst>
                                          <p:attrName>style.visibility</p:attrName>
                                        </p:attrNameLst>
                                      </p:cBhvr>
                                      <p:to>
                                        <p:strVal val="visible"/>
                                      </p:to>
                                    </p:set>
                                    <p:anim calcmode="lin" valueType="num">
                                      <p:cBhvr>
                                        <p:cTn id="35" dur="500" fill="hold"/>
                                        <p:tgtEl>
                                          <p:spTgt spid="83976"/>
                                        </p:tgtEl>
                                        <p:attrNameLst>
                                          <p:attrName>ppt_w</p:attrName>
                                        </p:attrNameLst>
                                      </p:cBhvr>
                                      <p:tavLst>
                                        <p:tav tm="0">
                                          <p:val>
                                            <p:fltVal val="0"/>
                                          </p:val>
                                        </p:tav>
                                        <p:tav tm="100000">
                                          <p:val>
                                            <p:strVal val="#ppt_w"/>
                                          </p:val>
                                        </p:tav>
                                      </p:tavLst>
                                    </p:anim>
                                    <p:anim calcmode="lin" valueType="num">
                                      <p:cBhvr>
                                        <p:cTn id="36" dur="500" fill="hold"/>
                                        <p:tgtEl>
                                          <p:spTgt spid="83976"/>
                                        </p:tgtEl>
                                        <p:attrNameLst>
                                          <p:attrName>ppt_h</p:attrName>
                                        </p:attrNameLst>
                                      </p:cBhvr>
                                      <p:tavLst>
                                        <p:tav tm="0">
                                          <p:val>
                                            <p:fltVal val="0"/>
                                          </p:val>
                                        </p:tav>
                                        <p:tav tm="100000">
                                          <p:val>
                                            <p:strVal val="#ppt_h"/>
                                          </p:val>
                                        </p:tav>
                                      </p:tavLst>
                                    </p:anim>
                                    <p:anim calcmode="lin" valueType="num">
                                      <p:cBhvr>
                                        <p:cTn id="37" dur="500" fill="hold"/>
                                        <p:tgtEl>
                                          <p:spTgt spid="83976"/>
                                        </p:tgtEl>
                                        <p:attrNameLst>
                                          <p:attrName>ppt_x</p:attrName>
                                        </p:attrNameLst>
                                      </p:cBhvr>
                                      <p:tavLst>
                                        <p:tav tm="0">
                                          <p:val>
                                            <p:fltVal val="0.5"/>
                                          </p:val>
                                        </p:tav>
                                        <p:tav tm="100000">
                                          <p:val>
                                            <p:strVal val="#ppt_x"/>
                                          </p:val>
                                        </p:tav>
                                      </p:tavLst>
                                    </p:anim>
                                    <p:anim calcmode="lin" valueType="num">
                                      <p:cBhvr>
                                        <p:cTn id="38" dur="500" fill="hold"/>
                                        <p:tgtEl>
                                          <p:spTgt spid="8397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83971"/>
                                        </p:tgtEl>
                                        <p:attrNameLst>
                                          <p:attrName>style.visibility</p:attrName>
                                        </p:attrNameLst>
                                      </p:cBhvr>
                                      <p:to>
                                        <p:strVal val="visible"/>
                                      </p:to>
                                    </p:set>
                                    <p:anim calcmode="lin" valueType="num">
                                      <p:cBhvr>
                                        <p:cTn id="42" dur="500" fill="hold"/>
                                        <p:tgtEl>
                                          <p:spTgt spid="83971"/>
                                        </p:tgtEl>
                                        <p:attrNameLst>
                                          <p:attrName>ppt_w</p:attrName>
                                        </p:attrNameLst>
                                      </p:cBhvr>
                                      <p:tavLst>
                                        <p:tav tm="0">
                                          <p:val>
                                            <p:fltVal val="0"/>
                                          </p:val>
                                        </p:tav>
                                        <p:tav tm="100000">
                                          <p:val>
                                            <p:strVal val="#ppt_w"/>
                                          </p:val>
                                        </p:tav>
                                      </p:tavLst>
                                    </p:anim>
                                    <p:anim calcmode="lin" valueType="num">
                                      <p:cBhvr>
                                        <p:cTn id="43" dur="500" fill="hold"/>
                                        <p:tgtEl>
                                          <p:spTgt spid="83971"/>
                                        </p:tgtEl>
                                        <p:attrNameLst>
                                          <p:attrName>ppt_h</p:attrName>
                                        </p:attrNameLst>
                                      </p:cBhvr>
                                      <p:tavLst>
                                        <p:tav tm="0">
                                          <p:val>
                                            <p:fltVal val="0"/>
                                          </p:val>
                                        </p:tav>
                                        <p:tav tm="100000">
                                          <p:val>
                                            <p:strVal val="#ppt_h"/>
                                          </p:val>
                                        </p:tav>
                                      </p:tavLst>
                                    </p:anim>
                                    <p:anim calcmode="lin" valueType="num">
                                      <p:cBhvr>
                                        <p:cTn id="44" dur="500" fill="hold"/>
                                        <p:tgtEl>
                                          <p:spTgt spid="83971"/>
                                        </p:tgtEl>
                                        <p:attrNameLst>
                                          <p:attrName>ppt_x</p:attrName>
                                        </p:attrNameLst>
                                      </p:cBhvr>
                                      <p:tavLst>
                                        <p:tav tm="0">
                                          <p:val>
                                            <p:fltVal val="0.5"/>
                                          </p:val>
                                        </p:tav>
                                        <p:tav tm="100000">
                                          <p:val>
                                            <p:strVal val="#ppt_x"/>
                                          </p:val>
                                        </p:tav>
                                      </p:tavLst>
                                    </p:anim>
                                    <p:anim calcmode="lin" valueType="num">
                                      <p:cBhvr>
                                        <p:cTn id="45" dur="500" fill="hold"/>
                                        <p:tgtEl>
                                          <p:spTgt spid="839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r>
              <a:rPr lang="en-US" smtClean="0"/>
              <a:t>Basic cell phones</a:t>
            </a:r>
          </a:p>
          <a:p>
            <a:pPr lvl="1"/>
            <a:r>
              <a:rPr lang="en-US" smtClean="0"/>
              <a:t>Text messaging, cameras, address book</a:t>
            </a:r>
          </a:p>
          <a:p>
            <a:r>
              <a:rPr lang="en-US" smtClean="0"/>
              <a:t>Smart phones</a:t>
            </a:r>
          </a:p>
          <a:p>
            <a:pPr lvl="1"/>
            <a:r>
              <a:rPr lang="en-US" smtClean="0"/>
              <a:t>Run programs, internet access, location </a:t>
            </a:r>
          </a:p>
          <a:p>
            <a:r>
              <a:rPr lang="en-US" smtClean="0"/>
              <a:t>iPods and other music players</a:t>
            </a:r>
          </a:p>
          <a:p>
            <a:r>
              <a:rPr lang="en-US" smtClean="0"/>
              <a:t>Sharing music &amp; videos</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New Technologies</a:t>
            </a:r>
            <a:endParaRPr lang="en-US" dirty="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ea typeface="+mj-ea"/>
                <a:cs typeface="+mj-cs"/>
              </a:rPr>
              <a:t>Threats and Risks</a:t>
            </a:r>
            <a:endParaRPr lang="en-US" dirty="0">
              <a:ea typeface="+mj-ea"/>
              <a:cs typeface="+mj-cs"/>
            </a:endParaRPr>
          </a:p>
        </p:txBody>
      </p:sp>
      <p:sp>
        <p:nvSpPr>
          <p:cNvPr id="36867" name="Content Placeholder 1"/>
          <p:cNvSpPr>
            <a:spLocks noGrp="1"/>
          </p:cNvSpPr>
          <p:nvPr>
            <p:ph idx="4294967295"/>
          </p:nvPr>
        </p:nvSpPr>
        <p:spPr>
          <a:xfrm>
            <a:off x="0" y="1481138"/>
            <a:ext cx="8229600" cy="4525962"/>
          </a:xfrm>
        </p:spPr>
        <p:txBody>
          <a:bodyPr/>
          <a:lstStyle/>
          <a:p>
            <a:r>
              <a:rPr lang="en-US" dirty="0" smtClean="0"/>
              <a:t>Sharing information</a:t>
            </a:r>
          </a:p>
          <a:p>
            <a:r>
              <a:rPr lang="en-US" dirty="0" smtClean="0"/>
              <a:t>Key risks for kids</a:t>
            </a:r>
          </a:p>
          <a:p>
            <a:r>
              <a:rPr lang="en-US" dirty="0" smtClean="0"/>
              <a:t>Key computer risks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62000"/>
          </a:xfrm>
        </p:spPr>
        <p:txBody>
          <a:bodyPr/>
          <a:lstStyle/>
          <a:p>
            <a:pPr fontAlgn="auto">
              <a:spcAft>
                <a:spcPts val="0"/>
              </a:spcAft>
              <a:defRPr/>
            </a:pPr>
            <a:r>
              <a:rPr lang="en-US" dirty="0" smtClean="0">
                <a:ea typeface="+mj-ea"/>
                <a:cs typeface="+mj-cs"/>
              </a:rPr>
              <a:t>Sharing – Tracking Teresa</a:t>
            </a:r>
            <a:endParaRPr lang="en-US" dirty="0">
              <a:ea typeface="+mj-ea"/>
              <a:cs typeface="+mj-cs"/>
            </a:endParaRPr>
          </a:p>
        </p:txBody>
      </p:sp>
      <p:pic>
        <p:nvPicPr>
          <p:cNvPr id="5" name="Video - Tracking Teresa-2000k.wmv">
            <a:hlinkClick r:id="" action="ppaction://media"/>
          </p:cNvPr>
          <p:cNvPicPr/>
          <p:nvPr>
            <p:ph idx="1"/>
            <a:videoFile r:link="rId1"/>
          </p:nvPr>
        </p:nvPicPr>
        <p:blipFill>
          <a:blip r:embed="rId4"/>
          <a:stretch>
            <a:fillRect/>
          </a:stretch>
        </p:blipFill>
        <p:spPr>
          <a:xfrm>
            <a:off x="0" y="838200"/>
            <a:ext cx="9144000" cy="6096000"/>
          </a:xfr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9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r>
              <a:rPr lang="en-US" dirty="0" smtClean="0"/>
              <a:t>Cyber stalking</a:t>
            </a:r>
          </a:p>
          <a:p>
            <a:pPr lvl="1"/>
            <a:r>
              <a:rPr lang="en-US" dirty="0" smtClean="0"/>
              <a:t>Kid’s assume what they see online is true – including claims that a buddy is their age</a:t>
            </a:r>
          </a:p>
          <a:p>
            <a:r>
              <a:rPr lang="en-US" dirty="0" smtClean="0"/>
              <a:t>Cyber bullying</a:t>
            </a:r>
          </a:p>
          <a:p>
            <a:r>
              <a:rPr lang="en-US" dirty="0" smtClean="0"/>
              <a:t>Slam sites</a:t>
            </a:r>
          </a:p>
          <a:p>
            <a:r>
              <a:rPr lang="en-US" dirty="0" smtClean="0"/>
              <a:t>Plagiarism</a:t>
            </a:r>
          </a:p>
          <a:p>
            <a:r>
              <a:rPr lang="en-US" dirty="0" smtClean="0"/>
              <a:t>Cell phone camera - story about underwear</a:t>
            </a:r>
          </a:p>
          <a:p>
            <a:r>
              <a:rPr lang="en-US" dirty="0" smtClean="0"/>
              <a:t>Too much</a:t>
            </a:r>
            <a:r>
              <a:rPr lang="en-US" dirty="0" smtClean="0"/>
              <a:t> screen time</a:t>
            </a:r>
            <a:endParaRPr lang="en-US" dirty="0" smtClean="0"/>
          </a:p>
          <a:p>
            <a:r>
              <a:rPr lang="en-US" dirty="0" smtClean="0"/>
              <a:t>What's true &amp; what's not - checking authenticity</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Key Risks for Kids</a:t>
            </a:r>
            <a:endParaRPr lang="en-US" dirty="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sz="1800" dirty="0" smtClean="0"/>
              <a:t>Introduction</a:t>
            </a:r>
          </a:p>
          <a:p>
            <a:pPr lvl="1"/>
            <a:r>
              <a:rPr lang="en-US" sz="1600" dirty="0" smtClean="0"/>
              <a:t>Introduction, set scope, ground rules</a:t>
            </a:r>
          </a:p>
          <a:p>
            <a:pPr lvl="1"/>
            <a:r>
              <a:rPr lang="en-US" sz="1600" dirty="0" smtClean="0"/>
              <a:t>What do YOU want from tonight?</a:t>
            </a:r>
          </a:p>
          <a:p>
            <a:r>
              <a:rPr lang="en-US" sz="1800" dirty="0" smtClean="0"/>
              <a:t>What kids can do (and are doing)</a:t>
            </a:r>
          </a:p>
          <a:p>
            <a:pPr lvl="1"/>
            <a:r>
              <a:rPr lang="en-US" sz="1600" dirty="0" smtClean="0"/>
              <a:t>Including social networking sites, </a:t>
            </a:r>
            <a:r>
              <a:rPr lang="en-US" sz="1600" dirty="0" err="1" smtClean="0"/>
              <a:t>blogging</a:t>
            </a:r>
            <a:r>
              <a:rPr lang="en-US" sz="1600" dirty="0" smtClean="0"/>
              <a:t>, IM, email</a:t>
            </a:r>
          </a:p>
          <a:p>
            <a:pPr lvl="1"/>
            <a:r>
              <a:rPr lang="en-US" sz="1600" dirty="0" smtClean="0"/>
              <a:t>Some examples of both appropriate and inappropriate sites</a:t>
            </a:r>
          </a:p>
          <a:p>
            <a:pPr lvl="1"/>
            <a:r>
              <a:rPr lang="en-US" sz="1600" dirty="0" smtClean="0"/>
              <a:t>New technologies like </a:t>
            </a:r>
            <a:r>
              <a:rPr lang="en-US" sz="1600" dirty="0" err="1" smtClean="0"/>
              <a:t>iPods</a:t>
            </a:r>
            <a:r>
              <a:rPr lang="en-US" sz="1600" dirty="0" smtClean="0"/>
              <a:t>, </a:t>
            </a:r>
            <a:r>
              <a:rPr lang="en-US" sz="1600" dirty="0" err="1" smtClean="0"/>
              <a:t>iPhones</a:t>
            </a:r>
            <a:r>
              <a:rPr lang="en-US" sz="1600" dirty="0" smtClean="0"/>
              <a:t>, sharing music &amp; videos, etc.</a:t>
            </a:r>
          </a:p>
          <a:p>
            <a:r>
              <a:rPr lang="en-US" sz="1800" dirty="0" smtClean="0"/>
              <a:t>Threats &amp; Risks to kids</a:t>
            </a:r>
          </a:p>
          <a:p>
            <a:pPr lvl="1"/>
            <a:r>
              <a:rPr lang="en-US" sz="1600" dirty="0" smtClean="0"/>
              <a:t>Specific risks kids face</a:t>
            </a:r>
          </a:p>
          <a:p>
            <a:pPr lvl="1"/>
            <a:r>
              <a:rPr lang="en-US" sz="1600" dirty="0" smtClean="0"/>
              <a:t>Quick walk-through of computer threats - what do we mean by hacking, </a:t>
            </a:r>
            <a:r>
              <a:rPr lang="en-US" sz="1600" dirty="0" err="1" smtClean="0"/>
              <a:t>phishing</a:t>
            </a:r>
            <a:r>
              <a:rPr lang="en-US" sz="1600" dirty="0" smtClean="0"/>
              <a:t>, </a:t>
            </a:r>
            <a:r>
              <a:rPr lang="en-US" sz="1600" dirty="0" err="1" smtClean="0"/>
              <a:t>spyware</a:t>
            </a:r>
            <a:r>
              <a:rPr lang="en-US" sz="1600" dirty="0" smtClean="0"/>
              <a:t>, cookies, etc.</a:t>
            </a:r>
          </a:p>
          <a:p>
            <a:r>
              <a:rPr lang="en-US" sz="1800" dirty="0" smtClean="0"/>
              <a:t>What can parents do to keep kids safe</a:t>
            </a:r>
          </a:p>
          <a:p>
            <a:pPr lvl="1"/>
            <a:r>
              <a:rPr lang="en-US" sz="1600" dirty="0" smtClean="0"/>
              <a:t>Basics of responsible cyber-citizenship</a:t>
            </a:r>
          </a:p>
          <a:p>
            <a:pPr lvl="1"/>
            <a:r>
              <a:rPr lang="en-US" sz="1600" dirty="0" smtClean="0"/>
              <a:t>Policies for technology use around the home</a:t>
            </a:r>
          </a:p>
          <a:p>
            <a:pPr lvl="1"/>
            <a:r>
              <a:rPr lang="en-US" sz="1600" dirty="0" smtClean="0"/>
              <a:t>What to do when something uncomfortable happens</a:t>
            </a:r>
          </a:p>
          <a:p>
            <a:pPr lvl="1"/>
            <a:r>
              <a:rPr lang="en-US" sz="1600" dirty="0" smtClean="0"/>
              <a:t>Walking and talking through cyberspace with your kids</a:t>
            </a:r>
          </a:p>
          <a:p>
            <a:r>
              <a:rPr lang="en-US" sz="1800" dirty="0" smtClean="0"/>
              <a:t>Discussion</a:t>
            </a:r>
            <a:endParaRPr lang="en-US" sz="1800" dirty="0" smtClean="0"/>
          </a:p>
        </p:txBody>
      </p:sp>
      <p:sp>
        <p:nvSpPr>
          <p:cNvPr id="3" name="Title 2"/>
          <p:cNvSpPr>
            <a:spLocks noGrp="1"/>
          </p:cNvSpPr>
          <p:nvPr>
            <p:ph type="title"/>
          </p:nvPr>
        </p:nvSpPr>
        <p:spPr/>
        <p:txBody>
          <a:bodyPr/>
          <a:lstStyle/>
          <a:p>
            <a:r>
              <a:rPr lang="en-US" smtClean="0"/>
              <a:t>Agenda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Content Placeholder 35"/>
          <p:cNvSpPr>
            <a:spLocks noGrp="1"/>
          </p:cNvSpPr>
          <p:nvPr>
            <p:ph idx="1"/>
          </p:nvPr>
        </p:nvSpPr>
        <p:spPr/>
        <p:txBody>
          <a:bodyPr/>
          <a:lstStyle/>
          <a:p>
            <a:r>
              <a:rPr lang="en-US" smtClean="0"/>
              <a:t>Exposure to Inappropriate Material</a:t>
            </a:r>
          </a:p>
          <a:p>
            <a:r>
              <a:rPr lang="en-US" smtClean="0"/>
              <a:t>Sexual Solicitation</a:t>
            </a:r>
          </a:p>
          <a:p>
            <a:r>
              <a:rPr lang="en-US" smtClean="0"/>
              <a:t>Harassment and Bullying</a:t>
            </a:r>
          </a:p>
          <a:p>
            <a:r>
              <a:rPr lang="en-US" smtClean="0"/>
              <a:t>Theft of Personal Information</a:t>
            </a:r>
          </a:p>
          <a:p>
            <a:endParaRPr lang="en-US" smtClean="0"/>
          </a:p>
          <a:p>
            <a:endParaRPr lang="en-US" smtClean="0"/>
          </a:p>
          <a:p>
            <a:endParaRPr lang="en-US" smtClean="0"/>
          </a:p>
        </p:txBody>
      </p:sp>
      <p:sp>
        <p:nvSpPr>
          <p:cNvPr id="35" name="Title 34"/>
          <p:cNvSpPr>
            <a:spLocks noGrp="1"/>
          </p:cNvSpPr>
          <p:nvPr>
            <p:ph type="title"/>
          </p:nvPr>
        </p:nvSpPr>
        <p:spPr/>
        <p:txBody>
          <a:bodyPr>
            <a:normAutofit fontScale="90000"/>
          </a:bodyPr>
          <a:lstStyle/>
          <a:p>
            <a:pPr fontAlgn="auto">
              <a:spcAft>
                <a:spcPts val="0"/>
              </a:spcAft>
              <a:defRPr/>
            </a:pPr>
            <a:r>
              <a:rPr lang="en-US" smtClean="0">
                <a:ea typeface="+mj-ea"/>
                <a:cs typeface="+mj-cs"/>
              </a:rPr>
              <a:t>Risks for</a:t>
            </a:r>
            <a:br>
              <a:rPr lang="en-US" smtClean="0">
                <a:ea typeface="+mj-ea"/>
                <a:cs typeface="+mj-cs"/>
              </a:rPr>
            </a:br>
            <a:r>
              <a:rPr lang="en-US" smtClean="0">
                <a:ea typeface="+mj-ea"/>
                <a:cs typeface="+mj-cs"/>
              </a:rPr>
              <a:t>Kids and Teens Online</a:t>
            </a:r>
            <a:br>
              <a:rPr lang="en-US" smtClean="0">
                <a:ea typeface="+mj-ea"/>
                <a:cs typeface="+mj-cs"/>
              </a:rPr>
            </a:br>
            <a:endParaRPr lang="en-US" dirty="0">
              <a:ea typeface="+mj-ea"/>
              <a:cs typeface="+mj-cs"/>
            </a:endParaRPr>
          </a:p>
        </p:txBody>
      </p:sp>
      <p:sp>
        <p:nvSpPr>
          <p:cNvPr id="39940" name="Rectangle 4"/>
          <p:cNvSpPr>
            <a:spLocks noChangeArrowheads="1"/>
          </p:cNvSpPr>
          <p:nvPr/>
        </p:nvSpPr>
        <p:spPr bwMode="auto">
          <a:xfrm>
            <a:off x="8547100" y="330200"/>
            <a:ext cx="0" cy="519113"/>
          </a:xfrm>
          <a:prstGeom prst="rect">
            <a:avLst/>
          </a:prstGeom>
          <a:noFill/>
          <a:ln w="9525">
            <a:noFill/>
            <a:miter lim="800000"/>
            <a:headEnd/>
            <a:tailEnd/>
          </a:ln>
        </p:spPr>
        <p:txBody>
          <a:bodyPr wrap="none" lIns="0" tIns="0" rIns="0" bIns="0">
            <a:prstTxWarp prst="textNoShape">
              <a:avLst/>
            </a:prstTxWarp>
            <a:spAutoFit/>
          </a:bodyPr>
          <a:lstStyle/>
          <a:p>
            <a:pPr algn="r">
              <a:lnSpc>
                <a:spcPct val="70000"/>
              </a:lnSpc>
            </a:pPr>
            <a:endParaRPr lang="en-US" sz="4500" b="1" i="1">
              <a:latin typeface="Eras Demi ITC" pitchFamily="34" charset="0"/>
            </a:endParaRPr>
          </a:p>
        </p:txBody>
      </p:sp>
      <p:sp>
        <p:nvSpPr>
          <p:cNvPr id="46086" name="Rectangle 6"/>
          <p:cNvSpPr>
            <a:spLocks noChangeArrowheads="1"/>
          </p:cNvSpPr>
          <p:nvPr/>
        </p:nvSpPr>
        <p:spPr bwMode="auto">
          <a:xfrm>
            <a:off x="1152525" y="2841625"/>
            <a:ext cx="5389563" cy="493713"/>
          </a:xfrm>
          <a:prstGeom prst="rect">
            <a:avLst/>
          </a:prstGeom>
          <a:noFill/>
          <a:ln w="9525">
            <a:noFill/>
            <a:miter lim="800000"/>
            <a:headEnd/>
            <a:tailEnd/>
          </a:ln>
        </p:spPr>
        <p:txBody>
          <a:bodyPr lIns="0" tIns="0" rIns="0" bIns="0">
            <a:prstTxWarp prst="textNoShape">
              <a:avLst/>
            </a:prstTxWarp>
          </a:bodyPr>
          <a:lstStyle/>
          <a:p>
            <a:endParaRPr lang="en-US" sz="3200" i="1">
              <a:latin typeface="Franklin Gothic Medium Cond" pitchFamily="34" charset="0"/>
            </a:endParaRPr>
          </a:p>
        </p:txBody>
      </p:sp>
      <p:sp>
        <p:nvSpPr>
          <p:cNvPr id="46087" name="Rectangle 7"/>
          <p:cNvSpPr>
            <a:spLocks noChangeArrowheads="1"/>
          </p:cNvSpPr>
          <p:nvPr/>
        </p:nvSpPr>
        <p:spPr bwMode="auto">
          <a:xfrm>
            <a:off x="1152525" y="3879850"/>
            <a:ext cx="5908675" cy="588963"/>
          </a:xfrm>
          <a:prstGeom prst="rect">
            <a:avLst/>
          </a:prstGeom>
          <a:noFill/>
          <a:ln w="9525">
            <a:noFill/>
            <a:miter lim="800000"/>
            <a:headEnd/>
            <a:tailEnd/>
          </a:ln>
        </p:spPr>
        <p:txBody>
          <a:bodyPr lIns="0" tIns="0" rIns="0" bIns="0">
            <a:prstTxWarp prst="textNoShape">
              <a:avLst/>
            </a:prstTxWarp>
          </a:bodyPr>
          <a:lstStyle/>
          <a:p>
            <a:endParaRPr lang="en-US" sz="3200" i="1">
              <a:latin typeface="Franklin Gothic Medium Cond" pitchFamily="34" charset="0"/>
            </a:endParaRPr>
          </a:p>
        </p:txBody>
      </p:sp>
      <p:sp>
        <p:nvSpPr>
          <p:cNvPr id="46088" name="Rectangle 8"/>
          <p:cNvSpPr>
            <a:spLocks noChangeArrowheads="1"/>
          </p:cNvSpPr>
          <p:nvPr/>
        </p:nvSpPr>
        <p:spPr bwMode="auto">
          <a:xfrm>
            <a:off x="1152525" y="5019675"/>
            <a:ext cx="6199188" cy="495300"/>
          </a:xfrm>
          <a:prstGeom prst="rect">
            <a:avLst/>
          </a:prstGeom>
          <a:noFill/>
          <a:ln w="9525">
            <a:noFill/>
            <a:miter lim="800000"/>
            <a:headEnd/>
            <a:tailEnd/>
          </a:ln>
        </p:spPr>
        <p:txBody>
          <a:bodyPr lIns="0" tIns="0" rIns="0" bIns="0">
            <a:prstTxWarp prst="textNoShape">
              <a:avLst/>
            </a:prstTxWarp>
          </a:bodyPr>
          <a:lstStyle/>
          <a:p>
            <a:endParaRPr lang="en-US" sz="3200" i="1">
              <a:latin typeface="Franklin Gothic Medium Con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6086"/>
                                        </p:tgtEl>
                                        <p:attrNameLst>
                                          <p:attrName>style.visibility</p:attrName>
                                        </p:attrNameLst>
                                      </p:cBhvr>
                                      <p:to>
                                        <p:strVal val="visible"/>
                                      </p:to>
                                    </p:set>
                                    <p:animEffect transition="in" filter="wipe(left)">
                                      <p:cBhvr>
                                        <p:cTn id="7" dur="5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46087"/>
                                        </p:tgtEl>
                                        <p:attrNameLst>
                                          <p:attrName>style.visibility</p:attrName>
                                        </p:attrNameLst>
                                      </p:cBhvr>
                                      <p:to>
                                        <p:strVal val="visible"/>
                                      </p:to>
                                    </p:set>
                                    <p:animEffect transition="in" filter="wipe(left)">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nodePh="1">
                                  <p:stCondLst>
                                    <p:cond delay="0"/>
                                  </p:stCondLst>
                                  <p:endCondLst>
                                    <p:cond evt="begin" delay="0">
                                      <p:tn val="15"/>
                                    </p:cond>
                                  </p:endCondLst>
                                  <p:childTnLst>
                                    <p:set>
                                      <p:cBhvr>
                                        <p:cTn id="16" dur="1" fill="hold">
                                          <p:stCondLst>
                                            <p:cond delay="0"/>
                                          </p:stCondLst>
                                        </p:cTn>
                                        <p:tgtEl>
                                          <p:spTgt spid="46088"/>
                                        </p:tgtEl>
                                        <p:attrNameLst>
                                          <p:attrName>style.visibility</p:attrName>
                                        </p:attrNameLst>
                                      </p:cBhvr>
                                      <p:to>
                                        <p:strVal val="visible"/>
                                      </p:to>
                                    </p:set>
                                    <p:animEffect transition="in" filter="wipe(left)">
                                      <p:cBhvr>
                                        <p:cTn id="17"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utoUpdateAnimBg="0"/>
      <p:bldP spid="46087" grpId="0" autoUpdateAnimBg="0"/>
      <p:bldP spid="46088"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Title 23"/>
          <p:cNvSpPr>
            <a:spLocks noGrp="1"/>
          </p:cNvSpPr>
          <p:nvPr>
            <p:ph type="ctrTitle"/>
          </p:nvPr>
        </p:nvSpPr>
        <p:spPr/>
        <p:txBody>
          <a:bodyPr>
            <a:normAutofit fontScale="90000"/>
          </a:bodyPr>
          <a:lstStyle/>
          <a:p>
            <a:pPr algn="ctr" fontAlgn="auto">
              <a:spcAft>
                <a:spcPts val="0"/>
              </a:spcAft>
              <a:defRPr/>
            </a:pPr>
            <a:r>
              <a:rPr lang="en-US" dirty="0" smtClean="0">
                <a:ea typeface="+mj-ea"/>
                <a:cs typeface="+mj-cs"/>
              </a:rPr>
              <a:t>More than 55 million </a:t>
            </a:r>
            <a:br>
              <a:rPr lang="en-US" dirty="0" smtClean="0">
                <a:ea typeface="+mj-ea"/>
                <a:cs typeface="+mj-cs"/>
              </a:rPr>
            </a:br>
            <a:r>
              <a:rPr lang="en-US" dirty="0" smtClean="0">
                <a:ea typeface="+mj-ea"/>
                <a:cs typeface="+mj-cs"/>
              </a:rPr>
              <a:t>children in the United </a:t>
            </a:r>
            <a:br>
              <a:rPr lang="en-US" dirty="0" smtClean="0">
                <a:ea typeface="+mj-ea"/>
                <a:cs typeface="+mj-cs"/>
              </a:rPr>
            </a:br>
            <a:r>
              <a:rPr lang="en-US" dirty="0" smtClean="0">
                <a:ea typeface="+mj-ea"/>
                <a:cs typeface="+mj-cs"/>
              </a:rPr>
              <a:t>States use the Internet</a:t>
            </a:r>
            <a:br>
              <a:rPr lang="en-US" dirty="0" smtClean="0">
                <a:ea typeface="+mj-ea"/>
                <a:cs typeface="+mj-cs"/>
              </a:rPr>
            </a:br>
            <a:endParaRPr lang="en-US" dirty="0">
              <a:ea typeface="+mj-ea"/>
              <a:cs typeface="+mj-cs"/>
            </a:endParaRPr>
          </a:p>
        </p:txBody>
      </p:sp>
      <p:sp>
        <p:nvSpPr>
          <p:cNvPr id="41987" name="Rectangle 4"/>
          <p:cNvSpPr>
            <a:spLocks noChangeArrowheads="1"/>
          </p:cNvSpPr>
          <p:nvPr/>
        </p:nvSpPr>
        <p:spPr bwMode="auto">
          <a:xfrm>
            <a:off x="1527175" y="2106613"/>
            <a:ext cx="6105525" cy="800100"/>
          </a:xfrm>
          <a:prstGeom prst="rect">
            <a:avLst/>
          </a:prstGeom>
          <a:noFill/>
          <a:ln w="9525">
            <a:noFill/>
            <a:miter lim="800000"/>
            <a:headEnd/>
            <a:tailEnd/>
          </a:ln>
        </p:spPr>
        <p:txBody>
          <a:bodyPr lIns="0" tIns="0" rIns="0" bIns="0">
            <a:prstTxWarp prst="textNoShape">
              <a:avLst/>
            </a:prstTxWarp>
            <a:spAutoFit/>
          </a:bodyPr>
          <a:lstStyle/>
          <a:p>
            <a:pPr algn="ctr">
              <a:lnSpc>
                <a:spcPct val="110000"/>
              </a:lnSpc>
            </a:pPr>
            <a:endParaRPr lang="en-US" sz="4800">
              <a:solidFill>
                <a:srgbClr val="FFCC00"/>
              </a:solidFill>
              <a:latin typeface="Franklin Gothic Medium Cond" pitchFamily="34" charset="0"/>
            </a:endParaRPr>
          </a:p>
        </p:txBody>
      </p:sp>
      <p:sp>
        <p:nvSpPr>
          <p:cNvPr id="41988" name="Line 5"/>
          <p:cNvSpPr>
            <a:spLocks noChangeShapeType="1"/>
          </p:cNvSpPr>
          <p:nvPr/>
        </p:nvSpPr>
        <p:spPr bwMode="auto">
          <a:xfrm>
            <a:off x="422275" y="523875"/>
            <a:ext cx="0" cy="0"/>
          </a:xfrm>
          <a:prstGeom prst="line">
            <a:avLst/>
          </a:prstGeom>
          <a:noFill/>
          <a:ln w="12700">
            <a:solidFill>
              <a:schemeClr val="bg1"/>
            </a:solidFill>
            <a:round/>
            <a:headEnd/>
            <a:tailEnd/>
          </a:ln>
        </p:spPr>
        <p:txBody>
          <a:bodyPr>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Content Placeholder 33"/>
          <p:cNvSpPr>
            <a:spLocks noGrp="1"/>
          </p:cNvSpPr>
          <p:nvPr>
            <p:ph idx="1"/>
          </p:nvPr>
        </p:nvSpPr>
        <p:spPr/>
        <p:txBody>
          <a:bodyPr/>
          <a:lstStyle/>
          <a:p>
            <a:r>
              <a:rPr lang="en-US" smtClean="0"/>
              <a:t>1 in 3 had an unwanted exposure to sexually explicit pictures</a:t>
            </a:r>
          </a:p>
          <a:p>
            <a:r>
              <a:rPr lang="en-US" smtClean="0"/>
              <a:t>Approximately 1 in 4 received a sexual solicitation or approach</a:t>
            </a:r>
          </a:p>
          <a:p>
            <a:r>
              <a:rPr lang="en-US" smtClean="0"/>
              <a:t>1 in 13 was threatened or harassed</a:t>
            </a:r>
          </a:p>
          <a:p>
            <a:r>
              <a:rPr lang="en-US" smtClean="0"/>
              <a:t>1 in 24 received an aggressive sexual solicitation</a:t>
            </a:r>
          </a:p>
          <a:p>
            <a:pPr lvl="1"/>
            <a:r>
              <a:rPr lang="en-US" smtClean="0"/>
              <a:t>(from someone who asked to meet them somewhere; called them on the telephone; sent them regular mail, money, or gifts)</a:t>
            </a:r>
          </a:p>
          <a:p>
            <a:endParaRPr lang="en-US" smtClean="0"/>
          </a:p>
        </p:txBody>
      </p:sp>
      <p:sp>
        <p:nvSpPr>
          <p:cNvPr id="33" name="Title 32"/>
          <p:cNvSpPr>
            <a:spLocks noGrp="1"/>
          </p:cNvSpPr>
          <p:nvPr>
            <p:ph type="title"/>
          </p:nvPr>
        </p:nvSpPr>
        <p:spPr/>
        <p:txBody>
          <a:bodyPr>
            <a:normAutofit fontScale="90000"/>
          </a:bodyPr>
          <a:lstStyle/>
          <a:p>
            <a:pPr fontAlgn="auto">
              <a:spcAft>
                <a:spcPts val="0"/>
              </a:spcAft>
              <a:defRPr/>
            </a:pPr>
            <a:r>
              <a:rPr lang="en-US" dirty="0" smtClean="0">
                <a:ea typeface="+mj-ea"/>
                <a:cs typeface="+mj-cs"/>
              </a:rPr>
              <a:t>Children on the Internet</a:t>
            </a:r>
            <a:br>
              <a:rPr lang="en-US" dirty="0" smtClean="0">
                <a:ea typeface="+mj-ea"/>
                <a:cs typeface="+mj-cs"/>
              </a:rPr>
            </a:br>
            <a:endParaRPr lang="en-US" dirty="0">
              <a:ea typeface="+mj-ea"/>
              <a:cs typeface="+mj-cs"/>
            </a:endParaRPr>
          </a:p>
        </p:txBody>
      </p:sp>
      <p:sp>
        <p:nvSpPr>
          <p:cNvPr id="44036" name="Rectangle 2"/>
          <p:cNvSpPr>
            <a:spLocks noChangeArrowheads="1"/>
          </p:cNvSpPr>
          <p:nvPr/>
        </p:nvSpPr>
        <p:spPr bwMode="auto">
          <a:xfrm>
            <a:off x="5791200" y="6196013"/>
            <a:ext cx="2982913" cy="214312"/>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1">
                <a:solidFill>
                  <a:schemeClr val="accent1"/>
                </a:solidFill>
              </a:rPr>
              <a:t>University of New Hampshire, 2006</a:t>
            </a:r>
          </a:p>
        </p:txBody>
      </p:sp>
      <p:sp>
        <p:nvSpPr>
          <p:cNvPr id="54276" name="Rectangle 4"/>
          <p:cNvSpPr>
            <a:spLocks noChangeArrowheads="1"/>
          </p:cNvSpPr>
          <p:nvPr/>
        </p:nvSpPr>
        <p:spPr bwMode="auto">
          <a:xfrm>
            <a:off x="1152525" y="1958975"/>
            <a:ext cx="7464425" cy="987425"/>
          </a:xfrm>
          <a:prstGeom prst="rect">
            <a:avLst/>
          </a:prstGeom>
          <a:noFill/>
          <a:ln w="9525">
            <a:noFill/>
            <a:miter lim="800000"/>
            <a:headEnd/>
            <a:tailEnd/>
          </a:ln>
        </p:spPr>
        <p:txBody>
          <a:bodyPr lIns="0" tIns="0" rIns="0" bIns="0">
            <a:prstTxWarp prst="textNoShape">
              <a:avLst/>
            </a:prstTxWarp>
          </a:bodyPr>
          <a:lstStyle/>
          <a:p>
            <a:pPr>
              <a:lnSpc>
                <a:spcPct val="80000"/>
              </a:lnSpc>
            </a:pPr>
            <a:endParaRPr lang="en-US" sz="3200">
              <a:solidFill>
                <a:srgbClr val="FFCC00"/>
              </a:solidFill>
              <a:latin typeface="Franklin Gothic Medium Cond" pitchFamily="34" charset="0"/>
            </a:endParaRPr>
          </a:p>
        </p:txBody>
      </p:sp>
      <p:grpSp>
        <p:nvGrpSpPr>
          <p:cNvPr id="44038" name="Group 25"/>
          <p:cNvGrpSpPr>
            <a:grpSpLocks/>
          </p:cNvGrpSpPr>
          <p:nvPr/>
        </p:nvGrpSpPr>
        <p:grpSpPr bwMode="auto">
          <a:xfrm>
            <a:off x="8528050" y="385763"/>
            <a:ext cx="20638" cy="715962"/>
            <a:chOff x="5967" y="270"/>
            <a:chExt cx="15" cy="500"/>
          </a:xfrm>
        </p:grpSpPr>
        <p:sp>
          <p:nvSpPr>
            <p:cNvPr id="44042" name="Rectangle 26"/>
            <p:cNvSpPr>
              <a:spLocks noChangeArrowheads="1"/>
            </p:cNvSpPr>
            <p:nvPr/>
          </p:nvSpPr>
          <p:spPr bwMode="auto">
            <a:xfrm>
              <a:off x="5982" y="286"/>
              <a:ext cx="0" cy="484"/>
            </a:xfrm>
            <a:prstGeom prst="rect">
              <a:avLst/>
            </a:prstGeom>
            <a:noFill/>
            <a:ln w="9525">
              <a:noFill/>
              <a:miter lim="800000"/>
              <a:headEnd/>
              <a:tailEnd/>
            </a:ln>
          </p:spPr>
          <p:txBody>
            <a:bodyPr wrap="none" lIns="0" tIns="0" rIns="0" bIns="0">
              <a:prstTxWarp prst="textNoShape">
                <a:avLst/>
              </a:prstTxWarp>
              <a:spAutoFit/>
            </a:bodyPr>
            <a:lstStyle/>
            <a:p>
              <a:pPr algn="r"/>
              <a:endParaRPr lang="en-US" sz="4500">
                <a:solidFill>
                  <a:srgbClr val="FFCC00"/>
                </a:solidFill>
                <a:latin typeface="Eras Demi ITC" pitchFamily="34" charset="0"/>
              </a:endParaRPr>
            </a:p>
          </p:txBody>
        </p:sp>
        <p:sp>
          <p:nvSpPr>
            <p:cNvPr id="44043" name="Rectangle 27"/>
            <p:cNvSpPr>
              <a:spLocks noChangeArrowheads="1"/>
            </p:cNvSpPr>
            <p:nvPr/>
          </p:nvSpPr>
          <p:spPr bwMode="auto">
            <a:xfrm>
              <a:off x="5967" y="270"/>
              <a:ext cx="0" cy="484"/>
            </a:xfrm>
            <a:prstGeom prst="rect">
              <a:avLst/>
            </a:prstGeom>
            <a:noFill/>
            <a:ln w="9525">
              <a:noFill/>
              <a:miter lim="800000"/>
              <a:headEnd/>
              <a:tailEnd/>
            </a:ln>
          </p:spPr>
          <p:txBody>
            <a:bodyPr wrap="none" lIns="0" tIns="0" rIns="0" bIns="0">
              <a:prstTxWarp prst="textNoShape">
                <a:avLst/>
              </a:prstTxWarp>
              <a:spAutoFit/>
            </a:bodyPr>
            <a:lstStyle/>
            <a:p>
              <a:pPr algn="r"/>
              <a:endParaRPr lang="en-US" sz="4500">
                <a:solidFill>
                  <a:srgbClr val="FFCC00"/>
                </a:solidFill>
                <a:latin typeface="Eras Demi ITC" pitchFamily="34" charset="0"/>
              </a:endParaRPr>
            </a:p>
          </p:txBody>
        </p:sp>
      </p:grpSp>
      <p:grpSp>
        <p:nvGrpSpPr>
          <p:cNvPr id="44039" name="Group 28"/>
          <p:cNvGrpSpPr>
            <a:grpSpLocks/>
          </p:cNvGrpSpPr>
          <p:nvPr/>
        </p:nvGrpSpPr>
        <p:grpSpPr bwMode="auto">
          <a:xfrm>
            <a:off x="3276600" y="1009650"/>
            <a:ext cx="3068638" cy="492125"/>
            <a:chOff x="1881" y="-447"/>
            <a:chExt cx="2147" cy="345"/>
          </a:xfrm>
        </p:grpSpPr>
        <p:sp>
          <p:nvSpPr>
            <p:cNvPr id="44040" name="Rectangle 29"/>
            <p:cNvSpPr>
              <a:spLocks noChangeArrowheads="1"/>
            </p:cNvSpPr>
            <p:nvPr/>
          </p:nvSpPr>
          <p:spPr bwMode="auto">
            <a:xfrm>
              <a:off x="1881" y="-441"/>
              <a:ext cx="2147" cy="194"/>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latin typeface="Lucida Sans Unicode" pitchFamily="-110" charset="-52"/>
                </a:rPr>
                <a:t>Children 10 to 17 years old</a:t>
              </a:r>
              <a:endParaRPr lang="en-US" sz="3200">
                <a:solidFill>
                  <a:srgbClr val="FFCC00"/>
                </a:solidFill>
                <a:latin typeface="Lucida Sans Unicode" pitchFamily="-110" charset="-52"/>
              </a:endParaRPr>
            </a:p>
          </p:txBody>
        </p:sp>
        <p:sp>
          <p:nvSpPr>
            <p:cNvPr id="44041" name="Rectangle 30"/>
            <p:cNvSpPr>
              <a:spLocks noChangeArrowheads="1"/>
            </p:cNvSpPr>
            <p:nvPr/>
          </p:nvSpPr>
          <p:spPr bwMode="auto">
            <a:xfrm>
              <a:off x="3516" y="-447"/>
              <a:ext cx="0" cy="345"/>
            </a:xfrm>
            <a:prstGeom prst="rect">
              <a:avLst/>
            </a:prstGeom>
            <a:noFill/>
            <a:ln w="9525">
              <a:noFill/>
              <a:miter lim="800000"/>
              <a:headEnd/>
              <a:tailEnd/>
            </a:ln>
          </p:spPr>
          <p:txBody>
            <a:bodyPr wrap="none" lIns="0" tIns="0" rIns="0" bIns="0">
              <a:prstTxWarp prst="textNoShape">
                <a:avLst/>
              </a:prstTxWarp>
              <a:spAutoFit/>
            </a:bodyPr>
            <a:lstStyle/>
            <a:p>
              <a:endParaRPr lang="en-US" sz="3200">
                <a:solidFill>
                  <a:srgbClr val="FFCC00"/>
                </a:solidFill>
                <a:latin typeface="Eras Demi ITC"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54276"/>
                                        </p:tgtEl>
                                        <p:attrNameLst>
                                          <p:attrName>style.visibility</p:attrName>
                                        </p:attrNameLst>
                                      </p:cBhvr>
                                      <p:to>
                                        <p:strVal val="visible"/>
                                      </p:to>
                                    </p:set>
                                    <p:animEffect transition="in" filter="wipe(left)">
                                      <p:cBhvr>
                                        <p:cTn id="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Content Placeholder 54"/>
          <p:cNvSpPr>
            <a:spLocks noGrp="1"/>
          </p:cNvSpPr>
          <p:nvPr>
            <p:ph idx="1"/>
          </p:nvPr>
        </p:nvSpPr>
        <p:spPr/>
        <p:txBody>
          <a:bodyPr/>
          <a:lstStyle/>
          <a:p>
            <a:r>
              <a:rPr lang="en-US" smtClean="0"/>
              <a:t>Computer Location</a:t>
            </a:r>
          </a:p>
          <a:p>
            <a:pPr lvl="1"/>
            <a:r>
              <a:rPr lang="en-US" smtClean="0"/>
              <a:t>70%at home</a:t>
            </a:r>
          </a:p>
          <a:p>
            <a:pPr lvl="1"/>
            <a:r>
              <a:rPr lang="en-US" smtClean="0"/>
              <a:t>22% at someone else’s home</a:t>
            </a:r>
          </a:p>
          <a:p>
            <a:pPr lvl="1"/>
            <a:r>
              <a:rPr lang="en-US" smtClean="0"/>
              <a:t>4% at school</a:t>
            </a:r>
          </a:p>
          <a:p>
            <a:pPr lvl="1"/>
            <a:r>
              <a:rPr lang="en-US" smtClean="0"/>
              <a:t>3% at library</a:t>
            </a:r>
          </a:p>
          <a:p>
            <a:r>
              <a:rPr lang="en-US" smtClean="0"/>
              <a:t>Internet</a:t>
            </a:r>
          </a:p>
          <a:p>
            <a:pPr lvl="1"/>
            <a:r>
              <a:rPr lang="en-US" smtClean="0"/>
              <a:t>65% in chat rooms</a:t>
            </a:r>
          </a:p>
          <a:p>
            <a:pPr lvl="1"/>
            <a:r>
              <a:rPr lang="en-US" smtClean="0"/>
              <a:t>24% in Instant Messages</a:t>
            </a:r>
          </a:p>
        </p:txBody>
      </p:sp>
      <p:sp>
        <p:nvSpPr>
          <p:cNvPr id="54" name="Title 53"/>
          <p:cNvSpPr>
            <a:spLocks noGrp="1"/>
          </p:cNvSpPr>
          <p:nvPr>
            <p:ph type="title"/>
          </p:nvPr>
        </p:nvSpPr>
        <p:spPr/>
        <p:txBody>
          <a:bodyPr>
            <a:normAutofit fontScale="90000"/>
          </a:bodyPr>
          <a:lstStyle/>
          <a:p>
            <a:pPr fontAlgn="auto">
              <a:spcAft>
                <a:spcPts val="0"/>
              </a:spcAft>
              <a:defRPr/>
            </a:pPr>
            <a:r>
              <a:rPr lang="en-US" dirty="0" smtClean="0">
                <a:ea typeface="+mj-ea"/>
                <a:cs typeface="+mj-cs"/>
              </a:rPr>
              <a:t>Where Did This</a:t>
            </a:r>
            <a:br>
              <a:rPr lang="en-US" dirty="0" smtClean="0">
                <a:ea typeface="+mj-ea"/>
                <a:cs typeface="+mj-cs"/>
              </a:rPr>
            </a:br>
            <a:r>
              <a:rPr lang="en-US" dirty="0" smtClean="0">
                <a:ea typeface="+mj-ea"/>
                <a:cs typeface="+mj-cs"/>
              </a:rPr>
              <a:t>Sexual Solicitation Occur?</a:t>
            </a:r>
            <a:br>
              <a:rPr lang="en-US" dirty="0" smtClean="0">
                <a:ea typeface="+mj-ea"/>
                <a:cs typeface="+mj-cs"/>
              </a:rPr>
            </a:br>
            <a:endParaRPr lang="en-US" dirty="0">
              <a:ea typeface="+mj-ea"/>
              <a:cs typeface="+mj-cs"/>
            </a:endParaRPr>
          </a:p>
        </p:txBody>
      </p:sp>
      <p:sp>
        <p:nvSpPr>
          <p:cNvPr id="46084" name="Rectangle 51"/>
          <p:cNvSpPr>
            <a:spLocks noChangeArrowheads="1"/>
          </p:cNvSpPr>
          <p:nvPr/>
        </p:nvSpPr>
        <p:spPr bwMode="auto">
          <a:xfrm>
            <a:off x="128588" y="5257800"/>
            <a:ext cx="8885237" cy="412750"/>
          </a:xfrm>
          <a:prstGeom prst="rect">
            <a:avLst/>
          </a:prstGeom>
          <a:noFill/>
          <a:ln w="9525">
            <a:noFill/>
            <a:miter lim="800000"/>
            <a:headEnd/>
            <a:tailEnd/>
          </a:ln>
        </p:spPr>
        <p:txBody>
          <a:bodyPr wrap="none" lIns="0" tIns="0" rIns="0" bIns="0">
            <a:prstTxWarp prst="textNoShape">
              <a:avLst/>
            </a:prstTxWarp>
          </a:bodyPr>
          <a:lstStyle/>
          <a:p>
            <a:r>
              <a:rPr lang="en-US" sz="1200" b="1">
                <a:solidFill>
                  <a:srgbClr val="2DA2BF"/>
                </a:solidFill>
              </a:rPr>
              <a:t>David Finkelhor, Kimberly J. Mitchell, and Janis Wolak. </a:t>
            </a:r>
            <a:r>
              <a:rPr lang="en-US" sz="1200" b="1" i="1">
                <a:solidFill>
                  <a:srgbClr val="2DA2BF"/>
                </a:solidFill>
              </a:rPr>
              <a:t>Online Victimization: A Report on the Nation's Youth.</a:t>
            </a:r>
            <a:r>
              <a:rPr lang="en-US" sz="1200" b="1">
                <a:solidFill>
                  <a:srgbClr val="2DA2BF"/>
                </a:solidFill>
              </a:rPr>
              <a:t> </a:t>
            </a:r>
          </a:p>
          <a:p>
            <a:r>
              <a:rPr lang="en-US" sz="1200" b="1">
                <a:solidFill>
                  <a:srgbClr val="2DA2BF"/>
                </a:solidFill>
              </a:rPr>
              <a:t>Alexandria, Virginia: National Center for Missing &amp; Exploited Children, 2000, page 8.</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463" y="1846263"/>
            <a:ext cx="8247062" cy="4391025"/>
            <a:chOff x="368" y="1292"/>
            <a:chExt cx="5771" cy="3072"/>
          </a:xfrm>
        </p:grpSpPr>
        <p:sp>
          <p:nvSpPr>
            <p:cNvPr id="48200" name="Rectangle 3"/>
            <p:cNvSpPr>
              <a:spLocks noChangeArrowheads="1"/>
            </p:cNvSpPr>
            <p:nvPr/>
          </p:nvSpPr>
          <p:spPr bwMode="auto">
            <a:xfrm>
              <a:off x="800" y="1295"/>
              <a:ext cx="5292" cy="2564"/>
            </a:xfrm>
            <a:prstGeom prst="rect">
              <a:avLst/>
            </a:prstGeom>
            <a:solidFill>
              <a:srgbClr val="000066">
                <a:alpha val="65097"/>
              </a:srgbClr>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124932" name="Rectangle 4"/>
            <p:cNvSpPr>
              <a:spLocks noChangeArrowheads="1"/>
            </p:cNvSpPr>
            <p:nvPr/>
          </p:nvSpPr>
          <p:spPr bwMode="auto">
            <a:xfrm>
              <a:off x="368" y="1300"/>
              <a:ext cx="314" cy="194"/>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dirty="0">
                  <a:latin typeface="+mj-lt"/>
                  <a:ea typeface="+mn-ea"/>
                  <a:cs typeface="+mn-cs"/>
                </a:rPr>
                <a:t>35%</a:t>
              </a:r>
              <a:endParaRPr lang="en-US" sz="3200" dirty="0">
                <a:latin typeface="+mj-lt"/>
                <a:ea typeface="+mn-ea"/>
                <a:cs typeface="+mn-cs"/>
              </a:endParaRPr>
            </a:p>
          </p:txBody>
        </p:sp>
        <p:sp>
          <p:nvSpPr>
            <p:cNvPr id="124933" name="Rectangle 5"/>
            <p:cNvSpPr>
              <a:spLocks noChangeArrowheads="1"/>
            </p:cNvSpPr>
            <p:nvPr/>
          </p:nvSpPr>
          <p:spPr bwMode="auto">
            <a:xfrm>
              <a:off x="368" y="1642"/>
              <a:ext cx="314" cy="194"/>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a:latin typeface="+mj-lt"/>
                  <a:ea typeface="+mn-ea"/>
                  <a:cs typeface="+mn-cs"/>
                </a:rPr>
                <a:t>30%</a:t>
              </a:r>
              <a:endParaRPr lang="en-US" sz="3200">
                <a:latin typeface="+mj-lt"/>
                <a:ea typeface="+mn-ea"/>
                <a:cs typeface="+mn-cs"/>
              </a:endParaRPr>
            </a:p>
          </p:txBody>
        </p:sp>
        <p:sp>
          <p:nvSpPr>
            <p:cNvPr id="48203" name="Rectangle 6"/>
            <p:cNvSpPr>
              <a:spLocks noChangeArrowheads="1"/>
            </p:cNvSpPr>
            <p:nvPr/>
          </p:nvSpPr>
          <p:spPr bwMode="auto">
            <a:xfrm>
              <a:off x="368" y="1984"/>
              <a:ext cx="314" cy="194"/>
            </a:xfrm>
            <a:prstGeom prst="rect">
              <a:avLst/>
            </a:prstGeom>
            <a:noFill/>
            <a:ln w="9525">
              <a:noFill/>
              <a:miter lim="800000"/>
              <a:headEnd/>
              <a:tailEnd/>
            </a:ln>
          </p:spPr>
          <p:txBody>
            <a:bodyPr wrap="none" lIns="0" tIns="0" rIns="0" bIns="0">
              <a:prstTxWarp prst="textNoShape">
                <a:avLst/>
              </a:prstTxWarp>
              <a:spAutoFit/>
            </a:bodyPr>
            <a:lstStyle/>
            <a:p>
              <a:r>
                <a:rPr lang="en-US">
                  <a:latin typeface="Lucida Sans Unicode" pitchFamily="-110" charset="-52"/>
                </a:rPr>
                <a:t>25%</a:t>
              </a:r>
              <a:endParaRPr lang="en-US" sz="3200">
                <a:latin typeface="Lucida Sans Unicode" pitchFamily="-110" charset="-52"/>
              </a:endParaRPr>
            </a:p>
          </p:txBody>
        </p:sp>
        <p:sp>
          <p:nvSpPr>
            <p:cNvPr id="124935" name="Rectangle 7"/>
            <p:cNvSpPr>
              <a:spLocks noChangeArrowheads="1"/>
            </p:cNvSpPr>
            <p:nvPr/>
          </p:nvSpPr>
          <p:spPr bwMode="auto">
            <a:xfrm>
              <a:off x="368" y="2327"/>
              <a:ext cx="314" cy="194"/>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a:latin typeface="+mj-lt"/>
                  <a:ea typeface="+mn-ea"/>
                  <a:cs typeface="+mn-cs"/>
                </a:rPr>
                <a:t>20%</a:t>
              </a:r>
              <a:endParaRPr lang="en-US" sz="3200">
                <a:latin typeface="+mj-lt"/>
                <a:ea typeface="+mn-ea"/>
                <a:cs typeface="+mn-cs"/>
              </a:endParaRPr>
            </a:p>
          </p:txBody>
        </p:sp>
        <p:sp>
          <p:nvSpPr>
            <p:cNvPr id="124936" name="Rectangle 8"/>
            <p:cNvSpPr>
              <a:spLocks noChangeArrowheads="1"/>
            </p:cNvSpPr>
            <p:nvPr/>
          </p:nvSpPr>
          <p:spPr bwMode="auto">
            <a:xfrm>
              <a:off x="368" y="2669"/>
              <a:ext cx="314" cy="194"/>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dirty="0">
                  <a:latin typeface="+mj-lt"/>
                  <a:ea typeface="+mn-ea"/>
                  <a:cs typeface="+mn-cs"/>
                </a:rPr>
                <a:t>15%</a:t>
              </a:r>
              <a:endParaRPr lang="en-US" sz="3200" dirty="0">
                <a:latin typeface="+mj-lt"/>
                <a:ea typeface="+mn-ea"/>
                <a:cs typeface="+mn-cs"/>
              </a:endParaRPr>
            </a:p>
          </p:txBody>
        </p:sp>
        <p:sp>
          <p:nvSpPr>
            <p:cNvPr id="124937" name="Rectangle 9"/>
            <p:cNvSpPr>
              <a:spLocks noChangeArrowheads="1"/>
            </p:cNvSpPr>
            <p:nvPr/>
          </p:nvSpPr>
          <p:spPr bwMode="auto">
            <a:xfrm>
              <a:off x="368" y="3011"/>
              <a:ext cx="314" cy="193"/>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a:latin typeface="+mj-lt"/>
                  <a:ea typeface="+mn-ea"/>
                  <a:cs typeface="+mn-cs"/>
                </a:rPr>
                <a:t>10%</a:t>
              </a:r>
              <a:endParaRPr lang="en-US" sz="3200">
                <a:latin typeface="+mj-lt"/>
                <a:ea typeface="+mn-ea"/>
                <a:cs typeface="+mn-cs"/>
              </a:endParaRPr>
            </a:p>
          </p:txBody>
        </p:sp>
        <p:sp>
          <p:nvSpPr>
            <p:cNvPr id="124938" name="Rectangle 10"/>
            <p:cNvSpPr>
              <a:spLocks noChangeArrowheads="1"/>
            </p:cNvSpPr>
            <p:nvPr/>
          </p:nvSpPr>
          <p:spPr bwMode="auto">
            <a:xfrm>
              <a:off x="466" y="3354"/>
              <a:ext cx="210" cy="193"/>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a:latin typeface="+mj-lt"/>
                  <a:ea typeface="+mn-ea"/>
                  <a:cs typeface="+mn-cs"/>
                </a:rPr>
                <a:t>5%</a:t>
              </a:r>
              <a:endParaRPr lang="en-US" sz="3200">
                <a:latin typeface="+mj-lt"/>
                <a:ea typeface="+mn-ea"/>
                <a:cs typeface="+mn-cs"/>
              </a:endParaRPr>
            </a:p>
          </p:txBody>
        </p:sp>
        <p:sp>
          <p:nvSpPr>
            <p:cNvPr id="124939" name="Rectangle 11"/>
            <p:cNvSpPr>
              <a:spLocks noChangeArrowheads="1"/>
            </p:cNvSpPr>
            <p:nvPr/>
          </p:nvSpPr>
          <p:spPr bwMode="auto">
            <a:xfrm>
              <a:off x="466" y="3697"/>
              <a:ext cx="210" cy="193"/>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a:latin typeface="+mj-lt"/>
                  <a:ea typeface="+mn-ea"/>
                  <a:cs typeface="+mn-cs"/>
                </a:rPr>
                <a:t>0%</a:t>
              </a:r>
              <a:endParaRPr lang="en-US" sz="3200">
                <a:latin typeface="+mj-lt"/>
                <a:ea typeface="+mn-ea"/>
                <a:cs typeface="+mn-cs"/>
              </a:endParaRPr>
            </a:p>
          </p:txBody>
        </p:sp>
        <p:sp>
          <p:nvSpPr>
            <p:cNvPr id="124940" name="Rectangle 12"/>
            <p:cNvSpPr>
              <a:spLocks noChangeArrowheads="1"/>
            </p:cNvSpPr>
            <p:nvPr/>
          </p:nvSpPr>
          <p:spPr bwMode="auto">
            <a:xfrm>
              <a:off x="902" y="3911"/>
              <a:ext cx="5237" cy="161"/>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sz="1500" dirty="0">
                  <a:solidFill>
                    <a:srgbClr val="000000"/>
                  </a:solidFill>
                  <a:latin typeface="+mj-lt"/>
                  <a:ea typeface="+mn-ea"/>
                  <a:cs typeface="+mn-cs"/>
                </a:rPr>
                <a:t>1     3     4     5     6     7     8     9     10     11     12     13     14     15     16     17</a:t>
              </a:r>
            </a:p>
          </p:txBody>
        </p:sp>
        <p:sp>
          <p:nvSpPr>
            <p:cNvPr id="124941" name="Rectangle 13"/>
            <p:cNvSpPr>
              <a:spLocks noChangeArrowheads="1"/>
            </p:cNvSpPr>
            <p:nvPr/>
          </p:nvSpPr>
          <p:spPr bwMode="auto">
            <a:xfrm>
              <a:off x="3226" y="4116"/>
              <a:ext cx="385" cy="248"/>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sz="2300" dirty="0">
                  <a:solidFill>
                    <a:srgbClr val="000000"/>
                  </a:solidFill>
                  <a:latin typeface="+mj-lt"/>
                  <a:ea typeface="+mn-ea"/>
                  <a:cs typeface="+mn-cs"/>
                </a:rPr>
                <a:t>Age</a:t>
              </a:r>
              <a:endParaRPr lang="en-US" sz="3200" dirty="0">
                <a:solidFill>
                  <a:srgbClr val="000000"/>
                </a:solidFill>
                <a:latin typeface="+mj-lt"/>
                <a:ea typeface="+mn-ea"/>
                <a:cs typeface="+mn-cs"/>
              </a:endParaRPr>
            </a:p>
          </p:txBody>
        </p:sp>
        <p:sp>
          <p:nvSpPr>
            <p:cNvPr id="48211" name="Rectangle 14"/>
            <p:cNvSpPr>
              <a:spLocks noChangeArrowheads="1"/>
            </p:cNvSpPr>
            <p:nvPr/>
          </p:nvSpPr>
          <p:spPr bwMode="auto">
            <a:xfrm>
              <a:off x="801" y="1292"/>
              <a:ext cx="5276" cy="2548"/>
            </a:xfrm>
            <a:prstGeom prst="rect">
              <a:avLst/>
            </a:prstGeom>
            <a:noFill/>
            <a:ln w="25400">
              <a:solidFill>
                <a:srgbClr val="FFFFFF"/>
              </a:solidFill>
              <a:miter lim="800000"/>
              <a:headEnd/>
              <a:tailEnd/>
            </a:ln>
          </p:spPr>
          <p:txBody>
            <a:bodyPr>
              <a:prstTxWarp prst="textNoShape">
                <a:avLst/>
              </a:prstTxWarp>
            </a:bodyPr>
            <a:lstStyle/>
            <a:p>
              <a:endParaRPr lang="en-US">
                <a:latin typeface="Lucida Sans Unicode" pitchFamily="-110" charset="-52"/>
              </a:endParaRPr>
            </a:p>
          </p:txBody>
        </p:sp>
        <p:grpSp>
          <p:nvGrpSpPr>
            <p:cNvPr id="48212" name="Group 15"/>
            <p:cNvGrpSpPr>
              <a:grpSpLocks/>
            </p:cNvGrpSpPr>
            <p:nvPr/>
          </p:nvGrpSpPr>
          <p:grpSpPr bwMode="auto">
            <a:xfrm>
              <a:off x="802" y="1387"/>
              <a:ext cx="5276" cy="2237"/>
              <a:chOff x="802" y="1387"/>
              <a:chExt cx="5276" cy="2237"/>
            </a:xfrm>
          </p:grpSpPr>
          <p:sp>
            <p:nvSpPr>
              <p:cNvPr id="48225" name="Line 16"/>
              <p:cNvSpPr>
                <a:spLocks noChangeShapeType="1"/>
              </p:cNvSpPr>
              <p:nvPr/>
            </p:nvSpPr>
            <p:spPr bwMode="auto">
              <a:xfrm flipH="1">
                <a:off x="802" y="3442"/>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26" name="Line 17"/>
              <p:cNvSpPr>
                <a:spLocks noChangeShapeType="1"/>
              </p:cNvSpPr>
              <p:nvPr/>
            </p:nvSpPr>
            <p:spPr bwMode="auto">
              <a:xfrm flipH="1">
                <a:off x="802" y="3623"/>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27" name="Line 18"/>
              <p:cNvSpPr>
                <a:spLocks noChangeShapeType="1"/>
              </p:cNvSpPr>
              <p:nvPr/>
            </p:nvSpPr>
            <p:spPr bwMode="auto">
              <a:xfrm flipH="1">
                <a:off x="802" y="1727"/>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28" name="Line 19"/>
              <p:cNvSpPr>
                <a:spLocks noChangeShapeType="1"/>
              </p:cNvSpPr>
              <p:nvPr/>
            </p:nvSpPr>
            <p:spPr bwMode="auto">
              <a:xfrm flipH="1">
                <a:off x="802" y="1900"/>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29" name="Line 20"/>
              <p:cNvSpPr>
                <a:spLocks noChangeShapeType="1"/>
              </p:cNvSpPr>
              <p:nvPr/>
            </p:nvSpPr>
            <p:spPr bwMode="auto">
              <a:xfrm flipH="1">
                <a:off x="802" y="2071"/>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0" name="Line 21"/>
              <p:cNvSpPr>
                <a:spLocks noChangeShapeType="1"/>
              </p:cNvSpPr>
              <p:nvPr/>
            </p:nvSpPr>
            <p:spPr bwMode="auto">
              <a:xfrm flipH="1">
                <a:off x="802" y="1554"/>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1" name="Line 22"/>
              <p:cNvSpPr>
                <a:spLocks noChangeShapeType="1"/>
              </p:cNvSpPr>
              <p:nvPr/>
            </p:nvSpPr>
            <p:spPr bwMode="auto">
              <a:xfrm flipH="1">
                <a:off x="802" y="2244"/>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2" name="Line 23"/>
              <p:cNvSpPr>
                <a:spLocks noChangeShapeType="1"/>
              </p:cNvSpPr>
              <p:nvPr/>
            </p:nvSpPr>
            <p:spPr bwMode="auto">
              <a:xfrm flipH="1">
                <a:off x="802" y="2417"/>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3" name="Line 24"/>
              <p:cNvSpPr>
                <a:spLocks noChangeShapeType="1"/>
              </p:cNvSpPr>
              <p:nvPr/>
            </p:nvSpPr>
            <p:spPr bwMode="auto">
              <a:xfrm flipH="1">
                <a:off x="802" y="2594"/>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4" name="Line 25"/>
              <p:cNvSpPr>
                <a:spLocks noChangeShapeType="1"/>
              </p:cNvSpPr>
              <p:nvPr/>
            </p:nvSpPr>
            <p:spPr bwMode="auto">
              <a:xfrm flipH="1">
                <a:off x="802" y="2758"/>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5" name="Line 26"/>
              <p:cNvSpPr>
                <a:spLocks noChangeShapeType="1"/>
              </p:cNvSpPr>
              <p:nvPr/>
            </p:nvSpPr>
            <p:spPr bwMode="auto">
              <a:xfrm flipH="1">
                <a:off x="802" y="2937"/>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6" name="Line 27"/>
              <p:cNvSpPr>
                <a:spLocks noChangeShapeType="1"/>
              </p:cNvSpPr>
              <p:nvPr/>
            </p:nvSpPr>
            <p:spPr bwMode="auto">
              <a:xfrm flipH="1">
                <a:off x="802" y="3104"/>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7" name="Line 28"/>
              <p:cNvSpPr>
                <a:spLocks noChangeShapeType="1"/>
              </p:cNvSpPr>
              <p:nvPr/>
            </p:nvSpPr>
            <p:spPr bwMode="auto">
              <a:xfrm flipH="1">
                <a:off x="802" y="3275"/>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sp>
            <p:nvSpPr>
              <p:cNvPr id="48238" name="Line 29"/>
              <p:cNvSpPr>
                <a:spLocks noChangeShapeType="1"/>
              </p:cNvSpPr>
              <p:nvPr/>
            </p:nvSpPr>
            <p:spPr bwMode="auto">
              <a:xfrm flipH="1">
                <a:off x="802" y="1387"/>
                <a:ext cx="5276" cy="1"/>
              </a:xfrm>
              <a:prstGeom prst="line">
                <a:avLst/>
              </a:prstGeom>
              <a:noFill/>
              <a:ln w="25400">
                <a:solidFill>
                  <a:srgbClr val="B1B1B1">
                    <a:alpha val="25098"/>
                  </a:srgbClr>
                </a:solidFill>
                <a:round/>
                <a:headEnd/>
                <a:tailEnd/>
              </a:ln>
            </p:spPr>
            <p:txBody>
              <a:bodyPr>
                <a:prstTxWarp prst="textNoShape">
                  <a:avLst/>
                </a:prstTxWarp>
              </a:bodyPr>
              <a:lstStyle/>
              <a:p>
                <a:endParaRPr lang="en-US"/>
              </a:p>
            </p:txBody>
          </p:sp>
        </p:grpSp>
        <p:grpSp>
          <p:nvGrpSpPr>
            <p:cNvPr id="48213" name="Group 30"/>
            <p:cNvGrpSpPr>
              <a:grpSpLocks/>
            </p:cNvGrpSpPr>
            <p:nvPr/>
          </p:nvGrpSpPr>
          <p:grpSpPr bwMode="auto">
            <a:xfrm>
              <a:off x="1798" y="1745"/>
              <a:ext cx="1369" cy="162"/>
              <a:chOff x="1798" y="1708"/>
              <a:chExt cx="1369" cy="162"/>
            </a:xfrm>
          </p:grpSpPr>
          <p:sp>
            <p:nvSpPr>
              <p:cNvPr id="124959" name="Rectangle 31"/>
              <p:cNvSpPr>
                <a:spLocks noChangeArrowheads="1"/>
              </p:cNvSpPr>
              <p:nvPr/>
            </p:nvSpPr>
            <p:spPr bwMode="auto">
              <a:xfrm>
                <a:off x="1805" y="1716"/>
                <a:ext cx="1362" cy="154"/>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sz="1400">
                    <a:solidFill>
                      <a:srgbClr val="020D66"/>
                    </a:solidFill>
                    <a:latin typeface="+mj-lt"/>
                    <a:ea typeface="+mn-ea"/>
                    <a:cs typeface="+mn-cs"/>
                  </a:rPr>
                  <a:t>Family / Acquaintance</a:t>
                </a:r>
                <a:endParaRPr lang="en-US" sz="3200">
                  <a:solidFill>
                    <a:srgbClr val="FFCC00"/>
                  </a:solidFill>
                  <a:latin typeface="+mj-lt"/>
                  <a:ea typeface="+mn-ea"/>
                  <a:cs typeface="+mn-cs"/>
                </a:endParaRPr>
              </a:p>
            </p:txBody>
          </p:sp>
          <p:sp>
            <p:nvSpPr>
              <p:cNvPr id="124960" name="Rectangle 32"/>
              <p:cNvSpPr>
                <a:spLocks noChangeArrowheads="1"/>
              </p:cNvSpPr>
              <p:nvPr/>
            </p:nvSpPr>
            <p:spPr bwMode="auto">
              <a:xfrm>
                <a:off x="1798" y="1708"/>
                <a:ext cx="1362" cy="154"/>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sz="1400">
                    <a:solidFill>
                      <a:srgbClr val="FFFFFF"/>
                    </a:solidFill>
                    <a:latin typeface="+mj-lt"/>
                    <a:ea typeface="+mn-ea"/>
                    <a:cs typeface="+mn-cs"/>
                  </a:rPr>
                  <a:t>Family / Acquaintance</a:t>
                </a:r>
                <a:endParaRPr lang="en-US" sz="3200">
                  <a:solidFill>
                    <a:srgbClr val="FFCC00"/>
                  </a:solidFill>
                  <a:latin typeface="+mj-lt"/>
                  <a:ea typeface="+mn-ea"/>
                  <a:cs typeface="+mn-cs"/>
                </a:endParaRPr>
              </a:p>
            </p:txBody>
          </p:sp>
        </p:grpSp>
        <p:grpSp>
          <p:nvGrpSpPr>
            <p:cNvPr id="48214" name="Group 33"/>
            <p:cNvGrpSpPr>
              <a:grpSpLocks/>
            </p:cNvGrpSpPr>
            <p:nvPr/>
          </p:nvGrpSpPr>
          <p:grpSpPr bwMode="auto">
            <a:xfrm>
              <a:off x="1798" y="1923"/>
              <a:ext cx="1545" cy="160"/>
              <a:chOff x="1798" y="1937"/>
              <a:chExt cx="1545" cy="160"/>
            </a:xfrm>
          </p:grpSpPr>
          <p:sp>
            <p:nvSpPr>
              <p:cNvPr id="124962" name="Rectangle 34"/>
              <p:cNvSpPr>
                <a:spLocks noChangeArrowheads="1"/>
              </p:cNvSpPr>
              <p:nvPr/>
            </p:nvSpPr>
            <p:spPr bwMode="auto">
              <a:xfrm>
                <a:off x="1805" y="1946"/>
                <a:ext cx="1537" cy="151"/>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sz="1400">
                    <a:solidFill>
                      <a:srgbClr val="020D66"/>
                    </a:solidFill>
                    <a:latin typeface="+mj-lt"/>
                    <a:ea typeface="+mn-ea"/>
                    <a:cs typeface="+mn-cs"/>
                  </a:rPr>
                  <a:t>Internet-Initiated Victims</a:t>
                </a:r>
                <a:endParaRPr lang="en-US" sz="3200">
                  <a:solidFill>
                    <a:srgbClr val="FFCC00"/>
                  </a:solidFill>
                  <a:latin typeface="+mj-lt"/>
                  <a:ea typeface="+mn-ea"/>
                  <a:cs typeface="+mn-cs"/>
                </a:endParaRPr>
              </a:p>
            </p:txBody>
          </p:sp>
          <p:sp>
            <p:nvSpPr>
              <p:cNvPr id="124963" name="Rectangle 35"/>
              <p:cNvSpPr>
                <a:spLocks noChangeArrowheads="1"/>
              </p:cNvSpPr>
              <p:nvPr/>
            </p:nvSpPr>
            <p:spPr bwMode="auto">
              <a:xfrm>
                <a:off x="1798" y="1937"/>
                <a:ext cx="1537" cy="151"/>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sz="1400">
                    <a:solidFill>
                      <a:srgbClr val="FFFFFF"/>
                    </a:solidFill>
                    <a:latin typeface="+mj-lt"/>
                    <a:ea typeface="+mn-ea"/>
                    <a:cs typeface="+mn-cs"/>
                  </a:rPr>
                  <a:t>Internet-Initiated Victims</a:t>
                </a:r>
                <a:endParaRPr lang="en-US" sz="3200">
                  <a:solidFill>
                    <a:srgbClr val="FFCC00"/>
                  </a:solidFill>
                  <a:latin typeface="+mj-lt"/>
                  <a:ea typeface="+mn-ea"/>
                  <a:cs typeface="+mn-cs"/>
                </a:endParaRPr>
              </a:p>
            </p:txBody>
          </p:sp>
        </p:grpSp>
        <p:grpSp>
          <p:nvGrpSpPr>
            <p:cNvPr id="48215" name="Group 36"/>
            <p:cNvGrpSpPr>
              <a:grpSpLocks/>
            </p:cNvGrpSpPr>
            <p:nvPr/>
          </p:nvGrpSpPr>
          <p:grpSpPr bwMode="auto">
            <a:xfrm>
              <a:off x="1548" y="1759"/>
              <a:ext cx="146" cy="110"/>
              <a:chOff x="1529" y="1715"/>
              <a:chExt cx="146" cy="110"/>
            </a:xfrm>
          </p:grpSpPr>
          <p:sp>
            <p:nvSpPr>
              <p:cNvPr id="124965" name="Freeform 37"/>
              <p:cNvSpPr>
                <a:spLocks/>
              </p:cNvSpPr>
              <p:nvPr/>
            </p:nvSpPr>
            <p:spPr bwMode="auto">
              <a:xfrm>
                <a:off x="1529" y="1730"/>
                <a:ext cx="52" cy="96"/>
              </a:xfrm>
              <a:custGeom>
                <a:avLst/>
                <a:gdLst/>
                <a:ahLst/>
                <a:cxnLst>
                  <a:cxn ang="0">
                    <a:pos x="0" y="11"/>
                  </a:cxn>
                  <a:cxn ang="0">
                    <a:pos x="0" y="114"/>
                  </a:cxn>
                  <a:cxn ang="0">
                    <a:pos x="52" y="114"/>
                  </a:cxn>
                  <a:cxn ang="0">
                    <a:pos x="52" y="18"/>
                  </a:cxn>
                  <a:cxn ang="0">
                    <a:pos x="47" y="43"/>
                  </a:cxn>
                  <a:cxn ang="0">
                    <a:pos x="44" y="34"/>
                  </a:cxn>
                  <a:cxn ang="0">
                    <a:pos x="39" y="53"/>
                  </a:cxn>
                  <a:cxn ang="0">
                    <a:pos x="36" y="53"/>
                  </a:cxn>
                  <a:cxn ang="0">
                    <a:pos x="31" y="71"/>
                  </a:cxn>
                  <a:cxn ang="0">
                    <a:pos x="22" y="24"/>
                  </a:cxn>
                  <a:cxn ang="0">
                    <a:pos x="17" y="34"/>
                  </a:cxn>
                  <a:cxn ang="0">
                    <a:pos x="9" y="0"/>
                  </a:cxn>
                  <a:cxn ang="0">
                    <a:pos x="6" y="27"/>
                  </a:cxn>
                  <a:cxn ang="0">
                    <a:pos x="0" y="11"/>
                  </a:cxn>
                </a:cxnLst>
                <a:rect l="0" t="0" r="r" b="b"/>
                <a:pathLst>
                  <a:path w="52" h="114">
                    <a:moveTo>
                      <a:pt x="0" y="11"/>
                    </a:moveTo>
                    <a:lnTo>
                      <a:pt x="0" y="114"/>
                    </a:lnTo>
                    <a:lnTo>
                      <a:pt x="52" y="114"/>
                    </a:lnTo>
                    <a:lnTo>
                      <a:pt x="52" y="18"/>
                    </a:lnTo>
                    <a:lnTo>
                      <a:pt x="47" y="43"/>
                    </a:lnTo>
                    <a:lnTo>
                      <a:pt x="44" y="34"/>
                    </a:lnTo>
                    <a:lnTo>
                      <a:pt x="39" y="53"/>
                    </a:lnTo>
                    <a:lnTo>
                      <a:pt x="36" y="53"/>
                    </a:lnTo>
                    <a:lnTo>
                      <a:pt x="31" y="71"/>
                    </a:lnTo>
                    <a:lnTo>
                      <a:pt x="22" y="24"/>
                    </a:lnTo>
                    <a:lnTo>
                      <a:pt x="17" y="34"/>
                    </a:lnTo>
                    <a:lnTo>
                      <a:pt x="9" y="0"/>
                    </a:lnTo>
                    <a:lnTo>
                      <a:pt x="6" y="27"/>
                    </a:lnTo>
                    <a:lnTo>
                      <a:pt x="0" y="11"/>
                    </a:lnTo>
                    <a:close/>
                  </a:path>
                </a:pathLst>
              </a:custGeom>
              <a:gradFill rotWithShape="1">
                <a:gsLst>
                  <a:gs pos="0">
                    <a:srgbClr val="D7831D"/>
                  </a:gs>
                  <a:gs pos="100000">
                    <a:srgbClr val="FFFFFF"/>
                  </a:gs>
                </a:gsLst>
                <a:lin ang="0" scaled="1"/>
              </a:gradFill>
              <a:ln w="9525" cap="flat" cmpd="sng">
                <a:noFill/>
                <a:prstDash val="solid"/>
                <a:round/>
                <a:headEnd type="none" w="med" len="med"/>
                <a:tailEnd type="none" w="med" len="med"/>
              </a:ln>
              <a:effectLst>
                <a:outerShdw blurRad="63500" dist="17961" dir="2700000" algn="ctr" rotWithShape="0">
                  <a:srgbClr val="000066"/>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24966" name="Freeform 38"/>
              <p:cNvSpPr>
                <a:spLocks/>
              </p:cNvSpPr>
              <p:nvPr/>
            </p:nvSpPr>
            <p:spPr bwMode="auto">
              <a:xfrm>
                <a:off x="1579" y="1714"/>
                <a:ext cx="97" cy="111"/>
              </a:xfrm>
              <a:custGeom>
                <a:avLst/>
                <a:gdLst/>
                <a:ahLst/>
                <a:cxnLst>
                  <a:cxn ang="0">
                    <a:pos x="0" y="132"/>
                  </a:cxn>
                  <a:cxn ang="0">
                    <a:pos x="96" y="132"/>
                  </a:cxn>
                  <a:cxn ang="0">
                    <a:pos x="96" y="51"/>
                  </a:cxn>
                  <a:cxn ang="0">
                    <a:pos x="90" y="57"/>
                  </a:cxn>
                  <a:cxn ang="0">
                    <a:pos x="81" y="39"/>
                  </a:cxn>
                  <a:cxn ang="0">
                    <a:pos x="78" y="50"/>
                  </a:cxn>
                  <a:cxn ang="0">
                    <a:pos x="72" y="41"/>
                  </a:cxn>
                  <a:cxn ang="0">
                    <a:pos x="63" y="53"/>
                  </a:cxn>
                  <a:cxn ang="0">
                    <a:pos x="58" y="41"/>
                  </a:cxn>
                  <a:cxn ang="0">
                    <a:pos x="49" y="70"/>
                  </a:cxn>
                  <a:cxn ang="0">
                    <a:pos x="37" y="25"/>
                  </a:cxn>
                  <a:cxn ang="0">
                    <a:pos x="27" y="51"/>
                  </a:cxn>
                  <a:cxn ang="0">
                    <a:pos x="19" y="7"/>
                  </a:cxn>
                  <a:cxn ang="0">
                    <a:pos x="18" y="15"/>
                  </a:cxn>
                  <a:cxn ang="0">
                    <a:pos x="13" y="0"/>
                  </a:cxn>
                  <a:cxn ang="0">
                    <a:pos x="9" y="15"/>
                  </a:cxn>
                  <a:cxn ang="0">
                    <a:pos x="7" y="11"/>
                  </a:cxn>
                  <a:cxn ang="0">
                    <a:pos x="0" y="35"/>
                  </a:cxn>
                  <a:cxn ang="0">
                    <a:pos x="0" y="132"/>
                  </a:cxn>
                </a:cxnLst>
                <a:rect l="0" t="0" r="r" b="b"/>
                <a:pathLst>
                  <a:path w="96" h="132">
                    <a:moveTo>
                      <a:pt x="0" y="132"/>
                    </a:moveTo>
                    <a:lnTo>
                      <a:pt x="96" y="132"/>
                    </a:lnTo>
                    <a:lnTo>
                      <a:pt x="96" y="51"/>
                    </a:lnTo>
                    <a:lnTo>
                      <a:pt x="90" y="57"/>
                    </a:lnTo>
                    <a:lnTo>
                      <a:pt x="81" y="39"/>
                    </a:lnTo>
                    <a:lnTo>
                      <a:pt x="78" y="50"/>
                    </a:lnTo>
                    <a:lnTo>
                      <a:pt x="72" y="41"/>
                    </a:lnTo>
                    <a:lnTo>
                      <a:pt x="63" y="53"/>
                    </a:lnTo>
                    <a:lnTo>
                      <a:pt x="58" y="41"/>
                    </a:lnTo>
                    <a:lnTo>
                      <a:pt x="49" y="70"/>
                    </a:lnTo>
                    <a:lnTo>
                      <a:pt x="37" y="25"/>
                    </a:lnTo>
                    <a:lnTo>
                      <a:pt x="27" y="51"/>
                    </a:lnTo>
                    <a:lnTo>
                      <a:pt x="19" y="7"/>
                    </a:lnTo>
                    <a:lnTo>
                      <a:pt x="18" y="15"/>
                    </a:lnTo>
                    <a:lnTo>
                      <a:pt x="13" y="0"/>
                    </a:lnTo>
                    <a:lnTo>
                      <a:pt x="9" y="15"/>
                    </a:lnTo>
                    <a:lnTo>
                      <a:pt x="7" y="11"/>
                    </a:lnTo>
                    <a:lnTo>
                      <a:pt x="0" y="35"/>
                    </a:lnTo>
                    <a:lnTo>
                      <a:pt x="0" y="132"/>
                    </a:lnTo>
                    <a:close/>
                  </a:path>
                </a:pathLst>
              </a:custGeom>
              <a:gradFill rotWithShape="1">
                <a:gsLst>
                  <a:gs pos="0">
                    <a:srgbClr val="FFFFFF"/>
                  </a:gs>
                  <a:gs pos="100000">
                    <a:srgbClr val="D35A01"/>
                  </a:gs>
                </a:gsLst>
                <a:lin ang="0" scaled="1"/>
              </a:gradFill>
              <a:ln w="9525" cap="flat" cmpd="sng">
                <a:noFill/>
                <a:prstDash val="solid"/>
                <a:round/>
                <a:headEnd type="none" w="med" len="med"/>
                <a:tailEnd type="none" w="med" len="med"/>
              </a:ln>
              <a:effectLst>
                <a:outerShdw blurRad="63500" dist="17961" dir="2700000" algn="ctr" rotWithShape="0">
                  <a:srgbClr val="000066"/>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grpSp>
        <p:grpSp>
          <p:nvGrpSpPr>
            <p:cNvPr id="48216" name="Group 39"/>
            <p:cNvGrpSpPr>
              <a:grpSpLocks/>
            </p:cNvGrpSpPr>
            <p:nvPr/>
          </p:nvGrpSpPr>
          <p:grpSpPr bwMode="auto">
            <a:xfrm>
              <a:off x="1548" y="1936"/>
              <a:ext cx="146" cy="110"/>
              <a:chOff x="1548" y="1936"/>
              <a:chExt cx="146" cy="110"/>
            </a:xfrm>
          </p:grpSpPr>
          <p:sp>
            <p:nvSpPr>
              <p:cNvPr id="124968" name="Freeform 40"/>
              <p:cNvSpPr>
                <a:spLocks/>
              </p:cNvSpPr>
              <p:nvPr/>
            </p:nvSpPr>
            <p:spPr bwMode="auto">
              <a:xfrm>
                <a:off x="1548" y="1952"/>
                <a:ext cx="52" cy="94"/>
              </a:xfrm>
              <a:custGeom>
                <a:avLst/>
                <a:gdLst/>
                <a:ahLst/>
                <a:cxnLst>
                  <a:cxn ang="0">
                    <a:pos x="0" y="11"/>
                  </a:cxn>
                  <a:cxn ang="0">
                    <a:pos x="0" y="114"/>
                  </a:cxn>
                  <a:cxn ang="0">
                    <a:pos x="52" y="114"/>
                  </a:cxn>
                  <a:cxn ang="0">
                    <a:pos x="52" y="18"/>
                  </a:cxn>
                  <a:cxn ang="0">
                    <a:pos x="47" y="43"/>
                  </a:cxn>
                  <a:cxn ang="0">
                    <a:pos x="44" y="34"/>
                  </a:cxn>
                  <a:cxn ang="0">
                    <a:pos x="39" y="53"/>
                  </a:cxn>
                  <a:cxn ang="0">
                    <a:pos x="36" y="53"/>
                  </a:cxn>
                  <a:cxn ang="0">
                    <a:pos x="31" y="71"/>
                  </a:cxn>
                  <a:cxn ang="0">
                    <a:pos x="22" y="24"/>
                  </a:cxn>
                  <a:cxn ang="0">
                    <a:pos x="17" y="34"/>
                  </a:cxn>
                  <a:cxn ang="0">
                    <a:pos x="9" y="0"/>
                  </a:cxn>
                  <a:cxn ang="0">
                    <a:pos x="6" y="27"/>
                  </a:cxn>
                  <a:cxn ang="0">
                    <a:pos x="0" y="11"/>
                  </a:cxn>
                </a:cxnLst>
                <a:rect l="0" t="0" r="r" b="b"/>
                <a:pathLst>
                  <a:path w="52" h="114">
                    <a:moveTo>
                      <a:pt x="0" y="11"/>
                    </a:moveTo>
                    <a:lnTo>
                      <a:pt x="0" y="114"/>
                    </a:lnTo>
                    <a:lnTo>
                      <a:pt x="52" y="114"/>
                    </a:lnTo>
                    <a:lnTo>
                      <a:pt x="52" y="18"/>
                    </a:lnTo>
                    <a:lnTo>
                      <a:pt x="47" y="43"/>
                    </a:lnTo>
                    <a:lnTo>
                      <a:pt x="44" y="34"/>
                    </a:lnTo>
                    <a:lnTo>
                      <a:pt x="39" y="53"/>
                    </a:lnTo>
                    <a:lnTo>
                      <a:pt x="36" y="53"/>
                    </a:lnTo>
                    <a:lnTo>
                      <a:pt x="31" y="71"/>
                    </a:lnTo>
                    <a:lnTo>
                      <a:pt x="22" y="24"/>
                    </a:lnTo>
                    <a:lnTo>
                      <a:pt x="17" y="34"/>
                    </a:lnTo>
                    <a:lnTo>
                      <a:pt x="9" y="0"/>
                    </a:lnTo>
                    <a:lnTo>
                      <a:pt x="6" y="27"/>
                    </a:lnTo>
                    <a:lnTo>
                      <a:pt x="0" y="11"/>
                    </a:lnTo>
                    <a:close/>
                  </a:path>
                </a:pathLst>
              </a:custGeom>
              <a:gradFill rotWithShape="1">
                <a:gsLst>
                  <a:gs pos="0">
                    <a:srgbClr val="77D1FF"/>
                  </a:gs>
                  <a:gs pos="100000">
                    <a:srgbClr val="FFFFFF"/>
                  </a:gs>
                </a:gsLst>
                <a:lin ang="0" scaled="1"/>
              </a:gradFill>
              <a:ln w="9525" cap="flat" cmpd="sng">
                <a:noFill/>
                <a:prstDash val="solid"/>
                <a:round/>
                <a:headEnd type="none" w="med" len="med"/>
                <a:tailEnd type="none" w="med" len="med"/>
              </a:ln>
              <a:effectLst>
                <a:outerShdw blurRad="63500" dist="17961" dir="2700000" algn="ctr" rotWithShape="0">
                  <a:srgbClr val="000066"/>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124969" name="Freeform 41"/>
              <p:cNvSpPr>
                <a:spLocks/>
              </p:cNvSpPr>
              <p:nvPr/>
            </p:nvSpPr>
            <p:spPr bwMode="auto">
              <a:xfrm>
                <a:off x="1598" y="1936"/>
                <a:ext cx="97" cy="110"/>
              </a:xfrm>
              <a:custGeom>
                <a:avLst/>
                <a:gdLst/>
                <a:ahLst/>
                <a:cxnLst>
                  <a:cxn ang="0">
                    <a:pos x="0" y="132"/>
                  </a:cxn>
                  <a:cxn ang="0">
                    <a:pos x="96" y="132"/>
                  </a:cxn>
                  <a:cxn ang="0">
                    <a:pos x="96" y="51"/>
                  </a:cxn>
                  <a:cxn ang="0">
                    <a:pos x="90" y="57"/>
                  </a:cxn>
                  <a:cxn ang="0">
                    <a:pos x="81" y="39"/>
                  </a:cxn>
                  <a:cxn ang="0">
                    <a:pos x="78" y="50"/>
                  </a:cxn>
                  <a:cxn ang="0">
                    <a:pos x="72" y="41"/>
                  </a:cxn>
                  <a:cxn ang="0">
                    <a:pos x="63" y="53"/>
                  </a:cxn>
                  <a:cxn ang="0">
                    <a:pos x="58" y="41"/>
                  </a:cxn>
                  <a:cxn ang="0">
                    <a:pos x="49" y="70"/>
                  </a:cxn>
                  <a:cxn ang="0">
                    <a:pos x="37" y="25"/>
                  </a:cxn>
                  <a:cxn ang="0">
                    <a:pos x="27" y="51"/>
                  </a:cxn>
                  <a:cxn ang="0">
                    <a:pos x="19" y="7"/>
                  </a:cxn>
                  <a:cxn ang="0">
                    <a:pos x="18" y="15"/>
                  </a:cxn>
                  <a:cxn ang="0">
                    <a:pos x="13" y="0"/>
                  </a:cxn>
                  <a:cxn ang="0">
                    <a:pos x="9" y="15"/>
                  </a:cxn>
                  <a:cxn ang="0">
                    <a:pos x="7" y="11"/>
                  </a:cxn>
                  <a:cxn ang="0">
                    <a:pos x="0" y="35"/>
                  </a:cxn>
                  <a:cxn ang="0">
                    <a:pos x="0" y="132"/>
                  </a:cxn>
                </a:cxnLst>
                <a:rect l="0" t="0" r="r" b="b"/>
                <a:pathLst>
                  <a:path w="96" h="132">
                    <a:moveTo>
                      <a:pt x="0" y="132"/>
                    </a:moveTo>
                    <a:lnTo>
                      <a:pt x="96" y="132"/>
                    </a:lnTo>
                    <a:lnTo>
                      <a:pt x="96" y="51"/>
                    </a:lnTo>
                    <a:lnTo>
                      <a:pt x="90" y="57"/>
                    </a:lnTo>
                    <a:lnTo>
                      <a:pt x="81" y="39"/>
                    </a:lnTo>
                    <a:lnTo>
                      <a:pt x="78" y="50"/>
                    </a:lnTo>
                    <a:lnTo>
                      <a:pt x="72" y="41"/>
                    </a:lnTo>
                    <a:lnTo>
                      <a:pt x="63" y="53"/>
                    </a:lnTo>
                    <a:lnTo>
                      <a:pt x="58" y="41"/>
                    </a:lnTo>
                    <a:lnTo>
                      <a:pt x="49" y="70"/>
                    </a:lnTo>
                    <a:lnTo>
                      <a:pt x="37" y="25"/>
                    </a:lnTo>
                    <a:lnTo>
                      <a:pt x="27" y="51"/>
                    </a:lnTo>
                    <a:lnTo>
                      <a:pt x="19" y="7"/>
                    </a:lnTo>
                    <a:lnTo>
                      <a:pt x="18" y="15"/>
                    </a:lnTo>
                    <a:lnTo>
                      <a:pt x="13" y="0"/>
                    </a:lnTo>
                    <a:lnTo>
                      <a:pt x="9" y="15"/>
                    </a:lnTo>
                    <a:lnTo>
                      <a:pt x="7" y="11"/>
                    </a:lnTo>
                    <a:lnTo>
                      <a:pt x="0" y="35"/>
                    </a:lnTo>
                    <a:lnTo>
                      <a:pt x="0" y="132"/>
                    </a:lnTo>
                    <a:close/>
                  </a:path>
                </a:pathLst>
              </a:custGeom>
              <a:gradFill rotWithShape="1">
                <a:gsLst>
                  <a:gs pos="0">
                    <a:srgbClr val="FFFFFF"/>
                  </a:gs>
                  <a:gs pos="100000">
                    <a:srgbClr val="0099CC"/>
                  </a:gs>
                </a:gsLst>
                <a:lin ang="0" scaled="1"/>
              </a:gradFill>
              <a:ln w="9525" cap="flat" cmpd="sng">
                <a:noFill/>
                <a:prstDash val="solid"/>
                <a:round/>
                <a:headEnd type="none" w="med" len="med"/>
                <a:tailEnd type="none" w="med" len="med"/>
              </a:ln>
              <a:effectLst>
                <a:outerShdw blurRad="63500" dist="17961" dir="2700000" algn="ctr" rotWithShape="0">
                  <a:srgbClr val="000066"/>
                </a:outerShdw>
              </a:effectLst>
            </p:spPr>
            <p:txBody>
              <a:bodyPr>
                <a:prstTxWarp prst="textNoShape">
                  <a:avLst/>
                </a:prstTxWarp>
              </a:bodyPr>
              <a:lstStyle/>
              <a:p>
                <a:pPr fontAlgn="auto">
                  <a:spcBef>
                    <a:spcPts val="0"/>
                  </a:spcBef>
                  <a:spcAft>
                    <a:spcPts val="0"/>
                  </a:spcAft>
                  <a:defRPr/>
                </a:pPr>
                <a:endParaRPr lang="en-US">
                  <a:latin typeface="+mn-lt"/>
                  <a:ea typeface="+mn-ea"/>
                  <a:cs typeface="+mn-cs"/>
                </a:endParaRPr>
              </a:p>
            </p:txBody>
          </p:sp>
        </p:grpSp>
      </p:grpSp>
      <p:sp>
        <p:nvSpPr>
          <p:cNvPr id="48131" name="Rectangle 45"/>
          <p:cNvSpPr>
            <a:spLocks noChangeArrowheads="1"/>
          </p:cNvSpPr>
          <p:nvPr/>
        </p:nvSpPr>
        <p:spPr bwMode="auto">
          <a:xfrm>
            <a:off x="165100" y="6376988"/>
            <a:ext cx="7920038" cy="369887"/>
          </a:xfrm>
          <a:prstGeom prst="rect">
            <a:avLst/>
          </a:prstGeom>
          <a:solidFill>
            <a:srgbClr val="2DA2BF"/>
          </a:solidFill>
          <a:ln w="9525">
            <a:noFill/>
            <a:miter lim="800000"/>
            <a:headEnd/>
            <a:tailEnd/>
          </a:ln>
        </p:spPr>
        <p:txBody>
          <a:bodyPr wrap="none" lIns="0" tIns="0" rIns="0" bIns="0">
            <a:prstTxWarp prst="textNoShape">
              <a:avLst/>
            </a:prstTxWarp>
            <a:spAutoFit/>
          </a:bodyPr>
          <a:lstStyle/>
          <a:p>
            <a:r>
              <a:rPr lang="en-US" sz="1200" b="1">
                <a:solidFill>
                  <a:srgbClr val="FFFFFF"/>
                </a:solidFill>
              </a:rPr>
              <a:t>Janis Wolak, David Finkelhor, and Kimberly Mitchell. (In press) "Internet-initiated sex crimes against minors: </a:t>
            </a:r>
            <a:endParaRPr lang="en-US" sz="1200" b="1">
              <a:solidFill>
                <a:schemeClr val="bg1"/>
              </a:solidFill>
            </a:endParaRPr>
          </a:p>
          <a:p>
            <a:r>
              <a:rPr lang="en-US" sz="1200" b="1">
                <a:solidFill>
                  <a:srgbClr val="FFFFFF"/>
                </a:solidFill>
              </a:rPr>
              <a:t>Implications for prevention based on findings from a national survey."</a:t>
            </a:r>
            <a:r>
              <a:rPr lang="en-US" sz="1200" b="1">
                <a:solidFill>
                  <a:srgbClr val="FFCC00"/>
                </a:solidFill>
              </a:rPr>
              <a:t> </a:t>
            </a:r>
            <a:r>
              <a:rPr lang="en-US" sz="1200" b="1" i="1">
                <a:solidFill>
                  <a:srgbClr val="FFFFFF"/>
                </a:solidFill>
              </a:rPr>
              <a:t>Journal of Adolescent Health.</a:t>
            </a:r>
            <a:endParaRPr lang="en-US" sz="1200" b="1">
              <a:solidFill>
                <a:srgbClr val="FFCC00"/>
              </a:solidFill>
            </a:endParaRPr>
          </a:p>
        </p:txBody>
      </p:sp>
      <p:grpSp>
        <p:nvGrpSpPr>
          <p:cNvPr id="8" name="Group 46"/>
          <p:cNvGrpSpPr>
            <a:grpSpLocks/>
          </p:cNvGrpSpPr>
          <p:nvPr/>
        </p:nvGrpSpPr>
        <p:grpSpPr bwMode="auto">
          <a:xfrm>
            <a:off x="1266825" y="2619375"/>
            <a:ext cx="7386638" cy="2870200"/>
            <a:chOff x="887" y="1833"/>
            <a:chExt cx="5169" cy="2008"/>
          </a:xfrm>
        </p:grpSpPr>
        <p:grpSp>
          <p:nvGrpSpPr>
            <p:cNvPr id="48134" name="Group 47"/>
            <p:cNvGrpSpPr>
              <a:grpSpLocks/>
            </p:cNvGrpSpPr>
            <p:nvPr/>
          </p:nvGrpSpPr>
          <p:grpSpPr bwMode="auto">
            <a:xfrm>
              <a:off x="3572" y="3073"/>
              <a:ext cx="142" cy="768"/>
              <a:chOff x="3578" y="3073"/>
              <a:chExt cx="142" cy="768"/>
            </a:xfrm>
          </p:grpSpPr>
          <p:sp>
            <p:nvSpPr>
              <p:cNvPr id="48198" name="Freeform 48"/>
              <p:cNvSpPr>
                <a:spLocks/>
              </p:cNvSpPr>
              <p:nvPr/>
            </p:nvSpPr>
            <p:spPr bwMode="auto">
              <a:xfrm>
                <a:off x="3578" y="3088"/>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99" name="Freeform 49"/>
              <p:cNvSpPr>
                <a:spLocks/>
              </p:cNvSpPr>
              <p:nvPr/>
            </p:nvSpPr>
            <p:spPr bwMode="auto">
              <a:xfrm>
                <a:off x="3624" y="3073"/>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35" name="Group 50"/>
            <p:cNvGrpSpPr>
              <a:grpSpLocks/>
            </p:cNvGrpSpPr>
            <p:nvPr/>
          </p:nvGrpSpPr>
          <p:grpSpPr bwMode="auto">
            <a:xfrm>
              <a:off x="2872" y="3240"/>
              <a:ext cx="142" cy="599"/>
              <a:chOff x="3394" y="3071"/>
              <a:chExt cx="142" cy="768"/>
            </a:xfrm>
          </p:grpSpPr>
          <p:sp>
            <p:nvSpPr>
              <p:cNvPr id="48196" name="Freeform 51"/>
              <p:cNvSpPr>
                <a:spLocks/>
              </p:cNvSpPr>
              <p:nvPr/>
            </p:nvSpPr>
            <p:spPr bwMode="auto">
              <a:xfrm>
                <a:off x="3394" y="3086"/>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97" name="Freeform 52"/>
              <p:cNvSpPr>
                <a:spLocks/>
              </p:cNvSpPr>
              <p:nvPr/>
            </p:nvSpPr>
            <p:spPr bwMode="auto">
              <a:xfrm>
                <a:off x="3440" y="3071"/>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36" name="Group 53"/>
            <p:cNvGrpSpPr>
              <a:grpSpLocks/>
            </p:cNvGrpSpPr>
            <p:nvPr/>
          </p:nvGrpSpPr>
          <p:grpSpPr bwMode="auto">
            <a:xfrm>
              <a:off x="3208" y="3311"/>
              <a:ext cx="142" cy="528"/>
              <a:chOff x="3394" y="3071"/>
              <a:chExt cx="142" cy="768"/>
            </a:xfrm>
          </p:grpSpPr>
          <p:sp>
            <p:nvSpPr>
              <p:cNvPr id="48194" name="Freeform 54"/>
              <p:cNvSpPr>
                <a:spLocks/>
              </p:cNvSpPr>
              <p:nvPr/>
            </p:nvSpPr>
            <p:spPr bwMode="auto">
              <a:xfrm>
                <a:off x="3394" y="3086"/>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95" name="Freeform 55"/>
              <p:cNvSpPr>
                <a:spLocks/>
              </p:cNvSpPr>
              <p:nvPr/>
            </p:nvSpPr>
            <p:spPr bwMode="auto">
              <a:xfrm>
                <a:off x="3440" y="3071"/>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37" name="Group 56"/>
            <p:cNvGrpSpPr>
              <a:grpSpLocks/>
            </p:cNvGrpSpPr>
            <p:nvPr/>
          </p:nvGrpSpPr>
          <p:grpSpPr bwMode="auto">
            <a:xfrm>
              <a:off x="2305" y="3434"/>
              <a:ext cx="142" cy="405"/>
              <a:chOff x="2731" y="3242"/>
              <a:chExt cx="142" cy="388"/>
            </a:xfrm>
          </p:grpSpPr>
          <p:sp>
            <p:nvSpPr>
              <p:cNvPr id="48192" name="Freeform 57"/>
              <p:cNvSpPr>
                <a:spLocks/>
              </p:cNvSpPr>
              <p:nvPr/>
            </p:nvSpPr>
            <p:spPr bwMode="auto">
              <a:xfrm>
                <a:off x="2731" y="3254"/>
                <a:ext cx="52" cy="376"/>
              </a:xfrm>
              <a:custGeom>
                <a:avLst/>
                <a:gdLst>
                  <a:gd name="T0" fmla="*/ 0 w 52"/>
                  <a:gd name="T1" fmla="*/ 7 h 376"/>
                  <a:gd name="T2" fmla="*/ 1 w 52"/>
                  <a:gd name="T3" fmla="*/ 376 h 376"/>
                  <a:gd name="T4" fmla="*/ 52 w 52"/>
                  <a:gd name="T5" fmla="*/ 376 h 376"/>
                  <a:gd name="T6" fmla="*/ 52 w 52"/>
                  <a:gd name="T7" fmla="*/ 12 h 376"/>
                  <a:gd name="T8" fmla="*/ 47 w 52"/>
                  <a:gd name="T9" fmla="*/ 28 h 376"/>
                  <a:gd name="T10" fmla="*/ 44 w 52"/>
                  <a:gd name="T11" fmla="*/ 23 h 376"/>
                  <a:gd name="T12" fmla="*/ 39 w 52"/>
                  <a:gd name="T13" fmla="*/ 35 h 376"/>
                  <a:gd name="T14" fmla="*/ 36 w 52"/>
                  <a:gd name="T15" fmla="*/ 35 h 376"/>
                  <a:gd name="T16" fmla="*/ 31 w 52"/>
                  <a:gd name="T17" fmla="*/ 47 h 376"/>
                  <a:gd name="T18" fmla="*/ 22 w 52"/>
                  <a:gd name="T19" fmla="*/ 16 h 376"/>
                  <a:gd name="T20" fmla="*/ 17 w 52"/>
                  <a:gd name="T21" fmla="*/ 23 h 376"/>
                  <a:gd name="T22" fmla="*/ 9 w 52"/>
                  <a:gd name="T23" fmla="*/ 0 h 376"/>
                  <a:gd name="T24" fmla="*/ 6 w 52"/>
                  <a:gd name="T25" fmla="*/ 18 h 376"/>
                  <a:gd name="T26" fmla="*/ 0 w 52"/>
                  <a:gd name="T27" fmla="*/ 7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376"/>
                  <a:gd name="T44" fmla="*/ 52 w 52"/>
                  <a:gd name="T45" fmla="*/ 376 h 3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376">
                    <a:moveTo>
                      <a:pt x="0" y="7"/>
                    </a:moveTo>
                    <a:lnTo>
                      <a:pt x="1" y="376"/>
                    </a:lnTo>
                    <a:lnTo>
                      <a:pt x="52" y="376"/>
                    </a:lnTo>
                    <a:lnTo>
                      <a:pt x="52" y="12"/>
                    </a:lnTo>
                    <a:lnTo>
                      <a:pt x="47" y="28"/>
                    </a:lnTo>
                    <a:lnTo>
                      <a:pt x="44" y="23"/>
                    </a:lnTo>
                    <a:lnTo>
                      <a:pt x="39" y="35"/>
                    </a:lnTo>
                    <a:lnTo>
                      <a:pt x="36" y="35"/>
                    </a:lnTo>
                    <a:lnTo>
                      <a:pt x="31" y="47"/>
                    </a:lnTo>
                    <a:lnTo>
                      <a:pt x="22" y="16"/>
                    </a:lnTo>
                    <a:lnTo>
                      <a:pt x="17" y="23"/>
                    </a:lnTo>
                    <a:lnTo>
                      <a:pt x="9" y="0"/>
                    </a:lnTo>
                    <a:lnTo>
                      <a:pt x="6" y="18"/>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93" name="Freeform 58"/>
              <p:cNvSpPr>
                <a:spLocks/>
              </p:cNvSpPr>
              <p:nvPr/>
            </p:nvSpPr>
            <p:spPr bwMode="auto">
              <a:xfrm>
                <a:off x="2777" y="3242"/>
                <a:ext cx="96" cy="388"/>
              </a:xfrm>
              <a:custGeom>
                <a:avLst/>
                <a:gdLst>
                  <a:gd name="T0" fmla="*/ 0 w 96"/>
                  <a:gd name="T1" fmla="*/ 388 h 388"/>
                  <a:gd name="T2" fmla="*/ 96 w 96"/>
                  <a:gd name="T3" fmla="*/ 388 h 388"/>
                  <a:gd name="T4" fmla="*/ 96 w 96"/>
                  <a:gd name="T5" fmla="*/ 34 h 388"/>
                  <a:gd name="T6" fmla="*/ 90 w 96"/>
                  <a:gd name="T7" fmla="*/ 37 h 388"/>
                  <a:gd name="T8" fmla="*/ 81 w 96"/>
                  <a:gd name="T9" fmla="*/ 26 h 388"/>
                  <a:gd name="T10" fmla="*/ 78 w 96"/>
                  <a:gd name="T11" fmla="*/ 33 h 388"/>
                  <a:gd name="T12" fmla="*/ 72 w 96"/>
                  <a:gd name="T13" fmla="*/ 27 h 388"/>
                  <a:gd name="T14" fmla="*/ 63 w 96"/>
                  <a:gd name="T15" fmla="*/ 35 h 388"/>
                  <a:gd name="T16" fmla="*/ 58 w 96"/>
                  <a:gd name="T17" fmla="*/ 27 h 388"/>
                  <a:gd name="T18" fmla="*/ 49 w 96"/>
                  <a:gd name="T19" fmla="*/ 46 h 388"/>
                  <a:gd name="T20" fmla="*/ 37 w 96"/>
                  <a:gd name="T21" fmla="*/ 16 h 388"/>
                  <a:gd name="T22" fmla="*/ 27 w 96"/>
                  <a:gd name="T23" fmla="*/ 34 h 388"/>
                  <a:gd name="T24" fmla="*/ 19 w 96"/>
                  <a:gd name="T25" fmla="*/ 5 h 388"/>
                  <a:gd name="T26" fmla="*/ 18 w 96"/>
                  <a:gd name="T27" fmla="*/ 10 h 388"/>
                  <a:gd name="T28" fmla="*/ 13 w 96"/>
                  <a:gd name="T29" fmla="*/ 0 h 388"/>
                  <a:gd name="T30" fmla="*/ 9 w 96"/>
                  <a:gd name="T31" fmla="*/ 10 h 388"/>
                  <a:gd name="T32" fmla="*/ 7 w 96"/>
                  <a:gd name="T33" fmla="*/ 7 h 388"/>
                  <a:gd name="T34" fmla="*/ 0 w 96"/>
                  <a:gd name="T35" fmla="*/ 23 h 388"/>
                  <a:gd name="T36" fmla="*/ 0 w 96"/>
                  <a:gd name="T37" fmla="*/ 388 h 3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388"/>
                  <a:gd name="T59" fmla="*/ 96 w 96"/>
                  <a:gd name="T60" fmla="*/ 388 h 3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388">
                    <a:moveTo>
                      <a:pt x="0" y="388"/>
                    </a:moveTo>
                    <a:lnTo>
                      <a:pt x="96" y="388"/>
                    </a:lnTo>
                    <a:lnTo>
                      <a:pt x="96" y="34"/>
                    </a:lnTo>
                    <a:lnTo>
                      <a:pt x="90" y="37"/>
                    </a:lnTo>
                    <a:lnTo>
                      <a:pt x="81" y="26"/>
                    </a:lnTo>
                    <a:lnTo>
                      <a:pt x="78" y="33"/>
                    </a:lnTo>
                    <a:lnTo>
                      <a:pt x="72" y="27"/>
                    </a:lnTo>
                    <a:lnTo>
                      <a:pt x="63" y="35"/>
                    </a:lnTo>
                    <a:lnTo>
                      <a:pt x="58" y="27"/>
                    </a:lnTo>
                    <a:lnTo>
                      <a:pt x="49" y="46"/>
                    </a:lnTo>
                    <a:lnTo>
                      <a:pt x="37" y="16"/>
                    </a:lnTo>
                    <a:lnTo>
                      <a:pt x="27" y="34"/>
                    </a:lnTo>
                    <a:lnTo>
                      <a:pt x="19" y="5"/>
                    </a:lnTo>
                    <a:lnTo>
                      <a:pt x="18" y="10"/>
                    </a:lnTo>
                    <a:lnTo>
                      <a:pt x="13" y="0"/>
                    </a:lnTo>
                    <a:lnTo>
                      <a:pt x="9" y="10"/>
                    </a:lnTo>
                    <a:lnTo>
                      <a:pt x="7" y="7"/>
                    </a:lnTo>
                    <a:lnTo>
                      <a:pt x="0" y="23"/>
                    </a:lnTo>
                    <a:lnTo>
                      <a:pt x="0" y="38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38" name="Group 59"/>
            <p:cNvGrpSpPr>
              <a:grpSpLocks/>
            </p:cNvGrpSpPr>
            <p:nvPr/>
          </p:nvGrpSpPr>
          <p:grpSpPr bwMode="auto">
            <a:xfrm>
              <a:off x="2589" y="3601"/>
              <a:ext cx="143" cy="237"/>
              <a:chOff x="2700" y="3551"/>
              <a:chExt cx="143" cy="237"/>
            </a:xfrm>
          </p:grpSpPr>
          <p:sp>
            <p:nvSpPr>
              <p:cNvPr id="48190" name="Freeform 60"/>
              <p:cNvSpPr>
                <a:spLocks/>
              </p:cNvSpPr>
              <p:nvPr/>
            </p:nvSpPr>
            <p:spPr bwMode="auto">
              <a:xfrm>
                <a:off x="2700" y="3564"/>
                <a:ext cx="53" cy="224"/>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91" name="Freeform 61"/>
              <p:cNvSpPr>
                <a:spLocks/>
              </p:cNvSpPr>
              <p:nvPr/>
            </p:nvSpPr>
            <p:spPr bwMode="auto">
              <a:xfrm>
                <a:off x="2746" y="3551"/>
                <a:ext cx="97" cy="237"/>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39" name="Group 62"/>
            <p:cNvGrpSpPr>
              <a:grpSpLocks/>
            </p:cNvGrpSpPr>
            <p:nvPr/>
          </p:nvGrpSpPr>
          <p:grpSpPr bwMode="auto">
            <a:xfrm>
              <a:off x="2023" y="3601"/>
              <a:ext cx="143" cy="237"/>
              <a:chOff x="2700" y="3551"/>
              <a:chExt cx="143" cy="237"/>
            </a:xfrm>
          </p:grpSpPr>
          <p:sp>
            <p:nvSpPr>
              <p:cNvPr id="48188" name="Freeform 63"/>
              <p:cNvSpPr>
                <a:spLocks/>
              </p:cNvSpPr>
              <p:nvPr/>
            </p:nvSpPr>
            <p:spPr bwMode="auto">
              <a:xfrm>
                <a:off x="2700" y="3564"/>
                <a:ext cx="53" cy="224"/>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89" name="Freeform 64"/>
              <p:cNvSpPr>
                <a:spLocks/>
              </p:cNvSpPr>
              <p:nvPr/>
            </p:nvSpPr>
            <p:spPr bwMode="auto">
              <a:xfrm>
                <a:off x="2746" y="3551"/>
                <a:ext cx="97" cy="237"/>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0" name="Group 65"/>
            <p:cNvGrpSpPr>
              <a:grpSpLocks/>
            </p:cNvGrpSpPr>
            <p:nvPr/>
          </p:nvGrpSpPr>
          <p:grpSpPr bwMode="auto">
            <a:xfrm>
              <a:off x="1453" y="3601"/>
              <a:ext cx="143" cy="237"/>
              <a:chOff x="2700" y="3551"/>
              <a:chExt cx="143" cy="237"/>
            </a:xfrm>
          </p:grpSpPr>
          <p:sp>
            <p:nvSpPr>
              <p:cNvPr id="48186" name="Freeform 66"/>
              <p:cNvSpPr>
                <a:spLocks/>
              </p:cNvSpPr>
              <p:nvPr/>
            </p:nvSpPr>
            <p:spPr bwMode="auto">
              <a:xfrm>
                <a:off x="2700" y="3564"/>
                <a:ext cx="53" cy="224"/>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87" name="Freeform 67"/>
              <p:cNvSpPr>
                <a:spLocks/>
              </p:cNvSpPr>
              <p:nvPr/>
            </p:nvSpPr>
            <p:spPr bwMode="auto">
              <a:xfrm>
                <a:off x="2746" y="3551"/>
                <a:ext cx="97" cy="237"/>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1" name="Group 68"/>
            <p:cNvGrpSpPr>
              <a:grpSpLocks/>
            </p:cNvGrpSpPr>
            <p:nvPr/>
          </p:nvGrpSpPr>
          <p:grpSpPr bwMode="auto">
            <a:xfrm>
              <a:off x="1742" y="3703"/>
              <a:ext cx="143" cy="135"/>
              <a:chOff x="2700" y="3551"/>
              <a:chExt cx="143" cy="237"/>
            </a:xfrm>
          </p:grpSpPr>
          <p:sp>
            <p:nvSpPr>
              <p:cNvPr id="48184" name="Freeform 69"/>
              <p:cNvSpPr>
                <a:spLocks/>
              </p:cNvSpPr>
              <p:nvPr/>
            </p:nvSpPr>
            <p:spPr bwMode="auto">
              <a:xfrm>
                <a:off x="2700" y="3564"/>
                <a:ext cx="53" cy="224"/>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85" name="Freeform 70"/>
              <p:cNvSpPr>
                <a:spLocks/>
              </p:cNvSpPr>
              <p:nvPr/>
            </p:nvSpPr>
            <p:spPr bwMode="auto">
              <a:xfrm>
                <a:off x="2746" y="3551"/>
                <a:ext cx="97" cy="237"/>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2" name="Group 71"/>
            <p:cNvGrpSpPr>
              <a:grpSpLocks/>
            </p:cNvGrpSpPr>
            <p:nvPr/>
          </p:nvGrpSpPr>
          <p:grpSpPr bwMode="auto">
            <a:xfrm>
              <a:off x="887" y="3760"/>
              <a:ext cx="143" cy="78"/>
              <a:chOff x="2700" y="3551"/>
              <a:chExt cx="143" cy="237"/>
            </a:xfrm>
          </p:grpSpPr>
          <p:sp>
            <p:nvSpPr>
              <p:cNvPr id="48182" name="Freeform 72"/>
              <p:cNvSpPr>
                <a:spLocks/>
              </p:cNvSpPr>
              <p:nvPr/>
            </p:nvSpPr>
            <p:spPr bwMode="auto">
              <a:xfrm>
                <a:off x="2700" y="3564"/>
                <a:ext cx="53" cy="224"/>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83" name="Freeform 73"/>
              <p:cNvSpPr>
                <a:spLocks/>
              </p:cNvSpPr>
              <p:nvPr/>
            </p:nvSpPr>
            <p:spPr bwMode="auto">
              <a:xfrm>
                <a:off x="2746" y="3551"/>
                <a:ext cx="97" cy="237"/>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3" name="Group 74"/>
            <p:cNvGrpSpPr>
              <a:grpSpLocks/>
            </p:cNvGrpSpPr>
            <p:nvPr/>
          </p:nvGrpSpPr>
          <p:grpSpPr bwMode="auto">
            <a:xfrm>
              <a:off x="1163" y="3703"/>
              <a:ext cx="143" cy="135"/>
              <a:chOff x="2700" y="3551"/>
              <a:chExt cx="143" cy="237"/>
            </a:xfrm>
          </p:grpSpPr>
          <p:sp>
            <p:nvSpPr>
              <p:cNvPr id="48180" name="Freeform 75"/>
              <p:cNvSpPr>
                <a:spLocks/>
              </p:cNvSpPr>
              <p:nvPr/>
            </p:nvSpPr>
            <p:spPr bwMode="auto">
              <a:xfrm>
                <a:off x="2700" y="3564"/>
                <a:ext cx="53" cy="224"/>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81" name="Freeform 76"/>
              <p:cNvSpPr>
                <a:spLocks/>
              </p:cNvSpPr>
              <p:nvPr/>
            </p:nvSpPr>
            <p:spPr bwMode="auto">
              <a:xfrm>
                <a:off x="2746" y="3551"/>
                <a:ext cx="97" cy="237"/>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4" name="Group 77"/>
            <p:cNvGrpSpPr>
              <a:grpSpLocks/>
            </p:cNvGrpSpPr>
            <p:nvPr/>
          </p:nvGrpSpPr>
          <p:grpSpPr bwMode="auto">
            <a:xfrm>
              <a:off x="5538" y="2745"/>
              <a:ext cx="142" cy="1096"/>
              <a:chOff x="5549" y="2745"/>
              <a:chExt cx="142" cy="1096"/>
            </a:xfrm>
          </p:grpSpPr>
          <p:sp>
            <p:nvSpPr>
              <p:cNvPr id="48178" name="Freeform 78"/>
              <p:cNvSpPr>
                <a:spLocks/>
              </p:cNvSpPr>
              <p:nvPr/>
            </p:nvSpPr>
            <p:spPr bwMode="auto">
              <a:xfrm>
                <a:off x="5549" y="2766"/>
                <a:ext cx="52" cy="1075"/>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77D1FF"/>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79" name="Freeform 79"/>
              <p:cNvSpPr>
                <a:spLocks/>
              </p:cNvSpPr>
              <p:nvPr/>
            </p:nvSpPr>
            <p:spPr bwMode="auto">
              <a:xfrm>
                <a:off x="5595" y="2745"/>
                <a:ext cx="96" cy="1096"/>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0099CC"/>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5" name="Group 80"/>
            <p:cNvGrpSpPr>
              <a:grpSpLocks/>
            </p:cNvGrpSpPr>
            <p:nvPr/>
          </p:nvGrpSpPr>
          <p:grpSpPr bwMode="auto">
            <a:xfrm>
              <a:off x="4246" y="3240"/>
              <a:ext cx="142" cy="599"/>
              <a:chOff x="3394" y="3071"/>
              <a:chExt cx="142" cy="768"/>
            </a:xfrm>
          </p:grpSpPr>
          <p:sp>
            <p:nvSpPr>
              <p:cNvPr id="48176" name="Freeform 81"/>
              <p:cNvSpPr>
                <a:spLocks/>
              </p:cNvSpPr>
              <p:nvPr/>
            </p:nvSpPr>
            <p:spPr bwMode="auto">
              <a:xfrm>
                <a:off x="3394" y="3086"/>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77" name="Freeform 82"/>
              <p:cNvSpPr>
                <a:spLocks/>
              </p:cNvSpPr>
              <p:nvPr/>
            </p:nvSpPr>
            <p:spPr bwMode="auto">
              <a:xfrm>
                <a:off x="3440" y="3071"/>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6" name="Group 83"/>
            <p:cNvGrpSpPr>
              <a:grpSpLocks/>
            </p:cNvGrpSpPr>
            <p:nvPr/>
          </p:nvGrpSpPr>
          <p:grpSpPr bwMode="auto">
            <a:xfrm>
              <a:off x="5760" y="3760"/>
              <a:ext cx="143" cy="78"/>
              <a:chOff x="2700" y="3551"/>
              <a:chExt cx="143" cy="237"/>
            </a:xfrm>
          </p:grpSpPr>
          <p:sp>
            <p:nvSpPr>
              <p:cNvPr id="48174" name="Freeform 84"/>
              <p:cNvSpPr>
                <a:spLocks/>
              </p:cNvSpPr>
              <p:nvPr/>
            </p:nvSpPr>
            <p:spPr bwMode="auto">
              <a:xfrm>
                <a:off x="2700" y="3564"/>
                <a:ext cx="53" cy="224"/>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75" name="Freeform 85"/>
              <p:cNvSpPr>
                <a:spLocks/>
              </p:cNvSpPr>
              <p:nvPr/>
            </p:nvSpPr>
            <p:spPr bwMode="auto">
              <a:xfrm>
                <a:off x="2746" y="3551"/>
                <a:ext cx="97" cy="237"/>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7" name="Group 86"/>
            <p:cNvGrpSpPr>
              <a:grpSpLocks/>
            </p:cNvGrpSpPr>
            <p:nvPr/>
          </p:nvGrpSpPr>
          <p:grpSpPr bwMode="auto">
            <a:xfrm>
              <a:off x="3870" y="2933"/>
              <a:ext cx="142" cy="908"/>
              <a:chOff x="3578" y="3073"/>
              <a:chExt cx="142" cy="768"/>
            </a:xfrm>
          </p:grpSpPr>
          <p:sp>
            <p:nvSpPr>
              <p:cNvPr id="48172" name="Freeform 87"/>
              <p:cNvSpPr>
                <a:spLocks/>
              </p:cNvSpPr>
              <p:nvPr/>
            </p:nvSpPr>
            <p:spPr bwMode="auto">
              <a:xfrm>
                <a:off x="3578" y="3088"/>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73" name="Freeform 88"/>
              <p:cNvSpPr>
                <a:spLocks/>
              </p:cNvSpPr>
              <p:nvPr/>
            </p:nvSpPr>
            <p:spPr bwMode="auto">
              <a:xfrm>
                <a:off x="3624" y="3073"/>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8" name="Group 89"/>
            <p:cNvGrpSpPr>
              <a:grpSpLocks/>
            </p:cNvGrpSpPr>
            <p:nvPr/>
          </p:nvGrpSpPr>
          <p:grpSpPr bwMode="auto">
            <a:xfrm>
              <a:off x="4621" y="2934"/>
              <a:ext cx="142" cy="907"/>
              <a:chOff x="3578" y="3073"/>
              <a:chExt cx="142" cy="768"/>
            </a:xfrm>
          </p:grpSpPr>
          <p:sp>
            <p:nvSpPr>
              <p:cNvPr id="48170" name="Freeform 90"/>
              <p:cNvSpPr>
                <a:spLocks/>
              </p:cNvSpPr>
              <p:nvPr/>
            </p:nvSpPr>
            <p:spPr bwMode="auto">
              <a:xfrm>
                <a:off x="3578" y="3088"/>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71" name="Freeform 91"/>
              <p:cNvSpPr>
                <a:spLocks/>
              </p:cNvSpPr>
              <p:nvPr/>
            </p:nvSpPr>
            <p:spPr bwMode="auto">
              <a:xfrm>
                <a:off x="3624" y="3073"/>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49" name="Group 92"/>
            <p:cNvGrpSpPr>
              <a:grpSpLocks/>
            </p:cNvGrpSpPr>
            <p:nvPr/>
          </p:nvGrpSpPr>
          <p:grpSpPr bwMode="auto">
            <a:xfrm>
              <a:off x="5383" y="3097"/>
              <a:ext cx="142" cy="744"/>
              <a:chOff x="3578" y="3073"/>
              <a:chExt cx="142" cy="768"/>
            </a:xfrm>
          </p:grpSpPr>
          <p:sp>
            <p:nvSpPr>
              <p:cNvPr id="48168" name="Freeform 93"/>
              <p:cNvSpPr>
                <a:spLocks/>
              </p:cNvSpPr>
              <p:nvPr/>
            </p:nvSpPr>
            <p:spPr bwMode="auto">
              <a:xfrm>
                <a:off x="3578" y="3088"/>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69" name="Freeform 94"/>
              <p:cNvSpPr>
                <a:spLocks/>
              </p:cNvSpPr>
              <p:nvPr/>
            </p:nvSpPr>
            <p:spPr bwMode="auto">
              <a:xfrm>
                <a:off x="3624" y="3073"/>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50" name="Group 95"/>
            <p:cNvGrpSpPr>
              <a:grpSpLocks/>
            </p:cNvGrpSpPr>
            <p:nvPr/>
          </p:nvGrpSpPr>
          <p:grpSpPr bwMode="auto">
            <a:xfrm>
              <a:off x="5001" y="2571"/>
              <a:ext cx="142" cy="1270"/>
              <a:chOff x="3578" y="3073"/>
              <a:chExt cx="142" cy="768"/>
            </a:xfrm>
          </p:grpSpPr>
          <p:sp>
            <p:nvSpPr>
              <p:cNvPr id="48166" name="Freeform 96"/>
              <p:cNvSpPr>
                <a:spLocks/>
              </p:cNvSpPr>
              <p:nvPr/>
            </p:nvSpPr>
            <p:spPr bwMode="auto">
              <a:xfrm>
                <a:off x="3578" y="3088"/>
                <a:ext cx="52" cy="753"/>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D7831D"/>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67" name="Freeform 97"/>
              <p:cNvSpPr>
                <a:spLocks/>
              </p:cNvSpPr>
              <p:nvPr/>
            </p:nvSpPr>
            <p:spPr bwMode="auto">
              <a:xfrm>
                <a:off x="3624" y="3073"/>
                <a:ext cx="96" cy="768"/>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D35A01"/>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51" name="Group 98"/>
            <p:cNvGrpSpPr>
              <a:grpSpLocks/>
            </p:cNvGrpSpPr>
            <p:nvPr/>
          </p:nvGrpSpPr>
          <p:grpSpPr bwMode="auto">
            <a:xfrm>
              <a:off x="4026" y="3736"/>
              <a:ext cx="143" cy="102"/>
              <a:chOff x="4080" y="3736"/>
              <a:chExt cx="143" cy="102"/>
            </a:xfrm>
          </p:grpSpPr>
          <p:sp>
            <p:nvSpPr>
              <p:cNvPr id="48164" name="Freeform 99"/>
              <p:cNvSpPr>
                <a:spLocks/>
              </p:cNvSpPr>
              <p:nvPr/>
            </p:nvSpPr>
            <p:spPr bwMode="auto">
              <a:xfrm>
                <a:off x="4080" y="3742"/>
                <a:ext cx="53" cy="96"/>
              </a:xfrm>
              <a:custGeom>
                <a:avLst/>
                <a:gdLst>
                  <a:gd name="T0" fmla="*/ 0 w 53"/>
                  <a:gd name="T1" fmla="*/ 7 h 224"/>
                  <a:gd name="T2" fmla="*/ 0 w 53"/>
                  <a:gd name="T3" fmla="*/ 224 h 224"/>
                  <a:gd name="T4" fmla="*/ 53 w 53"/>
                  <a:gd name="T5" fmla="*/ 224 h 224"/>
                  <a:gd name="T6" fmla="*/ 52 w 53"/>
                  <a:gd name="T7" fmla="*/ 13 h 224"/>
                  <a:gd name="T8" fmla="*/ 47 w 53"/>
                  <a:gd name="T9" fmla="*/ 29 h 224"/>
                  <a:gd name="T10" fmla="*/ 44 w 53"/>
                  <a:gd name="T11" fmla="*/ 24 h 224"/>
                  <a:gd name="T12" fmla="*/ 39 w 53"/>
                  <a:gd name="T13" fmla="*/ 36 h 224"/>
                  <a:gd name="T14" fmla="*/ 36 w 53"/>
                  <a:gd name="T15" fmla="*/ 36 h 224"/>
                  <a:gd name="T16" fmla="*/ 31 w 53"/>
                  <a:gd name="T17" fmla="*/ 49 h 224"/>
                  <a:gd name="T18" fmla="*/ 22 w 53"/>
                  <a:gd name="T19" fmla="*/ 17 h 224"/>
                  <a:gd name="T20" fmla="*/ 17 w 53"/>
                  <a:gd name="T21" fmla="*/ 24 h 224"/>
                  <a:gd name="T22" fmla="*/ 9 w 53"/>
                  <a:gd name="T23" fmla="*/ 0 h 224"/>
                  <a:gd name="T24" fmla="*/ 6 w 53"/>
                  <a:gd name="T25" fmla="*/ 19 h 224"/>
                  <a:gd name="T26" fmla="*/ 0 w 53"/>
                  <a:gd name="T27" fmla="*/ 7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224"/>
                  <a:gd name="T44" fmla="*/ 53 w 5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224">
                    <a:moveTo>
                      <a:pt x="0" y="7"/>
                    </a:moveTo>
                    <a:lnTo>
                      <a:pt x="0" y="224"/>
                    </a:lnTo>
                    <a:lnTo>
                      <a:pt x="53" y="224"/>
                    </a:lnTo>
                    <a:lnTo>
                      <a:pt x="52" y="13"/>
                    </a:lnTo>
                    <a:lnTo>
                      <a:pt x="47" y="29"/>
                    </a:lnTo>
                    <a:lnTo>
                      <a:pt x="44" y="24"/>
                    </a:lnTo>
                    <a:lnTo>
                      <a:pt x="39" y="36"/>
                    </a:lnTo>
                    <a:lnTo>
                      <a:pt x="36" y="36"/>
                    </a:lnTo>
                    <a:lnTo>
                      <a:pt x="31" y="49"/>
                    </a:lnTo>
                    <a:lnTo>
                      <a:pt x="22" y="17"/>
                    </a:lnTo>
                    <a:lnTo>
                      <a:pt x="17" y="24"/>
                    </a:lnTo>
                    <a:lnTo>
                      <a:pt x="9" y="0"/>
                    </a:lnTo>
                    <a:lnTo>
                      <a:pt x="6" y="19"/>
                    </a:lnTo>
                    <a:lnTo>
                      <a:pt x="0" y="7"/>
                    </a:lnTo>
                    <a:close/>
                  </a:path>
                </a:pathLst>
              </a:custGeom>
              <a:gradFill rotWithShape="1">
                <a:gsLst>
                  <a:gs pos="0">
                    <a:srgbClr val="77D1FF"/>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65" name="Freeform 100"/>
              <p:cNvSpPr>
                <a:spLocks/>
              </p:cNvSpPr>
              <p:nvPr/>
            </p:nvSpPr>
            <p:spPr bwMode="auto">
              <a:xfrm>
                <a:off x="4126" y="3736"/>
                <a:ext cx="97" cy="102"/>
              </a:xfrm>
              <a:custGeom>
                <a:avLst/>
                <a:gdLst>
                  <a:gd name="T0" fmla="*/ 1 w 97"/>
                  <a:gd name="T1" fmla="*/ 237 h 237"/>
                  <a:gd name="T2" fmla="*/ 97 w 97"/>
                  <a:gd name="T3" fmla="*/ 237 h 237"/>
                  <a:gd name="T4" fmla="*/ 96 w 97"/>
                  <a:gd name="T5" fmla="*/ 35 h 237"/>
                  <a:gd name="T6" fmla="*/ 90 w 97"/>
                  <a:gd name="T7" fmla="*/ 39 h 237"/>
                  <a:gd name="T8" fmla="*/ 81 w 97"/>
                  <a:gd name="T9" fmla="*/ 27 h 237"/>
                  <a:gd name="T10" fmla="*/ 78 w 97"/>
                  <a:gd name="T11" fmla="*/ 34 h 237"/>
                  <a:gd name="T12" fmla="*/ 72 w 97"/>
                  <a:gd name="T13" fmla="*/ 28 h 237"/>
                  <a:gd name="T14" fmla="*/ 63 w 97"/>
                  <a:gd name="T15" fmla="*/ 37 h 237"/>
                  <a:gd name="T16" fmla="*/ 58 w 97"/>
                  <a:gd name="T17" fmla="*/ 28 h 237"/>
                  <a:gd name="T18" fmla="*/ 49 w 97"/>
                  <a:gd name="T19" fmla="*/ 48 h 237"/>
                  <a:gd name="T20" fmla="*/ 37 w 97"/>
                  <a:gd name="T21" fmla="*/ 17 h 237"/>
                  <a:gd name="T22" fmla="*/ 27 w 97"/>
                  <a:gd name="T23" fmla="*/ 35 h 237"/>
                  <a:gd name="T24" fmla="*/ 19 w 97"/>
                  <a:gd name="T25" fmla="*/ 5 h 237"/>
                  <a:gd name="T26" fmla="*/ 18 w 97"/>
                  <a:gd name="T27" fmla="*/ 10 h 237"/>
                  <a:gd name="T28" fmla="*/ 13 w 97"/>
                  <a:gd name="T29" fmla="*/ 0 h 237"/>
                  <a:gd name="T30" fmla="*/ 9 w 97"/>
                  <a:gd name="T31" fmla="*/ 10 h 237"/>
                  <a:gd name="T32" fmla="*/ 7 w 97"/>
                  <a:gd name="T33" fmla="*/ 7 h 237"/>
                  <a:gd name="T34" fmla="*/ 0 w 97"/>
                  <a:gd name="T35" fmla="*/ 24 h 237"/>
                  <a:gd name="T36" fmla="*/ 1 w 97"/>
                  <a:gd name="T37" fmla="*/ 237 h 2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237"/>
                  <a:gd name="T59" fmla="*/ 97 w 97"/>
                  <a:gd name="T60" fmla="*/ 237 h 2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237">
                    <a:moveTo>
                      <a:pt x="1" y="237"/>
                    </a:moveTo>
                    <a:lnTo>
                      <a:pt x="97" y="237"/>
                    </a:lnTo>
                    <a:lnTo>
                      <a:pt x="96" y="35"/>
                    </a:lnTo>
                    <a:lnTo>
                      <a:pt x="90" y="39"/>
                    </a:lnTo>
                    <a:lnTo>
                      <a:pt x="81" y="27"/>
                    </a:lnTo>
                    <a:lnTo>
                      <a:pt x="78" y="34"/>
                    </a:lnTo>
                    <a:lnTo>
                      <a:pt x="72" y="28"/>
                    </a:lnTo>
                    <a:lnTo>
                      <a:pt x="63" y="37"/>
                    </a:lnTo>
                    <a:lnTo>
                      <a:pt x="58" y="28"/>
                    </a:lnTo>
                    <a:lnTo>
                      <a:pt x="49" y="48"/>
                    </a:lnTo>
                    <a:lnTo>
                      <a:pt x="37" y="17"/>
                    </a:lnTo>
                    <a:lnTo>
                      <a:pt x="27" y="35"/>
                    </a:lnTo>
                    <a:lnTo>
                      <a:pt x="19" y="5"/>
                    </a:lnTo>
                    <a:lnTo>
                      <a:pt x="18" y="10"/>
                    </a:lnTo>
                    <a:lnTo>
                      <a:pt x="13" y="0"/>
                    </a:lnTo>
                    <a:lnTo>
                      <a:pt x="9" y="10"/>
                    </a:lnTo>
                    <a:lnTo>
                      <a:pt x="7" y="7"/>
                    </a:lnTo>
                    <a:lnTo>
                      <a:pt x="0" y="24"/>
                    </a:lnTo>
                    <a:lnTo>
                      <a:pt x="1" y="237"/>
                    </a:lnTo>
                    <a:close/>
                  </a:path>
                </a:pathLst>
              </a:custGeom>
              <a:gradFill rotWithShape="1">
                <a:gsLst>
                  <a:gs pos="0">
                    <a:srgbClr val="FFFFFF"/>
                  </a:gs>
                  <a:gs pos="100000">
                    <a:srgbClr val="0099CC"/>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52" name="Group 101"/>
            <p:cNvGrpSpPr>
              <a:grpSpLocks/>
            </p:cNvGrpSpPr>
            <p:nvPr/>
          </p:nvGrpSpPr>
          <p:grpSpPr bwMode="auto">
            <a:xfrm>
              <a:off x="5914" y="3240"/>
              <a:ext cx="142" cy="599"/>
              <a:chOff x="5938" y="3240"/>
              <a:chExt cx="142" cy="599"/>
            </a:xfrm>
          </p:grpSpPr>
          <p:sp>
            <p:nvSpPr>
              <p:cNvPr id="48162" name="Freeform 102"/>
              <p:cNvSpPr>
                <a:spLocks/>
              </p:cNvSpPr>
              <p:nvPr/>
            </p:nvSpPr>
            <p:spPr bwMode="auto">
              <a:xfrm>
                <a:off x="5938" y="3252"/>
                <a:ext cx="52" cy="587"/>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77D1FF"/>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63" name="Freeform 103"/>
              <p:cNvSpPr>
                <a:spLocks/>
              </p:cNvSpPr>
              <p:nvPr/>
            </p:nvSpPr>
            <p:spPr bwMode="auto">
              <a:xfrm>
                <a:off x="5984" y="3240"/>
                <a:ext cx="96" cy="599"/>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0099CC"/>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53" name="Group 104"/>
            <p:cNvGrpSpPr>
              <a:grpSpLocks/>
            </p:cNvGrpSpPr>
            <p:nvPr/>
          </p:nvGrpSpPr>
          <p:grpSpPr bwMode="auto">
            <a:xfrm>
              <a:off x="4777" y="2172"/>
              <a:ext cx="142" cy="1669"/>
              <a:chOff x="4781" y="2571"/>
              <a:chExt cx="142" cy="1270"/>
            </a:xfrm>
          </p:grpSpPr>
          <p:sp>
            <p:nvSpPr>
              <p:cNvPr id="48160" name="Freeform 105"/>
              <p:cNvSpPr>
                <a:spLocks/>
              </p:cNvSpPr>
              <p:nvPr/>
            </p:nvSpPr>
            <p:spPr bwMode="auto">
              <a:xfrm>
                <a:off x="4781" y="2596"/>
                <a:ext cx="52" cy="1245"/>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77D1FF"/>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61" name="Freeform 106"/>
              <p:cNvSpPr>
                <a:spLocks/>
              </p:cNvSpPr>
              <p:nvPr/>
            </p:nvSpPr>
            <p:spPr bwMode="auto">
              <a:xfrm>
                <a:off x="4827" y="2571"/>
                <a:ext cx="96" cy="1270"/>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0099CC"/>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54" name="Group 107"/>
            <p:cNvGrpSpPr>
              <a:grpSpLocks/>
            </p:cNvGrpSpPr>
            <p:nvPr/>
          </p:nvGrpSpPr>
          <p:grpSpPr bwMode="auto">
            <a:xfrm>
              <a:off x="4402" y="1947"/>
              <a:ext cx="142" cy="1894"/>
              <a:chOff x="4781" y="2571"/>
              <a:chExt cx="142" cy="1270"/>
            </a:xfrm>
          </p:grpSpPr>
          <p:sp>
            <p:nvSpPr>
              <p:cNvPr id="48158" name="Freeform 108"/>
              <p:cNvSpPr>
                <a:spLocks/>
              </p:cNvSpPr>
              <p:nvPr/>
            </p:nvSpPr>
            <p:spPr bwMode="auto">
              <a:xfrm>
                <a:off x="4781" y="2596"/>
                <a:ext cx="52" cy="1245"/>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77D1FF"/>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59" name="Freeform 109"/>
              <p:cNvSpPr>
                <a:spLocks/>
              </p:cNvSpPr>
              <p:nvPr/>
            </p:nvSpPr>
            <p:spPr bwMode="auto">
              <a:xfrm>
                <a:off x="4827" y="2571"/>
                <a:ext cx="96" cy="1270"/>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0099CC"/>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nvGrpSpPr>
            <p:cNvPr id="48155" name="Group 110"/>
            <p:cNvGrpSpPr>
              <a:grpSpLocks/>
            </p:cNvGrpSpPr>
            <p:nvPr/>
          </p:nvGrpSpPr>
          <p:grpSpPr bwMode="auto">
            <a:xfrm>
              <a:off x="5158" y="1833"/>
              <a:ext cx="142" cy="2008"/>
              <a:chOff x="4781" y="2571"/>
              <a:chExt cx="142" cy="1270"/>
            </a:xfrm>
          </p:grpSpPr>
          <p:sp>
            <p:nvSpPr>
              <p:cNvPr id="48156" name="Freeform 111"/>
              <p:cNvSpPr>
                <a:spLocks/>
              </p:cNvSpPr>
              <p:nvPr/>
            </p:nvSpPr>
            <p:spPr bwMode="auto">
              <a:xfrm>
                <a:off x="4781" y="2596"/>
                <a:ext cx="52" cy="1245"/>
              </a:xfrm>
              <a:custGeom>
                <a:avLst/>
                <a:gdLst>
                  <a:gd name="T0" fmla="*/ 0 w 57"/>
                  <a:gd name="T1" fmla="*/ 9 h 753"/>
                  <a:gd name="T2" fmla="*/ 0 w 57"/>
                  <a:gd name="T3" fmla="*/ 752 h 753"/>
                  <a:gd name="T4" fmla="*/ 57 w 57"/>
                  <a:gd name="T5" fmla="*/ 753 h 753"/>
                  <a:gd name="T6" fmla="*/ 57 w 57"/>
                  <a:gd name="T7" fmla="*/ 15 h 753"/>
                  <a:gd name="T8" fmla="*/ 51 w 57"/>
                  <a:gd name="T9" fmla="*/ 36 h 753"/>
                  <a:gd name="T10" fmla="*/ 48 w 57"/>
                  <a:gd name="T11" fmla="*/ 29 h 753"/>
                  <a:gd name="T12" fmla="*/ 43 w 57"/>
                  <a:gd name="T13" fmla="*/ 45 h 753"/>
                  <a:gd name="T14" fmla="*/ 40 w 57"/>
                  <a:gd name="T15" fmla="*/ 45 h 753"/>
                  <a:gd name="T16" fmla="*/ 34 w 57"/>
                  <a:gd name="T17" fmla="*/ 60 h 753"/>
                  <a:gd name="T18" fmla="*/ 24 w 57"/>
                  <a:gd name="T19" fmla="*/ 20 h 753"/>
                  <a:gd name="T20" fmla="*/ 19 w 57"/>
                  <a:gd name="T21" fmla="*/ 29 h 753"/>
                  <a:gd name="T22" fmla="*/ 10 w 57"/>
                  <a:gd name="T23" fmla="*/ 0 h 753"/>
                  <a:gd name="T24" fmla="*/ 7 w 57"/>
                  <a:gd name="T25" fmla="*/ 23 h 753"/>
                  <a:gd name="T26" fmla="*/ 0 w 57"/>
                  <a:gd name="T27" fmla="*/ 9 h 7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753"/>
                  <a:gd name="T44" fmla="*/ 57 w 57"/>
                  <a:gd name="T45" fmla="*/ 753 h 7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753">
                    <a:moveTo>
                      <a:pt x="0" y="9"/>
                    </a:moveTo>
                    <a:lnTo>
                      <a:pt x="0" y="752"/>
                    </a:lnTo>
                    <a:lnTo>
                      <a:pt x="57" y="753"/>
                    </a:lnTo>
                    <a:lnTo>
                      <a:pt x="57" y="15"/>
                    </a:lnTo>
                    <a:lnTo>
                      <a:pt x="51" y="36"/>
                    </a:lnTo>
                    <a:lnTo>
                      <a:pt x="48" y="29"/>
                    </a:lnTo>
                    <a:lnTo>
                      <a:pt x="43" y="45"/>
                    </a:lnTo>
                    <a:lnTo>
                      <a:pt x="40" y="45"/>
                    </a:lnTo>
                    <a:lnTo>
                      <a:pt x="34" y="60"/>
                    </a:lnTo>
                    <a:lnTo>
                      <a:pt x="24" y="20"/>
                    </a:lnTo>
                    <a:lnTo>
                      <a:pt x="19" y="29"/>
                    </a:lnTo>
                    <a:lnTo>
                      <a:pt x="10" y="0"/>
                    </a:lnTo>
                    <a:lnTo>
                      <a:pt x="7" y="23"/>
                    </a:lnTo>
                    <a:lnTo>
                      <a:pt x="0" y="9"/>
                    </a:lnTo>
                    <a:close/>
                  </a:path>
                </a:pathLst>
              </a:custGeom>
              <a:gradFill rotWithShape="1">
                <a:gsLst>
                  <a:gs pos="0">
                    <a:srgbClr val="77D1FF"/>
                  </a:gs>
                  <a:gs pos="100000">
                    <a:srgbClr val="FFFFFF"/>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sp>
            <p:nvSpPr>
              <p:cNvPr id="48157" name="Freeform 112"/>
              <p:cNvSpPr>
                <a:spLocks/>
              </p:cNvSpPr>
              <p:nvPr/>
            </p:nvSpPr>
            <p:spPr bwMode="auto">
              <a:xfrm>
                <a:off x="4827" y="2571"/>
                <a:ext cx="96" cy="1270"/>
              </a:xfrm>
              <a:custGeom>
                <a:avLst/>
                <a:gdLst>
                  <a:gd name="T0" fmla="*/ 0 w 96"/>
                  <a:gd name="T1" fmla="*/ 768 h 768"/>
                  <a:gd name="T2" fmla="*/ 93 w 96"/>
                  <a:gd name="T3" fmla="*/ 767 h 768"/>
                  <a:gd name="T4" fmla="*/ 96 w 96"/>
                  <a:gd name="T5" fmla="*/ 43 h 768"/>
                  <a:gd name="T6" fmla="*/ 90 w 96"/>
                  <a:gd name="T7" fmla="*/ 48 h 768"/>
                  <a:gd name="T8" fmla="*/ 81 w 96"/>
                  <a:gd name="T9" fmla="*/ 33 h 768"/>
                  <a:gd name="T10" fmla="*/ 78 w 96"/>
                  <a:gd name="T11" fmla="*/ 42 h 768"/>
                  <a:gd name="T12" fmla="*/ 72 w 96"/>
                  <a:gd name="T13" fmla="*/ 35 h 768"/>
                  <a:gd name="T14" fmla="*/ 63 w 96"/>
                  <a:gd name="T15" fmla="*/ 45 h 768"/>
                  <a:gd name="T16" fmla="*/ 58 w 96"/>
                  <a:gd name="T17" fmla="*/ 35 h 768"/>
                  <a:gd name="T18" fmla="*/ 49 w 96"/>
                  <a:gd name="T19" fmla="*/ 59 h 768"/>
                  <a:gd name="T20" fmla="*/ 37 w 96"/>
                  <a:gd name="T21" fmla="*/ 21 h 768"/>
                  <a:gd name="T22" fmla="*/ 27 w 96"/>
                  <a:gd name="T23" fmla="*/ 43 h 768"/>
                  <a:gd name="T24" fmla="*/ 19 w 96"/>
                  <a:gd name="T25" fmla="*/ 6 h 768"/>
                  <a:gd name="T26" fmla="*/ 18 w 96"/>
                  <a:gd name="T27" fmla="*/ 13 h 768"/>
                  <a:gd name="T28" fmla="*/ 13 w 96"/>
                  <a:gd name="T29" fmla="*/ 0 h 768"/>
                  <a:gd name="T30" fmla="*/ 9 w 96"/>
                  <a:gd name="T31" fmla="*/ 13 h 768"/>
                  <a:gd name="T32" fmla="*/ 7 w 96"/>
                  <a:gd name="T33" fmla="*/ 9 h 768"/>
                  <a:gd name="T34" fmla="*/ 0 w 96"/>
                  <a:gd name="T35" fmla="*/ 30 h 768"/>
                  <a:gd name="T36" fmla="*/ 0 w 96"/>
                  <a:gd name="T37" fmla="*/ 768 h 7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68"/>
                  <a:gd name="T59" fmla="*/ 96 w 96"/>
                  <a:gd name="T60" fmla="*/ 768 h 7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68">
                    <a:moveTo>
                      <a:pt x="0" y="768"/>
                    </a:moveTo>
                    <a:lnTo>
                      <a:pt x="93" y="767"/>
                    </a:lnTo>
                    <a:lnTo>
                      <a:pt x="96" y="43"/>
                    </a:lnTo>
                    <a:lnTo>
                      <a:pt x="90" y="48"/>
                    </a:lnTo>
                    <a:lnTo>
                      <a:pt x="81" y="33"/>
                    </a:lnTo>
                    <a:lnTo>
                      <a:pt x="78" y="42"/>
                    </a:lnTo>
                    <a:lnTo>
                      <a:pt x="72" y="35"/>
                    </a:lnTo>
                    <a:lnTo>
                      <a:pt x="63" y="45"/>
                    </a:lnTo>
                    <a:lnTo>
                      <a:pt x="58" y="35"/>
                    </a:lnTo>
                    <a:lnTo>
                      <a:pt x="49" y="59"/>
                    </a:lnTo>
                    <a:lnTo>
                      <a:pt x="37" y="21"/>
                    </a:lnTo>
                    <a:lnTo>
                      <a:pt x="27" y="43"/>
                    </a:lnTo>
                    <a:lnTo>
                      <a:pt x="19" y="6"/>
                    </a:lnTo>
                    <a:lnTo>
                      <a:pt x="18" y="13"/>
                    </a:lnTo>
                    <a:lnTo>
                      <a:pt x="13" y="0"/>
                    </a:lnTo>
                    <a:lnTo>
                      <a:pt x="9" y="13"/>
                    </a:lnTo>
                    <a:lnTo>
                      <a:pt x="7" y="9"/>
                    </a:lnTo>
                    <a:lnTo>
                      <a:pt x="0" y="30"/>
                    </a:lnTo>
                    <a:lnTo>
                      <a:pt x="0" y="768"/>
                    </a:lnTo>
                    <a:close/>
                  </a:path>
                </a:pathLst>
              </a:custGeom>
              <a:gradFill rotWithShape="1">
                <a:gsLst>
                  <a:gs pos="0">
                    <a:srgbClr val="FFFFFF"/>
                  </a:gs>
                  <a:gs pos="100000">
                    <a:srgbClr val="0099CC"/>
                  </a:gs>
                </a:gsLst>
                <a:lin ang="0" scaled="1"/>
              </a:gradFill>
              <a:ln w="9525">
                <a:noFill/>
                <a:round/>
                <a:headEnd/>
                <a:tailEnd/>
              </a:ln>
            </p:spPr>
            <p:txBody>
              <a:bodyPr>
                <a:prstTxWarp prst="textNoShape">
                  <a:avLst/>
                </a:prstTxWarp>
              </a:bodyPr>
              <a:lstStyle/>
              <a:p>
                <a:endParaRPr lang="en-US">
                  <a:latin typeface="Lucida Sans Unicode" pitchFamily="-110" charset="-52"/>
                </a:endParaRPr>
              </a:p>
            </p:txBody>
          </p:sp>
        </p:grpSp>
      </p:grpSp>
      <p:sp>
        <p:nvSpPr>
          <p:cNvPr id="115" name="Title 114"/>
          <p:cNvSpPr>
            <a:spLocks noGrp="1"/>
          </p:cNvSpPr>
          <p:nvPr>
            <p:ph type="title"/>
          </p:nvPr>
        </p:nvSpPr>
        <p:spPr/>
        <p:txBody>
          <a:bodyPr>
            <a:normAutofit fontScale="90000"/>
          </a:bodyPr>
          <a:lstStyle/>
          <a:p>
            <a:pPr fontAlgn="auto">
              <a:spcAft>
                <a:spcPts val="0"/>
              </a:spcAft>
              <a:defRPr/>
            </a:pPr>
            <a:r>
              <a:rPr lang="en-US" dirty="0" smtClean="0">
                <a:ea typeface="+mj-ea"/>
                <a:cs typeface="+mj-cs"/>
              </a:rPr>
              <a:t>Internet-Related Sexual Abuse</a:t>
            </a:r>
            <a:br>
              <a:rPr lang="en-US" dirty="0" smtClean="0">
                <a:ea typeface="+mj-ea"/>
                <a:cs typeface="+mj-cs"/>
              </a:rPr>
            </a:br>
            <a:endParaRPr lang="en-US" dirty="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2" name="Rectangle 4"/>
          <p:cNvSpPr>
            <a:spLocks noGrp="1" noChangeArrowheads="1"/>
          </p:cNvSpPr>
          <p:nvPr>
            <p:ph type="title"/>
          </p:nvPr>
        </p:nvSpPr>
        <p:spPr/>
        <p:txBody>
          <a:bodyPr/>
          <a:lstStyle/>
          <a:p>
            <a:pPr fontAlgn="auto">
              <a:spcAft>
                <a:spcPts val="0"/>
              </a:spcAft>
              <a:defRPr/>
            </a:pPr>
            <a:r>
              <a:rPr lang="en-US" dirty="0" err="1">
                <a:ea typeface="+mj-ea"/>
                <a:cs typeface="+mj-cs"/>
              </a:rPr>
              <a:t>Cyberbullying</a:t>
            </a:r>
            <a:endParaRPr lang="en-US" dirty="0">
              <a:ea typeface="+mj-ea"/>
              <a:cs typeface="+mj-cs"/>
            </a:endParaRPr>
          </a:p>
        </p:txBody>
      </p:sp>
      <p:pic>
        <p:nvPicPr>
          <p:cNvPr id="50179" name="Picture 2" descr="cyberbully"/>
          <p:cNvPicPr>
            <a:picLocks noChangeAspect="1" noChangeArrowheads="1"/>
          </p:cNvPicPr>
          <p:nvPr/>
        </p:nvPicPr>
        <p:blipFill>
          <a:blip r:embed="rId2"/>
          <a:srcRect/>
          <a:stretch>
            <a:fillRect/>
          </a:stretch>
        </p:blipFill>
        <p:spPr bwMode="auto">
          <a:xfrm>
            <a:off x="1828800" y="1143000"/>
            <a:ext cx="4811713" cy="1782763"/>
          </a:xfrm>
          <a:prstGeom prst="rect">
            <a:avLst/>
          </a:prstGeom>
          <a:noFill/>
          <a:ln w="9525">
            <a:noFill/>
            <a:miter lim="800000"/>
            <a:headEnd/>
            <a:tailEnd/>
          </a:ln>
        </p:spPr>
      </p:pic>
      <p:sp>
        <p:nvSpPr>
          <p:cNvPr id="50180" name="Text Box 3"/>
          <p:cNvSpPr txBox="1">
            <a:spLocks noChangeArrowheads="1"/>
          </p:cNvSpPr>
          <p:nvPr/>
        </p:nvSpPr>
        <p:spPr bwMode="auto">
          <a:xfrm>
            <a:off x="228600" y="3189288"/>
            <a:ext cx="8077200" cy="1938992"/>
          </a:xfrm>
          <a:prstGeom prst="rect">
            <a:avLst/>
          </a:prstGeom>
          <a:noFill/>
          <a:ln w="12700">
            <a:noFill/>
            <a:miter lim="800000"/>
            <a:headEnd type="none" w="sm" len="sm"/>
            <a:tailEnd type="none" w="sm" len="sm"/>
          </a:ln>
        </p:spPr>
        <p:txBody>
          <a:bodyPr>
            <a:prstTxWarp prst="textNoShape">
              <a:avLst/>
            </a:prstTxWarp>
            <a:spAutoFit/>
          </a:bodyPr>
          <a:lstStyle/>
          <a:p>
            <a:r>
              <a:rPr lang="en-US" sz="2400" b="1" dirty="0" smtClean="0">
                <a:solidFill>
                  <a:srgbClr val="003998"/>
                </a:solidFill>
              </a:rPr>
              <a:t>Cyber bullying- </a:t>
            </a:r>
            <a:r>
              <a:rPr lang="en-US" sz="2400" dirty="0" smtClean="0">
                <a:solidFill>
                  <a:srgbClr val="003998"/>
                </a:solidFill>
              </a:rPr>
              <a:t>Using Internet or digital technologies to send or post harmful material in order to harass or cause emotional distress to an individual or to a group. Cyber bullying may constitute a computer crime. </a:t>
            </a:r>
          </a:p>
          <a:p>
            <a:pPr>
              <a:buFontTx/>
              <a:buNone/>
            </a:pPr>
            <a:r>
              <a:rPr lang="en-US" sz="1200" dirty="0" smtClean="0">
                <a:solidFill>
                  <a:srgbClr val="003998"/>
                </a:solidFill>
              </a:rPr>
              <a:t>        R.B. </a:t>
            </a:r>
            <a:r>
              <a:rPr lang="en-US" sz="1200" dirty="0" err="1" smtClean="0">
                <a:solidFill>
                  <a:srgbClr val="003998"/>
                </a:solidFill>
              </a:rPr>
              <a:t>Standler</a:t>
            </a:r>
            <a:r>
              <a:rPr lang="en-US" sz="1200" dirty="0" smtClean="0">
                <a:solidFill>
                  <a:srgbClr val="003998"/>
                </a:solidFill>
              </a:rPr>
              <a:t> (2002) </a:t>
            </a:r>
            <a:r>
              <a:rPr lang="en-US" sz="1200" dirty="0" smtClean="0">
                <a:solidFill>
                  <a:srgbClr val="003998"/>
                </a:solidFill>
                <a:hlinkClick r:id=""/>
              </a:rPr>
              <a:t>http://www.answers.com</a:t>
            </a:r>
            <a:endParaRPr lang="en-US" sz="1200" dirty="0" smtClean="0">
              <a:solidFill>
                <a:srgbClr val="003998"/>
              </a:solidFill>
            </a:endParaRPr>
          </a:p>
          <a:p>
            <a:pPr>
              <a:buFontTx/>
              <a:buNone/>
            </a:pPr>
            <a:r>
              <a:rPr lang="en-US" sz="1200" dirty="0" smtClean="0"/>
              <a:t>        Nancy Willard, Executive Director, Center for Safe and Responsible Internet Use  http://</a:t>
            </a:r>
            <a:r>
              <a:rPr lang="en-US" sz="1200" dirty="0" err="1" smtClean="0"/>
              <a:t>www.cyberbully.org</a:t>
            </a:r>
            <a:r>
              <a:rPr lang="en-US" sz="1200" dirty="0" smtClean="0"/>
              <a:t>        </a:t>
            </a:r>
            <a:endParaRPr lang="en-US"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r>
              <a:rPr lang="en-US" dirty="0" smtClean="0"/>
              <a:t>Kids technology skills have far surpassed their parents’ skills</a:t>
            </a:r>
          </a:p>
          <a:p>
            <a:r>
              <a:rPr lang="en-US" dirty="0" smtClean="0"/>
              <a:t>There is very little monitoring in cyberspace </a:t>
            </a:r>
          </a:p>
          <a:p>
            <a:r>
              <a:rPr lang="en-US" dirty="0" smtClean="0"/>
              <a:t>Technology doesn’t provide tangible feedback</a:t>
            </a:r>
          </a:p>
          <a:p>
            <a:pPr lvl="1"/>
            <a:r>
              <a:rPr lang="en-US" dirty="0" smtClean="0"/>
              <a:t>“I’m invisible, you’re invisible” (Nancy Willard)</a:t>
            </a:r>
          </a:p>
          <a:p>
            <a:pPr lvl="1"/>
            <a:r>
              <a:rPr lang="en-US" dirty="0" smtClean="0"/>
              <a:t>My </a:t>
            </a:r>
            <a:r>
              <a:rPr lang="en-US" dirty="0" err="1" smtClean="0"/>
              <a:t>psuedononymous</a:t>
            </a:r>
            <a:r>
              <a:rPr lang="en-US" dirty="0" smtClean="0"/>
              <a:t> account protects me from the consequences of my actions  </a:t>
            </a:r>
          </a:p>
          <a:p>
            <a:pPr lvl="1"/>
            <a:r>
              <a:rPr lang="en-US" dirty="0" smtClean="0"/>
              <a:t>I can’t see your reaction to what I have written or posted.</a:t>
            </a:r>
          </a:p>
        </p:txBody>
      </p:sp>
      <p:sp>
        <p:nvSpPr>
          <p:cNvPr id="4098" name="Rectangle 2"/>
          <p:cNvSpPr>
            <a:spLocks noGrp="1" noChangeArrowheads="1"/>
          </p:cNvSpPr>
          <p:nvPr>
            <p:ph type="title"/>
          </p:nvPr>
        </p:nvSpPr>
        <p:spPr/>
        <p:txBody>
          <a:bodyPr>
            <a:normAutofit fontScale="90000"/>
          </a:bodyPr>
          <a:lstStyle/>
          <a:p>
            <a:r>
              <a:rPr lang="en-US" dirty="0" smtClean="0"/>
              <a:t>Why is Cyber bullying so Prevalent?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Video – If you wouldn’t say it in person, don’t say it online</a:t>
            </a:r>
            <a:endParaRPr lang="en-US" dirty="0"/>
          </a:p>
        </p:txBody>
      </p:sp>
      <p:pic>
        <p:nvPicPr>
          <p:cNvPr id="4" name="Video - Cyber-bullying horrified girl.mpeg">
            <a:hlinkClick r:id="" action="ppaction://media"/>
          </p:cNvPr>
          <p:cNvPicPr/>
          <p:nvPr>
            <a:videoFile r:link="rId1"/>
          </p:nvPr>
        </p:nvPicPr>
        <p:blipFill>
          <a:blip r:embed="rId4"/>
          <a:stretch>
            <a:fillRect/>
          </a:stretch>
        </p:blipFill>
        <p:spPr>
          <a:xfrm>
            <a:off x="0" y="0"/>
            <a:ext cx="9144000" cy="685800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p:txBody>
          <a:bodyPr/>
          <a:lstStyle/>
          <a:p>
            <a:r>
              <a:rPr lang="en-US" dirty="0" smtClean="0"/>
              <a:t>Cyber bullies attempt to remain anonymous &amp; impersonate others to avoid punishment.</a:t>
            </a:r>
          </a:p>
          <a:p>
            <a:r>
              <a:rPr lang="en-US" dirty="0" smtClean="0"/>
              <a:t>Once in cyberspace, slanderous information </a:t>
            </a:r>
          </a:p>
          <a:p>
            <a:pPr lvl="1"/>
            <a:r>
              <a:rPr lang="en-US" dirty="0" smtClean="0"/>
              <a:t>1) reaches an extremely wide audience</a:t>
            </a:r>
          </a:p>
          <a:p>
            <a:pPr lvl="1"/>
            <a:r>
              <a:rPr lang="en-US" dirty="0" smtClean="0"/>
              <a:t>2) is difficult or impossible to completely expunge.</a:t>
            </a:r>
          </a:p>
          <a:p>
            <a:r>
              <a:rPr lang="en-US" dirty="0" smtClean="0"/>
              <a:t>A recording of an awkward, embarrassing, moment can be broadcast immediately…</a:t>
            </a:r>
          </a:p>
          <a:p>
            <a:pPr lvl="1"/>
            <a:r>
              <a:rPr lang="en-US" dirty="0" smtClean="0"/>
              <a:t>Target relives the humiliation each time someone views it or posts a new response  (The pile-on effect)</a:t>
            </a:r>
          </a:p>
        </p:txBody>
      </p:sp>
      <p:sp>
        <p:nvSpPr>
          <p:cNvPr id="91138" name="Rectangle 2"/>
          <p:cNvSpPr>
            <a:spLocks noGrp="1" noChangeArrowheads="1"/>
          </p:cNvSpPr>
          <p:nvPr>
            <p:ph type="title"/>
          </p:nvPr>
        </p:nvSpPr>
        <p:spPr/>
        <p:txBody>
          <a:bodyPr>
            <a:normAutofit fontScale="90000"/>
          </a:bodyPr>
          <a:lstStyle/>
          <a:p>
            <a:r>
              <a:rPr lang="en-US" smtClean="0"/>
              <a:t>Why Cyber Bullying Is So Dangerous</a:t>
            </a:r>
            <a:endParaRPr lang="en-US"/>
          </a:p>
        </p:txBody>
      </p:sp>
    </p:spTree>
  </p:cSld>
  <p:clrMapOvr>
    <a:masterClrMapping/>
  </p:clrMapOvr>
  <p:transition advClick="0"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5" name="Rectangle 3"/>
          <p:cNvSpPr>
            <a:spLocks noGrp="1" noChangeArrowheads="1"/>
          </p:cNvSpPr>
          <p:nvPr>
            <p:ph type="body" idx="1"/>
          </p:nvPr>
        </p:nvSpPr>
        <p:spPr/>
        <p:txBody>
          <a:bodyPr/>
          <a:lstStyle/>
          <a:p>
            <a:r>
              <a:rPr lang="en-US" dirty="0" smtClean="0"/>
              <a:t>Kids who lose their temper and impulsively send angry online messages or post hurtful material often acknowledge their mistake, remove it, apologize and make amends. </a:t>
            </a:r>
          </a:p>
          <a:p>
            <a:r>
              <a:rPr lang="en-US" dirty="0" smtClean="0"/>
              <a:t>Kids who Cyber bully seek to gain footing by putting others down &amp; then defend their actions. “I didn’t do anything wrong”, “It wasn’t my fault”, “The stupid kid deserved it”, “I was just messing around”, “It was just a joke”.</a:t>
            </a:r>
          </a:p>
        </p:txBody>
      </p:sp>
      <p:sp>
        <p:nvSpPr>
          <p:cNvPr id="402434" name="Rectangle 2"/>
          <p:cNvSpPr>
            <a:spLocks noGrp="1" noChangeArrowheads="1"/>
          </p:cNvSpPr>
          <p:nvPr>
            <p:ph type="title"/>
          </p:nvPr>
        </p:nvSpPr>
        <p:spPr/>
        <p:txBody>
          <a:bodyPr>
            <a:normAutofit fontScale="90000"/>
          </a:bodyPr>
          <a:lstStyle/>
          <a:p>
            <a:r>
              <a:rPr lang="en-US" smtClean="0"/>
              <a:t>Losing one’s Temper Vs. Cyber Bullying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ea typeface="+mj-ea"/>
                <a:cs typeface="+mj-cs"/>
              </a:rPr>
              <a:t> What kids can do</a:t>
            </a:r>
            <a:endParaRPr lang="en-US" dirty="0">
              <a:ea typeface="+mj-ea"/>
              <a:cs typeface="+mj-cs"/>
            </a:endParaRPr>
          </a:p>
        </p:txBody>
      </p:sp>
      <p:sp>
        <p:nvSpPr>
          <p:cNvPr id="19459" name="Content Placeholder 1"/>
          <p:cNvSpPr>
            <a:spLocks noGrp="1"/>
          </p:cNvSpPr>
          <p:nvPr>
            <p:ph idx="4294967295"/>
          </p:nvPr>
        </p:nvSpPr>
        <p:spPr>
          <a:xfrm>
            <a:off x="0" y="1481138"/>
            <a:ext cx="8229600" cy="4525962"/>
          </a:xfrm>
        </p:spPr>
        <p:txBody>
          <a:bodyPr/>
          <a:lstStyle/>
          <a:p>
            <a:r>
              <a:rPr lang="en-US" dirty="0" smtClean="0"/>
              <a:t>Quick </a:t>
            </a:r>
            <a:r>
              <a:rPr lang="en-US" dirty="0" smtClean="0"/>
              <a:t>overview of key sites, communication types</a:t>
            </a:r>
          </a:p>
          <a:p>
            <a:r>
              <a:rPr lang="en-US" dirty="0" smtClean="0"/>
              <a:t>Examples of selected sites – both appropriate and not</a:t>
            </a:r>
          </a:p>
          <a:p>
            <a:r>
              <a:rPr lang="en-US" dirty="0" smtClean="0"/>
              <a:t>Short conversation about new technologies</a:t>
            </a:r>
            <a:endParaRPr lang="en-US" dirty="0" smtClean="0"/>
          </a:p>
          <a:p>
            <a:r>
              <a:rPr lang="en-US" dirty="0" smtClean="0"/>
              <a:t>What do your kids say they’re doing?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365760" indent="-256032" fontAlgn="auto">
              <a:spcAft>
                <a:spcPts val="0"/>
              </a:spcAft>
              <a:buFont typeface="Wingdings 3"/>
              <a:buChar char=""/>
              <a:defRPr/>
            </a:pPr>
            <a:r>
              <a:rPr lang="en-US" dirty="0" smtClean="0">
                <a:ea typeface="+mn-ea"/>
                <a:cs typeface="+mn-cs"/>
              </a:rPr>
              <a:t>Hacking</a:t>
            </a:r>
          </a:p>
          <a:p>
            <a:pPr marL="365760" indent="-256032" fontAlgn="auto">
              <a:spcAft>
                <a:spcPts val="0"/>
              </a:spcAft>
              <a:buFont typeface="Wingdings 3"/>
              <a:buChar char=""/>
              <a:defRPr/>
            </a:pPr>
            <a:r>
              <a:rPr lang="en-US" dirty="0" smtClean="0">
                <a:ea typeface="+mn-ea"/>
                <a:cs typeface="+mn-cs"/>
              </a:rPr>
              <a:t>Virus</a:t>
            </a:r>
          </a:p>
          <a:p>
            <a:pPr marL="365760" indent="-256032" fontAlgn="auto">
              <a:spcAft>
                <a:spcPts val="0"/>
              </a:spcAft>
              <a:buFont typeface="Wingdings 3"/>
              <a:buChar char=""/>
              <a:defRPr/>
            </a:pPr>
            <a:r>
              <a:rPr lang="en-US" dirty="0" err="1" smtClean="0">
                <a:ea typeface="+mn-ea"/>
                <a:cs typeface="+mn-cs"/>
              </a:rPr>
              <a:t>Phishing</a:t>
            </a:r>
            <a:endParaRPr lang="en-US" dirty="0" smtClean="0">
              <a:ea typeface="+mn-ea"/>
              <a:cs typeface="+mn-cs"/>
            </a:endParaRPr>
          </a:p>
          <a:p>
            <a:pPr marL="365760" indent="-256032" fontAlgn="auto">
              <a:spcAft>
                <a:spcPts val="0"/>
              </a:spcAft>
              <a:buFont typeface="Wingdings 3"/>
              <a:buChar char=""/>
              <a:defRPr/>
            </a:pPr>
            <a:r>
              <a:rPr lang="en-US" dirty="0" smtClean="0">
                <a:ea typeface="+mn-ea"/>
                <a:cs typeface="+mn-cs"/>
              </a:rPr>
              <a:t>Spam</a:t>
            </a:r>
          </a:p>
          <a:p>
            <a:pPr marL="365760" indent="-256032" fontAlgn="auto">
              <a:spcAft>
                <a:spcPts val="0"/>
              </a:spcAft>
              <a:buFont typeface="Wingdings 3"/>
              <a:buChar char=""/>
              <a:defRPr/>
            </a:pPr>
            <a:r>
              <a:rPr lang="en-US" dirty="0" err="1" smtClean="0">
                <a:ea typeface="+mn-ea"/>
                <a:cs typeface="+mn-cs"/>
              </a:rPr>
              <a:t>Spyware</a:t>
            </a:r>
            <a:endParaRPr lang="en-US" dirty="0" smtClean="0">
              <a:ea typeface="+mn-ea"/>
              <a:cs typeface="+mn-cs"/>
            </a:endParaRPr>
          </a:p>
          <a:p>
            <a:pPr marL="365760" indent="-256032" fontAlgn="auto">
              <a:spcAft>
                <a:spcPts val="0"/>
              </a:spcAft>
              <a:buFont typeface="Wingdings 3"/>
              <a:buChar char=""/>
              <a:defRPr/>
            </a:pPr>
            <a:r>
              <a:rPr lang="en-US" dirty="0" err="1" smtClean="0">
                <a:ea typeface="+mn-ea"/>
                <a:cs typeface="+mn-cs"/>
              </a:rPr>
              <a:t>Botnets</a:t>
            </a:r>
            <a:endParaRPr lang="en-US" dirty="0" smtClean="0">
              <a:ea typeface="+mn-ea"/>
              <a:cs typeface="+mn-cs"/>
            </a:endParaRPr>
          </a:p>
          <a:p>
            <a:pPr marL="365760" indent="-256032" fontAlgn="auto">
              <a:spcAft>
                <a:spcPts val="0"/>
              </a:spcAft>
              <a:buFont typeface="Wingdings 3"/>
              <a:buChar char=""/>
              <a:defRPr/>
            </a:pPr>
            <a:r>
              <a:rPr lang="en-US" dirty="0" err="1" smtClean="0">
                <a:ea typeface="+mn-ea"/>
                <a:cs typeface="+mn-cs"/>
              </a:rPr>
              <a:t>Rootkits</a:t>
            </a:r>
            <a:endParaRPr lang="en-US" dirty="0" smtClean="0">
              <a:ea typeface="+mn-ea"/>
              <a:cs typeface="+mn-cs"/>
            </a:endParaRPr>
          </a:p>
          <a:p>
            <a:pPr marL="365760" indent="-256032" fontAlgn="auto">
              <a:spcAft>
                <a:spcPts val="0"/>
              </a:spcAft>
              <a:buFont typeface="Wingdings 3"/>
              <a:buChar char=""/>
              <a:defRPr/>
            </a:pPr>
            <a:r>
              <a:rPr lang="en-US" dirty="0" smtClean="0">
                <a:ea typeface="+mn-ea"/>
                <a:cs typeface="+mn-cs"/>
              </a:rPr>
              <a:t>Mail is not secure</a:t>
            </a:r>
          </a:p>
          <a:p>
            <a:pPr marL="365760" indent="-256032" fontAlgn="auto">
              <a:spcAft>
                <a:spcPts val="0"/>
              </a:spcAft>
              <a:buFont typeface="Wingdings 3"/>
              <a:buChar char=""/>
              <a:defRPr/>
            </a:pPr>
            <a:r>
              <a:rPr lang="en-US" dirty="0" smtClean="0">
                <a:ea typeface="+mn-ea"/>
                <a:cs typeface="+mn-cs"/>
              </a:rPr>
              <a:t>Posted materials live forever</a:t>
            </a:r>
          </a:p>
          <a:p>
            <a:pPr marL="365760" indent="-256032" fontAlgn="auto">
              <a:spcAft>
                <a:spcPts val="0"/>
              </a:spcAft>
              <a:buFont typeface="Wingdings 3"/>
              <a:buChar char=""/>
              <a:defRPr/>
            </a:pPr>
            <a:r>
              <a:rPr lang="en-US" dirty="0" smtClean="0">
                <a:ea typeface="+mn-ea"/>
                <a:cs typeface="+mn-cs"/>
              </a:rPr>
              <a:t>Ads, cookies, web-bugs</a:t>
            </a:r>
          </a:p>
          <a:p>
            <a:pPr marL="365760" indent="-256032" fontAlgn="auto">
              <a:spcAft>
                <a:spcPts val="0"/>
              </a:spcAft>
              <a:buFont typeface="Wingdings 3"/>
              <a:buChar char=""/>
              <a:defRPr/>
            </a:pPr>
            <a:r>
              <a:rPr lang="en-US" dirty="0" smtClean="0">
                <a:ea typeface="+mn-ea"/>
                <a:cs typeface="+mn-cs"/>
              </a:rPr>
              <a:t>Other people taking photos of your kids</a:t>
            </a:r>
          </a:p>
          <a:p>
            <a:pPr marL="365760" indent="-256032" fontAlgn="auto">
              <a:spcAft>
                <a:spcPts val="0"/>
              </a:spcAft>
              <a:buFont typeface="Wingdings 3"/>
              <a:buChar char=""/>
              <a:defRPr/>
            </a:pPr>
            <a:r>
              <a:rPr lang="en-US" dirty="0" smtClean="0">
                <a:ea typeface="+mn-ea"/>
                <a:cs typeface="+mn-cs"/>
              </a:rPr>
              <a:t>Kids accessing computers elsewhere</a:t>
            </a:r>
          </a:p>
          <a:p>
            <a:pPr marL="365760" indent="-256032" fontAlgn="auto">
              <a:spcAft>
                <a:spcPts val="0"/>
              </a:spcAft>
              <a:buFont typeface="Wingdings 3"/>
              <a:buChar char=""/>
              <a:defRPr/>
            </a:pPr>
            <a:r>
              <a:rPr lang="en-US" dirty="0" smtClean="0">
                <a:ea typeface="+mn-ea"/>
                <a:cs typeface="+mn-cs"/>
              </a:rPr>
              <a:t>Photos online - can be searched, altered, examined for details</a:t>
            </a:r>
          </a:p>
          <a:p>
            <a:pPr marL="365760" indent="-256032" fontAlgn="auto">
              <a:spcAft>
                <a:spcPts val="0"/>
              </a:spcAft>
              <a:buFont typeface="Wingdings 3"/>
              <a:buChar char=""/>
              <a:defRPr/>
            </a:pPr>
            <a:r>
              <a:rPr lang="en-US" dirty="0" smtClean="0">
                <a:solidFill>
                  <a:srgbClr val="2340CB"/>
                </a:solidFill>
                <a:ea typeface="+mn-ea"/>
                <a:cs typeface="+mn-cs"/>
              </a:rPr>
              <a:t>Pop-ups, Mouse traps</a:t>
            </a:r>
            <a:r>
              <a:rPr lang="en-US" dirty="0" smtClean="0">
                <a:ea typeface="+mn-ea"/>
                <a:cs typeface="+mn-cs"/>
              </a:rPr>
              <a:t> - free laptop</a:t>
            </a:r>
          </a:p>
          <a:p>
            <a:pPr marL="365760" indent="-256032" fontAlgn="auto">
              <a:spcAft>
                <a:spcPts val="0"/>
              </a:spcAft>
              <a:buFont typeface="Wingdings 3"/>
              <a:buChar char=""/>
              <a:defRPr/>
            </a:pPr>
            <a:r>
              <a:rPr lang="en-US" dirty="0" smtClean="0">
                <a:ea typeface="+mn-ea"/>
                <a:cs typeface="+mn-cs"/>
              </a:rPr>
              <a:t>Easy slip to bad sites: </a:t>
            </a:r>
            <a:r>
              <a:rPr lang="en-US" dirty="0" err="1" smtClean="0">
                <a:solidFill>
                  <a:srgbClr val="2340CB"/>
                </a:solidFill>
                <a:ea typeface="+mn-ea"/>
                <a:cs typeface="+mn-cs"/>
              </a:rPr>
              <a:t>whitehouse.com</a:t>
            </a:r>
            <a:r>
              <a:rPr lang="en-US" dirty="0" smtClean="0">
                <a:ea typeface="+mn-ea"/>
                <a:cs typeface="+mn-cs"/>
              </a:rPr>
              <a:t>, </a:t>
            </a:r>
            <a:r>
              <a:rPr lang="en-US" dirty="0" err="1" smtClean="0">
                <a:ea typeface="+mn-ea"/>
                <a:cs typeface="+mn-cs"/>
              </a:rPr>
              <a:t>heelys.com</a:t>
            </a:r>
            <a:r>
              <a:rPr lang="en-US" dirty="0" smtClean="0">
                <a:ea typeface="+mn-ea"/>
                <a:cs typeface="+mn-cs"/>
              </a:rPr>
              <a:t>, </a:t>
            </a:r>
            <a:r>
              <a:rPr lang="en-US" dirty="0" err="1" smtClean="0">
                <a:ea typeface="+mn-ea"/>
                <a:cs typeface="+mn-cs"/>
              </a:rPr>
              <a:t>pdx</a:t>
            </a:r>
            <a:endParaRPr lang="en-US" dirty="0" smtClean="0">
              <a:ea typeface="+mn-ea"/>
              <a:cs typeface="+mn-cs"/>
            </a:endParaRP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Key Computer Risks</a:t>
            </a:r>
            <a:endParaRPr lang="en-US" dirty="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fontAlgn="auto">
              <a:spcAft>
                <a:spcPts val="0"/>
              </a:spcAft>
              <a:defRPr/>
            </a:pPr>
            <a:r>
              <a:rPr lang="en-US" dirty="0" smtClean="0">
                <a:ea typeface="+mj-ea"/>
                <a:cs typeface="+mj-cs"/>
              </a:rPr>
              <a:t>Pop-Ups/Mouse Traps</a:t>
            </a:r>
            <a:endParaRPr lang="en-US" dirty="0">
              <a:ea typeface="+mj-ea"/>
              <a:cs typeface="+mj-cs"/>
            </a:endParaRPr>
          </a:p>
        </p:txBody>
      </p:sp>
      <p:pic>
        <p:nvPicPr>
          <p:cNvPr id="86018" name="Picture 2"/>
          <p:cNvPicPr>
            <a:picLocks noChangeAspect="1" noChangeArrowheads="1"/>
          </p:cNvPicPr>
          <p:nvPr/>
        </p:nvPicPr>
        <p:blipFill>
          <a:blip r:embed="rId3"/>
          <a:srcRect/>
          <a:stretch>
            <a:fillRect/>
          </a:stretch>
        </p:blipFill>
        <p:spPr bwMode="auto">
          <a:xfrm>
            <a:off x="3249613" y="1987550"/>
            <a:ext cx="2625725" cy="2625725"/>
          </a:xfrm>
          <a:prstGeom prst="rect">
            <a:avLst/>
          </a:prstGeom>
          <a:noFill/>
          <a:ln w="9525">
            <a:noFill/>
            <a:miter lim="800000"/>
            <a:headEnd/>
            <a:tailEnd/>
          </a:ln>
        </p:spPr>
      </p:pic>
      <p:pic>
        <p:nvPicPr>
          <p:cNvPr id="86019" name="Picture 3"/>
          <p:cNvPicPr>
            <a:picLocks noChangeAspect="1" noChangeArrowheads="1"/>
          </p:cNvPicPr>
          <p:nvPr/>
        </p:nvPicPr>
        <p:blipFill>
          <a:blip r:embed="rId4"/>
          <a:srcRect/>
          <a:stretch>
            <a:fillRect/>
          </a:stretch>
        </p:blipFill>
        <p:spPr bwMode="auto">
          <a:xfrm>
            <a:off x="3255963" y="1989138"/>
            <a:ext cx="2625725" cy="2627312"/>
          </a:xfrm>
          <a:prstGeom prst="rect">
            <a:avLst/>
          </a:prstGeom>
          <a:noFill/>
          <a:ln w="9525">
            <a:noFill/>
            <a:miter lim="800000"/>
            <a:headEnd/>
            <a:tailEnd/>
          </a:ln>
        </p:spPr>
      </p:pic>
      <p:pic>
        <p:nvPicPr>
          <p:cNvPr id="86020" name="Picture 4"/>
          <p:cNvPicPr>
            <a:picLocks noChangeAspect="1" noChangeArrowheads="1"/>
          </p:cNvPicPr>
          <p:nvPr/>
        </p:nvPicPr>
        <p:blipFill>
          <a:blip r:embed="rId5"/>
          <a:srcRect/>
          <a:stretch>
            <a:fillRect/>
          </a:stretch>
        </p:blipFill>
        <p:spPr bwMode="auto">
          <a:xfrm>
            <a:off x="3048000" y="1828800"/>
            <a:ext cx="2627312" cy="2625725"/>
          </a:xfrm>
          <a:prstGeom prst="rect">
            <a:avLst/>
          </a:prstGeom>
          <a:noFill/>
          <a:ln w="9525">
            <a:noFill/>
            <a:miter lim="800000"/>
            <a:headEnd/>
            <a:tailEnd/>
          </a:ln>
        </p:spPr>
      </p:pic>
      <p:pic>
        <p:nvPicPr>
          <p:cNvPr id="86021" name="Picture 5"/>
          <p:cNvPicPr>
            <a:picLocks noChangeAspect="1" noChangeArrowheads="1"/>
          </p:cNvPicPr>
          <p:nvPr/>
        </p:nvPicPr>
        <p:blipFill>
          <a:blip r:embed="rId6"/>
          <a:srcRect/>
          <a:stretch>
            <a:fillRect/>
          </a:stretch>
        </p:blipFill>
        <p:spPr bwMode="auto">
          <a:xfrm>
            <a:off x="3248025" y="1989138"/>
            <a:ext cx="2627313" cy="2625725"/>
          </a:xfrm>
          <a:prstGeom prst="rect">
            <a:avLst/>
          </a:prstGeom>
          <a:noFill/>
          <a:ln w="9525">
            <a:noFill/>
            <a:miter lim="800000"/>
            <a:headEnd/>
            <a:tailEnd/>
          </a:ln>
        </p:spPr>
      </p:pic>
      <p:pic>
        <p:nvPicPr>
          <p:cNvPr id="86022" name="Picture 6"/>
          <p:cNvPicPr>
            <a:picLocks noChangeAspect="1" noChangeArrowheads="1"/>
          </p:cNvPicPr>
          <p:nvPr/>
        </p:nvPicPr>
        <p:blipFill>
          <a:blip r:embed="rId7"/>
          <a:srcRect/>
          <a:stretch>
            <a:fillRect/>
          </a:stretch>
        </p:blipFill>
        <p:spPr bwMode="auto">
          <a:xfrm>
            <a:off x="3505200" y="2286000"/>
            <a:ext cx="2627313" cy="2625725"/>
          </a:xfrm>
          <a:prstGeom prst="rect">
            <a:avLst/>
          </a:prstGeom>
          <a:noFill/>
          <a:ln w="9525">
            <a:noFill/>
            <a:miter lim="800000"/>
            <a:headEnd/>
            <a:tailEnd/>
          </a:ln>
        </p:spPr>
      </p:pic>
      <p:pic>
        <p:nvPicPr>
          <p:cNvPr id="86023" name="Picture 7"/>
          <p:cNvPicPr>
            <a:picLocks noChangeAspect="1" noChangeArrowheads="1"/>
          </p:cNvPicPr>
          <p:nvPr/>
        </p:nvPicPr>
        <p:blipFill>
          <a:blip r:embed="rId8"/>
          <a:srcRect/>
          <a:stretch>
            <a:fillRect/>
          </a:stretch>
        </p:blipFill>
        <p:spPr bwMode="auto">
          <a:xfrm>
            <a:off x="2895600" y="2438400"/>
            <a:ext cx="2625725" cy="26257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499"/>
                                          </p:stCondLst>
                                        </p:cTn>
                                        <p:tgtEl>
                                          <p:spTgt spid="86018"/>
                                        </p:tgtEl>
                                        <p:attrNameLst>
                                          <p:attrName>style.visibility</p:attrName>
                                        </p:attrNameLst>
                                      </p:cBhvr>
                                      <p:to>
                                        <p:strVal val="visible"/>
                                      </p:to>
                                    </p:set>
                                  </p:childTnLst>
                                </p:cTn>
                              </p:par>
                            </p:childTnLst>
                          </p:cTn>
                        </p:par>
                        <p:par>
                          <p:cTn id="7" fill="hold">
                            <p:stCondLst>
                              <p:cond delay="900"/>
                            </p:stCondLst>
                            <p:childTnLst>
                              <p:par>
                                <p:cTn id="8" presetID="1" presetClass="entr" presetSubtype="0" fill="hold" nodeType="afterEffect">
                                  <p:stCondLst>
                                    <p:cond delay="400"/>
                                  </p:stCondLst>
                                  <p:childTnLst>
                                    <p:set>
                                      <p:cBhvr>
                                        <p:cTn id="9" dur="1" fill="hold">
                                          <p:stCondLst>
                                            <p:cond delay="499"/>
                                          </p:stCondLst>
                                        </p:cTn>
                                        <p:tgtEl>
                                          <p:spTgt spid="86019"/>
                                        </p:tgtEl>
                                        <p:attrNameLst>
                                          <p:attrName>style.visibility</p:attrName>
                                        </p:attrNameLst>
                                      </p:cBhvr>
                                      <p:to>
                                        <p:strVal val="visible"/>
                                      </p:to>
                                    </p:set>
                                  </p:childTnLst>
                                </p:cTn>
                              </p:par>
                            </p:childTnLst>
                          </p:cTn>
                        </p:par>
                        <p:par>
                          <p:cTn id="10" fill="hold">
                            <p:stCondLst>
                              <p:cond delay="1800"/>
                            </p:stCondLst>
                            <p:childTnLst>
                              <p:par>
                                <p:cTn id="11" presetID="1" presetClass="entr" presetSubtype="0" fill="hold" nodeType="afterEffect">
                                  <p:stCondLst>
                                    <p:cond delay="200"/>
                                  </p:stCondLst>
                                  <p:childTnLst>
                                    <p:set>
                                      <p:cBhvr>
                                        <p:cTn id="12" dur="1" fill="hold">
                                          <p:stCondLst>
                                            <p:cond delay="499"/>
                                          </p:stCondLst>
                                        </p:cTn>
                                        <p:tgtEl>
                                          <p:spTgt spid="86020"/>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200"/>
                                  </p:stCondLst>
                                  <p:childTnLst>
                                    <p:set>
                                      <p:cBhvr>
                                        <p:cTn id="15" dur="1" fill="hold">
                                          <p:stCondLst>
                                            <p:cond delay="499"/>
                                          </p:stCondLst>
                                        </p:cTn>
                                        <p:tgtEl>
                                          <p:spTgt spid="86021"/>
                                        </p:tgtEl>
                                        <p:attrNameLst>
                                          <p:attrName>style.visibility</p:attrName>
                                        </p:attrNameLst>
                                      </p:cBhvr>
                                      <p:to>
                                        <p:strVal val="visible"/>
                                      </p:to>
                                    </p:set>
                                  </p:childTnLst>
                                </p:cTn>
                              </p:par>
                            </p:childTnLst>
                          </p:cTn>
                        </p:par>
                        <p:par>
                          <p:cTn id="16" fill="hold">
                            <p:stCondLst>
                              <p:cond delay="3200"/>
                            </p:stCondLst>
                            <p:childTnLst>
                              <p:par>
                                <p:cTn id="17" presetID="1" presetClass="entr" presetSubtype="0" fill="hold" nodeType="afterEffect">
                                  <p:stCondLst>
                                    <p:cond delay="200"/>
                                  </p:stCondLst>
                                  <p:childTnLst>
                                    <p:set>
                                      <p:cBhvr>
                                        <p:cTn id="18" dur="1" fill="hold">
                                          <p:stCondLst>
                                            <p:cond delay="499"/>
                                          </p:stCondLst>
                                        </p:cTn>
                                        <p:tgtEl>
                                          <p:spTgt spid="86022"/>
                                        </p:tgtEl>
                                        <p:attrNameLst>
                                          <p:attrName>style.visibility</p:attrName>
                                        </p:attrNameLst>
                                      </p:cBhvr>
                                      <p:to>
                                        <p:strVal val="visible"/>
                                      </p:to>
                                    </p:set>
                                  </p:childTnLst>
                                </p:cTn>
                              </p:par>
                            </p:childTnLst>
                          </p:cTn>
                        </p:par>
                        <p:par>
                          <p:cTn id="19" fill="hold">
                            <p:stCondLst>
                              <p:cond delay="3900"/>
                            </p:stCondLst>
                            <p:childTnLst>
                              <p:par>
                                <p:cTn id="20" presetID="1" presetClass="entr" presetSubtype="0" fill="hold" nodeType="afterEffect">
                                  <p:stCondLst>
                                    <p:cond delay="200"/>
                                  </p:stCondLst>
                                  <p:childTnLst>
                                    <p:set>
                                      <p:cBhvr>
                                        <p:cTn id="21" dur="1" fill="hold">
                                          <p:stCondLst>
                                            <p:cond delay="499"/>
                                          </p:stCondLst>
                                        </p:cTn>
                                        <p:tgtEl>
                                          <p:spTgt spid="86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fontAlgn="auto">
              <a:spcAft>
                <a:spcPts val="0"/>
              </a:spcAft>
              <a:defRPr/>
            </a:pPr>
            <a:r>
              <a:rPr lang="en-US" dirty="0" smtClean="0">
                <a:ea typeface="+mj-ea"/>
                <a:cs typeface="+mj-cs"/>
              </a:rPr>
              <a:t>Misleading Domain Names</a:t>
            </a:r>
            <a:endParaRPr lang="en-US" dirty="0">
              <a:ea typeface="+mj-ea"/>
              <a:cs typeface="+mj-cs"/>
            </a:endParaRPr>
          </a:p>
        </p:txBody>
      </p:sp>
      <p:pic>
        <p:nvPicPr>
          <p:cNvPr id="54275" name="Picture 4"/>
          <p:cNvPicPr>
            <a:picLocks noChangeAspect="1" noChangeArrowheads="1"/>
          </p:cNvPicPr>
          <p:nvPr/>
        </p:nvPicPr>
        <p:blipFill>
          <a:blip r:embed="rId3"/>
          <a:srcRect/>
          <a:stretch>
            <a:fillRect/>
          </a:stretch>
        </p:blipFill>
        <p:spPr bwMode="auto">
          <a:xfrm>
            <a:off x="2468563" y="2538413"/>
            <a:ext cx="4189412" cy="3351212"/>
          </a:xfrm>
          <a:prstGeom prst="rect">
            <a:avLst/>
          </a:prstGeom>
          <a:noFill/>
          <a:ln w="9525">
            <a:noFill/>
            <a:miter lim="800000"/>
            <a:headEnd/>
            <a:tailEnd/>
          </a:ln>
        </p:spPr>
      </p:pic>
      <p:grpSp>
        <p:nvGrpSpPr>
          <p:cNvPr id="2" name="Group 6"/>
          <p:cNvGrpSpPr>
            <a:grpSpLocks/>
          </p:cNvGrpSpPr>
          <p:nvPr/>
        </p:nvGrpSpPr>
        <p:grpSpPr bwMode="auto">
          <a:xfrm>
            <a:off x="2446338" y="1851025"/>
            <a:ext cx="4192587" cy="4041775"/>
            <a:chOff x="3305" y="1295"/>
            <a:chExt cx="2934" cy="2828"/>
          </a:xfrm>
        </p:grpSpPr>
        <p:pic>
          <p:nvPicPr>
            <p:cNvPr id="54277" name="Picture 7"/>
            <p:cNvPicPr>
              <a:picLocks noChangeAspect="1" noChangeArrowheads="1"/>
            </p:cNvPicPr>
            <p:nvPr/>
          </p:nvPicPr>
          <p:blipFill>
            <a:blip r:embed="rId4"/>
            <a:srcRect/>
            <a:stretch>
              <a:fillRect/>
            </a:stretch>
          </p:blipFill>
          <p:spPr bwMode="auto">
            <a:xfrm>
              <a:off x="3305" y="1776"/>
              <a:ext cx="2934" cy="2347"/>
            </a:xfrm>
            <a:prstGeom prst="rect">
              <a:avLst/>
            </a:prstGeom>
            <a:noFill/>
            <a:ln w="9525">
              <a:noFill/>
              <a:miter lim="800000"/>
              <a:headEnd/>
              <a:tailEnd/>
            </a:ln>
          </p:spPr>
        </p:pic>
        <p:sp>
          <p:nvSpPr>
            <p:cNvPr id="88072" name="Rectangle 8"/>
            <p:cNvSpPr>
              <a:spLocks noChangeArrowheads="1"/>
            </p:cNvSpPr>
            <p:nvPr/>
          </p:nvSpPr>
          <p:spPr bwMode="auto">
            <a:xfrm>
              <a:off x="3305" y="1295"/>
              <a:ext cx="2837" cy="323"/>
            </a:xfrm>
            <a:prstGeom prst="rect">
              <a:avLst/>
            </a:prstGeom>
            <a:noFill/>
            <a:ln w="9525">
              <a:noFill/>
              <a:miter lim="800000"/>
              <a:headEnd/>
              <a:tailEnd/>
            </a:ln>
          </p:spPr>
          <p:txBody>
            <a:bodyPr wrap="none" lIns="0" tIns="0" rIns="0" bIns="0">
              <a:prstTxWarp prst="textNoShape">
                <a:avLst/>
              </a:prstTxWarp>
              <a:spAutoFit/>
            </a:bodyPr>
            <a:lstStyle/>
            <a:p>
              <a:pPr fontAlgn="auto">
                <a:spcBef>
                  <a:spcPts val="0"/>
                </a:spcBef>
                <a:spcAft>
                  <a:spcPts val="0"/>
                </a:spcAft>
                <a:defRPr/>
              </a:pPr>
              <a:r>
                <a:rPr lang="en-US" sz="3000" dirty="0" err="1">
                  <a:solidFill>
                    <a:schemeClr val="accent1"/>
                  </a:solidFill>
                  <a:latin typeface="+mj-lt"/>
                  <a:ea typeface="+mn-ea"/>
                  <a:cs typeface="+mn-cs"/>
                </a:rPr>
                <a:t>www.whitehouse.</a:t>
              </a:r>
              <a:r>
                <a:rPr lang="en-US" sz="3000" dirty="0" err="1">
                  <a:solidFill>
                    <a:schemeClr val="accent2"/>
                  </a:solidFill>
                  <a:latin typeface="+mj-lt"/>
                  <a:ea typeface="+mn-ea"/>
                  <a:cs typeface="+mn-cs"/>
                </a:rPr>
                <a:t>com</a:t>
              </a:r>
              <a:endParaRPr lang="en-US" sz="3200" baseline="-25000" dirty="0">
                <a:solidFill>
                  <a:schemeClr val="accent2"/>
                </a:solidFill>
                <a:latin typeface="+mj-lt"/>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cs typeface="+mj-cs"/>
              </a:rPr>
              <a:t>How Parents Help Keep Kids Safe</a:t>
            </a:r>
            <a:endParaRPr lang="en-US" dirty="0">
              <a:ea typeface="+mj-ea"/>
              <a:cs typeface="+mj-cs"/>
            </a:endParaRPr>
          </a:p>
        </p:txBody>
      </p:sp>
      <p:sp>
        <p:nvSpPr>
          <p:cNvPr id="56323" name="Content Placeholder 1"/>
          <p:cNvSpPr>
            <a:spLocks noGrp="1"/>
          </p:cNvSpPr>
          <p:nvPr>
            <p:ph idx="4294967295"/>
          </p:nvPr>
        </p:nvSpPr>
        <p:spPr>
          <a:xfrm>
            <a:off x="0" y="1481138"/>
            <a:ext cx="8229600" cy="4525962"/>
          </a:xfrm>
        </p:spPr>
        <p:txBody>
          <a:bodyPr/>
          <a:lstStyle/>
          <a:p>
            <a:r>
              <a:rPr lang="en-US" dirty="0" smtClean="0"/>
              <a:t>Educate yourself about digital technologies!</a:t>
            </a:r>
          </a:p>
          <a:p>
            <a:r>
              <a:rPr lang="en-US" dirty="0" smtClean="0"/>
              <a:t>Use prudence in you own online behaviors (including </a:t>
            </a:r>
            <a:r>
              <a:rPr lang="en-US" dirty="0" err="1" smtClean="0"/>
              <a:t>blogging</a:t>
            </a:r>
            <a:r>
              <a:rPr lang="en-US" dirty="0" smtClean="0"/>
              <a:t>)</a:t>
            </a:r>
          </a:p>
          <a:p>
            <a:r>
              <a:rPr lang="en-US" dirty="0" smtClean="0"/>
              <a:t>Basic responsible computing</a:t>
            </a:r>
          </a:p>
          <a:p>
            <a:r>
              <a:rPr lang="en-US" dirty="0" smtClean="0"/>
              <a:t>Policies for kids in the home</a:t>
            </a:r>
          </a:p>
          <a:p>
            <a:r>
              <a:rPr lang="en-US" dirty="0" smtClean="0"/>
              <a:t>Walk through cyberspace with your child</a:t>
            </a:r>
          </a:p>
          <a:p>
            <a:r>
              <a:rPr lang="en-US" dirty="0" smtClean="0"/>
              <a:t>Discuss ahead of time</a:t>
            </a:r>
          </a:p>
          <a:p>
            <a:r>
              <a:rPr lang="en-US" dirty="0" smtClean="0"/>
              <a:t>Tools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65760" indent="-256032" fontAlgn="auto">
              <a:spcAft>
                <a:spcPts val="0"/>
              </a:spcAft>
              <a:buFont typeface="Wingdings 3"/>
              <a:buChar char=""/>
              <a:defRPr/>
            </a:pPr>
            <a:r>
              <a:rPr lang="en-US" dirty="0" smtClean="0">
                <a:ea typeface="+mn-ea"/>
                <a:cs typeface="+mn-cs"/>
              </a:rPr>
              <a:t>Tools &amp; Maintenance</a:t>
            </a:r>
          </a:p>
          <a:p>
            <a:pPr marL="621792" lvl="1" fontAlgn="auto">
              <a:spcBef>
                <a:spcPts val="324"/>
              </a:spcBef>
              <a:spcAft>
                <a:spcPts val="0"/>
              </a:spcAft>
              <a:buFont typeface="Verdana"/>
              <a:buChar char="◦"/>
              <a:defRPr/>
            </a:pPr>
            <a:r>
              <a:rPr lang="en-US" dirty="0" smtClean="0">
                <a:ea typeface="+mn-ea"/>
              </a:rPr>
              <a:t>Anti-virus</a:t>
            </a:r>
          </a:p>
          <a:p>
            <a:pPr marL="621792" lvl="1" fontAlgn="auto">
              <a:spcBef>
                <a:spcPts val="324"/>
              </a:spcBef>
              <a:spcAft>
                <a:spcPts val="0"/>
              </a:spcAft>
              <a:buFont typeface="Verdana"/>
              <a:buChar char="◦"/>
              <a:defRPr/>
            </a:pPr>
            <a:r>
              <a:rPr lang="en-US" dirty="0" smtClean="0">
                <a:ea typeface="+mn-ea"/>
              </a:rPr>
              <a:t>Firewall</a:t>
            </a:r>
          </a:p>
          <a:p>
            <a:pPr marL="621792" lvl="1" fontAlgn="auto">
              <a:spcBef>
                <a:spcPts val="324"/>
              </a:spcBef>
              <a:spcAft>
                <a:spcPts val="0"/>
              </a:spcAft>
              <a:buFont typeface="Verdana"/>
              <a:buChar char="◦"/>
              <a:defRPr/>
            </a:pPr>
            <a:r>
              <a:rPr lang="en-US" dirty="0" smtClean="0">
                <a:ea typeface="+mn-ea"/>
              </a:rPr>
              <a:t>Up-to-date software</a:t>
            </a:r>
          </a:p>
          <a:p>
            <a:pPr marL="859536" lvl="2" fontAlgn="auto">
              <a:spcAft>
                <a:spcPts val="0"/>
              </a:spcAft>
              <a:buFont typeface="Wingdings 2"/>
              <a:buChar char=""/>
              <a:defRPr/>
            </a:pPr>
            <a:r>
              <a:rPr lang="en-US" dirty="0" smtClean="0">
                <a:ea typeface="+mn-ea"/>
              </a:rPr>
              <a:t>Operating system, Java, Adobe, Office tools</a:t>
            </a:r>
          </a:p>
          <a:p>
            <a:pPr marL="621792" lvl="1" fontAlgn="auto">
              <a:spcBef>
                <a:spcPts val="324"/>
              </a:spcBef>
              <a:spcAft>
                <a:spcPts val="0"/>
              </a:spcAft>
              <a:buFont typeface="Verdana"/>
              <a:buChar char="◦"/>
              <a:defRPr/>
            </a:pPr>
            <a:r>
              <a:rPr lang="en-US" dirty="0" smtClean="0">
                <a:ea typeface="+mn-ea"/>
              </a:rPr>
              <a:t>Subscriptions</a:t>
            </a:r>
          </a:p>
          <a:p>
            <a:pPr marL="621792" lvl="1" fontAlgn="auto">
              <a:spcBef>
                <a:spcPts val="324"/>
              </a:spcBef>
              <a:spcAft>
                <a:spcPts val="0"/>
              </a:spcAft>
              <a:buFont typeface="Verdana"/>
              <a:buChar char="◦"/>
              <a:defRPr/>
            </a:pPr>
            <a:r>
              <a:rPr lang="en-US" dirty="0" smtClean="0">
                <a:ea typeface="+mn-ea"/>
              </a:rPr>
              <a:t>Tiered email accounts</a:t>
            </a:r>
          </a:p>
          <a:p>
            <a:pPr marL="365760" indent="-256032" fontAlgn="auto">
              <a:spcAft>
                <a:spcPts val="0"/>
              </a:spcAft>
              <a:buFont typeface="Wingdings 3"/>
              <a:buChar char=""/>
              <a:defRPr/>
            </a:pPr>
            <a:r>
              <a:rPr lang="en-US" dirty="0" smtClean="0">
                <a:ea typeface="+mn-ea"/>
                <a:cs typeface="+mn-cs"/>
              </a:rPr>
              <a:t>Netiquette</a:t>
            </a:r>
          </a:p>
          <a:p>
            <a:pPr marL="621792" lvl="1" fontAlgn="auto">
              <a:spcBef>
                <a:spcPts val="324"/>
              </a:spcBef>
              <a:spcAft>
                <a:spcPts val="0"/>
              </a:spcAft>
              <a:buFont typeface="Verdana"/>
              <a:buChar char="◦"/>
              <a:defRPr/>
            </a:pPr>
            <a:r>
              <a:rPr lang="en-US" dirty="0" smtClean="0">
                <a:ea typeface="+mn-ea"/>
              </a:rPr>
              <a:t>Don't send a message when you're angry -- write but don't send if you must.</a:t>
            </a:r>
          </a:p>
          <a:p>
            <a:pPr marL="621792" lvl="1" fontAlgn="auto">
              <a:spcBef>
                <a:spcPts val="324"/>
              </a:spcBef>
              <a:spcAft>
                <a:spcPts val="0"/>
              </a:spcAft>
              <a:buFont typeface="Verdana"/>
              <a:buChar char="◦"/>
              <a:defRPr/>
            </a:pPr>
            <a:r>
              <a:rPr lang="en-US" dirty="0" smtClean="0">
                <a:ea typeface="+mn-ea"/>
              </a:rPr>
              <a:t>Don't forward nasty messages</a:t>
            </a:r>
          </a:p>
          <a:p>
            <a:pPr marL="621792" lvl="1" fontAlgn="auto">
              <a:spcBef>
                <a:spcPts val="324"/>
              </a:spcBef>
              <a:spcAft>
                <a:spcPts val="0"/>
              </a:spcAft>
              <a:buFont typeface="Verdana"/>
              <a:buChar char="◦"/>
              <a:defRPr/>
            </a:pPr>
            <a:r>
              <a:rPr lang="en-US" dirty="0" smtClean="0">
                <a:ea typeface="+mn-ea"/>
              </a:rPr>
              <a:t>Only forward with permission</a:t>
            </a:r>
          </a:p>
          <a:p>
            <a:pPr marL="621792" lvl="1" fontAlgn="auto">
              <a:spcBef>
                <a:spcPts val="324"/>
              </a:spcBef>
              <a:spcAft>
                <a:spcPts val="0"/>
              </a:spcAft>
              <a:buFont typeface="Verdana"/>
              <a:buChar char="◦"/>
              <a:defRPr/>
            </a:pPr>
            <a:r>
              <a:rPr lang="en-US" dirty="0" smtClean="0">
                <a:ea typeface="+mn-ea"/>
              </a:rPr>
              <a:t>Address list minimization</a:t>
            </a:r>
          </a:p>
          <a:p>
            <a:pPr marL="621792" lvl="1" fontAlgn="auto">
              <a:spcBef>
                <a:spcPts val="324"/>
              </a:spcBef>
              <a:spcAft>
                <a:spcPts val="0"/>
              </a:spcAft>
              <a:buFont typeface="Verdana"/>
              <a:buChar char="◦"/>
              <a:defRPr/>
            </a:pPr>
            <a:r>
              <a:rPr lang="en-US" dirty="0" smtClean="0">
                <a:ea typeface="+mn-ea"/>
              </a:rPr>
              <a:t>Don't fall into group mentality about nasty online sites</a:t>
            </a:r>
          </a:p>
          <a:p>
            <a:pPr marL="621792" lvl="1" fontAlgn="auto">
              <a:spcBef>
                <a:spcPts val="324"/>
              </a:spcBef>
              <a:spcAft>
                <a:spcPts val="0"/>
              </a:spcAft>
              <a:buFont typeface="Verdana"/>
              <a:buChar char="◦"/>
              <a:defRPr/>
            </a:pPr>
            <a:r>
              <a:rPr lang="en-US" dirty="0" smtClean="0">
                <a:ea typeface="+mn-ea"/>
              </a:rPr>
              <a:t>Reply-all</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Responsible Computing</a:t>
            </a:r>
            <a:endParaRPr lang="en-US" dirty="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How it is</a:t>
            </a:r>
          </a:p>
          <a:p>
            <a:pPr lvl="1"/>
            <a:r>
              <a:rPr lang="en-US" sz="2000" dirty="0" smtClean="0"/>
              <a:t>The average child is watching about 3 hours of TV per day</a:t>
            </a:r>
            <a:r>
              <a:rPr lang="en-US" sz="2000" baseline="30000" dirty="0" smtClean="0">
                <a:solidFill>
                  <a:srgbClr val="2DA2BF"/>
                </a:solidFill>
              </a:rPr>
              <a:t>1</a:t>
            </a:r>
            <a:r>
              <a:rPr lang="en-US" sz="2000" dirty="0" smtClean="0"/>
              <a:t> </a:t>
            </a:r>
          </a:p>
          <a:p>
            <a:pPr lvl="1"/>
            <a:r>
              <a:rPr lang="en-US" sz="2000" dirty="0" smtClean="0"/>
              <a:t>The average kid spends 5½ hours on all media combined</a:t>
            </a:r>
            <a:r>
              <a:rPr lang="en-US" sz="2000" baseline="30000" dirty="0" smtClean="0">
                <a:solidFill>
                  <a:srgbClr val="2DA2BF"/>
                </a:solidFill>
              </a:rPr>
              <a:t>2</a:t>
            </a:r>
          </a:p>
          <a:p>
            <a:pPr lvl="1"/>
            <a:r>
              <a:rPr lang="en-US" sz="2000" dirty="0" smtClean="0"/>
              <a:t>An estimated 17 percent of kids 2-19 years are overweight</a:t>
            </a:r>
            <a:r>
              <a:rPr lang="en-US" sz="2000" baseline="30000" dirty="0" smtClean="0">
                <a:solidFill>
                  <a:srgbClr val="2DA2BF"/>
                </a:solidFill>
              </a:rPr>
              <a:t>3</a:t>
            </a:r>
          </a:p>
          <a:p>
            <a:r>
              <a:rPr lang="en-US" sz="2400" dirty="0" smtClean="0"/>
              <a:t>Recommendations</a:t>
            </a:r>
            <a:endParaRPr lang="en-US" sz="2000" baseline="30000" dirty="0" smtClean="0">
              <a:solidFill>
                <a:srgbClr val="2DA2BF"/>
              </a:solidFill>
              <a:cs typeface="+mn-cs"/>
            </a:endParaRPr>
          </a:p>
          <a:p>
            <a:pPr lvl="1"/>
            <a:r>
              <a:rPr lang="en-US" sz="2000" dirty="0" smtClean="0"/>
              <a:t>Screen time should be limited to no more than 1 to 2 hours of quality programming a day for children 2 years and older.</a:t>
            </a:r>
            <a:r>
              <a:rPr lang="en-US" sz="2000" baseline="30000" dirty="0" smtClean="0">
                <a:solidFill>
                  <a:srgbClr val="2DA2BF"/>
                </a:solidFill>
              </a:rPr>
              <a:t>1</a:t>
            </a:r>
            <a:endParaRPr lang="en-US" sz="2000" dirty="0" smtClean="0"/>
          </a:p>
          <a:p>
            <a:pPr lvl="1"/>
            <a:r>
              <a:rPr lang="en-US" sz="2000" dirty="0" smtClean="0"/>
              <a:t>School-age children should have a minimum of one hour of physical activity per day</a:t>
            </a:r>
            <a:r>
              <a:rPr lang="en-US" sz="2000" baseline="30000" dirty="0" smtClean="0">
                <a:solidFill>
                  <a:srgbClr val="2DA2BF"/>
                </a:solidFill>
              </a:rPr>
              <a:t>4</a:t>
            </a:r>
            <a:endParaRPr lang="en-US" sz="2000" dirty="0" smtClean="0"/>
          </a:p>
          <a:p>
            <a:pPr lvl="1"/>
            <a:r>
              <a:rPr lang="en-US" sz="2000" dirty="0" smtClean="0"/>
              <a:t>School-age children should not be inactive for periods longer than 2 hours</a:t>
            </a:r>
            <a:r>
              <a:rPr lang="en-US" sz="2000" baseline="30000" dirty="0" smtClean="0">
                <a:solidFill>
                  <a:srgbClr val="2DA2BF"/>
                </a:solidFill>
              </a:rPr>
              <a:t>4</a:t>
            </a:r>
            <a:endParaRPr lang="en-US" sz="2000" dirty="0" smtClean="0"/>
          </a:p>
        </p:txBody>
      </p:sp>
      <p:sp>
        <p:nvSpPr>
          <p:cNvPr id="3" name="Title 2"/>
          <p:cNvSpPr>
            <a:spLocks noGrp="1"/>
          </p:cNvSpPr>
          <p:nvPr>
            <p:ph type="title"/>
          </p:nvPr>
        </p:nvSpPr>
        <p:spPr/>
        <p:txBody>
          <a:bodyPr>
            <a:normAutofit/>
          </a:bodyPr>
          <a:lstStyle/>
          <a:p>
            <a:r>
              <a:rPr lang="en-US" dirty="0" smtClean="0"/>
              <a:t>Considering Time and Balance</a:t>
            </a:r>
            <a:endParaRPr lang="en-US" dirty="0"/>
          </a:p>
        </p:txBody>
      </p:sp>
      <p:sp>
        <p:nvSpPr>
          <p:cNvPr id="4" name="TextBox 3"/>
          <p:cNvSpPr txBox="1"/>
          <p:nvPr/>
        </p:nvSpPr>
        <p:spPr>
          <a:xfrm>
            <a:off x="2172733" y="5675293"/>
            <a:ext cx="6937983" cy="954107"/>
          </a:xfrm>
          <a:prstGeom prst="rect">
            <a:avLst/>
          </a:prstGeom>
          <a:noFill/>
        </p:spPr>
        <p:txBody>
          <a:bodyPr wrap="none" rtlCol="0">
            <a:spAutoFit/>
          </a:bodyPr>
          <a:lstStyle/>
          <a:p>
            <a:pPr>
              <a:tabLst>
                <a:tab pos="860425" algn="l"/>
              </a:tabLst>
            </a:pPr>
            <a:r>
              <a:rPr lang="en-US" sz="1400" dirty="0" smtClean="0">
                <a:solidFill>
                  <a:schemeClr val="accent1"/>
                </a:solidFill>
              </a:rPr>
              <a:t>Sources: 	</a:t>
            </a:r>
            <a:r>
              <a:rPr lang="en-US" sz="1400" baseline="30000" dirty="0" smtClean="0">
                <a:solidFill>
                  <a:schemeClr val="accent1"/>
                </a:solidFill>
              </a:rPr>
              <a:t>1 </a:t>
            </a:r>
            <a:r>
              <a:rPr lang="en-US" sz="1400" dirty="0" smtClean="0">
                <a:solidFill>
                  <a:schemeClr val="accent1"/>
                </a:solidFill>
              </a:rPr>
              <a:t>American Academy of Pediatrics</a:t>
            </a:r>
          </a:p>
          <a:p>
            <a:pPr>
              <a:tabLst>
                <a:tab pos="860425" algn="l"/>
              </a:tabLst>
            </a:pPr>
            <a:r>
              <a:rPr lang="en-US" sz="1400" dirty="0" smtClean="0">
                <a:solidFill>
                  <a:schemeClr val="accent1"/>
                </a:solidFill>
              </a:rPr>
              <a:t>	</a:t>
            </a:r>
            <a:r>
              <a:rPr lang="en-US" sz="1400" baseline="30000" dirty="0" smtClean="0">
                <a:solidFill>
                  <a:schemeClr val="accent1"/>
                </a:solidFill>
              </a:rPr>
              <a:t>2</a:t>
            </a:r>
            <a:r>
              <a:rPr lang="en-US" sz="1400" dirty="0" smtClean="0">
                <a:solidFill>
                  <a:schemeClr val="accent1"/>
                </a:solidFill>
              </a:rPr>
              <a:t> Kaiser Family Foundation</a:t>
            </a:r>
          </a:p>
          <a:p>
            <a:pPr>
              <a:tabLst>
                <a:tab pos="860425" algn="l"/>
              </a:tabLst>
            </a:pPr>
            <a:r>
              <a:rPr lang="en-US" sz="1400" dirty="0" smtClean="0">
                <a:solidFill>
                  <a:schemeClr val="accent1"/>
                </a:solidFill>
              </a:rPr>
              <a:t>	</a:t>
            </a:r>
            <a:r>
              <a:rPr lang="en-US" sz="1400" baseline="30000" dirty="0" smtClean="0">
                <a:solidFill>
                  <a:srgbClr val="2DA2BF"/>
                </a:solidFill>
              </a:rPr>
              <a:t>3</a:t>
            </a:r>
            <a:r>
              <a:rPr lang="en-US" sz="1400" dirty="0" smtClean="0">
                <a:solidFill>
                  <a:schemeClr val="accent1"/>
                </a:solidFill>
              </a:rPr>
              <a:t> 2003-2004 National Health and Nutrition Examination Survey (NHANES)</a:t>
            </a:r>
          </a:p>
          <a:p>
            <a:pPr>
              <a:tabLst>
                <a:tab pos="860425" algn="l"/>
              </a:tabLst>
            </a:pPr>
            <a:r>
              <a:rPr lang="en-US" sz="1400" dirty="0" smtClean="0">
                <a:solidFill>
                  <a:schemeClr val="accent1"/>
                </a:solidFill>
              </a:rPr>
              <a:t>	</a:t>
            </a:r>
            <a:r>
              <a:rPr lang="en-US" sz="1400" baseline="30000" dirty="0" smtClean="0">
                <a:solidFill>
                  <a:schemeClr val="accent1"/>
                </a:solidFill>
              </a:rPr>
              <a:t>4</a:t>
            </a:r>
            <a:r>
              <a:rPr lang="en-US" sz="1400" dirty="0" smtClean="0">
                <a:solidFill>
                  <a:schemeClr val="accent1"/>
                </a:solidFill>
              </a:rPr>
              <a:t> National Association for Sport and Physical Education (NASPE)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Online ONLY in communal </a:t>
            </a:r>
            <a:r>
              <a:rPr lang="en-US" sz="2000" dirty="0" smtClean="0"/>
              <a:t>spaces</a:t>
            </a:r>
          </a:p>
          <a:p>
            <a:pPr lvl="1"/>
            <a:r>
              <a:rPr lang="en-US" sz="1600" dirty="0" smtClean="0"/>
              <a:t>No connected computers, including laptops using wireless, in bedrooms</a:t>
            </a:r>
            <a:endParaRPr lang="en-US" sz="1600" dirty="0" smtClean="0"/>
          </a:p>
          <a:p>
            <a:r>
              <a:rPr lang="en-US" sz="2000" dirty="0" smtClean="0"/>
              <a:t>All computer use may be monitored</a:t>
            </a:r>
          </a:p>
          <a:p>
            <a:r>
              <a:rPr lang="en-US" sz="2000" dirty="0" smtClean="0"/>
              <a:t>Limit screen time (quantity and time-of-day)</a:t>
            </a:r>
          </a:p>
          <a:p>
            <a:pPr lvl="1"/>
            <a:r>
              <a:rPr lang="en-US" sz="1800" dirty="0" smtClean="0"/>
              <a:t>For ALL types of screens – TV, computer, IM, cell phone, games, </a:t>
            </a:r>
            <a:r>
              <a:rPr lang="en-US" sz="1800" dirty="0" err="1" smtClean="0"/>
              <a:t>iPod</a:t>
            </a:r>
            <a:endParaRPr lang="en-US" sz="1800" dirty="0" smtClean="0"/>
          </a:p>
          <a:p>
            <a:pPr lvl="1"/>
            <a:r>
              <a:rPr lang="en-US" sz="1800" dirty="0" smtClean="0"/>
              <a:t>Have rules for what must be completed before screen time</a:t>
            </a:r>
          </a:p>
          <a:p>
            <a:r>
              <a:rPr lang="en-US" sz="2000" dirty="0" smtClean="0"/>
              <a:t>Devices downstairs at bedtime – nothing in their room </a:t>
            </a:r>
          </a:p>
          <a:p>
            <a:r>
              <a:rPr lang="en-US" sz="2000" dirty="0" smtClean="0"/>
              <a:t>Allow Internet access only when parents are home</a:t>
            </a:r>
          </a:p>
          <a:p>
            <a:r>
              <a:rPr lang="en-US" sz="2000" dirty="0" smtClean="0"/>
              <a:t>Only communicate (e-mail, IM, TXT) with people you already know (in real life)</a:t>
            </a:r>
          </a:p>
          <a:p>
            <a:r>
              <a:rPr lang="en-US" sz="2000" dirty="0" smtClean="0"/>
              <a:t>Parents have a list of all accounts you use and all passwords</a:t>
            </a:r>
          </a:p>
          <a:p>
            <a:r>
              <a:rPr lang="en-US" sz="2000" dirty="0" smtClean="0"/>
              <a:t>Discuss list of sites they are allowed to visit</a:t>
            </a:r>
          </a:p>
        </p:txBody>
      </p:sp>
      <p:sp>
        <p:nvSpPr>
          <p:cNvPr id="3" name="Title 2"/>
          <p:cNvSpPr>
            <a:spLocks noGrp="1"/>
          </p:cNvSpPr>
          <p:nvPr>
            <p:ph type="title"/>
          </p:nvPr>
        </p:nvSpPr>
        <p:spPr/>
        <p:txBody>
          <a:bodyPr/>
          <a:lstStyle/>
          <a:p>
            <a:r>
              <a:rPr lang="en-US" smtClean="0"/>
              <a:t>Technology Policy Suggestions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lstStyle/>
          <a:p>
            <a:r>
              <a:rPr lang="en-US" sz="1800" dirty="0" smtClean="0"/>
              <a:t>Pull up a chair next to your child at the computer and ask</a:t>
            </a:r>
            <a:r>
              <a:rPr lang="en-US" sz="1800" dirty="0" smtClean="0"/>
              <a:t> them </a:t>
            </a:r>
            <a:r>
              <a:rPr lang="en-US" sz="1800" dirty="0" smtClean="0"/>
              <a:t>to…</a:t>
            </a:r>
          </a:p>
          <a:p>
            <a:pPr lvl="1"/>
            <a:r>
              <a:rPr lang="en-US" sz="1800" dirty="0" smtClean="0"/>
              <a:t>Share with me all the programs and sites you use </a:t>
            </a:r>
            <a:r>
              <a:rPr lang="en-US" sz="1800" dirty="0" smtClean="0"/>
              <a:t>for gaming, </a:t>
            </a:r>
            <a:r>
              <a:rPr lang="en-US" sz="1800" dirty="0" smtClean="0"/>
              <a:t>IM and social networking sites</a:t>
            </a:r>
          </a:p>
          <a:p>
            <a:pPr lvl="1"/>
            <a:r>
              <a:rPr lang="en-US" sz="1800" dirty="0" smtClean="0"/>
              <a:t>Share with me all the screen names</a:t>
            </a:r>
            <a:r>
              <a:rPr lang="en-US" sz="1800" dirty="0" smtClean="0"/>
              <a:t> and email accounts you </a:t>
            </a:r>
            <a:r>
              <a:rPr lang="en-US" sz="1800" dirty="0" smtClean="0"/>
              <a:t>use and passwords (example)</a:t>
            </a:r>
            <a:endParaRPr lang="en-US" sz="1800" dirty="0" smtClean="0"/>
          </a:p>
          <a:p>
            <a:pPr lvl="1"/>
            <a:r>
              <a:rPr lang="en-US" sz="1800" dirty="0" smtClean="0"/>
              <a:t>Show me your personal website, and any profiles you have on social networking sites, as well as your “away” message </a:t>
            </a:r>
            <a:endParaRPr lang="en-US" sz="1800" dirty="0" smtClean="0"/>
          </a:p>
          <a:p>
            <a:pPr lvl="1"/>
            <a:r>
              <a:rPr lang="en-US" sz="1800" dirty="0" smtClean="0"/>
              <a:t>Share </a:t>
            </a:r>
            <a:r>
              <a:rPr lang="en-US" sz="1800" dirty="0" smtClean="0"/>
              <a:t>with me your buddy list – ensure you know </a:t>
            </a:r>
            <a:r>
              <a:rPr lang="en-US" sz="1800" dirty="0" smtClean="0"/>
              <a:t>IRL</a:t>
            </a:r>
          </a:p>
          <a:p>
            <a:pPr lvl="1"/>
            <a:r>
              <a:rPr lang="en-US" sz="1800" dirty="0" smtClean="0"/>
              <a:t>Ask </a:t>
            </a:r>
            <a:r>
              <a:rPr lang="en-US" sz="1800" dirty="0" smtClean="0"/>
              <a:t>if they’ve shared their password with a friend</a:t>
            </a:r>
          </a:p>
          <a:p>
            <a:pPr lvl="1"/>
            <a:r>
              <a:rPr lang="en-US" sz="1800" dirty="0" smtClean="0"/>
              <a:t>Define cyber-bullying and discuss (&amp; show video)</a:t>
            </a:r>
          </a:p>
          <a:p>
            <a:pPr lvl="1"/>
            <a:r>
              <a:rPr lang="en-US" sz="1800" dirty="0" smtClean="0"/>
              <a:t>Check for </a:t>
            </a:r>
            <a:r>
              <a:rPr lang="en-US" sz="1800" dirty="0" smtClean="0"/>
              <a:t>naivety, “</a:t>
            </a:r>
            <a:r>
              <a:rPr lang="en-US" sz="1800" dirty="0" smtClean="0"/>
              <a:t>the digital wake”, sharing information, </a:t>
            </a:r>
            <a:r>
              <a:rPr lang="en-US" sz="1800" dirty="0" smtClean="0"/>
              <a:t>reputation, and “netiquette”</a:t>
            </a:r>
          </a:p>
          <a:p>
            <a:pPr lvl="1"/>
            <a:r>
              <a:rPr lang="en-US" sz="1800" dirty="0" smtClean="0"/>
              <a:t>Create a safe respectable online personality</a:t>
            </a:r>
          </a:p>
          <a:p>
            <a:r>
              <a:rPr lang="en-US" sz="2000" dirty="0" smtClean="0"/>
              <a:t>Establish trust-but-verify policy</a:t>
            </a:r>
          </a:p>
          <a:p>
            <a:r>
              <a:rPr lang="en-US" sz="2000" dirty="0" smtClean="0"/>
              <a:t>Consider appropriate technology for their age</a:t>
            </a:r>
            <a:endParaRPr lang="en-US" sz="2000" dirty="0"/>
          </a:p>
        </p:txBody>
      </p:sp>
      <p:sp>
        <p:nvSpPr>
          <p:cNvPr id="3" name="Title 2"/>
          <p:cNvSpPr>
            <a:spLocks noGrp="1"/>
          </p:cNvSpPr>
          <p:nvPr>
            <p:ph type="title"/>
          </p:nvPr>
        </p:nvSpPr>
        <p:spPr>
          <a:xfrm>
            <a:off x="457200" y="152400"/>
            <a:ext cx="8229600" cy="1143000"/>
          </a:xfrm>
        </p:spPr>
        <p:txBody>
          <a:bodyPr>
            <a:normAutofit fontScale="90000"/>
          </a:bodyPr>
          <a:lstStyle/>
          <a:p>
            <a:r>
              <a:rPr lang="en-US" dirty="0" smtClean="0"/>
              <a:t>Take A Walk Through Cyberspace</a:t>
            </a:r>
            <a:br>
              <a:rPr lang="en-US" dirty="0" smtClean="0"/>
            </a:br>
            <a:r>
              <a:rPr lang="en-US" dirty="0" smtClean="0"/>
              <a:t> – With Your Child</a:t>
            </a:r>
            <a:endParaRPr lang="en-US" dirty="0"/>
          </a:p>
        </p:txBody>
      </p:sp>
      <p:sp>
        <p:nvSpPr>
          <p:cNvPr id="4" name="TextBox 3"/>
          <p:cNvSpPr txBox="1"/>
          <p:nvPr/>
        </p:nvSpPr>
        <p:spPr>
          <a:xfrm>
            <a:off x="2491875" y="6063734"/>
            <a:ext cx="6194925" cy="338554"/>
          </a:xfrm>
          <a:prstGeom prst="rect">
            <a:avLst/>
          </a:prstGeom>
          <a:noFill/>
        </p:spPr>
        <p:txBody>
          <a:bodyPr wrap="none" rtlCol="0">
            <a:spAutoFit/>
          </a:bodyPr>
          <a:lstStyle/>
          <a:p>
            <a:r>
              <a:rPr lang="en-US" sz="1600" dirty="0" smtClean="0">
                <a:solidFill>
                  <a:srgbClr val="2DA2BF"/>
                </a:solidFill>
              </a:rPr>
              <a:t>Adapted from http://</a:t>
            </a:r>
            <a:r>
              <a:rPr lang="en-US" sz="1600" dirty="0" err="1" smtClean="0">
                <a:solidFill>
                  <a:srgbClr val="2DA2BF"/>
                </a:solidFill>
              </a:rPr>
              <a:t>www.ryanpatrickhalligan.org/cyberbullying.htm</a:t>
            </a:r>
            <a:endParaRPr lang="en-US" sz="1600" dirty="0">
              <a:solidFill>
                <a:srgbClr val="2DA2B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334000"/>
          </a:xfrm>
        </p:spPr>
        <p:txBody>
          <a:bodyPr/>
          <a:lstStyle/>
          <a:p>
            <a:r>
              <a:rPr lang="en-US" sz="2000" dirty="0" smtClean="0"/>
              <a:t>Discuss your family values and how they apply</a:t>
            </a:r>
          </a:p>
          <a:p>
            <a:pPr lvl="1"/>
            <a:r>
              <a:rPr lang="en-US" sz="1800" dirty="0" smtClean="0"/>
              <a:t>Great tool – empathy – how would you feel if…</a:t>
            </a:r>
          </a:p>
          <a:p>
            <a:r>
              <a:rPr lang="en-US" sz="2000" dirty="0" smtClean="0"/>
              <a:t>Support system</a:t>
            </a:r>
          </a:p>
          <a:p>
            <a:pPr lvl="1"/>
            <a:r>
              <a:rPr lang="en-US" sz="1800" dirty="0" smtClean="0"/>
              <a:t>Keep lines of communication open</a:t>
            </a:r>
          </a:p>
          <a:p>
            <a:pPr lvl="1"/>
            <a:r>
              <a:rPr lang="en-US" sz="1800" dirty="0" smtClean="0"/>
              <a:t>Trust but verify</a:t>
            </a:r>
          </a:p>
          <a:p>
            <a:pPr lvl="1"/>
            <a:r>
              <a:rPr lang="en-US" sz="1800" dirty="0" smtClean="0"/>
              <a:t>Who do they turn to if something happens?  </a:t>
            </a:r>
          </a:p>
          <a:p>
            <a:pPr lvl="1"/>
            <a:r>
              <a:rPr lang="en-US" sz="1800" dirty="0" smtClean="0"/>
              <a:t>How will you support them?</a:t>
            </a:r>
          </a:p>
          <a:p>
            <a:r>
              <a:rPr lang="en-US" sz="2000" dirty="0" smtClean="0"/>
              <a:t>What do Kids Need to Know?</a:t>
            </a:r>
          </a:p>
          <a:p>
            <a:pPr lvl="1"/>
            <a:r>
              <a:rPr lang="en-US" sz="1800" dirty="0" smtClean="0"/>
              <a:t>What information not to share / how to not share it</a:t>
            </a:r>
          </a:p>
          <a:p>
            <a:pPr lvl="1"/>
            <a:r>
              <a:rPr lang="en-US" sz="1800" dirty="0" smtClean="0"/>
              <a:t>What can happen to them</a:t>
            </a:r>
          </a:p>
          <a:p>
            <a:r>
              <a:rPr lang="en-US" sz="2000" dirty="0" smtClean="0"/>
              <a:t>What do you do when you find something that makes you uncomfortable?</a:t>
            </a:r>
          </a:p>
          <a:p>
            <a:pPr lvl="1"/>
            <a:r>
              <a:rPr lang="en-US" sz="1800" dirty="0" smtClean="0"/>
              <a:t>Kids going to inappropriate sites</a:t>
            </a:r>
          </a:p>
          <a:p>
            <a:pPr lvl="1"/>
            <a:r>
              <a:rPr lang="en-US" sz="1800" dirty="0" smtClean="0"/>
              <a:t>Kids interacting with people you don't know or don't approve of</a:t>
            </a:r>
          </a:p>
          <a:p>
            <a:pPr lvl="1"/>
            <a:r>
              <a:rPr lang="en-US" sz="1800" dirty="0" smtClean="0"/>
              <a:t>Kids arranging to meet somebody they met in cyberspace</a:t>
            </a:r>
          </a:p>
        </p:txBody>
      </p:sp>
      <p:sp>
        <p:nvSpPr>
          <p:cNvPr id="3" name="Title 2"/>
          <p:cNvSpPr>
            <a:spLocks noGrp="1"/>
          </p:cNvSpPr>
          <p:nvPr>
            <p:ph type="title"/>
          </p:nvPr>
        </p:nvSpPr>
        <p:spPr/>
        <p:txBody>
          <a:bodyPr/>
          <a:lstStyle/>
          <a:p>
            <a:r>
              <a:rPr lang="en-US" smtClean="0"/>
              <a:t>Discuss Ahead of Time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r>
              <a:rPr lang="en-US" dirty="0" smtClean="0"/>
              <a:t>Are blockers the right answer?</a:t>
            </a:r>
          </a:p>
          <a:p>
            <a:r>
              <a:rPr lang="en-US" dirty="0" smtClean="0"/>
              <a:t>Tools for limiting time</a:t>
            </a:r>
          </a:p>
          <a:p>
            <a:r>
              <a:rPr lang="en-US" dirty="0" smtClean="0"/>
              <a:t>Tools for tracking</a:t>
            </a:r>
          </a:p>
          <a:p>
            <a:r>
              <a:rPr lang="en-US" dirty="0" smtClean="0"/>
              <a:t>Tools for blocking</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Tool Discussion</a:t>
            </a:r>
            <a:endParaRPr lang="en-US" dirty="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365760" indent="-256032" fontAlgn="auto">
              <a:spcAft>
                <a:spcPts val="0"/>
              </a:spcAft>
              <a:buFont typeface="Wingdings 3"/>
              <a:buChar char=""/>
              <a:defRPr/>
            </a:pPr>
            <a:r>
              <a:rPr lang="en-US" dirty="0" smtClean="0">
                <a:ea typeface="+mn-ea"/>
                <a:cs typeface="+mn-cs"/>
              </a:rPr>
              <a:t>Communication sites</a:t>
            </a:r>
          </a:p>
          <a:p>
            <a:pPr marL="621792" lvl="1" fontAlgn="auto">
              <a:spcBef>
                <a:spcPts val="324"/>
              </a:spcBef>
              <a:spcAft>
                <a:spcPts val="0"/>
              </a:spcAft>
              <a:buFont typeface="Verdana"/>
              <a:buChar char="◦"/>
              <a:defRPr/>
            </a:pPr>
            <a:r>
              <a:rPr lang="en-US" dirty="0" smtClean="0">
                <a:ea typeface="+mn-ea"/>
              </a:rPr>
              <a:t>IM, </a:t>
            </a:r>
            <a:r>
              <a:rPr lang="en-US" dirty="0" smtClean="0">
                <a:solidFill>
                  <a:srgbClr val="2340CB"/>
                </a:solidFill>
                <a:ea typeface="+mn-ea"/>
              </a:rPr>
              <a:t>Chat</a:t>
            </a:r>
            <a:r>
              <a:rPr lang="en-US" dirty="0" smtClean="0">
                <a:ea typeface="+mn-ea"/>
              </a:rPr>
              <a:t>, </a:t>
            </a:r>
            <a:r>
              <a:rPr lang="en-US" dirty="0" smtClean="0">
                <a:solidFill>
                  <a:srgbClr val="2340CB"/>
                </a:solidFill>
                <a:ea typeface="+mn-ea"/>
              </a:rPr>
              <a:t>AIM</a:t>
            </a:r>
            <a:r>
              <a:rPr lang="en-US" dirty="0" smtClean="0">
                <a:ea typeface="+mn-ea"/>
              </a:rPr>
              <a:t>, </a:t>
            </a:r>
            <a:r>
              <a:rPr lang="en-US" dirty="0" err="1" smtClean="0">
                <a:ea typeface="+mn-ea"/>
              </a:rPr>
              <a:t>MSMessenger</a:t>
            </a:r>
            <a:endParaRPr lang="en-US" dirty="0" smtClean="0">
              <a:ea typeface="+mn-ea"/>
            </a:endParaRPr>
          </a:p>
          <a:p>
            <a:pPr marL="621792" lvl="1" fontAlgn="auto">
              <a:spcBef>
                <a:spcPts val="324"/>
              </a:spcBef>
              <a:spcAft>
                <a:spcPts val="0"/>
              </a:spcAft>
              <a:buFont typeface="Verdana"/>
              <a:buChar char="◦"/>
              <a:defRPr/>
            </a:pPr>
            <a:r>
              <a:rPr lang="en-US" dirty="0" err="1" smtClean="0">
                <a:ea typeface="+mn-ea"/>
              </a:rPr>
              <a:t>Skype</a:t>
            </a:r>
            <a:r>
              <a:rPr lang="en-US" dirty="0" smtClean="0">
                <a:ea typeface="+mn-ea"/>
              </a:rPr>
              <a:t>, </a:t>
            </a:r>
            <a:r>
              <a:rPr lang="en-US" dirty="0" err="1" smtClean="0">
                <a:ea typeface="+mn-ea"/>
              </a:rPr>
              <a:t>iChat</a:t>
            </a:r>
            <a:r>
              <a:rPr lang="en-US" dirty="0" smtClean="0">
                <a:ea typeface="+mn-ea"/>
              </a:rPr>
              <a:t>, video chat</a:t>
            </a:r>
          </a:p>
          <a:p>
            <a:pPr marL="621792" lvl="1" fontAlgn="auto">
              <a:spcBef>
                <a:spcPts val="324"/>
              </a:spcBef>
              <a:spcAft>
                <a:spcPts val="0"/>
              </a:spcAft>
              <a:buFont typeface="Verdana"/>
              <a:buChar char="◦"/>
              <a:defRPr/>
            </a:pPr>
            <a:r>
              <a:rPr lang="en-US" dirty="0" smtClean="0">
                <a:ea typeface="+mn-ea"/>
              </a:rPr>
              <a:t>Free email accounts (</a:t>
            </a:r>
            <a:r>
              <a:rPr lang="en-US" dirty="0" err="1" smtClean="0">
                <a:ea typeface="+mn-ea"/>
              </a:rPr>
              <a:t>gmail</a:t>
            </a:r>
            <a:r>
              <a:rPr lang="en-US" dirty="0" smtClean="0">
                <a:ea typeface="+mn-ea"/>
              </a:rPr>
              <a:t>, msn, yahoo, </a:t>
            </a:r>
            <a:r>
              <a:rPr lang="en-US" dirty="0" err="1" smtClean="0">
                <a:ea typeface="+mn-ea"/>
              </a:rPr>
              <a:t>myway</a:t>
            </a:r>
            <a:r>
              <a:rPr lang="en-US" dirty="0" smtClean="0">
                <a:ea typeface="+mn-ea"/>
              </a:rPr>
              <a:t>, </a:t>
            </a:r>
            <a:r>
              <a:rPr lang="en-US" dirty="0" err="1" smtClean="0">
                <a:ea typeface="+mn-ea"/>
              </a:rPr>
              <a:t>aol</a:t>
            </a:r>
            <a:r>
              <a:rPr lang="en-US" dirty="0" smtClean="0">
                <a:ea typeface="+mn-ea"/>
              </a:rPr>
              <a:t>)</a:t>
            </a:r>
          </a:p>
          <a:p>
            <a:pPr marL="621792" lvl="1" fontAlgn="auto">
              <a:spcBef>
                <a:spcPts val="324"/>
              </a:spcBef>
              <a:spcAft>
                <a:spcPts val="0"/>
              </a:spcAft>
              <a:buFont typeface="Verdana"/>
              <a:buChar char="◦"/>
              <a:defRPr/>
            </a:pPr>
            <a:r>
              <a:rPr lang="en-US" dirty="0" smtClean="0">
                <a:solidFill>
                  <a:srgbClr val="2340CB"/>
                </a:solidFill>
                <a:ea typeface="+mn-ea"/>
              </a:rPr>
              <a:t>Usenet news</a:t>
            </a:r>
          </a:p>
          <a:p>
            <a:pPr marL="365760" indent="-256032" fontAlgn="auto">
              <a:spcAft>
                <a:spcPts val="0"/>
              </a:spcAft>
              <a:buFont typeface="Wingdings 3"/>
              <a:buChar char=""/>
              <a:defRPr/>
            </a:pPr>
            <a:r>
              <a:rPr lang="en-US" dirty="0" smtClean="0">
                <a:ea typeface="+mn-ea"/>
                <a:cs typeface="+mn-cs"/>
              </a:rPr>
              <a:t>Social networking</a:t>
            </a:r>
          </a:p>
          <a:p>
            <a:pPr marL="621792" lvl="1" fontAlgn="auto">
              <a:spcBef>
                <a:spcPts val="324"/>
              </a:spcBef>
              <a:spcAft>
                <a:spcPts val="0"/>
              </a:spcAft>
              <a:buFont typeface="Verdana"/>
              <a:buChar char="◦"/>
              <a:defRPr/>
            </a:pPr>
            <a:r>
              <a:rPr lang="en-US" dirty="0" err="1" smtClean="0">
                <a:solidFill>
                  <a:srgbClr val="2340CB"/>
                </a:solidFill>
                <a:ea typeface="+mn-ea"/>
              </a:rPr>
              <a:t>MySpace</a:t>
            </a:r>
            <a:r>
              <a:rPr lang="en-US" dirty="0" smtClean="0">
                <a:ea typeface="+mn-ea"/>
              </a:rPr>
              <a:t>, </a:t>
            </a:r>
            <a:r>
              <a:rPr lang="en-US" dirty="0" err="1" smtClean="0">
                <a:solidFill>
                  <a:srgbClr val="2340CB"/>
                </a:solidFill>
                <a:ea typeface="+mn-ea"/>
              </a:rPr>
              <a:t>Facebook</a:t>
            </a:r>
            <a:r>
              <a:rPr lang="en-US" dirty="0" smtClean="0">
                <a:solidFill>
                  <a:srgbClr val="2340CB"/>
                </a:solidFill>
                <a:ea typeface="+mn-ea"/>
              </a:rPr>
              <a:t> </a:t>
            </a:r>
          </a:p>
          <a:p>
            <a:pPr marL="621792" lvl="1" fontAlgn="auto">
              <a:spcBef>
                <a:spcPts val="324"/>
              </a:spcBef>
              <a:spcAft>
                <a:spcPts val="0"/>
              </a:spcAft>
              <a:buFont typeface="Verdana"/>
              <a:buChar char="◦"/>
              <a:defRPr/>
            </a:pPr>
            <a:r>
              <a:rPr lang="en-US" dirty="0" err="1" smtClean="0">
                <a:ea typeface="+mn-ea"/>
              </a:rPr>
              <a:t>Blogging</a:t>
            </a:r>
            <a:r>
              <a:rPr lang="en-US" dirty="0" smtClean="0">
                <a:ea typeface="+mn-ea"/>
              </a:rPr>
              <a:t> (</a:t>
            </a:r>
            <a:r>
              <a:rPr lang="en-US" dirty="0" err="1" smtClean="0">
                <a:ea typeface="+mn-ea"/>
              </a:rPr>
              <a:t>blogspot</a:t>
            </a:r>
            <a:r>
              <a:rPr lang="en-US" dirty="0" smtClean="0">
                <a:ea typeface="+mn-ea"/>
              </a:rPr>
              <a:t>)</a:t>
            </a:r>
          </a:p>
          <a:p>
            <a:pPr marL="621792" lvl="1" fontAlgn="auto">
              <a:spcBef>
                <a:spcPts val="324"/>
              </a:spcBef>
              <a:spcAft>
                <a:spcPts val="0"/>
              </a:spcAft>
              <a:buFont typeface="Verdana"/>
              <a:buChar char="◦"/>
              <a:defRPr/>
            </a:pPr>
            <a:r>
              <a:rPr lang="en-US" dirty="0" err="1" smtClean="0">
                <a:ea typeface="+mn-ea"/>
              </a:rPr>
              <a:t>Youtube</a:t>
            </a:r>
            <a:endParaRPr lang="en-US" dirty="0" smtClean="0">
              <a:ea typeface="+mn-ea"/>
            </a:endParaRPr>
          </a:p>
          <a:p>
            <a:pPr marL="366204" fontAlgn="auto">
              <a:spcBef>
                <a:spcPts val="324"/>
              </a:spcBef>
              <a:spcAft>
                <a:spcPts val="0"/>
              </a:spcAft>
              <a:buFont typeface="Verdana"/>
              <a:buChar char="◦"/>
              <a:defRPr/>
            </a:pPr>
            <a:r>
              <a:rPr lang="en-US" dirty="0" smtClean="0">
                <a:ea typeface="+mn-ea"/>
              </a:rPr>
              <a:t>Games (note age restrictions…)</a:t>
            </a:r>
          </a:p>
          <a:p>
            <a:pPr marL="621792" lvl="1" fontAlgn="auto">
              <a:spcBef>
                <a:spcPts val="324"/>
              </a:spcBef>
              <a:spcAft>
                <a:spcPts val="0"/>
              </a:spcAft>
              <a:buFont typeface="Verdana"/>
              <a:buChar char="◦"/>
              <a:defRPr/>
            </a:pPr>
            <a:r>
              <a:rPr lang="en-US" dirty="0" err="1" smtClean="0">
                <a:ea typeface="+mn-ea"/>
              </a:rPr>
              <a:t>Webkinz</a:t>
            </a:r>
            <a:endParaRPr lang="en-US" dirty="0" smtClean="0">
              <a:ea typeface="+mn-ea"/>
            </a:endParaRPr>
          </a:p>
          <a:p>
            <a:pPr marL="621792" lvl="1" fontAlgn="auto">
              <a:spcBef>
                <a:spcPts val="324"/>
              </a:spcBef>
              <a:spcAft>
                <a:spcPts val="0"/>
              </a:spcAft>
              <a:buFont typeface="Verdana"/>
              <a:buChar char="◦"/>
              <a:defRPr/>
            </a:pPr>
            <a:r>
              <a:rPr lang="en-US" dirty="0" smtClean="0">
                <a:ea typeface="+mn-ea"/>
              </a:rPr>
              <a:t>World of </a:t>
            </a:r>
            <a:r>
              <a:rPr lang="en-US" dirty="0" err="1" smtClean="0">
                <a:ea typeface="+mn-ea"/>
              </a:rPr>
              <a:t>Warcraft</a:t>
            </a:r>
            <a:endParaRPr lang="en-US" dirty="0" smtClean="0">
              <a:ea typeface="+mn-ea"/>
            </a:endParaRPr>
          </a:p>
          <a:p>
            <a:pPr marL="621792" lvl="1" fontAlgn="auto">
              <a:spcBef>
                <a:spcPts val="324"/>
              </a:spcBef>
              <a:spcAft>
                <a:spcPts val="0"/>
              </a:spcAft>
              <a:buFont typeface="Verdana"/>
              <a:buChar char="◦"/>
              <a:defRPr/>
            </a:pPr>
            <a:r>
              <a:rPr lang="en-US" dirty="0" smtClean="0">
                <a:ea typeface="+mn-ea"/>
              </a:rPr>
              <a:t>The Sims</a:t>
            </a:r>
          </a:p>
          <a:p>
            <a:pPr marL="365760" indent="-256032" fontAlgn="auto">
              <a:spcAft>
                <a:spcPts val="0"/>
              </a:spcAft>
              <a:buFont typeface="Wingdings 3"/>
              <a:buChar char=""/>
              <a:defRPr/>
            </a:pPr>
            <a:r>
              <a:rPr lang="en-US" dirty="0" smtClean="0">
                <a:ea typeface="+mn-ea"/>
                <a:cs typeface="+mn-cs"/>
              </a:rPr>
              <a:t>Portals &amp; Search</a:t>
            </a:r>
          </a:p>
          <a:p>
            <a:pPr marL="621792" lvl="1" fontAlgn="auto">
              <a:spcBef>
                <a:spcPts val="324"/>
              </a:spcBef>
              <a:spcAft>
                <a:spcPts val="0"/>
              </a:spcAft>
              <a:buFont typeface="Verdana"/>
              <a:buChar char="◦"/>
              <a:defRPr/>
            </a:pPr>
            <a:r>
              <a:rPr lang="en-US" dirty="0" smtClean="0">
                <a:ea typeface="+mn-ea"/>
              </a:rPr>
              <a:t>Google</a:t>
            </a:r>
          </a:p>
          <a:p>
            <a:pPr marL="621792" lvl="1" fontAlgn="auto">
              <a:spcBef>
                <a:spcPts val="324"/>
              </a:spcBef>
              <a:spcAft>
                <a:spcPts val="0"/>
              </a:spcAft>
              <a:buFont typeface="Verdana"/>
              <a:buChar char="◦"/>
              <a:defRPr/>
            </a:pPr>
            <a:r>
              <a:rPr lang="en-US" dirty="0" smtClean="0">
                <a:ea typeface="+mn-ea"/>
              </a:rPr>
              <a:t>Yahoo</a:t>
            </a:r>
          </a:p>
          <a:p>
            <a:pPr marL="365760" indent="-256032" fontAlgn="auto">
              <a:spcAft>
                <a:spcPts val="0"/>
              </a:spcAft>
              <a:buFont typeface="Wingdings 3"/>
              <a:buChar char=""/>
              <a:defRPr/>
            </a:pPr>
            <a:r>
              <a:rPr lang="en-US" dirty="0" smtClean="0">
                <a:ea typeface="+mn-ea"/>
                <a:cs typeface="+mn-cs"/>
              </a:rPr>
              <a:t>Information</a:t>
            </a:r>
          </a:p>
          <a:p>
            <a:pPr marL="621792" lvl="1" fontAlgn="auto">
              <a:spcBef>
                <a:spcPts val="324"/>
              </a:spcBef>
              <a:spcAft>
                <a:spcPts val="0"/>
              </a:spcAft>
              <a:buFont typeface="Verdana"/>
              <a:buChar char="◦"/>
              <a:defRPr/>
            </a:pPr>
            <a:r>
              <a:rPr lang="en-US" dirty="0" smtClean="0">
                <a:ea typeface="+mn-ea"/>
              </a:rPr>
              <a:t>Homework sites</a:t>
            </a:r>
          </a:p>
          <a:p>
            <a:pPr marL="621792" lvl="1" fontAlgn="auto">
              <a:spcBef>
                <a:spcPts val="324"/>
              </a:spcBef>
              <a:spcAft>
                <a:spcPts val="0"/>
              </a:spcAft>
              <a:buFont typeface="Verdana"/>
              <a:buChar char="◦"/>
              <a:defRPr/>
            </a:pPr>
            <a:r>
              <a:rPr lang="en-US" dirty="0" err="1" smtClean="0">
                <a:ea typeface="+mn-ea"/>
              </a:rPr>
              <a:t>Wikipedia</a:t>
            </a:r>
            <a:endParaRPr lang="en-US" dirty="0" smtClean="0">
              <a:ea typeface="+mn-ea"/>
            </a:endParaRPr>
          </a:p>
          <a:p>
            <a:pPr marL="365760" indent="-256032" fontAlgn="auto">
              <a:spcAft>
                <a:spcPts val="0"/>
              </a:spcAft>
              <a:buFont typeface="Wingdings 3"/>
              <a:buChar char=""/>
              <a:defRPr/>
            </a:pPr>
            <a:r>
              <a:rPr lang="en-US" dirty="0" smtClean="0">
                <a:ea typeface="+mn-ea"/>
                <a:cs typeface="+mn-cs"/>
              </a:rPr>
              <a:t>E-commerce</a:t>
            </a:r>
          </a:p>
          <a:p>
            <a:pPr marL="621792" lvl="1" fontAlgn="auto">
              <a:spcBef>
                <a:spcPts val="324"/>
              </a:spcBef>
              <a:spcAft>
                <a:spcPts val="0"/>
              </a:spcAft>
              <a:buFont typeface="Verdana"/>
              <a:buChar char="◦"/>
              <a:defRPr/>
            </a:pPr>
            <a:r>
              <a:rPr lang="en-US" dirty="0" smtClean="0">
                <a:ea typeface="+mn-ea"/>
              </a:rPr>
              <a:t>E-bay, </a:t>
            </a:r>
            <a:r>
              <a:rPr lang="en-US" dirty="0" err="1" smtClean="0">
                <a:ea typeface="+mn-ea"/>
              </a:rPr>
              <a:t>Craigslist</a:t>
            </a:r>
            <a:endParaRPr lang="en-US" dirty="0" smtClean="0">
              <a:ea typeface="+mn-ea"/>
            </a:endParaRPr>
          </a:p>
          <a:p>
            <a:pPr marL="365760" indent="-256032" fontAlgn="auto">
              <a:spcAft>
                <a:spcPts val="0"/>
              </a:spcAft>
              <a:buFont typeface="Wingdings 3"/>
              <a:buChar char=""/>
              <a:defRPr/>
            </a:pPr>
            <a:r>
              <a:rPr lang="en-US" dirty="0" err="1" smtClean="0">
                <a:ea typeface="+mn-ea"/>
                <a:cs typeface="+mn-cs"/>
              </a:rPr>
              <a:t>Bittorent</a:t>
            </a:r>
            <a:r>
              <a:rPr lang="en-US" dirty="0" smtClean="0">
                <a:ea typeface="+mn-ea"/>
                <a:cs typeface="+mn-cs"/>
              </a:rPr>
              <a:t>, </a:t>
            </a:r>
            <a:r>
              <a:rPr lang="en-US" dirty="0" smtClean="0">
                <a:solidFill>
                  <a:srgbClr val="2340CB"/>
                </a:solidFill>
                <a:ea typeface="+mn-ea"/>
                <a:cs typeface="+mn-cs"/>
              </a:rPr>
              <a:t>file sharing services</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What can you do online?</a:t>
            </a:r>
            <a:endParaRPr lang="en-US" dirty="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Walk Through the Handouts…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71800"/>
            <a:ext cx="7696200" cy="990600"/>
          </a:xfrm>
        </p:spPr>
        <p:txBody>
          <a:bodyPr/>
          <a:lstStyle/>
          <a:p>
            <a:pPr algn="ctr"/>
            <a:r>
              <a:rPr lang="en-US" sz="2000" dirty="0" smtClean="0"/>
              <a:t>This Presentation is Available at:</a:t>
            </a:r>
          </a:p>
          <a:p>
            <a:pPr lvl="1" algn="ctr"/>
            <a:r>
              <a:rPr lang="en-US" sz="1600" dirty="0" smtClean="0">
                <a:hlinkClick r:id="rId2"/>
              </a:rPr>
              <a:t>http://web.mac.com/jwr_pdx/Site/Cyber_Safety.html</a:t>
            </a:r>
            <a:endParaRPr lang="en-US" sz="1800" dirty="0" smtClean="0"/>
          </a:p>
          <a:p>
            <a:pPr lvl="1" algn="ctr"/>
            <a:endParaRPr lang="en-US" sz="1800" dirty="0"/>
          </a:p>
        </p:txBody>
      </p:sp>
      <p:sp>
        <p:nvSpPr>
          <p:cNvPr id="3" name="Title 2"/>
          <p:cNvSpPr>
            <a:spLocks noGrp="1"/>
          </p:cNvSpPr>
          <p:nvPr>
            <p:ph type="title"/>
          </p:nvPr>
        </p:nvSpPr>
        <p:spPr>
          <a:xfrm>
            <a:off x="457200" y="274638"/>
            <a:ext cx="8229600" cy="2430462"/>
          </a:xfrm>
        </p:spPr>
        <p:txBody>
          <a:bodyPr>
            <a:normAutofit/>
          </a:bodyPr>
          <a:lstStyle/>
          <a:p>
            <a:pPr algn="ctr"/>
            <a:r>
              <a:rPr lang="en-US" sz="6000" dirty="0" smtClean="0"/>
              <a:t>DISCUSSION</a:t>
            </a:r>
            <a:endParaRPr lang="en-US" sz="6000" dirty="0"/>
          </a:p>
        </p:txBody>
      </p:sp>
      <p:sp>
        <p:nvSpPr>
          <p:cNvPr id="7" name="Content Placeholder 1"/>
          <p:cNvSpPr txBox="1">
            <a:spLocks/>
          </p:cNvSpPr>
          <p:nvPr/>
        </p:nvSpPr>
        <p:spPr bwMode="auto">
          <a:xfrm>
            <a:off x="4953000" y="4529772"/>
            <a:ext cx="4038600" cy="1672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smtClean="0"/>
              <a:t>Melanie Clark</a:t>
            </a:r>
          </a:p>
          <a:p>
            <a:pPr lvl="1"/>
            <a:r>
              <a:rPr lang="en-US" dirty="0" smtClean="0"/>
              <a:t>Alameda School Counselor</a:t>
            </a:r>
          </a:p>
          <a:p>
            <a:pPr lvl="1"/>
            <a:r>
              <a:rPr lang="en-US" dirty="0" smtClean="0">
                <a:hlinkClick r:id="rId3"/>
              </a:rPr>
              <a:t>mclark@pps.k12.or.us</a:t>
            </a:r>
            <a:endParaRPr lang="en-US" dirty="0" smtClean="0"/>
          </a:p>
          <a:p>
            <a:pPr marL="620713" marR="0" lvl="1" indent="-228600" algn="l" defTabSz="914400" rtl="0" eaLnBrk="1" fontAlgn="base" latinLnBrk="0" hangingPunct="1">
              <a:lnSpc>
                <a:spcPct val="100000"/>
              </a:lnSpc>
              <a:spcBef>
                <a:spcPts val="325"/>
              </a:spcBef>
              <a:spcAft>
                <a:spcPct val="0"/>
              </a:spcAft>
              <a:buClr>
                <a:schemeClr val="accent1"/>
              </a:buClr>
              <a:buSzTx/>
              <a:buFont typeface="Verdana" pitchFamily="-110"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110" charset="-128"/>
              <a:cs typeface="+mn-cs"/>
            </a:endParaRPr>
          </a:p>
        </p:txBody>
      </p:sp>
      <p:sp>
        <p:nvSpPr>
          <p:cNvPr id="8" name="TextBox 7"/>
          <p:cNvSpPr txBox="1"/>
          <p:nvPr/>
        </p:nvSpPr>
        <p:spPr>
          <a:xfrm>
            <a:off x="914400" y="4529772"/>
            <a:ext cx="4038600" cy="1200329"/>
          </a:xfrm>
          <a:prstGeom prst="rect">
            <a:avLst/>
          </a:prstGeom>
          <a:noFill/>
        </p:spPr>
        <p:txBody>
          <a:bodyPr wrap="square" rtlCol="0">
            <a:noAutofit/>
          </a:bodyPr>
          <a:lstStyle/>
          <a:p>
            <a:r>
              <a:rPr lang="en-US" b="1" dirty="0" smtClean="0"/>
              <a:t>John Richardson</a:t>
            </a:r>
          </a:p>
          <a:p>
            <a:pPr lvl="1"/>
            <a:r>
              <a:rPr lang="en-US" dirty="0" smtClean="0"/>
              <a:t>Security and Privacy Consultant</a:t>
            </a:r>
          </a:p>
          <a:p>
            <a:pPr lvl="1"/>
            <a:r>
              <a:rPr lang="en-US" dirty="0" smtClean="0"/>
              <a:t>Lumination, LLC</a:t>
            </a:r>
          </a:p>
          <a:p>
            <a:pPr lvl="1"/>
            <a:r>
              <a:rPr lang="en-US" dirty="0" smtClean="0">
                <a:hlinkClick r:id="rId4"/>
              </a:rPr>
              <a:t>jr@LuminationLLC.com</a:t>
            </a:r>
            <a:endParaRPr lang="en-US" dirty="0" smtClean="0"/>
          </a:p>
          <a:p>
            <a:endParaRPr lang="en-US" dirty="0"/>
          </a:p>
        </p:txBody>
      </p:sp>
      <p:sp>
        <p:nvSpPr>
          <p:cNvPr id="9" name="TextBox 8"/>
          <p:cNvSpPr txBox="1"/>
          <p:nvPr/>
        </p:nvSpPr>
        <p:spPr>
          <a:xfrm>
            <a:off x="3124200" y="4038600"/>
            <a:ext cx="2870497" cy="461665"/>
          </a:xfrm>
          <a:prstGeom prst="rect">
            <a:avLst/>
          </a:prstGeom>
          <a:noFill/>
        </p:spPr>
        <p:txBody>
          <a:bodyPr wrap="none" rtlCol="0">
            <a:spAutoFit/>
          </a:bodyPr>
          <a:lstStyle/>
          <a:p>
            <a:pPr algn="ctr"/>
            <a:r>
              <a:rPr lang="en-US" sz="2400" u="sng" dirty="0" smtClean="0"/>
              <a:t>Contact Information</a:t>
            </a:r>
          </a:p>
          <a:p>
            <a:pPr algn="ctr"/>
            <a:endParaRPr lang="en-US" sz="2400" dirty="0"/>
          </a:p>
        </p:txBody>
      </p:sp>
      <p:sp>
        <p:nvSpPr>
          <p:cNvPr id="10" name="Rectangle 9"/>
          <p:cNvSpPr/>
          <p:nvPr/>
        </p:nvSpPr>
        <p:spPr>
          <a:xfrm>
            <a:off x="152400" y="3810000"/>
            <a:ext cx="8839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2400" y="2705100"/>
            <a:ext cx="8839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ea typeface="+mj-ea"/>
                <a:cs typeface="+mj-cs"/>
              </a:rPr>
              <a:t>Logistics &amp; Supporting Material</a:t>
            </a:r>
            <a:endParaRPr lang="en-US" dirty="0">
              <a:ea typeface="+mj-ea"/>
              <a:cs typeface="+mj-cs"/>
            </a:endParaRPr>
          </a:p>
        </p:txBody>
      </p:sp>
      <p:sp>
        <p:nvSpPr>
          <p:cNvPr id="63491" name="Text Placeholder 3"/>
          <p:cNvSpPr>
            <a:spLocks noGrp="1"/>
          </p:cNvSpPr>
          <p:nvPr>
            <p:ph type="body" idx="1"/>
          </p:nvPr>
        </p:nvSpPr>
        <p:spPr>
          <a:xfrm>
            <a:off x="3922713" y="2932113"/>
            <a:ext cx="4572000" cy="1454150"/>
          </a:xfrm>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Content Placeholder 2"/>
          <p:cNvSpPr>
            <a:spLocks noGrp="1"/>
          </p:cNvSpPr>
          <p:nvPr>
            <p:ph idx="1"/>
          </p:nvPr>
        </p:nvSpPr>
        <p:spPr/>
        <p:txBody>
          <a:bodyPr/>
          <a:lstStyle/>
          <a:p>
            <a:r>
              <a:rPr lang="en-US" smtClean="0"/>
              <a:t>Learn about threats their kids face</a:t>
            </a:r>
          </a:p>
          <a:p>
            <a:r>
              <a:rPr lang="en-US" smtClean="0"/>
              <a:t>Learn about threats they face</a:t>
            </a:r>
          </a:p>
          <a:p>
            <a:r>
              <a:rPr lang="en-US" smtClean="0"/>
              <a:t>Get tips on what they can do</a:t>
            </a:r>
          </a:p>
          <a:p>
            <a:r>
              <a:rPr lang="en-US" smtClean="0"/>
              <a:t>Get some basic understanding about what a computer can do</a:t>
            </a:r>
          </a:p>
          <a:p>
            <a:r>
              <a:rPr lang="en-US" smtClean="0"/>
              <a:t>Fear kids know more than I do</a:t>
            </a:r>
          </a:p>
          <a:p>
            <a:r>
              <a:rPr lang="en-US" smtClean="0"/>
              <a:t>Heard story</a:t>
            </a:r>
          </a:p>
        </p:txBody>
      </p:sp>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What are parents looking for from this session?</a:t>
            </a:r>
            <a:endParaRPr lang="en-US" dirty="0">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500" smtClean="0"/>
              <a:t>When: Tues, May 6, 7-8:30PM</a:t>
            </a:r>
          </a:p>
          <a:p>
            <a:r>
              <a:rPr lang="en-US" sz="2500" smtClean="0"/>
              <a:t>Where: Alameda library w/ projector</a:t>
            </a:r>
          </a:p>
          <a:p>
            <a:r>
              <a:rPr lang="en-US" sz="2500" smtClean="0"/>
              <a:t>Do we want to be online? Not for this one</a:t>
            </a:r>
          </a:p>
          <a:p>
            <a:r>
              <a:rPr lang="en-US" sz="2500" smtClean="0"/>
              <a:t>Scope</a:t>
            </a:r>
          </a:p>
          <a:p>
            <a:pPr lvl="1"/>
            <a:r>
              <a:rPr lang="en-US" sz="2100" smtClean="0"/>
              <a:t>Technology that communicates</a:t>
            </a:r>
          </a:p>
          <a:p>
            <a:pPr lvl="1"/>
            <a:r>
              <a:rPr lang="en-US" sz="2100" smtClean="0"/>
              <a:t>Home computers</a:t>
            </a:r>
          </a:p>
          <a:p>
            <a:pPr lvl="1"/>
            <a:r>
              <a:rPr lang="en-US" sz="2100" smtClean="0"/>
              <a:t>School computers</a:t>
            </a:r>
          </a:p>
          <a:p>
            <a:pPr lvl="1"/>
            <a:r>
              <a:rPr lang="en-US" sz="2100" smtClean="0"/>
              <a:t>Cell phones</a:t>
            </a:r>
          </a:p>
          <a:p>
            <a:pPr lvl="1"/>
            <a:r>
              <a:rPr lang="en-US" sz="2100" smtClean="0"/>
              <a:t>iPod - including touch, download, iPhone, etc.</a:t>
            </a:r>
          </a:p>
          <a:p>
            <a:r>
              <a:rPr lang="en-US" sz="2500" smtClean="0"/>
              <a:t>Length:  45 min presentation, 45 min discussion, plus after class for those who care</a:t>
            </a:r>
          </a:p>
        </p:txBody>
      </p:sp>
      <p:sp>
        <p:nvSpPr>
          <p:cNvPr id="3" name="Title 2"/>
          <p:cNvSpPr>
            <a:spLocks noGrp="1"/>
          </p:cNvSpPr>
          <p:nvPr>
            <p:ph type="title"/>
          </p:nvPr>
        </p:nvSpPr>
        <p:spPr/>
        <p:txBody>
          <a:bodyPr/>
          <a:lstStyle/>
          <a:p>
            <a:pPr fontAlgn="auto">
              <a:spcAft>
                <a:spcPts val="0"/>
              </a:spcAft>
              <a:defRPr/>
            </a:pPr>
            <a:r>
              <a:rPr lang="en-US" dirty="0" smtClean="0">
                <a:ea typeface="+mj-ea"/>
                <a:cs typeface="+mj-cs"/>
              </a:rPr>
              <a:t>Logistics</a:t>
            </a:r>
            <a:endParaRPr lang="en-US" dirty="0">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ea typeface="+mj-ea"/>
                <a:cs typeface="+mj-cs"/>
              </a:rPr>
              <a:t>Hand Outs</a:t>
            </a:r>
            <a:endParaRPr lang="en-US" dirty="0">
              <a:ea typeface="+mj-ea"/>
              <a:cs typeface="+mj-cs"/>
            </a:endParaRPr>
          </a:p>
        </p:txBody>
      </p:sp>
      <p:sp>
        <p:nvSpPr>
          <p:cNvPr id="66563" name="Content Placeholder 1"/>
          <p:cNvSpPr>
            <a:spLocks noGrp="1"/>
          </p:cNvSpPr>
          <p:nvPr>
            <p:ph idx="4294967295"/>
          </p:nvPr>
        </p:nvSpPr>
        <p:spPr>
          <a:xfrm>
            <a:off x="0" y="1481138"/>
            <a:ext cx="8229600" cy="4525962"/>
          </a:xfrm>
        </p:spPr>
        <p:txBody>
          <a:bodyPr/>
          <a:lstStyle/>
          <a:p>
            <a:r>
              <a:rPr lang="en-US" dirty="0" smtClean="0"/>
              <a:t>Suggested policies for home</a:t>
            </a:r>
          </a:p>
          <a:p>
            <a:r>
              <a:rPr lang="en-US" dirty="0" smtClean="0"/>
              <a:t>Good sites for parents</a:t>
            </a:r>
          </a:p>
          <a:p>
            <a:r>
              <a:rPr lang="en-US" dirty="0" smtClean="0"/>
              <a:t>Decision making strategies</a:t>
            </a:r>
          </a:p>
          <a:p>
            <a:r>
              <a:rPr lang="en-US" dirty="0" smtClean="0"/>
              <a:t>Txt </a:t>
            </a:r>
            <a:r>
              <a:rPr lang="en-US" dirty="0" err="1" smtClean="0"/>
              <a:t>msg</a:t>
            </a:r>
            <a:r>
              <a:rPr lang="en-US" dirty="0" smtClean="0"/>
              <a:t> decoder ring</a:t>
            </a:r>
          </a:p>
          <a:p>
            <a:r>
              <a:rPr lang="en-US" dirty="0" smtClean="0"/>
              <a:t>What might it mean to do a responsible computing?</a:t>
            </a:r>
          </a:p>
          <a:p>
            <a:r>
              <a:rPr lang="en-US" dirty="0" smtClean="0"/>
              <a:t>Tips for being safe online</a:t>
            </a:r>
          </a:p>
          <a:p>
            <a:r>
              <a:rPr lang="en-US" dirty="0" smtClean="0"/>
              <a:t>Family contract for online safety (kids and parents pledges)</a:t>
            </a:r>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Online ONLY in communal </a:t>
            </a:r>
            <a:r>
              <a:rPr lang="en-US" sz="2000" dirty="0" smtClean="0"/>
              <a:t>spaces</a:t>
            </a:r>
          </a:p>
          <a:p>
            <a:pPr lvl="1"/>
            <a:r>
              <a:rPr lang="en-US" sz="1600" dirty="0" smtClean="0"/>
              <a:t>No connected computers, including laptops using wireless, in bedrooms</a:t>
            </a:r>
            <a:endParaRPr lang="en-US" sz="1600" dirty="0" smtClean="0"/>
          </a:p>
          <a:p>
            <a:r>
              <a:rPr lang="en-US" sz="2000" dirty="0" smtClean="0"/>
              <a:t>All computer use may be monitored</a:t>
            </a:r>
          </a:p>
          <a:p>
            <a:r>
              <a:rPr lang="en-US" sz="2000" dirty="0" smtClean="0"/>
              <a:t>Limit screen time (quantity and time-of-day)</a:t>
            </a:r>
          </a:p>
          <a:p>
            <a:pPr lvl="1"/>
            <a:r>
              <a:rPr lang="en-US" sz="1800" dirty="0" smtClean="0"/>
              <a:t>For ALL types of screens – TV, computer, IM, cell phone, games, </a:t>
            </a:r>
            <a:r>
              <a:rPr lang="en-US" sz="1800" dirty="0" err="1" smtClean="0"/>
              <a:t>iPod</a:t>
            </a:r>
            <a:endParaRPr lang="en-US" sz="1800" dirty="0" smtClean="0"/>
          </a:p>
          <a:p>
            <a:pPr lvl="1"/>
            <a:r>
              <a:rPr lang="en-US" sz="1800" dirty="0" smtClean="0"/>
              <a:t>Have rules for what must be completed before screen time</a:t>
            </a:r>
          </a:p>
          <a:p>
            <a:r>
              <a:rPr lang="en-US" sz="2000" dirty="0" smtClean="0"/>
              <a:t>Devices downstairs at bedtime – nothing in their room </a:t>
            </a:r>
          </a:p>
          <a:p>
            <a:r>
              <a:rPr lang="en-US" sz="2000" dirty="0" smtClean="0"/>
              <a:t>Allow Internet access only when parents are home</a:t>
            </a:r>
          </a:p>
          <a:p>
            <a:r>
              <a:rPr lang="en-US" sz="2000" dirty="0" smtClean="0"/>
              <a:t>Only communicate (e-mail, IM, TXT) with people you already know (in real life)</a:t>
            </a:r>
          </a:p>
          <a:p>
            <a:r>
              <a:rPr lang="en-US" sz="2000" dirty="0" smtClean="0"/>
              <a:t>Parents have a list of all accounts you use and all passwords</a:t>
            </a:r>
          </a:p>
          <a:p>
            <a:r>
              <a:rPr lang="en-US" sz="2000" dirty="0" smtClean="0"/>
              <a:t>Discuss list of sites they are allowed to visit</a:t>
            </a:r>
          </a:p>
        </p:txBody>
      </p:sp>
      <p:sp>
        <p:nvSpPr>
          <p:cNvPr id="3" name="Title 2"/>
          <p:cNvSpPr>
            <a:spLocks noGrp="1"/>
          </p:cNvSpPr>
          <p:nvPr>
            <p:ph type="title"/>
          </p:nvPr>
        </p:nvSpPr>
        <p:spPr/>
        <p:txBody>
          <a:bodyPr/>
          <a:lstStyle/>
          <a:p>
            <a:r>
              <a:rPr lang="en-US" smtClean="0"/>
              <a:t>Technology Policy Suggestions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457200" y="1417638"/>
            <a:ext cx="8229600" cy="4525962"/>
          </a:xfrm>
        </p:spPr>
        <p:txBody>
          <a:bodyPr/>
          <a:lstStyle/>
          <a:p>
            <a:r>
              <a:rPr lang="en-US" sz="2400" b="1" dirty="0" smtClean="0"/>
              <a:t>Before Screen Time…</a:t>
            </a:r>
          </a:p>
          <a:p>
            <a:pPr lvl="1"/>
            <a:r>
              <a:rPr lang="en-US" sz="2000" dirty="0" smtClean="0"/>
              <a:t>Today’s homework is finished</a:t>
            </a:r>
          </a:p>
          <a:p>
            <a:pPr lvl="1"/>
            <a:r>
              <a:rPr lang="en-US" sz="2000" dirty="0" smtClean="0"/>
              <a:t>Your homework &amp; notebook is in your backpack</a:t>
            </a:r>
          </a:p>
          <a:p>
            <a:pPr lvl="1"/>
            <a:r>
              <a:rPr lang="en-US" sz="2000" dirty="0" smtClean="0"/>
              <a:t>Your space at the table is cleaned up</a:t>
            </a:r>
          </a:p>
          <a:p>
            <a:pPr lvl="1"/>
            <a:r>
              <a:rPr lang="en-US" sz="2000" dirty="0" smtClean="0"/>
              <a:t>You have completed today’s household chores</a:t>
            </a:r>
          </a:p>
          <a:p>
            <a:pPr lvl="1"/>
            <a:r>
              <a:rPr lang="en-US" sz="2000" dirty="0" smtClean="0"/>
              <a:t>You are on schedule with any project you have (if no schedule, make one)</a:t>
            </a:r>
          </a:p>
          <a:p>
            <a:pPr lvl="1"/>
            <a:r>
              <a:rPr lang="en-US" sz="2000" dirty="0" smtClean="0"/>
              <a:t>Instrument practice is complete</a:t>
            </a:r>
          </a:p>
          <a:p>
            <a:pPr lvl="1"/>
            <a:r>
              <a:rPr lang="en-US" sz="2000" dirty="0" smtClean="0"/>
              <a:t>Your lunch box is by the sink (any trash thrown out)</a:t>
            </a:r>
          </a:p>
          <a:p>
            <a:pPr lvl="1"/>
            <a:r>
              <a:rPr lang="en-US" sz="2000" dirty="0" smtClean="0"/>
              <a:t>Your coat is hung up</a:t>
            </a:r>
          </a:p>
          <a:p>
            <a:pPr lvl="1"/>
            <a:r>
              <a:rPr lang="en-US" sz="2000" dirty="0" smtClean="0"/>
              <a:t>Your bed is made and clothes picked up</a:t>
            </a:r>
          </a:p>
          <a:p>
            <a:pPr lvl="1"/>
            <a:r>
              <a:rPr lang="en-US" sz="2000" dirty="0" smtClean="0"/>
              <a:t>It is BEFORE 8:00 on school nights (8:30 on non-school nights)</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ea typeface="+mj-ea"/>
                <a:cs typeface="+mj-cs"/>
              </a:rPr>
              <a:t>Screen Time Checklist Suggestions</a:t>
            </a:r>
            <a:endParaRPr lang="en-US" dirty="0">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143000"/>
            <a:ext cx="8229600" cy="4525962"/>
          </a:xfrm>
        </p:spPr>
        <p:txBody>
          <a:bodyPr/>
          <a:lstStyle/>
          <a:p>
            <a:r>
              <a:rPr lang="en-US" sz="1400" dirty="0" smtClean="0">
                <a:hlinkClick r:id="rId2"/>
              </a:rPr>
              <a:t>www.NetSmartz.</a:t>
            </a:r>
            <a:r>
              <a:rPr lang="en-US" sz="1400" dirty="0" smtClean="0">
                <a:hlinkClick r:id="rId2"/>
              </a:rPr>
              <a:t>org</a:t>
            </a:r>
            <a:r>
              <a:rPr lang="en-US" sz="1400" dirty="0" smtClean="0"/>
              <a:t>, </a:t>
            </a:r>
            <a:r>
              <a:rPr lang="en-US" sz="1400" dirty="0" smtClean="0">
                <a:hlinkClick r:id="rId3"/>
              </a:rPr>
              <a:t>www</a:t>
            </a:r>
            <a:r>
              <a:rPr lang="en-US" sz="1400" dirty="0" smtClean="0">
                <a:hlinkClick r:id="rId3"/>
              </a:rPr>
              <a:t>.NetSmartzKids.</a:t>
            </a:r>
            <a:r>
              <a:rPr lang="en-US" sz="1400" dirty="0" smtClean="0">
                <a:hlinkClick r:id="rId3"/>
              </a:rPr>
              <a:t>org</a:t>
            </a:r>
            <a:r>
              <a:rPr lang="en-US" sz="1400" dirty="0" smtClean="0"/>
              <a:t> -- </a:t>
            </a:r>
            <a:r>
              <a:rPr lang="en-US" sz="1400" dirty="0" smtClean="0"/>
              <a:t>Resources </a:t>
            </a:r>
            <a:r>
              <a:rPr lang="en-US" sz="1400" dirty="0" smtClean="0"/>
              <a:t>for educators, parents, kids on how to stay safe online.  Excellent presentations, videos, games, and more.</a:t>
            </a:r>
          </a:p>
          <a:p>
            <a:r>
              <a:rPr lang="en-US" sz="1400" dirty="0" smtClean="0">
                <a:hlinkClick r:id="rId4"/>
              </a:rPr>
              <a:t>www.netlingo.</a:t>
            </a:r>
            <a:r>
              <a:rPr lang="en-US" sz="1400" dirty="0" smtClean="0">
                <a:hlinkClick r:id="rId4"/>
              </a:rPr>
              <a:t>com</a:t>
            </a:r>
            <a:r>
              <a:rPr lang="en-US" sz="1400" dirty="0" smtClean="0"/>
              <a:t> -- Large </a:t>
            </a:r>
            <a:r>
              <a:rPr lang="en-US" sz="1400" dirty="0" smtClean="0"/>
              <a:t>list of net acronyms, including the top 50 parents should know</a:t>
            </a:r>
          </a:p>
          <a:p>
            <a:r>
              <a:rPr lang="en-US" sz="1400" dirty="0" smtClean="0">
                <a:hlinkClick r:id="rId5"/>
              </a:rPr>
              <a:t>www.cybertipline.</a:t>
            </a:r>
            <a:r>
              <a:rPr lang="en-US" sz="1400" dirty="0" smtClean="0">
                <a:hlinkClick r:id="rId5"/>
              </a:rPr>
              <a:t>com</a:t>
            </a:r>
            <a:r>
              <a:rPr lang="en-US" sz="1400" dirty="0" smtClean="0"/>
              <a:t> -- Run </a:t>
            </a:r>
            <a:r>
              <a:rPr lang="en-US" sz="1400" dirty="0" smtClean="0"/>
              <a:t>by the National Center for Missing and Exploited </a:t>
            </a:r>
            <a:r>
              <a:rPr lang="en-US" sz="1400" dirty="0" smtClean="0"/>
              <a:t>Children </a:t>
            </a:r>
          </a:p>
          <a:p>
            <a:pPr lvl="1"/>
            <a:r>
              <a:rPr lang="en-US" sz="1050" dirty="0" smtClean="0"/>
              <a:t>Parents </a:t>
            </a:r>
            <a:r>
              <a:rPr lang="en-US" sz="1050" dirty="0" smtClean="0"/>
              <a:t>can report online abuse --  good resources.</a:t>
            </a:r>
          </a:p>
          <a:p>
            <a:r>
              <a:rPr lang="en-US" sz="1400" dirty="0" smtClean="0">
                <a:hlinkClick r:id="rId6"/>
              </a:rPr>
              <a:t>www.SafeKids.</a:t>
            </a:r>
            <a:r>
              <a:rPr lang="en-US" sz="1400" dirty="0" smtClean="0">
                <a:hlinkClick r:id="rId6"/>
              </a:rPr>
              <a:t>com</a:t>
            </a:r>
            <a:r>
              <a:rPr lang="en-US" sz="1400" dirty="0" smtClean="0"/>
              <a:t> -- Cyber </a:t>
            </a:r>
            <a:r>
              <a:rPr lang="en-US" sz="1400" dirty="0" smtClean="0"/>
              <a:t>safety tips, stories, and news</a:t>
            </a:r>
          </a:p>
          <a:p>
            <a:r>
              <a:rPr lang="en-US" sz="1400" dirty="0" smtClean="0">
                <a:hlinkClick r:id="rId7"/>
              </a:rPr>
              <a:t>www.SafetyEd.</a:t>
            </a:r>
            <a:r>
              <a:rPr lang="en-US" sz="1400" dirty="0" smtClean="0">
                <a:hlinkClick r:id="rId7"/>
              </a:rPr>
              <a:t>org</a:t>
            </a:r>
            <a:r>
              <a:rPr lang="en-US" sz="1400" dirty="0" smtClean="0"/>
              <a:t> -- General </a:t>
            </a:r>
            <a:r>
              <a:rPr lang="en-US" sz="1400" dirty="0" smtClean="0"/>
              <a:t>safety stuff, including car, bike, and computer</a:t>
            </a:r>
          </a:p>
          <a:p>
            <a:r>
              <a:rPr lang="en-US" sz="1400" dirty="0" smtClean="0">
                <a:hlinkClick r:id="rId8"/>
              </a:rPr>
              <a:t>www.GetNetWise.</a:t>
            </a:r>
            <a:r>
              <a:rPr lang="en-US" sz="1400" dirty="0" smtClean="0">
                <a:hlinkClick r:id="rId8"/>
              </a:rPr>
              <a:t>org</a:t>
            </a:r>
            <a:r>
              <a:rPr lang="en-US" sz="1400" dirty="0" smtClean="0"/>
              <a:t> -- General </a:t>
            </a:r>
            <a:r>
              <a:rPr lang="en-US" sz="1400" dirty="0" smtClean="0"/>
              <a:t>internet safety for parents &amp; kids</a:t>
            </a:r>
          </a:p>
          <a:p>
            <a:r>
              <a:rPr lang="en-US" sz="1400" dirty="0" smtClean="0">
                <a:hlinkClick r:id="rId9"/>
              </a:rPr>
              <a:t>www.stopcyberbullying.</a:t>
            </a:r>
            <a:r>
              <a:rPr lang="en-US" sz="1400" dirty="0" smtClean="0">
                <a:hlinkClick r:id="rId9"/>
              </a:rPr>
              <a:t>org</a:t>
            </a:r>
            <a:r>
              <a:rPr lang="en-US" sz="1400" dirty="0" smtClean="0"/>
              <a:t> - For </a:t>
            </a:r>
            <a:r>
              <a:rPr lang="en-US" sz="1400" dirty="0" smtClean="0"/>
              <a:t>parents and kids on </a:t>
            </a:r>
            <a:r>
              <a:rPr lang="en-US" sz="1400" dirty="0" err="1" smtClean="0"/>
              <a:t>cyberbullying</a:t>
            </a:r>
            <a:endParaRPr lang="en-US" sz="1400" dirty="0" smtClean="0"/>
          </a:p>
          <a:p>
            <a:r>
              <a:rPr lang="en-US" sz="1400" dirty="0" smtClean="0">
                <a:hlinkClick r:id="rId10"/>
              </a:rPr>
              <a:t>www.ryanpatrickhalligan.org/cyberbullying.</a:t>
            </a:r>
            <a:r>
              <a:rPr lang="en-US" sz="1400" dirty="0" smtClean="0">
                <a:hlinkClick r:id="rId10"/>
              </a:rPr>
              <a:t>htm</a:t>
            </a:r>
            <a:r>
              <a:rPr lang="en-US" sz="1400" dirty="0" smtClean="0"/>
              <a:t> -- Father </a:t>
            </a:r>
            <a:r>
              <a:rPr lang="en-US" sz="1400" dirty="0" smtClean="0"/>
              <a:t>of student who committed suicide after being cyber-bullied</a:t>
            </a:r>
          </a:p>
          <a:p>
            <a:r>
              <a:rPr lang="en-US" sz="1400" dirty="0" smtClean="0">
                <a:hlinkClick r:id="rId11"/>
              </a:rPr>
              <a:t>www.speedofcreativity.org/resources/videos-for-pd</a:t>
            </a:r>
            <a:r>
              <a:rPr lang="en-US" sz="1400" dirty="0" smtClean="0">
                <a:hlinkClick r:id="rId11"/>
              </a:rPr>
              <a:t>/</a:t>
            </a:r>
            <a:r>
              <a:rPr lang="en-US" sz="1400" dirty="0" smtClean="0"/>
              <a:t> -- Lots </a:t>
            </a:r>
            <a:r>
              <a:rPr lang="en-US" sz="1400" dirty="0" smtClean="0"/>
              <a:t>of video examples to watch by yourself or with your </a:t>
            </a:r>
            <a:r>
              <a:rPr lang="en-US" sz="1400" dirty="0" smtClean="0"/>
              <a:t>child</a:t>
            </a:r>
          </a:p>
          <a:p>
            <a:r>
              <a:rPr lang="en-US" sz="1400" dirty="0" smtClean="0">
                <a:hlinkClick r:id="rId12"/>
              </a:rPr>
              <a:t>www.media-awareness.ca</a:t>
            </a:r>
            <a:r>
              <a:rPr lang="en-US" sz="1400" dirty="0" smtClean="0"/>
              <a:t> -- Good resources, including checklists</a:t>
            </a:r>
          </a:p>
          <a:p>
            <a:endParaRPr lang="en-US" sz="1400" dirty="0" smtClean="0"/>
          </a:p>
          <a:p>
            <a:r>
              <a:rPr lang="en-US" sz="1400" b="1" i="1" dirty="0" err="1" smtClean="0"/>
              <a:t>MySpace</a:t>
            </a:r>
            <a:r>
              <a:rPr lang="en-US" sz="1400" b="1" i="1" dirty="0" smtClean="0"/>
              <a:t> Unraveled</a:t>
            </a:r>
            <a:r>
              <a:rPr lang="en-US" sz="1400" b="1" dirty="0" smtClean="0"/>
              <a:t>, </a:t>
            </a:r>
            <a:r>
              <a:rPr lang="en-US" sz="1400" dirty="0" smtClean="0"/>
              <a:t>Larry </a:t>
            </a:r>
            <a:r>
              <a:rPr lang="en-US" sz="1400" dirty="0" err="1" smtClean="0"/>
              <a:t>Magid</a:t>
            </a:r>
            <a:r>
              <a:rPr lang="en-US" sz="1400" dirty="0" smtClean="0"/>
              <a:t> and Anne </a:t>
            </a:r>
            <a:r>
              <a:rPr lang="en-US" sz="1400" dirty="0" err="1" smtClean="0"/>
              <a:t>Clooier</a:t>
            </a:r>
            <a:r>
              <a:rPr lang="en-US" sz="1400" dirty="0" smtClean="0"/>
              <a:t>, ISBN 0-321-48018-X</a:t>
            </a:r>
          </a:p>
          <a:p>
            <a:r>
              <a:rPr lang="en-US" sz="1400" b="1" i="1" dirty="0" smtClean="0"/>
              <a:t>Generation </a:t>
            </a:r>
            <a:r>
              <a:rPr lang="en-US" sz="1400" b="1" i="1" dirty="0" err="1" smtClean="0"/>
              <a:t>MySpace</a:t>
            </a:r>
            <a:r>
              <a:rPr lang="en-US" sz="1400" b="1" dirty="0" smtClean="0"/>
              <a:t>, </a:t>
            </a:r>
            <a:r>
              <a:rPr lang="en-US" sz="1400" dirty="0" smtClean="0"/>
              <a:t>Candice Kelsey</a:t>
            </a:r>
          </a:p>
          <a:p>
            <a:r>
              <a:rPr lang="en-US" sz="1400" b="1" i="1" dirty="0" smtClean="0"/>
              <a:t>Internet &amp; Computer Ethics for Kids</a:t>
            </a:r>
            <a:r>
              <a:rPr lang="en-US" sz="1400" b="1" dirty="0" smtClean="0"/>
              <a:t>, </a:t>
            </a:r>
            <a:r>
              <a:rPr lang="en-US" sz="1400" dirty="0" smtClean="0"/>
              <a:t>Winn </a:t>
            </a:r>
            <a:r>
              <a:rPr lang="en-US" sz="1400" dirty="0" err="1" smtClean="0"/>
              <a:t>Schwartau</a:t>
            </a:r>
            <a:r>
              <a:rPr lang="en-US" sz="1400" dirty="0" smtClean="0"/>
              <a:t>, ISBN 0-9628700-5-6</a:t>
            </a:r>
            <a:endParaRPr lang="en-US" sz="1400" b="1" dirty="0" smtClean="0"/>
          </a:p>
          <a:p>
            <a:endParaRPr lang="en-US" sz="1400" dirty="0" smtClean="0"/>
          </a:p>
          <a:p>
            <a:endParaRPr lang="en-US" sz="1400" dirty="0" smtClean="0"/>
          </a:p>
          <a:p>
            <a:endParaRPr lang="en-US" sz="1400" dirty="0" smtClean="0"/>
          </a:p>
          <a:p>
            <a:pPr lvl="1"/>
            <a:endParaRPr lang="en-US" sz="1400" dirty="0"/>
          </a:p>
        </p:txBody>
      </p:sp>
      <p:sp>
        <p:nvSpPr>
          <p:cNvPr id="7" name="Title 6"/>
          <p:cNvSpPr>
            <a:spLocks noGrp="1"/>
          </p:cNvSpPr>
          <p:nvPr>
            <p:ph type="title"/>
          </p:nvPr>
        </p:nvSpPr>
        <p:spPr/>
        <p:txBody>
          <a:bodyPr/>
          <a:lstStyle/>
          <a:p>
            <a:r>
              <a:rPr lang="en-US" dirty="0" smtClean="0"/>
              <a:t>Resources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“Golden Rule” test</a:t>
            </a:r>
          </a:p>
          <a:p>
            <a:pPr lvl="1"/>
            <a:r>
              <a:rPr lang="en-US" sz="2000" dirty="0" smtClean="0"/>
              <a:t>How would you feel if someone did the same thing to you?</a:t>
            </a:r>
          </a:p>
          <a:p>
            <a:r>
              <a:rPr lang="en-US" sz="2400" dirty="0" smtClean="0"/>
              <a:t>The “Mom or Dad” test</a:t>
            </a:r>
          </a:p>
          <a:p>
            <a:pPr lvl="1"/>
            <a:r>
              <a:rPr lang="en-US" sz="2000" dirty="0" smtClean="0"/>
              <a:t>What would your Mom or Dad think?</a:t>
            </a:r>
          </a:p>
          <a:p>
            <a:r>
              <a:rPr lang="en-US" sz="2400" dirty="0" smtClean="0"/>
              <a:t>The “Front Page” test</a:t>
            </a:r>
          </a:p>
          <a:p>
            <a:pPr lvl="1"/>
            <a:r>
              <a:rPr lang="en-US" sz="2000" dirty="0" smtClean="0"/>
              <a:t>If your actions were reported on the front page of a newspaper what would other people think?</a:t>
            </a:r>
          </a:p>
          <a:p>
            <a:r>
              <a:rPr lang="en-US" sz="2400" dirty="0" smtClean="0"/>
              <a:t>The “If Everybody Did It” test</a:t>
            </a:r>
          </a:p>
          <a:p>
            <a:pPr lvl="1"/>
            <a:r>
              <a:rPr lang="en-US" sz="2000" dirty="0" smtClean="0"/>
              <a:t>What would happen if everybody made the decision to do this?</a:t>
            </a:r>
          </a:p>
          <a:p>
            <a:r>
              <a:rPr lang="en-US" sz="2400" dirty="0" smtClean="0"/>
              <a:t>The “Check Inside” test</a:t>
            </a:r>
          </a:p>
          <a:p>
            <a:pPr lvl="1"/>
            <a:r>
              <a:rPr lang="en-US" sz="2000" dirty="0" smtClean="0"/>
              <a:t>How do you feel inside?</a:t>
            </a:r>
            <a:endParaRPr lang="en-US" sz="2000" dirty="0"/>
          </a:p>
        </p:txBody>
      </p:sp>
      <p:sp>
        <p:nvSpPr>
          <p:cNvPr id="3" name="Title 2"/>
          <p:cNvSpPr>
            <a:spLocks noGrp="1"/>
          </p:cNvSpPr>
          <p:nvPr>
            <p:ph type="title"/>
          </p:nvPr>
        </p:nvSpPr>
        <p:spPr/>
        <p:txBody>
          <a:bodyPr>
            <a:normAutofit fontScale="90000"/>
          </a:bodyPr>
          <a:lstStyle/>
          <a:p>
            <a:r>
              <a:rPr lang="en-US" dirty="0" smtClean="0"/>
              <a:t>Teach Your Kids Effective Decision Making Strategies</a:t>
            </a:r>
            <a:endParaRPr lang="en-US" dirty="0"/>
          </a:p>
        </p:txBody>
      </p:sp>
      <p:sp>
        <p:nvSpPr>
          <p:cNvPr id="4" name="TextBox 3"/>
          <p:cNvSpPr txBox="1"/>
          <p:nvPr/>
        </p:nvSpPr>
        <p:spPr>
          <a:xfrm>
            <a:off x="1997217" y="5945545"/>
            <a:ext cx="7146783" cy="307777"/>
          </a:xfrm>
          <a:prstGeom prst="rect">
            <a:avLst/>
          </a:prstGeom>
          <a:noFill/>
        </p:spPr>
        <p:txBody>
          <a:bodyPr wrap="none" rtlCol="0">
            <a:spAutoFit/>
          </a:bodyPr>
          <a:lstStyle/>
          <a:p>
            <a:r>
              <a:rPr lang="en-US" sz="1400" dirty="0" smtClean="0">
                <a:solidFill>
                  <a:schemeClr val="accent1"/>
                </a:solidFill>
              </a:rPr>
              <a:t>Source: What is Right and What is Wrong? By Nancy Willard http://</a:t>
            </a:r>
            <a:r>
              <a:rPr lang="en-US" sz="1400" dirty="0" err="1" smtClean="0">
                <a:solidFill>
                  <a:schemeClr val="accent1"/>
                </a:solidFill>
              </a:rPr>
              <a:t>netizen.uoregon.edu</a:t>
            </a:r>
            <a:endParaRPr lang="en-US" sz="1400"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66562" name="Object 2"/>
          <p:cNvGraphicFramePr>
            <a:graphicFrameLocks noGrp="1"/>
          </p:cNvGraphicFramePr>
          <p:nvPr>
            <p:ph sz="quarter" idx="1"/>
          </p:nvPr>
        </p:nvGraphicFramePr>
        <p:xfrm>
          <a:off x="1143000" y="3017838"/>
          <a:ext cx="4219575" cy="3362325"/>
        </p:xfrm>
        <a:graphic>
          <a:graphicData uri="http://schemas.openxmlformats.org/presentationml/2006/ole">
            <p:oleObj spid="_x0000_s21506" name="Flash Document" r:id="rId4" imgW="7315200" imgH="5829300" progId="">
              <p:embed/>
            </p:oleObj>
          </a:graphicData>
        </a:graphic>
      </p:graphicFrame>
      <p:graphicFrame>
        <p:nvGraphicFramePr>
          <p:cNvPr id="66563" name="Object 3"/>
          <p:cNvGraphicFramePr>
            <a:graphicFrameLocks noGrp="1"/>
          </p:cNvGraphicFramePr>
          <p:nvPr>
            <p:ph sz="quarter" idx="2"/>
          </p:nvPr>
        </p:nvGraphicFramePr>
        <p:xfrm>
          <a:off x="4092575" y="958850"/>
          <a:ext cx="4219575" cy="3362325"/>
        </p:xfrm>
        <a:graphic>
          <a:graphicData uri="http://schemas.openxmlformats.org/presentationml/2006/ole">
            <p:oleObj spid="_x0000_s21507" name="Flash Document" r:id="rId5" imgW="7315200" imgH="5829300" progId="">
              <p:embed/>
            </p:oleObj>
          </a:graphicData>
        </a:graphic>
      </p:graphicFrame>
      <p:graphicFrame>
        <p:nvGraphicFramePr>
          <p:cNvPr id="66564" name="Object 4"/>
          <p:cNvGraphicFramePr>
            <a:graphicFrameLocks noGrp="1"/>
          </p:cNvGraphicFramePr>
          <p:nvPr>
            <p:ph sz="quarter" idx="4"/>
          </p:nvPr>
        </p:nvGraphicFramePr>
        <p:xfrm>
          <a:off x="4468813" y="1782763"/>
          <a:ext cx="4219575" cy="3362325"/>
        </p:xfrm>
        <a:graphic>
          <a:graphicData uri="http://schemas.openxmlformats.org/presentationml/2006/ole">
            <p:oleObj spid="_x0000_s21508" name="Flash Document" r:id="rId6" imgW="7315200" imgH="5829300" progId="">
              <p:embed/>
            </p:oleObj>
          </a:graphicData>
        </a:graphic>
      </p:graphicFrame>
      <p:graphicFrame>
        <p:nvGraphicFramePr>
          <p:cNvPr id="66565" name="Object 5"/>
          <p:cNvGraphicFramePr>
            <a:graphicFrameLocks noGrp="1"/>
          </p:cNvGraphicFramePr>
          <p:nvPr>
            <p:ph sz="quarter" idx="3"/>
          </p:nvPr>
        </p:nvGraphicFramePr>
        <p:xfrm>
          <a:off x="800100" y="752475"/>
          <a:ext cx="4219575" cy="3362325"/>
        </p:xfrm>
        <a:graphic>
          <a:graphicData uri="http://schemas.openxmlformats.org/presentationml/2006/ole">
            <p:oleObj spid="_x0000_s21509" name="Flash Document" r:id="rId7" imgW="7315200" imgH="5829300" progId="">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slide(fromBottom)">
                                      <p:cBhvr>
                                        <p:cTn id="7" dur="500"/>
                                        <p:tgtEl>
                                          <p:spTgt spid="66562"/>
                                        </p:tgtEl>
                                      </p:cBhvr>
                                    </p:animEffect>
                                  </p:childTnLst>
                                </p:cTn>
                              </p:par>
                            </p:childTnLst>
                          </p:cTn>
                        </p:par>
                        <p:par>
                          <p:cTn id="8" fill="hold">
                            <p:stCondLst>
                              <p:cond delay="500"/>
                            </p:stCondLst>
                            <p:childTnLst>
                              <p:par>
                                <p:cTn id="9" presetID="12" presetClass="entr" presetSubtype="4" fill="hold" nodeType="afterEffect">
                                  <p:stCondLst>
                                    <p:cond delay="2000"/>
                                  </p:stCondLst>
                                  <p:childTnLst>
                                    <p:set>
                                      <p:cBhvr>
                                        <p:cTn id="10" dur="1" fill="hold">
                                          <p:stCondLst>
                                            <p:cond delay="0"/>
                                          </p:stCondLst>
                                        </p:cTn>
                                        <p:tgtEl>
                                          <p:spTgt spid="66563"/>
                                        </p:tgtEl>
                                        <p:attrNameLst>
                                          <p:attrName>style.visibility</p:attrName>
                                        </p:attrNameLst>
                                      </p:cBhvr>
                                      <p:to>
                                        <p:strVal val="visible"/>
                                      </p:to>
                                    </p:set>
                                    <p:animEffect transition="in" filter="slide(fromBottom)">
                                      <p:cBhvr>
                                        <p:cTn id="11" dur="500"/>
                                        <p:tgtEl>
                                          <p:spTgt spid="66563"/>
                                        </p:tgtEl>
                                      </p:cBhvr>
                                    </p:animEffect>
                                  </p:childTnLst>
                                </p:cTn>
                              </p:par>
                            </p:childTnLst>
                          </p:cTn>
                        </p:par>
                        <p:par>
                          <p:cTn id="12" fill="hold">
                            <p:stCondLst>
                              <p:cond delay="3000"/>
                            </p:stCondLst>
                            <p:childTnLst>
                              <p:par>
                                <p:cTn id="13" presetID="12" presetClass="entr" presetSubtype="4" fill="hold" nodeType="afterEffect">
                                  <p:stCondLst>
                                    <p:cond delay="2000"/>
                                  </p:stCondLst>
                                  <p:childTnLst>
                                    <p:set>
                                      <p:cBhvr>
                                        <p:cTn id="14" dur="1" fill="hold">
                                          <p:stCondLst>
                                            <p:cond delay="0"/>
                                          </p:stCondLst>
                                        </p:cTn>
                                        <p:tgtEl>
                                          <p:spTgt spid="66564"/>
                                        </p:tgtEl>
                                        <p:attrNameLst>
                                          <p:attrName>style.visibility</p:attrName>
                                        </p:attrNameLst>
                                      </p:cBhvr>
                                      <p:to>
                                        <p:strVal val="visible"/>
                                      </p:to>
                                    </p:set>
                                    <p:animEffect transition="in" filter="slide(fromBottom)">
                                      <p:cBhvr>
                                        <p:cTn id="15" dur="500"/>
                                        <p:tgtEl>
                                          <p:spTgt spid="66564"/>
                                        </p:tgtEl>
                                      </p:cBhvr>
                                    </p:animEffect>
                                  </p:childTnLst>
                                </p:cTn>
                              </p:par>
                            </p:childTnLst>
                          </p:cTn>
                        </p:par>
                        <p:par>
                          <p:cTn id="16" fill="hold">
                            <p:stCondLst>
                              <p:cond delay="5500"/>
                            </p:stCondLst>
                            <p:childTnLst>
                              <p:par>
                                <p:cTn id="17" presetID="12" presetClass="entr" presetSubtype="4" fill="hold" nodeType="afterEffect">
                                  <p:stCondLst>
                                    <p:cond delay="2000"/>
                                  </p:stCondLst>
                                  <p:childTnLst>
                                    <p:set>
                                      <p:cBhvr>
                                        <p:cTn id="18" dur="1" fill="hold">
                                          <p:stCondLst>
                                            <p:cond delay="0"/>
                                          </p:stCondLst>
                                        </p:cTn>
                                        <p:tgtEl>
                                          <p:spTgt spid="66565"/>
                                        </p:tgtEl>
                                        <p:attrNameLst>
                                          <p:attrName>style.visibility</p:attrName>
                                        </p:attrNameLst>
                                      </p:cBhvr>
                                      <p:to>
                                        <p:strVal val="visible"/>
                                      </p:to>
                                    </p:set>
                                    <p:animEffect transition="in" filter="slide(fromBottom)">
                                      <p:cBhvr>
                                        <p:cTn id="19"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fontAlgn="auto">
              <a:spcAft>
                <a:spcPts val="0"/>
              </a:spcAft>
              <a:defRPr/>
            </a:pPr>
            <a:r>
              <a:rPr lang="en-US" sz="3200" dirty="0" smtClean="0">
                <a:ea typeface="+mj-ea"/>
                <a:cs typeface="+mj-cs"/>
              </a:rPr>
              <a:t>Top 50 Concerning Internet Acronyms Parents Need to Know:</a:t>
            </a:r>
            <a:endParaRPr lang="en-US" sz="3200" dirty="0">
              <a:ea typeface="+mj-ea"/>
              <a:cs typeface="+mj-cs"/>
            </a:endParaRPr>
          </a:p>
        </p:txBody>
      </p:sp>
      <p:sp>
        <p:nvSpPr>
          <p:cNvPr id="67587" name="Content Placeholder 1"/>
          <p:cNvSpPr>
            <a:spLocks noGrp="1"/>
          </p:cNvSpPr>
          <p:nvPr>
            <p:ph sz="quarter" idx="2"/>
          </p:nvPr>
        </p:nvSpPr>
        <p:spPr>
          <a:xfrm>
            <a:off x="457200" y="1444625"/>
            <a:ext cx="4040188" cy="5032375"/>
          </a:xfrm>
          <a:ln>
            <a:prstDash val="solid"/>
          </a:ln>
        </p:spPr>
        <p:txBody>
          <a:bodyPr/>
          <a:lstStyle/>
          <a:p>
            <a:pPr>
              <a:spcBef>
                <a:spcPct val="0"/>
              </a:spcBef>
              <a:buFont typeface="Wingdings 3" pitchFamily="-110" charset="2"/>
              <a:buNone/>
            </a:pPr>
            <a:r>
              <a:rPr lang="en-US" sz="1200" smtClean="0"/>
              <a:t>  1. 8 - it refers to oral sex</a:t>
            </a:r>
          </a:p>
          <a:p>
            <a:pPr>
              <a:spcBef>
                <a:spcPct val="0"/>
              </a:spcBef>
              <a:buFont typeface="Wingdings 3" pitchFamily="-110" charset="2"/>
              <a:buNone/>
            </a:pPr>
            <a:r>
              <a:rPr lang="en-US" sz="1200" smtClean="0"/>
              <a:t>  2. 1337 - it means elite</a:t>
            </a:r>
          </a:p>
          <a:p>
            <a:pPr>
              <a:spcBef>
                <a:spcPct val="0"/>
              </a:spcBef>
              <a:buFont typeface="Wingdings 3" pitchFamily="-110" charset="2"/>
              <a:buNone/>
            </a:pPr>
            <a:r>
              <a:rPr lang="en-US" sz="1200" smtClean="0"/>
              <a:t>  3. 143 - it means I love you</a:t>
            </a:r>
          </a:p>
          <a:p>
            <a:pPr>
              <a:spcBef>
                <a:spcPct val="0"/>
              </a:spcBef>
              <a:buFont typeface="Wingdings 3" pitchFamily="-110" charset="2"/>
              <a:buNone/>
            </a:pPr>
            <a:r>
              <a:rPr lang="en-US" sz="1200" smtClean="0"/>
              <a:t>  4. 182 - it means I hate you</a:t>
            </a:r>
          </a:p>
          <a:p>
            <a:pPr>
              <a:spcBef>
                <a:spcPct val="0"/>
              </a:spcBef>
              <a:buFont typeface="Wingdings 3" pitchFamily="-110" charset="2"/>
              <a:buNone/>
            </a:pPr>
            <a:r>
              <a:rPr lang="en-US" sz="1200" smtClean="0"/>
              <a:t>  5. 459 - it also means I love you</a:t>
            </a:r>
          </a:p>
          <a:p>
            <a:pPr>
              <a:spcBef>
                <a:spcPct val="0"/>
              </a:spcBef>
              <a:buFont typeface="Wingdings 3" pitchFamily="-110" charset="2"/>
              <a:buNone/>
            </a:pPr>
            <a:r>
              <a:rPr lang="en-US" sz="1200" smtClean="0"/>
              <a:t>  6. 1174 - it means nude club</a:t>
            </a:r>
          </a:p>
          <a:p>
            <a:pPr>
              <a:spcBef>
                <a:spcPct val="0"/>
              </a:spcBef>
              <a:buFont typeface="Wingdings 3" pitchFamily="-110" charset="2"/>
              <a:buNone/>
            </a:pPr>
            <a:r>
              <a:rPr lang="en-US" sz="1200" smtClean="0"/>
              <a:t>  7. 420 - it refers to marijuana</a:t>
            </a:r>
          </a:p>
          <a:p>
            <a:pPr>
              <a:spcBef>
                <a:spcPct val="0"/>
              </a:spcBef>
              <a:buFont typeface="Wingdings 3" pitchFamily="-110" charset="2"/>
              <a:buNone/>
            </a:pPr>
            <a:r>
              <a:rPr lang="en-US" sz="1200" smtClean="0"/>
              <a:t>  8. ADR or addy - Address</a:t>
            </a:r>
          </a:p>
          <a:p>
            <a:pPr>
              <a:spcBef>
                <a:spcPct val="0"/>
              </a:spcBef>
              <a:buFont typeface="Wingdings 3" pitchFamily="-110" charset="2"/>
              <a:buNone/>
            </a:pPr>
            <a:r>
              <a:rPr lang="en-US" sz="1200" smtClean="0"/>
              <a:t>  9. ASL - Age/Sex/Location</a:t>
            </a:r>
          </a:p>
          <a:p>
            <a:pPr>
              <a:spcBef>
                <a:spcPct val="0"/>
              </a:spcBef>
              <a:buFont typeface="Wingdings 3" pitchFamily="-110" charset="2"/>
              <a:buNone/>
            </a:pPr>
            <a:r>
              <a:rPr lang="en-US" sz="1200" smtClean="0"/>
              <a:t> 10. banana - it means penis</a:t>
            </a:r>
          </a:p>
          <a:p>
            <a:pPr>
              <a:spcBef>
                <a:spcPct val="0"/>
              </a:spcBef>
              <a:buFont typeface="Wingdings 3" pitchFamily="-110" charset="2"/>
              <a:buNone/>
            </a:pPr>
            <a:r>
              <a:rPr lang="en-US" sz="1200" smtClean="0"/>
              <a:t> 11. CD9 - it means Code 9 = parents are around</a:t>
            </a:r>
          </a:p>
          <a:p>
            <a:pPr>
              <a:spcBef>
                <a:spcPct val="0"/>
              </a:spcBef>
              <a:buFont typeface="Wingdings 3" pitchFamily="-110" charset="2"/>
              <a:buNone/>
            </a:pPr>
            <a:r>
              <a:rPr lang="en-US" sz="1200" smtClean="0"/>
              <a:t> 12. DUM - Do You Masturbate?</a:t>
            </a:r>
          </a:p>
          <a:p>
            <a:pPr>
              <a:spcBef>
                <a:spcPct val="0"/>
              </a:spcBef>
              <a:buFont typeface="Wingdings 3" pitchFamily="-110" charset="2"/>
              <a:buNone/>
            </a:pPr>
            <a:r>
              <a:rPr lang="en-US" sz="1200" smtClean="0"/>
              <a:t> 13. DUSL - Do You Scream Loud?</a:t>
            </a:r>
          </a:p>
          <a:p>
            <a:pPr>
              <a:spcBef>
                <a:spcPct val="0"/>
              </a:spcBef>
              <a:buFont typeface="Wingdings 3" pitchFamily="-110" charset="2"/>
              <a:buNone/>
            </a:pPr>
            <a:r>
              <a:rPr lang="en-US" sz="1200" smtClean="0"/>
              <a:t> 14. FB - F*** Buddy</a:t>
            </a:r>
          </a:p>
          <a:p>
            <a:pPr>
              <a:spcBef>
                <a:spcPct val="0"/>
              </a:spcBef>
              <a:buFont typeface="Wingdings 3" pitchFamily="-110" charset="2"/>
              <a:buNone/>
            </a:pPr>
            <a:r>
              <a:rPr lang="en-US" sz="1200" smtClean="0"/>
              <a:t> 15. FMLTWIA - F*** Me Like The Whore I Am</a:t>
            </a:r>
          </a:p>
          <a:p>
            <a:pPr>
              <a:spcBef>
                <a:spcPct val="0"/>
              </a:spcBef>
              <a:buFont typeface="Wingdings 3" pitchFamily="-110" charset="2"/>
              <a:buNone/>
            </a:pPr>
            <a:r>
              <a:rPr lang="en-US" sz="1200" smtClean="0"/>
              <a:t> 16. FOL - Fond Of Leather</a:t>
            </a:r>
          </a:p>
          <a:p>
            <a:pPr>
              <a:spcBef>
                <a:spcPct val="0"/>
              </a:spcBef>
              <a:buFont typeface="Wingdings 3" pitchFamily="-110" charset="2"/>
              <a:buNone/>
            </a:pPr>
            <a:r>
              <a:rPr lang="en-US" sz="1200" smtClean="0"/>
              <a:t> 17. GNOC - Get Naked On Cam (webcam)</a:t>
            </a:r>
          </a:p>
          <a:p>
            <a:pPr>
              <a:spcBef>
                <a:spcPct val="0"/>
              </a:spcBef>
              <a:buFont typeface="Wingdings 3" pitchFamily="-110" charset="2"/>
              <a:buNone/>
            </a:pPr>
            <a:r>
              <a:rPr lang="en-US" sz="1200" smtClean="0"/>
              <a:t> 18. GYPO - Get Your Pants Off</a:t>
            </a:r>
          </a:p>
          <a:p>
            <a:pPr>
              <a:spcBef>
                <a:spcPct val="0"/>
              </a:spcBef>
              <a:buFont typeface="Wingdings 3" pitchFamily="-110" charset="2"/>
              <a:buNone/>
            </a:pPr>
            <a:r>
              <a:rPr lang="en-US" sz="1200" smtClean="0"/>
              <a:t> 19. IAYM - I Am Your Master</a:t>
            </a:r>
          </a:p>
          <a:p>
            <a:pPr>
              <a:spcBef>
                <a:spcPct val="0"/>
              </a:spcBef>
              <a:buFont typeface="Wingdings 3" pitchFamily="-110" charset="2"/>
              <a:buNone/>
            </a:pPr>
            <a:r>
              <a:rPr lang="en-US" sz="1200" smtClean="0"/>
              <a:t> 20. IF/IB - In the Front or In the Back</a:t>
            </a:r>
          </a:p>
          <a:p>
            <a:pPr>
              <a:spcBef>
                <a:spcPct val="0"/>
              </a:spcBef>
              <a:buFont typeface="Wingdings 3" pitchFamily="-110" charset="2"/>
              <a:buNone/>
            </a:pPr>
            <a:r>
              <a:rPr lang="en-US" sz="1200" smtClean="0"/>
              <a:t> 21. IIT - Is It Tight?</a:t>
            </a:r>
          </a:p>
          <a:p>
            <a:pPr>
              <a:spcBef>
                <a:spcPct val="0"/>
              </a:spcBef>
              <a:buFont typeface="Wingdings 3" pitchFamily="-110" charset="2"/>
              <a:buNone/>
            </a:pPr>
            <a:r>
              <a:rPr lang="en-US" sz="1200" smtClean="0"/>
              <a:t> 22. ILF/MD - I Love Female/Male Dominance</a:t>
            </a:r>
          </a:p>
          <a:p>
            <a:pPr>
              <a:spcBef>
                <a:spcPct val="0"/>
              </a:spcBef>
              <a:buFont typeface="Wingdings 3" pitchFamily="-110" charset="2"/>
              <a:buNone/>
            </a:pPr>
            <a:r>
              <a:rPr lang="en-US" sz="1200" smtClean="0"/>
              <a:t> 23. IMEZRU - I Am Easy, Are You?</a:t>
            </a:r>
          </a:p>
          <a:p>
            <a:pPr>
              <a:spcBef>
                <a:spcPct val="0"/>
              </a:spcBef>
              <a:buFont typeface="Wingdings 3" pitchFamily="-110" charset="2"/>
              <a:buNone/>
            </a:pPr>
            <a:r>
              <a:rPr lang="en-US" sz="1200" smtClean="0"/>
              <a:t> 24. IWSN - I Want Sex Now</a:t>
            </a:r>
          </a:p>
          <a:p>
            <a:pPr>
              <a:spcBef>
                <a:spcPct val="0"/>
              </a:spcBef>
              <a:buFont typeface="Wingdings 3" pitchFamily="-110" charset="2"/>
              <a:buNone/>
            </a:pPr>
            <a:r>
              <a:rPr lang="en-US" sz="1200" smtClean="0"/>
              <a:t> 25. J/O - Jerking Off</a:t>
            </a:r>
          </a:p>
        </p:txBody>
      </p:sp>
      <p:sp>
        <p:nvSpPr>
          <p:cNvPr id="67588" name="Content Placeholder 10"/>
          <p:cNvSpPr>
            <a:spLocks noGrp="1"/>
          </p:cNvSpPr>
          <p:nvPr>
            <p:ph sz="quarter" idx="4"/>
          </p:nvPr>
        </p:nvSpPr>
        <p:spPr>
          <a:xfrm>
            <a:off x="4645025" y="1444625"/>
            <a:ext cx="4041775" cy="5032375"/>
          </a:xfrm>
          <a:ln>
            <a:prstDash val="solid"/>
          </a:ln>
        </p:spPr>
        <p:txBody>
          <a:bodyPr/>
          <a:lstStyle/>
          <a:p>
            <a:pPr>
              <a:spcBef>
                <a:spcPct val="0"/>
              </a:spcBef>
              <a:buFont typeface="Wingdings 3" pitchFamily="-110" charset="2"/>
              <a:buNone/>
            </a:pPr>
            <a:r>
              <a:rPr lang="en-US" sz="1200" smtClean="0"/>
              <a:t>26. KFY - Kiss For You</a:t>
            </a:r>
          </a:p>
          <a:p>
            <a:pPr>
              <a:spcBef>
                <a:spcPct val="0"/>
              </a:spcBef>
              <a:buFont typeface="Wingdings 3" pitchFamily="-110" charset="2"/>
              <a:buNone/>
            </a:pPr>
            <a:r>
              <a:rPr lang="en-US" sz="1200" smtClean="0"/>
              <a:t>27. kitty - it means vagina</a:t>
            </a:r>
          </a:p>
          <a:p>
            <a:pPr>
              <a:spcBef>
                <a:spcPct val="0"/>
              </a:spcBef>
              <a:buFont typeface="Wingdings 3" pitchFamily="-110" charset="2"/>
              <a:buNone/>
            </a:pPr>
            <a:r>
              <a:rPr lang="en-US" sz="1200" smtClean="0"/>
              <a:t>28. KPC - Keeping Parents Clueless</a:t>
            </a:r>
          </a:p>
          <a:p>
            <a:pPr>
              <a:spcBef>
                <a:spcPct val="0"/>
              </a:spcBef>
              <a:buFont typeface="Wingdings 3" pitchFamily="-110" charset="2"/>
              <a:buNone/>
            </a:pPr>
            <a:r>
              <a:rPr lang="en-US" sz="1200" smtClean="0"/>
              <a:t>29. LMIRL - Let's Meet In Real Life</a:t>
            </a:r>
          </a:p>
          <a:p>
            <a:pPr>
              <a:spcBef>
                <a:spcPct val="0"/>
              </a:spcBef>
              <a:buFont typeface="Wingdings 3" pitchFamily="-110" charset="2"/>
              <a:buNone/>
            </a:pPr>
            <a:r>
              <a:rPr lang="en-US" sz="1200" smtClean="0"/>
              <a:t>30. MOOS - Member(s) Of the Opposite Sex</a:t>
            </a:r>
          </a:p>
          <a:p>
            <a:pPr>
              <a:spcBef>
                <a:spcPct val="0"/>
              </a:spcBef>
              <a:buFont typeface="Wingdings 3" pitchFamily="-110" charset="2"/>
              <a:buNone/>
            </a:pPr>
            <a:r>
              <a:rPr lang="en-US" sz="1200" smtClean="0"/>
              <a:t>31. MOSS or MOTSS - Member(s) Of The Same Sex</a:t>
            </a:r>
          </a:p>
          <a:p>
            <a:pPr>
              <a:spcBef>
                <a:spcPct val="0"/>
              </a:spcBef>
              <a:buFont typeface="Wingdings 3" pitchFamily="-110" charset="2"/>
              <a:buNone/>
            </a:pPr>
            <a:r>
              <a:rPr lang="en-US" sz="1200" smtClean="0"/>
              <a:t>32. MorF - Male or Female</a:t>
            </a:r>
          </a:p>
          <a:p>
            <a:pPr>
              <a:spcBef>
                <a:spcPct val="0"/>
              </a:spcBef>
              <a:buFont typeface="Wingdings 3" pitchFamily="-110" charset="2"/>
              <a:buNone/>
            </a:pPr>
            <a:r>
              <a:rPr lang="en-US" sz="1200" smtClean="0"/>
              <a:t>33. MOS - Mom Over Shoulder</a:t>
            </a:r>
          </a:p>
          <a:p>
            <a:pPr>
              <a:spcBef>
                <a:spcPct val="0"/>
              </a:spcBef>
              <a:buFont typeface="Wingdings 3" pitchFamily="-110" charset="2"/>
              <a:buNone/>
            </a:pPr>
            <a:r>
              <a:rPr lang="en-US" sz="1200" smtClean="0"/>
              <a:t>34. MPFB - My Personal F*** Buddy</a:t>
            </a:r>
          </a:p>
          <a:p>
            <a:pPr>
              <a:spcBef>
                <a:spcPct val="0"/>
              </a:spcBef>
              <a:buFont typeface="Wingdings 3" pitchFamily="-110" charset="2"/>
              <a:buNone/>
            </a:pPr>
            <a:r>
              <a:rPr lang="en-US" sz="1200" smtClean="0"/>
              <a:t>35. NALOPKT - Not A Lot Of People Know That</a:t>
            </a:r>
          </a:p>
          <a:p>
            <a:pPr>
              <a:spcBef>
                <a:spcPct val="0"/>
              </a:spcBef>
              <a:buFont typeface="Wingdings 3" pitchFamily="-110" charset="2"/>
              <a:buNone/>
            </a:pPr>
            <a:r>
              <a:rPr lang="en-US" sz="1200" smtClean="0"/>
              <a:t>36. NIFOC - Nude In Front Of Computer</a:t>
            </a:r>
          </a:p>
          <a:p>
            <a:pPr>
              <a:spcBef>
                <a:spcPct val="0"/>
              </a:spcBef>
              <a:buFont typeface="Wingdings 3" pitchFamily="-110" charset="2"/>
              <a:buNone/>
            </a:pPr>
            <a:r>
              <a:rPr lang="en-US" sz="1200" smtClean="0"/>
              <a:t>37. NMU - Not Much, You?</a:t>
            </a:r>
          </a:p>
          <a:p>
            <a:pPr>
              <a:spcBef>
                <a:spcPct val="0"/>
              </a:spcBef>
              <a:buFont typeface="Wingdings 3" pitchFamily="-110" charset="2"/>
              <a:buNone/>
            </a:pPr>
            <a:r>
              <a:rPr lang="en-US" sz="1200" smtClean="0"/>
              <a:t>38. P911 - Parent Alert</a:t>
            </a:r>
          </a:p>
          <a:p>
            <a:pPr>
              <a:spcBef>
                <a:spcPct val="0"/>
              </a:spcBef>
              <a:buFont typeface="Wingdings 3" pitchFamily="-110" charset="2"/>
              <a:buNone/>
            </a:pPr>
            <a:r>
              <a:rPr lang="en-US" sz="1200" smtClean="0"/>
              <a:t>39. PAL - Parents Are Listening</a:t>
            </a:r>
          </a:p>
          <a:p>
            <a:pPr>
              <a:spcBef>
                <a:spcPct val="0"/>
              </a:spcBef>
              <a:buFont typeface="Wingdings 3" pitchFamily="-110" charset="2"/>
              <a:buNone/>
            </a:pPr>
            <a:r>
              <a:rPr lang="en-US" sz="1200" smtClean="0"/>
              <a:t>40. PAW - Parents Are Watching</a:t>
            </a:r>
          </a:p>
          <a:p>
            <a:pPr>
              <a:spcBef>
                <a:spcPct val="0"/>
              </a:spcBef>
              <a:buFont typeface="Wingdings 3" pitchFamily="-110" charset="2"/>
              <a:buNone/>
            </a:pPr>
            <a:r>
              <a:rPr lang="en-US" sz="1200" smtClean="0"/>
              <a:t>41. PIR - Parent In Room</a:t>
            </a:r>
          </a:p>
          <a:p>
            <a:pPr>
              <a:spcBef>
                <a:spcPct val="0"/>
              </a:spcBef>
              <a:buFont typeface="Wingdings 3" pitchFamily="-110" charset="2"/>
              <a:buNone/>
            </a:pPr>
            <a:r>
              <a:rPr lang="en-US" sz="1200" smtClean="0"/>
              <a:t>42. POS - Parent Over Shoulder</a:t>
            </a:r>
          </a:p>
          <a:p>
            <a:pPr>
              <a:spcBef>
                <a:spcPct val="0"/>
              </a:spcBef>
              <a:buFont typeface="Wingdings 3" pitchFamily="-110" charset="2"/>
              <a:buNone/>
            </a:pPr>
            <a:r>
              <a:rPr lang="en-US" sz="1200" smtClean="0"/>
              <a:t>43. PRON – Porn</a:t>
            </a:r>
          </a:p>
          <a:p>
            <a:pPr>
              <a:spcBef>
                <a:spcPct val="0"/>
              </a:spcBef>
              <a:buFont typeface="Wingdings 3" pitchFamily="-110" charset="2"/>
              <a:buNone/>
            </a:pPr>
            <a:r>
              <a:rPr lang="en-US" sz="1200" smtClean="0"/>
              <a:t>44. Q2C - Quick To Cum</a:t>
            </a:r>
          </a:p>
          <a:p>
            <a:pPr>
              <a:spcBef>
                <a:spcPct val="0"/>
              </a:spcBef>
              <a:buFont typeface="Wingdings 3" pitchFamily="-110" charset="2"/>
              <a:buNone/>
            </a:pPr>
            <a:r>
              <a:rPr lang="en-US" sz="1200" smtClean="0"/>
              <a:t>45. RU/18 - Are You Over 18?</a:t>
            </a:r>
          </a:p>
          <a:p>
            <a:pPr>
              <a:spcBef>
                <a:spcPct val="0"/>
              </a:spcBef>
              <a:buFont typeface="Wingdings 3" pitchFamily="-110" charset="2"/>
              <a:buNone/>
            </a:pPr>
            <a:r>
              <a:rPr lang="en-US" sz="1200" smtClean="0"/>
              <a:t>46. RUH - Are You Horny?</a:t>
            </a:r>
          </a:p>
          <a:p>
            <a:pPr>
              <a:spcBef>
                <a:spcPct val="0"/>
              </a:spcBef>
              <a:buFont typeface="Wingdings 3" pitchFamily="-110" charset="2"/>
              <a:buNone/>
            </a:pPr>
            <a:r>
              <a:rPr lang="en-US" sz="1200" smtClean="0"/>
              <a:t>47. S2R - Send To Recieve (pictures)</a:t>
            </a:r>
          </a:p>
          <a:p>
            <a:pPr>
              <a:spcBef>
                <a:spcPct val="0"/>
              </a:spcBef>
              <a:buFont typeface="Wingdings 3" pitchFamily="-110" charset="2"/>
              <a:buNone/>
            </a:pPr>
            <a:r>
              <a:rPr lang="en-US" sz="1200" smtClean="0"/>
              <a:t>48. SorG - Straight or Gay</a:t>
            </a:r>
          </a:p>
          <a:p>
            <a:pPr>
              <a:spcBef>
                <a:spcPct val="0"/>
              </a:spcBef>
              <a:buFont typeface="Wingdings 3" pitchFamily="-110" charset="2"/>
              <a:buNone/>
            </a:pPr>
            <a:r>
              <a:rPr lang="en-US" sz="1200" smtClean="0"/>
              <a:t>49. TDTM - Talk Dirty To Me</a:t>
            </a:r>
          </a:p>
          <a:p>
            <a:pPr>
              <a:spcBef>
                <a:spcPct val="0"/>
              </a:spcBef>
              <a:buFont typeface="Wingdings 3" pitchFamily="-110" charset="2"/>
              <a:buNone/>
            </a:pPr>
            <a:r>
              <a:rPr lang="en-US" sz="1200" smtClean="0"/>
              <a:t>50. WYCM - Will You Call Me?</a:t>
            </a:r>
          </a:p>
          <a:p>
            <a:pPr>
              <a:spcBef>
                <a:spcPct val="0"/>
              </a:spcBef>
              <a:buFont typeface="Wingdings 3" pitchFamily="-110" charset="2"/>
              <a:buNone/>
            </a:pPr>
            <a:endParaRPr lang="en-US" sz="1200" smtClean="0"/>
          </a:p>
        </p:txBody>
      </p:sp>
      <p:sp>
        <p:nvSpPr>
          <p:cNvPr id="5" name="Rectangle 4"/>
          <p:cNvSpPr/>
          <p:nvPr/>
        </p:nvSpPr>
        <p:spPr>
          <a:xfrm>
            <a:off x="4497388" y="6191250"/>
            <a:ext cx="4498975" cy="571500"/>
          </a:xfrm>
          <a:prstGeom prst="rect">
            <a:avLst/>
          </a:prstGeom>
          <a:solidFill>
            <a:schemeClr val="accent2">
              <a:alpha val="79000"/>
            </a:schemeClr>
          </a:solidFill>
        </p:spPr>
        <p:txBody>
          <a:bodyPr/>
          <a:lstStyle/>
          <a:p>
            <a:pPr algn="ctr" fontAlgn="auto">
              <a:spcBef>
                <a:spcPts val="0"/>
              </a:spcBef>
              <a:spcAft>
                <a:spcPts val="0"/>
              </a:spcAft>
              <a:defRPr/>
            </a:pPr>
            <a:r>
              <a:rPr lang="en-US" sz="2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ea typeface="+mn-ea"/>
                <a:cs typeface="+mn-cs"/>
              </a:rPr>
              <a:t>For Mature Audiences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55000" lnSpcReduction="20000"/>
          </a:bodyPr>
          <a:lstStyle/>
          <a:p>
            <a:pPr marL="365760" indent="-256032" fontAlgn="auto">
              <a:spcAft>
                <a:spcPts val="0"/>
              </a:spcAft>
              <a:buFont typeface="Wingdings 3"/>
              <a:buChar char=""/>
              <a:defRPr/>
            </a:pPr>
            <a:r>
              <a:rPr lang="en-US" dirty="0" smtClean="0">
                <a:ea typeface="+mn-ea"/>
                <a:cs typeface="+mn-cs"/>
              </a:rPr>
              <a:t>Do regular backups</a:t>
            </a:r>
          </a:p>
          <a:p>
            <a:pPr marL="621792" lvl="1" fontAlgn="auto">
              <a:spcBef>
                <a:spcPts val="324"/>
              </a:spcBef>
              <a:spcAft>
                <a:spcPts val="0"/>
              </a:spcAft>
              <a:buFont typeface="Verdana"/>
              <a:buChar char="◦"/>
              <a:defRPr/>
            </a:pPr>
            <a:r>
              <a:rPr lang="en-US" dirty="0" smtClean="0">
                <a:ea typeface="+mn-ea"/>
              </a:rPr>
              <a:t>Use USB disks, writable DVDs, thumb drives, online, and/or other computers in your house – photos especially</a:t>
            </a:r>
          </a:p>
          <a:p>
            <a:pPr marL="365760" indent="-256032" fontAlgn="auto">
              <a:spcAft>
                <a:spcPts val="0"/>
              </a:spcAft>
              <a:buFont typeface="Wingdings 3"/>
              <a:buChar char=""/>
              <a:defRPr/>
            </a:pPr>
            <a:r>
              <a:rPr lang="en-US" dirty="0" smtClean="0">
                <a:ea typeface="+mn-ea"/>
                <a:cs typeface="+mn-cs"/>
              </a:rPr>
              <a:t>Anti-virus (MOST IMPORTANT)</a:t>
            </a:r>
          </a:p>
          <a:p>
            <a:pPr marL="621792" lvl="1" fontAlgn="auto">
              <a:spcBef>
                <a:spcPts val="324"/>
              </a:spcBef>
              <a:spcAft>
                <a:spcPts val="0"/>
              </a:spcAft>
              <a:buFont typeface="Verdana"/>
              <a:buChar char="◦"/>
              <a:defRPr/>
            </a:pPr>
            <a:r>
              <a:rPr lang="en-US" dirty="0" smtClean="0">
                <a:ea typeface="+mn-ea"/>
              </a:rPr>
              <a:t>Have a subscription to get regular updates</a:t>
            </a:r>
          </a:p>
          <a:p>
            <a:pPr marL="621792" lvl="1" fontAlgn="auto">
              <a:spcBef>
                <a:spcPts val="324"/>
              </a:spcBef>
              <a:spcAft>
                <a:spcPts val="0"/>
              </a:spcAft>
              <a:buFont typeface="Verdana"/>
              <a:buChar char="◦"/>
              <a:defRPr/>
            </a:pPr>
            <a:r>
              <a:rPr lang="en-US" dirty="0" smtClean="0">
                <a:ea typeface="+mn-ea"/>
              </a:rPr>
              <a:t>Have auto-update turned on</a:t>
            </a:r>
          </a:p>
          <a:p>
            <a:pPr marL="621792" lvl="1" fontAlgn="auto">
              <a:spcBef>
                <a:spcPts val="324"/>
              </a:spcBef>
              <a:spcAft>
                <a:spcPts val="0"/>
              </a:spcAft>
              <a:buFont typeface="Verdana"/>
              <a:buChar char="◦"/>
              <a:defRPr/>
            </a:pPr>
            <a:r>
              <a:rPr lang="en-US" dirty="0" smtClean="0">
                <a:ea typeface="+mn-ea"/>
              </a:rPr>
              <a:t>Do weekly full-system scans (3AM is a good time)</a:t>
            </a:r>
          </a:p>
          <a:p>
            <a:pPr marL="365760" indent="-256032" fontAlgn="auto">
              <a:spcAft>
                <a:spcPts val="0"/>
              </a:spcAft>
              <a:buFont typeface="Wingdings 3"/>
              <a:buChar char=""/>
              <a:defRPr/>
            </a:pPr>
            <a:r>
              <a:rPr lang="en-US" dirty="0" smtClean="0">
                <a:ea typeface="+mn-ea"/>
                <a:cs typeface="+mn-cs"/>
              </a:rPr>
              <a:t>Firewall</a:t>
            </a:r>
          </a:p>
          <a:p>
            <a:pPr marL="621792" lvl="1" fontAlgn="auto">
              <a:spcBef>
                <a:spcPts val="324"/>
              </a:spcBef>
              <a:spcAft>
                <a:spcPts val="0"/>
              </a:spcAft>
              <a:buFont typeface="Verdana"/>
              <a:buChar char="◦"/>
              <a:defRPr/>
            </a:pPr>
            <a:r>
              <a:rPr lang="en-US" dirty="0" smtClean="0">
                <a:ea typeface="+mn-ea"/>
              </a:rPr>
              <a:t>Use Windows firewall (enable in control panel) – or the firewall from your AV</a:t>
            </a:r>
          </a:p>
          <a:p>
            <a:pPr marL="365760" indent="-256032" fontAlgn="auto">
              <a:spcAft>
                <a:spcPts val="0"/>
              </a:spcAft>
              <a:buFont typeface="Wingdings 3"/>
              <a:buChar char=""/>
              <a:defRPr/>
            </a:pPr>
            <a:r>
              <a:rPr lang="en-US" dirty="0" smtClean="0">
                <a:ea typeface="+mn-ea"/>
                <a:cs typeface="+mn-cs"/>
              </a:rPr>
              <a:t>Microsoft Update</a:t>
            </a:r>
          </a:p>
          <a:p>
            <a:pPr marL="621792" lvl="1" fontAlgn="auto">
              <a:spcBef>
                <a:spcPts val="324"/>
              </a:spcBef>
              <a:spcAft>
                <a:spcPts val="0"/>
              </a:spcAft>
              <a:buFont typeface="Verdana"/>
              <a:buChar char="◦"/>
              <a:defRPr/>
            </a:pPr>
            <a:r>
              <a:rPr lang="en-US" dirty="0" smtClean="0">
                <a:ea typeface="+mn-ea"/>
              </a:rPr>
              <a:t>Does all Windows update does, but includes MS Office</a:t>
            </a:r>
          </a:p>
          <a:p>
            <a:pPr marL="621792" lvl="1" fontAlgn="auto">
              <a:spcBef>
                <a:spcPts val="324"/>
              </a:spcBef>
              <a:spcAft>
                <a:spcPts val="0"/>
              </a:spcAft>
              <a:buFont typeface="Verdana"/>
              <a:buChar char="◦"/>
              <a:defRPr/>
            </a:pPr>
            <a:r>
              <a:rPr lang="en-US" dirty="0" smtClean="0">
                <a:ea typeface="+mn-ea"/>
              </a:rPr>
              <a:t>Set to automatically update the system</a:t>
            </a:r>
          </a:p>
          <a:p>
            <a:pPr marL="621792" lvl="1" fontAlgn="auto">
              <a:spcBef>
                <a:spcPts val="324"/>
              </a:spcBef>
              <a:spcAft>
                <a:spcPts val="0"/>
              </a:spcAft>
              <a:buFont typeface="Verdana"/>
              <a:buChar char="◦"/>
              <a:defRPr/>
            </a:pPr>
            <a:r>
              <a:rPr lang="en-US" dirty="0" smtClean="0">
                <a:ea typeface="+mn-ea"/>
              </a:rPr>
              <a:t>Run it manually every month or so and select “Custom” and get non-critical updates</a:t>
            </a:r>
          </a:p>
          <a:p>
            <a:pPr marL="365760" indent="-256032" fontAlgn="auto">
              <a:spcAft>
                <a:spcPts val="0"/>
              </a:spcAft>
              <a:buFont typeface="Wingdings 3"/>
              <a:buChar char=""/>
              <a:defRPr/>
            </a:pPr>
            <a:r>
              <a:rPr lang="en-US" dirty="0" smtClean="0">
                <a:ea typeface="+mn-ea"/>
                <a:cs typeface="+mn-cs"/>
              </a:rPr>
              <a:t>Anti-</a:t>
            </a:r>
            <a:r>
              <a:rPr lang="en-US" dirty="0" err="1" smtClean="0">
                <a:ea typeface="+mn-ea"/>
                <a:cs typeface="+mn-cs"/>
              </a:rPr>
              <a:t>spyware</a:t>
            </a:r>
            <a:r>
              <a:rPr lang="en-US" dirty="0" smtClean="0">
                <a:ea typeface="+mn-ea"/>
                <a:cs typeface="+mn-cs"/>
              </a:rPr>
              <a:t>, </a:t>
            </a:r>
            <a:r>
              <a:rPr lang="en-US" dirty="0" err="1" smtClean="0">
                <a:ea typeface="+mn-ea"/>
                <a:cs typeface="+mn-cs"/>
              </a:rPr>
              <a:t>phishing</a:t>
            </a:r>
            <a:r>
              <a:rPr lang="en-US" dirty="0" smtClean="0">
                <a:ea typeface="+mn-ea"/>
                <a:cs typeface="+mn-cs"/>
              </a:rPr>
              <a:t>, etc.</a:t>
            </a:r>
          </a:p>
          <a:p>
            <a:pPr marL="621792" lvl="1" fontAlgn="auto">
              <a:spcBef>
                <a:spcPts val="324"/>
              </a:spcBef>
              <a:spcAft>
                <a:spcPts val="0"/>
              </a:spcAft>
              <a:buFont typeface="Verdana"/>
              <a:buChar char="◦"/>
              <a:defRPr/>
            </a:pPr>
            <a:r>
              <a:rPr lang="en-US" dirty="0" smtClean="0">
                <a:ea typeface="+mn-ea"/>
              </a:rPr>
              <a:t>Most AV tools have all these features – </a:t>
            </a:r>
            <a:r>
              <a:rPr lang="en-US" dirty="0" err="1" smtClean="0">
                <a:ea typeface="+mn-ea"/>
              </a:rPr>
              <a:t>spyware</a:t>
            </a:r>
            <a:r>
              <a:rPr lang="en-US" dirty="0" smtClean="0">
                <a:ea typeface="+mn-ea"/>
              </a:rPr>
              <a:t> is important, </a:t>
            </a:r>
            <a:r>
              <a:rPr lang="en-US" dirty="0" err="1" smtClean="0">
                <a:ea typeface="+mn-ea"/>
              </a:rPr>
              <a:t>phishing</a:t>
            </a:r>
            <a:r>
              <a:rPr lang="en-US" dirty="0" smtClean="0">
                <a:ea typeface="+mn-ea"/>
              </a:rPr>
              <a:t>, spam, their backup less so</a:t>
            </a:r>
          </a:p>
          <a:p>
            <a:pPr marL="621792" lvl="1" fontAlgn="auto">
              <a:spcBef>
                <a:spcPts val="324"/>
              </a:spcBef>
              <a:spcAft>
                <a:spcPts val="0"/>
              </a:spcAft>
              <a:buFont typeface="Verdana"/>
              <a:buChar char="◦"/>
              <a:defRPr/>
            </a:pPr>
            <a:r>
              <a:rPr lang="en-US" dirty="0" smtClean="0">
                <a:ea typeface="+mn-ea"/>
              </a:rPr>
              <a:t>Consider using “</a:t>
            </a:r>
            <a:r>
              <a:rPr lang="en-US" dirty="0" err="1" smtClean="0">
                <a:ea typeface="+mn-ea"/>
              </a:rPr>
              <a:t>Spybot</a:t>
            </a:r>
            <a:r>
              <a:rPr lang="en-US" dirty="0" smtClean="0">
                <a:ea typeface="+mn-ea"/>
              </a:rPr>
              <a:t> search and destroy” periodically (</a:t>
            </a:r>
            <a:r>
              <a:rPr lang="en-US" dirty="0" err="1" smtClean="0">
                <a:ea typeface="+mn-ea"/>
              </a:rPr>
              <a:t>www.safer-networking.org</a:t>
            </a:r>
            <a:r>
              <a:rPr lang="en-US" dirty="0" smtClean="0">
                <a:ea typeface="+mn-ea"/>
              </a:rPr>
              <a:t>)</a:t>
            </a:r>
          </a:p>
          <a:p>
            <a:pPr marL="365760" indent="-256032" fontAlgn="auto">
              <a:spcAft>
                <a:spcPts val="0"/>
              </a:spcAft>
              <a:buFont typeface="Wingdings 3"/>
              <a:buChar char=""/>
              <a:defRPr/>
            </a:pPr>
            <a:r>
              <a:rPr lang="en-US" dirty="0" smtClean="0">
                <a:ea typeface="+mn-ea"/>
                <a:cs typeface="+mn-cs"/>
              </a:rPr>
              <a:t>Keep other software up to date</a:t>
            </a:r>
          </a:p>
          <a:p>
            <a:pPr marL="621792" lvl="1" fontAlgn="auto">
              <a:spcBef>
                <a:spcPts val="324"/>
              </a:spcBef>
              <a:spcAft>
                <a:spcPts val="0"/>
              </a:spcAft>
              <a:buFont typeface="Verdana"/>
              <a:buChar char="◦"/>
              <a:defRPr/>
            </a:pPr>
            <a:r>
              <a:rPr lang="en-US" dirty="0" smtClean="0">
                <a:ea typeface="+mn-ea"/>
              </a:rPr>
              <a:t>Adobe Reader, Flash, and </a:t>
            </a:r>
            <a:r>
              <a:rPr lang="en-US" dirty="0" err="1" smtClean="0">
                <a:ea typeface="+mn-ea"/>
              </a:rPr>
              <a:t>Shockware</a:t>
            </a:r>
            <a:r>
              <a:rPr lang="en-US" dirty="0" smtClean="0">
                <a:ea typeface="+mn-ea"/>
              </a:rPr>
              <a:t> (</a:t>
            </a:r>
            <a:r>
              <a:rPr lang="en-US" dirty="0" err="1" smtClean="0">
                <a:ea typeface="+mn-ea"/>
              </a:rPr>
              <a:t>www.adobe.com</a:t>
            </a:r>
            <a:r>
              <a:rPr lang="en-US" dirty="0" smtClean="0">
                <a:ea typeface="+mn-ea"/>
              </a:rPr>
              <a:t>) </a:t>
            </a:r>
          </a:p>
          <a:p>
            <a:pPr marL="621792" lvl="1" fontAlgn="auto">
              <a:spcBef>
                <a:spcPts val="324"/>
              </a:spcBef>
              <a:spcAft>
                <a:spcPts val="0"/>
              </a:spcAft>
              <a:buFont typeface="Verdana"/>
              <a:buChar char="◦"/>
              <a:defRPr/>
            </a:pPr>
            <a:r>
              <a:rPr lang="en-US" dirty="0" smtClean="0">
                <a:ea typeface="+mn-ea"/>
              </a:rPr>
              <a:t>Java (</a:t>
            </a:r>
            <a:r>
              <a:rPr lang="en-US" dirty="0" err="1" smtClean="0">
                <a:ea typeface="+mn-ea"/>
              </a:rPr>
              <a:t>sun.com</a:t>
            </a:r>
            <a:r>
              <a:rPr lang="en-US" dirty="0" smtClean="0">
                <a:ea typeface="+mn-ea"/>
              </a:rPr>
              <a:t>)</a:t>
            </a:r>
          </a:p>
          <a:p>
            <a:pPr marL="365760" indent="-256032" fontAlgn="auto">
              <a:spcAft>
                <a:spcPts val="0"/>
              </a:spcAft>
              <a:buFont typeface="Wingdings 3"/>
              <a:buChar char=""/>
              <a:defRPr/>
            </a:pPr>
            <a:r>
              <a:rPr lang="en-US" dirty="0" smtClean="0">
                <a:ea typeface="+mn-ea"/>
                <a:cs typeface="+mn-cs"/>
              </a:rPr>
              <a:t>Clean out your temp files and defragment your disk every 6 months</a:t>
            </a:r>
          </a:p>
          <a:p>
            <a:pPr marL="365760" indent="-256032" fontAlgn="auto">
              <a:spcAft>
                <a:spcPts val="0"/>
              </a:spcAft>
              <a:buFont typeface="Wingdings 3"/>
              <a:buChar char=""/>
              <a:defRPr/>
            </a:pPr>
            <a:r>
              <a:rPr lang="en-US" dirty="0" smtClean="0">
                <a:ea typeface="+mn-ea"/>
                <a:cs typeface="+mn-cs"/>
              </a:rPr>
              <a:t>Consider parental control software</a:t>
            </a:r>
          </a:p>
          <a:p>
            <a:pPr marL="621792" lvl="1" fontAlgn="auto">
              <a:spcBef>
                <a:spcPts val="324"/>
              </a:spcBef>
              <a:spcAft>
                <a:spcPts val="0"/>
              </a:spcAft>
              <a:buFont typeface="Verdana"/>
              <a:buChar char="◦"/>
              <a:defRPr/>
            </a:pPr>
            <a:r>
              <a:rPr lang="en-US" dirty="0" smtClean="0">
                <a:ea typeface="+mn-ea"/>
              </a:rPr>
              <a:t>You are looking to keep logs, limit sites, set time limits (quantity and time-of-day)</a:t>
            </a:r>
          </a:p>
        </p:txBody>
      </p:sp>
      <p:sp>
        <p:nvSpPr>
          <p:cNvPr id="3" name="Title 2"/>
          <p:cNvSpPr>
            <a:spLocks noGrp="1"/>
          </p:cNvSpPr>
          <p:nvPr>
            <p:ph type="title"/>
          </p:nvPr>
        </p:nvSpPr>
        <p:spPr>
          <a:xfrm>
            <a:off x="457200" y="274638"/>
            <a:ext cx="8229600" cy="792162"/>
          </a:xfrm>
        </p:spPr>
        <p:txBody>
          <a:bodyPr>
            <a:normAutofit fontScale="90000"/>
          </a:bodyPr>
          <a:lstStyle/>
          <a:p>
            <a:pPr fontAlgn="auto">
              <a:spcAft>
                <a:spcPts val="0"/>
              </a:spcAft>
              <a:defRPr/>
            </a:pPr>
            <a:r>
              <a:rPr lang="en-US" sz="3200" dirty="0" smtClean="0">
                <a:ea typeface="+mj-ea"/>
                <a:cs typeface="+mj-cs"/>
              </a:rPr>
              <a:t>Suggestions for Responsible Use of a Windows System</a:t>
            </a:r>
            <a:endParaRPr lang="en-US" sz="3200" dirty="0">
              <a:ea typeface="+mj-ea"/>
              <a:cs typeface="+mj-cs"/>
            </a:endParaRPr>
          </a:p>
        </p:txBody>
      </p:sp>
      <p:sp>
        <p:nvSpPr>
          <p:cNvPr id="4" name="TextBox 3"/>
          <p:cNvSpPr txBox="1"/>
          <p:nvPr/>
        </p:nvSpPr>
        <p:spPr>
          <a:xfrm>
            <a:off x="4267200" y="6368534"/>
            <a:ext cx="4865234" cy="307777"/>
          </a:xfrm>
          <a:prstGeom prst="rect">
            <a:avLst/>
          </a:prstGeom>
          <a:noFill/>
        </p:spPr>
        <p:txBody>
          <a:bodyPr wrap="none" rtlCol="0">
            <a:spAutoFit/>
          </a:bodyPr>
          <a:lstStyle/>
          <a:p>
            <a:r>
              <a:rPr lang="en-US" sz="1400" dirty="0" smtClean="0">
                <a:solidFill>
                  <a:srgbClr val="2DA2BF"/>
                </a:solidFill>
              </a:rPr>
              <a:t>Source: John Richardson, on the shoulders of many others</a:t>
            </a:r>
            <a:endParaRPr lang="en-US" sz="1400" dirty="0">
              <a:solidFill>
                <a:srgbClr val="2DA2B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Somebody stumbles on inappropriate material</a:t>
            </a:r>
          </a:p>
          <a:p>
            <a:pPr lvl="1"/>
            <a:r>
              <a:rPr lang="en-US" sz="2000" dirty="0" smtClean="0"/>
              <a:t>Get out of it (if possible)</a:t>
            </a:r>
          </a:p>
          <a:p>
            <a:pPr lvl="1"/>
            <a:r>
              <a:rPr lang="en-US" sz="2000" dirty="0" smtClean="0"/>
              <a:t>Tell your parents / advisor</a:t>
            </a:r>
          </a:p>
          <a:p>
            <a:pPr lvl="1"/>
            <a:r>
              <a:rPr lang="en-US" sz="2000" dirty="0" smtClean="0"/>
              <a:t>Check for virus</a:t>
            </a:r>
          </a:p>
          <a:p>
            <a:r>
              <a:rPr lang="en-US" sz="2400" dirty="0" smtClean="0"/>
              <a:t>You feel uncomfortable</a:t>
            </a:r>
          </a:p>
          <a:p>
            <a:pPr lvl="1"/>
            <a:r>
              <a:rPr lang="en-US" sz="2000" dirty="0" smtClean="0"/>
              <a:t>Get offline</a:t>
            </a:r>
          </a:p>
          <a:p>
            <a:pPr lvl="1"/>
            <a:r>
              <a:rPr lang="en-US" sz="2000" dirty="0" smtClean="0"/>
              <a:t>Tell your parents / advisor</a:t>
            </a:r>
          </a:p>
          <a:p>
            <a:pPr lvl="1"/>
            <a:r>
              <a:rPr lang="en-US" sz="2000" dirty="0" smtClean="0"/>
              <a:t>Make sure you’ve followed safe computing</a:t>
            </a:r>
          </a:p>
          <a:p>
            <a:pPr lvl="1"/>
            <a:r>
              <a:rPr lang="en-US" sz="2000" dirty="0" smtClean="0"/>
              <a:t>Parents – save session info…</a:t>
            </a:r>
          </a:p>
          <a:p>
            <a:r>
              <a:rPr lang="en-US" sz="2400" dirty="0" smtClean="0"/>
              <a:t>You get a virus / </a:t>
            </a:r>
            <a:r>
              <a:rPr lang="en-US" sz="2400" dirty="0" err="1" smtClean="0"/>
              <a:t>spyware</a:t>
            </a:r>
            <a:endParaRPr lang="en-US" sz="2400" dirty="0" smtClean="0"/>
          </a:p>
          <a:p>
            <a:pPr lvl="1"/>
            <a:r>
              <a:rPr lang="en-US" sz="2000" dirty="0" smtClean="0"/>
              <a:t>Reboot – some are just memory resident</a:t>
            </a:r>
          </a:p>
          <a:p>
            <a:pPr lvl="1"/>
            <a:r>
              <a:rPr lang="en-US" sz="2000" dirty="0" smtClean="0"/>
              <a:t>Run anti-virus / anti-</a:t>
            </a:r>
            <a:r>
              <a:rPr lang="en-US" sz="2000" dirty="0" err="1" smtClean="0"/>
              <a:t>spyware</a:t>
            </a:r>
            <a:r>
              <a:rPr lang="en-US" sz="2000" dirty="0" smtClean="0"/>
              <a:t> scan</a:t>
            </a:r>
          </a:p>
          <a:p>
            <a:pPr lvl="1"/>
            <a:r>
              <a:rPr lang="en-US" sz="2000" dirty="0" smtClean="0"/>
              <a:t>If it doesn’t go away, get help!</a:t>
            </a:r>
          </a:p>
        </p:txBody>
      </p:sp>
      <p:sp>
        <p:nvSpPr>
          <p:cNvPr id="3" name="Title 2"/>
          <p:cNvSpPr>
            <a:spLocks noGrp="1"/>
          </p:cNvSpPr>
          <p:nvPr>
            <p:ph type="title"/>
          </p:nvPr>
        </p:nvSpPr>
        <p:spPr/>
        <p:txBody>
          <a:bodyPr/>
          <a:lstStyle/>
          <a:p>
            <a:r>
              <a:rPr lang="en-US" smtClean="0"/>
              <a:t>What to do when…</a:t>
            </a:r>
            <a:endParaRPr lang="en-US" dirty="0"/>
          </a:p>
        </p:txBody>
      </p:sp>
      <p:sp>
        <p:nvSpPr>
          <p:cNvPr id="6" name="TextBox 5"/>
          <p:cNvSpPr txBox="1"/>
          <p:nvPr/>
        </p:nvSpPr>
        <p:spPr>
          <a:xfrm>
            <a:off x="4267200" y="6368534"/>
            <a:ext cx="4865234" cy="307777"/>
          </a:xfrm>
          <a:prstGeom prst="rect">
            <a:avLst/>
          </a:prstGeom>
          <a:noFill/>
        </p:spPr>
        <p:txBody>
          <a:bodyPr wrap="none" rtlCol="0">
            <a:spAutoFit/>
          </a:bodyPr>
          <a:lstStyle/>
          <a:p>
            <a:r>
              <a:rPr lang="en-US" sz="1400" dirty="0" smtClean="0">
                <a:solidFill>
                  <a:srgbClr val="2DA2BF"/>
                </a:solidFill>
              </a:rPr>
              <a:t>Source: John Richardson, on the shoulders of many others</a:t>
            </a:r>
            <a:endParaRPr lang="en-US" sz="1400" dirty="0">
              <a:solidFill>
                <a:srgbClr val="2DA2BF"/>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71800"/>
            <a:ext cx="7696200" cy="990600"/>
          </a:xfrm>
        </p:spPr>
        <p:txBody>
          <a:bodyPr/>
          <a:lstStyle/>
          <a:p>
            <a:pPr algn="ctr"/>
            <a:r>
              <a:rPr lang="en-US" sz="2000" dirty="0" smtClean="0"/>
              <a:t>This Presentation is Available at:</a:t>
            </a:r>
          </a:p>
          <a:p>
            <a:pPr lvl="1" algn="ctr"/>
            <a:r>
              <a:rPr lang="en-US" sz="1600" dirty="0" smtClean="0">
                <a:hlinkClick r:id="rId2"/>
              </a:rPr>
              <a:t>http://web.mac.com/jwr_pdx/Site/Cyber_Safety.html</a:t>
            </a:r>
            <a:endParaRPr lang="en-US" sz="1800" dirty="0" smtClean="0"/>
          </a:p>
          <a:p>
            <a:pPr lvl="1" algn="ctr"/>
            <a:endParaRPr lang="en-US" sz="1800" dirty="0"/>
          </a:p>
        </p:txBody>
      </p:sp>
      <p:sp>
        <p:nvSpPr>
          <p:cNvPr id="3" name="Title 2"/>
          <p:cNvSpPr>
            <a:spLocks noGrp="1"/>
          </p:cNvSpPr>
          <p:nvPr>
            <p:ph type="title"/>
          </p:nvPr>
        </p:nvSpPr>
        <p:spPr>
          <a:xfrm>
            <a:off x="457200" y="274638"/>
            <a:ext cx="8229600" cy="2430462"/>
          </a:xfrm>
        </p:spPr>
        <p:txBody>
          <a:bodyPr>
            <a:normAutofit/>
          </a:bodyPr>
          <a:lstStyle/>
          <a:p>
            <a:pPr algn="ctr"/>
            <a:endParaRPr lang="en-US" sz="6000" dirty="0"/>
          </a:p>
        </p:txBody>
      </p:sp>
      <p:sp>
        <p:nvSpPr>
          <p:cNvPr id="7" name="Content Placeholder 1"/>
          <p:cNvSpPr txBox="1">
            <a:spLocks/>
          </p:cNvSpPr>
          <p:nvPr/>
        </p:nvSpPr>
        <p:spPr bwMode="auto">
          <a:xfrm>
            <a:off x="4953000" y="4529772"/>
            <a:ext cx="4038600" cy="1672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b="1" dirty="0" smtClean="0"/>
              <a:t>Melanie Clark</a:t>
            </a:r>
          </a:p>
          <a:p>
            <a:pPr lvl="1"/>
            <a:r>
              <a:rPr lang="en-US" dirty="0" smtClean="0"/>
              <a:t>Alameda School Counselor</a:t>
            </a:r>
          </a:p>
          <a:p>
            <a:pPr lvl="1"/>
            <a:r>
              <a:rPr lang="en-US" dirty="0" smtClean="0">
                <a:hlinkClick r:id="rId3"/>
              </a:rPr>
              <a:t>mclark@pps.k12.or.us</a:t>
            </a:r>
            <a:endParaRPr lang="en-US" dirty="0" smtClean="0"/>
          </a:p>
          <a:p>
            <a:pPr marL="620713" marR="0" lvl="1" indent="-228600" algn="l" defTabSz="914400" rtl="0" eaLnBrk="1" fontAlgn="base" latinLnBrk="0" hangingPunct="1">
              <a:lnSpc>
                <a:spcPct val="100000"/>
              </a:lnSpc>
              <a:spcBef>
                <a:spcPts val="325"/>
              </a:spcBef>
              <a:spcAft>
                <a:spcPct val="0"/>
              </a:spcAft>
              <a:buClr>
                <a:schemeClr val="accent1"/>
              </a:buClr>
              <a:buSzTx/>
              <a:buFont typeface="Verdana" pitchFamily="-110"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ＭＳ Ｐゴシック" pitchFamily="-110" charset="-128"/>
              <a:cs typeface="+mn-cs"/>
            </a:endParaRPr>
          </a:p>
        </p:txBody>
      </p:sp>
      <p:sp>
        <p:nvSpPr>
          <p:cNvPr id="8" name="TextBox 7"/>
          <p:cNvSpPr txBox="1"/>
          <p:nvPr/>
        </p:nvSpPr>
        <p:spPr>
          <a:xfrm>
            <a:off x="914400" y="4529772"/>
            <a:ext cx="4038600" cy="1200329"/>
          </a:xfrm>
          <a:prstGeom prst="rect">
            <a:avLst/>
          </a:prstGeom>
          <a:noFill/>
        </p:spPr>
        <p:txBody>
          <a:bodyPr wrap="square" rtlCol="0">
            <a:noAutofit/>
          </a:bodyPr>
          <a:lstStyle/>
          <a:p>
            <a:r>
              <a:rPr lang="en-US" b="1" dirty="0" smtClean="0"/>
              <a:t>John Richardson</a:t>
            </a:r>
          </a:p>
          <a:p>
            <a:pPr lvl="1"/>
            <a:r>
              <a:rPr lang="en-US" dirty="0" smtClean="0"/>
              <a:t>Security and Privacy Consultant</a:t>
            </a:r>
          </a:p>
          <a:p>
            <a:pPr lvl="1"/>
            <a:r>
              <a:rPr lang="en-US" dirty="0" smtClean="0"/>
              <a:t>Lumination, LLC</a:t>
            </a:r>
          </a:p>
          <a:p>
            <a:pPr lvl="1"/>
            <a:r>
              <a:rPr lang="en-US" dirty="0" smtClean="0">
                <a:hlinkClick r:id="rId4"/>
              </a:rPr>
              <a:t>jr@LuminationLLC.com</a:t>
            </a:r>
            <a:endParaRPr lang="en-US" dirty="0" smtClean="0"/>
          </a:p>
          <a:p>
            <a:endParaRPr lang="en-US" dirty="0"/>
          </a:p>
        </p:txBody>
      </p:sp>
      <p:sp>
        <p:nvSpPr>
          <p:cNvPr id="9" name="TextBox 8"/>
          <p:cNvSpPr txBox="1"/>
          <p:nvPr/>
        </p:nvSpPr>
        <p:spPr>
          <a:xfrm>
            <a:off x="3124200" y="4038600"/>
            <a:ext cx="2870497" cy="461665"/>
          </a:xfrm>
          <a:prstGeom prst="rect">
            <a:avLst/>
          </a:prstGeom>
          <a:noFill/>
        </p:spPr>
        <p:txBody>
          <a:bodyPr wrap="none" rtlCol="0">
            <a:spAutoFit/>
          </a:bodyPr>
          <a:lstStyle/>
          <a:p>
            <a:pPr algn="ctr"/>
            <a:r>
              <a:rPr lang="en-US" sz="2400" u="sng" dirty="0" smtClean="0"/>
              <a:t>Contact Information</a:t>
            </a:r>
          </a:p>
          <a:p>
            <a:pPr algn="ctr"/>
            <a:endParaRPr lang="en-US" sz="2400" dirty="0"/>
          </a:p>
        </p:txBody>
      </p:sp>
      <p:sp>
        <p:nvSpPr>
          <p:cNvPr id="10" name="Rectangle 9"/>
          <p:cNvSpPr/>
          <p:nvPr/>
        </p:nvSpPr>
        <p:spPr>
          <a:xfrm>
            <a:off x="152400" y="3810000"/>
            <a:ext cx="8839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2400" y="2705100"/>
            <a:ext cx="8839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www_chatroom_pool party"/>
          <p:cNvPicPr>
            <a:picLocks noChangeAspect="1" noChangeArrowheads="1"/>
          </p:cNvPicPr>
          <p:nvPr/>
        </p:nvPicPr>
        <p:blipFill>
          <a:blip r:embed="rId3"/>
          <a:srcRect/>
          <a:stretch>
            <a:fillRect/>
          </a:stretch>
        </p:blipFill>
        <p:spPr bwMode="auto">
          <a:xfrm>
            <a:off x="0" y="0"/>
            <a:ext cx="9140825" cy="6865938"/>
          </a:xfrm>
          <a:prstGeom prst="rect">
            <a:avLst/>
          </a:prstGeom>
          <a:noFill/>
          <a:ln w="9525">
            <a:noFill/>
            <a:miter lim="800000"/>
            <a:headEnd/>
            <a:tailEnd/>
          </a:ln>
        </p:spPr>
      </p:pic>
      <p:grpSp>
        <p:nvGrpSpPr>
          <p:cNvPr id="2" name="Group 3"/>
          <p:cNvGrpSpPr>
            <a:grpSpLocks/>
          </p:cNvGrpSpPr>
          <p:nvPr/>
        </p:nvGrpSpPr>
        <p:grpSpPr bwMode="auto">
          <a:xfrm>
            <a:off x="903288" y="3767138"/>
            <a:ext cx="7472362" cy="415925"/>
            <a:chOff x="1165" y="2636"/>
            <a:chExt cx="4696" cy="291"/>
          </a:xfrm>
        </p:grpSpPr>
        <p:sp>
          <p:nvSpPr>
            <p:cNvPr id="23556" name="Rectangle 4"/>
            <p:cNvSpPr>
              <a:spLocks noChangeArrowheads="1"/>
            </p:cNvSpPr>
            <p:nvPr/>
          </p:nvSpPr>
          <p:spPr bwMode="auto">
            <a:xfrm>
              <a:off x="1172" y="2636"/>
              <a:ext cx="4689" cy="291"/>
            </a:xfrm>
            <a:prstGeom prst="rect">
              <a:avLst/>
            </a:prstGeom>
            <a:solidFill>
              <a:srgbClr val="7E0101"/>
            </a:solidFill>
            <a:ln w="9525">
              <a:noFill/>
              <a:miter lim="800000"/>
              <a:headEnd/>
              <a:tailEnd/>
            </a:ln>
          </p:spPr>
          <p:txBody>
            <a:bodyPr>
              <a:prstTxWarp prst="textNoShape">
                <a:avLst/>
              </a:prstTxWarp>
            </a:bodyPr>
            <a:lstStyle/>
            <a:p>
              <a:endParaRPr lang="en-US">
                <a:latin typeface="Lucida Sans Unicode" pitchFamily="-110" charset="-52"/>
              </a:endParaRPr>
            </a:p>
          </p:txBody>
        </p:sp>
        <p:sp>
          <p:nvSpPr>
            <p:cNvPr id="23557" name="Rectangle 5"/>
            <p:cNvSpPr>
              <a:spLocks noChangeArrowheads="1"/>
            </p:cNvSpPr>
            <p:nvPr/>
          </p:nvSpPr>
          <p:spPr bwMode="auto">
            <a:xfrm>
              <a:off x="1192" y="2656"/>
              <a:ext cx="4649" cy="251"/>
            </a:xfrm>
            <a:prstGeom prst="rect">
              <a:avLst/>
            </a:prstGeom>
            <a:noFill/>
            <a:ln w="63500">
              <a:solidFill>
                <a:srgbClr val="000066"/>
              </a:solidFill>
              <a:miter lim="800000"/>
              <a:headEnd/>
              <a:tailEnd/>
            </a:ln>
          </p:spPr>
          <p:txBody>
            <a:bodyPr>
              <a:prstTxWarp prst="textNoShape">
                <a:avLst/>
              </a:prstTxWarp>
            </a:bodyPr>
            <a:lstStyle/>
            <a:p>
              <a:endParaRPr lang="en-US">
                <a:latin typeface="Lucida Sans Unicode" pitchFamily="-110" charset="-52"/>
              </a:endParaRPr>
            </a:p>
          </p:txBody>
        </p:sp>
        <p:sp>
          <p:nvSpPr>
            <p:cNvPr id="23558" name="Rectangle 6"/>
            <p:cNvSpPr>
              <a:spLocks noChangeArrowheads="1"/>
            </p:cNvSpPr>
            <p:nvPr/>
          </p:nvSpPr>
          <p:spPr bwMode="auto">
            <a:xfrm>
              <a:off x="1165" y="2707"/>
              <a:ext cx="4634" cy="172"/>
            </a:xfrm>
            <a:prstGeom prst="rect">
              <a:avLst/>
            </a:prstGeom>
            <a:noFill/>
            <a:ln w="9525">
              <a:noFill/>
              <a:miter lim="800000"/>
              <a:headEnd/>
              <a:tailEnd/>
            </a:ln>
          </p:spPr>
          <p:txBody>
            <a:bodyPr wrap="none" lIns="0" tIns="0" rIns="0" bIns="0">
              <a:prstTxWarp prst="textNoShape">
                <a:avLst/>
              </a:prstTxWarp>
              <a:spAutoFit/>
            </a:bodyPr>
            <a:lstStyle/>
            <a:p>
              <a:pPr algn="r"/>
              <a:r>
                <a:rPr lang="en-US" sz="1600" b="1">
                  <a:solidFill>
                    <a:srgbClr val="FFFFFF"/>
                  </a:solidFill>
                  <a:latin typeface="Lucida Sans Unicode" pitchFamily="-110" charset="-52"/>
                </a:rPr>
                <a:t>&lt;- says "well ur a little young but we can still hang out if that's ok with u"</a:t>
              </a:r>
              <a:endParaRPr lang="en-US" sz="3200" baseline="-25000">
                <a:solidFill>
                  <a:srgbClr val="FFCC00"/>
                </a:solidFill>
                <a:latin typeface="Lucida Sans Unicode" pitchFamily="-110" charset="-5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Video – What is social networking?</a:t>
            </a:r>
            <a:endParaRPr lang="en-US" dirty="0"/>
          </a:p>
        </p:txBody>
      </p:sp>
      <p:pic>
        <p:nvPicPr>
          <p:cNvPr id="5" name="Video - Simple Social Networking.mpeg">
            <a:hlinkClick r:id="" action="ppaction://media"/>
          </p:cNvPr>
          <p:cNvPicPr/>
          <p:nvPr>
            <a:videoFile r:link="rId1"/>
          </p:nvPr>
        </p:nvPicPr>
        <p:blipFill>
          <a:blip r:embed="rId4"/>
          <a:stretch>
            <a:fillRect/>
          </a:stretch>
        </p:blipFill>
        <p:spPr>
          <a:xfrm>
            <a:off x="-19130" y="0"/>
            <a:ext cx="9182260" cy="6858000"/>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6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a:bodyPr>
          <a:lstStyle/>
          <a:p>
            <a:pPr marL="365760" indent="-256032" fontAlgn="auto">
              <a:spcAft>
                <a:spcPts val="0"/>
              </a:spcAft>
              <a:buFont typeface="Wingdings 3"/>
              <a:buChar char=""/>
              <a:defRPr/>
            </a:pPr>
            <a:r>
              <a:rPr lang="en-US" b="1" dirty="0" err="1" smtClean="0">
                <a:ea typeface="Times New Roman" pitchFamily="-65" charset="0"/>
                <a:cs typeface="Times New Roman" pitchFamily="-65" charset="0"/>
              </a:rPr>
              <a:t>MySpace</a:t>
            </a:r>
            <a:r>
              <a:rPr lang="en-US" dirty="0" smtClean="0">
                <a:ea typeface="Times New Roman" pitchFamily="-65" charset="0"/>
                <a:cs typeface="Times New Roman" pitchFamily="-65" charset="0"/>
              </a:rPr>
              <a:t> is a </a:t>
            </a:r>
            <a:r>
              <a:rPr lang="en-US" dirty="0" smtClean="0">
                <a:ea typeface="Times New Roman" pitchFamily="-65" charset="0"/>
                <a:cs typeface="Times New Roman" pitchFamily="-65" charset="0"/>
                <a:hlinkClick r:id="rId2" tooltip="Social network service"/>
              </a:rPr>
              <a:t>social networking</a:t>
            </a:r>
            <a:r>
              <a:rPr lang="en-US" dirty="0" smtClean="0">
                <a:ea typeface="Times New Roman" pitchFamily="-65" charset="0"/>
                <a:cs typeface="Times New Roman" pitchFamily="-65" charset="0"/>
              </a:rPr>
              <a:t> website offering an interactive network of photos, </a:t>
            </a:r>
            <a:r>
              <a:rPr lang="en-US" dirty="0" smtClean="0">
                <a:ea typeface="Times New Roman" pitchFamily="-65" charset="0"/>
                <a:cs typeface="Times New Roman" pitchFamily="-65" charset="0"/>
                <a:hlinkClick r:id="rId3" tooltip="Blog"/>
              </a:rPr>
              <a:t>blogs</a:t>
            </a:r>
            <a:r>
              <a:rPr lang="en-US" dirty="0" smtClean="0">
                <a:ea typeface="Times New Roman" pitchFamily="-65" charset="0"/>
                <a:cs typeface="Times New Roman" pitchFamily="-65" charset="0"/>
              </a:rPr>
              <a:t>, user profiles, groups, and an internal </a:t>
            </a:r>
            <a:r>
              <a:rPr lang="en-US" dirty="0" smtClean="0">
                <a:ea typeface="Times New Roman" pitchFamily="-65" charset="0"/>
                <a:cs typeface="Times New Roman" pitchFamily="-65" charset="0"/>
                <a:hlinkClick r:id="rId4" tooltip="E-mail"/>
              </a:rPr>
              <a:t>e-mail</a:t>
            </a:r>
            <a:r>
              <a:rPr lang="en-US" dirty="0" smtClean="0">
                <a:ea typeface="Times New Roman" pitchFamily="-65" charset="0"/>
                <a:cs typeface="Times New Roman" pitchFamily="-65" charset="0"/>
              </a:rPr>
              <a:t> system. </a:t>
            </a:r>
            <a:r>
              <a:rPr lang="en-US" dirty="0" smtClean="0">
                <a:ea typeface="Times New Roman" pitchFamily="-65" charset="0"/>
                <a:cs typeface="Times New Roman" pitchFamily="-65" charset="0"/>
                <a:hlinkClick r:id="rId5" tooltip="As of February 2006"/>
              </a:rPr>
              <a:t>As of February 2006</a:t>
            </a:r>
            <a:r>
              <a:rPr lang="en-US" dirty="0" smtClean="0">
                <a:ea typeface="Times New Roman" pitchFamily="-65" charset="0"/>
                <a:cs typeface="Times New Roman" pitchFamily="-65" charset="0"/>
              </a:rPr>
              <a:t> it is the world's fifth most popular English language website (according to </a:t>
            </a:r>
            <a:r>
              <a:rPr lang="en-US" dirty="0" smtClean="0">
                <a:ea typeface="Times New Roman" pitchFamily="-65" charset="0"/>
                <a:cs typeface="Times New Roman" pitchFamily="-65" charset="0"/>
                <a:hlinkClick r:id="rId6" tooltip="Alexa Internet"/>
              </a:rPr>
              <a:t>Alexa Internet</a:t>
            </a:r>
            <a:r>
              <a:rPr lang="en-US" baseline="30000" dirty="0" smtClean="0">
                <a:ea typeface="Times New Roman" pitchFamily="-65" charset="0"/>
                <a:cs typeface="Times New Roman" pitchFamily="-65" charset="0"/>
                <a:hlinkClick r:id="rId7" tooltip="http://en.wikipedia.org/wiki/MySpace#endnote_popularity"/>
              </a:rPr>
              <a:t>[1]</a:t>
            </a:r>
            <a:r>
              <a:rPr lang="en-US" dirty="0" smtClean="0">
                <a:ea typeface="Times New Roman" pitchFamily="-65" charset="0"/>
                <a:cs typeface="Times New Roman" pitchFamily="-65" charset="0"/>
              </a:rPr>
              <a:t>). </a:t>
            </a:r>
            <a:r>
              <a:rPr lang="en-US" dirty="0" err="1" smtClean="0">
                <a:ea typeface="Times New Roman" pitchFamily="-65" charset="0"/>
                <a:cs typeface="Times New Roman" pitchFamily="-65" charset="0"/>
              </a:rPr>
              <a:t>MySpace</a:t>
            </a:r>
            <a:r>
              <a:rPr lang="en-US" dirty="0" smtClean="0">
                <a:ea typeface="Times New Roman" pitchFamily="-65" charset="0"/>
                <a:cs typeface="Times New Roman" pitchFamily="-65" charset="0"/>
              </a:rPr>
              <a:t> has outstripped competitors such as </a:t>
            </a:r>
            <a:r>
              <a:rPr lang="en-US" dirty="0" smtClean="0">
                <a:ea typeface="Times New Roman" pitchFamily="-65" charset="0"/>
                <a:cs typeface="Times New Roman" pitchFamily="-65" charset="0"/>
                <a:hlinkClick r:id="rId8" tooltip="Friendster"/>
              </a:rPr>
              <a:t>Friendster</a:t>
            </a:r>
            <a:r>
              <a:rPr lang="en-US" dirty="0" smtClean="0">
                <a:ea typeface="Times New Roman" pitchFamily="-65" charset="0"/>
                <a:cs typeface="Times New Roman" pitchFamily="-65" charset="0"/>
              </a:rPr>
              <a:t> and </a:t>
            </a:r>
            <a:r>
              <a:rPr lang="en-US" dirty="0" smtClean="0">
                <a:ea typeface="Times New Roman" pitchFamily="-65" charset="0"/>
                <a:cs typeface="Times New Roman" pitchFamily="-65" charset="0"/>
                <a:hlinkClick r:id="rId9" tooltip="LiveJournal"/>
              </a:rPr>
              <a:t>LiveJournal</a:t>
            </a:r>
            <a:r>
              <a:rPr lang="en-US" dirty="0" smtClean="0">
                <a:ea typeface="Times New Roman" pitchFamily="-65" charset="0"/>
                <a:cs typeface="Times New Roman" pitchFamily="-65" charset="0"/>
              </a:rPr>
              <a:t> to become the most popular English language social networking website with higher traffic and over 160 million users. It is representative of both </a:t>
            </a:r>
            <a:r>
              <a:rPr lang="en-US" dirty="0" smtClean="0">
                <a:ea typeface="Times New Roman" pitchFamily="-65" charset="0"/>
                <a:cs typeface="Times New Roman" pitchFamily="-65" charset="0"/>
                <a:hlinkClick r:id="rId10" tooltip="Internet culture"/>
              </a:rPr>
              <a:t>internet culture</a:t>
            </a:r>
            <a:r>
              <a:rPr lang="en-US" dirty="0" smtClean="0">
                <a:ea typeface="Times New Roman" pitchFamily="-65" charset="0"/>
                <a:cs typeface="Times New Roman" pitchFamily="-65" charset="0"/>
              </a:rPr>
              <a:t> and </a:t>
            </a:r>
            <a:r>
              <a:rPr lang="en-US" dirty="0" smtClean="0">
                <a:ea typeface="Times New Roman" pitchFamily="-65" charset="0"/>
                <a:cs typeface="Times New Roman" pitchFamily="-65" charset="0"/>
                <a:hlinkClick r:id="rId11" tooltip="Teenage culture"/>
              </a:rPr>
              <a:t>teenage culture</a:t>
            </a:r>
            <a:r>
              <a:rPr lang="en-US" dirty="0" smtClean="0">
                <a:ea typeface="Times New Roman" pitchFamily="-65" charset="0"/>
                <a:cs typeface="Times New Roman" pitchFamily="-65" charset="0"/>
              </a:rPr>
              <a:t>.</a:t>
            </a:r>
          </a:p>
          <a:p>
            <a:pPr marL="365760" indent="-256032" fontAlgn="auto">
              <a:spcAft>
                <a:spcPts val="0"/>
              </a:spcAft>
              <a:buFont typeface="Wingdings 3"/>
              <a:buChar char=""/>
              <a:defRPr/>
            </a:pPr>
            <a:endParaRPr lang="en-US" dirty="0">
              <a:ea typeface="+mn-ea"/>
              <a:cs typeface="+mn-cs"/>
            </a:endParaRPr>
          </a:p>
        </p:txBody>
      </p:sp>
      <p:sp>
        <p:nvSpPr>
          <p:cNvPr id="225282" name="Rectangle 2"/>
          <p:cNvSpPr>
            <a:spLocks noGrp="1" noChangeArrowheads="1"/>
          </p:cNvSpPr>
          <p:nvPr>
            <p:ph type="title"/>
          </p:nvPr>
        </p:nvSpPr>
        <p:spPr/>
        <p:txBody>
          <a:bodyPr/>
          <a:lstStyle/>
          <a:p>
            <a:pPr fontAlgn="auto">
              <a:spcAft>
                <a:spcPts val="0"/>
              </a:spcAft>
              <a:defRPr/>
            </a:pPr>
            <a:r>
              <a:rPr lang="en-US">
                <a:ea typeface="+mj-ea"/>
                <a:cs typeface="+mj-cs"/>
              </a:rPr>
              <a:t>MySpace</a:t>
            </a:r>
          </a:p>
        </p:txBody>
      </p:sp>
      <p:sp>
        <p:nvSpPr>
          <p:cNvPr id="25604" name="Text Box 4"/>
          <p:cNvSpPr txBox="1">
            <a:spLocks noChangeArrowheads="1"/>
          </p:cNvSpPr>
          <p:nvPr/>
        </p:nvSpPr>
        <p:spPr bwMode="auto">
          <a:xfrm>
            <a:off x="2590800" y="6007100"/>
            <a:ext cx="4953000" cy="457200"/>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pPr>
            <a:r>
              <a:rPr lang="en-US">
                <a:latin typeface="Lucida Sans Unicode" pitchFamily="-110" charset="-52"/>
              </a:rPr>
              <a:t>14 years of age to join</a:t>
            </a:r>
          </a:p>
        </p:txBody>
      </p:sp>
      <p:pic>
        <p:nvPicPr>
          <p:cNvPr id="25605" name="Picture 5" descr="Myspacelogo"/>
          <p:cNvPicPr>
            <a:picLocks noChangeAspect="1" noChangeArrowheads="1"/>
          </p:cNvPicPr>
          <p:nvPr/>
        </p:nvPicPr>
        <p:blipFill>
          <a:blip r:embed="rId12"/>
          <a:srcRect/>
          <a:stretch>
            <a:fillRect/>
          </a:stretch>
        </p:blipFill>
        <p:spPr bwMode="auto">
          <a:xfrm>
            <a:off x="5791200" y="609600"/>
            <a:ext cx="2811463" cy="84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Date Placeholder 2"/>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B5AF553-36D0-D84C-B4D6-F6E9FD87583A}" type="datetime1">
              <a:rPr lang="en-US">
                <a:ea typeface="ＭＳ Ｐゴシック" pitchFamily="-110" charset="-128"/>
                <a:cs typeface="ＭＳ Ｐゴシック" pitchFamily="-110" charset="-128"/>
              </a:rPr>
              <a:pPr fontAlgn="base">
                <a:spcBef>
                  <a:spcPct val="0"/>
                </a:spcBef>
                <a:spcAft>
                  <a:spcPct val="0"/>
                </a:spcAft>
              </a:pPr>
              <a:t>5/4/08</a:t>
            </a:fld>
            <a:endParaRPr lang="en-US">
              <a:ea typeface="ＭＳ Ｐゴシック" pitchFamily="-110" charset="-128"/>
              <a:cs typeface="ＭＳ Ｐゴシック" pitchFamily="-110" charset="-128"/>
            </a:endParaRPr>
          </a:p>
        </p:txBody>
      </p:sp>
      <p:sp>
        <p:nvSpPr>
          <p:cNvPr id="278530" name="Rectangle 2"/>
          <p:cNvSpPr>
            <a:spLocks noGrp="1" noChangeArrowheads="1"/>
          </p:cNvSpPr>
          <p:nvPr>
            <p:ph type="title"/>
          </p:nvPr>
        </p:nvSpPr>
        <p:spPr/>
        <p:txBody>
          <a:bodyPr>
            <a:normAutofit fontScale="90000"/>
          </a:bodyPr>
          <a:lstStyle/>
          <a:p>
            <a:pPr fontAlgn="auto">
              <a:spcAft>
                <a:spcPts val="0"/>
              </a:spcAft>
              <a:defRPr/>
            </a:pPr>
            <a:r>
              <a:rPr lang="en-US" sz="4000">
                <a:ea typeface="+mj-ea"/>
                <a:cs typeface="+mj-cs"/>
              </a:rPr>
              <a:t>Internet Crimes Against Children</a:t>
            </a:r>
          </a:p>
        </p:txBody>
      </p:sp>
      <p:sp>
        <p:nvSpPr>
          <p:cNvPr id="26628" name="Text Box 3"/>
          <p:cNvSpPr txBox="1">
            <a:spLocks noChangeArrowheads="1"/>
          </p:cNvSpPr>
          <p:nvPr/>
        </p:nvSpPr>
        <p:spPr bwMode="auto">
          <a:xfrm>
            <a:off x="838200" y="2209800"/>
            <a:ext cx="7010400"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u="sng">
                <a:solidFill>
                  <a:schemeClr val="folHlink"/>
                </a:solidFill>
                <a:latin typeface="Lucida Sans Unicode" pitchFamily="-110" charset="-52"/>
              </a:rPr>
              <a:t>Blogging</a:t>
            </a:r>
          </a:p>
        </p:txBody>
      </p:sp>
      <p:pic>
        <p:nvPicPr>
          <p:cNvPr id="26629" name="Picture 4" descr="myspac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8533" name="Line 5"/>
          <p:cNvSpPr>
            <a:spLocks noChangeShapeType="1"/>
          </p:cNvSpPr>
          <p:nvPr/>
        </p:nvSpPr>
        <p:spPr bwMode="auto">
          <a:xfrm flipV="1">
            <a:off x="838200" y="1676400"/>
            <a:ext cx="381000" cy="4572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78534" name="Line 6"/>
          <p:cNvSpPr>
            <a:spLocks noChangeShapeType="1"/>
          </p:cNvSpPr>
          <p:nvPr/>
        </p:nvSpPr>
        <p:spPr bwMode="auto">
          <a:xfrm flipV="1">
            <a:off x="1828800" y="1676400"/>
            <a:ext cx="0" cy="5334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278535" name="Line 7"/>
          <p:cNvSpPr>
            <a:spLocks noChangeShapeType="1"/>
          </p:cNvSpPr>
          <p:nvPr/>
        </p:nvSpPr>
        <p:spPr bwMode="auto">
          <a:xfrm flipH="1" flipV="1">
            <a:off x="8229600" y="3200400"/>
            <a:ext cx="685800" cy="1524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8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animBg="1"/>
      <p:bldP spid="278534" grpId="0" animBg="1"/>
      <p:bldP spid="27853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Concourse.thmx</Template>
  <TotalTime>5456</TotalTime>
  <Words>5767</Words>
  <Application>Microsoft Macintosh PowerPoint</Application>
  <PresentationFormat>On-screen Show (4:3)</PresentationFormat>
  <Paragraphs>588</Paragraphs>
  <Slides>53</Slides>
  <Notes>19</Notes>
  <HiddenSlides>0</HiddenSlides>
  <MMClips>4</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Concourse</vt:lpstr>
      <vt:lpstr>Flash Document</vt:lpstr>
      <vt:lpstr>Cyber Safety for Parents May 6, 2008</vt:lpstr>
      <vt:lpstr>Agenda</vt:lpstr>
      <vt:lpstr> What kids can do</vt:lpstr>
      <vt:lpstr>What can you do online?</vt:lpstr>
      <vt:lpstr>Slide 5</vt:lpstr>
      <vt:lpstr>Slide 6</vt:lpstr>
      <vt:lpstr>Video – What is social networking?</vt:lpstr>
      <vt:lpstr>MySpace</vt:lpstr>
      <vt:lpstr>Internet Crimes Against Children</vt:lpstr>
      <vt:lpstr>Slide 10</vt:lpstr>
      <vt:lpstr>Slide 11</vt:lpstr>
      <vt:lpstr>Facebook</vt:lpstr>
      <vt:lpstr>Video – The Lure of social networking</vt:lpstr>
      <vt:lpstr>Slide 14</vt:lpstr>
      <vt:lpstr>File-Sharing Programs</vt:lpstr>
      <vt:lpstr>New Technologies</vt:lpstr>
      <vt:lpstr>Threats and Risks</vt:lpstr>
      <vt:lpstr>Sharing – Tracking Teresa</vt:lpstr>
      <vt:lpstr>Key Risks for Kids</vt:lpstr>
      <vt:lpstr>Risks for Kids and Teens Online </vt:lpstr>
      <vt:lpstr>More than 55 million  children in the United  States use the Internet </vt:lpstr>
      <vt:lpstr>Children on the Internet </vt:lpstr>
      <vt:lpstr>Where Did This Sexual Solicitation Occur? </vt:lpstr>
      <vt:lpstr>Internet-Related Sexual Abuse </vt:lpstr>
      <vt:lpstr>Cyberbullying</vt:lpstr>
      <vt:lpstr>Why is Cyber bullying so Prevalent?</vt:lpstr>
      <vt:lpstr>Video – If you wouldn’t say it in person, don’t say it online</vt:lpstr>
      <vt:lpstr>Why Cyber Bullying Is So Dangerous</vt:lpstr>
      <vt:lpstr>Losing one’s Temper Vs. Cyber Bullying</vt:lpstr>
      <vt:lpstr>Key Computer Risks</vt:lpstr>
      <vt:lpstr>Pop-Ups/Mouse Traps</vt:lpstr>
      <vt:lpstr>Misleading Domain Names</vt:lpstr>
      <vt:lpstr>How Parents Help Keep Kids Safe</vt:lpstr>
      <vt:lpstr>Responsible Computing</vt:lpstr>
      <vt:lpstr>Considering Time and Balance</vt:lpstr>
      <vt:lpstr>Technology Policy Suggestions</vt:lpstr>
      <vt:lpstr>Take A Walk Through Cyberspace  – With Your Child</vt:lpstr>
      <vt:lpstr>Discuss Ahead of Time</vt:lpstr>
      <vt:lpstr>Tool Discussion</vt:lpstr>
      <vt:lpstr>A Walk Through the Handouts…</vt:lpstr>
      <vt:lpstr>DISCUSSION</vt:lpstr>
      <vt:lpstr>Logistics &amp; Supporting Material</vt:lpstr>
      <vt:lpstr>What are parents looking for from this session?</vt:lpstr>
      <vt:lpstr>Logistics</vt:lpstr>
      <vt:lpstr>Hand Outs</vt:lpstr>
      <vt:lpstr>Technology Policy Suggestions</vt:lpstr>
      <vt:lpstr>Screen Time Checklist Suggestions</vt:lpstr>
      <vt:lpstr>Resources</vt:lpstr>
      <vt:lpstr>Teach Your Kids Effective Decision Making Strategies</vt:lpstr>
      <vt:lpstr>Top 50 Concerning Internet Acronyms Parents Need to Know:</vt:lpstr>
      <vt:lpstr>Suggestions for Responsible Use of a Windows System</vt:lpstr>
      <vt:lpstr>What to do when…</vt:lpstr>
      <vt:lpstr>Slide 53</vt:lpstr>
    </vt:vector>
  </TitlesOfParts>
  <Company>John Richardson &amp; Associates</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Safety for Parents</dc:title>
  <dc:creator>John Richardson</dc:creator>
  <cp:lastModifiedBy>John Richardson</cp:lastModifiedBy>
  <cp:revision>123</cp:revision>
  <cp:lastPrinted>2008-05-05T00:33:19Z</cp:lastPrinted>
  <dcterms:created xsi:type="dcterms:W3CDTF">2008-05-04T22:44:07Z</dcterms:created>
  <dcterms:modified xsi:type="dcterms:W3CDTF">2008-05-05T16:53:01Z</dcterms:modified>
</cp:coreProperties>
</file>